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6" r:id="rId3"/>
    <p:sldId id="259" r:id="rId4"/>
    <p:sldId id="287" r:id="rId5"/>
    <p:sldId id="302" r:id="rId6"/>
    <p:sldId id="303" r:id="rId7"/>
    <p:sldId id="297" r:id="rId8"/>
    <p:sldId id="304" r:id="rId9"/>
    <p:sldId id="305" r:id="rId10"/>
    <p:sldId id="306" r:id="rId11"/>
    <p:sldId id="327" r:id="rId12"/>
    <p:sldId id="288" r:id="rId13"/>
    <p:sldId id="319" r:id="rId14"/>
    <p:sldId id="290" r:id="rId15"/>
    <p:sldId id="308" r:id="rId16"/>
    <p:sldId id="307" r:id="rId17"/>
    <p:sldId id="311" r:id="rId18"/>
    <p:sldId id="314" r:id="rId19"/>
    <p:sldId id="315" r:id="rId20"/>
    <p:sldId id="317" r:id="rId21"/>
    <p:sldId id="309" r:id="rId22"/>
    <p:sldId id="310" r:id="rId23"/>
    <p:sldId id="312" r:id="rId24"/>
    <p:sldId id="313" r:id="rId25"/>
    <p:sldId id="318" r:id="rId26"/>
    <p:sldId id="316" r:id="rId27"/>
    <p:sldId id="291" r:id="rId28"/>
    <p:sldId id="298" r:id="rId29"/>
    <p:sldId id="299" r:id="rId30"/>
    <p:sldId id="292" r:id="rId31"/>
    <p:sldId id="300" r:id="rId32"/>
    <p:sldId id="320" r:id="rId33"/>
    <p:sldId id="293" r:id="rId34"/>
    <p:sldId id="321" r:id="rId35"/>
    <p:sldId id="322" r:id="rId36"/>
    <p:sldId id="323" r:id="rId37"/>
    <p:sldId id="324" r:id="rId38"/>
    <p:sldId id="301" r:id="rId39"/>
    <p:sldId id="325" r:id="rId40"/>
    <p:sldId id="32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6699"/>
    <a:srgbClr val="8682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73529" autoAdjust="0"/>
  </p:normalViewPr>
  <p:slideViewPr>
    <p:cSldViewPr>
      <p:cViewPr>
        <p:scale>
          <a:sx n="40" d="100"/>
          <a:sy n="40" d="100"/>
        </p:scale>
        <p:origin x="-226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8A043-C25A-4F6A-9AE0-72838346742C}" type="datetimeFigureOut">
              <a:rPr lang="en-US" smtClean="0"/>
              <a:pPr/>
              <a:t>11/7/2015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FD167-AC12-4F08-A19C-21E221AF4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6673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59FEE-5D9F-476F-8874-A06FAA6604B2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D68C0-0FF6-4205-8E96-336C3951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873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68C0-0FF6-4205-8E96-336C39519B23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15248-849D-4F28-8801-3B81F8AC2853}" type="datetimeFigureOut">
              <a:rPr lang="en-US" smtClean="0"/>
              <a:pPr/>
              <a:t>11/7/2015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C67CE-1050-4C69-8419-8F1B575673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93;rpi\Videos\cutted\Single%20Port_%20Placement_instrumentation_Limitations%20-%20PG_%20MIS%20Colorectal%20Surgery_cut.avi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93;rpi\Desktop\Transvaginal%20NOTES%20Cholecystectomy_%20Key%20Technical%20Points_cut.avi" TargetMode="Externa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93;rpi\Desktop\Robotic%20Ultra%20Low%20Anterior%20Resection%20Surgery%20for%20Cancer%20of%20Rectum.avi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sz="4800" b="1" cap="none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Basics</a:t>
            </a:r>
            <a:r>
              <a:rPr lang="hu-HU" sz="4800" b="1" cap="none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4800" b="1" cap="none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4800" b="1" cap="none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800" b="1" cap="none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4800" b="1" cap="none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800" b="1" cap="none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4800" b="1" cap="none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810000"/>
            <a:ext cx="4343400" cy="1219200"/>
          </a:xfrm>
        </p:spPr>
        <p:txBody>
          <a:bodyPr>
            <a:normAutofit/>
          </a:bodyPr>
          <a:lstStyle/>
          <a:p>
            <a:r>
              <a:rPr lang="hu-HU" sz="2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Arpad</a:t>
            </a:r>
            <a:r>
              <a:rPr lang="hu-H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Juhasz</a:t>
            </a:r>
            <a:r>
              <a:rPr lang="hu-H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MD PhD</a:t>
            </a:r>
          </a:p>
          <a:p>
            <a:r>
              <a:rPr lang="hu-HU" sz="2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surgeon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969812" y="5334000"/>
            <a:ext cx="54977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University of Pécs, </a:t>
            </a:r>
            <a:r>
              <a:rPr lang="hu-HU" sz="2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Medical</a:t>
            </a:r>
            <a:r>
              <a:rPr lang="hu-H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endParaRPr lang="hu-HU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2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Dept</a:t>
            </a:r>
            <a:r>
              <a:rPr lang="hu-H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Surgical</a:t>
            </a:r>
            <a:r>
              <a:rPr lang="hu-H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Research and </a:t>
            </a:r>
            <a:r>
              <a:rPr lang="hu-HU" sz="2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Techniques</a:t>
            </a:r>
            <a:endParaRPr lang="en-US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www.zadehsurgical.com/wp-content/uploads/2013/12/Harmonic-Scalp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487393" cy="4953000"/>
          </a:xfrm>
          <a:prstGeom prst="rect">
            <a:avLst/>
          </a:prstGeom>
          <a:noFill/>
        </p:spPr>
      </p:pic>
      <p:sp>
        <p:nvSpPr>
          <p:cNvPr id="6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http://www.autosuture.com/imageServer.aspx?contentID=1723&amp;contenttype=image/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398"/>
            <a:ext cx="5105400" cy="5105402"/>
          </a:xfrm>
          <a:prstGeom prst="rect">
            <a:avLst/>
          </a:prstGeom>
          <a:noFill/>
        </p:spPr>
      </p:pic>
      <p:sp>
        <p:nvSpPr>
          <p:cNvPr id="4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68691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ideal placement of ports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2D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triangulation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port placed in a bad place = punishment!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Steps of the laparoscopic surgery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1371601"/>
            <a:ext cx="7564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2013.</a:t>
            </a: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accepted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indications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questionable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indications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accepted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indications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elfelé-lefelé nyíl 2"/>
          <p:cNvSpPr/>
          <p:nvPr/>
        </p:nvSpPr>
        <p:spPr>
          <a:xfrm>
            <a:off x="2819400" y="3429000"/>
            <a:ext cx="484632" cy="7620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08014" y="4419600"/>
            <a:ext cx="83808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2013. SAGES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statement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the abdominal operations can be managed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using minimally-invasive techniques, when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the technical and individual conditions are suitable</a:t>
            </a:r>
            <a:endParaRPr lang="hu-H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4345" y="253425"/>
            <a:ext cx="807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57951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routine laparoscopies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diagnostic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lapar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cholecystectomy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appendectomy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abdominal / inguinal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herni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repair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hiatus hernia reconstruction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suprarenal tumors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gynecological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diagnistic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/surgery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64345" y="253425"/>
            <a:ext cx="807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0"/>
            <a:ext cx="8617417" cy="677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PTE\20121004073007\OLYM000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16" y="0"/>
            <a:ext cx="87258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679680" cy="682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700434" cy="683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16" y="0"/>
            <a:ext cx="8725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676400" y="253425"/>
            <a:ext cx="611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Open versus laparoscopic surgery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33400" y="1371601"/>
            <a:ext cx="7564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aim: to reduce the surgical trauma and the postoperative  healing</a:t>
            </a:r>
          </a:p>
        </p:txBody>
      </p:sp>
      <p:cxnSp>
        <p:nvCxnSpPr>
          <p:cNvPr id="6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295400" y="2682657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Open surgery</a:t>
            </a: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38800" y="2667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Laparoscopy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52400" y="3276600"/>
            <a:ext cx="556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Big exposure, more trauma       &lt;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Postop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pain (large wound)        &lt;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Danger of secondary injuries    =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Adhesions                                 &lt;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Postop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hernia                            &lt;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Sense of touch                          &gt;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53000" y="3292257"/>
            <a:ext cx="42290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Small exposure, less trauma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Small wound, less pain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Secondary injuries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Adhesions are uncommon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Uncommon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postop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hernia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touch with fingers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25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60899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16" y="0"/>
            <a:ext cx="8725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0"/>
            <a:ext cx="8665743" cy="681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52" y="1"/>
            <a:ext cx="8725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04692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-10005" y="0"/>
            <a:ext cx="9230205" cy="6858000"/>
            <a:chOff x="-10005" y="0"/>
            <a:chExt cx="9230205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05" y="0"/>
              <a:ext cx="915400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1905000" y="1676400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Right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cruz</a:t>
              </a:r>
              <a:endPara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diaphragm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7188759" y="3733800"/>
              <a:ext cx="18790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Left</a:t>
              </a:r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cruz</a:t>
              </a:r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</a:t>
              </a:r>
            </a:p>
            <a:p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diaphragm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4874535" y="2209800"/>
              <a:ext cx="16786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esophagus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087722" y="4419600"/>
              <a:ext cx="157927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Left</a:t>
              </a:r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lobe</a:t>
              </a:r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liver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188494" y="5115580"/>
              <a:ext cx="1059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cardia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7498254" y="5867400"/>
              <a:ext cx="17219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Fundus of </a:t>
              </a:r>
            </a:p>
            <a:p>
              <a:r>
                <a:rPr lang="hu-HU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stomach</a:t>
              </a:r>
              <a:endParaRPr lang="hu-H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93756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9049"/>
            <a:ext cx="88392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8552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40543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oncological laparoscopy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radicality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port-site metastasis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bariatric surgery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64345" y="253425"/>
            <a:ext cx="807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3400" y="1371600"/>
            <a:ext cx="36503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nowdays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traditions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scepticism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conflict of interest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finantial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reasons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083788" y="4724400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Headway of laparoscopy</a:t>
            </a:r>
          </a:p>
        </p:txBody>
      </p:sp>
      <p:sp>
        <p:nvSpPr>
          <p:cNvPr id="6" name="Felfelé-lefelé nyíl 5"/>
          <p:cNvSpPr/>
          <p:nvPr/>
        </p:nvSpPr>
        <p:spPr>
          <a:xfrm rot="18330769">
            <a:off x="4129225" y="3679916"/>
            <a:ext cx="484632" cy="1216152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Box 1"/>
          <p:cNvSpPr txBox="1"/>
          <p:nvPr/>
        </p:nvSpPr>
        <p:spPr>
          <a:xfrm>
            <a:off x="564345" y="253425"/>
            <a:ext cx="8177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gyenes összekötő 7"/>
          <p:cNvCxnSpPr/>
          <p:nvPr/>
        </p:nvCxnSpPr>
        <p:spPr>
          <a:xfrm flipV="1">
            <a:off x="457200" y="1524000"/>
            <a:ext cx="4267200" cy="2209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381000" y="1447800"/>
            <a:ext cx="4343400" cy="2286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zis 11"/>
          <p:cNvSpPr/>
          <p:nvPr/>
        </p:nvSpPr>
        <p:spPr>
          <a:xfrm>
            <a:off x="5029200" y="4343400"/>
            <a:ext cx="3886200" cy="1447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/>
          <p:cNvSpPr txBox="1"/>
          <p:nvPr/>
        </p:nvSpPr>
        <p:spPr>
          <a:xfrm>
            <a:off x="533400" y="1371600"/>
            <a:ext cx="36503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nowdays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traditions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scepticism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conflict of interest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finantial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reasons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5083788" y="4724400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Headway of laparoscopy</a:t>
            </a:r>
          </a:p>
        </p:txBody>
      </p:sp>
      <p:sp>
        <p:nvSpPr>
          <p:cNvPr id="17" name="Felfelé-lefelé nyíl 16"/>
          <p:cNvSpPr/>
          <p:nvPr/>
        </p:nvSpPr>
        <p:spPr>
          <a:xfrm rot="18330769">
            <a:off x="4129225" y="3679916"/>
            <a:ext cx="484632" cy="1216152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extBox 1"/>
          <p:cNvSpPr txBox="1"/>
          <p:nvPr/>
        </p:nvSpPr>
        <p:spPr>
          <a:xfrm>
            <a:off x="564345" y="253425"/>
            <a:ext cx="807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http://upload.wikimedia.org/wikipedia/commons/thumb/c/c3/Laparoscopic_stomach_surgery.jpg/220px-Laparoscopic_stomach_surg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545" y="3124200"/>
            <a:ext cx="4490355" cy="32861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1371601"/>
            <a:ext cx="75648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first without respect (Mühe, 1985)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special instruments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special surgeon’s attitude, new skill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new surgical aspects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 can see the monitor only, not the tissues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2D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inverse movement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no dominant hand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tremor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 can see what the </a:t>
            </a:r>
          </a:p>
          <a:p>
            <a:pPr lvl="1"/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cameraman shows me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676400" y="253425"/>
            <a:ext cx="611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Open versus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82824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contraindications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patient’s general condition,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pneumoperitoneum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(?)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in-adequate instruments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in-adequate surgeon’s skill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intraoperative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recognized complications requiring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conversion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64345" y="253425"/>
            <a:ext cx="807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Indications /contraindications of laparoscopy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single-incision laparoscopy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339596"/>
            <a:ext cx="3086100" cy="506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gle Port_ Placement_instrumentation_Limitations - PG_ MIS Colorectal Surgery_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937122"/>
            <a:ext cx="8077200" cy="4539878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/>
          <p:cNvSpPr txBox="1"/>
          <p:nvPr/>
        </p:nvSpPr>
        <p:spPr>
          <a:xfrm>
            <a:off x="533400" y="137160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single-incision laparoscopy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533400" y="1371600"/>
            <a:ext cx="8725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NOTES (natural orifice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transluminal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endoscopic surgery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62000" y="2209800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scar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2007.: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transvaginal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cholecystectom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2007.: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transgastric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cholecystectom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hu-H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upload.wikimedia.org/wikipedia/commons/thumb/5/5e/Imagennotes.jpg/220px-Imagenno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050" y="2362200"/>
            <a:ext cx="5048250" cy="4038600"/>
          </a:xfrm>
          <a:prstGeom prst="rect">
            <a:avLst/>
          </a:prstGeom>
          <a:noFill/>
        </p:spPr>
      </p:pic>
      <p:sp>
        <p:nvSpPr>
          <p:cNvPr id="4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33400" y="1371600"/>
            <a:ext cx="860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NOTES (natural orifice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transluminal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endoscopic surgery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vaginal NOTES Cholecystectomy_ Key Technical Points_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533400" y="1371600"/>
            <a:ext cx="4212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robotic surgery 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Vinci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143000" y="2199144"/>
            <a:ext cx="787901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minimally invasive and cheap surgery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minim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ally invasive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laparoscop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cheap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????????????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Hungary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expensive instruments</a:t>
            </a:r>
          </a:p>
          <a:p>
            <a:pPr lvl="2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cheap surgeon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rest of the world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expensive instruments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surgeon is more expensive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533400" y="1371600"/>
            <a:ext cx="4212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robotic surgery 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Vinci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143000" y="2133600"/>
            <a:ext cx="76979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 necessary to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 surgeon for each OP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each movement is assisted/corrected by the robot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 tremor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extrem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precisity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2819400" y="253425"/>
            <a:ext cx="34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Ways of the future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533400" y="1371600"/>
            <a:ext cx="4212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robotic surgery 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Vinci</a:t>
            </a:r>
          </a:p>
        </p:txBody>
      </p:sp>
      <p:pic>
        <p:nvPicPr>
          <p:cNvPr id="5" name="Picture 4" descr="http://upload.wikimedia.org/wikipedia/commons/thumb/0/0d/Laproscopic_Surgery_Robot.jpg/220px-Laproscopic_Surgery_Rob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67690"/>
            <a:ext cx="3581400" cy="5209311"/>
          </a:xfrm>
          <a:prstGeom prst="rect">
            <a:avLst/>
          </a:prstGeom>
          <a:noFill/>
        </p:spPr>
      </p:pic>
      <p:sp>
        <p:nvSpPr>
          <p:cNvPr id="10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obotic Ultra Low Anterior Resection Surgery for Cancer of Rectu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www.wikisurgery.com/images/9/97/07.10.10_Inserting_the_veress_need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942" y="1905000"/>
            <a:ext cx="3786058" cy="4638675"/>
          </a:xfrm>
          <a:prstGeom prst="rect">
            <a:avLst/>
          </a:prstGeom>
          <a:noFill/>
        </p:spPr>
      </p:pic>
      <p:pic>
        <p:nvPicPr>
          <p:cNvPr id="14340" name="Picture 4" descr="http://www.isips.org/products/350/Ultimate%20Veress%20Needle%204%20%28Purple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05000"/>
            <a:ext cx="5334000" cy="4650384"/>
          </a:xfrm>
          <a:prstGeom prst="rect">
            <a:avLst/>
          </a:prstGeom>
          <a:noFill/>
        </p:spPr>
      </p:pic>
      <p:pic>
        <p:nvPicPr>
          <p:cNvPr id="14342" name="Picture 6" descr="http://www.ganfyd.org/images/thumb/5/5c/Veress_needle_tip.jpg/180px-Veress_needle_t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572000"/>
            <a:ext cx="2857499" cy="1905001"/>
          </a:xfrm>
          <a:prstGeom prst="rect">
            <a:avLst/>
          </a:prstGeom>
          <a:noFill/>
        </p:spPr>
      </p:pic>
      <p:sp>
        <p:nvSpPr>
          <p:cNvPr id="5" name="TextBox 2"/>
          <p:cNvSpPr txBox="1"/>
          <p:nvPr/>
        </p:nvSpPr>
        <p:spPr>
          <a:xfrm>
            <a:off x="533400" y="1371600"/>
            <a:ext cx="4761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pneumoperitoneum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Insertion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Veres-needle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514600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Thank you the attention!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667362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pneumoperitoneum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Insertion of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Veres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-needle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insufflation / insufflator</a:t>
            </a:r>
          </a:p>
          <a:p>
            <a:pPr lvl="1">
              <a:buFont typeface="Wingdings" pitchFamily="2" charset="2"/>
              <a:buChar char="Ø"/>
            </a:pP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gas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absorbed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rapidly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peritoneum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hu-H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dissolvable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hu-H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danger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explosion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hu-H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BUT: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cardiac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arrhytmia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/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hypercarbia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upload.wikimedia.org/wikipedia/commons/9/9e/Tro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4343400" cy="4343400"/>
          </a:xfrm>
          <a:prstGeom prst="rect">
            <a:avLst/>
          </a:prstGeom>
          <a:noFill/>
        </p:spPr>
      </p:pic>
      <p:sp>
        <p:nvSpPr>
          <p:cNvPr id="2" name="Téglalap 1"/>
          <p:cNvSpPr/>
          <p:nvPr/>
        </p:nvSpPr>
        <p:spPr>
          <a:xfrm>
            <a:off x="609600" y="1524000"/>
            <a:ext cx="464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port placement– trocars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external diameter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(2-25mm, mostly: 5-  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12mm)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trocar with valve and 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holes at the distal part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first port is done in a  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blind manner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site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suction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hu-H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devide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insufflator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hu-H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placed</a:t>
            </a:r>
            <a:endParaRPr lang="hu-H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60195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optic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visual angle: straight, 30º, 45º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visual field, focal length, light loss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light source, fiber optic, camera</a:t>
            </a:r>
          </a:p>
        </p:txBody>
      </p:sp>
      <p:pic>
        <p:nvPicPr>
          <p:cNvPr id="15362" name="Picture 2" descr="http://www.laparoscopy.am/store/image/Untitled-9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124200"/>
            <a:ext cx="6667500" cy="3486150"/>
          </a:xfrm>
          <a:prstGeom prst="rect">
            <a:avLst/>
          </a:prstGeom>
          <a:noFill/>
        </p:spPr>
      </p:pic>
      <p:sp>
        <p:nvSpPr>
          <p:cNvPr id="8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/>
          <p:cNvSpPr txBox="1"/>
          <p:nvPr/>
        </p:nvSpPr>
        <p:spPr>
          <a:xfrm>
            <a:off x="533400" y="1371600"/>
            <a:ext cx="59907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optic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visual angle: straight, 30º, 45º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visual field, focal length, light loss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light source, fiber optic, camera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irrigation / suction device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electrocautery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devices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</a:t>
            </a:r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 instruments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paroscopic electrode (monopolar coagulation)  Ackermann Instrumente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524000"/>
            <a:ext cx="6652515" cy="2819400"/>
          </a:xfrm>
          <a:prstGeom prst="rect">
            <a:avLst/>
          </a:prstGeom>
          <a:noFill/>
        </p:spPr>
      </p:pic>
      <p:pic>
        <p:nvPicPr>
          <p:cNvPr id="45058" name="Picture 2" descr="laparoscopic forceps (single use)  Ackermann Instrumente 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8612" y="3581400"/>
            <a:ext cx="6156790" cy="2609306"/>
          </a:xfrm>
          <a:prstGeom prst="rect">
            <a:avLst/>
          </a:prstGeom>
          <a:noFill/>
        </p:spPr>
      </p:pic>
      <p:cxnSp>
        <p:nvCxnSpPr>
          <p:cNvPr id="6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1676400" y="253425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Steps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laparoscopic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55022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Basic of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laparoscopic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surgery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– Pécs, 09.29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.201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61878</TotalTime>
  <Words>1032</Words>
  <Application>Microsoft Office PowerPoint</Application>
  <PresentationFormat>Diavetítés a képernyőre (4:3 oldalarány)</PresentationFormat>
  <Paragraphs>224</Paragraphs>
  <Slides>40</Slides>
  <Notes>36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Office Theme</vt:lpstr>
      <vt:lpstr>Basics of the laparoscopic surgery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management of large hiatal hernia after a failed anti-reflux surgery</dc:title>
  <dc:creator>aiz75202</dc:creator>
  <cp:lastModifiedBy>Dr Juhász Árpád</cp:lastModifiedBy>
  <cp:revision>344</cp:revision>
  <dcterms:created xsi:type="dcterms:W3CDTF">2011-01-15T20:34:15Z</dcterms:created>
  <dcterms:modified xsi:type="dcterms:W3CDTF">2015-11-07T08:05:26Z</dcterms:modified>
</cp:coreProperties>
</file>