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34"/>
  </p:notesMasterIdLst>
  <p:handoutMasterIdLst>
    <p:handoutMasterId r:id="rId35"/>
  </p:handoutMasterIdLst>
  <p:sldIdLst>
    <p:sldId id="256" r:id="rId5"/>
    <p:sldId id="286" r:id="rId6"/>
    <p:sldId id="266" r:id="rId7"/>
    <p:sldId id="277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59" r:id="rId19"/>
    <p:sldId id="264" r:id="rId20"/>
    <p:sldId id="278" r:id="rId21"/>
    <p:sldId id="279" r:id="rId22"/>
    <p:sldId id="280" r:id="rId23"/>
    <p:sldId id="281" r:id="rId24"/>
    <p:sldId id="282" r:id="rId25"/>
    <p:sldId id="283" r:id="rId26"/>
    <p:sldId id="287" r:id="rId27"/>
    <p:sldId id="284" r:id="rId28"/>
    <p:sldId id="288" r:id="rId29"/>
    <p:sldId id="265" r:id="rId30"/>
    <p:sldId id="285" r:id="rId31"/>
    <p:sldId id="260" r:id="rId32"/>
    <p:sldId id="290" r:id="rId33"/>
  </p:sldIdLst>
  <p:sldSz cx="12192000" cy="6858000"/>
  <p:notesSz cx="6858000" cy="9144000"/>
  <p:defaultTextStyle>
    <a:defPPr rtl="0"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05" autoAdjust="0"/>
  </p:normalViewPr>
  <p:slideViewPr>
    <p:cSldViewPr snapToGrid="0">
      <p:cViewPr varScale="1">
        <p:scale>
          <a:sx n="98" d="100"/>
          <a:sy n="98" d="100"/>
        </p:scale>
        <p:origin x="10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AEF700-9B0B-4359-8356-DCE7EE4E4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BF05B-06DB-4EC8-B476-CF95F9BD85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56334C3-D465-48CA-80A6-06F962D19C29}" type="datetime1">
              <a:rPr lang="en-GB" smtClean="0"/>
              <a:t>30/09/2023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1952E-79CD-4E03-AAEB-C22680419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A65F-8548-4E36-8331-FD471638B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8CE0281-66A0-46B8-BDE2-AEF0C7453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35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4:09:49.25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167 113 24575,'-1'25'0,"0"1"0,-2-1 0,-9 42 0,-4 11 0,-8 107 0,12-97 0,6-52 0,-2 57 0,8 39 0,-2 113 0,-2-190 0,-2 0 0,-18 77 0,-15 65 0,35-169 0,1 0 0,1 0 0,3 28 0,0-42 0,0 1 0,2-1 0,-1 0 0,2 0 0,0 0 0,0-1 0,12 23 0,9 6 0,2-1 0,1 0 0,37 38 0,-54-66 0,-2 2 0,0-1 0,13 29 0,-14-27 0,0 0 0,2 0 0,12 18 0,217 244 0,-238-276 0,1 0 0,0 1 0,0-1 0,0 0 0,1 0 0,-1 0 0,0 0 0,1-1 0,-1 1 0,1-1 0,0 1 0,0-1 0,-1 0 0,1 0 0,0 0 0,0 0 0,0-1 0,0 1 0,0-1 0,0 1 0,0-1 0,0 0 0,0-1 0,0 1 0,0 0 0,4-2 0,-2 0 0,1-1 0,-1 0 0,0 0 0,-1 0 0,1-1 0,-1 1 0,1-1 0,-1 0 0,0 0 0,-1-1 0,1 1 0,-1-1 0,4-6 0,37-52 0,-30 46 0,-1-1 0,-1 0 0,0-1 0,-2-1 0,12-28 0,-9 15 0,2-1 0,32-51 0,0-1 0,-34 57 0,0 0 0,-3 0 0,0-1 0,-2 0 0,-1-1 0,3-33 0,0-7 0,-2 24 0,1-79 0,-8 99 0,2 0 0,6-30 0,4-45 0,-12 66 0,-3-201 0,-11 164 0,8 53 0,2 0 0,-3-29 0,7 28 0,-2 1 0,-1-1 0,-1 0 0,0 1 0,-1-1 0,-2 1 0,0 1 0,-1-1 0,-1 1 0,0 0 0,-17-26 0,-71-116 0,83 137 0,0-1 0,1 0 0,2-1 0,-13-45 0,20 63 0,-1 0 0,1 1 0,-2 0 0,1 0 0,-1 0 0,0 0 0,-11-10 0,-15-22 0,9 2 0,13 22 0,0 0 0,0 1 0,-16-17 0,21 26 0,0 1 0,-1 0 0,1 0 0,-1 1 0,0-1 0,0 1 0,-1 0 0,1 0 0,-1 1 0,1 0 0,-1 0 0,0 0 0,-8-1 0,-1 0 0,0 1 0,0 1 0,0 0 0,0 1 0,-1 1 0,-17 2 0,25-1 0,0 0 0,0 0 0,0 1 0,1 0 0,-1 0 0,1 1 0,-1 0 0,1 0 0,1 1 0,-1 0 0,1 0 0,-12 12 0,13-12-108,1 0-102,0 0 1,-1 0-1,0-1 1,0 0-1,-10 6 1,0-2-6617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4:09:57.32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976 0 24575,'0'0'0,"-4"0"0,-8 0 0,-4 0 0,-5 0 0,-4 0 0,-1 0 0,-2 0 0,0 0 0,0 0 0,0 0 0,-5 0 0,0 0 0,0 0 0,2 0 0,0 0 0,-3 0 0,0 6 0,1 5 0,1 0 0,2 4 0,2-1 0,0 2 0,6 3 0,0-3 0,6 2 0,0 2 0,-2 2 0,3 2 0,-2-4 0,4 6 0,-3 6 0,-7 2 0,2 6 0,-7 4 0,4-2 0,-1 4 0,0-9 0,5-4 0,0-9 0,5-3 0,4 0 0,4 0 0,3 2 0,3 0 0,0 3 0,2 0 0,0 0 0,0 1 0,-1 1 0,1-1 0,-1 0 0,0 0 0,0 0 0,0 1 0,0-1 0,6-6 0,-1 1 0,0-1 0,5 2 0,5 0 0,-2 2 0,3 1 0,3 1 0,-2 0 0,2-5 0,-5-1 0,3 1 0,1 0 0,3 2 0,-3 1 0,7 1 0,1 1 0,13 0 0,1 0 0,-1-5 0,-1-6 0,-4 1 0,-7 0 0,-3 2 0,-7 2 0,0-2 0,1 1 0,-3 1 0,-4 7 0,-4 7 0,3 1 0,-2 1 0,3-8 0,-1-2 0,-1-2 0,-3-1 0,-2 1 0,3-6 0,-1 1 0,0 1 0,4-4 0,-2 1 0,-1 1 0,4-3 0,-2 2 0,4-4 0,-2 2 0,3 2 0,-2 3 0,3-4 0,-3 3 0,4 0 0,1 2 0,4 2 0,2-4 0,2-4 0,7-16 0,6-21 0,1-15 0,4-16 0,3-7 0,4-9 0,-4-1 0,-10 8 0,-3 2 0,-6-1 0,-1 0 0,-6 7 0,-6 2 0,-5 0 0,1 1 0,-3 4 0,-2 0 0,-1 4 0,-2-7 0,-1-1 0,0 2 0,-2 0 0,1-2 0,0 0 0,-1-2 0,1 5 0,-5 4 0,-6 0 0,-6 5 0,2 2 0,1 4 0,-1 2 0,3 2 0,2 0 0,4 2 0,2-1 0,-3 1 0,1-1 0,1 1 0,1-1 0,1 0 0,2 0 0,0 0 0,1 0 0,0 0 0,0 0 0,0 0 0,1 0 0,-1 0 0,0 0 0,0 0 0,-5 0 0,-6 0 0,-6 0 0,-4 0 0,2 0 0,-2 5 0,-1 6 0,-1 5 0,-2 5 0,4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6T16:00:07.856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29 213,'0'106,"-16"446,8-471,3 0,8 102,1-158,2 1,1-1,0-1,16 34,-3-9,-5-4,3 0,1-2,51 81,-64-114,0 1,-1 0,0 0,5 17,-6-17,0 1,1-1,0 0,10 16,-5-12,-2 0,14 31,10 19,-29-61,0 0,0 0,0 0,1 0,0-1,0 0,0 1,0-1,0-1,1 1,-1 0,1-1,8 3,4 0,-1-2,33 4,10 2,-30-1,10 2,1-2,77 7,-104-14,0-1,0-1,0 0,0-1,0-1,-1 0,1 0,-1-1,1-1,-1 0,-1-1,1 0,12-9,-10 4,-1 0,0 0,-1-1,0-1,0 0,-2-1,0 0,0-1,-1 0,-1 0,-1-1,0 0,8-32,-2-7,-3-1,6-107,-12 114,8-34,-7 54,3-44,-4 40,0 0,2 1,2-1,19-52,-11 39,10-57,-10 31,-8 40,-1 1,-2-1,1-33,-8 55,1 0,-1 0,-1 1,0-1,0 0,-1 1,0 0,-1 0,0 0,-9-11,-18-40,-51-111,20 45,58 110,0 0,1 0,1 0,1 0,0-1,1 1,1-1,2-23,-1 11,0 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6T16:00:12.170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0,'0'598,"2"-574,1 0,1 0,1-1,1 0,16 39,8 32,-21-58,67 234,-71-252,1-1,0 0,2 0,0 0,0-1,1 0,1 0,1-1,19 21,-15-19,-1 2,-1-1,0 2,-2 0,0 0,9 27,-8-20,12 28,-13-28,1 1,1-1,2-1,18 25,-28-44,0-1,0 0,0-1,1 1,0-1,0-1,0 1,1-1,-1 0,1 0,0-1,0 1,1-2,-1 1,0-1,1 0,0-1,-1 0,1 0,12 0,-3-2,0-1,0-1,-1-1,1 0,-1-1,0 0,0-2,0 0,-1 0,0-2,27-19,-5-2,0-2,62-72,-88 91,-1-1,-1 0,0-1,-1 0,-1 0,0-1,-1 1,0-2,-2 1,0-1,3-30,-2-15,-6-120,-2 73,1 80,-1 1,-7-35,6 44,0 0,1 0,1-1,1 0,1 1,1-1,3-21,30-83,-19 77,9-53,-20 77,8-42,5-116,-17 158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6T16:00:17.451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 52,'1'25,"2"-1,1 1,11 37,3 17,37 356,-30-217,-1-70,6-1,7-2,84 213,-11-119,-99-207,17 42,-25-68,0-1,0 1,0 0,1-1,0 0,0 0,0 0,0-1,7 6,-8-8,0-1,-1 0,1 0,0 0,0 0,-1 0,1 0,0-1,0 0,0 1,0-1,0 0,0 0,0-1,0 1,0-1,-1 1,1-1,0 0,0 0,0 0,-1 0,1-1,-1 1,1-1,-1 0,4-3,8-6,0-1,-1 0,16-19,-19 20,7-10,0-1,-1 0,-1-1,-1-1,-1 0,-1-1,-1 0,-1-1,10-44,-17 42,0-1,-2 0,-1 0,-2 0,0 0,-8-29,4 20,2 0,1-59,7 67,1 1,2 0,1 0,2 1,23-50,-3 4,-17 33,12-63,-18 70,1 1,2 0,16-40,-23 67,25-53,-2-2,16-63,-36 95,-2-1,0 0,-3 0,-1-33,-1 27,2-1,6-43,9-43,-15 99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99DC95-800A-4479-A146-C935CD31EBE0}" type="datetime1">
              <a:rPr lang="en-GB" noProof="0" smtClean="0"/>
              <a:t>30/09/2023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9EDED1C-4656-4CF8-AD34-DC4A65BB391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95429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84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719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230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078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17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rtlCol="0" anchor="b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EDB980-97A8-4978-994A-DBA8140DB994}" type="datetime1">
              <a:rPr lang="en-GB" noProof="0" smtClean="0"/>
              <a:t>30/09/2023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5FD769-0C6A-49E6-B70A-8D5BEC40A1D0}" type="datetime1">
              <a:rPr lang="en-GB" noProof="0" smtClean="0"/>
              <a:t>30/09/2023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rtlCol="0" anchor="ctr"/>
          <a:lstStyle>
            <a:lvl1pPr algn="ctr"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B11B30-8EAA-4968-AE8D-C2FD4C5DEB03}" type="datetime1">
              <a:rPr lang="en-GB" noProof="0" smtClean="0"/>
              <a:t>30/09/2023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7001C3-611E-4CFF-801B-552D6A26161B}" type="datetime1">
              <a:rPr lang="en-GB" noProof="0" smtClean="0"/>
              <a:t>30/09/2023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n-GB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n-GB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85ACFA-436D-4926-8493-D82D054B2486}" type="datetime1">
              <a:rPr lang="en-GB" noProof="0" smtClean="0"/>
              <a:t>30/09/2023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D069E9-5509-43FC-BFF9-D295633F1746}" type="datetime1">
              <a:rPr lang="en-GB" noProof="0" smtClean="0"/>
              <a:t>30/09/2023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7A8F32-F98A-435C-9B37-AE252F88561F}" type="datetime1">
              <a:rPr lang="en-GB" noProof="0" smtClean="0"/>
              <a:t>30/09/2023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D7E2BC-69A9-45D5-9CBC-A70E597BE525}" type="datetime1">
              <a:rPr lang="en-GB" noProof="0" smtClean="0"/>
              <a:t>30/09/2023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3C6E9A-6074-47D3-9031-7811CE59B7A1}" type="datetime1">
              <a:rPr lang="en-GB" noProof="0" smtClean="0"/>
              <a:t>30/09/2023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D24F2C-D670-4D7D-8EE3-DB46A91EBAAA}" type="datetime1">
              <a:rPr lang="en-GB" noProof="0" smtClean="0"/>
              <a:t>30/09/2023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2497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DF6823-AEF3-42E2-ACEE-345B5E1FDBB7}" type="datetime1">
              <a:rPr lang="en-GB" noProof="0" smtClean="0"/>
              <a:t>30/09/2023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CF82FE-7BC5-4767-82BB-9B5FB1F83D6E}" type="datetime1">
              <a:rPr lang="en-GB" noProof="0" smtClean="0"/>
              <a:t>30/09/2023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54B259-B480-47BB-B049-4E8F474FB548}" type="datetime1">
              <a:rPr lang="en-GB" noProof="0" smtClean="0"/>
              <a:t>30/09/2023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B8BE55-4A3F-4F4B-B47D-353C2A58025B}" type="datetime1">
              <a:rPr lang="en-GB" noProof="0" smtClean="0"/>
              <a:t>30/09/2023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1DDAB3-384D-4113-BE20-23BF0FB38923}" type="datetime1">
              <a:rPr lang="en-GB" noProof="0" smtClean="0"/>
              <a:t>30/09/2023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9F2045-3046-468C-B62C-A85C370CDFD4}" type="datetime1">
              <a:rPr lang="en-GB" noProof="0" smtClean="0"/>
              <a:t>30/09/2023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6FA8AF-3CDA-442C-BCD1-21AAEF6CD7CE}" type="datetime1">
              <a:rPr lang="en-GB" noProof="0" smtClean="0"/>
              <a:t>30/09/2023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D84233-DCFD-48A7-866C-78DCC362CBB1}" type="datetime1">
              <a:rPr lang="en-GB" noProof="0" smtClean="0"/>
              <a:t>30/09/2023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B9F3CDDC-0981-4075-8EAF-4E60217BB731}" type="datetime1">
              <a:rPr lang="en-GB" noProof="0" smtClean="0"/>
              <a:t>30/09/2023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6D22F896-40B5-4ADD-8801-0D06FADFA09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705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Ideol%C3%B3gia" TargetMode="External"/><Relationship Id="rId2" Type="http://schemas.openxmlformats.org/officeDocument/2006/relationships/hyperlink" Target="https://hu.wikipedia.org/wiki/Vall%C3%A1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u.wikipedia.org/wiki/G%C3%B6r%C3%B6g_filoz%C3%B3fia" TargetMode="External"/><Relationship Id="rId4" Type="http://schemas.openxmlformats.org/officeDocument/2006/relationships/hyperlink" Target="https://hu.wikipedia.org/wiki/Doktr%C3%ADna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customXml" Target="../ink/ink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3C7ED6A-DE7F-4002-9699-B659DE551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5" name="Picture 4" descr="Petri Dish">
            <a:extLst>
              <a:ext uri="{FF2B5EF4-FFF2-40B4-BE49-F238E27FC236}">
                <a16:creationId xmlns:a16="http://schemas.microsoft.com/office/drawing/2014/main" id="{D16B27C4-A9C2-4AC4-9DD3-88F63F48E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063915B-82A1-4F1C-B5C6-3E18DDD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505" y="1868790"/>
            <a:ext cx="6518951" cy="4415278"/>
          </a:xfrm>
        </p:spPr>
        <p:txBody>
          <a:bodyPr rtlCol="0">
            <a:noAutofit/>
          </a:bodyPr>
          <a:lstStyle/>
          <a:p>
            <a:pPr rtl="0"/>
            <a:r>
              <a:rPr lang="en-GB" sz="4000" b="1" dirty="0">
                <a:solidFill>
                  <a:srgbClr val="00B0F0"/>
                </a:solidFill>
              </a:rPr>
              <a:t>Albumin </a:t>
            </a:r>
            <a:r>
              <a:rPr lang="en-GB" sz="4000" b="1" cap="none" dirty="0" err="1">
                <a:solidFill>
                  <a:srgbClr val="00B0F0"/>
                </a:solidFill>
              </a:rPr>
              <a:t>az</a:t>
            </a:r>
            <a:r>
              <a:rPr lang="en-GB" sz="4000" b="1" dirty="0">
                <a:solidFill>
                  <a:srgbClr val="00B0F0"/>
                </a:solidFill>
              </a:rPr>
              <a:t> ITO</a:t>
            </a:r>
            <a:r>
              <a:rPr lang="en-GB" sz="4000" b="1" cap="none" dirty="0">
                <a:solidFill>
                  <a:srgbClr val="00B0F0"/>
                </a:solidFill>
              </a:rPr>
              <a:t>-n</a:t>
            </a:r>
            <a:br>
              <a:rPr lang="en-GB" sz="4000" b="1" cap="none" dirty="0">
                <a:solidFill>
                  <a:srgbClr val="00B0F0"/>
                </a:solidFill>
              </a:rPr>
            </a:br>
            <a:r>
              <a:rPr lang="en-GB" sz="2800" b="1" cap="none" dirty="0">
                <a:solidFill>
                  <a:srgbClr val="00B0F0"/>
                </a:solidFill>
              </a:rPr>
              <a:t>dogma </a:t>
            </a:r>
            <a:r>
              <a:rPr lang="en-GB" sz="2800" b="1" cap="none" dirty="0" err="1">
                <a:solidFill>
                  <a:srgbClr val="00B0F0"/>
                </a:solidFill>
              </a:rPr>
              <a:t>vagy</a:t>
            </a:r>
            <a:r>
              <a:rPr lang="en-GB" sz="2800" b="1" cap="none" dirty="0">
                <a:solidFill>
                  <a:srgbClr val="00B0F0"/>
                </a:solidFill>
              </a:rPr>
              <a:t> </a:t>
            </a:r>
            <a:r>
              <a:rPr lang="en-GB" sz="2800" b="1" cap="none" dirty="0" err="1">
                <a:solidFill>
                  <a:srgbClr val="00B0F0"/>
                </a:solidFill>
              </a:rPr>
              <a:t>evidencia</a:t>
            </a:r>
            <a:r>
              <a:rPr lang="en-GB" sz="2800" b="1" cap="none" dirty="0">
                <a:solidFill>
                  <a:srgbClr val="00B0F0"/>
                </a:solidFill>
              </a:rPr>
              <a:t>?</a:t>
            </a:r>
            <a:endParaRPr lang="en-GB" sz="2800" b="1" dirty="0">
              <a:solidFill>
                <a:srgbClr val="00B0F0"/>
              </a:solidFill>
            </a:endParaRPr>
          </a:p>
          <a:p>
            <a:pPr rtl="0"/>
            <a:r>
              <a:rPr lang="en-GB" sz="3600" b="1" dirty="0">
                <a:solidFill>
                  <a:srgbClr val="00B0F0"/>
                </a:solidFill>
              </a:rPr>
              <a:t>“T</a:t>
            </a:r>
            <a:r>
              <a:rPr lang="hu-HU" sz="3600" b="1" dirty="0" err="1">
                <a:solidFill>
                  <a:srgbClr val="00B0F0"/>
                </a:solidFill>
              </a:rPr>
              <a:t>ények</a:t>
            </a:r>
            <a:r>
              <a:rPr lang="en-GB" sz="3600" b="1" dirty="0">
                <a:solidFill>
                  <a:srgbClr val="00B0F0"/>
                </a:solidFill>
              </a:rPr>
              <a:t>”</a:t>
            </a:r>
          </a:p>
          <a:p>
            <a:r>
              <a:rPr lang="hu-HU" sz="3200" b="1" u="sng" dirty="0">
                <a:solidFill>
                  <a:srgbClr val="00B0F0"/>
                </a:solidFill>
              </a:rPr>
              <a:t>MIRA 2023</a:t>
            </a:r>
            <a:endParaRPr lang="en-GB" sz="3200" b="1" u="sng" dirty="0">
              <a:solidFill>
                <a:srgbClr val="00B0F0"/>
              </a:solidFill>
            </a:endParaRPr>
          </a:p>
          <a:p>
            <a:pPr rtl="0"/>
            <a:r>
              <a:rPr lang="en-GB" sz="2800" dirty="0" err="1">
                <a:solidFill>
                  <a:srgbClr val="00B0F0"/>
                </a:solidFill>
              </a:rPr>
              <a:t>D</a:t>
            </a:r>
            <a:r>
              <a:rPr lang="en-GB" sz="2800" cap="none" dirty="0" err="1">
                <a:solidFill>
                  <a:srgbClr val="00B0F0"/>
                </a:solidFill>
              </a:rPr>
              <a:t>r</a:t>
            </a:r>
            <a:r>
              <a:rPr lang="en-GB" sz="2800" dirty="0" err="1">
                <a:solidFill>
                  <a:srgbClr val="00B0F0"/>
                </a:solidFill>
              </a:rPr>
              <a:t>.</a:t>
            </a:r>
            <a:r>
              <a:rPr lang="en-GB" sz="2800" dirty="0">
                <a:solidFill>
                  <a:srgbClr val="00B0F0"/>
                </a:solidFill>
              </a:rPr>
              <a:t> S</a:t>
            </a:r>
            <a:r>
              <a:rPr lang="hu-HU" sz="2800" dirty="0">
                <a:solidFill>
                  <a:srgbClr val="00B0F0"/>
                </a:solidFill>
              </a:rPr>
              <a:t>ütő Balázs</a:t>
            </a:r>
          </a:p>
          <a:p>
            <a:pPr rtl="0"/>
            <a:r>
              <a:rPr lang="hu-HU" sz="2800" dirty="0">
                <a:solidFill>
                  <a:srgbClr val="00B0F0"/>
                </a:solidFill>
              </a:rPr>
              <a:t>PTE/KK/AITI</a:t>
            </a:r>
          </a:p>
        </p:txBody>
      </p:sp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71B72-AA64-7E6A-80C0-18E7684A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br>
              <a:rPr lang="hu-HU" dirty="0"/>
            </a:br>
            <a:r>
              <a:rPr lang="hu-HU" dirty="0"/>
              <a:t>Az albumin adása javítja a folyadék eltávolítást KRT során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1E4DE-D24C-AF3C-FA2D-9D8E393FEE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b="1" dirty="0" err="1">
                <a:solidFill>
                  <a:srgbClr val="00B0F0"/>
                </a:solidFill>
              </a:rPr>
              <a:t>IGEn</a:t>
            </a:r>
            <a:r>
              <a:rPr lang="hu-HU" b="1" dirty="0">
                <a:solidFill>
                  <a:srgbClr val="00B0F0"/>
                </a:solidFill>
              </a:rPr>
              <a:t> !</a:t>
            </a:r>
            <a:endParaRPr lang="en-GB" b="1" dirty="0">
              <a:solidFill>
                <a:srgbClr val="00B0F0"/>
              </a:solidFill>
            </a:endParaRPr>
          </a:p>
          <a:p>
            <a:r>
              <a:rPr lang="hu-HU" dirty="0"/>
              <a:t>Has: PLASMA ÚJRATELŐDÉS BIZTOSÍTÁSA + </a:t>
            </a:r>
            <a:r>
              <a:rPr lang="hu-HU" dirty="0" err="1"/>
              <a:t>hd</a:t>
            </a:r>
            <a:r>
              <a:rPr lang="hu-HU" dirty="0"/>
              <a:t> ALATTI HYPOTENZIÓ MEGELŐZÉSÉSRE</a:t>
            </a:r>
          </a:p>
          <a:p>
            <a:r>
              <a:rPr lang="en-GB" dirty="0"/>
              <a:t>IHD, </a:t>
            </a:r>
            <a:r>
              <a:rPr lang="hu-HU" dirty="0"/>
              <a:t>végstádium </a:t>
            </a:r>
            <a:r>
              <a:rPr lang="en-GB" dirty="0" err="1"/>
              <a:t>vese</a:t>
            </a:r>
            <a:r>
              <a:rPr lang="hu-HU" dirty="0"/>
              <a:t> </a:t>
            </a:r>
            <a:r>
              <a:rPr lang="en-GB" dirty="0" err="1"/>
              <a:t>el</a:t>
            </a:r>
            <a:r>
              <a:rPr lang="hu-HU" dirty="0"/>
              <a:t>égtelennek (</a:t>
            </a:r>
            <a:r>
              <a:rPr lang="hu-HU" cap="none" dirty="0"/>
              <a:t>se.</a:t>
            </a:r>
            <a:r>
              <a:rPr lang="hu-HU" dirty="0"/>
              <a:t> </a:t>
            </a:r>
            <a:r>
              <a:rPr lang="hu-HU" dirty="0" err="1"/>
              <a:t>alb</a:t>
            </a:r>
            <a:r>
              <a:rPr lang="hu-HU" dirty="0"/>
              <a:t>. </a:t>
            </a:r>
            <a:r>
              <a:rPr lang="en-GB" dirty="0"/>
              <a:t>&lt; 3 </a:t>
            </a:r>
            <a:r>
              <a:rPr lang="en-GB" cap="none" dirty="0"/>
              <a:t>g/dl</a:t>
            </a:r>
            <a:r>
              <a:rPr lang="hu-HU" cap="none" dirty="0"/>
              <a:t>, 249 beteg)</a:t>
            </a:r>
            <a:r>
              <a:rPr lang="hu-HU" dirty="0"/>
              <a:t>: 100 ml 0.9% só </a:t>
            </a:r>
            <a:r>
              <a:rPr lang="hu-HU" cap="none" dirty="0" err="1"/>
              <a:t>vs</a:t>
            </a:r>
            <a:r>
              <a:rPr lang="hu-HU" cap="none" dirty="0"/>
              <a:t>.</a:t>
            </a:r>
            <a:r>
              <a:rPr lang="hu-HU" dirty="0"/>
              <a:t> </a:t>
            </a:r>
            <a:r>
              <a:rPr lang="hu-HU" b="1" u="sng" dirty="0"/>
              <a:t>HAS 25%</a:t>
            </a:r>
            <a:r>
              <a:rPr lang="hu-HU" dirty="0"/>
              <a:t>: kevesebb </a:t>
            </a:r>
            <a:r>
              <a:rPr lang="hu-HU" dirty="0" err="1"/>
              <a:t>hypotenzió</a:t>
            </a:r>
            <a:r>
              <a:rPr lang="hu-HU" dirty="0"/>
              <a:t>, jobb </a:t>
            </a:r>
            <a:r>
              <a:rPr lang="hu-HU" dirty="0" err="1"/>
              <a:t>foly</a:t>
            </a:r>
            <a:r>
              <a:rPr lang="hu-HU" dirty="0"/>
              <a:t>. </a:t>
            </a:r>
            <a:r>
              <a:rPr lang="hu-HU" dirty="0" err="1"/>
              <a:t>Eltáv</a:t>
            </a:r>
            <a:r>
              <a:rPr lang="hu-HU" dirty="0"/>
              <a:t>.</a:t>
            </a:r>
          </a:p>
          <a:p>
            <a:r>
              <a:rPr lang="hu-HU" dirty="0" err="1"/>
              <a:t>RENAl</a:t>
            </a:r>
            <a:r>
              <a:rPr lang="hu-HU" cap="none" dirty="0" err="1"/>
              <a:t>-study</a:t>
            </a:r>
            <a:r>
              <a:rPr lang="hu-HU" dirty="0"/>
              <a:t>: HAS 4% </a:t>
            </a:r>
            <a:r>
              <a:rPr lang="hu-HU" cap="none" dirty="0" err="1"/>
              <a:t>vs</a:t>
            </a:r>
            <a:r>
              <a:rPr lang="hu-HU" cap="none" dirty="0"/>
              <a:t>.</a:t>
            </a:r>
            <a:r>
              <a:rPr lang="hu-HU" dirty="0"/>
              <a:t> </a:t>
            </a:r>
            <a:r>
              <a:rPr lang="hu-HU" b="1" u="sng" dirty="0"/>
              <a:t>HAS 20%</a:t>
            </a:r>
            <a:r>
              <a:rPr lang="hu-HU" dirty="0"/>
              <a:t>: jobb negatív </a:t>
            </a:r>
            <a:r>
              <a:rPr lang="hu-HU" dirty="0" err="1"/>
              <a:t>foly</a:t>
            </a:r>
            <a:r>
              <a:rPr lang="hu-HU" dirty="0"/>
              <a:t>. egyensúly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C6F1A0-C52D-8B3F-3819-11D364E1C4FD}"/>
              </a:ext>
            </a:extLst>
          </p:cNvPr>
          <p:cNvSpPr txBox="1"/>
          <p:nvPr/>
        </p:nvSpPr>
        <p:spPr>
          <a:xfrm>
            <a:off x="913774" y="6138153"/>
            <a:ext cx="731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rgbClr val="00B050"/>
                </a:solidFill>
              </a:rPr>
              <a:t>Michael </a:t>
            </a:r>
            <a:r>
              <a:rPr lang="hu-HU" sz="1400" dirty="0" err="1">
                <a:solidFill>
                  <a:srgbClr val="00B050"/>
                </a:solidFill>
              </a:rPr>
              <a:t>Joannidis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et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al</a:t>
            </a:r>
            <a:r>
              <a:rPr lang="hu-HU" sz="1400" dirty="0">
                <a:solidFill>
                  <a:srgbClr val="00B050"/>
                </a:solidFill>
              </a:rPr>
              <a:t> „Ten </a:t>
            </a:r>
            <a:r>
              <a:rPr lang="hu-HU" sz="1400" dirty="0" err="1">
                <a:solidFill>
                  <a:srgbClr val="00B050"/>
                </a:solidFill>
              </a:rPr>
              <a:t>myth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about</a:t>
            </a:r>
            <a:r>
              <a:rPr lang="hu-HU" sz="1400" dirty="0">
                <a:solidFill>
                  <a:srgbClr val="00B050"/>
                </a:solidFill>
              </a:rPr>
              <a:t> albumin”, Int. </a:t>
            </a:r>
            <a:r>
              <a:rPr lang="hu-HU" sz="1400" dirty="0" err="1">
                <a:solidFill>
                  <a:srgbClr val="00B050"/>
                </a:solidFill>
              </a:rPr>
              <a:t>Care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Med</a:t>
            </a:r>
            <a:r>
              <a:rPr lang="hu-HU" sz="1400" dirty="0">
                <a:solidFill>
                  <a:srgbClr val="00B050"/>
                </a:solidFill>
              </a:rPr>
              <a:t>. (2022), 48</a:t>
            </a:r>
            <a:r>
              <a:rPr lang="en-GB" sz="1400" dirty="0">
                <a:solidFill>
                  <a:srgbClr val="00B050"/>
                </a:solidFill>
              </a:rPr>
              <a:t>:602-605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99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AEB98-B06B-E30F-5C5E-C2FDCB634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7.</a:t>
            </a:r>
            <a:br>
              <a:rPr lang="hu-HU" dirty="0"/>
            </a:br>
            <a:r>
              <a:rPr lang="hu-HU" dirty="0"/>
              <a:t>albumin csökkenti a halálozást máj </a:t>
            </a:r>
            <a:r>
              <a:rPr lang="hu-HU" dirty="0" err="1"/>
              <a:t>chirrózisban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D51BA-475F-92D6-1022-43391FBA60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367092"/>
            <a:ext cx="10363826" cy="3424107"/>
          </a:xfrm>
        </p:spPr>
        <p:txBody>
          <a:bodyPr/>
          <a:lstStyle/>
          <a:p>
            <a:r>
              <a:rPr lang="hu-HU" b="1" dirty="0">
                <a:solidFill>
                  <a:srgbClr val="00B0F0"/>
                </a:solidFill>
              </a:rPr>
              <a:t>Igen, de csak bizonyos esetekben</a:t>
            </a:r>
          </a:p>
          <a:p>
            <a:r>
              <a:rPr lang="hu-HU" b="1" dirty="0"/>
              <a:t>spontán  bakteriális </a:t>
            </a:r>
            <a:r>
              <a:rPr lang="hu-HU" b="1" dirty="0" err="1"/>
              <a:t>peritonitis</a:t>
            </a:r>
            <a:r>
              <a:rPr lang="hu-HU" dirty="0"/>
              <a:t>, </a:t>
            </a:r>
            <a:r>
              <a:rPr lang="hu-HU" b="1" dirty="0" err="1"/>
              <a:t>hepato-renalis</a:t>
            </a:r>
            <a:r>
              <a:rPr lang="hu-HU" b="1" dirty="0"/>
              <a:t> </a:t>
            </a:r>
            <a:r>
              <a:rPr lang="hu-HU" b="1" dirty="0" err="1"/>
              <a:t>sy</a:t>
            </a:r>
            <a:r>
              <a:rPr lang="hu-HU" b="1" dirty="0"/>
              <a:t>.</a:t>
            </a:r>
            <a:r>
              <a:rPr lang="hu-HU" dirty="0"/>
              <a:t> (</a:t>
            </a:r>
            <a:r>
              <a:rPr lang="hu-HU" dirty="0" err="1"/>
              <a:t>vAsopressor</a:t>
            </a:r>
            <a:r>
              <a:rPr lang="hu-HU" dirty="0"/>
              <a:t>), </a:t>
            </a:r>
            <a:r>
              <a:rPr lang="hu-HU" dirty="0" err="1"/>
              <a:t>Paracentesis</a:t>
            </a:r>
            <a:r>
              <a:rPr lang="hu-HU" dirty="0"/>
              <a:t>: </a:t>
            </a:r>
            <a:r>
              <a:rPr lang="hu-HU" dirty="0" err="1"/>
              <a:t>alb</a:t>
            </a:r>
            <a:r>
              <a:rPr lang="hu-HU" dirty="0"/>
              <a:t>. Adása ajánlott</a:t>
            </a:r>
          </a:p>
          <a:p>
            <a:r>
              <a:rPr lang="hu-HU" dirty="0" err="1"/>
              <a:t>Meta-analizis</a:t>
            </a:r>
            <a:r>
              <a:rPr lang="hu-HU" dirty="0"/>
              <a:t> (9): </a:t>
            </a:r>
            <a:r>
              <a:rPr lang="en-GB" dirty="0"/>
              <a:t>&gt;</a:t>
            </a:r>
            <a:r>
              <a:rPr lang="hu-HU" dirty="0"/>
              <a:t>1 hónapos adása 1 éves mortalitást 43%-</a:t>
            </a:r>
            <a:r>
              <a:rPr lang="hu-HU" dirty="0" err="1"/>
              <a:t>al</a:t>
            </a:r>
            <a:r>
              <a:rPr lang="hu-HU" dirty="0"/>
              <a:t> csökkenti, </a:t>
            </a:r>
          </a:p>
          <a:p>
            <a:r>
              <a:rPr lang="en-GB" dirty="0"/>
              <a:t>&lt; 1 h</a:t>
            </a:r>
            <a:r>
              <a:rPr lang="hu-HU" dirty="0" err="1"/>
              <a:t>ónap</a:t>
            </a:r>
            <a:r>
              <a:rPr lang="hu-HU" dirty="0"/>
              <a:t> adása: nem befolyásolja a mortalitást</a:t>
            </a:r>
          </a:p>
          <a:p>
            <a:r>
              <a:rPr lang="hu-HU" dirty="0"/>
              <a:t>RCT (777 beteg), </a:t>
            </a:r>
            <a:r>
              <a:rPr lang="hu-HU" dirty="0" err="1"/>
              <a:t>decomp</a:t>
            </a:r>
            <a:r>
              <a:rPr lang="hu-HU" dirty="0"/>
              <a:t>. </a:t>
            </a:r>
            <a:r>
              <a:rPr lang="hu-HU" dirty="0" err="1"/>
              <a:t>Cirrhosis</a:t>
            </a:r>
            <a:r>
              <a:rPr lang="hu-HU" dirty="0"/>
              <a:t> + </a:t>
            </a:r>
            <a:r>
              <a:rPr lang="hu-HU" dirty="0" err="1"/>
              <a:t>hypalb</a:t>
            </a:r>
            <a:r>
              <a:rPr lang="hu-HU" dirty="0"/>
              <a:t>.: HAS </a:t>
            </a:r>
            <a:r>
              <a:rPr lang="hu-HU" cap="none" dirty="0" err="1"/>
              <a:t>vs</a:t>
            </a:r>
            <a:r>
              <a:rPr lang="hu-HU" cap="none" dirty="0"/>
              <a:t>.</a:t>
            </a:r>
            <a:r>
              <a:rPr lang="hu-HU" dirty="0"/>
              <a:t> </a:t>
            </a:r>
            <a:r>
              <a:rPr lang="hu-HU" dirty="0" err="1"/>
              <a:t>Standrad</a:t>
            </a:r>
            <a:r>
              <a:rPr lang="hu-HU" dirty="0"/>
              <a:t> ellátás: nem járt előnyökkel, de </a:t>
            </a:r>
            <a:r>
              <a:rPr lang="hu-HU" u="sng" dirty="0"/>
              <a:t>súlyosabb kedvezőtlenebb mellékhatások a HAS</a:t>
            </a:r>
            <a:r>
              <a:rPr lang="hu-HU" u="sng" cap="none" dirty="0"/>
              <a:t>-ban</a:t>
            </a:r>
            <a:r>
              <a:rPr lang="hu-HU" dirty="0"/>
              <a:t>.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8BB54E-70F4-A34A-62DE-58F2DEDEF141}"/>
              </a:ext>
            </a:extLst>
          </p:cNvPr>
          <p:cNvSpPr txBox="1"/>
          <p:nvPr/>
        </p:nvSpPr>
        <p:spPr>
          <a:xfrm>
            <a:off x="913774" y="6138153"/>
            <a:ext cx="731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rgbClr val="00B050"/>
                </a:solidFill>
              </a:rPr>
              <a:t>Michael </a:t>
            </a:r>
            <a:r>
              <a:rPr lang="hu-HU" sz="1400" dirty="0" err="1">
                <a:solidFill>
                  <a:srgbClr val="00B050"/>
                </a:solidFill>
              </a:rPr>
              <a:t>Joannidis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et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al</a:t>
            </a:r>
            <a:r>
              <a:rPr lang="hu-HU" sz="1400" dirty="0">
                <a:solidFill>
                  <a:srgbClr val="00B050"/>
                </a:solidFill>
              </a:rPr>
              <a:t> „Ten </a:t>
            </a:r>
            <a:r>
              <a:rPr lang="hu-HU" sz="1400" dirty="0" err="1">
                <a:solidFill>
                  <a:srgbClr val="00B050"/>
                </a:solidFill>
              </a:rPr>
              <a:t>myth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about</a:t>
            </a:r>
            <a:r>
              <a:rPr lang="hu-HU" sz="1400" dirty="0">
                <a:solidFill>
                  <a:srgbClr val="00B050"/>
                </a:solidFill>
              </a:rPr>
              <a:t> albumin”, Int. </a:t>
            </a:r>
            <a:r>
              <a:rPr lang="hu-HU" sz="1400" dirty="0" err="1">
                <a:solidFill>
                  <a:srgbClr val="00B050"/>
                </a:solidFill>
              </a:rPr>
              <a:t>Care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Med</a:t>
            </a:r>
            <a:r>
              <a:rPr lang="hu-HU" sz="1400" dirty="0">
                <a:solidFill>
                  <a:srgbClr val="00B050"/>
                </a:solidFill>
              </a:rPr>
              <a:t>. (2022), 48</a:t>
            </a:r>
            <a:r>
              <a:rPr lang="en-GB" sz="1400" dirty="0">
                <a:solidFill>
                  <a:srgbClr val="00B050"/>
                </a:solidFill>
              </a:rPr>
              <a:t>:602-605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62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B9659-2750-1831-0281-7579F280B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8.</a:t>
            </a:r>
            <a:br>
              <a:rPr lang="hu-HU" dirty="0"/>
            </a:br>
            <a:r>
              <a:rPr lang="hu-HU" dirty="0"/>
              <a:t>albumin növeli a halálozást traumás agysérülésben (TBI)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D2767-5815-F837-12B3-E1631E7DD2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b="1" dirty="0">
                <a:solidFill>
                  <a:srgbClr val="00B0F0"/>
                </a:solidFill>
              </a:rPr>
              <a:t>Lehetséges, de nem biztos</a:t>
            </a:r>
          </a:p>
          <a:p>
            <a:r>
              <a:rPr lang="hu-HU" dirty="0"/>
              <a:t>SAFE </a:t>
            </a:r>
            <a:r>
              <a:rPr lang="hu-HU" dirty="0" err="1"/>
              <a:t>study</a:t>
            </a:r>
            <a:r>
              <a:rPr lang="hu-HU" dirty="0"/>
              <a:t> (TBI betegekben): </a:t>
            </a:r>
            <a:r>
              <a:rPr lang="hu-HU" b="1" u="sng" dirty="0"/>
              <a:t>HAS 4%</a:t>
            </a:r>
            <a:r>
              <a:rPr lang="hu-HU" dirty="0"/>
              <a:t> </a:t>
            </a:r>
            <a:r>
              <a:rPr lang="hu-HU" cap="none" dirty="0" err="1"/>
              <a:t>vs</a:t>
            </a:r>
            <a:r>
              <a:rPr lang="hu-HU" cap="none" dirty="0"/>
              <a:t>. </a:t>
            </a:r>
            <a:r>
              <a:rPr lang="hu-HU" dirty="0"/>
              <a:t>0.9% só: magasabb mortalitás</a:t>
            </a:r>
          </a:p>
          <a:p>
            <a:r>
              <a:rPr lang="hu-HU" b="1" u="sng" dirty="0" err="1"/>
              <a:t>Hypotoniás</a:t>
            </a:r>
            <a:r>
              <a:rPr lang="hu-HU" b="1" u="sng" dirty="0"/>
              <a:t> HAS 4%</a:t>
            </a:r>
            <a:r>
              <a:rPr lang="hu-HU" dirty="0"/>
              <a:t> </a:t>
            </a:r>
            <a:r>
              <a:rPr lang="hu-HU" cap="none" dirty="0" err="1"/>
              <a:t>vs</a:t>
            </a:r>
            <a:r>
              <a:rPr lang="hu-HU" cap="none" dirty="0"/>
              <a:t>. </a:t>
            </a:r>
            <a:r>
              <a:rPr lang="hu-HU" dirty="0" err="1"/>
              <a:t>Isotoniás</a:t>
            </a:r>
            <a:r>
              <a:rPr lang="hu-HU" dirty="0"/>
              <a:t> HAS 4% (288 </a:t>
            </a:r>
            <a:r>
              <a:rPr lang="hu-HU" cap="none" dirty="0" err="1"/>
              <a:t>mOsmol</a:t>
            </a:r>
            <a:r>
              <a:rPr lang="hu-HU" cap="none" dirty="0"/>
              <a:t>/kg</a:t>
            </a:r>
            <a:r>
              <a:rPr lang="hu-HU" dirty="0"/>
              <a:t>): magasabb ICP!, </a:t>
            </a:r>
            <a:r>
              <a:rPr lang="hu-HU" dirty="0" err="1"/>
              <a:t>tonicitásnak</a:t>
            </a:r>
            <a:r>
              <a:rPr lang="hu-HU" dirty="0"/>
              <a:t> van inkább hatása, mint az </a:t>
            </a:r>
            <a:r>
              <a:rPr lang="hu-HU" dirty="0" err="1"/>
              <a:t>alb</a:t>
            </a:r>
            <a:r>
              <a:rPr lang="hu-HU" dirty="0"/>
              <a:t>. tartalomnak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5677DB-98BE-9763-0C60-AB6870C1095C}"/>
              </a:ext>
            </a:extLst>
          </p:cNvPr>
          <p:cNvSpPr txBox="1"/>
          <p:nvPr/>
        </p:nvSpPr>
        <p:spPr>
          <a:xfrm>
            <a:off x="913774" y="6138153"/>
            <a:ext cx="731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rgbClr val="00B050"/>
                </a:solidFill>
              </a:rPr>
              <a:t>Michael </a:t>
            </a:r>
            <a:r>
              <a:rPr lang="hu-HU" sz="1400" dirty="0" err="1">
                <a:solidFill>
                  <a:srgbClr val="00B050"/>
                </a:solidFill>
              </a:rPr>
              <a:t>Joannidis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et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al</a:t>
            </a:r>
            <a:r>
              <a:rPr lang="hu-HU" sz="1400" dirty="0">
                <a:solidFill>
                  <a:srgbClr val="00B050"/>
                </a:solidFill>
              </a:rPr>
              <a:t> „Ten </a:t>
            </a:r>
            <a:r>
              <a:rPr lang="hu-HU" sz="1400" dirty="0" err="1">
                <a:solidFill>
                  <a:srgbClr val="00B050"/>
                </a:solidFill>
              </a:rPr>
              <a:t>myth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about</a:t>
            </a:r>
            <a:r>
              <a:rPr lang="hu-HU" sz="1400" dirty="0">
                <a:solidFill>
                  <a:srgbClr val="00B050"/>
                </a:solidFill>
              </a:rPr>
              <a:t> albumin”, Int. </a:t>
            </a:r>
            <a:r>
              <a:rPr lang="hu-HU" sz="1400" dirty="0" err="1">
                <a:solidFill>
                  <a:srgbClr val="00B050"/>
                </a:solidFill>
              </a:rPr>
              <a:t>Care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Med</a:t>
            </a:r>
            <a:r>
              <a:rPr lang="hu-HU" sz="1400" dirty="0">
                <a:solidFill>
                  <a:srgbClr val="00B050"/>
                </a:solidFill>
              </a:rPr>
              <a:t>. (2022), 48</a:t>
            </a:r>
            <a:r>
              <a:rPr lang="en-GB" sz="1400" dirty="0">
                <a:solidFill>
                  <a:srgbClr val="00B050"/>
                </a:solidFill>
              </a:rPr>
              <a:t>:602-605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96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41FBD-D603-89E8-93AB-BCC419883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9.</a:t>
            </a:r>
            <a:br>
              <a:rPr lang="hu-HU" dirty="0"/>
            </a:br>
            <a:r>
              <a:rPr lang="hu-HU" dirty="0"/>
              <a:t>Bármely okból eredő albumin szubsztitúció (</a:t>
            </a:r>
            <a:r>
              <a:rPr lang="hu-HU" dirty="0" err="1"/>
              <a:t>hipo-albuminémiában</a:t>
            </a:r>
            <a:r>
              <a:rPr lang="hu-HU" dirty="0"/>
              <a:t>) csökkenti a mortalitást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12436-AED4-FD04-CE51-9917D38EC8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b="1" dirty="0">
                <a:solidFill>
                  <a:srgbClr val="00B0F0"/>
                </a:solidFill>
              </a:rPr>
              <a:t>Nem</a:t>
            </a:r>
          </a:p>
          <a:p>
            <a:r>
              <a:rPr lang="hu-HU" dirty="0" err="1"/>
              <a:t>Hypoalbuminémia</a:t>
            </a:r>
            <a:r>
              <a:rPr lang="hu-HU" dirty="0"/>
              <a:t>: rosszabb kimenetel</a:t>
            </a:r>
          </a:p>
          <a:p>
            <a:r>
              <a:rPr lang="hu-HU" dirty="0"/>
              <a:t>SAFE-</a:t>
            </a:r>
            <a:r>
              <a:rPr lang="hu-HU" cap="none" dirty="0" err="1"/>
              <a:t>study</a:t>
            </a:r>
            <a:r>
              <a:rPr lang="hu-HU" dirty="0"/>
              <a:t>: HAS 4% </a:t>
            </a:r>
            <a:r>
              <a:rPr lang="hu-HU" cap="none" dirty="0" err="1"/>
              <a:t>vs</a:t>
            </a:r>
            <a:r>
              <a:rPr lang="hu-HU" cap="none" dirty="0"/>
              <a:t>.</a:t>
            </a:r>
            <a:r>
              <a:rPr lang="hu-HU" dirty="0"/>
              <a:t> 0.9% só 	</a:t>
            </a:r>
            <a:r>
              <a:rPr lang="hu-HU" dirty="0" err="1"/>
              <a:t>össz</a:t>
            </a:r>
            <a:r>
              <a:rPr lang="hu-HU" dirty="0"/>
              <a:t>. moralitásra </a:t>
            </a:r>
            <a:r>
              <a:rPr lang="hu-HU" b="1" dirty="0"/>
              <a:t>nincs</a:t>
            </a:r>
            <a:r>
              <a:rPr lang="hu-HU" dirty="0"/>
              <a:t> hatással</a:t>
            </a:r>
          </a:p>
          <a:p>
            <a:r>
              <a:rPr lang="hu-HU" dirty="0"/>
              <a:t>ALBIOS-</a:t>
            </a:r>
            <a:r>
              <a:rPr lang="hu-HU" cap="none" dirty="0" err="1"/>
              <a:t>study</a:t>
            </a:r>
            <a:r>
              <a:rPr lang="hu-HU" dirty="0"/>
              <a:t> (szeptikusokban, </a:t>
            </a:r>
            <a:r>
              <a:rPr lang="hu-HU" cap="none" dirty="0"/>
              <a:t>se.</a:t>
            </a:r>
            <a:r>
              <a:rPr lang="hu-HU" dirty="0"/>
              <a:t> ALB. </a:t>
            </a:r>
            <a:r>
              <a:rPr lang="hu-HU" cap="none" dirty="0"/>
              <a:t>min.</a:t>
            </a:r>
            <a:r>
              <a:rPr lang="hu-HU" dirty="0"/>
              <a:t> 30 </a:t>
            </a:r>
            <a:r>
              <a:rPr lang="hu-HU" cap="none" dirty="0"/>
              <a:t>g/l</a:t>
            </a:r>
            <a:r>
              <a:rPr lang="hu-HU" dirty="0"/>
              <a:t>): HAS 20% </a:t>
            </a:r>
            <a:r>
              <a:rPr lang="hu-HU" cap="none" dirty="0" err="1"/>
              <a:t>vs</a:t>
            </a:r>
            <a:r>
              <a:rPr lang="hu-HU" cap="none" dirty="0"/>
              <a:t>.</a:t>
            </a:r>
            <a:r>
              <a:rPr lang="hu-HU" dirty="0"/>
              <a:t> 0.9% só 	      28/90 napos mortalitást </a:t>
            </a:r>
            <a:r>
              <a:rPr lang="hu-HU" b="1" dirty="0"/>
              <a:t>nem</a:t>
            </a:r>
            <a:r>
              <a:rPr lang="hu-HU" dirty="0"/>
              <a:t> javítja</a:t>
            </a:r>
          </a:p>
          <a:p>
            <a:r>
              <a:rPr lang="hu-HU" dirty="0" err="1"/>
              <a:t>Decomp</a:t>
            </a:r>
            <a:r>
              <a:rPr lang="hu-HU" dirty="0"/>
              <a:t>. Máj cirrhosisban </a:t>
            </a:r>
            <a:r>
              <a:rPr lang="hu-HU" cap="none" dirty="0"/>
              <a:t>ua</a:t>
            </a:r>
            <a:r>
              <a:rPr lang="hu-HU" dirty="0"/>
              <a:t>. az eredmény (cél: </a:t>
            </a:r>
            <a:r>
              <a:rPr lang="hu-HU" cap="none" dirty="0"/>
              <a:t>se.</a:t>
            </a:r>
            <a:r>
              <a:rPr lang="hu-HU" dirty="0"/>
              <a:t> ALB. </a:t>
            </a:r>
            <a:r>
              <a:rPr lang="hu-HU" cap="none" dirty="0"/>
              <a:t>min.</a:t>
            </a:r>
            <a:r>
              <a:rPr lang="hu-HU" dirty="0"/>
              <a:t> 30 </a:t>
            </a:r>
            <a:r>
              <a:rPr lang="hu-HU" cap="none" dirty="0"/>
              <a:t>g/l)</a:t>
            </a:r>
            <a:endParaRPr lang="en-GB" cap="none" dirty="0"/>
          </a:p>
          <a:p>
            <a:r>
              <a:rPr lang="hu-HU" dirty="0"/>
              <a:t>Önmagában n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alkalmas</a:t>
            </a:r>
            <a:r>
              <a:rPr lang="en-GB" dirty="0"/>
              <a:t> a </a:t>
            </a:r>
            <a:r>
              <a:rPr lang="en-GB" dirty="0" err="1"/>
              <a:t>nutrici</a:t>
            </a:r>
            <a:r>
              <a:rPr lang="hu-HU" dirty="0" err="1"/>
              <a:t>ális</a:t>
            </a:r>
            <a:r>
              <a:rPr lang="hu-HU" dirty="0"/>
              <a:t> állapot megítélésére</a:t>
            </a:r>
            <a:endParaRPr lang="en-GB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7F2999C-8097-984E-E1DD-9F962D7EC344}"/>
              </a:ext>
            </a:extLst>
          </p:cNvPr>
          <p:cNvSpPr/>
          <p:nvPr/>
        </p:nvSpPr>
        <p:spPr>
          <a:xfrm>
            <a:off x="5029200" y="3501958"/>
            <a:ext cx="398834" cy="2122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D3CAF64-8E19-EFD5-DEA1-6C5671A4FE3C}"/>
              </a:ext>
            </a:extLst>
          </p:cNvPr>
          <p:cNvSpPr/>
          <p:nvPr/>
        </p:nvSpPr>
        <p:spPr>
          <a:xfrm>
            <a:off x="9520140" y="3973016"/>
            <a:ext cx="398834" cy="2122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FB1C7B-506A-F869-E70C-872B8A195CAC}"/>
              </a:ext>
            </a:extLst>
          </p:cNvPr>
          <p:cNvSpPr txBox="1"/>
          <p:nvPr/>
        </p:nvSpPr>
        <p:spPr>
          <a:xfrm>
            <a:off x="913774" y="6138153"/>
            <a:ext cx="731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rgbClr val="00B050"/>
                </a:solidFill>
              </a:rPr>
              <a:t>Michael </a:t>
            </a:r>
            <a:r>
              <a:rPr lang="hu-HU" sz="1400" dirty="0" err="1">
                <a:solidFill>
                  <a:srgbClr val="00B050"/>
                </a:solidFill>
              </a:rPr>
              <a:t>Joannidis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et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al</a:t>
            </a:r>
            <a:r>
              <a:rPr lang="hu-HU" sz="1400" dirty="0">
                <a:solidFill>
                  <a:srgbClr val="00B050"/>
                </a:solidFill>
              </a:rPr>
              <a:t> „Ten </a:t>
            </a:r>
            <a:r>
              <a:rPr lang="hu-HU" sz="1400" dirty="0" err="1">
                <a:solidFill>
                  <a:srgbClr val="00B050"/>
                </a:solidFill>
              </a:rPr>
              <a:t>myth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about</a:t>
            </a:r>
            <a:r>
              <a:rPr lang="hu-HU" sz="1400" dirty="0">
                <a:solidFill>
                  <a:srgbClr val="00B050"/>
                </a:solidFill>
              </a:rPr>
              <a:t> albumin”, Int. </a:t>
            </a:r>
            <a:r>
              <a:rPr lang="hu-HU" sz="1400" dirty="0" err="1">
                <a:solidFill>
                  <a:srgbClr val="00B050"/>
                </a:solidFill>
              </a:rPr>
              <a:t>Care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Med</a:t>
            </a:r>
            <a:r>
              <a:rPr lang="hu-HU" sz="1400" dirty="0">
                <a:solidFill>
                  <a:srgbClr val="00B050"/>
                </a:solidFill>
              </a:rPr>
              <a:t>. (2022), 48</a:t>
            </a:r>
            <a:r>
              <a:rPr lang="en-GB" sz="1400" dirty="0">
                <a:solidFill>
                  <a:srgbClr val="00B050"/>
                </a:solidFill>
              </a:rPr>
              <a:t>:602-605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22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79701-6CD9-3307-CD8B-D8296EE1B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10.</a:t>
            </a:r>
            <a:br>
              <a:rPr lang="hu-HU" dirty="0"/>
            </a:br>
            <a:r>
              <a:rPr lang="hu-HU" dirty="0"/>
              <a:t>albumin adása növeli a nátrium-klorid terhelést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F64C2-4D4A-423A-8DED-80F51F1EED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b="1" dirty="0">
                <a:solidFill>
                  <a:srgbClr val="00B0F0"/>
                </a:solidFill>
              </a:rPr>
              <a:t>Lehetséges, de nem releváns</a:t>
            </a:r>
          </a:p>
          <a:p>
            <a:r>
              <a:rPr lang="hu-HU" dirty="0"/>
              <a:t>CL-</a:t>
            </a:r>
            <a:r>
              <a:rPr lang="hu-HU" cap="none" dirty="0"/>
              <a:t>ban</a:t>
            </a:r>
            <a:r>
              <a:rPr lang="hu-HU" dirty="0"/>
              <a:t> gazdag oldatok növelik a mortalitást, vesefunkciót rontják: de moderált menny.-ben (2.9L/3 nap ! ) nincs szignifikáns hatásuk (</a:t>
            </a:r>
            <a:r>
              <a:rPr lang="hu-HU" dirty="0" err="1"/>
              <a:t>B</a:t>
            </a:r>
            <a:r>
              <a:rPr lang="hu-HU" cap="none" dirty="0" err="1"/>
              <a:t>a</a:t>
            </a:r>
            <a:r>
              <a:rPr lang="hu-HU" dirty="0" err="1"/>
              <a:t>sics</a:t>
            </a:r>
            <a:r>
              <a:rPr lang="hu-HU" cap="none" dirty="0" err="1"/>
              <a:t>-study</a:t>
            </a:r>
            <a:r>
              <a:rPr lang="hu-HU" dirty="0"/>
              <a:t>)</a:t>
            </a:r>
          </a:p>
          <a:p>
            <a:r>
              <a:rPr lang="hu-HU" dirty="0"/>
              <a:t>Ha a HAS magasabb </a:t>
            </a:r>
            <a:r>
              <a:rPr lang="hu-HU" dirty="0" err="1"/>
              <a:t>tonicitású</a:t>
            </a:r>
            <a:r>
              <a:rPr lang="hu-HU" dirty="0"/>
              <a:t>: kevesebb a CL tartalom (4% </a:t>
            </a:r>
            <a:r>
              <a:rPr lang="hu-HU" cap="none" dirty="0" err="1"/>
              <a:t>vs</a:t>
            </a:r>
            <a:r>
              <a:rPr lang="hu-HU" cap="none" dirty="0"/>
              <a:t>.</a:t>
            </a:r>
            <a:r>
              <a:rPr lang="hu-HU" dirty="0"/>
              <a:t> 20%)</a:t>
            </a:r>
          </a:p>
          <a:p>
            <a:r>
              <a:rPr lang="hu-HU" dirty="0"/>
              <a:t>LICRA-</a:t>
            </a:r>
            <a:r>
              <a:rPr lang="hu-HU" cap="none" dirty="0" err="1"/>
              <a:t>study</a:t>
            </a:r>
            <a:r>
              <a:rPr lang="hu-HU" dirty="0"/>
              <a:t>: HAS 4% </a:t>
            </a:r>
            <a:r>
              <a:rPr lang="hu-HU" cap="none" dirty="0" err="1"/>
              <a:t>vs</a:t>
            </a:r>
            <a:r>
              <a:rPr lang="hu-HU" cap="none" dirty="0"/>
              <a:t>.</a:t>
            </a:r>
            <a:r>
              <a:rPr lang="hu-HU" dirty="0"/>
              <a:t> HAS 20%: </a:t>
            </a:r>
            <a:r>
              <a:rPr lang="hu-HU" b="1" dirty="0"/>
              <a:t>nincs </a:t>
            </a:r>
            <a:r>
              <a:rPr lang="hu-HU" dirty="0"/>
              <a:t>különbség a vese érintettség tekintetében, de </a:t>
            </a:r>
            <a:r>
              <a:rPr lang="hu-HU" b="1" dirty="0"/>
              <a:t>HAS 20%</a:t>
            </a:r>
            <a:r>
              <a:rPr lang="hu-HU" dirty="0"/>
              <a:t> kevesebb </a:t>
            </a:r>
            <a:r>
              <a:rPr lang="hu-HU" dirty="0" err="1"/>
              <a:t>hypercholremiás</a:t>
            </a:r>
            <a:r>
              <a:rPr lang="hu-HU" dirty="0"/>
              <a:t> epizódok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002642-3DBA-7525-5665-32753B7B4C81}"/>
              </a:ext>
            </a:extLst>
          </p:cNvPr>
          <p:cNvSpPr txBox="1"/>
          <p:nvPr/>
        </p:nvSpPr>
        <p:spPr>
          <a:xfrm>
            <a:off x="913774" y="6138153"/>
            <a:ext cx="731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rgbClr val="00B050"/>
                </a:solidFill>
              </a:rPr>
              <a:t>Michael </a:t>
            </a:r>
            <a:r>
              <a:rPr lang="hu-HU" sz="1400" dirty="0" err="1">
                <a:solidFill>
                  <a:srgbClr val="00B050"/>
                </a:solidFill>
              </a:rPr>
              <a:t>Joannidis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et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al</a:t>
            </a:r>
            <a:r>
              <a:rPr lang="hu-HU" sz="1400" dirty="0">
                <a:solidFill>
                  <a:srgbClr val="00B050"/>
                </a:solidFill>
              </a:rPr>
              <a:t> „Ten </a:t>
            </a:r>
            <a:r>
              <a:rPr lang="hu-HU" sz="1400" dirty="0" err="1">
                <a:solidFill>
                  <a:srgbClr val="00B050"/>
                </a:solidFill>
              </a:rPr>
              <a:t>myth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about</a:t>
            </a:r>
            <a:r>
              <a:rPr lang="hu-HU" sz="1400" dirty="0">
                <a:solidFill>
                  <a:srgbClr val="00B050"/>
                </a:solidFill>
              </a:rPr>
              <a:t> albumin”, Int. </a:t>
            </a:r>
            <a:r>
              <a:rPr lang="hu-HU" sz="1400" dirty="0" err="1">
                <a:solidFill>
                  <a:srgbClr val="00B050"/>
                </a:solidFill>
              </a:rPr>
              <a:t>Care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Med</a:t>
            </a:r>
            <a:r>
              <a:rPr lang="hu-HU" sz="1400" dirty="0">
                <a:solidFill>
                  <a:srgbClr val="00B050"/>
                </a:solidFill>
              </a:rPr>
              <a:t>. (2022), 48</a:t>
            </a:r>
            <a:r>
              <a:rPr lang="en-GB" sz="1400" dirty="0">
                <a:solidFill>
                  <a:srgbClr val="00B050"/>
                </a:solidFill>
              </a:rPr>
              <a:t>:602-605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5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031" y="1314449"/>
            <a:ext cx="2844002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hu-HU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ALB készítése</a:t>
            </a:r>
            <a:endParaRPr lang="en-GB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37AE5E-200A-8DA7-961E-5124C9E2C1A0}"/>
              </a:ext>
            </a:extLst>
          </p:cNvPr>
          <p:cNvSpPr txBox="1"/>
          <p:nvPr/>
        </p:nvSpPr>
        <p:spPr>
          <a:xfrm>
            <a:off x="869264" y="5388076"/>
            <a:ext cx="6873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gyártás során :</a:t>
            </a:r>
          </a:p>
          <a:p>
            <a:r>
              <a:rPr lang="hu-HU" dirty="0"/>
              <a:t>Antioxidáns, fehérjekötő (gyógyszer kötő, zsírsav kötő) tulajdonságai különbözőek lehetnek.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2D3CF9-FD08-1913-77AC-299BB168D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68" y="158121"/>
            <a:ext cx="6382641" cy="52299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09BD36-8F16-51EC-717F-555EAE53E177}"/>
              </a:ext>
            </a:extLst>
          </p:cNvPr>
          <p:cNvSpPr txBox="1"/>
          <p:nvPr/>
        </p:nvSpPr>
        <p:spPr>
          <a:xfrm>
            <a:off x="4707561" y="6258260"/>
            <a:ext cx="7315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Albert Farrugia</a:t>
            </a:r>
            <a:r>
              <a:rPr lang="hu-HU" sz="1400" dirty="0">
                <a:solidFill>
                  <a:srgbClr val="00B050"/>
                </a:solidFill>
              </a:rPr>
              <a:t>,</a:t>
            </a:r>
            <a:r>
              <a:rPr lang="en-US" sz="1400" dirty="0">
                <a:solidFill>
                  <a:srgbClr val="00B050"/>
                </a:solidFill>
              </a:rPr>
              <a:t> Albumin Usage in Clinical Medicine: Tradition or Therapeutic?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en-US" sz="1400" dirty="0">
                <a:solidFill>
                  <a:srgbClr val="00B050"/>
                </a:solidFill>
              </a:rPr>
              <a:t>Transfusion Medicine Reviews, Vol 24, No 1 (January), 2010: pp 53-63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72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03AF413-CBE7-CDCB-D6E9-B18DD9413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23900"/>
          </a:xfrm>
        </p:spPr>
        <p:txBody>
          <a:bodyPr/>
          <a:lstStyle/>
          <a:p>
            <a:r>
              <a:rPr lang="hu-HU" dirty="0"/>
              <a:t>Gyógyszer ?!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D9A237-CB98-058B-F6C4-7F5028F1DB0E}"/>
              </a:ext>
            </a:extLst>
          </p:cNvPr>
          <p:cNvSpPr txBox="1"/>
          <p:nvPr/>
        </p:nvSpPr>
        <p:spPr>
          <a:xfrm>
            <a:off x="913774" y="1234865"/>
            <a:ext cx="1010926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/>
              <a:t>Thiol </a:t>
            </a:r>
            <a:r>
              <a:rPr lang="en-GB" sz="2800" dirty="0" err="1"/>
              <a:t>csoport</a:t>
            </a:r>
            <a:r>
              <a:rPr lang="en-GB" sz="2800" dirty="0"/>
              <a:t> for</a:t>
            </a:r>
            <a:r>
              <a:rPr lang="hu-HU" sz="2800" dirty="0"/>
              <a:t>rá</a:t>
            </a:r>
            <a:r>
              <a:rPr lang="en-GB" sz="2800" dirty="0" err="1"/>
              <a:t>sa</a:t>
            </a:r>
            <a:r>
              <a:rPr lang="hu-HU" sz="2800" dirty="0"/>
              <a:t>			ROS megkötése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b="1" i="1" dirty="0"/>
              <a:t>ALI</a:t>
            </a:r>
            <a:r>
              <a:rPr lang="hu-HU" sz="2800" dirty="0"/>
              <a:t>: HAS </a:t>
            </a:r>
            <a:r>
              <a:rPr lang="hu-HU" sz="2800" dirty="0" err="1"/>
              <a:t>javitja</a:t>
            </a:r>
            <a:r>
              <a:rPr lang="hu-HU" sz="2800" dirty="0"/>
              <a:t> a </a:t>
            </a:r>
            <a:r>
              <a:rPr lang="hu-HU" sz="2800" dirty="0" err="1"/>
              <a:t>plasma</a:t>
            </a:r>
            <a:r>
              <a:rPr lang="hu-HU" sz="2800" dirty="0"/>
              <a:t> </a:t>
            </a:r>
            <a:r>
              <a:rPr lang="hu-HU" sz="2800" dirty="0" err="1"/>
              <a:t>redox</a:t>
            </a:r>
            <a:r>
              <a:rPr lang="hu-HU" sz="2800" dirty="0"/>
              <a:t>. potenciálját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b="1" i="1" dirty="0"/>
              <a:t>ARDS</a:t>
            </a:r>
            <a:r>
              <a:rPr lang="hu-HU" sz="2800" dirty="0"/>
              <a:t>: HAS + </a:t>
            </a:r>
            <a:r>
              <a:rPr lang="hu-HU" sz="2800" dirty="0" err="1"/>
              <a:t>Furosemid</a:t>
            </a:r>
            <a:r>
              <a:rPr lang="hu-HU" sz="2800" dirty="0"/>
              <a:t> </a:t>
            </a:r>
            <a:r>
              <a:rPr lang="en-GB" sz="2800" dirty="0"/>
              <a:t> </a:t>
            </a:r>
            <a:r>
              <a:rPr lang="hu-HU" sz="2800" dirty="0"/>
              <a:t>javítja az </a:t>
            </a:r>
            <a:r>
              <a:rPr lang="hu-HU" sz="2800" dirty="0" err="1"/>
              <a:t>oxígenizációt</a:t>
            </a:r>
            <a:r>
              <a:rPr lang="hu-HU" sz="2800" dirty="0"/>
              <a:t>, negatív folyadék </a:t>
            </a:r>
            <a:r>
              <a:rPr lang="hu-HU" sz="2800" dirty="0" err="1"/>
              <a:t>balance</a:t>
            </a:r>
            <a:r>
              <a:rPr lang="hu-HU" sz="2800" dirty="0"/>
              <a:t> + jobb </a:t>
            </a:r>
            <a:r>
              <a:rPr lang="hu-HU" sz="2800" dirty="0" err="1"/>
              <a:t>haemodin</a:t>
            </a:r>
            <a:r>
              <a:rPr lang="hu-HU" sz="2800" dirty="0"/>
              <a:t>. Stabilitás</a:t>
            </a:r>
            <a:r>
              <a:rPr lang="en-GB" sz="2800" dirty="0"/>
              <a:t>, </a:t>
            </a:r>
            <a:r>
              <a:rPr lang="en-GB" sz="2800" dirty="0" err="1"/>
              <a:t>diuret</a:t>
            </a:r>
            <a:r>
              <a:rPr lang="en-GB" sz="2800" dirty="0"/>
              <a:t>. </a:t>
            </a:r>
            <a:r>
              <a:rPr lang="hu-HU" sz="2800" dirty="0"/>
              <a:t>re</a:t>
            </a:r>
            <a:r>
              <a:rPr lang="en-GB" sz="2800" dirty="0" err="1"/>
              <a:t>zist</a:t>
            </a:r>
            <a:r>
              <a:rPr lang="en-GB" sz="2800" dirty="0"/>
              <a:t>. </a:t>
            </a:r>
            <a:r>
              <a:rPr lang="hu-HU" sz="2800" dirty="0" err="1"/>
              <a:t>oedema</a:t>
            </a:r>
            <a:endParaRPr lang="hu-HU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b="1" i="1" dirty="0"/>
              <a:t>Spontán bakteriális </a:t>
            </a:r>
            <a:r>
              <a:rPr lang="hu-HU" sz="2800" b="1" i="1" dirty="0" err="1"/>
              <a:t>peritonitis</a:t>
            </a:r>
            <a:r>
              <a:rPr lang="hu-HU" sz="2800" dirty="0"/>
              <a:t> (SBP, </a:t>
            </a:r>
            <a:r>
              <a:rPr lang="hu-HU" sz="2800" dirty="0" err="1"/>
              <a:t>cirrhosis</a:t>
            </a:r>
            <a:r>
              <a:rPr lang="hu-HU" sz="2800" dirty="0"/>
              <a:t>): AKI </a:t>
            </a:r>
            <a:r>
              <a:rPr lang="hu-HU" sz="2800" dirty="0" err="1"/>
              <a:t>incidenciája</a:t>
            </a:r>
            <a:r>
              <a:rPr lang="hu-HU" sz="2800" dirty="0"/>
              <a:t> csökken + mortalitás is csökken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b="1" i="1" dirty="0"/>
              <a:t>Májelégtelenség</a:t>
            </a:r>
            <a:r>
              <a:rPr lang="hu-HU" sz="2800" dirty="0"/>
              <a:t>ben: HAS + HD alkalmazása toxinok megkötése, </a:t>
            </a:r>
            <a:r>
              <a:rPr lang="hu-HU" sz="2800" b="1" i="1" u="sng" dirty="0" err="1"/>
              <a:t>m</a:t>
            </a:r>
            <a:r>
              <a:rPr lang="hu-HU" sz="2800" dirty="0" err="1"/>
              <a:t>olecular</a:t>
            </a:r>
            <a:r>
              <a:rPr lang="hu-HU" sz="2800" dirty="0"/>
              <a:t> </a:t>
            </a:r>
            <a:r>
              <a:rPr lang="hu-HU" sz="2800" b="1" i="1" u="sng" dirty="0" err="1"/>
              <a:t>a</a:t>
            </a:r>
            <a:r>
              <a:rPr lang="hu-HU" sz="2800" dirty="0" err="1"/>
              <a:t>bsorbent</a:t>
            </a:r>
            <a:r>
              <a:rPr lang="hu-HU" sz="2800" dirty="0"/>
              <a:t> </a:t>
            </a:r>
            <a:r>
              <a:rPr lang="hu-HU" sz="2800" b="1" i="1" u="sng" dirty="0" err="1"/>
              <a:t>r</a:t>
            </a:r>
            <a:r>
              <a:rPr lang="hu-HU" sz="2800" dirty="0" err="1"/>
              <a:t>ecirculating</a:t>
            </a:r>
            <a:r>
              <a:rPr lang="hu-HU" sz="2800" dirty="0"/>
              <a:t> </a:t>
            </a:r>
            <a:r>
              <a:rPr lang="hu-HU" sz="2800" b="1" i="1" u="sng" dirty="0" err="1"/>
              <a:t>s</a:t>
            </a:r>
            <a:r>
              <a:rPr lang="hu-HU" sz="2800" dirty="0" err="1"/>
              <a:t>ystem</a:t>
            </a:r>
            <a:r>
              <a:rPr lang="hu-HU" sz="2800" dirty="0"/>
              <a:t> (MARS) terápia		 javuló neurológiai + </a:t>
            </a:r>
            <a:r>
              <a:rPr lang="hu-HU" sz="2800" dirty="0" err="1"/>
              <a:t>haemodin</a:t>
            </a:r>
            <a:r>
              <a:rPr lang="hu-HU" sz="2800" dirty="0"/>
              <a:t>. állapot (se. </a:t>
            </a:r>
            <a:r>
              <a:rPr lang="hu-HU" sz="2800" dirty="0" err="1"/>
              <a:t>Bi</a:t>
            </a:r>
            <a:r>
              <a:rPr lang="hu-HU" sz="2800" dirty="0"/>
              <a:t> + </a:t>
            </a:r>
            <a:r>
              <a:rPr lang="hu-HU" sz="2800" dirty="0" err="1"/>
              <a:t>ammonia</a:t>
            </a:r>
            <a:r>
              <a:rPr lang="hu-HU" sz="2800" dirty="0"/>
              <a:t> csökken) </a:t>
            </a:r>
            <a:r>
              <a:rPr lang="hu-HU" sz="2800" dirty="0" err="1"/>
              <a:t>transplant</a:t>
            </a:r>
            <a:r>
              <a:rPr lang="hu-HU" sz="2800" dirty="0"/>
              <a:t>. nélküli túlélés javulhat (3 MARS min.)</a:t>
            </a:r>
          </a:p>
          <a:p>
            <a:endParaRPr lang="hu-HU" sz="2800" dirty="0"/>
          </a:p>
          <a:p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6A4E45E-A7CE-C57E-1BA2-BB8D9561FD67}"/>
              </a:ext>
            </a:extLst>
          </p:cNvPr>
          <p:cNvSpPr/>
          <p:nvPr/>
        </p:nvSpPr>
        <p:spPr>
          <a:xfrm>
            <a:off x="4824918" y="1342418"/>
            <a:ext cx="486383" cy="2463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E6215A2-8290-4541-20B1-746F499086C0}"/>
              </a:ext>
            </a:extLst>
          </p:cNvPr>
          <p:cNvSpPr/>
          <p:nvPr/>
        </p:nvSpPr>
        <p:spPr>
          <a:xfrm>
            <a:off x="9717931" y="4930368"/>
            <a:ext cx="486383" cy="2463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66F23C-B32C-C9E7-6D1A-4F28C9A9F038}"/>
              </a:ext>
            </a:extLst>
          </p:cNvPr>
          <p:cNvSpPr txBox="1"/>
          <p:nvPr/>
        </p:nvSpPr>
        <p:spPr>
          <a:xfrm>
            <a:off x="4707561" y="6258260"/>
            <a:ext cx="7315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Albert Farrugia</a:t>
            </a:r>
            <a:r>
              <a:rPr lang="hu-HU" sz="1400" dirty="0">
                <a:solidFill>
                  <a:srgbClr val="00B050"/>
                </a:solidFill>
              </a:rPr>
              <a:t>,</a:t>
            </a:r>
            <a:r>
              <a:rPr lang="en-US" sz="1400" dirty="0">
                <a:solidFill>
                  <a:srgbClr val="00B050"/>
                </a:solidFill>
              </a:rPr>
              <a:t> Albumin Usage in Clinical Medicine: Tradition or Therapeutic?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en-US" sz="1400" dirty="0">
                <a:solidFill>
                  <a:srgbClr val="00B050"/>
                </a:solidFill>
              </a:rPr>
              <a:t>Transfusion Medicine Reviews, Vol 24, No 1 (January), 2010: pp 53-63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03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DEAD3-6369-AEB4-450A-6F555DAD5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err="1"/>
              <a:t>R</a:t>
            </a:r>
            <a:r>
              <a:rPr lang="hu-HU" dirty="0" err="1"/>
              <a:t>eszuszcitáció</a:t>
            </a:r>
            <a:r>
              <a:rPr lang="hu-HU" dirty="0"/>
              <a:t> </a:t>
            </a:r>
            <a:r>
              <a:rPr lang="hu-HU" cap="none" dirty="0" err="1"/>
              <a:t>vs</a:t>
            </a:r>
            <a:r>
              <a:rPr lang="hu-HU" cap="none" dirty="0"/>
              <a:t>. </a:t>
            </a:r>
            <a:r>
              <a:rPr lang="hu-HU" b="1" u="sng" dirty="0" err="1"/>
              <a:t>s</a:t>
            </a:r>
            <a:r>
              <a:rPr lang="hu-HU" dirty="0" err="1"/>
              <a:t>UpPLEMENTÁCIÓS</a:t>
            </a:r>
            <a:r>
              <a:rPr lang="hu-HU" dirty="0"/>
              <a:t> </a:t>
            </a:r>
            <a:r>
              <a:rPr lang="hu-HU" dirty="0" err="1"/>
              <a:t>Th</a:t>
            </a:r>
            <a:r>
              <a:rPr lang="hu-HU" dirty="0"/>
              <a:t>.</a:t>
            </a:r>
            <a:r>
              <a:rPr lang="en-GB" dirty="0"/>
              <a:t> (</a:t>
            </a:r>
            <a:r>
              <a:rPr lang="en-GB" dirty="0" err="1"/>
              <a:t>gyógyszeres</a:t>
            </a:r>
            <a:r>
              <a:rPr lang="en-GB" dirty="0"/>
              <a:t> </a:t>
            </a:r>
            <a:r>
              <a:rPr lang="en-GB" dirty="0" err="1"/>
              <a:t>kezelés</a:t>
            </a:r>
            <a:r>
              <a:rPr lang="en-GB" dirty="0"/>
              <a:t>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59B80-0EE5-CD18-3E29-1CE1BCBBC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/>
              <a:t>Mindkettő (eltolódott a </a:t>
            </a:r>
            <a:r>
              <a:rPr lang="hu-HU" dirty="0" err="1"/>
              <a:t>Supplementáció</a:t>
            </a:r>
            <a:r>
              <a:rPr lang="hu-HU" dirty="0"/>
              <a:t> irányába)</a:t>
            </a:r>
          </a:p>
          <a:p>
            <a:pPr algn="just"/>
            <a:r>
              <a:rPr lang="hu-HU" sz="3200" b="1" u="sng" dirty="0"/>
              <a:t>R</a:t>
            </a:r>
            <a:r>
              <a:rPr lang="hu-HU" sz="3200" dirty="0"/>
              <a:t>.</a:t>
            </a:r>
            <a:r>
              <a:rPr lang="hu-HU" dirty="0"/>
              <a:t>:	</a:t>
            </a:r>
            <a:r>
              <a:rPr lang="hu-HU" dirty="0" err="1"/>
              <a:t>Intravasculáris</a:t>
            </a:r>
            <a:r>
              <a:rPr lang="hu-HU" dirty="0"/>
              <a:t> volumen növelő hatás (</a:t>
            </a:r>
            <a:r>
              <a:rPr lang="hu-HU" cap="none" dirty="0" err="1"/>
              <a:t>capill</a:t>
            </a:r>
            <a:r>
              <a:rPr lang="hu-HU" cap="none" dirty="0"/>
              <a:t>. </a:t>
            </a:r>
            <a:r>
              <a:rPr lang="hu-HU" cap="none" dirty="0" err="1"/>
              <a:t>osm</a:t>
            </a:r>
            <a:r>
              <a:rPr lang="hu-HU" cap="none" dirty="0"/>
              <a:t>. nyomás növelő</a:t>
            </a:r>
            <a:r>
              <a:rPr lang="hu-HU" dirty="0"/>
              <a:t>)</a:t>
            </a:r>
          </a:p>
          <a:p>
            <a:pPr algn="just"/>
            <a:r>
              <a:rPr lang="hu-HU" sz="3200" b="1" u="sng" dirty="0"/>
              <a:t>S.</a:t>
            </a:r>
            <a:r>
              <a:rPr lang="hu-HU" dirty="0"/>
              <a:t>:	INTERSTICIÁLIS OEDEMA CSÖKKENTŐ HATÁS, ANTIOXIDÁNS, FEHÉRJE TRANSPORT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(</a:t>
            </a:r>
            <a:r>
              <a:rPr lang="hu-HU" dirty="0" err="1"/>
              <a:t>SEpsisben</a:t>
            </a:r>
            <a:r>
              <a:rPr lang="hu-HU" dirty="0"/>
              <a:t>: s</a:t>
            </a:r>
            <a:r>
              <a:rPr lang="en-GB" dirty="0"/>
              <a:t>zi</a:t>
            </a:r>
            <a:r>
              <a:rPr lang="hu-HU" dirty="0" err="1"/>
              <a:t>ntetikus</a:t>
            </a:r>
            <a:r>
              <a:rPr lang="hu-HU" dirty="0"/>
              <a:t> kolloidok: AKI, mortalitás) 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B1034-8F72-A6BA-3186-0FBF26B23AD1}"/>
              </a:ext>
            </a:extLst>
          </p:cNvPr>
          <p:cNvSpPr txBox="1"/>
          <p:nvPr/>
        </p:nvSpPr>
        <p:spPr>
          <a:xfrm>
            <a:off x="4561952" y="6239483"/>
            <a:ext cx="7325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</a:rPr>
              <a:t>Jean-Louis Vincent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et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al</a:t>
            </a:r>
            <a:r>
              <a:rPr lang="hu-HU" sz="1400" dirty="0">
                <a:solidFill>
                  <a:srgbClr val="00B050"/>
                </a:solidFill>
              </a:rPr>
              <a:t>, </a:t>
            </a:r>
            <a:r>
              <a:rPr lang="en-US" sz="1400" dirty="0">
                <a:solidFill>
                  <a:srgbClr val="00B050"/>
                </a:solidFill>
              </a:rPr>
              <a:t>Albumin administration in the acutely ill: what is new and where next?</a:t>
            </a:r>
            <a:r>
              <a:rPr lang="hu-HU" sz="1400" dirty="0">
                <a:solidFill>
                  <a:srgbClr val="00B050"/>
                </a:solidFill>
              </a:rPr>
              <a:t>, </a:t>
            </a:r>
            <a:r>
              <a:rPr lang="en-US" sz="1400" dirty="0">
                <a:solidFill>
                  <a:srgbClr val="00B050"/>
                </a:solidFill>
              </a:rPr>
              <a:t>Critical Care 2014 2014, 18:231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297815E-0A8E-2656-E73E-6C4528BF44EA}"/>
              </a:ext>
            </a:extLst>
          </p:cNvPr>
          <p:cNvSpPr/>
          <p:nvPr/>
        </p:nvSpPr>
        <p:spPr>
          <a:xfrm rot="10800000">
            <a:off x="7276294" y="454773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DCD687C-271A-4517-8045-9CB54CB626AD}"/>
              </a:ext>
            </a:extLst>
          </p:cNvPr>
          <p:cNvSpPr/>
          <p:nvPr/>
        </p:nvSpPr>
        <p:spPr>
          <a:xfrm rot="10800000">
            <a:off x="7953992" y="454448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D3FD622-35EE-C243-241C-F71539A08152}"/>
              </a:ext>
            </a:extLst>
          </p:cNvPr>
          <p:cNvSpPr/>
          <p:nvPr/>
        </p:nvSpPr>
        <p:spPr>
          <a:xfrm rot="10800000">
            <a:off x="8625202" y="454449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646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0DB13-3CAA-B9C5-7FDF-613ECD388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Milyen</a:t>
            </a:r>
            <a:r>
              <a:rPr lang="en-GB" dirty="0"/>
              <a:t> </a:t>
            </a:r>
            <a:r>
              <a:rPr lang="en-GB" dirty="0" err="1"/>
              <a:t>koncentrációjú</a:t>
            </a:r>
            <a:r>
              <a:rPr lang="en-GB" dirty="0"/>
              <a:t> </a:t>
            </a:r>
            <a:r>
              <a:rPr lang="en-GB" dirty="0" err="1"/>
              <a:t>albuminoldat</a:t>
            </a:r>
            <a:r>
              <a:rPr lang="en-GB" dirty="0"/>
              <a:t>?</a:t>
            </a:r>
            <a:br>
              <a:rPr lang="hu-HU" dirty="0"/>
            </a:br>
            <a:r>
              <a:rPr lang="hu-HU" dirty="0"/>
              <a:t>20, 25, 4, 5 (%) ?</a:t>
            </a:r>
            <a:br>
              <a:rPr lang="hu-HU" dirty="0"/>
            </a:br>
            <a:br>
              <a:rPr lang="hu-HU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C2DEF-85C6-78FC-5B11-B32580C32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 err="1"/>
              <a:t>Isooncoticus</a:t>
            </a:r>
            <a:r>
              <a:rPr lang="hu-HU" dirty="0"/>
              <a:t> </a:t>
            </a:r>
            <a:r>
              <a:rPr lang="hu-HU" dirty="0" err="1"/>
              <a:t>Alb</a:t>
            </a:r>
            <a:r>
              <a:rPr lang="hu-HU" dirty="0"/>
              <a:t> jobb volumenexpander, mint </a:t>
            </a:r>
            <a:r>
              <a:rPr lang="hu-HU" dirty="0" err="1"/>
              <a:t>krisztalloid</a:t>
            </a:r>
            <a:r>
              <a:rPr lang="hu-HU" dirty="0"/>
              <a:t> (80% </a:t>
            </a:r>
            <a:r>
              <a:rPr lang="hu-HU" cap="none" dirty="0" err="1"/>
              <a:t>vs</a:t>
            </a:r>
            <a:r>
              <a:rPr lang="hu-HU" cap="none" dirty="0"/>
              <a:t>.</a:t>
            </a:r>
            <a:r>
              <a:rPr lang="hu-HU" dirty="0"/>
              <a:t> 20%)</a:t>
            </a:r>
          </a:p>
          <a:p>
            <a:pPr algn="just"/>
            <a:r>
              <a:rPr lang="en-GB" dirty="0"/>
              <a:t>ALB </a:t>
            </a:r>
            <a:r>
              <a:rPr lang="en-GB" cap="none" dirty="0"/>
              <a:t>cc.</a:t>
            </a:r>
            <a:r>
              <a:rPr lang="en-GB" dirty="0"/>
              <a:t> F</a:t>
            </a:r>
            <a:r>
              <a:rPr lang="hu-HU" dirty="0" err="1"/>
              <a:t>ügg</a:t>
            </a:r>
            <a:r>
              <a:rPr lang="hu-HU" dirty="0"/>
              <a:t> a párhuzamosan adott oldattól is: 20% (20</a:t>
            </a:r>
            <a:r>
              <a:rPr lang="hu-HU" cap="none" dirty="0"/>
              <a:t>g</a:t>
            </a:r>
            <a:r>
              <a:rPr lang="hu-HU" dirty="0"/>
              <a:t>/100 </a:t>
            </a:r>
            <a:r>
              <a:rPr lang="hu-HU" cap="none" dirty="0"/>
              <a:t>ml</a:t>
            </a:r>
            <a:r>
              <a:rPr lang="hu-HU" dirty="0"/>
              <a:t>) + 500 ml 0.9% </a:t>
            </a:r>
            <a:r>
              <a:rPr lang="hu-HU" dirty="0" err="1"/>
              <a:t>NaCl</a:t>
            </a:r>
            <a:r>
              <a:rPr lang="hu-HU" dirty="0"/>
              <a:t> </a:t>
            </a:r>
            <a:r>
              <a:rPr lang="en-GB" dirty="0"/>
              <a:t>=</a:t>
            </a:r>
            <a:r>
              <a:rPr lang="hu-HU" dirty="0"/>
              <a:t> 3.3% ALB oldat (20/600)</a:t>
            </a:r>
          </a:p>
          <a:p>
            <a:pPr algn="just"/>
            <a:r>
              <a:rPr lang="hu-HU" dirty="0" err="1"/>
              <a:t>Hyperoncotikus</a:t>
            </a:r>
            <a:r>
              <a:rPr lang="hu-HU" dirty="0"/>
              <a:t> oldat előnyös ödéma esetén (</a:t>
            </a:r>
            <a:r>
              <a:rPr lang="hu-HU" cap="none" dirty="0"/>
              <a:t>csökkentve  a Na+ és Cl- terhelést</a:t>
            </a:r>
            <a:r>
              <a:rPr lang="hu-HU" dirty="0"/>
              <a:t>)</a:t>
            </a:r>
          </a:p>
          <a:p>
            <a:pPr algn="just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08B3C9-A21A-613D-EB3B-E83DE8F5790C}"/>
              </a:ext>
            </a:extLst>
          </p:cNvPr>
          <p:cNvSpPr txBox="1"/>
          <p:nvPr/>
        </p:nvSpPr>
        <p:spPr>
          <a:xfrm>
            <a:off x="4561952" y="6239483"/>
            <a:ext cx="7325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</a:rPr>
              <a:t>Jean-Louis Vincent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et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al</a:t>
            </a:r>
            <a:r>
              <a:rPr lang="hu-HU" sz="1400" dirty="0">
                <a:solidFill>
                  <a:srgbClr val="00B050"/>
                </a:solidFill>
              </a:rPr>
              <a:t>, </a:t>
            </a:r>
            <a:r>
              <a:rPr lang="en-US" sz="1400" dirty="0">
                <a:solidFill>
                  <a:srgbClr val="00B050"/>
                </a:solidFill>
              </a:rPr>
              <a:t>Albumin administration in the acutely ill: what is new and where next?</a:t>
            </a:r>
            <a:r>
              <a:rPr lang="hu-HU" sz="1400" dirty="0">
                <a:solidFill>
                  <a:srgbClr val="00B050"/>
                </a:solidFill>
              </a:rPr>
              <a:t>, </a:t>
            </a:r>
            <a:r>
              <a:rPr lang="en-US" sz="1400" dirty="0">
                <a:solidFill>
                  <a:srgbClr val="00B050"/>
                </a:solidFill>
              </a:rPr>
              <a:t>Critical Care 2014 2014, 18:231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06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D0B0-C302-8EB1-84DB-278EF6461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Milyen</a:t>
            </a:r>
            <a:r>
              <a:rPr lang="en-GB" dirty="0"/>
              <a:t> </a:t>
            </a:r>
            <a:r>
              <a:rPr lang="en-GB" dirty="0" err="1"/>
              <a:t>dózisú</a:t>
            </a:r>
            <a:r>
              <a:rPr lang="en-GB" dirty="0"/>
              <a:t> albumin?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23001-C420-AD36-3D43-AAB2A5B38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/>
              <a:t>Nehéz meghatározni (különböző eredmények)</a:t>
            </a:r>
          </a:p>
          <a:p>
            <a:pPr algn="just"/>
            <a:r>
              <a:rPr lang="hu-HU" dirty="0" err="1"/>
              <a:t>Mira</a:t>
            </a:r>
            <a:r>
              <a:rPr lang="hu-HU" dirty="0"/>
              <a:t> </a:t>
            </a:r>
            <a:r>
              <a:rPr lang="hu-HU" cap="none" dirty="0" err="1"/>
              <a:t>et</a:t>
            </a:r>
            <a:r>
              <a:rPr lang="hu-HU" cap="none" dirty="0"/>
              <a:t> </a:t>
            </a:r>
            <a:r>
              <a:rPr lang="hu-HU" cap="none" dirty="0" err="1"/>
              <a:t>al</a:t>
            </a:r>
            <a:r>
              <a:rPr lang="hu-HU" dirty="0"/>
              <a:t>.-EARSS</a:t>
            </a:r>
            <a:r>
              <a:rPr lang="hu-HU" cap="none" dirty="0"/>
              <a:t>-</a:t>
            </a:r>
            <a:r>
              <a:rPr lang="hu-HU" cap="none" dirty="0" err="1"/>
              <a:t>study</a:t>
            </a:r>
            <a:r>
              <a:rPr lang="hu-HU" cap="none" dirty="0"/>
              <a:t> (</a:t>
            </a:r>
            <a:r>
              <a:rPr lang="hu-HU" dirty="0"/>
              <a:t>100 </a:t>
            </a:r>
            <a:r>
              <a:rPr lang="hu-HU" cap="none" dirty="0"/>
              <a:t>ml</a:t>
            </a:r>
            <a:r>
              <a:rPr lang="hu-HU" dirty="0"/>
              <a:t> 20% HAS /8 </a:t>
            </a:r>
            <a:r>
              <a:rPr lang="hu-HU" cap="none" dirty="0"/>
              <a:t>óra</a:t>
            </a:r>
            <a:r>
              <a:rPr lang="hu-HU" dirty="0"/>
              <a:t>/3 </a:t>
            </a:r>
            <a:r>
              <a:rPr lang="hu-HU" cap="none" dirty="0"/>
              <a:t>nap):  25       29 g/l-re emelkedett a se. ALB</a:t>
            </a:r>
            <a:r>
              <a:rPr lang="en-GB" cap="none" dirty="0"/>
              <a:t>, </a:t>
            </a:r>
            <a:r>
              <a:rPr lang="en-GB" cap="none" dirty="0" err="1"/>
              <a:t>tal</a:t>
            </a:r>
            <a:r>
              <a:rPr lang="hu-HU" cap="none" dirty="0"/>
              <a:t>á</a:t>
            </a:r>
            <a:r>
              <a:rPr lang="en-GB" cap="none" dirty="0"/>
              <a:t>n </a:t>
            </a:r>
            <a:r>
              <a:rPr lang="en-GB" cap="none" dirty="0" err="1"/>
              <a:t>alacsony</a:t>
            </a:r>
            <a:r>
              <a:rPr lang="en-GB" cap="none" dirty="0"/>
              <a:t> a d</a:t>
            </a:r>
            <a:r>
              <a:rPr lang="hu-HU" cap="none" dirty="0" err="1"/>
              <a:t>ózis</a:t>
            </a:r>
            <a:r>
              <a:rPr lang="hu-HU" cap="none" dirty="0"/>
              <a:t> és magasabb </a:t>
            </a:r>
            <a:r>
              <a:rPr lang="en-GB" cap="none" dirty="0" err="1"/>
              <a:t>alkalma</a:t>
            </a:r>
            <a:r>
              <a:rPr lang="hu-HU" cap="none" dirty="0" err="1"/>
              <a:t>zása</a:t>
            </a:r>
            <a:r>
              <a:rPr lang="hu-HU" cap="none" dirty="0"/>
              <a:t> kellene hogy legyen</a:t>
            </a:r>
          </a:p>
          <a:p>
            <a:pPr algn="just"/>
            <a:r>
              <a:rPr lang="hu-HU" cap="none" dirty="0"/>
              <a:t>SAFE-</a:t>
            </a:r>
            <a:r>
              <a:rPr lang="hu-HU" cap="none" dirty="0" err="1"/>
              <a:t>study</a:t>
            </a:r>
            <a:r>
              <a:rPr lang="hu-HU" cap="none" dirty="0"/>
              <a:t> / </a:t>
            </a:r>
            <a:r>
              <a:rPr lang="hu-HU" cap="none" dirty="0" err="1"/>
              <a:t>sepsis</a:t>
            </a:r>
            <a:r>
              <a:rPr lang="hu-HU" cap="none" dirty="0"/>
              <a:t> csoportban (HAS 4% !!): hasonló emelkedést jelzett se. szintje és ez előnyökkel járt 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0FB66-C5AD-B87F-46B4-56684E926723}"/>
              </a:ext>
            </a:extLst>
          </p:cNvPr>
          <p:cNvSpPr txBox="1"/>
          <p:nvPr/>
        </p:nvSpPr>
        <p:spPr>
          <a:xfrm>
            <a:off x="4561952" y="6239483"/>
            <a:ext cx="7325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</a:rPr>
              <a:t>Jean-Louis Vincent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et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al</a:t>
            </a:r>
            <a:r>
              <a:rPr lang="hu-HU" sz="1400" dirty="0">
                <a:solidFill>
                  <a:srgbClr val="00B050"/>
                </a:solidFill>
              </a:rPr>
              <a:t>, </a:t>
            </a:r>
            <a:r>
              <a:rPr lang="en-US" sz="1400" dirty="0">
                <a:solidFill>
                  <a:srgbClr val="00B050"/>
                </a:solidFill>
              </a:rPr>
              <a:t>Albumin administration in the acutely ill: what is new and where next?</a:t>
            </a:r>
            <a:r>
              <a:rPr lang="hu-HU" sz="1400" dirty="0">
                <a:solidFill>
                  <a:srgbClr val="00B050"/>
                </a:solidFill>
              </a:rPr>
              <a:t>, </a:t>
            </a:r>
            <a:r>
              <a:rPr lang="en-US" sz="1400" dirty="0">
                <a:solidFill>
                  <a:srgbClr val="00B050"/>
                </a:solidFill>
              </a:rPr>
              <a:t>Critical Care 2014 2014, 18:231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575C1316-06DB-C742-1695-B63A809A38DD}"/>
              </a:ext>
            </a:extLst>
          </p:cNvPr>
          <p:cNvSpPr/>
          <p:nvPr/>
        </p:nvSpPr>
        <p:spPr>
          <a:xfrm>
            <a:off x="8039119" y="3608961"/>
            <a:ext cx="185457" cy="20106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242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B9D2-2480-9A28-8A54-26891017C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59923"/>
            <a:ext cx="10364451" cy="998737"/>
          </a:xfrm>
        </p:spPr>
        <p:txBody>
          <a:bodyPr/>
          <a:lstStyle/>
          <a:p>
            <a:r>
              <a:rPr lang="el-GR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δόγμα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75731-C478-6844-5C53-B01FC99DB5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20837"/>
            <a:ext cx="10363826" cy="2208164"/>
          </a:xfrm>
        </p:spPr>
        <p:txBody>
          <a:bodyPr/>
          <a:lstStyle/>
          <a:p>
            <a:pPr algn="just"/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“A </a:t>
            </a:r>
            <a:r>
              <a:rPr lang="hu-HU" b="1" dirty="0">
                <a:solidFill>
                  <a:srgbClr val="202122"/>
                </a:solidFill>
                <a:latin typeface="Arial" panose="020B0604020202020204" pitchFamily="34" charset="0"/>
              </a:rPr>
              <a:t>………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egy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Vallás"/>
              </a:rPr>
              <a:t>vallás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Ideológia"/>
              </a:rPr>
              <a:t>ideológia</a:t>
            </a:r>
            <a:r>
              <a:rPr lang="hu-H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vagy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más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szerveződés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megkérdőjelezhetetlen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Doktrína"/>
              </a:rPr>
              <a:t>doktrínája</a:t>
            </a:r>
            <a:r>
              <a:rPr lang="hu-H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vagy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meggyőződése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   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 </a:t>
            </a:r>
            <a:r>
              <a:rPr lang="en-GB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Görög filozófia"/>
              </a:rPr>
              <a:t>görög</a:t>
            </a:r>
            <a:r>
              <a:rPr lang="en-GB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Görög filozófia"/>
              </a:rPr>
              <a:t> </a:t>
            </a:r>
            <a:r>
              <a:rPr lang="en-GB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Görög filozófia"/>
              </a:rPr>
              <a:t>filozófia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nyelvében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általánosan</a:t>
            </a:r>
            <a:r>
              <a:rPr lang="hu-H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vagy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valamely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filozófiai</a:t>
            </a:r>
            <a:b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iskola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által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elfogadott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tantétel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.”</a:t>
            </a:r>
            <a:endParaRPr lang="hu-H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„</a:t>
            </a:r>
            <a:r>
              <a:rPr lang="hu-HU" b="1" i="0" u="sng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hinni”, „vélni”, „helyesnek tűnni”, „elhatározni</a:t>
            </a:r>
            <a:r>
              <a:rPr lang="hu-H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”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E810D1-E01B-EBD7-4246-23697A83DBF2}"/>
              </a:ext>
            </a:extLst>
          </p:cNvPr>
          <p:cNvSpPr txBox="1"/>
          <p:nvPr/>
        </p:nvSpPr>
        <p:spPr>
          <a:xfrm>
            <a:off x="4759111" y="379396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cap="all" dirty="0">
                <a:solidFill>
                  <a:srgbClr val="202122"/>
                </a:solidFill>
                <a:latin typeface="Arial" panose="020B0604020202020204" pitchFamily="34" charset="0"/>
                <a:ea typeface="+mj-ea"/>
                <a:cs typeface="+mj-cs"/>
              </a:rPr>
              <a:t>Evidencia</a:t>
            </a:r>
            <a:endParaRPr lang="en-GB" sz="3600" cap="all" dirty="0">
              <a:solidFill>
                <a:srgbClr val="20212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2B732D-8DA1-8FE4-6A96-8A8303E157DD}"/>
              </a:ext>
            </a:extLst>
          </p:cNvPr>
          <p:cNvSpPr txBox="1"/>
          <p:nvPr/>
        </p:nvSpPr>
        <p:spPr>
          <a:xfrm>
            <a:off x="2626468" y="4713833"/>
            <a:ext cx="72683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GB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nyilvánvaló</a:t>
            </a:r>
            <a:r>
              <a:rPr lang="en-GB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dolog</a:t>
            </a:r>
            <a:r>
              <a:rPr lang="en-GB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→ </a:t>
            </a:r>
            <a:r>
              <a:rPr lang="en-GB" b="0" i="1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bizonyításra</a:t>
            </a:r>
            <a:r>
              <a:rPr lang="en-GB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1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nem</a:t>
            </a:r>
            <a:r>
              <a:rPr lang="en-GB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1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szoruló</a:t>
            </a:r>
            <a:r>
              <a:rPr lang="en-GB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1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tény</a:t>
            </a:r>
            <a:r>
              <a:rPr lang="en-GB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b="0" i="1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tétel</a:t>
            </a:r>
            <a:r>
              <a:rPr lang="en-GB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b="0" i="1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vagy</a:t>
            </a:r>
            <a:r>
              <a:rPr lang="en-GB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1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állítás</a:t>
            </a:r>
            <a:endParaRPr lang="en-GB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+mj-lt"/>
              <a:buAutoNum type="arabicPeriod"/>
            </a:pPr>
            <a:r>
              <a:rPr lang="en-GB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észben</a:t>
            </a:r>
            <a:r>
              <a:rPr lang="en-GB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tartás</a:t>
            </a:r>
            <a:r>
              <a:rPr lang="en-GB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emlékezetben</a:t>
            </a:r>
            <a:r>
              <a:rPr lang="en-GB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tartás</a:t>
            </a:r>
            <a:r>
              <a:rPr lang="en-GB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nyilvántartás</a:t>
            </a:r>
            <a:endParaRPr lang="hu-HU" b="1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+mj-lt"/>
              <a:buAutoNum type="arabicPeriod"/>
            </a:pPr>
            <a:r>
              <a:rPr lang="hu-HU" b="1" dirty="0">
                <a:solidFill>
                  <a:srgbClr val="000000"/>
                </a:solidFill>
                <a:latin typeface="Roboto" panose="02000000000000000000" pitchFamily="2" charset="0"/>
              </a:rPr>
              <a:t>BIZONYOSSÁG</a:t>
            </a:r>
            <a:endParaRPr lang="en-GB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939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0016-FAFC-0FB2-28CC-CD382ACAC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Az albumin-</a:t>
            </a:r>
            <a:r>
              <a:rPr lang="en-GB" dirty="0" err="1"/>
              <a:t>infúzióknak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albuminszintet</a:t>
            </a:r>
            <a:r>
              <a:rPr lang="en-GB" dirty="0"/>
              <a:t> </a:t>
            </a:r>
            <a:r>
              <a:rPr lang="en-GB" dirty="0" err="1"/>
              <a:t>kell</a:t>
            </a:r>
            <a:r>
              <a:rPr lang="en-GB" dirty="0"/>
              <a:t> </a:t>
            </a:r>
            <a:r>
              <a:rPr lang="en-GB" dirty="0" err="1"/>
              <a:t>megcélozniuk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60265-C52F-F83B-C93F-BEB3B5AC7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 err="1"/>
              <a:t>Reszuszcitáció</a:t>
            </a:r>
            <a:r>
              <a:rPr lang="hu-HU" dirty="0"/>
              <a:t> vagy </a:t>
            </a:r>
            <a:r>
              <a:rPr lang="hu-HU" dirty="0" err="1"/>
              <a:t>szuplemetáció</a:t>
            </a:r>
            <a:r>
              <a:rPr lang="hu-HU" dirty="0"/>
              <a:t> a cél!?</a:t>
            </a:r>
          </a:p>
          <a:p>
            <a:pPr algn="just"/>
            <a:r>
              <a:rPr lang="hu-HU" dirty="0" err="1"/>
              <a:t>Reszuszcitációban</a:t>
            </a:r>
            <a:r>
              <a:rPr lang="hu-HU" dirty="0"/>
              <a:t>: nincs jelentősége a </a:t>
            </a:r>
            <a:r>
              <a:rPr lang="hu-HU" cap="none" dirty="0"/>
              <a:t>se.</a:t>
            </a:r>
            <a:r>
              <a:rPr lang="hu-HU" dirty="0"/>
              <a:t> Monitorozásnak, többsége </a:t>
            </a:r>
            <a:r>
              <a:rPr lang="hu-HU" dirty="0" err="1"/>
              <a:t>hypoalb</a:t>
            </a:r>
            <a:r>
              <a:rPr lang="hu-HU" dirty="0"/>
              <a:t>.</a:t>
            </a:r>
          </a:p>
          <a:p>
            <a:pPr algn="just"/>
            <a:r>
              <a:rPr lang="hu-HU" dirty="0" err="1"/>
              <a:t>Szuplementációban</a:t>
            </a:r>
            <a:r>
              <a:rPr lang="hu-HU" dirty="0"/>
              <a:t>: 30 </a:t>
            </a:r>
            <a:r>
              <a:rPr lang="hu-HU" cap="none" dirty="0"/>
              <a:t>g/l se. cc.</a:t>
            </a:r>
            <a:r>
              <a:rPr lang="hu-HU" dirty="0"/>
              <a:t> (9 </a:t>
            </a:r>
            <a:r>
              <a:rPr lang="hu-HU" dirty="0" err="1"/>
              <a:t>meta-analysis</a:t>
            </a:r>
            <a:r>
              <a:rPr lang="hu-HU" dirty="0"/>
              <a:t>), ALBIOS (kevesebb egyéb szövődmény volt)</a:t>
            </a:r>
          </a:p>
          <a:p>
            <a:pPr algn="just"/>
            <a:r>
              <a:rPr lang="hu-HU" cap="none" dirty="0"/>
              <a:t>se. </a:t>
            </a:r>
            <a:r>
              <a:rPr lang="hu-HU" dirty="0"/>
              <a:t>ALB szint trend a fontos!</a:t>
            </a:r>
          </a:p>
          <a:p>
            <a:pPr algn="just"/>
            <a:r>
              <a:rPr lang="hu-HU" dirty="0"/>
              <a:t>Nincs optimális </a:t>
            </a:r>
            <a:r>
              <a:rPr lang="hu-HU" cap="none" dirty="0"/>
              <a:t>se.</a:t>
            </a:r>
            <a:r>
              <a:rPr lang="hu-HU" dirty="0"/>
              <a:t> Szint súlyos állapotúakban</a:t>
            </a:r>
          </a:p>
          <a:p>
            <a:pPr algn="just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D60F3-6287-88E1-D655-E8ADEF4F5711}"/>
              </a:ext>
            </a:extLst>
          </p:cNvPr>
          <p:cNvSpPr txBox="1"/>
          <p:nvPr/>
        </p:nvSpPr>
        <p:spPr>
          <a:xfrm>
            <a:off x="4561952" y="6239483"/>
            <a:ext cx="7325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</a:rPr>
              <a:t>Jean-Louis Vincent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et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al</a:t>
            </a:r>
            <a:r>
              <a:rPr lang="hu-HU" sz="1400" dirty="0">
                <a:solidFill>
                  <a:srgbClr val="00B050"/>
                </a:solidFill>
              </a:rPr>
              <a:t>, </a:t>
            </a:r>
            <a:r>
              <a:rPr lang="en-US" sz="1400" dirty="0">
                <a:solidFill>
                  <a:srgbClr val="00B050"/>
                </a:solidFill>
              </a:rPr>
              <a:t>Albumin administration in the acutely ill: what is new and where next?</a:t>
            </a:r>
            <a:r>
              <a:rPr lang="hu-HU" sz="1400" dirty="0">
                <a:solidFill>
                  <a:srgbClr val="00B050"/>
                </a:solidFill>
              </a:rPr>
              <a:t>, </a:t>
            </a:r>
            <a:r>
              <a:rPr lang="en-US" sz="1400" dirty="0">
                <a:solidFill>
                  <a:srgbClr val="00B050"/>
                </a:solidFill>
              </a:rPr>
              <a:t>Critical Care 2014 2014, 18:231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64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F189-0D93-FD83-90F2-BD0AB89C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Milyen</a:t>
            </a:r>
            <a:r>
              <a:rPr lang="en-GB" dirty="0"/>
              <a:t> </a:t>
            </a:r>
            <a:r>
              <a:rPr lang="en-GB" dirty="0" err="1"/>
              <a:t>típusú</a:t>
            </a:r>
            <a:r>
              <a:rPr lang="en-GB" dirty="0"/>
              <a:t> albumin </a:t>
            </a:r>
            <a:r>
              <a:rPr lang="en-GB" dirty="0" err="1"/>
              <a:t>készítmény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B24D7-802C-2853-70AC-0AE259C65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/>
              <a:t>Alb</a:t>
            </a:r>
            <a:r>
              <a:rPr lang="hu-HU" dirty="0"/>
              <a:t> </a:t>
            </a:r>
            <a:r>
              <a:rPr lang="en-GB" dirty="0" err="1"/>
              <a:t>oldatok</a:t>
            </a:r>
            <a:r>
              <a:rPr lang="en-GB" dirty="0"/>
              <a:t> </a:t>
            </a:r>
            <a:r>
              <a:rPr lang="en-GB" dirty="0" err="1"/>
              <a:t>különbözhetnek</a:t>
            </a:r>
            <a:r>
              <a:rPr lang="hu-HU" dirty="0"/>
              <a:t>:</a:t>
            </a:r>
            <a:r>
              <a:rPr lang="en-GB" dirty="0"/>
              <a:t> </a:t>
            </a:r>
            <a:r>
              <a:rPr lang="en-GB" dirty="0" err="1"/>
              <a:t>fehérjetartalom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összetétel</a:t>
            </a:r>
            <a:r>
              <a:rPr lang="en-GB" dirty="0"/>
              <a:t>, </a:t>
            </a:r>
            <a:r>
              <a:rPr lang="hu-HU" dirty="0"/>
              <a:t>meg</a:t>
            </a:r>
            <a:r>
              <a:rPr lang="en-GB" dirty="0" err="1"/>
              <a:t>kötő</a:t>
            </a:r>
            <a:r>
              <a:rPr lang="hu-HU" dirty="0"/>
              <a:t> képesség</a:t>
            </a:r>
            <a:r>
              <a:rPr lang="en-GB" dirty="0"/>
              <a:t>, </a:t>
            </a:r>
            <a:r>
              <a:rPr lang="en-GB" dirty="0" err="1"/>
              <a:t>fémion-tartalom</a:t>
            </a:r>
            <a:r>
              <a:rPr lang="en-GB" dirty="0"/>
              <a:t>, </a:t>
            </a:r>
            <a:r>
              <a:rPr lang="en-GB" dirty="0" err="1"/>
              <a:t>antioxidáns</a:t>
            </a:r>
            <a:r>
              <a:rPr lang="en-GB" dirty="0"/>
              <a:t> </a:t>
            </a:r>
            <a:r>
              <a:rPr lang="en-GB" dirty="0" err="1"/>
              <a:t>tulajdonságok</a:t>
            </a:r>
            <a:r>
              <a:rPr lang="en-GB" dirty="0"/>
              <a:t>, </a:t>
            </a:r>
            <a:r>
              <a:rPr lang="en-GB" dirty="0" err="1"/>
              <a:t>töltés</a:t>
            </a:r>
            <a:r>
              <a:rPr lang="en-GB" dirty="0"/>
              <a:t>, </a:t>
            </a:r>
            <a:r>
              <a:rPr lang="en-GB" dirty="0" err="1"/>
              <a:t>gyógyszerkötő</a:t>
            </a:r>
            <a:r>
              <a:rPr lang="hu-HU" dirty="0"/>
              <a:t> </a:t>
            </a:r>
            <a:r>
              <a:rPr lang="en-GB" dirty="0" err="1"/>
              <a:t>képesség</a:t>
            </a:r>
            <a:r>
              <a:rPr lang="en-GB" dirty="0"/>
              <a:t>, </a:t>
            </a:r>
            <a:r>
              <a:rPr lang="en-GB" dirty="0" err="1"/>
              <a:t>stb</a:t>
            </a:r>
            <a:r>
              <a:rPr lang="en-GB" dirty="0"/>
              <a:t>.</a:t>
            </a:r>
            <a:endParaRPr lang="hu-HU" dirty="0"/>
          </a:p>
          <a:p>
            <a:pPr algn="just"/>
            <a:r>
              <a:rPr lang="hu-HU" dirty="0"/>
              <a:t>További analízis szükséges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6353EC-5473-A1A0-ABBE-EC8D6CF9F1BF}"/>
              </a:ext>
            </a:extLst>
          </p:cNvPr>
          <p:cNvSpPr txBox="1"/>
          <p:nvPr/>
        </p:nvSpPr>
        <p:spPr>
          <a:xfrm>
            <a:off x="4561952" y="6239483"/>
            <a:ext cx="7325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</a:rPr>
              <a:t>Jean-Louis Vincent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et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al</a:t>
            </a:r>
            <a:r>
              <a:rPr lang="hu-HU" sz="1400" dirty="0">
                <a:solidFill>
                  <a:srgbClr val="00B050"/>
                </a:solidFill>
              </a:rPr>
              <a:t>, </a:t>
            </a:r>
            <a:r>
              <a:rPr lang="en-US" sz="1400" dirty="0">
                <a:solidFill>
                  <a:srgbClr val="00B050"/>
                </a:solidFill>
              </a:rPr>
              <a:t>Albumin administration in the acutely ill: what is new and where next?</a:t>
            </a:r>
            <a:r>
              <a:rPr lang="hu-HU" sz="1400" dirty="0">
                <a:solidFill>
                  <a:srgbClr val="00B050"/>
                </a:solidFill>
              </a:rPr>
              <a:t>, </a:t>
            </a:r>
            <a:r>
              <a:rPr lang="en-US" sz="1400" dirty="0">
                <a:solidFill>
                  <a:srgbClr val="00B050"/>
                </a:solidFill>
              </a:rPr>
              <a:t>Critical Care 2014 2014, 18:231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32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04878-7486-D140-9492-DB69142EF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FF0000"/>
                </a:solidFill>
              </a:rPr>
              <a:t>Költséghatékony</a:t>
            </a:r>
            <a:r>
              <a:rPr lang="en-GB" b="1" dirty="0">
                <a:solidFill>
                  <a:srgbClr val="FF0000"/>
                </a:solidFill>
              </a:rPr>
              <a:t>-e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albumin?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0191A-D906-3AEB-8772-6442C22E8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hu-HU" dirty="0"/>
              <a:t>Mellékhatás: csak 5 volt egymillió adagra vetítve, és egyetlen beteg halálát sem minősítették úgy, hogy az valószínűleg az albumin beadásával függött volna össze (1998-2000)</a:t>
            </a:r>
          </a:p>
          <a:p>
            <a:pPr algn="just"/>
            <a:r>
              <a:rPr lang="hu-HU" dirty="0"/>
              <a:t>Relatíve drága (valószínű, hogy a költséghatékonyság arány az albuminnak kedvezne, mivel oly sok intenzív osztályon végzett beavatkozás nagyon költséges)</a:t>
            </a:r>
          </a:p>
          <a:p>
            <a:pPr algn="just"/>
            <a:r>
              <a:rPr lang="hu-HU" dirty="0"/>
              <a:t>Feltételezett 4,6%-os csökkentés alapján az albuminterápiához kapcsolódó halálozás (SAFE tanulmány), 513 életet mentettek meg az albuminban kezeltek, 11137 beteg közül, ami minden egyes megmentett életre 9,8 év becsült várható élettartamot jelent: </a:t>
            </a:r>
            <a:r>
              <a:rPr lang="hu-HU" b="1" dirty="0"/>
              <a:t>az albumin adása költséghatékony beavatkozás volt súlyos szepszisben, vagy szeptikus sokkban szenvedő betegeknél</a:t>
            </a:r>
            <a:r>
              <a:rPr lang="hu-HU" dirty="0"/>
              <a:t>!</a:t>
            </a:r>
          </a:p>
          <a:p>
            <a:pPr marL="0" indent="0" algn="just">
              <a:buNone/>
            </a:pPr>
            <a:r>
              <a:rPr lang="hu-HU" dirty="0"/>
              <a:t>    Albumin lehet a legköltséghatékonyabb intravénás oldat ebben a betegcsoportban</a:t>
            </a:r>
          </a:p>
          <a:p>
            <a:pPr algn="just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D20037-2ED1-8C8B-7B73-944A01F2164E}"/>
              </a:ext>
            </a:extLst>
          </p:cNvPr>
          <p:cNvSpPr txBox="1"/>
          <p:nvPr/>
        </p:nvSpPr>
        <p:spPr>
          <a:xfrm>
            <a:off x="4561952" y="6239483"/>
            <a:ext cx="7325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</a:rPr>
              <a:t>Jean-Louis Vincent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et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al</a:t>
            </a:r>
            <a:r>
              <a:rPr lang="hu-HU" sz="1400" dirty="0">
                <a:solidFill>
                  <a:srgbClr val="00B050"/>
                </a:solidFill>
              </a:rPr>
              <a:t>, </a:t>
            </a:r>
            <a:r>
              <a:rPr lang="en-US" sz="1400" dirty="0">
                <a:solidFill>
                  <a:srgbClr val="00B050"/>
                </a:solidFill>
              </a:rPr>
              <a:t>Albumin administration in the acutely ill: what is new and where next?</a:t>
            </a:r>
            <a:r>
              <a:rPr lang="hu-HU" sz="1400" dirty="0">
                <a:solidFill>
                  <a:srgbClr val="00B050"/>
                </a:solidFill>
              </a:rPr>
              <a:t>, </a:t>
            </a:r>
            <a:r>
              <a:rPr lang="en-US" sz="1400" dirty="0">
                <a:solidFill>
                  <a:srgbClr val="00B050"/>
                </a:solidFill>
              </a:rPr>
              <a:t>Critical Care 2014 2014, 18:231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95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09C95-E4CB-A79D-5B54-5C8E9BF07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ALBIOS					SAFE</a:t>
            </a:r>
            <a:br>
              <a:rPr lang="hu-HU" sz="1400" dirty="0"/>
            </a:br>
            <a:r>
              <a:rPr lang="hu-HU" sz="1600" dirty="0"/>
              <a:t>(20% HAS / SÓ)					(HAS 4% / só)</a:t>
            </a:r>
            <a:endParaRPr lang="en-GB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1E81F-9C53-3252-9081-212619CFB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367093"/>
            <a:ext cx="4446165" cy="3424107"/>
          </a:xfrm>
        </p:spPr>
        <p:txBody>
          <a:bodyPr/>
          <a:lstStyle/>
          <a:p>
            <a:r>
              <a:rPr lang="hu-HU" dirty="0"/>
              <a:t>28 napos mortalitás: nem</a:t>
            </a:r>
          </a:p>
          <a:p>
            <a:r>
              <a:rPr lang="hu-HU" dirty="0"/>
              <a:t>7 napos </a:t>
            </a:r>
            <a:r>
              <a:rPr lang="hu-HU" dirty="0" err="1"/>
              <a:t>foly</a:t>
            </a:r>
            <a:r>
              <a:rPr lang="hu-HU" dirty="0"/>
              <a:t>. Egyenleg és </a:t>
            </a:r>
            <a:r>
              <a:rPr lang="hu-HU" dirty="0" err="1"/>
              <a:t>shock</a:t>
            </a:r>
            <a:r>
              <a:rPr lang="hu-HU" dirty="0"/>
              <a:t> </a:t>
            </a:r>
            <a:r>
              <a:rPr lang="hu-HU" dirty="0" err="1"/>
              <a:t>th</a:t>
            </a:r>
            <a:r>
              <a:rPr lang="hu-HU" dirty="0"/>
              <a:t>.: Igen</a:t>
            </a:r>
          </a:p>
          <a:p>
            <a:r>
              <a:rPr lang="hu-HU" b="1" dirty="0" err="1"/>
              <a:t>Speticus</a:t>
            </a:r>
            <a:r>
              <a:rPr lang="hu-HU" b="1" dirty="0"/>
              <a:t> </a:t>
            </a:r>
            <a:r>
              <a:rPr lang="hu-HU" b="1" dirty="0" err="1"/>
              <a:t>Shock</a:t>
            </a:r>
            <a:r>
              <a:rPr lang="hu-HU" b="1" dirty="0"/>
              <a:t> mortalitás: Igen</a:t>
            </a:r>
            <a:r>
              <a:rPr lang="hu-HU" dirty="0"/>
              <a:t> </a:t>
            </a:r>
            <a:r>
              <a:rPr lang="hu-HU" sz="1400" dirty="0"/>
              <a:t>(min.)</a:t>
            </a:r>
          </a:p>
          <a:p>
            <a:r>
              <a:rPr lang="hu-HU" dirty="0"/>
              <a:t>AKI-KRT: nem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BBF97-61A9-378B-26DD-7226F77D12EB}"/>
              </a:ext>
            </a:extLst>
          </p:cNvPr>
          <p:cNvSpPr txBox="1"/>
          <p:nvPr/>
        </p:nvSpPr>
        <p:spPr>
          <a:xfrm>
            <a:off x="6410527" y="2681754"/>
            <a:ext cx="586526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cap="all" dirty="0"/>
              <a:t>28 napos Mortalitás, LOS, lélegeztetés ideje: </a:t>
            </a:r>
            <a:r>
              <a:rPr lang="hu-HU" sz="2000" dirty="0"/>
              <a:t>ua.</a:t>
            </a:r>
          </a:p>
          <a:p>
            <a:endParaRPr lang="hu-HU" sz="2000" cap="all" dirty="0"/>
          </a:p>
          <a:p>
            <a:r>
              <a:rPr lang="hu-HU" sz="2000" b="1" cap="all" dirty="0"/>
              <a:t>TBI: Magasabb mortalitás</a:t>
            </a:r>
          </a:p>
          <a:p>
            <a:endParaRPr lang="hu-HU" sz="2000" cap="all" dirty="0"/>
          </a:p>
          <a:p>
            <a:r>
              <a:rPr lang="hu-HU" sz="2000" cap="all" dirty="0" err="1"/>
              <a:t>Sepsis</a:t>
            </a:r>
            <a:r>
              <a:rPr lang="hu-HU" sz="2000" cap="all" dirty="0"/>
              <a:t>: alacsonyabb mortalitás</a:t>
            </a:r>
          </a:p>
          <a:p>
            <a:endParaRPr lang="hu-HU" sz="2000" cap="all" dirty="0"/>
          </a:p>
          <a:p>
            <a:r>
              <a:rPr lang="hu-HU" sz="2000" cap="all" dirty="0"/>
              <a:t>SEPSIS: cost </a:t>
            </a:r>
            <a:r>
              <a:rPr lang="hu-HU" sz="2000" cap="all" dirty="0" err="1"/>
              <a:t>effective</a:t>
            </a:r>
            <a:r>
              <a:rPr lang="hu-HU" sz="2000" cap="all" dirty="0"/>
              <a:t> !</a:t>
            </a:r>
            <a:endParaRPr lang="en-GB" sz="2000" cap="al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25029F-5CA5-B54D-8F10-90FCEFEFFC21}"/>
              </a:ext>
            </a:extLst>
          </p:cNvPr>
          <p:cNvSpPr txBox="1"/>
          <p:nvPr/>
        </p:nvSpPr>
        <p:spPr>
          <a:xfrm>
            <a:off x="4707561" y="6258260"/>
            <a:ext cx="7315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Albert Farrugia</a:t>
            </a:r>
            <a:r>
              <a:rPr lang="hu-HU" sz="1400" dirty="0">
                <a:solidFill>
                  <a:srgbClr val="00B050"/>
                </a:solidFill>
              </a:rPr>
              <a:t>,</a:t>
            </a:r>
            <a:r>
              <a:rPr lang="en-US" sz="1400" dirty="0">
                <a:solidFill>
                  <a:srgbClr val="00B050"/>
                </a:solidFill>
              </a:rPr>
              <a:t> Albumin Usage in Clinical Medicine: Tradition or Therapeutic?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en-US" sz="1400" dirty="0">
                <a:solidFill>
                  <a:srgbClr val="00B050"/>
                </a:solidFill>
              </a:rPr>
              <a:t>Transfusion Medicine Reviews, Vol 24, No 1 (January), 2010: pp 53-63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33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4C938-FBCC-AF0F-4CC1-4D84535B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Javaslatok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79454-39C6-EA8C-A18D-CB17A2718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Septicusok</a:t>
            </a:r>
            <a:r>
              <a:rPr lang="hu-HU" dirty="0"/>
              <a:t>-ban inkább</a:t>
            </a:r>
          </a:p>
          <a:p>
            <a:r>
              <a:rPr lang="hu-HU" dirty="0" err="1"/>
              <a:t>Katekolamin</a:t>
            </a:r>
            <a:r>
              <a:rPr lang="hu-HU" dirty="0"/>
              <a:t> igény csökken: 20% 100ml 3x/naponta/3nap</a:t>
            </a:r>
          </a:p>
          <a:p>
            <a:r>
              <a:rPr lang="hu-HU" sz="3200" b="1" dirty="0"/>
              <a:t>NE: TBI-</a:t>
            </a:r>
            <a:r>
              <a:rPr lang="hu-HU" sz="3200" b="1" cap="none" dirty="0"/>
              <a:t>ban</a:t>
            </a:r>
            <a:r>
              <a:rPr lang="en-GB" sz="3200" b="1" cap="none" dirty="0"/>
              <a:t> </a:t>
            </a:r>
            <a:r>
              <a:rPr lang="en-GB" cap="none" dirty="0"/>
              <a:t>(</a:t>
            </a:r>
            <a:r>
              <a:rPr lang="en-GB" cap="none" dirty="0" err="1"/>
              <a:t>allergia</a:t>
            </a:r>
            <a:r>
              <a:rPr lang="hu-HU" cap="none" dirty="0"/>
              <a:t> albuminra</a:t>
            </a:r>
            <a:r>
              <a:rPr lang="en-GB" cap="none" dirty="0"/>
              <a:t>, </a:t>
            </a:r>
            <a:r>
              <a:rPr lang="hu-HU" cap="none" dirty="0"/>
              <a:t>súlyos </a:t>
            </a:r>
            <a:r>
              <a:rPr lang="hu-HU" cap="none" dirty="0" err="1"/>
              <a:t>anaemia</a:t>
            </a:r>
            <a:r>
              <a:rPr lang="hu-HU" cap="none" dirty="0"/>
              <a:t>, </a:t>
            </a:r>
            <a:r>
              <a:rPr lang="en-GB" cap="none" dirty="0" err="1"/>
              <a:t>sz</a:t>
            </a:r>
            <a:r>
              <a:rPr lang="hu-HU" cap="none" dirty="0"/>
              <a:t>í</a:t>
            </a:r>
            <a:r>
              <a:rPr lang="en-GB" cap="none" dirty="0" err="1"/>
              <a:t>vel</a:t>
            </a:r>
            <a:r>
              <a:rPr lang="hu-HU" cap="none" dirty="0" err="1"/>
              <a:t>égtelenségben</a:t>
            </a:r>
            <a:r>
              <a:rPr lang="hu-HU" cap="none" dirty="0"/>
              <a:t>)</a:t>
            </a:r>
          </a:p>
          <a:p>
            <a:r>
              <a:rPr lang="hu-HU" cap="none" dirty="0"/>
              <a:t>Kolloid helyett </a:t>
            </a:r>
            <a:r>
              <a:rPr lang="hu-HU" cap="none" dirty="0" err="1"/>
              <a:t>septicus</a:t>
            </a:r>
            <a:r>
              <a:rPr lang="hu-HU" cap="none" dirty="0"/>
              <a:t> sokkban (SSG)</a:t>
            </a:r>
          </a:p>
          <a:p>
            <a:r>
              <a:rPr lang="hu-HU" cap="none" dirty="0"/>
              <a:t>SBP, cirrhosisban igen</a:t>
            </a:r>
          </a:p>
          <a:p>
            <a:r>
              <a:rPr lang="hu-HU" cap="none" dirty="0"/>
              <a:t>ARDS (alacsony se. </a:t>
            </a:r>
            <a:r>
              <a:rPr lang="hu-HU" cap="none" dirty="0" err="1"/>
              <a:t>prot</a:t>
            </a:r>
            <a:r>
              <a:rPr lang="hu-HU" cap="none" dirty="0"/>
              <a:t>. esetén)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004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21781AE-9535-4A71-A996-65CA5FE7C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dirty="0"/>
              <a:t>A </a:t>
            </a:r>
            <a:r>
              <a:rPr lang="hu-HU" dirty="0"/>
              <a:t>fel</a:t>
            </a:r>
            <a:r>
              <a:rPr lang="en-US" dirty="0" err="1"/>
              <a:t>használt</a:t>
            </a:r>
            <a:r>
              <a:rPr lang="en-US" dirty="0"/>
              <a:t> </a:t>
            </a:r>
            <a:r>
              <a:rPr lang="en-US" dirty="0" err="1"/>
              <a:t>kolloid</a:t>
            </a:r>
            <a:r>
              <a:rPr lang="en-US" dirty="0"/>
              <a:t> </a:t>
            </a:r>
            <a:r>
              <a:rPr lang="en-US" dirty="0" err="1"/>
              <a:t>típusa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összes</a:t>
            </a:r>
            <a:r>
              <a:rPr lang="en-US" dirty="0"/>
              <a:t> </a:t>
            </a:r>
            <a:r>
              <a:rPr lang="en-US" dirty="0" err="1"/>
              <a:t>kolloid</a:t>
            </a:r>
            <a:r>
              <a:rPr lang="en-US" dirty="0"/>
              <a:t> </a:t>
            </a:r>
            <a:r>
              <a:rPr lang="hu-HU" dirty="0"/>
              <a:t>oldat</a:t>
            </a:r>
            <a:r>
              <a:rPr lang="en-US" dirty="0"/>
              <a:t> </a:t>
            </a:r>
            <a:r>
              <a:rPr lang="en-US" dirty="0" err="1"/>
              <a:t>százalékában</a:t>
            </a:r>
            <a:r>
              <a:rPr lang="en-US" dirty="0"/>
              <a:t> </a:t>
            </a:r>
            <a:r>
              <a:rPr lang="en-US" dirty="0" err="1"/>
              <a:t>országonként</a:t>
            </a:r>
            <a:endParaRPr lang="en-US" dirty="0"/>
          </a:p>
        </p:txBody>
      </p:sp>
      <p:pic>
        <p:nvPicPr>
          <p:cNvPr id="5" name="Picture 4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3E2A5EF5-5E85-221A-EA4B-B83D3F0B4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694" y="1851526"/>
            <a:ext cx="8584611" cy="4871767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470686-0EE5-8683-B6B3-37179FA50D68}"/>
              </a:ext>
            </a:extLst>
          </p:cNvPr>
          <p:cNvSpPr txBox="1"/>
          <p:nvPr/>
        </p:nvSpPr>
        <p:spPr>
          <a:xfrm>
            <a:off x="135165" y="6416540"/>
            <a:ext cx="38331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</a:rPr>
              <a:t>David Melia</a:t>
            </a:r>
            <a:r>
              <a:rPr lang="hu-HU" sz="1100" dirty="0">
                <a:solidFill>
                  <a:srgbClr val="00B050"/>
                </a:solidFill>
              </a:rPr>
              <a:t>, </a:t>
            </a:r>
            <a:r>
              <a:rPr lang="en-US" sz="1100" dirty="0">
                <a:solidFill>
                  <a:srgbClr val="00B050"/>
                </a:solidFill>
              </a:rPr>
              <a:t>Human albumin solutions in intensive care: A review</a:t>
            </a:r>
            <a:endParaRPr lang="hu-HU" sz="1100" dirty="0">
              <a:solidFill>
                <a:srgbClr val="00B050"/>
              </a:solidFill>
            </a:endParaRPr>
          </a:p>
          <a:p>
            <a:r>
              <a:rPr lang="en-US" sz="1100" dirty="0">
                <a:solidFill>
                  <a:srgbClr val="00B050"/>
                </a:solidFill>
              </a:rPr>
              <a:t>Journal of the Intensive Care Society 2021, Vol. 22(3) 248–254</a:t>
            </a:r>
            <a:endParaRPr lang="en-GB" sz="11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9BB07C0-C76B-0D81-4DCA-194CA28B9C29}"/>
                  </a:ext>
                </a:extLst>
              </p14:cNvPr>
              <p14:cNvContentPartPr/>
              <p14:nvPr/>
            </p14:nvContentPartPr>
            <p14:xfrm>
              <a:off x="7839069" y="5514020"/>
              <a:ext cx="371880" cy="901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9BB07C0-C76B-0D81-4DCA-194CA28B9C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30069" y="5505020"/>
                <a:ext cx="389520" cy="9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4C7C57E-B8E4-6498-7578-6BB657FD2F3C}"/>
                  </a:ext>
                </a:extLst>
              </p14:cNvPr>
              <p14:cNvContentPartPr/>
              <p14:nvPr/>
            </p14:nvContentPartPr>
            <p14:xfrm>
              <a:off x="8218509" y="5496020"/>
              <a:ext cx="498240" cy="801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4C7C57E-B8E4-6498-7578-6BB657FD2F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00509" y="5478020"/>
                <a:ext cx="533880" cy="83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E023C07-585E-3B35-C0F5-F1F10BF47977}"/>
                  </a:ext>
                </a:extLst>
              </p14:cNvPr>
              <p14:cNvContentPartPr/>
              <p14:nvPr/>
            </p14:nvContentPartPr>
            <p14:xfrm>
              <a:off x="2547804" y="5526620"/>
              <a:ext cx="467280" cy="748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E023C07-585E-3B35-C0F5-F1F10BF4797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93804" y="5418620"/>
                <a:ext cx="574920" cy="9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602269E-8A5A-314E-DE0A-B4A83FC4F4AB}"/>
                  </a:ext>
                </a:extLst>
              </p14:cNvPr>
              <p14:cNvContentPartPr/>
              <p14:nvPr/>
            </p14:nvContentPartPr>
            <p14:xfrm>
              <a:off x="3501804" y="5632100"/>
              <a:ext cx="428760" cy="662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602269E-8A5A-314E-DE0A-B4A83FC4F4A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48164" y="5524100"/>
                <a:ext cx="536400" cy="87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DD7AC9F-406C-E944-DE28-6F7420DE8FDB}"/>
                  </a:ext>
                </a:extLst>
              </p14:cNvPr>
              <p14:cNvContentPartPr/>
              <p14:nvPr/>
            </p14:nvContentPartPr>
            <p14:xfrm>
              <a:off x="7373244" y="5681420"/>
              <a:ext cx="408960" cy="766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DD7AC9F-406C-E944-DE28-6F7420DE8FD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19604" y="5573780"/>
                <a:ext cx="516600" cy="9824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04973BE-5CB5-32A2-4CA8-51F6C7984138}"/>
              </a:ext>
            </a:extLst>
          </p:cNvPr>
          <p:cNvSpPr txBox="1"/>
          <p:nvPr/>
        </p:nvSpPr>
        <p:spPr>
          <a:xfrm>
            <a:off x="10388305" y="6461683"/>
            <a:ext cx="11817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err="1">
                <a:solidFill>
                  <a:srgbClr val="00B050"/>
                </a:solidFill>
              </a:rPr>
              <a:t>Finfer</a:t>
            </a:r>
            <a:r>
              <a:rPr lang="hu-HU" sz="1100" dirty="0">
                <a:solidFill>
                  <a:srgbClr val="00B050"/>
                </a:solidFill>
              </a:rPr>
              <a:t> </a:t>
            </a:r>
            <a:r>
              <a:rPr lang="hu-HU" sz="1100" dirty="0" err="1">
                <a:solidFill>
                  <a:srgbClr val="00B050"/>
                </a:solidFill>
              </a:rPr>
              <a:t>et</a:t>
            </a:r>
            <a:r>
              <a:rPr lang="hu-HU" sz="1100" dirty="0">
                <a:solidFill>
                  <a:srgbClr val="00B050"/>
                </a:solidFill>
              </a:rPr>
              <a:t> </a:t>
            </a:r>
            <a:r>
              <a:rPr lang="hu-HU" sz="1100" dirty="0" err="1">
                <a:solidFill>
                  <a:srgbClr val="00B050"/>
                </a:solidFill>
              </a:rPr>
              <a:t>al</a:t>
            </a:r>
            <a:r>
              <a:rPr lang="hu-HU" sz="1100" dirty="0">
                <a:solidFill>
                  <a:srgbClr val="00B050"/>
                </a:solidFill>
              </a:rPr>
              <a:t>. 2010</a:t>
            </a:r>
            <a:endParaRPr lang="en-GB" sz="11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47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F5B52056-26AD-4841-8A16-C1D9E3C09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 descr="Formula">
            <a:extLst>
              <a:ext uri="{FF2B5EF4-FFF2-40B4-BE49-F238E27FC236}">
                <a16:creationId xmlns:a16="http://schemas.microsoft.com/office/drawing/2014/main" id="{29B78601-F415-4A48-AB86-2F6B81FA913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8B2B72-EB44-4428-96AA-8636E4A4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373" y="618518"/>
            <a:ext cx="6672886" cy="79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u-HU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HAS</a:t>
            </a:r>
            <a:endParaRPr lang="en-GB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E33F8-9DD9-8DA0-0CED-75A674AC13C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04714" y="1590944"/>
            <a:ext cx="7055796" cy="4375353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dirty="0"/>
              <a:t>Megfelelő betegcsoportokban, </a:t>
            </a:r>
            <a:r>
              <a:rPr lang="hu-HU" b="1" dirty="0"/>
              <a:t>alcsoportokban</a:t>
            </a:r>
            <a:r>
              <a:rPr lang="hu-HU" dirty="0"/>
              <a:t>!</a:t>
            </a:r>
          </a:p>
          <a:p>
            <a:pPr algn="just"/>
            <a:r>
              <a:rPr lang="hu-HU" dirty="0" err="1"/>
              <a:t>Sepsis</a:t>
            </a:r>
            <a:r>
              <a:rPr lang="hu-HU" dirty="0"/>
              <a:t>: „</a:t>
            </a:r>
            <a:r>
              <a:rPr lang="hu-HU" b="1" dirty="0" err="1"/>
              <a:t>costeffective</a:t>
            </a:r>
            <a:r>
              <a:rPr lang="hu-HU" dirty="0"/>
              <a:t>” SAFE-</a:t>
            </a:r>
            <a:r>
              <a:rPr lang="hu-HU" cap="none" dirty="0" err="1"/>
              <a:t>study</a:t>
            </a:r>
            <a:endParaRPr lang="hu-HU" dirty="0"/>
          </a:p>
          <a:p>
            <a:pPr algn="just"/>
            <a:r>
              <a:rPr lang="hu-HU" dirty="0"/>
              <a:t>„Passzív” és drága </a:t>
            </a:r>
            <a:r>
              <a:rPr lang="hu-HU" dirty="0" err="1"/>
              <a:t>plasmatérfogat</a:t>
            </a:r>
            <a:r>
              <a:rPr lang="hu-HU" dirty="0"/>
              <a:t> növelő tulajdonsága helyett inkább egy </a:t>
            </a:r>
            <a:r>
              <a:rPr lang="hu-HU" b="1" dirty="0"/>
              <a:t>összetett, sokoldalú biológiai anyag</a:t>
            </a:r>
            <a:r>
              <a:rPr lang="hu-HU" dirty="0"/>
              <a:t>, mely számos, speciális indikációhoz alkalmazható</a:t>
            </a:r>
          </a:p>
          <a:p>
            <a:pPr algn="just"/>
            <a:r>
              <a:rPr lang="hu-HU" dirty="0"/>
              <a:t>releváns klinikai végpontú, megfelelő klinikai vizsgálatok elvégzésére van szükség</a:t>
            </a:r>
          </a:p>
          <a:p>
            <a:pPr algn="just"/>
            <a:r>
              <a:rPr lang="en-GB" dirty="0"/>
              <a:t>A </a:t>
            </a:r>
            <a:r>
              <a:rPr lang="en-GB" dirty="0" err="1"/>
              <a:t>hagyománytól</a:t>
            </a:r>
            <a:r>
              <a:rPr lang="en-GB" dirty="0"/>
              <a:t> a </a:t>
            </a:r>
            <a:r>
              <a:rPr lang="en-GB" dirty="0" err="1"/>
              <a:t>terápiásig</a:t>
            </a:r>
            <a:r>
              <a:rPr lang="en-GB" dirty="0"/>
              <a:t> </a:t>
            </a:r>
            <a:r>
              <a:rPr lang="en-GB" dirty="0" err="1"/>
              <a:t>való</a:t>
            </a:r>
            <a:r>
              <a:rPr lang="en-GB" dirty="0"/>
              <a:t> </a:t>
            </a:r>
            <a:r>
              <a:rPr lang="en-GB" dirty="0" err="1"/>
              <a:t>átmenet</a:t>
            </a:r>
            <a:r>
              <a:rPr lang="en-GB" dirty="0"/>
              <a:t> </a:t>
            </a:r>
            <a:r>
              <a:rPr lang="en-GB" dirty="0" err="1"/>
              <a:t>hosszú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hu-HU" dirty="0"/>
              <a:t>„</a:t>
            </a:r>
            <a:r>
              <a:rPr lang="en-GB" dirty="0" err="1"/>
              <a:t>fájdalmas</a:t>
            </a:r>
            <a:r>
              <a:rPr lang="hu-HU" dirty="0"/>
              <a:t>”</a:t>
            </a:r>
            <a:r>
              <a:rPr lang="en-GB" dirty="0"/>
              <a:t>, de </a:t>
            </a:r>
            <a:r>
              <a:rPr lang="en-GB" b="1" dirty="0" err="1"/>
              <a:t>megszilárdíthatja</a:t>
            </a:r>
            <a:r>
              <a:rPr lang="en-GB" b="1" dirty="0"/>
              <a:t> </a:t>
            </a:r>
            <a:r>
              <a:rPr lang="en-GB" b="1" dirty="0" err="1"/>
              <a:t>az</a:t>
            </a:r>
            <a:r>
              <a:rPr lang="en-GB" b="1" dirty="0"/>
              <a:t> albumin </a:t>
            </a:r>
            <a:r>
              <a:rPr lang="en-GB" b="1" dirty="0" err="1"/>
              <a:t>pozícióját</a:t>
            </a:r>
            <a:r>
              <a:rPr lang="en-GB" dirty="0"/>
              <a:t>, mint </a:t>
            </a:r>
            <a:r>
              <a:rPr lang="en-GB" b="1" dirty="0" err="1"/>
              <a:t>egy</a:t>
            </a:r>
            <a:r>
              <a:rPr lang="hu-HU" b="1" dirty="0" err="1"/>
              <a:t>ik</a:t>
            </a:r>
            <a:r>
              <a:rPr lang="hu-HU" b="1" dirty="0"/>
              <a:t> </a:t>
            </a:r>
            <a:r>
              <a:rPr lang="en-GB" b="1" dirty="0" err="1"/>
              <a:t>létfontosságú</a:t>
            </a:r>
            <a:r>
              <a:rPr lang="en-GB" b="1" dirty="0"/>
              <a:t> </a:t>
            </a:r>
            <a:r>
              <a:rPr lang="en-GB" b="1" dirty="0" err="1"/>
              <a:t>terápi</a:t>
            </a:r>
            <a:r>
              <a:rPr lang="hu-HU" b="1" dirty="0"/>
              <a:t>a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D2D491-5F80-2325-10AA-49D5F027E75E}"/>
              </a:ext>
            </a:extLst>
          </p:cNvPr>
          <p:cNvSpPr txBox="1"/>
          <p:nvPr/>
        </p:nvSpPr>
        <p:spPr>
          <a:xfrm>
            <a:off x="4707561" y="6258260"/>
            <a:ext cx="7315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Albert Farrugia</a:t>
            </a:r>
            <a:r>
              <a:rPr lang="hu-HU" sz="1400" dirty="0">
                <a:solidFill>
                  <a:srgbClr val="00B050"/>
                </a:solidFill>
              </a:rPr>
              <a:t>,</a:t>
            </a:r>
            <a:r>
              <a:rPr lang="en-US" sz="1400" dirty="0">
                <a:solidFill>
                  <a:srgbClr val="00B050"/>
                </a:solidFill>
              </a:rPr>
              <a:t> Albumin Usage in Clinical Medicine: Tradition or Therapeutic?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en-US" sz="1400" dirty="0">
                <a:solidFill>
                  <a:srgbClr val="00B050"/>
                </a:solidFill>
              </a:rPr>
              <a:t>Transfusion Medicine Reviews, Vol 24, No 1 (January), 2010: pp 53-63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36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B71D9-8AEA-3D86-3353-2581FB0DB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/>
              <a:t>ÁR</a:t>
            </a:r>
            <a:endParaRPr lang="en-GB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12086-D7F1-46C8-84C7-938C6D1B23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(</a:t>
            </a:r>
            <a:r>
              <a:rPr lang="en-GB" dirty="0" err="1"/>
              <a:t>BIOtest</a:t>
            </a:r>
            <a:r>
              <a:rPr lang="en-GB" dirty="0"/>
              <a:t>)</a:t>
            </a:r>
          </a:p>
          <a:p>
            <a:endParaRPr lang="en-GB" dirty="0"/>
          </a:p>
          <a:p>
            <a:pPr marL="1371600" lvl="3" indent="0">
              <a:buNone/>
            </a:pPr>
            <a:endParaRPr lang="en-GB" dirty="0"/>
          </a:p>
          <a:p>
            <a:pPr marL="1371600" lvl="3" indent="0">
              <a:buNone/>
            </a:pPr>
            <a:endParaRPr lang="en-GB" dirty="0"/>
          </a:p>
          <a:p>
            <a:pPr marL="1371600" lvl="3" indent="0">
              <a:buNone/>
            </a:pPr>
            <a:r>
              <a:rPr lang="en-GB" sz="3600" b="1" dirty="0"/>
              <a:t>17930 </a:t>
            </a:r>
            <a:r>
              <a:rPr lang="en-GB" sz="3600" b="1" dirty="0" err="1"/>
              <a:t>F</a:t>
            </a:r>
            <a:r>
              <a:rPr lang="en-GB" sz="3600" b="1" cap="none" dirty="0" err="1"/>
              <a:t>rt</a:t>
            </a:r>
            <a:endParaRPr lang="en-GB" sz="3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5584C-80AD-E447-1CF7-BE9F0979760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367091"/>
            <a:ext cx="5105400" cy="3424107"/>
          </a:xfrm>
        </p:spPr>
        <p:txBody>
          <a:bodyPr/>
          <a:lstStyle/>
          <a:p>
            <a:pPr marL="0" indent="0" algn="r">
              <a:buNone/>
            </a:pPr>
            <a:r>
              <a:rPr lang="en-GB"/>
              <a:t>(CSL Behring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hu-HU" dirty="0"/>
              <a:t>	</a:t>
            </a:r>
            <a:r>
              <a:rPr lang="en-GB" sz="3600" b="1" dirty="0"/>
              <a:t>16344 </a:t>
            </a:r>
            <a:r>
              <a:rPr lang="en-GB" sz="3600" b="1" dirty="0" err="1"/>
              <a:t>F</a:t>
            </a:r>
            <a:r>
              <a:rPr lang="en-GB" sz="3600" b="1" cap="none" dirty="0" err="1"/>
              <a:t>rt</a:t>
            </a:r>
            <a:endParaRPr lang="en-GB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904AB4-FC88-5BEC-164F-92B8D68FB27C}"/>
              </a:ext>
            </a:extLst>
          </p:cNvPr>
          <p:cNvSpPr txBox="1"/>
          <p:nvPr/>
        </p:nvSpPr>
        <p:spPr>
          <a:xfrm>
            <a:off x="4879904" y="2812899"/>
            <a:ext cx="227979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C000"/>
                </a:solidFill>
              </a:rPr>
              <a:t>20% HAS</a:t>
            </a:r>
            <a:endParaRPr lang="hu-HU" sz="4000" b="1" dirty="0">
              <a:solidFill>
                <a:srgbClr val="FFC000"/>
              </a:solidFill>
            </a:endParaRPr>
          </a:p>
          <a:p>
            <a:pPr algn="ctr"/>
            <a:r>
              <a:rPr lang="hu-HU" sz="2000" b="1" dirty="0">
                <a:solidFill>
                  <a:srgbClr val="FFC000"/>
                </a:solidFill>
              </a:rPr>
              <a:t>100 ml</a:t>
            </a:r>
            <a:endParaRPr lang="en-GB" sz="2000" b="1" dirty="0">
              <a:solidFill>
                <a:srgbClr val="FFC000"/>
              </a:solidFill>
            </a:endParaRP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62C09-4C38-549E-DE06-78B61F04EEEE}"/>
              </a:ext>
            </a:extLst>
          </p:cNvPr>
          <p:cNvSpPr txBox="1"/>
          <p:nvPr/>
        </p:nvSpPr>
        <p:spPr>
          <a:xfrm>
            <a:off x="4279426" y="5380875"/>
            <a:ext cx="4084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500 ml 5% HA - 23.769 ft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E037A8A-FF56-30FE-F394-8886C42708C6}"/>
              </a:ext>
            </a:extLst>
          </p:cNvPr>
          <p:cNvSpPr/>
          <p:nvPr/>
        </p:nvSpPr>
        <p:spPr>
          <a:xfrm rot="2178442">
            <a:off x="4473635" y="3364325"/>
            <a:ext cx="484632" cy="8148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079C6FA-6064-9207-563E-6230084C9F69}"/>
              </a:ext>
            </a:extLst>
          </p:cNvPr>
          <p:cNvSpPr/>
          <p:nvPr/>
        </p:nvSpPr>
        <p:spPr>
          <a:xfrm rot="19478499">
            <a:off x="7084454" y="3337421"/>
            <a:ext cx="484632" cy="8148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604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240987D2-7FAC-4B65-A97B-0EAADE73B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Placeholder 5" descr="Science Lab">
            <a:extLst>
              <a:ext uri="{FF2B5EF4-FFF2-40B4-BE49-F238E27FC236}">
                <a16:creationId xmlns:a16="http://schemas.microsoft.com/office/drawing/2014/main" id="{2543122C-30CE-4CD2-B15E-CA20AE39CC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64" r="2" b="2"/>
          <a:stretch/>
        </p:blipFill>
        <p:spPr>
          <a:xfrm>
            <a:off x="1609930" y="328429"/>
            <a:ext cx="4035728" cy="2638653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B77B0A-41A1-428C-897D-2AEE4B4A5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265" y="1994314"/>
            <a:ext cx="3707844" cy="957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sz="4800" b="1" dirty="0">
                <a:solidFill>
                  <a:srgbClr val="00B0F0"/>
                </a:solidFill>
              </a:rPr>
              <a:t>Köszönöm!</a:t>
            </a:r>
            <a:endParaRPr lang="en-GB" sz="4800" b="1" dirty="0">
              <a:solidFill>
                <a:srgbClr val="00B0F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8005D8-803A-BDBE-C184-2B311EF157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535" y="5241266"/>
            <a:ext cx="6209992" cy="14861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C026B9-61ED-095A-C682-A1BE7D615D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535" y="3375410"/>
            <a:ext cx="1733792" cy="14575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8E63F2-C2B6-9A81-A6BA-770F7ABFF0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2638" y="3303310"/>
            <a:ext cx="4563112" cy="17337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FDA6CB-5236-72E6-4706-A918F476A963}"/>
              </a:ext>
            </a:extLst>
          </p:cNvPr>
          <p:cNvSpPr txBox="1"/>
          <p:nvPr/>
        </p:nvSpPr>
        <p:spPr>
          <a:xfrm>
            <a:off x="7956781" y="5473006"/>
            <a:ext cx="30380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dirty="0">
                <a:solidFill>
                  <a:srgbClr val="7030A0"/>
                </a:solidFill>
              </a:rPr>
              <a:t>(20 000 -)</a:t>
            </a:r>
            <a:endParaRPr lang="en-GB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10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3277D32-38DB-DAFC-596D-BF6D30729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21" y="359923"/>
            <a:ext cx="11083673" cy="1854771"/>
          </a:xfrm>
        </p:spPr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err="1"/>
              <a:t>kristalloid</a:t>
            </a:r>
            <a:r>
              <a:rPr lang="en-US" dirty="0"/>
              <a:t>, </a:t>
            </a:r>
            <a:r>
              <a:rPr lang="en-US" dirty="0" err="1"/>
              <a:t>kolloid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vérkészítmény</a:t>
            </a:r>
            <a:r>
              <a:rPr lang="en-US" dirty="0"/>
              <a:t> </a:t>
            </a:r>
            <a:r>
              <a:rPr lang="en-US" dirty="0" err="1"/>
              <a:t>formájában</a:t>
            </a:r>
            <a:r>
              <a:rPr lang="en-US" dirty="0"/>
              <a:t> </a:t>
            </a:r>
            <a:r>
              <a:rPr lang="en-US" dirty="0" err="1"/>
              <a:t>adott</a:t>
            </a:r>
            <a:r>
              <a:rPr lang="en-US" dirty="0"/>
              <a:t> </a:t>
            </a:r>
            <a:r>
              <a:rPr lang="en-US" dirty="0" err="1"/>
              <a:t>folyadék</a:t>
            </a:r>
            <a:r>
              <a:rPr lang="en-US" dirty="0"/>
              <a:t> </a:t>
            </a:r>
            <a:r>
              <a:rPr lang="hu-HU" dirty="0" err="1"/>
              <a:t>reszuszcitáció</a:t>
            </a:r>
            <a:r>
              <a:rPr lang="en-US" dirty="0"/>
              <a:t> </a:t>
            </a:r>
            <a:r>
              <a:rPr lang="en-US" dirty="0" err="1"/>
              <a:t>epizódok</a:t>
            </a:r>
            <a:r>
              <a:rPr lang="en-US" dirty="0"/>
              <a:t> </a:t>
            </a:r>
            <a:r>
              <a:rPr lang="en-US" dirty="0" err="1"/>
              <a:t>százalékos</a:t>
            </a:r>
            <a:r>
              <a:rPr lang="en-US" dirty="0"/>
              <a:t> </a:t>
            </a:r>
            <a:r>
              <a:rPr lang="en-US" dirty="0" err="1"/>
              <a:t>aránya</a:t>
            </a:r>
            <a:r>
              <a:rPr lang="en-US" dirty="0"/>
              <a:t> </a:t>
            </a:r>
            <a:r>
              <a:rPr lang="en-US" dirty="0" err="1"/>
              <a:t>országonként</a:t>
            </a:r>
            <a:r>
              <a:rPr lang="en-US" dirty="0"/>
              <a:t> </a:t>
            </a:r>
            <a:r>
              <a:rPr lang="hu-HU" sz="2700" dirty="0"/>
              <a:t>(</a:t>
            </a:r>
            <a:r>
              <a:rPr lang="en-US" sz="2700" dirty="0" err="1"/>
              <a:t>Kristalloid</a:t>
            </a:r>
            <a:r>
              <a:rPr lang="en-US" sz="2700" dirty="0"/>
              <a:t>; </a:t>
            </a:r>
            <a:r>
              <a:rPr lang="en-US" sz="2700" dirty="0" err="1"/>
              <a:t>kolloid</a:t>
            </a:r>
            <a:r>
              <a:rPr lang="en-US" sz="2700" dirty="0"/>
              <a:t>; </a:t>
            </a:r>
            <a:r>
              <a:rPr lang="en-US" sz="2700" dirty="0" err="1"/>
              <a:t>vér</a:t>
            </a:r>
            <a:r>
              <a:rPr lang="hu-HU" sz="2700" dirty="0"/>
              <a:t>)</a:t>
            </a:r>
            <a:endParaRPr lang="en-US" sz="2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08E751-1738-4513-EA3C-4C2224D63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827" y="1935804"/>
            <a:ext cx="7741609" cy="483850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117B77-36ED-9AF7-13E7-BA6A9B685DCB}"/>
              </a:ext>
            </a:extLst>
          </p:cNvPr>
          <p:cNvSpPr txBox="1"/>
          <p:nvPr/>
        </p:nvSpPr>
        <p:spPr>
          <a:xfrm>
            <a:off x="10633029" y="6512700"/>
            <a:ext cx="11817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Finfer</a:t>
            </a: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hu-H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et</a:t>
            </a: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hu-H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al</a:t>
            </a: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. 2010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695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765BE-4AFA-4FCF-B758-983A53EBF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Albumin</a:t>
            </a:r>
            <a:r>
              <a:rPr lang="hu-HU" dirty="0"/>
              <a:t> </a:t>
            </a:r>
            <a:r>
              <a:rPr lang="hu-HU" sz="2400" dirty="0"/>
              <a:t>(1940)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D1D00-9723-2801-F3AC-4C4E487ACA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267172"/>
          </a:xfrm>
        </p:spPr>
        <p:txBody>
          <a:bodyPr>
            <a:normAutofit/>
          </a:bodyPr>
          <a:lstStyle/>
          <a:p>
            <a:r>
              <a:rPr lang="en-GB" dirty="0" err="1"/>
              <a:t>Prognos</a:t>
            </a:r>
            <a:r>
              <a:rPr lang="hu-HU" dirty="0"/>
              <a:t>z</a:t>
            </a:r>
            <a:r>
              <a:rPr lang="en-GB" dirty="0" err="1"/>
              <a:t>tiku</a:t>
            </a:r>
            <a:r>
              <a:rPr lang="hu-HU" dirty="0"/>
              <a:t>s</a:t>
            </a:r>
            <a:r>
              <a:rPr lang="en-GB" dirty="0"/>
              <a:t> marker </a:t>
            </a:r>
            <a:r>
              <a:rPr lang="hu-HU" dirty="0"/>
              <a:t>és </a:t>
            </a:r>
            <a:r>
              <a:rPr lang="hu-HU" dirty="0" err="1"/>
              <a:t>terÁpiás</a:t>
            </a:r>
            <a:r>
              <a:rPr lang="hu-HU" dirty="0"/>
              <a:t> felhasználás</a:t>
            </a:r>
          </a:p>
          <a:p>
            <a:r>
              <a:rPr lang="hu-HU" dirty="0"/>
              <a:t>9-14 </a:t>
            </a:r>
            <a:r>
              <a:rPr lang="hu-HU" cap="none" dirty="0"/>
              <a:t>g/nap</a:t>
            </a:r>
            <a:r>
              <a:rPr lang="hu-HU" dirty="0"/>
              <a:t> májban, T</a:t>
            </a:r>
            <a:r>
              <a:rPr lang="hu-HU" sz="1050" dirty="0"/>
              <a:t>1/2</a:t>
            </a:r>
            <a:r>
              <a:rPr lang="hu-HU" dirty="0"/>
              <a:t>: 18-19 nap</a:t>
            </a:r>
            <a:r>
              <a:rPr lang="en-GB" dirty="0"/>
              <a:t>, </a:t>
            </a:r>
            <a:r>
              <a:rPr lang="hu-HU" dirty="0"/>
              <a:t>9-14 </a:t>
            </a:r>
            <a:r>
              <a:rPr lang="hu-HU" cap="none" dirty="0"/>
              <a:t>g/nap</a:t>
            </a:r>
            <a:r>
              <a:rPr lang="hu-HU" dirty="0"/>
              <a:t> a lebomlása: </a:t>
            </a:r>
            <a:r>
              <a:rPr lang="hu-HU" dirty="0" err="1"/>
              <a:t>aminósavak</a:t>
            </a:r>
            <a:endParaRPr lang="hu-HU" dirty="0"/>
          </a:p>
          <a:p>
            <a:r>
              <a:rPr lang="hu-HU" dirty="0"/>
              <a:t>HALB 6 </a:t>
            </a:r>
            <a:r>
              <a:rPr lang="hu-HU" cap="none" dirty="0"/>
              <a:t>g/ó</a:t>
            </a:r>
            <a:r>
              <a:rPr lang="hu-HU" dirty="0"/>
              <a:t> </a:t>
            </a:r>
            <a:r>
              <a:rPr lang="hu-HU" dirty="0" err="1"/>
              <a:t>shiftelődik</a:t>
            </a:r>
            <a:r>
              <a:rPr lang="hu-HU" dirty="0"/>
              <a:t> az </a:t>
            </a:r>
            <a:r>
              <a:rPr lang="hu-HU" dirty="0" err="1"/>
              <a:t>intravasculáris</a:t>
            </a:r>
            <a:r>
              <a:rPr lang="hu-HU" dirty="0"/>
              <a:t> térből az </a:t>
            </a:r>
            <a:r>
              <a:rPr lang="hu-HU" dirty="0" err="1"/>
              <a:t>intersticiálisba</a:t>
            </a:r>
            <a:r>
              <a:rPr lang="hu-HU" dirty="0"/>
              <a:t>, </a:t>
            </a:r>
            <a:r>
              <a:rPr lang="hu-HU" dirty="0" err="1"/>
              <a:t>lymphaticus</a:t>
            </a:r>
            <a:r>
              <a:rPr lang="hu-HU" dirty="0"/>
              <a:t> rendszer és véráram</a:t>
            </a:r>
          </a:p>
          <a:p>
            <a:r>
              <a:rPr lang="hu-HU" dirty="0"/>
              <a:t>18 </a:t>
            </a:r>
            <a:r>
              <a:rPr lang="hu-HU" cap="none" dirty="0"/>
              <a:t>g</a:t>
            </a:r>
            <a:r>
              <a:rPr lang="hu-HU" dirty="0"/>
              <a:t> H</a:t>
            </a:r>
            <a:r>
              <a:rPr lang="hu-HU" sz="1100" dirty="0"/>
              <a:t>2</a:t>
            </a:r>
            <a:r>
              <a:rPr lang="hu-HU" dirty="0"/>
              <a:t>O / 1 </a:t>
            </a:r>
            <a:r>
              <a:rPr lang="hu-HU" cap="none" dirty="0"/>
              <a:t>g</a:t>
            </a:r>
            <a:r>
              <a:rPr lang="hu-HU" dirty="0"/>
              <a:t> HALB (Vízmegkötő kapacitás)</a:t>
            </a:r>
          </a:p>
          <a:p>
            <a:r>
              <a:rPr lang="hu-HU" dirty="0"/>
              <a:t>Klinikai tanulmányok ellentmondó eredményei (1998: magasabb mortalitás)</a:t>
            </a:r>
          </a:p>
          <a:p>
            <a:r>
              <a:rPr lang="hu-HU" dirty="0" err="1"/>
              <a:t>Osmotikus</a:t>
            </a:r>
            <a:r>
              <a:rPr lang="hu-HU" dirty="0"/>
              <a:t> nyomás </a:t>
            </a:r>
            <a:r>
              <a:rPr lang="hu-HU" dirty="0" err="1"/>
              <a:t>reg</a:t>
            </a:r>
            <a:r>
              <a:rPr lang="hu-HU" dirty="0"/>
              <a:t>., </a:t>
            </a:r>
            <a:r>
              <a:rPr lang="hu-HU" dirty="0" err="1"/>
              <a:t>transport</a:t>
            </a:r>
            <a:r>
              <a:rPr lang="hu-HU" dirty="0"/>
              <a:t>, antioxidáns, </a:t>
            </a:r>
            <a:r>
              <a:rPr lang="hu-HU" dirty="0" err="1"/>
              <a:t>buffer</a:t>
            </a:r>
            <a:r>
              <a:rPr lang="hu-HU" dirty="0"/>
              <a:t> kapacitás, </a:t>
            </a:r>
            <a:r>
              <a:rPr lang="hu-HU" dirty="0" err="1"/>
              <a:t>anticoag</a:t>
            </a:r>
            <a:r>
              <a:rPr lang="hu-HU" dirty="0"/>
              <a:t>. Hatás, TCT gátlás</a:t>
            </a:r>
            <a:r>
              <a:rPr lang="en-GB" dirty="0"/>
              <a:t>, </a:t>
            </a:r>
            <a:r>
              <a:rPr lang="en-GB" dirty="0" err="1"/>
              <a:t>Glycocalix</a:t>
            </a:r>
            <a:r>
              <a:rPr lang="en-GB" dirty="0"/>
              <a:t>!!</a:t>
            </a:r>
            <a:endParaRPr lang="hu-HU" dirty="0"/>
          </a:p>
          <a:p>
            <a:r>
              <a:rPr lang="hu-HU" dirty="0"/>
              <a:t>allergiás reakció, </a:t>
            </a:r>
            <a:r>
              <a:rPr lang="hu-HU" dirty="0" err="1"/>
              <a:t>microorganismusok-anticoagulánsok</a:t>
            </a:r>
            <a:r>
              <a:rPr lang="hu-HU" dirty="0"/>
              <a:t> átvitele</a:t>
            </a:r>
            <a:r>
              <a:rPr lang="en-GB" dirty="0"/>
              <a:t>, </a:t>
            </a:r>
            <a:r>
              <a:rPr lang="hu-HU" dirty="0"/>
              <a:t>Drága</a:t>
            </a:r>
            <a:r>
              <a:rPr lang="en-GB" dirty="0"/>
              <a:t> (?)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5634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0D601-E2E9-A99B-C00B-33EC38BC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HALB szállított molekulák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3BEC54-BB14-981F-530F-A6FDAEBFA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31" y="2214694"/>
            <a:ext cx="5980317" cy="35740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6AF6D4-B9F9-635A-B790-A9AEAD728B91}"/>
              </a:ext>
            </a:extLst>
          </p:cNvPr>
          <p:cNvSpPr txBox="1"/>
          <p:nvPr/>
        </p:nvSpPr>
        <p:spPr>
          <a:xfrm>
            <a:off x="4561952" y="6239483"/>
            <a:ext cx="7325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</a:rPr>
              <a:t>Jean-Louis Vincent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et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al</a:t>
            </a:r>
            <a:r>
              <a:rPr lang="hu-HU" sz="1400" dirty="0">
                <a:solidFill>
                  <a:srgbClr val="00B050"/>
                </a:solidFill>
              </a:rPr>
              <a:t>, </a:t>
            </a:r>
            <a:r>
              <a:rPr lang="en-US" sz="1400" dirty="0">
                <a:solidFill>
                  <a:srgbClr val="00B050"/>
                </a:solidFill>
              </a:rPr>
              <a:t>Albumin administration in the acutely ill: what is new and where next?</a:t>
            </a:r>
            <a:r>
              <a:rPr lang="hu-HU" sz="1400" dirty="0">
                <a:solidFill>
                  <a:srgbClr val="00B050"/>
                </a:solidFill>
              </a:rPr>
              <a:t>, </a:t>
            </a:r>
            <a:r>
              <a:rPr lang="en-US" sz="1400" dirty="0">
                <a:solidFill>
                  <a:srgbClr val="00B050"/>
                </a:solidFill>
              </a:rPr>
              <a:t>Critical Care 2014, 18:231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4EF65-7428-83B8-E9B5-9BD4152C7F6B}"/>
              </a:ext>
            </a:extLst>
          </p:cNvPr>
          <p:cNvSpPr txBox="1"/>
          <p:nvPr/>
        </p:nvSpPr>
        <p:spPr>
          <a:xfrm>
            <a:off x="7626505" y="2257379"/>
            <a:ext cx="3110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hu-HU" b="1" dirty="0"/>
              <a:t>10 g/L se. </a:t>
            </a:r>
            <a:r>
              <a:rPr lang="hu-HU" b="1" dirty="0" err="1"/>
              <a:t>Alb</a:t>
            </a:r>
            <a:r>
              <a:rPr lang="hu-HU" b="1" dirty="0"/>
              <a:t>. csökkenés</a:t>
            </a:r>
          </a:p>
          <a:p>
            <a:pPr algn="just"/>
            <a:r>
              <a:rPr lang="hu-HU" b="1" dirty="0"/>
              <a:t> a mortalitást 137%-</a:t>
            </a:r>
            <a:r>
              <a:rPr lang="hu-HU" b="1" dirty="0" err="1"/>
              <a:t>al</a:t>
            </a:r>
            <a:r>
              <a:rPr lang="hu-HU" b="1" dirty="0"/>
              <a:t> növeli</a:t>
            </a:r>
            <a:r>
              <a:rPr lang="en-GB" b="1" dirty="0"/>
              <a:t> 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9B8DE8-E44E-EDD1-E2F6-2F52A81D41ED}"/>
              </a:ext>
            </a:extLst>
          </p:cNvPr>
          <p:cNvSpPr txBox="1"/>
          <p:nvPr/>
        </p:nvSpPr>
        <p:spPr>
          <a:xfrm>
            <a:off x="8358899" y="2855474"/>
            <a:ext cx="38331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</a:rPr>
              <a:t>David Melia</a:t>
            </a:r>
            <a:r>
              <a:rPr lang="hu-HU" sz="1100" dirty="0">
                <a:solidFill>
                  <a:srgbClr val="00B050"/>
                </a:solidFill>
              </a:rPr>
              <a:t>, </a:t>
            </a:r>
            <a:r>
              <a:rPr lang="en-US" sz="1100" dirty="0">
                <a:solidFill>
                  <a:srgbClr val="00B050"/>
                </a:solidFill>
              </a:rPr>
              <a:t>Human albumin solutions in intensive care: A review</a:t>
            </a:r>
            <a:endParaRPr lang="hu-HU" sz="1100" dirty="0">
              <a:solidFill>
                <a:srgbClr val="00B050"/>
              </a:solidFill>
            </a:endParaRPr>
          </a:p>
          <a:p>
            <a:r>
              <a:rPr lang="en-US" sz="1100" dirty="0">
                <a:solidFill>
                  <a:srgbClr val="00B050"/>
                </a:solidFill>
              </a:rPr>
              <a:t>Journal of the Intensive Care Society 2021, Vol. 22(3) 248–254</a:t>
            </a:r>
            <a:endParaRPr lang="en-GB" sz="11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3CDFD2-03CE-63BD-46E5-C155CA34361C}"/>
              </a:ext>
            </a:extLst>
          </p:cNvPr>
          <p:cNvSpPr txBox="1"/>
          <p:nvPr/>
        </p:nvSpPr>
        <p:spPr>
          <a:xfrm>
            <a:off x="7733489" y="4009514"/>
            <a:ext cx="3681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“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definíció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szerint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olyan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vízoldékony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fehérje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,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amely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az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ammónium-szulfát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félig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telített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oldatában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még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oldódik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, de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annak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telített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oldatában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már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denaturálódik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és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az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oldatból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kivál</a:t>
            </a:r>
            <a:r>
              <a:rPr lang="en-GB" dirty="0">
                <a:solidFill>
                  <a:srgbClr val="202124"/>
                </a:solidFill>
                <a:latin typeface="Google Sans"/>
              </a:rPr>
              <a:t>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09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4D400-24A9-0C3F-268F-A68D6ABBE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1.</a:t>
            </a:r>
            <a:br>
              <a:rPr lang="hu-HU" dirty="0"/>
            </a:br>
            <a:r>
              <a:rPr lang="hu-HU" dirty="0"/>
              <a:t>Albumin „szivárog” az </a:t>
            </a:r>
            <a:r>
              <a:rPr lang="hu-HU" dirty="0" err="1"/>
              <a:t>intravaszkuláris</a:t>
            </a:r>
            <a:r>
              <a:rPr lang="hu-HU" dirty="0"/>
              <a:t> térből az </a:t>
            </a:r>
            <a:r>
              <a:rPr lang="hu-HU" dirty="0" err="1"/>
              <a:t>intersticiális</a:t>
            </a:r>
            <a:r>
              <a:rPr lang="hu-HU" dirty="0"/>
              <a:t> kompartmentbe, hozzájárul az ödéma képződéshez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29743-4DA8-9A5D-8392-2A37E05ABF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hu-HU" b="1" dirty="0">
                <a:solidFill>
                  <a:srgbClr val="00B0F0"/>
                </a:solidFill>
              </a:rPr>
              <a:t>NEM !</a:t>
            </a:r>
          </a:p>
          <a:p>
            <a:pPr algn="just"/>
            <a:r>
              <a:rPr lang="hu-HU" dirty="0" err="1"/>
              <a:t>Plasma</a:t>
            </a:r>
            <a:r>
              <a:rPr lang="hu-HU" dirty="0"/>
              <a:t> protein, </a:t>
            </a:r>
            <a:r>
              <a:rPr lang="hu-HU" dirty="0" err="1"/>
              <a:t>onkotikus</a:t>
            </a:r>
            <a:r>
              <a:rPr lang="hu-HU" dirty="0"/>
              <a:t> nyomást </a:t>
            </a:r>
            <a:r>
              <a:rPr lang="hu-HU" dirty="0" err="1"/>
              <a:t>regulál</a:t>
            </a:r>
            <a:endParaRPr lang="hu-HU" dirty="0"/>
          </a:p>
          <a:p>
            <a:pPr algn="just"/>
            <a:r>
              <a:rPr lang="en-GB" dirty="0"/>
              <a:t>Ak</a:t>
            </a:r>
            <a:r>
              <a:rPr lang="hu-HU" dirty="0"/>
              <a:t>ár 5% / óra „</a:t>
            </a:r>
            <a:r>
              <a:rPr lang="hu-HU" dirty="0" err="1"/>
              <a:t>szívárgás</a:t>
            </a:r>
            <a:r>
              <a:rPr lang="hu-HU" dirty="0"/>
              <a:t>”, </a:t>
            </a:r>
            <a:r>
              <a:rPr lang="hu-HU" dirty="0" err="1"/>
              <a:t>disztibuciós</a:t>
            </a:r>
            <a:r>
              <a:rPr lang="hu-HU" dirty="0"/>
              <a:t> féléletidő: 15 óra „</a:t>
            </a:r>
            <a:r>
              <a:rPr lang="hu-HU" dirty="0" err="1"/>
              <a:t>transzcapillary</a:t>
            </a:r>
            <a:r>
              <a:rPr lang="hu-HU" dirty="0"/>
              <a:t> </a:t>
            </a:r>
            <a:r>
              <a:rPr lang="hu-HU" dirty="0" err="1"/>
              <a:t>escape</a:t>
            </a:r>
            <a:r>
              <a:rPr lang="hu-HU" dirty="0"/>
              <a:t> </a:t>
            </a:r>
            <a:r>
              <a:rPr lang="hu-HU" dirty="0" err="1"/>
              <a:t>rate</a:t>
            </a:r>
            <a:r>
              <a:rPr lang="en-GB" dirty="0"/>
              <a:t> (</a:t>
            </a:r>
            <a:r>
              <a:rPr lang="hu-HU" dirty="0"/>
              <a:t>TER</a:t>
            </a:r>
            <a:r>
              <a:rPr lang="en-GB" dirty="0"/>
              <a:t>)</a:t>
            </a:r>
            <a:r>
              <a:rPr lang="hu-HU" dirty="0"/>
              <a:t>”, </a:t>
            </a:r>
            <a:r>
              <a:rPr lang="hu-HU" dirty="0" err="1"/>
              <a:t>endothel</a:t>
            </a:r>
            <a:r>
              <a:rPr lang="hu-HU" dirty="0"/>
              <a:t> </a:t>
            </a:r>
            <a:r>
              <a:rPr lang="hu-HU" dirty="0" err="1"/>
              <a:t>barrier</a:t>
            </a:r>
            <a:r>
              <a:rPr lang="hu-HU" dirty="0"/>
              <a:t> funkció + </a:t>
            </a:r>
            <a:r>
              <a:rPr lang="hu-HU" dirty="0" err="1"/>
              <a:t>glycocalyx</a:t>
            </a:r>
            <a:r>
              <a:rPr lang="hu-HU" dirty="0"/>
              <a:t>  	Infekcióban változik !!</a:t>
            </a:r>
          </a:p>
          <a:p>
            <a:pPr algn="just"/>
            <a:r>
              <a:rPr lang="hu-HU" dirty="0"/>
              <a:t>bekerül a véráramba a nyirokrendszer révén, </a:t>
            </a:r>
            <a:r>
              <a:rPr lang="hu-HU" cap="none" dirty="0"/>
              <a:t>ua.</a:t>
            </a:r>
            <a:r>
              <a:rPr lang="hu-HU" dirty="0"/>
              <a:t> a rátával, nem marad az </a:t>
            </a:r>
            <a:r>
              <a:rPr lang="hu-HU" dirty="0" err="1"/>
              <a:t>intersticiumban</a:t>
            </a:r>
            <a:endParaRPr lang="hu-HU" dirty="0"/>
          </a:p>
          <a:p>
            <a:pPr algn="just"/>
            <a:r>
              <a:rPr lang="hu-HU" dirty="0"/>
              <a:t>Icu-n: szintézis, lebomlás, „</a:t>
            </a:r>
            <a:r>
              <a:rPr lang="hu-HU" dirty="0" err="1"/>
              <a:t>ter</a:t>
            </a:r>
            <a:r>
              <a:rPr lang="hu-HU" dirty="0"/>
              <a:t>” és nyirokáramlás megváltozik</a:t>
            </a:r>
          </a:p>
          <a:p>
            <a:pPr algn="just"/>
            <a:r>
              <a:rPr lang="hu-HU" dirty="0"/>
              <a:t>Kritikus állapotban (csökkent </a:t>
            </a:r>
            <a:r>
              <a:rPr lang="hu-HU" dirty="0" err="1"/>
              <a:t>onkotikus</a:t>
            </a:r>
            <a:r>
              <a:rPr lang="hu-HU" dirty="0"/>
              <a:t> nyomás): „HAS” adása emeli az </a:t>
            </a:r>
            <a:r>
              <a:rPr lang="hu-HU" dirty="0" err="1"/>
              <a:t>intravasc</a:t>
            </a:r>
            <a:r>
              <a:rPr lang="hu-HU" dirty="0"/>
              <a:t>. </a:t>
            </a:r>
            <a:r>
              <a:rPr lang="hu-HU" dirty="0" err="1"/>
              <a:t>onkotikus</a:t>
            </a:r>
            <a:r>
              <a:rPr lang="hu-HU" dirty="0"/>
              <a:t> nyomást, </a:t>
            </a:r>
            <a:r>
              <a:rPr lang="hu-HU"/>
              <a:t>a </a:t>
            </a:r>
            <a:r>
              <a:rPr lang="hu-HU" b="1"/>
              <a:t>transzkapilláris </a:t>
            </a:r>
            <a:r>
              <a:rPr lang="hu-HU" b="1" dirty="0" err="1"/>
              <a:t>onkotikus</a:t>
            </a:r>
            <a:r>
              <a:rPr lang="hu-HU" b="1" dirty="0"/>
              <a:t> gradiens helyreáll</a:t>
            </a:r>
            <a:r>
              <a:rPr lang="hu-HU" dirty="0"/>
              <a:t> 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D3A7B7-6093-32EB-5F5E-671FEC4766B9}"/>
              </a:ext>
            </a:extLst>
          </p:cNvPr>
          <p:cNvSpPr txBox="1"/>
          <p:nvPr/>
        </p:nvSpPr>
        <p:spPr>
          <a:xfrm>
            <a:off x="913774" y="6138153"/>
            <a:ext cx="731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rgbClr val="00B050"/>
                </a:solidFill>
              </a:rPr>
              <a:t>Michael </a:t>
            </a:r>
            <a:r>
              <a:rPr lang="hu-HU" sz="1400" dirty="0" err="1">
                <a:solidFill>
                  <a:srgbClr val="00B050"/>
                </a:solidFill>
              </a:rPr>
              <a:t>Joannidis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et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al</a:t>
            </a:r>
            <a:r>
              <a:rPr lang="hu-HU" sz="1400" dirty="0">
                <a:solidFill>
                  <a:srgbClr val="00B050"/>
                </a:solidFill>
              </a:rPr>
              <a:t> „Ten </a:t>
            </a:r>
            <a:r>
              <a:rPr lang="hu-HU" sz="1400" dirty="0" err="1">
                <a:solidFill>
                  <a:srgbClr val="00B050"/>
                </a:solidFill>
              </a:rPr>
              <a:t>myth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about</a:t>
            </a:r>
            <a:r>
              <a:rPr lang="hu-HU" sz="1400" dirty="0">
                <a:solidFill>
                  <a:srgbClr val="00B050"/>
                </a:solidFill>
              </a:rPr>
              <a:t> albumin”, Int. </a:t>
            </a:r>
            <a:r>
              <a:rPr lang="hu-HU" sz="1400" dirty="0" err="1">
                <a:solidFill>
                  <a:srgbClr val="00B050"/>
                </a:solidFill>
              </a:rPr>
              <a:t>Care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Med</a:t>
            </a:r>
            <a:r>
              <a:rPr lang="hu-HU" sz="1400" dirty="0">
                <a:solidFill>
                  <a:srgbClr val="00B050"/>
                </a:solidFill>
              </a:rPr>
              <a:t>. (2022), 48</a:t>
            </a:r>
            <a:r>
              <a:rPr lang="en-GB" sz="1400" dirty="0">
                <a:solidFill>
                  <a:srgbClr val="00B050"/>
                </a:solidFill>
              </a:rPr>
              <a:t>:602-605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F61760E-C118-9FA6-586D-68788A729215}"/>
              </a:ext>
            </a:extLst>
          </p:cNvPr>
          <p:cNvSpPr/>
          <p:nvPr/>
        </p:nvSpPr>
        <p:spPr>
          <a:xfrm>
            <a:off x="6643992" y="3558767"/>
            <a:ext cx="486383" cy="2463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220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34D0C-CBB9-6759-6429-C1A5DADEB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2.</a:t>
            </a:r>
            <a:br>
              <a:rPr lang="hu-HU" dirty="0"/>
            </a:br>
            <a:r>
              <a:rPr lang="hu-HU" dirty="0"/>
              <a:t>Az albumin kevésbé </a:t>
            </a:r>
            <a:r>
              <a:rPr lang="hu-HU" dirty="0" err="1"/>
              <a:t>intravaszkuláris</a:t>
            </a:r>
            <a:r>
              <a:rPr lang="hu-HU" dirty="0"/>
              <a:t> térfogat növelő hatású, </a:t>
            </a:r>
            <a:r>
              <a:rPr lang="en-GB" dirty="0" err="1"/>
              <a:t>eg</a:t>
            </a:r>
            <a:r>
              <a:rPr lang="hu-HU" dirty="0" err="1"/>
              <a:t>yéb</a:t>
            </a:r>
            <a:r>
              <a:rPr lang="hu-HU" dirty="0"/>
              <a:t> kolloidokkal ellentétben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31C22-A92B-A23A-3B55-C626C85BFE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b="1" dirty="0">
                <a:solidFill>
                  <a:srgbClr val="00B0F0"/>
                </a:solidFill>
              </a:rPr>
              <a:t>Sokkal Jobb!</a:t>
            </a:r>
          </a:p>
          <a:p>
            <a:r>
              <a:rPr lang="hu-HU" dirty="0"/>
              <a:t>SAFE </a:t>
            </a:r>
            <a:r>
              <a:rPr lang="hu-HU" dirty="0" err="1"/>
              <a:t>study</a:t>
            </a:r>
            <a:r>
              <a:rPr lang="hu-HU" dirty="0"/>
              <a:t> (6997 beteg, 4% HAS </a:t>
            </a:r>
            <a:r>
              <a:rPr lang="hu-HU" cap="none" dirty="0" err="1"/>
              <a:t>vs</a:t>
            </a:r>
            <a:r>
              <a:rPr lang="hu-HU" cap="none" dirty="0"/>
              <a:t>.</a:t>
            </a:r>
            <a:r>
              <a:rPr lang="hu-HU" dirty="0"/>
              <a:t> </a:t>
            </a:r>
            <a:r>
              <a:rPr lang="hu-HU" dirty="0" err="1"/>
              <a:t>Saline</a:t>
            </a:r>
            <a:r>
              <a:rPr lang="hu-HU" dirty="0"/>
              <a:t> 0.9%): 1:1.4 volumen arány </a:t>
            </a:r>
            <a:r>
              <a:rPr lang="hu-HU" dirty="0" err="1"/>
              <a:t>haemodinamikai</a:t>
            </a:r>
            <a:r>
              <a:rPr lang="hu-HU" dirty="0"/>
              <a:t> paraméterek eléréséhez</a:t>
            </a:r>
          </a:p>
          <a:p>
            <a:r>
              <a:rPr lang="hu-HU" dirty="0"/>
              <a:t>Kolloid </a:t>
            </a:r>
            <a:r>
              <a:rPr lang="hu-HU" cap="none" dirty="0" err="1"/>
              <a:t>vs</a:t>
            </a:r>
            <a:r>
              <a:rPr lang="hu-HU" cap="none" dirty="0"/>
              <a:t>. </a:t>
            </a:r>
            <a:r>
              <a:rPr lang="hu-HU" dirty="0" err="1"/>
              <a:t>Krisztalloid</a:t>
            </a:r>
            <a:r>
              <a:rPr lang="hu-HU" dirty="0"/>
              <a:t>: 1:1.2</a:t>
            </a:r>
          </a:p>
          <a:p>
            <a:r>
              <a:rPr lang="hu-HU" dirty="0"/>
              <a:t>20% HAS adása égettekben meg2x a beadott volument</a:t>
            </a:r>
          </a:p>
          <a:p>
            <a:endParaRPr lang="hu-HU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AD685F-0265-CD81-BA23-A9CD7B712F5D}"/>
              </a:ext>
            </a:extLst>
          </p:cNvPr>
          <p:cNvSpPr txBox="1"/>
          <p:nvPr/>
        </p:nvSpPr>
        <p:spPr>
          <a:xfrm>
            <a:off x="913774" y="6138153"/>
            <a:ext cx="731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rgbClr val="00B050"/>
                </a:solidFill>
              </a:rPr>
              <a:t>Michael </a:t>
            </a:r>
            <a:r>
              <a:rPr lang="hu-HU" sz="1400" dirty="0" err="1">
                <a:solidFill>
                  <a:srgbClr val="00B050"/>
                </a:solidFill>
              </a:rPr>
              <a:t>Joannidis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et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al</a:t>
            </a:r>
            <a:r>
              <a:rPr lang="hu-HU" sz="1400" dirty="0">
                <a:solidFill>
                  <a:srgbClr val="00B050"/>
                </a:solidFill>
              </a:rPr>
              <a:t> „Ten </a:t>
            </a:r>
            <a:r>
              <a:rPr lang="hu-HU" sz="1400" dirty="0" err="1">
                <a:solidFill>
                  <a:srgbClr val="00B050"/>
                </a:solidFill>
              </a:rPr>
              <a:t>myth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about</a:t>
            </a:r>
            <a:r>
              <a:rPr lang="hu-HU" sz="1400" dirty="0">
                <a:solidFill>
                  <a:srgbClr val="00B050"/>
                </a:solidFill>
              </a:rPr>
              <a:t> albumin”, Int. </a:t>
            </a:r>
            <a:r>
              <a:rPr lang="hu-HU" sz="1400" dirty="0" err="1">
                <a:solidFill>
                  <a:srgbClr val="00B050"/>
                </a:solidFill>
              </a:rPr>
              <a:t>Care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Med</a:t>
            </a:r>
            <a:r>
              <a:rPr lang="hu-HU" sz="1400" dirty="0">
                <a:solidFill>
                  <a:srgbClr val="00B050"/>
                </a:solidFill>
              </a:rPr>
              <a:t>. (2022), 48</a:t>
            </a:r>
            <a:r>
              <a:rPr lang="en-GB" sz="1400" dirty="0">
                <a:solidFill>
                  <a:srgbClr val="00B050"/>
                </a:solidFill>
              </a:rPr>
              <a:t>:602-605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0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793A1-9894-BAF1-C6EE-00AA082F8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</a:t>
            </a:r>
            <a:br>
              <a:rPr lang="hu-HU" dirty="0"/>
            </a:br>
            <a:r>
              <a:rPr lang="hu-HU" dirty="0"/>
              <a:t>Az albumin adása megakadályozza az akut vesekárosodást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20A18-D800-0B5C-156E-44E5D5C871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b="1" dirty="0">
                <a:solidFill>
                  <a:srgbClr val="00B0F0"/>
                </a:solidFill>
              </a:rPr>
              <a:t>IGEN, bizonyos esetekben !</a:t>
            </a:r>
          </a:p>
          <a:p>
            <a:r>
              <a:rPr lang="hu-HU" dirty="0" err="1"/>
              <a:t>Hypoalbuminaemia</a:t>
            </a:r>
            <a:r>
              <a:rPr lang="hu-HU" dirty="0"/>
              <a:t>: emelkedett rizikó  	„AKI”</a:t>
            </a:r>
          </a:p>
          <a:p>
            <a:r>
              <a:rPr lang="hu-HU" dirty="0"/>
              <a:t>Májelégtelenség (</a:t>
            </a:r>
            <a:r>
              <a:rPr lang="hu-HU" dirty="0" err="1"/>
              <a:t>cirrózis-ascites</a:t>
            </a:r>
            <a:r>
              <a:rPr lang="hu-HU" dirty="0"/>
              <a:t>): </a:t>
            </a:r>
            <a:r>
              <a:rPr lang="hu-HU" dirty="0" err="1"/>
              <a:t>paracentezis</a:t>
            </a:r>
            <a:r>
              <a:rPr lang="hu-HU" dirty="0"/>
              <a:t> és „HAS” adása: vese </a:t>
            </a:r>
            <a:r>
              <a:rPr lang="hu-HU" dirty="0" err="1"/>
              <a:t>protektív</a:t>
            </a:r>
            <a:r>
              <a:rPr lang="hu-HU" dirty="0"/>
              <a:t> hatású</a:t>
            </a:r>
          </a:p>
          <a:p>
            <a:r>
              <a:rPr lang="hu-HU" dirty="0"/>
              <a:t>„HAS” </a:t>
            </a:r>
            <a:r>
              <a:rPr lang="hu-HU" dirty="0" err="1"/>
              <a:t>protektív</a:t>
            </a:r>
            <a:r>
              <a:rPr lang="hu-HU" dirty="0"/>
              <a:t> szívműtétekben: „AKI” csökken</a:t>
            </a:r>
          </a:p>
          <a:p>
            <a:r>
              <a:rPr lang="hu-HU" b="1" u="sng" dirty="0">
                <a:solidFill>
                  <a:srgbClr val="FF0000"/>
                </a:solidFill>
              </a:rPr>
              <a:t>ALBIOS</a:t>
            </a:r>
            <a:r>
              <a:rPr lang="hu-HU" b="1" u="sng" cap="none" dirty="0">
                <a:solidFill>
                  <a:srgbClr val="FF0000"/>
                </a:solidFill>
              </a:rPr>
              <a:t>-</a:t>
            </a:r>
            <a:r>
              <a:rPr lang="hu-HU" b="1" u="sng" cap="none" dirty="0" err="1">
                <a:solidFill>
                  <a:srgbClr val="FF0000"/>
                </a:solidFill>
              </a:rPr>
              <a:t>study</a:t>
            </a:r>
            <a:r>
              <a:rPr lang="hu-HU" b="1" u="sng" dirty="0">
                <a:solidFill>
                  <a:srgbClr val="FF0000"/>
                </a:solidFill>
              </a:rPr>
              <a:t> (</a:t>
            </a:r>
            <a:r>
              <a:rPr lang="hu-HU" b="1" u="sng" dirty="0" err="1">
                <a:solidFill>
                  <a:srgbClr val="FF0000"/>
                </a:solidFill>
              </a:rPr>
              <a:t>sepsis</a:t>
            </a:r>
            <a:r>
              <a:rPr lang="hu-HU" b="1" u="sng" dirty="0">
                <a:solidFill>
                  <a:srgbClr val="FF0000"/>
                </a:solidFill>
              </a:rPr>
              <a:t>- és </a:t>
            </a:r>
            <a:r>
              <a:rPr lang="hu-HU" b="1" u="sng" dirty="0" err="1">
                <a:solidFill>
                  <a:srgbClr val="FF0000"/>
                </a:solidFill>
              </a:rPr>
              <a:t>shock</a:t>
            </a:r>
            <a:r>
              <a:rPr lang="en-GB" b="1" u="sng" dirty="0">
                <a:solidFill>
                  <a:srgbClr val="FF0000"/>
                </a:solidFill>
              </a:rPr>
              <a:t>, </a:t>
            </a:r>
            <a:r>
              <a:rPr lang="en-GB" b="1" u="sng" dirty="0" err="1">
                <a:solidFill>
                  <a:srgbClr val="FF0000"/>
                </a:solidFill>
              </a:rPr>
              <a:t>hypoalb</a:t>
            </a:r>
            <a:r>
              <a:rPr lang="en-GB" b="1" u="sng" dirty="0">
                <a:solidFill>
                  <a:srgbClr val="FF0000"/>
                </a:solidFill>
              </a:rPr>
              <a:t>.</a:t>
            </a:r>
            <a:r>
              <a:rPr lang="hu-HU" b="1" u="sng" dirty="0">
                <a:solidFill>
                  <a:srgbClr val="FF0000"/>
                </a:solidFill>
              </a:rPr>
              <a:t>):</a:t>
            </a:r>
            <a:r>
              <a:rPr lang="en-GB" b="1" dirty="0">
                <a:solidFill>
                  <a:srgbClr val="FF0000"/>
                </a:solidFill>
              </a:rPr>
              <a:t> AKI </a:t>
            </a:r>
            <a:r>
              <a:rPr lang="hu-HU" b="1" dirty="0">
                <a:solidFill>
                  <a:srgbClr val="FF0000"/>
                </a:solidFill>
              </a:rPr>
              <a:t>é</a:t>
            </a:r>
            <a:r>
              <a:rPr lang="en-GB" b="1" dirty="0">
                <a:solidFill>
                  <a:srgbClr val="FF0000"/>
                </a:solidFill>
              </a:rPr>
              <a:t>s a</a:t>
            </a:r>
            <a:r>
              <a:rPr lang="hu-HU" b="1" dirty="0">
                <a:solidFill>
                  <a:srgbClr val="FF0000"/>
                </a:solidFill>
              </a:rPr>
              <a:t> „KRT” előfordulása tekintetében nincs különbség a 20% „HAS” </a:t>
            </a:r>
            <a:r>
              <a:rPr lang="hu-HU" b="1" cap="none" dirty="0" err="1">
                <a:solidFill>
                  <a:srgbClr val="FF0000"/>
                </a:solidFill>
              </a:rPr>
              <a:t>vs</a:t>
            </a:r>
            <a:r>
              <a:rPr lang="hu-HU" b="1" cap="none" dirty="0">
                <a:solidFill>
                  <a:srgbClr val="FF0000"/>
                </a:solidFill>
              </a:rPr>
              <a:t>.</a:t>
            </a:r>
            <a:r>
              <a:rPr lang="hu-HU" b="1" dirty="0">
                <a:solidFill>
                  <a:srgbClr val="FF0000"/>
                </a:solidFill>
              </a:rPr>
              <a:t> Standard </a:t>
            </a:r>
            <a:r>
              <a:rPr lang="hu-HU" b="1" dirty="0" err="1">
                <a:solidFill>
                  <a:srgbClr val="FF0000"/>
                </a:solidFill>
              </a:rPr>
              <a:t>th</a:t>
            </a:r>
            <a:r>
              <a:rPr lang="hu-HU" b="1" dirty="0">
                <a:solidFill>
                  <a:srgbClr val="FF0000"/>
                </a:solidFill>
              </a:rPr>
              <a:t>. Csoportokban !</a:t>
            </a:r>
          </a:p>
          <a:p>
            <a:pPr marL="0" indent="0">
              <a:buNone/>
            </a:pP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B20BDDB-C5BC-3734-B514-56499FCF9646}"/>
              </a:ext>
            </a:extLst>
          </p:cNvPr>
          <p:cNvSpPr/>
          <p:nvPr/>
        </p:nvSpPr>
        <p:spPr>
          <a:xfrm>
            <a:off x="6040564" y="2976662"/>
            <a:ext cx="395591" cy="2317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D20806-DA80-A33F-0A4F-428B854BFAFA}"/>
              </a:ext>
            </a:extLst>
          </p:cNvPr>
          <p:cNvSpPr txBox="1"/>
          <p:nvPr/>
        </p:nvSpPr>
        <p:spPr>
          <a:xfrm>
            <a:off x="913774" y="6138153"/>
            <a:ext cx="731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rgbClr val="00B050"/>
                </a:solidFill>
              </a:rPr>
              <a:t>Michael </a:t>
            </a:r>
            <a:r>
              <a:rPr lang="hu-HU" sz="1400" dirty="0" err="1">
                <a:solidFill>
                  <a:srgbClr val="00B050"/>
                </a:solidFill>
              </a:rPr>
              <a:t>Joannidis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et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al</a:t>
            </a:r>
            <a:r>
              <a:rPr lang="hu-HU" sz="1400" dirty="0">
                <a:solidFill>
                  <a:srgbClr val="00B050"/>
                </a:solidFill>
              </a:rPr>
              <a:t> „Ten </a:t>
            </a:r>
            <a:r>
              <a:rPr lang="hu-HU" sz="1400" dirty="0" err="1">
                <a:solidFill>
                  <a:srgbClr val="00B050"/>
                </a:solidFill>
              </a:rPr>
              <a:t>myth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about</a:t>
            </a:r>
            <a:r>
              <a:rPr lang="hu-HU" sz="1400" dirty="0">
                <a:solidFill>
                  <a:srgbClr val="00B050"/>
                </a:solidFill>
              </a:rPr>
              <a:t> albumin”, Int. </a:t>
            </a:r>
            <a:r>
              <a:rPr lang="hu-HU" sz="1400" dirty="0" err="1">
                <a:solidFill>
                  <a:srgbClr val="00B050"/>
                </a:solidFill>
              </a:rPr>
              <a:t>Care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Med</a:t>
            </a:r>
            <a:r>
              <a:rPr lang="hu-HU" sz="1400" dirty="0">
                <a:solidFill>
                  <a:srgbClr val="00B050"/>
                </a:solidFill>
              </a:rPr>
              <a:t>. (2022), 48</a:t>
            </a:r>
            <a:r>
              <a:rPr lang="en-GB" sz="1400" dirty="0">
                <a:solidFill>
                  <a:srgbClr val="00B050"/>
                </a:solidFill>
              </a:rPr>
              <a:t>:602-605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49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FCE6E-BA07-CC34-3930-724572F04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4.</a:t>
            </a:r>
            <a:br>
              <a:rPr lang="hu-HU" dirty="0"/>
            </a:br>
            <a:r>
              <a:rPr lang="hu-HU" dirty="0"/>
              <a:t>Az albumin javítja a túlélést szepszisben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1F7B9-9DA1-D70C-82EF-DFD783D9AF0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>
                <a:solidFill>
                  <a:srgbClr val="00B0F0"/>
                </a:solidFill>
              </a:rPr>
              <a:t>Lehet, de nem biztos !</a:t>
            </a:r>
          </a:p>
          <a:p>
            <a:r>
              <a:rPr lang="hu-HU" b="1" dirty="0"/>
              <a:t>SAFE </a:t>
            </a:r>
            <a:r>
              <a:rPr lang="hu-HU" b="1" dirty="0" err="1"/>
              <a:t>study</a:t>
            </a:r>
            <a:r>
              <a:rPr lang="hu-HU" dirty="0"/>
              <a:t>: 4% „HAS” adása (28 </a:t>
            </a:r>
            <a:r>
              <a:rPr lang="hu-HU" dirty="0" err="1"/>
              <a:t>nAp</a:t>
            </a:r>
            <a:r>
              <a:rPr lang="hu-HU" dirty="0"/>
              <a:t>) </a:t>
            </a:r>
            <a:r>
              <a:rPr lang="hu-HU" dirty="0" err="1"/>
              <a:t>sepsis</a:t>
            </a:r>
            <a:r>
              <a:rPr lang="hu-HU" dirty="0"/>
              <a:t>-ICU </a:t>
            </a:r>
            <a:r>
              <a:rPr lang="hu-HU" b="1" dirty="0"/>
              <a:t>mortalitás csökkentő hatású </a:t>
            </a:r>
            <a:r>
              <a:rPr lang="hu-HU" dirty="0" err="1"/>
              <a:t>krisztalloiddal</a:t>
            </a:r>
            <a:r>
              <a:rPr lang="hu-HU" dirty="0"/>
              <a:t> ellentétben</a:t>
            </a:r>
          </a:p>
          <a:p>
            <a:r>
              <a:rPr lang="hu-HU" dirty="0"/>
              <a:t>ALBIOS </a:t>
            </a:r>
            <a:r>
              <a:rPr lang="hu-HU" dirty="0" err="1"/>
              <a:t>study</a:t>
            </a:r>
            <a:r>
              <a:rPr lang="hu-HU" dirty="0"/>
              <a:t>: 20% „HAS” adása jobb túlélést mutattak </a:t>
            </a:r>
            <a:r>
              <a:rPr lang="hu-HU" dirty="0" err="1"/>
              <a:t>shockban</a:t>
            </a:r>
            <a:endParaRPr lang="hu-HU" dirty="0"/>
          </a:p>
          <a:p>
            <a:r>
              <a:rPr lang="hu-HU" dirty="0"/>
              <a:t>RASP </a:t>
            </a:r>
            <a:r>
              <a:rPr lang="hu-HU" dirty="0" err="1"/>
              <a:t>study</a:t>
            </a:r>
            <a:r>
              <a:rPr lang="hu-HU" dirty="0"/>
              <a:t> </a:t>
            </a:r>
            <a:r>
              <a:rPr lang="hu-HU" sz="1400" dirty="0"/>
              <a:t>(360 </a:t>
            </a:r>
            <a:r>
              <a:rPr lang="hu-HU" sz="1400" dirty="0" err="1"/>
              <a:t>cancer</a:t>
            </a:r>
            <a:r>
              <a:rPr lang="hu-HU" sz="1400" dirty="0"/>
              <a:t> beteg, első 6 órában)</a:t>
            </a:r>
            <a:r>
              <a:rPr lang="hu-HU" dirty="0"/>
              <a:t>: nincs különbség a 7-28 napos mortalitásban 4% „HAS” </a:t>
            </a:r>
            <a:r>
              <a:rPr lang="hu-HU" cap="none" dirty="0" err="1"/>
              <a:t>vs</a:t>
            </a:r>
            <a:r>
              <a:rPr lang="hu-HU" cap="none" dirty="0"/>
              <a:t>.</a:t>
            </a:r>
            <a:r>
              <a:rPr lang="hu-HU" dirty="0"/>
              <a:t> </a:t>
            </a:r>
            <a:r>
              <a:rPr lang="hu-HU" dirty="0" err="1"/>
              <a:t>Krisztalloid</a:t>
            </a:r>
            <a:r>
              <a:rPr lang="hu-HU" dirty="0"/>
              <a:t> esetében</a:t>
            </a:r>
          </a:p>
          <a:p>
            <a:r>
              <a:rPr lang="hu-HU" b="1" dirty="0"/>
              <a:t>5% „HAS”</a:t>
            </a:r>
            <a:r>
              <a:rPr lang="hu-HU" dirty="0"/>
              <a:t> </a:t>
            </a:r>
            <a:r>
              <a:rPr lang="hu-HU" cap="none" dirty="0" err="1"/>
              <a:t>vs</a:t>
            </a:r>
            <a:r>
              <a:rPr lang="hu-HU" cap="none" dirty="0"/>
              <a:t>.</a:t>
            </a:r>
            <a:r>
              <a:rPr lang="hu-HU" dirty="0"/>
              <a:t> </a:t>
            </a:r>
            <a:r>
              <a:rPr lang="hu-HU" dirty="0" err="1"/>
              <a:t>Krisztalloid</a:t>
            </a:r>
            <a:r>
              <a:rPr lang="hu-HU" dirty="0"/>
              <a:t>, só 0.9% (154 beteg, </a:t>
            </a:r>
            <a:r>
              <a:rPr lang="hu-HU" dirty="0" err="1"/>
              <a:t>sepsis-hypotezióban</a:t>
            </a:r>
            <a:r>
              <a:rPr lang="hu-HU" dirty="0"/>
              <a:t>): </a:t>
            </a:r>
            <a:r>
              <a:rPr lang="hu-HU" b="1" dirty="0"/>
              <a:t>jobb 7 napos túlélés és </a:t>
            </a:r>
            <a:r>
              <a:rPr lang="hu-HU" b="1" dirty="0" err="1"/>
              <a:t>haemodin</a:t>
            </a:r>
            <a:r>
              <a:rPr lang="hu-HU" b="1" dirty="0"/>
              <a:t>. Stabilitás</a:t>
            </a:r>
            <a:r>
              <a:rPr lang="hu-HU" dirty="0"/>
              <a:t> a „HAS” eseteiben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23B60-B961-9F70-9C2B-741757D73B65}"/>
              </a:ext>
            </a:extLst>
          </p:cNvPr>
          <p:cNvSpPr txBox="1"/>
          <p:nvPr/>
        </p:nvSpPr>
        <p:spPr>
          <a:xfrm>
            <a:off x="913774" y="6138153"/>
            <a:ext cx="731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rgbClr val="00B050"/>
                </a:solidFill>
              </a:rPr>
              <a:t>Michael </a:t>
            </a:r>
            <a:r>
              <a:rPr lang="hu-HU" sz="1400" dirty="0" err="1">
                <a:solidFill>
                  <a:srgbClr val="00B050"/>
                </a:solidFill>
              </a:rPr>
              <a:t>Joannidis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et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al</a:t>
            </a:r>
            <a:r>
              <a:rPr lang="hu-HU" sz="1400" dirty="0">
                <a:solidFill>
                  <a:srgbClr val="00B050"/>
                </a:solidFill>
              </a:rPr>
              <a:t> „Ten </a:t>
            </a:r>
            <a:r>
              <a:rPr lang="hu-HU" sz="1400" dirty="0" err="1">
                <a:solidFill>
                  <a:srgbClr val="00B050"/>
                </a:solidFill>
              </a:rPr>
              <a:t>myth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about</a:t>
            </a:r>
            <a:r>
              <a:rPr lang="hu-HU" sz="1400" dirty="0">
                <a:solidFill>
                  <a:srgbClr val="00B050"/>
                </a:solidFill>
              </a:rPr>
              <a:t> albumin”, Int. </a:t>
            </a:r>
            <a:r>
              <a:rPr lang="hu-HU" sz="1400" dirty="0" err="1">
                <a:solidFill>
                  <a:srgbClr val="00B050"/>
                </a:solidFill>
              </a:rPr>
              <a:t>Care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Med</a:t>
            </a:r>
            <a:r>
              <a:rPr lang="hu-HU" sz="1400" dirty="0">
                <a:solidFill>
                  <a:srgbClr val="00B050"/>
                </a:solidFill>
              </a:rPr>
              <a:t>. (2022), 48</a:t>
            </a:r>
            <a:r>
              <a:rPr lang="en-GB" sz="1400" dirty="0">
                <a:solidFill>
                  <a:srgbClr val="00B050"/>
                </a:solidFill>
              </a:rPr>
              <a:t>:602-605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211B3-6964-44C5-C4CB-AD5867544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5.</a:t>
            </a:r>
            <a:br>
              <a:rPr lang="hu-HU" dirty="0"/>
            </a:br>
            <a:r>
              <a:rPr lang="hu-HU" dirty="0"/>
              <a:t>Az albumin javítja a </a:t>
            </a:r>
            <a:r>
              <a:rPr lang="hu-HU" dirty="0" err="1"/>
              <a:t>diuretikumok</a:t>
            </a:r>
            <a:r>
              <a:rPr lang="hu-HU" dirty="0"/>
              <a:t> hatását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4D550-926C-6672-C9BF-8FBF1CE6DA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b="1" dirty="0">
                <a:solidFill>
                  <a:srgbClr val="00B0F0"/>
                </a:solidFill>
              </a:rPr>
              <a:t>Igen (átmenetileg) !</a:t>
            </a:r>
          </a:p>
          <a:p>
            <a:r>
              <a:rPr lang="hu-HU" dirty="0" err="1"/>
              <a:t>Hypalbuminaemia</a:t>
            </a:r>
            <a:r>
              <a:rPr lang="hu-HU" dirty="0"/>
              <a:t> oka a </a:t>
            </a:r>
            <a:r>
              <a:rPr lang="hu-HU" dirty="0" err="1"/>
              <a:t>diuretikumok</a:t>
            </a:r>
            <a:r>
              <a:rPr lang="hu-HU" dirty="0"/>
              <a:t> csökkent hatékonyságának</a:t>
            </a:r>
          </a:p>
          <a:p>
            <a:r>
              <a:rPr lang="hu-HU" dirty="0"/>
              <a:t>ALI + </a:t>
            </a:r>
            <a:r>
              <a:rPr lang="hu-HU" dirty="0" err="1"/>
              <a:t>hypoproteinaemia</a:t>
            </a:r>
            <a:r>
              <a:rPr lang="hu-HU" dirty="0"/>
              <a:t>: </a:t>
            </a:r>
            <a:r>
              <a:rPr lang="hu-HU" b="1" dirty="0"/>
              <a:t>HAS + </a:t>
            </a:r>
            <a:r>
              <a:rPr lang="hu-HU" b="1" dirty="0" err="1"/>
              <a:t>Furon</a:t>
            </a:r>
            <a:r>
              <a:rPr lang="hu-HU" dirty="0"/>
              <a:t> javítja az </a:t>
            </a:r>
            <a:r>
              <a:rPr lang="hu-HU" dirty="0" err="1"/>
              <a:t>oxigenizációt</a:t>
            </a:r>
            <a:r>
              <a:rPr lang="hu-HU" dirty="0"/>
              <a:t> és a negatív folyadék egyensúlyt kielégítő </a:t>
            </a:r>
            <a:r>
              <a:rPr lang="hu-HU" dirty="0" err="1"/>
              <a:t>haemodin</a:t>
            </a:r>
            <a:r>
              <a:rPr lang="hu-HU" dirty="0"/>
              <a:t>. Paraméterek mellett</a:t>
            </a:r>
          </a:p>
          <a:p>
            <a:r>
              <a:rPr lang="hu-HU" b="1" dirty="0"/>
              <a:t>HAS + </a:t>
            </a:r>
            <a:r>
              <a:rPr lang="hu-HU" b="1" dirty="0" err="1"/>
              <a:t>furon</a:t>
            </a:r>
            <a:r>
              <a:rPr lang="hu-HU" dirty="0"/>
              <a:t> </a:t>
            </a:r>
            <a:r>
              <a:rPr lang="hu-HU" cap="none" dirty="0" err="1"/>
              <a:t>vs</a:t>
            </a:r>
            <a:r>
              <a:rPr lang="hu-HU" cap="none" dirty="0"/>
              <a:t>.</a:t>
            </a:r>
            <a:r>
              <a:rPr lang="hu-HU" dirty="0"/>
              <a:t> </a:t>
            </a:r>
            <a:r>
              <a:rPr lang="hu-HU" dirty="0" err="1"/>
              <a:t>furon</a:t>
            </a:r>
            <a:r>
              <a:rPr lang="hu-HU" dirty="0"/>
              <a:t>: jobb </a:t>
            </a:r>
            <a:r>
              <a:rPr lang="hu-HU" dirty="0" err="1"/>
              <a:t>diurÉzis</a:t>
            </a:r>
            <a:r>
              <a:rPr lang="hu-HU" dirty="0"/>
              <a:t> és NA+ </a:t>
            </a:r>
            <a:r>
              <a:rPr lang="hu-HU" dirty="0" err="1"/>
              <a:t>excretio</a:t>
            </a:r>
            <a:r>
              <a:rPr lang="hu-HU" dirty="0"/>
              <a:t> érhető el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A501A-3986-4110-D547-5C3603E52C78}"/>
              </a:ext>
            </a:extLst>
          </p:cNvPr>
          <p:cNvSpPr txBox="1"/>
          <p:nvPr/>
        </p:nvSpPr>
        <p:spPr>
          <a:xfrm>
            <a:off x="913774" y="6138153"/>
            <a:ext cx="731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rgbClr val="00B050"/>
                </a:solidFill>
              </a:rPr>
              <a:t>Michael </a:t>
            </a:r>
            <a:r>
              <a:rPr lang="hu-HU" sz="1400" dirty="0" err="1">
                <a:solidFill>
                  <a:srgbClr val="00B050"/>
                </a:solidFill>
              </a:rPr>
              <a:t>Joannidis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et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al</a:t>
            </a:r>
            <a:r>
              <a:rPr lang="hu-HU" sz="1400" dirty="0">
                <a:solidFill>
                  <a:srgbClr val="00B050"/>
                </a:solidFill>
              </a:rPr>
              <a:t> „Ten </a:t>
            </a:r>
            <a:r>
              <a:rPr lang="hu-HU" sz="1400" dirty="0" err="1">
                <a:solidFill>
                  <a:srgbClr val="00B050"/>
                </a:solidFill>
              </a:rPr>
              <a:t>myth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about</a:t>
            </a:r>
            <a:r>
              <a:rPr lang="hu-HU" sz="1400" dirty="0">
                <a:solidFill>
                  <a:srgbClr val="00B050"/>
                </a:solidFill>
              </a:rPr>
              <a:t> albumin”, Int. </a:t>
            </a:r>
            <a:r>
              <a:rPr lang="hu-HU" sz="1400" dirty="0" err="1">
                <a:solidFill>
                  <a:srgbClr val="00B050"/>
                </a:solidFill>
              </a:rPr>
              <a:t>Care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r>
              <a:rPr lang="hu-HU" sz="1400" dirty="0" err="1">
                <a:solidFill>
                  <a:srgbClr val="00B050"/>
                </a:solidFill>
              </a:rPr>
              <a:t>Med</a:t>
            </a:r>
            <a:r>
              <a:rPr lang="hu-HU" sz="1400" dirty="0">
                <a:solidFill>
                  <a:srgbClr val="00B050"/>
                </a:solidFill>
              </a:rPr>
              <a:t>. (2022), 48</a:t>
            </a:r>
            <a:r>
              <a:rPr lang="en-GB" sz="1400" dirty="0">
                <a:solidFill>
                  <a:srgbClr val="00B050"/>
                </a:solidFill>
              </a:rPr>
              <a:t>:602-605</a:t>
            </a:r>
            <a:r>
              <a:rPr lang="hu-HU" sz="1400" dirty="0">
                <a:solidFill>
                  <a:srgbClr val="00B050"/>
                </a:solidFill>
              </a:rPr>
              <a:t> 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9550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881_TF33443810_Win32" id="{80B69BC6-3111-4073-93A1-EB5E0EF8C9E6}" vid="{956D3825-CC94-4EFA-B81F-756CD687FB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BA7D41-7EBD-45D7-AFB8-22EF4BFA6B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9C9275B-1E7E-409A-9467-302622C468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E52988-C458-4121-9BF8-864CDB291D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{593637E5-AC8D-49A0-AA1F-5E69070E3900}tf33443810_win32</Template>
  <TotalTime>911</TotalTime>
  <Words>2404</Words>
  <Application>Microsoft Office PowerPoint</Application>
  <PresentationFormat>Widescreen</PresentationFormat>
  <Paragraphs>192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Google Sans</vt:lpstr>
      <vt:lpstr>Roboto</vt:lpstr>
      <vt:lpstr>Tw Cen MT</vt:lpstr>
      <vt:lpstr>Droplet</vt:lpstr>
      <vt:lpstr>PowerPoint Presentation</vt:lpstr>
      <vt:lpstr>δόγμα</vt:lpstr>
      <vt:lpstr>Albumin (1940)</vt:lpstr>
      <vt:lpstr>HALB szállított molekulák</vt:lpstr>
      <vt:lpstr>1. Albumin „szivárog” az intravaszkuláris térből az intersticiális kompartmentbe, hozzájárul az ödéma képződéshez</vt:lpstr>
      <vt:lpstr>2. Az albumin kevésbé intravaszkuláris térfogat növelő hatású, egyéb kolloidokkal ellentétben</vt:lpstr>
      <vt:lpstr>3.  Az albumin adása megakadályozza az akut vesekárosodást</vt:lpstr>
      <vt:lpstr>4. Az albumin javítja a túlélést szepszisben</vt:lpstr>
      <vt:lpstr>5. Az albumin javítja a diuretikumok hatását</vt:lpstr>
      <vt:lpstr>6. Az albumin adása javítja a folyadék eltávolítást KRT során</vt:lpstr>
      <vt:lpstr>7. albumin csökkenti a halálozást máj chirrózisban</vt:lpstr>
      <vt:lpstr>8. albumin növeli a halálozást traumás agysérülésben (TBI)</vt:lpstr>
      <vt:lpstr>9. Bármely okból eredő albumin szubsztitúció (hipo-albuminémiában) csökkenti a mortalitást</vt:lpstr>
      <vt:lpstr>10. albumin adása növeli a nátrium-klorid terhelést</vt:lpstr>
      <vt:lpstr>ALB készítése</vt:lpstr>
      <vt:lpstr>Gyógyszer ?!</vt:lpstr>
      <vt:lpstr>Reszuszcitáció vs. sUpPLEMENTÁCIÓS Th. (gyógyszeres kezelés)?</vt:lpstr>
      <vt:lpstr>Milyen koncentrációjú albuminoldat? 20, 25, 4, 5 (%) ?  </vt:lpstr>
      <vt:lpstr>Milyen dózisú albumin?</vt:lpstr>
      <vt:lpstr>Az albumin-infúzióknak az albuminszintet kell megcélozniuk?</vt:lpstr>
      <vt:lpstr>Milyen típusú albumin készítmény?</vt:lpstr>
      <vt:lpstr>Költséghatékony-e az albumin?</vt:lpstr>
      <vt:lpstr>ALBIOS     SAFE (20% HAS / SÓ)     (HAS 4% / só)</vt:lpstr>
      <vt:lpstr>Javaslatok</vt:lpstr>
      <vt:lpstr>A felhasznált kolloid típusa az összes kolloid oldat százalékában országonként</vt:lpstr>
      <vt:lpstr>HAS</vt:lpstr>
      <vt:lpstr>ÁR</vt:lpstr>
      <vt:lpstr>Köszönöm!</vt:lpstr>
      <vt:lpstr>A kristalloid, kolloid vagy vérkészítmény formájában adott folyadék reszuszcitáció epizódok százalékos aránya országonként (Kristalloid; kolloid; vér)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Design</dc:title>
  <dc:creator>Annamária</dc:creator>
  <cp:lastModifiedBy>Annamária</cp:lastModifiedBy>
  <cp:revision>303</cp:revision>
  <dcterms:created xsi:type="dcterms:W3CDTF">2023-09-04T17:39:53Z</dcterms:created>
  <dcterms:modified xsi:type="dcterms:W3CDTF">2023-09-30T07:50:18Z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