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docProps/app.xml" ContentType="application/vnd.openxmlformats-officedocument.extended-properties+xml"/>
  <Override PartName="/docProps/core.xml" ContentType="application/vnd.openxmlformats-package.core-properties+xml"/>
  <Override PartName="/ppt/_rels/presentation.xml.rels" ContentType="application/vnd.openxmlformats-package.relationships+xml"/>
  <Override PartName="/ppt/notesSlides/_rels/notesSlide4.xml.rels" ContentType="application/vnd.openxmlformats-package.relationships+xml"/>
  <Override PartName="/ppt/notesSlides/notesSlide4.xml" ContentType="application/vnd.openxmlformats-officedocument.presentationml.notesSlide+xml"/>
  <Override PartName="/ppt/media/image8.jpeg" ContentType="image/jpeg"/>
  <Override PartName="/ppt/media/image7.jpeg" ContentType="image/jpeg"/>
  <Override PartName="/ppt/media/image2.png" ContentType="image/png"/>
  <Override PartName="/ppt/media/image6.jpeg" ContentType="image/jpeg"/>
  <Override PartName="/ppt/media/image1.png" ContentType="image/png"/>
  <Override PartName="/ppt/media/image3.jpeg" ContentType="image/jpeg"/>
  <Override PartName="/ppt/media/image4.jpeg" ContentType="image/jpeg"/>
  <Override PartName="/ppt/media/image5.jpeg" ContentType="image/jpeg"/>
  <Override PartName="/ppt/slideMasters/_rels/slideMaster1.xml.rels" ContentType="application/vnd.openxmlformats-package.relationships+xml"/>
  <Override PartName="/ppt/slideMasters/slideMaster1.xml" ContentType="application/vnd.openxmlformats-officedocument.presentationml.slideMaster+xml"/>
  <Override PartName="/ppt/presentation.xml" ContentType="application/vnd.openxmlformats-officedocument.presentationml.presentation.main+xml"/>
  <Override PartName="/ppt/theme/theme2.xml" ContentType="application/vnd.openxmlformats-officedocument.theme+xml"/>
  <Override PartName="/ppt/theme/theme1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_rels/slideLayout8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5.xml.rels" ContentType="application/vnd.openxmlformats-package.relationshi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Masters/_rels/notesMaster1.xml.rels" ContentType="application/vnd.openxmlformats-package.relationships+xml"/>
  <Override PartName="/ppt/notesMasters/notesMaster1.xml" ContentType="application/vnd.openxmlformats-officedocument.presentationml.notesMaster+xml"/>
  <Override PartName="/ppt/slides/slide13.xml" ContentType="application/vnd.openxmlformats-officedocument.presentationml.slide+xml"/>
  <Override PartName="/ppt/slides/_rels/slide13.xml.rels" ContentType="application/vnd.openxmlformats-package.relationships+xml"/>
  <Override PartName="/ppt/slides/_rels/slide12.xml.rels" ContentType="application/vnd.openxmlformats-package.relationships+xml"/>
  <Override PartName="/ppt/slides/_rels/slide11.xml.rels" ContentType="application/vnd.openxmlformats-package.relationships+xml"/>
  <Override PartName="/ppt/slides/_rels/slide10.xml.rels" ContentType="application/vnd.openxmlformats-package.relationships+xml"/>
  <Override PartName="/ppt/slides/_rels/slide8.xml.rels" ContentType="application/vnd.openxmlformats-package.relationships+xml"/>
  <Override PartName="/ppt/slides/_rels/slide7.xml.rels" ContentType="application/vnd.openxmlformats-package.relationships+xml"/>
  <Override PartName="/ppt/slides/_rels/slide2.xml.rels" ContentType="application/vnd.openxmlformats-package.relationships+xml"/>
  <Override PartName="/ppt/slides/_rels/slide4.xml.rels" ContentType="application/vnd.openxmlformats-package.relationships+xml"/>
  <Override PartName="/ppt/slides/_rels/slide9.xml.rels" ContentType="application/vnd.openxmlformats-package.relationships+xml"/>
  <Override PartName="/ppt/slides/_rels/slide1.xml.rels" ContentType="application/vnd.openxmlformats-package.relationships+xml"/>
  <Override PartName="/ppt/slides/_rels/slide3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slide12.xml" ContentType="application/vnd.openxmlformats-officedocument.presentationml.slide+xml"/>
  <Override PartName="/ppt/slides/slide9.xml" ContentType="application/vnd.openxmlformats-officedocument.presentationml.slide+xml"/>
  <Override PartName="/ppt/slides/slide11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7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</p:sldMasterIdLst>
  <p:notesMasterIdLst>
    <p:notesMasterId r:id="rId3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</p:sldIdLst>
  <p:sldSz cx="10080625" cy="7559675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<Relationship Id="rId15" Type="http://schemas.openxmlformats.org/officeDocument/2006/relationships/slide" Target="slides/slide12.xml"/><Relationship Id="rId16" Type="http://schemas.openxmlformats.org/officeDocument/2006/relationships/slide" Target="slides/slide13.xml"/>
</Relationships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
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sldImg"/>
          </p:nvPr>
        </p:nvSpPr>
        <p:spPr>
          <a:xfrm>
            <a:off x="1107000" y="812520"/>
            <a:ext cx="5345280" cy="4008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b="0" lang="hu-HU" sz="4400" spc="-1" strike="noStrike">
                <a:latin typeface="Arial"/>
              </a:rPr>
              <a:t>A dia áthelyezéséhez kattintson ide</a:t>
            </a:r>
            <a:endParaRPr b="0" lang="hu-HU" sz="4400" spc="-1" strike="noStrike">
              <a:latin typeface="Arial"/>
            </a:endParaRPr>
          </a:p>
        </p:txBody>
      </p:sp>
      <p:sp>
        <p:nvSpPr>
          <p:cNvPr id="42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lIns="0" rIns="0" tIns="0" bIns="0"/>
          <a:p>
            <a:r>
              <a:rPr b="0" lang="hu-HU" sz="2000" spc="-1" strike="noStrike">
                <a:latin typeface="Arial"/>
              </a:rPr>
              <a:t>A jegyzetformátum szerkesztéséhez kattintson ide</a:t>
            </a:r>
            <a:endParaRPr b="0" lang="hu-HU" sz="2000" spc="-1" strike="noStrike">
              <a:latin typeface="Arial"/>
            </a:endParaRPr>
          </a:p>
        </p:txBody>
      </p:sp>
      <p:sp>
        <p:nvSpPr>
          <p:cNvPr id="43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</p:spPr>
        <p:txBody>
          <a:bodyPr lIns="0" rIns="0" tIns="0" bIns="0"/>
          <a:p>
            <a:r>
              <a:rPr b="0" lang="hu-HU" sz="1400" spc="-1" strike="noStrike">
                <a:latin typeface="Times New Roman"/>
              </a:rPr>
              <a:t>&lt;élőfej&gt;</a:t>
            </a:r>
            <a:endParaRPr b="0" lang="hu-HU" sz="1400" spc="-1" strike="noStrike">
              <a:latin typeface="Times New Roman"/>
            </a:endParaRPr>
          </a:p>
        </p:txBody>
      </p:sp>
      <p:sp>
        <p:nvSpPr>
          <p:cNvPr id="44" name="PlaceHolder 4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</p:spPr>
        <p:txBody>
          <a:bodyPr lIns="0" rIns="0" tIns="0" bIns="0"/>
          <a:p>
            <a:pPr algn="r"/>
            <a:r>
              <a:rPr b="0" lang="hu-HU" sz="1400" spc="-1" strike="noStrike">
                <a:latin typeface="Times New Roman"/>
              </a:rPr>
              <a:t>&lt;dátum/idő&gt;</a:t>
            </a:r>
            <a:endParaRPr b="0" lang="hu-HU" sz="1400" spc="-1" strike="noStrike">
              <a:latin typeface="Times New Roman"/>
            </a:endParaRPr>
          </a:p>
        </p:txBody>
      </p:sp>
      <p:sp>
        <p:nvSpPr>
          <p:cNvPr id="45" name="PlaceHolder 5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</p:spPr>
        <p:txBody>
          <a:bodyPr lIns="0" rIns="0" tIns="0" bIns="0" anchor="b"/>
          <a:p>
            <a:r>
              <a:rPr b="0" lang="hu-HU" sz="1400" spc="-1" strike="noStrike">
                <a:latin typeface="Times New Roman"/>
              </a:rPr>
              <a:t>&lt;élőláb&gt;</a:t>
            </a:r>
            <a:endParaRPr b="0" lang="hu-HU" sz="1400" spc="-1" strike="noStrike">
              <a:latin typeface="Times New Roman"/>
            </a:endParaRPr>
          </a:p>
        </p:txBody>
      </p:sp>
      <p:sp>
        <p:nvSpPr>
          <p:cNvPr id="46" name="PlaceHolder 6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</p:spPr>
        <p:txBody>
          <a:bodyPr lIns="0" rIns="0" tIns="0" bIns="0" anchor="b"/>
          <a:p>
            <a:pPr algn="r"/>
            <a:fld id="{4FADFB13-434A-4535-8466-FE1FA137A5BB}" type="slidenum">
              <a:rPr b="0" lang="hu-HU" sz="1400" spc="-1" strike="noStrike">
                <a:latin typeface="Times New Roman"/>
              </a:rPr>
              <a:t>&lt;szám&gt;</a:t>
            </a:fld>
            <a:endParaRPr b="0" lang="hu-HU" sz="1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</p:notesMaster>
</file>

<file path=ppt/notesSlides/_rels/notesSlide4.xml.rels><?xml version="1.0" encoding="UTF-8"?>
<Relationships xmlns="http://schemas.openxmlformats.org/package/2006/relationships"><Relationship Id="rId1" Type="http://schemas.openxmlformats.org/officeDocument/2006/relationships/slide" Target="../slides/slide4.xml"/><Relationship Id="rId2" Type="http://schemas.openxmlformats.org/officeDocument/2006/relationships/notesMaster" Target="../notesMasters/notesMaster1.xml"/>
</Relationship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PlaceHolder 1"/>
          <p:cNvSpPr>
            <a:spLocks noGrp="1"/>
          </p:cNvSpPr>
          <p:nvPr>
            <p:ph type="sldImg"/>
          </p:nvPr>
        </p:nvSpPr>
        <p:spPr>
          <a:xfrm>
            <a:off x="1107000" y="812520"/>
            <a:ext cx="5345280" cy="4008960"/>
          </a:xfrm>
          <a:prstGeom prst="rect">
            <a:avLst/>
          </a:prstGeom>
        </p:spPr>
      </p:sp>
      <p:sp>
        <p:nvSpPr>
          <p:cNvPr id="81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lIns="0" rIns="0" tIns="0" bIns="0"/>
          <a:p>
            <a:r>
              <a:rPr b="0" lang="hu-HU" sz="2000" spc="-1" strike="noStrike">
                <a:latin typeface="Arial"/>
              </a:rPr>
              <a:t>Am rechts zu sehendes Bild die eigentliche Ursache des Operations warnicht die Zahnhalskaries...</a:t>
            </a:r>
            <a:endParaRPr b="0" lang="hu-HU" sz="2000" spc="-1" strike="noStrike">
              <a:latin typeface="Arial"/>
            </a:endParaRPr>
          </a:p>
        </p:txBody>
      </p:sp>
    </p:spTree>
  </p:cSld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hu-HU" sz="4400" spc="-1" strike="noStrike"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504000" y="1769040"/>
            <a:ext cx="9071640" cy="43844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hu-HU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hu-HU" sz="4400" spc="-1" strike="noStrike">
              <a:latin typeface="Arial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1640" cy="4384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u-HU" sz="3200" spc="-1" strike="noStrike"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hu-HU" sz="4400" spc="-1" strike="noStrike">
              <a:latin typeface="Arial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4384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u-HU" sz="3200" spc="-1" strike="noStrike">
              <a:latin typeface="Arial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4384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u-HU" sz="3200" spc="-1" strike="noStrike"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hu-HU" sz="4400" spc="-1" strike="noStrike"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504000" y="301320"/>
            <a:ext cx="9071640" cy="5851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hu-HU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hu-HU" sz="4400" spc="-1" strike="noStrike">
              <a:latin typeface="Arial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2091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u-HU" sz="3200" spc="-1" strike="noStrike">
              <a:latin typeface="Arial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4384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u-HU" sz="3200" spc="-1" strike="noStrike">
              <a:latin typeface="Arial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504000" y="4059360"/>
            <a:ext cx="4426920" cy="2091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u-HU" sz="3200" spc="-1" strike="noStrike"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hu-HU" sz="4400" spc="-1" strike="noStrike">
              <a:latin typeface="Arial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4384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u-HU" sz="3200" spc="-1" strike="noStrike">
              <a:latin typeface="Arial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2091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u-HU" sz="3200" spc="-1" strike="noStrike">
              <a:latin typeface="Arial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5152680" y="4059360"/>
            <a:ext cx="4426920" cy="2091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u-HU" sz="3200" spc="-1" strike="noStrike"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hu-HU" sz="4400" spc="-1" strike="noStrike">
              <a:latin typeface="Arial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2091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u-HU" sz="3200" spc="-1" strike="noStrike">
              <a:latin typeface="Arial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2091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u-HU" sz="3200" spc="-1" strike="noStrike">
              <a:latin typeface="Arial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504000" y="4059360"/>
            <a:ext cx="9071640" cy="2091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u-HU" sz="3200" spc="-1" strike="noStrike"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hu-HU" sz="4400" spc="-1" strike="noStrike"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1640" cy="2091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u-HU" sz="3200" spc="-1" strike="noStrike"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504000" y="4059360"/>
            <a:ext cx="9071640" cy="2091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u-HU" sz="3200" spc="-1" strike="noStrike"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hu-HU" sz="4400" spc="-1" strike="noStrike">
              <a:latin typeface="Arial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2091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u-HU" sz="3200" spc="-1" strike="noStrike">
              <a:latin typeface="Arial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2091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u-HU" sz="3200" spc="-1" strike="noStrike">
              <a:latin typeface="Arial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504000" y="4059360"/>
            <a:ext cx="4426920" cy="2091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u-HU" sz="3200" spc="-1" strike="noStrike">
              <a:latin typeface="Arial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5152680" y="4059360"/>
            <a:ext cx="4426920" cy="2091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u-HU" sz="3200" spc="-1" strike="noStrike"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hu-HU" sz="4400" spc="-1" strike="noStrike">
              <a:latin typeface="Arial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2920680" cy="2091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u-HU" sz="3200" spc="-1" strike="noStrike">
              <a:latin typeface="Arial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3571200" y="1769040"/>
            <a:ext cx="2920680" cy="2091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u-HU" sz="3200" spc="-1" strike="noStrike">
              <a:latin typeface="Arial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 type="body"/>
          </p:nvPr>
        </p:nvSpPr>
        <p:spPr>
          <a:xfrm>
            <a:off x="6638040" y="1769040"/>
            <a:ext cx="2920680" cy="2091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u-HU" sz="3200" spc="-1" strike="noStrike">
              <a:latin typeface="Arial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 type="body"/>
          </p:nvPr>
        </p:nvSpPr>
        <p:spPr>
          <a:xfrm>
            <a:off x="504000" y="4059360"/>
            <a:ext cx="2920680" cy="2091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u-HU" sz="3200" spc="-1" strike="noStrike">
              <a:latin typeface="Arial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 type="body"/>
          </p:nvPr>
        </p:nvSpPr>
        <p:spPr>
          <a:xfrm>
            <a:off x="3571200" y="4059360"/>
            <a:ext cx="2920680" cy="2091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u-HU" sz="3200" spc="-1" strike="noStrike">
              <a:latin typeface="Arial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 type="body"/>
          </p:nvPr>
        </p:nvSpPr>
        <p:spPr>
          <a:xfrm>
            <a:off x="6638040" y="4059360"/>
            <a:ext cx="2920680" cy="2091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u-HU" sz="3200" spc="-1" strike="noStrike"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b="0" lang="hu-HU" sz="4400" spc="-1" strike="noStrike">
                <a:latin typeface="Arial"/>
              </a:rPr>
              <a:t>Címszöveg formátumának szerkesztése</a:t>
            </a:r>
            <a:endParaRPr b="0" lang="hu-HU" sz="4400" spc="-1" strike="noStrike">
              <a:latin typeface="Arial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1640" cy="4384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Aft>
                <a:spcPts val="1417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u-HU" sz="3200" spc="-1" strike="noStrike">
                <a:latin typeface="Arial"/>
              </a:rPr>
              <a:t>Vázlatszöveg formátumának szerkesztése</a:t>
            </a:r>
            <a:endParaRPr b="0" lang="hu-HU" sz="3200" spc="-1" strike="noStrike">
              <a:latin typeface="Arial"/>
            </a:endParaRPr>
          </a:p>
          <a:p>
            <a:pPr lvl="1" marL="864000" indent="-324000">
              <a:spcAft>
                <a:spcPts val="1134"/>
              </a:spcAft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hu-HU" sz="2800" spc="-1" strike="noStrike">
                <a:latin typeface="Arial"/>
              </a:rPr>
              <a:t>Második vázlatszint</a:t>
            </a:r>
            <a:endParaRPr b="0" lang="hu-HU" sz="2800" spc="-1" strike="noStrike">
              <a:latin typeface="Arial"/>
            </a:endParaRPr>
          </a:p>
          <a:p>
            <a:pPr lvl="2" marL="1296000" indent="-288000">
              <a:spcAft>
                <a:spcPts val="850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u-HU" sz="2400" spc="-1" strike="noStrike">
                <a:latin typeface="Arial"/>
              </a:rPr>
              <a:t>Harmadik vázlatszint</a:t>
            </a:r>
            <a:endParaRPr b="0" lang="hu-HU" sz="2400" spc="-1" strike="noStrike">
              <a:latin typeface="Arial"/>
            </a:endParaRPr>
          </a:p>
          <a:p>
            <a:pPr lvl="3" marL="1728000" indent="-216000">
              <a:spcAft>
                <a:spcPts val="567"/>
              </a:spcAft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hu-HU" sz="2000" spc="-1" strike="noStrike">
                <a:latin typeface="Arial"/>
              </a:rPr>
              <a:t>Negyedik vázlatszint</a:t>
            </a:r>
            <a:endParaRPr b="0" lang="hu-HU" sz="2000" spc="-1" strike="noStrike">
              <a:latin typeface="Arial"/>
            </a:endParaRPr>
          </a:p>
          <a:p>
            <a:pPr lvl="4" marL="2160000" indent="-216000">
              <a:spcAft>
                <a:spcPts val="283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u-HU" sz="2000" spc="-1" strike="noStrike">
                <a:latin typeface="Arial"/>
              </a:rPr>
              <a:t>Ötödik vázlatszint</a:t>
            </a:r>
            <a:endParaRPr b="0" lang="hu-HU" sz="2000" spc="-1" strike="noStrike">
              <a:latin typeface="Arial"/>
            </a:endParaRPr>
          </a:p>
          <a:p>
            <a:pPr lvl="5" marL="2592000" indent="-216000">
              <a:spcAft>
                <a:spcPts val="283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u-HU" sz="2000" spc="-1" strike="noStrike">
                <a:latin typeface="Arial"/>
              </a:rPr>
              <a:t>Hatodik vázlatszint</a:t>
            </a:r>
            <a:endParaRPr b="0" lang="hu-HU" sz="2000" spc="-1" strike="noStrike">
              <a:latin typeface="Arial"/>
            </a:endParaRPr>
          </a:p>
          <a:p>
            <a:pPr lvl="6" marL="3024000" indent="-216000">
              <a:spcAft>
                <a:spcPts val="283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u-HU" sz="2000" spc="-1" strike="noStrike">
                <a:latin typeface="Arial"/>
              </a:rPr>
              <a:t>Hetedik vázlatszint</a:t>
            </a:r>
            <a:endParaRPr b="0" lang="hu-HU" sz="2000" spc="-1" strike="noStrike">
              <a:latin typeface="Arial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dt"/>
          </p:nvPr>
        </p:nvSpPr>
        <p:spPr>
          <a:xfrm>
            <a:off x="504000" y="6887160"/>
            <a:ext cx="2348280" cy="521280"/>
          </a:xfrm>
          <a:prstGeom prst="rect">
            <a:avLst/>
          </a:prstGeom>
        </p:spPr>
        <p:txBody>
          <a:bodyPr lIns="0" rIns="0" tIns="0" bIns="0"/>
          <a:p>
            <a:r>
              <a:rPr b="0" lang="hu-HU" sz="1400" spc="-1" strike="noStrike">
                <a:latin typeface="Times New Roman"/>
              </a:rPr>
              <a:t>&lt;dátum/idő&gt;</a:t>
            </a:r>
            <a:endParaRPr b="0" lang="hu-HU" sz="1400" spc="-1" strike="noStrike"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ftr"/>
          </p:nvPr>
        </p:nvSpPr>
        <p:spPr>
          <a:xfrm>
            <a:off x="3447360" y="6887160"/>
            <a:ext cx="3195000" cy="521280"/>
          </a:xfrm>
          <a:prstGeom prst="rect">
            <a:avLst/>
          </a:prstGeom>
        </p:spPr>
        <p:txBody>
          <a:bodyPr lIns="0" rIns="0" tIns="0" bIns="0"/>
          <a:p>
            <a:pPr algn="ctr"/>
            <a:r>
              <a:rPr b="0" lang="hu-HU" sz="1400" spc="-1" strike="noStrike">
                <a:latin typeface="Times New Roman"/>
              </a:rPr>
              <a:t>&lt;élőláb&gt;</a:t>
            </a:r>
            <a:endParaRPr b="0" lang="hu-HU" sz="1400" spc="-1" strike="noStrike"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sldNum"/>
          </p:nvPr>
        </p:nvSpPr>
        <p:spPr>
          <a:xfrm>
            <a:off x="7227360" y="6887160"/>
            <a:ext cx="2348280" cy="521280"/>
          </a:xfrm>
          <a:prstGeom prst="rect">
            <a:avLst/>
          </a:prstGeom>
        </p:spPr>
        <p:txBody>
          <a:bodyPr lIns="0" rIns="0" tIns="0" bIns="0"/>
          <a:p>
            <a:pPr algn="r"/>
            <a:fld id="{54F3B2B6-DDE8-445E-A2FB-86532FF90203}" type="slidenum">
              <a:rPr b="0" lang="hu-HU" sz="1400" spc="-1" strike="noStrike">
                <a:latin typeface="Times New Roman"/>
              </a:rPr>
              <a:t>&lt;szám&gt;</a:t>
            </a:fld>
            <a:endParaRPr b="0" lang="hu-HU" sz="1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4" Type="http://schemas.openxmlformats.org/officeDocument/2006/relationships/notesSlide" Target="../notesSlides/notesSlide4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3.jpeg"/><Relationship Id="rId2" Type="http://schemas.openxmlformats.org/officeDocument/2006/relationships/image" Target="../media/image4.jpeg"/><Relationship Id="rId3" Type="http://schemas.openxmlformats.org/officeDocument/2006/relationships/slideLayout" Target="../slideLayouts/slideLayout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5.jpeg"/><Relationship Id="rId2" Type="http://schemas.openxmlformats.org/officeDocument/2006/relationships/slideLayout" Target="../slideLayouts/slideLayout4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6.jpeg"/><Relationship Id="rId2" Type="http://schemas.openxmlformats.org/officeDocument/2006/relationships/slideLayout" Target="../slideLayouts/slideLayout4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7.jpeg"/><Relationship Id="rId2" Type="http://schemas.openxmlformats.org/officeDocument/2006/relationships/slideLayout" Target="../slideLayouts/slideLayout1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8.jpeg"/><Relationship Id="rId2" Type="http://schemas.openxmlformats.org/officeDocument/2006/relationships/slideLayout" Target="../slideLayouts/slideLayout3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Shape 1"/>
          <p:cNvSpPr txBox="1"/>
          <p:nvPr/>
        </p:nvSpPr>
        <p:spPr>
          <a:xfrm>
            <a:off x="504000" y="301320"/>
            <a:ext cx="9071640" cy="646668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/>
          <a:p>
            <a:pPr algn="ctr"/>
            <a:r>
              <a:rPr b="0" lang="hu-HU" sz="6000" spc="-1" strike="noStrike">
                <a:latin typeface="Arial"/>
              </a:rPr>
              <a:t>Chirurgie der koronare Herzkrankheit</a:t>
            </a:r>
            <a:endParaRPr b="0" lang="hu-HU" sz="6000" spc="-1" strike="noStrike">
              <a:latin typeface="Arial"/>
            </a:endParaRPr>
          </a:p>
          <a:p>
            <a:pPr algn="ctr"/>
            <a:endParaRPr b="0" lang="hu-HU" sz="6000" spc="-1" strike="noStrike">
              <a:latin typeface="Arial"/>
            </a:endParaRPr>
          </a:p>
          <a:p>
            <a:pPr algn="ctr"/>
            <a:endParaRPr b="0" lang="hu-HU" sz="6000" spc="-1" strike="noStrike">
              <a:latin typeface="Arial"/>
            </a:endParaRPr>
          </a:p>
          <a:p>
            <a:pPr algn="ctr"/>
            <a:r>
              <a:rPr b="0" lang="hu-HU" sz="3200" spc="-1" strike="noStrike">
                <a:latin typeface="Arial"/>
              </a:rPr>
              <a:t>Lőrinc Holczer</a:t>
            </a:r>
            <a:endParaRPr b="0" lang="hu-HU" sz="3200" spc="-1" strike="noStrike">
              <a:latin typeface="Arial"/>
            </a:endParaRPr>
          </a:p>
          <a:p>
            <a:pPr algn="ctr"/>
            <a:r>
              <a:rPr b="0" lang="hu-HU" sz="3200" spc="-1" strike="noStrike">
                <a:latin typeface="Arial"/>
              </a:rPr>
              <a:t>Herzzentrum, Universit</a:t>
            </a:r>
            <a:r>
              <a:rPr b="0" lang="hu-HU" sz="3200" spc="-1" strike="noStrike">
                <a:latin typeface="Arial"/>
                <a:ea typeface="Arial"/>
              </a:rPr>
              <a:t>ät Pécs</a:t>
            </a:r>
            <a:endParaRPr b="0" lang="hu-HU" sz="3200" spc="-1" strike="noStrike">
              <a:latin typeface="Arial"/>
            </a:endParaRPr>
          </a:p>
        </p:txBody>
      </p:sp>
    </p:spTree>
  </p:cSld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/>
          <a:p>
            <a:pPr algn="ctr"/>
            <a:r>
              <a:rPr b="0" lang="hu-HU" sz="4400" spc="-1" strike="noStrike">
                <a:latin typeface="Arial"/>
              </a:rPr>
              <a:t>Eingriffe in KHK</a:t>
            </a:r>
            <a:endParaRPr b="0" lang="hu-HU" sz="4400" spc="-1" strike="noStrike">
              <a:latin typeface="Arial"/>
            </a:endParaRPr>
          </a:p>
        </p:txBody>
      </p:sp>
      <p:sp>
        <p:nvSpPr>
          <p:cNvPr id="49" name="TextShape 2"/>
          <p:cNvSpPr txBox="1"/>
          <p:nvPr/>
        </p:nvSpPr>
        <p:spPr>
          <a:xfrm>
            <a:off x="504000" y="1769040"/>
            <a:ext cx="4426920" cy="438444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>
            <a:normAutofit/>
          </a:bodyPr>
          <a:p>
            <a:pPr marL="432000" indent="-324000">
              <a:spcAft>
                <a:spcPts val="1417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u-HU" sz="3200" spc="-1" strike="noStrike">
                <a:latin typeface="Arial"/>
              </a:rPr>
              <a:t>Revaskularisation</a:t>
            </a:r>
            <a:endParaRPr b="0" lang="hu-HU" sz="3200" spc="-1" strike="noStrike">
              <a:latin typeface="Arial"/>
            </a:endParaRPr>
          </a:p>
          <a:p>
            <a:pPr marL="432000" indent="-324000">
              <a:spcAft>
                <a:spcPts val="1417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endParaRPr b="0" lang="hu-HU" sz="3200" spc="-1" strike="noStrike">
              <a:latin typeface="Arial"/>
            </a:endParaRPr>
          </a:p>
          <a:p>
            <a:pPr lvl="1" marL="864000" indent="-324000">
              <a:spcAft>
                <a:spcPts val="1134"/>
              </a:spcAft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hu-HU" sz="2800" spc="-1" strike="noStrike">
                <a:latin typeface="Arial"/>
              </a:rPr>
              <a:t>PTCA</a:t>
            </a:r>
            <a:endParaRPr b="0" lang="hu-HU" sz="2800" spc="-1" strike="noStrike">
              <a:latin typeface="Arial"/>
            </a:endParaRPr>
          </a:p>
          <a:p>
            <a:pPr lvl="1" marL="864000" indent="-324000">
              <a:spcAft>
                <a:spcPts val="1134"/>
              </a:spcAft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hu-HU" sz="2800" spc="-1" strike="noStrike">
                <a:latin typeface="Arial"/>
              </a:rPr>
              <a:t>CABG</a:t>
            </a:r>
            <a:endParaRPr b="0" lang="hu-HU" sz="2800" spc="-1" strike="noStrike">
              <a:latin typeface="Arial"/>
            </a:endParaRPr>
          </a:p>
        </p:txBody>
      </p:sp>
      <p:sp>
        <p:nvSpPr>
          <p:cNvPr id="50" name="TextShape 3"/>
          <p:cNvSpPr txBox="1"/>
          <p:nvPr/>
        </p:nvSpPr>
        <p:spPr>
          <a:xfrm>
            <a:off x="5152680" y="1769040"/>
            <a:ext cx="4426920" cy="438444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>
            <a:normAutofit/>
          </a:bodyPr>
          <a:p>
            <a:pPr marL="432000" indent="-324000">
              <a:spcAft>
                <a:spcPts val="1417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u-HU" sz="3200" spc="-1" strike="noStrike">
                <a:latin typeface="Arial"/>
              </a:rPr>
              <a:t>Behandlung der mechanische Folgen</a:t>
            </a:r>
            <a:endParaRPr b="0" lang="hu-HU" sz="3200" spc="-1" strike="noStrike">
              <a:latin typeface="Arial"/>
            </a:endParaRPr>
          </a:p>
          <a:p>
            <a:pPr marL="432000" indent="-324000">
              <a:spcAft>
                <a:spcPts val="1417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endParaRPr b="0" lang="hu-HU" sz="3200" spc="-1" strike="noStrike">
              <a:latin typeface="Arial"/>
            </a:endParaRPr>
          </a:p>
          <a:p>
            <a:pPr lvl="1" marL="864000" indent="-324000">
              <a:spcAft>
                <a:spcPts val="1134"/>
              </a:spcAft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hu-HU" sz="2800" spc="-1" strike="noStrike">
                <a:latin typeface="Arial"/>
              </a:rPr>
              <a:t>Akut</a:t>
            </a:r>
            <a:endParaRPr b="0" lang="hu-HU" sz="2800" spc="-1" strike="noStrike">
              <a:latin typeface="Arial"/>
            </a:endParaRPr>
          </a:p>
          <a:p>
            <a:pPr lvl="2" marL="1296000" indent="-288000">
              <a:spcAft>
                <a:spcPts val="850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u-HU" sz="2400" spc="-1" strike="noStrike">
                <a:latin typeface="Arial"/>
              </a:rPr>
              <a:t>LV Ruptur</a:t>
            </a:r>
            <a:endParaRPr b="0" lang="hu-HU" sz="2400" spc="-1" strike="noStrike">
              <a:latin typeface="Arial"/>
            </a:endParaRPr>
          </a:p>
          <a:p>
            <a:pPr lvl="2" marL="1296000" indent="-288000">
              <a:spcAft>
                <a:spcPts val="850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u-HU" sz="2400" spc="-1" strike="noStrike">
                <a:latin typeface="Arial"/>
              </a:rPr>
              <a:t>VSD</a:t>
            </a:r>
            <a:endParaRPr b="0" lang="hu-HU" sz="2400" spc="-1" strike="noStrike">
              <a:latin typeface="Arial"/>
            </a:endParaRPr>
          </a:p>
          <a:p>
            <a:pPr lvl="2" marL="1296000" indent="-288000">
              <a:spcAft>
                <a:spcPts val="850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u-HU" sz="2400" spc="-1" strike="noStrike">
                <a:latin typeface="Arial"/>
              </a:rPr>
              <a:t>Papillarmuskelruptur</a:t>
            </a:r>
            <a:endParaRPr b="0" lang="hu-HU" sz="2400" spc="-1" strike="noStrike">
              <a:latin typeface="Arial"/>
            </a:endParaRPr>
          </a:p>
          <a:p>
            <a:pPr lvl="2" marL="1296000" indent="-288000">
              <a:spcAft>
                <a:spcPts val="850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endParaRPr b="0" lang="hu-HU" sz="2400" spc="-1" strike="noStrike">
              <a:latin typeface="Arial"/>
            </a:endParaRPr>
          </a:p>
          <a:p>
            <a:pPr lvl="1" marL="864000" indent="-324000">
              <a:spcAft>
                <a:spcPts val="1134"/>
              </a:spcAft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hu-HU" sz="2800" spc="-1" strike="noStrike">
                <a:latin typeface="Arial"/>
              </a:rPr>
              <a:t>Chronisch</a:t>
            </a:r>
            <a:endParaRPr b="0" lang="hu-HU" sz="2800" spc="-1" strike="noStrike">
              <a:latin typeface="Arial"/>
            </a:endParaRPr>
          </a:p>
          <a:p>
            <a:pPr lvl="2" marL="1296000" indent="-288000">
              <a:spcAft>
                <a:spcPts val="850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u-HU" sz="2400" spc="-1" strike="noStrike">
                <a:latin typeface="Arial"/>
              </a:rPr>
              <a:t>Aneurysm</a:t>
            </a:r>
            <a:endParaRPr b="0" lang="hu-HU" sz="2400" spc="-1" strike="noStrike">
              <a:latin typeface="Arial"/>
            </a:endParaRPr>
          </a:p>
          <a:p>
            <a:pPr lvl="2" marL="1296000" indent="-288000">
              <a:spcAft>
                <a:spcPts val="850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u-HU" sz="2400" spc="-1" strike="noStrike">
                <a:latin typeface="Arial"/>
              </a:rPr>
              <a:t>Mitralinsuffizienz</a:t>
            </a:r>
            <a:endParaRPr b="0" lang="hu-HU" sz="2400" spc="-1" strike="noStrike">
              <a:latin typeface="Arial"/>
            </a:endParaRPr>
          </a:p>
        </p:txBody>
      </p:sp>
    </p:spTree>
  </p:cSld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/>
          <a:p>
            <a:pPr algn="ctr"/>
            <a:r>
              <a:rPr b="0" lang="hu-HU" sz="4400" spc="-1" strike="noStrike">
                <a:latin typeface="Arial"/>
              </a:rPr>
              <a:t>Koronarienrevaskularisation –</a:t>
            </a:r>
            <a:br/>
            <a:r>
              <a:rPr b="0" lang="hu-HU" sz="4400" spc="-1" strike="noStrike">
                <a:latin typeface="Arial"/>
              </a:rPr>
              <a:t>Indikation</a:t>
            </a:r>
            <a:endParaRPr b="0" lang="hu-HU" sz="4400" spc="-1" strike="noStrike">
              <a:latin typeface="Arial"/>
            </a:endParaRPr>
          </a:p>
        </p:txBody>
      </p:sp>
      <p:sp>
        <p:nvSpPr>
          <p:cNvPr id="52" name="TextShape 2"/>
          <p:cNvSpPr txBox="1"/>
          <p:nvPr/>
        </p:nvSpPr>
        <p:spPr>
          <a:xfrm>
            <a:off x="504000" y="2808000"/>
            <a:ext cx="9071640" cy="334548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>
            <a:normAutofit/>
          </a:bodyPr>
          <a:p>
            <a:r>
              <a:rPr b="0" lang="hu-HU" sz="3200" spc="-1" strike="noStrike">
                <a:latin typeface="Arial"/>
              </a:rPr>
              <a:t>Symptomatik und Diagnostik sind die gleiche, wie bei PTCA</a:t>
            </a:r>
            <a:endParaRPr b="0" lang="hu-HU" sz="3200" spc="-1" strike="noStrike">
              <a:latin typeface="Arial"/>
            </a:endParaRPr>
          </a:p>
          <a:p>
            <a:r>
              <a:rPr b="0" lang="hu-HU" sz="3200" spc="-1" strike="noStrike">
                <a:latin typeface="Arial"/>
              </a:rPr>
              <a:t>bedeutende Koronarienverengungen</a:t>
            </a:r>
            <a:endParaRPr b="0" lang="hu-HU" sz="3200" spc="-1" strike="noStrike">
              <a:latin typeface="Arial"/>
            </a:endParaRPr>
          </a:p>
          <a:p>
            <a:r>
              <a:rPr b="0" lang="hu-HU" sz="3200" spc="-1" strike="noStrike">
                <a:latin typeface="Arial"/>
              </a:rPr>
              <a:t>in fast alle F</a:t>
            </a:r>
            <a:r>
              <a:rPr b="0" lang="hu-HU" sz="3200" spc="-1" strike="noStrike">
                <a:latin typeface="Arial"/>
                <a:ea typeface="Arial"/>
              </a:rPr>
              <a:t>ä</a:t>
            </a:r>
            <a:r>
              <a:rPr b="0" lang="hu-HU" sz="3200" spc="-1" strike="noStrike">
                <a:latin typeface="Arial"/>
                <a:ea typeface="Arial"/>
              </a:rPr>
              <a:t>lle durch Koronarogram best</a:t>
            </a:r>
            <a:r>
              <a:rPr b="0" lang="hu-HU" sz="3200" spc="-1" strike="noStrike">
                <a:latin typeface="Arial"/>
                <a:ea typeface="Arial"/>
              </a:rPr>
              <a:t>ätigt</a:t>
            </a:r>
            <a:endParaRPr b="0" lang="hu-HU" sz="3200" spc="-1" strike="noStrike">
              <a:latin typeface="Arial"/>
            </a:endParaRPr>
          </a:p>
          <a:p>
            <a:r>
              <a:rPr b="0" lang="hu-HU" sz="3200" spc="-1" strike="noStrike">
                <a:latin typeface="Arial"/>
                <a:ea typeface="Arial"/>
              </a:rPr>
              <a:t>drei Gefäss Krankheit, „ULM”, hohe Syntax-Score</a:t>
            </a:r>
            <a:endParaRPr b="0" lang="hu-HU" sz="3200" spc="-1" strike="noStrike">
              <a:latin typeface="Arial"/>
            </a:endParaRPr>
          </a:p>
        </p:txBody>
      </p:sp>
    </p:spTree>
  </p:cSld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/>
          <a:p>
            <a:pPr algn="ctr"/>
            <a:r>
              <a:rPr b="0" lang="hu-HU" sz="4400" spc="-1" strike="noStrike">
                <a:latin typeface="Arial"/>
              </a:rPr>
              <a:t>Koronarienrevaskularisation</a:t>
            </a:r>
            <a:br/>
            <a:r>
              <a:rPr b="0" lang="hu-HU" sz="4400" spc="-1" strike="noStrike">
                <a:latin typeface="Arial"/>
              </a:rPr>
              <a:t>Methodenwahl</a:t>
            </a:r>
            <a:endParaRPr b="0" lang="hu-HU" sz="4400" spc="-1" strike="noStrike">
              <a:latin typeface="Arial"/>
            </a:endParaRPr>
          </a:p>
        </p:txBody>
      </p:sp>
      <p:sp>
        <p:nvSpPr>
          <p:cNvPr id="54" name="TextShape 2"/>
          <p:cNvSpPr txBox="1"/>
          <p:nvPr/>
        </p:nvSpPr>
        <p:spPr>
          <a:xfrm>
            <a:off x="432360" y="4875480"/>
            <a:ext cx="9071640" cy="225252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>
            <a:normAutofit/>
          </a:bodyPr>
          <a:p>
            <a:endParaRPr b="0" lang="hu-HU" sz="3200" spc="-1" strike="noStrike">
              <a:latin typeface="Arial"/>
            </a:endParaRPr>
          </a:p>
        </p:txBody>
      </p:sp>
      <p:pic>
        <p:nvPicPr>
          <p:cNvPr id="55" name="" descr=""/>
          <p:cNvPicPr/>
          <p:nvPr/>
        </p:nvPicPr>
        <p:blipFill>
          <a:blip r:embed="rId1"/>
          <a:stretch/>
        </p:blipFill>
        <p:spPr>
          <a:xfrm>
            <a:off x="0" y="2664000"/>
            <a:ext cx="5004720" cy="2244960"/>
          </a:xfrm>
          <a:prstGeom prst="rect">
            <a:avLst/>
          </a:prstGeom>
          <a:ln>
            <a:noFill/>
          </a:ln>
        </p:spPr>
      </p:pic>
      <p:pic>
        <p:nvPicPr>
          <p:cNvPr id="56" name="" descr=""/>
          <p:cNvPicPr/>
          <p:nvPr/>
        </p:nvPicPr>
        <p:blipFill>
          <a:blip r:embed="rId2"/>
          <a:stretch/>
        </p:blipFill>
        <p:spPr>
          <a:xfrm>
            <a:off x="5040000" y="2232000"/>
            <a:ext cx="5095440" cy="327636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nodeType="with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/>
          <a:p>
            <a:pPr algn="ctr"/>
            <a:r>
              <a:rPr b="0" lang="hu-HU" sz="4400" spc="-1" strike="noStrike">
                <a:latin typeface="Arial"/>
              </a:rPr>
              <a:t>Koronarienrevaskularisation</a:t>
            </a:r>
            <a:br/>
            <a:r>
              <a:rPr b="0" lang="hu-HU" sz="4400" spc="-1" strike="noStrike">
                <a:latin typeface="Arial"/>
              </a:rPr>
              <a:t>Methodenwahl</a:t>
            </a:r>
            <a:endParaRPr b="0" lang="hu-HU" sz="4400" spc="-1" strike="noStrike">
              <a:latin typeface="Arial"/>
            </a:endParaRPr>
          </a:p>
        </p:txBody>
      </p:sp>
      <p:sp>
        <p:nvSpPr>
          <p:cNvPr id="58" name="TextShape 2"/>
          <p:cNvSpPr txBox="1"/>
          <p:nvPr/>
        </p:nvSpPr>
        <p:spPr>
          <a:xfrm>
            <a:off x="504000" y="2664000"/>
            <a:ext cx="9071640" cy="438444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>
            <a:normAutofit/>
          </a:bodyPr>
          <a:p>
            <a:pPr marL="432000" indent="-324000">
              <a:spcAft>
                <a:spcPts val="1417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u-HU" sz="3200" spc="-1" strike="noStrike">
                <a:latin typeface="Arial"/>
              </a:rPr>
              <a:t>PTCA oder CABG?</a:t>
            </a:r>
            <a:endParaRPr b="0" lang="hu-HU" sz="3200" spc="-1" strike="noStrike">
              <a:latin typeface="Arial"/>
            </a:endParaRPr>
          </a:p>
          <a:p>
            <a:pPr marL="432000" indent="-324000">
              <a:spcAft>
                <a:spcPts val="1417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u-HU" sz="3200" spc="-1" strike="noStrike">
                <a:latin typeface="Arial"/>
              </a:rPr>
              <a:t>keine klinische Untersuchung konnte langzeitige Vorteile der PTCA gegen CABG beweisen</a:t>
            </a:r>
            <a:endParaRPr b="0" lang="hu-HU" sz="3200" spc="-1" strike="noStrike">
              <a:latin typeface="Arial"/>
            </a:endParaRPr>
          </a:p>
          <a:p>
            <a:pPr marL="432000" indent="-324000">
              <a:spcAft>
                <a:spcPts val="1417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u-HU" sz="3200" spc="-1" strike="noStrike">
                <a:latin typeface="Arial"/>
              </a:rPr>
              <a:t>wenn keine schwierige Nachteile der PTCA zu vermuten sind, wird diese als weniger invasiv Methode gew</a:t>
            </a:r>
            <a:r>
              <a:rPr b="0" lang="hu-HU" sz="3200" spc="-1" strike="noStrike">
                <a:latin typeface="Arial"/>
                <a:ea typeface="Arial"/>
              </a:rPr>
              <a:t>ä</a:t>
            </a:r>
            <a:r>
              <a:rPr b="0" lang="hu-HU" sz="3200" spc="-1" strike="noStrike">
                <a:latin typeface="Arial"/>
                <a:ea typeface="Arial"/>
              </a:rPr>
              <a:t>hlt</a:t>
            </a:r>
            <a:endParaRPr b="0" lang="hu-HU" sz="3200" spc="-1" strike="noStrike">
              <a:latin typeface="Arial"/>
            </a:endParaRPr>
          </a:p>
          <a:p>
            <a:pPr marL="432000" indent="-324000">
              <a:spcAft>
                <a:spcPts val="1417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u-HU" sz="3200" spc="-1" strike="noStrike">
                <a:latin typeface="Arial"/>
                <a:ea typeface="Arial"/>
              </a:rPr>
              <a:t>die prinzipielle Unterschied zwischen Rekonstruktion dem ehemaligen Weg oder dessen Umfahren erfordert ein differenziertes Denkvermögen</a:t>
            </a:r>
            <a:endParaRPr b="0" lang="hu-HU" sz="3200" spc="-1" strike="noStrike">
              <a:latin typeface="Arial"/>
            </a:endParaRPr>
          </a:p>
        </p:txBody>
      </p:sp>
    </p:spTree>
  </p:cSld>
  <p:timing>
    <p:tnLst>
      <p:par>
        <p:cTn id="9" dur="indefinite" restart="never" nodeType="tmRoot">
          <p:childTnLst>
            <p:seq>
              <p:cTn id="10" dur="indefinite" nodeType="mainSeq">
                <p:childTnLst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/>
          <a:p>
            <a:pPr algn="ctr"/>
            <a:r>
              <a:rPr b="0" lang="hu-HU" sz="4400" spc="-1" strike="noStrike">
                <a:latin typeface="Arial"/>
              </a:rPr>
              <a:t>Chirurgische Möglichkeiten</a:t>
            </a:r>
            <a:endParaRPr b="0" lang="hu-HU" sz="4400" spc="-1" strike="noStrike">
              <a:latin typeface="Arial"/>
            </a:endParaRPr>
          </a:p>
        </p:txBody>
      </p:sp>
      <p:sp>
        <p:nvSpPr>
          <p:cNvPr id="60" name="TextShape 2"/>
          <p:cNvSpPr txBox="1"/>
          <p:nvPr/>
        </p:nvSpPr>
        <p:spPr>
          <a:xfrm>
            <a:off x="504000" y="1769040"/>
            <a:ext cx="9071640" cy="438444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>
            <a:normAutofit/>
          </a:bodyPr>
          <a:p>
            <a:pPr marL="432000" indent="-324000">
              <a:spcAft>
                <a:spcPts val="1417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u-HU" sz="3200" spc="-1" strike="noStrike">
                <a:latin typeface="Arial"/>
              </a:rPr>
              <a:t>Bypass</a:t>
            </a:r>
            <a:endParaRPr b="0" lang="hu-HU" sz="3200" spc="-1" strike="noStrike">
              <a:latin typeface="Arial"/>
            </a:endParaRPr>
          </a:p>
          <a:p>
            <a:pPr marL="432000" indent="-324000">
              <a:spcAft>
                <a:spcPts val="1417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u-HU" sz="3200" spc="-1" strike="noStrike">
                <a:latin typeface="Arial"/>
              </a:rPr>
              <a:t>nur autolog Graftmaterial darf benutzt werden</a:t>
            </a:r>
            <a:endParaRPr b="0" lang="hu-HU" sz="3200" spc="-1" strike="noStrike">
              <a:latin typeface="Arial"/>
            </a:endParaRPr>
          </a:p>
          <a:p>
            <a:pPr lvl="1" marL="864000" indent="-324000">
              <a:spcAft>
                <a:spcPts val="1134"/>
              </a:spcAft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hu-HU" sz="2800" spc="-1" strike="noStrike">
                <a:latin typeface="Arial"/>
              </a:rPr>
              <a:t>IMA / ITA</a:t>
            </a:r>
            <a:endParaRPr b="0" lang="hu-HU" sz="2800" spc="-1" strike="noStrike">
              <a:latin typeface="Arial"/>
            </a:endParaRPr>
          </a:p>
          <a:p>
            <a:pPr lvl="1" marL="864000" indent="-324000">
              <a:spcAft>
                <a:spcPts val="1134"/>
              </a:spcAft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hu-HU" sz="2800" spc="-1" strike="noStrike">
                <a:latin typeface="Arial"/>
              </a:rPr>
              <a:t>Radialarterie</a:t>
            </a:r>
            <a:endParaRPr b="0" lang="hu-HU" sz="2800" spc="-1" strike="noStrike">
              <a:latin typeface="Arial"/>
            </a:endParaRPr>
          </a:p>
          <a:p>
            <a:pPr lvl="1" marL="864000" indent="-324000">
              <a:spcAft>
                <a:spcPts val="1134"/>
              </a:spcAft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hu-HU" sz="2800" spc="-1" strike="noStrike">
                <a:latin typeface="Arial"/>
              </a:rPr>
              <a:t>A. gastroepiploica sinistra</a:t>
            </a:r>
            <a:endParaRPr b="0" lang="hu-HU" sz="2800" spc="-1" strike="noStrike">
              <a:latin typeface="Arial"/>
            </a:endParaRPr>
          </a:p>
          <a:p>
            <a:pPr lvl="1" marL="864000" indent="-324000">
              <a:spcAft>
                <a:spcPts val="1134"/>
              </a:spcAft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hu-HU" sz="2800" spc="-1" strike="noStrike">
                <a:latin typeface="Arial"/>
              </a:rPr>
              <a:t>Saphenenvenen</a:t>
            </a:r>
            <a:endParaRPr b="0" lang="hu-HU" sz="2800" spc="-1" strike="noStrike">
              <a:latin typeface="Arial"/>
            </a:endParaRPr>
          </a:p>
          <a:p>
            <a:pPr lvl="1" marL="864000" indent="-324000">
              <a:spcAft>
                <a:spcPts val="1134"/>
              </a:spcAft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hu-HU" sz="2800" spc="-1" strike="noStrike">
                <a:latin typeface="Arial"/>
              </a:rPr>
              <a:t>Armvenen</a:t>
            </a:r>
            <a:endParaRPr b="0" lang="hu-HU" sz="2800" spc="-1" strike="noStrike">
              <a:latin typeface="Arial"/>
            </a:endParaRPr>
          </a:p>
        </p:txBody>
      </p:sp>
      <p:pic>
        <p:nvPicPr>
          <p:cNvPr id="61" name="" descr=""/>
          <p:cNvPicPr/>
          <p:nvPr/>
        </p:nvPicPr>
        <p:blipFill>
          <a:blip r:embed="rId1"/>
          <a:stretch/>
        </p:blipFill>
        <p:spPr>
          <a:xfrm>
            <a:off x="2808000" y="1221120"/>
            <a:ext cx="5616000" cy="6482160"/>
          </a:xfrm>
          <a:prstGeom prst="rect">
            <a:avLst/>
          </a:prstGeom>
          <a:ln>
            <a:noFill/>
          </a:ln>
        </p:spPr>
      </p:pic>
      <p:pic>
        <p:nvPicPr>
          <p:cNvPr id="62" name="" descr=""/>
          <p:cNvPicPr/>
          <p:nvPr/>
        </p:nvPicPr>
        <p:blipFill>
          <a:blip r:embed="rId2"/>
          <a:stretch/>
        </p:blipFill>
        <p:spPr>
          <a:xfrm>
            <a:off x="5331600" y="4400640"/>
            <a:ext cx="4748400" cy="315936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27" dur="indefinite" restart="never" nodeType="tmRoot">
          <p:childTnLst>
            <p:seq>
              <p:cTn id="28" dur="indefinite" nodeType="mainSeq">
                <p:childTnLst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nodeType="clickEffect" fill="hold" presetClass="exit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nodeType="with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nodeType="clickEffect" fill="hold" presetClass="exit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/>
          <a:p>
            <a:pPr algn="ctr"/>
            <a:r>
              <a:rPr b="0" lang="hu-HU" sz="4400" spc="-1" strike="noStrike">
                <a:latin typeface="Arial"/>
              </a:rPr>
              <a:t>Chirurgische Möglichkeiten II</a:t>
            </a:r>
            <a:br/>
            <a:r>
              <a:rPr b="0" lang="hu-HU" sz="4400" spc="-1" strike="noStrike">
                <a:latin typeface="Arial"/>
              </a:rPr>
              <a:t>die Standardoperation</a:t>
            </a:r>
            <a:endParaRPr b="0" lang="hu-HU" sz="4400" spc="-1" strike="noStrike">
              <a:latin typeface="Arial"/>
            </a:endParaRPr>
          </a:p>
        </p:txBody>
      </p:sp>
      <p:sp>
        <p:nvSpPr>
          <p:cNvPr id="64" name="TextShape 2"/>
          <p:cNvSpPr txBox="1"/>
          <p:nvPr/>
        </p:nvSpPr>
        <p:spPr>
          <a:xfrm>
            <a:off x="504000" y="1769040"/>
            <a:ext cx="4426560" cy="438444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>
            <a:normAutofit/>
          </a:bodyPr>
          <a:p>
            <a:pPr marL="432000" indent="-324000">
              <a:spcAft>
                <a:spcPts val="1417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u-HU" sz="3200" spc="-1" strike="noStrike">
                <a:latin typeface="Arial"/>
              </a:rPr>
              <a:t>median Sternotomie</a:t>
            </a:r>
            <a:endParaRPr b="0" lang="hu-HU" sz="3200" spc="-1" strike="noStrike">
              <a:latin typeface="Arial"/>
            </a:endParaRPr>
          </a:p>
          <a:p>
            <a:pPr marL="432000" indent="-324000">
              <a:spcAft>
                <a:spcPts val="1417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u-HU" sz="3200" spc="-1" strike="noStrike">
                <a:latin typeface="Arial"/>
              </a:rPr>
              <a:t>Kardiopulmonalen Bypass durch Herz-Lungen Maschine</a:t>
            </a:r>
            <a:endParaRPr b="0" lang="hu-HU" sz="3200" spc="-1" strike="noStrike">
              <a:latin typeface="Arial"/>
            </a:endParaRPr>
          </a:p>
          <a:p>
            <a:pPr marL="432000" indent="-324000">
              <a:spcAft>
                <a:spcPts val="1417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u-HU" sz="3200" spc="-1" strike="noStrike">
                <a:latin typeface="Arial"/>
              </a:rPr>
              <a:t>In situ IMA und / oder Aorto-Koronarien IMA- und Venenbrücken</a:t>
            </a:r>
            <a:endParaRPr b="0" lang="hu-HU" sz="3200" spc="-1" strike="noStrike">
              <a:latin typeface="Arial"/>
            </a:endParaRPr>
          </a:p>
        </p:txBody>
      </p:sp>
      <p:pic>
        <p:nvPicPr>
          <p:cNvPr id="65" name="" descr=""/>
          <p:cNvPicPr/>
          <p:nvPr/>
        </p:nvPicPr>
        <p:blipFill>
          <a:blip r:embed="rId1"/>
          <a:stretch/>
        </p:blipFill>
        <p:spPr>
          <a:xfrm>
            <a:off x="5877000" y="1658880"/>
            <a:ext cx="3627000" cy="546912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63" dur="indefinite" restart="never" nodeType="tmRoot">
          <p:childTnLst>
            <p:seq>
              <p:cTn id="64" dur="indefinite" nodeType="mainSeq">
                <p:childTnLst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/>
          <a:p>
            <a:pPr algn="ctr"/>
            <a:r>
              <a:rPr b="0" lang="hu-HU" sz="4400" spc="-1" strike="noStrike">
                <a:latin typeface="Arial"/>
              </a:rPr>
              <a:t>Schw</a:t>
            </a:r>
            <a:r>
              <a:rPr b="0" lang="hu-HU" sz="4400" spc="-1" strike="noStrike">
                <a:latin typeface="Arial"/>
                <a:ea typeface="Arial"/>
              </a:rPr>
              <a:t>ä</a:t>
            </a:r>
            <a:r>
              <a:rPr b="0" lang="hu-HU" sz="4400" spc="-1" strike="noStrike">
                <a:latin typeface="Arial"/>
                <a:ea typeface="Arial"/>
              </a:rPr>
              <a:t>chigkeiten</a:t>
            </a:r>
            <a:br/>
            <a:r>
              <a:rPr b="0" lang="hu-HU" sz="4400" spc="-1" strike="noStrike">
                <a:latin typeface="Arial"/>
                <a:ea typeface="Arial"/>
              </a:rPr>
              <a:t>der </a:t>
            </a:r>
            <a:r>
              <a:rPr b="0" lang="hu-HU" sz="4400" spc="-1" strike="noStrike">
                <a:latin typeface="Arial"/>
              </a:rPr>
              <a:t>Standardoperation</a:t>
            </a:r>
            <a:endParaRPr b="0" lang="hu-HU" sz="4400" spc="-1" strike="noStrike">
              <a:latin typeface="Arial"/>
            </a:endParaRPr>
          </a:p>
        </p:txBody>
      </p:sp>
      <p:sp>
        <p:nvSpPr>
          <p:cNvPr id="67" name="TextShape 2"/>
          <p:cNvSpPr txBox="1"/>
          <p:nvPr/>
        </p:nvSpPr>
        <p:spPr>
          <a:xfrm>
            <a:off x="504000" y="1769040"/>
            <a:ext cx="4320000" cy="438444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>
            <a:normAutofit/>
          </a:bodyPr>
          <a:p>
            <a:pPr marL="432000" indent="-324000">
              <a:spcAft>
                <a:spcPts val="1417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u-HU" sz="3200" spc="-1" strike="noStrike">
                <a:latin typeface="Arial"/>
              </a:rPr>
              <a:t>median Sternotomie</a:t>
            </a:r>
            <a:endParaRPr b="0" lang="hu-HU" sz="3200" spc="-1" strike="noStrike">
              <a:latin typeface="Arial"/>
            </a:endParaRPr>
          </a:p>
          <a:p>
            <a:pPr marL="432000" indent="-324000">
              <a:spcAft>
                <a:spcPts val="1417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u-HU" sz="3200" spc="-1" strike="noStrike">
                <a:latin typeface="Arial"/>
              </a:rPr>
              <a:t>Kardiopulmonalen Bypass durch Herz-Lungen Maschine</a:t>
            </a:r>
            <a:endParaRPr b="0" lang="hu-HU" sz="3200" spc="-1" strike="noStrike">
              <a:latin typeface="Arial"/>
            </a:endParaRPr>
          </a:p>
          <a:p>
            <a:pPr marL="432000" indent="-324000">
              <a:spcAft>
                <a:spcPts val="1417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u-HU" sz="3200" spc="-1" strike="noStrike">
                <a:latin typeface="Arial"/>
              </a:rPr>
              <a:t>relativ kurzen Öffnungsdauer den Venensegmenten</a:t>
            </a:r>
            <a:endParaRPr b="0" lang="hu-HU" sz="3200" spc="-1" strike="noStrike">
              <a:latin typeface="Arial"/>
            </a:endParaRPr>
          </a:p>
          <a:p>
            <a:pPr marL="432000" indent="-324000">
              <a:spcAft>
                <a:spcPts val="1417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u-HU" sz="3200" spc="-1" strike="noStrike">
                <a:latin typeface="Arial"/>
              </a:rPr>
              <a:t>sofortiger Verschluss wegen kompetitive Blutströmung</a:t>
            </a:r>
            <a:endParaRPr b="0" lang="hu-HU" sz="3200" spc="-1" strike="noStrike">
              <a:latin typeface="Arial"/>
            </a:endParaRPr>
          </a:p>
          <a:p>
            <a:pPr marL="432000" indent="-324000">
              <a:spcAft>
                <a:spcPts val="1417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u-HU" sz="3200" spc="-1" strike="noStrike">
                <a:latin typeface="Arial"/>
              </a:rPr>
              <a:t>Klemmung(en) der Aorta</a:t>
            </a:r>
            <a:endParaRPr b="0" lang="hu-HU" sz="3200" spc="-1" strike="noStrike">
              <a:latin typeface="Arial"/>
            </a:endParaRPr>
          </a:p>
        </p:txBody>
      </p:sp>
      <p:pic>
        <p:nvPicPr>
          <p:cNvPr id="68" name="" descr=""/>
          <p:cNvPicPr/>
          <p:nvPr/>
        </p:nvPicPr>
        <p:blipFill>
          <a:blip r:embed="rId1"/>
          <a:stretch/>
        </p:blipFill>
        <p:spPr>
          <a:xfrm>
            <a:off x="5760000" y="1563480"/>
            <a:ext cx="3785760" cy="570852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77" dur="indefinite" restart="never" nodeType="tmRoot">
          <p:childTnLst>
            <p:seq>
              <p:cTn id="78" dur="indefinite" nodeType="mainSeq">
                <p:childTnLst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/>
          <a:p>
            <a:pPr algn="ctr"/>
            <a:r>
              <a:rPr b="0" lang="hu-HU" sz="4400" spc="-1" strike="noStrike">
                <a:latin typeface="Arial"/>
              </a:rPr>
              <a:t>Chirurgische Möglichkeiten III</a:t>
            </a:r>
            <a:br/>
            <a:r>
              <a:rPr b="0" lang="hu-HU" sz="4400" spc="-1" strike="noStrike">
                <a:latin typeface="Arial"/>
              </a:rPr>
              <a:t>alternative Methoden</a:t>
            </a:r>
            <a:endParaRPr b="0" lang="hu-HU" sz="4400" spc="-1" strike="noStrike">
              <a:latin typeface="Arial"/>
            </a:endParaRPr>
          </a:p>
        </p:txBody>
      </p:sp>
      <p:sp>
        <p:nvSpPr>
          <p:cNvPr id="70" name="TextShape 2"/>
          <p:cNvSpPr txBox="1"/>
          <p:nvPr/>
        </p:nvSpPr>
        <p:spPr>
          <a:xfrm>
            <a:off x="504000" y="1769040"/>
            <a:ext cx="4426560" cy="438444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>
            <a:normAutofit/>
          </a:bodyPr>
          <a:p>
            <a:pPr marL="432000" indent="-324000">
              <a:spcAft>
                <a:spcPts val="1417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u-HU" sz="3200" spc="-1" strike="noStrike">
                <a:latin typeface="Arial"/>
              </a:rPr>
              <a:t>median Sternotomie</a:t>
            </a:r>
            <a:endParaRPr b="0" lang="hu-HU" sz="3200" spc="-1" strike="noStrike">
              <a:latin typeface="Arial"/>
            </a:endParaRPr>
          </a:p>
          <a:p>
            <a:pPr marL="432000" indent="-324000">
              <a:spcAft>
                <a:spcPts val="1417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endParaRPr b="0" lang="hu-HU" sz="3200" spc="-1" strike="noStrike">
              <a:latin typeface="Arial"/>
            </a:endParaRPr>
          </a:p>
          <a:p>
            <a:pPr marL="432000" indent="-324000">
              <a:spcAft>
                <a:spcPts val="1417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u-HU" sz="3200" spc="-1" strike="noStrike">
                <a:latin typeface="Arial"/>
              </a:rPr>
              <a:t>CPB</a:t>
            </a:r>
            <a:endParaRPr b="0" lang="hu-HU" sz="3200" spc="-1" strike="noStrike">
              <a:latin typeface="Arial"/>
            </a:endParaRPr>
          </a:p>
          <a:p>
            <a:pPr marL="432000" indent="-324000">
              <a:spcAft>
                <a:spcPts val="1417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endParaRPr b="0" lang="hu-HU" sz="3200" spc="-1" strike="noStrike">
              <a:latin typeface="Arial"/>
            </a:endParaRPr>
          </a:p>
          <a:p>
            <a:pPr marL="432000" indent="-324000">
              <a:spcAft>
                <a:spcPts val="1417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u-HU" sz="3200" spc="-1" strike="noStrike">
                <a:latin typeface="Arial"/>
              </a:rPr>
              <a:t>begrenzte Lebensdauer den Venensegmenten</a:t>
            </a:r>
            <a:endParaRPr b="0" lang="hu-HU" sz="3200" spc="-1" strike="noStrike">
              <a:latin typeface="Arial"/>
            </a:endParaRPr>
          </a:p>
          <a:p>
            <a:pPr marL="432000" indent="-324000">
              <a:spcAft>
                <a:spcPts val="1417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u-HU" sz="3200" spc="-1" strike="noStrike">
                <a:latin typeface="Arial"/>
              </a:rPr>
              <a:t>Sofortiger Verschluss wegen kompetitive Blutströmung</a:t>
            </a:r>
            <a:endParaRPr b="0" lang="hu-HU" sz="3200" spc="-1" strike="noStrike">
              <a:latin typeface="Arial"/>
            </a:endParaRPr>
          </a:p>
          <a:p>
            <a:pPr marL="432000" indent="-324000">
              <a:spcAft>
                <a:spcPts val="1417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u-HU" sz="3200" spc="-1" strike="noStrike">
                <a:latin typeface="Arial"/>
              </a:rPr>
              <a:t>Aortenklemmung</a:t>
            </a:r>
            <a:endParaRPr b="0" lang="hu-HU" sz="3200" spc="-1" strike="noStrike">
              <a:latin typeface="Arial"/>
            </a:endParaRPr>
          </a:p>
        </p:txBody>
      </p:sp>
      <p:sp>
        <p:nvSpPr>
          <p:cNvPr id="71" name="TextShape 3"/>
          <p:cNvSpPr txBox="1"/>
          <p:nvPr/>
        </p:nvSpPr>
        <p:spPr>
          <a:xfrm>
            <a:off x="5151960" y="1769040"/>
            <a:ext cx="4426560" cy="438444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>
            <a:normAutofit/>
          </a:bodyPr>
          <a:p>
            <a:pPr marL="432000" indent="-324000">
              <a:spcAft>
                <a:spcPts val="1417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u-HU" sz="3200" spc="-1" strike="noStrike">
                <a:latin typeface="Arial"/>
              </a:rPr>
              <a:t>partielle Sternotomie</a:t>
            </a:r>
            <a:endParaRPr b="0" lang="hu-HU" sz="3200" spc="-1" strike="noStrike">
              <a:latin typeface="Arial"/>
            </a:endParaRPr>
          </a:p>
          <a:p>
            <a:pPr marL="432000" indent="-324000">
              <a:spcAft>
                <a:spcPts val="1417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u-HU" sz="3200" spc="-1" strike="noStrike">
                <a:latin typeface="Arial"/>
              </a:rPr>
              <a:t>MIDCAB, TECAB</a:t>
            </a:r>
            <a:endParaRPr b="0" lang="hu-HU" sz="3200" spc="-1" strike="noStrike">
              <a:latin typeface="Arial"/>
            </a:endParaRPr>
          </a:p>
          <a:p>
            <a:pPr marL="432000" indent="-324000">
              <a:spcAft>
                <a:spcPts val="1417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u-HU" sz="3200" spc="-1" strike="noStrike">
                <a:latin typeface="Arial"/>
              </a:rPr>
              <a:t>Off-Pump Koronarienbypass</a:t>
            </a:r>
            <a:endParaRPr b="0" lang="hu-HU" sz="3200" spc="-1" strike="noStrike">
              <a:latin typeface="Arial"/>
            </a:endParaRPr>
          </a:p>
          <a:p>
            <a:pPr marL="432000" indent="-324000">
              <a:spcAft>
                <a:spcPts val="1417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u-HU" sz="3200" spc="-1" strike="noStrike">
                <a:latin typeface="Arial"/>
              </a:rPr>
              <a:t>vollarterielle Revaskularisation</a:t>
            </a:r>
            <a:endParaRPr b="0" lang="hu-HU" sz="3200" spc="-1" strike="noStrike">
              <a:latin typeface="Arial"/>
            </a:endParaRPr>
          </a:p>
          <a:p>
            <a:pPr marL="432000" indent="-324000">
              <a:spcAft>
                <a:spcPts val="1417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u-HU" sz="3200" spc="-1" strike="noStrike">
                <a:latin typeface="Arial"/>
              </a:rPr>
              <a:t>intraoperative Strömungmessung</a:t>
            </a:r>
            <a:endParaRPr b="0" lang="hu-HU" sz="3200" spc="-1" strike="noStrike">
              <a:latin typeface="Arial"/>
            </a:endParaRPr>
          </a:p>
          <a:p>
            <a:pPr marL="432000" indent="-324000">
              <a:spcAft>
                <a:spcPts val="1417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u-HU" sz="3200" spc="-1" strike="noStrike">
                <a:latin typeface="Arial"/>
              </a:rPr>
              <a:t>„</a:t>
            </a:r>
            <a:r>
              <a:rPr b="0" lang="hu-HU" sz="3200" spc="-1" strike="noStrike">
                <a:latin typeface="Arial"/>
              </a:rPr>
              <a:t>aortic no touch”</a:t>
            </a:r>
            <a:endParaRPr b="0" lang="hu-HU" sz="3200" spc="-1" strike="noStrike">
              <a:latin typeface="Arial"/>
            </a:endParaRPr>
          </a:p>
        </p:txBody>
      </p:sp>
    </p:spTree>
  </p:cSld>
  <p:timing>
    <p:tnLst>
      <p:par>
        <p:cTn id="99" dur="indefinite" restart="never" nodeType="tmRoot">
          <p:childTnLst>
            <p:seq>
              <p:cTn id="100" dur="indefinite" nodeType="mainSeq">
                <p:childTnLst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nodeType="with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" name="" descr=""/>
          <p:cNvPicPr/>
          <p:nvPr/>
        </p:nvPicPr>
        <p:blipFill>
          <a:blip r:embed="rId1"/>
          <a:stretch/>
        </p:blipFill>
        <p:spPr>
          <a:xfrm>
            <a:off x="-72000" y="0"/>
            <a:ext cx="10172880" cy="7575480"/>
          </a:xfrm>
          <a:prstGeom prst="rect">
            <a:avLst/>
          </a:prstGeom>
          <a:ln>
            <a:noFill/>
          </a:ln>
        </p:spPr>
      </p:pic>
    </p:spTree>
  </p:cSld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/>
          <a:p>
            <a:pPr algn="ctr"/>
            <a:r>
              <a:rPr b="0" lang="hu-HU" sz="4400" spc="-1" strike="noStrike">
                <a:latin typeface="Arial"/>
              </a:rPr>
              <a:t>Operationen den Komplikationen</a:t>
            </a:r>
            <a:endParaRPr b="0" lang="hu-HU" sz="4400" spc="-1" strike="noStrike">
              <a:latin typeface="Arial"/>
            </a:endParaRPr>
          </a:p>
        </p:txBody>
      </p:sp>
      <p:sp>
        <p:nvSpPr>
          <p:cNvPr id="74" name="TextShape 2"/>
          <p:cNvSpPr txBox="1"/>
          <p:nvPr/>
        </p:nvSpPr>
        <p:spPr>
          <a:xfrm>
            <a:off x="504000" y="1769040"/>
            <a:ext cx="9071640" cy="438444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>
            <a:normAutofit/>
          </a:bodyPr>
          <a:p>
            <a:pPr marL="432000" indent="-324000">
              <a:spcAft>
                <a:spcPts val="1417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u-HU" sz="3200" spc="-1" strike="noStrike">
                <a:latin typeface="Arial"/>
              </a:rPr>
              <a:t>Akut:</a:t>
            </a:r>
            <a:endParaRPr b="0" lang="hu-HU" sz="3200" spc="-1" strike="noStrike">
              <a:latin typeface="Arial"/>
            </a:endParaRPr>
          </a:p>
          <a:p>
            <a:pPr lvl="1" marL="864000" indent="-324000">
              <a:spcAft>
                <a:spcPts val="1134"/>
              </a:spcAft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hu-HU" sz="2800" spc="-1" strike="noStrike">
                <a:latin typeface="Arial"/>
              </a:rPr>
              <a:t>Kammerwandruptur</a:t>
            </a:r>
            <a:endParaRPr b="0" lang="hu-HU" sz="2800" spc="-1" strike="noStrike">
              <a:latin typeface="Arial"/>
            </a:endParaRPr>
          </a:p>
          <a:p>
            <a:pPr lvl="1" marL="864000" indent="-324000">
              <a:spcAft>
                <a:spcPts val="1134"/>
              </a:spcAft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hu-HU" sz="2800" spc="-1" strike="noStrike">
                <a:latin typeface="Arial"/>
              </a:rPr>
              <a:t>VSD</a:t>
            </a:r>
            <a:endParaRPr b="0" lang="hu-HU" sz="2800" spc="-1" strike="noStrike">
              <a:latin typeface="Arial"/>
            </a:endParaRPr>
          </a:p>
          <a:p>
            <a:pPr lvl="1" marL="864000" indent="-324000">
              <a:spcAft>
                <a:spcPts val="1134"/>
              </a:spcAft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hu-HU" sz="2800" spc="-1" strike="noStrike">
                <a:latin typeface="Arial"/>
              </a:rPr>
              <a:t>Papillarmuskelruptur</a:t>
            </a:r>
            <a:endParaRPr b="0" lang="hu-HU" sz="2800" spc="-1" strike="noStrike">
              <a:latin typeface="Arial"/>
            </a:endParaRPr>
          </a:p>
          <a:p>
            <a:pPr lvl="1" marL="864000" indent="-324000">
              <a:spcAft>
                <a:spcPts val="1134"/>
              </a:spcAft>
              <a:buClr>
                <a:srgbClr val="000000"/>
              </a:buClr>
              <a:buSzPct val="75000"/>
              <a:buFont typeface="Symbol" charset="2"/>
              <a:buChar char=""/>
            </a:pPr>
            <a:endParaRPr b="0" lang="hu-HU" sz="2800" spc="-1" strike="noStrike">
              <a:latin typeface="Arial"/>
            </a:endParaRPr>
          </a:p>
          <a:p>
            <a:pPr marL="432000" indent="-324000">
              <a:spcAft>
                <a:spcPts val="1417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u-HU" sz="3200" spc="-1" strike="noStrike">
                <a:latin typeface="Arial"/>
              </a:rPr>
              <a:t>Chronisch:</a:t>
            </a:r>
            <a:endParaRPr b="0" lang="hu-HU" sz="3200" spc="-1" strike="noStrike">
              <a:latin typeface="Arial"/>
            </a:endParaRPr>
          </a:p>
          <a:p>
            <a:pPr lvl="1" marL="864000" indent="-324000">
              <a:spcAft>
                <a:spcPts val="1134"/>
              </a:spcAft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hu-HU" sz="2800" spc="-1" strike="noStrike">
                <a:latin typeface="Arial"/>
              </a:rPr>
              <a:t>Ventrikelaneurysm: Plikation oder Resektion und Flickeneinsatz</a:t>
            </a:r>
            <a:endParaRPr b="0" lang="hu-HU" sz="2800" spc="-1" strike="noStrike">
              <a:latin typeface="Arial"/>
            </a:endParaRPr>
          </a:p>
          <a:p>
            <a:pPr lvl="1" marL="864000" indent="-324000">
              <a:spcAft>
                <a:spcPts val="1134"/>
              </a:spcAft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hu-HU" sz="2800" spc="-1" strike="noStrike">
                <a:latin typeface="Arial"/>
              </a:rPr>
              <a:t>Mitralregurgitation</a:t>
            </a:r>
            <a:endParaRPr b="0" lang="hu-HU" sz="2800" spc="-1" strike="noStrike">
              <a:latin typeface="Arial"/>
            </a:endParaRPr>
          </a:p>
        </p:txBody>
      </p:sp>
    </p:spTree>
  </p:cSld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/>
          <a:p>
            <a:pPr algn="ctr"/>
            <a:r>
              <a:rPr b="0" lang="hu-HU" sz="4400" spc="-1" strike="noStrike">
                <a:latin typeface="Arial"/>
              </a:rPr>
              <a:t>Chirurgische Möglichkeiten IV</a:t>
            </a:r>
            <a:br/>
            <a:r>
              <a:rPr b="0" lang="hu-HU" sz="4400" spc="-1" strike="noStrike">
                <a:latin typeface="Arial"/>
              </a:rPr>
              <a:t>Nebenerkrankungen</a:t>
            </a:r>
            <a:endParaRPr b="0" lang="hu-HU" sz="4400" spc="-1" strike="noStrike">
              <a:latin typeface="Arial"/>
            </a:endParaRPr>
          </a:p>
        </p:txBody>
      </p:sp>
      <p:sp>
        <p:nvSpPr>
          <p:cNvPr id="76" name="TextShape 2"/>
          <p:cNvSpPr txBox="1"/>
          <p:nvPr/>
        </p:nvSpPr>
        <p:spPr>
          <a:xfrm>
            <a:off x="504000" y="1769040"/>
            <a:ext cx="9071640" cy="438444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>
            <a:normAutofit/>
          </a:bodyPr>
          <a:p>
            <a:pPr marL="432000" indent="-324000">
              <a:spcAft>
                <a:spcPts val="1417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u-HU" sz="3200" spc="-1" strike="noStrike">
                <a:latin typeface="Arial"/>
              </a:rPr>
              <a:t>Carotisverengung – wenn möglich, vor der Herzoperation zu handeln</a:t>
            </a:r>
            <a:endParaRPr b="0" lang="hu-HU" sz="3200" spc="-1" strike="noStrike">
              <a:latin typeface="Arial"/>
            </a:endParaRPr>
          </a:p>
          <a:p>
            <a:pPr marL="432000" indent="-324000">
              <a:spcAft>
                <a:spcPts val="1417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u-HU" sz="3200" spc="-1" strike="noStrike">
                <a:latin typeface="Arial"/>
              </a:rPr>
              <a:t>Klappenpathologien – kombinierte Herzoperation (Rekonstruktion oder Ersatz)</a:t>
            </a:r>
            <a:endParaRPr b="0" lang="hu-HU" sz="3200" spc="-1" strike="noStrike">
              <a:latin typeface="Arial"/>
            </a:endParaRPr>
          </a:p>
          <a:p>
            <a:pPr marL="432000" indent="-324000">
              <a:spcAft>
                <a:spcPts val="1417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u-HU" sz="3200" spc="-1" strike="noStrike">
                <a:latin typeface="Arial"/>
              </a:rPr>
              <a:t>Vorhofflimmern – k. OP: Ablation</a:t>
            </a:r>
            <a:endParaRPr b="0" lang="hu-HU" sz="3200" spc="-1" strike="noStrike">
              <a:latin typeface="Arial"/>
            </a:endParaRPr>
          </a:p>
        </p:txBody>
      </p:sp>
      <p:pic>
        <p:nvPicPr>
          <p:cNvPr id="77" name="" descr=""/>
          <p:cNvPicPr/>
          <p:nvPr/>
        </p:nvPicPr>
        <p:blipFill>
          <a:blip r:embed="rId1"/>
          <a:stretch/>
        </p:blipFill>
        <p:spPr>
          <a:xfrm>
            <a:off x="504000" y="1563480"/>
            <a:ext cx="8856000" cy="590220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143" dur="indefinite" restart="never" nodeType="tmRoot">
          <p:childTnLst>
            <p:seq>
              <p:cTn id="144" dur="indefinite" nodeType="mainSeq">
                <p:childTnLst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nodeType="clickEffect" fill="hold" presetClass="exit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/>
          <a:p>
            <a:pPr algn="ctr"/>
            <a:r>
              <a:rPr b="0" lang="hu-HU" sz="4400" spc="-1" strike="noStrike">
                <a:latin typeface="Arial"/>
              </a:rPr>
              <a:t>postoperativ Phase</a:t>
            </a:r>
            <a:endParaRPr b="0" lang="hu-HU" sz="4400" spc="-1" strike="noStrike">
              <a:latin typeface="Arial"/>
            </a:endParaRPr>
          </a:p>
        </p:txBody>
      </p:sp>
      <p:sp>
        <p:nvSpPr>
          <p:cNvPr id="79" name="TextShape 2"/>
          <p:cNvSpPr txBox="1"/>
          <p:nvPr/>
        </p:nvSpPr>
        <p:spPr>
          <a:xfrm>
            <a:off x="504000" y="2592000"/>
            <a:ext cx="9071640" cy="356148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>
            <a:normAutofit/>
          </a:bodyPr>
          <a:p>
            <a:pPr marL="432000" indent="-324000">
              <a:spcAft>
                <a:spcPts val="1417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u-HU" sz="3200" spc="-1" strike="noStrike">
                <a:latin typeface="Arial"/>
              </a:rPr>
              <a:t>Drainage, ZVK, tempor</a:t>
            </a:r>
            <a:r>
              <a:rPr b="0" lang="hu-HU" sz="3200" spc="-1" strike="noStrike">
                <a:latin typeface="Arial"/>
                <a:ea typeface="Arial"/>
              </a:rPr>
              <a:t>ä</a:t>
            </a:r>
            <a:r>
              <a:rPr b="0" lang="hu-HU" sz="3200" spc="-1" strike="noStrike">
                <a:latin typeface="Arial"/>
                <a:ea typeface="Arial"/>
              </a:rPr>
              <a:t>re Schrittmacherelektrode</a:t>
            </a:r>
            <a:endParaRPr b="0" lang="hu-HU" sz="3200" spc="-1" strike="noStrike">
              <a:latin typeface="Arial"/>
            </a:endParaRPr>
          </a:p>
          <a:p>
            <a:pPr marL="432000" indent="-324000">
              <a:spcAft>
                <a:spcPts val="1417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u-HU" sz="3200" spc="-1" strike="noStrike">
                <a:latin typeface="Arial"/>
              </a:rPr>
              <a:t>lange Rehabilitierung (Myokard, Brustbein)</a:t>
            </a:r>
            <a:endParaRPr b="0" lang="hu-HU" sz="3200" spc="-1" strike="noStrike">
              <a:latin typeface="Arial"/>
            </a:endParaRPr>
          </a:p>
          <a:p>
            <a:pPr marL="432000" indent="-324000">
              <a:spcAft>
                <a:spcPts val="1417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u-HU" sz="3200" spc="-1" strike="noStrike">
                <a:latin typeface="Arial"/>
              </a:rPr>
              <a:t>Physiotherapie, Atmungs- und schrittweise aufgebaute Belastungsübungen sind unvermeidlich</a:t>
            </a:r>
            <a:endParaRPr b="0" lang="hu-HU" sz="3200" spc="-1" strike="noStrike">
              <a:latin typeface="Arial"/>
            </a:endParaRPr>
          </a:p>
        </p:txBody>
      </p:sp>
    </p:spTree>
  </p:cSld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291</TotalTime>
  <Application>LibreOffice/6.0.3.2$Linux_x86 LibreOffice_project/00m0$Build-2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2014-03-30T22:09:48Z</dcterms:created>
  <dc:creator/>
  <dc:description/>
  <dc:language>hu-HU</dc:language>
  <cp:lastModifiedBy/>
  <dcterms:modified xsi:type="dcterms:W3CDTF">2019-02-17T14:36:56Z</dcterms:modified>
  <cp:revision>14</cp:revision>
  <dc:subject/>
  <dc:title/>
</cp:coreProperties>
</file>