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7"/>
  </p:notesMasterIdLst>
  <p:sldIdLst>
    <p:sldId id="256" r:id="rId2"/>
    <p:sldId id="270" r:id="rId3"/>
    <p:sldId id="269"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59" r:id="rId58"/>
    <p:sldId id="364"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61" r:id="rId78"/>
    <p:sldId id="342" r:id="rId79"/>
    <p:sldId id="343" r:id="rId80"/>
    <p:sldId id="344" r:id="rId81"/>
    <p:sldId id="345" r:id="rId82"/>
    <p:sldId id="346" r:id="rId83"/>
    <p:sldId id="355" r:id="rId84"/>
    <p:sldId id="356" r:id="rId85"/>
    <p:sldId id="365" r:id="rId86"/>
    <p:sldId id="357" r:id="rId87"/>
    <p:sldId id="347" r:id="rId88"/>
    <p:sldId id="348" r:id="rId89"/>
    <p:sldId id="349" r:id="rId90"/>
    <p:sldId id="350" r:id="rId91"/>
    <p:sldId id="351" r:id="rId92"/>
    <p:sldId id="352" r:id="rId93"/>
    <p:sldId id="353" r:id="rId94"/>
    <p:sldId id="268" r:id="rId95"/>
    <p:sldId id="354" r:id="rId9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8"/>
      </p:cViewPr>
      <p:guideLst/>
    </p:cSldViewPr>
  </p:slid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 name="Shape 3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64862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502848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ront Page">
    <p:bg>
      <p:bgPr>
        <a:solidFill>
          <a:srgbClr val="FFFFFF"/>
        </a:solidFill>
        <a:effectLst/>
      </p:bgPr>
    </p:bg>
    <p:spTree>
      <p:nvGrpSpPr>
        <p:cNvPr id="1" name=""/>
        <p:cNvGrpSpPr/>
        <p:nvPr/>
      </p:nvGrpSpPr>
      <p:grpSpPr>
        <a:xfrm>
          <a:off x="0" y="0"/>
          <a:ext cx="0" cy="0"/>
          <a:chOff x="0" y="0"/>
          <a:chExt cx="0" cy="0"/>
        </a:xfrm>
      </p:grpSpPr>
      <p:sp>
        <p:nvSpPr>
          <p:cNvPr id="15" name="TextBox 6"/>
          <p:cNvSpPr txBox="1"/>
          <p:nvPr/>
        </p:nvSpPr>
        <p:spPr>
          <a:xfrm>
            <a:off x="-9182095" y="2967334"/>
            <a:ext cx="8987150" cy="105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400">
                <a:solidFill>
                  <a:srgbClr val="121D46"/>
                </a:solidFill>
                <a:latin typeface="Poppins Bold"/>
                <a:ea typeface="Poppins Bold"/>
                <a:cs typeface="Poppins Bold"/>
                <a:sym typeface="Poppins Bold"/>
              </a:defRPr>
            </a:lvl1pPr>
          </a:lstStyle>
          <a:p>
            <a:r>
              <a:t>Welcome message!</a:t>
            </a:r>
          </a:p>
        </p:txBody>
      </p:sp>
      <p:sp>
        <p:nvSpPr>
          <p:cNvPr id="16" name="Rectangle 7"/>
          <p:cNvSpPr txBox="1"/>
          <p:nvPr/>
        </p:nvSpPr>
        <p:spPr>
          <a:xfrm>
            <a:off x="-9169395" y="4199533"/>
            <a:ext cx="4081776" cy="1024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a:solidFill>
                  <a:srgbClr val="121D46"/>
                </a:solidFill>
                <a:latin typeface="Poppins Regular"/>
                <a:ea typeface="Poppins Regular"/>
                <a:cs typeface="Poppins Regular"/>
                <a:sym typeface="Poppins Regular"/>
              </a:defRPr>
            </a:lvl1pPr>
          </a:lstStyle>
          <a:p>
            <a:r>
              <a:t>Make a Positive Impression with this Clean and Strong Presentation Template.</a:t>
            </a:r>
          </a:p>
        </p:txBody>
      </p:sp>
      <p:pic>
        <p:nvPicPr>
          <p:cNvPr id="17" name="Kép 10" descr="Kép 10"/>
          <p:cNvPicPr>
            <a:picLocks noChangeAspect="1"/>
          </p:cNvPicPr>
          <p:nvPr/>
        </p:nvPicPr>
        <p:blipFill>
          <a:blip r:embed="rId2"/>
          <a:srcRect l="33197"/>
          <a:stretch>
            <a:fillRect/>
          </a:stretch>
        </p:blipFill>
        <p:spPr>
          <a:xfrm flipH="1">
            <a:off x="7839488" y="345738"/>
            <a:ext cx="4352513" cy="6521787"/>
          </a:xfrm>
          <a:prstGeom prst="rect">
            <a:avLst/>
          </a:prstGeom>
          <a:ln w="12700">
            <a:miter lim="400000"/>
          </a:ln>
        </p:spPr>
      </p:pic>
      <p:sp>
        <p:nvSpPr>
          <p:cNvPr id="18" name="Rectangle 7"/>
          <p:cNvSpPr txBox="1"/>
          <p:nvPr/>
        </p:nvSpPr>
        <p:spPr>
          <a:xfrm>
            <a:off x="762004" y="7024724"/>
            <a:ext cx="4081776" cy="2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r>
              <a:t>Pécs, 2021. január 12.</a:t>
            </a:r>
          </a:p>
        </p:txBody>
      </p:sp>
      <p:pic>
        <p:nvPicPr>
          <p:cNvPr id="19" name="Ábra 7" descr="Ábra 7"/>
          <p:cNvPicPr>
            <a:picLocks noChangeAspect="1"/>
          </p:cNvPicPr>
          <p:nvPr/>
        </p:nvPicPr>
        <p:blipFill>
          <a:blip r:embed="rId3"/>
          <a:stretch>
            <a:fillRect/>
          </a:stretch>
        </p:blipFill>
        <p:spPr>
          <a:xfrm>
            <a:off x="816202" y="730998"/>
            <a:ext cx="2452096" cy="708636"/>
          </a:xfrm>
          <a:prstGeom prst="rect">
            <a:avLst/>
          </a:prstGeom>
          <a:ln w="12700">
            <a:miter lim="400000"/>
          </a:ln>
        </p:spPr>
      </p:pic>
      <p:sp>
        <p:nvSpPr>
          <p:cNvPr id="20"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1">
    <p:spTree>
      <p:nvGrpSpPr>
        <p:cNvPr id="1" name=""/>
        <p:cNvGrpSpPr/>
        <p:nvPr/>
      </p:nvGrpSpPr>
      <p:grpSpPr>
        <a:xfrm>
          <a:off x="0" y="0"/>
          <a:ext cx="0" cy="0"/>
          <a:chOff x="0" y="0"/>
          <a:chExt cx="0" cy="0"/>
        </a:xfrm>
      </p:grpSpPr>
      <p:sp>
        <p:nvSpPr>
          <p:cNvPr id="27"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3">
    <p:spTree>
      <p:nvGrpSpPr>
        <p:cNvPr id="1" name=""/>
        <p:cNvGrpSpPr/>
        <p:nvPr/>
      </p:nvGrpSpPr>
      <p:grpSpPr>
        <a:xfrm>
          <a:off x="0" y="0"/>
          <a:ext cx="0" cy="0"/>
          <a:chOff x="0" y="0"/>
          <a:chExt cx="0" cy="0"/>
        </a:xfrm>
      </p:grpSpPr>
      <p:sp>
        <p:nvSpPr>
          <p:cNvPr id="45" name="TextBox 6"/>
          <p:cNvSpPr txBox="1"/>
          <p:nvPr/>
        </p:nvSpPr>
        <p:spPr>
          <a:xfrm>
            <a:off x="774705" y="2967334"/>
            <a:ext cx="8987150" cy="105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400">
                <a:solidFill>
                  <a:srgbClr val="FFFFFF"/>
                </a:solidFill>
                <a:latin typeface="Poppins Bold"/>
                <a:ea typeface="Poppins Bold"/>
                <a:cs typeface="Poppins Bold"/>
                <a:sym typeface="Poppins Bold"/>
              </a:defRPr>
            </a:lvl1pPr>
          </a:lstStyle>
          <a:p>
            <a:r>
              <a:t>Section title 3</a:t>
            </a:r>
          </a:p>
        </p:txBody>
      </p:sp>
      <p:pic>
        <p:nvPicPr>
          <p:cNvPr id="46" name="Kép 3" descr="Kép 3"/>
          <p:cNvPicPr>
            <a:picLocks noChangeAspect="1"/>
          </p:cNvPicPr>
          <p:nvPr/>
        </p:nvPicPr>
        <p:blipFill>
          <a:blip r:embed="rId2"/>
          <a:srcRect r="69972"/>
          <a:stretch>
            <a:fillRect/>
          </a:stretch>
        </p:blipFill>
        <p:spPr>
          <a:xfrm rot="10800000" flipH="1">
            <a:off x="8204199" y="-3"/>
            <a:ext cx="3987803" cy="6858002"/>
          </a:xfrm>
          <a:prstGeom prst="rect">
            <a:avLst/>
          </a:prstGeom>
          <a:ln w="12700">
            <a:miter lim="400000"/>
          </a:ln>
        </p:spPr>
      </p:pic>
      <p:sp>
        <p:nvSpPr>
          <p:cNvPr id="47" name="Rectangle 7"/>
          <p:cNvSpPr txBox="1"/>
          <p:nvPr/>
        </p:nvSpPr>
        <p:spPr>
          <a:xfrm>
            <a:off x="787405" y="4199533"/>
            <a:ext cx="4081776" cy="415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a:solidFill>
                  <a:srgbClr val="FFFFFF"/>
                </a:solidFill>
                <a:latin typeface="Poppins Regular"/>
                <a:ea typeface="Poppins Regular"/>
                <a:cs typeface="Poppins Regular"/>
                <a:sym typeface="Poppins Regular"/>
              </a:defRPr>
            </a:lvl1pPr>
          </a:lstStyle>
          <a:p>
            <a:r>
              <a:t>Optional subtitle</a:t>
            </a:r>
          </a:p>
        </p:txBody>
      </p:sp>
      <p:pic>
        <p:nvPicPr>
          <p:cNvPr id="48" name="logo-aok-deu-white.pdf" descr="logo-aok-deu-white.pdf"/>
          <p:cNvPicPr>
            <a:picLocks noChangeAspect="1"/>
          </p:cNvPicPr>
          <p:nvPr/>
        </p:nvPicPr>
        <p:blipFill>
          <a:blip r:embed="rId3"/>
          <a:stretch>
            <a:fillRect/>
          </a:stretch>
        </p:blipFill>
        <p:spPr>
          <a:xfrm>
            <a:off x="9758973" y="6038596"/>
            <a:ext cx="2131690" cy="834140"/>
          </a:xfrm>
          <a:prstGeom prst="rect">
            <a:avLst/>
          </a:prstGeom>
          <a:ln w="12700">
            <a:miter lim="400000"/>
          </a:ln>
        </p:spPr>
      </p:pic>
      <p:sp>
        <p:nvSpPr>
          <p:cNvPr id="49"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 + Img right">
    <p:bg>
      <p:bgPr>
        <a:solidFill>
          <a:srgbClr val="FFFFFF"/>
        </a:solidFill>
        <a:effectLst/>
      </p:bgPr>
    </p:bg>
    <p:spTree>
      <p:nvGrpSpPr>
        <p:cNvPr id="1" name=""/>
        <p:cNvGrpSpPr/>
        <p:nvPr/>
      </p:nvGrpSpPr>
      <p:grpSpPr>
        <a:xfrm>
          <a:off x="0" y="0"/>
          <a:ext cx="0" cy="0"/>
          <a:chOff x="0" y="0"/>
          <a:chExt cx="0" cy="0"/>
        </a:xfrm>
      </p:grpSpPr>
      <p:sp>
        <p:nvSpPr>
          <p:cNvPr id="86" name="Picture Placeholder 3"/>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87" name="TextBox 6"/>
          <p:cNvSpPr txBox="1"/>
          <p:nvPr/>
        </p:nvSpPr>
        <p:spPr>
          <a:xfrm>
            <a:off x="774705" y="1359489"/>
            <a:ext cx="8987150" cy="63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r>
              <a:t>Szöveg képpel, jobb</a:t>
            </a:r>
          </a:p>
        </p:txBody>
      </p:sp>
      <p:sp>
        <p:nvSpPr>
          <p:cNvPr id="88" name="Rectangle 7"/>
          <p:cNvSpPr txBox="1"/>
          <p:nvPr/>
        </p:nvSpPr>
        <p:spPr>
          <a:xfrm>
            <a:off x="787405" y="2264191"/>
            <a:ext cx="4792976" cy="3149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r>
              <a:t>Lorem ipsum dolor sit amet, consectetur adipiscing elit. Curabitur bibendum mi a sem interdum suscipit. Sed volutpat justo nec dolor posuere porta. Aenean eget viverra dui. Vivamus et finibus augue. Duis eget justo accumsan, finibus orci a, varius metus. Sed maximus convallis lacus in sodales. Quisque vestibulum, lorem at sodales gravida, lacus ipsum finibus lectus, non venenatis risus augue a justo.</a:t>
            </a:r>
          </a:p>
        </p:txBody>
      </p:sp>
      <p:sp>
        <p:nvSpPr>
          <p:cNvPr id="89" name="TextBox 6"/>
          <p:cNvSpPr txBox="1"/>
          <p:nvPr/>
        </p:nvSpPr>
        <p:spPr>
          <a:xfrm>
            <a:off x="787405" y="731785"/>
            <a:ext cx="8987150" cy="304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r>
              <a:t>SECTION TITLE</a:t>
            </a:r>
          </a:p>
        </p:txBody>
      </p:sp>
      <p:sp>
        <p:nvSpPr>
          <p:cNvPr id="90" name="Téglalap 21"/>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sp>
        <p:nvSpPr>
          <p:cNvPr id="91" name="Rectangle 7"/>
          <p:cNvSpPr txBox="1"/>
          <p:nvPr/>
        </p:nvSpPr>
        <p:spPr>
          <a:xfrm>
            <a:off x="1163324" y="6348237"/>
            <a:ext cx="4081776" cy="2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r>
              <a:t>Documents name</a:t>
            </a:r>
          </a:p>
        </p:txBody>
      </p:sp>
      <p:sp>
        <p:nvSpPr>
          <p:cNvPr id="92" name="Rectangle 7"/>
          <p:cNvSpPr txBox="1"/>
          <p:nvPr/>
        </p:nvSpPr>
        <p:spPr>
          <a:xfrm>
            <a:off x="747375" y="6348237"/>
            <a:ext cx="395620" cy="2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r>
              <a:t>3</a:t>
            </a:r>
          </a:p>
        </p:txBody>
      </p:sp>
      <p:pic>
        <p:nvPicPr>
          <p:cNvPr id="93"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94"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ext + Img left">
    <p:bg>
      <p:bgPr>
        <a:solidFill>
          <a:srgbClr val="FFFFFF"/>
        </a:solidFill>
        <a:effectLst/>
      </p:bgPr>
    </p:bg>
    <p:spTree>
      <p:nvGrpSpPr>
        <p:cNvPr id="1" name=""/>
        <p:cNvGrpSpPr/>
        <p:nvPr/>
      </p:nvGrpSpPr>
      <p:grpSpPr>
        <a:xfrm>
          <a:off x="0" y="0"/>
          <a:ext cx="0" cy="0"/>
          <a:chOff x="0" y="0"/>
          <a:chExt cx="0" cy="0"/>
        </a:xfrm>
      </p:grpSpPr>
      <p:sp>
        <p:nvSpPr>
          <p:cNvPr id="101" name="Picture Placeholder 3"/>
          <p:cNvSpPr>
            <a:spLocks noGrp="1"/>
          </p:cNvSpPr>
          <p:nvPr>
            <p:ph type="pic" idx="21"/>
          </p:nvPr>
        </p:nvSpPr>
        <p:spPr>
          <a:xfrm>
            <a:off x="0" y="0"/>
            <a:ext cx="6096000" cy="6858000"/>
          </a:xfrm>
          <a:prstGeom prst="rect">
            <a:avLst/>
          </a:prstGeom>
        </p:spPr>
        <p:txBody>
          <a:bodyPr lIns="91439" tIns="45719" rIns="91439" bIns="45719">
            <a:noAutofit/>
          </a:bodyPr>
          <a:lstStyle/>
          <a:p>
            <a:endParaRPr/>
          </a:p>
        </p:txBody>
      </p:sp>
      <p:sp>
        <p:nvSpPr>
          <p:cNvPr id="102" name="TextBox 6"/>
          <p:cNvSpPr txBox="1"/>
          <p:nvPr/>
        </p:nvSpPr>
        <p:spPr>
          <a:xfrm>
            <a:off x="6756404" y="1359489"/>
            <a:ext cx="8987151" cy="63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r>
              <a:t>Szöveg képpel, bal</a:t>
            </a:r>
          </a:p>
        </p:txBody>
      </p:sp>
      <p:sp>
        <p:nvSpPr>
          <p:cNvPr id="103" name="Rectangle 7"/>
          <p:cNvSpPr txBox="1"/>
          <p:nvPr/>
        </p:nvSpPr>
        <p:spPr>
          <a:xfrm>
            <a:off x="6769106" y="2264191"/>
            <a:ext cx="4792975" cy="3149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r>
              <a:t>Lorem ipsum dolor sit amet, consectetur adipiscing elit. Curabitur bibendum mi a sem interdum suscipit. Sed volutpat justo nec dolor posuere porta. Aenean eget viverra dui. Vivamus et finibus augue. Duis eget justo accumsan, finibus orci a, varius metus. Sed maximus convallis lacus in sodales. Quisque vestibulum, lorem at sodales gravida, lacus ipsum finibus lectus, non venenatis risus augue a justo.</a:t>
            </a:r>
          </a:p>
        </p:txBody>
      </p:sp>
      <p:sp>
        <p:nvSpPr>
          <p:cNvPr id="104" name="TextBox 6"/>
          <p:cNvSpPr txBox="1"/>
          <p:nvPr/>
        </p:nvSpPr>
        <p:spPr>
          <a:xfrm>
            <a:off x="6769104" y="731785"/>
            <a:ext cx="8987151" cy="304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r>
              <a:t>SECTION TITLE</a:t>
            </a:r>
          </a:p>
        </p:txBody>
      </p:sp>
      <p:sp>
        <p:nvSpPr>
          <p:cNvPr id="105" name="Téglalap 8"/>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sp>
        <p:nvSpPr>
          <p:cNvPr id="106" name="Rectangle 7"/>
          <p:cNvSpPr txBox="1"/>
          <p:nvPr/>
        </p:nvSpPr>
        <p:spPr>
          <a:xfrm>
            <a:off x="1163324" y="6348237"/>
            <a:ext cx="4081776" cy="2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r>
              <a:t>Documents name</a:t>
            </a:r>
          </a:p>
        </p:txBody>
      </p:sp>
      <p:sp>
        <p:nvSpPr>
          <p:cNvPr id="107" name="Rectangle 7"/>
          <p:cNvSpPr txBox="1"/>
          <p:nvPr/>
        </p:nvSpPr>
        <p:spPr>
          <a:xfrm>
            <a:off x="747375" y="6348237"/>
            <a:ext cx="395620" cy="2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r>
              <a:t>3</a:t>
            </a:r>
          </a:p>
        </p:txBody>
      </p:sp>
      <p:pic>
        <p:nvPicPr>
          <p:cNvPr id="108"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109"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able">
    <p:bg>
      <p:bgPr>
        <a:solidFill>
          <a:srgbClr val="FFFFFF"/>
        </a:solidFill>
        <a:effectLst/>
      </p:bgPr>
    </p:bg>
    <p:spTree>
      <p:nvGrpSpPr>
        <p:cNvPr id="1" name=""/>
        <p:cNvGrpSpPr/>
        <p:nvPr/>
      </p:nvGrpSpPr>
      <p:grpSpPr>
        <a:xfrm>
          <a:off x="0" y="0"/>
          <a:ext cx="0" cy="0"/>
          <a:chOff x="0" y="0"/>
          <a:chExt cx="0" cy="0"/>
        </a:xfrm>
      </p:grpSpPr>
      <p:sp>
        <p:nvSpPr>
          <p:cNvPr id="157" name="TextBox 6"/>
          <p:cNvSpPr txBox="1"/>
          <p:nvPr/>
        </p:nvSpPr>
        <p:spPr>
          <a:xfrm>
            <a:off x="774705" y="1359489"/>
            <a:ext cx="8987150" cy="63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r>
              <a:t>Táblázat</a:t>
            </a:r>
          </a:p>
        </p:txBody>
      </p:sp>
      <p:sp>
        <p:nvSpPr>
          <p:cNvPr id="158" name="TextBox 6"/>
          <p:cNvSpPr txBox="1"/>
          <p:nvPr/>
        </p:nvSpPr>
        <p:spPr>
          <a:xfrm>
            <a:off x="787405" y="731785"/>
            <a:ext cx="8987150" cy="304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r>
              <a:t>SECTION TITLE </a:t>
            </a:r>
          </a:p>
        </p:txBody>
      </p:sp>
      <p:sp>
        <p:nvSpPr>
          <p:cNvPr id="159" name="Téglalap 2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graphicFrame>
        <p:nvGraphicFramePr>
          <p:cNvPr id="160" name="Table 3"/>
          <p:cNvGraphicFramePr/>
          <p:nvPr/>
        </p:nvGraphicFramePr>
        <p:xfrm>
          <a:off x="832205" y="2348474"/>
          <a:ext cx="10445396" cy="3150037"/>
        </p:xfrm>
        <a:graphic>
          <a:graphicData uri="http://schemas.openxmlformats.org/drawingml/2006/table">
            <a:tbl>
              <a:tblPr firstRow="1" bandRow="1">
                <a:tableStyleId>{4C3C2611-4C71-4FC5-86AE-919BDF0F9419}</a:tableStyleId>
              </a:tblPr>
              <a:tblGrid>
                <a:gridCol w="1740899">
                  <a:extLst>
                    <a:ext uri="{9D8B030D-6E8A-4147-A177-3AD203B41FA5}">
                      <a16:colId xmlns:a16="http://schemas.microsoft.com/office/drawing/2014/main" val="20000"/>
                    </a:ext>
                  </a:extLst>
                </a:gridCol>
                <a:gridCol w="1740899">
                  <a:extLst>
                    <a:ext uri="{9D8B030D-6E8A-4147-A177-3AD203B41FA5}">
                      <a16:colId xmlns:a16="http://schemas.microsoft.com/office/drawing/2014/main" val="20001"/>
                    </a:ext>
                  </a:extLst>
                </a:gridCol>
                <a:gridCol w="1740899">
                  <a:extLst>
                    <a:ext uri="{9D8B030D-6E8A-4147-A177-3AD203B41FA5}">
                      <a16:colId xmlns:a16="http://schemas.microsoft.com/office/drawing/2014/main" val="20002"/>
                    </a:ext>
                  </a:extLst>
                </a:gridCol>
                <a:gridCol w="1740899">
                  <a:extLst>
                    <a:ext uri="{9D8B030D-6E8A-4147-A177-3AD203B41FA5}">
                      <a16:colId xmlns:a16="http://schemas.microsoft.com/office/drawing/2014/main" val="20003"/>
                    </a:ext>
                  </a:extLst>
                </a:gridCol>
                <a:gridCol w="1740899">
                  <a:extLst>
                    <a:ext uri="{9D8B030D-6E8A-4147-A177-3AD203B41FA5}">
                      <a16:colId xmlns:a16="http://schemas.microsoft.com/office/drawing/2014/main" val="20004"/>
                    </a:ext>
                  </a:extLst>
                </a:gridCol>
                <a:gridCol w="1740899">
                  <a:extLst>
                    <a:ext uri="{9D8B030D-6E8A-4147-A177-3AD203B41FA5}">
                      <a16:colId xmlns:a16="http://schemas.microsoft.com/office/drawing/2014/main" val="20005"/>
                    </a:ext>
                  </a:extLst>
                </a:gridCol>
              </a:tblGrid>
              <a:tr h="450005">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tc>
                  <a:txBody>
                    <a:bodyPr/>
                    <a:lstStyle/>
                    <a:p>
                      <a:pPr algn="l">
                        <a:defRPr sz="1800" b="0">
                          <a:solidFill>
                            <a:srgbClr val="000000"/>
                          </a:solidFill>
                        </a:defRPr>
                      </a:pPr>
                      <a:r>
                        <a:rPr sz="1400">
                          <a:solidFill>
                            <a:srgbClr val="121D46"/>
                          </a:solidFill>
                          <a:latin typeface="Poppins Bold"/>
                          <a:ea typeface="Poppins Bold"/>
                          <a:cs typeface="Poppins Bold"/>
                          <a:sym typeface="Poppins Bold"/>
                        </a:rPr>
                        <a:t>Lorem ipsum</a:t>
                      </a:r>
                    </a:p>
                  </a:txBody>
                  <a:tcPr marL="45720" marR="45720" anchor="ctr" horzOverflow="overflow">
                    <a:solidFill>
                      <a:srgbClr val="9DA8C4"/>
                    </a:solidFill>
                  </a:tcPr>
                </a:tc>
                <a:extLst>
                  <a:ext uri="{0D108BD9-81ED-4DB2-BD59-A6C34878D82A}">
                    <a16:rowId xmlns:a16="http://schemas.microsoft.com/office/drawing/2014/main" val="10000"/>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1"/>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2"/>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3"/>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4"/>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defTabSz="1706908">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5"/>
                  </a:ext>
                </a:extLst>
              </a:tr>
              <a:tr h="450005">
                <a:tc>
                  <a:txBody>
                    <a:bodyPr/>
                    <a:lstStyle/>
                    <a:p>
                      <a:pPr algn="l">
                        <a:defRPr sz="1800"/>
                      </a:pPr>
                      <a:r>
                        <a:rPr sz="1200">
                          <a:solidFill>
                            <a:srgbClr val="121D46"/>
                          </a:solidFill>
                          <a:latin typeface="Poppins Regular"/>
                          <a:ea typeface="Poppins Regular"/>
                          <a:cs typeface="Poppins Regular"/>
                          <a:sym typeface="Poppins Regular"/>
                        </a:rPr>
                        <a:t>Lorem ipsum</a:t>
                      </a: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tc>
                  <a:txBody>
                    <a:bodyPr/>
                    <a:lstStyle/>
                    <a:p>
                      <a:pPr algn="l">
                        <a:defRPr sz="1400">
                          <a:solidFill>
                            <a:srgbClr val="121D46"/>
                          </a:solidFill>
                          <a:latin typeface="Poppins Regular"/>
                          <a:ea typeface="Poppins Regular"/>
                          <a:cs typeface="Poppins Regular"/>
                          <a:sym typeface="Poppins Regular"/>
                        </a:defRPr>
                      </a:pPr>
                      <a:endParaRPr/>
                    </a:p>
                  </a:txBody>
                  <a:tcPr marL="45720" marR="45720" anchor="ctr" horzOverflow="overflow"/>
                </a:tc>
                <a:extLst>
                  <a:ext uri="{0D108BD9-81ED-4DB2-BD59-A6C34878D82A}">
                    <a16:rowId xmlns:a16="http://schemas.microsoft.com/office/drawing/2014/main" val="10006"/>
                  </a:ext>
                </a:extLst>
              </a:tr>
            </a:tbl>
          </a:graphicData>
        </a:graphic>
      </p:graphicFrame>
      <p:grpSp>
        <p:nvGrpSpPr>
          <p:cNvPr id="164" name="Csoportosítás"/>
          <p:cNvGrpSpPr/>
          <p:nvPr/>
        </p:nvGrpSpPr>
        <p:grpSpPr>
          <a:xfrm>
            <a:off x="747375" y="6228326"/>
            <a:ext cx="10990141" cy="506522"/>
            <a:chOff x="0" y="0"/>
            <a:chExt cx="10990140" cy="506521"/>
          </a:xfrm>
        </p:grpSpPr>
        <p:sp>
          <p:nvSpPr>
            <p:cNvPr id="161" name="Rectangle 7"/>
            <p:cNvSpPr/>
            <p:nvPr/>
          </p:nvSpPr>
          <p:spPr>
            <a:xfrm>
              <a:off x="415950" y="119908"/>
              <a:ext cx="40817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ts val="1200"/>
                </a:lnSpc>
                <a:defRPr sz="1200">
                  <a:solidFill>
                    <a:srgbClr val="9DA8C4"/>
                  </a:solidFill>
                  <a:latin typeface="Poppins Regular"/>
                  <a:ea typeface="Poppins Regular"/>
                  <a:cs typeface="Poppins Regular"/>
                  <a:sym typeface="Poppins Regular"/>
                </a:defRPr>
              </a:lvl1pPr>
            </a:lstStyle>
            <a:p>
              <a:r>
                <a:t>Documents name</a:t>
              </a:r>
            </a:p>
          </p:txBody>
        </p:sp>
        <p:sp>
          <p:nvSpPr>
            <p:cNvPr id="162" name="Rectangle 7"/>
            <p:cNvSpPr/>
            <p:nvPr/>
          </p:nvSpPr>
          <p:spPr>
            <a:xfrm>
              <a:off x="0" y="119908"/>
              <a:ext cx="3956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ts val="1200"/>
                </a:lnSpc>
                <a:defRPr sz="1200">
                  <a:solidFill>
                    <a:srgbClr val="9DA8C4"/>
                  </a:solidFill>
                  <a:latin typeface="Poppins Regular"/>
                  <a:ea typeface="Poppins Regular"/>
                  <a:cs typeface="Poppins Regular"/>
                  <a:sym typeface="Poppins Regular"/>
                </a:defRPr>
              </a:lvl1pPr>
            </a:lstStyle>
            <a:p>
              <a:r>
                <a:t>3</a:t>
              </a:r>
            </a:p>
          </p:txBody>
        </p:sp>
        <p:pic>
          <p:nvPicPr>
            <p:cNvPr id="163" name="Ábra 7" descr="Ábra 7"/>
            <p:cNvPicPr>
              <a:picLocks noChangeAspect="1"/>
            </p:cNvPicPr>
            <p:nvPr/>
          </p:nvPicPr>
          <p:blipFill>
            <a:blip r:embed="rId2"/>
            <a:stretch>
              <a:fillRect/>
            </a:stretch>
          </p:blipFill>
          <p:spPr>
            <a:xfrm>
              <a:off x="9237424" y="-1"/>
              <a:ext cx="1752717" cy="506523"/>
            </a:xfrm>
            <a:prstGeom prst="rect">
              <a:avLst/>
            </a:prstGeom>
            <a:ln w="12700" cap="flat">
              <a:noFill/>
              <a:miter lim="400000"/>
            </a:ln>
            <a:effectLst/>
          </p:spPr>
        </p:pic>
      </p:grpSp>
      <p:sp>
        <p:nvSpPr>
          <p:cNvPr id="165"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Icons">
    <p:bg>
      <p:bgPr>
        <a:solidFill>
          <a:srgbClr val="FFFFFF"/>
        </a:solidFill>
        <a:effectLst/>
      </p:bgPr>
    </p:bg>
    <p:spTree>
      <p:nvGrpSpPr>
        <p:cNvPr id="1" name=""/>
        <p:cNvGrpSpPr/>
        <p:nvPr/>
      </p:nvGrpSpPr>
      <p:grpSpPr>
        <a:xfrm>
          <a:off x="0" y="0"/>
          <a:ext cx="0" cy="0"/>
          <a:chOff x="0" y="0"/>
          <a:chExt cx="0" cy="0"/>
        </a:xfrm>
      </p:grpSpPr>
      <p:sp>
        <p:nvSpPr>
          <p:cNvPr id="172" name="TextBox 6"/>
          <p:cNvSpPr txBox="1"/>
          <p:nvPr/>
        </p:nvSpPr>
        <p:spPr>
          <a:xfrm>
            <a:off x="774705" y="1359489"/>
            <a:ext cx="8987150" cy="63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r>
              <a:t>Ikonok</a:t>
            </a:r>
          </a:p>
        </p:txBody>
      </p:sp>
      <p:sp>
        <p:nvSpPr>
          <p:cNvPr id="173" name="TextBox 6"/>
          <p:cNvSpPr txBox="1"/>
          <p:nvPr/>
        </p:nvSpPr>
        <p:spPr>
          <a:xfrm>
            <a:off x="787405" y="731785"/>
            <a:ext cx="8987150" cy="304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r>
              <a:t>SECTION TITLE </a:t>
            </a:r>
          </a:p>
        </p:txBody>
      </p:sp>
      <p:sp>
        <p:nvSpPr>
          <p:cNvPr id="174" name="Téglalap 2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sp>
        <p:nvSpPr>
          <p:cNvPr id="175" name="Shape 2525"/>
          <p:cNvSpPr/>
          <p:nvPr/>
        </p:nvSpPr>
        <p:spPr>
          <a:xfrm>
            <a:off x="829426" y="256500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6" name="Shape 2526"/>
          <p:cNvSpPr/>
          <p:nvPr/>
        </p:nvSpPr>
        <p:spPr>
          <a:xfrm>
            <a:off x="1368430" y="256500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7" name="Shape 2527"/>
          <p:cNvSpPr/>
          <p:nvPr/>
        </p:nvSpPr>
        <p:spPr>
          <a:xfrm>
            <a:off x="1907432" y="256500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8" name="Shape 2528"/>
          <p:cNvSpPr/>
          <p:nvPr/>
        </p:nvSpPr>
        <p:spPr>
          <a:xfrm>
            <a:off x="2484934" y="2565004"/>
            <a:ext cx="205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9" name="Shape 2529"/>
          <p:cNvSpPr/>
          <p:nvPr/>
        </p:nvSpPr>
        <p:spPr>
          <a:xfrm>
            <a:off x="3023939" y="2565004"/>
            <a:ext cx="205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0" name="Shape 2530"/>
          <p:cNvSpPr/>
          <p:nvPr/>
        </p:nvSpPr>
        <p:spPr>
          <a:xfrm>
            <a:off x="3550108" y="2565001"/>
            <a:ext cx="231004" cy="282347"/>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1" name="Shape 2531"/>
          <p:cNvSpPr/>
          <p:nvPr/>
        </p:nvSpPr>
        <p:spPr>
          <a:xfrm>
            <a:off x="4089110" y="2565004"/>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 name="Shape 2532"/>
          <p:cNvSpPr/>
          <p:nvPr/>
        </p:nvSpPr>
        <p:spPr>
          <a:xfrm>
            <a:off x="4628114" y="2565004"/>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3" name="Shape 2533"/>
          <p:cNvSpPr/>
          <p:nvPr/>
        </p:nvSpPr>
        <p:spPr>
          <a:xfrm>
            <a:off x="5167117" y="2565004"/>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4" name="Shape 2534"/>
          <p:cNvSpPr/>
          <p:nvPr/>
        </p:nvSpPr>
        <p:spPr>
          <a:xfrm>
            <a:off x="5706121" y="2565001"/>
            <a:ext cx="231004" cy="28234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5" name="Shape 2535"/>
          <p:cNvSpPr/>
          <p:nvPr/>
        </p:nvSpPr>
        <p:spPr>
          <a:xfrm>
            <a:off x="855094" y="3104007"/>
            <a:ext cx="231004" cy="282347"/>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6" name="Shape 2536"/>
          <p:cNvSpPr/>
          <p:nvPr/>
        </p:nvSpPr>
        <p:spPr>
          <a:xfrm>
            <a:off x="1368430" y="3104007"/>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7" name="Shape 2537"/>
          <p:cNvSpPr/>
          <p:nvPr/>
        </p:nvSpPr>
        <p:spPr>
          <a:xfrm>
            <a:off x="1933099" y="3104007"/>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8" name="Shape 2538"/>
          <p:cNvSpPr/>
          <p:nvPr/>
        </p:nvSpPr>
        <p:spPr>
          <a:xfrm>
            <a:off x="2472102" y="3104007"/>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 name="Shape 2539"/>
          <p:cNvSpPr/>
          <p:nvPr/>
        </p:nvSpPr>
        <p:spPr>
          <a:xfrm>
            <a:off x="2985439" y="3148921"/>
            <a:ext cx="282338" cy="192504"/>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 name="Shape 2540"/>
          <p:cNvSpPr/>
          <p:nvPr/>
        </p:nvSpPr>
        <p:spPr>
          <a:xfrm>
            <a:off x="3524441" y="3104007"/>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1" name="Shape 2541"/>
          <p:cNvSpPr/>
          <p:nvPr/>
        </p:nvSpPr>
        <p:spPr>
          <a:xfrm>
            <a:off x="4089110" y="3129671"/>
            <a:ext cx="231004" cy="231004"/>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2" name="Shape 2542"/>
          <p:cNvSpPr/>
          <p:nvPr/>
        </p:nvSpPr>
        <p:spPr>
          <a:xfrm>
            <a:off x="4602445" y="3104007"/>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3" name="Shape 2543"/>
          <p:cNvSpPr/>
          <p:nvPr/>
        </p:nvSpPr>
        <p:spPr>
          <a:xfrm>
            <a:off x="5141450" y="3104007"/>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4" name="Shape 2544"/>
          <p:cNvSpPr/>
          <p:nvPr/>
        </p:nvSpPr>
        <p:spPr>
          <a:xfrm>
            <a:off x="5680454" y="3104007"/>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5" name="Shape 2545"/>
          <p:cNvSpPr/>
          <p:nvPr/>
        </p:nvSpPr>
        <p:spPr>
          <a:xfrm>
            <a:off x="829426" y="3643010"/>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6" name="Shape 2546"/>
          <p:cNvSpPr/>
          <p:nvPr/>
        </p:nvSpPr>
        <p:spPr>
          <a:xfrm>
            <a:off x="1368430" y="3668676"/>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7" name="Shape 2547"/>
          <p:cNvSpPr/>
          <p:nvPr/>
        </p:nvSpPr>
        <p:spPr>
          <a:xfrm>
            <a:off x="1907432" y="3643010"/>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8" name="Shape 2548"/>
          <p:cNvSpPr/>
          <p:nvPr/>
        </p:nvSpPr>
        <p:spPr>
          <a:xfrm>
            <a:off x="2446434" y="3752093"/>
            <a:ext cx="282338" cy="64169"/>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9" name="Shape 2549"/>
          <p:cNvSpPr/>
          <p:nvPr/>
        </p:nvSpPr>
        <p:spPr>
          <a:xfrm>
            <a:off x="2985439" y="3643010"/>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0" name="Shape 2550"/>
          <p:cNvSpPr/>
          <p:nvPr/>
        </p:nvSpPr>
        <p:spPr>
          <a:xfrm>
            <a:off x="3524441" y="3643010"/>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1" name="Shape 2551"/>
          <p:cNvSpPr/>
          <p:nvPr/>
        </p:nvSpPr>
        <p:spPr>
          <a:xfrm>
            <a:off x="4063443" y="3643010"/>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2" name="Shape 2552"/>
          <p:cNvSpPr/>
          <p:nvPr/>
        </p:nvSpPr>
        <p:spPr>
          <a:xfrm>
            <a:off x="4602445" y="3655843"/>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3" name="Shape 2553"/>
          <p:cNvSpPr/>
          <p:nvPr/>
        </p:nvSpPr>
        <p:spPr>
          <a:xfrm>
            <a:off x="5141450" y="3655843"/>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4" name="Shape 2554"/>
          <p:cNvSpPr/>
          <p:nvPr/>
        </p:nvSpPr>
        <p:spPr>
          <a:xfrm>
            <a:off x="5680454" y="3655843"/>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5" name="Shape 2555"/>
          <p:cNvSpPr/>
          <p:nvPr/>
        </p:nvSpPr>
        <p:spPr>
          <a:xfrm>
            <a:off x="829426"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6" name="Shape 2556"/>
          <p:cNvSpPr/>
          <p:nvPr/>
        </p:nvSpPr>
        <p:spPr>
          <a:xfrm>
            <a:off x="1368430"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7" name="Shape 2557"/>
          <p:cNvSpPr/>
          <p:nvPr/>
        </p:nvSpPr>
        <p:spPr>
          <a:xfrm>
            <a:off x="1907432"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8" name="Shape 2558"/>
          <p:cNvSpPr/>
          <p:nvPr/>
        </p:nvSpPr>
        <p:spPr>
          <a:xfrm>
            <a:off x="2446434"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9" name="Shape 2559"/>
          <p:cNvSpPr/>
          <p:nvPr/>
        </p:nvSpPr>
        <p:spPr>
          <a:xfrm>
            <a:off x="2985439" y="4207678"/>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0" name="Shape 2560"/>
          <p:cNvSpPr/>
          <p:nvPr/>
        </p:nvSpPr>
        <p:spPr>
          <a:xfrm>
            <a:off x="3524441"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1" name="Shape 2561"/>
          <p:cNvSpPr/>
          <p:nvPr/>
        </p:nvSpPr>
        <p:spPr>
          <a:xfrm>
            <a:off x="4063443" y="4207678"/>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2" name="Shape 2562"/>
          <p:cNvSpPr/>
          <p:nvPr/>
        </p:nvSpPr>
        <p:spPr>
          <a:xfrm>
            <a:off x="4602445"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 name="Shape 2563"/>
          <p:cNvSpPr/>
          <p:nvPr/>
        </p:nvSpPr>
        <p:spPr>
          <a:xfrm>
            <a:off x="5141450"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4" name="Shape 2564"/>
          <p:cNvSpPr/>
          <p:nvPr/>
        </p:nvSpPr>
        <p:spPr>
          <a:xfrm>
            <a:off x="5680454" y="4182012"/>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5" name="Shape 2565"/>
          <p:cNvSpPr/>
          <p:nvPr/>
        </p:nvSpPr>
        <p:spPr>
          <a:xfrm>
            <a:off x="829426" y="4746680"/>
            <a:ext cx="282338" cy="231011"/>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6" name="Shape 2566"/>
          <p:cNvSpPr/>
          <p:nvPr/>
        </p:nvSpPr>
        <p:spPr>
          <a:xfrm>
            <a:off x="1368430" y="4746680"/>
            <a:ext cx="282338" cy="231014"/>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7" name="Shape 2567"/>
          <p:cNvSpPr/>
          <p:nvPr/>
        </p:nvSpPr>
        <p:spPr>
          <a:xfrm>
            <a:off x="1907432" y="4721016"/>
            <a:ext cx="282338" cy="28234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8" name="Shape 2568"/>
          <p:cNvSpPr/>
          <p:nvPr/>
        </p:nvSpPr>
        <p:spPr>
          <a:xfrm>
            <a:off x="2446434" y="4721016"/>
            <a:ext cx="282338" cy="282347"/>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9" name="Shape 2569"/>
          <p:cNvSpPr/>
          <p:nvPr/>
        </p:nvSpPr>
        <p:spPr>
          <a:xfrm>
            <a:off x="2985439" y="4721016"/>
            <a:ext cx="282338" cy="282344"/>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0" name="Shape 2570"/>
          <p:cNvSpPr/>
          <p:nvPr/>
        </p:nvSpPr>
        <p:spPr>
          <a:xfrm>
            <a:off x="3524441" y="4727442"/>
            <a:ext cx="282338" cy="275911"/>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1" name="Shape 2571"/>
          <p:cNvSpPr/>
          <p:nvPr/>
        </p:nvSpPr>
        <p:spPr>
          <a:xfrm>
            <a:off x="4063443" y="472101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2" name="Shape 2572"/>
          <p:cNvSpPr/>
          <p:nvPr/>
        </p:nvSpPr>
        <p:spPr>
          <a:xfrm>
            <a:off x="4602445" y="472101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3" name="Shape 2573"/>
          <p:cNvSpPr/>
          <p:nvPr/>
        </p:nvSpPr>
        <p:spPr>
          <a:xfrm>
            <a:off x="5141450" y="472101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4" name="Shape 2574"/>
          <p:cNvSpPr/>
          <p:nvPr/>
        </p:nvSpPr>
        <p:spPr>
          <a:xfrm>
            <a:off x="5693285" y="4721016"/>
            <a:ext cx="256671"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5" name="Shape 2575"/>
          <p:cNvSpPr/>
          <p:nvPr/>
        </p:nvSpPr>
        <p:spPr>
          <a:xfrm>
            <a:off x="829426"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6" name="Shape 2576"/>
          <p:cNvSpPr/>
          <p:nvPr/>
        </p:nvSpPr>
        <p:spPr>
          <a:xfrm>
            <a:off x="1368430"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7" name="Shape 2577"/>
          <p:cNvSpPr/>
          <p:nvPr/>
        </p:nvSpPr>
        <p:spPr>
          <a:xfrm>
            <a:off x="1920264" y="5260018"/>
            <a:ext cx="256671" cy="282337"/>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8" name="Shape 2578"/>
          <p:cNvSpPr/>
          <p:nvPr/>
        </p:nvSpPr>
        <p:spPr>
          <a:xfrm>
            <a:off x="2497770" y="5260018"/>
            <a:ext cx="179670" cy="282337"/>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29" name="Shape 2579"/>
          <p:cNvSpPr/>
          <p:nvPr/>
        </p:nvSpPr>
        <p:spPr>
          <a:xfrm>
            <a:off x="2985439"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0" name="Shape 2580"/>
          <p:cNvSpPr/>
          <p:nvPr/>
        </p:nvSpPr>
        <p:spPr>
          <a:xfrm>
            <a:off x="3524441"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1" name="Shape 2581"/>
          <p:cNvSpPr/>
          <p:nvPr/>
        </p:nvSpPr>
        <p:spPr>
          <a:xfrm>
            <a:off x="4063443"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2" name="Shape 2582"/>
          <p:cNvSpPr/>
          <p:nvPr/>
        </p:nvSpPr>
        <p:spPr>
          <a:xfrm>
            <a:off x="4602445"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3" name="Shape 2583"/>
          <p:cNvSpPr/>
          <p:nvPr/>
        </p:nvSpPr>
        <p:spPr>
          <a:xfrm>
            <a:off x="5141450"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4" name="Shape 2584"/>
          <p:cNvSpPr/>
          <p:nvPr/>
        </p:nvSpPr>
        <p:spPr>
          <a:xfrm>
            <a:off x="5680454" y="5260018"/>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5" name="Shape 2585"/>
          <p:cNvSpPr/>
          <p:nvPr/>
        </p:nvSpPr>
        <p:spPr>
          <a:xfrm>
            <a:off x="6283623" y="2565013"/>
            <a:ext cx="231004" cy="282336"/>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6" name="Shape 2586"/>
          <p:cNvSpPr/>
          <p:nvPr/>
        </p:nvSpPr>
        <p:spPr>
          <a:xfrm>
            <a:off x="6822626" y="2565013"/>
            <a:ext cx="231004" cy="282336"/>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7" name="Shape 2587"/>
          <p:cNvSpPr/>
          <p:nvPr/>
        </p:nvSpPr>
        <p:spPr>
          <a:xfrm>
            <a:off x="7335963" y="256501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8" name="Shape 2588"/>
          <p:cNvSpPr/>
          <p:nvPr/>
        </p:nvSpPr>
        <p:spPr>
          <a:xfrm>
            <a:off x="7874965" y="2577844"/>
            <a:ext cx="282338" cy="256680"/>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9" name="Shape 2589"/>
          <p:cNvSpPr/>
          <p:nvPr/>
        </p:nvSpPr>
        <p:spPr>
          <a:xfrm>
            <a:off x="8413970" y="2577844"/>
            <a:ext cx="282338" cy="256680"/>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0" name="Shape 2590"/>
          <p:cNvSpPr/>
          <p:nvPr/>
        </p:nvSpPr>
        <p:spPr>
          <a:xfrm>
            <a:off x="8952972" y="256501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1" name="Shape 2591"/>
          <p:cNvSpPr/>
          <p:nvPr/>
        </p:nvSpPr>
        <p:spPr>
          <a:xfrm>
            <a:off x="9491974" y="256501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2" name="Shape 2592"/>
          <p:cNvSpPr/>
          <p:nvPr/>
        </p:nvSpPr>
        <p:spPr>
          <a:xfrm>
            <a:off x="10030976" y="256501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3" name="Shape 2593"/>
          <p:cNvSpPr/>
          <p:nvPr/>
        </p:nvSpPr>
        <p:spPr>
          <a:xfrm>
            <a:off x="10569981" y="256501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4" name="Shape 2594"/>
          <p:cNvSpPr/>
          <p:nvPr/>
        </p:nvSpPr>
        <p:spPr>
          <a:xfrm>
            <a:off x="11108983" y="2590680"/>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5" name="Shape 2595"/>
          <p:cNvSpPr/>
          <p:nvPr/>
        </p:nvSpPr>
        <p:spPr>
          <a:xfrm>
            <a:off x="6257957" y="3116849"/>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6" name="Shape 2596"/>
          <p:cNvSpPr/>
          <p:nvPr/>
        </p:nvSpPr>
        <p:spPr>
          <a:xfrm>
            <a:off x="6796961" y="3142514"/>
            <a:ext cx="282338" cy="205338"/>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Shape 2597"/>
          <p:cNvSpPr/>
          <p:nvPr/>
        </p:nvSpPr>
        <p:spPr>
          <a:xfrm>
            <a:off x="7335963" y="3129682"/>
            <a:ext cx="282338" cy="231005"/>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8" name="Shape 2598"/>
          <p:cNvSpPr/>
          <p:nvPr/>
        </p:nvSpPr>
        <p:spPr>
          <a:xfrm>
            <a:off x="7874965" y="3129682"/>
            <a:ext cx="282338" cy="231005"/>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9" name="Shape 2599"/>
          <p:cNvSpPr/>
          <p:nvPr/>
        </p:nvSpPr>
        <p:spPr>
          <a:xfrm>
            <a:off x="8413970" y="310401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0" name="Shape 2600"/>
          <p:cNvSpPr/>
          <p:nvPr/>
        </p:nvSpPr>
        <p:spPr>
          <a:xfrm>
            <a:off x="8952972" y="310401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1" name="Shape 2601"/>
          <p:cNvSpPr/>
          <p:nvPr/>
        </p:nvSpPr>
        <p:spPr>
          <a:xfrm>
            <a:off x="9491974" y="3104014"/>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2" name="Shape 2602"/>
          <p:cNvSpPr/>
          <p:nvPr/>
        </p:nvSpPr>
        <p:spPr>
          <a:xfrm>
            <a:off x="10030976" y="3129682"/>
            <a:ext cx="282338" cy="231005"/>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3" name="Shape 2603"/>
          <p:cNvSpPr/>
          <p:nvPr/>
        </p:nvSpPr>
        <p:spPr>
          <a:xfrm>
            <a:off x="10569981" y="3116849"/>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4" name="Shape 2604"/>
          <p:cNvSpPr/>
          <p:nvPr/>
        </p:nvSpPr>
        <p:spPr>
          <a:xfrm>
            <a:off x="11108983" y="3129682"/>
            <a:ext cx="282338" cy="231005"/>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5" name="Shape 2605"/>
          <p:cNvSpPr/>
          <p:nvPr/>
        </p:nvSpPr>
        <p:spPr>
          <a:xfrm>
            <a:off x="6257949" y="3643011"/>
            <a:ext cx="282477" cy="282470"/>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6" name="Shape 2606"/>
          <p:cNvSpPr/>
          <p:nvPr/>
        </p:nvSpPr>
        <p:spPr>
          <a:xfrm>
            <a:off x="6796961" y="3643019"/>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7" name="Shape 2607"/>
          <p:cNvSpPr/>
          <p:nvPr/>
        </p:nvSpPr>
        <p:spPr>
          <a:xfrm>
            <a:off x="7335963" y="3668683"/>
            <a:ext cx="282338" cy="23099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8" name="Shape 2608"/>
          <p:cNvSpPr/>
          <p:nvPr/>
        </p:nvSpPr>
        <p:spPr>
          <a:xfrm>
            <a:off x="7874965" y="3668686"/>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9" name="Shape 2609"/>
          <p:cNvSpPr/>
          <p:nvPr/>
        </p:nvSpPr>
        <p:spPr>
          <a:xfrm>
            <a:off x="8413970" y="3668686"/>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0" name="Shape 2610"/>
          <p:cNvSpPr/>
          <p:nvPr/>
        </p:nvSpPr>
        <p:spPr>
          <a:xfrm>
            <a:off x="8952972" y="3668683"/>
            <a:ext cx="282338" cy="230998"/>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1" name="Shape 2611"/>
          <p:cNvSpPr/>
          <p:nvPr/>
        </p:nvSpPr>
        <p:spPr>
          <a:xfrm>
            <a:off x="9491974" y="3655852"/>
            <a:ext cx="282338" cy="25667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2" name="Shape 2612"/>
          <p:cNvSpPr/>
          <p:nvPr/>
        </p:nvSpPr>
        <p:spPr>
          <a:xfrm>
            <a:off x="10030976" y="3668683"/>
            <a:ext cx="282338" cy="230995"/>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3" name="Shape 2613"/>
          <p:cNvSpPr/>
          <p:nvPr/>
        </p:nvSpPr>
        <p:spPr>
          <a:xfrm>
            <a:off x="10569981" y="3643019"/>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4" name="Shape 2614"/>
          <p:cNvSpPr/>
          <p:nvPr/>
        </p:nvSpPr>
        <p:spPr>
          <a:xfrm>
            <a:off x="11108983" y="3643019"/>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5" name="Shape 2615"/>
          <p:cNvSpPr/>
          <p:nvPr/>
        </p:nvSpPr>
        <p:spPr>
          <a:xfrm>
            <a:off x="6257957" y="418202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6" name="Shape 2616"/>
          <p:cNvSpPr/>
          <p:nvPr/>
        </p:nvSpPr>
        <p:spPr>
          <a:xfrm>
            <a:off x="6796961" y="4194855"/>
            <a:ext cx="282338" cy="256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7" name="Shape 2617"/>
          <p:cNvSpPr/>
          <p:nvPr/>
        </p:nvSpPr>
        <p:spPr>
          <a:xfrm>
            <a:off x="7335963" y="4207688"/>
            <a:ext cx="282338" cy="23102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8" name="Shape 2618"/>
          <p:cNvSpPr/>
          <p:nvPr/>
        </p:nvSpPr>
        <p:spPr>
          <a:xfrm>
            <a:off x="7874965" y="4182023"/>
            <a:ext cx="282301" cy="282351"/>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9" name="Shape 2619"/>
          <p:cNvSpPr/>
          <p:nvPr/>
        </p:nvSpPr>
        <p:spPr>
          <a:xfrm>
            <a:off x="8413970" y="4182031"/>
            <a:ext cx="282338" cy="28232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0" name="Shape 2620"/>
          <p:cNvSpPr/>
          <p:nvPr/>
        </p:nvSpPr>
        <p:spPr>
          <a:xfrm>
            <a:off x="8952972" y="4194864"/>
            <a:ext cx="282338" cy="256758"/>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1" name="Shape 2621"/>
          <p:cNvSpPr/>
          <p:nvPr/>
        </p:nvSpPr>
        <p:spPr>
          <a:xfrm>
            <a:off x="9491974" y="4233355"/>
            <a:ext cx="282338" cy="179670"/>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2" name="Shape 2622"/>
          <p:cNvSpPr/>
          <p:nvPr/>
        </p:nvSpPr>
        <p:spPr>
          <a:xfrm>
            <a:off x="10030976" y="418202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3" name="Shape 2623"/>
          <p:cNvSpPr/>
          <p:nvPr/>
        </p:nvSpPr>
        <p:spPr>
          <a:xfrm>
            <a:off x="10569981" y="418202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4" name="Shape 2624"/>
          <p:cNvSpPr/>
          <p:nvPr/>
        </p:nvSpPr>
        <p:spPr>
          <a:xfrm>
            <a:off x="11108983" y="4182023"/>
            <a:ext cx="282338" cy="282336"/>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5" name="Shape 2625"/>
          <p:cNvSpPr/>
          <p:nvPr/>
        </p:nvSpPr>
        <p:spPr>
          <a:xfrm>
            <a:off x="6257957" y="4746692"/>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6" name="Shape 2626"/>
          <p:cNvSpPr/>
          <p:nvPr/>
        </p:nvSpPr>
        <p:spPr>
          <a:xfrm>
            <a:off x="6822626" y="4721026"/>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7" name="Shape 2627"/>
          <p:cNvSpPr/>
          <p:nvPr/>
        </p:nvSpPr>
        <p:spPr>
          <a:xfrm>
            <a:off x="7380878" y="4721026"/>
            <a:ext cx="192504" cy="282337"/>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8" name="Shape 2628"/>
          <p:cNvSpPr/>
          <p:nvPr/>
        </p:nvSpPr>
        <p:spPr>
          <a:xfrm>
            <a:off x="7874965" y="472102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79" name="Shape 2629"/>
          <p:cNvSpPr/>
          <p:nvPr/>
        </p:nvSpPr>
        <p:spPr>
          <a:xfrm>
            <a:off x="8413970" y="4721026"/>
            <a:ext cx="282416" cy="282337"/>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0" name="Shape 2630"/>
          <p:cNvSpPr/>
          <p:nvPr/>
        </p:nvSpPr>
        <p:spPr>
          <a:xfrm>
            <a:off x="9017137" y="4721026"/>
            <a:ext cx="154011" cy="282337"/>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1" name="Shape 2631"/>
          <p:cNvSpPr/>
          <p:nvPr/>
        </p:nvSpPr>
        <p:spPr>
          <a:xfrm>
            <a:off x="9491974" y="4746692"/>
            <a:ext cx="282338" cy="231004"/>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2" name="Shape 2632"/>
          <p:cNvSpPr/>
          <p:nvPr/>
        </p:nvSpPr>
        <p:spPr>
          <a:xfrm>
            <a:off x="10056645" y="4721026"/>
            <a:ext cx="231004" cy="282337"/>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3" name="Shape 2633"/>
          <p:cNvSpPr/>
          <p:nvPr/>
        </p:nvSpPr>
        <p:spPr>
          <a:xfrm>
            <a:off x="10569981" y="472102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4" name="Shape 2634"/>
          <p:cNvSpPr/>
          <p:nvPr/>
        </p:nvSpPr>
        <p:spPr>
          <a:xfrm>
            <a:off x="11108983" y="4721026"/>
            <a:ext cx="282338" cy="282337"/>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121D46"/>
          </a:solidFill>
          <a:ln w="12700">
            <a:miter lim="400000"/>
          </a:ln>
        </p:spPr>
        <p:txBody>
          <a:bodyPr lIns="45718" tIns="45718" rIns="45718" bIns="45718" anchor="ctr"/>
          <a:lstStyle/>
          <a:p>
            <a:pPr defTabSz="228532">
              <a:defRPr sz="15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88" name="Csoportosítás"/>
          <p:cNvGrpSpPr/>
          <p:nvPr/>
        </p:nvGrpSpPr>
        <p:grpSpPr>
          <a:xfrm>
            <a:off x="747375" y="6228326"/>
            <a:ext cx="10990141" cy="506522"/>
            <a:chOff x="0" y="0"/>
            <a:chExt cx="10990140" cy="506521"/>
          </a:xfrm>
        </p:grpSpPr>
        <p:sp>
          <p:nvSpPr>
            <p:cNvPr id="285" name="Rectangle 7"/>
            <p:cNvSpPr/>
            <p:nvPr/>
          </p:nvSpPr>
          <p:spPr>
            <a:xfrm>
              <a:off x="415950" y="119908"/>
              <a:ext cx="40817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ts val="1200"/>
                </a:lnSpc>
                <a:defRPr sz="1200">
                  <a:solidFill>
                    <a:srgbClr val="9DA8C4"/>
                  </a:solidFill>
                  <a:latin typeface="Poppins Regular"/>
                  <a:ea typeface="Poppins Regular"/>
                  <a:cs typeface="Poppins Regular"/>
                  <a:sym typeface="Poppins Regular"/>
                </a:defRPr>
              </a:lvl1pPr>
            </a:lstStyle>
            <a:p>
              <a:r>
                <a:t>Documents name</a:t>
              </a:r>
            </a:p>
          </p:txBody>
        </p:sp>
        <p:sp>
          <p:nvSpPr>
            <p:cNvPr id="286" name="Rectangle 7"/>
            <p:cNvSpPr/>
            <p:nvPr/>
          </p:nvSpPr>
          <p:spPr>
            <a:xfrm>
              <a:off x="0" y="119908"/>
              <a:ext cx="3956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ts val="1200"/>
                </a:lnSpc>
                <a:defRPr sz="1200">
                  <a:solidFill>
                    <a:srgbClr val="9DA8C4"/>
                  </a:solidFill>
                  <a:latin typeface="Poppins Regular"/>
                  <a:ea typeface="Poppins Regular"/>
                  <a:cs typeface="Poppins Regular"/>
                  <a:sym typeface="Poppins Regular"/>
                </a:defRPr>
              </a:lvl1pPr>
            </a:lstStyle>
            <a:p>
              <a:r>
                <a:t>3</a:t>
              </a:r>
            </a:p>
          </p:txBody>
        </p:sp>
        <p:pic>
          <p:nvPicPr>
            <p:cNvPr id="287" name="Ábra 7" descr="Ábra 7"/>
            <p:cNvPicPr>
              <a:picLocks noChangeAspect="1"/>
            </p:cNvPicPr>
            <p:nvPr/>
          </p:nvPicPr>
          <p:blipFill>
            <a:blip r:embed="rId2"/>
            <a:stretch>
              <a:fillRect/>
            </a:stretch>
          </p:blipFill>
          <p:spPr>
            <a:xfrm>
              <a:off x="9237424" y="-1"/>
              <a:ext cx="1752717" cy="506523"/>
            </a:xfrm>
            <a:prstGeom prst="rect">
              <a:avLst/>
            </a:prstGeom>
            <a:ln w="12700" cap="flat">
              <a:noFill/>
              <a:miter lim="400000"/>
            </a:ln>
            <a:effectLst/>
          </p:spPr>
        </p:pic>
      </p:grpSp>
      <p:sp>
        <p:nvSpPr>
          <p:cNvPr id="289"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Üres">
    <p:bg>
      <p:bgPr>
        <a:solidFill>
          <a:srgbClr val="FFFFFF"/>
        </a:solidFill>
        <a:effectLst/>
      </p:bgPr>
    </p:bg>
    <p:spTree>
      <p:nvGrpSpPr>
        <p:cNvPr id="1" name=""/>
        <p:cNvGrpSpPr/>
        <p:nvPr/>
      </p:nvGrpSpPr>
      <p:grpSpPr>
        <a:xfrm>
          <a:off x="0" y="0"/>
          <a:ext cx="0" cy="0"/>
          <a:chOff x="0" y="0"/>
          <a:chExt cx="0" cy="0"/>
        </a:xfrm>
      </p:grpSpPr>
      <p:sp>
        <p:nvSpPr>
          <p:cNvPr id="307"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21D46"/>
        </a:solidFill>
        <a:effectLst/>
      </p:bgPr>
    </p:bg>
    <p:spTree>
      <p:nvGrpSpPr>
        <p:cNvPr id="1" name=""/>
        <p:cNvGrpSpPr/>
        <p:nvPr/>
      </p:nvGrpSpPr>
      <p:grpSpPr>
        <a:xfrm>
          <a:off x="0" y="0"/>
          <a:ext cx="0" cy="0"/>
          <a:chOff x="0" y="0"/>
          <a:chExt cx="0" cy="0"/>
        </a:xfrm>
      </p:grpSpPr>
      <p:sp>
        <p:nvSpPr>
          <p:cNvPr id="2" name="TextBox 6"/>
          <p:cNvSpPr txBox="1"/>
          <p:nvPr/>
        </p:nvSpPr>
        <p:spPr>
          <a:xfrm>
            <a:off x="774705" y="2967334"/>
            <a:ext cx="8987150" cy="1051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400">
                <a:solidFill>
                  <a:srgbClr val="FFFFFF"/>
                </a:solidFill>
                <a:latin typeface="Poppins Bold"/>
                <a:ea typeface="Poppins Bold"/>
                <a:cs typeface="Poppins Bold"/>
                <a:sym typeface="Poppins Bold"/>
              </a:defRPr>
            </a:lvl1pPr>
          </a:lstStyle>
          <a:p>
            <a:r>
              <a:t>Section title 1</a:t>
            </a:r>
          </a:p>
        </p:txBody>
      </p:sp>
      <p:sp>
        <p:nvSpPr>
          <p:cNvPr id="3" name="Rectangle 7"/>
          <p:cNvSpPr txBox="1"/>
          <p:nvPr/>
        </p:nvSpPr>
        <p:spPr>
          <a:xfrm>
            <a:off x="787405" y="4199533"/>
            <a:ext cx="4081776" cy="415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a:solidFill>
                  <a:srgbClr val="FFFFFF"/>
                </a:solidFill>
                <a:latin typeface="Poppins Regular"/>
                <a:ea typeface="Poppins Regular"/>
                <a:cs typeface="Poppins Regular"/>
                <a:sym typeface="Poppins Regular"/>
              </a:defRPr>
            </a:lvl1pPr>
          </a:lstStyle>
          <a:p>
            <a:r>
              <a:t>Optional subtitle</a:t>
            </a:r>
          </a:p>
        </p:txBody>
      </p:sp>
      <p:pic>
        <p:nvPicPr>
          <p:cNvPr id="4" name="Kép 3" descr="Kép 3"/>
          <p:cNvPicPr>
            <a:picLocks noChangeAspect="1"/>
          </p:cNvPicPr>
          <p:nvPr/>
        </p:nvPicPr>
        <p:blipFill>
          <a:blip r:embed="rId10"/>
          <a:srcRect r="70737"/>
          <a:stretch>
            <a:fillRect/>
          </a:stretch>
        </p:blipFill>
        <p:spPr>
          <a:xfrm>
            <a:off x="8305799" y="0"/>
            <a:ext cx="3886203" cy="6858000"/>
          </a:xfrm>
          <a:prstGeom prst="rect">
            <a:avLst/>
          </a:prstGeom>
          <a:ln w="12700">
            <a:miter lim="400000"/>
          </a:ln>
        </p:spPr>
      </p:pic>
      <p:pic>
        <p:nvPicPr>
          <p:cNvPr id="5" name="logo-aok-deu-white.pdf" descr="logo-aok-deu-white.pdf"/>
          <p:cNvPicPr>
            <a:picLocks noChangeAspect="1"/>
          </p:cNvPicPr>
          <p:nvPr/>
        </p:nvPicPr>
        <p:blipFill>
          <a:blip r:embed="rId11"/>
          <a:stretch>
            <a:fillRect/>
          </a:stretch>
        </p:blipFill>
        <p:spPr>
          <a:xfrm>
            <a:off x="9758973" y="6038596"/>
            <a:ext cx="2131690" cy="834140"/>
          </a:xfrm>
          <a:prstGeom prst="rect">
            <a:avLst/>
          </a:prstGeom>
          <a:ln w="12700">
            <a:miter lim="400000"/>
          </a:ln>
        </p:spPr>
      </p:pic>
      <p:sp>
        <p:nvSpPr>
          <p:cNvPr id="6" name="Címszöveg"/>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Címszöveg</a:t>
            </a:r>
          </a:p>
        </p:txBody>
      </p:sp>
      <p:sp>
        <p:nvSpPr>
          <p:cNvPr id="7" name="1. szövegtörzsszint…"/>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1. szövegtörzsszint</a:t>
            </a:r>
          </a:p>
          <a:p>
            <a:pPr lvl="1"/>
            <a:r>
              <a:t>2. szövegtörzsszint</a:t>
            </a:r>
          </a:p>
          <a:p>
            <a:pPr lvl="2"/>
            <a:r>
              <a:t>3. szövegtörzsszint</a:t>
            </a:r>
          </a:p>
          <a:p>
            <a:pPr lvl="3"/>
            <a:r>
              <a:t>4. szövegtörzsszint</a:t>
            </a:r>
          </a:p>
          <a:p>
            <a:pPr lvl="4"/>
            <a:r>
              <a:t>5. szövegtörzsszint</a:t>
            </a:r>
          </a:p>
        </p:txBody>
      </p:sp>
      <p:sp>
        <p:nvSpPr>
          <p:cNvPr id="8" name="Diasorszám"/>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59" r:id="rId6"/>
    <p:sldLayoutId id="2147483660" r:id="rId7"/>
    <p:sldLayoutId id="2147483662"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18.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vmlDrawing" Target="../drawings/vmlDrawing4.vml"/><Relationship Id="rId5" Type="http://schemas.openxmlformats.org/officeDocument/2006/relationships/image" Target="../media/image23.wmf"/><Relationship Id="rId4" Type="http://schemas.openxmlformats.org/officeDocument/2006/relationships/oleObject" Target="../embeddings/oleObject4.bin"/></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Box 6"/>
          <p:cNvSpPr txBox="1"/>
          <p:nvPr/>
        </p:nvSpPr>
        <p:spPr>
          <a:xfrm>
            <a:off x="762004" y="1799437"/>
            <a:ext cx="8987150" cy="3293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400">
                <a:solidFill>
                  <a:srgbClr val="121D46"/>
                </a:solidFill>
                <a:latin typeface="Poppins Bold"/>
                <a:ea typeface="Poppins Bold"/>
                <a:cs typeface="Poppins Bold"/>
                <a:sym typeface="Poppins Bold"/>
              </a:defRPr>
            </a:lvl1pPr>
          </a:lstStyle>
          <a:p>
            <a:pPr lvl="0" eaLnBrk="0" fontAlgn="base">
              <a:spcBef>
                <a:spcPct val="0"/>
              </a:spcBef>
              <a:spcAft>
                <a:spcPct val="0"/>
              </a:spcAft>
            </a:pPr>
            <a:r>
              <a:rPr lang="de-DE" altLang="hu-HU" sz="2400" b="1" u="sng" kern="1200" dirty="0">
                <a:solidFill>
                  <a:srgbClr val="000000"/>
                </a:solidFill>
                <a:latin typeface="Arial" panose="020B0604020202020204" pitchFamily="34" charset="0"/>
                <a:ea typeface="+mn-ea"/>
                <a:cs typeface="+mn-cs"/>
              </a:rPr>
              <a:t>Versorgung der Patienten mit terminalen</a:t>
            </a:r>
            <a:r>
              <a:rPr lang="hu-HU" altLang="hu-HU" sz="2400" b="1" u="sng" kern="1200" dirty="0">
                <a:solidFill>
                  <a:srgbClr val="000000"/>
                </a:solidFill>
                <a:latin typeface="Arial" panose="020B0604020202020204" pitchFamily="34" charset="0"/>
                <a:ea typeface="+mn-ea"/>
                <a:cs typeface="+mn-cs"/>
              </a:rPr>
              <a:t> </a:t>
            </a:r>
            <a:r>
              <a:rPr lang="hu-HU" altLang="hu-HU" sz="2400" b="1" u="sng" kern="1200" dirty="0" err="1">
                <a:solidFill>
                  <a:srgbClr val="000000"/>
                </a:solidFill>
                <a:latin typeface="Arial" panose="020B0604020202020204" pitchFamily="34" charset="0"/>
                <a:ea typeface="+mn-ea"/>
                <a:cs typeface="+mn-cs"/>
              </a:rPr>
              <a:t>Krankheiten</a:t>
            </a:r>
            <a:endParaRPr lang="hu-HU" altLang="hu-HU" sz="2400" b="1" u="sng" kern="1200" dirty="0">
              <a:solidFill>
                <a:srgbClr val="000000"/>
              </a:solidFill>
              <a:latin typeface="Arial" panose="020B0604020202020204" pitchFamily="34" charset="0"/>
              <a:ea typeface="+mn-ea"/>
              <a:cs typeface="+mn-cs"/>
            </a:endParaRPr>
          </a:p>
          <a:p>
            <a:pPr lvl="0" eaLnBrk="0" fontAlgn="base">
              <a:spcBef>
                <a:spcPct val="0"/>
              </a:spcBef>
              <a:spcAft>
                <a:spcPct val="0"/>
              </a:spcAft>
            </a:pPr>
            <a:endParaRPr lang="hu-HU" altLang="hu-HU" sz="2400" b="1" u="sng" kern="1200" dirty="0">
              <a:solidFill>
                <a:srgbClr val="000000"/>
              </a:solidFill>
              <a:latin typeface="Arial" panose="020B0604020202020204" pitchFamily="34" charset="0"/>
              <a:ea typeface="+mn-ea"/>
              <a:cs typeface="+mn-cs"/>
            </a:endParaRPr>
          </a:p>
          <a:p>
            <a:pPr lvl="0" eaLnBrk="0" fontAlgn="base">
              <a:spcBef>
                <a:spcPct val="0"/>
              </a:spcBef>
              <a:spcAft>
                <a:spcPct val="0"/>
              </a:spcAft>
            </a:pPr>
            <a:r>
              <a:rPr lang="de-DE" altLang="hu-HU" sz="4000" kern="1200" dirty="0">
                <a:solidFill>
                  <a:srgbClr val="000000"/>
                </a:solidFill>
                <a:latin typeface="Arial" panose="020B0604020202020204" pitchFamily="34" charset="0"/>
                <a:ea typeface="+mn-ea"/>
                <a:cs typeface="+mn-cs"/>
              </a:rPr>
              <a:t>Palliativmedizin:</a:t>
            </a:r>
          </a:p>
          <a:p>
            <a:pPr lvl="0" eaLnBrk="0" fontAlgn="base">
              <a:spcBef>
                <a:spcPct val="0"/>
              </a:spcBef>
              <a:spcAft>
                <a:spcPct val="0"/>
              </a:spcAft>
            </a:pPr>
            <a:r>
              <a:rPr lang="de-DE" altLang="hu-HU" sz="4000" kern="1200" dirty="0">
                <a:solidFill>
                  <a:srgbClr val="000000"/>
                </a:solidFill>
                <a:latin typeface="Arial" panose="020B0604020202020204" pitchFamily="34" charset="0"/>
                <a:ea typeface="+mn-ea"/>
                <a:cs typeface="+mn-cs"/>
              </a:rPr>
              <a:t>Luxus für Auserwählte oder optimale Betreuung für Alle?</a:t>
            </a:r>
          </a:p>
          <a:p>
            <a:pPr lvl="0" algn="ctr" eaLnBrk="0" fontAlgn="base">
              <a:spcBef>
                <a:spcPct val="0"/>
              </a:spcBef>
              <a:spcAft>
                <a:spcPct val="0"/>
              </a:spcAft>
            </a:pPr>
            <a:endParaRPr lang="de-DE" altLang="hu-HU" sz="4000" u="sng" kern="1200" dirty="0">
              <a:solidFill>
                <a:srgbClr val="000000"/>
              </a:solidFill>
              <a:latin typeface="Arial" panose="020B0604020202020204" pitchFamily="34" charset="0"/>
              <a:ea typeface="+mn-ea"/>
              <a:cs typeface="+mn-cs"/>
            </a:endParaRPr>
          </a:p>
        </p:txBody>
      </p:sp>
      <p:sp>
        <p:nvSpPr>
          <p:cNvPr id="317" name="Rectangle 7"/>
          <p:cNvSpPr txBox="1"/>
          <p:nvPr/>
        </p:nvSpPr>
        <p:spPr>
          <a:xfrm>
            <a:off x="762004" y="4851078"/>
            <a:ext cx="4081776" cy="132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a:solidFill>
                  <a:srgbClr val="121D46"/>
                </a:solidFill>
                <a:latin typeface="Poppins Regular"/>
                <a:ea typeface="Poppins Regular"/>
                <a:cs typeface="Poppins Regular"/>
                <a:sym typeface="Poppins Regular"/>
              </a:defRPr>
            </a:lvl1pPr>
          </a:lstStyle>
          <a:p>
            <a:pPr>
              <a:spcBef>
                <a:spcPct val="0"/>
              </a:spcBef>
            </a:pPr>
            <a:r>
              <a:rPr lang="de-DE" altLang="hu-HU" b="1" dirty="0"/>
              <a:t>Dr. </a:t>
            </a:r>
            <a:r>
              <a:rPr lang="hu-HU" altLang="hu-HU" b="1" dirty="0"/>
              <a:t>Gábor István Tóth</a:t>
            </a:r>
            <a:endParaRPr lang="de-DE" altLang="hu-HU" b="1" dirty="0"/>
          </a:p>
          <a:p>
            <a:pPr>
              <a:spcBef>
                <a:spcPct val="0"/>
              </a:spcBef>
            </a:pPr>
            <a:r>
              <a:rPr lang="hu-HU" altLang="hu-HU" b="1" dirty="0" err="1"/>
              <a:t>Hausarzt</a:t>
            </a:r>
            <a:r>
              <a:rPr lang="hu-HU" altLang="hu-HU" b="1" dirty="0"/>
              <a:t> und </a:t>
            </a:r>
            <a:r>
              <a:rPr lang="hu-HU" altLang="hu-HU" b="1" dirty="0" err="1" smtClean="0"/>
              <a:t>Palliativarzt</a:t>
            </a:r>
            <a:endParaRPr lang="hu-HU" altLang="hu-HU" b="1" dirty="0" smtClean="0"/>
          </a:p>
          <a:p>
            <a:pPr>
              <a:spcBef>
                <a:spcPct val="0"/>
              </a:spcBef>
            </a:pPr>
            <a:r>
              <a:rPr lang="hu-HU" altLang="hu-HU" b="1" dirty="0" smtClean="0"/>
              <a:t>16. 03. 2021. </a:t>
            </a:r>
            <a:r>
              <a:rPr lang="hu-HU" altLang="hu-HU" b="1" smtClean="0"/>
              <a:t>Pécs</a:t>
            </a:r>
            <a:endParaRPr lang="de-DE" altLang="hu-HU" b="1" dirty="0"/>
          </a:p>
          <a:p>
            <a:endParaRPr dirty="0"/>
          </a:p>
        </p:txBody>
      </p:sp>
      <p:sp>
        <p:nvSpPr>
          <p:cNvPr id="318" name="Rectangle 7"/>
          <p:cNvSpPr txBox="1"/>
          <p:nvPr/>
        </p:nvSpPr>
        <p:spPr>
          <a:xfrm>
            <a:off x="762004" y="6330458"/>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2" name="Picture 3" descr="bild010">
            <a:extLst>
              <a:ext uri="{FF2B5EF4-FFF2-40B4-BE49-F238E27FC236}">
                <a16:creationId xmlns:a16="http://schemas.microsoft.com/office/drawing/2014/main" id="{6E9C85BE-B3AD-4B9E-9FF7-4DC7D6319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 y="292158"/>
            <a:ext cx="9128094" cy="627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63492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49044" y="870282"/>
            <a:ext cx="9510692" cy="503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182688" lvl="2" indent="-228600" eaLnBrk="0" fontAlgn="base">
              <a:lnSpc>
                <a:spcPct val="150000"/>
              </a:lnSpc>
              <a:spcBef>
                <a:spcPct val="0"/>
              </a:spcBef>
              <a:spcAft>
                <a:spcPct val="0"/>
              </a:spcAft>
            </a:pPr>
            <a:r>
              <a:rPr lang="de-DE" altLang="hu-HU" sz="3200" b="1" dirty="0">
                <a:latin typeface="Arial"/>
              </a:rPr>
              <a:t>Wo ist der </a:t>
            </a:r>
          </a:p>
          <a:p>
            <a:pPr marL="1182688" lvl="2" indent="-228600" eaLnBrk="0" fontAlgn="base">
              <a:lnSpc>
                <a:spcPct val="150000"/>
              </a:lnSpc>
              <a:spcBef>
                <a:spcPct val="0"/>
              </a:spcBef>
              <a:spcAft>
                <a:spcPct val="0"/>
              </a:spcAft>
            </a:pPr>
            <a:r>
              <a:rPr lang="de-DE" altLang="hu-HU" sz="3200" b="1" dirty="0">
                <a:latin typeface="Arial"/>
              </a:rPr>
              <a:t>		Übergang </a:t>
            </a:r>
          </a:p>
          <a:p>
            <a:pPr marL="1182688" lvl="2" indent="-228600" eaLnBrk="0" fontAlgn="base">
              <a:lnSpc>
                <a:spcPct val="150000"/>
              </a:lnSpc>
              <a:spcBef>
                <a:spcPct val="0"/>
              </a:spcBef>
              <a:spcAft>
                <a:spcPct val="0"/>
              </a:spcAft>
            </a:pPr>
            <a:r>
              <a:rPr lang="de-DE" altLang="hu-HU" sz="3200" b="1" dirty="0">
                <a:latin typeface="Arial"/>
              </a:rPr>
              <a:t>			zwischen </a:t>
            </a:r>
          </a:p>
          <a:p>
            <a:pPr marL="1182688" lvl="2" indent="-228600" eaLnBrk="0" fontAlgn="base">
              <a:lnSpc>
                <a:spcPct val="150000"/>
              </a:lnSpc>
              <a:spcBef>
                <a:spcPct val="0"/>
              </a:spcBef>
              <a:spcAft>
                <a:spcPct val="0"/>
              </a:spcAft>
            </a:pPr>
            <a:r>
              <a:rPr lang="de-DE" altLang="hu-HU" sz="3200" b="1" dirty="0">
                <a:latin typeface="Arial"/>
              </a:rPr>
              <a:t>				</a:t>
            </a:r>
            <a:r>
              <a:rPr lang="de-DE" altLang="hu-HU" sz="3200" b="1" dirty="0">
                <a:solidFill>
                  <a:srgbClr val="800000"/>
                </a:solidFill>
                <a:latin typeface="Arial"/>
              </a:rPr>
              <a:t>kurativ</a:t>
            </a:r>
            <a:r>
              <a:rPr lang="de-DE" altLang="hu-HU" sz="3200" b="1" dirty="0">
                <a:latin typeface="Arial"/>
              </a:rPr>
              <a:t> </a:t>
            </a:r>
          </a:p>
          <a:p>
            <a:pPr marL="1182688" lvl="2" indent="-228600" eaLnBrk="0" fontAlgn="base">
              <a:lnSpc>
                <a:spcPct val="150000"/>
              </a:lnSpc>
              <a:spcBef>
                <a:spcPct val="0"/>
              </a:spcBef>
              <a:spcAft>
                <a:spcPct val="0"/>
              </a:spcAft>
            </a:pPr>
            <a:r>
              <a:rPr lang="de-DE" altLang="hu-HU" sz="3200" b="1" dirty="0">
                <a:latin typeface="Arial"/>
              </a:rPr>
              <a:t>					und </a:t>
            </a:r>
            <a:r>
              <a:rPr lang="hu-HU" altLang="hu-HU" sz="3200" b="1" dirty="0">
                <a:latin typeface="Arial"/>
              </a:rPr>
              <a:t>					</a:t>
            </a:r>
            <a:r>
              <a:rPr lang="de-DE" altLang="hu-HU" sz="3200" b="1" dirty="0">
                <a:latin typeface="Arial"/>
              </a:rPr>
              <a:t>				</a:t>
            </a:r>
            <a:r>
              <a:rPr lang="hu-HU" altLang="hu-HU" sz="3200" b="1" dirty="0">
                <a:latin typeface="Arial"/>
              </a:rPr>
              <a:t>	</a:t>
            </a:r>
            <a:r>
              <a:rPr lang="de-DE" altLang="hu-HU" sz="3200" b="1" dirty="0">
                <a:solidFill>
                  <a:srgbClr val="800000"/>
                </a:solidFill>
                <a:latin typeface="Arial"/>
              </a:rPr>
              <a:t>palliativ?</a:t>
            </a: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Tree>
    <p:extLst>
      <p:ext uri="{BB962C8B-B14F-4D97-AF65-F5344CB8AC3E}">
        <p14:creationId xmlns:p14="http://schemas.microsoft.com/office/powerpoint/2010/main" val="78842302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826397"/>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algn="ctr" fontAlgn="base" hangingPunct="1">
              <a:spcBef>
                <a:spcPct val="20000"/>
              </a:spcBef>
              <a:spcAft>
                <a:spcPct val="0"/>
              </a:spcAft>
            </a:pPr>
            <a:r>
              <a:rPr lang="de-DE" altLang="hu-HU" sz="2400" b="1" dirty="0">
                <a:solidFill>
                  <a:srgbClr val="000000"/>
                </a:solidFill>
                <a:latin typeface="Arial"/>
                <a:ea typeface="+mj-ea"/>
                <a:cs typeface="+mj-cs"/>
              </a:rPr>
              <a:t>Wann bieten wir Palliativmedizin an?</a:t>
            </a:r>
            <a:endParaRPr lang="de-DE" altLang="hu-HU" sz="2400" b="1" dirty="0">
              <a:solidFill>
                <a:srgbClr val="000000"/>
              </a:solidFill>
              <a:latin typeface="Arial"/>
              <a:ea typeface="+mn-ea"/>
              <a:cs typeface="+mn-cs"/>
            </a:endParaRPr>
          </a:p>
        </p:txBody>
      </p:sp>
      <p:sp>
        <p:nvSpPr>
          <p:cNvPr id="336" name="Rectangle 7"/>
          <p:cNvSpPr txBox="1"/>
          <p:nvPr/>
        </p:nvSpPr>
        <p:spPr>
          <a:xfrm>
            <a:off x="668020" y="1777592"/>
            <a:ext cx="9510692" cy="192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757238" lvl="1" indent="-279400" algn="ctr" eaLnBrk="0" fontAlgn="base">
              <a:spcBef>
                <a:spcPct val="20000"/>
              </a:spcBef>
              <a:spcAft>
                <a:spcPct val="0"/>
              </a:spcAft>
              <a:buClr>
                <a:srgbClr val="000000"/>
              </a:buClr>
            </a:pPr>
            <a:r>
              <a:rPr lang="hu-HU" altLang="hu-HU" b="1" dirty="0">
                <a:latin typeface="Arial"/>
              </a:rPr>
              <a:t>			</a:t>
            </a:r>
            <a:r>
              <a:rPr lang="de-DE" altLang="hu-HU" b="1" dirty="0">
                <a:latin typeface="Arial"/>
              </a:rPr>
              <a:t>Therapieplanung bei unheilbaren Erkrankungen</a:t>
            </a:r>
            <a:r>
              <a:rPr lang="de-DE" altLang="hu-HU" dirty="0">
                <a:latin typeface="Arial"/>
              </a:rPr>
              <a:t>						(nach </a:t>
            </a:r>
            <a:r>
              <a:rPr lang="de-DE" altLang="hu-HU" dirty="0" err="1">
                <a:latin typeface="Arial"/>
              </a:rPr>
              <a:t>Aulbert</a:t>
            </a:r>
            <a:r>
              <a:rPr lang="de-DE" altLang="hu-HU" dirty="0">
                <a:latin typeface="Arial"/>
              </a:rPr>
              <a:t>, Zech)</a:t>
            </a:r>
            <a:endParaRPr lang="hu-HU" altLang="hu-HU" dirty="0">
              <a:latin typeface="Arial"/>
            </a:endParaRPr>
          </a:p>
          <a:p>
            <a:pPr marL="757238" lvl="1" indent="-279400" algn="ctr" eaLnBrk="0" fontAlgn="base">
              <a:spcBef>
                <a:spcPct val="20000"/>
              </a:spcBef>
              <a:spcAft>
                <a:spcPct val="0"/>
              </a:spcAft>
              <a:buClr>
                <a:srgbClr val="000000"/>
              </a:buClr>
            </a:pPr>
            <a:r>
              <a:rPr lang="de-DE" altLang="hu-HU" dirty="0">
                <a:latin typeface="Arial"/>
              </a:rPr>
              <a:t> </a:t>
            </a:r>
          </a:p>
          <a:p>
            <a:pPr marL="757238" lvl="1" indent="-279400" eaLnBrk="0" fontAlgn="base">
              <a:spcBef>
                <a:spcPct val="20000"/>
              </a:spcBef>
              <a:spcAft>
                <a:spcPct val="0"/>
              </a:spcAft>
              <a:buClr>
                <a:srgbClr val="000000"/>
              </a:buClr>
            </a:pPr>
            <a:r>
              <a:rPr lang="de-DE" altLang="hu-HU" sz="2400" dirty="0">
                <a:latin typeface="Arial"/>
              </a:rPr>
              <a:t>       </a:t>
            </a:r>
            <a:r>
              <a:rPr lang="hu-HU" altLang="hu-HU" sz="2400" dirty="0">
                <a:latin typeface="Arial"/>
              </a:rPr>
              <a:t>	  </a:t>
            </a:r>
            <a:r>
              <a:rPr lang="de-DE" altLang="hu-HU" sz="2400" dirty="0">
                <a:latin typeface="Arial"/>
              </a:rPr>
              <a:t>IST - Zustand                SOLL - Zustand                     </a:t>
            </a: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graphicFrame>
        <p:nvGraphicFramePr>
          <p:cNvPr id="3" name="Táblázat 2">
            <a:extLst>
              <a:ext uri="{FF2B5EF4-FFF2-40B4-BE49-F238E27FC236}">
                <a16:creationId xmlns:a16="http://schemas.microsoft.com/office/drawing/2014/main" id="{9547A733-06D3-4AE0-A009-65BAB5D52B04}"/>
              </a:ext>
            </a:extLst>
          </p:cNvPr>
          <p:cNvGraphicFramePr>
            <a:graphicFrameLocks noGrp="1"/>
          </p:cNvGraphicFramePr>
          <p:nvPr>
            <p:extLst>
              <p:ext uri="{D42A27DB-BD31-4B8C-83A1-F6EECF244321}">
                <p14:modId xmlns:p14="http://schemas.microsoft.com/office/powerpoint/2010/main" val="3883070511"/>
              </p:ext>
            </p:extLst>
          </p:nvPr>
        </p:nvGraphicFramePr>
        <p:xfrm>
          <a:off x="2640249" y="3509491"/>
          <a:ext cx="5876026" cy="1634323"/>
        </p:xfrm>
        <a:graphic>
          <a:graphicData uri="http://schemas.openxmlformats.org/drawingml/2006/table">
            <a:tbl>
              <a:tblPr/>
              <a:tblGrid>
                <a:gridCol w="2103480">
                  <a:extLst>
                    <a:ext uri="{9D8B030D-6E8A-4147-A177-3AD203B41FA5}">
                      <a16:colId xmlns:a16="http://schemas.microsoft.com/office/drawing/2014/main" val="4155816358"/>
                    </a:ext>
                  </a:extLst>
                </a:gridCol>
                <a:gridCol w="834533">
                  <a:extLst>
                    <a:ext uri="{9D8B030D-6E8A-4147-A177-3AD203B41FA5}">
                      <a16:colId xmlns:a16="http://schemas.microsoft.com/office/drawing/2014/main" val="1605296216"/>
                    </a:ext>
                  </a:extLst>
                </a:gridCol>
                <a:gridCol w="2938013">
                  <a:extLst>
                    <a:ext uri="{9D8B030D-6E8A-4147-A177-3AD203B41FA5}">
                      <a16:colId xmlns:a16="http://schemas.microsoft.com/office/drawing/2014/main" val="2254762152"/>
                    </a:ext>
                  </a:extLst>
                </a:gridCol>
              </a:tblGrid>
              <a:tr h="1634323">
                <a:tc>
                  <a:txBody>
                    <a:bodyPr/>
                    <a:lstStyle/>
                    <a:p>
                      <a:pPr algn="l" eaLnBrk="0" fontAlgn="base" hangingPunct="0">
                        <a:lnSpc>
                          <a:spcPct val="107000"/>
                        </a:lnSpc>
                        <a:spcBef>
                          <a:spcPts val="430"/>
                        </a:spcBef>
                        <a:spcAft>
                          <a:spcPts val="800"/>
                        </a:spcAft>
                      </a:pPr>
                      <a:r>
                        <a:rPr lang="de-DE" sz="18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Kurative</a:t>
                      </a:r>
                      <a:endParaRPr lang="hu-HU" sz="18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endParaRPr>
                    </a:p>
                    <a:p>
                      <a:pPr algn="l" eaLnBrk="0" fontAlgn="base" hangingPunct="0">
                        <a:lnSpc>
                          <a:spcPct val="107000"/>
                        </a:lnSpc>
                        <a:spcBef>
                          <a:spcPts val="430"/>
                        </a:spcBef>
                        <a:spcAft>
                          <a:spcPts val="800"/>
                        </a:spcAft>
                      </a:pPr>
                      <a:endParaRPr lang="hu-HU" sz="1800" kern="1200" dirty="0">
                        <a:solidFill>
                          <a:srgbClr val="5F5F5F"/>
                        </a:solidFill>
                        <a:effectLst/>
                        <a:latin typeface="Arial" panose="020B0604020202020204" pitchFamily="34" charset="0"/>
                        <a:ea typeface="Calibri" panose="020F0502020204030204" pitchFamily="34" charset="0"/>
                        <a:cs typeface="Times New Roman" panose="02020603050405020304" pitchFamily="18" charset="0"/>
                      </a:endParaRPr>
                    </a:p>
                    <a:p>
                      <a:pPr algn="l" eaLnBrk="0" fontAlgn="base" hangingPunct="0">
                        <a:lnSpc>
                          <a:spcPct val="107000"/>
                        </a:lnSpc>
                        <a:spcBef>
                          <a:spcPts val="430"/>
                        </a:spcBef>
                        <a:spcAft>
                          <a:spcPts val="800"/>
                        </a:spcAft>
                      </a:pPr>
                      <a:r>
                        <a:rPr lang="de-DE" sz="18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Therapie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890" marR="66890" marT="33445" marB="33445">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eaLnBrk="0" fontAlgn="base" hangingPunct="0">
                        <a:lnSpc>
                          <a:spcPct val="107000"/>
                        </a:lnSpc>
                        <a:spcBef>
                          <a:spcPts val="430"/>
                        </a:spcBef>
                        <a:spcAft>
                          <a:spcPts val="800"/>
                        </a:spcAft>
                      </a:pPr>
                      <a:r>
                        <a:rPr lang="de-DE" sz="1600" kern="1200" dirty="0" err="1">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Pallia</a:t>
                      </a:r>
                      <a:r>
                        <a:rPr lang="de-DE" sz="16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ts val="430"/>
                        </a:spcBef>
                        <a:spcAft>
                          <a:spcPts val="800"/>
                        </a:spcAft>
                      </a:pPr>
                      <a:r>
                        <a:rPr lang="de-DE" sz="1600" kern="1200" dirty="0" err="1">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tive</a:t>
                      </a:r>
                      <a:r>
                        <a:rPr lang="de-DE" sz="16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ts val="430"/>
                        </a:spcBef>
                        <a:spcAft>
                          <a:spcPts val="800"/>
                        </a:spcAft>
                      </a:pPr>
                      <a:r>
                        <a:rPr lang="de-DE" sz="1600" kern="1200" dirty="0">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Thera-</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ts val="430"/>
                        </a:spcBef>
                        <a:spcAft>
                          <a:spcPts val="800"/>
                        </a:spcAft>
                      </a:pPr>
                      <a:r>
                        <a:rPr lang="de-DE" sz="1600" kern="1200" dirty="0" err="1">
                          <a:solidFill>
                            <a:srgbClr val="5F5F5F"/>
                          </a:solidFill>
                          <a:effectLst/>
                          <a:latin typeface="Arial" panose="020B0604020202020204" pitchFamily="34" charset="0"/>
                          <a:ea typeface="Times New Roman" panose="02020603050405020304" pitchFamily="18" charset="0"/>
                          <a:cs typeface="Times New Roman" panose="02020603050405020304" pitchFamily="18" charset="0"/>
                        </a:rPr>
                        <a:t>pie</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890" marR="66890" marT="33445" marB="334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30"/>
                        </a:spcBef>
                        <a:spcAft>
                          <a:spcPts val="800"/>
                        </a:spcAft>
                      </a:pPr>
                      <a:r>
                        <a:rPr lang="de-DE" sz="1800" kern="1200" dirty="0">
                          <a:solidFill>
                            <a:srgbClr val="58002C"/>
                          </a:solidFill>
                          <a:effectLst/>
                          <a:latin typeface="Arial" panose="020B0604020202020204" pitchFamily="34" charset="0"/>
                          <a:ea typeface="Times New Roman" panose="02020603050405020304" pitchFamily="18" charset="0"/>
                          <a:cs typeface="Times New Roman" panose="02020603050405020304" pitchFamily="18" charset="0"/>
                        </a:rPr>
                        <a:t>Kurative Therapie</a:t>
                      </a:r>
                      <a:r>
                        <a:rPr lang="de-DE" sz="2000" kern="1200" dirty="0">
                          <a:solidFill>
                            <a:srgbClr val="58002C"/>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20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ts val="670"/>
                        </a:spcBef>
                        <a:spcAft>
                          <a:spcPts val="800"/>
                        </a:spcAft>
                      </a:pPr>
                      <a:r>
                        <a:rPr lang="de-DE" sz="2000" kern="1200" dirty="0">
                          <a:solidFill>
                            <a:srgbClr val="58002C"/>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hu-HU" sz="2000" kern="1200" dirty="0">
                        <a:solidFill>
                          <a:srgbClr val="58002C"/>
                        </a:solidFill>
                        <a:effectLst/>
                        <a:latin typeface="Arial" panose="020B0604020202020204" pitchFamily="34" charset="0"/>
                        <a:ea typeface="Times New Roman" panose="02020603050405020304" pitchFamily="18" charset="0"/>
                        <a:cs typeface="Times New Roman" panose="02020603050405020304" pitchFamily="18" charset="0"/>
                      </a:endParaRPr>
                    </a:p>
                    <a:p>
                      <a:pPr eaLnBrk="0" fontAlgn="base" hangingPunct="0">
                        <a:lnSpc>
                          <a:spcPct val="107000"/>
                        </a:lnSpc>
                        <a:spcBef>
                          <a:spcPts val="670"/>
                        </a:spcBef>
                        <a:spcAft>
                          <a:spcPts val="800"/>
                        </a:spcAft>
                      </a:pPr>
                      <a:r>
                        <a:rPr lang="de-DE" sz="1800" kern="1200" dirty="0">
                          <a:solidFill>
                            <a:srgbClr val="58002C"/>
                          </a:solidFill>
                          <a:effectLst/>
                          <a:latin typeface="Arial" panose="020B0604020202020204" pitchFamily="34" charset="0"/>
                          <a:ea typeface="Times New Roman" panose="02020603050405020304" pitchFamily="18" charset="0"/>
                          <a:cs typeface="Times New Roman" panose="02020603050405020304" pitchFamily="18" charset="0"/>
                        </a:rPr>
                        <a:t>Palliative Therapie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890" marR="66890" marT="33445" marB="33445">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BlToTr w="12700" cap="flat" cmpd="sng" algn="ctr">
                      <a:solidFill>
                        <a:srgbClr val="000000"/>
                      </a:solidFill>
                      <a:prstDash val="solid"/>
                      <a:round/>
                      <a:headEnd type="none" w="med" len="med"/>
                      <a:tailEnd type="none" w="med" len="med"/>
                    </a:lnBlToTr>
                  </a:tcPr>
                </a:tc>
                <a:extLst>
                  <a:ext uri="{0D108BD9-81ED-4DB2-BD59-A6C34878D82A}">
                    <a16:rowId xmlns:a16="http://schemas.microsoft.com/office/drawing/2014/main" val="296502347"/>
                  </a:ext>
                </a:extLst>
              </a:tr>
            </a:tbl>
          </a:graphicData>
        </a:graphic>
      </p:graphicFrame>
    </p:spTree>
    <p:extLst>
      <p:ext uri="{BB962C8B-B14F-4D97-AF65-F5344CB8AC3E}">
        <p14:creationId xmlns:p14="http://schemas.microsoft.com/office/powerpoint/2010/main" val="20301499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1154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eaLnBrk="0" fontAlgn="base">
              <a:lnSpc>
                <a:spcPct val="100000"/>
              </a:lnSpc>
              <a:spcBef>
                <a:spcPct val="50000"/>
              </a:spcBef>
              <a:spcAft>
                <a:spcPct val="0"/>
              </a:spcAft>
            </a:pPr>
            <a:r>
              <a:rPr lang="de-DE" altLang="hu-HU" sz="3600" b="1" kern="1200" dirty="0">
                <a:solidFill>
                  <a:srgbClr val="000000"/>
                </a:solidFill>
                <a:latin typeface="Arial" panose="020B0604020202020204" pitchFamily="34" charset="0"/>
                <a:ea typeface="+mn-ea"/>
                <a:cs typeface="+mn-cs"/>
              </a:rPr>
              <a:t>Behandeln oder nicht behandeln ?</a:t>
            </a: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10" name="Line 5">
            <a:extLst>
              <a:ext uri="{FF2B5EF4-FFF2-40B4-BE49-F238E27FC236}">
                <a16:creationId xmlns:a16="http://schemas.microsoft.com/office/drawing/2014/main" id="{215C875C-C000-4861-BCCD-A98026F75DCB}"/>
              </a:ext>
            </a:extLst>
          </p:cNvPr>
          <p:cNvSpPr>
            <a:spLocks noChangeShapeType="1"/>
          </p:cNvSpPr>
          <p:nvPr/>
        </p:nvSpPr>
        <p:spPr bwMode="auto">
          <a:xfrm flipH="1">
            <a:off x="3475571" y="1841106"/>
            <a:ext cx="2209800" cy="213360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1" name="Line 4">
            <a:extLst>
              <a:ext uri="{FF2B5EF4-FFF2-40B4-BE49-F238E27FC236}">
                <a16:creationId xmlns:a16="http://schemas.microsoft.com/office/drawing/2014/main" id="{65A6ACDE-CA74-4B37-9732-491CD68D8513}"/>
              </a:ext>
            </a:extLst>
          </p:cNvPr>
          <p:cNvSpPr>
            <a:spLocks noChangeShapeType="1"/>
          </p:cNvSpPr>
          <p:nvPr/>
        </p:nvSpPr>
        <p:spPr bwMode="auto">
          <a:xfrm>
            <a:off x="3352796" y="1917306"/>
            <a:ext cx="2438400" cy="198120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Tree>
    <p:extLst>
      <p:ext uri="{BB962C8B-B14F-4D97-AF65-F5344CB8AC3E}">
        <p14:creationId xmlns:p14="http://schemas.microsoft.com/office/powerpoint/2010/main" val="332371278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3048000" y="2230323"/>
            <a:ext cx="6096000" cy="1569660"/>
          </a:xfrm>
          <a:prstGeom prst="rect">
            <a:avLst/>
          </a:prstGeom>
        </p:spPr>
        <p:txBody>
          <a:bodyPr>
            <a:spAutoFit/>
          </a:bodyPr>
          <a:lstStyle/>
          <a:p>
            <a:pPr lvl="0" algn="ctr" eaLnBrk="0" fontAlgn="base">
              <a:spcBef>
                <a:spcPct val="50000"/>
              </a:spcBef>
              <a:spcAft>
                <a:spcPct val="0"/>
              </a:spcAft>
            </a:pPr>
            <a:r>
              <a:rPr lang="de-DE" altLang="hu-HU" sz="3200" b="1" kern="1200" dirty="0">
                <a:latin typeface="Arial" panose="020B0604020202020204" pitchFamily="34" charset="0"/>
              </a:rPr>
              <a:t>Welche Therapie hilft dem Patienten in dieser Situation am besten ?</a:t>
            </a:r>
          </a:p>
        </p:txBody>
      </p:sp>
    </p:spTree>
    <p:extLst>
      <p:ext uri="{BB962C8B-B14F-4D97-AF65-F5344CB8AC3E}">
        <p14:creationId xmlns:p14="http://schemas.microsoft.com/office/powerpoint/2010/main" val="129197207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1" name="Picture 3" descr="bild014">
            <a:extLst>
              <a:ext uri="{FF2B5EF4-FFF2-40B4-BE49-F238E27FC236}">
                <a16:creationId xmlns:a16="http://schemas.microsoft.com/office/drawing/2014/main" id="{F1821D1B-1807-4E85-9EB0-155D0BCAD1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975" y="537061"/>
            <a:ext cx="8520684" cy="5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a:extLst>
              <a:ext uri="{FF2B5EF4-FFF2-40B4-BE49-F238E27FC236}">
                <a16:creationId xmlns:a16="http://schemas.microsoft.com/office/drawing/2014/main" id="{11DCB376-505D-4841-8A6F-9375D79ACC21}"/>
              </a:ext>
            </a:extLst>
          </p:cNvPr>
          <p:cNvSpPr/>
          <p:nvPr/>
        </p:nvSpPr>
        <p:spPr>
          <a:xfrm>
            <a:off x="9259517" y="497745"/>
            <a:ext cx="2477997" cy="1384995"/>
          </a:xfrm>
          <a:prstGeom prst="rect">
            <a:avLst/>
          </a:prstGeom>
        </p:spPr>
        <p:txBody>
          <a:bodyPr wrap="square">
            <a:spAutoFit/>
          </a:bodyPr>
          <a:lstStyle/>
          <a:p>
            <a:pPr lvl="0" algn="ctr" eaLnBrk="0" fontAlgn="base">
              <a:spcBef>
                <a:spcPct val="0"/>
              </a:spcBef>
              <a:spcAft>
                <a:spcPct val="0"/>
              </a:spcAft>
            </a:pPr>
            <a:r>
              <a:rPr lang="de-DE" altLang="hu-HU" sz="2800" kern="1200" dirty="0">
                <a:latin typeface="Arial" panose="020B0604020202020204" pitchFamily="34" charset="0"/>
              </a:rPr>
              <a:t>Entscheidung trifft der Patient!</a:t>
            </a:r>
          </a:p>
        </p:txBody>
      </p:sp>
    </p:spTree>
    <p:extLst>
      <p:ext uri="{BB962C8B-B14F-4D97-AF65-F5344CB8AC3E}">
        <p14:creationId xmlns:p14="http://schemas.microsoft.com/office/powerpoint/2010/main" val="349291222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904064" y="1822589"/>
            <a:ext cx="7774263" cy="2554545"/>
          </a:xfrm>
          <a:prstGeom prst="rect">
            <a:avLst/>
          </a:prstGeom>
        </p:spPr>
        <p:txBody>
          <a:bodyPr wrap="square">
            <a:spAutoFit/>
          </a:bodyPr>
          <a:lstStyle/>
          <a:p>
            <a:pPr marL="1182688" lvl="2" indent="-228600" algn="ctr" eaLnBrk="0" fontAlgn="base">
              <a:spcBef>
                <a:spcPct val="0"/>
              </a:spcBef>
              <a:spcAft>
                <a:spcPct val="0"/>
              </a:spcAft>
            </a:pPr>
            <a:r>
              <a:rPr lang="de-DE" altLang="hu-HU" sz="3200" b="1" dirty="0">
                <a:latin typeface="Arial"/>
              </a:rPr>
              <a:t>Palliative Care – eine Philosophie</a:t>
            </a:r>
          </a:p>
          <a:p>
            <a:pPr marL="1182688" lvl="2" indent="-228600" eaLnBrk="0" fontAlgn="base">
              <a:spcBef>
                <a:spcPct val="0"/>
              </a:spcBef>
              <a:spcAft>
                <a:spcPct val="0"/>
              </a:spcAft>
            </a:pPr>
            <a:endParaRPr lang="de-DE" altLang="hu-HU" sz="3200" b="1" dirty="0">
              <a:latin typeface="Arial"/>
            </a:endParaRPr>
          </a:p>
          <a:p>
            <a:pPr marL="1182688" lvl="2" indent="-228600" algn="ctr" eaLnBrk="0" fontAlgn="base">
              <a:spcBef>
                <a:spcPct val="0"/>
              </a:spcBef>
              <a:spcAft>
                <a:spcPct val="0"/>
              </a:spcAft>
              <a:buFont typeface="Symbol" panose="05050102010706020507" pitchFamily="18" charset="2"/>
              <a:buChar char="Þ"/>
            </a:pPr>
            <a:r>
              <a:rPr lang="de-DE" altLang="hu-HU" sz="3200" b="1" dirty="0">
                <a:solidFill>
                  <a:srgbClr val="800000"/>
                </a:solidFill>
                <a:latin typeface="Arial"/>
              </a:rPr>
              <a:t>Übergang</a:t>
            </a:r>
            <a:r>
              <a:rPr lang="de-DE" altLang="hu-HU" sz="3200" b="1" dirty="0">
                <a:latin typeface="Arial"/>
              </a:rPr>
              <a:t> zu einer besseren Versorgung</a:t>
            </a:r>
          </a:p>
          <a:p>
            <a:pPr marL="1182688" lvl="2" indent="-228600" algn="ctr" eaLnBrk="0" fontAlgn="base">
              <a:spcBef>
                <a:spcPct val="0"/>
              </a:spcBef>
              <a:spcAft>
                <a:spcPct val="0"/>
              </a:spcAft>
            </a:pPr>
            <a:r>
              <a:rPr lang="de-DE" altLang="hu-HU" sz="3200" b="1" dirty="0">
                <a:latin typeface="Arial"/>
              </a:rPr>
              <a:t>	von Schwerstkranken?</a:t>
            </a:r>
          </a:p>
        </p:txBody>
      </p:sp>
    </p:spTree>
    <p:extLst>
      <p:ext uri="{BB962C8B-B14F-4D97-AF65-F5344CB8AC3E}">
        <p14:creationId xmlns:p14="http://schemas.microsoft.com/office/powerpoint/2010/main" val="249953194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79379" y="316288"/>
            <a:ext cx="8987150"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0"/>
              </a:spcBef>
              <a:spcAft>
                <a:spcPct val="0"/>
              </a:spcAft>
            </a:pPr>
            <a:r>
              <a:rPr lang="de-DE" altLang="hu-HU" sz="2400" b="1" kern="1200">
                <a:solidFill>
                  <a:srgbClr val="000000"/>
                </a:solidFill>
                <a:latin typeface="Arial" panose="020B0604020202020204" pitchFamily="34" charset="0"/>
                <a:ea typeface="+mn-ea"/>
                <a:cs typeface="+mn-cs"/>
              </a:rPr>
              <a:t>Cicely Saunders – die „Grande Dame“ der Palliativmedizin </a:t>
            </a:r>
          </a:p>
          <a:p>
            <a:pPr lvl="0" fontAlgn="base" hangingPunct="1">
              <a:spcBef>
                <a:spcPct val="0"/>
              </a:spcBef>
              <a:spcAft>
                <a:spcPct val="0"/>
              </a:spcAft>
            </a:pPr>
            <a:endParaRPr lang="de-DE" altLang="hu-HU" sz="2400" b="1" kern="1200" dirty="0">
              <a:solidFill>
                <a:srgbClr val="000000"/>
              </a:solidFill>
              <a:latin typeface="Arial" panose="020B0604020202020204" pitchFamily="34" charset="0"/>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2" name="Picture 5" descr="Bild1">
            <a:extLst>
              <a:ext uri="{FF2B5EF4-FFF2-40B4-BE49-F238E27FC236}">
                <a16:creationId xmlns:a16="http://schemas.microsoft.com/office/drawing/2014/main" id="{AB063D12-F570-4B99-8E12-C258065C40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379" y="910231"/>
            <a:ext cx="8531441" cy="556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67504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2102560" y="1405105"/>
            <a:ext cx="7774263" cy="3908762"/>
          </a:xfrm>
          <a:prstGeom prst="rect">
            <a:avLst/>
          </a:prstGeom>
        </p:spPr>
        <p:txBody>
          <a:bodyPr wrap="square">
            <a:spAutoFit/>
          </a:bodyPr>
          <a:lstStyle/>
          <a:p>
            <a:pPr marL="287338" lvl="0" indent="-287338" eaLnBrk="0" fontAlgn="base">
              <a:spcBef>
                <a:spcPct val="20000"/>
              </a:spcBef>
              <a:spcAft>
                <a:spcPct val="0"/>
              </a:spcAft>
              <a:buFontTx/>
              <a:buChar char="•"/>
            </a:pPr>
            <a:r>
              <a:rPr lang="de-DE" altLang="hu-HU" sz="4000" b="1" dirty="0">
                <a:latin typeface="Arial"/>
              </a:rPr>
              <a:t>Palliativmedizin heißt nicht nur die Betreuung in der Finalphase</a:t>
            </a:r>
          </a:p>
          <a:p>
            <a:pPr marL="287338" lvl="0" indent="-287338" eaLnBrk="0" fontAlgn="base">
              <a:spcBef>
                <a:spcPct val="20000"/>
              </a:spcBef>
              <a:spcAft>
                <a:spcPct val="0"/>
              </a:spcAft>
              <a:buFontTx/>
              <a:buChar char="•"/>
            </a:pPr>
            <a:r>
              <a:rPr lang="de-DE" altLang="hu-HU" sz="4000" b="1" dirty="0">
                <a:latin typeface="Arial"/>
              </a:rPr>
              <a:t>Palliativmedizin bedeutet, weitaus mehr zu lindern als Schmerzen!</a:t>
            </a:r>
          </a:p>
        </p:txBody>
      </p:sp>
    </p:spTree>
    <p:extLst>
      <p:ext uri="{BB962C8B-B14F-4D97-AF65-F5344CB8AC3E}">
        <p14:creationId xmlns:p14="http://schemas.microsoft.com/office/powerpoint/2010/main" val="155377204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987592" y="538434"/>
            <a:ext cx="7774263" cy="5475345"/>
          </a:xfrm>
          <a:prstGeom prst="rect">
            <a:avLst/>
          </a:prstGeom>
        </p:spPr>
        <p:txBody>
          <a:bodyPr wrap="square">
            <a:spAutoFit/>
          </a:bodyPr>
          <a:lstStyle/>
          <a:p>
            <a:pPr marL="287338" lvl="0" indent="-287338" eaLnBrk="0" fontAlgn="base">
              <a:spcBef>
                <a:spcPct val="20000"/>
              </a:spcBef>
              <a:spcAft>
                <a:spcPct val="0"/>
              </a:spcAft>
              <a:buFontTx/>
              <a:buChar char="•"/>
            </a:pPr>
            <a:r>
              <a:rPr lang="de-DE" altLang="hu-HU" sz="2800" b="1" dirty="0">
                <a:latin typeface="Arial"/>
              </a:rPr>
              <a:t>Palliativmedizin für alle?</a:t>
            </a:r>
          </a:p>
          <a:p>
            <a:pPr marL="287338" lvl="0" indent="-287338" eaLnBrk="0" fontAlgn="base">
              <a:spcBef>
                <a:spcPct val="20000"/>
              </a:spcBef>
              <a:spcAft>
                <a:spcPct val="0"/>
              </a:spcAft>
              <a:buFontTx/>
              <a:buChar char="•"/>
            </a:pPr>
            <a:endParaRPr lang="de-DE" altLang="hu-HU" sz="900" b="1" dirty="0">
              <a:latin typeface="Arial"/>
            </a:endParaRPr>
          </a:p>
          <a:p>
            <a:pPr marL="757238" lvl="1" indent="-279400" eaLnBrk="0" fontAlgn="base">
              <a:spcBef>
                <a:spcPct val="20000"/>
              </a:spcBef>
              <a:spcAft>
                <a:spcPct val="0"/>
              </a:spcAft>
              <a:buFontTx/>
              <a:buChar char="–"/>
            </a:pPr>
            <a:r>
              <a:rPr lang="de-DE" altLang="hu-HU" sz="2600" dirty="0">
                <a:latin typeface="Arial"/>
              </a:rPr>
              <a:t>=&gt; Definition eines Palliativpatienten =&gt; trifft viele zu!</a:t>
            </a:r>
          </a:p>
          <a:p>
            <a:pPr marL="757238" lvl="1" indent="-279400" eaLnBrk="0" fontAlgn="base">
              <a:spcBef>
                <a:spcPct val="20000"/>
              </a:spcBef>
              <a:spcAft>
                <a:spcPct val="0"/>
              </a:spcAft>
              <a:buFontTx/>
              <a:buChar char="–"/>
            </a:pPr>
            <a:endParaRPr lang="de-DE" altLang="hu-HU" sz="1400" dirty="0">
              <a:latin typeface="Arial"/>
            </a:endParaRPr>
          </a:p>
          <a:p>
            <a:pPr marL="757238" lvl="1" indent="-279400" eaLnBrk="0" fontAlgn="base">
              <a:lnSpc>
                <a:spcPct val="90000"/>
              </a:lnSpc>
              <a:spcBef>
                <a:spcPct val="30000"/>
              </a:spcBef>
              <a:spcAft>
                <a:spcPct val="30000"/>
              </a:spcAft>
              <a:buFontTx/>
              <a:buChar char="•"/>
            </a:pPr>
            <a:r>
              <a:rPr lang="de-DE" altLang="hu-HU" sz="2600" dirty="0">
                <a:latin typeface="Arial"/>
              </a:rPr>
              <a:t>Wer ist am häufigsten betroffen?</a:t>
            </a:r>
          </a:p>
          <a:p>
            <a:pPr marL="1182688" lvl="2" indent="-228600" eaLnBrk="0" fontAlgn="base">
              <a:lnSpc>
                <a:spcPct val="90000"/>
              </a:lnSpc>
              <a:spcBef>
                <a:spcPct val="30000"/>
              </a:spcBef>
              <a:spcAft>
                <a:spcPct val="30000"/>
              </a:spcAft>
              <a:buClr>
                <a:srgbClr val="000000"/>
              </a:buClr>
              <a:buFont typeface="Wingdings" panose="05000000000000000000" pitchFamily="2" charset="2"/>
              <a:buChar char="Ø"/>
            </a:pPr>
            <a:r>
              <a:rPr lang="de-DE" altLang="hu-HU" sz="2200" dirty="0">
                <a:latin typeface="Arial"/>
              </a:rPr>
              <a:t>Tumorpatienten</a:t>
            </a:r>
          </a:p>
          <a:p>
            <a:pPr marL="1182688" lvl="2" indent="-228600" eaLnBrk="0" fontAlgn="base">
              <a:lnSpc>
                <a:spcPct val="90000"/>
              </a:lnSpc>
              <a:spcBef>
                <a:spcPct val="30000"/>
              </a:spcBef>
              <a:spcAft>
                <a:spcPct val="30000"/>
              </a:spcAft>
              <a:buClr>
                <a:srgbClr val="000000"/>
              </a:buClr>
              <a:buFont typeface="Wingdings" panose="05000000000000000000" pitchFamily="2" charset="2"/>
              <a:buChar char="Ø"/>
            </a:pPr>
            <a:r>
              <a:rPr lang="de-DE" altLang="hu-HU" sz="2200" dirty="0">
                <a:latin typeface="Arial"/>
              </a:rPr>
              <a:t>Patienten mit degenerativen neurologischen Erkrankungen (MS, ALS)</a:t>
            </a:r>
          </a:p>
          <a:p>
            <a:pPr marL="1182688" lvl="2" indent="-228600" eaLnBrk="0" fontAlgn="base">
              <a:lnSpc>
                <a:spcPct val="90000"/>
              </a:lnSpc>
              <a:spcBef>
                <a:spcPct val="30000"/>
              </a:spcBef>
              <a:spcAft>
                <a:spcPct val="30000"/>
              </a:spcAft>
              <a:buClr>
                <a:srgbClr val="000000"/>
              </a:buClr>
              <a:buFont typeface="Wingdings" panose="05000000000000000000" pitchFamily="2" charset="2"/>
              <a:buChar char="Ø"/>
            </a:pPr>
            <a:r>
              <a:rPr lang="de-DE" altLang="hu-HU" sz="2200" dirty="0">
                <a:latin typeface="Arial"/>
              </a:rPr>
              <a:t>Patienten mit AIDS</a:t>
            </a:r>
          </a:p>
          <a:p>
            <a:pPr marL="1182688" lvl="2" indent="-228600" eaLnBrk="0" fontAlgn="base">
              <a:lnSpc>
                <a:spcPct val="90000"/>
              </a:lnSpc>
              <a:spcBef>
                <a:spcPct val="30000"/>
              </a:spcBef>
              <a:spcAft>
                <a:spcPct val="30000"/>
              </a:spcAft>
              <a:buClr>
                <a:srgbClr val="000000"/>
              </a:buClr>
              <a:buFont typeface="Wingdings" panose="05000000000000000000" pitchFamily="2" charset="2"/>
              <a:buChar char="Ø"/>
            </a:pPr>
            <a:r>
              <a:rPr lang="de-DE" altLang="hu-HU" sz="2200" dirty="0">
                <a:latin typeface="Arial"/>
              </a:rPr>
              <a:t>Patienten mit chronischen Lungen-, Herzerkrankungen, Leber- und Niereninsuffizienz</a:t>
            </a:r>
          </a:p>
          <a:p>
            <a:pPr marL="1182688" lvl="2" indent="-228600" eaLnBrk="0" fontAlgn="base">
              <a:lnSpc>
                <a:spcPct val="90000"/>
              </a:lnSpc>
              <a:spcBef>
                <a:spcPct val="30000"/>
              </a:spcBef>
              <a:spcAft>
                <a:spcPct val="30000"/>
              </a:spcAft>
              <a:buClr>
                <a:srgbClr val="000000"/>
              </a:buClr>
              <a:buFont typeface="Wingdings" panose="05000000000000000000" pitchFamily="2" charset="2"/>
              <a:buChar char="Ø"/>
            </a:pPr>
            <a:r>
              <a:rPr lang="de-DE" altLang="hu-HU" sz="2200" dirty="0">
                <a:latin typeface="Arial"/>
              </a:rPr>
              <a:t>Geriatrische Patienten</a:t>
            </a:r>
          </a:p>
        </p:txBody>
      </p:sp>
    </p:spTree>
    <p:extLst>
      <p:ext uri="{BB962C8B-B14F-4D97-AF65-F5344CB8AC3E}">
        <p14:creationId xmlns:p14="http://schemas.microsoft.com/office/powerpoint/2010/main" val="104086504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Kép 2" descr="Kép 2"/>
          <p:cNvPicPr>
            <a:picLocks noChangeAspect="1"/>
          </p:cNvPicPr>
          <p:nvPr/>
        </p:nvPicPr>
        <p:blipFill>
          <a:blip r:embed="rId3"/>
          <a:srcRect t="15776" r="25347"/>
          <a:stretch>
            <a:fillRect/>
          </a:stretch>
        </p:blipFill>
        <p:spPr>
          <a:xfrm>
            <a:off x="10144055" y="-1"/>
            <a:ext cx="2047948" cy="2235617"/>
          </a:xfrm>
          <a:prstGeom prst="rect">
            <a:avLst/>
          </a:prstGeom>
          <a:ln w="12700">
            <a:miter lim="400000"/>
          </a:ln>
        </p:spPr>
      </p:pic>
      <p:sp>
        <p:nvSpPr>
          <p:cNvPr id="345" name="TextBox 6"/>
          <p:cNvSpPr txBox="1"/>
          <p:nvPr/>
        </p:nvSpPr>
        <p:spPr>
          <a:xfrm>
            <a:off x="774705" y="1359489"/>
            <a:ext cx="8987150" cy="553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endParaRPr dirty="0"/>
          </a:p>
        </p:txBody>
      </p:sp>
      <p:sp>
        <p:nvSpPr>
          <p:cNvPr id="346" name="Rectangle 7"/>
          <p:cNvSpPr txBox="1"/>
          <p:nvPr/>
        </p:nvSpPr>
        <p:spPr>
          <a:xfrm>
            <a:off x="787406" y="2264191"/>
            <a:ext cx="10009045" cy="423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SzPct val="100000"/>
              <a:defRPr sz="1600">
                <a:solidFill>
                  <a:srgbClr val="121D46"/>
                </a:solidFill>
                <a:latin typeface="Poppins Regular"/>
                <a:ea typeface="Poppins Regular"/>
                <a:cs typeface="Poppins Regular"/>
                <a:sym typeface="Poppins Regular"/>
              </a:defRPr>
            </a:pPr>
            <a:endParaRPr dirty="0"/>
          </a:p>
        </p:txBody>
      </p:sp>
      <p:sp>
        <p:nvSpPr>
          <p:cNvPr id="347"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8" name="Téglalap 3"/>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sp>
        <p:nvSpPr>
          <p:cNvPr id="349"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50"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pic>
        <p:nvPicPr>
          <p:cNvPr id="351" name="Ábra 7" descr="Ábra 7"/>
          <p:cNvPicPr>
            <a:picLocks noChangeAspect="1"/>
          </p:cNvPicPr>
          <p:nvPr/>
        </p:nvPicPr>
        <p:blipFill>
          <a:blip r:embed="rId4"/>
          <a:stretch>
            <a:fillRect/>
          </a:stretch>
        </p:blipFill>
        <p:spPr>
          <a:xfrm>
            <a:off x="9984799" y="6228326"/>
            <a:ext cx="1752715" cy="506521"/>
          </a:xfrm>
          <a:prstGeom prst="rect">
            <a:avLst/>
          </a:prstGeom>
          <a:ln w="12700">
            <a:miter lim="400000"/>
          </a:ln>
        </p:spPr>
      </p:pic>
      <p:pic>
        <p:nvPicPr>
          <p:cNvPr id="10" name="Picture 6" descr="P1010142">
            <a:extLst>
              <a:ext uri="{FF2B5EF4-FFF2-40B4-BE49-F238E27FC236}">
                <a16:creationId xmlns:a16="http://schemas.microsoft.com/office/drawing/2014/main" id="{088C5343-643F-4393-B2A2-4247512DC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204212" y="200964"/>
            <a:ext cx="4900412" cy="6533883"/>
          </a:xfrm>
          <a:prstGeom prst="rect">
            <a:avLst/>
          </a:prstGeom>
          <a:noFill/>
          <a:ln w="12700">
            <a:miter lim="400000"/>
          </a:ln>
        </p:spPr>
      </p:pic>
    </p:spTree>
    <p:extLst>
      <p:ext uri="{BB962C8B-B14F-4D97-AF65-F5344CB8AC3E}">
        <p14:creationId xmlns:p14="http://schemas.microsoft.com/office/powerpoint/2010/main" val="396308241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1893903" y="485542"/>
            <a:ext cx="8987150" cy="2092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eaLnBrk="0" fontAlgn="base">
              <a:spcBef>
                <a:spcPct val="0"/>
              </a:spcBef>
              <a:spcAft>
                <a:spcPct val="0"/>
              </a:spcAft>
            </a:pPr>
            <a:r>
              <a:rPr lang="hu-HU" altLang="hu-HU" sz="2400" b="1" kern="1200" dirty="0">
                <a:solidFill>
                  <a:srgbClr val="800000"/>
                </a:solidFill>
                <a:latin typeface="Arial" panose="020B0604020202020204" pitchFamily="34" charset="0"/>
                <a:ea typeface="+mn-ea"/>
                <a:cs typeface="+mn-cs"/>
              </a:rPr>
              <a:t>		</a:t>
            </a:r>
            <a:r>
              <a:rPr lang="de-DE" altLang="hu-HU" sz="2400" b="1" u="sng" kern="1200" dirty="0">
                <a:solidFill>
                  <a:srgbClr val="800000"/>
                </a:solidFill>
                <a:latin typeface="Arial" panose="020B0604020202020204" pitchFamily="34" charset="0"/>
                <a:ea typeface="+mn-ea"/>
                <a:cs typeface="+mn-cs"/>
              </a:rPr>
              <a:t>Statistik für Deutschland</a:t>
            </a:r>
            <a:endParaRPr lang="hu-HU" altLang="hu-HU" sz="2400" b="1" u="sng" kern="1200" dirty="0">
              <a:solidFill>
                <a:srgbClr val="800000"/>
              </a:solidFill>
              <a:latin typeface="Arial" panose="020B0604020202020204" pitchFamily="34" charset="0"/>
              <a:ea typeface="+mn-ea"/>
              <a:cs typeface="+mn-cs"/>
            </a:endParaRPr>
          </a:p>
          <a:p>
            <a:pPr lvl="0" algn="ctr" eaLnBrk="0" fontAlgn="base">
              <a:spcBef>
                <a:spcPct val="0"/>
              </a:spcBef>
              <a:spcAft>
                <a:spcPct val="0"/>
              </a:spcAft>
            </a:pPr>
            <a:endParaRPr lang="de-DE" altLang="hu-HU" sz="1000" b="1" u="sng" kern="1200" dirty="0">
              <a:solidFill>
                <a:srgbClr val="800000"/>
              </a:solidFill>
              <a:latin typeface="Arial" panose="020B0604020202020204" pitchFamily="34" charset="0"/>
              <a:ea typeface="+mn-ea"/>
              <a:cs typeface="+mn-cs"/>
            </a:endParaRPr>
          </a:p>
          <a:p>
            <a:pPr lvl="0" eaLnBrk="0" fontAlgn="base">
              <a:spcBef>
                <a:spcPct val="0"/>
              </a:spcBef>
              <a:spcAft>
                <a:spcPct val="0"/>
              </a:spcAft>
            </a:pPr>
            <a:r>
              <a:rPr lang="de-DE" altLang="hu-HU" sz="1800" kern="1200" dirty="0">
                <a:solidFill>
                  <a:srgbClr val="000000"/>
                </a:solidFill>
                <a:latin typeface="Arial" panose="020B0604020202020204" pitchFamily="34" charset="0"/>
                <a:ea typeface="+mn-ea"/>
                <a:cs typeface="+mn-cs"/>
              </a:rPr>
              <a:t>Geburten				</a:t>
            </a:r>
            <a:r>
              <a:rPr lang="hu-HU" altLang="hu-HU" sz="1800" kern="1200" dirty="0">
                <a:solidFill>
                  <a:srgbClr val="000000"/>
                </a:solidFill>
                <a:latin typeface="Arial" panose="020B0604020202020204" pitchFamily="34" charset="0"/>
                <a:ea typeface="+mn-ea"/>
                <a:cs typeface="+mn-cs"/>
              </a:rPr>
              <a:t>	</a:t>
            </a:r>
            <a:r>
              <a:rPr lang="de-DE" altLang="hu-HU" sz="1800" kern="1200" dirty="0">
                <a:solidFill>
                  <a:srgbClr val="000000"/>
                </a:solidFill>
                <a:latin typeface="Arial" panose="020B0604020202020204" pitchFamily="34" charset="0"/>
                <a:ea typeface="+mn-ea"/>
                <a:cs typeface="+mn-cs"/>
              </a:rPr>
              <a:t>ca. 8,3 %</a:t>
            </a:r>
          </a:p>
          <a:p>
            <a:pPr lvl="0" eaLnBrk="0" fontAlgn="base">
              <a:spcBef>
                <a:spcPct val="0"/>
              </a:spcBef>
              <a:spcAft>
                <a:spcPct val="0"/>
              </a:spcAft>
            </a:pPr>
            <a:r>
              <a:rPr lang="de-DE" altLang="hu-HU" sz="1800" kern="1200" dirty="0">
                <a:solidFill>
                  <a:srgbClr val="000000"/>
                </a:solidFill>
                <a:latin typeface="Arial" panose="020B0604020202020204" pitchFamily="34" charset="0"/>
                <a:ea typeface="+mn-ea"/>
                <a:cs typeface="+mn-cs"/>
              </a:rPr>
              <a:t>Sterberate				</a:t>
            </a:r>
            <a:r>
              <a:rPr lang="hu-HU" altLang="hu-HU" sz="1800" kern="1200" dirty="0">
                <a:solidFill>
                  <a:srgbClr val="000000"/>
                </a:solidFill>
                <a:latin typeface="Arial" panose="020B0604020202020204" pitchFamily="34" charset="0"/>
                <a:ea typeface="+mn-ea"/>
                <a:cs typeface="+mn-cs"/>
              </a:rPr>
              <a:t>	</a:t>
            </a:r>
            <a:r>
              <a:rPr lang="de-DE" altLang="hu-HU" sz="1800" kern="1200" dirty="0">
                <a:solidFill>
                  <a:srgbClr val="000000"/>
                </a:solidFill>
                <a:latin typeface="Arial" panose="020B0604020202020204" pitchFamily="34" charset="0"/>
                <a:ea typeface="+mn-ea"/>
                <a:cs typeface="+mn-cs"/>
              </a:rPr>
              <a:t>ca. 10,5 %</a:t>
            </a:r>
          </a:p>
          <a:p>
            <a:pPr lvl="0" eaLnBrk="0" fontAlgn="base">
              <a:spcBef>
                <a:spcPct val="0"/>
              </a:spcBef>
              <a:spcAft>
                <a:spcPct val="0"/>
              </a:spcAft>
            </a:pPr>
            <a:r>
              <a:rPr lang="de-DE" altLang="hu-HU" sz="1800" kern="1200" dirty="0">
                <a:solidFill>
                  <a:srgbClr val="000000"/>
                </a:solidFill>
                <a:latin typeface="Arial" panose="020B0604020202020204" pitchFamily="34" charset="0"/>
                <a:ea typeface="+mn-ea"/>
                <a:cs typeface="+mn-cs"/>
              </a:rPr>
              <a:t>Bedarf an Palliativversorgung</a:t>
            </a:r>
            <a:r>
              <a:rPr lang="hu-HU" altLang="hu-HU" sz="1800" kern="1200" dirty="0">
                <a:solidFill>
                  <a:srgbClr val="000000"/>
                </a:solidFill>
                <a:latin typeface="Arial" panose="020B0604020202020204" pitchFamily="34" charset="0"/>
                <a:ea typeface="+mn-ea"/>
                <a:cs typeface="+mn-cs"/>
              </a:rPr>
              <a:t>	</a:t>
            </a:r>
            <a:r>
              <a:rPr lang="de-DE" altLang="hu-HU" sz="1800" kern="1200" dirty="0">
                <a:solidFill>
                  <a:srgbClr val="000000"/>
                </a:solidFill>
                <a:latin typeface="Arial" panose="020B0604020202020204" pitchFamily="34" charset="0"/>
                <a:ea typeface="+mn-ea"/>
                <a:cs typeface="+mn-cs"/>
              </a:rPr>
              <a:t>	</a:t>
            </a:r>
            <a:r>
              <a:rPr lang="hu-HU" altLang="hu-HU" sz="1800" kern="1200" dirty="0">
                <a:solidFill>
                  <a:srgbClr val="000000"/>
                </a:solidFill>
                <a:latin typeface="Arial" panose="020B0604020202020204" pitchFamily="34" charset="0"/>
                <a:ea typeface="+mn-ea"/>
                <a:cs typeface="+mn-cs"/>
              </a:rPr>
              <a:t>	</a:t>
            </a:r>
            <a:r>
              <a:rPr lang="de-DE" altLang="hu-HU" sz="1800" kern="1200" dirty="0">
                <a:solidFill>
                  <a:srgbClr val="000000"/>
                </a:solidFill>
                <a:latin typeface="Arial" panose="020B0604020202020204" pitchFamily="34" charset="0"/>
                <a:ea typeface="+mn-ea"/>
                <a:cs typeface="+mn-cs"/>
              </a:rPr>
              <a:t>ca. 14 %</a:t>
            </a:r>
          </a:p>
          <a:p>
            <a:pPr marL="457200" lvl="1" eaLnBrk="0" fontAlgn="base">
              <a:spcBef>
                <a:spcPct val="0"/>
              </a:spcBef>
              <a:spcAft>
                <a:spcPct val="0"/>
              </a:spcAft>
            </a:pPr>
            <a:r>
              <a:rPr lang="de-DE" altLang="hu-HU" kern="1200" dirty="0">
                <a:latin typeface="Arial" panose="020B0604020202020204" pitchFamily="34" charset="0"/>
              </a:rPr>
              <a:t>der Sterbenden </a:t>
            </a:r>
          </a:p>
          <a:p>
            <a:pPr lvl="0" algn="ctr" eaLnBrk="0" fontAlgn="base">
              <a:spcBef>
                <a:spcPct val="0"/>
              </a:spcBef>
              <a:spcAft>
                <a:spcPct val="0"/>
              </a:spcAft>
            </a:pPr>
            <a:endParaRPr lang="de-DE" altLang="hu-HU" sz="2400" b="1" u="sng" kern="1200" dirty="0">
              <a:solidFill>
                <a:srgbClr val="800000"/>
              </a:solidFill>
              <a:latin typeface="Arial" panose="020B0604020202020204" pitchFamily="34" charset="0"/>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graphicFrame>
        <p:nvGraphicFramePr>
          <p:cNvPr id="3" name="Táblázat 2">
            <a:extLst>
              <a:ext uri="{FF2B5EF4-FFF2-40B4-BE49-F238E27FC236}">
                <a16:creationId xmlns:a16="http://schemas.microsoft.com/office/drawing/2014/main" id="{523CE8F5-222E-47EF-86CE-3A34F26A5363}"/>
              </a:ext>
            </a:extLst>
          </p:cNvPr>
          <p:cNvGraphicFramePr>
            <a:graphicFrameLocks noGrp="1"/>
          </p:cNvGraphicFramePr>
          <p:nvPr>
            <p:extLst>
              <p:ext uri="{D42A27DB-BD31-4B8C-83A1-F6EECF244321}">
                <p14:modId xmlns:p14="http://schemas.microsoft.com/office/powerpoint/2010/main" val="847878776"/>
              </p:ext>
            </p:extLst>
          </p:nvPr>
        </p:nvGraphicFramePr>
        <p:xfrm>
          <a:off x="3287573" y="2244893"/>
          <a:ext cx="4775200" cy="927327"/>
        </p:xfrm>
        <a:graphic>
          <a:graphicData uri="http://schemas.openxmlformats.org/drawingml/2006/table">
            <a:tbl>
              <a:tblPr/>
              <a:tblGrid>
                <a:gridCol w="3549423">
                  <a:extLst>
                    <a:ext uri="{9D8B030D-6E8A-4147-A177-3AD203B41FA5}">
                      <a16:colId xmlns:a16="http://schemas.microsoft.com/office/drawing/2014/main" val="1035496462"/>
                    </a:ext>
                  </a:extLst>
                </a:gridCol>
                <a:gridCol w="1225777">
                  <a:extLst>
                    <a:ext uri="{9D8B030D-6E8A-4147-A177-3AD203B41FA5}">
                      <a16:colId xmlns:a16="http://schemas.microsoft.com/office/drawing/2014/main" val="742770905"/>
                    </a:ext>
                  </a:extLst>
                </a:gridCol>
              </a:tblGrid>
              <a:tr h="468993">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Palliativstationen</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35041"/>
                  </a:ext>
                </a:extLst>
              </a:tr>
              <a:tr h="458334">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Hospize</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165</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837740"/>
                  </a:ext>
                </a:extLst>
              </a:tr>
            </a:tbl>
          </a:graphicData>
        </a:graphic>
      </p:graphicFrame>
      <p:sp>
        <p:nvSpPr>
          <p:cNvPr id="4" name="Téglalap 3">
            <a:extLst>
              <a:ext uri="{FF2B5EF4-FFF2-40B4-BE49-F238E27FC236}">
                <a16:creationId xmlns:a16="http://schemas.microsoft.com/office/drawing/2014/main" id="{8BAEBB7B-FC20-48C6-B0BD-BEDE1FFA5EE2}"/>
              </a:ext>
            </a:extLst>
          </p:cNvPr>
          <p:cNvSpPr/>
          <p:nvPr/>
        </p:nvSpPr>
        <p:spPr>
          <a:xfrm>
            <a:off x="3138133" y="3323110"/>
            <a:ext cx="1330814" cy="461665"/>
          </a:xfrm>
          <a:prstGeom prst="rect">
            <a:avLst/>
          </a:prstGeom>
        </p:spPr>
        <p:txBody>
          <a:bodyPr wrap="none">
            <a:spAutoFit/>
          </a:bodyPr>
          <a:lstStyle/>
          <a:p>
            <a:pPr>
              <a:spcBef>
                <a:spcPct val="0"/>
              </a:spcBef>
              <a:buFont typeface="Wingdings" panose="05000000000000000000" pitchFamily="2" charset="2"/>
              <a:buChar char="Ø"/>
            </a:pPr>
            <a:r>
              <a:rPr lang="de-DE" altLang="hu-HU" sz="2400" dirty="0"/>
              <a:t> Bedarf</a:t>
            </a:r>
          </a:p>
        </p:txBody>
      </p:sp>
      <p:graphicFrame>
        <p:nvGraphicFramePr>
          <p:cNvPr id="6" name="Táblázat 5">
            <a:extLst>
              <a:ext uri="{FF2B5EF4-FFF2-40B4-BE49-F238E27FC236}">
                <a16:creationId xmlns:a16="http://schemas.microsoft.com/office/drawing/2014/main" id="{EE31C24D-ADB8-4A71-BFDF-51E723FCA76C}"/>
              </a:ext>
            </a:extLst>
          </p:cNvPr>
          <p:cNvGraphicFramePr>
            <a:graphicFrameLocks noGrp="1"/>
          </p:cNvGraphicFramePr>
          <p:nvPr>
            <p:extLst>
              <p:ext uri="{D42A27DB-BD31-4B8C-83A1-F6EECF244321}">
                <p14:modId xmlns:p14="http://schemas.microsoft.com/office/powerpoint/2010/main" val="207080185"/>
              </p:ext>
            </p:extLst>
          </p:nvPr>
        </p:nvGraphicFramePr>
        <p:xfrm>
          <a:off x="3287573" y="3834258"/>
          <a:ext cx="4775200" cy="1407511"/>
        </p:xfrm>
        <a:graphic>
          <a:graphicData uri="http://schemas.openxmlformats.org/drawingml/2006/table">
            <a:tbl>
              <a:tblPr/>
              <a:tblGrid>
                <a:gridCol w="2217057">
                  <a:extLst>
                    <a:ext uri="{9D8B030D-6E8A-4147-A177-3AD203B41FA5}">
                      <a16:colId xmlns:a16="http://schemas.microsoft.com/office/drawing/2014/main" val="2486793165"/>
                    </a:ext>
                  </a:extLst>
                </a:gridCol>
                <a:gridCol w="2558143">
                  <a:extLst>
                    <a:ext uri="{9D8B030D-6E8A-4147-A177-3AD203B41FA5}">
                      <a16:colId xmlns:a16="http://schemas.microsoft.com/office/drawing/2014/main" val="2823460254"/>
                    </a:ext>
                  </a:extLst>
                </a:gridCol>
              </a:tblGrid>
              <a:tr h="454603">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Palliativbetten</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 pro 1 Mio. Einwohner</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434350"/>
                  </a:ext>
                </a:extLst>
              </a:tr>
              <a:tr h="476987">
                <a:tc>
                  <a:txBody>
                    <a:bodyPr/>
                    <a:lstStyle/>
                    <a:p>
                      <a:pPr algn="ctr" eaLnBrk="0" fontAlgn="base" hangingPunct="0">
                        <a:lnSpc>
                          <a:spcPct val="107000"/>
                        </a:lnSpc>
                        <a:spcBef>
                          <a:spcPts val="480"/>
                        </a:spcBef>
                        <a:spcAft>
                          <a:spcPts val="800"/>
                        </a:spcAft>
                      </a:pPr>
                      <a:r>
                        <a:rPr lang="de-DE"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Hospizbetten</a:t>
                      </a:r>
                      <a:endParaRPr lang="hu-HU" sz="90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480"/>
                        </a:spcBef>
                        <a:spcAft>
                          <a:spcPts val="800"/>
                        </a:spcAft>
                      </a:pPr>
                      <a:r>
                        <a:rPr lang="de-DE"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 pro 1 Mio. Einwohner</a:t>
                      </a:r>
                      <a:endParaRPr lang="hu-HU" sz="90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091777"/>
                  </a:ext>
                </a:extLst>
              </a:tr>
              <a:tr h="475921">
                <a:tc>
                  <a:txBody>
                    <a:bodyPr/>
                    <a:lstStyle/>
                    <a:p>
                      <a:pPr algn="ctr" eaLnBrk="0" fontAlgn="base" hangingPunct="0">
                        <a:lnSpc>
                          <a:spcPct val="107000"/>
                        </a:lnSpc>
                        <a:spcBef>
                          <a:spcPts val="480"/>
                        </a:spcBef>
                        <a:spcAft>
                          <a:spcPts val="800"/>
                        </a:spcAft>
                      </a:pPr>
                      <a:r>
                        <a:rPr lang="de-DE"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Gesamt</a:t>
                      </a:r>
                      <a:endParaRPr lang="hu-HU" sz="90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480"/>
                        </a:spcBef>
                        <a:spcAft>
                          <a:spcPts val="800"/>
                        </a:spcAft>
                      </a:pPr>
                      <a:r>
                        <a:rPr lang="de-DE"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 pro 1 Mio. Einwohner</a:t>
                      </a:r>
                      <a:endParaRPr lang="hu-HU"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6744" marR="76744" marT="38372" marB="38372">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58511"/>
                  </a:ext>
                </a:extLst>
              </a:tr>
            </a:tbl>
          </a:graphicData>
        </a:graphic>
      </p:graphicFrame>
      <p:sp>
        <p:nvSpPr>
          <p:cNvPr id="9" name="Téglalap 8">
            <a:extLst>
              <a:ext uri="{FF2B5EF4-FFF2-40B4-BE49-F238E27FC236}">
                <a16:creationId xmlns:a16="http://schemas.microsoft.com/office/drawing/2014/main" id="{70D1356E-CE71-48FF-84C2-76F5EAC6F984}"/>
              </a:ext>
            </a:extLst>
          </p:cNvPr>
          <p:cNvSpPr/>
          <p:nvPr/>
        </p:nvSpPr>
        <p:spPr>
          <a:xfrm>
            <a:off x="2099386" y="5397329"/>
            <a:ext cx="6955408" cy="830997"/>
          </a:xfrm>
          <a:prstGeom prst="rect">
            <a:avLst/>
          </a:prstGeom>
        </p:spPr>
        <p:txBody>
          <a:bodyPr wrap="square">
            <a:spAutoFit/>
          </a:bodyPr>
          <a:lstStyle/>
          <a:p>
            <a:pPr marL="0" marR="0" lvl="0" indent="0" defTabSz="914400" eaLnBrk="0" fontAlgn="base" latinLnBrk="0" hangingPunct="1">
              <a:lnSpc>
                <a:spcPct val="100000"/>
              </a:lnSpc>
              <a:spcBef>
                <a:spcPct val="0"/>
              </a:spcBef>
              <a:spcAft>
                <a:spcPct val="0"/>
              </a:spcAft>
              <a:buClrTx/>
              <a:buSzTx/>
              <a:buFontTx/>
              <a:buNone/>
              <a:tabLst/>
              <a:defRPr/>
            </a:pP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 20</a:t>
            </a:r>
            <a:r>
              <a:rPr kumimoji="0" lang="hu-HU"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1</a:t>
            </a: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7:     stationäre Hospize             </a:t>
            </a:r>
            <a:r>
              <a:rPr kumimoji="0" lang="hu-HU"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	</a:t>
            </a: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2,1%</a:t>
            </a:r>
          </a:p>
          <a:p>
            <a:pPr marL="0" marR="0" lvl="0" indent="0" defTabSz="914400" eaLnBrk="0" fontAlgn="base" latinLnBrk="0" hangingPunct="1">
              <a:lnSpc>
                <a:spcPct val="100000"/>
              </a:lnSpc>
              <a:spcBef>
                <a:spcPct val="0"/>
              </a:spcBef>
              <a:spcAft>
                <a:spcPct val="0"/>
              </a:spcAft>
              <a:buClrTx/>
              <a:buSzTx/>
              <a:buFontTx/>
              <a:buNone/>
              <a:tabLst/>
              <a:defRPr/>
            </a:pP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	</a:t>
            </a:r>
            <a:r>
              <a:rPr kumimoji="0" lang="hu-HU"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    </a:t>
            </a: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Palliativstationen		</a:t>
            </a:r>
            <a:r>
              <a:rPr kumimoji="0" lang="hu-HU"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	</a:t>
            </a:r>
            <a:r>
              <a:rPr kumimoji="0" lang="de-DE" altLang="hu-HU" sz="2400" b="0" i="0" u="none" strike="noStrike" kern="1200" cap="none" spc="0" normalizeH="0" baseline="0" noProof="0" dirty="0">
                <a:ln>
                  <a:noFill/>
                </a:ln>
                <a:solidFill>
                  <a:sysClr val="windowText" lastClr="000000"/>
                </a:solidFill>
                <a:effectLst/>
                <a:uLnTx/>
                <a:uFillTx/>
                <a:latin typeface="Arial" panose="020B0604020202020204" pitchFamily="34" charset="0"/>
              </a:rPr>
              <a:t>4,4%</a:t>
            </a:r>
            <a:endParaRPr kumimoji="0" lang="hu-H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7579438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987592" y="538434"/>
            <a:ext cx="7774263" cy="5656933"/>
          </a:xfrm>
          <a:prstGeom prst="rect">
            <a:avLst/>
          </a:prstGeom>
        </p:spPr>
        <p:txBody>
          <a:bodyPr wrap="square">
            <a:spAutoFit/>
          </a:bodyPr>
          <a:lstStyle/>
          <a:p>
            <a:pPr marL="287338" lvl="0" indent="-287338" eaLnBrk="0" fontAlgn="base">
              <a:spcBef>
                <a:spcPct val="20000"/>
              </a:spcBef>
              <a:spcAft>
                <a:spcPct val="0"/>
              </a:spcAft>
              <a:buFontTx/>
              <a:buChar char="•"/>
            </a:pPr>
            <a:r>
              <a:rPr lang="de-DE" altLang="hu-HU" sz="2800" b="1" dirty="0">
                <a:latin typeface="Arial"/>
              </a:rPr>
              <a:t>Palliativmedizin für alle?</a:t>
            </a:r>
          </a:p>
          <a:p>
            <a:pPr marL="287338" lvl="0" indent="-287338" eaLnBrk="0" fontAlgn="base">
              <a:spcBef>
                <a:spcPct val="20000"/>
              </a:spcBef>
              <a:spcAft>
                <a:spcPct val="0"/>
              </a:spcAft>
              <a:buFontTx/>
              <a:buChar char="•"/>
            </a:pPr>
            <a:endParaRPr lang="de-DE" altLang="hu-HU" sz="1000" b="1" dirty="0">
              <a:latin typeface="Arial"/>
            </a:endParaRPr>
          </a:p>
          <a:p>
            <a:pPr marL="757238" lvl="1" indent="-279400" eaLnBrk="0" fontAlgn="base">
              <a:spcBef>
                <a:spcPct val="20000"/>
              </a:spcBef>
              <a:spcAft>
                <a:spcPct val="0"/>
              </a:spcAft>
            </a:pPr>
            <a:r>
              <a:rPr lang="de-DE" altLang="hu-HU" sz="2800" dirty="0">
                <a:latin typeface="Arial"/>
              </a:rPr>
              <a:t>Behandlung </a:t>
            </a:r>
            <a:r>
              <a:rPr lang="de-DE" altLang="hu-HU" sz="2800" dirty="0">
                <a:solidFill>
                  <a:srgbClr val="FF0000"/>
                </a:solidFill>
                <a:latin typeface="Arial"/>
              </a:rPr>
              <a:t>nur</a:t>
            </a:r>
            <a:r>
              <a:rPr lang="de-DE" altLang="hu-HU" sz="2800" dirty="0">
                <a:latin typeface="Arial"/>
              </a:rPr>
              <a:t> von Tumorpatienten ethisch vertretbar?</a:t>
            </a:r>
          </a:p>
          <a:p>
            <a:pPr marL="757238" lvl="1" indent="-279400" eaLnBrk="0" fontAlgn="base">
              <a:spcBef>
                <a:spcPct val="20000"/>
              </a:spcBef>
              <a:spcAft>
                <a:spcPct val="0"/>
              </a:spcAft>
            </a:pPr>
            <a:r>
              <a:rPr lang="de-DE" altLang="hu-HU" sz="2800" dirty="0">
                <a:latin typeface="Arial"/>
              </a:rPr>
              <a:t>	</a:t>
            </a:r>
            <a:r>
              <a:rPr lang="de-DE" altLang="hu-HU" sz="2000" dirty="0">
                <a:latin typeface="Arial"/>
              </a:rPr>
              <a:t>=&gt; immer noch 95% Patienten auf Palliativstationen in Deutschland – Patienten mit einer Tumorerkrankung</a:t>
            </a:r>
          </a:p>
          <a:p>
            <a:pPr marL="757238" lvl="1" indent="-279400" eaLnBrk="0" fontAlgn="base">
              <a:spcBef>
                <a:spcPct val="20000"/>
              </a:spcBef>
              <a:spcAft>
                <a:spcPct val="0"/>
              </a:spcAft>
            </a:pPr>
            <a:r>
              <a:rPr lang="de-DE" altLang="hu-HU" sz="2800" dirty="0">
                <a:solidFill>
                  <a:srgbClr val="FF0000"/>
                </a:solidFill>
                <a:latin typeface="Arial"/>
              </a:rPr>
              <a:t>Aber:</a:t>
            </a:r>
          </a:p>
          <a:p>
            <a:pPr marL="287338" lvl="0" indent="-287338" eaLnBrk="0" fontAlgn="base">
              <a:spcBef>
                <a:spcPct val="20000"/>
              </a:spcBef>
              <a:spcAft>
                <a:spcPct val="0"/>
              </a:spcAft>
              <a:buFontTx/>
              <a:buChar char="•"/>
            </a:pPr>
            <a:r>
              <a:rPr lang="de-DE" altLang="hu-HU" sz="2800" dirty="0">
                <a:latin typeface="Arial"/>
              </a:rPr>
              <a:t> Unsere </a:t>
            </a:r>
            <a:r>
              <a:rPr lang="de-DE" altLang="hu-HU" sz="2800" b="1" dirty="0">
                <a:solidFill>
                  <a:srgbClr val="800000"/>
                </a:solidFill>
                <a:latin typeface="Arial"/>
              </a:rPr>
              <a:t>Grenzen</a:t>
            </a:r>
            <a:r>
              <a:rPr lang="de-DE" altLang="hu-HU" sz="2800" dirty="0">
                <a:latin typeface="Arial"/>
              </a:rPr>
              <a:t>:</a:t>
            </a:r>
          </a:p>
          <a:p>
            <a:pPr marL="757238" lvl="1" indent="-279400" eaLnBrk="0" fontAlgn="base">
              <a:spcBef>
                <a:spcPct val="20000"/>
              </a:spcBef>
              <a:spcAft>
                <a:spcPct val="0"/>
              </a:spcAft>
              <a:buFontTx/>
              <a:buChar char="–"/>
            </a:pPr>
            <a:r>
              <a:rPr lang="de-DE" altLang="hu-HU" sz="2400" dirty="0">
                <a:latin typeface="Arial"/>
              </a:rPr>
              <a:t> Geringe Kapazitäten der Palliativstationen / Hospizen</a:t>
            </a:r>
          </a:p>
          <a:p>
            <a:pPr marL="757238" lvl="1" indent="-279400" eaLnBrk="0" fontAlgn="base">
              <a:spcBef>
                <a:spcPct val="20000"/>
              </a:spcBef>
              <a:spcAft>
                <a:spcPct val="0"/>
              </a:spcAft>
              <a:buFontTx/>
              <a:buChar char="–"/>
            </a:pPr>
            <a:r>
              <a:rPr lang="de-DE" altLang="hu-HU" sz="2400" dirty="0">
                <a:latin typeface="Arial"/>
              </a:rPr>
              <a:t> Kostendämpfung im Krankenhaus</a:t>
            </a:r>
          </a:p>
          <a:p>
            <a:pPr marL="757238" lvl="1" indent="-279400" eaLnBrk="0" fontAlgn="base">
              <a:spcBef>
                <a:spcPct val="20000"/>
              </a:spcBef>
              <a:spcAft>
                <a:spcPct val="0"/>
              </a:spcAft>
              <a:buFontTx/>
              <a:buChar char="–"/>
            </a:pPr>
            <a:r>
              <a:rPr lang="de-DE" altLang="hu-HU" sz="2400" dirty="0">
                <a:latin typeface="Arial"/>
              </a:rPr>
              <a:t> Finanzierungsprobleme der stationären Hospize</a:t>
            </a:r>
          </a:p>
          <a:p>
            <a:pPr marL="757238" lvl="1" indent="-279400" eaLnBrk="0" fontAlgn="base">
              <a:spcBef>
                <a:spcPct val="20000"/>
              </a:spcBef>
              <a:spcAft>
                <a:spcPct val="0"/>
              </a:spcAft>
              <a:buFontTx/>
              <a:buChar char="–"/>
            </a:pPr>
            <a:r>
              <a:rPr lang="de-DE" altLang="hu-HU" sz="2400" dirty="0">
                <a:latin typeface="Arial"/>
              </a:rPr>
              <a:t> Kollision mit anderen Fachabteilungen? </a:t>
            </a:r>
          </a:p>
        </p:txBody>
      </p:sp>
    </p:spTree>
    <p:extLst>
      <p:ext uri="{BB962C8B-B14F-4D97-AF65-F5344CB8AC3E}">
        <p14:creationId xmlns:p14="http://schemas.microsoft.com/office/powerpoint/2010/main" val="218743989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987592" y="538434"/>
            <a:ext cx="7774263" cy="5656933"/>
          </a:xfrm>
          <a:prstGeom prst="rect">
            <a:avLst/>
          </a:prstGeom>
        </p:spPr>
        <p:txBody>
          <a:bodyPr wrap="square">
            <a:spAutoFit/>
          </a:bodyPr>
          <a:lstStyle/>
          <a:p>
            <a:pPr marL="287338" lvl="0" indent="-287338" algn="ctr" eaLnBrk="0" fontAlgn="base">
              <a:spcBef>
                <a:spcPct val="20000"/>
              </a:spcBef>
              <a:spcAft>
                <a:spcPct val="0"/>
              </a:spcAft>
            </a:pPr>
            <a:r>
              <a:rPr lang="de-DE" altLang="hu-HU" sz="2400" b="1" dirty="0">
                <a:solidFill>
                  <a:srgbClr val="800000"/>
                </a:solidFill>
                <a:latin typeface="Arial"/>
              </a:rPr>
              <a:t>Übergänge und Chancen</a:t>
            </a:r>
          </a:p>
          <a:p>
            <a:pPr marL="287338" lvl="0" indent="-287338" eaLnBrk="0" fontAlgn="base">
              <a:spcBef>
                <a:spcPct val="20000"/>
              </a:spcBef>
              <a:spcAft>
                <a:spcPct val="0"/>
              </a:spcAft>
              <a:buFontTx/>
              <a:buChar char="•"/>
            </a:pPr>
            <a:r>
              <a:rPr lang="de-DE" altLang="hu-HU" sz="2400" dirty="0">
                <a:solidFill>
                  <a:srgbClr val="FF0000"/>
                </a:solidFill>
                <a:latin typeface="Arial"/>
              </a:rPr>
              <a:t>Palliativmedizin für alle? </a:t>
            </a:r>
            <a:r>
              <a:rPr lang="de-DE" altLang="hu-HU" sz="2400" dirty="0">
                <a:latin typeface="Arial"/>
              </a:rPr>
              <a:t>=&gt; Was tun?</a:t>
            </a:r>
          </a:p>
          <a:p>
            <a:pPr marL="287338" lvl="0" indent="-287338" eaLnBrk="0" fontAlgn="base">
              <a:spcBef>
                <a:spcPct val="20000"/>
              </a:spcBef>
              <a:spcAft>
                <a:spcPct val="0"/>
              </a:spcAft>
              <a:buFontTx/>
              <a:buChar char="•"/>
            </a:pPr>
            <a:r>
              <a:rPr lang="de-DE" altLang="hu-HU" sz="2400" dirty="0">
                <a:latin typeface="Arial"/>
              </a:rPr>
              <a:t> =&gt;Implementierung der Prinzipien der Palliativmedizin und die Hospizidee                                                              in den Alltag des Krankenhauses</a:t>
            </a:r>
          </a:p>
          <a:p>
            <a:pPr marL="2001838" lvl="4" indent="-287338" eaLnBrk="0" fontAlgn="base">
              <a:spcBef>
                <a:spcPct val="20000"/>
              </a:spcBef>
              <a:spcAft>
                <a:spcPct val="0"/>
              </a:spcAft>
              <a:buFont typeface="Wingdings" panose="05000000000000000000" pitchFamily="2" charset="2"/>
              <a:buChar char="Ø"/>
            </a:pPr>
            <a:r>
              <a:rPr lang="de-DE" altLang="hu-HU" sz="2200" dirty="0">
                <a:latin typeface="Arial"/>
              </a:rPr>
              <a:t>Und wie?</a:t>
            </a:r>
          </a:p>
          <a:p>
            <a:pPr marL="2001838" lvl="4" indent="-287338" eaLnBrk="0" fontAlgn="base">
              <a:spcBef>
                <a:spcPct val="20000"/>
              </a:spcBef>
              <a:spcAft>
                <a:spcPct val="0"/>
              </a:spcAft>
              <a:buFont typeface="Wingdings" panose="05000000000000000000" pitchFamily="2" charset="2"/>
              <a:buChar char="Ø"/>
            </a:pPr>
            <a:endParaRPr lang="de-DE" altLang="hu-HU" sz="800" dirty="0">
              <a:latin typeface="Arial"/>
            </a:endParaRPr>
          </a:p>
          <a:p>
            <a:pPr marL="287338" lvl="0" indent="-287338" eaLnBrk="0" fontAlgn="base">
              <a:spcBef>
                <a:spcPct val="20000"/>
              </a:spcBef>
              <a:spcAft>
                <a:spcPct val="0"/>
              </a:spcAft>
              <a:buFontTx/>
              <a:buChar char="•"/>
            </a:pPr>
            <a:r>
              <a:rPr lang="de-DE" altLang="hu-HU" sz="2400" dirty="0">
                <a:latin typeface="Arial"/>
              </a:rPr>
              <a:t> Rechtliche Aspekte:</a:t>
            </a:r>
          </a:p>
          <a:p>
            <a:pPr marL="757238" lvl="1" indent="-279400" eaLnBrk="0" fontAlgn="base">
              <a:spcBef>
                <a:spcPct val="20000"/>
              </a:spcBef>
              <a:spcAft>
                <a:spcPct val="0"/>
              </a:spcAft>
              <a:buFontTx/>
              <a:buChar char="–"/>
            </a:pPr>
            <a:r>
              <a:rPr lang="de-DE" altLang="hu-HU" sz="2000" dirty="0">
                <a:latin typeface="Arial"/>
              </a:rPr>
              <a:t>Jeder Mensch hat ein Recht auf einen palliativmedizinischen Behandlungsansatz</a:t>
            </a:r>
          </a:p>
          <a:p>
            <a:pPr marL="1182688" lvl="2" indent="-228600" eaLnBrk="0" fontAlgn="base">
              <a:spcBef>
                <a:spcPct val="20000"/>
              </a:spcBef>
              <a:spcAft>
                <a:spcPct val="0"/>
              </a:spcAft>
              <a:buFontTx/>
              <a:buChar char="•"/>
            </a:pPr>
            <a:r>
              <a:rPr lang="de-DE" altLang="hu-HU" sz="2000" dirty="0">
                <a:latin typeface="Arial"/>
              </a:rPr>
              <a:t>=&gt;Verpflichtung des medizinischen Personals, </a:t>
            </a:r>
          </a:p>
          <a:p>
            <a:pPr marL="1182688" lvl="2" indent="-228600" eaLnBrk="0" fontAlgn="base">
              <a:spcBef>
                <a:spcPct val="20000"/>
              </a:spcBef>
              <a:spcAft>
                <a:spcPct val="0"/>
              </a:spcAft>
            </a:pPr>
            <a:r>
              <a:rPr lang="de-DE" altLang="hu-HU" sz="2000" dirty="0">
                <a:latin typeface="Arial"/>
              </a:rPr>
              <a:t>palliative Maßnahmen anzubieten</a:t>
            </a:r>
          </a:p>
          <a:p>
            <a:pPr marL="287338" lvl="0" indent="-287338" eaLnBrk="0" fontAlgn="base">
              <a:spcBef>
                <a:spcPct val="20000"/>
              </a:spcBef>
              <a:spcAft>
                <a:spcPct val="0"/>
              </a:spcAft>
              <a:buFontTx/>
              <a:buChar char="•"/>
            </a:pPr>
            <a:r>
              <a:rPr lang="de-DE" altLang="hu-HU" sz="2400" dirty="0">
                <a:latin typeface="Arial"/>
              </a:rPr>
              <a:t> Brauchen wir in Zukunft Palliativstationen?</a:t>
            </a:r>
          </a:p>
          <a:p>
            <a:pPr marL="757238" lvl="1" indent="-279400" eaLnBrk="0" fontAlgn="base">
              <a:spcBef>
                <a:spcPct val="20000"/>
              </a:spcBef>
              <a:spcAft>
                <a:spcPct val="0"/>
              </a:spcAft>
              <a:buFontTx/>
              <a:buChar char="–"/>
            </a:pPr>
            <a:r>
              <a:rPr lang="de-DE" altLang="hu-HU" sz="2000" dirty="0">
                <a:latin typeface="Arial"/>
              </a:rPr>
              <a:t>=&gt; Umsetzung des Palliativgedankens in die Klinik – </a:t>
            </a:r>
          </a:p>
          <a:p>
            <a:pPr marL="1182688" lvl="2" indent="-228600" eaLnBrk="0" fontAlgn="base">
              <a:spcBef>
                <a:spcPct val="20000"/>
              </a:spcBef>
              <a:spcAft>
                <a:spcPct val="0"/>
              </a:spcAft>
            </a:pPr>
            <a:r>
              <a:rPr lang="de-DE" altLang="hu-HU" dirty="0">
                <a:latin typeface="Arial"/>
              </a:rPr>
              <a:t>ein ideales Konzept?</a:t>
            </a:r>
          </a:p>
        </p:txBody>
      </p:sp>
    </p:spTree>
    <p:extLst>
      <p:ext uri="{BB962C8B-B14F-4D97-AF65-F5344CB8AC3E}">
        <p14:creationId xmlns:p14="http://schemas.microsoft.com/office/powerpoint/2010/main" val="9013219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987592" y="538434"/>
            <a:ext cx="7774263" cy="5324535"/>
          </a:xfrm>
          <a:prstGeom prst="rect">
            <a:avLst/>
          </a:prstGeom>
        </p:spPr>
        <p:txBody>
          <a:bodyPr wrap="square">
            <a:spAutoFit/>
          </a:bodyPr>
          <a:lstStyle/>
          <a:p>
            <a:pPr marL="287338" lvl="0" indent="-287338" algn="ctr" eaLnBrk="0" fontAlgn="base">
              <a:spcBef>
                <a:spcPct val="20000"/>
              </a:spcBef>
              <a:spcAft>
                <a:spcPct val="0"/>
              </a:spcAft>
            </a:pPr>
            <a:r>
              <a:rPr lang="de-DE" altLang="hu-HU" sz="2800" b="1" dirty="0">
                <a:solidFill>
                  <a:srgbClr val="800000"/>
                </a:solidFill>
                <a:latin typeface="Arial"/>
              </a:rPr>
              <a:t>Übergänge und Chancen</a:t>
            </a:r>
          </a:p>
          <a:p>
            <a:pPr marL="287338" lvl="0" indent="-287338" algn="ctr" eaLnBrk="0" fontAlgn="base">
              <a:spcBef>
                <a:spcPct val="20000"/>
              </a:spcBef>
              <a:spcAft>
                <a:spcPct val="0"/>
              </a:spcAft>
            </a:pPr>
            <a:endParaRPr lang="de-DE" altLang="hu-HU" sz="2800" b="1" dirty="0">
              <a:solidFill>
                <a:srgbClr val="800000"/>
              </a:solidFill>
              <a:latin typeface="Arial"/>
            </a:endParaRPr>
          </a:p>
          <a:p>
            <a:pPr marL="757238" lvl="1" indent="-279400" eaLnBrk="0" fontAlgn="base">
              <a:spcBef>
                <a:spcPct val="20000"/>
              </a:spcBef>
              <a:spcAft>
                <a:spcPct val="0"/>
              </a:spcAft>
            </a:pPr>
            <a:r>
              <a:rPr lang="de-DE" altLang="hu-HU" sz="2400" b="1" dirty="0">
                <a:latin typeface="Arial"/>
              </a:rPr>
              <a:t>=&gt; Umsetzung des Palliativgedankens in die Klinik – ein ideales Konzept?</a:t>
            </a:r>
          </a:p>
          <a:p>
            <a:pPr marL="757238" lvl="1" indent="-279400" eaLnBrk="0" fontAlgn="base">
              <a:spcBef>
                <a:spcPct val="20000"/>
              </a:spcBef>
              <a:spcAft>
                <a:spcPct val="0"/>
              </a:spcAft>
              <a:buFontTx/>
              <a:buChar char="–"/>
            </a:pPr>
            <a:r>
              <a:rPr lang="de-DE" altLang="hu-HU" sz="2400" dirty="0">
                <a:latin typeface="Arial"/>
              </a:rPr>
              <a:t>Wie umsetzen?</a:t>
            </a:r>
          </a:p>
          <a:p>
            <a:pPr marL="757238" lvl="1" indent="-279400" eaLnBrk="0" fontAlgn="base">
              <a:spcBef>
                <a:spcPct val="20000"/>
              </a:spcBef>
              <a:spcAft>
                <a:spcPct val="0"/>
              </a:spcAft>
              <a:buFont typeface="Wingdings" panose="05000000000000000000" pitchFamily="2" charset="2"/>
              <a:buChar char="Ø"/>
            </a:pPr>
            <a:r>
              <a:rPr lang="de-DE" altLang="hu-HU" sz="2400" dirty="0">
                <a:latin typeface="Arial"/>
              </a:rPr>
              <a:t>	ärztlicher konsiliarischer Palliativdienst =&gt;</a:t>
            </a:r>
          </a:p>
          <a:p>
            <a:pPr marL="757238" lvl="1" indent="-279400" eaLnBrk="0" fontAlgn="base">
              <a:spcBef>
                <a:spcPct val="20000"/>
              </a:spcBef>
              <a:spcAft>
                <a:spcPct val="0"/>
              </a:spcAft>
              <a:buFont typeface="Wingdings" panose="05000000000000000000" pitchFamily="2" charset="2"/>
              <a:buChar char="Ø"/>
            </a:pPr>
            <a:r>
              <a:rPr lang="de-DE" altLang="hu-HU" sz="2400" dirty="0">
                <a:latin typeface="Arial"/>
              </a:rPr>
              <a:t>	=&gt; pflegerischer / interdisziplinärer</a:t>
            </a:r>
          </a:p>
          <a:p>
            <a:pPr marL="757238" lvl="1" indent="-279400" eaLnBrk="0" fontAlgn="base">
              <a:spcBef>
                <a:spcPct val="20000"/>
              </a:spcBef>
              <a:spcAft>
                <a:spcPct val="0"/>
              </a:spcAft>
            </a:pPr>
            <a:r>
              <a:rPr lang="de-DE" altLang="hu-HU" sz="2400" dirty="0">
                <a:latin typeface="Arial"/>
              </a:rPr>
              <a:t>		 konsiliarischer Palliativdienst</a:t>
            </a:r>
          </a:p>
          <a:p>
            <a:pPr marL="757238" lvl="1" indent="-279400" eaLnBrk="0" fontAlgn="base">
              <a:spcBef>
                <a:spcPct val="20000"/>
              </a:spcBef>
              <a:spcAft>
                <a:spcPct val="0"/>
              </a:spcAft>
              <a:buFont typeface="Wingdings" panose="05000000000000000000" pitchFamily="2" charset="2"/>
              <a:buChar char="Ø"/>
            </a:pPr>
            <a:r>
              <a:rPr lang="de-DE" altLang="hu-HU" sz="2400" dirty="0">
                <a:latin typeface="Arial"/>
              </a:rPr>
              <a:t>	Hospitation ärztlicher Mitarbeiter und des 	Pflegepersonals auf Palliativstation</a:t>
            </a:r>
          </a:p>
          <a:p>
            <a:pPr marL="757238" lvl="1" indent="-279400" eaLnBrk="0" fontAlgn="base">
              <a:spcBef>
                <a:spcPct val="20000"/>
              </a:spcBef>
              <a:spcAft>
                <a:spcPct val="0"/>
              </a:spcAft>
              <a:buFont typeface="Wingdings" panose="05000000000000000000" pitchFamily="2" charset="2"/>
              <a:buChar char="Ø"/>
            </a:pPr>
            <a:r>
              <a:rPr lang="de-DE" altLang="hu-HU" sz="2400" dirty="0">
                <a:latin typeface="Arial"/>
              </a:rPr>
              <a:t> 	Rotation der Mitarbeiter	</a:t>
            </a:r>
          </a:p>
          <a:p>
            <a:pPr marL="757238" lvl="1" indent="-279400" eaLnBrk="0" fontAlgn="base">
              <a:spcBef>
                <a:spcPct val="20000"/>
              </a:spcBef>
              <a:spcAft>
                <a:spcPct val="0"/>
              </a:spcAft>
              <a:buFont typeface="Wingdings" panose="05000000000000000000" pitchFamily="2" charset="2"/>
              <a:buChar char="Ø"/>
            </a:pPr>
            <a:r>
              <a:rPr lang="de-DE" altLang="hu-HU" sz="2400" dirty="0">
                <a:latin typeface="Arial"/>
              </a:rPr>
              <a:t> 	breites Fortbildungsangebot</a:t>
            </a:r>
            <a:endParaRPr lang="de-DE" altLang="hu-HU" dirty="0">
              <a:latin typeface="Arial"/>
            </a:endParaRPr>
          </a:p>
        </p:txBody>
      </p:sp>
    </p:spTree>
    <p:extLst>
      <p:ext uri="{BB962C8B-B14F-4D97-AF65-F5344CB8AC3E}">
        <p14:creationId xmlns:p14="http://schemas.microsoft.com/office/powerpoint/2010/main" val="241761061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2000292" y="730177"/>
            <a:ext cx="7774263" cy="3822585"/>
          </a:xfrm>
          <a:prstGeom prst="rect">
            <a:avLst/>
          </a:prstGeom>
        </p:spPr>
        <p:txBody>
          <a:bodyPr wrap="square">
            <a:spAutoFit/>
          </a:bodyPr>
          <a:lstStyle/>
          <a:p>
            <a:pPr marL="287338" lvl="0" indent="-287338" algn="ctr" eaLnBrk="0" fontAlgn="base">
              <a:spcBef>
                <a:spcPct val="20000"/>
              </a:spcBef>
              <a:spcAft>
                <a:spcPct val="0"/>
              </a:spcAft>
            </a:pPr>
            <a:r>
              <a:rPr lang="de-DE" altLang="hu-HU" sz="2400" b="1" dirty="0">
                <a:solidFill>
                  <a:srgbClr val="800000"/>
                </a:solidFill>
                <a:latin typeface="Arial"/>
              </a:rPr>
              <a:t>Übergänge und Chancen</a:t>
            </a:r>
          </a:p>
          <a:p>
            <a:pPr marL="287338" lvl="0" indent="-287338" algn="ctr" eaLnBrk="0" fontAlgn="base">
              <a:spcBef>
                <a:spcPct val="20000"/>
              </a:spcBef>
              <a:spcAft>
                <a:spcPct val="0"/>
              </a:spcAft>
            </a:pPr>
            <a:endParaRPr lang="de-DE" altLang="hu-HU" sz="2400" b="1" dirty="0">
              <a:solidFill>
                <a:srgbClr val="800000"/>
              </a:solidFill>
              <a:latin typeface="Arial"/>
            </a:endParaRPr>
          </a:p>
          <a:p>
            <a:pPr marL="287338" lvl="0" indent="-287338" eaLnBrk="0" fontAlgn="base">
              <a:spcBef>
                <a:spcPct val="20000"/>
              </a:spcBef>
              <a:spcAft>
                <a:spcPct val="0"/>
              </a:spcAft>
              <a:buFontTx/>
              <a:buChar char="•"/>
            </a:pPr>
            <a:r>
              <a:rPr lang="de-DE" altLang="hu-HU" sz="2400" dirty="0">
                <a:solidFill>
                  <a:srgbClr val="FF0000"/>
                </a:solidFill>
                <a:latin typeface="Arial"/>
              </a:rPr>
              <a:t>Palliativmedizin für alle?</a:t>
            </a:r>
            <a:r>
              <a:rPr lang="de-DE" altLang="hu-HU" sz="2400" dirty="0">
                <a:latin typeface="Arial"/>
              </a:rPr>
              <a:t> =&gt; Was tun?</a:t>
            </a:r>
          </a:p>
          <a:p>
            <a:pPr marL="287338" lvl="0" indent="-287338" eaLnBrk="0" fontAlgn="base">
              <a:spcBef>
                <a:spcPct val="20000"/>
              </a:spcBef>
              <a:spcAft>
                <a:spcPct val="0"/>
              </a:spcAft>
              <a:buFontTx/>
              <a:buChar char="•"/>
            </a:pPr>
            <a:endParaRPr lang="de-DE" altLang="hu-HU" sz="2400" dirty="0">
              <a:latin typeface="Arial"/>
            </a:endParaRPr>
          </a:p>
          <a:p>
            <a:pPr marL="287338" lvl="0" indent="-287338" eaLnBrk="0" fontAlgn="base">
              <a:spcBef>
                <a:spcPct val="20000"/>
              </a:spcBef>
              <a:spcAft>
                <a:spcPct val="0"/>
              </a:spcAft>
              <a:buFontTx/>
              <a:buChar char="•"/>
            </a:pPr>
            <a:r>
              <a:rPr lang="de-DE" altLang="hu-HU" sz="2400" dirty="0">
                <a:latin typeface="Arial"/>
              </a:rPr>
              <a:t> =&gt; Palliativmedizin und die Hospizidee -                                                              zurück in den häuslichen Bereich !</a:t>
            </a:r>
          </a:p>
          <a:p>
            <a:pPr marL="2001838" lvl="4" indent="-287338" eaLnBrk="0" fontAlgn="base">
              <a:spcBef>
                <a:spcPct val="20000"/>
              </a:spcBef>
              <a:spcAft>
                <a:spcPct val="0"/>
              </a:spcAft>
              <a:buFont typeface="Wingdings" panose="05000000000000000000" pitchFamily="2" charset="2"/>
              <a:buChar char="Ø"/>
            </a:pPr>
            <a:r>
              <a:rPr lang="de-DE" altLang="hu-HU" sz="2200" dirty="0">
                <a:latin typeface="Arial"/>
              </a:rPr>
              <a:t>Und wie?</a:t>
            </a:r>
          </a:p>
          <a:p>
            <a:pPr marL="2001838" lvl="4" indent="-287338" eaLnBrk="0" fontAlgn="base">
              <a:spcBef>
                <a:spcPct val="20000"/>
              </a:spcBef>
              <a:spcAft>
                <a:spcPct val="0"/>
              </a:spcAft>
            </a:pPr>
            <a:r>
              <a:rPr lang="de-DE" altLang="hu-HU" sz="2200" dirty="0">
                <a:latin typeface="Arial"/>
              </a:rPr>
              <a:t>		</a:t>
            </a:r>
          </a:p>
          <a:p>
            <a:pPr marL="2001838" lvl="4" indent="-287338" eaLnBrk="0" fontAlgn="base">
              <a:spcBef>
                <a:spcPct val="20000"/>
              </a:spcBef>
              <a:spcAft>
                <a:spcPct val="0"/>
              </a:spcAft>
            </a:pPr>
            <a:r>
              <a:rPr lang="de-DE" altLang="hu-HU" sz="2200" dirty="0">
                <a:latin typeface="Arial"/>
              </a:rPr>
              <a:t>	</a:t>
            </a:r>
            <a:r>
              <a:rPr lang="de-DE" altLang="hu-HU" sz="2200" dirty="0">
                <a:solidFill>
                  <a:srgbClr val="FF0000"/>
                </a:solidFill>
                <a:latin typeface="Arial"/>
                <a:sym typeface="Wingdings" panose="05000000000000000000" pitchFamily="2" charset="2"/>
              </a:rPr>
              <a:t></a:t>
            </a:r>
            <a:r>
              <a:rPr lang="de-DE" altLang="hu-HU" sz="2200" dirty="0">
                <a:latin typeface="Arial"/>
                <a:sym typeface="Wingdings" panose="05000000000000000000" pitchFamily="2" charset="2"/>
              </a:rPr>
              <a:t> wichtige </a:t>
            </a:r>
            <a:r>
              <a:rPr lang="de-DE" altLang="hu-HU" sz="2200" dirty="0">
                <a:latin typeface="Arial"/>
              </a:rPr>
              <a:t>Rolle des Hausarztes !</a:t>
            </a:r>
            <a:endParaRPr lang="de-DE" altLang="hu-HU" dirty="0">
              <a:latin typeface="Arial"/>
            </a:endParaRPr>
          </a:p>
        </p:txBody>
      </p:sp>
    </p:spTree>
    <p:extLst>
      <p:ext uri="{BB962C8B-B14F-4D97-AF65-F5344CB8AC3E}">
        <p14:creationId xmlns:p14="http://schemas.microsoft.com/office/powerpoint/2010/main" val="109923995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703507" y="1226976"/>
            <a:ext cx="7774263" cy="3890489"/>
          </a:xfrm>
          <a:prstGeom prst="rect">
            <a:avLst/>
          </a:prstGeom>
        </p:spPr>
        <p:txBody>
          <a:bodyPr wrap="square">
            <a:spAutoFit/>
          </a:bodyPr>
          <a:lstStyle/>
          <a:p>
            <a:pPr marL="1182688" lvl="2" indent="-228600" eaLnBrk="0" fontAlgn="base">
              <a:lnSpc>
                <a:spcPct val="150000"/>
              </a:lnSpc>
              <a:spcBef>
                <a:spcPct val="0"/>
              </a:spcBef>
              <a:spcAft>
                <a:spcPct val="0"/>
              </a:spcAft>
            </a:pPr>
            <a:r>
              <a:rPr lang="de-DE" altLang="hu-HU" sz="2800" b="1" dirty="0">
                <a:latin typeface="Arial"/>
              </a:rPr>
              <a:t>Wo ist der </a:t>
            </a:r>
          </a:p>
          <a:p>
            <a:pPr marL="1182688" lvl="2" indent="-228600" eaLnBrk="0" fontAlgn="base">
              <a:lnSpc>
                <a:spcPct val="150000"/>
              </a:lnSpc>
              <a:spcBef>
                <a:spcPct val="0"/>
              </a:spcBef>
              <a:spcAft>
                <a:spcPct val="0"/>
              </a:spcAft>
            </a:pPr>
            <a:r>
              <a:rPr lang="de-DE" altLang="hu-HU" sz="2800" b="1" dirty="0">
                <a:latin typeface="Arial"/>
              </a:rPr>
              <a:t>		</a:t>
            </a:r>
            <a:r>
              <a:rPr lang="de-DE" altLang="hu-HU" sz="2800" b="1" dirty="0">
                <a:solidFill>
                  <a:srgbClr val="800000"/>
                </a:solidFill>
                <a:latin typeface="Arial"/>
              </a:rPr>
              <a:t>Übergang</a:t>
            </a:r>
            <a:r>
              <a:rPr lang="de-DE" altLang="hu-HU" sz="2800" b="1" dirty="0">
                <a:latin typeface="Arial"/>
              </a:rPr>
              <a:t> </a:t>
            </a:r>
          </a:p>
          <a:p>
            <a:pPr marL="1182688" lvl="2" indent="-228600" eaLnBrk="0" fontAlgn="base">
              <a:lnSpc>
                <a:spcPct val="150000"/>
              </a:lnSpc>
              <a:spcBef>
                <a:spcPct val="0"/>
              </a:spcBef>
              <a:spcAft>
                <a:spcPct val="0"/>
              </a:spcAft>
            </a:pPr>
            <a:r>
              <a:rPr lang="de-DE" altLang="hu-HU" sz="2800" b="1" dirty="0">
                <a:latin typeface="Arial"/>
              </a:rPr>
              <a:t>			zwischen </a:t>
            </a:r>
          </a:p>
          <a:p>
            <a:pPr marL="1182688" lvl="2" indent="-228600" eaLnBrk="0" fontAlgn="base">
              <a:lnSpc>
                <a:spcPct val="150000"/>
              </a:lnSpc>
              <a:spcBef>
                <a:spcPct val="0"/>
              </a:spcBef>
              <a:spcAft>
                <a:spcPct val="0"/>
              </a:spcAft>
            </a:pPr>
            <a:r>
              <a:rPr lang="de-DE" altLang="hu-HU" sz="2800" b="1" dirty="0">
                <a:latin typeface="Arial"/>
              </a:rPr>
              <a:t>				</a:t>
            </a:r>
            <a:r>
              <a:rPr lang="de-DE" altLang="hu-HU" sz="2800" b="1" dirty="0">
                <a:solidFill>
                  <a:srgbClr val="800000"/>
                </a:solidFill>
                <a:latin typeface="Arial"/>
              </a:rPr>
              <a:t>ambulant</a:t>
            </a:r>
            <a:r>
              <a:rPr lang="de-DE" altLang="hu-HU" sz="2800" b="1" dirty="0">
                <a:latin typeface="Arial"/>
              </a:rPr>
              <a:t> </a:t>
            </a:r>
          </a:p>
          <a:p>
            <a:pPr marL="1182688" lvl="2" indent="-228600" eaLnBrk="0" fontAlgn="base">
              <a:lnSpc>
                <a:spcPct val="150000"/>
              </a:lnSpc>
              <a:spcBef>
                <a:spcPct val="0"/>
              </a:spcBef>
              <a:spcAft>
                <a:spcPct val="0"/>
              </a:spcAft>
            </a:pPr>
            <a:r>
              <a:rPr lang="de-DE" altLang="hu-HU" sz="2800" b="1" dirty="0">
                <a:latin typeface="Arial"/>
              </a:rPr>
              <a:t>					und 							</a:t>
            </a:r>
            <a:r>
              <a:rPr lang="hu-HU" altLang="hu-HU" sz="2800" b="1" dirty="0">
                <a:latin typeface="Arial"/>
              </a:rPr>
              <a:t>	</a:t>
            </a:r>
            <a:r>
              <a:rPr lang="de-DE" altLang="hu-HU" sz="2800" b="1" dirty="0">
                <a:solidFill>
                  <a:srgbClr val="800000"/>
                </a:solidFill>
                <a:latin typeface="Arial"/>
              </a:rPr>
              <a:t>stationär?</a:t>
            </a:r>
          </a:p>
        </p:txBody>
      </p:sp>
    </p:spTree>
    <p:extLst>
      <p:ext uri="{BB962C8B-B14F-4D97-AF65-F5344CB8AC3E}">
        <p14:creationId xmlns:p14="http://schemas.microsoft.com/office/powerpoint/2010/main" val="53656703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7774263" cy="5312223"/>
          </a:xfrm>
          <a:prstGeom prst="rect">
            <a:avLst/>
          </a:prstGeom>
        </p:spPr>
        <p:txBody>
          <a:bodyPr wrap="square">
            <a:spAutoFit/>
          </a:bodyPr>
          <a:lstStyle/>
          <a:p>
            <a:pPr marL="342900" lvl="0" indent="-342900" eaLnBrk="0" fontAlgn="base">
              <a:spcBef>
                <a:spcPct val="20000"/>
              </a:spcBef>
              <a:spcAft>
                <a:spcPct val="0"/>
              </a:spcAft>
              <a:defRPr/>
            </a:pPr>
            <a:r>
              <a:rPr lang="de-DE" sz="3200" b="1" dirty="0">
                <a:latin typeface="Arial"/>
              </a:rPr>
              <a:t>Ein Schwerstkranker wünscht sich:</a:t>
            </a:r>
          </a:p>
          <a:p>
            <a:pPr marL="342900" lvl="0" indent="-342900" eaLnBrk="0" fontAlgn="base">
              <a:spcBef>
                <a:spcPct val="20000"/>
              </a:spcBef>
              <a:spcAft>
                <a:spcPct val="0"/>
              </a:spcAft>
              <a:buFontTx/>
              <a:buChar char="•"/>
              <a:defRPr/>
            </a:pPr>
            <a:endParaRPr lang="de-DE" sz="1200" b="1" dirty="0">
              <a:latin typeface="Arial"/>
            </a:endParaRPr>
          </a:p>
          <a:p>
            <a:pPr marL="342900" lvl="0" indent="-342900" eaLnBrk="0" fontAlgn="base">
              <a:spcBef>
                <a:spcPct val="20000"/>
              </a:spcBef>
              <a:spcAft>
                <a:spcPct val="0"/>
              </a:spcAft>
              <a:buFontTx/>
              <a:buChar char="•"/>
              <a:defRPr/>
            </a:pPr>
            <a:r>
              <a:rPr lang="de-DE" sz="2400" b="1" dirty="0">
                <a:latin typeface="Arial"/>
              </a:rPr>
              <a:t>Die Zeit im Kreise der Familie verbringen</a:t>
            </a:r>
          </a:p>
          <a:p>
            <a:pPr marL="342900" lvl="0" indent="-342900" eaLnBrk="0" fontAlgn="base">
              <a:spcBef>
                <a:spcPct val="20000"/>
              </a:spcBef>
              <a:spcAft>
                <a:spcPct val="0"/>
              </a:spcAft>
              <a:buFontTx/>
              <a:buChar char="•"/>
              <a:defRPr/>
            </a:pPr>
            <a:endParaRPr lang="de-DE" sz="2000" b="1" dirty="0">
              <a:latin typeface="Arial"/>
            </a:endParaRPr>
          </a:p>
          <a:p>
            <a:pPr marL="342900" lvl="0" indent="-342900" eaLnBrk="0" fontAlgn="base">
              <a:spcBef>
                <a:spcPct val="20000"/>
              </a:spcBef>
              <a:spcAft>
                <a:spcPct val="0"/>
              </a:spcAft>
              <a:buFontTx/>
              <a:buChar char="•"/>
              <a:defRPr/>
            </a:pPr>
            <a:r>
              <a:rPr lang="de-DE" sz="2400" b="1" dirty="0">
                <a:latin typeface="Arial"/>
              </a:rPr>
              <a:t>Möglichst wenig Beschwerden (Schmerzen, Luftnot, Übelkeit usw.)</a:t>
            </a:r>
          </a:p>
          <a:p>
            <a:pPr marL="342900" lvl="0" indent="-342900" eaLnBrk="0" fontAlgn="base">
              <a:spcBef>
                <a:spcPct val="20000"/>
              </a:spcBef>
              <a:spcAft>
                <a:spcPct val="0"/>
              </a:spcAft>
              <a:buFontTx/>
              <a:buChar char="•"/>
              <a:defRPr/>
            </a:pPr>
            <a:endParaRPr lang="de-DE" sz="2000" b="1" dirty="0">
              <a:latin typeface="Arial"/>
            </a:endParaRPr>
          </a:p>
          <a:p>
            <a:pPr marL="342900" lvl="0" indent="-342900" eaLnBrk="0" fontAlgn="base">
              <a:spcBef>
                <a:spcPct val="20000"/>
              </a:spcBef>
              <a:spcAft>
                <a:spcPct val="0"/>
              </a:spcAft>
              <a:buFontTx/>
              <a:buChar char="•"/>
              <a:defRPr/>
            </a:pPr>
            <a:r>
              <a:rPr lang="de-DE" sz="2400" b="1" dirty="0">
                <a:latin typeface="Arial"/>
              </a:rPr>
              <a:t>Professionelle psychologische, soziale und spirituelle Betreuung</a:t>
            </a:r>
          </a:p>
          <a:p>
            <a:pPr marL="342900" lvl="0" indent="-342900" eaLnBrk="0" fontAlgn="base">
              <a:spcBef>
                <a:spcPct val="20000"/>
              </a:spcBef>
              <a:spcAft>
                <a:spcPct val="0"/>
              </a:spcAft>
              <a:buFontTx/>
              <a:buChar char="•"/>
              <a:defRPr/>
            </a:pPr>
            <a:endParaRPr lang="de-DE" sz="2000" b="1" dirty="0">
              <a:latin typeface="Arial"/>
            </a:endParaRPr>
          </a:p>
          <a:p>
            <a:pPr marL="342900" lvl="0" indent="-342900" eaLnBrk="0" fontAlgn="base">
              <a:spcBef>
                <a:spcPct val="20000"/>
              </a:spcBef>
              <a:spcAft>
                <a:spcPct val="0"/>
              </a:spcAft>
              <a:buFontTx/>
              <a:buChar char="•"/>
              <a:defRPr/>
            </a:pPr>
            <a:r>
              <a:rPr lang="de-DE" sz="2400" b="1" dirty="0">
                <a:latin typeface="Arial"/>
              </a:rPr>
              <a:t>Unterstützung für die Familie</a:t>
            </a:r>
          </a:p>
          <a:p>
            <a:pPr marL="342900" lvl="0" indent="-342900" eaLnBrk="0" fontAlgn="base">
              <a:spcBef>
                <a:spcPct val="20000"/>
              </a:spcBef>
              <a:spcAft>
                <a:spcPct val="0"/>
              </a:spcAft>
              <a:buFontTx/>
              <a:buChar char="•"/>
              <a:defRPr/>
            </a:pPr>
            <a:endParaRPr lang="de-DE" sz="2400" b="1" dirty="0">
              <a:latin typeface="Arial"/>
            </a:endParaRPr>
          </a:p>
          <a:p>
            <a:pPr marL="742950" lvl="1" indent="-285750" eaLnBrk="0" fontAlgn="base">
              <a:spcBef>
                <a:spcPct val="20000"/>
              </a:spcBef>
              <a:spcAft>
                <a:spcPct val="0"/>
              </a:spcAft>
              <a:buFontTx/>
              <a:buChar char="–"/>
              <a:defRPr/>
            </a:pPr>
            <a:r>
              <a:rPr lang="de-DE" sz="2400" b="1" dirty="0">
                <a:solidFill>
                  <a:srgbClr val="C00000"/>
                </a:solidFill>
                <a:latin typeface="Arial"/>
              </a:rPr>
              <a:t>=&gt;  umfassende Aufgabenstellung</a:t>
            </a:r>
          </a:p>
        </p:txBody>
      </p:sp>
    </p:spTree>
    <p:extLst>
      <p:ext uri="{BB962C8B-B14F-4D97-AF65-F5344CB8AC3E}">
        <p14:creationId xmlns:p14="http://schemas.microsoft.com/office/powerpoint/2010/main" val="5210160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45185" y="633266"/>
            <a:ext cx="8987150" cy="492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eaLnBrk="0" fontAlgn="base">
              <a:spcBef>
                <a:spcPct val="0"/>
              </a:spcBef>
              <a:spcAft>
                <a:spcPct val="0"/>
              </a:spcAft>
            </a:pPr>
            <a:r>
              <a:rPr lang="hu-HU" altLang="hu-HU" sz="2600" kern="1200" dirty="0">
                <a:solidFill>
                  <a:srgbClr val="000000"/>
                </a:solidFill>
                <a:latin typeface="Arial" panose="020B0604020202020204" pitchFamily="34" charset="0"/>
                <a:ea typeface="+mn-ea"/>
                <a:cs typeface="+mn-cs"/>
              </a:rPr>
              <a:t>	</a:t>
            </a:r>
            <a:r>
              <a:rPr lang="en-GB" altLang="hu-HU" sz="2600" u="sng" kern="1200" dirty="0" err="1">
                <a:solidFill>
                  <a:srgbClr val="000000"/>
                </a:solidFill>
                <a:latin typeface="Arial" panose="020B0604020202020204" pitchFamily="34" charset="0"/>
                <a:ea typeface="+mn-ea"/>
                <a:cs typeface="+mn-cs"/>
              </a:rPr>
              <a:t>Patienten</a:t>
            </a:r>
            <a:r>
              <a:rPr lang="en-GB" altLang="hu-HU" sz="2600" u="sng" kern="1200" dirty="0">
                <a:solidFill>
                  <a:srgbClr val="000000"/>
                </a:solidFill>
                <a:latin typeface="Arial" panose="020B0604020202020204" pitchFamily="34" charset="0"/>
                <a:ea typeface="+mn-ea"/>
                <a:cs typeface="+mn-cs"/>
              </a:rPr>
              <a:t> </a:t>
            </a:r>
            <a:r>
              <a:rPr lang="en-GB" altLang="hu-HU" sz="2600" u="sng" kern="1200" dirty="0" err="1">
                <a:solidFill>
                  <a:srgbClr val="000000"/>
                </a:solidFill>
                <a:latin typeface="Arial" panose="020B0604020202020204" pitchFamily="34" charset="0"/>
                <a:ea typeface="+mn-ea"/>
                <a:cs typeface="+mn-cs"/>
              </a:rPr>
              <a:t>erkennen</a:t>
            </a:r>
            <a:r>
              <a:rPr lang="en-GB" altLang="hu-HU" sz="2600" u="sng" kern="1200" dirty="0">
                <a:solidFill>
                  <a:srgbClr val="000000"/>
                </a:solidFill>
                <a:latin typeface="Arial" panose="020B0604020202020204" pitchFamily="34" charset="0"/>
                <a:ea typeface="+mn-ea"/>
                <a:cs typeface="+mn-cs"/>
              </a:rPr>
              <a:t> !</a:t>
            </a:r>
            <a:endParaRPr lang="de-DE" altLang="hu-HU" sz="26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808551" y="1519258"/>
            <a:ext cx="9510692" cy="471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182688" lvl="2" indent="-228600" eaLnBrk="0" fontAlgn="base">
              <a:spcBef>
                <a:spcPct val="0"/>
              </a:spcBef>
              <a:spcAft>
                <a:spcPct val="0"/>
              </a:spcAft>
            </a:pPr>
            <a:r>
              <a:rPr lang="en-US" altLang="hu-HU" sz="2400" dirty="0" err="1">
                <a:latin typeface="Arial"/>
              </a:rPr>
              <a:t>Drei</a:t>
            </a:r>
            <a:r>
              <a:rPr lang="en-US" altLang="hu-HU" sz="2400" dirty="0">
                <a:latin typeface="Arial"/>
              </a:rPr>
              <a:t> Trigger </a:t>
            </a:r>
            <a:r>
              <a:rPr lang="en-US" altLang="hu-HU" sz="2400" dirty="0" err="1">
                <a:latin typeface="Arial"/>
              </a:rPr>
              <a:t>für</a:t>
            </a:r>
            <a:r>
              <a:rPr lang="en-US" altLang="hu-HU" sz="2400" dirty="0">
                <a:latin typeface="Arial"/>
              </a:rPr>
              <a:t> Supportive/ Palliative Care</a:t>
            </a:r>
          </a:p>
          <a:p>
            <a:pPr marL="1182688" lvl="2" indent="-228600" eaLnBrk="0" fontAlgn="base">
              <a:spcBef>
                <a:spcPct val="0"/>
              </a:spcBef>
              <a:spcAft>
                <a:spcPct val="0"/>
              </a:spcAft>
            </a:pPr>
            <a:endParaRPr lang="en-US" altLang="hu-HU" sz="2000" dirty="0">
              <a:latin typeface="Arial"/>
            </a:endParaRPr>
          </a:p>
          <a:p>
            <a:pPr marL="609600" lvl="0" indent="-609600" eaLnBrk="0" fontAlgn="base">
              <a:lnSpc>
                <a:spcPct val="90000"/>
              </a:lnSpc>
              <a:spcBef>
                <a:spcPct val="20000"/>
              </a:spcBef>
              <a:spcAft>
                <a:spcPct val="0"/>
              </a:spcAft>
            </a:pPr>
            <a:r>
              <a:rPr lang="en-US" altLang="hu-HU" sz="2400" dirty="0">
                <a:solidFill>
                  <a:srgbClr val="000000"/>
                </a:solidFill>
                <a:latin typeface="Arial"/>
                <a:ea typeface="+mn-ea"/>
                <a:cs typeface="+mn-cs"/>
              </a:rPr>
              <a:t>1.	</a:t>
            </a:r>
            <a:r>
              <a:rPr lang="en-US" altLang="hu-HU" sz="2400" dirty="0">
                <a:solidFill>
                  <a:srgbClr val="C00000"/>
                </a:solidFill>
                <a:latin typeface="Arial"/>
                <a:ea typeface="+mn-ea"/>
                <a:cs typeface="+mn-cs"/>
              </a:rPr>
              <a:t>Die “</a:t>
            </a:r>
            <a:r>
              <a:rPr lang="en-US" altLang="hu-HU" sz="2400" dirty="0" err="1">
                <a:solidFill>
                  <a:srgbClr val="C00000"/>
                </a:solidFill>
                <a:latin typeface="Arial"/>
                <a:ea typeface="+mn-ea"/>
                <a:cs typeface="+mn-cs"/>
              </a:rPr>
              <a:t>Überraschungsfrage</a:t>
            </a:r>
            <a:r>
              <a:rPr lang="en-US" altLang="hu-HU" sz="2400" dirty="0">
                <a:solidFill>
                  <a:srgbClr val="C00000"/>
                </a:solidFill>
                <a:latin typeface="Arial"/>
                <a:ea typeface="+mn-ea"/>
                <a:cs typeface="+mn-cs"/>
              </a:rPr>
              <a:t>”:</a:t>
            </a:r>
          </a:p>
          <a:p>
            <a:pPr marL="609600" lvl="0" indent="-609600" algn="ctr" eaLnBrk="0" fontAlgn="base">
              <a:lnSpc>
                <a:spcPct val="90000"/>
              </a:lnSpc>
              <a:spcBef>
                <a:spcPct val="20000"/>
              </a:spcBef>
              <a:spcAft>
                <a:spcPct val="0"/>
              </a:spcAft>
            </a:pP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Wären</a:t>
            </a:r>
            <a:r>
              <a:rPr lang="en-US" altLang="hu-HU" sz="2400" dirty="0">
                <a:solidFill>
                  <a:srgbClr val="000000"/>
                </a:solidFill>
                <a:latin typeface="Arial"/>
                <a:ea typeface="+mn-ea"/>
                <a:cs typeface="+mn-cs"/>
              </a:rPr>
              <a:t> Sie </a:t>
            </a:r>
            <a:r>
              <a:rPr lang="en-US" altLang="hu-HU" sz="2400" dirty="0" err="1">
                <a:solidFill>
                  <a:srgbClr val="000000"/>
                </a:solidFill>
                <a:latin typeface="Arial"/>
                <a:ea typeface="+mn-ea"/>
                <a:cs typeface="+mn-cs"/>
              </a:rPr>
              <a:t>verwundert</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wenn</a:t>
            </a:r>
            <a:r>
              <a:rPr lang="en-US" altLang="hu-HU" sz="2400" dirty="0">
                <a:solidFill>
                  <a:srgbClr val="000000"/>
                </a:solidFill>
                <a:latin typeface="Arial"/>
                <a:ea typeface="+mn-ea"/>
                <a:cs typeface="+mn-cs"/>
              </a:rPr>
              <a:t> der Patient </a:t>
            </a:r>
            <a:r>
              <a:rPr lang="en-US" altLang="hu-HU" sz="2400" dirty="0" err="1">
                <a:solidFill>
                  <a:srgbClr val="000000"/>
                </a:solidFill>
                <a:latin typeface="Arial"/>
                <a:ea typeface="+mn-ea"/>
                <a:cs typeface="+mn-cs"/>
              </a:rPr>
              <a:t>innerhalb</a:t>
            </a:r>
            <a:r>
              <a:rPr lang="en-US" altLang="hu-HU" sz="2400" dirty="0">
                <a:solidFill>
                  <a:srgbClr val="000000"/>
                </a:solidFill>
                <a:latin typeface="Arial"/>
                <a:ea typeface="+mn-ea"/>
                <a:cs typeface="+mn-cs"/>
              </a:rPr>
              <a:t> der </a:t>
            </a:r>
            <a:r>
              <a:rPr lang="en-US" altLang="hu-HU" sz="2400" dirty="0" err="1">
                <a:solidFill>
                  <a:srgbClr val="000000"/>
                </a:solidFill>
                <a:latin typeface="Arial"/>
                <a:ea typeface="+mn-ea"/>
                <a:cs typeface="+mn-cs"/>
              </a:rPr>
              <a:t>nächsten</a:t>
            </a:r>
            <a:r>
              <a:rPr lang="en-US" altLang="hu-HU" sz="2400" dirty="0">
                <a:solidFill>
                  <a:srgbClr val="000000"/>
                </a:solidFill>
                <a:latin typeface="Arial"/>
                <a:ea typeface="+mn-ea"/>
                <a:cs typeface="+mn-cs"/>
              </a:rPr>
              <a:t> 6 </a:t>
            </a:r>
            <a:r>
              <a:rPr lang="en-US" altLang="hu-HU" sz="2400" dirty="0" err="1">
                <a:solidFill>
                  <a:srgbClr val="000000"/>
                </a:solidFill>
                <a:latin typeface="Arial"/>
                <a:ea typeface="+mn-ea"/>
                <a:cs typeface="+mn-cs"/>
              </a:rPr>
              <a:t>Monaten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versterben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würde</a:t>
            </a:r>
            <a:r>
              <a:rPr lang="en-US" altLang="hu-HU" sz="2400" dirty="0">
                <a:solidFill>
                  <a:srgbClr val="000000"/>
                </a:solidFill>
                <a:latin typeface="Arial"/>
                <a:ea typeface="+mn-ea"/>
                <a:cs typeface="+mn-cs"/>
              </a:rPr>
              <a:t>?”</a:t>
            </a:r>
          </a:p>
          <a:p>
            <a:pPr marL="609600" lvl="0" indent="-609600" eaLnBrk="0" fontAlgn="base">
              <a:lnSpc>
                <a:spcPct val="90000"/>
              </a:lnSpc>
              <a:spcBef>
                <a:spcPct val="20000"/>
              </a:spcBef>
              <a:spcAft>
                <a:spcPct val="0"/>
              </a:spcAft>
            </a:pPr>
            <a:r>
              <a:rPr lang="en-US" altLang="hu-HU" sz="2400" dirty="0">
                <a:solidFill>
                  <a:srgbClr val="000000"/>
                </a:solidFill>
                <a:latin typeface="Arial"/>
                <a:ea typeface="+mn-ea"/>
                <a:cs typeface="+mn-cs"/>
              </a:rPr>
              <a:t>2.	</a:t>
            </a:r>
            <a:r>
              <a:rPr lang="en-US" altLang="hu-HU" sz="2400" dirty="0">
                <a:solidFill>
                  <a:srgbClr val="C00000"/>
                </a:solidFill>
                <a:latin typeface="Arial"/>
                <a:ea typeface="+mn-ea"/>
                <a:cs typeface="+mn-cs"/>
              </a:rPr>
              <a:t>Wahl: </a:t>
            </a:r>
          </a:p>
          <a:p>
            <a:pPr marL="609600" lvl="0" indent="-609600" eaLnBrk="0" fontAlgn="base">
              <a:lnSpc>
                <a:spcPct val="90000"/>
              </a:lnSpc>
              <a:spcBef>
                <a:spcPct val="20000"/>
              </a:spcBef>
              <a:spcAft>
                <a:spcPct val="0"/>
              </a:spcAft>
            </a:pPr>
            <a:r>
              <a:rPr lang="en-US" altLang="hu-HU" sz="2400" dirty="0">
                <a:solidFill>
                  <a:srgbClr val="000000"/>
                </a:solidFill>
                <a:latin typeface="Arial"/>
                <a:ea typeface="+mn-ea"/>
                <a:cs typeface="+mn-cs"/>
              </a:rPr>
              <a:t>	Patient </a:t>
            </a:r>
            <a:r>
              <a:rPr lang="en-US" altLang="hu-HU" sz="2400" dirty="0" err="1">
                <a:solidFill>
                  <a:srgbClr val="000000"/>
                </a:solidFill>
                <a:latin typeface="Arial"/>
                <a:ea typeface="+mn-ea"/>
                <a:cs typeface="+mn-cs"/>
              </a:rPr>
              <a:t>mit</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fortschreitender</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Erkrankung</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macht</a:t>
            </a:r>
            <a:r>
              <a:rPr lang="en-US" altLang="hu-HU" sz="2400" dirty="0">
                <a:solidFill>
                  <a:srgbClr val="000000"/>
                </a:solidFill>
                <a:latin typeface="Arial"/>
                <a:ea typeface="+mn-ea"/>
                <a:cs typeface="+mn-cs"/>
              </a:rPr>
              <a:t> seine Wahl: “comfort care”  (</a:t>
            </a:r>
            <a:r>
              <a:rPr lang="en-US" altLang="hu-HU" sz="2400" dirty="0" err="1">
                <a:solidFill>
                  <a:srgbClr val="000000"/>
                </a:solidFill>
                <a:latin typeface="Arial"/>
                <a:ea typeface="+mn-ea"/>
                <a:cs typeface="+mn-cs"/>
              </a:rPr>
              <a:t>u.a.</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z.B.</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Verzicht</a:t>
            </a:r>
            <a:r>
              <a:rPr lang="en-US" altLang="hu-HU" sz="2400" dirty="0">
                <a:solidFill>
                  <a:srgbClr val="000000"/>
                </a:solidFill>
                <a:latin typeface="Arial"/>
                <a:ea typeface="+mn-ea"/>
                <a:cs typeface="+mn-cs"/>
              </a:rPr>
              <a:t> auf </a:t>
            </a:r>
            <a:r>
              <a:rPr lang="en-US" altLang="hu-HU" sz="2400" dirty="0" err="1">
                <a:solidFill>
                  <a:srgbClr val="000000"/>
                </a:solidFill>
                <a:latin typeface="Arial"/>
                <a:ea typeface="+mn-ea"/>
                <a:cs typeface="+mn-cs"/>
              </a:rPr>
              <a:t>Dialyse</a:t>
            </a:r>
            <a:r>
              <a:rPr lang="en-US" altLang="hu-HU" sz="2400" dirty="0">
                <a:solidFill>
                  <a:srgbClr val="000000"/>
                </a:solidFill>
                <a:latin typeface="Arial"/>
                <a:ea typeface="+mn-ea"/>
                <a:cs typeface="+mn-cs"/>
              </a:rPr>
              <a:t>)</a:t>
            </a:r>
          </a:p>
          <a:p>
            <a:pPr marL="609600" lvl="0" indent="-609600" eaLnBrk="0" fontAlgn="base">
              <a:lnSpc>
                <a:spcPct val="90000"/>
              </a:lnSpc>
              <a:spcBef>
                <a:spcPct val="20000"/>
              </a:spcBef>
              <a:spcAft>
                <a:spcPct val="0"/>
              </a:spcAft>
            </a:pPr>
            <a:r>
              <a:rPr lang="en-US" altLang="hu-HU" sz="2400" dirty="0">
                <a:solidFill>
                  <a:srgbClr val="000000"/>
                </a:solidFill>
                <a:latin typeface="Arial"/>
                <a:ea typeface="+mn-ea"/>
                <a:cs typeface="+mn-cs"/>
              </a:rPr>
              <a:t>3.	</a:t>
            </a:r>
            <a:r>
              <a:rPr lang="en-US" altLang="hu-HU" sz="2400" dirty="0" err="1">
                <a:solidFill>
                  <a:srgbClr val="C00000"/>
                </a:solidFill>
                <a:latin typeface="Arial"/>
                <a:ea typeface="+mn-ea"/>
                <a:cs typeface="+mn-cs"/>
              </a:rPr>
              <a:t>Klinische</a:t>
            </a:r>
            <a:r>
              <a:rPr lang="en-US" altLang="hu-HU" sz="2400" dirty="0">
                <a:solidFill>
                  <a:srgbClr val="C00000"/>
                </a:solidFill>
                <a:latin typeface="Arial"/>
                <a:ea typeface="+mn-ea"/>
                <a:cs typeface="+mn-cs"/>
              </a:rPr>
              <a:t> </a:t>
            </a:r>
            <a:r>
              <a:rPr lang="en-US" altLang="hu-HU" sz="2400" dirty="0" err="1">
                <a:solidFill>
                  <a:srgbClr val="C00000"/>
                </a:solidFill>
                <a:latin typeface="Arial"/>
                <a:ea typeface="+mn-ea"/>
                <a:cs typeface="+mn-cs"/>
              </a:rPr>
              <a:t>Indikatoren</a:t>
            </a:r>
            <a:r>
              <a:rPr lang="en-US" altLang="hu-HU" sz="2400" dirty="0">
                <a:solidFill>
                  <a:srgbClr val="C00000"/>
                </a:solidFill>
                <a:latin typeface="Arial"/>
                <a:ea typeface="+mn-ea"/>
                <a:cs typeface="+mn-cs"/>
              </a:rPr>
              <a:t>:</a:t>
            </a:r>
          </a:p>
          <a:p>
            <a:pPr marL="609600" lvl="0" indent="-609600" eaLnBrk="0" fontAlgn="base">
              <a:lnSpc>
                <a:spcPct val="90000"/>
              </a:lnSpc>
              <a:spcBef>
                <a:spcPct val="20000"/>
              </a:spcBef>
              <a:spcAft>
                <a:spcPct val="0"/>
              </a:spcAft>
            </a:pP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Spezifisch</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für</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jede</a:t>
            </a:r>
            <a:r>
              <a:rPr lang="en-US" altLang="hu-HU" sz="2400" dirty="0">
                <a:solidFill>
                  <a:srgbClr val="000000"/>
                </a:solidFill>
                <a:latin typeface="Arial"/>
                <a:ea typeface="+mn-ea"/>
                <a:cs typeface="+mn-cs"/>
              </a:rPr>
              <a:t> von </a:t>
            </a:r>
            <a:r>
              <a:rPr lang="en-US" altLang="hu-HU" sz="2400" dirty="0" err="1">
                <a:solidFill>
                  <a:srgbClr val="000000"/>
                </a:solidFill>
                <a:latin typeface="Arial"/>
                <a:ea typeface="+mn-ea"/>
                <a:cs typeface="+mn-cs"/>
              </a:rPr>
              <a:t>drei</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wichtigsten</a:t>
            </a:r>
            <a:r>
              <a:rPr lang="en-US" altLang="hu-HU" sz="2400" dirty="0">
                <a:solidFill>
                  <a:srgbClr val="000000"/>
                </a:solidFill>
                <a:latin typeface="Arial"/>
                <a:ea typeface="+mn-ea"/>
                <a:cs typeface="+mn-cs"/>
              </a:rPr>
              <a:t> Gruppen am Ende des Lebens: Krebs, </a:t>
            </a:r>
            <a:r>
              <a:rPr lang="en-US" altLang="hu-HU" sz="2400" dirty="0" err="1">
                <a:solidFill>
                  <a:srgbClr val="000000"/>
                </a:solidFill>
                <a:latin typeface="Arial"/>
                <a:ea typeface="+mn-ea"/>
                <a:cs typeface="+mn-cs"/>
              </a:rPr>
              <a:t>Organversagen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Altersschwäche</a:t>
            </a:r>
            <a:r>
              <a:rPr lang="en-US" altLang="hu-HU" sz="2400" dirty="0">
                <a:solidFill>
                  <a:srgbClr val="000000"/>
                </a:solidFill>
                <a:latin typeface="Arial"/>
                <a:ea typeface="+mn-ea"/>
                <a:cs typeface="+mn-cs"/>
              </a:rPr>
              <a:t> / </a:t>
            </a:r>
            <a:r>
              <a:rPr lang="en-US" altLang="hu-HU" sz="2400" dirty="0" err="1">
                <a:solidFill>
                  <a:srgbClr val="000000"/>
                </a:solidFill>
                <a:latin typeface="Arial"/>
                <a:ea typeface="+mn-ea"/>
                <a:cs typeface="+mn-cs"/>
              </a:rPr>
              <a:t>Demenz</a:t>
            </a:r>
            <a:endParaRPr lang="en-US" altLang="hu-HU" sz="2000" dirty="0">
              <a:solidFill>
                <a:srgbClr val="000000"/>
              </a:solidFill>
              <a:latin typeface="Arial"/>
              <a:ea typeface="+mn-ea"/>
              <a:cs typeface="+mn-cs"/>
            </a:endParaRP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Tree>
    <p:extLst>
      <p:ext uri="{BB962C8B-B14F-4D97-AF65-F5344CB8AC3E}">
        <p14:creationId xmlns:p14="http://schemas.microsoft.com/office/powerpoint/2010/main" val="255162287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45185" y="633266"/>
            <a:ext cx="8987150" cy="492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eaLnBrk="0" fontAlgn="base">
              <a:spcBef>
                <a:spcPct val="0"/>
              </a:spcBef>
              <a:spcAft>
                <a:spcPct val="0"/>
              </a:spcAft>
            </a:pPr>
            <a:r>
              <a:rPr lang="hu-HU" altLang="hu-HU" sz="2600" kern="1200" dirty="0">
                <a:solidFill>
                  <a:srgbClr val="000000"/>
                </a:solidFill>
                <a:latin typeface="Arial" panose="020B0604020202020204" pitchFamily="34" charset="0"/>
                <a:ea typeface="+mn-ea"/>
                <a:cs typeface="+mn-cs"/>
              </a:rPr>
              <a:t>	</a:t>
            </a:r>
            <a:r>
              <a:rPr lang="en-GB" altLang="hu-HU" sz="2600" u="sng" kern="1200" dirty="0" err="1">
                <a:solidFill>
                  <a:srgbClr val="000000"/>
                </a:solidFill>
                <a:latin typeface="Arial" panose="020B0604020202020204" pitchFamily="34" charset="0"/>
                <a:ea typeface="+mn-ea"/>
                <a:cs typeface="+mn-cs"/>
              </a:rPr>
              <a:t>Patienten</a:t>
            </a:r>
            <a:r>
              <a:rPr lang="en-GB" altLang="hu-HU" sz="2600" u="sng" kern="1200" dirty="0">
                <a:solidFill>
                  <a:srgbClr val="000000"/>
                </a:solidFill>
                <a:latin typeface="Arial" panose="020B0604020202020204" pitchFamily="34" charset="0"/>
                <a:ea typeface="+mn-ea"/>
                <a:cs typeface="+mn-cs"/>
              </a:rPr>
              <a:t> </a:t>
            </a:r>
            <a:r>
              <a:rPr lang="en-GB" altLang="hu-HU" sz="2600" u="sng" kern="1200" dirty="0" err="1">
                <a:solidFill>
                  <a:srgbClr val="000000"/>
                </a:solidFill>
                <a:latin typeface="Arial" panose="020B0604020202020204" pitchFamily="34" charset="0"/>
                <a:ea typeface="+mn-ea"/>
                <a:cs typeface="+mn-cs"/>
              </a:rPr>
              <a:t>erkennen</a:t>
            </a:r>
            <a:r>
              <a:rPr lang="en-GB" altLang="hu-HU" sz="2600" u="sng" kern="1200" dirty="0">
                <a:solidFill>
                  <a:srgbClr val="000000"/>
                </a:solidFill>
                <a:latin typeface="Arial" panose="020B0604020202020204" pitchFamily="34" charset="0"/>
                <a:ea typeface="+mn-ea"/>
                <a:cs typeface="+mn-cs"/>
              </a:rPr>
              <a:t> !</a:t>
            </a:r>
            <a:endParaRPr lang="de-DE" altLang="hu-HU" sz="26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808551" y="1342892"/>
            <a:ext cx="4436549" cy="5253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342900" lvl="0" indent="-342900" eaLnBrk="0" fontAlgn="base">
              <a:lnSpc>
                <a:spcPct val="100000"/>
              </a:lnSpc>
              <a:spcBef>
                <a:spcPct val="20000"/>
              </a:spcBef>
              <a:spcAft>
                <a:spcPct val="0"/>
              </a:spcAft>
              <a:buFontTx/>
              <a:buChar char="•"/>
            </a:pPr>
            <a:r>
              <a:rPr lang="en-US" altLang="hu-HU" sz="2400" b="1" dirty="0">
                <a:solidFill>
                  <a:srgbClr val="000000"/>
                </a:solidFill>
                <a:latin typeface="Arial"/>
                <a:ea typeface="+mn-ea"/>
                <a:cs typeface="+mn-cs"/>
              </a:rPr>
              <a:t>Schritt 1 </a:t>
            </a:r>
            <a:r>
              <a:rPr lang="en-US" altLang="hu-HU" sz="2400" dirty="0">
                <a:solidFill>
                  <a:srgbClr val="000000"/>
                </a:solidFill>
                <a:latin typeface="Arial"/>
                <a:ea typeface="+mn-ea"/>
                <a:cs typeface="+mn-cs"/>
              </a:rPr>
              <a:t>- “Wo </a:t>
            </a:r>
            <a:r>
              <a:rPr lang="en-US" altLang="hu-HU" sz="2400" dirty="0" err="1">
                <a:solidFill>
                  <a:srgbClr val="000000"/>
                </a:solidFill>
                <a:latin typeface="Arial"/>
                <a:ea typeface="+mn-ea"/>
                <a:cs typeface="+mn-cs"/>
              </a:rPr>
              <a:t>stehe</a:t>
            </a:r>
            <a:r>
              <a:rPr lang="en-US" altLang="hu-HU" sz="2400" dirty="0">
                <a:solidFill>
                  <a:srgbClr val="000000"/>
                </a:solidFill>
                <a:latin typeface="Arial"/>
                <a:ea typeface="+mn-ea"/>
                <a:cs typeface="+mn-cs"/>
              </a:rPr>
              <a:t> ich </a:t>
            </a:r>
            <a:r>
              <a:rPr lang="en-US" altLang="hu-HU" sz="2400" dirty="0" err="1">
                <a:solidFill>
                  <a:srgbClr val="000000"/>
                </a:solidFill>
                <a:latin typeface="Arial"/>
                <a:ea typeface="+mn-ea"/>
                <a:cs typeface="+mn-cs"/>
              </a:rPr>
              <a:t>im</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Verlauf</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meiner</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Erkrankung</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Habe</a:t>
            </a:r>
            <a:r>
              <a:rPr lang="en-US" altLang="hu-HU" sz="2400" dirty="0">
                <a:solidFill>
                  <a:srgbClr val="000000"/>
                </a:solidFill>
                <a:latin typeface="Arial"/>
                <a:ea typeface="+mn-ea"/>
                <a:cs typeface="+mn-cs"/>
              </a:rPr>
              <a:t> </a:t>
            </a:r>
          </a:p>
          <a:p>
            <a:pPr marL="342900" lvl="0" indent="-342900" eaLnBrk="0" fontAlgn="base">
              <a:lnSpc>
                <a:spcPct val="100000"/>
              </a:lnSpc>
              <a:spcBef>
                <a:spcPct val="20000"/>
              </a:spcBef>
              <a:spcAft>
                <a:spcPct val="0"/>
              </a:spcAft>
            </a:pPr>
            <a:r>
              <a:rPr lang="en-US" altLang="hu-HU" sz="2400" dirty="0">
                <a:solidFill>
                  <a:srgbClr val="000000"/>
                </a:solidFill>
                <a:latin typeface="Arial"/>
                <a:ea typeface="+mn-ea"/>
                <a:cs typeface="+mn-cs"/>
              </a:rPr>
              <a:t>	ich den </a:t>
            </a:r>
            <a:r>
              <a:rPr lang="en-US" altLang="hu-HU" sz="2400" dirty="0" err="1">
                <a:solidFill>
                  <a:srgbClr val="000000"/>
                </a:solidFill>
                <a:latin typeface="Arial"/>
                <a:ea typeface="+mn-ea"/>
                <a:cs typeface="+mn-cs"/>
              </a:rPr>
              <a:t>kritischen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Punkt</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erreicht</a:t>
            </a:r>
            <a:r>
              <a:rPr lang="en-US" altLang="hu-HU" sz="2400" dirty="0">
                <a:solidFill>
                  <a:srgbClr val="000000"/>
                </a:solidFill>
                <a:latin typeface="Arial"/>
                <a:ea typeface="+mn-ea"/>
                <a:cs typeface="+mn-cs"/>
              </a:rPr>
              <a:t>?”</a:t>
            </a:r>
          </a:p>
          <a:p>
            <a:pPr marL="342900" lvl="0" indent="-342900" eaLnBrk="0" fontAlgn="base">
              <a:lnSpc>
                <a:spcPct val="100000"/>
              </a:lnSpc>
              <a:spcBef>
                <a:spcPct val="20000"/>
              </a:spcBef>
              <a:spcAft>
                <a:spcPct val="0"/>
              </a:spcAft>
              <a:buFontTx/>
              <a:buChar char="•"/>
            </a:pPr>
            <a:r>
              <a:rPr lang="en-US" altLang="hu-HU" sz="2400" b="1" dirty="0">
                <a:solidFill>
                  <a:srgbClr val="000000"/>
                </a:solidFill>
                <a:latin typeface="Arial"/>
                <a:ea typeface="+mn-ea"/>
                <a:cs typeface="+mn-cs"/>
              </a:rPr>
              <a:t>Schritt 2 </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Mit</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Patienten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besprechen</a:t>
            </a:r>
            <a:r>
              <a:rPr lang="en-US" altLang="hu-HU" sz="2400" dirty="0">
                <a:solidFill>
                  <a:srgbClr val="000000"/>
                </a:solidFill>
                <a:latin typeface="Arial"/>
                <a:ea typeface="+mn-ea"/>
                <a:cs typeface="+mn-cs"/>
              </a:rPr>
              <a:t> “ Was </a:t>
            </a:r>
            <a:r>
              <a:rPr lang="en-US" altLang="hu-HU" sz="2400" dirty="0" err="1">
                <a:solidFill>
                  <a:srgbClr val="000000"/>
                </a:solidFill>
                <a:latin typeface="Arial"/>
                <a:ea typeface="+mn-ea"/>
                <a:cs typeface="+mn-cs"/>
              </a:rPr>
              <a:t>sind</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Ihre</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Ziele</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bei</a:t>
            </a:r>
            <a:r>
              <a:rPr lang="en-US" altLang="hu-HU" sz="2400" dirty="0">
                <a:solidFill>
                  <a:srgbClr val="000000"/>
                </a:solidFill>
                <a:latin typeface="Arial"/>
                <a:ea typeface="+mn-ea"/>
                <a:cs typeface="+mn-cs"/>
              </a:rPr>
              <a:t> der </a:t>
            </a:r>
            <a:r>
              <a:rPr lang="en-US" altLang="hu-HU" sz="2400" dirty="0" err="1">
                <a:solidFill>
                  <a:srgbClr val="000000"/>
                </a:solidFill>
                <a:latin typeface="Arial"/>
                <a:ea typeface="+mn-ea"/>
                <a:cs typeface="+mn-cs"/>
              </a:rPr>
              <a:t>Behandlung</a:t>
            </a:r>
            <a:r>
              <a:rPr lang="en-US" altLang="hu-HU" sz="2400" dirty="0">
                <a:solidFill>
                  <a:srgbClr val="000000"/>
                </a:solidFill>
                <a:latin typeface="Arial"/>
                <a:ea typeface="+mn-ea"/>
                <a:cs typeface="+mn-cs"/>
              </a:rPr>
              <a:t>?”</a:t>
            </a:r>
          </a:p>
          <a:p>
            <a:pPr marL="342900" lvl="0" indent="-342900" eaLnBrk="0" fontAlgn="base">
              <a:lnSpc>
                <a:spcPct val="100000"/>
              </a:lnSpc>
              <a:spcBef>
                <a:spcPct val="20000"/>
              </a:spcBef>
              <a:spcAft>
                <a:spcPct val="0"/>
              </a:spcAft>
              <a:buFontTx/>
              <a:buChar char="•"/>
            </a:pPr>
            <a:r>
              <a:rPr lang="en-US" altLang="hu-HU" sz="2400" b="1" dirty="0">
                <a:solidFill>
                  <a:srgbClr val="000000"/>
                </a:solidFill>
                <a:latin typeface="Arial"/>
                <a:ea typeface="+mn-ea"/>
                <a:cs typeface="+mn-cs"/>
              </a:rPr>
              <a:t>Schritt 3</a:t>
            </a:r>
            <a:r>
              <a:rPr lang="en-US" altLang="hu-HU" sz="2400" dirty="0">
                <a:solidFill>
                  <a:srgbClr val="000000"/>
                </a:solidFill>
                <a:latin typeface="Arial"/>
                <a:ea typeface="+mn-ea"/>
                <a:cs typeface="+mn-cs"/>
              </a:rPr>
              <a:t> - </a:t>
            </a:r>
            <a:r>
              <a:rPr lang="en-US" altLang="hu-HU" sz="2400" dirty="0" err="1">
                <a:solidFill>
                  <a:srgbClr val="000000"/>
                </a:solidFill>
                <a:latin typeface="Arial"/>
                <a:ea typeface="+mn-ea"/>
                <a:cs typeface="+mn-cs"/>
              </a:rPr>
              <a:t>Erarbeiten</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Alternativpläne</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mit</a:t>
            </a:r>
            <a:r>
              <a:rPr lang="en-US" altLang="hu-HU" sz="2400" dirty="0">
                <a:solidFill>
                  <a:srgbClr val="000000"/>
                </a:solidFill>
                <a:latin typeface="Arial"/>
                <a:ea typeface="+mn-ea"/>
                <a:cs typeface="+mn-cs"/>
              </a:rPr>
              <a:t> </a:t>
            </a:r>
            <a:r>
              <a:rPr lang="en-US" altLang="hu-HU" sz="2400" dirty="0" err="1">
                <a:solidFill>
                  <a:srgbClr val="000000"/>
                </a:solidFill>
                <a:latin typeface="Arial"/>
                <a:ea typeface="+mn-ea"/>
                <a:cs typeface="+mn-cs"/>
              </a:rPr>
              <a:t>Berücksichtigung</a:t>
            </a:r>
            <a:r>
              <a:rPr lang="en-US" altLang="hu-HU" sz="2400" dirty="0">
                <a:solidFill>
                  <a:srgbClr val="000000"/>
                </a:solidFill>
                <a:latin typeface="Arial"/>
                <a:ea typeface="+mn-ea"/>
                <a:cs typeface="+mn-cs"/>
              </a:rPr>
              <a:t> der </a:t>
            </a:r>
            <a:r>
              <a:rPr lang="en-US" altLang="hu-HU" sz="2400" dirty="0" err="1">
                <a:solidFill>
                  <a:srgbClr val="000000"/>
                </a:solidFill>
                <a:latin typeface="Arial"/>
                <a:ea typeface="+mn-ea"/>
                <a:cs typeface="+mn-cs"/>
              </a:rPr>
              <a:t>Ziele</a:t>
            </a:r>
            <a:r>
              <a:rPr lang="en-US" altLang="hu-HU" sz="2400" dirty="0">
                <a:solidFill>
                  <a:srgbClr val="000000"/>
                </a:solidFill>
                <a:latin typeface="Arial"/>
                <a:ea typeface="+mn-ea"/>
                <a:cs typeface="+mn-cs"/>
              </a:rPr>
              <a:t>=&gt; </a:t>
            </a:r>
            <a:r>
              <a:rPr lang="en-US" altLang="hu-HU" sz="2400" dirty="0" err="1">
                <a:solidFill>
                  <a:srgbClr val="000000"/>
                </a:solidFill>
                <a:latin typeface="Arial"/>
                <a:ea typeface="+mn-ea"/>
                <a:cs typeface="+mn-cs"/>
              </a:rPr>
              <a:t>Patientenverfügung</a:t>
            </a:r>
            <a:endParaRPr lang="en-US" altLang="hu-HU" sz="2400" dirty="0">
              <a:solidFill>
                <a:srgbClr val="000000"/>
              </a:solidFill>
              <a:latin typeface="Arial"/>
              <a:ea typeface="+mn-ea"/>
              <a:cs typeface="+mn-cs"/>
            </a:endParaRP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0" name="Picture 3" descr="Patientin P">
            <a:extLst>
              <a:ext uri="{FF2B5EF4-FFF2-40B4-BE49-F238E27FC236}">
                <a16:creationId xmlns:a16="http://schemas.microsoft.com/office/drawing/2014/main" id="{BA916FD1-4026-44DF-A312-123675F4D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054" y="1399492"/>
            <a:ext cx="5649067" cy="460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42055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8183638" cy="4952125"/>
          </a:xfrm>
          <a:prstGeom prst="rect">
            <a:avLst/>
          </a:prstGeom>
        </p:spPr>
        <p:txBody>
          <a:bodyPr wrap="square">
            <a:spAutoFit/>
          </a:bodyPr>
          <a:lstStyle/>
          <a:p>
            <a:pPr marL="609600" lvl="0" indent="-609600" eaLnBrk="0" fontAlgn="base">
              <a:spcBef>
                <a:spcPct val="20000"/>
              </a:spcBef>
              <a:spcAft>
                <a:spcPct val="0"/>
              </a:spcAft>
              <a:defRPr/>
            </a:pPr>
            <a:r>
              <a:rPr lang="en-GB" sz="2800" i="1" dirty="0" err="1">
                <a:latin typeface="Arial"/>
              </a:rPr>
              <a:t>Patienten</a:t>
            </a:r>
            <a:r>
              <a:rPr lang="en-GB" sz="2800" i="1" dirty="0">
                <a:latin typeface="Arial"/>
              </a:rPr>
              <a:t> </a:t>
            </a:r>
            <a:r>
              <a:rPr lang="en-GB" sz="2800" i="1" dirty="0" err="1">
                <a:latin typeface="Arial"/>
              </a:rPr>
              <a:t>ein</a:t>
            </a:r>
            <a:r>
              <a:rPr lang="en-GB" sz="2800" i="1" dirty="0">
                <a:latin typeface="Arial"/>
              </a:rPr>
              <a:t> “</a:t>
            </a:r>
            <a:r>
              <a:rPr lang="en-GB" sz="2800" i="1" dirty="0" err="1">
                <a:latin typeface="Arial"/>
              </a:rPr>
              <a:t>gutes</a:t>
            </a:r>
            <a:r>
              <a:rPr lang="en-GB" sz="2800" i="1" dirty="0">
                <a:latin typeface="Arial"/>
              </a:rPr>
              <a:t> </a:t>
            </a:r>
            <a:r>
              <a:rPr lang="en-GB" sz="2800" i="1" dirty="0" err="1">
                <a:latin typeface="Arial"/>
              </a:rPr>
              <a:t>Sterben</a:t>
            </a:r>
            <a:r>
              <a:rPr lang="en-GB" sz="2800" i="1" dirty="0">
                <a:latin typeface="Arial"/>
              </a:rPr>
              <a:t>” </a:t>
            </a:r>
            <a:r>
              <a:rPr lang="en-GB" sz="2800" i="1" dirty="0" err="1">
                <a:latin typeface="Arial"/>
              </a:rPr>
              <a:t>ermöglichen</a:t>
            </a:r>
            <a:endParaRPr lang="en-GB" sz="2800" i="1" dirty="0">
              <a:latin typeface="Arial"/>
            </a:endParaRPr>
          </a:p>
          <a:p>
            <a:pPr marL="609600" lvl="0" indent="-609600" eaLnBrk="0" fontAlgn="base">
              <a:spcBef>
                <a:spcPct val="20000"/>
              </a:spcBef>
              <a:spcAft>
                <a:spcPct val="0"/>
              </a:spcAft>
              <a:defRPr/>
            </a:pPr>
            <a:r>
              <a:rPr lang="en-GB" sz="2800" i="1" dirty="0">
                <a:latin typeface="Arial"/>
              </a:rPr>
              <a:t>(Gold Standard Framework)</a:t>
            </a:r>
          </a:p>
          <a:p>
            <a:pPr marL="609600" lvl="0" indent="-609600" eaLnBrk="0" fontAlgn="base">
              <a:spcBef>
                <a:spcPct val="20000"/>
              </a:spcBef>
              <a:spcAft>
                <a:spcPct val="0"/>
              </a:spcAft>
              <a:defRPr/>
            </a:pPr>
            <a:r>
              <a:rPr lang="en-GB" sz="3200" i="1" dirty="0">
                <a:latin typeface="Arial"/>
              </a:rPr>
              <a:t>						</a:t>
            </a:r>
            <a:r>
              <a:rPr lang="en-GB" sz="1600" i="1" dirty="0">
                <a:latin typeface="Arial"/>
              </a:rPr>
              <a:t>( Marie Curie Cancer Institute )</a:t>
            </a:r>
            <a:endParaRPr lang="en-GB" sz="1600" dirty="0">
              <a:latin typeface="Arial"/>
            </a:endParaRPr>
          </a:p>
          <a:p>
            <a:pPr marL="609600" lvl="0" indent="-609600" eaLnBrk="0" fontAlgn="base">
              <a:lnSpc>
                <a:spcPct val="150000"/>
              </a:lnSpc>
              <a:spcBef>
                <a:spcPct val="20000"/>
              </a:spcBef>
              <a:spcAft>
                <a:spcPct val="0"/>
              </a:spcAft>
              <a:defRPr/>
            </a:pPr>
            <a:r>
              <a:rPr lang="en-GB" sz="2200" dirty="0">
                <a:latin typeface="Arial"/>
              </a:rPr>
              <a:t>1) </a:t>
            </a:r>
            <a:r>
              <a:rPr lang="en-GB" sz="2200" dirty="0" err="1">
                <a:latin typeface="Arial"/>
              </a:rPr>
              <a:t>Symptomkontrolle</a:t>
            </a:r>
            <a:endParaRPr lang="en-GB" sz="2200" dirty="0">
              <a:latin typeface="Arial"/>
            </a:endParaRPr>
          </a:p>
          <a:p>
            <a:pPr marL="609600" lvl="0" indent="-609600" eaLnBrk="0" fontAlgn="base">
              <a:lnSpc>
                <a:spcPct val="150000"/>
              </a:lnSpc>
              <a:spcBef>
                <a:spcPct val="20000"/>
              </a:spcBef>
              <a:spcAft>
                <a:spcPct val="0"/>
              </a:spcAft>
              <a:defRPr/>
            </a:pPr>
            <a:r>
              <a:rPr lang="en-GB" sz="2200" dirty="0">
                <a:latin typeface="Arial"/>
              </a:rPr>
              <a:t>2) </a:t>
            </a:r>
            <a:r>
              <a:rPr lang="en-GB" sz="2200" dirty="0" err="1">
                <a:latin typeface="Arial"/>
              </a:rPr>
              <a:t>Bevorzugter</a:t>
            </a:r>
            <a:r>
              <a:rPr lang="en-GB" sz="2200" dirty="0">
                <a:latin typeface="Arial"/>
              </a:rPr>
              <a:t> </a:t>
            </a:r>
            <a:r>
              <a:rPr lang="en-GB" sz="2200" dirty="0" err="1">
                <a:latin typeface="Arial"/>
              </a:rPr>
              <a:t>Behandlungs</a:t>
            </a:r>
            <a:r>
              <a:rPr lang="en-GB" sz="2200" dirty="0">
                <a:latin typeface="Arial"/>
              </a:rPr>
              <a:t>-/</a:t>
            </a:r>
            <a:r>
              <a:rPr lang="en-GB" sz="2200" dirty="0" err="1">
                <a:latin typeface="Arial"/>
              </a:rPr>
              <a:t>Aufenthaltsort</a:t>
            </a:r>
            <a:r>
              <a:rPr lang="en-GB" sz="2200" dirty="0">
                <a:latin typeface="Arial"/>
              </a:rPr>
              <a:t>  </a:t>
            </a:r>
          </a:p>
          <a:p>
            <a:pPr marL="609600" lvl="0" indent="-609600" eaLnBrk="0" fontAlgn="base">
              <a:lnSpc>
                <a:spcPct val="150000"/>
              </a:lnSpc>
              <a:spcBef>
                <a:spcPct val="20000"/>
              </a:spcBef>
              <a:spcAft>
                <a:spcPct val="0"/>
              </a:spcAft>
              <a:defRPr/>
            </a:pPr>
            <a:r>
              <a:rPr lang="en-GB" sz="2200" dirty="0">
                <a:latin typeface="Arial"/>
              </a:rPr>
              <a:t>3) </a:t>
            </a:r>
            <a:r>
              <a:rPr lang="en-GB" sz="2200" dirty="0" err="1">
                <a:latin typeface="Arial"/>
              </a:rPr>
              <a:t>Vermeidung</a:t>
            </a:r>
            <a:r>
              <a:rPr lang="en-GB" sz="2200" dirty="0">
                <a:latin typeface="Arial"/>
              </a:rPr>
              <a:t> von </a:t>
            </a:r>
            <a:r>
              <a:rPr lang="en-GB" sz="2200" dirty="0" err="1">
                <a:latin typeface="Arial"/>
              </a:rPr>
              <a:t>Krisen</a:t>
            </a:r>
            <a:r>
              <a:rPr lang="en-GB" sz="2200" dirty="0">
                <a:latin typeface="Arial"/>
              </a:rPr>
              <a:t> / </a:t>
            </a:r>
            <a:r>
              <a:rPr lang="en-GB" sz="2200" dirty="0" err="1">
                <a:latin typeface="Arial"/>
              </a:rPr>
              <a:t>Notfallsituationen</a:t>
            </a:r>
            <a:endParaRPr lang="en-GB" sz="2200" dirty="0">
              <a:latin typeface="Arial"/>
            </a:endParaRPr>
          </a:p>
          <a:p>
            <a:pPr marL="609600" lvl="0" indent="-609600" eaLnBrk="0" fontAlgn="base">
              <a:lnSpc>
                <a:spcPct val="150000"/>
              </a:lnSpc>
              <a:spcBef>
                <a:spcPct val="20000"/>
              </a:spcBef>
              <a:spcAft>
                <a:spcPct val="0"/>
              </a:spcAft>
              <a:defRPr/>
            </a:pPr>
            <a:r>
              <a:rPr lang="en-GB" sz="2200" dirty="0">
                <a:latin typeface="Arial"/>
              </a:rPr>
              <a:t>4) </a:t>
            </a:r>
            <a:r>
              <a:rPr lang="en-GB" sz="2200" dirty="0" err="1">
                <a:latin typeface="Arial"/>
              </a:rPr>
              <a:t>Unterstützung</a:t>
            </a:r>
            <a:r>
              <a:rPr lang="en-GB" sz="2200" dirty="0">
                <a:latin typeface="Arial"/>
              </a:rPr>
              <a:t>, </a:t>
            </a:r>
            <a:r>
              <a:rPr lang="en-GB" sz="2200" dirty="0" err="1">
                <a:latin typeface="Arial"/>
              </a:rPr>
              <a:t>Einbeziehung</a:t>
            </a:r>
            <a:r>
              <a:rPr lang="en-GB" sz="2200" dirty="0">
                <a:latin typeface="Arial"/>
              </a:rPr>
              <a:t>, </a:t>
            </a:r>
            <a:r>
              <a:rPr lang="en-GB" sz="2200" dirty="0" err="1">
                <a:latin typeface="Arial"/>
              </a:rPr>
              <a:t>Zufriedenheit</a:t>
            </a:r>
            <a:r>
              <a:rPr lang="en-GB" sz="2200" dirty="0">
                <a:latin typeface="Arial"/>
              </a:rPr>
              <a:t> der </a:t>
            </a:r>
            <a:r>
              <a:rPr lang="en-GB" sz="2200" dirty="0" err="1">
                <a:latin typeface="Arial"/>
              </a:rPr>
              <a:t>Angehörigen</a:t>
            </a:r>
            <a:endParaRPr lang="en-GB" sz="2200" dirty="0">
              <a:latin typeface="Arial"/>
            </a:endParaRPr>
          </a:p>
          <a:p>
            <a:pPr marL="609600" lvl="0" indent="-609600" eaLnBrk="0" fontAlgn="base">
              <a:lnSpc>
                <a:spcPct val="150000"/>
              </a:lnSpc>
              <a:spcBef>
                <a:spcPct val="20000"/>
              </a:spcBef>
              <a:spcAft>
                <a:spcPct val="0"/>
              </a:spcAft>
              <a:defRPr/>
            </a:pPr>
            <a:r>
              <a:rPr lang="en-GB" sz="2200" dirty="0">
                <a:latin typeface="Arial"/>
              </a:rPr>
              <a:t>5) </a:t>
            </a:r>
            <a:r>
              <a:rPr lang="en-GB" sz="2200" dirty="0" err="1">
                <a:latin typeface="Arial"/>
              </a:rPr>
              <a:t>Kompetenz</a:t>
            </a:r>
            <a:r>
              <a:rPr lang="en-GB" sz="2200" dirty="0">
                <a:latin typeface="Arial"/>
              </a:rPr>
              <a:t> des Teams, Teamwork und </a:t>
            </a:r>
            <a:r>
              <a:rPr lang="en-GB" sz="2200" dirty="0" err="1">
                <a:latin typeface="Arial"/>
              </a:rPr>
              <a:t>gute</a:t>
            </a:r>
            <a:r>
              <a:rPr lang="en-GB" sz="2200" dirty="0">
                <a:latin typeface="Arial"/>
              </a:rPr>
              <a:t> </a:t>
            </a:r>
            <a:r>
              <a:rPr lang="en-GB" sz="2200" dirty="0" err="1">
                <a:latin typeface="Arial"/>
              </a:rPr>
              <a:t>Kommunikation</a:t>
            </a:r>
            <a:endParaRPr lang="en-GB" sz="2200" dirty="0">
              <a:latin typeface="Arial"/>
            </a:endParaRPr>
          </a:p>
          <a:p>
            <a:pPr marL="342900" lvl="0" indent="-342900" eaLnBrk="0" fontAlgn="base">
              <a:spcBef>
                <a:spcPct val="20000"/>
              </a:spcBef>
              <a:spcAft>
                <a:spcPct val="0"/>
              </a:spcAft>
              <a:defRPr/>
            </a:pPr>
            <a:endParaRPr lang="de-DE" sz="2400" b="1" dirty="0">
              <a:solidFill>
                <a:srgbClr val="C00000"/>
              </a:solidFill>
              <a:latin typeface="Arial"/>
            </a:endParaRPr>
          </a:p>
        </p:txBody>
      </p:sp>
    </p:spTree>
    <p:extLst>
      <p:ext uri="{BB962C8B-B14F-4D97-AF65-F5344CB8AC3E}">
        <p14:creationId xmlns:p14="http://schemas.microsoft.com/office/powerpoint/2010/main" val="29016789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677051" y="1371526"/>
            <a:ext cx="898715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457200" lvl="1" fontAlgn="base" hangingPunct="1">
              <a:spcBef>
                <a:spcPct val="50000"/>
              </a:spcBef>
              <a:spcAft>
                <a:spcPct val="0"/>
              </a:spcAft>
              <a:defRPr/>
            </a:pPr>
            <a:r>
              <a:rPr lang="de-DE" sz="2800" b="1" dirty="0">
                <a:latin typeface="Arial"/>
              </a:rPr>
              <a:t>Palliative Care:</a:t>
            </a:r>
          </a:p>
        </p:txBody>
      </p:sp>
      <p:sp>
        <p:nvSpPr>
          <p:cNvPr id="336" name="Rectangle 7"/>
          <p:cNvSpPr txBox="1"/>
          <p:nvPr/>
        </p:nvSpPr>
        <p:spPr>
          <a:xfrm>
            <a:off x="787405" y="2264191"/>
            <a:ext cx="9510692" cy="330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Patient im Mittelpunkt</a:t>
            </a:r>
          </a:p>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Aktive Mitgestaltung des individuellen Behandlungskonzeptes durch Patienten</a:t>
            </a:r>
          </a:p>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Ansprechpartner für Betroffene und ihre Familie sein </a:t>
            </a:r>
          </a:p>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Interdisziplinarität – eine unabdingbare Voraussetzung</a:t>
            </a:r>
          </a:p>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Team in seiner Lebendigkeit stärken, gemeinsam Probleme angehen</a:t>
            </a:r>
          </a:p>
          <a:p>
            <a:pPr marL="342900" lvl="0" indent="-342900" fontAlgn="base" hangingPunct="1">
              <a:lnSpc>
                <a:spcPct val="100000"/>
              </a:lnSpc>
              <a:spcBef>
                <a:spcPct val="50000"/>
              </a:spcBef>
              <a:spcAft>
                <a:spcPct val="0"/>
              </a:spcAft>
              <a:buFontTx/>
              <a:buChar char="•"/>
              <a:defRPr/>
            </a:pPr>
            <a:r>
              <a:rPr lang="de-DE" sz="2200" dirty="0">
                <a:solidFill>
                  <a:srgbClr val="000000"/>
                </a:solidFill>
                <a:latin typeface="Arial"/>
                <a:ea typeface="+mn-ea"/>
                <a:cs typeface="+mn-cs"/>
              </a:rPr>
              <a:t>Lebensqualität</a:t>
            </a:r>
            <a:r>
              <a:rPr lang="de-DE" sz="2200" b="1" dirty="0">
                <a:solidFill>
                  <a:srgbClr val="000000"/>
                </a:solidFill>
                <a:latin typeface="Arial"/>
                <a:ea typeface="+mn-ea"/>
                <a:cs typeface="+mn-cs"/>
              </a:rPr>
              <a:t> </a:t>
            </a:r>
            <a:r>
              <a:rPr lang="de-DE" sz="2200" dirty="0">
                <a:solidFill>
                  <a:srgbClr val="000000"/>
                </a:solidFill>
                <a:latin typeface="Arial"/>
                <a:ea typeface="+mn-ea"/>
                <a:cs typeface="+mn-cs"/>
              </a:rPr>
              <a:t>durch ganzheitliche Betreuung unterstützen</a:t>
            </a: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Tree>
    <p:extLst>
      <p:ext uri="{BB962C8B-B14F-4D97-AF65-F5344CB8AC3E}">
        <p14:creationId xmlns:p14="http://schemas.microsoft.com/office/powerpoint/2010/main" val="26918144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1234346" y="1010704"/>
            <a:ext cx="171609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200" spc="600">
                <a:solidFill>
                  <a:srgbClr val="9DA8C4"/>
                </a:solidFill>
                <a:latin typeface="Poppins Bold"/>
                <a:ea typeface="Poppins Bold"/>
                <a:cs typeface="Poppins Bold"/>
                <a:sym typeface="Poppins Bold"/>
              </a:defRPr>
            </a:lvl1pPr>
          </a:lstStyle>
          <a:p>
            <a:r>
              <a:rPr lang="hu-HU" sz="2200" u="sng" spc="0" dirty="0">
                <a:solidFill>
                  <a:srgbClr val="000000"/>
                </a:solidFill>
                <a:latin typeface="Arial"/>
                <a:ea typeface="+mn-ea"/>
                <a:cs typeface="+mn-cs"/>
                <a:sym typeface="Calibri"/>
              </a:rPr>
              <a:t>The 7 „</a:t>
            </a:r>
            <a:r>
              <a:rPr lang="hu-HU" sz="2200" u="sng" spc="0" dirty="0" err="1">
                <a:solidFill>
                  <a:srgbClr val="000000"/>
                </a:solidFill>
                <a:latin typeface="Arial"/>
                <a:ea typeface="+mn-ea"/>
                <a:cs typeface="+mn-cs"/>
                <a:sym typeface="Calibri"/>
              </a:rPr>
              <a:t>c”s</a:t>
            </a:r>
            <a:endParaRPr sz="2200" u="sng" spc="0" dirty="0">
              <a:solidFill>
                <a:srgbClr val="000000"/>
              </a:solidFill>
              <a:latin typeface="Arial"/>
              <a:ea typeface="+mn-ea"/>
              <a:cs typeface="+mn-cs"/>
              <a:sym typeface="Calibri"/>
            </a:endParaRPr>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2" name="Kép 1">
            <a:extLst>
              <a:ext uri="{FF2B5EF4-FFF2-40B4-BE49-F238E27FC236}">
                <a16:creationId xmlns:a16="http://schemas.microsoft.com/office/drawing/2014/main" id="{06E04163-C5CF-4BC5-AD96-D45EB9A97E38}"/>
              </a:ext>
            </a:extLst>
          </p:cNvPr>
          <p:cNvPicPr>
            <a:picLocks noChangeAspect="1"/>
          </p:cNvPicPr>
          <p:nvPr/>
        </p:nvPicPr>
        <p:blipFill>
          <a:blip r:embed="rId3"/>
          <a:stretch>
            <a:fillRect/>
          </a:stretch>
        </p:blipFill>
        <p:spPr>
          <a:xfrm>
            <a:off x="1449119" y="1226145"/>
            <a:ext cx="9081146" cy="4244877"/>
          </a:xfrm>
          <a:prstGeom prst="rect">
            <a:avLst/>
          </a:prstGeom>
        </p:spPr>
      </p:pic>
    </p:spTree>
    <p:extLst>
      <p:ext uri="{BB962C8B-B14F-4D97-AF65-F5344CB8AC3E}">
        <p14:creationId xmlns:p14="http://schemas.microsoft.com/office/powerpoint/2010/main" val="426195008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8183638" cy="5099858"/>
          </a:xfrm>
          <a:prstGeom prst="rect">
            <a:avLst/>
          </a:prstGeom>
        </p:spPr>
        <p:txBody>
          <a:bodyPr wrap="square">
            <a:spAutoFit/>
          </a:bodyPr>
          <a:lstStyle/>
          <a:p>
            <a:pPr marL="287338" lvl="0" indent="-287338" algn="ctr" eaLnBrk="0" fontAlgn="base">
              <a:lnSpc>
                <a:spcPct val="90000"/>
              </a:lnSpc>
              <a:spcBef>
                <a:spcPct val="20000"/>
              </a:spcBef>
              <a:spcAft>
                <a:spcPct val="0"/>
              </a:spcAft>
            </a:pPr>
            <a:r>
              <a:rPr lang="de-DE" altLang="hu-HU" sz="2400" b="1" dirty="0">
                <a:solidFill>
                  <a:srgbClr val="800000"/>
                </a:solidFill>
                <a:latin typeface="Arial"/>
              </a:rPr>
              <a:t>Chancen - </a:t>
            </a:r>
            <a:r>
              <a:rPr lang="de-DE" altLang="hu-HU" sz="2400" b="1" dirty="0">
                <a:latin typeface="Arial"/>
              </a:rPr>
              <a:t>in</a:t>
            </a:r>
            <a:r>
              <a:rPr lang="de-DE" altLang="hu-HU" sz="2400" b="1" dirty="0">
                <a:solidFill>
                  <a:srgbClr val="800000"/>
                </a:solidFill>
                <a:latin typeface="Arial"/>
              </a:rPr>
              <a:t> </a:t>
            </a:r>
            <a:r>
              <a:rPr lang="de-DE" altLang="hu-HU" sz="2400" b="1" dirty="0">
                <a:latin typeface="Arial"/>
              </a:rPr>
              <a:t>Vernetzung</a:t>
            </a:r>
          </a:p>
          <a:p>
            <a:pPr marL="287338" lvl="0" indent="-287338" algn="ctr" eaLnBrk="0" fontAlgn="base">
              <a:lnSpc>
                <a:spcPct val="90000"/>
              </a:lnSpc>
              <a:spcBef>
                <a:spcPct val="20000"/>
              </a:spcBef>
              <a:spcAft>
                <a:spcPct val="0"/>
              </a:spcAft>
            </a:pPr>
            <a:endParaRPr lang="de-DE" altLang="hu-HU" sz="2400" b="1" dirty="0">
              <a:latin typeface="Arial"/>
            </a:endParaRPr>
          </a:p>
          <a:p>
            <a:pPr marL="287338" lvl="0" indent="-287338" eaLnBrk="0" fontAlgn="base">
              <a:lnSpc>
                <a:spcPct val="90000"/>
              </a:lnSpc>
              <a:spcBef>
                <a:spcPct val="20000"/>
              </a:spcBef>
              <a:spcAft>
                <a:spcPct val="0"/>
              </a:spcAft>
              <a:buFontTx/>
              <a:buChar char="•"/>
            </a:pPr>
            <a:r>
              <a:rPr lang="de-DE" altLang="hu-HU" sz="2400" dirty="0">
                <a:latin typeface="Arial"/>
              </a:rPr>
              <a:t> Akteure in der flächendeckenden Palliativversorgung</a:t>
            </a:r>
          </a:p>
          <a:p>
            <a:pPr marL="757238" lvl="1" indent="-279400" eaLnBrk="0" fontAlgn="base">
              <a:lnSpc>
                <a:spcPct val="90000"/>
              </a:lnSpc>
              <a:spcBef>
                <a:spcPct val="20000"/>
              </a:spcBef>
              <a:spcAft>
                <a:spcPct val="0"/>
              </a:spcAft>
              <a:buFontTx/>
              <a:buChar char="–"/>
            </a:pPr>
            <a:r>
              <a:rPr lang="de-DE" altLang="hu-HU" sz="2000" dirty="0">
                <a:latin typeface="Arial"/>
              </a:rPr>
              <a:t>Hausarzt / Facharzt</a:t>
            </a:r>
          </a:p>
          <a:p>
            <a:pPr marL="757238" lvl="1" indent="-279400" eaLnBrk="0" fontAlgn="base">
              <a:lnSpc>
                <a:spcPct val="90000"/>
              </a:lnSpc>
              <a:spcBef>
                <a:spcPct val="20000"/>
              </a:spcBef>
              <a:spcAft>
                <a:spcPct val="0"/>
              </a:spcAft>
              <a:buFontTx/>
              <a:buChar char="–"/>
            </a:pPr>
            <a:r>
              <a:rPr lang="de-DE" altLang="hu-HU" sz="2000" dirty="0">
                <a:latin typeface="Arial"/>
              </a:rPr>
              <a:t>Amb. Pflegedienst / Palliativpflegedienst</a:t>
            </a:r>
          </a:p>
          <a:p>
            <a:pPr marL="757238" lvl="1" indent="-279400" eaLnBrk="0" fontAlgn="base">
              <a:lnSpc>
                <a:spcPct val="90000"/>
              </a:lnSpc>
              <a:spcBef>
                <a:spcPct val="20000"/>
              </a:spcBef>
              <a:spcAft>
                <a:spcPct val="0"/>
              </a:spcAft>
              <a:buFontTx/>
              <a:buChar char="–"/>
            </a:pPr>
            <a:r>
              <a:rPr lang="de-DE" altLang="hu-HU" sz="2000" dirty="0">
                <a:latin typeface="Arial"/>
              </a:rPr>
              <a:t>Ambulante Hospizgruppen / Ehrenamt</a:t>
            </a:r>
          </a:p>
          <a:p>
            <a:pPr marL="757238" lvl="1" indent="-279400" eaLnBrk="0" fontAlgn="base">
              <a:lnSpc>
                <a:spcPct val="90000"/>
              </a:lnSpc>
              <a:spcBef>
                <a:spcPct val="20000"/>
              </a:spcBef>
              <a:spcAft>
                <a:spcPct val="0"/>
              </a:spcAft>
              <a:buFontTx/>
              <a:buChar char="–"/>
            </a:pPr>
            <a:r>
              <a:rPr lang="de-DE" altLang="hu-HU" sz="2000" dirty="0">
                <a:latin typeface="Arial"/>
              </a:rPr>
              <a:t>Palliativstation</a:t>
            </a:r>
          </a:p>
          <a:p>
            <a:pPr marL="757238" lvl="1" indent="-279400" eaLnBrk="0" fontAlgn="base">
              <a:lnSpc>
                <a:spcPct val="90000"/>
              </a:lnSpc>
              <a:spcBef>
                <a:spcPct val="20000"/>
              </a:spcBef>
              <a:spcAft>
                <a:spcPct val="0"/>
              </a:spcAft>
              <a:buFontTx/>
              <a:buChar char="–"/>
            </a:pPr>
            <a:r>
              <a:rPr lang="de-DE" altLang="hu-HU" sz="2000" dirty="0">
                <a:latin typeface="Arial"/>
              </a:rPr>
              <a:t>Stationäres Hospiz</a:t>
            </a:r>
          </a:p>
          <a:p>
            <a:pPr marL="757238" lvl="1" indent="-279400" eaLnBrk="0" fontAlgn="base">
              <a:lnSpc>
                <a:spcPct val="90000"/>
              </a:lnSpc>
              <a:spcBef>
                <a:spcPct val="20000"/>
              </a:spcBef>
              <a:spcAft>
                <a:spcPct val="0"/>
              </a:spcAft>
              <a:buFontTx/>
              <a:buChar char="–"/>
            </a:pPr>
            <a:r>
              <a:rPr lang="de-DE" altLang="hu-HU" sz="2000" dirty="0">
                <a:latin typeface="Arial"/>
              </a:rPr>
              <a:t>Palliativtagesklinik</a:t>
            </a:r>
          </a:p>
          <a:p>
            <a:pPr marL="757238" lvl="1" indent="-279400" eaLnBrk="0" fontAlgn="base">
              <a:lnSpc>
                <a:spcPct val="90000"/>
              </a:lnSpc>
              <a:spcBef>
                <a:spcPct val="20000"/>
              </a:spcBef>
              <a:spcAft>
                <a:spcPct val="0"/>
              </a:spcAft>
              <a:buFontTx/>
              <a:buChar char="–"/>
            </a:pPr>
            <a:endParaRPr lang="de-DE" altLang="hu-HU" sz="2000" dirty="0">
              <a:latin typeface="Arial"/>
            </a:endParaRPr>
          </a:p>
          <a:p>
            <a:pPr marL="287338" lvl="0" indent="-287338" eaLnBrk="0" fontAlgn="base">
              <a:lnSpc>
                <a:spcPct val="90000"/>
              </a:lnSpc>
              <a:spcBef>
                <a:spcPct val="20000"/>
              </a:spcBef>
              <a:spcAft>
                <a:spcPct val="0"/>
              </a:spcAft>
              <a:buFontTx/>
              <a:buChar char="•"/>
            </a:pPr>
            <a:r>
              <a:rPr lang="de-DE" altLang="hu-HU" sz="2400" dirty="0">
                <a:latin typeface="Arial"/>
              </a:rPr>
              <a:t> Wie funktioniert die Vernetzung?</a:t>
            </a:r>
          </a:p>
          <a:p>
            <a:pPr marL="757238" lvl="1" indent="-279400" eaLnBrk="0" fontAlgn="base">
              <a:lnSpc>
                <a:spcPct val="90000"/>
              </a:lnSpc>
              <a:spcBef>
                <a:spcPct val="20000"/>
              </a:spcBef>
              <a:spcAft>
                <a:spcPct val="0"/>
              </a:spcAft>
              <a:buFontTx/>
              <a:buChar char="–"/>
            </a:pPr>
            <a:r>
              <a:rPr lang="de-DE" altLang="hu-HU" sz="2000" dirty="0">
                <a:latin typeface="Arial"/>
              </a:rPr>
              <a:t>über Schnittstelle:</a:t>
            </a:r>
          </a:p>
          <a:p>
            <a:pPr marL="1182688" lvl="2" indent="-228600" eaLnBrk="0" fontAlgn="base">
              <a:lnSpc>
                <a:spcPct val="90000"/>
              </a:lnSpc>
              <a:spcBef>
                <a:spcPct val="20000"/>
              </a:spcBef>
              <a:spcAft>
                <a:spcPct val="0"/>
              </a:spcAft>
              <a:buFontTx/>
              <a:buChar char="•"/>
            </a:pPr>
            <a:r>
              <a:rPr lang="de-DE" altLang="hu-HU" dirty="0">
                <a:latin typeface="Arial"/>
              </a:rPr>
              <a:t>=&gt; ambulantes Palliativnetz</a:t>
            </a:r>
          </a:p>
          <a:p>
            <a:pPr marL="342900" lvl="0" indent="-342900" eaLnBrk="0" fontAlgn="base">
              <a:spcBef>
                <a:spcPct val="20000"/>
              </a:spcBef>
              <a:spcAft>
                <a:spcPct val="0"/>
              </a:spcAft>
              <a:defRPr/>
            </a:pPr>
            <a:endParaRPr lang="de-DE" sz="2400" b="1" dirty="0">
              <a:solidFill>
                <a:srgbClr val="C00000"/>
              </a:solidFill>
              <a:latin typeface="Arial"/>
            </a:endParaRPr>
          </a:p>
        </p:txBody>
      </p:sp>
    </p:spTree>
    <p:extLst>
      <p:ext uri="{BB962C8B-B14F-4D97-AF65-F5344CB8AC3E}">
        <p14:creationId xmlns:p14="http://schemas.microsoft.com/office/powerpoint/2010/main" val="64845798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8183638" cy="5441490"/>
          </a:xfrm>
          <a:prstGeom prst="rect">
            <a:avLst/>
          </a:prstGeom>
        </p:spPr>
        <p:txBody>
          <a:bodyPr wrap="square">
            <a:spAutoFit/>
          </a:bodyPr>
          <a:lstStyle/>
          <a:p>
            <a:pPr marL="287338" lvl="0" indent="-287338" algn="ctr" eaLnBrk="0" fontAlgn="base">
              <a:lnSpc>
                <a:spcPct val="90000"/>
              </a:lnSpc>
              <a:spcBef>
                <a:spcPct val="20000"/>
              </a:spcBef>
              <a:spcAft>
                <a:spcPct val="0"/>
              </a:spcAft>
            </a:pPr>
            <a:r>
              <a:rPr lang="de-DE" altLang="hu-HU" sz="2800" b="1" dirty="0">
                <a:solidFill>
                  <a:srgbClr val="800000"/>
                </a:solidFill>
                <a:latin typeface="Arial"/>
              </a:rPr>
              <a:t>Chancen - </a:t>
            </a:r>
            <a:r>
              <a:rPr lang="de-DE" altLang="hu-HU" sz="2800" b="1" dirty="0">
                <a:latin typeface="Arial"/>
              </a:rPr>
              <a:t>in</a:t>
            </a:r>
            <a:r>
              <a:rPr lang="de-DE" altLang="hu-HU" sz="2800" b="1" dirty="0">
                <a:solidFill>
                  <a:srgbClr val="800000"/>
                </a:solidFill>
                <a:latin typeface="Arial"/>
              </a:rPr>
              <a:t> </a:t>
            </a:r>
            <a:r>
              <a:rPr lang="de-DE" altLang="hu-HU" sz="2800" b="1" dirty="0">
                <a:latin typeface="Arial"/>
              </a:rPr>
              <a:t>Vernetzung</a:t>
            </a:r>
          </a:p>
          <a:p>
            <a:pPr marL="287338" lvl="0" indent="-287338" algn="ctr" eaLnBrk="0" fontAlgn="base">
              <a:lnSpc>
                <a:spcPct val="90000"/>
              </a:lnSpc>
              <a:spcBef>
                <a:spcPct val="20000"/>
              </a:spcBef>
              <a:spcAft>
                <a:spcPct val="0"/>
              </a:spcAft>
            </a:pPr>
            <a:endParaRPr lang="de-DE" altLang="hu-HU" sz="2800" b="1" dirty="0">
              <a:latin typeface="Arial"/>
            </a:endParaRPr>
          </a:p>
          <a:p>
            <a:pPr marL="287338" lvl="0" indent="-287338" eaLnBrk="0" fontAlgn="base">
              <a:lnSpc>
                <a:spcPct val="90000"/>
              </a:lnSpc>
              <a:spcBef>
                <a:spcPct val="20000"/>
              </a:spcBef>
              <a:spcAft>
                <a:spcPct val="0"/>
              </a:spcAft>
              <a:buFontTx/>
              <a:buChar char="•"/>
            </a:pPr>
            <a:r>
              <a:rPr lang="de-DE" altLang="hu-HU" sz="2800" dirty="0">
                <a:latin typeface="Arial"/>
              </a:rPr>
              <a:t> Akteure in der flächendeckenden Palliativversorgung=&gt; unsere </a:t>
            </a:r>
            <a:r>
              <a:rPr lang="de-DE" altLang="hu-HU" sz="2800" b="1" dirty="0">
                <a:solidFill>
                  <a:srgbClr val="800000"/>
                </a:solidFill>
                <a:latin typeface="Arial"/>
              </a:rPr>
              <a:t>Visionen:</a:t>
            </a:r>
          </a:p>
          <a:p>
            <a:pPr marL="757238" lvl="1" indent="-279400" eaLnBrk="0" fontAlgn="base">
              <a:lnSpc>
                <a:spcPct val="90000"/>
              </a:lnSpc>
              <a:spcBef>
                <a:spcPct val="20000"/>
              </a:spcBef>
              <a:spcAft>
                <a:spcPct val="0"/>
              </a:spcAft>
              <a:buFontTx/>
              <a:buChar char="–"/>
            </a:pPr>
            <a:r>
              <a:rPr lang="de-DE" altLang="hu-HU" sz="2400" dirty="0">
                <a:latin typeface="Arial"/>
              </a:rPr>
              <a:t>Multidisziplinärer Einsatz auch ambulant</a:t>
            </a:r>
          </a:p>
          <a:p>
            <a:pPr marL="1182688" lvl="2" indent="-228600" eaLnBrk="0" fontAlgn="base">
              <a:lnSpc>
                <a:spcPct val="90000"/>
              </a:lnSpc>
              <a:spcBef>
                <a:spcPct val="20000"/>
              </a:spcBef>
              <a:spcAft>
                <a:spcPct val="0"/>
              </a:spcAft>
              <a:buFontTx/>
              <a:buChar char="•"/>
            </a:pPr>
            <a:r>
              <a:rPr lang="de-DE" altLang="hu-HU" sz="2000" dirty="0">
                <a:latin typeface="Arial"/>
              </a:rPr>
              <a:t>Psychologe</a:t>
            </a:r>
          </a:p>
          <a:p>
            <a:pPr marL="1182688" lvl="2" indent="-228600" eaLnBrk="0" fontAlgn="base">
              <a:lnSpc>
                <a:spcPct val="90000"/>
              </a:lnSpc>
              <a:spcBef>
                <a:spcPct val="20000"/>
              </a:spcBef>
              <a:spcAft>
                <a:spcPct val="0"/>
              </a:spcAft>
              <a:buFontTx/>
              <a:buChar char="•"/>
            </a:pPr>
            <a:r>
              <a:rPr lang="de-DE" altLang="hu-HU" sz="2000" dirty="0">
                <a:latin typeface="Arial"/>
              </a:rPr>
              <a:t>Seelsorger</a:t>
            </a:r>
          </a:p>
          <a:p>
            <a:pPr marL="1182688" lvl="2" indent="-228600" eaLnBrk="0" fontAlgn="base">
              <a:lnSpc>
                <a:spcPct val="90000"/>
              </a:lnSpc>
              <a:spcBef>
                <a:spcPct val="20000"/>
              </a:spcBef>
              <a:spcAft>
                <a:spcPct val="0"/>
              </a:spcAft>
              <a:buFontTx/>
              <a:buChar char="•"/>
            </a:pPr>
            <a:r>
              <a:rPr lang="de-DE" altLang="hu-HU" sz="2000" dirty="0">
                <a:latin typeface="Arial"/>
              </a:rPr>
              <a:t>Physiotherapeut</a:t>
            </a:r>
          </a:p>
          <a:p>
            <a:pPr marL="1182688" lvl="2" indent="-228600" eaLnBrk="0" fontAlgn="base">
              <a:lnSpc>
                <a:spcPct val="90000"/>
              </a:lnSpc>
              <a:spcBef>
                <a:spcPct val="20000"/>
              </a:spcBef>
              <a:spcAft>
                <a:spcPct val="0"/>
              </a:spcAft>
              <a:buFontTx/>
              <a:buChar char="•"/>
            </a:pPr>
            <a:r>
              <a:rPr lang="de-DE" altLang="hu-HU" sz="2000" dirty="0">
                <a:latin typeface="Arial"/>
              </a:rPr>
              <a:t>Sozialarbeiter</a:t>
            </a:r>
          </a:p>
          <a:p>
            <a:pPr marL="1182688" lvl="2" indent="-228600" eaLnBrk="0" fontAlgn="base">
              <a:lnSpc>
                <a:spcPct val="90000"/>
              </a:lnSpc>
              <a:spcBef>
                <a:spcPct val="20000"/>
              </a:spcBef>
              <a:spcAft>
                <a:spcPct val="0"/>
              </a:spcAft>
              <a:buFontTx/>
              <a:buChar char="•"/>
            </a:pPr>
            <a:r>
              <a:rPr lang="de-DE" altLang="hu-HU" sz="2000" dirty="0">
                <a:latin typeface="Arial"/>
              </a:rPr>
              <a:t>Juristische Beratung</a:t>
            </a:r>
          </a:p>
          <a:p>
            <a:pPr marL="1182688" lvl="2" indent="-228600" eaLnBrk="0" fontAlgn="base">
              <a:lnSpc>
                <a:spcPct val="90000"/>
              </a:lnSpc>
              <a:spcBef>
                <a:spcPct val="20000"/>
              </a:spcBef>
              <a:spcAft>
                <a:spcPct val="0"/>
              </a:spcAft>
              <a:buFontTx/>
              <a:buChar char="•"/>
            </a:pPr>
            <a:r>
              <a:rPr lang="de-DE" altLang="hu-HU" sz="2000" dirty="0">
                <a:latin typeface="Arial"/>
              </a:rPr>
              <a:t>Apothekendienst</a:t>
            </a:r>
          </a:p>
          <a:p>
            <a:pPr marL="757238" lvl="1" indent="-279400" eaLnBrk="0" fontAlgn="base">
              <a:lnSpc>
                <a:spcPct val="90000"/>
              </a:lnSpc>
              <a:spcBef>
                <a:spcPct val="20000"/>
              </a:spcBef>
              <a:spcAft>
                <a:spcPct val="0"/>
              </a:spcAft>
              <a:buFontTx/>
              <a:buChar char="–"/>
            </a:pPr>
            <a:r>
              <a:rPr lang="de-DE" altLang="hu-HU" sz="2400" dirty="0">
                <a:latin typeface="Arial"/>
              </a:rPr>
              <a:t>Unsere </a:t>
            </a:r>
            <a:r>
              <a:rPr lang="de-DE" altLang="hu-HU" sz="2400" b="1" dirty="0">
                <a:solidFill>
                  <a:srgbClr val="800000"/>
                </a:solidFill>
                <a:latin typeface="Arial"/>
              </a:rPr>
              <a:t>Grenzen:</a:t>
            </a:r>
          </a:p>
          <a:p>
            <a:pPr marL="1182688" lvl="2" indent="-228600" eaLnBrk="0" fontAlgn="base">
              <a:lnSpc>
                <a:spcPct val="90000"/>
              </a:lnSpc>
              <a:spcBef>
                <a:spcPct val="20000"/>
              </a:spcBef>
              <a:spcAft>
                <a:spcPct val="0"/>
              </a:spcAft>
              <a:buFontTx/>
              <a:buChar char="•"/>
            </a:pPr>
            <a:r>
              <a:rPr lang="de-DE" altLang="hu-HU" sz="2000" dirty="0">
                <a:latin typeface="Arial"/>
              </a:rPr>
              <a:t>=&gt; Finanzierung</a:t>
            </a:r>
            <a:r>
              <a:rPr lang="de-DE" altLang="hu-HU" sz="2000" dirty="0" smtClean="0">
                <a:latin typeface="Arial"/>
              </a:rPr>
              <a:t>?</a:t>
            </a:r>
            <a:r>
              <a:rPr lang="hu-HU" altLang="hu-HU" sz="2000" dirty="0" smtClean="0">
                <a:latin typeface="Arial"/>
              </a:rPr>
              <a:t> Zeitfaktor!!</a:t>
            </a:r>
            <a:endParaRPr lang="de-DE" altLang="hu-HU" sz="2000" dirty="0">
              <a:latin typeface="Arial"/>
            </a:endParaRPr>
          </a:p>
          <a:p>
            <a:pPr marL="342900" lvl="0" indent="-342900" eaLnBrk="0" fontAlgn="base">
              <a:spcBef>
                <a:spcPct val="20000"/>
              </a:spcBef>
              <a:spcAft>
                <a:spcPct val="0"/>
              </a:spcAft>
              <a:defRPr/>
            </a:pPr>
            <a:endParaRPr lang="de-DE" sz="2400" b="1" dirty="0">
              <a:solidFill>
                <a:srgbClr val="C00000"/>
              </a:solidFill>
              <a:latin typeface="Arial"/>
            </a:endParaRPr>
          </a:p>
        </p:txBody>
      </p:sp>
    </p:spTree>
    <p:extLst>
      <p:ext uri="{BB962C8B-B14F-4D97-AF65-F5344CB8AC3E}">
        <p14:creationId xmlns:p14="http://schemas.microsoft.com/office/powerpoint/2010/main" val="108198974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8183638" cy="2973122"/>
          </a:xfrm>
          <a:prstGeom prst="rect">
            <a:avLst/>
          </a:prstGeom>
        </p:spPr>
        <p:txBody>
          <a:bodyPr wrap="square">
            <a:spAutoFit/>
          </a:bodyPr>
          <a:lstStyle/>
          <a:p>
            <a:pPr marL="287338" lvl="0" indent="-287338" algn="ctr" eaLnBrk="0" fontAlgn="base">
              <a:spcBef>
                <a:spcPct val="20000"/>
              </a:spcBef>
              <a:spcAft>
                <a:spcPct val="0"/>
              </a:spcAft>
            </a:pPr>
            <a:r>
              <a:rPr lang="de-DE" altLang="hu-HU" sz="3600" b="1" dirty="0">
                <a:solidFill>
                  <a:srgbClr val="800000"/>
                </a:solidFill>
                <a:latin typeface="Arial"/>
              </a:rPr>
              <a:t>Chancen </a:t>
            </a:r>
          </a:p>
          <a:p>
            <a:pPr marL="287338" lvl="0" indent="-287338" algn="ctr" eaLnBrk="0" fontAlgn="base">
              <a:spcBef>
                <a:spcPct val="20000"/>
              </a:spcBef>
              <a:spcAft>
                <a:spcPct val="0"/>
              </a:spcAft>
            </a:pPr>
            <a:r>
              <a:rPr lang="de-DE" altLang="hu-HU" sz="3600" b="1" dirty="0">
                <a:solidFill>
                  <a:srgbClr val="800000"/>
                </a:solidFill>
                <a:latin typeface="Arial"/>
              </a:rPr>
              <a:t> </a:t>
            </a:r>
            <a:r>
              <a:rPr lang="de-DE" altLang="hu-HU" sz="3600" b="1" dirty="0">
                <a:latin typeface="Arial"/>
              </a:rPr>
              <a:t>in</a:t>
            </a:r>
            <a:r>
              <a:rPr lang="de-DE" altLang="hu-HU" sz="3600" b="1" dirty="0">
                <a:solidFill>
                  <a:srgbClr val="800000"/>
                </a:solidFill>
                <a:latin typeface="Arial"/>
              </a:rPr>
              <a:t> </a:t>
            </a:r>
            <a:endParaRPr lang="de-DE" altLang="hu-HU" sz="3600" b="1" dirty="0">
              <a:latin typeface="Arial"/>
            </a:endParaRPr>
          </a:p>
          <a:p>
            <a:pPr marL="287338" lvl="0" indent="-287338" eaLnBrk="0" fontAlgn="base">
              <a:spcBef>
                <a:spcPct val="20000"/>
              </a:spcBef>
              <a:spcAft>
                <a:spcPct val="0"/>
              </a:spcAft>
              <a:buFontTx/>
              <a:buChar char="•"/>
            </a:pPr>
            <a:r>
              <a:rPr lang="de-DE" altLang="hu-HU" sz="3600" dirty="0">
                <a:latin typeface="Arial"/>
              </a:rPr>
              <a:t> Kreativität und Flexibilität in der Pflege</a:t>
            </a:r>
          </a:p>
          <a:p>
            <a:pPr marL="342900" lvl="0" indent="-342900" eaLnBrk="0" fontAlgn="base">
              <a:spcBef>
                <a:spcPct val="20000"/>
              </a:spcBef>
              <a:spcAft>
                <a:spcPct val="0"/>
              </a:spcAft>
              <a:defRPr/>
            </a:pPr>
            <a:endParaRPr lang="de-DE" sz="2400" b="1" dirty="0">
              <a:solidFill>
                <a:srgbClr val="C00000"/>
              </a:solidFill>
              <a:latin typeface="Arial"/>
            </a:endParaRPr>
          </a:p>
        </p:txBody>
      </p:sp>
    </p:spTree>
    <p:extLst>
      <p:ext uri="{BB962C8B-B14F-4D97-AF65-F5344CB8AC3E}">
        <p14:creationId xmlns:p14="http://schemas.microsoft.com/office/powerpoint/2010/main" val="61025434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FCFDD828-7AF2-4F9F-9E78-24B2A8EDDAE4}"/>
              </a:ext>
            </a:extLst>
          </p:cNvPr>
          <p:cNvSpPr/>
          <p:nvPr/>
        </p:nvSpPr>
        <p:spPr>
          <a:xfrm>
            <a:off x="1801161" y="772888"/>
            <a:ext cx="8183638" cy="3637919"/>
          </a:xfrm>
          <a:prstGeom prst="rect">
            <a:avLst/>
          </a:prstGeom>
        </p:spPr>
        <p:txBody>
          <a:bodyPr wrap="square">
            <a:spAutoFit/>
          </a:bodyPr>
          <a:lstStyle/>
          <a:p>
            <a:pPr marL="287338" lvl="0" indent="-287338" algn="ctr" eaLnBrk="0" fontAlgn="base">
              <a:spcBef>
                <a:spcPct val="20000"/>
              </a:spcBef>
              <a:spcAft>
                <a:spcPct val="0"/>
              </a:spcAft>
            </a:pPr>
            <a:r>
              <a:rPr lang="de-DE" altLang="hu-HU" sz="3600" b="1" dirty="0">
                <a:solidFill>
                  <a:srgbClr val="800000"/>
                </a:solidFill>
                <a:latin typeface="Arial"/>
              </a:rPr>
              <a:t>Chancen </a:t>
            </a:r>
          </a:p>
          <a:p>
            <a:pPr marL="287338" lvl="0" indent="-287338" algn="ctr" eaLnBrk="0" fontAlgn="base">
              <a:spcBef>
                <a:spcPct val="20000"/>
              </a:spcBef>
              <a:spcAft>
                <a:spcPct val="0"/>
              </a:spcAft>
            </a:pPr>
            <a:r>
              <a:rPr lang="de-DE" altLang="hu-HU" sz="3600" b="1" dirty="0">
                <a:solidFill>
                  <a:srgbClr val="800000"/>
                </a:solidFill>
                <a:latin typeface="Arial"/>
              </a:rPr>
              <a:t> </a:t>
            </a:r>
            <a:r>
              <a:rPr lang="de-DE" altLang="hu-HU" sz="3600" b="1" dirty="0">
                <a:latin typeface="Arial"/>
              </a:rPr>
              <a:t>in</a:t>
            </a:r>
            <a:r>
              <a:rPr lang="de-DE" altLang="hu-HU" sz="3600" b="1" dirty="0">
                <a:solidFill>
                  <a:srgbClr val="800000"/>
                </a:solidFill>
                <a:latin typeface="Arial"/>
              </a:rPr>
              <a:t> </a:t>
            </a:r>
            <a:endParaRPr lang="de-DE" altLang="hu-HU" sz="3600" b="1" dirty="0">
              <a:latin typeface="Arial"/>
            </a:endParaRPr>
          </a:p>
          <a:p>
            <a:pPr marL="287338" lvl="0" indent="-287338" eaLnBrk="0" fontAlgn="base">
              <a:spcBef>
                <a:spcPct val="20000"/>
              </a:spcBef>
              <a:spcAft>
                <a:spcPct val="0"/>
              </a:spcAft>
              <a:buFontTx/>
              <a:buChar char="•"/>
            </a:pPr>
            <a:r>
              <a:rPr lang="de-DE" altLang="hu-HU" sz="3600" dirty="0">
                <a:latin typeface="Arial"/>
              </a:rPr>
              <a:t> Kreativität und Flexibilität in der Pflege</a:t>
            </a:r>
          </a:p>
          <a:p>
            <a:pPr marL="287338" lvl="0" indent="-287338" eaLnBrk="0" fontAlgn="base">
              <a:spcBef>
                <a:spcPct val="20000"/>
              </a:spcBef>
              <a:spcAft>
                <a:spcPct val="0"/>
              </a:spcAft>
              <a:buFontTx/>
              <a:buChar char="•"/>
            </a:pPr>
            <a:r>
              <a:rPr lang="de-DE" altLang="hu-HU" sz="3600" dirty="0">
                <a:latin typeface="Arial"/>
              </a:rPr>
              <a:t> Multidisziplinarität</a:t>
            </a:r>
          </a:p>
          <a:p>
            <a:pPr marL="342900" lvl="0" indent="-342900" eaLnBrk="0" fontAlgn="base">
              <a:spcBef>
                <a:spcPct val="20000"/>
              </a:spcBef>
              <a:spcAft>
                <a:spcPct val="0"/>
              </a:spcAft>
              <a:defRPr/>
            </a:pPr>
            <a:endParaRPr lang="de-DE" sz="2400" b="1" dirty="0">
              <a:solidFill>
                <a:srgbClr val="C00000"/>
              </a:solidFill>
              <a:latin typeface="Arial"/>
            </a:endParaRPr>
          </a:p>
        </p:txBody>
      </p:sp>
    </p:spTree>
    <p:extLst>
      <p:ext uri="{BB962C8B-B14F-4D97-AF65-F5344CB8AC3E}">
        <p14:creationId xmlns:p14="http://schemas.microsoft.com/office/powerpoint/2010/main" val="244653755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11" name="Rectangle 2">
            <a:extLst>
              <a:ext uri="{FF2B5EF4-FFF2-40B4-BE49-F238E27FC236}">
                <a16:creationId xmlns:a16="http://schemas.microsoft.com/office/drawing/2014/main" id="{D7D77174-B82B-46AA-919C-192CF3DCDE1F}"/>
              </a:ext>
            </a:extLst>
          </p:cNvPr>
          <p:cNvSpPr>
            <a:spLocks noChangeArrowheads="1"/>
          </p:cNvSpPr>
          <p:nvPr/>
        </p:nvSpPr>
        <p:spPr bwMode="auto">
          <a:xfrm>
            <a:off x="1079919" y="426365"/>
            <a:ext cx="8788400" cy="6170269"/>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endParaRPr lang="hu-HU" altLang="hu-HU" b="1" dirty="0"/>
          </a:p>
          <a:p>
            <a:pPr hangingPunct="1">
              <a:spcBef>
                <a:spcPct val="50000"/>
              </a:spcBef>
              <a:buNone/>
            </a:pPr>
            <a:r>
              <a:rPr lang="de-DE" altLang="hu-HU" b="1" dirty="0"/>
              <a:t>Interdisziplinäre Arbeit</a:t>
            </a:r>
          </a:p>
        </p:txBody>
      </p:sp>
      <p:pic>
        <p:nvPicPr>
          <p:cNvPr id="12" name="Picture 4" descr="Karikatur">
            <a:extLst>
              <a:ext uri="{FF2B5EF4-FFF2-40B4-BE49-F238E27FC236}">
                <a16:creationId xmlns:a16="http://schemas.microsoft.com/office/drawing/2014/main" id="{242D83ED-3F3A-40F0-9602-A131C925E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350" y="907927"/>
            <a:ext cx="8359538" cy="452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25031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518583" y="870282"/>
            <a:ext cx="8429102" cy="3859518"/>
          </a:xfrm>
          <a:prstGeom prst="rect">
            <a:avLst/>
          </a:prstGeom>
        </p:spPr>
        <p:txBody>
          <a:bodyPr wrap="square">
            <a:spAutoFit/>
          </a:bodyPr>
          <a:lstStyle/>
          <a:p>
            <a:pPr marL="287338" lvl="0" indent="-287338" algn="ctr" eaLnBrk="0" fontAlgn="base">
              <a:spcBef>
                <a:spcPct val="20000"/>
              </a:spcBef>
              <a:spcAft>
                <a:spcPct val="0"/>
              </a:spcAft>
            </a:pPr>
            <a:r>
              <a:rPr lang="de-DE" altLang="hu-HU" sz="3600" b="1" dirty="0">
                <a:solidFill>
                  <a:srgbClr val="800000"/>
                </a:solidFill>
                <a:latin typeface="Arial"/>
              </a:rPr>
              <a:t>Chancen </a:t>
            </a:r>
          </a:p>
          <a:p>
            <a:pPr marL="287338" lvl="0" indent="-287338" algn="ctr" eaLnBrk="0" fontAlgn="base">
              <a:spcBef>
                <a:spcPct val="20000"/>
              </a:spcBef>
              <a:spcAft>
                <a:spcPct val="0"/>
              </a:spcAft>
            </a:pPr>
            <a:r>
              <a:rPr lang="de-DE" altLang="hu-HU" sz="3600" b="1" dirty="0">
                <a:solidFill>
                  <a:srgbClr val="800000"/>
                </a:solidFill>
                <a:latin typeface="Arial"/>
              </a:rPr>
              <a:t> </a:t>
            </a:r>
            <a:r>
              <a:rPr lang="de-DE" altLang="hu-HU" sz="3600" dirty="0">
                <a:latin typeface="Arial"/>
              </a:rPr>
              <a:t>in</a:t>
            </a:r>
            <a:r>
              <a:rPr lang="de-DE" altLang="hu-HU" sz="3600" b="1" dirty="0">
                <a:solidFill>
                  <a:srgbClr val="800000"/>
                </a:solidFill>
                <a:latin typeface="Arial"/>
              </a:rPr>
              <a:t> </a:t>
            </a:r>
            <a:endParaRPr lang="de-DE" altLang="hu-HU" sz="3600" b="1" dirty="0">
              <a:latin typeface="Arial"/>
            </a:endParaRPr>
          </a:p>
          <a:p>
            <a:pPr marL="287338" lvl="0" indent="-287338" eaLnBrk="0" fontAlgn="base">
              <a:spcBef>
                <a:spcPct val="20000"/>
              </a:spcBef>
              <a:spcAft>
                <a:spcPct val="0"/>
              </a:spcAft>
              <a:buFontTx/>
              <a:buChar char="•"/>
            </a:pPr>
            <a:r>
              <a:rPr lang="de-DE" altLang="hu-HU" sz="3600" dirty="0">
                <a:latin typeface="Arial"/>
              </a:rPr>
              <a:t> Kreativität und Flexibilität in der Pflege</a:t>
            </a:r>
          </a:p>
          <a:p>
            <a:pPr marL="287338" lvl="0" indent="-287338" eaLnBrk="0" fontAlgn="base">
              <a:spcBef>
                <a:spcPct val="20000"/>
              </a:spcBef>
              <a:spcAft>
                <a:spcPct val="0"/>
              </a:spcAft>
              <a:buFontTx/>
              <a:buChar char="•"/>
            </a:pPr>
            <a:r>
              <a:rPr lang="de-DE" altLang="hu-HU" sz="3600" dirty="0">
                <a:latin typeface="Arial"/>
              </a:rPr>
              <a:t> Multidisziplinarität</a:t>
            </a:r>
          </a:p>
          <a:p>
            <a:pPr marL="287338" lvl="0" indent="-287338" eaLnBrk="0" fontAlgn="base">
              <a:spcBef>
                <a:spcPct val="20000"/>
              </a:spcBef>
              <a:spcAft>
                <a:spcPct val="0"/>
              </a:spcAft>
              <a:buFontTx/>
              <a:buChar char="•"/>
            </a:pPr>
            <a:r>
              <a:rPr lang="de-DE" altLang="hu-HU" sz="3600" dirty="0">
                <a:latin typeface="Arial"/>
              </a:rPr>
              <a:t> Mehr Kontakt zu Altenpflegeeinrichtungen</a:t>
            </a:r>
          </a:p>
        </p:txBody>
      </p:sp>
    </p:spTree>
    <p:extLst>
      <p:ext uri="{BB962C8B-B14F-4D97-AF65-F5344CB8AC3E}">
        <p14:creationId xmlns:p14="http://schemas.microsoft.com/office/powerpoint/2010/main" val="150831273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555697" y="545203"/>
            <a:ext cx="8689134" cy="5878532"/>
          </a:xfrm>
          <a:prstGeom prst="rect">
            <a:avLst/>
          </a:prstGeom>
        </p:spPr>
        <p:txBody>
          <a:bodyPr wrap="square">
            <a:spAutoFit/>
          </a:bodyPr>
          <a:lstStyle/>
          <a:p>
            <a:pPr lvl="0" algn="ctr" fontAlgn="base" hangingPunct="1">
              <a:spcBef>
                <a:spcPct val="50000"/>
              </a:spcBef>
              <a:spcAft>
                <a:spcPct val="0"/>
              </a:spcAft>
            </a:pPr>
            <a:r>
              <a:rPr lang="hu-HU" altLang="hu-HU" sz="2800" b="1" kern="1200" dirty="0">
                <a:solidFill>
                  <a:srgbClr val="800000"/>
                </a:solidFill>
                <a:latin typeface="Arial" panose="020B0604020202020204" pitchFamily="34" charset="0"/>
              </a:rPr>
              <a:t>C</a:t>
            </a:r>
            <a:r>
              <a:rPr lang="de-DE" altLang="hu-HU" sz="2800" b="1" kern="1200" dirty="0" err="1">
                <a:solidFill>
                  <a:srgbClr val="800000"/>
                </a:solidFill>
                <a:latin typeface="Arial" panose="020B0604020202020204" pitchFamily="34" charset="0"/>
              </a:rPr>
              <a:t>hancen</a:t>
            </a:r>
            <a:r>
              <a:rPr lang="de-DE" altLang="hu-HU" sz="2800" b="1" kern="1200" dirty="0">
                <a:solidFill>
                  <a:srgbClr val="800000"/>
                </a:solidFill>
                <a:latin typeface="Arial" panose="020B0604020202020204" pitchFamily="34" charset="0"/>
              </a:rPr>
              <a:t>:</a:t>
            </a:r>
          </a:p>
          <a:p>
            <a:pPr lvl="0" algn="ctr" fontAlgn="base" hangingPunct="1">
              <a:spcBef>
                <a:spcPct val="50000"/>
              </a:spcBef>
              <a:spcAft>
                <a:spcPct val="0"/>
              </a:spcAft>
            </a:pPr>
            <a:r>
              <a:rPr lang="de-DE" altLang="hu-HU" sz="2800" b="1" kern="1200" dirty="0">
                <a:latin typeface="Arial" panose="020B0604020202020204" pitchFamily="34" charset="0"/>
              </a:rPr>
              <a:t>Implementierung der Palliativmedizin</a:t>
            </a:r>
          </a:p>
          <a:p>
            <a:pPr lvl="0" algn="ctr" fontAlgn="base" hangingPunct="1">
              <a:spcBef>
                <a:spcPct val="50000"/>
              </a:spcBef>
              <a:spcAft>
                <a:spcPct val="0"/>
              </a:spcAft>
            </a:pPr>
            <a:r>
              <a:rPr lang="de-DE" altLang="hu-HU" sz="2800" b="1" kern="1200" dirty="0">
                <a:latin typeface="Arial" panose="020B0604020202020204" pitchFamily="34" charset="0"/>
              </a:rPr>
              <a:t>in die Geriatrie</a:t>
            </a:r>
          </a:p>
          <a:p>
            <a:pPr lvl="0" eaLnBrk="0" fontAlgn="base">
              <a:spcBef>
                <a:spcPct val="0"/>
              </a:spcBef>
              <a:spcAft>
                <a:spcPct val="0"/>
              </a:spcAft>
            </a:pPr>
            <a:endParaRPr lang="de-DE" altLang="hu-HU" sz="2400" b="1" kern="1200" dirty="0">
              <a:latin typeface="Arial" panose="020B0604020202020204" pitchFamily="34" charset="0"/>
            </a:endParaRPr>
          </a:p>
          <a:p>
            <a:pPr lvl="0" eaLnBrk="0" fontAlgn="base">
              <a:spcBef>
                <a:spcPct val="0"/>
              </a:spcBef>
              <a:spcAft>
                <a:spcPct val="0"/>
              </a:spcAft>
            </a:pPr>
            <a:r>
              <a:rPr lang="de-DE" altLang="hu-HU" sz="2400" b="1" kern="1200" dirty="0">
                <a:latin typeface="Arial" panose="020B0604020202020204" pitchFamily="34" charset="0"/>
              </a:rPr>
              <a:t> Was können wir tun?</a:t>
            </a:r>
          </a:p>
          <a:p>
            <a:pPr lvl="0" eaLnBrk="0" fontAlgn="base">
              <a:spcBef>
                <a:spcPct val="0"/>
              </a:spcBef>
              <a:spcAft>
                <a:spcPct val="0"/>
              </a:spcAft>
            </a:pPr>
            <a:r>
              <a:rPr lang="de-DE" altLang="hu-HU" sz="2400" b="1" kern="1200" dirty="0">
                <a:latin typeface="Arial" panose="020B0604020202020204" pitchFamily="34" charset="0"/>
              </a:rPr>
              <a:t> 	</a:t>
            </a:r>
          </a:p>
          <a:p>
            <a:pPr marL="457200" lvl="1" eaLnBrk="0" fontAlgn="base">
              <a:spcBef>
                <a:spcPct val="0"/>
              </a:spcBef>
              <a:spcAft>
                <a:spcPct val="0"/>
              </a:spcAft>
              <a:buFont typeface="Wingdings" panose="05000000000000000000" pitchFamily="2" charset="2"/>
              <a:buChar char="Ø"/>
            </a:pPr>
            <a:r>
              <a:rPr lang="de-DE" altLang="hu-HU" sz="2400" b="1" kern="1200" dirty="0">
                <a:latin typeface="Arial" panose="020B0604020202020204" pitchFamily="34" charset="0"/>
              </a:rPr>
              <a:t>	 Kontakt mit Pflegeeinrichtungen</a:t>
            </a:r>
          </a:p>
          <a:p>
            <a:pPr marL="914400" lvl="2" eaLnBrk="0" fontAlgn="base">
              <a:spcBef>
                <a:spcPct val="0"/>
              </a:spcBef>
              <a:spcAft>
                <a:spcPct val="0"/>
              </a:spcAft>
              <a:buFont typeface="Wingdings" panose="05000000000000000000" pitchFamily="2" charset="2"/>
              <a:buChar char="Ø"/>
            </a:pPr>
            <a:r>
              <a:rPr lang="de-DE" altLang="hu-HU" sz="2400" kern="1200" dirty="0">
                <a:latin typeface="Arial" panose="020B0604020202020204" pitchFamily="34" charset="0"/>
              </a:rPr>
              <a:t> </a:t>
            </a:r>
            <a:r>
              <a:rPr lang="de-DE" altLang="hu-HU" sz="2400" b="1" kern="1200" dirty="0">
                <a:latin typeface="Arial" panose="020B0604020202020204" pitchFamily="34" charset="0"/>
              </a:rPr>
              <a:t>u.a.</a:t>
            </a:r>
            <a:r>
              <a:rPr lang="de-DE" altLang="hu-HU" sz="2400" kern="1200" dirty="0">
                <a:latin typeface="Arial" panose="020B0604020202020204" pitchFamily="34" charset="0"/>
              </a:rPr>
              <a:t> </a:t>
            </a:r>
            <a:r>
              <a:rPr lang="de-DE" altLang="hu-HU" sz="2400" b="1" kern="1200" dirty="0">
                <a:latin typeface="Arial" panose="020B0604020202020204" pitchFamily="34" charset="0"/>
              </a:rPr>
              <a:t>Fortbildungsangebot </a:t>
            </a:r>
          </a:p>
          <a:p>
            <a:pPr marL="457200" lvl="1" eaLnBrk="0" fontAlgn="base">
              <a:spcBef>
                <a:spcPct val="0"/>
              </a:spcBef>
              <a:spcAft>
                <a:spcPct val="0"/>
              </a:spcAft>
              <a:buFont typeface="Wingdings" panose="05000000000000000000" pitchFamily="2" charset="2"/>
              <a:buChar char="Ø"/>
            </a:pPr>
            <a:r>
              <a:rPr lang="de-DE" altLang="hu-HU" sz="2400" kern="1200" dirty="0">
                <a:latin typeface="Arial" panose="020B0604020202020204" pitchFamily="34" charset="0"/>
              </a:rPr>
              <a:t>   </a:t>
            </a:r>
            <a:r>
              <a:rPr lang="de-DE" altLang="hu-HU" sz="2400" b="1" kern="1200" dirty="0">
                <a:latin typeface="Arial" panose="020B0604020202020204" pitchFamily="34" charset="0"/>
              </a:rPr>
              <a:t>Ambulant: </a:t>
            </a:r>
          </a:p>
          <a:p>
            <a:pPr marL="914400" lvl="2" eaLnBrk="0" fontAlgn="base">
              <a:spcBef>
                <a:spcPct val="0"/>
              </a:spcBef>
              <a:spcAft>
                <a:spcPct val="0"/>
              </a:spcAft>
              <a:buFont typeface="Wingdings" panose="05000000000000000000" pitchFamily="2" charset="2"/>
              <a:buChar char="Ø"/>
            </a:pPr>
            <a:r>
              <a:rPr lang="de-DE" altLang="hu-HU" sz="2400" b="1" kern="1200" dirty="0">
                <a:latin typeface="Arial" panose="020B0604020202020204" pitchFamily="34" charset="0"/>
              </a:rPr>
              <a:t> Sprechstunde im Pflegeheim</a:t>
            </a:r>
            <a:endParaRPr lang="de-DE" altLang="hu-HU" sz="2400" kern="1200" dirty="0">
              <a:latin typeface="Arial" panose="020B0604020202020204" pitchFamily="34" charset="0"/>
            </a:endParaRPr>
          </a:p>
          <a:p>
            <a:pPr marL="457200" lvl="1" eaLnBrk="0" fontAlgn="base">
              <a:spcBef>
                <a:spcPct val="0"/>
              </a:spcBef>
              <a:spcAft>
                <a:spcPct val="0"/>
              </a:spcAft>
              <a:buFont typeface="Wingdings" panose="05000000000000000000" pitchFamily="2" charset="2"/>
              <a:buChar char="Ø"/>
            </a:pPr>
            <a:r>
              <a:rPr lang="de-DE" altLang="hu-HU" sz="2400" b="1" kern="1200" dirty="0">
                <a:latin typeface="Arial" panose="020B0604020202020204" pitchFamily="34" charset="0"/>
              </a:rPr>
              <a:t>   Stationär:</a:t>
            </a:r>
          </a:p>
          <a:p>
            <a:pPr marL="914400" lvl="2" eaLnBrk="0" fontAlgn="base">
              <a:spcBef>
                <a:spcPct val="0"/>
              </a:spcBef>
              <a:spcAft>
                <a:spcPct val="0"/>
              </a:spcAft>
              <a:buFont typeface="Wingdings" panose="05000000000000000000" pitchFamily="2" charset="2"/>
              <a:buChar char="Ø"/>
            </a:pPr>
            <a:r>
              <a:rPr lang="de-DE" altLang="hu-HU" sz="2400" b="1" kern="1200" dirty="0">
                <a:latin typeface="Arial" panose="020B0604020202020204" pitchFamily="34" charset="0"/>
              </a:rPr>
              <a:t> Einrichtung eines Palliativbereiches</a:t>
            </a:r>
          </a:p>
          <a:p>
            <a:pPr marL="914400" lvl="2" eaLnBrk="0" fontAlgn="base">
              <a:spcBef>
                <a:spcPct val="0"/>
              </a:spcBef>
              <a:spcAft>
                <a:spcPct val="0"/>
              </a:spcAft>
              <a:buFont typeface="Wingdings" panose="05000000000000000000" pitchFamily="2" charset="2"/>
              <a:buChar char="Ø"/>
            </a:pPr>
            <a:r>
              <a:rPr lang="de-DE" altLang="hu-HU" sz="2400" b="1" kern="1200" dirty="0">
                <a:latin typeface="Arial" panose="020B0604020202020204" pitchFamily="34" charset="0"/>
              </a:rPr>
              <a:t> palliativmedizinischer und palliativpflegerischer Konsiliardienst</a:t>
            </a:r>
          </a:p>
        </p:txBody>
      </p:sp>
    </p:spTree>
    <p:extLst>
      <p:ext uri="{BB962C8B-B14F-4D97-AF65-F5344CB8AC3E}">
        <p14:creationId xmlns:p14="http://schemas.microsoft.com/office/powerpoint/2010/main" val="119987040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573452" y="871568"/>
            <a:ext cx="8689134" cy="4985980"/>
          </a:xfrm>
          <a:prstGeom prst="rect">
            <a:avLst/>
          </a:prstGeom>
        </p:spPr>
        <p:txBody>
          <a:bodyPr wrap="square">
            <a:spAutoFit/>
          </a:bodyPr>
          <a:lstStyle/>
          <a:p>
            <a:pPr lvl="0" algn="ctr" fontAlgn="base" hangingPunct="1">
              <a:spcBef>
                <a:spcPct val="50000"/>
              </a:spcBef>
              <a:spcAft>
                <a:spcPct val="0"/>
              </a:spcAft>
            </a:pPr>
            <a:r>
              <a:rPr lang="de-DE" altLang="hu-HU" sz="2800" b="1" kern="1200" dirty="0">
                <a:latin typeface="Arial" panose="020B0604020202020204" pitchFamily="34" charset="0"/>
              </a:rPr>
              <a:t>Implementierung der Palliativmedizin</a:t>
            </a:r>
          </a:p>
          <a:p>
            <a:pPr lvl="0" algn="ctr" fontAlgn="base" hangingPunct="1">
              <a:spcBef>
                <a:spcPct val="50000"/>
              </a:spcBef>
              <a:spcAft>
                <a:spcPct val="0"/>
              </a:spcAft>
            </a:pPr>
            <a:r>
              <a:rPr lang="de-DE" altLang="hu-HU" sz="2800" b="1" kern="1200" dirty="0">
                <a:latin typeface="Arial" panose="020B0604020202020204" pitchFamily="34" charset="0"/>
              </a:rPr>
              <a:t>in die Geriatrie</a:t>
            </a:r>
          </a:p>
          <a:p>
            <a:pPr lvl="0" eaLnBrk="0" fontAlgn="base">
              <a:spcBef>
                <a:spcPct val="0"/>
              </a:spcBef>
              <a:spcAft>
                <a:spcPct val="0"/>
              </a:spcAft>
            </a:pPr>
            <a:endParaRPr lang="de-DE" altLang="hu-HU" sz="2400" b="1" kern="1200" dirty="0">
              <a:latin typeface="Arial" panose="020B0604020202020204" pitchFamily="34" charset="0"/>
            </a:endParaRPr>
          </a:p>
          <a:p>
            <a:pPr lvl="0" eaLnBrk="0" fontAlgn="base">
              <a:spcBef>
                <a:spcPct val="0"/>
              </a:spcBef>
              <a:spcAft>
                <a:spcPct val="0"/>
              </a:spcAft>
            </a:pPr>
            <a:r>
              <a:rPr lang="de-DE" altLang="hu-HU" sz="2800" b="1" kern="1200" dirty="0">
                <a:latin typeface="Arial" panose="020B0604020202020204" pitchFamily="34" charset="0"/>
              </a:rPr>
              <a:t>„Ich habe mich bewusst der Versorgung von Tumorpatienten gewidmet. </a:t>
            </a:r>
          </a:p>
          <a:p>
            <a:pPr lvl="0" eaLnBrk="0" fontAlgn="base">
              <a:spcBef>
                <a:spcPct val="0"/>
              </a:spcBef>
              <a:spcAft>
                <a:spcPct val="0"/>
              </a:spcAft>
            </a:pPr>
            <a:r>
              <a:rPr lang="de-DE" altLang="hu-HU" sz="2800" b="1" kern="1200" dirty="0">
                <a:latin typeface="Arial" panose="020B0604020202020204" pitchFamily="34" charset="0"/>
              </a:rPr>
              <a:t>Ich wusste, dass es mir nicht gelingt, die Misere in der Versorgung unserer alten Mitbürger aufzugreifen. </a:t>
            </a:r>
          </a:p>
          <a:p>
            <a:pPr lvl="0" eaLnBrk="0" fontAlgn="base">
              <a:spcBef>
                <a:spcPct val="0"/>
              </a:spcBef>
              <a:spcAft>
                <a:spcPct val="0"/>
              </a:spcAft>
            </a:pPr>
            <a:r>
              <a:rPr lang="de-DE" altLang="hu-HU" sz="2800" b="1" kern="1200" dirty="0">
                <a:latin typeface="Arial" panose="020B0604020202020204" pitchFamily="34" charset="0"/>
              </a:rPr>
              <a:t>Das Problem ist mir zu groß gewesen“.</a:t>
            </a:r>
          </a:p>
          <a:p>
            <a:pPr lvl="0" eaLnBrk="0" fontAlgn="base">
              <a:spcBef>
                <a:spcPct val="0"/>
              </a:spcBef>
              <a:spcAft>
                <a:spcPct val="0"/>
              </a:spcAft>
            </a:pPr>
            <a:r>
              <a:rPr lang="de-DE" altLang="hu-HU" sz="2800" b="1" kern="1200" dirty="0">
                <a:latin typeface="Arial" panose="020B0604020202020204" pitchFamily="34" charset="0"/>
              </a:rPr>
              <a:t>					</a:t>
            </a:r>
          </a:p>
          <a:p>
            <a:pPr lvl="0" eaLnBrk="0" fontAlgn="base">
              <a:spcBef>
                <a:spcPct val="0"/>
              </a:spcBef>
              <a:spcAft>
                <a:spcPct val="0"/>
              </a:spcAft>
            </a:pPr>
            <a:r>
              <a:rPr lang="de-DE" altLang="hu-HU" sz="2800" b="1" kern="1200" dirty="0">
                <a:latin typeface="Arial" panose="020B0604020202020204" pitchFamily="34" charset="0"/>
              </a:rPr>
              <a:t>				Cicely Saunders, 1999</a:t>
            </a:r>
            <a:endParaRPr lang="de-DE" altLang="hu-HU" sz="2400" b="1" kern="1200" dirty="0">
              <a:latin typeface="Arial" panose="020B0604020202020204" pitchFamily="34" charset="0"/>
            </a:endParaRPr>
          </a:p>
        </p:txBody>
      </p:sp>
    </p:spTree>
    <p:extLst>
      <p:ext uri="{BB962C8B-B14F-4D97-AF65-F5344CB8AC3E}">
        <p14:creationId xmlns:p14="http://schemas.microsoft.com/office/powerpoint/2010/main" val="387965670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645125" y="1517836"/>
            <a:ext cx="8689134" cy="2566857"/>
          </a:xfrm>
          <a:prstGeom prst="rect">
            <a:avLst/>
          </a:prstGeom>
        </p:spPr>
        <p:txBody>
          <a:bodyPr wrap="square">
            <a:spAutoFit/>
          </a:bodyPr>
          <a:lstStyle/>
          <a:p>
            <a:pPr marL="287338" lvl="0" indent="-287338" algn="ctr" eaLnBrk="0" fontAlgn="base">
              <a:spcBef>
                <a:spcPct val="20000"/>
              </a:spcBef>
              <a:spcAft>
                <a:spcPct val="0"/>
              </a:spcAft>
            </a:pPr>
            <a:r>
              <a:rPr lang="de-DE" altLang="hu-HU" sz="3600" b="1" dirty="0">
                <a:solidFill>
                  <a:srgbClr val="800000"/>
                </a:solidFill>
                <a:latin typeface="Arial"/>
              </a:rPr>
              <a:t>Chancen </a:t>
            </a:r>
          </a:p>
          <a:p>
            <a:pPr marL="287338" lvl="0" indent="-287338" algn="ctr" eaLnBrk="0" fontAlgn="base">
              <a:spcBef>
                <a:spcPct val="20000"/>
              </a:spcBef>
              <a:spcAft>
                <a:spcPct val="0"/>
              </a:spcAft>
            </a:pPr>
            <a:r>
              <a:rPr lang="de-DE" altLang="hu-HU" sz="3600" b="1" dirty="0">
                <a:solidFill>
                  <a:srgbClr val="800000"/>
                </a:solidFill>
                <a:latin typeface="Arial"/>
              </a:rPr>
              <a:t> </a:t>
            </a:r>
          </a:p>
          <a:p>
            <a:pPr marL="287338" lvl="0" indent="-287338" eaLnBrk="0" fontAlgn="base">
              <a:spcBef>
                <a:spcPct val="20000"/>
              </a:spcBef>
              <a:spcAft>
                <a:spcPct val="0"/>
              </a:spcAft>
              <a:buFontTx/>
              <a:buChar char="•"/>
            </a:pPr>
            <a:r>
              <a:rPr lang="de-DE" altLang="hu-HU" sz="3600" dirty="0">
                <a:latin typeface="Arial"/>
              </a:rPr>
              <a:t>Hospiz und Palliativstation </a:t>
            </a:r>
          </a:p>
          <a:p>
            <a:pPr marL="757238" lvl="1" indent="-279400" eaLnBrk="0" fontAlgn="base">
              <a:spcBef>
                <a:spcPct val="20000"/>
              </a:spcBef>
              <a:spcAft>
                <a:spcPct val="0"/>
              </a:spcAft>
            </a:pPr>
            <a:r>
              <a:rPr lang="de-DE" altLang="hu-HU" sz="3200" dirty="0">
                <a:latin typeface="Arial"/>
              </a:rPr>
              <a:t>=&gt; unter einem Dach?</a:t>
            </a:r>
          </a:p>
        </p:txBody>
      </p:sp>
    </p:spTree>
    <p:extLst>
      <p:ext uri="{BB962C8B-B14F-4D97-AF65-F5344CB8AC3E}">
        <p14:creationId xmlns:p14="http://schemas.microsoft.com/office/powerpoint/2010/main" val="219157709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r>
              <a:rPr lang="de-DE" altLang="hu-HU" sz="2400" b="1" dirty="0">
                <a:solidFill>
                  <a:srgbClr val="000000"/>
                </a:solidFill>
                <a:latin typeface="Arial"/>
                <a:ea typeface="+mn-ea"/>
                <a:cs typeface="+mn-cs"/>
              </a:rPr>
              <a:t>Definition der Palliativmedizin</a:t>
            </a:r>
          </a:p>
        </p:txBody>
      </p:sp>
      <p:sp>
        <p:nvSpPr>
          <p:cNvPr id="336" name="Rectangle 7"/>
          <p:cNvSpPr txBox="1"/>
          <p:nvPr/>
        </p:nvSpPr>
        <p:spPr>
          <a:xfrm>
            <a:off x="787405" y="2264191"/>
            <a:ext cx="9510692" cy="330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342900" lvl="0" indent="-342900" algn="ctr" fontAlgn="base" hangingPunct="1">
              <a:lnSpc>
                <a:spcPct val="100000"/>
              </a:lnSpc>
              <a:spcBef>
                <a:spcPct val="20000"/>
              </a:spcBef>
              <a:spcAft>
                <a:spcPct val="0"/>
              </a:spcAft>
            </a:pPr>
            <a:r>
              <a:rPr lang="de-DE" altLang="hu-HU" sz="2400" dirty="0">
                <a:solidFill>
                  <a:srgbClr val="000000"/>
                </a:solidFill>
                <a:latin typeface="Arial"/>
                <a:ea typeface="+mn-ea"/>
                <a:cs typeface="+mn-cs"/>
              </a:rPr>
              <a:t>Nicht die Verlängerung der Lebenszeit </a:t>
            </a:r>
          </a:p>
          <a:p>
            <a:pPr marL="342900" lvl="0" indent="-342900" algn="ctr" fontAlgn="base" hangingPunct="1">
              <a:lnSpc>
                <a:spcPct val="100000"/>
              </a:lnSpc>
              <a:spcBef>
                <a:spcPct val="20000"/>
              </a:spcBef>
              <a:spcAft>
                <a:spcPct val="0"/>
              </a:spcAft>
            </a:pPr>
            <a:r>
              <a:rPr lang="de-DE" altLang="hu-HU" sz="2400" dirty="0">
                <a:solidFill>
                  <a:srgbClr val="000000"/>
                </a:solidFill>
                <a:latin typeface="Arial"/>
                <a:ea typeface="+mn-ea"/>
                <a:cs typeface="+mn-cs"/>
              </a:rPr>
              <a:t>um jeden Preis, sondern die </a:t>
            </a:r>
          </a:p>
          <a:p>
            <a:pPr marL="342900" lvl="0" indent="-342900" algn="ctr" fontAlgn="base" hangingPunct="1">
              <a:lnSpc>
                <a:spcPct val="100000"/>
              </a:lnSpc>
              <a:spcBef>
                <a:spcPct val="20000"/>
              </a:spcBef>
              <a:spcAft>
                <a:spcPct val="0"/>
              </a:spcAft>
            </a:pPr>
            <a:r>
              <a:rPr lang="de-DE" altLang="hu-HU" sz="2400" dirty="0">
                <a:solidFill>
                  <a:srgbClr val="800000"/>
                </a:solidFill>
                <a:latin typeface="Arial"/>
                <a:ea typeface="+mn-ea"/>
                <a:cs typeface="+mn-cs"/>
              </a:rPr>
              <a:t>Lebensqualität</a:t>
            </a:r>
            <a:r>
              <a:rPr lang="de-DE" altLang="hu-HU" sz="2400" dirty="0">
                <a:solidFill>
                  <a:srgbClr val="000000"/>
                </a:solidFill>
                <a:latin typeface="Arial"/>
                <a:ea typeface="+mn-ea"/>
                <a:cs typeface="+mn-cs"/>
              </a:rPr>
              <a:t>, </a:t>
            </a:r>
          </a:p>
          <a:p>
            <a:pPr marL="342900" lvl="0" indent="-342900" algn="ctr" fontAlgn="base" hangingPunct="1">
              <a:lnSpc>
                <a:spcPct val="100000"/>
              </a:lnSpc>
              <a:spcBef>
                <a:spcPct val="20000"/>
              </a:spcBef>
              <a:spcAft>
                <a:spcPct val="0"/>
              </a:spcAft>
            </a:pPr>
            <a:r>
              <a:rPr lang="de-DE" altLang="hu-HU" sz="2400" dirty="0">
                <a:solidFill>
                  <a:srgbClr val="000000"/>
                </a:solidFill>
                <a:latin typeface="Arial"/>
                <a:ea typeface="+mn-ea"/>
                <a:cs typeface="+mn-cs"/>
              </a:rPr>
              <a:t>also die Wünsche, </a:t>
            </a:r>
          </a:p>
          <a:p>
            <a:pPr marL="342900" lvl="0" indent="-342900" algn="ctr" fontAlgn="base" hangingPunct="1">
              <a:lnSpc>
                <a:spcPct val="100000"/>
              </a:lnSpc>
              <a:spcBef>
                <a:spcPct val="20000"/>
              </a:spcBef>
              <a:spcAft>
                <a:spcPct val="0"/>
              </a:spcAft>
            </a:pPr>
            <a:r>
              <a:rPr lang="de-DE" altLang="hu-HU" sz="2400" dirty="0">
                <a:solidFill>
                  <a:srgbClr val="000000"/>
                </a:solidFill>
                <a:latin typeface="Arial"/>
                <a:ea typeface="+mn-ea"/>
                <a:cs typeface="+mn-cs"/>
              </a:rPr>
              <a:t>Ziele und das Befinden des Patienten </a:t>
            </a:r>
          </a:p>
          <a:p>
            <a:pPr marL="342900" lvl="0" indent="-342900" algn="ctr" fontAlgn="base" hangingPunct="1">
              <a:lnSpc>
                <a:spcPct val="100000"/>
              </a:lnSpc>
              <a:spcBef>
                <a:spcPct val="20000"/>
              </a:spcBef>
              <a:spcAft>
                <a:spcPct val="0"/>
              </a:spcAft>
            </a:pPr>
            <a:r>
              <a:rPr lang="de-DE" altLang="hu-HU" sz="2400" dirty="0">
                <a:solidFill>
                  <a:srgbClr val="000000"/>
                </a:solidFill>
                <a:latin typeface="Arial"/>
                <a:ea typeface="+mn-ea"/>
                <a:cs typeface="+mn-cs"/>
              </a:rPr>
              <a:t>stehen im Vordergrund der Behandlung</a:t>
            </a:r>
            <a:r>
              <a:rPr lang="hu-HU" altLang="hu-HU" sz="2400" dirty="0">
                <a:solidFill>
                  <a:srgbClr val="000000"/>
                </a:solidFill>
                <a:latin typeface="Arial"/>
                <a:ea typeface="+mn-ea"/>
                <a:cs typeface="+mn-cs"/>
              </a:rPr>
              <a:t>.</a:t>
            </a:r>
            <a:endParaRPr lang="de-DE" altLang="hu-HU" sz="2400" dirty="0">
              <a:solidFill>
                <a:srgbClr val="000000"/>
              </a:solidFill>
              <a:latin typeface="Arial"/>
              <a:ea typeface="+mn-ea"/>
              <a:cs typeface="+mn-cs"/>
            </a:endParaRP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Tree>
    <p:extLst>
      <p:ext uri="{BB962C8B-B14F-4D97-AF65-F5344CB8AC3E}">
        <p14:creationId xmlns:p14="http://schemas.microsoft.com/office/powerpoint/2010/main" val="164321121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45185" y="633266"/>
            <a:ext cx="8829370"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000">
                <a:solidFill>
                  <a:srgbClr val="121D46"/>
                </a:solidFill>
                <a:latin typeface="Poppins Bold"/>
                <a:ea typeface="Poppins Bold"/>
                <a:cs typeface="Poppins Bold"/>
                <a:sym typeface="Poppins Bold"/>
              </a:defRPr>
            </a:lvl1pPr>
          </a:lstStyle>
          <a:p>
            <a:pPr marL="742950" lvl="1" indent="-285750" fontAlgn="base" hangingPunct="1">
              <a:spcBef>
                <a:spcPct val="50000"/>
              </a:spcBef>
              <a:spcAft>
                <a:spcPct val="0"/>
              </a:spcAft>
            </a:pPr>
            <a:r>
              <a:rPr lang="hu-HU" altLang="hu-HU" sz="2600" kern="1200" dirty="0">
                <a:solidFill>
                  <a:srgbClr val="000000"/>
                </a:solidFill>
                <a:latin typeface="Arial" panose="020B0604020202020204" pitchFamily="34" charset="0"/>
                <a:ea typeface="+mn-ea"/>
                <a:cs typeface="+mn-cs"/>
              </a:rPr>
              <a:t>	</a:t>
            </a:r>
            <a:r>
              <a:rPr lang="de-DE" altLang="hu-HU" sz="2800" b="1" dirty="0">
                <a:latin typeface="Arial"/>
              </a:rPr>
              <a:t>Palliative Care vs. </a:t>
            </a:r>
            <a:r>
              <a:rPr lang="de-DE" altLang="hu-HU" sz="2800" b="1" dirty="0" err="1">
                <a:latin typeface="Arial"/>
              </a:rPr>
              <a:t>Hospice</a:t>
            </a:r>
            <a:r>
              <a:rPr lang="de-DE" altLang="hu-HU" sz="2800" b="1" dirty="0">
                <a:latin typeface="Arial"/>
              </a:rPr>
              <a:t> Care</a:t>
            </a:r>
          </a:p>
          <a:p>
            <a:pPr lvl="0" eaLnBrk="0" fontAlgn="base">
              <a:spcBef>
                <a:spcPct val="0"/>
              </a:spcBef>
              <a:spcAft>
                <a:spcPct val="0"/>
              </a:spcAft>
            </a:pPr>
            <a:endParaRPr lang="de-DE" altLang="hu-HU" sz="26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808551" y="1519258"/>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graphicFrame>
        <p:nvGraphicFramePr>
          <p:cNvPr id="4" name="Táblázat 3">
            <a:extLst>
              <a:ext uri="{FF2B5EF4-FFF2-40B4-BE49-F238E27FC236}">
                <a16:creationId xmlns:a16="http://schemas.microsoft.com/office/drawing/2014/main" id="{06A510E3-F4FE-4AA3-978E-B9CD144D284E}"/>
              </a:ext>
            </a:extLst>
          </p:cNvPr>
          <p:cNvGraphicFramePr>
            <a:graphicFrameLocks noGrp="1"/>
          </p:cNvGraphicFramePr>
          <p:nvPr>
            <p:extLst>
              <p:ext uri="{D42A27DB-BD31-4B8C-83A1-F6EECF244321}">
                <p14:modId xmlns:p14="http://schemas.microsoft.com/office/powerpoint/2010/main" val="142577348"/>
              </p:ext>
            </p:extLst>
          </p:nvPr>
        </p:nvGraphicFramePr>
        <p:xfrm>
          <a:off x="1718405" y="1310935"/>
          <a:ext cx="8266394" cy="4939488"/>
        </p:xfrm>
        <a:graphic>
          <a:graphicData uri="http://schemas.openxmlformats.org/drawingml/2006/table">
            <a:tbl>
              <a:tblPr/>
              <a:tblGrid>
                <a:gridCol w="2008285">
                  <a:extLst>
                    <a:ext uri="{9D8B030D-6E8A-4147-A177-3AD203B41FA5}">
                      <a16:colId xmlns:a16="http://schemas.microsoft.com/office/drawing/2014/main" val="2991117906"/>
                    </a:ext>
                  </a:extLst>
                </a:gridCol>
                <a:gridCol w="3277930">
                  <a:extLst>
                    <a:ext uri="{9D8B030D-6E8A-4147-A177-3AD203B41FA5}">
                      <a16:colId xmlns:a16="http://schemas.microsoft.com/office/drawing/2014/main" val="1788121964"/>
                    </a:ext>
                  </a:extLst>
                </a:gridCol>
                <a:gridCol w="2980179">
                  <a:extLst>
                    <a:ext uri="{9D8B030D-6E8A-4147-A177-3AD203B41FA5}">
                      <a16:colId xmlns:a16="http://schemas.microsoft.com/office/drawing/2014/main" val="2502667644"/>
                    </a:ext>
                  </a:extLst>
                </a:gridCol>
              </a:tblGrid>
              <a:tr h="384851">
                <a:tc>
                  <a:txBody>
                    <a:bodyPr/>
                    <a:lstStyle/>
                    <a:p>
                      <a:pPr>
                        <a:lnSpc>
                          <a:spcPct val="107000"/>
                        </a:lnSpc>
                      </a:pPr>
                      <a:endParaRPr lang="hu-HU" sz="1800" dirty="0">
                        <a:effectLst/>
                        <a:latin typeface="Calibri" panose="020F0502020204030204" pitchFamily="34" charset="0"/>
                        <a:cs typeface="Times New Roman" panose="02020603050405020304" pitchFamily="18" charset="0"/>
                      </a:endParaRPr>
                    </a:p>
                  </a:txBody>
                  <a:tcPr marL="42352" marR="42352" marT="21176" marB="2117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575"/>
                        </a:spcBef>
                        <a:spcAft>
                          <a:spcPts val="800"/>
                        </a:spcAft>
                      </a:pPr>
                      <a:r>
                        <a:rPr lang="de-DE"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Palliative Care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ct val="107000"/>
                        </a:lnSpc>
                        <a:spcBef>
                          <a:spcPts val="575"/>
                        </a:spcBef>
                        <a:spcAft>
                          <a:spcPts val="800"/>
                        </a:spcAft>
                      </a:pPr>
                      <a:r>
                        <a:rPr lang="de-DE" sz="18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Hospice Care</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438960"/>
                  </a:ext>
                </a:extLst>
              </a:tr>
              <a:tr h="531581">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Wann?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Beginn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möglich</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nach</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Feststellung</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der Diagnose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en-U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der Regel in den letzten Lebensmonaten</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910893"/>
                  </a:ext>
                </a:extLst>
              </a:tr>
              <a:tr h="1683633">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Notwendigkeit</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parallel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zu</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aggressiven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kurativen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Therapie-Methoden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Behandlung</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der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therapie</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bedingten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Symptome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Erst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nach</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Beendigung</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der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kurativen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Maßnahmen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838892"/>
                  </a:ext>
                </a:extLst>
              </a:tr>
              <a:tr h="1025318">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Wer hilft?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de-DE"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PC Team im Krankenhaus oder ambulant/ Palliativ-versorgung zu Hause</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Hospizteam im stationären Hospiz oder ehrenamtliche Hospizgruppe zu Hause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9763402"/>
                  </a:ext>
                </a:extLst>
              </a:tr>
              <a:tr h="1189897">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Ziel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de-DE"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Verbesserung der Lebensqualität =&gt; Entlassung =&gt; häusliche Versorgung oder Verlegung in ein Hospiz</a:t>
                      </a:r>
                      <a:endParaRPr lang="hu-HU" sz="180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eaLnBrk="0" fontAlgn="base" hangingPunct="0">
                        <a:lnSpc>
                          <a:spcPct val="107000"/>
                        </a:lnSpc>
                        <a:spcBef>
                          <a:spcPts val="480"/>
                        </a:spcBef>
                        <a:spcAft>
                          <a:spcPts val="800"/>
                        </a:spcAft>
                      </a:pPr>
                      <a:r>
                        <a:rPr lang="de-DE"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Häufig Betreuung bis zum Tod</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2352" marR="42352" marT="21176" marB="2117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558492"/>
                  </a:ext>
                </a:extLst>
              </a:tr>
            </a:tbl>
          </a:graphicData>
        </a:graphic>
      </p:graphicFrame>
    </p:spTree>
    <p:extLst>
      <p:ext uri="{BB962C8B-B14F-4D97-AF65-F5344CB8AC3E}">
        <p14:creationId xmlns:p14="http://schemas.microsoft.com/office/powerpoint/2010/main" val="2677935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45185" y="633266"/>
            <a:ext cx="8829370"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000">
                <a:solidFill>
                  <a:srgbClr val="121D46"/>
                </a:solidFill>
                <a:latin typeface="Poppins Bold"/>
                <a:ea typeface="Poppins Bold"/>
                <a:cs typeface="Poppins Bold"/>
                <a:sym typeface="Poppins Bold"/>
              </a:defRPr>
            </a:lvl1pPr>
          </a:lstStyle>
          <a:p>
            <a:pPr lvl="0" algn="ctr" eaLnBrk="0" fontAlgn="base">
              <a:spcBef>
                <a:spcPct val="50000"/>
              </a:spcBef>
              <a:spcAft>
                <a:spcPct val="0"/>
              </a:spcAft>
            </a:pPr>
            <a:r>
              <a:rPr lang="de-DE" altLang="hu-HU" sz="2400" b="1" u="sng" kern="1200" dirty="0">
                <a:solidFill>
                  <a:srgbClr val="000000"/>
                </a:solidFill>
                <a:latin typeface="Arial" panose="020B0604020202020204" pitchFamily="34" charset="0"/>
                <a:ea typeface="+mn-ea"/>
                <a:cs typeface="+mn-cs"/>
              </a:rPr>
              <a:t>Sterbeort der APD-Patienten</a:t>
            </a:r>
            <a:endParaRPr lang="de-DE" altLang="hu-HU" sz="2400" u="sng" kern="1200" dirty="0">
              <a:solidFill>
                <a:srgbClr val="000000"/>
              </a:solidFill>
              <a:latin typeface="Arial" panose="020B0604020202020204" pitchFamily="34" charset="0"/>
              <a:ea typeface="+mn-ea"/>
              <a:cs typeface="+mn-cs"/>
            </a:endParaRPr>
          </a:p>
          <a:p>
            <a:pPr lvl="0" eaLnBrk="0" fontAlgn="base">
              <a:spcBef>
                <a:spcPct val="0"/>
              </a:spcBef>
              <a:spcAft>
                <a:spcPct val="0"/>
              </a:spcAft>
            </a:pPr>
            <a:endParaRPr lang="de-DE" altLang="hu-HU" sz="26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808551" y="1519258"/>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3"/>
          <a:stretch>
            <a:fillRect/>
          </a:stretch>
        </p:blipFill>
        <p:spPr>
          <a:xfrm>
            <a:off x="9984799" y="6228326"/>
            <a:ext cx="1752715" cy="506521"/>
          </a:xfrm>
          <a:prstGeom prst="rect">
            <a:avLst/>
          </a:prstGeom>
          <a:ln w="12700">
            <a:miter lim="400000"/>
          </a:ln>
        </p:spPr>
      </p:pic>
      <p:graphicFrame>
        <p:nvGraphicFramePr>
          <p:cNvPr id="11" name="Object 2">
            <a:extLst>
              <a:ext uri="{FF2B5EF4-FFF2-40B4-BE49-F238E27FC236}">
                <a16:creationId xmlns:a16="http://schemas.microsoft.com/office/drawing/2014/main" id="{0C5F2FE8-18C2-444C-91E0-EFD0259E7DBA}"/>
              </a:ext>
            </a:extLst>
          </p:cNvPr>
          <p:cNvGraphicFramePr>
            <a:graphicFrameLocks noChangeAspect="1"/>
          </p:cNvGraphicFramePr>
          <p:nvPr>
            <p:extLst>
              <p:ext uri="{D42A27DB-BD31-4B8C-83A1-F6EECF244321}">
                <p14:modId xmlns:p14="http://schemas.microsoft.com/office/powerpoint/2010/main" val="1667357180"/>
              </p:ext>
            </p:extLst>
          </p:nvPr>
        </p:nvGraphicFramePr>
        <p:xfrm>
          <a:off x="1953922" y="1355996"/>
          <a:ext cx="7219950" cy="4645025"/>
        </p:xfrm>
        <a:graphic>
          <a:graphicData uri="http://schemas.openxmlformats.org/presentationml/2006/ole">
            <mc:AlternateContent xmlns:mc="http://schemas.openxmlformats.org/markup-compatibility/2006">
              <mc:Choice xmlns:v="urn:schemas-microsoft-com:vml" Requires="v">
                <p:oleObj spid="_x0000_s35896" name="Worksheet" r:id="rId4" imgW="7372384" imgH="4743585" progId="Excel.Sheet.8">
                  <p:embed/>
                </p:oleObj>
              </mc:Choice>
              <mc:Fallback>
                <p:oleObj name="Worksheet" r:id="rId4" imgW="7372384" imgH="4743585" progId="Excel.Sheet.8">
                  <p:embed/>
                  <p:pic>
                    <p:nvPicPr>
                      <p:cNvPr id="86019" name="Object 2">
                        <a:extLst>
                          <a:ext uri="{FF2B5EF4-FFF2-40B4-BE49-F238E27FC236}">
                            <a16:creationId xmlns:a16="http://schemas.microsoft.com/office/drawing/2014/main" id="{A265E036-35E3-4F0D-8CB6-DEF2F89D5944}"/>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922" y="1355996"/>
                        <a:ext cx="721995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905492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573452" y="871568"/>
            <a:ext cx="8689134" cy="4678204"/>
          </a:xfrm>
          <a:prstGeom prst="rect">
            <a:avLst/>
          </a:prstGeom>
        </p:spPr>
        <p:txBody>
          <a:bodyPr wrap="square">
            <a:spAutoFit/>
          </a:bodyPr>
          <a:lstStyle/>
          <a:p>
            <a:pPr marL="457200" lvl="1" eaLnBrk="0" fontAlgn="base">
              <a:spcBef>
                <a:spcPct val="50000"/>
              </a:spcBef>
              <a:spcAft>
                <a:spcPct val="0"/>
              </a:spcAft>
              <a:defRPr/>
            </a:pPr>
            <a:r>
              <a:rPr lang="de-DE" sz="2800" b="1" kern="1200" dirty="0">
                <a:latin typeface="Arial" charset="0"/>
              </a:rPr>
              <a:t>Vernetzung: stationär und ambulant</a:t>
            </a:r>
          </a:p>
          <a:p>
            <a:pPr marL="457200" lvl="1" eaLnBrk="0" fontAlgn="base">
              <a:spcBef>
                <a:spcPct val="50000"/>
              </a:spcBef>
              <a:spcAft>
                <a:spcPct val="0"/>
              </a:spcAft>
              <a:defRPr/>
            </a:pPr>
            <a:r>
              <a:rPr lang="de-DE" sz="2800" b="1" kern="1200" dirty="0">
                <a:latin typeface="Arial" charset="0"/>
              </a:rPr>
              <a:t>	Häufige Probleme:</a:t>
            </a:r>
          </a:p>
          <a:p>
            <a:pPr lvl="0" eaLnBrk="0" fontAlgn="base">
              <a:spcBef>
                <a:spcPct val="50000"/>
              </a:spcBef>
              <a:spcAft>
                <a:spcPct val="0"/>
              </a:spcAft>
              <a:buFontTx/>
              <a:buChar char="•"/>
              <a:defRPr/>
            </a:pPr>
            <a:r>
              <a:rPr lang="de-DE" sz="2400" kern="1200" dirty="0">
                <a:latin typeface="Arial" charset="0"/>
              </a:rPr>
              <a:t> Versorgung in Krisensituationen / Notfällen</a:t>
            </a:r>
          </a:p>
          <a:p>
            <a:pPr lvl="0" eaLnBrk="0" fontAlgn="base">
              <a:spcBef>
                <a:spcPct val="50000"/>
              </a:spcBef>
              <a:spcAft>
                <a:spcPct val="0"/>
              </a:spcAft>
              <a:buFontTx/>
              <a:buChar char="•"/>
              <a:defRPr/>
            </a:pPr>
            <a:r>
              <a:rPr lang="de-DE" sz="2400" kern="1200" dirty="0">
                <a:latin typeface="Arial" charset="0"/>
              </a:rPr>
              <a:t> Überforderung / Unsicherheit der Angehörigen</a:t>
            </a:r>
          </a:p>
          <a:p>
            <a:pPr lvl="0" eaLnBrk="0" fontAlgn="base">
              <a:spcBef>
                <a:spcPct val="50000"/>
              </a:spcBef>
              <a:spcAft>
                <a:spcPct val="0"/>
              </a:spcAft>
              <a:buFontTx/>
              <a:buChar char="•"/>
              <a:defRPr/>
            </a:pPr>
            <a:endParaRPr lang="de-DE" sz="2400" kern="1200" dirty="0">
              <a:latin typeface="Arial" charset="0"/>
            </a:endParaRPr>
          </a:p>
          <a:p>
            <a:pPr lvl="1" eaLnBrk="0" fontAlgn="base">
              <a:spcBef>
                <a:spcPct val="50000"/>
              </a:spcBef>
              <a:spcAft>
                <a:spcPct val="0"/>
              </a:spcAft>
              <a:defRPr/>
            </a:pPr>
            <a:r>
              <a:rPr lang="de-DE" sz="2800" b="1" kern="1200" dirty="0">
                <a:latin typeface="Arial" charset="0"/>
              </a:rPr>
              <a:t>	Daraus resultiert:</a:t>
            </a:r>
          </a:p>
          <a:p>
            <a:pPr lvl="1" eaLnBrk="0" fontAlgn="base">
              <a:spcBef>
                <a:spcPct val="50000"/>
              </a:spcBef>
              <a:spcAft>
                <a:spcPct val="0"/>
              </a:spcAft>
              <a:buFontTx/>
              <a:buChar char="•"/>
              <a:defRPr/>
            </a:pPr>
            <a:r>
              <a:rPr lang="de-DE" sz="2800" b="1" kern="1200" dirty="0">
                <a:latin typeface="Arial" charset="0"/>
              </a:rPr>
              <a:t> </a:t>
            </a:r>
            <a:r>
              <a:rPr lang="de-DE" sz="2400" kern="1200" dirty="0">
                <a:latin typeface="Arial" charset="0"/>
              </a:rPr>
              <a:t>Alarmierung der Rettungskräfte</a:t>
            </a:r>
          </a:p>
          <a:p>
            <a:pPr lvl="1" eaLnBrk="0" fontAlgn="base">
              <a:spcBef>
                <a:spcPct val="50000"/>
              </a:spcBef>
              <a:spcAft>
                <a:spcPct val="0"/>
              </a:spcAft>
              <a:buFontTx/>
              <a:buChar char="•"/>
              <a:defRPr/>
            </a:pPr>
            <a:r>
              <a:rPr lang="de-DE" sz="2400" kern="1200" dirty="0">
                <a:latin typeface="Arial" charset="0"/>
              </a:rPr>
              <a:t> Einweisung ins Krankenhaus</a:t>
            </a:r>
          </a:p>
        </p:txBody>
      </p:sp>
    </p:spTree>
    <p:extLst>
      <p:ext uri="{BB962C8B-B14F-4D97-AF65-F5344CB8AC3E}">
        <p14:creationId xmlns:p14="http://schemas.microsoft.com/office/powerpoint/2010/main" val="248812986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45185" y="633266"/>
            <a:ext cx="8829370"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000">
                <a:solidFill>
                  <a:srgbClr val="121D46"/>
                </a:solidFill>
                <a:latin typeface="Poppins Bold"/>
                <a:ea typeface="Poppins Bold"/>
                <a:cs typeface="Poppins Bold"/>
                <a:sym typeface="Poppins Bold"/>
              </a:defRPr>
            </a:lvl1pPr>
          </a:lstStyle>
          <a:p>
            <a:pPr lvl="0" eaLnBrk="0" fontAlgn="base">
              <a:spcBef>
                <a:spcPct val="0"/>
              </a:spcBef>
              <a:spcAft>
                <a:spcPct val="0"/>
              </a:spcAft>
            </a:pPr>
            <a:r>
              <a:rPr lang="de-DE" altLang="hu-HU" sz="2800" b="1" kern="1200" dirty="0">
                <a:solidFill>
                  <a:srgbClr val="000050"/>
                </a:solidFill>
                <a:latin typeface="Arial" panose="020B0604020202020204" pitchFamily="34" charset="0"/>
                <a:ea typeface="+mn-ea"/>
                <a:cs typeface="+mn-cs"/>
              </a:rPr>
              <a:t>Krisenintervention / Notfallsituation</a:t>
            </a:r>
          </a:p>
          <a:p>
            <a:pPr lvl="0" eaLnBrk="0" fontAlgn="base">
              <a:spcBef>
                <a:spcPct val="0"/>
              </a:spcBef>
              <a:spcAft>
                <a:spcPct val="0"/>
              </a:spcAft>
            </a:pPr>
            <a:endParaRPr lang="de-DE" altLang="hu-HU" sz="26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808551" y="1519258"/>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3"/>
          <a:stretch>
            <a:fillRect/>
          </a:stretch>
        </p:blipFill>
        <p:spPr>
          <a:xfrm>
            <a:off x="9984799" y="6228326"/>
            <a:ext cx="1752715" cy="506521"/>
          </a:xfrm>
          <a:prstGeom prst="rect">
            <a:avLst/>
          </a:prstGeom>
          <a:ln w="12700">
            <a:miter lim="400000"/>
          </a:ln>
        </p:spPr>
      </p:pic>
      <p:sp>
        <p:nvSpPr>
          <p:cNvPr id="3" name="Téglalap 2">
            <a:extLst>
              <a:ext uri="{FF2B5EF4-FFF2-40B4-BE49-F238E27FC236}">
                <a16:creationId xmlns:a16="http://schemas.microsoft.com/office/drawing/2014/main" id="{78EC49B3-F136-443E-9305-41AC9389DD1B}"/>
              </a:ext>
            </a:extLst>
          </p:cNvPr>
          <p:cNvSpPr/>
          <p:nvPr/>
        </p:nvSpPr>
        <p:spPr>
          <a:xfrm>
            <a:off x="3119021" y="1371727"/>
            <a:ext cx="6096000" cy="1200329"/>
          </a:xfrm>
          <a:prstGeom prst="rect">
            <a:avLst/>
          </a:prstGeom>
        </p:spPr>
        <p:txBody>
          <a:bodyPr>
            <a:spAutoFit/>
          </a:bodyPr>
          <a:lstStyle/>
          <a:p>
            <a:pPr lvl="0" algn="ctr" eaLnBrk="0" fontAlgn="base">
              <a:spcBef>
                <a:spcPct val="50000"/>
              </a:spcBef>
              <a:spcAft>
                <a:spcPct val="0"/>
              </a:spcAft>
            </a:pPr>
            <a:r>
              <a:rPr lang="de-DE" altLang="hu-HU" sz="2400" b="1" kern="1200" dirty="0">
                <a:latin typeface="Arial" panose="020B0604020202020204" pitchFamily="34" charset="0"/>
              </a:rPr>
              <a:t>24 / 7 Rufbereitschaft  (auch ärztliche) für Patienten und Angehörige in Krisensituation</a:t>
            </a:r>
          </a:p>
        </p:txBody>
      </p:sp>
      <p:sp>
        <p:nvSpPr>
          <p:cNvPr id="5" name="Téglalap 4">
            <a:extLst>
              <a:ext uri="{FF2B5EF4-FFF2-40B4-BE49-F238E27FC236}">
                <a16:creationId xmlns:a16="http://schemas.microsoft.com/office/drawing/2014/main" id="{2EF18330-B87B-44BC-9417-17CA893C9F1F}"/>
              </a:ext>
            </a:extLst>
          </p:cNvPr>
          <p:cNvSpPr/>
          <p:nvPr/>
        </p:nvSpPr>
        <p:spPr>
          <a:xfrm>
            <a:off x="3048000" y="3074944"/>
            <a:ext cx="6096000" cy="830997"/>
          </a:xfrm>
          <a:prstGeom prst="rect">
            <a:avLst/>
          </a:prstGeom>
        </p:spPr>
        <p:txBody>
          <a:bodyPr>
            <a:spAutoFit/>
          </a:bodyPr>
          <a:lstStyle/>
          <a:p>
            <a:pPr lvl="0" algn="ctr" eaLnBrk="0" fontAlgn="base">
              <a:spcBef>
                <a:spcPct val="0"/>
              </a:spcBef>
              <a:spcAft>
                <a:spcPct val="0"/>
              </a:spcAft>
            </a:pPr>
            <a:r>
              <a:rPr lang="de-DE" altLang="hu-HU" sz="2400" kern="1200" dirty="0">
                <a:latin typeface="Arial" panose="020B0604020202020204" pitchFamily="34" charset="0"/>
              </a:rPr>
              <a:t>Optimierung der Begleitung des </a:t>
            </a:r>
          </a:p>
          <a:p>
            <a:pPr lvl="0" algn="ctr" eaLnBrk="0" fontAlgn="base">
              <a:spcBef>
                <a:spcPct val="0"/>
              </a:spcBef>
              <a:spcAft>
                <a:spcPct val="0"/>
              </a:spcAft>
            </a:pPr>
            <a:r>
              <a:rPr lang="de-DE" altLang="hu-HU" sz="2400" kern="1200" dirty="0">
                <a:latin typeface="Arial" panose="020B0604020202020204" pitchFamily="34" charset="0"/>
              </a:rPr>
              <a:t>Patienten und Familie zu Hause</a:t>
            </a:r>
            <a:endParaRPr lang="de-DE" altLang="hu-HU" sz="2400" b="1" kern="1200" dirty="0">
              <a:solidFill>
                <a:srgbClr val="FF3300"/>
              </a:solidFill>
              <a:latin typeface="Arial" panose="020B0604020202020204" pitchFamily="34" charset="0"/>
            </a:endParaRPr>
          </a:p>
        </p:txBody>
      </p:sp>
      <p:sp>
        <p:nvSpPr>
          <p:cNvPr id="8" name="Téglalap 7">
            <a:extLst>
              <a:ext uri="{FF2B5EF4-FFF2-40B4-BE49-F238E27FC236}">
                <a16:creationId xmlns:a16="http://schemas.microsoft.com/office/drawing/2014/main" id="{5A928687-90AF-43D7-9272-E7D9721744B5}"/>
              </a:ext>
            </a:extLst>
          </p:cNvPr>
          <p:cNvSpPr/>
          <p:nvPr/>
        </p:nvSpPr>
        <p:spPr>
          <a:xfrm>
            <a:off x="526741" y="4544135"/>
            <a:ext cx="3379433" cy="1200329"/>
          </a:xfrm>
          <a:prstGeom prst="rect">
            <a:avLst/>
          </a:prstGeom>
        </p:spPr>
        <p:txBody>
          <a:bodyPr wrap="square">
            <a:spAutoFit/>
          </a:bodyPr>
          <a:lstStyle/>
          <a:p>
            <a:pPr lvl="0" algn="ctr" eaLnBrk="0" fontAlgn="base">
              <a:spcBef>
                <a:spcPct val="50000"/>
              </a:spcBef>
              <a:spcAft>
                <a:spcPct val="0"/>
              </a:spcAft>
            </a:pPr>
            <a:r>
              <a:rPr lang="de-DE" altLang="hu-HU" sz="2400" kern="1200" dirty="0">
                <a:latin typeface="Arial" panose="020B0604020202020204" pitchFamily="34" charset="0"/>
              </a:rPr>
              <a:t>Telefonische Anordnungen</a:t>
            </a:r>
          </a:p>
          <a:p>
            <a:pPr lvl="0" algn="ctr" eaLnBrk="0" fontAlgn="base">
              <a:spcBef>
                <a:spcPct val="0"/>
              </a:spcBef>
              <a:spcAft>
                <a:spcPct val="0"/>
              </a:spcAft>
            </a:pPr>
            <a:r>
              <a:rPr lang="de-DE" altLang="hu-HU" sz="2400" kern="1200" dirty="0">
                <a:latin typeface="Arial" panose="020B0604020202020204" pitchFamily="34" charset="0"/>
              </a:rPr>
              <a:t>des Palliativmediziners</a:t>
            </a:r>
          </a:p>
        </p:txBody>
      </p:sp>
      <p:sp>
        <p:nvSpPr>
          <p:cNvPr id="10" name="Téglalap 9">
            <a:extLst>
              <a:ext uri="{FF2B5EF4-FFF2-40B4-BE49-F238E27FC236}">
                <a16:creationId xmlns:a16="http://schemas.microsoft.com/office/drawing/2014/main" id="{613F1EF6-05B8-44E3-8A2F-BB790D0AD9B0}"/>
              </a:ext>
            </a:extLst>
          </p:cNvPr>
          <p:cNvSpPr/>
          <p:nvPr/>
        </p:nvSpPr>
        <p:spPr>
          <a:xfrm>
            <a:off x="4548326" y="4532743"/>
            <a:ext cx="3095348" cy="1938992"/>
          </a:xfrm>
          <a:prstGeom prst="rect">
            <a:avLst/>
          </a:prstGeom>
        </p:spPr>
        <p:txBody>
          <a:bodyPr wrap="square">
            <a:spAutoFit/>
          </a:bodyPr>
          <a:lstStyle/>
          <a:p>
            <a:pPr lvl="0" algn="ctr" eaLnBrk="0" fontAlgn="base">
              <a:spcBef>
                <a:spcPct val="50000"/>
              </a:spcBef>
              <a:spcAft>
                <a:spcPct val="0"/>
              </a:spcAft>
            </a:pPr>
            <a:r>
              <a:rPr lang="de-DE" altLang="hu-HU" sz="2400" kern="1200" dirty="0">
                <a:latin typeface="Arial" panose="020B0604020202020204" pitchFamily="34" charset="0"/>
              </a:rPr>
              <a:t>Interdisziplinäre Kontakte (Hausarzt, Pflegedienst, ambulante Hospizdienste)</a:t>
            </a:r>
          </a:p>
        </p:txBody>
      </p:sp>
      <p:sp>
        <p:nvSpPr>
          <p:cNvPr id="13" name="Téglalap 12">
            <a:extLst>
              <a:ext uri="{FF2B5EF4-FFF2-40B4-BE49-F238E27FC236}">
                <a16:creationId xmlns:a16="http://schemas.microsoft.com/office/drawing/2014/main" id="{D8F65578-71D5-4A90-8810-41F1C7948441}"/>
              </a:ext>
            </a:extLst>
          </p:cNvPr>
          <p:cNvSpPr/>
          <p:nvPr/>
        </p:nvSpPr>
        <p:spPr>
          <a:xfrm>
            <a:off x="8137984" y="4470408"/>
            <a:ext cx="3273142" cy="1569660"/>
          </a:xfrm>
          <a:prstGeom prst="rect">
            <a:avLst/>
          </a:prstGeom>
        </p:spPr>
        <p:txBody>
          <a:bodyPr wrap="square">
            <a:spAutoFit/>
          </a:bodyPr>
          <a:lstStyle/>
          <a:p>
            <a:pPr lvl="0" algn="ctr" eaLnBrk="0" fontAlgn="base">
              <a:spcBef>
                <a:spcPct val="50000"/>
              </a:spcBef>
              <a:spcAft>
                <a:spcPct val="0"/>
              </a:spcAft>
            </a:pPr>
            <a:r>
              <a:rPr lang="de-DE" altLang="hu-HU" sz="2400" kern="1200" dirty="0">
                <a:latin typeface="Arial" panose="020B0604020202020204" pitchFamily="34" charset="0"/>
              </a:rPr>
              <a:t>Hausbesuch des Palliativmediziners zur Optimierung der Behandlung</a:t>
            </a:r>
          </a:p>
        </p:txBody>
      </p:sp>
      <p:graphicFrame>
        <p:nvGraphicFramePr>
          <p:cNvPr id="22" name="Object 2">
            <a:extLst>
              <a:ext uri="{FF2B5EF4-FFF2-40B4-BE49-F238E27FC236}">
                <a16:creationId xmlns:a16="http://schemas.microsoft.com/office/drawing/2014/main" id="{9A80C3B7-C441-4D7D-BBF3-AE50A7D3C191}"/>
              </a:ext>
            </a:extLst>
          </p:cNvPr>
          <p:cNvGraphicFramePr>
            <a:graphicFrameLocks noChangeAspect="1"/>
          </p:cNvGraphicFramePr>
          <p:nvPr>
            <p:extLst>
              <p:ext uri="{D42A27DB-BD31-4B8C-83A1-F6EECF244321}">
                <p14:modId xmlns:p14="http://schemas.microsoft.com/office/powerpoint/2010/main" val="654453950"/>
              </p:ext>
            </p:extLst>
          </p:nvPr>
        </p:nvGraphicFramePr>
        <p:xfrm>
          <a:off x="1252799" y="1371470"/>
          <a:ext cx="1524000" cy="1270000"/>
        </p:xfrm>
        <a:graphic>
          <a:graphicData uri="http://schemas.openxmlformats.org/presentationml/2006/ole">
            <mc:AlternateContent xmlns:mc="http://schemas.openxmlformats.org/markup-compatibility/2006">
              <mc:Choice xmlns:v="urn:schemas-microsoft-com:vml" Requires="v">
                <p:oleObj spid="_x0000_s36919" name="Clip" r:id="rId4" imgW="2838261" imgH="2365972" progId="">
                  <p:embed/>
                </p:oleObj>
              </mc:Choice>
              <mc:Fallback>
                <p:oleObj name="Clip" r:id="rId4" imgW="2838261" imgH="2365972" progId="">
                  <p:embed/>
                  <p:pic>
                    <p:nvPicPr>
                      <p:cNvPr id="90116" name="Object 2">
                        <a:extLst>
                          <a:ext uri="{FF2B5EF4-FFF2-40B4-BE49-F238E27FC236}">
                            <a16:creationId xmlns:a16="http://schemas.microsoft.com/office/drawing/2014/main" id="{A6226056-8F56-47EB-8193-288156A95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799" y="1371470"/>
                        <a:ext cx="1524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AutoShape 7">
            <a:extLst>
              <a:ext uri="{FF2B5EF4-FFF2-40B4-BE49-F238E27FC236}">
                <a16:creationId xmlns:a16="http://schemas.microsoft.com/office/drawing/2014/main" id="{EF9E9EEF-0517-46F0-84CF-405F25AA097E}"/>
              </a:ext>
            </a:extLst>
          </p:cNvPr>
          <p:cNvSpPr>
            <a:spLocks noChangeArrowheads="1"/>
          </p:cNvSpPr>
          <p:nvPr/>
        </p:nvSpPr>
        <p:spPr bwMode="auto">
          <a:xfrm>
            <a:off x="5841271" y="2465344"/>
            <a:ext cx="457200" cy="609600"/>
          </a:xfrm>
          <a:prstGeom prst="downArrow">
            <a:avLst>
              <a:gd name="adj1" fmla="val 50000"/>
              <a:gd name="adj2" fmla="val 33333"/>
            </a:avLst>
          </a:prstGeom>
          <a:solidFill>
            <a:srgbClr val="00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hu-HU" sz="2400"/>
          </a:p>
        </p:txBody>
      </p:sp>
      <p:sp>
        <p:nvSpPr>
          <p:cNvPr id="24" name="AutoShape 9">
            <a:extLst>
              <a:ext uri="{FF2B5EF4-FFF2-40B4-BE49-F238E27FC236}">
                <a16:creationId xmlns:a16="http://schemas.microsoft.com/office/drawing/2014/main" id="{6E3C6358-93AD-41C8-98AA-EFC2D1ADA84E}"/>
              </a:ext>
            </a:extLst>
          </p:cNvPr>
          <p:cNvSpPr>
            <a:spLocks noChangeArrowheads="1"/>
          </p:cNvSpPr>
          <p:nvPr/>
        </p:nvSpPr>
        <p:spPr bwMode="auto">
          <a:xfrm rot="18683731">
            <a:off x="3010218" y="4017327"/>
            <a:ext cx="1066800" cy="381000"/>
          </a:xfrm>
          <a:prstGeom prst="leftRightArrow">
            <a:avLst>
              <a:gd name="adj1" fmla="val 50000"/>
              <a:gd name="adj2" fmla="val 56000"/>
            </a:avLst>
          </a:prstGeom>
          <a:solidFill>
            <a:srgbClr val="00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hu-HU" sz="2400"/>
          </a:p>
        </p:txBody>
      </p:sp>
      <p:sp>
        <p:nvSpPr>
          <p:cNvPr id="25" name="AutoShape 10">
            <a:extLst>
              <a:ext uri="{FF2B5EF4-FFF2-40B4-BE49-F238E27FC236}">
                <a16:creationId xmlns:a16="http://schemas.microsoft.com/office/drawing/2014/main" id="{1F92F7F7-2123-4DAB-A926-07A0CEA84B88}"/>
              </a:ext>
            </a:extLst>
          </p:cNvPr>
          <p:cNvSpPr>
            <a:spLocks noChangeArrowheads="1"/>
          </p:cNvSpPr>
          <p:nvPr/>
        </p:nvSpPr>
        <p:spPr bwMode="auto">
          <a:xfrm rot="16200000">
            <a:off x="5612899" y="4043980"/>
            <a:ext cx="898084" cy="376237"/>
          </a:xfrm>
          <a:prstGeom prst="leftRightArrow">
            <a:avLst>
              <a:gd name="adj1" fmla="val 50000"/>
              <a:gd name="adj2" fmla="val 55961"/>
            </a:avLst>
          </a:prstGeom>
          <a:solidFill>
            <a:srgbClr val="00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hu-HU" sz="2400"/>
          </a:p>
        </p:txBody>
      </p:sp>
      <p:sp>
        <p:nvSpPr>
          <p:cNvPr id="26" name="AutoShape 10">
            <a:extLst>
              <a:ext uri="{FF2B5EF4-FFF2-40B4-BE49-F238E27FC236}">
                <a16:creationId xmlns:a16="http://schemas.microsoft.com/office/drawing/2014/main" id="{8B9C6D8E-A3A5-4B57-95BC-E352E28487CA}"/>
              </a:ext>
            </a:extLst>
          </p:cNvPr>
          <p:cNvSpPr>
            <a:spLocks noChangeArrowheads="1"/>
          </p:cNvSpPr>
          <p:nvPr/>
        </p:nvSpPr>
        <p:spPr bwMode="auto">
          <a:xfrm rot="13934785">
            <a:off x="8280835" y="3956790"/>
            <a:ext cx="1066800" cy="381000"/>
          </a:xfrm>
          <a:prstGeom prst="leftRightArrow">
            <a:avLst>
              <a:gd name="adj1" fmla="val 50000"/>
              <a:gd name="adj2" fmla="val 56000"/>
            </a:avLst>
          </a:prstGeom>
          <a:solidFill>
            <a:srgbClr val="00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hu-HU" sz="2400"/>
          </a:p>
        </p:txBody>
      </p:sp>
    </p:spTree>
    <p:extLst>
      <p:ext uri="{BB962C8B-B14F-4D97-AF65-F5344CB8AC3E}">
        <p14:creationId xmlns:p14="http://schemas.microsoft.com/office/powerpoint/2010/main" val="62297382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076943" y="579327"/>
            <a:ext cx="7428505" cy="6417141"/>
          </a:xfrm>
          <a:prstGeom prst="rect">
            <a:avLst/>
          </a:prstGeom>
        </p:spPr>
        <p:txBody>
          <a:bodyPr wrap="square">
            <a:spAutoFit/>
          </a:bodyPr>
          <a:lstStyle/>
          <a:p>
            <a:pPr lvl="0" algn="ctr" eaLnBrk="0" fontAlgn="base">
              <a:spcBef>
                <a:spcPct val="0"/>
              </a:spcBef>
              <a:spcAft>
                <a:spcPct val="0"/>
              </a:spcAft>
            </a:pPr>
            <a:r>
              <a:rPr lang="de-DE" altLang="hu-HU" sz="2500" kern="1200" dirty="0">
                <a:latin typeface="Arial" panose="020B0604020202020204" pitchFamily="34" charset="0"/>
              </a:rPr>
              <a:t>Palliativmedizin:</a:t>
            </a:r>
          </a:p>
          <a:p>
            <a:pPr lvl="0" algn="ctr" eaLnBrk="0" fontAlgn="base">
              <a:spcBef>
                <a:spcPct val="0"/>
              </a:spcBef>
              <a:spcAft>
                <a:spcPct val="0"/>
              </a:spcAft>
            </a:pPr>
            <a:r>
              <a:rPr lang="de-DE" altLang="hu-HU" sz="2500" kern="1200" dirty="0">
                <a:latin typeface="Arial" panose="020B0604020202020204" pitchFamily="34" charset="0"/>
              </a:rPr>
              <a:t>Luxus für </a:t>
            </a:r>
            <a:r>
              <a:rPr lang="de-DE" altLang="hu-HU" sz="2500" kern="1200" dirty="0">
                <a:solidFill>
                  <a:srgbClr val="FF0000"/>
                </a:solidFill>
                <a:latin typeface="Arial" panose="020B0604020202020204" pitchFamily="34" charset="0"/>
              </a:rPr>
              <a:t>wenige</a:t>
            </a:r>
            <a:r>
              <a:rPr lang="de-DE" altLang="hu-HU" sz="2500" kern="1200" dirty="0">
                <a:latin typeface="Arial" panose="020B0604020202020204" pitchFamily="34" charset="0"/>
              </a:rPr>
              <a:t> Auserwählte </a:t>
            </a:r>
            <a:r>
              <a:rPr lang="de-DE" altLang="hu-HU" sz="2500" kern="1200" dirty="0">
                <a:solidFill>
                  <a:srgbClr val="FF0000"/>
                </a:solidFill>
                <a:latin typeface="Arial" panose="020B0604020202020204" pitchFamily="34" charset="0"/>
              </a:rPr>
              <a:t>oder</a:t>
            </a:r>
            <a:r>
              <a:rPr lang="de-DE" altLang="hu-HU" sz="2500" kern="1200" dirty="0">
                <a:latin typeface="Arial" panose="020B0604020202020204" pitchFamily="34" charset="0"/>
              </a:rPr>
              <a:t> optimale Betreuung für </a:t>
            </a:r>
            <a:r>
              <a:rPr lang="de-DE" altLang="hu-HU" sz="2500" kern="1200" dirty="0">
                <a:solidFill>
                  <a:srgbClr val="FF0000"/>
                </a:solidFill>
                <a:latin typeface="Arial" panose="020B0604020202020204" pitchFamily="34" charset="0"/>
              </a:rPr>
              <a:t>alle</a:t>
            </a:r>
            <a:r>
              <a:rPr lang="de-DE" altLang="hu-HU" sz="2500" kern="1200" dirty="0">
                <a:latin typeface="Arial" panose="020B0604020202020204" pitchFamily="34" charset="0"/>
              </a:rPr>
              <a:t>?</a:t>
            </a:r>
          </a:p>
          <a:p>
            <a:pPr lvl="0" algn="ctr" eaLnBrk="0" fontAlgn="base">
              <a:spcBef>
                <a:spcPct val="0"/>
              </a:spcBef>
              <a:spcAft>
                <a:spcPct val="0"/>
              </a:spcAft>
            </a:pPr>
            <a:endParaRPr lang="de-DE" altLang="hu-HU" sz="1200" kern="1200" dirty="0">
              <a:latin typeface="Arial" panose="020B0604020202020204" pitchFamily="34" charset="0"/>
            </a:endParaRPr>
          </a:p>
          <a:p>
            <a:pPr lvl="0" eaLnBrk="0" fontAlgn="base">
              <a:spcBef>
                <a:spcPct val="0"/>
              </a:spcBef>
              <a:spcAft>
                <a:spcPct val="0"/>
              </a:spcAft>
            </a:pPr>
            <a:r>
              <a:rPr lang="de-DE" altLang="hu-HU" sz="2400" kern="1200" dirty="0">
                <a:solidFill>
                  <a:srgbClr val="C00000"/>
                </a:solidFill>
                <a:latin typeface="Arial" panose="020B0604020202020204" pitchFamily="34" charset="0"/>
              </a:rPr>
              <a:t>Wir brauchen:</a:t>
            </a:r>
          </a:p>
          <a:p>
            <a:pPr lvl="0" eaLnBrk="0" fontAlgn="base">
              <a:spcBef>
                <a:spcPct val="0"/>
              </a:spcBef>
              <a:spcAft>
                <a:spcPct val="0"/>
              </a:spcAft>
            </a:pPr>
            <a:endParaRPr lang="de-DE" altLang="hu-HU" sz="2400" kern="1200" dirty="0">
              <a:latin typeface="Arial" panose="020B0604020202020204" pitchFamily="34" charset="0"/>
            </a:endParaRPr>
          </a:p>
          <a:p>
            <a:pPr lvl="0" eaLnBrk="0" fontAlgn="base">
              <a:spcBef>
                <a:spcPct val="0"/>
              </a:spcBef>
              <a:spcAft>
                <a:spcPct val="0"/>
              </a:spcAft>
            </a:pPr>
            <a:r>
              <a:rPr lang="de-DE" altLang="hu-HU" sz="2400" kern="1200" dirty="0">
                <a:solidFill>
                  <a:srgbClr val="C00000"/>
                </a:solidFill>
                <a:latin typeface="Arial" panose="020B0604020202020204" pitchFamily="34" charset="0"/>
              </a:rPr>
              <a:t>sowohl</a:t>
            </a:r>
          </a:p>
          <a:p>
            <a:pPr lvl="0" eaLnBrk="0" fontAlgn="base">
              <a:spcBef>
                <a:spcPct val="0"/>
              </a:spcBef>
              <a:spcAft>
                <a:spcPct val="0"/>
              </a:spcAft>
            </a:pPr>
            <a:r>
              <a:rPr lang="de-DE" altLang="hu-HU" sz="2400" kern="1200" dirty="0">
                <a:latin typeface="Arial" panose="020B0604020202020204" pitchFamily="34" charset="0"/>
              </a:rPr>
              <a:t>		intensive Betreuung 			für Wenige, die es wirklich benötigen</a:t>
            </a:r>
          </a:p>
          <a:p>
            <a:pPr lvl="0" eaLnBrk="0" fontAlgn="base">
              <a:spcBef>
                <a:spcPct val="0"/>
              </a:spcBef>
              <a:spcAft>
                <a:spcPct val="0"/>
              </a:spcAft>
            </a:pPr>
            <a:r>
              <a:rPr lang="de-DE" altLang="hu-HU" sz="2400" kern="1200" dirty="0">
                <a:latin typeface="Arial" panose="020B0604020202020204" pitchFamily="34" charset="0"/>
              </a:rPr>
              <a:t>				</a:t>
            </a:r>
            <a:r>
              <a:rPr lang="de-DE" altLang="hu-HU" sz="2400" kern="1200" dirty="0">
                <a:solidFill>
                  <a:srgbClr val="C00000"/>
                </a:solidFill>
                <a:latin typeface="Arial" panose="020B0604020202020204" pitchFamily="34" charset="0"/>
              </a:rPr>
              <a:t>(Palliativstationen)</a:t>
            </a:r>
          </a:p>
          <a:p>
            <a:pPr lvl="0" eaLnBrk="0" fontAlgn="base">
              <a:spcBef>
                <a:spcPct val="0"/>
              </a:spcBef>
              <a:spcAft>
                <a:spcPct val="0"/>
              </a:spcAft>
            </a:pPr>
            <a:endParaRPr lang="de-DE" altLang="hu-HU" sz="2400" kern="1200" dirty="0">
              <a:latin typeface="Arial" panose="020B0604020202020204" pitchFamily="34" charset="0"/>
            </a:endParaRPr>
          </a:p>
          <a:p>
            <a:pPr lvl="0" eaLnBrk="0" fontAlgn="base">
              <a:spcBef>
                <a:spcPct val="0"/>
              </a:spcBef>
              <a:spcAft>
                <a:spcPct val="0"/>
              </a:spcAft>
            </a:pPr>
            <a:r>
              <a:rPr lang="de-DE" altLang="hu-HU" sz="2400" kern="1200" dirty="0">
                <a:solidFill>
                  <a:srgbClr val="C00000"/>
                </a:solidFill>
                <a:latin typeface="Arial" panose="020B0604020202020204" pitchFamily="34" charset="0"/>
              </a:rPr>
              <a:t>als auch</a:t>
            </a:r>
          </a:p>
          <a:p>
            <a:pPr lvl="0" eaLnBrk="0" fontAlgn="base">
              <a:spcBef>
                <a:spcPct val="0"/>
              </a:spcBef>
              <a:spcAft>
                <a:spcPct val="0"/>
              </a:spcAft>
            </a:pPr>
            <a:r>
              <a:rPr lang="de-DE" altLang="hu-HU" sz="2400" kern="1200" dirty="0">
                <a:latin typeface="Arial" panose="020B0604020202020204" pitchFamily="34" charset="0"/>
              </a:rPr>
              <a:t>		breit gefächerte palliativmedizinische	Basisversorgung </a:t>
            </a:r>
          </a:p>
          <a:p>
            <a:pPr lvl="0" eaLnBrk="0" fontAlgn="base">
              <a:spcBef>
                <a:spcPct val="0"/>
              </a:spcBef>
              <a:spcAft>
                <a:spcPct val="0"/>
              </a:spcAft>
            </a:pPr>
            <a:r>
              <a:rPr lang="de-DE" altLang="hu-HU" sz="2400" kern="1200" dirty="0">
                <a:latin typeface="Arial" panose="020B0604020202020204" pitchFamily="34" charset="0"/>
              </a:rPr>
              <a:t>				</a:t>
            </a:r>
            <a:r>
              <a:rPr lang="de-DE" altLang="hu-HU" sz="2400" kern="1200" dirty="0">
                <a:solidFill>
                  <a:srgbClr val="C00000"/>
                </a:solidFill>
                <a:latin typeface="Arial" panose="020B0604020202020204" pitchFamily="34" charset="0"/>
              </a:rPr>
              <a:t>(Hausarzt / ambulante				Hospiz-Palliativteams)</a:t>
            </a:r>
            <a:endParaRPr lang="de-DE" altLang="hu-HU" sz="3600" kern="1200" dirty="0">
              <a:solidFill>
                <a:srgbClr val="C00000"/>
              </a:solidFill>
              <a:latin typeface="Arial" panose="020B0604020202020204" pitchFamily="34" charset="0"/>
            </a:endParaRPr>
          </a:p>
          <a:p>
            <a:pPr marL="457200" lvl="1" eaLnBrk="0" fontAlgn="base">
              <a:spcBef>
                <a:spcPct val="50000"/>
              </a:spcBef>
              <a:spcAft>
                <a:spcPct val="0"/>
              </a:spcAft>
              <a:defRPr/>
            </a:pPr>
            <a:endParaRPr lang="de-DE" sz="2400" kern="1200" dirty="0">
              <a:latin typeface="Arial" charset="0"/>
            </a:endParaRPr>
          </a:p>
        </p:txBody>
      </p:sp>
    </p:spTree>
    <p:extLst>
      <p:ext uri="{BB962C8B-B14F-4D97-AF65-F5344CB8AC3E}">
        <p14:creationId xmlns:p14="http://schemas.microsoft.com/office/powerpoint/2010/main" val="35447598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79379" y="316288"/>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0"/>
              </a:spcBef>
              <a:spcAft>
                <a:spcPct val="0"/>
              </a:spcAft>
            </a:pPr>
            <a:endParaRPr lang="de-DE" altLang="hu-HU" sz="2400" b="1" kern="1200" dirty="0">
              <a:solidFill>
                <a:srgbClr val="000000"/>
              </a:solidFill>
              <a:latin typeface="Arial" panose="020B0604020202020204" pitchFamily="34" charset="0"/>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603681" y="6031928"/>
            <a:ext cx="8703672"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pPr lvl="0" eaLnBrk="0" fontAlgn="base">
              <a:lnSpc>
                <a:spcPct val="100000"/>
              </a:lnSpc>
              <a:spcBef>
                <a:spcPct val="0"/>
              </a:spcBef>
              <a:spcAft>
                <a:spcPct val="0"/>
              </a:spcAft>
            </a:pPr>
            <a:r>
              <a:rPr lang="de-DE" altLang="hu-HU" sz="2400" b="1" kern="1200" dirty="0">
                <a:solidFill>
                  <a:srgbClr val="C00000"/>
                </a:solidFill>
                <a:latin typeface="Arial" panose="020B0604020202020204" pitchFamily="34" charset="0"/>
                <a:ea typeface="+mn-ea"/>
                <a:cs typeface="+mn-cs"/>
              </a:rPr>
              <a:t>Das Lachen ist die engste Distanz zwischen zwei Personen</a:t>
            </a:r>
          </a:p>
          <a:p>
            <a:pPr lvl="0" eaLnBrk="0" fontAlgn="base">
              <a:lnSpc>
                <a:spcPct val="100000"/>
              </a:lnSpc>
              <a:spcBef>
                <a:spcPct val="0"/>
              </a:spcBef>
              <a:spcAft>
                <a:spcPct val="0"/>
              </a:spcAft>
            </a:pPr>
            <a:r>
              <a:rPr lang="de-DE" altLang="hu-HU" sz="2400" b="1" kern="1200" dirty="0">
                <a:solidFill>
                  <a:srgbClr val="C00000"/>
                </a:solidFill>
                <a:latin typeface="Arial" panose="020B0604020202020204" pitchFamily="34" charset="0"/>
                <a:ea typeface="+mn-ea"/>
                <a:cs typeface="+mn-cs"/>
              </a:rPr>
              <a:t>							</a:t>
            </a:r>
            <a:r>
              <a:rPr lang="de-DE" altLang="hu-HU" sz="1600" b="1" kern="1200" dirty="0">
                <a:solidFill>
                  <a:srgbClr val="C00000"/>
                </a:solidFill>
                <a:latin typeface="Arial" panose="020B0604020202020204" pitchFamily="34" charset="0"/>
                <a:ea typeface="+mn-ea"/>
                <a:cs typeface="+mn-cs"/>
              </a:rPr>
              <a:t>Victor Borge</a:t>
            </a:r>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1" name="Picture 2" descr="Bild2">
            <a:extLst>
              <a:ext uri="{FF2B5EF4-FFF2-40B4-BE49-F238E27FC236}">
                <a16:creationId xmlns:a16="http://schemas.microsoft.com/office/drawing/2014/main" id="{064A6F51-ECC8-46C4-9936-9DCF51583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80" y="261366"/>
            <a:ext cx="8499475"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3448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076943" y="579327"/>
            <a:ext cx="7428505" cy="5093702"/>
          </a:xfrm>
          <a:prstGeom prst="rect">
            <a:avLst/>
          </a:prstGeom>
        </p:spPr>
        <p:txBody>
          <a:bodyPr wrap="square">
            <a:spAutoFit/>
          </a:bodyPr>
          <a:lstStyle/>
          <a:p>
            <a:pPr lvl="0" algn="ctr" fontAlgn="base" hangingPunct="1">
              <a:spcBef>
                <a:spcPct val="0"/>
              </a:spcBef>
              <a:spcAft>
                <a:spcPct val="0"/>
              </a:spcAft>
            </a:pPr>
            <a:r>
              <a:rPr lang="en-US" altLang="hu-HU" sz="4400" b="1" u="sng" kern="1200" dirty="0" err="1">
                <a:latin typeface="Arial" panose="020B0604020202020204" pitchFamily="34" charset="0"/>
              </a:rPr>
              <a:t>Notfälle</a:t>
            </a:r>
            <a:r>
              <a:rPr lang="en-US" altLang="hu-HU" sz="4400" b="1" u="sng" kern="1200" dirty="0">
                <a:latin typeface="Arial" panose="020B0604020202020204" pitchFamily="34" charset="0"/>
              </a:rPr>
              <a:t> in der </a:t>
            </a:r>
            <a:r>
              <a:rPr lang="en-US" altLang="hu-HU" sz="4400" b="1" u="sng" kern="1200" dirty="0" err="1">
                <a:latin typeface="Arial" panose="020B0604020202020204" pitchFamily="34" charset="0"/>
              </a:rPr>
              <a:t>Palliativmedizin</a:t>
            </a:r>
            <a:r>
              <a:rPr lang="en-US" altLang="hu-HU" sz="4400" b="1" u="sng" kern="1200" dirty="0">
                <a:latin typeface="Arial" panose="020B0604020202020204" pitchFamily="34" charset="0"/>
              </a:rPr>
              <a:t>:</a:t>
            </a:r>
          </a:p>
          <a:p>
            <a:pPr lvl="0" algn="ctr" fontAlgn="base" hangingPunct="1">
              <a:spcBef>
                <a:spcPct val="0"/>
              </a:spcBef>
              <a:spcAft>
                <a:spcPct val="0"/>
              </a:spcAft>
            </a:pPr>
            <a:endParaRPr lang="en-US" altLang="hu-HU" sz="900" b="1" u="sng" kern="1200" dirty="0">
              <a:latin typeface="Arial" panose="020B0604020202020204" pitchFamily="34" charset="0"/>
            </a:endParaRPr>
          </a:p>
          <a:p>
            <a:pPr marL="914400" lvl="2" fontAlgn="base" hangingPunct="1">
              <a:spcBef>
                <a:spcPct val="0"/>
              </a:spcBef>
              <a:spcAft>
                <a:spcPct val="0"/>
              </a:spcAft>
            </a:pPr>
            <a:r>
              <a:rPr lang="de-DE" altLang="hu-HU" u="sng" kern="1200" dirty="0">
                <a:latin typeface="Arial" panose="020B0604020202020204" pitchFamily="34" charset="0"/>
              </a:rPr>
              <a:t>Führen zu großem Handlungsdruck</a:t>
            </a:r>
          </a:p>
          <a:p>
            <a:pPr marL="914400" lvl="2" fontAlgn="base" hangingPunct="1">
              <a:spcBef>
                <a:spcPct val="0"/>
              </a:spcBef>
              <a:spcAft>
                <a:spcPct val="0"/>
              </a:spcAft>
            </a:pPr>
            <a:r>
              <a:rPr lang="de-DE" altLang="hu-HU" u="sng" kern="1200" dirty="0">
                <a:latin typeface="Arial" panose="020B0604020202020204" pitchFamily="34" charset="0"/>
              </a:rPr>
              <a:t>Anforderung Notarzt, ggf. Reanimation</a:t>
            </a:r>
          </a:p>
          <a:p>
            <a:pPr marL="1828800" lvl="4" fontAlgn="base" hangingPunct="1">
              <a:spcBef>
                <a:spcPct val="0"/>
              </a:spcBef>
              <a:spcAft>
                <a:spcPct val="0"/>
              </a:spcAft>
            </a:pPr>
            <a:r>
              <a:rPr lang="de-DE" altLang="hu-HU" u="sng" kern="1200" dirty="0">
                <a:latin typeface="Arial" panose="020B0604020202020204" pitchFamily="34" charset="0"/>
              </a:rPr>
              <a:t>Ziel „Leben retten“</a:t>
            </a:r>
          </a:p>
          <a:p>
            <a:pPr marL="1828800" lvl="4" fontAlgn="base" hangingPunct="1">
              <a:spcBef>
                <a:spcPct val="0"/>
              </a:spcBef>
              <a:spcAft>
                <a:spcPct val="0"/>
              </a:spcAft>
            </a:pPr>
            <a:endParaRPr lang="de-DE" altLang="hu-HU" u="sng" kern="1200" dirty="0">
              <a:latin typeface="Arial" panose="020B0604020202020204" pitchFamily="34" charset="0"/>
            </a:endParaRPr>
          </a:p>
          <a:p>
            <a:pPr lvl="0" fontAlgn="base" hangingPunct="1">
              <a:spcBef>
                <a:spcPct val="0"/>
              </a:spcBef>
              <a:spcAft>
                <a:spcPct val="0"/>
              </a:spcAft>
            </a:pPr>
            <a:r>
              <a:rPr lang="de-DE" altLang="hu-HU" sz="2400" u="sng" kern="1200" dirty="0">
                <a:solidFill>
                  <a:srgbClr val="FD1503"/>
                </a:solidFill>
                <a:latin typeface="Arial" panose="020B0604020202020204" pitchFamily="34" charset="0"/>
                <a:cs typeface="Arial" panose="020B0604020202020204" pitchFamily="34" charset="0"/>
              </a:rPr>
              <a:t>Deshalb: Vorsorge!</a:t>
            </a:r>
          </a:p>
          <a:p>
            <a:pPr lvl="0" fontAlgn="base" hangingPunct="1">
              <a:spcBef>
                <a:spcPct val="0"/>
              </a:spcBef>
              <a:spcAft>
                <a:spcPct val="0"/>
              </a:spcAft>
            </a:pPr>
            <a:r>
              <a:rPr lang="de-DE" altLang="hu-HU" sz="2400" kern="1200" dirty="0">
                <a:solidFill>
                  <a:srgbClr val="FD1503"/>
                </a:solidFill>
                <a:latin typeface="Arial" panose="020B0604020202020204" pitchFamily="34" charset="0"/>
                <a:cs typeface="Arial" panose="020B0604020202020204" pitchFamily="34" charset="0"/>
              </a:rPr>
              <a:t>				</a:t>
            </a:r>
          </a:p>
          <a:p>
            <a:pPr marL="1371600" lvl="3" fontAlgn="base" hangingPunct="1">
              <a:spcBef>
                <a:spcPct val="0"/>
              </a:spcBef>
              <a:spcAft>
                <a:spcPct val="0"/>
              </a:spcAft>
              <a:buFont typeface="Arial" panose="020B0604020202020204" pitchFamily="34" charset="0"/>
              <a:buChar char="•"/>
            </a:pPr>
            <a:r>
              <a:rPr lang="de-DE" altLang="hu-HU" u="sng" kern="1200" dirty="0">
                <a:solidFill>
                  <a:srgbClr val="FD1503"/>
                </a:solidFill>
                <a:latin typeface="Arial" panose="020B0604020202020204" pitchFamily="34" charset="0"/>
                <a:cs typeface="Arial" panose="020B0604020202020204" pitchFamily="34" charset="0"/>
              </a:rPr>
              <a:t> Wille des Patienten</a:t>
            </a:r>
          </a:p>
          <a:p>
            <a:pPr marL="1371600" lvl="3" fontAlgn="base" hangingPunct="1">
              <a:spcBef>
                <a:spcPct val="0"/>
              </a:spcBef>
              <a:spcAft>
                <a:spcPct val="0"/>
              </a:spcAft>
              <a:buFont typeface="Arial" panose="020B0604020202020204" pitchFamily="34" charset="0"/>
              <a:buChar char="•"/>
            </a:pPr>
            <a:r>
              <a:rPr lang="de-DE" altLang="hu-HU" u="sng" kern="1200" dirty="0">
                <a:solidFill>
                  <a:srgbClr val="FD1503"/>
                </a:solidFill>
                <a:latin typeface="Arial" panose="020B0604020202020204" pitchFamily="34" charset="0"/>
                <a:cs typeface="Arial" panose="020B0604020202020204" pitchFamily="34" charset="0"/>
              </a:rPr>
              <a:t> Informierte Angehörige</a:t>
            </a:r>
          </a:p>
          <a:p>
            <a:pPr marL="1371600" lvl="3" fontAlgn="base" hangingPunct="1">
              <a:spcBef>
                <a:spcPct val="0"/>
              </a:spcBef>
              <a:spcAft>
                <a:spcPct val="0"/>
              </a:spcAft>
              <a:buFont typeface="Arial" panose="020B0604020202020204" pitchFamily="34" charset="0"/>
              <a:buChar char="•"/>
            </a:pPr>
            <a:r>
              <a:rPr lang="de-DE" altLang="hu-HU" u="sng" kern="1200" dirty="0">
                <a:solidFill>
                  <a:srgbClr val="FD1503"/>
                </a:solidFill>
                <a:latin typeface="Arial" panose="020B0604020202020204" pitchFamily="34" charset="0"/>
                <a:cs typeface="Arial" panose="020B0604020202020204" pitchFamily="34" charset="0"/>
              </a:rPr>
              <a:t> Schriftlichen Notfallplan für Angehörige/ Helfer </a:t>
            </a:r>
          </a:p>
          <a:p>
            <a:pPr marL="1371600" lvl="3" fontAlgn="base" hangingPunct="1">
              <a:spcBef>
                <a:spcPct val="0"/>
              </a:spcBef>
              <a:spcAft>
                <a:spcPct val="0"/>
              </a:spcAft>
            </a:pPr>
            <a:r>
              <a:rPr lang="de-DE" altLang="hu-HU" u="sng" kern="1200" dirty="0">
                <a:solidFill>
                  <a:srgbClr val="FD1503"/>
                </a:solidFill>
                <a:latin typeface="Arial" panose="020B0604020202020204" pitchFamily="34" charset="0"/>
                <a:cs typeface="Arial" panose="020B0604020202020204" pitchFamily="34" charset="0"/>
              </a:rPr>
              <a:t>mit Patienten frühzeitig absprechen</a:t>
            </a:r>
            <a:endParaRPr lang="de-DE" altLang="hu-HU" sz="1200" u="sng" kern="1200" dirty="0">
              <a:solidFill>
                <a:srgbClr val="FD1503"/>
              </a:solidFill>
              <a:latin typeface="Arial" panose="020B0604020202020204" pitchFamily="34" charset="0"/>
              <a:cs typeface="Arial" panose="020B0604020202020204" pitchFamily="34" charset="0"/>
            </a:endParaRPr>
          </a:p>
          <a:p>
            <a:pPr marL="457200" lvl="1" eaLnBrk="0" fontAlgn="base">
              <a:spcBef>
                <a:spcPct val="50000"/>
              </a:spcBef>
              <a:spcAft>
                <a:spcPct val="0"/>
              </a:spcAft>
              <a:defRPr/>
            </a:pPr>
            <a:endParaRPr lang="de-DE" sz="2400" kern="1200" dirty="0">
              <a:latin typeface="Arial" charset="0"/>
            </a:endParaRPr>
          </a:p>
        </p:txBody>
      </p:sp>
    </p:spTree>
    <p:extLst>
      <p:ext uri="{BB962C8B-B14F-4D97-AF65-F5344CB8AC3E}">
        <p14:creationId xmlns:p14="http://schemas.microsoft.com/office/powerpoint/2010/main" val="38294416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076943" y="579327"/>
            <a:ext cx="8141255" cy="6001643"/>
          </a:xfrm>
          <a:prstGeom prst="rect">
            <a:avLst/>
          </a:prstGeom>
        </p:spPr>
        <p:txBody>
          <a:bodyPr wrap="square">
            <a:spAutoFit/>
          </a:bodyPr>
          <a:lstStyle/>
          <a:p>
            <a:pPr lvl="0" algn="ctr" fontAlgn="base" hangingPunct="1">
              <a:spcBef>
                <a:spcPct val="0"/>
              </a:spcBef>
              <a:spcAft>
                <a:spcPct val="0"/>
              </a:spcAft>
            </a:pPr>
            <a:r>
              <a:rPr lang="en-US" altLang="hu-HU" sz="2800" b="1" u="sng" kern="1200" dirty="0" err="1">
                <a:latin typeface="Arial" panose="020B0604020202020204" pitchFamily="34" charset="0"/>
              </a:rPr>
              <a:t>Ziele</a:t>
            </a:r>
            <a:r>
              <a:rPr lang="en-US" altLang="hu-HU" sz="2800" b="1" u="sng" kern="1200" dirty="0">
                <a:latin typeface="Arial" panose="020B0604020202020204" pitchFamily="34" charset="0"/>
              </a:rPr>
              <a:t> und </a:t>
            </a:r>
            <a:r>
              <a:rPr lang="en-US" altLang="hu-HU" sz="2800" b="1" u="sng" kern="1200" dirty="0" err="1">
                <a:latin typeface="Arial" panose="020B0604020202020204" pitchFamily="34" charset="0"/>
              </a:rPr>
              <a:t>Aufgaben</a:t>
            </a:r>
            <a:r>
              <a:rPr lang="en-US" altLang="hu-HU" sz="2800" b="1" u="sng" kern="1200" dirty="0">
                <a:latin typeface="Arial" panose="020B0604020202020204" pitchFamily="34" charset="0"/>
              </a:rPr>
              <a:t> der </a:t>
            </a:r>
            <a:r>
              <a:rPr lang="en-US" altLang="hu-HU" sz="2800" b="1" u="sng" kern="1200" dirty="0" err="1">
                <a:latin typeface="Arial" panose="020B0604020202020204" pitchFamily="34" charset="0"/>
              </a:rPr>
              <a:t>Palliativmedizin</a:t>
            </a:r>
            <a:r>
              <a:rPr lang="en-US" altLang="hu-HU" sz="2800" b="1" u="sng" kern="1200" dirty="0">
                <a:latin typeface="Arial" panose="020B0604020202020204" pitchFamily="34" charset="0"/>
              </a:rPr>
              <a:t> </a:t>
            </a:r>
          </a:p>
          <a:p>
            <a:pPr lvl="0" algn="ctr" fontAlgn="base" hangingPunct="1">
              <a:spcBef>
                <a:spcPct val="0"/>
              </a:spcBef>
              <a:spcAft>
                <a:spcPct val="0"/>
              </a:spcAft>
            </a:pPr>
            <a:r>
              <a:rPr lang="en-US" altLang="hu-HU" sz="2800" b="1" u="sng" kern="1200" dirty="0">
                <a:latin typeface="Arial" panose="020B0604020202020204" pitchFamily="34" charset="0"/>
              </a:rPr>
              <a:t>=&gt;Wo </a:t>
            </a:r>
            <a:r>
              <a:rPr lang="en-US" altLang="hu-HU" sz="2800" b="1" u="sng" kern="1200" dirty="0" err="1">
                <a:latin typeface="Arial" panose="020B0604020202020204" pitchFamily="34" charset="0"/>
              </a:rPr>
              <a:t>liegen</a:t>
            </a:r>
            <a:r>
              <a:rPr lang="en-US" altLang="hu-HU" sz="2800" b="1" u="sng" kern="1200" dirty="0">
                <a:latin typeface="Arial" panose="020B0604020202020204" pitchFamily="34" charset="0"/>
              </a:rPr>
              <a:t> die </a:t>
            </a:r>
            <a:r>
              <a:rPr lang="en-US" altLang="hu-HU" sz="2800" b="1" u="sng" kern="1200" dirty="0" err="1">
                <a:latin typeface="Arial" panose="020B0604020202020204" pitchFamily="34" charset="0"/>
              </a:rPr>
              <a:t>Prioritäten</a:t>
            </a:r>
            <a:r>
              <a:rPr lang="en-US" altLang="hu-HU" sz="2800" b="1" u="sng" kern="1200" dirty="0">
                <a:latin typeface="Arial" panose="020B0604020202020204" pitchFamily="34" charset="0"/>
              </a:rPr>
              <a:t>?</a:t>
            </a:r>
          </a:p>
          <a:p>
            <a:pPr lvl="0" algn="ctr" fontAlgn="base" hangingPunct="1">
              <a:spcBef>
                <a:spcPct val="0"/>
              </a:spcBef>
              <a:spcAft>
                <a:spcPct val="0"/>
              </a:spcAft>
            </a:pPr>
            <a:endParaRPr lang="en-US" altLang="hu-HU" sz="2800" b="1" u="sng" kern="1200" dirty="0">
              <a:latin typeface="Arial" panose="020B0604020202020204" pitchFamily="34" charset="0"/>
            </a:endParaRPr>
          </a:p>
          <a:p>
            <a:pPr lvl="0" fontAlgn="base" hangingPunct="1">
              <a:spcBef>
                <a:spcPct val="0"/>
              </a:spcBef>
              <a:spcAft>
                <a:spcPct val="0"/>
              </a:spcAft>
            </a:pPr>
            <a:r>
              <a:rPr lang="en-US" altLang="hu-HU" b="1" u="sng" kern="1200" dirty="0">
                <a:latin typeface="Arial" panose="020B0604020202020204" pitchFamily="34" charset="0"/>
              </a:rPr>
              <a:t> </a:t>
            </a:r>
            <a:r>
              <a:rPr lang="en-US" altLang="hu-HU" sz="2400" b="1" u="sng" kern="1200" dirty="0" err="1">
                <a:latin typeface="Arial" panose="020B0604020202020204" pitchFamily="34" charset="0"/>
              </a:rPr>
              <a:t>Erhaltung</a:t>
            </a:r>
            <a:r>
              <a:rPr lang="en-US" altLang="hu-HU" sz="2400" b="1" u="sng" kern="1200" dirty="0">
                <a:latin typeface="Arial" panose="020B0604020202020204" pitchFamily="34" charset="0"/>
              </a:rPr>
              <a:t> und </a:t>
            </a:r>
            <a:r>
              <a:rPr lang="en-US" altLang="hu-HU" sz="2400" b="1" u="sng" kern="1200" dirty="0" err="1">
                <a:latin typeface="Arial" panose="020B0604020202020204" pitchFamily="34" charset="0"/>
              </a:rPr>
              <a:t>Verbesserung</a:t>
            </a:r>
            <a:r>
              <a:rPr lang="en-US" altLang="hu-HU" sz="2400" b="1" u="sng" kern="1200" dirty="0">
                <a:latin typeface="Arial" panose="020B0604020202020204" pitchFamily="34" charset="0"/>
              </a:rPr>
              <a:t> der </a:t>
            </a:r>
            <a:r>
              <a:rPr lang="en-US" altLang="hu-HU" sz="2400" b="1" u="sng" kern="1200" dirty="0" err="1">
                <a:latin typeface="Arial" panose="020B0604020202020204" pitchFamily="34" charset="0"/>
              </a:rPr>
              <a:t>Lebensqualität</a:t>
            </a:r>
            <a:r>
              <a:rPr lang="en-US" altLang="hu-HU" sz="2400" b="1" u="sng" kern="1200" dirty="0">
                <a:latin typeface="Arial" panose="020B0604020202020204" pitchFamily="34" charset="0"/>
              </a:rPr>
              <a:t> des </a:t>
            </a:r>
            <a:r>
              <a:rPr lang="en-US" altLang="hu-HU" sz="2400" b="1" u="sng" kern="1200" dirty="0" err="1">
                <a:latin typeface="Arial" panose="020B0604020202020204" pitchFamily="34" charset="0"/>
              </a:rPr>
              <a:t>Patienten</a:t>
            </a:r>
            <a:r>
              <a:rPr lang="en-US" altLang="hu-HU" sz="2400" b="1" u="sng" kern="1200" dirty="0">
                <a:latin typeface="Arial" panose="020B0604020202020204" pitchFamily="34" charset="0"/>
              </a:rPr>
              <a:t> und der </a:t>
            </a:r>
            <a:r>
              <a:rPr lang="en-US" altLang="hu-HU" sz="2400" b="1" u="sng" kern="1200" dirty="0" err="1">
                <a:latin typeface="Arial" panose="020B0604020202020204" pitchFamily="34" charset="0"/>
              </a:rPr>
              <a:t>Angehörigen</a:t>
            </a:r>
            <a:endParaRPr lang="en-US" altLang="hu-HU" sz="2400" b="1" u="sng" kern="1200" dirty="0">
              <a:latin typeface="Arial" panose="020B0604020202020204" pitchFamily="34" charset="0"/>
            </a:endParaRPr>
          </a:p>
          <a:p>
            <a:pPr lvl="0" fontAlgn="base" hangingPunct="1">
              <a:spcBef>
                <a:spcPct val="0"/>
              </a:spcBef>
              <a:spcAft>
                <a:spcPct val="0"/>
              </a:spcAft>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Symptomkontrolle</a:t>
            </a:r>
            <a:r>
              <a:rPr lang="en-US" altLang="hu-HU" sz="2400" b="1" u="sng" kern="1200" dirty="0">
                <a:latin typeface="Arial" panose="020B0604020202020204" pitchFamily="34" charset="0"/>
              </a:rPr>
              <a:t> : </a:t>
            </a:r>
          </a:p>
          <a:p>
            <a:pPr lvl="0" fontAlgn="base" hangingPunct="1">
              <a:spcBef>
                <a:spcPct val="0"/>
              </a:spcBef>
              <a:spcAft>
                <a:spcPct val="0"/>
              </a:spcAft>
            </a:pPr>
            <a:r>
              <a:rPr lang="en-US" altLang="hu-HU" sz="2400" b="1" u="sng" kern="1200" dirty="0">
                <a:latin typeface="Arial" panose="020B0604020202020204" pitchFamily="34" charset="0"/>
              </a:rPr>
              <a:t>	</a:t>
            </a:r>
            <a:r>
              <a:rPr lang="en-US" altLang="hu-HU" sz="2400" b="1" i="1" u="sng" kern="1200" dirty="0">
                <a:solidFill>
                  <a:srgbClr val="C00000"/>
                </a:solidFill>
                <a:latin typeface="Arial" panose="020B0604020202020204" pitchFamily="34" charset="0"/>
              </a:rPr>
              <a:t>“</a:t>
            </a:r>
            <a:r>
              <a:rPr lang="en-US" altLang="hu-HU" sz="2400" b="1" i="1" u="sng" kern="1200" dirty="0" err="1">
                <a:solidFill>
                  <a:srgbClr val="C00000"/>
                </a:solidFill>
                <a:latin typeface="Arial" panose="020B0604020202020204" pitchFamily="34" charset="0"/>
              </a:rPr>
              <a:t>Palliativ</a:t>
            </a:r>
            <a:r>
              <a:rPr lang="en-US" altLang="hu-HU" sz="2400" b="1" i="1" u="sng" kern="1200" dirty="0">
                <a:solidFill>
                  <a:srgbClr val="C00000"/>
                </a:solidFill>
                <a:latin typeface="Arial" panose="020B0604020202020204" pitchFamily="34" charset="0"/>
              </a:rPr>
              <a:t> “</a:t>
            </a:r>
            <a:r>
              <a:rPr lang="en-US" altLang="hu-HU" sz="2400" b="1" i="1" u="sng" kern="1200" dirty="0" err="1">
                <a:solidFill>
                  <a:srgbClr val="C00000"/>
                </a:solidFill>
                <a:latin typeface="Arial" panose="020B0604020202020204" pitchFamily="34" charset="0"/>
              </a:rPr>
              <a:t>schützt</a:t>
            </a:r>
            <a:r>
              <a:rPr lang="en-US" altLang="hu-HU" sz="2400" b="1" i="1" u="sng" kern="1200" dirty="0">
                <a:solidFill>
                  <a:srgbClr val="C00000"/>
                </a:solidFill>
                <a:latin typeface="Arial" panose="020B0604020202020204" pitchFamily="34" charset="0"/>
              </a:rPr>
              <a:t>” </a:t>
            </a:r>
            <a:r>
              <a:rPr lang="en-US" altLang="hu-HU" sz="2400" b="1" i="1" u="sng" kern="1200" dirty="0" err="1">
                <a:solidFill>
                  <a:srgbClr val="C00000"/>
                </a:solidFill>
                <a:latin typeface="Arial" panose="020B0604020202020204" pitchFamily="34" charset="0"/>
              </a:rPr>
              <a:t>nicht</a:t>
            </a:r>
            <a:r>
              <a:rPr lang="en-US" altLang="hu-HU" sz="2400" b="1" i="1" u="sng" kern="1200" dirty="0">
                <a:solidFill>
                  <a:srgbClr val="C00000"/>
                </a:solidFill>
                <a:latin typeface="Arial" panose="020B0604020202020204" pitchFamily="34" charset="0"/>
              </a:rPr>
              <a:t> </a:t>
            </a:r>
            <a:r>
              <a:rPr lang="en-US" altLang="hu-HU" sz="2400" b="1" i="1" u="sng" kern="1200" dirty="0" err="1">
                <a:solidFill>
                  <a:srgbClr val="C00000"/>
                </a:solidFill>
                <a:latin typeface="Arial" panose="020B0604020202020204" pitchFamily="34" charset="0"/>
              </a:rPr>
              <a:t>vor</a:t>
            </a:r>
            <a:r>
              <a:rPr lang="en-US" altLang="hu-HU" sz="2400" b="1" i="1" u="sng" kern="1200" dirty="0">
                <a:solidFill>
                  <a:srgbClr val="C00000"/>
                </a:solidFill>
                <a:latin typeface="Arial" panose="020B0604020202020204" pitchFamily="34" charset="0"/>
              </a:rPr>
              <a:t> </a:t>
            </a:r>
            <a:r>
              <a:rPr lang="en-US" altLang="hu-HU" sz="2400" b="1" i="1" u="sng" kern="1200" dirty="0" err="1">
                <a:solidFill>
                  <a:srgbClr val="C00000"/>
                </a:solidFill>
                <a:latin typeface="Arial" panose="020B0604020202020204" pitchFamily="34" charset="0"/>
              </a:rPr>
              <a:t>Behandlung</a:t>
            </a:r>
            <a:r>
              <a:rPr lang="en-US" altLang="hu-HU" sz="2400" b="1" i="1" u="sng" kern="1200" dirty="0">
                <a:solidFill>
                  <a:srgbClr val="C00000"/>
                </a:solidFill>
                <a:latin typeface="Arial" panose="020B0604020202020204" pitchFamily="34" charset="0"/>
              </a:rPr>
              <a:t>”</a:t>
            </a:r>
          </a:p>
          <a:p>
            <a:pPr lvl="0" fontAlgn="base" hangingPunct="1">
              <a:spcBef>
                <a:spcPct val="0"/>
              </a:spcBef>
              <a:spcAft>
                <a:spcPct val="0"/>
              </a:spcAft>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Nicht</a:t>
            </a:r>
            <a:r>
              <a:rPr lang="en-US" altLang="hu-HU" sz="2400" b="1" u="sng" kern="1200" dirty="0">
                <a:latin typeface="Arial" panose="020B0604020202020204" pitchFamily="34" charset="0"/>
              </a:rPr>
              <a:t> </a:t>
            </a:r>
            <a:r>
              <a:rPr lang="en-US" altLang="hu-HU" sz="2400" b="1" i="1" u="sng" kern="1200" dirty="0">
                <a:latin typeface="Arial" panose="020B0604020202020204" pitchFamily="34" charset="0"/>
              </a:rPr>
              <a:t>“</a:t>
            </a:r>
            <a:r>
              <a:rPr lang="en-US" altLang="hu-HU" sz="2400" b="1" i="1" u="sng" kern="1200" dirty="0" err="1">
                <a:latin typeface="Arial" panose="020B0604020202020204" pitchFamily="34" charset="0"/>
              </a:rPr>
              <a:t>Behandeln</a:t>
            </a:r>
            <a:r>
              <a:rPr lang="en-US" altLang="hu-HU" sz="2400" b="1" i="1" u="sng" kern="1200" dirty="0">
                <a:latin typeface="Arial" panose="020B0604020202020204" pitchFamily="34" charset="0"/>
              </a:rPr>
              <a:t> </a:t>
            </a:r>
            <a:r>
              <a:rPr lang="en-US" altLang="hu-HU" sz="2400" b="1" i="1" u="sng" kern="1200" dirty="0" err="1">
                <a:latin typeface="Arial" panose="020B0604020202020204" pitchFamily="34" charset="0"/>
              </a:rPr>
              <a:t>oder</a:t>
            </a:r>
            <a:r>
              <a:rPr lang="en-US" altLang="hu-HU" sz="2400" b="1" i="1" u="sng" kern="1200" dirty="0">
                <a:latin typeface="Arial" panose="020B0604020202020204" pitchFamily="34" charset="0"/>
              </a:rPr>
              <a:t> </a:t>
            </a:r>
            <a:r>
              <a:rPr lang="en-US" altLang="hu-HU" sz="2400" b="1" i="1" u="sng" kern="1200" dirty="0" err="1">
                <a:latin typeface="Arial" panose="020B0604020202020204" pitchFamily="34" charset="0"/>
              </a:rPr>
              <a:t>nicht</a:t>
            </a:r>
            <a:r>
              <a:rPr lang="en-US" altLang="hu-HU" sz="2400" b="1" i="1" u="sng" kern="1200" dirty="0">
                <a:latin typeface="Arial" panose="020B0604020202020204" pitchFamily="34" charset="0"/>
              </a:rPr>
              <a:t> </a:t>
            </a:r>
            <a:r>
              <a:rPr lang="en-US" altLang="hu-HU" sz="2400" b="1" i="1" u="sng" kern="1200" dirty="0" err="1">
                <a:latin typeface="Arial" panose="020B0604020202020204" pitchFamily="34" charset="0"/>
              </a:rPr>
              <a:t>behandeln</a:t>
            </a:r>
            <a:r>
              <a:rPr lang="en-US" altLang="hu-HU" sz="2400" b="1" i="1" u="sng" kern="1200" dirty="0">
                <a:latin typeface="Arial" panose="020B0604020202020204" pitchFamily="34" charset="0"/>
              </a:rPr>
              <a:t>”,</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sondern</a:t>
            </a:r>
            <a:r>
              <a:rPr lang="en-US" altLang="hu-HU" sz="2400" b="1" u="sng" kern="1200" dirty="0">
                <a:latin typeface="Arial" panose="020B0604020202020204" pitchFamily="34" charset="0"/>
              </a:rPr>
              <a:t> </a:t>
            </a:r>
          </a:p>
          <a:p>
            <a:pPr lvl="0" fontAlgn="base" hangingPunct="1">
              <a:spcBef>
                <a:spcPct val="0"/>
              </a:spcBef>
              <a:spcAft>
                <a:spcPct val="0"/>
              </a:spcAft>
            </a:pPr>
            <a:r>
              <a:rPr lang="en-US" altLang="hu-HU" sz="2400" b="1" i="1" u="sng" kern="1200" dirty="0">
                <a:latin typeface="Arial" panose="020B0604020202020204" pitchFamily="34" charset="0"/>
              </a:rPr>
              <a:t>	</a:t>
            </a:r>
            <a:r>
              <a:rPr lang="en-US" altLang="hu-HU" sz="2400" b="1" i="1" u="sng" kern="1200" dirty="0">
                <a:solidFill>
                  <a:srgbClr val="C00000"/>
                </a:solidFill>
                <a:latin typeface="Arial" panose="020B0604020202020204" pitchFamily="34" charset="0"/>
              </a:rPr>
              <a:t>“Was </a:t>
            </a:r>
            <a:r>
              <a:rPr lang="en-US" altLang="hu-HU" sz="2400" b="1" i="1" u="sng" kern="1200" dirty="0" err="1">
                <a:solidFill>
                  <a:srgbClr val="C00000"/>
                </a:solidFill>
                <a:latin typeface="Arial" panose="020B0604020202020204" pitchFamily="34" charset="0"/>
              </a:rPr>
              <a:t>hilft</a:t>
            </a:r>
            <a:r>
              <a:rPr lang="en-US" altLang="hu-HU" sz="2400" b="1" i="1" u="sng" kern="1200" dirty="0">
                <a:solidFill>
                  <a:srgbClr val="C00000"/>
                </a:solidFill>
                <a:latin typeface="Arial" panose="020B0604020202020204" pitchFamily="34" charset="0"/>
              </a:rPr>
              <a:t> am </a:t>
            </a:r>
            <a:r>
              <a:rPr lang="en-US" altLang="hu-HU" sz="2400" b="1" i="1" u="sng" kern="1200" dirty="0" err="1">
                <a:solidFill>
                  <a:srgbClr val="C00000"/>
                </a:solidFill>
                <a:latin typeface="Arial" panose="020B0604020202020204" pitchFamily="34" charset="0"/>
              </a:rPr>
              <a:t>besten</a:t>
            </a:r>
            <a:r>
              <a:rPr lang="en-US" altLang="hu-HU" sz="2400" b="1" i="1" u="sng" kern="1200" dirty="0">
                <a:solidFill>
                  <a:srgbClr val="C00000"/>
                </a:solidFill>
                <a:latin typeface="Arial" panose="020B0604020202020204" pitchFamily="34" charset="0"/>
              </a:rPr>
              <a:t> in </a:t>
            </a:r>
            <a:r>
              <a:rPr lang="en-US" altLang="hu-HU" sz="2400" b="1" i="1" u="sng" kern="1200" dirty="0" err="1">
                <a:solidFill>
                  <a:srgbClr val="C00000"/>
                </a:solidFill>
                <a:latin typeface="Arial" panose="020B0604020202020204" pitchFamily="34" charset="0"/>
              </a:rPr>
              <a:t>konkreter</a:t>
            </a:r>
            <a:r>
              <a:rPr lang="en-US" altLang="hu-HU" sz="2400" b="1" i="1" u="sng" kern="1200" dirty="0">
                <a:solidFill>
                  <a:srgbClr val="C00000"/>
                </a:solidFill>
                <a:latin typeface="Arial" panose="020B0604020202020204" pitchFamily="34" charset="0"/>
              </a:rPr>
              <a:t> Situation?”</a:t>
            </a:r>
          </a:p>
          <a:p>
            <a:pPr lvl="0" fontAlgn="base" hangingPunct="1">
              <a:spcBef>
                <a:spcPct val="0"/>
              </a:spcBef>
              <a:spcAft>
                <a:spcPct val="0"/>
              </a:spcAft>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Wer</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soll</a:t>
            </a:r>
            <a:r>
              <a:rPr lang="en-US" altLang="hu-HU" sz="2400" b="1" u="sng" kern="1200" dirty="0">
                <a:latin typeface="Arial" panose="020B0604020202020204" pitchFamily="34" charset="0"/>
              </a:rPr>
              <a:t> das </a:t>
            </a:r>
            <a:r>
              <a:rPr lang="en-US" altLang="hu-HU" sz="2400" b="1" u="sng" kern="1200" dirty="0" err="1">
                <a:latin typeface="Arial" panose="020B0604020202020204" pitchFamily="34" charset="0"/>
              </a:rPr>
              <a:t>entscheiden</a:t>
            </a:r>
            <a:r>
              <a:rPr lang="en-US" altLang="hu-HU" sz="2400" b="1" u="sng" kern="1200" dirty="0">
                <a:latin typeface="Arial" panose="020B0604020202020204" pitchFamily="34" charset="0"/>
              </a:rPr>
              <a:t>? – der Patient </a:t>
            </a:r>
            <a:r>
              <a:rPr lang="en-US" altLang="hu-HU" sz="2400" b="1" u="sng" kern="1200" dirty="0" err="1">
                <a:latin typeface="Arial" panose="020B0604020202020204" pitchFamily="34" charset="0"/>
              </a:rPr>
              <a:t>selbst</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Ziel</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ist</a:t>
            </a:r>
            <a:r>
              <a:rPr lang="en-US" altLang="hu-HU" sz="2400" b="1" u="sng" kern="1200" dirty="0">
                <a:latin typeface="Arial" panose="020B0604020202020204" pitchFamily="34" charset="0"/>
              </a:rPr>
              <a:t> es, dem </a:t>
            </a:r>
            <a:r>
              <a:rPr lang="en-US" altLang="hu-HU" sz="2400" b="1" u="sng" kern="1200" dirty="0" err="1">
                <a:latin typeface="Arial" panose="020B0604020202020204" pitchFamily="34" charset="0"/>
              </a:rPr>
              <a:t>Patienten</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zu</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größtmöglicher</a:t>
            </a:r>
            <a:r>
              <a:rPr lang="en-US" altLang="hu-HU" sz="2400" b="1" u="sng" kern="1200" dirty="0">
                <a:latin typeface="Arial" panose="020B0604020202020204" pitchFamily="34" charset="0"/>
              </a:rPr>
              <a:t> </a:t>
            </a:r>
            <a:r>
              <a:rPr lang="en-US" altLang="hu-HU" sz="2400" b="1" u="sng" kern="1200" dirty="0">
                <a:solidFill>
                  <a:srgbClr val="C00000"/>
                </a:solidFill>
                <a:latin typeface="Arial" panose="020B0604020202020204" pitchFamily="34" charset="0"/>
              </a:rPr>
              <a:t>“</a:t>
            </a:r>
            <a:r>
              <a:rPr lang="en-US" altLang="hu-HU" sz="2400" b="1" u="sng" kern="1200" dirty="0" err="1">
                <a:solidFill>
                  <a:srgbClr val="C00000"/>
                </a:solidFill>
                <a:latin typeface="Arial" panose="020B0604020202020204" pitchFamily="34" charset="0"/>
              </a:rPr>
              <a:t>Entscheidungsautonomie</a:t>
            </a:r>
            <a:r>
              <a:rPr lang="en-US" altLang="hu-HU" sz="2400" b="1" u="sng" kern="1200" dirty="0">
                <a:solidFill>
                  <a:srgbClr val="C00000"/>
                </a:solidFill>
                <a:latin typeface="Arial" panose="020B0604020202020204" pitchFamily="34" charset="0"/>
              </a:rPr>
              <a:t>” </a:t>
            </a:r>
            <a:r>
              <a:rPr lang="en-US" altLang="hu-HU" sz="2400" b="1" u="sng" kern="1200" dirty="0" err="1">
                <a:latin typeface="Arial" panose="020B0604020202020204" pitchFamily="34" charset="0"/>
              </a:rPr>
              <a:t>zu</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verhelfen</a:t>
            </a:r>
            <a:endParaRPr lang="en-US" altLang="hu-HU" sz="2400" b="1" u="sng" kern="1200" dirty="0">
              <a:latin typeface="Arial" panose="020B0604020202020204" pitchFamily="34" charset="0"/>
            </a:endParaRPr>
          </a:p>
          <a:p>
            <a:pPr lvl="0" fontAlgn="base" hangingPunct="1">
              <a:spcBef>
                <a:spcPct val="0"/>
              </a:spcBef>
              <a:spcAft>
                <a:spcPct val="0"/>
              </a:spcAft>
            </a:pPr>
            <a:r>
              <a:rPr lang="en-US" altLang="hu-HU" sz="2400" b="1" u="sng" kern="1200" dirty="0">
                <a:latin typeface="Arial" panose="020B0604020202020204" pitchFamily="34" charset="0"/>
              </a:rPr>
              <a:t> Patient </a:t>
            </a:r>
            <a:r>
              <a:rPr lang="en-US" altLang="hu-HU" sz="2400" b="1" u="sng" kern="1200" dirty="0" err="1">
                <a:latin typeface="Arial" panose="020B0604020202020204" pitchFamily="34" charset="0"/>
              </a:rPr>
              <a:t>möchte</a:t>
            </a:r>
            <a:r>
              <a:rPr lang="en-US" altLang="hu-HU" sz="2400" b="1" u="sng" kern="1200" dirty="0">
                <a:latin typeface="Arial" panose="020B0604020202020204" pitchFamily="34" charset="0"/>
              </a:rPr>
              <a:t> seine </a:t>
            </a:r>
            <a:r>
              <a:rPr lang="en-US" altLang="hu-HU" sz="2400" b="1" u="sng" kern="1200" dirty="0" err="1">
                <a:latin typeface="Arial" panose="020B0604020202020204" pitchFamily="34" charset="0"/>
              </a:rPr>
              <a:t>verbleibende</a:t>
            </a:r>
            <a:r>
              <a:rPr lang="en-US" altLang="hu-HU" sz="2400" b="1" u="sng" kern="1200" dirty="0">
                <a:latin typeface="Arial" panose="020B0604020202020204" pitchFamily="34" charset="0"/>
              </a:rPr>
              <a:t> Zeit </a:t>
            </a:r>
            <a:r>
              <a:rPr lang="en-US" altLang="hu-HU" sz="2400" b="1" u="sng" kern="1200" dirty="0" err="1">
                <a:latin typeface="Arial" panose="020B0604020202020204" pitchFamily="34" charset="0"/>
              </a:rPr>
              <a:t>zu</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Hause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verbringen</a:t>
            </a:r>
            <a:r>
              <a:rPr lang="en-US" altLang="hu-HU" sz="2400" b="1" u="sng" kern="1200" dirty="0">
                <a:latin typeface="Arial" panose="020B0604020202020204" pitchFamily="34" charset="0"/>
              </a:rPr>
              <a:t> und </a:t>
            </a:r>
            <a:r>
              <a:rPr lang="en-US" altLang="hu-HU" sz="2400" b="1" u="sng" kern="1200" dirty="0" err="1">
                <a:latin typeface="Arial" panose="020B0604020202020204" pitchFamily="34" charset="0"/>
              </a:rPr>
              <a:t>trotzdem</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kompetent</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begleitet</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werden</a:t>
            </a:r>
            <a:endParaRPr lang="en-US" altLang="hu-HU" sz="2400" b="1" u="sng" kern="1200" dirty="0">
              <a:latin typeface="Arial" panose="020B0604020202020204" pitchFamily="34" charset="0"/>
            </a:endParaRPr>
          </a:p>
          <a:p>
            <a:pPr marL="457200" lvl="1" eaLnBrk="0" fontAlgn="base">
              <a:spcBef>
                <a:spcPct val="50000"/>
              </a:spcBef>
              <a:spcAft>
                <a:spcPct val="0"/>
              </a:spcAft>
              <a:defRPr/>
            </a:pPr>
            <a:endParaRPr lang="de-DE" sz="2400" kern="1200" dirty="0">
              <a:latin typeface="Arial" charset="0"/>
            </a:endParaRPr>
          </a:p>
        </p:txBody>
      </p:sp>
    </p:spTree>
    <p:extLst>
      <p:ext uri="{BB962C8B-B14F-4D97-AF65-F5344CB8AC3E}">
        <p14:creationId xmlns:p14="http://schemas.microsoft.com/office/powerpoint/2010/main" val="20688741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076943" y="579327"/>
            <a:ext cx="8141255" cy="5583067"/>
          </a:xfrm>
          <a:prstGeom prst="rect">
            <a:avLst/>
          </a:prstGeom>
        </p:spPr>
        <p:txBody>
          <a:bodyPr wrap="square">
            <a:spAutoFit/>
          </a:bodyPr>
          <a:lstStyle/>
          <a:p>
            <a:pPr marL="287338" lvl="0" indent="-287338" algn="ctr" fontAlgn="base" hangingPunct="1">
              <a:spcBef>
                <a:spcPct val="0"/>
              </a:spcBef>
              <a:spcAft>
                <a:spcPct val="0"/>
              </a:spcAft>
            </a:pPr>
            <a:r>
              <a:rPr lang="en-US" altLang="hu-HU" sz="2600" b="1" dirty="0" err="1">
                <a:latin typeface="Arial"/>
              </a:rPr>
              <a:t>Ziele</a:t>
            </a:r>
            <a:r>
              <a:rPr lang="en-US" altLang="hu-HU" sz="2600" b="1" dirty="0">
                <a:latin typeface="Arial"/>
              </a:rPr>
              <a:t> und </a:t>
            </a:r>
            <a:r>
              <a:rPr lang="en-US" altLang="hu-HU" sz="2600" b="1" dirty="0" err="1">
                <a:latin typeface="Arial"/>
              </a:rPr>
              <a:t>Aufgaben</a:t>
            </a:r>
            <a:r>
              <a:rPr lang="en-US" altLang="hu-HU" sz="2600" b="1" dirty="0">
                <a:latin typeface="Arial"/>
              </a:rPr>
              <a:t> der </a:t>
            </a:r>
            <a:r>
              <a:rPr lang="en-US" altLang="hu-HU" sz="2600" b="1" dirty="0" err="1">
                <a:latin typeface="Arial"/>
              </a:rPr>
              <a:t>Palliativmedizin</a:t>
            </a:r>
            <a:r>
              <a:rPr lang="en-US" altLang="hu-HU" sz="2600" b="1" dirty="0">
                <a:latin typeface="Arial"/>
              </a:rPr>
              <a:t> </a:t>
            </a:r>
          </a:p>
          <a:p>
            <a:pPr marL="287338" lvl="0" indent="-287338" algn="ctr" fontAlgn="base" hangingPunct="1">
              <a:spcBef>
                <a:spcPct val="0"/>
              </a:spcBef>
              <a:spcAft>
                <a:spcPct val="0"/>
              </a:spcAft>
            </a:pPr>
            <a:r>
              <a:rPr lang="en-US" altLang="hu-HU" sz="2600" b="1" dirty="0">
                <a:latin typeface="Arial"/>
              </a:rPr>
              <a:t>=&gt; Wo </a:t>
            </a:r>
            <a:r>
              <a:rPr lang="en-US" altLang="hu-HU" sz="2600" b="1" dirty="0" err="1">
                <a:latin typeface="Arial"/>
              </a:rPr>
              <a:t>liegen</a:t>
            </a:r>
            <a:r>
              <a:rPr lang="en-US" altLang="hu-HU" sz="2600" b="1" dirty="0">
                <a:latin typeface="Arial"/>
              </a:rPr>
              <a:t> die </a:t>
            </a:r>
            <a:r>
              <a:rPr lang="en-US" altLang="hu-HU" sz="2600" b="1" dirty="0" err="1">
                <a:latin typeface="Arial"/>
              </a:rPr>
              <a:t>Prioritäten</a:t>
            </a:r>
            <a:r>
              <a:rPr lang="en-US" altLang="hu-HU" sz="2600" b="1" dirty="0">
                <a:latin typeface="Arial"/>
              </a:rPr>
              <a:t>?</a:t>
            </a:r>
          </a:p>
          <a:p>
            <a:pPr lvl="0" algn="ctr" fontAlgn="base" hangingPunct="1">
              <a:spcBef>
                <a:spcPct val="0"/>
              </a:spcBef>
              <a:spcAft>
                <a:spcPct val="0"/>
              </a:spcAft>
            </a:pPr>
            <a:endParaRPr lang="en-US" altLang="hu-HU" sz="2800" b="1" u="sng" kern="1200" dirty="0">
              <a:latin typeface="Arial" panose="020B0604020202020204" pitchFamily="34" charset="0"/>
            </a:endParaRPr>
          </a:p>
          <a:p>
            <a:pPr marL="457200" indent="-457200" eaLnBrk="1" hangingPunct="1">
              <a:lnSpc>
                <a:spcPct val="80000"/>
              </a:lnSpc>
              <a:buFont typeface="Arial" panose="020B0604020202020204" pitchFamily="34" charset="0"/>
              <a:buChar char="•"/>
            </a:pPr>
            <a:r>
              <a:rPr lang="de-AT" altLang="hu-HU" sz="2800" b="1" dirty="0"/>
              <a:t>Wenn nichts mehr zu machen ist, ist noch sehr viel 	</a:t>
            </a:r>
          </a:p>
          <a:p>
            <a:pPr marL="1639888" lvl="2" indent="-457200" eaLnBrk="1" hangingPunct="1">
              <a:lnSpc>
                <a:spcPct val="80000"/>
              </a:lnSpc>
              <a:buFont typeface="Arial" panose="020B0604020202020204" pitchFamily="34" charset="0"/>
              <a:buChar char="•"/>
            </a:pPr>
            <a:r>
              <a:rPr lang="de-AT" altLang="hu-HU" sz="3200" b="1" dirty="0"/>
              <a:t>zu </a:t>
            </a:r>
            <a:r>
              <a:rPr lang="de-AT" altLang="hu-HU" sz="3200" b="1" dirty="0">
                <a:solidFill>
                  <a:srgbClr val="CC3300"/>
                </a:solidFill>
              </a:rPr>
              <a:t>tun</a:t>
            </a:r>
            <a:r>
              <a:rPr lang="de-AT" altLang="hu-HU" sz="3200" b="1" dirty="0"/>
              <a:t> und </a:t>
            </a:r>
          </a:p>
          <a:p>
            <a:pPr marL="1639888" lvl="2" indent="-457200" eaLnBrk="1" hangingPunct="1">
              <a:lnSpc>
                <a:spcPct val="80000"/>
              </a:lnSpc>
              <a:buFont typeface="Arial" panose="020B0604020202020204" pitchFamily="34" charset="0"/>
              <a:buChar char="•"/>
            </a:pPr>
            <a:r>
              <a:rPr lang="de-AT" altLang="hu-HU" sz="3200" b="1" dirty="0"/>
              <a:t>zu </a:t>
            </a:r>
            <a:r>
              <a:rPr lang="de-AT" altLang="hu-HU" sz="3200" b="1" dirty="0">
                <a:solidFill>
                  <a:srgbClr val="CC3300"/>
                </a:solidFill>
              </a:rPr>
              <a:t>lassen</a:t>
            </a:r>
            <a:r>
              <a:rPr lang="de-AT" altLang="hu-HU" sz="3200" b="1" dirty="0"/>
              <a:t>!!</a:t>
            </a:r>
          </a:p>
          <a:p>
            <a:pPr marL="287338" indent="-287338" hangingPunct="1">
              <a:lnSpc>
                <a:spcPct val="80000"/>
              </a:lnSpc>
            </a:pPr>
            <a:r>
              <a:rPr lang="de-AT" altLang="hu-HU" sz="2800" b="1" dirty="0"/>
              <a:t> =&gt; </a:t>
            </a:r>
          </a:p>
          <a:p>
            <a:pPr marL="457200" indent="-457200" eaLnBrk="1" hangingPunct="1">
              <a:lnSpc>
                <a:spcPct val="80000"/>
              </a:lnSpc>
              <a:buFont typeface="Arial" panose="020B0604020202020204" pitchFamily="34" charset="0"/>
              <a:buChar char="•"/>
            </a:pPr>
            <a:r>
              <a:rPr lang="de-AT" altLang="hu-HU" sz="2800" b="1" dirty="0"/>
              <a:t>Es heißt nicht, dass sich Palliativmedizin nur im emotionalen Bereich abspielt</a:t>
            </a:r>
          </a:p>
          <a:p>
            <a:pPr marL="457200" indent="-457200" eaLnBrk="1" hangingPunct="1">
              <a:lnSpc>
                <a:spcPct val="80000"/>
              </a:lnSpc>
              <a:buFont typeface="Arial" panose="020B0604020202020204" pitchFamily="34" charset="0"/>
              <a:buChar char="•"/>
            </a:pPr>
            <a:r>
              <a:rPr lang="de-AT" altLang="hu-HU" sz="2800" b="1" dirty="0"/>
              <a:t>Auch Palliativmedizin ist eine High-Tech-Medizin </a:t>
            </a:r>
          </a:p>
          <a:p>
            <a:pPr marL="457200" indent="-457200" eaLnBrk="1" hangingPunct="1">
              <a:lnSpc>
                <a:spcPct val="80000"/>
              </a:lnSpc>
              <a:buFont typeface="Arial" panose="020B0604020202020204" pitchFamily="34" charset="0"/>
              <a:buChar char="•"/>
            </a:pPr>
            <a:r>
              <a:rPr lang="de-AT" altLang="hu-HU" sz="2800" b="1" dirty="0"/>
              <a:t>Jedoch hat der Patient bis zuletzt das Recht und die Pflicht zu wählen, was er möchte und was er nicht mehr möchte</a:t>
            </a:r>
            <a:endParaRPr lang="de-DE" altLang="hu-HU" sz="2800" b="1" dirty="0"/>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360803767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79379" y="316288"/>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0"/>
              </a:spcBef>
              <a:spcAft>
                <a:spcPct val="0"/>
              </a:spcAft>
            </a:pPr>
            <a:endParaRPr lang="de-DE" altLang="hu-HU" sz="2400" b="1" kern="1200" dirty="0">
              <a:solidFill>
                <a:srgbClr val="000000"/>
              </a:solidFill>
              <a:latin typeface="Arial" panose="020B0604020202020204" pitchFamily="34" charset="0"/>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603681" y="6031928"/>
            <a:ext cx="8703672"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pPr lvl="0" eaLnBrk="0" fontAlgn="base">
              <a:lnSpc>
                <a:spcPct val="100000"/>
              </a:lnSpc>
              <a:spcBef>
                <a:spcPct val="0"/>
              </a:spcBef>
              <a:spcAft>
                <a:spcPct val="0"/>
              </a:spcAft>
            </a:pPr>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3"/>
          <a:stretch>
            <a:fillRect/>
          </a:stretch>
        </p:blipFill>
        <p:spPr>
          <a:xfrm>
            <a:off x="9984799" y="6228326"/>
            <a:ext cx="1752715" cy="506521"/>
          </a:xfrm>
          <a:prstGeom prst="rect">
            <a:avLst/>
          </a:prstGeom>
          <a:ln w="12700">
            <a:miter lim="400000"/>
          </a:ln>
        </p:spPr>
      </p:pic>
      <p:graphicFrame>
        <p:nvGraphicFramePr>
          <p:cNvPr id="12" name="Object 2">
            <a:extLst>
              <a:ext uri="{FF2B5EF4-FFF2-40B4-BE49-F238E27FC236}">
                <a16:creationId xmlns:a16="http://schemas.microsoft.com/office/drawing/2014/main" id="{5472DACC-4D7E-4B29-BD3D-4FA82AC6E6DB}"/>
              </a:ext>
            </a:extLst>
          </p:cNvPr>
          <p:cNvGraphicFramePr>
            <a:graphicFrameLocks noChangeAspect="1"/>
          </p:cNvGraphicFramePr>
          <p:nvPr>
            <p:extLst>
              <p:ext uri="{D42A27DB-BD31-4B8C-83A1-F6EECF244321}">
                <p14:modId xmlns:p14="http://schemas.microsoft.com/office/powerpoint/2010/main" val="607377134"/>
              </p:ext>
            </p:extLst>
          </p:nvPr>
        </p:nvGraphicFramePr>
        <p:xfrm>
          <a:off x="1357414" y="547118"/>
          <a:ext cx="8231080" cy="5841519"/>
        </p:xfrm>
        <a:graphic>
          <a:graphicData uri="http://schemas.openxmlformats.org/presentationml/2006/ole">
            <mc:AlternateContent xmlns:mc="http://schemas.openxmlformats.org/markup-compatibility/2006">
              <mc:Choice xmlns:v="urn:schemas-microsoft-com:vml" Requires="v">
                <p:oleObj spid="_x0000_s37938" name="Photo Editor-Foto" r:id="rId4" imgW="18723810" imgH="13285714" progId="MSPhotoEd.3">
                  <p:embed/>
                </p:oleObj>
              </mc:Choice>
              <mc:Fallback>
                <p:oleObj name="Photo Editor-Foto" r:id="rId4" imgW="18723810" imgH="13285714" progId="MSPhotoEd.3">
                  <p:embed/>
                  <p:pic>
                    <p:nvPicPr>
                      <p:cNvPr id="102402" name="Object 2">
                        <a:extLst>
                          <a:ext uri="{FF2B5EF4-FFF2-40B4-BE49-F238E27FC236}">
                            <a16:creationId xmlns:a16="http://schemas.microsoft.com/office/drawing/2014/main" id="{2E6D4C46-05C1-4F1A-B920-5FD3D307B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414" y="547118"/>
                        <a:ext cx="8231080" cy="584151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84282811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r>
              <a:rPr lang="de-DE" altLang="hu-HU" sz="2400" dirty="0">
                <a:solidFill>
                  <a:srgbClr val="5F5F5F"/>
                </a:solidFill>
                <a:latin typeface="Arial"/>
                <a:ea typeface="+mj-ea"/>
                <a:cs typeface="+mj-cs"/>
              </a:rPr>
              <a:t>Leben bis zuletzt</a:t>
            </a: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0" name="Picture 5">
            <a:extLst>
              <a:ext uri="{FF2B5EF4-FFF2-40B4-BE49-F238E27FC236}">
                <a16:creationId xmlns:a16="http://schemas.microsoft.com/office/drawing/2014/main" id="{C7AC214D-6861-459C-AADF-16E39CCD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33957" y="573774"/>
            <a:ext cx="7353300" cy="551815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95569524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103576" y="177382"/>
            <a:ext cx="8141255" cy="6709529"/>
          </a:xfrm>
          <a:prstGeom prst="rect">
            <a:avLst/>
          </a:prstGeom>
        </p:spPr>
        <p:txBody>
          <a:bodyPr wrap="square">
            <a:spAutoFit/>
          </a:bodyPr>
          <a:lstStyle/>
          <a:p>
            <a:pPr lvl="0" algn="ctr" fontAlgn="base" hangingPunct="1">
              <a:spcBef>
                <a:spcPct val="50000"/>
              </a:spcBef>
              <a:spcAft>
                <a:spcPct val="0"/>
              </a:spcAft>
            </a:pPr>
            <a:r>
              <a:rPr lang="de-DE" altLang="hu-HU" sz="2800" b="1" u="sng" kern="1200" dirty="0">
                <a:latin typeface="Arial" panose="020B0604020202020204" pitchFamily="34" charset="0"/>
              </a:rPr>
              <a:t>Akutsituationen:</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Schmerzeskalation</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Luftnot</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Delir / Terminale Unruhe / Verwirrtheit</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Hyperkalzämie</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Krampfanfall</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Massenblutungen</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Ileus</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Akut überforderte Angehörige</a:t>
            </a:r>
          </a:p>
          <a:p>
            <a:pPr lvl="0" fontAlgn="base" hangingPunct="1">
              <a:spcBef>
                <a:spcPct val="50000"/>
              </a:spcBef>
              <a:spcAft>
                <a:spcPct val="0"/>
              </a:spcAft>
              <a:buFontTx/>
              <a:buAutoNum type="arabicPeriod"/>
            </a:pPr>
            <a:r>
              <a:rPr lang="de-DE" altLang="hu-HU" sz="2800" b="1" u="sng" kern="1200" dirty="0">
                <a:latin typeface="Arial" panose="020B0604020202020204" pitchFamily="34" charset="0"/>
              </a:rPr>
              <a:t>Palliative Sedierung</a:t>
            </a:r>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299413383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103576" y="177382"/>
            <a:ext cx="8141255" cy="7109639"/>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hu-HU" altLang="hu-HU" sz="2400" b="1" u="sng" kern="1200" dirty="0">
              <a:latin typeface="Arial" panose="020B0604020202020204" pitchFamily="34" charset="0"/>
            </a:endParaRPr>
          </a:p>
          <a:p>
            <a:pPr lvl="0" eaLnBrk="0" fontAlgn="base">
              <a:spcBef>
                <a:spcPct val="0"/>
              </a:spcBef>
              <a:spcAft>
                <a:spcPct val="0"/>
              </a:spcAft>
              <a:defRPr/>
            </a:pPr>
            <a:endParaRPr lang="hu-HU" sz="2400" b="1" u="sng" dirty="0">
              <a:latin typeface="Arial"/>
            </a:endParaRPr>
          </a:p>
          <a:p>
            <a:pPr lvl="0" eaLnBrk="0" fontAlgn="base">
              <a:spcBef>
                <a:spcPct val="0"/>
              </a:spcBef>
              <a:spcAft>
                <a:spcPct val="0"/>
              </a:spcAft>
              <a:defRPr/>
            </a:pPr>
            <a:r>
              <a:rPr lang="de-DE" sz="2400" b="1" u="sng" dirty="0">
                <a:latin typeface="Arial"/>
              </a:rPr>
              <a:t>1. Schmerzeskalation:</a:t>
            </a:r>
            <a:endParaRPr lang="en-US" altLang="hu-HU" sz="2400" b="1" u="sng" kern="1200" dirty="0">
              <a:latin typeface="Arial" panose="020B0604020202020204" pitchFamily="34" charset="0"/>
            </a:endParaRPr>
          </a:p>
          <a:p>
            <a:pPr marL="1200150" lvl="2"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In der Praxis eher selten </a:t>
            </a:r>
          </a:p>
          <a:p>
            <a:pPr marL="1200150" lvl="2"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Schmerzattacken selbst nicht lebensbedrohlich</a:t>
            </a:r>
          </a:p>
          <a:p>
            <a:pPr marL="1200150" lvl="2"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Lösen oft Todesangst und Panik aus</a:t>
            </a:r>
          </a:p>
          <a:p>
            <a:pPr marL="1200150" lvl="2"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Therapie so früh wie möglich</a:t>
            </a:r>
          </a:p>
          <a:p>
            <a:pPr marL="914400" lvl="2" fontAlgn="base" hangingPunct="1">
              <a:lnSpc>
                <a:spcPct val="150000"/>
              </a:lnSpc>
              <a:spcBef>
                <a:spcPct val="0"/>
              </a:spcBef>
              <a:spcAft>
                <a:spcPct val="0"/>
              </a:spcAft>
            </a:pPr>
            <a:r>
              <a:rPr lang="de-DE" altLang="hu-HU" sz="2400" u="sng" kern="1200" dirty="0">
                <a:latin typeface="Arial" panose="020B0604020202020204" pitchFamily="34" charset="0"/>
                <a:cs typeface="Arial" panose="020B0604020202020204" pitchFamily="34" charset="0"/>
              </a:rPr>
              <a:t>=&gt; Bedarfsmedikation:</a:t>
            </a:r>
          </a:p>
          <a:p>
            <a:pPr marL="1371600" lvl="3" fontAlgn="base" hangingPunct="1">
              <a:lnSpc>
                <a:spcPct val="150000"/>
              </a:lnSpc>
              <a:spcBef>
                <a:spcPct val="0"/>
              </a:spcBef>
              <a:spcAft>
                <a:spcPct val="0"/>
              </a:spcAft>
            </a:pP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Muss vor Ort vorhanden sein!</a:t>
            </a:r>
          </a:p>
          <a:p>
            <a:pPr marL="1371600" lvl="3" fontAlgn="base" hangingPunct="1">
              <a:lnSpc>
                <a:spcPct val="150000"/>
              </a:lnSpc>
              <a:spcBef>
                <a:spcPct val="0"/>
              </a:spcBef>
              <a:spcAft>
                <a:spcPct val="0"/>
              </a:spcAft>
            </a:pP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In verschiedenen Verabreichungsformen (oral, parenteral)</a:t>
            </a:r>
          </a:p>
          <a:p>
            <a:pPr marL="1371600" lvl="3" fontAlgn="base" hangingPunct="1">
              <a:lnSpc>
                <a:spcPct val="150000"/>
              </a:lnSpc>
              <a:spcBef>
                <a:spcPct val="0"/>
              </a:spcBef>
              <a:spcAft>
                <a:spcPct val="0"/>
              </a:spcAft>
            </a:pP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Schriftliche Anweisung für Patienten, Angehörige und Helfer:</a:t>
            </a:r>
          </a:p>
          <a:p>
            <a:pPr marL="1828800" lvl="4" fontAlgn="base" hangingPunct="1">
              <a:lnSpc>
                <a:spcPct val="15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was?</a:t>
            </a:r>
          </a:p>
          <a:p>
            <a:pPr marL="1828800" lvl="4" fontAlgn="base" hangingPunct="1">
              <a:lnSpc>
                <a:spcPct val="15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wann?</a:t>
            </a:r>
          </a:p>
          <a:p>
            <a:pPr marL="1828800" lvl="4" fontAlgn="base" hangingPunct="1">
              <a:lnSpc>
                <a:spcPct val="15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wie viel?</a:t>
            </a:r>
          </a:p>
          <a:p>
            <a:pPr marL="1828800" lvl="4" fontAlgn="base" hangingPunct="1">
              <a:lnSpc>
                <a:spcPct val="15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wie oft?</a:t>
            </a:r>
          </a:p>
          <a:p>
            <a:pPr marL="1371600" lvl="3" fontAlgn="base" hangingPunct="1">
              <a:lnSpc>
                <a:spcPct val="150000"/>
              </a:lnSpc>
              <a:spcBef>
                <a:spcPct val="0"/>
              </a:spcBef>
              <a:spcAft>
                <a:spcPct val="0"/>
              </a:spcAft>
            </a:pP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Notfallnummern: Wer kann angerufen werden?</a:t>
            </a:r>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14294339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430145" y="1136064"/>
            <a:ext cx="8141255" cy="4585871"/>
          </a:xfrm>
          <a:prstGeom prst="rect">
            <a:avLst/>
          </a:prstGeom>
        </p:spPr>
        <p:txBody>
          <a:bodyPr wrap="square">
            <a:spAutoFit/>
          </a:bodyPr>
          <a:lstStyle/>
          <a:p>
            <a:pPr lvl="0" algn="ctr" fontAlgn="base" hangingPunct="1">
              <a:spcBef>
                <a:spcPct val="0"/>
              </a:spcBef>
              <a:spcAft>
                <a:spcPct val="0"/>
              </a:spcAft>
            </a:pPr>
            <a:r>
              <a:rPr lang="en-US" altLang="hu-HU" sz="2800" b="1" u="sng" kern="1200" dirty="0">
                <a:latin typeface="Arial" panose="020B0604020202020204" pitchFamily="34" charset="0"/>
              </a:rPr>
              <a:t>1. </a:t>
            </a:r>
            <a:r>
              <a:rPr lang="en-US" altLang="hu-HU" sz="2800" b="1" u="sng" kern="1200" dirty="0" err="1">
                <a:latin typeface="Arial" panose="020B0604020202020204" pitchFamily="34" charset="0"/>
              </a:rPr>
              <a:t>Schmerzeskalation</a:t>
            </a:r>
            <a:endParaRPr lang="en-US" altLang="hu-HU" sz="2800" b="1" u="sng" kern="1200" dirty="0">
              <a:latin typeface="Arial" panose="020B0604020202020204" pitchFamily="34" charset="0"/>
            </a:endParaRPr>
          </a:p>
          <a:p>
            <a:pPr lvl="0" fontAlgn="base" hangingPunct="1">
              <a:spcBef>
                <a:spcPct val="0"/>
              </a:spcBef>
              <a:spcAft>
                <a:spcPct val="0"/>
              </a:spcAft>
            </a:pPr>
            <a:endParaRPr lang="en-US" altLang="hu-HU" sz="2800" b="1" u="sng" kern="1200" dirty="0">
              <a:latin typeface="Arial" panose="020B0604020202020204" pitchFamily="34" charset="0"/>
            </a:endParaRPr>
          </a:p>
          <a:p>
            <a:pPr marL="457200" lvl="0" indent="-457200" fontAlgn="base" hangingPunct="1">
              <a:spcBef>
                <a:spcPct val="0"/>
              </a:spcBef>
              <a:spcAft>
                <a:spcPct val="0"/>
              </a:spcAft>
              <a:buFont typeface="Arial" panose="020B0604020202020204" pitchFamily="34" charset="0"/>
              <a:buChar char="•"/>
            </a:pPr>
            <a:r>
              <a:rPr lang="en-US" altLang="hu-HU" sz="2800" b="1" u="sng" kern="1200" dirty="0" err="1">
                <a:latin typeface="Arial" panose="020B0604020202020204" pitchFamily="34" charset="0"/>
              </a:rPr>
              <a:t>Schmerznotfall</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bei</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vorbestehender</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Opioidtherapie</a:t>
            </a:r>
            <a:r>
              <a:rPr lang="en-US" altLang="hu-HU" sz="2800" b="1" u="sng" kern="1200" dirty="0">
                <a:latin typeface="Arial" panose="020B0604020202020204" pitchFamily="34" charset="0"/>
              </a:rPr>
              <a:t>:</a:t>
            </a:r>
          </a:p>
          <a:p>
            <a:pPr lvl="0" fontAlgn="base" hangingPunct="1">
              <a:spcBef>
                <a:spcPct val="0"/>
              </a:spcBef>
              <a:spcAft>
                <a:spcPct val="0"/>
              </a:spcAft>
            </a:pPr>
            <a:endParaRPr lang="en-US" altLang="hu-HU" sz="2800" b="1" u="sng" kern="1200" dirty="0">
              <a:latin typeface="Arial" panose="020B0604020202020204" pitchFamily="34" charset="0"/>
            </a:endParaRPr>
          </a:p>
          <a:p>
            <a:pPr marL="457200" lvl="1"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Welche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Dosis</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verabreichen</a:t>
            </a:r>
            <a:r>
              <a:rPr lang="en-US" altLang="hu-HU" sz="2400" b="1" u="sng" kern="1200" dirty="0">
                <a:latin typeface="Arial" panose="020B0604020202020204" pitchFamily="34" charset="0"/>
              </a:rPr>
              <a:t>?</a:t>
            </a:r>
          </a:p>
          <a:p>
            <a:pPr marL="457200" lvl="1"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Welche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Medikamente</a:t>
            </a:r>
            <a:r>
              <a:rPr lang="en-US" altLang="hu-HU" sz="2400" b="1" u="sng" kern="1200" dirty="0">
                <a:latin typeface="Arial" panose="020B0604020202020204" pitchFamily="34" charset="0"/>
              </a:rPr>
              <a:t>?</a:t>
            </a:r>
          </a:p>
          <a:p>
            <a:pPr marL="914400" lvl="2" fontAlgn="base" hangingPunct="1">
              <a:spcBef>
                <a:spcPct val="0"/>
              </a:spcBef>
              <a:spcAft>
                <a:spcPct val="0"/>
              </a:spcAft>
              <a:buFontTx/>
              <a:buChar char="-"/>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Kombination</a:t>
            </a:r>
            <a:r>
              <a:rPr lang="en-US" altLang="hu-HU" sz="2800" b="1" u="sng" kern="1200" dirty="0">
                <a:latin typeface="Arial" panose="020B0604020202020204" pitchFamily="34" charset="0"/>
              </a:rPr>
              <a:t> der </a:t>
            </a:r>
            <a:r>
              <a:rPr lang="en-US" altLang="hu-HU" sz="2800" b="1" u="sng" kern="1200" dirty="0" err="1">
                <a:latin typeface="Arial" panose="020B0604020202020204" pitchFamily="34" charset="0"/>
              </a:rPr>
              <a:t>Opioide</a:t>
            </a:r>
            <a:endParaRPr lang="en-US" altLang="hu-HU" sz="2800" b="1" u="sng" kern="1200" dirty="0">
              <a:latin typeface="Arial" panose="020B0604020202020204" pitchFamily="34" charset="0"/>
            </a:endParaRPr>
          </a:p>
          <a:p>
            <a:pPr marL="914400" lvl="2" fontAlgn="base" hangingPunct="1">
              <a:spcBef>
                <a:spcPct val="0"/>
              </a:spcBef>
              <a:spcAft>
                <a:spcPct val="0"/>
              </a:spcAft>
              <a:buFontTx/>
              <a:buChar char="-"/>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Applikationsform</a:t>
            </a:r>
            <a:endParaRPr lang="en-US" altLang="hu-HU" sz="2800" b="1" u="sng" kern="1200" dirty="0">
              <a:latin typeface="Arial" panose="020B0604020202020204" pitchFamily="34" charset="0"/>
            </a:endParaRPr>
          </a:p>
          <a:p>
            <a:pPr marL="457200" lvl="1"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Opioidkalkulator</a:t>
            </a:r>
            <a:r>
              <a:rPr lang="en-US" altLang="hu-HU" sz="2400" b="1" u="sng" kern="1200" dirty="0">
                <a:latin typeface="Arial" panose="020B0604020202020204" pitchFamily="34" charset="0"/>
              </a:rPr>
              <a:t> in der Praxis?</a:t>
            </a:r>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240801387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2430145" y="1136064"/>
            <a:ext cx="8141255" cy="4154984"/>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hu-HU" altLang="hu-HU" sz="2400" b="1" u="sng" kern="1200" dirty="0">
              <a:latin typeface="Arial" panose="020B0604020202020204" pitchFamily="34" charset="0"/>
            </a:endParaRPr>
          </a:p>
          <a:p>
            <a:pPr lvl="0" fontAlgn="base" hangingPunct="1">
              <a:spcBef>
                <a:spcPct val="0"/>
              </a:spcBef>
              <a:spcAft>
                <a:spcPct val="0"/>
              </a:spcAft>
            </a:pPr>
            <a:endParaRPr lang="hu-HU" altLang="hu-HU" sz="2400" b="1" u="sng" kern="1200" dirty="0">
              <a:latin typeface="Arial" panose="020B0604020202020204" pitchFamily="34" charset="0"/>
            </a:endParaRPr>
          </a:p>
          <a:p>
            <a:pPr marL="457200" lvl="0" indent="-457200" eaLnBrk="0" fontAlgn="base">
              <a:spcBef>
                <a:spcPct val="0"/>
              </a:spcBef>
              <a:spcAft>
                <a:spcPct val="0"/>
              </a:spcAft>
              <a:buAutoNum type="arabicPeriod"/>
              <a:defRPr/>
            </a:pPr>
            <a:r>
              <a:rPr lang="de-DE" sz="2400" b="1" u="sng" dirty="0">
                <a:latin typeface="Arial"/>
              </a:rPr>
              <a:t>Schmerzeskalation:</a:t>
            </a:r>
            <a:endParaRPr lang="hu-HU" sz="2400" b="1" u="sng" dirty="0">
              <a:latin typeface="Arial"/>
            </a:endParaRPr>
          </a:p>
          <a:p>
            <a:pPr lvl="0" eaLnBrk="0" fontAlgn="base">
              <a:spcBef>
                <a:spcPct val="0"/>
              </a:spcBef>
              <a:spcAft>
                <a:spcPct val="0"/>
              </a:spcAft>
              <a:defRPr/>
            </a:pPr>
            <a:endParaRPr lang="de-DE" altLang="hu-HU" sz="2400" u="sng" kern="1200" dirty="0">
              <a:latin typeface="Arial" panose="020B0604020202020204" pitchFamily="34" charset="0"/>
              <a:cs typeface="Arial" panose="020B0604020202020204" pitchFamily="34" charset="0"/>
            </a:endParaRPr>
          </a:p>
          <a:p>
            <a:pPr marL="914400" lvl="2" fontAlgn="base" hangingPunct="1">
              <a:lnSpc>
                <a:spcPct val="150000"/>
              </a:lnSpc>
              <a:spcBef>
                <a:spcPct val="0"/>
              </a:spcBef>
              <a:spcAft>
                <a:spcPct val="0"/>
              </a:spcAft>
            </a:pPr>
            <a:r>
              <a:rPr lang="de-DE" altLang="hu-HU" sz="2400" u="sng" kern="1200" dirty="0">
                <a:latin typeface="Arial" panose="020B0604020202020204" pitchFamily="34" charset="0"/>
                <a:cs typeface="Arial" panose="020B0604020202020204" pitchFamily="34" charset="0"/>
              </a:rPr>
              <a:t>=&gt; Bedarfsmedikation:</a:t>
            </a:r>
          </a:p>
          <a:p>
            <a:pPr marL="285750" lvl="0" indent="-285750" fontAlgn="base" hangingPunct="1">
              <a:lnSpc>
                <a:spcPct val="150000"/>
              </a:lnSpc>
              <a:spcBef>
                <a:spcPct val="0"/>
              </a:spcBef>
              <a:spcAft>
                <a:spcPct val="0"/>
              </a:spcAft>
              <a:buFont typeface="Arial" panose="020B0604020202020204" pitchFamily="34" charset="0"/>
              <a:buChar char="•"/>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bisher nur Stufe I	=&gt;50-100mg Tramadol </a:t>
            </a:r>
            <a:r>
              <a:rPr lang="de-DE" altLang="hu-HU" u="sng" kern="1200" dirty="0" err="1">
                <a:latin typeface="Arial" panose="020B0604020202020204" pitchFamily="34" charset="0"/>
                <a:cs typeface="Arial" panose="020B0604020202020204" pitchFamily="34" charset="0"/>
              </a:rPr>
              <a:t>p.o</a:t>
            </a:r>
            <a:r>
              <a:rPr lang="de-DE" altLang="hu-HU" u="sng" kern="1200" dirty="0">
                <a:latin typeface="Arial" panose="020B0604020202020204" pitchFamily="34" charset="0"/>
                <a:cs typeface="Arial" panose="020B0604020202020204" pitchFamily="34" charset="0"/>
              </a:rPr>
              <a:t>. oder </a:t>
            </a:r>
            <a:r>
              <a:rPr lang="de-DE" altLang="hu-HU" u="sng" kern="1200" dirty="0" err="1">
                <a:latin typeface="Arial" panose="020B0604020202020204" pitchFamily="34" charset="0"/>
                <a:cs typeface="Arial" panose="020B0604020202020204" pitchFamily="34" charset="0"/>
              </a:rPr>
              <a:t>s.c</a:t>
            </a:r>
            <a:r>
              <a:rPr lang="de-DE" altLang="hu-HU" u="sng" kern="1200" dirty="0">
                <a:latin typeface="Arial" panose="020B0604020202020204" pitchFamily="34" charset="0"/>
                <a:cs typeface="Arial" panose="020B0604020202020204" pitchFamily="34" charset="0"/>
              </a:rPr>
              <a:t>.</a:t>
            </a:r>
          </a:p>
          <a:p>
            <a:pPr marL="285750" lvl="0" indent="-285750" fontAlgn="base" hangingPunct="1">
              <a:lnSpc>
                <a:spcPct val="150000"/>
              </a:lnSpc>
              <a:spcBef>
                <a:spcPct val="0"/>
              </a:spcBef>
              <a:spcAft>
                <a:spcPct val="0"/>
              </a:spcAft>
              <a:buFont typeface="Arial" panose="020B0604020202020204" pitchFamily="34" charset="0"/>
              <a:buChar char="•"/>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bisher Stufe II	=&gt;5-10 mg schnell wirksames Morphin oral</a:t>
            </a:r>
          </a:p>
          <a:p>
            <a:pPr marL="285750" lvl="0" indent="-285750" fontAlgn="base" hangingPunct="1">
              <a:lnSpc>
                <a:spcPct val="150000"/>
              </a:lnSpc>
              <a:spcBef>
                <a:spcPct val="0"/>
              </a:spcBef>
              <a:spcAft>
                <a:spcPct val="0"/>
              </a:spcAft>
              <a:buFont typeface="Arial" panose="020B0604020202020204" pitchFamily="34" charset="0"/>
              <a:buChar char="•"/>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bisher Stufe III	=&gt;1/6 der Tagesdosis in schnell wirksamer</a:t>
            </a: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Form; Tagesdosis evtl. anpassen</a:t>
            </a:r>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327444821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03682"/>
            <a:ext cx="8141255" cy="6509474"/>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hu-HU" altLang="hu-HU" sz="2400" b="1" u="sng" kern="1200" dirty="0">
              <a:latin typeface="Arial" panose="020B0604020202020204" pitchFamily="34" charset="0"/>
            </a:endParaRPr>
          </a:p>
          <a:p>
            <a:pPr lvl="0" fontAlgn="base" hangingPunct="1">
              <a:spcBef>
                <a:spcPct val="0"/>
              </a:spcBef>
              <a:spcAft>
                <a:spcPct val="0"/>
              </a:spcAft>
            </a:pPr>
            <a:endParaRPr lang="hu-HU" altLang="hu-HU" sz="2400" b="1" u="sng" kern="1200" dirty="0">
              <a:latin typeface="Arial" panose="020B0604020202020204" pitchFamily="34" charset="0"/>
            </a:endParaRPr>
          </a:p>
          <a:p>
            <a:pPr lvl="0" eaLnBrk="0" fontAlgn="base">
              <a:spcBef>
                <a:spcPct val="0"/>
              </a:spcBef>
              <a:spcAft>
                <a:spcPct val="0"/>
              </a:spcAft>
              <a:defRPr/>
            </a:pPr>
            <a:r>
              <a:rPr lang="de-DE" sz="2400" b="1" u="sng" dirty="0">
                <a:latin typeface="Arial"/>
              </a:rPr>
              <a:t>1. Schmerzeskalation:</a:t>
            </a:r>
            <a:endParaRPr lang="en-US" altLang="hu-HU" sz="2400" b="1" u="sng" kern="1200" dirty="0">
              <a:latin typeface="Arial" panose="020B0604020202020204" pitchFamily="34" charset="0"/>
            </a:endParaRPr>
          </a:p>
          <a:p>
            <a:pPr marL="914400" lvl="2" fontAlgn="base" hangingPunct="1">
              <a:lnSpc>
                <a:spcPct val="150000"/>
              </a:lnSpc>
              <a:spcBef>
                <a:spcPct val="0"/>
              </a:spcBef>
              <a:spcAft>
                <a:spcPct val="0"/>
              </a:spcAft>
            </a:pPr>
            <a:endParaRPr lang="de-DE" altLang="hu-HU" sz="1000" u="sng" kern="1200" dirty="0">
              <a:latin typeface="Arial" panose="020B0604020202020204" pitchFamily="34" charset="0"/>
              <a:cs typeface="Arial" panose="020B0604020202020204" pitchFamily="34" charset="0"/>
            </a:endParaRPr>
          </a:p>
          <a:p>
            <a:pPr marL="1657350" lvl="3"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Ggf. auch kurzfristig zusätzlich Anxiolytika</a:t>
            </a:r>
          </a:p>
          <a:p>
            <a:pPr marL="2114550" lvl="4"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Cave: nicht sofort Dauersedierung!</a:t>
            </a:r>
          </a:p>
          <a:p>
            <a:pPr marL="1657350" lvl="3"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Ggf. Dauermedikation überdenken </a:t>
            </a:r>
          </a:p>
          <a:p>
            <a:pPr marL="1657350" lvl="3" indent="-285750"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Ggf. Koanalgetika einsetzen</a:t>
            </a:r>
          </a:p>
          <a:p>
            <a:pPr marL="1371600" lvl="3" fontAlgn="base" hangingPunct="1">
              <a:lnSpc>
                <a:spcPct val="150000"/>
              </a:lnSpc>
              <a:spcBef>
                <a:spcPct val="0"/>
              </a:spcBef>
              <a:spcAft>
                <a:spcPct val="0"/>
              </a:spcAft>
            </a:pPr>
            <a:r>
              <a:rPr lang="de-DE" altLang="hu-HU" sz="2400" u="sng" kern="1200" dirty="0">
                <a:latin typeface="Arial" panose="020B0604020202020204" pitchFamily="34" charset="0"/>
                <a:cs typeface="Arial" panose="020B0604020202020204" pitchFamily="34" charset="0"/>
              </a:rPr>
              <a:t>Bedarfsmedikation:</a:t>
            </a:r>
          </a:p>
          <a:p>
            <a:pPr marL="1371600" lvl="3" fontAlgn="base" hangingPunct="1">
              <a:lnSpc>
                <a:spcPct val="150000"/>
              </a:lnSpc>
              <a:spcBef>
                <a:spcPct val="0"/>
              </a:spcBef>
              <a:spcAft>
                <a:spcPct val="0"/>
              </a:spcAft>
            </a:pPr>
            <a:r>
              <a:rPr lang="de-DE" altLang="hu-HU" u="sng" kern="1200" dirty="0">
                <a:latin typeface="Arial" panose="020B0604020202020204" pitchFamily="34" charset="0"/>
                <a:cs typeface="Arial" panose="020B0604020202020204" pitchFamily="34" charset="0"/>
              </a:rPr>
              <a:t>Je nach Art der Schmerzattacken Anwendung von:</a:t>
            </a:r>
          </a:p>
          <a:p>
            <a:pPr marL="2114550" lvl="6" indent="-285750" fontAlgn="base" hangingPunct="1">
              <a:lnSpc>
                <a:spcPct val="150000"/>
              </a:lnSpc>
              <a:spcBef>
                <a:spcPct val="0"/>
              </a:spcBef>
              <a:spcAft>
                <a:spcPct val="0"/>
              </a:spcAft>
              <a:buFont typeface="Arial" panose="020B0604020202020204" pitchFamily="34" charset="0"/>
              <a:buChar char="•"/>
            </a:pP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Schnellwirkenden Opioiden – </a:t>
            </a:r>
            <a:r>
              <a:rPr lang="de-DE" altLang="hu-HU" u="sng" kern="1200" dirty="0" err="1">
                <a:latin typeface="Arial" panose="020B0604020202020204" pitchFamily="34" charset="0"/>
                <a:cs typeface="Arial" panose="020B0604020202020204" pitchFamily="34" charset="0"/>
              </a:rPr>
              <a:t>p.o</a:t>
            </a:r>
            <a:r>
              <a:rPr lang="de-DE" altLang="hu-HU" u="sng" kern="1200" dirty="0">
                <a:latin typeface="Arial" panose="020B0604020202020204" pitchFamily="34" charset="0"/>
                <a:cs typeface="Arial" panose="020B0604020202020204" pitchFamily="34" charset="0"/>
              </a:rPr>
              <a:t>.</a:t>
            </a:r>
          </a:p>
          <a:p>
            <a:pPr marL="2114550" lvl="4" indent="-285750" fontAlgn="base" hangingPunct="1">
              <a:lnSpc>
                <a:spcPct val="150000"/>
              </a:lnSpc>
              <a:spcBef>
                <a:spcPct val="0"/>
              </a:spcBef>
              <a:spcAft>
                <a:spcPct val="0"/>
              </a:spcAft>
              <a:buFont typeface="Arial" panose="020B0604020202020204" pitchFamily="34" charset="0"/>
              <a:buChar char="•"/>
            </a:pP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Ultraschnellwirkenden Opioiden – sublingual, </a:t>
            </a:r>
            <a:r>
              <a:rPr lang="de-DE" altLang="hu-HU" u="sng" kern="1200" dirty="0" err="1">
                <a:latin typeface="Arial" panose="020B0604020202020204" pitchFamily="34" charset="0"/>
                <a:cs typeface="Arial" panose="020B0604020202020204" pitchFamily="34" charset="0"/>
              </a:rPr>
              <a:t>buccal</a:t>
            </a:r>
            <a:r>
              <a:rPr lang="de-DE" altLang="hu-HU" u="sng" kern="1200" dirty="0">
                <a:latin typeface="Arial" panose="020B0604020202020204" pitchFamily="34" charset="0"/>
                <a:cs typeface="Arial" panose="020B0604020202020204" pitchFamily="34" charset="0"/>
              </a:rPr>
              <a:t>, nasal</a:t>
            </a:r>
          </a:p>
          <a:p>
            <a:pPr marL="2114550" lvl="4" indent="-285750" fontAlgn="base" hangingPunct="1">
              <a:lnSpc>
                <a:spcPct val="150000"/>
              </a:lnSpc>
              <a:spcBef>
                <a:spcPct val="0"/>
              </a:spcBef>
              <a:spcAft>
                <a:spcPct val="0"/>
              </a:spcAft>
              <a:buFont typeface="Arial" panose="020B0604020202020204" pitchFamily="34" charset="0"/>
              <a:buChar char="•"/>
            </a:pP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Ggf. Überprüfung der Dauer der Schmerzattacken  und Anpassung der Bedarfsmedikation</a:t>
            </a:r>
          </a:p>
          <a:p>
            <a:pPr lvl="0" fontAlgn="base" hangingPunct="1">
              <a:spcBef>
                <a:spcPct val="0"/>
              </a:spcBef>
              <a:spcAft>
                <a:spcPct val="0"/>
              </a:spcAft>
            </a:pPr>
            <a:endParaRPr lang="de-DE" sz="2400" kern="1200" dirty="0">
              <a:latin typeface="Arial" charset="0"/>
            </a:endParaRPr>
          </a:p>
        </p:txBody>
      </p:sp>
    </p:spTree>
    <p:extLst>
      <p:ext uri="{BB962C8B-B14F-4D97-AF65-F5344CB8AC3E}">
        <p14:creationId xmlns:p14="http://schemas.microsoft.com/office/powerpoint/2010/main" val="53915763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03682"/>
            <a:ext cx="8141255" cy="5110117"/>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hu-HU" altLang="hu-HU" sz="2400" b="1" u="sng" kern="1200" dirty="0">
              <a:latin typeface="Arial" panose="020B0604020202020204" pitchFamily="34" charset="0"/>
            </a:endParaRPr>
          </a:p>
          <a:p>
            <a:pPr lvl="0" fontAlgn="base" hangingPunct="1">
              <a:spcBef>
                <a:spcPct val="0"/>
              </a:spcBef>
              <a:spcAft>
                <a:spcPct val="0"/>
              </a:spcAft>
            </a:pPr>
            <a:endParaRPr lang="hu-HU" altLang="hu-HU" sz="2400" b="1" u="sng" kern="1200" dirty="0">
              <a:latin typeface="Arial" panose="020B0604020202020204" pitchFamily="34" charset="0"/>
            </a:endParaRPr>
          </a:p>
          <a:p>
            <a:pPr lvl="0" eaLnBrk="0" fontAlgn="base">
              <a:spcBef>
                <a:spcPct val="0"/>
              </a:spcBef>
              <a:spcAft>
                <a:spcPct val="0"/>
              </a:spcAft>
              <a:defRPr/>
            </a:pPr>
            <a:r>
              <a:rPr lang="de-DE" sz="2400" b="1" u="sng" dirty="0">
                <a:latin typeface="Arial"/>
              </a:rPr>
              <a:t>1. Schmerzeskalation:</a:t>
            </a:r>
          </a:p>
          <a:p>
            <a:pPr marL="914400" lvl="2" fontAlgn="base" hangingPunct="1">
              <a:lnSpc>
                <a:spcPct val="150000"/>
              </a:lnSpc>
              <a:spcBef>
                <a:spcPct val="0"/>
              </a:spcBef>
              <a:spcAft>
                <a:spcPct val="0"/>
              </a:spcAft>
            </a:pPr>
            <a:endParaRPr lang="de-DE" altLang="hu-HU" sz="2400" u="sng" kern="1200" dirty="0">
              <a:latin typeface="Arial" panose="020B0604020202020204" pitchFamily="34" charset="0"/>
              <a:cs typeface="Arial" panose="020B0604020202020204" pitchFamily="34" charset="0"/>
            </a:endParaRPr>
          </a:p>
          <a:p>
            <a:pPr marL="1371600" lvl="3" fontAlgn="base" hangingPunct="1">
              <a:lnSpc>
                <a:spcPct val="120000"/>
              </a:lnSpc>
              <a:spcBef>
                <a:spcPct val="0"/>
              </a:spcBef>
              <a:spcAft>
                <a:spcPct val="0"/>
              </a:spcAft>
            </a:pP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Auch wenn Pat. plötzlich nicht mehr seine Medikamente oral einnehmen kann:</a:t>
            </a:r>
          </a:p>
          <a:p>
            <a:pPr marL="1828800" lvl="4" fontAlgn="base" hangingPunct="1">
              <a:lnSpc>
                <a:spcPct val="120000"/>
              </a:lnSpc>
              <a:spcBef>
                <a:spcPct val="0"/>
              </a:spcBef>
              <a:spcAft>
                <a:spcPct val="0"/>
              </a:spcAft>
            </a:pPr>
            <a:r>
              <a:rPr lang="de-DE" altLang="hu-HU" u="sng" kern="1200" dirty="0">
                <a:latin typeface="Arial" panose="020B0604020202020204" pitchFamily="34" charset="0"/>
                <a:cs typeface="Arial" panose="020B0604020202020204" pitchFamily="34" charset="0"/>
              </a:rPr>
              <a:t>Tagesdosis der oralen Opioide auf parenteral umrechnen</a:t>
            </a:r>
          </a:p>
          <a:p>
            <a:pPr marL="1828800" lvl="4" fontAlgn="base" hangingPunct="1">
              <a:lnSpc>
                <a:spcPct val="120000"/>
              </a:lnSpc>
              <a:spcBef>
                <a:spcPct val="0"/>
              </a:spcBef>
              <a:spcAft>
                <a:spcPct val="0"/>
              </a:spcAft>
            </a:pPr>
            <a:endParaRPr lang="de-DE" altLang="hu-HU" u="sng" kern="1200" dirty="0">
              <a:latin typeface="Arial" panose="020B0604020202020204" pitchFamily="34" charset="0"/>
              <a:cs typeface="Arial" panose="020B0604020202020204" pitchFamily="34" charset="0"/>
            </a:endParaRPr>
          </a:p>
          <a:p>
            <a:pPr marL="1828800" lvl="4" fontAlgn="base" hangingPunct="1">
              <a:lnSpc>
                <a:spcPct val="120000"/>
              </a:lnSpc>
              <a:spcBef>
                <a:spcPct val="0"/>
              </a:spcBef>
              <a:spcAft>
                <a:spcPct val="0"/>
              </a:spcAft>
            </a:pPr>
            <a:r>
              <a:rPr lang="de-DE" altLang="hu-HU" u="sng" kern="1200" dirty="0">
                <a:latin typeface="Arial" panose="020B0604020202020204" pitchFamily="34" charset="0"/>
                <a:cs typeface="Arial" panose="020B0604020202020204" pitchFamily="34" charset="0"/>
              </a:rPr>
              <a:t>Wie kann eine kontinuierliche Gabe sichergestellt werden?</a:t>
            </a:r>
          </a:p>
          <a:p>
            <a:pPr marL="1828800" lvl="4" fontAlgn="base" hangingPunct="1">
              <a:lnSpc>
                <a:spcPct val="12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hu-HU"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 Bolus?</a:t>
            </a:r>
            <a:endParaRPr lang="hu-HU" altLang="hu-HU" u="sng" kern="1200" dirty="0">
              <a:latin typeface="Arial" panose="020B0604020202020204" pitchFamily="34" charset="0"/>
              <a:cs typeface="Arial" panose="020B0604020202020204" pitchFamily="34" charset="0"/>
            </a:endParaRPr>
          </a:p>
          <a:p>
            <a:pPr marL="1828800" lvl="4" fontAlgn="base" hangingPunct="1">
              <a:lnSpc>
                <a:spcPct val="120000"/>
              </a:lnSpc>
              <a:spcBef>
                <a:spcPct val="0"/>
              </a:spcBef>
              <a:spcAft>
                <a:spcPct val="0"/>
              </a:spcAft>
            </a:pPr>
            <a:r>
              <a:rPr lang="hu-HU"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 Dauergabe?</a:t>
            </a:r>
          </a:p>
          <a:p>
            <a:pPr marL="1828800" lvl="4" fontAlgn="base" hangingPunct="1">
              <a:lnSpc>
                <a:spcPct val="12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Perfusor?</a:t>
            </a:r>
          </a:p>
          <a:p>
            <a:pPr marL="1828800" lvl="4" fontAlgn="base" hangingPunct="1">
              <a:lnSpc>
                <a:spcPct val="12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Pumpe?</a:t>
            </a:r>
          </a:p>
          <a:p>
            <a:pPr marL="1828800" lvl="4" fontAlgn="base" hangingPunct="1">
              <a:lnSpc>
                <a:spcPct val="150000"/>
              </a:lnSpc>
              <a:spcBef>
                <a:spcPct val="0"/>
              </a:spcBef>
              <a:spcAft>
                <a:spcPct val="0"/>
              </a:spcAft>
            </a:pPr>
            <a:r>
              <a:rPr lang="de-DE" altLang="hu-HU"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a:t>
            </a:r>
            <a:r>
              <a:rPr lang="hu-HU" altLang="hu-HU" u="sng" kern="1200" dirty="0">
                <a:latin typeface="Arial" panose="020B0604020202020204" pitchFamily="34" charset="0"/>
                <a:cs typeface="Arial" panose="020B0604020202020204" pitchFamily="34" charset="0"/>
              </a:rPr>
              <a:t> </a:t>
            </a:r>
            <a:r>
              <a:rPr lang="de-DE" altLang="hu-HU" u="sng" kern="1200" dirty="0">
                <a:latin typeface="Arial" panose="020B0604020202020204" pitchFamily="34" charset="0"/>
                <a:cs typeface="Arial" panose="020B0604020202020204" pitchFamily="34" charset="0"/>
              </a:rPr>
              <a:t>freie Infusion =&gt; </a:t>
            </a:r>
            <a:r>
              <a:rPr lang="de-DE" altLang="hu-HU" u="sng" kern="1200" dirty="0" err="1">
                <a:latin typeface="Arial" panose="020B0604020202020204" pitchFamily="34" charset="0"/>
                <a:cs typeface="Arial" panose="020B0604020202020204" pitchFamily="34" charset="0"/>
              </a:rPr>
              <a:t>i.v.</a:t>
            </a:r>
            <a:r>
              <a:rPr lang="de-DE" altLang="hu-HU" u="sng" kern="1200" dirty="0">
                <a:latin typeface="Arial" panose="020B0604020202020204" pitchFamily="34" charset="0"/>
                <a:cs typeface="Arial" panose="020B0604020202020204" pitchFamily="34" charset="0"/>
              </a:rPr>
              <a:t> oder subkutan?</a:t>
            </a:r>
            <a:endParaRPr lang="de-DE" sz="2400" kern="1200" dirty="0">
              <a:latin typeface="Arial" charset="0"/>
            </a:endParaRPr>
          </a:p>
        </p:txBody>
      </p:sp>
    </p:spTree>
    <p:extLst>
      <p:ext uri="{BB962C8B-B14F-4D97-AF65-F5344CB8AC3E}">
        <p14:creationId xmlns:p14="http://schemas.microsoft.com/office/powerpoint/2010/main" val="283790033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94129" y="302332"/>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03682"/>
            <a:ext cx="8141255" cy="3919022"/>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hu-HU" altLang="hu-HU" sz="2400" b="1" u="sng" kern="1200" dirty="0">
              <a:latin typeface="Arial" panose="020B0604020202020204" pitchFamily="34" charset="0"/>
            </a:endParaRPr>
          </a:p>
          <a:p>
            <a:pPr lvl="0" fontAlgn="base" hangingPunct="1">
              <a:spcBef>
                <a:spcPct val="0"/>
              </a:spcBef>
              <a:spcAft>
                <a:spcPct val="0"/>
              </a:spcAft>
            </a:pPr>
            <a:endParaRPr lang="hu-HU" altLang="hu-HU" sz="2400" b="1" u="sng" kern="1200" dirty="0">
              <a:latin typeface="Arial" panose="020B0604020202020204" pitchFamily="34" charset="0"/>
            </a:endParaRPr>
          </a:p>
          <a:p>
            <a:pPr lvl="0" eaLnBrk="0" fontAlgn="base">
              <a:spcBef>
                <a:spcPct val="0"/>
              </a:spcBef>
              <a:spcAft>
                <a:spcPct val="0"/>
              </a:spcAft>
              <a:defRPr/>
            </a:pPr>
            <a:r>
              <a:rPr lang="de-DE" sz="2400" b="1" u="sng" dirty="0">
                <a:latin typeface="Arial"/>
              </a:rPr>
              <a:t>1. Schmerzeskalation:</a:t>
            </a:r>
          </a:p>
          <a:p>
            <a:pPr marL="914400" lvl="2" fontAlgn="base" hangingPunct="1">
              <a:lnSpc>
                <a:spcPct val="150000"/>
              </a:lnSpc>
              <a:spcBef>
                <a:spcPct val="0"/>
              </a:spcBef>
              <a:spcAft>
                <a:spcPct val="0"/>
              </a:spcAft>
            </a:pPr>
            <a:endParaRPr lang="de-DE" altLang="hu-HU" sz="2400" u="sng" kern="1200" dirty="0">
              <a:latin typeface="Arial" panose="020B0604020202020204" pitchFamily="34" charset="0"/>
              <a:cs typeface="Arial" panose="020B0604020202020204" pitchFamily="34" charset="0"/>
            </a:endParaRPr>
          </a:p>
          <a:p>
            <a:pPr marL="1371600" lvl="3" fontAlgn="base" hangingPunct="1">
              <a:lnSpc>
                <a:spcPct val="150000"/>
              </a:lnSpc>
              <a:spcBef>
                <a:spcPct val="0"/>
              </a:spcBef>
              <a:spcAft>
                <a:spcPct val="0"/>
              </a:spcAft>
              <a:buFontTx/>
              <a:buChar char="-"/>
            </a:pPr>
            <a:r>
              <a:rPr lang="hu-HU" altLang="hu-HU" sz="2400" u="sng" kern="1200" dirty="0">
                <a:latin typeface="Arial" panose="020B0604020202020204" pitchFamily="34" charset="0"/>
                <a:cs typeface="Arial" panose="020B0604020202020204" pitchFamily="34" charset="0"/>
              </a:rPr>
              <a:t> </a:t>
            </a:r>
            <a:r>
              <a:rPr lang="de-DE" altLang="hu-HU" sz="2400" u="sng" kern="1200" dirty="0">
                <a:latin typeface="Arial" panose="020B0604020202020204" pitchFamily="34" charset="0"/>
                <a:cs typeface="Arial" panose="020B0604020202020204" pitchFamily="34" charset="0"/>
              </a:rPr>
              <a:t>Bei anhaltend schlechter Schmerzkontrolle:</a:t>
            </a:r>
          </a:p>
          <a:p>
            <a:pPr marL="1828800" lvl="4"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Neueinstellung (stationär) sinnvoll?</a:t>
            </a:r>
          </a:p>
          <a:p>
            <a:pPr marL="1828800" lvl="4" fontAlgn="base" hangingPunct="1">
              <a:lnSpc>
                <a:spcPct val="150000"/>
              </a:lnSpc>
              <a:spcBef>
                <a:spcPct val="0"/>
              </a:spcBef>
              <a:spcAft>
                <a:spcPct val="0"/>
              </a:spcAft>
              <a:buFont typeface="Arial" panose="020B0604020202020204" pitchFamily="34" charset="0"/>
              <a:buChar char="•"/>
            </a:pPr>
            <a:r>
              <a:rPr lang="de-DE" altLang="hu-HU" u="sng" kern="1200" dirty="0">
                <a:latin typeface="Arial" panose="020B0604020202020204" pitchFamily="34" charset="0"/>
                <a:cs typeface="Arial" panose="020B0604020202020204" pitchFamily="34" charset="0"/>
              </a:rPr>
              <a:t>Diagnostik erforderlich?</a:t>
            </a:r>
          </a:p>
          <a:p>
            <a:pPr marL="1828800" lvl="4" fontAlgn="base" hangingPunct="1">
              <a:lnSpc>
                <a:spcPct val="150000"/>
              </a:lnSpc>
              <a:spcBef>
                <a:spcPct val="0"/>
              </a:spcBef>
              <a:spcAft>
                <a:spcPct val="0"/>
              </a:spcAft>
              <a:buFont typeface="Symbol" panose="05050102010706020507" pitchFamily="18" charset="2"/>
              <a:buChar char="Þ"/>
            </a:pPr>
            <a:r>
              <a:rPr lang="de-DE" altLang="hu-HU" u="sng" kern="1200" dirty="0">
                <a:latin typeface="Arial" panose="020B0604020202020204" pitchFamily="34" charset="0"/>
                <a:cs typeface="Arial" panose="020B0604020202020204" pitchFamily="34" charset="0"/>
              </a:rPr>
              <a:t>abhängig von der aktuellen Situation bzw. vermutlichen Lebenserwartung</a:t>
            </a:r>
          </a:p>
        </p:txBody>
      </p:sp>
    </p:spTree>
    <p:extLst>
      <p:ext uri="{BB962C8B-B14F-4D97-AF65-F5344CB8AC3E}">
        <p14:creationId xmlns:p14="http://schemas.microsoft.com/office/powerpoint/2010/main" val="189345441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flipV="1">
            <a:off x="1058240" y="6858000"/>
            <a:ext cx="708916" cy="35825192"/>
          </a:xfrm>
          <a:prstGeom prst="rect">
            <a:avLst/>
          </a:prstGeom>
        </p:spPr>
        <p:txBody>
          <a:bodyPr wrap="square">
            <a:spAutoFit/>
          </a:bodyPr>
          <a:lstStyle/>
          <a:p>
            <a:r>
              <a:rPr lang="de-DE" dirty="0"/>
              <a:t>Patient 68 J. alt. Metastasiertes Kolonkarzinom, </a:t>
            </a:r>
            <a:r>
              <a:rPr lang="de-DE" dirty="0" err="1"/>
              <a:t>Z.n</a:t>
            </a:r>
            <a:r>
              <a:rPr lang="de-DE" dirty="0"/>
              <a:t>.</a:t>
            </a:r>
          </a:p>
          <a:p>
            <a:r>
              <a:rPr lang="de-DE" dirty="0" err="1"/>
              <a:t>Hemikolektomie</a:t>
            </a:r>
            <a:r>
              <a:rPr lang="de-DE" dirty="0"/>
              <a:t> </a:t>
            </a:r>
            <a:r>
              <a:rPr lang="de-DE" dirty="0" err="1"/>
              <a:t>re</a:t>
            </a:r>
            <a:r>
              <a:rPr lang="de-DE" dirty="0"/>
              <a:t>., </a:t>
            </a:r>
            <a:r>
              <a:rPr lang="de-DE" dirty="0" err="1"/>
              <a:t>Peritonealkarzinose</a:t>
            </a:r>
            <a:r>
              <a:rPr lang="de-DE" dirty="0"/>
              <a:t>, </a:t>
            </a:r>
            <a:r>
              <a:rPr lang="de-DE" dirty="0" err="1"/>
              <a:t>Leberfiliae</a:t>
            </a:r>
            <a:r>
              <a:rPr lang="de-DE" dirty="0"/>
              <a:t>.</a:t>
            </a:r>
          </a:p>
          <a:p>
            <a:r>
              <a:rPr lang="de-DE" dirty="0"/>
              <a:t>Aktuell zunehmende Bauchschmerzen, hauptsächlich</a:t>
            </a:r>
          </a:p>
          <a:p>
            <a:endParaRPr lang="de-DE" dirty="0"/>
          </a:p>
          <a:p>
            <a:r>
              <a:rPr lang="de-DE" dirty="0"/>
              <a:t>im Unterbauch, seit Tagen kein Stuhlgang. Nach der</a:t>
            </a:r>
          </a:p>
          <a:p>
            <a:r>
              <a:rPr lang="de-DE" dirty="0"/>
              <a:t>Nahrungsaufnahme Schmerzzunahme, Völlegefühl im</a:t>
            </a:r>
          </a:p>
          <a:p>
            <a:r>
              <a:rPr lang="de-DE" dirty="0" err="1" smtClean="0"/>
              <a:t>Bauc</a:t>
            </a:r>
            <a:r>
              <a:rPr lang="de-DE" dirty="0" smtClean="0"/>
              <a:t>.</a:t>
            </a:r>
            <a:endParaRPr lang="de-DE" dirty="0"/>
          </a:p>
          <a:p>
            <a:r>
              <a:rPr lang="de-DE" dirty="0"/>
              <a:t>Bisherige Therapie:</a:t>
            </a:r>
          </a:p>
          <a:p>
            <a:r>
              <a:rPr lang="de-DE" dirty="0"/>
              <a:t>- </a:t>
            </a:r>
            <a:r>
              <a:rPr lang="de-DE" dirty="0" err="1"/>
              <a:t>Celebrex</a:t>
            </a:r>
            <a:r>
              <a:rPr lang="de-DE" dirty="0"/>
              <a:t> 200 mg 2x1</a:t>
            </a:r>
          </a:p>
          <a:p>
            <a:r>
              <a:rPr lang="de-DE" dirty="0"/>
              <a:t>- </a:t>
            </a:r>
            <a:r>
              <a:rPr lang="de-DE" dirty="0" err="1"/>
              <a:t>Targin</a:t>
            </a:r>
            <a:r>
              <a:rPr lang="de-DE" dirty="0"/>
              <a:t> 10/5 2x1</a:t>
            </a:r>
          </a:p>
          <a:p>
            <a:r>
              <a:rPr lang="de-DE" dirty="0"/>
              <a:t>- MCP 30 </a:t>
            </a:r>
            <a:r>
              <a:rPr lang="de-DE" dirty="0" err="1"/>
              <a:t>retard</a:t>
            </a:r>
            <a:r>
              <a:rPr lang="de-DE" dirty="0"/>
              <a:t> 1-0-0</a:t>
            </a:r>
          </a:p>
          <a:p>
            <a:r>
              <a:rPr lang="de-DE" dirty="0"/>
              <a:t>- </a:t>
            </a:r>
            <a:r>
              <a:rPr lang="de-DE" dirty="0" err="1"/>
              <a:t>Movicol</a:t>
            </a:r>
            <a:r>
              <a:rPr lang="de-DE" dirty="0"/>
              <a:t> 2x1 Beutel</a:t>
            </a:r>
          </a:p>
          <a:p>
            <a:r>
              <a:rPr lang="de-DE" dirty="0"/>
              <a:t>Bedarfsmedikation:</a:t>
            </a:r>
          </a:p>
          <a:p>
            <a:r>
              <a:rPr lang="de-DE" dirty="0"/>
              <a:t>- </a:t>
            </a:r>
            <a:r>
              <a:rPr lang="de-DE" dirty="0" err="1"/>
              <a:t>Tramal</a:t>
            </a:r>
            <a:r>
              <a:rPr lang="de-DE" dirty="0"/>
              <a:t> Tropfen 10-20°</a:t>
            </a:r>
          </a:p>
          <a:p>
            <a:r>
              <a:rPr lang="de-DE" dirty="0"/>
              <a:t>Im Verlauf weiterhin Schmerzen, NRS 3/7</a:t>
            </a:r>
          </a:p>
          <a:p>
            <a:endParaRPr lang="de-DE" dirty="0"/>
          </a:p>
          <a:p>
            <a:r>
              <a:rPr lang="de-DE" dirty="0"/>
              <a:t>Aufgaben:</a:t>
            </a:r>
          </a:p>
          <a:p>
            <a:r>
              <a:rPr lang="de-DE" dirty="0"/>
              <a:t>- Vervollständigen Sie die Schmerzdiagnose</a:t>
            </a:r>
          </a:p>
          <a:p>
            <a:r>
              <a:rPr lang="de-DE" dirty="0"/>
              <a:t>- Ihre Vorschläge zur Schmerztherapieoptimierung</a:t>
            </a:r>
            <a:endParaRPr lang="hu-HU" dirty="0"/>
          </a:p>
        </p:txBody>
      </p:sp>
      <p:sp>
        <p:nvSpPr>
          <p:cNvPr id="3" name="Téglalap 2"/>
          <p:cNvSpPr/>
          <p:nvPr/>
        </p:nvSpPr>
        <p:spPr>
          <a:xfrm>
            <a:off x="667820" y="1547390"/>
            <a:ext cx="8435083" cy="4524315"/>
          </a:xfrm>
          <a:prstGeom prst="rect">
            <a:avLst/>
          </a:prstGeom>
        </p:spPr>
        <p:txBody>
          <a:bodyPr wrap="square">
            <a:spAutoFit/>
          </a:bodyPr>
          <a:lstStyle/>
          <a:p>
            <a:r>
              <a:rPr lang="hu-HU" dirty="0" err="1"/>
              <a:t>Patientin</a:t>
            </a:r>
            <a:r>
              <a:rPr lang="hu-HU" dirty="0"/>
              <a:t> 47 J. alt. </a:t>
            </a:r>
            <a:r>
              <a:rPr lang="hu-HU" dirty="0" err="1"/>
              <a:t>Metastasiertes</a:t>
            </a:r>
            <a:r>
              <a:rPr lang="hu-HU" dirty="0"/>
              <a:t> </a:t>
            </a:r>
            <a:r>
              <a:rPr lang="hu-HU" dirty="0" err="1"/>
              <a:t>Mammakarzinom</a:t>
            </a:r>
            <a:endParaRPr lang="hu-HU" dirty="0"/>
          </a:p>
          <a:p>
            <a:r>
              <a:rPr lang="hu-HU" dirty="0" err="1"/>
              <a:t>rechts</a:t>
            </a:r>
            <a:r>
              <a:rPr lang="hu-HU" dirty="0"/>
              <a:t>, </a:t>
            </a:r>
            <a:r>
              <a:rPr lang="hu-HU" dirty="0" err="1"/>
              <a:t>Knochenmetastasen</a:t>
            </a:r>
            <a:r>
              <a:rPr lang="hu-HU" dirty="0"/>
              <a:t>, </a:t>
            </a:r>
            <a:r>
              <a:rPr lang="hu-HU" dirty="0" err="1"/>
              <a:t>zervikale</a:t>
            </a:r>
            <a:r>
              <a:rPr lang="hu-HU" dirty="0"/>
              <a:t> LK-</a:t>
            </a:r>
            <a:r>
              <a:rPr lang="hu-HU" dirty="0" err="1"/>
              <a:t>Metastasen</a:t>
            </a:r>
            <a:r>
              <a:rPr lang="hu-HU" dirty="0"/>
              <a:t>,</a:t>
            </a:r>
          </a:p>
          <a:p>
            <a:r>
              <a:rPr lang="hu-HU" dirty="0" err="1"/>
              <a:t>im</a:t>
            </a:r>
            <a:r>
              <a:rPr lang="hu-HU" dirty="0"/>
              <a:t> </a:t>
            </a:r>
            <a:r>
              <a:rPr lang="hu-HU" dirty="0" err="1"/>
              <a:t>interskalenären</a:t>
            </a:r>
            <a:r>
              <a:rPr lang="hu-HU" dirty="0"/>
              <a:t> </a:t>
            </a:r>
            <a:r>
              <a:rPr lang="hu-HU" dirty="0" err="1"/>
              <a:t>Bereich</a:t>
            </a:r>
            <a:r>
              <a:rPr lang="hu-HU" dirty="0"/>
              <a:t> </a:t>
            </a:r>
            <a:r>
              <a:rPr lang="hu-HU" dirty="0" err="1"/>
              <a:t>Konglomerat</a:t>
            </a:r>
            <a:r>
              <a:rPr lang="hu-HU" dirty="0"/>
              <a:t> von</a:t>
            </a:r>
          </a:p>
          <a:p>
            <a:r>
              <a:rPr lang="hu-HU" dirty="0" err="1"/>
              <a:t>kirschgroßen</a:t>
            </a:r>
            <a:r>
              <a:rPr lang="hu-HU" dirty="0"/>
              <a:t> </a:t>
            </a:r>
            <a:r>
              <a:rPr lang="hu-HU" dirty="0" err="1"/>
              <a:t>Metastasen</a:t>
            </a:r>
            <a:r>
              <a:rPr lang="hu-HU" dirty="0"/>
              <a:t>.</a:t>
            </a:r>
          </a:p>
          <a:p>
            <a:r>
              <a:rPr lang="hu-HU" dirty="0" err="1"/>
              <a:t>Patientin</a:t>
            </a:r>
            <a:r>
              <a:rPr lang="hu-HU" dirty="0"/>
              <a:t> </a:t>
            </a:r>
            <a:r>
              <a:rPr lang="hu-HU" dirty="0" err="1"/>
              <a:t>klagt</a:t>
            </a:r>
            <a:r>
              <a:rPr lang="hu-HU" dirty="0"/>
              <a:t> </a:t>
            </a:r>
            <a:r>
              <a:rPr lang="hu-HU" dirty="0" err="1"/>
              <a:t>über</a:t>
            </a:r>
            <a:r>
              <a:rPr lang="hu-HU" dirty="0"/>
              <a:t> </a:t>
            </a:r>
            <a:r>
              <a:rPr lang="hu-HU" dirty="0" err="1"/>
              <a:t>Schmerzen</a:t>
            </a:r>
            <a:r>
              <a:rPr lang="hu-HU" dirty="0"/>
              <a:t> in der </a:t>
            </a:r>
            <a:r>
              <a:rPr lang="hu-HU" dirty="0" err="1"/>
              <a:t>gesamten</a:t>
            </a:r>
            <a:r>
              <a:rPr lang="hu-HU" dirty="0"/>
              <a:t> </a:t>
            </a:r>
            <a:r>
              <a:rPr lang="hu-HU" dirty="0" err="1"/>
              <a:t>oberen</a:t>
            </a:r>
            <a:endParaRPr lang="hu-HU" dirty="0"/>
          </a:p>
          <a:p>
            <a:r>
              <a:rPr lang="hu-HU" dirty="0" err="1"/>
              <a:t>rechten</a:t>
            </a:r>
            <a:r>
              <a:rPr lang="hu-HU" dirty="0"/>
              <a:t> </a:t>
            </a:r>
            <a:r>
              <a:rPr lang="hu-HU" dirty="0" err="1"/>
              <a:t>Extremität</a:t>
            </a:r>
            <a:r>
              <a:rPr lang="hu-HU" dirty="0"/>
              <a:t>.</a:t>
            </a:r>
          </a:p>
          <a:p>
            <a:r>
              <a:rPr lang="hu-HU" dirty="0" err="1"/>
              <a:t>Bisherige</a:t>
            </a:r>
            <a:r>
              <a:rPr lang="hu-HU" dirty="0"/>
              <a:t> </a:t>
            </a:r>
            <a:r>
              <a:rPr lang="hu-HU" dirty="0" err="1"/>
              <a:t>Therapie</a:t>
            </a:r>
            <a:r>
              <a:rPr lang="hu-HU" dirty="0"/>
              <a:t>:</a:t>
            </a:r>
          </a:p>
          <a:p>
            <a:r>
              <a:rPr lang="hu-HU" dirty="0"/>
              <a:t>- </a:t>
            </a:r>
            <a:r>
              <a:rPr lang="hu-HU" dirty="0" err="1"/>
              <a:t>Paracetamol</a:t>
            </a:r>
            <a:r>
              <a:rPr lang="hu-HU" dirty="0"/>
              <a:t> 1,0 4x1</a:t>
            </a:r>
          </a:p>
          <a:p>
            <a:r>
              <a:rPr lang="hu-HU" dirty="0"/>
              <a:t>- </a:t>
            </a:r>
            <a:r>
              <a:rPr lang="hu-HU" dirty="0" err="1"/>
              <a:t>Novalgin</a:t>
            </a:r>
            <a:r>
              <a:rPr lang="hu-HU" dirty="0"/>
              <a:t> 0,5 </a:t>
            </a:r>
            <a:r>
              <a:rPr lang="hu-HU" dirty="0" err="1"/>
              <a:t>Tbl</a:t>
            </a:r>
            <a:r>
              <a:rPr lang="hu-HU" dirty="0"/>
              <a:t>. </a:t>
            </a:r>
            <a:r>
              <a:rPr lang="hu-HU" dirty="0" smtClean="0"/>
              <a:t>3x1</a:t>
            </a:r>
            <a:endParaRPr lang="hu-HU" dirty="0"/>
          </a:p>
          <a:p>
            <a:r>
              <a:rPr lang="hu-HU" dirty="0" err="1"/>
              <a:t>Bedarfsmedikation</a:t>
            </a:r>
            <a:r>
              <a:rPr lang="hu-HU" dirty="0"/>
              <a:t>:</a:t>
            </a:r>
          </a:p>
          <a:p>
            <a:r>
              <a:rPr lang="hu-HU" dirty="0"/>
              <a:t>- </a:t>
            </a:r>
            <a:r>
              <a:rPr lang="hu-HU" dirty="0" err="1"/>
              <a:t>Novalgin</a:t>
            </a:r>
            <a:r>
              <a:rPr lang="hu-HU" dirty="0"/>
              <a:t> 0,5 1 </a:t>
            </a:r>
            <a:r>
              <a:rPr lang="hu-HU" dirty="0" err="1"/>
              <a:t>Tbl</a:t>
            </a:r>
            <a:r>
              <a:rPr lang="hu-HU" dirty="0" smtClean="0"/>
              <a:t>..</a:t>
            </a:r>
            <a:endParaRPr lang="hu-HU" dirty="0"/>
          </a:p>
          <a:p>
            <a:r>
              <a:rPr lang="hu-HU" dirty="0" err="1"/>
              <a:t>Damit</a:t>
            </a:r>
            <a:r>
              <a:rPr lang="hu-HU" dirty="0"/>
              <a:t> </a:t>
            </a:r>
            <a:r>
              <a:rPr lang="hu-HU" dirty="0" err="1"/>
              <a:t>unzureichende</a:t>
            </a:r>
            <a:r>
              <a:rPr lang="hu-HU" dirty="0"/>
              <a:t> </a:t>
            </a:r>
            <a:r>
              <a:rPr lang="hu-HU" dirty="0" err="1"/>
              <a:t>Schmerzkontrolle</a:t>
            </a:r>
            <a:r>
              <a:rPr lang="hu-HU" dirty="0"/>
              <a:t>, </a:t>
            </a:r>
            <a:r>
              <a:rPr lang="hu-HU" dirty="0" err="1"/>
              <a:t>Schmerzen</a:t>
            </a:r>
            <a:endParaRPr lang="hu-HU" dirty="0"/>
          </a:p>
          <a:p>
            <a:r>
              <a:rPr lang="hu-HU" dirty="0"/>
              <a:t>NRS 6/8</a:t>
            </a:r>
          </a:p>
          <a:p>
            <a:r>
              <a:rPr lang="hu-HU" dirty="0" err="1"/>
              <a:t>Aufgaben</a:t>
            </a:r>
            <a:r>
              <a:rPr lang="hu-HU" dirty="0"/>
              <a:t>:</a:t>
            </a:r>
          </a:p>
          <a:p>
            <a:r>
              <a:rPr lang="hu-HU" dirty="0"/>
              <a:t>- </a:t>
            </a:r>
            <a:r>
              <a:rPr lang="hu-HU" dirty="0" err="1"/>
              <a:t>Vervollständigen</a:t>
            </a:r>
            <a:r>
              <a:rPr lang="hu-HU" dirty="0"/>
              <a:t> </a:t>
            </a:r>
            <a:r>
              <a:rPr lang="hu-HU" dirty="0" err="1"/>
              <a:t>Sie</a:t>
            </a:r>
            <a:r>
              <a:rPr lang="hu-HU" dirty="0"/>
              <a:t> </a:t>
            </a:r>
            <a:r>
              <a:rPr lang="hu-HU" dirty="0" err="1"/>
              <a:t>die</a:t>
            </a:r>
            <a:r>
              <a:rPr lang="hu-HU" dirty="0"/>
              <a:t> </a:t>
            </a:r>
            <a:r>
              <a:rPr lang="hu-HU" dirty="0" err="1"/>
              <a:t>Schmerzdiagnose</a:t>
            </a:r>
            <a:endParaRPr lang="hu-HU" dirty="0"/>
          </a:p>
          <a:p>
            <a:r>
              <a:rPr lang="hu-HU" dirty="0"/>
              <a:t>- </a:t>
            </a:r>
            <a:r>
              <a:rPr lang="hu-HU" dirty="0" err="1"/>
              <a:t>Ihre</a:t>
            </a:r>
            <a:r>
              <a:rPr lang="hu-HU" dirty="0"/>
              <a:t> </a:t>
            </a:r>
            <a:r>
              <a:rPr lang="hu-HU" dirty="0" err="1"/>
              <a:t>Vorschläge</a:t>
            </a:r>
            <a:r>
              <a:rPr lang="hu-HU" dirty="0"/>
              <a:t> </a:t>
            </a:r>
            <a:r>
              <a:rPr lang="hu-HU" dirty="0" err="1"/>
              <a:t>zur</a:t>
            </a:r>
            <a:r>
              <a:rPr lang="hu-HU" dirty="0"/>
              <a:t> </a:t>
            </a:r>
            <a:r>
              <a:rPr lang="hu-HU" dirty="0" err="1"/>
              <a:t>Schmerztherapieoptimierung</a:t>
            </a:r>
            <a:endParaRPr lang="hu-HU" dirty="0"/>
          </a:p>
        </p:txBody>
      </p:sp>
    </p:spTree>
    <p:extLst>
      <p:ext uri="{BB962C8B-B14F-4D97-AF65-F5344CB8AC3E}">
        <p14:creationId xmlns:p14="http://schemas.microsoft.com/office/powerpoint/2010/main" val="227334149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058239" y="1480809"/>
            <a:ext cx="5876817" cy="5377191"/>
          </a:xfrm>
          <a:prstGeom prst="rect">
            <a:avLst/>
          </a:prstGeom>
        </p:spPr>
        <p:txBody>
          <a:bodyPr wrap="square">
            <a:spAutoFit/>
          </a:bodyPr>
          <a:lstStyle/>
          <a:p>
            <a:r>
              <a:rPr lang="de-DE" dirty="0"/>
              <a:t>Patient 68 J. alt. Metastasiertes Kolonkarzinom, </a:t>
            </a:r>
            <a:r>
              <a:rPr lang="de-DE" dirty="0" err="1"/>
              <a:t>Z.n</a:t>
            </a:r>
            <a:r>
              <a:rPr lang="de-DE" dirty="0"/>
              <a:t>.</a:t>
            </a:r>
          </a:p>
          <a:p>
            <a:r>
              <a:rPr lang="de-DE" dirty="0" err="1"/>
              <a:t>Hemikolektomie</a:t>
            </a:r>
            <a:r>
              <a:rPr lang="de-DE" dirty="0"/>
              <a:t> </a:t>
            </a:r>
            <a:r>
              <a:rPr lang="de-DE" dirty="0" err="1"/>
              <a:t>re</a:t>
            </a:r>
            <a:r>
              <a:rPr lang="de-DE" dirty="0"/>
              <a:t>., </a:t>
            </a:r>
            <a:r>
              <a:rPr lang="de-DE" dirty="0" err="1"/>
              <a:t>Peritonealkarzinose</a:t>
            </a:r>
            <a:r>
              <a:rPr lang="de-DE" dirty="0"/>
              <a:t>, </a:t>
            </a:r>
            <a:r>
              <a:rPr lang="de-DE" dirty="0" err="1"/>
              <a:t>Leberfiliae</a:t>
            </a:r>
            <a:r>
              <a:rPr lang="de-DE" dirty="0"/>
              <a:t>.</a:t>
            </a:r>
          </a:p>
          <a:p>
            <a:r>
              <a:rPr lang="de-DE" dirty="0"/>
              <a:t>Aktuell zunehmende Bauchschmerzen, hauptsächlich</a:t>
            </a:r>
          </a:p>
          <a:p>
            <a:endParaRPr lang="de-DE" dirty="0"/>
          </a:p>
          <a:p>
            <a:r>
              <a:rPr lang="de-DE" dirty="0"/>
              <a:t>im Unterbauch, seit Tagen kein Stuhlgang. Nach der</a:t>
            </a:r>
          </a:p>
          <a:p>
            <a:r>
              <a:rPr lang="de-DE" dirty="0"/>
              <a:t>Nahrungsaufnahme Schmerzzunahme, Völlegefühl im</a:t>
            </a:r>
          </a:p>
          <a:p>
            <a:r>
              <a:rPr lang="de-DE" dirty="0"/>
              <a:t>Bauch.</a:t>
            </a:r>
          </a:p>
          <a:p>
            <a:r>
              <a:rPr lang="de-DE" dirty="0"/>
              <a:t>Bisherige Therapie:</a:t>
            </a:r>
          </a:p>
          <a:p>
            <a:r>
              <a:rPr lang="de-DE" dirty="0"/>
              <a:t>- </a:t>
            </a:r>
            <a:r>
              <a:rPr lang="de-DE" dirty="0" err="1"/>
              <a:t>Celebrex</a:t>
            </a:r>
            <a:r>
              <a:rPr lang="de-DE" dirty="0"/>
              <a:t> 200 mg 2x1</a:t>
            </a:r>
          </a:p>
          <a:p>
            <a:r>
              <a:rPr lang="de-DE" dirty="0"/>
              <a:t>- </a:t>
            </a:r>
            <a:r>
              <a:rPr lang="de-DE" dirty="0" err="1"/>
              <a:t>Targin</a:t>
            </a:r>
            <a:r>
              <a:rPr lang="de-DE" dirty="0"/>
              <a:t> 10/5 2x1</a:t>
            </a:r>
          </a:p>
          <a:p>
            <a:r>
              <a:rPr lang="de-DE" dirty="0"/>
              <a:t>- MCP 30 </a:t>
            </a:r>
            <a:r>
              <a:rPr lang="de-DE" dirty="0" err="1"/>
              <a:t>retard</a:t>
            </a:r>
            <a:r>
              <a:rPr lang="de-DE" dirty="0"/>
              <a:t> 1-0-0</a:t>
            </a:r>
          </a:p>
          <a:p>
            <a:r>
              <a:rPr lang="de-DE" dirty="0"/>
              <a:t>- </a:t>
            </a:r>
            <a:r>
              <a:rPr lang="de-DE" dirty="0" err="1"/>
              <a:t>Movicol</a:t>
            </a:r>
            <a:r>
              <a:rPr lang="de-DE" dirty="0"/>
              <a:t> 2x1 Beutel</a:t>
            </a:r>
          </a:p>
          <a:p>
            <a:r>
              <a:rPr lang="de-DE" dirty="0"/>
              <a:t>Bedarfsmedikation:</a:t>
            </a:r>
          </a:p>
          <a:p>
            <a:r>
              <a:rPr lang="de-DE" dirty="0"/>
              <a:t>- </a:t>
            </a:r>
            <a:r>
              <a:rPr lang="de-DE" dirty="0" err="1"/>
              <a:t>Tramal</a:t>
            </a:r>
            <a:r>
              <a:rPr lang="de-DE" dirty="0"/>
              <a:t> Tropfen 10-20°</a:t>
            </a:r>
          </a:p>
          <a:p>
            <a:r>
              <a:rPr lang="de-DE" dirty="0"/>
              <a:t>Im Verlauf weiterhin Schmerzen, NRS 3/7</a:t>
            </a:r>
          </a:p>
          <a:p>
            <a:endParaRPr lang="de-DE" dirty="0"/>
          </a:p>
          <a:p>
            <a:r>
              <a:rPr lang="de-DE" dirty="0"/>
              <a:t>Aufgaben:</a:t>
            </a:r>
          </a:p>
          <a:p>
            <a:r>
              <a:rPr lang="de-DE" dirty="0"/>
              <a:t>- Vervollständigen Sie die Schmerzdiagnose</a:t>
            </a:r>
          </a:p>
          <a:p>
            <a:r>
              <a:rPr lang="de-DE" dirty="0"/>
              <a:t>- Ihre Vorschläge zur Schmerztherapieoptimierung</a:t>
            </a:r>
            <a:endParaRPr lang="hu-HU" dirty="0"/>
          </a:p>
        </p:txBody>
      </p:sp>
    </p:spTree>
    <p:extLst>
      <p:ext uri="{BB962C8B-B14F-4D97-AF65-F5344CB8AC3E}">
        <p14:creationId xmlns:p14="http://schemas.microsoft.com/office/powerpoint/2010/main" val="33781542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1005260"/>
            <a:ext cx="8141255" cy="4339650"/>
          </a:xfrm>
          <a:prstGeom prst="rect">
            <a:avLst/>
          </a:prstGeom>
        </p:spPr>
        <p:txBody>
          <a:bodyPr wrap="square">
            <a:spAutoFit/>
          </a:bodyPr>
          <a:lstStyle/>
          <a:p>
            <a:pPr lvl="0"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2400" b="1" u="sng" kern="1200" dirty="0">
              <a:latin typeface="Arial" panose="020B0604020202020204" pitchFamily="34" charset="0"/>
            </a:endParaRPr>
          </a:p>
          <a:p>
            <a:pPr lvl="0" fontAlgn="base" hangingPunct="1">
              <a:spcBef>
                <a:spcPct val="0"/>
              </a:spcBef>
              <a:spcAft>
                <a:spcPct val="0"/>
              </a:spcAft>
            </a:pPr>
            <a:r>
              <a:rPr lang="en-US" altLang="hu-HU" sz="2400" b="1" u="sng" kern="1200" dirty="0">
                <a:latin typeface="Arial" panose="020B0604020202020204" pitchFamily="34" charset="0"/>
              </a:rPr>
              <a:t>2. </a:t>
            </a:r>
            <a:r>
              <a:rPr lang="en-US" altLang="hu-HU" sz="2400" b="1" u="sng" kern="1200" dirty="0" err="1">
                <a:latin typeface="Arial" panose="020B0604020202020204" pitchFamily="34" charset="0"/>
              </a:rPr>
              <a:t>Sammelbegriff</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Luftnot</a:t>
            </a:r>
            <a:r>
              <a:rPr lang="en-US" altLang="hu-HU" sz="2400" b="1" u="sng" kern="1200" dirty="0">
                <a:latin typeface="Arial" panose="020B0604020202020204" pitchFamily="34" charset="0"/>
              </a:rPr>
              <a:t>:</a:t>
            </a:r>
          </a:p>
          <a:p>
            <a:pPr lvl="0" fontAlgn="base" hangingPunct="1">
              <a:spcBef>
                <a:spcPct val="0"/>
              </a:spcBef>
              <a:spcAft>
                <a:spcPct val="0"/>
              </a:spcAft>
            </a:pPr>
            <a:endParaRPr lang="en-US" altLang="hu-HU" sz="2400" b="1" u="sng" kern="1200" dirty="0">
              <a:latin typeface="Arial" panose="020B0604020202020204" pitchFamily="34" charset="0"/>
            </a:endParaRPr>
          </a:p>
          <a:p>
            <a:pPr marL="457200" lvl="1" fontAlgn="base" hangingPunct="1">
              <a:spcBef>
                <a:spcPct val="0"/>
              </a:spcBef>
              <a:spcAft>
                <a:spcPct val="0"/>
              </a:spcAft>
              <a:buFontTx/>
              <a:buChar char="•"/>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Pneumonie</a:t>
            </a:r>
            <a:endParaRPr lang="en-US" altLang="hu-HU" b="1" u="sng" kern="1200" dirty="0">
              <a:latin typeface="Arial" panose="020B0604020202020204" pitchFamily="34" charset="0"/>
            </a:endParaRPr>
          </a:p>
          <a:p>
            <a:pPr marL="457200" lvl="1" fontAlgn="base" hangingPunct="1">
              <a:spcBef>
                <a:spcPct val="0"/>
              </a:spcBef>
              <a:spcAft>
                <a:spcPct val="0"/>
              </a:spcAft>
              <a:buFontTx/>
              <a:buChar char="•"/>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Poststenotische</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Obstruktion</a:t>
            </a:r>
            <a:r>
              <a:rPr lang="en-US" altLang="hu-HU" b="1" u="sng" kern="1200" dirty="0">
                <a:latin typeface="Arial" panose="020B0604020202020204" pitchFamily="34" charset="0"/>
              </a:rPr>
              <a:t>?</a:t>
            </a:r>
          </a:p>
          <a:p>
            <a:pPr marL="457200" lvl="1" fontAlgn="base" hangingPunct="1">
              <a:spcBef>
                <a:spcPct val="0"/>
              </a:spcBef>
              <a:spcAft>
                <a:spcPct val="0"/>
              </a:spcAft>
              <a:buFontTx/>
              <a:buChar char="•"/>
            </a:pPr>
            <a:r>
              <a:rPr lang="en-US" altLang="hu-HU" b="1" u="sng" kern="1200" dirty="0">
                <a:latin typeface="Arial" panose="020B0604020202020204" pitchFamily="34" charset="0"/>
              </a:rPr>
              <a:t> Vena Cava –</a:t>
            </a:r>
            <a:r>
              <a:rPr lang="en-US" altLang="hu-HU" b="1" u="sng" kern="1200" dirty="0" err="1">
                <a:latin typeface="Arial" panose="020B0604020202020204" pitchFamily="34" charset="0"/>
              </a:rPr>
              <a:t>Kompressionssyndrom</a:t>
            </a:r>
            <a:endParaRPr lang="en-US" altLang="hu-HU" b="1" u="sng" kern="1200" dirty="0">
              <a:latin typeface="Arial" panose="020B0604020202020204" pitchFamily="34" charset="0"/>
            </a:endParaRPr>
          </a:p>
          <a:p>
            <a:pPr marL="457200" lvl="1" fontAlgn="base" hangingPunct="1">
              <a:spcBef>
                <a:spcPct val="0"/>
              </a:spcBef>
              <a:spcAft>
                <a:spcPct val="0"/>
              </a:spcAft>
              <a:buFontTx/>
              <a:buChar char="•"/>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Terminales</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Rasseln</a:t>
            </a:r>
            <a:r>
              <a:rPr lang="en-US" altLang="hu-HU" b="1" u="sng" kern="1200" dirty="0">
                <a:latin typeface="Arial" panose="020B0604020202020204" pitchFamily="34" charset="0"/>
              </a:rPr>
              <a:t>?</a:t>
            </a:r>
          </a:p>
          <a:p>
            <a:pPr marL="457200" lvl="1" fontAlgn="base" hangingPunct="1">
              <a:spcBef>
                <a:spcPct val="0"/>
              </a:spcBef>
              <a:spcAft>
                <a:spcPct val="0"/>
              </a:spcAft>
            </a:pPr>
            <a:endParaRPr lang="en-US" altLang="hu-HU" b="1" u="sng" kern="1200" dirty="0">
              <a:latin typeface="Arial" panose="020B0604020202020204" pitchFamily="34" charset="0"/>
            </a:endParaRPr>
          </a:p>
          <a:p>
            <a:pPr marL="457200" lvl="1" fontAlgn="base" hangingPunct="1">
              <a:spcBef>
                <a:spcPct val="0"/>
              </a:spcBef>
              <a:spcAft>
                <a:spcPct val="0"/>
              </a:spcAft>
              <a:buFont typeface="Wingdings" panose="05000000000000000000" pitchFamily="2" charset="2"/>
              <a:buChar char="Ø"/>
            </a:pPr>
            <a:r>
              <a:rPr lang="en-US" altLang="hu-HU" b="1" u="sng" kern="1200" dirty="0">
                <a:latin typeface="Arial" panose="020B0604020202020204" pitchFamily="34" charset="0"/>
              </a:rPr>
              <a:t> Intubation </a:t>
            </a:r>
            <a:r>
              <a:rPr lang="en-US" altLang="hu-HU" b="1" u="sng" kern="1200" dirty="0" err="1">
                <a:latin typeface="Arial" panose="020B0604020202020204" pitchFamily="34" charset="0"/>
              </a:rPr>
              <a:t>als</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einzige</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Lösung</a:t>
            </a:r>
            <a:r>
              <a:rPr lang="en-US" altLang="hu-HU" b="1" u="sng" kern="1200" dirty="0">
                <a:latin typeface="Arial" panose="020B0604020202020204" pitchFamily="34" charset="0"/>
              </a:rPr>
              <a:t>?</a:t>
            </a:r>
          </a:p>
          <a:p>
            <a:pPr marL="457200" lvl="1" fontAlgn="base" hangingPunct="1">
              <a:spcBef>
                <a:spcPct val="0"/>
              </a:spcBef>
              <a:spcAft>
                <a:spcPct val="0"/>
              </a:spcAft>
              <a:buFont typeface="Wingdings" panose="05000000000000000000" pitchFamily="2" charset="2"/>
              <a:buChar char="Ø"/>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Opioide</a:t>
            </a:r>
            <a:r>
              <a:rPr lang="en-US" altLang="hu-HU" b="1" u="sng" kern="1200" dirty="0">
                <a:latin typeface="Arial" panose="020B0604020202020204" pitchFamily="34" charset="0"/>
              </a:rPr>
              <a:t> =&gt; </a:t>
            </a:r>
            <a:r>
              <a:rPr lang="en-US" altLang="hu-HU" b="1" u="sng" kern="1200" dirty="0" err="1">
                <a:latin typeface="Arial" panose="020B0604020202020204" pitchFamily="34" charset="0"/>
              </a:rPr>
              <a:t>Atemdepression</a:t>
            </a:r>
            <a:r>
              <a:rPr lang="en-US" altLang="hu-HU" b="1" u="sng" kern="1200" dirty="0">
                <a:latin typeface="Arial" panose="020B0604020202020204" pitchFamily="34" charset="0"/>
              </a:rPr>
              <a:t>?</a:t>
            </a:r>
          </a:p>
          <a:p>
            <a:pPr marL="457200" lvl="1" fontAlgn="base" hangingPunct="1">
              <a:spcBef>
                <a:spcPct val="0"/>
              </a:spcBef>
              <a:spcAft>
                <a:spcPct val="0"/>
              </a:spcAft>
              <a:buFont typeface="Wingdings" panose="05000000000000000000" pitchFamily="2" charset="2"/>
              <a:buChar char="Ø"/>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Anxiolytika</a:t>
            </a:r>
            <a:endParaRPr lang="en-US" altLang="hu-HU" b="1" u="sng" kern="1200" dirty="0">
              <a:latin typeface="Arial" panose="020B0604020202020204" pitchFamily="34" charset="0"/>
            </a:endParaRPr>
          </a:p>
          <a:p>
            <a:pPr marL="457200" lvl="1" fontAlgn="base" hangingPunct="1">
              <a:spcBef>
                <a:spcPct val="0"/>
              </a:spcBef>
              <a:spcAft>
                <a:spcPct val="0"/>
              </a:spcAft>
              <a:buFont typeface="Wingdings" panose="05000000000000000000" pitchFamily="2" charset="2"/>
              <a:buChar char="Ø"/>
            </a:pPr>
            <a:r>
              <a:rPr lang="en-US" altLang="hu-HU" b="1" u="sng" kern="1200" dirty="0">
                <a:latin typeface="Arial" panose="020B0604020202020204" pitchFamily="34" charset="0"/>
              </a:rPr>
              <a:t> Benzodiazepine</a:t>
            </a:r>
          </a:p>
          <a:p>
            <a:pPr marL="457200" lvl="1" fontAlgn="base" hangingPunct="1">
              <a:spcBef>
                <a:spcPct val="0"/>
              </a:spcBef>
              <a:spcAft>
                <a:spcPct val="0"/>
              </a:spcAft>
              <a:buFont typeface="Wingdings" panose="05000000000000000000" pitchFamily="2" charset="2"/>
              <a:buChar char="Ø"/>
            </a:pPr>
            <a:r>
              <a:rPr lang="en-US" altLang="hu-HU" b="1" u="sng" kern="1200" dirty="0">
                <a:latin typeface="Arial" panose="020B0604020202020204" pitchFamily="34" charset="0"/>
              </a:rPr>
              <a:t> </a:t>
            </a:r>
            <a:r>
              <a:rPr lang="en-US" altLang="hu-HU" b="1" u="sng" kern="1200" dirty="0" err="1">
                <a:latin typeface="Arial" panose="020B0604020202020204" pitchFamily="34" charset="0"/>
              </a:rPr>
              <a:t>Sauerstoff</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immer</a:t>
            </a:r>
            <a:r>
              <a:rPr lang="en-US" altLang="hu-HU" b="1" u="sng" kern="1200" dirty="0">
                <a:latin typeface="Arial" panose="020B0604020202020204" pitchFamily="34" charset="0"/>
              </a:rPr>
              <a:t> </a:t>
            </a:r>
            <a:r>
              <a:rPr lang="en-US" altLang="hu-HU" b="1" u="sng" kern="1200" dirty="0" err="1">
                <a:latin typeface="Arial" panose="020B0604020202020204" pitchFamily="34" charset="0"/>
              </a:rPr>
              <a:t>sinnvoll</a:t>
            </a:r>
            <a:r>
              <a:rPr lang="en-US" altLang="hu-HU" b="1" u="sng" kern="1200" dirty="0">
                <a:latin typeface="Arial" panose="020B0604020202020204" pitchFamily="34" charset="0"/>
              </a:rPr>
              <a:t>?</a:t>
            </a:r>
          </a:p>
        </p:txBody>
      </p:sp>
    </p:spTree>
    <p:extLst>
      <p:ext uri="{BB962C8B-B14F-4D97-AF65-F5344CB8AC3E}">
        <p14:creationId xmlns:p14="http://schemas.microsoft.com/office/powerpoint/2010/main" val="52520931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1" name="Picture 3" descr="bild006">
            <a:extLst>
              <a:ext uri="{FF2B5EF4-FFF2-40B4-BE49-F238E27FC236}">
                <a16:creationId xmlns:a16="http://schemas.microsoft.com/office/drawing/2014/main" id="{AD5D509E-F553-40F2-942D-6977986BCA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990" y="573774"/>
            <a:ext cx="8106412" cy="589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7067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669270"/>
            <a:ext cx="8141255" cy="5519460"/>
          </a:xfrm>
          <a:prstGeom prst="rect">
            <a:avLst/>
          </a:prstGeom>
        </p:spPr>
        <p:txBody>
          <a:bodyPr wrap="square">
            <a:spAutoFit/>
          </a:bodyPr>
          <a:lstStyle/>
          <a:p>
            <a:pPr lvl="0" fontAlgn="base" hangingPunct="1">
              <a:spcBef>
                <a:spcPct val="0"/>
              </a:spcBef>
              <a:spcAft>
                <a:spcPct val="0"/>
              </a:spcAft>
            </a:pPr>
            <a:r>
              <a:rPr lang="de-AT" altLang="hu-HU" sz="2000" b="1" u="sng" kern="1200" dirty="0">
                <a:latin typeface="Arial" panose="020B0604020202020204" pitchFamily="34" charset="0"/>
              </a:rPr>
              <a:t>Spannungsfeld Luftnot</a:t>
            </a:r>
            <a:endParaRPr lang="hu-HU" altLang="hu-HU" sz="2000" b="1" u="sng" kern="1200" dirty="0">
              <a:latin typeface="Arial" panose="020B0604020202020204" pitchFamily="34" charset="0"/>
            </a:endParaRPr>
          </a:p>
          <a:p>
            <a:pPr lvl="0" fontAlgn="base" hangingPunct="1">
              <a:spcBef>
                <a:spcPct val="0"/>
              </a:spcBef>
              <a:spcAft>
                <a:spcPct val="0"/>
              </a:spcAft>
            </a:pPr>
            <a:endParaRPr lang="de-AT" altLang="hu-HU" sz="2200" b="1" u="sng" kern="1200" dirty="0">
              <a:latin typeface="Arial" panose="020B0604020202020204" pitchFamily="34" charset="0"/>
            </a:endParaRPr>
          </a:p>
          <a:p>
            <a:pPr lvl="0" algn="ctr" fontAlgn="base" hangingPunct="1">
              <a:spcBef>
                <a:spcPct val="0"/>
              </a:spcBef>
              <a:spcAft>
                <a:spcPct val="0"/>
              </a:spcAft>
            </a:pPr>
            <a:r>
              <a:rPr lang="en-US" altLang="hu-HU" sz="2400" u="sng" kern="1200" dirty="0" err="1">
                <a:latin typeface="Arial" panose="020B0604020202020204" pitchFamily="34" charset="0"/>
              </a:rPr>
              <a:t>Patientenbeispiel</a:t>
            </a:r>
            <a:endParaRPr lang="en-US" altLang="hu-HU" sz="2400" u="sng" kern="1200" dirty="0">
              <a:latin typeface="Arial" panose="020B0604020202020204" pitchFamily="34" charset="0"/>
            </a:endParaRPr>
          </a:p>
          <a:p>
            <a:pPr lvl="0" fontAlgn="base" hangingPunct="1">
              <a:spcBef>
                <a:spcPct val="0"/>
              </a:spcBef>
              <a:spcAft>
                <a:spcPct val="0"/>
              </a:spcAft>
            </a:pPr>
            <a:endParaRPr lang="en-US" altLang="hu-HU" sz="2000" u="sng" kern="1200" dirty="0">
              <a:latin typeface="Arial" panose="020B0604020202020204" pitchFamily="34" charset="0"/>
            </a:endParaRPr>
          </a:p>
          <a:p>
            <a:pPr lvl="0" fontAlgn="base" hangingPunct="1">
              <a:lnSpc>
                <a:spcPct val="150000"/>
              </a:lnSpc>
              <a:spcBef>
                <a:spcPct val="0"/>
              </a:spcBef>
              <a:spcAft>
                <a:spcPct val="0"/>
              </a:spcAft>
            </a:pPr>
            <a:r>
              <a:rPr lang="en-US" altLang="hu-HU" b="1" u="sng" kern="1200" dirty="0">
                <a:latin typeface="Arial" panose="020B0604020202020204" pitchFamily="34" charset="0"/>
              </a:rPr>
              <a:t> </a:t>
            </a:r>
            <a:r>
              <a:rPr lang="en-US" altLang="hu-HU" u="sng" kern="1200" dirty="0">
                <a:latin typeface="Arial" panose="020B0604020202020204" pitchFamily="34" charset="0"/>
              </a:rPr>
              <a:t>Patient 60 J., </a:t>
            </a:r>
            <a:r>
              <a:rPr lang="en-US" altLang="hu-HU" u="sng" kern="1200" dirty="0" err="1">
                <a:latin typeface="Arial" panose="020B0604020202020204" pitchFamily="34" charset="0"/>
              </a:rPr>
              <a:t>verheiratet</a:t>
            </a:r>
            <a:r>
              <a:rPr lang="en-US" altLang="hu-HU" u="sng" kern="1200" dirty="0">
                <a:latin typeface="Arial" panose="020B0604020202020204" pitchFamily="34" charset="0"/>
              </a:rPr>
              <a:t>, 2 </a:t>
            </a:r>
            <a:r>
              <a:rPr lang="en-US" altLang="hu-HU" u="sng" kern="1200" dirty="0" err="1">
                <a:latin typeface="Arial" panose="020B0604020202020204" pitchFamily="34" charset="0"/>
              </a:rPr>
              <a:t>erwachsene</a:t>
            </a:r>
            <a:r>
              <a:rPr lang="en-US" altLang="hu-HU" u="sng" kern="1200" dirty="0">
                <a:latin typeface="Arial" panose="020B0604020202020204" pitchFamily="34" charset="0"/>
              </a:rPr>
              <a:t> Kinder</a:t>
            </a:r>
          </a:p>
          <a:p>
            <a:pPr lvl="0" fontAlgn="base" hangingPunct="1">
              <a:lnSpc>
                <a:spcPct val="150000"/>
              </a:lnSpc>
              <a:spcBef>
                <a:spcPct val="0"/>
              </a:spcBef>
              <a:spcAft>
                <a:spcPct val="0"/>
              </a:spcAft>
            </a:pPr>
            <a:r>
              <a:rPr lang="en-US" altLang="hu-HU" u="sng" kern="1200" dirty="0">
                <a:latin typeface="Arial" panose="020B0604020202020204" pitchFamily="34" charset="0"/>
              </a:rPr>
              <a:t> </a:t>
            </a:r>
            <a:r>
              <a:rPr lang="en-US" altLang="hu-HU" u="sng" kern="1200" dirty="0" err="1">
                <a:latin typeface="Arial" panose="020B0604020202020204" pitchFamily="34" charset="0"/>
              </a:rPr>
              <a:t>Metast</a:t>
            </a:r>
            <a:r>
              <a:rPr lang="en-US" altLang="hu-HU" u="sng" kern="1200" dirty="0">
                <a:latin typeface="Arial" panose="020B0604020202020204" pitchFamily="34" charset="0"/>
              </a:rPr>
              <a:t>. </a:t>
            </a:r>
            <a:r>
              <a:rPr lang="en-US" altLang="hu-HU" u="sng" kern="1200" dirty="0" err="1">
                <a:latin typeface="Arial" panose="020B0604020202020204" pitchFamily="34" charset="0"/>
              </a:rPr>
              <a:t>Prostata</a:t>
            </a:r>
            <a:r>
              <a:rPr lang="en-US" altLang="hu-HU" u="sng" kern="1200" dirty="0">
                <a:latin typeface="Arial" panose="020B0604020202020204" pitchFamily="34" charset="0"/>
              </a:rPr>
              <a:t>-Ca, </a:t>
            </a:r>
            <a:r>
              <a:rPr lang="en-US" altLang="hu-HU" u="sng" kern="1200" dirty="0" err="1">
                <a:latin typeface="Arial" panose="020B0604020202020204" pitchFamily="34" charset="0"/>
              </a:rPr>
              <a:t>Knochen</a:t>
            </a:r>
            <a:r>
              <a:rPr lang="en-US" altLang="hu-HU" u="sng" kern="1200" dirty="0">
                <a:latin typeface="Arial" panose="020B0604020202020204" pitchFamily="34" charset="0"/>
              </a:rPr>
              <a:t>-, LK-, </a:t>
            </a:r>
            <a:r>
              <a:rPr lang="en-US" altLang="hu-HU" u="sng" kern="1200" dirty="0" err="1">
                <a:latin typeface="Arial" panose="020B0604020202020204" pitchFamily="34" charset="0"/>
              </a:rPr>
              <a:t>Lungen</a:t>
            </a:r>
            <a:r>
              <a:rPr lang="en-US" altLang="hu-HU" u="sng" kern="1200" dirty="0">
                <a:latin typeface="Arial" panose="020B0604020202020204" pitchFamily="34" charset="0"/>
              </a:rPr>
              <a:t>-, </a:t>
            </a:r>
            <a:r>
              <a:rPr lang="en-US" altLang="hu-HU" u="sng" kern="1200" dirty="0" err="1">
                <a:latin typeface="Arial" panose="020B0604020202020204" pitchFamily="34" charset="0"/>
              </a:rPr>
              <a:t>Lebermetastasen</a:t>
            </a:r>
            <a:endParaRPr lang="en-US" altLang="hu-HU" u="sng" kern="1200" dirty="0">
              <a:latin typeface="Arial" panose="020B0604020202020204" pitchFamily="34" charset="0"/>
            </a:endParaRPr>
          </a:p>
          <a:p>
            <a:pPr lvl="0" fontAlgn="base" hangingPunct="1">
              <a:lnSpc>
                <a:spcPct val="150000"/>
              </a:lnSpc>
              <a:spcBef>
                <a:spcPct val="0"/>
              </a:spcBef>
              <a:spcAft>
                <a:spcPct val="0"/>
              </a:spcAft>
            </a:pPr>
            <a:r>
              <a:rPr lang="en-US" altLang="hu-HU" u="sng" kern="1200" dirty="0">
                <a:latin typeface="Arial" panose="020B0604020202020204" pitchFamily="34" charset="0"/>
              </a:rPr>
              <a:t> Pat. </a:t>
            </a:r>
            <a:r>
              <a:rPr lang="en-US" altLang="hu-HU" u="sng" kern="1200" dirty="0" err="1">
                <a:latin typeface="Arial" panose="020B0604020202020204" pitchFamily="34" charset="0"/>
              </a:rPr>
              <a:t>mobil</a:t>
            </a:r>
            <a:r>
              <a:rPr lang="en-US" altLang="hu-HU" u="sng" kern="1200" dirty="0">
                <a:latin typeface="Arial" panose="020B0604020202020204" pitchFamily="34" charset="0"/>
              </a:rPr>
              <a:t>, </a:t>
            </a:r>
            <a:r>
              <a:rPr lang="en-US" altLang="hu-HU" u="sng" kern="1200" dirty="0" err="1">
                <a:latin typeface="Arial" panose="020B0604020202020204" pitchFamily="34" charset="0"/>
              </a:rPr>
              <a:t>aktiv</a:t>
            </a:r>
            <a:r>
              <a:rPr lang="en-US" altLang="hu-HU" u="sng" kern="1200" dirty="0">
                <a:latin typeface="Arial" panose="020B0604020202020204" pitchFamily="34" charset="0"/>
              </a:rPr>
              <a:t>, </a:t>
            </a:r>
            <a:r>
              <a:rPr lang="en-US" altLang="hu-HU" u="sng" kern="1200" dirty="0" err="1">
                <a:latin typeface="Arial" panose="020B0604020202020204" pitchFamily="34" charset="0"/>
              </a:rPr>
              <a:t>versorgt</a:t>
            </a:r>
            <a:r>
              <a:rPr lang="en-US" altLang="hu-HU" u="sng" kern="1200" dirty="0">
                <a:latin typeface="Arial" panose="020B0604020202020204" pitchFamily="34" charset="0"/>
              </a:rPr>
              <a:t> </a:t>
            </a:r>
            <a:r>
              <a:rPr lang="en-US" altLang="hu-HU" u="sng" kern="1200" dirty="0" err="1">
                <a:latin typeface="Arial" panose="020B0604020202020204" pitchFamily="34" charset="0"/>
              </a:rPr>
              <a:t>sich</a:t>
            </a:r>
            <a:r>
              <a:rPr lang="en-US" altLang="hu-HU" u="sng" kern="1200" dirty="0">
                <a:latin typeface="Arial" panose="020B0604020202020204" pitchFamily="34" charset="0"/>
              </a:rPr>
              <a:t> </a:t>
            </a:r>
            <a:r>
              <a:rPr lang="en-US" altLang="hu-HU" u="sng" kern="1200" dirty="0" err="1">
                <a:latin typeface="Arial" panose="020B0604020202020204" pitchFamily="34" charset="0"/>
              </a:rPr>
              <a:t>selbständig</a:t>
            </a:r>
            <a:r>
              <a:rPr lang="en-US" altLang="hu-HU" u="sng" kern="1200" dirty="0">
                <a:latin typeface="Arial" panose="020B0604020202020204" pitchFamily="34" charset="0"/>
              </a:rPr>
              <a:t>. </a:t>
            </a:r>
            <a:r>
              <a:rPr lang="en-US" altLang="hu-HU" u="sng" kern="1200" dirty="0" err="1">
                <a:latin typeface="Arial" panose="020B0604020202020204" pitchFamily="34" charset="0"/>
              </a:rPr>
              <a:t>Keine</a:t>
            </a:r>
            <a:r>
              <a:rPr lang="en-US" altLang="hu-HU" u="sng" kern="1200" dirty="0">
                <a:latin typeface="Arial" panose="020B0604020202020204" pitchFamily="34" charset="0"/>
              </a:rPr>
              <a:t> </a:t>
            </a:r>
            <a:r>
              <a:rPr lang="en-US" altLang="hu-HU" u="sng" kern="1200" dirty="0" err="1">
                <a:latin typeface="Arial" panose="020B0604020202020204" pitchFamily="34" charset="0"/>
              </a:rPr>
              <a:t>Patientenverfügung</a:t>
            </a:r>
            <a:endParaRPr lang="en-US" altLang="hu-HU" u="sng" kern="1200" dirty="0">
              <a:latin typeface="Arial" panose="020B0604020202020204" pitchFamily="34" charset="0"/>
            </a:endParaRPr>
          </a:p>
          <a:p>
            <a:pPr lvl="0" fontAlgn="base" hangingPunct="1">
              <a:lnSpc>
                <a:spcPct val="150000"/>
              </a:lnSpc>
              <a:spcBef>
                <a:spcPct val="0"/>
              </a:spcBef>
              <a:spcAft>
                <a:spcPct val="0"/>
              </a:spcAft>
            </a:pPr>
            <a:r>
              <a:rPr lang="en-US" altLang="hu-HU" u="sng" kern="1200" dirty="0">
                <a:latin typeface="Arial" panose="020B0604020202020204" pitchFamily="34" charset="0"/>
              </a:rPr>
              <a:t> Pat. war in der </a:t>
            </a:r>
            <a:r>
              <a:rPr lang="en-US" altLang="hu-HU" u="sng" kern="1200" dirty="0" err="1">
                <a:latin typeface="Arial" panose="020B0604020202020204" pitchFamily="34" charset="0"/>
              </a:rPr>
              <a:t>Palliativsprechstunde</a:t>
            </a:r>
            <a:r>
              <a:rPr lang="en-US" altLang="hu-HU" u="sng" kern="1200" dirty="0">
                <a:latin typeface="Arial" panose="020B0604020202020204" pitchFamily="34" charset="0"/>
              </a:rPr>
              <a:t>, </a:t>
            </a:r>
            <a:r>
              <a:rPr lang="en-US" altLang="hu-HU" u="sng" kern="1200" dirty="0" err="1">
                <a:latin typeface="Arial" panose="020B0604020202020204" pitchFamily="34" charset="0"/>
              </a:rPr>
              <a:t>Therapie</a:t>
            </a:r>
            <a:r>
              <a:rPr lang="en-US" altLang="hu-HU" u="sng" kern="1200" dirty="0">
                <a:latin typeface="Arial" panose="020B0604020202020204" pitchFamily="34" charset="0"/>
              </a:rPr>
              <a:t> </a:t>
            </a:r>
            <a:r>
              <a:rPr lang="en-US" altLang="hu-HU" u="sng" kern="1200" dirty="0" err="1">
                <a:latin typeface="Arial" panose="020B0604020202020204" pitchFamily="34" charset="0"/>
              </a:rPr>
              <a:t>optimiert</a:t>
            </a:r>
            <a:endParaRPr lang="en-US" altLang="hu-HU" u="sng" kern="1200" dirty="0">
              <a:latin typeface="Arial" panose="020B0604020202020204" pitchFamily="34" charset="0"/>
            </a:endParaRPr>
          </a:p>
          <a:p>
            <a:pPr lvl="0" fontAlgn="base" hangingPunct="1">
              <a:lnSpc>
                <a:spcPct val="150000"/>
              </a:lnSpc>
              <a:spcBef>
                <a:spcPct val="0"/>
              </a:spcBef>
              <a:spcAft>
                <a:spcPct val="0"/>
              </a:spcAft>
            </a:pPr>
            <a:r>
              <a:rPr lang="en-US" altLang="hu-HU" u="sng" kern="1200" dirty="0">
                <a:latin typeface="Arial" panose="020B0604020202020204" pitchFamily="34" charset="0"/>
              </a:rPr>
              <a:t> </a:t>
            </a:r>
            <a:r>
              <a:rPr lang="en-US" altLang="hu-HU" u="sng" kern="1200" dirty="0" err="1">
                <a:latin typeface="Arial" panose="020B0604020202020204" pitchFamily="34" charset="0"/>
              </a:rPr>
              <a:t>Aktuell</a:t>
            </a:r>
            <a:r>
              <a:rPr lang="en-US" altLang="hu-HU" u="sng" kern="1200" dirty="0">
                <a:latin typeface="Arial" panose="020B0604020202020204" pitchFamily="34" charset="0"/>
              </a:rPr>
              <a:t> </a:t>
            </a:r>
            <a:r>
              <a:rPr lang="en-US" altLang="hu-HU" u="sng" kern="1200" dirty="0" err="1">
                <a:latin typeface="Arial" panose="020B0604020202020204" pitchFamily="34" charset="0"/>
              </a:rPr>
              <a:t>zunehm</a:t>
            </a:r>
            <a:r>
              <a:rPr lang="en-US" altLang="hu-HU" u="sng" kern="1200" dirty="0">
                <a:latin typeface="Arial" panose="020B0604020202020204" pitchFamily="34" charset="0"/>
              </a:rPr>
              <a:t>. </a:t>
            </a:r>
            <a:r>
              <a:rPr lang="en-US" altLang="hu-HU" u="sng" kern="1200" dirty="0" err="1">
                <a:latin typeface="Arial" panose="020B0604020202020204" pitchFamily="34" charset="0"/>
              </a:rPr>
              <a:t>Schmerzen</a:t>
            </a:r>
            <a:r>
              <a:rPr lang="en-US" altLang="hu-HU" u="sng" kern="1200" dirty="0">
                <a:latin typeface="Arial" panose="020B0604020202020204" pitchFamily="34" charset="0"/>
              </a:rPr>
              <a:t> und </a:t>
            </a:r>
            <a:r>
              <a:rPr lang="en-US" altLang="hu-HU" u="sng" kern="1200" dirty="0" err="1">
                <a:latin typeface="Arial" panose="020B0604020202020204" pitchFamily="34" charset="0"/>
              </a:rPr>
              <a:t>Luftnot</a:t>
            </a:r>
            <a:r>
              <a:rPr lang="en-US" altLang="hu-HU" u="sng" kern="1200" dirty="0">
                <a:latin typeface="Arial" panose="020B0604020202020204" pitchFamily="34" charset="0"/>
              </a:rPr>
              <a:t> (</a:t>
            </a:r>
            <a:r>
              <a:rPr lang="en-US" altLang="hu-HU" u="sng" kern="1200" dirty="0" err="1">
                <a:latin typeface="Arial" panose="020B0604020202020204" pitchFamily="34" charset="0"/>
              </a:rPr>
              <a:t>mehr</a:t>
            </a:r>
            <a:r>
              <a:rPr lang="en-US" altLang="hu-HU" u="sng" kern="1200" dirty="0">
                <a:latin typeface="Arial" panose="020B0604020202020204" pitchFamily="34" charset="0"/>
              </a:rPr>
              <a:t> </a:t>
            </a:r>
            <a:r>
              <a:rPr lang="en-US" altLang="hu-HU" u="sng" kern="1200" dirty="0" err="1">
                <a:latin typeface="Arial" panose="020B0604020202020204" pitchFamily="34" charset="0"/>
              </a:rPr>
              <a:t>im</a:t>
            </a:r>
            <a:r>
              <a:rPr lang="en-US" altLang="hu-HU" u="sng" kern="1200" dirty="0">
                <a:latin typeface="Arial" panose="020B0604020202020204" pitchFamily="34" charset="0"/>
              </a:rPr>
              <a:t> </a:t>
            </a:r>
            <a:r>
              <a:rPr lang="en-US" altLang="hu-HU" u="sng" kern="1200" dirty="0" err="1">
                <a:latin typeface="Arial" panose="020B0604020202020204" pitchFamily="34" charset="0"/>
              </a:rPr>
              <a:t>Liegen</a:t>
            </a:r>
            <a:r>
              <a:rPr lang="en-US" altLang="hu-HU" u="sng" kern="1200" dirty="0">
                <a:latin typeface="Arial" panose="020B0604020202020204" pitchFamily="34" charset="0"/>
              </a:rPr>
              <a:t>), </a:t>
            </a:r>
            <a:r>
              <a:rPr lang="en-US" altLang="hu-HU" u="sng" kern="1200" dirty="0" err="1">
                <a:latin typeface="Arial" panose="020B0604020202020204" pitchFamily="34" charset="0"/>
              </a:rPr>
              <a:t>Reizhusten</a:t>
            </a:r>
            <a:r>
              <a:rPr lang="en-US" altLang="hu-HU" u="sng" kern="1200" dirty="0">
                <a:latin typeface="Arial" panose="020B0604020202020204" pitchFamily="34" charset="0"/>
              </a:rPr>
              <a:t>, Hals- und </a:t>
            </a:r>
            <a:r>
              <a:rPr lang="en-US" altLang="hu-HU" u="sng" kern="1200" dirty="0" err="1">
                <a:latin typeface="Arial" panose="020B0604020202020204" pitchFamily="34" charset="0"/>
              </a:rPr>
              <a:t>Gesichtsödem</a:t>
            </a:r>
            <a:endParaRPr lang="en-US" altLang="hu-HU" u="sng" kern="1200" dirty="0">
              <a:latin typeface="Arial" panose="020B0604020202020204" pitchFamily="34" charset="0"/>
            </a:endParaRPr>
          </a:p>
          <a:p>
            <a:pPr lvl="0" fontAlgn="base" hangingPunct="1">
              <a:lnSpc>
                <a:spcPct val="150000"/>
              </a:lnSpc>
              <a:spcBef>
                <a:spcPct val="0"/>
              </a:spcBef>
              <a:spcAft>
                <a:spcPct val="0"/>
              </a:spcAft>
            </a:pPr>
            <a:r>
              <a:rPr lang="en-US" altLang="hu-HU" u="sng" kern="1200" dirty="0">
                <a:latin typeface="Arial" panose="020B0604020202020204" pitchFamily="34" charset="0"/>
              </a:rPr>
              <a:t> </a:t>
            </a:r>
            <a:r>
              <a:rPr lang="en-US" altLang="hu-HU" u="sng" kern="1200" dirty="0" err="1">
                <a:latin typeface="Arial" panose="020B0604020202020204" pitchFamily="34" charset="0"/>
              </a:rPr>
              <a:t>Eskalation</a:t>
            </a:r>
            <a:r>
              <a:rPr lang="en-US" altLang="hu-HU" u="sng" kern="1200" dirty="0">
                <a:latin typeface="Arial" panose="020B0604020202020204" pitchFamily="34" charset="0"/>
              </a:rPr>
              <a:t> der </a:t>
            </a:r>
            <a:r>
              <a:rPr lang="en-US" altLang="hu-HU" u="sng" kern="1200" dirty="0" err="1">
                <a:latin typeface="Arial" panose="020B0604020202020204" pitchFamily="34" charset="0"/>
              </a:rPr>
              <a:t>Dyspnoe</a:t>
            </a:r>
            <a:r>
              <a:rPr lang="en-US" altLang="hu-HU" u="sng" kern="1200" dirty="0">
                <a:latin typeface="Arial" panose="020B0604020202020204" pitchFamily="34" charset="0"/>
              </a:rPr>
              <a:t> =&gt; NA </a:t>
            </a:r>
            <a:r>
              <a:rPr lang="en-US" altLang="hu-HU" u="sng" kern="1200" dirty="0" err="1">
                <a:latin typeface="Arial" panose="020B0604020202020204" pitchFamily="34" charset="0"/>
              </a:rPr>
              <a:t>wird</a:t>
            </a:r>
            <a:r>
              <a:rPr lang="en-US" altLang="hu-HU" u="sng" kern="1200" dirty="0">
                <a:latin typeface="Arial" panose="020B0604020202020204" pitchFamily="34" charset="0"/>
              </a:rPr>
              <a:t> </a:t>
            </a:r>
            <a:r>
              <a:rPr lang="en-US" altLang="hu-HU" u="sng" kern="1200" dirty="0" err="1">
                <a:latin typeface="Arial" panose="020B0604020202020204" pitchFamily="34" charset="0"/>
              </a:rPr>
              <a:t>alarmiert</a:t>
            </a:r>
            <a:r>
              <a:rPr lang="en-US" altLang="hu-HU" u="sng" kern="1200" dirty="0">
                <a:latin typeface="Arial" panose="020B0604020202020204" pitchFamily="34" charset="0"/>
              </a:rPr>
              <a:t>=&gt; </a:t>
            </a:r>
            <a:r>
              <a:rPr lang="en-US" altLang="hu-HU" u="sng" kern="1200" dirty="0" err="1">
                <a:latin typeface="Arial" panose="020B0604020202020204" pitchFamily="34" charset="0"/>
              </a:rPr>
              <a:t>Kontakt</a:t>
            </a:r>
            <a:r>
              <a:rPr lang="en-US" altLang="hu-HU" u="sng" kern="1200" dirty="0">
                <a:latin typeface="Arial" panose="020B0604020202020204" pitchFamily="34" charset="0"/>
              </a:rPr>
              <a:t> </a:t>
            </a:r>
            <a:r>
              <a:rPr lang="en-US" altLang="hu-HU" u="sng" kern="1200" dirty="0" err="1">
                <a:latin typeface="Arial" panose="020B0604020202020204" pitchFamily="34" charset="0"/>
              </a:rPr>
              <a:t>mit</a:t>
            </a:r>
            <a:r>
              <a:rPr lang="en-US" altLang="hu-HU" u="sng" kern="1200" dirty="0">
                <a:latin typeface="Arial" panose="020B0604020202020204" pitchFamily="34" charset="0"/>
              </a:rPr>
              <a:t> Pall.-Station</a:t>
            </a:r>
          </a:p>
          <a:p>
            <a:pPr lvl="0" fontAlgn="base" hangingPunct="1">
              <a:lnSpc>
                <a:spcPct val="150000"/>
              </a:lnSpc>
              <a:spcBef>
                <a:spcPct val="0"/>
              </a:spcBef>
              <a:spcAft>
                <a:spcPct val="0"/>
              </a:spcAft>
            </a:pPr>
            <a:r>
              <a:rPr lang="en-US" altLang="hu-HU" u="sng" kern="1200" dirty="0">
                <a:latin typeface="Arial" panose="020B0604020202020204" pitchFamily="34" charset="0"/>
              </a:rPr>
              <a:t> Transport ins </a:t>
            </a:r>
            <a:r>
              <a:rPr lang="en-US" altLang="hu-HU" u="sng" kern="1200" dirty="0" err="1">
                <a:latin typeface="Arial" panose="020B0604020202020204" pitchFamily="34" charset="0"/>
              </a:rPr>
              <a:t>Krankenhaus</a:t>
            </a:r>
            <a:r>
              <a:rPr lang="en-US" altLang="hu-HU" u="sng" kern="1200" dirty="0">
                <a:latin typeface="Arial" panose="020B0604020202020204" pitchFamily="34" charset="0"/>
              </a:rPr>
              <a:t>, </a:t>
            </a:r>
            <a:r>
              <a:rPr lang="en-US" altLang="hu-HU" u="sng" kern="1200" dirty="0" err="1">
                <a:latin typeface="Arial" panose="020B0604020202020204" pitchFamily="34" charset="0"/>
              </a:rPr>
              <a:t>Aufnahme</a:t>
            </a:r>
            <a:r>
              <a:rPr lang="en-US" altLang="hu-HU" u="sng" kern="1200" dirty="0">
                <a:latin typeface="Arial" panose="020B0604020202020204" pitchFamily="34" charset="0"/>
              </a:rPr>
              <a:t> auf </a:t>
            </a:r>
            <a:r>
              <a:rPr lang="en-US" altLang="hu-HU" u="sng" kern="1200" dirty="0" err="1">
                <a:latin typeface="Arial" panose="020B0604020202020204" pitchFamily="34" charset="0"/>
              </a:rPr>
              <a:t>Palliativstation</a:t>
            </a:r>
            <a:endParaRPr lang="en-US" altLang="hu-HU" u="sng" kern="1200" dirty="0">
              <a:latin typeface="Arial" panose="020B0604020202020204" pitchFamily="34" charset="0"/>
            </a:endParaRPr>
          </a:p>
          <a:p>
            <a:pPr lvl="0" fontAlgn="base" hangingPunct="1">
              <a:lnSpc>
                <a:spcPct val="150000"/>
              </a:lnSpc>
              <a:spcBef>
                <a:spcPct val="0"/>
              </a:spcBef>
              <a:spcAft>
                <a:spcPct val="0"/>
              </a:spcAft>
            </a:pPr>
            <a:endParaRPr lang="en-US" altLang="hu-HU" u="sng" kern="1200" dirty="0">
              <a:latin typeface="Arial" panose="020B0604020202020204" pitchFamily="34" charset="0"/>
            </a:endParaRPr>
          </a:p>
          <a:p>
            <a:pPr lvl="0" fontAlgn="base" hangingPunct="1">
              <a:lnSpc>
                <a:spcPct val="150000"/>
              </a:lnSpc>
              <a:spcBef>
                <a:spcPct val="0"/>
              </a:spcBef>
              <a:spcAft>
                <a:spcPct val="0"/>
              </a:spcAft>
            </a:pPr>
            <a:r>
              <a:rPr lang="en-US" altLang="hu-HU" u="sng" kern="1200" dirty="0">
                <a:latin typeface="Arial" panose="020B0604020202020204" pitchFamily="34" charset="0"/>
              </a:rPr>
              <a:t>……. ???</a:t>
            </a:r>
          </a:p>
        </p:txBody>
      </p:sp>
    </p:spTree>
    <p:extLst>
      <p:ext uri="{BB962C8B-B14F-4D97-AF65-F5344CB8AC3E}">
        <p14:creationId xmlns:p14="http://schemas.microsoft.com/office/powerpoint/2010/main" val="178112274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algn="ctr" fontAlgn="base" hangingPunct="1">
              <a:spcBef>
                <a:spcPct val="0"/>
              </a:spcBef>
              <a:spcAft>
                <a:spcPct val="0"/>
              </a:spcAft>
            </a:pPr>
            <a:r>
              <a:rPr lang="en-US" altLang="hu-HU" sz="2400" b="1" u="sng" kern="1200" dirty="0" err="1">
                <a:solidFill>
                  <a:srgbClr val="000000"/>
                </a:solidFill>
                <a:latin typeface="Arial" panose="020B0604020202020204" pitchFamily="34" charset="0"/>
                <a:ea typeface="+mn-ea"/>
                <a:cs typeface="+mn-cs"/>
              </a:rPr>
              <a:t>Notfälle</a:t>
            </a:r>
            <a:r>
              <a:rPr lang="en-US" altLang="hu-HU" sz="2400" b="1" u="sng" kern="1200" dirty="0">
                <a:solidFill>
                  <a:srgbClr val="000000"/>
                </a:solidFill>
                <a:latin typeface="Arial" panose="020B0604020202020204" pitchFamily="34" charset="0"/>
                <a:ea typeface="+mn-ea"/>
                <a:cs typeface="+mn-cs"/>
              </a:rPr>
              <a:t> </a:t>
            </a:r>
            <a:r>
              <a:rPr lang="en-US" altLang="hu-HU" sz="2400" b="1" u="sng" kern="1200" dirty="0" err="1">
                <a:solidFill>
                  <a:srgbClr val="000000"/>
                </a:solidFill>
                <a:latin typeface="Arial" panose="020B0604020202020204" pitchFamily="34" charset="0"/>
                <a:ea typeface="+mn-ea"/>
                <a:cs typeface="+mn-cs"/>
              </a:rPr>
              <a:t>bei</a:t>
            </a:r>
            <a:r>
              <a:rPr lang="en-US" altLang="hu-HU" sz="2400" b="1" u="sng" kern="1200" dirty="0">
                <a:solidFill>
                  <a:srgbClr val="000000"/>
                </a:solidFill>
                <a:latin typeface="Arial" panose="020B0604020202020204" pitchFamily="34" charset="0"/>
                <a:ea typeface="+mn-ea"/>
                <a:cs typeface="+mn-cs"/>
              </a:rPr>
              <a:t> </a:t>
            </a:r>
            <a:r>
              <a:rPr lang="en-US" altLang="hu-HU" sz="2400" b="1" u="sng" kern="1200" dirty="0" err="1">
                <a:solidFill>
                  <a:srgbClr val="000000"/>
                </a:solidFill>
                <a:latin typeface="Arial" panose="020B0604020202020204" pitchFamily="34" charset="0"/>
                <a:ea typeface="+mn-ea"/>
                <a:cs typeface="+mn-cs"/>
              </a:rPr>
              <a:t>Palliativpatienten</a:t>
            </a:r>
            <a:endParaRPr lang="en-US" altLang="hu-HU" sz="2400" b="1"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663118" y="1020647"/>
            <a:ext cx="9510692" cy="969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pPr>
            <a:r>
              <a:rPr lang="hu-HU" altLang="hu-HU" sz="2400" b="1" kern="1200" dirty="0">
                <a:solidFill>
                  <a:srgbClr val="000000"/>
                </a:solidFill>
                <a:latin typeface="Arial" panose="020B0604020202020204" pitchFamily="34" charset="0"/>
                <a:ea typeface="+mn-ea"/>
                <a:cs typeface="+mn-cs"/>
              </a:rPr>
              <a:t>	</a:t>
            </a:r>
            <a:r>
              <a:rPr lang="de-DE" altLang="hu-HU" sz="2400" b="1" u="sng" kern="1200" dirty="0">
                <a:solidFill>
                  <a:srgbClr val="000000"/>
                </a:solidFill>
                <a:latin typeface="Arial" panose="020B0604020202020204" pitchFamily="34" charset="0"/>
                <a:ea typeface="+mn-ea"/>
                <a:cs typeface="+mn-cs"/>
              </a:rPr>
              <a:t>2. Teufelskreis Luftnot</a:t>
            </a: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10" name="Rectangle 3">
            <a:extLst>
              <a:ext uri="{FF2B5EF4-FFF2-40B4-BE49-F238E27FC236}">
                <a16:creationId xmlns:a16="http://schemas.microsoft.com/office/drawing/2014/main" id="{38BE9724-3BA0-4B9B-8B94-6495C1AC1E8D}"/>
              </a:ext>
            </a:extLst>
          </p:cNvPr>
          <p:cNvSpPr>
            <a:spLocks noChangeArrowheads="1"/>
          </p:cNvSpPr>
          <p:nvPr/>
        </p:nvSpPr>
        <p:spPr bwMode="auto">
          <a:xfrm>
            <a:off x="990600" y="2895600"/>
            <a:ext cx="1981200" cy="1143000"/>
          </a:xfrm>
          <a:prstGeom prst="rect">
            <a:avLst/>
          </a:prstGeom>
          <a:solidFill>
            <a:srgbClr val="CC33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800" dirty="0">
                <a:solidFill>
                  <a:schemeClr val="bg1"/>
                </a:solidFill>
              </a:rPr>
              <a:t>Luftnot</a:t>
            </a:r>
            <a:endParaRPr lang="de-DE" altLang="hu-HU" sz="2000" dirty="0"/>
          </a:p>
        </p:txBody>
      </p:sp>
      <p:sp>
        <p:nvSpPr>
          <p:cNvPr id="11" name="Rectangle 9">
            <a:extLst>
              <a:ext uri="{FF2B5EF4-FFF2-40B4-BE49-F238E27FC236}">
                <a16:creationId xmlns:a16="http://schemas.microsoft.com/office/drawing/2014/main" id="{70715C14-0EC6-42A3-801E-6782BE46FDDE}"/>
              </a:ext>
            </a:extLst>
          </p:cNvPr>
          <p:cNvSpPr>
            <a:spLocks noChangeArrowheads="1"/>
          </p:cNvSpPr>
          <p:nvPr/>
        </p:nvSpPr>
        <p:spPr bwMode="auto">
          <a:xfrm>
            <a:off x="3200400" y="2133600"/>
            <a:ext cx="1066800" cy="3810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dirty="0"/>
              <a:t>Angst</a:t>
            </a:r>
          </a:p>
        </p:txBody>
      </p:sp>
      <p:sp>
        <p:nvSpPr>
          <p:cNvPr id="12" name="Rectangle 8">
            <a:extLst>
              <a:ext uri="{FF2B5EF4-FFF2-40B4-BE49-F238E27FC236}">
                <a16:creationId xmlns:a16="http://schemas.microsoft.com/office/drawing/2014/main" id="{D7121132-7C68-46E9-812C-49391DBAB803}"/>
              </a:ext>
            </a:extLst>
          </p:cNvPr>
          <p:cNvSpPr>
            <a:spLocks noChangeArrowheads="1"/>
          </p:cNvSpPr>
          <p:nvPr/>
        </p:nvSpPr>
        <p:spPr bwMode="auto">
          <a:xfrm>
            <a:off x="5181600" y="2133600"/>
            <a:ext cx="1066800" cy="3810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dirty="0"/>
              <a:t>Panik</a:t>
            </a:r>
          </a:p>
        </p:txBody>
      </p:sp>
      <p:sp>
        <p:nvSpPr>
          <p:cNvPr id="13" name="Rectangle 7">
            <a:extLst>
              <a:ext uri="{FF2B5EF4-FFF2-40B4-BE49-F238E27FC236}">
                <a16:creationId xmlns:a16="http://schemas.microsoft.com/office/drawing/2014/main" id="{1F0605C3-839C-431F-9CB7-0D9C4CB004DB}"/>
              </a:ext>
            </a:extLst>
          </p:cNvPr>
          <p:cNvSpPr>
            <a:spLocks noChangeArrowheads="1"/>
          </p:cNvSpPr>
          <p:nvPr/>
        </p:nvSpPr>
        <p:spPr bwMode="auto">
          <a:xfrm>
            <a:off x="5867400" y="3124200"/>
            <a:ext cx="2895600" cy="3810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dirty="0"/>
              <a:t>Erhöhte Atemfrequenz</a:t>
            </a:r>
          </a:p>
        </p:txBody>
      </p:sp>
      <p:sp>
        <p:nvSpPr>
          <p:cNvPr id="14" name="Rectangle 6">
            <a:extLst>
              <a:ext uri="{FF2B5EF4-FFF2-40B4-BE49-F238E27FC236}">
                <a16:creationId xmlns:a16="http://schemas.microsoft.com/office/drawing/2014/main" id="{F4F48AE3-E9B9-45E9-8FA9-826E49EB2E29}"/>
              </a:ext>
            </a:extLst>
          </p:cNvPr>
          <p:cNvSpPr>
            <a:spLocks noChangeArrowheads="1"/>
          </p:cNvSpPr>
          <p:nvPr/>
        </p:nvSpPr>
        <p:spPr bwMode="auto">
          <a:xfrm>
            <a:off x="6019800" y="4648200"/>
            <a:ext cx="2590800" cy="6096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dirty="0"/>
              <a:t>Vermehrte</a:t>
            </a:r>
          </a:p>
          <a:p>
            <a:pPr algn="ctr" eaLnBrk="1" hangingPunct="1">
              <a:spcBef>
                <a:spcPct val="0"/>
              </a:spcBef>
              <a:buFontTx/>
              <a:buNone/>
            </a:pPr>
            <a:r>
              <a:rPr lang="de-DE" altLang="hu-HU" sz="2000" dirty="0"/>
              <a:t> Totraumventilation</a:t>
            </a:r>
          </a:p>
        </p:txBody>
      </p:sp>
      <p:sp>
        <p:nvSpPr>
          <p:cNvPr id="15" name="Rectangle 5">
            <a:extLst>
              <a:ext uri="{FF2B5EF4-FFF2-40B4-BE49-F238E27FC236}">
                <a16:creationId xmlns:a16="http://schemas.microsoft.com/office/drawing/2014/main" id="{DFDAE027-3333-44E1-8702-4C30A5E0CDD0}"/>
              </a:ext>
            </a:extLst>
          </p:cNvPr>
          <p:cNvSpPr>
            <a:spLocks noChangeArrowheads="1"/>
          </p:cNvSpPr>
          <p:nvPr/>
        </p:nvSpPr>
        <p:spPr bwMode="auto">
          <a:xfrm>
            <a:off x="3733800" y="6096000"/>
            <a:ext cx="2971800" cy="3810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a:t>Vermehrte Atemarbeit</a:t>
            </a:r>
          </a:p>
        </p:txBody>
      </p:sp>
      <p:sp>
        <p:nvSpPr>
          <p:cNvPr id="16" name="Rectangle 4">
            <a:extLst>
              <a:ext uri="{FF2B5EF4-FFF2-40B4-BE49-F238E27FC236}">
                <a16:creationId xmlns:a16="http://schemas.microsoft.com/office/drawing/2014/main" id="{31B46269-A3EF-4373-B35B-BAA83156B5F6}"/>
              </a:ext>
            </a:extLst>
          </p:cNvPr>
          <p:cNvSpPr>
            <a:spLocks noChangeArrowheads="1"/>
          </p:cNvSpPr>
          <p:nvPr/>
        </p:nvSpPr>
        <p:spPr bwMode="auto">
          <a:xfrm>
            <a:off x="1219200" y="4724400"/>
            <a:ext cx="2057400" cy="762000"/>
          </a:xfrm>
          <a:prstGeom prst="rect">
            <a:avLst/>
          </a:prstGeom>
          <a:solidFill>
            <a:srgbClr val="CC33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hu-HU" sz="2000" dirty="0"/>
              <a:t>Erhöhter</a:t>
            </a:r>
          </a:p>
          <a:p>
            <a:pPr algn="ctr" eaLnBrk="1" hangingPunct="1">
              <a:spcBef>
                <a:spcPct val="0"/>
              </a:spcBef>
              <a:buFontTx/>
              <a:buNone/>
            </a:pPr>
            <a:r>
              <a:rPr lang="de-DE" altLang="hu-HU" sz="2000" dirty="0"/>
              <a:t>Sauerstoffbedarf</a:t>
            </a:r>
          </a:p>
        </p:txBody>
      </p:sp>
      <p:sp>
        <p:nvSpPr>
          <p:cNvPr id="17" name="Line 16">
            <a:extLst>
              <a:ext uri="{FF2B5EF4-FFF2-40B4-BE49-F238E27FC236}">
                <a16:creationId xmlns:a16="http://schemas.microsoft.com/office/drawing/2014/main" id="{AD227BB3-3B3F-4654-B914-FF4ADD69DFF4}"/>
              </a:ext>
            </a:extLst>
          </p:cNvPr>
          <p:cNvSpPr>
            <a:spLocks noChangeShapeType="1"/>
          </p:cNvSpPr>
          <p:nvPr/>
        </p:nvSpPr>
        <p:spPr bwMode="auto">
          <a:xfrm flipV="1">
            <a:off x="1981200" y="2362200"/>
            <a:ext cx="1143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18" name="Line 10">
            <a:extLst>
              <a:ext uri="{FF2B5EF4-FFF2-40B4-BE49-F238E27FC236}">
                <a16:creationId xmlns:a16="http://schemas.microsoft.com/office/drawing/2014/main" id="{C5FA5C23-B564-4A48-ADB9-2C557E940C59}"/>
              </a:ext>
            </a:extLst>
          </p:cNvPr>
          <p:cNvSpPr>
            <a:spLocks noChangeShapeType="1"/>
          </p:cNvSpPr>
          <p:nvPr/>
        </p:nvSpPr>
        <p:spPr bwMode="auto">
          <a:xfrm>
            <a:off x="4343400" y="22860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19" name="Line 11">
            <a:extLst>
              <a:ext uri="{FF2B5EF4-FFF2-40B4-BE49-F238E27FC236}">
                <a16:creationId xmlns:a16="http://schemas.microsoft.com/office/drawing/2014/main" id="{58173E25-D2B0-4EBF-9902-FDD6B17AD177}"/>
              </a:ext>
            </a:extLst>
          </p:cNvPr>
          <p:cNvSpPr>
            <a:spLocks noChangeShapeType="1"/>
          </p:cNvSpPr>
          <p:nvPr/>
        </p:nvSpPr>
        <p:spPr bwMode="auto">
          <a:xfrm>
            <a:off x="6172200" y="2514600"/>
            <a:ext cx="1066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0" name="Line 12">
            <a:extLst>
              <a:ext uri="{FF2B5EF4-FFF2-40B4-BE49-F238E27FC236}">
                <a16:creationId xmlns:a16="http://schemas.microsoft.com/office/drawing/2014/main" id="{4E524E42-385E-4A70-8771-625D12BAABA5}"/>
              </a:ext>
            </a:extLst>
          </p:cNvPr>
          <p:cNvSpPr>
            <a:spLocks noChangeShapeType="1"/>
          </p:cNvSpPr>
          <p:nvPr/>
        </p:nvSpPr>
        <p:spPr bwMode="auto">
          <a:xfrm>
            <a:off x="7315200" y="35814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1" name="Line 13">
            <a:extLst>
              <a:ext uri="{FF2B5EF4-FFF2-40B4-BE49-F238E27FC236}">
                <a16:creationId xmlns:a16="http://schemas.microsoft.com/office/drawing/2014/main" id="{880E7C60-AFA0-4532-A11A-DCED184A05E7}"/>
              </a:ext>
            </a:extLst>
          </p:cNvPr>
          <p:cNvSpPr>
            <a:spLocks noChangeShapeType="1"/>
          </p:cNvSpPr>
          <p:nvPr/>
        </p:nvSpPr>
        <p:spPr bwMode="auto">
          <a:xfrm flipH="1">
            <a:off x="5486400" y="5334000"/>
            <a:ext cx="1524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2" name="Line 14">
            <a:extLst>
              <a:ext uri="{FF2B5EF4-FFF2-40B4-BE49-F238E27FC236}">
                <a16:creationId xmlns:a16="http://schemas.microsoft.com/office/drawing/2014/main" id="{6457A17E-B621-4775-B826-8FED9B4059D7}"/>
              </a:ext>
            </a:extLst>
          </p:cNvPr>
          <p:cNvSpPr>
            <a:spLocks noChangeShapeType="1"/>
          </p:cNvSpPr>
          <p:nvPr/>
        </p:nvSpPr>
        <p:spPr bwMode="auto">
          <a:xfrm flipH="1" flipV="1">
            <a:off x="2667000" y="5562600"/>
            <a:ext cx="9906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
        <p:nvSpPr>
          <p:cNvPr id="23" name="Line 15">
            <a:extLst>
              <a:ext uri="{FF2B5EF4-FFF2-40B4-BE49-F238E27FC236}">
                <a16:creationId xmlns:a16="http://schemas.microsoft.com/office/drawing/2014/main" id="{78416B6D-511D-419A-8DF7-9E43398B86D2}"/>
              </a:ext>
            </a:extLst>
          </p:cNvPr>
          <p:cNvSpPr>
            <a:spLocks noChangeShapeType="1"/>
          </p:cNvSpPr>
          <p:nvPr/>
        </p:nvSpPr>
        <p:spPr bwMode="auto">
          <a:xfrm flipV="1">
            <a:off x="1981200" y="41148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spTree>
    <p:extLst>
      <p:ext uri="{BB962C8B-B14F-4D97-AF65-F5344CB8AC3E}">
        <p14:creationId xmlns:p14="http://schemas.microsoft.com/office/powerpoint/2010/main" val="348263390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400" b="1" u="sng" kern="1200" dirty="0">
                <a:solidFill>
                  <a:srgbClr val="000000"/>
                </a:solidFill>
                <a:latin typeface="Arial" panose="020B0604020202020204" pitchFamily="34" charset="0"/>
                <a:ea typeface="+mn-ea"/>
                <a:cs typeface="+mn-cs"/>
              </a:rPr>
              <a:t>Ursachen für Luftnot (1):</a:t>
            </a:r>
            <a:endParaRPr lang="de-DE" altLang="hu-HU" sz="24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551039" y="1340513"/>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45122348-5F4C-43F5-AAC3-76DF4538840E}"/>
              </a:ext>
            </a:extLst>
          </p:cNvPr>
          <p:cNvSpPr/>
          <p:nvPr/>
        </p:nvSpPr>
        <p:spPr>
          <a:xfrm>
            <a:off x="1487235" y="1473615"/>
            <a:ext cx="3780202"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altLang="hu-HU" sz="2400" b="1" i="0" u="sng" strike="noStrike" kern="1200" cap="none" spc="0" normalizeH="0" baseline="0" noProof="0" dirty="0">
                <a:ln>
                  <a:noFill/>
                </a:ln>
                <a:solidFill>
                  <a:sysClr val="windowText" lastClr="000000"/>
                </a:solidFill>
                <a:effectLst/>
                <a:uLnTx/>
                <a:uFillTx/>
                <a:latin typeface="Arial" panose="020B0604020202020204" pitchFamily="34" charset="0"/>
              </a:rPr>
              <a:t> Psychische Faktoren</a:t>
            </a:r>
            <a:r>
              <a:rPr kumimoji="0" lang="de-DE" altLang="hu-HU" sz="2000" b="1" i="0" u="sng" strike="noStrike" kern="1200" cap="none" spc="0" normalizeH="0" baseline="0" noProof="0" dirty="0">
                <a:ln>
                  <a:noFill/>
                </a:ln>
                <a:solidFill>
                  <a:sysClr val="windowText" lastClr="000000"/>
                </a:solidFill>
                <a:effectLst/>
                <a:uLnTx/>
                <a:uFillTx/>
                <a:latin typeface="Arial" panose="020B0604020202020204" pitchFamily="34" charset="0"/>
              </a:rPr>
              <a:t>:</a:t>
            </a:r>
            <a:endParaRPr kumimoji="0" lang="hu-HU" sz="1800" b="0" i="0" u="none" strike="noStrike" kern="0" cap="none" spc="0" normalizeH="0" baseline="0" noProof="0" dirty="0">
              <a:ln>
                <a:noFill/>
              </a:ln>
              <a:solidFill>
                <a:sysClr val="windowText" lastClr="000000"/>
              </a:solidFill>
              <a:effectLst/>
              <a:uLnTx/>
              <a:uFillTx/>
            </a:endParaRPr>
          </a:p>
        </p:txBody>
      </p:sp>
      <p:sp>
        <p:nvSpPr>
          <p:cNvPr id="6" name="Téglalap 5">
            <a:extLst>
              <a:ext uri="{FF2B5EF4-FFF2-40B4-BE49-F238E27FC236}">
                <a16:creationId xmlns:a16="http://schemas.microsoft.com/office/drawing/2014/main" id="{D1DF1E14-0079-431E-A037-535071D48C22}"/>
              </a:ext>
            </a:extLst>
          </p:cNvPr>
          <p:cNvSpPr/>
          <p:nvPr/>
        </p:nvSpPr>
        <p:spPr>
          <a:xfrm>
            <a:off x="1898211" y="2052720"/>
            <a:ext cx="2851342" cy="1015663"/>
          </a:xfrm>
          <a:prstGeom prst="rect">
            <a:avLst/>
          </a:prstGeom>
        </p:spPr>
        <p:txBody>
          <a:bodyPr wrap="square">
            <a:spAutoFit/>
          </a:bodyPr>
          <a:lstStyle/>
          <a:p>
            <a:pPr lvl="0" fontAlgn="base" hangingPunct="1">
              <a:spcBef>
                <a:spcPct val="50000"/>
              </a:spcBef>
              <a:spcAft>
                <a:spcPct val="0"/>
              </a:spcAft>
            </a:pPr>
            <a:r>
              <a:rPr lang="de-DE" altLang="hu-HU" sz="2000" u="sng" kern="1200" dirty="0">
                <a:latin typeface="Arial" panose="020B0604020202020204" pitchFamily="34" charset="0"/>
              </a:rPr>
              <a:t>Angst, Erregung, Alleinsein, Dunkelheit, Enge</a:t>
            </a:r>
          </a:p>
        </p:txBody>
      </p:sp>
      <p:sp>
        <p:nvSpPr>
          <p:cNvPr id="8" name="Téglalap 7">
            <a:extLst>
              <a:ext uri="{FF2B5EF4-FFF2-40B4-BE49-F238E27FC236}">
                <a16:creationId xmlns:a16="http://schemas.microsoft.com/office/drawing/2014/main" id="{14A9D74E-AC3F-41DA-9516-80711131BD23}"/>
              </a:ext>
            </a:extLst>
          </p:cNvPr>
          <p:cNvSpPr/>
          <p:nvPr/>
        </p:nvSpPr>
        <p:spPr>
          <a:xfrm>
            <a:off x="4749553" y="3208182"/>
            <a:ext cx="3547766"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altLang="hu-HU" sz="2400" b="1" i="0" u="sng" strike="noStrike" kern="1200" cap="none" spc="0" normalizeH="0" baseline="0" noProof="0" dirty="0">
                <a:ln>
                  <a:noFill/>
                </a:ln>
                <a:solidFill>
                  <a:sysClr val="windowText" lastClr="000000"/>
                </a:solidFill>
                <a:effectLst/>
                <a:uLnTx/>
                <a:uFillTx/>
                <a:latin typeface="Arial" panose="020B0604020202020204" pitchFamily="34" charset="0"/>
              </a:rPr>
              <a:t>Pulmonale Faktoren</a:t>
            </a:r>
            <a:r>
              <a:rPr kumimoji="0" lang="de-DE" altLang="hu-HU" sz="1800" b="1" i="0" u="sng" strike="noStrike" kern="1200" cap="none" spc="0" normalizeH="0" baseline="0" noProof="0" dirty="0">
                <a:ln>
                  <a:noFill/>
                </a:ln>
                <a:solidFill>
                  <a:sysClr val="windowText" lastClr="000000"/>
                </a:solidFill>
                <a:effectLst/>
                <a:uLnTx/>
                <a:uFillTx/>
                <a:latin typeface="Arial" panose="020B0604020202020204" pitchFamily="34" charset="0"/>
              </a:rPr>
              <a:t>:</a:t>
            </a:r>
            <a:endParaRPr kumimoji="0" lang="hu-HU" sz="1800" b="0" i="0" u="none" strike="noStrike" kern="0" cap="none" spc="0" normalizeH="0" baseline="0" noProof="0" dirty="0">
              <a:ln>
                <a:noFill/>
              </a:ln>
              <a:solidFill>
                <a:sysClr val="windowText" lastClr="000000"/>
              </a:solidFill>
              <a:effectLst/>
              <a:uLnTx/>
              <a:uFillTx/>
            </a:endParaRPr>
          </a:p>
        </p:txBody>
      </p:sp>
      <p:sp>
        <p:nvSpPr>
          <p:cNvPr id="24" name="Téglalap 23">
            <a:extLst>
              <a:ext uri="{FF2B5EF4-FFF2-40B4-BE49-F238E27FC236}">
                <a16:creationId xmlns:a16="http://schemas.microsoft.com/office/drawing/2014/main" id="{3347062D-5F5A-4A5E-A78E-7FABA736A555}"/>
              </a:ext>
            </a:extLst>
          </p:cNvPr>
          <p:cNvSpPr/>
          <p:nvPr/>
        </p:nvSpPr>
        <p:spPr>
          <a:xfrm>
            <a:off x="4749553" y="3659832"/>
            <a:ext cx="6096000" cy="2246769"/>
          </a:xfrm>
          <a:prstGeom prst="rect">
            <a:avLst/>
          </a:prstGeom>
        </p:spPr>
        <p:txBody>
          <a:bodyPr>
            <a:spAutoFit/>
          </a:bodyPr>
          <a:lstStyle/>
          <a:p>
            <a:pPr marL="914400" lvl="2" fontAlgn="base" hangingPunct="1">
              <a:spcBef>
                <a:spcPct val="0"/>
              </a:spcBef>
              <a:spcAft>
                <a:spcPct val="0"/>
              </a:spcAft>
            </a:pPr>
            <a:r>
              <a:rPr lang="de-DE" altLang="hu-HU" sz="2000" u="sng" kern="1200" dirty="0">
                <a:latin typeface="Arial" panose="020B0604020202020204" pitchFamily="34" charset="0"/>
              </a:rPr>
              <a:t>- Tumor, Lungenmetastasen, Pleuraerguss, Bronchialobstruktion mit Atelektase, </a:t>
            </a:r>
            <a:r>
              <a:rPr lang="de-DE" altLang="hu-HU" sz="2000" u="sng" kern="1200" dirty="0" err="1">
                <a:latin typeface="Arial" panose="020B0604020202020204" pitchFamily="34" charset="0"/>
              </a:rPr>
              <a:t>Lymphangiosis</a:t>
            </a:r>
            <a:r>
              <a:rPr lang="de-DE" altLang="hu-HU" sz="2000" u="sng" kern="1200" dirty="0">
                <a:latin typeface="Arial" panose="020B0604020202020204" pitchFamily="34" charset="0"/>
              </a:rPr>
              <a:t> </a:t>
            </a:r>
            <a:r>
              <a:rPr lang="de-DE" altLang="hu-HU" sz="2000" u="sng" kern="1200" dirty="0" err="1">
                <a:latin typeface="Arial" panose="020B0604020202020204" pitchFamily="34" charset="0"/>
              </a:rPr>
              <a:t>carcinomatosa</a:t>
            </a:r>
            <a:endParaRPr lang="de-DE" altLang="hu-HU" sz="2000" u="sng" kern="1200" dirty="0">
              <a:latin typeface="Arial" panose="020B0604020202020204" pitchFamily="34" charset="0"/>
            </a:endParaRPr>
          </a:p>
          <a:p>
            <a:pPr marL="914400" lvl="2" fontAlgn="base" hangingPunct="1">
              <a:spcBef>
                <a:spcPct val="0"/>
              </a:spcBef>
              <a:spcAft>
                <a:spcPct val="0"/>
              </a:spcAft>
            </a:pPr>
            <a:r>
              <a:rPr lang="de-DE" altLang="hu-HU" sz="2000" u="sng" kern="1200" dirty="0">
                <a:latin typeface="Arial" panose="020B0604020202020204" pitchFamily="34" charset="0"/>
              </a:rPr>
              <a:t>- Lungenembolie, Pneumonie</a:t>
            </a:r>
            <a:r>
              <a:rPr lang="de-DE" altLang="hu-HU" sz="2000" u="sng" kern="1200" dirty="0" smtClean="0">
                <a:latin typeface="Arial" panose="020B0604020202020204" pitchFamily="34" charset="0"/>
              </a:rPr>
              <a:t>,</a:t>
            </a:r>
            <a:r>
              <a:rPr lang="hu-HU" altLang="hu-HU" sz="2000" u="sng" kern="1200" dirty="0" smtClean="0">
                <a:latin typeface="Arial" panose="020B0604020202020204" pitchFamily="34" charset="0"/>
              </a:rPr>
              <a:t> ( COVID!)</a:t>
            </a:r>
            <a:r>
              <a:rPr lang="de-DE" altLang="hu-HU" sz="2000" u="sng" kern="1200" dirty="0" smtClean="0">
                <a:latin typeface="Arial" panose="020B0604020202020204" pitchFamily="34" charset="0"/>
              </a:rPr>
              <a:t> </a:t>
            </a:r>
            <a:r>
              <a:rPr lang="de-DE" altLang="hu-HU" sz="2000" u="sng" kern="1200" dirty="0">
                <a:latin typeface="Arial" panose="020B0604020202020204" pitchFamily="34" charset="0"/>
              </a:rPr>
              <a:t>Pneumothorax </a:t>
            </a:r>
          </a:p>
          <a:p>
            <a:pPr lvl="0" fontAlgn="base" hangingPunct="1">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 Begleiterkrankungen wie Asthma </a:t>
            </a:r>
            <a:r>
              <a:rPr lang="de-DE" altLang="hu-HU" sz="2000" kern="1200" dirty="0">
                <a:latin typeface="Arial" panose="020B0604020202020204" pitchFamily="34" charset="0"/>
              </a:rPr>
              <a:t>	</a:t>
            </a:r>
            <a:r>
              <a:rPr lang="de-DE" altLang="hu-HU" sz="2000" u="sng" kern="1200" dirty="0">
                <a:latin typeface="Arial" panose="020B0604020202020204" pitchFamily="34" charset="0"/>
              </a:rPr>
              <a:t>bronchiale, COLD</a:t>
            </a:r>
          </a:p>
        </p:txBody>
      </p:sp>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589" y="1188571"/>
            <a:ext cx="2108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73269482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400" b="1" u="sng" kern="1200" dirty="0">
                <a:solidFill>
                  <a:srgbClr val="000000"/>
                </a:solidFill>
                <a:latin typeface="Arial" panose="020B0604020202020204" pitchFamily="34" charset="0"/>
                <a:ea typeface="+mn-ea"/>
                <a:cs typeface="+mn-cs"/>
              </a:rPr>
              <a:t>Ursachen für Luftnot (</a:t>
            </a:r>
            <a:r>
              <a:rPr lang="hu-HU" altLang="hu-HU" sz="2400" b="1" u="sng" kern="1200" dirty="0">
                <a:solidFill>
                  <a:srgbClr val="000000"/>
                </a:solidFill>
                <a:latin typeface="Arial" panose="020B0604020202020204" pitchFamily="34" charset="0"/>
                <a:ea typeface="+mn-ea"/>
                <a:cs typeface="+mn-cs"/>
              </a:rPr>
              <a:t>2</a:t>
            </a:r>
            <a:r>
              <a:rPr lang="de-DE" altLang="hu-HU" sz="2400" b="1" u="sng" kern="1200" dirty="0">
                <a:solidFill>
                  <a:srgbClr val="000000"/>
                </a:solidFill>
                <a:latin typeface="Arial" panose="020B0604020202020204" pitchFamily="34" charset="0"/>
                <a:ea typeface="+mn-ea"/>
                <a:cs typeface="+mn-cs"/>
              </a:rPr>
              <a:t>):</a:t>
            </a:r>
            <a:endParaRPr lang="de-DE" altLang="hu-HU" sz="2400" u="sng" kern="1200" dirty="0">
              <a:solidFill>
                <a:srgbClr val="000000"/>
              </a:solidFill>
              <a:latin typeface="Arial" panose="020B0604020202020204" pitchFamily="34" charset="0"/>
              <a:ea typeface="+mn-ea"/>
              <a:cs typeface="+mn-cs"/>
            </a:endParaRPr>
          </a:p>
        </p:txBody>
      </p:sp>
      <p:sp>
        <p:nvSpPr>
          <p:cNvPr id="336" name="Rectangle 7"/>
          <p:cNvSpPr txBox="1"/>
          <p:nvPr/>
        </p:nvSpPr>
        <p:spPr>
          <a:xfrm>
            <a:off x="551039" y="1340513"/>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45122348-5F4C-43F5-AAC3-76DF4538840E}"/>
              </a:ext>
            </a:extLst>
          </p:cNvPr>
          <p:cNvSpPr/>
          <p:nvPr/>
        </p:nvSpPr>
        <p:spPr>
          <a:xfrm>
            <a:off x="1113283" y="1049851"/>
            <a:ext cx="3318537" cy="461665"/>
          </a:xfrm>
          <a:prstGeom prst="rect">
            <a:avLst/>
          </a:prstGeom>
        </p:spPr>
        <p:txBody>
          <a:bodyPr wrap="none">
            <a:spAutoFit/>
          </a:bodyPr>
          <a:lstStyle/>
          <a:p>
            <a:pPr marL="342900" lvl="0" indent="-342900" hangingPunct="1">
              <a:buFont typeface="Arial" panose="020B0604020202020204" pitchFamily="34" charset="0"/>
              <a:buChar char="•"/>
            </a:pPr>
            <a:r>
              <a:rPr kumimoji="0" lang="de-DE" altLang="hu-HU" sz="2400" b="1" i="0" u="sng" strike="noStrike" kern="1200" cap="none" spc="0" normalizeH="0" baseline="0" noProof="0" dirty="0">
                <a:ln>
                  <a:noFill/>
                </a:ln>
                <a:solidFill>
                  <a:sysClr val="windowText" lastClr="000000"/>
                </a:solidFill>
                <a:effectLst/>
                <a:uLnTx/>
                <a:uFillTx/>
                <a:latin typeface="Arial" panose="020B0604020202020204" pitchFamily="34" charset="0"/>
              </a:rPr>
              <a:t> </a:t>
            </a:r>
            <a:r>
              <a:rPr lang="de-DE" altLang="hu-HU" sz="2400" b="1" u="sng" kern="1200" dirty="0">
                <a:latin typeface="Arial" panose="020B0604020202020204" pitchFamily="34" charset="0"/>
              </a:rPr>
              <a:t>Kardiale Faktoren</a:t>
            </a:r>
            <a:r>
              <a:rPr lang="hu-HU" altLang="hu-HU" sz="2400" b="1" u="sng" kern="1200" dirty="0">
                <a:latin typeface="Arial" panose="020B0604020202020204" pitchFamily="34" charset="0"/>
              </a:rPr>
              <a:t>:</a:t>
            </a:r>
            <a:endParaRPr kumimoji="0" lang="hu-HU" sz="1800" b="0" i="0" u="none" strike="noStrike" kern="0" cap="none" spc="0" normalizeH="0" baseline="0" noProof="0" dirty="0">
              <a:ln>
                <a:noFill/>
              </a:ln>
              <a:solidFill>
                <a:sysClr val="windowText" lastClr="000000"/>
              </a:solidFill>
              <a:effectLst/>
              <a:uLnTx/>
              <a:uFillTx/>
            </a:endParaRPr>
          </a:p>
        </p:txBody>
      </p:sp>
      <p:sp>
        <p:nvSpPr>
          <p:cNvPr id="6" name="Téglalap 5">
            <a:extLst>
              <a:ext uri="{FF2B5EF4-FFF2-40B4-BE49-F238E27FC236}">
                <a16:creationId xmlns:a16="http://schemas.microsoft.com/office/drawing/2014/main" id="{D1DF1E14-0079-431E-A037-535071D48C22}"/>
              </a:ext>
            </a:extLst>
          </p:cNvPr>
          <p:cNvSpPr/>
          <p:nvPr/>
        </p:nvSpPr>
        <p:spPr>
          <a:xfrm>
            <a:off x="1507593" y="1380279"/>
            <a:ext cx="4081775" cy="800219"/>
          </a:xfrm>
          <a:prstGeom prst="rect">
            <a:avLst/>
          </a:prstGeom>
        </p:spPr>
        <p:txBody>
          <a:bodyPr wrap="square">
            <a:spAutoFit/>
          </a:bodyPr>
          <a:lstStyle/>
          <a:p>
            <a:pPr lvl="0" fontAlgn="base" hangingPunct="1">
              <a:spcBef>
                <a:spcPct val="50000"/>
              </a:spcBef>
              <a:spcAft>
                <a:spcPct val="0"/>
              </a:spcAft>
            </a:pPr>
            <a:r>
              <a:rPr lang="de-DE" altLang="hu-HU" sz="2400" u="sng" kern="1200" dirty="0">
                <a:latin typeface="Arial" panose="020B0604020202020204" pitchFamily="34" charset="0"/>
              </a:rPr>
              <a:t>- </a:t>
            </a:r>
            <a:r>
              <a:rPr lang="de-DE" altLang="hu-HU" sz="2200" u="sng" kern="1200" dirty="0">
                <a:latin typeface="Arial" panose="020B0604020202020204" pitchFamily="34" charset="0"/>
              </a:rPr>
              <a:t>Herzinsuffizienz, Lungenödem, Perikarderguss</a:t>
            </a:r>
          </a:p>
        </p:txBody>
      </p:sp>
      <p:sp>
        <p:nvSpPr>
          <p:cNvPr id="8" name="Téglalap 7">
            <a:extLst>
              <a:ext uri="{FF2B5EF4-FFF2-40B4-BE49-F238E27FC236}">
                <a16:creationId xmlns:a16="http://schemas.microsoft.com/office/drawing/2014/main" id="{14A9D74E-AC3F-41DA-9516-80711131BD23}"/>
              </a:ext>
            </a:extLst>
          </p:cNvPr>
          <p:cNvSpPr/>
          <p:nvPr/>
        </p:nvSpPr>
        <p:spPr>
          <a:xfrm>
            <a:off x="2412866" y="2361364"/>
            <a:ext cx="3187091" cy="461665"/>
          </a:xfrm>
          <a:prstGeom prst="rect">
            <a:avLst/>
          </a:prstGeom>
        </p:spPr>
        <p:txBody>
          <a:bodyPr wrap="none">
            <a:spAutoFit/>
          </a:bodyPr>
          <a:lstStyle/>
          <a:p>
            <a:pPr marL="342900" lvl="0" indent="-342900" hangingPunct="1">
              <a:buFont typeface="Arial" panose="020B0604020202020204" pitchFamily="34" charset="0"/>
              <a:buChar char="•"/>
            </a:pPr>
            <a:r>
              <a:rPr lang="de-DE" altLang="hu-HU" sz="2400" b="1" u="sng" kern="1200" dirty="0">
                <a:latin typeface="Arial" panose="020B0604020202020204" pitchFamily="34" charset="0"/>
              </a:rPr>
              <a:t>Therapiebedingt: </a:t>
            </a:r>
            <a:endParaRPr kumimoji="0" lang="hu-HU" sz="1800" b="0" i="0" u="none" strike="noStrike" kern="0" cap="none" spc="0" normalizeH="0" baseline="0" noProof="0" dirty="0">
              <a:ln>
                <a:noFill/>
              </a:ln>
              <a:solidFill>
                <a:sysClr val="windowText" lastClr="000000"/>
              </a:solidFill>
              <a:effectLst/>
              <a:uLnTx/>
              <a:uFillTx/>
            </a:endParaRPr>
          </a:p>
        </p:txBody>
      </p:sp>
      <p:sp>
        <p:nvSpPr>
          <p:cNvPr id="24" name="Téglalap 23">
            <a:extLst>
              <a:ext uri="{FF2B5EF4-FFF2-40B4-BE49-F238E27FC236}">
                <a16:creationId xmlns:a16="http://schemas.microsoft.com/office/drawing/2014/main" id="{3347062D-5F5A-4A5E-A78E-7FABA736A555}"/>
              </a:ext>
            </a:extLst>
          </p:cNvPr>
          <p:cNvSpPr/>
          <p:nvPr/>
        </p:nvSpPr>
        <p:spPr>
          <a:xfrm>
            <a:off x="2832293" y="2811193"/>
            <a:ext cx="6096000" cy="769441"/>
          </a:xfrm>
          <a:prstGeom prst="rect">
            <a:avLst/>
          </a:prstGeom>
        </p:spPr>
        <p:txBody>
          <a:bodyPr>
            <a:spAutoFit/>
          </a:bodyPr>
          <a:lstStyle/>
          <a:p>
            <a:pPr lvl="0" fontAlgn="base" hangingPunct="1">
              <a:spcBef>
                <a:spcPct val="50000"/>
              </a:spcBef>
              <a:spcAft>
                <a:spcPct val="0"/>
              </a:spcAft>
            </a:pPr>
            <a:r>
              <a:rPr lang="de-DE" altLang="hu-HU" sz="2200" u="sng" kern="1200" dirty="0">
                <a:latin typeface="Arial" panose="020B0604020202020204" pitchFamily="34" charset="0"/>
              </a:rPr>
              <a:t>- strahleninduzierte Fibrose, Chemotherapie, Resektion</a:t>
            </a:r>
          </a:p>
        </p:txBody>
      </p:sp>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275" y="783389"/>
            <a:ext cx="2108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Téglalap 2">
            <a:extLst>
              <a:ext uri="{FF2B5EF4-FFF2-40B4-BE49-F238E27FC236}">
                <a16:creationId xmlns:a16="http://schemas.microsoft.com/office/drawing/2014/main" id="{27367B89-2D3D-4976-9897-E9AB732D6891}"/>
              </a:ext>
            </a:extLst>
          </p:cNvPr>
          <p:cNvSpPr/>
          <p:nvPr/>
        </p:nvSpPr>
        <p:spPr>
          <a:xfrm>
            <a:off x="3548480" y="3659592"/>
            <a:ext cx="3028393"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altLang="hu-HU" sz="2400" b="1" i="0" u="sng" strike="noStrike" kern="1200" cap="none" spc="0" normalizeH="0" baseline="0" noProof="0" dirty="0">
                <a:ln>
                  <a:noFill/>
                </a:ln>
                <a:solidFill>
                  <a:sysClr val="windowText" lastClr="000000"/>
                </a:solidFill>
                <a:effectLst/>
                <a:uLnTx/>
                <a:uFillTx/>
                <a:latin typeface="Arial" panose="020B0604020202020204" pitchFamily="34" charset="0"/>
              </a:rPr>
              <a:t>andere Faktoren</a:t>
            </a:r>
            <a:r>
              <a:rPr kumimoji="0" lang="hu-HU" altLang="hu-HU" sz="2400" b="1" i="0" u="sng" strike="noStrike" kern="1200" cap="none" spc="0" normalizeH="0" baseline="0" noProof="0" dirty="0">
                <a:ln>
                  <a:noFill/>
                </a:ln>
                <a:solidFill>
                  <a:sysClr val="windowText" lastClr="000000"/>
                </a:solidFill>
                <a:effectLst/>
                <a:uLnTx/>
                <a:uFillTx/>
                <a:latin typeface="Arial" panose="020B0604020202020204" pitchFamily="34" charset="0"/>
              </a:rPr>
              <a:t>:</a:t>
            </a:r>
            <a:endParaRPr kumimoji="0" lang="hu-HU" sz="1800" b="0" i="0" u="none" strike="noStrike" kern="0" cap="none" spc="0" normalizeH="0" baseline="0" noProof="0" dirty="0">
              <a:ln>
                <a:noFill/>
              </a:ln>
              <a:solidFill>
                <a:sysClr val="windowText" lastClr="000000"/>
              </a:solidFill>
              <a:effectLst/>
              <a:uLnTx/>
              <a:uFillTx/>
            </a:endParaRPr>
          </a:p>
        </p:txBody>
      </p:sp>
      <p:sp>
        <p:nvSpPr>
          <p:cNvPr id="7" name="Téglalap 6">
            <a:extLst>
              <a:ext uri="{FF2B5EF4-FFF2-40B4-BE49-F238E27FC236}">
                <a16:creationId xmlns:a16="http://schemas.microsoft.com/office/drawing/2014/main" id="{C98FEB0F-3228-457C-A7A2-CED6381EFDE5}"/>
              </a:ext>
            </a:extLst>
          </p:cNvPr>
          <p:cNvSpPr/>
          <p:nvPr/>
        </p:nvSpPr>
        <p:spPr>
          <a:xfrm>
            <a:off x="2907817" y="4133372"/>
            <a:ext cx="9414266" cy="2246769"/>
          </a:xfrm>
          <a:prstGeom prst="rect">
            <a:avLst/>
          </a:prstGeom>
        </p:spPr>
        <p:txBody>
          <a:bodyPr wrap="square">
            <a:spAutoFit/>
          </a:bodyPr>
          <a:lstStyle/>
          <a:p>
            <a:pPr marL="914400" lvl="2" fontAlgn="base" hangingPunct="1">
              <a:spcBef>
                <a:spcPct val="0"/>
              </a:spcBef>
              <a:spcAft>
                <a:spcPct val="0"/>
              </a:spcAft>
            </a:pPr>
            <a:r>
              <a:rPr lang="hu-HU" altLang="hu-HU" sz="2000" u="sng" kern="1200" dirty="0">
                <a:latin typeface="Arial" panose="020B0604020202020204" pitchFamily="34" charset="0"/>
              </a:rPr>
              <a:t>- </a:t>
            </a:r>
            <a:r>
              <a:rPr lang="de-DE" altLang="hu-HU" sz="2000" u="sng" kern="1200" dirty="0">
                <a:latin typeface="Arial" panose="020B0604020202020204" pitchFamily="34" charset="0"/>
              </a:rPr>
              <a:t>Kompression v. außen durch Mediastinal- oder </a:t>
            </a:r>
            <a:r>
              <a:rPr lang="de-DE" altLang="hu-HU" sz="2000" u="sng" kern="1200" dirty="0" err="1">
                <a:latin typeface="Arial" panose="020B0604020202020204" pitchFamily="34" charset="0"/>
              </a:rPr>
              <a:t>Ösophagustumor</a:t>
            </a:r>
            <a:endParaRPr lang="de-DE" altLang="hu-HU" sz="2000" u="sng" kern="1200" dirty="0">
              <a:latin typeface="Arial" panose="020B0604020202020204" pitchFamily="34" charset="0"/>
            </a:endParaRPr>
          </a:p>
          <a:p>
            <a:pPr marL="914400" lvl="2" fontAlgn="base" hangingPunct="1">
              <a:spcBef>
                <a:spcPct val="0"/>
              </a:spcBef>
              <a:spcAft>
                <a:spcPct val="0"/>
              </a:spcAft>
            </a:pPr>
            <a:r>
              <a:rPr lang="de-DE" altLang="hu-HU" sz="2000" u="sng" kern="1200" dirty="0">
                <a:latin typeface="Arial" panose="020B0604020202020204" pitchFamily="34" charset="0"/>
              </a:rPr>
              <a:t>- massiv vermehrtes </a:t>
            </a:r>
            <a:r>
              <a:rPr lang="de-DE" altLang="hu-HU" sz="2000" u="sng" kern="1200" dirty="0" err="1">
                <a:latin typeface="Arial" panose="020B0604020202020204" pitchFamily="34" charset="0"/>
              </a:rPr>
              <a:t>Abdominalvolumen</a:t>
            </a:r>
            <a:endParaRPr lang="de-DE" altLang="hu-HU" sz="2000" u="sng" kern="1200" dirty="0">
              <a:latin typeface="Arial" panose="020B0604020202020204" pitchFamily="34" charset="0"/>
            </a:endParaRPr>
          </a:p>
          <a:p>
            <a:pPr marL="914400" lvl="2" fontAlgn="base" hangingPunct="1">
              <a:spcBef>
                <a:spcPct val="0"/>
              </a:spcBef>
              <a:spcAft>
                <a:spcPct val="0"/>
              </a:spcAft>
            </a:pPr>
            <a:r>
              <a:rPr lang="de-DE" altLang="hu-HU" sz="2000" u="sng" kern="1200" dirty="0">
                <a:latin typeface="Arial" panose="020B0604020202020204" pitchFamily="34" charset="0"/>
              </a:rPr>
              <a:t>(Aszites, Meteorismus, Verstopfung, Tumormassen, Harnverhalt)</a:t>
            </a:r>
          </a:p>
          <a:p>
            <a:pPr lvl="0" fontAlgn="base" hangingPunct="1">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 </a:t>
            </a:r>
            <a:r>
              <a:rPr lang="de-DE" altLang="hu-HU" sz="2000" u="sng" kern="1200" dirty="0" err="1">
                <a:latin typeface="Arial" panose="020B0604020202020204" pitchFamily="34" charset="0"/>
              </a:rPr>
              <a:t>Phrenikusparese</a:t>
            </a:r>
            <a:r>
              <a:rPr lang="de-DE" altLang="hu-HU" sz="2000" u="sng" kern="1200" dirty="0">
                <a:latin typeface="Arial" panose="020B0604020202020204" pitchFamily="34" charset="0"/>
              </a:rPr>
              <a:t>, Rekurrensparese, </a:t>
            </a:r>
          </a:p>
          <a:p>
            <a:pPr lvl="0" fontAlgn="base" hangingPunct="1">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 Kachexie mit extremer Muskelschwäche, Ermüdung der </a:t>
            </a:r>
          </a:p>
          <a:p>
            <a:pPr lvl="0" fontAlgn="base" hangingPunct="1">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Atemmuskulatur, ALS</a:t>
            </a:r>
          </a:p>
          <a:p>
            <a:pPr lvl="0" fontAlgn="base" hangingPunct="1">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 Anämie</a:t>
            </a:r>
          </a:p>
        </p:txBody>
      </p:sp>
    </p:spTree>
    <p:extLst>
      <p:ext uri="{BB962C8B-B14F-4D97-AF65-F5344CB8AC3E}">
        <p14:creationId xmlns:p14="http://schemas.microsoft.com/office/powerpoint/2010/main" val="187146073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400" b="1" u="sng" kern="1200" dirty="0">
                <a:solidFill>
                  <a:srgbClr val="000000"/>
                </a:solidFill>
                <a:latin typeface="Arial" panose="020B0604020202020204" pitchFamily="34" charset="0"/>
                <a:ea typeface="+mn-ea"/>
                <a:cs typeface="+mn-cs"/>
              </a:rPr>
              <a:t>Allgemeine Hilfen bei Dyspnoe:</a:t>
            </a:r>
            <a:r>
              <a:rPr lang="de-DE" altLang="hu-HU" sz="1800" b="1" u="sng" kern="1200" dirty="0">
                <a:solidFill>
                  <a:srgbClr val="000000"/>
                </a:solidFill>
                <a:latin typeface="Arial" panose="020B0604020202020204" pitchFamily="34" charset="0"/>
                <a:ea typeface="+mn-ea"/>
                <a:cs typeface="+mn-cs"/>
              </a:rPr>
              <a:t> </a:t>
            </a:r>
            <a:endParaRPr lang="de-DE" altLang="hu-HU" sz="2400" u="sng" kern="1200" dirty="0">
              <a:solidFill>
                <a:srgbClr val="000000"/>
              </a:solidFill>
              <a:latin typeface="Times New Roman" panose="02020603050405020304" pitchFamily="18" charset="0"/>
              <a:ea typeface="+mn-ea"/>
              <a:cs typeface="+mn-cs"/>
            </a:endParaRPr>
          </a:p>
        </p:txBody>
      </p:sp>
      <p:sp>
        <p:nvSpPr>
          <p:cNvPr id="336" name="Rectangle 7"/>
          <p:cNvSpPr txBox="1"/>
          <p:nvPr/>
        </p:nvSpPr>
        <p:spPr>
          <a:xfrm>
            <a:off x="551039" y="1487561"/>
            <a:ext cx="9510692" cy="4051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Klare Absprachen </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Ruhige und sichere Atmosphäre</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Nicht allein lassen</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Aufgeregte Angehörige evtl. hinausbitten</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Dem Patienten „Raum“ geben, nicht einengen, </a:t>
            </a:r>
            <a:r>
              <a:rPr lang="de-DE" altLang="hu-HU" sz="2000" u="sng" kern="1200" dirty="0" err="1">
                <a:latin typeface="Arial" panose="020B0604020202020204" pitchFamily="34" charset="0"/>
              </a:rPr>
              <a:t>Sichtweg</a:t>
            </a:r>
            <a:r>
              <a:rPr lang="de-DE" altLang="hu-HU" sz="2000" u="sng" kern="1200" dirty="0">
                <a:latin typeface="Arial" panose="020B0604020202020204" pitchFamily="34" charset="0"/>
              </a:rPr>
              <a:t> nach vorn freihalten (Nähe/Distanz)</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Frische Luft, Ventilator, evtl. Sauerstoffgabe</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rPr>
              <a:t> Ätherische Öle (Pfefferminz, Zitrone)</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Times New Roman" panose="02020603050405020304" pitchFamily="18" charset="0"/>
              </a:rPr>
              <a:t> F</a:t>
            </a:r>
            <a:r>
              <a:rPr lang="de-DE" altLang="hu-HU" sz="2000" u="sng" kern="1200" dirty="0">
                <a:latin typeface="Arial" panose="020B0604020202020204" pitchFamily="34" charset="0"/>
              </a:rPr>
              <a:t>ixierung auf das Symptom Atemnot bei Patient, Angehörigen und Betreuern möglichst vermeiden, bewusste Förderung von Abwechslung</a:t>
            </a: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556" y="874855"/>
            <a:ext cx="2108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7445986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800" b="1" u="sng" kern="1200" dirty="0">
                <a:solidFill>
                  <a:srgbClr val="000000"/>
                </a:solidFill>
                <a:latin typeface="Arial" panose="020B0604020202020204" pitchFamily="34" charset="0"/>
                <a:ea typeface="+mn-ea"/>
                <a:cs typeface="+mn-cs"/>
              </a:rPr>
              <a:t>Spezielle pflegerische Maßnahmen</a:t>
            </a:r>
            <a:r>
              <a:rPr lang="de-DE" altLang="hu-HU" sz="2400" b="1" u="sng" kern="1200" dirty="0">
                <a:solidFill>
                  <a:srgbClr val="000000"/>
                </a:solidFill>
                <a:latin typeface="Arial" panose="020B0604020202020204" pitchFamily="34" charset="0"/>
                <a:ea typeface="+mn-ea"/>
                <a:cs typeface="+mn-cs"/>
              </a:rPr>
              <a:t>:</a:t>
            </a:r>
            <a:endParaRPr lang="de-DE" altLang="hu-HU" sz="2400" b="1" u="sng" kern="1200" dirty="0">
              <a:solidFill>
                <a:srgbClr val="000000"/>
              </a:solidFill>
              <a:latin typeface="Times New Roman" panose="02020603050405020304" pitchFamily="18" charset="0"/>
              <a:ea typeface="+mn-ea"/>
              <a:cs typeface="+mn-cs"/>
            </a:endParaRPr>
          </a:p>
        </p:txBody>
      </p:sp>
      <p:sp>
        <p:nvSpPr>
          <p:cNvPr id="336" name="Rectangle 7"/>
          <p:cNvSpPr txBox="1"/>
          <p:nvPr/>
        </p:nvSpPr>
        <p:spPr>
          <a:xfrm>
            <a:off x="551039" y="1727382"/>
            <a:ext cx="9510692" cy="3403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257300" lvl="2" indent="-342900" fontAlgn="base" hangingPunct="1">
              <a:lnSpc>
                <a:spcPct val="13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rPr>
              <a:t>Oberkörper hochlagern</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rPr>
              <a:t>Polster, Rolle, Luftballon unter den Knien</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rPr>
              <a:t>Luftballons unter den Achseln (</a:t>
            </a:r>
            <a:r>
              <a:rPr lang="de-DE" altLang="hu-HU" sz="2400" u="sng" kern="1200" dirty="0" err="1">
                <a:latin typeface="Arial" panose="020B0604020202020204" pitchFamily="34" charset="0"/>
              </a:rPr>
              <a:t>Atemhilfsmuskulatur</a:t>
            </a:r>
            <a:r>
              <a:rPr lang="de-DE" altLang="hu-HU" sz="2400" u="sng" kern="1200" dirty="0">
                <a:latin typeface="Arial" panose="020B0604020202020204" pitchFamily="34" charset="0"/>
              </a:rPr>
              <a:t> kann verstärkt eingesetzt werden)</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rPr>
              <a:t>Fußmassage</a:t>
            </a:r>
          </a:p>
          <a:p>
            <a:pPr marL="1257300" lvl="2" indent="-342900" fontAlgn="base" hangingPunct="1">
              <a:lnSpc>
                <a:spcPct val="13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rPr>
              <a:t>Physikalische Therapie (Inhalieren, Klopfmassage, Atemtherapie o.ä.)</a:t>
            </a: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727" y="686216"/>
            <a:ext cx="2108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7280966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1169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800" b="1" u="sng" kern="1200" dirty="0">
                <a:solidFill>
                  <a:srgbClr val="000000"/>
                </a:solidFill>
                <a:latin typeface="Arial" panose="020B0604020202020204" pitchFamily="34" charset="0"/>
                <a:ea typeface="+mn-ea"/>
                <a:cs typeface="+mn-cs"/>
              </a:rPr>
              <a:t>Symptomatische medikamentöse</a:t>
            </a:r>
          </a:p>
          <a:p>
            <a:pPr lvl="0" fontAlgn="base" hangingPunct="1">
              <a:spcBef>
                <a:spcPct val="50000"/>
              </a:spcBef>
              <a:spcAft>
                <a:spcPct val="0"/>
              </a:spcAft>
            </a:pPr>
            <a:r>
              <a:rPr lang="de-DE" altLang="hu-HU" sz="2800" b="1" u="sng" kern="1200" dirty="0">
                <a:solidFill>
                  <a:srgbClr val="000000"/>
                </a:solidFill>
                <a:latin typeface="Arial" panose="020B0604020202020204" pitchFamily="34" charset="0"/>
                <a:ea typeface="+mn-ea"/>
                <a:cs typeface="+mn-cs"/>
              </a:rPr>
              <a:t> Behandlung bei Dyspnoe (1): </a:t>
            </a:r>
            <a:endParaRPr lang="de-DE" altLang="hu-HU" sz="2800" u="sng" kern="1200" dirty="0">
              <a:solidFill>
                <a:srgbClr val="000000"/>
              </a:solidFill>
              <a:latin typeface="Times New Roman" panose="02020603050405020304" pitchFamily="18" charset="0"/>
              <a:ea typeface="+mn-ea"/>
              <a:cs typeface="+mn-cs"/>
            </a:endParaRPr>
          </a:p>
        </p:txBody>
      </p:sp>
      <p:sp>
        <p:nvSpPr>
          <p:cNvPr id="336" name="Rectangle 7"/>
          <p:cNvSpPr txBox="1"/>
          <p:nvPr/>
        </p:nvSpPr>
        <p:spPr>
          <a:xfrm>
            <a:off x="551039" y="1727382"/>
            <a:ext cx="9510692" cy="4859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257300" lvl="2" indent="-342900" fontAlgn="base" hangingPunct="1">
              <a:lnSpc>
                <a:spcPct val="120000"/>
              </a:lnSpc>
              <a:spcBef>
                <a:spcPct val="0"/>
              </a:spcBef>
              <a:spcAft>
                <a:spcPct val="0"/>
              </a:spcAft>
              <a:buFont typeface="Arial" panose="020B0604020202020204" pitchFamily="34" charset="0"/>
              <a:buChar char="•"/>
            </a:pPr>
            <a:r>
              <a:rPr lang="de-DE" altLang="hu-HU" sz="2000" b="1" u="sng" kern="1200" dirty="0">
                <a:solidFill>
                  <a:srgbClr val="C00000"/>
                </a:solidFill>
                <a:latin typeface="Arial" panose="020B0604020202020204" pitchFamily="34" charset="0"/>
              </a:rPr>
              <a:t>Opioide: </a:t>
            </a:r>
          </a:p>
          <a:p>
            <a:pPr marL="914400" lvl="2" fontAlgn="base" hangingPunct="1">
              <a:lnSpc>
                <a:spcPct val="120000"/>
              </a:lnSpc>
              <a:spcBef>
                <a:spcPct val="0"/>
              </a:spcBef>
              <a:spcAft>
                <a:spcPct val="0"/>
              </a:spcAft>
            </a:pPr>
            <a:r>
              <a:rPr lang="de-DE" altLang="hu-HU" sz="2000" u="sng" kern="1200" dirty="0">
                <a:latin typeface="Arial" panose="020B0604020202020204" pitchFamily="34" charset="0"/>
              </a:rPr>
              <a:t>- 5-10 mg schnell wirkendes Morphin </a:t>
            </a:r>
            <a:r>
              <a:rPr lang="de-DE" altLang="hu-HU" sz="2000" u="sng" kern="1200" dirty="0" err="1">
                <a:latin typeface="Arial" panose="020B0604020202020204" pitchFamily="34" charset="0"/>
              </a:rPr>
              <a:t>p.o</a:t>
            </a:r>
            <a:r>
              <a:rPr lang="de-DE" altLang="hu-HU" sz="2000" u="sng" kern="1200" dirty="0">
                <a:latin typeface="Arial" panose="020B0604020202020204" pitchFamily="34" charset="0"/>
              </a:rPr>
              <a:t>. oder 2,5-5 mg </a:t>
            </a:r>
            <a:r>
              <a:rPr lang="de-DE" altLang="hu-HU" sz="2000" u="sng" kern="1200" dirty="0" err="1">
                <a:latin typeface="Arial" panose="020B0604020202020204" pitchFamily="34" charset="0"/>
              </a:rPr>
              <a:t>i.v.</a:t>
            </a:r>
            <a:r>
              <a:rPr lang="de-DE" altLang="hu-HU" sz="2000" u="sng" kern="1200" dirty="0">
                <a:latin typeface="Arial" panose="020B0604020202020204" pitchFamily="34" charset="0"/>
              </a:rPr>
              <a:t>, </a:t>
            </a:r>
            <a:r>
              <a:rPr lang="de-DE" altLang="hu-HU" sz="2000" u="sng" kern="1200" dirty="0" err="1">
                <a:latin typeface="Arial" panose="020B0604020202020204" pitchFamily="34" charset="0"/>
              </a:rPr>
              <a:t>s.c</a:t>
            </a:r>
            <a:r>
              <a:rPr lang="de-DE" altLang="hu-HU" sz="2000" u="sng" kern="1200" dirty="0">
                <a:latin typeface="Arial" panose="020B0604020202020204" pitchFamily="34" charset="0"/>
              </a:rPr>
              <a:t>., steigern um 2,5-5 mg bis zur Symptomkontrolle</a:t>
            </a:r>
          </a:p>
          <a:p>
            <a:pPr marL="914400" lvl="2" fontAlgn="base" hangingPunct="1">
              <a:lnSpc>
                <a:spcPct val="120000"/>
              </a:lnSpc>
              <a:spcBef>
                <a:spcPct val="0"/>
              </a:spcBef>
              <a:spcAft>
                <a:spcPct val="0"/>
              </a:spcAft>
              <a:buFontTx/>
              <a:buChar char="-"/>
            </a:pPr>
            <a:r>
              <a:rPr lang="hu-HU" altLang="hu-HU" sz="2000" u="sng" kern="1200" dirty="0">
                <a:latin typeface="Arial" panose="020B0604020202020204" pitchFamily="34" charset="0"/>
              </a:rPr>
              <a:t> </a:t>
            </a:r>
            <a:r>
              <a:rPr lang="de-DE" altLang="hu-HU" sz="2000" u="sng" kern="1200" dirty="0">
                <a:latin typeface="Arial" panose="020B0604020202020204" pitchFamily="34" charset="0"/>
              </a:rPr>
              <a:t>Bei Patienten, die schon im Rahmen der Schmerztherapie Opioide erhalten 1/6-1/4 der Tagesdosis, steigern bis zur Symptomkontrolle, ggf. Erhöhung der Grunddosis </a:t>
            </a:r>
          </a:p>
          <a:p>
            <a:pPr marL="1257300" lvl="2" indent="-342900" fontAlgn="base" hangingPunct="1">
              <a:lnSpc>
                <a:spcPct val="120000"/>
              </a:lnSpc>
              <a:spcBef>
                <a:spcPct val="0"/>
              </a:spcBef>
              <a:spcAft>
                <a:spcPct val="0"/>
              </a:spcAft>
              <a:buFont typeface="Arial" panose="020B0604020202020204" pitchFamily="34" charset="0"/>
              <a:buChar char="•"/>
            </a:pPr>
            <a:r>
              <a:rPr lang="de-DE" altLang="hu-HU" sz="2000" b="1" u="sng" kern="1200" dirty="0">
                <a:solidFill>
                  <a:srgbClr val="C00000"/>
                </a:solidFill>
                <a:latin typeface="Arial" panose="020B0604020202020204" pitchFamily="34" charset="0"/>
              </a:rPr>
              <a:t>Sedativa:</a:t>
            </a:r>
          </a:p>
          <a:p>
            <a:pPr marL="914400" lvl="2" fontAlgn="base" hangingPunct="1">
              <a:lnSpc>
                <a:spcPct val="120000"/>
              </a:lnSpc>
              <a:spcBef>
                <a:spcPct val="0"/>
              </a:spcBef>
              <a:spcAft>
                <a:spcPct val="0"/>
              </a:spcAft>
            </a:pPr>
            <a:r>
              <a:rPr lang="de-DE" altLang="hu-HU" sz="2000" u="sng" kern="1200" dirty="0">
                <a:latin typeface="Arial" panose="020B0604020202020204" pitchFamily="34" charset="0"/>
              </a:rPr>
              <a:t>- Bei deutlicher Angstkomponente</a:t>
            </a:r>
          </a:p>
          <a:p>
            <a:pPr marL="914400" lvl="2" fontAlgn="base" hangingPunct="1">
              <a:lnSpc>
                <a:spcPct val="120000"/>
              </a:lnSpc>
              <a:spcBef>
                <a:spcPct val="0"/>
              </a:spcBef>
              <a:spcAft>
                <a:spcPct val="0"/>
              </a:spcAft>
            </a:pPr>
            <a:r>
              <a:rPr lang="de-DE" altLang="hu-HU" sz="2000" u="sng" kern="1200" dirty="0">
                <a:latin typeface="Arial" panose="020B0604020202020204" pitchFamily="34" charset="0"/>
              </a:rPr>
              <a:t>- Evtl. in Kombination mit Morphin</a:t>
            </a:r>
          </a:p>
          <a:p>
            <a:pPr marL="914400" lvl="2" fontAlgn="base" hangingPunct="1">
              <a:lnSpc>
                <a:spcPct val="120000"/>
              </a:lnSpc>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Lorazepam (Tavor</a:t>
            </a:r>
            <a:r>
              <a:rPr lang="de-DE" altLang="hu-HU" sz="2000" u="sng" kern="1200" dirty="0">
                <a:latin typeface="Arial" panose="020B0604020202020204" pitchFamily="34" charset="0"/>
                <a:sym typeface="Symbol" panose="05050102010706020507" pitchFamily="18" charset="2"/>
              </a:rPr>
              <a:t></a:t>
            </a:r>
            <a:r>
              <a:rPr lang="de-DE" altLang="hu-HU" sz="2000" u="sng" kern="1200" dirty="0">
                <a:latin typeface="Arial" panose="020B0604020202020204" pitchFamily="34" charset="0"/>
              </a:rPr>
              <a:t>) 1-2,5 mg </a:t>
            </a:r>
            <a:r>
              <a:rPr lang="de-DE" altLang="hu-HU" sz="2000" u="sng" kern="1200" dirty="0" err="1">
                <a:latin typeface="Arial" panose="020B0604020202020204" pitchFamily="34" charset="0"/>
              </a:rPr>
              <a:t>s.l</a:t>
            </a:r>
            <a:r>
              <a:rPr lang="de-DE" altLang="hu-HU" sz="2000" u="sng" kern="1200" dirty="0">
                <a:latin typeface="Arial" panose="020B0604020202020204" pitchFamily="34" charset="0"/>
              </a:rPr>
              <a:t>. </a:t>
            </a:r>
          </a:p>
          <a:p>
            <a:pPr marL="914400" lvl="2" fontAlgn="base" hangingPunct="1">
              <a:lnSpc>
                <a:spcPct val="120000"/>
              </a:lnSpc>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Diazepam (Valium</a:t>
            </a:r>
            <a:r>
              <a:rPr lang="de-DE" altLang="hu-HU" sz="2000" u="sng" kern="1200" dirty="0">
                <a:latin typeface="Arial" panose="020B0604020202020204" pitchFamily="34" charset="0"/>
                <a:sym typeface="Symbol" panose="05050102010706020507" pitchFamily="18" charset="2"/>
              </a:rPr>
              <a:t></a:t>
            </a:r>
            <a:r>
              <a:rPr lang="de-DE" altLang="hu-HU" sz="2000" u="sng" kern="1200" dirty="0">
                <a:latin typeface="Arial" panose="020B0604020202020204" pitchFamily="34" charset="0"/>
              </a:rPr>
              <a:t>) 5-10 mg </a:t>
            </a:r>
            <a:r>
              <a:rPr lang="de-DE" altLang="hu-HU" sz="2000" u="sng" kern="1200" dirty="0" err="1">
                <a:latin typeface="Arial" panose="020B0604020202020204" pitchFamily="34" charset="0"/>
              </a:rPr>
              <a:t>p.o</a:t>
            </a:r>
            <a:r>
              <a:rPr lang="de-DE" altLang="hu-HU" sz="2000" u="sng" kern="1200" dirty="0">
                <a:latin typeface="Arial" panose="020B0604020202020204" pitchFamily="34" charset="0"/>
              </a:rPr>
              <a:t>., </a:t>
            </a:r>
            <a:r>
              <a:rPr lang="de-DE" altLang="hu-HU" sz="2000" u="sng" kern="1200" dirty="0" err="1">
                <a:latin typeface="Arial" panose="020B0604020202020204" pitchFamily="34" charset="0"/>
              </a:rPr>
              <a:t>i.v.</a:t>
            </a:r>
            <a:r>
              <a:rPr lang="de-DE" altLang="hu-HU" sz="2000" u="sng" kern="1200" dirty="0">
                <a:latin typeface="Arial" panose="020B0604020202020204" pitchFamily="34" charset="0"/>
              </a:rPr>
              <a:t>, supp. </a:t>
            </a:r>
          </a:p>
          <a:p>
            <a:pPr marL="914400" lvl="2" fontAlgn="base" hangingPunct="1">
              <a:lnSpc>
                <a:spcPct val="120000"/>
              </a:lnSpc>
              <a:spcBef>
                <a:spcPct val="0"/>
              </a:spcBef>
              <a:spcAft>
                <a:spcPct val="0"/>
              </a:spcAft>
            </a:pPr>
            <a:r>
              <a:rPr lang="de-DE" altLang="hu-HU" sz="2000" kern="1200" dirty="0">
                <a:latin typeface="Arial" panose="020B0604020202020204" pitchFamily="34" charset="0"/>
              </a:rPr>
              <a:t>	</a:t>
            </a:r>
            <a:r>
              <a:rPr lang="de-DE" altLang="hu-HU" sz="2000" u="sng" kern="1200" dirty="0">
                <a:latin typeface="Arial" panose="020B0604020202020204" pitchFamily="34" charset="0"/>
              </a:rPr>
              <a:t>Midazolam (Dormicum</a:t>
            </a:r>
            <a:r>
              <a:rPr lang="de-DE" altLang="hu-HU" sz="2000" u="sng" kern="1200" dirty="0">
                <a:latin typeface="Arial" panose="020B0604020202020204" pitchFamily="34" charset="0"/>
                <a:sym typeface="Symbol" panose="05050102010706020507" pitchFamily="18" charset="2"/>
              </a:rPr>
              <a:t></a:t>
            </a:r>
            <a:r>
              <a:rPr lang="de-DE" altLang="hu-HU" sz="2000" u="sng" kern="1200" dirty="0">
                <a:latin typeface="Arial" panose="020B0604020202020204" pitchFamily="34" charset="0"/>
              </a:rPr>
              <a:t>) 2,5-5 mg </a:t>
            </a:r>
            <a:r>
              <a:rPr lang="de-DE" altLang="hu-HU" sz="2000" u="sng" kern="1200" dirty="0" err="1">
                <a:latin typeface="Arial" panose="020B0604020202020204" pitchFamily="34" charset="0"/>
              </a:rPr>
              <a:t>s.c</a:t>
            </a:r>
            <a:r>
              <a:rPr lang="de-DE" altLang="hu-HU" sz="2000" u="sng" kern="1200" dirty="0">
                <a:latin typeface="Arial" panose="020B0604020202020204" pitchFamily="34" charset="0"/>
              </a:rPr>
              <a:t>. oder als</a:t>
            </a:r>
            <a:r>
              <a:rPr lang="hu-HU" altLang="hu-HU" sz="2000" u="sng" kern="1200" dirty="0">
                <a:latin typeface="Arial" panose="020B0604020202020204" pitchFamily="34" charset="0"/>
              </a:rPr>
              <a:t> </a:t>
            </a:r>
            <a:r>
              <a:rPr lang="de-DE" altLang="hu-HU" sz="2000" u="sng" kern="1200" dirty="0">
                <a:latin typeface="Arial" panose="020B0604020202020204" pitchFamily="34" charset="0"/>
              </a:rPr>
              <a:t>Perfusor 10-30</a:t>
            </a:r>
            <a:r>
              <a:rPr lang="de-DE" altLang="hu-HU" sz="2000" kern="1200" dirty="0">
                <a:latin typeface="Arial" panose="020B0604020202020204" pitchFamily="34" charset="0"/>
              </a:rPr>
              <a:t> </a:t>
            </a:r>
            <a:r>
              <a:rPr lang="hu-HU" altLang="hu-HU" sz="2000" kern="1200" dirty="0">
                <a:latin typeface="Arial" panose="020B0604020202020204" pitchFamily="34" charset="0"/>
              </a:rPr>
              <a:t>			</a:t>
            </a:r>
            <a:r>
              <a:rPr lang="de-DE" altLang="hu-HU" sz="2000" u="sng" kern="1200" dirty="0">
                <a:latin typeface="Arial" panose="020B0604020202020204" pitchFamily="34" charset="0"/>
              </a:rPr>
              <a:t>mg/24Stunden, wenn parenterale </a:t>
            </a:r>
            <a:r>
              <a:rPr lang="hu-HU" altLang="hu-HU" sz="2000" u="sng" kern="1200" dirty="0">
                <a:latin typeface="Arial" panose="020B0604020202020204" pitchFamily="34" charset="0"/>
              </a:rPr>
              <a:t>G</a:t>
            </a:r>
            <a:r>
              <a:rPr lang="de-DE" altLang="hu-HU" sz="2000" u="sng" kern="1200" dirty="0" err="1">
                <a:latin typeface="Arial" panose="020B0604020202020204" pitchFamily="34" charset="0"/>
              </a:rPr>
              <a:t>abe</a:t>
            </a:r>
            <a:r>
              <a:rPr lang="de-DE" altLang="hu-HU" sz="2000" u="sng" kern="1200" dirty="0">
                <a:latin typeface="Arial" panose="020B0604020202020204" pitchFamily="34" charset="0"/>
              </a:rPr>
              <a:t> erforderlich ist</a:t>
            </a: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957" y="3951249"/>
            <a:ext cx="1612140" cy="12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88417366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1169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50000"/>
              </a:spcBef>
              <a:spcAft>
                <a:spcPct val="0"/>
              </a:spcAft>
            </a:pPr>
            <a:r>
              <a:rPr lang="de-DE" altLang="hu-HU" sz="2800" b="1" u="sng" kern="1200" dirty="0">
                <a:solidFill>
                  <a:srgbClr val="000000"/>
                </a:solidFill>
                <a:latin typeface="Arial" panose="020B0604020202020204" pitchFamily="34" charset="0"/>
                <a:ea typeface="+mn-ea"/>
                <a:cs typeface="+mn-cs"/>
              </a:rPr>
              <a:t>Symptomatische medikamentöse</a:t>
            </a:r>
          </a:p>
          <a:p>
            <a:pPr lvl="0" fontAlgn="base" hangingPunct="1">
              <a:spcBef>
                <a:spcPct val="50000"/>
              </a:spcBef>
              <a:spcAft>
                <a:spcPct val="0"/>
              </a:spcAft>
            </a:pPr>
            <a:r>
              <a:rPr lang="de-DE" altLang="hu-HU" sz="2800" b="1" u="sng" kern="1200" dirty="0">
                <a:solidFill>
                  <a:srgbClr val="000000"/>
                </a:solidFill>
                <a:latin typeface="Arial" panose="020B0604020202020204" pitchFamily="34" charset="0"/>
                <a:ea typeface="+mn-ea"/>
                <a:cs typeface="+mn-cs"/>
              </a:rPr>
              <a:t> Behandlung bei Dyspnoe (</a:t>
            </a:r>
            <a:r>
              <a:rPr lang="hu-HU" altLang="hu-HU" sz="2800" b="1" u="sng" kern="1200" dirty="0">
                <a:solidFill>
                  <a:srgbClr val="000000"/>
                </a:solidFill>
                <a:latin typeface="Arial" panose="020B0604020202020204" pitchFamily="34" charset="0"/>
                <a:ea typeface="+mn-ea"/>
                <a:cs typeface="+mn-cs"/>
              </a:rPr>
              <a:t>2</a:t>
            </a:r>
            <a:r>
              <a:rPr lang="de-DE" altLang="hu-HU" sz="2800" b="1" u="sng" kern="1200" dirty="0">
                <a:solidFill>
                  <a:srgbClr val="000000"/>
                </a:solidFill>
                <a:latin typeface="Arial" panose="020B0604020202020204" pitchFamily="34" charset="0"/>
                <a:ea typeface="+mn-ea"/>
                <a:cs typeface="+mn-cs"/>
              </a:rPr>
              <a:t>): </a:t>
            </a:r>
            <a:endParaRPr lang="de-DE" altLang="hu-HU" sz="2800" u="sng" kern="1200" dirty="0">
              <a:solidFill>
                <a:srgbClr val="000000"/>
              </a:solidFill>
              <a:latin typeface="Times New Roman" panose="02020603050405020304" pitchFamily="18" charset="0"/>
              <a:ea typeface="+mn-ea"/>
              <a:cs typeface="+mn-cs"/>
            </a:endParaRPr>
          </a:p>
        </p:txBody>
      </p:sp>
      <p:sp>
        <p:nvSpPr>
          <p:cNvPr id="336" name="Rectangle 7"/>
          <p:cNvSpPr txBox="1"/>
          <p:nvPr/>
        </p:nvSpPr>
        <p:spPr>
          <a:xfrm>
            <a:off x="551039" y="1727382"/>
            <a:ext cx="9510692" cy="4523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257300" lvl="2" indent="-342900" fontAlgn="base" hangingPunct="1">
              <a:lnSpc>
                <a:spcPct val="120000"/>
              </a:lnSpc>
              <a:spcBef>
                <a:spcPct val="0"/>
              </a:spcBef>
              <a:spcAft>
                <a:spcPct val="0"/>
              </a:spcAft>
              <a:buFont typeface="Arial" panose="020B0604020202020204" pitchFamily="34" charset="0"/>
              <a:buChar char="•"/>
            </a:pPr>
            <a:r>
              <a:rPr lang="de-DE" altLang="hu-HU" sz="2200" b="1" u="sng" kern="1200" dirty="0">
                <a:latin typeface="Arial" panose="020B0604020202020204" pitchFamily="34" charset="0"/>
              </a:rPr>
              <a:t>Dämpfende Neuroleptika:</a:t>
            </a:r>
          </a:p>
          <a:p>
            <a:pPr marL="914400" lvl="2" fontAlgn="base" hangingPunct="1">
              <a:lnSpc>
                <a:spcPct val="120000"/>
              </a:lnSpc>
              <a:spcBef>
                <a:spcPct val="0"/>
              </a:spcBef>
              <a:spcAft>
                <a:spcPct val="0"/>
              </a:spcAft>
            </a:pPr>
            <a:r>
              <a:rPr lang="hu-HU" altLang="hu-HU" sz="2200" kern="1200" dirty="0">
                <a:latin typeface="Arial" panose="020B0604020202020204" pitchFamily="34" charset="0"/>
              </a:rPr>
              <a:t>	</a:t>
            </a:r>
            <a:r>
              <a:rPr lang="de-DE" altLang="hu-HU" sz="2200" u="sng" kern="1200" dirty="0">
                <a:latin typeface="Arial" panose="020B0604020202020204" pitchFamily="34" charset="0"/>
              </a:rPr>
              <a:t>- Promethazin (Atosil</a:t>
            </a:r>
            <a:r>
              <a:rPr lang="de-DE" altLang="hu-HU" sz="2200" u="sng" kern="1200" dirty="0">
                <a:latin typeface="Arial" panose="020B0604020202020204" pitchFamily="34" charset="0"/>
                <a:sym typeface="Symbol" panose="05050102010706020507" pitchFamily="18" charset="2"/>
              </a:rPr>
              <a:t></a:t>
            </a:r>
            <a:r>
              <a:rPr lang="de-DE" altLang="hu-HU" sz="2200" u="sng" kern="1200" dirty="0">
                <a:latin typeface="Arial" panose="020B0604020202020204" pitchFamily="34" charset="0"/>
              </a:rPr>
              <a:t>) 25-50 mg </a:t>
            </a:r>
            <a:r>
              <a:rPr lang="de-DE" altLang="hu-HU" sz="2200" u="sng" kern="1200" dirty="0" err="1">
                <a:latin typeface="Arial" panose="020B0604020202020204" pitchFamily="34" charset="0"/>
              </a:rPr>
              <a:t>p.o</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s.c</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i.v.</a:t>
            </a:r>
            <a:endParaRPr lang="de-DE" altLang="hu-HU" sz="2200" u="sng" kern="1200" dirty="0">
              <a:latin typeface="Arial" panose="020B0604020202020204" pitchFamily="34" charset="0"/>
            </a:endParaRPr>
          </a:p>
          <a:p>
            <a:pPr marL="914400" lvl="2" fontAlgn="base" hangingPunct="1">
              <a:lnSpc>
                <a:spcPct val="120000"/>
              </a:lnSpc>
              <a:spcBef>
                <a:spcPct val="0"/>
              </a:spcBef>
              <a:spcAft>
                <a:spcPct val="0"/>
              </a:spcAft>
            </a:pPr>
            <a:r>
              <a:rPr lang="hu-HU" altLang="hu-HU" sz="2200" kern="1200" dirty="0">
                <a:latin typeface="Arial" panose="020B0604020202020204" pitchFamily="34" charset="0"/>
              </a:rPr>
              <a:t>	</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Levopromazin</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Neurocil</a:t>
            </a:r>
            <a:r>
              <a:rPr lang="de-DE" altLang="hu-HU" sz="2200" u="sng" kern="1200" dirty="0">
                <a:latin typeface="Arial" panose="020B0604020202020204" pitchFamily="34" charset="0"/>
                <a:sym typeface="Symbol" panose="05050102010706020507" pitchFamily="18" charset="2"/>
              </a:rPr>
              <a:t></a:t>
            </a:r>
            <a:r>
              <a:rPr lang="de-DE" altLang="hu-HU" sz="2200" u="sng" kern="1200" dirty="0">
                <a:latin typeface="Arial" panose="020B0604020202020204" pitchFamily="34" charset="0"/>
              </a:rPr>
              <a:t>) 12,5-25 mg </a:t>
            </a:r>
          </a:p>
          <a:p>
            <a:pPr marL="914400" lvl="2" fontAlgn="base" hangingPunct="1">
              <a:lnSpc>
                <a:spcPct val="120000"/>
              </a:lnSpc>
              <a:spcBef>
                <a:spcPct val="0"/>
              </a:spcBef>
              <a:spcAft>
                <a:spcPct val="0"/>
              </a:spcAft>
            </a:pPr>
            <a:endParaRPr lang="de-DE" altLang="hu-HU" sz="1100" b="1" u="sng" kern="1200" dirty="0">
              <a:latin typeface="Arial" panose="020B0604020202020204" pitchFamily="34" charset="0"/>
            </a:endParaRPr>
          </a:p>
          <a:p>
            <a:pPr marL="1257300" lvl="2" indent="-342900" fontAlgn="base" hangingPunct="1">
              <a:lnSpc>
                <a:spcPct val="120000"/>
              </a:lnSpc>
              <a:spcBef>
                <a:spcPct val="0"/>
              </a:spcBef>
              <a:spcAft>
                <a:spcPct val="0"/>
              </a:spcAft>
              <a:buFont typeface="Arial" panose="020B0604020202020204" pitchFamily="34" charset="0"/>
              <a:buChar char="•"/>
            </a:pPr>
            <a:r>
              <a:rPr lang="de-DE" altLang="hu-HU" sz="2200" b="1" u="sng" kern="1200" dirty="0">
                <a:latin typeface="Arial" panose="020B0604020202020204" pitchFamily="34" charset="0"/>
              </a:rPr>
              <a:t>Kortikosteroide:</a:t>
            </a:r>
          </a:p>
          <a:p>
            <a:pPr marL="914400" lvl="2" fontAlgn="base" hangingPunct="1">
              <a:lnSpc>
                <a:spcPct val="120000"/>
              </a:lnSpc>
              <a:spcBef>
                <a:spcPct val="0"/>
              </a:spcBef>
              <a:spcAft>
                <a:spcPct val="0"/>
              </a:spcAft>
            </a:pPr>
            <a:r>
              <a:rPr lang="hu-HU" altLang="hu-HU" sz="2200" kern="1200" dirty="0">
                <a:latin typeface="Arial" panose="020B0604020202020204" pitchFamily="34" charset="0"/>
              </a:rPr>
              <a:t>	</a:t>
            </a:r>
            <a:r>
              <a:rPr lang="de-DE" altLang="hu-HU" sz="2200" u="sng" kern="1200" dirty="0">
                <a:latin typeface="Arial" panose="020B0604020202020204" pitchFamily="34" charset="0"/>
              </a:rPr>
              <a:t>- z.B. Dexamethason (</a:t>
            </a:r>
            <a:r>
              <a:rPr lang="de-DE" altLang="hu-HU" sz="2200" u="sng" kern="1200" dirty="0" err="1">
                <a:latin typeface="Arial" panose="020B0604020202020204" pitchFamily="34" charset="0"/>
              </a:rPr>
              <a:t>Fortecortin</a:t>
            </a:r>
            <a:r>
              <a:rPr lang="en-GB" altLang="hu-HU" sz="2200" u="sng" kern="1200" dirty="0">
                <a:latin typeface="Arial" panose="020B0604020202020204" pitchFamily="34" charset="0"/>
                <a:sym typeface="Symbol" panose="05050102010706020507" pitchFamily="18" charset="2"/>
              </a:rPr>
              <a:t></a:t>
            </a:r>
            <a:r>
              <a:rPr lang="de-DE" altLang="hu-HU" sz="2200" u="sng" kern="1200" dirty="0">
                <a:latin typeface="Arial" panose="020B0604020202020204" pitchFamily="34" charset="0"/>
              </a:rPr>
              <a:t>) 4-8mg </a:t>
            </a:r>
            <a:r>
              <a:rPr lang="de-DE" altLang="hu-HU" sz="2200" u="sng" kern="1200" dirty="0" err="1">
                <a:latin typeface="Arial" panose="020B0604020202020204" pitchFamily="34" charset="0"/>
              </a:rPr>
              <a:t>p.o</a:t>
            </a:r>
            <a:r>
              <a:rPr lang="de-DE" altLang="hu-HU" sz="2200" u="sng" kern="1200" dirty="0">
                <a:latin typeface="Arial" panose="020B0604020202020204" pitchFamily="34" charset="0"/>
              </a:rPr>
              <a:t>.</a:t>
            </a:r>
          </a:p>
          <a:p>
            <a:pPr marL="914400" lvl="2" fontAlgn="base" hangingPunct="1">
              <a:lnSpc>
                <a:spcPct val="120000"/>
              </a:lnSpc>
              <a:spcBef>
                <a:spcPct val="0"/>
              </a:spcBef>
              <a:spcAft>
                <a:spcPct val="0"/>
              </a:spcAft>
            </a:pPr>
            <a:r>
              <a:rPr lang="hu-HU" altLang="hu-HU" sz="2200" kern="1200" dirty="0">
                <a:latin typeface="Arial" panose="020B0604020202020204" pitchFamily="34" charset="0"/>
              </a:rPr>
              <a:t>	</a:t>
            </a:r>
            <a:r>
              <a:rPr lang="de-DE" altLang="hu-HU" sz="2200" u="sng" kern="1200" dirty="0">
                <a:latin typeface="Arial" panose="020B0604020202020204" pitchFamily="34" charset="0"/>
              </a:rPr>
              <a:t>- Bei </a:t>
            </a:r>
            <a:r>
              <a:rPr lang="de-DE" altLang="hu-HU" sz="2200" u="sng" kern="1200" dirty="0" err="1">
                <a:latin typeface="Arial" panose="020B0604020202020204" pitchFamily="34" charset="0"/>
              </a:rPr>
              <a:t>Lymphangiosis</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carcinomatosa</a:t>
            </a:r>
            <a:r>
              <a:rPr lang="de-DE" altLang="hu-HU" sz="2200" u="sng" kern="1200" dirty="0">
                <a:latin typeface="Arial" panose="020B0604020202020204" pitchFamily="34" charset="0"/>
              </a:rPr>
              <a:t>, </a:t>
            </a:r>
            <a:r>
              <a:rPr lang="de-DE" altLang="hu-HU" sz="2200" u="sng" kern="1200" dirty="0" err="1">
                <a:latin typeface="Arial" panose="020B0604020202020204" pitchFamily="34" charset="0"/>
              </a:rPr>
              <a:t>peritumorösem</a:t>
            </a:r>
            <a:r>
              <a:rPr lang="de-DE" altLang="hu-HU" sz="2200" u="sng" kern="1200" dirty="0">
                <a:latin typeface="Arial" panose="020B0604020202020204" pitchFamily="34" charset="0"/>
              </a:rPr>
              <a:t> Ödem, </a:t>
            </a:r>
            <a:r>
              <a:rPr lang="hu-HU" altLang="hu-HU" sz="2200" kern="1200" dirty="0">
                <a:latin typeface="Arial" panose="020B0604020202020204" pitchFamily="34" charset="0"/>
              </a:rPr>
              <a:t>	</a:t>
            </a:r>
            <a:r>
              <a:rPr lang="de-DE" altLang="hu-HU" sz="2200" u="sng" kern="1200" dirty="0">
                <a:latin typeface="Arial" panose="020B0604020202020204" pitchFamily="34" charset="0"/>
              </a:rPr>
              <a:t>Obstruktion, oberer Einfluss-Stauung in Terminalphase</a:t>
            </a:r>
          </a:p>
          <a:p>
            <a:pPr marL="914400" lvl="2" fontAlgn="base" hangingPunct="1">
              <a:lnSpc>
                <a:spcPct val="120000"/>
              </a:lnSpc>
              <a:spcBef>
                <a:spcPct val="0"/>
              </a:spcBef>
              <a:spcAft>
                <a:spcPct val="0"/>
              </a:spcAft>
            </a:pPr>
            <a:endParaRPr lang="de-DE" altLang="hu-HU" sz="1100" u="sng" kern="1200" dirty="0">
              <a:latin typeface="Arial" panose="020B0604020202020204" pitchFamily="34" charset="0"/>
            </a:endParaRPr>
          </a:p>
          <a:p>
            <a:pPr marL="1257300" lvl="2" indent="-342900" fontAlgn="base" hangingPunct="1">
              <a:lnSpc>
                <a:spcPct val="120000"/>
              </a:lnSpc>
              <a:spcBef>
                <a:spcPct val="0"/>
              </a:spcBef>
              <a:spcAft>
                <a:spcPct val="0"/>
              </a:spcAft>
              <a:buFont typeface="Arial" panose="020B0604020202020204" pitchFamily="34" charset="0"/>
              <a:buChar char="•"/>
            </a:pPr>
            <a:r>
              <a:rPr lang="de-DE" altLang="hu-HU" sz="2200" b="1" u="sng" kern="1200" dirty="0">
                <a:latin typeface="Arial" panose="020B0604020202020204" pitchFamily="34" charset="0"/>
              </a:rPr>
              <a:t>Cave:</a:t>
            </a:r>
            <a:r>
              <a:rPr lang="de-DE" altLang="hu-HU" sz="2200" u="sng" kern="1200" dirty="0">
                <a:latin typeface="Arial" panose="020B0604020202020204" pitchFamily="34" charset="0"/>
              </a:rPr>
              <a:t> keine pauschale Verordnung von Schleimlösern, Bronchodilatatoren   </a:t>
            </a:r>
          </a:p>
          <a:p>
            <a:pPr marL="914400" lvl="2" fontAlgn="base" hangingPunct="1">
              <a:lnSpc>
                <a:spcPct val="120000"/>
              </a:lnSpc>
              <a:spcBef>
                <a:spcPct val="0"/>
              </a:spcBef>
              <a:spcAft>
                <a:spcPct val="0"/>
              </a:spcAft>
            </a:pPr>
            <a:r>
              <a:rPr lang="hu-HU" altLang="hu-HU" sz="2200" kern="1200" dirty="0">
                <a:latin typeface="Arial" panose="020B0604020202020204" pitchFamily="34" charset="0"/>
              </a:rPr>
              <a:t>    </a:t>
            </a:r>
            <a:r>
              <a:rPr lang="de-DE" altLang="hu-HU" sz="2200" u="sng" kern="1200" dirty="0">
                <a:latin typeface="Arial" panose="020B0604020202020204" pitchFamily="34" charset="0"/>
              </a:rPr>
              <a:t>ggf. </a:t>
            </a:r>
            <a:r>
              <a:rPr lang="de-DE" altLang="hu-HU" sz="2200" u="sng" kern="1200" dirty="0" err="1">
                <a:latin typeface="Arial" panose="020B0604020202020204" pitchFamily="34" charset="0"/>
              </a:rPr>
              <a:t>Butylscopolamin</a:t>
            </a:r>
            <a:r>
              <a:rPr lang="de-DE" altLang="hu-HU" sz="2200" u="sng" kern="1200" dirty="0">
                <a:latin typeface="Arial" panose="020B0604020202020204" pitchFamily="34" charset="0"/>
              </a:rPr>
              <a:t>, Diuretika</a:t>
            </a:r>
            <a:endParaRPr lang="de-DE" altLang="hu-HU" sz="2000" u="sng" kern="1200" dirty="0">
              <a:latin typeface="Arial" panose="020B0604020202020204" pitchFamily="34" charset="0"/>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33" name="Picture 7">
            <a:extLst>
              <a:ext uri="{FF2B5EF4-FFF2-40B4-BE49-F238E27FC236}">
                <a16:creationId xmlns:a16="http://schemas.microsoft.com/office/drawing/2014/main" id="{8CA03C8C-1364-4F28-A8EB-680DA68AA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890" y="1660852"/>
            <a:ext cx="1612140" cy="12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05193933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979379" y="316288"/>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lvl="0" fontAlgn="base" hangingPunct="1">
              <a:spcBef>
                <a:spcPct val="0"/>
              </a:spcBef>
              <a:spcAft>
                <a:spcPct val="0"/>
              </a:spcAft>
            </a:pPr>
            <a:endParaRPr lang="de-DE" altLang="hu-HU" sz="2400" b="1" kern="1200" dirty="0">
              <a:solidFill>
                <a:srgbClr val="000000"/>
              </a:solidFill>
              <a:latin typeface="Arial" panose="020B0604020202020204" pitchFamily="34" charset="0"/>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603681" y="6031928"/>
            <a:ext cx="8703672"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pPr lvl="0" eaLnBrk="0" fontAlgn="base">
              <a:lnSpc>
                <a:spcPct val="100000"/>
              </a:lnSpc>
              <a:spcBef>
                <a:spcPct val="0"/>
              </a:spcBef>
              <a:spcAft>
                <a:spcPct val="0"/>
              </a:spcAft>
            </a:pPr>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1" name="Picture 8">
            <a:extLst>
              <a:ext uri="{FF2B5EF4-FFF2-40B4-BE49-F238E27FC236}">
                <a16:creationId xmlns:a16="http://schemas.microsoft.com/office/drawing/2014/main" id="{847B25E3-B32D-498D-8D36-E9DD26075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1625" y="580034"/>
            <a:ext cx="9664904" cy="5860454"/>
          </a:xfrm>
          <a:prstGeom prst="rect">
            <a:avLst/>
          </a:prstGeom>
          <a:noFill/>
        </p:spPr>
      </p:pic>
    </p:spTree>
    <p:extLst>
      <p:ext uri="{BB962C8B-B14F-4D97-AF65-F5344CB8AC3E}">
        <p14:creationId xmlns:p14="http://schemas.microsoft.com/office/powerpoint/2010/main" val="315539178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669270"/>
            <a:ext cx="8141255" cy="4785926"/>
          </a:xfrm>
          <a:prstGeom prst="rect">
            <a:avLst/>
          </a:prstGeom>
        </p:spPr>
        <p:txBody>
          <a:bodyPr wrap="square">
            <a:spAutoFit/>
          </a:bodyPr>
          <a:lstStyle/>
          <a:p>
            <a:pPr lvl="0" algn="ctr" fontAlgn="base" hangingPunct="1">
              <a:spcBef>
                <a:spcPct val="0"/>
              </a:spcBef>
              <a:spcAft>
                <a:spcPct val="0"/>
              </a:spcAft>
              <a:defRPr/>
            </a:pPr>
            <a:r>
              <a:rPr lang="en-US" sz="2400" b="1" u="sng" kern="1200" dirty="0" err="1">
                <a:latin typeface="Arial" charset="0"/>
              </a:rPr>
              <a:t>Notfälle</a:t>
            </a:r>
            <a:r>
              <a:rPr lang="en-US" sz="2400" b="1" u="sng" kern="1200" dirty="0">
                <a:latin typeface="Arial" charset="0"/>
              </a:rPr>
              <a:t> </a:t>
            </a:r>
            <a:r>
              <a:rPr lang="en-US" sz="2400" b="1" u="sng" kern="1200" dirty="0" err="1">
                <a:latin typeface="Arial" charset="0"/>
              </a:rPr>
              <a:t>bei</a:t>
            </a:r>
            <a:r>
              <a:rPr lang="en-US" sz="2400" b="1" u="sng" kern="1200" dirty="0">
                <a:latin typeface="Arial" charset="0"/>
              </a:rPr>
              <a:t> </a:t>
            </a:r>
            <a:r>
              <a:rPr lang="en-US" sz="2400" b="1" u="sng" kern="1200" dirty="0" err="1">
                <a:latin typeface="Arial" charset="0"/>
              </a:rPr>
              <a:t>Palliativpatienten</a:t>
            </a:r>
            <a:endParaRPr lang="en-US" sz="2400" b="1" u="sng" kern="1200" dirty="0">
              <a:latin typeface="Arial" charset="0"/>
            </a:endParaRPr>
          </a:p>
          <a:p>
            <a:pPr lvl="0" algn="ctr" fontAlgn="base" hangingPunct="1">
              <a:spcBef>
                <a:spcPct val="0"/>
              </a:spcBef>
              <a:spcAft>
                <a:spcPct val="0"/>
              </a:spcAft>
              <a:defRPr/>
            </a:pPr>
            <a:endParaRPr lang="en-US" sz="1100" b="1" u="sng" kern="1200" dirty="0">
              <a:latin typeface="Arial" charset="0"/>
            </a:endParaRPr>
          </a:p>
          <a:p>
            <a:pPr lvl="0" eaLnBrk="0" fontAlgn="base">
              <a:spcBef>
                <a:spcPct val="0"/>
              </a:spcBef>
              <a:spcAft>
                <a:spcPct val="0"/>
              </a:spcAft>
              <a:defRPr/>
            </a:pPr>
            <a:r>
              <a:rPr lang="de-DE" sz="2800" b="1" u="sng" dirty="0">
                <a:latin typeface="Arial"/>
              </a:rPr>
              <a:t>3. </a:t>
            </a:r>
            <a:r>
              <a:rPr lang="en-US" sz="2800" b="1" u="sng" kern="1200" dirty="0" err="1">
                <a:latin typeface="Arial" charset="0"/>
              </a:rPr>
              <a:t>Delir</a:t>
            </a:r>
            <a:r>
              <a:rPr lang="en-US" sz="2800" b="1" u="sng" kern="1200" dirty="0">
                <a:latin typeface="Arial" charset="0"/>
              </a:rPr>
              <a:t> vs. </a:t>
            </a:r>
            <a:r>
              <a:rPr lang="en-US" sz="2800" b="1" u="sng" kern="1200" dirty="0" err="1">
                <a:latin typeface="Arial" charset="0"/>
              </a:rPr>
              <a:t>terminale</a:t>
            </a:r>
            <a:r>
              <a:rPr lang="en-US" sz="2800" b="1" u="sng" kern="1200" dirty="0">
                <a:latin typeface="Arial" charset="0"/>
              </a:rPr>
              <a:t> </a:t>
            </a:r>
            <a:r>
              <a:rPr lang="en-US" sz="2800" b="1" u="sng" kern="1200" dirty="0" err="1">
                <a:latin typeface="Arial" charset="0"/>
              </a:rPr>
              <a:t>Unruhe</a:t>
            </a:r>
            <a:r>
              <a:rPr lang="de-DE" sz="2800" b="1" u="sng" dirty="0">
                <a:latin typeface="Arial"/>
              </a:rPr>
              <a:t>:</a:t>
            </a:r>
          </a:p>
          <a:p>
            <a:pPr lvl="0" algn="ctr" fontAlgn="base" hangingPunct="1">
              <a:spcBef>
                <a:spcPct val="0"/>
              </a:spcBef>
              <a:spcAft>
                <a:spcPct val="0"/>
              </a:spcAft>
              <a:defRPr/>
            </a:pPr>
            <a:endParaRPr lang="en-US" sz="2400" b="1" u="sng" kern="1200" dirty="0">
              <a:latin typeface="Arial" charset="0"/>
            </a:endParaRPr>
          </a:p>
          <a:p>
            <a:pPr marL="1371600" lvl="3" fontAlgn="base" hangingPunct="1">
              <a:spcBef>
                <a:spcPct val="0"/>
              </a:spcBef>
              <a:spcAft>
                <a:spcPct val="0"/>
              </a:spcAft>
              <a:buFont typeface="Wingdings" pitchFamily="2" charset="2"/>
              <a:buChar char="Ø"/>
              <a:defRPr/>
            </a:pPr>
            <a:r>
              <a:rPr lang="en-US" sz="2200" b="1" u="sng" kern="1200" dirty="0" err="1">
                <a:latin typeface="Arial" charset="0"/>
              </a:rPr>
              <a:t>Anxiolytika</a:t>
            </a:r>
            <a:r>
              <a:rPr lang="en-US" sz="2200" b="1" u="sng" kern="1200" dirty="0">
                <a:latin typeface="Arial" charset="0"/>
              </a:rPr>
              <a:t>?</a:t>
            </a:r>
          </a:p>
          <a:p>
            <a:pPr marL="1371600" lvl="3" fontAlgn="base" hangingPunct="1">
              <a:spcBef>
                <a:spcPct val="0"/>
              </a:spcBef>
              <a:spcAft>
                <a:spcPct val="0"/>
              </a:spcAft>
              <a:buFont typeface="Wingdings" pitchFamily="2" charset="2"/>
              <a:buChar char="Ø"/>
              <a:defRPr/>
            </a:pPr>
            <a:r>
              <a:rPr lang="en-US" sz="2200" b="1" u="sng" kern="1200" dirty="0">
                <a:latin typeface="Arial" charset="0"/>
              </a:rPr>
              <a:t>Benzodiazepine?</a:t>
            </a:r>
          </a:p>
          <a:p>
            <a:pPr marL="1371600" lvl="3" fontAlgn="base" hangingPunct="1">
              <a:spcBef>
                <a:spcPct val="0"/>
              </a:spcBef>
              <a:spcAft>
                <a:spcPct val="0"/>
              </a:spcAft>
              <a:buFont typeface="Wingdings" pitchFamily="2" charset="2"/>
              <a:buChar char="Ø"/>
              <a:defRPr/>
            </a:pPr>
            <a:r>
              <a:rPr lang="en-US" sz="2200" b="1" u="sng" kern="1200" dirty="0" err="1">
                <a:latin typeface="Arial" charset="0"/>
              </a:rPr>
              <a:t>Opioide</a:t>
            </a:r>
            <a:r>
              <a:rPr lang="en-US" sz="2200" b="1" u="sng" kern="1200" dirty="0">
                <a:latin typeface="Arial" charset="0"/>
              </a:rPr>
              <a:t>?</a:t>
            </a:r>
          </a:p>
          <a:p>
            <a:pPr marL="1371600" lvl="3" fontAlgn="base" hangingPunct="1">
              <a:spcBef>
                <a:spcPct val="0"/>
              </a:spcBef>
              <a:spcAft>
                <a:spcPct val="0"/>
              </a:spcAft>
              <a:buFont typeface="Wingdings" pitchFamily="2" charset="2"/>
              <a:buChar char="Ø"/>
              <a:defRPr/>
            </a:pPr>
            <a:endParaRPr lang="en-US" sz="2000" b="1" u="sng" kern="1200" dirty="0">
              <a:latin typeface="Arial" charset="0"/>
            </a:endParaRPr>
          </a:p>
          <a:p>
            <a:pPr marL="457200" lvl="1" fontAlgn="base" hangingPunct="1">
              <a:spcBef>
                <a:spcPct val="0"/>
              </a:spcBef>
              <a:spcAft>
                <a:spcPct val="0"/>
              </a:spcAft>
              <a:defRPr/>
            </a:pPr>
            <a:r>
              <a:rPr lang="de-DE" sz="2400" u="sng" kern="1200" dirty="0">
                <a:solidFill>
                  <a:srgbClr val="C00000"/>
                </a:solidFill>
                <a:latin typeface="Arial" charset="0"/>
              </a:rPr>
              <a:t>Definition:</a:t>
            </a:r>
          </a:p>
          <a:p>
            <a:pPr marL="457200" lvl="1" fontAlgn="base" hangingPunct="1">
              <a:spcBef>
                <a:spcPct val="0"/>
              </a:spcBef>
              <a:spcAft>
                <a:spcPct val="0"/>
              </a:spcAft>
              <a:defRPr/>
            </a:pPr>
            <a:endParaRPr lang="de-DE" sz="2000" u="sng" kern="1200" dirty="0">
              <a:solidFill>
                <a:srgbClr val="C00000"/>
              </a:solidFill>
              <a:latin typeface="Arial" charset="0"/>
            </a:endParaRPr>
          </a:p>
          <a:p>
            <a:pPr marL="457200" lvl="1" fontAlgn="base" hangingPunct="1">
              <a:spcBef>
                <a:spcPct val="0"/>
              </a:spcBef>
              <a:spcAft>
                <a:spcPct val="0"/>
              </a:spcAft>
              <a:defRPr/>
            </a:pPr>
            <a:r>
              <a:rPr lang="de-DE" sz="2200" u="sng" kern="1200" dirty="0">
                <a:latin typeface="Arial" charset="0"/>
              </a:rPr>
              <a:t>Ätiologisch unterschiedliches, aber klinisch einheitliches Bild mit meist akut einsetzender Verwirrtheit mit Störungen von Bewusstsein (z.B. Orientierungsstörungen), Auffassung, Gedächtnis, Affekt und Antrieb.</a:t>
            </a:r>
          </a:p>
        </p:txBody>
      </p:sp>
    </p:spTree>
    <p:extLst>
      <p:ext uri="{BB962C8B-B14F-4D97-AF65-F5344CB8AC3E}">
        <p14:creationId xmlns:p14="http://schemas.microsoft.com/office/powerpoint/2010/main" val="255815118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2" name="Picture 3" descr="Foto 5">
            <a:extLst>
              <a:ext uri="{FF2B5EF4-FFF2-40B4-BE49-F238E27FC236}">
                <a16:creationId xmlns:a16="http://schemas.microsoft.com/office/drawing/2014/main" id="{D756D207-7679-4FBC-95E2-03DAE79E7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478" y="420772"/>
            <a:ext cx="4154764" cy="592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11906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669270"/>
            <a:ext cx="8141255" cy="5169877"/>
          </a:xfrm>
          <a:prstGeom prst="rect">
            <a:avLst/>
          </a:prstGeom>
        </p:spPr>
        <p:txBody>
          <a:bodyPr wrap="square">
            <a:spAutoFit/>
          </a:bodyPr>
          <a:lstStyle/>
          <a:p>
            <a:pPr lvl="0" algn="ctr" fontAlgn="base" hangingPunct="1">
              <a:spcBef>
                <a:spcPct val="0"/>
              </a:spcBef>
              <a:spcAft>
                <a:spcPct val="0"/>
              </a:spcAft>
              <a:defRPr/>
            </a:pPr>
            <a:r>
              <a:rPr lang="en-US" sz="2400" b="1" u="sng" kern="1200" dirty="0" err="1">
                <a:latin typeface="Arial" charset="0"/>
              </a:rPr>
              <a:t>Notfälle</a:t>
            </a:r>
            <a:r>
              <a:rPr lang="en-US" sz="2400" b="1" u="sng" kern="1200" dirty="0">
                <a:latin typeface="Arial" charset="0"/>
              </a:rPr>
              <a:t> </a:t>
            </a:r>
            <a:r>
              <a:rPr lang="en-US" sz="2400" b="1" u="sng" kern="1200" dirty="0" err="1">
                <a:latin typeface="Arial" charset="0"/>
              </a:rPr>
              <a:t>bei</a:t>
            </a:r>
            <a:r>
              <a:rPr lang="en-US" sz="2400" b="1" u="sng" kern="1200" dirty="0">
                <a:latin typeface="Arial" charset="0"/>
              </a:rPr>
              <a:t> </a:t>
            </a:r>
            <a:r>
              <a:rPr lang="en-US" sz="2400" b="1" u="sng" kern="1200" dirty="0" err="1">
                <a:latin typeface="Arial" charset="0"/>
              </a:rPr>
              <a:t>Palliativpatienten</a:t>
            </a:r>
            <a:endParaRPr lang="en-US" sz="2400" b="1" u="sng" kern="1200" dirty="0">
              <a:latin typeface="Arial" charset="0"/>
            </a:endParaRPr>
          </a:p>
          <a:p>
            <a:pPr lvl="0" algn="ctr" fontAlgn="base" hangingPunct="1">
              <a:spcBef>
                <a:spcPct val="0"/>
              </a:spcBef>
              <a:spcAft>
                <a:spcPct val="0"/>
              </a:spcAft>
              <a:defRPr/>
            </a:pPr>
            <a:endParaRPr lang="en-US" sz="1100" b="1" u="sng" kern="1200" dirty="0">
              <a:latin typeface="Arial" charset="0"/>
            </a:endParaRPr>
          </a:p>
          <a:p>
            <a:pPr marL="914400" lvl="2" fontAlgn="base" hangingPunct="1">
              <a:lnSpc>
                <a:spcPct val="120000"/>
              </a:lnSpc>
              <a:spcBef>
                <a:spcPct val="0"/>
              </a:spcBef>
              <a:spcAft>
                <a:spcPct val="0"/>
              </a:spcAft>
              <a:buFontTx/>
              <a:buChar char="•"/>
              <a:defRPr/>
            </a:pPr>
            <a:r>
              <a:rPr lang="de-DE" sz="2800" b="1" u="sng" dirty="0">
                <a:latin typeface="Arial"/>
              </a:rPr>
              <a:t>3. </a:t>
            </a:r>
            <a:r>
              <a:rPr lang="en-US" sz="2800" b="1" u="sng" kern="1200" dirty="0" err="1">
                <a:latin typeface="Arial" charset="0"/>
              </a:rPr>
              <a:t>Delir</a:t>
            </a:r>
            <a:r>
              <a:rPr lang="en-US" sz="2800" b="1" u="sng" kern="1200" dirty="0">
                <a:latin typeface="Arial" charset="0"/>
              </a:rPr>
              <a:t> </a:t>
            </a:r>
          </a:p>
          <a:p>
            <a:pPr marL="914400" lvl="2" fontAlgn="base" hangingPunct="1">
              <a:lnSpc>
                <a:spcPct val="120000"/>
              </a:lnSpc>
              <a:spcBef>
                <a:spcPct val="0"/>
              </a:spcBef>
              <a:spcAft>
                <a:spcPct val="0"/>
              </a:spcAft>
              <a:buFontTx/>
              <a:buChar char="•"/>
              <a:defRPr/>
            </a:pPr>
            <a:endParaRPr lang="en-US" sz="2800" b="1" u="sng" kern="1200" dirty="0">
              <a:latin typeface="Arial" charset="0"/>
            </a:endParaRPr>
          </a:p>
          <a:p>
            <a:pPr marL="914400" lvl="2" fontAlgn="base" hangingPunct="1">
              <a:lnSpc>
                <a:spcPct val="120000"/>
              </a:lnSpc>
              <a:spcBef>
                <a:spcPct val="0"/>
              </a:spcBef>
              <a:spcAft>
                <a:spcPct val="0"/>
              </a:spcAft>
              <a:buFontTx/>
              <a:buChar char="•"/>
              <a:defRPr/>
            </a:pPr>
            <a:r>
              <a:rPr lang="de-DE" sz="2400" u="sng" kern="1200" dirty="0">
                <a:latin typeface="Arial" charset="0"/>
              </a:rPr>
              <a:t>häufig ! (20-70%)</a:t>
            </a:r>
          </a:p>
          <a:p>
            <a:pPr marL="914400" lvl="2" fontAlgn="base" hangingPunct="1">
              <a:lnSpc>
                <a:spcPct val="120000"/>
              </a:lnSpc>
              <a:spcBef>
                <a:spcPct val="0"/>
              </a:spcBef>
              <a:spcAft>
                <a:spcPct val="0"/>
              </a:spcAft>
              <a:buFontTx/>
              <a:buChar char="•"/>
              <a:defRPr/>
            </a:pPr>
            <a:r>
              <a:rPr lang="de-DE" sz="2400" u="sng" kern="1200" dirty="0">
                <a:latin typeface="Arial" charset="0"/>
              </a:rPr>
              <a:t> hyperaktive und hypoaktive Form (wird oft übersehen)</a:t>
            </a:r>
          </a:p>
          <a:p>
            <a:pPr marL="914400" lvl="2" fontAlgn="base" hangingPunct="1">
              <a:lnSpc>
                <a:spcPct val="120000"/>
              </a:lnSpc>
              <a:spcBef>
                <a:spcPct val="0"/>
              </a:spcBef>
              <a:spcAft>
                <a:spcPct val="0"/>
              </a:spcAft>
              <a:buFontTx/>
              <a:buChar char="•"/>
              <a:defRPr/>
            </a:pPr>
            <a:r>
              <a:rPr lang="de-DE" sz="2400" u="sng" kern="1200" dirty="0">
                <a:latin typeface="Arial" charset="0"/>
              </a:rPr>
              <a:t> meist mehrere Faktoren an Entstehung beteiligt</a:t>
            </a:r>
          </a:p>
          <a:p>
            <a:pPr marL="914400" lvl="2" fontAlgn="base" hangingPunct="1">
              <a:lnSpc>
                <a:spcPct val="120000"/>
              </a:lnSpc>
              <a:spcBef>
                <a:spcPct val="0"/>
              </a:spcBef>
              <a:spcAft>
                <a:spcPct val="0"/>
              </a:spcAft>
              <a:buFontTx/>
              <a:buChar char="•"/>
              <a:defRPr/>
            </a:pPr>
            <a:r>
              <a:rPr lang="de-DE" sz="2400" u="sng" kern="1200" dirty="0">
                <a:latin typeface="Arial" charset="0"/>
              </a:rPr>
              <a:t> Prognose des Delirs besser, je eher es erkannt wird</a:t>
            </a:r>
          </a:p>
          <a:p>
            <a:pPr marL="914400" lvl="2" fontAlgn="base" hangingPunct="1">
              <a:lnSpc>
                <a:spcPct val="120000"/>
              </a:lnSpc>
              <a:spcBef>
                <a:spcPct val="0"/>
              </a:spcBef>
              <a:spcAft>
                <a:spcPct val="0"/>
              </a:spcAft>
              <a:buFontTx/>
              <a:buChar char="•"/>
              <a:defRPr/>
            </a:pPr>
            <a:r>
              <a:rPr lang="de-DE" sz="2400" u="sng" kern="1200" dirty="0">
                <a:latin typeface="Arial" charset="0"/>
              </a:rPr>
              <a:t> Risikofaktor Demenz (5xfach erhöht)</a:t>
            </a:r>
          </a:p>
          <a:p>
            <a:pPr marL="914400" lvl="2" fontAlgn="base" hangingPunct="1">
              <a:lnSpc>
                <a:spcPct val="120000"/>
              </a:lnSpc>
              <a:spcBef>
                <a:spcPct val="0"/>
              </a:spcBef>
              <a:spcAft>
                <a:spcPct val="0"/>
              </a:spcAft>
              <a:buFontTx/>
              <a:buChar char="•"/>
              <a:defRPr/>
            </a:pPr>
            <a:r>
              <a:rPr lang="de-DE" sz="2400" u="sng" kern="1200" dirty="0">
                <a:latin typeface="Arial" charset="0"/>
              </a:rPr>
              <a:t> Ca. 40% medikamenteninduziert (Interaktionen)</a:t>
            </a:r>
          </a:p>
        </p:txBody>
      </p:sp>
    </p:spTree>
    <p:extLst>
      <p:ext uri="{BB962C8B-B14F-4D97-AF65-F5344CB8AC3E}">
        <p14:creationId xmlns:p14="http://schemas.microsoft.com/office/powerpoint/2010/main" val="416602772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87405" y="477859"/>
            <a:ext cx="8987150" cy="1071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457200" lvl="1" algn="ctr" fontAlgn="base" hangingPunct="1">
              <a:lnSpc>
                <a:spcPct val="120000"/>
              </a:lnSpc>
              <a:spcBef>
                <a:spcPct val="0"/>
              </a:spcBef>
              <a:spcAft>
                <a:spcPct val="0"/>
              </a:spcAft>
            </a:pPr>
            <a:r>
              <a:rPr lang="de-DE" altLang="hu-HU" b="1" u="sng" kern="1200" dirty="0">
                <a:latin typeface="Arial" panose="020B0604020202020204" pitchFamily="34" charset="0"/>
              </a:rPr>
              <a:t>Differentialdiagnose Delir/Demenz (nach Leitfaden Palliativmedizin)</a:t>
            </a:r>
            <a:endParaRPr lang="de-DE" altLang="hu-HU" u="sng" kern="1200" dirty="0">
              <a:latin typeface="Arial" panose="020B0604020202020204" pitchFamily="34" charset="0"/>
            </a:endParaRPr>
          </a:p>
          <a:p>
            <a:pPr lvl="0" fontAlgn="base" hangingPunct="1">
              <a:spcBef>
                <a:spcPct val="50000"/>
              </a:spcBef>
              <a:spcAft>
                <a:spcPct val="0"/>
              </a:spcAft>
            </a:pPr>
            <a:endParaRPr lang="de-DE" altLang="hu-HU" sz="2800" u="sng" kern="1200" dirty="0">
              <a:solidFill>
                <a:srgbClr val="000000"/>
              </a:solidFill>
              <a:latin typeface="Times New Roman" panose="02020603050405020304" pitchFamily="18" charset="0"/>
              <a:ea typeface="+mn-ea"/>
              <a:cs typeface="+mn-cs"/>
            </a:endParaRPr>
          </a:p>
        </p:txBody>
      </p:sp>
      <p:sp>
        <p:nvSpPr>
          <p:cNvPr id="336" name="Rectangle 7"/>
          <p:cNvSpPr txBox="1"/>
          <p:nvPr/>
        </p:nvSpPr>
        <p:spPr>
          <a:xfrm>
            <a:off x="551039" y="1727382"/>
            <a:ext cx="9510692" cy="427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257300" lvl="2" indent="-342900" fontAlgn="base" hangingPunct="1">
              <a:lnSpc>
                <a:spcPct val="120000"/>
              </a:lnSpc>
              <a:spcBef>
                <a:spcPct val="0"/>
              </a:spcBef>
              <a:spcAft>
                <a:spcPct val="0"/>
              </a:spcAft>
              <a:buFont typeface="Arial" panose="020B0604020202020204" pitchFamily="34" charset="0"/>
              <a:buChar char="•"/>
            </a:pPr>
            <a:endParaRPr lang="de-DE" altLang="hu-HU" sz="2000" u="sng" kern="1200" dirty="0">
              <a:latin typeface="Arial" panose="020B0604020202020204" pitchFamily="34" charset="0"/>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812810" y="529423"/>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3"/>
          <a:stretch>
            <a:fillRect/>
          </a:stretch>
        </p:blipFill>
        <p:spPr>
          <a:xfrm>
            <a:off x="9984799" y="6228326"/>
            <a:ext cx="1752715" cy="506521"/>
          </a:xfrm>
          <a:prstGeom prst="rect">
            <a:avLst/>
          </a:prstGeom>
          <a:ln w="12700">
            <a:miter lim="400000"/>
          </a:ln>
        </p:spPr>
      </p:pic>
      <p:graphicFrame>
        <p:nvGraphicFramePr>
          <p:cNvPr id="11" name="Object 3">
            <a:extLst>
              <a:ext uri="{FF2B5EF4-FFF2-40B4-BE49-F238E27FC236}">
                <a16:creationId xmlns:a16="http://schemas.microsoft.com/office/drawing/2014/main" id="{946A43CC-1C79-4277-BCFF-0FB96C7B70D5}"/>
              </a:ext>
            </a:extLst>
          </p:cNvPr>
          <p:cNvGraphicFramePr>
            <a:graphicFrameLocks noChangeAspect="1"/>
          </p:cNvGraphicFramePr>
          <p:nvPr>
            <p:extLst>
              <p:ext uri="{D42A27DB-BD31-4B8C-83A1-F6EECF244321}">
                <p14:modId xmlns:p14="http://schemas.microsoft.com/office/powerpoint/2010/main" val="2632268154"/>
              </p:ext>
            </p:extLst>
          </p:nvPr>
        </p:nvGraphicFramePr>
        <p:xfrm>
          <a:off x="1362723" y="1013388"/>
          <a:ext cx="8189650" cy="5703903"/>
        </p:xfrm>
        <a:graphic>
          <a:graphicData uri="http://schemas.openxmlformats.org/presentationml/2006/ole">
            <mc:AlternateContent xmlns:mc="http://schemas.openxmlformats.org/markup-compatibility/2006">
              <mc:Choice xmlns:v="urn:schemas-microsoft-com:vml" Requires="v">
                <p:oleObj spid="_x0000_s38947" name="Dokument" r:id="rId4" imgW="6068568" imgH="5138928" progId="Word.Document.8">
                  <p:embed/>
                </p:oleObj>
              </mc:Choice>
              <mc:Fallback>
                <p:oleObj name="Dokument" r:id="rId4" imgW="6068568" imgH="5138928" progId="Word.Document.8">
                  <p:embed/>
                  <p:pic>
                    <p:nvPicPr>
                      <p:cNvPr id="143364" name="Object 3">
                        <a:extLst>
                          <a:ext uri="{FF2B5EF4-FFF2-40B4-BE49-F238E27FC236}">
                            <a16:creationId xmlns:a16="http://schemas.microsoft.com/office/drawing/2014/main" id="{E8728F46-4228-4F62-B8AB-689A4B63B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723" y="1013388"/>
                        <a:ext cx="8189650" cy="570390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164551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669270"/>
            <a:ext cx="8141255" cy="830997"/>
          </a:xfrm>
          <a:prstGeom prst="rect">
            <a:avLst/>
          </a:prstGeom>
        </p:spPr>
        <p:txBody>
          <a:bodyPr wrap="square">
            <a:spAutoFit/>
          </a:bodyPr>
          <a:lstStyle/>
          <a:p>
            <a:pPr lvl="0" fontAlgn="base" hangingPunct="1">
              <a:spcBef>
                <a:spcPct val="50000"/>
              </a:spcBef>
              <a:spcAft>
                <a:spcPct val="0"/>
              </a:spcAft>
            </a:pPr>
            <a:r>
              <a:rPr lang="de-DE" altLang="hu-HU" sz="2400" b="1" u="sng" kern="1200" dirty="0">
                <a:latin typeface="Arial" panose="020B0604020202020204" pitchFamily="34" charset="0"/>
              </a:rPr>
              <a:t>3. Verwirrtheit:</a:t>
            </a:r>
          </a:p>
          <a:p>
            <a:pPr lvl="0" algn="ctr" fontAlgn="base" hangingPunct="1">
              <a:spcBef>
                <a:spcPct val="0"/>
              </a:spcBef>
              <a:spcAft>
                <a:spcPct val="0"/>
              </a:spcAft>
              <a:defRPr/>
            </a:pPr>
            <a:endParaRPr lang="de-DE" sz="2400" u="sng" kern="1200" dirty="0">
              <a:latin typeface="Arial" charset="0"/>
            </a:endParaRPr>
          </a:p>
        </p:txBody>
      </p:sp>
      <p:sp>
        <p:nvSpPr>
          <p:cNvPr id="3" name="Téglalap 2">
            <a:extLst>
              <a:ext uri="{FF2B5EF4-FFF2-40B4-BE49-F238E27FC236}">
                <a16:creationId xmlns:a16="http://schemas.microsoft.com/office/drawing/2014/main" id="{7815DA55-150E-4F64-BF12-DB8833AD6A15}"/>
              </a:ext>
            </a:extLst>
          </p:cNvPr>
          <p:cNvSpPr/>
          <p:nvPr/>
        </p:nvSpPr>
        <p:spPr>
          <a:xfrm>
            <a:off x="1840637" y="1279155"/>
            <a:ext cx="6096000" cy="1569660"/>
          </a:xfrm>
          <a:prstGeom prst="rect">
            <a:avLst/>
          </a:prstGeom>
        </p:spPr>
        <p:txBody>
          <a:bodyPr>
            <a:spAutoFit/>
          </a:bodyPr>
          <a:lstStyle/>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Unspezifischer Begriff</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keine Diagnose</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keine therapeutische Relevanz an sich !</a:t>
            </a:r>
          </a:p>
        </p:txBody>
      </p:sp>
      <p:sp>
        <p:nvSpPr>
          <p:cNvPr id="6" name="Téglalap 5">
            <a:extLst>
              <a:ext uri="{FF2B5EF4-FFF2-40B4-BE49-F238E27FC236}">
                <a16:creationId xmlns:a16="http://schemas.microsoft.com/office/drawing/2014/main" id="{BA04B255-5A34-4FF2-B948-88C150FE69D1}"/>
              </a:ext>
            </a:extLst>
          </p:cNvPr>
          <p:cNvSpPr/>
          <p:nvPr/>
        </p:nvSpPr>
        <p:spPr>
          <a:xfrm>
            <a:off x="1919064" y="3079314"/>
            <a:ext cx="2852704" cy="461665"/>
          </a:xfrm>
          <a:prstGeom prst="rect">
            <a:avLst/>
          </a:prstGeom>
        </p:spPr>
        <p:txBody>
          <a:bodyPr wrap="none">
            <a:spAutoFit/>
          </a:bodyPr>
          <a:lstStyle/>
          <a:p>
            <a:pPr lvl="0" fontAlgn="base" hangingPunct="1">
              <a:spcBef>
                <a:spcPct val="50000"/>
              </a:spcBef>
              <a:spcAft>
                <a:spcPct val="0"/>
              </a:spcAft>
            </a:pPr>
            <a:r>
              <a:rPr lang="de-DE" altLang="hu-HU" sz="2400" b="1" u="sng" kern="1200" dirty="0">
                <a:latin typeface="Arial" panose="020B0604020202020204" pitchFamily="34" charset="0"/>
              </a:rPr>
              <a:t>keine Verwirrtheit:</a:t>
            </a:r>
          </a:p>
        </p:txBody>
      </p:sp>
      <p:sp>
        <p:nvSpPr>
          <p:cNvPr id="8" name="Téglalap 7">
            <a:extLst>
              <a:ext uri="{FF2B5EF4-FFF2-40B4-BE49-F238E27FC236}">
                <a16:creationId xmlns:a16="http://schemas.microsoft.com/office/drawing/2014/main" id="{B0AD4E72-439E-43C7-998B-7B71649F9716}"/>
              </a:ext>
            </a:extLst>
          </p:cNvPr>
          <p:cNvSpPr/>
          <p:nvPr/>
        </p:nvSpPr>
        <p:spPr>
          <a:xfrm>
            <a:off x="2197100" y="3640410"/>
            <a:ext cx="7564755" cy="3046988"/>
          </a:xfrm>
          <a:prstGeom prst="rect">
            <a:avLst/>
          </a:prstGeom>
        </p:spPr>
        <p:txBody>
          <a:bodyPr wrap="square">
            <a:spAutoFit/>
          </a:bodyPr>
          <a:lstStyle/>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Patient versteht nicht</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 Vergesslichkeit</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 Desorientiert nur zu Raum und Zeit</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 Halluzinationen bei Einnahme von Sedativa</a:t>
            </a:r>
          </a:p>
          <a:p>
            <a:pPr marL="342900" lvl="0" indent="-342900" fontAlgn="base" hangingPunct="1">
              <a:spcBef>
                <a:spcPct val="50000"/>
              </a:spcBef>
              <a:spcAft>
                <a:spcPct val="0"/>
              </a:spcAft>
              <a:buFont typeface="Arial" panose="020B0604020202020204" pitchFamily="34" charset="0"/>
              <a:buChar char="•"/>
            </a:pPr>
            <a:r>
              <a:rPr lang="de-DE" altLang="hu-HU" sz="2400" u="sng" kern="1200" dirty="0">
                <a:latin typeface="Arial" panose="020B0604020202020204" pitchFamily="34" charset="0"/>
              </a:rPr>
              <a:t> Alpträume/ Schlafstörungen bei Angst oder Schmerz</a:t>
            </a:r>
          </a:p>
        </p:txBody>
      </p:sp>
    </p:spTree>
    <p:extLst>
      <p:ext uri="{BB962C8B-B14F-4D97-AF65-F5344CB8AC3E}">
        <p14:creationId xmlns:p14="http://schemas.microsoft.com/office/powerpoint/2010/main" val="326666094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15879" y="1242536"/>
            <a:ext cx="8987150" cy="5369932"/>
          </a:xfrm>
          <a:prstGeom prst="rect">
            <a:avLst/>
          </a:prstGeom>
        </p:spPr>
        <p:txBody>
          <a:bodyPr wrap="square">
            <a:spAutoFit/>
          </a:bodyPr>
          <a:lstStyle/>
          <a:p>
            <a:pPr marL="914400" lvl="2" fontAlgn="base" hangingPunct="1">
              <a:lnSpc>
                <a:spcPct val="120000"/>
              </a:lnSpc>
              <a:spcBef>
                <a:spcPct val="0"/>
              </a:spcBef>
              <a:spcAft>
                <a:spcPct val="0"/>
              </a:spcAft>
            </a:pPr>
            <a:r>
              <a:rPr lang="de-DE" altLang="hu-HU" sz="2400" u="sng" kern="1200" dirty="0">
                <a:latin typeface="Arial" panose="020B0604020202020204" pitchFamily="34" charset="0"/>
                <a:cs typeface="Times New Roman" panose="02020603050405020304" pitchFamily="18" charset="0"/>
              </a:rPr>
              <a:t>1. </a:t>
            </a:r>
            <a:r>
              <a:rPr lang="de-DE" altLang="hu-HU" sz="2400" b="1" u="sng" kern="1200" dirty="0">
                <a:latin typeface="Arial" panose="020B0604020202020204" pitchFamily="34" charset="0"/>
              </a:rPr>
              <a:t>direkter Tumoreffekt am ZNS</a:t>
            </a:r>
            <a:r>
              <a:rPr lang="de-DE" altLang="hu-HU" sz="2400" u="sng" kern="1200" dirty="0">
                <a:latin typeface="Arial" panose="020B0604020202020204" pitchFamily="34" charset="0"/>
              </a:rPr>
              <a:t> (</a:t>
            </a:r>
            <a:r>
              <a:rPr lang="it-IT" altLang="hu-HU" sz="2400" u="sng" kern="1200" dirty="0">
                <a:latin typeface="Arial" panose="020B0604020202020204" pitchFamily="34" charset="0"/>
              </a:rPr>
              <a:t>primärer Hirntumor, Metastase, Meningeosis carcinomatosa)</a:t>
            </a:r>
          </a:p>
          <a:p>
            <a:pPr marL="914400" lvl="2" fontAlgn="base" hangingPunct="1">
              <a:lnSpc>
                <a:spcPct val="120000"/>
              </a:lnSpc>
              <a:spcBef>
                <a:spcPct val="0"/>
              </a:spcBef>
              <a:spcAft>
                <a:spcPct val="0"/>
              </a:spcAft>
            </a:pPr>
            <a:r>
              <a:rPr lang="it-IT" altLang="hu-HU" sz="2400" u="sng" kern="1200" dirty="0">
                <a:latin typeface="Arial" panose="020B0604020202020204" pitchFamily="34" charset="0"/>
                <a:cs typeface="Times New Roman" panose="02020603050405020304" pitchFamily="18" charset="0"/>
              </a:rPr>
              <a:t>2. </a:t>
            </a:r>
            <a:r>
              <a:rPr lang="it-IT" altLang="hu-HU" sz="2400" b="1" u="sng" kern="1200" dirty="0">
                <a:latin typeface="Arial" panose="020B0604020202020204" pitchFamily="34" charset="0"/>
              </a:rPr>
              <a:t>Medikamente</a:t>
            </a:r>
            <a:r>
              <a:rPr lang="it-IT" altLang="hu-HU" sz="2400" u="sng" kern="1200" dirty="0">
                <a:latin typeface="Arial" panose="020B0604020202020204" pitchFamily="34" charset="0"/>
              </a:rPr>
              <a:t> (Opiate/Metabolite, Benzodiazepine, Steroide, nichtsteroidale Antirrheumatika, Barbiturate, Anticholinergika, Chemotherapeutika)</a:t>
            </a:r>
          </a:p>
          <a:p>
            <a:pPr marL="914400" lvl="2" fontAlgn="base" hangingPunct="1">
              <a:lnSpc>
                <a:spcPct val="120000"/>
              </a:lnSpc>
              <a:spcBef>
                <a:spcPct val="0"/>
              </a:spcBef>
              <a:spcAft>
                <a:spcPct val="0"/>
              </a:spcAft>
            </a:pPr>
            <a:r>
              <a:rPr lang="it-IT" altLang="hu-HU" sz="2400" u="sng" kern="1200" dirty="0">
                <a:latin typeface="Arial" panose="020B0604020202020204" pitchFamily="34" charset="0"/>
                <a:cs typeface="Times New Roman" panose="02020603050405020304" pitchFamily="18" charset="0"/>
              </a:rPr>
              <a:t>3. </a:t>
            </a:r>
            <a:r>
              <a:rPr lang="it-IT" altLang="hu-HU" sz="2400" b="1" u="sng" kern="1200" dirty="0">
                <a:latin typeface="Arial" panose="020B0604020202020204" pitchFamily="34" charset="0"/>
              </a:rPr>
              <a:t>Entzug</a:t>
            </a:r>
            <a:r>
              <a:rPr lang="it-IT" altLang="hu-HU" sz="2400" u="sng" kern="1200" dirty="0">
                <a:latin typeface="Arial" panose="020B0604020202020204" pitchFamily="34" charset="0"/>
              </a:rPr>
              <a:t> (Alkohol, </a:t>
            </a:r>
            <a:r>
              <a:rPr lang="de-DE" altLang="hu-HU" sz="2400" u="sng" kern="1200" dirty="0">
                <a:latin typeface="Arial" panose="020B0604020202020204" pitchFamily="34" charset="0"/>
              </a:rPr>
              <a:t>Benzodiazepine)</a:t>
            </a:r>
          </a:p>
          <a:p>
            <a:pPr marL="914400" lvl="2" fontAlgn="base" hangingPunct="1">
              <a:lnSpc>
                <a:spcPct val="120000"/>
              </a:lnSpc>
              <a:spcBef>
                <a:spcPct val="0"/>
              </a:spcBef>
              <a:spcAft>
                <a:spcPct val="0"/>
              </a:spcAft>
            </a:pPr>
            <a:r>
              <a:rPr lang="de-DE" altLang="hu-HU" sz="2400" u="sng" kern="1200" dirty="0">
                <a:latin typeface="Arial" panose="020B0604020202020204" pitchFamily="34" charset="0"/>
                <a:cs typeface="Times New Roman" panose="02020603050405020304" pitchFamily="18" charset="0"/>
              </a:rPr>
              <a:t>4. </a:t>
            </a:r>
            <a:r>
              <a:rPr lang="de-DE" altLang="hu-HU" sz="2400" b="1" u="sng" kern="1200" dirty="0">
                <a:latin typeface="Arial" panose="020B0604020202020204" pitchFamily="34" charset="0"/>
              </a:rPr>
              <a:t>Metabolische Ursachen</a:t>
            </a:r>
            <a:r>
              <a:rPr lang="de-DE" altLang="hu-HU" sz="2400" u="sng" kern="1200" dirty="0">
                <a:latin typeface="Arial" panose="020B0604020202020204" pitchFamily="34" charset="0"/>
              </a:rPr>
              <a:t> (Elektrolyte: Natrium, Calcium, De-/Hyperhydratation, Hyper-/Hypoglykämie</a:t>
            </a:r>
          </a:p>
          <a:p>
            <a:pPr marL="914400" lvl="2" fontAlgn="base" hangingPunct="1">
              <a:lnSpc>
                <a:spcPct val="120000"/>
              </a:lnSpc>
              <a:spcBef>
                <a:spcPct val="0"/>
              </a:spcBef>
              <a:spcAft>
                <a:spcPct val="0"/>
              </a:spcAft>
            </a:pPr>
            <a:r>
              <a:rPr lang="de-DE" altLang="hu-HU" sz="2400" u="sng" kern="1200" dirty="0">
                <a:latin typeface="Arial" panose="020B0604020202020204" pitchFamily="34" charset="0"/>
                <a:cs typeface="Times New Roman" panose="02020603050405020304" pitchFamily="18" charset="0"/>
              </a:rPr>
              <a:t>5. </a:t>
            </a:r>
            <a:r>
              <a:rPr lang="de-DE" altLang="hu-HU" sz="2400" b="1" u="sng" kern="1200" dirty="0">
                <a:latin typeface="Arial" panose="020B0604020202020204" pitchFamily="34" charset="0"/>
              </a:rPr>
              <a:t>Infektion/Sepsis </a:t>
            </a:r>
            <a:r>
              <a:rPr lang="de-DE" altLang="hu-HU" sz="2400" u="sng" kern="1200" dirty="0">
                <a:latin typeface="Arial" panose="020B0604020202020204" pitchFamily="34" charset="0"/>
              </a:rPr>
              <a:t>(Verbrauchskoagulopathie, Multiorganversagen)</a:t>
            </a:r>
          </a:p>
          <a:p>
            <a:pPr marL="914400" lvl="2" fontAlgn="base" hangingPunct="1">
              <a:lnSpc>
                <a:spcPct val="120000"/>
              </a:lnSpc>
              <a:spcBef>
                <a:spcPct val="0"/>
              </a:spcBef>
              <a:spcAft>
                <a:spcPct val="0"/>
              </a:spcAft>
            </a:pPr>
            <a:r>
              <a:rPr lang="de-DE" altLang="hu-HU" sz="2400" u="sng" kern="1200" dirty="0">
                <a:latin typeface="Arial" panose="020B0604020202020204" pitchFamily="34" charset="0"/>
                <a:cs typeface="Times New Roman" panose="02020603050405020304" pitchFamily="18" charset="0"/>
              </a:rPr>
              <a:t>6. </a:t>
            </a:r>
            <a:r>
              <a:rPr lang="de-DE" altLang="hu-HU" sz="2400" b="1" u="sng" kern="1200" dirty="0">
                <a:latin typeface="Arial" panose="020B0604020202020204" pitchFamily="34" charset="0"/>
              </a:rPr>
              <a:t>Andere</a:t>
            </a:r>
            <a:r>
              <a:rPr lang="de-DE" altLang="hu-HU" sz="2400" u="sng" kern="1200" dirty="0">
                <a:latin typeface="Arial" panose="020B0604020202020204" pitchFamily="34" charset="0"/>
              </a:rPr>
              <a:t> (Schmerz, Depression, Müdigkeit, Trauma, Umgebungswechsel, Angst)</a:t>
            </a:r>
          </a:p>
        </p:txBody>
      </p:sp>
      <p:sp>
        <p:nvSpPr>
          <p:cNvPr id="3" name="Téglalap 2">
            <a:extLst>
              <a:ext uri="{FF2B5EF4-FFF2-40B4-BE49-F238E27FC236}">
                <a16:creationId xmlns:a16="http://schemas.microsoft.com/office/drawing/2014/main" id="{6FD09738-247D-4E0D-854E-EC5FA8E54A7D}"/>
              </a:ext>
            </a:extLst>
          </p:cNvPr>
          <p:cNvSpPr/>
          <p:nvPr/>
        </p:nvSpPr>
        <p:spPr>
          <a:xfrm>
            <a:off x="1388971" y="216842"/>
            <a:ext cx="6096000" cy="1015663"/>
          </a:xfrm>
          <a:prstGeom prst="rect">
            <a:avLst/>
          </a:prstGeom>
        </p:spPr>
        <p:txBody>
          <a:bodyPr>
            <a:spAutoFit/>
          </a:bodyPr>
          <a:lstStyle/>
          <a:p>
            <a:pPr lvl="0" fontAlgn="base" hangingPunct="1">
              <a:spcBef>
                <a:spcPct val="50000"/>
              </a:spcBef>
              <a:spcAft>
                <a:spcPct val="0"/>
              </a:spcAft>
            </a:pPr>
            <a:r>
              <a:rPr lang="de-DE" altLang="hu-HU" sz="2400" b="1" u="sng" kern="1200" dirty="0">
                <a:latin typeface="Arial" panose="020B0604020202020204" pitchFamily="34" charset="0"/>
              </a:rPr>
              <a:t>Mögliche Ursachen eines deliranten</a:t>
            </a:r>
          </a:p>
          <a:p>
            <a:pPr lvl="0" fontAlgn="base" hangingPunct="1">
              <a:spcBef>
                <a:spcPct val="50000"/>
              </a:spcBef>
              <a:spcAft>
                <a:spcPct val="0"/>
              </a:spcAft>
            </a:pPr>
            <a:r>
              <a:rPr lang="de-DE" altLang="hu-HU" sz="2400" b="1" u="sng" kern="1200" dirty="0">
                <a:latin typeface="Arial" panose="020B0604020202020204" pitchFamily="34" charset="0"/>
              </a:rPr>
              <a:t> Syndroms:</a:t>
            </a:r>
          </a:p>
        </p:txBody>
      </p:sp>
    </p:spTree>
    <p:extLst>
      <p:ext uri="{BB962C8B-B14F-4D97-AF65-F5344CB8AC3E}">
        <p14:creationId xmlns:p14="http://schemas.microsoft.com/office/powerpoint/2010/main" val="33192642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15879" y="1242536"/>
            <a:ext cx="8987150" cy="4698402"/>
          </a:xfrm>
          <a:prstGeom prst="rect">
            <a:avLst/>
          </a:prstGeom>
        </p:spPr>
        <p:txBody>
          <a:bodyPr wrap="square">
            <a:spAutoFit/>
          </a:bodyPr>
          <a:lstStyle/>
          <a:p>
            <a:pPr marL="457200" lvl="0" indent="-457200" fontAlgn="base" hangingPunct="1">
              <a:lnSpc>
                <a:spcPct val="120000"/>
              </a:lnSpc>
              <a:spcBef>
                <a:spcPct val="0"/>
              </a:spcBef>
              <a:spcAft>
                <a:spcPct val="0"/>
              </a:spcAft>
              <a:buFont typeface="Arial" panose="020B0604020202020204" pitchFamily="34" charset="0"/>
              <a:buChar char="•"/>
            </a:pPr>
            <a:r>
              <a:rPr lang="de-DE" altLang="hu-HU" sz="2800" b="1" u="sng" kern="1200" dirty="0">
                <a:latin typeface="Arial" panose="020B0604020202020204" pitchFamily="34" charset="0"/>
              </a:rPr>
              <a:t>Ursachen beheben</a:t>
            </a:r>
            <a:r>
              <a:rPr lang="de-DE" altLang="hu-HU" sz="2800" u="sng" kern="1200" dirty="0">
                <a:latin typeface="Arial" panose="020B0604020202020204" pitchFamily="34" charset="0"/>
              </a:rPr>
              <a:t> (falls möglich), Dauermedikation kritisch überprüfen, </a:t>
            </a:r>
            <a:r>
              <a:rPr lang="de-DE" altLang="hu-HU" sz="2800" u="sng" kern="1200" dirty="0" err="1">
                <a:latin typeface="Arial" panose="020B0604020202020204" pitchFamily="34" charset="0"/>
              </a:rPr>
              <a:t>ggf.Opioidrotation</a:t>
            </a:r>
            <a:r>
              <a:rPr lang="de-DE" altLang="hu-HU" sz="2800" u="sng" kern="1200" dirty="0">
                <a:latin typeface="Arial" panose="020B0604020202020204" pitchFamily="34" charset="0"/>
              </a:rPr>
              <a:t>)</a:t>
            </a:r>
          </a:p>
          <a:p>
            <a:pPr lvl="0" fontAlgn="base" hangingPunct="1">
              <a:lnSpc>
                <a:spcPct val="120000"/>
              </a:lnSpc>
              <a:spcBef>
                <a:spcPct val="0"/>
              </a:spcBef>
              <a:spcAft>
                <a:spcPct val="0"/>
              </a:spcAft>
            </a:pPr>
            <a:endParaRPr lang="de-DE" altLang="hu-HU" sz="2800" u="sng" kern="1200" dirty="0">
              <a:latin typeface="Arial" panose="020B0604020202020204" pitchFamily="34" charset="0"/>
            </a:endParaRPr>
          </a:p>
          <a:p>
            <a:pPr marL="457200" lvl="0" indent="-457200" fontAlgn="base" hangingPunct="1">
              <a:lnSpc>
                <a:spcPct val="120000"/>
              </a:lnSpc>
              <a:spcBef>
                <a:spcPct val="0"/>
              </a:spcBef>
              <a:spcAft>
                <a:spcPct val="0"/>
              </a:spcAft>
              <a:buFont typeface="Arial" panose="020B0604020202020204" pitchFamily="34" charset="0"/>
              <a:buChar char="•"/>
            </a:pPr>
            <a:r>
              <a:rPr lang="de-DE" altLang="hu-HU" sz="2800" b="1" u="sng" kern="1200" dirty="0">
                <a:latin typeface="Arial" panose="020B0604020202020204" pitchFamily="34" charset="0"/>
              </a:rPr>
              <a:t>Nichtmedikamentöse Maßnahmen:</a:t>
            </a:r>
            <a:endParaRPr lang="de-DE" altLang="hu-HU" sz="2800" u="sng" kern="1200" dirty="0">
              <a:latin typeface="Arial" panose="020B0604020202020204" pitchFamily="34" charset="0"/>
            </a:endParaRPr>
          </a:p>
          <a:p>
            <a:pPr marL="1828800" lvl="4" fontAlgn="base" hangingPunct="1">
              <a:lnSpc>
                <a:spcPct val="120000"/>
              </a:lnSpc>
              <a:spcBef>
                <a:spcPct val="0"/>
              </a:spcBef>
              <a:spcAft>
                <a:spcPct val="0"/>
              </a:spcAft>
              <a:buFontTx/>
              <a:buChar char="•"/>
            </a:pPr>
            <a:r>
              <a:rPr lang="de-DE" altLang="hu-HU" sz="2800" u="sng" kern="1200" dirty="0">
                <a:latin typeface="Arial" panose="020B0604020202020204" pitchFamily="34" charset="0"/>
              </a:rPr>
              <a:t> Ruhe ausstrahlen, Orientierungshilfen (Uhr,</a:t>
            </a:r>
            <a:r>
              <a:rPr lang="de-DE" altLang="hu-HU" sz="2800" b="1" u="sng" kern="1200" dirty="0">
                <a:latin typeface="Arial" panose="020B0604020202020204" pitchFamily="34" charset="0"/>
              </a:rPr>
              <a:t> </a:t>
            </a:r>
            <a:r>
              <a:rPr lang="de-DE" altLang="hu-HU" sz="2800" u="sng" kern="1200" dirty="0">
                <a:latin typeface="Arial" panose="020B0604020202020204" pitchFamily="34" charset="0"/>
              </a:rPr>
              <a:t>Kalender, Licht) </a:t>
            </a:r>
          </a:p>
          <a:p>
            <a:pPr marL="1828800" lvl="4" fontAlgn="base" hangingPunct="1">
              <a:lnSpc>
                <a:spcPct val="120000"/>
              </a:lnSpc>
              <a:spcBef>
                <a:spcPct val="0"/>
              </a:spcBef>
              <a:spcAft>
                <a:spcPct val="0"/>
              </a:spcAft>
              <a:buFontTx/>
              <a:buChar char="•"/>
            </a:pPr>
            <a:r>
              <a:rPr lang="de-DE" altLang="hu-HU" sz="2800" u="sng" kern="1200" dirty="0">
                <a:latin typeface="Arial" panose="020B0604020202020204" pitchFamily="34" charset="0"/>
              </a:rPr>
              <a:t> Anwesenheit vertrauter Personen/ Objekte</a:t>
            </a:r>
          </a:p>
          <a:p>
            <a:pPr marL="1828800" lvl="4" fontAlgn="base" hangingPunct="1">
              <a:lnSpc>
                <a:spcPct val="120000"/>
              </a:lnSpc>
              <a:spcBef>
                <a:spcPct val="0"/>
              </a:spcBef>
              <a:spcAft>
                <a:spcPct val="0"/>
              </a:spcAft>
              <a:buFontTx/>
              <a:buChar char="•"/>
            </a:pPr>
            <a:r>
              <a:rPr lang="de-DE" altLang="hu-HU" sz="2800" u="sng" kern="1200" dirty="0">
                <a:latin typeface="Arial" panose="020B0604020202020204" pitchFamily="34" charset="0"/>
              </a:rPr>
              <a:t> Flüssigkeitsmangel ausgleichen</a:t>
            </a:r>
          </a:p>
        </p:txBody>
      </p:sp>
      <p:sp>
        <p:nvSpPr>
          <p:cNvPr id="3" name="Téglalap 2">
            <a:extLst>
              <a:ext uri="{FF2B5EF4-FFF2-40B4-BE49-F238E27FC236}">
                <a16:creationId xmlns:a16="http://schemas.microsoft.com/office/drawing/2014/main" id="{6FD09738-247D-4E0D-854E-EC5FA8E54A7D}"/>
              </a:ext>
            </a:extLst>
          </p:cNvPr>
          <p:cNvSpPr/>
          <p:nvPr/>
        </p:nvSpPr>
        <p:spPr>
          <a:xfrm>
            <a:off x="1388971" y="216842"/>
            <a:ext cx="6096000" cy="954107"/>
          </a:xfrm>
          <a:prstGeom prst="rect">
            <a:avLst/>
          </a:prstGeom>
        </p:spPr>
        <p:txBody>
          <a:bodyPr>
            <a:spAutoFit/>
          </a:bodyPr>
          <a:lstStyle/>
          <a:p>
            <a:pPr lvl="0" fontAlgn="base" hangingPunct="1">
              <a:spcBef>
                <a:spcPct val="50000"/>
              </a:spcBef>
              <a:spcAft>
                <a:spcPct val="0"/>
              </a:spcAft>
            </a:pPr>
            <a:r>
              <a:rPr lang="de-DE" altLang="hu-HU" sz="2800" b="1" u="sng" kern="1200" dirty="0">
                <a:latin typeface="Arial" panose="020B0604020202020204" pitchFamily="34" charset="0"/>
              </a:rPr>
              <a:t>Therapie des deliranten Syndroms:</a:t>
            </a:r>
          </a:p>
        </p:txBody>
      </p:sp>
    </p:spTree>
    <p:extLst>
      <p:ext uri="{BB962C8B-B14F-4D97-AF65-F5344CB8AC3E}">
        <p14:creationId xmlns:p14="http://schemas.microsoft.com/office/powerpoint/2010/main" val="151456233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388971" y="1244140"/>
            <a:ext cx="8987150" cy="5369932"/>
          </a:xfrm>
          <a:prstGeom prst="rect">
            <a:avLst/>
          </a:prstGeom>
        </p:spPr>
        <p:txBody>
          <a:bodyPr wrap="square">
            <a:spAutoFit/>
          </a:bodyPr>
          <a:lstStyle/>
          <a:p>
            <a:pPr lvl="0" fontAlgn="base" hangingPunct="1">
              <a:lnSpc>
                <a:spcPct val="120000"/>
              </a:lnSpc>
              <a:spcBef>
                <a:spcPct val="0"/>
              </a:spcBef>
              <a:spcAft>
                <a:spcPct val="0"/>
              </a:spcAft>
            </a:pPr>
            <a:r>
              <a:rPr lang="de-DE" altLang="hu-HU" sz="2400" b="1" u="sng" kern="1200" dirty="0">
                <a:solidFill>
                  <a:srgbClr val="C00000"/>
                </a:solidFill>
                <a:latin typeface="Arial" panose="020B0604020202020204" pitchFamily="34" charset="0"/>
              </a:rPr>
              <a:t>Medikamentöse Maßnahmen:</a:t>
            </a:r>
          </a:p>
          <a:p>
            <a:pPr marL="1828800" lvl="4" fontAlgn="base" hangingPunct="1">
              <a:lnSpc>
                <a:spcPct val="120000"/>
              </a:lnSpc>
              <a:spcBef>
                <a:spcPct val="0"/>
              </a:spcBef>
              <a:spcAft>
                <a:spcPct val="0"/>
              </a:spcAft>
              <a:buFontTx/>
              <a:buChar char="•"/>
            </a:pPr>
            <a:r>
              <a:rPr lang="de-DE" altLang="hu-HU" sz="2400" u="sng" kern="1200" dirty="0">
                <a:latin typeface="Arial" panose="020B0604020202020204" pitchFamily="34" charset="0"/>
              </a:rPr>
              <a:t> Haloperidol (</a:t>
            </a:r>
            <a:r>
              <a:rPr lang="de-DE" altLang="hu-HU" sz="2400" u="sng" kern="1200" dirty="0" err="1">
                <a:latin typeface="Arial" panose="020B0604020202020204" pitchFamily="34" charset="0"/>
              </a:rPr>
              <a:t>Haldol</a:t>
            </a:r>
            <a:r>
              <a:rPr lang="de-DE" altLang="hu-HU" sz="2400" u="sng" kern="1200" dirty="0">
                <a:latin typeface="Arial" panose="020B0604020202020204" pitchFamily="34" charset="0"/>
                <a:sym typeface="Symbol" panose="05050102010706020507" pitchFamily="18" charset="2"/>
              </a:rPr>
              <a:t></a:t>
            </a:r>
            <a:r>
              <a:rPr lang="de-DE" altLang="hu-HU" sz="2400" u="sng" kern="1200" dirty="0">
                <a:latin typeface="Arial" panose="020B0604020202020204" pitchFamily="34" charset="0"/>
              </a:rPr>
              <a:t>) bei leichten Symptomen 4x1mg </a:t>
            </a:r>
            <a:r>
              <a:rPr lang="de-DE" altLang="hu-HU" sz="2400" u="sng" kern="1200" dirty="0" err="1">
                <a:latin typeface="Arial" panose="020B0604020202020204" pitchFamily="34" charset="0"/>
              </a:rPr>
              <a:t>p.o</a:t>
            </a:r>
            <a:r>
              <a:rPr lang="de-DE" altLang="hu-HU" sz="2400" u="sng" kern="1200" dirty="0">
                <a:latin typeface="Arial" panose="020B0604020202020204" pitchFamily="34" charset="0"/>
              </a:rPr>
              <a:t>., sonst 1-2mg </a:t>
            </a:r>
            <a:r>
              <a:rPr lang="de-DE" altLang="hu-HU" sz="2400" u="sng" kern="1200" dirty="0" err="1">
                <a:latin typeface="Arial" panose="020B0604020202020204" pitchFamily="34" charset="0"/>
              </a:rPr>
              <a:t>s.c</a:t>
            </a:r>
            <a:r>
              <a:rPr lang="de-DE" altLang="hu-HU" sz="2400" u="sng" kern="1200" dirty="0">
                <a:latin typeface="Arial" panose="020B0604020202020204" pitchFamily="34" charset="0"/>
              </a:rPr>
              <a:t>. oder </a:t>
            </a:r>
            <a:r>
              <a:rPr lang="de-DE" altLang="hu-HU" sz="2400" u="sng" kern="1200" dirty="0" err="1">
                <a:latin typeface="Arial" panose="020B0604020202020204" pitchFamily="34" charset="0"/>
              </a:rPr>
              <a:t>i.v.</a:t>
            </a:r>
            <a:r>
              <a:rPr lang="de-DE" altLang="hu-HU" sz="2400" u="sng" kern="1200" dirty="0">
                <a:latin typeface="Arial" panose="020B0604020202020204" pitchFamily="34" charset="0"/>
              </a:rPr>
              <a:t> alle 30 Minuten bis zur </a:t>
            </a:r>
            <a:r>
              <a:rPr lang="de-DE" altLang="hu-HU" sz="2400" u="sng" kern="1200" dirty="0" err="1">
                <a:latin typeface="Arial" panose="020B0604020202020204" pitchFamily="34" charset="0"/>
              </a:rPr>
              <a:t>Symptomkomtrolle</a:t>
            </a:r>
            <a:r>
              <a:rPr lang="de-DE" altLang="hu-HU" sz="2400" u="sng" kern="1200" dirty="0">
                <a:latin typeface="Arial" panose="020B0604020202020204" pitchFamily="34" charset="0"/>
              </a:rPr>
              <a:t>, dann 50% der Dosis oral weitergeben, ggf. als Pumpe</a:t>
            </a:r>
          </a:p>
          <a:p>
            <a:pPr marL="1828800" lvl="4" fontAlgn="base" hangingPunct="1">
              <a:lnSpc>
                <a:spcPct val="120000"/>
              </a:lnSpc>
              <a:spcBef>
                <a:spcPct val="0"/>
              </a:spcBef>
              <a:spcAft>
                <a:spcPct val="0"/>
              </a:spcAft>
              <a:buFontTx/>
              <a:buChar char="•"/>
            </a:pPr>
            <a:r>
              <a:rPr lang="de-DE" altLang="hu-HU" sz="2400" u="sng" kern="1200" dirty="0">
                <a:latin typeface="Arial" panose="020B0604020202020204" pitchFamily="34" charset="0"/>
              </a:rPr>
              <a:t> Sedierende Neuroleptika (</a:t>
            </a:r>
            <a:r>
              <a:rPr lang="it-IT" altLang="hu-HU" sz="2400" u="sng" kern="1200" dirty="0">
                <a:latin typeface="Arial" panose="020B0604020202020204" pitchFamily="34" charset="0"/>
              </a:rPr>
              <a:t>Levopromazin (Neurocil</a:t>
            </a:r>
            <a:r>
              <a:rPr lang="de-DE" altLang="hu-HU" sz="2400" u="sng" kern="1200" dirty="0">
                <a:latin typeface="Arial" panose="020B0604020202020204" pitchFamily="34" charset="0"/>
                <a:sym typeface="Symbol" panose="05050102010706020507" pitchFamily="18" charset="2"/>
              </a:rPr>
              <a:t></a:t>
            </a:r>
            <a:r>
              <a:rPr lang="it-IT" altLang="hu-HU" sz="2400" u="sng" kern="1200" dirty="0">
                <a:latin typeface="Arial" panose="020B0604020202020204" pitchFamily="34" charset="0"/>
              </a:rPr>
              <a:t>) 10-25 mg p.o., </a:t>
            </a:r>
            <a:r>
              <a:rPr lang="en-GB" altLang="hu-HU" sz="2400" u="sng" kern="1200" dirty="0" err="1">
                <a:latin typeface="Arial" panose="020B0604020202020204" pitchFamily="34" charset="0"/>
              </a:rPr>
              <a:t>Promethazin</a:t>
            </a:r>
            <a:r>
              <a:rPr lang="en-GB" altLang="hu-HU" sz="2400" u="sng" kern="1200" dirty="0">
                <a:latin typeface="Arial" panose="020B0604020202020204" pitchFamily="34" charset="0"/>
              </a:rPr>
              <a:t> (</a:t>
            </a:r>
            <a:r>
              <a:rPr lang="en-GB" altLang="hu-HU" sz="2400" u="sng" kern="1200" dirty="0" err="1">
                <a:latin typeface="Arial" panose="020B0604020202020204" pitchFamily="34" charset="0"/>
              </a:rPr>
              <a:t>Atosil</a:t>
            </a:r>
            <a:r>
              <a:rPr lang="it-IT" altLang="hu-HU" sz="2400" u="sng" kern="1200" dirty="0">
                <a:latin typeface="Arial" panose="020B0604020202020204" pitchFamily="34" charset="0"/>
                <a:sym typeface="Symbol" panose="05050102010706020507" pitchFamily="18" charset="2"/>
              </a:rPr>
              <a:t></a:t>
            </a:r>
            <a:r>
              <a:rPr lang="en-GB" altLang="hu-HU" sz="2400" u="sng" kern="1200" dirty="0">
                <a:latin typeface="Arial" panose="020B0604020202020204" pitchFamily="34" charset="0"/>
              </a:rPr>
              <a:t>) 75-150mg p.o., </a:t>
            </a:r>
            <a:r>
              <a:rPr lang="en-GB" altLang="hu-HU" sz="2400" u="sng" kern="1200" dirty="0" err="1">
                <a:latin typeface="Arial" panose="020B0604020202020204" pitchFamily="34" charset="0"/>
              </a:rPr>
              <a:t>i.v.</a:t>
            </a:r>
            <a:r>
              <a:rPr lang="en-GB" altLang="hu-HU" sz="2400" u="sng" kern="1200" dirty="0">
                <a:latin typeface="Arial" panose="020B0604020202020204" pitchFamily="34" charset="0"/>
              </a:rPr>
              <a:t>)</a:t>
            </a:r>
          </a:p>
          <a:p>
            <a:pPr marL="1828800" lvl="4" fontAlgn="base" hangingPunct="1">
              <a:lnSpc>
                <a:spcPct val="120000"/>
              </a:lnSpc>
              <a:spcBef>
                <a:spcPct val="0"/>
              </a:spcBef>
              <a:spcAft>
                <a:spcPct val="0"/>
              </a:spcAft>
              <a:buFontTx/>
              <a:buChar char="•"/>
            </a:pPr>
            <a:r>
              <a:rPr lang="en-GB" altLang="hu-HU" sz="2400" u="sng" kern="1200" dirty="0">
                <a:latin typeface="Arial" panose="020B0604020202020204" pitchFamily="34" charset="0"/>
              </a:rPr>
              <a:t> Benzodiazepine (Diazepam(Valium</a:t>
            </a:r>
            <a:r>
              <a:rPr lang="de-DE" altLang="hu-HU" sz="2400" u="sng" kern="1200" dirty="0">
                <a:latin typeface="Arial" panose="020B0604020202020204" pitchFamily="34" charset="0"/>
                <a:sym typeface="Symbol" panose="05050102010706020507" pitchFamily="18" charset="2"/>
              </a:rPr>
              <a:t></a:t>
            </a:r>
            <a:r>
              <a:rPr lang="en-GB" altLang="hu-HU" sz="2400" u="sng" kern="1200" dirty="0">
                <a:latin typeface="Arial" panose="020B0604020202020204" pitchFamily="34" charset="0"/>
              </a:rPr>
              <a:t>),Midazolam (</a:t>
            </a:r>
            <a:r>
              <a:rPr lang="en-GB" altLang="hu-HU" sz="2400" u="sng" kern="1200" dirty="0" err="1">
                <a:latin typeface="Arial" panose="020B0604020202020204" pitchFamily="34" charset="0"/>
              </a:rPr>
              <a:t>Dormicum</a:t>
            </a:r>
            <a:r>
              <a:rPr lang="de-DE" altLang="hu-HU" sz="2400" u="sng" kern="1200" dirty="0">
                <a:latin typeface="Arial" panose="020B0604020202020204" pitchFamily="34" charset="0"/>
                <a:sym typeface="Symbol" panose="05050102010706020507" pitchFamily="18" charset="2"/>
              </a:rPr>
              <a:t></a:t>
            </a:r>
            <a:r>
              <a:rPr lang="en-GB" altLang="hu-HU" sz="2400" u="sng" kern="1200" dirty="0">
                <a:latin typeface="Arial" panose="020B0604020202020204" pitchFamily="34" charset="0"/>
              </a:rPr>
              <a:t>), </a:t>
            </a:r>
            <a:r>
              <a:rPr lang="de-DE" altLang="hu-HU" sz="2400" u="sng" kern="1200" dirty="0">
                <a:latin typeface="Arial" panose="020B0604020202020204" pitchFamily="34" charset="0"/>
              </a:rPr>
              <a:t>Lorazepam (Tavor</a:t>
            </a:r>
            <a:r>
              <a:rPr lang="de-DE" altLang="hu-HU" sz="2400" u="sng" kern="1200" dirty="0">
                <a:latin typeface="Arial" panose="020B0604020202020204" pitchFamily="34" charset="0"/>
                <a:sym typeface="Symbol" panose="05050102010706020507" pitchFamily="18" charset="2"/>
              </a:rPr>
              <a:t></a:t>
            </a:r>
            <a:r>
              <a:rPr lang="de-DE" altLang="hu-HU" sz="2400" u="sng" kern="1200" dirty="0">
                <a:latin typeface="Arial" panose="020B0604020202020204" pitchFamily="34" charset="0"/>
              </a:rPr>
              <a:t>))</a:t>
            </a:r>
          </a:p>
          <a:p>
            <a:pPr marL="1828800" lvl="4" fontAlgn="base" hangingPunct="1">
              <a:lnSpc>
                <a:spcPct val="120000"/>
              </a:lnSpc>
              <a:spcBef>
                <a:spcPct val="0"/>
              </a:spcBef>
              <a:spcAft>
                <a:spcPct val="0"/>
              </a:spcAft>
              <a:buFontTx/>
              <a:buChar char="•"/>
            </a:pPr>
            <a:r>
              <a:rPr lang="de-DE" altLang="hu-HU" sz="2400" u="sng" kern="1200" dirty="0">
                <a:latin typeface="Arial" panose="020B0604020202020204" pitchFamily="34" charset="0"/>
              </a:rPr>
              <a:t> </a:t>
            </a:r>
            <a:r>
              <a:rPr lang="de-DE" altLang="hu-HU" sz="2400" b="1" u="sng" kern="1200" dirty="0">
                <a:latin typeface="Arial" panose="020B0604020202020204" pitchFamily="34" charset="0"/>
              </a:rPr>
              <a:t>keine alleinige Gabe von Benzodiazepinen</a:t>
            </a:r>
            <a:r>
              <a:rPr lang="de-DE" altLang="hu-HU" sz="2400" u="sng" kern="1200" dirty="0">
                <a:latin typeface="Arial" panose="020B0604020202020204" pitchFamily="34" charset="0"/>
              </a:rPr>
              <a:t> (kann die Symptomatik verstärken)</a:t>
            </a:r>
          </a:p>
        </p:txBody>
      </p:sp>
      <p:sp>
        <p:nvSpPr>
          <p:cNvPr id="3" name="Téglalap 2">
            <a:extLst>
              <a:ext uri="{FF2B5EF4-FFF2-40B4-BE49-F238E27FC236}">
                <a16:creationId xmlns:a16="http://schemas.microsoft.com/office/drawing/2014/main" id="{6FD09738-247D-4E0D-854E-EC5FA8E54A7D}"/>
              </a:ext>
            </a:extLst>
          </p:cNvPr>
          <p:cNvSpPr/>
          <p:nvPr/>
        </p:nvSpPr>
        <p:spPr>
          <a:xfrm>
            <a:off x="1388971" y="216842"/>
            <a:ext cx="6096000" cy="954107"/>
          </a:xfrm>
          <a:prstGeom prst="rect">
            <a:avLst/>
          </a:prstGeom>
        </p:spPr>
        <p:txBody>
          <a:bodyPr>
            <a:spAutoFit/>
          </a:bodyPr>
          <a:lstStyle/>
          <a:p>
            <a:pPr lvl="0" fontAlgn="base" hangingPunct="1">
              <a:spcBef>
                <a:spcPct val="50000"/>
              </a:spcBef>
              <a:spcAft>
                <a:spcPct val="0"/>
              </a:spcAft>
            </a:pPr>
            <a:r>
              <a:rPr lang="de-DE" altLang="hu-HU" sz="2800" b="1" u="sng" kern="1200" dirty="0">
                <a:latin typeface="Arial" panose="020B0604020202020204" pitchFamily="34" charset="0"/>
              </a:rPr>
              <a:t>Therapie des deliranten Syndroms:</a:t>
            </a:r>
          </a:p>
        </p:txBody>
      </p:sp>
    </p:spTree>
    <p:extLst>
      <p:ext uri="{BB962C8B-B14F-4D97-AF65-F5344CB8AC3E}">
        <p14:creationId xmlns:p14="http://schemas.microsoft.com/office/powerpoint/2010/main" val="176466815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919064" y="469705"/>
            <a:ext cx="8141255" cy="5878532"/>
          </a:xfrm>
          <a:prstGeom prst="rect">
            <a:avLst/>
          </a:prstGeom>
        </p:spPr>
        <p:txBody>
          <a:bodyPr wrap="square">
            <a:spAutoFit/>
          </a:bodyPr>
          <a:lstStyle/>
          <a:p>
            <a:pPr lvl="0" fontAlgn="base" hangingPunct="1">
              <a:spcBef>
                <a:spcPct val="50000"/>
              </a:spcBef>
              <a:spcAft>
                <a:spcPct val="0"/>
              </a:spcAft>
            </a:pPr>
            <a:r>
              <a:rPr lang="de-DE" altLang="hu-HU" sz="2800" b="1" u="sng" kern="1200" dirty="0">
                <a:latin typeface="Arial" panose="020B0604020202020204" pitchFamily="34" charset="0"/>
              </a:rPr>
              <a:t>3. Terminale Unruhe ≠ Delir!</a:t>
            </a:r>
          </a:p>
          <a:p>
            <a:pPr lvl="0" fontAlgn="base" hangingPunct="1">
              <a:spcBef>
                <a:spcPct val="50000"/>
              </a:spcBef>
              <a:spcAft>
                <a:spcPct val="0"/>
              </a:spcAft>
            </a:pPr>
            <a:endParaRPr lang="de-DE" altLang="hu-HU" sz="2400" b="1" u="sng" kern="1200" dirty="0">
              <a:latin typeface="Arial" panose="020B0604020202020204" pitchFamily="34" charset="0"/>
            </a:endParaRPr>
          </a:p>
          <a:p>
            <a:pPr lvl="0" fontAlgn="base" hangingPunct="1">
              <a:spcBef>
                <a:spcPct val="50000"/>
              </a:spcBef>
              <a:spcAft>
                <a:spcPct val="0"/>
              </a:spcAft>
            </a:pPr>
            <a:r>
              <a:rPr lang="de-DE" altLang="hu-HU" sz="2000" b="1" kern="1200" dirty="0">
                <a:latin typeface="Arial" panose="020B0604020202020204" pitchFamily="34" charset="0"/>
              </a:rPr>
              <a:t>	</a:t>
            </a:r>
            <a:r>
              <a:rPr lang="de-DE" altLang="hu-HU" sz="2800" b="1" u="sng" kern="1200" dirty="0">
                <a:latin typeface="Arial" panose="020B0604020202020204" pitchFamily="34" charset="0"/>
              </a:rPr>
              <a:t>=&gt; wie oft sehen wir terminale Unruhe bei unseren Patienten?</a:t>
            </a:r>
          </a:p>
          <a:p>
            <a:pPr lvl="0" fontAlgn="base" hangingPunct="1">
              <a:spcBef>
                <a:spcPct val="50000"/>
              </a:spcBef>
              <a:spcAft>
                <a:spcPct val="0"/>
              </a:spcAft>
            </a:pPr>
            <a:endParaRPr lang="de-DE" altLang="hu-HU" sz="1200" b="1" u="sng" kern="1200" dirty="0">
              <a:latin typeface="Arial" panose="020B0604020202020204" pitchFamily="34" charset="0"/>
            </a:endParaRPr>
          </a:p>
          <a:p>
            <a:pPr lvl="0" fontAlgn="base" hangingPunct="1">
              <a:spcBef>
                <a:spcPct val="50000"/>
              </a:spcBef>
              <a:spcAft>
                <a:spcPct val="0"/>
              </a:spcAft>
            </a:pPr>
            <a:r>
              <a:rPr lang="de-DE" altLang="hu-HU" sz="2800" b="1" u="sng" kern="1200" dirty="0">
                <a:solidFill>
                  <a:srgbClr val="C00000"/>
                </a:solidFill>
                <a:latin typeface="Arial" panose="020B0604020202020204" pitchFamily="34" charset="0"/>
                <a:sym typeface="Wingdings" panose="05000000000000000000" pitchFamily="2" charset="2"/>
              </a:rPr>
              <a:t>Was tun?</a:t>
            </a:r>
          </a:p>
          <a:p>
            <a:pPr lvl="0" fontAlgn="base" hangingPunct="1">
              <a:spcBef>
                <a:spcPct val="50000"/>
              </a:spcBef>
              <a:spcAft>
                <a:spcPct val="0"/>
              </a:spcAft>
            </a:pPr>
            <a:r>
              <a:rPr lang="de-DE" altLang="hu-HU" sz="2800" b="1" kern="1200" dirty="0">
                <a:latin typeface="Arial" panose="020B0604020202020204" pitchFamily="34" charset="0"/>
                <a:sym typeface="Wingdings" panose="05000000000000000000" pitchFamily="2" charset="2"/>
              </a:rPr>
              <a:t>	</a:t>
            </a:r>
            <a:r>
              <a:rPr lang="de-DE" altLang="hu-HU" sz="2800" b="1" u="sng" kern="1200" dirty="0">
                <a:latin typeface="Arial" panose="020B0604020202020204" pitchFamily="34" charset="0"/>
                <a:sym typeface="Wingdings" panose="05000000000000000000" pitchFamily="2" charset="2"/>
              </a:rPr>
              <a:t>- Medikation kritisch überprüfen</a:t>
            </a:r>
          </a:p>
          <a:p>
            <a:pPr lvl="0" fontAlgn="base" hangingPunct="1">
              <a:spcBef>
                <a:spcPct val="50000"/>
              </a:spcBef>
              <a:spcAft>
                <a:spcPct val="0"/>
              </a:spcAft>
            </a:pPr>
            <a:r>
              <a:rPr lang="de-DE" altLang="hu-HU" sz="2800" b="1" kern="1200" dirty="0">
                <a:latin typeface="Arial" panose="020B0604020202020204" pitchFamily="34" charset="0"/>
                <a:sym typeface="Wingdings" panose="05000000000000000000" pitchFamily="2" charset="2"/>
              </a:rPr>
              <a:t>	</a:t>
            </a:r>
            <a:r>
              <a:rPr lang="de-DE" altLang="hu-HU" sz="2800" b="1" u="sng" kern="1200" dirty="0">
                <a:latin typeface="Arial" panose="020B0604020202020204" pitchFamily="34" charset="0"/>
                <a:sym typeface="Wingdings" panose="05000000000000000000" pitchFamily="2" charset="2"/>
              </a:rPr>
              <a:t>- leidet der Patient oder wir darunter=&gt; müssen wir das immer behandeln?</a:t>
            </a:r>
          </a:p>
          <a:p>
            <a:pPr lvl="0" fontAlgn="base" hangingPunct="1">
              <a:spcBef>
                <a:spcPct val="50000"/>
              </a:spcBef>
              <a:spcAft>
                <a:spcPct val="0"/>
              </a:spcAft>
            </a:pPr>
            <a:r>
              <a:rPr lang="de-DE" altLang="hu-HU" sz="2800" b="1" kern="1200" dirty="0">
                <a:latin typeface="Arial" panose="020B0604020202020204" pitchFamily="34" charset="0"/>
                <a:sym typeface="Wingdings" panose="05000000000000000000" pitchFamily="2" charset="2"/>
              </a:rPr>
              <a:t>	</a:t>
            </a:r>
            <a:r>
              <a:rPr lang="de-DE" altLang="hu-HU" sz="2800" b="1" u="sng" kern="1200" dirty="0">
                <a:latin typeface="Arial" panose="020B0604020202020204" pitchFamily="34" charset="0"/>
                <a:sym typeface="Wingdings" panose="05000000000000000000" pitchFamily="2" charset="2"/>
              </a:rPr>
              <a:t>- ggf. niedrig dosiert sedierende Neuroleptika oder Benzodiazepine</a:t>
            </a:r>
            <a:endParaRPr lang="de-DE" altLang="hu-HU" sz="2800" b="1" u="sng" kern="1200" dirty="0">
              <a:latin typeface="Arial" panose="020B0604020202020204" pitchFamily="34" charset="0"/>
            </a:endParaRPr>
          </a:p>
        </p:txBody>
      </p:sp>
    </p:spTree>
    <p:extLst>
      <p:ext uri="{BB962C8B-B14F-4D97-AF65-F5344CB8AC3E}">
        <p14:creationId xmlns:p14="http://schemas.microsoft.com/office/powerpoint/2010/main" val="272379780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70562" y="1900719"/>
            <a:ext cx="8034391" cy="4801314"/>
          </a:xfrm>
          <a:prstGeom prst="rect">
            <a:avLst/>
          </a:prstGeom>
        </p:spPr>
        <p:txBody>
          <a:bodyPr wrap="square">
            <a:spAutoFit/>
          </a:bodyPr>
          <a:lstStyle/>
          <a:p>
            <a:r>
              <a:rPr lang="de-DE" dirty="0"/>
              <a:t>Patientin 87 J. alt. Lebt im Pflegeheim. In den letzten</a:t>
            </a:r>
          </a:p>
          <a:p>
            <a:r>
              <a:rPr lang="de-DE" dirty="0"/>
              <a:t>Monaten fortschreitende dementielle Veränderungen.</a:t>
            </a:r>
          </a:p>
          <a:p>
            <a:r>
              <a:rPr lang="de-DE" dirty="0"/>
              <a:t>Apoplex vor 1 Monat, seitdem rechtsseitige</a:t>
            </a:r>
          </a:p>
          <a:p>
            <a:r>
              <a:rPr lang="de-DE" dirty="0"/>
              <a:t>Hemiparese, Aphasie. In den letzten 2 Wochen</a:t>
            </a:r>
          </a:p>
          <a:p>
            <a:r>
              <a:rPr lang="de-DE" dirty="0"/>
              <a:t>zunehmende Unruhe, Stöhnen, Grimassieren.</a:t>
            </a:r>
          </a:p>
          <a:p>
            <a:endParaRPr lang="de-DE" dirty="0"/>
          </a:p>
          <a:p>
            <a:r>
              <a:rPr lang="de-DE" dirty="0"/>
              <a:t>Pflegepersonal berichtet, dass Patientin bei der Pflege</a:t>
            </a:r>
          </a:p>
          <a:p>
            <a:r>
              <a:rPr lang="de-DE" dirty="0"/>
              <a:t>unruhiger wird, dies wird als Schmerzen interpretiert.</a:t>
            </a:r>
          </a:p>
          <a:p>
            <a:r>
              <a:rPr lang="de-DE" dirty="0"/>
              <a:t>Bisherige Therapie:</a:t>
            </a:r>
          </a:p>
          <a:p>
            <a:r>
              <a:rPr lang="de-DE" dirty="0"/>
              <a:t>Bedarfsmedikation:</a:t>
            </a:r>
          </a:p>
          <a:p>
            <a:r>
              <a:rPr lang="de-DE" dirty="0"/>
              <a:t>- </a:t>
            </a:r>
            <a:r>
              <a:rPr lang="de-DE" dirty="0" err="1"/>
              <a:t>Oxazepam</a:t>
            </a:r>
            <a:r>
              <a:rPr lang="de-DE" dirty="0"/>
              <a:t> 10 mg 1 </a:t>
            </a:r>
            <a:r>
              <a:rPr lang="de-DE" dirty="0" err="1"/>
              <a:t>Tbl</a:t>
            </a:r>
            <a:r>
              <a:rPr lang="de-DE" dirty="0"/>
              <a:t>.</a:t>
            </a:r>
          </a:p>
          <a:p>
            <a:r>
              <a:rPr lang="de-DE" dirty="0"/>
              <a:t>- </a:t>
            </a:r>
            <a:r>
              <a:rPr lang="de-DE" dirty="0" err="1"/>
              <a:t>Dipiperon</a:t>
            </a:r>
            <a:r>
              <a:rPr lang="de-DE" dirty="0"/>
              <a:t> Saft 2-3 ml</a:t>
            </a:r>
          </a:p>
          <a:p>
            <a:endParaRPr lang="de-DE" dirty="0"/>
          </a:p>
          <a:p>
            <a:r>
              <a:rPr lang="de-DE" dirty="0"/>
              <a:t>Aufgaben:</a:t>
            </a:r>
          </a:p>
          <a:p>
            <a:r>
              <a:rPr lang="de-DE" dirty="0"/>
              <a:t>- Vervollständigen Sie die Schmerzdiagnose</a:t>
            </a:r>
          </a:p>
          <a:p>
            <a:r>
              <a:rPr lang="de-DE" dirty="0"/>
              <a:t>- Würden Sie Schmerztherapie hier einleiten? Wenn ja,</a:t>
            </a:r>
          </a:p>
          <a:p>
            <a:r>
              <a:rPr lang="de-DE" dirty="0"/>
              <a:t>in welcher Form?</a:t>
            </a:r>
            <a:endParaRPr lang="hu-HU" dirty="0"/>
          </a:p>
        </p:txBody>
      </p:sp>
    </p:spTree>
    <p:extLst>
      <p:ext uri="{BB962C8B-B14F-4D97-AF65-F5344CB8AC3E}">
        <p14:creationId xmlns:p14="http://schemas.microsoft.com/office/powerpoint/2010/main" val="9124311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540828"/>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1033173"/>
            <a:ext cx="8141255" cy="4278094"/>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2400" b="1" u="sng" kern="1200" dirty="0">
              <a:latin typeface="Arial" panose="020B0604020202020204" pitchFamily="34" charset="0"/>
            </a:endParaRPr>
          </a:p>
          <a:p>
            <a:pPr marL="457200" lvl="1" fontAlgn="base" hangingPunct="1">
              <a:spcBef>
                <a:spcPct val="0"/>
              </a:spcBef>
              <a:spcAft>
                <a:spcPct val="0"/>
              </a:spcAft>
            </a:pPr>
            <a:r>
              <a:rPr lang="en-US" altLang="hu-HU" sz="3200" b="1" u="sng" kern="1200" dirty="0">
                <a:latin typeface="Arial" panose="020B0604020202020204" pitchFamily="34" charset="0"/>
              </a:rPr>
              <a:t>4. </a:t>
            </a:r>
            <a:r>
              <a:rPr lang="en-US" altLang="hu-HU" sz="3200" b="1" u="sng" kern="1200" dirty="0" err="1">
                <a:latin typeface="Arial" panose="020B0604020202020204" pitchFamily="34" charset="0"/>
              </a:rPr>
              <a:t>Hyperkalzämie</a:t>
            </a:r>
            <a:endParaRPr lang="en-US" altLang="hu-HU" sz="3200" b="1" u="sng" kern="1200" dirty="0">
              <a:latin typeface="Arial" panose="020B0604020202020204" pitchFamily="34" charset="0"/>
            </a:endParaRPr>
          </a:p>
          <a:p>
            <a:pPr marL="457200" lvl="1" fontAlgn="base" hangingPunct="1">
              <a:spcBef>
                <a:spcPct val="0"/>
              </a:spcBef>
              <a:spcAft>
                <a:spcPct val="0"/>
              </a:spcAft>
            </a:pPr>
            <a:endParaRPr lang="en-US" altLang="hu-HU" sz="32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Unruhe</a:t>
            </a:r>
            <a:r>
              <a:rPr lang="en-US" altLang="hu-HU" sz="3200" b="1" u="sng" kern="1200" dirty="0">
                <a:latin typeface="Arial" panose="020B0604020202020204" pitchFamily="34" charset="0"/>
              </a:rPr>
              <a:t>, Tremor, </a:t>
            </a:r>
            <a:r>
              <a:rPr lang="en-US" altLang="hu-HU" sz="3200" b="1" u="sng" kern="1200" dirty="0" err="1">
                <a:latin typeface="Arial" panose="020B0604020202020204" pitchFamily="34" charset="0"/>
              </a:rPr>
              <a:t>Krämpfe</a:t>
            </a: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Tachykardie</a:t>
            </a: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Schwitzen</a:t>
            </a:r>
            <a:endParaRPr lang="en-US" altLang="hu-HU" sz="32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Therapie</a:t>
            </a: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forcierte</a:t>
            </a: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Diurese</a:t>
            </a:r>
            <a:r>
              <a:rPr lang="en-US" altLang="hu-HU" sz="3200" b="1" u="sng" kern="1200" dirty="0">
                <a:latin typeface="Arial" panose="020B0604020202020204" pitchFamily="34" charset="0"/>
              </a:rPr>
              <a:t>, Bisphosphonate, </a:t>
            </a:r>
            <a:r>
              <a:rPr lang="en-US" altLang="hu-HU" sz="3200" b="1" u="sng" kern="1200" dirty="0" err="1">
                <a:latin typeface="Arial" panose="020B0604020202020204" pitchFamily="34" charset="0"/>
              </a:rPr>
              <a:t>Dexamethason</a:t>
            </a:r>
            <a:endParaRPr lang="en-US" altLang="hu-HU" sz="32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3200" b="1" u="sng" kern="1200" dirty="0">
                <a:latin typeface="Arial" panose="020B0604020202020204" pitchFamily="34" charset="0"/>
              </a:rPr>
              <a:t> =&gt; Transport ins </a:t>
            </a:r>
            <a:r>
              <a:rPr lang="en-US" altLang="hu-HU" sz="3200" b="1" u="sng" kern="1200" dirty="0" err="1">
                <a:latin typeface="Arial" panose="020B0604020202020204" pitchFamily="34" charset="0"/>
              </a:rPr>
              <a:t>Krankenhaus</a:t>
            </a:r>
            <a:endParaRPr lang="en-US" altLang="hu-HU" sz="3200" b="1" u="sng" kern="1200" dirty="0">
              <a:latin typeface="Arial" panose="020B0604020202020204" pitchFamily="34" charset="0"/>
            </a:endParaRPr>
          </a:p>
        </p:txBody>
      </p:sp>
    </p:spTree>
    <p:extLst>
      <p:ext uri="{BB962C8B-B14F-4D97-AF65-F5344CB8AC3E}">
        <p14:creationId xmlns:p14="http://schemas.microsoft.com/office/powerpoint/2010/main" val="18254292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841400"/>
            <a:ext cx="8141255" cy="5175199"/>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1400" b="1" u="sng" kern="1200" dirty="0">
              <a:latin typeface="Arial" panose="020B0604020202020204" pitchFamily="34" charset="0"/>
            </a:endParaRPr>
          </a:p>
          <a:p>
            <a:pPr marL="914400" lvl="2" fontAlgn="base" hangingPunct="1">
              <a:spcBef>
                <a:spcPct val="0"/>
              </a:spcBef>
              <a:spcAft>
                <a:spcPct val="0"/>
              </a:spcAft>
            </a:pPr>
            <a:r>
              <a:rPr lang="en-US" altLang="hu-HU" sz="2800" b="1" u="sng" kern="1200" dirty="0">
                <a:latin typeface="Arial" panose="020B0604020202020204" pitchFamily="34" charset="0"/>
              </a:rPr>
              <a:t>5. </a:t>
            </a:r>
            <a:r>
              <a:rPr lang="en-US" altLang="hu-HU" sz="2800" b="1" u="sng" kern="1200" dirty="0" err="1">
                <a:latin typeface="Arial" panose="020B0604020202020204" pitchFamily="34" charset="0"/>
              </a:rPr>
              <a:t>Krampfanfall</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bei</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Hirnödem</a:t>
            </a:r>
            <a:r>
              <a:rPr lang="en-US" altLang="hu-HU" sz="2800" b="1" u="sng" kern="1200" dirty="0">
                <a:latin typeface="Arial" panose="020B0604020202020204" pitchFamily="34" charset="0"/>
              </a:rPr>
              <a:t> / - </a:t>
            </a:r>
            <a:r>
              <a:rPr lang="en-US" altLang="hu-HU" sz="2800" b="1" u="sng" kern="1200" dirty="0" err="1">
                <a:latin typeface="Arial" panose="020B0604020202020204" pitchFamily="34" charset="0"/>
              </a:rPr>
              <a:t>Metastasen</a:t>
            </a:r>
            <a:endParaRPr lang="en-US" altLang="hu-HU" sz="2800" b="1" u="sng" kern="1200" dirty="0">
              <a:latin typeface="Arial" panose="020B0604020202020204" pitchFamily="34" charset="0"/>
            </a:endParaRP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genaue Info nötig </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Ruhe bewahren</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Pat. auf den Boden legen</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Nicht in den Bewegungen einengen (erhöhte Verletzungsgefahr)</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Nach dem Anfall stabile Seitenlage</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err="1">
                <a:latin typeface="Arial" panose="020B0604020202020204" pitchFamily="34" charset="0"/>
                <a:cs typeface="Arial" panose="020B0604020202020204" pitchFamily="34" charset="0"/>
              </a:rPr>
              <a:t>Postikalen</a:t>
            </a:r>
            <a:r>
              <a:rPr lang="de-DE" altLang="hu-HU" sz="2000" u="sng" kern="1200" dirty="0">
                <a:latin typeface="Arial" panose="020B0604020202020204" pitchFamily="34" charset="0"/>
                <a:cs typeface="Arial" panose="020B0604020202020204" pitchFamily="34" charset="0"/>
              </a:rPr>
              <a:t> Zustand beachten</a:t>
            </a:r>
          </a:p>
          <a:p>
            <a:pPr marL="1257300" lvl="2" indent="-342900" fontAlgn="base" hangingPunct="1">
              <a:lnSpc>
                <a:spcPct val="150000"/>
              </a:lnSpc>
              <a:spcBef>
                <a:spcPct val="0"/>
              </a:spcBef>
              <a:spcAft>
                <a:spcPct val="0"/>
              </a:spcAft>
              <a:buFont typeface="Arial" panose="020B0604020202020204" pitchFamily="34" charset="0"/>
              <a:buChar char="•"/>
            </a:pPr>
            <a:r>
              <a:rPr lang="de-DE" altLang="hu-HU" sz="2000" u="sng" kern="1200" dirty="0">
                <a:latin typeface="Arial" panose="020B0604020202020204" pitchFamily="34" charset="0"/>
                <a:cs typeface="Arial" panose="020B0604020202020204" pitchFamily="34" charset="0"/>
              </a:rPr>
              <a:t>Ist der Anfall nach 5-10 Minuten nicht beendet, Hilfe rufen</a:t>
            </a:r>
            <a:endParaRPr lang="en-US" altLang="hu-HU" sz="2800" b="1" u="sng" kern="1200" dirty="0">
              <a:latin typeface="Arial" panose="020B0604020202020204" pitchFamily="34" charset="0"/>
            </a:endParaRPr>
          </a:p>
        </p:txBody>
      </p:sp>
    </p:spTree>
    <p:extLst>
      <p:ext uri="{BB962C8B-B14F-4D97-AF65-F5344CB8AC3E}">
        <p14:creationId xmlns:p14="http://schemas.microsoft.com/office/powerpoint/2010/main" val="328780175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49044" y="870282"/>
            <a:ext cx="9510692" cy="503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marL="1182688" lvl="2" indent="-228600" eaLnBrk="0" fontAlgn="base">
              <a:lnSpc>
                <a:spcPct val="150000"/>
              </a:lnSpc>
              <a:spcBef>
                <a:spcPct val="0"/>
              </a:spcBef>
              <a:spcAft>
                <a:spcPct val="0"/>
              </a:spcAft>
            </a:pPr>
            <a:r>
              <a:rPr lang="de-DE" altLang="hu-HU" sz="3200" b="1" dirty="0">
                <a:latin typeface="Arial"/>
              </a:rPr>
              <a:t>Wo ist der </a:t>
            </a:r>
          </a:p>
          <a:p>
            <a:pPr marL="1182688" lvl="2" indent="-228600" eaLnBrk="0" fontAlgn="base">
              <a:lnSpc>
                <a:spcPct val="150000"/>
              </a:lnSpc>
              <a:spcBef>
                <a:spcPct val="0"/>
              </a:spcBef>
              <a:spcAft>
                <a:spcPct val="0"/>
              </a:spcAft>
            </a:pPr>
            <a:r>
              <a:rPr lang="de-DE" altLang="hu-HU" sz="3200" b="1" dirty="0">
                <a:latin typeface="Arial"/>
              </a:rPr>
              <a:t>		Übergang </a:t>
            </a:r>
          </a:p>
          <a:p>
            <a:pPr marL="1182688" lvl="2" indent="-228600" eaLnBrk="0" fontAlgn="base">
              <a:lnSpc>
                <a:spcPct val="150000"/>
              </a:lnSpc>
              <a:spcBef>
                <a:spcPct val="0"/>
              </a:spcBef>
              <a:spcAft>
                <a:spcPct val="0"/>
              </a:spcAft>
            </a:pPr>
            <a:r>
              <a:rPr lang="de-DE" altLang="hu-HU" sz="3200" b="1" dirty="0">
                <a:latin typeface="Arial"/>
              </a:rPr>
              <a:t>			zwischen </a:t>
            </a:r>
          </a:p>
          <a:p>
            <a:pPr marL="1182688" lvl="2" indent="-228600" eaLnBrk="0" fontAlgn="base">
              <a:lnSpc>
                <a:spcPct val="150000"/>
              </a:lnSpc>
              <a:spcBef>
                <a:spcPct val="0"/>
              </a:spcBef>
              <a:spcAft>
                <a:spcPct val="0"/>
              </a:spcAft>
            </a:pPr>
            <a:r>
              <a:rPr lang="de-DE" altLang="hu-HU" sz="3200" b="1" dirty="0">
                <a:latin typeface="Arial"/>
              </a:rPr>
              <a:t>				</a:t>
            </a:r>
            <a:r>
              <a:rPr lang="de-DE" altLang="hu-HU" sz="3200" b="1" dirty="0">
                <a:solidFill>
                  <a:srgbClr val="800000"/>
                </a:solidFill>
                <a:latin typeface="Arial"/>
              </a:rPr>
              <a:t>kurativ</a:t>
            </a:r>
            <a:r>
              <a:rPr lang="de-DE" altLang="hu-HU" sz="3200" b="1" dirty="0">
                <a:latin typeface="Arial"/>
              </a:rPr>
              <a:t> </a:t>
            </a:r>
          </a:p>
          <a:p>
            <a:pPr marL="1182688" lvl="2" indent="-228600" eaLnBrk="0" fontAlgn="base">
              <a:lnSpc>
                <a:spcPct val="150000"/>
              </a:lnSpc>
              <a:spcBef>
                <a:spcPct val="0"/>
              </a:spcBef>
              <a:spcAft>
                <a:spcPct val="0"/>
              </a:spcAft>
            </a:pPr>
            <a:r>
              <a:rPr lang="de-DE" altLang="hu-HU" sz="3200" b="1" dirty="0">
                <a:latin typeface="Arial"/>
              </a:rPr>
              <a:t>					und </a:t>
            </a:r>
            <a:r>
              <a:rPr lang="hu-HU" altLang="hu-HU" sz="3200" b="1" dirty="0">
                <a:latin typeface="Arial"/>
              </a:rPr>
              <a:t>					</a:t>
            </a:r>
            <a:r>
              <a:rPr lang="de-DE" altLang="hu-HU" sz="3200" b="1" dirty="0">
                <a:latin typeface="Arial"/>
              </a:rPr>
              <a:t>				</a:t>
            </a:r>
            <a:r>
              <a:rPr lang="hu-HU" altLang="hu-HU" sz="3200" b="1" dirty="0">
                <a:latin typeface="Arial"/>
              </a:rPr>
              <a:t>	</a:t>
            </a:r>
            <a:r>
              <a:rPr lang="de-DE" altLang="hu-HU" sz="3200" b="1" dirty="0">
                <a:solidFill>
                  <a:srgbClr val="800000"/>
                </a:solidFill>
                <a:latin typeface="Arial"/>
              </a:rPr>
              <a:t>palliativ?</a:t>
            </a:r>
          </a:p>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Tree>
    <p:extLst>
      <p:ext uri="{BB962C8B-B14F-4D97-AF65-F5344CB8AC3E}">
        <p14:creationId xmlns:p14="http://schemas.microsoft.com/office/powerpoint/2010/main" val="293916034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261366"/>
            <a:ext cx="8141255" cy="6885155"/>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1400" b="1" u="sng" kern="1200" dirty="0">
              <a:latin typeface="Arial" panose="020B0604020202020204" pitchFamily="34" charset="0"/>
            </a:endParaRPr>
          </a:p>
          <a:p>
            <a:pPr marL="457200" lvl="1" fontAlgn="base" hangingPunct="1">
              <a:spcBef>
                <a:spcPct val="0"/>
              </a:spcBef>
              <a:spcAft>
                <a:spcPct val="0"/>
              </a:spcAft>
            </a:pPr>
            <a:endParaRPr lang="en-US" altLang="hu-HU" sz="800" b="1" u="sng" kern="1200" dirty="0">
              <a:latin typeface="Arial" panose="020B0604020202020204" pitchFamily="34" charset="0"/>
            </a:endParaRPr>
          </a:p>
          <a:p>
            <a:pPr marL="457200" lvl="1" fontAlgn="base" hangingPunct="1">
              <a:spcBef>
                <a:spcPct val="0"/>
              </a:spcBef>
              <a:spcAft>
                <a:spcPct val="0"/>
              </a:spcAft>
            </a:pPr>
            <a:r>
              <a:rPr lang="en-US" altLang="hu-HU" sz="2400" b="1" u="sng" kern="1200" dirty="0">
                <a:latin typeface="Arial" panose="020B0604020202020204" pitchFamily="34" charset="0"/>
              </a:rPr>
              <a:t>5. </a:t>
            </a:r>
            <a:r>
              <a:rPr lang="en-US" altLang="hu-HU" sz="2400" b="1" u="sng" kern="1200" dirty="0" err="1">
                <a:latin typeface="Arial" panose="020B0604020202020204" pitchFamily="34" charset="0"/>
              </a:rPr>
              <a:t>Krampfanfall</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Hirnödem</a:t>
            </a:r>
            <a:r>
              <a:rPr lang="en-US" altLang="hu-HU" sz="2400" b="1" u="sng" kern="1200" dirty="0">
                <a:latin typeface="Arial" panose="020B0604020202020204" pitchFamily="34" charset="0"/>
              </a:rPr>
              <a:t> / - </a:t>
            </a:r>
            <a:r>
              <a:rPr lang="en-US" altLang="hu-HU" sz="2400" b="1" u="sng" kern="1200" dirty="0" err="1">
                <a:latin typeface="Arial" panose="020B0604020202020204" pitchFamily="34" charset="0"/>
              </a:rPr>
              <a:t>Metastasen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solidFill>
                  <a:srgbClr val="C00000"/>
                </a:solidFill>
                <a:latin typeface="Arial" panose="020B0604020202020204" pitchFamily="34" charset="0"/>
                <a:sym typeface="Wingdings" panose="05000000000000000000" pitchFamily="2" charset="2"/>
              </a:rPr>
              <a:t> </a:t>
            </a:r>
            <a:r>
              <a:rPr lang="en-US" altLang="hu-HU" sz="2400" b="1" u="sng" kern="1200" dirty="0" err="1">
                <a:solidFill>
                  <a:srgbClr val="C00000"/>
                </a:solidFill>
                <a:latin typeface="Arial" panose="020B0604020202020204" pitchFamily="34" charset="0"/>
                <a:sym typeface="Wingdings" panose="05000000000000000000" pitchFamily="2" charset="2"/>
              </a:rPr>
              <a:t>Behandlung</a:t>
            </a:r>
            <a:endParaRPr lang="en-US" altLang="hu-HU" sz="2400" b="1" u="sng" kern="1200" dirty="0">
              <a:solidFill>
                <a:srgbClr val="C00000"/>
              </a:solidFill>
              <a:latin typeface="Arial" panose="020B0604020202020204" pitchFamily="34" charset="0"/>
            </a:endParaRPr>
          </a:p>
          <a:p>
            <a:pPr marL="914400" lvl="2" fontAlgn="base" hangingPunct="1">
              <a:spcBef>
                <a:spcPct val="0"/>
              </a:spcBef>
              <a:spcAft>
                <a:spcPct val="0"/>
              </a:spcAft>
            </a:pPr>
            <a:endParaRPr lang="en-US" altLang="hu-HU" sz="9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Benzodiazepine</a:t>
            </a:r>
          </a:p>
          <a:p>
            <a:pPr marL="914400" lvl="2"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Dexamethason</a:t>
            </a:r>
            <a:endParaRPr lang="en-US" altLang="hu-HU" sz="24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400" b="1" u="sng" kern="1200" dirty="0">
                <a:latin typeface="Arial" panose="020B0604020202020204" pitchFamily="34" charset="0"/>
              </a:rPr>
              <a:t> =&gt; Transport </a:t>
            </a:r>
            <a:r>
              <a:rPr lang="en-US" altLang="hu-HU" sz="2400" b="1" u="sng" kern="1200" dirty="0" err="1">
                <a:latin typeface="Arial" panose="020B0604020202020204" pitchFamily="34" charset="0"/>
              </a:rPr>
              <a:t>erforderlich</a:t>
            </a:r>
            <a:r>
              <a:rPr lang="en-US" altLang="hu-HU" sz="2400" b="1" u="sng" kern="1200" dirty="0">
                <a:latin typeface="Arial" panose="020B0604020202020204" pitchFamily="34" charset="0"/>
              </a:rPr>
              <a:t>?</a:t>
            </a:r>
          </a:p>
          <a:p>
            <a:pPr marL="914400" lvl="2" fontAlgn="base" hangingPunct="1">
              <a:spcBef>
                <a:spcPct val="0"/>
              </a:spcBef>
              <a:spcAft>
                <a:spcPct val="0"/>
              </a:spcAft>
            </a:pPr>
            <a:endParaRPr lang="en-US" altLang="hu-HU" sz="2800" b="1" u="sng" kern="1200" dirty="0">
              <a:latin typeface="Arial" panose="020B0604020202020204" pitchFamily="34" charset="0"/>
            </a:endParaRPr>
          </a:p>
          <a:p>
            <a:pPr marL="342900" lvl="0" indent="-342900" fontAlgn="base" hangingPunct="1">
              <a:lnSpc>
                <a:spcPct val="12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cs typeface="Arial" panose="020B0604020202020204" pitchFamily="34" charset="0"/>
              </a:rPr>
              <a:t>Bei </a:t>
            </a:r>
            <a:r>
              <a:rPr lang="de-DE" altLang="hu-HU" sz="2400" u="sng" kern="1200" dirty="0" err="1">
                <a:latin typeface="Arial" panose="020B0604020202020204" pitchFamily="34" charset="0"/>
                <a:cs typeface="Arial" panose="020B0604020202020204" pitchFamily="34" charset="0"/>
              </a:rPr>
              <a:t>bek</a:t>
            </a:r>
            <a:r>
              <a:rPr lang="de-DE" altLang="hu-HU" sz="2400" u="sng" kern="1200" dirty="0">
                <a:latin typeface="Arial" panose="020B0604020202020204" pitchFamily="34" charset="0"/>
                <a:cs typeface="Arial" panose="020B0604020202020204" pitchFamily="34" charset="0"/>
              </a:rPr>
              <a:t>. Hirnmetastasen keine prophylaktische Behandlung erforderlich (nur 15% erleiden Anfall, viele Neben- und Wechselwirkungen)</a:t>
            </a:r>
          </a:p>
          <a:p>
            <a:pPr marL="342900" lvl="0" indent="-342900" fontAlgn="base" hangingPunct="1">
              <a:lnSpc>
                <a:spcPct val="120000"/>
              </a:lnSpc>
              <a:spcBef>
                <a:spcPct val="0"/>
              </a:spcBef>
              <a:spcAft>
                <a:spcPct val="0"/>
              </a:spcAft>
              <a:buFont typeface="Arial" panose="020B0604020202020204" pitchFamily="34" charset="0"/>
              <a:buChar char="•"/>
            </a:pPr>
            <a:r>
              <a:rPr lang="de-DE" altLang="hu-HU" sz="2400" u="sng" kern="1200" dirty="0">
                <a:latin typeface="Arial" panose="020B0604020202020204" pitchFamily="34" charset="0"/>
                <a:cs typeface="Arial" panose="020B0604020202020204" pitchFamily="34" charset="0"/>
              </a:rPr>
              <a:t>Benzodiazepine (z.B. Clonazepam, Diazepam, Midazolam)</a:t>
            </a:r>
          </a:p>
          <a:p>
            <a:pPr marL="342900" lvl="0" indent="-342900" fontAlgn="base" hangingPunct="1">
              <a:lnSpc>
                <a:spcPct val="120000"/>
              </a:lnSpc>
              <a:spcBef>
                <a:spcPct val="0"/>
              </a:spcBef>
              <a:spcAft>
                <a:spcPct val="0"/>
              </a:spcAft>
              <a:buFont typeface="Arial" panose="020B0604020202020204" pitchFamily="34" charset="0"/>
              <a:buChar char="•"/>
            </a:pPr>
            <a:r>
              <a:rPr lang="de-DE" altLang="hu-HU" sz="2400" u="sng" kern="1200" dirty="0" err="1">
                <a:latin typeface="Arial" panose="020B0604020202020204" pitchFamily="34" charset="0"/>
                <a:cs typeface="Arial" panose="020B0604020202020204" pitchFamily="34" charset="0"/>
              </a:rPr>
              <a:t>Antikovulsiva</a:t>
            </a:r>
            <a:r>
              <a:rPr lang="de-DE" altLang="hu-HU" sz="2400" u="sng" kern="1200" dirty="0">
                <a:latin typeface="Arial" panose="020B0604020202020204" pitchFamily="34" charset="0"/>
                <a:cs typeface="Arial" panose="020B0604020202020204" pitchFamily="34" charset="0"/>
              </a:rPr>
              <a:t> (z.B. Phenytoin (</a:t>
            </a:r>
            <a:r>
              <a:rPr lang="de-DE" altLang="hu-HU" sz="2400" u="sng" kern="1200" dirty="0" err="1">
                <a:latin typeface="Arial" panose="020B0604020202020204" pitchFamily="34" charset="0"/>
                <a:cs typeface="Arial" panose="020B0604020202020204" pitchFamily="34" charset="0"/>
              </a:rPr>
              <a:t>p.o</a:t>
            </a:r>
            <a:r>
              <a:rPr lang="de-DE" altLang="hu-HU" sz="2400" u="sng" kern="1200" dirty="0">
                <a:latin typeface="Arial" panose="020B0604020202020204" pitchFamily="34" charset="0"/>
                <a:cs typeface="Arial" panose="020B0604020202020204" pitchFamily="34" charset="0"/>
              </a:rPr>
              <a:t>. 400mg, nach 3 und 6 h je 300mg, dann 300mg zur Nacht), Carbamazepin)</a:t>
            </a:r>
          </a:p>
          <a:p>
            <a:pPr marL="1257300" lvl="2" indent="-342900" fontAlgn="base" hangingPunct="1">
              <a:lnSpc>
                <a:spcPct val="150000"/>
              </a:lnSpc>
              <a:spcBef>
                <a:spcPct val="0"/>
              </a:spcBef>
              <a:spcAft>
                <a:spcPct val="0"/>
              </a:spcAft>
              <a:buFont typeface="Arial" panose="020B0604020202020204" pitchFamily="34" charset="0"/>
              <a:buChar char="•"/>
            </a:pPr>
            <a:endParaRPr lang="en-US" altLang="hu-HU" sz="2800" b="1" u="sng" kern="1200" dirty="0">
              <a:latin typeface="Arial" panose="020B0604020202020204" pitchFamily="34" charset="0"/>
            </a:endParaRPr>
          </a:p>
        </p:txBody>
      </p:sp>
    </p:spTree>
    <p:extLst>
      <p:ext uri="{BB962C8B-B14F-4D97-AF65-F5344CB8AC3E}">
        <p14:creationId xmlns:p14="http://schemas.microsoft.com/office/powerpoint/2010/main" val="67499461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261366"/>
            <a:ext cx="8141255" cy="739754"/>
          </a:xfrm>
          <a:prstGeom prst="rect">
            <a:avLst/>
          </a:prstGeom>
        </p:spPr>
        <p:txBody>
          <a:bodyPr wrap="square">
            <a:spAutoFit/>
          </a:bodyPr>
          <a:lstStyle/>
          <a:p>
            <a:pPr lvl="2" fontAlgn="base" hangingPunct="1">
              <a:lnSpc>
                <a:spcPct val="150000"/>
              </a:lnSpc>
              <a:spcBef>
                <a:spcPct val="0"/>
              </a:spcBef>
              <a:spcAft>
                <a:spcPct val="0"/>
              </a:spcAft>
            </a:pPr>
            <a:r>
              <a:rPr lang="de-DE" sz="3200" u="sng" dirty="0">
                <a:latin typeface="Arial"/>
              </a:rPr>
              <a:t>6. Massenblutung:</a:t>
            </a:r>
            <a:endParaRPr lang="en-US" altLang="hu-HU" sz="2800" b="1" u="sng" kern="1200" dirty="0">
              <a:latin typeface="Arial" panose="020B0604020202020204" pitchFamily="34" charset="0"/>
            </a:endParaRPr>
          </a:p>
        </p:txBody>
      </p:sp>
      <p:sp>
        <p:nvSpPr>
          <p:cNvPr id="3" name="Téglalap 2">
            <a:extLst>
              <a:ext uri="{FF2B5EF4-FFF2-40B4-BE49-F238E27FC236}">
                <a16:creationId xmlns:a16="http://schemas.microsoft.com/office/drawing/2014/main" id="{40749A0F-41A7-4324-9E79-1D096F1DF7BF}"/>
              </a:ext>
            </a:extLst>
          </p:cNvPr>
          <p:cNvSpPr/>
          <p:nvPr/>
        </p:nvSpPr>
        <p:spPr>
          <a:xfrm>
            <a:off x="1769616" y="1367790"/>
            <a:ext cx="8821444" cy="4677434"/>
          </a:xfrm>
          <a:prstGeom prst="rect">
            <a:avLst/>
          </a:prstGeom>
        </p:spPr>
        <p:txBody>
          <a:bodyPr wrap="square">
            <a:spAutoFit/>
          </a:bodyPr>
          <a:lstStyle/>
          <a:p>
            <a:pPr marL="342900" lvl="0" indent="-342900" eaLnBrk="0" fontAlgn="base">
              <a:lnSpc>
                <a:spcPct val="150000"/>
              </a:lnSpc>
              <a:spcBef>
                <a:spcPct val="20000"/>
              </a:spcBef>
              <a:spcAft>
                <a:spcPct val="0"/>
              </a:spcAft>
              <a:buFontTx/>
              <a:buChar char="•"/>
            </a:pPr>
            <a:r>
              <a:rPr lang="de-DE" altLang="hu-HU" sz="2400" dirty="0">
                <a:latin typeface="Arial"/>
                <a:cs typeface="Arial" panose="020B0604020202020204" pitchFamily="34" charset="0"/>
              </a:rPr>
              <a:t>Möglich v.a. bei HNO-Tumoren, Tumoren im GIT, </a:t>
            </a:r>
            <a:r>
              <a:rPr lang="de-DE" altLang="hu-HU" sz="2400" dirty="0" err="1">
                <a:latin typeface="Arial"/>
                <a:cs typeface="Arial" panose="020B0604020202020204" pitchFamily="34" charset="0"/>
              </a:rPr>
              <a:t>Bronchialcarcinom</a:t>
            </a:r>
            <a:r>
              <a:rPr lang="de-DE" altLang="hu-HU" sz="2400" dirty="0">
                <a:latin typeface="Arial"/>
                <a:cs typeface="Arial" panose="020B0604020202020204" pitchFamily="34" charset="0"/>
              </a:rPr>
              <a:t>, Infiltration oder Metastasierung der Haut, </a:t>
            </a:r>
            <a:r>
              <a:rPr lang="de-DE" altLang="hu-HU" sz="2400" dirty="0" err="1">
                <a:latin typeface="Arial"/>
                <a:cs typeface="Arial" panose="020B0604020202020204" pitchFamily="34" charset="0"/>
              </a:rPr>
              <a:t>Knochenmarkskarzinose</a:t>
            </a:r>
            <a:r>
              <a:rPr lang="de-DE" altLang="hu-HU" sz="2400" dirty="0">
                <a:latin typeface="Arial"/>
                <a:cs typeface="Arial" panose="020B0604020202020204" pitchFamily="34" charset="0"/>
              </a:rPr>
              <a:t> mit Thrombopenie oder hämorrhagische Diathese</a:t>
            </a:r>
            <a:endParaRPr lang="hu-HU" altLang="hu-HU" sz="2400" dirty="0">
              <a:latin typeface="Arial"/>
              <a:cs typeface="Arial" panose="020B0604020202020204" pitchFamily="34" charset="0"/>
            </a:endParaRPr>
          </a:p>
          <a:p>
            <a:pPr marL="342900" lvl="0" indent="-342900" eaLnBrk="0" fontAlgn="base">
              <a:lnSpc>
                <a:spcPct val="150000"/>
              </a:lnSpc>
              <a:spcBef>
                <a:spcPct val="20000"/>
              </a:spcBef>
              <a:spcAft>
                <a:spcPct val="0"/>
              </a:spcAft>
              <a:buFontTx/>
              <a:buChar char="•"/>
            </a:pPr>
            <a:r>
              <a:rPr lang="de-DE" altLang="hu-HU" sz="2400" u="sng" kern="1200" dirty="0">
                <a:latin typeface="Arial" panose="020B0604020202020204" pitchFamily="34" charset="0"/>
              </a:rPr>
              <a:t>Chronische Blutungen können Warnsymptom für mögliche lebensbedrohliche Blutung sein</a:t>
            </a:r>
            <a:endParaRPr lang="hu-HU" altLang="hu-HU" sz="2400" u="sng" kern="1200" dirty="0">
              <a:latin typeface="Arial" panose="020B0604020202020204" pitchFamily="34" charset="0"/>
            </a:endParaRPr>
          </a:p>
          <a:p>
            <a:pPr marL="342900" lvl="0" indent="-342900" eaLnBrk="0" fontAlgn="base">
              <a:lnSpc>
                <a:spcPct val="150000"/>
              </a:lnSpc>
              <a:spcBef>
                <a:spcPct val="20000"/>
              </a:spcBef>
              <a:spcAft>
                <a:spcPct val="0"/>
              </a:spcAft>
              <a:buFontTx/>
              <a:buChar char="•"/>
            </a:pPr>
            <a:r>
              <a:rPr lang="de-DE" altLang="hu-HU" sz="2400" u="sng" kern="1200" dirty="0">
                <a:latin typeface="Arial" panose="020B0604020202020204" pitchFamily="34" charset="0"/>
              </a:rPr>
              <a:t>Wenn möglich im Vorfeld besprechen!</a:t>
            </a:r>
          </a:p>
          <a:p>
            <a:pPr marL="342900" lvl="0" indent="-342900" eaLnBrk="0" fontAlgn="base">
              <a:lnSpc>
                <a:spcPct val="150000"/>
              </a:lnSpc>
              <a:spcBef>
                <a:spcPct val="20000"/>
              </a:spcBef>
              <a:spcAft>
                <a:spcPct val="0"/>
              </a:spcAft>
              <a:buFontTx/>
              <a:buChar char="•"/>
            </a:pPr>
            <a:endParaRPr lang="de-DE" altLang="hu-HU" sz="2400" dirty="0">
              <a:latin typeface="Arial"/>
              <a:cs typeface="Arial" panose="020B0604020202020204" pitchFamily="34" charset="0"/>
            </a:endParaRPr>
          </a:p>
        </p:txBody>
      </p:sp>
    </p:spTree>
    <p:extLst>
      <p:ext uri="{BB962C8B-B14F-4D97-AF65-F5344CB8AC3E}">
        <p14:creationId xmlns:p14="http://schemas.microsoft.com/office/powerpoint/2010/main" val="112554626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23374"/>
            <a:ext cx="8141255" cy="739754"/>
          </a:xfrm>
          <a:prstGeom prst="rect">
            <a:avLst/>
          </a:prstGeom>
        </p:spPr>
        <p:txBody>
          <a:bodyPr wrap="square">
            <a:spAutoFit/>
          </a:bodyPr>
          <a:lstStyle/>
          <a:p>
            <a:pPr lvl="2" fontAlgn="base" hangingPunct="1">
              <a:lnSpc>
                <a:spcPct val="150000"/>
              </a:lnSpc>
              <a:spcBef>
                <a:spcPct val="0"/>
              </a:spcBef>
              <a:spcAft>
                <a:spcPct val="0"/>
              </a:spcAft>
            </a:pPr>
            <a:r>
              <a:rPr lang="de-DE" sz="3200" u="sng" dirty="0">
                <a:latin typeface="Arial"/>
              </a:rPr>
              <a:t>6. Massenblutung:</a:t>
            </a:r>
            <a:endParaRPr lang="en-US" altLang="hu-HU" sz="2800" b="1" u="sng" kern="1200" dirty="0">
              <a:latin typeface="Arial" panose="020B0604020202020204" pitchFamily="34" charset="0"/>
            </a:endParaRPr>
          </a:p>
        </p:txBody>
      </p:sp>
      <p:sp>
        <p:nvSpPr>
          <p:cNvPr id="3" name="Téglalap 2">
            <a:extLst>
              <a:ext uri="{FF2B5EF4-FFF2-40B4-BE49-F238E27FC236}">
                <a16:creationId xmlns:a16="http://schemas.microsoft.com/office/drawing/2014/main" id="{40749A0F-41A7-4324-9E79-1D096F1DF7BF}"/>
              </a:ext>
            </a:extLst>
          </p:cNvPr>
          <p:cNvSpPr/>
          <p:nvPr/>
        </p:nvSpPr>
        <p:spPr>
          <a:xfrm>
            <a:off x="1234346" y="842868"/>
            <a:ext cx="8821444" cy="6561027"/>
          </a:xfrm>
          <a:prstGeom prst="rect">
            <a:avLst/>
          </a:prstGeom>
        </p:spPr>
        <p:txBody>
          <a:bodyPr wrap="square">
            <a:spAutoFit/>
          </a:bodyPr>
          <a:lstStyle/>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Patient und Angehörige nicht allein lassen</a:t>
            </a: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Ruhe und Sicherheit ausstrahlen</a:t>
            </a: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Farbige Tücher zum Aufsaugen des Blutes bereithalten</a:t>
            </a: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Sedierung (z.B. Morphin 10 mg bzw. 30 % der Tagesdosis </a:t>
            </a:r>
            <a:r>
              <a:rPr lang="de-DE" altLang="hu-HU" sz="2000" dirty="0" err="1">
                <a:latin typeface="Arial"/>
                <a:cs typeface="Arial" panose="020B0604020202020204" pitchFamily="34" charset="0"/>
              </a:rPr>
              <a:t>s.c</a:t>
            </a:r>
            <a:r>
              <a:rPr lang="de-DE" altLang="hu-HU" sz="2000" dirty="0">
                <a:latin typeface="Arial"/>
                <a:cs typeface="Arial" panose="020B0604020202020204" pitchFamily="34" charset="0"/>
              </a:rPr>
              <a:t>., </a:t>
            </a:r>
            <a:r>
              <a:rPr lang="de-DE" altLang="hu-HU" sz="2000" dirty="0" err="1">
                <a:latin typeface="Arial"/>
                <a:cs typeface="Arial" panose="020B0604020202020204" pitchFamily="34" charset="0"/>
              </a:rPr>
              <a:t>i.m</a:t>
            </a:r>
            <a:r>
              <a:rPr lang="de-DE" altLang="hu-HU" sz="2000" dirty="0">
                <a:latin typeface="Arial"/>
                <a:cs typeface="Arial" panose="020B0604020202020204" pitchFamily="34" charset="0"/>
              </a:rPr>
              <a:t>., </a:t>
            </a:r>
            <a:r>
              <a:rPr lang="de-DE" altLang="hu-HU" sz="2000" dirty="0" err="1">
                <a:latin typeface="Arial"/>
                <a:cs typeface="Arial" panose="020B0604020202020204" pitchFamily="34" charset="0"/>
              </a:rPr>
              <a:t>i.v.</a:t>
            </a:r>
            <a:r>
              <a:rPr lang="de-DE" altLang="hu-HU" sz="2000" dirty="0">
                <a:latin typeface="Arial"/>
                <a:cs typeface="Arial" panose="020B0604020202020204" pitchFamily="34" charset="0"/>
              </a:rPr>
              <a:t> und/oder 10-50 mg Diazepam </a:t>
            </a:r>
            <a:r>
              <a:rPr lang="de-DE" altLang="hu-HU" sz="2000" dirty="0" err="1">
                <a:latin typeface="Arial"/>
                <a:cs typeface="Arial" panose="020B0604020202020204" pitchFamily="34" charset="0"/>
              </a:rPr>
              <a:t>i.m</a:t>
            </a:r>
            <a:r>
              <a:rPr lang="de-DE" altLang="hu-HU" sz="2000" dirty="0">
                <a:latin typeface="Arial"/>
                <a:cs typeface="Arial" panose="020B0604020202020204" pitchFamily="34" charset="0"/>
              </a:rPr>
              <a:t>. oder rektal, alternativ Dormicum 5-10 mg </a:t>
            </a:r>
            <a:r>
              <a:rPr lang="de-DE" altLang="hu-HU" sz="2000" dirty="0" err="1">
                <a:latin typeface="Arial"/>
                <a:cs typeface="Arial" panose="020B0604020202020204" pitchFamily="34" charset="0"/>
              </a:rPr>
              <a:t>s.c</a:t>
            </a:r>
            <a:r>
              <a:rPr lang="de-DE" altLang="hu-HU" sz="2000" dirty="0">
                <a:latin typeface="Arial"/>
                <a:cs typeface="Arial" panose="020B0604020202020204" pitchFamily="34" charset="0"/>
              </a:rPr>
              <a:t>. oder </a:t>
            </a:r>
            <a:r>
              <a:rPr lang="de-DE" altLang="hu-HU" sz="2000" dirty="0" err="1">
                <a:latin typeface="Arial"/>
                <a:cs typeface="Arial" panose="020B0604020202020204" pitchFamily="34" charset="0"/>
              </a:rPr>
              <a:t>i.v.</a:t>
            </a:r>
            <a:endParaRPr lang="de-DE" altLang="hu-HU" sz="2000" dirty="0">
              <a:latin typeface="Arial"/>
              <a:cs typeface="Arial" panose="020B0604020202020204" pitchFamily="34" charset="0"/>
            </a:endParaRP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Bei therapeutischen Konsequenzen minimale Diagnostik (Labor, RR, Puls)</a:t>
            </a: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Lokale Therapie falls möglich (Tamponade,  Suprarenin 1:10 mit NaCl verdünnt, </a:t>
            </a:r>
            <a:r>
              <a:rPr lang="de-DE" altLang="hu-HU" sz="2000" dirty="0" err="1">
                <a:latin typeface="Arial"/>
                <a:cs typeface="Arial" panose="020B0604020202020204" pitchFamily="34" charset="0"/>
              </a:rPr>
              <a:t>Tabotamp</a:t>
            </a:r>
            <a:r>
              <a:rPr lang="en-US" altLang="hu-HU" sz="2000" dirty="0">
                <a:latin typeface="Arial"/>
                <a:cs typeface="Arial" panose="020B0604020202020204" pitchFamily="34" charset="0"/>
              </a:rPr>
              <a:t>®, 1%Alaun-Lösung</a:t>
            </a:r>
            <a:r>
              <a:rPr lang="de-DE" altLang="hu-HU" sz="2000" dirty="0">
                <a:latin typeface="Arial"/>
                <a:cs typeface="Arial" panose="020B0604020202020204" pitchFamily="34" charset="0"/>
              </a:rPr>
              <a:t>)</a:t>
            </a:r>
          </a:p>
          <a:p>
            <a:pPr marL="1143000" lvl="2" indent="-228600" eaLnBrk="0" fontAlgn="base">
              <a:lnSpc>
                <a:spcPct val="150000"/>
              </a:lnSpc>
              <a:spcBef>
                <a:spcPct val="20000"/>
              </a:spcBef>
              <a:spcAft>
                <a:spcPct val="0"/>
              </a:spcAft>
              <a:buFontTx/>
              <a:buChar char="•"/>
            </a:pPr>
            <a:r>
              <a:rPr lang="de-DE" altLang="hu-HU" sz="2000" dirty="0">
                <a:latin typeface="Arial"/>
                <a:cs typeface="Arial" panose="020B0604020202020204" pitchFamily="34" charset="0"/>
              </a:rPr>
              <a:t>Ggf. kausale Therapie (endoskopische </a:t>
            </a:r>
            <a:r>
              <a:rPr lang="de-DE" altLang="hu-HU" sz="2000" dirty="0" err="1">
                <a:latin typeface="Arial"/>
                <a:cs typeface="Arial" panose="020B0604020202020204" pitchFamily="34" charset="0"/>
              </a:rPr>
              <a:t>Laserung</a:t>
            </a:r>
            <a:r>
              <a:rPr lang="de-DE" altLang="hu-HU" sz="2000" dirty="0">
                <a:latin typeface="Arial"/>
                <a:cs typeface="Arial" panose="020B0604020202020204" pitchFamily="34" charset="0"/>
              </a:rPr>
              <a:t>, Unterspritzung), bei ausgedehntem Tumorwachstum meist nicht möglich</a:t>
            </a:r>
          </a:p>
          <a:p>
            <a:pPr marL="342900" lvl="0" indent="-342900" eaLnBrk="0" fontAlgn="base">
              <a:lnSpc>
                <a:spcPct val="150000"/>
              </a:lnSpc>
              <a:spcBef>
                <a:spcPct val="20000"/>
              </a:spcBef>
              <a:spcAft>
                <a:spcPct val="0"/>
              </a:spcAft>
              <a:buFontTx/>
              <a:buChar char="•"/>
            </a:pPr>
            <a:endParaRPr lang="de-DE" altLang="hu-HU" sz="2400" dirty="0">
              <a:latin typeface="Arial"/>
              <a:cs typeface="Arial" panose="020B0604020202020204" pitchFamily="34" charset="0"/>
            </a:endParaRPr>
          </a:p>
        </p:txBody>
      </p:sp>
    </p:spTree>
    <p:extLst>
      <p:ext uri="{BB962C8B-B14F-4D97-AF65-F5344CB8AC3E}">
        <p14:creationId xmlns:p14="http://schemas.microsoft.com/office/powerpoint/2010/main" val="368220727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helye 2">
            <a:extLst>
              <a:ext uri="{FF2B5EF4-FFF2-40B4-BE49-F238E27FC236}">
                <a16:creationId xmlns:a16="http://schemas.microsoft.com/office/drawing/2014/main" id="{00000000-0000-0000-0000-000000000000}"/>
              </a:ext>
            </a:extLst>
          </p:cNvPr>
          <p:cNvPicPr>
            <a:picLocks noGrp="1" noChangeAspect="1"/>
          </p:cNvPicPr>
          <p:nvPr>
            <p:ph type="pic" idx="21"/>
          </p:nvPr>
        </p:nvPicPr>
        <p:blipFill>
          <a:blip r:embed="rId2"/>
          <a:srcRect l="16672" r="16672"/>
          <a:stretch>
            <a:fillRect/>
          </a:stretch>
        </p:blipFill>
        <p:spPr>
          <a:xfrm>
            <a:off x="117987" y="186813"/>
            <a:ext cx="6096000" cy="6858000"/>
          </a:xfrm>
          <a:prstGeom prst="rect">
            <a:avLst/>
          </a:prstGeom>
          <a:noFill/>
          <a:ln cap="flat">
            <a:noFill/>
          </a:ln>
        </p:spPr>
      </p:pic>
    </p:spTree>
    <p:extLst>
      <p:ext uri="{BB962C8B-B14F-4D97-AF65-F5344CB8AC3E}">
        <p14:creationId xmlns:p14="http://schemas.microsoft.com/office/powerpoint/2010/main" val="414098592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helye 4">
            <a:extLst>
              <a:ext uri="{FF2B5EF4-FFF2-40B4-BE49-F238E27FC236}">
                <a16:creationId xmlns:a16="http://schemas.microsoft.com/office/drawing/2014/main" id="{00000000-0000-0000-0000-000000000000}"/>
              </a:ext>
            </a:extLst>
          </p:cNvPr>
          <p:cNvPicPr>
            <a:picLocks noChangeAspect="1"/>
          </p:cNvPicPr>
          <p:nvPr/>
        </p:nvPicPr>
        <p:blipFill>
          <a:blip r:embed="rId2"/>
          <a:srcRect l="14381" r="14381"/>
          <a:stretch>
            <a:fillRect/>
          </a:stretch>
        </p:blipFill>
        <p:spPr>
          <a:xfrm>
            <a:off x="810294" y="633462"/>
            <a:ext cx="4629149" cy="4873623"/>
          </a:xfrm>
          <a:prstGeom prst="rect">
            <a:avLst/>
          </a:prstGeom>
        </p:spPr>
      </p:pic>
      <p:pic>
        <p:nvPicPr>
          <p:cNvPr id="3" name="Kép helye 4">
            <a:extLst>
              <a:ext uri="{FF2B5EF4-FFF2-40B4-BE49-F238E27FC236}">
                <a16:creationId xmlns:a16="http://schemas.microsoft.com/office/drawing/2014/main" id="{00000000-0000-0000-0000-000000000000}"/>
              </a:ext>
            </a:extLst>
          </p:cNvPr>
          <p:cNvPicPr>
            <a:picLocks noChangeAspect="1"/>
          </p:cNvPicPr>
          <p:nvPr/>
        </p:nvPicPr>
        <p:blipFill>
          <a:blip r:embed="rId3"/>
          <a:srcRect l="14381" r="14381"/>
          <a:stretch>
            <a:fillRect/>
          </a:stretch>
        </p:blipFill>
        <p:spPr>
          <a:xfrm>
            <a:off x="6149211" y="633462"/>
            <a:ext cx="4629149" cy="4873623"/>
          </a:xfrm>
          <a:prstGeom prst="rect">
            <a:avLst/>
          </a:prstGeom>
        </p:spPr>
      </p:pic>
    </p:spTree>
    <p:extLst>
      <p:ext uri="{BB962C8B-B14F-4D97-AF65-F5344CB8AC3E}">
        <p14:creationId xmlns:p14="http://schemas.microsoft.com/office/powerpoint/2010/main" val="223455202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109" y="373625"/>
            <a:ext cx="8186993" cy="6140245"/>
          </a:xfrm>
          <a:prstGeom prst="rect">
            <a:avLst/>
          </a:prstGeom>
        </p:spPr>
      </p:pic>
    </p:spTree>
    <p:extLst>
      <p:ext uri="{BB962C8B-B14F-4D97-AF65-F5344CB8AC3E}">
        <p14:creationId xmlns:p14="http://schemas.microsoft.com/office/powerpoint/2010/main" val="264535541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helye 4">
            <a:extLst>
              <a:ext uri="{FF2B5EF4-FFF2-40B4-BE49-F238E27FC236}">
                <a16:creationId xmlns:a16="http://schemas.microsoft.com/office/drawing/2014/main" id="{00000000-0000-0000-0000-000000000000}"/>
              </a:ext>
            </a:extLst>
          </p:cNvPr>
          <p:cNvPicPr>
            <a:picLocks noChangeAspect="1"/>
          </p:cNvPicPr>
          <p:nvPr/>
        </p:nvPicPr>
        <p:blipFill>
          <a:blip r:embed="rId3"/>
          <a:srcRect l="14381" r="14381"/>
          <a:stretch>
            <a:fillRect/>
          </a:stretch>
        </p:blipFill>
        <p:spPr>
          <a:xfrm>
            <a:off x="682537" y="462195"/>
            <a:ext cx="7107204" cy="5895158"/>
          </a:xfrm>
          <a:prstGeom prst="rect">
            <a:avLst/>
          </a:prstGeom>
        </p:spPr>
      </p:pic>
    </p:spTree>
    <p:extLst>
      <p:ext uri="{BB962C8B-B14F-4D97-AF65-F5344CB8AC3E}">
        <p14:creationId xmlns:p14="http://schemas.microsoft.com/office/powerpoint/2010/main" val="304404202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5829481"/>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2400" b="1" u="sng" kern="1200" dirty="0">
              <a:latin typeface="Arial" panose="020B0604020202020204" pitchFamily="34" charset="0"/>
            </a:endParaRPr>
          </a:p>
          <a:p>
            <a:pPr marL="457200" lvl="1" fontAlgn="base" hangingPunct="1">
              <a:spcBef>
                <a:spcPct val="0"/>
              </a:spcBef>
              <a:spcAft>
                <a:spcPct val="0"/>
              </a:spcAft>
            </a:pPr>
            <a:r>
              <a:rPr lang="en-US" altLang="hu-HU" sz="3200" b="1" u="sng" kern="1200" dirty="0">
                <a:latin typeface="Arial" panose="020B0604020202020204" pitchFamily="34" charset="0"/>
              </a:rPr>
              <a:t>7. Ileus / </a:t>
            </a:r>
            <a:r>
              <a:rPr lang="en-US" altLang="hu-HU" sz="3200" b="1" u="sng" kern="1200" dirty="0" err="1">
                <a:latin typeface="Arial" panose="020B0604020202020204" pitchFamily="34" charset="0"/>
              </a:rPr>
              <a:t>maligne</a:t>
            </a:r>
            <a:r>
              <a:rPr lang="en-US" altLang="hu-HU" sz="3200" b="1" u="sng" kern="1200" dirty="0">
                <a:latin typeface="Arial" panose="020B0604020202020204" pitchFamily="34" charset="0"/>
              </a:rPr>
              <a:t> </a:t>
            </a:r>
            <a:r>
              <a:rPr lang="en-US" altLang="hu-HU" sz="3200" b="1" u="sng" kern="1200" dirty="0" err="1">
                <a:latin typeface="Arial" panose="020B0604020202020204" pitchFamily="34" charset="0"/>
              </a:rPr>
              <a:t>Darmobstruktion</a:t>
            </a:r>
            <a:endParaRPr lang="en-US" altLang="hu-HU" sz="3200" b="1" u="sng" kern="1200" dirty="0">
              <a:latin typeface="Arial" panose="020B0604020202020204" pitchFamily="34" charset="0"/>
            </a:endParaRPr>
          </a:p>
          <a:p>
            <a:pPr marL="457200" lvl="1" fontAlgn="base" hangingPunct="1">
              <a:spcBef>
                <a:spcPct val="0"/>
              </a:spcBef>
              <a:spcAft>
                <a:spcPct val="0"/>
              </a:spcAft>
              <a:buFontTx/>
              <a:buChar char="•"/>
            </a:pPr>
            <a:endParaRPr lang="en-US" altLang="hu-HU" sz="32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Entlastung</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für</a:t>
            </a:r>
            <a:r>
              <a:rPr lang="en-US" altLang="hu-HU" sz="2800" b="1" u="sng" kern="1200" dirty="0">
                <a:latin typeface="Arial" panose="020B0604020202020204" pitchFamily="34" charset="0"/>
              </a:rPr>
              <a:t> Magen / </a:t>
            </a:r>
            <a:r>
              <a:rPr lang="en-US" altLang="hu-HU" sz="2800" b="1" u="sng" kern="1200" dirty="0" err="1">
                <a:latin typeface="Arial" panose="020B0604020202020204" pitchFamily="34" charset="0"/>
              </a:rPr>
              <a:t>Darm</a:t>
            </a:r>
            <a:endParaRPr lang="en-US" altLang="hu-HU" sz="28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ggf</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Opioide</a:t>
            </a:r>
            <a:endParaRPr lang="en-US" altLang="hu-HU" sz="28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Spasmolytika</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Novalgin</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Buscopan</a:t>
            </a:r>
            <a:r>
              <a:rPr lang="en-US" altLang="hu-HU" sz="2800" b="1" u="sng" kern="1200" dirty="0">
                <a:latin typeface="Arial" panose="020B0604020202020204" pitchFamily="34" charset="0"/>
              </a:rPr>
              <a:t>)</a:t>
            </a: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Antiemetika</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Vomex</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Kevatril</a:t>
            </a:r>
            <a:r>
              <a:rPr lang="en-US" altLang="hu-HU" sz="2800" b="1" u="sng" kern="1200" dirty="0">
                <a:latin typeface="Arial" panose="020B0604020202020204" pitchFamily="34" charset="0"/>
              </a:rPr>
              <a:t>)</a:t>
            </a: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Dexamethason</a:t>
            </a:r>
            <a:endParaRPr lang="en-US" altLang="hu-HU" sz="28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keine</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Darmstimulation</a:t>
            </a:r>
            <a:endParaRPr lang="en-US" altLang="hu-HU" sz="28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ggf</a:t>
            </a: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Flüssigkeit</a:t>
            </a:r>
            <a:r>
              <a:rPr lang="en-US" altLang="hu-HU" sz="2800" b="1" u="sng" kern="1200" dirty="0">
                <a:latin typeface="Arial" panose="020B0604020202020204" pitchFamily="34" charset="0"/>
              </a:rPr>
              <a:t>-/</a:t>
            </a:r>
            <a:r>
              <a:rPr lang="en-US" altLang="hu-HU" sz="2800" b="1" u="sng" kern="1200" dirty="0" err="1">
                <a:latin typeface="Arial" panose="020B0604020202020204" pitchFamily="34" charset="0"/>
              </a:rPr>
              <a:t>Nahrungszufuhr</a:t>
            </a:r>
            <a:endParaRPr lang="en-US" altLang="hu-HU" sz="28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800" b="1" u="sng" kern="1200" dirty="0">
                <a:latin typeface="Arial" panose="020B0604020202020204" pitchFamily="34" charset="0"/>
              </a:rPr>
              <a:t> </a:t>
            </a:r>
            <a:r>
              <a:rPr lang="en-US" altLang="hu-HU" sz="2800" b="1" u="sng" kern="1200" dirty="0" err="1">
                <a:latin typeface="Arial" panose="020B0604020202020204" pitchFamily="34" charset="0"/>
              </a:rPr>
              <a:t>Aszites</a:t>
            </a:r>
            <a:r>
              <a:rPr lang="en-US" altLang="hu-HU" sz="2800" b="1" u="sng" kern="1200" dirty="0">
                <a:latin typeface="Arial" panose="020B0604020202020204" pitchFamily="34" charset="0"/>
              </a:rPr>
              <a:t>- / </a:t>
            </a:r>
            <a:r>
              <a:rPr lang="en-US" altLang="hu-HU" sz="2800" b="1" u="sng" kern="1200" dirty="0" err="1">
                <a:latin typeface="Arial" panose="020B0604020202020204" pitchFamily="34" charset="0"/>
              </a:rPr>
              <a:t>Darmpunktion</a:t>
            </a:r>
            <a:endParaRPr lang="en-US" altLang="hu-HU" sz="2800" b="1" u="sng" kern="1200" dirty="0">
              <a:latin typeface="Arial" panose="020B0604020202020204" pitchFamily="34" charset="0"/>
            </a:endParaRPr>
          </a:p>
          <a:p>
            <a:pPr marL="1257300" lvl="2" indent="-342900" fontAlgn="base" hangingPunct="1">
              <a:lnSpc>
                <a:spcPct val="150000"/>
              </a:lnSpc>
              <a:spcBef>
                <a:spcPct val="0"/>
              </a:spcBef>
              <a:spcAft>
                <a:spcPct val="0"/>
              </a:spcAft>
              <a:buFont typeface="Arial" panose="020B0604020202020204" pitchFamily="34" charset="0"/>
              <a:buChar char="•"/>
            </a:pPr>
            <a:endParaRPr lang="en-US" altLang="hu-HU" sz="2800" b="1" u="sng" kern="1200" dirty="0">
              <a:latin typeface="Arial" panose="020B0604020202020204" pitchFamily="34" charset="0"/>
            </a:endParaRPr>
          </a:p>
        </p:txBody>
      </p:sp>
    </p:spTree>
    <p:extLst>
      <p:ext uri="{BB962C8B-B14F-4D97-AF65-F5344CB8AC3E}">
        <p14:creationId xmlns:p14="http://schemas.microsoft.com/office/powerpoint/2010/main" val="153670218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6525056"/>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marL="457200" lvl="1" fontAlgn="base" hangingPunct="1">
              <a:spcBef>
                <a:spcPct val="0"/>
              </a:spcBef>
              <a:spcAft>
                <a:spcPct val="0"/>
              </a:spcAft>
            </a:pPr>
            <a:endParaRPr lang="en-US" altLang="hu-HU" sz="2000" b="1" u="sng" kern="1200" dirty="0">
              <a:latin typeface="Arial" panose="020B0604020202020204" pitchFamily="34" charset="0"/>
            </a:endParaRPr>
          </a:p>
          <a:p>
            <a:pPr lvl="0" fontAlgn="base" hangingPunct="1">
              <a:lnSpc>
                <a:spcPct val="120000"/>
              </a:lnSpc>
              <a:spcBef>
                <a:spcPct val="0"/>
              </a:spcBef>
              <a:spcAft>
                <a:spcPct val="0"/>
              </a:spcAft>
            </a:pPr>
            <a:r>
              <a:rPr lang="en-US" altLang="hu-HU" sz="2800" b="1" u="sng" kern="1200" dirty="0">
                <a:latin typeface="Arial" panose="020B0604020202020204" pitchFamily="34" charset="0"/>
              </a:rPr>
              <a:t> 8</a:t>
            </a:r>
            <a:r>
              <a:rPr lang="de-DE" altLang="hu-HU" sz="2800" b="1" u="sng" kern="1200" dirty="0">
                <a:latin typeface="Arial" panose="020B0604020202020204" pitchFamily="34" charset="0"/>
                <a:cs typeface="Arial" panose="020B0604020202020204" pitchFamily="34" charset="0"/>
              </a:rPr>
              <a:t>. akut überforderte Angehörige:</a:t>
            </a:r>
          </a:p>
          <a:p>
            <a:pPr lvl="0" fontAlgn="base" hangingPunct="1">
              <a:lnSpc>
                <a:spcPct val="120000"/>
              </a:lnSpc>
              <a:spcBef>
                <a:spcPct val="0"/>
              </a:spcBef>
              <a:spcAft>
                <a:spcPct val="0"/>
              </a:spcAft>
            </a:pPr>
            <a:endParaRPr lang="de-DE" altLang="hu-HU" sz="2400" b="1" u="sng" kern="1200" dirty="0">
              <a:latin typeface="Arial" panose="020B0604020202020204" pitchFamily="34" charset="0"/>
              <a:cs typeface="Arial" panose="020B0604020202020204" pitchFamily="34" charset="0"/>
            </a:endParaRP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Es darf sein!</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Zu jedem Zeitpunkt möglich</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Auch unabhängig von der</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Symptomausprägung beim Patienten</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Immer ernst nehmen : auch Familien werden</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von uns begleitet!</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Schnelles Hilfsangebot kann oft die Situation</a:t>
            </a:r>
          </a:p>
          <a:p>
            <a:pPr lvl="0"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rPr>
              <a:t>entspannen</a:t>
            </a:r>
          </a:p>
          <a:p>
            <a:pPr lvl="0" fontAlgn="base" hangingPunct="1">
              <a:lnSpc>
                <a:spcPct val="120000"/>
              </a:lnSpc>
              <a:spcBef>
                <a:spcPct val="0"/>
              </a:spcBef>
              <a:spcAft>
                <a:spcPct val="0"/>
              </a:spcAft>
            </a:pPr>
            <a:endParaRPr lang="de-DE" altLang="hu-HU" sz="900" u="sng" kern="1200" dirty="0">
              <a:latin typeface="Arial" panose="020B0604020202020204" pitchFamily="34" charset="0"/>
              <a:cs typeface="Arial" panose="020B0604020202020204" pitchFamily="34" charset="0"/>
            </a:endParaRPr>
          </a:p>
          <a:p>
            <a:pPr marL="457200" lvl="1" fontAlgn="base" hangingPunct="1">
              <a:lnSpc>
                <a:spcPct val="120000"/>
              </a:lnSpc>
              <a:spcBef>
                <a:spcPct val="0"/>
              </a:spcBef>
              <a:spcAft>
                <a:spcPct val="0"/>
              </a:spcAft>
            </a:pPr>
            <a:r>
              <a:rPr lang="de-DE" altLang="hu-HU" sz="2200" u="sng" kern="1200" dirty="0">
                <a:latin typeface="Arial" panose="020B0604020202020204" pitchFamily="34" charset="0"/>
                <a:cs typeface="Arial" panose="020B0604020202020204" pitchFamily="34" charset="0"/>
                <a:sym typeface="Wingdings" panose="05000000000000000000" pitchFamily="2" charset="2"/>
              </a:rPr>
              <a:t> Ansonsten gilt Überforderung der Angehörigen genauso als Aufnahmegrund</a:t>
            </a:r>
            <a:endParaRPr lang="en-US" altLang="hu-HU" sz="2000" b="1" u="sng" kern="1200" dirty="0">
              <a:latin typeface="Arial" panose="020B0604020202020204" pitchFamily="34" charset="0"/>
            </a:endParaRPr>
          </a:p>
          <a:p>
            <a:pPr marL="1257300" lvl="2" indent="-342900" fontAlgn="base" hangingPunct="1">
              <a:lnSpc>
                <a:spcPct val="150000"/>
              </a:lnSpc>
              <a:spcBef>
                <a:spcPct val="0"/>
              </a:spcBef>
              <a:spcAft>
                <a:spcPct val="0"/>
              </a:spcAft>
              <a:buFont typeface="Arial" panose="020B0604020202020204" pitchFamily="34" charset="0"/>
              <a:buChar char="•"/>
            </a:pPr>
            <a:endParaRPr lang="en-US" altLang="hu-HU" sz="2800" b="1" u="sng" kern="1200" dirty="0">
              <a:latin typeface="Arial" panose="020B0604020202020204" pitchFamily="34" charset="0"/>
            </a:endParaRPr>
          </a:p>
        </p:txBody>
      </p:sp>
      <p:pic>
        <p:nvPicPr>
          <p:cNvPr id="11" name="Picture 10">
            <a:extLst>
              <a:ext uri="{FF2B5EF4-FFF2-40B4-BE49-F238E27FC236}">
                <a16:creationId xmlns:a16="http://schemas.microsoft.com/office/drawing/2014/main" id="{79B12803-C20F-42F2-85CD-92BD25FE2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421" y="1359489"/>
            <a:ext cx="3240088" cy="3152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1250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5936946"/>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marL="457200" lvl="1" fontAlgn="base" hangingPunct="1">
              <a:spcBef>
                <a:spcPct val="0"/>
              </a:spcBef>
              <a:spcAft>
                <a:spcPct val="0"/>
              </a:spcAft>
            </a:pPr>
            <a:endParaRPr lang="en-US" altLang="hu-HU" sz="800" b="1" u="sng" kern="1200" dirty="0">
              <a:latin typeface="Arial" panose="020B0604020202020204" pitchFamily="34" charset="0"/>
            </a:endParaRPr>
          </a:p>
          <a:p>
            <a:pPr marL="457200" lvl="1" fontAlgn="base" hangingPunct="1">
              <a:spcBef>
                <a:spcPct val="0"/>
              </a:spcBef>
              <a:spcAft>
                <a:spcPct val="0"/>
              </a:spcAft>
            </a:pPr>
            <a:r>
              <a:rPr lang="en-US" altLang="hu-HU" sz="2400" b="1" u="sng" kern="1200" dirty="0">
                <a:latin typeface="Arial" panose="020B0604020202020204" pitchFamily="34" charset="0"/>
              </a:rPr>
              <a:t>8. </a:t>
            </a:r>
            <a:r>
              <a:rPr lang="en-US" altLang="hu-HU" sz="2400" b="1" u="sng" kern="1200" dirty="0" err="1">
                <a:latin typeface="Arial" panose="020B0604020202020204" pitchFamily="34" charset="0"/>
              </a:rPr>
              <a:t>Akute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Überforderung</a:t>
            </a:r>
            <a:r>
              <a:rPr lang="en-US" altLang="hu-HU" sz="2400" b="1" u="sng" kern="1200" dirty="0">
                <a:latin typeface="Arial" panose="020B0604020202020204" pitchFamily="34" charset="0"/>
              </a:rPr>
              <a:t> der </a:t>
            </a:r>
            <a:r>
              <a:rPr lang="en-US" altLang="hu-HU" sz="2400" b="1" u="sng" kern="1200" dirty="0" err="1">
                <a:latin typeface="Arial" panose="020B0604020202020204" pitchFamily="34" charset="0"/>
              </a:rPr>
              <a:t>Angehörigen</a:t>
            </a:r>
            <a:endParaRPr lang="en-US" altLang="hu-HU" sz="2400" b="1" u="sng" kern="1200" dirty="0">
              <a:latin typeface="Arial" panose="020B0604020202020204" pitchFamily="34" charset="0"/>
            </a:endParaRPr>
          </a:p>
          <a:p>
            <a:pPr marL="457200" lvl="1" fontAlgn="base" hangingPunct="1">
              <a:spcBef>
                <a:spcPct val="0"/>
              </a:spcBef>
              <a:spcAft>
                <a:spcPct val="0"/>
              </a:spcAft>
              <a:buFontTx/>
              <a:buChar char="•"/>
            </a:pPr>
            <a:endParaRPr lang="en-US" altLang="hu-HU" sz="20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de-DE" altLang="hu-HU" sz="2000" b="1" u="sng" kern="1200" dirty="0">
                <a:latin typeface="Arial" panose="020B0604020202020204" pitchFamily="34" charset="0"/>
                <a:cs typeface="Arial" panose="020B0604020202020204" pitchFamily="34" charset="0"/>
              </a:rPr>
              <a:t> Entlastung vor Ort möglich? (Freunde, Hausarzt,  Ehrenamtliche, Seelsorger)</a:t>
            </a:r>
          </a:p>
          <a:p>
            <a:pPr marL="914400" lvl="2" fontAlgn="base" hangingPunct="1">
              <a:spcBef>
                <a:spcPct val="0"/>
              </a:spcBef>
              <a:spcAft>
                <a:spcPct val="0"/>
              </a:spcAft>
              <a:buFont typeface="Wingdings" panose="05000000000000000000" pitchFamily="2" charset="2"/>
              <a:buChar char="Ø"/>
            </a:pPr>
            <a:r>
              <a:rPr lang="de-DE" altLang="hu-HU" sz="2000" b="1" u="sng" kern="1200" dirty="0">
                <a:latin typeface="Arial" panose="020B0604020202020204" pitchFamily="34" charset="0"/>
                <a:cs typeface="Arial" panose="020B0604020202020204" pitchFamily="34" charset="0"/>
              </a:rPr>
              <a:t> Wie viel kann das </a:t>
            </a:r>
            <a:r>
              <a:rPr lang="de-DE" altLang="hu-HU" sz="2000" b="1" u="sng" kern="1200" dirty="0" err="1">
                <a:latin typeface="Arial" panose="020B0604020202020204" pitchFamily="34" charset="0"/>
                <a:cs typeface="Arial" panose="020B0604020202020204" pitchFamily="34" charset="0"/>
              </a:rPr>
              <a:t>Palliteam</a:t>
            </a:r>
            <a:r>
              <a:rPr lang="de-DE" altLang="hu-HU" sz="2000" b="1" u="sng" kern="1200" dirty="0">
                <a:latin typeface="Arial" panose="020B0604020202020204" pitchFamily="34" charset="0"/>
                <a:cs typeface="Arial" panose="020B0604020202020204" pitchFamily="34" charset="0"/>
              </a:rPr>
              <a:t> vor Ort leisten?</a:t>
            </a:r>
          </a:p>
          <a:p>
            <a:pPr marL="914400" lvl="2" fontAlgn="base" hangingPunct="1">
              <a:spcBef>
                <a:spcPct val="0"/>
              </a:spcBef>
              <a:spcAft>
                <a:spcPct val="0"/>
              </a:spcAft>
              <a:buFont typeface="Wingdings" panose="05000000000000000000" pitchFamily="2" charset="2"/>
              <a:buChar char="Ø"/>
            </a:pPr>
            <a:r>
              <a:rPr lang="en-US" altLang="hu-HU" sz="2000" b="1" u="sng" kern="1200" dirty="0">
                <a:latin typeface="Arial" panose="020B0604020202020204" pitchFamily="34" charset="0"/>
              </a:rPr>
              <a:t> Transport des Pat. ins </a:t>
            </a:r>
            <a:r>
              <a:rPr lang="en-US" altLang="hu-HU" sz="2000" b="1" u="sng" kern="1200" dirty="0" err="1">
                <a:latin typeface="Arial" panose="020B0604020202020204" pitchFamily="34" charset="0"/>
              </a:rPr>
              <a:t>Krankenhaus</a:t>
            </a:r>
            <a:r>
              <a:rPr lang="en-US" altLang="hu-HU" sz="2000" b="1" u="sng" kern="1200" dirty="0">
                <a:latin typeface="Arial" panose="020B0604020202020204" pitchFamily="34" charset="0"/>
              </a:rPr>
              <a:t>?</a:t>
            </a:r>
            <a:r>
              <a:rPr lang="de-DE" altLang="hu-HU" sz="2000" u="sng" kern="1200" dirty="0">
                <a:latin typeface="Arial" panose="020B0604020202020204" pitchFamily="34" charset="0"/>
                <a:cs typeface="Arial" panose="020B0604020202020204" pitchFamily="34" charset="0"/>
              </a:rPr>
              <a:t> =&gt; bevorzugt Palliativstation</a:t>
            </a:r>
            <a:endParaRPr lang="en-US" altLang="hu-HU" sz="20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000" b="1" u="sng" kern="1200" dirty="0">
                <a:latin typeface="Arial" panose="020B0604020202020204" pitchFamily="34" charset="0"/>
              </a:rPr>
              <a:t> </a:t>
            </a:r>
            <a:r>
              <a:rPr lang="en-US" altLang="hu-HU" sz="2000" b="1" u="sng" kern="1200" dirty="0" err="1">
                <a:latin typeface="Arial" panose="020B0604020202020204" pitchFamily="34" charset="0"/>
              </a:rPr>
              <a:t>Krisenmanagement</a:t>
            </a:r>
            <a:r>
              <a:rPr lang="en-US" altLang="hu-HU" sz="2000" b="1" u="sng" kern="1200" dirty="0">
                <a:latin typeface="Arial" panose="020B0604020202020204" pitchFamily="34" charset="0"/>
              </a:rPr>
              <a:t> =&gt; </a:t>
            </a:r>
            <a:r>
              <a:rPr lang="en-US" altLang="hu-HU" sz="2000" b="1" u="sng" kern="1200" dirty="0" err="1">
                <a:latin typeface="Arial" panose="020B0604020202020204" pitchFamily="34" charset="0"/>
              </a:rPr>
              <a:t>Entlastung</a:t>
            </a:r>
            <a:r>
              <a:rPr lang="en-US" altLang="hu-HU" sz="2000" b="1" u="sng" kern="1200" dirty="0">
                <a:latin typeface="Arial" panose="020B0604020202020204" pitchFamily="34" charset="0"/>
              </a:rPr>
              <a:t> </a:t>
            </a:r>
            <a:r>
              <a:rPr lang="en-US" altLang="hu-HU" sz="2000" b="1" u="sng" kern="1200" dirty="0" err="1">
                <a:latin typeface="Arial" panose="020B0604020202020204" pitchFamily="34" charset="0"/>
              </a:rPr>
              <a:t>für</a:t>
            </a:r>
            <a:r>
              <a:rPr lang="en-US" altLang="hu-HU" sz="2000" b="1" u="sng" kern="1200" dirty="0">
                <a:latin typeface="Arial" panose="020B0604020202020204" pitchFamily="34" charset="0"/>
              </a:rPr>
              <a:t> </a:t>
            </a:r>
            <a:r>
              <a:rPr lang="en-US" altLang="hu-HU" sz="2000" b="1" u="sng" kern="1200" dirty="0" err="1">
                <a:latin typeface="Arial" panose="020B0604020202020204" pitchFamily="34" charset="0"/>
              </a:rPr>
              <a:t>Angehörige</a:t>
            </a:r>
            <a:endParaRPr lang="en-US" altLang="hu-HU" sz="20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Hausarzt</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verständigen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ambulante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Hospizgruppe</a:t>
            </a:r>
            <a:r>
              <a:rPr lang="en-US" altLang="hu-HU" sz="2400" b="1" u="sng" kern="1200" dirty="0">
                <a:latin typeface="Arial" panose="020B0604020202020204" pitchFamily="34" charset="0"/>
              </a:rPr>
              <a:t> / </a:t>
            </a:r>
            <a:r>
              <a:rPr lang="en-US" altLang="hu-HU" sz="2400" b="1" u="sng" kern="1200" dirty="0" err="1">
                <a:latin typeface="Arial" panose="020B0604020202020204" pitchFamily="34" charset="0"/>
              </a:rPr>
              <a:t>Ehrenamtliche</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Notfallseelsorger</a:t>
            </a:r>
            <a:r>
              <a:rPr lang="de-DE" altLang="hu-HU" u="sng" kern="1200" dirty="0">
                <a:latin typeface="Arial" panose="020B0604020202020204" pitchFamily="34" charset="0"/>
                <a:cs typeface="Arial" panose="020B0604020202020204" pitchFamily="34" charset="0"/>
              </a:rPr>
              <a:t> </a:t>
            </a:r>
          </a:p>
          <a:p>
            <a:pPr marL="1371600" lvl="3" fontAlgn="base" hangingPunct="1">
              <a:spcBef>
                <a:spcPct val="0"/>
              </a:spcBef>
              <a:spcAft>
                <a:spcPct val="0"/>
              </a:spcAft>
              <a:buFontTx/>
              <a:buChar char="-"/>
            </a:pPr>
            <a:endParaRPr lang="de-DE" altLang="hu-HU" u="sng" kern="1200" dirty="0">
              <a:latin typeface="Arial" panose="020B0604020202020204" pitchFamily="34" charset="0"/>
              <a:cs typeface="Arial" panose="020B0604020202020204" pitchFamily="34" charset="0"/>
            </a:endParaRPr>
          </a:p>
          <a:p>
            <a:pPr lvl="0" fontAlgn="base" hangingPunct="1">
              <a:lnSpc>
                <a:spcPct val="120000"/>
              </a:lnSpc>
              <a:spcBef>
                <a:spcPct val="0"/>
              </a:spcBef>
              <a:spcAft>
                <a:spcPct val="0"/>
              </a:spcAft>
            </a:pPr>
            <a:r>
              <a:rPr lang="de-DE" altLang="hu-HU" sz="2000" b="1" u="sng" kern="1200" dirty="0">
                <a:solidFill>
                  <a:srgbClr val="C00000"/>
                </a:solidFill>
                <a:latin typeface="Arial" panose="020B0604020202020204" pitchFamily="34" charset="0"/>
                <a:cs typeface="Arial" panose="020B0604020202020204" pitchFamily="34" charset="0"/>
              </a:rPr>
              <a:t>Was kann man tun?</a:t>
            </a:r>
          </a:p>
          <a:p>
            <a:pPr marL="457200" lvl="1" fontAlgn="base" hangingPunct="1">
              <a:lnSpc>
                <a:spcPct val="120000"/>
              </a:lnSpc>
              <a:spcBef>
                <a:spcPct val="0"/>
              </a:spcBef>
              <a:spcAft>
                <a:spcPct val="0"/>
              </a:spcAft>
              <a:buFont typeface="Arial" panose="020B0604020202020204" pitchFamily="34" charset="0"/>
              <a:buChar char="•"/>
            </a:pPr>
            <a:r>
              <a:rPr lang="de-DE" altLang="hu-HU" sz="2000" b="1" u="sng" kern="1200" dirty="0">
                <a:latin typeface="Arial" panose="020B0604020202020204" pitchFamily="34" charset="0"/>
                <a:cs typeface="Arial" panose="020B0604020202020204" pitchFamily="34" charset="0"/>
              </a:rPr>
              <a:t>Ruhe und Kompetenz </a:t>
            </a:r>
          </a:p>
          <a:p>
            <a:pPr marL="457200" lvl="1" fontAlgn="base" hangingPunct="1">
              <a:lnSpc>
                <a:spcPct val="120000"/>
              </a:lnSpc>
              <a:spcBef>
                <a:spcPct val="0"/>
              </a:spcBef>
              <a:spcAft>
                <a:spcPct val="0"/>
              </a:spcAft>
              <a:buFont typeface="Arial" panose="020B0604020202020204" pitchFamily="34" charset="0"/>
              <a:buChar char="•"/>
            </a:pPr>
            <a:r>
              <a:rPr lang="de-DE" altLang="hu-HU" sz="2000" b="1" u="sng" kern="1200" dirty="0">
                <a:latin typeface="Arial" panose="020B0604020202020204" pitchFamily="34" charset="0"/>
                <a:cs typeface="Arial" panose="020B0604020202020204" pitchFamily="34" charset="0"/>
              </a:rPr>
              <a:t>Orientierung und Information</a:t>
            </a:r>
          </a:p>
          <a:p>
            <a:pPr marL="457200" lvl="1" fontAlgn="base" hangingPunct="1">
              <a:lnSpc>
                <a:spcPct val="120000"/>
              </a:lnSpc>
              <a:spcBef>
                <a:spcPct val="0"/>
              </a:spcBef>
              <a:spcAft>
                <a:spcPct val="0"/>
              </a:spcAft>
              <a:buFont typeface="Arial" panose="020B0604020202020204" pitchFamily="34" charset="0"/>
              <a:buChar char="•"/>
            </a:pPr>
            <a:r>
              <a:rPr lang="de-DE" altLang="hu-HU" sz="2000" b="1" u="sng" kern="1200" dirty="0">
                <a:latin typeface="Arial" panose="020B0604020202020204" pitchFamily="34" charset="0"/>
                <a:cs typeface="Arial" panose="020B0604020202020204" pitchFamily="34" charset="0"/>
              </a:rPr>
              <a:t>Hinsetzen und zuhören</a:t>
            </a:r>
            <a:endParaRPr lang="en-US" altLang="hu-HU" sz="2800" b="1" u="sng" kern="1200" dirty="0">
              <a:latin typeface="Arial" panose="020B0604020202020204" pitchFamily="34" charset="0"/>
            </a:endParaRPr>
          </a:p>
        </p:txBody>
      </p:sp>
      <p:pic>
        <p:nvPicPr>
          <p:cNvPr id="12" name="Picture 8">
            <a:extLst>
              <a:ext uri="{FF2B5EF4-FFF2-40B4-BE49-F238E27FC236}">
                <a16:creationId xmlns:a16="http://schemas.microsoft.com/office/drawing/2014/main" id="{BA2C8F44-A09F-450D-BA8B-3BE888537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525" y="4508697"/>
            <a:ext cx="2667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6717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414543" y="573774"/>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787405" y="2264191"/>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87405" y="731785"/>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pic>
        <p:nvPicPr>
          <p:cNvPr id="11" name="Picture 3" descr="bild016">
            <a:extLst>
              <a:ext uri="{FF2B5EF4-FFF2-40B4-BE49-F238E27FC236}">
                <a16:creationId xmlns:a16="http://schemas.microsoft.com/office/drawing/2014/main" id="{A0D778C9-E9B7-4E92-9863-2AA6C1C175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75" y="355950"/>
            <a:ext cx="8747212" cy="61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5317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5936946"/>
          </a:xfrm>
          <a:prstGeom prst="rect">
            <a:avLst/>
          </a:prstGeom>
        </p:spPr>
        <p:txBody>
          <a:bodyPr wrap="square">
            <a:spAutoFit/>
          </a:bodyPr>
          <a:lstStyle/>
          <a:p>
            <a:pPr lvl="0" algn="ctr" fontAlgn="base" hangingPunct="1">
              <a:spcBef>
                <a:spcPct val="0"/>
              </a:spcBef>
              <a:spcAft>
                <a:spcPct val="0"/>
              </a:spcAft>
            </a:pPr>
            <a:r>
              <a:rPr lang="en-US" altLang="hu-HU" sz="2400" b="1" u="sng" kern="1200" dirty="0" err="1">
                <a:latin typeface="Arial" panose="020B0604020202020204" pitchFamily="34" charset="0"/>
              </a:rPr>
              <a:t>Notfälle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bei</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Palliativpatienten</a:t>
            </a:r>
            <a:endParaRPr lang="en-US" altLang="hu-HU" sz="2400" b="1" u="sng" kern="1200" dirty="0">
              <a:latin typeface="Arial" panose="020B0604020202020204" pitchFamily="34" charset="0"/>
            </a:endParaRPr>
          </a:p>
          <a:p>
            <a:pPr lvl="0" algn="ctr" fontAlgn="base" hangingPunct="1">
              <a:spcBef>
                <a:spcPct val="0"/>
              </a:spcBef>
              <a:spcAft>
                <a:spcPct val="0"/>
              </a:spcAft>
            </a:pPr>
            <a:endParaRPr lang="en-US" altLang="hu-HU" sz="800" b="1" u="sng" kern="1200" dirty="0">
              <a:latin typeface="Arial" panose="020B0604020202020204" pitchFamily="34" charset="0"/>
            </a:endParaRPr>
          </a:p>
          <a:p>
            <a:pPr marL="457200" lvl="1" fontAlgn="base" hangingPunct="1">
              <a:spcBef>
                <a:spcPct val="0"/>
              </a:spcBef>
              <a:spcAft>
                <a:spcPct val="0"/>
              </a:spcAft>
            </a:pPr>
            <a:r>
              <a:rPr lang="en-US" altLang="hu-HU" sz="2400" b="1" u="sng" kern="1200" dirty="0">
                <a:latin typeface="Arial" panose="020B0604020202020204" pitchFamily="34" charset="0"/>
              </a:rPr>
              <a:t>9. Palliative </a:t>
            </a:r>
            <a:r>
              <a:rPr lang="en-US" altLang="hu-HU" sz="2400" b="1" u="sng" kern="1200" dirty="0" err="1">
                <a:latin typeface="Arial" panose="020B0604020202020204" pitchFamily="34" charset="0"/>
              </a:rPr>
              <a:t>Sedierung</a:t>
            </a:r>
            <a:endParaRPr lang="en-US" altLang="hu-HU" sz="2400" b="1" u="sng" kern="1200" dirty="0">
              <a:latin typeface="Arial" panose="020B0604020202020204" pitchFamily="34" charset="0"/>
            </a:endParaRPr>
          </a:p>
          <a:p>
            <a:pPr marL="457200" lvl="1" fontAlgn="base" hangingPunct="1">
              <a:spcBef>
                <a:spcPct val="0"/>
              </a:spcBef>
              <a:spcAft>
                <a:spcPct val="0"/>
              </a:spcAft>
            </a:pPr>
            <a:endParaRPr lang="en-US" altLang="hu-HU" sz="24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000" b="1" u="sng" kern="1200" dirty="0">
                <a:latin typeface="Arial" panose="020B0604020202020204" pitchFamily="34" charset="0"/>
              </a:rPr>
              <a:t> </a:t>
            </a:r>
            <a:r>
              <a:rPr lang="en-US" altLang="hu-HU" sz="2000" b="1" u="sng" kern="1200" dirty="0" err="1">
                <a:latin typeface="Arial" panose="020B0604020202020204" pitchFamily="34" charset="0"/>
              </a:rPr>
              <a:t>Indikationen</a:t>
            </a:r>
            <a:r>
              <a:rPr lang="en-US" altLang="hu-HU" sz="2000" b="1" u="sng" kern="1200" dirty="0">
                <a:latin typeface="Arial" panose="020B0604020202020204" pitchFamily="34" charset="0"/>
              </a:rPr>
              <a:t> in der </a:t>
            </a:r>
            <a:r>
              <a:rPr lang="en-US" altLang="hu-HU" sz="2000" b="1" u="sng" kern="1200" dirty="0" err="1">
                <a:latin typeface="Arial" panose="020B0604020202020204" pitchFamily="34" charset="0"/>
              </a:rPr>
              <a:t>Terminalphase</a:t>
            </a:r>
            <a:r>
              <a:rPr lang="en-US" altLang="hu-HU" sz="2000" b="1" u="sng" kern="1200" dirty="0">
                <a:latin typeface="Arial" panose="020B0604020202020204" pitchFamily="34" charset="0"/>
              </a:rPr>
              <a:t>:</a:t>
            </a: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Schmerzen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Dyspnoe</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terminale</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Unruhe</a:t>
            </a:r>
            <a:r>
              <a:rPr lang="en-US" altLang="hu-HU" sz="2400" b="1" u="sng" kern="1200" dirty="0">
                <a:latin typeface="Arial" panose="020B0604020202020204" pitchFamily="34" charset="0"/>
              </a:rPr>
              <a:t> / </a:t>
            </a:r>
            <a:r>
              <a:rPr lang="en-US" altLang="hu-HU" sz="2400" b="1" u="sng" kern="1200" dirty="0" err="1">
                <a:latin typeface="Arial" panose="020B0604020202020204" pitchFamily="34" charset="0"/>
              </a:rPr>
              <a:t>Delir</a:t>
            </a:r>
            <a:endParaRPr lang="en-US" altLang="hu-HU" sz="2400" b="1" u="sng" kern="1200" dirty="0">
              <a:latin typeface="Arial" panose="020B0604020202020204" pitchFamily="34" charset="0"/>
            </a:endParaRPr>
          </a:p>
          <a:p>
            <a:pPr marL="1371600" lvl="3" fontAlgn="base" hangingPunct="1">
              <a:spcBef>
                <a:spcPct val="0"/>
              </a:spcBef>
              <a:spcAft>
                <a:spcPct val="0"/>
              </a:spcAft>
            </a:pPr>
            <a:endParaRPr lang="en-US" altLang="hu-HU" sz="2400" b="1" u="sng" kern="1200" dirty="0">
              <a:latin typeface="Arial" panose="020B0604020202020204" pitchFamily="34" charset="0"/>
            </a:endParaRPr>
          </a:p>
          <a:p>
            <a:pPr marL="914400" lvl="2" fontAlgn="base" hangingPunct="1">
              <a:spcBef>
                <a:spcPct val="0"/>
              </a:spcBef>
              <a:spcAft>
                <a:spcPct val="0"/>
              </a:spcAft>
              <a:buFont typeface="Wingdings" panose="05000000000000000000" pitchFamily="2" charset="2"/>
              <a:buChar char="Ø"/>
            </a:pPr>
            <a:r>
              <a:rPr lang="en-US" altLang="hu-HU" sz="2000" b="1" u="sng" kern="1200" dirty="0">
                <a:latin typeface="Arial" panose="020B0604020202020204" pitchFamily="34" charset="0"/>
              </a:rPr>
              <a:t> </a:t>
            </a:r>
            <a:r>
              <a:rPr lang="en-US" altLang="hu-HU" sz="2000" b="1" u="sng" kern="1200" dirty="0" err="1">
                <a:latin typeface="Arial" panose="020B0604020202020204" pitchFamily="34" charset="0"/>
              </a:rPr>
              <a:t>Medikamente</a:t>
            </a:r>
            <a:r>
              <a:rPr lang="en-US" altLang="hu-HU" sz="2000" b="1" u="sng" kern="1200" dirty="0">
                <a:latin typeface="Arial" panose="020B0604020202020204" pitchFamily="34" charset="0"/>
              </a:rPr>
              <a:t>:</a:t>
            </a: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Morphin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Dormicum</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Haloperidol</a:t>
            </a: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ggf</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Ketamin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ggf</a:t>
            </a:r>
            <a:r>
              <a:rPr lang="en-US" altLang="hu-HU" sz="2400" b="1" u="sng" kern="1200" dirty="0">
                <a:latin typeface="Arial" panose="020B0604020202020204" pitchFamily="34" charset="0"/>
              </a:rPr>
              <a:t>. </a:t>
            </a:r>
            <a:r>
              <a:rPr lang="en-US" altLang="hu-HU" sz="2400" b="1" u="sng" kern="1200" dirty="0" err="1">
                <a:latin typeface="Arial" panose="020B0604020202020204" pitchFamily="34" charset="0"/>
              </a:rPr>
              <a:t>Disoprivan</a:t>
            </a:r>
            <a:endParaRPr lang="en-US" altLang="hu-HU" sz="2400" b="1" u="sng" kern="1200" dirty="0">
              <a:latin typeface="Arial" panose="020B0604020202020204" pitchFamily="34" charset="0"/>
            </a:endParaRPr>
          </a:p>
          <a:p>
            <a:pPr marL="1371600" lvl="3" fontAlgn="base" hangingPunct="1">
              <a:spcBef>
                <a:spcPct val="0"/>
              </a:spcBef>
              <a:spcAft>
                <a:spcPct val="0"/>
              </a:spcAft>
              <a:buFontTx/>
              <a:buChar char="-"/>
            </a:pPr>
            <a:endParaRPr lang="en-US" altLang="hu-HU" sz="2400" b="1" u="sng" kern="1200" dirty="0">
              <a:latin typeface="Arial" panose="020B0604020202020204" pitchFamily="34" charset="0"/>
            </a:endParaRPr>
          </a:p>
          <a:p>
            <a:pPr marL="1371600" lvl="3" fontAlgn="base" hangingPunct="1">
              <a:spcBef>
                <a:spcPct val="0"/>
              </a:spcBef>
              <a:spcAft>
                <a:spcPct val="0"/>
              </a:spcAft>
            </a:pPr>
            <a:r>
              <a:rPr lang="en-US" altLang="hu-HU" sz="2200" b="1" u="sng" kern="1200" dirty="0">
                <a:solidFill>
                  <a:srgbClr val="C00000"/>
                </a:solidFill>
                <a:latin typeface="Arial" panose="020B0604020202020204" pitchFamily="34" charset="0"/>
              </a:rPr>
              <a:t>=&gt; </a:t>
            </a:r>
            <a:r>
              <a:rPr lang="en-US" altLang="hu-HU" sz="2200" b="1" u="sng" kern="1200" dirty="0" err="1">
                <a:solidFill>
                  <a:srgbClr val="C00000"/>
                </a:solidFill>
                <a:latin typeface="Arial" panose="020B0604020202020204" pitchFamily="34" charset="0"/>
              </a:rPr>
              <a:t>Ist</a:t>
            </a:r>
            <a:r>
              <a:rPr lang="en-US" altLang="hu-HU" sz="2200" b="1" u="sng" kern="1200" dirty="0">
                <a:solidFill>
                  <a:srgbClr val="C00000"/>
                </a:solidFill>
                <a:latin typeface="Arial" panose="020B0604020202020204" pitchFamily="34" charset="0"/>
              </a:rPr>
              <a:t> pall. </a:t>
            </a:r>
            <a:r>
              <a:rPr lang="en-US" altLang="hu-HU" sz="2200" b="1" u="sng" kern="1200" dirty="0" err="1">
                <a:solidFill>
                  <a:srgbClr val="C00000"/>
                </a:solidFill>
                <a:latin typeface="Arial" panose="020B0604020202020204" pitchFamily="34" charset="0"/>
              </a:rPr>
              <a:t>Sedierung</a:t>
            </a:r>
            <a:r>
              <a:rPr lang="en-US" altLang="hu-HU" sz="2200" b="1" u="sng" kern="1200" dirty="0">
                <a:solidFill>
                  <a:srgbClr val="C00000"/>
                </a:solidFill>
                <a:latin typeface="Arial" panose="020B0604020202020204" pitchFamily="34" charset="0"/>
              </a:rPr>
              <a:t> </a:t>
            </a:r>
            <a:r>
              <a:rPr lang="en-US" altLang="hu-HU" sz="2200" b="1" u="sng" kern="1200" dirty="0" err="1">
                <a:solidFill>
                  <a:srgbClr val="C00000"/>
                </a:solidFill>
                <a:latin typeface="Arial" panose="020B0604020202020204" pitchFamily="34" charset="0"/>
              </a:rPr>
              <a:t>zu</a:t>
            </a:r>
            <a:r>
              <a:rPr lang="en-US" altLang="hu-HU" sz="2200" b="1" u="sng" kern="1200" dirty="0">
                <a:solidFill>
                  <a:srgbClr val="C00000"/>
                </a:solidFill>
                <a:latin typeface="Arial" panose="020B0604020202020204" pitchFamily="34" charset="0"/>
              </a:rPr>
              <a:t> </a:t>
            </a:r>
            <a:r>
              <a:rPr lang="en-US" altLang="hu-HU" sz="2200" b="1" u="sng" kern="1200" dirty="0" err="1">
                <a:solidFill>
                  <a:srgbClr val="C00000"/>
                </a:solidFill>
                <a:latin typeface="Arial" panose="020B0604020202020204" pitchFamily="34" charset="0"/>
              </a:rPr>
              <a:t>Hause</a:t>
            </a:r>
            <a:r>
              <a:rPr lang="en-US" altLang="hu-HU" sz="2200" b="1" u="sng" kern="1200" dirty="0">
                <a:solidFill>
                  <a:srgbClr val="C00000"/>
                </a:solidFill>
                <a:latin typeface="Arial" panose="020B0604020202020204" pitchFamily="34" charset="0"/>
              </a:rPr>
              <a:t> </a:t>
            </a:r>
            <a:r>
              <a:rPr lang="en-US" altLang="hu-HU" sz="2200" b="1" u="sng" kern="1200" dirty="0" err="1">
                <a:solidFill>
                  <a:srgbClr val="C00000"/>
                </a:solidFill>
                <a:latin typeface="Arial" panose="020B0604020202020204" pitchFamily="34" charset="0"/>
              </a:rPr>
              <a:t>machbar</a:t>
            </a:r>
            <a:r>
              <a:rPr lang="en-US" altLang="hu-HU" sz="2200" b="1" u="sng" kern="1200" dirty="0">
                <a:solidFill>
                  <a:srgbClr val="C00000"/>
                </a:solidFill>
                <a:latin typeface="Arial" panose="020B0604020202020204" pitchFamily="34" charset="0"/>
              </a:rPr>
              <a:t>?</a:t>
            </a:r>
          </a:p>
        </p:txBody>
      </p:sp>
    </p:spTree>
    <p:extLst>
      <p:ext uri="{BB962C8B-B14F-4D97-AF65-F5344CB8AC3E}">
        <p14:creationId xmlns:p14="http://schemas.microsoft.com/office/powerpoint/2010/main" val="336603826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1668149"/>
          </a:xfrm>
          <a:prstGeom prst="rect">
            <a:avLst/>
          </a:prstGeom>
        </p:spPr>
        <p:txBody>
          <a:bodyPr wrap="square">
            <a:spAutoFit/>
          </a:bodyPr>
          <a:lstStyle/>
          <a:p>
            <a:pPr marL="304800" lvl="0" indent="-304800" fontAlgn="base" hangingPunct="1">
              <a:lnSpc>
                <a:spcPct val="80000"/>
              </a:lnSpc>
              <a:spcBef>
                <a:spcPct val="20000"/>
              </a:spcBef>
              <a:spcAft>
                <a:spcPct val="0"/>
              </a:spcAft>
            </a:pPr>
            <a:r>
              <a:rPr lang="de-DE" altLang="hu-HU" sz="2800" b="1" dirty="0">
                <a:latin typeface="Arial"/>
              </a:rPr>
              <a:t>Finalität:</a:t>
            </a:r>
          </a:p>
          <a:p>
            <a:pPr marL="757238" lvl="1" indent="-279400" fontAlgn="base" hangingPunct="1">
              <a:lnSpc>
                <a:spcPct val="80000"/>
              </a:lnSpc>
              <a:spcBef>
                <a:spcPct val="20000"/>
              </a:spcBef>
              <a:spcAft>
                <a:spcPct val="0"/>
              </a:spcAft>
            </a:pPr>
            <a:r>
              <a:rPr lang="de-DE" altLang="hu-HU" sz="2000" dirty="0">
                <a:latin typeface="Arial"/>
              </a:rPr>
              <a:t>	</a:t>
            </a:r>
          </a:p>
          <a:p>
            <a:pPr marL="757238" lvl="1" indent="-279400" fontAlgn="base" hangingPunct="1">
              <a:lnSpc>
                <a:spcPct val="80000"/>
              </a:lnSpc>
              <a:spcBef>
                <a:spcPct val="20000"/>
              </a:spcBef>
              <a:spcAft>
                <a:spcPct val="0"/>
              </a:spcAft>
            </a:pPr>
            <a:r>
              <a:rPr lang="de-DE" altLang="hu-HU" sz="2000" b="1" dirty="0">
                <a:latin typeface="Arial"/>
              </a:rPr>
              <a:t>„Notfallmedikation“ in der Sterbephase:</a:t>
            </a:r>
          </a:p>
          <a:p>
            <a:pPr marL="1182688" lvl="2" indent="-228600" fontAlgn="base" hangingPunct="1">
              <a:lnSpc>
                <a:spcPct val="80000"/>
              </a:lnSpc>
              <a:spcBef>
                <a:spcPct val="20000"/>
              </a:spcBef>
              <a:spcAft>
                <a:spcPct val="0"/>
              </a:spcAft>
            </a:pPr>
            <a:endParaRPr lang="de-DE" altLang="hu-HU" sz="2000" b="1" dirty="0">
              <a:latin typeface="Arial"/>
            </a:endParaRPr>
          </a:p>
          <a:p>
            <a:pPr marL="757238" lvl="1" indent="-279400" fontAlgn="base" hangingPunct="1">
              <a:lnSpc>
                <a:spcPct val="80000"/>
              </a:lnSpc>
              <a:spcBef>
                <a:spcPct val="20000"/>
              </a:spcBef>
              <a:spcAft>
                <a:spcPct val="0"/>
              </a:spcAft>
            </a:pPr>
            <a:r>
              <a:rPr lang="de-DE" altLang="hu-HU" sz="2000" b="1" dirty="0">
                <a:latin typeface="Arial"/>
              </a:rPr>
              <a:t>Medikament				Indikation</a:t>
            </a:r>
          </a:p>
        </p:txBody>
      </p:sp>
      <p:graphicFrame>
        <p:nvGraphicFramePr>
          <p:cNvPr id="12" name="Group 13">
            <a:extLst>
              <a:ext uri="{FF2B5EF4-FFF2-40B4-BE49-F238E27FC236}">
                <a16:creationId xmlns:a16="http://schemas.microsoft.com/office/drawing/2014/main" id="{3DC479DD-C3C7-4734-BDBF-106DEC499C55}"/>
              </a:ext>
            </a:extLst>
          </p:cNvPr>
          <p:cNvGraphicFramePr>
            <a:graphicFrameLocks/>
          </p:cNvGraphicFramePr>
          <p:nvPr>
            <p:extLst>
              <p:ext uri="{D42A27DB-BD31-4B8C-83A1-F6EECF244321}">
                <p14:modId xmlns:p14="http://schemas.microsoft.com/office/powerpoint/2010/main" val="2545181518"/>
              </p:ext>
            </p:extLst>
          </p:nvPr>
        </p:nvGraphicFramePr>
        <p:xfrm>
          <a:off x="1943856" y="2398389"/>
          <a:ext cx="7529512" cy="3163888"/>
        </p:xfrm>
        <a:graphic>
          <a:graphicData uri="http://schemas.openxmlformats.org/drawingml/2006/table">
            <a:tbl>
              <a:tblPr/>
              <a:tblGrid>
                <a:gridCol w="3765549">
                  <a:extLst>
                    <a:ext uri="{9D8B030D-6E8A-4147-A177-3AD203B41FA5}">
                      <a16:colId xmlns:a16="http://schemas.microsoft.com/office/drawing/2014/main" val="20000"/>
                    </a:ext>
                  </a:extLst>
                </a:gridCol>
                <a:gridCol w="3763963">
                  <a:extLst>
                    <a:ext uri="{9D8B030D-6E8A-4147-A177-3AD203B41FA5}">
                      <a16:colId xmlns:a16="http://schemas.microsoft.com/office/drawing/2014/main" val="20001"/>
                    </a:ext>
                  </a:extLst>
                </a:gridCol>
              </a:tblGrid>
              <a:tr h="3163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a:ln>
                            <a:noFill/>
                          </a:ln>
                          <a:solidFill>
                            <a:schemeClr val="tx1"/>
                          </a:solidFill>
                          <a:effectLst/>
                          <a:latin typeface="Arial" charset="0"/>
                        </a:rPr>
                        <a:t>Morphin (</a:t>
                      </a:r>
                      <a:r>
                        <a:rPr kumimoji="0" lang="de-DE" sz="1800" b="0" i="0" u="none" strike="noStrike" cap="none" normalizeH="0" baseline="0" dirty="0" err="1">
                          <a:ln>
                            <a:noFill/>
                          </a:ln>
                          <a:solidFill>
                            <a:schemeClr val="tx1"/>
                          </a:solidFill>
                          <a:effectLst/>
                          <a:latin typeface="Arial" charset="0"/>
                        </a:rPr>
                        <a:t>s.c</a:t>
                      </a:r>
                      <a:r>
                        <a:rPr kumimoji="0" lang="de-DE" sz="1800" b="0" i="0" u="none" strike="noStrike" cap="none" normalizeH="0" baseline="0" dirty="0">
                          <a:ln>
                            <a:noFill/>
                          </a:ln>
                          <a:solidFill>
                            <a:schemeClr val="tx1"/>
                          </a:solidFill>
                          <a:effectLst/>
                          <a:latin typeface="Arial" charset="0"/>
                        </a:rPr>
                        <a:t>. oder i.v.) 5-10 mg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err="1">
                          <a:ln>
                            <a:noFill/>
                          </a:ln>
                          <a:solidFill>
                            <a:schemeClr val="tx1"/>
                          </a:solidFill>
                          <a:effectLst/>
                          <a:latin typeface="Arial" charset="0"/>
                        </a:rPr>
                        <a:t>Haloperidol</a:t>
                      </a:r>
                      <a:r>
                        <a:rPr kumimoji="0" lang="de-DE" sz="1800" b="0" i="0" u="none" strike="noStrike" cap="none" normalizeH="0" baseline="0" dirty="0">
                          <a:ln>
                            <a:noFill/>
                          </a:ln>
                          <a:solidFill>
                            <a:schemeClr val="tx1"/>
                          </a:solidFill>
                          <a:effectLst/>
                          <a:latin typeface="Arial" charset="0"/>
                        </a:rPr>
                        <a:t> (</a:t>
                      </a:r>
                      <a:r>
                        <a:rPr kumimoji="0" lang="de-DE" sz="1800" b="0" i="0" u="none" strike="noStrike" cap="none" normalizeH="0" baseline="0" dirty="0" err="1">
                          <a:ln>
                            <a:noFill/>
                          </a:ln>
                          <a:solidFill>
                            <a:schemeClr val="tx1"/>
                          </a:solidFill>
                          <a:effectLst/>
                          <a:latin typeface="Arial" charset="0"/>
                        </a:rPr>
                        <a:t>Haldol</a:t>
                      </a:r>
                      <a:r>
                        <a:rPr kumimoji="0" lang="de-DE" sz="1800" b="0" i="0" u="none" strike="noStrike" cap="none" normalizeH="0" baseline="0" dirty="0">
                          <a:ln>
                            <a:noFill/>
                          </a:ln>
                          <a:solidFill>
                            <a:schemeClr val="tx1"/>
                          </a:solidFill>
                          <a:effectLst/>
                          <a:latin typeface="Arial" charset="0"/>
                        </a:rPr>
                        <a:t>) 10 mg i.v./</a:t>
                      </a:r>
                      <a:r>
                        <a:rPr kumimoji="0" lang="de-DE" sz="1800" b="0" i="0" u="none" strike="noStrike" cap="none" normalizeH="0" baseline="0" dirty="0" err="1">
                          <a:ln>
                            <a:noFill/>
                          </a:ln>
                          <a:solidFill>
                            <a:schemeClr val="tx1"/>
                          </a:solidFill>
                          <a:effectLst/>
                          <a:latin typeface="Arial" charset="0"/>
                        </a:rPr>
                        <a:t>i.m</a:t>
                      </a:r>
                      <a:r>
                        <a:rPr kumimoji="0" lang="de-DE" sz="1800" b="0" i="0" u="none" strike="noStrike" cap="none" normalizeH="0" baseline="0" dirty="0">
                          <a:ln>
                            <a:noFill/>
                          </a:ln>
                          <a:solidFill>
                            <a:schemeClr val="tx1"/>
                          </a:solidFill>
                          <a:effectLst/>
                          <a:latin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err="1">
                          <a:ln>
                            <a:noFill/>
                          </a:ln>
                          <a:solidFill>
                            <a:schemeClr val="tx1"/>
                          </a:solidFill>
                          <a:effectLst/>
                          <a:latin typeface="Arial" charset="0"/>
                        </a:rPr>
                        <a:t>Scopolamin</a:t>
                      </a:r>
                      <a:r>
                        <a:rPr kumimoji="0" lang="de-DE" sz="1800" b="0" i="0" u="none" strike="noStrike" cap="none" normalizeH="0" baseline="0" dirty="0">
                          <a:ln>
                            <a:noFill/>
                          </a:ln>
                          <a:solidFill>
                            <a:schemeClr val="tx1"/>
                          </a:solidFill>
                          <a:effectLst/>
                          <a:latin typeface="Arial" charset="0"/>
                        </a:rPr>
                        <a:t> </a:t>
                      </a:r>
                      <a:r>
                        <a:rPr kumimoji="0" lang="de-DE" sz="1800" b="0" i="0" u="none" strike="noStrike" cap="none" normalizeH="0" baseline="0" dirty="0" err="1">
                          <a:ln>
                            <a:noFill/>
                          </a:ln>
                          <a:solidFill>
                            <a:schemeClr val="tx1"/>
                          </a:solidFill>
                          <a:effectLst/>
                          <a:latin typeface="Arial" charset="0"/>
                        </a:rPr>
                        <a:t>s.c</a:t>
                      </a:r>
                      <a:r>
                        <a:rPr kumimoji="0" lang="de-DE" sz="1800" b="0" i="0" u="none" strike="noStrike" cap="none" normalizeH="0" baseline="0" dirty="0">
                          <a:ln>
                            <a:noFill/>
                          </a:ln>
                          <a:solidFill>
                            <a:schemeClr val="tx1"/>
                          </a:solidFill>
                          <a:effectLst/>
                          <a:latin typeface="Arial" charset="0"/>
                        </a:rPr>
                        <a:t>. 0,25-0,5 mg /</a:t>
                      </a:r>
                      <a:r>
                        <a:rPr kumimoji="0" lang="de-DE" sz="1800" b="0" i="0" u="none" strike="noStrike" cap="none" normalizeH="0" baseline="0" dirty="0" err="1">
                          <a:ln>
                            <a:noFill/>
                          </a:ln>
                          <a:solidFill>
                            <a:schemeClr val="tx1"/>
                          </a:solidFill>
                          <a:effectLst/>
                          <a:latin typeface="Arial" charset="0"/>
                        </a:rPr>
                        <a:t>Scopoderm</a:t>
                      </a:r>
                      <a:r>
                        <a:rPr kumimoji="0" lang="de-DE" sz="1800" b="0" i="0" u="none" strike="noStrike" cap="none" normalizeH="0" baseline="0" dirty="0">
                          <a:ln>
                            <a:noFill/>
                          </a:ln>
                          <a:solidFill>
                            <a:schemeClr val="tx1"/>
                          </a:solidFill>
                          <a:effectLst/>
                          <a:latin typeface="Arial" charset="0"/>
                        </a:rPr>
                        <a:t> 2 Pflaster hinterm Ohr aufkleben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err="1">
                          <a:ln>
                            <a:noFill/>
                          </a:ln>
                          <a:solidFill>
                            <a:schemeClr val="tx1"/>
                          </a:solidFill>
                          <a:effectLst/>
                          <a:latin typeface="Arial" charset="0"/>
                        </a:rPr>
                        <a:t>Diazepam</a:t>
                      </a:r>
                      <a:r>
                        <a:rPr kumimoji="0" lang="de-DE" sz="1800" b="0" i="0" u="none" strike="noStrike" cap="none" normalizeH="0" baseline="0" dirty="0">
                          <a:ln>
                            <a:noFill/>
                          </a:ln>
                          <a:solidFill>
                            <a:schemeClr val="tx1"/>
                          </a:solidFill>
                          <a:effectLst/>
                          <a:latin typeface="Arial" charset="0"/>
                        </a:rPr>
                        <a:t> (Valium) </a:t>
                      </a:r>
                      <a:r>
                        <a:rPr kumimoji="0" lang="de-DE" sz="1800" b="0" i="0" u="none" strike="noStrike" cap="none" normalizeH="0" baseline="0" dirty="0" err="1">
                          <a:ln>
                            <a:noFill/>
                          </a:ln>
                          <a:solidFill>
                            <a:schemeClr val="tx1"/>
                          </a:solidFill>
                          <a:effectLst/>
                          <a:latin typeface="Arial" charset="0"/>
                        </a:rPr>
                        <a:t>i.m</a:t>
                      </a:r>
                      <a:r>
                        <a:rPr kumimoji="0" lang="de-DE" sz="1800" b="0" i="0" u="none" strike="noStrike" cap="none" normalizeH="0" baseline="0" dirty="0">
                          <a:ln>
                            <a:noFill/>
                          </a:ln>
                          <a:solidFill>
                            <a:schemeClr val="tx1"/>
                          </a:solidFill>
                          <a:effectLst/>
                          <a:latin typeface="Arial" charset="0"/>
                        </a:rPr>
                        <a:t>./i.v. 10 mg oder </a:t>
                      </a:r>
                      <a:r>
                        <a:rPr kumimoji="0" lang="de-DE" sz="1800" b="0" i="0" u="none" strike="noStrike" cap="none" normalizeH="0" baseline="0" dirty="0" err="1">
                          <a:ln>
                            <a:noFill/>
                          </a:ln>
                          <a:solidFill>
                            <a:schemeClr val="tx1"/>
                          </a:solidFill>
                          <a:effectLst/>
                          <a:latin typeface="Arial" charset="0"/>
                        </a:rPr>
                        <a:t>Dormicum</a:t>
                      </a:r>
                      <a:endParaRPr kumimoji="0" lang="de-DE" sz="1800" b="0" i="0" u="none" strike="noStrike" cap="none" normalizeH="0" baseline="0" dirty="0">
                        <a:ln>
                          <a:noFill/>
                        </a:ln>
                        <a:solidFill>
                          <a:schemeClr val="tx1"/>
                        </a:solidFill>
                        <a:effectLst/>
                        <a:latin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a:ln>
                            <a:noFill/>
                          </a:ln>
                          <a:solidFill>
                            <a:schemeClr val="tx1"/>
                          </a:solidFill>
                          <a:effectLst/>
                          <a:latin typeface="Arial" charset="0"/>
                        </a:rPr>
                        <a:t>Schmerzen, Atemnot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a:ln>
                            <a:noFill/>
                          </a:ln>
                          <a:solidFill>
                            <a:schemeClr val="tx1"/>
                          </a:solidFill>
                          <a:effectLst/>
                          <a:latin typeface="Arial" charset="0"/>
                        </a:rPr>
                        <a:t>Unruhe, Atemnot, Übelkeit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a:ln>
                            <a:noFill/>
                          </a:ln>
                          <a:solidFill>
                            <a:schemeClr val="tx1"/>
                          </a:solidFill>
                          <a:effectLst/>
                          <a:latin typeface="Arial" charset="0"/>
                        </a:rPr>
                        <a:t>„Rasseln“, Atemnot (=&gt;Sekretionshemmung)</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dirty="0">
                          <a:ln>
                            <a:noFill/>
                          </a:ln>
                          <a:solidFill>
                            <a:schemeClr val="tx1"/>
                          </a:solidFill>
                          <a:effectLst/>
                          <a:latin typeface="Arial" charset="0"/>
                        </a:rPr>
                        <a:t>Motorische Unruhe, Angst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16161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430887"/>
          </a:xfrm>
          <a:prstGeom prst="rect">
            <a:avLst/>
          </a:prstGeom>
        </p:spPr>
        <p:txBody>
          <a:bodyPr wrap="square">
            <a:spAutoFit/>
          </a:bodyPr>
          <a:lstStyle/>
          <a:p>
            <a:pPr lvl="0" algn="ctr" fontAlgn="base" hangingPunct="1">
              <a:spcBef>
                <a:spcPct val="0"/>
              </a:spcBef>
              <a:spcAft>
                <a:spcPct val="0"/>
              </a:spcAft>
            </a:pPr>
            <a:endParaRPr lang="en-US" altLang="hu-HU" sz="2200" b="1" u="sng" kern="1200" dirty="0">
              <a:solidFill>
                <a:srgbClr val="C00000"/>
              </a:solidFill>
              <a:latin typeface="Arial" panose="020B0604020202020204" pitchFamily="34" charset="0"/>
            </a:endParaRPr>
          </a:p>
        </p:txBody>
      </p:sp>
      <p:sp>
        <p:nvSpPr>
          <p:cNvPr id="3" name="Téglalap 2">
            <a:extLst>
              <a:ext uri="{FF2B5EF4-FFF2-40B4-BE49-F238E27FC236}">
                <a16:creationId xmlns:a16="http://schemas.microsoft.com/office/drawing/2014/main" id="{F90A1439-5FBB-4AA1-A3FB-A6252F341CCD}"/>
              </a:ext>
            </a:extLst>
          </p:cNvPr>
          <p:cNvSpPr/>
          <p:nvPr/>
        </p:nvSpPr>
        <p:spPr>
          <a:xfrm>
            <a:off x="2130637" y="2164279"/>
            <a:ext cx="7321118" cy="769441"/>
          </a:xfrm>
          <a:prstGeom prst="rect">
            <a:avLst/>
          </a:prstGeom>
        </p:spPr>
        <p:txBody>
          <a:bodyPr wrap="square">
            <a:spAutoFit/>
          </a:bodyPr>
          <a:lstStyle/>
          <a:p>
            <a:pPr lvl="0" algn="ctr" fontAlgn="base" hangingPunct="1">
              <a:spcBef>
                <a:spcPct val="0"/>
              </a:spcBef>
              <a:spcAft>
                <a:spcPct val="0"/>
              </a:spcAft>
            </a:pPr>
            <a:r>
              <a:rPr lang="en-US" altLang="hu-HU" sz="4400" b="1" u="sng" kern="1200" dirty="0" err="1">
                <a:solidFill>
                  <a:srgbClr val="FF0000"/>
                </a:solidFill>
                <a:latin typeface="Arial" panose="020B0604020202020204" pitchFamily="34" charset="0"/>
              </a:rPr>
              <a:t>Kommunikation</a:t>
            </a:r>
            <a:r>
              <a:rPr lang="en-US" altLang="hu-HU" sz="4400" b="1" u="sng" kern="1200" dirty="0">
                <a:solidFill>
                  <a:srgbClr val="FF0000"/>
                </a:solidFill>
                <a:latin typeface="Arial" panose="020B0604020202020204" pitchFamily="34" charset="0"/>
              </a:rPr>
              <a:t> </a:t>
            </a:r>
            <a:r>
              <a:rPr lang="en-US" altLang="hu-HU" sz="4400" b="1" u="sng" kern="1200" dirty="0" err="1">
                <a:solidFill>
                  <a:srgbClr val="FF0000"/>
                </a:solidFill>
                <a:latin typeface="Arial" panose="020B0604020202020204" pitchFamily="34" charset="0"/>
              </a:rPr>
              <a:t>ist</a:t>
            </a:r>
            <a:r>
              <a:rPr lang="en-US" altLang="hu-HU" sz="4400" b="1" u="sng" kern="1200" dirty="0">
                <a:solidFill>
                  <a:srgbClr val="FF0000"/>
                </a:solidFill>
                <a:latin typeface="Arial" panose="020B0604020202020204" pitchFamily="34" charset="0"/>
              </a:rPr>
              <a:t> </a:t>
            </a:r>
            <a:r>
              <a:rPr lang="en-US" altLang="hu-HU" sz="4400" b="1" u="sng" kern="1200" dirty="0" err="1">
                <a:solidFill>
                  <a:srgbClr val="FF0000"/>
                </a:solidFill>
                <a:latin typeface="Arial" panose="020B0604020202020204" pitchFamily="34" charset="0"/>
              </a:rPr>
              <a:t>alles</a:t>
            </a:r>
            <a:r>
              <a:rPr lang="en-US" altLang="hu-HU" sz="4400" b="1" u="sng" kern="1200" dirty="0">
                <a:solidFill>
                  <a:srgbClr val="FF0000"/>
                </a:solidFill>
                <a:latin typeface="Arial" panose="020B0604020202020204" pitchFamily="34" charset="0"/>
              </a:rPr>
              <a:t>!</a:t>
            </a:r>
          </a:p>
        </p:txBody>
      </p:sp>
    </p:spTree>
    <p:extLst>
      <p:ext uri="{BB962C8B-B14F-4D97-AF65-F5344CB8AC3E}">
        <p14:creationId xmlns:p14="http://schemas.microsoft.com/office/powerpoint/2010/main" val="15293273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430887"/>
          </a:xfrm>
          <a:prstGeom prst="rect">
            <a:avLst/>
          </a:prstGeom>
        </p:spPr>
        <p:txBody>
          <a:bodyPr wrap="square">
            <a:spAutoFit/>
          </a:bodyPr>
          <a:lstStyle/>
          <a:p>
            <a:pPr lvl="0" algn="ctr" fontAlgn="base" hangingPunct="1">
              <a:spcBef>
                <a:spcPct val="0"/>
              </a:spcBef>
              <a:spcAft>
                <a:spcPct val="0"/>
              </a:spcAft>
            </a:pPr>
            <a:endParaRPr lang="en-US" altLang="hu-HU" sz="2200" b="1" u="sng" kern="1200" dirty="0">
              <a:solidFill>
                <a:srgbClr val="C00000"/>
              </a:solidFill>
              <a:latin typeface="Arial" panose="020B0604020202020204" pitchFamily="34" charset="0"/>
            </a:endParaRPr>
          </a:p>
        </p:txBody>
      </p:sp>
      <p:sp>
        <p:nvSpPr>
          <p:cNvPr id="3" name="Téglalap 2">
            <a:extLst>
              <a:ext uri="{FF2B5EF4-FFF2-40B4-BE49-F238E27FC236}">
                <a16:creationId xmlns:a16="http://schemas.microsoft.com/office/drawing/2014/main" id="{F90A1439-5FBB-4AA1-A3FB-A6252F341CCD}"/>
              </a:ext>
            </a:extLst>
          </p:cNvPr>
          <p:cNvSpPr/>
          <p:nvPr/>
        </p:nvSpPr>
        <p:spPr>
          <a:xfrm>
            <a:off x="2068493" y="725397"/>
            <a:ext cx="7321118" cy="4893647"/>
          </a:xfrm>
          <a:prstGeom prst="rect">
            <a:avLst/>
          </a:prstGeom>
        </p:spPr>
        <p:txBody>
          <a:bodyPr wrap="square">
            <a:spAutoFit/>
          </a:bodyPr>
          <a:lstStyle/>
          <a:p>
            <a:pPr lvl="0" algn="ctr" fontAlgn="base" hangingPunct="1">
              <a:spcBef>
                <a:spcPct val="0"/>
              </a:spcBef>
              <a:spcAft>
                <a:spcPct val="0"/>
              </a:spcAft>
            </a:pPr>
            <a:r>
              <a:rPr lang="en-US" altLang="hu-HU" sz="4400" b="1" u="sng" kern="1200" dirty="0" err="1">
                <a:solidFill>
                  <a:srgbClr val="FF0000"/>
                </a:solidFill>
                <a:latin typeface="Arial" panose="020B0604020202020204" pitchFamily="34" charset="0"/>
              </a:rPr>
              <a:t>Kommunikation</a:t>
            </a:r>
            <a:r>
              <a:rPr lang="en-US" altLang="hu-HU" sz="4400" b="1" u="sng" kern="1200" dirty="0">
                <a:solidFill>
                  <a:srgbClr val="FF0000"/>
                </a:solidFill>
                <a:latin typeface="Arial" panose="020B0604020202020204" pitchFamily="34" charset="0"/>
              </a:rPr>
              <a:t> </a:t>
            </a:r>
            <a:r>
              <a:rPr lang="en-US" altLang="hu-HU" sz="4400" b="1" u="sng" kern="1200" dirty="0" err="1">
                <a:solidFill>
                  <a:srgbClr val="FF0000"/>
                </a:solidFill>
                <a:latin typeface="Arial" panose="020B0604020202020204" pitchFamily="34" charset="0"/>
              </a:rPr>
              <a:t>ist</a:t>
            </a:r>
            <a:r>
              <a:rPr lang="en-US" altLang="hu-HU" sz="4400" b="1" u="sng" kern="1200" dirty="0">
                <a:solidFill>
                  <a:srgbClr val="FF0000"/>
                </a:solidFill>
                <a:latin typeface="Arial" panose="020B0604020202020204" pitchFamily="34" charset="0"/>
              </a:rPr>
              <a:t> </a:t>
            </a:r>
            <a:r>
              <a:rPr lang="en-US" altLang="hu-HU" sz="4400" b="1" u="sng" kern="1200" dirty="0" err="1">
                <a:solidFill>
                  <a:srgbClr val="FF0000"/>
                </a:solidFill>
                <a:latin typeface="Arial" panose="020B0604020202020204" pitchFamily="34" charset="0"/>
              </a:rPr>
              <a:t>alles</a:t>
            </a:r>
            <a:r>
              <a:rPr lang="en-US" altLang="hu-HU" sz="4400" b="1" u="sng" kern="1200" dirty="0">
                <a:solidFill>
                  <a:srgbClr val="FF0000"/>
                </a:solidFill>
                <a:latin typeface="Arial" panose="020B0604020202020204" pitchFamily="34" charset="0"/>
              </a:rPr>
              <a:t>!</a:t>
            </a:r>
          </a:p>
          <a:p>
            <a:pPr lvl="0" algn="ctr" fontAlgn="base" hangingPunct="1">
              <a:spcBef>
                <a:spcPct val="0"/>
              </a:spcBef>
              <a:spcAft>
                <a:spcPct val="0"/>
              </a:spcAft>
            </a:pPr>
            <a:endParaRPr lang="en-US" altLang="hu-HU" sz="4400" b="1" u="sng" kern="1200" dirty="0">
              <a:latin typeface="Arial" panose="020B0604020202020204" pitchFamily="34" charset="0"/>
            </a:endParaRPr>
          </a:p>
          <a:p>
            <a:pPr lvl="0" algn="ctr" fontAlgn="base" hangingPunct="1">
              <a:spcBef>
                <a:spcPct val="0"/>
              </a:spcBef>
              <a:spcAft>
                <a:spcPct val="0"/>
              </a:spcAft>
            </a:pPr>
            <a:r>
              <a:rPr lang="en-US" altLang="hu-HU" sz="4400" b="1" u="sng" kern="1200" dirty="0">
                <a:latin typeface="Arial" panose="020B0604020202020204" pitchFamily="34" charset="0"/>
              </a:rPr>
              <a:t> “ Das </a:t>
            </a:r>
            <a:r>
              <a:rPr lang="en-US" altLang="hu-HU" sz="4400" b="1" u="sng" kern="1200" dirty="0" err="1">
                <a:latin typeface="Arial" panose="020B0604020202020204" pitchFamily="34" charset="0"/>
              </a:rPr>
              <a:t>größte</a:t>
            </a:r>
            <a:r>
              <a:rPr lang="en-US" altLang="hu-HU" sz="4400" b="1" u="sng" kern="1200" dirty="0">
                <a:latin typeface="Arial" panose="020B0604020202020204" pitchFamily="34" charset="0"/>
              </a:rPr>
              <a:t> Problem in der </a:t>
            </a:r>
            <a:r>
              <a:rPr lang="en-US" altLang="hu-HU" sz="4400" b="1" u="sng" kern="1200" dirty="0" err="1">
                <a:latin typeface="Arial" panose="020B0604020202020204" pitchFamily="34" charset="0"/>
              </a:rPr>
              <a:t>Kommunikation</a:t>
            </a:r>
            <a:r>
              <a:rPr lang="en-US" altLang="hu-HU" sz="4400" b="1" u="sng" kern="1200" dirty="0">
                <a:latin typeface="Arial" panose="020B0604020202020204" pitchFamily="34" charset="0"/>
              </a:rPr>
              <a:t> </a:t>
            </a:r>
            <a:r>
              <a:rPr lang="en-US" altLang="hu-HU" sz="4400" b="1" u="sng" kern="1200" dirty="0" err="1">
                <a:latin typeface="Arial" panose="020B0604020202020204" pitchFamily="34" charset="0"/>
              </a:rPr>
              <a:t>ist</a:t>
            </a:r>
            <a:r>
              <a:rPr lang="en-US" altLang="hu-HU" sz="4400" b="1" u="sng" kern="1200" dirty="0">
                <a:latin typeface="Arial" panose="020B0604020202020204" pitchFamily="34" charset="0"/>
              </a:rPr>
              <a:t> die Illusion, </a:t>
            </a:r>
            <a:r>
              <a:rPr lang="en-US" altLang="hu-HU" sz="4400" b="1" u="sng" kern="1200" dirty="0" err="1">
                <a:latin typeface="Arial" panose="020B0604020202020204" pitchFamily="34" charset="0"/>
              </a:rPr>
              <a:t>sie</a:t>
            </a:r>
            <a:r>
              <a:rPr lang="en-US" altLang="hu-HU" sz="4400" b="1" u="sng" kern="1200" dirty="0">
                <a:latin typeface="Arial" panose="020B0604020202020204" pitchFamily="34" charset="0"/>
              </a:rPr>
              <a:t> </a:t>
            </a:r>
            <a:r>
              <a:rPr lang="en-US" altLang="hu-HU" sz="4400" b="1" u="sng" kern="1200" dirty="0" err="1">
                <a:latin typeface="Arial" panose="020B0604020202020204" pitchFamily="34" charset="0"/>
              </a:rPr>
              <a:t>hätte</a:t>
            </a:r>
            <a:r>
              <a:rPr lang="en-US" altLang="hu-HU" sz="4400" b="1" u="sng" kern="1200" dirty="0">
                <a:latin typeface="Arial" panose="020B0604020202020204" pitchFamily="34" charset="0"/>
              </a:rPr>
              <a:t> </a:t>
            </a:r>
            <a:r>
              <a:rPr lang="en-US" altLang="hu-HU" sz="4400" b="1" u="sng" kern="1200" dirty="0" err="1">
                <a:latin typeface="Arial" panose="020B0604020202020204" pitchFamily="34" charset="0"/>
              </a:rPr>
              <a:t>stattgefunden</a:t>
            </a:r>
            <a:r>
              <a:rPr lang="en-US" altLang="hu-HU" sz="4400" b="1" u="sng" kern="1200" dirty="0">
                <a:latin typeface="Arial" panose="020B0604020202020204" pitchFamily="34" charset="0"/>
              </a:rPr>
              <a:t>.”</a:t>
            </a:r>
          </a:p>
          <a:p>
            <a:pPr lvl="0" algn="r" fontAlgn="base" hangingPunct="1">
              <a:spcBef>
                <a:spcPct val="0"/>
              </a:spcBef>
              <a:spcAft>
                <a:spcPct val="0"/>
              </a:spcAft>
            </a:pPr>
            <a:endParaRPr lang="en-US" altLang="hu-HU" sz="2400" b="1" u="sng" kern="1200" dirty="0">
              <a:latin typeface="Arial" panose="020B0604020202020204" pitchFamily="34" charset="0"/>
            </a:endParaRPr>
          </a:p>
          <a:p>
            <a:pPr lvl="0" algn="r" fontAlgn="base" hangingPunct="1">
              <a:spcBef>
                <a:spcPct val="0"/>
              </a:spcBef>
              <a:spcAft>
                <a:spcPct val="0"/>
              </a:spcAft>
            </a:pPr>
            <a:r>
              <a:rPr lang="en-US" altLang="hu-HU" sz="2400" b="1" u="sng" kern="1200" dirty="0">
                <a:latin typeface="Arial" panose="020B0604020202020204" pitchFamily="34" charset="0"/>
              </a:rPr>
              <a:t>George Bernard Shaw</a:t>
            </a:r>
          </a:p>
        </p:txBody>
      </p:sp>
    </p:spTree>
    <p:extLst>
      <p:ext uri="{BB962C8B-B14F-4D97-AF65-F5344CB8AC3E}">
        <p14:creationId xmlns:p14="http://schemas.microsoft.com/office/powerpoint/2010/main" val="371746149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TextBox 6"/>
          <p:cNvSpPr txBox="1"/>
          <p:nvPr/>
        </p:nvSpPr>
        <p:spPr>
          <a:xfrm>
            <a:off x="2603505" y="2967334"/>
            <a:ext cx="8987150" cy="1754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5400">
                <a:solidFill>
                  <a:srgbClr val="121D46"/>
                </a:solidFill>
                <a:latin typeface="Poppins Bold"/>
                <a:ea typeface="Poppins Bold"/>
                <a:cs typeface="Poppins Bold"/>
                <a:sym typeface="Poppins Bold"/>
              </a:defRPr>
            </a:lvl1pPr>
          </a:lstStyle>
          <a:p>
            <a:pPr lvl="0" fontAlgn="base" hangingPunct="1">
              <a:spcBef>
                <a:spcPct val="0"/>
              </a:spcBef>
              <a:spcAft>
                <a:spcPct val="0"/>
              </a:spcAft>
            </a:pPr>
            <a:r>
              <a:rPr lang="de-DE" altLang="hu-HU" b="1" kern="1200" dirty="0">
                <a:solidFill>
                  <a:schemeClr val="accent1">
                    <a:lumMod val="50000"/>
                  </a:schemeClr>
                </a:solidFill>
                <a:latin typeface="Arial" panose="020B0604020202020204" pitchFamily="34" charset="0"/>
                <a:ea typeface="+mn-ea"/>
                <a:cs typeface="+mn-cs"/>
              </a:rPr>
              <a:t>Danke für Ihre Aufmerksamkeit</a:t>
            </a:r>
            <a:r>
              <a:rPr lang="hu-HU" altLang="hu-HU" b="1" kern="1200" dirty="0">
                <a:solidFill>
                  <a:schemeClr val="accent1">
                    <a:lumMod val="50000"/>
                  </a:schemeClr>
                </a:solidFill>
                <a:latin typeface="Arial" panose="020B0604020202020204" pitchFamily="34" charset="0"/>
                <a:ea typeface="+mn-ea"/>
                <a:cs typeface="+mn-cs"/>
              </a:rPr>
              <a:t>!</a:t>
            </a:r>
            <a:endParaRPr lang="en-US" altLang="hu-HU" b="1" kern="1200" dirty="0">
              <a:solidFill>
                <a:schemeClr val="accent1">
                  <a:lumMod val="50000"/>
                </a:schemeClr>
              </a:solidFill>
              <a:latin typeface="Arial" panose="020B0604020202020204" pitchFamily="34" charset="0"/>
              <a:ea typeface="+mn-ea"/>
              <a:cs typeface="+mn-cs"/>
            </a:endParaRPr>
          </a:p>
        </p:txBody>
      </p:sp>
      <p:pic>
        <p:nvPicPr>
          <p:cNvPr id="535" name="Kép 10" descr="Kép 10"/>
          <p:cNvPicPr>
            <a:picLocks noChangeAspect="1"/>
          </p:cNvPicPr>
          <p:nvPr/>
        </p:nvPicPr>
        <p:blipFill>
          <a:blip r:embed="rId2"/>
          <a:srcRect t="14602" r="55677"/>
          <a:stretch>
            <a:fillRect/>
          </a:stretch>
        </p:blipFill>
        <p:spPr>
          <a:xfrm flipH="1">
            <a:off x="-2" y="-1"/>
            <a:ext cx="3555999" cy="6858001"/>
          </a:xfrm>
          <a:prstGeom prst="rect">
            <a:avLst/>
          </a:prstGeom>
          <a:ln w="12700">
            <a:miter lim="400000"/>
          </a:ln>
        </p:spPr>
      </p:pic>
      <p:sp>
        <p:nvSpPr>
          <p:cNvPr id="536" name="Rectangle 7"/>
          <p:cNvSpPr txBox="1"/>
          <p:nvPr/>
        </p:nvSpPr>
        <p:spPr>
          <a:xfrm>
            <a:off x="7508881" y="6134878"/>
            <a:ext cx="4081775" cy="363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ts val="2400"/>
              </a:lnSpc>
              <a:defRPr sz="1200">
                <a:solidFill>
                  <a:srgbClr val="9DA8C4"/>
                </a:solidFill>
                <a:latin typeface="Poppins Regular"/>
                <a:ea typeface="Poppins Regular"/>
                <a:cs typeface="Poppins Regular"/>
                <a:sym typeface="Poppins Regular"/>
              </a:defRPr>
            </a:lvl1pPr>
          </a:lstStyle>
          <a:p>
            <a:endParaRPr dirty="0"/>
          </a:p>
        </p:txBody>
      </p:sp>
      <p:pic>
        <p:nvPicPr>
          <p:cNvPr id="537" name="Ábra 7" descr="Ábra 7"/>
          <p:cNvPicPr>
            <a:picLocks noChangeAspect="1"/>
          </p:cNvPicPr>
          <p:nvPr/>
        </p:nvPicPr>
        <p:blipFill>
          <a:blip r:embed="rId3"/>
          <a:stretch>
            <a:fillRect/>
          </a:stretch>
        </p:blipFill>
        <p:spPr>
          <a:xfrm>
            <a:off x="9249002" y="730998"/>
            <a:ext cx="2452096" cy="7086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Box 6"/>
          <p:cNvSpPr txBox="1"/>
          <p:nvPr/>
        </p:nvSpPr>
        <p:spPr>
          <a:xfrm>
            <a:off x="774705" y="1359489"/>
            <a:ext cx="898715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000">
                <a:solidFill>
                  <a:srgbClr val="121D46"/>
                </a:solidFill>
                <a:latin typeface="Poppins Bold"/>
                <a:ea typeface="Poppins Bold"/>
                <a:cs typeface="Poppins Bold"/>
                <a:sym typeface="Poppins Bold"/>
              </a:defRPr>
            </a:lvl1pPr>
          </a:lstStyle>
          <a:p>
            <a:pPr marL="342900" lvl="0" indent="-342900" fontAlgn="base" hangingPunct="1">
              <a:spcBef>
                <a:spcPct val="20000"/>
              </a:spcBef>
              <a:spcAft>
                <a:spcPct val="0"/>
              </a:spcAft>
            </a:pPr>
            <a:endParaRPr lang="de-DE" altLang="hu-HU" sz="2400" b="1" dirty="0">
              <a:solidFill>
                <a:srgbClr val="000000"/>
              </a:solidFill>
              <a:latin typeface="Arial"/>
              <a:ea typeface="+mn-ea"/>
              <a:cs typeface="+mn-cs"/>
            </a:endParaRPr>
          </a:p>
        </p:txBody>
      </p:sp>
      <p:sp>
        <p:nvSpPr>
          <p:cNvPr id="336" name="Rectangle 7"/>
          <p:cNvSpPr txBox="1"/>
          <p:nvPr/>
        </p:nvSpPr>
        <p:spPr>
          <a:xfrm>
            <a:off x="1234346" y="2549000"/>
            <a:ext cx="9510692"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pPr lvl="0" fontAlgn="base" hangingPunct="1">
              <a:lnSpc>
                <a:spcPct val="100000"/>
              </a:lnSpc>
              <a:spcBef>
                <a:spcPct val="50000"/>
              </a:spcBef>
              <a:spcAft>
                <a:spcPct val="0"/>
              </a:spcAft>
              <a:defRPr/>
            </a:pPr>
            <a:endParaRPr lang="de-DE" sz="2200" dirty="0">
              <a:solidFill>
                <a:srgbClr val="000000"/>
              </a:solidFill>
              <a:latin typeface="Arial"/>
              <a:ea typeface="+mn-ea"/>
              <a:cs typeface="+mn-cs"/>
            </a:endParaRPr>
          </a:p>
        </p:txBody>
      </p:sp>
      <p:sp>
        <p:nvSpPr>
          <p:cNvPr id="337" name="Rectangle 7"/>
          <p:cNvSpPr txBox="1"/>
          <p:nvPr/>
        </p:nvSpPr>
        <p:spPr>
          <a:xfrm>
            <a:off x="1163324" y="6348237"/>
            <a:ext cx="4081776"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8" name="Rectangle 7"/>
          <p:cNvSpPr txBox="1"/>
          <p:nvPr/>
        </p:nvSpPr>
        <p:spPr>
          <a:xfrm>
            <a:off x="747375" y="6348237"/>
            <a:ext cx="395620" cy="248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1200"/>
              </a:lnSpc>
              <a:defRPr sz="1200">
                <a:solidFill>
                  <a:srgbClr val="9DA8C4"/>
                </a:solidFill>
                <a:latin typeface="Poppins Regular"/>
                <a:ea typeface="Poppins Regular"/>
                <a:cs typeface="Poppins Regular"/>
                <a:sym typeface="Poppins Regular"/>
              </a:defRPr>
            </a:lvl1pPr>
          </a:lstStyle>
          <a:p>
            <a:endParaRPr dirty="0"/>
          </a:p>
        </p:txBody>
      </p:sp>
      <p:sp>
        <p:nvSpPr>
          <p:cNvPr id="339" name="TextBox 6"/>
          <p:cNvSpPr txBox="1"/>
          <p:nvPr/>
        </p:nvSpPr>
        <p:spPr>
          <a:xfrm>
            <a:off x="774705" y="449331"/>
            <a:ext cx="8987150" cy="276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spc="600">
                <a:solidFill>
                  <a:srgbClr val="9DA8C4"/>
                </a:solidFill>
                <a:latin typeface="Poppins Bold"/>
                <a:ea typeface="Poppins Bold"/>
                <a:cs typeface="Poppins Bold"/>
                <a:sym typeface="Poppins Bold"/>
              </a:defRPr>
            </a:lvl1pPr>
          </a:lstStyle>
          <a:p>
            <a:endParaRPr dirty="0"/>
          </a:p>
        </p:txBody>
      </p:sp>
      <p:sp>
        <p:nvSpPr>
          <p:cNvPr id="340" name="Rectangle 7"/>
          <p:cNvSpPr txBox="1"/>
          <p:nvPr/>
        </p:nvSpPr>
        <p:spPr>
          <a:xfrm>
            <a:off x="6400805" y="2264191"/>
            <a:ext cx="5123175" cy="377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2400"/>
              </a:lnSpc>
              <a:defRPr sz="1600">
                <a:solidFill>
                  <a:srgbClr val="121D46"/>
                </a:solidFill>
                <a:latin typeface="Poppins Regular"/>
                <a:ea typeface="Poppins Regular"/>
                <a:cs typeface="Poppins Regular"/>
                <a:sym typeface="Poppins Regular"/>
              </a:defRPr>
            </a:lvl1pPr>
          </a:lstStyle>
          <a:p>
            <a:endParaRPr dirty="0"/>
          </a:p>
        </p:txBody>
      </p:sp>
      <p:sp>
        <p:nvSpPr>
          <p:cNvPr id="341" name="Téglalap 12"/>
          <p:cNvSpPr/>
          <p:nvPr/>
        </p:nvSpPr>
        <p:spPr>
          <a:xfrm>
            <a:off x="0" y="-1"/>
            <a:ext cx="12192000" cy="116116"/>
          </a:xfrm>
          <a:prstGeom prst="rect">
            <a:avLst/>
          </a:prstGeom>
          <a:gradFill>
            <a:gsLst>
              <a:gs pos="0">
                <a:srgbClr val="121D46"/>
              </a:gs>
              <a:gs pos="50000">
                <a:srgbClr val="00B7BD"/>
              </a:gs>
              <a:gs pos="100000">
                <a:srgbClr val="1B9A63"/>
              </a:gs>
            </a:gsLst>
          </a:gradFill>
          <a:ln w="12700">
            <a:miter lim="400000"/>
          </a:ln>
        </p:spPr>
        <p:txBody>
          <a:bodyPr lIns="45718" tIns="45718" rIns="45718" bIns="45718" anchor="ctr"/>
          <a:lstStyle/>
          <a:p>
            <a:pPr algn="ctr">
              <a:defRPr>
                <a:solidFill>
                  <a:srgbClr val="FFFFFF"/>
                </a:solidFill>
              </a:defRPr>
            </a:pPr>
            <a:endParaRPr/>
          </a:p>
        </p:txBody>
      </p:sp>
      <p:pic>
        <p:nvPicPr>
          <p:cNvPr id="342" name="Ábra 7" descr="Ábra 7"/>
          <p:cNvPicPr>
            <a:picLocks noChangeAspect="1"/>
          </p:cNvPicPr>
          <p:nvPr/>
        </p:nvPicPr>
        <p:blipFill>
          <a:blip r:embed="rId2"/>
          <a:stretch>
            <a:fillRect/>
          </a:stretch>
        </p:blipFill>
        <p:spPr>
          <a:xfrm>
            <a:off x="9984799" y="6228326"/>
            <a:ext cx="1752715" cy="506521"/>
          </a:xfrm>
          <a:prstGeom prst="rect">
            <a:avLst/>
          </a:prstGeom>
          <a:ln w="12700">
            <a:miter lim="400000"/>
          </a:ln>
        </p:spPr>
      </p:pic>
      <p:sp>
        <p:nvSpPr>
          <p:cNvPr id="4" name="Téglalap 3">
            <a:extLst>
              <a:ext uri="{FF2B5EF4-FFF2-40B4-BE49-F238E27FC236}">
                <a16:creationId xmlns:a16="http://schemas.microsoft.com/office/drawing/2014/main" id="{E4B80FA5-2E0A-4ACA-91D1-63897E3A4F5F}"/>
              </a:ext>
            </a:extLst>
          </p:cNvPr>
          <p:cNvSpPr/>
          <p:nvPr/>
        </p:nvSpPr>
        <p:spPr>
          <a:xfrm>
            <a:off x="1843544" y="518756"/>
            <a:ext cx="8141255" cy="430887"/>
          </a:xfrm>
          <a:prstGeom prst="rect">
            <a:avLst/>
          </a:prstGeom>
        </p:spPr>
        <p:txBody>
          <a:bodyPr wrap="square">
            <a:spAutoFit/>
          </a:bodyPr>
          <a:lstStyle/>
          <a:p>
            <a:pPr lvl="0" algn="ctr" fontAlgn="base" hangingPunct="1">
              <a:spcBef>
                <a:spcPct val="0"/>
              </a:spcBef>
              <a:spcAft>
                <a:spcPct val="0"/>
              </a:spcAft>
            </a:pPr>
            <a:endParaRPr lang="en-US" altLang="hu-HU" sz="2200" b="1" u="sng" kern="1200" dirty="0">
              <a:solidFill>
                <a:srgbClr val="C00000"/>
              </a:solidFill>
              <a:latin typeface="Arial" panose="020B0604020202020204" pitchFamily="34" charset="0"/>
            </a:endParaRPr>
          </a:p>
        </p:txBody>
      </p:sp>
      <p:pic>
        <p:nvPicPr>
          <p:cNvPr id="12" name="Picture 2" descr="C:\Users\Boris Hait\AppData\Local\Microsoft\Windows\Temporary Internet Files\Content.IE5\BAJNS7Q1\10.jpg">
            <a:extLst>
              <a:ext uri="{FF2B5EF4-FFF2-40B4-BE49-F238E27FC236}">
                <a16:creationId xmlns:a16="http://schemas.microsoft.com/office/drawing/2014/main" id="{629C42F7-FA45-4B5F-8CD5-B54AD7712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521" y="116115"/>
            <a:ext cx="8130753" cy="650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4569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téma">
  <a:themeElements>
    <a:clrScheme name="Office-téma">
      <a:dk1>
        <a:srgbClr val="000000"/>
      </a:dk1>
      <a:lt1>
        <a:srgbClr val="121D46"/>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éma">
      <a:majorFont>
        <a:latin typeface="Helvetica"/>
        <a:ea typeface="Helvetica"/>
        <a:cs typeface="Helvetica"/>
      </a:majorFont>
      <a:minorFont>
        <a:latin typeface="Calibri"/>
        <a:ea typeface="Calibri"/>
        <a:cs typeface="Calibri"/>
      </a:minorFont>
    </a:fontScheme>
    <a:fmtScheme name="Office-té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éma">
  <a:themeElements>
    <a:clrScheme name="Office-té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téma">
      <a:majorFont>
        <a:latin typeface="Helvetica"/>
        <a:ea typeface="Helvetica"/>
        <a:cs typeface="Helvetica"/>
      </a:majorFont>
      <a:minorFont>
        <a:latin typeface="Calibri"/>
        <a:ea typeface="Calibri"/>
        <a:cs typeface="Calibri"/>
      </a:minorFont>
    </a:fontScheme>
    <a:fmtScheme name="Office-té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238</TotalTime>
  <Words>2927</Words>
  <Application>Microsoft Office PowerPoint</Application>
  <PresentationFormat>Szélesvásznú</PresentationFormat>
  <Paragraphs>745</Paragraphs>
  <Slides>95</Slides>
  <Notes>2</Notes>
  <HiddenSlides>0</HiddenSlides>
  <MMClips>0</MMClips>
  <ScaleCrop>false</ScaleCrop>
  <HeadingPairs>
    <vt:vector size="8" baseType="variant">
      <vt:variant>
        <vt:lpstr>Használt betűtípusok</vt:lpstr>
      </vt:variant>
      <vt:variant>
        <vt:i4>10</vt:i4>
      </vt:variant>
      <vt:variant>
        <vt:lpstr>Téma</vt:lpstr>
      </vt:variant>
      <vt:variant>
        <vt:i4>1</vt:i4>
      </vt:variant>
      <vt:variant>
        <vt:lpstr>Beágyazott OLE kiszolgálók</vt:lpstr>
      </vt:variant>
      <vt:variant>
        <vt:i4>4</vt:i4>
      </vt:variant>
      <vt:variant>
        <vt:lpstr>Diacímek</vt:lpstr>
      </vt:variant>
      <vt:variant>
        <vt:i4>95</vt:i4>
      </vt:variant>
    </vt:vector>
  </HeadingPairs>
  <TitlesOfParts>
    <vt:vector size="110" baseType="lpstr">
      <vt:lpstr>Arial</vt:lpstr>
      <vt:lpstr>Calibri</vt:lpstr>
      <vt:lpstr>Calibri Light</vt:lpstr>
      <vt:lpstr>Gill Sans</vt:lpstr>
      <vt:lpstr>Helvetica</vt:lpstr>
      <vt:lpstr>Poppins Bold</vt:lpstr>
      <vt:lpstr>Poppins Regular</vt:lpstr>
      <vt:lpstr>Symbol</vt:lpstr>
      <vt:lpstr>Times New Roman</vt:lpstr>
      <vt:lpstr>Wingdings</vt:lpstr>
      <vt:lpstr>Office-téma</vt:lpstr>
      <vt:lpstr>Worksheet</vt:lpstr>
      <vt:lpstr>Clip</vt:lpstr>
      <vt:lpstr>Photo Editor-Foto</vt:lpstr>
      <vt:lpstr>Dokument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Osztromok-Lukács Veronika</dc:creator>
  <cp:lastModifiedBy>Asus</cp:lastModifiedBy>
  <cp:revision>67</cp:revision>
  <dcterms:modified xsi:type="dcterms:W3CDTF">2021-03-15T19:35:51Z</dcterms:modified>
</cp:coreProperties>
</file>