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8"/>
  </p:notesMasterIdLst>
  <p:sldIdLst>
    <p:sldId id="256" r:id="rId2"/>
    <p:sldId id="329" r:id="rId3"/>
    <p:sldId id="295" r:id="rId4"/>
    <p:sldId id="294" r:id="rId5"/>
    <p:sldId id="301" r:id="rId6"/>
    <p:sldId id="331" r:id="rId7"/>
    <p:sldId id="332" r:id="rId8"/>
    <p:sldId id="296" r:id="rId9"/>
    <p:sldId id="297" r:id="rId10"/>
    <p:sldId id="299" r:id="rId11"/>
    <p:sldId id="310" r:id="rId12"/>
    <p:sldId id="309" r:id="rId13"/>
    <p:sldId id="311" r:id="rId14"/>
    <p:sldId id="298" r:id="rId15"/>
    <p:sldId id="300" r:id="rId16"/>
    <p:sldId id="303" r:id="rId17"/>
    <p:sldId id="334" r:id="rId18"/>
    <p:sldId id="333" r:id="rId19"/>
    <p:sldId id="302" r:id="rId20"/>
    <p:sldId id="307" r:id="rId21"/>
    <p:sldId id="306" r:id="rId22"/>
    <p:sldId id="308" r:id="rId23"/>
    <p:sldId id="317" r:id="rId24"/>
    <p:sldId id="330" r:id="rId25"/>
    <p:sldId id="327" r:id="rId26"/>
    <p:sldId id="335" r:id="rId27"/>
    <p:sldId id="318" r:id="rId28"/>
    <p:sldId id="320" r:id="rId29"/>
    <p:sldId id="321" r:id="rId30"/>
    <p:sldId id="322" r:id="rId31"/>
    <p:sldId id="323" r:id="rId32"/>
    <p:sldId id="336" r:id="rId33"/>
    <p:sldId id="324" r:id="rId34"/>
    <p:sldId id="337" r:id="rId35"/>
    <p:sldId id="338" r:id="rId36"/>
    <p:sldId id="328" r:id="rId37"/>
  </p:sldIdLst>
  <p:sldSz cx="13004800" cy="9753600"/>
  <p:notesSz cx="6858000" cy="9144000"/>
  <p:embeddedFontLst>
    <p:embeddedFont>
      <p:font typeface="Poppins Regular" panose="020B0604020202020204" charset="-18"/>
      <p:regular r:id="rId39"/>
    </p:embeddedFont>
    <p:embeddedFont>
      <p:font typeface="Poppins Regular" panose="020B0604020202020204" charset="-18"/>
      <p:regular r:id="rId39"/>
    </p:embeddedFont>
    <p:embeddedFont>
      <p:font typeface="Poppins Bold" panose="020B0604020202020204" charset="-18"/>
      <p:bold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7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D46"/>
    <a:srgbClr val="9DA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Közepesen sötét stílus 4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Közepesen sötét stílus 1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0" autoAdjust="0"/>
    <p:restoredTop sz="94660"/>
  </p:normalViewPr>
  <p:slideViewPr>
    <p:cSldViewPr snapToGrid="0">
      <p:cViewPr varScale="1">
        <p:scale>
          <a:sx n="58" d="100"/>
          <a:sy n="58" d="100"/>
        </p:scale>
        <p:origin x="12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A3925-DD04-41B5-9794-B736107BFBFE}" type="datetimeFigureOut">
              <a:rPr lang="hu-HU" smtClean="0"/>
              <a:t>2024. 02. 14.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B3B42-98B4-4C8A-992B-19765CF92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8602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10" descr="Kép 10"/>
          <p:cNvPicPr>
            <a:picLocks noChangeAspect="1"/>
          </p:cNvPicPr>
          <p:nvPr userDrawn="1"/>
        </p:nvPicPr>
        <p:blipFill>
          <a:blip r:embed="rId2"/>
          <a:srcRect l="33196"/>
          <a:stretch>
            <a:fillRect/>
          </a:stretch>
        </p:blipFill>
        <p:spPr>
          <a:xfrm flipH="1">
            <a:off x="6653715" y="243330"/>
            <a:ext cx="6351085" cy="95164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2566800"/>
            <a:ext cx="9586800" cy="2750400"/>
          </a:xfrm>
          <a:prstGeom prst="rect">
            <a:avLst/>
          </a:prstGeom>
        </p:spPr>
        <p:txBody>
          <a:bodyPr lIns="50400" tIns="50400" rIns="50400" bIns="50400" anchor="t" anchorCtr="0"/>
          <a:lstStyle>
            <a:lvl1pPr algn="l">
              <a:lnSpc>
                <a:spcPct val="100000"/>
              </a:lnSpc>
              <a:defRPr sz="72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800" y="5698800"/>
            <a:ext cx="4352400" cy="14184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 sz="2400"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21" name="Szöveg helye 20"/>
          <p:cNvSpPr>
            <a:spLocks noGrp="1"/>
          </p:cNvSpPr>
          <p:nvPr>
            <p:ph type="body" sz="quarter" idx="10"/>
          </p:nvPr>
        </p:nvSpPr>
        <p:spPr>
          <a:xfrm>
            <a:off x="813600" y="7970400"/>
            <a:ext cx="4352925" cy="342000"/>
          </a:xfrm>
          <a:prstGeom prst="rect">
            <a:avLst/>
          </a:prstGeom>
        </p:spPr>
        <p:txBody>
          <a:bodyPr wrap="none" lIns="50400" tIns="50400" rIns="50400" bIns="50400"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indent="0">
              <a:lnSpc>
                <a:spcPct val="100000"/>
              </a:lnSpc>
              <a:buNone/>
              <a:defRPr sz="16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2pPr>
            <a:lvl3pPr indent="0">
              <a:lnSpc>
                <a:spcPct val="100000"/>
              </a:lnSpc>
              <a:buNone/>
              <a:defRPr sz="16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3pPr>
            <a:lvl4pPr indent="0">
              <a:lnSpc>
                <a:spcPct val="100000"/>
              </a:lnSpc>
              <a:buNone/>
              <a:defRPr sz="16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4pPr>
            <a:lvl5pPr indent="0">
              <a:lnSpc>
                <a:spcPct val="100000"/>
              </a:lnSpc>
              <a:buNone/>
              <a:defRPr sz="16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7" name="Ábra 7">
            <a:extLst>
              <a:ext uri="{FF2B5EF4-FFF2-40B4-BE49-F238E27FC236}">
                <a16:creationId xmlns:a16="http://schemas.microsoft.com/office/drawing/2014/main" id="{6A589C43-032B-4FFA-B895-7DAC680AD9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6400" y="723124"/>
            <a:ext cx="2506597" cy="7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67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10" descr="Kép 10"/>
          <p:cNvPicPr>
            <a:picLocks noChangeAspect="1"/>
          </p:cNvPicPr>
          <p:nvPr userDrawn="1"/>
        </p:nvPicPr>
        <p:blipFill>
          <a:blip r:embed="rId2"/>
          <a:srcRect t="14602" r="55677"/>
          <a:stretch>
            <a:fillRect/>
          </a:stretch>
        </p:blipFill>
        <p:spPr>
          <a:xfrm flipH="1">
            <a:off x="-3" y="4804"/>
            <a:ext cx="5052489" cy="974408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2400" y="3319200"/>
            <a:ext cx="6390000" cy="2923200"/>
          </a:xfrm>
          <a:prstGeom prst="rect">
            <a:avLst/>
          </a:prstGeom>
        </p:spPr>
        <p:txBody>
          <a:bodyPr lIns="50400" tIns="50400" rIns="50400" bIns="50400" anchor="t" anchorCtr="0"/>
          <a:lstStyle>
            <a:lvl1pPr algn="r">
              <a:lnSpc>
                <a:spcPct val="100000"/>
              </a:lnSpc>
              <a:defRPr sz="72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21" name="Szöveg helye 20"/>
          <p:cNvSpPr>
            <a:spLocks noGrp="1"/>
          </p:cNvSpPr>
          <p:nvPr>
            <p:ph type="body" sz="quarter" idx="10"/>
          </p:nvPr>
        </p:nvSpPr>
        <p:spPr>
          <a:xfrm>
            <a:off x="8010000" y="8917200"/>
            <a:ext cx="4352925" cy="514800"/>
          </a:xfrm>
          <a:prstGeom prst="rect">
            <a:avLst/>
          </a:prstGeom>
        </p:spPr>
        <p:txBody>
          <a:bodyPr wrap="none" lIns="50400" tIns="50400" rIns="50400" bIns="50400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indent="0">
              <a:lnSpc>
                <a:spcPct val="100000"/>
              </a:lnSpc>
              <a:buNone/>
              <a:defRPr sz="16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2pPr>
            <a:lvl3pPr indent="0">
              <a:lnSpc>
                <a:spcPct val="100000"/>
              </a:lnSpc>
              <a:buNone/>
              <a:defRPr sz="16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3pPr>
            <a:lvl4pPr indent="0">
              <a:lnSpc>
                <a:spcPct val="100000"/>
              </a:lnSpc>
              <a:buNone/>
              <a:defRPr sz="16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4pPr>
            <a:lvl5pPr indent="0">
              <a:lnSpc>
                <a:spcPct val="100000"/>
              </a:lnSpc>
              <a:buNone/>
              <a:defRPr sz="16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6" name="Ábra 1">
            <a:extLst>
              <a:ext uri="{FF2B5EF4-FFF2-40B4-BE49-F238E27FC236}">
                <a16:creationId xmlns:a16="http://schemas.microsoft.com/office/drawing/2014/main" id="{447705F4-5D35-4FF4-AD24-D34F2285F0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99473" y="723124"/>
            <a:ext cx="2506597" cy="7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60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191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bg>
      <p:bgPr>
        <a:solidFill>
          <a:srgbClr val="121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29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rgbClr val="121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3" descr="Kép 3"/>
          <p:cNvPicPr>
            <a:picLocks noChangeAspect="1"/>
          </p:cNvPicPr>
          <p:nvPr userDrawn="1"/>
        </p:nvPicPr>
        <p:blipFill>
          <a:blip r:embed="rId2"/>
          <a:srcRect r="70737"/>
          <a:stretch>
            <a:fillRect/>
          </a:stretch>
        </p:blipFill>
        <p:spPr>
          <a:xfrm>
            <a:off x="7469993" y="14684"/>
            <a:ext cx="5510400" cy="972423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00" y="4384800"/>
            <a:ext cx="9586800" cy="1461600"/>
          </a:xfrm>
          <a:prstGeom prst="rect">
            <a:avLst/>
          </a:prstGeom>
        </p:spPr>
        <p:txBody>
          <a:bodyPr lIns="50400" tIns="50400" rIns="50400" bIns="50400" anchor="t" anchorCtr="0"/>
          <a:lstStyle>
            <a:lvl1pPr>
              <a:defRPr sz="7600">
                <a:solidFill>
                  <a:schemeClr val="bg1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800" y="5698800"/>
            <a:ext cx="9576000" cy="5508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6" name="Ábra 7">
            <a:extLst>
              <a:ext uri="{FF2B5EF4-FFF2-40B4-BE49-F238E27FC236}">
                <a16:creationId xmlns:a16="http://schemas.microsoft.com/office/drawing/2014/main" id="{6A589C43-032B-4FFA-B895-7DAC680AD9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47372" y="9121349"/>
            <a:ext cx="174399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0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00" y="1832400"/>
            <a:ext cx="11466000" cy="846000"/>
          </a:xfrm>
          <a:prstGeom prst="rect">
            <a:avLst/>
          </a:prstGeom>
        </p:spPr>
        <p:txBody>
          <a:bodyPr lIns="50400" tIns="50400" rIns="50400" bIns="50400"/>
          <a:lstStyle>
            <a:lvl1pPr>
              <a:lnSpc>
                <a:spcPct val="100000"/>
              </a:lnSpc>
              <a:defRPr sz="42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800" y="9205200"/>
            <a:ext cx="7200000" cy="342000"/>
          </a:xfrm>
          <a:prstGeom prst="rect">
            <a:avLst/>
          </a:prstGeom>
        </p:spPr>
        <p:txBody>
          <a:bodyPr lIns="50400" tIns="50400" rIns="50400" bIns="50400"/>
          <a:lstStyle>
            <a:lvl1pPr>
              <a:lnSpc>
                <a:spcPts val="1700"/>
              </a:lnSpc>
              <a:defRPr sz="16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endParaRPr lang="hu-HU" dirty="0"/>
          </a:p>
        </p:txBody>
      </p:sp>
      <p:sp>
        <p:nvSpPr>
          <p:cNvPr id="7" name="Téglalap 12"/>
          <p:cNvSpPr/>
          <p:nvPr userDrawn="1"/>
        </p:nvSpPr>
        <p:spPr>
          <a:xfrm>
            <a:off x="0" y="0"/>
            <a:ext cx="13003200" cy="123856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48767" tIns="48767" rIns="48767" bIns="48767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2"/>
          </p:nvPr>
        </p:nvSpPr>
        <p:spPr>
          <a:xfrm>
            <a:off x="838800" y="2923200"/>
            <a:ext cx="5464800" cy="53100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2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650230" indent="0">
              <a:buNone/>
              <a:defRPr/>
            </a:lvl2pPr>
            <a:lvl3pPr marL="1300460" indent="0">
              <a:buNone/>
              <a:defRPr/>
            </a:lvl3pPr>
            <a:lvl4pPr marL="1950689" indent="0">
              <a:buNone/>
              <a:defRPr/>
            </a:lvl4pPr>
            <a:lvl5pPr marL="2600919" indent="0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13"/>
          </p:nvPr>
        </p:nvSpPr>
        <p:spPr>
          <a:xfrm>
            <a:off x="6829200" y="2922588"/>
            <a:ext cx="5464800" cy="5310187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2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838800" y="1148400"/>
            <a:ext cx="11498662" cy="3960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buNone/>
              <a:defRPr sz="1600" spc="800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9" name="Ábra 7">
            <a:extLst>
              <a:ext uri="{FF2B5EF4-FFF2-40B4-BE49-F238E27FC236}">
                <a16:creationId xmlns:a16="http://schemas.microsoft.com/office/drawing/2014/main" id="{6A589C43-032B-4FFA-B895-7DAC680AD9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01" y="9123646"/>
            <a:ext cx="174399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7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2" descr="Kép 2"/>
          <p:cNvPicPr>
            <a:picLocks noChangeAspect="1"/>
          </p:cNvPicPr>
          <p:nvPr userDrawn="1"/>
        </p:nvPicPr>
        <p:blipFill>
          <a:blip r:embed="rId2"/>
          <a:srcRect t="15778" r="25348"/>
          <a:stretch>
            <a:fillRect/>
          </a:stretch>
        </p:blipFill>
        <p:spPr>
          <a:xfrm>
            <a:off x="10820325" y="-59431"/>
            <a:ext cx="2184477" cy="238465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00" y="1832400"/>
            <a:ext cx="11466000" cy="846000"/>
          </a:xfrm>
          <a:prstGeom prst="rect">
            <a:avLst/>
          </a:prstGeom>
        </p:spPr>
        <p:txBody>
          <a:bodyPr lIns="50400" tIns="50400" rIns="50400" bIns="50400"/>
          <a:lstStyle>
            <a:lvl1pPr>
              <a:lnSpc>
                <a:spcPct val="100000"/>
              </a:lnSpc>
              <a:defRPr sz="42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800" y="9205200"/>
            <a:ext cx="7200000" cy="342000"/>
          </a:xfrm>
          <a:prstGeom prst="rect">
            <a:avLst/>
          </a:prstGeom>
        </p:spPr>
        <p:txBody>
          <a:bodyPr lIns="50400" tIns="50400" rIns="50400" bIns="50400"/>
          <a:lstStyle>
            <a:lvl1pPr>
              <a:lnSpc>
                <a:spcPts val="1700"/>
              </a:lnSpc>
              <a:defRPr sz="16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endParaRPr lang="hu-HU" dirty="0"/>
          </a:p>
        </p:txBody>
      </p:sp>
      <p:sp>
        <p:nvSpPr>
          <p:cNvPr id="7" name="Téglalap 12"/>
          <p:cNvSpPr/>
          <p:nvPr userDrawn="1"/>
        </p:nvSpPr>
        <p:spPr>
          <a:xfrm>
            <a:off x="0" y="0"/>
            <a:ext cx="13003200" cy="123856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48767" tIns="48767" rIns="48767" bIns="48767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838800" y="1148400"/>
            <a:ext cx="11498662" cy="3960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buNone/>
              <a:defRPr sz="1600" spc="800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5"/>
          </p:nvPr>
        </p:nvSpPr>
        <p:spPr>
          <a:xfrm>
            <a:off x="838200" y="3636000"/>
            <a:ext cx="11228400" cy="4176000"/>
          </a:xfrm>
          <a:prstGeom prst="rect">
            <a:avLst/>
          </a:prstGeom>
        </p:spPr>
        <p:txBody>
          <a:bodyPr lIns="50400" tIns="50400" rIns="50400" bIns="50400"/>
          <a:lstStyle>
            <a:lvl1pPr>
              <a:lnSpc>
                <a:spcPct val="150000"/>
              </a:lnSpc>
              <a:spcBef>
                <a:spcPts val="0"/>
              </a:spcBef>
              <a:defRPr sz="22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22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2pPr>
            <a:lvl3pPr>
              <a:lnSpc>
                <a:spcPct val="150000"/>
              </a:lnSpc>
              <a:spcBef>
                <a:spcPts val="0"/>
              </a:spcBef>
              <a:defRPr sz="22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22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22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pic>
        <p:nvPicPr>
          <p:cNvPr id="9" name="Ábra 7">
            <a:extLst>
              <a:ext uri="{FF2B5EF4-FFF2-40B4-BE49-F238E27FC236}">
                <a16:creationId xmlns:a16="http://schemas.microsoft.com/office/drawing/2014/main" id="{6A589C43-032B-4FFA-B895-7DAC680AD9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0001" y="9123646"/>
            <a:ext cx="174399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2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g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ép helye 20"/>
          <p:cNvSpPr>
            <a:spLocks noGrp="1"/>
          </p:cNvSpPr>
          <p:nvPr>
            <p:ph type="pic" sz="quarter" idx="15"/>
          </p:nvPr>
        </p:nvSpPr>
        <p:spPr>
          <a:xfrm>
            <a:off x="6501600" y="0"/>
            <a:ext cx="6501600" cy="9753600"/>
          </a:xfrm>
          <a:prstGeom prst="rect">
            <a:avLst/>
          </a:prstGeom>
        </p:spPr>
        <p:txBody>
          <a:bodyPr lIns="50400" tIns="50400" rIns="50400" bIns="50400"/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00" y="1832400"/>
            <a:ext cx="9586800" cy="846000"/>
          </a:xfrm>
          <a:prstGeom prst="rect">
            <a:avLst/>
          </a:prstGeom>
        </p:spPr>
        <p:txBody>
          <a:bodyPr lIns="50400" tIns="50400" rIns="50400" bIns="50400"/>
          <a:lstStyle>
            <a:lvl1pPr>
              <a:lnSpc>
                <a:spcPct val="100000"/>
              </a:lnSpc>
              <a:defRPr sz="42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800" y="9205200"/>
            <a:ext cx="7200000" cy="342000"/>
          </a:xfrm>
          <a:prstGeom prst="rect">
            <a:avLst/>
          </a:prstGeom>
        </p:spPr>
        <p:txBody>
          <a:bodyPr lIns="50400" tIns="50400" rIns="50400" bIns="50400"/>
          <a:lstStyle>
            <a:lvl1pPr>
              <a:lnSpc>
                <a:spcPts val="1700"/>
              </a:lnSpc>
              <a:defRPr sz="16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endParaRPr lang="hu-HU" dirty="0"/>
          </a:p>
        </p:txBody>
      </p:sp>
      <p:sp>
        <p:nvSpPr>
          <p:cNvPr id="7" name="Téglalap 12"/>
          <p:cNvSpPr/>
          <p:nvPr userDrawn="1"/>
        </p:nvSpPr>
        <p:spPr>
          <a:xfrm>
            <a:off x="0" y="0"/>
            <a:ext cx="13003200" cy="123856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48767" tIns="48767" rIns="48767" bIns="48767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2"/>
          </p:nvPr>
        </p:nvSpPr>
        <p:spPr>
          <a:xfrm>
            <a:off x="838800" y="2872800"/>
            <a:ext cx="5112000" cy="57456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2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650230" indent="0">
              <a:buNone/>
              <a:defRPr/>
            </a:lvl2pPr>
            <a:lvl3pPr marL="1300460" indent="0">
              <a:buNone/>
              <a:defRPr/>
            </a:lvl3pPr>
            <a:lvl4pPr marL="1950689" indent="0">
              <a:buNone/>
              <a:defRPr/>
            </a:lvl4pPr>
            <a:lvl5pPr marL="2600919" indent="0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838800" y="1148400"/>
            <a:ext cx="9586800" cy="3960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buNone/>
              <a:defRPr sz="1600" spc="800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9" name="Ábra 7">
            <a:extLst>
              <a:ext uri="{FF2B5EF4-FFF2-40B4-BE49-F238E27FC236}">
                <a16:creationId xmlns:a16="http://schemas.microsoft.com/office/drawing/2014/main" id="{6A589C43-032B-4FFA-B895-7DAC680AD9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01" y="9123646"/>
            <a:ext cx="174399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7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g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00" y="1832400"/>
            <a:ext cx="9586800" cy="846000"/>
          </a:xfrm>
          <a:prstGeom prst="rect">
            <a:avLst/>
          </a:prstGeom>
        </p:spPr>
        <p:txBody>
          <a:bodyPr lIns="50400" tIns="50400" rIns="50400" bIns="50400"/>
          <a:lstStyle>
            <a:lvl1pPr>
              <a:lnSpc>
                <a:spcPct val="100000"/>
              </a:lnSpc>
              <a:defRPr sz="42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églalap 12"/>
          <p:cNvSpPr/>
          <p:nvPr userDrawn="1"/>
        </p:nvSpPr>
        <p:spPr>
          <a:xfrm>
            <a:off x="0" y="0"/>
            <a:ext cx="13003200" cy="123856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48767" tIns="48767" rIns="48767" bIns="48767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2"/>
          </p:nvPr>
        </p:nvSpPr>
        <p:spPr>
          <a:xfrm>
            <a:off x="7221600" y="2872800"/>
            <a:ext cx="5112000" cy="57456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2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650230" indent="0">
              <a:buNone/>
              <a:defRPr/>
            </a:lvl2pPr>
            <a:lvl3pPr marL="1300460" indent="0">
              <a:buNone/>
              <a:defRPr/>
            </a:lvl3pPr>
            <a:lvl4pPr marL="1950689" indent="0">
              <a:buNone/>
              <a:defRPr/>
            </a:lvl4pPr>
            <a:lvl5pPr marL="2600919" indent="0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7221600" y="1148400"/>
            <a:ext cx="9586800" cy="3960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buNone/>
              <a:defRPr sz="1600" spc="800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1" name="Kép helye 20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501600" cy="9753600"/>
          </a:xfrm>
          <a:prstGeom prst="rect">
            <a:avLst/>
          </a:prstGeom>
        </p:spPr>
        <p:txBody>
          <a:bodyPr lIns="50400" tIns="50400" rIns="50400" bIns="50400"/>
          <a:lstStyle/>
          <a:p>
            <a:endParaRPr lang="hu-HU"/>
          </a:p>
        </p:txBody>
      </p:sp>
      <p:pic>
        <p:nvPicPr>
          <p:cNvPr id="9" name="Ábra 7">
            <a:extLst>
              <a:ext uri="{FF2B5EF4-FFF2-40B4-BE49-F238E27FC236}">
                <a16:creationId xmlns:a16="http://schemas.microsoft.com/office/drawing/2014/main" id="{6A589C43-032B-4FFA-B895-7DAC680AD9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01" y="9123646"/>
            <a:ext cx="1743999" cy="504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800" y="9205200"/>
            <a:ext cx="7200000" cy="342000"/>
          </a:xfrm>
          <a:prstGeom prst="rect">
            <a:avLst/>
          </a:prstGeom>
        </p:spPr>
        <p:txBody>
          <a:bodyPr lIns="50400" tIns="50400" rIns="50400" bIns="50400"/>
          <a:lstStyle>
            <a:lvl1pPr>
              <a:lnSpc>
                <a:spcPts val="1700"/>
              </a:lnSpc>
              <a:defRPr sz="16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064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ing - általános helyőrz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00" y="1832400"/>
            <a:ext cx="9586800" cy="846000"/>
          </a:xfrm>
          <a:prstGeom prst="rect">
            <a:avLst/>
          </a:prstGeom>
        </p:spPr>
        <p:txBody>
          <a:bodyPr lIns="50400" tIns="50400" rIns="50400" bIns="50400"/>
          <a:lstStyle>
            <a:lvl1pPr>
              <a:lnSpc>
                <a:spcPct val="100000"/>
              </a:lnSpc>
              <a:defRPr sz="42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800" y="9205200"/>
            <a:ext cx="7200000" cy="342000"/>
          </a:xfrm>
          <a:prstGeom prst="rect">
            <a:avLst/>
          </a:prstGeom>
        </p:spPr>
        <p:txBody>
          <a:bodyPr lIns="50400" tIns="50400" rIns="50400" bIns="50400"/>
          <a:lstStyle>
            <a:lvl1pPr>
              <a:lnSpc>
                <a:spcPts val="1700"/>
              </a:lnSpc>
              <a:defRPr sz="16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endParaRPr lang="hu-HU" dirty="0"/>
          </a:p>
        </p:txBody>
      </p:sp>
      <p:sp>
        <p:nvSpPr>
          <p:cNvPr id="7" name="Téglalap 12"/>
          <p:cNvSpPr/>
          <p:nvPr userDrawn="1"/>
        </p:nvSpPr>
        <p:spPr>
          <a:xfrm>
            <a:off x="0" y="0"/>
            <a:ext cx="13003200" cy="123856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48767" tIns="48767" rIns="48767" bIns="48767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12"/>
          </p:nvPr>
        </p:nvSpPr>
        <p:spPr>
          <a:xfrm>
            <a:off x="698400" y="5054400"/>
            <a:ext cx="3553200" cy="19260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 marL="650230" indent="0">
              <a:buNone/>
              <a:defRPr/>
            </a:lvl2pPr>
            <a:lvl3pPr marL="1300460" indent="0">
              <a:buNone/>
              <a:defRPr/>
            </a:lvl3pPr>
            <a:lvl4pPr marL="1950689" indent="0">
              <a:buNone/>
              <a:defRPr/>
            </a:lvl4pPr>
            <a:lvl5pPr marL="2600919" indent="0"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838800" y="1148400"/>
            <a:ext cx="9586800" cy="3960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buNone/>
              <a:defRPr sz="1600" spc="800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5"/>
          </p:nvPr>
        </p:nvSpPr>
        <p:spPr>
          <a:xfrm>
            <a:off x="4615200" y="5054400"/>
            <a:ext cx="3553200" cy="19260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16"/>
          </p:nvPr>
        </p:nvSpPr>
        <p:spPr>
          <a:xfrm>
            <a:off x="8532000" y="5054600"/>
            <a:ext cx="3553200" cy="1925638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3" name="Oval 22"/>
          <p:cNvSpPr/>
          <p:nvPr userDrawn="1"/>
        </p:nvSpPr>
        <p:spPr>
          <a:xfrm>
            <a:off x="1937823" y="3682118"/>
            <a:ext cx="1074770" cy="1074768"/>
          </a:xfrm>
          <a:prstGeom prst="ellipse">
            <a:avLst/>
          </a:prstGeom>
          <a:solidFill>
            <a:srgbClr val="121D46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Oval 24"/>
          <p:cNvSpPr/>
          <p:nvPr userDrawn="1"/>
        </p:nvSpPr>
        <p:spPr>
          <a:xfrm>
            <a:off x="9771215" y="3682118"/>
            <a:ext cx="1074770" cy="1074768"/>
          </a:xfrm>
          <a:prstGeom prst="ellipse">
            <a:avLst/>
          </a:prstGeom>
          <a:solidFill>
            <a:srgbClr val="121D46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Oval 26"/>
          <p:cNvSpPr/>
          <p:nvPr userDrawn="1"/>
        </p:nvSpPr>
        <p:spPr>
          <a:xfrm>
            <a:off x="5854415" y="3681765"/>
            <a:ext cx="1074770" cy="1074768"/>
          </a:xfrm>
          <a:prstGeom prst="ellipse">
            <a:avLst/>
          </a:prstGeom>
          <a:solidFill>
            <a:srgbClr val="121D46"/>
          </a:solidFill>
          <a:ln w="12700">
            <a:miter lim="400000"/>
          </a:ln>
        </p:spPr>
        <p:txBody>
          <a:bodyPr lIns="313200" tIns="313200" rIns="313200" bIns="48767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zöveg helye 5"/>
          <p:cNvSpPr>
            <a:spLocks noGrp="1" noChangeAspect="1"/>
          </p:cNvSpPr>
          <p:nvPr>
            <p:ph type="body" sz="quarter" idx="17"/>
          </p:nvPr>
        </p:nvSpPr>
        <p:spPr>
          <a:xfrm>
            <a:off x="6168600" y="3995949"/>
            <a:ext cx="446400" cy="446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7" name="Szöveg helye 5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2252008" y="3996302"/>
            <a:ext cx="446400" cy="446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 err="1"/>
              <a:t>Mintszöveg</a:t>
            </a:r>
            <a:r>
              <a:rPr lang="hu-HU" dirty="0"/>
              <a:t> szerkesztése</a:t>
            </a:r>
          </a:p>
        </p:txBody>
      </p:sp>
      <p:sp>
        <p:nvSpPr>
          <p:cNvPr id="18" name="Szöveg helye 5"/>
          <p:cNvSpPr>
            <a:spLocks noGrp="1" noChangeAspect="1"/>
          </p:cNvSpPr>
          <p:nvPr>
            <p:ph type="body" sz="quarter" idx="19"/>
          </p:nvPr>
        </p:nvSpPr>
        <p:spPr>
          <a:xfrm>
            <a:off x="10085400" y="3996302"/>
            <a:ext cx="446400" cy="446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19" name="Ábra 7">
            <a:extLst>
              <a:ext uri="{FF2B5EF4-FFF2-40B4-BE49-F238E27FC236}">
                <a16:creationId xmlns:a16="http://schemas.microsoft.com/office/drawing/2014/main" id="{6A589C43-032B-4FFA-B895-7DAC680AD9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01" y="9123646"/>
            <a:ext cx="174399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0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Ábra 2" descr="Ábra 2"/>
          <p:cNvPicPr>
            <a:picLocks noChangeAspect="1"/>
          </p:cNvPicPr>
          <p:nvPr userDrawn="1"/>
        </p:nvPicPr>
        <p:blipFill>
          <a:blip r:embed="rId2"/>
          <a:srcRect r="21663"/>
          <a:stretch>
            <a:fillRect/>
          </a:stretch>
        </p:blipFill>
        <p:spPr>
          <a:xfrm>
            <a:off x="11440251" y="5714215"/>
            <a:ext cx="1564550" cy="1183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Ábra 23" descr="Ábra 23"/>
          <p:cNvPicPr>
            <a:picLocks noChangeAspect="1"/>
          </p:cNvPicPr>
          <p:nvPr userDrawn="1"/>
        </p:nvPicPr>
        <p:blipFill>
          <a:blip r:embed="rId2"/>
          <a:srcRect l="26987"/>
          <a:stretch>
            <a:fillRect/>
          </a:stretch>
        </p:blipFill>
        <p:spPr>
          <a:xfrm>
            <a:off x="-1" y="3624676"/>
            <a:ext cx="1458194" cy="1183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Kép 2" descr="Kép 2"/>
          <p:cNvPicPr>
            <a:picLocks noChangeAspect="1"/>
          </p:cNvPicPr>
          <p:nvPr userDrawn="1"/>
        </p:nvPicPr>
        <p:blipFill>
          <a:blip r:embed="rId3"/>
          <a:srcRect t="15778" r="25348"/>
          <a:stretch>
            <a:fillRect/>
          </a:stretch>
        </p:blipFill>
        <p:spPr>
          <a:xfrm>
            <a:off x="10820325" y="-59431"/>
            <a:ext cx="2184477" cy="238465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00" y="1832400"/>
            <a:ext cx="11466000" cy="846000"/>
          </a:xfrm>
          <a:prstGeom prst="rect">
            <a:avLst/>
          </a:prstGeom>
        </p:spPr>
        <p:txBody>
          <a:bodyPr lIns="50400" tIns="50400" rIns="50400" bIns="50400"/>
          <a:lstStyle>
            <a:lvl1pPr>
              <a:lnSpc>
                <a:spcPct val="100000"/>
              </a:lnSpc>
              <a:defRPr sz="42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800" y="9205200"/>
            <a:ext cx="7200000" cy="342000"/>
          </a:xfrm>
          <a:prstGeom prst="rect">
            <a:avLst/>
          </a:prstGeom>
        </p:spPr>
        <p:txBody>
          <a:bodyPr lIns="50400" tIns="50400" rIns="50400" bIns="50400"/>
          <a:lstStyle>
            <a:lvl1pPr>
              <a:lnSpc>
                <a:spcPts val="1700"/>
              </a:lnSpc>
              <a:defRPr sz="16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endParaRPr lang="hu-HU" dirty="0"/>
          </a:p>
        </p:txBody>
      </p:sp>
      <p:sp>
        <p:nvSpPr>
          <p:cNvPr id="7" name="Téglalap 12"/>
          <p:cNvSpPr/>
          <p:nvPr userDrawn="1"/>
        </p:nvSpPr>
        <p:spPr>
          <a:xfrm>
            <a:off x="0" y="0"/>
            <a:ext cx="13003200" cy="123856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48767" tIns="48767" rIns="48767" bIns="48767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838800" y="1148400"/>
            <a:ext cx="11498662" cy="3960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buNone/>
              <a:defRPr sz="1600" spc="800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5"/>
          </p:nvPr>
        </p:nvSpPr>
        <p:spPr>
          <a:xfrm>
            <a:off x="2372400" y="4107600"/>
            <a:ext cx="9151200" cy="32148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3000" i="1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22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2pPr>
            <a:lvl3pPr>
              <a:lnSpc>
                <a:spcPct val="150000"/>
              </a:lnSpc>
              <a:spcBef>
                <a:spcPts val="0"/>
              </a:spcBef>
              <a:defRPr sz="22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22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22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12" name="Ábra 7">
            <a:extLst>
              <a:ext uri="{FF2B5EF4-FFF2-40B4-BE49-F238E27FC236}">
                <a16:creationId xmlns:a16="http://schemas.microsoft.com/office/drawing/2014/main" id="{6A589C43-032B-4FFA-B895-7DAC680AD9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0001" y="9123646"/>
            <a:ext cx="174399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5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00" y="1832400"/>
            <a:ext cx="11466000" cy="846000"/>
          </a:xfrm>
          <a:prstGeom prst="rect">
            <a:avLst/>
          </a:prstGeom>
        </p:spPr>
        <p:txBody>
          <a:bodyPr lIns="50400" tIns="50400" rIns="50400" bIns="50400"/>
          <a:lstStyle>
            <a:lvl1pPr>
              <a:lnSpc>
                <a:spcPct val="100000"/>
              </a:lnSpc>
              <a:defRPr sz="4200">
                <a:solidFill>
                  <a:srgbClr val="121D46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800" y="9205200"/>
            <a:ext cx="7200000" cy="342000"/>
          </a:xfrm>
          <a:prstGeom prst="rect">
            <a:avLst/>
          </a:prstGeom>
        </p:spPr>
        <p:txBody>
          <a:bodyPr lIns="50400" tIns="50400" rIns="50400" bIns="50400"/>
          <a:lstStyle>
            <a:lvl1pPr>
              <a:lnSpc>
                <a:spcPts val="1700"/>
              </a:lnSpc>
              <a:defRPr sz="1600">
                <a:solidFill>
                  <a:srgbClr val="9DA8C4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endParaRPr lang="hu-HU" dirty="0"/>
          </a:p>
        </p:txBody>
      </p:sp>
      <p:sp>
        <p:nvSpPr>
          <p:cNvPr id="7" name="Téglalap 12"/>
          <p:cNvSpPr/>
          <p:nvPr userDrawn="1"/>
        </p:nvSpPr>
        <p:spPr>
          <a:xfrm>
            <a:off x="0" y="0"/>
            <a:ext cx="13003200" cy="123856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</a:gradFill>
          <a:ln w="12700">
            <a:miter lim="400000"/>
          </a:ln>
        </p:spPr>
        <p:txBody>
          <a:bodyPr lIns="48767" tIns="48767" rIns="48767" bIns="48767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4" hasCustomPrompt="1"/>
          </p:nvPr>
        </p:nvSpPr>
        <p:spPr>
          <a:xfrm>
            <a:off x="838800" y="1148400"/>
            <a:ext cx="11498662" cy="396000"/>
          </a:xfrm>
          <a:prstGeom prst="rect">
            <a:avLst/>
          </a:prstGeom>
        </p:spPr>
        <p:txBody>
          <a:bodyPr lIns="50400" tIns="50400" rIns="50400" bIns="50400"/>
          <a:lstStyle>
            <a:lvl1pPr marL="0" indent="0">
              <a:buNone/>
              <a:defRPr sz="1600" spc="800" baseline="0">
                <a:solidFill>
                  <a:srgbClr val="9DA8C4"/>
                </a:solidFill>
                <a:latin typeface="Poppins Bold" panose="00000800000000000000" pitchFamily="2" charset="-18"/>
                <a:cs typeface="Poppins Bold" panose="00000800000000000000" pitchFamily="2" charset="-18"/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áblázat helye 3"/>
          <p:cNvSpPr>
            <a:spLocks noGrp="1"/>
          </p:cNvSpPr>
          <p:nvPr>
            <p:ph type="tbl" sz="quarter" idx="15"/>
          </p:nvPr>
        </p:nvSpPr>
        <p:spPr>
          <a:xfrm>
            <a:off x="889200" y="3344400"/>
            <a:ext cx="11127600" cy="4780800"/>
          </a:xfrm>
          <a:prstGeom prst="rect">
            <a:avLst/>
          </a:prstGeom>
        </p:spPr>
        <p:txBody>
          <a:bodyPr lIns="46800" rIns="46800"/>
          <a:lstStyle>
            <a:lvl1pPr marL="0" indent="0">
              <a:buNone/>
              <a:defRPr sz="1600">
                <a:solidFill>
                  <a:srgbClr val="121D46"/>
                </a:solidFill>
                <a:latin typeface="Poppins Regular" panose="00000500000000000000" pitchFamily="2" charset="-18"/>
                <a:cs typeface="Poppins Regular" panose="00000500000000000000" pitchFamily="2" charset="-18"/>
              </a:defRPr>
            </a:lvl1pPr>
          </a:lstStyle>
          <a:p>
            <a:endParaRPr lang="hu-HU"/>
          </a:p>
        </p:txBody>
      </p:sp>
      <p:pic>
        <p:nvPicPr>
          <p:cNvPr id="9" name="Ábra 7">
            <a:extLst>
              <a:ext uri="{FF2B5EF4-FFF2-40B4-BE49-F238E27FC236}">
                <a16:creationId xmlns:a16="http://schemas.microsoft.com/office/drawing/2014/main" id="{6A589C43-032B-4FFA-B895-7DAC680AD9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0001" y="9123646"/>
            <a:ext cx="1743999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4" r:id="rId3"/>
    <p:sldLayoutId id="2147483684" r:id="rId4"/>
    <p:sldLayoutId id="2147483685" r:id="rId5"/>
    <p:sldLayoutId id="2147483686" r:id="rId6"/>
    <p:sldLayoutId id="2147483687" r:id="rId7"/>
    <p:sldLayoutId id="2147483690" r:id="rId8"/>
    <p:sldLayoutId id="2147483691" r:id="rId9"/>
    <p:sldLayoutId id="2147483692" r:id="rId10"/>
    <p:sldLayoutId id="2147483688" r:id="rId11"/>
    <p:sldLayoutId id="2147483689" r:id="rId12"/>
  </p:sldLayoutIdLst>
  <p:hf hdr="0" ftr="0" dt="0"/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38800" y="2574373"/>
            <a:ext cx="10413024" cy="2750400"/>
          </a:xfrm>
        </p:spPr>
        <p:txBody>
          <a:bodyPr/>
          <a:lstStyle/>
          <a:p>
            <a:r>
              <a:rPr lang="de-DE" sz="5400" b="1" dirty="0"/>
              <a:t>Ethische Aspekte der Arzt-Patienten Beziehung</a:t>
            </a:r>
            <a:r>
              <a:rPr lang="hu-HU" sz="5400" b="1" dirty="0"/>
              <a:t>.</a:t>
            </a:r>
            <a:r>
              <a:rPr lang="de-DE" sz="5400" b="1" dirty="0"/>
              <a:t> </a:t>
            </a:r>
            <a:r>
              <a:rPr lang="hu-HU" sz="5400" b="1" dirty="0" err="1"/>
              <a:t>Versorgung</a:t>
            </a:r>
            <a:r>
              <a:rPr lang="hu-HU" sz="5400" b="1" dirty="0"/>
              <a:t> der </a:t>
            </a:r>
            <a:r>
              <a:rPr lang="hu-HU" sz="5400" b="1" dirty="0" err="1"/>
              <a:t>Familie</a:t>
            </a:r>
            <a:r>
              <a:rPr lang="hu-HU" sz="5400" b="1" dirty="0"/>
              <a:t>.</a:t>
            </a:r>
            <a:endParaRPr lang="de-DE" sz="5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38800" y="6095734"/>
            <a:ext cx="5037744" cy="1418400"/>
          </a:xfrm>
        </p:spPr>
        <p:txBody>
          <a:bodyPr/>
          <a:lstStyle/>
          <a:p>
            <a:r>
              <a:rPr lang="de-DE" dirty="0"/>
              <a:t>Dr. Balázs Dániel Fülöp</a:t>
            </a:r>
          </a:p>
          <a:p>
            <a:r>
              <a:rPr lang="de-DE" dirty="0"/>
              <a:t>Assistenzarzt</a:t>
            </a:r>
          </a:p>
          <a:p>
            <a:r>
              <a:rPr lang="de-DE" dirty="0"/>
              <a:t>Institut für Grundversorgung</a:t>
            </a:r>
          </a:p>
          <a:p>
            <a:endParaRPr lang="de-DE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/>
          </p:nvPr>
        </p:nvSpPr>
        <p:spPr>
          <a:xfrm>
            <a:off x="10900229" y="321371"/>
            <a:ext cx="2104571" cy="433372"/>
          </a:xfrm>
        </p:spPr>
        <p:txBody>
          <a:bodyPr/>
          <a:lstStyle/>
          <a:p>
            <a:r>
              <a:rPr lang="de-DE" dirty="0">
                <a:latin typeface="Poppins Regular" panose="00000500000000000000" pitchFamily="2" charset="-18"/>
                <a:cs typeface="Poppins Regular" panose="00000500000000000000" pitchFamily="2" charset="-18"/>
              </a:rPr>
              <a:t>Pécs, </a:t>
            </a:r>
            <a:r>
              <a:rPr lang="hu-HU" dirty="0" smtClean="0">
                <a:latin typeface="Poppins Regular" panose="00000500000000000000" pitchFamily="2" charset="-18"/>
                <a:cs typeface="Poppins Regular" panose="00000500000000000000" pitchFamily="2" charset="-18"/>
              </a:rPr>
              <a:t>15</a:t>
            </a:r>
            <a:r>
              <a:rPr lang="de-DE" dirty="0" smtClean="0">
                <a:latin typeface="Poppins Regular" panose="00000500000000000000" pitchFamily="2" charset="-18"/>
                <a:cs typeface="Poppins Regular" panose="00000500000000000000" pitchFamily="2" charset="-18"/>
              </a:rPr>
              <a:t>.</a:t>
            </a:r>
            <a:r>
              <a:rPr lang="hu-HU" dirty="0" smtClean="0">
                <a:latin typeface="Poppins Regular" panose="00000500000000000000" pitchFamily="2" charset="-18"/>
                <a:cs typeface="Poppins Regular" panose="00000500000000000000" pitchFamily="2" charset="-18"/>
              </a:rPr>
              <a:t> </a:t>
            </a:r>
            <a:r>
              <a:rPr lang="hu-HU" dirty="0">
                <a:latin typeface="Poppins Regular" panose="00000500000000000000" pitchFamily="2" charset="-18"/>
                <a:cs typeface="Poppins Regular" panose="00000500000000000000" pitchFamily="2" charset="-18"/>
              </a:rPr>
              <a:t>2</a:t>
            </a:r>
            <a:r>
              <a:rPr lang="de-DE" dirty="0">
                <a:latin typeface="Poppins Regular" panose="00000500000000000000" pitchFamily="2" charset="-18"/>
                <a:cs typeface="Poppins Regular" panose="00000500000000000000" pitchFamily="2" charset="-18"/>
              </a:rPr>
              <a:t>.</a:t>
            </a:r>
            <a:r>
              <a:rPr lang="hu-HU" dirty="0">
                <a:latin typeface="Poppins Regular" panose="00000500000000000000" pitchFamily="2" charset="-18"/>
                <a:cs typeface="Poppins Regular" panose="00000500000000000000" pitchFamily="2" charset="-18"/>
              </a:rPr>
              <a:t> </a:t>
            </a:r>
            <a:r>
              <a:rPr lang="de-DE" dirty="0" smtClean="0">
                <a:latin typeface="Poppins Regular" panose="00000500000000000000" pitchFamily="2" charset="-18"/>
                <a:cs typeface="Poppins Regular" panose="00000500000000000000" pitchFamily="2" charset="-18"/>
              </a:rPr>
              <a:t>202</a:t>
            </a:r>
            <a:r>
              <a:rPr lang="hu-HU" dirty="0">
                <a:latin typeface="Poppins Regular" panose="00000500000000000000" pitchFamily="2" charset="-18"/>
                <a:cs typeface="Poppins Regular" panose="00000500000000000000" pitchFamily="2" charset="-18"/>
              </a:rPr>
              <a:t>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392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8000" y="1612944"/>
            <a:ext cx="11466000" cy="846000"/>
          </a:xfrm>
        </p:spPr>
        <p:txBody>
          <a:bodyPr/>
          <a:lstStyle/>
          <a:p>
            <a:r>
              <a:rPr lang="hu-HU" sz="3600" b="1" dirty="0" err="1"/>
              <a:t>Autonomie</a:t>
            </a:r>
            <a:r>
              <a:rPr lang="hu-HU" sz="3600" b="1" dirty="0"/>
              <a:t> - </a:t>
            </a:r>
            <a:r>
              <a:rPr lang="hu-HU" sz="3600" b="1" dirty="0" err="1"/>
              <a:t>Selbstbestimmungsrecht</a:t>
            </a:r>
            <a:r>
              <a:rPr lang="hu-HU" sz="3600" b="1" dirty="0"/>
              <a:t/>
            </a:r>
            <a:br>
              <a:rPr lang="hu-HU" sz="3600" b="1" dirty="0"/>
            </a:br>
            <a:endParaRPr lang="de-DE" sz="36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>
          <a:xfrm>
            <a:off x="838800" y="575376"/>
            <a:ext cx="11498662" cy="396000"/>
          </a:xfrm>
        </p:spPr>
        <p:txBody>
          <a:bodyPr/>
          <a:lstStyle/>
          <a:p>
            <a:r>
              <a:rPr lang="hu-HU" dirty="0" err="1"/>
              <a:t>Ethische</a:t>
            </a:r>
            <a:r>
              <a:rPr lang="hu-HU" dirty="0"/>
              <a:t> </a:t>
            </a:r>
            <a:r>
              <a:rPr lang="hu-HU" dirty="0" err="1" smtClean="0"/>
              <a:t>Aspekte</a:t>
            </a:r>
            <a:endParaRPr lang="de-DE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>
          <a:xfrm>
            <a:off x="-104503" y="2292096"/>
            <a:ext cx="12919166" cy="7461504"/>
          </a:xfrm>
        </p:spPr>
        <p:txBody>
          <a:bodyPr numCol="1"/>
          <a:lstStyle/>
          <a:p>
            <a:pPr marL="650230" lvl="1" indent="0">
              <a:buNone/>
            </a:pPr>
            <a:r>
              <a:rPr lang="de-DE" sz="2400" u="sng" dirty="0"/>
              <a:t>Das Recht zwischen diagnostischen und</a:t>
            </a:r>
            <a:r>
              <a:rPr lang="hu-HU" sz="2400" u="sng" dirty="0"/>
              <a:t> </a:t>
            </a:r>
            <a:r>
              <a:rPr lang="de-DE" sz="2400" u="sng" dirty="0"/>
              <a:t>therapeutischen Methoden zu wählen</a:t>
            </a:r>
            <a:endParaRPr lang="hu-HU" sz="2400" u="sng" dirty="0"/>
          </a:p>
          <a:p>
            <a:pPr lvl="1"/>
            <a:r>
              <a:rPr lang="hu-HU" sz="2400" dirty="0" err="1"/>
              <a:t>Informierte</a:t>
            </a:r>
            <a:r>
              <a:rPr lang="hu-HU" sz="2400" dirty="0"/>
              <a:t> </a:t>
            </a:r>
            <a:r>
              <a:rPr lang="hu-HU" sz="2400" dirty="0" err="1"/>
              <a:t>Zustimmung</a:t>
            </a:r>
            <a:r>
              <a:rPr lang="hu-HU" sz="2400" dirty="0"/>
              <a:t> – </a:t>
            </a:r>
            <a:r>
              <a:rPr lang="hu-HU" sz="2400" dirty="0" err="1"/>
              <a:t>Informed</a:t>
            </a:r>
            <a:r>
              <a:rPr lang="hu-HU" sz="2400" dirty="0"/>
              <a:t> </a:t>
            </a:r>
            <a:r>
              <a:rPr lang="hu-HU" sz="2400" dirty="0" err="1"/>
              <a:t>Consent</a:t>
            </a:r>
            <a:endParaRPr lang="de-DE" sz="2400" dirty="0"/>
          </a:p>
          <a:p>
            <a:pPr lvl="2" algn="just"/>
            <a:r>
              <a:rPr lang="de-DE" sz="2400" dirty="0" smtClean="0"/>
              <a:t>Respekt </a:t>
            </a:r>
            <a:r>
              <a:rPr lang="de-DE" sz="2400" dirty="0"/>
              <a:t>vor der Autonomie und dem</a:t>
            </a:r>
            <a:r>
              <a:rPr lang="hu-HU" sz="2400" dirty="0"/>
              <a:t> </a:t>
            </a:r>
            <a:r>
              <a:rPr lang="de-DE" sz="2400" dirty="0"/>
              <a:t>Selbstbestimmungsrecht des </a:t>
            </a:r>
            <a:r>
              <a:rPr lang="de-DE" sz="2400" dirty="0" smtClean="0"/>
              <a:t>Patienten.</a:t>
            </a:r>
            <a:endParaRPr lang="hu-HU" sz="2400" dirty="0" smtClean="0"/>
          </a:p>
          <a:p>
            <a:pPr lvl="2" algn="just"/>
            <a:r>
              <a:rPr lang="de-DE" sz="2400" dirty="0" smtClean="0"/>
              <a:t>Patienten </a:t>
            </a:r>
            <a:r>
              <a:rPr lang="de-DE" sz="2400" dirty="0"/>
              <a:t>sollen ihre Entscheidung auf</a:t>
            </a:r>
            <a:r>
              <a:rPr lang="hu-HU" sz="2400" dirty="0"/>
              <a:t> </a:t>
            </a:r>
            <a:r>
              <a:rPr lang="de-DE" sz="2400" dirty="0"/>
              <a:t>Grundlage vernünftiger Argumentation und</a:t>
            </a:r>
            <a:r>
              <a:rPr lang="hu-HU" sz="2400" dirty="0"/>
              <a:t> </a:t>
            </a:r>
            <a:r>
              <a:rPr lang="de-DE" sz="2400" dirty="0"/>
              <a:t>Informationsvermittlung </a:t>
            </a:r>
            <a:r>
              <a:rPr lang="de-DE" sz="2400" dirty="0" smtClean="0"/>
              <a:t>treffen.</a:t>
            </a:r>
            <a:endParaRPr lang="hu-HU" sz="2400" dirty="0" smtClean="0"/>
          </a:p>
          <a:p>
            <a:pPr lvl="2" algn="just"/>
            <a:r>
              <a:rPr lang="hu-HU" sz="2400" dirty="0"/>
              <a:t>F</a:t>
            </a:r>
            <a:r>
              <a:rPr lang="de-DE" sz="2400" dirty="0" err="1" smtClean="0"/>
              <a:t>reiwillig</a:t>
            </a:r>
            <a:endParaRPr lang="de-DE" sz="2400" dirty="0"/>
          </a:p>
          <a:p>
            <a:pPr lvl="2"/>
            <a:r>
              <a:rPr lang="de-DE" sz="2400" dirty="0" smtClean="0"/>
              <a:t>Zustimmung </a:t>
            </a:r>
            <a:r>
              <a:rPr lang="de-DE" sz="2400" dirty="0"/>
              <a:t>des Patienten</a:t>
            </a:r>
            <a:r>
              <a:rPr lang="hu-HU" sz="2400" dirty="0"/>
              <a:t> </a:t>
            </a:r>
            <a:r>
              <a:rPr lang="de-DE" sz="2400" dirty="0"/>
              <a:t>mündlich</a:t>
            </a:r>
            <a:r>
              <a:rPr lang="hu-HU" sz="2400" dirty="0"/>
              <a:t> / </a:t>
            </a:r>
            <a:r>
              <a:rPr lang="de-DE" sz="2400" dirty="0"/>
              <a:t>schriftlich</a:t>
            </a:r>
            <a:r>
              <a:rPr lang="hu-HU" sz="2400" dirty="0"/>
              <a:t> / </a:t>
            </a:r>
            <a:r>
              <a:rPr lang="de-DE" sz="2400" dirty="0"/>
              <a:t>mit seinem Verhalten</a:t>
            </a:r>
          </a:p>
          <a:p>
            <a:pPr lvl="2"/>
            <a:endParaRPr lang="hu-HU" sz="2400" dirty="0"/>
          </a:p>
          <a:p>
            <a:pPr lvl="1"/>
            <a:endParaRPr lang="de-DE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968" y="6894576"/>
            <a:ext cx="3938325" cy="267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3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8000" y="1612944"/>
            <a:ext cx="11466000" cy="846000"/>
          </a:xfrm>
        </p:spPr>
        <p:txBody>
          <a:bodyPr/>
          <a:lstStyle/>
          <a:p>
            <a:r>
              <a:rPr lang="hu-HU" sz="3600" b="1" dirty="0" err="1"/>
              <a:t>Autonomie</a:t>
            </a:r>
            <a:r>
              <a:rPr lang="hu-HU" sz="3600" b="1" dirty="0"/>
              <a:t> - </a:t>
            </a:r>
            <a:r>
              <a:rPr lang="hu-HU" sz="3600" b="1" dirty="0" err="1"/>
              <a:t>Selbstbestimmungsrecht</a:t>
            </a:r>
            <a:r>
              <a:rPr lang="hu-HU" sz="3600" b="1" dirty="0"/>
              <a:t/>
            </a:r>
            <a:br>
              <a:rPr lang="hu-HU" sz="3600" b="1" dirty="0"/>
            </a:br>
            <a:endParaRPr lang="de-DE" sz="36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>
          <a:xfrm>
            <a:off x="838800" y="575376"/>
            <a:ext cx="11498662" cy="396000"/>
          </a:xfrm>
        </p:spPr>
        <p:txBody>
          <a:bodyPr/>
          <a:lstStyle/>
          <a:p>
            <a:r>
              <a:rPr lang="hu-HU" dirty="0" err="1"/>
              <a:t>Ethische</a:t>
            </a:r>
            <a:r>
              <a:rPr lang="hu-HU" dirty="0"/>
              <a:t> </a:t>
            </a:r>
            <a:r>
              <a:rPr lang="hu-HU" dirty="0" err="1"/>
              <a:t>Aspekte</a:t>
            </a:r>
            <a:r>
              <a:rPr lang="hu-HU" dirty="0"/>
              <a:t>. </a:t>
            </a:r>
            <a:r>
              <a:rPr lang="hu-HU" dirty="0" err="1"/>
              <a:t>Versorgung</a:t>
            </a:r>
            <a:r>
              <a:rPr lang="hu-HU" dirty="0"/>
              <a:t> der </a:t>
            </a:r>
            <a:r>
              <a:rPr lang="hu-HU" dirty="0" err="1"/>
              <a:t>Familie</a:t>
            </a:r>
            <a:r>
              <a:rPr lang="hu-HU" dirty="0"/>
              <a:t>.</a:t>
            </a:r>
            <a:endParaRPr lang="de-DE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>
          <a:xfrm>
            <a:off x="280416" y="2292096"/>
            <a:ext cx="12265152" cy="7461504"/>
          </a:xfrm>
        </p:spPr>
        <p:txBody>
          <a:bodyPr numCol="1"/>
          <a:lstStyle/>
          <a:p>
            <a:pPr lvl="1"/>
            <a:r>
              <a:rPr lang="de-DE" sz="2400" dirty="0"/>
              <a:t>Elemente</a:t>
            </a:r>
            <a:r>
              <a:rPr lang="hu-HU" sz="2400" dirty="0"/>
              <a:t> der Informierte</a:t>
            </a:r>
            <a:r>
              <a:rPr lang="de-DE" sz="2400" dirty="0"/>
              <a:t>n</a:t>
            </a:r>
            <a:r>
              <a:rPr lang="hu-HU" sz="2400" dirty="0"/>
              <a:t> Zustimmung </a:t>
            </a:r>
            <a:endParaRPr lang="de-DE" sz="2400" dirty="0"/>
          </a:p>
          <a:p>
            <a:pPr lvl="2"/>
            <a:r>
              <a:rPr lang="de-DE" sz="2400" dirty="0"/>
              <a:t>Die Gründe für die Entscheidung/ die Maßnahme</a:t>
            </a:r>
          </a:p>
          <a:p>
            <a:pPr lvl="2"/>
            <a:r>
              <a:rPr lang="de-DE" sz="2400" dirty="0"/>
              <a:t>Angemessene Alternativen zu dem vorgeschlagenen Eingriff</a:t>
            </a:r>
          </a:p>
          <a:p>
            <a:pPr lvl="2"/>
            <a:r>
              <a:rPr lang="de-DE" sz="2400" dirty="0"/>
              <a:t>Die entsprechenden Risiken, der Nutzen und die Ungewissheit in</a:t>
            </a:r>
            <a:r>
              <a:rPr lang="hu-HU" sz="2400" dirty="0"/>
              <a:t> </a:t>
            </a:r>
            <a:r>
              <a:rPr lang="de-DE" sz="2400" dirty="0"/>
              <a:t>Bezug auf jede Alternative</a:t>
            </a:r>
          </a:p>
          <a:p>
            <a:pPr lvl="2"/>
            <a:r>
              <a:rPr lang="de-DE" sz="2400" dirty="0"/>
              <a:t>Beurteilung des Verständnisses des Patienten</a:t>
            </a:r>
          </a:p>
          <a:p>
            <a:pPr lvl="2"/>
            <a:r>
              <a:rPr lang="de-DE" sz="2400" dirty="0"/>
              <a:t>Die Zustimmung des Patienten</a:t>
            </a:r>
            <a:endParaRPr lang="de-DE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00" y="6651948"/>
            <a:ext cx="3610062" cy="240670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88" y="6651948"/>
            <a:ext cx="3616638" cy="240670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119" y="6651948"/>
            <a:ext cx="3616638" cy="240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1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8000" y="1612944"/>
            <a:ext cx="11466000" cy="846000"/>
          </a:xfrm>
        </p:spPr>
        <p:txBody>
          <a:bodyPr/>
          <a:lstStyle/>
          <a:p>
            <a:r>
              <a:rPr lang="hu-HU" sz="3600" b="1" dirty="0" err="1"/>
              <a:t>Autonomie</a:t>
            </a:r>
            <a:r>
              <a:rPr lang="hu-HU" sz="3600" b="1" dirty="0"/>
              <a:t> - </a:t>
            </a:r>
            <a:r>
              <a:rPr lang="hu-HU" sz="3600" b="1" dirty="0" err="1"/>
              <a:t>Selbstbestimmungsrecht</a:t>
            </a:r>
            <a:r>
              <a:rPr lang="hu-HU" sz="3600" b="1" dirty="0"/>
              <a:t/>
            </a:r>
            <a:br>
              <a:rPr lang="hu-HU" sz="3600" b="1" dirty="0"/>
            </a:br>
            <a:endParaRPr lang="de-DE" sz="36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>
          <a:xfrm>
            <a:off x="838800" y="575376"/>
            <a:ext cx="11498662" cy="396000"/>
          </a:xfrm>
        </p:spPr>
        <p:txBody>
          <a:bodyPr/>
          <a:lstStyle/>
          <a:p>
            <a:r>
              <a:rPr lang="hu-HU" dirty="0" err="1"/>
              <a:t>Ethische</a:t>
            </a:r>
            <a:r>
              <a:rPr lang="hu-HU" dirty="0"/>
              <a:t> </a:t>
            </a:r>
            <a:r>
              <a:rPr lang="hu-HU" dirty="0" err="1"/>
              <a:t>Aspekte</a:t>
            </a:r>
            <a:r>
              <a:rPr lang="hu-HU" dirty="0"/>
              <a:t>. </a:t>
            </a:r>
            <a:r>
              <a:rPr lang="hu-HU" dirty="0" err="1"/>
              <a:t>Versorgung</a:t>
            </a:r>
            <a:r>
              <a:rPr lang="hu-HU" dirty="0"/>
              <a:t> der </a:t>
            </a:r>
            <a:r>
              <a:rPr lang="hu-HU" dirty="0" err="1"/>
              <a:t>Familie</a:t>
            </a:r>
            <a:r>
              <a:rPr lang="hu-HU" dirty="0"/>
              <a:t>.</a:t>
            </a:r>
            <a:endParaRPr lang="de-DE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>
          <a:xfrm>
            <a:off x="280416" y="2292096"/>
            <a:ext cx="12265152" cy="7461504"/>
          </a:xfrm>
        </p:spPr>
        <p:txBody>
          <a:bodyPr numCol="1"/>
          <a:lstStyle/>
          <a:p>
            <a:pPr lvl="1"/>
            <a:r>
              <a:rPr lang="de-DE" sz="2400" dirty="0"/>
              <a:t>Die Anwendung dieses Rechtes beschränkt sich auf: </a:t>
            </a:r>
          </a:p>
          <a:p>
            <a:pPr lvl="2"/>
            <a:r>
              <a:rPr lang="hu-HU" sz="2400" dirty="0" smtClean="0"/>
              <a:t>„</a:t>
            </a:r>
            <a:r>
              <a:rPr lang="de-DE" sz="2400" dirty="0" err="1"/>
              <a:t>Evidence</a:t>
            </a:r>
            <a:r>
              <a:rPr lang="hu-HU" sz="2400" dirty="0"/>
              <a:t> </a:t>
            </a:r>
            <a:r>
              <a:rPr lang="de-DE" sz="2400" dirty="0" err="1"/>
              <a:t>based</a:t>
            </a:r>
            <a:r>
              <a:rPr lang="hu-HU" sz="2400" dirty="0"/>
              <a:t> </a:t>
            </a:r>
            <a:r>
              <a:rPr lang="de-DE" sz="2400" dirty="0" err="1"/>
              <a:t>medicine</a:t>
            </a:r>
            <a:r>
              <a:rPr lang="de-DE" sz="2400" dirty="0"/>
              <a:t>“ </a:t>
            </a:r>
            <a:r>
              <a:rPr lang="hu-HU" sz="2400" dirty="0"/>
              <a:t>(</a:t>
            </a:r>
            <a:r>
              <a:rPr lang="hu-HU" sz="2400" dirty="0" err="1"/>
              <a:t>Misteltherapie</a:t>
            </a:r>
            <a:r>
              <a:rPr lang="hu-HU" sz="2400" dirty="0" smtClean="0"/>
              <a:t>)</a:t>
            </a:r>
          </a:p>
          <a:p>
            <a:pPr lvl="2"/>
            <a:r>
              <a:rPr lang="de-DE" sz="2400" dirty="0"/>
              <a:t>das Ergebnis des Meinungsaustausches zwischen Ärzten (Konsilium</a:t>
            </a:r>
            <a:r>
              <a:rPr lang="de-DE" sz="2400" dirty="0" smtClean="0"/>
              <a:t>)</a:t>
            </a:r>
            <a:endParaRPr lang="de-DE" sz="2400" dirty="0"/>
          </a:p>
          <a:p>
            <a:pPr lvl="2"/>
            <a:r>
              <a:rPr lang="de-DE" sz="2400" dirty="0"/>
              <a:t>die wahre personale und technische Möglichkeit</a:t>
            </a:r>
          </a:p>
          <a:p>
            <a:pPr lvl="2"/>
            <a:r>
              <a:rPr lang="de-DE" sz="2400" dirty="0"/>
              <a:t>Kosten-Nutzen-Risiko</a:t>
            </a:r>
          </a:p>
          <a:p>
            <a:pPr lvl="2"/>
            <a:r>
              <a:rPr lang="hu-HU" sz="2400" b="1" u="sng" dirty="0" smtClean="0"/>
              <a:t>ZEIT</a:t>
            </a:r>
            <a:r>
              <a:rPr lang="hu-HU" sz="2400" b="1" u="sng" dirty="0"/>
              <a:t>!</a:t>
            </a:r>
          </a:p>
          <a:p>
            <a:pPr marL="1300460" lvl="2" indent="0">
              <a:buNone/>
            </a:pPr>
            <a:r>
              <a:rPr lang="de-DE" sz="2400" dirty="0" smtClean="0"/>
              <a:t> </a:t>
            </a:r>
            <a:endParaRPr lang="de-DE" sz="2400" dirty="0"/>
          </a:p>
          <a:p>
            <a:pPr lvl="1"/>
            <a:endParaRPr lang="de-DE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704" y="5724906"/>
            <a:ext cx="7215696" cy="348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4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8000" y="1612944"/>
            <a:ext cx="11466000" cy="846000"/>
          </a:xfrm>
        </p:spPr>
        <p:txBody>
          <a:bodyPr/>
          <a:lstStyle/>
          <a:p>
            <a:r>
              <a:rPr lang="hu-HU" sz="3600" b="1" dirty="0" err="1"/>
              <a:t>Autonomie</a:t>
            </a:r>
            <a:r>
              <a:rPr lang="hu-HU" sz="3600" b="1" dirty="0"/>
              <a:t> - </a:t>
            </a:r>
            <a:r>
              <a:rPr lang="hu-HU" sz="3600" b="1" dirty="0" err="1"/>
              <a:t>Selbstbestimmungsrecht</a:t>
            </a:r>
            <a:r>
              <a:rPr lang="hu-HU" sz="3600" b="1" dirty="0"/>
              <a:t/>
            </a:r>
            <a:br>
              <a:rPr lang="hu-HU" sz="3600" b="1" dirty="0"/>
            </a:br>
            <a:endParaRPr lang="de-DE" sz="36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>
          <a:xfrm>
            <a:off x="838800" y="575376"/>
            <a:ext cx="11498662" cy="396000"/>
          </a:xfrm>
        </p:spPr>
        <p:txBody>
          <a:bodyPr/>
          <a:lstStyle/>
          <a:p>
            <a:r>
              <a:rPr lang="hu-HU" dirty="0" err="1"/>
              <a:t>Ethische</a:t>
            </a:r>
            <a:r>
              <a:rPr lang="hu-HU" dirty="0"/>
              <a:t> </a:t>
            </a:r>
            <a:r>
              <a:rPr lang="hu-HU" dirty="0" err="1"/>
              <a:t>Aspekte</a:t>
            </a:r>
            <a:r>
              <a:rPr lang="hu-HU" dirty="0"/>
              <a:t>. </a:t>
            </a:r>
            <a:r>
              <a:rPr lang="hu-HU" dirty="0" err="1"/>
              <a:t>Versorgung</a:t>
            </a:r>
            <a:r>
              <a:rPr lang="hu-HU" dirty="0"/>
              <a:t> der </a:t>
            </a:r>
            <a:r>
              <a:rPr lang="hu-HU" dirty="0" err="1"/>
              <a:t>Familie</a:t>
            </a:r>
            <a:r>
              <a:rPr lang="hu-HU" dirty="0"/>
              <a:t>.</a:t>
            </a:r>
            <a:endParaRPr lang="de-DE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>
          <a:xfrm>
            <a:off x="280416" y="2292096"/>
            <a:ext cx="12265152" cy="7461504"/>
          </a:xfrm>
        </p:spPr>
        <p:txBody>
          <a:bodyPr numCol="1"/>
          <a:lstStyle/>
          <a:p>
            <a:pPr lvl="1"/>
            <a:r>
              <a:rPr lang="hu-HU" sz="2400" dirty="0" err="1"/>
              <a:t>Gemeinsame</a:t>
            </a:r>
            <a:r>
              <a:rPr lang="hu-HU" sz="2400" dirty="0"/>
              <a:t> </a:t>
            </a:r>
            <a:r>
              <a:rPr lang="hu-HU" sz="2400" dirty="0" err="1"/>
              <a:t>Entscheidungsfindung</a:t>
            </a:r>
            <a:endParaRPr lang="hu-HU" sz="2400" dirty="0"/>
          </a:p>
          <a:p>
            <a:pPr lvl="2"/>
            <a:r>
              <a:rPr lang="de-DE" sz="2400" dirty="0" smtClean="0"/>
              <a:t>Ratschlägen, </a:t>
            </a:r>
            <a:r>
              <a:rPr lang="de-DE" sz="2400" dirty="0"/>
              <a:t>anstatt </a:t>
            </a:r>
            <a:r>
              <a:rPr lang="de-DE" sz="2400" dirty="0" smtClean="0"/>
              <a:t>Anordnungen </a:t>
            </a:r>
            <a:r>
              <a:rPr lang="de-DE" sz="2400" dirty="0"/>
              <a:t>und </a:t>
            </a:r>
            <a:r>
              <a:rPr lang="de-DE" sz="2400" dirty="0" err="1" smtClean="0"/>
              <a:t>Aufträg</a:t>
            </a:r>
            <a:r>
              <a:rPr lang="hu-HU" sz="2400" dirty="0" smtClean="0"/>
              <a:t>e</a:t>
            </a:r>
            <a:endParaRPr lang="de-DE" sz="2400" dirty="0"/>
          </a:p>
          <a:p>
            <a:pPr lvl="2"/>
            <a:r>
              <a:rPr lang="de-DE" sz="2400" dirty="0"/>
              <a:t>Den Patienten ermuntern, seine Gedanken mitzuteilen</a:t>
            </a:r>
          </a:p>
          <a:p>
            <a:pPr lvl="2"/>
            <a:r>
              <a:rPr lang="de-DE" sz="2400" dirty="0"/>
              <a:t>Verhandeln über einen gegenseitig annehmbaren Plan</a:t>
            </a:r>
          </a:p>
          <a:p>
            <a:pPr lvl="2"/>
            <a:r>
              <a:rPr lang="de-DE" sz="2400" dirty="0"/>
              <a:t>Wahlmöglichkeiten anbieten</a:t>
            </a:r>
          </a:p>
          <a:p>
            <a:pPr marL="1300460" lvl="2" indent="0">
              <a:buNone/>
            </a:pP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456" y="5493512"/>
            <a:ext cx="6130544" cy="306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7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8000" y="1612944"/>
            <a:ext cx="11466000" cy="846000"/>
          </a:xfrm>
        </p:spPr>
        <p:txBody>
          <a:bodyPr/>
          <a:lstStyle/>
          <a:p>
            <a:r>
              <a:rPr lang="hu-HU" sz="3600" b="1" dirty="0" err="1"/>
              <a:t>Benevolenz</a:t>
            </a:r>
            <a:endParaRPr lang="de-DE" sz="36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>
          <a:xfrm>
            <a:off x="838800" y="575376"/>
            <a:ext cx="11498662" cy="396000"/>
          </a:xfrm>
        </p:spPr>
        <p:txBody>
          <a:bodyPr/>
          <a:lstStyle/>
          <a:p>
            <a:r>
              <a:rPr lang="hu-HU" dirty="0" err="1"/>
              <a:t>Ethische</a:t>
            </a:r>
            <a:r>
              <a:rPr lang="hu-HU" dirty="0"/>
              <a:t> </a:t>
            </a:r>
            <a:r>
              <a:rPr lang="hu-HU" dirty="0" err="1" smtClean="0"/>
              <a:t>Aspekte</a:t>
            </a:r>
            <a:endParaRPr lang="de-DE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>
          <a:xfrm>
            <a:off x="280416" y="2174530"/>
            <a:ext cx="12265152" cy="7461504"/>
          </a:xfrm>
        </p:spPr>
        <p:txBody>
          <a:bodyPr numCol="1"/>
          <a:lstStyle/>
          <a:p>
            <a:pPr marL="650230" lvl="1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de-DE" sz="2400" u="sng" dirty="0"/>
              <a:t>Die Pflicht zur medizinischen Versorgung</a:t>
            </a:r>
            <a:endParaRPr lang="hu-HU" sz="2400" u="sng" dirty="0"/>
          </a:p>
          <a:p>
            <a:pPr lvl="1">
              <a:buSzPct val="100000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de-DE" dirty="0"/>
              <a:t>im </a:t>
            </a:r>
            <a:r>
              <a:rPr lang="de-DE" dirty="0" smtClean="0"/>
              <a:t>Notfall</a:t>
            </a:r>
            <a:endParaRPr lang="hu-HU" dirty="0"/>
          </a:p>
          <a:p>
            <a:pPr lvl="1">
              <a:buSzPct val="100000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de-DE" dirty="0"/>
              <a:t>in der gegebenen Situation und unter den gegebenen Umständen</a:t>
            </a:r>
            <a:endParaRPr lang="hu-HU" dirty="0"/>
          </a:p>
          <a:p>
            <a:pPr lvl="1">
              <a:buSzPct val="100000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de-DE" dirty="0"/>
              <a:t>auf dem erforderlichen Weg</a:t>
            </a:r>
            <a:endParaRPr lang="hu-HU" dirty="0"/>
          </a:p>
          <a:p>
            <a:pPr lvl="1">
              <a:buSzPct val="100000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de-DE" dirty="0"/>
              <a:t>mit allen möglichen Mitteln</a:t>
            </a:r>
            <a:endParaRPr lang="hu-HU" dirty="0"/>
          </a:p>
          <a:p>
            <a:pPr lvl="1">
              <a:buSzPct val="100000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de-DE" dirty="0"/>
              <a:t>in der Versorgung die Erwartungen </a:t>
            </a:r>
            <a:r>
              <a:rPr lang="de-DE" dirty="0" smtClean="0"/>
              <a:t>erfüllen</a:t>
            </a:r>
            <a:endParaRPr lang="hu-HU" dirty="0" smtClean="0"/>
          </a:p>
          <a:p>
            <a:pPr marL="650230" lvl="1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sz="600" dirty="0" smtClean="0"/>
          </a:p>
          <a:p>
            <a:pPr lvl="1">
              <a:buSzPct val="100000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91643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800" y="1104944"/>
            <a:ext cx="11466000" cy="846000"/>
          </a:xfrm>
        </p:spPr>
        <p:txBody>
          <a:bodyPr/>
          <a:lstStyle/>
          <a:p>
            <a:r>
              <a:rPr lang="hu-HU" sz="3600" b="1" dirty="0" err="1" smtClean="0"/>
              <a:t>Nil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nocere</a:t>
            </a:r>
            <a:endParaRPr lang="de-DE" sz="36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>
          <a:xfrm>
            <a:off x="838800" y="575376"/>
            <a:ext cx="11498662" cy="396000"/>
          </a:xfrm>
        </p:spPr>
        <p:txBody>
          <a:bodyPr/>
          <a:lstStyle/>
          <a:p>
            <a:r>
              <a:rPr lang="hu-HU" dirty="0" err="1"/>
              <a:t>Ethische</a:t>
            </a:r>
            <a:r>
              <a:rPr lang="hu-HU" dirty="0"/>
              <a:t> </a:t>
            </a:r>
            <a:r>
              <a:rPr lang="hu-HU" dirty="0" err="1" smtClean="0"/>
              <a:t>Aspekte</a:t>
            </a:r>
            <a:endParaRPr lang="de-DE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>
          <a:xfrm>
            <a:off x="218005" y="1645510"/>
            <a:ext cx="12265152" cy="8225656"/>
          </a:xfrm>
        </p:spPr>
        <p:txBody>
          <a:bodyPr numCol="1"/>
          <a:lstStyle/>
          <a:p>
            <a:pPr marL="650230" lvl="1" indent="0">
              <a:buNone/>
            </a:pPr>
            <a:r>
              <a:rPr lang="de-DE" sz="2400" u="sng" dirty="0"/>
              <a:t>Das Recht auf Ablehnung medizinischer</a:t>
            </a:r>
            <a:r>
              <a:rPr lang="hu-HU" sz="2400" u="sng" dirty="0"/>
              <a:t> </a:t>
            </a:r>
            <a:r>
              <a:rPr lang="de-DE" sz="2400" u="sng" dirty="0"/>
              <a:t>Versorgung</a:t>
            </a:r>
            <a:endParaRPr lang="hu-HU" sz="2400" u="sng" dirty="0"/>
          </a:p>
          <a:p>
            <a:pPr lvl="1"/>
            <a:r>
              <a:rPr lang="de-DE" sz="2400" dirty="0"/>
              <a:t>Es ist möglich, dem Patienten die Versorgung zu versagen: </a:t>
            </a:r>
          </a:p>
          <a:p>
            <a:pPr lvl="2"/>
            <a:r>
              <a:rPr lang="de-DE" sz="2000" dirty="0"/>
              <a:t>dringende Versorgung eines anderen Patienten in der selben Zeit </a:t>
            </a:r>
          </a:p>
          <a:p>
            <a:pPr lvl="2"/>
            <a:r>
              <a:rPr lang="de-DE" sz="2000" dirty="0"/>
              <a:t>wenn es nicht notwendig ist </a:t>
            </a:r>
          </a:p>
          <a:p>
            <a:pPr lvl="2"/>
            <a:r>
              <a:rPr lang="de-DE" sz="2000" dirty="0"/>
              <a:t>wenn es physisch nicht möglich ist </a:t>
            </a:r>
          </a:p>
          <a:p>
            <a:pPr lvl="2"/>
            <a:r>
              <a:rPr lang="de-DE" sz="2000" dirty="0"/>
              <a:t>wenn die erforderliche technische Ausstattung fehlt </a:t>
            </a:r>
          </a:p>
          <a:p>
            <a:pPr lvl="2"/>
            <a:r>
              <a:rPr lang="de-DE" sz="2000" dirty="0"/>
              <a:t>wenn die erforderliche Behandlung im Gegensatz zu der Meinung des Arztes steht </a:t>
            </a:r>
          </a:p>
          <a:p>
            <a:pPr lvl="2"/>
            <a:r>
              <a:rPr lang="de-DE" sz="2000" dirty="0"/>
              <a:t>wenn der Kranke sich beleidigend oder gefährlich verhält (ausgenommen: dieses Verhalten ist eine Folge seiner Krankheit) </a:t>
            </a:r>
          </a:p>
          <a:p>
            <a:pPr lvl="2"/>
            <a:r>
              <a:rPr lang="de-DE" sz="2000" dirty="0"/>
              <a:t>wenn der Patient nicht zusammenarbeiten will </a:t>
            </a:r>
            <a:endParaRPr lang="hu-HU" sz="2000" dirty="0" smtClean="0"/>
          </a:p>
          <a:p>
            <a:pPr marL="1300460" lvl="2" indent="0">
              <a:buNone/>
            </a:pPr>
            <a:endParaRPr lang="hu-HU" sz="600" u="sng" dirty="0" smtClean="0"/>
          </a:p>
          <a:p>
            <a:pPr marL="650230" lvl="1" indent="0">
              <a:buNone/>
            </a:pPr>
            <a:r>
              <a:rPr lang="hu-HU" sz="2400" u="sng" dirty="0" err="1" smtClean="0"/>
              <a:t>Patientenperspektive</a:t>
            </a:r>
            <a:r>
              <a:rPr lang="hu-HU" sz="2400" u="sng" dirty="0"/>
              <a:t>:</a:t>
            </a:r>
          </a:p>
          <a:p>
            <a:pPr lvl="2"/>
            <a:r>
              <a:rPr lang="hu-HU" sz="2000" dirty="0" err="1" smtClean="0"/>
              <a:t>Ablehnung</a:t>
            </a:r>
            <a:r>
              <a:rPr lang="hu-HU" sz="2000" dirty="0" smtClean="0"/>
              <a:t> der </a:t>
            </a:r>
            <a:r>
              <a:rPr lang="hu-HU" sz="2000" dirty="0" err="1" smtClean="0"/>
              <a:t>lebensverlängernder</a:t>
            </a:r>
            <a:r>
              <a:rPr lang="hu-HU" sz="2000" dirty="0" smtClean="0"/>
              <a:t> </a:t>
            </a:r>
            <a:r>
              <a:rPr lang="hu-HU" sz="2000" dirty="0" err="1" smtClean="0"/>
              <a:t>Maßnahmen</a:t>
            </a:r>
            <a:r>
              <a:rPr lang="hu-HU" sz="2000" dirty="0" smtClean="0"/>
              <a:t>:</a:t>
            </a:r>
          </a:p>
          <a:p>
            <a:pPr lvl="3"/>
            <a:r>
              <a:rPr lang="de-DE" sz="2000" dirty="0" smtClean="0"/>
              <a:t>in </a:t>
            </a:r>
            <a:r>
              <a:rPr lang="de-DE" sz="2000" dirty="0"/>
              <a:t>irreversiblem</a:t>
            </a:r>
            <a:r>
              <a:rPr lang="hu-HU" sz="2000" dirty="0"/>
              <a:t> </a:t>
            </a:r>
            <a:r>
              <a:rPr lang="de-DE" sz="2000" dirty="0"/>
              <a:t>Zustand</a:t>
            </a:r>
          </a:p>
          <a:p>
            <a:pPr lvl="3"/>
            <a:r>
              <a:rPr lang="de-DE" sz="2000" dirty="0"/>
              <a:t>aufgrund der erhaltenen exakten Informationen </a:t>
            </a:r>
          </a:p>
          <a:p>
            <a:pPr lvl="3"/>
            <a:r>
              <a:rPr lang="de-DE" sz="2000" dirty="0" smtClean="0"/>
              <a:t>Jederzeit</a:t>
            </a:r>
            <a:r>
              <a:rPr lang="hu-HU" sz="2000" dirty="0" smtClean="0"/>
              <a:t>, </a:t>
            </a:r>
            <a:r>
              <a:rPr lang="de-DE" sz="2000" dirty="0" smtClean="0"/>
              <a:t>schriftlich</a:t>
            </a:r>
            <a:r>
              <a:rPr lang="hu-HU" sz="2000" dirty="0"/>
              <a:t> - </a:t>
            </a:r>
            <a:r>
              <a:rPr lang="hu-HU" sz="2000" dirty="0" err="1"/>
              <a:t>Advance</a:t>
            </a:r>
            <a:r>
              <a:rPr lang="hu-HU" sz="2000" dirty="0"/>
              <a:t> </a:t>
            </a:r>
            <a:r>
              <a:rPr lang="hu-HU" sz="2000" dirty="0" err="1"/>
              <a:t>Care</a:t>
            </a:r>
            <a:r>
              <a:rPr lang="hu-HU" sz="2000" dirty="0"/>
              <a:t> </a:t>
            </a:r>
            <a:r>
              <a:rPr lang="hu-HU" sz="2000" dirty="0" err="1"/>
              <a:t>Planning</a:t>
            </a:r>
            <a:r>
              <a:rPr lang="hu-HU" sz="2000" dirty="0"/>
              <a:t> (</a:t>
            </a:r>
            <a:r>
              <a:rPr lang="hu-HU" sz="2000" dirty="0" smtClean="0"/>
              <a:t>ACP</a:t>
            </a:r>
            <a:r>
              <a:rPr lang="hu-HU" sz="2000" dirty="0" smtClean="0"/>
              <a:t>), </a:t>
            </a:r>
            <a:r>
              <a:rPr lang="hu-HU" sz="2000" dirty="0" err="1" smtClean="0"/>
              <a:t>Patientenverfügung</a:t>
            </a:r>
            <a:endParaRPr lang="de-DE" sz="2000" dirty="0"/>
          </a:p>
          <a:p>
            <a:pPr lvl="3"/>
            <a:r>
              <a:rPr lang="de-DE" sz="2000" dirty="0"/>
              <a:t>es ist immer möglich, die Ablehnung zurückzunehmen </a:t>
            </a:r>
          </a:p>
          <a:p>
            <a:pPr lvl="2"/>
            <a:endParaRPr lang="de-DE" sz="2000" dirty="0"/>
          </a:p>
          <a:p>
            <a:pPr lvl="2"/>
            <a:endParaRPr lang="hu-HU" sz="2400" dirty="0"/>
          </a:p>
          <a:p>
            <a:pPr lvl="1"/>
            <a:endParaRPr lang="de-DE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6302" y="5504368"/>
            <a:ext cx="38481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6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800" y="1234992"/>
            <a:ext cx="11466000" cy="846000"/>
          </a:xfrm>
        </p:spPr>
        <p:txBody>
          <a:bodyPr/>
          <a:lstStyle/>
          <a:p>
            <a:r>
              <a:rPr lang="hu-HU" sz="3600" b="1" dirty="0" err="1"/>
              <a:t>Situationen</a:t>
            </a:r>
            <a:endParaRPr lang="de-DE" sz="36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>
          <a:xfrm>
            <a:off x="838800" y="575376"/>
            <a:ext cx="11498662" cy="396000"/>
          </a:xfrm>
        </p:spPr>
        <p:txBody>
          <a:bodyPr/>
          <a:lstStyle/>
          <a:p>
            <a:r>
              <a:rPr lang="hu-HU" dirty="0" err="1"/>
              <a:t>Ethische</a:t>
            </a:r>
            <a:r>
              <a:rPr lang="hu-HU" dirty="0"/>
              <a:t> </a:t>
            </a:r>
            <a:r>
              <a:rPr lang="hu-HU" dirty="0" err="1" smtClean="0"/>
              <a:t>Aspekte</a:t>
            </a:r>
            <a:endParaRPr lang="de-DE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>
          <a:xfrm>
            <a:off x="0" y="1792224"/>
            <a:ext cx="12453257" cy="7461504"/>
          </a:xfrm>
        </p:spPr>
        <p:txBody>
          <a:bodyPr numCol="1"/>
          <a:lstStyle/>
          <a:p>
            <a:pPr marL="650230" lvl="1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sz="2400" dirty="0" smtClean="0"/>
          </a:p>
          <a:p>
            <a:pPr marL="650230" lvl="1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2400" dirty="0" smtClean="0"/>
              <a:t>4</a:t>
            </a:r>
            <a:r>
              <a:rPr lang="hu-HU" sz="2400" dirty="0"/>
              <a:t>. </a:t>
            </a:r>
            <a:r>
              <a:rPr lang="hu-HU" sz="2400" dirty="0" err="1"/>
              <a:t>Situation</a:t>
            </a:r>
            <a:r>
              <a:rPr lang="hu-HU" sz="2400" dirty="0"/>
              <a:t>:</a:t>
            </a:r>
          </a:p>
          <a:p>
            <a:pPr marL="650230" lvl="1" indent="0" algn="just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2400" dirty="0"/>
              <a:t>Frau Kömmler, 46 Jahre alt, </a:t>
            </a:r>
            <a:r>
              <a:rPr lang="de-DE" sz="2400" dirty="0"/>
              <a:t>die </a:t>
            </a:r>
            <a:r>
              <a:rPr lang="hu-HU" sz="2400" dirty="0"/>
              <a:t>Lagerarbeiterin ist mit Kreuz</a:t>
            </a:r>
            <a:r>
              <a:rPr lang="de-DE" sz="2400" dirty="0"/>
              <a:t>schmerzen</a:t>
            </a:r>
            <a:r>
              <a:rPr lang="hu-HU" sz="2400" dirty="0"/>
              <a:t> krankengeldpflichtig. Ihr Boss ruft d</a:t>
            </a:r>
            <a:r>
              <a:rPr lang="de-DE" sz="2400" dirty="0" err="1"/>
              <a:t>ie</a:t>
            </a:r>
            <a:r>
              <a:rPr lang="hu-HU" sz="2400" dirty="0"/>
              <a:t> Praxis an und erkundigt</a:t>
            </a:r>
            <a:r>
              <a:rPr lang="de-DE" sz="2400" dirty="0"/>
              <a:t> sich</a:t>
            </a:r>
            <a:r>
              <a:rPr lang="hu-HU" sz="2400" dirty="0"/>
              <a:t>, wie sch</a:t>
            </a:r>
            <a:r>
              <a:rPr lang="de-DE" sz="2400" dirty="0"/>
              <a:t>wer</a:t>
            </a:r>
            <a:r>
              <a:rPr lang="hu-HU" sz="2400" dirty="0"/>
              <a:t> die Rückenschmerzen sind und wie lange es noch dauern </a:t>
            </a:r>
            <a:r>
              <a:rPr lang="hu-HU" sz="2400" dirty="0" err="1"/>
              <a:t>wird</a:t>
            </a:r>
            <a:r>
              <a:rPr lang="de-DE" sz="2400" dirty="0" smtClean="0"/>
              <a:t>.</a:t>
            </a:r>
            <a:r>
              <a:rPr lang="hu-HU" sz="2400" dirty="0" smtClean="0"/>
              <a:t> </a:t>
            </a:r>
            <a:r>
              <a:rPr lang="hu-HU" sz="2400" dirty="0" err="1" smtClean="0"/>
              <a:t>Was</a:t>
            </a:r>
            <a:r>
              <a:rPr lang="hu-HU" sz="2400" dirty="0" smtClean="0"/>
              <a:t> </a:t>
            </a:r>
            <a:r>
              <a:rPr lang="hu-HU" sz="2400" dirty="0" err="1" smtClean="0"/>
              <a:t>sagen</a:t>
            </a:r>
            <a:r>
              <a:rPr lang="hu-HU" sz="2400" dirty="0" smtClean="0"/>
              <a:t> </a:t>
            </a:r>
            <a:r>
              <a:rPr lang="hu-HU" sz="2400" dirty="0" err="1" smtClean="0"/>
              <a:t>Sie</a:t>
            </a:r>
            <a:r>
              <a:rPr lang="hu-HU" sz="2400" dirty="0" smtClean="0"/>
              <a:t>?</a:t>
            </a:r>
          </a:p>
          <a:p>
            <a:pPr marL="650230" lvl="1" indent="0" algn="just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sz="2400" dirty="0"/>
          </a:p>
          <a:p>
            <a:pPr marL="650230" lvl="1" indent="0" algn="just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sz="2400" dirty="0"/>
          </a:p>
          <a:p>
            <a:pPr marL="650230" lvl="1" indent="0" algn="just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sz="3600" dirty="0"/>
          </a:p>
          <a:p>
            <a:pPr marL="650230" lvl="1" indent="0" algn="just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sz="2400" dirty="0"/>
          </a:p>
          <a:p>
            <a:pPr marL="650230" lvl="1" indent="0" algn="just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4160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800" y="1234992"/>
            <a:ext cx="11466000" cy="846000"/>
          </a:xfrm>
        </p:spPr>
        <p:txBody>
          <a:bodyPr/>
          <a:lstStyle/>
          <a:p>
            <a:r>
              <a:rPr lang="hu-HU" sz="3600" b="1" dirty="0" err="1"/>
              <a:t>Situationen</a:t>
            </a:r>
            <a:endParaRPr lang="de-DE" sz="36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>
          <a:xfrm>
            <a:off x="838800" y="575376"/>
            <a:ext cx="11498662" cy="396000"/>
          </a:xfrm>
        </p:spPr>
        <p:txBody>
          <a:bodyPr/>
          <a:lstStyle/>
          <a:p>
            <a:r>
              <a:rPr lang="hu-HU" dirty="0" err="1"/>
              <a:t>Ethische</a:t>
            </a:r>
            <a:r>
              <a:rPr lang="hu-HU" dirty="0"/>
              <a:t> </a:t>
            </a:r>
            <a:r>
              <a:rPr lang="hu-HU" dirty="0" err="1" smtClean="0"/>
              <a:t>Aspekte</a:t>
            </a:r>
            <a:endParaRPr lang="de-DE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>
          <a:xfrm>
            <a:off x="0" y="1792224"/>
            <a:ext cx="12453257" cy="7461504"/>
          </a:xfrm>
        </p:spPr>
        <p:txBody>
          <a:bodyPr numCol="1"/>
          <a:lstStyle/>
          <a:p>
            <a:pPr marL="650230" lvl="1" indent="0" algn="just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sz="2400" dirty="0"/>
          </a:p>
          <a:p>
            <a:pPr marL="650230" lvl="1" indent="0" algn="just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2400" dirty="0" smtClean="0"/>
              <a:t>5. </a:t>
            </a:r>
            <a:r>
              <a:rPr lang="hu-HU" sz="2400" dirty="0" err="1"/>
              <a:t>Situation</a:t>
            </a:r>
            <a:r>
              <a:rPr lang="hu-HU" sz="2400" dirty="0"/>
              <a:t>:</a:t>
            </a:r>
          </a:p>
          <a:p>
            <a:pPr marL="650230" lvl="1" indent="0" algn="just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2400" dirty="0"/>
              <a:t>Herr Fischer </a:t>
            </a:r>
            <a:r>
              <a:rPr lang="hu-HU" sz="2400" dirty="0" err="1"/>
              <a:t>ist</a:t>
            </a:r>
            <a:r>
              <a:rPr lang="hu-HU" sz="2400" dirty="0"/>
              <a:t> </a:t>
            </a:r>
            <a:r>
              <a:rPr lang="hu-HU" sz="2400" dirty="0" err="1"/>
              <a:t>letzte</a:t>
            </a:r>
            <a:r>
              <a:rPr lang="de-DE" sz="2400" dirty="0"/>
              <a:t>n</a:t>
            </a:r>
            <a:r>
              <a:rPr lang="hu-HU" sz="2400" dirty="0"/>
              <a:t> </a:t>
            </a:r>
            <a:r>
              <a:rPr lang="hu-HU" sz="2400" dirty="0" err="1"/>
              <a:t>Monat</a:t>
            </a:r>
            <a:r>
              <a:rPr lang="hu-HU" sz="2400" dirty="0"/>
              <a:t> </a:t>
            </a:r>
            <a:r>
              <a:rPr lang="hu-HU" sz="2400" dirty="0" err="1"/>
              <a:t>gestorben</a:t>
            </a:r>
            <a:r>
              <a:rPr lang="hu-HU" sz="2400" dirty="0"/>
              <a:t>. </a:t>
            </a:r>
            <a:r>
              <a:rPr lang="hu-HU" sz="2400" dirty="0" err="1"/>
              <a:t>Seine</a:t>
            </a:r>
            <a:r>
              <a:rPr lang="hu-HU" sz="2400" dirty="0"/>
              <a:t> </a:t>
            </a:r>
            <a:r>
              <a:rPr lang="hu-HU" sz="2400" dirty="0" err="1"/>
              <a:t>Tochter</a:t>
            </a:r>
            <a:r>
              <a:rPr lang="hu-HU" sz="2400" dirty="0"/>
              <a:t> </a:t>
            </a:r>
            <a:r>
              <a:rPr lang="hu-HU" sz="2400" dirty="0" err="1"/>
              <a:t>sucht</a:t>
            </a:r>
            <a:r>
              <a:rPr lang="hu-HU" sz="2400" dirty="0"/>
              <a:t> </a:t>
            </a:r>
            <a:r>
              <a:rPr lang="hu-HU" sz="2400" dirty="0" err="1"/>
              <a:t>Sie</a:t>
            </a:r>
            <a:r>
              <a:rPr lang="hu-HU" sz="2400" dirty="0"/>
              <a:t> </a:t>
            </a:r>
            <a:r>
              <a:rPr lang="hu-HU" sz="2400" dirty="0" err="1"/>
              <a:t>auf</a:t>
            </a:r>
            <a:r>
              <a:rPr lang="hu-HU" sz="2400" dirty="0"/>
              <a:t> </a:t>
            </a:r>
            <a:r>
              <a:rPr lang="hu-HU" sz="2400" dirty="0" err="1"/>
              <a:t>wegen</a:t>
            </a:r>
            <a:r>
              <a:rPr lang="hu-HU" sz="2400" dirty="0"/>
              <a:t> der </a:t>
            </a:r>
            <a:r>
              <a:rPr lang="hu-HU" sz="2400" dirty="0" err="1"/>
              <a:t>Lebensversicherung</a:t>
            </a:r>
            <a:r>
              <a:rPr lang="hu-HU" sz="2400" dirty="0"/>
              <a:t> </a:t>
            </a:r>
            <a:r>
              <a:rPr lang="hu-HU" sz="2400" dirty="0" err="1"/>
              <a:t>ihres</a:t>
            </a:r>
            <a:r>
              <a:rPr lang="hu-HU" sz="2400" dirty="0"/>
              <a:t> </a:t>
            </a:r>
            <a:r>
              <a:rPr lang="hu-HU" sz="2400" dirty="0" err="1"/>
              <a:t>Vaters</a:t>
            </a:r>
            <a:r>
              <a:rPr lang="hu-HU" sz="2400" dirty="0"/>
              <a:t>. </a:t>
            </a:r>
            <a:r>
              <a:rPr lang="hu-HU" sz="2400" dirty="0" err="1"/>
              <a:t>Sie</a:t>
            </a:r>
            <a:r>
              <a:rPr lang="hu-HU" sz="2400" dirty="0"/>
              <a:t> </a:t>
            </a:r>
            <a:r>
              <a:rPr lang="hu-HU" sz="2400" dirty="0" err="1"/>
              <a:t>bringt</a:t>
            </a:r>
            <a:r>
              <a:rPr lang="hu-HU" sz="2400" dirty="0"/>
              <a:t> </a:t>
            </a:r>
            <a:r>
              <a:rPr lang="hu-HU" sz="2400" dirty="0" err="1"/>
              <a:t>ein</a:t>
            </a:r>
            <a:r>
              <a:rPr lang="hu-HU" sz="2400" dirty="0"/>
              <a:t> </a:t>
            </a:r>
            <a:r>
              <a:rPr lang="hu-HU" sz="2400" dirty="0" err="1"/>
              <a:t>Formular</a:t>
            </a:r>
            <a:r>
              <a:rPr lang="hu-HU" sz="2400" dirty="0"/>
              <a:t> </a:t>
            </a:r>
            <a:r>
              <a:rPr lang="hu-HU" sz="2400" dirty="0" err="1"/>
              <a:t>vo</a:t>
            </a:r>
            <a:r>
              <a:rPr lang="de-DE" sz="2400" dirty="0"/>
              <a:t>n der</a:t>
            </a:r>
            <a:r>
              <a:rPr lang="hu-HU" sz="2400" dirty="0"/>
              <a:t> Allianz </a:t>
            </a:r>
            <a:r>
              <a:rPr lang="hu-HU" sz="2400" dirty="0" err="1"/>
              <a:t>Deutschland</a:t>
            </a:r>
            <a:r>
              <a:rPr lang="hu-HU" sz="2400" dirty="0"/>
              <a:t> AG mit und </a:t>
            </a:r>
            <a:r>
              <a:rPr lang="hu-HU" sz="2400" dirty="0" err="1"/>
              <a:t>bestätigt</a:t>
            </a:r>
            <a:r>
              <a:rPr lang="hu-HU" sz="2400" dirty="0"/>
              <a:t>, </a:t>
            </a:r>
            <a:r>
              <a:rPr lang="hu-HU" sz="2400" dirty="0" err="1"/>
              <a:t>dass</a:t>
            </a:r>
            <a:r>
              <a:rPr lang="hu-HU" sz="2400" dirty="0"/>
              <a:t> </a:t>
            </a:r>
            <a:r>
              <a:rPr lang="hu-HU" sz="2400" dirty="0" err="1"/>
              <a:t>Sie</a:t>
            </a:r>
            <a:r>
              <a:rPr lang="hu-HU" sz="2400" dirty="0"/>
              <a:t> </a:t>
            </a:r>
            <a:r>
              <a:rPr lang="hu-HU" sz="2400" dirty="0" err="1"/>
              <a:t>die</a:t>
            </a:r>
            <a:r>
              <a:rPr lang="hu-HU" sz="2400" dirty="0"/>
              <a:t> </a:t>
            </a:r>
            <a:r>
              <a:rPr lang="hu-HU" sz="2400" dirty="0" err="1"/>
              <a:t>medizinische</a:t>
            </a:r>
            <a:r>
              <a:rPr lang="de-DE" sz="2400" dirty="0"/>
              <a:t>n</a:t>
            </a:r>
            <a:r>
              <a:rPr lang="hu-HU" sz="2400" dirty="0"/>
              <a:t> </a:t>
            </a:r>
            <a:r>
              <a:rPr lang="hu-HU" sz="2400" dirty="0" err="1"/>
              <a:t>Informationen</a:t>
            </a:r>
            <a:r>
              <a:rPr lang="hu-HU" sz="2400" dirty="0"/>
              <a:t> </a:t>
            </a:r>
            <a:r>
              <a:rPr lang="de-DE" sz="2400" dirty="0"/>
              <a:t>über</a:t>
            </a:r>
            <a:r>
              <a:rPr lang="hu-HU" sz="2400" dirty="0"/>
              <a:t> </a:t>
            </a:r>
            <a:r>
              <a:rPr lang="hu-HU" sz="2400" dirty="0" err="1"/>
              <a:t>ihre</a:t>
            </a:r>
            <a:r>
              <a:rPr lang="de-DE" sz="2400" dirty="0"/>
              <a:t>n</a:t>
            </a:r>
            <a:r>
              <a:rPr lang="hu-HU" sz="2400" dirty="0"/>
              <a:t> </a:t>
            </a:r>
            <a:r>
              <a:rPr lang="hu-HU" sz="2400" dirty="0" err="1"/>
              <a:t>Vater</a:t>
            </a:r>
            <a:r>
              <a:rPr lang="hu-HU" sz="2400" dirty="0"/>
              <a:t> </a:t>
            </a:r>
            <a:r>
              <a:rPr lang="hu-HU" sz="2400" dirty="0" err="1"/>
              <a:t>braucht</a:t>
            </a:r>
            <a:r>
              <a:rPr lang="hu-HU" sz="2400" dirty="0"/>
              <a:t>, </a:t>
            </a:r>
            <a:r>
              <a:rPr lang="de-DE" sz="2400" dirty="0"/>
              <a:t>um </a:t>
            </a:r>
            <a:r>
              <a:rPr lang="hu-HU" sz="2400" dirty="0" err="1"/>
              <a:t>die</a:t>
            </a:r>
            <a:r>
              <a:rPr lang="hu-HU" sz="2400" dirty="0"/>
              <a:t> </a:t>
            </a:r>
            <a:r>
              <a:rPr lang="hu-HU" sz="2400" dirty="0" err="1"/>
              <a:t>Versicherungssumme</a:t>
            </a:r>
            <a:r>
              <a:rPr lang="hu-HU" sz="2400" dirty="0"/>
              <a:t> </a:t>
            </a:r>
            <a:r>
              <a:rPr lang="hu-HU" sz="2400" dirty="0" err="1"/>
              <a:t>zu</a:t>
            </a:r>
            <a:r>
              <a:rPr lang="hu-HU" sz="2400" dirty="0"/>
              <a:t> </a:t>
            </a:r>
            <a:r>
              <a:rPr lang="hu-HU" sz="2400" dirty="0" err="1"/>
              <a:t>bekommen</a:t>
            </a:r>
            <a:r>
              <a:rPr lang="hu-HU" sz="2400" dirty="0"/>
              <a:t>. </a:t>
            </a:r>
            <a:r>
              <a:rPr lang="hu-HU" sz="2400" dirty="0" err="1"/>
              <a:t>Dürfen</a:t>
            </a:r>
            <a:r>
              <a:rPr lang="hu-HU" sz="2400" dirty="0"/>
              <a:t> </a:t>
            </a:r>
            <a:r>
              <a:rPr lang="hu-HU" sz="2400" dirty="0" err="1"/>
              <a:t>Sie</a:t>
            </a:r>
            <a:r>
              <a:rPr lang="hu-HU" sz="2400" dirty="0"/>
              <a:t> </a:t>
            </a:r>
            <a:r>
              <a:rPr lang="hu-HU" sz="2400" dirty="0" err="1"/>
              <a:t>die</a:t>
            </a:r>
            <a:r>
              <a:rPr lang="hu-HU" sz="2400" dirty="0"/>
              <a:t> </a:t>
            </a:r>
            <a:r>
              <a:rPr lang="de-DE" sz="2400" dirty="0"/>
              <a:t>entsprechenden</a:t>
            </a:r>
            <a:r>
              <a:rPr lang="hu-HU" sz="2400" dirty="0"/>
              <a:t> </a:t>
            </a:r>
            <a:r>
              <a:rPr lang="hu-HU" sz="2400" dirty="0" err="1"/>
              <a:t>Informationen</a:t>
            </a:r>
            <a:r>
              <a:rPr lang="hu-HU" sz="2400" dirty="0"/>
              <a:t> </a:t>
            </a:r>
            <a:r>
              <a:rPr lang="hu-HU" sz="2400" dirty="0" err="1"/>
              <a:t>ausgeben</a:t>
            </a:r>
            <a:r>
              <a:rPr lang="hu-HU" sz="2400" dirty="0"/>
              <a:t>?</a:t>
            </a:r>
          </a:p>
          <a:p>
            <a:pPr marL="650230" lvl="1" indent="0" algn="just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sz="2400" dirty="0"/>
          </a:p>
          <a:p>
            <a:pPr marL="650230" lvl="1" indent="0" algn="just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sz="2400" dirty="0"/>
          </a:p>
          <a:p>
            <a:pPr marL="650230" lvl="1" indent="0" algn="just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sz="2400" dirty="0"/>
          </a:p>
          <a:p>
            <a:pPr marL="650230" lvl="1" indent="0" algn="just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sz="3600" dirty="0"/>
          </a:p>
          <a:p>
            <a:pPr marL="650230" lvl="1" indent="0" algn="just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sz="2400" dirty="0"/>
          </a:p>
          <a:p>
            <a:pPr marL="650230" lvl="1" indent="0" algn="just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28465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800" y="1234992"/>
            <a:ext cx="11466000" cy="846000"/>
          </a:xfrm>
        </p:spPr>
        <p:txBody>
          <a:bodyPr/>
          <a:lstStyle/>
          <a:p>
            <a:r>
              <a:rPr lang="hu-HU" sz="3600" b="1" dirty="0" err="1"/>
              <a:t>Situationen</a:t>
            </a:r>
            <a:endParaRPr lang="de-DE" sz="36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>
          <a:xfrm>
            <a:off x="838800" y="575376"/>
            <a:ext cx="11498662" cy="396000"/>
          </a:xfrm>
        </p:spPr>
        <p:txBody>
          <a:bodyPr/>
          <a:lstStyle/>
          <a:p>
            <a:r>
              <a:rPr lang="hu-HU" dirty="0" err="1"/>
              <a:t>Ethische</a:t>
            </a:r>
            <a:r>
              <a:rPr lang="hu-HU" dirty="0"/>
              <a:t> </a:t>
            </a:r>
            <a:r>
              <a:rPr lang="hu-HU" dirty="0" err="1" smtClean="0"/>
              <a:t>Aspekte</a:t>
            </a:r>
            <a:endParaRPr lang="de-DE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>
          <a:xfrm>
            <a:off x="0" y="1792224"/>
            <a:ext cx="12453257" cy="7461504"/>
          </a:xfrm>
        </p:spPr>
        <p:txBody>
          <a:bodyPr numCol="1"/>
          <a:lstStyle/>
          <a:p>
            <a:pPr marL="650230" lvl="1" indent="0" algn="just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sz="2400" dirty="0"/>
          </a:p>
          <a:p>
            <a:pPr marL="650230" lvl="1" indent="0" algn="just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2400" dirty="0"/>
              <a:t>6</a:t>
            </a:r>
            <a:r>
              <a:rPr lang="hu-HU" sz="2400" dirty="0" smtClean="0"/>
              <a:t>. </a:t>
            </a:r>
            <a:r>
              <a:rPr lang="hu-HU" sz="2400" dirty="0" err="1"/>
              <a:t>Situation</a:t>
            </a:r>
            <a:r>
              <a:rPr lang="hu-HU" sz="2400" dirty="0"/>
              <a:t>:</a:t>
            </a:r>
          </a:p>
          <a:p>
            <a:pPr marL="650230" lvl="1" indent="0" algn="just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2400" dirty="0"/>
              <a:t>Frau Schmidt </a:t>
            </a:r>
            <a:r>
              <a:rPr lang="de-DE" sz="2400" dirty="0"/>
              <a:t>wird</a:t>
            </a:r>
            <a:r>
              <a:rPr lang="hu-HU" sz="2400" dirty="0"/>
              <a:t> bei Ihnen in der Chirurgie behandelt, sie b</a:t>
            </a:r>
            <a:r>
              <a:rPr lang="de-DE" sz="2400" dirty="0" err="1"/>
              <a:t>enötigte</a:t>
            </a:r>
            <a:r>
              <a:rPr lang="de-DE" sz="2400" dirty="0"/>
              <a:t> gestern</a:t>
            </a:r>
            <a:r>
              <a:rPr lang="hu-HU" sz="2400" dirty="0"/>
              <a:t> eine elektive Cholecystectomie und sie fühlte sich heute morgen</a:t>
            </a:r>
            <a:r>
              <a:rPr lang="de-DE" sz="2400" dirty="0"/>
              <a:t> </a:t>
            </a:r>
            <a:r>
              <a:rPr lang="hu-HU" sz="2400" dirty="0"/>
              <a:t>noch ein bisschen schw</a:t>
            </a:r>
            <a:r>
              <a:rPr lang="de-DE" sz="2400" dirty="0"/>
              <a:t>a</a:t>
            </a:r>
            <a:r>
              <a:rPr lang="hu-HU" sz="2400" dirty="0"/>
              <a:t>ch. Nach de</a:t>
            </a:r>
            <a:r>
              <a:rPr lang="de-DE" sz="2400" dirty="0"/>
              <a:t>r</a:t>
            </a:r>
            <a:r>
              <a:rPr lang="hu-HU" sz="2400" dirty="0"/>
              <a:t> Operation </a:t>
            </a:r>
            <a:r>
              <a:rPr lang="de-DE" sz="2400" dirty="0"/>
              <a:t>ruft </a:t>
            </a:r>
            <a:r>
              <a:rPr lang="hu-HU" sz="2400" dirty="0"/>
              <a:t>Herr Doktor Wagner Sie an. Er ist ein alte</a:t>
            </a:r>
            <a:r>
              <a:rPr lang="de-DE" sz="2400" dirty="0"/>
              <a:t>r</a:t>
            </a:r>
            <a:r>
              <a:rPr lang="hu-HU" sz="2400" dirty="0"/>
              <a:t> Freund von Ihnen, früherer Arbeitskollege, er arbeitet als Familienarzt. </a:t>
            </a:r>
            <a:r>
              <a:rPr lang="hu-HU" sz="2400" dirty="0" err="1"/>
              <a:t>Er</a:t>
            </a:r>
            <a:r>
              <a:rPr lang="hu-HU" sz="2400" dirty="0"/>
              <a:t> </a:t>
            </a:r>
            <a:r>
              <a:rPr lang="hu-HU" sz="2400" dirty="0" err="1"/>
              <a:t>fragt</a:t>
            </a:r>
            <a:r>
              <a:rPr lang="hu-HU" sz="2400" dirty="0"/>
              <a:t> </a:t>
            </a:r>
            <a:r>
              <a:rPr lang="hu-HU" sz="2400" dirty="0" err="1"/>
              <a:t>nach</a:t>
            </a:r>
            <a:r>
              <a:rPr lang="hu-HU" sz="2400" dirty="0"/>
              <a:t> </a:t>
            </a:r>
            <a:r>
              <a:rPr lang="hu-HU" sz="2400" dirty="0" err="1"/>
              <a:t>dem</a:t>
            </a:r>
            <a:r>
              <a:rPr lang="hu-HU" sz="2400" dirty="0"/>
              <a:t> </a:t>
            </a:r>
            <a:r>
              <a:rPr lang="hu-HU" sz="2400" dirty="0" err="1"/>
              <a:t>Zustand</a:t>
            </a:r>
            <a:r>
              <a:rPr lang="hu-HU" sz="2400" dirty="0"/>
              <a:t> von </a:t>
            </a:r>
            <a:r>
              <a:rPr lang="hu-HU" sz="2400" dirty="0" err="1"/>
              <a:t>Frau</a:t>
            </a:r>
            <a:r>
              <a:rPr lang="hu-HU" sz="2400" dirty="0"/>
              <a:t> Schmidt. </a:t>
            </a:r>
            <a:r>
              <a:rPr lang="hu-HU" sz="2400" dirty="0" err="1"/>
              <a:t>Was</a:t>
            </a:r>
            <a:r>
              <a:rPr lang="hu-HU" sz="2400" dirty="0"/>
              <a:t> </a:t>
            </a:r>
            <a:r>
              <a:rPr lang="hu-HU" sz="2400" dirty="0" err="1"/>
              <a:t>sagen</a:t>
            </a:r>
            <a:r>
              <a:rPr lang="hu-HU" sz="2400" dirty="0"/>
              <a:t> </a:t>
            </a:r>
            <a:r>
              <a:rPr lang="hu-HU" sz="2400" dirty="0" err="1"/>
              <a:t>Sie</a:t>
            </a:r>
            <a:r>
              <a:rPr lang="hu-HU" sz="2400" dirty="0"/>
              <a:t>?</a:t>
            </a:r>
          </a:p>
          <a:p>
            <a:pPr marL="650230" lvl="1" indent="0" algn="just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sz="2400" dirty="0"/>
          </a:p>
          <a:p>
            <a:pPr marL="650230" lvl="1" indent="0" algn="just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sz="2400" dirty="0"/>
          </a:p>
          <a:p>
            <a:pPr marL="650230" lvl="1" indent="0" algn="just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sz="3600" dirty="0"/>
          </a:p>
          <a:p>
            <a:pPr marL="650230" lvl="1" indent="0" algn="just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sz="2400" dirty="0"/>
          </a:p>
          <a:p>
            <a:pPr marL="650230" lvl="1" indent="0" algn="just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95418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8000" y="1612944"/>
            <a:ext cx="11466000" cy="846000"/>
          </a:xfrm>
        </p:spPr>
        <p:txBody>
          <a:bodyPr/>
          <a:lstStyle/>
          <a:p>
            <a:r>
              <a:rPr lang="hu-HU" sz="3600" b="1" dirty="0" err="1"/>
              <a:t>Nil</a:t>
            </a:r>
            <a:r>
              <a:rPr lang="hu-HU" sz="3600" b="1" dirty="0"/>
              <a:t> </a:t>
            </a:r>
            <a:r>
              <a:rPr lang="hu-HU" sz="3600" b="1" dirty="0" err="1"/>
              <a:t>nocere</a:t>
            </a:r>
            <a:endParaRPr lang="de-DE" sz="36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>
          <a:xfrm>
            <a:off x="838800" y="575376"/>
            <a:ext cx="11498662" cy="396000"/>
          </a:xfrm>
        </p:spPr>
        <p:txBody>
          <a:bodyPr/>
          <a:lstStyle/>
          <a:p>
            <a:r>
              <a:rPr lang="hu-HU" dirty="0" err="1"/>
              <a:t>Ethische</a:t>
            </a:r>
            <a:r>
              <a:rPr lang="hu-HU" dirty="0"/>
              <a:t> </a:t>
            </a:r>
            <a:r>
              <a:rPr lang="hu-HU" dirty="0" err="1" smtClean="0"/>
              <a:t>Aspekte</a:t>
            </a:r>
            <a:endParaRPr lang="de-DE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>
          <a:xfrm>
            <a:off x="280416" y="2292096"/>
            <a:ext cx="12265152" cy="7461504"/>
          </a:xfrm>
        </p:spPr>
        <p:txBody>
          <a:bodyPr numCol="1"/>
          <a:lstStyle/>
          <a:p>
            <a:pPr marL="650230" lvl="1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u="sng" dirty="0"/>
              <a:t>Die </a:t>
            </a:r>
            <a:r>
              <a:rPr lang="hu-HU" u="sng" dirty="0" err="1"/>
              <a:t>ärztliche</a:t>
            </a:r>
            <a:r>
              <a:rPr lang="hu-HU" u="sng" dirty="0"/>
              <a:t> </a:t>
            </a:r>
            <a:r>
              <a:rPr lang="hu-HU" u="sng" dirty="0" err="1"/>
              <a:t>Schweigepflicht</a:t>
            </a:r>
            <a:endParaRPr lang="hu-HU" u="sng" dirty="0"/>
          </a:p>
          <a:p>
            <a:pPr marL="650230" lvl="1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de-DE" dirty="0"/>
              <a:t>•</a:t>
            </a:r>
            <a:r>
              <a:rPr lang="hu-HU" dirty="0"/>
              <a:t> </a:t>
            </a:r>
            <a:r>
              <a:rPr lang="de-DE" dirty="0"/>
              <a:t>Gilt für gesunde und kranke </a:t>
            </a:r>
            <a:r>
              <a:rPr lang="de-DE" dirty="0" smtClean="0"/>
              <a:t>Patienten</a:t>
            </a:r>
            <a:r>
              <a:rPr lang="hu-HU" dirty="0" smtClean="0"/>
              <a:t> (4. </a:t>
            </a:r>
            <a:r>
              <a:rPr lang="hu-HU" dirty="0" err="1" smtClean="0"/>
              <a:t>Situation</a:t>
            </a:r>
            <a:r>
              <a:rPr lang="hu-HU" dirty="0" smtClean="0"/>
              <a:t> – Der </a:t>
            </a:r>
            <a:r>
              <a:rPr lang="hu-HU" dirty="0" err="1" smtClean="0"/>
              <a:t>Boss</a:t>
            </a:r>
            <a:r>
              <a:rPr lang="hu-HU" dirty="0" smtClean="0"/>
              <a:t>)</a:t>
            </a:r>
            <a:endParaRPr lang="de-DE" dirty="0"/>
          </a:p>
          <a:p>
            <a:pPr marL="650230" lvl="1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de-DE" dirty="0"/>
              <a:t>•</a:t>
            </a:r>
            <a:r>
              <a:rPr lang="hu-HU" dirty="0"/>
              <a:t> </a:t>
            </a:r>
            <a:r>
              <a:rPr lang="de-DE" dirty="0"/>
              <a:t>Gilt für lebende und gestorbene </a:t>
            </a:r>
            <a:r>
              <a:rPr lang="de-DE" dirty="0" smtClean="0"/>
              <a:t>Patienten</a:t>
            </a:r>
            <a:r>
              <a:rPr lang="hu-HU" dirty="0" smtClean="0"/>
              <a:t> (5. </a:t>
            </a:r>
            <a:r>
              <a:rPr lang="hu-HU" dirty="0" err="1" smtClean="0"/>
              <a:t>Situation</a:t>
            </a:r>
            <a:r>
              <a:rPr lang="hu-HU" dirty="0" smtClean="0"/>
              <a:t> - </a:t>
            </a:r>
            <a:r>
              <a:rPr lang="hu-HU" dirty="0" err="1" smtClean="0"/>
              <a:t>Versicherung</a:t>
            </a:r>
            <a:r>
              <a:rPr lang="hu-HU" dirty="0" smtClean="0"/>
              <a:t>)</a:t>
            </a:r>
            <a:endParaRPr lang="de-DE" dirty="0"/>
          </a:p>
          <a:p>
            <a:pPr marL="650230" lvl="1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de-DE" dirty="0"/>
              <a:t>•</a:t>
            </a:r>
            <a:r>
              <a:rPr lang="hu-HU" dirty="0"/>
              <a:t> </a:t>
            </a:r>
            <a:r>
              <a:rPr lang="de-DE" dirty="0"/>
              <a:t>Es hängt nicht davon ab, woher man die Informationen bekommen hat</a:t>
            </a:r>
          </a:p>
          <a:p>
            <a:pPr marL="650230" lvl="1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de-DE" dirty="0"/>
              <a:t>•</a:t>
            </a:r>
            <a:r>
              <a:rPr lang="hu-HU" dirty="0"/>
              <a:t> </a:t>
            </a:r>
            <a:r>
              <a:rPr lang="de-DE" dirty="0"/>
              <a:t>Gilt sobald die Informationen angekommen sind</a:t>
            </a:r>
          </a:p>
          <a:p>
            <a:pPr marL="650230" lvl="1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dirty="0" smtClean="0"/>
          </a:p>
          <a:p>
            <a:pPr marL="650230" lvl="1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dirty="0"/>
          </a:p>
          <a:p>
            <a:pPr marL="650230" lvl="1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dirty="0" smtClean="0"/>
          </a:p>
          <a:p>
            <a:pPr marL="650230" lvl="1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de-DE" dirty="0" smtClean="0"/>
              <a:t>•</a:t>
            </a:r>
            <a:r>
              <a:rPr lang="hu-HU" dirty="0" smtClean="0"/>
              <a:t> </a:t>
            </a:r>
            <a:r>
              <a:rPr lang="de-DE" dirty="0" smtClean="0"/>
              <a:t>Die </a:t>
            </a:r>
            <a:r>
              <a:rPr lang="de-DE" dirty="0"/>
              <a:t>Schweigepflicht wird nicht </a:t>
            </a:r>
            <a:r>
              <a:rPr lang="de-DE" dirty="0" smtClean="0"/>
              <a:t>verletzt</a:t>
            </a:r>
            <a:endParaRPr lang="de-DE" dirty="0"/>
          </a:p>
          <a:p>
            <a:pPr marL="650230" lvl="1" indent="0" algn="just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dirty="0"/>
              <a:t>	</a:t>
            </a:r>
            <a:r>
              <a:rPr lang="de-DE" dirty="0"/>
              <a:t>–</a:t>
            </a:r>
            <a:r>
              <a:rPr lang="hu-HU" dirty="0"/>
              <a:t> </a:t>
            </a:r>
            <a:r>
              <a:rPr lang="de-DE" dirty="0"/>
              <a:t>wenn anderen Ärzten</a:t>
            </a:r>
            <a:r>
              <a:rPr lang="hu-HU" dirty="0"/>
              <a:t> </a:t>
            </a:r>
            <a:r>
              <a:rPr lang="de-DE" dirty="0"/>
              <a:t>notwendige Informationen im Konsilium </a:t>
            </a:r>
            <a:r>
              <a:rPr lang="hu-HU" dirty="0" smtClean="0"/>
              <a:t>				</a:t>
            </a:r>
            <a:r>
              <a:rPr lang="de-DE" dirty="0" smtClean="0"/>
              <a:t>weitergegeben werden</a:t>
            </a:r>
            <a:r>
              <a:rPr lang="hu-HU" dirty="0" smtClean="0"/>
              <a:t> (6. </a:t>
            </a:r>
            <a:r>
              <a:rPr lang="hu-HU" dirty="0" err="1" smtClean="0"/>
              <a:t>Situation</a:t>
            </a:r>
            <a:r>
              <a:rPr lang="hu-HU" dirty="0" smtClean="0"/>
              <a:t> – </a:t>
            </a:r>
            <a:r>
              <a:rPr lang="hu-HU" dirty="0" err="1" smtClean="0"/>
              <a:t>alter</a:t>
            </a:r>
            <a:r>
              <a:rPr lang="hu-HU" dirty="0" smtClean="0"/>
              <a:t> </a:t>
            </a:r>
            <a:r>
              <a:rPr lang="hu-HU" dirty="0" err="1" smtClean="0"/>
              <a:t>Kollege</a:t>
            </a:r>
            <a:r>
              <a:rPr lang="hu-HU" dirty="0" smtClean="0"/>
              <a:t>)</a:t>
            </a:r>
            <a:endParaRPr lang="hu-HU" dirty="0"/>
          </a:p>
          <a:p>
            <a:pPr marL="650230" lvl="1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dirty="0"/>
              <a:t>	</a:t>
            </a:r>
            <a:r>
              <a:rPr lang="de-DE" dirty="0"/>
              <a:t>–</a:t>
            </a:r>
            <a:r>
              <a:rPr lang="hu-HU" dirty="0"/>
              <a:t> </a:t>
            </a:r>
            <a:r>
              <a:rPr lang="de-DE" dirty="0"/>
              <a:t>wenn die Rechtsvorschriften die Bereitstellung von Daten vorschreiben</a:t>
            </a:r>
            <a:endParaRPr lang="hu-HU" dirty="0"/>
          </a:p>
          <a:p>
            <a:pPr marL="650230" lvl="1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dirty="0"/>
              <a:t>	</a:t>
            </a:r>
            <a:r>
              <a:rPr lang="de-DE" dirty="0"/>
              <a:t>–</a:t>
            </a:r>
            <a:r>
              <a:rPr lang="hu-HU" dirty="0"/>
              <a:t> </a:t>
            </a:r>
            <a:r>
              <a:rPr lang="de-DE" dirty="0"/>
              <a:t>wenn der Zustand des Kranken andere Leute bedroht</a:t>
            </a:r>
            <a:endParaRPr lang="hu-HU" dirty="0"/>
          </a:p>
          <a:p>
            <a:pPr marL="650230" lvl="1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dirty="0"/>
              <a:t>	</a:t>
            </a:r>
            <a:r>
              <a:rPr lang="de-DE" dirty="0"/>
              <a:t>–</a:t>
            </a:r>
            <a:r>
              <a:rPr lang="hu-HU" dirty="0"/>
              <a:t> </a:t>
            </a:r>
            <a:r>
              <a:rPr lang="de-DE" dirty="0"/>
              <a:t>wenn der Patient (schriftlich) erlaubt, seine Daten freizugeben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324" y="4809744"/>
            <a:ext cx="4008978" cy="192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3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42400" y="1586736"/>
            <a:ext cx="9586800" cy="1461600"/>
          </a:xfrm>
        </p:spPr>
        <p:txBody>
          <a:bodyPr/>
          <a:lstStyle/>
          <a:p>
            <a:pPr algn="ctr"/>
            <a:r>
              <a:rPr lang="de-DE" sz="4800" dirty="0"/>
              <a:t>Ethische Aspekte der Arzt-Patienten </a:t>
            </a:r>
            <a:r>
              <a:rPr lang="de-DE" sz="4800" dirty="0" smtClean="0"/>
              <a:t>Beziehung </a:t>
            </a:r>
            <a:endParaRPr lang="en-US" sz="4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113" y="4359783"/>
            <a:ext cx="6506655" cy="372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3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800" y="1234992"/>
            <a:ext cx="11466000" cy="846000"/>
          </a:xfrm>
        </p:spPr>
        <p:txBody>
          <a:bodyPr/>
          <a:lstStyle/>
          <a:p>
            <a:r>
              <a:rPr lang="hu-HU" sz="3600" b="1" dirty="0" err="1"/>
              <a:t>Situationen</a:t>
            </a:r>
            <a:endParaRPr lang="de-DE" sz="36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>
          <a:xfrm>
            <a:off x="838800" y="575376"/>
            <a:ext cx="11498662" cy="396000"/>
          </a:xfrm>
        </p:spPr>
        <p:txBody>
          <a:bodyPr/>
          <a:lstStyle/>
          <a:p>
            <a:r>
              <a:rPr lang="hu-HU" dirty="0" err="1"/>
              <a:t>Ethische</a:t>
            </a:r>
            <a:r>
              <a:rPr lang="hu-HU" dirty="0"/>
              <a:t> </a:t>
            </a:r>
            <a:r>
              <a:rPr lang="hu-HU" dirty="0" err="1" smtClean="0"/>
              <a:t>Aspekte</a:t>
            </a:r>
            <a:endParaRPr lang="de-DE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>
          <a:xfrm>
            <a:off x="158496" y="1792224"/>
            <a:ext cx="12265152" cy="7461504"/>
          </a:xfrm>
        </p:spPr>
        <p:txBody>
          <a:bodyPr numCol="1"/>
          <a:lstStyle/>
          <a:p>
            <a:pPr marL="650230" lvl="1" indent="0" algn="just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sz="2400" dirty="0"/>
          </a:p>
          <a:p>
            <a:pPr marL="650230" lvl="1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2400" dirty="0" smtClean="0"/>
              <a:t>7. </a:t>
            </a:r>
            <a:r>
              <a:rPr lang="hu-HU" sz="2400" dirty="0" err="1" smtClean="0"/>
              <a:t>Situation</a:t>
            </a:r>
            <a:r>
              <a:rPr lang="hu-HU" sz="2400" dirty="0"/>
              <a:t>:</a:t>
            </a:r>
          </a:p>
          <a:p>
            <a:pPr marL="650230" lvl="1" indent="0" algn="just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2400" dirty="0"/>
              <a:t>Sie arbeiten</a:t>
            </a:r>
            <a:r>
              <a:rPr lang="de-DE" sz="2400" dirty="0"/>
              <a:t> </a:t>
            </a:r>
            <a:r>
              <a:rPr lang="hu-HU" sz="2400" dirty="0"/>
              <a:t>Mittwochmorgen in Ihre</a:t>
            </a:r>
            <a:r>
              <a:rPr lang="de-DE" sz="2400" dirty="0"/>
              <a:t>r</a:t>
            </a:r>
            <a:r>
              <a:rPr lang="hu-HU" sz="2400" dirty="0"/>
              <a:t> Familienarztpraxis, </a:t>
            </a:r>
            <a:r>
              <a:rPr lang="de-DE" sz="2400" dirty="0"/>
              <a:t>als</a:t>
            </a:r>
            <a:r>
              <a:rPr lang="hu-HU" sz="2400" dirty="0"/>
              <a:t> eine Mutter ihr 5-jähriges Kind zu Ihnen bringt. </a:t>
            </a:r>
            <a:r>
              <a:rPr lang="hu-HU" sz="2400" dirty="0" err="1"/>
              <a:t>Das</a:t>
            </a:r>
            <a:r>
              <a:rPr lang="hu-HU" sz="2400" dirty="0"/>
              <a:t> </a:t>
            </a:r>
            <a:r>
              <a:rPr lang="hu-HU" sz="2400" dirty="0" err="1"/>
              <a:t>Kind</a:t>
            </a:r>
            <a:r>
              <a:rPr lang="hu-HU" sz="2400" dirty="0"/>
              <a:t> </a:t>
            </a:r>
            <a:r>
              <a:rPr lang="hu-HU" sz="2400" dirty="0" err="1"/>
              <a:t>hustet</a:t>
            </a:r>
            <a:r>
              <a:rPr lang="hu-HU" sz="2400" dirty="0"/>
              <a:t>, hat </a:t>
            </a:r>
            <a:r>
              <a:rPr lang="hu-HU" sz="2400" dirty="0" err="1"/>
              <a:t>Fieber</a:t>
            </a:r>
            <a:r>
              <a:rPr lang="hu-HU" sz="2400" dirty="0"/>
              <a:t> und </a:t>
            </a:r>
            <a:r>
              <a:rPr lang="hu-HU" sz="2400" dirty="0" err="1"/>
              <a:t>Ohrenschmerzen</a:t>
            </a:r>
            <a:r>
              <a:rPr lang="hu-HU" sz="2400" dirty="0"/>
              <a:t>. Das Kind gehört zu eine</a:t>
            </a:r>
            <a:r>
              <a:rPr lang="de-DE" sz="2400" dirty="0"/>
              <a:t>r</a:t>
            </a:r>
            <a:r>
              <a:rPr lang="hu-HU" sz="2400" dirty="0"/>
              <a:t> anderen Praxis, sein Hausarzt wollte aber kein Antibiotikum </a:t>
            </a:r>
            <a:r>
              <a:rPr lang="de-DE" sz="2400" dirty="0" err="1"/>
              <a:t>ver</a:t>
            </a:r>
            <a:r>
              <a:rPr lang="hu-HU" sz="2400" dirty="0"/>
              <a:t>schreiben. Sie haben schon gehört, dass viele Patienten sich über diese</a:t>
            </a:r>
            <a:r>
              <a:rPr lang="de-DE" sz="2400" dirty="0"/>
              <a:t>n</a:t>
            </a:r>
            <a:r>
              <a:rPr lang="hu-HU" sz="2400" dirty="0"/>
              <a:t> Hausarzt beklagen. </a:t>
            </a:r>
            <a:r>
              <a:rPr lang="hu-HU" sz="2400" dirty="0" err="1"/>
              <a:t>Nach</a:t>
            </a:r>
            <a:r>
              <a:rPr lang="hu-HU" sz="2400" dirty="0"/>
              <a:t> der </a:t>
            </a:r>
            <a:r>
              <a:rPr lang="hu-HU" sz="2400" dirty="0" err="1"/>
              <a:t>Untersuchung</a:t>
            </a:r>
            <a:r>
              <a:rPr lang="hu-HU" sz="2400" dirty="0"/>
              <a:t> </a:t>
            </a:r>
            <a:r>
              <a:rPr lang="hu-HU" sz="2400" dirty="0" err="1"/>
              <a:t>meinen</a:t>
            </a:r>
            <a:r>
              <a:rPr lang="hu-HU" sz="2400" dirty="0"/>
              <a:t> </a:t>
            </a:r>
            <a:r>
              <a:rPr lang="hu-HU" sz="2400" dirty="0" err="1"/>
              <a:t>Sie</a:t>
            </a:r>
            <a:r>
              <a:rPr lang="hu-HU" sz="2400" dirty="0"/>
              <a:t> </a:t>
            </a:r>
            <a:r>
              <a:rPr lang="hu-HU" sz="2400" dirty="0" err="1"/>
              <a:t>auch</a:t>
            </a:r>
            <a:r>
              <a:rPr lang="hu-HU" sz="2400" dirty="0"/>
              <a:t>, </a:t>
            </a:r>
            <a:r>
              <a:rPr lang="hu-HU" sz="2400" dirty="0" err="1"/>
              <a:t>dass</a:t>
            </a:r>
            <a:r>
              <a:rPr lang="hu-HU" sz="2400" dirty="0"/>
              <a:t> </a:t>
            </a:r>
            <a:r>
              <a:rPr lang="hu-HU" sz="2400" dirty="0" err="1"/>
              <a:t>das</a:t>
            </a:r>
            <a:r>
              <a:rPr lang="hu-HU" sz="2400" dirty="0"/>
              <a:t> Antibiotikum </a:t>
            </a:r>
            <a:r>
              <a:rPr lang="hu-HU" sz="2400" dirty="0" err="1"/>
              <a:t>nötig</a:t>
            </a:r>
            <a:r>
              <a:rPr lang="hu-HU" sz="2400" dirty="0"/>
              <a:t> </a:t>
            </a:r>
            <a:r>
              <a:rPr lang="hu-HU" sz="2400" dirty="0" err="1"/>
              <a:t>wäre</a:t>
            </a:r>
            <a:r>
              <a:rPr lang="hu-HU" sz="2400" dirty="0"/>
              <a:t>. </a:t>
            </a:r>
            <a:r>
              <a:rPr lang="hu-HU" sz="2400" dirty="0" err="1"/>
              <a:t>Was</a:t>
            </a:r>
            <a:r>
              <a:rPr lang="hu-HU" sz="2400" dirty="0"/>
              <a:t> </a:t>
            </a:r>
            <a:r>
              <a:rPr lang="hu-HU" sz="2400" dirty="0" err="1"/>
              <a:t>machen</a:t>
            </a:r>
            <a:r>
              <a:rPr lang="hu-HU" sz="2400" dirty="0"/>
              <a:t> </a:t>
            </a:r>
            <a:r>
              <a:rPr lang="hu-HU" sz="2400" dirty="0" err="1"/>
              <a:t>Sie</a:t>
            </a:r>
            <a:r>
              <a:rPr lang="hu-HU" sz="2400" dirty="0"/>
              <a:t>?</a:t>
            </a:r>
          </a:p>
          <a:p>
            <a:pPr marL="650230" lvl="1" indent="0" algn="just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sz="2400" dirty="0"/>
          </a:p>
          <a:p>
            <a:pPr marL="650230" lvl="1" indent="0" algn="just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sz="2400" dirty="0"/>
          </a:p>
          <a:p>
            <a:pPr marL="650230" lvl="1" indent="0" algn="just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34755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8000" y="1612944"/>
            <a:ext cx="11466000" cy="846000"/>
          </a:xfrm>
        </p:spPr>
        <p:txBody>
          <a:bodyPr/>
          <a:lstStyle/>
          <a:p>
            <a:r>
              <a:rPr lang="de-DE" sz="3600" b="1" dirty="0"/>
              <a:t>Berufliche Zusammenarbeit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>
          <a:xfrm>
            <a:off x="838800" y="575376"/>
            <a:ext cx="11498662" cy="396000"/>
          </a:xfrm>
        </p:spPr>
        <p:txBody>
          <a:bodyPr/>
          <a:lstStyle/>
          <a:p>
            <a:r>
              <a:rPr lang="hu-HU" dirty="0" err="1"/>
              <a:t>Ethische</a:t>
            </a:r>
            <a:r>
              <a:rPr lang="hu-HU" dirty="0"/>
              <a:t> </a:t>
            </a:r>
            <a:r>
              <a:rPr lang="hu-HU" dirty="0" err="1" smtClean="0"/>
              <a:t>Aspekte</a:t>
            </a:r>
            <a:endParaRPr lang="de-DE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>
          <a:xfrm>
            <a:off x="280416" y="2292096"/>
            <a:ext cx="12265152" cy="7461504"/>
          </a:xfrm>
        </p:spPr>
        <p:txBody>
          <a:bodyPr numCol="1"/>
          <a:lstStyle/>
          <a:p>
            <a:pPr marL="650230" lvl="1" indent="0">
              <a:buNone/>
            </a:pPr>
            <a:r>
              <a:rPr lang="hu-HU" sz="2400" u="sng" dirty="0" err="1"/>
              <a:t>Arzt-Arzt</a:t>
            </a:r>
            <a:r>
              <a:rPr lang="hu-HU" sz="2400" u="sng" dirty="0"/>
              <a:t>, </a:t>
            </a:r>
            <a:r>
              <a:rPr lang="hu-HU" sz="2400" u="sng" dirty="0" err="1"/>
              <a:t>Arzt-medizinisches</a:t>
            </a:r>
            <a:r>
              <a:rPr lang="hu-HU" sz="2400" u="sng" dirty="0"/>
              <a:t> </a:t>
            </a:r>
            <a:r>
              <a:rPr lang="hu-HU" sz="2400" u="sng" dirty="0" err="1"/>
              <a:t>Personal</a:t>
            </a:r>
            <a:r>
              <a:rPr lang="de-DE" sz="2400" u="sng" dirty="0"/>
              <a:t>-</a:t>
            </a:r>
            <a:r>
              <a:rPr lang="hu-HU" sz="2400" u="sng" dirty="0" err="1"/>
              <a:t>Kommunikation</a:t>
            </a:r>
            <a:endParaRPr lang="hu-HU" sz="2400" u="sng" dirty="0"/>
          </a:p>
          <a:p>
            <a:pPr lvl="1"/>
            <a:r>
              <a:rPr lang="hu-HU" dirty="0" err="1"/>
              <a:t>Gegenseitiger</a:t>
            </a:r>
            <a:r>
              <a:rPr lang="hu-HU" dirty="0"/>
              <a:t> </a:t>
            </a:r>
            <a:r>
              <a:rPr lang="hu-HU" dirty="0" err="1"/>
              <a:t>Respekt</a:t>
            </a:r>
            <a:endParaRPr lang="hu-HU" dirty="0"/>
          </a:p>
          <a:p>
            <a:pPr lvl="1"/>
            <a:r>
              <a:rPr lang="hu-HU" dirty="0" err="1"/>
              <a:t>Berufliche</a:t>
            </a:r>
            <a:r>
              <a:rPr lang="hu-HU" dirty="0"/>
              <a:t> </a:t>
            </a:r>
            <a:r>
              <a:rPr lang="hu-HU" dirty="0" err="1"/>
              <a:t>Anerkennung</a:t>
            </a:r>
            <a:endParaRPr lang="hu-HU" dirty="0"/>
          </a:p>
          <a:p>
            <a:pPr lvl="1"/>
            <a:r>
              <a:rPr lang="hu-HU" dirty="0" err="1"/>
              <a:t>Verantwortlichkeit</a:t>
            </a:r>
            <a:r>
              <a:rPr lang="hu-HU" dirty="0"/>
              <a:t> </a:t>
            </a:r>
            <a:r>
              <a:rPr lang="hu-HU" dirty="0" err="1"/>
              <a:t>für</a:t>
            </a:r>
            <a:r>
              <a:rPr lang="hu-HU" dirty="0"/>
              <a:t> </a:t>
            </a:r>
            <a:r>
              <a:rPr lang="hu-HU" dirty="0" err="1"/>
              <a:t>das</a:t>
            </a:r>
            <a:r>
              <a:rPr lang="hu-HU" dirty="0"/>
              <a:t> </a:t>
            </a:r>
            <a:r>
              <a:rPr lang="hu-HU" dirty="0" err="1"/>
              <a:t>Verhalten</a:t>
            </a:r>
            <a:r>
              <a:rPr lang="hu-HU" dirty="0"/>
              <a:t> der </a:t>
            </a:r>
            <a:r>
              <a:rPr lang="hu-HU" dirty="0" err="1"/>
              <a:t>Kolleginnen</a:t>
            </a:r>
            <a:r>
              <a:rPr lang="hu-HU" dirty="0"/>
              <a:t> und </a:t>
            </a:r>
            <a:r>
              <a:rPr lang="hu-HU" dirty="0" err="1"/>
              <a:t>Kollegen</a:t>
            </a:r>
            <a:endParaRPr lang="hu-HU" dirty="0"/>
          </a:p>
          <a:p>
            <a:pPr lvl="1"/>
            <a:endParaRPr lang="hu-HU" dirty="0" smtClean="0"/>
          </a:p>
          <a:p>
            <a:pPr lvl="1"/>
            <a:endParaRPr lang="de-DE" dirty="0"/>
          </a:p>
          <a:p>
            <a:pPr marL="650230" lvl="1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de-DE" sz="2400" u="sng" dirty="0" smtClean="0"/>
              <a:t>Die </a:t>
            </a:r>
            <a:r>
              <a:rPr lang="de-DE" sz="2400" u="sng" dirty="0"/>
              <a:t>administrative Verpflichtung</a:t>
            </a:r>
            <a:endParaRPr lang="hu-HU" sz="2400" u="sng" dirty="0"/>
          </a:p>
          <a:p>
            <a:pPr lvl="1"/>
            <a:r>
              <a:rPr lang="de-DE" dirty="0"/>
              <a:t>Die</a:t>
            </a:r>
            <a:r>
              <a:rPr lang="hu-HU" dirty="0"/>
              <a:t> </a:t>
            </a:r>
            <a:r>
              <a:rPr lang="de-DE" dirty="0"/>
              <a:t>Patienten-Dokumentation</a:t>
            </a:r>
            <a:r>
              <a:rPr lang="hu-HU" dirty="0"/>
              <a:t> </a:t>
            </a:r>
            <a:r>
              <a:rPr lang="de-DE" dirty="0"/>
              <a:t>soll: </a:t>
            </a:r>
          </a:p>
          <a:p>
            <a:pPr lvl="2"/>
            <a:r>
              <a:rPr lang="de-DE" dirty="0"/>
              <a:t>Kontinuierlich</a:t>
            </a:r>
            <a:r>
              <a:rPr lang="hu-HU" dirty="0"/>
              <a:t> </a:t>
            </a:r>
            <a:r>
              <a:rPr lang="de-DE" dirty="0"/>
              <a:t>geführt</a:t>
            </a:r>
            <a:r>
              <a:rPr lang="hu-HU" dirty="0"/>
              <a:t> </a:t>
            </a:r>
            <a:r>
              <a:rPr lang="de-DE" dirty="0"/>
              <a:t>werden</a:t>
            </a:r>
          </a:p>
          <a:p>
            <a:pPr lvl="2"/>
            <a:r>
              <a:rPr lang="de-DE" dirty="0"/>
              <a:t>Wahr</a:t>
            </a:r>
            <a:r>
              <a:rPr lang="hu-HU" dirty="0"/>
              <a:t> </a:t>
            </a:r>
            <a:r>
              <a:rPr lang="de-DE" dirty="0"/>
              <a:t>sein</a:t>
            </a:r>
          </a:p>
          <a:p>
            <a:pPr lvl="2"/>
            <a:r>
              <a:rPr lang="hu-HU" dirty="0"/>
              <a:t>S</a:t>
            </a:r>
            <a:r>
              <a:rPr lang="de-DE" dirty="0" err="1" smtClean="0"/>
              <a:t>orgfältig</a:t>
            </a:r>
            <a:r>
              <a:rPr lang="de-DE" dirty="0"/>
              <a:t>, exakt, fachgerecht</a:t>
            </a:r>
            <a:r>
              <a:rPr lang="hu-HU" dirty="0"/>
              <a:t> </a:t>
            </a:r>
            <a:r>
              <a:rPr lang="de-DE" dirty="0"/>
              <a:t>sein</a:t>
            </a:r>
          </a:p>
          <a:p>
            <a:pPr lvl="1"/>
            <a:r>
              <a:rPr lang="de-DE" dirty="0" smtClean="0"/>
              <a:t>Die </a:t>
            </a:r>
            <a:r>
              <a:rPr lang="de-DE" dirty="0"/>
              <a:t>gute Dokumentation schützt auch den Arzt!</a:t>
            </a:r>
            <a:endParaRPr lang="hu-HU" dirty="0"/>
          </a:p>
          <a:p>
            <a:pPr lvl="1"/>
            <a:r>
              <a:rPr lang="hu-HU" dirty="0" smtClean="0"/>
              <a:t>Z.B.: </a:t>
            </a:r>
            <a:r>
              <a:rPr lang="hu-HU" dirty="0" err="1" smtClean="0"/>
              <a:t>Er</a:t>
            </a:r>
            <a:r>
              <a:rPr lang="hu-HU" dirty="0" smtClean="0"/>
              <a:t> </a:t>
            </a:r>
            <a:r>
              <a:rPr lang="hu-HU" dirty="0"/>
              <a:t>bittet </a:t>
            </a:r>
            <a:r>
              <a:rPr lang="de-DE" dirty="0"/>
              <a:t>nicht um </a:t>
            </a:r>
            <a:r>
              <a:rPr lang="hu-HU" dirty="0"/>
              <a:t>Krankengeld.</a:t>
            </a:r>
          </a:p>
          <a:p>
            <a:pPr lvl="1"/>
            <a:endParaRPr lang="hu-HU" sz="2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096" y="4494646"/>
            <a:ext cx="4461764" cy="250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1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8000" y="1612944"/>
            <a:ext cx="11466000" cy="846000"/>
          </a:xfrm>
        </p:spPr>
        <p:txBody>
          <a:bodyPr/>
          <a:lstStyle/>
          <a:p>
            <a:r>
              <a:rPr lang="de-DE" sz="3600" b="1" dirty="0"/>
              <a:t>Die Pflicht des Patienten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>
          <a:xfrm>
            <a:off x="838800" y="575376"/>
            <a:ext cx="11498662" cy="396000"/>
          </a:xfrm>
        </p:spPr>
        <p:txBody>
          <a:bodyPr/>
          <a:lstStyle/>
          <a:p>
            <a:r>
              <a:rPr lang="hu-HU" dirty="0" err="1"/>
              <a:t>Ethische</a:t>
            </a:r>
            <a:r>
              <a:rPr lang="hu-HU" dirty="0"/>
              <a:t> </a:t>
            </a:r>
            <a:r>
              <a:rPr lang="hu-HU" dirty="0" err="1" smtClean="0"/>
              <a:t>Aspekte</a:t>
            </a:r>
            <a:endParaRPr lang="de-DE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>
          <a:xfrm>
            <a:off x="828000" y="2292096"/>
            <a:ext cx="12265152" cy="7461504"/>
          </a:xfrm>
        </p:spPr>
        <p:txBody>
          <a:bodyPr numCol="1"/>
          <a:lstStyle/>
          <a:p>
            <a:pPr marL="0" indent="0">
              <a:buNone/>
            </a:pPr>
            <a:endParaRPr lang="de-DE" sz="2400" dirty="0"/>
          </a:p>
          <a:p>
            <a:r>
              <a:rPr lang="de-DE" dirty="0"/>
              <a:t>Jede Person ist für ihre eigene Gesundheit verantwortlich </a:t>
            </a:r>
          </a:p>
          <a:p>
            <a:r>
              <a:rPr lang="de-DE" dirty="0"/>
              <a:t>Der Patient ist verpflichtet den Arzt zu informieren: </a:t>
            </a:r>
          </a:p>
          <a:p>
            <a:pPr lvl="1"/>
            <a:r>
              <a:rPr lang="de-DE" dirty="0"/>
              <a:t>über</a:t>
            </a:r>
            <a:r>
              <a:rPr lang="hu-HU" dirty="0"/>
              <a:t> </a:t>
            </a:r>
            <a:r>
              <a:rPr lang="de-DE" dirty="0"/>
              <a:t>seine</a:t>
            </a:r>
            <a:r>
              <a:rPr lang="hu-HU" dirty="0"/>
              <a:t> </a:t>
            </a:r>
            <a:r>
              <a:rPr lang="de-DE" dirty="0"/>
              <a:t>früheren</a:t>
            </a:r>
            <a:r>
              <a:rPr lang="hu-HU" dirty="0"/>
              <a:t> </a:t>
            </a:r>
            <a:r>
              <a:rPr lang="de-DE" dirty="0"/>
              <a:t>Krankheiten</a:t>
            </a:r>
          </a:p>
          <a:p>
            <a:pPr lvl="1"/>
            <a:r>
              <a:rPr lang="de-DE" dirty="0"/>
              <a:t>über die Krankheiten in seiner Familie </a:t>
            </a:r>
          </a:p>
          <a:p>
            <a:pPr lvl="1"/>
            <a:r>
              <a:rPr lang="de-DE" dirty="0"/>
              <a:t>über</a:t>
            </a:r>
            <a:r>
              <a:rPr lang="hu-HU" dirty="0"/>
              <a:t> </a:t>
            </a:r>
            <a:r>
              <a:rPr lang="de-DE" dirty="0"/>
              <a:t>seine</a:t>
            </a:r>
            <a:r>
              <a:rPr lang="hu-HU" dirty="0"/>
              <a:t> </a:t>
            </a:r>
            <a:r>
              <a:rPr lang="de-DE" dirty="0"/>
              <a:t>Infektionskrankheiten</a:t>
            </a:r>
          </a:p>
          <a:p>
            <a:r>
              <a:rPr lang="de-DE" dirty="0" smtClean="0"/>
              <a:t>Der </a:t>
            </a:r>
            <a:r>
              <a:rPr lang="de-DE" dirty="0"/>
              <a:t>Patient ist verpflichtet, dem Arzt und dem Personal Respekt zu erweisen</a:t>
            </a:r>
          </a:p>
          <a:p>
            <a:r>
              <a:rPr lang="de-DE" dirty="0" smtClean="0"/>
              <a:t>Er </a:t>
            </a:r>
            <a:r>
              <a:rPr lang="de-DE" dirty="0"/>
              <a:t>soll mit dem Arzt und dem Personal kooperieren</a:t>
            </a:r>
          </a:p>
          <a:p>
            <a:r>
              <a:rPr lang="de-DE" dirty="0" smtClean="0"/>
              <a:t>Er </a:t>
            </a:r>
            <a:r>
              <a:rPr lang="de-DE" dirty="0"/>
              <a:t>soll die Ordnung der Gesundheitseinrichtung einhalten </a:t>
            </a:r>
          </a:p>
        </p:txBody>
      </p:sp>
    </p:spTree>
    <p:extLst>
      <p:ext uri="{BB962C8B-B14F-4D97-AF65-F5344CB8AC3E}">
        <p14:creationId xmlns:p14="http://schemas.microsoft.com/office/powerpoint/2010/main" val="111415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8000" y="1612944"/>
            <a:ext cx="11466000" cy="846000"/>
          </a:xfrm>
        </p:spPr>
        <p:txBody>
          <a:bodyPr/>
          <a:lstStyle/>
          <a:p>
            <a:r>
              <a:rPr lang="hu-HU" sz="3600" b="1" dirty="0" err="1"/>
              <a:t>Kindesmissbrauch</a:t>
            </a:r>
            <a:endParaRPr lang="de-DE" sz="3600" b="1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>
          <a:xfrm>
            <a:off x="838800" y="575376"/>
            <a:ext cx="11498662" cy="396000"/>
          </a:xfrm>
        </p:spPr>
        <p:txBody>
          <a:bodyPr/>
          <a:lstStyle/>
          <a:p>
            <a:r>
              <a:rPr lang="hu-HU" dirty="0" err="1"/>
              <a:t>Ethische</a:t>
            </a:r>
            <a:r>
              <a:rPr lang="hu-HU" dirty="0"/>
              <a:t> </a:t>
            </a:r>
            <a:r>
              <a:rPr lang="hu-HU" dirty="0" err="1" smtClean="0"/>
              <a:t>Aspekte</a:t>
            </a:r>
            <a:endParaRPr lang="de-DE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>
          <a:xfrm>
            <a:off x="828000" y="2292096"/>
            <a:ext cx="12265152" cy="7461504"/>
          </a:xfrm>
        </p:spPr>
        <p:txBody>
          <a:bodyPr numCol="1"/>
          <a:lstStyle/>
          <a:p>
            <a:r>
              <a:rPr lang="hu-HU" sz="2000" dirty="0" err="1"/>
              <a:t>Verdacht</a:t>
            </a:r>
            <a:r>
              <a:rPr lang="hu-HU" sz="2000" dirty="0"/>
              <a:t>!</a:t>
            </a:r>
          </a:p>
          <a:p>
            <a:r>
              <a:rPr lang="hu-HU" sz="2000" dirty="0" err="1"/>
              <a:t>Pflicht</a:t>
            </a:r>
            <a:r>
              <a:rPr lang="hu-HU" sz="2000" dirty="0"/>
              <a:t> </a:t>
            </a:r>
            <a:r>
              <a:rPr lang="hu-HU" sz="2000" dirty="0" err="1"/>
              <a:t>Kinderschutz</a:t>
            </a:r>
            <a:r>
              <a:rPr lang="hu-HU" sz="2000" dirty="0"/>
              <a:t>/</a:t>
            </a:r>
            <a:r>
              <a:rPr lang="hu-HU" sz="2000" dirty="0" err="1"/>
              <a:t>Polizei</a:t>
            </a:r>
            <a:r>
              <a:rPr lang="hu-HU" sz="2000" dirty="0"/>
              <a:t> </a:t>
            </a:r>
            <a:r>
              <a:rPr lang="hu-HU" sz="2000" dirty="0" err="1"/>
              <a:t>zu</a:t>
            </a:r>
            <a:r>
              <a:rPr lang="hu-HU" sz="2000" dirty="0"/>
              <a:t> </a:t>
            </a:r>
            <a:r>
              <a:rPr lang="hu-HU" sz="2000" dirty="0" err="1"/>
              <a:t>informieren</a:t>
            </a:r>
            <a:endParaRPr lang="de-DE" sz="2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904" y="4072058"/>
            <a:ext cx="5631648" cy="385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1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37344" y="2263392"/>
            <a:ext cx="9586800" cy="1461600"/>
          </a:xfrm>
        </p:spPr>
        <p:txBody>
          <a:bodyPr/>
          <a:lstStyle/>
          <a:p>
            <a:r>
              <a:rPr lang="hu-HU" sz="4800" b="1" dirty="0" err="1" smtClean="0"/>
              <a:t>Versorgung</a:t>
            </a:r>
            <a:r>
              <a:rPr lang="hu-HU" sz="4800" b="1" dirty="0" smtClean="0"/>
              <a:t> der </a:t>
            </a:r>
            <a:r>
              <a:rPr lang="hu-HU" sz="4800" b="1" dirty="0" err="1" smtClean="0"/>
              <a:t>Familie</a:t>
            </a:r>
            <a:endParaRPr lang="en-US" sz="4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956" y="3724992"/>
            <a:ext cx="6764020" cy="451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1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1462" y="1208736"/>
            <a:ext cx="11466000" cy="846000"/>
          </a:xfrm>
        </p:spPr>
        <p:txBody>
          <a:bodyPr/>
          <a:lstStyle/>
          <a:p>
            <a:pPr lvl="1" algn="l" defTabSz="1300460" rtl="0">
              <a:spcBef>
                <a:spcPct val="0"/>
              </a:spcBef>
            </a:pPr>
            <a:r>
              <a:rPr lang="hu-HU" sz="3600" b="1" dirty="0" err="1" smtClean="0"/>
              <a:t>Situationen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3200" b="1" dirty="0" smtClean="0"/>
              <a:t/>
            </a:r>
            <a:br>
              <a:rPr lang="hu-HU" sz="3200" b="1" dirty="0" smtClean="0"/>
            </a:br>
            <a:endParaRPr lang="de-DE" sz="3600" b="1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>
          <a:xfrm>
            <a:off x="838800" y="575376"/>
            <a:ext cx="11498662" cy="396000"/>
          </a:xfrm>
        </p:spPr>
        <p:txBody>
          <a:bodyPr/>
          <a:lstStyle/>
          <a:p>
            <a:r>
              <a:rPr lang="hu-HU" dirty="0" err="1" smtClean="0"/>
              <a:t>Versorgung</a:t>
            </a:r>
            <a:r>
              <a:rPr lang="hu-HU" dirty="0" smtClean="0"/>
              <a:t> </a:t>
            </a:r>
            <a:r>
              <a:rPr lang="hu-HU" dirty="0"/>
              <a:t>der </a:t>
            </a:r>
            <a:r>
              <a:rPr lang="hu-HU" dirty="0" err="1"/>
              <a:t>Familie</a:t>
            </a:r>
            <a:r>
              <a:rPr lang="hu-HU" dirty="0"/>
              <a:t>.</a:t>
            </a:r>
            <a:endParaRPr lang="de-DE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>
          <a:xfrm>
            <a:off x="280416" y="2292096"/>
            <a:ext cx="12265152" cy="7461504"/>
          </a:xfrm>
        </p:spPr>
        <p:txBody>
          <a:bodyPr numCol="1"/>
          <a:lstStyle/>
          <a:p>
            <a:pPr marL="650230" lvl="1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2400" dirty="0" smtClean="0"/>
              <a:t>8. </a:t>
            </a:r>
            <a:r>
              <a:rPr lang="hu-HU" sz="2400" dirty="0" err="1"/>
              <a:t>Situation</a:t>
            </a:r>
            <a:r>
              <a:rPr lang="hu-HU" sz="2400" dirty="0"/>
              <a:t>:</a:t>
            </a:r>
          </a:p>
          <a:p>
            <a:pPr marL="650230" lvl="1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2400" dirty="0" err="1"/>
              <a:t>Frau</a:t>
            </a:r>
            <a:r>
              <a:rPr lang="hu-HU" sz="2400" dirty="0"/>
              <a:t> </a:t>
            </a:r>
            <a:r>
              <a:rPr lang="hu-HU" sz="2400" dirty="0" err="1"/>
              <a:t>Weber</a:t>
            </a:r>
            <a:r>
              <a:rPr lang="hu-HU" sz="2400" dirty="0"/>
              <a:t> </a:t>
            </a:r>
            <a:r>
              <a:rPr lang="de-DE" sz="2400" dirty="0"/>
              <a:t>wurde</a:t>
            </a:r>
            <a:r>
              <a:rPr lang="hu-HU" sz="2400" dirty="0"/>
              <a:t> </a:t>
            </a:r>
            <a:r>
              <a:rPr lang="hu-HU" sz="2400" dirty="0" err="1"/>
              <a:t>letzte</a:t>
            </a:r>
            <a:r>
              <a:rPr lang="hu-HU" sz="2400" dirty="0"/>
              <a:t> </a:t>
            </a:r>
            <a:r>
              <a:rPr lang="hu-HU" sz="2400" dirty="0" err="1"/>
              <a:t>Woche</a:t>
            </a:r>
            <a:r>
              <a:rPr lang="hu-HU" sz="2400" dirty="0"/>
              <a:t> mit </a:t>
            </a:r>
            <a:r>
              <a:rPr lang="hu-HU" sz="2400" dirty="0" err="1"/>
              <a:t>Cervix</a:t>
            </a:r>
            <a:r>
              <a:rPr lang="de-DE" sz="2400" dirty="0"/>
              <a:t>k</a:t>
            </a:r>
            <a:r>
              <a:rPr lang="hu-HU" sz="2400" dirty="0" err="1"/>
              <a:t>ar</a:t>
            </a:r>
            <a:r>
              <a:rPr lang="de-DE" sz="2400" dirty="0"/>
              <a:t>z</a:t>
            </a:r>
            <a:r>
              <a:rPr lang="hu-HU" sz="2400" dirty="0" err="1"/>
              <a:t>inom</a:t>
            </a:r>
            <a:r>
              <a:rPr lang="hu-HU" sz="2400" dirty="0"/>
              <a:t> </a:t>
            </a:r>
            <a:r>
              <a:rPr lang="hu-HU" sz="2400" dirty="0" err="1"/>
              <a:t>operiert</a:t>
            </a:r>
            <a:r>
              <a:rPr lang="hu-HU" sz="2400" dirty="0"/>
              <a:t>. </a:t>
            </a:r>
            <a:r>
              <a:rPr lang="hu-HU" sz="2400" dirty="0" err="1"/>
              <a:t>Sie</a:t>
            </a:r>
            <a:r>
              <a:rPr lang="hu-HU" sz="2400" dirty="0"/>
              <a:t> </a:t>
            </a:r>
            <a:r>
              <a:rPr lang="hu-HU" sz="2400" dirty="0" err="1"/>
              <a:t>sehen</a:t>
            </a:r>
            <a:r>
              <a:rPr lang="hu-HU" sz="2400" dirty="0"/>
              <a:t> </a:t>
            </a:r>
            <a:r>
              <a:rPr lang="hu-HU" sz="2400" dirty="0" err="1"/>
              <a:t>nach</a:t>
            </a:r>
            <a:r>
              <a:rPr lang="hu-HU" sz="2400" dirty="0"/>
              <a:t> de</a:t>
            </a:r>
            <a:r>
              <a:rPr lang="de-DE" sz="2400" dirty="0"/>
              <a:t>r</a:t>
            </a:r>
            <a:r>
              <a:rPr lang="hu-HU" sz="2400" dirty="0"/>
              <a:t> </a:t>
            </a:r>
            <a:r>
              <a:rPr lang="hu-HU" sz="2400" dirty="0" err="1"/>
              <a:t>Heimk</a:t>
            </a:r>
            <a:r>
              <a:rPr lang="de-DE" sz="2400" dirty="0" err="1"/>
              <a:t>unft</a:t>
            </a:r>
            <a:r>
              <a:rPr lang="de-DE" sz="2400" dirty="0"/>
              <a:t> </a:t>
            </a:r>
            <a:r>
              <a:rPr lang="hu-HU" sz="2400" dirty="0"/>
              <a:t>Herr</a:t>
            </a:r>
            <a:r>
              <a:rPr lang="de-DE" sz="2400" dirty="0"/>
              <a:t>n</a:t>
            </a:r>
            <a:r>
              <a:rPr lang="hu-HU" sz="2400" dirty="0"/>
              <a:t> </a:t>
            </a:r>
            <a:r>
              <a:rPr lang="hu-HU" sz="2400" dirty="0" err="1"/>
              <a:t>Weber</a:t>
            </a:r>
            <a:r>
              <a:rPr lang="hu-HU" sz="2400" dirty="0"/>
              <a:t> in de</a:t>
            </a:r>
            <a:r>
              <a:rPr lang="de-DE" sz="2400" dirty="0"/>
              <a:t>r</a:t>
            </a:r>
            <a:r>
              <a:rPr lang="hu-HU" sz="2400" dirty="0"/>
              <a:t> Praxis. </a:t>
            </a:r>
            <a:r>
              <a:rPr lang="hu-HU" sz="2400" dirty="0" err="1"/>
              <a:t>Er</a:t>
            </a:r>
            <a:r>
              <a:rPr lang="hu-HU" sz="2400" dirty="0"/>
              <a:t> </a:t>
            </a:r>
            <a:r>
              <a:rPr lang="hu-HU" sz="2400" dirty="0" err="1"/>
              <a:t>fragt</a:t>
            </a:r>
            <a:r>
              <a:rPr lang="hu-HU" sz="2400" dirty="0"/>
              <a:t> </a:t>
            </a:r>
            <a:r>
              <a:rPr lang="hu-HU" sz="2400" dirty="0" err="1"/>
              <a:t>nach</a:t>
            </a:r>
            <a:r>
              <a:rPr lang="hu-HU" sz="2400" dirty="0"/>
              <a:t> </a:t>
            </a:r>
            <a:r>
              <a:rPr lang="hu-HU" sz="2400" dirty="0" err="1"/>
              <a:t>Schmerzmittel</a:t>
            </a:r>
            <a:r>
              <a:rPr lang="de-DE" sz="2400" dirty="0"/>
              <a:t>n</a:t>
            </a:r>
            <a:r>
              <a:rPr lang="hu-HU" sz="2400" dirty="0"/>
              <a:t> und </a:t>
            </a:r>
            <a:r>
              <a:rPr lang="hu-HU" sz="2400" dirty="0" err="1"/>
              <a:t>blutstillende</a:t>
            </a:r>
            <a:r>
              <a:rPr lang="de-DE" sz="2400" dirty="0"/>
              <a:t>n</a:t>
            </a:r>
            <a:r>
              <a:rPr lang="hu-HU" sz="2400" dirty="0"/>
              <a:t> Medikamenten </a:t>
            </a:r>
            <a:r>
              <a:rPr lang="hu-HU" sz="2400" dirty="0" err="1"/>
              <a:t>für</a:t>
            </a:r>
            <a:r>
              <a:rPr lang="hu-HU" sz="2400" dirty="0"/>
              <a:t> </a:t>
            </a:r>
            <a:r>
              <a:rPr lang="hu-HU" sz="2400" dirty="0" err="1"/>
              <a:t>seine</a:t>
            </a:r>
            <a:r>
              <a:rPr lang="hu-HU" sz="2400" dirty="0"/>
              <a:t> </a:t>
            </a:r>
            <a:r>
              <a:rPr lang="hu-HU" sz="2400" dirty="0" err="1"/>
              <a:t>Frau</a:t>
            </a:r>
            <a:r>
              <a:rPr lang="de-DE" sz="2400" dirty="0"/>
              <a:t> </a:t>
            </a:r>
            <a:r>
              <a:rPr lang="hu-HU" sz="2400" dirty="0"/>
              <a:t>und </a:t>
            </a:r>
            <a:r>
              <a:rPr lang="de-DE" sz="2400" dirty="0"/>
              <a:t>nach</a:t>
            </a:r>
            <a:r>
              <a:rPr lang="hu-HU" sz="2400" dirty="0"/>
              <a:t> Viagra. Bei </a:t>
            </a:r>
            <a:r>
              <a:rPr lang="hu-HU" sz="2400" dirty="0" err="1"/>
              <a:t>Nachfra</a:t>
            </a:r>
            <a:r>
              <a:rPr lang="de-DE" sz="2400" dirty="0" err="1"/>
              <a:t>ge</a:t>
            </a:r>
            <a:r>
              <a:rPr lang="de-DE" sz="2400" dirty="0"/>
              <a:t> </a:t>
            </a:r>
            <a:r>
              <a:rPr lang="hu-HU" sz="2400" dirty="0" err="1"/>
              <a:t>teilt</a:t>
            </a:r>
            <a:r>
              <a:rPr lang="hu-HU" sz="2400" dirty="0"/>
              <a:t> </a:t>
            </a:r>
            <a:r>
              <a:rPr lang="de-DE" sz="2400" dirty="0"/>
              <a:t>er</a:t>
            </a:r>
            <a:r>
              <a:rPr lang="hu-HU" sz="2400" dirty="0"/>
              <a:t> mit, </a:t>
            </a:r>
            <a:r>
              <a:rPr lang="hu-HU" sz="2400" dirty="0" err="1"/>
              <a:t>dass</a:t>
            </a:r>
            <a:r>
              <a:rPr lang="hu-HU" sz="2400" dirty="0"/>
              <a:t> </a:t>
            </a:r>
            <a:r>
              <a:rPr lang="hu-HU" sz="2400" dirty="0" err="1"/>
              <a:t>er</a:t>
            </a:r>
            <a:r>
              <a:rPr lang="hu-HU" sz="2400" dirty="0"/>
              <a:t> Viagra </a:t>
            </a:r>
            <a:r>
              <a:rPr lang="hu-HU" sz="2400" dirty="0" err="1"/>
              <a:t>nicht</a:t>
            </a:r>
            <a:r>
              <a:rPr lang="hu-HU" sz="2400" dirty="0"/>
              <a:t> mit </a:t>
            </a:r>
            <a:r>
              <a:rPr lang="hu-HU" sz="2400" dirty="0" err="1"/>
              <a:t>seiner</a:t>
            </a:r>
            <a:r>
              <a:rPr lang="hu-HU" sz="2400" dirty="0"/>
              <a:t> </a:t>
            </a:r>
            <a:r>
              <a:rPr lang="hu-HU" sz="2400" dirty="0" err="1"/>
              <a:t>Frau</a:t>
            </a:r>
            <a:r>
              <a:rPr lang="hu-HU" sz="2400" dirty="0"/>
              <a:t> </a:t>
            </a:r>
            <a:r>
              <a:rPr lang="hu-HU" sz="2400" dirty="0" err="1"/>
              <a:t>nutzt</a:t>
            </a:r>
            <a:r>
              <a:rPr lang="hu-HU" sz="2400" dirty="0"/>
              <a:t>. </a:t>
            </a:r>
            <a:r>
              <a:rPr lang="hu-HU" sz="2400" dirty="0" err="1"/>
              <a:t>Haben</a:t>
            </a:r>
            <a:r>
              <a:rPr lang="hu-HU" sz="2400" dirty="0"/>
              <a:t> </a:t>
            </a:r>
            <a:r>
              <a:rPr lang="hu-HU" sz="2400" dirty="0" err="1"/>
              <a:t>Sie</a:t>
            </a:r>
            <a:r>
              <a:rPr lang="hu-HU" sz="2400" dirty="0"/>
              <a:t> </a:t>
            </a:r>
            <a:r>
              <a:rPr lang="hu-HU" sz="2400" dirty="0" err="1"/>
              <a:t>die</a:t>
            </a:r>
            <a:r>
              <a:rPr lang="hu-HU" sz="2400" dirty="0"/>
              <a:t> </a:t>
            </a:r>
            <a:r>
              <a:rPr lang="hu-HU" sz="2400" dirty="0" err="1"/>
              <a:t>Pflicht</a:t>
            </a:r>
            <a:r>
              <a:rPr lang="de-DE" sz="2400" dirty="0"/>
              <a:t>,</a:t>
            </a:r>
            <a:r>
              <a:rPr lang="hu-HU" sz="2400" dirty="0"/>
              <a:t> in </a:t>
            </a:r>
            <a:r>
              <a:rPr lang="hu-HU" sz="2400" dirty="0" err="1"/>
              <a:t>einer</a:t>
            </a:r>
            <a:r>
              <a:rPr lang="hu-HU" sz="2400" dirty="0"/>
              <a:t> </a:t>
            </a:r>
            <a:r>
              <a:rPr lang="hu-HU" sz="2400" dirty="0" err="1"/>
              <a:t>solchen</a:t>
            </a:r>
            <a:r>
              <a:rPr lang="hu-HU" sz="2400" dirty="0"/>
              <a:t> </a:t>
            </a:r>
            <a:r>
              <a:rPr lang="hu-HU" sz="2400" dirty="0" err="1"/>
              <a:t>Situation</a:t>
            </a:r>
            <a:r>
              <a:rPr lang="hu-HU" sz="2400" dirty="0"/>
              <a:t> </a:t>
            </a:r>
            <a:r>
              <a:rPr lang="hu-HU" sz="2400" dirty="0" err="1"/>
              <a:t>später</a:t>
            </a:r>
            <a:r>
              <a:rPr lang="hu-HU" sz="2400" dirty="0"/>
              <a:t> </a:t>
            </a:r>
            <a:r>
              <a:rPr lang="hu-HU" sz="2400" dirty="0" err="1"/>
              <a:t>Frau</a:t>
            </a:r>
            <a:r>
              <a:rPr lang="hu-HU" sz="2400" dirty="0"/>
              <a:t> </a:t>
            </a:r>
            <a:r>
              <a:rPr lang="hu-HU" sz="2400" dirty="0" err="1"/>
              <a:t>Weber</a:t>
            </a:r>
            <a:r>
              <a:rPr lang="hu-HU" sz="2400" dirty="0"/>
              <a:t> </a:t>
            </a:r>
            <a:r>
              <a:rPr lang="hu-HU" sz="2400" dirty="0" err="1"/>
              <a:t>aufzuklären</a:t>
            </a:r>
            <a:r>
              <a:rPr lang="hu-HU" sz="2400" dirty="0" smtClean="0"/>
              <a:t>?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1869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1462" y="1208736"/>
            <a:ext cx="11466000" cy="846000"/>
          </a:xfrm>
        </p:spPr>
        <p:txBody>
          <a:bodyPr/>
          <a:lstStyle/>
          <a:p>
            <a:pPr lvl="1" algn="l" defTabSz="1300460" rtl="0">
              <a:spcBef>
                <a:spcPct val="0"/>
              </a:spcBef>
            </a:pPr>
            <a:r>
              <a:rPr lang="hu-HU" sz="3600" b="1" dirty="0" err="1" smtClean="0"/>
              <a:t>Situationen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3200" b="1" dirty="0" smtClean="0"/>
              <a:t/>
            </a:r>
            <a:br>
              <a:rPr lang="hu-HU" sz="3200" b="1" dirty="0" smtClean="0"/>
            </a:br>
            <a:endParaRPr lang="de-DE" sz="3600" b="1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>
          <a:xfrm>
            <a:off x="838800" y="575376"/>
            <a:ext cx="11498662" cy="396000"/>
          </a:xfrm>
        </p:spPr>
        <p:txBody>
          <a:bodyPr/>
          <a:lstStyle/>
          <a:p>
            <a:r>
              <a:rPr lang="hu-HU" dirty="0" err="1" smtClean="0"/>
              <a:t>Versorgung</a:t>
            </a:r>
            <a:r>
              <a:rPr lang="hu-HU" dirty="0" smtClean="0"/>
              <a:t> </a:t>
            </a:r>
            <a:r>
              <a:rPr lang="hu-HU" dirty="0"/>
              <a:t>der </a:t>
            </a:r>
            <a:r>
              <a:rPr lang="hu-HU" dirty="0" err="1"/>
              <a:t>Familie</a:t>
            </a:r>
            <a:r>
              <a:rPr lang="hu-HU" dirty="0"/>
              <a:t>.</a:t>
            </a:r>
            <a:endParaRPr lang="de-DE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>
          <a:xfrm>
            <a:off x="280416" y="2292096"/>
            <a:ext cx="12265152" cy="7461504"/>
          </a:xfrm>
        </p:spPr>
        <p:txBody>
          <a:bodyPr numCol="1"/>
          <a:lstStyle/>
          <a:p>
            <a:pPr marL="650230" lvl="1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sz="2400" dirty="0"/>
          </a:p>
          <a:p>
            <a:pPr marL="650230" lvl="1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2400" dirty="0" smtClean="0"/>
              <a:t>9. </a:t>
            </a:r>
            <a:r>
              <a:rPr lang="hu-HU" sz="2400" dirty="0" err="1"/>
              <a:t>Situation</a:t>
            </a:r>
            <a:r>
              <a:rPr lang="hu-HU" sz="2400" dirty="0"/>
              <a:t>:</a:t>
            </a:r>
          </a:p>
          <a:p>
            <a:pPr marL="650230" lvl="1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2400" dirty="0" err="1"/>
              <a:t>Frau</a:t>
            </a:r>
            <a:r>
              <a:rPr lang="hu-HU" sz="2400" dirty="0"/>
              <a:t> Wagner </a:t>
            </a:r>
            <a:r>
              <a:rPr lang="hu-HU" sz="2400" dirty="0" err="1"/>
              <a:t>ruft</a:t>
            </a:r>
            <a:r>
              <a:rPr lang="hu-HU" sz="2400" dirty="0"/>
              <a:t> </a:t>
            </a:r>
            <a:r>
              <a:rPr lang="hu-HU" sz="2400" dirty="0" err="1"/>
              <a:t>Sie</a:t>
            </a:r>
            <a:r>
              <a:rPr lang="hu-HU" sz="2400" dirty="0"/>
              <a:t> an. </a:t>
            </a:r>
            <a:r>
              <a:rPr lang="hu-HU" sz="2400" dirty="0" err="1"/>
              <a:t>Seit</a:t>
            </a:r>
            <a:r>
              <a:rPr lang="hu-HU" sz="2400" dirty="0"/>
              <a:t> </a:t>
            </a:r>
            <a:r>
              <a:rPr lang="hu-HU" sz="2400" dirty="0" err="1"/>
              <a:t>Jahren</a:t>
            </a:r>
            <a:r>
              <a:rPr lang="de-DE" sz="2400" dirty="0"/>
              <a:t> wissen sie</a:t>
            </a:r>
            <a:r>
              <a:rPr lang="hu-HU" sz="2400" dirty="0"/>
              <a:t>, </a:t>
            </a:r>
            <a:r>
              <a:rPr lang="hu-HU" sz="2400" dirty="0" err="1"/>
              <a:t>dass</a:t>
            </a:r>
            <a:r>
              <a:rPr lang="hu-HU" sz="2400" dirty="0"/>
              <a:t> </a:t>
            </a:r>
            <a:r>
              <a:rPr lang="de-DE" sz="2400" dirty="0"/>
              <a:t>s</a:t>
            </a:r>
            <a:r>
              <a:rPr lang="hu-HU" sz="2400" dirty="0" err="1"/>
              <a:t>ie</a:t>
            </a:r>
            <a:r>
              <a:rPr lang="hu-HU" sz="2400" dirty="0"/>
              <a:t> </a:t>
            </a:r>
            <a:r>
              <a:rPr lang="de-DE" sz="2400" dirty="0"/>
              <a:t>in der Familie für </a:t>
            </a:r>
            <a:r>
              <a:rPr lang="hu-HU" sz="2400" dirty="0" err="1"/>
              <a:t>die</a:t>
            </a:r>
            <a:r>
              <a:rPr lang="hu-HU" sz="2400" dirty="0"/>
              <a:t> </a:t>
            </a:r>
            <a:r>
              <a:rPr lang="hu-HU" sz="2400" dirty="0" err="1"/>
              <a:t>ärztliche</a:t>
            </a:r>
            <a:r>
              <a:rPr lang="de-DE" sz="2400" dirty="0"/>
              <a:t>n</a:t>
            </a:r>
            <a:r>
              <a:rPr lang="hu-HU" sz="2400" dirty="0"/>
              <a:t> </a:t>
            </a:r>
            <a:r>
              <a:rPr lang="hu-HU" sz="2400" dirty="0" err="1"/>
              <a:t>Maßnahmen</a:t>
            </a:r>
            <a:r>
              <a:rPr lang="de-DE" sz="2400" dirty="0"/>
              <a:t> und die</a:t>
            </a:r>
            <a:r>
              <a:rPr lang="hu-HU" sz="2400" dirty="0"/>
              <a:t> </a:t>
            </a:r>
            <a:r>
              <a:rPr lang="hu-HU" sz="2400" dirty="0" err="1"/>
              <a:t>Medikation</a:t>
            </a:r>
            <a:r>
              <a:rPr lang="hu-HU" sz="2400" dirty="0"/>
              <a:t> </a:t>
            </a:r>
            <a:r>
              <a:rPr lang="de-DE" sz="2400" dirty="0"/>
              <a:t>verantwortlich ist. </a:t>
            </a:r>
            <a:r>
              <a:rPr lang="hu-HU" sz="2400" dirty="0" err="1"/>
              <a:t>Sie</a:t>
            </a:r>
            <a:r>
              <a:rPr lang="hu-HU" sz="2400" dirty="0"/>
              <a:t> </a:t>
            </a:r>
            <a:r>
              <a:rPr lang="hu-HU" sz="2400" dirty="0" err="1"/>
              <a:t>fragt</a:t>
            </a:r>
            <a:r>
              <a:rPr lang="hu-HU" sz="2400" dirty="0"/>
              <a:t> </a:t>
            </a:r>
            <a:r>
              <a:rPr lang="de-DE" sz="2400" dirty="0"/>
              <a:t>nach den rege</a:t>
            </a:r>
            <a:r>
              <a:rPr lang="hu-HU" sz="2400" dirty="0"/>
              <a:t>l</a:t>
            </a:r>
            <a:r>
              <a:rPr lang="de-DE" sz="2400" dirty="0" err="1"/>
              <a:t>mässig</a:t>
            </a:r>
            <a:r>
              <a:rPr lang="de-DE" sz="2400" dirty="0"/>
              <a:t> einzunehmenden</a:t>
            </a:r>
            <a:r>
              <a:rPr lang="hu-HU" sz="2400" dirty="0"/>
              <a:t> Medikamente</a:t>
            </a:r>
            <a:r>
              <a:rPr lang="de-DE" sz="2400" dirty="0"/>
              <a:t>n</a:t>
            </a:r>
            <a:r>
              <a:rPr lang="hu-HU" sz="2400" dirty="0"/>
              <a:t> </a:t>
            </a:r>
            <a:r>
              <a:rPr lang="hu-HU" sz="2400" dirty="0" err="1"/>
              <a:t>für</a:t>
            </a:r>
            <a:r>
              <a:rPr lang="hu-HU" sz="2400" dirty="0"/>
              <a:t> </a:t>
            </a:r>
            <a:r>
              <a:rPr lang="hu-HU" sz="2400" dirty="0" err="1"/>
              <a:t>ihren</a:t>
            </a:r>
            <a:r>
              <a:rPr lang="hu-HU" sz="2400" dirty="0"/>
              <a:t> Mann und </a:t>
            </a:r>
            <a:r>
              <a:rPr lang="hu-HU" sz="2400" dirty="0" err="1"/>
              <a:t>für</a:t>
            </a:r>
            <a:r>
              <a:rPr lang="hu-HU" sz="2400" dirty="0"/>
              <a:t> </a:t>
            </a:r>
            <a:r>
              <a:rPr lang="hu-HU" sz="2400" dirty="0" err="1"/>
              <a:t>si</a:t>
            </a:r>
            <a:r>
              <a:rPr lang="de-DE" sz="2400" dirty="0" err="1"/>
              <a:t>ch</a:t>
            </a:r>
            <a:r>
              <a:rPr lang="hu-HU" sz="2400" dirty="0"/>
              <a:t> </a:t>
            </a:r>
            <a:r>
              <a:rPr lang="hu-HU" sz="2400" dirty="0" err="1"/>
              <a:t>selbst</a:t>
            </a:r>
            <a:r>
              <a:rPr lang="hu-HU" sz="2400" dirty="0"/>
              <a:t>, und </a:t>
            </a:r>
            <a:r>
              <a:rPr lang="hu-HU" sz="2400" dirty="0" err="1"/>
              <a:t>sie</a:t>
            </a:r>
            <a:r>
              <a:rPr lang="hu-HU" sz="2400" dirty="0"/>
              <a:t> </a:t>
            </a:r>
            <a:r>
              <a:rPr lang="de-DE" sz="2400" dirty="0"/>
              <a:t>bittet um</a:t>
            </a:r>
            <a:r>
              <a:rPr lang="hu-HU" sz="2400" dirty="0"/>
              <a:t> 4 Tabletten Viagra. </a:t>
            </a:r>
            <a:r>
              <a:rPr lang="hu-HU" sz="2400" dirty="0" err="1"/>
              <a:t>Sie</a:t>
            </a:r>
            <a:r>
              <a:rPr lang="hu-HU" sz="2400" dirty="0"/>
              <a:t> </a:t>
            </a:r>
            <a:r>
              <a:rPr lang="hu-HU" sz="2400" dirty="0" err="1"/>
              <a:t>erklärt</a:t>
            </a:r>
            <a:r>
              <a:rPr lang="hu-HU" sz="2400" dirty="0"/>
              <a:t> </a:t>
            </a:r>
            <a:r>
              <a:rPr lang="hu-HU" sz="2400" dirty="0" err="1"/>
              <a:t>auch</a:t>
            </a:r>
            <a:r>
              <a:rPr lang="hu-HU" sz="2400" dirty="0"/>
              <a:t>, </a:t>
            </a:r>
            <a:r>
              <a:rPr lang="hu-HU" sz="2400" dirty="0" err="1"/>
              <a:t>dass</a:t>
            </a:r>
            <a:r>
              <a:rPr lang="de-DE" sz="2400" dirty="0"/>
              <a:t> das</a:t>
            </a:r>
            <a:r>
              <a:rPr lang="hu-HU" sz="2400" dirty="0"/>
              <a:t> </a:t>
            </a:r>
            <a:r>
              <a:rPr lang="de-DE" sz="2400" dirty="0"/>
              <a:t>Paar</a:t>
            </a:r>
            <a:r>
              <a:rPr lang="hu-HU" sz="2400" dirty="0"/>
              <a:t> </a:t>
            </a:r>
            <a:r>
              <a:rPr lang="hu-HU" sz="2400" dirty="0" err="1"/>
              <a:t>seit</a:t>
            </a:r>
            <a:r>
              <a:rPr lang="hu-HU" sz="2400" dirty="0"/>
              <a:t> </a:t>
            </a:r>
            <a:r>
              <a:rPr lang="hu-HU" sz="2400" dirty="0" err="1"/>
              <a:t>einem</a:t>
            </a:r>
            <a:r>
              <a:rPr lang="hu-HU" sz="2400" dirty="0"/>
              <a:t> </a:t>
            </a:r>
            <a:r>
              <a:rPr lang="hu-HU" sz="2400" dirty="0" err="1"/>
              <a:t>Jahr</a:t>
            </a:r>
            <a:r>
              <a:rPr lang="hu-HU" sz="2400" dirty="0"/>
              <a:t> </a:t>
            </a:r>
            <a:r>
              <a:rPr lang="de-DE" sz="2400" dirty="0"/>
              <a:t>versucht, </a:t>
            </a:r>
            <a:r>
              <a:rPr lang="hu-HU" sz="2400" dirty="0" err="1"/>
              <a:t>ein</a:t>
            </a:r>
            <a:r>
              <a:rPr lang="hu-HU" sz="2400" dirty="0"/>
              <a:t> </a:t>
            </a:r>
            <a:r>
              <a:rPr lang="hu-HU" sz="2400" dirty="0" err="1"/>
              <a:t>Kind</a:t>
            </a:r>
            <a:r>
              <a:rPr lang="hu-HU" sz="2400" dirty="0"/>
              <a:t> </a:t>
            </a:r>
            <a:r>
              <a:rPr lang="hu-HU" sz="2400" dirty="0" err="1"/>
              <a:t>zu</a:t>
            </a:r>
            <a:r>
              <a:rPr lang="hu-HU" sz="2400" dirty="0"/>
              <a:t> </a:t>
            </a:r>
            <a:r>
              <a:rPr lang="hu-HU" sz="2400" dirty="0" err="1"/>
              <a:t>bekommen</a:t>
            </a:r>
            <a:r>
              <a:rPr lang="hu-HU" sz="2400" dirty="0"/>
              <a:t>. </a:t>
            </a:r>
            <a:r>
              <a:rPr lang="hu-HU" sz="2400" dirty="0" err="1"/>
              <a:t>Eine</a:t>
            </a:r>
            <a:r>
              <a:rPr lang="hu-HU" sz="2400" dirty="0"/>
              <a:t> </a:t>
            </a:r>
            <a:r>
              <a:rPr lang="hu-HU" sz="2400" dirty="0" err="1"/>
              <a:t>Woche</a:t>
            </a:r>
            <a:r>
              <a:rPr lang="hu-HU" sz="2400" dirty="0"/>
              <a:t> </a:t>
            </a:r>
            <a:r>
              <a:rPr lang="hu-HU" sz="2400" dirty="0" err="1"/>
              <a:t>später</a:t>
            </a:r>
            <a:r>
              <a:rPr lang="hu-HU" sz="2400" dirty="0"/>
              <a:t> </a:t>
            </a:r>
            <a:r>
              <a:rPr lang="hu-HU" sz="2400" dirty="0" err="1"/>
              <a:t>sprechen</a:t>
            </a:r>
            <a:r>
              <a:rPr lang="hu-HU" sz="2400" dirty="0"/>
              <a:t> </a:t>
            </a:r>
            <a:r>
              <a:rPr lang="hu-HU" sz="2400" dirty="0" err="1"/>
              <a:t>Sie</a:t>
            </a:r>
            <a:r>
              <a:rPr lang="hu-HU" sz="2400" dirty="0"/>
              <a:t> mit </a:t>
            </a:r>
            <a:r>
              <a:rPr lang="hu-HU" sz="2400" dirty="0" err="1"/>
              <a:t>dem</a:t>
            </a:r>
            <a:r>
              <a:rPr lang="hu-HU" sz="2400" dirty="0"/>
              <a:t> Mann</a:t>
            </a:r>
            <a:r>
              <a:rPr lang="de-DE" sz="2400" dirty="0"/>
              <a:t> </a:t>
            </a:r>
            <a:r>
              <a:rPr lang="hu-HU" sz="2400" dirty="0"/>
              <a:t>und es </a:t>
            </a:r>
            <a:r>
              <a:rPr lang="hu-HU" sz="2400" dirty="0" err="1"/>
              <a:t>kommt</a:t>
            </a:r>
            <a:r>
              <a:rPr lang="hu-HU" sz="2400" dirty="0"/>
              <a:t> </a:t>
            </a:r>
            <a:r>
              <a:rPr lang="de-DE" sz="2400" dirty="0"/>
              <a:t>heraus</a:t>
            </a:r>
            <a:r>
              <a:rPr lang="hu-HU" sz="2400" dirty="0"/>
              <a:t>, </a:t>
            </a:r>
            <a:r>
              <a:rPr lang="hu-HU" sz="2400" dirty="0" err="1"/>
              <a:t>dass</a:t>
            </a:r>
            <a:r>
              <a:rPr lang="hu-HU" sz="2400" dirty="0"/>
              <a:t> </a:t>
            </a:r>
            <a:r>
              <a:rPr lang="hu-HU" sz="2400" dirty="0" err="1"/>
              <a:t>er</a:t>
            </a:r>
            <a:r>
              <a:rPr lang="hu-HU" sz="2400" dirty="0"/>
              <a:t> </a:t>
            </a:r>
            <a:r>
              <a:rPr lang="hu-HU" sz="2400" dirty="0" err="1"/>
              <a:t>keine</a:t>
            </a:r>
            <a:r>
              <a:rPr lang="hu-HU" sz="2400" dirty="0"/>
              <a:t> </a:t>
            </a:r>
            <a:r>
              <a:rPr lang="hu-HU" sz="2400" dirty="0" err="1"/>
              <a:t>Ahnung</a:t>
            </a:r>
            <a:r>
              <a:rPr lang="hu-HU" sz="2400" dirty="0"/>
              <a:t> von</a:t>
            </a:r>
            <a:r>
              <a:rPr lang="de-DE" sz="2400" dirty="0"/>
              <a:t> den</a:t>
            </a:r>
            <a:r>
              <a:rPr lang="hu-HU" sz="2400" dirty="0"/>
              <a:t> Viagra</a:t>
            </a:r>
            <a:r>
              <a:rPr lang="de-DE" sz="2400" dirty="0"/>
              <a:t>s</a:t>
            </a:r>
            <a:r>
              <a:rPr lang="hu-HU" sz="2400" dirty="0"/>
              <a:t> hat</a:t>
            </a:r>
            <a:r>
              <a:rPr lang="hu-HU" sz="2400" dirty="0" smtClean="0"/>
              <a:t>. </a:t>
            </a:r>
            <a:r>
              <a:rPr lang="hu-HU" sz="2400" dirty="0" err="1" smtClean="0"/>
              <a:t>Sie</a:t>
            </a:r>
            <a:r>
              <a:rPr lang="hu-HU" sz="2400" dirty="0" smtClean="0"/>
              <a:t> </a:t>
            </a:r>
            <a:r>
              <a:rPr lang="hu-HU" sz="2400" dirty="0" err="1" smtClean="0"/>
              <a:t>sprechen</a:t>
            </a:r>
            <a:r>
              <a:rPr lang="hu-HU" sz="2400" dirty="0" smtClean="0"/>
              <a:t> </a:t>
            </a:r>
            <a:r>
              <a:rPr lang="hu-HU" sz="2400" dirty="0" err="1" smtClean="0"/>
              <a:t>wieder</a:t>
            </a:r>
            <a:r>
              <a:rPr lang="hu-HU" sz="2400" dirty="0" smtClean="0"/>
              <a:t> mit </a:t>
            </a:r>
            <a:r>
              <a:rPr lang="hu-HU" sz="2400" dirty="0" err="1" smtClean="0"/>
              <a:t>Frau</a:t>
            </a:r>
            <a:r>
              <a:rPr lang="hu-HU" sz="2400" dirty="0" smtClean="0"/>
              <a:t> Wagner. </a:t>
            </a:r>
            <a:r>
              <a:rPr lang="hu-HU" sz="2400" dirty="0" err="1" smtClean="0"/>
              <a:t>Sie</a:t>
            </a:r>
            <a:r>
              <a:rPr lang="hu-HU" sz="2400" dirty="0" smtClean="0"/>
              <a:t> </a:t>
            </a:r>
            <a:r>
              <a:rPr lang="hu-HU" sz="2400" dirty="0" err="1" smtClean="0"/>
              <a:t>bekennt</a:t>
            </a:r>
            <a:r>
              <a:rPr lang="hu-HU" sz="2400" dirty="0" smtClean="0"/>
              <a:t>, </a:t>
            </a:r>
            <a:r>
              <a:rPr lang="hu-HU" sz="2400" dirty="0" err="1" smtClean="0"/>
              <a:t>dass</a:t>
            </a:r>
            <a:r>
              <a:rPr lang="hu-HU" sz="2400" dirty="0" smtClean="0"/>
              <a:t> </a:t>
            </a:r>
            <a:r>
              <a:rPr lang="hu-HU" sz="2400" dirty="0" err="1" smtClean="0"/>
              <a:t>sie</a:t>
            </a:r>
            <a:r>
              <a:rPr lang="hu-HU" sz="2400" dirty="0" smtClean="0"/>
              <a:t> </a:t>
            </a:r>
            <a:r>
              <a:rPr lang="hu-HU" sz="2400" dirty="0" err="1" smtClean="0"/>
              <a:t>die</a:t>
            </a:r>
            <a:r>
              <a:rPr lang="hu-HU" sz="2400" dirty="0" smtClean="0"/>
              <a:t> Tabletten </a:t>
            </a:r>
            <a:r>
              <a:rPr lang="hu-HU" sz="2400" dirty="0" err="1" smtClean="0"/>
              <a:t>verborgenerweise</a:t>
            </a:r>
            <a:r>
              <a:rPr lang="hu-HU" sz="2400" dirty="0" smtClean="0"/>
              <a:t> </a:t>
            </a:r>
            <a:r>
              <a:rPr lang="hu-HU" sz="2400" dirty="0" err="1" smtClean="0"/>
              <a:t>für</a:t>
            </a:r>
            <a:r>
              <a:rPr lang="hu-HU" sz="2400" dirty="0" smtClean="0"/>
              <a:t> </a:t>
            </a:r>
            <a:r>
              <a:rPr lang="hu-HU" sz="2400" dirty="0" err="1" smtClean="0"/>
              <a:t>ihren</a:t>
            </a:r>
            <a:r>
              <a:rPr lang="hu-HU" sz="2400" dirty="0" smtClean="0"/>
              <a:t> Mann </a:t>
            </a:r>
            <a:r>
              <a:rPr lang="hu-HU" sz="2400" dirty="0" err="1" smtClean="0"/>
              <a:t>gegeben</a:t>
            </a:r>
            <a:r>
              <a:rPr lang="hu-HU" sz="2400" dirty="0" smtClean="0"/>
              <a:t> </a:t>
            </a:r>
            <a:r>
              <a:rPr lang="hu-HU" sz="2400" dirty="0" err="1" smtClean="0"/>
              <a:t>habe</a:t>
            </a:r>
            <a:r>
              <a:rPr lang="hu-HU" sz="2400" dirty="0"/>
              <a:t>.</a:t>
            </a:r>
            <a:r>
              <a:rPr lang="hu-HU" sz="2400" dirty="0" smtClean="0"/>
              <a:t> </a:t>
            </a:r>
            <a:r>
              <a:rPr lang="hu-HU" sz="2400" dirty="0" err="1"/>
              <a:t>Was</a:t>
            </a:r>
            <a:r>
              <a:rPr lang="hu-HU" sz="2400" dirty="0"/>
              <a:t> </a:t>
            </a:r>
            <a:r>
              <a:rPr lang="hu-HU" sz="2400" dirty="0" err="1"/>
              <a:t>machen</a:t>
            </a:r>
            <a:r>
              <a:rPr lang="hu-HU" sz="2400" dirty="0"/>
              <a:t> </a:t>
            </a:r>
            <a:r>
              <a:rPr lang="hu-HU" sz="2400" dirty="0" err="1"/>
              <a:t>Sie</a:t>
            </a:r>
            <a:r>
              <a:rPr lang="hu-HU" sz="2400" dirty="0"/>
              <a:t>?</a:t>
            </a:r>
          </a:p>
          <a:p>
            <a:pPr lvl="2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3350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8000" y="1612944"/>
            <a:ext cx="11466000" cy="846000"/>
          </a:xfrm>
        </p:spPr>
        <p:txBody>
          <a:bodyPr/>
          <a:lstStyle/>
          <a:p>
            <a:r>
              <a:rPr lang="hu-HU" sz="3600" b="1" dirty="0" err="1"/>
              <a:t>Versorgung</a:t>
            </a:r>
            <a:r>
              <a:rPr lang="hu-HU" sz="3600" b="1" dirty="0"/>
              <a:t> der </a:t>
            </a:r>
            <a:r>
              <a:rPr lang="hu-HU" sz="3600" b="1" dirty="0" err="1"/>
              <a:t>Familie</a:t>
            </a:r>
            <a:endParaRPr lang="de-DE" sz="3600" b="1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>
          <a:xfrm>
            <a:off x="838800" y="575376"/>
            <a:ext cx="11498662" cy="396000"/>
          </a:xfrm>
        </p:spPr>
        <p:txBody>
          <a:bodyPr/>
          <a:lstStyle/>
          <a:p>
            <a:r>
              <a:rPr lang="hu-HU" dirty="0" err="1" smtClean="0"/>
              <a:t>Versorgung</a:t>
            </a:r>
            <a:r>
              <a:rPr lang="hu-HU" dirty="0" smtClean="0"/>
              <a:t> </a:t>
            </a:r>
            <a:r>
              <a:rPr lang="hu-HU" dirty="0"/>
              <a:t>der </a:t>
            </a:r>
            <a:r>
              <a:rPr lang="hu-HU" dirty="0" err="1" smtClean="0"/>
              <a:t>Familie</a:t>
            </a:r>
            <a:endParaRPr lang="de-DE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>
          <a:xfrm>
            <a:off x="280416" y="2292096"/>
            <a:ext cx="12265152" cy="7461504"/>
          </a:xfrm>
        </p:spPr>
        <p:txBody>
          <a:bodyPr numCol="1"/>
          <a:lstStyle/>
          <a:p>
            <a:pPr lvl="1"/>
            <a:r>
              <a:rPr lang="hu-HU" sz="2800" dirty="0" err="1"/>
              <a:t>Therapiedreieck</a:t>
            </a:r>
            <a:r>
              <a:rPr lang="hu-HU" sz="2800" dirty="0"/>
              <a:t>: </a:t>
            </a:r>
            <a:r>
              <a:rPr lang="hu-HU" sz="2800" dirty="0" err="1"/>
              <a:t>Patient-Arzt-Familie</a:t>
            </a:r>
            <a:endParaRPr lang="hu-HU" sz="2800" dirty="0"/>
          </a:p>
          <a:p>
            <a:pPr lvl="2" algn="just"/>
            <a:r>
              <a:rPr lang="hu-HU" sz="2800" dirty="0"/>
              <a:t>Die Familie</a:t>
            </a:r>
            <a:r>
              <a:rPr lang="de-DE" sz="2800" dirty="0"/>
              <a:t> spielt</a:t>
            </a:r>
            <a:r>
              <a:rPr lang="hu-HU" sz="2800" dirty="0"/>
              <a:t> eine wichtige Rolle bei </a:t>
            </a:r>
            <a:r>
              <a:rPr lang="de-DE" sz="2800" dirty="0"/>
              <a:t>jeder</a:t>
            </a:r>
            <a:r>
              <a:rPr lang="hu-HU" sz="2800" dirty="0"/>
              <a:t> Arzt-Patient Begegnung, auch wenn die Familienmitglieder nicht anwesend sind</a:t>
            </a:r>
          </a:p>
          <a:p>
            <a:pPr lvl="1" algn="just"/>
            <a:r>
              <a:rPr lang="hu-HU" sz="2800" dirty="0"/>
              <a:t>Die </a:t>
            </a:r>
            <a:r>
              <a:rPr lang="de-DE" sz="2800" dirty="0"/>
              <a:t>die </a:t>
            </a:r>
            <a:r>
              <a:rPr lang="hu-HU" sz="2800" dirty="0"/>
              <a:t>Gesundheit betr</a:t>
            </a:r>
            <a:r>
              <a:rPr lang="de-DE" sz="2800" dirty="0"/>
              <a:t>e</a:t>
            </a:r>
            <a:r>
              <a:rPr lang="hu-HU" sz="2800" dirty="0"/>
              <a:t>ffen</a:t>
            </a:r>
            <a:r>
              <a:rPr lang="de-DE" sz="2800" dirty="0"/>
              <a:t>den</a:t>
            </a:r>
            <a:r>
              <a:rPr lang="hu-HU" sz="2800" dirty="0"/>
              <a:t> Gewohnheiten und </a:t>
            </a:r>
            <a:r>
              <a:rPr lang="de-DE" sz="2800" dirty="0"/>
              <a:t>Fehleinschätzungen</a:t>
            </a:r>
            <a:r>
              <a:rPr lang="hu-HU" sz="2800" dirty="0"/>
              <a:t> entspringen hauptsächlich der Familie</a:t>
            </a:r>
          </a:p>
          <a:p>
            <a:pPr lvl="1" algn="just"/>
            <a:r>
              <a:rPr lang="hu-HU" sz="2800" dirty="0"/>
              <a:t>Die Familie kann </a:t>
            </a:r>
            <a:r>
              <a:rPr lang="de-DE" sz="2800" dirty="0"/>
              <a:t>sowohl</a:t>
            </a:r>
            <a:r>
              <a:rPr lang="hu-HU" sz="2800" dirty="0"/>
              <a:t> positive </a:t>
            </a:r>
            <a:r>
              <a:rPr lang="de-DE" sz="2800" dirty="0"/>
              <a:t>als auch</a:t>
            </a:r>
            <a:r>
              <a:rPr lang="hu-HU" sz="2800" dirty="0"/>
              <a:t> negative Wirkungen a</a:t>
            </a:r>
            <a:r>
              <a:rPr lang="de-DE" sz="2800" dirty="0" err="1"/>
              <a:t>uf</a:t>
            </a:r>
            <a:r>
              <a:rPr lang="hu-HU" sz="2800" dirty="0"/>
              <a:t> d</a:t>
            </a:r>
            <a:r>
              <a:rPr lang="de-DE" sz="2800" dirty="0" err="1"/>
              <a:t>ie</a:t>
            </a:r>
            <a:r>
              <a:rPr lang="hu-HU" sz="2800" dirty="0"/>
              <a:t> Gesundheit/Krankheit ausüben:</a:t>
            </a:r>
          </a:p>
          <a:p>
            <a:pPr lvl="2"/>
            <a:r>
              <a:rPr lang="hu-HU" sz="2800" dirty="0"/>
              <a:t>Emotion</a:t>
            </a:r>
            <a:r>
              <a:rPr lang="de-DE" sz="2800" dirty="0" err="1"/>
              <a:t>ale</a:t>
            </a:r>
            <a:r>
              <a:rPr lang="hu-HU" sz="2800" dirty="0"/>
              <a:t> Unterstützung</a:t>
            </a:r>
          </a:p>
          <a:p>
            <a:pPr lvl="2"/>
            <a:r>
              <a:rPr lang="hu-HU" sz="2800" dirty="0" err="1"/>
              <a:t>Stress</a:t>
            </a:r>
            <a:endParaRPr lang="hu-HU" sz="2800" dirty="0"/>
          </a:p>
          <a:p>
            <a:pPr lvl="2"/>
            <a:r>
              <a:rPr lang="hu-HU" sz="2800" dirty="0" err="1"/>
              <a:t>Krankenrolle</a:t>
            </a:r>
            <a:r>
              <a:rPr lang="hu-HU" sz="2800" dirty="0"/>
              <a:t> in der </a:t>
            </a:r>
            <a:r>
              <a:rPr lang="hu-HU" sz="2800" dirty="0" err="1"/>
              <a:t>Familie</a:t>
            </a:r>
            <a:endParaRPr lang="hu-HU" sz="2800" dirty="0"/>
          </a:p>
          <a:p>
            <a:pPr lvl="2"/>
            <a:endParaRPr lang="hu-HU" sz="2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816" y="6915360"/>
            <a:ext cx="3163824" cy="21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4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8000" y="1612944"/>
            <a:ext cx="11466000" cy="846000"/>
          </a:xfrm>
        </p:spPr>
        <p:txBody>
          <a:bodyPr/>
          <a:lstStyle/>
          <a:p>
            <a:r>
              <a:rPr lang="hu-HU" sz="3600" b="1" dirty="0" err="1"/>
              <a:t>Versorgung</a:t>
            </a:r>
            <a:r>
              <a:rPr lang="hu-HU" sz="3600" b="1" dirty="0"/>
              <a:t> der </a:t>
            </a:r>
            <a:r>
              <a:rPr lang="hu-HU" sz="3600" b="1" dirty="0" err="1"/>
              <a:t>Familie</a:t>
            </a:r>
            <a:endParaRPr lang="de-DE" sz="3600" b="1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>
          <a:xfrm>
            <a:off x="838800" y="575376"/>
            <a:ext cx="11498662" cy="396000"/>
          </a:xfrm>
        </p:spPr>
        <p:txBody>
          <a:bodyPr/>
          <a:lstStyle/>
          <a:p>
            <a:r>
              <a:rPr lang="hu-HU" dirty="0" err="1" smtClean="0"/>
              <a:t>Versorgung</a:t>
            </a:r>
            <a:r>
              <a:rPr lang="hu-HU" dirty="0" smtClean="0"/>
              <a:t> </a:t>
            </a:r>
            <a:r>
              <a:rPr lang="hu-HU" dirty="0"/>
              <a:t>der </a:t>
            </a:r>
            <a:r>
              <a:rPr lang="hu-HU" dirty="0" err="1" smtClean="0"/>
              <a:t>Familie</a:t>
            </a:r>
            <a:endParaRPr lang="de-DE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>
          <a:xfrm>
            <a:off x="280416" y="2292096"/>
            <a:ext cx="12265152" cy="7461504"/>
          </a:xfrm>
        </p:spPr>
        <p:txBody>
          <a:bodyPr numCol="1"/>
          <a:lstStyle/>
          <a:p>
            <a:pPr lvl="1" algn="just"/>
            <a:r>
              <a:rPr lang="hu-HU" sz="2800" dirty="0" err="1"/>
              <a:t>Familienstand</a:t>
            </a:r>
            <a:r>
              <a:rPr lang="hu-HU" sz="2800" dirty="0"/>
              <a:t> </a:t>
            </a:r>
            <a:r>
              <a:rPr lang="hu-HU" sz="2800" dirty="0"/>
              <a:t>~</a:t>
            </a:r>
            <a:r>
              <a:rPr lang="hu-HU" sz="2800" dirty="0" smtClean="0"/>
              <a:t> </a:t>
            </a:r>
            <a:r>
              <a:rPr lang="hu-HU" sz="2800" dirty="0" err="1" smtClean="0"/>
              <a:t>Morbidität</a:t>
            </a:r>
            <a:r>
              <a:rPr lang="hu-HU" sz="2800" dirty="0"/>
              <a:t>, Mortalität und </a:t>
            </a:r>
            <a:r>
              <a:rPr lang="de-DE" sz="2800" dirty="0"/>
              <a:t>N</a:t>
            </a:r>
            <a:r>
              <a:rPr lang="hu-HU" sz="2800" dirty="0"/>
              <a:t>utzung des </a:t>
            </a:r>
            <a:r>
              <a:rPr lang="hu-HU" sz="2800" dirty="0" err="1" smtClean="0"/>
              <a:t>Gesundheitssystems</a:t>
            </a:r>
            <a:endParaRPr lang="hu-HU" sz="2800" dirty="0"/>
          </a:p>
          <a:p>
            <a:pPr lvl="1" algn="just"/>
            <a:r>
              <a:rPr lang="hu-HU" sz="2800" dirty="0" err="1" smtClean="0"/>
              <a:t>Geschiedene</a:t>
            </a:r>
            <a:r>
              <a:rPr lang="hu-HU" sz="2800" dirty="0"/>
              <a:t>/</a:t>
            </a:r>
            <a:r>
              <a:rPr lang="hu-HU" sz="2800" dirty="0" smtClean="0"/>
              <a:t>in </a:t>
            </a:r>
            <a:r>
              <a:rPr lang="hu-HU" sz="2800" dirty="0"/>
              <a:t>unglückliche</a:t>
            </a:r>
            <a:r>
              <a:rPr lang="de-DE" sz="2800" dirty="0"/>
              <a:t>r</a:t>
            </a:r>
            <a:r>
              <a:rPr lang="hu-HU" sz="2800" dirty="0"/>
              <a:t> Ehe lebende Männer und </a:t>
            </a:r>
            <a:r>
              <a:rPr lang="hu-HU" sz="2800" dirty="0" err="1" smtClean="0"/>
              <a:t>Frauen</a:t>
            </a:r>
            <a:r>
              <a:rPr lang="hu-HU" sz="2800" dirty="0" smtClean="0"/>
              <a:t>: </a:t>
            </a:r>
            <a:r>
              <a:rPr lang="hu-HU" sz="2800" dirty="0" err="1" smtClean="0"/>
              <a:t>schwächeres</a:t>
            </a:r>
            <a:r>
              <a:rPr lang="hu-HU" sz="2800" dirty="0" smtClean="0"/>
              <a:t> </a:t>
            </a:r>
            <a:r>
              <a:rPr lang="hu-HU" sz="2800" dirty="0"/>
              <a:t>Immunsystem als Menschen in glückliche Ehen (Keicolt-Glaser JK et al, 2018)</a:t>
            </a:r>
          </a:p>
          <a:p>
            <a:pPr lvl="1" algn="just"/>
            <a:r>
              <a:rPr lang="hu-HU" sz="2800" dirty="0"/>
              <a:t>Konflikt in der </a:t>
            </a:r>
            <a:r>
              <a:rPr lang="hu-HU" sz="2800" dirty="0" err="1" smtClean="0"/>
              <a:t>Familie</a:t>
            </a:r>
            <a:r>
              <a:rPr lang="hu-HU" sz="2800" dirty="0" smtClean="0"/>
              <a:t>: </a:t>
            </a:r>
            <a:r>
              <a:rPr lang="de-DE" sz="2800" dirty="0" smtClean="0"/>
              <a:t>Neigung </a:t>
            </a:r>
            <a:r>
              <a:rPr lang="de-DE" sz="2800" dirty="0"/>
              <a:t>zu </a:t>
            </a:r>
            <a:r>
              <a:rPr lang="hu-HU" sz="2800" dirty="0"/>
              <a:t>Hypertonie, Zuckerkrankheit und </a:t>
            </a:r>
            <a:r>
              <a:rPr lang="hu-HU" sz="2800" dirty="0" err="1" smtClean="0"/>
              <a:t>Immunabwehrschwächung</a:t>
            </a:r>
            <a:r>
              <a:rPr lang="hu-HU" sz="2800" dirty="0" smtClean="0"/>
              <a:t> </a:t>
            </a:r>
            <a:r>
              <a:rPr lang="hu-HU" sz="2800" dirty="0"/>
              <a:t>(Ewart CK et al, 1991, Minuchin S et al, 1975)</a:t>
            </a:r>
          </a:p>
          <a:p>
            <a:pPr lvl="1" algn="just"/>
            <a:r>
              <a:rPr lang="hu-HU" sz="2800" dirty="0" err="1"/>
              <a:t>Mortalität</a:t>
            </a:r>
            <a:r>
              <a:rPr lang="hu-HU" sz="2800" dirty="0"/>
              <a:t> der </a:t>
            </a:r>
            <a:r>
              <a:rPr lang="hu-HU" sz="2800" dirty="0" err="1"/>
              <a:t>weiblichen</a:t>
            </a:r>
            <a:r>
              <a:rPr lang="hu-HU" sz="2800" dirty="0"/>
              <a:t> </a:t>
            </a:r>
            <a:r>
              <a:rPr lang="hu-HU" sz="2800" dirty="0" err="1"/>
              <a:t>Patienten</a:t>
            </a:r>
            <a:r>
              <a:rPr lang="hu-HU" sz="2800" dirty="0"/>
              <a:t> </a:t>
            </a:r>
            <a:r>
              <a:rPr lang="hu-HU" sz="2800" dirty="0" err="1"/>
              <a:t>nach</a:t>
            </a:r>
            <a:r>
              <a:rPr lang="hu-HU" sz="2800" dirty="0"/>
              <a:t> </a:t>
            </a:r>
            <a:r>
              <a:rPr lang="hu-HU" sz="2800" dirty="0" err="1"/>
              <a:t>Herzinfarkt</a:t>
            </a:r>
            <a:r>
              <a:rPr lang="hu-HU" sz="2800" dirty="0"/>
              <a:t> </a:t>
            </a:r>
            <a:r>
              <a:rPr lang="hu-HU" sz="2800" dirty="0" err="1"/>
              <a:t>ohne</a:t>
            </a:r>
            <a:r>
              <a:rPr lang="hu-HU" sz="2800" dirty="0"/>
              <a:t> </a:t>
            </a:r>
            <a:r>
              <a:rPr lang="hu-HU" sz="2800" dirty="0" err="1"/>
              <a:t>Familienunterstützung</a:t>
            </a:r>
            <a:r>
              <a:rPr lang="hu-HU" sz="2800" dirty="0"/>
              <a:t> </a:t>
            </a:r>
            <a:r>
              <a:rPr lang="hu-HU" sz="2800" dirty="0" err="1"/>
              <a:t>ist</a:t>
            </a:r>
            <a:r>
              <a:rPr lang="hu-HU" sz="2800" dirty="0"/>
              <a:t> 2-3x </a:t>
            </a:r>
            <a:r>
              <a:rPr lang="hu-HU" sz="2800" dirty="0" err="1"/>
              <a:t>höher</a:t>
            </a:r>
            <a:r>
              <a:rPr lang="hu-HU" sz="2800" dirty="0"/>
              <a:t> (</a:t>
            </a:r>
            <a:r>
              <a:rPr lang="hu-HU" sz="2800" dirty="0" err="1"/>
              <a:t>Berkman</a:t>
            </a:r>
            <a:r>
              <a:rPr lang="hu-HU" sz="2800" dirty="0"/>
              <a:t> LF et </a:t>
            </a:r>
            <a:r>
              <a:rPr lang="hu-HU" sz="2800" dirty="0" err="1"/>
              <a:t>al</a:t>
            </a:r>
            <a:r>
              <a:rPr lang="hu-HU" sz="2800" dirty="0"/>
              <a:t>)</a:t>
            </a:r>
          </a:p>
          <a:p>
            <a:pPr lvl="1" algn="just"/>
            <a:endParaRPr lang="hu-HU" sz="2800" dirty="0"/>
          </a:p>
          <a:p>
            <a:pPr lvl="2"/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0097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8000" y="1612944"/>
            <a:ext cx="11466000" cy="846000"/>
          </a:xfrm>
        </p:spPr>
        <p:txBody>
          <a:bodyPr/>
          <a:lstStyle/>
          <a:p>
            <a:r>
              <a:rPr lang="hu-HU" sz="3600" b="1" dirty="0" err="1"/>
              <a:t>Versorgung</a:t>
            </a:r>
            <a:r>
              <a:rPr lang="hu-HU" sz="3600" b="1" dirty="0"/>
              <a:t> der </a:t>
            </a:r>
            <a:r>
              <a:rPr lang="hu-HU" sz="3600" b="1" dirty="0" err="1"/>
              <a:t>Familie</a:t>
            </a:r>
            <a:endParaRPr lang="de-DE" sz="3600" b="1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>
          <a:xfrm>
            <a:off x="828000" y="482610"/>
            <a:ext cx="11498662" cy="396000"/>
          </a:xfrm>
        </p:spPr>
        <p:txBody>
          <a:bodyPr/>
          <a:lstStyle/>
          <a:p>
            <a:r>
              <a:rPr lang="hu-HU" dirty="0" err="1" smtClean="0"/>
              <a:t>Versorgung</a:t>
            </a:r>
            <a:r>
              <a:rPr lang="hu-HU" dirty="0" smtClean="0"/>
              <a:t> </a:t>
            </a:r>
            <a:r>
              <a:rPr lang="hu-HU" dirty="0"/>
              <a:t>der </a:t>
            </a:r>
            <a:r>
              <a:rPr lang="hu-HU" dirty="0" err="1" smtClean="0"/>
              <a:t>Familie</a:t>
            </a:r>
            <a:endParaRPr lang="de-DE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>
          <a:xfrm>
            <a:off x="280416" y="2292096"/>
            <a:ext cx="12265152" cy="7461504"/>
          </a:xfrm>
        </p:spPr>
        <p:txBody>
          <a:bodyPr numCol="1"/>
          <a:lstStyle/>
          <a:p>
            <a:pPr marL="650230" lvl="1" indent="0" algn="just">
              <a:buNone/>
            </a:pPr>
            <a:r>
              <a:rPr lang="hu-HU" sz="2800" dirty="0" err="1"/>
              <a:t>Familienarzt</a:t>
            </a:r>
            <a:r>
              <a:rPr lang="hu-HU" sz="2800" dirty="0"/>
              <a:t>! </a:t>
            </a:r>
          </a:p>
          <a:p>
            <a:pPr marL="1164580" lvl="1" indent="-514350" algn="just">
              <a:buAutoNum type="arabicPeriod"/>
            </a:pPr>
            <a:r>
              <a:rPr lang="hu-HU" sz="2800" dirty="0"/>
              <a:t>Familienorientierte Herangehensweise der einzelnen Patienten</a:t>
            </a:r>
          </a:p>
          <a:p>
            <a:pPr marL="1164580" lvl="1" indent="-514350" algn="just">
              <a:buAutoNum type="arabicPeriod"/>
            </a:pPr>
            <a:r>
              <a:rPr lang="hu-HU" sz="2800" dirty="0"/>
              <a:t>Ein</a:t>
            </a:r>
            <a:r>
              <a:rPr lang="de-DE" sz="2800" dirty="0" err="1"/>
              <a:t>be</a:t>
            </a:r>
            <a:r>
              <a:rPr lang="hu-HU" sz="2800" dirty="0"/>
              <a:t>ziehung der Familienmitglieder </a:t>
            </a:r>
            <a:r>
              <a:rPr lang="de-DE" sz="2800" dirty="0"/>
              <a:t>bei</a:t>
            </a:r>
            <a:r>
              <a:rPr lang="hu-HU" sz="2800" dirty="0"/>
              <a:t> r</a:t>
            </a:r>
            <a:r>
              <a:rPr lang="de-DE" sz="2800" dirty="0"/>
              <a:t>o</a:t>
            </a:r>
            <a:r>
              <a:rPr lang="hu-HU" sz="2800" dirty="0"/>
              <a:t>utin</a:t>
            </a:r>
            <a:r>
              <a:rPr lang="de-DE" sz="2800" dirty="0"/>
              <a:t>e</a:t>
            </a:r>
            <a:r>
              <a:rPr lang="hu-HU" sz="2800" dirty="0"/>
              <a:t>mäßige</a:t>
            </a:r>
            <a:r>
              <a:rPr lang="de-DE" sz="2800" dirty="0"/>
              <a:t>n</a:t>
            </a:r>
            <a:r>
              <a:rPr lang="hu-HU" sz="2800" dirty="0"/>
              <a:t> Arztvisiten</a:t>
            </a:r>
          </a:p>
          <a:p>
            <a:pPr marL="1164580" lvl="1" indent="-514350" algn="just">
              <a:buAutoNum type="arabicPeriod"/>
            </a:pPr>
            <a:r>
              <a:rPr lang="hu-HU" sz="2800" dirty="0" err="1"/>
              <a:t>Familienbesprechung</a:t>
            </a:r>
            <a:endParaRPr lang="hu-HU" sz="2800" dirty="0"/>
          </a:p>
          <a:p>
            <a:pPr lvl="2"/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78287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8000" y="2198160"/>
            <a:ext cx="11466000" cy="846000"/>
          </a:xfrm>
        </p:spPr>
        <p:txBody>
          <a:bodyPr/>
          <a:lstStyle/>
          <a:p>
            <a:r>
              <a:rPr lang="hu-HU" sz="2800" b="1" dirty="0" err="1"/>
              <a:t>Ethische</a:t>
            </a:r>
            <a:r>
              <a:rPr lang="hu-HU" sz="2800" b="1" dirty="0"/>
              <a:t> </a:t>
            </a:r>
            <a:r>
              <a:rPr lang="hu-HU" sz="2800" b="1" dirty="0" err="1"/>
              <a:t>Aspekte</a:t>
            </a:r>
            <a:r>
              <a:rPr lang="hu-HU" sz="2800" b="1" dirty="0"/>
              <a:t> – </a:t>
            </a:r>
            <a:r>
              <a:rPr lang="hu-HU" sz="2800" b="1" dirty="0" err="1"/>
              <a:t>Warum</a:t>
            </a:r>
            <a:r>
              <a:rPr lang="hu-HU" sz="2800" b="1" dirty="0"/>
              <a:t> </a:t>
            </a:r>
            <a:r>
              <a:rPr lang="hu-HU" sz="2800" b="1" dirty="0" err="1"/>
              <a:t>so</a:t>
            </a:r>
            <a:r>
              <a:rPr lang="hu-HU" sz="2800" b="1" dirty="0"/>
              <a:t> </a:t>
            </a:r>
            <a:r>
              <a:rPr lang="hu-HU" sz="2800" b="1" dirty="0" err="1"/>
              <a:t>wichtig</a:t>
            </a:r>
            <a:r>
              <a:rPr lang="hu-HU" sz="2800" b="1" dirty="0"/>
              <a:t> </a:t>
            </a:r>
            <a:r>
              <a:rPr lang="hu-HU" sz="2800" b="1" dirty="0" err="1"/>
              <a:t>für</a:t>
            </a:r>
            <a:r>
              <a:rPr lang="hu-HU" sz="2800" b="1" dirty="0"/>
              <a:t> </a:t>
            </a:r>
            <a:r>
              <a:rPr lang="hu-HU" sz="2800" b="1" dirty="0" err="1"/>
              <a:t>Familienärzte</a:t>
            </a:r>
            <a:r>
              <a:rPr lang="hu-HU" sz="2800" b="1" dirty="0"/>
              <a:t>?</a:t>
            </a:r>
            <a:endParaRPr lang="de-DE" sz="28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err="1"/>
              <a:t>Ethische</a:t>
            </a:r>
            <a:r>
              <a:rPr lang="hu-HU" dirty="0"/>
              <a:t> </a:t>
            </a:r>
            <a:r>
              <a:rPr lang="hu-HU" dirty="0" err="1" smtClean="0"/>
              <a:t>Aspekte</a:t>
            </a:r>
            <a:endParaRPr lang="de-DE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>
          <a:xfrm>
            <a:off x="838200" y="3374743"/>
            <a:ext cx="11228400" cy="4176000"/>
          </a:xfrm>
        </p:spPr>
        <p:txBody>
          <a:bodyPr/>
          <a:lstStyle/>
          <a:p>
            <a:pPr marL="1043136" lvl="1" indent="-392906">
              <a:buSzPct val="100000"/>
              <a:buFont typeface="Arial"/>
              <a:buChar char="•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dirty="0" err="1"/>
              <a:t>Lebenslange</a:t>
            </a:r>
            <a:r>
              <a:rPr lang="hu-HU" dirty="0"/>
              <a:t> </a:t>
            </a:r>
            <a:r>
              <a:rPr lang="hu-HU" dirty="0" err="1"/>
              <a:t>Beziehung</a:t>
            </a:r>
            <a:endParaRPr lang="hu-HU" dirty="0"/>
          </a:p>
          <a:p>
            <a:pPr marL="1693366" lvl="2" indent="-392906">
              <a:buSzPct val="100000"/>
              <a:buFont typeface="Arial"/>
              <a:buChar char="•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dirty="0"/>
              <a:t>Wiederkehrende Visiten für Jahre, Jahrzehnte</a:t>
            </a:r>
          </a:p>
          <a:p>
            <a:pPr marL="1693366" lvl="2" indent="-392906">
              <a:buSzPct val="100000"/>
              <a:buFont typeface="Arial"/>
              <a:buChar char="•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dirty="0" err="1"/>
              <a:t>Versorgung</a:t>
            </a:r>
            <a:r>
              <a:rPr lang="hu-HU" dirty="0"/>
              <a:t> der </a:t>
            </a:r>
            <a:r>
              <a:rPr lang="hu-HU" dirty="0" err="1"/>
              <a:t>Familie</a:t>
            </a:r>
            <a:r>
              <a:rPr lang="hu-HU" dirty="0"/>
              <a:t>, Kinder, </a:t>
            </a:r>
            <a:r>
              <a:rPr lang="hu-HU" dirty="0" err="1"/>
              <a:t>Enkelkinder</a:t>
            </a:r>
            <a:endParaRPr lang="hu-HU" dirty="0"/>
          </a:p>
          <a:p>
            <a:pPr marL="1043136" lvl="1" indent="-392906">
              <a:buSzPct val="100000"/>
              <a:buFont typeface="Arial"/>
              <a:buChar char="•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dirty="0"/>
              <a:t>Vertrauen</a:t>
            </a:r>
            <a:r>
              <a:rPr lang="de-DE" dirty="0"/>
              <a:t>s</a:t>
            </a:r>
            <a:r>
              <a:rPr lang="hu-HU" dirty="0"/>
              <a:t>bildung</a:t>
            </a:r>
          </a:p>
          <a:p>
            <a:pPr marL="1043136" lvl="1" indent="-392906">
              <a:buSzPct val="100000"/>
              <a:buFont typeface="Arial"/>
              <a:buChar char="•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dirty="0" err="1"/>
              <a:t>Reputation</a:t>
            </a:r>
            <a:r>
              <a:rPr lang="hu-HU" dirty="0"/>
              <a:t> (</a:t>
            </a:r>
            <a:r>
              <a:rPr lang="hu-HU" dirty="0" err="1"/>
              <a:t>Patienten</a:t>
            </a:r>
            <a:r>
              <a:rPr lang="hu-HU" dirty="0"/>
              <a:t>, </a:t>
            </a:r>
            <a:r>
              <a:rPr lang="hu-HU" dirty="0" err="1"/>
              <a:t>Kollegen</a:t>
            </a:r>
            <a:r>
              <a:rPr lang="hu-HU" dirty="0" smtClean="0"/>
              <a:t>)</a:t>
            </a:r>
            <a:endParaRPr lang="hu-HU" dirty="0"/>
          </a:p>
          <a:p>
            <a:pPr marL="1043136" lvl="1" indent="-392906">
              <a:buSzPct val="100000"/>
              <a:buFont typeface="Arial"/>
              <a:buChar char="•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dirty="0" err="1"/>
              <a:t>Zu</a:t>
            </a:r>
            <a:r>
              <a:rPr lang="hu-HU" dirty="0"/>
              <a:t> vermeiden (</a:t>
            </a:r>
            <a:r>
              <a:rPr lang="hu-HU" dirty="0" err="1"/>
              <a:t>Fachkompetenz</a:t>
            </a:r>
            <a:r>
              <a:rPr lang="hu-HU" dirty="0"/>
              <a:t>, </a:t>
            </a:r>
            <a:r>
              <a:rPr lang="hu-HU" dirty="0" err="1"/>
              <a:t>Kommunikation</a:t>
            </a:r>
            <a:r>
              <a:rPr lang="hu-HU" dirty="0"/>
              <a:t>)</a:t>
            </a:r>
          </a:p>
          <a:p>
            <a:pPr marL="1693366" lvl="2" indent="-392906">
              <a:buSzPct val="100000"/>
              <a:buFont typeface="Arial"/>
              <a:buChar char="•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dirty="0"/>
              <a:t>D</a:t>
            </a:r>
            <a:r>
              <a:rPr lang="de-DE" dirty="0" err="1"/>
              <a:t>as</a:t>
            </a:r>
            <a:r>
              <a:rPr lang="hu-HU" dirty="0"/>
              <a:t> </a:t>
            </a:r>
            <a:r>
              <a:rPr lang="de-DE" dirty="0"/>
              <a:t>Hinter</a:t>
            </a:r>
            <a:r>
              <a:rPr lang="hu-HU" dirty="0"/>
              <a:t>frag</a:t>
            </a:r>
            <a:r>
              <a:rPr lang="de-DE" dirty="0"/>
              <a:t>en</a:t>
            </a:r>
            <a:r>
              <a:rPr lang="hu-HU" dirty="0"/>
              <a:t> </a:t>
            </a:r>
            <a:r>
              <a:rPr lang="de-DE" dirty="0"/>
              <a:t>der</a:t>
            </a:r>
            <a:r>
              <a:rPr lang="hu-HU" dirty="0"/>
              <a:t> professionelle</a:t>
            </a:r>
            <a:r>
              <a:rPr lang="de-DE" dirty="0"/>
              <a:t>n</a:t>
            </a:r>
            <a:r>
              <a:rPr lang="hu-HU" dirty="0"/>
              <a:t> Kompetenz</a:t>
            </a:r>
          </a:p>
          <a:p>
            <a:pPr marL="1693366" lvl="2" indent="-392906">
              <a:buSzPct val="100000"/>
              <a:buFont typeface="Arial"/>
              <a:buChar char="•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dirty="0" err="1"/>
              <a:t>Patientenrechtsklage</a:t>
            </a:r>
            <a:r>
              <a:rPr lang="hu-HU" dirty="0"/>
              <a:t> -&gt; </a:t>
            </a:r>
            <a:r>
              <a:rPr lang="hu-HU" dirty="0" err="1"/>
              <a:t>Rufschädigung</a:t>
            </a:r>
            <a:r>
              <a:rPr lang="hu-HU" dirty="0"/>
              <a:t>, </a:t>
            </a:r>
            <a:r>
              <a:rPr lang="hu-HU" dirty="0" err="1"/>
              <a:t>Zivilprozess</a:t>
            </a:r>
            <a:r>
              <a:rPr lang="hu-HU" dirty="0"/>
              <a:t>, </a:t>
            </a:r>
            <a:r>
              <a:rPr lang="hu-HU" dirty="0" err="1"/>
              <a:t>Strafprozess</a:t>
            </a:r>
            <a:endParaRPr lang="hu-HU" dirty="0"/>
          </a:p>
          <a:p>
            <a:pPr marL="1043136" lvl="1" indent="-392906">
              <a:buSzPct val="100000"/>
              <a:buFont typeface="Arial"/>
              <a:buChar char="•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dirty="0"/>
          </a:p>
          <a:p>
            <a:pPr marL="1043136" lvl="1" indent="-392906">
              <a:buSzPct val="100000"/>
              <a:buFont typeface="Arial"/>
              <a:buChar char="•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de-DE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500" y="3374743"/>
            <a:ext cx="2705100" cy="168592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312" y="763707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6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8000" y="1612944"/>
            <a:ext cx="9883543" cy="846000"/>
          </a:xfrm>
        </p:spPr>
        <p:txBody>
          <a:bodyPr/>
          <a:lstStyle/>
          <a:p>
            <a:r>
              <a:rPr lang="hu-HU" sz="3600" b="1" dirty="0"/>
              <a:t>1. </a:t>
            </a:r>
            <a:r>
              <a:rPr lang="de-DE" sz="3600" b="1" dirty="0"/>
              <a:t>Familienorientierte Herangehensweise von einzelnen Patienten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>
          <a:xfrm>
            <a:off x="838800" y="575376"/>
            <a:ext cx="11498662" cy="396000"/>
          </a:xfrm>
        </p:spPr>
        <p:txBody>
          <a:bodyPr/>
          <a:lstStyle/>
          <a:p>
            <a:r>
              <a:rPr lang="hu-HU" dirty="0" err="1" smtClean="0"/>
              <a:t>Versorgung</a:t>
            </a:r>
            <a:r>
              <a:rPr lang="hu-HU" dirty="0" smtClean="0"/>
              <a:t> </a:t>
            </a:r>
            <a:r>
              <a:rPr lang="hu-HU" dirty="0"/>
              <a:t>der </a:t>
            </a:r>
            <a:r>
              <a:rPr lang="hu-HU" dirty="0" err="1" smtClean="0"/>
              <a:t>Familie</a:t>
            </a:r>
            <a:endParaRPr lang="de-DE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>
          <a:xfrm>
            <a:off x="280416" y="2907792"/>
            <a:ext cx="12265152" cy="6845808"/>
          </a:xfrm>
        </p:spPr>
        <p:txBody>
          <a:bodyPr numCol="1"/>
          <a:lstStyle/>
          <a:p>
            <a:pPr lvl="2"/>
            <a:r>
              <a:rPr lang="hu-HU" sz="2800" dirty="0"/>
              <a:t>Kennenlernen der Familie, d</a:t>
            </a:r>
            <a:r>
              <a:rPr lang="de-DE" sz="2800" dirty="0"/>
              <a:t>er</a:t>
            </a:r>
            <a:r>
              <a:rPr lang="hu-HU" sz="2800" dirty="0"/>
              <a:t> Beziehungen</a:t>
            </a:r>
          </a:p>
          <a:p>
            <a:pPr lvl="2"/>
            <a:r>
              <a:rPr lang="hu-HU" sz="2800" dirty="0"/>
              <a:t>Familie </a:t>
            </a:r>
            <a:r>
              <a:rPr lang="hu-HU" sz="2800" dirty="0" err="1"/>
              <a:t>als</a:t>
            </a:r>
            <a:r>
              <a:rPr lang="hu-HU" sz="2800" dirty="0"/>
              <a:t> </a:t>
            </a:r>
            <a:r>
              <a:rPr lang="hu-HU" sz="2800" dirty="0" err="1" smtClean="0"/>
              <a:t>Therapiemittel</a:t>
            </a:r>
            <a:endParaRPr lang="hu-HU" sz="2800" dirty="0" smtClean="0"/>
          </a:p>
          <a:p>
            <a:pPr marL="1300460" lvl="2" indent="0">
              <a:buNone/>
            </a:pPr>
            <a:endParaRPr lang="hu-HU" sz="2800" dirty="0"/>
          </a:p>
          <a:p>
            <a:pPr lvl="2"/>
            <a:r>
              <a:rPr lang="hu-HU" sz="2800" dirty="0"/>
              <a:t>Haben andere Familienmitglieder ähnliche Probleme?</a:t>
            </a:r>
          </a:p>
          <a:p>
            <a:pPr lvl="2" algn="just"/>
            <a:r>
              <a:rPr lang="hu-HU" sz="2800" dirty="0"/>
              <a:t>Was denken </a:t>
            </a:r>
            <a:r>
              <a:rPr lang="de-DE" sz="2800" dirty="0"/>
              <a:t>Ihre</a:t>
            </a:r>
            <a:r>
              <a:rPr lang="hu-HU" sz="2800" dirty="0"/>
              <a:t> Familienmitglieder, was die Ursache </a:t>
            </a:r>
            <a:r>
              <a:rPr lang="de-DE" sz="2800" dirty="0"/>
              <a:t>der</a:t>
            </a:r>
            <a:r>
              <a:rPr lang="hu-HU" sz="2800" dirty="0"/>
              <a:t> Beschwerden ist? Wie k</a:t>
            </a:r>
            <a:r>
              <a:rPr lang="de-DE" sz="2800" dirty="0" err="1"/>
              <a:t>önnen</a:t>
            </a:r>
            <a:r>
              <a:rPr lang="de-DE" sz="2800" dirty="0"/>
              <a:t> Sie </a:t>
            </a:r>
            <a:r>
              <a:rPr lang="hu-HU" sz="2800" dirty="0"/>
              <a:t>am besten behandelt werden?</a:t>
            </a:r>
          </a:p>
          <a:p>
            <a:pPr lvl="2"/>
            <a:r>
              <a:rPr lang="hu-HU" sz="2800" dirty="0"/>
              <a:t>Wer </a:t>
            </a:r>
            <a:r>
              <a:rPr lang="de-DE" sz="2800" dirty="0"/>
              <a:t>macht </a:t>
            </a:r>
            <a:r>
              <a:rPr lang="hu-HU" sz="2800" dirty="0"/>
              <a:t>sich am </a:t>
            </a:r>
            <a:r>
              <a:rPr lang="de-DE" sz="2800" dirty="0"/>
              <a:t>meisten</a:t>
            </a:r>
            <a:r>
              <a:rPr lang="hu-HU" sz="2800" dirty="0"/>
              <a:t> Sorgen um Ihr</a:t>
            </a:r>
            <a:r>
              <a:rPr lang="de-DE" sz="2800" dirty="0"/>
              <a:t>en</a:t>
            </a:r>
            <a:r>
              <a:rPr lang="hu-HU" sz="2800" dirty="0"/>
              <a:t> </a:t>
            </a:r>
            <a:r>
              <a:rPr lang="de-DE" sz="2800" dirty="0"/>
              <a:t>Zu</a:t>
            </a:r>
            <a:r>
              <a:rPr lang="hu-HU" sz="2800" dirty="0"/>
              <a:t>stand?</a:t>
            </a:r>
          </a:p>
          <a:p>
            <a:pPr lvl="2"/>
            <a:r>
              <a:rPr lang="de-DE" sz="2800" dirty="0"/>
              <a:t>Gibt es </a:t>
            </a:r>
            <a:r>
              <a:rPr lang="hu-HU" sz="2800" dirty="0"/>
              <a:t>zur</a:t>
            </a:r>
            <a:r>
              <a:rPr lang="de-DE" sz="2800" dirty="0"/>
              <a:t> Z</a:t>
            </a:r>
            <a:r>
              <a:rPr lang="hu-HU" sz="2800" dirty="0"/>
              <a:t>eit irgend</a:t>
            </a:r>
            <a:r>
              <a:rPr lang="de-DE" sz="2800" dirty="0"/>
              <a:t>eine</a:t>
            </a:r>
            <a:r>
              <a:rPr lang="hu-HU" sz="2800" dirty="0"/>
              <a:t> Veränderung in Ihre Familie?</a:t>
            </a:r>
          </a:p>
        </p:txBody>
      </p:sp>
    </p:spTree>
    <p:extLst>
      <p:ext uri="{BB962C8B-B14F-4D97-AF65-F5344CB8AC3E}">
        <p14:creationId xmlns:p14="http://schemas.microsoft.com/office/powerpoint/2010/main" val="297019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8000" y="1612944"/>
            <a:ext cx="11466000" cy="846000"/>
          </a:xfrm>
        </p:spPr>
        <p:txBody>
          <a:bodyPr/>
          <a:lstStyle/>
          <a:p>
            <a:r>
              <a:rPr lang="hu-HU" sz="3600" b="1" dirty="0"/>
              <a:t>2. </a:t>
            </a:r>
            <a:r>
              <a:rPr lang="de-DE" sz="3600" b="1" dirty="0"/>
              <a:t>Einziehung der Familienmitglieder bei routinemäßigen Arztvisiten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>
          <a:xfrm>
            <a:off x="838800" y="575376"/>
            <a:ext cx="11498662" cy="396000"/>
          </a:xfrm>
        </p:spPr>
        <p:txBody>
          <a:bodyPr/>
          <a:lstStyle/>
          <a:p>
            <a:r>
              <a:rPr lang="hu-HU" dirty="0" err="1" smtClean="0"/>
              <a:t>Versorgung</a:t>
            </a:r>
            <a:r>
              <a:rPr lang="hu-HU" dirty="0" smtClean="0"/>
              <a:t> </a:t>
            </a:r>
            <a:r>
              <a:rPr lang="hu-HU" dirty="0"/>
              <a:t>der </a:t>
            </a:r>
            <a:r>
              <a:rPr lang="hu-HU" dirty="0" err="1" smtClean="0"/>
              <a:t>Familie</a:t>
            </a:r>
            <a:endParaRPr lang="de-DE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>
          <a:xfrm>
            <a:off x="-258204" y="2907792"/>
            <a:ext cx="12265152" cy="6845808"/>
          </a:xfrm>
        </p:spPr>
        <p:txBody>
          <a:bodyPr numCol="1"/>
          <a:lstStyle/>
          <a:p>
            <a:pPr lvl="2"/>
            <a:r>
              <a:rPr lang="hu-HU" sz="2800" dirty="0"/>
              <a:t>Br</a:t>
            </a:r>
            <a:r>
              <a:rPr lang="de-DE" sz="2800" dirty="0"/>
              <a:t>a</a:t>
            </a:r>
            <a:r>
              <a:rPr lang="hu-HU" sz="2800" dirty="0"/>
              <a:t>ucht nur ein</a:t>
            </a:r>
            <a:r>
              <a:rPr lang="de-DE" sz="2800" dirty="0"/>
              <a:t> </a:t>
            </a:r>
            <a:r>
              <a:rPr lang="hu-HU" sz="2800" dirty="0"/>
              <a:t>paar extra Minuten</a:t>
            </a:r>
          </a:p>
          <a:p>
            <a:pPr lvl="2"/>
            <a:r>
              <a:rPr lang="hu-HU" sz="2800" dirty="0"/>
              <a:t>Ein</a:t>
            </a:r>
            <a:r>
              <a:rPr lang="de-DE" sz="2800" dirty="0" err="1"/>
              <a:t>be</a:t>
            </a:r>
            <a:r>
              <a:rPr lang="hu-HU" sz="2800" dirty="0"/>
              <a:t>ziehung beide</a:t>
            </a:r>
            <a:r>
              <a:rPr lang="de-DE" sz="2800" dirty="0"/>
              <a:t>r</a:t>
            </a:r>
            <a:r>
              <a:rPr lang="hu-HU" sz="2800" dirty="0"/>
              <a:t> Seiten (den Patient</a:t>
            </a:r>
            <a:r>
              <a:rPr lang="de-DE" sz="2800" dirty="0"/>
              <a:t>en</a:t>
            </a:r>
            <a:r>
              <a:rPr lang="hu-HU" sz="2800" dirty="0"/>
              <a:t> und die Familie)</a:t>
            </a:r>
          </a:p>
          <a:p>
            <a:pPr lvl="2"/>
            <a:r>
              <a:rPr lang="hu-HU" sz="2800" dirty="0"/>
              <a:t>Die </a:t>
            </a:r>
            <a:r>
              <a:rPr lang="hu-HU" sz="2800" dirty="0" err="1"/>
              <a:t>Stärke</a:t>
            </a:r>
            <a:r>
              <a:rPr lang="hu-HU" sz="2800" dirty="0"/>
              <a:t> </a:t>
            </a:r>
            <a:r>
              <a:rPr lang="hu-HU" sz="2800" dirty="0" err="1"/>
              <a:t>betonen</a:t>
            </a:r>
            <a:endParaRPr lang="hu-HU" sz="2800" dirty="0"/>
          </a:p>
          <a:p>
            <a:pPr lvl="2"/>
            <a:r>
              <a:rPr lang="hu-HU" sz="2800" dirty="0" err="1"/>
              <a:t>Neutral</a:t>
            </a:r>
            <a:r>
              <a:rPr lang="hu-HU" sz="2800" dirty="0"/>
              <a:t> </a:t>
            </a:r>
            <a:r>
              <a:rPr lang="hu-HU" sz="2800" dirty="0" err="1"/>
              <a:t>bleiben</a:t>
            </a:r>
            <a:endParaRPr lang="hu-HU" sz="2800" dirty="0"/>
          </a:p>
          <a:p>
            <a:pPr marL="1300460" lvl="2" indent="0">
              <a:buNone/>
            </a:pPr>
            <a:endParaRPr lang="hu-HU" sz="2800" dirty="0" smtClean="0"/>
          </a:p>
          <a:p>
            <a:pPr marL="1300460" lvl="2" indent="0">
              <a:buNone/>
            </a:pPr>
            <a:r>
              <a:rPr lang="hu-HU" sz="2800" dirty="0" err="1" smtClean="0"/>
              <a:t>Indikationen</a:t>
            </a:r>
            <a:r>
              <a:rPr lang="hu-HU" sz="2800" dirty="0"/>
              <a:t>:</a:t>
            </a:r>
          </a:p>
          <a:p>
            <a:pPr lvl="2"/>
            <a:r>
              <a:rPr lang="hu-HU" sz="2800" dirty="0"/>
              <a:t>Wenn d</a:t>
            </a:r>
            <a:r>
              <a:rPr lang="de-DE" sz="2800" dirty="0" err="1"/>
              <a:t>as</a:t>
            </a:r>
            <a:r>
              <a:rPr lang="de-DE" sz="2800" dirty="0"/>
              <a:t> g</a:t>
            </a:r>
            <a:r>
              <a:rPr lang="hu-HU" sz="2800" dirty="0"/>
              <a:t>esundheit</a:t>
            </a:r>
            <a:r>
              <a:rPr lang="de-DE" sz="2800" dirty="0" err="1"/>
              <a:t>liche</a:t>
            </a:r>
            <a:r>
              <a:rPr lang="de-DE" sz="2800" dirty="0"/>
              <a:t> P</a:t>
            </a:r>
            <a:r>
              <a:rPr lang="hu-HU" sz="2800" dirty="0"/>
              <a:t>roblem </a:t>
            </a:r>
            <a:r>
              <a:rPr lang="de-DE" sz="2800" dirty="0" err="1"/>
              <a:t>Ausw</a:t>
            </a:r>
            <a:r>
              <a:rPr lang="hu-HU" sz="2800" dirty="0"/>
              <a:t>irkung</a:t>
            </a:r>
            <a:r>
              <a:rPr lang="de-DE" sz="2800" dirty="0"/>
              <a:t>en auf die</a:t>
            </a:r>
            <a:r>
              <a:rPr lang="hu-HU" sz="2800" dirty="0"/>
              <a:t> Familie hat</a:t>
            </a:r>
          </a:p>
          <a:p>
            <a:pPr lvl="2"/>
            <a:r>
              <a:rPr lang="hu-HU" sz="2800" dirty="0"/>
              <a:t>Wenn die Familienmitglieder </a:t>
            </a:r>
            <a:r>
              <a:rPr lang="de-DE" sz="2800" dirty="0"/>
              <a:t>bei</a:t>
            </a:r>
            <a:r>
              <a:rPr lang="hu-HU" sz="2800" dirty="0"/>
              <a:t> der Therapie mithelfen</a:t>
            </a:r>
          </a:p>
          <a:p>
            <a:pPr lvl="2"/>
            <a:endParaRPr lang="hu-HU" sz="2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88" y="4311104"/>
            <a:ext cx="4561004" cy="251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5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8000" y="1612944"/>
            <a:ext cx="11466000" cy="846000"/>
          </a:xfrm>
        </p:spPr>
        <p:txBody>
          <a:bodyPr/>
          <a:lstStyle/>
          <a:p>
            <a:r>
              <a:rPr lang="hu-HU" sz="3600" b="1" dirty="0"/>
              <a:t>3. </a:t>
            </a:r>
            <a:r>
              <a:rPr lang="hu-HU" sz="3600" b="1" dirty="0" err="1"/>
              <a:t>Familienbesprechung</a:t>
            </a:r>
            <a:endParaRPr lang="hu-HU" sz="3600" b="1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>
          <a:xfrm>
            <a:off x="838800" y="575376"/>
            <a:ext cx="11498662" cy="396000"/>
          </a:xfrm>
        </p:spPr>
        <p:txBody>
          <a:bodyPr/>
          <a:lstStyle/>
          <a:p>
            <a:r>
              <a:rPr lang="hu-HU" dirty="0" err="1" smtClean="0"/>
              <a:t>Versorgung</a:t>
            </a:r>
            <a:r>
              <a:rPr lang="hu-HU" dirty="0" smtClean="0"/>
              <a:t> </a:t>
            </a:r>
            <a:r>
              <a:rPr lang="hu-HU" dirty="0"/>
              <a:t>der </a:t>
            </a:r>
            <a:r>
              <a:rPr lang="hu-HU" dirty="0" err="1" smtClean="0"/>
              <a:t>Familie</a:t>
            </a:r>
            <a:endParaRPr lang="de-DE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>
          <a:xfrm>
            <a:off x="-793010" y="3240236"/>
            <a:ext cx="13797810" cy="6845808"/>
          </a:xfrm>
        </p:spPr>
        <p:txBody>
          <a:bodyPr numCol="1"/>
          <a:lstStyle/>
          <a:p>
            <a:pPr lvl="2"/>
            <a:r>
              <a:rPr lang="hu-HU" sz="2800" dirty="0"/>
              <a:t>Bei </a:t>
            </a:r>
            <a:r>
              <a:rPr lang="hu-HU" sz="2800" dirty="0" err="1"/>
              <a:t>Diagnose</a:t>
            </a:r>
            <a:r>
              <a:rPr lang="hu-HU" sz="2800" dirty="0"/>
              <a:t>/</a:t>
            </a:r>
            <a:r>
              <a:rPr lang="hu-HU" sz="2800" dirty="0" err="1"/>
              <a:t>Behandlung</a:t>
            </a:r>
            <a:r>
              <a:rPr lang="hu-HU" sz="2800" dirty="0"/>
              <a:t> von komplexen </a:t>
            </a:r>
            <a:r>
              <a:rPr lang="hu-HU" sz="2800" dirty="0" err="1"/>
              <a:t>medizinischen</a:t>
            </a:r>
            <a:r>
              <a:rPr lang="hu-HU" sz="2800" dirty="0"/>
              <a:t> </a:t>
            </a:r>
            <a:r>
              <a:rPr lang="hu-HU" sz="2800" dirty="0" err="1"/>
              <a:t>Zustände</a:t>
            </a:r>
            <a:r>
              <a:rPr lang="de-DE" sz="2800" dirty="0" smtClean="0"/>
              <a:t>n</a:t>
            </a:r>
            <a:endParaRPr lang="hu-HU" sz="2800" dirty="0" smtClean="0"/>
          </a:p>
          <a:p>
            <a:pPr lvl="2"/>
            <a:r>
              <a:rPr lang="hu-HU" sz="2800" dirty="0" err="1" smtClean="0"/>
              <a:t>Denkanstoß</a:t>
            </a:r>
            <a:r>
              <a:rPr lang="hu-HU" sz="2800" dirty="0" smtClean="0"/>
              <a:t>:</a:t>
            </a:r>
            <a:endParaRPr lang="hu-HU" sz="2800" dirty="0"/>
          </a:p>
          <a:p>
            <a:pPr lvl="3"/>
            <a:r>
              <a:rPr lang="de-DE" sz="2800" dirty="0" smtClean="0"/>
              <a:t>die </a:t>
            </a:r>
            <a:r>
              <a:rPr lang="de-DE" sz="2800" dirty="0"/>
              <a:t>meisten Angehörigen lieben ihre Verwandten und wollen das Beste für </a:t>
            </a:r>
            <a:r>
              <a:rPr lang="de-DE" sz="2800" dirty="0" smtClean="0"/>
              <a:t>sie</a:t>
            </a:r>
            <a:endParaRPr lang="hu-HU" sz="2800" dirty="0" smtClean="0"/>
          </a:p>
          <a:p>
            <a:pPr lvl="3"/>
            <a:r>
              <a:rPr lang="de-DE" sz="2800" dirty="0"/>
              <a:t>der Verwandte ist kein erschwerender Faktor, sondern eine Ressource, die mobilisiert werden </a:t>
            </a:r>
            <a:r>
              <a:rPr lang="de-DE" sz="2800" dirty="0" smtClean="0"/>
              <a:t>kann</a:t>
            </a:r>
            <a:endParaRPr lang="hu-HU" sz="2800" dirty="0" smtClean="0"/>
          </a:p>
          <a:p>
            <a:pPr lvl="3"/>
            <a:r>
              <a:rPr lang="de-DE" sz="2800" dirty="0"/>
              <a:t>viele Angehörige wollen helfen, wissen aber nicht, wie sie es tun </a:t>
            </a:r>
            <a:r>
              <a:rPr lang="de-DE" sz="2800" dirty="0" smtClean="0"/>
              <a:t>sollen</a:t>
            </a:r>
            <a:endParaRPr lang="hu-HU" sz="2800" dirty="0" smtClean="0"/>
          </a:p>
          <a:p>
            <a:pPr lvl="3"/>
            <a:endParaRPr lang="hu-HU" sz="2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970" y="1083444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8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8000" y="1612944"/>
            <a:ext cx="11466000" cy="846000"/>
          </a:xfrm>
        </p:spPr>
        <p:txBody>
          <a:bodyPr/>
          <a:lstStyle/>
          <a:p>
            <a:r>
              <a:rPr lang="hu-HU" sz="3600" b="1" dirty="0"/>
              <a:t>3. </a:t>
            </a:r>
            <a:r>
              <a:rPr lang="hu-HU" sz="3600" b="1" dirty="0" err="1"/>
              <a:t>Familienbesprechung</a:t>
            </a:r>
            <a:endParaRPr lang="hu-HU" sz="3600" b="1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>
          <a:xfrm>
            <a:off x="838800" y="575376"/>
            <a:ext cx="11498662" cy="396000"/>
          </a:xfrm>
        </p:spPr>
        <p:txBody>
          <a:bodyPr/>
          <a:lstStyle/>
          <a:p>
            <a:r>
              <a:rPr lang="hu-HU" dirty="0" err="1" smtClean="0"/>
              <a:t>Versorgung</a:t>
            </a:r>
            <a:r>
              <a:rPr lang="hu-HU" dirty="0" smtClean="0"/>
              <a:t> </a:t>
            </a:r>
            <a:r>
              <a:rPr lang="hu-HU" dirty="0"/>
              <a:t>der </a:t>
            </a:r>
            <a:r>
              <a:rPr lang="hu-HU" dirty="0" err="1" smtClean="0"/>
              <a:t>Familie</a:t>
            </a:r>
            <a:endParaRPr lang="de-DE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>
          <a:xfrm>
            <a:off x="-991792" y="2988444"/>
            <a:ext cx="14323480" cy="6845808"/>
          </a:xfrm>
        </p:spPr>
        <p:txBody>
          <a:bodyPr numCol="1"/>
          <a:lstStyle/>
          <a:p>
            <a:pPr lvl="2"/>
            <a:r>
              <a:rPr lang="hu-HU" sz="2800" dirty="0"/>
              <a:t>Bei Diagnose/Behandlung von komplexen medizinischen </a:t>
            </a:r>
            <a:r>
              <a:rPr lang="hu-HU" sz="2800" dirty="0" err="1"/>
              <a:t>Zustände</a:t>
            </a:r>
            <a:r>
              <a:rPr lang="de-DE" sz="2800" dirty="0" smtClean="0"/>
              <a:t>n</a:t>
            </a:r>
            <a:endParaRPr lang="hu-HU" sz="2800" dirty="0" smtClean="0"/>
          </a:p>
          <a:p>
            <a:pPr lvl="2"/>
            <a:r>
              <a:rPr lang="hu-HU" sz="2800" dirty="0" err="1"/>
              <a:t>Ziele</a:t>
            </a:r>
            <a:r>
              <a:rPr lang="hu-HU" sz="2800" dirty="0" smtClean="0"/>
              <a:t>:</a:t>
            </a:r>
          </a:p>
          <a:p>
            <a:pPr lvl="3"/>
            <a:r>
              <a:rPr lang="hu-HU" sz="2800" dirty="0" err="1" smtClean="0"/>
              <a:t>Verstehen</a:t>
            </a:r>
            <a:r>
              <a:rPr lang="hu-HU" sz="2800" dirty="0" smtClean="0"/>
              <a:t> </a:t>
            </a:r>
            <a:r>
              <a:rPr lang="hu-HU" sz="2800" dirty="0"/>
              <a:t>d</a:t>
            </a:r>
            <a:r>
              <a:rPr lang="de-DE" sz="2800" dirty="0"/>
              <a:t>er</a:t>
            </a:r>
            <a:r>
              <a:rPr lang="hu-HU" sz="2800" dirty="0"/>
              <a:t> </a:t>
            </a:r>
            <a:r>
              <a:rPr lang="hu-HU" sz="2800" dirty="0" err="1"/>
              <a:t>Perspektive</a:t>
            </a:r>
            <a:r>
              <a:rPr lang="hu-HU" sz="2800" dirty="0"/>
              <a:t> der </a:t>
            </a:r>
            <a:r>
              <a:rPr lang="hu-HU" sz="2800" dirty="0" err="1"/>
              <a:t>Familie</a:t>
            </a:r>
            <a:endParaRPr lang="hu-HU" sz="2800" dirty="0"/>
          </a:p>
          <a:p>
            <a:pPr lvl="3"/>
            <a:r>
              <a:rPr lang="hu-HU" sz="2800" dirty="0" err="1"/>
              <a:t>Übersehen</a:t>
            </a:r>
            <a:r>
              <a:rPr lang="hu-HU" sz="2800" dirty="0"/>
              <a:t> d</a:t>
            </a:r>
            <a:r>
              <a:rPr lang="de-DE" sz="2800" dirty="0"/>
              <a:t>es</a:t>
            </a:r>
            <a:r>
              <a:rPr lang="hu-HU" sz="2800" dirty="0"/>
              <a:t> </a:t>
            </a:r>
            <a:r>
              <a:rPr lang="hu-HU" sz="2800" dirty="0" err="1"/>
              <a:t>Verlauf</a:t>
            </a:r>
            <a:r>
              <a:rPr lang="de-DE" sz="2800" dirty="0"/>
              <a:t>s</a:t>
            </a:r>
            <a:r>
              <a:rPr lang="hu-HU" sz="2800" dirty="0"/>
              <a:t> und </a:t>
            </a:r>
            <a:r>
              <a:rPr lang="de-DE" sz="2800" dirty="0"/>
              <a:t>der </a:t>
            </a:r>
            <a:r>
              <a:rPr lang="hu-HU" sz="2800" dirty="0" err="1"/>
              <a:t>Prognose</a:t>
            </a:r>
            <a:r>
              <a:rPr lang="hu-HU" sz="2800" dirty="0"/>
              <a:t> der </a:t>
            </a:r>
            <a:r>
              <a:rPr lang="hu-HU" sz="2800" dirty="0" err="1"/>
              <a:t>Erkrankung</a:t>
            </a:r>
            <a:endParaRPr lang="hu-HU" sz="2800" dirty="0"/>
          </a:p>
          <a:p>
            <a:pPr lvl="3"/>
            <a:r>
              <a:rPr lang="hu-HU" sz="2800" dirty="0" err="1"/>
              <a:t>Information</a:t>
            </a:r>
            <a:r>
              <a:rPr lang="de-DE" sz="2800" dirty="0"/>
              <a:t>s</a:t>
            </a:r>
            <a:r>
              <a:rPr lang="hu-HU" sz="2800" dirty="0" err="1"/>
              <a:t>vermittlung</a:t>
            </a:r>
            <a:endParaRPr lang="hu-HU" sz="2800" dirty="0"/>
          </a:p>
          <a:p>
            <a:pPr lvl="3"/>
            <a:r>
              <a:rPr lang="hu-HU" sz="2800" dirty="0" err="1"/>
              <a:t>Behandlung</a:t>
            </a:r>
            <a:r>
              <a:rPr lang="de-DE" sz="2800" dirty="0"/>
              <a:t>s</a:t>
            </a:r>
            <a:r>
              <a:rPr lang="hu-HU" sz="2800" dirty="0"/>
              <a:t>- und </a:t>
            </a:r>
            <a:r>
              <a:rPr lang="hu-HU" sz="2800" dirty="0" err="1"/>
              <a:t>Versorgungsplan</a:t>
            </a:r>
            <a:r>
              <a:rPr lang="hu-HU" sz="2800" dirty="0"/>
              <a:t> </a:t>
            </a:r>
            <a:r>
              <a:rPr lang="hu-HU" sz="2800" dirty="0" err="1"/>
              <a:t>vorbereiten</a:t>
            </a:r>
            <a:endParaRPr lang="hu-HU" sz="2800" dirty="0"/>
          </a:p>
          <a:p>
            <a:pPr lvl="3"/>
            <a:r>
              <a:rPr lang="hu-HU" sz="2800" dirty="0" err="1"/>
              <a:t>Konflikte</a:t>
            </a:r>
            <a:r>
              <a:rPr lang="de-DE" sz="2800" dirty="0"/>
              <a:t>n</a:t>
            </a:r>
            <a:r>
              <a:rPr lang="hu-HU" sz="2800" dirty="0"/>
              <a:t> </a:t>
            </a:r>
            <a:r>
              <a:rPr lang="hu-HU" sz="2800" dirty="0" err="1"/>
              <a:t>gegenübers</a:t>
            </a:r>
            <a:r>
              <a:rPr lang="de-DE" sz="2800" dirty="0"/>
              <a:t>t</a:t>
            </a:r>
            <a:r>
              <a:rPr lang="hu-HU" sz="2800" dirty="0" err="1"/>
              <a:t>ehen</a:t>
            </a:r>
            <a:endParaRPr lang="hu-HU" sz="2800" dirty="0"/>
          </a:p>
          <a:p>
            <a:pPr lvl="3"/>
            <a:r>
              <a:rPr lang="hu-HU" sz="2800" dirty="0" err="1"/>
              <a:t>Hoffnung</a:t>
            </a:r>
            <a:r>
              <a:rPr lang="hu-HU" sz="2800" dirty="0"/>
              <a:t> und </a:t>
            </a:r>
            <a:r>
              <a:rPr lang="hu-HU" sz="2800" dirty="0" err="1"/>
              <a:t>Sinn</a:t>
            </a:r>
            <a:r>
              <a:rPr lang="hu-HU" sz="2800" dirty="0"/>
              <a:t> </a:t>
            </a:r>
            <a:r>
              <a:rPr lang="hu-HU" sz="2800" dirty="0" err="1"/>
              <a:t>suchen</a:t>
            </a:r>
            <a:endParaRPr lang="hu-HU" sz="2800" dirty="0"/>
          </a:p>
          <a:p>
            <a:pPr lvl="2"/>
            <a:endParaRPr lang="hu-HU" sz="2800" dirty="0"/>
          </a:p>
          <a:p>
            <a:pPr lvl="2"/>
            <a:endParaRPr lang="hu-HU" sz="2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970" y="1083444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1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8000" y="1612944"/>
            <a:ext cx="11466000" cy="846000"/>
          </a:xfrm>
        </p:spPr>
        <p:txBody>
          <a:bodyPr/>
          <a:lstStyle/>
          <a:p>
            <a:r>
              <a:rPr lang="hu-HU" sz="3600" b="1" dirty="0"/>
              <a:t>3. </a:t>
            </a:r>
            <a:r>
              <a:rPr lang="hu-HU" sz="3600" b="1" dirty="0" err="1"/>
              <a:t>Familienbesprechung</a:t>
            </a:r>
            <a:endParaRPr lang="hu-HU" sz="3600" b="1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>
          <a:xfrm>
            <a:off x="838800" y="575376"/>
            <a:ext cx="11498662" cy="396000"/>
          </a:xfrm>
        </p:spPr>
        <p:txBody>
          <a:bodyPr/>
          <a:lstStyle/>
          <a:p>
            <a:r>
              <a:rPr lang="hu-HU" dirty="0" err="1" smtClean="0"/>
              <a:t>Versorgung</a:t>
            </a:r>
            <a:r>
              <a:rPr lang="hu-HU" dirty="0" smtClean="0"/>
              <a:t> </a:t>
            </a:r>
            <a:r>
              <a:rPr lang="hu-HU" dirty="0"/>
              <a:t>der </a:t>
            </a:r>
            <a:r>
              <a:rPr lang="hu-HU" dirty="0" err="1" smtClean="0"/>
              <a:t>Familie</a:t>
            </a:r>
            <a:endParaRPr lang="de-DE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>
          <a:xfrm>
            <a:off x="-991792" y="2988444"/>
            <a:ext cx="14323480" cy="6845808"/>
          </a:xfrm>
        </p:spPr>
        <p:txBody>
          <a:bodyPr numCol="1"/>
          <a:lstStyle/>
          <a:p>
            <a:pPr lvl="2"/>
            <a:r>
              <a:rPr lang="hu-HU" sz="3200" dirty="0" err="1"/>
              <a:t>organisiert</a:t>
            </a:r>
            <a:r>
              <a:rPr lang="hu-HU" sz="3200" dirty="0"/>
              <a:t>, </a:t>
            </a:r>
            <a:r>
              <a:rPr lang="hu-HU" sz="3200" dirty="0" err="1"/>
              <a:t>nicht</a:t>
            </a:r>
            <a:r>
              <a:rPr lang="hu-HU" sz="3200" dirty="0"/>
              <a:t> </a:t>
            </a:r>
            <a:r>
              <a:rPr lang="hu-HU" sz="3200" dirty="0" err="1" smtClean="0"/>
              <a:t>spontan</a:t>
            </a:r>
            <a:endParaRPr lang="hu-HU" sz="3200" dirty="0" smtClean="0"/>
          </a:p>
          <a:p>
            <a:pPr lvl="2"/>
            <a:r>
              <a:rPr lang="hu-HU" sz="3200" dirty="0" err="1" smtClean="0"/>
              <a:t>Vorbereitung</a:t>
            </a:r>
            <a:r>
              <a:rPr lang="hu-HU" sz="3200" dirty="0" smtClean="0"/>
              <a:t>:</a:t>
            </a:r>
            <a:endParaRPr lang="hu-HU" sz="3200" dirty="0"/>
          </a:p>
          <a:p>
            <a:pPr lvl="4"/>
            <a:r>
              <a:rPr lang="de-DE" sz="2800" dirty="0" smtClean="0">
                <a:latin typeface="Poppins Regular"/>
                <a:ea typeface="Poppins Regular"/>
                <a:cs typeface="Poppins Regular"/>
              </a:rPr>
              <a:t>Das Raum</a:t>
            </a:r>
            <a:r>
              <a:rPr lang="hu-HU" sz="2800" dirty="0" smtClean="0">
                <a:latin typeface="Poppins Regular"/>
                <a:ea typeface="Poppins Regular"/>
                <a:cs typeface="Poppins Regular"/>
              </a:rPr>
              <a:t>: </a:t>
            </a:r>
            <a:r>
              <a:rPr lang="de-DE" sz="2800" dirty="0" smtClean="0">
                <a:latin typeface="Poppins Regular"/>
                <a:ea typeface="Poppins Regular"/>
                <a:cs typeface="Poppins Regular"/>
              </a:rPr>
              <a:t>Stühle</a:t>
            </a:r>
            <a:r>
              <a:rPr lang="de-DE" sz="2800" dirty="0">
                <a:latin typeface="Poppins Regular"/>
                <a:ea typeface="Poppins Regular"/>
                <a:cs typeface="Poppins Regular"/>
              </a:rPr>
              <a:t>, Tisch, </a:t>
            </a:r>
            <a:r>
              <a:rPr lang="de-DE" sz="2800" dirty="0" smtClean="0">
                <a:latin typeface="Poppins Regular"/>
                <a:ea typeface="Poppins Regular"/>
                <a:cs typeface="Poppins Regular"/>
              </a:rPr>
              <a:t>Taschentuch…</a:t>
            </a:r>
            <a:endParaRPr lang="de-DE" sz="2800" dirty="0">
              <a:latin typeface="Poppins Regular"/>
              <a:ea typeface="Poppins Regular"/>
              <a:cs typeface="Poppins Regular"/>
            </a:endParaRPr>
          </a:p>
          <a:p>
            <a:pPr lvl="4">
              <a:buSzPct val="100000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de-DE" sz="2800" dirty="0" smtClean="0">
                <a:latin typeface="Poppins Regular"/>
                <a:ea typeface="Poppins Regular"/>
                <a:cs typeface="Poppins Regular"/>
              </a:rPr>
              <a:t>Die </a:t>
            </a:r>
            <a:r>
              <a:rPr lang="de-DE" sz="2800" dirty="0">
                <a:latin typeface="Poppins Regular"/>
                <a:ea typeface="Poppins Regular"/>
                <a:cs typeface="Poppins Regular"/>
              </a:rPr>
              <a:t>Krankengeschichte durchlesen, Informationen vorbereiten</a:t>
            </a:r>
          </a:p>
          <a:p>
            <a:pPr lvl="4">
              <a:buSzPct val="100000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de-DE" sz="2800" dirty="0">
                <a:latin typeface="Poppins Regular"/>
                <a:ea typeface="Poppins Regular"/>
                <a:cs typeface="Poppins Regular"/>
              </a:rPr>
              <a:t>Verlauf des Gesprächs </a:t>
            </a:r>
            <a:r>
              <a:rPr lang="de-DE" sz="2800" dirty="0" smtClean="0">
                <a:latin typeface="Poppins Regular"/>
                <a:ea typeface="Poppins Regular"/>
                <a:cs typeface="Poppins Regular"/>
              </a:rPr>
              <a:t>überlegen</a:t>
            </a:r>
            <a:r>
              <a:rPr lang="hu-HU" sz="2800" dirty="0" smtClean="0">
                <a:latin typeface="Poppins Regular"/>
                <a:ea typeface="Poppins Regular"/>
                <a:cs typeface="Poppins Regular"/>
              </a:rPr>
              <a:t>, </a:t>
            </a:r>
            <a:r>
              <a:rPr lang="de-DE" sz="2800" dirty="0" smtClean="0">
                <a:latin typeface="Poppins Regular"/>
                <a:ea typeface="Poppins Regular"/>
                <a:cs typeface="Poppins Regular"/>
              </a:rPr>
              <a:t>Strategien </a:t>
            </a:r>
            <a:r>
              <a:rPr lang="de-DE" sz="2800" dirty="0">
                <a:latin typeface="Poppins Regular"/>
                <a:ea typeface="Poppins Regular"/>
                <a:cs typeface="Poppins Regular"/>
              </a:rPr>
              <a:t>bilden</a:t>
            </a:r>
          </a:p>
          <a:p>
            <a:pPr lvl="4">
              <a:buSzPct val="100000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de-DE" sz="2800" dirty="0" smtClean="0">
                <a:latin typeface="Poppins Regular"/>
                <a:ea typeface="Poppins Regular"/>
                <a:cs typeface="Poppins Regular"/>
              </a:rPr>
              <a:t>Umstände</a:t>
            </a:r>
            <a:r>
              <a:rPr lang="hu-HU" sz="2800" dirty="0" smtClean="0">
                <a:latin typeface="Poppins Regular"/>
                <a:ea typeface="Poppins Regular"/>
                <a:cs typeface="Poppins Regular"/>
              </a:rPr>
              <a:t>: </a:t>
            </a:r>
            <a:r>
              <a:rPr lang="de-DE" sz="2800" dirty="0" smtClean="0">
                <a:latin typeface="Poppins Regular"/>
                <a:ea typeface="Poppins Regular"/>
                <a:cs typeface="Poppins Regular"/>
              </a:rPr>
              <a:t>Genug Zeit</a:t>
            </a:r>
            <a:r>
              <a:rPr lang="hu-HU" sz="2800" dirty="0" smtClean="0">
                <a:latin typeface="Poppins Regular"/>
                <a:ea typeface="Poppins Regular"/>
                <a:cs typeface="Poppins Regular"/>
              </a:rPr>
              <a:t>, </a:t>
            </a:r>
            <a:r>
              <a:rPr lang="de-DE" sz="2800" dirty="0" smtClean="0">
                <a:latin typeface="Poppins Regular"/>
                <a:ea typeface="Poppins Regular"/>
                <a:cs typeface="Poppins Regular"/>
              </a:rPr>
              <a:t>Handy </a:t>
            </a:r>
            <a:r>
              <a:rPr lang="de-DE" sz="2800" dirty="0">
                <a:latin typeface="Poppins Regular"/>
                <a:ea typeface="Poppins Regular"/>
                <a:cs typeface="Poppins Regular"/>
              </a:rPr>
              <a:t>aus</a:t>
            </a:r>
          </a:p>
          <a:p>
            <a:pPr lvl="2">
              <a:buSzPct val="100000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de-DE" sz="3200" dirty="0" smtClean="0">
                <a:latin typeface="Poppins Regular"/>
                <a:ea typeface="Poppins Regular"/>
                <a:cs typeface="Poppins Regular"/>
              </a:rPr>
              <a:t>Anwesenheit</a:t>
            </a:r>
            <a:r>
              <a:rPr lang="hu-HU" sz="3200" dirty="0" smtClean="0">
                <a:latin typeface="Poppins Regular"/>
                <a:ea typeface="Poppins Regular"/>
                <a:cs typeface="Poppins Regular"/>
              </a:rPr>
              <a:t>:</a:t>
            </a:r>
            <a:r>
              <a:rPr lang="de-DE" sz="3200" dirty="0" smtClean="0">
                <a:latin typeface="Poppins Regular"/>
                <a:ea typeface="Poppins Regular"/>
                <a:cs typeface="Poppins Regular"/>
              </a:rPr>
              <a:t> </a:t>
            </a:r>
            <a:r>
              <a:rPr lang="hu-HU" sz="2800" dirty="0" err="1" smtClean="0">
                <a:latin typeface="Poppins Regular"/>
                <a:ea typeface="Poppins Regular"/>
                <a:cs typeface="Poppins Regular"/>
              </a:rPr>
              <a:t>FacilitatorIn</a:t>
            </a:r>
            <a:r>
              <a:rPr lang="hu-HU" sz="2800" dirty="0" smtClean="0">
                <a:latin typeface="Poppins Regular"/>
                <a:ea typeface="Poppins Regular"/>
                <a:cs typeface="Poppins Regular"/>
              </a:rPr>
              <a:t> + </a:t>
            </a:r>
            <a:r>
              <a:rPr lang="hu-HU" sz="2800" dirty="0" err="1" smtClean="0">
                <a:latin typeface="Poppins Regular"/>
                <a:ea typeface="Poppins Regular"/>
                <a:cs typeface="Poppins Regular"/>
              </a:rPr>
              <a:t>Fachpersonal</a:t>
            </a:r>
            <a:endParaRPr lang="de-DE" sz="2800" dirty="0">
              <a:latin typeface="Poppins Regular"/>
              <a:ea typeface="Poppins Regular"/>
              <a:cs typeface="Poppins Regular"/>
            </a:endParaRPr>
          </a:p>
          <a:p>
            <a:pPr lvl="3"/>
            <a:endParaRPr lang="hu-HU" sz="3200" dirty="0"/>
          </a:p>
          <a:p>
            <a:pPr lvl="2"/>
            <a:endParaRPr lang="hu-HU" sz="32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970" y="1083444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9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8000" y="1612944"/>
            <a:ext cx="11466000" cy="846000"/>
          </a:xfrm>
        </p:spPr>
        <p:txBody>
          <a:bodyPr/>
          <a:lstStyle/>
          <a:p>
            <a:r>
              <a:rPr lang="hu-HU" sz="3600" b="1" dirty="0"/>
              <a:t>3. </a:t>
            </a:r>
            <a:r>
              <a:rPr lang="hu-HU" sz="3600" b="1" dirty="0" err="1"/>
              <a:t>Familienbesprechung</a:t>
            </a:r>
            <a:endParaRPr lang="hu-HU" sz="3600" b="1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>
          <a:xfrm>
            <a:off x="838800" y="575376"/>
            <a:ext cx="11498662" cy="396000"/>
          </a:xfrm>
        </p:spPr>
        <p:txBody>
          <a:bodyPr/>
          <a:lstStyle/>
          <a:p>
            <a:r>
              <a:rPr lang="hu-HU" dirty="0" err="1" smtClean="0"/>
              <a:t>Versorgung</a:t>
            </a:r>
            <a:r>
              <a:rPr lang="hu-HU" dirty="0" smtClean="0"/>
              <a:t> </a:t>
            </a:r>
            <a:r>
              <a:rPr lang="hu-HU" dirty="0"/>
              <a:t>der </a:t>
            </a:r>
            <a:r>
              <a:rPr lang="hu-HU" dirty="0" err="1" smtClean="0"/>
              <a:t>Familie</a:t>
            </a:r>
            <a:endParaRPr lang="de-DE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>
          <a:xfrm>
            <a:off x="-991792" y="2988444"/>
            <a:ext cx="13700627" cy="6845808"/>
          </a:xfrm>
        </p:spPr>
        <p:txBody>
          <a:bodyPr numCol="1"/>
          <a:lstStyle/>
          <a:p>
            <a:pPr lvl="2"/>
            <a:r>
              <a:rPr lang="de-DE" sz="2400" dirty="0"/>
              <a:t>Schritte</a:t>
            </a:r>
            <a:r>
              <a:rPr lang="de-DE" sz="2400" dirty="0" smtClean="0"/>
              <a:t>:</a:t>
            </a:r>
            <a:endParaRPr lang="hu-HU" sz="2400" dirty="0" smtClean="0"/>
          </a:p>
          <a:p>
            <a:pPr lvl="3"/>
            <a:r>
              <a:rPr lang="de-DE" sz="2400" dirty="0" smtClean="0"/>
              <a:t>Begrüßung</a:t>
            </a:r>
            <a:r>
              <a:rPr lang="de-DE" sz="2400" dirty="0"/>
              <a:t>, Vorstellen, Klärung von Familienbeziehungen,</a:t>
            </a:r>
            <a:r>
              <a:rPr lang="hu-HU" sz="2400" dirty="0" smtClean="0"/>
              <a:t> </a:t>
            </a:r>
            <a:r>
              <a:rPr lang="hu-HU" sz="2400" dirty="0" err="1"/>
              <a:t>Festlegung</a:t>
            </a:r>
            <a:r>
              <a:rPr lang="hu-HU" sz="2400" dirty="0"/>
              <a:t> d</a:t>
            </a:r>
            <a:r>
              <a:rPr lang="hu-HU" sz="2400" dirty="0" smtClean="0"/>
              <a:t>es </a:t>
            </a:r>
            <a:r>
              <a:rPr lang="hu-HU" sz="2400" dirty="0" err="1" smtClean="0"/>
              <a:t>Zeitrahmens</a:t>
            </a:r>
            <a:endParaRPr lang="hu-HU" sz="2400" dirty="0" smtClean="0"/>
          </a:p>
          <a:p>
            <a:pPr lvl="3"/>
            <a:r>
              <a:rPr lang="hu-HU" sz="2400" dirty="0" smtClean="0"/>
              <a:t>W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/>
              <a:t>und wie viel die Familie </a:t>
            </a:r>
            <a:r>
              <a:rPr lang="de-DE" sz="2400" dirty="0" smtClean="0"/>
              <a:t>weiß</a:t>
            </a:r>
            <a:r>
              <a:rPr lang="hu-HU" sz="2400" dirty="0" smtClean="0"/>
              <a:t>?</a:t>
            </a:r>
          </a:p>
          <a:p>
            <a:pPr lvl="3"/>
            <a:r>
              <a:rPr lang="hu-HU" sz="2400" dirty="0" smtClean="0"/>
              <a:t>W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hu-HU" sz="2400" dirty="0" err="1" smtClean="0"/>
              <a:t>die</a:t>
            </a:r>
            <a:r>
              <a:rPr lang="hu-HU" sz="2400" dirty="0" smtClean="0"/>
              <a:t> </a:t>
            </a:r>
            <a:r>
              <a:rPr lang="hu-HU" sz="2400" dirty="0" err="1" smtClean="0"/>
              <a:t>Verwandten</a:t>
            </a:r>
            <a:r>
              <a:rPr lang="hu-HU" sz="2400" dirty="0" smtClean="0"/>
              <a:t> </a:t>
            </a:r>
            <a:r>
              <a:rPr lang="de-DE" sz="2400" dirty="0" smtClean="0"/>
              <a:t>denken</a:t>
            </a:r>
            <a:r>
              <a:rPr lang="de-DE" sz="2400" dirty="0"/>
              <a:t>, was sie fühlen, worüber sie sich Sorgen machen, worauf sie </a:t>
            </a:r>
            <a:r>
              <a:rPr lang="de-DE" sz="2400" dirty="0" smtClean="0"/>
              <a:t>hoffen</a:t>
            </a:r>
            <a:r>
              <a:rPr lang="hu-HU" sz="2400" dirty="0" smtClean="0"/>
              <a:t>?</a:t>
            </a:r>
          </a:p>
          <a:p>
            <a:pPr lvl="3"/>
            <a:r>
              <a:rPr lang="hu-HU" sz="2400" dirty="0" err="1" smtClean="0"/>
              <a:t>Aufgaben</a:t>
            </a:r>
            <a:r>
              <a:rPr lang="hu-HU" sz="2400" dirty="0" smtClean="0"/>
              <a:t>: </a:t>
            </a:r>
            <a:r>
              <a:rPr lang="hu-HU" sz="2400" dirty="0" err="1" smtClean="0"/>
              <a:t>Fragen</a:t>
            </a:r>
            <a:r>
              <a:rPr lang="hu-HU" sz="2400" dirty="0" smtClean="0"/>
              <a:t>, </a:t>
            </a:r>
            <a:r>
              <a:rPr lang="hu-HU" sz="2400" dirty="0" err="1" smtClean="0"/>
              <a:t>Zuhören</a:t>
            </a:r>
            <a:r>
              <a:rPr lang="hu-HU" sz="2400" dirty="0" smtClean="0"/>
              <a:t>, </a:t>
            </a:r>
            <a:r>
              <a:rPr lang="hu-HU" sz="2400" dirty="0" err="1" smtClean="0"/>
              <a:t>Empathie</a:t>
            </a:r>
            <a:r>
              <a:rPr lang="hu-HU" sz="2400" dirty="0" smtClean="0"/>
              <a:t> </a:t>
            </a:r>
            <a:r>
              <a:rPr lang="hu-HU" sz="2400" dirty="0" err="1" smtClean="0"/>
              <a:t>zeigen</a:t>
            </a:r>
            <a:endParaRPr lang="hu-HU" sz="2400" dirty="0"/>
          </a:p>
          <a:p>
            <a:pPr lvl="3"/>
            <a:r>
              <a:rPr lang="hu-HU" sz="2400" dirty="0" err="1" smtClean="0"/>
              <a:t>Abschluss</a:t>
            </a:r>
            <a:r>
              <a:rPr lang="hu-HU" sz="2400" dirty="0" smtClean="0"/>
              <a:t>:</a:t>
            </a:r>
          </a:p>
          <a:p>
            <a:pPr lvl="4"/>
            <a:r>
              <a:rPr lang="de-DE" sz="2400" dirty="0" smtClean="0"/>
              <a:t>der</a:t>
            </a:r>
            <a:r>
              <a:rPr lang="hu-HU" sz="2400" dirty="0" smtClean="0"/>
              <a:t>/</a:t>
            </a:r>
            <a:r>
              <a:rPr lang="hu-HU" sz="2400" dirty="0" err="1" smtClean="0"/>
              <a:t>die</a:t>
            </a:r>
            <a:r>
              <a:rPr lang="de-DE" sz="2400" dirty="0" smtClean="0"/>
              <a:t> </a:t>
            </a:r>
            <a:r>
              <a:rPr lang="hu-HU" sz="2400" dirty="0" err="1" smtClean="0"/>
              <a:t>FacilitatorIn</a:t>
            </a:r>
            <a:r>
              <a:rPr lang="hu-HU" sz="2400" dirty="0" smtClean="0"/>
              <a:t> </a:t>
            </a:r>
            <a:r>
              <a:rPr lang="de-DE" sz="2400" dirty="0" smtClean="0"/>
              <a:t>fasst </a:t>
            </a:r>
            <a:r>
              <a:rPr lang="de-DE" sz="2400" dirty="0"/>
              <a:t>das </a:t>
            </a:r>
            <a:r>
              <a:rPr lang="de-DE" sz="2400" dirty="0" smtClean="0"/>
              <a:t>Gesagte, </a:t>
            </a:r>
            <a:r>
              <a:rPr lang="de-DE" sz="2400" dirty="0"/>
              <a:t>die Ergebnisse des Gesprächs, die nächsten Schritte und den Behandlungsplan </a:t>
            </a:r>
            <a:r>
              <a:rPr lang="de-DE" sz="2400" dirty="0" smtClean="0"/>
              <a:t>zusammen</a:t>
            </a:r>
            <a:endParaRPr lang="hu-HU" sz="2400" dirty="0" smtClean="0"/>
          </a:p>
          <a:p>
            <a:pPr lvl="4"/>
            <a:r>
              <a:rPr lang="hu-HU" sz="2400" dirty="0" err="1" smtClean="0"/>
              <a:t>Danksagung</a:t>
            </a:r>
            <a:r>
              <a:rPr lang="hu-HU" sz="2400" dirty="0" smtClean="0"/>
              <a:t>, </a:t>
            </a:r>
            <a:r>
              <a:rPr lang="hu-HU" sz="2400" dirty="0" err="1"/>
              <a:t>Abschluss</a:t>
            </a:r>
            <a:endParaRPr lang="hu-HU" sz="2400" dirty="0" smtClean="0"/>
          </a:p>
          <a:p>
            <a:pPr lvl="3"/>
            <a:endParaRPr lang="hu-HU" sz="2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970" y="1083444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5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8000" y="1612944"/>
            <a:ext cx="11466000" cy="846000"/>
          </a:xfrm>
        </p:spPr>
        <p:txBody>
          <a:bodyPr/>
          <a:lstStyle/>
          <a:p>
            <a:r>
              <a:rPr lang="hu-HU" sz="3600" b="1" dirty="0" err="1" smtClean="0"/>
              <a:t>Danke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für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Ihre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Aufmerksamkeit</a:t>
            </a:r>
            <a:r>
              <a:rPr lang="hu-HU" sz="3600" b="1" dirty="0" smtClean="0"/>
              <a:t>!</a:t>
            </a:r>
            <a:endParaRPr lang="hu-HU" sz="3600" b="1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>
          <a:xfrm>
            <a:off x="838800" y="575376"/>
            <a:ext cx="11498662" cy="396000"/>
          </a:xfrm>
        </p:spPr>
        <p:txBody>
          <a:bodyPr/>
          <a:lstStyle/>
          <a:p>
            <a:r>
              <a:rPr lang="hu-HU" dirty="0" err="1"/>
              <a:t>Ethische</a:t>
            </a:r>
            <a:r>
              <a:rPr lang="hu-HU" dirty="0"/>
              <a:t> </a:t>
            </a:r>
            <a:r>
              <a:rPr lang="hu-HU" dirty="0" err="1"/>
              <a:t>Aspekte</a:t>
            </a:r>
            <a:r>
              <a:rPr lang="hu-HU" dirty="0"/>
              <a:t>. </a:t>
            </a:r>
            <a:r>
              <a:rPr lang="hu-HU" dirty="0" err="1"/>
              <a:t>Versorgung</a:t>
            </a:r>
            <a:r>
              <a:rPr lang="hu-HU" dirty="0"/>
              <a:t> der </a:t>
            </a:r>
            <a:r>
              <a:rPr lang="hu-HU" dirty="0" err="1"/>
              <a:t>Familie</a:t>
            </a:r>
            <a:r>
              <a:rPr lang="hu-HU" dirty="0"/>
              <a:t>.</a:t>
            </a:r>
            <a:endParaRPr lang="de-DE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>
          <a:xfrm>
            <a:off x="222358" y="2458944"/>
            <a:ext cx="12265152" cy="6845808"/>
          </a:xfrm>
        </p:spPr>
        <p:txBody>
          <a:bodyPr numCol="1"/>
          <a:lstStyle/>
          <a:p>
            <a:pPr marL="1300460" lvl="2" indent="0">
              <a:buNone/>
            </a:pPr>
            <a:r>
              <a:rPr lang="hu-HU" sz="2800" dirty="0" err="1" smtClean="0"/>
              <a:t>Feedback</a:t>
            </a:r>
            <a:r>
              <a:rPr lang="hu-HU" sz="2800" dirty="0" smtClean="0"/>
              <a:t>: potecho.pte.hu</a:t>
            </a:r>
          </a:p>
          <a:p>
            <a:pPr marL="1300460" lvl="2" indent="0">
              <a:buNone/>
            </a:pPr>
            <a:endParaRPr lang="hu-HU" sz="2800" dirty="0"/>
          </a:p>
          <a:p>
            <a:pPr marL="1300460" lvl="2" indent="0">
              <a:buNone/>
            </a:pPr>
            <a:r>
              <a:rPr lang="hu-HU" sz="2800" dirty="0" smtClean="0"/>
              <a:t>Die </a:t>
            </a:r>
            <a:r>
              <a:rPr lang="hu-HU" sz="2800" dirty="0" err="1" smtClean="0"/>
              <a:t>Vorlesung</a:t>
            </a:r>
            <a:r>
              <a:rPr lang="hu-HU" sz="2800" dirty="0" smtClean="0"/>
              <a:t> </a:t>
            </a:r>
            <a:r>
              <a:rPr lang="hu-HU" sz="2800" dirty="0" err="1" smtClean="0"/>
              <a:t>war</a:t>
            </a:r>
            <a:r>
              <a:rPr lang="hu-HU" sz="2800" dirty="0" smtClean="0"/>
              <a:t> </a:t>
            </a:r>
            <a:r>
              <a:rPr lang="hu-HU" sz="2800" dirty="0" err="1" smtClean="0"/>
              <a:t>vorbereitet</a:t>
            </a:r>
            <a:r>
              <a:rPr lang="hu-HU" sz="2800" dirty="0" smtClean="0"/>
              <a:t> </a:t>
            </a:r>
            <a:r>
              <a:rPr lang="hu-HU" sz="2800" dirty="0" err="1"/>
              <a:t>a</a:t>
            </a:r>
            <a:r>
              <a:rPr lang="hu-HU" sz="2800" dirty="0" err="1" smtClean="0"/>
              <a:t>ufgrund</a:t>
            </a:r>
            <a:endParaRPr lang="hu-HU" sz="2800" dirty="0"/>
          </a:p>
          <a:p>
            <a:pPr lvl="2"/>
            <a:r>
              <a:rPr lang="hu-HU" sz="2000" dirty="0"/>
              <a:t>D</a:t>
            </a:r>
            <a:r>
              <a:rPr lang="hu-HU" sz="2000" dirty="0" smtClean="0"/>
              <a:t>er </a:t>
            </a:r>
            <a:r>
              <a:rPr lang="hu-HU" sz="2000" dirty="0" err="1" smtClean="0"/>
              <a:t>Vorlesungen</a:t>
            </a:r>
            <a:r>
              <a:rPr lang="hu-HU" sz="2000" dirty="0" smtClean="0"/>
              <a:t> von</a:t>
            </a:r>
          </a:p>
          <a:p>
            <a:pPr lvl="3"/>
            <a:r>
              <a:rPr lang="hu-HU" sz="2000" dirty="0" smtClean="0"/>
              <a:t>Dr. Gábor Tóth</a:t>
            </a:r>
          </a:p>
          <a:p>
            <a:pPr lvl="3"/>
            <a:r>
              <a:rPr lang="hu-HU" sz="2000" dirty="0" smtClean="0"/>
              <a:t>Dr. Ágnes Csikós</a:t>
            </a:r>
          </a:p>
          <a:p>
            <a:pPr lvl="3"/>
            <a:r>
              <a:rPr lang="hu-HU" sz="2000" dirty="0" smtClean="0"/>
              <a:t>Dr. Dániel </a:t>
            </a:r>
            <a:r>
              <a:rPr lang="hu-HU" sz="2000" dirty="0" err="1" smtClean="0"/>
              <a:t>Kürthy</a:t>
            </a:r>
            <a:endParaRPr lang="hu-HU" sz="2000" dirty="0" smtClean="0"/>
          </a:p>
          <a:p>
            <a:pPr lvl="2"/>
            <a:r>
              <a:rPr lang="hu-HU" sz="2000" dirty="0" smtClean="0"/>
              <a:t>Des </a:t>
            </a:r>
            <a:r>
              <a:rPr lang="hu-HU" sz="2000" dirty="0" err="1" smtClean="0"/>
              <a:t>Ethikkodex</a:t>
            </a:r>
            <a:r>
              <a:rPr lang="hu-HU" sz="2000" dirty="0" smtClean="0"/>
              <a:t> der </a:t>
            </a:r>
            <a:r>
              <a:rPr lang="hu-HU" sz="2000" dirty="0" err="1"/>
              <a:t>Ungarische</a:t>
            </a:r>
            <a:r>
              <a:rPr lang="hu-HU" sz="2000" dirty="0"/>
              <a:t> </a:t>
            </a:r>
            <a:r>
              <a:rPr lang="de-DE" sz="2000" cap="all" dirty="0" err="1" smtClean="0"/>
              <a:t>ä</a:t>
            </a:r>
            <a:r>
              <a:rPr lang="de-DE" sz="2000" dirty="0" err="1" smtClean="0"/>
              <a:t>rztekammer</a:t>
            </a:r>
            <a:endParaRPr lang="hu-HU" sz="2000" dirty="0" smtClean="0"/>
          </a:p>
          <a:p>
            <a:pPr lvl="2"/>
            <a:r>
              <a:rPr lang="hu-HU" sz="2000" dirty="0" smtClean="0"/>
              <a:t>Der </a:t>
            </a:r>
            <a:r>
              <a:rPr lang="de-DE" sz="2000" dirty="0" smtClean="0"/>
              <a:t>(Muster-</a:t>
            </a:r>
            <a:r>
              <a:rPr lang="de-DE" sz="2000" dirty="0"/>
              <a:t>)</a:t>
            </a:r>
            <a:r>
              <a:rPr lang="de-DE" sz="2000" dirty="0" smtClean="0"/>
              <a:t>Berufsordnung</a:t>
            </a:r>
            <a:r>
              <a:rPr lang="hu-HU" sz="2000" dirty="0" smtClean="0"/>
              <a:t> </a:t>
            </a:r>
            <a:r>
              <a:rPr lang="de-DE" sz="2000" dirty="0" smtClean="0"/>
              <a:t>für </a:t>
            </a:r>
            <a:r>
              <a:rPr lang="de-DE" sz="2000" dirty="0"/>
              <a:t>die in Deutschland tätigen Ärztinnen und </a:t>
            </a:r>
            <a:r>
              <a:rPr lang="de-DE" sz="2000" dirty="0" smtClean="0"/>
              <a:t>Ärzte</a:t>
            </a:r>
            <a:r>
              <a:rPr lang="hu-HU" sz="2000" dirty="0" smtClean="0"/>
              <a:t> </a:t>
            </a:r>
            <a:r>
              <a:rPr lang="de-DE" sz="2000" dirty="0" smtClean="0"/>
              <a:t>- </a:t>
            </a:r>
            <a:r>
              <a:rPr lang="de-DE" sz="2000" dirty="0"/>
              <a:t>MBO-Ä 1997 </a:t>
            </a:r>
            <a:r>
              <a:rPr lang="de-DE" sz="2000" dirty="0" smtClean="0"/>
              <a:t>-</a:t>
            </a:r>
            <a:r>
              <a:rPr lang="hu-HU" sz="2000" dirty="0" smtClean="0"/>
              <a:t> </a:t>
            </a:r>
            <a:r>
              <a:rPr lang="de-DE" sz="2000" dirty="0" smtClean="0"/>
              <a:t>in </a:t>
            </a:r>
            <a:r>
              <a:rPr lang="de-DE" sz="2000" dirty="0"/>
              <a:t>der Fassung der Beschlüsse </a:t>
            </a:r>
            <a:r>
              <a:rPr lang="de-DE" sz="2000" dirty="0" smtClean="0"/>
              <a:t>des</a:t>
            </a:r>
            <a:r>
              <a:rPr lang="hu-HU" sz="2000" dirty="0" smtClean="0"/>
              <a:t> </a:t>
            </a:r>
            <a:r>
              <a:rPr lang="de-DE" sz="2000" dirty="0" smtClean="0"/>
              <a:t>114</a:t>
            </a:r>
            <a:r>
              <a:rPr lang="de-DE" sz="2000" dirty="0"/>
              <a:t>. Deutschen Ärztetages 2011 in </a:t>
            </a:r>
            <a:r>
              <a:rPr lang="de-DE" sz="2000" dirty="0" smtClean="0"/>
              <a:t>Kiel</a:t>
            </a:r>
            <a:endParaRPr lang="hu-HU" sz="2000" dirty="0" smtClean="0"/>
          </a:p>
          <a:p>
            <a:pPr lvl="2"/>
            <a:endParaRPr lang="hu-HU" sz="2000" dirty="0"/>
          </a:p>
          <a:p>
            <a:pPr marL="1300460" lvl="2" indent="0">
              <a:buNone/>
            </a:pPr>
            <a:endParaRPr lang="hu-HU" sz="2000" dirty="0" smtClean="0"/>
          </a:p>
          <a:p>
            <a:pPr marL="1300460" lvl="2" indent="0">
              <a:buNone/>
            </a:pPr>
            <a:r>
              <a:rPr lang="hu-HU" sz="2800" dirty="0"/>
              <a:t>	</a:t>
            </a:r>
            <a:r>
              <a:rPr lang="hu-HU" sz="2800" dirty="0" smtClean="0"/>
              <a:t> 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03230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8000" y="1482316"/>
            <a:ext cx="11466000" cy="846000"/>
          </a:xfrm>
        </p:spPr>
        <p:txBody>
          <a:bodyPr/>
          <a:lstStyle/>
          <a:p>
            <a:r>
              <a:rPr lang="hu-HU" sz="3600" b="1" dirty="0"/>
              <a:t>Der </a:t>
            </a:r>
            <a:r>
              <a:rPr lang="hu-HU" sz="3600" b="1" dirty="0" err="1"/>
              <a:t>medizinische</a:t>
            </a:r>
            <a:r>
              <a:rPr lang="hu-HU" sz="3600" b="1" dirty="0"/>
              <a:t> </a:t>
            </a:r>
            <a:r>
              <a:rPr lang="hu-HU" sz="3600" b="1" dirty="0" err="1"/>
              <a:t>Moralkodex</a:t>
            </a:r>
            <a:endParaRPr lang="de-DE" sz="36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>
          <a:xfrm>
            <a:off x="838800" y="575376"/>
            <a:ext cx="11498662" cy="396000"/>
          </a:xfrm>
        </p:spPr>
        <p:txBody>
          <a:bodyPr/>
          <a:lstStyle/>
          <a:p>
            <a:r>
              <a:rPr lang="hu-HU" dirty="0" err="1"/>
              <a:t>Ethische</a:t>
            </a:r>
            <a:r>
              <a:rPr lang="hu-HU" dirty="0"/>
              <a:t> </a:t>
            </a:r>
            <a:r>
              <a:rPr lang="hu-HU" dirty="0" err="1" smtClean="0"/>
              <a:t>Aspekt</a:t>
            </a:r>
            <a:r>
              <a:rPr lang="hu-HU" dirty="0" err="1" smtClean="0"/>
              <a:t>e</a:t>
            </a:r>
            <a:endParaRPr lang="hu-HU" dirty="0" smtClean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>
          <a:xfrm>
            <a:off x="280415" y="2190498"/>
            <a:ext cx="12599561" cy="7563102"/>
          </a:xfrm>
        </p:spPr>
        <p:txBody>
          <a:bodyPr numCol="2"/>
          <a:lstStyle/>
          <a:p>
            <a:pPr marL="650230" lvl="1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u="sng" dirty="0" err="1"/>
              <a:t>Arztperspektive</a:t>
            </a:r>
            <a:r>
              <a:rPr lang="hu-HU" dirty="0"/>
              <a:t>:</a:t>
            </a:r>
          </a:p>
          <a:p>
            <a:pPr marL="1043136" lvl="1" indent="-392906">
              <a:buSzPct val="100000"/>
              <a:buFont typeface="Arial"/>
              <a:buChar char="•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b="1" dirty="0" err="1"/>
              <a:t>Gerechtigkeit</a:t>
            </a:r>
            <a:endParaRPr lang="hu-HU" b="1" dirty="0"/>
          </a:p>
          <a:p>
            <a:pPr marL="1043136" lvl="1" indent="-392906">
              <a:buSzPct val="100000"/>
              <a:buFont typeface="Arial"/>
              <a:buChar char="•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b="1" dirty="0" err="1"/>
              <a:t>Autonomie</a:t>
            </a:r>
            <a:endParaRPr lang="hu-HU" b="1" dirty="0"/>
          </a:p>
          <a:p>
            <a:pPr marL="1043136" lvl="1" indent="-392906">
              <a:buSzPct val="100000"/>
              <a:buFont typeface="Arial"/>
              <a:buChar char="•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b="1" dirty="0" err="1" smtClean="0"/>
              <a:t>Benevolenz</a:t>
            </a:r>
            <a:endParaRPr lang="hu-HU" b="1" dirty="0"/>
          </a:p>
          <a:p>
            <a:pPr marL="1043136" lvl="1" indent="-392906">
              <a:buSzPct val="100000"/>
              <a:buFont typeface="Arial"/>
              <a:buChar char="•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b="1" dirty="0" err="1" smtClean="0"/>
              <a:t>Nil</a:t>
            </a:r>
            <a:r>
              <a:rPr lang="hu-HU" b="1" dirty="0" smtClean="0"/>
              <a:t> </a:t>
            </a:r>
            <a:r>
              <a:rPr lang="hu-HU" b="1" dirty="0" err="1"/>
              <a:t>nocere</a:t>
            </a:r>
            <a:endParaRPr lang="hu-HU" b="1" dirty="0"/>
          </a:p>
          <a:p>
            <a:pPr marL="1043136" lvl="1" indent="-392906">
              <a:buSzPct val="100000"/>
              <a:buFont typeface="Arial"/>
              <a:buChar char="•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b="1" dirty="0" err="1" smtClean="0"/>
              <a:t>Berufliche</a:t>
            </a:r>
            <a:r>
              <a:rPr lang="hu-HU" b="1" dirty="0" smtClean="0"/>
              <a:t> </a:t>
            </a:r>
            <a:r>
              <a:rPr lang="hu-HU" b="1" dirty="0" err="1"/>
              <a:t>Zusammenarbeit</a:t>
            </a:r>
            <a:endParaRPr lang="hu-HU" b="1" dirty="0"/>
          </a:p>
          <a:p>
            <a:pPr marL="650230" lvl="1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u="sng" dirty="0" smtClean="0"/>
          </a:p>
          <a:p>
            <a:pPr marL="650230" lvl="1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u="sng" dirty="0"/>
          </a:p>
          <a:p>
            <a:pPr marL="650230" lvl="1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u="sng" dirty="0" smtClean="0"/>
          </a:p>
          <a:p>
            <a:pPr marL="650230" lvl="1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u="sng" dirty="0"/>
          </a:p>
          <a:p>
            <a:pPr marL="650230" lvl="1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u="sng" dirty="0" smtClean="0"/>
          </a:p>
          <a:p>
            <a:pPr marL="650230" lvl="1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u="sng" dirty="0"/>
          </a:p>
          <a:p>
            <a:pPr marL="650230" lvl="1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u="sng" dirty="0" smtClean="0"/>
          </a:p>
          <a:p>
            <a:pPr marL="650230" lvl="1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u="sng" dirty="0"/>
          </a:p>
          <a:p>
            <a:pPr marL="650230" lvl="1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u="sng" dirty="0" err="1" smtClean="0"/>
              <a:t>Patientenperspektive</a:t>
            </a:r>
            <a:r>
              <a:rPr lang="hu-HU" dirty="0"/>
              <a:t>:</a:t>
            </a:r>
          </a:p>
          <a:p>
            <a:pPr marL="1043136" lvl="1" indent="-392906">
              <a:buSzPct val="100000"/>
              <a:buFont typeface="Arial"/>
              <a:buChar char="•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dirty="0"/>
              <a:t>Die </a:t>
            </a:r>
            <a:r>
              <a:rPr lang="hu-HU" dirty="0" err="1"/>
              <a:t>Pflicht</a:t>
            </a:r>
            <a:r>
              <a:rPr lang="hu-HU" dirty="0"/>
              <a:t> des </a:t>
            </a:r>
            <a:r>
              <a:rPr lang="hu-HU" dirty="0" err="1"/>
              <a:t>Patienten</a:t>
            </a:r>
            <a:endParaRPr lang="hu-HU" dirty="0"/>
          </a:p>
          <a:p>
            <a:pPr marL="1043136" lvl="1" indent="-392906">
              <a:buSzPct val="100000"/>
              <a:buFont typeface="Arial"/>
              <a:buChar char="•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dirty="0" err="1"/>
              <a:t>Das</a:t>
            </a:r>
            <a:r>
              <a:rPr lang="hu-HU" dirty="0"/>
              <a:t> </a:t>
            </a:r>
            <a:r>
              <a:rPr lang="hu-HU" dirty="0" err="1"/>
              <a:t>Recht</a:t>
            </a:r>
            <a:r>
              <a:rPr lang="hu-HU" dirty="0"/>
              <a:t> des </a:t>
            </a:r>
            <a:r>
              <a:rPr lang="hu-HU" dirty="0" err="1"/>
              <a:t>Patienten</a:t>
            </a:r>
            <a:endParaRPr lang="hu-HU" dirty="0"/>
          </a:p>
          <a:p>
            <a:pPr marL="1043136" lvl="1" indent="-392906">
              <a:buSzPct val="100000"/>
              <a:buFont typeface="Arial"/>
              <a:buChar char="•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dirty="0" err="1"/>
              <a:t>Recht</a:t>
            </a:r>
            <a:r>
              <a:rPr lang="hu-HU" dirty="0"/>
              <a:t> </a:t>
            </a:r>
            <a:r>
              <a:rPr lang="hu-HU" dirty="0" err="1"/>
              <a:t>auf</a:t>
            </a:r>
            <a:r>
              <a:rPr lang="hu-HU" dirty="0"/>
              <a:t> </a:t>
            </a:r>
            <a:r>
              <a:rPr lang="hu-HU" dirty="0" err="1"/>
              <a:t>medizinische</a:t>
            </a:r>
            <a:r>
              <a:rPr lang="hu-HU" dirty="0"/>
              <a:t> </a:t>
            </a:r>
            <a:r>
              <a:rPr lang="hu-HU" dirty="0" err="1"/>
              <a:t>Versorgung</a:t>
            </a:r>
            <a:endParaRPr lang="hu-HU" dirty="0"/>
          </a:p>
          <a:p>
            <a:pPr marL="1043136" lvl="1" indent="-392906">
              <a:buSzPct val="100000"/>
              <a:buFont typeface="Arial"/>
              <a:buChar char="•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dirty="0" err="1"/>
              <a:t>Recht</a:t>
            </a:r>
            <a:r>
              <a:rPr lang="hu-HU" dirty="0"/>
              <a:t> </a:t>
            </a:r>
            <a:r>
              <a:rPr lang="hu-HU" dirty="0" err="1"/>
              <a:t>auf</a:t>
            </a:r>
            <a:r>
              <a:rPr lang="hu-HU" dirty="0"/>
              <a:t> </a:t>
            </a:r>
            <a:r>
              <a:rPr lang="hu-HU" dirty="0" err="1"/>
              <a:t>Selbstbestimmung</a:t>
            </a:r>
            <a:endParaRPr lang="hu-HU" dirty="0"/>
          </a:p>
          <a:p>
            <a:pPr marL="1043136" lvl="1" indent="-392906">
              <a:buSzPct val="100000"/>
              <a:buFont typeface="Arial"/>
              <a:buChar char="•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dirty="0" err="1"/>
              <a:t>Recht</a:t>
            </a:r>
            <a:r>
              <a:rPr lang="hu-HU" dirty="0"/>
              <a:t> </a:t>
            </a:r>
            <a:r>
              <a:rPr lang="hu-HU" dirty="0" err="1"/>
              <a:t>auf</a:t>
            </a:r>
            <a:r>
              <a:rPr lang="hu-HU" dirty="0"/>
              <a:t> </a:t>
            </a:r>
            <a:r>
              <a:rPr lang="hu-HU" dirty="0" err="1"/>
              <a:t>Ablehnung</a:t>
            </a:r>
            <a:r>
              <a:rPr lang="hu-HU" dirty="0"/>
              <a:t> der </a:t>
            </a:r>
            <a:r>
              <a:rPr lang="hu-HU" dirty="0" err="1"/>
              <a:t>Versorgung</a:t>
            </a:r>
            <a:endParaRPr lang="hu-HU" dirty="0"/>
          </a:p>
          <a:p>
            <a:pPr marL="1043136" lvl="1" indent="-392906">
              <a:buSzPct val="100000"/>
              <a:buFont typeface="Arial"/>
              <a:buChar char="•"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de-DE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/>
          <a:srcRect r="51068"/>
          <a:stretch/>
        </p:blipFill>
        <p:spPr>
          <a:xfrm>
            <a:off x="3630211" y="5596318"/>
            <a:ext cx="2514557" cy="3419666"/>
          </a:xfrm>
          <a:prstGeom prst="rect">
            <a:avLst/>
          </a:prstGeom>
        </p:spPr>
      </p:pic>
      <p:cxnSp>
        <p:nvCxnSpPr>
          <p:cNvPr id="5" name="Egyenes összekötő 4"/>
          <p:cNvCxnSpPr/>
          <p:nvPr/>
        </p:nvCxnSpPr>
        <p:spPr>
          <a:xfrm flipH="1">
            <a:off x="6345936" y="2505456"/>
            <a:ext cx="36576" cy="7114032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/>
          <a:srcRect l="48102"/>
          <a:stretch/>
        </p:blipFill>
        <p:spPr>
          <a:xfrm>
            <a:off x="6579288" y="5596318"/>
            <a:ext cx="2666957" cy="341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8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800" y="1234992"/>
            <a:ext cx="11466000" cy="846000"/>
          </a:xfrm>
        </p:spPr>
        <p:txBody>
          <a:bodyPr/>
          <a:lstStyle/>
          <a:p>
            <a:r>
              <a:rPr lang="hu-HU" sz="3600" b="1" dirty="0" err="1"/>
              <a:t>Situationen</a:t>
            </a:r>
            <a:endParaRPr lang="de-DE" sz="36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>
          <a:xfrm>
            <a:off x="838800" y="575376"/>
            <a:ext cx="11498662" cy="396000"/>
          </a:xfrm>
        </p:spPr>
        <p:txBody>
          <a:bodyPr/>
          <a:lstStyle/>
          <a:p>
            <a:r>
              <a:rPr lang="hu-HU" dirty="0" err="1"/>
              <a:t>Ethische</a:t>
            </a:r>
            <a:r>
              <a:rPr lang="hu-HU" dirty="0"/>
              <a:t> </a:t>
            </a:r>
            <a:r>
              <a:rPr lang="hu-HU" dirty="0" err="1" smtClean="0"/>
              <a:t>Aspekte</a:t>
            </a:r>
            <a:endParaRPr lang="de-DE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>
          <a:xfrm>
            <a:off x="158496" y="1792224"/>
            <a:ext cx="12265152" cy="7461504"/>
          </a:xfrm>
        </p:spPr>
        <p:txBody>
          <a:bodyPr numCol="1"/>
          <a:lstStyle/>
          <a:p>
            <a:pPr marL="650230" lvl="1" indent="0" algn="just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2800" dirty="0" smtClean="0"/>
              <a:t>1</a:t>
            </a:r>
            <a:r>
              <a:rPr lang="hu-HU" sz="2800" dirty="0" smtClean="0"/>
              <a:t>. </a:t>
            </a:r>
            <a:r>
              <a:rPr lang="hu-HU" sz="2800" dirty="0" err="1"/>
              <a:t>Situation</a:t>
            </a:r>
            <a:r>
              <a:rPr lang="hu-HU" sz="2800" dirty="0"/>
              <a:t>:</a:t>
            </a:r>
          </a:p>
          <a:p>
            <a:pPr marL="650230" lvl="1" indent="0" algn="just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2800" dirty="0"/>
              <a:t>Sie versorgen Herr</a:t>
            </a:r>
            <a:r>
              <a:rPr lang="de-DE" sz="2800" dirty="0"/>
              <a:t>n</a:t>
            </a:r>
            <a:r>
              <a:rPr lang="hu-HU" sz="2800" dirty="0"/>
              <a:t> Müller, </a:t>
            </a:r>
            <a:r>
              <a:rPr lang="de-DE" sz="2800" dirty="0"/>
              <a:t>d</a:t>
            </a:r>
            <a:r>
              <a:rPr lang="hu-HU" sz="2800" dirty="0"/>
              <a:t>er wieder über Bauchschmerzen und Durchfall klagt. Er war in de</a:t>
            </a:r>
            <a:r>
              <a:rPr lang="de-DE" sz="2800" dirty="0"/>
              <a:t>n</a:t>
            </a:r>
            <a:r>
              <a:rPr lang="hu-HU" sz="2800" dirty="0"/>
              <a:t> letzten 3 Monaten insgesamt für 3 Wochen mit ähnliche</a:t>
            </a:r>
            <a:r>
              <a:rPr lang="de-DE" sz="2800" dirty="0"/>
              <a:t>n</a:t>
            </a:r>
            <a:r>
              <a:rPr lang="hu-HU" sz="2800" dirty="0"/>
              <a:t> Beschwerden</a:t>
            </a:r>
            <a:r>
              <a:rPr lang="de-DE" sz="2800" dirty="0"/>
              <a:t> </a:t>
            </a:r>
            <a:r>
              <a:rPr lang="hu-HU" sz="2800" dirty="0"/>
              <a:t>zu Hause. Sie haben von anderen Patienten gehört, dass er während diese</a:t>
            </a:r>
            <a:r>
              <a:rPr lang="de-DE" sz="2800" dirty="0"/>
              <a:t>r</a:t>
            </a:r>
            <a:r>
              <a:rPr lang="hu-HU" sz="2800" dirty="0"/>
              <a:t> Erkrankungen eine</a:t>
            </a:r>
            <a:r>
              <a:rPr lang="de-DE" sz="2800" dirty="0"/>
              <a:t>n</a:t>
            </a:r>
            <a:r>
              <a:rPr lang="hu-HU" sz="2800" dirty="0"/>
              <a:t> schöne</a:t>
            </a:r>
            <a:r>
              <a:rPr lang="de-DE" sz="2800" dirty="0"/>
              <a:t>n</a:t>
            </a:r>
            <a:r>
              <a:rPr lang="hu-HU" sz="2800" dirty="0"/>
              <a:t> Skiurlaub gemacht hat. Wie handeln Sie</a:t>
            </a:r>
            <a:r>
              <a:rPr lang="de-DE" sz="2800" dirty="0"/>
              <a:t> in dieser</a:t>
            </a:r>
            <a:r>
              <a:rPr lang="hu-HU" sz="2800" dirty="0"/>
              <a:t> </a:t>
            </a:r>
            <a:r>
              <a:rPr lang="hu-HU" sz="2800" dirty="0" err="1"/>
              <a:t>Situation</a:t>
            </a:r>
            <a:r>
              <a:rPr lang="hu-HU" sz="2800" dirty="0" smtClean="0"/>
              <a:t>?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41796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800" y="1234992"/>
            <a:ext cx="11466000" cy="846000"/>
          </a:xfrm>
        </p:spPr>
        <p:txBody>
          <a:bodyPr/>
          <a:lstStyle/>
          <a:p>
            <a:r>
              <a:rPr lang="hu-HU" sz="3600" b="1" dirty="0" err="1"/>
              <a:t>Situationen</a:t>
            </a:r>
            <a:endParaRPr lang="de-DE" sz="36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>
          <a:xfrm>
            <a:off x="838800" y="575376"/>
            <a:ext cx="11498662" cy="396000"/>
          </a:xfrm>
        </p:spPr>
        <p:txBody>
          <a:bodyPr/>
          <a:lstStyle/>
          <a:p>
            <a:r>
              <a:rPr lang="hu-HU" dirty="0" err="1"/>
              <a:t>Ethische</a:t>
            </a:r>
            <a:r>
              <a:rPr lang="hu-HU" dirty="0"/>
              <a:t> </a:t>
            </a:r>
            <a:r>
              <a:rPr lang="hu-HU" dirty="0" err="1" smtClean="0"/>
              <a:t>Aspekte</a:t>
            </a:r>
            <a:endParaRPr lang="de-DE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>
          <a:xfrm>
            <a:off x="158496" y="1792224"/>
            <a:ext cx="12265152" cy="7461504"/>
          </a:xfrm>
        </p:spPr>
        <p:txBody>
          <a:bodyPr numCol="1"/>
          <a:lstStyle/>
          <a:p>
            <a:pPr marL="650230" lvl="1" indent="0" algn="just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de-DE" sz="2400" dirty="0" smtClean="0"/>
              <a:t>        </a:t>
            </a:r>
            <a:endParaRPr lang="hu-HU" sz="2400" dirty="0"/>
          </a:p>
          <a:p>
            <a:pPr marL="650230" lvl="1" indent="0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2400" dirty="0" smtClean="0"/>
              <a:t>2. </a:t>
            </a:r>
            <a:r>
              <a:rPr lang="hu-HU" sz="2400" dirty="0" err="1"/>
              <a:t>Situation</a:t>
            </a:r>
            <a:r>
              <a:rPr lang="hu-HU" sz="2400" dirty="0"/>
              <a:t>:</a:t>
            </a:r>
          </a:p>
          <a:p>
            <a:pPr marL="650230" lvl="1" indent="0" algn="just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2400" dirty="0" err="1"/>
              <a:t>Sie</a:t>
            </a:r>
            <a:r>
              <a:rPr lang="hu-HU" sz="2400" dirty="0"/>
              <a:t> sind der </a:t>
            </a:r>
            <a:r>
              <a:rPr lang="hu-HU" sz="2400" dirty="0" err="1"/>
              <a:t>Familienarzt</a:t>
            </a:r>
            <a:r>
              <a:rPr lang="hu-HU" sz="2400" dirty="0"/>
              <a:t> </a:t>
            </a:r>
            <a:r>
              <a:rPr lang="hu-HU" sz="2400" dirty="0" err="1"/>
              <a:t>eine</a:t>
            </a:r>
            <a:r>
              <a:rPr lang="de-DE" sz="2400" dirty="0"/>
              <a:t>s</a:t>
            </a:r>
            <a:r>
              <a:rPr lang="hu-HU" sz="2400" dirty="0"/>
              <a:t> </a:t>
            </a:r>
            <a:r>
              <a:rPr lang="hu-HU" sz="2400" dirty="0" err="1"/>
              <a:t>Chefarzt</a:t>
            </a:r>
            <a:r>
              <a:rPr lang="de-DE" sz="2400" dirty="0"/>
              <a:t>es</a:t>
            </a:r>
            <a:r>
              <a:rPr lang="hu-HU" sz="2400" dirty="0"/>
              <a:t> der </a:t>
            </a:r>
            <a:r>
              <a:rPr lang="hu-HU" sz="2400" dirty="0" err="1"/>
              <a:t>Klinik</a:t>
            </a:r>
            <a:r>
              <a:rPr lang="hu-HU" sz="2400" dirty="0"/>
              <a:t>, </a:t>
            </a:r>
            <a:r>
              <a:rPr lang="de-DE" sz="2400" dirty="0"/>
              <a:t>d</a:t>
            </a:r>
            <a:r>
              <a:rPr lang="hu-HU" sz="2400" dirty="0" err="1"/>
              <a:t>er</a:t>
            </a:r>
            <a:r>
              <a:rPr lang="hu-HU" sz="2400" dirty="0"/>
              <a:t> </a:t>
            </a:r>
            <a:r>
              <a:rPr lang="hu-HU" sz="2400" dirty="0" err="1"/>
              <a:t>auch</a:t>
            </a:r>
            <a:r>
              <a:rPr lang="hu-HU" sz="2400" dirty="0"/>
              <a:t> </a:t>
            </a:r>
            <a:r>
              <a:rPr lang="hu-HU" sz="2400" dirty="0" err="1"/>
              <a:t>ein</a:t>
            </a:r>
            <a:r>
              <a:rPr lang="de-DE" sz="2400" dirty="0"/>
              <a:t> </a:t>
            </a:r>
            <a:r>
              <a:rPr lang="hu-HU" sz="2400" dirty="0" err="1"/>
              <a:t>alte</a:t>
            </a:r>
            <a:r>
              <a:rPr lang="de-DE" sz="2400" dirty="0"/>
              <a:t>r</a:t>
            </a:r>
            <a:r>
              <a:rPr lang="hu-HU" sz="2400" dirty="0"/>
              <a:t> Freund </a:t>
            </a:r>
            <a:r>
              <a:rPr lang="hu-HU" sz="2400" dirty="0" err="1"/>
              <a:t>ist</a:t>
            </a:r>
            <a:r>
              <a:rPr lang="hu-HU" sz="2400" dirty="0"/>
              <a:t>. </a:t>
            </a:r>
            <a:r>
              <a:rPr lang="hu-HU" sz="2400" dirty="0" err="1"/>
              <a:t>Sie</a:t>
            </a:r>
            <a:r>
              <a:rPr lang="hu-HU" sz="2400" dirty="0"/>
              <a:t> </a:t>
            </a:r>
            <a:r>
              <a:rPr lang="hu-HU" sz="2400" dirty="0" err="1"/>
              <a:t>sprechen</a:t>
            </a:r>
            <a:r>
              <a:rPr lang="hu-HU" sz="2400" dirty="0"/>
              <a:t> mit </a:t>
            </a:r>
            <a:r>
              <a:rPr lang="hu-HU" sz="2400" dirty="0" err="1"/>
              <a:t>ihm</a:t>
            </a:r>
            <a:r>
              <a:rPr lang="hu-HU" sz="2400" dirty="0"/>
              <a:t> </a:t>
            </a:r>
            <a:r>
              <a:rPr lang="hu-HU" sz="2400" dirty="0" err="1"/>
              <a:t>immer</a:t>
            </a:r>
            <a:r>
              <a:rPr lang="hu-HU" sz="2400" dirty="0"/>
              <a:t> </a:t>
            </a:r>
            <a:r>
              <a:rPr lang="hu-HU" sz="2400" dirty="0" err="1"/>
              <a:t>nur</a:t>
            </a:r>
            <a:r>
              <a:rPr lang="hu-HU" sz="2400" dirty="0"/>
              <a:t> am Telefon, </a:t>
            </a:r>
            <a:r>
              <a:rPr lang="hu-HU" sz="2400" dirty="0" err="1"/>
              <a:t>er</a:t>
            </a:r>
            <a:r>
              <a:rPr lang="hu-HU" sz="2400" dirty="0"/>
              <a:t> l</a:t>
            </a:r>
            <a:r>
              <a:rPr lang="de-DE" sz="2400" dirty="0"/>
              <a:t>ä</a:t>
            </a:r>
            <a:r>
              <a:rPr lang="hu-HU" sz="2400" dirty="0" err="1"/>
              <a:t>sst</a:t>
            </a:r>
            <a:r>
              <a:rPr lang="hu-HU" sz="2400" dirty="0"/>
              <a:t> </a:t>
            </a:r>
            <a:r>
              <a:rPr lang="de-DE" sz="2400" dirty="0"/>
              <a:t>seit </a:t>
            </a:r>
            <a:r>
              <a:rPr lang="hu-HU" sz="2400" dirty="0"/>
              <a:t>10 </a:t>
            </a:r>
            <a:r>
              <a:rPr lang="hu-HU" sz="2400" dirty="0" err="1"/>
              <a:t>Jahren</a:t>
            </a:r>
            <a:r>
              <a:rPr lang="hu-HU" sz="2400" dirty="0"/>
              <a:t> </a:t>
            </a:r>
            <a:r>
              <a:rPr lang="hu-HU" sz="2400" dirty="0" err="1"/>
              <a:t>keine</a:t>
            </a:r>
            <a:r>
              <a:rPr lang="hu-HU" sz="2400" dirty="0"/>
              <a:t> </a:t>
            </a:r>
            <a:r>
              <a:rPr lang="hu-HU" sz="2400" dirty="0" err="1"/>
              <a:t>physikalische</a:t>
            </a:r>
            <a:r>
              <a:rPr lang="hu-HU" sz="2400" dirty="0"/>
              <a:t> </a:t>
            </a:r>
            <a:r>
              <a:rPr lang="hu-HU" sz="2400" dirty="0" err="1"/>
              <a:t>Untersuchung</a:t>
            </a:r>
            <a:r>
              <a:rPr lang="hu-HU" sz="2400" dirty="0"/>
              <a:t> </a:t>
            </a:r>
            <a:r>
              <a:rPr lang="hu-HU" sz="2400" dirty="0" err="1"/>
              <a:t>durchführen</a:t>
            </a:r>
            <a:r>
              <a:rPr lang="hu-HU" sz="2400" dirty="0"/>
              <a:t>. </a:t>
            </a:r>
            <a:r>
              <a:rPr lang="hu-HU" sz="2400" dirty="0" err="1"/>
              <a:t>Er</a:t>
            </a:r>
            <a:r>
              <a:rPr lang="hu-HU" sz="2400" dirty="0"/>
              <a:t> </a:t>
            </a:r>
            <a:r>
              <a:rPr lang="hu-HU" sz="2400" dirty="0" err="1"/>
              <a:t>sagt</a:t>
            </a:r>
            <a:r>
              <a:rPr lang="hu-HU" sz="2400" dirty="0"/>
              <a:t>, </a:t>
            </a:r>
            <a:r>
              <a:rPr lang="hu-HU" sz="2400" dirty="0" err="1"/>
              <a:t>dass</a:t>
            </a:r>
            <a:r>
              <a:rPr lang="hu-HU" sz="2400" dirty="0"/>
              <a:t> </a:t>
            </a:r>
            <a:r>
              <a:rPr lang="hu-HU" sz="2400" dirty="0" err="1"/>
              <a:t>alles</a:t>
            </a:r>
            <a:r>
              <a:rPr lang="hu-HU" sz="2400" dirty="0"/>
              <a:t> in der </a:t>
            </a:r>
            <a:r>
              <a:rPr lang="hu-HU" sz="2400" dirty="0" err="1"/>
              <a:t>Klinik</a:t>
            </a:r>
            <a:r>
              <a:rPr lang="hu-HU" sz="2400" dirty="0"/>
              <a:t> </a:t>
            </a:r>
            <a:r>
              <a:rPr lang="hu-HU" sz="2400" dirty="0" err="1"/>
              <a:t>untersucht</a:t>
            </a:r>
            <a:r>
              <a:rPr lang="hu-HU" sz="2400" dirty="0"/>
              <a:t> w</a:t>
            </a:r>
            <a:r>
              <a:rPr lang="de-DE" sz="2400" dirty="0" err="1"/>
              <a:t>ird</a:t>
            </a:r>
            <a:r>
              <a:rPr lang="de-DE" sz="2400" dirty="0"/>
              <a:t>.</a:t>
            </a:r>
            <a:r>
              <a:rPr lang="hu-HU" sz="2400" dirty="0"/>
              <a:t> </a:t>
            </a:r>
            <a:r>
              <a:rPr lang="de-DE" sz="2400" dirty="0"/>
              <a:t>W</a:t>
            </a:r>
            <a:r>
              <a:rPr lang="hu-HU" sz="2400" dirty="0" err="1"/>
              <a:t>egen</a:t>
            </a:r>
            <a:r>
              <a:rPr lang="hu-HU" sz="2400" dirty="0"/>
              <a:t> der </a:t>
            </a:r>
            <a:r>
              <a:rPr lang="hu-HU" sz="2400" dirty="0" err="1"/>
              <a:t>Einstellungen</a:t>
            </a:r>
            <a:r>
              <a:rPr lang="hu-HU" sz="2400" dirty="0"/>
              <a:t> </a:t>
            </a:r>
            <a:r>
              <a:rPr lang="hu-HU" sz="2400" dirty="0" err="1"/>
              <a:t>seiner</a:t>
            </a:r>
            <a:r>
              <a:rPr lang="hu-HU" sz="2400" dirty="0"/>
              <a:t> </a:t>
            </a:r>
            <a:r>
              <a:rPr lang="hu-HU" sz="2400" dirty="0" err="1"/>
              <a:t>digitalien</a:t>
            </a:r>
            <a:r>
              <a:rPr lang="hu-HU" sz="2400" dirty="0"/>
              <a:t> </a:t>
            </a:r>
            <a:r>
              <a:rPr lang="hu-HU" sz="2400" dirty="0" err="1"/>
              <a:t>Selbstbestimmung</a:t>
            </a:r>
            <a:r>
              <a:rPr lang="hu-HU" sz="2400" dirty="0"/>
              <a:t>, </a:t>
            </a:r>
            <a:r>
              <a:rPr lang="de-DE" sz="2400" dirty="0"/>
              <a:t>sind seine Untersuchungsergebnisse für Sie jedoch nicht einsehbar</a:t>
            </a:r>
            <a:r>
              <a:rPr lang="hu-HU" sz="2400" dirty="0"/>
              <a:t>. </a:t>
            </a:r>
            <a:r>
              <a:rPr lang="hu-HU" sz="2400" dirty="0" err="1"/>
              <a:t>Jetzt</a:t>
            </a:r>
            <a:r>
              <a:rPr lang="hu-HU" sz="2400" dirty="0"/>
              <a:t> </a:t>
            </a:r>
            <a:r>
              <a:rPr lang="hu-HU" sz="2400" dirty="0" err="1"/>
              <a:t>ruft</a:t>
            </a:r>
            <a:r>
              <a:rPr lang="hu-HU" sz="2400" dirty="0"/>
              <a:t> </a:t>
            </a:r>
            <a:r>
              <a:rPr lang="hu-HU" sz="2400" dirty="0" err="1"/>
              <a:t>er</a:t>
            </a:r>
            <a:r>
              <a:rPr lang="hu-HU" sz="2400" dirty="0"/>
              <a:t> an, </a:t>
            </a:r>
            <a:r>
              <a:rPr lang="hu-HU" sz="2400" dirty="0" err="1"/>
              <a:t>weil</a:t>
            </a:r>
            <a:r>
              <a:rPr lang="hu-HU" sz="2400" dirty="0"/>
              <a:t> </a:t>
            </a:r>
            <a:r>
              <a:rPr lang="hu-HU" sz="2400" dirty="0" err="1"/>
              <a:t>er</a:t>
            </a:r>
            <a:r>
              <a:rPr lang="hu-HU" sz="2400" dirty="0"/>
              <a:t> </a:t>
            </a:r>
            <a:r>
              <a:rPr lang="hu-HU" sz="2400" dirty="0" err="1"/>
              <a:t>seinen</a:t>
            </a:r>
            <a:r>
              <a:rPr lang="hu-HU" sz="2400" dirty="0"/>
              <a:t> </a:t>
            </a:r>
            <a:r>
              <a:rPr lang="hu-HU" sz="2400" dirty="0" err="1"/>
              <a:t>Führerschein</a:t>
            </a:r>
            <a:r>
              <a:rPr lang="hu-HU" sz="2400" dirty="0"/>
              <a:t> </a:t>
            </a:r>
            <a:r>
              <a:rPr lang="hu-HU" sz="2400" dirty="0" err="1"/>
              <a:t>erneuer</a:t>
            </a:r>
            <a:r>
              <a:rPr lang="de-DE" sz="2400" dirty="0"/>
              <a:t>t haben möchte</a:t>
            </a:r>
            <a:r>
              <a:rPr lang="hu-HU" sz="2400" dirty="0"/>
              <a:t>. </a:t>
            </a:r>
            <a:r>
              <a:rPr lang="hu-HU" sz="2400" dirty="0" err="1"/>
              <a:t>Was</a:t>
            </a:r>
            <a:r>
              <a:rPr lang="hu-HU" sz="2400" dirty="0"/>
              <a:t> </a:t>
            </a:r>
            <a:r>
              <a:rPr lang="hu-HU" sz="2400" dirty="0" err="1"/>
              <a:t>machen</a:t>
            </a:r>
            <a:r>
              <a:rPr lang="hu-HU" sz="2400" dirty="0"/>
              <a:t> </a:t>
            </a:r>
            <a:r>
              <a:rPr lang="hu-HU" sz="2400" dirty="0" err="1"/>
              <a:t>Sie</a:t>
            </a:r>
            <a:r>
              <a:rPr lang="hu-HU" sz="2400" dirty="0" smtClean="0"/>
              <a:t>?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47434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800" y="1234992"/>
            <a:ext cx="11466000" cy="846000"/>
          </a:xfrm>
        </p:spPr>
        <p:txBody>
          <a:bodyPr/>
          <a:lstStyle/>
          <a:p>
            <a:r>
              <a:rPr lang="hu-HU" sz="3600" b="1" dirty="0" err="1"/>
              <a:t>Situationen</a:t>
            </a:r>
            <a:endParaRPr lang="de-DE" sz="36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>
          <a:xfrm>
            <a:off x="838800" y="575376"/>
            <a:ext cx="11498662" cy="396000"/>
          </a:xfrm>
        </p:spPr>
        <p:txBody>
          <a:bodyPr/>
          <a:lstStyle/>
          <a:p>
            <a:r>
              <a:rPr lang="hu-HU" dirty="0" err="1"/>
              <a:t>Ethische</a:t>
            </a:r>
            <a:r>
              <a:rPr lang="hu-HU" dirty="0"/>
              <a:t> </a:t>
            </a:r>
            <a:r>
              <a:rPr lang="hu-HU" dirty="0" err="1" smtClean="0"/>
              <a:t>Aspekte</a:t>
            </a:r>
            <a:endParaRPr lang="de-DE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>
          <a:xfrm>
            <a:off x="158496" y="1792224"/>
            <a:ext cx="12265152" cy="7461504"/>
          </a:xfrm>
        </p:spPr>
        <p:txBody>
          <a:bodyPr numCol="1"/>
          <a:lstStyle/>
          <a:p>
            <a:pPr marL="650230" lvl="1" indent="0" algn="just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endParaRPr lang="hu-HU" sz="2800" dirty="0"/>
          </a:p>
          <a:p>
            <a:pPr marL="650230" lvl="1" indent="0" algn="just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2800" dirty="0"/>
              <a:t>3. </a:t>
            </a:r>
            <a:r>
              <a:rPr lang="hu-HU" sz="2800" dirty="0" err="1"/>
              <a:t>Situation</a:t>
            </a:r>
            <a:r>
              <a:rPr lang="hu-HU" sz="2800" dirty="0"/>
              <a:t>:</a:t>
            </a:r>
          </a:p>
          <a:p>
            <a:pPr marL="650230" lvl="1" indent="0" algn="just">
              <a:buSzPct val="100000"/>
              <a:buNone/>
              <a:defRPr sz="2200">
                <a:solidFill>
                  <a:srgbClr val="121D46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pPr>
            <a:r>
              <a:rPr lang="hu-HU" sz="2800" dirty="0" err="1"/>
              <a:t>Sie</a:t>
            </a:r>
            <a:r>
              <a:rPr lang="hu-HU" sz="2800" dirty="0"/>
              <a:t> </a:t>
            </a:r>
            <a:r>
              <a:rPr lang="hu-HU" sz="2800" dirty="0" err="1"/>
              <a:t>arbeiten</a:t>
            </a:r>
            <a:r>
              <a:rPr lang="hu-HU" sz="2800" dirty="0"/>
              <a:t> in der </a:t>
            </a:r>
            <a:r>
              <a:rPr lang="hu-HU" sz="2800" dirty="0" err="1"/>
              <a:t>Abteilung</a:t>
            </a:r>
            <a:r>
              <a:rPr lang="hu-HU" sz="2800" dirty="0"/>
              <a:t> </a:t>
            </a:r>
            <a:r>
              <a:rPr lang="hu-HU" sz="2800" dirty="0" err="1"/>
              <a:t>für</a:t>
            </a:r>
            <a:r>
              <a:rPr lang="hu-HU" sz="2800" dirty="0"/>
              <a:t> </a:t>
            </a:r>
            <a:r>
              <a:rPr lang="hu-HU" sz="2800" dirty="0" err="1"/>
              <a:t>Innere</a:t>
            </a:r>
            <a:r>
              <a:rPr lang="hu-HU" sz="2800" dirty="0"/>
              <a:t> </a:t>
            </a:r>
            <a:r>
              <a:rPr lang="hu-HU" sz="2800" dirty="0" err="1"/>
              <a:t>Medizin</a:t>
            </a:r>
            <a:r>
              <a:rPr lang="hu-HU" sz="2800" dirty="0"/>
              <a:t>. </a:t>
            </a:r>
            <a:r>
              <a:rPr lang="hu-HU" sz="2800" dirty="0" err="1"/>
              <a:t>Sie</a:t>
            </a:r>
            <a:r>
              <a:rPr lang="hu-HU" sz="2800" dirty="0"/>
              <a:t> </a:t>
            </a:r>
            <a:r>
              <a:rPr lang="hu-HU" sz="2800" dirty="0" err="1"/>
              <a:t>haben</a:t>
            </a:r>
            <a:r>
              <a:rPr lang="hu-HU" sz="2800" dirty="0"/>
              <a:t> </a:t>
            </a:r>
            <a:r>
              <a:rPr lang="hu-HU" sz="2800" dirty="0" err="1"/>
              <a:t>gerade</a:t>
            </a:r>
            <a:r>
              <a:rPr lang="hu-HU" sz="2800" dirty="0"/>
              <a:t> den </a:t>
            </a:r>
            <a:r>
              <a:rPr lang="hu-HU" sz="2800" dirty="0" err="1"/>
              <a:t>pathologische</a:t>
            </a:r>
            <a:r>
              <a:rPr lang="de-DE" sz="2800" dirty="0"/>
              <a:t>n</a:t>
            </a:r>
            <a:r>
              <a:rPr lang="hu-HU" sz="2800" dirty="0"/>
              <a:t> </a:t>
            </a:r>
            <a:r>
              <a:rPr lang="hu-HU" sz="2800" dirty="0" err="1"/>
              <a:t>Befund</a:t>
            </a:r>
            <a:r>
              <a:rPr lang="hu-HU" sz="2800" dirty="0"/>
              <a:t> von Herr</a:t>
            </a:r>
            <a:r>
              <a:rPr lang="de-DE" sz="2800" dirty="0"/>
              <a:t>n</a:t>
            </a:r>
            <a:r>
              <a:rPr lang="hu-HU" sz="2800" dirty="0"/>
              <a:t> </a:t>
            </a:r>
            <a:r>
              <a:rPr lang="hu-HU" sz="2800" dirty="0" err="1"/>
              <a:t>Künstler</a:t>
            </a:r>
            <a:r>
              <a:rPr lang="hu-HU" sz="2800" dirty="0"/>
              <a:t> </a:t>
            </a:r>
            <a:r>
              <a:rPr lang="hu-HU" sz="2800" dirty="0" err="1"/>
              <a:t>bekommen</a:t>
            </a:r>
            <a:r>
              <a:rPr lang="hu-HU" sz="2800" dirty="0"/>
              <a:t>: </a:t>
            </a:r>
            <a:r>
              <a:rPr lang="hu-HU" sz="2800" dirty="0" err="1"/>
              <a:t>Magenkrebs</a:t>
            </a:r>
            <a:r>
              <a:rPr lang="hu-HU" sz="2800" dirty="0"/>
              <a:t>. </a:t>
            </a:r>
            <a:r>
              <a:rPr lang="hu-HU" sz="2800" dirty="0" err="1"/>
              <a:t>Sie</a:t>
            </a:r>
            <a:r>
              <a:rPr lang="hu-HU" sz="2800" dirty="0"/>
              <a:t> </a:t>
            </a:r>
            <a:r>
              <a:rPr lang="hu-HU" sz="2800" dirty="0" err="1"/>
              <a:t>gehen</a:t>
            </a:r>
            <a:r>
              <a:rPr lang="hu-HU" sz="2800" dirty="0"/>
              <a:t> </a:t>
            </a:r>
            <a:r>
              <a:rPr lang="hu-HU" sz="2800" dirty="0" err="1"/>
              <a:t>zum</a:t>
            </a:r>
            <a:r>
              <a:rPr lang="hu-HU" sz="2800" dirty="0"/>
              <a:t> </a:t>
            </a:r>
            <a:r>
              <a:rPr lang="hu-HU" sz="2800" dirty="0" err="1"/>
              <a:t>Patient</a:t>
            </a:r>
            <a:r>
              <a:rPr lang="de-DE" sz="2800" dirty="0"/>
              <a:t>en, um</a:t>
            </a:r>
            <a:r>
              <a:rPr lang="hu-HU" sz="2800" dirty="0"/>
              <a:t> </a:t>
            </a:r>
            <a:r>
              <a:rPr lang="hu-HU" sz="2800" dirty="0" err="1"/>
              <a:t>ihn</a:t>
            </a:r>
            <a:r>
              <a:rPr lang="hu-HU" sz="2800" dirty="0"/>
              <a:t> </a:t>
            </a:r>
            <a:r>
              <a:rPr lang="hu-HU" sz="2800" dirty="0" err="1"/>
              <a:t>aufzuklären</a:t>
            </a:r>
            <a:r>
              <a:rPr lang="hu-HU" sz="2800" dirty="0"/>
              <a:t>. </a:t>
            </a:r>
            <a:r>
              <a:rPr lang="hu-HU" sz="2800" dirty="0" err="1"/>
              <a:t>Seine</a:t>
            </a:r>
            <a:r>
              <a:rPr lang="hu-HU" sz="2800" dirty="0"/>
              <a:t> </a:t>
            </a:r>
            <a:r>
              <a:rPr lang="hu-HU" sz="2800" dirty="0" err="1"/>
              <a:t>Frau</a:t>
            </a:r>
            <a:r>
              <a:rPr lang="hu-HU" sz="2800" dirty="0"/>
              <a:t> und </a:t>
            </a:r>
            <a:r>
              <a:rPr lang="hu-HU" sz="2800" dirty="0" err="1"/>
              <a:t>Tochter</a:t>
            </a:r>
            <a:r>
              <a:rPr lang="hu-HU" sz="2800" dirty="0"/>
              <a:t> sind </a:t>
            </a:r>
            <a:r>
              <a:rPr lang="de-DE" sz="2800" dirty="0"/>
              <a:t>gerade</a:t>
            </a:r>
            <a:r>
              <a:rPr lang="hu-HU" sz="2800" dirty="0"/>
              <a:t> bei </a:t>
            </a:r>
            <a:r>
              <a:rPr lang="hu-HU" sz="2800" dirty="0" err="1"/>
              <a:t>ihm</a:t>
            </a:r>
            <a:r>
              <a:rPr lang="hu-HU" sz="2800" dirty="0"/>
              <a:t> </a:t>
            </a:r>
            <a:r>
              <a:rPr lang="hu-HU" sz="2800" dirty="0" err="1"/>
              <a:t>im</a:t>
            </a:r>
            <a:r>
              <a:rPr lang="hu-HU" sz="2800" dirty="0"/>
              <a:t> </a:t>
            </a:r>
            <a:r>
              <a:rPr lang="hu-HU" sz="2800" dirty="0" err="1"/>
              <a:t>Privatkrankenzimmer</a:t>
            </a:r>
            <a:r>
              <a:rPr lang="hu-HU" sz="2800" dirty="0"/>
              <a:t>. </a:t>
            </a:r>
            <a:r>
              <a:rPr lang="hu-HU" sz="2800" dirty="0" err="1"/>
              <a:t>Was</a:t>
            </a:r>
            <a:r>
              <a:rPr lang="hu-HU" sz="2800" dirty="0"/>
              <a:t> </a:t>
            </a:r>
            <a:r>
              <a:rPr lang="hu-HU" sz="2800" dirty="0" err="1"/>
              <a:t>müssen</a:t>
            </a:r>
            <a:r>
              <a:rPr lang="hu-HU" sz="2800" dirty="0"/>
              <a:t> </a:t>
            </a:r>
            <a:r>
              <a:rPr lang="hu-HU" sz="2800" dirty="0" err="1"/>
              <a:t>Sie</a:t>
            </a:r>
            <a:r>
              <a:rPr lang="hu-HU" sz="2800" dirty="0"/>
              <a:t> </a:t>
            </a:r>
            <a:r>
              <a:rPr lang="hu-HU" sz="2800" dirty="0" err="1"/>
              <a:t>fragen</a:t>
            </a:r>
            <a:r>
              <a:rPr lang="hu-HU" sz="2800" dirty="0"/>
              <a:t>, </a:t>
            </a:r>
            <a:r>
              <a:rPr lang="hu-HU" sz="2800" dirty="0" err="1"/>
              <a:t>bevor</a:t>
            </a:r>
            <a:r>
              <a:rPr lang="hu-HU" sz="2800" dirty="0"/>
              <a:t> </a:t>
            </a:r>
            <a:r>
              <a:rPr lang="hu-HU" sz="2800" dirty="0" err="1"/>
              <a:t>Sie</a:t>
            </a:r>
            <a:r>
              <a:rPr lang="hu-HU" sz="2800" dirty="0"/>
              <a:t> </a:t>
            </a:r>
            <a:r>
              <a:rPr lang="hu-HU" sz="2800" dirty="0" err="1"/>
              <a:t>die</a:t>
            </a:r>
            <a:r>
              <a:rPr lang="hu-HU" sz="2800" dirty="0"/>
              <a:t> </a:t>
            </a:r>
            <a:r>
              <a:rPr lang="hu-HU" sz="2800" dirty="0" err="1"/>
              <a:t>schlechte</a:t>
            </a:r>
            <a:r>
              <a:rPr lang="hu-HU" sz="2800" dirty="0"/>
              <a:t> </a:t>
            </a:r>
            <a:r>
              <a:rPr lang="hu-HU" sz="2800" dirty="0" err="1"/>
              <a:t>Nachricht</a:t>
            </a:r>
            <a:r>
              <a:rPr lang="hu-HU" sz="2800" dirty="0"/>
              <a:t> </a:t>
            </a:r>
            <a:r>
              <a:rPr lang="hu-HU" sz="2800" dirty="0" err="1"/>
              <a:t>übergeben</a:t>
            </a:r>
            <a:r>
              <a:rPr lang="hu-HU" sz="2800" dirty="0"/>
              <a:t> </a:t>
            </a:r>
            <a:r>
              <a:rPr lang="hu-HU" sz="2800" dirty="0" err="1"/>
              <a:t>dürfen</a:t>
            </a:r>
            <a:r>
              <a:rPr lang="hu-HU" sz="2800" dirty="0" smtClean="0"/>
              <a:t>?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52545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8000" y="1612944"/>
            <a:ext cx="11466000" cy="846000"/>
          </a:xfrm>
        </p:spPr>
        <p:txBody>
          <a:bodyPr/>
          <a:lstStyle/>
          <a:p>
            <a:r>
              <a:rPr lang="hu-HU" sz="3600" b="1" dirty="0" err="1"/>
              <a:t>Gerechtigkeit</a:t>
            </a:r>
            <a:endParaRPr lang="hu-HU" sz="3600" b="1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>
          <a:xfrm>
            <a:off x="838800" y="575376"/>
            <a:ext cx="11498662" cy="396000"/>
          </a:xfrm>
        </p:spPr>
        <p:txBody>
          <a:bodyPr/>
          <a:lstStyle/>
          <a:p>
            <a:r>
              <a:rPr lang="hu-HU" dirty="0" err="1"/>
              <a:t>Ethische</a:t>
            </a:r>
            <a:r>
              <a:rPr lang="hu-HU" dirty="0"/>
              <a:t> </a:t>
            </a:r>
            <a:r>
              <a:rPr lang="hu-HU" dirty="0" err="1" smtClean="0"/>
              <a:t>Aspekte</a:t>
            </a:r>
            <a:endParaRPr lang="de-DE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>
          <a:xfrm>
            <a:off x="280416" y="2292096"/>
            <a:ext cx="12265152" cy="7461504"/>
          </a:xfrm>
        </p:spPr>
        <p:txBody>
          <a:bodyPr numCol="1"/>
          <a:lstStyle/>
          <a:p>
            <a:pPr lvl="1"/>
            <a:endParaRPr lang="hu-HU" sz="2400" dirty="0" smtClean="0"/>
          </a:p>
          <a:p>
            <a:pPr lvl="1"/>
            <a:endParaRPr lang="hu-HU" sz="2400" dirty="0"/>
          </a:p>
          <a:p>
            <a:pPr lvl="1"/>
            <a:endParaRPr lang="hu-HU" sz="2400" dirty="0" smtClean="0"/>
          </a:p>
          <a:p>
            <a:pPr lvl="1"/>
            <a:r>
              <a:rPr lang="de-DE" sz="2400" dirty="0" smtClean="0"/>
              <a:t>Gleichbehandlung</a:t>
            </a:r>
            <a:endParaRPr lang="de-DE" sz="2400" dirty="0"/>
          </a:p>
          <a:p>
            <a:pPr lvl="1"/>
            <a:r>
              <a:rPr lang="de-DE" sz="2400" dirty="0"/>
              <a:t>Ohne Unterschied (Lebensalter, Rasse, Geschlecht, Bildung…</a:t>
            </a:r>
            <a:r>
              <a:rPr lang="hu-HU" sz="2400" dirty="0"/>
              <a:t>)</a:t>
            </a:r>
          </a:p>
          <a:p>
            <a:pPr lvl="1"/>
            <a:endParaRPr lang="hu-HU" sz="2400" dirty="0"/>
          </a:p>
          <a:p>
            <a:pPr marL="650230" lvl="1" indent="0">
              <a:buNone/>
            </a:pPr>
            <a:r>
              <a:rPr lang="hu-HU" sz="2400" dirty="0" err="1"/>
              <a:t>Empfindliche</a:t>
            </a:r>
            <a:r>
              <a:rPr lang="hu-HU" sz="2400" dirty="0"/>
              <a:t> Themen, </a:t>
            </a:r>
            <a:r>
              <a:rPr lang="hu-HU" sz="2400" dirty="0" err="1"/>
              <a:t>Situationen</a:t>
            </a:r>
            <a:r>
              <a:rPr lang="hu-HU" sz="2400" dirty="0"/>
              <a:t>:</a:t>
            </a:r>
          </a:p>
          <a:p>
            <a:pPr lvl="1"/>
            <a:r>
              <a:rPr lang="hu-HU" sz="2400" dirty="0" err="1" smtClean="0"/>
              <a:t>Krankengeld-Betrug</a:t>
            </a:r>
            <a:r>
              <a:rPr lang="hu-HU" sz="2400" dirty="0" smtClean="0"/>
              <a:t> (1. </a:t>
            </a:r>
            <a:r>
              <a:rPr lang="hu-HU" sz="2400" dirty="0" err="1" smtClean="0"/>
              <a:t>Situation</a:t>
            </a:r>
            <a:r>
              <a:rPr lang="hu-HU" sz="2400" dirty="0" smtClean="0"/>
              <a:t> - </a:t>
            </a:r>
            <a:r>
              <a:rPr lang="hu-HU" sz="2400" dirty="0" err="1" smtClean="0"/>
              <a:t>Skiurlaub</a:t>
            </a:r>
            <a:r>
              <a:rPr lang="hu-HU" sz="2400" dirty="0" smtClean="0"/>
              <a:t>)</a:t>
            </a:r>
            <a:endParaRPr lang="hu-HU" sz="2400" dirty="0"/>
          </a:p>
          <a:p>
            <a:pPr lvl="1"/>
            <a:r>
              <a:rPr lang="hu-HU" sz="2400" dirty="0" err="1" smtClean="0"/>
              <a:t>Bekannte</a:t>
            </a:r>
            <a:r>
              <a:rPr lang="hu-HU" sz="2400" dirty="0" smtClean="0"/>
              <a:t> (2. </a:t>
            </a:r>
            <a:r>
              <a:rPr lang="hu-HU" sz="2400" dirty="0" err="1" smtClean="0"/>
              <a:t>Situation</a:t>
            </a:r>
            <a:r>
              <a:rPr lang="hu-HU" sz="2400" dirty="0" smtClean="0"/>
              <a:t> - </a:t>
            </a:r>
            <a:r>
              <a:rPr lang="hu-HU" sz="2400" dirty="0" err="1" smtClean="0"/>
              <a:t>Chefarzt</a:t>
            </a:r>
            <a:r>
              <a:rPr lang="hu-HU" sz="2400" dirty="0" smtClean="0"/>
              <a:t>)</a:t>
            </a:r>
          </a:p>
          <a:p>
            <a:pPr lvl="1"/>
            <a:r>
              <a:rPr lang="hu-HU" sz="2400" dirty="0" err="1" smtClean="0"/>
              <a:t>Selbstvernachlässigte</a:t>
            </a:r>
            <a:r>
              <a:rPr lang="hu-HU" sz="2400" dirty="0" smtClean="0"/>
              <a:t> </a:t>
            </a:r>
            <a:r>
              <a:rPr lang="hu-HU" sz="2400" dirty="0" err="1" smtClean="0"/>
              <a:t>Patienten</a:t>
            </a:r>
            <a:endParaRPr lang="hu-HU" sz="2400" dirty="0"/>
          </a:p>
          <a:p>
            <a:pPr lvl="1"/>
            <a:endParaRPr lang="hu-HU" sz="2400" dirty="0"/>
          </a:p>
          <a:p>
            <a:pPr lvl="1"/>
            <a:endParaRPr lang="de-DE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270" y="1448352"/>
            <a:ext cx="4193826" cy="296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1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8000" y="1612944"/>
            <a:ext cx="11466000" cy="846000"/>
          </a:xfrm>
        </p:spPr>
        <p:txBody>
          <a:bodyPr/>
          <a:lstStyle/>
          <a:p>
            <a:r>
              <a:rPr lang="hu-HU" sz="3600" b="1" dirty="0" err="1"/>
              <a:t>Autonomie</a:t>
            </a:r>
            <a:r>
              <a:rPr lang="hu-HU" sz="3600" b="1" dirty="0"/>
              <a:t> - </a:t>
            </a:r>
            <a:r>
              <a:rPr lang="hu-HU" sz="3600" b="1" dirty="0" err="1"/>
              <a:t>Selbstbestimmungsrecht</a:t>
            </a:r>
            <a:r>
              <a:rPr lang="hu-HU" sz="3600" b="1" dirty="0"/>
              <a:t/>
            </a:r>
            <a:br>
              <a:rPr lang="hu-HU" sz="3600" b="1" dirty="0"/>
            </a:br>
            <a:endParaRPr lang="de-DE" sz="3600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4"/>
          </p:nvPr>
        </p:nvSpPr>
        <p:spPr>
          <a:xfrm>
            <a:off x="838800" y="575376"/>
            <a:ext cx="11498662" cy="396000"/>
          </a:xfrm>
        </p:spPr>
        <p:txBody>
          <a:bodyPr/>
          <a:lstStyle/>
          <a:p>
            <a:r>
              <a:rPr lang="hu-HU" dirty="0" err="1"/>
              <a:t>Ethische</a:t>
            </a:r>
            <a:r>
              <a:rPr lang="hu-HU" dirty="0"/>
              <a:t> </a:t>
            </a:r>
            <a:r>
              <a:rPr lang="hu-HU" dirty="0" err="1" smtClean="0"/>
              <a:t>Aspekte</a:t>
            </a:r>
            <a:endParaRPr lang="de-DE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5"/>
          </p:nvPr>
        </p:nvSpPr>
        <p:spPr>
          <a:xfrm>
            <a:off x="280416" y="2292096"/>
            <a:ext cx="12265152" cy="7461504"/>
          </a:xfrm>
        </p:spPr>
        <p:txBody>
          <a:bodyPr numCol="1"/>
          <a:lstStyle/>
          <a:p>
            <a:pPr marL="650230" lvl="1" indent="0">
              <a:buNone/>
            </a:pPr>
            <a:r>
              <a:rPr lang="hu-HU" sz="2400" u="sng" dirty="0" err="1"/>
              <a:t>Pflicht</a:t>
            </a:r>
            <a:r>
              <a:rPr lang="hu-HU" sz="2400" u="sng" dirty="0"/>
              <a:t> </a:t>
            </a:r>
            <a:r>
              <a:rPr lang="hu-HU" sz="2400" u="sng" dirty="0" err="1"/>
              <a:t>zur</a:t>
            </a:r>
            <a:r>
              <a:rPr lang="hu-HU" sz="2400" u="sng" dirty="0"/>
              <a:t> </a:t>
            </a:r>
            <a:r>
              <a:rPr lang="hu-HU" sz="2400" u="sng" dirty="0" err="1"/>
              <a:t>Aufklärung</a:t>
            </a:r>
            <a:endParaRPr lang="hu-HU" sz="2400" u="sng" dirty="0"/>
          </a:p>
          <a:p>
            <a:pPr lvl="1"/>
            <a:r>
              <a:rPr lang="de-DE" sz="2000" dirty="0"/>
              <a:t>Die Aufklärung</a:t>
            </a:r>
          </a:p>
          <a:p>
            <a:pPr lvl="2"/>
            <a:r>
              <a:rPr lang="de-DE" sz="2000" dirty="0"/>
              <a:t>kein Informationsmaterial kann diese Aufgabe erfüllen</a:t>
            </a:r>
          </a:p>
          <a:p>
            <a:pPr lvl="2"/>
            <a:r>
              <a:rPr lang="de-DE" sz="2000" dirty="0"/>
              <a:t>vorsichtig und gründlich</a:t>
            </a:r>
          </a:p>
          <a:p>
            <a:pPr lvl="2" algn="just"/>
            <a:r>
              <a:rPr lang="de-DE" sz="2000" dirty="0" smtClean="0"/>
              <a:t>Individuelle </a:t>
            </a:r>
            <a:r>
              <a:rPr lang="de-DE" sz="2000" dirty="0"/>
              <a:t>Aufklärung unter Berücksichtigung des Alters, der Bildung,</a:t>
            </a:r>
            <a:r>
              <a:rPr lang="hu-HU" sz="2000" dirty="0"/>
              <a:t> </a:t>
            </a:r>
            <a:r>
              <a:rPr lang="de-DE" sz="2000" dirty="0"/>
              <a:t>der Vorkenntnisse, des seelischen </a:t>
            </a:r>
            <a:r>
              <a:rPr lang="de-DE" sz="2000" dirty="0" smtClean="0"/>
              <a:t>Zustands</a:t>
            </a:r>
            <a:r>
              <a:rPr lang="hu-HU" sz="2000" dirty="0" smtClean="0"/>
              <a:t> – </a:t>
            </a:r>
            <a:r>
              <a:rPr lang="hu-HU" sz="2000" dirty="0" err="1" smtClean="0"/>
              <a:t>individuell</a:t>
            </a:r>
            <a:r>
              <a:rPr lang="hu-HU" sz="2000" dirty="0" smtClean="0"/>
              <a:t>, </a:t>
            </a:r>
            <a:r>
              <a:rPr lang="hu-HU" sz="2000" dirty="0" err="1" smtClean="0"/>
              <a:t>umsichtig</a:t>
            </a:r>
            <a:r>
              <a:rPr lang="hu-HU" sz="2000" dirty="0" smtClean="0"/>
              <a:t>, </a:t>
            </a:r>
            <a:r>
              <a:rPr lang="hu-HU" sz="2000" dirty="0" err="1" smtClean="0"/>
              <a:t>stufenweise</a:t>
            </a:r>
            <a:endParaRPr lang="hu-HU" sz="2000" dirty="0"/>
          </a:p>
          <a:p>
            <a:pPr lvl="2" algn="just"/>
            <a:endParaRPr lang="de-DE" sz="2000" dirty="0"/>
          </a:p>
          <a:p>
            <a:pPr lvl="1"/>
            <a:r>
              <a:rPr lang="de-DE" sz="2000" dirty="0"/>
              <a:t>In der Aufklärung: Betonung von</a:t>
            </a:r>
          </a:p>
          <a:p>
            <a:pPr lvl="2"/>
            <a:r>
              <a:rPr lang="de-DE" sz="2000" dirty="0" smtClean="0"/>
              <a:t>Nebenwirkungen</a:t>
            </a:r>
            <a:r>
              <a:rPr lang="hu-HU" sz="2000" dirty="0" smtClean="0"/>
              <a:t>, </a:t>
            </a:r>
            <a:r>
              <a:rPr lang="de-DE" sz="2000" dirty="0" smtClean="0"/>
              <a:t>möglichen </a:t>
            </a:r>
            <a:r>
              <a:rPr lang="de-DE" sz="2000" dirty="0"/>
              <a:t>Komplikationen und</a:t>
            </a:r>
          </a:p>
          <a:p>
            <a:pPr lvl="2"/>
            <a:r>
              <a:rPr lang="de-DE" sz="2000" dirty="0"/>
              <a:t>der </a:t>
            </a:r>
            <a:r>
              <a:rPr lang="de-DE" sz="2000" dirty="0" err="1"/>
              <a:t>Vorkommenshäufigkeit</a:t>
            </a:r>
            <a:r>
              <a:rPr lang="de-DE" sz="2000" dirty="0"/>
              <a:t> der Komplikationen</a:t>
            </a:r>
          </a:p>
          <a:p>
            <a:pPr lvl="1"/>
            <a:r>
              <a:rPr lang="de-DE" sz="2000" dirty="0"/>
              <a:t>Am Gesprächsende kontrollieren, ob der Patient/Verwandte alles gut</a:t>
            </a:r>
            <a:r>
              <a:rPr lang="hu-HU" sz="2000" dirty="0"/>
              <a:t> </a:t>
            </a:r>
            <a:r>
              <a:rPr lang="de-DE" sz="2000" dirty="0"/>
              <a:t>verstanden hat</a:t>
            </a:r>
          </a:p>
          <a:p>
            <a:pPr lvl="1" algn="just"/>
            <a:r>
              <a:rPr lang="de-DE" sz="2000" dirty="0"/>
              <a:t>Die Verwandten sollte man nur mit der Erlaubnis des Patienten über seine</a:t>
            </a:r>
            <a:r>
              <a:rPr lang="hu-HU" sz="2000" dirty="0"/>
              <a:t> </a:t>
            </a:r>
            <a:r>
              <a:rPr lang="de-DE" sz="2000" dirty="0"/>
              <a:t>Krankheit </a:t>
            </a:r>
            <a:r>
              <a:rPr lang="de-DE" sz="2000" dirty="0" smtClean="0"/>
              <a:t>informieren</a:t>
            </a:r>
            <a:r>
              <a:rPr lang="hu-HU" sz="2000" dirty="0" smtClean="0"/>
              <a:t> (3. </a:t>
            </a:r>
            <a:r>
              <a:rPr lang="hu-HU" sz="2000" dirty="0" err="1" smtClean="0"/>
              <a:t>Situation</a:t>
            </a:r>
            <a:r>
              <a:rPr lang="hu-HU" sz="2000" dirty="0" smtClean="0"/>
              <a:t> - </a:t>
            </a:r>
            <a:r>
              <a:rPr lang="hu-HU" sz="2000" dirty="0" err="1" smtClean="0"/>
              <a:t>Magenkrebs</a:t>
            </a:r>
            <a:r>
              <a:rPr lang="hu-HU" sz="2000" dirty="0" smtClean="0"/>
              <a:t>)</a:t>
            </a:r>
            <a:endParaRPr lang="hu-HU" sz="2000" dirty="0"/>
          </a:p>
          <a:p>
            <a:pPr lvl="1"/>
            <a:endParaRPr lang="hu-HU" sz="2400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748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ok-template-HU.pptx" id="{5902C0CD-3840-4895-98FC-91488E0E1C10}" vid="{94FCA8B2-C161-4BBE-BA04-7AB4325899A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2114</Words>
  <Application>Microsoft Office PowerPoint</Application>
  <PresentationFormat>Egyéni</PresentationFormat>
  <Paragraphs>312</Paragraphs>
  <Slides>36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42" baseType="lpstr">
      <vt:lpstr>Poppins Regular</vt:lpstr>
      <vt:lpstr>Arial</vt:lpstr>
      <vt:lpstr>Poppins Regular</vt:lpstr>
      <vt:lpstr>Poppins Bold</vt:lpstr>
      <vt:lpstr>Calibri</vt:lpstr>
      <vt:lpstr>Office-téma</vt:lpstr>
      <vt:lpstr>Ethische Aspekte der Arzt-Patienten Beziehung. Versorgung der Familie.</vt:lpstr>
      <vt:lpstr>Ethische Aspekte der Arzt-Patienten Beziehung </vt:lpstr>
      <vt:lpstr>Ethische Aspekte – Warum so wichtig für Familienärzte?</vt:lpstr>
      <vt:lpstr>Der medizinische Moralkodex</vt:lpstr>
      <vt:lpstr>Situationen</vt:lpstr>
      <vt:lpstr>Situationen</vt:lpstr>
      <vt:lpstr>Situationen</vt:lpstr>
      <vt:lpstr>Gerechtigkeit</vt:lpstr>
      <vt:lpstr>Autonomie - Selbstbestimmungsrecht </vt:lpstr>
      <vt:lpstr>Autonomie - Selbstbestimmungsrecht </vt:lpstr>
      <vt:lpstr>Autonomie - Selbstbestimmungsrecht </vt:lpstr>
      <vt:lpstr>Autonomie - Selbstbestimmungsrecht </vt:lpstr>
      <vt:lpstr>Autonomie - Selbstbestimmungsrecht </vt:lpstr>
      <vt:lpstr>Benevolenz</vt:lpstr>
      <vt:lpstr>Nil nocere</vt:lpstr>
      <vt:lpstr>Situationen</vt:lpstr>
      <vt:lpstr>Situationen</vt:lpstr>
      <vt:lpstr>Situationen</vt:lpstr>
      <vt:lpstr>Nil nocere</vt:lpstr>
      <vt:lpstr>Situationen</vt:lpstr>
      <vt:lpstr>Berufliche Zusammenarbeit</vt:lpstr>
      <vt:lpstr>Die Pflicht des Patienten</vt:lpstr>
      <vt:lpstr>Kindesmissbrauch</vt:lpstr>
      <vt:lpstr>Versorgung der Familie</vt:lpstr>
      <vt:lpstr>Situationen  </vt:lpstr>
      <vt:lpstr>Situationen  </vt:lpstr>
      <vt:lpstr>Versorgung der Familie</vt:lpstr>
      <vt:lpstr>Versorgung der Familie</vt:lpstr>
      <vt:lpstr>Versorgung der Familie</vt:lpstr>
      <vt:lpstr>1. Familienorientierte Herangehensweise von einzelnen Patienten</vt:lpstr>
      <vt:lpstr>2. Einziehung der Familienmitglieder bei routinemäßigen Arztvisiten</vt:lpstr>
      <vt:lpstr>3. Familienbesprechung</vt:lpstr>
      <vt:lpstr>3. Familienbesprechung</vt:lpstr>
      <vt:lpstr>3. Familienbesprechung</vt:lpstr>
      <vt:lpstr>3. Familienbesprechung</vt:lpstr>
      <vt:lpstr>Danke für Ihre Aufmerksamkeit!</vt:lpstr>
    </vt:vector>
  </TitlesOfParts>
  <Company>Pécsi Tudományegyetem Általáson Orvostudomámyi Kar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Czulák Szilvia</dc:creator>
  <cp:lastModifiedBy>Fülöp Balázs</cp:lastModifiedBy>
  <cp:revision>213</cp:revision>
  <dcterms:created xsi:type="dcterms:W3CDTF">2021-02-22T10:03:35Z</dcterms:created>
  <dcterms:modified xsi:type="dcterms:W3CDTF">2024-02-14T23:59:50Z</dcterms:modified>
</cp:coreProperties>
</file>