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FFFF33"/>
    <a:srgbClr val="FFFF66"/>
    <a:srgbClr val="EDC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7" y="-5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2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2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4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2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2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3B3C-EA32-4673-8AF5-626A3A4900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C3AD-6448-4A7A-94F8-0078FE22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9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/>
        </p:nvSpPr>
        <p:spPr>
          <a:xfrm>
            <a:off x="120080" y="2756848"/>
            <a:ext cx="6336704" cy="32119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1" y="10938076"/>
            <a:ext cx="6550699" cy="1871436"/>
          </a:xfrm>
          <a:solidFill>
            <a:srgbClr val="FFFF33"/>
          </a:solidFill>
        </p:spPr>
        <p:txBody>
          <a:bodyPr anchor="ctr">
            <a:noAutofit/>
          </a:bodyPr>
          <a:lstStyle/>
          <a:p>
            <a:endParaRPr lang="hu-HU" sz="1600" b="1" spc="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 PTE ÁOK TDK Bizottsága idén is támogatja 30 hallgató/PhD </a:t>
            </a:r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hallgató/rezidens </a:t>
            </a:r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részvételét! Részletek nemsokára az ÁOK honlapon!</a:t>
            </a:r>
          </a:p>
          <a:p>
            <a:endParaRPr lang="hu-HU" sz="1400" spc="200" smtClean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Support available at the Undergraduate Research Committee for students/PhD </a:t>
            </a:r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students/residents! </a:t>
            </a:r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Details coming soon on POTE website!</a:t>
            </a:r>
          </a:p>
          <a:p>
            <a:r>
              <a:rPr lang="hu-HU" sz="1400" spc="20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1400" spc="20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96" y="23821"/>
            <a:ext cx="5088632" cy="18404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" y="95829"/>
            <a:ext cx="1768467" cy="1768467"/>
          </a:xfrm>
          <a:prstGeom prst="rect">
            <a:avLst/>
          </a:prstGeom>
        </p:spPr>
      </p:pic>
      <p:grpSp>
        <p:nvGrpSpPr>
          <p:cNvPr id="14" name="Csoportba foglalás 13"/>
          <p:cNvGrpSpPr/>
          <p:nvPr/>
        </p:nvGrpSpPr>
        <p:grpSpPr>
          <a:xfrm>
            <a:off x="5524694" y="136104"/>
            <a:ext cx="4028434" cy="1504910"/>
            <a:chOff x="5509555" y="208112"/>
            <a:chExt cx="4028434" cy="1504910"/>
          </a:xfrm>
        </p:grpSpPr>
        <p:sp>
          <p:nvSpPr>
            <p:cNvPr id="11" name="Téglalap 10"/>
            <p:cNvSpPr/>
            <p:nvPr/>
          </p:nvSpPr>
          <p:spPr>
            <a:xfrm>
              <a:off x="5509555" y="208112"/>
              <a:ext cx="3899557" cy="15049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5509555" y="328027"/>
              <a:ext cx="402843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1200"/>
                </a:spcAft>
              </a:pPr>
              <a:r>
                <a:rPr lang="hu-HU" sz="320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Balatonfüred</a:t>
              </a:r>
              <a:br>
                <a:rPr lang="hu-HU" sz="3200" smtClean="0">
                  <a:solidFill>
                    <a:schemeClr val="tx2"/>
                  </a:solidFill>
                  <a:latin typeface="Arial Black" panose="020B0A04020102020204" pitchFamily="34" charset="0"/>
                </a:rPr>
              </a:br>
              <a:r>
                <a:rPr lang="hu-HU" sz="180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Állami Szívkórház</a:t>
              </a:r>
            </a:p>
            <a:p>
              <a:r>
                <a:rPr lang="hu-HU" sz="2400" smtClean="0">
                  <a:solidFill>
                    <a:srgbClr val="0000CC"/>
                  </a:solidFill>
                  <a:latin typeface="Arial Black" panose="020B0A04020102020204" pitchFamily="34" charset="0"/>
                </a:rPr>
                <a:t>2015. augusztus 21-22</a:t>
              </a:r>
              <a:r>
                <a:rPr lang="hu-HU" sz="2400" smtClean="0">
                  <a:solidFill>
                    <a:srgbClr val="0000CC"/>
                  </a:solidFill>
                </a:rPr>
                <a:t>.</a:t>
              </a:r>
              <a:endParaRPr lang="en-US" sz="2400">
                <a:solidFill>
                  <a:srgbClr val="0000CC"/>
                </a:solidFill>
              </a:endParaRPr>
            </a:p>
          </p:txBody>
        </p:sp>
      </p:grpSp>
      <p:sp>
        <p:nvSpPr>
          <p:cNvPr id="9" name="Szövegdoboz 8"/>
          <p:cNvSpPr txBox="1"/>
          <p:nvPr/>
        </p:nvSpPr>
        <p:spPr>
          <a:xfrm>
            <a:off x="-35952" y="9336866"/>
            <a:ext cx="37305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>
              <a:spcAft>
                <a:spcPts val="1200"/>
              </a:spcAft>
            </a:pPr>
            <a:r>
              <a:rPr lang="hu-HU" smtClean="0"/>
              <a:t>	Legyél te is tag! </a:t>
            </a:r>
          </a:p>
          <a:p>
            <a:pPr defTabSz="1249363">
              <a:tabLst>
                <a:tab pos="358775" algn="l"/>
              </a:tabLst>
            </a:pPr>
            <a:r>
              <a:rPr lang="hu-HU" smtClean="0"/>
              <a:t>	</a:t>
            </a:r>
            <a:r>
              <a:rPr lang="hu-HU" sz="2000" smtClean="0"/>
              <a:t>Csatlakozz hozzánk a 	facebookon is! </a:t>
            </a:r>
          </a:p>
          <a:p>
            <a:pPr defTabSz="1249363">
              <a:tabLst>
                <a:tab pos="358775" algn="l"/>
              </a:tabLst>
            </a:pPr>
            <a:r>
              <a:rPr lang="hu-HU" sz="1200" smtClean="0"/>
              <a:t>	</a:t>
            </a:r>
            <a:r>
              <a:rPr lang="hu-HU" sz="1800" smtClean="0"/>
              <a:t>HMAA Füred 2015 Conference</a:t>
            </a:r>
            <a:endParaRPr lang="en-US" sz="1800"/>
          </a:p>
        </p:txBody>
      </p:sp>
      <p:pic>
        <p:nvPicPr>
          <p:cNvPr id="1026" name="Picture 2" descr="C:\Users\sony\Downloads\DSCN761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4" r="7556" b="7207"/>
          <a:stretch/>
        </p:blipFill>
        <p:spPr bwMode="auto">
          <a:xfrm>
            <a:off x="6546608" y="10797492"/>
            <a:ext cx="3103105" cy="200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ny\Downloads\DSCN792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1"/>
          <a:stretch/>
        </p:blipFill>
        <p:spPr bwMode="auto">
          <a:xfrm>
            <a:off x="6556896" y="6876620"/>
            <a:ext cx="3100149" cy="2005311"/>
          </a:xfrm>
          <a:prstGeom prst="rect">
            <a:avLst/>
          </a:prstGeom>
          <a:ln>
            <a:noFill/>
          </a:ln>
        </p:spPr>
      </p:pic>
      <p:pic>
        <p:nvPicPr>
          <p:cNvPr id="1029" name="Picture 5" descr="C:\Users\sony\Downloads\DSCN6945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8" b="-1"/>
          <a:stretch/>
        </p:blipFill>
        <p:spPr bwMode="auto">
          <a:xfrm>
            <a:off x="6556705" y="4803022"/>
            <a:ext cx="3082909" cy="207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ny\Downloads\DSCN8162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3" t="16656" r="715"/>
          <a:stretch/>
        </p:blipFill>
        <p:spPr bwMode="auto">
          <a:xfrm>
            <a:off x="6556705" y="2756848"/>
            <a:ext cx="3095784" cy="204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sony\Downloads\DSCN7677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7" b="21738"/>
          <a:stretch/>
        </p:blipFill>
        <p:spPr bwMode="auto">
          <a:xfrm>
            <a:off x="-11575" y="8863706"/>
            <a:ext cx="3558063" cy="207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zövegdoboz 12"/>
          <p:cNvSpPr txBox="1"/>
          <p:nvPr/>
        </p:nvSpPr>
        <p:spPr>
          <a:xfrm>
            <a:off x="-11575" y="1864296"/>
            <a:ext cx="9640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cap="small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 HMAA éves balatonfüredi konferenciája</a:t>
            </a:r>
          </a:p>
          <a:p>
            <a:pPr algn="ctr"/>
            <a:r>
              <a:rPr lang="hu-HU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HMAA Conference in Balatonfüred</a:t>
            </a:r>
          </a:p>
        </p:txBody>
      </p:sp>
      <p:pic>
        <p:nvPicPr>
          <p:cNvPr id="1033" name="Picture 9" descr="C:\Users\sony\Downloads\DSCN796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240" y="8863706"/>
            <a:ext cx="3028127" cy="210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ny\Downloads\DSCN6319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2" t="28826" r="7269" b="18098"/>
          <a:stretch/>
        </p:blipFill>
        <p:spPr bwMode="auto">
          <a:xfrm>
            <a:off x="6557455" y="8863706"/>
            <a:ext cx="3099590" cy="209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Csoportba foglalás 23"/>
          <p:cNvGrpSpPr/>
          <p:nvPr/>
        </p:nvGrpSpPr>
        <p:grpSpPr>
          <a:xfrm>
            <a:off x="120080" y="7199557"/>
            <a:ext cx="6336704" cy="795190"/>
            <a:chOff x="120080" y="7997749"/>
            <a:chExt cx="6336704" cy="856912"/>
          </a:xfrm>
        </p:grpSpPr>
        <p:sp>
          <p:nvSpPr>
            <p:cNvPr id="18" name="Téglalap 17"/>
            <p:cNvSpPr/>
            <p:nvPr/>
          </p:nvSpPr>
          <p:spPr>
            <a:xfrm>
              <a:off x="120080" y="8009626"/>
              <a:ext cx="6336704" cy="845035"/>
            </a:xfrm>
            <a:prstGeom prst="rect">
              <a:avLst/>
            </a:prstGeom>
            <a:solidFill>
              <a:srgbClr val="EDC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264096" y="7997749"/>
              <a:ext cx="6054205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spc="230" smtClean="0">
                  <a:latin typeface="Arial" panose="020B0604020202020204" pitchFamily="34" charset="0"/>
                  <a:cs typeface="Arial" panose="020B0604020202020204" pitchFamily="34" charset="0"/>
                </a:rPr>
                <a:t>regisztráció </a:t>
              </a:r>
              <a:r>
                <a:rPr lang="hu-HU" sz="2000" spc="23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/registration </a:t>
              </a:r>
            </a:p>
            <a:p>
              <a:pPr algn="ctr"/>
              <a:r>
                <a:rPr lang="hu-HU" smtClean="0">
                  <a:latin typeface="Arial Black" panose="020B0A04020102020204" pitchFamily="34" charset="0"/>
                </a:rPr>
                <a:t>www.hmaa.org</a:t>
              </a:r>
              <a:endParaRPr lang="en-US">
                <a:latin typeface="Arial Black" panose="020B0A04020102020204" pitchFamily="34" charset="0"/>
              </a:endParaRPr>
            </a:p>
          </p:txBody>
        </p:sp>
      </p:grpSp>
      <p:grpSp>
        <p:nvGrpSpPr>
          <p:cNvPr id="23" name="Csoportba foglalás 22"/>
          <p:cNvGrpSpPr/>
          <p:nvPr/>
        </p:nvGrpSpPr>
        <p:grpSpPr>
          <a:xfrm>
            <a:off x="-23936" y="6040758"/>
            <a:ext cx="6624736" cy="1080120"/>
            <a:chOff x="-23936" y="6976863"/>
            <a:chExt cx="6624736" cy="1056084"/>
          </a:xfrm>
        </p:grpSpPr>
        <p:sp>
          <p:nvSpPr>
            <p:cNvPr id="29" name="Téglalap 28"/>
            <p:cNvSpPr/>
            <p:nvPr/>
          </p:nvSpPr>
          <p:spPr>
            <a:xfrm>
              <a:off x="120080" y="6976863"/>
              <a:ext cx="6336704" cy="1056084"/>
            </a:xfrm>
            <a:prstGeom prst="rect">
              <a:avLst/>
            </a:prstGeom>
            <a:solidFill>
              <a:srgbClr val="EDC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-23936" y="7089853"/>
              <a:ext cx="6624736" cy="87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hu-HU" sz="1800" b="1" spc="22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hu-HU" sz="1800" b="1" spc="220" smtClean="0">
                  <a:latin typeface="Arial" panose="020B0604020202020204" pitchFamily="34" charset="0"/>
                  <a:cs typeface="Arial" panose="020B0604020202020204" pitchFamily="34" charset="0"/>
                </a:rPr>
                <a:t>bsztrakt leadási határidő </a:t>
              </a:r>
              <a:r>
                <a:rPr lang="hu-HU" sz="1800" b="1" spc="22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 abstract deadline</a:t>
              </a:r>
            </a:p>
            <a:p>
              <a:pPr algn="ctr">
                <a:spcAft>
                  <a:spcPts val="1200"/>
                </a:spcAft>
              </a:pPr>
              <a:r>
                <a:rPr lang="hu-HU" sz="2400" b="1" smtClean="0">
                  <a:solidFill>
                    <a:srgbClr val="C0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 </a:t>
              </a:r>
              <a:r>
                <a:rPr lang="hu-HU" sz="2400" b="1" smtClean="0">
                  <a:solidFill>
                    <a:srgbClr val="FF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2015. április 15.</a:t>
              </a:r>
              <a:endParaRPr lang="en-US" sz="2400" b="1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" name="Szövegdoboz 21"/>
          <p:cNvSpPr txBox="1"/>
          <p:nvPr/>
        </p:nvSpPr>
        <p:spPr>
          <a:xfrm>
            <a:off x="102960" y="2817819"/>
            <a:ext cx="634225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800" smtClean="0">
                <a:latin typeface="Arial Black" panose="020B0A04020102020204" pitchFamily="34" charset="0"/>
                <a:cs typeface="Arial" panose="020B0604020202020204" pitchFamily="34" charset="0"/>
              </a:rPr>
              <a:t>Ne hagyd ki a nyár legjobb diákkonferenciáját a Balaton partján!</a:t>
            </a:r>
          </a:p>
          <a:p>
            <a:pPr algn="ctr" defTabSz="1001713">
              <a:tabLst>
                <a:tab pos="3586163" algn="l"/>
                <a:tab pos="3678238" algn="l"/>
              </a:tabLst>
            </a:pPr>
            <a:r>
              <a:rPr lang="hu-H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 to the best student conference at lake Balaton!</a:t>
            </a:r>
          </a:p>
          <a:p>
            <a:pPr algn="ctr"/>
            <a:endParaRPr lang="hu-HU" sz="180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46088" indent="-342900" algn="just" defTabSz="687388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multidiszciplináris konferencia 	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multidisciplinary sessions</a:t>
            </a:r>
          </a:p>
          <a:p>
            <a:pPr marL="446088" indent="-342900" algn="just" defTabSz="687388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magyar és angol előadások	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in English 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Hungarian</a:t>
            </a: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46088" indent="-342900" algn="just" defTabSz="687388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közösségi és sport programok	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social programs and sports </a:t>
            </a:r>
            <a:endParaRPr lang="hu-HU" sz="15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42900" algn="just" defTabSz="687388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kiemelt témák 			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highlighted topics </a:t>
            </a:r>
            <a:endParaRPr lang="hu-HU" sz="15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42900" algn="just" defTabSz="687388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meghívott, neves előadók 		</a:t>
            </a:r>
            <a:r>
              <a:rPr lang="hu-HU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invited, noted presenters</a:t>
            </a:r>
            <a:endParaRPr lang="hu-HU" sz="15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0713" indent="-342900" algn="just">
              <a:buFont typeface="Arial" panose="020B0604020202020204" pitchFamily="34" charset="0"/>
              <a:buChar char="•"/>
            </a:pPr>
            <a:endParaRPr lang="hu-HU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smtClean="0">
                <a:solidFill>
                  <a:srgbClr val="0000CC"/>
                </a:solidFill>
                <a:latin typeface="Arial Black" panose="020B0A04020102020204" pitchFamily="34" charset="0"/>
              </a:rPr>
              <a:t>Science</a:t>
            </a:r>
            <a:r>
              <a:rPr lang="en-US" sz="1400">
                <a:solidFill>
                  <a:srgbClr val="0000CC"/>
                </a:solidFill>
                <a:latin typeface="Arial Black" panose="020B0A04020102020204" pitchFamily="34" charset="0"/>
              </a:rPr>
              <a:t>, culture and fun at HMAA conference in Balatonfüred</a:t>
            </a:r>
            <a:r>
              <a:rPr lang="en-US" sz="1400" smtClean="0">
                <a:solidFill>
                  <a:srgbClr val="0000CC"/>
                </a:solidFill>
                <a:latin typeface="Arial Black" panose="020B0A04020102020204" pitchFamily="34" charset="0"/>
              </a:rPr>
              <a:t>!</a:t>
            </a:r>
            <a:endParaRPr lang="hu-HU" sz="140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120081" y="8056984"/>
            <a:ext cx="633393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zövegdoboz 25"/>
          <p:cNvSpPr txBox="1"/>
          <p:nvPr/>
        </p:nvSpPr>
        <p:spPr>
          <a:xfrm>
            <a:off x="120081" y="8100253"/>
            <a:ext cx="633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spc="7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u-HU" sz="1800" spc="7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elentkezz tagnak és csatlakozz hozzánk  Facebookon!</a:t>
            </a:r>
          </a:p>
          <a:p>
            <a:pPr algn="ctr"/>
            <a:r>
              <a:rPr lang="hu-HU" sz="1800" spc="7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Join as a member and follow us on Facebook!</a:t>
            </a:r>
          </a:p>
        </p:txBody>
      </p:sp>
    </p:spTree>
    <p:extLst>
      <p:ext uri="{BB962C8B-B14F-4D97-AF65-F5344CB8AC3E}">
        <p14:creationId xmlns:p14="http://schemas.microsoft.com/office/powerpoint/2010/main" val="38263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106</Words>
  <Application>Microsoft Office PowerPoint</Application>
  <PresentationFormat>A3 (297x420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Karadi</dc:creator>
  <cp:lastModifiedBy>Karadi</cp:lastModifiedBy>
  <cp:revision>20</cp:revision>
  <dcterms:created xsi:type="dcterms:W3CDTF">2015-03-18T18:56:47Z</dcterms:created>
  <dcterms:modified xsi:type="dcterms:W3CDTF">2015-03-23T18:47:27Z</dcterms:modified>
</cp:coreProperties>
</file>