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78" r:id="rId12"/>
    <p:sldId id="264" r:id="rId13"/>
    <p:sldId id="265" r:id="rId14"/>
    <p:sldId id="279" r:id="rId15"/>
    <p:sldId id="280" r:id="rId16"/>
    <p:sldId id="281" r:id="rId17"/>
    <p:sldId id="266" r:id="rId18"/>
    <p:sldId id="282" r:id="rId19"/>
    <p:sldId id="267" r:id="rId20"/>
    <p:sldId id="268" r:id="rId21"/>
    <p:sldId id="269" r:id="rId22"/>
    <p:sldId id="270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D533B-8EE6-4186-9718-264413F0D467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69262-13D3-4A0C-9685-291438D300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3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9D9F27-464B-45BC-A613-F0C5613735A0}" type="slidenum">
              <a:rPr lang="hu-HU" altLang="hu-HU" smtClean="0"/>
              <a:pPr eaLnBrk="1" hangingPunct="1">
                <a:spcBef>
                  <a:spcPct val="0"/>
                </a:spcBef>
              </a:pPr>
              <a:t>2</a:t>
            </a:fld>
            <a:endParaRPr lang="hu-HU" altLang="hu-H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87440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331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12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86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4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21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446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71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76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13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50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29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3CDE-339B-4E8C-98BC-DCE754F3E806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91A7-685A-4318-910F-570A799BC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92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um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Katalin Kiss, Gergely Berta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5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t">
            <a:normAutofit fontScale="90000"/>
          </a:bodyPr>
          <a:lstStyle/>
          <a:p>
            <a:pPr algn="r" eaLnBrk="1" hangingPunct="1"/>
            <a:r>
              <a:rPr lang="hu-HU" altLang="hu-HU" sz="32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altLang="hu-HU" sz="32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toms, subatomic particles, ions, isotopes</a:t>
            </a:r>
            <a:r>
              <a:rPr lang="hu-HU" altLang="hu-HU" sz="32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III.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17473" r="17024" b="2908"/>
          <a:stretch>
            <a:fillRect/>
          </a:stretch>
        </p:blipFill>
        <p:spPr bwMode="auto">
          <a:xfrm>
            <a:off x="468313" y="1773238"/>
            <a:ext cx="4856162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1196975"/>
            <a:ext cx="240506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24175"/>
            <a:ext cx="29035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4941888"/>
            <a:ext cx="2751138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0" y="-4763"/>
            <a:ext cx="903605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hu-HU" sz="3200"/>
              <a:t>Electronegativity</a:t>
            </a:r>
            <a:endParaRPr lang="hu-HU" altLang="hu-HU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31850"/>
            <a:ext cx="37814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25751" r="37604" b="30000"/>
          <a:stretch>
            <a:fillRect/>
          </a:stretch>
        </p:blipFill>
        <p:spPr bwMode="auto">
          <a:xfrm>
            <a:off x="149225" y="704850"/>
            <a:ext cx="4368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églalap 6"/>
          <p:cNvSpPr>
            <a:spLocks noChangeArrowheads="1"/>
          </p:cNvSpPr>
          <p:nvPr/>
        </p:nvSpPr>
        <p:spPr bwMode="auto">
          <a:xfrm>
            <a:off x="1060450" y="4221163"/>
            <a:ext cx="80311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hu-HU" altLang="hu-HU"/>
              <a:t>A</a:t>
            </a:r>
            <a:r>
              <a:rPr lang="en-US" altLang="hu-HU"/>
              <a:t> chemical property </a:t>
            </a:r>
            <a:r>
              <a:rPr lang="hu-HU" altLang="hu-HU"/>
              <a:t>which describes ing </a:t>
            </a:r>
            <a:r>
              <a:rPr lang="en-US" altLang="hu-HU"/>
              <a:t> </a:t>
            </a:r>
            <a:endParaRPr lang="hu-HU" altLang="hu-HU"/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hu-HU"/>
              <a:t>the tendency of an atom or a functional group to attract electrons (or </a:t>
            </a:r>
            <a:r>
              <a:rPr lang="hu-HU" altLang="hu-HU"/>
              <a:t> </a:t>
            </a:r>
            <a:r>
              <a:rPr lang="en-US" altLang="hu-HU"/>
              <a:t>electron density) towards itself </a:t>
            </a:r>
            <a:r>
              <a:rPr lang="hu-HU" altLang="hu-HU"/>
              <a:t>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hu-HU"/>
              <a:t>the tendency to form negative ions.</a:t>
            </a:r>
            <a:endParaRPr lang="hu-HU" altLang="hu-HU"/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hu-HU"/>
              <a:t>An atom's electronegativity is affected by</a:t>
            </a:r>
            <a:r>
              <a:rPr lang="hu-HU" altLang="hu-HU"/>
              <a:t>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hu-HU"/>
              <a:t>atomic number and the </a:t>
            </a:r>
            <a:endParaRPr lang="hu-HU" altLang="hu-HU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hu-HU"/>
              <a:t>distance that its valence electrons reside from the charged nucleus. </a:t>
            </a:r>
            <a:endParaRPr lang="hu-HU" altLang="hu-HU"/>
          </a:p>
        </p:txBody>
      </p:sp>
      <p:sp>
        <p:nvSpPr>
          <p:cNvPr id="7174" name="Téglalap 8"/>
          <p:cNvSpPr>
            <a:spLocks noChangeArrowheads="1"/>
          </p:cNvSpPr>
          <p:nvPr/>
        </p:nvSpPr>
        <p:spPr bwMode="auto">
          <a:xfrm>
            <a:off x="-23813" y="6237288"/>
            <a:ext cx="916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hu-HU"/>
              <a:t>The higher the associated electronegativity number, the more an element or compound attracts electrons towards it. </a:t>
            </a: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8256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/>
              <a:t>Molecules</a:t>
            </a:r>
          </a:p>
        </p:txBody>
      </p:sp>
      <p:sp>
        <p:nvSpPr>
          <p:cNvPr id="9219" name="Szövegdoboz 3"/>
          <p:cNvSpPr txBox="1">
            <a:spLocks noChangeArrowheads="1"/>
          </p:cNvSpPr>
          <p:nvPr/>
        </p:nvSpPr>
        <p:spPr bwMode="auto">
          <a:xfrm>
            <a:off x="611188" y="1835150"/>
            <a:ext cx="85264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800"/>
              <a:t>2 or more </a:t>
            </a:r>
            <a:r>
              <a:rPr lang="hu-HU" altLang="hu-HU" sz="1800" b="1"/>
              <a:t>atoms bound to each other </a:t>
            </a:r>
            <a:r>
              <a:rPr lang="hu-HU" altLang="hu-HU" sz="1800"/>
              <a:t>through covalent bond(s)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/>
          </a:p>
          <a:p>
            <a:pPr eaLnBrk="1" hangingPunct="1">
              <a:spcBef>
                <a:spcPct val="0"/>
              </a:spcBef>
            </a:pPr>
            <a:r>
              <a:rPr lang="hu-HU" altLang="hu-HU" sz="1800" b="1"/>
              <a:t>central atom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/>
          </a:p>
          <a:p>
            <a:pPr eaLnBrk="1" hangingPunct="1">
              <a:spcBef>
                <a:spcPct val="0"/>
              </a:spcBef>
            </a:pPr>
            <a:r>
              <a:rPr lang="hu-HU" altLang="hu-HU" sz="1800" b="1"/>
              <a:t>stabile</a:t>
            </a:r>
            <a:r>
              <a:rPr lang="hu-HU" altLang="hu-HU" sz="1800"/>
              <a:t> compound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/>
          </a:p>
          <a:p>
            <a:pPr eaLnBrk="1" hangingPunct="1">
              <a:spcBef>
                <a:spcPct val="0"/>
              </a:spcBef>
            </a:pPr>
            <a:r>
              <a:rPr lang="hu-HU" altLang="hu-HU" sz="1800" b="1"/>
              <a:t>shape</a:t>
            </a:r>
            <a:r>
              <a:rPr lang="hu-HU" altLang="hu-HU" sz="1800"/>
              <a:t> determined by electronpairs and the electron attraction by atomic nuclei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eg. Linear (H-H, O-C-O), V-saped (H-O-H)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/>
          </a:p>
          <a:p>
            <a:pPr eaLnBrk="1" hangingPunct="1">
              <a:spcBef>
                <a:spcPct val="0"/>
              </a:spcBef>
            </a:pPr>
            <a:r>
              <a:rPr lang="hu-HU" altLang="hu-HU" sz="1800" b="1"/>
              <a:t>polarity </a:t>
            </a:r>
            <a:r>
              <a:rPr lang="hu-HU" altLang="hu-HU" sz="1800"/>
              <a:t>determined by the electronaffinity of atomic nuclei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apolar (eg. H-H) or polar (eg. H-Cl) molecules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16703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/>
              <a:t>Chemical bonds </a:t>
            </a:r>
            <a:r>
              <a:rPr lang="hu-HU" altLang="hu-HU" sz="2800" smtClean="0"/>
              <a:t>in organic chemistry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5288" y="1192213"/>
            <a:ext cx="7069756" cy="58169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hu-HU" sz="1600" b="1" dirty="0" err="1" smtClean="0"/>
              <a:t>Primary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bonds</a:t>
            </a:r>
            <a:r>
              <a:rPr lang="hu-HU" sz="1600" b="1" dirty="0" smtClean="0"/>
              <a:t>: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hu-HU" sz="1600" b="1" dirty="0" err="1" smtClean="0"/>
              <a:t>Covalent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bond</a:t>
            </a:r>
            <a:r>
              <a:rPr lang="hu-HU" sz="1600" dirty="0" smtClean="0"/>
              <a:t>: 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Electrons</a:t>
            </a:r>
            <a:r>
              <a:rPr lang="hu-HU" sz="1600" dirty="0"/>
              <a:t> </a:t>
            </a:r>
            <a:r>
              <a:rPr lang="hu-HU" sz="1600" dirty="0" err="1"/>
              <a:t>are</a:t>
            </a:r>
            <a:r>
              <a:rPr lang="hu-HU" sz="1600" dirty="0"/>
              <a:t> </a:t>
            </a:r>
            <a:r>
              <a:rPr lang="hu-HU" sz="1600" dirty="0" err="1"/>
              <a:t>shared</a:t>
            </a:r>
            <a:r>
              <a:rPr lang="hu-HU" sz="1600" dirty="0"/>
              <a:t> </a:t>
            </a:r>
            <a:r>
              <a:rPr lang="hu-HU" sz="1600" dirty="0" err="1"/>
              <a:t>by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bound</a:t>
            </a:r>
            <a:r>
              <a:rPr lang="hu-HU" sz="1600" dirty="0"/>
              <a:t> </a:t>
            </a:r>
            <a:r>
              <a:rPr lang="hu-HU" sz="1600" dirty="0" err="1"/>
              <a:t>atoms</a:t>
            </a:r>
            <a:r>
              <a:rPr lang="hu-HU" sz="1600" dirty="0"/>
              <a:t> (</a:t>
            </a:r>
            <a:r>
              <a:rPr lang="hu-HU" sz="1600" dirty="0" err="1"/>
              <a:t>bonding</a:t>
            </a:r>
            <a:r>
              <a:rPr lang="hu-HU" sz="1600" dirty="0"/>
              <a:t> </a:t>
            </a:r>
            <a:r>
              <a:rPr lang="hu-HU" sz="1600" dirty="0" err="1"/>
              <a:t>electrons</a:t>
            </a:r>
            <a:r>
              <a:rPr lang="hu-HU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Strong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Inside</a:t>
            </a:r>
            <a:r>
              <a:rPr lang="hu-HU" sz="1600" dirty="0"/>
              <a:t> </a:t>
            </a:r>
            <a:r>
              <a:rPr lang="hu-HU" sz="1600" dirty="0" err="1"/>
              <a:t>molecules</a:t>
            </a:r>
            <a:r>
              <a:rPr lang="hu-HU" sz="1600" dirty="0"/>
              <a:t>=</a:t>
            </a:r>
            <a:r>
              <a:rPr lang="hu-HU" sz="1600" dirty="0" err="1"/>
              <a:t>intramolecular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Types</a:t>
            </a:r>
            <a:r>
              <a:rPr lang="hu-HU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Single</a:t>
            </a:r>
            <a:r>
              <a:rPr lang="hu-HU" sz="1600" dirty="0"/>
              <a:t> (H-H, C-C, H-O-H), </a:t>
            </a:r>
            <a:r>
              <a:rPr lang="hu-HU" sz="1600" dirty="0" err="1"/>
              <a:t>Double</a:t>
            </a:r>
            <a:r>
              <a:rPr lang="hu-HU" sz="1600" dirty="0"/>
              <a:t> (C=O, C=</a:t>
            </a:r>
            <a:r>
              <a:rPr lang="hu-HU" sz="1600" dirty="0" err="1"/>
              <a:t>C</a:t>
            </a:r>
            <a:r>
              <a:rPr lang="hu-HU" sz="1600" dirty="0"/>
              <a:t>), </a:t>
            </a:r>
            <a:r>
              <a:rPr lang="hu-HU" sz="1600" dirty="0" err="1"/>
              <a:t>Triple</a:t>
            </a:r>
            <a:r>
              <a:rPr lang="hu-HU" sz="1600" dirty="0"/>
              <a:t> (C=</a:t>
            </a:r>
            <a:r>
              <a:rPr lang="hu-HU" sz="1600" dirty="0" err="1"/>
              <a:t>C</a:t>
            </a:r>
            <a:r>
              <a:rPr lang="hu-HU" sz="1600" dirty="0"/>
              <a:t>, N=</a:t>
            </a:r>
            <a:r>
              <a:rPr lang="hu-HU" sz="1600" dirty="0" err="1"/>
              <a:t>N</a:t>
            </a:r>
            <a:r>
              <a:rPr lang="hu-HU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Non </a:t>
            </a:r>
            <a:r>
              <a:rPr lang="hu-HU" sz="1600" dirty="0" err="1"/>
              <a:t>polarized</a:t>
            </a:r>
            <a:r>
              <a:rPr lang="hu-HU" sz="1600" dirty="0"/>
              <a:t>, </a:t>
            </a:r>
            <a:r>
              <a:rPr lang="hu-HU" sz="1600" dirty="0" err="1"/>
              <a:t>polarized</a:t>
            </a:r>
            <a:endParaRPr lang="hu-HU" sz="1600" dirty="0"/>
          </a:p>
          <a:p>
            <a:pPr>
              <a:defRPr/>
            </a:pPr>
            <a:endParaRPr lang="hu-HU" sz="1600" dirty="0"/>
          </a:p>
          <a:p>
            <a:pPr>
              <a:defRPr/>
            </a:pPr>
            <a:r>
              <a:rPr lang="hu-HU" sz="1600" b="1" dirty="0"/>
              <a:t> </a:t>
            </a:r>
            <a:r>
              <a:rPr lang="hu-HU" sz="1600" b="1" dirty="0" smtClean="0"/>
              <a:t>          </a:t>
            </a:r>
            <a:r>
              <a:rPr lang="hu-HU" sz="1600" dirty="0" err="1" smtClean="0"/>
              <a:t>Disulfide-bond</a:t>
            </a:r>
            <a:r>
              <a:rPr lang="hu-HU" sz="1600" dirty="0" smtClean="0"/>
              <a:t>/</a:t>
            </a:r>
            <a:r>
              <a:rPr lang="hu-HU" sz="1600" dirty="0" err="1" smtClean="0"/>
              <a:t>Disulfide-bridge</a:t>
            </a:r>
            <a:r>
              <a:rPr lang="hu-HU" sz="1600" dirty="0"/>
              <a:t>: -S-S- (</a:t>
            </a:r>
            <a:r>
              <a:rPr lang="hu-HU" sz="1600" dirty="0" err="1"/>
              <a:t>inside</a:t>
            </a:r>
            <a:r>
              <a:rPr lang="hu-HU" sz="1600" dirty="0"/>
              <a:t> </a:t>
            </a:r>
            <a:r>
              <a:rPr lang="hu-HU" sz="1600" dirty="0" err="1"/>
              <a:t>molecules</a:t>
            </a:r>
            <a:r>
              <a:rPr lang="hu-HU" sz="1600" dirty="0"/>
              <a:t>, </a:t>
            </a:r>
            <a:r>
              <a:rPr lang="hu-HU" sz="1600" dirty="0" err="1"/>
              <a:t>between</a:t>
            </a:r>
            <a:r>
              <a:rPr lang="hu-HU" sz="1600" dirty="0"/>
              <a:t> </a:t>
            </a:r>
            <a:r>
              <a:rPr lang="hu-HU" sz="1600" dirty="0" err="1"/>
              <a:t>molecules</a:t>
            </a:r>
            <a:r>
              <a:rPr lang="hu-HU" sz="1600" dirty="0"/>
              <a:t>)</a:t>
            </a:r>
          </a:p>
          <a:p>
            <a:pPr>
              <a:defRPr/>
            </a:pPr>
            <a:endParaRPr lang="hu-HU" sz="1600" dirty="0"/>
          </a:p>
          <a:p>
            <a:pPr marL="800100" lvl="2" indent="-342900">
              <a:buFont typeface="+mj-lt"/>
              <a:buAutoNum type="alphaLcParenR" startAt="2"/>
              <a:defRPr/>
            </a:pPr>
            <a:r>
              <a:rPr lang="hu-HU" sz="1600" b="1" dirty="0" err="1" smtClean="0"/>
              <a:t>Ionic</a:t>
            </a:r>
            <a:r>
              <a:rPr lang="hu-HU" sz="1600" b="1" dirty="0" smtClean="0"/>
              <a:t> </a:t>
            </a:r>
            <a:r>
              <a:rPr lang="hu-HU" sz="1600" b="1" dirty="0" err="1"/>
              <a:t>bond</a:t>
            </a:r>
            <a:r>
              <a:rPr lang="hu-HU" sz="1600" b="1" dirty="0"/>
              <a:t>: </a:t>
            </a:r>
            <a:r>
              <a:rPr lang="hu-HU" sz="1600" dirty="0" err="1"/>
              <a:t>between</a:t>
            </a:r>
            <a:r>
              <a:rPr lang="hu-HU" sz="1600" dirty="0"/>
              <a:t> </a:t>
            </a:r>
            <a:r>
              <a:rPr lang="hu-HU" sz="1600" dirty="0" err="1"/>
              <a:t>ions</a:t>
            </a:r>
            <a:r>
              <a:rPr lang="hu-HU" sz="1600" dirty="0"/>
              <a:t> (</a:t>
            </a:r>
            <a:r>
              <a:rPr lang="hu-HU" sz="1600" dirty="0" err="1"/>
              <a:t>eg</a:t>
            </a:r>
            <a:r>
              <a:rPr lang="hu-HU" sz="1600" dirty="0"/>
              <a:t>. </a:t>
            </a:r>
            <a:r>
              <a:rPr lang="hu-HU" sz="1600" dirty="0" err="1"/>
              <a:t>between</a:t>
            </a:r>
            <a:r>
              <a:rPr lang="hu-HU" sz="1600" dirty="0"/>
              <a:t> Na</a:t>
            </a:r>
            <a:r>
              <a:rPr lang="hu-HU" sz="1600" baseline="30000" dirty="0"/>
              <a:t>+ </a:t>
            </a:r>
            <a:r>
              <a:rPr lang="hu-HU" sz="1600" dirty="0"/>
              <a:t>and Cl</a:t>
            </a:r>
            <a:r>
              <a:rPr lang="hu-HU" sz="1600" baseline="30000" dirty="0"/>
              <a:t>-</a:t>
            </a:r>
            <a:r>
              <a:rPr lang="hu-HU" sz="1600" dirty="0"/>
              <a:t>)</a:t>
            </a:r>
          </a:p>
          <a:p>
            <a:pPr marL="0" lvl="1">
              <a:defRPr/>
            </a:pPr>
            <a:endParaRPr lang="hu-HU" sz="1600" dirty="0"/>
          </a:p>
          <a:p>
            <a:pPr>
              <a:defRPr/>
            </a:pPr>
            <a:r>
              <a:rPr lang="hu-HU" sz="1600" b="1" dirty="0" smtClean="0"/>
              <a:t>2. </a:t>
            </a:r>
            <a:r>
              <a:rPr lang="hu-HU" sz="1600" b="1" dirty="0" err="1"/>
              <a:t>Secondary</a:t>
            </a:r>
            <a:r>
              <a:rPr lang="hu-HU" sz="1600" b="1" dirty="0"/>
              <a:t>/</a:t>
            </a:r>
            <a:r>
              <a:rPr lang="hu-HU" sz="1600" b="1" dirty="0" err="1"/>
              <a:t>Non-covalent</a:t>
            </a:r>
            <a:r>
              <a:rPr lang="hu-HU" sz="1600" b="1" dirty="0"/>
              <a:t> </a:t>
            </a:r>
            <a:r>
              <a:rPr lang="hu-HU" sz="1600" b="1" dirty="0" err="1"/>
              <a:t>bonds</a:t>
            </a:r>
            <a:r>
              <a:rPr lang="hu-HU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electrons</a:t>
            </a:r>
            <a:r>
              <a:rPr lang="hu-HU" sz="1600" dirty="0"/>
              <a:t> </a:t>
            </a:r>
            <a:r>
              <a:rPr lang="hu-HU" sz="1600" dirty="0" err="1"/>
              <a:t>are</a:t>
            </a:r>
            <a:r>
              <a:rPr lang="hu-HU" sz="1600" dirty="0"/>
              <a:t> </a:t>
            </a:r>
            <a:r>
              <a:rPr lang="hu-HU" sz="1600" dirty="0" err="1"/>
              <a:t>not</a:t>
            </a:r>
            <a:r>
              <a:rPr lang="hu-HU" sz="1600" dirty="0"/>
              <a:t> </a:t>
            </a:r>
            <a:r>
              <a:rPr lang="hu-HU" sz="1600" dirty="0" err="1"/>
              <a:t>shared</a:t>
            </a:r>
            <a:r>
              <a:rPr lang="hu-HU" sz="1600" dirty="0"/>
              <a:t> </a:t>
            </a:r>
            <a:r>
              <a:rPr lang="hu-HU" sz="1600" dirty="0" err="1"/>
              <a:t>by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bound</a:t>
            </a:r>
            <a:r>
              <a:rPr lang="hu-HU" sz="1600" dirty="0"/>
              <a:t> </a:t>
            </a:r>
            <a:r>
              <a:rPr lang="hu-HU" sz="1600" dirty="0" err="1"/>
              <a:t>atoms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Weaker</a:t>
            </a:r>
            <a:r>
              <a:rPr lang="hu-HU" sz="1600" dirty="0"/>
              <a:t> </a:t>
            </a:r>
            <a:r>
              <a:rPr lang="hu-HU" sz="1600" dirty="0" err="1"/>
              <a:t>than</a:t>
            </a:r>
            <a:r>
              <a:rPr lang="hu-HU" sz="1600" dirty="0"/>
              <a:t> </a:t>
            </a:r>
            <a:r>
              <a:rPr lang="hu-HU" sz="1600" dirty="0" err="1"/>
              <a:t>covalent</a:t>
            </a:r>
            <a:r>
              <a:rPr lang="hu-HU" sz="1600" dirty="0"/>
              <a:t> </a:t>
            </a:r>
            <a:r>
              <a:rPr lang="hu-HU" sz="1600" dirty="0" err="1"/>
              <a:t>bonds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Between</a:t>
            </a:r>
            <a:r>
              <a:rPr lang="hu-HU" sz="1600" dirty="0"/>
              <a:t> </a:t>
            </a:r>
            <a:r>
              <a:rPr lang="hu-HU" sz="1600" dirty="0" err="1"/>
              <a:t>molecules</a:t>
            </a:r>
            <a:r>
              <a:rPr lang="hu-HU" sz="1600" dirty="0"/>
              <a:t> =</a:t>
            </a:r>
            <a:r>
              <a:rPr lang="hu-HU" sz="1600" dirty="0" err="1"/>
              <a:t>intermolecular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Types</a:t>
            </a:r>
            <a:r>
              <a:rPr lang="hu-HU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Van der Waals=London </a:t>
            </a:r>
            <a:r>
              <a:rPr lang="hu-HU" sz="1600" dirty="0" err="1"/>
              <a:t>forces</a:t>
            </a:r>
            <a:r>
              <a:rPr lang="hu-HU" sz="1600" dirty="0"/>
              <a:t> (</a:t>
            </a:r>
            <a:r>
              <a:rPr lang="hu-HU" sz="1600" dirty="0" err="1"/>
              <a:t>between</a:t>
            </a:r>
            <a:r>
              <a:rPr lang="hu-HU" sz="1600" dirty="0"/>
              <a:t> </a:t>
            </a:r>
            <a:r>
              <a:rPr lang="hu-HU" sz="1600" dirty="0" err="1"/>
              <a:t>apolar</a:t>
            </a:r>
            <a:r>
              <a:rPr lang="hu-HU" sz="1600" dirty="0"/>
              <a:t> </a:t>
            </a:r>
            <a:r>
              <a:rPr lang="hu-HU" sz="1600" dirty="0" err="1"/>
              <a:t>molecules</a:t>
            </a:r>
            <a:r>
              <a:rPr lang="hu-HU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Dipole-dipole</a:t>
            </a:r>
            <a:r>
              <a:rPr lang="hu-HU" sz="1600" dirty="0"/>
              <a:t> </a:t>
            </a:r>
            <a:r>
              <a:rPr lang="hu-HU" sz="1600" dirty="0" err="1"/>
              <a:t>bonds</a:t>
            </a:r>
            <a:r>
              <a:rPr lang="hu-HU" sz="1600" dirty="0"/>
              <a:t> (</a:t>
            </a:r>
            <a:r>
              <a:rPr lang="hu-HU" sz="1600" dirty="0" err="1"/>
              <a:t>between</a:t>
            </a:r>
            <a:r>
              <a:rPr lang="hu-HU" sz="1600" dirty="0"/>
              <a:t> </a:t>
            </a:r>
            <a:r>
              <a:rPr lang="hu-HU" sz="1600" dirty="0" err="1"/>
              <a:t>polar</a:t>
            </a:r>
            <a:r>
              <a:rPr lang="hu-HU" sz="1600" dirty="0"/>
              <a:t> </a:t>
            </a:r>
            <a:r>
              <a:rPr lang="hu-HU" sz="1600" dirty="0" err="1"/>
              <a:t>molecules</a:t>
            </a:r>
            <a:r>
              <a:rPr lang="hu-HU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Hydrogen</a:t>
            </a:r>
            <a:r>
              <a:rPr lang="hu-HU" sz="1600" dirty="0"/>
              <a:t> </a:t>
            </a:r>
            <a:r>
              <a:rPr lang="hu-HU" sz="1600" dirty="0" err="1"/>
              <a:t>bond</a:t>
            </a:r>
            <a:endParaRPr lang="hu-HU" sz="16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49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65375"/>
            <a:ext cx="27686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365375"/>
            <a:ext cx="35369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Cím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4400" dirty="0" err="1">
                <a:solidFill>
                  <a:schemeClr val="tx2"/>
                </a:solidFill>
              </a:rPr>
              <a:t>Chemical</a:t>
            </a:r>
            <a:r>
              <a:rPr lang="hu-HU" altLang="hu-HU" sz="4400" dirty="0">
                <a:solidFill>
                  <a:schemeClr val="tx2"/>
                </a:solidFill>
              </a:rPr>
              <a:t> </a:t>
            </a:r>
            <a:r>
              <a:rPr lang="hu-HU" altLang="hu-HU" sz="4400" dirty="0" err="1">
                <a:solidFill>
                  <a:schemeClr val="tx2"/>
                </a:solidFill>
              </a:rPr>
              <a:t>bonds</a:t>
            </a:r>
            <a:r>
              <a:rPr lang="hu-HU" altLang="hu-HU" sz="44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1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5084762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19431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Cím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r" eaLnBrk="1" hangingPunct="1"/>
            <a:r>
              <a:rPr lang="hu-HU" altLang="hu-HU" dirty="0" err="1" smtClean="0"/>
              <a:t>Chemical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bonds</a:t>
            </a:r>
            <a:r>
              <a:rPr lang="hu-HU" altLang="hu-HU" dirty="0" smtClean="0"/>
              <a:t> 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636713"/>
            <a:ext cx="17716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6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4400" dirty="0" err="1">
                <a:solidFill>
                  <a:schemeClr val="tx2"/>
                </a:solidFill>
              </a:rPr>
              <a:t>Chemical</a:t>
            </a:r>
            <a:r>
              <a:rPr lang="hu-HU" altLang="hu-HU" sz="4400" dirty="0">
                <a:solidFill>
                  <a:schemeClr val="tx2"/>
                </a:solidFill>
              </a:rPr>
              <a:t> </a:t>
            </a:r>
            <a:r>
              <a:rPr lang="hu-HU" altLang="hu-HU" sz="4400" dirty="0" err="1" smtClean="0">
                <a:solidFill>
                  <a:schemeClr val="tx2"/>
                </a:solidFill>
              </a:rPr>
              <a:t>bonds</a:t>
            </a:r>
            <a:endParaRPr lang="hu-HU" altLang="hu-HU" sz="4400" dirty="0">
              <a:solidFill>
                <a:schemeClr val="tx2"/>
              </a:solidFill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824413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/>
              <a:t>Hydrogen bond</a:t>
            </a:r>
          </a:p>
        </p:txBody>
      </p:sp>
      <p:sp>
        <p:nvSpPr>
          <p:cNvPr id="11267" name="Téglalap 2"/>
          <p:cNvSpPr>
            <a:spLocks noChangeArrowheads="1"/>
          </p:cNvSpPr>
          <p:nvPr/>
        </p:nvSpPr>
        <p:spPr bwMode="auto">
          <a:xfrm>
            <a:off x="1476375" y="1412875"/>
            <a:ext cx="63357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hu-HU" sz="1800"/>
              <a:t>is a secondary bond </a:t>
            </a:r>
            <a:endParaRPr lang="hu-HU" altLang="hu-HU" sz="1800"/>
          </a:p>
          <a:p>
            <a:pPr eaLnBrk="1" hangingPunct="1">
              <a:spcBef>
                <a:spcPct val="0"/>
              </a:spcBef>
            </a:pPr>
            <a:r>
              <a:rPr lang="en-US" altLang="hu-HU" sz="1800" b="1"/>
              <a:t>between a H atom covalently attached to an electronnegative atom</a:t>
            </a:r>
            <a:r>
              <a:rPr lang="en-US" altLang="hu-HU" sz="1800"/>
              <a:t> (atom with a high affinity for electrons) eg O, N, </a:t>
            </a:r>
            <a:r>
              <a:rPr lang="en-US" altLang="hu-HU" sz="1800" b="1"/>
              <a:t>and an electonegative atom of another molecule or another part of the same molecule</a:t>
            </a:r>
            <a:endParaRPr lang="hu-HU" altLang="hu-HU" sz="1800" b="1"/>
          </a:p>
          <a:p>
            <a:pPr eaLnBrk="1" hangingPunct="1">
              <a:spcBef>
                <a:spcPct val="0"/>
              </a:spcBef>
            </a:pPr>
            <a:endParaRPr lang="en-US" altLang="hu-HU" sz="1800"/>
          </a:p>
          <a:p>
            <a:pPr eaLnBrk="1" hangingPunct="1">
              <a:spcBef>
                <a:spcPct val="0"/>
              </a:spcBef>
            </a:pPr>
            <a:r>
              <a:rPr lang="en-US" altLang="hu-HU" sz="1800"/>
              <a:t>weaker than covalent bonds</a:t>
            </a:r>
            <a:endParaRPr lang="hu-HU" altLang="hu-HU" sz="1800"/>
          </a:p>
          <a:p>
            <a:pPr eaLnBrk="1" hangingPunct="1">
              <a:spcBef>
                <a:spcPct val="0"/>
              </a:spcBef>
            </a:pPr>
            <a:endParaRPr lang="en-US" altLang="hu-HU" sz="1800"/>
          </a:p>
          <a:p>
            <a:pPr eaLnBrk="1" hangingPunct="1">
              <a:spcBef>
                <a:spcPct val="0"/>
              </a:spcBef>
            </a:pPr>
            <a:r>
              <a:rPr lang="en-US" altLang="hu-HU" sz="1800"/>
              <a:t> between water molecules, inside protein molecules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92613"/>
            <a:ext cx="2016125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églalap 3"/>
          <p:cNvSpPr>
            <a:spLocks noChangeArrowheads="1"/>
          </p:cNvSpPr>
          <p:nvPr/>
        </p:nvSpPr>
        <p:spPr bwMode="auto">
          <a:xfrm>
            <a:off x="53975" y="6564313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000"/>
              <a:t>Figure 2-3. The hydrogen bond in water. http://www.flatworldknowledge.com/</a:t>
            </a:r>
            <a:endParaRPr lang="hu-HU" altLang="hu-HU" sz="1000"/>
          </a:p>
        </p:txBody>
      </p:sp>
    </p:spTree>
    <p:extLst>
      <p:ext uri="{BB962C8B-B14F-4D97-AF65-F5344CB8AC3E}">
        <p14:creationId xmlns:p14="http://schemas.microsoft.com/office/powerpoint/2010/main" val="14631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4400" dirty="0" err="1">
                <a:solidFill>
                  <a:schemeClr val="tx2"/>
                </a:solidFill>
              </a:rPr>
              <a:t>Chemical</a:t>
            </a:r>
            <a:r>
              <a:rPr lang="hu-HU" altLang="hu-HU" sz="4400" dirty="0">
                <a:solidFill>
                  <a:schemeClr val="tx2"/>
                </a:solidFill>
              </a:rPr>
              <a:t> </a:t>
            </a:r>
            <a:r>
              <a:rPr lang="hu-HU" altLang="hu-HU" sz="4400" dirty="0" err="1" smtClean="0">
                <a:solidFill>
                  <a:schemeClr val="tx2"/>
                </a:solidFill>
              </a:rPr>
              <a:t>bonds</a:t>
            </a:r>
            <a:endParaRPr lang="hu-HU" altLang="hu-HU" sz="4400" dirty="0">
              <a:solidFill>
                <a:schemeClr val="tx2"/>
              </a:solidFill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2382" r="53036" b="3333"/>
          <a:stretch>
            <a:fillRect/>
          </a:stretch>
        </p:blipFill>
        <p:spPr bwMode="auto">
          <a:xfrm>
            <a:off x="2483768" y="1340768"/>
            <a:ext cx="4968552" cy="499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7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églalap 1"/>
          <p:cNvSpPr>
            <a:spLocks noGrp="1" noChangeArrowheads="1"/>
          </p:cNvSpPr>
          <p:nvPr>
            <p:ph type="title"/>
          </p:nvPr>
        </p:nvSpPr>
        <p:spPr>
          <a:xfrm>
            <a:off x="773113" y="307975"/>
            <a:ext cx="7597775" cy="1076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600" smtClean="0">
                <a:solidFill>
                  <a:schemeClr val="tx1"/>
                </a:solidFill>
              </a:rPr>
              <a:t>Functional groups / chemical groups</a:t>
            </a:r>
            <a:br>
              <a:rPr lang="hu-HU" altLang="hu-HU" sz="3600" smtClean="0">
                <a:solidFill>
                  <a:schemeClr val="tx1"/>
                </a:solidFill>
              </a:rPr>
            </a:br>
            <a:r>
              <a:rPr lang="hu-HU" altLang="hu-HU" sz="2800" smtClean="0">
                <a:solidFill>
                  <a:schemeClr val="tx1"/>
                </a:solidFill>
              </a:rPr>
              <a:t>in organic chemistry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8313" y="2349500"/>
            <a:ext cx="8750300" cy="286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/>
              <a:t>A </a:t>
            </a:r>
            <a:r>
              <a:rPr lang="hu-HU" dirty="0" err="1"/>
              <a:t>complex</a:t>
            </a:r>
            <a:r>
              <a:rPr lang="hu-HU" dirty="0"/>
              <a:t> of </a:t>
            </a:r>
            <a:r>
              <a:rPr lang="hu-HU" dirty="0" err="1"/>
              <a:t>covalently</a:t>
            </a:r>
            <a:r>
              <a:rPr lang="hu-HU" dirty="0"/>
              <a:t> </a:t>
            </a:r>
            <a:r>
              <a:rPr lang="hu-HU" dirty="0" err="1"/>
              <a:t>joined</a:t>
            </a:r>
            <a:r>
              <a:rPr lang="hu-HU" dirty="0"/>
              <a:t> </a:t>
            </a:r>
            <a:r>
              <a:rPr lang="hu-HU" dirty="0" err="1"/>
              <a:t>atoms</a:t>
            </a:r>
            <a:r>
              <a:rPr lang="hu-HU" dirty="0"/>
              <a:t> (minimum 2 </a:t>
            </a:r>
            <a:r>
              <a:rPr lang="hu-HU" dirty="0" err="1"/>
              <a:t>atoms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coupled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).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dirty="0"/>
              <a:t>The </a:t>
            </a:r>
            <a:r>
              <a:rPr lang="hu-HU" dirty="0" err="1"/>
              <a:t>group</a:t>
            </a:r>
            <a:r>
              <a:rPr lang="hu-HU" dirty="0"/>
              <a:t> is </a:t>
            </a:r>
            <a:r>
              <a:rPr lang="hu-HU" dirty="0" err="1"/>
              <a:t>covalently</a:t>
            </a:r>
            <a:r>
              <a:rPr lang="hu-HU" dirty="0"/>
              <a:t> linked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carbon</a:t>
            </a:r>
            <a:r>
              <a:rPr lang="hu-HU" dirty="0"/>
              <a:t> </a:t>
            </a:r>
            <a:r>
              <a:rPr lang="hu-HU" dirty="0" err="1"/>
              <a:t>backbone</a:t>
            </a:r>
            <a:r>
              <a:rPr lang="hu-HU" dirty="0"/>
              <a:t> (</a:t>
            </a:r>
            <a:r>
              <a:rPr lang="hu-HU" dirty="0" err="1"/>
              <a:t>skeleton</a:t>
            </a:r>
            <a:r>
              <a:rPr lang="hu-HU" dirty="0"/>
              <a:t>) of a </a:t>
            </a:r>
            <a:r>
              <a:rPr lang="hu-HU" dirty="0" err="1"/>
              <a:t>molecule</a:t>
            </a:r>
            <a:r>
              <a:rPr lang="hu-HU" dirty="0"/>
              <a:t>.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dirty="0"/>
              <a:t>The </a:t>
            </a:r>
            <a:r>
              <a:rPr lang="hu-HU" dirty="0" err="1"/>
              <a:t>group</a:t>
            </a:r>
            <a:r>
              <a:rPr lang="hu-HU" dirty="0"/>
              <a:t> is </a:t>
            </a:r>
            <a:r>
              <a:rPr lang="hu-HU" dirty="0" err="1"/>
              <a:t>responsible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chemical</a:t>
            </a:r>
            <a:r>
              <a:rPr lang="hu-HU" dirty="0"/>
              <a:t> </a:t>
            </a:r>
            <a:r>
              <a:rPr lang="hu-HU" dirty="0" err="1"/>
              <a:t>properties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molecule</a:t>
            </a:r>
            <a:r>
              <a:rPr lang="hu-HU" dirty="0"/>
              <a:t> (</a:t>
            </a:r>
            <a:r>
              <a:rPr lang="hu-HU" dirty="0" err="1"/>
              <a:t>eg</a:t>
            </a:r>
            <a:r>
              <a:rPr lang="hu-HU" dirty="0"/>
              <a:t>. </a:t>
            </a:r>
            <a:r>
              <a:rPr lang="hu-HU" dirty="0" err="1"/>
              <a:t>solubility</a:t>
            </a:r>
            <a:r>
              <a:rPr lang="hu-HU" dirty="0"/>
              <a:t>, </a:t>
            </a:r>
            <a:r>
              <a:rPr lang="hu-HU" dirty="0" err="1"/>
              <a:t>polarity</a:t>
            </a:r>
            <a:r>
              <a:rPr lang="hu-HU" dirty="0"/>
              <a:t>, </a:t>
            </a:r>
            <a:r>
              <a:rPr lang="hu-HU" dirty="0" err="1"/>
              <a:t>charge</a:t>
            </a:r>
            <a:r>
              <a:rPr lang="hu-HU" dirty="0"/>
              <a:t>,</a:t>
            </a:r>
          </a:p>
          <a:p>
            <a:pPr>
              <a:defRPr/>
            </a:pPr>
            <a:r>
              <a:rPr lang="hu-HU" dirty="0"/>
              <a:t>	</a:t>
            </a:r>
            <a:r>
              <a:rPr lang="hu-HU" dirty="0" err="1"/>
              <a:t>acidic</a:t>
            </a:r>
            <a:r>
              <a:rPr lang="hu-HU" dirty="0"/>
              <a:t>/</a:t>
            </a:r>
            <a:r>
              <a:rPr lang="hu-HU" dirty="0" err="1"/>
              <a:t>basic</a:t>
            </a:r>
            <a:r>
              <a:rPr lang="hu-HU" dirty="0"/>
              <a:t> </a:t>
            </a:r>
            <a:r>
              <a:rPr lang="hu-HU" dirty="0" err="1"/>
              <a:t>feature</a:t>
            </a:r>
            <a:r>
              <a:rPr lang="hu-HU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chemical</a:t>
            </a:r>
            <a:r>
              <a:rPr lang="hu-HU" dirty="0"/>
              <a:t> </a:t>
            </a:r>
            <a:r>
              <a:rPr lang="hu-HU" dirty="0" err="1"/>
              <a:t>interactions</a:t>
            </a:r>
            <a:r>
              <a:rPr lang="hu-HU" dirty="0"/>
              <a:t> (</a:t>
            </a:r>
            <a:r>
              <a:rPr lang="hu-HU" dirty="0" err="1"/>
              <a:t>bond</a:t>
            </a:r>
            <a:r>
              <a:rPr lang="hu-HU" dirty="0"/>
              <a:t> </a:t>
            </a:r>
            <a:r>
              <a:rPr lang="hu-HU" dirty="0" err="1"/>
              <a:t>forming</a:t>
            </a:r>
            <a:r>
              <a:rPr lang="hu-HU" dirty="0"/>
              <a:t> </a:t>
            </a:r>
            <a:r>
              <a:rPr lang="hu-HU" dirty="0" err="1"/>
              <a:t>capability</a:t>
            </a:r>
            <a:r>
              <a:rPr lang="hu-HU" dirty="0"/>
              <a:t>)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molecule</a:t>
            </a:r>
            <a:r>
              <a:rPr lang="hu-HU" dirty="0"/>
              <a:t>.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63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ellsiz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916113"/>
            <a:ext cx="45370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cellsize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92313"/>
            <a:ext cx="4643438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611188" y="404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053" name="Szövegdoboz 1"/>
          <p:cNvSpPr txBox="1">
            <a:spLocks noChangeArrowheads="1"/>
          </p:cNvSpPr>
          <p:nvPr/>
        </p:nvSpPr>
        <p:spPr bwMode="auto">
          <a:xfrm>
            <a:off x="2627313" y="549275"/>
            <a:ext cx="42735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3600" dirty="0"/>
              <a:t>SIZE-SCALE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dirty="0" err="1"/>
              <a:t>Metric</a:t>
            </a:r>
            <a:r>
              <a:rPr lang="hu-HU" altLang="hu-HU" sz="2800" dirty="0"/>
              <a:t> = </a:t>
            </a:r>
            <a:r>
              <a:rPr lang="hu-HU" altLang="hu-HU" sz="2800" dirty="0" err="1"/>
              <a:t>in</a:t>
            </a:r>
            <a:r>
              <a:rPr lang="hu-HU" altLang="hu-HU" sz="2800" dirty="0"/>
              <a:t> </a:t>
            </a:r>
            <a:r>
              <a:rPr lang="hu-HU" altLang="hu-HU" sz="2800" dirty="0" err="1"/>
              <a:t>meter</a:t>
            </a:r>
            <a:r>
              <a:rPr lang="hu-HU" altLang="hu-HU" sz="2800" dirty="0"/>
              <a:t>/</a:t>
            </a:r>
            <a:r>
              <a:rPr lang="hu-HU" altLang="hu-HU" sz="2800" dirty="0" err="1"/>
              <a:t>in</a:t>
            </a:r>
            <a:r>
              <a:rPr lang="hu-HU" altLang="hu-HU" sz="2800" dirty="0"/>
              <a:t> </a:t>
            </a:r>
            <a:r>
              <a:rPr lang="hu-HU" altLang="hu-HU" sz="2800" dirty="0" err="1"/>
              <a:t>metre</a:t>
            </a:r>
            <a:endParaRPr lang="hu-HU" altLang="hu-HU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831850" y="5589588"/>
            <a:ext cx="3308350" cy="147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err="1"/>
              <a:t>Millimeter</a:t>
            </a:r>
            <a:r>
              <a:rPr lang="hu-HU" dirty="0"/>
              <a:t>= mm    1 mm=10</a:t>
            </a:r>
            <a:r>
              <a:rPr lang="hu-HU" baseline="30000" dirty="0"/>
              <a:t>-3</a:t>
            </a:r>
            <a:r>
              <a:rPr lang="hu-HU" dirty="0"/>
              <a:t>m</a:t>
            </a:r>
          </a:p>
          <a:p>
            <a:pPr>
              <a:defRPr/>
            </a:pPr>
            <a:r>
              <a:rPr lang="hu-HU" dirty="0" err="1"/>
              <a:t>Mikrometer</a:t>
            </a:r>
            <a:r>
              <a:rPr lang="hu-HU" dirty="0"/>
              <a:t>=</a:t>
            </a:r>
            <a:r>
              <a:rPr lang="hu-HU" dirty="0">
                <a:latin typeface="Symbol" panose="05050102010706020507" pitchFamily="18" charset="2"/>
              </a:rPr>
              <a:t>m</a:t>
            </a:r>
            <a:r>
              <a:rPr lang="hu-HU" dirty="0">
                <a:latin typeface="+mj-lt"/>
              </a:rPr>
              <a:t>m   1 </a:t>
            </a:r>
            <a:r>
              <a:rPr lang="hu-HU" dirty="0">
                <a:latin typeface="Symbol" panose="05050102010706020507" pitchFamily="18" charset="2"/>
              </a:rPr>
              <a:t>m</a:t>
            </a:r>
            <a:r>
              <a:rPr lang="hu-HU" dirty="0"/>
              <a:t>m=10</a:t>
            </a:r>
            <a:r>
              <a:rPr lang="hu-HU" baseline="30000" dirty="0"/>
              <a:t>-6</a:t>
            </a:r>
            <a:r>
              <a:rPr lang="hu-HU" dirty="0"/>
              <a:t>m</a:t>
            </a:r>
          </a:p>
          <a:p>
            <a:pPr>
              <a:defRPr/>
            </a:pPr>
            <a:r>
              <a:rPr lang="hu-HU" dirty="0" err="1"/>
              <a:t>Nanometer</a:t>
            </a:r>
            <a:r>
              <a:rPr lang="hu-HU" dirty="0"/>
              <a:t>=nm   1 nm=10</a:t>
            </a:r>
            <a:r>
              <a:rPr lang="hu-HU" baseline="30000" dirty="0"/>
              <a:t>-9</a:t>
            </a:r>
            <a:r>
              <a:rPr lang="hu-HU" dirty="0"/>
              <a:t>m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</p:txBody>
      </p:sp>
      <p:sp>
        <p:nvSpPr>
          <p:cNvPr id="2055" name="Szövegdoboz 3"/>
          <p:cNvSpPr txBox="1">
            <a:spLocks noChangeArrowheads="1"/>
          </p:cNvSpPr>
          <p:nvPr/>
        </p:nvSpPr>
        <p:spPr bwMode="auto">
          <a:xfrm>
            <a:off x="5589588" y="5629275"/>
            <a:ext cx="3232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Centimeter=cm    1 cm=10</a:t>
            </a:r>
            <a:r>
              <a:rPr lang="hu-HU" altLang="hu-HU" sz="1800" baseline="30000"/>
              <a:t>-2</a:t>
            </a:r>
            <a:r>
              <a:rPr lang="hu-HU" altLang="hu-HU" sz="1800"/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Kilometer=km      1 km=10</a:t>
            </a:r>
            <a:r>
              <a:rPr lang="hu-HU" altLang="hu-HU" sz="1800" baseline="30000"/>
              <a:t>3</a:t>
            </a:r>
            <a:r>
              <a:rPr lang="hu-HU" altLang="hu-HU" sz="1800"/>
              <a:t>m</a:t>
            </a:r>
          </a:p>
        </p:txBody>
      </p:sp>
      <p:sp>
        <p:nvSpPr>
          <p:cNvPr id="4" name="Kanyar felfelé 3"/>
          <p:cNvSpPr/>
          <p:nvPr/>
        </p:nvSpPr>
        <p:spPr>
          <a:xfrm rot="16200000">
            <a:off x="3762375" y="1327151"/>
            <a:ext cx="250825" cy="10795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2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360488"/>
            <a:ext cx="34099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440113"/>
            <a:ext cx="34099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églalap 1"/>
          <p:cNvSpPr>
            <a:spLocks noChangeArrowheads="1"/>
          </p:cNvSpPr>
          <p:nvPr/>
        </p:nvSpPr>
        <p:spPr bwMode="auto">
          <a:xfrm>
            <a:off x="661988" y="436563"/>
            <a:ext cx="7178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600"/>
              <a:t>Functional groups </a:t>
            </a:r>
            <a:r>
              <a:rPr lang="hu-HU" altLang="hu-HU" sz="2800"/>
              <a:t>in organic chemistry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886325"/>
            <a:ext cx="34099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105275" y="1123950"/>
          <a:ext cx="4859338" cy="53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595"/>
                <a:gridCol w="918528"/>
                <a:gridCol w="765440"/>
                <a:gridCol w="1224703"/>
                <a:gridCol w="995072"/>
              </a:tblGrid>
              <a:tr h="548000">
                <a:tc>
                  <a:txBody>
                    <a:bodyPr/>
                    <a:lstStyle/>
                    <a:p>
                      <a:r>
                        <a:rPr lang="hu-HU" sz="1100" dirty="0" err="1" smtClean="0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dirty="0" err="1" smtClean="0">
                          <a:solidFill>
                            <a:schemeClr val="tx1"/>
                          </a:solidFill>
                        </a:rPr>
                        <a:t>solubility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 err="1" smtClean="0">
                          <a:solidFill>
                            <a:schemeClr val="tx1"/>
                          </a:solidFill>
                        </a:rPr>
                        <a:t>Acid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hu-HU" sz="1100" dirty="0" err="1" smtClean="0">
                          <a:solidFill>
                            <a:schemeClr val="tx1"/>
                          </a:solidFill>
                        </a:rPr>
                        <a:t>Base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 err="1" smtClean="0">
                          <a:solidFill>
                            <a:schemeClr val="tx1"/>
                          </a:solidFill>
                        </a:rPr>
                        <a:t>Charge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 err="1" smtClean="0">
                          <a:solidFill>
                            <a:schemeClr val="tx1"/>
                          </a:solidFill>
                        </a:rPr>
                        <a:t>Molecules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err="1" smtClean="0">
                          <a:solidFill>
                            <a:schemeClr val="tx1"/>
                          </a:solidFill>
                        </a:rPr>
                        <a:t>Bonds</a:t>
                      </a:r>
                      <a:endParaRPr lang="hu-H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</a:tr>
              <a:tr h="565193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yes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no</a:t>
                      </a:r>
                      <a:endParaRPr lang="hu-HU" sz="14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no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carbohydrates</a:t>
                      </a:r>
                      <a:r>
                        <a:rPr lang="hu-HU" sz="1200" dirty="0" smtClean="0"/>
                        <a:t> 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/>
                        <a:t>ester</a:t>
                      </a:r>
                      <a:endParaRPr lang="hu-HU" sz="1200" dirty="0" smtClean="0"/>
                    </a:p>
                    <a:p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</a:tr>
              <a:tr h="615198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yes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no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no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Carbohydrates</a:t>
                      </a:r>
                      <a:endParaRPr lang="hu-HU" sz="1200" dirty="0" smtClean="0"/>
                    </a:p>
                    <a:p>
                      <a:r>
                        <a:rPr lang="hu-HU" sz="1200" dirty="0" err="1" smtClean="0"/>
                        <a:t>eg</a:t>
                      </a:r>
                      <a:r>
                        <a:rPr lang="hu-HU" sz="1200" dirty="0" smtClean="0"/>
                        <a:t>. </a:t>
                      </a:r>
                      <a:r>
                        <a:rPr lang="hu-HU" sz="1200" dirty="0" err="1" smtClean="0"/>
                        <a:t>glucose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yes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no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no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/>
                        <a:t>Carbohydrates</a:t>
                      </a:r>
                      <a:endParaRPr lang="hu-H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/>
                        <a:t>eg</a:t>
                      </a:r>
                      <a:r>
                        <a:rPr lang="hu-HU" sz="1200" dirty="0" smtClean="0"/>
                        <a:t>. </a:t>
                      </a:r>
                      <a:r>
                        <a:rPr lang="hu-HU" sz="1200" dirty="0" err="1" smtClean="0"/>
                        <a:t>fructose</a:t>
                      </a:r>
                      <a:endParaRPr lang="hu-HU" sz="1200" dirty="0" smtClean="0"/>
                    </a:p>
                    <a:p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</a:tr>
              <a:tr h="657599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yes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acids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-</a:t>
                      </a:r>
                      <a:endParaRPr lang="hu-HU" sz="18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Citric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acid</a:t>
                      </a:r>
                      <a:r>
                        <a:rPr lang="hu-HU" sz="1200" baseline="0" dirty="0" smtClean="0"/>
                        <a:t>=</a:t>
                      </a:r>
                      <a:r>
                        <a:rPr lang="hu-HU" sz="1200" baseline="0" dirty="0" err="1" smtClean="0"/>
                        <a:t>citrate</a:t>
                      </a:r>
                      <a:endParaRPr lang="hu-HU" sz="1200" dirty="0" smtClean="0"/>
                    </a:p>
                    <a:p>
                      <a:r>
                        <a:rPr lang="hu-HU" sz="1200" dirty="0" err="1" smtClean="0"/>
                        <a:t>Aminoacids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ester</a:t>
                      </a:r>
                      <a:endParaRPr lang="hu-HU" sz="1200" dirty="0" smtClean="0"/>
                    </a:p>
                    <a:p>
                      <a:r>
                        <a:rPr lang="hu-HU" sz="1200" dirty="0" err="1" smtClean="0"/>
                        <a:t>peptide</a:t>
                      </a:r>
                      <a:r>
                        <a:rPr lang="hu-HU" sz="1200" dirty="0" smtClean="0"/>
                        <a:t> </a:t>
                      </a:r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</a:tr>
              <a:tr h="718702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yes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bases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+</a:t>
                      </a:r>
                      <a:endParaRPr lang="hu-HU" sz="18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aminoacids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peptide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</a:tr>
              <a:tr h="1002081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yes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acids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-</a:t>
                      </a:r>
                      <a:endParaRPr lang="hu-HU" sz="18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Nucleotides</a:t>
                      </a:r>
                      <a:endParaRPr lang="hu-HU" sz="1200" dirty="0" smtClean="0"/>
                    </a:p>
                    <a:p>
                      <a:r>
                        <a:rPr lang="hu-HU" sz="1200" dirty="0" err="1" smtClean="0"/>
                        <a:t>Nucleic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acids</a:t>
                      </a:r>
                      <a:endParaRPr lang="hu-HU" sz="1200" dirty="0" smtClean="0"/>
                    </a:p>
                    <a:p>
                      <a:r>
                        <a:rPr lang="hu-HU" sz="1200" dirty="0" err="1" smtClean="0"/>
                        <a:t>Phospholipids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Ester</a:t>
                      </a:r>
                      <a:endParaRPr lang="hu-HU" sz="1200" dirty="0" smtClean="0"/>
                    </a:p>
                    <a:p>
                      <a:r>
                        <a:rPr lang="hu-HU" sz="1200" dirty="0" err="1" smtClean="0"/>
                        <a:t>Phospho-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anhydride</a:t>
                      </a:r>
                      <a:r>
                        <a:rPr lang="hu-HU" sz="1200" dirty="0" smtClean="0"/>
                        <a:t> (</a:t>
                      </a:r>
                      <a:r>
                        <a:rPr lang="hu-HU" sz="1200" dirty="0" err="1" smtClean="0"/>
                        <a:t>macroerg</a:t>
                      </a:r>
                      <a:r>
                        <a:rPr lang="hu-HU" sz="1200" dirty="0" smtClean="0"/>
                        <a:t>)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</a:tr>
              <a:tr h="625174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yes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no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no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Aminoacids</a:t>
                      </a:r>
                      <a:endParaRPr lang="hu-HU" sz="1200" dirty="0" smtClean="0"/>
                    </a:p>
                    <a:p>
                      <a:r>
                        <a:rPr lang="hu-HU" sz="1200" dirty="0" err="1" smtClean="0"/>
                        <a:t>eg</a:t>
                      </a:r>
                      <a:r>
                        <a:rPr lang="hu-HU" sz="1200" dirty="0" smtClean="0"/>
                        <a:t>. </a:t>
                      </a:r>
                      <a:r>
                        <a:rPr lang="hu-HU" sz="1200" dirty="0" err="1" smtClean="0"/>
                        <a:t>cysteine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disulfide</a:t>
                      </a:r>
                      <a:endParaRPr lang="hu-HU" sz="1200" dirty="0"/>
                    </a:p>
                  </a:txBody>
                  <a:tcPr marL="91439" marR="91439" marT="45725" marB="45725">
                    <a:solidFill>
                      <a:schemeClr val="accent1">
                        <a:alpha val="4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9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195513" y="2276475"/>
            <a:ext cx="4572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err="1"/>
              <a:t>elements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living</a:t>
            </a:r>
            <a:r>
              <a:rPr lang="hu-HU" dirty="0"/>
              <a:t> </a:t>
            </a:r>
            <a:r>
              <a:rPr lang="hu-HU" dirty="0" err="1"/>
              <a:t>systems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err="1"/>
              <a:t>appr</a:t>
            </a:r>
            <a:r>
              <a:rPr lang="hu-HU" dirty="0"/>
              <a:t>. 25 </a:t>
            </a:r>
          </a:p>
          <a:p>
            <a:pPr>
              <a:defRPr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err="1"/>
              <a:t>types</a:t>
            </a:r>
            <a:r>
              <a:rPr lang="hu-HU" dirty="0"/>
              <a:t>:</a:t>
            </a:r>
          </a:p>
          <a:p>
            <a:pPr>
              <a:defRPr/>
            </a:pPr>
            <a:r>
              <a:rPr lang="hu-HU" dirty="0"/>
              <a:t>	</a:t>
            </a:r>
            <a:r>
              <a:rPr lang="hu-HU" dirty="0" err="1"/>
              <a:t>primary</a:t>
            </a:r>
            <a:r>
              <a:rPr lang="hu-HU" dirty="0"/>
              <a:t> 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dirty="0"/>
              <a:t>	</a:t>
            </a:r>
            <a:r>
              <a:rPr lang="hu-HU" dirty="0" err="1"/>
              <a:t>secondary</a:t>
            </a:r>
            <a:endParaRPr lang="hu-HU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dirty="0"/>
              <a:t>	</a:t>
            </a:r>
            <a:r>
              <a:rPr lang="hu-HU" dirty="0" err="1"/>
              <a:t>tertiary</a:t>
            </a:r>
            <a:r>
              <a:rPr lang="hu-HU" dirty="0"/>
              <a:t> =</a:t>
            </a:r>
            <a:r>
              <a:rPr lang="hu-HU" dirty="0" err="1"/>
              <a:t>trace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u-HU" altLang="hu-HU" sz="3600" kern="0" dirty="0" smtClean="0"/>
          </a:p>
          <a:p>
            <a:pPr eaLnBrk="1" hangingPunct="1">
              <a:defRPr/>
            </a:pPr>
            <a:r>
              <a:rPr lang="hu-HU" altLang="hu-HU" sz="3600" kern="0" dirty="0" err="1" smtClean="0"/>
              <a:t>Biogenic</a:t>
            </a:r>
            <a:r>
              <a:rPr lang="hu-HU" altLang="hu-HU" sz="3600" kern="0" dirty="0" smtClean="0"/>
              <a:t> </a:t>
            </a:r>
            <a:r>
              <a:rPr lang="hu-HU" altLang="hu-HU" sz="3600" kern="0" dirty="0" err="1" smtClean="0"/>
              <a:t>elements</a:t>
            </a:r>
            <a:endParaRPr lang="hu-HU" altLang="hu-HU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41498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églalap 1"/>
          <p:cNvSpPr>
            <a:spLocks noChangeArrowheads="1"/>
          </p:cNvSpPr>
          <p:nvPr/>
        </p:nvSpPr>
        <p:spPr bwMode="auto">
          <a:xfrm>
            <a:off x="107504" y="395346"/>
            <a:ext cx="457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/>
              <a:t>„I </a:t>
            </a:r>
            <a:r>
              <a:rPr lang="hu-HU" altLang="hu-HU" sz="1800" dirty="0" err="1"/>
              <a:t>bring</a:t>
            </a:r>
            <a:r>
              <a:rPr lang="hu-HU" altLang="hu-HU" sz="1800" dirty="0"/>
              <a:t> </a:t>
            </a:r>
            <a:r>
              <a:rPr lang="hu-HU" altLang="hu-HU" sz="1800" dirty="0" err="1"/>
              <a:t>forth</a:t>
            </a:r>
            <a:r>
              <a:rPr lang="hu-HU" altLang="hu-HU" sz="1800" dirty="0"/>
              <a:t> </a:t>
            </a:r>
            <a:r>
              <a:rPr lang="hu-HU" altLang="hu-HU" sz="1800" dirty="0" err="1"/>
              <a:t>acid</a:t>
            </a:r>
            <a:r>
              <a:rPr lang="hu-HU" altLang="hu-HU" sz="1800" dirty="0"/>
              <a:t>”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err="1"/>
              <a:t>coal</a:t>
            </a:r>
            <a:endParaRPr lang="hu-HU" altLang="hu-HU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smtClean="0"/>
              <a:t>„</a:t>
            </a:r>
            <a:r>
              <a:rPr lang="hu-HU" altLang="hu-HU" sz="1800" dirty="0"/>
              <a:t>I </a:t>
            </a:r>
            <a:r>
              <a:rPr lang="hu-HU" altLang="hu-HU" sz="1800" dirty="0" err="1" smtClean="0"/>
              <a:t>form</a:t>
            </a:r>
            <a:r>
              <a:rPr lang="hu-HU" altLang="hu-HU" sz="1800" dirty="0" smtClean="0"/>
              <a:t> </a:t>
            </a:r>
            <a:r>
              <a:rPr lang="hu-HU" altLang="hu-HU" sz="1800" dirty="0" err="1"/>
              <a:t>water</a:t>
            </a:r>
            <a:r>
              <a:rPr lang="hu-HU" altLang="hu-HU" sz="1800" dirty="0"/>
              <a:t>”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smtClean="0"/>
              <a:t>„</a:t>
            </a:r>
            <a:r>
              <a:rPr lang="hu-HU" altLang="hu-HU" sz="1800" dirty="0"/>
              <a:t>I </a:t>
            </a:r>
            <a:r>
              <a:rPr lang="hu-HU" altLang="hu-HU" sz="1800" dirty="0" err="1" smtClean="0"/>
              <a:t>form</a:t>
            </a:r>
            <a:r>
              <a:rPr lang="hu-HU" altLang="hu-HU" sz="1800" dirty="0" smtClean="0"/>
              <a:t> </a:t>
            </a:r>
            <a:r>
              <a:rPr lang="hu-HU" altLang="hu-HU" sz="1800" dirty="0" err="1"/>
              <a:t>native-soda</a:t>
            </a:r>
            <a:r>
              <a:rPr lang="hu-HU" altLang="hu-HU" sz="1800" dirty="0"/>
              <a:t>”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smtClean="0"/>
              <a:t>lime </a:t>
            </a:r>
            <a:endParaRPr lang="hu-HU" altLang="hu-HU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err="1"/>
              <a:t>light</a:t>
            </a:r>
            <a:r>
              <a:rPr lang="hu-HU" altLang="hu-HU" sz="1800" dirty="0"/>
              <a:t> </a:t>
            </a:r>
            <a:r>
              <a:rPr lang="hu-HU" altLang="hu-HU" sz="1800" dirty="0" err="1"/>
              <a:t>bearer</a:t>
            </a:r>
            <a:endParaRPr lang="hu-HU" altLang="hu-HU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err="1" smtClean="0"/>
              <a:t>pot-ash</a:t>
            </a:r>
            <a:endParaRPr lang="hu-HU" altLang="hu-HU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err="1"/>
              <a:t>yellow</a:t>
            </a:r>
            <a:endParaRPr lang="hu-HU" altLang="hu-HU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err="1" smtClean="0"/>
              <a:t>soda</a:t>
            </a:r>
            <a:endParaRPr lang="hu-HU" altLang="hu-HU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err="1"/>
              <a:t>from</a:t>
            </a:r>
            <a:r>
              <a:rPr lang="hu-HU" altLang="hu-HU" sz="1800" dirty="0"/>
              <a:t> </a:t>
            </a:r>
            <a:r>
              <a:rPr lang="hu-HU" altLang="hu-HU" sz="1800" dirty="0" err="1"/>
              <a:t>Magnesia</a:t>
            </a:r>
            <a:endParaRPr lang="hu-HU" altLang="hu-HU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err="1"/>
              <a:t>violet</a:t>
            </a:r>
            <a:endParaRPr lang="hu-HU" altLang="hu-HU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err="1"/>
              <a:t>strong</a:t>
            </a:r>
            <a:r>
              <a:rPr lang="hu-HU" altLang="hu-HU" sz="1800" dirty="0"/>
              <a:t> metal, </a:t>
            </a:r>
            <a:r>
              <a:rPr lang="hu-HU" altLang="hu-HU" sz="1800" dirty="0" err="1"/>
              <a:t>holy</a:t>
            </a:r>
            <a:r>
              <a:rPr lang="hu-HU" altLang="hu-HU" sz="1800" dirty="0"/>
              <a:t> </a:t>
            </a:r>
            <a:r>
              <a:rPr lang="hu-HU" altLang="hu-HU" sz="1800" dirty="0" err="1"/>
              <a:t>metal</a:t>
            </a:r>
            <a:endParaRPr lang="hu-HU" altLang="hu-HU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err="1"/>
              <a:t>yellowish</a:t>
            </a:r>
            <a:r>
              <a:rPr lang="hu-HU" altLang="hu-HU" sz="1800" dirty="0"/>
              <a:t> </a:t>
            </a:r>
            <a:r>
              <a:rPr lang="hu-HU" altLang="hu-HU" sz="1800" dirty="0" err="1"/>
              <a:t>green</a:t>
            </a:r>
            <a:r>
              <a:rPr lang="hu-HU" altLang="hu-HU" sz="1800" dirty="0"/>
              <a:t>/ </a:t>
            </a:r>
            <a:r>
              <a:rPr lang="hu-HU" altLang="hu-HU" sz="1800" dirty="0" err="1"/>
              <a:t>greenish</a:t>
            </a:r>
            <a:r>
              <a:rPr lang="hu-HU" altLang="hu-HU" sz="1800" dirty="0"/>
              <a:t> </a:t>
            </a:r>
            <a:r>
              <a:rPr lang="hu-HU" altLang="hu-HU" sz="1800" dirty="0" err="1"/>
              <a:t>yellow</a:t>
            </a:r>
            <a:endParaRPr lang="hu-HU" altLang="hu-HU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/>
              <a:t>Moon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err="1"/>
              <a:t>flint</a:t>
            </a:r>
            <a:r>
              <a:rPr lang="hu-HU" altLang="hu-HU" sz="1800" dirty="0"/>
              <a:t> (a </a:t>
            </a:r>
            <a:r>
              <a:rPr lang="hu-HU" altLang="hu-HU" sz="1800" dirty="0" err="1"/>
              <a:t>kind</a:t>
            </a:r>
            <a:r>
              <a:rPr lang="hu-HU" altLang="hu-HU" sz="1800" dirty="0"/>
              <a:t> of </a:t>
            </a:r>
            <a:r>
              <a:rPr lang="hu-HU" altLang="hu-HU" sz="1800" dirty="0" err="1"/>
              <a:t>stone</a:t>
            </a:r>
            <a:r>
              <a:rPr lang="hu-HU" altLang="hu-HU" sz="1800" dirty="0"/>
              <a:t>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1800" dirty="0" err="1" smtClean="0"/>
              <a:t>bitter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salt</a:t>
            </a:r>
            <a:endParaRPr lang="hu-HU" altLang="hu-HU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80528" y="764704"/>
            <a:ext cx="9112289" cy="60932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1200" b="1" dirty="0" err="1" smtClean="0"/>
              <a:t>Oxygen</a:t>
            </a:r>
            <a:r>
              <a:rPr lang="hu-HU" altLang="hu-HU" sz="1200" b="1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Greek</a:t>
            </a:r>
            <a:r>
              <a:rPr lang="hu-HU" altLang="hu-HU" sz="1200" dirty="0" smtClean="0"/>
              <a:t> "</a:t>
            </a:r>
            <a:r>
              <a:rPr lang="el-GR" altLang="hu-HU" sz="1200" dirty="0" smtClean="0"/>
              <a:t>ὀξύ γείνομαι" (</a:t>
            </a:r>
            <a:r>
              <a:rPr lang="hu-HU" altLang="hu-HU" sz="1200" dirty="0" err="1" smtClean="0"/>
              <a:t>oxy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geinomai</a:t>
            </a:r>
            <a:r>
              <a:rPr lang="hu-HU" altLang="hu-HU" sz="1200" dirty="0" smtClean="0"/>
              <a:t>),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</a:t>
            </a:r>
            <a:r>
              <a:rPr lang="el-GR" altLang="hu-HU" sz="1200" dirty="0" smtClean="0"/>
              <a:t>Ι </a:t>
            </a:r>
            <a:r>
              <a:rPr lang="hu-HU" altLang="hu-HU" sz="1200" dirty="0" err="1" smtClean="0"/>
              <a:t>bring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forth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acid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as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it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was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believed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to</a:t>
            </a:r>
            <a:r>
              <a:rPr lang="hu-HU" altLang="hu-HU" sz="1200" dirty="0" smtClean="0"/>
              <a:t> be an </a:t>
            </a:r>
            <a:r>
              <a:rPr lang="hu-HU" altLang="hu-HU" sz="1200" dirty="0" err="1" smtClean="0"/>
              <a:t>essential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component</a:t>
            </a:r>
            <a:r>
              <a:rPr lang="hu-HU" altLang="hu-HU" sz="1200" dirty="0" smtClean="0"/>
              <a:t> of </a:t>
            </a:r>
            <a:r>
              <a:rPr lang="hu-HU" altLang="hu-HU" sz="1200" dirty="0" err="1" smtClean="0"/>
              <a:t>acids</a:t>
            </a:r>
            <a:r>
              <a:rPr lang="hu-HU" altLang="hu-HU" sz="1200" dirty="0" smtClean="0"/>
              <a:t>.</a:t>
            </a:r>
          </a:p>
          <a:p>
            <a:r>
              <a:rPr lang="hu-HU" altLang="hu-HU" sz="1200" b="1" dirty="0" err="1" smtClean="0"/>
              <a:t>Carbon</a:t>
            </a:r>
            <a:r>
              <a:rPr lang="hu-HU" altLang="hu-HU" sz="1200" b="1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French</a:t>
            </a:r>
            <a:r>
              <a:rPr lang="hu-HU" altLang="hu-HU" sz="1200" dirty="0" smtClean="0"/>
              <a:t>, "</a:t>
            </a:r>
            <a:r>
              <a:rPr lang="hu-HU" altLang="hu-HU" sz="1200" dirty="0" err="1" smtClean="0"/>
              <a:t>charbone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in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turn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came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Latin "</a:t>
            </a:r>
            <a:r>
              <a:rPr lang="hu-HU" altLang="hu-HU" sz="1200" dirty="0" err="1" smtClean="0"/>
              <a:t>carbō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charcoal</a:t>
            </a:r>
            <a:r>
              <a:rPr lang="hu-HU" altLang="hu-HU" sz="1200" dirty="0" smtClean="0"/>
              <a:t>" and is </a:t>
            </a:r>
            <a:r>
              <a:rPr lang="hu-HU" altLang="hu-HU" sz="1200" dirty="0" err="1" smtClean="0"/>
              <a:t>related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to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carbōn-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"a </a:t>
            </a:r>
            <a:r>
              <a:rPr lang="hu-HU" altLang="hu-HU" sz="1200" dirty="0" err="1" smtClean="0"/>
              <a:t>coal</a:t>
            </a:r>
            <a:r>
              <a:rPr lang="hu-HU" altLang="hu-HU" sz="1200" dirty="0" smtClean="0"/>
              <a:t>."  </a:t>
            </a:r>
          </a:p>
          <a:p>
            <a:r>
              <a:rPr lang="hu-HU" altLang="hu-HU" sz="1200" b="1" dirty="0" err="1" smtClean="0"/>
              <a:t>Hydrogen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French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hydrogène</a:t>
            </a:r>
            <a:r>
              <a:rPr lang="hu-HU" altLang="hu-HU" sz="1200" dirty="0" smtClean="0"/>
              <a:t>[28] and Latin </a:t>
            </a:r>
            <a:r>
              <a:rPr lang="hu-HU" altLang="hu-HU" sz="1200" dirty="0" err="1" smtClean="0"/>
              <a:t>hydro-</a:t>
            </a:r>
            <a:r>
              <a:rPr lang="hu-HU" altLang="hu-HU" sz="1200" dirty="0" smtClean="0"/>
              <a:t> and </a:t>
            </a:r>
            <a:r>
              <a:rPr lang="hu-HU" altLang="hu-HU" sz="1200" dirty="0" err="1" smtClean="0"/>
              <a:t>-genes</a:t>
            </a:r>
            <a:r>
              <a:rPr lang="hu-HU" altLang="hu-HU" sz="1200" dirty="0" smtClean="0"/>
              <a:t>, </a:t>
            </a:r>
            <a:r>
              <a:rPr lang="hu-HU" altLang="hu-HU" sz="1200" dirty="0" err="1" smtClean="0"/>
              <a:t>derived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Greek</a:t>
            </a:r>
            <a:r>
              <a:rPr lang="hu-HU" altLang="hu-HU" sz="1200" dirty="0" smtClean="0"/>
              <a:t>, "</a:t>
            </a:r>
            <a:r>
              <a:rPr lang="el-GR" altLang="hu-HU" sz="1200" dirty="0" smtClean="0"/>
              <a:t>ὕδωρ γείνομαι" (</a:t>
            </a:r>
            <a:r>
              <a:rPr lang="hu-HU" altLang="hu-HU" sz="1200" dirty="0" err="1" smtClean="0"/>
              <a:t>hydor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geinomai</a:t>
            </a:r>
            <a:r>
              <a:rPr lang="hu-HU" altLang="hu-HU" sz="1200" dirty="0" smtClean="0"/>
              <a:t>), </a:t>
            </a:r>
            <a:r>
              <a:rPr lang="hu-HU" altLang="hu-HU" sz="1200" dirty="0" err="1" smtClean="0"/>
              <a:t>meaning</a:t>
            </a:r>
            <a:r>
              <a:rPr lang="hu-HU" altLang="hu-HU" sz="1200" dirty="0" smtClean="0"/>
              <a:t> "</a:t>
            </a:r>
            <a:r>
              <a:rPr lang="el-GR" altLang="hu-HU" sz="1200" dirty="0" smtClean="0"/>
              <a:t>Ι </a:t>
            </a:r>
            <a:r>
              <a:rPr lang="hu-HU" altLang="hu-HU" sz="1200" dirty="0" err="1" smtClean="0"/>
              <a:t>beget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water</a:t>
            </a:r>
            <a:r>
              <a:rPr lang="hu-HU" altLang="hu-HU" sz="1200" dirty="0" smtClean="0"/>
              <a:t>".</a:t>
            </a:r>
          </a:p>
          <a:p>
            <a:r>
              <a:rPr lang="hu-HU" altLang="hu-HU" sz="1200" b="1" dirty="0" err="1" smtClean="0"/>
              <a:t>Nitrogen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French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nitrogène</a:t>
            </a:r>
            <a:r>
              <a:rPr lang="hu-HU" altLang="hu-HU" sz="1200" dirty="0" smtClean="0"/>
              <a:t>",[38] </a:t>
            </a:r>
            <a:r>
              <a:rPr lang="hu-HU" altLang="hu-HU" sz="1200" dirty="0" err="1" smtClean="0"/>
              <a:t>derived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Greek</a:t>
            </a:r>
            <a:r>
              <a:rPr lang="hu-HU" altLang="hu-HU" sz="1200" dirty="0" smtClean="0"/>
              <a:t> "</a:t>
            </a:r>
            <a:r>
              <a:rPr lang="el-GR" altLang="hu-HU" sz="1200" dirty="0" smtClean="0"/>
              <a:t>νίτρον γείνομαι" (</a:t>
            </a:r>
            <a:r>
              <a:rPr lang="hu-HU" altLang="hu-HU" sz="1200" dirty="0" err="1" smtClean="0"/>
              <a:t>nitron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geinomai</a:t>
            </a:r>
            <a:r>
              <a:rPr lang="hu-HU" altLang="hu-HU" sz="1200" dirty="0" smtClean="0"/>
              <a:t>), </a:t>
            </a:r>
            <a:r>
              <a:rPr lang="hu-HU" altLang="hu-HU" sz="1200" dirty="0" err="1" smtClean="0"/>
              <a:t>meaning</a:t>
            </a:r>
            <a:r>
              <a:rPr lang="hu-HU" altLang="hu-HU" sz="1200" dirty="0" smtClean="0"/>
              <a:t> "I </a:t>
            </a:r>
            <a:r>
              <a:rPr lang="hu-HU" altLang="hu-HU" sz="1200" dirty="0" err="1" smtClean="0"/>
              <a:t>form</a:t>
            </a:r>
            <a:r>
              <a:rPr lang="hu-HU" altLang="hu-HU" sz="1200" dirty="0" smtClean="0"/>
              <a:t>/</a:t>
            </a:r>
            <a:r>
              <a:rPr lang="hu-HU" altLang="hu-HU" sz="1200" dirty="0" err="1" smtClean="0"/>
              <a:t>beget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native-soda</a:t>
            </a:r>
            <a:r>
              <a:rPr lang="hu-HU" altLang="hu-HU" sz="1200" dirty="0" smtClean="0"/>
              <a:t> (</a:t>
            </a:r>
            <a:r>
              <a:rPr lang="hu-HU" altLang="hu-HU" sz="1200" dirty="0" err="1" smtClean="0"/>
              <a:t>niter</a:t>
            </a:r>
            <a:r>
              <a:rPr lang="hu-HU" altLang="hu-HU" sz="1200" dirty="0" smtClean="0"/>
              <a:t>)".[</a:t>
            </a:r>
          </a:p>
          <a:p>
            <a:r>
              <a:rPr lang="hu-HU" altLang="hu-HU" sz="1200" b="1" dirty="0" err="1" smtClean="0"/>
              <a:t>Calcium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Latin "</a:t>
            </a:r>
            <a:r>
              <a:rPr lang="hu-HU" altLang="hu-HU" sz="1200" dirty="0" err="1" smtClean="0"/>
              <a:t>calx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"lime". </a:t>
            </a:r>
            <a:r>
              <a:rPr lang="hu-HU" altLang="hu-HU" sz="1200" dirty="0" err="1" smtClean="0"/>
              <a:t>Calcium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was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known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early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first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century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when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Ancient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Romans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prepared</a:t>
            </a:r>
            <a:r>
              <a:rPr lang="hu-HU" altLang="hu-HU" sz="1200" dirty="0" smtClean="0"/>
              <a:t> lime </a:t>
            </a:r>
            <a:r>
              <a:rPr lang="hu-HU" altLang="hu-HU" sz="1200" dirty="0" err="1" smtClean="0"/>
              <a:t>as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calcium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oxide</a:t>
            </a:r>
            <a:r>
              <a:rPr lang="hu-HU" altLang="hu-HU" sz="1200" dirty="0" smtClean="0"/>
              <a:t>.</a:t>
            </a:r>
          </a:p>
          <a:p>
            <a:r>
              <a:rPr lang="hu-HU" altLang="hu-HU" sz="1200" b="1" dirty="0" err="1" smtClean="0"/>
              <a:t>Phosphorus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Greek</a:t>
            </a:r>
            <a:r>
              <a:rPr lang="hu-HU" altLang="hu-HU" sz="1200" dirty="0" smtClean="0"/>
              <a:t> </a:t>
            </a:r>
            <a:r>
              <a:rPr lang="el-GR" altLang="hu-HU" sz="1200" dirty="0" smtClean="0"/>
              <a:t>φῶς + -φόρος (</a:t>
            </a:r>
            <a:r>
              <a:rPr lang="hu-HU" altLang="hu-HU" sz="1200" dirty="0" err="1" smtClean="0"/>
              <a:t>phos</a:t>
            </a:r>
            <a:r>
              <a:rPr lang="hu-HU" altLang="hu-HU" sz="1200" dirty="0" smtClean="0"/>
              <a:t> + </a:t>
            </a:r>
            <a:r>
              <a:rPr lang="hu-HU" altLang="hu-HU" sz="1200" dirty="0" err="1" smtClean="0"/>
              <a:t>-phoros</a:t>
            </a:r>
            <a:r>
              <a:rPr lang="hu-HU" altLang="hu-HU" sz="1200" dirty="0" smtClean="0"/>
              <a:t>),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light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bearer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because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white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phosphorus</a:t>
            </a:r>
            <a:r>
              <a:rPr lang="hu-HU" altLang="hu-HU" sz="1200" dirty="0" smtClean="0"/>
              <a:t>" </a:t>
            </a:r>
            <a:r>
              <a:rPr lang="hu-HU" altLang="hu-HU" sz="1200" dirty="0" err="1" smtClean="0"/>
              <a:t>emits</a:t>
            </a:r>
            <a:r>
              <a:rPr lang="hu-HU" altLang="hu-HU" sz="1200" dirty="0" smtClean="0"/>
              <a:t> a </a:t>
            </a:r>
            <a:r>
              <a:rPr lang="hu-HU" altLang="hu-HU" sz="1200" dirty="0" err="1" smtClean="0"/>
              <a:t>faint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glow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upon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exposure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to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oxygen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Phosphorus</a:t>
            </a:r>
            <a:r>
              <a:rPr lang="hu-HU" altLang="hu-HU" sz="1200" dirty="0" smtClean="0"/>
              <a:t>" </a:t>
            </a:r>
            <a:r>
              <a:rPr lang="hu-HU" altLang="hu-HU" sz="1200" dirty="0" err="1" smtClean="0"/>
              <a:t>was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ancient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name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for</a:t>
            </a:r>
            <a:r>
              <a:rPr lang="hu-HU" altLang="hu-HU" sz="1200" dirty="0" smtClean="0"/>
              <a:t> "Venus", </a:t>
            </a:r>
            <a:r>
              <a:rPr lang="hu-HU" altLang="hu-HU" sz="1200" dirty="0" err="1" smtClean="0"/>
              <a:t>or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Hesperus</a:t>
            </a:r>
            <a:r>
              <a:rPr lang="hu-HU" altLang="hu-HU" sz="1200" dirty="0" smtClean="0"/>
              <a:t>,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(</a:t>
            </a:r>
            <a:r>
              <a:rPr lang="hu-HU" altLang="hu-HU" sz="1200" dirty="0" err="1" smtClean="0"/>
              <a:t>Morning</a:t>
            </a:r>
            <a:r>
              <a:rPr lang="hu-HU" altLang="hu-HU" sz="1200" dirty="0" smtClean="0"/>
              <a:t> Star).[18]</a:t>
            </a:r>
          </a:p>
          <a:p>
            <a:r>
              <a:rPr lang="hu-HU" altLang="hu-HU" sz="1200" b="1" dirty="0" err="1" smtClean="0"/>
              <a:t>Potassium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English "</a:t>
            </a:r>
            <a:r>
              <a:rPr lang="hu-HU" altLang="hu-HU" sz="1200" dirty="0" err="1" smtClean="0"/>
              <a:t>potash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pot-ash</a:t>
            </a:r>
            <a:r>
              <a:rPr lang="hu-HU" altLang="hu-HU" sz="1200" dirty="0" smtClean="0"/>
              <a:t>" (</a:t>
            </a:r>
            <a:r>
              <a:rPr lang="hu-HU" altLang="hu-HU" sz="1200" dirty="0" err="1" smtClean="0"/>
              <a:t>Potassium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compound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prepared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an </a:t>
            </a:r>
            <a:r>
              <a:rPr lang="hu-HU" altLang="hu-HU" sz="1200" dirty="0" err="1" smtClean="0"/>
              <a:t>alkali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extracted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in</a:t>
            </a:r>
            <a:r>
              <a:rPr lang="hu-HU" altLang="hu-HU" sz="1200" dirty="0" smtClean="0"/>
              <a:t> a </a:t>
            </a:r>
            <a:r>
              <a:rPr lang="hu-HU" altLang="hu-HU" sz="1200" dirty="0" err="1" smtClean="0"/>
              <a:t>pot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ash</a:t>
            </a:r>
            <a:r>
              <a:rPr lang="hu-HU" altLang="hu-HU" sz="1200" dirty="0" smtClean="0"/>
              <a:t> of </a:t>
            </a:r>
            <a:r>
              <a:rPr lang="hu-HU" altLang="hu-HU" sz="1200" dirty="0" err="1" smtClean="0"/>
              <a:t>burnt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wood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or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tree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leaves</a:t>
            </a:r>
            <a:r>
              <a:rPr lang="hu-HU" altLang="hu-HU" sz="1200" dirty="0" smtClean="0"/>
              <a:t>). The </a:t>
            </a:r>
            <a:r>
              <a:rPr lang="hu-HU" altLang="hu-HU" sz="1200" dirty="0" err="1" smtClean="0"/>
              <a:t>symbol</a:t>
            </a:r>
            <a:r>
              <a:rPr lang="hu-HU" altLang="hu-HU" sz="1200" dirty="0" smtClean="0"/>
              <a:t> K is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Latin </a:t>
            </a:r>
            <a:r>
              <a:rPr lang="hu-HU" altLang="hu-HU" sz="1200" dirty="0" err="1" smtClean="0"/>
              <a:t>name</a:t>
            </a:r>
            <a:r>
              <a:rPr lang="hu-HU" altLang="hu-HU" sz="1200" dirty="0" smtClean="0"/>
              <a:t>, </a:t>
            </a:r>
            <a:r>
              <a:rPr lang="hu-HU" altLang="hu-HU" sz="1200" dirty="0" err="1" smtClean="0"/>
              <a:t>Kalium</a:t>
            </a:r>
            <a:r>
              <a:rPr lang="hu-HU" altLang="hu-HU" sz="1200" dirty="0" smtClean="0"/>
              <a:t>,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Arabic</a:t>
            </a:r>
            <a:r>
              <a:rPr lang="hu-HU" altLang="hu-HU" sz="1200" dirty="0" smtClean="0"/>
              <a:t> "</a:t>
            </a:r>
            <a:r>
              <a:rPr lang="ar-AE" altLang="hu-HU" sz="1200" dirty="0" smtClean="0"/>
              <a:t>القلي" (</a:t>
            </a:r>
            <a:r>
              <a:rPr lang="hu-HU" altLang="hu-HU" sz="1200" dirty="0" err="1" smtClean="0"/>
              <a:t>al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qalīy</a:t>
            </a:r>
            <a:r>
              <a:rPr lang="hu-HU" altLang="hu-HU" sz="1200" dirty="0" smtClean="0"/>
              <a:t>),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calcined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ashes</a:t>
            </a:r>
            <a:r>
              <a:rPr lang="hu-HU" altLang="hu-HU" sz="1200" dirty="0" smtClean="0"/>
              <a:t>".</a:t>
            </a:r>
          </a:p>
          <a:p>
            <a:r>
              <a:rPr lang="hu-HU" altLang="hu-HU" sz="1200" b="1" dirty="0" err="1" smtClean="0"/>
              <a:t>Sulfur</a:t>
            </a:r>
            <a:r>
              <a:rPr lang="hu-HU" altLang="hu-HU" sz="1200" dirty="0" smtClean="0"/>
              <a:t> Almost </a:t>
            </a:r>
            <a:r>
              <a:rPr lang="hu-HU" altLang="hu-HU" sz="1200" dirty="0" err="1" smtClean="0"/>
              <a:t>certainly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Arabic</a:t>
            </a:r>
            <a:r>
              <a:rPr lang="hu-HU" altLang="hu-HU" sz="1200" dirty="0" smtClean="0"/>
              <a:t> "</a:t>
            </a:r>
            <a:r>
              <a:rPr lang="ar-AE" altLang="hu-HU" sz="1200" dirty="0" smtClean="0"/>
              <a:t>صفرا" (</a:t>
            </a:r>
            <a:r>
              <a:rPr lang="hu-HU" altLang="hu-HU" sz="1200" dirty="0" err="1" smtClean="0"/>
              <a:t>sufra</a:t>
            </a:r>
            <a:r>
              <a:rPr lang="hu-HU" altLang="hu-HU" sz="1200" dirty="0" smtClean="0"/>
              <a:t>), "</a:t>
            </a:r>
            <a:r>
              <a:rPr lang="hu-HU" altLang="hu-HU" sz="1200" dirty="0" err="1" smtClean="0"/>
              <a:t>yellow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bright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color</a:t>
            </a:r>
            <a:r>
              <a:rPr lang="hu-HU" altLang="hu-HU" sz="1200" dirty="0" smtClean="0"/>
              <a:t> of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naturally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occurring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form</a:t>
            </a:r>
            <a:r>
              <a:rPr lang="hu-HU" altLang="hu-HU" sz="1200" dirty="0" smtClean="0"/>
              <a:t>.</a:t>
            </a:r>
          </a:p>
          <a:p>
            <a:r>
              <a:rPr lang="hu-HU" altLang="hu-HU" sz="1200" b="1" dirty="0" err="1" smtClean="0"/>
              <a:t>Sodium</a:t>
            </a:r>
            <a:r>
              <a:rPr lang="hu-HU" altLang="hu-HU" sz="1200" b="1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English, "</a:t>
            </a:r>
            <a:r>
              <a:rPr lang="hu-HU" altLang="hu-HU" sz="1200" dirty="0" err="1" smtClean="0"/>
              <a:t>soda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used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in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names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for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Sodium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compounds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such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caustic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soda</a:t>
            </a:r>
            <a:r>
              <a:rPr lang="hu-HU" altLang="hu-HU" sz="1200" dirty="0" smtClean="0"/>
              <a:t>, </a:t>
            </a:r>
            <a:r>
              <a:rPr lang="hu-HU" altLang="hu-HU" sz="1200" dirty="0" err="1" smtClean="0"/>
              <a:t>soda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ash</a:t>
            </a:r>
            <a:r>
              <a:rPr lang="hu-HU" altLang="hu-HU" sz="1200" dirty="0" smtClean="0"/>
              <a:t>, and baking </a:t>
            </a:r>
            <a:r>
              <a:rPr lang="hu-HU" altLang="hu-HU" sz="1200" dirty="0" err="1" smtClean="0"/>
              <a:t>soda</a:t>
            </a:r>
            <a:r>
              <a:rPr lang="hu-HU" altLang="hu-HU" sz="1200" dirty="0" smtClean="0"/>
              <a:t>. The </a:t>
            </a:r>
            <a:r>
              <a:rPr lang="hu-HU" altLang="hu-HU" sz="1200" dirty="0" err="1" smtClean="0"/>
              <a:t>symbol</a:t>
            </a:r>
            <a:r>
              <a:rPr lang="hu-HU" altLang="hu-HU" sz="1200" dirty="0" smtClean="0"/>
              <a:t> Na is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Modern Latin </a:t>
            </a:r>
            <a:r>
              <a:rPr lang="hu-HU" altLang="hu-HU" sz="1200" dirty="0" err="1" smtClean="0"/>
              <a:t>noun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natrium</a:t>
            </a:r>
            <a:r>
              <a:rPr lang="hu-HU" altLang="hu-HU" sz="1200" dirty="0" smtClean="0"/>
              <a:t>, </a:t>
            </a:r>
            <a:r>
              <a:rPr lang="hu-HU" altLang="hu-HU" sz="1200" dirty="0" err="1" smtClean="0"/>
              <a:t>derived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Greek</a:t>
            </a:r>
            <a:r>
              <a:rPr lang="hu-HU" altLang="hu-HU" sz="1200" dirty="0" smtClean="0"/>
              <a:t> "</a:t>
            </a:r>
            <a:r>
              <a:rPr lang="el-GR" altLang="hu-HU" sz="1200" dirty="0" smtClean="0"/>
              <a:t>νίτρον" (</a:t>
            </a:r>
            <a:r>
              <a:rPr lang="hu-HU" altLang="hu-HU" sz="1200" dirty="0" err="1" smtClean="0"/>
              <a:t>nítron</a:t>
            </a:r>
            <a:r>
              <a:rPr lang="hu-HU" altLang="hu-HU" sz="1200" dirty="0" smtClean="0"/>
              <a:t>), "</a:t>
            </a:r>
            <a:r>
              <a:rPr lang="hu-HU" altLang="hu-HU" sz="1200" dirty="0" err="1" smtClean="0"/>
              <a:t>natural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soda</a:t>
            </a:r>
            <a:r>
              <a:rPr lang="hu-HU" altLang="hu-HU" sz="1200" dirty="0" smtClean="0"/>
              <a:t>, a </a:t>
            </a:r>
            <a:r>
              <a:rPr lang="hu-HU" altLang="hu-HU" sz="1200" dirty="0" err="1" smtClean="0"/>
              <a:t>kind</a:t>
            </a:r>
            <a:r>
              <a:rPr lang="hu-HU" altLang="hu-HU" sz="1200" dirty="0" smtClean="0"/>
              <a:t> of </a:t>
            </a:r>
            <a:r>
              <a:rPr lang="hu-HU" altLang="hu-HU" sz="1200" dirty="0" err="1" smtClean="0"/>
              <a:t>salt</a:t>
            </a:r>
            <a:r>
              <a:rPr lang="hu-HU" altLang="hu-HU" sz="1200" dirty="0" smtClean="0"/>
              <a:t>" + Latin </a:t>
            </a:r>
            <a:r>
              <a:rPr lang="hu-HU" altLang="hu-HU" sz="1200" dirty="0" err="1" smtClean="0"/>
              <a:t>-ium</a:t>
            </a:r>
            <a:r>
              <a:rPr lang="hu-HU" altLang="hu-HU" sz="1200" dirty="0" smtClean="0"/>
              <a:t>.[ </a:t>
            </a:r>
          </a:p>
          <a:p>
            <a:r>
              <a:rPr lang="hu-HU" altLang="hu-HU" sz="1200" b="1" dirty="0" err="1" smtClean="0"/>
              <a:t>Magnesium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Ancient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Greek</a:t>
            </a:r>
            <a:r>
              <a:rPr lang="hu-HU" altLang="hu-HU" sz="1200" dirty="0" smtClean="0"/>
              <a:t>, "</a:t>
            </a:r>
            <a:r>
              <a:rPr lang="el-GR" altLang="hu-HU" sz="1200" dirty="0" smtClean="0"/>
              <a:t>Μαγνήσια" (</a:t>
            </a:r>
            <a:r>
              <a:rPr lang="hu-HU" altLang="hu-HU" sz="1200" dirty="0" err="1" smtClean="0"/>
              <a:t>Magnesia</a:t>
            </a:r>
            <a:r>
              <a:rPr lang="hu-HU" altLang="hu-HU" sz="1200" dirty="0" smtClean="0"/>
              <a:t>) (</a:t>
            </a:r>
            <a:r>
              <a:rPr lang="hu-HU" altLang="hu-HU" sz="1200" dirty="0" err="1" smtClean="0"/>
              <a:t>district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in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Thessaly</a:t>
            </a:r>
            <a:r>
              <a:rPr lang="hu-HU" altLang="hu-HU" sz="1200" dirty="0" smtClean="0"/>
              <a:t>), </a:t>
            </a:r>
            <a:r>
              <a:rPr lang="hu-HU" altLang="hu-HU" sz="1200" dirty="0" err="1" smtClean="0"/>
              <a:t>where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discovered</a:t>
            </a:r>
            <a:r>
              <a:rPr lang="hu-HU" altLang="hu-HU" sz="1200" dirty="0" smtClean="0"/>
              <a:t>.</a:t>
            </a:r>
          </a:p>
          <a:p>
            <a:r>
              <a:rPr lang="hu-HU" altLang="hu-HU" sz="1200" b="1" dirty="0" err="1" smtClean="0"/>
              <a:t>Iodine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Named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after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Greek</a:t>
            </a:r>
            <a:r>
              <a:rPr lang="hu-HU" altLang="hu-HU" sz="1200" dirty="0" smtClean="0"/>
              <a:t>, "</a:t>
            </a:r>
            <a:r>
              <a:rPr lang="el-GR" altLang="hu-HU" sz="1200" dirty="0" smtClean="0"/>
              <a:t>ἰώδης" (</a:t>
            </a:r>
            <a:r>
              <a:rPr lang="hu-HU" altLang="hu-HU" sz="1200" dirty="0" err="1" smtClean="0"/>
              <a:t>iodes</a:t>
            </a:r>
            <a:r>
              <a:rPr lang="hu-HU" altLang="hu-HU" sz="1200" dirty="0" smtClean="0"/>
              <a:t>),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violet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because</a:t>
            </a:r>
            <a:r>
              <a:rPr lang="hu-HU" altLang="hu-HU" sz="1200" dirty="0" smtClean="0"/>
              <a:t> of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color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of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gas</a:t>
            </a:r>
            <a:r>
              <a:rPr lang="hu-HU" altLang="hu-HU" sz="1200" dirty="0" smtClean="0"/>
              <a:t>. </a:t>
            </a:r>
            <a:r>
              <a:rPr lang="hu-HU" altLang="hu-HU" sz="1200" dirty="0" err="1" smtClean="0"/>
              <a:t>This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word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was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adapted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as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French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iode</a:t>
            </a:r>
            <a:r>
              <a:rPr lang="hu-HU" altLang="hu-HU" sz="1200" dirty="0" smtClean="0"/>
              <a:t>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is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source</a:t>
            </a:r>
            <a:r>
              <a:rPr lang="hu-HU" altLang="hu-HU" sz="1200" dirty="0" smtClean="0"/>
              <a:t> of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English </a:t>
            </a:r>
            <a:r>
              <a:rPr lang="hu-HU" altLang="hu-HU" sz="1200" dirty="0" err="1" smtClean="0"/>
              <a:t>iodine</a:t>
            </a:r>
            <a:endParaRPr lang="hu-HU" altLang="hu-HU" sz="1200" dirty="0" smtClean="0"/>
          </a:p>
          <a:p>
            <a:r>
              <a:rPr lang="hu-HU" altLang="hu-HU" sz="1200" b="1" dirty="0" err="1" smtClean="0"/>
              <a:t>Iron</a:t>
            </a:r>
            <a:r>
              <a:rPr lang="hu-HU" altLang="hu-HU" sz="1200" b="1" dirty="0" smtClean="0"/>
              <a:t> </a:t>
            </a:r>
            <a:r>
              <a:rPr lang="hu-HU" altLang="hu-HU" sz="1200" dirty="0" err="1" smtClean="0"/>
              <a:t>meaning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holy</a:t>
            </a:r>
            <a:r>
              <a:rPr lang="hu-HU" altLang="hu-HU" sz="1200" dirty="0" smtClean="0"/>
              <a:t> metal" </a:t>
            </a:r>
            <a:r>
              <a:rPr lang="hu-HU" altLang="hu-HU" sz="1200" dirty="0" err="1" smtClean="0"/>
              <a:t>or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strong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metal</a:t>
            </a:r>
            <a:r>
              <a:rPr lang="hu-HU" altLang="hu-HU" sz="1200" dirty="0" smtClean="0"/>
              <a:t>"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in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its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turn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may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derive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Etruscan</a:t>
            </a:r>
            <a:r>
              <a:rPr lang="hu-HU" altLang="hu-HU" sz="1200" dirty="0" smtClean="0"/>
              <a:t>, </a:t>
            </a:r>
            <a:r>
              <a:rPr lang="hu-HU" altLang="hu-HU" sz="1200" dirty="0" err="1" smtClean="0"/>
              <a:t>aisar</a:t>
            </a:r>
            <a:r>
              <a:rPr lang="hu-HU" altLang="hu-HU" sz="1200" dirty="0" smtClean="0"/>
              <a:t>, </a:t>
            </a:r>
            <a:r>
              <a:rPr lang="hu-HU" altLang="hu-HU" sz="1200" dirty="0" err="1" smtClean="0"/>
              <a:t>meaning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god</a:t>
            </a:r>
            <a:r>
              <a:rPr lang="hu-HU" altLang="hu-HU" sz="1200" dirty="0" smtClean="0"/>
              <a:t>(s)", </a:t>
            </a:r>
            <a:r>
              <a:rPr lang="hu-HU" altLang="hu-HU" sz="1200" dirty="0" err="1" smtClean="0"/>
              <a:t>because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earliest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iron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to</a:t>
            </a:r>
            <a:r>
              <a:rPr lang="hu-HU" altLang="hu-HU" sz="1200" dirty="0" smtClean="0"/>
              <a:t> be </a:t>
            </a:r>
            <a:r>
              <a:rPr lang="hu-HU" altLang="hu-HU" sz="1200" dirty="0" err="1" smtClean="0"/>
              <a:t>worked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was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obtained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meteorites, and meteorites </a:t>
            </a:r>
            <a:r>
              <a:rPr lang="hu-HU" altLang="hu-HU" sz="1200" dirty="0" err="1" smtClean="0"/>
              <a:t>fall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sky</a:t>
            </a:r>
            <a:r>
              <a:rPr lang="hu-HU" altLang="hu-HU" sz="1200" dirty="0" smtClean="0"/>
              <a:t>.[31]The </a:t>
            </a:r>
            <a:r>
              <a:rPr lang="hu-HU" altLang="hu-HU" sz="1200" dirty="0" err="1" smtClean="0"/>
              <a:t>symbol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Fe</a:t>
            </a:r>
            <a:r>
              <a:rPr lang="hu-HU" altLang="hu-HU" sz="1200" dirty="0" smtClean="0"/>
              <a:t> is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Latin </a:t>
            </a:r>
            <a:r>
              <a:rPr lang="hu-HU" altLang="hu-HU" sz="1200" dirty="0" err="1" smtClean="0"/>
              <a:t>ferrum</a:t>
            </a:r>
            <a:r>
              <a:rPr lang="hu-HU" altLang="hu-HU" sz="1200" dirty="0" smtClean="0"/>
              <a:t>, </a:t>
            </a:r>
            <a:r>
              <a:rPr lang="hu-HU" altLang="hu-HU" sz="1200" dirty="0" err="1" smtClean="0"/>
              <a:t>meaning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iron</a:t>
            </a:r>
            <a:r>
              <a:rPr lang="hu-HU" altLang="hu-HU" sz="1200" dirty="0" smtClean="0"/>
              <a:t>".</a:t>
            </a:r>
          </a:p>
          <a:p>
            <a:r>
              <a:rPr lang="hu-HU" altLang="hu-HU" sz="1200" b="1" dirty="0" err="1" smtClean="0"/>
              <a:t>Chlorine</a:t>
            </a:r>
            <a:r>
              <a:rPr lang="hu-HU" altLang="hu-HU" sz="1200" b="1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Greek</a:t>
            </a:r>
            <a:r>
              <a:rPr lang="hu-HU" altLang="hu-HU" sz="1200" dirty="0" smtClean="0"/>
              <a:t> "</a:t>
            </a:r>
            <a:r>
              <a:rPr lang="el-GR" altLang="hu-HU" sz="1200" dirty="0" smtClean="0"/>
              <a:t>χλωρός" (</a:t>
            </a:r>
            <a:r>
              <a:rPr lang="hu-HU" altLang="hu-HU" sz="1200" dirty="0" err="1" smtClean="0"/>
              <a:t>chlorós</a:t>
            </a:r>
            <a:r>
              <a:rPr lang="hu-HU" altLang="hu-HU" sz="1200" dirty="0" smtClean="0"/>
              <a:t>),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yellowish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green</a:t>
            </a:r>
            <a:r>
              <a:rPr lang="hu-HU" altLang="hu-HU" sz="1200" dirty="0" smtClean="0"/>
              <a:t>" </a:t>
            </a:r>
            <a:r>
              <a:rPr lang="hu-HU" altLang="hu-HU" sz="1200" dirty="0" err="1" smtClean="0"/>
              <a:t>or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greenish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yellow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because</a:t>
            </a:r>
            <a:r>
              <a:rPr lang="hu-HU" altLang="hu-HU" sz="1200" dirty="0" smtClean="0"/>
              <a:t> of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color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of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the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gas</a:t>
            </a:r>
            <a:r>
              <a:rPr lang="hu-HU" altLang="hu-HU" sz="1200" dirty="0" smtClean="0"/>
              <a:t>.</a:t>
            </a:r>
          </a:p>
          <a:p>
            <a:r>
              <a:rPr lang="hu-HU" altLang="hu-HU" sz="1200" b="1" dirty="0" err="1" smtClean="0"/>
              <a:t>Selenium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Greek</a:t>
            </a:r>
            <a:r>
              <a:rPr lang="hu-HU" altLang="hu-HU" sz="1200" dirty="0" smtClean="0"/>
              <a:t>, "</a:t>
            </a:r>
            <a:r>
              <a:rPr lang="el-GR" altLang="hu-HU" sz="1200" dirty="0" smtClean="0"/>
              <a:t>σελήνη" (</a:t>
            </a:r>
            <a:r>
              <a:rPr lang="hu-HU" altLang="hu-HU" sz="1200" dirty="0" err="1" smtClean="0"/>
              <a:t>selene</a:t>
            </a:r>
            <a:r>
              <a:rPr lang="hu-HU" altLang="hu-HU" sz="1200" dirty="0" smtClean="0"/>
              <a:t>),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"Moon", and </a:t>
            </a:r>
            <a:r>
              <a:rPr lang="hu-HU" altLang="hu-HU" sz="1200" dirty="0" err="1" smtClean="0"/>
              <a:t>also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moon-goddess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Selene</a:t>
            </a:r>
            <a:endParaRPr lang="hu-HU" altLang="hu-HU" sz="1200" dirty="0" smtClean="0"/>
          </a:p>
          <a:p>
            <a:r>
              <a:rPr lang="hu-HU" altLang="hu-HU" sz="1200" b="1" dirty="0" err="1" smtClean="0"/>
              <a:t>Silicon</a:t>
            </a:r>
            <a:r>
              <a:rPr lang="hu-HU" altLang="hu-HU" sz="1200" b="1" dirty="0" smtClean="0"/>
              <a:t> </a:t>
            </a:r>
            <a:r>
              <a:rPr lang="hu-HU" altLang="hu-HU" sz="1200" dirty="0" err="1" smtClean="0"/>
              <a:t>From</a:t>
            </a:r>
            <a:r>
              <a:rPr lang="hu-HU" altLang="hu-HU" sz="1200" dirty="0" smtClean="0"/>
              <a:t> Latin "</a:t>
            </a:r>
            <a:r>
              <a:rPr lang="hu-HU" altLang="hu-HU" sz="1200" dirty="0" err="1" smtClean="0"/>
              <a:t>silex</a:t>
            </a:r>
            <a:r>
              <a:rPr lang="hu-HU" altLang="hu-HU" sz="1200" dirty="0" smtClean="0"/>
              <a:t>" </a:t>
            </a:r>
            <a:r>
              <a:rPr lang="hu-HU" altLang="hu-HU" sz="1200" dirty="0" err="1" smtClean="0"/>
              <a:t>or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silicis</a:t>
            </a:r>
            <a:r>
              <a:rPr lang="hu-HU" altLang="hu-HU" sz="1200" dirty="0" smtClean="0"/>
              <a:t>",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flint</a:t>
            </a:r>
            <a:r>
              <a:rPr lang="hu-HU" altLang="hu-HU" sz="1200" dirty="0" smtClean="0"/>
              <a:t>", a </a:t>
            </a:r>
            <a:r>
              <a:rPr lang="hu-HU" altLang="hu-HU" sz="1200" dirty="0" err="1" smtClean="0"/>
              <a:t>kind</a:t>
            </a:r>
            <a:r>
              <a:rPr lang="hu-HU" altLang="hu-HU" sz="1200" dirty="0" smtClean="0"/>
              <a:t> of </a:t>
            </a:r>
            <a:r>
              <a:rPr lang="hu-HU" altLang="hu-HU" sz="1200" dirty="0" err="1" smtClean="0"/>
              <a:t>stone</a:t>
            </a:r>
            <a:r>
              <a:rPr lang="hu-HU" altLang="hu-HU" sz="1200" dirty="0" smtClean="0"/>
              <a:t>.</a:t>
            </a:r>
          </a:p>
          <a:p>
            <a:r>
              <a:rPr lang="hu-HU" altLang="hu-HU" sz="1200" b="1" dirty="0" err="1" smtClean="0"/>
              <a:t>Aluminium</a:t>
            </a:r>
            <a:r>
              <a:rPr lang="hu-HU" altLang="hu-HU" sz="1200" b="1" dirty="0" smtClean="0"/>
              <a:t> </a:t>
            </a:r>
            <a:r>
              <a:rPr lang="hu-HU" altLang="hu-HU" sz="1200" dirty="0" smtClean="0"/>
              <a:t>Latin </a:t>
            </a:r>
            <a:r>
              <a:rPr lang="hu-HU" altLang="hu-HU" sz="1200" dirty="0" err="1" smtClean="0"/>
              <a:t>alumen</a:t>
            </a:r>
            <a:r>
              <a:rPr lang="hu-HU" altLang="hu-HU" sz="1200" dirty="0" smtClean="0"/>
              <a:t>, </a:t>
            </a:r>
            <a:r>
              <a:rPr lang="hu-HU" altLang="hu-HU" sz="1200" dirty="0" err="1" smtClean="0"/>
              <a:t>which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means</a:t>
            </a:r>
            <a:r>
              <a:rPr lang="hu-HU" altLang="hu-HU" sz="1200" dirty="0" smtClean="0"/>
              <a:t> "alum" (</a:t>
            </a:r>
            <a:r>
              <a:rPr lang="hu-HU" altLang="hu-HU" sz="1200" dirty="0" err="1" smtClean="0"/>
              <a:t>literally</a:t>
            </a:r>
            <a:r>
              <a:rPr lang="hu-HU" altLang="hu-HU" sz="1200" dirty="0" smtClean="0"/>
              <a:t> "</a:t>
            </a:r>
            <a:r>
              <a:rPr lang="hu-HU" altLang="hu-HU" sz="1200" dirty="0" err="1" smtClean="0"/>
              <a:t>bitter</a:t>
            </a:r>
            <a:r>
              <a:rPr lang="hu-HU" altLang="hu-HU" sz="1200" dirty="0" smtClean="0"/>
              <a:t> </a:t>
            </a:r>
            <a:r>
              <a:rPr lang="hu-HU" altLang="hu-HU" sz="1200" dirty="0" err="1" smtClean="0"/>
              <a:t>salt</a:t>
            </a:r>
            <a:r>
              <a:rPr lang="hu-HU" altLang="hu-HU" sz="1200" dirty="0" smtClean="0"/>
              <a:t>").</a:t>
            </a:r>
          </a:p>
          <a:p>
            <a:endParaRPr lang="hu-HU" altLang="hu-HU" sz="1200" dirty="0" smtClean="0"/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1975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0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20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20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2000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2000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2000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0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000"/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2000"/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000"/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  <p:bldP spid="15362" grpId="1" uiExpand="1" build="p"/>
      <p:bldP spid="4" grpId="0" uiExpand="1" build="p"/>
      <p:bldP spid="4" grpId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/>
            </a:r>
            <a:br>
              <a:rPr lang="hu-HU" altLang="hu-HU" smtClean="0"/>
            </a:br>
            <a:r>
              <a:rPr lang="hu-HU" altLang="hu-HU" sz="3600" smtClean="0"/>
              <a:t>Elements of human body</a:t>
            </a:r>
            <a:r>
              <a:rPr lang="hu-HU" altLang="hu-HU" smtClean="0"/>
              <a:t/>
            </a:r>
            <a:br>
              <a:rPr lang="hu-HU" altLang="hu-HU" smtClean="0"/>
            </a:br>
            <a:r>
              <a:rPr lang="hu-HU" altLang="hu-HU" sz="3200" smtClean="0">
                <a:solidFill>
                  <a:srgbClr val="FF0000"/>
                </a:solidFill>
              </a:rPr>
              <a:t>primary</a:t>
            </a:r>
            <a:r>
              <a:rPr lang="hu-HU" altLang="hu-HU" sz="3200" smtClean="0"/>
              <a:t>, </a:t>
            </a:r>
            <a:r>
              <a:rPr lang="hu-HU" altLang="hu-HU" sz="3200" smtClean="0">
                <a:solidFill>
                  <a:srgbClr val="008A3E"/>
                </a:solidFill>
              </a:rPr>
              <a:t>secondary</a:t>
            </a:r>
            <a:r>
              <a:rPr lang="hu-HU" altLang="hu-HU" sz="3200" smtClean="0"/>
              <a:t>, tertiary (trace)</a:t>
            </a:r>
            <a:br>
              <a:rPr lang="hu-HU" altLang="hu-HU" sz="3200" smtClean="0"/>
            </a:br>
            <a:endParaRPr lang="hu-HU" altLang="hu-HU" sz="3200" smtClean="0"/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>
                <a:solidFill>
                  <a:srgbClr val="FF0000"/>
                </a:solidFill>
              </a:rPr>
              <a:t>Oxygen</a:t>
            </a:r>
            <a:r>
              <a:rPr lang="hu-HU" altLang="hu-HU" sz="1600" dirty="0" smtClean="0">
                <a:solidFill>
                  <a:srgbClr val="FF0000"/>
                </a:solidFill>
              </a:rPr>
              <a:t> (65%) </a:t>
            </a:r>
          </a:p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>
                <a:solidFill>
                  <a:srgbClr val="FF0000"/>
                </a:solidFill>
              </a:rPr>
              <a:t>Carbon</a:t>
            </a:r>
            <a:r>
              <a:rPr lang="hu-HU" altLang="hu-HU" sz="1600" dirty="0" smtClean="0">
                <a:solidFill>
                  <a:srgbClr val="FF0000"/>
                </a:solidFill>
              </a:rPr>
              <a:t> (18%) </a:t>
            </a:r>
          </a:p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>
                <a:solidFill>
                  <a:srgbClr val="FF0000"/>
                </a:solidFill>
              </a:rPr>
              <a:t>Hydrogen</a:t>
            </a:r>
            <a:r>
              <a:rPr lang="hu-HU" altLang="hu-HU" sz="1600" dirty="0" smtClean="0">
                <a:solidFill>
                  <a:srgbClr val="FF0000"/>
                </a:solidFill>
              </a:rPr>
              <a:t> (10%) </a:t>
            </a:r>
          </a:p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>
                <a:solidFill>
                  <a:srgbClr val="FF0000"/>
                </a:solidFill>
              </a:rPr>
              <a:t>Nitrogen</a:t>
            </a:r>
            <a:r>
              <a:rPr lang="hu-HU" altLang="hu-HU" sz="1600" dirty="0" smtClean="0">
                <a:solidFill>
                  <a:srgbClr val="FF0000"/>
                </a:solidFill>
              </a:rPr>
              <a:t> (3%) </a:t>
            </a:r>
          </a:p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>
                <a:solidFill>
                  <a:srgbClr val="008A3E"/>
                </a:solidFill>
              </a:rPr>
              <a:t>Calcium</a:t>
            </a:r>
            <a:r>
              <a:rPr lang="hu-HU" altLang="hu-HU" sz="1600" dirty="0" smtClean="0">
                <a:solidFill>
                  <a:srgbClr val="008A3E"/>
                </a:solidFill>
              </a:rPr>
              <a:t> (1.5%) </a:t>
            </a:r>
          </a:p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>
                <a:solidFill>
                  <a:srgbClr val="008A3E"/>
                </a:solidFill>
              </a:rPr>
              <a:t>Phosphorus</a:t>
            </a:r>
            <a:r>
              <a:rPr lang="hu-HU" altLang="hu-HU" sz="1600" dirty="0" smtClean="0">
                <a:solidFill>
                  <a:srgbClr val="008A3E"/>
                </a:solidFill>
              </a:rPr>
              <a:t> (1.0%) </a:t>
            </a:r>
          </a:p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>
                <a:solidFill>
                  <a:srgbClr val="008A3E"/>
                </a:solidFill>
              </a:rPr>
              <a:t>Kalium</a:t>
            </a:r>
            <a:r>
              <a:rPr lang="hu-HU" altLang="hu-HU" sz="1600" dirty="0" smtClean="0">
                <a:solidFill>
                  <a:srgbClr val="008A3E"/>
                </a:solidFill>
              </a:rPr>
              <a:t>/</a:t>
            </a:r>
            <a:r>
              <a:rPr lang="hu-HU" altLang="hu-HU" sz="1600" dirty="0" err="1" smtClean="0">
                <a:solidFill>
                  <a:srgbClr val="008A3E"/>
                </a:solidFill>
              </a:rPr>
              <a:t>Potassium</a:t>
            </a:r>
            <a:r>
              <a:rPr lang="hu-HU" altLang="hu-HU" sz="1600" dirty="0" smtClean="0">
                <a:solidFill>
                  <a:srgbClr val="008A3E"/>
                </a:solidFill>
              </a:rPr>
              <a:t> (0.35%) </a:t>
            </a:r>
          </a:p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>
                <a:solidFill>
                  <a:srgbClr val="008A3E"/>
                </a:solidFill>
              </a:rPr>
              <a:t>Sulfur</a:t>
            </a:r>
            <a:r>
              <a:rPr lang="hu-HU" altLang="hu-HU" sz="1600" dirty="0" smtClean="0">
                <a:solidFill>
                  <a:srgbClr val="008A3E"/>
                </a:solidFill>
              </a:rPr>
              <a:t> (0.25%) </a:t>
            </a:r>
          </a:p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>
                <a:solidFill>
                  <a:srgbClr val="008A3E"/>
                </a:solidFill>
              </a:rPr>
              <a:t>Natrium</a:t>
            </a:r>
            <a:r>
              <a:rPr lang="hu-HU" altLang="hu-HU" sz="1600" dirty="0" smtClean="0">
                <a:solidFill>
                  <a:srgbClr val="008A3E"/>
                </a:solidFill>
              </a:rPr>
              <a:t>/</a:t>
            </a:r>
            <a:r>
              <a:rPr lang="hu-HU" altLang="hu-HU" sz="1600" dirty="0" err="1" smtClean="0">
                <a:solidFill>
                  <a:srgbClr val="008A3E"/>
                </a:solidFill>
              </a:rPr>
              <a:t>Sodium</a:t>
            </a:r>
            <a:r>
              <a:rPr lang="hu-HU" altLang="hu-HU" sz="1600" dirty="0" smtClean="0">
                <a:solidFill>
                  <a:srgbClr val="008A3E"/>
                </a:solidFill>
              </a:rPr>
              <a:t> (0.15%) </a:t>
            </a:r>
          </a:p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>
                <a:solidFill>
                  <a:srgbClr val="008A3E"/>
                </a:solidFill>
              </a:rPr>
              <a:t>Magnesium</a:t>
            </a:r>
            <a:r>
              <a:rPr lang="hu-HU" altLang="hu-HU" sz="1600" dirty="0" smtClean="0">
                <a:solidFill>
                  <a:srgbClr val="008A3E"/>
                </a:solidFill>
              </a:rPr>
              <a:t> (0.05%) </a:t>
            </a:r>
          </a:p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/>
              <a:t>Copper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Zinc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Selenium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Molybdenum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Fluorine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Chlorine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Iodine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Manganese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Cobalt</a:t>
            </a:r>
            <a:r>
              <a:rPr lang="hu-HU" altLang="hu-HU" sz="1600" dirty="0" smtClean="0"/>
              <a:t>, </a:t>
            </a:r>
            <a:r>
              <a:rPr lang="hu-HU" altLang="hu-HU" sz="1600" u="sng" dirty="0" err="1" smtClean="0"/>
              <a:t>Iron</a:t>
            </a:r>
            <a:r>
              <a:rPr lang="hu-HU" altLang="hu-HU" sz="1600" dirty="0" smtClean="0"/>
              <a:t> (0.70%) </a:t>
            </a:r>
          </a:p>
          <a:p>
            <a:pPr eaLnBrk="1" hangingPunct="1">
              <a:buFont typeface="Arial" charset="0"/>
              <a:buAutoNum type="arabicPeriod"/>
            </a:pPr>
            <a:r>
              <a:rPr lang="hu-HU" altLang="hu-HU" sz="1600" dirty="0" err="1" smtClean="0"/>
              <a:t>Lithium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Strontium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Aluminum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Silicon</a:t>
            </a:r>
            <a:r>
              <a:rPr lang="hu-HU" altLang="hu-HU" sz="1600" dirty="0" smtClean="0"/>
              <a:t>, Lead, </a:t>
            </a:r>
            <a:r>
              <a:rPr lang="hu-HU" altLang="hu-HU" sz="1600" dirty="0" err="1" smtClean="0"/>
              <a:t>Vanadium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Arsenic</a:t>
            </a:r>
            <a:r>
              <a:rPr lang="hu-HU" altLang="hu-HU" sz="1600" dirty="0" smtClean="0"/>
              <a:t>, </a:t>
            </a:r>
            <a:r>
              <a:rPr lang="hu-HU" altLang="hu-HU" sz="1600" dirty="0" err="1" smtClean="0"/>
              <a:t>Bromine</a:t>
            </a:r>
            <a:r>
              <a:rPr lang="hu-HU" altLang="hu-HU" sz="1600" dirty="0" smtClean="0"/>
              <a:t> (≤0,5%) </a:t>
            </a:r>
          </a:p>
          <a:p>
            <a:pPr eaLnBrk="1" hangingPunct="1">
              <a:buFont typeface="Arial" charset="0"/>
              <a:buChar char="•"/>
            </a:pPr>
            <a:endParaRPr lang="hu-HU" altLang="hu-HU" sz="1600" dirty="0" smtClean="0"/>
          </a:p>
        </p:txBody>
      </p:sp>
      <p:sp>
        <p:nvSpPr>
          <p:cNvPr id="4" name="Téglalap 3"/>
          <p:cNvSpPr/>
          <p:nvPr/>
        </p:nvSpPr>
        <p:spPr>
          <a:xfrm>
            <a:off x="827584" y="5626397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Trace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elements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8310" fontAlgn="base"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-are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elements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present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small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quantities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living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cells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organisms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but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essential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cells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mtClean="0"/>
              <a:t>Elements of human body</a:t>
            </a:r>
            <a:br>
              <a:rPr lang="hu-HU" altLang="hu-HU" smtClean="0"/>
            </a:br>
            <a:endParaRPr lang="hu-HU" altLang="hu-HU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1209675" y="908050"/>
            <a:ext cx="6454775" cy="594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b="1" dirty="0" err="1"/>
              <a:t>oxygen</a:t>
            </a:r>
            <a:r>
              <a:rPr lang="hu-HU" sz="1400" dirty="0"/>
              <a:t>: 2 </a:t>
            </a:r>
            <a:r>
              <a:rPr lang="hu-HU" sz="1400" dirty="0" err="1"/>
              <a:t>valences</a:t>
            </a:r>
            <a:r>
              <a:rPr lang="hu-HU" sz="1400" dirty="0"/>
              <a:t>, </a:t>
            </a:r>
            <a:r>
              <a:rPr lang="hu-HU" sz="1400" dirty="0" err="1"/>
              <a:t>electronnegative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water</a:t>
            </a:r>
            <a:r>
              <a:rPr lang="hu-HU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CO</a:t>
            </a:r>
            <a:r>
              <a:rPr lang="hu-HU" sz="1400" baseline="-25000" dirty="0"/>
              <a:t>2</a:t>
            </a:r>
            <a:r>
              <a:rPr lang="hu-HU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all</a:t>
            </a:r>
            <a:r>
              <a:rPr lang="hu-HU" sz="1400" dirty="0"/>
              <a:t> </a:t>
            </a:r>
            <a:r>
              <a:rPr lang="hu-HU" sz="1400" dirty="0" err="1"/>
              <a:t>organic</a:t>
            </a:r>
            <a:r>
              <a:rPr lang="hu-HU" sz="1400" dirty="0"/>
              <a:t> </a:t>
            </a:r>
            <a:r>
              <a:rPr lang="hu-HU" sz="1400" dirty="0" err="1"/>
              <a:t>molecules</a:t>
            </a:r>
            <a:r>
              <a:rPr lang="hu-HU" sz="1400" dirty="0"/>
              <a:t>,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many</a:t>
            </a:r>
            <a:r>
              <a:rPr lang="hu-HU" sz="1400" dirty="0"/>
              <a:t> </a:t>
            </a:r>
            <a:r>
              <a:rPr lang="hu-HU" sz="1400" dirty="0" err="1"/>
              <a:t>functional</a:t>
            </a:r>
            <a:r>
              <a:rPr lang="hu-HU" sz="1400" dirty="0"/>
              <a:t> </a:t>
            </a:r>
            <a:r>
              <a:rPr lang="hu-HU" sz="1400" dirty="0" err="1"/>
              <a:t>groups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H-bond</a:t>
            </a:r>
            <a:r>
              <a:rPr lang="hu-HU" sz="1400" dirty="0"/>
              <a:t> </a:t>
            </a:r>
            <a:r>
              <a:rPr lang="hu-HU" sz="1400" dirty="0" err="1"/>
              <a:t>formation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oxygenates</a:t>
            </a:r>
            <a:r>
              <a:rPr lang="hu-HU" sz="1400" dirty="0"/>
              <a:t> H </a:t>
            </a:r>
            <a:r>
              <a:rPr lang="hu-HU" sz="1400" dirty="0" err="1"/>
              <a:t>into</a:t>
            </a:r>
            <a:r>
              <a:rPr lang="hu-HU" sz="1400" dirty="0"/>
              <a:t> </a:t>
            </a:r>
            <a:r>
              <a:rPr lang="hu-HU" sz="1400" dirty="0" err="1"/>
              <a:t>water</a:t>
            </a:r>
            <a:r>
              <a:rPr lang="hu-HU" sz="1400" dirty="0"/>
              <a:t> </a:t>
            </a:r>
            <a:r>
              <a:rPr lang="hu-HU" sz="1400" dirty="0" err="1"/>
              <a:t>during</a:t>
            </a:r>
            <a:r>
              <a:rPr lang="hu-HU" sz="1400" dirty="0"/>
              <a:t> ATP (</a:t>
            </a:r>
            <a:r>
              <a:rPr lang="hu-HU" sz="1400" dirty="0" err="1"/>
              <a:t>energy</a:t>
            </a:r>
            <a:r>
              <a:rPr lang="hu-HU" sz="1400" dirty="0"/>
              <a:t>) </a:t>
            </a:r>
            <a:r>
              <a:rPr lang="hu-HU" sz="1400" dirty="0" err="1"/>
              <a:t>synthesis</a:t>
            </a:r>
            <a:endParaRPr lang="hu-HU" sz="1400" dirty="0"/>
          </a:p>
          <a:p>
            <a:pPr lvl="1">
              <a:defRPr/>
            </a:pPr>
            <a:r>
              <a:rPr lang="hu-HU" sz="1400" dirty="0"/>
              <a:t>= </a:t>
            </a:r>
            <a:r>
              <a:rPr lang="hu-HU" sz="1400" dirty="0" err="1"/>
              <a:t>oxidant</a:t>
            </a:r>
            <a:endParaRPr lang="hu-HU" sz="1400" dirty="0"/>
          </a:p>
          <a:p>
            <a:pPr lvl="1">
              <a:defRPr/>
            </a:pPr>
            <a:endParaRPr lang="hu-HU" sz="1400" dirty="0"/>
          </a:p>
          <a:p>
            <a:pPr>
              <a:defRPr/>
            </a:pPr>
            <a:r>
              <a:rPr lang="hu-HU" sz="1400" b="1" dirty="0" err="1"/>
              <a:t>carbon</a:t>
            </a:r>
            <a:r>
              <a:rPr lang="hu-HU" sz="1400" b="1" dirty="0"/>
              <a:t>:</a:t>
            </a:r>
            <a:r>
              <a:rPr lang="hu-HU" sz="1400" dirty="0"/>
              <a:t> 4 </a:t>
            </a:r>
            <a:r>
              <a:rPr lang="hu-HU" sz="1400" dirty="0" err="1"/>
              <a:t>valences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formation</a:t>
            </a:r>
            <a:r>
              <a:rPr lang="hu-HU" sz="1400" dirty="0"/>
              <a:t> of </a:t>
            </a:r>
            <a:r>
              <a:rPr lang="hu-HU" sz="1400" dirty="0" err="1"/>
              <a:t>carbon</a:t>
            </a:r>
            <a:r>
              <a:rPr lang="hu-HU" sz="1400" dirty="0"/>
              <a:t> </a:t>
            </a:r>
            <a:r>
              <a:rPr lang="hu-HU" sz="1400" dirty="0" err="1"/>
              <a:t>backbone</a:t>
            </a:r>
            <a:r>
              <a:rPr lang="hu-HU" sz="1400" dirty="0"/>
              <a:t>=</a:t>
            </a:r>
            <a:r>
              <a:rPr lang="hu-HU" sz="1400" dirty="0" err="1"/>
              <a:t>skeleton</a:t>
            </a:r>
            <a:r>
              <a:rPr lang="hu-HU" sz="1400" dirty="0"/>
              <a:t> </a:t>
            </a:r>
            <a:r>
              <a:rPr lang="hu-HU" sz="1400" dirty="0" err="1"/>
              <a:t>of</a:t>
            </a:r>
            <a:r>
              <a:rPr lang="hu-HU" sz="1400" dirty="0"/>
              <a:t> </a:t>
            </a:r>
            <a:r>
              <a:rPr lang="hu-HU" sz="1400" dirty="0" err="1"/>
              <a:t>organic</a:t>
            </a:r>
            <a:r>
              <a:rPr lang="hu-HU" sz="1400" dirty="0"/>
              <a:t> </a:t>
            </a:r>
            <a:r>
              <a:rPr lang="hu-HU" sz="1400" dirty="0" err="1"/>
              <a:t>molecules</a:t>
            </a:r>
            <a:r>
              <a:rPr lang="hu-HU" sz="1400" dirty="0"/>
              <a:t> (</a:t>
            </a:r>
            <a:r>
              <a:rPr lang="hu-HU" sz="1400" dirty="0" err="1"/>
              <a:t>central</a:t>
            </a:r>
            <a:r>
              <a:rPr lang="hu-HU" sz="1400" dirty="0"/>
              <a:t> atom)</a:t>
            </a:r>
          </a:p>
          <a:p>
            <a:pPr>
              <a:defRPr/>
            </a:pPr>
            <a:r>
              <a:rPr lang="hu-HU" sz="1400" dirty="0"/>
              <a:t>	</a:t>
            </a:r>
            <a:r>
              <a:rPr lang="hu-HU" sz="1400" dirty="0" err="1"/>
              <a:t>formation</a:t>
            </a:r>
            <a:r>
              <a:rPr lang="hu-HU" sz="1400" dirty="0"/>
              <a:t> of </a:t>
            </a:r>
            <a:r>
              <a:rPr lang="hu-HU" sz="1400" dirty="0" err="1"/>
              <a:t>complex</a:t>
            </a:r>
            <a:r>
              <a:rPr lang="hu-HU" sz="1400" dirty="0"/>
              <a:t> and </a:t>
            </a:r>
            <a:r>
              <a:rPr lang="hu-HU" sz="1400" dirty="0" err="1"/>
              <a:t>diverse</a:t>
            </a:r>
            <a:r>
              <a:rPr lang="hu-HU" sz="1400" dirty="0"/>
              <a:t> </a:t>
            </a:r>
            <a:r>
              <a:rPr lang="hu-HU" sz="1400" dirty="0" err="1"/>
              <a:t>molecules</a:t>
            </a:r>
            <a:endParaRPr lang="hu-HU" sz="1400" dirty="0"/>
          </a:p>
          <a:p>
            <a:pPr>
              <a:defRPr/>
            </a:pPr>
            <a:r>
              <a:rPr lang="hu-HU" sz="1400" dirty="0"/>
              <a:t>	</a:t>
            </a:r>
            <a:r>
              <a:rPr lang="hu-HU" sz="1400" dirty="0" err="1"/>
              <a:t>formation</a:t>
            </a:r>
            <a:r>
              <a:rPr lang="hu-HU" sz="1400" dirty="0"/>
              <a:t> of </a:t>
            </a:r>
            <a:r>
              <a:rPr lang="hu-HU" sz="1400" dirty="0" err="1"/>
              <a:t>single</a:t>
            </a:r>
            <a:r>
              <a:rPr lang="hu-HU" sz="1400" dirty="0"/>
              <a:t>, </a:t>
            </a:r>
            <a:r>
              <a:rPr lang="hu-HU" sz="1400" dirty="0" err="1"/>
              <a:t>double</a:t>
            </a:r>
            <a:r>
              <a:rPr lang="hu-HU" sz="1400" dirty="0"/>
              <a:t>, </a:t>
            </a:r>
            <a:r>
              <a:rPr lang="hu-HU" sz="1400" dirty="0" err="1"/>
              <a:t>triple</a:t>
            </a:r>
            <a:r>
              <a:rPr lang="hu-HU" sz="1400" dirty="0"/>
              <a:t> </a:t>
            </a:r>
            <a:r>
              <a:rPr lang="hu-HU" sz="1400" dirty="0" err="1"/>
              <a:t>bonds</a:t>
            </a:r>
            <a:endParaRPr lang="hu-HU" sz="1400" dirty="0"/>
          </a:p>
          <a:p>
            <a:pPr>
              <a:defRPr/>
            </a:pPr>
            <a:r>
              <a:rPr lang="hu-HU" sz="1400" dirty="0"/>
              <a:t>	</a:t>
            </a:r>
            <a:r>
              <a:rPr lang="hu-HU" sz="1400" dirty="0" err="1"/>
              <a:t>formation</a:t>
            </a:r>
            <a:r>
              <a:rPr lang="hu-HU" sz="1400" dirty="0"/>
              <a:t> of </a:t>
            </a:r>
            <a:r>
              <a:rPr lang="hu-HU" sz="1400" dirty="0" err="1"/>
              <a:t>linear</a:t>
            </a:r>
            <a:r>
              <a:rPr lang="hu-HU" sz="1400" dirty="0"/>
              <a:t>, and </a:t>
            </a:r>
            <a:r>
              <a:rPr lang="hu-HU" sz="1400" dirty="0" err="1"/>
              <a:t>ring-like</a:t>
            </a:r>
            <a:r>
              <a:rPr lang="hu-HU" sz="1400" dirty="0"/>
              <a:t> </a:t>
            </a:r>
            <a:r>
              <a:rPr lang="hu-HU" sz="1400" dirty="0" err="1"/>
              <a:t>backbones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many</a:t>
            </a:r>
            <a:r>
              <a:rPr lang="hu-HU" sz="1400" dirty="0"/>
              <a:t> </a:t>
            </a:r>
            <a:r>
              <a:rPr lang="hu-HU" sz="1400" dirty="0" err="1"/>
              <a:t>functional</a:t>
            </a:r>
            <a:r>
              <a:rPr lang="hu-HU" sz="1400" dirty="0"/>
              <a:t> </a:t>
            </a:r>
            <a:r>
              <a:rPr lang="hu-HU" sz="1400" dirty="0" err="1"/>
              <a:t>groups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CO</a:t>
            </a:r>
            <a:r>
              <a:rPr lang="hu-HU" sz="1400" baseline="-25000" dirty="0"/>
              <a:t>2</a:t>
            </a:r>
            <a:r>
              <a:rPr lang="hu-HU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/>
              <a:t>is </a:t>
            </a:r>
            <a:r>
              <a:rPr lang="hu-HU" sz="1400" dirty="0" err="1"/>
              <a:t>oxidized</a:t>
            </a:r>
            <a:r>
              <a:rPr lang="hu-HU" sz="1400" dirty="0"/>
              <a:t> </a:t>
            </a:r>
            <a:r>
              <a:rPr lang="hu-HU" sz="1400" dirty="0" err="1"/>
              <a:t>during</a:t>
            </a:r>
            <a:r>
              <a:rPr lang="hu-HU" sz="1400" dirty="0"/>
              <a:t> </a:t>
            </a:r>
            <a:r>
              <a:rPr lang="hu-HU" sz="1400" dirty="0" err="1"/>
              <a:t>breadown</a:t>
            </a:r>
            <a:r>
              <a:rPr lang="hu-HU" sz="1400" dirty="0"/>
              <a:t> </a:t>
            </a:r>
            <a:r>
              <a:rPr lang="hu-HU" sz="1400" dirty="0" err="1"/>
              <a:t>processes</a:t>
            </a:r>
            <a:r>
              <a:rPr lang="hu-HU" sz="1400" dirty="0"/>
              <a:t> (</a:t>
            </a:r>
            <a:r>
              <a:rPr lang="hu-HU" sz="1400" dirty="0" err="1"/>
              <a:t>eg</a:t>
            </a:r>
            <a:r>
              <a:rPr lang="hu-HU" sz="1400" dirty="0"/>
              <a:t>. </a:t>
            </a:r>
            <a:r>
              <a:rPr lang="hu-HU" sz="1400" dirty="0" err="1"/>
              <a:t>glucose</a:t>
            </a:r>
            <a:r>
              <a:rPr lang="hu-HU" sz="1400" dirty="0"/>
              <a:t> </a:t>
            </a:r>
            <a:r>
              <a:rPr lang="hu-HU" sz="1400" dirty="0" err="1"/>
              <a:t>breakdown</a:t>
            </a:r>
            <a:r>
              <a:rPr lang="hu-HU" sz="1400" dirty="0"/>
              <a:t>) </a:t>
            </a:r>
          </a:p>
          <a:p>
            <a:pPr>
              <a:defRPr/>
            </a:pPr>
            <a:endParaRPr lang="hu-HU" sz="1400" dirty="0"/>
          </a:p>
          <a:p>
            <a:pPr>
              <a:defRPr/>
            </a:pPr>
            <a:r>
              <a:rPr lang="hu-HU" sz="1400" b="1" dirty="0" err="1"/>
              <a:t>hydrogen</a:t>
            </a:r>
            <a:r>
              <a:rPr lang="hu-HU" sz="1400" dirty="0"/>
              <a:t>: 1 </a:t>
            </a:r>
            <a:r>
              <a:rPr lang="hu-HU" sz="1400" dirty="0" err="1"/>
              <a:t>valence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water</a:t>
            </a:r>
            <a:r>
              <a:rPr lang="hu-HU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all</a:t>
            </a:r>
            <a:r>
              <a:rPr lang="hu-HU" sz="1400" dirty="0"/>
              <a:t> </a:t>
            </a:r>
            <a:r>
              <a:rPr lang="hu-HU" sz="1400" dirty="0" err="1"/>
              <a:t>organic</a:t>
            </a:r>
            <a:r>
              <a:rPr lang="hu-HU" sz="1400" dirty="0"/>
              <a:t> </a:t>
            </a:r>
            <a:r>
              <a:rPr lang="hu-HU" sz="1400" dirty="0" err="1"/>
              <a:t>molecules</a:t>
            </a:r>
            <a:r>
              <a:rPr lang="hu-HU" sz="1400" dirty="0"/>
              <a:t>,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many</a:t>
            </a:r>
            <a:r>
              <a:rPr lang="hu-HU" sz="1400" dirty="0"/>
              <a:t> </a:t>
            </a:r>
            <a:r>
              <a:rPr lang="hu-HU" sz="1400" dirty="0" err="1"/>
              <a:t>functional</a:t>
            </a:r>
            <a:r>
              <a:rPr lang="hu-HU" sz="1400" dirty="0"/>
              <a:t> </a:t>
            </a:r>
            <a:r>
              <a:rPr lang="hu-HU" sz="1400" dirty="0" err="1"/>
              <a:t>groups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H-bond</a:t>
            </a:r>
            <a:r>
              <a:rPr lang="hu-HU" sz="1400" dirty="0"/>
              <a:t> </a:t>
            </a:r>
            <a:r>
              <a:rPr lang="hu-HU" sz="1400" dirty="0" err="1"/>
              <a:t>formation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/>
              <a:t>is </a:t>
            </a:r>
            <a:r>
              <a:rPr lang="hu-HU" sz="1400" dirty="0" err="1"/>
              <a:t>reduced</a:t>
            </a:r>
            <a:r>
              <a:rPr lang="hu-HU" sz="1400" dirty="0"/>
              <a:t> </a:t>
            </a:r>
            <a:r>
              <a:rPr lang="hu-HU" sz="1400" dirty="0" err="1"/>
              <a:t>into</a:t>
            </a:r>
            <a:r>
              <a:rPr lang="hu-HU" sz="1400" dirty="0"/>
              <a:t> </a:t>
            </a:r>
            <a:r>
              <a:rPr lang="hu-HU" sz="1400" dirty="0" err="1"/>
              <a:t>water</a:t>
            </a:r>
            <a:r>
              <a:rPr lang="hu-HU" sz="1400" dirty="0"/>
              <a:t> </a:t>
            </a:r>
            <a:r>
              <a:rPr lang="hu-HU" sz="1400" dirty="0" err="1"/>
              <a:t>during</a:t>
            </a:r>
            <a:r>
              <a:rPr lang="hu-HU" sz="1400" dirty="0"/>
              <a:t> ATP (</a:t>
            </a:r>
            <a:r>
              <a:rPr lang="hu-HU" sz="1400" dirty="0" err="1"/>
              <a:t>energy</a:t>
            </a:r>
            <a:r>
              <a:rPr lang="hu-HU" sz="1400" dirty="0"/>
              <a:t>) </a:t>
            </a:r>
            <a:r>
              <a:rPr lang="hu-HU" sz="1400" dirty="0" err="1"/>
              <a:t>synthesis</a:t>
            </a:r>
            <a:endParaRPr lang="hu-HU" sz="1400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49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Elements of human body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19250" y="1844675"/>
            <a:ext cx="5100638" cy="3816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b="1" dirty="0" err="1"/>
              <a:t>nitrogen</a:t>
            </a:r>
            <a:r>
              <a:rPr lang="hu-HU" sz="1400" b="1" dirty="0"/>
              <a:t>: </a:t>
            </a:r>
            <a:r>
              <a:rPr lang="hu-HU" sz="1400" dirty="0"/>
              <a:t>3 </a:t>
            </a:r>
            <a:r>
              <a:rPr lang="hu-HU" sz="1400" dirty="0" err="1"/>
              <a:t>valences</a:t>
            </a:r>
            <a:r>
              <a:rPr lang="hu-HU" sz="1400" dirty="0"/>
              <a:t>, </a:t>
            </a:r>
            <a:r>
              <a:rPr lang="hu-HU" sz="1400" dirty="0" err="1"/>
              <a:t>electronnegative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aminoacids</a:t>
            </a:r>
            <a:r>
              <a:rPr lang="hu-HU" sz="1400" dirty="0"/>
              <a:t> and </a:t>
            </a:r>
            <a:r>
              <a:rPr lang="hu-HU" sz="1400" dirty="0" err="1"/>
              <a:t>proteins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nucleotides</a:t>
            </a:r>
            <a:r>
              <a:rPr lang="hu-HU" sz="1400" dirty="0"/>
              <a:t> and </a:t>
            </a:r>
            <a:r>
              <a:rPr lang="hu-HU" sz="1400" dirty="0" err="1"/>
              <a:t>nucleic</a:t>
            </a:r>
            <a:r>
              <a:rPr lang="hu-HU" sz="1400" dirty="0"/>
              <a:t> </a:t>
            </a:r>
            <a:r>
              <a:rPr lang="hu-HU" sz="1400" dirty="0" err="1"/>
              <a:t>acids</a:t>
            </a:r>
            <a:r>
              <a:rPr lang="hu-HU" sz="1400" dirty="0"/>
              <a:t> (</a:t>
            </a:r>
            <a:r>
              <a:rPr lang="hu-HU" sz="1400" dirty="0" err="1"/>
              <a:t>purine</a:t>
            </a:r>
            <a:r>
              <a:rPr lang="hu-HU" sz="1400" dirty="0"/>
              <a:t>, </a:t>
            </a:r>
            <a:r>
              <a:rPr lang="hu-HU" sz="1400" dirty="0" err="1"/>
              <a:t>pyrimidine</a:t>
            </a:r>
            <a:r>
              <a:rPr lang="hu-HU" sz="1400" dirty="0"/>
              <a:t> </a:t>
            </a:r>
            <a:r>
              <a:rPr lang="hu-HU" sz="1400" dirty="0" err="1"/>
              <a:t>bases</a:t>
            </a:r>
            <a:r>
              <a:rPr lang="hu-HU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/>
              <a:t>(</a:t>
            </a:r>
            <a:r>
              <a:rPr lang="hu-HU" sz="1400" dirty="0" err="1"/>
              <a:t>in</a:t>
            </a:r>
            <a:r>
              <a:rPr lang="hu-HU" sz="1400" dirty="0"/>
              <a:t> a </a:t>
            </a:r>
            <a:r>
              <a:rPr lang="hu-HU" sz="1400" dirty="0" err="1"/>
              <a:t>few</a:t>
            </a:r>
            <a:r>
              <a:rPr lang="hu-HU" sz="1400" dirty="0"/>
              <a:t> </a:t>
            </a:r>
            <a:r>
              <a:rPr lang="hu-HU" sz="1400" dirty="0" err="1"/>
              <a:t>lipids</a:t>
            </a:r>
            <a:r>
              <a:rPr lang="hu-HU" sz="1400" dirty="0"/>
              <a:t>, </a:t>
            </a:r>
            <a:r>
              <a:rPr lang="hu-HU" sz="1400" dirty="0" err="1"/>
              <a:t>carbohydrates</a:t>
            </a:r>
            <a:r>
              <a:rPr lang="hu-HU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amino</a:t>
            </a:r>
            <a:r>
              <a:rPr lang="hu-HU" sz="1400" dirty="0"/>
              <a:t> </a:t>
            </a:r>
            <a:r>
              <a:rPr lang="hu-HU" sz="1400" dirty="0" err="1"/>
              <a:t>group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H-bond</a:t>
            </a:r>
            <a:r>
              <a:rPr lang="hu-HU" sz="1400" dirty="0"/>
              <a:t> </a:t>
            </a:r>
            <a:r>
              <a:rPr lang="hu-HU" sz="1400" dirty="0" err="1"/>
              <a:t>formation</a:t>
            </a:r>
            <a:endParaRPr lang="hu-HU" sz="1400" dirty="0"/>
          </a:p>
          <a:p>
            <a:pPr>
              <a:defRPr/>
            </a:pPr>
            <a:endParaRPr lang="hu-HU" sz="1400" dirty="0"/>
          </a:p>
          <a:p>
            <a:pPr>
              <a:defRPr/>
            </a:pPr>
            <a:r>
              <a:rPr lang="hu-HU" sz="1400" b="1" dirty="0" err="1"/>
              <a:t>calcium</a:t>
            </a:r>
            <a:r>
              <a:rPr lang="hu-HU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bones</a:t>
            </a:r>
            <a:r>
              <a:rPr lang="hu-HU" sz="1400" dirty="0"/>
              <a:t>, </a:t>
            </a:r>
            <a:r>
              <a:rPr lang="hu-HU" sz="1400" dirty="0" err="1"/>
              <a:t>teeth</a:t>
            </a:r>
            <a:r>
              <a:rPr lang="hu-HU" sz="1400" dirty="0"/>
              <a:t> (</a:t>
            </a:r>
            <a:r>
              <a:rPr lang="hu-HU" sz="1400" dirty="0" err="1"/>
              <a:t>rigidity</a:t>
            </a:r>
            <a:r>
              <a:rPr lang="hu-HU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blood</a:t>
            </a:r>
            <a:r>
              <a:rPr lang="hu-HU" sz="1400" dirty="0"/>
              <a:t> </a:t>
            </a:r>
            <a:r>
              <a:rPr lang="hu-HU" sz="1400" dirty="0" err="1"/>
              <a:t>coagulation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muscle</a:t>
            </a:r>
            <a:r>
              <a:rPr lang="hu-HU" sz="1400" dirty="0"/>
              <a:t> </a:t>
            </a:r>
            <a:r>
              <a:rPr lang="hu-HU" sz="1400" dirty="0" err="1"/>
              <a:t>contraction</a:t>
            </a:r>
            <a:endParaRPr lang="hu-HU" sz="1400" dirty="0"/>
          </a:p>
          <a:p>
            <a:pPr>
              <a:defRPr/>
            </a:pPr>
            <a:endParaRPr lang="hu-HU" sz="1400" dirty="0"/>
          </a:p>
          <a:p>
            <a:pPr>
              <a:defRPr/>
            </a:pPr>
            <a:r>
              <a:rPr lang="hu-HU" sz="1400" b="1" dirty="0" err="1"/>
              <a:t>phosphorous</a:t>
            </a:r>
            <a:r>
              <a:rPr lang="hu-HU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bones</a:t>
            </a:r>
            <a:r>
              <a:rPr lang="hu-HU" sz="1400" dirty="0"/>
              <a:t>, </a:t>
            </a:r>
            <a:r>
              <a:rPr lang="hu-HU" sz="1400" dirty="0" err="1"/>
              <a:t>teeth</a:t>
            </a:r>
            <a:r>
              <a:rPr lang="hu-HU" sz="1400" dirty="0"/>
              <a:t> (</a:t>
            </a:r>
            <a:r>
              <a:rPr lang="hu-HU" sz="1400" dirty="0" err="1"/>
              <a:t>rigidity</a:t>
            </a:r>
            <a:r>
              <a:rPr lang="hu-HU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nucleotide</a:t>
            </a:r>
            <a:r>
              <a:rPr lang="hu-HU" sz="1400" dirty="0"/>
              <a:t>, </a:t>
            </a:r>
            <a:r>
              <a:rPr lang="hu-HU" sz="1400" dirty="0" err="1"/>
              <a:t>nucleic</a:t>
            </a:r>
            <a:r>
              <a:rPr lang="hu-HU" sz="1400" dirty="0"/>
              <a:t> </a:t>
            </a:r>
            <a:r>
              <a:rPr lang="hu-HU" sz="1400" dirty="0" err="1"/>
              <a:t>acids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phosphate</a:t>
            </a:r>
            <a:r>
              <a:rPr lang="hu-HU" sz="1400" dirty="0"/>
              <a:t> </a:t>
            </a:r>
            <a:r>
              <a:rPr lang="hu-HU" sz="1400" dirty="0" err="1"/>
              <a:t>functional</a:t>
            </a:r>
            <a:r>
              <a:rPr lang="hu-HU" sz="1400" dirty="0"/>
              <a:t> </a:t>
            </a:r>
            <a:r>
              <a:rPr lang="hu-HU" sz="1400" dirty="0" err="1"/>
              <a:t>group</a:t>
            </a:r>
            <a:endParaRPr lang="hu-HU" sz="1400" dirty="0"/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1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mtClean="0"/>
              <a:t>Elements of human body</a:t>
            </a:r>
            <a:br>
              <a:rPr lang="hu-HU" altLang="hu-HU" smtClean="0"/>
            </a:br>
            <a:endParaRPr lang="hu-HU" altLang="hu-HU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1476375" y="1341438"/>
            <a:ext cx="3875088" cy="3538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b="1" dirty="0" err="1"/>
              <a:t>natrium</a:t>
            </a:r>
            <a:r>
              <a:rPr lang="hu-HU" sz="1400" b="1" dirty="0"/>
              <a:t>=</a:t>
            </a:r>
            <a:r>
              <a:rPr lang="hu-HU" sz="1400" b="1" dirty="0" err="1"/>
              <a:t>sodium</a:t>
            </a:r>
            <a:r>
              <a:rPr lang="hu-HU" sz="1400" b="1" dirty="0"/>
              <a:t> and </a:t>
            </a:r>
            <a:r>
              <a:rPr lang="hu-HU" sz="1400" b="1" dirty="0" err="1"/>
              <a:t>kalium</a:t>
            </a:r>
            <a:r>
              <a:rPr lang="hu-HU" sz="1400" b="1" dirty="0"/>
              <a:t>=</a:t>
            </a:r>
            <a:r>
              <a:rPr lang="hu-HU" sz="1400" b="1" dirty="0" err="1"/>
              <a:t>potassium</a:t>
            </a:r>
            <a:r>
              <a:rPr lang="hu-HU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membrane</a:t>
            </a:r>
            <a:r>
              <a:rPr lang="hu-HU" sz="1400" dirty="0"/>
              <a:t> </a:t>
            </a:r>
            <a:r>
              <a:rPr lang="hu-HU" sz="1400" dirty="0" err="1"/>
              <a:t>potential</a:t>
            </a:r>
            <a:r>
              <a:rPr lang="hu-HU" sz="1400" dirty="0"/>
              <a:t>, </a:t>
            </a:r>
            <a:r>
              <a:rPr lang="hu-HU" sz="1400" dirty="0" err="1"/>
              <a:t>action</a:t>
            </a:r>
            <a:r>
              <a:rPr lang="hu-HU" sz="1400" dirty="0"/>
              <a:t> </a:t>
            </a:r>
            <a:r>
              <a:rPr lang="hu-HU" sz="1400" dirty="0" err="1"/>
              <a:t>potential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400" dirty="0"/>
          </a:p>
          <a:p>
            <a:pPr>
              <a:defRPr/>
            </a:pPr>
            <a:r>
              <a:rPr lang="hu-HU" sz="1400" b="1" dirty="0" err="1"/>
              <a:t>sulfur</a:t>
            </a:r>
            <a:r>
              <a:rPr lang="hu-HU" sz="1400" b="1" dirty="0"/>
              <a:t>:</a:t>
            </a:r>
            <a:r>
              <a:rPr lang="hu-HU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thiol</a:t>
            </a:r>
            <a:r>
              <a:rPr lang="hu-HU" sz="1400" dirty="0"/>
              <a:t> </a:t>
            </a:r>
            <a:r>
              <a:rPr lang="hu-HU" sz="1400" dirty="0" err="1"/>
              <a:t>functional</a:t>
            </a:r>
            <a:r>
              <a:rPr lang="hu-HU" sz="1400" dirty="0"/>
              <a:t> </a:t>
            </a:r>
            <a:r>
              <a:rPr lang="hu-HU" sz="1400" dirty="0" err="1"/>
              <a:t>group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aminoacids</a:t>
            </a:r>
            <a:r>
              <a:rPr lang="hu-HU" sz="1400" dirty="0"/>
              <a:t>, </a:t>
            </a:r>
            <a:r>
              <a:rPr lang="hu-HU" sz="1400" dirty="0" err="1"/>
              <a:t>proteins</a:t>
            </a:r>
            <a:endParaRPr lang="hu-HU" sz="1400" dirty="0"/>
          </a:p>
          <a:p>
            <a:pPr>
              <a:defRPr/>
            </a:pPr>
            <a:endParaRPr lang="hu-HU" sz="1400" dirty="0"/>
          </a:p>
          <a:p>
            <a:pPr>
              <a:defRPr/>
            </a:pPr>
            <a:r>
              <a:rPr lang="hu-HU" sz="1400" b="1" dirty="0" err="1"/>
              <a:t>magnesium</a:t>
            </a:r>
            <a:r>
              <a:rPr lang="hu-HU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enzyme</a:t>
            </a:r>
            <a:r>
              <a:rPr lang="hu-HU" sz="1400" dirty="0"/>
              <a:t> </a:t>
            </a:r>
            <a:r>
              <a:rPr lang="hu-HU" sz="1400" dirty="0" err="1"/>
              <a:t>function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muscle</a:t>
            </a:r>
            <a:r>
              <a:rPr lang="hu-HU" sz="1400" dirty="0"/>
              <a:t> </a:t>
            </a:r>
            <a:r>
              <a:rPr lang="hu-HU" sz="1400" dirty="0" err="1"/>
              <a:t>cell</a:t>
            </a:r>
            <a:r>
              <a:rPr lang="hu-HU" sz="1400" dirty="0"/>
              <a:t> and </a:t>
            </a:r>
            <a:r>
              <a:rPr lang="hu-HU" sz="1400" dirty="0" err="1"/>
              <a:t>nervous</a:t>
            </a:r>
            <a:r>
              <a:rPr lang="hu-HU" sz="1400" dirty="0"/>
              <a:t> </a:t>
            </a:r>
            <a:r>
              <a:rPr lang="hu-HU" sz="1400" dirty="0" err="1"/>
              <a:t>system</a:t>
            </a:r>
            <a:r>
              <a:rPr lang="hu-HU" sz="1400" dirty="0"/>
              <a:t> </a:t>
            </a:r>
            <a:r>
              <a:rPr lang="hu-HU" sz="1400" dirty="0" err="1"/>
              <a:t>function</a:t>
            </a:r>
            <a:endParaRPr lang="hu-HU" sz="1400" dirty="0"/>
          </a:p>
          <a:p>
            <a:pPr>
              <a:defRPr/>
            </a:pPr>
            <a:endParaRPr lang="hu-HU" sz="1400" dirty="0"/>
          </a:p>
          <a:p>
            <a:pPr>
              <a:defRPr/>
            </a:pPr>
            <a:r>
              <a:rPr lang="hu-HU" sz="1400" b="1" dirty="0" err="1"/>
              <a:t>iodine</a:t>
            </a:r>
            <a:r>
              <a:rPr lang="hu-HU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thyroid</a:t>
            </a:r>
            <a:r>
              <a:rPr lang="hu-HU" sz="1400" dirty="0"/>
              <a:t> </a:t>
            </a:r>
            <a:r>
              <a:rPr lang="hu-HU" sz="1400" dirty="0" err="1"/>
              <a:t>gland</a:t>
            </a:r>
            <a:r>
              <a:rPr lang="hu-HU" sz="1400" dirty="0"/>
              <a:t> </a:t>
            </a:r>
            <a:r>
              <a:rPr lang="hu-HU" sz="1400" dirty="0" err="1"/>
              <a:t>hormone</a:t>
            </a:r>
            <a:r>
              <a:rPr lang="hu-HU" sz="1400" dirty="0"/>
              <a:t> (</a:t>
            </a:r>
            <a:r>
              <a:rPr lang="hu-HU" sz="1400" dirty="0" err="1"/>
              <a:t>thyroxine</a:t>
            </a:r>
            <a:r>
              <a:rPr lang="hu-HU" sz="1400" dirty="0"/>
              <a:t>)</a:t>
            </a:r>
          </a:p>
          <a:p>
            <a:pPr>
              <a:defRPr/>
            </a:pPr>
            <a:endParaRPr lang="hu-HU" sz="1400" dirty="0"/>
          </a:p>
          <a:p>
            <a:pPr>
              <a:defRPr/>
            </a:pPr>
            <a:r>
              <a:rPr lang="hu-HU" sz="1400" dirty="0"/>
              <a:t> </a:t>
            </a:r>
            <a:r>
              <a:rPr lang="hu-HU" sz="1400" b="1" dirty="0" err="1"/>
              <a:t>iron</a:t>
            </a:r>
            <a:r>
              <a:rPr lang="hu-HU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haemoglobin</a:t>
            </a:r>
            <a:r>
              <a:rPr lang="hu-HU" sz="1400" dirty="0"/>
              <a:t> (O</a:t>
            </a:r>
            <a:r>
              <a:rPr lang="hu-HU" sz="1400" baseline="-25000" dirty="0"/>
              <a:t>2</a:t>
            </a:r>
            <a:r>
              <a:rPr lang="hu-HU" sz="1400" dirty="0"/>
              <a:t> </a:t>
            </a:r>
            <a:r>
              <a:rPr lang="hu-HU" sz="1400" dirty="0" err="1"/>
              <a:t>gas</a:t>
            </a:r>
            <a:r>
              <a:rPr lang="hu-HU" sz="1400" dirty="0"/>
              <a:t> </a:t>
            </a:r>
            <a:r>
              <a:rPr lang="hu-HU" sz="1400" dirty="0" err="1"/>
              <a:t>transport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blood</a:t>
            </a:r>
            <a:r>
              <a:rPr lang="hu-HU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8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813376"/>
          </a:xfrm>
        </p:spPr>
        <p:txBody>
          <a:bodyPr/>
          <a:lstStyle/>
          <a:p>
            <a:r>
              <a:rPr lang="hu-HU" dirty="0" err="1" smtClean="0"/>
              <a:t>Light</a:t>
            </a:r>
            <a:r>
              <a:rPr lang="hu-HU" dirty="0" smtClean="0"/>
              <a:t> </a:t>
            </a:r>
            <a:r>
              <a:rPr lang="hu-HU" dirty="0" err="1" smtClean="0"/>
              <a:t>microscopy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Electron</a:t>
            </a:r>
            <a:r>
              <a:rPr lang="hu-HU" dirty="0" smtClean="0"/>
              <a:t> </a:t>
            </a:r>
            <a:r>
              <a:rPr lang="hu-HU" dirty="0" err="1" smtClean="0"/>
              <a:t>microscopy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18841" r="25010" b="13864"/>
          <a:stretch/>
        </p:blipFill>
        <p:spPr>
          <a:xfrm>
            <a:off x="611560" y="515318"/>
            <a:ext cx="3024336" cy="25202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88640"/>
            <a:ext cx="4070888" cy="2943918"/>
          </a:xfrm>
          <a:prstGeom prst="rect">
            <a:avLst/>
          </a:prstGeom>
        </p:spPr>
      </p:pic>
      <p:pic>
        <p:nvPicPr>
          <p:cNvPr id="6" name="Kép 5" descr="Seress_IMG_10kx_138 [2]"/>
          <p:cNvPicPr>
            <a:picLocks noGrp="1" noChangeAspect="1"/>
          </p:cNvPicPr>
          <p:nvPr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" b="5812"/>
          <a:stretch/>
        </p:blipFill>
        <p:spPr>
          <a:xfrm>
            <a:off x="403210" y="3503444"/>
            <a:ext cx="3592726" cy="335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amazing_scanning_electron_640_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2771" y="3598570"/>
            <a:ext cx="4905375" cy="316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72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b="1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600" b="1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atom, ion, </a:t>
            </a:r>
            <a:r>
              <a:rPr lang="hu-HU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isotope</a:t>
            </a:r>
            <a:r>
              <a:rPr lang="hu-H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</a:t>
            </a:r>
            <a:r>
              <a:rPr lang="hu-H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molecule</a:t>
            </a:r>
            <a:r>
              <a:rPr lang="hu-H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hu-HU" sz="2800" dirty="0" smtClean="0"/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endParaRPr lang="hu-HU" altLang="hu-HU" sz="1600" b="1" i="1" u="sng" smtClean="0"/>
          </a:p>
          <a:p>
            <a:pPr marL="0" indent="0" eaLnBrk="1" hangingPunct="1">
              <a:buFontTx/>
              <a:buNone/>
            </a:pPr>
            <a:endParaRPr lang="hu-HU" altLang="hu-HU" sz="1600" smtClean="0"/>
          </a:p>
          <a:p>
            <a:pPr marL="0" indent="0" eaLnBrk="1" hangingPunct="1">
              <a:buFontTx/>
              <a:buAutoNum type="arabicPeriod"/>
            </a:pPr>
            <a:r>
              <a:rPr lang="hu-HU" altLang="hu-HU" sz="1600" smtClean="0"/>
              <a:t> A substance composed of atoms with the same atomic number; it cannot be broken down in ordinary chemical reactions.</a:t>
            </a:r>
          </a:p>
          <a:p>
            <a:pPr marL="0" indent="0" eaLnBrk="1" hangingPunct="1">
              <a:buFontTx/>
              <a:buAutoNum type="arabicPeriod"/>
            </a:pPr>
            <a:endParaRPr lang="hu-HU" altLang="hu-HU" sz="1600" smtClean="0"/>
          </a:p>
          <a:p>
            <a:pPr marL="0" indent="0" eaLnBrk="1" hangingPunct="1">
              <a:buFontTx/>
              <a:buAutoNum type="arabicPeriod"/>
            </a:pPr>
            <a:r>
              <a:rPr lang="hu-HU" altLang="hu-HU" sz="1600" smtClean="0"/>
              <a:t>The smallest indivisible particle of matter that can have an independent existence. </a:t>
            </a:r>
          </a:p>
          <a:p>
            <a:pPr marL="0" indent="0" eaLnBrk="1" hangingPunct="1">
              <a:buFontTx/>
              <a:buAutoNum type="arabicPeriod"/>
            </a:pPr>
            <a:endParaRPr lang="hu-HU" altLang="hu-HU" sz="1600" smtClean="0"/>
          </a:p>
          <a:p>
            <a:pPr marL="0" indent="0" eaLnBrk="1" hangingPunct="1">
              <a:buFontTx/>
              <a:buAutoNum type="arabicPeriod"/>
            </a:pPr>
            <a:r>
              <a:rPr lang="hu-HU" altLang="hu-HU" sz="1600" smtClean="0"/>
              <a:t>Two or more atoms which are chemically combined to form a single species.</a:t>
            </a:r>
          </a:p>
          <a:p>
            <a:pPr marL="0" indent="0" eaLnBrk="1" hangingPunct="1">
              <a:buFontTx/>
              <a:buAutoNum type="arabicPeriod"/>
            </a:pPr>
            <a:endParaRPr lang="hu-HU" altLang="hu-HU" sz="1600" smtClean="0"/>
          </a:p>
          <a:p>
            <a:pPr marL="0" indent="0" eaLnBrk="1" hangingPunct="1">
              <a:buFontTx/>
              <a:buAutoNum type="arabicPeriod"/>
            </a:pPr>
            <a:r>
              <a:rPr lang="hu-HU" altLang="hu-HU" sz="1600" smtClean="0"/>
              <a:t> An atom that has lost or gained electrons from its outer shell and therefore has a positive or negative charge, respectively; symbolized by a superscript plus or minus sign and sometimes a number, e.g., H</a:t>
            </a:r>
            <a:r>
              <a:rPr lang="hu-HU" altLang="hu-HU" sz="1600" baseline="30000" smtClean="0"/>
              <a:t>+</a:t>
            </a:r>
            <a:r>
              <a:rPr lang="hu-HU" altLang="hu-HU" sz="1600" smtClean="0"/>
              <a:t>, Na</a:t>
            </a:r>
            <a:r>
              <a:rPr lang="hu-HU" altLang="hu-HU" sz="1600" baseline="30000" smtClean="0"/>
              <a:t>+</a:t>
            </a:r>
            <a:r>
              <a:rPr lang="hu-HU" altLang="hu-HU" sz="1600" smtClean="0"/>
              <a:t>, O</a:t>
            </a:r>
            <a:r>
              <a:rPr lang="hu-HU" altLang="hu-HU" sz="1600" baseline="30000" smtClean="0"/>
              <a:t>2-</a:t>
            </a:r>
            <a:r>
              <a:rPr lang="hu-HU" altLang="hu-HU" sz="1600" smtClean="0"/>
              <a:t> Cl</a:t>
            </a:r>
            <a:r>
              <a:rPr lang="hu-HU" altLang="hu-HU" sz="1600" baseline="30000" smtClean="0"/>
              <a:t>-</a:t>
            </a:r>
            <a:r>
              <a:rPr lang="hu-HU" altLang="hu-HU" sz="1600" smtClean="0"/>
              <a:t>.</a:t>
            </a:r>
          </a:p>
          <a:p>
            <a:pPr marL="0" indent="0" eaLnBrk="1" hangingPunct="1">
              <a:buFontTx/>
              <a:buAutoNum type="arabicPeriod"/>
            </a:pPr>
            <a:endParaRPr lang="hu-HU" altLang="hu-HU" sz="1600" smtClean="0"/>
          </a:p>
          <a:p>
            <a:pPr marL="0" indent="0" eaLnBrk="1" hangingPunct="1">
              <a:buFontTx/>
              <a:buAutoNum type="arabicPeriod"/>
            </a:pPr>
            <a:r>
              <a:rPr lang="hu-HU" altLang="hu-HU" sz="1600" smtClean="0"/>
              <a:t> Atoms with the same atomic number but different numbers of neutrons; indicated by adding the mass number to the element's name, e.g., carbon 12 or </a:t>
            </a:r>
            <a:r>
              <a:rPr lang="hu-HU" altLang="hu-HU" sz="1600" baseline="30000" smtClean="0"/>
              <a:t>12</a:t>
            </a:r>
            <a:r>
              <a:rPr lang="hu-HU" altLang="hu-HU" sz="1600" smtClean="0"/>
              <a:t>C.</a:t>
            </a:r>
          </a:p>
          <a:p>
            <a:pPr marL="0" indent="0" eaLnBrk="1" hangingPunct="1">
              <a:buFontTx/>
              <a:buNone/>
            </a:pPr>
            <a:r>
              <a:rPr lang="hu-HU" altLang="hu-HU" sz="1600" smtClean="0"/>
              <a:t> </a:t>
            </a:r>
          </a:p>
          <a:p>
            <a:pPr marL="0" indent="0"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1551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2251075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églalap 1"/>
          <p:cNvSpPr>
            <a:spLocks noChangeArrowheads="1"/>
          </p:cNvSpPr>
          <p:nvPr/>
        </p:nvSpPr>
        <p:spPr bwMode="auto">
          <a:xfrm>
            <a:off x="5795963" y="2317750"/>
            <a:ext cx="14398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/>
              <a:t>www.csmate.colostate.edu </a:t>
            </a:r>
          </a:p>
        </p:txBody>
      </p:sp>
      <p:sp>
        <p:nvSpPr>
          <p:cNvPr id="6148" name="Szövegdoboz 1"/>
          <p:cNvSpPr txBox="1">
            <a:spLocks noChangeArrowheads="1"/>
          </p:cNvSpPr>
          <p:nvPr/>
        </p:nvSpPr>
        <p:spPr bwMode="auto">
          <a:xfrm>
            <a:off x="1287463" y="2852738"/>
            <a:ext cx="72739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hu-HU" altLang="hu-HU" sz="1400" b="1" dirty="0" smtClean="0"/>
              <a:t>2 </a:t>
            </a:r>
            <a:r>
              <a:rPr lang="hu-HU" altLang="hu-HU" sz="1400" b="1" dirty="0" err="1" smtClean="0"/>
              <a:t>parts</a:t>
            </a:r>
            <a:r>
              <a:rPr lang="hu-HU" altLang="hu-HU" sz="1400" b="1" dirty="0" smtClean="0"/>
              <a:t> of an atom: </a:t>
            </a:r>
            <a:r>
              <a:rPr lang="hu-HU" altLang="hu-HU" sz="1400" b="1" dirty="0" err="1" smtClean="0"/>
              <a:t>nucleus</a:t>
            </a:r>
            <a:r>
              <a:rPr lang="hu-HU" altLang="hu-HU" sz="1400" dirty="0" smtClean="0"/>
              <a:t> and </a:t>
            </a:r>
            <a:r>
              <a:rPr lang="hu-HU" altLang="hu-HU" sz="1400" dirty="0" err="1" smtClean="0"/>
              <a:t>electron</a:t>
            </a:r>
            <a:r>
              <a:rPr lang="hu-HU" altLang="hu-HU" sz="1400" dirty="0" smtClean="0"/>
              <a:t> </a:t>
            </a:r>
            <a:r>
              <a:rPr lang="hu-HU" altLang="hu-HU" sz="1400" b="1" dirty="0" err="1" smtClean="0"/>
              <a:t>cloud</a:t>
            </a:r>
            <a:r>
              <a:rPr lang="hu-HU" altLang="hu-HU" sz="1400" dirty="0" smtClean="0"/>
              <a:t> („1cm/100m”)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hu-HU" alt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hu-HU" altLang="hu-HU" sz="1400" dirty="0" err="1" smtClean="0"/>
              <a:t>Electron</a:t>
            </a:r>
            <a:r>
              <a:rPr lang="hu-HU" altLang="hu-HU" sz="1400" dirty="0" smtClean="0"/>
              <a:t> </a:t>
            </a:r>
            <a:r>
              <a:rPr lang="hu-HU" altLang="hu-HU" sz="1400" b="1" dirty="0" err="1" smtClean="0"/>
              <a:t>orbital</a:t>
            </a:r>
            <a:r>
              <a:rPr lang="hu-HU" altLang="hu-HU" sz="1400" dirty="0" smtClean="0"/>
              <a:t>: </a:t>
            </a:r>
            <a:r>
              <a:rPr lang="hu-HU" altLang="hu-HU" sz="1400" dirty="0" err="1" smtClean="0"/>
              <a:t>space</a:t>
            </a:r>
            <a:r>
              <a:rPr lang="hu-HU" altLang="hu-HU" sz="1400" dirty="0" smtClean="0"/>
              <a:t> of </a:t>
            </a:r>
            <a:r>
              <a:rPr lang="hu-HU" altLang="hu-HU" sz="1400" dirty="0" err="1" smtClean="0"/>
              <a:t>one</a:t>
            </a:r>
            <a:r>
              <a:rPr lang="hu-HU" altLang="hu-HU" sz="1400" dirty="0" smtClean="0"/>
              <a:t> </a:t>
            </a:r>
            <a:r>
              <a:rPr lang="hu-HU" altLang="hu-HU" sz="1400" dirty="0" err="1" smtClean="0"/>
              <a:t>electron</a:t>
            </a:r>
            <a:endParaRPr lang="hu-HU" alt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hu-HU" alt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hu-HU" altLang="hu-HU" sz="1400" dirty="0" err="1" smtClean="0"/>
              <a:t>Electron</a:t>
            </a:r>
            <a:r>
              <a:rPr lang="hu-HU" altLang="hu-HU" sz="1400" dirty="0" smtClean="0"/>
              <a:t> </a:t>
            </a:r>
            <a:r>
              <a:rPr lang="hu-HU" altLang="hu-HU" sz="1400" b="1" dirty="0" err="1" smtClean="0"/>
              <a:t>shell</a:t>
            </a:r>
            <a:r>
              <a:rPr lang="hu-HU" altLang="hu-HU" sz="1400" dirty="0" err="1" smtClean="0"/>
              <a:t>s</a:t>
            </a:r>
            <a:r>
              <a:rPr lang="hu-HU" altLang="hu-HU" sz="10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400" dirty="0" smtClean="0"/>
              <a:t>	</a:t>
            </a:r>
            <a:r>
              <a:rPr lang="hu-HU" altLang="hu-HU" sz="1400" dirty="0" err="1" smtClean="0"/>
              <a:t>composed</a:t>
            </a:r>
            <a:r>
              <a:rPr lang="hu-HU" altLang="hu-HU" sz="1400" dirty="0" smtClean="0"/>
              <a:t> of </a:t>
            </a:r>
            <a:r>
              <a:rPr lang="hu-HU" altLang="hu-HU" sz="1400" dirty="0" err="1" smtClean="0"/>
              <a:t>orbitals</a:t>
            </a:r>
            <a:endParaRPr lang="hu-HU" altLang="hu-HU" sz="1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400" dirty="0" smtClean="0"/>
              <a:t>	</a:t>
            </a:r>
            <a:r>
              <a:rPr lang="hu-HU" altLang="hu-HU" sz="1400" dirty="0" err="1" smtClean="0"/>
              <a:t>determine</a:t>
            </a:r>
            <a:r>
              <a:rPr lang="hu-HU" altLang="hu-HU" sz="1400" dirty="0" smtClean="0"/>
              <a:t> </a:t>
            </a:r>
            <a:r>
              <a:rPr lang="hu-HU" altLang="hu-HU" sz="1400" dirty="0" err="1" smtClean="0"/>
              <a:t>the</a:t>
            </a:r>
            <a:r>
              <a:rPr lang="hu-HU" altLang="hu-HU" sz="1400" dirty="0" smtClean="0"/>
              <a:t> </a:t>
            </a:r>
            <a:r>
              <a:rPr lang="hu-HU" altLang="hu-HU" sz="1400" dirty="0" err="1" smtClean="0"/>
              <a:t>size</a:t>
            </a:r>
            <a:r>
              <a:rPr lang="hu-HU" altLang="hu-HU" sz="1400" dirty="0" smtClean="0"/>
              <a:t> of </a:t>
            </a:r>
            <a:r>
              <a:rPr lang="hu-HU" altLang="hu-HU" sz="1400" dirty="0" err="1" smtClean="0"/>
              <a:t>the</a:t>
            </a:r>
            <a:r>
              <a:rPr lang="hu-HU" altLang="hu-HU" sz="1400" dirty="0" smtClean="0"/>
              <a:t> atom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200" dirty="0" smtClean="0"/>
              <a:t>	</a:t>
            </a:r>
            <a:r>
              <a:rPr lang="hu-HU" altLang="hu-HU" sz="1400" dirty="0" smtClean="0"/>
              <a:t>4 major </a:t>
            </a:r>
            <a:r>
              <a:rPr lang="hu-HU" altLang="hu-HU" sz="1400" dirty="0" err="1" smtClean="0"/>
              <a:t>shells</a:t>
            </a:r>
            <a:r>
              <a:rPr lang="hu-HU" altLang="hu-HU" sz="1400" dirty="0" smtClean="0"/>
              <a:t> (K: 2 </a:t>
            </a:r>
            <a:r>
              <a:rPr lang="hu-HU" altLang="hu-HU" sz="1400" dirty="0" err="1" smtClean="0"/>
              <a:t>electrons</a:t>
            </a:r>
            <a:r>
              <a:rPr lang="hu-HU" altLang="hu-HU" sz="1400" dirty="0" smtClean="0"/>
              <a:t>, L: 8 </a:t>
            </a:r>
            <a:r>
              <a:rPr lang="hu-HU" altLang="hu-HU" sz="1400" dirty="0" err="1" smtClean="0"/>
              <a:t>electrons</a:t>
            </a:r>
            <a:r>
              <a:rPr lang="hu-HU" altLang="hu-HU" sz="1400" dirty="0" smtClean="0"/>
              <a:t>, M: 18 </a:t>
            </a:r>
            <a:r>
              <a:rPr lang="hu-HU" altLang="hu-HU" sz="1400" dirty="0" err="1" smtClean="0"/>
              <a:t>electrons</a:t>
            </a:r>
            <a:r>
              <a:rPr lang="hu-HU" altLang="hu-HU" sz="1400" dirty="0" smtClean="0"/>
              <a:t>, N: 32 </a:t>
            </a:r>
            <a:r>
              <a:rPr lang="hu-HU" altLang="hu-HU" sz="1400" dirty="0" err="1" smtClean="0"/>
              <a:t>electrons</a:t>
            </a:r>
            <a:r>
              <a:rPr lang="hu-HU" altLang="hu-HU" sz="1400" dirty="0" smtClean="0"/>
              <a:t>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hu-HU" alt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hu-HU" altLang="hu-HU" sz="1400" dirty="0" err="1" smtClean="0"/>
              <a:t>Number</a:t>
            </a:r>
            <a:r>
              <a:rPr lang="hu-HU" altLang="hu-HU" sz="1400" dirty="0" smtClean="0"/>
              <a:t> of </a:t>
            </a:r>
            <a:r>
              <a:rPr lang="hu-HU" altLang="hu-HU" sz="1400" dirty="0" err="1" smtClean="0"/>
              <a:t>protons</a:t>
            </a:r>
            <a:r>
              <a:rPr lang="hu-HU" altLang="hu-HU" sz="1400" dirty="0" smtClean="0"/>
              <a:t>=</a:t>
            </a:r>
            <a:r>
              <a:rPr lang="hu-HU" altLang="hu-HU" sz="1400" dirty="0" err="1" smtClean="0"/>
              <a:t>number</a:t>
            </a:r>
            <a:r>
              <a:rPr lang="hu-HU" altLang="hu-HU" sz="1400" dirty="0" smtClean="0"/>
              <a:t> </a:t>
            </a:r>
            <a:r>
              <a:rPr lang="hu-HU" altLang="hu-HU" sz="1400" dirty="0" err="1" smtClean="0"/>
              <a:t>of</a:t>
            </a:r>
            <a:r>
              <a:rPr lang="hu-HU" altLang="hu-HU" sz="1400" dirty="0" smtClean="0"/>
              <a:t> </a:t>
            </a:r>
            <a:r>
              <a:rPr lang="hu-HU" altLang="hu-HU" sz="1400" dirty="0" err="1" smtClean="0"/>
              <a:t>electrons</a:t>
            </a:r>
            <a:endParaRPr lang="hu-HU" alt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hu-HU" alt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hu-HU" altLang="hu-HU" sz="1400" dirty="0" smtClean="0"/>
              <a:t>Atom is </a:t>
            </a:r>
            <a:r>
              <a:rPr lang="hu-HU" altLang="hu-HU" sz="1400" dirty="0" err="1" smtClean="0"/>
              <a:t>neutral</a:t>
            </a:r>
            <a:r>
              <a:rPr lang="hu-HU" altLang="hu-HU" sz="1400" dirty="0" smtClean="0"/>
              <a:t>=</a:t>
            </a:r>
            <a:r>
              <a:rPr lang="hu-HU" altLang="hu-HU" sz="1400" dirty="0" err="1" smtClean="0"/>
              <a:t>uncharged</a:t>
            </a:r>
            <a:endParaRPr lang="hu-HU" alt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hu-HU" alt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hu-HU" sz="1400" b="1" dirty="0" err="1" smtClean="0"/>
              <a:t>Atomic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number</a:t>
            </a:r>
            <a:r>
              <a:rPr lang="hu-HU" sz="1400" dirty="0" smtClean="0"/>
              <a:t>: </a:t>
            </a:r>
            <a:r>
              <a:rPr lang="hu-HU" sz="1400" dirty="0" err="1" smtClean="0"/>
              <a:t>number</a:t>
            </a:r>
            <a:r>
              <a:rPr lang="hu-HU" sz="1400" dirty="0" smtClean="0"/>
              <a:t> of </a:t>
            </a:r>
            <a:r>
              <a:rPr lang="hu-HU" sz="1400" dirty="0" err="1" smtClean="0"/>
              <a:t>protons</a:t>
            </a:r>
            <a:endParaRPr 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hu-HU" sz="1400" b="1" dirty="0" err="1" smtClean="0"/>
              <a:t>Atomic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mass</a:t>
            </a:r>
            <a:r>
              <a:rPr lang="hu-HU" sz="1400" b="1" dirty="0" smtClean="0"/>
              <a:t>/</a:t>
            </a:r>
            <a:r>
              <a:rPr lang="hu-HU" sz="1400" b="1" dirty="0" err="1" smtClean="0"/>
              <a:t>weight</a:t>
            </a:r>
            <a:r>
              <a:rPr lang="hu-HU" sz="1400" b="1" dirty="0" smtClean="0"/>
              <a:t>  = </a:t>
            </a:r>
            <a:r>
              <a:rPr lang="hu-HU" sz="1400" b="1" dirty="0" err="1" smtClean="0"/>
              <a:t>mass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number</a:t>
            </a:r>
            <a:r>
              <a:rPr lang="hu-HU" sz="1400" dirty="0" smtClean="0"/>
              <a:t>: </a:t>
            </a:r>
            <a:r>
              <a:rPr lang="hu-HU" sz="1400" dirty="0" err="1" smtClean="0"/>
              <a:t>number</a:t>
            </a:r>
            <a:r>
              <a:rPr lang="hu-HU" sz="1400" dirty="0" smtClean="0"/>
              <a:t> of </a:t>
            </a:r>
            <a:r>
              <a:rPr lang="hu-HU" sz="1400" dirty="0" err="1" smtClean="0"/>
              <a:t>protons</a:t>
            </a:r>
            <a:r>
              <a:rPr lang="hu-HU" sz="1400" dirty="0" smtClean="0"/>
              <a:t> + </a:t>
            </a:r>
            <a:r>
              <a:rPr lang="hu-HU" sz="1400" dirty="0" err="1" smtClean="0"/>
              <a:t>number</a:t>
            </a:r>
            <a:r>
              <a:rPr lang="hu-HU" sz="1400" dirty="0" smtClean="0"/>
              <a:t> </a:t>
            </a:r>
            <a:r>
              <a:rPr lang="hu-HU" sz="1400" dirty="0" err="1" smtClean="0"/>
              <a:t>of</a:t>
            </a:r>
            <a:r>
              <a:rPr lang="hu-HU" sz="1400" dirty="0" smtClean="0"/>
              <a:t> </a:t>
            </a:r>
            <a:r>
              <a:rPr lang="hu-HU" sz="1400" dirty="0" err="1" smtClean="0"/>
              <a:t>neutrons</a:t>
            </a:r>
            <a:endParaRPr 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hu-HU" sz="1400" dirty="0" smtClean="0"/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hu-HU" altLang="hu-HU" sz="1400" dirty="0" smtClean="0"/>
          </a:p>
        </p:txBody>
      </p:sp>
      <p:sp>
        <p:nvSpPr>
          <p:cNvPr id="4101" name="Szövegdoboz 2"/>
          <p:cNvSpPr txBox="1">
            <a:spLocks noChangeArrowheads="1"/>
          </p:cNvSpPr>
          <p:nvPr/>
        </p:nvSpPr>
        <p:spPr bwMode="auto">
          <a:xfrm>
            <a:off x="1908175" y="514350"/>
            <a:ext cx="546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3600"/>
              <a:t>Atom, subatomic particles</a:t>
            </a:r>
          </a:p>
        </p:txBody>
      </p:sp>
    </p:spTree>
    <p:extLst>
      <p:ext uri="{BB962C8B-B14F-4D97-AF65-F5344CB8AC3E}">
        <p14:creationId xmlns:p14="http://schemas.microsoft.com/office/powerpoint/2010/main" val="13120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smtClean="0"/>
              <a:t>Subatomic particles</a:t>
            </a:r>
          </a:p>
        </p:txBody>
      </p:sp>
      <p:graphicFrame>
        <p:nvGraphicFramePr>
          <p:cNvPr id="5123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266197"/>
              </p:ext>
            </p:extLst>
          </p:nvPr>
        </p:nvGraphicFramePr>
        <p:xfrm>
          <a:off x="457200" y="1988840"/>
          <a:ext cx="8437562" cy="1686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kumentum" r:id="rId3" imgW="6729963" imgH="1176554" progId="Word.Document.12">
                  <p:embed/>
                </p:oleObj>
              </mc:Choice>
              <mc:Fallback>
                <p:oleObj name="Dokumentum" r:id="rId3" imgW="6729963" imgH="117655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8840"/>
                        <a:ext cx="8437562" cy="1686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Szövegdoboz 1"/>
          <p:cNvSpPr txBox="1">
            <a:spLocks noChangeArrowheads="1"/>
          </p:cNvSpPr>
          <p:nvPr/>
        </p:nvSpPr>
        <p:spPr bwMode="auto">
          <a:xfrm>
            <a:off x="2051050" y="4430713"/>
            <a:ext cx="4251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Dalton = Da = unit of mass/weight  (NOT METRIC!)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1 Dalton = mass/weight of 1 Hydrogen ion (H</a:t>
            </a:r>
            <a:r>
              <a:rPr lang="hu-HU" altLang="hu-HU" sz="1400" baseline="30000"/>
              <a:t>+</a:t>
            </a:r>
            <a:r>
              <a:rPr lang="hu-HU" altLang="hu-HU" sz="14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1 Dalton = mass/weight of 1/12 Carbon atom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Mass/weight of proteins,  eg. 60 000Da=60kDa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Kilodalton (kDa)= 10</a:t>
            </a:r>
            <a:r>
              <a:rPr lang="hu-HU" altLang="hu-HU" sz="1400" baseline="30000"/>
              <a:t>3</a:t>
            </a:r>
            <a:r>
              <a:rPr lang="hu-HU" altLang="hu-HU" sz="1400"/>
              <a:t> Dalton</a:t>
            </a:r>
          </a:p>
        </p:txBody>
      </p:sp>
    </p:spTree>
    <p:extLst>
      <p:ext uri="{BB962C8B-B14F-4D97-AF65-F5344CB8AC3E}">
        <p14:creationId xmlns:p14="http://schemas.microsoft.com/office/powerpoint/2010/main" val="13180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zövegdoboz 1"/>
          <p:cNvSpPr txBox="1">
            <a:spLocks noChangeArrowheads="1"/>
          </p:cNvSpPr>
          <p:nvPr/>
        </p:nvSpPr>
        <p:spPr bwMode="auto">
          <a:xfrm>
            <a:off x="3995738" y="838200"/>
            <a:ext cx="105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3600"/>
              <a:t>Ions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66750" y="1916113"/>
            <a:ext cx="7778750" cy="3694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more or less electrons than protons</a:t>
            </a: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err="1"/>
              <a:t>charged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hu-HU" dirty="0" err="1"/>
              <a:t>types</a:t>
            </a:r>
            <a:r>
              <a:rPr lang="hu-HU" dirty="0"/>
              <a:t>:</a:t>
            </a:r>
          </a:p>
          <a:p>
            <a:pPr>
              <a:defRPr/>
            </a:pPr>
            <a:r>
              <a:rPr lang="hu-HU" dirty="0"/>
              <a:t>	</a:t>
            </a:r>
            <a:r>
              <a:rPr lang="hu-HU" b="1" dirty="0" err="1"/>
              <a:t>cation</a:t>
            </a:r>
            <a:r>
              <a:rPr lang="hu-HU" dirty="0"/>
              <a:t> (+ </a:t>
            </a:r>
            <a:r>
              <a:rPr lang="hu-HU" dirty="0" err="1"/>
              <a:t>charge</a:t>
            </a:r>
            <a:r>
              <a:rPr lang="hu-HU" dirty="0"/>
              <a:t>)</a:t>
            </a:r>
            <a:r>
              <a:rPr lang="en-US" dirty="0"/>
              <a:t> </a:t>
            </a:r>
            <a:r>
              <a:rPr lang="hu-HU" dirty="0"/>
              <a:t>: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groups tend to lose 1 or 2 electrons</a:t>
            </a:r>
            <a:endParaRPr lang="hu-HU" dirty="0"/>
          </a:p>
          <a:p>
            <a:pPr>
              <a:defRPr/>
            </a:pPr>
            <a:r>
              <a:rPr lang="hu-HU" dirty="0"/>
              <a:t>	</a:t>
            </a:r>
            <a:r>
              <a:rPr lang="hu-HU" dirty="0" err="1"/>
              <a:t>eg</a:t>
            </a:r>
            <a:r>
              <a:rPr lang="hu-HU" dirty="0"/>
              <a:t>. Na</a:t>
            </a:r>
            <a:r>
              <a:rPr lang="hu-HU" baseline="30000" dirty="0"/>
              <a:t>+</a:t>
            </a:r>
            <a:r>
              <a:rPr lang="hu-HU" dirty="0"/>
              <a:t>, Mg</a:t>
            </a:r>
            <a:r>
              <a:rPr lang="hu-HU" baseline="30000" dirty="0"/>
              <a:t>2+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dirty="0"/>
              <a:t>	</a:t>
            </a:r>
            <a:r>
              <a:rPr lang="hu-HU" b="1" dirty="0"/>
              <a:t>anion</a:t>
            </a:r>
            <a:r>
              <a:rPr lang="hu-HU" dirty="0"/>
              <a:t> (- </a:t>
            </a:r>
            <a:r>
              <a:rPr lang="hu-HU" dirty="0" err="1"/>
              <a:t>charge</a:t>
            </a:r>
            <a:r>
              <a:rPr lang="hu-HU" dirty="0"/>
              <a:t>)</a:t>
            </a:r>
            <a:r>
              <a:rPr lang="en-US" dirty="0"/>
              <a:t> </a:t>
            </a:r>
            <a:r>
              <a:rPr lang="hu-HU" dirty="0"/>
              <a:t>: </a:t>
            </a: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and 7</a:t>
            </a:r>
            <a:r>
              <a:rPr lang="en-US" baseline="30000" dirty="0"/>
              <a:t>th</a:t>
            </a:r>
            <a:r>
              <a:rPr lang="en-US" dirty="0"/>
              <a:t> group</a:t>
            </a:r>
            <a:r>
              <a:rPr lang="hu-HU" dirty="0"/>
              <a:t>s</a:t>
            </a:r>
            <a:r>
              <a:rPr lang="en-US" dirty="0"/>
              <a:t> tend to gain 2 or 1 electrons</a:t>
            </a:r>
            <a:endParaRPr lang="hu-HU" dirty="0"/>
          </a:p>
          <a:p>
            <a:pPr>
              <a:defRPr/>
            </a:pPr>
            <a:r>
              <a:rPr lang="hu-HU" dirty="0"/>
              <a:t>	</a:t>
            </a:r>
            <a:r>
              <a:rPr lang="hu-HU" dirty="0" err="1"/>
              <a:t>eg</a:t>
            </a:r>
            <a:r>
              <a:rPr lang="hu-HU" dirty="0"/>
              <a:t>. Cl</a:t>
            </a:r>
            <a:r>
              <a:rPr lang="hu-HU" baseline="30000" dirty="0"/>
              <a:t>-</a:t>
            </a:r>
            <a:r>
              <a:rPr lang="hu-HU" dirty="0"/>
              <a:t>, O</a:t>
            </a:r>
            <a:r>
              <a:rPr lang="hu-HU" baseline="30000" dirty="0"/>
              <a:t>2-</a:t>
            </a:r>
          </a:p>
          <a:p>
            <a:pPr>
              <a:defRPr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err="1"/>
              <a:t>ionic</a:t>
            </a:r>
            <a:r>
              <a:rPr lang="hu-HU" dirty="0"/>
              <a:t> </a:t>
            </a:r>
            <a:r>
              <a:rPr lang="hu-HU" dirty="0" err="1"/>
              <a:t>bond</a:t>
            </a:r>
            <a:r>
              <a:rPr lang="hu-HU" dirty="0"/>
              <a:t> </a:t>
            </a:r>
            <a:r>
              <a:rPr lang="hu-HU" dirty="0" err="1"/>
              <a:t>formation</a:t>
            </a:r>
            <a:endParaRPr lang="hu-HU" dirty="0"/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9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/>
              <a:t>Isotopes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3573463"/>
            <a:ext cx="2171700" cy="2163762"/>
          </a:xfrm>
          <a:noFill/>
        </p:spPr>
      </p:pic>
      <p:sp>
        <p:nvSpPr>
          <p:cNvPr id="7172" name="Téglalap 3"/>
          <p:cNvSpPr>
            <a:spLocks noChangeArrowheads="1"/>
          </p:cNvSpPr>
          <p:nvPr/>
        </p:nvSpPr>
        <p:spPr bwMode="auto">
          <a:xfrm>
            <a:off x="684213" y="5876925"/>
            <a:ext cx="1701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/>
              <a:t>www.csmate.colostate.edu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908175" y="1341438"/>
            <a:ext cx="701675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Same</a:t>
            </a:r>
            <a:r>
              <a:rPr lang="hu-HU" sz="1600" dirty="0"/>
              <a:t> </a:t>
            </a:r>
            <a:r>
              <a:rPr lang="hu-HU" sz="1600" dirty="0" err="1"/>
              <a:t>number</a:t>
            </a:r>
            <a:r>
              <a:rPr lang="hu-HU" sz="1600" dirty="0"/>
              <a:t> of </a:t>
            </a:r>
            <a:r>
              <a:rPr lang="hu-HU" sz="1600" dirty="0" err="1"/>
              <a:t>protons</a:t>
            </a:r>
            <a:r>
              <a:rPr lang="hu-HU" sz="1600" dirty="0"/>
              <a:t> </a:t>
            </a:r>
            <a:r>
              <a:rPr lang="hu-HU" sz="1600" dirty="0" err="1"/>
              <a:t>but</a:t>
            </a:r>
            <a:r>
              <a:rPr lang="hu-HU" sz="1600" dirty="0"/>
              <a:t> </a:t>
            </a:r>
            <a:r>
              <a:rPr lang="hu-HU" sz="1600" dirty="0" err="1"/>
              <a:t>different</a:t>
            </a:r>
            <a:r>
              <a:rPr lang="hu-HU" sz="1600" dirty="0"/>
              <a:t> </a:t>
            </a:r>
            <a:r>
              <a:rPr lang="hu-HU" sz="1600" dirty="0" err="1"/>
              <a:t>number</a:t>
            </a:r>
            <a:r>
              <a:rPr lang="hu-HU" sz="1600" dirty="0"/>
              <a:t> </a:t>
            </a:r>
            <a:r>
              <a:rPr lang="hu-HU" sz="1600" dirty="0" err="1"/>
              <a:t>of</a:t>
            </a:r>
            <a:r>
              <a:rPr lang="hu-HU" sz="1600" dirty="0"/>
              <a:t> </a:t>
            </a:r>
            <a:r>
              <a:rPr lang="hu-HU" sz="1600" dirty="0" err="1"/>
              <a:t>neutrons</a:t>
            </a:r>
            <a:r>
              <a:rPr lang="hu-HU" sz="1600" dirty="0"/>
              <a:t> =</a:t>
            </a:r>
          </a:p>
          <a:p>
            <a:pPr>
              <a:defRPr/>
            </a:pPr>
            <a:r>
              <a:rPr lang="hu-HU" sz="1600" dirty="0"/>
              <a:t>     </a:t>
            </a:r>
            <a:r>
              <a:rPr lang="hu-HU" sz="1600" b="1" dirty="0" err="1"/>
              <a:t>Same</a:t>
            </a:r>
            <a:r>
              <a:rPr lang="hu-HU" sz="1600" b="1" dirty="0"/>
              <a:t> </a:t>
            </a:r>
            <a:r>
              <a:rPr lang="hu-HU" sz="1600" b="1" dirty="0" err="1"/>
              <a:t>atomic</a:t>
            </a:r>
            <a:r>
              <a:rPr lang="hu-HU" sz="1600" b="1" dirty="0"/>
              <a:t> </a:t>
            </a:r>
            <a:r>
              <a:rPr lang="hu-HU" sz="1600" b="1" dirty="0" err="1"/>
              <a:t>number</a:t>
            </a:r>
            <a:r>
              <a:rPr lang="hu-HU" sz="1600" b="1" dirty="0"/>
              <a:t> </a:t>
            </a:r>
            <a:r>
              <a:rPr lang="hu-HU" sz="1600" dirty="0" err="1"/>
              <a:t>but</a:t>
            </a:r>
            <a:r>
              <a:rPr lang="hu-HU" sz="1600" dirty="0"/>
              <a:t> </a:t>
            </a:r>
            <a:r>
              <a:rPr lang="hu-HU" sz="1600" b="1" dirty="0" err="1"/>
              <a:t>different</a:t>
            </a:r>
            <a:r>
              <a:rPr lang="hu-HU" sz="1600" b="1" dirty="0"/>
              <a:t> </a:t>
            </a:r>
            <a:r>
              <a:rPr lang="hu-HU" sz="1600" b="1" dirty="0" err="1"/>
              <a:t>mass</a:t>
            </a:r>
            <a:r>
              <a:rPr lang="hu-HU" sz="1600" b="1" dirty="0"/>
              <a:t> </a:t>
            </a:r>
            <a:r>
              <a:rPr lang="hu-HU" sz="1600" b="1" dirty="0" err="1"/>
              <a:t>number</a:t>
            </a:r>
            <a:endParaRPr lang="hu-HU" sz="16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Types</a:t>
            </a:r>
            <a:r>
              <a:rPr lang="hu-HU" sz="1600" dirty="0"/>
              <a:t>: </a:t>
            </a:r>
            <a:r>
              <a:rPr lang="hu-HU" sz="1600" dirty="0" err="1"/>
              <a:t>stable</a:t>
            </a:r>
            <a:r>
              <a:rPr lang="hu-HU" sz="1600" dirty="0"/>
              <a:t> and </a:t>
            </a:r>
            <a:r>
              <a:rPr lang="hu-HU" sz="1600" dirty="0" err="1"/>
              <a:t>unstable</a:t>
            </a:r>
            <a:r>
              <a:rPr lang="hu-HU" sz="1600" dirty="0"/>
              <a:t> (</a:t>
            </a:r>
            <a:r>
              <a:rPr lang="hu-HU" sz="1600" dirty="0" err="1"/>
              <a:t>radioactive</a:t>
            </a:r>
            <a:r>
              <a:rPr lang="hu-HU" sz="1600" dirty="0"/>
              <a:t>=</a:t>
            </a:r>
            <a:r>
              <a:rPr lang="hu-HU" sz="1600" dirty="0" err="1"/>
              <a:t>nuclear</a:t>
            </a:r>
            <a:r>
              <a:rPr lang="hu-HU" sz="1600" dirty="0"/>
              <a:t> </a:t>
            </a:r>
            <a:r>
              <a:rPr lang="hu-HU" sz="1600" dirty="0" err="1"/>
              <a:t>splitting</a:t>
            </a:r>
            <a:r>
              <a:rPr lang="hu-HU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/>
              <a:t>Role</a:t>
            </a:r>
            <a:r>
              <a:rPr lang="hu-HU" sz="1600" dirty="0"/>
              <a:t> </a:t>
            </a:r>
            <a:r>
              <a:rPr lang="hu-HU" sz="1600" dirty="0" err="1"/>
              <a:t>in</a:t>
            </a:r>
            <a:r>
              <a:rPr lang="hu-HU" sz="1600" dirty="0"/>
              <a:t> </a:t>
            </a:r>
            <a:r>
              <a:rPr lang="hu-HU" sz="1600" dirty="0" err="1"/>
              <a:t>medicine</a:t>
            </a:r>
            <a:r>
              <a:rPr lang="hu-HU" sz="1600" dirty="0"/>
              <a:t> and </a:t>
            </a:r>
            <a:r>
              <a:rPr lang="hu-HU" sz="1600" dirty="0" err="1"/>
              <a:t>research</a:t>
            </a:r>
            <a:r>
              <a:rPr lang="hu-HU" sz="1600" dirty="0"/>
              <a:t>: </a:t>
            </a:r>
            <a:r>
              <a:rPr lang="hu-HU" sz="1600" dirty="0" err="1"/>
              <a:t>to</a:t>
            </a:r>
            <a:r>
              <a:rPr lang="hu-HU" sz="1600" dirty="0"/>
              <a:t> </a:t>
            </a:r>
            <a:r>
              <a:rPr lang="hu-HU" sz="1600" dirty="0" err="1"/>
              <a:t>trace</a:t>
            </a:r>
            <a:r>
              <a:rPr lang="hu-HU" sz="1600" dirty="0"/>
              <a:t> </a:t>
            </a:r>
            <a:r>
              <a:rPr lang="hu-HU" sz="1600" dirty="0" err="1"/>
              <a:t>molecules</a:t>
            </a:r>
            <a:r>
              <a:rPr lang="hu-HU" sz="1600" dirty="0"/>
              <a:t> </a:t>
            </a:r>
            <a:r>
              <a:rPr lang="hu-HU" sz="1600" dirty="0" err="1"/>
              <a:t>eg</a:t>
            </a:r>
            <a:r>
              <a:rPr lang="hu-HU" sz="1600" dirty="0"/>
              <a:t>. </a:t>
            </a:r>
            <a:r>
              <a:rPr lang="hu-HU" sz="1600" dirty="0" err="1"/>
              <a:t>radioactive</a:t>
            </a:r>
            <a:r>
              <a:rPr lang="hu-HU" sz="1600" dirty="0"/>
              <a:t> </a:t>
            </a:r>
            <a:r>
              <a:rPr lang="hu-HU" sz="1600" dirty="0" err="1"/>
              <a:t>iodine</a:t>
            </a:r>
            <a:endParaRPr lang="hu-HU" sz="16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284984"/>
            <a:ext cx="2952328" cy="31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zövegdoboz 4"/>
          <p:cNvSpPr txBox="1">
            <a:spLocks noChangeArrowheads="1"/>
          </p:cNvSpPr>
          <p:nvPr/>
        </p:nvSpPr>
        <p:spPr bwMode="auto">
          <a:xfrm>
            <a:off x="3059113" y="514350"/>
            <a:ext cx="298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600"/>
              <a:t>Periodic table</a:t>
            </a:r>
          </a:p>
        </p:txBody>
      </p:sp>
      <p:sp>
        <p:nvSpPr>
          <p:cNvPr id="8195" name="Téglalap 5"/>
          <p:cNvSpPr>
            <a:spLocks noChangeArrowheads="1"/>
          </p:cNvSpPr>
          <p:nvPr/>
        </p:nvSpPr>
        <p:spPr bwMode="auto">
          <a:xfrm>
            <a:off x="539750" y="1341438"/>
            <a:ext cx="8424863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800" b="1"/>
              <a:t>D. I. Mendeleev 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 b="1"/>
          </a:p>
          <a:p>
            <a:pPr eaLnBrk="1" hangingPunct="1">
              <a:spcBef>
                <a:spcPct val="0"/>
              </a:spcBef>
            </a:pPr>
            <a:r>
              <a:rPr lang="hu-HU" altLang="hu-HU" sz="1800" b="1"/>
              <a:t>symbols of elements </a:t>
            </a:r>
            <a:r>
              <a:rPr lang="hu-HU" altLang="hu-HU" sz="1800"/>
              <a:t>(element: a substance composed of atoms with the same atomic number) carbon:C; nitrogen: N; calcium: Ca etc.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/>
          </a:p>
          <a:p>
            <a:pPr eaLnBrk="1" hangingPunct="1">
              <a:spcBef>
                <a:spcPct val="0"/>
              </a:spcBef>
            </a:pPr>
            <a:r>
              <a:rPr lang="hu-HU" altLang="hu-HU" sz="1800"/>
              <a:t>rows=</a:t>
            </a:r>
            <a:r>
              <a:rPr lang="hu-HU" altLang="hu-HU" sz="1800" b="1"/>
              <a:t>periods: </a:t>
            </a:r>
            <a:r>
              <a:rPr lang="hu-HU" altLang="hu-HU" sz="1800"/>
              <a:t>elements with the same major quantum number/same major electron shell (K, L, M, N)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/>
          </a:p>
          <a:p>
            <a:pPr eaLnBrk="1" hangingPunct="1">
              <a:spcBef>
                <a:spcPct val="0"/>
              </a:spcBef>
            </a:pPr>
            <a:r>
              <a:rPr lang="hu-HU" altLang="hu-HU" sz="1800"/>
              <a:t> coloumns=</a:t>
            </a:r>
            <a:r>
              <a:rPr lang="hu-HU" altLang="hu-HU" sz="1800" b="1"/>
              <a:t>groups: </a:t>
            </a:r>
            <a:r>
              <a:rPr lang="hu-HU" altLang="hu-HU" sz="1800"/>
              <a:t>elements with the same versatile/unpaired electrons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 b="1" i="1"/>
          </a:p>
          <a:p>
            <a:pPr eaLnBrk="1" hangingPunct="1">
              <a:spcBef>
                <a:spcPct val="0"/>
              </a:spcBef>
            </a:pPr>
            <a:r>
              <a:rPr lang="hu-HU" altLang="hu-HU" sz="1800" b="1"/>
              <a:t>Size of elements </a:t>
            </a:r>
            <a:r>
              <a:rPr lang="hu-HU" altLang="hu-HU" sz="1800"/>
              <a:t>increases from top to bottom and from right to left.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 b="1" i="1"/>
          </a:p>
          <a:p>
            <a:pPr eaLnBrk="1" hangingPunct="1">
              <a:spcBef>
                <a:spcPct val="0"/>
              </a:spcBef>
            </a:pPr>
            <a:r>
              <a:rPr lang="en-US" altLang="hu-HU" sz="1800" b="1"/>
              <a:t>electron affinity</a:t>
            </a:r>
            <a:endParaRPr lang="hu-HU" altLang="hu-H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</a:t>
            </a:r>
            <a:r>
              <a:rPr lang="en-US" altLang="hu-HU" sz="1800"/>
              <a:t>The different elements have a different attraction towards electrons. </a:t>
            </a: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</a:t>
            </a:r>
            <a:r>
              <a:rPr lang="en-US" altLang="hu-HU" sz="1800"/>
              <a:t>Electron affinity of elements increases from bottom to top, and from left </a:t>
            </a:r>
            <a:r>
              <a:rPr lang="hu-HU" altLang="hu-HU" sz="1800"/>
              <a:t>	</a:t>
            </a:r>
            <a:r>
              <a:rPr lang="en-US" altLang="hu-HU" sz="1800"/>
              <a:t>to right</a:t>
            </a:r>
            <a:r>
              <a:rPr lang="hu-HU" altLang="hu-HU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</a:t>
            </a:r>
            <a:r>
              <a:rPr lang="en-US" altLang="hu-HU" sz="1800"/>
              <a:t>The highest electron affinity is possessed by fluorine (F).</a:t>
            </a: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spcBef>
                <a:spcPct val="0"/>
              </a:spcBef>
            </a:pPr>
            <a:r>
              <a:rPr lang="hu-HU" altLang="hu-HU" sz="1800" b="1"/>
              <a:t>relative atomic mass = molar mass </a:t>
            </a:r>
            <a:r>
              <a:rPr lang="hu-HU" altLang="hu-HU" sz="1800"/>
              <a:t>: gram/mole ‚ mole:6*10</a:t>
            </a:r>
            <a:r>
              <a:rPr lang="hu-HU" altLang="hu-HU" sz="1800" baseline="3000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0750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1667</Words>
  <Application>Microsoft Office PowerPoint</Application>
  <PresentationFormat>Diavetítés a képernyőre (4:3 oldalarány)</PresentationFormat>
  <Paragraphs>325</Paragraphs>
  <Slides>26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Office-téma</vt:lpstr>
      <vt:lpstr>Dokumentum</vt:lpstr>
      <vt:lpstr>Chemical introduction</vt:lpstr>
      <vt:lpstr>PowerPoint bemutató</vt:lpstr>
      <vt:lpstr>PowerPoint bemutató</vt:lpstr>
      <vt:lpstr> atom, ion, isotope, element, molecule </vt:lpstr>
      <vt:lpstr>PowerPoint bemutató</vt:lpstr>
      <vt:lpstr>Subatomic particles</vt:lpstr>
      <vt:lpstr>PowerPoint bemutató</vt:lpstr>
      <vt:lpstr>Isotopes</vt:lpstr>
      <vt:lpstr>PowerPoint bemutató</vt:lpstr>
      <vt:lpstr>Atoms, subatomic particles, ions, isotopes III.</vt:lpstr>
      <vt:lpstr>PowerPoint bemutató</vt:lpstr>
      <vt:lpstr>Molecules</vt:lpstr>
      <vt:lpstr>Chemical bonds in organic chemistry</vt:lpstr>
      <vt:lpstr>PowerPoint bemutató</vt:lpstr>
      <vt:lpstr>Chemical bonds </vt:lpstr>
      <vt:lpstr>PowerPoint bemutató</vt:lpstr>
      <vt:lpstr>Hydrogen bond</vt:lpstr>
      <vt:lpstr>PowerPoint bemutató</vt:lpstr>
      <vt:lpstr>Functional groups / chemical groups in organic chemistry</vt:lpstr>
      <vt:lpstr>PowerPoint bemutató</vt:lpstr>
      <vt:lpstr>PowerPoint bemutató</vt:lpstr>
      <vt:lpstr>PowerPoint bemutató</vt:lpstr>
      <vt:lpstr> Elements of human body primary, secondary, tertiary (trace) </vt:lpstr>
      <vt:lpstr>Elements of human body </vt:lpstr>
      <vt:lpstr>Elements of human body</vt:lpstr>
      <vt:lpstr>Elements of human body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introduction</dc:title>
  <dc:creator>Kati</dc:creator>
  <cp:lastModifiedBy>Administrator</cp:lastModifiedBy>
  <cp:revision>14</cp:revision>
  <dcterms:created xsi:type="dcterms:W3CDTF">2014-12-05T08:52:50Z</dcterms:created>
  <dcterms:modified xsi:type="dcterms:W3CDTF">2015-11-24T13:41:47Z</dcterms:modified>
</cp:coreProperties>
</file>