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6" r:id="rId2"/>
    <p:sldId id="267" r:id="rId3"/>
    <p:sldId id="268" r:id="rId4"/>
    <p:sldId id="269" r:id="rId5"/>
    <p:sldId id="256" r:id="rId6"/>
    <p:sldId id="257" r:id="rId7"/>
    <p:sldId id="259" r:id="rId8"/>
    <p:sldId id="258" r:id="rId9"/>
    <p:sldId id="261" r:id="rId10"/>
    <p:sldId id="262" r:id="rId11"/>
    <p:sldId id="263" r:id="rId12"/>
    <p:sldId id="264" r:id="rId13"/>
    <p:sldId id="260" r:id="rId14"/>
    <p:sldId id="265" r:id="rId15"/>
  </p:sldIdLst>
  <p:sldSz cx="9144000" cy="6858000" type="screen4x3"/>
  <p:notesSz cx="6669088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5A5B-1787-42D6-A68C-55300F8C5581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44109-83BA-4C05-A375-63A0757B01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742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57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0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83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0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31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8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82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68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99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58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899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6EAF5-2E06-48BE-9FA7-5012B7752C9D}" type="datetimeFigureOut">
              <a:rPr lang="hu-HU" smtClean="0"/>
              <a:t>2016. 08. 16.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BF44-FD70-404C-A05B-452B12C3E5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31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DNA,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genetic</a:t>
            </a:r>
            <a:r>
              <a:rPr lang="hu-HU" dirty="0" smtClean="0"/>
              <a:t> </a:t>
            </a:r>
            <a:r>
              <a:rPr lang="hu-HU" dirty="0" err="1" smtClean="0"/>
              <a:t>material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Katalin Kiss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1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Replication</a:t>
            </a:r>
            <a:r>
              <a:rPr lang="hu-HU" dirty="0" smtClean="0"/>
              <a:t> </a:t>
            </a:r>
            <a:r>
              <a:rPr lang="hu-HU" dirty="0" err="1" smtClean="0"/>
              <a:t>bubble</a:t>
            </a:r>
            <a:endParaRPr lang="hu-H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109788"/>
            <a:ext cx="33337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6034543" y="6483533"/>
            <a:ext cx="3024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http://www.sciencephoto.com/media/132241/view</a:t>
            </a:r>
            <a:endParaRPr lang="hu-HU" sz="1000" dirty="0"/>
          </a:p>
        </p:txBody>
      </p:sp>
      <p:sp>
        <p:nvSpPr>
          <p:cNvPr id="7" name="Szabadkézi sokszög 6"/>
          <p:cNvSpPr/>
          <p:nvPr/>
        </p:nvSpPr>
        <p:spPr>
          <a:xfrm>
            <a:off x="2709017" y="2845750"/>
            <a:ext cx="5062770" cy="3512321"/>
          </a:xfrm>
          <a:custGeom>
            <a:avLst/>
            <a:gdLst>
              <a:gd name="connsiteX0" fmla="*/ 3512321 w 5062770"/>
              <a:gd name="connsiteY0" fmla="*/ 0 h 3512321"/>
              <a:gd name="connsiteX1" fmla="*/ 3580688 w 5062770"/>
              <a:gd name="connsiteY1" fmla="*/ 8545 h 3512321"/>
              <a:gd name="connsiteX2" fmla="*/ 3666146 w 5062770"/>
              <a:gd name="connsiteY2" fmla="*/ 59820 h 3512321"/>
              <a:gd name="connsiteX3" fmla="*/ 3768695 w 5062770"/>
              <a:gd name="connsiteY3" fmla="*/ 119641 h 3512321"/>
              <a:gd name="connsiteX4" fmla="*/ 3862699 w 5062770"/>
              <a:gd name="connsiteY4" fmla="*/ 179461 h 3512321"/>
              <a:gd name="connsiteX5" fmla="*/ 3931065 w 5062770"/>
              <a:gd name="connsiteY5" fmla="*/ 230736 h 3512321"/>
              <a:gd name="connsiteX6" fmla="*/ 3965248 w 5062770"/>
              <a:gd name="connsiteY6" fmla="*/ 256373 h 3512321"/>
              <a:gd name="connsiteX7" fmla="*/ 4050706 w 5062770"/>
              <a:gd name="connsiteY7" fmla="*/ 299102 h 3512321"/>
              <a:gd name="connsiteX8" fmla="*/ 4101981 w 5062770"/>
              <a:gd name="connsiteY8" fmla="*/ 324740 h 3512321"/>
              <a:gd name="connsiteX9" fmla="*/ 4136164 w 5062770"/>
              <a:gd name="connsiteY9" fmla="*/ 350377 h 3512321"/>
              <a:gd name="connsiteX10" fmla="*/ 4255805 w 5062770"/>
              <a:gd name="connsiteY10" fmla="*/ 418743 h 3512321"/>
              <a:gd name="connsiteX11" fmla="*/ 4366901 w 5062770"/>
              <a:gd name="connsiteY11" fmla="*/ 512747 h 3512321"/>
              <a:gd name="connsiteX12" fmla="*/ 4426721 w 5062770"/>
              <a:gd name="connsiteY12" fmla="*/ 546930 h 3512321"/>
              <a:gd name="connsiteX13" fmla="*/ 4597637 w 5062770"/>
              <a:gd name="connsiteY13" fmla="*/ 683663 h 3512321"/>
              <a:gd name="connsiteX14" fmla="*/ 4666004 w 5062770"/>
              <a:gd name="connsiteY14" fmla="*/ 760575 h 3512321"/>
              <a:gd name="connsiteX15" fmla="*/ 4700187 w 5062770"/>
              <a:gd name="connsiteY15" fmla="*/ 786213 h 3512321"/>
              <a:gd name="connsiteX16" fmla="*/ 4742916 w 5062770"/>
              <a:gd name="connsiteY16" fmla="*/ 846033 h 3512321"/>
              <a:gd name="connsiteX17" fmla="*/ 4768553 w 5062770"/>
              <a:gd name="connsiteY17" fmla="*/ 871671 h 3512321"/>
              <a:gd name="connsiteX18" fmla="*/ 4802736 w 5062770"/>
              <a:gd name="connsiteY18" fmla="*/ 948583 h 3512321"/>
              <a:gd name="connsiteX19" fmla="*/ 4819828 w 5062770"/>
              <a:gd name="connsiteY19" fmla="*/ 999857 h 3512321"/>
              <a:gd name="connsiteX20" fmla="*/ 4854011 w 5062770"/>
              <a:gd name="connsiteY20" fmla="*/ 1059678 h 3512321"/>
              <a:gd name="connsiteX21" fmla="*/ 4888194 w 5062770"/>
              <a:gd name="connsiteY21" fmla="*/ 1204957 h 3512321"/>
              <a:gd name="connsiteX22" fmla="*/ 4905286 w 5062770"/>
              <a:gd name="connsiteY22" fmla="*/ 1290414 h 3512321"/>
              <a:gd name="connsiteX23" fmla="*/ 4965106 w 5062770"/>
              <a:gd name="connsiteY23" fmla="*/ 1478422 h 3512321"/>
              <a:gd name="connsiteX24" fmla="*/ 5016381 w 5062770"/>
              <a:gd name="connsiteY24" fmla="*/ 1768979 h 3512321"/>
              <a:gd name="connsiteX25" fmla="*/ 5050564 w 5062770"/>
              <a:gd name="connsiteY25" fmla="*/ 1956986 h 3512321"/>
              <a:gd name="connsiteX26" fmla="*/ 5033473 w 5062770"/>
              <a:gd name="connsiteY26" fmla="*/ 2444097 h 3512321"/>
              <a:gd name="connsiteX27" fmla="*/ 5007835 w 5062770"/>
              <a:gd name="connsiteY27" fmla="*/ 2546646 h 3512321"/>
              <a:gd name="connsiteX28" fmla="*/ 4965106 w 5062770"/>
              <a:gd name="connsiteY28" fmla="*/ 2632104 h 3512321"/>
              <a:gd name="connsiteX29" fmla="*/ 4896740 w 5062770"/>
              <a:gd name="connsiteY29" fmla="*/ 2726108 h 3512321"/>
              <a:gd name="connsiteX30" fmla="*/ 4871103 w 5062770"/>
              <a:gd name="connsiteY30" fmla="*/ 2768837 h 3512321"/>
              <a:gd name="connsiteX31" fmla="*/ 4794190 w 5062770"/>
              <a:gd name="connsiteY31" fmla="*/ 2845749 h 3512321"/>
              <a:gd name="connsiteX32" fmla="*/ 4708733 w 5062770"/>
              <a:gd name="connsiteY32" fmla="*/ 2939753 h 3512321"/>
              <a:gd name="connsiteX33" fmla="*/ 4657458 w 5062770"/>
              <a:gd name="connsiteY33" fmla="*/ 2982482 h 3512321"/>
              <a:gd name="connsiteX34" fmla="*/ 4606183 w 5062770"/>
              <a:gd name="connsiteY34" fmla="*/ 3016665 h 3512321"/>
              <a:gd name="connsiteX35" fmla="*/ 4495088 w 5062770"/>
              <a:gd name="connsiteY35" fmla="*/ 3076486 h 3512321"/>
              <a:gd name="connsiteX36" fmla="*/ 4435267 w 5062770"/>
              <a:gd name="connsiteY36" fmla="*/ 3102123 h 3512321"/>
              <a:gd name="connsiteX37" fmla="*/ 4375447 w 5062770"/>
              <a:gd name="connsiteY37" fmla="*/ 3119214 h 3512321"/>
              <a:gd name="connsiteX38" fmla="*/ 4298534 w 5062770"/>
              <a:gd name="connsiteY38" fmla="*/ 3144852 h 3512321"/>
              <a:gd name="connsiteX39" fmla="*/ 4136164 w 5062770"/>
              <a:gd name="connsiteY39" fmla="*/ 3179035 h 3512321"/>
              <a:gd name="connsiteX40" fmla="*/ 3879790 w 5062770"/>
              <a:gd name="connsiteY40" fmla="*/ 3264493 h 3512321"/>
              <a:gd name="connsiteX41" fmla="*/ 3760149 w 5062770"/>
              <a:gd name="connsiteY41" fmla="*/ 3281585 h 3512321"/>
              <a:gd name="connsiteX42" fmla="*/ 3674691 w 5062770"/>
              <a:gd name="connsiteY42" fmla="*/ 3315768 h 3512321"/>
              <a:gd name="connsiteX43" fmla="*/ 3572142 w 5062770"/>
              <a:gd name="connsiteY43" fmla="*/ 3324314 h 3512321"/>
              <a:gd name="connsiteX44" fmla="*/ 3375589 w 5062770"/>
              <a:gd name="connsiteY44" fmla="*/ 3349951 h 3512321"/>
              <a:gd name="connsiteX45" fmla="*/ 3281585 w 5062770"/>
              <a:gd name="connsiteY45" fmla="*/ 3367043 h 3512321"/>
              <a:gd name="connsiteX46" fmla="*/ 3196127 w 5062770"/>
              <a:gd name="connsiteY46" fmla="*/ 3375588 h 3512321"/>
              <a:gd name="connsiteX47" fmla="*/ 3016665 w 5062770"/>
              <a:gd name="connsiteY47" fmla="*/ 3409771 h 3512321"/>
              <a:gd name="connsiteX48" fmla="*/ 2931207 w 5062770"/>
              <a:gd name="connsiteY48" fmla="*/ 3435409 h 3512321"/>
              <a:gd name="connsiteX49" fmla="*/ 2862841 w 5062770"/>
              <a:gd name="connsiteY49" fmla="*/ 3443955 h 3512321"/>
              <a:gd name="connsiteX50" fmla="*/ 2085174 w 5062770"/>
              <a:gd name="connsiteY50" fmla="*/ 3486684 h 3512321"/>
              <a:gd name="connsiteX51" fmla="*/ 1999716 w 5062770"/>
              <a:gd name="connsiteY51" fmla="*/ 3495229 h 3512321"/>
              <a:gd name="connsiteX52" fmla="*/ 1897166 w 5062770"/>
              <a:gd name="connsiteY52" fmla="*/ 3512321 h 3512321"/>
              <a:gd name="connsiteX53" fmla="*/ 760576 w 5062770"/>
              <a:gd name="connsiteY53" fmla="*/ 3503775 h 3512321"/>
              <a:gd name="connsiteX54" fmla="*/ 717847 w 5062770"/>
              <a:gd name="connsiteY54" fmla="*/ 3478138 h 3512321"/>
              <a:gd name="connsiteX55" fmla="*/ 606751 w 5062770"/>
              <a:gd name="connsiteY55" fmla="*/ 3452500 h 3512321"/>
              <a:gd name="connsiteX56" fmla="*/ 538385 w 5062770"/>
              <a:gd name="connsiteY56" fmla="*/ 3418317 h 3512321"/>
              <a:gd name="connsiteX57" fmla="*/ 487110 w 5062770"/>
              <a:gd name="connsiteY57" fmla="*/ 3401226 h 3512321"/>
              <a:gd name="connsiteX58" fmla="*/ 401652 w 5062770"/>
              <a:gd name="connsiteY58" fmla="*/ 3307222 h 3512321"/>
              <a:gd name="connsiteX59" fmla="*/ 350377 w 5062770"/>
              <a:gd name="connsiteY59" fmla="*/ 3230310 h 3512321"/>
              <a:gd name="connsiteX60" fmla="*/ 299103 w 5062770"/>
              <a:gd name="connsiteY60" fmla="*/ 3179035 h 3512321"/>
              <a:gd name="connsiteX61" fmla="*/ 282011 w 5062770"/>
              <a:gd name="connsiteY61" fmla="*/ 3136306 h 3512321"/>
              <a:gd name="connsiteX62" fmla="*/ 256374 w 5062770"/>
              <a:gd name="connsiteY62" fmla="*/ 3102123 h 3512321"/>
              <a:gd name="connsiteX63" fmla="*/ 239282 w 5062770"/>
              <a:gd name="connsiteY63" fmla="*/ 3076486 h 3512321"/>
              <a:gd name="connsiteX64" fmla="*/ 179462 w 5062770"/>
              <a:gd name="connsiteY64" fmla="*/ 2991028 h 3512321"/>
              <a:gd name="connsiteX65" fmla="*/ 136733 w 5062770"/>
              <a:gd name="connsiteY65" fmla="*/ 2931207 h 3512321"/>
              <a:gd name="connsiteX66" fmla="*/ 111095 w 5062770"/>
              <a:gd name="connsiteY66" fmla="*/ 2871386 h 3512321"/>
              <a:gd name="connsiteX67" fmla="*/ 94004 w 5062770"/>
              <a:gd name="connsiteY67" fmla="*/ 2845749 h 3512321"/>
              <a:gd name="connsiteX68" fmla="*/ 25637 w 5062770"/>
              <a:gd name="connsiteY68" fmla="*/ 2726108 h 3512321"/>
              <a:gd name="connsiteX69" fmla="*/ 8546 w 5062770"/>
              <a:gd name="connsiteY69" fmla="*/ 2640650 h 3512321"/>
              <a:gd name="connsiteX70" fmla="*/ 0 w 5062770"/>
              <a:gd name="connsiteY70" fmla="*/ 2538100 h 3512321"/>
              <a:gd name="connsiteX71" fmla="*/ 25637 w 5062770"/>
              <a:gd name="connsiteY71" fmla="*/ 2110811 h 3512321"/>
              <a:gd name="connsiteX72" fmla="*/ 42729 w 5062770"/>
              <a:gd name="connsiteY72" fmla="*/ 2025353 h 3512321"/>
              <a:gd name="connsiteX73" fmla="*/ 76912 w 5062770"/>
              <a:gd name="connsiteY73" fmla="*/ 1974078 h 3512321"/>
              <a:gd name="connsiteX74" fmla="*/ 111095 w 5062770"/>
              <a:gd name="connsiteY74" fmla="*/ 1888620 h 3512321"/>
              <a:gd name="connsiteX75" fmla="*/ 119641 w 5062770"/>
              <a:gd name="connsiteY75" fmla="*/ 1862983 h 3512321"/>
              <a:gd name="connsiteX76" fmla="*/ 153824 w 5062770"/>
              <a:gd name="connsiteY76" fmla="*/ 1811708 h 3512321"/>
              <a:gd name="connsiteX77" fmla="*/ 170916 w 5062770"/>
              <a:gd name="connsiteY77" fmla="*/ 1760433 h 3512321"/>
              <a:gd name="connsiteX78" fmla="*/ 196553 w 5062770"/>
              <a:gd name="connsiteY78" fmla="*/ 1751887 h 351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062770" h="3512321">
                <a:moveTo>
                  <a:pt x="3512321" y="0"/>
                </a:moveTo>
                <a:cubicBezTo>
                  <a:pt x="3535110" y="2848"/>
                  <a:pt x="3558407" y="2975"/>
                  <a:pt x="3580688" y="8545"/>
                </a:cubicBezTo>
                <a:cubicBezTo>
                  <a:pt x="3606265" y="14939"/>
                  <a:pt x="3647774" y="50634"/>
                  <a:pt x="3666146" y="59820"/>
                </a:cubicBezTo>
                <a:cubicBezTo>
                  <a:pt x="3714983" y="84239"/>
                  <a:pt x="3709318" y="80057"/>
                  <a:pt x="3768695" y="119641"/>
                </a:cubicBezTo>
                <a:cubicBezTo>
                  <a:pt x="3858932" y="179799"/>
                  <a:pt x="3796175" y="146200"/>
                  <a:pt x="3862699" y="179461"/>
                </a:cubicBezTo>
                <a:cubicBezTo>
                  <a:pt x="3894000" y="226415"/>
                  <a:pt x="3863886" y="190429"/>
                  <a:pt x="3931065" y="230736"/>
                </a:cubicBezTo>
                <a:cubicBezTo>
                  <a:pt x="3943278" y="238064"/>
                  <a:pt x="3952882" y="249307"/>
                  <a:pt x="3965248" y="256373"/>
                </a:cubicBezTo>
                <a:cubicBezTo>
                  <a:pt x="3992900" y="272174"/>
                  <a:pt x="4022220" y="284859"/>
                  <a:pt x="4050706" y="299102"/>
                </a:cubicBezTo>
                <a:cubicBezTo>
                  <a:pt x="4067798" y="307648"/>
                  <a:pt x="4086694" y="313275"/>
                  <a:pt x="4101981" y="324740"/>
                </a:cubicBezTo>
                <a:cubicBezTo>
                  <a:pt x="4113375" y="333286"/>
                  <a:pt x="4124011" y="342950"/>
                  <a:pt x="4136164" y="350377"/>
                </a:cubicBezTo>
                <a:cubicBezTo>
                  <a:pt x="4175357" y="374328"/>
                  <a:pt x="4220741" y="389074"/>
                  <a:pt x="4255805" y="418743"/>
                </a:cubicBezTo>
                <a:cubicBezTo>
                  <a:pt x="4292837" y="450078"/>
                  <a:pt x="4324782" y="488679"/>
                  <a:pt x="4366901" y="512747"/>
                </a:cubicBezTo>
                <a:cubicBezTo>
                  <a:pt x="4386841" y="524141"/>
                  <a:pt x="4407767" y="533961"/>
                  <a:pt x="4426721" y="546930"/>
                </a:cubicBezTo>
                <a:cubicBezTo>
                  <a:pt x="4470933" y="577181"/>
                  <a:pt x="4555623" y="641649"/>
                  <a:pt x="4597637" y="683663"/>
                </a:cubicBezTo>
                <a:cubicBezTo>
                  <a:pt x="4677107" y="763133"/>
                  <a:pt x="4587806" y="692152"/>
                  <a:pt x="4666004" y="760575"/>
                </a:cubicBezTo>
                <a:cubicBezTo>
                  <a:pt x="4676723" y="769954"/>
                  <a:pt x="4690659" y="775626"/>
                  <a:pt x="4700187" y="786213"/>
                </a:cubicBezTo>
                <a:cubicBezTo>
                  <a:pt x="4716580" y="804427"/>
                  <a:pt x="4727608" y="826898"/>
                  <a:pt x="4742916" y="846033"/>
                </a:cubicBezTo>
                <a:cubicBezTo>
                  <a:pt x="4750466" y="855470"/>
                  <a:pt x="4760007" y="863125"/>
                  <a:pt x="4768553" y="871671"/>
                </a:cubicBezTo>
                <a:cubicBezTo>
                  <a:pt x="4779947" y="897308"/>
                  <a:pt x="4792316" y="922534"/>
                  <a:pt x="4802736" y="948583"/>
                </a:cubicBezTo>
                <a:cubicBezTo>
                  <a:pt x="4809427" y="965310"/>
                  <a:pt x="4812278" y="983499"/>
                  <a:pt x="4819828" y="999857"/>
                </a:cubicBezTo>
                <a:cubicBezTo>
                  <a:pt x="4829452" y="1020709"/>
                  <a:pt x="4842617" y="1039738"/>
                  <a:pt x="4854011" y="1059678"/>
                </a:cubicBezTo>
                <a:cubicBezTo>
                  <a:pt x="4871600" y="1217974"/>
                  <a:pt x="4847504" y="1058472"/>
                  <a:pt x="4888194" y="1204957"/>
                </a:cubicBezTo>
                <a:cubicBezTo>
                  <a:pt x="4895969" y="1232947"/>
                  <a:pt x="4898557" y="1262154"/>
                  <a:pt x="4905286" y="1290414"/>
                </a:cubicBezTo>
                <a:cubicBezTo>
                  <a:pt x="4927041" y="1381784"/>
                  <a:pt x="4932815" y="1389620"/>
                  <a:pt x="4965106" y="1478422"/>
                </a:cubicBezTo>
                <a:cubicBezTo>
                  <a:pt x="4986574" y="1693093"/>
                  <a:pt x="4953244" y="1390163"/>
                  <a:pt x="5016381" y="1768979"/>
                </a:cubicBezTo>
                <a:cubicBezTo>
                  <a:pt x="5038249" y="1900183"/>
                  <a:pt x="5026677" y="1837547"/>
                  <a:pt x="5050564" y="1956986"/>
                </a:cubicBezTo>
                <a:cubicBezTo>
                  <a:pt x="5069180" y="2161756"/>
                  <a:pt x="5068749" y="2103097"/>
                  <a:pt x="5033473" y="2444097"/>
                </a:cubicBezTo>
                <a:cubicBezTo>
                  <a:pt x="5029847" y="2479145"/>
                  <a:pt x="5023593" y="2515131"/>
                  <a:pt x="5007835" y="2546646"/>
                </a:cubicBezTo>
                <a:cubicBezTo>
                  <a:pt x="4993592" y="2575132"/>
                  <a:pt x="4985001" y="2607235"/>
                  <a:pt x="4965106" y="2632104"/>
                </a:cubicBezTo>
                <a:cubicBezTo>
                  <a:pt x="4926833" y="2679946"/>
                  <a:pt x="4931196" y="2671963"/>
                  <a:pt x="4896740" y="2726108"/>
                </a:cubicBezTo>
                <a:cubicBezTo>
                  <a:pt x="4887823" y="2740121"/>
                  <a:pt x="4881913" y="2756226"/>
                  <a:pt x="4871103" y="2768837"/>
                </a:cubicBezTo>
                <a:cubicBezTo>
                  <a:pt x="4847507" y="2796365"/>
                  <a:pt x="4816839" y="2817437"/>
                  <a:pt x="4794190" y="2845749"/>
                </a:cubicBezTo>
                <a:cubicBezTo>
                  <a:pt x="4757016" y="2892217"/>
                  <a:pt x="4756859" y="2895637"/>
                  <a:pt x="4708733" y="2939753"/>
                </a:cubicBezTo>
                <a:cubicBezTo>
                  <a:pt x="4692333" y="2954787"/>
                  <a:pt x="4675257" y="2969133"/>
                  <a:pt x="4657458" y="2982482"/>
                </a:cubicBezTo>
                <a:cubicBezTo>
                  <a:pt x="4641025" y="2994807"/>
                  <a:pt x="4623513" y="3005637"/>
                  <a:pt x="4606183" y="3016665"/>
                </a:cubicBezTo>
                <a:cubicBezTo>
                  <a:pt x="4566107" y="3042168"/>
                  <a:pt x="4540728" y="3055187"/>
                  <a:pt x="4495088" y="3076486"/>
                </a:cubicBezTo>
                <a:cubicBezTo>
                  <a:pt x="4475429" y="3085660"/>
                  <a:pt x="4455698" y="3094827"/>
                  <a:pt x="4435267" y="3102123"/>
                </a:cubicBezTo>
                <a:cubicBezTo>
                  <a:pt x="4415737" y="3109098"/>
                  <a:pt x="4395241" y="3113028"/>
                  <a:pt x="4375447" y="3119214"/>
                </a:cubicBezTo>
                <a:cubicBezTo>
                  <a:pt x="4349653" y="3127275"/>
                  <a:pt x="4324752" y="3138298"/>
                  <a:pt x="4298534" y="3144852"/>
                </a:cubicBezTo>
                <a:cubicBezTo>
                  <a:pt x="4244876" y="3158267"/>
                  <a:pt x="4188369" y="3160763"/>
                  <a:pt x="4136164" y="3179035"/>
                </a:cubicBezTo>
                <a:cubicBezTo>
                  <a:pt x="4125321" y="3182830"/>
                  <a:pt x="3930363" y="3253957"/>
                  <a:pt x="3879790" y="3264493"/>
                </a:cubicBezTo>
                <a:cubicBezTo>
                  <a:pt x="3840352" y="3272709"/>
                  <a:pt x="3800029" y="3275888"/>
                  <a:pt x="3760149" y="3281585"/>
                </a:cubicBezTo>
                <a:cubicBezTo>
                  <a:pt x="3731663" y="3292979"/>
                  <a:pt x="3704608" y="3308969"/>
                  <a:pt x="3674691" y="3315768"/>
                </a:cubicBezTo>
                <a:cubicBezTo>
                  <a:pt x="3641242" y="3323370"/>
                  <a:pt x="3606155" y="3319878"/>
                  <a:pt x="3572142" y="3324314"/>
                </a:cubicBezTo>
                <a:cubicBezTo>
                  <a:pt x="3305025" y="3359155"/>
                  <a:pt x="3659976" y="3326251"/>
                  <a:pt x="3375589" y="3349951"/>
                </a:cubicBezTo>
                <a:cubicBezTo>
                  <a:pt x="3344254" y="3355648"/>
                  <a:pt x="3313113" y="3362539"/>
                  <a:pt x="3281585" y="3367043"/>
                </a:cubicBezTo>
                <a:cubicBezTo>
                  <a:pt x="3253245" y="3371092"/>
                  <a:pt x="3224249" y="3370231"/>
                  <a:pt x="3196127" y="3375588"/>
                </a:cubicBezTo>
                <a:cubicBezTo>
                  <a:pt x="2963937" y="3419814"/>
                  <a:pt x="3231897" y="3388250"/>
                  <a:pt x="3016665" y="3409771"/>
                </a:cubicBezTo>
                <a:cubicBezTo>
                  <a:pt x="2993871" y="3417369"/>
                  <a:pt x="2957037" y="3431104"/>
                  <a:pt x="2931207" y="3435409"/>
                </a:cubicBezTo>
                <a:cubicBezTo>
                  <a:pt x="2908553" y="3439185"/>
                  <a:pt x="2885559" y="3440589"/>
                  <a:pt x="2862841" y="3443955"/>
                </a:cubicBezTo>
                <a:cubicBezTo>
                  <a:pt x="2468251" y="3502413"/>
                  <a:pt x="2865905" y="3464997"/>
                  <a:pt x="2085174" y="3486684"/>
                </a:cubicBezTo>
                <a:cubicBezTo>
                  <a:pt x="2056688" y="3489532"/>
                  <a:pt x="2028082" y="3491361"/>
                  <a:pt x="1999716" y="3495229"/>
                </a:cubicBezTo>
                <a:cubicBezTo>
                  <a:pt x="1965379" y="3499911"/>
                  <a:pt x="1931820" y="3512082"/>
                  <a:pt x="1897166" y="3512321"/>
                </a:cubicBezTo>
                <a:lnTo>
                  <a:pt x="760576" y="3503775"/>
                </a:lnTo>
                <a:cubicBezTo>
                  <a:pt x="746333" y="3495229"/>
                  <a:pt x="733605" y="3483391"/>
                  <a:pt x="717847" y="3478138"/>
                </a:cubicBezTo>
                <a:cubicBezTo>
                  <a:pt x="691391" y="3469319"/>
                  <a:pt x="638913" y="3467119"/>
                  <a:pt x="606751" y="3452500"/>
                </a:cubicBezTo>
                <a:cubicBezTo>
                  <a:pt x="583556" y="3441957"/>
                  <a:pt x="562556" y="3426374"/>
                  <a:pt x="538385" y="3418317"/>
                </a:cubicBezTo>
                <a:lnTo>
                  <a:pt x="487110" y="3401226"/>
                </a:lnTo>
                <a:cubicBezTo>
                  <a:pt x="438289" y="3352404"/>
                  <a:pt x="433568" y="3353322"/>
                  <a:pt x="401652" y="3307222"/>
                </a:cubicBezTo>
                <a:cubicBezTo>
                  <a:pt x="384113" y="3281888"/>
                  <a:pt x="372164" y="3252098"/>
                  <a:pt x="350377" y="3230310"/>
                </a:cubicBezTo>
                <a:lnTo>
                  <a:pt x="299103" y="3179035"/>
                </a:lnTo>
                <a:cubicBezTo>
                  <a:pt x="293406" y="3164792"/>
                  <a:pt x="289461" y="3149716"/>
                  <a:pt x="282011" y="3136306"/>
                </a:cubicBezTo>
                <a:cubicBezTo>
                  <a:pt x="275094" y="3123856"/>
                  <a:pt x="264653" y="3113713"/>
                  <a:pt x="256374" y="3102123"/>
                </a:cubicBezTo>
                <a:cubicBezTo>
                  <a:pt x="250404" y="3093765"/>
                  <a:pt x="245252" y="3084844"/>
                  <a:pt x="239282" y="3076486"/>
                </a:cubicBezTo>
                <a:cubicBezTo>
                  <a:pt x="225549" y="3057260"/>
                  <a:pt x="186603" y="3008881"/>
                  <a:pt x="179462" y="2991028"/>
                </a:cubicBezTo>
                <a:cubicBezTo>
                  <a:pt x="158555" y="2938763"/>
                  <a:pt x="175134" y="2956808"/>
                  <a:pt x="136733" y="2931207"/>
                </a:cubicBezTo>
                <a:cubicBezTo>
                  <a:pt x="128187" y="2911267"/>
                  <a:pt x="120797" y="2890790"/>
                  <a:pt x="111095" y="2871386"/>
                </a:cubicBezTo>
                <a:cubicBezTo>
                  <a:pt x="106502" y="2862200"/>
                  <a:pt x="98873" y="2854792"/>
                  <a:pt x="94004" y="2845749"/>
                </a:cubicBezTo>
                <a:cubicBezTo>
                  <a:pt x="31517" y="2729701"/>
                  <a:pt x="76372" y="2793752"/>
                  <a:pt x="25637" y="2726108"/>
                </a:cubicBezTo>
                <a:cubicBezTo>
                  <a:pt x="17148" y="2692153"/>
                  <a:pt x="12737" y="2678374"/>
                  <a:pt x="8546" y="2640650"/>
                </a:cubicBezTo>
                <a:cubicBezTo>
                  <a:pt x="4758" y="2606558"/>
                  <a:pt x="2849" y="2572283"/>
                  <a:pt x="0" y="2538100"/>
                </a:cubicBezTo>
                <a:cubicBezTo>
                  <a:pt x="12277" y="2047040"/>
                  <a:pt x="-14572" y="2338668"/>
                  <a:pt x="25637" y="2110811"/>
                </a:cubicBezTo>
                <a:cubicBezTo>
                  <a:pt x="28493" y="2094629"/>
                  <a:pt x="30928" y="2046596"/>
                  <a:pt x="42729" y="2025353"/>
                </a:cubicBezTo>
                <a:cubicBezTo>
                  <a:pt x="52705" y="2007396"/>
                  <a:pt x="70416" y="1993565"/>
                  <a:pt x="76912" y="1974078"/>
                </a:cubicBezTo>
                <a:cubicBezTo>
                  <a:pt x="115815" y="1857372"/>
                  <a:pt x="73373" y="1976637"/>
                  <a:pt x="111095" y="1888620"/>
                </a:cubicBezTo>
                <a:cubicBezTo>
                  <a:pt x="114643" y="1880340"/>
                  <a:pt x="115266" y="1870857"/>
                  <a:pt x="119641" y="1862983"/>
                </a:cubicBezTo>
                <a:cubicBezTo>
                  <a:pt x="129617" y="1845026"/>
                  <a:pt x="147328" y="1831195"/>
                  <a:pt x="153824" y="1811708"/>
                </a:cubicBezTo>
                <a:cubicBezTo>
                  <a:pt x="159521" y="1794616"/>
                  <a:pt x="153824" y="1766130"/>
                  <a:pt x="170916" y="1760433"/>
                </a:cubicBezTo>
                <a:lnTo>
                  <a:pt x="196553" y="175188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4067944" y="2708920"/>
            <a:ext cx="21602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615830" y="3430020"/>
            <a:ext cx="216024" cy="28803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3716595" y="2380238"/>
            <a:ext cx="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ori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065128" y="193324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1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8508"/>
            <a:ext cx="1419982" cy="5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10" y="3739266"/>
            <a:ext cx="731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395536" y="5075892"/>
            <a:ext cx="16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Replication</a:t>
            </a:r>
            <a:r>
              <a:rPr lang="hu-HU" dirty="0" smtClean="0"/>
              <a:t> </a:t>
            </a:r>
            <a:r>
              <a:rPr lang="hu-HU" dirty="0" err="1" smtClean="0"/>
              <a:t>fork</a:t>
            </a:r>
            <a:endParaRPr lang="hu-HU" dirty="0"/>
          </a:p>
        </p:txBody>
      </p:sp>
      <p:sp>
        <p:nvSpPr>
          <p:cNvPr id="20" name="Ellipszis 19"/>
          <p:cNvSpPr/>
          <p:nvPr/>
        </p:nvSpPr>
        <p:spPr>
          <a:xfrm>
            <a:off x="7089511" y="1665995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8144479" y="164976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9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 animBg="1"/>
      <p:bldP spid="14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Replication</a:t>
            </a:r>
            <a:r>
              <a:rPr lang="hu-HU" dirty="0" smtClean="0"/>
              <a:t> </a:t>
            </a:r>
            <a:r>
              <a:rPr lang="hu-HU" dirty="0" err="1" smtClean="0"/>
              <a:t>fork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83" y="2244319"/>
            <a:ext cx="32289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2035870" cy="352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1" y="2347045"/>
            <a:ext cx="14208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4791940" cy="589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7643558" y="6309320"/>
            <a:ext cx="9140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err="1"/>
              <a:t>motifolio.com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8095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General </a:t>
            </a:r>
            <a:r>
              <a:rPr lang="hu-HU" dirty="0" err="1" smtClean="0"/>
              <a:t>features</a:t>
            </a:r>
            <a:r>
              <a:rPr lang="hu-HU" dirty="0" smtClean="0"/>
              <a:t> of </a:t>
            </a:r>
            <a:r>
              <a:rPr lang="hu-HU" dirty="0" err="1" smtClean="0"/>
              <a:t>replication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hu-HU" dirty="0" err="1" smtClean="0"/>
              <a:t>Multienzyme</a:t>
            </a:r>
            <a:r>
              <a:rPr lang="hu-HU" dirty="0" smtClean="0"/>
              <a:t> </a:t>
            </a:r>
            <a:r>
              <a:rPr lang="hu-HU" dirty="0" err="1" smtClean="0"/>
              <a:t>complex</a:t>
            </a:r>
            <a:r>
              <a:rPr lang="hu-HU" dirty="0" smtClean="0"/>
              <a:t>= </a:t>
            </a:r>
            <a:r>
              <a:rPr lang="hu-HU" b="1" dirty="0" err="1" smtClean="0"/>
              <a:t>replisome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replication</a:t>
            </a:r>
            <a:endParaRPr lang="hu-HU" dirty="0" smtClean="0"/>
          </a:p>
          <a:p>
            <a:r>
              <a:rPr lang="hu-HU" dirty="0" err="1" smtClean="0"/>
              <a:t>starts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Origin</a:t>
            </a:r>
            <a:r>
              <a:rPr lang="hu-HU" dirty="0" smtClean="0"/>
              <a:t> =</a:t>
            </a:r>
            <a:r>
              <a:rPr lang="hu-HU" b="1" dirty="0" err="1" smtClean="0"/>
              <a:t>ori</a:t>
            </a:r>
            <a:r>
              <a:rPr lang="hu-HU" b="1" dirty="0" smtClean="0"/>
              <a:t> site</a:t>
            </a:r>
            <a:endParaRPr lang="hu-HU" dirty="0"/>
          </a:p>
          <a:p>
            <a:pPr lvl="1"/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prokaryotes</a:t>
            </a:r>
            <a:r>
              <a:rPr lang="hu-HU" dirty="0" smtClean="0"/>
              <a:t>: 1;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eukaryotes</a:t>
            </a:r>
            <a:r>
              <a:rPr lang="hu-HU" dirty="0" smtClean="0"/>
              <a:t>: </a:t>
            </a:r>
            <a:r>
              <a:rPr lang="hu-HU" dirty="0" err="1" smtClean="0"/>
              <a:t>several</a:t>
            </a:r>
            <a:r>
              <a:rPr lang="hu-HU" dirty="0" smtClean="0"/>
              <a:t>/ </a:t>
            </a:r>
            <a:r>
              <a:rPr lang="hu-HU" dirty="0" err="1" smtClean="0"/>
              <a:t>1</a:t>
            </a:r>
            <a:r>
              <a:rPr lang="hu-HU" dirty="0" smtClean="0"/>
              <a:t> DNA</a:t>
            </a:r>
          </a:p>
          <a:p>
            <a:r>
              <a:rPr lang="hu-HU" b="1" dirty="0" err="1" smtClean="0"/>
              <a:t>Bidirectional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 2 </a:t>
            </a:r>
            <a:r>
              <a:rPr lang="hu-HU" dirty="0" err="1" smtClean="0"/>
              <a:t>directions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ori</a:t>
            </a:r>
            <a:r>
              <a:rPr lang="hu-HU" dirty="0"/>
              <a:t>)</a:t>
            </a:r>
            <a:endParaRPr lang="hu-HU" dirty="0" smtClean="0"/>
          </a:p>
          <a:p>
            <a:r>
              <a:rPr lang="hu-HU" b="1" dirty="0" err="1" smtClean="0"/>
              <a:t>Semiconservative</a:t>
            </a:r>
            <a:r>
              <a:rPr lang="hu-HU" dirty="0" smtClean="0"/>
              <a:t> (1 </a:t>
            </a:r>
            <a:r>
              <a:rPr lang="hu-HU" dirty="0" err="1" smtClean="0"/>
              <a:t>parental</a:t>
            </a:r>
            <a:r>
              <a:rPr lang="hu-HU" dirty="0" smtClean="0"/>
              <a:t> and 1 </a:t>
            </a:r>
            <a:r>
              <a:rPr lang="hu-HU" dirty="0" err="1" smtClean="0"/>
              <a:t>daughter</a:t>
            </a:r>
            <a:r>
              <a:rPr lang="hu-HU" dirty="0" smtClean="0"/>
              <a:t> strand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DNA)</a:t>
            </a:r>
          </a:p>
          <a:p>
            <a:r>
              <a:rPr lang="hu-HU" b="1" dirty="0" err="1" smtClean="0"/>
              <a:t>Semidiscontinuous</a:t>
            </a:r>
            <a:r>
              <a:rPr lang="hu-HU" b="1" dirty="0" smtClean="0"/>
              <a:t> </a:t>
            </a:r>
            <a:r>
              <a:rPr lang="hu-HU" dirty="0" smtClean="0"/>
              <a:t>(2 </a:t>
            </a:r>
            <a:r>
              <a:rPr lang="hu-HU" dirty="0" err="1" smtClean="0"/>
              <a:t>types</a:t>
            </a:r>
            <a:r>
              <a:rPr lang="hu-HU" dirty="0" smtClean="0"/>
              <a:t> of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strands</a:t>
            </a:r>
            <a:r>
              <a:rPr lang="hu-HU" dirty="0" smtClean="0"/>
              <a:t>: </a:t>
            </a:r>
            <a:r>
              <a:rPr lang="hu-HU" dirty="0" err="1" smtClean="0"/>
              <a:t>continuously</a:t>
            </a:r>
            <a:r>
              <a:rPr lang="hu-HU" dirty="0" smtClean="0"/>
              <a:t> made </a:t>
            </a:r>
            <a:r>
              <a:rPr lang="hu-HU" dirty="0" err="1" smtClean="0"/>
              <a:t>leading</a:t>
            </a:r>
            <a:r>
              <a:rPr lang="hu-HU" dirty="0" smtClean="0"/>
              <a:t> strand; </a:t>
            </a:r>
            <a:r>
              <a:rPr lang="hu-HU" dirty="0" err="1" smtClean="0"/>
              <a:t>discontinuously</a:t>
            </a:r>
            <a:r>
              <a:rPr lang="hu-HU" dirty="0" smtClean="0"/>
              <a:t> made </a:t>
            </a:r>
            <a:r>
              <a:rPr lang="hu-HU" dirty="0" err="1" smtClean="0"/>
              <a:t>lagging</a:t>
            </a:r>
            <a:r>
              <a:rPr lang="hu-HU" dirty="0" smtClean="0"/>
              <a:t> strand) </a:t>
            </a:r>
          </a:p>
          <a:p>
            <a:r>
              <a:rPr lang="hu-HU" b="1" dirty="0" smtClean="0"/>
              <a:t>DNA </a:t>
            </a:r>
            <a:r>
              <a:rPr lang="hu-HU" b="1" dirty="0" err="1" smtClean="0"/>
              <a:t>polymerase</a:t>
            </a:r>
            <a:r>
              <a:rPr lang="hu-HU" dirty="0" smtClean="0"/>
              <a:t>: </a:t>
            </a:r>
            <a:r>
              <a:rPr lang="hu-HU" dirty="0" err="1" smtClean="0"/>
              <a:t>forms</a:t>
            </a:r>
            <a:r>
              <a:rPr lang="hu-HU" dirty="0" smtClean="0"/>
              <a:t> 3’-5’</a:t>
            </a:r>
            <a:r>
              <a:rPr lang="hu-HU" dirty="0" err="1" smtClean="0"/>
              <a:t>phosphodiester</a:t>
            </a:r>
            <a:r>
              <a:rPr lang="hu-HU" dirty="0" smtClean="0"/>
              <a:t> </a:t>
            </a:r>
            <a:r>
              <a:rPr lang="hu-HU" dirty="0" err="1" smtClean="0"/>
              <a:t>bonds</a:t>
            </a:r>
            <a:endParaRPr lang="hu-HU" dirty="0" smtClean="0"/>
          </a:p>
          <a:p>
            <a:pPr lvl="1"/>
            <a:r>
              <a:rPr lang="hu-HU" b="1" dirty="0" err="1" smtClean="0"/>
              <a:t>Substrates</a:t>
            </a:r>
            <a:r>
              <a:rPr lang="hu-HU" b="1" dirty="0" smtClean="0"/>
              <a:t>: </a:t>
            </a:r>
            <a:r>
              <a:rPr lang="hu-HU" b="1" dirty="0" err="1" smtClean="0"/>
              <a:t>deoxyribonucleoside-triphosphates</a:t>
            </a:r>
            <a:endParaRPr lang="hu-HU" b="1" dirty="0" smtClean="0"/>
          </a:p>
          <a:p>
            <a:pPr lvl="1"/>
            <a:r>
              <a:rPr lang="hu-HU" b="1" dirty="0" err="1" smtClean="0"/>
              <a:t>Template</a:t>
            </a:r>
            <a:r>
              <a:rPr lang="hu-HU" dirty="0" smtClean="0"/>
              <a:t> </a:t>
            </a:r>
            <a:r>
              <a:rPr lang="hu-HU" dirty="0" err="1" smtClean="0"/>
              <a:t>dependent</a:t>
            </a:r>
            <a:endParaRPr lang="hu-HU" dirty="0" smtClean="0"/>
          </a:p>
          <a:p>
            <a:pPr lvl="1"/>
            <a:r>
              <a:rPr lang="hu-HU" b="1" dirty="0" smtClean="0"/>
              <a:t>Primer</a:t>
            </a:r>
            <a:r>
              <a:rPr lang="hu-HU" dirty="0" smtClean="0"/>
              <a:t> </a:t>
            </a:r>
            <a:r>
              <a:rPr lang="hu-HU" dirty="0" err="1" smtClean="0"/>
              <a:t>dependent</a:t>
            </a:r>
            <a:endParaRPr lang="hu-HU" dirty="0" smtClean="0"/>
          </a:p>
          <a:p>
            <a:pPr lvl="1"/>
            <a:r>
              <a:rPr lang="hu-HU" b="1" dirty="0" err="1" smtClean="0"/>
              <a:t>Energy</a:t>
            </a:r>
            <a:r>
              <a:rPr lang="hu-HU" dirty="0" err="1" smtClean="0"/>
              <a:t>-dependent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 smtClean="0"/>
              <a:t>bonds</a:t>
            </a:r>
            <a:r>
              <a:rPr lang="hu-HU" dirty="0" smtClean="0"/>
              <a:t> in </a:t>
            </a:r>
            <a:r>
              <a:rPr lang="hu-HU" dirty="0" err="1" smtClean="0"/>
              <a:t>nucleotides</a:t>
            </a:r>
            <a:r>
              <a:rPr lang="hu-HU" dirty="0" smtClean="0"/>
              <a:t> </a:t>
            </a:r>
            <a:r>
              <a:rPr lang="hu-HU" dirty="0" err="1" smtClean="0"/>
              <a:t>serve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Direction</a:t>
            </a:r>
            <a:r>
              <a:rPr lang="hu-HU" dirty="0" smtClean="0"/>
              <a:t>: </a:t>
            </a:r>
          </a:p>
          <a:p>
            <a:pPr lvl="1"/>
            <a:r>
              <a:rPr lang="hu-HU" dirty="0" err="1" smtClean="0"/>
              <a:t>Synthesis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strand: </a:t>
            </a:r>
            <a:r>
              <a:rPr lang="hu-HU" b="1" dirty="0" err="1" smtClean="0"/>
              <a:t>from</a:t>
            </a:r>
            <a:r>
              <a:rPr lang="hu-HU" b="1" dirty="0" smtClean="0"/>
              <a:t> 5’ </a:t>
            </a:r>
            <a:r>
              <a:rPr lang="hu-HU" b="1" dirty="0" err="1" smtClean="0"/>
              <a:t>to</a:t>
            </a:r>
            <a:r>
              <a:rPr lang="hu-HU" b="1" dirty="0" smtClean="0"/>
              <a:t> 3’ </a:t>
            </a:r>
            <a:r>
              <a:rPr lang="hu-HU" dirty="0" smtClean="0"/>
              <a:t>end</a:t>
            </a:r>
          </a:p>
          <a:p>
            <a:pPr lvl="1"/>
            <a:r>
              <a:rPr lang="hu-HU" dirty="0" smtClean="0"/>
              <a:t>DNA </a:t>
            </a:r>
            <a:r>
              <a:rPr lang="hu-HU" dirty="0" err="1" smtClean="0"/>
              <a:t>polymerase</a:t>
            </a:r>
            <a:r>
              <a:rPr lang="hu-HU" dirty="0" smtClean="0"/>
              <a:t> </a:t>
            </a:r>
            <a:r>
              <a:rPr lang="hu-HU" dirty="0" err="1" smtClean="0"/>
              <a:t>movement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template</a:t>
            </a:r>
            <a:r>
              <a:rPr lang="hu-HU" dirty="0" smtClean="0"/>
              <a:t>: </a:t>
            </a:r>
            <a:r>
              <a:rPr lang="hu-HU" dirty="0" err="1" smtClean="0"/>
              <a:t>from</a:t>
            </a:r>
            <a:r>
              <a:rPr lang="hu-HU" dirty="0" smtClean="0"/>
              <a:t> 3’ </a:t>
            </a:r>
            <a:r>
              <a:rPr lang="hu-HU" dirty="0" err="1" smtClean="0"/>
              <a:t>to</a:t>
            </a:r>
            <a:r>
              <a:rPr lang="hu-HU" dirty="0" smtClean="0"/>
              <a:t> 5’ end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00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4" y="1852542"/>
            <a:ext cx="38961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06101"/>
            <a:ext cx="3179641" cy="317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868144" y="5976323"/>
            <a:ext cx="2952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dirty="0"/>
              <a:t>PNAS Vol. 104, pp.1500-1505, 2007</a:t>
            </a:r>
          </a:p>
          <a:p>
            <a:r>
              <a:rPr lang="nl-NL" sz="1100" dirty="0"/>
              <a:t>PNAS Vol. 71, No. 1, pp. 135-139, January 1974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7279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9024" y="2306214"/>
            <a:ext cx="8784976" cy="45259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Friedrich </a:t>
            </a:r>
            <a:r>
              <a:rPr lang="hu-HU" sz="2400" dirty="0" err="1" smtClean="0"/>
              <a:t>Miescher</a:t>
            </a:r>
            <a:r>
              <a:rPr lang="hu-HU" sz="2400" dirty="0" smtClean="0"/>
              <a:t> 1868. : DNA („</a:t>
            </a:r>
            <a:r>
              <a:rPr lang="hu-HU" sz="2400" dirty="0" err="1" smtClean="0"/>
              <a:t>nuclein</a:t>
            </a:r>
            <a:r>
              <a:rPr lang="hu-HU" sz="2400" dirty="0" smtClean="0"/>
              <a:t>”) in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nucleus</a:t>
            </a:r>
            <a:r>
              <a:rPr lang="hu-HU" sz="2400" dirty="0" smtClean="0"/>
              <a:t> of </a:t>
            </a:r>
            <a:r>
              <a:rPr lang="hu-HU" sz="2400" dirty="0" err="1" smtClean="0"/>
              <a:t>white</a:t>
            </a:r>
            <a:r>
              <a:rPr lang="hu-HU" sz="2400" dirty="0" smtClean="0"/>
              <a:t> </a:t>
            </a:r>
            <a:r>
              <a:rPr lang="hu-HU" sz="2400" dirty="0" err="1" smtClean="0"/>
              <a:t>blood</a:t>
            </a:r>
            <a:r>
              <a:rPr lang="hu-HU" sz="2400" dirty="0" smtClean="0"/>
              <a:t> </a:t>
            </a:r>
            <a:r>
              <a:rPr lang="hu-HU" sz="2400" dirty="0" err="1" smtClean="0"/>
              <a:t>cells</a:t>
            </a:r>
            <a:endParaRPr lang="hu-HU" sz="2400" dirty="0" smtClean="0"/>
          </a:p>
          <a:p>
            <a:pPr lvl="1"/>
            <a:r>
              <a:rPr lang="hu-HU" sz="2400" dirty="0" smtClean="0"/>
              <a:t>The </a:t>
            </a:r>
            <a:r>
              <a:rPr lang="hu-HU" sz="2400" dirty="0" err="1" smtClean="0"/>
              <a:t>role</a:t>
            </a:r>
            <a:r>
              <a:rPr lang="hu-HU" sz="2400" dirty="0" smtClean="0"/>
              <a:t> of DNA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 smtClean="0"/>
              <a:t>unknown</a:t>
            </a:r>
            <a:endParaRPr lang="hu-HU" sz="2400" dirty="0" smtClean="0"/>
          </a:p>
          <a:p>
            <a:pPr lvl="1"/>
            <a:r>
              <a:rPr lang="hu-HU" sz="2400" dirty="0" err="1" smtClean="0"/>
              <a:t>Theory</a:t>
            </a:r>
            <a:r>
              <a:rPr lang="hu-HU" sz="2400" dirty="0" smtClean="0"/>
              <a:t>: </a:t>
            </a:r>
            <a:r>
              <a:rPr lang="hu-HU" sz="2400" dirty="0" err="1" smtClean="0"/>
              <a:t>proteins</a:t>
            </a:r>
            <a:r>
              <a:rPr lang="hu-HU" sz="2400" dirty="0" smtClean="0"/>
              <a:t> </a:t>
            </a:r>
            <a:r>
              <a:rPr lang="hu-HU" sz="2400" dirty="0" err="1" smtClean="0"/>
              <a:t>code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genetic</a:t>
            </a:r>
            <a:r>
              <a:rPr lang="hu-HU" sz="2400" dirty="0" smtClean="0"/>
              <a:t> </a:t>
            </a:r>
            <a:r>
              <a:rPr lang="hu-HU" sz="2400" dirty="0" err="1" smtClean="0"/>
              <a:t>information</a:t>
            </a:r>
            <a:endParaRPr lang="hu-HU" sz="2400" dirty="0" smtClean="0"/>
          </a:p>
          <a:p>
            <a:endParaRPr lang="hu-HU" sz="1800" dirty="0" smtClean="0"/>
          </a:p>
          <a:p>
            <a:r>
              <a:rPr lang="hu-HU" sz="2400" dirty="0" err="1" smtClean="0"/>
              <a:t>First</a:t>
            </a:r>
            <a:r>
              <a:rPr lang="hu-HU" sz="2400" dirty="0" smtClean="0"/>
              <a:t> </a:t>
            </a:r>
            <a:r>
              <a:rPr lang="hu-HU" sz="2400" dirty="0" err="1" smtClean="0"/>
              <a:t>half</a:t>
            </a:r>
            <a:r>
              <a:rPr lang="hu-HU" sz="2400" dirty="0" smtClean="0"/>
              <a:t> of 1900’: </a:t>
            </a:r>
            <a:r>
              <a:rPr lang="hu-HU" sz="2400" dirty="0" err="1" smtClean="0"/>
              <a:t>Experiments</a:t>
            </a:r>
            <a:r>
              <a:rPr lang="hu-HU" sz="2400" dirty="0" smtClean="0"/>
              <a:t> </a:t>
            </a:r>
            <a:r>
              <a:rPr lang="hu-HU" sz="2400" dirty="0" err="1" smtClean="0"/>
              <a:t>proving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„</a:t>
            </a:r>
            <a:r>
              <a:rPr lang="hu-HU" sz="2400" dirty="0" err="1" smtClean="0"/>
              <a:t>genetic</a:t>
            </a:r>
            <a:r>
              <a:rPr lang="hu-HU" sz="2400" dirty="0" smtClean="0"/>
              <a:t> </a:t>
            </a:r>
            <a:r>
              <a:rPr lang="hu-HU" sz="2400" dirty="0" err="1" smtClean="0"/>
              <a:t>role</a:t>
            </a:r>
            <a:r>
              <a:rPr lang="hu-HU" sz="2400" dirty="0" smtClean="0"/>
              <a:t>” of DNA</a:t>
            </a:r>
          </a:p>
          <a:p>
            <a:pPr lvl="1"/>
            <a:r>
              <a:rPr lang="hu-HU" sz="2400" dirty="0" smtClean="0"/>
              <a:t>Griffith 1928. and </a:t>
            </a:r>
            <a:r>
              <a:rPr lang="hu-HU" sz="2400" dirty="0" err="1" smtClean="0"/>
              <a:t>Avery</a:t>
            </a:r>
            <a:r>
              <a:rPr lang="hu-HU" sz="2400" dirty="0" smtClean="0"/>
              <a:t> and </a:t>
            </a:r>
            <a:r>
              <a:rPr lang="hu-HU" sz="2400" dirty="0" err="1" smtClean="0"/>
              <a:t>his</a:t>
            </a:r>
            <a:r>
              <a:rPr lang="hu-HU" sz="2400" dirty="0" smtClean="0"/>
              <a:t> </a:t>
            </a:r>
            <a:r>
              <a:rPr lang="hu-HU" sz="2400" dirty="0" err="1" smtClean="0"/>
              <a:t>colleauges</a:t>
            </a:r>
            <a:r>
              <a:rPr lang="hu-HU" sz="2400" dirty="0" smtClean="0"/>
              <a:t> 1944. : „</a:t>
            </a:r>
            <a:r>
              <a:rPr lang="hu-HU" sz="2400" dirty="0" err="1" smtClean="0"/>
              <a:t>bacterium</a:t>
            </a:r>
            <a:r>
              <a:rPr lang="hu-HU" sz="2400" dirty="0" smtClean="0"/>
              <a:t> </a:t>
            </a:r>
            <a:r>
              <a:rPr lang="hu-HU" sz="2400" dirty="0" err="1" smtClean="0"/>
              <a:t>transformation”experiments</a:t>
            </a:r>
            <a:endParaRPr lang="hu-HU" sz="2400" dirty="0" smtClean="0"/>
          </a:p>
          <a:p>
            <a:pPr lvl="1"/>
            <a:r>
              <a:rPr lang="hu-HU" sz="2400" dirty="0" err="1" smtClean="0"/>
              <a:t>Hershey-Chase</a:t>
            </a:r>
            <a:r>
              <a:rPr lang="hu-HU" sz="2400" dirty="0" smtClean="0"/>
              <a:t> 1952.: „</a:t>
            </a:r>
            <a:r>
              <a:rPr lang="hu-HU" sz="2400" dirty="0" err="1" smtClean="0"/>
              <a:t>bacteriophage</a:t>
            </a:r>
            <a:r>
              <a:rPr lang="hu-HU" sz="2400" dirty="0" smtClean="0"/>
              <a:t> </a:t>
            </a:r>
            <a:r>
              <a:rPr lang="hu-HU" sz="2400" dirty="0" err="1" smtClean="0"/>
              <a:t>infection</a:t>
            </a:r>
            <a:r>
              <a:rPr lang="hu-HU" sz="2400" dirty="0" smtClean="0"/>
              <a:t> </a:t>
            </a:r>
            <a:r>
              <a:rPr lang="hu-HU" sz="2400" dirty="0" err="1" smtClean="0"/>
              <a:t>experiment</a:t>
            </a:r>
            <a:r>
              <a:rPr lang="hu-HU" sz="2400" dirty="0" smtClean="0"/>
              <a:t>”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79486"/>
            <a:ext cx="3919913" cy="159409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588224" y="2009693"/>
            <a:ext cx="20730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00" dirty="0"/>
              <a:t>http://www.ralf-dahm.com/index.php?id=61</a:t>
            </a:r>
          </a:p>
        </p:txBody>
      </p:sp>
    </p:spTree>
    <p:extLst>
      <p:ext uri="{BB962C8B-B14F-4D97-AF65-F5344CB8AC3E}">
        <p14:creationId xmlns:p14="http://schemas.microsoft.com/office/powerpoint/2010/main" val="31088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Bacterium</a:t>
            </a:r>
            <a:r>
              <a:rPr lang="hu-HU" dirty="0" smtClean="0"/>
              <a:t> </a:t>
            </a:r>
            <a:r>
              <a:rPr lang="hu-HU" dirty="0" err="1" smtClean="0"/>
              <a:t>transformation</a:t>
            </a:r>
            <a:r>
              <a:rPr lang="hu-HU" dirty="0" smtClean="0"/>
              <a:t> </a:t>
            </a:r>
            <a:r>
              <a:rPr lang="hu-HU" dirty="0" err="1" smtClean="0"/>
              <a:t>experiments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4005064"/>
            <a:ext cx="8229600" cy="26642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1800" dirty="0" smtClean="0"/>
              <a:t>Frederick </a:t>
            </a:r>
            <a:r>
              <a:rPr lang="hu-HU" sz="1800" b="1" dirty="0" smtClean="0"/>
              <a:t>Griffith</a:t>
            </a:r>
            <a:r>
              <a:rPr lang="hu-HU" sz="18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err="1" smtClean="0"/>
              <a:t>Introduction</a:t>
            </a:r>
            <a:r>
              <a:rPr lang="hu-HU" sz="1800" dirty="0" smtClean="0"/>
              <a:t> of </a:t>
            </a:r>
            <a:r>
              <a:rPr lang="hu-HU" sz="1800" dirty="0" err="1" smtClean="0"/>
              <a:t>term</a:t>
            </a:r>
            <a:r>
              <a:rPr lang="hu-HU" sz="1800" dirty="0" smtClean="0"/>
              <a:t> „</a:t>
            </a:r>
            <a:r>
              <a:rPr lang="hu-HU" sz="1800" u="sng" dirty="0" err="1" smtClean="0"/>
              <a:t>transformation</a:t>
            </a:r>
            <a:r>
              <a:rPr lang="hu-HU" sz="1800" dirty="0" smtClean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 err="1" smtClean="0"/>
              <a:t>Scientific</a:t>
            </a:r>
            <a:r>
              <a:rPr lang="hu-HU" sz="1800" dirty="0" smtClean="0"/>
              <a:t> </a:t>
            </a:r>
            <a:r>
              <a:rPr lang="hu-HU" sz="1800" dirty="0" err="1" smtClean="0"/>
              <a:t>messages</a:t>
            </a:r>
            <a:r>
              <a:rPr lang="hu-HU" sz="1800" dirty="0" smtClean="0"/>
              <a:t>: </a:t>
            </a:r>
          </a:p>
          <a:p>
            <a:pPr lvl="2"/>
            <a:r>
              <a:rPr lang="hu-HU" sz="1800" dirty="0" smtClean="0"/>
              <a:t>The </a:t>
            </a:r>
            <a:r>
              <a:rPr lang="hu-HU" sz="1800" dirty="0" err="1" smtClean="0"/>
              <a:t>transforming</a:t>
            </a:r>
            <a:r>
              <a:rPr lang="hu-HU" sz="1800" dirty="0" smtClean="0"/>
              <a:t> </a:t>
            </a:r>
            <a:r>
              <a:rPr lang="hu-HU" sz="1800" dirty="0" err="1" smtClean="0"/>
              <a:t>material</a:t>
            </a:r>
            <a:r>
              <a:rPr lang="hu-HU" sz="1800" dirty="0" smtClean="0"/>
              <a:t> is </a:t>
            </a:r>
            <a:r>
              <a:rPr lang="hu-HU" sz="1800" dirty="0" err="1" smtClean="0"/>
              <a:t>heat</a:t>
            </a:r>
            <a:r>
              <a:rPr lang="hu-HU" sz="1800" dirty="0" smtClean="0"/>
              <a:t> </a:t>
            </a:r>
            <a:r>
              <a:rPr lang="hu-HU" sz="1800" dirty="0" err="1" smtClean="0"/>
              <a:t>resistant</a:t>
            </a:r>
            <a:endParaRPr lang="hu-HU" sz="1800" dirty="0"/>
          </a:p>
          <a:p>
            <a:pPr lvl="2"/>
            <a:r>
              <a:rPr lang="hu-HU" sz="1800" u="sng" dirty="0" err="1" smtClean="0"/>
              <a:t>Proteins</a:t>
            </a:r>
            <a:r>
              <a:rPr lang="hu-HU" sz="1800" u="sng" dirty="0" smtClean="0"/>
              <a:t> </a:t>
            </a:r>
            <a:r>
              <a:rPr lang="hu-HU" sz="1800" u="sng" dirty="0" err="1" smtClean="0"/>
              <a:t>do</a:t>
            </a:r>
            <a:r>
              <a:rPr lang="hu-HU" sz="1800" u="sng" dirty="0" smtClean="0"/>
              <a:t> </a:t>
            </a:r>
            <a:r>
              <a:rPr lang="hu-HU" sz="1800" u="sng" dirty="0" err="1" smtClean="0"/>
              <a:t>not</a:t>
            </a:r>
            <a:r>
              <a:rPr lang="hu-HU" sz="1800" u="sng" dirty="0" smtClean="0"/>
              <a:t> </a:t>
            </a:r>
            <a:r>
              <a:rPr lang="hu-HU" sz="1800" u="sng" dirty="0" err="1" smtClean="0"/>
              <a:t>code</a:t>
            </a:r>
            <a:r>
              <a:rPr lang="hu-HU" sz="1800" u="sng" dirty="0" smtClean="0"/>
              <a:t> </a:t>
            </a:r>
            <a:r>
              <a:rPr lang="hu-HU" sz="1800" u="sng" dirty="0" err="1" smtClean="0"/>
              <a:t>for</a:t>
            </a:r>
            <a:r>
              <a:rPr lang="hu-HU" sz="1800" u="sng" dirty="0" smtClean="0"/>
              <a:t> </a:t>
            </a:r>
            <a:r>
              <a:rPr lang="hu-HU" sz="1800" u="sng" dirty="0" err="1" smtClean="0"/>
              <a:t>the</a:t>
            </a:r>
            <a:r>
              <a:rPr lang="hu-HU" sz="1800" u="sng" dirty="0" smtClean="0"/>
              <a:t> </a:t>
            </a:r>
            <a:r>
              <a:rPr lang="hu-HU" sz="1800" u="sng" dirty="0" err="1" smtClean="0"/>
              <a:t>genetic</a:t>
            </a:r>
            <a:r>
              <a:rPr lang="hu-HU" sz="1800" u="sng" dirty="0" smtClean="0"/>
              <a:t> </a:t>
            </a:r>
            <a:r>
              <a:rPr lang="hu-HU" sz="1800" u="sng" dirty="0" err="1" smtClean="0"/>
              <a:t>information</a:t>
            </a:r>
            <a:endParaRPr lang="hu-HU" sz="1800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 smtClean="0"/>
              <a:t>Oswald </a:t>
            </a:r>
            <a:r>
              <a:rPr lang="en-US" sz="1800" b="1" dirty="0"/>
              <a:t>Avery</a:t>
            </a:r>
            <a:r>
              <a:rPr lang="en-US" sz="1800" dirty="0"/>
              <a:t>, Colin MacLeod, and </a:t>
            </a:r>
            <a:r>
              <a:rPr lang="en-US" sz="1800" dirty="0" err="1"/>
              <a:t>Maclyn</a:t>
            </a:r>
            <a:r>
              <a:rPr lang="en-US" sz="1800" dirty="0"/>
              <a:t> McCarty</a:t>
            </a:r>
            <a:r>
              <a:rPr lang="hu-HU" sz="180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dirty="0"/>
              <a:t>DNA </a:t>
            </a:r>
            <a:r>
              <a:rPr lang="hu-HU" sz="1800" dirty="0" err="1" smtClean="0"/>
              <a:t>causes</a:t>
            </a:r>
            <a:r>
              <a:rPr lang="hu-HU" sz="1800" dirty="0" smtClean="0"/>
              <a:t> </a:t>
            </a:r>
            <a:r>
              <a:rPr lang="hu-HU" sz="1800" dirty="0" err="1"/>
              <a:t>transformation</a:t>
            </a:r>
            <a:endParaRPr lang="hu-HU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800" u="sng" dirty="0" smtClean="0"/>
              <a:t>DNA is </a:t>
            </a:r>
            <a:r>
              <a:rPr lang="hu-HU" sz="1800" u="sng" dirty="0" err="1" smtClean="0"/>
              <a:t>the</a:t>
            </a:r>
            <a:r>
              <a:rPr lang="hu-HU" sz="1800" u="sng" dirty="0" smtClean="0"/>
              <a:t> </a:t>
            </a:r>
            <a:r>
              <a:rPr lang="hu-HU" sz="1800" u="sng" dirty="0" err="1" smtClean="0"/>
              <a:t>genetic</a:t>
            </a:r>
            <a:r>
              <a:rPr lang="hu-HU" sz="1800" u="sng" dirty="0" smtClean="0"/>
              <a:t> </a:t>
            </a:r>
            <a:r>
              <a:rPr lang="hu-HU" sz="1800" u="sng" dirty="0" err="1" smtClean="0"/>
              <a:t>material</a:t>
            </a:r>
            <a:endParaRPr lang="hu-HU" sz="1800" u="sng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1340768"/>
            <a:ext cx="6012668" cy="265022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760133" y="3997230"/>
            <a:ext cx="33123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 smtClean="0"/>
              <a:t>http</a:t>
            </a:r>
            <a:r>
              <a:rPr lang="hu-HU" sz="800" dirty="0"/>
              <a:t>://</a:t>
            </a:r>
            <a:r>
              <a:rPr lang="hu-HU" sz="800" dirty="0" smtClean="0"/>
              <a:t>biologytb.net23.net/text/chapter11/concept11.1.html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31918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 smtClean="0"/>
              <a:t>Bacteriophage</a:t>
            </a:r>
            <a:r>
              <a:rPr lang="hu-HU" sz="4000" dirty="0" smtClean="0"/>
              <a:t> </a:t>
            </a:r>
            <a:r>
              <a:rPr lang="hu-HU" sz="4000" dirty="0" err="1" smtClean="0"/>
              <a:t>experiment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653562"/>
            <a:ext cx="5317509" cy="309826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076056" y="4791011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 smtClean="0"/>
              <a:t>http</a:t>
            </a:r>
            <a:r>
              <a:rPr lang="hu-HU" sz="800" dirty="0"/>
              <a:t>://</a:t>
            </a:r>
            <a:r>
              <a:rPr lang="hu-HU" sz="800" dirty="0" smtClean="0"/>
              <a:t>biologytb.net23.net/text/chapter11/concept11.1.html</a:t>
            </a:r>
            <a:endParaRPr lang="hu-HU" sz="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9592" y="5229200"/>
            <a:ext cx="8146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Alfred Day </a:t>
            </a:r>
            <a:r>
              <a:rPr lang="en-US" b="1" dirty="0"/>
              <a:t>Hershey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Martha </a:t>
            </a:r>
            <a:r>
              <a:rPr lang="en-US" b="1" dirty="0" smtClean="0"/>
              <a:t>Chase</a:t>
            </a:r>
            <a:r>
              <a:rPr lang="hu-HU" dirty="0" smtClean="0"/>
              <a:t>:</a:t>
            </a:r>
            <a:r>
              <a:rPr lang="en-US" dirty="0" smtClean="0"/>
              <a:t> </a:t>
            </a:r>
            <a:endParaRPr lang="hu-HU" dirty="0" smtClean="0"/>
          </a:p>
          <a:p>
            <a:r>
              <a:rPr lang="hu-HU" dirty="0" smtClean="0"/>
              <a:t>	</a:t>
            </a:r>
          </a:p>
          <a:p>
            <a:r>
              <a:rPr lang="hu-HU" dirty="0"/>
              <a:t>	</a:t>
            </a:r>
            <a:r>
              <a:rPr lang="hu-HU" dirty="0" smtClean="0"/>
              <a:t>DNA is </a:t>
            </a:r>
            <a:r>
              <a:rPr lang="hu-HU" dirty="0" err="1" smtClean="0"/>
              <a:t>responsible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viral</a:t>
            </a:r>
            <a:r>
              <a:rPr lang="hu-HU" dirty="0" smtClean="0"/>
              <a:t> </a:t>
            </a:r>
            <a:r>
              <a:rPr lang="hu-HU" dirty="0" err="1" smtClean="0"/>
              <a:t>infection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reprograming</a:t>
            </a:r>
            <a:r>
              <a:rPr lang="hu-HU" dirty="0" smtClean="0"/>
              <a:t> of </a:t>
            </a:r>
            <a:r>
              <a:rPr lang="hu-HU" dirty="0" err="1" smtClean="0"/>
              <a:t>host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02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Replication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Katalin Kiss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8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hu-HU" dirty="0" err="1" smtClean="0"/>
              <a:t>replication</a:t>
            </a:r>
            <a:r>
              <a:rPr lang="hu-HU" dirty="0" smtClean="0"/>
              <a:t>= DNA </a:t>
            </a:r>
            <a:r>
              <a:rPr lang="hu-HU" dirty="0" err="1" smtClean="0"/>
              <a:t>synthesis</a:t>
            </a:r>
            <a:r>
              <a:rPr lang="hu-HU" dirty="0" smtClean="0"/>
              <a:t> = </a:t>
            </a:r>
            <a:r>
              <a:rPr lang="hu-HU" dirty="0" err="1" smtClean="0"/>
              <a:t>making</a:t>
            </a:r>
            <a:r>
              <a:rPr lang="hu-HU" dirty="0" smtClean="0"/>
              <a:t> </a:t>
            </a:r>
            <a:r>
              <a:rPr lang="hu-HU" u="sng" dirty="0" smtClean="0"/>
              <a:t>2 </a:t>
            </a:r>
            <a:r>
              <a:rPr lang="hu-HU" u="sng" dirty="0" err="1" smtClean="0"/>
              <a:t>identical</a:t>
            </a:r>
            <a:r>
              <a:rPr lang="hu-HU" u="sng" dirty="0" smtClean="0"/>
              <a:t> </a:t>
            </a:r>
            <a:r>
              <a:rPr lang="hu-HU" u="sng" dirty="0" err="1" smtClean="0"/>
              <a:t>copies</a:t>
            </a:r>
            <a:r>
              <a:rPr lang="hu-HU" u="sng" dirty="0" smtClean="0"/>
              <a:t> of DNA</a:t>
            </a:r>
          </a:p>
          <a:p>
            <a:r>
              <a:rPr lang="hu-HU" dirty="0" smtClean="0"/>
              <a:t>2 </a:t>
            </a:r>
            <a:r>
              <a:rPr lang="hu-HU" dirty="0" err="1" smtClean="0"/>
              <a:t>double</a:t>
            </a:r>
            <a:r>
              <a:rPr lang="hu-HU" dirty="0" smtClean="0"/>
              <a:t> </a:t>
            </a:r>
            <a:r>
              <a:rPr lang="hu-HU" dirty="0" err="1" smtClean="0"/>
              <a:t>stranded</a:t>
            </a:r>
            <a:r>
              <a:rPr lang="hu-HU" dirty="0" smtClean="0"/>
              <a:t> DNA </a:t>
            </a:r>
            <a:r>
              <a:rPr lang="hu-HU" dirty="0" err="1" smtClean="0"/>
              <a:t>molecules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made </a:t>
            </a:r>
            <a:r>
              <a:rPr lang="hu-HU" dirty="0" err="1" smtClean="0"/>
              <a:t>from</a:t>
            </a:r>
            <a:r>
              <a:rPr lang="hu-HU" dirty="0" smtClean="0"/>
              <a:t> 1 </a:t>
            </a:r>
            <a:r>
              <a:rPr lang="hu-HU" dirty="0" err="1" smtClean="0"/>
              <a:t>double</a:t>
            </a:r>
            <a:r>
              <a:rPr lang="hu-HU" dirty="0" smtClean="0"/>
              <a:t> </a:t>
            </a:r>
            <a:r>
              <a:rPr lang="hu-HU" dirty="0" err="1" smtClean="0"/>
              <a:t>stranded</a:t>
            </a:r>
            <a:r>
              <a:rPr lang="hu-HU" dirty="0" smtClean="0"/>
              <a:t> DNA </a:t>
            </a:r>
            <a:r>
              <a:rPr lang="hu-HU" dirty="0" err="1" smtClean="0"/>
              <a:t>molecule</a:t>
            </a:r>
            <a:endParaRPr lang="hu-HU" dirty="0" smtClean="0"/>
          </a:p>
          <a:p>
            <a:r>
              <a:rPr lang="hu-HU" dirty="0" err="1" smtClean="0"/>
              <a:t>point</a:t>
            </a:r>
            <a:r>
              <a:rPr lang="hu-HU" dirty="0" smtClean="0"/>
              <a:t> of </a:t>
            </a:r>
            <a:r>
              <a:rPr lang="hu-HU" dirty="0" err="1" smtClean="0"/>
              <a:t>time</a:t>
            </a:r>
            <a:r>
              <a:rPr lang="hu-HU" dirty="0" smtClean="0"/>
              <a:t> in life of </a:t>
            </a:r>
            <a:r>
              <a:rPr lang="hu-HU" dirty="0" err="1" smtClean="0"/>
              <a:t>cell</a:t>
            </a:r>
            <a:r>
              <a:rPr lang="hu-HU" dirty="0"/>
              <a:t>: </a:t>
            </a:r>
            <a:r>
              <a:rPr lang="hu-HU" dirty="0" err="1" smtClean="0"/>
              <a:t>before</a:t>
            </a:r>
            <a:r>
              <a:rPr lang="hu-HU" dirty="0" smtClean="0"/>
              <a:t> </a:t>
            </a:r>
            <a:r>
              <a:rPr lang="hu-HU" dirty="0" err="1" smtClean="0"/>
              <a:t>cell</a:t>
            </a:r>
            <a:r>
              <a:rPr lang="hu-HU" dirty="0" smtClean="0"/>
              <a:t> </a:t>
            </a:r>
            <a:r>
              <a:rPr lang="hu-HU" dirty="0" err="1" smtClean="0"/>
              <a:t>division</a:t>
            </a:r>
            <a:r>
              <a:rPr lang="hu-HU" dirty="0" smtClean="0"/>
              <a:t> (in </a:t>
            </a:r>
            <a:r>
              <a:rPr lang="hu-HU" dirty="0" err="1" smtClean="0"/>
              <a:t>eukaryotes</a:t>
            </a:r>
            <a:r>
              <a:rPr lang="hu-HU" dirty="0" smtClean="0"/>
              <a:t> in S </a:t>
            </a:r>
            <a:r>
              <a:rPr lang="hu-HU" dirty="0" err="1" smtClean="0"/>
              <a:t>phase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significance</a:t>
            </a:r>
            <a:r>
              <a:rPr lang="hu-HU" dirty="0" smtClean="0"/>
              <a:t>: 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make</a:t>
            </a:r>
            <a:r>
              <a:rPr lang="hu-HU" dirty="0" smtClean="0"/>
              <a:t> 2 </a:t>
            </a:r>
            <a:r>
              <a:rPr lang="hu-HU" dirty="0" err="1" smtClean="0"/>
              <a:t>identical</a:t>
            </a:r>
            <a:r>
              <a:rPr lang="hu-HU" dirty="0" smtClean="0"/>
              <a:t> </a:t>
            </a:r>
            <a:r>
              <a:rPr lang="hu-HU" dirty="0" err="1" smtClean="0"/>
              <a:t>copies</a:t>
            </a:r>
            <a:r>
              <a:rPr lang="hu-HU" dirty="0" smtClean="0"/>
              <a:t> of </a:t>
            </a:r>
            <a:r>
              <a:rPr lang="hu-HU" dirty="0" err="1" smtClean="0"/>
              <a:t>each</a:t>
            </a:r>
            <a:r>
              <a:rPr lang="hu-HU" dirty="0" smtClean="0"/>
              <a:t> DNA </a:t>
            </a:r>
            <a:r>
              <a:rPr lang="hu-HU" dirty="0" err="1" smtClean="0"/>
              <a:t>molecule</a:t>
            </a:r>
            <a:r>
              <a:rPr lang="hu-HU" dirty="0" smtClean="0"/>
              <a:t> </a:t>
            </a:r>
            <a:r>
              <a:rPr lang="hu-HU" u="sng" dirty="0" err="1" smtClean="0"/>
              <a:t>for</a:t>
            </a:r>
            <a:r>
              <a:rPr lang="hu-HU" u="sng" dirty="0" smtClean="0"/>
              <a:t> </a:t>
            </a:r>
            <a:r>
              <a:rPr lang="hu-HU" u="sng" dirty="0" err="1" smtClean="0"/>
              <a:t>the</a:t>
            </a:r>
            <a:r>
              <a:rPr lang="hu-HU" u="sng" dirty="0" smtClean="0"/>
              <a:t> </a:t>
            </a:r>
            <a:r>
              <a:rPr lang="hu-HU" u="sng" dirty="0" err="1" smtClean="0"/>
              <a:t>daughter</a:t>
            </a:r>
            <a:r>
              <a:rPr lang="hu-HU" u="sng" dirty="0" smtClean="0"/>
              <a:t> </a:t>
            </a:r>
            <a:r>
              <a:rPr lang="hu-HU" u="sng" dirty="0" err="1" smtClean="0"/>
              <a:t>cells</a:t>
            </a:r>
            <a:r>
              <a:rPr lang="hu-HU" u="sng" dirty="0" smtClean="0"/>
              <a:t> </a:t>
            </a:r>
          </a:p>
          <a:p>
            <a:r>
              <a:rPr lang="hu-HU" u="sng" dirty="0" err="1" smtClean="0"/>
              <a:t>basis</a:t>
            </a:r>
            <a:r>
              <a:rPr lang="hu-HU" u="sng" dirty="0" smtClean="0"/>
              <a:t> of </a:t>
            </a:r>
            <a:r>
              <a:rPr lang="hu-HU" u="sng" dirty="0" err="1" smtClean="0"/>
              <a:t>inheritance</a:t>
            </a:r>
            <a:r>
              <a:rPr lang="hu-HU" u="sng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genetic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parents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offsprings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61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989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00" y="2060848"/>
            <a:ext cx="32619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zis 3"/>
          <p:cNvSpPr/>
          <p:nvPr/>
        </p:nvSpPr>
        <p:spPr>
          <a:xfrm rot="19985532">
            <a:off x="1299707" y="1862546"/>
            <a:ext cx="567900" cy="8549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7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Structure</a:t>
            </a:r>
            <a:r>
              <a:rPr lang="hu-HU" dirty="0" smtClean="0"/>
              <a:t> of DNA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err="1" smtClean="0"/>
              <a:t>Monomers</a:t>
            </a:r>
            <a:r>
              <a:rPr lang="hu-HU" dirty="0" smtClean="0"/>
              <a:t>: </a:t>
            </a:r>
            <a:r>
              <a:rPr lang="hu-HU" dirty="0" err="1" smtClean="0"/>
              <a:t>nucleotides</a:t>
            </a:r>
            <a:r>
              <a:rPr lang="hu-HU" dirty="0" smtClean="0"/>
              <a:t> (2’ </a:t>
            </a:r>
            <a:r>
              <a:rPr lang="hu-HU" dirty="0" err="1" smtClean="0"/>
              <a:t>deoxyribonucleoside-monophosphates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chain</a:t>
            </a:r>
            <a:r>
              <a:rPr lang="hu-HU" dirty="0" smtClean="0"/>
              <a:t> and </a:t>
            </a:r>
            <a:r>
              <a:rPr lang="hu-HU" dirty="0" err="1" smtClean="0"/>
              <a:t>deoxyribonucleoside-triphosphate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5’ end)</a:t>
            </a:r>
          </a:p>
          <a:p>
            <a:r>
              <a:rPr lang="hu-HU" dirty="0" smtClean="0"/>
              <a:t>3’-5’ </a:t>
            </a:r>
            <a:r>
              <a:rPr lang="hu-HU" dirty="0" err="1" smtClean="0"/>
              <a:t>phosphodiester</a:t>
            </a:r>
            <a:r>
              <a:rPr lang="hu-HU" dirty="0" smtClean="0"/>
              <a:t> </a:t>
            </a:r>
            <a:r>
              <a:rPr lang="hu-HU" dirty="0" err="1" smtClean="0"/>
              <a:t>bonds</a:t>
            </a:r>
            <a:endParaRPr lang="hu-HU" dirty="0" smtClean="0"/>
          </a:p>
          <a:p>
            <a:r>
              <a:rPr lang="hu-HU" dirty="0" smtClean="0"/>
              <a:t>5’ and 3’ </a:t>
            </a:r>
            <a:r>
              <a:rPr lang="hu-HU" dirty="0" err="1" smtClean="0"/>
              <a:t>ends</a:t>
            </a:r>
            <a:endParaRPr lang="hu-HU" dirty="0" smtClean="0"/>
          </a:p>
          <a:p>
            <a:r>
              <a:rPr lang="hu-HU" dirty="0" err="1" smtClean="0"/>
              <a:t>Double</a:t>
            </a:r>
            <a:r>
              <a:rPr lang="hu-HU" dirty="0" smtClean="0"/>
              <a:t> </a:t>
            </a:r>
            <a:r>
              <a:rPr lang="hu-HU" dirty="0" err="1" smtClean="0"/>
              <a:t>stranded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Antiparallel</a:t>
            </a:r>
            <a:r>
              <a:rPr lang="hu-HU" dirty="0" smtClean="0"/>
              <a:t> </a:t>
            </a:r>
            <a:r>
              <a:rPr lang="hu-HU" dirty="0" err="1" smtClean="0"/>
              <a:t>orientation</a:t>
            </a:r>
            <a:endParaRPr lang="hu-HU" dirty="0" smtClean="0"/>
          </a:p>
          <a:p>
            <a:r>
              <a:rPr lang="hu-HU" dirty="0" err="1" smtClean="0"/>
              <a:t>Complementary</a:t>
            </a:r>
            <a:r>
              <a:rPr lang="hu-HU" dirty="0" smtClean="0"/>
              <a:t> </a:t>
            </a:r>
            <a:r>
              <a:rPr lang="hu-HU" dirty="0" err="1" smtClean="0"/>
              <a:t>base</a:t>
            </a:r>
            <a:r>
              <a:rPr lang="hu-HU" dirty="0" smtClean="0"/>
              <a:t> </a:t>
            </a:r>
            <a:r>
              <a:rPr lang="hu-HU" dirty="0" err="1" smtClean="0"/>
              <a:t>pairing</a:t>
            </a:r>
            <a:r>
              <a:rPr lang="hu-HU" dirty="0" smtClean="0"/>
              <a:t> (A-T, G-C); </a:t>
            </a:r>
            <a:r>
              <a:rPr lang="hu-HU" dirty="0" err="1" smtClean="0"/>
              <a:t>H-bonds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638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err="1" smtClean="0"/>
              <a:t>Process</a:t>
            </a:r>
            <a:r>
              <a:rPr lang="hu-HU" dirty="0" smtClean="0"/>
              <a:t> of </a:t>
            </a:r>
            <a:r>
              <a:rPr lang="hu-HU" dirty="0" err="1" smtClean="0"/>
              <a:t>replication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hu-HU" dirty="0" err="1" smtClean="0"/>
              <a:t>Initiation</a:t>
            </a:r>
            <a:r>
              <a:rPr lang="hu-HU" dirty="0" smtClean="0"/>
              <a:t>: </a:t>
            </a:r>
          </a:p>
          <a:p>
            <a:pPr lvl="2"/>
            <a:r>
              <a:rPr lang="hu-HU" dirty="0" err="1" smtClean="0"/>
              <a:t>ori</a:t>
            </a:r>
            <a:r>
              <a:rPr lang="hu-HU" dirty="0" smtClean="0"/>
              <a:t> is </a:t>
            </a:r>
            <a:r>
              <a:rPr lang="hu-HU" dirty="0" err="1" smtClean="0"/>
              <a:t>recognized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proteins</a:t>
            </a:r>
            <a:endParaRPr lang="hu-HU" dirty="0" smtClean="0"/>
          </a:p>
          <a:p>
            <a:pPr lvl="2"/>
            <a:r>
              <a:rPr lang="hu-HU" dirty="0" smtClean="0"/>
              <a:t>2 </a:t>
            </a:r>
            <a:r>
              <a:rPr lang="hu-HU" dirty="0" err="1" smtClean="0"/>
              <a:t>strands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separated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cleaving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H </a:t>
            </a:r>
            <a:r>
              <a:rPr lang="hu-HU" dirty="0" err="1" smtClean="0"/>
              <a:t>bonds</a:t>
            </a:r>
            <a:endParaRPr lang="hu-HU" dirty="0" smtClean="0"/>
          </a:p>
          <a:p>
            <a:pPr lvl="2"/>
            <a:r>
              <a:rPr lang="hu-HU" dirty="0"/>
              <a:t>p</a:t>
            </a:r>
            <a:r>
              <a:rPr lang="hu-HU" dirty="0" smtClean="0"/>
              <a:t>rimer </a:t>
            </a:r>
            <a:r>
              <a:rPr lang="hu-HU" dirty="0" err="1" smtClean="0"/>
              <a:t>binding</a:t>
            </a:r>
            <a:r>
              <a:rPr lang="hu-HU" dirty="0" smtClean="0"/>
              <a:t> </a:t>
            </a:r>
          </a:p>
          <a:p>
            <a:pPr lvl="1"/>
            <a:endParaRPr lang="hu-HU" dirty="0" smtClean="0"/>
          </a:p>
          <a:p>
            <a:pPr lvl="1"/>
            <a:r>
              <a:rPr lang="hu-HU" dirty="0" err="1" smtClean="0"/>
              <a:t>Elongation</a:t>
            </a:r>
            <a:r>
              <a:rPr lang="hu-HU" dirty="0" smtClean="0"/>
              <a:t>: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replication</a:t>
            </a:r>
            <a:r>
              <a:rPr lang="hu-HU" dirty="0" smtClean="0"/>
              <a:t> </a:t>
            </a:r>
            <a:r>
              <a:rPr lang="hu-HU" dirty="0" err="1" smtClean="0"/>
              <a:t>bubble</a:t>
            </a:r>
            <a:r>
              <a:rPr lang="hu-HU" dirty="0" smtClean="0"/>
              <a:t> </a:t>
            </a:r>
          </a:p>
          <a:p>
            <a:pPr lvl="2"/>
            <a:r>
              <a:rPr lang="hu-HU" dirty="0" err="1"/>
              <a:t>c</a:t>
            </a:r>
            <a:r>
              <a:rPr lang="hu-HU" dirty="0" err="1" smtClean="0"/>
              <a:t>omplementary</a:t>
            </a:r>
            <a:r>
              <a:rPr lang="hu-HU" dirty="0" smtClean="0"/>
              <a:t> </a:t>
            </a:r>
            <a:r>
              <a:rPr lang="hu-HU" dirty="0" err="1" smtClean="0"/>
              <a:t>nucleotide</a:t>
            </a:r>
            <a:r>
              <a:rPr lang="hu-HU" dirty="0" smtClean="0"/>
              <a:t> </a:t>
            </a:r>
            <a:r>
              <a:rPr lang="hu-HU" dirty="0" err="1" smtClean="0"/>
              <a:t>binds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template</a:t>
            </a:r>
            <a:r>
              <a:rPr lang="hu-HU" dirty="0" smtClean="0"/>
              <a:t> strand </a:t>
            </a:r>
            <a:r>
              <a:rPr lang="hu-HU" dirty="0" err="1" smtClean="0"/>
              <a:t>with</a:t>
            </a:r>
            <a:r>
              <a:rPr lang="hu-HU" dirty="0" smtClean="0"/>
              <a:t> H </a:t>
            </a:r>
            <a:r>
              <a:rPr lang="hu-HU" dirty="0" err="1" smtClean="0"/>
              <a:t>bonds</a:t>
            </a:r>
            <a:endParaRPr lang="hu-HU" dirty="0" smtClean="0"/>
          </a:p>
          <a:p>
            <a:pPr lvl="2"/>
            <a:r>
              <a:rPr lang="hu-HU" dirty="0" smtClean="0"/>
              <a:t>DNA </a:t>
            </a:r>
            <a:r>
              <a:rPr lang="hu-HU" dirty="0" err="1" smtClean="0"/>
              <a:t>polymerase</a:t>
            </a:r>
            <a:r>
              <a:rPr lang="hu-HU" dirty="0" smtClean="0"/>
              <a:t> </a:t>
            </a:r>
            <a:r>
              <a:rPr lang="hu-HU" dirty="0" err="1" smtClean="0"/>
              <a:t>forms</a:t>
            </a:r>
            <a:r>
              <a:rPr lang="hu-HU" dirty="0" smtClean="0"/>
              <a:t> 3’-5’ </a:t>
            </a:r>
            <a:r>
              <a:rPr lang="hu-HU" dirty="0" err="1" smtClean="0"/>
              <a:t>phosphodiester</a:t>
            </a:r>
            <a:r>
              <a:rPr lang="hu-HU" dirty="0" smtClean="0"/>
              <a:t> </a:t>
            </a:r>
            <a:r>
              <a:rPr lang="hu-HU" dirty="0" err="1" smtClean="0"/>
              <a:t>bond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err="1" smtClean="0"/>
              <a:t>Termination</a:t>
            </a:r>
            <a:endParaRPr lang="hu-HU" dirty="0" smtClean="0"/>
          </a:p>
          <a:p>
            <a:pPr lvl="2"/>
            <a:r>
              <a:rPr lang="hu-HU" dirty="0" err="1"/>
              <a:t>s</a:t>
            </a:r>
            <a:r>
              <a:rPr lang="hu-HU" dirty="0" err="1" smtClean="0"/>
              <a:t>eparation</a:t>
            </a:r>
            <a:r>
              <a:rPr lang="hu-HU" dirty="0" smtClean="0"/>
              <a:t> of 2 </a:t>
            </a:r>
            <a:r>
              <a:rPr lang="hu-HU" dirty="0" err="1" smtClean="0"/>
              <a:t>dsDNA</a:t>
            </a:r>
            <a:r>
              <a:rPr lang="hu-HU" dirty="0" smtClean="0"/>
              <a:t> </a:t>
            </a:r>
            <a:r>
              <a:rPr lang="hu-HU" dirty="0" err="1" smtClean="0"/>
              <a:t>molecules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532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459</Words>
  <Application>Microsoft Office PowerPoint</Application>
  <PresentationFormat>Diavetítés a képernyőre (4:3 oldalarány)</PresentationFormat>
  <Paragraphs>74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Office-téma</vt:lpstr>
      <vt:lpstr>DNA, the genetic material</vt:lpstr>
      <vt:lpstr>PowerPoint-bemutató</vt:lpstr>
      <vt:lpstr>Bacterium transformation experiments</vt:lpstr>
      <vt:lpstr>Bacteriophage experiment</vt:lpstr>
      <vt:lpstr>Replication</vt:lpstr>
      <vt:lpstr>PowerPoint-bemutató</vt:lpstr>
      <vt:lpstr>PowerPoint-bemutató</vt:lpstr>
      <vt:lpstr>Structure of DNA</vt:lpstr>
      <vt:lpstr>Process of replication</vt:lpstr>
      <vt:lpstr>Replication bubble</vt:lpstr>
      <vt:lpstr>Replication fork</vt:lpstr>
      <vt:lpstr>PowerPoint-bemutató</vt:lpstr>
      <vt:lpstr>General features of replication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Replication</dc:title>
  <dc:creator>Kati</dc:creator>
  <cp:lastModifiedBy>Kati</cp:lastModifiedBy>
  <cp:revision>32</cp:revision>
  <cp:lastPrinted>2016-08-16T11:33:23Z</cp:lastPrinted>
  <dcterms:created xsi:type="dcterms:W3CDTF">2015-03-11T08:16:01Z</dcterms:created>
  <dcterms:modified xsi:type="dcterms:W3CDTF">2016-08-16T11:35:27Z</dcterms:modified>
</cp:coreProperties>
</file>