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5" r:id="rId6"/>
    <p:sldId id="276" r:id="rId7"/>
    <p:sldId id="260" r:id="rId8"/>
    <p:sldId id="261" r:id="rId9"/>
    <p:sldId id="262" r:id="rId10"/>
    <p:sldId id="263" r:id="rId11"/>
    <p:sldId id="264" r:id="rId12"/>
    <p:sldId id="265" r:id="rId13"/>
    <p:sldId id="277" r:id="rId14"/>
    <p:sldId id="266" r:id="rId15"/>
    <p:sldId id="267" r:id="rId16"/>
    <p:sldId id="278" r:id="rId17"/>
    <p:sldId id="268" r:id="rId18"/>
    <p:sldId id="269" r:id="rId19"/>
    <p:sldId id="279" r:id="rId20"/>
    <p:sldId id="270" r:id="rId21"/>
    <p:sldId id="271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DD466-F141-45D8-8F34-6122AB511676}" type="datetimeFigureOut">
              <a:rPr lang="hu-HU" smtClean="0"/>
              <a:pPr/>
              <a:t>2012.11.26.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CE180-1E47-463E-8F07-D8C1D9CCC0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98614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E180-1E47-463E-8F07-D8C1D9CCC058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9552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06A2-5DE5-4C14-AED2-361D2F13E8EE}" type="datetimeFigureOut">
              <a:rPr lang="hu-HU" smtClean="0"/>
              <a:pPr/>
              <a:t>2012.11.26.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CB26-04BC-4924-B102-446E0FEEFB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06A2-5DE5-4C14-AED2-361D2F13E8EE}" type="datetimeFigureOut">
              <a:rPr lang="hu-HU" smtClean="0"/>
              <a:pPr/>
              <a:t>2012.11.26.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CB26-04BC-4924-B102-446E0FEEFB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06A2-5DE5-4C14-AED2-361D2F13E8EE}" type="datetimeFigureOut">
              <a:rPr lang="hu-HU" smtClean="0"/>
              <a:pPr/>
              <a:t>2012.11.26.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CB26-04BC-4924-B102-446E0FEEFB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06A2-5DE5-4C14-AED2-361D2F13E8EE}" type="datetimeFigureOut">
              <a:rPr lang="hu-HU" smtClean="0"/>
              <a:pPr/>
              <a:t>2012.11.26.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CB26-04BC-4924-B102-446E0FEEFB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06A2-5DE5-4C14-AED2-361D2F13E8EE}" type="datetimeFigureOut">
              <a:rPr lang="hu-HU" smtClean="0"/>
              <a:pPr/>
              <a:t>2012.11.26.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CB26-04BC-4924-B102-446E0FEEFB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06A2-5DE5-4C14-AED2-361D2F13E8EE}" type="datetimeFigureOut">
              <a:rPr lang="hu-HU" smtClean="0"/>
              <a:pPr/>
              <a:t>2012.11.26.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CB26-04BC-4924-B102-446E0FEEFB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06A2-5DE5-4C14-AED2-361D2F13E8EE}" type="datetimeFigureOut">
              <a:rPr lang="hu-HU" smtClean="0"/>
              <a:pPr/>
              <a:t>2012.11.26.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CB26-04BC-4924-B102-446E0FEEFB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06A2-5DE5-4C14-AED2-361D2F13E8EE}" type="datetimeFigureOut">
              <a:rPr lang="hu-HU" smtClean="0"/>
              <a:pPr/>
              <a:t>2012.11.26.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CB26-04BC-4924-B102-446E0FEEFB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06A2-5DE5-4C14-AED2-361D2F13E8EE}" type="datetimeFigureOut">
              <a:rPr lang="hu-HU" smtClean="0"/>
              <a:pPr/>
              <a:t>2012.11.26.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CB26-04BC-4924-B102-446E0FEEFB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06A2-5DE5-4C14-AED2-361D2F13E8EE}" type="datetimeFigureOut">
              <a:rPr lang="hu-HU" smtClean="0"/>
              <a:pPr/>
              <a:t>2012.11.26.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CB26-04BC-4924-B102-446E0FEEFB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06A2-5DE5-4C14-AED2-361D2F13E8EE}" type="datetimeFigureOut">
              <a:rPr lang="hu-HU" smtClean="0"/>
              <a:pPr/>
              <a:t>2012.11.26.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CB26-04BC-4924-B102-446E0FEEFB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B06A2-5DE5-4C14-AED2-361D2F13E8EE}" type="datetimeFigureOut">
              <a:rPr lang="hu-HU" smtClean="0"/>
              <a:pPr/>
              <a:t>2012.11.26.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5CB26-04BC-4924-B102-446E0FEEFBA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travismulthaupt.com/page1/page15/files/Endosymbiotic%20Theory.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Structure of </a:t>
            </a:r>
            <a:r>
              <a:rPr lang="en-US" b="1" dirty="0" smtClean="0"/>
              <a:t>cells</a:t>
            </a:r>
            <a:r>
              <a:rPr lang="hu-HU" b="1" dirty="0" smtClean="0"/>
              <a:t>:</a:t>
            </a:r>
            <a:br>
              <a:rPr lang="hu-HU" b="1" dirty="0" smtClean="0"/>
            </a:br>
            <a:r>
              <a:rPr lang="en-US" b="1" dirty="0" smtClean="0"/>
              <a:t> </a:t>
            </a:r>
            <a:r>
              <a:rPr lang="hu-HU" b="1" dirty="0" smtClean="0"/>
              <a:t>P</a:t>
            </a:r>
            <a:r>
              <a:rPr lang="en-US" b="1" dirty="0" err="1" smtClean="0"/>
              <a:t>ro</a:t>
            </a:r>
            <a:r>
              <a:rPr lang="en-US" b="1" dirty="0" smtClean="0"/>
              <a:t>-and </a:t>
            </a:r>
            <a:r>
              <a:rPr lang="en-US" b="1" dirty="0"/>
              <a:t>eukaryotic cells,</a:t>
            </a:r>
            <a:br>
              <a:rPr lang="en-US" b="1" dirty="0"/>
            </a:br>
            <a:r>
              <a:rPr lang="hu-HU" b="1" dirty="0" err="1"/>
              <a:t>viruses</a:t>
            </a:r>
            <a:r>
              <a:rPr lang="hu-HU" b="1" dirty="0"/>
              <a:t>, </a:t>
            </a:r>
            <a:r>
              <a:rPr lang="hu-HU" b="1" dirty="0" err="1"/>
              <a:t>fungi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Maria </a:t>
            </a:r>
            <a:r>
              <a:rPr lang="hu-HU" dirty="0" err="1" smtClean="0"/>
              <a:t>Nemeth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u-HU" dirty="0" err="1" smtClean="0"/>
              <a:t>Structure</a:t>
            </a:r>
            <a:r>
              <a:rPr lang="hu-HU" dirty="0" smtClean="0"/>
              <a:t> of </a:t>
            </a:r>
            <a:r>
              <a:rPr lang="hu-HU" dirty="0" err="1" smtClean="0"/>
              <a:t>prokaryotic</a:t>
            </a:r>
            <a:r>
              <a:rPr lang="hu-HU" dirty="0" smtClean="0"/>
              <a:t> </a:t>
            </a:r>
            <a:r>
              <a:rPr lang="hu-HU" dirty="0" err="1" smtClean="0"/>
              <a:t>cells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cell </a:t>
            </a:r>
            <a:r>
              <a:rPr lang="en-US" dirty="0" smtClean="0"/>
              <a:t>membrane </a:t>
            </a:r>
            <a:r>
              <a:rPr lang="en-US" dirty="0"/>
              <a:t>surrounded by a cell </a:t>
            </a:r>
            <a:r>
              <a:rPr lang="en-US" dirty="0" smtClean="0"/>
              <a:t>wall</a:t>
            </a:r>
            <a:r>
              <a:rPr lang="hu-HU" dirty="0" smtClean="0"/>
              <a:t> (</a:t>
            </a:r>
            <a:r>
              <a:rPr lang="en-US" dirty="0" smtClean="0"/>
              <a:t>peptidoglycan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capsule</a:t>
            </a:r>
            <a:r>
              <a:rPr lang="hu-HU" dirty="0" smtClean="0"/>
              <a:t> (</a:t>
            </a:r>
            <a:r>
              <a:rPr lang="en-US" dirty="0" smtClean="0"/>
              <a:t>protect</a:t>
            </a:r>
            <a:r>
              <a:rPr lang="hu-HU" dirty="0" smtClean="0"/>
              <a:t>ion)</a:t>
            </a:r>
          </a:p>
          <a:p>
            <a:r>
              <a:rPr lang="hu-HU" dirty="0" err="1"/>
              <a:t>f</a:t>
            </a:r>
            <a:r>
              <a:rPr lang="hu-HU" dirty="0" err="1" smtClean="0"/>
              <a:t>lagella</a:t>
            </a:r>
            <a:r>
              <a:rPr lang="hu-HU" dirty="0" smtClean="0"/>
              <a:t> (</a:t>
            </a:r>
            <a:r>
              <a:rPr lang="hu-HU" dirty="0" err="1" smtClean="0"/>
              <a:t>hair-like</a:t>
            </a:r>
            <a:r>
              <a:rPr lang="hu-HU" dirty="0" smtClean="0"/>
              <a:t>, </a:t>
            </a:r>
            <a:r>
              <a:rPr lang="hu-HU" dirty="0" err="1" smtClean="0"/>
              <a:t>moving</a:t>
            </a:r>
            <a:r>
              <a:rPr lang="hu-HU" dirty="0" smtClean="0"/>
              <a:t>), </a:t>
            </a:r>
            <a:r>
              <a:rPr lang="hu-HU" dirty="0" err="1" smtClean="0"/>
              <a:t>pili</a:t>
            </a:r>
            <a:r>
              <a:rPr lang="hu-HU" dirty="0" smtClean="0"/>
              <a:t> (</a:t>
            </a:r>
            <a:r>
              <a:rPr lang="hu-HU" dirty="0" err="1" smtClean="0"/>
              <a:t>attaching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host</a:t>
            </a:r>
            <a:r>
              <a:rPr lang="hu-HU" dirty="0" smtClean="0"/>
              <a:t> </a:t>
            </a:r>
            <a:r>
              <a:rPr lang="hu-HU" dirty="0" err="1" smtClean="0"/>
              <a:t>cells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primitive</a:t>
            </a:r>
            <a:r>
              <a:rPr lang="hu-HU" dirty="0" smtClean="0"/>
              <a:t> </a:t>
            </a:r>
            <a:r>
              <a:rPr lang="hu-HU" dirty="0" err="1"/>
              <a:t>cytoskeleton</a:t>
            </a:r>
            <a:r>
              <a:rPr lang="hu-HU" dirty="0"/>
              <a:t> </a:t>
            </a:r>
            <a:r>
              <a:rPr lang="hu-HU" dirty="0" err="1" smtClean="0"/>
              <a:t>system</a:t>
            </a:r>
            <a:endParaRPr lang="hu-HU" dirty="0" smtClean="0"/>
          </a:p>
          <a:p>
            <a:r>
              <a:rPr lang="hu-HU" dirty="0" smtClean="0"/>
              <a:t>free and </a:t>
            </a:r>
            <a:r>
              <a:rPr lang="hu-HU" dirty="0" err="1" smtClean="0"/>
              <a:t>cell</a:t>
            </a:r>
            <a:r>
              <a:rPr lang="hu-HU" dirty="0" smtClean="0"/>
              <a:t> </a:t>
            </a:r>
            <a:r>
              <a:rPr lang="hu-HU" dirty="0" err="1" smtClean="0"/>
              <a:t>membrane</a:t>
            </a:r>
            <a:r>
              <a:rPr lang="hu-HU" dirty="0" smtClean="0"/>
              <a:t> </a:t>
            </a:r>
            <a:r>
              <a:rPr lang="hu-HU" dirty="0" err="1" smtClean="0"/>
              <a:t>bounded</a:t>
            </a:r>
            <a:r>
              <a:rPr lang="hu-HU" dirty="0" smtClean="0"/>
              <a:t> </a:t>
            </a:r>
            <a:r>
              <a:rPr lang="hu-HU" dirty="0" err="1" smtClean="0"/>
              <a:t>ribosomes</a:t>
            </a:r>
            <a:endParaRPr lang="hu-HU" dirty="0" smtClean="0"/>
          </a:p>
          <a:p>
            <a:r>
              <a:rPr lang="en-US" dirty="0"/>
              <a:t>transcription and translation is </a:t>
            </a:r>
            <a:r>
              <a:rPr lang="en-US" dirty="0" smtClean="0"/>
              <a:t>coupled</a:t>
            </a:r>
            <a:r>
              <a:rPr lang="hu-HU" dirty="0" smtClean="0"/>
              <a:t> (</a:t>
            </a:r>
            <a:r>
              <a:rPr lang="hu-HU" dirty="0" err="1"/>
              <a:t>p</a:t>
            </a:r>
            <a:r>
              <a:rPr lang="hu-HU" dirty="0" err="1" smtClean="0"/>
              <a:t>olysome-chromosome</a:t>
            </a:r>
            <a:r>
              <a:rPr lang="hu-HU" dirty="0" smtClean="0"/>
              <a:t> </a:t>
            </a:r>
            <a:r>
              <a:rPr lang="hu-HU" dirty="0" err="1"/>
              <a:t>complexes</a:t>
            </a:r>
            <a:r>
              <a:rPr lang="hu-H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130543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/>
          <a:lstStyle/>
          <a:p>
            <a:r>
              <a:rPr lang="hu-HU" dirty="0" err="1" smtClean="0"/>
              <a:t>Morphology</a:t>
            </a:r>
            <a:r>
              <a:rPr lang="hu-HU" dirty="0" smtClean="0"/>
              <a:t> </a:t>
            </a:r>
            <a:r>
              <a:rPr lang="hu-HU" dirty="0"/>
              <a:t>of </a:t>
            </a:r>
            <a:r>
              <a:rPr lang="hu-HU" dirty="0" err="1" smtClean="0"/>
              <a:t>bacteria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hu-HU" dirty="0" err="1"/>
              <a:t>determined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 smtClean="0"/>
              <a:t>cytoskeletal</a:t>
            </a:r>
            <a:r>
              <a:rPr lang="hu-HU" dirty="0" smtClean="0"/>
              <a:t> </a:t>
            </a:r>
            <a:r>
              <a:rPr lang="hu-HU" dirty="0" err="1"/>
              <a:t>elements</a:t>
            </a:r>
            <a:r>
              <a:rPr lang="hu-HU" dirty="0"/>
              <a:t>, and </a:t>
            </a:r>
            <a:r>
              <a:rPr lang="hu-HU" dirty="0" err="1" smtClean="0"/>
              <a:t>by</a:t>
            </a:r>
            <a:r>
              <a:rPr lang="hu-HU" dirty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/>
              <a:t>cell</a:t>
            </a:r>
            <a:r>
              <a:rPr lang="hu-HU" dirty="0"/>
              <a:t> </a:t>
            </a:r>
            <a:r>
              <a:rPr lang="hu-HU" dirty="0" err="1"/>
              <a:t>wall</a:t>
            </a:r>
            <a:endParaRPr lang="hu-HU" dirty="0" smtClean="0"/>
          </a:p>
          <a:p>
            <a:r>
              <a:rPr lang="hu-HU" dirty="0" err="1" smtClean="0"/>
              <a:t>spherical</a:t>
            </a:r>
            <a:endParaRPr lang="hu-HU" dirty="0" smtClean="0"/>
          </a:p>
          <a:p>
            <a:r>
              <a:rPr lang="hu-HU" dirty="0" err="1" smtClean="0"/>
              <a:t>rod-shape</a:t>
            </a:r>
            <a:endParaRPr lang="hu-HU" dirty="0" smtClean="0"/>
          </a:p>
          <a:p>
            <a:r>
              <a:rPr lang="hu-HU" dirty="0" err="1"/>
              <a:t>v</a:t>
            </a:r>
            <a:r>
              <a:rPr lang="hu-HU" dirty="0" err="1" smtClean="0"/>
              <a:t>ibrio</a:t>
            </a:r>
            <a:endParaRPr lang="hu-HU" dirty="0" smtClean="0"/>
          </a:p>
          <a:p>
            <a:r>
              <a:rPr lang="hu-HU" dirty="0" err="1" smtClean="0"/>
              <a:t>spirilla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7040" y="1843088"/>
            <a:ext cx="6081464" cy="506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7475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u-HU" dirty="0" err="1" smtClean="0"/>
              <a:t>Characteristics</a:t>
            </a:r>
            <a:r>
              <a:rPr lang="hu-HU" dirty="0" smtClean="0"/>
              <a:t> of </a:t>
            </a:r>
            <a:r>
              <a:rPr lang="hu-HU" dirty="0" err="1" smtClean="0"/>
              <a:t>bacteria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hu-HU" dirty="0" err="1"/>
              <a:t>reproduced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binary</a:t>
            </a:r>
            <a:r>
              <a:rPr lang="hu-HU" dirty="0"/>
              <a:t> </a:t>
            </a:r>
            <a:r>
              <a:rPr lang="hu-HU" dirty="0" err="1" smtClean="0"/>
              <a:t>fission</a:t>
            </a:r>
            <a:endParaRPr lang="hu-HU" dirty="0" smtClean="0"/>
          </a:p>
          <a:p>
            <a:r>
              <a:rPr lang="hu-HU" dirty="0" err="1"/>
              <a:t>b</a:t>
            </a:r>
            <a:r>
              <a:rPr lang="en-US" dirty="0" err="1" smtClean="0"/>
              <a:t>acteriospores</a:t>
            </a:r>
            <a:r>
              <a:rPr lang="en-US" dirty="0" smtClean="0"/>
              <a:t> </a:t>
            </a:r>
            <a:r>
              <a:rPr lang="hu-HU" dirty="0"/>
              <a:t>(</a:t>
            </a:r>
            <a:r>
              <a:rPr lang="en-US" dirty="0" smtClean="0"/>
              <a:t>highly resistant</a:t>
            </a:r>
            <a:r>
              <a:rPr lang="hu-HU" dirty="0" smtClean="0"/>
              <a:t>, </a:t>
            </a:r>
            <a:r>
              <a:rPr lang="hu-HU" dirty="0" err="1" smtClean="0"/>
              <a:t>long</a:t>
            </a:r>
            <a:r>
              <a:rPr lang="en-US" dirty="0" smtClean="0"/>
              <a:t> </a:t>
            </a:r>
            <a:r>
              <a:rPr lang="hu-HU" dirty="0" err="1" smtClean="0"/>
              <a:t>viability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E.g</a:t>
            </a:r>
            <a:r>
              <a:rPr lang="hu-HU" dirty="0" smtClean="0"/>
              <a:t>. </a:t>
            </a:r>
            <a:r>
              <a:rPr lang="en-US" dirty="0"/>
              <a:t>Bacillus </a:t>
            </a:r>
            <a:r>
              <a:rPr lang="en-US" dirty="0" err="1"/>
              <a:t>anthracis</a:t>
            </a:r>
            <a:r>
              <a:rPr lang="en-US" dirty="0"/>
              <a:t> </a:t>
            </a:r>
            <a:r>
              <a:rPr lang="hu-HU" dirty="0" err="1" smtClean="0"/>
              <a:t>causing</a:t>
            </a:r>
            <a:r>
              <a:rPr lang="hu-HU" dirty="0" smtClean="0"/>
              <a:t> </a:t>
            </a:r>
            <a:r>
              <a:rPr lang="hu-HU" dirty="0" err="1" smtClean="0"/>
              <a:t>antrax</a:t>
            </a:r>
            <a:endParaRPr lang="hu-HU" dirty="0" smtClean="0"/>
          </a:p>
          <a:p>
            <a:r>
              <a:rPr lang="en-US" dirty="0" smtClean="0"/>
              <a:t>Endotoxin</a:t>
            </a:r>
            <a:r>
              <a:rPr lang="hu-HU" dirty="0" smtClean="0"/>
              <a:t> (</a:t>
            </a:r>
            <a:r>
              <a:rPr lang="en-US" dirty="0" smtClean="0"/>
              <a:t>causing </a:t>
            </a:r>
            <a:r>
              <a:rPr lang="en-US" dirty="0"/>
              <a:t>systemic inflammatory response </a:t>
            </a:r>
            <a:r>
              <a:rPr lang="en-US" dirty="0" smtClean="0"/>
              <a:t>in</a:t>
            </a:r>
            <a:r>
              <a:rPr lang="hu-HU" dirty="0" smtClean="0"/>
              <a:t> </a:t>
            </a:r>
            <a:r>
              <a:rPr lang="en-US" dirty="0" smtClean="0"/>
              <a:t>the body</a:t>
            </a:r>
            <a:r>
              <a:rPr lang="hu-HU" dirty="0" smtClean="0"/>
              <a:t>)</a:t>
            </a:r>
          </a:p>
          <a:p>
            <a:r>
              <a:rPr lang="en-US" dirty="0" smtClean="0"/>
              <a:t>e.g</a:t>
            </a:r>
            <a:r>
              <a:rPr lang="en-US" dirty="0"/>
              <a:t>. </a:t>
            </a:r>
            <a:r>
              <a:rPr lang="en-US" dirty="0" smtClean="0"/>
              <a:t>Neisseria meningitides</a:t>
            </a:r>
            <a:r>
              <a:rPr lang="hu-HU" dirty="0" smtClean="0"/>
              <a:t> </a:t>
            </a:r>
            <a:r>
              <a:rPr lang="hu-HU" dirty="0" err="1" smtClean="0"/>
              <a:t>causing</a:t>
            </a:r>
            <a:r>
              <a:rPr lang="hu-HU" dirty="0" smtClean="0"/>
              <a:t> </a:t>
            </a:r>
            <a:r>
              <a:rPr lang="hu-HU" dirty="0" err="1" smtClean="0"/>
              <a:t>meningitis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0318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12905"/>
          <a:stretch/>
        </p:blipFill>
        <p:spPr bwMode="auto">
          <a:xfrm>
            <a:off x="0" y="937290"/>
            <a:ext cx="3810000" cy="414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505694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 staining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Gram </a:t>
            </a:r>
            <a:r>
              <a:rPr lang="en-US" sz="2800" dirty="0"/>
              <a:t>positive bacteria </a:t>
            </a:r>
            <a:r>
              <a:rPr lang="hu-HU" sz="2800" dirty="0" smtClean="0"/>
              <a:t>(</a:t>
            </a:r>
            <a:r>
              <a:rPr lang="en-US" sz="2800" dirty="0" smtClean="0"/>
              <a:t>thick </a:t>
            </a:r>
            <a:r>
              <a:rPr lang="en-US" sz="2800" dirty="0"/>
              <a:t>peptidoglycan cell </a:t>
            </a:r>
            <a:r>
              <a:rPr lang="en-US" sz="2800" dirty="0" smtClean="0"/>
              <a:t>wall</a:t>
            </a:r>
            <a:r>
              <a:rPr lang="hu-HU" sz="2800" dirty="0" smtClean="0"/>
              <a:t>)</a:t>
            </a:r>
          </a:p>
          <a:p>
            <a:r>
              <a:rPr lang="en-US" sz="2800" dirty="0" smtClean="0"/>
              <a:t>e.g</a:t>
            </a:r>
            <a:r>
              <a:rPr lang="en-US" sz="2800" dirty="0"/>
              <a:t>. Streptococcus </a:t>
            </a:r>
            <a:r>
              <a:rPr lang="en-US" sz="2800" dirty="0" smtClean="0"/>
              <a:t>causing</a:t>
            </a:r>
            <a:r>
              <a:rPr lang="hu-HU" sz="2800" dirty="0" smtClean="0"/>
              <a:t> </a:t>
            </a:r>
            <a:r>
              <a:rPr lang="en-US" sz="2800" dirty="0" smtClean="0"/>
              <a:t>Pneumonia</a:t>
            </a:r>
            <a:endParaRPr lang="hu-HU" sz="2800" dirty="0" smtClean="0"/>
          </a:p>
          <a:p>
            <a:r>
              <a:rPr lang="en-US" sz="2800" dirty="0" smtClean="0"/>
              <a:t>Gram </a:t>
            </a:r>
            <a:r>
              <a:rPr lang="en-US" sz="2800" dirty="0"/>
              <a:t>negative bacteria </a:t>
            </a:r>
            <a:r>
              <a:rPr lang="hu-HU" sz="2800" dirty="0" smtClean="0"/>
              <a:t>(</a:t>
            </a:r>
            <a:r>
              <a:rPr lang="en-US" sz="2800" dirty="0" smtClean="0"/>
              <a:t>thin </a:t>
            </a:r>
            <a:r>
              <a:rPr lang="en-US" sz="2800" dirty="0"/>
              <a:t>cell wall, </a:t>
            </a:r>
            <a:r>
              <a:rPr lang="en-US" sz="2800" dirty="0" smtClean="0"/>
              <a:t>cannot </a:t>
            </a:r>
            <a:r>
              <a:rPr lang="en-US" sz="2800" dirty="0"/>
              <a:t>be </a:t>
            </a:r>
            <a:r>
              <a:rPr lang="en-US" sz="2800" dirty="0" smtClean="0"/>
              <a:t>stained</a:t>
            </a:r>
            <a:r>
              <a:rPr lang="hu-HU" sz="2800" dirty="0" smtClean="0"/>
              <a:t>)</a:t>
            </a:r>
            <a:endParaRPr lang="en-US" sz="2800" dirty="0"/>
          </a:p>
          <a:p>
            <a:r>
              <a:rPr lang="en-US" sz="2800" dirty="0" smtClean="0"/>
              <a:t>e.g. </a:t>
            </a:r>
            <a:r>
              <a:rPr lang="en-US" sz="2800" dirty="0"/>
              <a:t>Escherichia coli causing urinary tract </a:t>
            </a:r>
            <a:r>
              <a:rPr lang="en-US" sz="2800" dirty="0" smtClean="0"/>
              <a:t>infections</a:t>
            </a:r>
            <a:endParaRPr lang="hu-H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725144"/>
            <a:ext cx="213285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t="10500" b="11801"/>
          <a:stretch>
            <a:fillRect/>
          </a:stretch>
        </p:blipFill>
        <p:spPr bwMode="auto">
          <a:xfrm>
            <a:off x="4427984" y="4911095"/>
            <a:ext cx="2448272" cy="190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0259" y="5157192"/>
            <a:ext cx="220824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869160"/>
            <a:ext cx="229462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5809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Examples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dirty="0" err="1" smtClean="0"/>
              <a:t>Pathogenic</a:t>
            </a:r>
            <a:r>
              <a:rPr lang="hu-HU" b="1" dirty="0" smtClean="0"/>
              <a:t> </a:t>
            </a:r>
            <a:r>
              <a:rPr lang="hu-HU" b="1" dirty="0" err="1" smtClean="0"/>
              <a:t>bacteria</a:t>
            </a:r>
            <a:r>
              <a:rPr lang="hu-HU" b="1" dirty="0" smtClean="0"/>
              <a:t>:</a:t>
            </a:r>
          </a:p>
          <a:p>
            <a:pPr lvl="1"/>
            <a:r>
              <a:rPr lang="hu-HU" dirty="0" err="1" smtClean="0"/>
              <a:t>Bordetella</a:t>
            </a:r>
            <a:r>
              <a:rPr lang="hu-HU" dirty="0" smtClean="0"/>
              <a:t> </a:t>
            </a:r>
            <a:r>
              <a:rPr lang="en-US" dirty="0" smtClean="0"/>
              <a:t>pertussis </a:t>
            </a:r>
            <a:r>
              <a:rPr lang="hu-HU" dirty="0" err="1" smtClean="0"/>
              <a:t>causing</a:t>
            </a:r>
            <a:r>
              <a:rPr lang="en-US" dirty="0" smtClean="0"/>
              <a:t> </a:t>
            </a:r>
            <a:r>
              <a:rPr lang="en-US" dirty="0"/>
              <a:t>whooping </a:t>
            </a:r>
            <a:r>
              <a:rPr lang="en-US" dirty="0" smtClean="0"/>
              <a:t>cough</a:t>
            </a:r>
            <a:endParaRPr lang="hu-HU" dirty="0" smtClean="0"/>
          </a:p>
          <a:p>
            <a:pPr lvl="1"/>
            <a:r>
              <a:rPr lang="en-US" dirty="0" smtClean="0"/>
              <a:t>Mycobacterium </a:t>
            </a:r>
            <a:r>
              <a:rPr lang="en-US" dirty="0" err="1" smtClean="0"/>
              <a:t>leprae</a:t>
            </a:r>
            <a:r>
              <a:rPr lang="hu-HU" dirty="0" smtClean="0"/>
              <a:t> </a:t>
            </a:r>
            <a:r>
              <a:rPr lang="en-US" dirty="0" smtClean="0"/>
              <a:t>causes leprosy</a:t>
            </a:r>
            <a:r>
              <a:rPr lang="hu-HU" dirty="0" smtClean="0"/>
              <a:t> (</a:t>
            </a:r>
            <a:r>
              <a:rPr lang="en-US" dirty="0" smtClean="0"/>
              <a:t>skin lesions</a:t>
            </a:r>
            <a:r>
              <a:rPr lang="hu-HU" dirty="0" smtClean="0"/>
              <a:t>)</a:t>
            </a:r>
          </a:p>
          <a:p>
            <a:pPr lvl="1"/>
            <a:r>
              <a:rPr lang="en-US" dirty="0" smtClean="0"/>
              <a:t>Mycobacterium tuberculosis</a:t>
            </a:r>
            <a:r>
              <a:rPr lang="hu-HU" dirty="0" smtClean="0"/>
              <a:t> </a:t>
            </a:r>
            <a:r>
              <a:rPr lang="hu-HU" dirty="0" err="1" smtClean="0"/>
              <a:t>causing</a:t>
            </a:r>
            <a:r>
              <a:rPr lang="hu-HU" dirty="0" smtClean="0"/>
              <a:t> </a:t>
            </a:r>
            <a:r>
              <a:rPr lang="hu-HU" dirty="0" err="1" smtClean="0"/>
              <a:t>tuberculosis</a:t>
            </a:r>
            <a:endParaRPr lang="en-US" dirty="0"/>
          </a:p>
          <a:p>
            <a:r>
              <a:rPr lang="hu-HU" b="1" dirty="0" err="1" smtClean="0"/>
              <a:t>Non-pathogenic</a:t>
            </a:r>
            <a:r>
              <a:rPr lang="hu-HU" b="1" dirty="0" smtClean="0"/>
              <a:t> </a:t>
            </a:r>
            <a:r>
              <a:rPr lang="hu-HU" b="1" dirty="0" err="1" smtClean="0"/>
              <a:t>bacteria</a:t>
            </a:r>
            <a:r>
              <a:rPr lang="hu-HU" b="1" dirty="0" smtClean="0"/>
              <a:t>:</a:t>
            </a:r>
          </a:p>
          <a:p>
            <a:pPr lvl="1"/>
            <a:r>
              <a:rPr lang="en-US" dirty="0" smtClean="0"/>
              <a:t>Staphylococcus </a:t>
            </a:r>
            <a:r>
              <a:rPr lang="en-US" dirty="0" err="1"/>
              <a:t>epidermidis</a:t>
            </a:r>
            <a:r>
              <a:rPr lang="en-US" dirty="0"/>
              <a:t> </a:t>
            </a:r>
            <a:r>
              <a:rPr lang="hu-HU" dirty="0" smtClean="0"/>
              <a:t>is an </a:t>
            </a:r>
            <a:r>
              <a:rPr lang="en-US" dirty="0" smtClean="0"/>
              <a:t>inhabitant </a:t>
            </a:r>
            <a:r>
              <a:rPr lang="en-US" dirty="0"/>
              <a:t>of human </a:t>
            </a:r>
            <a:r>
              <a:rPr lang="en-US" dirty="0" smtClean="0"/>
              <a:t>skin</a:t>
            </a:r>
            <a:endParaRPr lang="hu-HU" dirty="0" smtClean="0"/>
          </a:p>
          <a:p>
            <a:pPr lvl="1"/>
            <a:r>
              <a:rPr lang="en-US" dirty="0" smtClean="0"/>
              <a:t>Helicobacter </a:t>
            </a:r>
            <a:r>
              <a:rPr lang="en-US" dirty="0"/>
              <a:t>pylori </a:t>
            </a:r>
            <a:r>
              <a:rPr lang="hu-HU" dirty="0" smtClean="0"/>
              <a:t>(</a:t>
            </a:r>
            <a:r>
              <a:rPr lang="en-US" dirty="0" smtClean="0"/>
              <a:t>found </a:t>
            </a:r>
            <a:r>
              <a:rPr lang="en-US" dirty="0"/>
              <a:t>in the </a:t>
            </a:r>
            <a:r>
              <a:rPr lang="en-US" dirty="0" smtClean="0"/>
              <a:t>stomach</a:t>
            </a:r>
            <a:r>
              <a:rPr lang="hu-HU" dirty="0" smtClean="0"/>
              <a:t>)</a:t>
            </a:r>
            <a:r>
              <a:rPr lang="en-US" dirty="0" smtClean="0"/>
              <a:t> causing</a:t>
            </a:r>
            <a:r>
              <a:rPr lang="hu-HU" dirty="0" smtClean="0"/>
              <a:t> </a:t>
            </a:r>
            <a:r>
              <a:rPr lang="en-US" dirty="0" smtClean="0"/>
              <a:t>gastritis </a:t>
            </a:r>
            <a:r>
              <a:rPr lang="en-US" dirty="0"/>
              <a:t>and peptic ulcer </a:t>
            </a:r>
            <a:r>
              <a:rPr lang="en-US" dirty="0" smtClean="0"/>
              <a:t>disease</a:t>
            </a:r>
            <a:endParaRPr lang="hu-HU" dirty="0" smtClean="0"/>
          </a:p>
          <a:p>
            <a:pPr lvl="1"/>
            <a:r>
              <a:rPr lang="en-US" dirty="0" smtClean="0"/>
              <a:t>Lactobacillus </a:t>
            </a:r>
            <a:r>
              <a:rPr lang="hu-HU" dirty="0" smtClean="0"/>
              <a:t>(</a:t>
            </a:r>
            <a:r>
              <a:rPr lang="en-US" dirty="0" smtClean="0"/>
              <a:t>low pH</a:t>
            </a:r>
            <a:r>
              <a:rPr lang="hu-HU" dirty="0" smtClean="0"/>
              <a:t> establishment </a:t>
            </a:r>
            <a:r>
              <a:rPr lang="hu-HU" dirty="0"/>
              <a:t>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smtClean="0"/>
              <a:t>vagina)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778972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47864" cy="267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4624"/>
            <a:ext cx="5710014" cy="387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19653"/>
            <a:ext cx="3347864" cy="343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5925" y="3933825"/>
            <a:ext cx="36480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u-HU" dirty="0" err="1"/>
              <a:t>Eukaryotic</a:t>
            </a:r>
            <a:r>
              <a:rPr lang="hu-HU" dirty="0"/>
              <a:t> </a:t>
            </a:r>
            <a:r>
              <a:rPr lang="hu-HU" dirty="0" err="1"/>
              <a:t>cells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nuclear envelope and other membrane-bounded </a:t>
            </a:r>
            <a:r>
              <a:rPr lang="en-US" dirty="0" smtClean="0"/>
              <a:t>organelles</a:t>
            </a:r>
            <a:r>
              <a:rPr lang="hu-HU" dirty="0" smtClean="0"/>
              <a:t> (</a:t>
            </a:r>
            <a:r>
              <a:rPr lang="hu-HU" dirty="0" err="1"/>
              <a:t>smooth</a:t>
            </a:r>
            <a:r>
              <a:rPr lang="hu-HU" dirty="0"/>
              <a:t> </a:t>
            </a:r>
            <a:r>
              <a:rPr lang="hu-HU" dirty="0" err="1" smtClean="0"/>
              <a:t>endoplasmic</a:t>
            </a:r>
            <a:r>
              <a:rPr lang="hu-HU" dirty="0"/>
              <a:t> </a:t>
            </a:r>
            <a:r>
              <a:rPr lang="hu-HU" dirty="0" err="1" smtClean="0"/>
              <a:t>reticulum</a:t>
            </a:r>
            <a:r>
              <a:rPr lang="hu-HU" dirty="0"/>
              <a:t>, </a:t>
            </a:r>
            <a:r>
              <a:rPr lang="hu-HU" dirty="0" err="1"/>
              <a:t>rough</a:t>
            </a:r>
            <a:r>
              <a:rPr lang="hu-HU" dirty="0"/>
              <a:t> </a:t>
            </a:r>
            <a:r>
              <a:rPr lang="hu-HU" dirty="0" err="1"/>
              <a:t>endoplasmic</a:t>
            </a:r>
            <a:r>
              <a:rPr lang="hu-HU" dirty="0"/>
              <a:t> </a:t>
            </a:r>
            <a:r>
              <a:rPr lang="hu-HU" dirty="0" err="1"/>
              <a:t>reticulum</a:t>
            </a:r>
            <a:r>
              <a:rPr lang="hu-HU" dirty="0"/>
              <a:t>, </a:t>
            </a:r>
            <a:r>
              <a:rPr lang="hu-HU" dirty="0" err="1"/>
              <a:t>mitochondrion</a:t>
            </a:r>
            <a:r>
              <a:rPr lang="hu-HU" dirty="0"/>
              <a:t>, </a:t>
            </a:r>
            <a:r>
              <a:rPr lang="hu-HU" dirty="0" err="1"/>
              <a:t>chloroplast</a:t>
            </a:r>
            <a:r>
              <a:rPr lang="hu-HU" dirty="0"/>
              <a:t>, and </a:t>
            </a:r>
            <a:r>
              <a:rPr lang="hu-HU" dirty="0" err="1"/>
              <a:t>lysosome</a:t>
            </a:r>
            <a:r>
              <a:rPr lang="hu-HU" dirty="0" smtClean="0"/>
              <a:t>)</a:t>
            </a:r>
          </a:p>
          <a:p>
            <a:r>
              <a:rPr lang="en-US" dirty="0" smtClean="0"/>
              <a:t>huge, </a:t>
            </a:r>
            <a:r>
              <a:rPr lang="en-US" dirty="0"/>
              <a:t>linear, double stranded, mostly non-coding (98-99</a:t>
            </a:r>
            <a:r>
              <a:rPr lang="en-US" dirty="0" smtClean="0"/>
              <a:t>%)</a:t>
            </a:r>
            <a:r>
              <a:rPr lang="hu-HU" dirty="0" smtClean="0"/>
              <a:t> DNA</a:t>
            </a:r>
          </a:p>
          <a:p>
            <a:r>
              <a:rPr lang="hu-HU" dirty="0" err="1"/>
              <a:t>transcription</a:t>
            </a:r>
            <a:r>
              <a:rPr lang="hu-HU" dirty="0"/>
              <a:t> and </a:t>
            </a:r>
            <a:r>
              <a:rPr lang="hu-HU" dirty="0" err="1"/>
              <a:t>translation</a:t>
            </a:r>
            <a:r>
              <a:rPr lang="hu-HU" dirty="0"/>
              <a:t> </a:t>
            </a:r>
            <a:r>
              <a:rPr lang="hu-HU" dirty="0" smtClean="0"/>
              <a:t>is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coupled</a:t>
            </a:r>
            <a:endParaRPr lang="hu-HU" dirty="0" smtClean="0"/>
          </a:p>
          <a:p>
            <a:r>
              <a:rPr lang="hu-HU" dirty="0" err="1"/>
              <a:t>d</a:t>
            </a:r>
            <a:r>
              <a:rPr lang="hu-HU" dirty="0" err="1" smtClean="0"/>
              <a:t>eveloped</a:t>
            </a:r>
            <a:r>
              <a:rPr lang="hu-HU" dirty="0" smtClean="0"/>
              <a:t> </a:t>
            </a:r>
            <a:r>
              <a:rPr lang="fr-FR" dirty="0" smtClean="0"/>
              <a:t>cytoskeletal structure</a:t>
            </a:r>
            <a:r>
              <a:rPr lang="hu-HU" dirty="0" smtClean="0"/>
              <a:t> </a:t>
            </a:r>
            <a:r>
              <a:rPr lang="fr-FR" dirty="0" smtClean="0"/>
              <a:t>(microtubules</a:t>
            </a:r>
            <a:r>
              <a:rPr lang="fr-FR" dirty="0"/>
              <a:t>, microfilaments, intermediate filaments</a:t>
            </a:r>
            <a:r>
              <a:rPr lang="fr-FR" dirty="0" smtClean="0"/>
              <a:t>)</a:t>
            </a:r>
            <a:endParaRPr lang="hu-HU" dirty="0" smtClean="0"/>
          </a:p>
          <a:p>
            <a:r>
              <a:rPr lang="en-US" dirty="0"/>
              <a:t>flagella, </a:t>
            </a:r>
            <a:r>
              <a:rPr lang="en-US" dirty="0" smtClean="0"/>
              <a:t>cilia</a:t>
            </a:r>
            <a:r>
              <a:rPr lang="hu-HU" dirty="0" smtClean="0"/>
              <a:t> (m</a:t>
            </a:r>
            <a:r>
              <a:rPr lang="en-US" dirty="0" err="1" smtClean="0"/>
              <a:t>ovement</a:t>
            </a:r>
            <a:r>
              <a:rPr lang="en-US" dirty="0"/>
              <a:t>, feeding, </a:t>
            </a:r>
            <a:r>
              <a:rPr lang="en-US" dirty="0" smtClean="0"/>
              <a:t>sensation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798688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u-HU" dirty="0" err="1"/>
              <a:t>A</a:t>
            </a:r>
            <a:r>
              <a:rPr lang="hu-HU" dirty="0" err="1" smtClean="0"/>
              <a:t>nimal</a:t>
            </a:r>
            <a:r>
              <a:rPr lang="hu-HU" dirty="0" smtClean="0"/>
              <a:t> </a:t>
            </a:r>
            <a:r>
              <a:rPr lang="hu-HU" dirty="0" err="1"/>
              <a:t>cells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648770" cy="508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06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1392" y="-27384"/>
            <a:ext cx="3915104" cy="321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3" y="4293096"/>
            <a:ext cx="325568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 b="64594"/>
          <a:stretch>
            <a:fillRect/>
          </a:stretch>
        </p:blipFill>
        <p:spPr bwMode="auto">
          <a:xfrm>
            <a:off x="3454688" y="4437111"/>
            <a:ext cx="5653815" cy="2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u-HU" b="1" dirty="0" err="1"/>
              <a:t>Viruses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hu-HU" dirty="0" err="1" smtClean="0"/>
              <a:t>non-cellular</a:t>
            </a:r>
            <a:endParaRPr lang="hu-HU" dirty="0" smtClean="0"/>
          </a:p>
          <a:p>
            <a:r>
              <a:rPr lang="en-US" dirty="0" smtClean="0"/>
              <a:t>living </a:t>
            </a:r>
            <a:r>
              <a:rPr lang="en-US" dirty="0"/>
              <a:t>and non-living </a:t>
            </a:r>
            <a:r>
              <a:rPr lang="en-US" dirty="0" smtClean="0"/>
              <a:t>characteristics</a:t>
            </a:r>
            <a:endParaRPr lang="hu-HU" dirty="0" smtClean="0"/>
          </a:p>
          <a:p>
            <a:r>
              <a:rPr lang="hu-HU" dirty="0" err="1"/>
              <a:t>obligate</a:t>
            </a:r>
            <a:r>
              <a:rPr lang="hu-HU" dirty="0"/>
              <a:t> </a:t>
            </a:r>
            <a:r>
              <a:rPr lang="hu-HU" dirty="0" err="1"/>
              <a:t>intracellular</a:t>
            </a:r>
            <a:r>
              <a:rPr lang="hu-HU" dirty="0"/>
              <a:t> </a:t>
            </a:r>
            <a:r>
              <a:rPr lang="hu-HU" dirty="0" err="1" smtClean="0"/>
              <a:t>parasites</a:t>
            </a:r>
            <a:r>
              <a:rPr lang="hu-HU" dirty="0" smtClean="0"/>
              <a:t>: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en-US" dirty="0" smtClean="0"/>
              <a:t>can </a:t>
            </a:r>
            <a:r>
              <a:rPr lang="en-US" dirty="0"/>
              <a:t>multiply in their host cells </a:t>
            </a:r>
            <a:r>
              <a:rPr lang="en-US" dirty="0" smtClean="0"/>
              <a:t>only</a:t>
            </a:r>
            <a:endParaRPr lang="hu-HU" dirty="0" smtClean="0"/>
          </a:p>
          <a:p>
            <a:r>
              <a:rPr lang="hu-HU" dirty="0"/>
              <a:t>s</a:t>
            </a:r>
            <a:r>
              <a:rPr lang="en-US" dirty="0" err="1" smtClean="0"/>
              <a:t>ize</a:t>
            </a:r>
            <a:r>
              <a:rPr lang="hu-HU" dirty="0" smtClean="0"/>
              <a:t>:</a:t>
            </a:r>
            <a:r>
              <a:rPr lang="en-US" dirty="0" smtClean="0"/>
              <a:t> </a:t>
            </a:r>
            <a:r>
              <a:rPr lang="en-US" dirty="0"/>
              <a:t>between 20 and 30 </a:t>
            </a:r>
            <a:r>
              <a:rPr lang="en-US" dirty="0" smtClean="0"/>
              <a:t>nanometers</a:t>
            </a:r>
            <a:endParaRPr lang="hu-HU" dirty="0" smtClean="0"/>
          </a:p>
          <a:p>
            <a:r>
              <a:rPr lang="hu-HU" dirty="0"/>
              <a:t>i</a:t>
            </a:r>
            <a:r>
              <a:rPr lang="en-US" dirty="0" err="1" smtClean="0"/>
              <a:t>nfect</a:t>
            </a:r>
            <a:r>
              <a:rPr lang="hu-HU" dirty="0" smtClean="0"/>
              <a:t>: </a:t>
            </a:r>
            <a:r>
              <a:rPr lang="en-US" dirty="0" smtClean="0"/>
              <a:t>bacteria</a:t>
            </a:r>
            <a:r>
              <a:rPr lang="hu-HU" dirty="0" smtClean="0"/>
              <a:t>,</a:t>
            </a:r>
            <a:r>
              <a:rPr lang="en-US" dirty="0" smtClean="0"/>
              <a:t> </a:t>
            </a:r>
            <a:r>
              <a:rPr lang="en-US" dirty="0"/>
              <a:t>plants </a:t>
            </a:r>
            <a:r>
              <a:rPr lang="en-US" dirty="0" smtClean="0"/>
              <a:t>and</a:t>
            </a:r>
            <a:r>
              <a:rPr lang="hu-HU" dirty="0" smtClean="0"/>
              <a:t> </a:t>
            </a:r>
            <a:r>
              <a:rPr lang="hu-HU" dirty="0" err="1" smtClean="0"/>
              <a:t>animals</a:t>
            </a:r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dirty="0" err="1"/>
              <a:t>Plant</a:t>
            </a:r>
            <a:r>
              <a:rPr lang="hu-HU" dirty="0"/>
              <a:t> </a:t>
            </a:r>
            <a:r>
              <a:rPr lang="hu-HU" dirty="0" err="1"/>
              <a:t>cells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2431" y="2005954"/>
            <a:ext cx="5888081" cy="509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/>
          <a:lstStyle/>
          <a:p>
            <a:r>
              <a:rPr lang="hu-HU" dirty="0" err="1" smtClean="0"/>
              <a:t>Chloroplast</a:t>
            </a:r>
            <a:r>
              <a:rPr lang="hu-HU" dirty="0" smtClean="0"/>
              <a:t> (</a:t>
            </a:r>
            <a:r>
              <a:rPr lang="hu-HU" dirty="0" err="1" smtClean="0"/>
              <a:t>photosynthesis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Tonoplast</a:t>
            </a:r>
            <a:endParaRPr lang="hu-HU" dirty="0" smtClean="0"/>
          </a:p>
          <a:p>
            <a:r>
              <a:rPr lang="hu-HU" dirty="0" err="1" smtClean="0"/>
              <a:t>Cell</a:t>
            </a:r>
            <a:r>
              <a:rPr lang="hu-HU" dirty="0" smtClean="0"/>
              <a:t> </a:t>
            </a:r>
            <a:r>
              <a:rPr lang="hu-HU" dirty="0" err="1" smtClean="0"/>
              <a:t>wall</a:t>
            </a:r>
            <a:endParaRPr lang="hu-HU" dirty="0" smtClean="0"/>
          </a:p>
          <a:p>
            <a:r>
              <a:rPr lang="hu-HU" dirty="0" err="1"/>
              <a:t>Plasmodesmata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3922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dirty="0" err="1"/>
              <a:t>Fungal</a:t>
            </a:r>
            <a:r>
              <a:rPr lang="hu-HU" dirty="0"/>
              <a:t> </a:t>
            </a:r>
            <a:r>
              <a:rPr lang="hu-HU" dirty="0" err="1"/>
              <a:t>cells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hu-HU" dirty="0" err="1"/>
              <a:t>cell</a:t>
            </a:r>
            <a:r>
              <a:rPr lang="hu-HU" dirty="0"/>
              <a:t> </a:t>
            </a:r>
            <a:r>
              <a:rPr lang="hu-HU" dirty="0" err="1"/>
              <a:t>wall</a:t>
            </a:r>
            <a:r>
              <a:rPr lang="hu-HU" dirty="0"/>
              <a:t> </a:t>
            </a:r>
            <a:r>
              <a:rPr lang="hu-HU" dirty="0" err="1"/>
              <a:t>containing</a:t>
            </a:r>
            <a:r>
              <a:rPr lang="hu-HU" dirty="0"/>
              <a:t> </a:t>
            </a:r>
            <a:r>
              <a:rPr lang="hu-HU" dirty="0" err="1" smtClean="0"/>
              <a:t>chitin</a:t>
            </a:r>
            <a:endParaRPr lang="hu-HU" dirty="0" smtClean="0"/>
          </a:p>
          <a:p>
            <a:r>
              <a:rPr lang="en-US" dirty="0"/>
              <a:t>sac fungi (</a:t>
            </a:r>
            <a:r>
              <a:rPr lang="en-US" dirty="0" err="1"/>
              <a:t>ascomycetes</a:t>
            </a:r>
            <a:r>
              <a:rPr lang="en-US" dirty="0" smtClean="0"/>
              <a:t>)</a:t>
            </a:r>
            <a:endParaRPr lang="hu-HU" dirty="0" smtClean="0"/>
          </a:p>
          <a:p>
            <a:pPr lvl="1"/>
            <a:r>
              <a:rPr lang="hu-HU" dirty="0" err="1" smtClean="0"/>
              <a:t>E.g</a:t>
            </a:r>
            <a:r>
              <a:rPr lang="hu-HU" dirty="0" smtClean="0"/>
              <a:t>. y</a:t>
            </a:r>
            <a:r>
              <a:rPr lang="en-US" dirty="0" smtClean="0"/>
              <a:t>east </a:t>
            </a:r>
            <a:r>
              <a:rPr lang="en-US" dirty="0"/>
              <a:t>(</a:t>
            </a:r>
            <a:r>
              <a:rPr lang="en-US" dirty="0" smtClean="0"/>
              <a:t>saccharomyces</a:t>
            </a:r>
            <a:r>
              <a:rPr lang="hu-HU" dirty="0" smtClean="0"/>
              <a:t>):</a:t>
            </a:r>
            <a:r>
              <a:rPr lang="en-US" dirty="0" smtClean="0"/>
              <a:t> </a:t>
            </a:r>
            <a:r>
              <a:rPr lang="en-US" dirty="0"/>
              <a:t>in bread and beer </a:t>
            </a:r>
            <a:r>
              <a:rPr lang="en-US" dirty="0" smtClean="0"/>
              <a:t>production</a:t>
            </a:r>
            <a:endParaRPr lang="hu-HU" dirty="0" smtClean="0"/>
          </a:p>
          <a:p>
            <a:pPr lvl="1"/>
            <a:r>
              <a:rPr lang="en-US" dirty="0" smtClean="0"/>
              <a:t>Brush fungi</a:t>
            </a:r>
            <a:r>
              <a:rPr lang="hu-HU" dirty="0" smtClean="0"/>
              <a:t>:</a:t>
            </a:r>
            <a:r>
              <a:rPr lang="en-US" dirty="0" smtClean="0"/>
              <a:t> </a:t>
            </a:r>
            <a:r>
              <a:rPr lang="en-US" dirty="0"/>
              <a:t>production of certain </a:t>
            </a:r>
            <a:r>
              <a:rPr lang="en-US" dirty="0" smtClean="0"/>
              <a:t>antibiotics</a:t>
            </a:r>
            <a:endParaRPr lang="hu-HU" dirty="0" smtClean="0"/>
          </a:p>
          <a:p>
            <a:r>
              <a:rPr lang="en-US" dirty="0" smtClean="0"/>
              <a:t>club fungi</a:t>
            </a:r>
            <a:r>
              <a:rPr lang="hu-HU" dirty="0" smtClean="0"/>
              <a:t> (</a:t>
            </a:r>
            <a:r>
              <a:rPr lang="hu-HU" dirty="0" err="1" smtClean="0"/>
              <a:t>basidiomycetes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/>
              <a:t>Amanita</a:t>
            </a:r>
            <a:r>
              <a:rPr lang="hu-HU" dirty="0"/>
              <a:t> </a:t>
            </a:r>
            <a:r>
              <a:rPr lang="hu-HU" dirty="0" err="1" smtClean="0"/>
              <a:t>phalloides</a:t>
            </a:r>
            <a:r>
              <a:rPr lang="hu-HU" dirty="0" smtClean="0"/>
              <a:t>: </a:t>
            </a:r>
            <a:r>
              <a:rPr lang="hu-HU" dirty="0" err="1"/>
              <a:t>amanitine</a:t>
            </a:r>
            <a:r>
              <a:rPr lang="hu-HU" dirty="0"/>
              <a:t> </a:t>
            </a:r>
            <a:r>
              <a:rPr lang="hu-HU" dirty="0" smtClean="0"/>
              <a:t> (</a:t>
            </a:r>
            <a:r>
              <a:rPr lang="en-US" dirty="0"/>
              <a:t>inhibit the activity of RNA polymerase</a:t>
            </a:r>
            <a:r>
              <a:rPr lang="hu-HU" dirty="0" smtClean="0"/>
              <a:t>) and </a:t>
            </a:r>
            <a:r>
              <a:rPr lang="hu-HU" dirty="0" err="1" smtClean="0"/>
              <a:t>ph</a:t>
            </a:r>
            <a:r>
              <a:rPr lang="en-US" dirty="0" err="1" smtClean="0"/>
              <a:t>alloidine</a:t>
            </a:r>
            <a:r>
              <a:rPr lang="hu-HU" dirty="0" smtClean="0"/>
              <a:t> (</a:t>
            </a:r>
            <a:r>
              <a:rPr lang="en-US" dirty="0" smtClean="0"/>
              <a:t>disrupts </a:t>
            </a:r>
            <a:r>
              <a:rPr lang="en-US" dirty="0"/>
              <a:t>the function </a:t>
            </a:r>
            <a:r>
              <a:rPr lang="en-US" dirty="0" smtClean="0"/>
              <a:t>of</a:t>
            </a:r>
            <a:r>
              <a:rPr lang="hu-HU" dirty="0" smtClean="0"/>
              <a:t> </a:t>
            </a:r>
            <a:r>
              <a:rPr lang="hu-HU" dirty="0" err="1" smtClean="0"/>
              <a:t>microfilaments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88425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75339"/>
            <a:ext cx="3240360" cy="406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10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04728"/>
            <a:ext cx="2857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0701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u-HU" dirty="0" err="1"/>
              <a:t>Endosymbiotic</a:t>
            </a:r>
            <a:r>
              <a:rPr lang="hu-HU" dirty="0"/>
              <a:t> </a:t>
            </a:r>
            <a:r>
              <a:rPr lang="hu-HU" dirty="0" err="1"/>
              <a:t>theory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r>
              <a:rPr lang="hu-HU" dirty="0" err="1" smtClean="0"/>
              <a:t>Loss</a:t>
            </a:r>
            <a:r>
              <a:rPr lang="hu-HU" dirty="0" smtClean="0"/>
              <a:t> of </a:t>
            </a:r>
            <a:r>
              <a:rPr lang="hu-HU" dirty="0" err="1" smtClean="0"/>
              <a:t>cell</a:t>
            </a:r>
            <a:r>
              <a:rPr lang="hu-HU" dirty="0" smtClean="0"/>
              <a:t> </a:t>
            </a:r>
            <a:r>
              <a:rPr lang="hu-HU" dirty="0" err="1" smtClean="0"/>
              <a:t>wall</a:t>
            </a:r>
            <a:endParaRPr lang="hu-HU" dirty="0" smtClean="0"/>
          </a:p>
          <a:p>
            <a:r>
              <a:rPr lang="hu-HU" dirty="0" err="1" smtClean="0"/>
              <a:t>Membrane</a:t>
            </a:r>
            <a:r>
              <a:rPr lang="hu-HU" dirty="0" smtClean="0"/>
              <a:t> </a:t>
            </a:r>
            <a:r>
              <a:rPr lang="hu-HU" dirty="0" err="1" smtClean="0"/>
              <a:t>invaginations</a:t>
            </a:r>
            <a:r>
              <a:rPr lang="hu-HU" dirty="0" smtClean="0"/>
              <a:t>		</a:t>
            </a:r>
            <a:r>
              <a:rPr lang="hu-HU" dirty="0" err="1" smtClean="0"/>
              <a:t>totally</a:t>
            </a:r>
            <a:r>
              <a:rPr lang="hu-HU" dirty="0" smtClean="0"/>
              <a:t> </a:t>
            </a:r>
            <a:r>
              <a:rPr lang="hu-HU" dirty="0" err="1" smtClean="0"/>
              <a:t>deteached</a:t>
            </a:r>
            <a:endParaRPr lang="hu-HU" dirty="0" smtClean="0"/>
          </a:p>
          <a:p>
            <a:r>
              <a:rPr lang="en-US" dirty="0"/>
              <a:t>digestive enzymes </a:t>
            </a:r>
            <a:r>
              <a:rPr lang="hu-HU" dirty="0" smtClean="0"/>
              <a:t>		</a:t>
            </a:r>
            <a:r>
              <a:rPr lang="en-US" dirty="0" smtClean="0"/>
              <a:t>form</a:t>
            </a:r>
            <a:r>
              <a:rPr lang="hu-HU" dirty="0" smtClean="0"/>
              <a:t> </a:t>
            </a:r>
            <a:r>
              <a:rPr lang="hu-HU" dirty="0" err="1" smtClean="0"/>
              <a:t>primary</a:t>
            </a:r>
            <a:r>
              <a:rPr lang="hu-HU" dirty="0" smtClean="0"/>
              <a:t> </a:t>
            </a:r>
            <a:r>
              <a:rPr lang="hu-HU" dirty="0" err="1" smtClean="0"/>
              <a:t>lysosomes</a:t>
            </a:r>
            <a:endParaRPr lang="hu-HU" dirty="0" smtClean="0"/>
          </a:p>
          <a:p>
            <a:r>
              <a:rPr lang="hu-HU" dirty="0" err="1" smtClean="0"/>
              <a:t>Nucleus</a:t>
            </a:r>
            <a:r>
              <a:rPr lang="hu-HU" dirty="0" smtClean="0"/>
              <a:t> and </a:t>
            </a:r>
            <a:r>
              <a:rPr lang="hu-HU" dirty="0" err="1" smtClean="0"/>
              <a:t>endomembrane</a:t>
            </a:r>
            <a:r>
              <a:rPr lang="hu-HU" dirty="0" smtClean="0"/>
              <a:t> </a:t>
            </a:r>
            <a:r>
              <a:rPr lang="hu-HU" dirty="0" err="1" smtClean="0"/>
              <a:t>system</a:t>
            </a:r>
            <a:r>
              <a:rPr lang="hu-HU" dirty="0" smtClean="0"/>
              <a:t> </a:t>
            </a:r>
            <a:r>
              <a:rPr lang="hu-HU" dirty="0" err="1" smtClean="0"/>
              <a:t>formation</a:t>
            </a:r>
            <a:endParaRPr lang="hu-HU" dirty="0" smtClean="0"/>
          </a:p>
          <a:p>
            <a:r>
              <a:rPr lang="hu-HU" dirty="0" err="1" smtClean="0"/>
              <a:t>Cytoskeletal</a:t>
            </a:r>
            <a:r>
              <a:rPr lang="hu-HU" dirty="0" smtClean="0"/>
              <a:t> </a:t>
            </a:r>
            <a:r>
              <a:rPr lang="hu-HU" dirty="0" err="1" smtClean="0"/>
              <a:t>elements</a:t>
            </a:r>
            <a:r>
              <a:rPr lang="hu-HU" dirty="0" smtClean="0"/>
              <a:t> </a:t>
            </a:r>
            <a:r>
              <a:rPr lang="hu-HU" dirty="0" err="1" smtClean="0"/>
              <a:t>appeared</a:t>
            </a:r>
            <a:endParaRPr lang="hu-HU" dirty="0" smtClean="0"/>
          </a:p>
          <a:p>
            <a:r>
              <a:rPr lang="hu-HU" dirty="0" err="1" smtClean="0"/>
              <a:t>engulfing</a:t>
            </a:r>
            <a:r>
              <a:rPr lang="hu-HU" dirty="0" smtClean="0"/>
              <a:t> </a:t>
            </a:r>
            <a:r>
              <a:rPr lang="hu-HU" dirty="0" err="1"/>
              <a:t>primitive</a:t>
            </a:r>
            <a:r>
              <a:rPr lang="hu-HU" dirty="0"/>
              <a:t> </a:t>
            </a:r>
            <a:r>
              <a:rPr lang="hu-HU" dirty="0" err="1" smtClean="0"/>
              <a:t>aerobe</a:t>
            </a:r>
            <a:r>
              <a:rPr lang="hu-HU" dirty="0" smtClean="0"/>
              <a:t> </a:t>
            </a:r>
            <a:r>
              <a:rPr lang="en-US" dirty="0" smtClean="0"/>
              <a:t>prokaryotes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en-US" dirty="0" err="1" smtClean="0"/>
              <a:t>peroxysomes</a:t>
            </a:r>
            <a:r>
              <a:rPr lang="en-US" dirty="0"/>
              <a:t>, </a:t>
            </a:r>
            <a:r>
              <a:rPr lang="hu-HU" dirty="0" err="1" smtClean="0"/>
              <a:t>mitochondrion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engulfing</a:t>
            </a:r>
            <a:r>
              <a:rPr lang="hu-HU" dirty="0" smtClean="0"/>
              <a:t> </a:t>
            </a:r>
            <a:r>
              <a:rPr lang="hu-HU" dirty="0" err="1"/>
              <a:t>autotroph</a:t>
            </a:r>
            <a:r>
              <a:rPr lang="hu-HU" dirty="0"/>
              <a:t> </a:t>
            </a:r>
            <a:r>
              <a:rPr lang="hu-HU" dirty="0" err="1" smtClean="0"/>
              <a:t>cyanobacteria</a:t>
            </a:r>
            <a:r>
              <a:rPr lang="hu-HU" dirty="0" smtClean="0"/>
              <a:t> (</a:t>
            </a:r>
            <a:r>
              <a:rPr lang="en-US" dirty="0" err="1" smtClean="0"/>
              <a:t>chloropl</a:t>
            </a:r>
            <a:r>
              <a:rPr lang="hu-HU" dirty="0" err="1" smtClean="0"/>
              <a:t>asts</a:t>
            </a:r>
            <a:r>
              <a:rPr lang="hu-HU" dirty="0" smtClean="0"/>
              <a:t>)</a:t>
            </a:r>
          </a:p>
          <a:p>
            <a:endParaRPr lang="hu-HU" dirty="0"/>
          </a:p>
        </p:txBody>
      </p:sp>
      <p:sp>
        <p:nvSpPr>
          <p:cNvPr id="4" name="Jobbra nyíl 3"/>
          <p:cNvSpPr/>
          <p:nvPr/>
        </p:nvSpPr>
        <p:spPr>
          <a:xfrm>
            <a:off x="4932040" y="1844824"/>
            <a:ext cx="720080" cy="2160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Jobbra nyíl 4"/>
          <p:cNvSpPr/>
          <p:nvPr/>
        </p:nvSpPr>
        <p:spPr>
          <a:xfrm>
            <a:off x="4067944" y="2780928"/>
            <a:ext cx="720080" cy="2160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01412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u-HU" dirty="0" err="1"/>
              <a:t>Endosymbiotic</a:t>
            </a:r>
            <a:r>
              <a:rPr lang="hu-HU" dirty="0"/>
              <a:t> </a:t>
            </a:r>
            <a:r>
              <a:rPr lang="hu-HU" dirty="0" err="1"/>
              <a:t>theory</a:t>
            </a:r>
            <a:endParaRPr lang="hu-HU" dirty="0"/>
          </a:p>
        </p:txBody>
      </p:sp>
      <p:pic>
        <p:nvPicPr>
          <p:cNvPr id="4" name="Tartalom helye 3" descr="http://travismulthaupt.com/page1/page39/files/page39_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052736"/>
            <a:ext cx="4464496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8022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Structure</a:t>
            </a:r>
            <a:r>
              <a:rPr lang="hu-HU" dirty="0" smtClean="0"/>
              <a:t> of </a:t>
            </a:r>
            <a:r>
              <a:rPr lang="hu-HU" dirty="0" err="1" smtClean="0"/>
              <a:t>viruses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outer </a:t>
            </a:r>
            <a:r>
              <a:rPr lang="en-US" sz="2800" dirty="0" err="1"/>
              <a:t>capsid</a:t>
            </a:r>
            <a:r>
              <a:rPr lang="en-US" sz="2800" dirty="0"/>
              <a:t> and genetic material (DNA or </a:t>
            </a:r>
            <a:r>
              <a:rPr lang="en-US" sz="2800" dirty="0" smtClean="0"/>
              <a:t>RNA)</a:t>
            </a:r>
            <a:endParaRPr lang="hu-HU" sz="2800" dirty="0" smtClean="0"/>
          </a:p>
          <a:p>
            <a:r>
              <a:rPr lang="hu-HU" sz="2800" dirty="0" err="1" smtClean="0"/>
              <a:t>capsomeres</a:t>
            </a:r>
            <a:r>
              <a:rPr lang="hu-HU" sz="2800" dirty="0" smtClean="0"/>
              <a:t>: </a:t>
            </a:r>
            <a:r>
              <a:rPr lang="en-US" sz="2800" dirty="0" smtClean="0"/>
              <a:t>protein subunits</a:t>
            </a:r>
            <a:r>
              <a:rPr lang="hu-HU" sz="2800" dirty="0" smtClean="0"/>
              <a:t> of </a:t>
            </a:r>
            <a:r>
              <a:rPr lang="hu-HU" sz="2800" dirty="0" err="1" smtClean="0"/>
              <a:t>capsid</a:t>
            </a:r>
            <a:endParaRPr lang="hu-HU" sz="2800" dirty="0" smtClean="0"/>
          </a:p>
          <a:p>
            <a:endParaRPr lang="hu-HU" sz="2800" dirty="0" smtClean="0"/>
          </a:p>
          <a:p>
            <a:r>
              <a:rPr lang="hu-HU" sz="2800" dirty="0" err="1" smtClean="0"/>
              <a:t>helical</a:t>
            </a:r>
            <a:r>
              <a:rPr lang="hu-HU" sz="2800" dirty="0" smtClean="0"/>
              <a:t> </a:t>
            </a:r>
            <a:r>
              <a:rPr lang="hu-HU" sz="2800" dirty="0" err="1" smtClean="0"/>
              <a:t>viruses</a:t>
            </a:r>
            <a:r>
              <a:rPr lang="hu-HU" sz="2800" dirty="0" smtClean="0"/>
              <a:t>	 </a:t>
            </a:r>
            <a:r>
              <a:rPr lang="hu-HU" sz="2800" dirty="0" err="1" smtClean="0"/>
              <a:t>polyhedral</a:t>
            </a:r>
            <a:r>
              <a:rPr lang="hu-HU" sz="2800" dirty="0" smtClean="0"/>
              <a:t> </a:t>
            </a:r>
            <a:r>
              <a:rPr lang="hu-HU" sz="2800" dirty="0" err="1" smtClean="0"/>
              <a:t>viruses</a:t>
            </a:r>
            <a:r>
              <a:rPr lang="hu-HU" sz="2800" dirty="0" smtClean="0"/>
              <a:t>	     </a:t>
            </a:r>
            <a:r>
              <a:rPr lang="hu-HU" sz="2800" dirty="0" err="1" smtClean="0"/>
              <a:t>binal</a:t>
            </a:r>
            <a:r>
              <a:rPr lang="hu-HU" sz="2800" dirty="0" smtClean="0"/>
              <a:t> </a:t>
            </a:r>
            <a:r>
              <a:rPr lang="hu-HU" sz="2800" dirty="0" err="1" smtClean="0"/>
              <a:t>viruses</a:t>
            </a:r>
            <a:endParaRPr lang="hu-HU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31813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221088"/>
            <a:ext cx="25336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077072"/>
            <a:ext cx="3024336" cy="209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Classification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hu-HU" dirty="0" err="1" smtClean="0"/>
              <a:t>Structure</a:t>
            </a:r>
            <a:endParaRPr lang="hu-HU" dirty="0" smtClean="0"/>
          </a:p>
          <a:p>
            <a:r>
              <a:rPr lang="hu-HU" dirty="0" err="1" smtClean="0"/>
              <a:t>Genetic</a:t>
            </a:r>
            <a:r>
              <a:rPr lang="hu-HU" dirty="0" smtClean="0"/>
              <a:t> </a:t>
            </a:r>
            <a:r>
              <a:rPr lang="hu-HU" dirty="0" err="1" smtClean="0"/>
              <a:t>material</a:t>
            </a:r>
            <a:r>
              <a:rPr lang="hu-HU" dirty="0" smtClean="0"/>
              <a:t>: DNA </a:t>
            </a:r>
            <a:r>
              <a:rPr lang="hu-HU" dirty="0" err="1" smtClean="0"/>
              <a:t>virus</a:t>
            </a:r>
            <a:r>
              <a:rPr lang="hu-HU" dirty="0" smtClean="0"/>
              <a:t> (</a:t>
            </a:r>
            <a:r>
              <a:rPr lang="hu-HU" dirty="0"/>
              <a:t>Hepatitis </a:t>
            </a:r>
            <a:r>
              <a:rPr lang="hu-HU" dirty="0" smtClean="0"/>
              <a:t>B </a:t>
            </a:r>
            <a:r>
              <a:rPr lang="hu-HU" dirty="0" err="1" smtClean="0"/>
              <a:t>virus</a:t>
            </a:r>
            <a:r>
              <a:rPr lang="hu-HU" dirty="0"/>
              <a:t>, Human </a:t>
            </a:r>
            <a:r>
              <a:rPr lang="hu-HU" dirty="0" err="1"/>
              <a:t>papilloma</a:t>
            </a:r>
            <a:r>
              <a:rPr lang="hu-HU" dirty="0"/>
              <a:t> </a:t>
            </a:r>
            <a:r>
              <a:rPr lang="hu-HU" dirty="0" err="1" smtClean="0"/>
              <a:t>virus</a:t>
            </a:r>
            <a:r>
              <a:rPr lang="hu-HU" dirty="0" smtClean="0"/>
              <a:t>), RNA </a:t>
            </a:r>
            <a:r>
              <a:rPr lang="hu-HU" dirty="0" err="1" smtClean="0"/>
              <a:t>virus</a:t>
            </a:r>
            <a:r>
              <a:rPr lang="hu-HU" dirty="0" smtClean="0"/>
              <a:t> (HIV)</a:t>
            </a:r>
          </a:p>
          <a:p>
            <a:r>
              <a:rPr lang="hu-HU" dirty="0" err="1" smtClean="0"/>
              <a:t>Type</a:t>
            </a:r>
            <a:r>
              <a:rPr lang="hu-HU" dirty="0" smtClean="0"/>
              <a:t> </a:t>
            </a:r>
            <a:r>
              <a:rPr lang="hu-HU" dirty="0"/>
              <a:t>of </a:t>
            </a:r>
            <a:r>
              <a:rPr lang="hu-HU" dirty="0" err="1"/>
              <a:t>host</a:t>
            </a:r>
            <a:r>
              <a:rPr lang="hu-HU" dirty="0"/>
              <a:t> </a:t>
            </a:r>
            <a:r>
              <a:rPr lang="hu-HU" dirty="0" err="1" smtClean="0"/>
              <a:t>cells</a:t>
            </a:r>
            <a:r>
              <a:rPr lang="hu-HU" dirty="0" smtClean="0"/>
              <a:t>: </a:t>
            </a:r>
            <a:r>
              <a:rPr lang="hu-HU" dirty="0" err="1" smtClean="0"/>
              <a:t>bacteriophage</a:t>
            </a:r>
            <a:r>
              <a:rPr lang="hu-HU" dirty="0" smtClean="0"/>
              <a:t>, </a:t>
            </a:r>
            <a:r>
              <a:rPr lang="hu-HU" dirty="0" err="1"/>
              <a:t>plant</a:t>
            </a:r>
            <a:r>
              <a:rPr lang="hu-HU" dirty="0"/>
              <a:t> </a:t>
            </a:r>
            <a:r>
              <a:rPr lang="hu-HU" dirty="0" err="1" smtClean="0"/>
              <a:t>virus</a:t>
            </a:r>
            <a:r>
              <a:rPr lang="hu-HU" dirty="0" smtClean="0"/>
              <a:t> (</a:t>
            </a:r>
            <a:r>
              <a:rPr lang="hu-HU" dirty="0" err="1"/>
              <a:t>grapevine</a:t>
            </a:r>
            <a:r>
              <a:rPr lang="hu-HU" dirty="0"/>
              <a:t> </a:t>
            </a:r>
            <a:r>
              <a:rPr lang="hu-HU" dirty="0" smtClean="0"/>
              <a:t>fan </a:t>
            </a:r>
            <a:r>
              <a:rPr lang="hu-HU" dirty="0" err="1" smtClean="0"/>
              <a:t>leaf</a:t>
            </a:r>
            <a:r>
              <a:rPr lang="hu-HU" dirty="0" smtClean="0"/>
              <a:t> </a:t>
            </a:r>
            <a:r>
              <a:rPr lang="hu-HU" dirty="0" err="1"/>
              <a:t>virus</a:t>
            </a:r>
            <a:r>
              <a:rPr lang="hu-HU" dirty="0" smtClean="0"/>
              <a:t>), </a:t>
            </a:r>
            <a:r>
              <a:rPr lang="hu-HU" dirty="0" err="1" smtClean="0"/>
              <a:t>animal</a:t>
            </a:r>
            <a:r>
              <a:rPr lang="hu-HU" dirty="0" smtClean="0"/>
              <a:t> </a:t>
            </a:r>
            <a:r>
              <a:rPr lang="hu-HU" dirty="0" err="1" smtClean="0"/>
              <a:t>virus</a:t>
            </a:r>
            <a:r>
              <a:rPr lang="hu-HU" dirty="0"/>
              <a:t> (</a:t>
            </a:r>
            <a:r>
              <a:rPr lang="hu-HU" dirty="0" smtClean="0"/>
              <a:t>Influenza </a:t>
            </a:r>
            <a:r>
              <a:rPr lang="hu-HU" dirty="0" err="1"/>
              <a:t>virus</a:t>
            </a:r>
            <a:r>
              <a:rPr lang="hu-HU" dirty="0"/>
              <a:t>, Hepatitis C </a:t>
            </a:r>
            <a:r>
              <a:rPr lang="hu-HU" dirty="0" err="1" smtClean="0"/>
              <a:t>virus</a:t>
            </a:r>
            <a:r>
              <a:rPr lang="hu-HU" dirty="0" smtClean="0"/>
              <a:t>, Human </a:t>
            </a:r>
            <a:r>
              <a:rPr lang="hu-HU" dirty="0" err="1" smtClean="0"/>
              <a:t>Herpes</a:t>
            </a:r>
            <a:r>
              <a:rPr lang="hu-HU" dirty="0" smtClean="0"/>
              <a:t> </a:t>
            </a:r>
            <a:r>
              <a:rPr lang="hu-HU" dirty="0" err="1" smtClean="0"/>
              <a:t>virus</a:t>
            </a:r>
            <a:r>
              <a:rPr lang="hu-HU" dirty="0" smtClean="0"/>
              <a:t> 8)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.fág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43808" cy="3322333"/>
          </a:xfrm>
          <a:prstGeom prst="rect">
            <a:avLst/>
          </a:prstGeom>
        </p:spPr>
      </p:pic>
      <p:pic>
        <p:nvPicPr>
          <p:cNvPr id="1026" name="Picture 2" descr="C:\Documents and Settings\Németh Mária\Dokumentumok\Marica\Ábrák jegyzethez\Vírusok\Képek\ebol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2492" y="144016"/>
            <a:ext cx="3444004" cy="2708920"/>
          </a:xfrm>
          <a:prstGeom prst="rect">
            <a:avLst/>
          </a:prstGeom>
          <a:noFill/>
        </p:spPr>
      </p:pic>
      <p:pic>
        <p:nvPicPr>
          <p:cNvPr id="1027" name="Picture 3" descr="C:\Documents and Settings\Németh Mária\Dokumentumok\Marica\Ábrák jegyzethez\Vírusok\Képek\hepa-a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005064"/>
            <a:ext cx="3627101" cy="2852937"/>
          </a:xfrm>
          <a:prstGeom prst="rect">
            <a:avLst/>
          </a:prstGeom>
          <a:noFill/>
        </p:spPr>
      </p:pic>
      <p:pic>
        <p:nvPicPr>
          <p:cNvPr id="1028" name="Picture 4" descr="C:\Documents and Settings\Németh Mária\Dokumentumok\Marica\Ábrák jegyzethez\Vírusok\Képek\influenza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974281"/>
            <a:ext cx="3096344" cy="2883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482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4664"/>
            <a:ext cx="31916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3570" y="3798204"/>
            <a:ext cx="3798590" cy="287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Vaccination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prevent viral infections of </a:t>
            </a:r>
            <a:r>
              <a:rPr lang="en-US" dirty="0" smtClean="0"/>
              <a:t>humans</a:t>
            </a:r>
            <a:endParaRPr lang="hu-HU" dirty="0" smtClean="0"/>
          </a:p>
          <a:p>
            <a:r>
              <a:rPr lang="en-US" dirty="0"/>
              <a:t>stimulate the immune system to recognize the foreign agent</a:t>
            </a:r>
            <a:endParaRPr lang="hu-HU" dirty="0" smtClean="0"/>
          </a:p>
          <a:p>
            <a:r>
              <a:rPr lang="hu-HU" dirty="0" err="1" smtClean="0"/>
              <a:t>live-attenuated</a:t>
            </a:r>
            <a:r>
              <a:rPr lang="hu-HU" dirty="0" smtClean="0"/>
              <a:t>: </a:t>
            </a:r>
            <a:r>
              <a:rPr lang="hu-HU" dirty="0" err="1"/>
              <a:t>contain</a:t>
            </a:r>
            <a:r>
              <a:rPr lang="hu-HU" dirty="0"/>
              <a:t> </a:t>
            </a:r>
            <a:r>
              <a:rPr lang="hu-HU" dirty="0" err="1" smtClean="0"/>
              <a:t>weakened</a:t>
            </a:r>
            <a:r>
              <a:rPr lang="hu-HU" dirty="0"/>
              <a:t> </a:t>
            </a:r>
            <a:r>
              <a:rPr lang="hu-HU" dirty="0" err="1" smtClean="0"/>
              <a:t>forms</a:t>
            </a:r>
            <a:r>
              <a:rPr lang="hu-HU" dirty="0" smtClean="0"/>
              <a:t> </a:t>
            </a:r>
            <a:r>
              <a:rPr lang="hu-HU" dirty="0"/>
              <a:t>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virus</a:t>
            </a:r>
            <a:endParaRPr lang="hu-HU" dirty="0" smtClean="0"/>
          </a:p>
          <a:p>
            <a:r>
              <a:rPr lang="hu-HU" dirty="0" err="1" smtClean="0"/>
              <a:t>killed</a:t>
            </a:r>
            <a:r>
              <a:rPr lang="hu-HU" dirty="0" smtClean="0"/>
              <a:t> </a:t>
            </a:r>
            <a:r>
              <a:rPr lang="hu-HU" dirty="0" err="1" smtClean="0"/>
              <a:t>viruses</a:t>
            </a:r>
            <a:endParaRPr lang="hu-HU" dirty="0"/>
          </a:p>
          <a:p>
            <a:r>
              <a:rPr lang="hu-HU" dirty="0" err="1" smtClean="0"/>
              <a:t>viral</a:t>
            </a:r>
            <a:r>
              <a:rPr lang="hu-HU" dirty="0" smtClean="0"/>
              <a:t> </a:t>
            </a:r>
            <a:r>
              <a:rPr lang="hu-HU" dirty="0" err="1"/>
              <a:t>proteins</a:t>
            </a:r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u-HU" dirty="0" err="1"/>
              <a:t>Prokaryotic</a:t>
            </a:r>
            <a:r>
              <a:rPr lang="hu-HU" dirty="0"/>
              <a:t> </a:t>
            </a:r>
            <a:r>
              <a:rPr lang="hu-HU" dirty="0" err="1"/>
              <a:t>cells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hu-HU" dirty="0" err="1"/>
              <a:t>lack</a:t>
            </a:r>
            <a:r>
              <a:rPr lang="hu-HU" dirty="0"/>
              <a:t> </a:t>
            </a:r>
            <a:r>
              <a:rPr lang="hu-HU" dirty="0" err="1"/>
              <a:t>cell</a:t>
            </a:r>
            <a:r>
              <a:rPr lang="hu-HU" dirty="0"/>
              <a:t> </a:t>
            </a:r>
            <a:r>
              <a:rPr lang="hu-HU" dirty="0" err="1" smtClean="0"/>
              <a:t>nucleus</a:t>
            </a:r>
            <a:r>
              <a:rPr lang="hu-HU" dirty="0"/>
              <a:t> </a:t>
            </a:r>
            <a:r>
              <a:rPr lang="hu-HU" dirty="0" smtClean="0"/>
              <a:t>and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membrane-bound</a:t>
            </a:r>
            <a:r>
              <a:rPr lang="hu-HU" dirty="0"/>
              <a:t> </a:t>
            </a:r>
            <a:r>
              <a:rPr lang="hu-HU" dirty="0" err="1" smtClean="0"/>
              <a:t>organelles</a:t>
            </a:r>
            <a:endParaRPr lang="hu-HU" dirty="0" smtClean="0"/>
          </a:p>
          <a:p>
            <a:r>
              <a:rPr lang="hu-HU" dirty="0" err="1"/>
              <a:t>b</a:t>
            </a:r>
            <a:r>
              <a:rPr lang="hu-HU" dirty="0" err="1" smtClean="0"/>
              <a:t>acteria</a:t>
            </a:r>
            <a:r>
              <a:rPr lang="hu-HU" dirty="0" smtClean="0"/>
              <a:t> and </a:t>
            </a:r>
            <a:r>
              <a:rPr lang="hu-HU" dirty="0" err="1" smtClean="0"/>
              <a:t>cyanobacteria</a:t>
            </a:r>
            <a:endParaRPr lang="hu-HU" dirty="0" smtClean="0"/>
          </a:p>
          <a:p>
            <a:r>
              <a:rPr lang="hu-HU" dirty="0" err="1"/>
              <a:t>s</a:t>
            </a:r>
            <a:r>
              <a:rPr lang="hu-HU" dirty="0" err="1" smtClean="0"/>
              <a:t>ize</a:t>
            </a:r>
            <a:r>
              <a:rPr lang="hu-HU" dirty="0" smtClean="0"/>
              <a:t>: 1-20 </a:t>
            </a:r>
            <a:r>
              <a:rPr lang="el-GR" dirty="0" smtClean="0"/>
              <a:t>μ</a:t>
            </a:r>
            <a:r>
              <a:rPr lang="hu-HU" dirty="0" smtClean="0"/>
              <a:t>m</a:t>
            </a:r>
          </a:p>
          <a:p>
            <a:r>
              <a:rPr lang="hu-HU" dirty="0"/>
              <a:t>no </a:t>
            </a:r>
            <a:r>
              <a:rPr lang="hu-HU" dirty="0" err="1"/>
              <a:t>nuclear</a:t>
            </a:r>
            <a:r>
              <a:rPr lang="hu-HU" dirty="0"/>
              <a:t> </a:t>
            </a:r>
            <a:r>
              <a:rPr lang="hu-HU" dirty="0" err="1" smtClean="0"/>
              <a:t>envelope</a:t>
            </a:r>
            <a:endParaRPr lang="hu-HU" dirty="0" smtClean="0"/>
          </a:p>
          <a:p>
            <a:r>
              <a:rPr lang="hu-HU" dirty="0" err="1" smtClean="0"/>
              <a:t>genetic</a:t>
            </a:r>
            <a:r>
              <a:rPr lang="hu-HU" dirty="0" smtClean="0"/>
              <a:t> </a:t>
            </a:r>
            <a:r>
              <a:rPr lang="hu-HU" dirty="0" err="1" smtClean="0"/>
              <a:t>material</a:t>
            </a:r>
            <a:r>
              <a:rPr lang="hu-HU" dirty="0" smtClean="0"/>
              <a:t>: DNA (</a:t>
            </a:r>
            <a:r>
              <a:rPr lang="en-US" dirty="0"/>
              <a:t>found in </a:t>
            </a:r>
            <a:r>
              <a:rPr lang="en-US" dirty="0" smtClean="0"/>
              <a:t>the </a:t>
            </a:r>
            <a:r>
              <a:rPr lang="en-US" dirty="0"/>
              <a:t>nucleoid </a:t>
            </a:r>
            <a:r>
              <a:rPr lang="en-US" dirty="0" smtClean="0"/>
              <a:t>region</a:t>
            </a:r>
            <a:r>
              <a:rPr lang="hu-HU" dirty="0" smtClean="0"/>
              <a:t>, </a:t>
            </a:r>
            <a:r>
              <a:rPr lang="hu-HU" dirty="0" err="1"/>
              <a:t>small</a:t>
            </a:r>
            <a:r>
              <a:rPr lang="hu-HU" dirty="0"/>
              <a:t>, </a:t>
            </a:r>
            <a:r>
              <a:rPr lang="hu-HU" dirty="0" err="1"/>
              <a:t>circular</a:t>
            </a:r>
            <a:r>
              <a:rPr lang="hu-HU" dirty="0"/>
              <a:t>, </a:t>
            </a:r>
            <a:r>
              <a:rPr lang="hu-HU" dirty="0" err="1" smtClean="0"/>
              <a:t>double</a:t>
            </a:r>
            <a:r>
              <a:rPr lang="hu-HU" dirty="0"/>
              <a:t> </a:t>
            </a:r>
            <a:r>
              <a:rPr lang="hu-HU" dirty="0" err="1" smtClean="0"/>
              <a:t>stranded</a:t>
            </a:r>
            <a:r>
              <a:rPr lang="hu-HU" dirty="0" smtClean="0"/>
              <a:t> </a:t>
            </a:r>
            <a:r>
              <a:rPr lang="hu-HU" dirty="0"/>
              <a:t>and </a:t>
            </a:r>
            <a:r>
              <a:rPr lang="hu-HU" dirty="0" err="1"/>
              <a:t>mostly</a:t>
            </a:r>
            <a:r>
              <a:rPr lang="hu-HU" dirty="0"/>
              <a:t> </a:t>
            </a:r>
            <a:r>
              <a:rPr lang="hu-HU" dirty="0" err="1"/>
              <a:t>coding</a:t>
            </a:r>
            <a:r>
              <a:rPr lang="hu-HU" dirty="0" smtClean="0"/>
              <a:t>)</a:t>
            </a:r>
          </a:p>
          <a:p>
            <a:r>
              <a:rPr lang="hu-HU" dirty="0"/>
              <a:t>p</a:t>
            </a:r>
            <a:r>
              <a:rPr lang="en-US" dirty="0" err="1"/>
              <a:t>lasmid</a:t>
            </a:r>
            <a:r>
              <a:rPr lang="hu-HU" dirty="0"/>
              <a:t> (</a:t>
            </a:r>
            <a:r>
              <a:rPr lang="hu-HU" dirty="0" err="1"/>
              <a:t>extrachromosomal</a:t>
            </a:r>
            <a:r>
              <a:rPr lang="hu-HU" dirty="0"/>
              <a:t> DNA, </a:t>
            </a:r>
            <a:r>
              <a:rPr lang="en-US" dirty="0"/>
              <a:t>give</a:t>
            </a:r>
            <a:r>
              <a:rPr lang="hu-HU" dirty="0"/>
              <a:t> </a:t>
            </a:r>
            <a:r>
              <a:rPr lang="en-US" dirty="0"/>
              <a:t> selective</a:t>
            </a:r>
            <a:r>
              <a:rPr lang="hu-HU" dirty="0"/>
              <a:t> </a:t>
            </a:r>
            <a:r>
              <a:rPr lang="en-US" dirty="0"/>
              <a:t>advantage</a:t>
            </a:r>
            <a:r>
              <a:rPr lang="hu-HU" dirty="0" smtClean="0"/>
              <a:t>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7818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3306" y="116632"/>
            <a:ext cx="5777387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2375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531</Words>
  <Application>Microsoft Office PowerPoint</Application>
  <PresentationFormat>Diavetítés a képernyőre (4:3 oldalarány)</PresentationFormat>
  <Paragraphs>92</Paragraphs>
  <Slides>24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Office-téma</vt:lpstr>
      <vt:lpstr>Structure of cells:  Pro-and eukaryotic cells, viruses, fungi</vt:lpstr>
      <vt:lpstr>Viruses</vt:lpstr>
      <vt:lpstr>Structure of viruses</vt:lpstr>
      <vt:lpstr>Classification</vt:lpstr>
      <vt:lpstr>5. dia</vt:lpstr>
      <vt:lpstr>6. dia</vt:lpstr>
      <vt:lpstr>Vaccination</vt:lpstr>
      <vt:lpstr>Prokaryotic cells</vt:lpstr>
      <vt:lpstr>9. dia</vt:lpstr>
      <vt:lpstr>Structure of prokaryotic cells</vt:lpstr>
      <vt:lpstr>Morphology of bacteria</vt:lpstr>
      <vt:lpstr>Characteristics of bacteria</vt:lpstr>
      <vt:lpstr>13. dia</vt:lpstr>
      <vt:lpstr>Gram staining</vt:lpstr>
      <vt:lpstr>Examples</vt:lpstr>
      <vt:lpstr>16. dia</vt:lpstr>
      <vt:lpstr>Eukaryotic cells</vt:lpstr>
      <vt:lpstr>Animal cells</vt:lpstr>
      <vt:lpstr>19. dia</vt:lpstr>
      <vt:lpstr>Plant cells</vt:lpstr>
      <vt:lpstr>Fungal cells</vt:lpstr>
      <vt:lpstr>22. dia</vt:lpstr>
      <vt:lpstr>Endosymbiotic theory</vt:lpstr>
      <vt:lpstr>Endosymbiotic theory</vt:lpstr>
    </vt:vector>
  </TitlesOfParts>
  <Company>PTE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of cells:  Pro-and eukaryotic cells, viruses, fungi</dc:title>
  <dc:creator>Németh Mária</dc:creator>
  <cp:lastModifiedBy>Marica</cp:lastModifiedBy>
  <cp:revision>39</cp:revision>
  <dcterms:created xsi:type="dcterms:W3CDTF">2012-08-10T10:20:50Z</dcterms:created>
  <dcterms:modified xsi:type="dcterms:W3CDTF">2012-11-26T09:46:47Z</dcterms:modified>
</cp:coreProperties>
</file>