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65" r:id="rId4"/>
    <p:sldId id="275" r:id="rId5"/>
    <p:sldId id="266" r:id="rId6"/>
    <p:sldId id="267" r:id="rId7"/>
    <p:sldId id="27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61E"/>
    <a:srgbClr val="383014"/>
    <a:srgbClr val="2B2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600"/>
  </p:normalViewPr>
  <p:slideViewPr>
    <p:cSldViewPr>
      <p:cViewPr varScale="1">
        <p:scale>
          <a:sx n="111" d="100"/>
          <a:sy n="111" d="100"/>
        </p:scale>
        <p:origin x="-18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B4915-D2DE-44DE-9FE7-C1C4F770CA10}" type="datetimeFigureOut">
              <a:rPr lang="hu-HU" smtClean="0"/>
              <a:t>2014.02.03.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638B5-AA35-414F-9126-4D4E7D95B2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16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29D7-CAA8-4F1A-9FDD-1495F253DA61}" type="datetimeFigureOut">
              <a:rPr lang="hu-HU" smtClean="0"/>
              <a:t>2014.02.03.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D0C0-BA2D-4BEB-92B2-8A6B7861C3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222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3D0C0-BA2D-4BEB-92B2-8A6B7861C36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376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3D0C0-BA2D-4BEB-92B2-8A6B7861C36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422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3D0C0-BA2D-4BEB-92B2-8A6B7861C36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94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3D0C0-BA2D-4BEB-92B2-8A6B7861C36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31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C24E455-0963-4F2D-A7DC-800509C083B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7AABA-6899-4065-AA24-AC3E9CD26A5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7021B-C1AD-403D-AE1B-1266027FBE4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E2037-6AF7-4D29-B9C9-21A574646D5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2332F-FDD8-41D5-ADCA-CBBCE985405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DEC1E-BCC8-4CFA-84D2-02A3D8170B7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0CF85-4FD2-4F5D-B458-2F8C90B1203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EFD89-A43B-4196-80CA-09020DEE6F6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444D8-0BDB-4309-8901-34FB4ADCF46F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84470-21A1-47BB-93E0-8CE4D898288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D945E-7F8A-4420-B7F6-7D87D3F2116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10594045-9ED5-4E15-A807-2B628CC61B1B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cell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048000"/>
            <a:ext cx="6400800" cy="17526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Renata</a:t>
            </a:r>
            <a:r>
              <a:rPr lang="en-US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Schipp</a:t>
            </a:r>
            <a:endParaRPr lang="en-US" dirty="0" smtClean="0">
              <a:solidFill>
                <a:schemeClr val="tx2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Medical Biology Department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143000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sz="3600" b="1" dirty="0" err="1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III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00200" y="914400"/>
            <a:ext cx="7239000" cy="4648200"/>
          </a:xfrm>
        </p:spPr>
        <p:txBody>
          <a:bodyPr/>
          <a:lstStyle/>
          <a:p>
            <a:pPr>
              <a:buNone/>
            </a:pPr>
            <a:r>
              <a:rPr lang="hu-HU" u="sng" dirty="0" err="1" smtClean="0">
                <a:latin typeface="Times New Roman" pitchFamily="18" charset="0"/>
                <a:cs typeface="Times New Roman" pitchFamily="18" charset="0"/>
              </a:rPr>
              <a:t>Endoplasmic</a:t>
            </a: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u="sng" dirty="0" err="1" smtClean="0">
                <a:latin typeface="Times New Roman" pitchFamily="18" charset="0"/>
                <a:cs typeface="Times New Roman" pitchFamily="18" charset="0"/>
              </a:rPr>
              <a:t>reticulum</a:t>
            </a:r>
            <a:endParaRPr lang="hu-H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Smooth</a:t>
            </a:r>
            <a:r>
              <a:rPr lang="hu-H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endoplasmic</a:t>
            </a:r>
            <a:r>
              <a:rPr lang="hu-H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reticulum</a:t>
            </a:r>
            <a:endParaRPr lang="hu-H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endParaRPr lang="hu-H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hu-HU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hu-H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SER: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synthesis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phospholipids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steroids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metabolism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carbohydrates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regulation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concentration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(Ca</a:t>
            </a:r>
            <a:r>
              <a:rPr lang="hu-HU" sz="18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r>
              <a:rPr lang="hu-HU" sz="18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detoxification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biotransformation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P450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enzyme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        </a:t>
            </a:r>
            <a:r>
              <a:rPr lang="hu-HU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Sarcoplasmic</a:t>
            </a:r>
            <a:r>
              <a:rPr lang="hu-H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reticulum</a:t>
            </a:r>
            <a:endParaRPr lang="hu-H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smooth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ER</a:t>
            </a:r>
          </a:p>
          <a:p>
            <a:pPr lvl="1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smooth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18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striated</a:t>
            </a:r>
            <a:r>
              <a:rPr lang="hu-HU" sz="18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contains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stores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sequesters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releases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stimulated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lvl="1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contraction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electrical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stimulation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" y="0"/>
            <a:ext cx="5410200" cy="6096000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hu-HU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Golgi </a:t>
            </a:r>
            <a:r>
              <a:rPr lang="hu-HU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apparatus</a:t>
            </a:r>
            <a:endParaRPr lang="hu-HU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Golgi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apparatus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Golgi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body, Golgi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identified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1898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Italian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physician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Camillo Golgi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part of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endomembrane</a:t>
            </a:r>
            <a:r>
              <a:rPr lang="hu-HU" sz="18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endParaRPr lang="hu-HU" sz="18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endParaRPr lang="hu-HU" sz="1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Golgi is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membrane-bound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stacks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cisternae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/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cisternae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stack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regions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cis-Golgi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cis-Golgi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medial-Golgi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trans-Golgi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trans-Golgi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hu-HU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endParaRPr lang="hu-HU" sz="1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800" dirty="0">
                <a:solidFill>
                  <a:schemeClr val="tx2"/>
                </a:solidFill>
              </a:rPr>
              <a:t>Maturation, packaging and sorting of proteins /</a:t>
            </a:r>
            <a:r>
              <a:rPr lang="en-US" sz="1800" dirty="0" err="1">
                <a:solidFill>
                  <a:schemeClr val="tx2"/>
                </a:solidFill>
              </a:rPr>
              <a:t>lysosomal</a:t>
            </a:r>
            <a:r>
              <a:rPr lang="en-US" sz="1800" dirty="0">
                <a:solidFill>
                  <a:schemeClr val="tx2"/>
                </a:solidFill>
              </a:rPr>
              <a:t>, membrane, </a:t>
            </a:r>
            <a:r>
              <a:rPr lang="en-US" sz="1800" dirty="0" err="1">
                <a:solidFill>
                  <a:schemeClr val="tx2"/>
                </a:solidFill>
              </a:rPr>
              <a:t>secretory</a:t>
            </a:r>
            <a:r>
              <a:rPr lang="en-US" sz="1800" dirty="0">
                <a:solidFill>
                  <a:schemeClr val="tx2"/>
                </a:solidFill>
              </a:rPr>
              <a:t>/ </a:t>
            </a:r>
            <a:endParaRPr lang="hu-HU" sz="1800" dirty="0">
              <a:solidFill>
                <a:schemeClr val="tx2"/>
              </a:solidFill>
            </a:endParaRPr>
          </a:p>
          <a:p>
            <a:pPr lvl="0"/>
            <a:r>
              <a:rPr lang="hu-HU" sz="1800" dirty="0" err="1">
                <a:solidFill>
                  <a:schemeClr val="tx2"/>
                </a:solidFill>
              </a:rPr>
              <a:t>Glycosylation</a:t>
            </a:r>
            <a:r>
              <a:rPr lang="hu-HU" sz="1800" dirty="0">
                <a:solidFill>
                  <a:schemeClr val="tx2"/>
                </a:solidFill>
              </a:rPr>
              <a:t>: </a:t>
            </a:r>
            <a:r>
              <a:rPr lang="hu-HU" sz="1800" dirty="0" err="1">
                <a:solidFill>
                  <a:schemeClr val="tx2"/>
                </a:solidFill>
              </a:rPr>
              <a:t>attachment</a:t>
            </a:r>
            <a:r>
              <a:rPr lang="hu-HU" sz="1800" dirty="0">
                <a:solidFill>
                  <a:schemeClr val="tx2"/>
                </a:solidFill>
              </a:rPr>
              <a:t> of </a:t>
            </a:r>
            <a:r>
              <a:rPr lang="hu-HU" sz="1800" u="sng" dirty="0" err="1" smtClean="0">
                <a:solidFill>
                  <a:schemeClr val="tx2"/>
                </a:solidFill>
              </a:rPr>
              <a:t>oligosaccharides</a:t>
            </a:r>
            <a:r>
              <a:rPr lang="hu-HU" sz="1800" dirty="0" smtClean="0">
                <a:solidFill>
                  <a:schemeClr val="tx2"/>
                </a:solidFill>
              </a:rPr>
              <a:t>/ </a:t>
            </a:r>
            <a:r>
              <a:rPr lang="hu-HU" sz="1800" dirty="0" err="1">
                <a:solidFill>
                  <a:schemeClr val="tx2"/>
                </a:solidFill>
              </a:rPr>
              <a:t>O-linked</a:t>
            </a:r>
            <a:r>
              <a:rPr lang="hu-HU" sz="1800" dirty="0">
                <a:solidFill>
                  <a:schemeClr val="tx2"/>
                </a:solidFill>
              </a:rPr>
              <a:t> </a:t>
            </a:r>
            <a:r>
              <a:rPr lang="hu-HU" sz="1800" dirty="0" err="1">
                <a:solidFill>
                  <a:schemeClr val="tx2"/>
                </a:solidFill>
              </a:rPr>
              <a:t>glycosylation</a:t>
            </a:r>
            <a:r>
              <a:rPr lang="hu-HU" sz="1800" dirty="0">
                <a:solidFill>
                  <a:schemeClr val="tx2"/>
                </a:solidFill>
              </a:rPr>
              <a:t>→ </a:t>
            </a:r>
            <a:r>
              <a:rPr lang="hu-HU" sz="1800" dirty="0" err="1">
                <a:solidFill>
                  <a:schemeClr val="tx2"/>
                </a:solidFill>
              </a:rPr>
              <a:t>form</a:t>
            </a:r>
            <a:r>
              <a:rPr lang="hu-HU" sz="1800" dirty="0">
                <a:solidFill>
                  <a:schemeClr val="tx2"/>
                </a:solidFill>
              </a:rPr>
              <a:t> a </a:t>
            </a:r>
            <a:r>
              <a:rPr lang="hu-HU" sz="1800" u="sng" dirty="0" err="1">
                <a:solidFill>
                  <a:schemeClr val="tx2"/>
                </a:solidFill>
              </a:rPr>
              <a:t>signal</a:t>
            </a:r>
            <a:r>
              <a:rPr lang="hu-HU" sz="1800" u="sng" dirty="0">
                <a:solidFill>
                  <a:schemeClr val="tx2"/>
                </a:solidFill>
              </a:rPr>
              <a:t> </a:t>
            </a:r>
            <a:r>
              <a:rPr lang="hu-HU" sz="1800" u="sng" dirty="0" err="1">
                <a:solidFill>
                  <a:schemeClr val="tx2"/>
                </a:solidFill>
              </a:rPr>
              <a:t>sequence</a:t>
            </a:r>
            <a:r>
              <a:rPr lang="hu-HU" sz="1800" dirty="0">
                <a:solidFill>
                  <a:schemeClr val="tx2"/>
                </a:solidFill>
              </a:rPr>
              <a:t> </a:t>
            </a:r>
            <a:r>
              <a:rPr lang="hu-HU" sz="1800" dirty="0" err="1">
                <a:solidFill>
                  <a:schemeClr val="tx2"/>
                </a:solidFill>
              </a:rPr>
              <a:t>which</a:t>
            </a:r>
            <a:r>
              <a:rPr lang="hu-HU" sz="1800" dirty="0">
                <a:solidFill>
                  <a:schemeClr val="tx2"/>
                </a:solidFill>
              </a:rPr>
              <a:t> </a:t>
            </a:r>
            <a:r>
              <a:rPr lang="hu-HU" sz="1800" dirty="0" err="1">
                <a:solidFill>
                  <a:schemeClr val="tx2"/>
                </a:solidFill>
              </a:rPr>
              <a:t>determines</a:t>
            </a:r>
            <a:r>
              <a:rPr lang="hu-HU" sz="1800" dirty="0">
                <a:solidFill>
                  <a:schemeClr val="tx2"/>
                </a:solidFill>
              </a:rPr>
              <a:t> </a:t>
            </a:r>
            <a:r>
              <a:rPr lang="hu-HU" sz="1800" dirty="0" err="1">
                <a:solidFill>
                  <a:schemeClr val="tx2"/>
                </a:solidFill>
              </a:rPr>
              <a:t>their</a:t>
            </a:r>
            <a:r>
              <a:rPr lang="hu-HU" sz="1800" dirty="0">
                <a:solidFill>
                  <a:schemeClr val="tx2"/>
                </a:solidFill>
              </a:rPr>
              <a:t> </a:t>
            </a:r>
            <a:r>
              <a:rPr lang="hu-HU" sz="1800" dirty="0" err="1">
                <a:solidFill>
                  <a:schemeClr val="tx2"/>
                </a:solidFill>
              </a:rPr>
              <a:t>final</a:t>
            </a:r>
            <a:r>
              <a:rPr lang="hu-HU" sz="1800" dirty="0">
                <a:solidFill>
                  <a:schemeClr val="tx2"/>
                </a:solidFill>
              </a:rPr>
              <a:t> </a:t>
            </a:r>
            <a:r>
              <a:rPr lang="hu-HU" sz="1800" dirty="0" err="1">
                <a:solidFill>
                  <a:schemeClr val="tx2"/>
                </a:solidFill>
              </a:rPr>
              <a:t>destination</a:t>
            </a:r>
            <a:r>
              <a:rPr lang="hu-HU" sz="1800" dirty="0">
                <a:solidFill>
                  <a:schemeClr val="tx2"/>
                </a:solidFill>
              </a:rPr>
              <a:t>, </a:t>
            </a:r>
            <a:r>
              <a:rPr lang="hu-HU" sz="1800" dirty="0" err="1">
                <a:solidFill>
                  <a:schemeClr val="tx2"/>
                </a:solidFill>
              </a:rPr>
              <a:t>for</a:t>
            </a:r>
            <a:r>
              <a:rPr lang="hu-HU" sz="1800" dirty="0">
                <a:solidFill>
                  <a:schemeClr val="tx2"/>
                </a:solidFill>
              </a:rPr>
              <a:t> </a:t>
            </a:r>
            <a:r>
              <a:rPr lang="hu-HU" sz="1800" dirty="0" err="1">
                <a:solidFill>
                  <a:schemeClr val="tx2"/>
                </a:solidFill>
              </a:rPr>
              <a:t>example</a:t>
            </a:r>
            <a:r>
              <a:rPr lang="hu-HU" sz="1800" dirty="0">
                <a:solidFill>
                  <a:schemeClr val="tx2"/>
                </a:solidFill>
              </a:rPr>
              <a:t>: </a:t>
            </a:r>
            <a:r>
              <a:rPr lang="hu-HU" sz="1800" u="sng" dirty="0">
                <a:solidFill>
                  <a:schemeClr val="tx2"/>
                </a:solidFill>
              </a:rPr>
              <a:t>mannose-6-phosphate</a:t>
            </a:r>
            <a:r>
              <a:rPr lang="hu-HU" sz="1800" dirty="0">
                <a:solidFill>
                  <a:schemeClr val="tx2"/>
                </a:solidFill>
              </a:rPr>
              <a:t>- </a:t>
            </a:r>
            <a:r>
              <a:rPr lang="hu-HU" sz="1800" dirty="0" err="1">
                <a:solidFill>
                  <a:schemeClr val="tx2"/>
                </a:solidFill>
              </a:rPr>
              <a:t>lysosomal</a:t>
            </a:r>
            <a:r>
              <a:rPr lang="hu-HU" sz="1800" dirty="0">
                <a:solidFill>
                  <a:schemeClr val="tx2"/>
                </a:solidFill>
              </a:rPr>
              <a:t> </a:t>
            </a:r>
            <a:r>
              <a:rPr lang="hu-HU" sz="1800" dirty="0" err="1">
                <a:solidFill>
                  <a:schemeClr val="tx2"/>
                </a:solidFill>
              </a:rPr>
              <a:t>proteins</a:t>
            </a:r>
            <a:r>
              <a:rPr lang="hu-HU" sz="1800" dirty="0">
                <a:solidFill>
                  <a:schemeClr val="tx2"/>
                </a:solidFill>
              </a:rPr>
              <a:t>/ </a:t>
            </a:r>
          </a:p>
          <a:p>
            <a:pPr>
              <a:buNone/>
            </a:pPr>
            <a:r>
              <a:rPr lang="en-US" sz="1800" dirty="0">
                <a:solidFill>
                  <a:schemeClr val="tx2"/>
                </a:solidFill>
              </a:rPr>
              <a:t> </a:t>
            </a:r>
            <a:endParaRPr lang="hu-HU" sz="1800" dirty="0">
              <a:solidFill>
                <a:schemeClr val="tx2"/>
              </a:solidFill>
            </a:endParaRPr>
          </a:p>
          <a:p>
            <a:pPr lvl="0">
              <a:buNone/>
            </a:pP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4000" dirty="0"/>
          </a:p>
        </p:txBody>
      </p:sp>
      <p:pic>
        <p:nvPicPr>
          <p:cNvPr id="4" name="Kép 3" descr="Új kép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43639"/>
            <a:ext cx="3704603" cy="3237301"/>
          </a:xfrm>
          <a:prstGeom prst="rect">
            <a:avLst/>
          </a:prstGeom>
        </p:spPr>
      </p:pic>
      <p:pic>
        <p:nvPicPr>
          <p:cNvPr id="5" name="Kép 4" descr="Új kép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810000"/>
            <a:ext cx="3733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0838" y="17930"/>
            <a:ext cx="7239000" cy="3322360"/>
          </a:xfrm>
        </p:spPr>
        <p:txBody>
          <a:bodyPr/>
          <a:lstStyle/>
          <a:p>
            <a:pPr>
              <a:buNone/>
            </a:pPr>
            <a:r>
              <a:rPr lang="hu-HU" sz="2800" u="sng" dirty="0" err="1" smtClean="0">
                <a:latin typeface="Times New Roman" pitchFamily="18" charset="0"/>
                <a:cs typeface="Times New Roman" pitchFamily="18" charset="0"/>
              </a:rPr>
              <a:t>Vesicular</a:t>
            </a:r>
            <a:r>
              <a:rPr lang="hu-H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u="sng" dirty="0" err="1" smtClean="0">
                <a:latin typeface="Times New Roman" pitchFamily="18" charset="0"/>
                <a:cs typeface="Times New Roman" pitchFamily="18" charset="0"/>
              </a:rPr>
              <a:t>transport</a:t>
            </a:r>
            <a:endParaRPr lang="hu-H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9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vesicles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leave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rough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endoplasmic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reticulum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transported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Golgi</a:t>
            </a:r>
          </a:p>
          <a:p>
            <a:pPr>
              <a:buNone/>
            </a:pP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apparatus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fuse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Golgi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empty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lumen. The </a:t>
            </a:r>
            <a:endParaRPr lang="hu-H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proteins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move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towards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packaged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sent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required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destination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region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contains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selectively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modify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depending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endParaRPr lang="hu-H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hey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reside</a:t>
            </a:r>
            <a:endParaRPr lang="hu-H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c7.6.13.Golgi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3229" y="3340289"/>
            <a:ext cx="7074218" cy="3441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-152400"/>
            <a:ext cx="7315200" cy="1143000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sz="3600" b="1" dirty="0" err="1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III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7800" y="1371600"/>
            <a:ext cx="7239000" cy="4525963"/>
          </a:xfrm>
        </p:spPr>
        <p:txBody>
          <a:bodyPr/>
          <a:lstStyle/>
          <a:p>
            <a:pPr>
              <a:buNone/>
            </a:pPr>
            <a:r>
              <a:rPr lang="hu-HU" sz="2800" u="sng" dirty="0" err="1" smtClean="0">
                <a:latin typeface="Times New Roman" pitchFamily="18" charset="0"/>
                <a:cs typeface="Times New Roman" pitchFamily="18" charset="0"/>
              </a:rPr>
              <a:t>Vesicle</a:t>
            </a:r>
            <a:endParaRPr lang="hu-H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endParaRPr lang="hu-H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intracellular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membrane-enclosed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sac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separated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16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lang="hu-HU" sz="16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bilayer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lang="hu-HU" sz="16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bilayer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→</a:t>
            </a:r>
            <a:r>
              <a:rPr lang="hu-HU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unilamellar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vesicles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more→</a:t>
            </a:r>
            <a:r>
              <a:rPr lang="hu-HU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multilamellar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lvl="0"/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Vesicles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fuse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plasma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release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outside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fuse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organelles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hu-H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store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digest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cellullar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waste</a:t>
            </a:r>
            <a:endParaRPr lang="hu-H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hu-H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vesicles</a:t>
            </a:r>
            <a:r>
              <a:rPr lang="hu-H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hu-HU" sz="16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hu-H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vesicles</a:t>
            </a:r>
            <a:endParaRPr lang="hu-H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vesicles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move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molecules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locations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inside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proteins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rough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endoplasmic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reticulum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Golgi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apparatus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hu-H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vesicles</a:t>
            </a:r>
            <a:endParaRPr lang="hu-H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contain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excreted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endParaRPr lang="hu-H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b="1" dirty="0" err="1">
                <a:solidFill>
                  <a:schemeClr val="tx2"/>
                </a:solidFill>
              </a:rPr>
              <a:t>Vesicle</a:t>
            </a:r>
            <a:r>
              <a:rPr lang="hu-HU" sz="1600" b="1" dirty="0">
                <a:solidFill>
                  <a:schemeClr val="tx2"/>
                </a:solidFill>
              </a:rPr>
              <a:t> </a:t>
            </a:r>
            <a:r>
              <a:rPr lang="hu-HU" sz="1600" b="1" dirty="0" err="1">
                <a:solidFill>
                  <a:schemeClr val="tx2"/>
                </a:solidFill>
              </a:rPr>
              <a:t>coat</a:t>
            </a:r>
            <a:r>
              <a:rPr lang="hu-HU" sz="1600" b="1" dirty="0" smtClean="0">
                <a:solidFill>
                  <a:schemeClr val="tx2"/>
                </a:solidFill>
              </a:rPr>
              <a:t>: </a:t>
            </a:r>
            <a:r>
              <a:rPr lang="hu-HU" sz="1600" b="1" dirty="0" err="1" smtClean="0">
                <a:solidFill>
                  <a:schemeClr val="tx2"/>
                </a:solidFill>
              </a:rPr>
              <a:t>clathrin</a:t>
            </a:r>
            <a:r>
              <a:rPr lang="hu-HU" sz="1600" b="1" dirty="0" smtClean="0">
                <a:solidFill>
                  <a:schemeClr val="tx2"/>
                </a:solidFill>
              </a:rPr>
              <a:t>, COPI, COPII</a:t>
            </a:r>
            <a:endParaRPr lang="hu-HU" sz="1600" b="1" dirty="0">
              <a:solidFill>
                <a:schemeClr val="tx2"/>
              </a:solidFill>
            </a:endParaRPr>
          </a:p>
          <a:p>
            <a:pPr lvl="0">
              <a:buNone/>
            </a:pPr>
            <a:endParaRPr lang="hu-H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7800" y="152400"/>
            <a:ext cx="7239000" cy="4906963"/>
          </a:xfrm>
        </p:spPr>
        <p:txBody>
          <a:bodyPr/>
          <a:lstStyle/>
          <a:p>
            <a:pPr>
              <a:buNone/>
            </a:pPr>
            <a:r>
              <a:rPr lang="hu-HU" sz="2800" u="sng" dirty="0" err="1" smtClean="0">
                <a:latin typeface="Times New Roman" pitchFamily="18" charset="0"/>
                <a:cs typeface="Times New Roman" pitchFamily="18" charset="0"/>
              </a:rPr>
              <a:t>Lysosome</a:t>
            </a:r>
            <a:endParaRPr lang="hu-H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derives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Greek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destruction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hu-HU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soma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(body) </a:t>
            </a:r>
          </a:p>
          <a:p>
            <a:pPr lvl="0"/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Lysosomal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synthesized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RER,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sent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Golgi,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creat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vesicels</a:t>
            </a:r>
            <a:endParaRPr lang="hu-H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digest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worn-out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organelles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particles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phagocyted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viruses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bacteria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animal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plant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organell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vacuole</a:t>
            </a:r>
            <a:endParaRPr lang="hu-H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hu-H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varies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0.1–1.2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μm</a:t>
            </a:r>
            <a:endParaRPr lang="hu-H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hu-H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specialized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vesicle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surrounded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endParaRPr lang="hu-H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hu-H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contain digestive enzymes</a:t>
            </a:r>
            <a:endParaRPr lang="hu-H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US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contain digestive enzymes + the digested material</a:t>
            </a:r>
            <a:endParaRPr lang="hu-H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hu-H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phosphatase</a:t>
            </a:r>
            <a:endParaRPr lang="hu-H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hu-H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hu-H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digestion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hu-H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macromolecules</a:t>
            </a:r>
            <a:r>
              <a:rPr lang="hu-H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phagocytosis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endocytosis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autophagy</a:t>
            </a:r>
            <a:r>
              <a:rPr lang="hu-H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Új kép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4632376"/>
            <a:ext cx="3962400" cy="206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/>
              <a:t>Peroxisomes: </a:t>
            </a:r>
            <a:r>
              <a:rPr lang="en-US" sz="2800" dirty="0"/>
              <a:t>vesicle, often crystalline structure in the middle. Contains many enzymes. involved in production and elimination of hydrogen peroxide. Breakdown and synthesis of different materials (e.g. lipids)</a:t>
            </a:r>
            <a:endParaRPr lang="hu-HU" sz="2800" dirty="0"/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7986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Endocytosis</a:t>
            </a:r>
            <a:r>
              <a:rPr lang="hu-HU" b="1" dirty="0"/>
              <a:t>, </a:t>
            </a:r>
            <a:r>
              <a:rPr lang="hu-HU" b="1" dirty="0" err="1"/>
              <a:t>exocytosis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Leírás: http://academic.pgcc.edu/~kroberts/Lecture/Chapter%203/03-35_Vesicles_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4419600" cy="560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9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0"/>
            <a:ext cx="73152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cell III</a:t>
            </a:r>
            <a:endParaRPr lang="en-US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990600"/>
            <a:ext cx="7239000" cy="4800600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Cell nucleus</a:t>
            </a:r>
          </a:p>
          <a:p>
            <a:pPr lvl="0"/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was the first organelle to be discovered by </a:t>
            </a:r>
            <a:r>
              <a:rPr lang="en-US" sz="18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Franz Bauer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 1804.</a:t>
            </a:r>
            <a:endParaRPr lang="en-US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the largest cellular </a:t>
            </a:r>
            <a:r>
              <a:rPr lang="en-US" sz="18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organelle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 animals. </a:t>
            </a:r>
          </a:p>
          <a:p>
            <a:pPr lvl="0"/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 the  control center of the cell and repository of genetic information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Position: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mostly the center of the cell/ depend on the function of the cell 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Shape: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lvl="0">
              <a:buNone/>
            </a:pP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round</a:t>
            </a:r>
          </a:p>
          <a:p>
            <a:pPr lvl="0">
              <a:buNone/>
            </a:pP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flat </a:t>
            </a:r>
          </a:p>
          <a:p>
            <a:pPr lvl="0">
              <a:buNone/>
            </a:pP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rod </a:t>
            </a:r>
          </a:p>
          <a:p>
            <a:pPr lvl="0">
              <a:buNone/>
            </a:pP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string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Size: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5-10 </a:t>
            </a:r>
            <a:r>
              <a:rPr lang="en-US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 in mammalian 6μm, about 10% of total cell volume)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Number: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1, 2 or more</a:t>
            </a:r>
          </a:p>
          <a:p>
            <a:pPr>
              <a:buNone/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sz="1600" b="1" dirty="0" smtClean="0">
                <a:solidFill>
                  <a:schemeClr val="tx2"/>
                </a:solidFill>
              </a:rPr>
              <a:t>: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place of almost all </a:t>
            </a:r>
            <a:r>
              <a:rPr lang="en-US" sz="16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replication, </a:t>
            </a:r>
            <a:r>
              <a:rPr lang="en-US" sz="16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synthesis and RNA processing</a:t>
            </a:r>
          </a:p>
          <a:p>
            <a:pPr>
              <a:buNone/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188" y="304800"/>
            <a:ext cx="3276600" cy="4525963"/>
          </a:xfrm>
          <a:solidFill>
            <a:schemeClr val="accent3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hu-HU" u="sng" dirty="0" err="1" smtClean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u="sng" dirty="0" err="1" smtClean="0">
                <a:latin typeface="Times New Roman" pitchFamily="18" charset="0"/>
                <a:cs typeface="Times New Roman" pitchFamily="18" charset="0"/>
              </a:rPr>
              <a:t>nucleus</a:t>
            </a:r>
            <a:endParaRPr lang="hu-H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hu-H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hu-HU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hu-H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envelope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outer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perinuclear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inner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hu-HU" sz="1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hu-HU" sz="1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pores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RNA export, protein import)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4000" dirty="0"/>
          </a:p>
        </p:txBody>
      </p:sp>
      <p:pic>
        <p:nvPicPr>
          <p:cNvPr id="4" name="Kép 3" descr="Új kép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88" y="4191001"/>
            <a:ext cx="5220991" cy="2667000"/>
          </a:xfrm>
          <a:prstGeom prst="rect">
            <a:avLst/>
          </a:prstGeom>
        </p:spPr>
      </p:pic>
      <p:pic>
        <p:nvPicPr>
          <p:cNvPr id="5" name="Kép 4" descr="Új kép (3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4179" y="4096123"/>
            <a:ext cx="3892233" cy="2642000"/>
          </a:xfrm>
          <a:prstGeom prst="rect">
            <a:avLst/>
          </a:prstGeom>
        </p:spPr>
      </p:pic>
      <p:pic>
        <p:nvPicPr>
          <p:cNvPr id="6" name="Kép 5" descr="Új kép (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7932" y="152399"/>
            <a:ext cx="6106409" cy="3943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Új kép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59" y="685800"/>
            <a:ext cx="9099442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sz="3600" b="1" dirty="0" err="1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III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0" y="1145141"/>
            <a:ext cx="7239000" cy="5027059"/>
          </a:xfrm>
        </p:spPr>
        <p:txBody>
          <a:bodyPr/>
          <a:lstStyle/>
          <a:p>
            <a:pPr>
              <a:buNone/>
            </a:pPr>
            <a:r>
              <a:rPr lang="hu-HU" sz="3600" u="sng" dirty="0" err="1" smtClean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600" u="sng" dirty="0" err="1" smtClean="0">
                <a:latin typeface="Times New Roman" pitchFamily="18" charset="0"/>
                <a:cs typeface="Times New Roman" pitchFamily="18" charset="0"/>
              </a:rPr>
              <a:t>nucleus</a:t>
            </a:r>
            <a:endParaRPr lang="hu-HU" sz="3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nuclear</a:t>
            </a:r>
            <a:r>
              <a:rPr lang="hu-H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lamina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meshwork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lamin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protein→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mechanical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  <a:endParaRPr lang="hu-H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mutation</a:t>
            </a:r>
            <a:r>
              <a:rPr lang="hu-H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lamin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laminopathies</a:t>
            </a:r>
            <a:endParaRPr lang="hu-H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Hutchinson-Gilford</a:t>
            </a:r>
            <a:r>
              <a:rPr lang="hu-H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progeria</a:t>
            </a:r>
            <a:r>
              <a:rPr lang="hu-H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syndrome</a:t>
            </a:r>
            <a:endParaRPr lang="hu-H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Lamin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mutation</a:t>
            </a:r>
            <a:endParaRPr lang="hu-H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fragile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bodies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wrinkled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atherosclerosis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cardiovascular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hu-H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Incidence</a:t>
            </a:r>
            <a:r>
              <a:rPr lang="hu-H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1:8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million</a:t>
            </a:r>
            <a:endParaRPr lang="hu-H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Scientists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hu-H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aging</a:t>
            </a:r>
            <a:endParaRPr lang="hu-H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 smtClean="0">
                <a:solidFill>
                  <a:schemeClr val="tx2"/>
                </a:solidFill>
              </a:rPr>
              <a:t>(</a:t>
            </a:r>
            <a:r>
              <a:rPr lang="hu-HU" sz="1800" dirty="0" err="1" smtClean="0">
                <a:solidFill>
                  <a:schemeClr val="tx2"/>
                </a:solidFill>
              </a:rPr>
              <a:t>In</a:t>
            </a:r>
            <a:r>
              <a:rPr lang="hu-HU" sz="1800" dirty="0" smtClean="0">
                <a:solidFill>
                  <a:schemeClr val="tx2"/>
                </a:solidFill>
              </a:rPr>
              <a:t> </a:t>
            </a:r>
            <a:r>
              <a:rPr lang="hu-HU" sz="1800" dirty="0">
                <a:solidFill>
                  <a:schemeClr val="tx2"/>
                </a:solidFill>
              </a:rPr>
              <a:t>HGPS </a:t>
            </a:r>
            <a:r>
              <a:rPr lang="hu-HU" sz="1800" dirty="0" err="1">
                <a:solidFill>
                  <a:schemeClr val="tx2"/>
                </a:solidFill>
              </a:rPr>
              <a:t>patients</a:t>
            </a:r>
            <a:r>
              <a:rPr lang="hu-HU" sz="1800" dirty="0">
                <a:solidFill>
                  <a:schemeClr val="tx2"/>
                </a:solidFill>
              </a:rPr>
              <a:t>, </a:t>
            </a:r>
            <a:r>
              <a:rPr lang="hu-HU" sz="1800" dirty="0" err="1">
                <a:solidFill>
                  <a:schemeClr val="tx2"/>
                </a:solidFill>
              </a:rPr>
              <a:t>the</a:t>
            </a:r>
            <a:r>
              <a:rPr lang="hu-HU" sz="1800" dirty="0">
                <a:solidFill>
                  <a:schemeClr val="tx2"/>
                </a:solidFill>
              </a:rPr>
              <a:t> </a:t>
            </a:r>
            <a:r>
              <a:rPr lang="hu-HU" sz="1800" dirty="0" err="1">
                <a:solidFill>
                  <a:schemeClr val="tx2"/>
                </a:solidFill>
              </a:rPr>
              <a:t>cell</a:t>
            </a:r>
            <a:r>
              <a:rPr lang="hu-HU" sz="1800" dirty="0">
                <a:solidFill>
                  <a:schemeClr val="tx2"/>
                </a:solidFill>
              </a:rPr>
              <a:t> </a:t>
            </a:r>
            <a:r>
              <a:rPr lang="hu-HU" sz="1800" dirty="0" err="1">
                <a:solidFill>
                  <a:schemeClr val="tx2"/>
                </a:solidFill>
              </a:rPr>
              <a:t>nucleus</a:t>
            </a:r>
            <a:r>
              <a:rPr lang="hu-HU" sz="1800" dirty="0">
                <a:solidFill>
                  <a:schemeClr val="tx2"/>
                </a:solidFill>
              </a:rPr>
              <a:t> has </a:t>
            </a:r>
            <a:r>
              <a:rPr lang="hu-HU" sz="1800" dirty="0" err="1">
                <a:solidFill>
                  <a:schemeClr val="tx2"/>
                </a:solidFill>
              </a:rPr>
              <a:t>dramatically</a:t>
            </a:r>
            <a:r>
              <a:rPr lang="hu-HU" sz="1800" dirty="0">
                <a:solidFill>
                  <a:schemeClr val="tx2"/>
                </a:solidFill>
              </a:rPr>
              <a:t> </a:t>
            </a:r>
            <a:r>
              <a:rPr lang="hu-HU" sz="1800" dirty="0" smtClean="0">
                <a:solidFill>
                  <a:schemeClr val="tx2"/>
                </a:solidFill>
              </a:rPr>
              <a:t> </a:t>
            </a:r>
            <a:r>
              <a:rPr lang="hu-HU" sz="1800" dirty="0" err="1" smtClean="0">
                <a:solidFill>
                  <a:schemeClr val="tx2"/>
                </a:solidFill>
              </a:rPr>
              <a:t>aberrant</a:t>
            </a:r>
            <a:r>
              <a:rPr lang="hu-HU" sz="1800" dirty="0" smtClean="0">
                <a:solidFill>
                  <a:schemeClr val="tx2"/>
                </a:solidFill>
              </a:rPr>
              <a:t> </a:t>
            </a:r>
            <a:r>
              <a:rPr lang="hu-HU" sz="1800" dirty="0" err="1">
                <a:solidFill>
                  <a:schemeClr val="tx2"/>
                </a:solidFill>
              </a:rPr>
              <a:t>morphology</a:t>
            </a:r>
            <a:r>
              <a:rPr lang="hu-HU" sz="1800" dirty="0">
                <a:solidFill>
                  <a:schemeClr val="tx2"/>
                </a:solidFill>
              </a:rPr>
              <a:t> </a:t>
            </a:r>
            <a:r>
              <a:rPr lang="hu-HU" sz="1800" dirty="0" smtClean="0"/>
              <a:t>)</a:t>
            </a:r>
            <a:endParaRPr lang="hu-HU" sz="1800" dirty="0"/>
          </a:p>
        </p:txBody>
      </p:sp>
      <p:pic>
        <p:nvPicPr>
          <p:cNvPr id="4" name="Kép 3" descr="Új kép (5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2362200"/>
            <a:ext cx="1914286" cy="1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7800" y="0"/>
            <a:ext cx="7315200" cy="1143000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sz="3600" b="1" dirty="0" err="1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III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914400"/>
            <a:ext cx="4295686" cy="4800600"/>
          </a:xfrm>
        </p:spPr>
        <p:txBody>
          <a:bodyPr/>
          <a:lstStyle/>
          <a:p>
            <a:pPr>
              <a:buNone/>
            </a:pPr>
            <a:r>
              <a:rPr lang="hu-HU" u="sng" dirty="0" err="1" smtClean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u="sng" dirty="0" err="1" smtClean="0">
                <a:latin typeface="Times New Roman" pitchFamily="18" charset="0"/>
                <a:cs typeface="Times New Roman" pitchFamily="18" charset="0"/>
              </a:rPr>
              <a:t>nucleus</a:t>
            </a:r>
            <a:endParaRPr lang="hu-H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nucleolus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place of </a:t>
            </a:r>
            <a:r>
              <a:rPr lang="en-US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synthesis and maturation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fibrillar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centers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fibrillar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component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granular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component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hu-H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nucleoplasm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material within the nuclear membrane </a:t>
            </a:r>
            <a:r>
              <a:rPr lang="en-US" sz="1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the fluid content of the </a:t>
            </a:r>
            <a:r>
              <a:rPr lang="en-US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nucleus </a:t>
            </a:r>
            <a:endParaRPr lang="hu-H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contains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majority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genetic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chromosomes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euchromatin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transcriptionally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activ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heterochromatin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transcriptionally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inactiv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constitutive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facultative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lvl="0">
              <a:buNone/>
            </a:pP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perinucleolar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peripheral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diffuse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4000" dirty="0"/>
          </a:p>
        </p:txBody>
      </p:sp>
      <p:pic>
        <p:nvPicPr>
          <p:cNvPr id="4" name="Kép 3" descr="Új kép (6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3486" y="749181"/>
            <a:ext cx="3276600" cy="5611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Cytoplasm: </a:t>
            </a:r>
            <a:r>
              <a:rPr lang="en-US" dirty="0"/>
              <a:t>the material between the cell membrane and nuclear envelope </a:t>
            </a:r>
            <a:r>
              <a:rPr lang="en-US" i="1" dirty="0"/>
              <a:t>or</a:t>
            </a:r>
            <a:r>
              <a:rPr lang="en-US" dirty="0"/>
              <a:t> the fluid material between the cell membrane and nuclear </a:t>
            </a:r>
            <a:r>
              <a:rPr lang="en-US" dirty="0" smtClean="0"/>
              <a:t>membrane</a:t>
            </a:r>
            <a:endParaRPr lang="hu-HU" dirty="0" smtClean="0"/>
          </a:p>
          <a:p>
            <a:endParaRPr lang="hu-HU" dirty="0"/>
          </a:p>
          <a:p>
            <a:pPr lvl="0"/>
            <a:r>
              <a:rPr lang="en-US" b="1" dirty="0"/>
              <a:t>Mitochondria: </a:t>
            </a:r>
            <a:r>
              <a:rPr lang="en-US" dirty="0"/>
              <a:t>ATP synthesis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056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sz="3600" b="1" dirty="0" err="1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III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sz="2400" u="sng" dirty="0" err="1" smtClean="0">
                <a:latin typeface="Times New Roman" pitchFamily="18" charset="0"/>
                <a:cs typeface="Times New Roman" pitchFamily="18" charset="0"/>
              </a:rPr>
              <a:t>Endoplasmic</a:t>
            </a:r>
            <a:r>
              <a:rPr lang="hu-H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u="sng" dirty="0" err="1" smtClean="0">
                <a:latin typeface="Times New Roman" pitchFamily="18" charset="0"/>
                <a:cs typeface="Times New Roman" pitchFamily="18" charset="0"/>
              </a:rPr>
              <a:t>reticulum</a:t>
            </a:r>
            <a:endParaRPr lang="hu-H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interconnected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tubules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vesicles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cisternae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within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part of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endomembrane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hu-H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hu-H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hu-H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extensive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cisternae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held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together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cytoskeleton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lvl="1"/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cisternal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lumen)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enclosed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hu-H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endParaRPr lang="hu-H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rough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endoplasmic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reticulum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smooth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endoplasmic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reticulum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sarcoplasmic</a:t>
            </a:r>
            <a:r>
              <a:rPr lang="hu-H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reticulum</a:t>
            </a:r>
            <a:r>
              <a:rPr lang="hu-H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lvl="0">
              <a:buNone/>
            </a:pPr>
            <a:endParaRPr lang="hu-H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General </a:t>
            </a:r>
            <a:r>
              <a:rPr lang="hu-HU" sz="14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functions</a:t>
            </a:r>
            <a:endParaRPr lang="hu-HU" sz="1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hu-HU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protein </a:t>
            </a:r>
            <a:r>
              <a:rPr lang="hu-HU" sz="14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translation</a:t>
            </a:r>
            <a:endParaRPr lang="hu-HU" sz="14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hu-HU" sz="14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folding</a:t>
            </a:r>
            <a:r>
              <a:rPr lang="hu-HU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hu-HU" sz="14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transport</a:t>
            </a:r>
            <a:r>
              <a:rPr lang="hu-HU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4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proteins</a:t>
            </a:r>
            <a:endParaRPr lang="hu-HU" sz="1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hu-HU" sz="14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sequestration</a:t>
            </a:r>
            <a:r>
              <a:rPr lang="hu-HU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4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calcium</a:t>
            </a:r>
            <a:endParaRPr lang="hu-HU" sz="14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r>
              <a:rPr lang="hu-HU" sz="14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production</a:t>
            </a:r>
            <a:r>
              <a:rPr lang="hu-HU" sz="1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hu-HU" sz="14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storage</a:t>
            </a:r>
            <a:r>
              <a:rPr lang="hu-HU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hu-HU" sz="14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glycogen</a:t>
            </a:r>
            <a:r>
              <a:rPr lang="hu-HU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400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steroids</a:t>
            </a:r>
            <a:endParaRPr lang="hu-HU" sz="1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Új kép (7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4174232"/>
            <a:ext cx="4038600" cy="25120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sz="3600" b="1" dirty="0" err="1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3600" b="1" dirty="0" smtClean="0">
                <a:solidFill>
                  <a:schemeClr val="tx2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III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7800" y="1295400"/>
            <a:ext cx="7239000" cy="4525963"/>
          </a:xfrm>
        </p:spPr>
        <p:txBody>
          <a:bodyPr/>
          <a:lstStyle/>
          <a:p>
            <a:pPr>
              <a:buNone/>
            </a:pPr>
            <a:r>
              <a:rPr lang="hu-HU" u="sng" dirty="0" err="1" smtClean="0">
                <a:latin typeface="Times New Roman" pitchFamily="18" charset="0"/>
                <a:cs typeface="Times New Roman" pitchFamily="18" charset="0"/>
              </a:rPr>
              <a:t>Endoplasmic</a:t>
            </a:r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u="sng" dirty="0" err="1" smtClean="0">
                <a:latin typeface="Times New Roman" pitchFamily="18" charset="0"/>
                <a:cs typeface="Times New Roman" pitchFamily="18" charset="0"/>
              </a:rPr>
              <a:t>reticulum</a:t>
            </a:r>
            <a:endParaRPr lang="hu-H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Rough</a:t>
            </a:r>
            <a:r>
              <a:rPr lang="hu-H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endoplasmic</a:t>
            </a:r>
            <a:r>
              <a:rPr lang="hu-H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reticulum</a:t>
            </a:r>
            <a:endParaRPr lang="hu-H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studded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giving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"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rough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appearance</a:t>
            </a:r>
            <a:endParaRPr lang="hu-H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hu-HU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hu-H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RER</a:t>
            </a:r>
            <a:r>
              <a:rPr lang="hu-H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synthesis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proteins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secretory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Golgi, ER</a:t>
            </a:r>
          </a:p>
          <a:p>
            <a:pPr lvl="0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Stabilization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conformation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folding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/: </a:t>
            </a:r>
            <a:r>
              <a:rPr lang="hu-HU" sz="1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chaperone</a:t>
            </a:r>
            <a:r>
              <a:rPr lang="hu-H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proteins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endParaRPr lang="hu-HU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Glycosylation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attachment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oligosaccharides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 N-linked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glycosylation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/. </a:t>
            </a:r>
          </a:p>
          <a:p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Disulfide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bond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hu-H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1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rearrangement</a:t>
            </a:r>
            <a:r>
              <a:rPr lang="hu-H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-tém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849</Words>
  <Application>Microsoft Office PowerPoint</Application>
  <PresentationFormat>Diavetítés a képernyőre (4:3 oldalarány)</PresentationFormat>
  <Paragraphs>148</Paragraphs>
  <Slides>16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The cell </vt:lpstr>
      <vt:lpstr>The cell III</vt:lpstr>
      <vt:lpstr>PowerPoint bemutató</vt:lpstr>
      <vt:lpstr>PowerPoint bemutató</vt:lpstr>
      <vt:lpstr>The cell III</vt:lpstr>
      <vt:lpstr>The cell III</vt:lpstr>
      <vt:lpstr>PowerPoint bemutató</vt:lpstr>
      <vt:lpstr>The cell III</vt:lpstr>
      <vt:lpstr>The cell III</vt:lpstr>
      <vt:lpstr>The cell III</vt:lpstr>
      <vt:lpstr>PowerPoint bemutató</vt:lpstr>
      <vt:lpstr>PowerPoint bemutató</vt:lpstr>
      <vt:lpstr>The cell III</vt:lpstr>
      <vt:lpstr>PowerPoint bemutató</vt:lpstr>
      <vt:lpstr>PowerPoint bemutató</vt:lpstr>
      <vt:lpstr>Endocytosis, exocytosis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</dc:title>
  <dc:creator>Maddoc</dc:creator>
  <cp:lastModifiedBy>Administrator</cp:lastModifiedBy>
  <cp:revision>39</cp:revision>
  <dcterms:created xsi:type="dcterms:W3CDTF">2005-10-31T21:10:38Z</dcterms:created>
  <dcterms:modified xsi:type="dcterms:W3CDTF">2014-02-03T13:26:17Z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TC100690481038</vt:lpwstr>
  </property>
</Properties>
</file>