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diagrams/data1.xml" ContentType="application/vnd.openxmlformats-officedocument.drawingml.diagramData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1"/>
    <p:sldMasterId id="2147484028" r:id="rId2"/>
    <p:sldMasterId id="2147484041" r:id="rId3"/>
    <p:sldMasterId id="2147484057" r:id="rId4"/>
    <p:sldMasterId id="2147484070" r:id="rId5"/>
    <p:sldMasterId id="2147484083" r:id="rId6"/>
    <p:sldMasterId id="2147484096" r:id="rId7"/>
    <p:sldMasterId id="2147484109" r:id="rId8"/>
    <p:sldMasterId id="2147484122" r:id="rId9"/>
    <p:sldMasterId id="2147484138" r:id="rId10"/>
  </p:sldMasterIdLst>
  <p:notesMasterIdLst>
    <p:notesMasterId r:id="rId89"/>
  </p:notesMasterIdLst>
  <p:sldIdLst>
    <p:sldId id="555" r:id="rId11"/>
    <p:sldId id="556" r:id="rId12"/>
    <p:sldId id="557" r:id="rId13"/>
    <p:sldId id="558" r:id="rId14"/>
    <p:sldId id="627" r:id="rId15"/>
    <p:sldId id="559" r:id="rId16"/>
    <p:sldId id="560" r:id="rId17"/>
    <p:sldId id="561" r:id="rId18"/>
    <p:sldId id="562" r:id="rId19"/>
    <p:sldId id="563" r:id="rId20"/>
    <p:sldId id="564" r:id="rId21"/>
    <p:sldId id="610" r:id="rId22"/>
    <p:sldId id="611" r:id="rId23"/>
    <p:sldId id="612" r:id="rId24"/>
    <p:sldId id="565" r:id="rId25"/>
    <p:sldId id="566" r:id="rId26"/>
    <p:sldId id="608" r:id="rId27"/>
    <p:sldId id="567" r:id="rId28"/>
    <p:sldId id="609" r:id="rId29"/>
    <p:sldId id="568" r:id="rId30"/>
    <p:sldId id="613" r:id="rId31"/>
    <p:sldId id="614" r:id="rId32"/>
    <p:sldId id="615" r:id="rId33"/>
    <p:sldId id="616" r:id="rId34"/>
    <p:sldId id="623" r:id="rId35"/>
    <p:sldId id="624" r:id="rId36"/>
    <p:sldId id="625" r:id="rId37"/>
    <p:sldId id="626" r:id="rId38"/>
    <p:sldId id="622" r:id="rId39"/>
    <p:sldId id="628" r:id="rId40"/>
    <p:sldId id="569" r:id="rId41"/>
    <p:sldId id="570" r:id="rId42"/>
    <p:sldId id="573" r:id="rId43"/>
    <p:sldId id="574" r:id="rId44"/>
    <p:sldId id="575" r:id="rId45"/>
    <p:sldId id="576" r:id="rId46"/>
    <p:sldId id="577" r:id="rId47"/>
    <p:sldId id="629" r:id="rId48"/>
    <p:sldId id="630" r:id="rId49"/>
    <p:sldId id="578" r:id="rId50"/>
    <p:sldId id="579" r:id="rId51"/>
    <p:sldId id="581" r:id="rId52"/>
    <p:sldId id="582" r:id="rId53"/>
    <p:sldId id="583" r:id="rId54"/>
    <p:sldId id="585" r:id="rId55"/>
    <p:sldId id="633" r:id="rId56"/>
    <p:sldId id="586" r:id="rId57"/>
    <p:sldId id="587" r:id="rId58"/>
    <p:sldId id="634" r:id="rId59"/>
    <p:sldId id="635" r:id="rId60"/>
    <p:sldId id="636" r:id="rId61"/>
    <p:sldId id="637" r:id="rId62"/>
    <p:sldId id="638" r:id="rId63"/>
    <p:sldId id="639" r:id="rId64"/>
    <p:sldId id="640" r:id="rId65"/>
    <p:sldId id="632" r:id="rId66"/>
    <p:sldId id="590" r:id="rId67"/>
    <p:sldId id="591" r:id="rId68"/>
    <p:sldId id="593" r:id="rId69"/>
    <p:sldId id="642" r:id="rId70"/>
    <p:sldId id="641" r:id="rId71"/>
    <p:sldId id="594" r:id="rId72"/>
    <p:sldId id="596" r:id="rId73"/>
    <p:sldId id="597" r:id="rId74"/>
    <p:sldId id="598" r:id="rId75"/>
    <p:sldId id="599" r:id="rId76"/>
    <p:sldId id="600" r:id="rId77"/>
    <p:sldId id="601" r:id="rId78"/>
    <p:sldId id="602" r:id="rId79"/>
    <p:sldId id="603" r:id="rId80"/>
    <p:sldId id="604" r:id="rId81"/>
    <p:sldId id="605" r:id="rId82"/>
    <p:sldId id="643" r:id="rId83"/>
    <p:sldId id="644" r:id="rId84"/>
    <p:sldId id="645" r:id="rId85"/>
    <p:sldId id="646" r:id="rId86"/>
    <p:sldId id="606" r:id="rId87"/>
    <p:sldId id="607" r:id="rId88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5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DA"/>
    <a:srgbClr val="002A7E"/>
    <a:srgbClr val="000099"/>
    <a:srgbClr val="3B7CFF"/>
    <a:srgbClr val="0039AC"/>
    <a:srgbClr val="FFFF00"/>
    <a:srgbClr val="00823B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9" autoAdjust="0"/>
    <p:restoredTop sz="80287" autoAdjust="0"/>
  </p:normalViewPr>
  <p:slideViewPr>
    <p:cSldViewPr snapToGrid="0">
      <p:cViewPr varScale="1">
        <p:scale>
          <a:sx n="58" d="100"/>
          <a:sy n="58" d="100"/>
        </p:scale>
        <p:origin x="-1482" y="-84"/>
      </p:cViewPr>
      <p:guideLst>
        <p:guide orient="horz" pos="1520"/>
        <p:guide pos="2880"/>
      </p:guideLst>
    </p:cSldViewPr>
  </p:slideViewPr>
  <p:outlineViewPr>
    <p:cViewPr>
      <p:scale>
        <a:sx n="33" d="100"/>
        <a:sy n="33" d="100"/>
      </p:scale>
      <p:origin x="0" y="117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8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presProps" Target="presProps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2.xml"/><Relationship Id="rId13" Type="http://schemas.openxmlformats.org/officeDocument/2006/relationships/slide" Target="slides/slide58.xml"/><Relationship Id="rId18" Type="http://schemas.openxmlformats.org/officeDocument/2006/relationships/slide" Target="slides/slide69.xml"/><Relationship Id="rId3" Type="http://schemas.openxmlformats.org/officeDocument/2006/relationships/slide" Target="slides/slide6.xml"/><Relationship Id="rId21" Type="http://schemas.openxmlformats.org/officeDocument/2006/relationships/slide" Target="slides/slide72.xml"/><Relationship Id="rId7" Type="http://schemas.openxmlformats.org/officeDocument/2006/relationships/slide" Target="slides/slide31.xml"/><Relationship Id="rId12" Type="http://schemas.openxmlformats.org/officeDocument/2006/relationships/slide" Target="slides/slide45.xml"/><Relationship Id="rId17" Type="http://schemas.openxmlformats.org/officeDocument/2006/relationships/slide" Target="slides/slide68.xml"/><Relationship Id="rId2" Type="http://schemas.openxmlformats.org/officeDocument/2006/relationships/slide" Target="slides/slide5.xml"/><Relationship Id="rId16" Type="http://schemas.openxmlformats.org/officeDocument/2006/relationships/slide" Target="slides/slide67.xml"/><Relationship Id="rId20" Type="http://schemas.openxmlformats.org/officeDocument/2006/relationships/slide" Target="slides/slide71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11" Type="http://schemas.openxmlformats.org/officeDocument/2006/relationships/slide" Target="slides/slide44.xml"/><Relationship Id="rId5" Type="http://schemas.openxmlformats.org/officeDocument/2006/relationships/slide" Target="slides/slide8.xml"/><Relationship Id="rId15" Type="http://schemas.openxmlformats.org/officeDocument/2006/relationships/slide" Target="slides/slide66.xml"/><Relationship Id="rId23" Type="http://schemas.openxmlformats.org/officeDocument/2006/relationships/slide" Target="slides/slide77.xml"/><Relationship Id="rId10" Type="http://schemas.openxmlformats.org/officeDocument/2006/relationships/slide" Target="slides/slide43.xml"/><Relationship Id="rId19" Type="http://schemas.openxmlformats.org/officeDocument/2006/relationships/slide" Target="slides/slide70.xml"/><Relationship Id="rId4" Type="http://schemas.openxmlformats.org/officeDocument/2006/relationships/slide" Target="slides/slide7.xml"/><Relationship Id="rId9" Type="http://schemas.openxmlformats.org/officeDocument/2006/relationships/slide" Target="slides/slide42.xml"/><Relationship Id="rId14" Type="http://schemas.openxmlformats.org/officeDocument/2006/relationships/slide" Target="slides/slide65.xml"/><Relationship Id="rId22" Type="http://schemas.openxmlformats.org/officeDocument/2006/relationships/slide" Target="slides/slide7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158C73-EB50-4C60-B307-7C100C81FEB2}" type="doc">
      <dgm:prSet loTypeId="urn:microsoft.com/office/officeart/2005/8/layout/vList2" loCatId="list" qsTypeId="urn:microsoft.com/office/officeart/2005/8/quickstyle/simple1#12" qsCatId="simple" csTypeId="urn:microsoft.com/office/officeart/2005/8/colors/accent2_1" csCatId="accent2" phldr="1"/>
      <dgm:spPr/>
      <dgm:t>
        <a:bodyPr/>
        <a:lstStyle/>
        <a:p>
          <a:endParaRPr lang="hu-HU"/>
        </a:p>
      </dgm:t>
    </dgm:pt>
    <dgm:pt modelId="{A7754367-1B1D-42C2-98E7-B0842724F26C}">
      <dgm:prSet/>
      <dgm:spPr/>
      <dgm:t>
        <a:bodyPr/>
        <a:lstStyle/>
        <a:p>
          <a:pPr rtl="0"/>
          <a:r>
            <a:rPr lang="hu-HU" b="1" dirty="0" err="1" smtClean="0">
              <a:effectLst/>
            </a:rPr>
            <a:t>Nx</a:t>
          </a:r>
          <a:r>
            <a:rPr lang="hu-HU" dirty="0" smtClean="0">
              <a:effectLst/>
            </a:rPr>
            <a:t>   	</a:t>
          </a:r>
          <a:r>
            <a:rPr lang="hu-HU" dirty="0" err="1" smtClean="0">
              <a:effectLst/>
            </a:rPr>
            <a:t>Regional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cannot</a:t>
          </a:r>
          <a:r>
            <a:rPr lang="hu-HU" dirty="0" smtClean="0">
              <a:effectLst/>
            </a:rPr>
            <a:t> be </a:t>
          </a:r>
          <a:r>
            <a:rPr lang="hu-HU" dirty="0" err="1" smtClean="0">
              <a:effectLst/>
            </a:rPr>
            <a:t>assessed</a:t>
          </a:r>
          <a:endParaRPr lang="hu-HU" dirty="0">
            <a:effectLst/>
          </a:endParaRPr>
        </a:p>
      </dgm:t>
    </dgm:pt>
    <dgm:pt modelId="{652A3087-5A6C-4F2E-9542-21ACB2C8BD47}" type="parTrans" cxnId="{496EE939-364A-42E1-AECF-736DF33BB6BE}">
      <dgm:prSet/>
      <dgm:spPr/>
      <dgm:t>
        <a:bodyPr/>
        <a:lstStyle/>
        <a:p>
          <a:endParaRPr lang="hu-HU">
            <a:effectLst/>
          </a:endParaRPr>
        </a:p>
      </dgm:t>
    </dgm:pt>
    <dgm:pt modelId="{8A0200A4-D105-407C-8FAF-8E9B3E6B5B99}" type="sibTrans" cxnId="{496EE939-364A-42E1-AECF-736DF33BB6BE}">
      <dgm:prSet/>
      <dgm:spPr/>
      <dgm:t>
        <a:bodyPr/>
        <a:lstStyle/>
        <a:p>
          <a:endParaRPr lang="hu-HU">
            <a:effectLst/>
          </a:endParaRPr>
        </a:p>
      </dgm:t>
    </dgm:pt>
    <dgm:pt modelId="{92898FB3-154D-4E96-8D37-EBBC6F53FA0F}">
      <dgm:prSet/>
      <dgm:spPr>
        <a:solidFill>
          <a:srgbClr val="002A7E">
            <a:alpha val="1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N0</a:t>
          </a:r>
          <a:r>
            <a:rPr lang="hu-HU" dirty="0" smtClean="0">
              <a:effectLst/>
            </a:rPr>
            <a:t>   	No </a:t>
          </a:r>
          <a:r>
            <a:rPr lang="hu-HU" dirty="0" err="1" smtClean="0">
              <a:effectLst/>
            </a:rPr>
            <a:t>regional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metastasis</a:t>
          </a:r>
          <a:endParaRPr lang="hu-HU" dirty="0">
            <a:effectLst/>
          </a:endParaRPr>
        </a:p>
      </dgm:t>
    </dgm:pt>
    <dgm:pt modelId="{A5C87A6C-B15D-4BFF-AED1-1BDC33E8644C}" type="parTrans" cxnId="{49DCC131-9EBE-4B4A-90B2-34665DFD814B}">
      <dgm:prSet/>
      <dgm:spPr/>
      <dgm:t>
        <a:bodyPr/>
        <a:lstStyle/>
        <a:p>
          <a:endParaRPr lang="hu-HU">
            <a:effectLst/>
          </a:endParaRPr>
        </a:p>
      </dgm:t>
    </dgm:pt>
    <dgm:pt modelId="{392D5496-D657-475C-BE93-5A5600CCC854}" type="sibTrans" cxnId="{49DCC131-9EBE-4B4A-90B2-34665DFD814B}">
      <dgm:prSet/>
      <dgm:spPr/>
      <dgm:t>
        <a:bodyPr/>
        <a:lstStyle/>
        <a:p>
          <a:endParaRPr lang="hu-HU">
            <a:effectLst/>
          </a:endParaRPr>
        </a:p>
      </dgm:t>
    </dgm:pt>
    <dgm:pt modelId="{E7C19BE3-F4C6-4DDD-9F25-D8AAEA9EB179}">
      <dgm:prSet/>
      <dgm:spPr>
        <a:solidFill>
          <a:srgbClr val="002A7E">
            <a:alpha val="2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N1</a:t>
          </a:r>
          <a:r>
            <a:rPr lang="hu-HU" dirty="0" smtClean="0">
              <a:effectLst/>
            </a:rPr>
            <a:t>   	</a:t>
          </a:r>
          <a:r>
            <a:rPr lang="hu-HU" dirty="0" err="1" smtClean="0">
              <a:effectLst/>
            </a:rPr>
            <a:t>Metastasis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to</a:t>
          </a:r>
          <a:r>
            <a:rPr lang="hu-HU" dirty="0" smtClean="0">
              <a:effectLst/>
            </a:rPr>
            <a:t> a </a:t>
          </a:r>
          <a:r>
            <a:rPr lang="hu-HU" dirty="0" err="1" smtClean="0">
              <a:effectLst/>
            </a:rPr>
            <a:t>single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ipsilateral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</a:t>
          </a:r>
          <a:r>
            <a:rPr lang="hu-HU" dirty="0" smtClean="0">
              <a:effectLst/>
            </a:rPr>
            <a:t>, 3  cm </a:t>
          </a:r>
          <a:r>
            <a:rPr lang="hu-HU" dirty="0" err="1" smtClean="0">
              <a:effectLst/>
            </a:rPr>
            <a:t>or</a:t>
          </a:r>
          <a:r>
            <a:rPr lang="hu-HU" dirty="0" smtClean="0">
              <a:effectLst/>
            </a:rPr>
            <a:t> less </a:t>
          </a:r>
          <a:r>
            <a:rPr lang="hu-HU" dirty="0" err="1" smtClean="0">
              <a:effectLst/>
            </a:rPr>
            <a:t>in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diameter</a:t>
          </a:r>
          <a:endParaRPr lang="hu-HU" dirty="0">
            <a:effectLst/>
          </a:endParaRPr>
        </a:p>
      </dgm:t>
    </dgm:pt>
    <dgm:pt modelId="{4A764C88-2E07-46D3-ACF4-C96ED398509F}" type="parTrans" cxnId="{5B12A530-33D4-4E36-8C5F-9B5C88569614}">
      <dgm:prSet/>
      <dgm:spPr/>
      <dgm:t>
        <a:bodyPr/>
        <a:lstStyle/>
        <a:p>
          <a:endParaRPr lang="hu-HU">
            <a:effectLst/>
          </a:endParaRPr>
        </a:p>
      </dgm:t>
    </dgm:pt>
    <dgm:pt modelId="{CC809F3F-7086-40E8-8886-7CF051BED95C}" type="sibTrans" cxnId="{5B12A530-33D4-4E36-8C5F-9B5C88569614}">
      <dgm:prSet/>
      <dgm:spPr/>
      <dgm:t>
        <a:bodyPr/>
        <a:lstStyle/>
        <a:p>
          <a:endParaRPr lang="hu-HU">
            <a:effectLst/>
          </a:endParaRPr>
        </a:p>
      </dgm:t>
    </dgm:pt>
    <dgm:pt modelId="{A5E4085F-A54E-4A52-9B5F-9C606A16694E}">
      <dgm:prSet/>
      <dgm:spPr>
        <a:solidFill>
          <a:srgbClr val="002A7E">
            <a:alpha val="3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N2a</a:t>
          </a:r>
          <a:r>
            <a:rPr lang="hu-HU" dirty="0" smtClean="0">
              <a:effectLst/>
            </a:rPr>
            <a:t> 	</a:t>
          </a:r>
          <a:r>
            <a:rPr lang="hu-HU" dirty="0" err="1" smtClean="0">
              <a:effectLst/>
            </a:rPr>
            <a:t>Metastasis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to</a:t>
          </a:r>
          <a:r>
            <a:rPr lang="hu-HU" dirty="0" smtClean="0">
              <a:effectLst/>
            </a:rPr>
            <a:t> a </a:t>
          </a:r>
          <a:r>
            <a:rPr lang="hu-HU" dirty="0" err="1" smtClean="0">
              <a:effectLst/>
            </a:rPr>
            <a:t>single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ipsilateral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</a:t>
          </a:r>
          <a:r>
            <a:rPr lang="hu-HU" dirty="0" smtClean="0">
              <a:effectLst/>
            </a:rPr>
            <a:t> more </a:t>
          </a:r>
          <a:r>
            <a:rPr lang="hu-HU" dirty="0" err="1" smtClean="0">
              <a:effectLst/>
            </a:rPr>
            <a:t>than</a:t>
          </a:r>
          <a:r>
            <a:rPr lang="hu-HU" dirty="0" smtClean="0">
              <a:effectLst/>
            </a:rPr>
            <a:t> 3 cm, </a:t>
          </a:r>
          <a:r>
            <a:rPr lang="hu-HU" dirty="0" err="1" smtClean="0">
              <a:effectLst/>
            </a:rPr>
            <a:t>but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not</a:t>
          </a:r>
          <a:r>
            <a:rPr lang="hu-HU" dirty="0" smtClean="0">
              <a:effectLst/>
            </a:rPr>
            <a:t> 	more 	</a:t>
          </a:r>
          <a:r>
            <a:rPr lang="hu-HU" dirty="0" err="1" smtClean="0">
              <a:effectLst/>
            </a:rPr>
            <a:t>than</a:t>
          </a:r>
          <a:r>
            <a:rPr lang="hu-HU" dirty="0" smtClean="0">
              <a:effectLst/>
            </a:rPr>
            <a:t> 6 cm</a:t>
          </a:r>
          <a:endParaRPr lang="hu-HU" dirty="0">
            <a:effectLst/>
          </a:endParaRPr>
        </a:p>
      </dgm:t>
    </dgm:pt>
    <dgm:pt modelId="{6C14926A-C63D-463F-8F9D-FBF4C81D2737}" type="parTrans" cxnId="{CAF1B2DB-7813-4977-9776-CA0CD1127169}">
      <dgm:prSet/>
      <dgm:spPr/>
      <dgm:t>
        <a:bodyPr/>
        <a:lstStyle/>
        <a:p>
          <a:endParaRPr lang="hu-HU">
            <a:effectLst/>
          </a:endParaRPr>
        </a:p>
      </dgm:t>
    </dgm:pt>
    <dgm:pt modelId="{C5DFE90F-D2DF-41BD-8AFB-DE533A3F58F3}" type="sibTrans" cxnId="{CAF1B2DB-7813-4977-9776-CA0CD1127169}">
      <dgm:prSet/>
      <dgm:spPr/>
      <dgm:t>
        <a:bodyPr/>
        <a:lstStyle/>
        <a:p>
          <a:endParaRPr lang="hu-HU">
            <a:effectLst/>
          </a:endParaRPr>
        </a:p>
      </dgm:t>
    </dgm:pt>
    <dgm:pt modelId="{128F0B2D-FE67-4D12-B0DE-F4420E9C223B}">
      <dgm:prSet/>
      <dgm:spPr>
        <a:solidFill>
          <a:srgbClr val="002A7E">
            <a:alpha val="4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N2b 	</a:t>
          </a:r>
          <a:r>
            <a:rPr lang="hu-HU" dirty="0" err="1" smtClean="0">
              <a:effectLst/>
            </a:rPr>
            <a:t>Metastasis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multiple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ipsilateral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nodes</a:t>
          </a:r>
          <a:r>
            <a:rPr lang="hu-HU" dirty="0" smtClean="0">
              <a:effectLst/>
            </a:rPr>
            <a:t>,  </a:t>
          </a:r>
          <a:r>
            <a:rPr lang="hu-HU" dirty="0" err="1" smtClean="0">
              <a:effectLst/>
            </a:rPr>
            <a:t>none</a:t>
          </a:r>
          <a:r>
            <a:rPr lang="hu-HU" dirty="0" smtClean="0">
              <a:effectLst/>
            </a:rPr>
            <a:t> more </a:t>
          </a:r>
          <a:r>
            <a:rPr lang="hu-HU" dirty="0" err="1" smtClean="0">
              <a:effectLst/>
            </a:rPr>
            <a:t>than</a:t>
          </a:r>
          <a:r>
            <a:rPr lang="hu-HU" dirty="0" smtClean="0">
              <a:effectLst/>
            </a:rPr>
            <a:t> 6 cm</a:t>
          </a:r>
          <a:endParaRPr lang="hu-HU" dirty="0">
            <a:effectLst/>
          </a:endParaRPr>
        </a:p>
      </dgm:t>
    </dgm:pt>
    <dgm:pt modelId="{16ABBD9A-6849-4110-BEAF-1B80E48F85C3}" type="parTrans" cxnId="{4FCB4F96-0E41-4F8A-86C8-F2E97015933C}">
      <dgm:prSet/>
      <dgm:spPr/>
      <dgm:t>
        <a:bodyPr/>
        <a:lstStyle/>
        <a:p>
          <a:endParaRPr lang="hu-HU">
            <a:effectLst/>
          </a:endParaRPr>
        </a:p>
      </dgm:t>
    </dgm:pt>
    <dgm:pt modelId="{F34843F9-E0C8-41AA-9159-FB85B7A7093A}" type="sibTrans" cxnId="{4FCB4F96-0E41-4F8A-86C8-F2E97015933C}">
      <dgm:prSet/>
      <dgm:spPr/>
      <dgm:t>
        <a:bodyPr/>
        <a:lstStyle/>
        <a:p>
          <a:endParaRPr lang="hu-HU">
            <a:effectLst/>
          </a:endParaRPr>
        </a:p>
      </dgm:t>
    </dgm:pt>
    <dgm:pt modelId="{8CF93561-05E0-4713-A1CD-E2C9C19D4B57}">
      <dgm:prSet/>
      <dgm:spPr>
        <a:solidFill>
          <a:srgbClr val="002A7E">
            <a:alpha val="5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N2c 	</a:t>
          </a:r>
          <a:r>
            <a:rPr lang="hu-HU" dirty="0" err="1" smtClean="0">
              <a:effectLst/>
            </a:rPr>
            <a:t>Metastasis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in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bilateral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or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contralateral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nodes</a:t>
          </a:r>
          <a:r>
            <a:rPr lang="hu-HU" dirty="0" smtClean="0">
              <a:effectLst/>
            </a:rPr>
            <a:t>, </a:t>
          </a:r>
          <a:r>
            <a:rPr lang="hu-HU" dirty="0" err="1" smtClean="0">
              <a:effectLst/>
            </a:rPr>
            <a:t>none</a:t>
          </a:r>
          <a:r>
            <a:rPr lang="hu-HU" dirty="0" smtClean="0">
              <a:effectLst/>
            </a:rPr>
            <a:t> more </a:t>
          </a:r>
          <a:r>
            <a:rPr lang="hu-HU" dirty="0" err="1" smtClean="0">
              <a:effectLst/>
            </a:rPr>
            <a:t>than</a:t>
          </a:r>
          <a:r>
            <a:rPr lang="hu-HU" dirty="0" smtClean="0">
              <a:effectLst/>
            </a:rPr>
            <a:t> </a:t>
          </a:r>
          <a:br>
            <a:rPr lang="hu-HU" dirty="0" smtClean="0">
              <a:effectLst/>
            </a:rPr>
          </a:br>
          <a:r>
            <a:rPr lang="hu-HU" dirty="0" smtClean="0">
              <a:effectLst/>
            </a:rPr>
            <a:t>	6 cm</a:t>
          </a:r>
          <a:endParaRPr lang="hu-HU" dirty="0">
            <a:effectLst/>
          </a:endParaRPr>
        </a:p>
      </dgm:t>
    </dgm:pt>
    <dgm:pt modelId="{3A018973-F6B4-47E1-818D-E9504494642C}" type="parTrans" cxnId="{12499DD3-7B16-43D7-8691-8DA95B1BEB46}">
      <dgm:prSet/>
      <dgm:spPr/>
      <dgm:t>
        <a:bodyPr/>
        <a:lstStyle/>
        <a:p>
          <a:endParaRPr lang="hu-HU">
            <a:effectLst/>
          </a:endParaRPr>
        </a:p>
      </dgm:t>
    </dgm:pt>
    <dgm:pt modelId="{1D179B1C-788C-46AC-9EC2-77E156994FFA}" type="sibTrans" cxnId="{12499DD3-7B16-43D7-8691-8DA95B1BEB46}">
      <dgm:prSet/>
      <dgm:spPr/>
      <dgm:t>
        <a:bodyPr/>
        <a:lstStyle/>
        <a:p>
          <a:endParaRPr lang="hu-HU">
            <a:effectLst/>
          </a:endParaRPr>
        </a:p>
      </dgm:t>
    </dgm:pt>
    <dgm:pt modelId="{38D17E2A-216D-4E02-B618-DE6A84A860B7}">
      <dgm:prSet/>
      <dgm:spPr>
        <a:solidFill>
          <a:srgbClr val="002A7E">
            <a:alpha val="60000"/>
          </a:srgbClr>
        </a:solidFill>
      </dgm:spPr>
      <dgm:t>
        <a:bodyPr/>
        <a:lstStyle/>
        <a:p>
          <a:pPr rtl="0"/>
          <a:r>
            <a:rPr lang="hu-HU" b="1" dirty="0" smtClean="0">
              <a:effectLst/>
            </a:rPr>
            <a:t>N3   	</a:t>
          </a:r>
          <a:r>
            <a:rPr lang="hu-HU" dirty="0" err="1" smtClean="0">
              <a:effectLst/>
            </a:rPr>
            <a:t>Metastasis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to</a:t>
          </a:r>
          <a:r>
            <a:rPr lang="hu-HU" dirty="0" smtClean="0">
              <a:effectLst/>
            </a:rPr>
            <a:t> a </a:t>
          </a:r>
          <a:r>
            <a:rPr lang="hu-HU" dirty="0" err="1" smtClean="0">
              <a:effectLst/>
            </a:rPr>
            <a:t>lymph</a:t>
          </a:r>
          <a:r>
            <a:rPr lang="hu-HU" dirty="0" smtClean="0">
              <a:effectLst/>
            </a:rPr>
            <a:t> </a:t>
          </a:r>
          <a:r>
            <a:rPr lang="hu-HU" dirty="0" err="1" smtClean="0">
              <a:effectLst/>
            </a:rPr>
            <a:t>node</a:t>
          </a:r>
          <a:r>
            <a:rPr lang="hu-HU" dirty="0" smtClean="0">
              <a:effectLst/>
            </a:rPr>
            <a:t>, more </a:t>
          </a:r>
          <a:r>
            <a:rPr lang="hu-HU" dirty="0" err="1" smtClean="0">
              <a:effectLst/>
            </a:rPr>
            <a:t>than</a:t>
          </a:r>
          <a:r>
            <a:rPr lang="hu-HU" dirty="0" smtClean="0">
              <a:effectLst/>
            </a:rPr>
            <a:t> 6 cm.</a:t>
          </a:r>
          <a:endParaRPr lang="hu-HU" dirty="0">
            <a:effectLst/>
          </a:endParaRPr>
        </a:p>
      </dgm:t>
    </dgm:pt>
    <dgm:pt modelId="{5B2ECE27-94C0-4190-BFCD-DCE459FDE1BF}" type="parTrans" cxnId="{603C435D-9259-4C50-B861-AC3CC78ED1BB}">
      <dgm:prSet/>
      <dgm:spPr/>
      <dgm:t>
        <a:bodyPr/>
        <a:lstStyle/>
        <a:p>
          <a:endParaRPr lang="hu-HU">
            <a:effectLst/>
          </a:endParaRPr>
        </a:p>
      </dgm:t>
    </dgm:pt>
    <dgm:pt modelId="{53435B76-6489-4FD9-97FC-EF42C051F12B}" type="sibTrans" cxnId="{603C435D-9259-4C50-B861-AC3CC78ED1BB}">
      <dgm:prSet/>
      <dgm:spPr/>
      <dgm:t>
        <a:bodyPr/>
        <a:lstStyle/>
        <a:p>
          <a:endParaRPr lang="hu-HU">
            <a:effectLst/>
          </a:endParaRPr>
        </a:p>
      </dgm:t>
    </dgm:pt>
    <dgm:pt modelId="{BF2F702D-3F39-4DFB-A481-3BFF300CDD97}" type="pres">
      <dgm:prSet presAssocID="{36158C73-EB50-4C60-B307-7C100C81FE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2A2D59D-477E-4E3A-B8AF-4489FE4D0992}" type="pres">
      <dgm:prSet presAssocID="{A7754367-1B1D-42C2-98E7-B0842724F26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70ADA88-E353-4007-B82F-111C6FA90542}" type="pres">
      <dgm:prSet presAssocID="{8A0200A4-D105-407C-8FAF-8E9B3E6B5B99}" presName="spacer" presStyleCnt="0"/>
      <dgm:spPr/>
    </dgm:pt>
    <dgm:pt modelId="{9F8AA09C-9A19-49BD-827C-8EAC15C38450}" type="pres">
      <dgm:prSet presAssocID="{92898FB3-154D-4E96-8D37-EBBC6F53FA0F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B5B4F42-7923-49D7-80BB-49A62CB6BE2E}" type="pres">
      <dgm:prSet presAssocID="{392D5496-D657-475C-BE93-5A5600CCC854}" presName="spacer" presStyleCnt="0"/>
      <dgm:spPr/>
    </dgm:pt>
    <dgm:pt modelId="{17B0024E-2499-4152-B1C5-9CF7757A5002}" type="pres">
      <dgm:prSet presAssocID="{E7C19BE3-F4C6-4DDD-9F25-D8AAEA9EB17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32E5C79-1E1B-49E4-AC5E-D32943B6DE66}" type="pres">
      <dgm:prSet presAssocID="{CC809F3F-7086-40E8-8886-7CF051BED95C}" presName="spacer" presStyleCnt="0"/>
      <dgm:spPr/>
    </dgm:pt>
    <dgm:pt modelId="{BBE14897-611B-4FB8-8470-1D2B3939928A}" type="pres">
      <dgm:prSet presAssocID="{A5E4085F-A54E-4A52-9B5F-9C606A16694E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193A467-2D14-4831-B1ED-4FE88A34CE45}" type="pres">
      <dgm:prSet presAssocID="{C5DFE90F-D2DF-41BD-8AFB-DE533A3F58F3}" presName="spacer" presStyleCnt="0"/>
      <dgm:spPr/>
    </dgm:pt>
    <dgm:pt modelId="{0BCFED87-5F5C-4BDB-9541-C2001AE2EAFD}" type="pres">
      <dgm:prSet presAssocID="{128F0B2D-FE67-4D12-B0DE-F4420E9C223B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BF4627A-6B56-4E70-B0D3-050E431A86A4}" type="pres">
      <dgm:prSet presAssocID="{F34843F9-E0C8-41AA-9159-FB85B7A7093A}" presName="spacer" presStyleCnt="0"/>
      <dgm:spPr/>
    </dgm:pt>
    <dgm:pt modelId="{F5DEA5FD-9389-4A19-BF41-7E457511324A}" type="pres">
      <dgm:prSet presAssocID="{8CF93561-05E0-4713-A1CD-E2C9C19D4B5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EB66D06-2C06-4A84-841E-9F3105168165}" type="pres">
      <dgm:prSet presAssocID="{1D179B1C-788C-46AC-9EC2-77E156994FFA}" presName="spacer" presStyleCnt="0"/>
      <dgm:spPr/>
    </dgm:pt>
    <dgm:pt modelId="{8060BD88-07B5-411B-AA18-D66AF6B672C1}" type="pres">
      <dgm:prSet presAssocID="{38D17E2A-216D-4E02-B618-DE6A84A860B7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96EE939-364A-42E1-AECF-736DF33BB6BE}" srcId="{36158C73-EB50-4C60-B307-7C100C81FEB2}" destId="{A7754367-1B1D-42C2-98E7-B0842724F26C}" srcOrd="0" destOrd="0" parTransId="{652A3087-5A6C-4F2E-9542-21ACB2C8BD47}" sibTransId="{8A0200A4-D105-407C-8FAF-8E9B3E6B5B99}"/>
    <dgm:cxn modelId="{82B1E4F9-5540-473C-AF93-E7F67A2A8DB7}" type="presOf" srcId="{38D17E2A-216D-4E02-B618-DE6A84A860B7}" destId="{8060BD88-07B5-411B-AA18-D66AF6B672C1}" srcOrd="0" destOrd="0" presId="urn:microsoft.com/office/officeart/2005/8/layout/vList2"/>
    <dgm:cxn modelId="{E8C12928-A80B-46CB-948D-F5DFD678904C}" type="presOf" srcId="{128F0B2D-FE67-4D12-B0DE-F4420E9C223B}" destId="{0BCFED87-5F5C-4BDB-9541-C2001AE2EAFD}" srcOrd="0" destOrd="0" presId="urn:microsoft.com/office/officeart/2005/8/layout/vList2"/>
    <dgm:cxn modelId="{62102A9A-4C2E-44D2-B2D9-0C286F01AA5E}" type="presOf" srcId="{E7C19BE3-F4C6-4DDD-9F25-D8AAEA9EB179}" destId="{17B0024E-2499-4152-B1C5-9CF7757A5002}" srcOrd="0" destOrd="0" presId="urn:microsoft.com/office/officeart/2005/8/layout/vList2"/>
    <dgm:cxn modelId="{49DCC131-9EBE-4B4A-90B2-34665DFD814B}" srcId="{36158C73-EB50-4C60-B307-7C100C81FEB2}" destId="{92898FB3-154D-4E96-8D37-EBBC6F53FA0F}" srcOrd="1" destOrd="0" parTransId="{A5C87A6C-B15D-4BFF-AED1-1BDC33E8644C}" sibTransId="{392D5496-D657-475C-BE93-5A5600CCC854}"/>
    <dgm:cxn modelId="{CAF1B2DB-7813-4977-9776-CA0CD1127169}" srcId="{36158C73-EB50-4C60-B307-7C100C81FEB2}" destId="{A5E4085F-A54E-4A52-9B5F-9C606A16694E}" srcOrd="3" destOrd="0" parTransId="{6C14926A-C63D-463F-8F9D-FBF4C81D2737}" sibTransId="{C5DFE90F-D2DF-41BD-8AFB-DE533A3F58F3}"/>
    <dgm:cxn modelId="{603C435D-9259-4C50-B861-AC3CC78ED1BB}" srcId="{36158C73-EB50-4C60-B307-7C100C81FEB2}" destId="{38D17E2A-216D-4E02-B618-DE6A84A860B7}" srcOrd="6" destOrd="0" parTransId="{5B2ECE27-94C0-4190-BFCD-DCE459FDE1BF}" sibTransId="{53435B76-6489-4FD9-97FC-EF42C051F12B}"/>
    <dgm:cxn modelId="{12499DD3-7B16-43D7-8691-8DA95B1BEB46}" srcId="{36158C73-EB50-4C60-B307-7C100C81FEB2}" destId="{8CF93561-05E0-4713-A1CD-E2C9C19D4B57}" srcOrd="5" destOrd="0" parTransId="{3A018973-F6B4-47E1-818D-E9504494642C}" sibTransId="{1D179B1C-788C-46AC-9EC2-77E156994FFA}"/>
    <dgm:cxn modelId="{D420D574-5321-4619-A2FA-BD1D1EEC823A}" type="presOf" srcId="{8CF93561-05E0-4713-A1CD-E2C9C19D4B57}" destId="{F5DEA5FD-9389-4A19-BF41-7E457511324A}" srcOrd="0" destOrd="0" presId="urn:microsoft.com/office/officeart/2005/8/layout/vList2"/>
    <dgm:cxn modelId="{7B5C0060-0586-436C-88BD-6FFEDFD24803}" type="presOf" srcId="{A5E4085F-A54E-4A52-9B5F-9C606A16694E}" destId="{BBE14897-611B-4FB8-8470-1D2B3939928A}" srcOrd="0" destOrd="0" presId="urn:microsoft.com/office/officeart/2005/8/layout/vList2"/>
    <dgm:cxn modelId="{8898F012-1F13-499E-86DD-E1E39EDD1D68}" type="presOf" srcId="{92898FB3-154D-4E96-8D37-EBBC6F53FA0F}" destId="{9F8AA09C-9A19-49BD-827C-8EAC15C38450}" srcOrd="0" destOrd="0" presId="urn:microsoft.com/office/officeart/2005/8/layout/vList2"/>
    <dgm:cxn modelId="{5B12A530-33D4-4E36-8C5F-9B5C88569614}" srcId="{36158C73-EB50-4C60-B307-7C100C81FEB2}" destId="{E7C19BE3-F4C6-4DDD-9F25-D8AAEA9EB179}" srcOrd="2" destOrd="0" parTransId="{4A764C88-2E07-46D3-ACF4-C96ED398509F}" sibTransId="{CC809F3F-7086-40E8-8886-7CF051BED95C}"/>
    <dgm:cxn modelId="{4FCB4F96-0E41-4F8A-86C8-F2E97015933C}" srcId="{36158C73-EB50-4C60-B307-7C100C81FEB2}" destId="{128F0B2D-FE67-4D12-B0DE-F4420E9C223B}" srcOrd="4" destOrd="0" parTransId="{16ABBD9A-6849-4110-BEAF-1B80E48F85C3}" sibTransId="{F34843F9-E0C8-41AA-9159-FB85B7A7093A}"/>
    <dgm:cxn modelId="{996D03E5-C3A5-4828-A3FB-77CA3571FE5B}" type="presOf" srcId="{36158C73-EB50-4C60-B307-7C100C81FEB2}" destId="{BF2F702D-3F39-4DFB-A481-3BFF300CDD97}" srcOrd="0" destOrd="0" presId="urn:microsoft.com/office/officeart/2005/8/layout/vList2"/>
    <dgm:cxn modelId="{74355E65-8518-4738-99D8-95892203DED7}" type="presOf" srcId="{A7754367-1B1D-42C2-98E7-B0842724F26C}" destId="{82A2D59D-477E-4E3A-B8AF-4489FE4D0992}" srcOrd="0" destOrd="0" presId="urn:microsoft.com/office/officeart/2005/8/layout/vList2"/>
    <dgm:cxn modelId="{0BAC76E9-934F-4A03-BCFB-6FD882F30690}" type="presParOf" srcId="{BF2F702D-3F39-4DFB-A481-3BFF300CDD97}" destId="{82A2D59D-477E-4E3A-B8AF-4489FE4D0992}" srcOrd="0" destOrd="0" presId="urn:microsoft.com/office/officeart/2005/8/layout/vList2"/>
    <dgm:cxn modelId="{A2201CE4-0EBC-43B0-B556-651E1B0C1686}" type="presParOf" srcId="{BF2F702D-3F39-4DFB-A481-3BFF300CDD97}" destId="{F70ADA88-E353-4007-B82F-111C6FA90542}" srcOrd="1" destOrd="0" presId="urn:microsoft.com/office/officeart/2005/8/layout/vList2"/>
    <dgm:cxn modelId="{481DCCA9-A19C-4E28-BDBD-09442431BA57}" type="presParOf" srcId="{BF2F702D-3F39-4DFB-A481-3BFF300CDD97}" destId="{9F8AA09C-9A19-49BD-827C-8EAC15C38450}" srcOrd="2" destOrd="0" presId="urn:microsoft.com/office/officeart/2005/8/layout/vList2"/>
    <dgm:cxn modelId="{92F2117A-0346-4B1F-8C71-2692ED197F51}" type="presParOf" srcId="{BF2F702D-3F39-4DFB-A481-3BFF300CDD97}" destId="{EB5B4F42-7923-49D7-80BB-49A62CB6BE2E}" srcOrd="3" destOrd="0" presId="urn:microsoft.com/office/officeart/2005/8/layout/vList2"/>
    <dgm:cxn modelId="{10E4B73A-D032-4D0B-B0C0-ABA74917CF28}" type="presParOf" srcId="{BF2F702D-3F39-4DFB-A481-3BFF300CDD97}" destId="{17B0024E-2499-4152-B1C5-9CF7757A5002}" srcOrd="4" destOrd="0" presId="urn:microsoft.com/office/officeart/2005/8/layout/vList2"/>
    <dgm:cxn modelId="{13B7388D-1CA5-4642-A9B9-F6476BCF65E0}" type="presParOf" srcId="{BF2F702D-3F39-4DFB-A481-3BFF300CDD97}" destId="{F32E5C79-1E1B-49E4-AC5E-D32943B6DE66}" srcOrd="5" destOrd="0" presId="urn:microsoft.com/office/officeart/2005/8/layout/vList2"/>
    <dgm:cxn modelId="{E3967EF5-BC4C-4811-BD39-913A5E3F471B}" type="presParOf" srcId="{BF2F702D-3F39-4DFB-A481-3BFF300CDD97}" destId="{BBE14897-611B-4FB8-8470-1D2B3939928A}" srcOrd="6" destOrd="0" presId="urn:microsoft.com/office/officeart/2005/8/layout/vList2"/>
    <dgm:cxn modelId="{ECD3C797-E8D6-4105-AA18-8C346420C7F8}" type="presParOf" srcId="{BF2F702D-3F39-4DFB-A481-3BFF300CDD97}" destId="{7193A467-2D14-4831-B1ED-4FE88A34CE45}" srcOrd="7" destOrd="0" presId="urn:microsoft.com/office/officeart/2005/8/layout/vList2"/>
    <dgm:cxn modelId="{1CD3FC48-7CD5-40DF-B9CF-2E59C852F7CF}" type="presParOf" srcId="{BF2F702D-3F39-4DFB-A481-3BFF300CDD97}" destId="{0BCFED87-5F5C-4BDB-9541-C2001AE2EAFD}" srcOrd="8" destOrd="0" presId="urn:microsoft.com/office/officeart/2005/8/layout/vList2"/>
    <dgm:cxn modelId="{4340842A-690F-478A-BDE4-4493CACE238E}" type="presParOf" srcId="{BF2F702D-3F39-4DFB-A481-3BFF300CDD97}" destId="{2BF4627A-6B56-4E70-B0D3-050E431A86A4}" srcOrd="9" destOrd="0" presId="urn:microsoft.com/office/officeart/2005/8/layout/vList2"/>
    <dgm:cxn modelId="{9C3FCCBF-D1A0-4CAD-A313-BE5A27C98CE1}" type="presParOf" srcId="{BF2F702D-3F39-4DFB-A481-3BFF300CDD97}" destId="{F5DEA5FD-9389-4A19-BF41-7E457511324A}" srcOrd="10" destOrd="0" presId="urn:microsoft.com/office/officeart/2005/8/layout/vList2"/>
    <dgm:cxn modelId="{62FBA298-B29F-48E2-BF28-185A7C13AA6E}" type="presParOf" srcId="{BF2F702D-3F39-4DFB-A481-3BFF300CDD97}" destId="{DEB66D06-2C06-4A84-841E-9F3105168165}" srcOrd="11" destOrd="0" presId="urn:microsoft.com/office/officeart/2005/8/layout/vList2"/>
    <dgm:cxn modelId="{7DD559C6-2F74-4450-B508-DA87C95D4C8D}" type="presParOf" srcId="{BF2F702D-3F39-4DFB-A481-3BFF300CDD97}" destId="{8060BD88-07B5-411B-AA18-D66AF6B672C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2A2D59D-477E-4E3A-B8AF-4489FE4D0992}">
      <dsp:nvSpPr>
        <dsp:cNvPr id="0" name=""/>
        <dsp:cNvSpPr/>
      </dsp:nvSpPr>
      <dsp:spPr>
        <a:xfrm>
          <a:off x="0" y="81904"/>
          <a:ext cx="8403021" cy="68445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effectLst/>
            </a:rPr>
            <a:t>Nx</a:t>
          </a:r>
          <a:r>
            <a:rPr lang="hu-HU" sz="1800" kern="1200" dirty="0" smtClean="0">
              <a:effectLst/>
            </a:rPr>
            <a:t>   	</a:t>
          </a:r>
          <a:r>
            <a:rPr lang="hu-HU" sz="1800" kern="1200" dirty="0" err="1" smtClean="0">
              <a:effectLst/>
            </a:rPr>
            <a:t>Regional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cannot</a:t>
          </a:r>
          <a:r>
            <a:rPr lang="hu-HU" sz="1800" kern="1200" dirty="0" smtClean="0">
              <a:effectLst/>
            </a:rPr>
            <a:t> be </a:t>
          </a:r>
          <a:r>
            <a:rPr lang="hu-HU" sz="1800" kern="1200" dirty="0" err="1" smtClean="0">
              <a:effectLst/>
            </a:rPr>
            <a:t>assessed</a:t>
          </a:r>
          <a:endParaRPr lang="hu-HU" sz="1800" kern="1200" dirty="0">
            <a:effectLst/>
          </a:endParaRPr>
        </a:p>
      </dsp:txBody>
      <dsp:txXfrm>
        <a:off x="0" y="81904"/>
        <a:ext cx="8403021" cy="684450"/>
      </dsp:txXfrm>
    </dsp:sp>
    <dsp:sp modelId="{9F8AA09C-9A19-49BD-827C-8EAC15C38450}">
      <dsp:nvSpPr>
        <dsp:cNvPr id="0" name=""/>
        <dsp:cNvSpPr/>
      </dsp:nvSpPr>
      <dsp:spPr>
        <a:xfrm>
          <a:off x="0" y="818194"/>
          <a:ext cx="8403021" cy="684450"/>
        </a:xfrm>
        <a:prstGeom prst="roundRect">
          <a:avLst/>
        </a:prstGeom>
        <a:solidFill>
          <a:srgbClr val="002A7E">
            <a:alpha val="1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N0</a:t>
          </a:r>
          <a:r>
            <a:rPr lang="hu-HU" sz="1800" kern="1200" dirty="0" smtClean="0">
              <a:effectLst/>
            </a:rPr>
            <a:t>   	No </a:t>
          </a:r>
          <a:r>
            <a:rPr lang="hu-HU" sz="1800" kern="1200" dirty="0" err="1" smtClean="0">
              <a:effectLst/>
            </a:rPr>
            <a:t>regional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metastasis</a:t>
          </a:r>
          <a:endParaRPr lang="hu-HU" sz="1800" kern="1200" dirty="0">
            <a:effectLst/>
          </a:endParaRPr>
        </a:p>
      </dsp:txBody>
      <dsp:txXfrm>
        <a:off x="0" y="818194"/>
        <a:ext cx="8403021" cy="684450"/>
      </dsp:txXfrm>
    </dsp:sp>
    <dsp:sp modelId="{17B0024E-2499-4152-B1C5-9CF7757A5002}">
      <dsp:nvSpPr>
        <dsp:cNvPr id="0" name=""/>
        <dsp:cNvSpPr/>
      </dsp:nvSpPr>
      <dsp:spPr>
        <a:xfrm>
          <a:off x="0" y="1554484"/>
          <a:ext cx="8403021" cy="684450"/>
        </a:xfrm>
        <a:prstGeom prst="roundRect">
          <a:avLst/>
        </a:prstGeom>
        <a:solidFill>
          <a:srgbClr val="002A7E">
            <a:alpha val="2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N1</a:t>
          </a:r>
          <a:r>
            <a:rPr lang="hu-HU" sz="1800" kern="1200" dirty="0" smtClean="0">
              <a:effectLst/>
            </a:rPr>
            <a:t>   	</a:t>
          </a:r>
          <a:r>
            <a:rPr lang="hu-HU" sz="1800" kern="1200" dirty="0" err="1" smtClean="0">
              <a:effectLst/>
            </a:rPr>
            <a:t>Metastasis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to</a:t>
          </a:r>
          <a:r>
            <a:rPr lang="hu-HU" sz="1800" kern="1200" dirty="0" smtClean="0">
              <a:effectLst/>
            </a:rPr>
            <a:t> a </a:t>
          </a:r>
          <a:r>
            <a:rPr lang="hu-HU" sz="1800" kern="1200" dirty="0" err="1" smtClean="0">
              <a:effectLst/>
            </a:rPr>
            <a:t>single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ipsilateral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</a:t>
          </a:r>
          <a:r>
            <a:rPr lang="hu-HU" sz="1800" kern="1200" dirty="0" smtClean="0">
              <a:effectLst/>
            </a:rPr>
            <a:t>, 3  cm </a:t>
          </a:r>
          <a:r>
            <a:rPr lang="hu-HU" sz="1800" kern="1200" dirty="0" err="1" smtClean="0">
              <a:effectLst/>
            </a:rPr>
            <a:t>or</a:t>
          </a:r>
          <a:r>
            <a:rPr lang="hu-HU" sz="1800" kern="1200" dirty="0" smtClean="0">
              <a:effectLst/>
            </a:rPr>
            <a:t> less </a:t>
          </a:r>
          <a:r>
            <a:rPr lang="hu-HU" sz="1800" kern="1200" dirty="0" err="1" smtClean="0">
              <a:effectLst/>
            </a:rPr>
            <a:t>in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diameter</a:t>
          </a:r>
          <a:endParaRPr lang="hu-HU" sz="1800" kern="1200" dirty="0">
            <a:effectLst/>
          </a:endParaRPr>
        </a:p>
      </dsp:txBody>
      <dsp:txXfrm>
        <a:off x="0" y="1554484"/>
        <a:ext cx="8403021" cy="684450"/>
      </dsp:txXfrm>
    </dsp:sp>
    <dsp:sp modelId="{BBE14897-611B-4FB8-8470-1D2B3939928A}">
      <dsp:nvSpPr>
        <dsp:cNvPr id="0" name=""/>
        <dsp:cNvSpPr/>
      </dsp:nvSpPr>
      <dsp:spPr>
        <a:xfrm>
          <a:off x="0" y="2290774"/>
          <a:ext cx="8403021" cy="684450"/>
        </a:xfrm>
        <a:prstGeom prst="roundRect">
          <a:avLst/>
        </a:prstGeom>
        <a:solidFill>
          <a:srgbClr val="002A7E">
            <a:alpha val="3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N2a</a:t>
          </a:r>
          <a:r>
            <a:rPr lang="hu-HU" sz="1800" kern="1200" dirty="0" smtClean="0">
              <a:effectLst/>
            </a:rPr>
            <a:t> 	</a:t>
          </a:r>
          <a:r>
            <a:rPr lang="hu-HU" sz="1800" kern="1200" dirty="0" err="1" smtClean="0">
              <a:effectLst/>
            </a:rPr>
            <a:t>Metastasis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to</a:t>
          </a:r>
          <a:r>
            <a:rPr lang="hu-HU" sz="1800" kern="1200" dirty="0" smtClean="0">
              <a:effectLst/>
            </a:rPr>
            <a:t> a </a:t>
          </a:r>
          <a:r>
            <a:rPr lang="hu-HU" sz="1800" kern="1200" dirty="0" err="1" smtClean="0">
              <a:effectLst/>
            </a:rPr>
            <a:t>single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ipsilateral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</a:t>
          </a:r>
          <a:r>
            <a:rPr lang="hu-HU" sz="1800" kern="1200" dirty="0" smtClean="0">
              <a:effectLst/>
            </a:rPr>
            <a:t> more </a:t>
          </a:r>
          <a:r>
            <a:rPr lang="hu-HU" sz="1800" kern="1200" dirty="0" err="1" smtClean="0">
              <a:effectLst/>
            </a:rPr>
            <a:t>than</a:t>
          </a:r>
          <a:r>
            <a:rPr lang="hu-HU" sz="1800" kern="1200" dirty="0" smtClean="0">
              <a:effectLst/>
            </a:rPr>
            <a:t> 3 cm, </a:t>
          </a:r>
          <a:r>
            <a:rPr lang="hu-HU" sz="1800" kern="1200" dirty="0" err="1" smtClean="0">
              <a:effectLst/>
            </a:rPr>
            <a:t>but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not</a:t>
          </a:r>
          <a:r>
            <a:rPr lang="hu-HU" sz="1800" kern="1200" dirty="0" smtClean="0">
              <a:effectLst/>
            </a:rPr>
            <a:t> 	more 	</a:t>
          </a:r>
          <a:r>
            <a:rPr lang="hu-HU" sz="1800" kern="1200" dirty="0" err="1" smtClean="0">
              <a:effectLst/>
            </a:rPr>
            <a:t>than</a:t>
          </a:r>
          <a:r>
            <a:rPr lang="hu-HU" sz="1800" kern="1200" dirty="0" smtClean="0">
              <a:effectLst/>
            </a:rPr>
            <a:t> 6 cm</a:t>
          </a:r>
          <a:endParaRPr lang="hu-HU" sz="1800" kern="1200" dirty="0">
            <a:effectLst/>
          </a:endParaRPr>
        </a:p>
      </dsp:txBody>
      <dsp:txXfrm>
        <a:off x="0" y="2290774"/>
        <a:ext cx="8403021" cy="684450"/>
      </dsp:txXfrm>
    </dsp:sp>
    <dsp:sp modelId="{0BCFED87-5F5C-4BDB-9541-C2001AE2EAFD}">
      <dsp:nvSpPr>
        <dsp:cNvPr id="0" name=""/>
        <dsp:cNvSpPr/>
      </dsp:nvSpPr>
      <dsp:spPr>
        <a:xfrm>
          <a:off x="0" y="3027064"/>
          <a:ext cx="8403021" cy="684450"/>
        </a:xfrm>
        <a:prstGeom prst="roundRect">
          <a:avLst/>
        </a:prstGeom>
        <a:solidFill>
          <a:srgbClr val="002A7E">
            <a:alpha val="4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N2b 	</a:t>
          </a:r>
          <a:r>
            <a:rPr lang="hu-HU" sz="1800" kern="1200" dirty="0" err="1" smtClean="0">
              <a:effectLst/>
            </a:rPr>
            <a:t>Metastasis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multiple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ipsilateral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nodes</a:t>
          </a:r>
          <a:r>
            <a:rPr lang="hu-HU" sz="1800" kern="1200" dirty="0" smtClean="0">
              <a:effectLst/>
            </a:rPr>
            <a:t>,  </a:t>
          </a:r>
          <a:r>
            <a:rPr lang="hu-HU" sz="1800" kern="1200" dirty="0" err="1" smtClean="0">
              <a:effectLst/>
            </a:rPr>
            <a:t>none</a:t>
          </a:r>
          <a:r>
            <a:rPr lang="hu-HU" sz="1800" kern="1200" dirty="0" smtClean="0">
              <a:effectLst/>
            </a:rPr>
            <a:t> more </a:t>
          </a:r>
          <a:r>
            <a:rPr lang="hu-HU" sz="1800" kern="1200" dirty="0" err="1" smtClean="0">
              <a:effectLst/>
            </a:rPr>
            <a:t>than</a:t>
          </a:r>
          <a:r>
            <a:rPr lang="hu-HU" sz="1800" kern="1200" dirty="0" smtClean="0">
              <a:effectLst/>
            </a:rPr>
            <a:t> 6 cm</a:t>
          </a:r>
          <a:endParaRPr lang="hu-HU" sz="1800" kern="1200" dirty="0">
            <a:effectLst/>
          </a:endParaRPr>
        </a:p>
      </dsp:txBody>
      <dsp:txXfrm>
        <a:off x="0" y="3027064"/>
        <a:ext cx="8403021" cy="684450"/>
      </dsp:txXfrm>
    </dsp:sp>
    <dsp:sp modelId="{F5DEA5FD-9389-4A19-BF41-7E457511324A}">
      <dsp:nvSpPr>
        <dsp:cNvPr id="0" name=""/>
        <dsp:cNvSpPr/>
      </dsp:nvSpPr>
      <dsp:spPr>
        <a:xfrm>
          <a:off x="0" y="3763354"/>
          <a:ext cx="8403021" cy="684450"/>
        </a:xfrm>
        <a:prstGeom prst="roundRect">
          <a:avLst/>
        </a:prstGeom>
        <a:solidFill>
          <a:srgbClr val="002A7E">
            <a:alpha val="5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N2c 	</a:t>
          </a:r>
          <a:r>
            <a:rPr lang="hu-HU" sz="1800" kern="1200" dirty="0" err="1" smtClean="0">
              <a:effectLst/>
            </a:rPr>
            <a:t>Metastasis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in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bilateral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or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contralateral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nodes</a:t>
          </a:r>
          <a:r>
            <a:rPr lang="hu-HU" sz="1800" kern="1200" dirty="0" smtClean="0">
              <a:effectLst/>
            </a:rPr>
            <a:t>, </a:t>
          </a:r>
          <a:r>
            <a:rPr lang="hu-HU" sz="1800" kern="1200" dirty="0" err="1" smtClean="0">
              <a:effectLst/>
            </a:rPr>
            <a:t>none</a:t>
          </a:r>
          <a:r>
            <a:rPr lang="hu-HU" sz="1800" kern="1200" dirty="0" smtClean="0">
              <a:effectLst/>
            </a:rPr>
            <a:t> more </a:t>
          </a:r>
          <a:r>
            <a:rPr lang="hu-HU" sz="1800" kern="1200" dirty="0" err="1" smtClean="0">
              <a:effectLst/>
            </a:rPr>
            <a:t>than</a:t>
          </a:r>
          <a:r>
            <a:rPr lang="hu-HU" sz="1800" kern="1200" dirty="0" smtClean="0">
              <a:effectLst/>
            </a:rPr>
            <a:t> </a:t>
          </a:r>
          <a:br>
            <a:rPr lang="hu-HU" sz="1800" kern="1200" dirty="0" smtClean="0">
              <a:effectLst/>
            </a:rPr>
          </a:br>
          <a:r>
            <a:rPr lang="hu-HU" sz="1800" kern="1200" dirty="0" smtClean="0">
              <a:effectLst/>
            </a:rPr>
            <a:t>	6 cm</a:t>
          </a:r>
          <a:endParaRPr lang="hu-HU" sz="1800" kern="1200" dirty="0">
            <a:effectLst/>
          </a:endParaRPr>
        </a:p>
      </dsp:txBody>
      <dsp:txXfrm>
        <a:off x="0" y="3763354"/>
        <a:ext cx="8403021" cy="684450"/>
      </dsp:txXfrm>
    </dsp:sp>
    <dsp:sp modelId="{8060BD88-07B5-411B-AA18-D66AF6B672C1}">
      <dsp:nvSpPr>
        <dsp:cNvPr id="0" name=""/>
        <dsp:cNvSpPr/>
      </dsp:nvSpPr>
      <dsp:spPr>
        <a:xfrm>
          <a:off x="0" y="4499644"/>
          <a:ext cx="8403021" cy="684450"/>
        </a:xfrm>
        <a:prstGeom prst="roundRect">
          <a:avLst/>
        </a:prstGeom>
        <a:solidFill>
          <a:srgbClr val="002A7E">
            <a:alpha val="60000"/>
          </a:srgb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>
              <a:effectLst/>
            </a:rPr>
            <a:t>N3   	</a:t>
          </a:r>
          <a:r>
            <a:rPr lang="hu-HU" sz="1800" kern="1200" dirty="0" err="1" smtClean="0">
              <a:effectLst/>
            </a:rPr>
            <a:t>Metastasis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to</a:t>
          </a:r>
          <a:r>
            <a:rPr lang="hu-HU" sz="1800" kern="1200" dirty="0" smtClean="0">
              <a:effectLst/>
            </a:rPr>
            <a:t> a </a:t>
          </a:r>
          <a:r>
            <a:rPr lang="hu-HU" sz="1800" kern="1200" dirty="0" err="1" smtClean="0">
              <a:effectLst/>
            </a:rPr>
            <a:t>lymph</a:t>
          </a:r>
          <a:r>
            <a:rPr lang="hu-HU" sz="1800" kern="1200" dirty="0" smtClean="0">
              <a:effectLst/>
            </a:rPr>
            <a:t> </a:t>
          </a:r>
          <a:r>
            <a:rPr lang="hu-HU" sz="1800" kern="1200" dirty="0" err="1" smtClean="0">
              <a:effectLst/>
            </a:rPr>
            <a:t>node</a:t>
          </a:r>
          <a:r>
            <a:rPr lang="hu-HU" sz="1800" kern="1200" dirty="0" smtClean="0">
              <a:effectLst/>
            </a:rPr>
            <a:t>, more </a:t>
          </a:r>
          <a:r>
            <a:rPr lang="hu-HU" sz="1800" kern="1200" dirty="0" err="1" smtClean="0">
              <a:effectLst/>
            </a:rPr>
            <a:t>than</a:t>
          </a:r>
          <a:r>
            <a:rPr lang="hu-HU" sz="1800" kern="1200" dirty="0" smtClean="0">
              <a:effectLst/>
            </a:rPr>
            <a:t> 6 cm.</a:t>
          </a:r>
          <a:endParaRPr lang="hu-HU" sz="1800" kern="1200" dirty="0">
            <a:effectLst/>
          </a:endParaRPr>
        </a:p>
      </dsp:txBody>
      <dsp:txXfrm>
        <a:off x="0" y="4499644"/>
        <a:ext cx="8403021" cy="6844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5000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5000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F4E7B72-3B15-472B-9EDA-F51E2FD9FF5D}" type="datetimeFigureOut">
              <a:rPr lang="en-US"/>
              <a:pPr>
                <a:defRPr/>
              </a:pPr>
              <a:t>11/20/2017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  <a:endParaRPr lang="en-US" noProof="0" smtClean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5000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50000"/>
              </a:spcBef>
              <a:buFont typeface="Wingdings" pitchFamily="2" charset="2"/>
              <a:buChar char="§"/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27E4ED0-00AE-412B-A1F9-988476851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76480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B1E35E-0040-451F-9BE9-986F3F89491A}" type="slidenum">
              <a:rPr lang="hu-HU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="" xmlns:p14="http://schemas.microsoft.com/office/powerpoint/2010/main" val="2246822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As you can see, the Staging categories are only usefull if you are talking about T1, to T3, and N0 to N1. All the other possibilities fall into group IV , by definition with the worst prognowsis. </a:t>
            </a:r>
            <a:endParaRPr lang="en-US" altLang="hu-HU" smtClean="0"/>
          </a:p>
        </p:txBody>
      </p:sp>
      <p:sp>
        <p:nvSpPr>
          <p:cNvPr id="11674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F22751-15FE-40A1-9E4B-36E64D4A34F0}" type="slidenum">
              <a:rPr lang="en-US" altLang="hu-HU" smtClean="0">
                <a:latin typeface="Arial" charset="0"/>
                <a:cs typeface="Arial" charset="0"/>
              </a:rPr>
              <a:pPr/>
              <a:t>30</a:t>
            </a:fld>
            <a:endParaRPr lang="en-US" altLang="hu-H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836194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Levels and zones </a:t>
            </a:r>
            <a:endParaRPr lang="en-US" altLang="hu-HU" smtClean="0"/>
          </a:p>
        </p:txBody>
      </p:sp>
      <p:sp>
        <p:nvSpPr>
          <p:cNvPr id="13005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4E3B61-8B35-4CE8-8E5D-92985CBF9B45}" type="slidenum">
              <a:rPr lang="en-US" altLang="hu-HU" smtClean="0">
                <a:solidFill>
                  <a:prstClr val="black"/>
                </a:solidFill>
              </a:rPr>
              <a:pPr/>
              <a:t>50</a:t>
            </a:fld>
            <a:endParaRPr lang="en-US" altLang="hu-H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77020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50000"/>
              </a:spcBef>
              <a:buFont typeface="Wingdings" pitchFamily="2" charset="2"/>
              <a:buChar char="§"/>
            </a:pPr>
            <a:fld id="{AE03722B-89F0-4DAF-B787-525A9808A78F}" type="slidenum">
              <a:rPr lang="hu-HU" altLang="hu-HU" sz="2000">
                <a:solidFill>
                  <a:prstClr val="black"/>
                </a:solidFill>
              </a:rPr>
              <a:pPr algn="r">
                <a:spcBef>
                  <a:spcPct val="50000"/>
                </a:spcBef>
                <a:buFont typeface="Wingdings" pitchFamily="2" charset="2"/>
                <a:buChar char="§"/>
              </a:pPr>
              <a:t>51</a:t>
            </a:fld>
            <a:endParaRPr lang="hu-HU" altLang="hu-HU" sz="2000">
              <a:solidFill>
                <a:prstClr val="black"/>
              </a:solidFill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u-HU" smtClean="0"/>
          </a:p>
        </p:txBody>
      </p:sp>
    </p:spTree>
    <p:extLst>
      <p:ext uri="{BB962C8B-B14F-4D97-AF65-F5344CB8AC3E}">
        <p14:creationId xmlns="" xmlns:p14="http://schemas.microsoft.com/office/powerpoint/2010/main" val="418421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What we remove include: adipose tissue which contains </a:t>
            </a:r>
            <a:r>
              <a:rPr lang="en-US" altLang="hu-HU" smtClean="0"/>
              <a:t>all </a:t>
            </a:r>
            <a:r>
              <a:rPr lang="hu-HU" altLang="hu-HU" smtClean="0"/>
              <a:t>the lymph nodes</a:t>
            </a:r>
            <a:r>
              <a:rPr lang="en-US" altLang="hu-HU" smtClean="0"/>
              <a:t> </a:t>
            </a:r>
            <a:r>
              <a:rPr lang="hu-HU" altLang="hu-HU" smtClean="0"/>
              <a:t>and vessels which are contained between </a:t>
            </a:r>
            <a:r>
              <a:rPr lang="en-US" altLang="hu-HU" smtClean="0"/>
              <a:t>the mandible </a:t>
            </a:r>
            <a:r>
              <a:rPr lang="hu-HU" altLang="hu-HU" smtClean="0"/>
              <a:t>and </a:t>
            </a:r>
            <a:r>
              <a:rPr lang="en-US" altLang="hu-HU" smtClean="0"/>
              <a:t>the clavicle</a:t>
            </a:r>
            <a:r>
              <a:rPr lang="hu-HU" altLang="hu-HU" smtClean="0"/>
              <a:t> and between the superficial and deep cervical fascia</a:t>
            </a:r>
            <a:r>
              <a:rPr lang="en-US" altLang="hu-HU" smtClean="0"/>
              <a:t>; this removal </a:t>
            </a:r>
            <a:r>
              <a:rPr lang="hu-HU" altLang="hu-HU" smtClean="0"/>
              <a:t>also </a:t>
            </a:r>
            <a:r>
              <a:rPr lang="en-US" altLang="hu-HU" smtClean="0"/>
              <a:t>includes the </a:t>
            </a:r>
            <a:r>
              <a:rPr lang="hu-HU" altLang="hu-HU" smtClean="0"/>
              <a:t> </a:t>
            </a:r>
            <a:r>
              <a:rPr lang="en-US" altLang="hu-HU" smtClean="0"/>
              <a:t>sternocleidomastoid muscle, the internal jugular vein, and the </a:t>
            </a:r>
            <a:r>
              <a:rPr lang="hu-HU" altLang="hu-HU" smtClean="0"/>
              <a:t>A</a:t>
            </a:r>
            <a:r>
              <a:rPr lang="en-US" altLang="hu-HU" smtClean="0"/>
              <a:t>ccessory nerve</a:t>
            </a:r>
            <a:r>
              <a:rPr lang="hu-HU" altLang="hu-HU" smtClean="0"/>
              <a:t>. </a:t>
            </a:r>
            <a:r>
              <a:rPr lang="en-US" altLang="hu-HU" smtClean="0"/>
              <a:t> </a:t>
            </a:r>
            <a:r>
              <a:rPr lang="hu-HU" altLang="hu-HU" smtClean="0"/>
              <a:t>I</a:t>
            </a:r>
            <a:r>
              <a:rPr lang="en-US" altLang="hu-HU" smtClean="0"/>
              <a:t>nclusive of Zones I–V.</a:t>
            </a:r>
            <a:r>
              <a:rPr lang="hu-HU" altLang="hu-HU" smtClean="0"/>
              <a:t> </a:t>
            </a:r>
          </a:p>
          <a:p>
            <a:endParaRPr lang="en-US" altLang="hu-HU" smtClean="0"/>
          </a:p>
        </p:txBody>
      </p:sp>
      <p:sp>
        <p:nvSpPr>
          <p:cNvPr id="132100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0D1E588-9BEB-42C5-BFF5-B30C381B4EBA}" type="slidenum">
              <a:rPr lang="en-US" altLang="hu-HU" smtClean="0">
                <a:solidFill>
                  <a:prstClr val="black"/>
                </a:solidFill>
              </a:rPr>
              <a:pPr/>
              <a:t>52</a:t>
            </a:fld>
            <a:endParaRPr lang="en-US" altLang="hu-HU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44775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spcBef>
                <a:spcPct val="50000"/>
              </a:spcBef>
              <a:buFont typeface="Wingdings" pitchFamily="2" charset="2"/>
              <a:buChar char="§"/>
            </a:pPr>
            <a:fld id="{CBB40E2B-DB2C-451A-B7FA-E5F31FC4A620}" type="slidenum">
              <a:rPr lang="hu-HU" altLang="hu-HU" sz="2000">
                <a:solidFill>
                  <a:prstClr val="black"/>
                </a:solidFill>
              </a:rPr>
              <a:pPr algn="r">
                <a:spcBef>
                  <a:spcPct val="50000"/>
                </a:spcBef>
                <a:buFont typeface="Wingdings" pitchFamily="2" charset="2"/>
                <a:buChar char="§"/>
              </a:pPr>
              <a:t>54</a:t>
            </a:fld>
            <a:endParaRPr lang="hu-HU" altLang="hu-HU" sz="2000">
              <a:solidFill>
                <a:prstClr val="black"/>
              </a:solidFill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hu-HU" smtClean="0"/>
          </a:p>
        </p:txBody>
      </p:sp>
    </p:spTree>
    <p:extLst>
      <p:ext uri="{BB962C8B-B14F-4D97-AF65-F5344CB8AC3E}">
        <p14:creationId xmlns="" xmlns:p14="http://schemas.microsoft.com/office/powerpoint/2010/main" val="559791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We cut a myocutanious flap of skin .</a:t>
            </a:r>
            <a:endParaRPr lang="en-US" altLang="hu-HU" smtClean="0"/>
          </a:p>
        </p:txBody>
      </p:sp>
      <p:sp>
        <p:nvSpPr>
          <p:cNvPr id="134148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136F8D-15B6-49ED-88C2-55B8D2EC1964}" type="slidenum">
              <a:rPr lang="en-US" altLang="hu-HU" smtClean="0">
                <a:latin typeface="Arial" charset="0"/>
                <a:cs typeface="Arial" charset="0"/>
              </a:rPr>
              <a:pPr/>
              <a:t>74</a:t>
            </a:fld>
            <a:endParaRPr lang="en-US" altLang="hu-H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174733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Lift  up the muscle pedical which contains a vein and an artery </a:t>
            </a:r>
            <a:endParaRPr lang="en-US" altLang="hu-HU" smtClean="0"/>
          </a:p>
        </p:txBody>
      </p:sp>
      <p:sp>
        <p:nvSpPr>
          <p:cNvPr id="135172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A7E6C8-9FBD-4FFE-903C-5CBEDE8E207A}" type="slidenum">
              <a:rPr lang="en-US" altLang="hu-HU" smtClean="0">
                <a:latin typeface="Arial" charset="0"/>
                <a:cs typeface="Arial" charset="0"/>
              </a:rPr>
              <a:pPr/>
              <a:t>75</a:t>
            </a:fld>
            <a:endParaRPr lang="en-US" altLang="hu-H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871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mtClean="0"/>
              <a:t>We burrow a tunnel over the clavicule and under the skin.</a:t>
            </a:r>
            <a:endParaRPr lang="en-US" altLang="hu-HU" smtClean="0"/>
          </a:p>
        </p:txBody>
      </p:sp>
      <p:sp>
        <p:nvSpPr>
          <p:cNvPr id="13619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D54811-7301-45DF-BDA8-0DAB437DA136}" type="slidenum">
              <a:rPr lang="en-US" altLang="hu-HU" smtClean="0">
                <a:latin typeface="Arial" charset="0"/>
                <a:cs typeface="Arial" charset="0"/>
              </a:rPr>
              <a:pPr/>
              <a:t>76</a:t>
            </a:fld>
            <a:endParaRPr lang="en-US" altLang="hu-HU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343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9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u-HU"/>
              <a:t>Mintaalcím szerkesztése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89F52B2-C291-4973-BB6F-32F14FDC1BCB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3300F-22F2-44DC-B3C3-2FFCFAEB2C8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BD8-1206-4E46-8A50-E18764E2C1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DBCF0-0399-47FD-B1E3-415D4A67BC7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0CFAEC-E485-4FCB-B728-34C2D07F85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099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u-HU"/>
              <a:t>Mintaalcím szerkesztése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4AF2C2D-2705-44BF-BAA4-49BFF7517B1A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724DE-6183-4488-A473-AD8E8CDC5D72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F82C-B9DD-4606-821D-2BEA3804EA39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63207-AC21-4B76-B594-0F5D2C0286ED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DC74D-9AF4-4C5F-99F1-0D04FDB0803D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FC10F-AEA7-4481-9424-01DFD319415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5550E7-AE30-4FF5-A1D8-62E3FB3BFD30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D3411-5AF3-44D5-A1FC-279595DB93D8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C7403A-45B0-420B-A1F3-B4CFED6196B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5CFA7-F1EC-4EB1-A3B8-5EDDFD45418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1A28A-72FF-446C-B571-130935A2BC6E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B0E472-A8D3-47AD-9975-0C54414EC1A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95035F-BDFA-492A-BAD5-85F80017157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D49DB4-959A-4B8C-9E2D-E2F40EEB6E34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6DBB297-F947-46DF-A124-3B4085F80756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220339-223A-4930-9363-8846217B0474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églalap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églalap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églalap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églalap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Lekerekített téglalap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Lekerekített téglalap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églalap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églalap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églalap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églalap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7" name="Dátum hely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8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039FFA-BB01-4F84-B5D2-498AB59B6A0A}" type="slidenum">
              <a:rPr lang="hu-H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06956"/>
            <a:ext cx="8229600" cy="890768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39615"/>
            <a:ext cx="8229600" cy="4934922"/>
          </a:xfrm>
        </p:spPr>
        <p:txBody>
          <a:bodyPr/>
          <a:lstStyle>
            <a:lvl1pPr marL="624078" indent="-514350">
              <a:spcAft>
                <a:spcPts val="1200"/>
              </a:spcAft>
              <a:buClrTx/>
              <a:buFont typeface="Wingdings" pitchFamily="2" charset="2"/>
              <a:buChar char="Ø"/>
              <a:defRPr/>
            </a:lvl1pPr>
            <a:lvl2pPr marL="893763" indent="-246063">
              <a:spcAft>
                <a:spcPts val="600"/>
              </a:spcAft>
              <a:buClrTx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593D-B53A-4294-8AC8-4953EE19B7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C9ACD0-594E-4BC8-B997-6E5B1C7DD519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580C-7CFE-479A-ACA7-3891104E9B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FB6BC-29B6-40BD-9411-8596EB0833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25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8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1D5497-8491-455A-8532-FBF3610049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Élőláb helye 27"/>
          <p:cNvSpPr>
            <a:spLocks noGrp="1"/>
          </p:cNvSpPr>
          <p:nvPr>
            <p:ph type="ftr" sz="quarter" idx="12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93180"/>
            <a:ext cx="8229600" cy="106984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098B1-B653-4C9E-A0F7-D05F224712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DCBCC-ADA5-4DAC-9230-8C47C21D0C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167E7-CC4C-49B4-849F-F5E566C6BB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/>
          <a:lstStyle>
            <a:lvl1pPr algn="ctr">
              <a:buNone/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0C11-F555-47B4-AFAC-4D3F00196D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14DD8-D8D5-4D6A-BD18-F3D3205CA8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7DF3-E51B-4687-B6B3-7C3B825918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>
            <a:normAutofit/>
          </a:bodyPr>
          <a:lstStyle/>
          <a:p>
            <a:pPr lvl="0"/>
            <a:endParaRPr lang="en-I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44A0-200E-454A-A920-3B291FC91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1EAAF2-4E1D-4F30-9A13-02728FA11483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A7AD713-46F5-497A-8BF0-49CB3D653BBB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5CE70BE-3389-40F0-946B-F54219890DF8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églalap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églalap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églalap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églalap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Lekerekített téglalap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Lekerekített téglalap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églalap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églalap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églalap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églalap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7" name="Dátum hely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8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039FFA-BB01-4F84-B5D2-498AB59B6A0A}" type="slidenum">
              <a:rPr lang="hu-H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06956"/>
            <a:ext cx="8229600" cy="890768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39615"/>
            <a:ext cx="8229600" cy="4934922"/>
          </a:xfrm>
        </p:spPr>
        <p:txBody>
          <a:bodyPr/>
          <a:lstStyle>
            <a:lvl1pPr marL="624078" indent="-514350">
              <a:spcAft>
                <a:spcPts val="1200"/>
              </a:spcAft>
              <a:buClrTx/>
              <a:buFont typeface="Wingdings" pitchFamily="2" charset="2"/>
              <a:buChar char="Ø"/>
              <a:defRPr/>
            </a:lvl1pPr>
            <a:lvl2pPr marL="893763" indent="-246063">
              <a:spcAft>
                <a:spcPts val="600"/>
              </a:spcAft>
              <a:buClrTx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C593D-B53A-4294-8AC8-4953EE19B70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3580C-7CFE-479A-ACA7-3891104E9BB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FB6BC-29B6-40BD-9411-8596EB0833E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76925-E8CB-4CCD-875A-4E3C7DB3EAC9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25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8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B1D5497-8491-455A-8532-FBF36100491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Élőláb helye 27"/>
          <p:cNvSpPr>
            <a:spLocks noGrp="1"/>
          </p:cNvSpPr>
          <p:nvPr>
            <p:ph type="ftr" sz="quarter" idx="12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93180"/>
            <a:ext cx="8229600" cy="106984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098B1-B653-4C9E-A0F7-D05F2247128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DCBCC-ADA5-4DAC-9230-8C47C21D0CE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167E7-CC4C-49B4-849F-F5E566C6BBC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/>
          <a:lstStyle>
            <a:lvl1pPr algn="ctr">
              <a:buNone/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0C11-F555-47B4-AFAC-4D3F00196D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14DD8-D8D5-4D6A-BD18-F3D3205CA89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E7DF3-E51B-4687-B6B3-7C3B8259183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>
            <a:normAutofit/>
          </a:bodyPr>
          <a:lstStyle/>
          <a:p>
            <a:pPr lvl="0"/>
            <a:endParaRPr lang="en-I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C844A0-200E-454A-A920-3B291FC91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099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0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1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2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3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4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5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6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hu-HU"/>
              <a:t>Mintaalcím szerkesztése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A35F233-A65E-4B58-BD4C-8A572CCE91F1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30E9BA-8E57-4A01-B996-F93592BCDA8B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66138-83C4-4A62-848E-D138078DFC0E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DB1450-E458-41EB-B4CB-AD2C0C19F0D0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0F4955-FF95-4CD4-BE99-70E3C7CD7932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64DC83-1399-49D1-88E1-CD82F97D944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EF05-914E-474D-AD6A-AE3A0108FD6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92F4B8-0169-4735-85AA-8D3F438BC971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2B5EC-A47D-4B39-8462-2178481F35DE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2A74FF-AFB1-4D17-A986-8096F775D5D2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BF90A-9075-4F9A-8519-DEE7A08A5335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B47B4-1908-4B54-82B5-B85D2F5A8A51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B4962E2-E420-47C9-AFA2-68C47B50A8E1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E7E6E-D042-458A-97B3-5F113CFE85E5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16AFA5C-CE00-4DAA-BC5F-61ACD3AFD81F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B69DBA-7B1F-499B-8F2E-D270F539BBC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4707DF3-8F1D-4B9D-8928-A8A96AC7F50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22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églalap 23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églalap 24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églalap 25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églalap 26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Lekerekített téglalap 29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Lekerekített téglalap 30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églalap 6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églalap 9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églalap 10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églalap 18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ctr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17" name="Dátum helye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8" name="Élőláb hely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1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4991A8B-48E7-40D8-8586-14553C8E181F}" type="slidenum">
              <a:rPr lang="hu-H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06956"/>
            <a:ext cx="8229600" cy="890768"/>
          </a:xfrm>
        </p:spPr>
        <p:txBody>
          <a:bodyPr/>
          <a:lstStyle/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39615"/>
            <a:ext cx="8229600" cy="4934922"/>
          </a:xfrm>
        </p:spPr>
        <p:txBody>
          <a:bodyPr/>
          <a:lstStyle>
            <a:lvl1pPr marL="624078" indent="-514350">
              <a:spcAft>
                <a:spcPts val="1200"/>
              </a:spcAft>
              <a:buClrTx/>
              <a:buFont typeface="Wingdings" pitchFamily="2" charset="2"/>
              <a:buChar char="Ø"/>
              <a:defRPr/>
            </a:lvl1pPr>
            <a:lvl2pPr marL="893763" indent="-246063">
              <a:spcAft>
                <a:spcPts val="600"/>
              </a:spcAft>
              <a:buClrTx/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/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A647-A53F-4E87-B7CD-8314A2E28B0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3B763-CD2F-44BC-85F0-8740BAC76C2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839508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8A900-5AB0-4E58-B5F1-A47A8A83420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25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8" name="Dia számának hely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841B951-84B9-40F8-A7A2-4CEEFAB075D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9" name="Élőláb helye 27"/>
          <p:cNvSpPr>
            <a:spLocks noGrp="1"/>
          </p:cNvSpPr>
          <p:nvPr>
            <p:ph type="ftr" sz="quarter" idx="12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rtlCol="0"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93180"/>
            <a:ext cx="8229600" cy="1069848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3" name="Dia számának helye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27D66-51C9-4E7D-90F3-5E548AEB60F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2B5F9D-779C-48D5-B05A-5B40AEB061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DF97C-3FCA-4BDC-BF9F-C0E8359EA5B0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B8731-8576-41BB-B4A9-503F3E13863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/>
          <a:lstStyle>
            <a:lvl1pPr algn="ctr">
              <a:buNone/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u-HU" noProof="0" smtClean="0"/>
              <a:t>Kép beszúrásához kattintson az ikonra</a:t>
            </a:r>
            <a:endParaRPr lang="en-US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EFC28-B9BE-472E-8DF8-82C91DD36F6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785C9B-D504-4F9A-B16A-51518CB145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149C6-BFD5-491E-AB98-AF0A4329031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760913" y="2362200"/>
            <a:ext cx="3770312" cy="3724275"/>
          </a:xfrm>
        </p:spPr>
        <p:txBody>
          <a:bodyPr>
            <a:normAutofit/>
          </a:bodyPr>
          <a:lstStyle/>
          <a:p>
            <a:pPr lvl="0"/>
            <a:endParaRPr lang="en-I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</p:spPr>
        <p:txBody>
          <a:bodyPr/>
          <a:lstStyle>
            <a:lvl1pPr>
              <a:spcBef>
                <a:spcPct val="50000"/>
              </a:spcBef>
              <a:buFont typeface="Wingdings" pitchFamily="2" charset="2"/>
              <a:buChar char="§"/>
              <a:defRPr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7C0AF-9AD8-4D8B-8423-662620505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A206BC5-13C1-4CF7-B0C4-27102C3C535E}" type="slidenum">
              <a:rPr lang="hu-HU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2334F-2543-49AA-8569-30B43EEB5F6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1B3D-EA7A-4F9B-9206-0CFAF3EA102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B27F-CFAD-4B38-89CE-3ED8532EFD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8A84-1CE2-4D4E-A5D9-A61B4E4ABB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836F8-D3CA-42F0-AA89-F1B8390E0307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0E48-235C-4AEF-88E0-7237C4FAFE4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D640-CFD5-492B-AE94-E2DB18FE1A2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709CF-C867-404D-BC7D-BC0344F68D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E6D92-E473-463B-8D8E-F39E349DC69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BD8-1206-4E46-8A50-E18764E2C1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DBCF0-0399-47FD-B1E3-415D4A67BC7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0CFAEC-E485-4FCB-B728-34C2D07F85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A206BC5-13C1-4CF7-B0C4-27102C3C535E}" type="slidenum">
              <a:rPr lang="hu-HU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2334F-2543-49AA-8569-30B43EEB5F6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1B3D-EA7A-4F9B-9206-0CFAF3EA102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1A4041-358A-40FF-B1AD-D2FE5AD4D66A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B27F-CFAD-4B38-89CE-3ED8532EFD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8A84-1CE2-4D4E-A5D9-A61B4E4ABB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0E48-235C-4AEF-88E0-7237C4FAFE4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D640-CFD5-492B-AE94-E2DB18FE1A2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709CF-C867-404D-BC7D-BC0344F68D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E6D92-E473-463B-8D8E-F39E349DC69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BD8-1206-4E46-8A50-E18764E2C1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DBCF0-0399-47FD-B1E3-415D4A67BC7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0CFAEC-E485-4FCB-B728-34C2D07F85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A206BC5-13C1-4CF7-B0C4-27102C3C535E}" type="slidenum">
              <a:rPr lang="hu-HU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90C15-BB4B-487F-87CF-25A170D51BA5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2334F-2543-49AA-8569-30B43EEB5F6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1B3D-EA7A-4F9B-9206-0CFAF3EA102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B27F-CFAD-4B38-89CE-3ED8532EFD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8A84-1CE2-4D4E-A5D9-A61B4E4ABB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0E48-235C-4AEF-88E0-7237C4FAFE4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D640-CFD5-492B-AE94-E2DB18FE1A2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709CF-C867-404D-BC7D-BC0344F68D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E6D92-E473-463B-8D8E-F39E349DC69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27BD8-1206-4E46-8A50-E18764E2C19B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DDBCF0-0399-47FD-B1E3-415D4A67BC70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DA191-068C-4881-8987-93536640B1EC}" type="slidenum">
              <a:rPr lang="hu-HU">
                <a:solidFill>
                  <a:srgbClr val="FFFFFF"/>
                </a:solidFill>
              </a:rPr>
              <a:pPr/>
              <a:t>‹#›</a:t>
            </a:fld>
            <a:endParaRPr lang="hu-HU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pull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Cím és tartalom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1162050" y="6243638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6576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7042150" y="6243638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D0CFAEC-E485-4FCB-B728-34C2D07F8507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hu-HU" b="0">
                  <a:solidFill>
                    <a:srgbClr val="000000"/>
                  </a:solidFill>
                  <a:latin typeface="Tahoma" pitchFamily="34" charset="0"/>
                  <a:cs typeface="+mn-cs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hu-HU" b="0">
                <a:solidFill>
                  <a:srgbClr val="000000"/>
                </a:solidFill>
                <a:latin typeface="Tahoma" pitchFamily="34" charset="0"/>
                <a:cs typeface="+mn-cs"/>
              </a:endParaRPr>
            </a:p>
          </p:txBody>
        </p:sp>
      </p:grpSp>
      <p:sp>
        <p:nvSpPr>
          <p:cNvPr id="307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07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hu-HU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A206BC5-13C1-4CF7-B0C4-27102C3C535E}" type="slidenum">
              <a:rPr lang="hu-HU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1C1C1C"/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2334F-2543-49AA-8569-30B43EEB5F64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C1B3D-EA7A-4F9B-9206-0CFAF3EA102A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9B27F-CFAD-4B38-89CE-3ED8532EFDF8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08A84-1CE2-4D4E-A5D9-A61B4E4ABB83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D0E48-235C-4AEF-88E0-7237C4FAFE4F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3D640-CFD5-492B-AE94-E2DB18FE1A26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709CF-C867-404D-BC7D-BC0344F68D41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E6D92-E473-463B-8D8E-F39E349DC692}" type="slidenum">
              <a:rPr 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hu-HU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hu-HU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14324EFB-EE89-431F-9E73-4D68E5283162}" type="slidenum">
              <a:rPr lang="hu-HU" b="0">
                <a:solidFill>
                  <a:srgbClr val="FFFFFF"/>
                </a:solidFill>
                <a:latin typeface="Times New Roman" pitchFamily="18" charset="0"/>
              </a:rPr>
              <a:pPr eaLnBrk="0" hangingPunct="0"/>
              <a:t>‹#›</a:t>
            </a:fld>
            <a:endParaRPr lang="hu-HU" b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  <p:sldLayoutId id="2147484025" r:id="rId13"/>
    <p:sldLayoutId id="2147484026" r:id="rId14"/>
    <p:sldLayoutId id="2147484027" r:id="rId15"/>
  </p:sldLayoutIdLst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0" y="15875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églalap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églalap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églalap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églalap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églalap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Cím helye 21"/>
          <p:cNvSpPr>
            <a:spLocks noGrp="1"/>
          </p:cNvSpPr>
          <p:nvPr>
            <p:ph type="title"/>
          </p:nvPr>
        </p:nvSpPr>
        <p:spPr bwMode="auto">
          <a:xfrm>
            <a:off x="457200" y="606425"/>
            <a:ext cx="8229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40" name="Szöveg helye 12"/>
          <p:cNvSpPr>
            <a:spLocks noGrp="1"/>
          </p:cNvSpPr>
          <p:nvPr>
            <p:ph type="body" idx="1"/>
          </p:nvPr>
        </p:nvSpPr>
        <p:spPr bwMode="auto">
          <a:xfrm>
            <a:off x="457200" y="1624013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spcBef>
                <a:spcPct val="50000"/>
              </a:spcBef>
              <a:buFont typeface="Wingdings" pitchFamily="2" charset="2"/>
              <a:buChar char="§"/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A05D1AA-D7C8-467F-B263-3AC289F6DC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7373938" y="6561138"/>
            <a:ext cx="1770062" cy="290512"/>
          </a:xfrm>
          <a:prstGeom prst="rect">
            <a:avLst/>
          </a:prstGeom>
          <a:solidFill>
            <a:schemeClr val="tx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3" name="Téglalap 1"/>
          <p:cNvSpPr>
            <a:spLocks noChangeArrowheads="1"/>
          </p:cNvSpPr>
          <p:nvPr/>
        </p:nvSpPr>
        <p:spPr bwMode="auto">
          <a:xfrm>
            <a:off x="7559675" y="6559550"/>
            <a:ext cx="155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hu-HU" sz="1400" b="0">
                <a:solidFill>
                  <a:prstClr val="white"/>
                </a:solidFill>
              </a:rPr>
              <a:t>Dr. Laszlo Tamás</a:t>
            </a:r>
            <a:endParaRPr lang="en-US" sz="1400" b="0">
              <a:solidFill>
                <a:prstClr val="white"/>
              </a:solidFill>
            </a:endParaRPr>
          </a:p>
        </p:txBody>
      </p:sp>
      <p:sp>
        <p:nvSpPr>
          <p:cNvPr id="21" name="Téglalap 20"/>
          <p:cNvSpPr/>
          <p:nvPr/>
        </p:nvSpPr>
        <p:spPr bwMode="invGray">
          <a:xfrm>
            <a:off x="8815388" y="2095500"/>
            <a:ext cx="58737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églalap 23"/>
          <p:cNvSpPr/>
          <p:nvPr/>
        </p:nvSpPr>
        <p:spPr bwMode="invGray">
          <a:xfrm>
            <a:off x="7373938" y="6561138"/>
            <a:ext cx="57150" cy="287337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  <p:sldLayoutId id="2147484150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65125" indent="-36512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66C7D"/>
        </a:buClr>
        <a:buFont typeface="Georgia" pitchFamily="18" charset="0"/>
        <a:buChar char="▫"/>
        <a:defRPr sz="2000" kern="1200">
          <a:solidFill>
            <a:srgbClr val="E66C7D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0" y="15875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églalap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églalap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églalap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églalap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églalap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Cím helye 21"/>
          <p:cNvSpPr>
            <a:spLocks noGrp="1"/>
          </p:cNvSpPr>
          <p:nvPr>
            <p:ph type="title"/>
          </p:nvPr>
        </p:nvSpPr>
        <p:spPr bwMode="auto">
          <a:xfrm>
            <a:off x="457200" y="606425"/>
            <a:ext cx="8229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40" name="Szöveg helye 12"/>
          <p:cNvSpPr>
            <a:spLocks noGrp="1"/>
          </p:cNvSpPr>
          <p:nvPr>
            <p:ph type="body" idx="1"/>
          </p:nvPr>
        </p:nvSpPr>
        <p:spPr bwMode="auto">
          <a:xfrm>
            <a:off x="457200" y="1624013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spcBef>
                <a:spcPct val="50000"/>
              </a:spcBef>
              <a:buFont typeface="Wingdings" pitchFamily="2" charset="2"/>
              <a:buChar char="§"/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A05D1AA-D7C8-467F-B263-3AC289F6DC3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7373938" y="6561138"/>
            <a:ext cx="1770062" cy="290512"/>
          </a:xfrm>
          <a:prstGeom prst="rect">
            <a:avLst/>
          </a:prstGeom>
          <a:solidFill>
            <a:schemeClr val="tx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3" name="Téglalap 1"/>
          <p:cNvSpPr>
            <a:spLocks noChangeArrowheads="1"/>
          </p:cNvSpPr>
          <p:nvPr/>
        </p:nvSpPr>
        <p:spPr bwMode="auto">
          <a:xfrm>
            <a:off x="7559675" y="6559550"/>
            <a:ext cx="155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hu-HU" sz="1400" b="0">
                <a:solidFill>
                  <a:prstClr val="white"/>
                </a:solidFill>
              </a:rPr>
              <a:t>Dr. Laszlo Tamás</a:t>
            </a:r>
            <a:endParaRPr lang="en-US" sz="1400" b="0">
              <a:solidFill>
                <a:prstClr val="white"/>
              </a:solidFill>
            </a:endParaRPr>
          </a:p>
        </p:txBody>
      </p:sp>
      <p:sp>
        <p:nvSpPr>
          <p:cNvPr id="21" name="Téglalap 20"/>
          <p:cNvSpPr/>
          <p:nvPr/>
        </p:nvSpPr>
        <p:spPr bwMode="invGray">
          <a:xfrm>
            <a:off x="8815388" y="2095500"/>
            <a:ext cx="58737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églalap 23"/>
          <p:cNvSpPr/>
          <p:nvPr/>
        </p:nvSpPr>
        <p:spPr bwMode="invGray">
          <a:xfrm>
            <a:off x="7373938" y="6561138"/>
            <a:ext cx="57150" cy="287337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65125" indent="-36512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66C7D"/>
        </a:buClr>
        <a:buFont typeface="Georgia" pitchFamily="18" charset="0"/>
        <a:buChar char="▫"/>
        <a:defRPr sz="2000" kern="1200">
          <a:solidFill>
            <a:srgbClr val="E66C7D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hu-HU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hu-HU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9F09BB5B-6666-4E79-9364-F667208362D5}" type="slidenum">
              <a:rPr lang="hu-HU" b="0" smtClean="0">
                <a:solidFill>
                  <a:srgbClr val="FFFFFF"/>
                </a:solidFill>
                <a:latin typeface="Times New Roman" pitchFamily="18" charset="0"/>
              </a:rPr>
              <a:pPr eaLnBrk="0" hangingPunct="0"/>
              <a:t>‹#›</a:t>
            </a:fld>
            <a:endParaRPr lang="hu-HU" b="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</p:sldLayoutIdLst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églalap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églalap 28"/>
          <p:cNvSpPr/>
          <p:nvPr/>
        </p:nvSpPr>
        <p:spPr>
          <a:xfrm>
            <a:off x="0" y="15875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églalap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Téglalap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Téglalap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Lekerekített téglalap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Lekerekített téglalap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Téglalap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Téglalap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Téglalap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Téglalap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Téglalap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Téglalap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39" name="Cím helye 21"/>
          <p:cNvSpPr>
            <a:spLocks noGrp="1"/>
          </p:cNvSpPr>
          <p:nvPr>
            <p:ph type="title"/>
          </p:nvPr>
        </p:nvSpPr>
        <p:spPr bwMode="auto">
          <a:xfrm>
            <a:off x="457200" y="606425"/>
            <a:ext cx="82296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40" name="Szöveg helye 12"/>
          <p:cNvSpPr>
            <a:spLocks noGrp="1"/>
          </p:cNvSpPr>
          <p:nvPr>
            <p:ph type="body" idx="1"/>
          </p:nvPr>
        </p:nvSpPr>
        <p:spPr bwMode="auto">
          <a:xfrm>
            <a:off x="457200" y="1624013"/>
            <a:ext cx="8229600" cy="494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spcBef>
                <a:spcPct val="50000"/>
              </a:spcBef>
              <a:buFont typeface="Wingdings" pitchFamily="2" charset="2"/>
              <a:buChar char="§"/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974DD46D-2D90-49A0-A5D2-7A896C5A793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7373938" y="6561138"/>
            <a:ext cx="1770062" cy="290512"/>
          </a:xfrm>
          <a:prstGeom prst="rect">
            <a:avLst/>
          </a:prstGeom>
          <a:solidFill>
            <a:schemeClr val="tx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3" name="Téglalap 1"/>
          <p:cNvSpPr>
            <a:spLocks noChangeArrowheads="1"/>
          </p:cNvSpPr>
          <p:nvPr/>
        </p:nvSpPr>
        <p:spPr bwMode="auto">
          <a:xfrm>
            <a:off x="7559675" y="6559550"/>
            <a:ext cx="15541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hu-HU" sz="1400" b="0">
                <a:solidFill>
                  <a:prstClr val="white"/>
                </a:solidFill>
              </a:rPr>
              <a:t>Dr. Laszlo Tamás</a:t>
            </a:r>
            <a:endParaRPr lang="en-US" sz="1400" b="0">
              <a:solidFill>
                <a:prstClr val="white"/>
              </a:solidFill>
            </a:endParaRPr>
          </a:p>
        </p:txBody>
      </p:sp>
      <p:sp>
        <p:nvSpPr>
          <p:cNvPr id="21" name="Téglalap 20"/>
          <p:cNvSpPr/>
          <p:nvPr/>
        </p:nvSpPr>
        <p:spPr bwMode="invGray">
          <a:xfrm>
            <a:off x="8815388" y="2095500"/>
            <a:ext cx="58737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Téglalap 23"/>
          <p:cNvSpPr/>
          <p:nvPr/>
        </p:nvSpPr>
        <p:spPr bwMode="invGray">
          <a:xfrm>
            <a:off x="7373938" y="6561138"/>
            <a:ext cx="57150" cy="287337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buFont typeface="Wingdings" pitchFamily="2" charset="2"/>
              <a:buChar char="§"/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65125" indent="-365125" algn="l" rtl="0" eaLnBrk="0" fontAlgn="base" hangingPunct="0">
        <a:spcBef>
          <a:spcPts val="300"/>
        </a:spcBef>
        <a:spcAft>
          <a:spcPct val="0"/>
        </a:spcAft>
        <a:buFont typeface="Wingdings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E66C7D"/>
        </a:buClr>
        <a:buFont typeface="Georgia" pitchFamily="18" charset="0"/>
        <a:buChar char="▫"/>
        <a:defRPr sz="2000" kern="1200">
          <a:solidFill>
            <a:srgbClr val="E66C7D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D3CA87AE-DBE2-42FE-BC46-DC73FFC4298E}" type="slidenum">
              <a:rPr lang="hu-HU" b="0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hu-HU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8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D3CA87AE-DBE2-42FE-BC46-DC73FFC4298E}" type="slidenum">
              <a:rPr lang="hu-HU" b="0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hu-HU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D3CA87AE-DBE2-42FE-BC46-DC73FFC4298E}" type="slidenum">
              <a:rPr lang="hu-HU" b="0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hu-HU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  <p:sldLayoutId id="2147484108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hu-HU" sz="2400" b="0">
              <a:solidFill>
                <a:srgbClr val="000000"/>
              </a:solidFill>
              <a:latin typeface="Tahoma" pitchFamily="34" charset="0"/>
              <a:cs typeface="+mn-cs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2970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endParaRPr lang="hu-HU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970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ahoma" pitchFamily="34" charset="0"/>
              </a:defRPr>
            </a:lvl1pPr>
          </a:lstStyle>
          <a:p>
            <a:pPr>
              <a:defRPr/>
            </a:pPr>
            <a:fld id="{D3CA87AE-DBE2-42FE-BC46-DC73FFC4298E}" type="slidenum">
              <a:rPr lang="hu-HU" b="0">
                <a:solidFill>
                  <a:srgbClr val="000000"/>
                </a:solidFill>
                <a:cs typeface="+mn-cs"/>
              </a:rPr>
              <a:pPr>
                <a:defRPr/>
              </a:pPr>
              <a:t>‹#›</a:t>
            </a:fld>
            <a:endParaRPr lang="hu-HU" b="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7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hangingPunct="0"/>
            <a:endParaRPr lang="hu-HU" sz="2400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Mintacím szerkesztése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hu-HU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hu-HU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924B697F-3214-4FCA-B1BA-86302F7C97A6}" type="slidenum">
              <a:rPr lang="hu-HU" b="0" smtClean="0">
                <a:solidFill>
                  <a:srgbClr val="FFFFFF"/>
                </a:solidFill>
                <a:latin typeface="Times New Roman" pitchFamily="18" charset="0"/>
                <a:cs typeface="+mn-cs"/>
              </a:rPr>
              <a:pPr eaLnBrk="0" hangingPunct="0"/>
              <a:t>‹#›</a:t>
            </a:fld>
            <a:endParaRPr lang="hu-HU" b="0" smtClean="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  <p:sldLayoutId id="2147484135" r:id="rId13"/>
    <p:sldLayoutId id="2147484136" r:id="rId14"/>
    <p:sldLayoutId id="2147484137" r:id="rId15"/>
  </p:sldLayoutIdLst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Dr.J&#225;rai%20Tam&#225;s\Dokumentumok\PowerPoint\g&#233;ge\larynx-cancer-0704-2.wmv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Rendszergazda\Dokumentumok\PowerPoint\rb_larynx-2.wmv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Rendszergazda\Dokumentumok\PowerPoint\T2supra.wmv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entusa.com/lc_oct05_wmv2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powerpoint.videos\VTS_01_1.m1v" TargetMode="External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Gerlinger%20Imre\Angol%20ea\Angolg&#233;getumorok\Composite-2007-09-26_10-43-45h.m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708275"/>
            <a:ext cx="7772400" cy="1143000"/>
          </a:xfrm>
        </p:spPr>
        <p:txBody>
          <a:bodyPr/>
          <a:lstStyle/>
          <a:p>
            <a:r>
              <a:rPr lang="hu-HU" b="1" dirty="0" err="1">
                <a:solidFill>
                  <a:srgbClr val="CC6600"/>
                </a:solidFill>
              </a:rPr>
              <a:t>Tumours</a:t>
            </a:r>
            <a:r>
              <a:rPr lang="hu-HU" b="1" dirty="0">
                <a:solidFill>
                  <a:srgbClr val="CC6600"/>
                </a:solidFill>
              </a:rPr>
              <a:t> (</a:t>
            </a:r>
            <a:r>
              <a:rPr lang="hu-HU" b="1" dirty="0" err="1">
                <a:solidFill>
                  <a:srgbClr val="CC6600"/>
                </a:solidFill>
              </a:rPr>
              <a:t>carcinoma</a:t>
            </a:r>
            <a:r>
              <a:rPr lang="hu-HU" b="1" dirty="0">
                <a:solidFill>
                  <a:srgbClr val="CC6600"/>
                </a:solidFill>
              </a:rPr>
              <a:t>) of </a:t>
            </a:r>
            <a:r>
              <a:rPr lang="hu-HU" b="1" dirty="0" err="1">
                <a:solidFill>
                  <a:srgbClr val="CC6600"/>
                </a:solidFill>
              </a:rPr>
              <a:t>the</a:t>
            </a:r>
            <a:r>
              <a:rPr lang="hu-HU" b="1" dirty="0">
                <a:solidFill>
                  <a:srgbClr val="CC6600"/>
                </a:solidFill>
              </a:rPr>
              <a:t> </a:t>
            </a:r>
            <a:r>
              <a:rPr lang="hu-HU" b="1" dirty="0" err="1">
                <a:solidFill>
                  <a:srgbClr val="CC6600"/>
                </a:solidFill>
              </a:rPr>
              <a:t>larynx</a:t>
            </a:r>
            <a:r>
              <a:rPr lang="hu-HU" b="1" dirty="0">
                <a:solidFill>
                  <a:srgbClr val="CC6600"/>
                </a:solidFill>
              </a:rPr>
              <a:t>. </a:t>
            </a:r>
            <a:r>
              <a:rPr lang="hu-HU" b="1" dirty="0" err="1">
                <a:solidFill>
                  <a:srgbClr val="CC6600"/>
                </a:solidFill>
              </a:rPr>
              <a:t>Treatment</a:t>
            </a:r>
            <a:r>
              <a:rPr lang="hu-HU" b="1" dirty="0">
                <a:solidFill>
                  <a:srgbClr val="CC6600"/>
                </a:solidFill>
              </a:rPr>
              <a:t> of </a:t>
            </a:r>
            <a:r>
              <a:rPr lang="hu-HU" b="1" dirty="0" err="1">
                <a:solidFill>
                  <a:srgbClr val="CC6600"/>
                </a:solidFill>
              </a:rPr>
              <a:t>the</a:t>
            </a:r>
            <a:r>
              <a:rPr lang="hu-HU" b="1" dirty="0">
                <a:solidFill>
                  <a:srgbClr val="CC6600"/>
                </a:solidFill>
              </a:rPr>
              <a:t> </a:t>
            </a:r>
            <a:r>
              <a:rPr lang="hu-HU" b="1" dirty="0" err="1">
                <a:solidFill>
                  <a:srgbClr val="CC6600"/>
                </a:solidFill>
              </a:rPr>
              <a:t>laryngeal</a:t>
            </a:r>
            <a:r>
              <a:rPr lang="hu-HU" b="1" dirty="0">
                <a:solidFill>
                  <a:srgbClr val="CC6600"/>
                </a:solidFill>
              </a:rPr>
              <a:t> </a:t>
            </a:r>
            <a:r>
              <a:rPr lang="hu-HU" b="1" dirty="0" err="1">
                <a:solidFill>
                  <a:srgbClr val="CC6600"/>
                </a:solidFill>
              </a:rPr>
              <a:t>carcinoma</a:t>
            </a:r>
            <a:r>
              <a:rPr lang="hu-HU" b="1" dirty="0">
                <a:solidFill>
                  <a:srgbClr val="CC6600"/>
                </a:solidFill>
              </a:rPr>
              <a:t> </a:t>
            </a:r>
            <a:br>
              <a:rPr lang="hu-HU" b="1" dirty="0">
                <a:solidFill>
                  <a:srgbClr val="CC6600"/>
                </a:solidFill>
              </a:rPr>
            </a:br>
            <a:r>
              <a:rPr lang="hu-HU" b="1" dirty="0">
                <a:solidFill>
                  <a:srgbClr val="CC6600"/>
                </a:solidFill>
              </a:rPr>
              <a:t/>
            </a:r>
            <a:br>
              <a:rPr lang="hu-HU" b="1" dirty="0">
                <a:solidFill>
                  <a:srgbClr val="CC6600"/>
                </a:solidFill>
              </a:rPr>
            </a:br>
            <a:r>
              <a:rPr lang="hu-HU" b="1" dirty="0" err="1" smtClean="0">
                <a:solidFill>
                  <a:srgbClr val="CC6600"/>
                </a:solidFill>
              </a:rPr>
              <a:t>Istvan</a:t>
            </a:r>
            <a:r>
              <a:rPr lang="hu-HU" b="1" dirty="0" smtClean="0">
                <a:solidFill>
                  <a:srgbClr val="CC6600"/>
                </a:solidFill>
              </a:rPr>
              <a:t> Szanyi</a:t>
            </a:r>
            <a:r>
              <a:rPr lang="hu-HU" b="1" dirty="0" smtClean="0">
                <a:solidFill>
                  <a:srgbClr val="FFFF00"/>
                </a:solidFill>
              </a:rPr>
              <a:t> </a:t>
            </a:r>
            <a:r>
              <a:rPr lang="hu-HU" b="1" dirty="0">
                <a:solidFill>
                  <a:srgbClr val="FFFF00"/>
                </a:solidFill>
              </a:rPr>
              <a:t>MD, PhD.</a:t>
            </a:r>
            <a:r>
              <a:rPr lang="hu-HU" b="1" dirty="0"/>
              <a:t> </a:t>
            </a:r>
            <a:br>
              <a:rPr lang="hu-HU" b="1" dirty="0"/>
            </a:br>
            <a:r>
              <a:rPr lang="hu-HU" sz="4000" b="1" dirty="0" err="1"/>
              <a:t>Department</a:t>
            </a:r>
            <a:r>
              <a:rPr lang="hu-HU" sz="4000" b="1" dirty="0"/>
              <a:t> of </a:t>
            </a:r>
            <a:r>
              <a:rPr lang="hu-HU" sz="4000" b="1" dirty="0" err="1"/>
              <a:t>Otorhinolaryngology</a:t>
            </a:r>
            <a:r>
              <a:rPr lang="hu-HU" sz="4000" b="1" dirty="0"/>
              <a:t>, Head and </a:t>
            </a:r>
            <a:r>
              <a:rPr lang="hu-HU" sz="4000" b="1" dirty="0" err="1"/>
              <a:t>Neck</a:t>
            </a:r>
            <a:r>
              <a:rPr lang="hu-HU" sz="4000" b="1" dirty="0"/>
              <a:t> </a:t>
            </a:r>
            <a:r>
              <a:rPr lang="hu-HU" sz="4000" b="1" dirty="0" err="1"/>
              <a:t>Surgery</a:t>
            </a:r>
            <a:r>
              <a:rPr lang="hu-HU" sz="4000" b="1" dirty="0"/>
              <a:t/>
            </a:r>
            <a:br>
              <a:rPr lang="hu-HU" sz="4000" b="1" dirty="0"/>
            </a:br>
            <a:r>
              <a:rPr lang="hu-HU" sz="4000" b="1" dirty="0"/>
              <a:t>University of Pécs</a:t>
            </a:r>
            <a:br>
              <a:rPr lang="hu-HU" sz="4000" b="1" dirty="0"/>
            </a:br>
            <a:endParaRPr lang="hu-HU" sz="2800" b="1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ChangeArrowheads="1"/>
          </p:cNvSpPr>
          <p:nvPr/>
        </p:nvSpPr>
        <p:spPr bwMode="auto">
          <a:xfrm>
            <a:off x="0" y="650875"/>
            <a:ext cx="9144000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hu-HU" sz="3600">
                <a:solidFill>
                  <a:srgbClr val="FFFF00"/>
                </a:solidFill>
                <a:latin typeface="Times New Roman" pitchFamily="18" charset="0"/>
              </a:rPr>
              <a:t>Laryngeal Cancer T staging</a:t>
            </a:r>
          </a:p>
          <a:p>
            <a:pPr eaLnBrk="0" hangingPunct="0"/>
            <a:endParaRPr lang="hu-HU" sz="3600">
              <a:solidFill>
                <a:srgbClr val="FFFF00"/>
              </a:solidFill>
              <a:latin typeface="Times New Roman" pitchFamily="18" charset="0"/>
            </a:endParaRPr>
          </a:p>
          <a:p>
            <a:pPr eaLnBrk="0" hangingPunct="0"/>
            <a:endParaRPr lang="hu-HU" sz="3600">
              <a:solidFill>
                <a:srgbClr val="FFFF00"/>
              </a:solidFill>
              <a:latin typeface="Times New Roman" pitchFamily="18" charset="0"/>
            </a:endParaRPr>
          </a:p>
          <a:p>
            <a:pPr eaLnBrk="0" hangingPunct="0"/>
            <a:r>
              <a:rPr lang="hu-HU" sz="2400" u="sng">
                <a:solidFill>
                  <a:srgbClr val="FFFF00"/>
                </a:solidFill>
                <a:latin typeface="Times New Roman" pitchFamily="18" charset="0"/>
              </a:rPr>
              <a:t>Glottic Cancers</a:t>
            </a:r>
            <a:endParaRPr lang="hu-HU" sz="2400" b="0" u="sng">
              <a:solidFill>
                <a:srgbClr val="FFFF00"/>
              </a:solidFill>
              <a:latin typeface="Times New Roman" pitchFamily="18" charset="0"/>
            </a:endParaRPr>
          </a:p>
          <a:p>
            <a:pPr eaLnBrk="0" hangingPunct="0"/>
            <a:r>
              <a:rPr lang="hu-HU" sz="2400" b="0">
                <a:solidFill>
                  <a:srgbClr val="FFFF00"/>
                </a:solidFill>
                <a:latin typeface="Times New Roman" pitchFamily="18" charset="0"/>
              </a:rPr>
              <a:t>T1a:  Tumor is confined to one vocal cord with normal mobility </a:t>
            </a:r>
          </a:p>
          <a:p>
            <a:pPr eaLnBrk="0" hangingPunct="0"/>
            <a:r>
              <a:rPr lang="hu-HU" sz="2400" b="0">
                <a:solidFill>
                  <a:srgbClr val="FFFF00"/>
                </a:solidFill>
                <a:latin typeface="Times New Roman" pitchFamily="18" charset="0"/>
              </a:rPr>
              <a:t>T1b:  Tumor involves both vocal cords but mobility is normal </a:t>
            </a:r>
          </a:p>
          <a:p>
            <a:pPr eaLnBrk="0" hangingPunct="0"/>
            <a:r>
              <a:rPr lang="hu-HU" sz="2400" b="0">
                <a:solidFill>
                  <a:srgbClr val="FFFF00"/>
                </a:solidFill>
                <a:latin typeface="Times New Roman" pitchFamily="18" charset="0"/>
              </a:rPr>
              <a:t>T2:  Extension of the tumor from the vocal cords to the supraglottic or subglottic larynx or impaired vocal cord mobility </a:t>
            </a:r>
          </a:p>
          <a:p>
            <a:pPr eaLnBrk="0" hangingPunct="0"/>
            <a:r>
              <a:rPr lang="hu-HU" sz="2400" b="0">
                <a:solidFill>
                  <a:srgbClr val="FFFF00"/>
                </a:solidFill>
                <a:latin typeface="Times New Roman" pitchFamily="18" charset="0"/>
              </a:rPr>
              <a:t>T3:  Tumor is confined to the larynx but there is fixation of the vocal cord </a:t>
            </a:r>
          </a:p>
          <a:p>
            <a:pPr eaLnBrk="0" hangingPunct="0"/>
            <a:r>
              <a:rPr lang="hu-HU" sz="2400" b="0">
                <a:solidFill>
                  <a:srgbClr val="FFFF00"/>
                </a:solidFill>
                <a:latin typeface="Times New Roman" pitchFamily="18" charset="0"/>
              </a:rPr>
              <a:t>T4:  There is invasion through thyroid cartilage and/ or other tissues beyond larynx (e.g., trachea, thyroid, pharynx, soft tissue of neck).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can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9188" y="981075"/>
            <a:ext cx="6026150" cy="555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T1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549275"/>
            <a:ext cx="37687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 descr="Rotation of Rotation of T1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644900"/>
            <a:ext cx="37576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5263" y="1403350"/>
            <a:ext cx="6300787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Rotation of T2hngs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527050"/>
            <a:ext cx="360045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82953" name="larynx-cancer-0704-2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8313" y="3716338"/>
            <a:ext cx="3048000" cy="2286000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9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29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95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295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912813"/>
            <a:ext cx="6311900" cy="50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Rotation of T3hngs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9080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rb_larynx-2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9750" y="4221163"/>
            <a:ext cx="3048000" cy="2286000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9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39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97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397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5603" name="Picture 3" descr="Rotation of Scan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1314450"/>
            <a:ext cx="6542088" cy="543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47700"/>
          </a:xfrm>
        </p:spPr>
        <p:txBody>
          <a:bodyPr/>
          <a:lstStyle/>
          <a:p>
            <a:r>
              <a:rPr lang="hu-HU" sz="4000" b="1">
                <a:solidFill>
                  <a:srgbClr val="FFFF00"/>
                </a:solidFill>
              </a:rPr>
              <a:t>Laryngeal Cancer T staging</a:t>
            </a:r>
            <a:br>
              <a:rPr lang="hu-HU" sz="4000" b="1">
                <a:solidFill>
                  <a:srgbClr val="FFFF00"/>
                </a:solidFill>
              </a:rPr>
            </a:br>
            <a:endParaRPr lang="hu-HU" sz="4000" b="1">
              <a:solidFill>
                <a:srgbClr val="FFFF00"/>
              </a:solidFill>
            </a:endParaRP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836613"/>
            <a:ext cx="8278812" cy="60213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hu-HU" sz="2400" u="sng" dirty="0" err="1">
                <a:solidFill>
                  <a:schemeClr val="tx2"/>
                </a:solidFill>
              </a:rPr>
              <a:t>Supraglottic</a:t>
            </a:r>
            <a:r>
              <a:rPr lang="hu-HU" sz="2400" u="sng" dirty="0">
                <a:solidFill>
                  <a:schemeClr val="tx2"/>
                </a:solidFill>
              </a:rPr>
              <a:t> </a:t>
            </a:r>
            <a:r>
              <a:rPr lang="hu-HU" sz="2400" u="sng" dirty="0" err="1">
                <a:solidFill>
                  <a:schemeClr val="tx2"/>
                </a:solidFill>
              </a:rPr>
              <a:t>Cancers</a:t>
            </a:r>
            <a:endParaRPr lang="hu-HU" sz="2400" u="sng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chemeClr val="tx2"/>
                </a:solidFill>
              </a:rPr>
              <a:t>T1:  Tumor is </a:t>
            </a:r>
            <a:r>
              <a:rPr lang="hu-HU" sz="2400" dirty="0" err="1">
                <a:solidFill>
                  <a:schemeClr val="tx2"/>
                </a:solidFill>
              </a:rPr>
              <a:t>confined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to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one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subsite</a:t>
            </a:r>
            <a:r>
              <a:rPr lang="hu-HU" sz="2400" dirty="0">
                <a:solidFill>
                  <a:schemeClr val="tx2"/>
                </a:solidFill>
              </a:rPr>
              <a:t> of </a:t>
            </a:r>
            <a:r>
              <a:rPr lang="hu-HU" sz="2400" dirty="0" err="1">
                <a:solidFill>
                  <a:schemeClr val="tx2"/>
                </a:solidFill>
              </a:rPr>
              <a:t>the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supraglottic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larynx</a:t>
            </a:r>
            <a:r>
              <a:rPr lang="hu-HU" sz="2400" dirty="0">
                <a:solidFill>
                  <a:schemeClr val="tx2"/>
                </a:solidFill>
              </a:rPr>
              <a:t> and </a:t>
            </a:r>
            <a:r>
              <a:rPr lang="hu-HU" sz="2400" dirty="0" err="1">
                <a:solidFill>
                  <a:schemeClr val="tx2"/>
                </a:solidFill>
              </a:rPr>
              <a:t>there</a:t>
            </a:r>
            <a:r>
              <a:rPr lang="hu-HU" sz="2400" dirty="0">
                <a:solidFill>
                  <a:schemeClr val="tx2"/>
                </a:solidFill>
              </a:rPr>
              <a:t> is </a:t>
            </a:r>
            <a:r>
              <a:rPr lang="hu-HU" sz="2400" dirty="0" err="1">
                <a:solidFill>
                  <a:schemeClr val="tx2"/>
                </a:solidFill>
              </a:rPr>
              <a:t>normal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vocal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cord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mobility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chemeClr val="tx2"/>
                </a:solidFill>
              </a:rPr>
              <a:t>T2:  </a:t>
            </a:r>
            <a:r>
              <a:rPr lang="hu-HU" sz="2400" dirty="0">
                <a:solidFill>
                  <a:srgbClr val="FFC000"/>
                </a:solidFill>
              </a:rPr>
              <a:t>Tumor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invades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mucosa</a:t>
            </a:r>
            <a:r>
              <a:rPr lang="hu-HU" sz="2400" dirty="0">
                <a:solidFill>
                  <a:schemeClr val="tx2"/>
                </a:solidFill>
              </a:rPr>
              <a:t> of more </a:t>
            </a:r>
            <a:r>
              <a:rPr lang="hu-HU" sz="2400" dirty="0" err="1">
                <a:solidFill>
                  <a:schemeClr val="tx2"/>
                </a:solidFill>
              </a:rPr>
              <a:t>than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one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adjacent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subsite</a:t>
            </a:r>
            <a:r>
              <a:rPr lang="hu-HU" sz="2400" dirty="0">
                <a:solidFill>
                  <a:schemeClr val="tx2"/>
                </a:solidFill>
              </a:rPr>
              <a:t> of </a:t>
            </a:r>
            <a:r>
              <a:rPr lang="hu-HU" sz="2400" dirty="0" err="1">
                <a:solidFill>
                  <a:schemeClr val="tx2"/>
                </a:solidFill>
              </a:rPr>
              <a:t>supraglottis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but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vocal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cord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mobility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remains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normal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chemeClr val="tx2"/>
                </a:solidFill>
              </a:rPr>
              <a:t>T3:  Tumor is limited </a:t>
            </a:r>
            <a:r>
              <a:rPr lang="hu-HU" sz="2400" dirty="0" err="1">
                <a:solidFill>
                  <a:schemeClr val="tx2"/>
                </a:solidFill>
              </a:rPr>
              <a:t>to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the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larynx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with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vocal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cord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fixation</a:t>
            </a:r>
            <a:r>
              <a:rPr lang="hu-HU" sz="2400" dirty="0">
                <a:solidFill>
                  <a:schemeClr val="tx2"/>
                </a:solidFill>
              </a:rPr>
              <a:t> and/</a:t>
            </a:r>
            <a:r>
              <a:rPr lang="hu-HU" sz="2400" dirty="0" err="1">
                <a:solidFill>
                  <a:schemeClr val="tx2"/>
                </a:solidFill>
              </a:rPr>
              <a:t>or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extension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to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postcricoid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area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or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preepiglottic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tissues</a:t>
            </a:r>
            <a:r>
              <a:rPr lang="hu-HU" sz="2400" dirty="0">
                <a:solidFill>
                  <a:schemeClr val="tx2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hu-HU" sz="2400" dirty="0">
                <a:solidFill>
                  <a:schemeClr val="tx2"/>
                </a:solidFill>
              </a:rPr>
              <a:t>T4:  Tumor </a:t>
            </a:r>
            <a:r>
              <a:rPr lang="hu-HU" sz="2400" dirty="0" err="1">
                <a:solidFill>
                  <a:schemeClr val="tx2"/>
                </a:solidFill>
              </a:rPr>
              <a:t>invades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through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thyroid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cartilage</a:t>
            </a:r>
            <a:r>
              <a:rPr lang="hu-HU" sz="2400" dirty="0">
                <a:solidFill>
                  <a:schemeClr val="tx2"/>
                </a:solidFill>
              </a:rPr>
              <a:t>, and/</a:t>
            </a:r>
            <a:r>
              <a:rPr lang="hu-HU" sz="2400" dirty="0" err="1">
                <a:solidFill>
                  <a:schemeClr val="tx2"/>
                </a:solidFill>
              </a:rPr>
              <a:t>or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extends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into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soft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tissues</a:t>
            </a:r>
            <a:r>
              <a:rPr lang="hu-HU" sz="2400" dirty="0">
                <a:solidFill>
                  <a:schemeClr val="tx2"/>
                </a:solidFill>
              </a:rPr>
              <a:t> of </a:t>
            </a:r>
            <a:r>
              <a:rPr lang="hu-HU" sz="2400" dirty="0" err="1">
                <a:solidFill>
                  <a:schemeClr val="tx2"/>
                </a:solidFill>
              </a:rPr>
              <a:t>the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neck</a:t>
            </a:r>
            <a:r>
              <a:rPr lang="hu-HU" sz="2400" dirty="0">
                <a:solidFill>
                  <a:schemeClr val="tx2"/>
                </a:solidFill>
              </a:rPr>
              <a:t>, </a:t>
            </a:r>
            <a:r>
              <a:rPr lang="hu-HU" sz="2400" dirty="0" err="1">
                <a:solidFill>
                  <a:schemeClr val="tx2"/>
                </a:solidFill>
              </a:rPr>
              <a:t>thyroid</a:t>
            </a:r>
            <a:r>
              <a:rPr lang="hu-HU" sz="2400" dirty="0">
                <a:solidFill>
                  <a:schemeClr val="tx2"/>
                </a:solidFill>
              </a:rPr>
              <a:t>, and/</a:t>
            </a:r>
            <a:r>
              <a:rPr lang="hu-HU" sz="2400" dirty="0" err="1">
                <a:solidFill>
                  <a:schemeClr val="tx2"/>
                </a:solidFill>
              </a:rPr>
              <a:t>or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err="1">
                <a:solidFill>
                  <a:schemeClr val="tx2"/>
                </a:solidFill>
              </a:rPr>
              <a:t>esophagus</a:t>
            </a:r>
            <a:endParaRPr lang="hu-HU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endParaRPr lang="hu-HU" sz="24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 err="1" smtClean="0">
                <a:solidFill>
                  <a:schemeClr val="tx2"/>
                </a:solidFill>
              </a:rPr>
              <a:t>Subglottic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cancers</a:t>
            </a:r>
            <a:endParaRPr lang="hu-HU" sz="24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 smtClean="0">
                <a:solidFill>
                  <a:schemeClr val="tx2"/>
                </a:solidFill>
              </a:rPr>
              <a:t>T1:Tumor is </a:t>
            </a:r>
            <a:r>
              <a:rPr lang="hu-HU" sz="2400" dirty="0" err="1" smtClean="0">
                <a:solidFill>
                  <a:schemeClr val="tx2"/>
                </a:solidFill>
              </a:rPr>
              <a:t>confined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to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the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subglottic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region</a:t>
            </a:r>
            <a:endParaRPr lang="hu-HU" sz="24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 smtClean="0">
                <a:solidFill>
                  <a:schemeClr val="tx2"/>
                </a:solidFill>
              </a:rPr>
              <a:t>T2: Tumor </a:t>
            </a:r>
            <a:r>
              <a:rPr lang="hu-HU" sz="2400" dirty="0" err="1" smtClean="0">
                <a:solidFill>
                  <a:schemeClr val="tx2"/>
                </a:solidFill>
              </a:rPr>
              <a:t>invades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vocal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cord</a:t>
            </a:r>
            <a:r>
              <a:rPr lang="hu-HU" sz="2400" dirty="0" smtClean="0">
                <a:solidFill>
                  <a:schemeClr val="tx2"/>
                </a:solidFill>
              </a:rPr>
              <a:t>(s) </a:t>
            </a:r>
            <a:r>
              <a:rPr lang="hu-HU" sz="2400" dirty="0" err="1" smtClean="0">
                <a:solidFill>
                  <a:schemeClr val="tx2"/>
                </a:solidFill>
              </a:rPr>
              <a:t>with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normal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vocal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cord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mobility</a:t>
            </a:r>
            <a:endParaRPr lang="hu-HU" sz="24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 smtClean="0">
                <a:solidFill>
                  <a:schemeClr val="tx2"/>
                </a:solidFill>
              </a:rPr>
              <a:t>T3: </a:t>
            </a:r>
            <a:r>
              <a:rPr lang="hu-HU" sz="2400" dirty="0" err="1" smtClean="0">
                <a:solidFill>
                  <a:schemeClr val="tx2"/>
                </a:solidFill>
              </a:rPr>
              <a:t>Vocal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cord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fixation</a:t>
            </a:r>
            <a:endParaRPr lang="hu-HU" sz="24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hu-HU" sz="2400" dirty="0" smtClean="0">
                <a:solidFill>
                  <a:schemeClr val="tx2"/>
                </a:solidFill>
              </a:rPr>
              <a:t>T4: </a:t>
            </a:r>
            <a:r>
              <a:rPr lang="hu-HU" sz="2400" dirty="0" err="1" smtClean="0">
                <a:solidFill>
                  <a:schemeClr val="tx2"/>
                </a:solidFill>
              </a:rPr>
              <a:t>Tu</a:t>
            </a:r>
            <a:r>
              <a:rPr lang="hu-HU" sz="2400" dirty="0" smtClean="0">
                <a:solidFill>
                  <a:schemeClr val="tx2"/>
                </a:solidFill>
              </a:rPr>
              <a:t>. </a:t>
            </a:r>
            <a:r>
              <a:rPr lang="hu-HU" sz="2400" dirty="0" err="1" smtClean="0">
                <a:solidFill>
                  <a:schemeClr val="tx2"/>
                </a:solidFill>
              </a:rPr>
              <a:t>Invades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through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the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cartilage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  <a:r>
              <a:rPr lang="hu-HU" sz="2400" dirty="0" smtClean="0">
                <a:solidFill>
                  <a:schemeClr val="tx2"/>
                </a:solidFill>
              </a:rPr>
              <a:t>and/</a:t>
            </a:r>
            <a:r>
              <a:rPr lang="hu-HU" sz="2400" dirty="0" err="1" smtClean="0">
                <a:solidFill>
                  <a:schemeClr val="tx2"/>
                </a:solidFill>
              </a:rPr>
              <a:t>or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extends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into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soft</a:t>
            </a:r>
            <a:r>
              <a:rPr lang="hu-HU" sz="2400" dirty="0" smtClean="0">
                <a:solidFill>
                  <a:schemeClr val="tx2"/>
                </a:solidFill>
              </a:rPr>
              <a:t> </a:t>
            </a:r>
            <a:r>
              <a:rPr lang="hu-HU" sz="2400" dirty="0" err="1" smtClean="0">
                <a:solidFill>
                  <a:schemeClr val="tx2"/>
                </a:solidFill>
              </a:rPr>
              <a:t>tissue</a:t>
            </a:r>
            <a:endParaRPr lang="hu-HU" sz="2400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1267" name="Picture 3" descr="Scan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3800" y="490538"/>
            <a:ext cx="3876675" cy="589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sup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432050"/>
            <a:ext cx="2676525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Scan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4825" y="260350"/>
            <a:ext cx="4144963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6" descr="T2sup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474663"/>
            <a:ext cx="3779838" cy="295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5788" name="T2supra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4213" y="3716338"/>
            <a:ext cx="3048000" cy="2728912"/>
          </a:xfr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57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57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78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578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157788"/>
            <a:ext cx="2087562" cy="165100"/>
          </a:xfrm>
        </p:spPr>
        <p:txBody>
          <a:bodyPr/>
          <a:lstStyle/>
          <a:p>
            <a:pPr eaLnBrk="1" hangingPunct="1"/>
            <a:r>
              <a:rPr lang="hu-HU" sz="700" smtClean="0">
                <a:hlinkClick r:id="rId2"/>
              </a:rPr>
              <a:t>Supraglottic Larynx Cancer - Video WMV</a:t>
            </a:r>
            <a:endParaRPr lang="hu-HU" sz="700" smtClean="0"/>
          </a:p>
        </p:txBody>
      </p:sp>
      <p:pic>
        <p:nvPicPr>
          <p:cNvPr id="15363" name="Picture 3" descr="Scan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2300" y="525463"/>
            <a:ext cx="4243388" cy="59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T3sup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908050"/>
            <a:ext cx="4032250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Scan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2213" y="1844675"/>
            <a:ext cx="4217987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 eaLnBrk="1" hangingPunct="1"/>
            <a:r>
              <a:rPr lang="hu-HU" dirty="0" err="1" smtClean="0">
                <a:latin typeface="Times New Roman" pitchFamily="18" charset="0"/>
              </a:rPr>
              <a:t>Anatomical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regions</a:t>
            </a:r>
            <a:r>
              <a:rPr lang="hu-HU" dirty="0" smtClean="0">
                <a:latin typeface="Times New Roman" pitchFamily="18" charset="0"/>
              </a:rPr>
              <a:t> and </a:t>
            </a:r>
            <a:r>
              <a:rPr lang="hu-HU" dirty="0" err="1" smtClean="0">
                <a:latin typeface="Times New Roman" pitchFamily="18" charset="0"/>
              </a:rPr>
              <a:t>subregions</a:t>
            </a:r>
            <a:endParaRPr lang="hu-HU" dirty="0" smtClean="0">
              <a:latin typeface="Times New Roman" pitchFamily="18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675"/>
            <a:ext cx="8229600" cy="4525963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</a:pPr>
            <a:r>
              <a:rPr lang="hu-HU" dirty="0" err="1" smtClean="0">
                <a:latin typeface="Times New Roman" pitchFamily="18" charset="0"/>
              </a:rPr>
              <a:t>Supraglottis</a:t>
            </a:r>
            <a:endParaRPr lang="hu-HU" dirty="0" smtClean="0">
              <a:latin typeface="Times New Roman" pitchFamily="18" charset="0"/>
            </a:endParaRPr>
          </a:p>
          <a:p>
            <a:pPr marL="990600" lvl="1" indent="-533400" eaLnBrk="1" hangingPunct="1"/>
            <a:r>
              <a:rPr lang="hu-HU" sz="2400" dirty="0" err="1" smtClean="0">
                <a:latin typeface="Times New Roman" pitchFamily="18" charset="0"/>
              </a:rPr>
              <a:t>Epilarynx</a:t>
            </a:r>
            <a:endParaRPr lang="hu-HU" sz="24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Suprahyoid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epiglottis</a:t>
            </a:r>
            <a:r>
              <a:rPr lang="hu-HU" sz="2200" dirty="0" smtClean="0">
                <a:latin typeface="Times New Roman" pitchFamily="18" charset="0"/>
              </a:rPr>
              <a:t>, </a:t>
            </a:r>
            <a:r>
              <a:rPr lang="hu-HU" sz="2200" dirty="0" err="1" smtClean="0">
                <a:latin typeface="Times New Roman" pitchFamily="18" charset="0"/>
              </a:rPr>
              <a:t>lingual</a:t>
            </a:r>
            <a:r>
              <a:rPr lang="hu-HU" sz="2200" dirty="0" smtClean="0">
                <a:latin typeface="Times New Roman" pitchFamily="18" charset="0"/>
              </a:rPr>
              <a:t/>
            </a:r>
            <a:br>
              <a:rPr lang="hu-HU" sz="2200" dirty="0" smtClean="0">
                <a:latin typeface="Times New Roman" pitchFamily="18" charset="0"/>
              </a:rPr>
            </a:br>
            <a:r>
              <a:rPr lang="hu-HU" sz="2200" dirty="0" smtClean="0">
                <a:latin typeface="Times New Roman" pitchFamily="18" charset="0"/>
              </a:rPr>
              <a:t>and </a:t>
            </a:r>
            <a:r>
              <a:rPr lang="hu-HU" sz="2200" dirty="0" err="1" smtClean="0">
                <a:latin typeface="Times New Roman" pitchFamily="18" charset="0"/>
              </a:rPr>
              <a:t>laryngeal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surface</a:t>
            </a:r>
            <a:endParaRPr lang="hu-HU" sz="22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Aryepiglottic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folds</a:t>
            </a:r>
            <a:endParaRPr lang="hu-HU" sz="22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Arytenoid</a:t>
            </a:r>
            <a:endParaRPr lang="hu-HU" sz="2200" dirty="0" smtClean="0">
              <a:latin typeface="Times New Roman" pitchFamily="18" charset="0"/>
            </a:endParaRPr>
          </a:p>
          <a:p>
            <a:pPr marL="990600" lvl="1" indent="-533400" eaLnBrk="1" hangingPunct="1"/>
            <a:r>
              <a:rPr lang="hu-HU" sz="2400" dirty="0" err="1" smtClean="0">
                <a:latin typeface="Times New Roman" pitchFamily="18" charset="0"/>
              </a:rPr>
              <a:t>Vestibulum</a:t>
            </a:r>
            <a:endParaRPr lang="hu-HU" sz="24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 startAt="4"/>
            </a:pPr>
            <a:r>
              <a:rPr lang="hu-HU" sz="2200" dirty="0" err="1" smtClean="0">
                <a:latin typeface="Times New Roman" pitchFamily="18" charset="0"/>
              </a:rPr>
              <a:t>Infrahyoid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epiglottis</a:t>
            </a:r>
            <a:endParaRPr lang="hu-HU" sz="22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 startAt="4"/>
            </a:pPr>
            <a:r>
              <a:rPr lang="hu-HU" sz="2200" dirty="0" err="1" smtClean="0">
                <a:latin typeface="Times New Roman" pitchFamily="18" charset="0"/>
              </a:rPr>
              <a:t>False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vocal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cord</a:t>
            </a:r>
            <a:endParaRPr lang="hu-HU" sz="2200" dirty="0" smtClean="0">
              <a:latin typeface="Times New Roman" pitchFamily="18" charset="0"/>
            </a:endParaRPr>
          </a:p>
          <a:p>
            <a:pPr marL="1371600" lvl="2" indent="-457200" eaLnBrk="1" hangingPunct="1">
              <a:buClr>
                <a:schemeClr val="tx1"/>
              </a:buClr>
              <a:buSzPct val="85000"/>
              <a:buFontTx/>
              <a:buAutoNum type="arabicPeriod" startAt="4"/>
            </a:pPr>
            <a:r>
              <a:rPr lang="hu-HU" sz="2200" dirty="0" err="1" smtClean="0">
                <a:latin typeface="Times New Roman" pitchFamily="18" charset="0"/>
              </a:rPr>
              <a:t>Morgagni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sac</a:t>
            </a:r>
            <a:endParaRPr lang="hu-HU" sz="2200" dirty="0" smtClean="0">
              <a:latin typeface="Times New Roman" pitchFamily="18" charset="0"/>
            </a:endParaRPr>
          </a:p>
        </p:txBody>
      </p:sp>
      <p:pic>
        <p:nvPicPr>
          <p:cNvPr id="7172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238" y="1125538"/>
            <a:ext cx="37052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2066925" y="6226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8027988" y="1889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740650" y="1341438"/>
            <a:ext cx="576263" cy="1366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8316913" y="5516563"/>
            <a:ext cx="574675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5364163" y="1989138"/>
            <a:ext cx="431800" cy="1008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292725" y="5445125"/>
            <a:ext cx="503238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7812088" y="3284538"/>
            <a:ext cx="2889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7812088" y="2781300"/>
            <a:ext cx="288925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8621" name="Text Box 13"/>
          <p:cNvSpPr txBox="1">
            <a:spLocks noChangeArrowheads="1"/>
          </p:cNvSpPr>
          <p:nvPr/>
        </p:nvSpPr>
        <p:spPr bwMode="auto">
          <a:xfrm>
            <a:off x="7667625" y="16287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8316913" y="544512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68623" name="Text Box 15"/>
          <p:cNvSpPr txBox="1">
            <a:spLocks noChangeArrowheads="1"/>
          </p:cNvSpPr>
          <p:nvPr/>
        </p:nvSpPr>
        <p:spPr bwMode="auto">
          <a:xfrm>
            <a:off x="7667625" y="184467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8624" name="Text Box 16"/>
          <p:cNvSpPr txBox="1">
            <a:spLocks noChangeArrowheads="1"/>
          </p:cNvSpPr>
          <p:nvPr/>
        </p:nvSpPr>
        <p:spPr bwMode="auto">
          <a:xfrm>
            <a:off x="5510213" y="26606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68625" name="Text Box 17"/>
          <p:cNvSpPr txBox="1">
            <a:spLocks noChangeArrowheads="1"/>
          </p:cNvSpPr>
          <p:nvPr/>
        </p:nvSpPr>
        <p:spPr bwMode="auto">
          <a:xfrm>
            <a:off x="5508625" y="198913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4</a:t>
            </a:r>
          </a:p>
        </p:txBody>
      </p:sp>
      <p:sp>
        <p:nvSpPr>
          <p:cNvPr id="68626" name="Text Box 18"/>
          <p:cNvSpPr txBox="1">
            <a:spLocks noChangeArrowheads="1"/>
          </p:cNvSpPr>
          <p:nvPr/>
        </p:nvSpPr>
        <p:spPr bwMode="auto">
          <a:xfrm>
            <a:off x="5508625" y="587692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68627" name="Text Box 19"/>
          <p:cNvSpPr txBox="1">
            <a:spLocks noChangeArrowheads="1"/>
          </p:cNvSpPr>
          <p:nvPr/>
        </p:nvSpPr>
        <p:spPr bwMode="auto">
          <a:xfrm>
            <a:off x="8316913" y="638175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8628" name="Text Box 20"/>
          <p:cNvSpPr txBox="1">
            <a:spLocks noChangeArrowheads="1"/>
          </p:cNvSpPr>
          <p:nvPr/>
        </p:nvSpPr>
        <p:spPr bwMode="auto">
          <a:xfrm>
            <a:off x="8316913" y="602138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68629" name="Text Box 21"/>
          <p:cNvSpPr txBox="1">
            <a:spLocks noChangeArrowheads="1"/>
          </p:cNvSpPr>
          <p:nvPr/>
        </p:nvSpPr>
        <p:spPr bwMode="auto">
          <a:xfrm>
            <a:off x="5508625" y="242093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5</a:t>
            </a:r>
          </a:p>
        </p:txBody>
      </p:sp>
      <p:sp>
        <p:nvSpPr>
          <p:cNvPr id="7190" name="Rectangle 22"/>
          <p:cNvSpPr>
            <a:spLocks noChangeArrowheads="1"/>
          </p:cNvSpPr>
          <p:nvPr/>
        </p:nvSpPr>
        <p:spPr bwMode="auto">
          <a:xfrm>
            <a:off x="5724525" y="5589588"/>
            <a:ext cx="4318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5795963" y="6237288"/>
            <a:ext cx="4318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192" name="Rectangle 24"/>
          <p:cNvSpPr>
            <a:spLocks noChangeArrowheads="1"/>
          </p:cNvSpPr>
          <p:nvPr/>
        </p:nvSpPr>
        <p:spPr bwMode="auto">
          <a:xfrm>
            <a:off x="7885113" y="5805488"/>
            <a:ext cx="503237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8633" name="Text Box 25"/>
          <p:cNvSpPr txBox="1">
            <a:spLocks noChangeArrowheads="1"/>
          </p:cNvSpPr>
          <p:nvPr/>
        </p:nvSpPr>
        <p:spPr bwMode="auto">
          <a:xfrm>
            <a:off x="7956550" y="1916113"/>
            <a:ext cx="1187450" cy="320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500">
                <a:solidFill>
                  <a:srgbClr val="000000"/>
                </a:solidFill>
                <a:latin typeface="Times New Roman" pitchFamily="18" charset="0"/>
              </a:rPr>
              <a:t>Supraglottis</a:t>
            </a:r>
          </a:p>
        </p:txBody>
      </p:sp>
      <p:sp>
        <p:nvSpPr>
          <p:cNvPr id="7194" name="Rectangle 26"/>
          <p:cNvSpPr>
            <a:spLocks noChangeArrowheads="1"/>
          </p:cNvSpPr>
          <p:nvPr/>
        </p:nvSpPr>
        <p:spPr bwMode="auto">
          <a:xfrm>
            <a:off x="755650" y="6165850"/>
            <a:ext cx="2376488" cy="10080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8635" name="AutoShape 27"/>
          <p:cNvSpPr>
            <a:spLocks/>
          </p:cNvSpPr>
          <p:nvPr/>
        </p:nvSpPr>
        <p:spPr bwMode="auto">
          <a:xfrm>
            <a:off x="7956550" y="1341438"/>
            <a:ext cx="73025" cy="1439862"/>
          </a:xfrm>
          <a:prstGeom prst="rightBrace">
            <a:avLst>
              <a:gd name="adj1" fmla="val 164312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8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8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6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8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6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8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21" grpId="0"/>
      <p:bldP spid="68622" grpId="0"/>
      <p:bldP spid="68623" grpId="0"/>
      <p:bldP spid="68629" grpId="0"/>
      <p:bldP spid="68633" grpId="0" animBg="1"/>
      <p:bldP spid="686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7651" name="Picture 3" descr="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0" y="1557338"/>
            <a:ext cx="5370513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subglotticca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2565400"/>
            <a:ext cx="27432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9699" name="Picture 3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538288"/>
            <a:ext cx="6478587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1747" name="Picture 3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179513"/>
            <a:ext cx="6478587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3795" name="Picture 3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6363" y="1403350"/>
            <a:ext cx="6478587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6425"/>
            <a:ext cx="8229600" cy="890588"/>
          </a:xfrm>
        </p:spPr>
        <p:txBody>
          <a:bodyPr/>
          <a:lstStyle/>
          <a:p>
            <a:pPr eaLnBrk="1" hangingPunct="1"/>
            <a:r>
              <a:rPr lang="hu-HU" altLang="hu-HU" sz="4000" smtClean="0">
                <a:latin typeface="Arial" charset="0"/>
                <a:cs typeface="Arial" charset="0"/>
              </a:rPr>
              <a:t>TNM system II.</a:t>
            </a:r>
            <a:endParaRPr lang="en-US" altLang="hu-HU" sz="4000" smtClean="0">
              <a:latin typeface="Arial" charset="0"/>
              <a:cs typeface="Arial" charset="0"/>
            </a:endParaRPr>
          </a:p>
        </p:txBody>
      </p:sp>
      <p:graphicFrame>
        <p:nvGraphicFramePr>
          <p:cNvPr id="2" name="Tartalom helye 1"/>
          <p:cNvGraphicFramePr>
            <a:graphicFrameLocks noGrp="1"/>
          </p:cNvGraphicFramePr>
          <p:nvPr>
            <p:ph idx="1"/>
          </p:nvPr>
        </p:nvGraphicFramePr>
        <p:xfrm>
          <a:off x="457199" y="1308538"/>
          <a:ext cx="8403021" cy="526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7239000" y="6362700"/>
            <a:ext cx="1905000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5844" name="Picture 4" descr="Scan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88913"/>
            <a:ext cx="5316538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7892" name="Picture 4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692150"/>
            <a:ext cx="42275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8916" name="Picture 4" descr="Rotation of Scan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692150"/>
            <a:ext cx="5103812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9940" name="Picture 4" descr="Rotation of Scan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925" y="765175"/>
            <a:ext cx="4411663" cy="575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41988" name="Picture 4" descr="Scan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0638" y="1231900"/>
            <a:ext cx="4022725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ctr" eaLnBrk="1" hangingPunct="1"/>
            <a:r>
              <a:rPr lang="hu-HU" dirty="0" err="1" smtClean="0">
                <a:latin typeface="Times New Roman" pitchFamily="18" charset="0"/>
              </a:rPr>
              <a:t>Anatomical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regions</a:t>
            </a:r>
            <a:r>
              <a:rPr lang="hu-HU" dirty="0" smtClean="0">
                <a:latin typeface="Times New Roman" pitchFamily="18" charset="0"/>
              </a:rPr>
              <a:t> and </a:t>
            </a:r>
            <a:r>
              <a:rPr lang="hu-HU" dirty="0" err="1" smtClean="0">
                <a:latin typeface="Times New Roman" pitchFamily="18" charset="0"/>
              </a:rPr>
              <a:t>subregions</a:t>
            </a:r>
            <a:endParaRPr lang="hu-HU" dirty="0" smtClean="0">
              <a:latin typeface="Times New Roman" pitchFamily="18" charset="0"/>
            </a:endParaRP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16113"/>
            <a:ext cx="8229600" cy="4525962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</a:pPr>
            <a:r>
              <a:rPr lang="hu-HU" dirty="0" err="1" smtClean="0">
                <a:latin typeface="Times New Roman" pitchFamily="18" charset="0"/>
              </a:rPr>
              <a:t>Glottis</a:t>
            </a:r>
            <a:endParaRPr lang="hu-HU" dirty="0" smtClean="0">
              <a:latin typeface="Times New Roman" pitchFamily="18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Vocal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cords</a:t>
            </a:r>
            <a:endParaRPr lang="hu-HU" sz="2200" dirty="0" smtClean="0">
              <a:latin typeface="Times New Roman" pitchFamily="18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Anterior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comissure</a:t>
            </a:r>
            <a:endParaRPr lang="hu-HU" sz="2200" dirty="0" smtClean="0">
              <a:latin typeface="Times New Roman" pitchFamily="18" charset="0"/>
            </a:endParaRPr>
          </a:p>
          <a:p>
            <a:pPr marL="990600" lvl="1" indent="-533400" eaLnBrk="1" hangingPunct="1">
              <a:buClr>
                <a:schemeClr val="tx1"/>
              </a:buClr>
              <a:buSzPct val="85000"/>
              <a:buFontTx/>
              <a:buAutoNum type="arabicPeriod"/>
            </a:pPr>
            <a:r>
              <a:rPr lang="hu-HU" sz="2200" dirty="0" err="1" smtClean="0">
                <a:latin typeface="Times New Roman" pitchFamily="18" charset="0"/>
              </a:rPr>
              <a:t>Posterior</a:t>
            </a:r>
            <a:r>
              <a:rPr lang="hu-HU" sz="2200" dirty="0" smtClean="0">
                <a:latin typeface="Times New Roman" pitchFamily="18" charset="0"/>
              </a:rPr>
              <a:t> </a:t>
            </a:r>
            <a:r>
              <a:rPr lang="hu-HU" sz="2200" dirty="0" err="1" smtClean="0">
                <a:latin typeface="Times New Roman" pitchFamily="18" charset="0"/>
              </a:rPr>
              <a:t>comissure</a:t>
            </a:r>
            <a:endParaRPr lang="hu-HU" sz="2200" dirty="0" smtClean="0">
              <a:latin typeface="Times New Roman" pitchFamily="18" charset="0"/>
            </a:endParaRPr>
          </a:p>
        </p:txBody>
      </p:sp>
      <p:pic>
        <p:nvPicPr>
          <p:cNvPr id="8196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7950" y="1125538"/>
            <a:ext cx="37052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66925" y="6226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8027988" y="1889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7596188" y="1557338"/>
            <a:ext cx="5048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8316913" y="5516563"/>
            <a:ext cx="503237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5364163" y="1989138"/>
            <a:ext cx="720725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5292725" y="5445125"/>
            <a:ext cx="503238" cy="1081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7812088" y="3284538"/>
            <a:ext cx="2889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7812088" y="2781300"/>
            <a:ext cx="360362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9645" name="Text Box 13"/>
          <p:cNvSpPr txBox="1">
            <a:spLocks noChangeArrowheads="1"/>
          </p:cNvSpPr>
          <p:nvPr/>
        </p:nvSpPr>
        <p:spPr bwMode="auto">
          <a:xfrm>
            <a:off x="8316913" y="5445125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1</a:t>
            </a:r>
          </a:p>
        </p:txBody>
      </p:sp>
      <p:sp>
        <p:nvSpPr>
          <p:cNvPr id="8206" name="Text Box 14"/>
          <p:cNvSpPr txBox="1">
            <a:spLocks noChangeArrowheads="1"/>
          </p:cNvSpPr>
          <p:nvPr/>
        </p:nvSpPr>
        <p:spPr bwMode="auto">
          <a:xfrm>
            <a:off x="5580063" y="551656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16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5508625" y="6237288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3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5508625" y="5516563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600">
                <a:solidFill>
                  <a:srgbClr val="000000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8209" name="Rectangle 17"/>
          <p:cNvSpPr>
            <a:spLocks noChangeArrowheads="1"/>
          </p:cNvSpPr>
          <p:nvPr/>
        </p:nvSpPr>
        <p:spPr bwMode="auto">
          <a:xfrm>
            <a:off x="5724525" y="5949950"/>
            <a:ext cx="431800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7885113" y="5805488"/>
            <a:ext cx="503237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1" name="Rectangle 19"/>
          <p:cNvSpPr>
            <a:spLocks noChangeArrowheads="1"/>
          </p:cNvSpPr>
          <p:nvPr/>
        </p:nvSpPr>
        <p:spPr bwMode="auto">
          <a:xfrm>
            <a:off x="5940425" y="6165850"/>
            <a:ext cx="431800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7524750" y="4868863"/>
            <a:ext cx="4318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3" name="Rectangle 21"/>
          <p:cNvSpPr>
            <a:spLocks noChangeArrowheads="1"/>
          </p:cNvSpPr>
          <p:nvPr/>
        </p:nvSpPr>
        <p:spPr bwMode="auto">
          <a:xfrm>
            <a:off x="7739063" y="6453188"/>
            <a:ext cx="7207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4" name="Rectangle 22"/>
          <p:cNvSpPr>
            <a:spLocks noChangeArrowheads="1"/>
          </p:cNvSpPr>
          <p:nvPr/>
        </p:nvSpPr>
        <p:spPr bwMode="auto">
          <a:xfrm>
            <a:off x="7885113" y="6092825"/>
            <a:ext cx="431800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8215" name="Rectangle 23"/>
          <p:cNvSpPr>
            <a:spLocks noChangeArrowheads="1"/>
          </p:cNvSpPr>
          <p:nvPr/>
        </p:nvSpPr>
        <p:spPr bwMode="auto">
          <a:xfrm>
            <a:off x="7740650" y="2205038"/>
            <a:ext cx="360363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9656" name="Text Box 24"/>
          <p:cNvSpPr txBox="1">
            <a:spLocks noChangeArrowheads="1"/>
          </p:cNvSpPr>
          <p:nvPr/>
        </p:nvSpPr>
        <p:spPr bwMode="auto">
          <a:xfrm>
            <a:off x="8135938" y="2708275"/>
            <a:ext cx="757237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Glottis</a:t>
            </a:r>
          </a:p>
        </p:txBody>
      </p:sp>
      <p:sp>
        <p:nvSpPr>
          <p:cNvPr id="8217" name="Rectangle 25"/>
          <p:cNvSpPr>
            <a:spLocks noChangeArrowheads="1"/>
          </p:cNvSpPr>
          <p:nvPr/>
        </p:nvSpPr>
        <p:spPr bwMode="auto">
          <a:xfrm>
            <a:off x="395288" y="5157788"/>
            <a:ext cx="3455987" cy="1439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69658" name="AutoShape 26"/>
          <p:cNvSpPr>
            <a:spLocks/>
          </p:cNvSpPr>
          <p:nvPr/>
        </p:nvSpPr>
        <p:spPr bwMode="auto">
          <a:xfrm>
            <a:off x="8101013" y="2708275"/>
            <a:ext cx="71437" cy="288925"/>
          </a:xfrm>
          <a:prstGeom prst="rightBrace">
            <a:avLst>
              <a:gd name="adj1" fmla="val 33704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9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9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5" grpId="0"/>
      <p:bldP spid="69647" grpId="0"/>
      <p:bldP spid="69648" grpId="0"/>
      <p:bldP spid="69656" grpId="0" animBg="1"/>
      <p:bldP spid="6965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3-3 stage grouping"/>
          <p:cNvPicPr>
            <a:picLocks noChangeAspect="1" noChangeArrowheads="1"/>
          </p:cNvPicPr>
          <p:nvPr/>
        </p:nvPicPr>
        <p:blipFill>
          <a:blip r:embed="rId3" cstate="print"/>
          <a:srcRect l="12726" t="15862" r="13809" b="22734"/>
          <a:stretch>
            <a:fillRect/>
          </a:stretch>
        </p:blipFill>
        <p:spPr bwMode="auto">
          <a:xfrm>
            <a:off x="4468813" y="1841500"/>
            <a:ext cx="440055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93725"/>
            <a:ext cx="8229600" cy="1069975"/>
          </a:xfrm>
        </p:spPr>
        <p:txBody>
          <a:bodyPr/>
          <a:lstStyle/>
          <a:p>
            <a:pPr eaLnBrk="1" hangingPunct="1"/>
            <a:r>
              <a:rPr lang="hu-HU" altLang="hu-HU" smtClean="0">
                <a:latin typeface="Arial" charset="0"/>
                <a:cs typeface="Arial" charset="0"/>
              </a:rPr>
              <a:t>Tumor Staging: </a:t>
            </a:r>
            <a:endParaRPr lang="en-US" altLang="hu-HU" smtClean="0">
              <a:latin typeface="Arial" charset="0"/>
              <a:cs typeface="Arial" charset="0"/>
            </a:endParaRPr>
          </a:p>
        </p:txBody>
      </p:sp>
      <p:sp>
        <p:nvSpPr>
          <p:cNvPr id="542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90538" y="1981200"/>
            <a:ext cx="3770312" cy="4573588"/>
          </a:xfrm>
        </p:spPr>
        <p:txBody>
          <a:bodyPr/>
          <a:lstStyle/>
          <a:p>
            <a:pPr eaLnBrk="1" hangingPunct="1">
              <a:spcAft>
                <a:spcPts val="1200"/>
              </a:spcAft>
              <a:buFontTx/>
              <a:buNone/>
            </a:pPr>
            <a:r>
              <a:rPr lang="hu-HU" altLang="hu-HU" sz="2400" smtClean="0"/>
              <a:t>1. </a:t>
            </a:r>
            <a:r>
              <a:rPr lang="en-US" altLang="hu-HU" sz="2400" smtClean="0"/>
              <a:t>Aid</a:t>
            </a:r>
            <a:r>
              <a:rPr lang="hu-HU" altLang="hu-HU" sz="2400" smtClean="0"/>
              <a:t>s</a:t>
            </a:r>
            <a:r>
              <a:rPr lang="en-US" altLang="hu-HU" sz="2400" smtClean="0"/>
              <a:t> the clinician in the planning of treatment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altLang="hu-HU" sz="2400" smtClean="0"/>
              <a:t>2. Give</a:t>
            </a:r>
            <a:r>
              <a:rPr lang="hu-HU" altLang="hu-HU" sz="2400" smtClean="0"/>
              <a:t>s</a:t>
            </a:r>
            <a:r>
              <a:rPr lang="en-US" altLang="hu-HU" sz="2400" smtClean="0"/>
              <a:t> some indication of </a:t>
            </a:r>
            <a:r>
              <a:rPr lang="hu-HU" altLang="hu-HU" sz="2400" smtClean="0"/>
              <a:t>the </a:t>
            </a:r>
            <a:r>
              <a:rPr lang="en-US" altLang="hu-HU" sz="2400" smtClean="0"/>
              <a:t>prognosis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altLang="hu-HU" sz="2400" smtClean="0"/>
              <a:t>3. Assist in </a:t>
            </a:r>
            <a:r>
              <a:rPr lang="hu-HU" altLang="hu-HU" sz="2400" smtClean="0"/>
              <a:t>the </a:t>
            </a:r>
            <a:r>
              <a:rPr lang="en-US" altLang="hu-HU" sz="2400" smtClean="0"/>
              <a:t>evaluation of treatment results </a:t>
            </a:r>
          </a:p>
          <a:p>
            <a:pPr eaLnBrk="1" hangingPunct="1">
              <a:spcAft>
                <a:spcPts val="1200"/>
              </a:spcAft>
              <a:buFontTx/>
              <a:buNone/>
            </a:pPr>
            <a:r>
              <a:rPr lang="en-US" altLang="hu-HU" sz="2400" smtClean="0"/>
              <a:t>4. Facilitate exchange of informatio</a:t>
            </a:r>
            <a:r>
              <a:rPr lang="hu-HU" altLang="hu-HU" sz="2400" smtClean="0"/>
              <a:t>n</a:t>
            </a:r>
            <a:r>
              <a:rPr lang="en-US" altLang="hu-HU" sz="2400" smtClean="0"/>
              <a:t> between treatment centers </a:t>
            </a:r>
          </a:p>
        </p:txBody>
      </p:sp>
      <p:pic>
        <p:nvPicPr>
          <p:cNvPr id="49156" name="Picture 4" descr="3-3 stage grouping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 cstate="print"/>
          <a:srcRect l="12726" t="15862" r="62465" b="59152"/>
          <a:stretch>
            <a:fillRect/>
          </a:stretch>
        </p:blipFill>
        <p:spPr>
          <a:xfrm>
            <a:off x="4505325" y="1812925"/>
            <a:ext cx="1485900" cy="1155700"/>
          </a:xfrm>
        </p:spPr>
      </p:pic>
      <p:pic>
        <p:nvPicPr>
          <p:cNvPr id="5" name="Picture 4" descr="3-3 stage grouping"/>
          <p:cNvPicPr>
            <a:picLocks noChangeAspect="1" noChangeArrowheads="1"/>
          </p:cNvPicPr>
          <p:nvPr/>
        </p:nvPicPr>
        <p:blipFill>
          <a:blip r:embed="rId3" cstate="print"/>
          <a:srcRect l="12726" t="15862" r="50882" b="60155"/>
          <a:stretch>
            <a:fillRect/>
          </a:stretch>
        </p:blipFill>
        <p:spPr bwMode="auto">
          <a:xfrm>
            <a:off x="4468813" y="1841500"/>
            <a:ext cx="2179637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3-3 stage grouping"/>
          <p:cNvPicPr>
            <a:picLocks noChangeAspect="1" noChangeArrowheads="1"/>
          </p:cNvPicPr>
          <p:nvPr/>
        </p:nvPicPr>
        <p:blipFill>
          <a:blip r:embed="rId3" cstate="print"/>
          <a:srcRect l="12726" t="15860" r="10606"/>
          <a:stretch>
            <a:fillRect/>
          </a:stretch>
        </p:blipFill>
        <p:spPr bwMode="auto">
          <a:xfrm>
            <a:off x="4468813" y="1841500"/>
            <a:ext cx="4592637" cy="389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3-3 stage grouping"/>
          <p:cNvPicPr>
            <a:picLocks noChangeAspect="1" noChangeArrowheads="1"/>
          </p:cNvPicPr>
          <p:nvPr/>
        </p:nvPicPr>
        <p:blipFill>
          <a:blip r:embed="rId3" cstate="print"/>
          <a:srcRect l="12726" t="15862" r="36908" b="45366"/>
          <a:stretch>
            <a:fillRect/>
          </a:stretch>
        </p:blipFill>
        <p:spPr bwMode="auto">
          <a:xfrm>
            <a:off x="4468813" y="1841500"/>
            <a:ext cx="3017837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7239000" y="6362700"/>
            <a:ext cx="1905000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Symptoms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>
                <a:solidFill>
                  <a:srgbClr val="99FF33"/>
                </a:solidFill>
              </a:rPr>
              <a:t>Vocal</a:t>
            </a:r>
            <a:r>
              <a:rPr lang="hu-HU" sz="2600" dirty="0">
                <a:solidFill>
                  <a:srgbClr val="99FF33"/>
                </a:solidFill>
              </a:rPr>
              <a:t> </a:t>
            </a:r>
            <a:r>
              <a:rPr lang="hu-HU" sz="2600" dirty="0" err="1">
                <a:solidFill>
                  <a:srgbClr val="99FF33"/>
                </a:solidFill>
              </a:rPr>
              <a:t>cord</a:t>
            </a:r>
            <a:r>
              <a:rPr lang="hu-HU" sz="2600" dirty="0">
                <a:solidFill>
                  <a:srgbClr val="99FF33"/>
                </a:solidFill>
              </a:rPr>
              <a:t> </a:t>
            </a:r>
            <a:r>
              <a:rPr lang="hu-HU" sz="2600" dirty="0" err="1">
                <a:solidFill>
                  <a:srgbClr val="99FF33"/>
                </a:solidFill>
              </a:rPr>
              <a:t>cancer</a:t>
            </a:r>
            <a:r>
              <a:rPr lang="hu-HU" sz="2600" dirty="0">
                <a:solidFill>
                  <a:srgbClr val="99FF33"/>
                </a:solidFill>
              </a:rPr>
              <a:t>	</a:t>
            </a:r>
            <a:r>
              <a:rPr lang="hu-HU" sz="2600" dirty="0"/>
              <a:t>	</a:t>
            </a:r>
            <a:r>
              <a:rPr lang="hu-HU" sz="2600" dirty="0" err="1" smtClean="0"/>
              <a:t>hoarseness</a:t>
            </a:r>
            <a:r>
              <a:rPr lang="hu-HU" sz="2600" dirty="0" smtClean="0"/>
              <a:t>, </a:t>
            </a:r>
            <a:r>
              <a:rPr lang="hu-HU" sz="2600" dirty="0" err="1" smtClean="0"/>
              <a:t>later</a:t>
            </a:r>
            <a:r>
              <a:rPr lang="hu-HU" sz="2600" dirty="0" smtClean="0"/>
              <a:t> </a:t>
            </a:r>
            <a:r>
              <a:rPr lang="hu-HU" sz="2600" dirty="0" err="1" smtClean="0"/>
              <a:t>dyspnoe</a:t>
            </a: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hu-HU" sz="2600" dirty="0">
              <a:solidFill>
                <a:srgbClr val="99FF33"/>
              </a:solidFill>
            </a:endParaRP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>
                <a:solidFill>
                  <a:srgbClr val="99FF33"/>
                </a:solidFill>
              </a:rPr>
              <a:t>Supraglottic</a:t>
            </a:r>
            <a:r>
              <a:rPr lang="hu-HU" sz="2600" dirty="0">
                <a:solidFill>
                  <a:srgbClr val="99FF33"/>
                </a:solidFill>
              </a:rPr>
              <a:t> </a:t>
            </a:r>
            <a:r>
              <a:rPr lang="hu-HU" sz="2600" dirty="0" err="1">
                <a:solidFill>
                  <a:srgbClr val="99FF33"/>
                </a:solidFill>
              </a:rPr>
              <a:t>cancer</a:t>
            </a:r>
            <a:r>
              <a:rPr lang="hu-HU" sz="2600" dirty="0"/>
              <a:t>	</a:t>
            </a:r>
            <a:r>
              <a:rPr lang="hu-HU" sz="2600" dirty="0" err="1"/>
              <a:t>dysphagia</a:t>
            </a: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/>
              <a:t>				</a:t>
            </a:r>
            <a:r>
              <a:rPr lang="hu-HU" sz="2600" dirty="0" err="1"/>
              <a:t>pain</a:t>
            </a:r>
            <a:r>
              <a:rPr lang="hu-HU" sz="2600" dirty="0"/>
              <a:t> </a:t>
            </a:r>
            <a:r>
              <a:rPr lang="hu-HU" sz="2600" dirty="0" err="1"/>
              <a:t>in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ear</a:t>
            </a:r>
            <a:r>
              <a:rPr lang="hu-HU" sz="2600" dirty="0"/>
              <a:t> - </a:t>
            </a:r>
            <a:r>
              <a:rPr lang="hu-HU" sz="2600" dirty="0" err="1"/>
              <a:t>otalgia</a:t>
            </a:r>
            <a:r>
              <a:rPr lang="hu-HU" sz="2600" dirty="0"/>
              <a:t> </a:t>
            </a:r>
            <a:r>
              <a:rPr lang="hu-HU" sz="2600" dirty="0" err="1"/>
              <a:t>irradiata</a:t>
            </a: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/>
              <a:t>				</a:t>
            </a:r>
            <a:r>
              <a:rPr lang="hu-HU" sz="2600" dirty="0" err="1"/>
              <a:t>dyspnoe</a:t>
            </a: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/>
              <a:t>				</a:t>
            </a:r>
            <a:r>
              <a:rPr lang="hu-HU" sz="2600" dirty="0" err="1" smtClean="0"/>
              <a:t>hoarseness</a:t>
            </a:r>
            <a:r>
              <a:rPr lang="hu-HU" sz="2600" dirty="0" smtClean="0"/>
              <a:t>, </a:t>
            </a:r>
            <a:r>
              <a:rPr lang="hu-HU" sz="2600" dirty="0" err="1" smtClean="0"/>
              <a:t>lymph</a:t>
            </a:r>
            <a:r>
              <a:rPr lang="hu-HU" sz="2600" dirty="0" smtClean="0"/>
              <a:t> </a:t>
            </a:r>
            <a:r>
              <a:rPr lang="hu-HU" sz="2600" dirty="0" err="1" smtClean="0"/>
              <a:t>node</a:t>
            </a:r>
            <a:r>
              <a:rPr lang="hu-HU" sz="2600" dirty="0" smtClean="0"/>
              <a:t> </a:t>
            </a:r>
            <a:r>
              <a:rPr lang="hu-HU" sz="2600" dirty="0" err="1" smtClean="0"/>
              <a:t>metastases</a:t>
            </a:r>
            <a:r>
              <a:rPr lang="hu-HU" sz="2600" dirty="0" smtClean="0"/>
              <a:t> </a:t>
            </a:r>
            <a:r>
              <a:rPr lang="hu-HU" sz="2600" dirty="0" err="1" smtClean="0"/>
              <a:t>on</a:t>
            </a:r>
            <a:r>
              <a:rPr lang="hu-HU" sz="2600" dirty="0" smtClean="0"/>
              <a:t> </a:t>
            </a:r>
            <a:r>
              <a:rPr lang="hu-HU" sz="2600" dirty="0" err="1" smtClean="0"/>
              <a:t>the</a:t>
            </a:r>
            <a:r>
              <a:rPr lang="hu-HU" sz="2600" dirty="0" smtClean="0"/>
              <a:t> </a:t>
            </a:r>
            <a:r>
              <a:rPr lang="hu-HU" sz="2600" dirty="0" err="1" smtClean="0"/>
              <a:t>neck</a:t>
            </a: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hu-HU" sz="2600" dirty="0">
              <a:solidFill>
                <a:srgbClr val="99FF33"/>
              </a:solidFill>
            </a:endParaRP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>
                <a:solidFill>
                  <a:srgbClr val="99FF33"/>
                </a:solidFill>
              </a:rPr>
              <a:t>Subglottic</a:t>
            </a:r>
            <a:r>
              <a:rPr lang="hu-HU" sz="2600" dirty="0">
                <a:solidFill>
                  <a:srgbClr val="99FF33"/>
                </a:solidFill>
              </a:rPr>
              <a:t> </a:t>
            </a:r>
            <a:r>
              <a:rPr lang="hu-HU" sz="2600" dirty="0" err="1">
                <a:solidFill>
                  <a:srgbClr val="99FF33"/>
                </a:solidFill>
              </a:rPr>
              <a:t>cancer</a:t>
            </a:r>
            <a:r>
              <a:rPr lang="hu-HU" sz="2600" dirty="0">
                <a:solidFill>
                  <a:srgbClr val="99FF33"/>
                </a:solidFill>
              </a:rPr>
              <a:t>	</a:t>
            </a:r>
            <a:r>
              <a:rPr lang="hu-HU" sz="2600" dirty="0"/>
              <a:t>	</a:t>
            </a:r>
            <a:r>
              <a:rPr lang="hu-HU" sz="2600" dirty="0" err="1"/>
              <a:t>voice</a:t>
            </a:r>
            <a:r>
              <a:rPr lang="hu-HU" sz="2600" dirty="0"/>
              <a:t> </a:t>
            </a:r>
            <a:r>
              <a:rPr lang="hu-HU" sz="2600" dirty="0" err="1"/>
              <a:t>disorder</a:t>
            </a:r>
            <a:r>
              <a:rPr lang="hu-HU" sz="2600" dirty="0"/>
              <a:t/>
            </a:r>
            <a:br>
              <a:rPr lang="hu-HU" sz="2600" dirty="0"/>
            </a:br>
            <a:r>
              <a:rPr lang="hu-HU" sz="2600" dirty="0"/>
              <a:t>				</a:t>
            </a:r>
            <a:r>
              <a:rPr lang="hu-HU" sz="2600" dirty="0" err="1"/>
              <a:t>dyspnoe</a:t>
            </a: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hu-HU" sz="26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Clinical diagnostics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296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Case history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Staging</a:t>
            </a:r>
            <a:endParaRPr lang="hu-HU" sz="260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Laryngology: laryngoscopy - indirect examination, direct laryngoscopy, palpation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Imaging diagnostic (CT, MRI, sonography)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Pathological finding: biopsy, fine needle aspiration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Application of instruments, optics and laryngoscopes for laryngoscopy</a:t>
            </a:r>
          </a:p>
        </p:txBody>
      </p:sp>
      <p:sp>
        <p:nvSpPr>
          <p:cNvPr id="206853" name="Rectangle 5"/>
          <p:cNvSpPr>
            <a:spLocks noChangeArrowheads="1"/>
          </p:cNvSpPr>
          <p:nvPr/>
        </p:nvSpPr>
        <p:spPr bwMode="auto">
          <a:xfrm>
            <a:off x="457200" y="1600200"/>
            <a:ext cx="8362950" cy="29083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bg2"/>
            </a:extrusionClr>
          </a:sp3d>
        </p:spPr>
        <p:txBody>
          <a:bodyPr>
            <a:flatTx/>
          </a:bodyPr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Outpatient: indirect laryngoscopy - rigid optic 70</a:t>
            </a:r>
            <a:r>
              <a:rPr lang="en-US" sz="28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 and 90</a:t>
            </a:r>
            <a:r>
              <a:rPr lang="en-US" sz="28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, flexible optics - fiberoscop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General anaesthesia: direct laryngomicroscopy (Kleinsasser or Weerda-type laryngoscopes) + rigid, long optic 0</a:t>
            </a:r>
            <a:r>
              <a:rPr lang="en-US" sz="28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 and/or 30</a:t>
            </a:r>
            <a:r>
              <a:rPr lang="en-US" sz="28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, flexible optic - fiberoptic</a:t>
            </a:r>
          </a:p>
        </p:txBody>
      </p:sp>
      <p:pic>
        <p:nvPicPr>
          <p:cNvPr id="206854" name="Picture 6" descr="PDDDDDD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5229225"/>
            <a:ext cx="288766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5" name="Picture 7" descr="DSCN24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325" y="4868863"/>
            <a:ext cx="230505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56" name="Picture 8" descr="PHD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4797425"/>
            <a:ext cx="2143125" cy="19288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400" b="0">
                <a:solidFill>
                  <a:srgbClr val="FFFF00"/>
                </a:solidFill>
                <a:latin typeface="Times New Roman" pitchFamily="18" charset="0"/>
              </a:rPr>
              <a:t>Indirect laryngoscopy with laryngeal mirror</a:t>
            </a:r>
          </a:p>
        </p:txBody>
      </p:sp>
      <p:pic>
        <p:nvPicPr>
          <p:cNvPr id="207877" name="Picture 5" descr="viz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2420938"/>
            <a:ext cx="232092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78" name="Picture 6" descr="viz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2492375"/>
            <a:ext cx="3068637" cy="299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Endoscopy of the larynx (70</a:t>
            </a:r>
            <a:r>
              <a:rPr lang="en-US" sz="4000" b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º</a:t>
            </a:r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 optic)</a:t>
            </a:r>
          </a:p>
        </p:txBody>
      </p:sp>
      <p:pic>
        <p:nvPicPr>
          <p:cNvPr id="208901" name="Picture 5" descr="Kép 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349500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02" name="Picture 6" descr="DSCN239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3025" y="1843088"/>
            <a:ext cx="30289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400" b="0">
                <a:solidFill>
                  <a:srgbClr val="FFFF00"/>
                </a:solidFill>
                <a:latin typeface="Times New Roman" pitchFamily="18" charset="0"/>
              </a:rPr>
              <a:t>Endoscopy of the larynx</a:t>
            </a:r>
          </a:p>
        </p:txBody>
      </p:sp>
      <p:pic>
        <p:nvPicPr>
          <p:cNvPr id="209925" name="Picture 5" descr="S-Video-2005-01-07_20-50-23h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47900"/>
            <a:ext cx="40386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26" name="VTS_01_1.m1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133600"/>
            <a:ext cx="38893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9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99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92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992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000099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99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Laryngoscopy</a:t>
            </a:r>
            <a:br>
              <a:rPr lang="hu-HU" sz="4000" b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70</a:t>
            </a:r>
            <a:r>
              <a:rPr lang="en-US" sz="4000" b="0">
                <a:solidFill>
                  <a:srgbClr val="FFFF00"/>
                </a:solidFill>
                <a:latin typeface="Times New Roman" pitchFamily="18" charset="0"/>
              </a:rPr>
              <a:t>°</a:t>
            </a:r>
            <a:r>
              <a:rPr lang="hu-HU" sz="4000" b="0">
                <a:solidFill>
                  <a:srgbClr val="FFFF00"/>
                </a:solidFill>
                <a:latin typeface="Times New Roman" pitchFamily="18" charset="0"/>
              </a:rPr>
              <a:t> rigid optic and fiberoscopy</a:t>
            </a:r>
            <a:endParaRPr lang="en-US" sz="4000" b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210949" name="Picture 5" descr="Kép 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9175" y="1600200"/>
            <a:ext cx="29146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825" y="1600200"/>
            <a:ext cx="2671763" cy="218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210951" name="Picture 7" descr="DSCN23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588" y="3938588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52" name="Picture 8" descr="DSCN239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6763" y="3938588"/>
            <a:ext cx="1641475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497887" cy="1143000"/>
          </a:xfrm>
        </p:spPr>
        <p:txBody>
          <a:bodyPr/>
          <a:lstStyle/>
          <a:p>
            <a:r>
              <a:rPr lang="hu-HU" sz="4000"/>
              <a:t>Imaging: sonograpy, CT, MRI, PET-CT</a:t>
            </a:r>
          </a:p>
        </p:txBody>
      </p:sp>
      <p:graphicFrame>
        <p:nvGraphicFramePr>
          <p:cNvPr id="264197" name="Object 5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6948488" y="1557338"/>
          <a:ext cx="1785937" cy="2160587"/>
        </p:xfrm>
        <a:graphic>
          <a:graphicData uri="http://schemas.openxmlformats.org/presentationml/2006/ole">
            <p:oleObj spid="_x0000_s1040" name="Photo Editor fénykép" r:id="rId3" imgW="3467584" imgH="4191585" progId="">
              <p:embed/>
            </p:oleObj>
          </a:graphicData>
        </a:graphic>
      </p:graphicFrame>
      <p:graphicFrame>
        <p:nvGraphicFramePr>
          <p:cNvPr id="264199" name="Object 7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572000" y="1484313"/>
          <a:ext cx="1908175" cy="2232025"/>
        </p:xfrm>
        <a:graphic>
          <a:graphicData uri="http://schemas.openxmlformats.org/presentationml/2006/ole">
            <p:oleObj spid="_x0000_s1041" name="Photo Editor fénykép" r:id="rId4" imgW="1628571" imgH="1905266" progId="">
              <p:embed/>
            </p:oleObj>
          </a:graphicData>
        </a:graphic>
      </p:graphicFrame>
      <p:graphicFrame>
        <p:nvGraphicFramePr>
          <p:cNvPr id="264201" name="Object 9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5795963" y="4087813"/>
          <a:ext cx="3130550" cy="2411412"/>
        </p:xfrm>
        <a:graphic>
          <a:graphicData uri="http://schemas.openxmlformats.org/presentationml/2006/ole">
            <p:oleObj spid="_x0000_s1042" name="Photo Editor fénykép" r:id="rId5" imgW="1905266" imgH="1467055" progId="">
              <p:embed/>
            </p:oleObj>
          </a:graphicData>
        </a:graphic>
      </p:graphicFrame>
      <p:graphicFrame>
        <p:nvGraphicFramePr>
          <p:cNvPr id="264203" name="Object 1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2339975" y="4437063"/>
          <a:ext cx="3240088" cy="2025650"/>
        </p:xfrm>
        <a:graphic>
          <a:graphicData uri="http://schemas.openxmlformats.org/presentationml/2006/ole">
            <p:oleObj spid="_x0000_s1043" name="Photo Editor fénykép" r:id="rId6" imgW="1905266" imgH="1190476" progId="">
              <p:embed/>
            </p:oleObj>
          </a:graphicData>
        </a:graphic>
      </p:graphicFrame>
      <p:graphicFrame>
        <p:nvGraphicFramePr>
          <p:cNvPr id="264205" name="Object 13"/>
          <p:cNvGraphicFramePr>
            <a:graphicFrameLocks noChangeAspect="1"/>
          </p:cNvGraphicFramePr>
          <p:nvPr/>
        </p:nvGraphicFramePr>
        <p:xfrm>
          <a:off x="2411413" y="1773238"/>
          <a:ext cx="1885950" cy="1905000"/>
        </p:xfrm>
        <a:graphic>
          <a:graphicData uri="http://schemas.openxmlformats.org/presentationml/2006/ole">
            <p:oleObj spid="_x0000_s1044" name="Photo Editor fénykép" r:id="rId7" imgW="1886213" imgH="1905266" progId="">
              <p:embed/>
            </p:oleObj>
          </a:graphicData>
        </a:graphic>
      </p:graphicFrame>
      <p:graphicFrame>
        <p:nvGraphicFramePr>
          <p:cNvPr id="264206" name="Object 14"/>
          <p:cNvGraphicFramePr>
            <a:graphicFrameLocks noChangeAspect="1"/>
          </p:cNvGraphicFramePr>
          <p:nvPr/>
        </p:nvGraphicFramePr>
        <p:xfrm>
          <a:off x="0" y="4005263"/>
          <a:ext cx="2190750" cy="2447925"/>
        </p:xfrm>
        <a:graphic>
          <a:graphicData uri="http://schemas.openxmlformats.org/presentationml/2006/ole">
            <p:oleObj spid="_x0000_s1045" name="Photo Editor fénykép" r:id="rId8" imgW="1704762" imgH="1905266" progId="">
              <p:embed/>
            </p:oleObj>
          </a:graphicData>
        </a:graphic>
      </p:graphicFrame>
      <p:graphicFrame>
        <p:nvGraphicFramePr>
          <p:cNvPr id="264207" name="Object 15"/>
          <p:cNvGraphicFramePr>
            <a:graphicFrameLocks noChangeAspect="1"/>
          </p:cNvGraphicFramePr>
          <p:nvPr/>
        </p:nvGraphicFramePr>
        <p:xfrm>
          <a:off x="0" y="1773238"/>
          <a:ext cx="2268538" cy="1905000"/>
        </p:xfrm>
        <a:graphic>
          <a:graphicData uri="http://schemas.openxmlformats.org/presentationml/2006/ole">
            <p:oleObj spid="_x0000_s1046" name="Photo Editor fénykép" r:id="rId9" imgW="1905266" imgH="1600000" progId="">
              <p:embed/>
            </p:oleObj>
          </a:graphicData>
        </a:graphic>
      </p:graphicFrame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143000"/>
          </a:xfrm>
        </p:spPr>
        <p:txBody>
          <a:bodyPr/>
          <a:lstStyle/>
          <a:p>
            <a:r>
              <a:rPr lang="hu-HU"/>
              <a:t>Pathological findings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/>
              <a:t>Fine needle aspiration</a:t>
            </a:r>
          </a:p>
          <a:p>
            <a:r>
              <a:rPr lang="hu-HU" sz="2800"/>
              <a:t>Biopsy</a:t>
            </a:r>
          </a:p>
        </p:txBody>
      </p:sp>
      <p:pic>
        <p:nvPicPr>
          <p:cNvPr id="271364" name="Picture 4" descr="DSCN247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502400" y="2997200"/>
            <a:ext cx="2030413" cy="1522413"/>
          </a:xfrm>
          <a:noFill/>
          <a:ln/>
        </p:spPr>
      </p:pic>
      <p:pic>
        <p:nvPicPr>
          <p:cNvPr id="271366" name="Picture 6" descr="DSCN249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76825" y="1268413"/>
            <a:ext cx="2641600" cy="1981200"/>
          </a:xfrm>
          <a:noFill/>
          <a:ln/>
        </p:spPr>
      </p:pic>
      <p:pic>
        <p:nvPicPr>
          <p:cNvPr id="271368" name="Picture 8" descr="7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3141663"/>
            <a:ext cx="2519362" cy="24177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pPr algn="ctr" eaLnBrk="1" hangingPunct="1"/>
            <a:r>
              <a:rPr lang="hu-HU" dirty="0" err="1" smtClean="0">
                <a:latin typeface="Times New Roman" pitchFamily="18" charset="0"/>
              </a:rPr>
              <a:t>Anatomical</a:t>
            </a:r>
            <a:r>
              <a:rPr lang="hu-HU" dirty="0" smtClean="0">
                <a:latin typeface="Times New Roman" pitchFamily="18" charset="0"/>
              </a:rPr>
              <a:t> </a:t>
            </a:r>
            <a:r>
              <a:rPr lang="hu-HU" dirty="0" err="1" smtClean="0">
                <a:latin typeface="Times New Roman" pitchFamily="18" charset="0"/>
              </a:rPr>
              <a:t>regions</a:t>
            </a:r>
            <a:r>
              <a:rPr lang="hu-HU" dirty="0" smtClean="0">
                <a:latin typeface="Times New Roman" pitchFamily="18" charset="0"/>
              </a:rPr>
              <a:t> and </a:t>
            </a:r>
            <a:r>
              <a:rPr lang="hu-HU" dirty="0" err="1" smtClean="0">
                <a:latin typeface="Times New Roman" pitchFamily="18" charset="0"/>
              </a:rPr>
              <a:t>subregions</a:t>
            </a:r>
            <a:endParaRPr lang="hu-HU" dirty="0" smtClean="0"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060575"/>
            <a:ext cx="8229600" cy="4525963"/>
          </a:xfrm>
        </p:spPr>
        <p:txBody>
          <a:bodyPr/>
          <a:lstStyle/>
          <a:p>
            <a:pPr marL="609600" indent="-609600" eaLnBrk="1" hangingPunct="1">
              <a:buClr>
                <a:schemeClr val="tx1"/>
              </a:buClr>
            </a:pPr>
            <a:r>
              <a:rPr lang="hu-HU" smtClean="0">
                <a:latin typeface="Times New Roman" pitchFamily="18" charset="0"/>
              </a:rPr>
              <a:t>Subglottis</a:t>
            </a:r>
          </a:p>
        </p:txBody>
      </p:sp>
      <p:pic>
        <p:nvPicPr>
          <p:cNvPr id="9220" name="Picture 4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2238" y="1125538"/>
            <a:ext cx="370522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066925" y="62261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b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8027988" y="1889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1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7596188" y="1557338"/>
            <a:ext cx="504825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8316913" y="5516563"/>
            <a:ext cx="503237" cy="1081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5364163" y="1989138"/>
            <a:ext cx="720725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5292725" y="5445125"/>
            <a:ext cx="8636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0667" name="Rectangle 11"/>
          <p:cNvSpPr>
            <a:spLocks noChangeArrowheads="1"/>
          </p:cNvSpPr>
          <p:nvPr/>
        </p:nvSpPr>
        <p:spPr bwMode="auto">
          <a:xfrm>
            <a:off x="7812088" y="2997200"/>
            <a:ext cx="3603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28" name="Rectangle 12"/>
          <p:cNvSpPr>
            <a:spLocks noChangeArrowheads="1"/>
          </p:cNvSpPr>
          <p:nvPr/>
        </p:nvSpPr>
        <p:spPr bwMode="auto">
          <a:xfrm>
            <a:off x="7812088" y="2781300"/>
            <a:ext cx="288925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5724525" y="5949950"/>
            <a:ext cx="431800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7885113" y="5805488"/>
            <a:ext cx="503237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1" name="Rectangle 15"/>
          <p:cNvSpPr>
            <a:spLocks noChangeArrowheads="1"/>
          </p:cNvSpPr>
          <p:nvPr/>
        </p:nvSpPr>
        <p:spPr bwMode="auto">
          <a:xfrm>
            <a:off x="7524750" y="4868863"/>
            <a:ext cx="431800" cy="1444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2" name="Rectangle 16"/>
          <p:cNvSpPr>
            <a:spLocks noChangeArrowheads="1"/>
          </p:cNvSpPr>
          <p:nvPr/>
        </p:nvSpPr>
        <p:spPr bwMode="auto">
          <a:xfrm>
            <a:off x="7739063" y="6453188"/>
            <a:ext cx="72072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7885113" y="5445125"/>
            <a:ext cx="431800" cy="792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7740650" y="2205038"/>
            <a:ext cx="360363" cy="5032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5" name="Rectangle 19"/>
          <p:cNvSpPr>
            <a:spLocks noChangeArrowheads="1"/>
          </p:cNvSpPr>
          <p:nvPr/>
        </p:nvSpPr>
        <p:spPr bwMode="auto">
          <a:xfrm>
            <a:off x="5219700" y="5949950"/>
            <a:ext cx="936625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8135938" y="3124200"/>
            <a:ext cx="10080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>
                <a:solidFill>
                  <a:srgbClr val="000000"/>
                </a:solidFill>
                <a:latin typeface="Times New Roman" pitchFamily="18" charset="0"/>
              </a:rPr>
              <a:t>Subglottis</a:t>
            </a:r>
          </a:p>
        </p:txBody>
      </p:sp>
      <p:sp>
        <p:nvSpPr>
          <p:cNvPr id="9237" name="AutoShape 21"/>
          <p:cNvSpPr>
            <a:spLocks/>
          </p:cNvSpPr>
          <p:nvPr/>
        </p:nvSpPr>
        <p:spPr bwMode="auto">
          <a:xfrm>
            <a:off x="8101013" y="2997200"/>
            <a:ext cx="71437" cy="647700"/>
          </a:xfrm>
          <a:prstGeom prst="rightBrace">
            <a:avLst>
              <a:gd name="adj1" fmla="val 75556"/>
              <a:gd name="adj2" fmla="val 50000"/>
            </a:avLst>
          </a:prstGeom>
          <a:noFill/>
          <a:ln w="2857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9238" name="Rectangle 22"/>
          <p:cNvSpPr>
            <a:spLocks noChangeArrowheads="1"/>
          </p:cNvSpPr>
          <p:nvPr/>
        </p:nvSpPr>
        <p:spPr bwMode="auto">
          <a:xfrm>
            <a:off x="827088" y="5589588"/>
            <a:ext cx="2808287" cy="12684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b="0">
              <a:solidFill>
                <a:srgbClr val="000000"/>
              </a:solidFill>
              <a:latin typeface="Tahoma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0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7" grpId="0" animBg="1"/>
      <p:bldP spid="7067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chemeClr val="accent2"/>
          </a:solidFill>
          <a:ln w="9525">
            <a:miter lim="800000"/>
            <a:headEnd/>
            <a:tailEnd/>
          </a:ln>
          <a:effectLst/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anchor="ctr">
            <a:flatTx/>
          </a:bodyPr>
          <a:lstStyle/>
          <a:p>
            <a:pPr algn="ctr" eaLnBrk="0" hangingPunct="0"/>
            <a:r>
              <a:rPr lang="hu-HU" sz="4000" b="0" smtClean="0">
                <a:solidFill>
                  <a:srgbClr val="FFFF00"/>
                </a:solidFill>
                <a:latin typeface="Times New Roman" pitchFamily="18" charset="0"/>
              </a:rPr>
              <a:t>Laryngomicroscopy – ITN or JET narcosis</a:t>
            </a:r>
          </a:p>
        </p:txBody>
      </p:sp>
      <p:pic>
        <p:nvPicPr>
          <p:cNvPr id="211973" name="Picture 5" descr="vizs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628775"/>
            <a:ext cx="3395662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4" name="Picture 6" descr="hcsom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4221163"/>
            <a:ext cx="2732088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1975" name="Picture 7" descr="PH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4221163"/>
            <a:ext cx="288131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76" name="Picture 8" descr="DSCN24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063" y="1628775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hu-HU" sz="4000"/>
              <a:t>Treatment of the malignancies of the larynx - surgery</a:t>
            </a:r>
          </a:p>
        </p:txBody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5"/>
            <a:ext cx="7772400" cy="4876800"/>
          </a:xfrm>
        </p:spPr>
        <p:txBody>
          <a:bodyPr/>
          <a:lstStyle/>
          <a:p>
            <a:r>
              <a:rPr lang="hu-HU" sz="2800"/>
              <a:t>Surgical interventions: transoral (endoscopic) and open approach including partial and total laryngectomies</a:t>
            </a:r>
          </a:p>
          <a:p>
            <a:r>
              <a:rPr lang="hu-HU" sz="2800"/>
              <a:t>Goals to achieve: </a:t>
            </a:r>
          </a:p>
          <a:p>
            <a:r>
              <a:rPr lang="hu-HU" sz="2800"/>
              <a:t>1. good oncological result</a:t>
            </a:r>
          </a:p>
          <a:p>
            <a:r>
              <a:rPr lang="hu-HU" sz="2800"/>
              <a:t>2. preserving the larynx (vocal cord), voice, swallowing with a residual larynx (aspiration) </a:t>
            </a:r>
          </a:p>
          <a:p>
            <a:r>
              <a:rPr lang="hu-HU" sz="2800"/>
              <a:t>3. Aesthetic, functional results: voice, no scar, without definitive tracheostoma </a:t>
            </a:r>
          </a:p>
          <a:p>
            <a:r>
              <a:rPr lang="hu-HU" sz="2800"/>
              <a:t>4. Excisional biopsy/pathological findings  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207375" cy="1143000"/>
          </a:xfrm>
        </p:spPr>
        <p:txBody>
          <a:bodyPr/>
          <a:lstStyle/>
          <a:p>
            <a:r>
              <a:rPr lang="hu-HU" sz="3900">
                <a:solidFill>
                  <a:srgbClr val="FF0000"/>
                </a:solidFill>
              </a:rPr>
              <a:t>Treatment options for vocal cord carcinoma</a:t>
            </a:r>
            <a:endParaRPr lang="hu-HU" sz="3900"/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2025650" y="1371600"/>
            <a:ext cx="13684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lnSpc>
                <a:spcPct val="60000"/>
              </a:lnSpc>
            </a:pPr>
            <a:r>
              <a:rPr lang="hu-HU" sz="2800" b="0">
                <a:solidFill>
                  <a:srgbClr val="FFFFFF"/>
                </a:solidFill>
                <a:latin typeface="Times New Roman" pitchFamily="18" charset="0"/>
              </a:rPr>
              <a:t>Therapy</a:t>
            </a:r>
          </a:p>
        </p:txBody>
      </p:sp>
      <p:sp>
        <p:nvSpPr>
          <p:cNvPr id="122886" name="Line 6"/>
          <p:cNvSpPr>
            <a:spLocks noChangeShapeType="1"/>
          </p:cNvSpPr>
          <p:nvPr/>
        </p:nvSpPr>
        <p:spPr bwMode="auto">
          <a:xfrm>
            <a:off x="2836863" y="1849438"/>
            <a:ext cx="838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rot="5400000">
            <a:off x="1465263" y="1849438"/>
            <a:ext cx="9906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hu-HU" sz="2400" b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349250" y="2832100"/>
            <a:ext cx="23939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2800" b="0">
                <a:solidFill>
                  <a:srgbClr val="FFFFFF"/>
                </a:solidFill>
                <a:latin typeface="Times New Roman" pitchFamily="18" charset="0"/>
              </a:rPr>
              <a:t>Radiation</a:t>
            </a:r>
          </a:p>
          <a:p>
            <a:pPr algn="ctr" eaLnBrk="0" hangingPunct="0"/>
            <a:r>
              <a:rPr lang="hu-HU" sz="2800" b="0">
                <a:solidFill>
                  <a:srgbClr val="FFFFFF"/>
                </a:solidFill>
                <a:latin typeface="Times New Roman" pitchFamily="18" charset="0"/>
              </a:rPr>
              <a:t>Chemo-therapy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2913063" y="2854325"/>
            <a:ext cx="1447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hu-HU" sz="2800" u="sng">
                <a:solidFill>
                  <a:srgbClr val="FFFFFF"/>
                </a:solidFill>
                <a:latin typeface="Times New Roman" pitchFamily="18" charset="0"/>
              </a:rPr>
              <a:t>Surgical</a:t>
            </a: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395288" y="3776663"/>
            <a:ext cx="8626475" cy="308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buFontTx/>
              <a:buChar char="•"/>
            </a:pPr>
            <a:r>
              <a:rPr lang="hu-HU" sz="2800" b="0">
                <a:solidFill>
                  <a:srgbClr val="FFFFFF"/>
                </a:solidFill>
                <a:latin typeface="Times New Roman" pitchFamily="18" charset="0"/>
              </a:rPr>
              <a:t>Radiation therapy reveals a 80-90% success in the treatment of early T1,(T2) vocal cord cancer. </a:t>
            </a:r>
          </a:p>
          <a:p>
            <a:pPr marL="190500" indent="-190500" eaLnBrk="0" hangingPunct="0">
              <a:buFontTx/>
              <a:buChar char="•"/>
            </a:pPr>
            <a:r>
              <a:rPr lang="hu-HU" sz="2800" b="0">
                <a:solidFill>
                  <a:srgbClr val="FFFF00"/>
                </a:solidFill>
                <a:latin typeface="Times New Roman" pitchFamily="18" charset="0"/>
              </a:rPr>
              <a:t>Transoral surgical treatment represents a similar or better  oncological result, shorter hospialization, less side effect, but the quality of the voice is worse.</a:t>
            </a:r>
          </a:p>
          <a:p>
            <a:pPr marL="190500" indent="-190500" eaLnBrk="0" hangingPunct="0">
              <a:buFontTx/>
              <a:buChar char="•"/>
            </a:pPr>
            <a:r>
              <a:rPr lang="hu-HU" sz="2800" b="0">
                <a:solidFill>
                  <a:srgbClr val="FFFFFF"/>
                </a:solidFill>
                <a:latin typeface="Times New Roman" pitchFamily="18" charset="0"/>
              </a:rPr>
              <a:t>Recurrent tumour after endoscopic surgery and radiation therapy can still be treated with salvage surgery.</a:t>
            </a:r>
          </a:p>
        </p:txBody>
      </p:sp>
      <p:pic>
        <p:nvPicPr>
          <p:cNvPr id="122893" name="Composite-2007-09-26_10-43-45h.mp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5963" y="981075"/>
            <a:ext cx="2808287" cy="2665413"/>
          </a:xfrm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2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89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2893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7772400" cy="1143000"/>
          </a:xfrm>
        </p:spPr>
        <p:txBody>
          <a:bodyPr/>
          <a:lstStyle/>
          <a:p>
            <a:pPr algn="l"/>
            <a:r>
              <a:rPr lang="hu-HU" sz="3900"/>
              <a:t>Carcinoma of the vocal cord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304800" y="1111250"/>
            <a:ext cx="63246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lnSpc>
                <a:spcPct val="90000"/>
              </a:lnSpc>
            </a:pPr>
            <a:r>
              <a:rPr lang="hu-HU" sz="2400" b="0" u="sng" dirty="0" err="1">
                <a:solidFill>
                  <a:srgbClr val="99FF33"/>
                </a:solidFill>
                <a:latin typeface="Times New Roman" pitchFamily="18" charset="0"/>
              </a:rPr>
              <a:t>Surgical</a:t>
            </a:r>
            <a:r>
              <a:rPr lang="hu-HU" sz="2400" b="0" u="sng" dirty="0">
                <a:solidFill>
                  <a:srgbClr val="99FF33"/>
                </a:solidFill>
                <a:latin typeface="Times New Roman" pitchFamily="18" charset="0"/>
              </a:rPr>
              <a:t> </a:t>
            </a:r>
            <a:r>
              <a:rPr lang="hu-HU" sz="2400" b="0" u="sng" dirty="0" err="1">
                <a:solidFill>
                  <a:srgbClr val="99FF33"/>
                </a:solidFill>
                <a:latin typeface="Times New Roman" pitchFamily="18" charset="0"/>
              </a:rPr>
              <a:t>treatment</a:t>
            </a:r>
            <a:r>
              <a:rPr lang="hu-HU" sz="2400" b="0" u="sng" dirty="0">
                <a:solidFill>
                  <a:srgbClr val="99FF33"/>
                </a:solidFill>
                <a:latin typeface="Times New Roman" pitchFamily="18" charset="0"/>
              </a:rPr>
              <a:t>: </a:t>
            </a:r>
            <a:r>
              <a:rPr lang="hu-HU" sz="2400" b="0" u="sng" dirty="0" err="1">
                <a:solidFill>
                  <a:srgbClr val="99FF33"/>
                </a:solidFill>
                <a:latin typeface="Times New Roman" pitchFamily="18" charset="0"/>
              </a:rPr>
              <a:t>Transoral</a:t>
            </a:r>
            <a:r>
              <a:rPr lang="hu-HU" sz="2400" b="0" u="sng" dirty="0">
                <a:solidFill>
                  <a:srgbClr val="99FF33"/>
                </a:solidFill>
                <a:latin typeface="Times New Roman" pitchFamily="18" charset="0"/>
              </a:rPr>
              <a:t> </a:t>
            </a:r>
            <a:r>
              <a:rPr lang="hu-HU" sz="2400" b="0" u="sng" dirty="0" err="1">
                <a:solidFill>
                  <a:srgbClr val="99FF33"/>
                </a:solidFill>
                <a:latin typeface="Times New Roman" pitchFamily="18" charset="0"/>
              </a:rPr>
              <a:t>laser</a:t>
            </a:r>
            <a:r>
              <a:rPr lang="hu-HU" sz="2400" b="0" u="sng" dirty="0">
                <a:solidFill>
                  <a:srgbClr val="99FF33"/>
                </a:solidFill>
                <a:latin typeface="Times New Roman" pitchFamily="18" charset="0"/>
              </a:rPr>
              <a:t> </a:t>
            </a:r>
            <a:r>
              <a:rPr lang="hu-HU" sz="2400" b="0" u="sng" dirty="0" err="1">
                <a:solidFill>
                  <a:srgbClr val="99FF33"/>
                </a:solidFill>
                <a:latin typeface="Times New Roman" pitchFamily="18" charset="0"/>
              </a:rPr>
              <a:t>excision</a:t>
            </a:r>
            <a:endParaRPr lang="hu-HU" sz="2400" b="0" u="sng" dirty="0">
              <a:solidFill>
                <a:srgbClr val="99FF33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90000"/>
              </a:lnSpc>
              <a:buClr>
                <a:srgbClr val="FFCC66"/>
              </a:buClr>
              <a:buFontTx/>
              <a:buChar char="•"/>
            </a:pPr>
            <a:r>
              <a:rPr lang="hu-HU" sz="2400" dirty="0" err="1">
                <a:solidFill>
                  <a:srgbClr val="FFCC66"/>
                </a:solidFill>
                <a:latin typeface="Times New Roman" pitchFamily="18" charset="0"/>
              </a:rPr>
              <a:t>Endolaryngeal</a:t>
            </a:r>
            <a:r>
              <a:rPr lang="hu-HU" sz="2400" dirty="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hu-HU" sz="2400" dirty="0" err="1">
                <a:solidFill>
                  <a:srgbClr val="FFCC66"/>
                </a:solidFill>
                <a:latin typeface="Times New Roman" pitchFamily="18" charset="0"/>
              </a:rPr>
              <a:t>laser-cordectomy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T1a</a:t>
            </a:r>
          </a:p>
          <a:p>
            <a:pPr lvl="1" eaLnBrk="0" hangingPunct="0">
              <a:lnSpc>
                <a:spcPct val="90000"/>
              </a:lnSpc>
            </a:pP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lvl="1" eaLnBrk="0" hangingPunct="0">
              <a:lnSpc>
                <a:spcPct val="90000"/>
              </a:lnSpc>
            </a:pPr>
            <a:r>
              <a:rPr lang="hu-HU" sz="2400" u="sng" dirty="0" err="1">
                <a:solidFill>
                  <a:srgbClr val="FFFFFF"/>
                </a:solidFill>
                <a:latin typeface="Times New Roman" pitchFamily="18" charset="0"/>
              </a:rPr>
              <a:t>Indication</a:t>
            </a:r>
            <a:r>
              <a:rPr lang="hu-HU" sz="2400" u="sng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T1and T2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tumours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without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infiltration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of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posterior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comissure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and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thyroid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cartilage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, no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deep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infiltration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of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Morgagni-sac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, mobile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vocal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400" b="0" dirty="0" err="1">
                <a:solidFill>
                  <a:srgbClr val="FFFFFF"/>
                </a:solidFill>
                <a:latin typeface="Times New Roman" pitchFamily="18" charset="0"/>
              </a:rPr>
              <a:t>cords</a:t>
            </a:r>
            <a:r>
              <a:rPr lang="hu-HU" sz="2400" b="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 marL="190500" indent="-190500" eaLnBrk="0" hangingPunct="0">
              <a:lnSpc>
                <a:spcPct val="90000"/>
              </a:lnSpc>
            </a:pPr>
            <a:endParaRPr lang="hu-HU" sz="24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90000"/>
              </a:lnSpc>
              <a:buClr>
                <a:srgbClr val="FFCC66"/>
              </a:buClr>
              <a:buFontTx/>
              <a:buChar char="•"/>
            </a:pPr>
            <a:r>
              <a:rPr lang="hu-HU" sz="2000" dirty="0" err="1">
                <a:solidFill>
                  <a:srgbClr val="FFCC66"/>
                </a:solidFill>
                <a:latin typeface="Times New Roman" pitchFamily="18" charset="0"/>
              </a:rPr>
              <a:t>Fronto-lateral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dirty="0" err="1">
                <a:solidFill>
                  <a:srgbClr val="FFCC66"/>
                </a:solidFill>
                <a:latin typeface="Times New Roman" pitchFamily="18" charset="0"/>
              </a:rPr>
              <a:t>resection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(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Leroux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–Robert) T1b</a:t>
            </a:r>
          </a:p>
          <a:p>
            <a:pPr marL="190500" indent="-190500" eaLnBrk="0" hangingPunct="0">
              <a:lnSpc>
                <a:spcPct val="90000"/>
              </a:lnSpc>
              <a:buClr>
                <a:srgbClr val="FFCC66"/>
              </a:buClr>
              <a:buFontTx/>
              <a:buChar char="•"/>
            </a:pPr>
            <a:r>
              <a:rPr lang="hu-HU" sz="2000" b="0" dirty="0" err="1">
                <a:solidFill>
                  <a:srgbClr val="FFCC66"/>
                </a:solidFill>
                <a:latin typeface="Times New Roman" pitchFamily="18" charset="0"/>
              </a:rPr>
              <a:t>Fronto-anterior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CC66"/>
                </a:solidFill>
                <a:latin typeface="Times New Roman" pitchFamily="18" charset="0"/>
              </a:rPr>
              <a:t>resection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(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Leroux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–Robert) T1b</a:t>
            </a:r>
          </a:p>
          <a:p>
            <a:pPr lvl="1" eaLnBrk="0" hangingPunct="0">
              <a:lnSpc>
                <a:spcPct val="90000"/>
              </a:lnSpc>
            </a:pPr>
            <a:endParaRPr lang="hu-HU" sz="20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lvl="1" eaLnBrk="0" hangingPunct="0">
              <a:lnSpc>
                <a:spcPct val="90000"/>
              </a:lnSpc>
            </a:pPr>
            <a:r>
              <a:rPr lang="hu-HU" sz="2000" u="sng" dirty="0" err="1">
                <a:solidFill>
                  <a:srgbClr val="FFFFFF"/>
                </a:solidFill>
                <a:latin typeface="Times New Roman" pitchFamily="18" charset="0"/>
              </a:rPr>
              <a:t>Indication</a:t>
            </a:r>
            <a:r>
              <a:rPr lang="hu-HU" sz="2000" u="sng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infiltration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of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anterior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comissure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and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vocal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cord</a:t>
            </a:r>
            <a:endParaRPr lang="hu-HU" sz="20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90000"/>
              </a:lnSpc>
              <a:buFontTx/>
              <a:buChar char="•"/>
            </a:pP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Resection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: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unilateral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vocal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cord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anterior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comissure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and a part of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>
                <a:solidFill>
                  <a:srgbClr val="FFFFFF"/>
                </a:solidFill>
                <a:latin typeface="Times New Roman" pitchFamily="18" charset="0"/>
              </a:rPr>
              <a:t>thyroid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000" b="0" dirty="0" err="1" smtClean="0">
                <a:solidFill>
                  <a:srgbClr val="FFFFFF"/>
                </a:solidFill>
                <a:latin typeface="Times New Roman" pitchFamily="18" charset="0"/>
              </a:rPr>
              <a:t>cartilage</a:t>
            </a:r>
            <a:r>
              <a:rPr lang="hu-HU" sz="2000" b="0" dirty="0">
                <a:solidFill>
                  <a:srgbClr val="FFFFFF"/>
                </a:solidFill>
                <a:latin typeface="Times New Roman" pitchFamily="18" charset="0"/>
              </a:rPr>
              <a:t>.</a:t>
            </a:r>
          </a:p>
          <a:p>
            <a:pPr marL="190500" indent="-190500" eaLnBrk="0" hangingPunct="0">
              <a:lnSpc>
                <a:spcPct val="90000"/>
              </a:lnSpc>
            </a:pPr>
            <a:endParaRPr lang="hu-HU" sz="24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90000"/>
              </a:lnSpc>
              <a:buFontTx/>
              <a:buChar char="•"/>
            </a:pPr>
            <a:endParaRPr lang="hu-HU" sz="2400" b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5965" name="Picture 13" descr="6-5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125" y="765175"/>
            <a:ext cx="2362200" cy="1893888"/>
          </a:xfrm>
          <a:prstGeom prst="rect">
            <a:avLst/>
          </a:prstGeom>
          <a:noFill/>
        </p:spPr>
      </p:pic>
      <p:pic>
        <p:nvPicPr>
          <p:cNvPr id="125969" name="Picture 1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16688" y="2997200"/>
            <a:ext cx="2627312" cy="2149475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3900"/>
              <a:t>Tumour of the vocal cord</a:t>
            </a:r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0" y="1127125"/>
            <a:ext cx="6011863" cy="57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lnSpc>
                <a:spcPct val="110000"/>
              </a:lnSpc>
            </a:pPr>
            <a:r>
              <a:rPr lang="hu-HU" sz="2800" dirty="0" err="1">
                <a:solidFill>
                  <a:srgbClr val="FFCC66"/>
                </a:solidFill>
                <a:latin typeface="Times New Roman" pitchFamily="18" charset="0"/>
              </a:rPr>
              <a:t>Hemilaryngectomy</a:t>
            </a:r>
            <a:endParaRPr lang="hu-HU" sz="2800" dirty="0">
              <a:solidFill>
                <a:srgbClr val="FFCC66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110000"/>
              </a:lnSpc>
            </a:pPr>
            <a:r>
              <a:rPr lang="hu-HU" sz="2800" dirty="0" err="1">
                <a:solidFill>
                  <a:srgbClr val="FFCC66"/>
                </a:solidFill>
                <a:latin typeface="Times New Roman" pitchFamily="18" charset="0"/>
              </a:rPr>
              <a:t>Vertical</a:t>
            </a:r>
            <a:r>
              <a:rPr lang="hu-HU" sz="2800" dirty="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hu-HU" sz="2800" dirty="0" err="1">
                <a:solidFill>
                  <a:srgbClr val="FFCC66"/>
                </a:solidFill>
                <a:latin typeface="Times New Roman" pitchFamily="18" charset="0"/>
              </a:rPr>
              <a:t>partial</a:t>
            </a:r>
            <a:r>
              <a:rPr lang="hu-HU" sz="2800" dirty="0">
                <a:solidFill>
                  <a:srgbClr val="FFCC66"/>
                </a:solidFill>
                <a:latin typeface="Times New Roman" pitchFamily="18" charset="0"/>
              </a:rPr>
              <a:t> </a:t>
            </a:r>
            <a:r>
              <a:rPr lang="hu-HU" sz="2800" dirty="0" err="1">
                <a:solidFill>
                  <a:srgbClr val="FFCC66"/>
                </a:solidFill>
                <a:latin typeface="Times New Roman" pitchFamily="18" charset="0"/>
              </a:rPr>
              <a:t>laryngectomy</a:t>
            </a:r>
            <a:r>
              <a:rPr lang="hu-HU" sz="2800" dirty="0">
                <a:solidFill>
                  <a:srgbClr val="FFCC66"/>
                </a:solidFill>
                <a:latin typeface="Times New Roman" pitchFamily="18" charset="0"/>
              </a:rPr>
              <a:t>	</a:t>
            </a:r>
          </a:p>
          <a:p>
            <a:pPr marL="190500" indent="-190500" eaLnBrk="0" hangingPunct="0">
              <a:lnSpc>
                <a:spcPct val="110000"/>
              </a:lnSpc>
            </a:pP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T2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glottic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tumour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  <a:p>
            <a:pPr marL="190500" indent="-190500" eaLnBrk="0" hangingPunct="0">
              <a:lnSpc>
                <a:spcPct val="110000"/>
              </a:lnSpc>
              <a:buClr>
                <a:srgbClr val="FFCC66"/>
              </a:buClr>
              <a:buFontTx/>
              <a:buChar char="•"/>
            </a:pPr>
            <a:endParaRPr lang="hu-HU" sz="28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110000"/>
              </a:lnSpc>
              <a:buClr>
                <a:srgbClr val="FFCC66"/>
              </a:buClr>
            </a:pPr>
            <a:r>
              <a:rPr lang="hu-HU" sz="2800" u="sng" dirty="0" err="1">
                <a:solidFill>
                  <a:srgbClr val="FFFFFF"/>
                </a:solidFill>
                <a:latin typeface="Times New Roman" pitchFamily="18" charset="0"/>
              </a:rPr>
              <a:t>Indication</a:t>
            </a:r>
            <a:r>
              <a:rPr lang="hu-HU" sz="2800" u="sng" dirty="0">
                <a:solidFill>
                  <a:srgbClr val="FFFFFF"/>
                </a:solidFill>
                <a:latin typeface="Times New Roman" pitchFamily="18" charset="0"/>
              </a:rPr>
              <a:t>: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tumour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extends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to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anterior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and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posterior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comissure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subglottic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supraglottic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spread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limitation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of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mobility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of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vocal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cord</a:t>
            </a:r>
            <a:endParaRPr lang="hu-HU" sz="2800" b="0" dirty="0">
              <a:solidFill>
                <a:srgbClr val="FFFFFF"/>
              </a:solidFill>
              <a:latin typeface="Times New Roman" pitchFamily="18" charset="0"/>
            </a:endParaRPr>
          </a:p>
          <a:p>
            <a:pPr marL="190500" indent="-190500" eaLnBrk="0" hangingPunct="0">
              <a:lnSpc>
                <a:spcPct val="110000"/>
              </a:lnSpc>
              <a:buClr>
                <a:srgbClr val="FFFFFF"/>
              </a:buClr>
              <a:buFontTx/>
              <a:buChar char="•"/>
            </a:pP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Removal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of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affected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vocal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cord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false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cord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,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anterior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comissure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and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the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>
                <a:solidFill>
                  <a:srgbClr val="FFFFFF"/>
                </a:solidFill>
                <a:latin typeface="Times New Roman" pitchFamily="18" charset="0"/>
              </a:rPr>
              <a:t>arytenoid</a:t>
            </a:r>
            <a:r>
              <a:rPr lang="hu-HU" sz="2800" b="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  <a:r>
              <a:rPr lang="hu-HU" sz="2800" b="0" dirty="0" err="1" smtClean="0">
                <a:solidFill>
                  <a:srgbClr val="FFFFFF"/>
                </a:solidFill>
                <a:latin typeface="Times New Roman" pitchFamily="18" charset="0"/>
              </a:rPr>
              <a:t>cartilage</a:t>
            </a:r>
            <a:endParaRPr lang="hu-HU" sz="2800" b="0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126982" name="Picture 6" descr="7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1213" y="2057400"/>
            <a:ext cx="3100387" cy="2009775"/>
          </a:xfrm>
          <a:prstGeom prst="rect">
            <a:avLst/>
          </a:prstGeom>
          <a:noFill/>
        </p:spPr>
      </p:pic>
      <p:pic>
        <p:nvPicPr>
          <p:cNvPr id="126983" name="Picture 7" descr="6-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572000"/>
            <a:ext cx="3124200" cy="18716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60350"/>
            <a:ext cx="7772400" cy="1143000"/>
          </a:xfrm>
        </p:spPr>
        <p:txBody>
          <a:bodyPr/>
          <a:lstStyle/>
          <a:p>
            <a:pPr algn="l"/>
            <a:r>
              <a:rPr lang="hu-HU" sz="3600"/>
              <a:t>Supraglottic tumour</a:t>
            </a:r>
            <a:br>
              <a:rPr lang="hu-HU" sz="3600"/>
            </a:br>
            <a:r>
              <a:rPr lang="hu-HU" sz="3600"/>
              <a:t>(over the level of glottis)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5038725" cy="4114800"/>
          </a:xfrm>
        </p:spPr>
        <p:txBody>
          <a:bodyPr/>
          <a:lstStyle/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hu-HU" sz="2000" dirty="0" err="1">
                <a:solidFill>
                  <a:srgbClr val="99FF33"/>
                </a:solidFill>
              </a:rPr>
              <a:t>Surgical</a:t>
            </a:r>
            <a:r>
              <a:rPr lang="hu-HU" sz="2000" dirty="0">
                <a:solidFill>
                  <a:srgbClr val="99FF33"/>
                </a:solidFill>
              </a:rPr>
              <a:t> </a:t>
            </a:r>
            <a:r>
              <a:rPr lang="hu-HU" sz="2000" dirty="0" err="1">
                <a:solidFill>
                  <a:srgbClr val="99FF33"/>
                </a:solidFill>
              </a:rPr>
              <a:t>treatment</a:t>
            </a:r>
            <a:endParaRPr lang="hu-HU" sz="2000" dirty="0">
              <a:solidFill>
                <a:srgbClr val="99FF33"/>
              </a:solidFill>
            </a:endParaRP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hu-HU" sz="2000" b="1" dirty="0" err="1">
                <a:solidFill>
                  <a:schemeClr val="tx2"/>
                </a:solidFill>
              </a:rPr>
              <a:t>Endolaryngeal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laser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epiglottectomy</a:t>
            </a:r>
            <a:r>
              <a:rPr lang="hu-HU" sz="2000" dirty="0"/>
              <a:t> (free </a:t>
            </a:r>
            <a:r>
              <a:rPr lang="hu-HU" sz="2000" dirty="0" err="1"/>
              <a:t>edge</a:t>
            </a:r>
            <a:r>
              <a:rPr lang="hu-HU" sz="2000" dirty="0"/>
              <a:t>) (T1) </a:t>
            </a:r>
            <a:br>
              <a:rPr lang="hu-HU" sz="2000" dirty="0"/>
            </a:br>
            <a:r>
              <a:rPr lang="hu-HU" sz="2000" dirty="0"/>
              <a:t>- </a:t>
            </a:r>
            <a:r>
              <a:rPr lang="hu-HU" sz="2000" dirty="0" err="1"/>
              <a:t>transoral</a:t>
            </a:r>
            <a:r>
              <a:rPr lang="hu-HU" sz="2000" dirty="0"/>
              <a:t> </a:t>
            </a:r>
            <a:r>
              <a:rPr lang="hu-HU" sz="2000" dirty="0" err="1"/>
              <a:t>laser</a:t>
            </a:r>
            <a:r>
              <a:rPr lang="hu-HU" sz="2000" dirty="0"/>
              <a:t> </a:t>
            </a:r>
            <a:r>
              <a:rPr lang="hu-HU" sz="2000" dirty="0" err="1"/>
              <a:t>supraglottic</a:t>
            </a:r>
            <a:r>
              <a:rPr lang="hu-HU" sz="2000" dirty="0"/>
              <a:t> </a:t>
            </a:r>
            <a:r>
              <a:rPr lang="hu-HU" sz="2000" dirty="0" err="1"/>
              <a:t>resection</a:t>
            </a:r>
            <a:r>
              <a:rPr lang="hu-HU" sz="2000" dirty="0"/>
              <a:t> + ND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hu-HU" sz="2000" b="1" dirty="0" err="1">
                <a:solidFill>
                  <a:schemeClr val="tx2"/>
                </a:solidFill>
              </a:rPr>
              <a:t>Supraglottic</a:t>
            </a:r>
            <a:r>
              <a:rPr lang="hu-HU" sz="2000" b="1" dirty="0">
                <a:solidFill>
                  <a:schemeClr val="tx2"/>
                </a:solidFill>
              </a:rPr>
              <a:t>, </a:t>
            </a:r>
            <a:r>
              <a:rPr lang="hu-HU" sz="2000" b="1" dirty="0" err="1">
                <a:solidFill>
                  <a:schemeClr val="tx2"/>
                </a:solidFill>
              </a:rPr>
              <a:t>horizontal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resection</a:t>
            </a:r>
            <a:r>
              <a:rPr lang="hu-HU" sz="2000" b="1" dirty="0">
                <a:solidFill>
                  <a:schemeClr val="tx2"/>
                </a:solidFill>
              </a:rPr>
              <a:t> of </a:t>
            </a:r>
            <a:r>
              <a:rPr lang="hu-HU" sz="2000" b="1" dirty="0" err="1">
                <a:solidFill>
                  <a:schemeClr val="tx2"/>
                </a:solidFill>
              </a:rPr>
              <a:t>the</a:t>
            </a:r>
            <a:r>
              <a:rPr lang="hu-HU" sz="2000" b="1" dirty="0">
                <a:solidFill>
                  <a:schemeClr val="tx2"/>
                </a:solidFill>
              </a:rPr>
              <a:t> </a:t>
            </a:r>
            <a:r>
              <a:rPr lang="hu-HU" sz="2000" b="1" dirty="0" err="1">
                <a:solidFill>
                  <a:schemeClr val="tx2"/>
                </a:solidFill>
              </a:rPr>
              <a:t>larynx</a:t>
            </a:r>
            <a:r>
              <a:rPr lang="hu-HU" sz="2000" b="1" dirty="0">
                <a:solidFill>
                  <a:schemeClr val="tx2"/>
                </a:solidFill>
              </a:rPr>
              <a:t/>
            </a:r>
            <a:br>
              <a:rPr lang="hu-HU" sz="2000" b="1" dirty="0">
                <a:solidFill>
                  <a:schemeClr val="tx2"/>
                </a:solidFill>
              </a:rPr>
            </a:br>
            <a:r>
              <a:rPr lang="hu-HU" sz="2000" dirty="0"/>
              <a:t>+ </a:t>
            </a:r>
            <a:r>
              <a:rPr lang="hu-HU" sz="2000" dirty="0" err="1"/>
              <a:t>mRND</a:t>
            </a:r>
            <a:r>
              <a:rPr lang="hu-HU" sz="2000" dirty="0"/>
              <a:t>/RND (T1-T2, N1-N2)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hu-HU" sz="2000" b="1" u="sng" dirty="0" err="1"/>
              <a:t>Indication</a:t>
            </a:r>
            <a:r>
              <a:rPr lang="hu-HU" sz="2000" b="1" u="sng" dirty="0"/>
              <a:t>:</a:t>
            </a:r>
            <a:r>
              <a:rPr lang="hu-HU" sz="2000" dirty="0"/>
              <a:t> </a:t>
            </a:r>
            <a:r>
              <a:rPr lang="hu-HU" sz="2000" dirty="0" err="1"/>
              <a:t>infiltration</a:t>
            </a:r>
            <a:r>
              <a:rPr lang="hu-HU" sz="2000" dirty="0"/>
              <a:t> of </a:t>
            </a:r>
            <a:r>
              <a:rPr lang="hu-HU" sz="2000" dirty="0" err="1"/>
              <a:t>epiglottis</a:t>
            </a:r>
            <a:r>
              <a:rPr lang="hu-HU" sz="2000" dirty="0"/>
              <a:t>. </a:t>
            </a:r>
            <a:r>
              <a:rPr lang="hu-HU" sz="2000" dirty="0" err="1"/>
              <a:t>lingual</a:t>
            </a:r>
            <a:r>
              <a:rPr lang="hu-HU" sz="2000" dirty="0"/>
              <a:t> </a:t>
            </a:r>
            <a:r>
              <a:rPr lang="hu-HU" sz="2000" dirty="0" err="1"/>
              <a:t>or</a:t>
            </a:r>
            <a:r>
              <a:rPr lang="hu-HU" sz="2000" dirty="0"/>
              <a:t> </a:t>
            </a:r>
            <a:r>
              <a:rPr lang="hu-HU" sz="2000" dirty="0" err="1"/>
              <a:t>laryngeal</a:t>
            </a:r>
            <a:r>
              <a:rPr lang="hu-HU" sz="2000" dirty="0"/>
              <a:t> </a:t>
            </a:r>
            <a:r>
              <a:rPr lang="hu-HU" sz="2000" dirty="0" err="1"/>
              <a:t>surface</a:t>
            </a:r>
            <a:r>
              <a:rPr lang="hu-HU" sz="2000" dirty="0"/>
              <a:t>, </a:t>
            </a:r>
            <a:r>
              <a:rPr lang="hu-HU" sz="2000" dirty="0" err="1"/>
              <a:t>aryepiglottic</a:t>
            </a:r>
            <a:r>
              <a:rPr lang="hu-HU" sz="2000" dirty="0"/>
              <a:t> fold, </a:t>
            </a:r>
            <a:r>
              <a:rPr lang="hu-HU" sz="2000" dirty="0" err="1"/>
              <a:t>false</a:t>
            </a:r>
            <a:r>
              <a:rPr lang="hu-HU" sz="2000" dirty="0"/>
              <a:t> </a:t>
            </a:r>
            <a:r>
              <a:rPr lang="hu-HU" sz="2000" dirty="0" err="1"/>
              <a:t>cords</a:t>
            </a:r>
            <a:r>
              <a:rPr lang="hu-HU" sz="2000" dirty="0"/>
              <a:t>, </a:t>
            </a:r>
            <a:r>
              <a:rPr lang="hu-HU" sz="2000" dirty="0" err="1"/>
              <a:t>Morgagni-sac</a:t>
            </a:r>
            <a:r>
              <a:rPr lang="hu-HU" sz="2000" dirty="0"/>
              <a:t> (</a:t>
            </a:r>
            <a:r>
              <a:rPr lang="hu-HU" sz="2000" dirty="0" err="1"/>
              <a:t>superior</a:t>
            </a:r>
            <a:r>
              <a:rPr lang="hu-HU" sz="2000" dirty="0"/>
              <a:t> part).</a:t>
            </a:r>
          </a:p>
          <a:p>
            <a:pPr>
              <a:lnSpc>
                <a:spcPct val="110000"/>
              </a:lnSpc>
              <a:buClr>
                <a:schemeClr val="tx2"/>
              </a:buClr>
            </a:pPr>
            <a:r>
              <a:rPr lang="hu-HU" sz="2000" dirty="0" err="1"/>
              <a:t>Removal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entire</a:t>
            </a:r>
            <a:r>
              <a:rPr lang="hu-HU" sz="2000" dirty="0"/>
              <a:t> </a:t>
            </a:r>
            <a:r>
              <a:rPr lang="hu-HU" sz="2000" dirty="0" err="1"/>
              <a:t>epiglottis</a:t>
            </a:r>
            <a:r>
              <a:rPr lang="hu-HU" sz="2000" dirty="0"/>
              <a:t>, </a:t>
            </a:r>
            <a:r>
              <a:rPr lang="hu-HU" sz="2000" dirty="0" err="1"/>
              <a:t>both</a:t>
            </a:r>
            <a:r>
              <a:rPr lang="hu-HU" sz="2000" dirty="0"/>
              <a:t> </a:t>
            </a:r>
            <a:r>
              <a:rPr lang="hu-HU" sz="2000" dirty="0" err="1"/>
              <a:t>false</a:t>
            </a:r>
            <a:r>
              <a:rPr lang="hu-HU" sz="2000" dirty="0"/>
              <a:t> </a:t>
            </a:r>
            <a:r>
              <a:rPr lang="hu-HU" sz="2000" dirty="0" err="1"/>
              <a:t>cord</a:t>
            </a:r>
            <a:r>
              <a:rPr lang="hu-HU" sz="2000" dirty="0"/>
              <a:t>, </a:t>
            </a:r>
            <a:r>
              <a:rPr lang="hu-HU" sz="2000" dirty="0" err="1"/>
              <a:t>thyroid</a:t>
            </a:r>
            <a:r>
              <a:rPr lang="hu-HU" sz="2000" dirty="0"/>
              <a:t> </a:t>
            </a:r>
            <a:r>
              <a:rPr lang="hu-HU" sz="2000" dirty="0" err="1" smtClean="0"/>
              <a:t>cartilage</a:t>
            </a:r>
            <a:r>
              <a:rPr lang="hu-HU" sz="2000" dirty="0" smtClean="0"/>
              <a:t> </a:t>
            </a:r>
            <a:r>
              <a:rPr lang="hu-HU" sz="2000" dirty="0" err="1"/>
              <a:t>upper</a:t>
            </a:r>
            <a:r>
              <a:rPr lang="hu-HU" sz="2000" dirty="0"/>
              <a:t> </a:t>
            </a:r>
            <a:r>
              <a:rPr lang="hu-HU" sz="2000" dirty="0" err="1"/>
              <a:t>third</a:t>
            </a:r>
            <a:r>
              <a:rPr lang="hu-HU" sz="2000" dirty="0"/>
              <a:t>, </a:t>
            </a:r>
            <a:r>
              <a:rPr lang="hu-HU" sz="2000" dirty="0" err="1"/>
              <a:t>preepiglottic</a:t>
            </a:r>
            <a:r>
              <a:rPr lang="hu-HU" sz="2000" dirty="0"/>
              <a:t> </a:t>
            </a:r>
            <a:r>
              <a:rPr lang="hu-HU" sz="2000" dirty="0" err="1"/>
              <a:t>space</a:t>
            </a:r>
            <a:r>
              <a:rPr lang="hu-HU" sz="2000" dirty="0"/>
              <a:t>, body of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hyoid</a:t>
            </a:r>
            <a:r>
              <a:rPr lang="hu-HU" sz="2000" dirty="0"/>
              <a:t> </a:t>
            </a:r>
            <a:r>
              <a:rPr lang="hu-HU" sz="2000" dirty="0" err="1"/>
              <a:t>bone</a:t>
            </a:r>
            <a:endParaRPr lang="hu-HU" sz="2000" dirty="0">
              <a:solidFill>
                <a:schemeClr val="accent1"/>
              </a:solidFill>
            </a:endParaRPr>
          </a:p>
        </p:txBody>
      </p:sp>
      <p:pic>
        <p:nvPicPr>
          <p:cNvPr id="128006" name="Picture 6" descr="7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0338" y="188913"/>
            <a:ext cx="2633662" cy="1736725"/>
          </a:xfrm>
          <a:prstGeom prst="rect">
            <a:avLst/>
          </a:prstGeom>
          <a:noFill/>
        </p:spPr>
      </p:pic>
      <p:pic>
        <p:nvPicPr>
          <p:cNvPr id="128007" name="Picture 7" descr="6-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438" y="3810000"/>
            <a:ext cx="1935162" cy="2908300"/>
          </a:xfrm>
          <a:prstGeom prst="rect">
            <a:avLst/>
          </a:prstGeom>
          <a:noFill/>
        </p:spPr>
      </p:pic>
      <p:pic>
        <p:nvPicPr>
          <p:cNvPr id="128008" name="Picture 8" descr="7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5489575"/>
            <a:ext cx="1368425" cy="1368425"/>
          </a:xfrm>
          <a:prstGeom prst="rect">
            <a:avLst/>
          </a:prstGeom>
          <a:noFill/>
        </p:spPr>
      </p:pic>
      <p:pic>
        <p:nvPicPr>
          <p:cNvPr id="128009" name="Picture 9" descr="mok3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53200" y="1916113"/>
            <a:ext cx="2590800" cy="1933575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5888"/>
            <a:ext cx="7772400" cy="1143000"/>
          </a:xfrm>
        </p:spPr>
        <p:txBody>
          <a:bodyPr/>
          <a:lstStyle/>
          <a:p>
            <a:r>
              <a:rPr lang="hu-HU"/>
              <a:t>Surgery: supraglottic carcinoma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/>
            <a:r>
              <a:rPr lang="hu-HU" sz="2800"/>
              <a:t>Endoscopic laser resection</a:t>
            </a:r>
          </a:p>
          <a:p>
            <a:pPr algn="ctr"/>
            <a:r>
              <a:rPr lang="hu-HU" sz="2800"/>
              <a:t>Open approach surgery – supraglottic, horizontal laryngectomy </a:t>
            </a:r>
          </a:p>
        </p:txBody>
      </p:sp>
      <p:pic>
        <p:nvPicPr>
          <p:cNvPr id="182276" name="Picture 4" descr="mok3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95963" y="1125538"/>
            <a:ext cx="2654300" cy="1981200"/>
          </a:xfrm>
          <a:noFill/>
          <a:ln/>
        </p:spPr>
      </p:pic>
      <p:pic>
        <p:nvPicPr>
          <p:cNvPr id="182278" name="Picture 6" descr="mok5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95963" y="3141663"/>
            <a:ext cx="2641600" cy="1981200"/>
          </a:xfrm>
          <a:noFill/>
          <a:ln/>
        </p:spPr>
      </p:pic>
      <p:pic>
        <p:nvPicPr>
          <p:cNvPr id="182280" name="Picture 8" descr="mok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95838"/>
            <a:ext cx="2879725" cy="2062162"/>
          </a:xfrm>
          <a:prstGeom prst="rect">
            <a:avLst/>
          </a:prstGeom>
          <a:noFill/>
        </p:spPr>
      </p:pic>
      <p:pic>
        <p:nvPicPr>
          <p:cNvPr id="182281" name="Picture 9" descr="mok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6238" y="4797425"/>
            <a:ext cx="28432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hu-HU" sz="4000"/>
              <a:t>Open approach surgery: horizontal supraglottic laryngectomy + mRND</a:t>
            </a:r>
          </a:p>
        </p:txBody>
      </p:sp>
      <p:pic>
        <p:nvPicPr>
          <p:cNvPr id="185352" name="Picture 8" descr="DSC0037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1557338"/>
            <a:ext cx="2641600" cy="1981200"/>
          </a:xfrm>
          <a:noFill/>
          <a:ln/>
        </p:spPr>
      </p:pic>
      <p:pic>
        <p:nvPicPr>
          <p:cNvPr id="185354" name="Picture 10" descr="DSC0037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557338"/>
            <a:ext cx="2641600" cy="1981200"/>
          </a:xfrm>
          <a:noFill/>
          <a:ln/>
        </p:spPr>
      </p:pic>
      <p:pic>
        <p:nvPicPr>
          <p:cNvPr id="185356" name="Picture 12" descr="DSC0037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258888" y="3644900"/>
            <a:ext cx="2641600" cy="1981200"/>
          </a:xfrm>
          <a:solidFill>
            <a:schemeClr val="accent1"/>
          </a:solidFill>
          <a:ln/>
        </p:spPr>
      </p:pic>
      <p:pic>
        <p:nvPicPr>
          <p:cNvPr id="185358" name="Picture 14" descr="DSC0037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219700" y="3644900"/>
            <a:ext cx="2641600" cy="1981200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Open approach surgery: horizontal supraglottic laryngectomy + mRND</a:t>
            </a:r>
            <a:br>
              <a:rPr lang="hu-HU" sz="4000"/>
            </a:br>
            <a:r>
              <a:rPr lang="hu-HU" sz="4000"/>
              <a:t>Reconstrucion</a:t>
            </a:r>
          </a:p>
        </p:txBody>
      </p:sp>
      <p:pic>
        <p:nvPicPr>
          <p:cNvPr id="191492" name="Picture 4" descr="DSC0037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  <p:pic>
        <p:nvPicPr>
          <p:cNvPr id="191494" name="Picture 6" descr="DSC003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609850"/>
            <a:ext cx="3810000" cy="2857500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Management of the neck (metastasis of supraglottic cancer)</a:t>
            </a:r>
          </a:p>
        </p:txBody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/>
              <a:t>N0 neck: sel ND (II, III, IV region) bilateral</a:t>
            </a:r>
          </a:p>
          <a:p>
            <a:r>
              <a:rPr lang="hu-HU" sz="2800"/>
              <a:t>N1 neck: mRND bilateral</a:t>
            </a:r>
          </a:p>
          <a:p>
            <a:r>
              <a:rPr lang="hu-HU" sz="2800"/>
              <a:t>N2a: (m)RND + mRND</a:t>
            </a:r>
          </a:p>
          <a:p>
            <a:r>
              <a:rPr lang="hu-HU" sz="2800"/>
              <a:t>N2b, c, </a:t>
            </a:r>
          </a:p>
          <a:p>
            <a:r>
              <a:rPr lang="hu-HU" sz="2800"/>
              <a:t>N3: RND + mRND</a:t>
            </a:r>
          </a:p>
          <a:p>
            <a:endParaRPr lang="hu-HU" sz="2800"/>
          </a:p>
          <a:p>
            <a:r>
              <a:rPr lang="hu-HU" sz="2800" u="sng"/>
              <a:t>Additional radiotherapy</a:t>
            </a:r>
          </a:p>
          <a:p>
            <a:r>
              <a:rPr lang="hu-HU" sz="2800"/>
              <a:t>Chemotherapy</a:t>
            </a:r>
          </a:p>
          <a:p>
            <a:endParaRPr lang="hu-HU" sz="280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Carcinoma of the larynx </a:t>
            </a:r>
            <a:br>
              <a:rPr lang="hu-HU" sz="4000"/>
            </a:br>
            <a:r>
              <a:rPr lang="hu-HU" sz="4000"/>
              <a:t>Carcinoma planocellulare laryngis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341438"/>
            <a:ext cx="7467600" cy="4114800"/>
          </a:xfrm>
        </p:spPr>
        <p:txBody>
          <a:bodyPr/>
          <a:lstStyle/>
          <a:p>
            <a:pPr>
              <a:lnSpc>
                <a:spcPct val="120000"/>
              </a:lnSpc>
              <a:buFontTx/>
              <a:buNone/>
            </a:pPr>
            <a:r>
              <a:rPr lang="hu-HU" sz="2600" dirty="0" err="1"/>
              <a:t>Prevalence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laryngeal</a:t>
            </a:r>
            <a:r>
              <a:rPr lang="hu-HU" sz="2600" dirty="0"/>
              <a:t> </a:t>
            </a:r>
            <a:r>
              <a:rPr lang="hu-HU" sz="2600" dirty="0" err="1"/>
              <a:t>tumour</a:t>
            </a:r>
            <a:r>
              <a:rPr lang="hu-HU" sz="2600" dirty="0"/>
              <a:t>: 5.- 6. most </a:t>
            </a:r>
            <a:r>
              <a:rPr lang="hu-HU" sz="2600" dirty="0" err="1"/>
              <a:t>frequent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malignancies</a:t>
            </a:r>
            <a:r>
              <a:rPr lang="hu-HU" sz="2600" dirty="0"/>
              <a:t> </a:t>
            </a:r>
            <a:r>
              <a:rPr lang="hu-HU" sz="2600" dirty="0" err="1"/>
              <a:t>in</a:t>
            </a:r>
            <a:r>
              <a:rPr lang="hu-HU" sz="2600" dirty="0"/>
              <a:t> </a:t>
            </a:r>
            <a:r>
              <a:rPr lang="hu-HU" sz="2600" dirty="0" err="1"/>
              <a:t>adults</a:t>
            </a:r>
            <a:r>
              <a:rPr lang="hu-HU" sz="2600" dirty="0"/>
              <a:t>.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hu-HU" sz="2600" dirty="0" err="1"/>
              <a:t>Predisposition</a:t>
            </a:r>
            <a:r>
              <a:rPr lang="hu-HU" sz="2600" dirty="0"/>
              <a:t>: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 smtClean="0"/>
              <a:t>Genetic</a:t>
            </a: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 smtClean="0"/>
              <a:t>habits</a:t>
            </a:r>
            <a:r>
              <a:rPr lang="hu-HU" sz="2600" dirty="0"/>
              <a:t>: </a:t>
            </a:r>
            <a:r>
              <a:rPr lang="hu-HU" sz="2600" dirty="0" err="1"/>
              <a:t>alcohol</a:t>
            </a:r>
            <a:r>
              <a:rPr lang="hu-HU" sz="2600" dirty="0"/>
              <a:t> </a:t>
            </a:r>
            <a:r>
              <a:rPr lang="hu-HU" sz="2600" dirty="0" err="1"/>
              <a:t>consumption</a:t>
            </a:r>
            <a:r>
              <a:rPr lang="hu-HU" sz="2600" dirty="0"/>
              <a:t>, – </a:t>
            </a:r>
            <a:r>
              <a:rPr lang="hu-HU" sz="2600" dirty="0" err="1"/>
              <a:t>lesion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liver-</a:t>
            </a:r>
            <a:r>
              <a:rPr lang="hu-HU" sz="2600" dirty="0"/>
              <a:t>, </a:t>
            </a:r>
            <a:r>
              <a:rPr lang="hu-HU" sz="2600" dirty="0" err="1"/>
              <a:t>smoking</a:t>
            </a:r>
            <a:r>
              <a:rPr lang="hu-HU" sz="2600" dirty="0"/>
              <a:t> - </a:t>
            </a:r>
            <a:r>
              <a:rPr lang="hu-HU" sz="2600" dirty="0" err="1"/>
              <a:t>tobacco</a:t>
            </a:r>
            <a:r>
              <a:rPr lang="hu-HU" sz="2600" dirty="0"/>
              <a:t> </a:t>
            </a:r>
            <a:r>
              <a:rPr lang="hu-HU" sz="2600" dirty="0" err="1"/>
              <a:t>use</a:t>
            </a:r>
            <a:r>
              <a:rPr lang="hu-HU" sz="2600" dirty="0"/>
              <a:t> (</a:t>
            </a:r>
            <a:r>
              <a:rPr lang="hu-HU" sz="2600" dirty="0" err="1"/>
              <a:t>abuse</a:t>
            </a:r>
            <a:r>
              <a:rPr lang="hu-HU" sz="2600" dirty="0"/>
              <a:t>), </a:t>
            </a:r>
            <a:r>
              <a:rPr lang="hu-HU" sz="2600" dirty="0" err="1"/>
              <a:t>chemicals</a:t>
            </a:r>
            <a:r>
              <a:rPr lang="hu-HU" sz="2600" dirty="0"/>
              <a:t>, </a:t>
            </a:r>
            <a:r>
              <a:rPr lang="hu-HU" sz="2600" dirty="0" err="1"/>
              <a:t>feeding</a:t>
            </a:r>
            <a:r>
              <a:rPr lang="hu-HU" sz="2600" dirty="0"/>
              <a:t>, </a:t>
            </a:r>
            <a:r>
              <a:rPr lang="hu-HU" sz="2600" dirty="0" err="1"/>
              <a:t>hygiene</a:t>
            </a:r>
            <a:r>
              <a:rPr lang="hu-HU" sz="2600" dirty="0"/>
              <a:t> </a:t>
            </a:r>
            <a:r>
              <a:rPr lang="hu-HU" sz="2600" dirty="0" err="1"/>
              <a:t>of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mouth</a:t>
            </a:r>
            <a:r>
              <a:rPr lang="hu-HU" sz="2600" dirty="0"/>
              <a:t>, </a:t>
            </a:r>
            <a:r>
              <a:rPr lang="hu-HU" sz="2600" dirty="0" err="1"/>
              <a:t>profession</a:t>
            </a:r>
            <a:r>
              <a:rPr lang="hu-HU" sz="2600" dirty="0"/>
              <a:t>, </a:t>
            </a:r>
            <a:r>
              <a:rPr lang="hu-HU" sz="2600" dirty="0" err="1"/>
              <a:t>pollution</a:t>
            </a:r>
            <a:r>
              <a:rPr lang="hu-HU" sz="2600" dirty="0"/>
              <a:t>.</a:t>
            </a:r>
          </a:p>
          <a:p>
            <a:pPr>
              <a:lnSpc>
                <a:spcPct val="120000"/>
              </a:lnSpc>
            </a:pPr>
            <a:r>
              <a:rPr lang="hu-HU" sz="2600" dirty="0" err="1" smtClean="0">
                <a:solidFill>
                  <a:srgbClr val="FFFF00"/>
                </a:solidFill>
              </a:rPr>
              <a:t>Appearance</a:t>
            </a:r>
            <a:r>
              <a:rPr lang="hu-HU" sz="2600" dirty="0">
                <a:solidFill>
                  <a:srgbClr val="FFFF00"/>
                </a:solidFill>
              </a:rPr>
              <a:t>: </a:t>
            </a:r>
            <a:r>
              <a:rPr lang="hu-HU" sz="2600" dirty="0" err="1">
                <a:solidFill>
                  <a:srgbClr val="FFFF00"/>
                </a:solidFill>
              </a:rPr>
              <a:t>age</a:t>
            </a:r>
            <a:r>
              <a:rPr lang="hu-HU" sz="2600" dirty="0">
                <a:solidFill>
                  <a:srgbClr val="FFFF00"/>
                </a:solidFill>
              </a:rPr>
              <a:t> of 50-70 </a:t>
            </a:r>
            <a:r>
              <a:rPr lang="hu-HU" sz="2600" dirty="0" err="1">
                <a:solidFill>
                  <a:srgbClr val="FFFF00"/>
                </a:solidFill>
              </a:rPr>
              <a:t>years</a:t>
            </a:r>
            <a:r>
              <a:rPr lang="hu-HU" sz="2600" dirty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hu-HU" sz="2600" dirty="0" err="1">
                <a:solidFill>
                  <a:schemeClr val="accent1"/>
                </a:solidFill>
              </a:rPr>
              <a:t>Men-women</a:t>
            </a:r>
            <a:r>
              <a:rPr lang="hu-HU" sz="2600" dirty="0">
                <a:solidFill>
                  <a:schemeClr val="accent1"/>
                </a:solidFill>
              </a:rPr>
              <a:t> ratio: 20:1 (USA: 5:1)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Cím 1"/>
          <p:cNvSpPr>
            <a:spLocks noGrp="1"/>
          </p:cNvSpPr>
          <p:nvPr>
            <p:ph type="title"/>
          </p:nvPr>
        </p:nvSpPr>
        <p:spPr>
          <a:xfrm>
            <a:off x="457200" y="593725"/>
            <a:ext cx="8229600" cy="1069975"/>
          </a:xfrm>
        </p:spPr>
        <p:txBody>
          <a:bodyPr/>
          <a:lstStyle/>
          <a:p>
            <a:pPr eaLnBrk="1" hangingPunct="1"/>
            <a:r>
              <a:rPr lang="hu-HU" altLang="hu-HU" sz="2800" smtClean="0">
                <a:latin typeface="Arial" charset="0"/>
                <a:cs typeface="Arial" charset="0"/>
              </a:rPr>
              <a:t>The zones of  the  neck  </a:t>
            </a:r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1530350"/>
            <a:ext cx="5038725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7124700" y="6267450"/>
            <a:ext cx="2019300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6425"/>
            <a:ext cx="8229600" cy="890588"/>
          </a:xfrm>
        </p:spPr>
        <p:txBody>
          <a:bodyPr/>
          <a:lstStyle/>
          <a:p>
            <a:pPr eaLnBrk="1" hangingPunct="1"/>
            <a:r>
              <a:rPr lang="en-US" altLang="hu-HU" sz="4400" smtClean="0">
                <a:latin typeface="Arial" charset="0"/>
                <a:cs typeface="Arial" charset="0"/>
              </a:rPr>
              <a:t>Treatment of neck metastasis</a:t>
            </a:r>
            <a:r>
              <a:rPr lang="hu-HU" altLang="hu-HU" sz="4400" smtClean="0">
                <a:latin typeface="Arial" charset="0"/>
                <a:cs typeface="Arial" charset="0"/>
              </a:rPr>
              <a:t> </a:t>
            </a:r>
            <a:endParaRPr lang="en-US" altLang="hu-HU" sz="4400" smtClean="0">
              <a:latin typeface="Arial" charset="0"/>
              <a:cs typeface="Arial" charset="0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800100" y="2057400"/>
            <a:ext cx="7886700" cy="4516438"/>
          </a:xfr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defRPr/>
            </a:pPr>
            <a:r>
              <a:rPr lang="en-US" sz="4000" b="1" dirty="0" smtClean="0"/>
              <a:t>Radical </a:t>
            </a:r>
            <a:r>
              <a:rPr lang="en-US" sz="4000" b="1" dirty="0"/>
              <a:t>neck </a:t>
            </a:r>
            <a:r>
              <a:rPr lang="en-US" sz="4000" b="1" dirty="0" smtClean="0"/>
              <a:t>dissection</a:t>
            </a:r>
            <a:r>
              <a:rPr lang="hu-HU" sz="4000" b="1" dirty="0" smtClean="0"/>
              <a:t> (RND)</a:t>
            </a:r>
            <a:endParaRPr lang="hu-HU" sz="4000" dirty="0"/>
          </a:p>
          <a:p>
            <a:pPr eaLnBrk="1" fontAlgn="auto" hangingPunct="1">
              <a:defRPr/>
            </a:pPr>
            <a:r>
              <a:rPr lang="hu-HU" sz="4000" b="1" dirty="0" smtClean="0"/>
              <a:t>M</a:t>
            </a:r>
            <a:r>
              <a:rPr lang="en-US" sz="4000" b="1" dirty="0" err="1" smtClean="0"/>
              <a:t>odified</a:t>
            </a:r>
            <a:r>
              <a:rPr lang="en-US" sz="4000" b="1" dirty="0" smtClean="0"/>
              <a:t> </a:t>
            </a:r>
            <a:r>
              <a:rPr lang="en-US" sz="4000" b="1" dirty="0"/>
              <a:t>radical neck </a:t>
            </a:r>
            <a:r>
              <a:rPr lang="en-US" sz="4000" b="1" dirty="0" smtClean="0"/>
              <a:t>dissection</a:t>
            </a:r>
            <a:r>
              <a:rPr lang="hu-HU" sz="4000" b="1" dirty="0" smtClean="0"/>
              <a:t> (</a:t>
            </a:r>
            <a:r>
              <a:rPr lang="hu-HU" sz="4000" b="1" dirty="0" err="1" smtClean="0"/>
              <a:t>mRND</a:t>
            </a:r>
            <a:r>
              <a:rPr lang="hu-HU" sz="4000" b="1" dirty="0" smtClean="0"/>
              <a:t>)</a:t>
            </a:r>
          </a:p>
          <a:p>
            <a:pPr eaLnBrk="1" fontAlgn="auto" hangingPunct="1">
              <a:defRPr/>
            </a:pPr>
            <a:r>
              <a:rPr lang="hu-HU" sz="4000" b="1" dirty="0" smtClean="0"/>
              <a:t>S</a:t>
            </a:r>
            <a:r>
              <a:rPr lang="en-US" sz="4000" b="1" dirty="0" smtClean="0"/>
              <a:t>elective neck dissection</a:t>
            </a:r>
            <a:r>
              <a:rPr lang="hu-HU" sz="4000" b="1" dirty="0" smtClean="0"/>
              <a:t>s</a:t>
            </a:r>
            <a:endParaRPr lang="hu-HU" sz="4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7124700" y="6267450"/>
            <a:ext cx="2019300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smtClean="0">
                <a:latin typeface="Arial" charset="0"/>
                <a:cs typeface="Arial" charset="0"/>
              </a:rPr>
              <a:t>Radical neck dissection </a:t>
            </a:r>
            <a:r>
              <a:rPr lang="hu-HU" altLang="hu-HU" smtClean="0">
                <a:latin typeface="Arial" charset="0"/>
                <a:cs typeface="Arial" charset="0"/>
              </a:rPr>
              <a:t>(RND)</a:t>
            </a:r>
            <a:endParaRPr lang="en-US" altLang="hu-HU" smtClean="0">
              <a:latin typeface="Arial" charset="0"/>
              <a:cs typeface="Arial" charset="0"/>
            </a:endParaRPr>
          </a:p>
        </p:txBody>
      </p:sp>
      <p:sp>
        <p:nvSpPr>
          <p:cNvPr id="76803" name="Tartalom helye 4"/>
          <p:cNvSpPr>
            <a:spLocks noGrp="1"/>
          </p:cNvSpPr>
          <p:nvPr>
            <p:ph sz="half" idx="1"/>
          </p:nvPr>
        </p:nvSpPr>
        <p:spPr>
          <a:xfrm>
            <a:off x="228600" y="1276350"/>
            <a:ext cx="4400550" cy="5581650"/>
          </a:xfrm>
        </p:spPr>
        <p:txBody>
          <a:bodyPr/>
          <a:lstStyle/>
          <a:p>
            <a:pPr eaLnBrk="1" hangingPunct="1"/>
            <a:r>
              <a:rPr lang="hu-HU" altLang="hu-HU" sz="2800" smtClean="0"/>
              <a:t>RND </a:t>
            </a:r>
            <a:r>
              <a:rPr lang="en-US" altLang="hu-HU" sz="2800" smtClean="0"/>
              <a:t>is defined as remova</a:t>
            </a:r>
            <a:r>
              <a:rPr lang="hu-HU" altLang="hu-HU" sz="2800" smtClean="0"/>
              <a:t>l </a:t>
            </a:r>
            <a:r>
              <a:rPr lang="en-US" altLang="hu-HU" sz="2800" smtClean="0"/>
              <a:t> en bloc </a:t>
            </a:r>
            <a:r>
              <a:rPr lang="hu-HU" altLang="hu-HU" sz="2800" smtClean="0"/>
              <a:t> of </a:t>
            </a:r>
            <a:r>
              <a:rPr lang="hu-HU" altLang="hu-HU" sz="2400" smtClean="0"/>
              <a:t> </a:t>
            </a:r>
            <a:r>
              <a:rPr lang="hu-HU" altLang="hu-HU" sz="2800" smtClean="0"/>
              <a:t>everything of the neck except carotid artery, Vagus,  Phrenic and Hypoglossus nerves. </a:t>
            </a:r>
          </a:p>
          <a:p>
            <a:pPr eaLnBrk="1" hangingPunct="1"/>
            <a:r>
              <a:rPr lang="en-US" altLang="hu-HU" sz="2800" smtClean="0"/>
              <a:t>The indications for </a:t>
            </a:r>
            <a:r>
              <a:rPr lang="hu-HU" altLang="hu-HU" sz="2800" smtClean="0"/>
              <a:t>RND include </a:t>
            </a:r>
            <a:r>
              <a:rPr lang="en-US" altLang="hu-HU" sz="2800" smtClean="0"/>
              <a:t>treatment of metastati</a:t>
            </a:r>
            <a:r>
              <a:rPr lang="hu-HU" altLang="hu-HU" sz="2800" smtClean="0"/>
              <a:t>c disease of the n</a:t>
            </a:r>
            <a:r>
              <a:rPr lang="en-US" altLang="hu-HU" sz="2800" smtClean="0"/>
              <a:t>eck</a:t>
            </a:r>
            <a:r>
              <a:rPr lang="hu-HU" altLang="hu-HU" sz="2800" smtClean="0"/>
              <a:t>.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877616" y="1371599"/>
            <a:ext cx="4037784" cy="510503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6805" name="Rectangle 6"/>
          <p:cNvSpPr>
            <a:spLocks noChangeArrowheads="1"/>
          </p:cNvSpPr>
          <p:nvPr/>
        </p:nvSpPr>
        <p:spPr bwMode="auto">
          <a:xfrm>
            <a:off x="7124700" y="6267450"/>
            <a:ext cx="2019300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ím 1"/>
          <p:cNvSpPr>
            <a:spLocks noGrp="1"/>
          </p:cNvSpPr>
          <p:nvPr>
            <p:ph type="title"/>
          </p:nvPr>
        </p:nvSpPr>
        <p:spPr>
          <a:xfrm>
            <a:off x="0" y="606425"/>
            <a:ext cx="9144000" cy="784225"/>
          </a:xfrm>
        </p:spPr>
        <p:txBody>
          <a:bodyPr/>
          <a:lstStyle/>
          <a:p>
            <a:pPr eaLnBrk="1" hangingPunct="1"/>
            <a:r>
              <a:rPr lang="en-US" altLang="hu-HU" sz="3100" smtClean="0">
                <a:latin typeface="Arial" charset="0"/>
                <a:cs typeface="Arial" charset="0"/>
              </a:rPr>
              <a:t>A modified radical neck dissection</a:t>
            </a:r>
            <a:r>
              <a:rPr lang="hu-HU" altLang="hu-HU" sz="3100" smtClean="0">
                <a:latin typeface="Arial" charset="0"/>
                <a:cs typeface="Arial" charset="0"/>
              </a:rPr>
              <a:t> (MRND)</a:t>
            </a:r>
            <a:endParaRPr lang="en-US" altLang="hu-HU" smtClean="0">
              <a:latin typeface="Arial" charset="0"/>
              <a:cs typeface="Arial" charset="0"/>
            </a:endParaRPr>
          </a:p>
        </p:txBody>
      </p:sp>
      <p:sp>
        <p:nvSpPr>
          <p:cNvPr id="77827" name="Tartalom helye 2"/>
          <p:cNvSpPr>
            <a:spLocks noGrp="1"/>
          </p:cNvSpPr>
          <p:nvPr>
            <p:ph sz="half" idx="1"/>
          </p:nvPr>
        </p:nvSpPr>
        <p:spPr>
          <a:xfrm>
            <a:off x="0" y="1352550"/>
            <a:ext cx="4514850" cy="5181600"/>
          </a:xfrm>
        </p:spPr>
        <p:txBody>
          <a:bodyPr/>
          <a:lstStyle/>
          <a:p>
            <a:pPr eaLnBrk="1" hangingPunct="1"/>
            <a:r>
              <a:rPr lang="en-US" altLang="hu-HU" sz="2400" smtClean="0"/>
              <a:t>A </a:t>
            </a:r>
            <a:r>
              <a:rPr lang="hu-HU" altLang="hu-HU" sz="2400" smtClean="0"/>
              <a:t>MRND</a:t>
            </a:r>
            <a:r>
              <a:rPr lang="en-US" altLang="hu-HU" sz="2400" smtClean="0"/>
              <a:t> </a:t>
            </a:r>
            <a:r>
              <a:rPr lang="hu-HU" altLang="hu-HU" sz="2400" smtClean="0"/>
              <a:t>is essentially the same as the  RND, but as not as aggressive, and either/or the </a:t>
            </a:r>
            <a:r>
              <a:rPr lang="en-US" altLang="hu-HU" sz="2400" smtClean="0"/>
              <a:t>sternocleidomast muscle, the internal jugular vein, or the  accessory nerve</a:t>
            </a:r>
            <a:r>
              <a:rPr lang="hu-HU" altLang="hu-HU" sz="2400" smtClean="0"/>
              <a:t> preserved.</a:t>
            </a:r>
          </a:p>
          <a:p>
            <a:pPr eaLnBrk="1" hangingPunct="1"/>
            <a:r>
              <a:rPr lang="en-US" altLang="hu-HU" sz="2400" smtClean="0"/>
              <a:t> The indications </a:t>
            </a:r>
            <a:r>
              <a:rPr lang="hu-HU" altLang="hu-HU" sz="2400" smtClean="0"/>
              <a:t>MRND is the removal of  metastatic disease of the neck where the three previous sructures have not been infiltrated. </a:t>
            </a:r>
            <a:endParaRPr lang="en-US" altLang="hu-HU" sz="2400" smtClean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4927543" y="1123950"/>
            <a:ext cx="3864202" cy="49180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7829" name="Rectangle 6"/>
          <p:cNvSpPr>
            <a:spLocks noChangeArrowheads="1"/>
          </p:cNvSpPr>
          <p:nvPr/>
        </p:nvSpPr>
        <p:spPr bwMode="auto">
          <a:xfrm>
            <a:off x="7124700" y="6267450"/>
            <a:ext cx="2019300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6425"/>
            <a:ext cx="8229600" cy="890588"/>
          </a:xfrm>
        </p:spPr>
        <p:txBody>
          <a:bodyPr/>
          <a:lstStyle/>
          <a:p>
            <a:pPr eaLnBrk="1" hangingPunct="1"/>
            <a:r>
              <a:rPr lang="en-US" altLang="hu-HU" smtClean="0">
                <a:latin typeface="Arial" charset="0"/>
                <a:cs typeface="Arial" charset="0"/>
              </a:rPr>
              <a:t>Treatment of neck metastasis</a:t>
            </a:r>
            <a:r>
              <a:rPr lang="hu-HU" altLang="hu-HU" smtClean="0">
                <a:latin typeface="Arial" charset="0"/>
                <a:cs typeface="Arial" charset="0"/>
              </a:rPr>
              <a:t> II.</a:t>
            </a:r>
            <a:endParaRPr lang="en-US" altLang="hu-HU" smtClean="0">
              <a:latin typeface="Arial" charset="0"/>
              <a:cs typeface="Arial" charset="0"/>
            </a:endParaRPr>
          </a:p>
        </p:txBody>
      </p:sp>
      <p:sp>
        <p:nvSpPr>
          <p:cNvPr id="19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39888"/>
            <a:ext cx="8229600" cy="4933950"/>
          </a:xfrm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fontAlgn="auto" hangingPunct="1">
              <a:lnSpc>
                <a:spcPts val="3300"/>
              </a:lnSpc>
              <a:defRPr/>
            </a:pPr>
            <a:r>
              <a:rPr lang="en-US" sz="2400" b="1" dirty="0"/>
              <a:t>A selective neck dissection </a:t>
            </a:r>
            <a:r>
              <a:rPr lang="en-US" sz="2400" dirty="0"/>
              <a:t>involves the preservation of one or more zones that are typically removed in a radical neck dissection. This procedure is performed when the risk of occult metastasis to the cervical lymph nodes is greater than 20%.</a:t>
            </a:r>
            <a:endParaRPr lang="hu-HU" sz="2400" dirty="0"/>
          </a:p>
          <a:p>
            <a:pPr eaLnBrk="1" fontAlgn="auto" hangingPunct="1">
              <a:lnSpc>
                <a:spcPts val="3300"/>
              </a:lnSpc>
              <a:defRPr/>
            </a:pPr>
            <a:r>
              <a:rPr lang="en-US" sz="2400" dirty="0"/>
              <a:t>A </a:t>
            </a:r>
            <a:r>
              <a:rPr lang="en-US" sz="2400" dirty="0" err="1"/>
              <a:t>supraomohyoid</a:t>
            </a:r>
            <a:r>
              <a:rPr lang="en-US" sz="2400" dirty="0"/>
              <a:t> neck dissection involves Zones I–III</a:t>
            </a:r>
            <a:r>
              <a:rPr lang="hu-HU" sz="2400" dirty="0"/>
              <a:t>. </a:t>
            </a:r>
            <a:r>
              <a:rPr lang="hu-HU" sz="2400" dirty="0" err="1"/>
              <a:t>We</a:t>
            </a:r>
            <a:r>
              <a:rPr lang="hu-HU" sz="2400" dirty="0"/>
              <a:t> </a:t>
            </a:r>
            <a:r>
              <a:rPr lang="hu-HU" sz="2400" dirty="0" err="1"/>
              <a:t>use</a:t>
            </a:r>
            <a:r>
              <a:rPr lang="hu-HU" sz="2400" dirty="0"/>
              <a:t> </a:t>
            </a:r>
            <a:r>
              <a:rPr lang="hu-HU" sz="2400" dirty="0" err="1"/>
              <a:t>it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r>
              <a:rPr lang="en-US" sz="2400" u="sng" dirty="0"/>
              <a:t>oral cavity tumors and N0 neck disease</a:t>
            </a:r>
            <a:r>
              <a:rPr lang="en-US" sz="2400" dirty="0"/>
              <a:t> </a:t>
            </a:r>
            <a:endParaRPr lang="hu-HU" sz="2400" dirty="0"/>
          </a:p>
          <a:p>
            <a:pPr eaLnBrk="1" fontAlgn="auto" hangingPunct="1">
              <a:lnSpc>
                <a:spcPts val="3300"/>
              </a:lnSpc>
              <a:defRPr/>
            </a:pPr>
            <a:r>
              <a:rPr lang="en-US" sz="2400" dirty="0"/>
              <a:t>A lateral compartment dissection includes Zones II–IV </a:t>
            </a:r>
            <a:r>
              <a:rPr lang="hu-HU" sz="2400" dirty="0" err="1"/>
              <a:t>we</a:t>
            </a:r>
            <a:r>
              <a:rPr lang="en-US" sz="2400" dirty="0"/>
              <a:t> use</a:t>
            </a:r>
            <a:r>
              <a:rPr lang="hu-HU" sz="2400" dirty="0"/>
              <a:t> </a:t>
            </a:r>
            <a:r>
              <a:rPr lang="hu-HU" sz="2400" dirty="0" err="1"/>
              <a:t>it</a:t>
            </a:r>
            <a:r>
              <a:rPr lang="hu-HU" sz="2400" dirty="0"/>
              <a:t> </a:t>
            </a:r>
            <a:r>
              <a:rPr lang="en-US" sz="2400" dirty="0"/>
              <a:t>in the surgical resection of tumors of the </a:t>
            </a:r>
            <a:r>
              <a:rPr lang="hu-HU" sz="2400" u="sng" dirty="0" err="1" smtClean="0"/>
              <a:t>oro</a:t>
            </a:r>
            <a:r>
              <a:rPr lang="en-US" sz="2400" u="sng" dirty="0" smtClean="0"/>
              <a:t>pharynx </a:t>
            </a:r>
            <a:r>
              <a:rPr lang="hu-HU" sz="2400" u="sng" dirty="0" smtClean="0"/>
              <a:t> </a:t>
            </a:r>
            <a:r>
              <a:rPr lang="hu-HU" sz="2400" dirty="0" smtClean="0"/>
              <a:t>(</a:t>
            </a:r>
            <a:r>
              <a:rPr lang="en-US" sz="2400" dirty="0" smtClean="0"/>
              <a:t>larynx</a:t>
            </a:r>
            <a:r>
              <a:rPr lang="en-US" sz="2400" dirty="0"/>
              <a:t>, </a:t>
            </a:r>
            <a:r>
              <a:rPr lang="en-US" sz="2400" dirty="0" smtClean="0"/>
              <a:t>hypopharynx</a:t>
            </a:r>
            <a:r>
              <a:rPr lang="hu-HU" sz="2400" dirty="0" smtClean="0"/>
              <a:t>)</a:t>
            </a:r>
            <a:endParaRPr lang="en-US" sz="2400" dirty="0"/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7124700" y="6267450"/>
            <a:ext cx="2019300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3"/>
          <p:cNvSpPr>
            <a:spLocks noGrp="1"/>
          </p:cNvSpPr>
          <p:nvPr>
            <p:ph type="title"/>
          </p:nvPr>
        </p:nvSpPr>
        <p:spPr>
          <a:xfrm>
            <a:off x="0" y="647700"/>
            <a:ext cx="9144000" cy="723900"/>
          </a:xfrm>
        </p:spPr>
        <p:txBody>
          <a:bodyPr/>
          <a:lstStyle/>
          <a:p>
            <a:pPr eaLnBrk="1" hangingPunct="1"/>
            <a:r>
              <a:rPr lang="hu-HU" altLang="hu-HU" smtClean="0">
                <a:latin typeface="Arial" charset="0"/>
                <a:cs typeface="Arial" charset="0"/>
              </a:rPr>
              <a:t>S</a:t>
            </a:r>
            <a:r>
              <a:rPr lang="en-US" altLang="hu-HU" smtClean="0">
                <a:latin typeface="Arial" charset="0"/>
                <a:cs typeface="Arial" charset="0"/>
              </a:rPr>
              <a:t>elective neck dissection</a:t>
            </a:r>
            <a:endParaRPr lang="hu-HU" altLang="hu-HU" smtClean="0">
              <a:latin typeface="Arial" charset="0"/>
              <a:cs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47650" y="1302872"/>
            <a:ext cx="4146192" cy="44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729009" y="1290637"/>
            <a:ext cx="4146192" cy="44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9877" name="Szövegdoboz 6"/>
          <p:cNvSpPr txBox="1">
            <a:spLocks noChangeArrowheads="1"/>
          </p:cNvSpPr>
          <p:nvPr/>
        </p:nvSpPr>
        <p:spPr bwMode="auto">
          <a:xfrm>
            <a:off x="319088" y="5781675"/>
            <a:ext cx="419735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hu-HU">
                <a:solidFill>
                  <a:prstClr val="black"/>
                </a:solidFill>
              </a:rPr>
              <a:t>selective neck dissection</a:t>
            </a:r>
            <a:r>
              <a:rPr lang="hu-HU" altLang="hu-HU" b="0">
                <a:solidFill>
                  <a:prstClr val="black"/>
                </a:solidFill>
              </a:rPr>
              <a:t> I-III zones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hu-HU" altLang="hu-HU" b="0">
                <a:solidFill>
                  <a:prstClr val="black"/>
                </a:solidFill>
              </a:rPr>
              <a:t>(supraomohyoid  diss.) cc .of oral cavity</a:t>
            </a:r>
          </a:p>
        </p:txBody>
      </p:sp>
      <p:sp>
        <p:nvSpPr>
          <p:cNvPr id="79878" name="Szövegdoboz 10"/>
          <p:cNvSpPr txBox="1">
            <a:spLocks noChangeArrowheads="1"/>
          </p:cNvSpPr>
          <p:nvPr/>
        </p:nvSpPr>
        <p:spPr bwMode="auto">
          <a:xfrm>
            <a:off x="4810125" y="5791200"/>
            <a:ext cx="4067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en-US" altLang="hu-HU">
                <a:solidFill>
                  <a:prstClr val="black"/>
                </a:solidFill>
              </a:rPr>
              <a:t>selective neck dissection </a:t>
            </a:r>
            <a:r>
              <a:rPr lang="hu-HU" altLang="hu-HU" b="0">
                <a:solidFill>
                  <a:prstClr val="black"/>
                </a:solidFill>
              </a:rPr>
              <a:t>I-IV zones (lateral diss.) cc. of oropharynx</a:t>
            </a:r>
          </a:p>
        </p:txBody>
      </p:sp>
      <p:sp>
        <p:nvSpPr>
          <p:cNvPr id="79879" name="Rectangle 8"/>
          <p:cNvSpPr>
            <a:spLocks noChangeArrowheads="1"/>
          </p:cNvSpPr>
          <p:nvPr/>
        </p:nvSpPr>
        <p:spPr bwMode="auto">
          <a:xfrm>
            <a:off x="7219950" y="6362700"/>
            <a:ext cx="1924050" cy="495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424862" cy="1143000"/>
          </a:xfrm>
        </p:spPr>
        <p:txBody>
          <a:bodyPr/>
          <a:lstStyle/>
          <a:p>
            <a:r>
              <a:rPr lang="hu-HU" sz="4000" dirty="0" err="1"/>
              <a:t>Postoperative</a:t>
            </a:r>
            <a:r>
              <a:rPr lang="hu-HU" sz="4000" dirty="0"/>
              <a:t> </a:t>
            </a:r>
            <a:r>
              <a:rPr lang="hu-HU" sz="4000" dirty="0" err="1"/>
              <a:t>photo</a:t>
            </a:r>
            <a:r>
              <a:rPr lang="hu-HU" sz="4000" dirty="0"/>
              <a:t>, </a:t>
            </a:r>
            <a:r>
              <a:rPr lang="hu-HU" sz="4000" dirty="0" err="1"/>
              <a:t>vertical</a:t>
            </a:r>
            <a:r>
              <a:rPr lang="hu-HU" sz="4000" dirty="0"/>
              <a:t> </a:t>
            </a:r>
            <a:r>
              <a:rPr lang="hu-HU" sz="4000" dirty="0" err="1"/>
              <a:t>skin</a:t>
            </a:r>
            <a:r>
              <a:rPr lang="hu-HU" sz="4000" dirty="0"/>
              <a:t> </a:t>
            </a:r>
            <a:r>
              <a:rPr lang="hu-HU" sz="4000" dirty="0" err="1"/>
              <a:t>incision</a:t>
            </a:r>
            <a:r>
              <a:rPr lang="hu-HU" sz="4000" dirty="0"/>
              <a:t>, </a:t>
            </a:r>
            <a:r>
              <a:rPr lang="hu-HU" sz="4000" dirty="0" err="1"/>
              <a:t>resection</a:t>
            </a:r>
            <a:r>
              <a:rPr lang="hu-HU" sz="4000" dirty="0"/>
              <a:t> (</a:t>
            </a:r>
            <a:r>
              <a:rPr lang="hu-HU" sz="4000" dirty="0" err="1"/>
              <a:t>larynx</a:t>
            </a:r>
            <a:r>
              <a:rPr lang="hu-HU" sz="4000" dirty="0"/>
              <a:t>), </a:t>
            </a:r>
            <a:r>
              <a:rPr lang="hu-HU" sz="4000" dirty="0" err="1"/>
              <a:t>temporary</a:t>
            </a:r>
            <a:r>
              <a:rPr lang="hu-HU" sz="4000" dirty="0"/>
              <a:t> </a:t>
            </a:r>
            <a:r>
              <a:rPr lang="hu-HU" sz="4000" dirty="0" err="1"/>
              <a:t>canule</a:t>
            </a:r>
            <a:r>
              <a:rPr lang="hu-HU" sz="4000" dirty="0"/>
              <a:t>, </a:t>
            </a:r>
          </a:p>
        </p:txBody>
      </p:sp>
      <p:pic>
        <p:nvPicPr>
          <p:cNvPr id="282629" name="Picture 5" descr="2008 1 hemipharyngolary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492375"/>
            <a:ext cx="2879725" cy="2160588"/>
          </a:xfrm>
          <a:noFill/>
          <a:ln/>
        </p:spPr>
      </p:pic>
      <p:pic>
        <p:nvPicPr>
          <p:cNvPr id="282631" name="Picture 7" descr="2008 1 hemipharyngolaryn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03575" y="2492375"/>
            <a:ext cx="2857500" cy="2143125"/>
          </a:xfrm>
          <a:noFill/>
          <a:ln/>
        </p:spPr>
      </p:pic>
      <p:pic>
        <p:nvPicPr>
          <p:cNvPr id="282633" name="Picture 9" descr="2008 1 hemipharyngolaryn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6325" y="2492375"/>
            <a:ext cx="2857500" cy="2143125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/>
              <a:t>Results after supraglottic laryngectomy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hu-HU" sz="2800"/>
              <a:t>Transoral laser resection (selected patients)</a:t>
            </a:r>
          </a:p>
          <a:p>
            <a:pPr>
              <a:lnSpc>
                <a:spcPct val="80000"/>
              </a:lnSpc>
            </a:pPr>
            <a:r>
              <a:rPr lang="hu-HU" sz="2800"/>
              <a:t>5 years survival: 75%-90% </a:t>
            </a:r>
          </a:p>
          <a:p>
            <a:pPr>
              <a:lnSpc>
                <a:spcPct val="80000"/>
              </a:lnSpc>
            </a:pPr>
            <a:r>
              <a:rPr lang="hu-HU" sz="2800"/>
              <a:t>No significant swallowing problem, minimal aspiration</a:t>
            </a:r>
          </a:p>
          <a:p>
            <a:pPr>
              <a:lnSpc>
                <a:spcPct val="80000"/>
              </a:lnSpc>
            </a:pPr>
            <a:endParaRPr lang="hu-HU" sz="2800"/>
          </a:p>
          <a:p>
            <a:pPr>
              <a:lnSpc>
                <a:spcPct val="80000"/>
              </a:lnSpc>
            </a:pPr>
            <a:r>
              <a:rPr lang="hu-HU" sz="2800"/>
              <a:t>Open approach</a:t>
            </a:r>
          </a:p>
          <a:p>
            <a:pPr>
              <a:lnSpc>
                <a:spcPct val="80000"/>
              </a:lnSpc>
            </a:pPr>
            <a:r>
              <a:rPr lang="hu-HU" sz="2800"/>
              <a:t>5 years survival: 90%</a:t>
            </a:r>
          </a:p>
          <a:p>
            <a:pPr>
              <a:lnSpc>
                <a:spcPct val="80000"/>
              </a:lnSpc>
            </a:pPr>
            <a:r>
              <a:rPr lang="hu-HU" sz="2800"/>
              <a:t>Temporary tracheostoma and feeding tube</a:t>
            </a:r>
          </a:p>
          <a:p>
            <a:pPr>
              <a:lnSpc>
                <a:spcPct val="80000"/>
              </a:lnSpc>
            </a:pPr>
            <a:r>
              <a:rPr lang="hu-HU" sz="2800"/>
              <a:t>Acceptable late postoperative deglutition, aspiration, good voice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7772400" cy="1143000"/>
          </a:xfrm>
        </p:spPr>
        <p:txBody>
          <a:bodyPr/>
          <a:lstStyle/>
          <a:p>
            <a:pPr algn="l"/>
            <a:r>
              <a:rPr lang="hu-HU" sz="3600"/>
              <a:t>Transglottic, subglottic carcinoma</a:t>
            </a:r>
            <a:br>
              <a:rPr lang="hu-HU" sz="3600"/>
            </a:br>
            <a:r>
              <a:rPr lang="hu-HU" sz="3600"/>
              <a:t>(T3-T4)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447800"/>
            <a:ext cx="57150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>
                <a:solidFill>
                  <a:srgbClr val="99FF33"/>
                </a:solidFill>
              </a:rPr>
              <a:t>Surgical</a:t>
            </a:r>
            <a:r>
              <a:rPr lang="hu-HU" sz="2600" dirty="0">
                <a:solidFill>
                  <a:srgbClr val="99FF33"/>
                </a:solidFill>
              </a:rPr>
              <a:t> </a:t>
            </a:r>
            <a:r>
              <a:rPr lang="hu-HU" sz="2600" dirty="0" err="1">
                <a:solidFill>
                  <a:srgbClr val="99FF33"/>
                </a:solidFill>
              </a:rPr>
              <a:t>treatment</a:t>
            </a:r>
            <a:r>
              <a:rPr lang="hu-HU" sz="2600" dirty="0">
                <a:solidFill>
                  <a:srgbClr val="99FF33"/>
                </a:solidFill>
              </a:rPr>
              <a:t>:</a:t>
            </a:r>
            <a:r>
              <a:rPr lang="hu-HU" sz="2600" dirty="0"/>
              <a:t> </a:t>
            </a:r>
            <a:r>
              <a:rPr lang="hu-HU" sz="2600" dirty="0" err="1"/>
              <a:t>total</a:t>
            </a:r>
            <a:r>
              <a:rPr lang="hu-HU" sz="2600" dirty="0"/>
              <a:t> </a:t>
            </a:r>
            <a:r>
              <a:rPr lang="hu-HU" sz="2600" dirty="0" err="1">
                <a:solidFill>
                  <a:schemeClr val="tx2"/>
                </a:solidFill>
              </a:rPr>
              <a:t>laryngectomy</a:t>
            </a:r>
            <a:r>
              <a:rPr lang="hu-HU" sz="2600" dirty="0">
                <a:solidFill>
                  <a:schemeClr val="tx2"/>
                </a:solidFill>
              </a:rPr>
              <a:t> + RND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hu-HU" sz="2600" b="1" u="sng" dirty="0" err="1"/>
              <a:t>Indication</a:t>
            </a:r>
            <a:r>
              <a:rPr lang="hu-HU" sz="2600" b="1" u="sng" dirty="0"/>
              <a:t>:</a:t>
            </a:r>
            <a:r>
              <a:rPr lang="hu-HU" sz="2600" dirty="0"/>
              <a:t> </a:t>
            </a:r>
            <a:r>
              <a:rPr lang="hu-HU" sz="2600" dirty="0" err="1"/>
              <a:t>extension</a:t>
            </a:r>
            <a:r>
              <a:rPr lang="hu-HU" sz="2600" dirty="0"/>
              <a:t> </a:t>
            </a:r>
            <a:r>
              <a:rPr lang="hu-HU" sz="2600" dirty="0" err="1"/>
              <a:t>to</a:t>
            </a:r>
            <a:r>
              <a:rPr lang="hu-HU" sz="2600" dirty="0"/>
              <a:t> more </a:t>
            </a:r>
            <a:r>
              <a:rPr lang="hu-HU" sz="2600" dirty="0" err="1"/>
              <a:t>regions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larynx</a:t>
            </a:r>
            <a:r>
              <a:rPr lang="hu-HU" sz="2600" dirty="0"/>
              <a:t>, </a:t>
            </a:r>
            <a:r>
              <a:rPr lang="hu-HU" sz="2600" dirty="0" err="1"/>
              <a:t>fixation</a:t>
            </a:r>
            <a:r>
              <a:rPr lang="hu-HU" sz="2600" dirty="0"/>
              <a:t> (</a:t>
            </a:r>
            <a:r>
              <a:rPr lang="hu-HU" sz="2600" dirty="0" err="1"/>
              <a:t>immobility</a:t>
            </a:r>
            <a:r>
              <a:rPr lang="hu-HU" sz="2600" dirty="0"/>
              <a:t>) </a:t>
            </a:r>
            <a:r>
              <a:rPr lang="hu-HU" sz="2600" dirty="0" err="1"/>
              <a:t>of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vocal</a:t>
            </a:r>
            <a:r>
              <a:rPr lang="hu-HU" sz="2600" dirty="0"/>
              <a:t> </a:t>
            </a:r>
            <a:r>
              <a:rPr lang="hu-HU" sz="2600" dirty="0" err="1"/>
              <a:t>cord</a:t>
            </a:r>
            <a:r>
              <a:rPr lang="hu-HU" sz="2600" dirty="0"/>
              <a:t>, </a:t>
            </a:r>
            <a:r>
              <a:rPr lang="hu-HU" sz="2600" dirty="0" err="1"/>
              <a:t>significant</a:t>
            </a:r>
            <a:r>
              <a:rPr lang="hu-HU" sz="2600" dirty="0"/>
              <a:t> </a:t>
            </a:r>
            <a:r>
              <a:rPr lang="hu-HU" sz="2600" dirty="0" err="1"/>
              <a:t>stenosis</a:t>
            </a:r>
            <a:r>
              <a:rPr lang="hu-HU" sz="2600" dirty="0"/>
              <a:t> </a:t>
            </a:r>
            <a:r>
              <a:rPr lang="hu-HU" sz="2600" dirty="0" err="1"/>
              <a:t>of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glottis</a:t>
            </a:r>
            <a:r>
              <a:rPr lang="hu-HU" sz="2600" dirty="0"/>
              <a:t>, </a:t>
            </a:r>
            <a:r>
              <a:rPr lang="hu-HU" sz="2600" dirty="0" err="1"/>
              <a:t>infiltration</a:t>
            </a:r>
            <a:r>
              <a:rPr lang="hu-HU" sz="2600" dirty="0"/>
              <a:t> </a:t>
            </a:r>
            <a:r>
              <a:rPr lang="hu-HU" sz="2600" dirty="0" err="1"/>
              <a:t>or</a:t>
            </a:r>
            <a:r>
              <a:rPr lang="hu-HU" sz="2600" dirty="0"/>
              <a:t> </a:t>
            </a:r>
            <a:r>
              <a:rPr lang="hu-HU" sz="2600" dirty="0" err="1"/>
              <a:t>breakthrough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 smtClean="0"/>
              <a:t>cartilage</a:t>
            </a:r>
            <a:r>
              <a:rPr lang="hu-HU" sz="2600" dirty="0" smtClean="0"/>
              <a:t> </a:t>
            </a:r>
            <a:r>
              <a:rPr lang="hu-HU" sz="2600" dirty="0" err="1"/>
              <a:t>of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larynx</a:t>
            </a:r>
            <a:r>
              <a:rPr lang="hu-HU" sz="2600" dirty="0"/>
              <a:t>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hu-HU" sz="2600" dirty="0" err="1"/>
              <a:t>Removal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entire</a:t>
            </a:r>
            <a:r>
              <a:rPr lang="hu-HU" sz="2600" dirty="0"/>
              <a:t> </a:t>
            </a:r>
            <a:r>
              <a:rPr lang="hu-HU" sz="2600" dirty="0" err="1"/>
              <a:t>larynx</a:t>
            </a:r>
            <a:r>
              <a:rPr lang="hu-HU" sz="2600" dirty="0"/>
              <a:t> </a:t>
            </a:r>
            <a:r>
              <a:rPr lang="hu-HU" sz="2600" dirty="0" err="1"/>
              <a:t>with</a:t>
            </a:r>
            <a:r>
              <a:rPr lang="hu-HU" sz="2600" dirty="0"/>
              <a:t>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hyoid</a:t>
            </a:r>
            <a:r>
              <a:rPr lang="hu-HU" sz="2600" dirty="0"/>
              <a:t> </a:t>
            </a:r>
            <a:r>
              <a:rPr lang="hu-HU" sz="2600" dirty="0" err="1"/>
              <a:t>bone</a:t>
            </a:r>
            <a:r>
              <a:rPr lang="hu-HU" sz="2600" dirty="0"/>
              <a:t>.</a:t>
            </a:r>
          </a:p>
        </p:txBody>
      </p:sp>
      <p:pic>
        <p:nvPicPr>
          <p:cNvPr id="129031" name="Picture 7" descr="7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86600" y="2111375"/>
            <a:ext cx="1905000" cy="1876425"/>
          </a:xfrm>
          <a:prstGeom prst="rect">
            <a:avLst/>
          </a:prstGeom>
          <a:noFill/>
        </p:spPr>
      </p:pic>
      <p:pic>
        <p:nvPicPr>
          <p:cNvPr id="129032" name="Picture 8" descr="7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52400"/>
            <a:ext cx="1905000" cy="1885950"/>
          </a:xfrm>
          <a:prstGeom prst="rect">
            <a:avLst/>
          </a:prstGeom>
          <a:noFill/>
        </p:spPr>
      </p:pic>
      <p:pic>
        <p:nvPicPr>
          <p:cNvPr id="129033" name="Picture 9" descr="6-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191000"/>
            <a:ext cx="2574925" cy="26225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hu-HU"/>
              <a:t>Total laryngectomy</a:t>
            </a:r>
          </a:p>
        </p:txBody>
      </p:sp>
      <p:pic>
        <p:nvPicPr>
          <p:cNvPr id="245765" name="Picture 5" descr="2008 nyak, supra,total, block, tályog (gyermek), fül hegtályog 14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981200"/>
            <a:ext cx="2940050" cy="2205038"/>
          </a:xfrm>
          <a:noFill/>
          <a:ln/>
        </p:spPr>
      </p:pic>
      <p:pic>
        <p:nvPicPr>
          <p:cNvPr id="245771" name="Picture 11" descr="2008 nyak, supra,total, block, tályog (gyermek), fül hegtályog 150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300788" y="4652963"/>
            <a:ext cx="2641600" cy="1981200"/>
          </a:xfrm>
          <a:noFill/>
          <a:ln/>
        </p:spPr>
      </p:pic>
      <p:pic>
        <p:nvPicPr>
          <p:cNvPr id="245773" name="Picture 13" descr="2008 2 Bystre, hemilaryng,laryngect, nyak, 0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3573463"/>
            <a:ext cx="3390900" cy="2543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Pathogenesis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 smtClean="0"/>
              <a:t>Invasive</a:t>
            </a:r>
            <a:r>
              <a:rPr lang="hu-HU" sz="2600" dirty="0" smtClean="0"/>
              <a:t> </a:t>
            </a:r>
            <a:r>
              <a:rPr lang="hu-HU" sz="2600" dirty="0" err="1"/>
              <a:t>carcinoma</a:t>
            </a:r>
            <a:r>
              <a:rPr lang="hu-HU" sz="2600" dirty="0"/>
              <a:t> </a:t>
            </a:r>
            <a:r>
              <a:rPr lang="hu-HU" sz="2600" dirty="0" err="1"/>
              <a:t>developes</a:t>
            </a:r>
            <a:r>
              <a:rPr lang="hu-HU" sz="2600" dirty="0"/>
              <a:t> </a:t>
            </a:r>
            <a:r>
              <a:rPr lang="hu-HU" sz="2600" dirty="0" err="1"/>
              <a:t>from</a:t>
            </a:r>
            <a:r>
              <a:rPr lang="hu-HU" sz="2600" dirty="0"/>
              <a:t> </a:t>
            </a:r>
            <a:r>
              <a:rPr lang="hu-HU" sz="2600" dirty="0" err="1"/>
              <a:t>dysplasia</a:t>
            </a:r>
            <a:r>
              <a:rPr lang="hu-HU" sz="2600" dirty="0"/>
              <a:t> and </a:t>
            </a:r>
            <a:r>
              <a:rPr lang="hu-HU" sz="2600" dirty="0" err="1"/>
              <a:t>transforms</a:t>
            </a:r>
            <a:r>
              <a:rPr lang="hu-HU" sz="2600" dirty="0"/>
              <a:t> </a:t>
            </a:r>
            <a:r>
              <a:rPr lang="hu-HU" sz="2600" dirty="0" err="1"/>
              <a:t>to</a:t>
            </a:r>
            <a:r>
              <a:rPr lang="hu-HU" sz="2600" dirty="0"/>
              <a:t> </a:t>
            </a:r>
            <a:r>
              <a:rPr lang="hu-HU" sz="2600" dirty="0" err="1"/>
              <a:t>cancer</a:t>
            </a:r>
            <a:r>
              <a:rPr lang="hu-HU" sz="2600" dirty="0"/>
              <a:t> (</a:t>
            </a:r>
            <a:r>
              <a:rPr lang="hu-HU" sz="2600" dirty="0" err="1"/>
              <a:t>in</a:t>
            </a:r>
            <a:r>
              <a:rPr lang="hu-HU" sz="2600" dirty="0"/>
              <a:t> situ</a:t>
            </a:r>
            <a:r>
              <a:rPr lang="hu-HU" sz="2600" dirty="0" smtClean="0"/>
              <a:t>).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/>
              <a:t>More </a:t>
            </a:r>
            <a:r>
              <a:rPr lang="hu-HU" sz="2600" dirty="0" err="1"/>
              <a:t>than</a:t>
            </a:r>
            <a:r>
              <a:rPr lang="hu-HU" sz="2600" dirty="0"/>
              <a:t> 90% of </a:t>
            </a:r>
            <a:r>
              <a:rPr lang="hu-HU" sz="2600" dirty="0" err="1"/>
              <a:t>laryngeal</a:t>
            </a:r>
            <a:r>
              <a:rPr lang="hu-HU" sz="2600" dirty="0"/>
              <a:t> </a:t>
            </a:r>
            <a:r>
              <a:rPr lang="hu-HU" sz="2600" dirty="0" err="1"/>
              <a:t>carcinomas</a:t>
            </a:r>
            <a:r>
              <a:rPr lang="hu-HU" sz="2600" dirty="0"/>
              <a:t> </a:t>
            </a:r>
            <a:r>
              <a:rPr lang="hu-HU" sz="2600" dirty="0" err="1"/>
              <a:t>are</a:t>
            </a:r>
            <a:r>
              <a:rPr lang="hu-HU" sz="2600" dirty="0"/>
              <a:t> </a:t>
            </a:r>
            <a:r>
              <a:rPr lang="hu-HU" sz="2600" dirty="0" err="1"/>
              <a:t>established</a:t>
            </a:r>
            <a:r>
              <a:rPr lang="hu-HU" sz="2600" dirty="0"/>
              <a:t> </a:t>
            </a:r>
            <a:r>
              <a:rPr lang="hu-HU" sz="2600" dirty="0" err="1"/>
              <a:t>as</a:t>
            </a:r>
            <a:r>
              <a:rPr lang="hu-HU" sz="2600" dirty="0"/>
              <a:t> </a:t>
            </a:r>
            <a:r>
              <a:rPr lang="hu-HU" sz="2600" dirty="0" err="1"/>
              <a:t>non-keratinizing</a:t>
            </a:r>
            <a:r>
              <a:rPr lang="hu-HU" sz="2600" dirty="0"/>
              <a:t> </a:t>
            </a:r>
            <a:r>
              <a:rPr lang="hu-HU" sz="2600" dirty="0" err="1"/>
              <a:t>squamous</a:t>
            </a:r>
            <a:r>
              <a:rPr lang="hu-HU" sz="2600" dirty="0"/>
              <a:t> </a:t>
            </a:r>
            <a:r>
              <a:rPr lang="hu-HU" sz="2600" dirty="0" err="1"/>
              <a:t>cell</a:t>
            </a:r>
            <a:r>
              <a:rPr lang="hu-HU" sz="2600" dirty="0"/>
              <a:t> </a:t>
            </a:r>
            <a:r>
              <a:rPr lang="hu-HU" sz="2600" dirty="0" err="1" smtClean="0"/>
              <a:t>carcinoma</a:t>
            </a:r>
            <a:endParaRPr lang="hu-HU" sz="2600" dirty="0" smtClean="0"/>
          </a:p>
          <a:p>
            <a:pPr>
              <a:lnSpc>
                <a:spcPct val="120000"/>
              </a:lnSpc>
              <a:buClr>
                <a:schemeClr val="tx2"/>
              </a:buClr>
            </a:pPr>
            <a:endParaRPr lang="hu-HU" sz="2600" dirty="0"/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dirty="0" err="1"/>
              <a:t>Minority</a:t>
            </a:r>
            <a:r>
              <a:rPr lang="hu-HU" sz="2600" dirty="0"/>
              <a:t> of </a:t>
            </a:r>
            <a:r>
              <a:rPr lang="hu-HU" sz="2600" dirty="0" err="1"/>
              <a:t>the</a:t>
            </a:r>
            <a:r>
              <a:rPr lang="hu-HU" sz="2600" dirty="0"/>
              <a:t> </a:t>
            </a:r>
            <a:r>
              <a:rPr lang="hu-HU" sz="2600" dirty="0" err="1"/>
              <a:t>layngeal</a:t>
            </a:r>
            <a:r>
              <a:rPr lang="hu-HU" sz="2600" dirty="0"/>
              <a:t> </a:t>
            </a:r>
            <a:r>
              <a:rPr lang="hu-HU" sz="2600" dirty="0" err="1"/>
              <a:t>tumours</a:t>
            </a:r>
            <a:r>
              <a:rPr lang="hu-HU" sz="2600" dirty="0"/>
              <a:t>: </a:t>
            </a:r>
            <a:r>
              <a:rPr lang="hu-HU" sz="2600" dirty="0" err="1"/>
              <a:t>verrucous</a:t>
            </a:r>
            <a:r>
              <a:rPr lang="hu-HU" sz="2600" dirty="0"/>
              <a:t> </a:t>
            </a:r>
            <a:r>
              <a:rPr lang="hu-HU" sz="2600" dirty="0" err="1"/>
              <a:t>cancer</a:t>
            </a:r>
            <a:r>
              <a:rPr lang="hu-HU" sz="2600" dirty="0"/>
              <a:t>, </a:t>
            </a:r>
            <a:r>
              <a:rPr lang="hu-HU" sz="2600" dirty="0" err="1"/>
              <a:t>adenocarcinoma</a:t>
            </a:r>
            <a:r>
              <a:rPr lang="hu-HU" sz="2600" dirty="0"/>
              <a:t>, </a:t>
            </a:r>
            <a:r>
              <a:rPr lang="hu-HU" sz="2600" dirty="0" err="1"/>
              <a:t>carcinosarcoma</a:t>
            </a:r>
            <a:r>
              <a:rPr lang="hu-HU" sz="2600" dirty="0"/>
              <a:t>, </a:t>
            </a:r>
            <a:r>
              <a:rPr lang="hu-HU" sz="2600" dirty="0" err="1"/>
              <a:t>fibro-</a:t>
            </a:r>
            <a:r>
              <a:rPr lang="hu-HU" sz="2600" dirty="0"/>
              <a:t> és </a:t>
            </a:r>
            <a:r>
              <a:rPr lang="hu-HU" sz="2600" dirty="0" err="1"/>
              <a:t>chondrosarcoma</a:t>
            </a:r>
            <a:r>
              <a:rPr lang="hu-HU" sz="2600" dirty="0"/>
              <a:t>, </a:t>
            </a:r>
            <a:r>
              <a:rPr lang="hu-HU" sz="2600" dirty="0" err="1"/>
              <a:t>rhabdomyosarcoma</a:t>
            </a:r>
            <a:r>
              <a:rPr lang="hu-HU" sz="2600" dirty="0"/>
              <a:t>.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Management of the neck</a:t>
            </a:r>
          </a:p>
        </p:txBody>
      </p:sp>
      <p:pic>
        <p:nvPicPr>
          <p:cNvPr id="230405" name="Picture 5" descr="2007 áp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2609850"/>
            <a:ext cx="3810000" cy="2857500"/>
          </a:xfrm>
          <a:noFill/>
          <a:ln/>
        </p:spPr>
      </p:pic>
      <p:pic>
        <p:nvPicPr>
          <p:cNvPr id="230407" name="Picture 7" descr="2007 áp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2400" y="1981200"/>
            <a:ext cx="2641600" cy="1981200"/>
          </a:xfrm>
          <a:noFill/>
          <a:ln/>
        </p:spPr>
      </p:pic>
      <p:pic>
        <p:nvPicPr>
          <p:cNvPr id="230409" name="Picture 9" descr="2007 áp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32400" y="4114800"/>
            <a:ext cx="2641600" cy="1981200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Results after total laryngectomy</a:t>
            </a:r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hu-HU" sz="2800"/>
              <a:t>5 year survival</a:t>
            </a:r>
          </a:p>
          <a:p>
            <a:pPr>
              <a:lnSpc>
                <a:spcPct val="90000"/>
              </a:lnSpc>
            </a:pPr>
            <a:r>
              <a:rPr lang="hu-HU" sz="2800"/>
              <a:t>Combined treatment, neck management, distant metastasis</a:t>
            </a:r>
          </a:p>
          <a:p>
            <a:pPr>
              <a:lnSpc>
                <a:spcPct val="90000"/>
              </a:lnSpc>
            </a:pPr>
            <a:r>
              <a:rPr lang="hu-HU" sz="2800"/>
              <a:t>Transoral feeding</a:t>
            </a:r>
          </a:p>
          <a:p>
            <a:pPr>
              <a:lnSpc>
                <a:spcPct val="90000"/>
              </a:lnSpc>
            </a:pPr>
            <a:r>
              <a:rPr lang="hu-HU" sz="2800"/>
              <a:t>Definitive tracheostoma</a:t>
            </a:r>
          </a:p>
          <a:p>
            <a:pPr>
              <a:lnSpc>
                <a:spcPct val="90000"/>
              </a:lnSpc>
            </a:pPr>
            <a:r>
              <a:rPr lang="hu-HU" sz="2800"/>
              <a:t>Canule</a:t>
            </a:r>
          </a:p>
          <a:p>
            <a:pPr>
              <a:lnSpc>
                <a:spcPct val="90000"/>
              </a:lnSpc>
            </a:pPr>
            <a:r>
              <a:rPr lang="hu-HU" sz="2800"/>
              <a:t>Speech therapy: esophageal speech, voice prosthesis, sound generator</a:t>
            </a:r>
          </a:p>
          <a:p>
            <a:pPr>
              <a:lnSpc>
                <a:spcPct val="90000"/>
              </a:lnSpc>
            </a:pPr>
            <a:r>
              <a:rPr lang="hu-HU" sz="2800"/>
              <a:t>Social care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dirty="0" err="1"/>
              <a:t>Communication</a:t>
            </a:r>
            <a:r>
              <a:rPr lang="hu-HU" sz="4000" dirty="0"/>
              <a:t> </a:t>
            </a:r>
            <a:r>
              <a:rPr lang="hu-HU" sz="4000" dirty="0" err="1"/>
              <a:t>after</a:t>
            </a:r>
            <a:r>
              <a:rPr lang="hu-HU" sz="4000" dirty="0"/>
              <a:t> </a:t>
            </a:r>
            <a:r>
              <a:rPr lang="hu-HU" sz="4000" dirty="0" err="1"/>
              <a:t>laryngectomy</a:t>
            </a:r>
            <a:r>
              <a:rPr lang="hu-HU" sz="4000" dirty="0"/>
              <a:t>  </a:t>
            </a:r>
          </a:p>
        </p:txBody>
      </p:sp>
      <p:sp>
        <p:nvSpPr>
          <p:cNvPr id="278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800" dirty="0" err="1"/>
              <a:t>Esophageal</a:t>
            </a:r>
            <a:r>
              <a:rPr lang="hu-HU" sz="2800" dirty="0"/>
              <a:t> </a:t>
            </a:r>
            <a:r>
              <a:rPr lang="hu-HU" sz="2800" dirty="0" err="1"/>
              <a:t>speech</a:t>
            </a:r>
            <a:endParaRPr lang="hu-HU" sz="2800" dirty="0"/>
          </a:p>
          <a:p>
            <a:r>
              <a:rPr lang="hu-HU" sz="2800" dirty="0" err="1"/>
              <a:t>Voice</a:t>
            </a:r>
            <a:r>
              <a:rPr lang="hu-HU" sz="2800" dirty="0"/>
              <a:t> </a:t>
            </a:r>
            <a:r>
              <a:rPr lang="hu-HU" sz="2800" dirty="0" err="1"/>
              <a:t>resonator</a:t>
            </a:r>
            <a:endParaRPr lang="hu-HU" sz="2800" dirty="0"/>
          </a:p>
          <a:p>
            <a:r>
              <a:rPr lang="hu-HU" sz="2800" dirty="0" err="1" smtClean="0"/>
              <a:t>Voice</a:t>
            </a:r>
            <a:r>
              <a:rPr lang="hu-HU" sz="2800" dirty="0" smtClean="0"/>
              <a:t> </a:t>
            </a:r>
            <a:r>
              <a:rPr lang="hu-HU" sz="2800" dirty="0" err="1"/>
              <a:t>prosthesis</a:t>
            </a:r>
            <a:endParaRPr lang="hu-HU" sz="2800" dirty="0"/>
          </a:p>
        </p:txBody>
      </p:sp>
      <p:pic>
        <p:nvPicPr>
          <p:cNvPr id="278532" name="Picture 4" descr="2008 2 Bystre, hemilaryng,laryngect, nyak, 00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19700" y="1989138"/>
            <a:ext cx="2641600" cy="1981200"/>
          </a:xfrm>
          <a:noFill/>
          <a:ln/>
        </p:spPr>
      </p:pic>
      <p:pic>
        <p:nvPicPr>
          <p:cNvPr id="278534" name="Picture 6" descr="2008 2 Bystre, hemilaryng,laryngect, nyak, 0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4149725"/>
            <a:ext cx="2641600" cy="1981200"/>
          </a:xfrm>
          <a:noFill/>
          <a:ln/>
        </p:spPr>
      </p:pic>
      <p:sp>
        <p:nvSpPr>
          <p:cNvPr id="160770" name="AutoShape 2" descr="data:image/jpeg;base64,/9j/4AAQSkZJRgABAQAAAQABAAD/2wCEAAkGBxQTEhUUExQWFhUXFhwYGBgYFh0YGhgZGBoYFhgdGB0YHCggGholHBwYIjEhJSkrLi4uFyAzODMsNygtLisBCgoKDg0OGxAQGywkICQsLCwsNCwsLCwsLCwsLCwsLCwsLCwsLCwsLCwsLCwsLCwsLCwsLCwsLCw0LCwsLCwsLP/AABEIAMwA9gMBIgACEQEDEQH/xAAcAAACAwEBAQEAAAAAAAAAAAADBAECBQAGBwj/xABQEAABAgQEAgcDBQwIBAYDAAABAhEAAyExBBJBUQVhEyJxgZGh8AYysQcjssHRFBVCUlNzkpPS0+HxM0NUYmOiwsM1coKzFiQ0g5SjFyVE/8QAGQEAAwEBAQAAAAAAAAAAAAAAAAECAwQF/8QAJBEAAgICAgICAwEBAAAAAAAAAAECERIhAzFBUQQTIjJhQhT/2gAMAwEAAhEDEQA/ANT5RuPYiTjCiVPmIT0aDlSogOXctvHmR7W4z+1Tv0zD3ytrbiB/My/9UeOzxzTnJPs4+S8nTPTJ9rMYf/6Zv6ZgPEfbDGIlKUnEzXAoc5u4A+MYaFwDi5eRMro/mISnJvsyWWS2z12A9q8UffxM6oCvfIYHQ+tI9FK41P1nTKC3SrBoWBLqpz74+fezKgU51gqoks7UGVN9rR6IqKjkdirrLOj3QDd992Ajl5OWal2etwJYbNf7/wCIJS02azZiOkXWlg6rV22hvDcSxKgSMQpQeh6RYu+5ryHKMbDATszDKH3ejCr73DvrYxoFlli+VINHSXVzy1a99ohcs3/o6Iwj3QziuK4gJK0zZ3VfMy1sNNVPzo94Dg+OTiE5p8wk7rWCX2qxA9WgWISnKSWypFCCQQlmDPfWEk4cI6tmeqbE6ipJpyr5xpnP2KUY30aKeM4hWIUkT5oSEAhphapIepfSKT+NYkTAOnmhLkvnUeqBqL31hThS0lS1kh1KagYECgvrHT5BmLUXUAzDd7m99PVI0+yXsyUVVno8PxWbbppilagqWCPOLniE4U6WYWv1zfd39PCGElJAYDkHv5RdT2Z+45ReNFN1s1UV6Do4nNJPz0xh/fV5VhqRjphf5yYf+tT91e2EcOjXzt4QzINKjtbl68o1j1ZEkr6AcSxs4ENNmpA2Wa394P8ACJwWLmFLmZPqNZhLG++tIW4uU5SGDjUaaRTAywpNgCHcF/BjY6vGDk8uy4xVdGmvGLZjMWFHeYrlzcXgCscspI6RYU4ZpqtQ+unf4wJADUYWDA6OWckabbaxVLUOhSzgEuQ9Mp7oTk77KwXoH99ZpkrGeZnAYkLU4Lsa25XjN9muMTVJaZNnKIJqZinNWYdatU/5jDWUJVMSoiocM7Vs2gND2xlcFl5VrFKKUkbZVjO769YEd8Tk35I5ElTo9NhMXMK0qK15S9OkUR+FudC0Dx2NmdYdKtL2U6k5S4oa1SQ3jFcGtJXlYuEulzuyTW19O2A4+ST1UDMpxcuz3sGys/j2QNyx7FqzPm8QnJXlMya5PVHSqoSWymtbX7TCuN4lODnp1uKACarK7uLGpY+UU4gCC5FCakgcwBzJdv8AphHHYpSQ6gAqugDC/VI3r4neCLZjJmbP43iEqL4mcwDVmrqXzFmO3xjzGL9psYlRAxOJD7z5hN6WUwMbtStLAB1EhuYo76u3bGH7SYJutsNtHYHt+yOiEtnKu9gD7R4z+14jf/1EzWv40cPaTGf2vE//ACJn7UZAESBG5Z+mfkZxa5vC5a5i1zFdLNGZaipTBTByokx0A+Qz/hMv87N+nHQyjwPy04jLxM/mJX+uPEJxnOPovy1cAXNxRnSnKky0Ap3CQT1edbco+QdIYxlG2YNW2eilYrSL8QmPKWNx/AR55GII5RoypuZhVs6XPafjGbhWyHGmez4ckSyMzkMNHqKMO92PZBcJJUtWXqku5ajqJ6xrc6Bu2B4wjLKuCAWrV3AZu9X6PKNThaUpSVqPVSaUsCwZL62FeUcMzv4nevRuSkplJABFLuXG+l71Y6xGGJIc3agBA6upA9XHOAypZLLmmrukaJDEh+6nb4xWcoTd0S2d2qovTI9wed4SOuwq5qlEWZLsrM5GnWJLUevdzZDiEpISClMvOWSnK7lVgQdhfu5w5iJeVgUgkJLAabuXYv3xm4kLmrKWBKOs5YCuqtaWpfwi0/ZEuqRq8Ow6UIBDZhzetEkh/VYbWl7kqLsDz17oTw01KhlBrYl33fK1hD6kBrj9Kl2o3f5xcHoeIWXL2bu825RaclnrzNGPdBc9r8vD4RBAOvrS+jRqWi+HLhg5pv8AGnfFkIYkZnPeH7S2kUwpc3NxQW1c+UMzphCgw08I0i7VmctMzMfJzdo3en1MDXugGClhhqqtHtp4Q9i5hbKEgPfsv4wrLUznKQTTnzAOg+wxhKsi1dBghQD2AJFHqaUU3L4dsDzEJrcnQgi7E/5h4QWXMcbk0KmpYCmvL+cQElRozP5aqPlaFfoa/oCbTKoglKQzgioLEkh3ar+MY8xITOUgMnpMqkqarpUCCO56c41ieoCQ+VQfUHfyfxhHiuGCUpINUnK50q4hWKUVQ3wdRAUSwIUEilgQCU10+0wxOUEpYOAQ4Z/daoOzeXZAPdlP1ussq0dqnxDE90Vwc0ZSCzVNebhgDrRu+Kk/Bkl5MjFqD1qkksHfS3KuWu6YxMcgDmCLaNaprWnxjc4usE5gctQA4plIBcNb+EYeNWSkJYkO+nvUzdwe1oIdHPy6YpJBUoqo+rihs97Ur2iA8RwQVLIAoqgNKjQfEu20OcLlZgTo5JPIb1vQQWaLgP7u7hy5pyb6ouzHHR80UC7HQmLbH1t67I0OO4ciYpWUsT3Pyf1SMwR1p2gTP0j8hn/CZf52b9KOivyGH/8AUy/zs36UdFljPtXwsTcQpRUoMEhgWHuirb1jxWO+TrDTFFRCwTUkKN92t5R9O4ih5q+0fQRCol8ohxVmb492fLv/AMWSTabN7HT+xFD8mWVQUieuhF0g2tYCPqfRXixlQUgwZ87/APBE0sFYlJq/9EXN/wC/zMaKuBEN864T+D0bAmgf3r031MeyMmKfc42iPph6GoyXTPHzsHMUSFKCkO5QEEO/ME+DdsEmpmls0pRAuSQwFKJFPPzj14lco4CJlwQZpGc4+Tx65c2b1JctQBDLUoBi2xdvDw2IvgM1IGUIIGgWyidaqQ3m/OPWKjmpC/5oFLlmeRyKQAFoWk7kC5/vOR5w6oe6GPlbSPRFAIYhwRGBjsL0cxKR7pBIF8pBBIrpUN3xhPhwVo6uPmy0y8pVes2va2kdKUHNAR42v2QaVMplUKtTf+cCUhOj6U9aRDZsicPMYsAQNLCl4YWo5wLUP1Nf1aFJRGYOQ+2j18aw1ODlJL2PY8VCWiZpWIY1AfQh610u2z0hWVNLMCewDy8fVYfnp2GvYPPlCM5VGDPQUPP4RlPTKT0My1sak27dK2sIZw2HclyWvtoNvGFcMHW595XgEh9NnJh4I612bQCvqt4uKvZFgpoASQKkgOzXAu3dGdNWSS7uoN1hYgUr+K+YfyjQmoAFTVrkbdldfKFcLIBAJBKUKcAk1cHzse+G1boVqis8MlCVEdVNdzQk010L7pPeNaQAQAAQGZ9AaPq9CG/upMWxKQqpyh28lPRrajmIlaQzmtSM27M4ew1pyiXsEtGZjQFUJBFQK6B6se70I82okkmpfTfx3Dl49XjEgpegUSSe6vxcx5bEy8k5qVdqhiXccm9aRcOjk+R7CcMSQghIqVas4LuTs1R3iDzZL63G1XqLWu0EwaVJo4A2Ooueeib060G6MVcUdwx2drUYdkDexJaPPcQwgNKMzF7sx5VjyuO4WpAJTVJuPOnrePoM2Tyao0cMKi+vdCi8O2lPXK0axnRzSTTPonyGf8JR+em/SEdD3yTygnAkCg6eYdr5T9cdHXF2rNVtGrxEfOrrqPoIgaYtxKY05Y5j6CIB04GohMYeIIgf3UncRP3QPQhDL5YgiKKxAionCAC7RyRFeliOkEMRYpiMsVMyBTsWEipAhDDGgqfCMXGqzzQR+ACH5qIp3N5webi1KomnPxsPtiiZbDL8ddTeM+R2qNuKO7BgKYVfstBEI1tSLIcUoez7IkKrUOB3evGMMLOmwSSHoG7qGDLFqjXz1ieiDu3r4wnjyoDqsWHwMTJOKGvydBsQH174y5obcv31f6oKMQpg8KOxpV9X8fjHPNplYUh6SgEOxY0d+3+EOyZYA0Z3JdzzaEsOk820te3w2h2RKNCwpQODQfbG3GjNvQIKSolFX0PcOVjqIKVsMr1DU7beH1RLBDvfXXc/WYBNGYVqwL77UjeSxRknk/4ACg7hxm5UYsPP4jx6XKISxAULszC76wRMhTj8Usak6C3reDr2TQ97U9fyjDH2XkJTEqI825iwrf1zjxvtEjKtJaxc7AGhbbUx7jElg7gvR9j8b+qx5XjyM6a0BoQDqKkd+8VE5+baG+DpCkpAUWAzEkdgv3M0H6BxUXLufHdtWjL9n8V82ze7QuHq4fSNuayiQxPVZtGNGhSJ43aM/Eywes7kGzXG1bW8RGeuTUaWPOx+t43FYfQlms1g23Y1YTRhtTqLnU7/AFd0NEyVnufkwQ2DUP8AGX9FBjoL8nUrLhpiXdp6/oy6R0d0P1QkZftfiJgxSkoKR1UnrE3IAsOyMqViJ9nl+Cvtje9p+Gom4hSlCoCQ4JBbKktTtjG+8xB6sxY5UPxDwt2c84yt0Z+M47OlpmKyIUEGtSHoDz3aMrCfKDMWopTIqnUzKF7WTGjxv2anTJK5SJgdZd1C9X/BtUDwjz/DvZTFyUl5IUXd0rQbWoVA+UZz5JJaJip+T1uD9oZyw5QgjeveeYjTl41aiRlTS5q3mzmPO4MLQBnlrSQXqk78nEaGGm5UOgumzFTudQXLh7dptGMuWaOvhipLZpS8Uo/iguzV+2Liaoi4HYNe8mASpZGVOzPsdz8YckOa5U18fKCHJJ9nUuKCVlTLLVWqvd8BARKALXJ1NbRp5Aavb1WEVCtqevOLabYopFJqRZyKUOsFlhwIAqac2w9GGpXui/drEU7ZT0iuR9x37Eeu+IIeuhAhvo+qCHHxb+UATKDE6E2sxP2w5IcZCgd7d/8AGKlQNC7N3AVg60hnrr3wjOlOi79UUtXYxi2zTszsRPJNKb/UYHJ5EntrBqgk3IY9522i+HkgF1a/gjxrtGNWaZaNTBIIIBFzfu5WjQASk0qRCcnEKawHYIulJTRhVnLse31tHVBpLRyyTLTw56wd9WsfqihluxaoduVG9d0FUO3aI6OutB6feNHsz6KlRCdTSlBflETh2k7bE/CLzBlDVO+v8oiWXrTs+2Jq9DuhHFSyXoX/AAt727OyMHiIJoWccuZj0883bZvP+MZOJTyANuW/1ROFEylaPK4E9HNVzLtzNKvG7InBiXY3oN9uXKMjGDLMqB7zU1pQhu+GZMssOsezlesElaMYOtGj07h6kUZx9W32R0xYoKb8vXbFUGoqHqz7RUTBWgZmccyxoYmhtnvfYI/MTPz6voS46K/J9/6eZ+fV9CVHR2w/VCC8VHzq+0fQRChSIf4iPnV9o+giFwNIbFQIoHOIKBBwlrRxTCHQqqSIXn4GWr3kg9oB7LiNIJEQpEDp9hRmKwCUlwkdxI8oJh8M3ukjzfxhzoRHITUCFSGmwEsFKiFe7oR9e0WVLFhDWWsJS0kLUAzUPjt9nOCqLUm2I47DZksLj1rC6eIBCRnISLX+yHsd1QVLFACWBjwONxmamVg9I5Pkcv1PXbPS+NxLljvo9VM40kJYEMRQgvAZHFTUhThquLcy8YHD5RNc2UDYOSab0h5ElL+8p9wAO+gv9vOMorlmskdDhww0ekl45JSCRQ7c9R4xOLlDW5BI2JDH4RjyMaE9RbAAEhQo45jlsI0ZONoAWKVOAXt2copSvTOafC1uPRjdLld7ggN2ih8j4QXDgu9H3P1vFeJymmpCSGY/Fq+JhiRJLBi7fxvzaMn3QcbVGrh7AEcm9Wg7W/j3gwKU7Pfca9ztBUTfh3u+sdUTnm/RKVAG9PXhF010/jAyoPYcoqpRZrU/j2RbdGPYU2iNKQEKMXMyKTsjoFPVTaM2ch/F/CNPEkMx7YRnD19sTIGY+Lw73qTWtPDaASOq3vGm7t69PBsQjUsWDCln5QpOBzPy+EQZMZlqqTWg1HdTziq5lCW7OXhCMudlvuXJqA3KsWVPegFBUsWf0NoAPpXydEnDTM1+nOjf1cqOgfyZKfCzPz6voSo6OuH6oZo4/wDpV9o+giAxie2PH1YfEqQmXndKVPnCRYBrcow5ftssj+hrtnf/AExMpxT7Fkj3J7IqTHl5XtcfwpBGjpmA+RAfa8Py/aKT+MUnZSFU70gp84SlH2NOzZEVJjJPtNIBZSyNuos/BME/8QSPx/8AIv8AZgyj7RSTNMCKlNQYzT7QSXZ1P+bX9aYXme0iR7stZ5lkj4uPCFnH2VhJ+DcO8IS1uoqqxtR6CMxXEJkwkKISn8Ua/wDMdRypBROVRybaUiPsTejRcLXYzxECYhSApioNv6EfOsbKKF5VJykc3B7I9fjCSBd3YavHleOYtSXRNqRUGhIO3ZHL8uCk0/J3fEm4JrwH4Qt0kag28IcQFsE9IrLmds1H1OXQx5HCcQWlToNT4eEai+KzaAhHaxjbj5cIpGckpu2O8VxIGWvd/KNDBYhRlIalC55CzdzehHkMbOUQVGp9eEbfAscBJl6qBVlG5JcE7JFIxq5OXst81LE1JIKpi2JVlCQHI2Ja16xqSEUoDoXfa0ZuCkEDvcl2fcxoyl2t4H7YSRF0h+XPZn7RzEcufox3Ya/VAAve0LzsQzkuBoQ50jW9HNLsZmLtcOXrvEmY2vYfP4RmTcaGd8zagHwrC6ccp2CXrXl2mJyFZuKxAFNeUVM/kB3iMczlEsCKu/okQVc4t8SWeKXIQ0aZmjt3hDE4kDt74RXMXVnIFvt9bQvMQtXvKbXXuJFvKGpWTIrisQ4qG8yPOhjPmTlVY1Om/edRzhmZgstU3uerU+UCOHIDsodpYV9C8NMhoQUirNXbXnf4wNR2KXHI/FmhqbIJdKcpNlEEByHYHdrWaKjCKNgnLrmOujjSGS0z6d8kj/ccx3f7oXdvxJW1GjoJ8liSMJMf+0Ktt0cpvKOjqh+qKRjfKBh1HEqIICcqAXFA1STWlDtGWnh+RJLl3qS3hHrvaRDz1a+79EVPKMhOGowo1nrQ0Y+tBHDyxbmzaMVQinDp1pRtO3ziZmHoGDjV6u3nDpSAaAnsD+ccJQzC+9mjLkho0g6M5WGJDs9bWLPesXVh3PWJHP1eNToSQ7ANTf1/GAzZYTc0ro/j3RzfU0bqQj0AJbM7h7bMHjpsug38YZUg9YggFRu3Kw1bXvO8RNle6CNK086avFxVFKYpIUxt5+e5MMpxpAoFE9kXWhg4FdyHBg2Elg9dVToSNOzSOqEW9Jg5Ratotg5JLKUw2YW74z/aX2dE5OYHKoatcf3h9caUzFAdUPWgIiiwQnY7GvjGzUGqMfyTs+bTeDz8OypiOpmbMlQWOTgFxY3GkExOMSpjmHhHvJkxqlJAaraxlTOFSJpfokk0U5RzjOUPRUXR5XByFzqS0uNVNQfbG1wvh4lgMcze84FGNh4fGPRqDSwlISAkMA7AAV9ARnSUVp4eVoiax0VBObv0GlJdXO32Q5LlmlNKAxGFwu7vGiEsN4UVoORroRmoNi4bana52hFbrcPYi1S96fyMaZmE3HiLwMoJPugCttf4Qn/DGvYiiUKuzPr1lUptu8chil3FTy21ymkFw2DBSMxzAuQ1q20rSGxKLXNoQqE0SmoBXXu+MQqQ5G7a21qzM8OypHVVlPJ30/n6pB5UlOutb728m8I0jxtktpGfLkOCATcv62iRJD6Pz17Y0jIvWAyk+92lj2UDRriZiJw5U4cgbincOUAxHD0gABIqQDRzl1vrpyeNnKWA9Uiq8OfL7IeGw8GNOwSSD1BqHZh3UcwLBSCgkZMoAFaEkVjb6Kxvy2Nmiq5L01N4bixHo/YINJm0/rz/ANqTEwT2LHzc78//ALUmOjpj0QKcfSenWRsn6I9d8IFDkFWx7AOQh7j8/LPW9mT9EaX0jMmsOsScvLTxjCSVts0T1RYSzUpYH1SIJJALhiz9XfW9IVmz1EZkjqn3q1A5VNfCDIWlq0NKV8dXEZN2tFxpMNqWHnbmN4ClFCynAFRtz7YYSRd627KvCmDwaUZz1iVVJJveMZwdqjRTVMgFIqo0J08ovKABBFRYv4mh0eDiQBUh9t+VolCCwu4UNdHb4GBRphdkqQX3B8oFNw9Dlo8NC7MSOy0VSh0k8zTsLfUY2Q06EJcrKTqXpt/OA4oqUqjj18Y05iLahr/ZAFSy9Kwq8FN3sBiRlQGLDeEwWQSHc3+EM4lKlBm+torKwNA/d2wSbb0NJKOwGGkKWbkBmL/x1hxODZVB3wxIwpDPTaGSwNKv5teEoKtkubvQKVKy+vDzpHTdB6b+cWmLKnp8CzfGJy2AqCK/xhtKifIDoXd94mZKpqOQ5wwmUbMOUSFF6DSE4CsCmRSgryo0UTIpU117eXKGQnUnSgiqE1NKn4W+MUoisD0FGBYdkEMl+UE6MnlDAlxqokNgMm8CWkgBIv2UFPOG1y6QKWiNEiGVlyW17uUVUNy3rzhsJr8YlSKQUFiGUdhNa87+ucAJqpzalbUDlo0VoJ5wth5AAs715kmsD0Ls3fZAfNzm/Lf7MmJi/solkTvz3+zJiItdEmJ7TK/80oPlOVLGo0Dh7D1esKjDouKm2ZySW56xp8eU8+YKghKC/alh65wihIe1fWu8c0o/kzRPRl5jKKk5SR7yQxOnfsKc4NhDolxRi9KjLozH+MHx/ukksWppbrD4QTBgZQ5qHcjcsYSVaGUE7KQlSb6vQ9xtXtgyCxGxtt2EetdohSKsQC4o+m4r49/KLmQQlTXuD9XPaFt9lHAKAsbvpp9UVlTSpI6hD7sG5XfvgygWIahvW+lIsRdyxf627/W0KqKsGSQGIr/zUisuiam/KlYrOSKgk09Ad0XlINAVOWNKU+2FWyrCI0bl6EDWC1ADtvBSAnstypFc5ezDd/j9kWIWCR3+ieyCSkl7ejBSjRno7xyUkGtvHvMBV2iCkuHs3nvtF6MHHlpFwNj65RBUX5Q2QCyDQU9fbF5Qa2r+Hr4wRjFFAHu18DEhZwFPFvsiEy6j1a0WQaBvh9XZBUo3EUkJsCqXFkIIsKU9CCZPW0UJ0c8zyvTnFpElVbD40iUlXLuP2wRBcUDbQNmIbevOh84ZJcP/ADjk6dsEUCbd0QkRQjju1ftjhzMTLqTsLczrFij08FgCsDtryigT1RuG9dkMFNLRREtq+fKARqezopO/Pf7MmOi3s+lhO/Oj/syYiNF0SzH4+P8AzJOlB4pT5uB4mFVyzpu/1RtcX4RNmTCpBlscp6zu6cu3ZARwWdrkvosj/RGEou3o0TRiz5ZY0pYNzDEmCSJRctyOa7u4Pw841ZnApp/Js1sxZ3v7m0TK4LOCnJlGlgpQrp+BaJwdjyRlLkE3DG4pYi3pouJhSHINBUX1Zn+2Nc8Jm6dH+mr93ApvA5peqKtaYrQg/k+UP62GSEZQIGjPRtjbWsTPlODTSlIaRwGaPyZq4+cV3f1UMI4XNDUl/rVfuoag/KDJGSuW+VTVGhHY8WlgirB9mtGmrhM3aXr/AFitf/a9PHfeqc39W4sekVT/AOqJ+qRWaM6YHoe1uQi02WCKX0jQHCZrv83+sV+6iw4XN2l/pq/dw/qYfYjJQvKADU6czr3RZcnV3rz8A0aCuDTSXeXy6yu/8DWJ+885xWXTdSv2IThL0NTiZaJmhoGcctfhBULBHLffnB1ez84lyuW/aoBq093nDX3omf4f6Sv2IIwn5E5xMxajVg2vKCM+ob0YfHCJu8vnVVf8sT96Ju8vxV+zFLjkJzRnS038g2kWrSzv9UaJ4VN/GR4n9mIHCJjvmQ//AFfZFKLIckJTAAHP84qlL8mrGivg6yQSZZa1FU0JHNqRP3pmfjo/RP2wYsakjPCgdf4xBNQBe9Y0vvSv8dH6B/ajkcIWP6xH6tX7yDGQWhLIW5mKZDYCmp7o0zwtf5RH6pX72IHC1/lEfqlfvYdMVozkOPwYtrGgeFzPyiP1Sv3sV+9C3fpEfqlfvYeIrE1pPoViG2FIePCl0+cR+qP72OHCV/lUfqj+8hYsdo72eSwnD/F/2pMdDXDMCZQWCvMVLzPlyt1EIaqj+K/fHRa0iWGxylCXMKPfCFFLB+sEkpprVqR5biHGsVhZeaakK+bCipRCkhWWespHRy5ZKj0csEN1c71avrMSVZVZPeynK4frNSjh68x2iMaUrFkjMihIJB6Ms2UByCKEZ1Fg4OVhcQxApnFsWVFKMM+Ul3CgC33QQEk0OYIkDNYGdyaKY7iGL+5pa0S/nDMIWEpUDkCZmQhMxClJKliWkgpLBRLgVBpiscJbhIXMIFsiQFZcxuqoz9W9hfWHwid0SQ7LK+sTlUQgrLkOWJytv2QAL8ZnzghBlZn6UheVBcIAmAFjLmG4RUJLvSheM3C8SxwAzySVHLQy/wDClFYzS1ZUZVmYXOZyCkQ9KXjHGdAAzJfL0ZoynbMqz5Hdz72XkfBDEDDkTB88EsKggnKGq9Tocx94HRoBi2FxWLIUFS0g5SxCSnKa6KUQs+6yXS7GtaIYLGY5gMivwhnmJcH+jIVlSmWq5WGLWNwxh3pMYcwCVOFMMwlB0dQ0LsZuUn/Dd9mi4TjKOQ5u2QBPUIcB6uouxcUEAjMPH8WpS0IlSytPvJyqUZQ/BzZVdYqLBgBlzVfKY15uKxKZC5glJVMExWWUAQejCygVKqqbrvQMWaK4HEYjpskxKikJJJCUhN5YSc1OvVZIFGFA4IieJYOeqcFy1kJSJfVzKAURMUZlAsJHUZ8yVOKCsACeIxuOClZZIVlKmATlByonZHJWc6VES1Uy5SoJL1hzhuKxKpyUzEDo8jlXRqlknQsVqyvUZDUX5QshWOtXP0buUygnMQsMSCXOYJZtD1uZ14fFVZav6YMHRWUJiVu5DuU5ktZizDQGIYLieOmICxLQQUKWPm1BzkSUoSDN/GJOeygCGF4uvG440EsAZQcwl1LTWJyqX1c0oPkcqBMMSk4zqGaVKynMoI6NLsk5gpjUFXusR/eh/i/3QAk4cIJc5gogAsMyWLG5TkOwmE3SIBGUjFY9KkJ6NK0lYdRSxCSQ6Sy7gZjnoLU3F93cQyZuhGcAjLl6pLpqBnd6kV2268OScHihMKjMUUgqYZk5VAzEMCkinUCjSzsCKiGOJ/dBmNILDo3chOTMekFXGYn3GAIG9LgxPjWIxyZ5+55aTL6JJdQzALCcWpQAExNSpOGS+y/BjjM/FCblkywqWZZOYCoWM+ucUogWepvUplGHxRFZpBcWTKBy9a/VUM1Uuxbq01gQkYwH3xV39z8mkA1F8wdgAL1FiCJ4ZiMXnQibLdLnNMKQKNN2X72cS2pZXOImzsaSR0YSASyksSoMtNAV7oCq6TkC6SY4YfG/jgEjdBY5GLgpvmZmoGLuKRrYMLAKVuSCWXTrAqVlsPeCcr0vAMzUnFjIOr7hdRS7FkkAjOHLgh+cTjzisyVS6fNuUsCnpAiacp6wNVGWO6BDAYtEtKUTXUEBKcxSQCEpT1uo6nY13LmlBo8OkTUqV0iytP4Ls466291I/A6PvBgAW+6cQJc1S0AKCgEADM4KmLBw9CGcjWBSJmNKwFIQlPV61DTqE0zUV74IcgMG/vJYfhuLlhCukdSZfRAZ1LBzqllS1Om6XmNylor1iA79x4vrfOi6mYgXLJfqmmXRxUd8AFZ0zGhFEpWsgMwQkAgE1dVQVMOzUXgilYwKSwSUlir3QU9Zst6pCQ73c7UhjGyZ5kJShQE1hmU7B8p5V6+XbvsVZ2BxJ/DdJLkZ2Y9IVCuWqRLyjLqTycgBsKjEnpM5L9EyCAgDOzksHY5iQHoyK7lfPjRl6r+8/wDR0DLCAQ9VUllwW6xB5N8UwK1zJa0t1SLm3WBJAyu7apIsxcQqrC4wj+kSk5SAynY5MrnqVdVbU8oAOWnFjMU5i5sTKzAASQGrlCj864fLRwLO5gRicx6QJyvsGur3Mpe2R8+uZqNCmOwU1WVOVK2EwAqUWYzZakhbB/6MEMXCmINCXFJ4TMTMQqpAKB72dRbK6lqYe6AoD/nO8AHoI6JjoBFZoJBALEgsdi1DGTM4dMVh50sqIUtBSkiYoEKKSM2cdZLki1m5xsRxgA89xHhE5aphQoDMeq8xWoWAosK5SoMKNlBc5Q7/AA3DLlrWFAFK1FT5gou9XISlwXDAuRlNS4bRjjABh8K4XOlLSpSwpIHu51HrBpSFOR+RFR+N4xb2Y4dMw6Mq8tkuygeslCUqPVQkMoh7PSpLsNneOgA8/guGYiXlCSlKQtJUAuqmKMxJCAFOkKFRmNHJoUll4LFEOqaApgAAokPkKST1BdTKtSNuOgAwsNw7EAsZjJKiWExRICpxWpLlNTlJ6zg6RocLlTUpImkKOYkHMVFqULpGrmjXtDkc8AExMVeJeACY6ITHAwATHNHRzQAdHRJiDAB0cI6OEAExEc8cTABzR0Q9YkwAdHRwMdAB0cI6OJgA6OiYgQAdExBiYY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>
              <a:solidFill>
                <a:srgbClr val="FFFFFF"/>
              </a:solidFill>
            </a:endParaRPr>
          </a:p>
        </p:txBody>
      </p:sp>
      <p:pic>
        <p:nvPicPr>
          <p:cNvPr id="9" name="Kép 8" descr="hangprotézi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584" y="3796990"/>
            <a:ext cx="3116916" cy="2584760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Follow up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Indirect</a:t>
            </a:r>
            <a:r>
              <a:rPr lang="hu-HU" dirty="0"/>
              <a:t> </a:t>
            </a:r>
            <a:r>
              <a:rPr lang="hu-HU" dirty="0" err="1"/>
              <a:t>laryngoscopy</a:t>
            </a:r>
            <a:r>
              <a:rPr lang="hu-HU" dirty="0"/>
              <a:t> / </a:t>
            </a:r>
            <a:r>
              <a:rPr lang="hu-HU" dirty="0" err="1"/>
              <a:t>endoscopy</a:t>
            </a:r>
            <a:r>
              <a:rPr lang="hu-HU" dirty="0"/>
              <a:t> </a:t>
            </a:r>
            <a:r>
              <a:rPr lang="hu-HU" dirty="0" err="1" smtClean="0"/>
              <a:t>monthly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1st </a:t>
            </a:r>
            <a:r>
              <a:rPr lang="hu-HU" dirty="0" err="1" smtClean="0"/>
              <a:t>year</a:t>
            </a:r>
            <a:r>
              <a:rPr lang="hu-HU" dirty="0" smtClean="0"/>
              <a:t>, 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2 </a:t>
            </a:r>
            <a:r>
              <a:rPr lang="hu-HU" dirty="0" err="1" smtClean="0"/>
              <a:t>month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2nd </a:t>
            </a:r>
            <a:r>
              <a:rPr lang="hu-HU" dirty="0" err="1" smtClean="0"/>
              <a:t>year</a:t>
            </a:r>
            <a:r>
              <a:rPr lang="hu-HU" dirty="0" smtClean="0"/>
              <a:t>…..</a:t>
            </a:r>
            <a:endParaRPr lang="hu-HU" dirty="0"/>
          </a:p>
          <a:p>
            <a:r>
              <a:rPr lang="hu-HU" dirty="0" err="1"/>
              <a:t>Palpation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neck</a:t>
            </a:r>
            <a:endParaRPr lang="hu-HU" dirty="0"/>
          </a:p>
          <a:p>
            <a:r>
              <a:rPr lang="hu-HU" dirty="0" err="1"/>
              <a:t>Sonography</a:t>
            </a:r>
            <a:endParaRPr lang="hu-HU" dirty="0"/>
          </a:p>
          <a:p>
            <a:r>
              <a:rPr lang="hu-HU" dirty="0"/>
              <a:t>CT, MRI, PET-CT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II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/>
              <a:t>Hypopharyngeal cancer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hu-HU" sz="4000"/>
              <a:t>Malignancies of hypopharynx Carcinoma planocellulare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673350"/>
            <a:ext cx="5791200" cy="2438400"/>
          </a:xfrm>
        </p:spPr>
        <p:txBody>
          <a:bodyPr/>
          <a:lstStyle/>
          <a:p>
            <a:pPr>
              <a:lnSpc>
                <a:spcPct val="110000"/>
              </a:lnSpc>
              <a:buFontTx/>
              <a:buNone/>
            </a:pPr>
            <a:r>
              <a:rPr lang="hu-HU" sz="2600"/>
              <a:t>One of the most aggressiv tumours is the  hypopharynx carcinoma, </a:t>
            </a:r>
          </a:p>
          <a:p>
            <a:pPr>
              <a:lnSpc>
                <a:spcPct val="110000"/>
              </a:lnSpc>
              <a:buFontTx/>
              <a:buNone/>
            </a:pPr>
            <a:r>
              <a:rPr lang="hu-HU" sz="2600"/>
              <a:t>superiorly malignant and has the worst prognosis of the head and neck tumours.</a:t>
            </a:r>
          </a:p>
          <a:p>
            <a:pPr>
              <a:lnSpc>
                <a:spcPct val="110000"/>
              </a:lnSpc>
              <a:buFontTx/>
              <a:buNone/>
            </a:pPr>
            <a:endParaRPr lang="hu-HU" sz="2600"/>
          </a:p>
          <a:p>
            <a:pPr>
              <a:lnSpc>
                <a:spcPct val="110000"/>
              </a:lnSpc>
              <a:buFontTx/>
              <a:buNone/>
            </a:pPr>
            <a:r>
              <a:rPr lang="hu-HU" sz="2600"/>
              <a:t>men : women= 8 : 2</a:t>
            </a:r>
          </a:p>
          <a:p>
            <a:pPr>
              <a:lnSpc>
                <a:spcPct val="130000"/>
              </a:lnSpc>
              <a:buFontTx/>
              <a:buNone/>
            </a:pPr>
            <a:r>
              <a:rPr lang="hu-HU" sz="2600">
                <a:solidFill>
                  <a:srgbClr val="FF0000"/>
                </a:solidFill>
              </a:rPr>
              <a:t>The role of smoking and alcohol.</a:t>
            </a:r>
            <a:endParaRPr lang="hu-HU" sz="2600"/>
          </a:p>
        </p:txBody>
      </p:sp>
      <p:pic>
        <p:nvPicPr>
          <p:cNvPr id="130052" name="Picture 4" descr="tum-71-d"/>
          <p:cNvPicPr>
            <a:picLocks noChangeAspect="1" noChangeArrowheads="1"/>
          </p:cNvPicPr>
          <p:nvPr/>
        </p:nvPicPr>
        <p:blipFill>
          <a:blip r:embed="rId2" cstate="print"/>
          <a:srcRect b="450"/>
          <a:stretch>
            <a:fillRect/>
          </a:stretch>
        </p:blipFill>
        <p:spPr bwMode="auto">
          <a:xfrm>
            <a:off x="6503988" y="3511550"/>
            <a:ext cx="2487612" cy="28130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hu-HU" sz="4000"/>
              <a:t>Pathogenesis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6553200" cy="3733800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hu-HU" sz="2600"/>
              <a:t>Hypopharynx is well supplied by lymphatic a blood vessels, submucosa provides an unlimited spread for the cancer cells and there is no structural barrier of the extension of cancer cells. </a:t>
            </a:r>
          </a:p>
          <a:p>
            <a:pPr>
              <a:lnSpc>
                <a:spcPct val="130000"/>
              </a:lnSpc>
              <a:buFontTx/>
              <a:buNone/>
            </a:pPr>
            <a:endParaRPr lang="hu-HU" sz="2600">
              <a:solidFill>
                <a:srgbClr val="99FF33"/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hu-HU" sz="2600">
                <a:solidFill>
                  <a:srgbClr val="99FF33"/>
                </a:solidFill>
              </a:rPr>
              <a:t>Histology: frequently low differentiated squamous cell carcinoma.</a:t>
            </a:r>
          </a:p>
        </p:txBody>
      </p:sp>
      <p:pic>
        <p:nvPicPr>
          <p:cNvPr id="134149" name="Picture 5" descr="tum-71-c"/>
          <p:cNvPicPr>
            <a:picLocks noChangeAspect="1" noChangeArrowheads="1"/>
          </p:cNvPicPr>
          <p:nvPr/>
        </p:nvPicPr>
        <p:blipFill>
          <a:blip r:embed="rId2" cstate="print"/>
          <a:srcRect b="1349"/>
          <a:stretch>
            <a:fillRect/>
          </a:stretch>
        </p:blipFill>
        <p:spPr bwMode="auto">
          <a:xfrm>
            <a:off x="6503988" y="3429000"/>
            <a:ext cx="2487612" cy="2787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76400"/>
            <a:ext cx="7620000" cy="4197350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hu-HU" sz="2600"/>
              <a:t>Piriform sinus</a:t>
            </a:r>
          </a:p>
          <a:p>
            <a:pPr>
              <a:lnSpc>
                <a:spcPct val="170000"/>
              </a:lnSpc>
            </a:pPr>
            <a:r>
              <a:rPr lang="hu-HU" sz="2600"/>
              <a:t>Posterior wall, pharynx</a:t>
            </a:r>
          </a:p>
          <a:p>
            <a:pPr>
              <a:lnSpc>
                <a:spcPct val="170000"/>
              </a:lnSpc>
            </a:pPr>
            <a:r>
              <a:rPr lang="hu-HU" sz="2600"/>
              <a:t>retrocricoid region</a:t>
            </a:r>
          </a:p>
          <a:p>
            <a:pPr>
              <a:lnSpc>
                <a:spcPct val="170000"/>
              </a:lnSpc>
            </a:pPr>
            <a:endParaRPr lang="hu-HU" sz="2600"/>
          </a:p>
          <a:p>
            <a:pPr>
              <a:lnSpc>
                <a:spcPct val="110000"/>
              </a:lnSpc>
              <a:buFontTx/>
              <a:buNone/>
            </a:pPr>
            <a:endParaRPr lang="hu-HU" sz="2600"/>
          </a:p>
          <a:p>
            <a:pPr>
              <a:lnSpc>
                <a:spcPct val="110000"/>
              </a:lnSpc>
              <a:buFontTx/>
              <a:buNone/>
            </a:pPr>
            <a:r>
              <a:rPr lang="hu-HU" sz="2600"/>
              <a:t>Most frequent localization of the hypopharyngeal cancer: 1. piriform sinus, 2. posterior wall and 3. rarely seen at the retrocricoid region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448175" y="1600200"/>
            <a:ext cx="3400425" cy="3567113"/>
            <a:chOff x="3522" y="1008"/>
            <a:chExt cx="2142" cy="2247"/>
          </a:xfrm>
        </p:grpSpPr>
        <p:pic>
          <p:nvPicPr>
            <p:cNvPr id="131078" name="Picture 6" descr="hyp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22" y="1008"/>
              <a:ext cx="2142" cy="2247"/>
            </a:xfrm>
            <a:prstGeom prst="rect">
              <a:avLst/>
            </a:prstGeom>
            <a:noFill/>
          </p:spPr>
        </p:pic>
        <p:sp>
          <p:nvSpPr>
            <p:cNvPr id="131079" name="Line 7"/>
            <p:cNvSpPr>
              <a:spLocks noChangeShapeType="1"/>
            </p:cNvSpPr>
            <p:nvPr/>
          </p:nvSpPr>
          <p:spPr bwMode="auto">
            <a:xfrm>
              <a:off x="4408" y="2400"/>
              <a:ext cx="4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 eaLnBrk="0" hangingPunct="0"/>
              <a:endParaRPr lang="hu-HU" sz="24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1080" name="Line 8"/>
            <p:cNvSpPr>
              <a:spLocks noChangeShapeType="1"/>
            </p:cNvSpPr>
            <p:nvPr/>
          </p:nvSpPr>
          <p:spPr bwMode="auto">
            <a:xfrm>
              <a:off x="4176" y="2576"/>
              <a:ext cx="72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 eaLnBrk="0" hangingPunct="0"/>
              <a:endParaRPr lang="hu-HU" sz="24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  <p:sp>
          <p:nvSpPr>
            <p:cNvPr id="131081" name="Line 9"/>
            <p:cNvSpPr>
              <a:spLocks noChangeShapeType="1"/>
            </p:cNvSpPr>
            <p:nvPr/>
          </p:nvSpPr>
          <p:spPr bwMode="auto">
            <a:xfrm>
              <a:off x="4672" y="2064"/>
              <a:ext cx="248" cy="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 eaLnBrk="0" hangingPunct="0"/>
              <a:endParaRPr lang="hu-HU" sz="2400" b="0">
                <a:solidFill>
                  <a:srgbClr val="FFFF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31083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/>
        </p:spPr>
        <p:txBody>
          <a:bodyPr/>
          <a:lstStyle/>
          <a:p>
            <a:r>
              <a:rPr lang="hu-HU" sz="4000"/>
              <a:t>Localization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Symptoms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64008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/>
              <a:t>Dysphagia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/>
              <a:t>Otalgia irradiata (pain in the ear)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/>
              <a:t>Dypnoe 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/>
              <a:t>Hoarseness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/>
              <a:t>Bloody discharge (spit)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000">
                <a:solidFill>
                  <a:schemeClr val="accent1"/>
                </a:solidFill>
              </a:rPr>
              <a:t>Lymph node neck metastasis</a:t>
            </a:r>
          </a:p>
        </p:txBody>
      </p:sp>
      <p:pic>
        <p:nvPicPr>
          <p:cNvPr id="132100" name="Picture 4" descr="tum-72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2063" y="3222625"/>
            <a:ext cx="2649537" cy="31781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Diagnostic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82296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100"/>
              <a:t>Case history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100"/>
              <a:t>ENT examination (indirect laryngoscopy, direct laryngoscopy, palpation)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100"/>
              <a:t>Imaging (CT, MRI, sonography of the neck)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100"/>
              <a:t>Pathological examination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100"/>
              <a:t>Staging</a:t>
            </a:r>
            <a:endParaRPr lang="hu-HU" sz="3100">
              <a:solidFill>
                <a:schemeClr val="accent1"/>
              </a:solidFill>
            </a:endParaRPr>
          </a:p>
        </p:txBody>
      </p:sp>
      <p:pic>
        <p:nvPicPr>
          <p:cNvPr id="133124" name="Picture 4" descr="tum-71-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3663" y="3713163"/>
            <a:ext cx="2487612" cy="31448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hu-HU" sz="4000"/>
              <a:t>Pathogenesis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836613"/>
            <a:ext cx="82296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Spreading pathway: laryngeal cancer represents a local infiltration spreading on the mucosa (submucosa), regional metastasis through the lymphatic chain, lymph nodes (lymphogen) and blood (hematogen)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/>
              <a:t>The </a:t>
            </a:r>
            <a:r>
              <a:rPr lang="hu-HU" sz="2600" i="1">
                <a:solidFill>
                  <a:srgbClr val="99FF33"/>
                </a:solidFill>
              </a:rPr>
              <a:t>supraglottic onset of the tumour</a:t>
            </a:r>
            <a:r>
              <a:rPr lang="hu-HU" sz="2600"/>
              <a:t> (cancer) may show a supraglottic extension to the preepiglottic space or above to the vallecula, root of the tongue and hypopharynx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i="1">
                <a:solidFill>
                  <a:srgbClr val="99FF33"/>
                </a:solidFill>
              </a:rPr>
              <a:t>Glottic </a:t>
            </a:r>
            <a:r>
              <a:rPr lang="hu-HU" sz="2600"/>
              <a:t>cancer rarely spreads to the supraglottic region, subglottic extension is more frequent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2600" i="1">
                <a:solidFill>
                  <a:srgbClr val="99FF33"/>
                </a:solidFill>
              </a:rPr>
              <a:t>Transglottic</a:t>
            </a:r>
            <a:r>
              <a:rPr lang="hu-HU" sz="2600"/>
              <a:t> cancer represents - in our terms - the infiltration of the glottic region, Morgagni-sac and false cord, the onset of the tumour is unknown.</a:t>
            </a:r>
            <a:endParaRPr lang="hu-HU" sz="26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Therapy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412875"/>
            <a:ext cx="8229600" cy="4157663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hu-HU" sz="2600"/>
              <a:t>Depends on the extension of the tumour and neck status Radiation therapy, combined with </a:t>
            </a:r>
            <a:r>
              <a:rPr lang="hu-HU" sz="2600">
                <a:solidFill>
                  <a:schemeClr val="folHlink"/>
                </a:solidFill>
              </a:rPr>
              <a:t>cytostatic treatment</a:t>
            </a:r>
            <a:r>
              <a:rPr lang="hu-HU" sz="2600"/>
              <a:t>,  </a:t>
            </a:r>
            <a:r>
              <a:rPr lang="hu-HU" sz="2600">
                <a:solidFill>
                  <a:schemeClr val="folHlink"/>
                </a:solidFill>
              </a:rPr>
              <a:t>surgical treatment</a:t>
            </a:r>
            <a:r>
              <a:rPr lang="hu-HU" sz="2600"/>
              <a:t>, for small tumours even </a:t>
            </a:r>
            <a:r>
              <a:rPr lang="hu-HU" sz="2600">
                <a:solidFill>
                  <a:schemeClr val="folHlink"/>
                </a:solidFill>
              </a:rPr>
              <a:t>endoscopic laser treatment</a:t>
            </a:r>
            <a:r>
              <a:rPr lang="hu-HU" sz="2600"/>
              <a:t>. </a:t>
            </a:r>
          </a:p>
          <a:p>
            <a:pPr>
              <a:lnSpc>
                <a:spcPct val="110000"/>
              </a:lnSpc>
            </a:pPr>
            <a:r>
              <a:rPr lang="hu-HU" sz="2600"/>
              <a:t>Literature recommends a </a:t>
            </a:r>
            <a:r>
              <a:rPr lang="hu-HU" sz="2600">
                <a:solidFill>
                  <a:srgbClr val="FF0000"/>
                </a:solidFill>
              </a:rPr>
              <a:t>combined treatment (surgical + radiation therapy)</a:t>
            </a:r>
            <a:r>
              <a:rPr lang="hu-HU" sz="2600"/>
              <a:t> provides the best oncological result, that is also poor.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304800" y="679450"/>
            <a:ext cx="4724400" cy="1471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40000"/>
              </a:lnSpc>
            </a:pPr>
            <a:r>
              <a:rPr lang="hu-HU" sz="3200" dirty="0" err="1">
                <a:solidFill>
                  <a:srgbClr val="FFFF00"/>
                </a:solidFill>
                <a:latin typeface="Times New Roman" pitchFamily="18" charset="0"/>
              </a:rPr>
              <a:t>Posterior</a:t>
            </a:r>
            <a:r>
              <a:rPr lang="hu-HU" sz="32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hu-HU" sz="3200" dirty="0" err="1">
                <a:solidFill>
                  <a:srgbClr val="FFFF00"/>
                </a:solidFill>
                <a:latin typeface="Times New Roman" pitchFamily="18" charset="0"/>
              </a:rPr>
              <a:t>wall</a:t>
            </a:r>
            <a:r>
              <a:rPr lang="hu-HU" sz="3200" dirty="0">
                <a:solidFill>
                  <a:srgbClr val="FFFF00"/>
                </a:solidFill>
                <a:latin typeface="Times New Roman" pitchFamily="18" charset="0"/>
              </a:rPr>
              <a:t> of </a:t>
            </a:r>
            <a:r>
              <a:rPr lang="hu-HU" sz="3200" dirty="0" err="1">
                <a:solidFill>
                  <a:srgbClr val="FFFF00"/>
                </a:solidFill>
                <a:latin typeface="Times New Roman" pitchFamily="18" charset="0"/>
              </a:rPr>
              <a:t>the</a:t>
            </a:r>
            <a:r>
              <a:rPr lang="hu-HU" sz="32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hu-HU" sz="3200" dirty="0" smtClean="0">
                <a:solidFill>
                  <a:srgbClr val="FFFF00"/>
                </a:solidFill>
                <a:latin typeface="Times New Roman" pitchFamily="18" charset="0"/>
              </a:rPr>
              <a:t>HYPOPHARYNX</a:t>
            </a:r>
            <a:endParaRPr lang="hu-HU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37222" name="Picture 6" descr="J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2667000"/>
            <a:ext cx="4275137" cy="3465513"/>
          </a:xfrm>
          <a:prstGeom prst="rect">
            <a:avLst/>
          </a:prstGeom>
          <a:noFill/>
        </p:spPr>
      </p:pic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228600" y="5410200"/>
            <a:ext cx="403860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hu-HU" sz="3000" b="0">
                <a:solidFill>
                  <a:srgbClr val="FFFFFF"/>
                </a:solidFill>
                <a:latin typeface="Times New Roman" pitchFamily="18" charset="0"/>
              </a:rPr>
              <a:t>Transoral laser excision + postoperative radiation therapy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r>
              <a:rPr lang="hu-HU" sz="4000"/>
              <a:t>Therapy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050"/>
            <a:ext cx="3810000" cy="4114800"/>
          </a:xfrm>
        </p:spPr>
        <p:txBody>
          <a:bodyPr/>
          <a:lstStyle/>
          <a:p>
            <a:pPr>
              <a:lnSpc>
                <a:spcPct val="140000"/>
              </a:lnSpc>
              <a:buFontTx/>
              <a:buNone/>
            </a:pPr>
            <a:r>
              <a:rPr lang="hu-HU" sz="2200"/>
              <a:t>Surgical therapy of the tumours of hypopharynx: </a:t>
            </a:r>
            <a:r>
              <a:rPr lang="hu-HU" sz="2200">
                <a:solidFill>
                  <a:schemeClr val="folHlink"/>
                </a:solidFill>
              </a:rPr>
              <a:t>partial resection of  pharynx and total laryngectomy.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hu-HU" sz="2200"/>
              <a:t>	</a:t>
            </a:r>
          </a:p>
          <a:p>
            <a:pPr>
              <a:lnSpc>
                <a:spcPct val="140000"/>
              </a:lnSpc>
              <a:buFontTx/>
              <a:buNone/>
            </a:pPr>
            <a:r>
              <a:rPr lang="hu-HU" sz="2200"/>
              <a:t>Lateral wall of the pharynx and retrocricoid extension beside the radiation therapy and chemotherapy, partial surgical resections and combined treatments are introduced.</a:t>
            </a:r>
          </a:p>
        </p:txBody>
      </p:sp>
      <p:pic>
        <p:nvPicPr>
          <p:cNvPr id="136196" name="Picture 4" descr="DSC0090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32400" y="1981200"/>
            <a:ext cx="2641600" cy="1981200"/>
          </a:xfrm>
          <a:noFill/>
          <a:ln/>
        </p:spPr>
      </p:pic>
      <p:pic>
        <p:nvPicPr>
          <p:cNvPr id="136198" name="Picture 6" descr="DSC0090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2400" y="4114800"/>
            <a:ext cx="2641600" cy="1981200"/>
          </a:xfrm>
          <a:noFill/>
          <a:ln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469900"/>
            <a:ext cx="8839200" cy="1800225"/>
          </a:xfrm>
          <a:noFill/>
          <a:ln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hu-HU" sz="2800"/>
              <a:t>	Extended</a:t>
            </a:r>
            <a:r>
              <a:rPr lang="hu-HU" sz="2800" b="1"/>
              <a:t> hypopharyngeal tumours</a:t>
            </a:r>
            <a:r>
              <a:rPr lang="hu-HU" sz="2800"/>
              <a:t> (T3-T4): total laryngectomy and partial pharynx resection. Primary closure of the entrance of oesophagus. The pharynx defect is replaced with circuferencial formed</a:t>
            </a:r>
            <a:r>
              <a:rPr lang="hu-HU" sz="2800">
                <a:solidFill>
                  <a:srgbClr val="99FF33"/>
                </a:solidFill>
              </a:rPr>
              <a:t> myocutan flap</a:t>
            </a:r>
            <a:r>
              <a:rPr lang="hu-HU" sz="2800"/>
              <a:t>.</a:t>
            </a:r>
          </a:p>
        </p:txBody>
      </p:sp>
      <p:pic>
        <p:nvPicPr>
          <p:cNvPr id="141318" name="Picture 6" descr="J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3429000"/>
            <a:ext cx="4648200" cy="31019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104900" y="1294738"/>
            <a:ext cx="6955631" cy="5216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2947" name="Cím 2"/>
          <p:cNvSpPr>
            <a:spLocks noGrp="1"/>
          </p:cNvSpPr>
          <p:nvPr>
            <p:ph type="title"/>
          </p:nvPr>
        </p:nvSpPr>
        <p:spPr>
          <a:xfrm>
            <a:off x="0" y="247650"/>
            <a:ext cx="9144000" cy="819150"/>
          </a:xfrm>
        </p:spPr>
        <p:txBody>
          <a:bodyPr/>
          <a:lstStyle/>
          <a:p>
            <a:pPr eaLnBrk="1" hangingPunct="1"/>
            <a:r>
              <a:rPr lang="hu-HU" altLang="hu-HU" dirty="0" smtClean="0">
                <a:latin typeface="Arial" charset="0"/>
                <a:cs typeface="Arial" charset="0"/>
              </a:rPr>
              <a:t>	</a:t>
            </a:r>
            <a:r>
              <a:rPr lang="hu-HU" altLang="hu-HU" dirty="0" err="1" smtClean="0">
                <a:latin typeface="Arial" charset="0"/>
                <a:cs typeface="Arial" charset="0"/>
              </a:rPr>
              <a:t>Pectoral</a:t>
            </a:r>
            <a:r>
              <a:rPr lang="hu-HU" altLang="hu-HU" dirty="0" smtClean="0">
                <a:latin typeface="Arial" charset="0"/>
                <a:cs typeface="Arial" charset="0"/>
              </a:rPr>
              <a:t> major </a:t>
            </a:r>
            <a:r>
              <a:rPr lang="hu-HU" altLang="hu-HU" dirty="0" err="1" smtClean="0">
                <a:latin typeface="Arial" charset="0"/>
                <a:cs typeface="Arial" charset="0"/>
              </a:rPr>
              <a:t>myocutanius</a:t>
            </a:r>
            <a:r>
              <a:rPr lang="hu-HU" altLang="hu-HU" dirty="0" smtClean="0">
                <a:latin typeface="Arial" charset="0"/>
                <a:cs typeface="Arial" charset="0"/>
              </a:rPr>
              <a:t> </a:t>
            </a:r>
            <a:r>
              <a:rPr lang="hu-HU" altLang="hu-HU" dirty="0" err="1" smtClean="0">
                <a:latin typeface="Arial" charset="0"/>
                <a:cs typeface="Arial" charset="0"/>
              </a:rPr>
              <a:t>flap</a:t>
            </a:r>
            <a:endParaRPr lang="en-US" altLang="hu-HU" dirty="0" smtClean="0">
              <a:latin typeface="Arial" charset="0"/>
              <a:cs typeface="Arial" charset="0"/>
            </a:endParaRPr>
          </a:p>
        </p:txBody>
      </p:sp>
      <p:sp>
        <p:nvSpPr>
          <p:cNvPr id="82948" name="Tartalom helye 3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933950"/>
          </a:xfrm>
        </p:spPr>
        <p:txBody>
          <a:bodyPr/>
          <a:lstStyle/>
          <a:p>
            <a:pPr marL="623888" eaLnBrk="1" hangingPunct="1"/>
            <a:endParaRPr lang="en-US" altLang="hu-HU" dirty="0" smtClean="0"/>
          </a:p>
        </p:txBody>
      </p:sp>
      <p:sp>
        <p:nvSpPr>
          <p:cNvPr id="82949" name="Rectangle 6"/>
          <p:cNvSpPr>
            <a:spLocks noChangeArrowheads="1"/>
          </p:cNvSpPr>
          <p:nvPr/>
        </p:nvSpPr>
        <p:spPr bwMode="auto">
          <a:xfrm>
            <a:off x="7334250" y="6591300"/>
            <a:ext cx="180975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47750" y="1263526"/>
            <a:ext cx="7036129" cy="5278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3971" name="Cím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8229600" cy="890588"/>
          </a:xfrm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charset="0"/>
                <a:cs typeface="Arial" charset="0"/>
              </a:rPr>
              <a:t>Pectoral</a:t>
            </a:r>
            <a:r>
              <a:rPr lang="hu-HU" altLang="hu-HU" dirty="0" smtClean="0">
                <a:latin typeface="Arial" charset="0"/>
                <a:cs typeface="Arial" charset="0"/>
              </a:rPr>
              <a:t> major </a:t>
            </a:r>
            <a:r>
              <a:rPr lang="hu-HU" altLang="hu-HU" dirty="0" err="1" smtClean="0">
                <a:latin typeface="Arial" charset="0"/>
                <a:cs typeface="Arial" charset="0"/>
              </a:rPr>
              <a:t>myocutanius</a:t>
            </a:r>
            <a:r>
              <a:rPr lang="hu-HU" altLang="hu-HU" dirty="0" smtClean="0">
                <a:latin typeface="Arial" charset="0"/>
                <a:cs typeface="Arial" charset="0"/>
              </a:rPr>
              <a:t> </a:t>
            </a:r>
            <a:r>
              <a:rPr lang="hu-HU" altLang="hu-HU" dirty="0" err="1" smtClean="0">
                <a:latin typeface="Arial" charset="0"/>
                <a:cs typeface="Arial" charset="0"/>
              </a:rPr>
              <a:t>flap</a:t>
            </a:r>
            <a:endParaRPr lang="en-US" altLang="hu-HU" dirty="0" smtClean="0">
              <a:latin typeface="Arial" charset="0"/>
              <a:cs typeface="Arial" charset="0"/>
            </a:endParaRPr>
          </a:p>
        </p:txBody>
      </p:sp>
      <p:sp>
        <p:nvSpPr>
          <p:cNvPr id="83972" name="Tartalom helye 3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933950"/>
          </a:xfrm>
        </p:spPr>
        <p:txBody>
          <a:bodyPr/>
          <a:lstStyle/>
          <a:p>
            <a:pPr marL="623888" eaLnBrk="1" hangingPunct="1"/>
            <a:endParaRPr lang="en-US" altLang="hu-HU" smtClean="0"/>
          </a:p>
        </p:txBody>
      </p:sp>
      <p:sp>
        <p:nvSpPr>
          <p:cNvPr id="83973" name="Rectangle 6"/>
          <p:cNvSpPr>
            <a:spLocks noChangeArrowheads="1"/>
          </p:cNvSpPr>
          <p:nvPr/>
        </p:nvSpPr>
        <p:spPr bwMode="auto">
          <a:xfrm>
            <a:off x="7429500" y="6591300"/>
            <a:ext cx="1714500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09649" y="1244630"/>
            <a:ext cx="6991351" cy="5243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4995" name="Cím 2"/>
          <p:cNvSpPr>
            <a:spLocks noGrp="1"/>
          </p:cNvSpPr>
          <p:nvPr>
            <p:ph type="title"/>
          </p:nvPr>
        </p:nvSpPr>
        <p:spPr>
          <a:xfrm>
            <a:off x="476250" y="244475"/>
            <a:ext cx="8229600" cy="890588"/>
          </a:xfrm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charset="0"/>
                <a:cs typeface="Arial" charset="0"/>
              </a:rPr>
              <a:t>Pectoral</a:t>
            </a:r>
            <a:r>
              <a:rPr lang="hu-HU" altLang="hu-HU" dirty="0" smtClean="0">
                <a:latin typeface="Arial" charset="0"/>
                <a:cs typeface="Arial" charset="0"/>
              </a:rPr>
              <a:t> major </a:t>
            </a:r>
            <a:r>
              <a:rPr lang="hu-HU" altLang="hu-HU" dirty="0" err="1" smtClean="0">
                <a:latin typeface="Arial" charset="0"/>
                <a:cs typeface="Arial" charset="0"/>
              </a:rPr>
              <a:t>myocutanius</a:t>
            </a:r>
            <a:r>
              <a:rPr lang="hu-HU" altLang="hu-HU" dirty="0" smtClean="0">
                <a:latin typeface="Arial" charset="0"/>
                <a:cs typeface="Arial" charset="0"/>
              </a:rPr>
              <a:t> </a:t>
            </a:r>
            <a:r>
              <a:rPr lang="hu-HU" altLang="hu-HU" dirty="0" err="1" smtClean="0">
                <a:latin typeface="Arial" charset="0"/>
                <a:cs typeface="Arial" charset="0"/>
              </a:rPr>
              <a:t>flap</a:t>
            </a:r>
            <a:endParaRPr lang="en-US" altLang="hu-HU" dirty="0" smtClean="0">
              <a:latin typeface="Arial" charset="0"/>
              <a:cs typeface="Arial" charset="0"/>
            </a:endParaRPr>
          </a:p>
        </p:txBody>
      </p:sp>
      <p:sp>
        <p:nvSpPr>
          <p:cNvPr id="84996" name="Tartalom helye 3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933950"/>
          </a:xfrm>
        </p:spPr>
        <p:txBody>
          <a:bodyPr/>
          <a:lstStyle/>
          <a:p>
            <a:pPr marL="623888" eaLnBrk="1" hangingPunct="1"/>
            <a:endParaRPr lang="en-US" altLang="hu-HU" smtClean="0"/>
          </a:p>
        </p:txBody>
      </p:sp>
      <p:sp>
        <p:nvSpPr>
          <p:cNvPr id="84997" name="Rectangle 6"/>
          <p:cNvSpPr>
            <a:spLocks noChangeArrowheads="1"/>
          </p:cNvSpPr>
          <p:nvPr/>
        </p:nvSpPr>
        <p:spPr bwMode="auto">
          <a:xfrm>
            <a:off x="7105650" y="6534150"/>
            <a:ext cx="2038350" cy="323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hu-HU" sz="4000"/>
              <a:t>Prognosis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7848600" cy="1371600"/>
          </a:xfrm>
        </p:spPr>
        <p:txBody>
          <a:bodyPr/>
          <a:lstStyle/>
          <a:p>
            <a:pPr algn="ctr">
              <a:lnSpc>
                <a:spcPct val="130000"/>
              </a:lnSpc>
              <a:buFontTx/>
              <a:buNone/>
            </a:pPr>
            <a:r>
              <a:rPr lang="hu-HU" sz="3400">
                <a:solidFill>
                  <a:srgbClr val="FF0000"/>
                </a:solidFill>
              </a:rPr>
              <a:t>5 years survival: 27–33%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Thank you for your attention!</a:t>
            </a:r>
          </a:p>
        </p:txBody>
      </p:sp>
      <p:pic>
        <p:nvPicPr>
          <p:cNvPr id="6" name="Tartalom helye 5" descr="exam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104" y="2725615"/>
            <a:ext cx="4016595" cy="2672861"/>
          </a:xfrm>
        </p:spPr>
      </p:pic>
      <p:pic>
        <p:nvPicPr>
          <p:cNvPr id="7" name="Kép 6" descr="exam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8272" y="2439498"/>
            <a:ext cx="2675140" cy="2976564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hu-HU" sz="4000"/>
              <a:t>Prognosis of the laryngeal cancer depends on: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2133600"/>
            <a:ext cx="69342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400"/>
              <a:t>Localization (supraglottic, glottic, subglottic, transglottic)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400"/>
              <a:t>Staging, TNM classification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400"/>
              <a:t>Differentiation of the tumour</a:t>
            </a:r>
          </a:p>
          <a:p>
            <a:pPr>
              <a:lnSpc>
                <a:spcPct val="120000"/>
              </a:lnSpc>
              <a:buClr>
                <a:schemeClr val="tx2"/>
              </a:buClr>
            </a:pPr>
            <a:r>
              <a:rPr lang="hu-HU" sz="3400"/>
              <a:t>Metastasis formation</a:t>
            </a:r>
            <a:endParaRPr lang="hu-HU" sz="340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hu-HU" sz="4000"/>
              <a:t>Localization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98663"/>
            <a:ext cx="8763000" cy="4114800"/>
          </a:xfrm>
        </p:spPr>
        <p:txBody>
          <a:bodyPr/>
          <a:lstStyle/>
          <a:p>
            <a:pPr>
              <a:lnSpc>
                <a:spcPct val="120000"/>
              </a:lnSpc>
              <a:buClr>
                <a:schemeClr val="tx2"/>
              </a:buClr>
              <a:tabLst>
                <a:tab pos="4864100" algn="l"/>
              </a:tabLst>
            </a:pPr>
            <a:r>
              <a:rPr lang="hu-HU" sz="3000" dirty="0" err="1"/>
              <a:t>Glottic</a:t>
            </a:r>
            <a:r>
              <a:rPr lang="hu-HU" sz="3000" dirty="0"/>
              <a:t> </a:t>
            </a:r>
            <a:r>
              <a:rPr lang="hu-HU" sz="3000" dirty="0" err="1"/>
              <a:t>tumours</a:t>
            </a:r>
            <a:r>
              <a:rPr lang="hu-HU" sz="3000" dirty="0"/>
              <a:t> (</a:t>
            </a:r>
            <a:r>
              <a:rPr lang="hu-HU" sz="3000" dirty="0" err="1"/>
              <a:t>about</a:t>
            </a:r>
            <a:r>
              <a:rPr lang="hu-HU" sz="3000" dirty="0"/>
              <a:t> 40</a:t>
            </a:r>
            <a:r>
              <a:rPr lang="hu-HU" sz="3000" dirty="0" smtClean="0"/>
              <a:t>%)5 ys.-60-90%</a:t>
            </a:r>
            <a:endParaRPr lang="hu-HU" sz="3000" dirty="0"/>
          </a:p>
          <a:p>
            <a:pPr>
              <a:lnSpc>
                <a:spcPct val="120000"/>
              </a:lnSpc>
              <a:buClr>
                <a:schemeClr val="tx2"/>
              </a:buClr>
              <a:tabLst>
                <a:tab pos="4864100" algn="l"/>
              </a:tabLst>
            </a:pPr>
            <a:r>
              <a:rPr lang="hu-HU" sz="3000" dirty="0" err="1"/>
              <a:t>Supraglottic</a:t>
            </a:r>
            <a:r>
              <a:rPr lang="hu-HU" sz="3000" dirty="0"/>
              <a:t> </a:t>
            </a:r>
            <a:r>
              <a:rPr lang="hu-HU" sz="3000" dirty="0" err="1"/>
              <a:t>tu</a:t>
            </a:r>
            <a:r>
              <a:rPr lang="hu-HU" sz="3000" dirty="0"/>
              <a:t>.  (</a:t>
            </a:r>
            <a:r>
              <a:rPr lang="hu-HU" sz="3000" dirty="0" err="1"/>
              <a:t>about</a:t>
            </a:r>
            <a:r>
              <a:rPr lang="hu-HU" sz="3000" dirty="0"/>
              <a:t> 50</a:t>
            </a:r>
            <a:r>
              <a:rPr lang="hu-HU" sz="3000" dirty="0" smtClean="0"/>
              <a:t>%)5 </a:t>
            </a:r>
            <a:r>
              <a:rPr lang="hu-HU" sz="3000" dirty="0" err="1" smtClean="0"/>
              <a:t>ys.-</a:t>
            </a:r>
            <a:r>
              <a:rPr lang="hu-HU" sz="3000" dirty="0" smtClean="0"/>
              <a:t> 35-60%</a:t>
            </a:r>
            <a:endParaRPr lang="hu-HU" sz="3000" dirty="0"/>
          </a:p>
          <a:p>
            <a:pPr>
              <a:lnSpc>
                <a:spcPct val="120000"/>
              </a:lnSpc>
              <a:buClr>
                <a:schemeClr val="tx2"/>
              </a:buClr>
              <a:tabLst>
                <a:tab pos="4864100" algn="l"/>
              </a:tabLst>
            </a:pPr>
            <a:r>
              <a:rPr lang="hu-HU" sz="3000" dirty="0" err="1"/>
              <a:t>Subglottic</a:t>
            </a:r>
            <a:r>
              <a:rPr lang="hu-HU" sz="3000" dirty="0"/>
              <a:t> </a:t>
            </a:r>
            <a:r>
              <a:rPr lang="hu-HU" sz="3000" dirty="0" err="1"/>
              <a:t>tu</a:t>
            </a:r>
            <a:r>
              <a:rPr lang="hu-HU" sz="3000" dirty="0"/>
              <a:t>. (1-3</a:t>
            </a:r>
            <a:r>
              <a:rPr lang="hu-HU" sz="3000" dirty="0" smtClean="0"/>
              <a:t>%)5 ys.-25-45 %</a:t>
            </a:r>
            <a:r>
              <a:rPr lang="hu-HU" sz="3000" dirty="0"/>
              <a:t>	</a:t>
            </a:r>
            <a:endParaRPr lang="hu-HU" sz="3000" b="1" dirty="0">
              <a:solidFill>
                <a:schemeClr val="accent1"/>
              </a:solidFill>
            </a:endParaRPr>
          </a:p>
        </p:txBody>
      </p:sp>
      <p:sp>
        <p:nvSpPr>
          <p:cNvPr id="117768" name="Freeform 8"/>
          <p:cNvSpPr>
            <a:spLocks/>
          </p:cNvSpPr>
          <p:nvPr/>
        </p:nvSpPr>
        <p:spPr bwMode="auto">
          <a:xfrm>
            <a:off x="6629400" y="2074863"/>
            <a:ext cx="1295400" cy="1905000"/>
          </a:xfrm>
          <a:custGeom>
            <a:avLst/>
            <a:gdLst/>
            <a:ahLst/>
            <a:cxnLst>
              <a:cxn ang="0">
                <a:pos x="480" y="0"/>
              </a:cxn>
              <a:cxn ang="0">
                <a:pos x="624" y="0"/>
              </a:cxn>
              <a:cxn ang="0">
                <a:pos x="864" y="720"/>
              </a:cxn>
              <a:cxn ang="0">
                <a:pos x="1056" y="720"/>
              </a:cxn>
              <a:cxn ang="0">
                <a:pos x="576" y="1200"/>
              </a:cxn>
              <a:cxn ang="0">
                <a:pos x="0" y="720"/>
              </a:cxn>
              <a:cxn ang="0">
                <a:pos x="192" y="720"/>
              </a:cxn>
              <a:cxn ang="0">
                <a:pos x="480" y="0"/>
              </a:cxn>
            </a:cxnLst>
            <a:rect l="0" t="0" r="r" b="b"/>
            <a:pathLst>
              <a:path w="1056" h="1200">
                <a:moveTo>
                  <a:pt x="480" y="0"/>
                </a:moveTo>
                <a:lnTo>
                  <a:pt x="624" y="0"/>
                </a:lnTo>
                <a:lnTo>
                  <a:pt x="864" y="720"/>
                </a:lnTo>
                <a:lnTo>
                  <a:pt x="1056" y="720"/>
                </a:lnTo>
                <a:lnTo>
                  <a:pt x="576" y="1200"/>
                </a:lnTo>
                <a:lnTo>
                  <a:pt x="0" y="720"/>
                </a:lnTo>
                <a:lnTo>
                  <a:pt x="192" y="720"/>
                </a:lnTo>
                <a:lnTo>
                  <a:pt x="48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>
              <a:solidFill>
                <a:srgbClr val="FFFFFF"/>
              </a:solidFill>
            </a:endParaRP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8213725" y="1676400"/>
            <a:ext cx="33655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p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r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o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g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n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o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s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i</a:t>
            </a:r>
          </a:p>
          <a:p>
            <a:pPr>
              <a:lnSpc>
                <a:spcPct val="80000"/>
              </a:lnSpc>
            </a:pPr>
            <a:r>
              <a:rPr lang="hu-HU">
                <a:solidFill>
                  <a:srgbClr val="FFFFFF"/>
                </a:solidFill>
              </a:rPr>
              <a:t>s</a:t>
            </a: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garas">
  <a:themeElements>
    <a:clrScheme name="Sugaras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Sugara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garas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Urbánus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ánu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Urbánus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ánu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Sugaras">
  <a:themeElements>
    <a:clrScheme name="Sugaras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Sugara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garas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Urbánus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Klasszikus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ánus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zínátmenet">
  <a:themeElements>
    <a:clrScheme name="Színátmene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zínátmene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Színátmenet">
  <a:themeElements>
    <a:clrScheme name="Színátmene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zínátmene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Színátmenet">
  <a:themeElements>
    <a:clrScheme name="Színátmene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zínátmene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Színátmenet">
  <a:themeElements>
    <a:clrScheme name="Színátmenet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Színátmene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zínátmenet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zínátmenet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zínátmenet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Sugaras">
  <a:themeElements>
    <a:clrScheme name="Sugaras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Sugara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ugaras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garas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ugaras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KP-C0047</Template>
  <TotalTime>6654</TotalTime>
  <Words>1759</Words>
  <Application>Microsoft Office PowerPoint</Application>
  <PresentationFormat>Diavetítés a képernyőre (4:3 oldalarány)</PresentationFormat>
  <Paragraphs>299</Paragraphs>
  <Slides>78</Slides>
  <Notes>9</Notes>
  <HiddenSlides>1</HiddenSlides>
  <MMClips>5</MMClips>
  <ScaleCrop>false</ScaleCrop>
  <HeadingPairs>
    <vt:vector size="6" baseType="variant">
      <vt:variant>
        <vt:lpstr>Téma</vt:lpstr>
      </vt:variant>
      <vt:variant>
        <vt:i4>10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89" baseType="lpstr">
      <vt:lpstr>Sugaras</vt:lpstr>
      <vt:lpstr>1_Urbánus</vt:lpstr>
      <vt:lpstr>7_Sugaras</vt:lpstr>
      <vt:lpstr>2_Urbánus</vt:lpstr>
      <vt:lpstr>Színátmenet</vt:lpstr>
      <vt:lpstr>1_Színátmenet</vt:lpstr>
      <vt:lpstr>2_Színátmenet</vt:lpstr>
      <vt:lpstr>3_Színátmenet</vt:lpstr>
      <vt:lpstr>1_Sugaras</vt:lpstr>
      <vt:lpstr>Urbánus</vt:lpstr>
      <vt:lpstr>Photo Editor fénykép</vt:lpstr>
      <vt:lpstr>Tumours (carcinoma) of the larynx. Treatment of the laryngeal carcinoma   Istvan Szanyi MD, PhD.  Department of Otorhinolaryngology, Head and Neck Surgery University of Pécs </vt:lpstr>
      <vt:lpstr>Anatomical regions and subregions</vt:lpstr>
      <vt:lpstr>Anatomical regions and subregions</vt:lpstr>
      <vt:lpstr>Anatomical regions and subregions</vt:lpstr>
      <vt:lpstr>Carcinoma of the larynx  Carcinoma planocellulare laryngis</vt:lpstr>
      <vt:lpstr>Pathogenesis</vt:lpstr>
      <vt:lpstr>Pathogenesis</vt:lpstr>
      <vt:lpstr>Prognosis of the laryngeal cancer depends on:</vt:lpstr>
      <vt:lpstr>Localization</vt:lpstr>
      <vt:lpstr>10. dia</vt:lpstr>
      <vt:lpstr>11. dia</vt:lpstr>
      <vt:lpstr>12. dia</vt:lpstr>
      <vt:lpstr>13. dia</vt:lpstr>
      <vt:lpstr>14. dia</vt:lpstr>
      <vt:lpstr>Laryngeal Cancer T staging </vt:lpstr>
      <vt:lpstr>16. dia</vt:lpstr>
      <vt:lpstr>17. dia</vt:lpstr>
      <vt:lpstr>Supraglottic Larynx Cancer - Video WMV</vt:lpstr>
      <vt:lpstr>19. dia</vt:lpstr>
      <vt:lpstr>20. dia</vt:lpstr>
      <vt:lpstr>21. dia</vt:lpstr>
      <vt:lpstr>22. dia</vt:lpstr>
      <vt:lpstr>23. dia</vt:lpstr>
      <vt:lpstr>TNM system II.</vt:lpstr>
      <vt:lpstr>25. dia</vt:lpstr>
      <vt:lpstr>26. dia</vt:lpstr>
      <vt:lpstr>27. dia</vt:lpstr>
      <vt:lpstr>28. dia</vt:lpstr>
      <vt:lpstr>29. dia</vt:lpstr>
      <vt:lpstr>Tumor Staging: </vt:lpstr>
      <vt:lpstr>Symptoms</vt:lpstr>
      <vt:lpstr>Clinical diagnostics</vt:lpstr>
      <vt:lpstr>33. dia</vt:lpstr>
      <vt:lpstr>34. dia</vt:lpstr>
      <vt:lpstr>35. dia</vt:lpstr>
      <vt:lpstr>36. dia</vt:lpstr>
      <vt:lpstr>37. dia</vt:lpstr>
      <vt:lpstr>Imaging: sonograpy, CT, MRI, PET-CT</vt:lpstr>
      <vt:lpstr>Pathological findings</vt:lpstr>
      <vt:lpstr>40. dia</vt:lpstr>
      <vt:lpstr>Treatment of the malignancies of the larynx - surgery</vt:lpstr>
      <vt:lpstr>Treatment options for vocal cord carcinoma</vt:lpstr>
      <vt:lpstr>Carcinoma of the vocal cord</vt:lpstr>
      <vt:lpstr>Tumour of the vocal cord</vt:lpstr>
      <vt:lpstr>Supraglottic tumour (over the level of glottis)</vt:lpstr>
      <vt:lpstr>Surgery: supraglottic carcinoma</vt:lpstr>
      <vt:lpstr>Open approach surgery: horizontal supraglottic laryngectomy + mRND</vt:lpstr>
      <vt:lpstr>Open approach surgery: horizontal supraglottic laryngectomy + mRND Reconstrucion</vt:lpstr>
      <vt:lpstr>Management of the neck (metastasis of supraglottic cancer)</vt:lpstr>
      <vt:lpstr>The zones of  the  neck  </vt:lpstr>
      <vt:lpstr>Treatment of neck metastasis </vt:lpstr>
      <vt:lpstr>Radical neck dissection (RND)</vt:lpstr>
      <vt:lpstr>A modified radical neck dissection (MRND)</vt:lpstr>
      <vt:lpstr>Treatment of neck metastasis II.</vt:lpstr>
      <vt:lpstr>Selective neck dissection</vt:lpstr>
      <vt:lpstr>Postoperative photo, vertical skin incision, resection (larynx), temporary canule, </vt:lpstr>
      <vt:lpstr>Results after supraglottic laryngectomy</vt:lpstr>
      <vt:lpstr>Transglottic, subglottic carcinoma (T3-T4)</vt:lpstr>
      <vt:lpstr>Total laryngectomy</vt:lpstr>
      <vt:lpstr>Management of the neck</vt:lpstr>
      <vt:lpstr>Results after total laryngectomy</vt:lpstr>
      <vt:lpstr>Communication after laryngectomy  </vt:lpstr>
      <vt:lpstr>Follow up</vt:lpstr>
      <vt:lpstr>II</vt:lpstr>
      <vt:lpstr>Malignancies of hypopharynx Carcinoma planocellulare</vt:lpstr>
      <vt:lpstr>Pathogenesis</vt:lpstr>
      <vt:lpstr>Localization</vt:lpstr>
      <vt:lpstr>Symptoms</vt:lpstr>
      <vt:lpstr>Diagnostic</vt:lpstr>
      <vt:lpstr>Therapy</vt:lpstr>
      <vt:lpstr>71. dia</vt:lpstr>
      <vt:lpstr>Therapy</vt:lpstr>
      <vt:lpstr>73. dia</vt:lpstr>
      <vt:lpstr> Pectoral major myocutanius flap</vt:lpstr>
      <vt:lpstr>Pectoral major myocutanius flap</vt:lpstr>
      <vt:lpstr>Pectoral major myocutanius flap</vt:lpstr>
      <vt:lpstr>Prognosis</vt:lpstr>
      <vt:lpstr>Thank you for your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Polimorf mikroRNS kötőhelyek (miR SNP) diabetes mellitus kandidáns génekben</dc:title>
  <dc:creator>Brauswetter;dr. Tamás László</dc:creator>
  <cp:lastModifiedBy>Dr Szanyi István</cp:lastModifiedBy>
  <cp:revision>356</cp:revision>
  <dcterms:created xsi:type="dcterms:W3CDTF">2009-01-28T16:14:02Z</dcterms:created>
  <dcterms:modified xsi:type="dcterms:W3CDTF">2017-11-20T22:28:17Z</dcterms:modified>
</cp:coreProperties>
</file>