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handoutMasterIdLst>
    <p:handoutMasterId r:id="rId24"/>
  </p:handoutMasterIdLst>
  <p:sldIdLst>
    <p:sldId id="298" r:id="rId2"/>
    <p:sldId id="296" r:id="rId3"/>
    <p:sldId id="259" r:id="rId4"/>
    <p:sldId id="287" r:id="rId5"/>
    <p:sldId id="288" r:id="rId6"/>
    <p:sldId id="300" r:id="rId7"/>
    <p:sldId id="301" r:id="rId8"/>
    <p:sldId id="299" r:id="rId9"/>
    <p:sldId id="302" r:id="rId10"/>
    <p:sldId id="303" r:id="rId11"/>
    <p:sldId id="304" r:id="rId12"/>
    <p:sldId id="289" r:id="rId13"/>
    <p:sldId id="305" r:id="rId14"/>
    <p:sldId id="306" r:id="rId15"/>
    <p:sldId id="290" r:id="rId16"/>
    <p:sldId id="307" r:id="rId17"/>
    <p:sldId id="308" r:id="rId18"/>
    <p:sldId id="292" r:id="rId19"/>
    <p:sldId id="293" r:id="rId20"/>
    <p:sldId id="294" r:id="rId21"/>
    <p:sldId id="309" r:id="rId22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666699"/>
    <a:srgbClr val="86828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72" autoAdjust="0"/>
    <p:restoredTop sz="67742" autoAdjust="0"/>
  </p:normalViewPr>
  <p:slideViewPr>
    <p:cSldViewPr>
      <p:cViewPr>
        <p:scale>
          <a:sx n="50" d="100"/>
          <a:sy n="50" d="100"/>
        </p:scale>
        <p:origin x="-1962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88A043-C25A-4F6A-9AE0-72838346742C}" type="datetimeFigureOut">
              <a:rPr lang="en-US" smtClean="0"/>
              <a:pPr/>
              <a:t>11/7/2015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2FD167-AC12-4F08-A19C-21E221AF49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366739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859FEE-5D9F-476F-8874-A06FAA6604B2}" type="datetimeFigureOut">
              <a:rPr lang="en-US" smtClean="0"/>
              <a:pPr/>
              <a:t>11/7/2015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DD68C0-0FF6-4205-8E96-336C39519B2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88730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DD68C0-0FF6-4205-8E96-336C39519B23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noProof="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DD68C0-0FF6-4205-8E96-336C39519B23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noProof="0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DD68C0-0FF6-4205-8E96-336C39519B23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DD68C0-0FF6-4205-8E96-336C39519B2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noProof="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DD68C0-0FF6-4205-8E96-336C39519B23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DD68C0-0FF6-4205-8E96-336C39519B23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DD68C0-0FF6-4205-8E96-336C39519B23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DD68C0-0FF6-4205-8E96-336C39519B23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noProof="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DD68C0-0FF6-4205-8E96-336C39519B23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noProof="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DD68C0-0FF6-4205-8E96-336C39519B23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5248-849D-4F28-8801-3B81F8AC2853}" type="datetimeFigureOut">
              <a:rPr lang="en-US" smtClean="0"/>
              <a:pPr/>
              <a:t>11/7/2015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67CE-1050-4C69-8419-8F1B575673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5248-849D-4F28-8801-3B81F8AC2853}" type="datetimeFigureOut">
              <a:rPr lang="en-US" smtClean="0"/>
              <a:pPr/>
              <a:t>11/7/2015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67CE-1050-4C69-8419-8F1B575673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5248-849D-4F28-8801-3B81F8AC2853}" type="datetimeFigureOut">
              <a:rPr lang="en-US" smtClean="0"/>
              <a:pPr/>
              <a:t>11/7/2015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67CE-1050-4C69-8419-8F1B575673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5248-849D-4F28-8801-3B81F8AC2853}" type="datetimeFigureOut">
              <a:rPr lang="en-US" smtClean="0"/>
              <a:pPr/>
              <a:t>11/7/2015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67CE-1050-4C69-8419-8F1B575673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5248-849D-4F28-8801-3B81F8AC2853}" type="datetimeFigureOut">
              <a:rPr lang="en-US" smtClean="0"/>
              <a:pPr/>
              <a:t>11/7/2015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67CE-1050-4C69-8419-8F1B575673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5248-849D-4F28-8801-3B81F8AC2853}" type="datetimeFigureOut">
              <a:rPr lang="en-US" smtClean="0"/>
              <a:pPr/>
              <a:t>11/7/2015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67CE-1050-4C69-8419-8F1B575673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5248-849D-4F28-8801-3B81F8AC2853}" type="datetimeFigureOut">
              <a:rPr lang="en-US" smtClean="0"/>
              <a:pPr/>
              <a:t>11/7/2015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67CE-1050-4C69-8419-8F1B575673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5248-849D-4F28-8801-3B81F8AC2853}" type="datetimeFigureOut">
              <a:rPr lang="en-US" smtClean="0"/>
              <a:pPr/>
              <a:t>11/7/2015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67CE-1050-4C69-8419-8F1B575673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5248-849D-4F28-8801-3B81F8AC2853}" type="datetimeFigureOut">
              <a:rPr lang="en-US" smtClean="0"/>
              <a:pPr/>
              <a:t>11/7/2015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67CE-1050-4C69-8419-8F1B575673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5248-849D-4F28-8801-3B81F8AC2853}" type="datetimeFigureOut">
              <a:rPr lang="en-US" smtClean="0"/>
              <a:pPr/>
              <a:t>11/7/2015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67CE-1050-4C69-8419-8F1B575673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5248-849D-4F28-8801-3B81F8AC2853}" type="datetimeFigureOut">
              <a:rPr lang="en-US" smtClean="0"/>
              <a:pPr/>
              <a:t>11/7/2015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C67CE-1050-4C69-8419-8F1B575673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15248-849D-4F28-8801-3B81F8AC2853}" type="datetimeFigureOut">
              <a:rPr lang="en-US" smtClean="0"/>
              <a:pPr/>
              <a:t>11/7/2015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C67CE-1050-4C69-8419-8F1B575673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1752600"/>
            <a:ext cx="7772400" cy="14700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The </a:t>
            </a:r>
            <a:r>
              <a:rPr kumimoji="0" lang="en-US" sz="4800" b="1" i="0" u="none" strike="noStrike" kern="1200" cap="none" spc="0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operation</a:t>
            </a:r>
            <a:endParaRPr kumimoji="0" lang="en-US" sz="4800" b="1" i="0" u="none" strike="noStrike" kern="1200" cap="none" spc="0" normalizeH="0" baseline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2514600" y="3810000"/>
            <a:ext cx="4343400" cy="1219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hu-HU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Árpád Juhász MD PhD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hu-HU" sz="25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surgeon</a:t>
            </a:r>
            <a:endParaRPr kumimoji="0" lang="en-US" sz="25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69812" y="5334000"/>
            <a:ext cx="5497788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3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University of Pécs, </a:t>
            </a:r>
            <a:r>
              <a:rPr lang="hu-HU" sz="23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Medical</a:t>
            </a:r>
            <a:r>
              <a:rPr lang="hu-HU" sz="23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3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School</a:t>
            </a:r>
            <a:endParaRPr lang="hu-HU" sz="23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hu-HU" sz="23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Dept</a:t>
            </a:r>
            <a:r>
              <a:rPr lang="hu-HU" sz="23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hu-HU" sz="23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Surgical</a:t>
            </a:r>
            <a:r>
              <a:rPr lang="hu-HU" sz="23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Research and </a:t>
            </a:r>
            <a:r>
              <a:rPr lang="hu-HU" sz="23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Techniques</a:t>
            </a:r>
            <a:endParaRPr lang="en-US" sz="23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7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33400" y="1371600"/>
            <a:ext cx="80008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influencing factors which increase the surgical risk</a:t>
            </a:r>
          </a:p>
        </p:txBody>
      </p:sp>
      <p:sp>
        <p:nvSpPr>
          <p:cNvPr id="4" name="TextBox 2"/>
          <p:cNvSpPr txBox="1"/>
          <p:nvPr/>
        </p:nvSpPr>
        <p:spPr>
          <a:xfrm>
            <a:off x="533400" y="2286000"/>
            <a:ext cx="5524269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acute surgery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duration is more than 2 hours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age over 65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pregnanc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malignancy,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oncotherapy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malnutrition, obesity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diffuculty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intubation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accumulation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drugs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fat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respiratory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disturbancy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wrong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wound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healing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1219200" y="253425"/>
            <a:ext cx="70326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Surgical indications / contraindications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6553200"/>
            <a:ext cx="5486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00" dirty="0" smtClean="0">
                <a:latin typeface="Arial" pitchFamily="34" charset="0"/>
                <a:cs typeface="Arial" pitchFamily="34" charset="0"/>
              </a:rPr>
              <a:t>Basic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surgical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techniques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– Pécs, 09.22.2015.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7501292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7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33400" y="1371600"/>
            <a:ext cx="80008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influencing factors which increase the surgical risk</a:t>
            </a:r>
          </a:p>
        </p:txBody>
      </p:sp>
      <p:sp>
        <p:nvSpPr>
          <p:cNvPr id="4" name="TextBox 2"/>
          <p:cNvSpPr txBox="1"/>
          <p:nvPr/>
        </p:nvSpPr>
        <p:spPr>
          <a:xfrm>
            <a:off x="533400" y="2286000"/>
            <a:ext cx="5530681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acute surgery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duration is more than 2 hours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age over 65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pregnanc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malignancy,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oncotherapy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malnutrition, obesity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smoking / alcohol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consump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ion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1219200" y="253425"/>
            <a:ext cx="70326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Surgical indications / contraindications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6553200"/>
            <a:ext cx="5486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00" dirty="0" smtClean="0">
                <a:latin typeface="Arial" pitchFamily="34" charset="0"/>
                <a:cs typeface="Arial" pitchFamily="34" charset="0"/>
              </a:rPr>
              <a:t>Basic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surgical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techniques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– Pécs, 09.22.2015.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1927572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7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2"/>
          <p:cNvSpPr txBox="1"/>
          <p:nvPr/>
        </p:nvSpPr>
        <p:spPr>
          <a:xfrm>
            <a:off x="533400" y="2286000"/>
            <a:ext cx="4051109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buFont typeface="Wingdings" pitchFamily="2" charset="2"/>
              <a:buChar char="ü"/>
            </a:pP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organ alterations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cardio-respiratory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hypertension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diabetes</a:t>
            </a: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cirrhosis</a:t>
            </a: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2"/>
          <p:cNvSpPr txBox="1"/>
          <p:nvPr/>
        </p:nvSpPr>
        <p:spPr>
          <a:xfrm>
            <a:off x="533400" y="1371600"/>
            <a:ext cx="80008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influencing factors which increase the surgical risk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1219200" y="253425"/>
            <a:ext cx="70326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Surgical indications / contraindications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6"/>
          <p:cNvSpPr/>
          <p:nvPr/>
        </p:nvSpPr>
        <p:spPr>
          <a:xfrm>
            <a:off x="1828800" y="6553200"/>
            <a:ext cx="5486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00" dirty="0" smtClean="0">
                <a:latin typeface="Arial" pitchFamily="34" charset="0"/>
                <a:cs typeface="Arial" pitchFamily="34" charset="0"/>
              </a:rPr>
              <a:t>Basic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surgical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techniques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– Pécs, 09.22.2015.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7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33400" y="2286000"/>
            <a:ext cx="528862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buFont typeface="Wingdings" pitchFamily="2" charset="2"/>
              <a:buChar char="ü"/>
            </a:pP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organ alterations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hypovolaemy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shock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acute / chronic inflammations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respiratory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urinary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GI 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2"/>
          <p:cNvSpPr txBox="1"/>
          <p:nvPr/>
        </p:nvSpPr>
        <p:spPr>
          <a:xfrm>
            <a:off x="533400" y="1371600"/>
            <a:ext cx="80008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influencing factors which increase the surgical risk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1219200" y="253425"/>
            <a:ext cx="70326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Surgical indications / contraindications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6553200"/>
            <a:ext cx="5486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00" dirty="0" smtClean="0">
                <a:latin typeface="Arial" pitchFamily="34" charset="0"/>
                <a:cs typeface="Arial" pitchFamily="34" charset="0"/>
              </a:rPr>
              <a:t>Basic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surgical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techniques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– Pécs, 09.22.2015.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8534025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7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33400" y="2286000"/>
            <a:ext cx="5432000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buFont typeface="Wingdings" pitchFamily="2" charset="2"/>
              <a:buChar char="ü"/>
            </a:pP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organ alterations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hypovolaemy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acute / chronic inflammations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thrombosis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acute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organ insufficiencies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heart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lung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kidney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liver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acute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endocrine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disorders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2"/>
          <p:cNvSpPr txBox="1"/>
          <p:nvPr/>
        </p:nvSpPr>
        <p:spPr>
          <a:xfrm>
            <a:off x="533400" y="1371600"/>
            <a:ext cx="80008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influencing factors which increase the surgical risk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1219200" y="253425"/>
            <a:ext cx="70326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Surgical indications / contraindications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6553200"/>
            <a:ext cx="5486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00" dirty="0" smtClean="0">
                <a:latin typeface="Arial" pitchFamily="34" charset="0"/>
                <a:cs typeface="Arial" pitchFamily="34" charset="0"/>
              </a:rPr>
              <a:t>Basic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surgical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techniques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– Pécs, 09.22.2015.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211028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9197" y="253425"/>
            <a:ext cx="48612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Preoperative examinations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7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2"/>
          <p:cNvSpPr txBox="1"/>
          <p:nvPr/>
        </p:nvSpPr>
        <p:spPr>
          <a:xfrm>
            <a:off x="533400" y="1371600"/>
            <a:ext cx="8454559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preparation before elective surgery – acute surgery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examinations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communication with the patient, informed consent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physical examination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lab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radiology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semiinvasiv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invasiv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instrumental examinations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preop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hyperalimentation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fasting at least 6 hours prior to surgery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purge – empty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intenstinal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tract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urinary catheter, G-tube,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stabil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vein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thrombosis prophylaxis</a:t>
            </a:r>
          </a:p>
        </p:txBody>
      </p:sp>
      <p:sp>
        <p:nvSpPr>
          <p:cNvPr id="7" name="Rectangle 6"/>
          <p:cNvSpPr/>
          <p:nvPr/>
        </p:nvSpPr>
        <p:spPr>
          <a:xfrm>
            <a:off x="1828800" y="6553200"/>
            <a:ext cx="5486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00" dirty="0" smtClean="0">
                <a:latin typeface="Arial" pitchFamily="34" charset="0"/>
                <a:cs typeface="Arial" pitchFamily="34" charset="0"/>
              </a:rPr>
              <a:t>Basic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surgical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techniques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– Pécs, 09.22.2015.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7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2"/>
          <p:cNvSpPr txBox="1"/>
          <p:nvPr/>
        </p:nvSpPr>
        <p:spPr>
          <a:xfrm>
            <a:off x="533400" y="1371600"/>
            <a:ext cx="7212103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goal: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ideal and easy approach of  affected organs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small and esthetic scar</a:t>
            </a:r>
          </a:p>
          <a:p>
            <a:pPr lvl="1">
              <a:buFont typeface="Wingdings" pitchFamily="2" charset="2"/>
              <a:buChar char="Ø"/>
            </a:pP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	   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„CICATRIX OPTIMA”</a:t>
            </a:r>
          </a:p>
          <a:p>
            <a:pPr lvl="1">
              <a:buFont typeface="Wingdings" pitchFamily="2" charset="2"/>
              <a:buChar char="Ø"/>
            </a:pP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surgeons have to operate using </a:t>
            </a:r>
          </a:p>
          <a:p>
            <a:pPr lvl="1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plastic surgical principles</a:t>
            </a:r>
            <a:r>
              <a:rPr lang="hu-H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2819400" y="253425"/>
            <a:ext cx="37455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Surgical approaches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6553200"/>
            <a:ext cx="5486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00" dirty="0" smtClean="0">
                <a:latin typeface="Arial" pitchFamily="34" charset="0"/>
                <a:cs typeface="Arial" pitchFamily="34" charset="0"/>
              </a:rPr>
              <a:t>Basic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surgical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techniques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– Pécs, 09.22.2015.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7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2"/>
          <p:cNvSpPr txBox="1"/>
          <p:nvPr/>
        </p:nvSpPr>
        <p:spPr>
          <a:xfrm>
            <a:off x="533400" y="1371600"/>
            <a:ext cx="718177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opening of the abdominal cavity–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laparotomy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opening of the chest –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thoracotomy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thoracolaparotomy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llipszis 4"/>
          <p:cNvSpPr/>
          <p:nvPr/>
        </p:nvSpPr>
        <p:spPr>
          <a:xfrm>
            <a:off x="5410200" y="1295400"/>
            <a:ext cx="2743200" cy="685800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TextBox 1"/>
          <p:cNvSpPr txBox="1"/>
          <p:nvPr/>
        </p:nvSpPr>
        <p:spPr>
          <a:xfrm>
            <a:off x="2819400" y="253425"/>
            <a:ext cx="37455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Surgical approaches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6"/>
          <p:cNvSpPr/>
          <p:nvPr/>
        </p:nvSpPr>
        <p:spPr>
          <a:xfrm>
            <a:off x="1828800" y="6553200"/>
            <a:ext cx="5486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00" dirty="0" smtClean="0">
                <a:latin typeface="Arial" pitchFamily="34" charset="0"/>
                <a:cs typeface="Arial" pitchFamily="34" charset="0"/>
              </a:rPr>
              <a:t>Basic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surgical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techniques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– Pécs, 09.22.2015.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F:\tudomány\PTE\ot_perc_edzes_csodas_has_hasizo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59200" y="2819400"/>
            <a:ext cx="5384800" cy="35941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819400" y="253425"/>
            <a:ext cx="37455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Surgical approaches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7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2"/>
          <p:cNvSpPr txBox="1"/>
          <p:nvPr/>
        </p:nvSpPr>
        <p:spPr>
          <a:xfrm>
            <a:off x="533400" y="1371600"/>
            <a:ext cx="6543779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laparotomy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vertical / transverse / oblique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vertical</a:t>
            </a: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median</a:t>
            </a: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paramedian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transrectal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pararectal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lateral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transmuscular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transverse</a:t>
            </a: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transrectal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Pfannenstiel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2"/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(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can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muscle-splitting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6"/>
          <p:cNvSpPr/>
          <p:nvPr/>
        </p:nvSpPr>
        <p:spPr>
          <a:xfrm>
            <a:off x="1828800" y="6553200"/>
            <a:ext cx="5486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00" dirty="0" smtClean="0">
                <a:latin typeface="Arial" pitchFamily="34" charset="0"/>
                <a:cs typeface="Arial" pitchFamily="34" charset="0"/>
              </a:rPr>
              <a:t>Basic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surgical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techniques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– Pécs, 09.22.2015.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F:\tudomány\PTE\ot_perc_edzes_csodas_has_hasizo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59200" y="2819400"/>
            <a:ext cx="5384800" cy="3594100"/>
          </a:xfrm>
          <a:prstGeom prst="rect">
            <a:avLst/>
          </a:prstGeom>
          <a:noFill/>
        </p:spPr>
      </p:pic>
      <p:cxnSp>
        <p:nvCxnSpPr>
          <p:cNvPr id="3" name="Straight Connector 7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2"/>
          <p:cNvSpPr txBox="1"/>
          <p:nvPr/>
        </p:nvSpPr>
        <p:spPr>
          <a:xfrm>
            <a:off x="533400" y="1371600"/>
            <a:ext cx="4785284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laparotomy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oblique</a:t>
            </a: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inguinal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transmuscular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paracostal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subcostal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muscle-splitting incisions 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McBurney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Bergmann-Israel  incision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2819400" y="253425"/>
            <a:ext cx="37455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Surgical approaches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6"/>
          <p:cNvSpPr/>
          <p:nvPr/>
        </p:nvSpPr>
        <p:spPr>
          <a:xfrm>
            <a:off x="1828800" y="6553200"/>
            <a:ext cx="5486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00" dirty="0" smtClean="0">
                <a:latin typeface="Arial" pitchFamily="34" charset="0"/>
                <a:cs typeface="Arial" pitchFamily="34" charset="0"/>
              </a:rPr>
              <a:t>Basic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surgical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techniques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– Pécs, 09.22.2015.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"/>
          <p:cNvSpPr txBox="1"/>
          <p:nvPr/>
        </p:nvSpPr>
        <p:spPr>
          <a:xfrm>
            <a:off x="533400" y="1371601"/>
            <a:ext cx="756489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why is operation necessary?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can the operation help the patient?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do we know all the alternatives of the operation? 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- consultation</a:t>
            </a:r>
          </a:p>
          <a:p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838200" y="3810000"/>
            <a:ext cx="822372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„ It is not necessary everybody to operate who we can </a:t>
            </a:r>
          </a:p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or because of the traditions!” </a:t>
            </a:r>
          </a:p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Gábor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Petri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1"/>
          <p:cNvSpPr txBox="1"/>
          <p:nvPr/>
        </p:nvSpPr>
        <p:spPr>
          <a:xfrm>
            <a:off x="1219200" y="253425"/>
            <a:ext cx="70326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Surgical indications / contraindications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7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6"/>
          <p:cNvSpPr/>
          <p:nvPr/>
        </p:nvSpPr>
        <p:spPr>
          <a:xfrm>
            <a:off x="1828800" y="6553200"/>
            <a:ext cx="5486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00" dirty="0" smtClean="0">
                <a:latin typeface="Arial" pitchFamily="34" charset="0"/>
                <a:cs typeface="Arial" pitchFamily="34" charset="0"/>
              </a:rPr>
              <a:t>Basic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surgical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techniques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– Pécs, 09.22.2015.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7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1"/>
          <p:cNvSpPr txBox="1"/>
          <p:nvPr/>
        </p:nvSpPr>
        <p:spPr>
          <a:xfrm>
            <a:off x="2819400" y="253425"/>
            <a:ext cx="37455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Surgical approaches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F:\tudomány\PTE\laparoscopos portolá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2057400"/>
            <a:ext cx="5334000" cy="4181475"/>
          </a:xfrm>
          <a:prstGeom prst="rect">
            <a:avLst/>
          </a:prstGeom>
          <a:noFill/>
        </p:spPr>
      </p:pic>
      <p:sp>
        <p:nvSpPr>
          <p:cNvPr id="10" name="TextBox 2"/>
          <p:cNvSpPr txBox="1"/>
          <p:nvPr/>
        </p:nvSpPr>
        <p:spPr>
          <a:xfrm>
            <a:off x="533400" y="1371600"/>
            <a:ext cx="24721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laparoscopy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thoracoscopy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3" descr="F:\tudomány\PTE\thoracoscopy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" y="3505200"/>
            <a:ext cx="4761224" cy="2706112"/>
          </a:xfrm>
          <a:prstGeom prst="rect">
            <a:avLst/>
          </a:prstGeom>
          <a:noFill/>
        </p:spPr>
      </p:pic>
      <p:sp>
        <p:nvSpPr>
          <p:cNvPr id="12" name="Rectangle 6"/>
          <p:cNvSpPr/>
          <p:nvPr/>
        </p:nvSpPr>
        <p:spPr>
          <a:xfrm>
            <a:off x="1828800" y="6553200"/>
            <a:ext cx="5486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00" dirty="0" smtClean="0">
                <a:latin typeface="Arial" pitchFamily="34" charset="0"/>
                <a:cs typeface="Arial" pitchFamily="34" charset="0"/>
              </a:rPr>
              <a:t>Basic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surgical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techniques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– Pécs, 09.22.2015.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2362200" y="1905000"/>
            <a:ext cx="470673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u-HU" dirty="0" smtClean="0"/>
          </a:p>
          <a:p>
            <a:r>
              <a:rPr lang="hu-HU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Thank</a:t>
            </a:r>
            <a:r>
              <a:rPr lang="hu-H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hu-H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hu-H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attention</a:t>
            </a:r>
            <a:r>
              <a:rPr lang="hu-H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hu-HU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2"/>
          <p:cNvSpPr txBox="1"/>
          <p:nvPr/>
        </p:nvSpPr>
        <p:spPr>
          <a:xfrm>
            <a:off x="533400" y="1371600"/>
            <a:ext cx="7681911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why is operation necessary?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can the operation help the patient?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do we know all the alternatives of the operation? 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- consultation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riscs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advantages /disadvantages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general condition of the patient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types of indication: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vita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indication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absolute indication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relative indication</a:t>
            </a:r>
          </a:p>
          <a:p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"/>
          <p:cNvSpPr txBox="1"/>
          <p:nvPr/>
        </p:nvSpPr>
        <p:spPr>
          <a:xfrm>
            <a:off x="1219200" y="253425"/>
            <a:ext cx="70326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Surgical indications / contraindications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6"/>
          <p:cNvSpPr/>
          <p:nvPr/>
        </p:nvSpPr>
        <p:spPr>
          <a:xfrm>
            <a:off x="1828800" y="6553200"/>
            <a:ext cx="5486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00" dirty="0" smtClean="0">
                <a:latin typeface="Arial" pitchFamily="34" charset="0"/>
                <a:cs typeface="Arial" pitchFamily="34" charset="0"/>
              </a:rPr>
              <a:t>Basic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surgical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techniques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– Pécs, 09.22.2015.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7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2"/>
          <p:cNvSpPr txBox="1"/>
          <p:nvPr/>
        </p:nvSpPr>
        <p:spPr>
          <a:xfrm>
            <a:off x="533400" y="1371600"/>
            <a:ext cx="5698932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contraindications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based on the level of indication</a:t>
            </a:r>
          </a:p>
          <a:p>
            <a:pPr lvl="1"/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claim of human dignitary (????)</a:t>
            </a:r>
          </a:p>
          <a:p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risc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of the operation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preoperative examination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low / medium / high risk surgery</a:t>
            </a:r>
          </a:p>
          <a:p>
            <a:pPr>
              <a:buFont typeface="Wingdings" pitchFamily="2" charset="2"/>
              <a:buChar char="Ø"/>
            </a:pP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1"/>
          <p:cNvSpPr txBox="1"/>
          <p:nvPr/>
        </p:nvSpPr>
        <p:spPr>
          <a:xfrm>
            <a:off x="1219200" y="253425"/>
            <a:ext cx="70326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Surgical indications / contraindications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6"/>
          <p:cNvSpPr/>
          <p:nvPr/>
        </p:nvSpPr>
        <p:spPr>
          <a:xfrm>
            <a:off x="1828800" y="6553200"/>
            <a:ext cx="5486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00" dirty="0" smtClean="0">
                <a:latin typeface="Arial" pitchFamily="34" charset="0"/>
                <a:cs typeface="Arial" pitchFamily="34" charset="0"/>
              </a:rPr>
              <a:t>Basic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surgical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techniques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– Pécs, 09.22.2015.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7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2"/>
          <p:cNvSpPr txBox="1"/>
          <p:nvPr/>
        </p:nvSpPr>
        <p:spPr>
          <a:xfrm>
            <a:off x="533400" y="1371600"/>
            <a:ext cx="80008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influencing factors which increase the surgical risk</a:t>
            </a:r>
          </a:p>
        </p:txBody>
      </p:sp>
      <p:sp>
        <p:nvSpPr>
          <p:cNvPr id="5" name="TextBox 2"/>
          <p:cNvSpPr txBox="1"/>
          <p:nvPr/>
        </p:nvSpPr>
        <p:spPr>
          <a:xfrm>
            <a:off x="533400" y="2286000"/>
            <a:ext cx="789671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acute surgery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no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enough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prepare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patient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enough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about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patient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history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1219200" y="253425"/>
            <a:ext cx="70326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Surgical indications / contraindications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6"/>
          <p:cNvSpPr/>
          <p:nvPr/>
        </p:nvSpPr>
        <p:spPr>
          <a:xfrm>
            <a:off x="1828800" y="6553200"/>
            <a:ext cx="5486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00" dirty="0" smtClean="0">
                <a:latin typeface="Arial" pitchFamily="34" charset="0"/>
                <a:cs typeface="Arial" pitchFamily="34" charset="0"/>
              </a:rPr>
              <a:t>Basic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surgical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techniques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– Pécs, 09.22.2015.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7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33400" y="1371600"/>
            <a:ext cx="80008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influencing factors which increase the surgical risk</a:t>
            </a:r>
          </a:p>
        </p:txBody>
      </p:sp>
      <p:sp>
        <p:nvSpPr>
          <p:cNvPr id="4" name="TextBox 2"/>
          <p:cNvSpPr txBox="1"/>
          <p:nvPr/>
        </p:nvSpPr>
        <p:spPr>
          <a:xfrm>
            <a:off x="533400" y="2286000"/>
            <a:ext cx="523412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acute surgery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duration is more than 2 hours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slow-down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circulation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accumulation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drugs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hypotermy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risc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infection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1219200" y="253425"/>
            <a:ext cx="70326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Surgical indications / contraindications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6553200"/>
            <a:ext cx="5486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00" dirty="0" smtClean="0">
                <a:latin typeface="Arial" pitchFamily="34" charset="0"/>
                <a:cs typeface="Arial" pitchFamily="34" charset="0"/>
              </a:rPr>
              <a:t>Basic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surgical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techniques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– Pécs, 09.22.2015.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7688223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7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33400" y="1371600"/>
            <a:ext cx="80008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influencing factors which increase the surgical risk</a:t>
            </a:r>
          </a:p>
        </p:txBody>
      </p:sp>
      <p:sp>
        <p:nvSpPr>
          <p:cNvPr id="4" name="TextBox 2"/>
          <p:cNvSpPr txBox="1"/>
          <p:nvPr/>
        </p:nvSpPr>
        <p:spPr>
          <a:xfrm>
            <a:off x="533400" y="2286000"/>
            <a:ext cx="8390438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acute surgery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duration is more than 2 hours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age over 65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biological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age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calender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age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interactions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bw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drugs</a:t>
            </a: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3">
              <a:buFont typeface="Wingdings" pitchFamily="2" charset="2"/>
              <a:buChar char="ü"/>
            </a:pP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long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period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given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during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3"/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perioperative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period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cardiopulmonary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deficiency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1219200" y="253425"/>
            <a:ext cx="70326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Surgical indications / contraindications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6553200"/>
            <a:ext cx="5486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00" dirty="0" smtClean="0">
                <a:latin typeface="Arial" pitchFamily="34" charset="0"/>
                <a:cs typeface="Arial" pitchFamily="34" charset="0"/>
              </a:rPr>
              <a:t>Basic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surgical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techniques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– Pécs, 09.22.2015.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4092950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7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33400" y="1371600"/>
            <a:ext cx="80008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influencing factors which increase the surgical risk</a:t>
            </a:r>
          </a:p>
        </p:txBody>
      </p:sp>
      <p:sp>
        <p:nvSpPr>
          <p:cNvPr id="4" name="TextBox 2"/>
          <p:cNvSpPr txBox="1"/>
          <p:nvPr/>
        </p:nvSpPr>
        <p:spPr>
          <a:xfrm>
            <a:off x="533400" y="2286000"/>
            <a:ext cx="8210902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acute surgery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duration is more than 2 hours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age over 65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pregnancy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two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patiens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!!!!</a:t>
            </a: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anatomical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alterations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anaesthetical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drugs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can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teratogen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(i.e. N</a:t>
            </a:r>
            <a:r>
              <a:rPr lang="hu-HU" sz="1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O)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1219200" y="253425"/>
            <a:ext cx="70326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Surgical indications / contraindications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6553200"/>
            <a:ext cx="5486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00" dirty="0" smtClean="0">
                <a:latin typeface="Arial" pitchFamily="34" charset="0"/>
                <a:cs typeface="Arial" pitchFamily="34" charset="0"/>
              </a:rPr>
              <a:t>Basic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surgical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techniques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– Pécs, 09.22.2015.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8310864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7"/>
          <p:cNvCxnSpPr/>
          <p:nvPr/>
        </p:nvCxnSpPr>
        <p:spPr>
          <a:xfrm>
            <a:off x="0" y="1143000"/>
            <a:ext cx="9144000" cy="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33400" y="1371600"/>
            <a:ext cx="80008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influencing factors which increase the surgical risk</a:t>
            </a:r>
          </a:p>
        </p:txBody>
      </p:sp>
      <p:sp>
        <p:nvSpPr>
          <p:cNvPr id="4" name="TextBox 2"/>
          <p:cNvSpPr txBox="1"/>
          <p:nvPr/>
        </p:nvSpPr>
        <p:spPr>
          <a:xfrm>
            <a:off x="533400" y="2286000"/>
            <a:ext cx="7444667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acute surgery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duration is more than 2 hours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age over 65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pregnancy</a:t>
            </a:r>
          </a:p>
          <a:p>
            <a:pPr lvl="1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malignancy,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oncotherapy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decreased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function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immune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system</a:t>
            </a:r>
            <a:endParaRPr lang="hu-H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radiotherapy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(local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inflammation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2">
              <a:buFont typeface="Wingdings" pitchFamily="2" charset="2"/>
              <a:buChar char="ü"/>
            </a:pPr>
            <a:r>
              <a:rPr lang="hu-H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wrong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general</a:t>
            </a:r>
            <a:r>
              <a:rPr lang="hu-H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status</a:t>
            </a:r>
            <a:endParaRPr lang="en-US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1219200" y="253425"/>
            <a:ext cx="70326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Surgical indications / contraindications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6553200"/>
            <a:ext cx="5486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1400" dirty="0" smtClean="0">
                <a:latin typeface="Arial" pitchFamily="34" charset="0"/>
                <a:cs typeface="Arial" pitchFamily="34" charset="0"/>
              </a:rPr>
              <a:t>Basic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surgical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hu-HU" sz="1400" dirty="0" err="1" smtClean="0">
                <a:latin typeface="Arial" pitchFamily="34" charset="0"/>
                <a:cs typeface="Arial" pitchFamily="34" charset="0"/>
              </a:rPr>
              <a:t>techniques</a:t>
            </a:r>
            <a:r>
              <a:rPr lang="hu-HU" sz="1400" dirty="0" smtClean="0">
                <a:latin typeface="Arial" pitchFamily="34" charset="0"/>
                <a:cs typeface="Arial" pitchFamily="34" charset="0"/>
              </a:rPr>
              <a:t> – Pécs, 09.22.2015.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274041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78680</TotalTime>
  <Words>902</Words>
  <Application>Microsoft Office PowerPoint</Application>
  <PresentationFormat>Diavetítés a képernyőre (4:3 oldalarány)</PresentationFormat>
  <Paragraphs>202</Paragraphs>
  <Slides>21</Slides>
  <Notes>10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21</vt:i4>
      </vt:variant>
    </vt:vector>
  </HeadingPairs>
  <TitlesOfParts>
    <vt:vector size="22" baseType="lpstr">
      <vt:lpstr>Office Theme</vt:lpstr>
      <vt:lpstr>1. dia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  <vt:lpstr>15. dia</vt:lpstr>
      <vt:lpstr>16. dia</vt:lpstr>
      <vt:lpstr>17. dia</vt:lpstr>
      <vt:lpstr>18. dia</vt:lpstr>
      <vt:lpstr>19. dia</vt:lpstr>
      <vt:lpstr>20. dia</vt:lpstr>
      <vt:lpstr>21.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Surgical management of large hiatal hernia after a failed anti-reflux surgery</dc:title>
  <dc:creator>aiz75202</dc:creator>
  <cp:lastModifiedBy>Dr Juhász Árpád</cp:lastModifiedBy>
  <cp:revision>416</cp:revision>
  <dcterms:created xsi:type="dcterms:W3CDTF">2011-01-15T20:34:15Z</dcterms:created>
  <dcterms:modified xsi:type="dcterms:W3CDTF">2015-11-07T08:07:21Z</dcterms:modified>
</cp:coreProperties>
</file>