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317" r:id="rId5"/>
    <p:sldId id="333" r:id="rId6"/>
    <p:sldId id="334" r:id="rId7"/>
    <p:sldId id="335" r:id="rId8"/>
    <p:sldId id="336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1" r:id="rId19"/>
    <p:sldId id="330" r:id="rId20"/>
    <p:sldId id="337" r:id="rId21"/>
    <p:sldId id="339" r:id="rId22"/>
    <p:sldId id="340" r:id="rId23"/>
    <p:sldId id="341" r:id="rId24"/>
    <p:sldId id="338" r:id="rId25"/>
    <p:sldId id="342" r:id="rId26"/>
    <p:sldId id="344" r:id="rId27"/>
    <p:sldId id="346" r:id="rId28"/>
    <p:sldId id="345" r:id="rId29"/>
    <p:sldId id="343" r:id="rId30"/>
    <p:sldId id="292" r:id="rId31"/>
    <p:sldId id="293" r:id="rId32"/>
    <p:sldId id="347" r:id="rId33"/>
    <p:sldId id="348" r:id="rId34"/>
    <p:sldId id="295" r:id="rId35"/>
    <p:sldId id="332" r:id="rId36"/>
    <p:sldId id="27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Poppins" panose="00000500000000000000" pitchFamily="2" charset="-18"/>
      <p:regular r:id="rId45"/>
      <p:bold r:id="rId46"/>
      <p:italic r:id="rId47"/>
      <p:boldItalic r:id="rId4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88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B6EF6-727F-4895-BE9C-C15C768EF851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6489F-BA2C-4BB0-830E-6AE725B2E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9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Today</a:t>
            </a:r>
            <a:r>
              <a:rPr lang="hu-HU" dirty="0"/>
              <a:t> I </a:t>
            </a:r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beckground</a:t>
            </a:r>
            <a:r>
              <a:rPr lang="hu-HU" dirty="0"/>
              <a:t> and </a:t>
            </a:r>
            <a:r>
              <a:rPr lang="hu-HU" dirty="0" err="1"/>
              <a:t>science</a:t>
            </a:r>
            <a:r>
              <a:rPr lang="hu-HU" dirty="0"/>
              <a:t> </a:t>
            </a:r>
            <a:r>
              <a:rPr lang="hu-HU" dirty="0" err="1"/>
              <a:t>background</a:t>
            </a:r>
            <a:r>
              <a:rPr lang="hu-HU" dirty="0"/>
              <a:t> of </a:t>
            </a:r>
            <a:r>
              <a:rPr lang="hu-HU" dirty="0" err="1"/>
              <a:t>parasport</a:t>
            </a:r>
            <a:r>
              <a:rPr lang="hu-HU" dirty="0"/>
              <a:t> </a:t>
            </a:r>
            <a:r>
              <a:rPr lang="hu-HU" dirty="0" err="1"/>
              <a:t>regarding</a:t>
            </a:r>
            <a:r>
              <a:rPr lang="hu-HU" dirty="0"/>
              <a:t> </a:t>
            </a:r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regipnal</a:t>
            </a:r>
            <a:r>
              <a:rPr lang="hu-HU" dirty="0"/>
              <a:t> and </a:t>
            </a:r>
            <a:r>
              <a:rPr lang="hu-HU" dirty="0" err="1"/>
              <a:t>international</a:t>
            </a:r>
            <a:r>
              <a:rPr lang="hu-HU" dirty="0"/>
              <a:t> </a:t>
            </a:r>
            <a:r>
              <a:rPr lang="hu-HU" dirty="0" err="1"/>
              <a:t>aspect</a:t>
            </a:r>
            <a:r>
              <a:rPr lang="hu-HU" dirty="0"/>
              <a:t>. I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focus</a:t>
            </a:r>
            <a:r>
              <a:rPr lang="hu-HU" dirty="0"/>
              <a:t> </a:t>
            </a:r>
            <a:r>
              <a:rPr lang="hu-HU" dirty="0" err="1"/>
              <a:t>onthe</a:t>
            </a:r>
            <a:r>
              <a:rPr lang="hu-HU" dirty="0"/>
              <a:t> </a:t>
            </a:r>
            <a:r>
              <a:rPr lang="hu-HU" dirty="0" err="1"/>
              <a:t>importance</a:t>
            </a:r>
            <a:r>
              <a:rPr lang="hu-HU" dirty="0"/>
              <a:t> and </a:t>
            </a:r>
            <a:r>
              <a:rPr lang="hu-HU" dirty="0" err="1"/>
              <a:t>possibilities</a:t>
            </a:r>
            <a:r>
              <a:rPr lang="hu-HU" dirty="0"/>
              <a:t> of </a:t>
            </a:r>
            <a:r>
              <a:rPr lang="hu-HU" dirty="0" err="1"/>
              <a:t>sportspecific</a:t>
            </a:r>
            <a:r>
              <a:rPr lang="hu-HU" dirty="0"/>
              <a:t> </a:t>
            </a:r>
            <a:r>
              <a:rPr lang="hu-HU" dirty="0" err="1"/>
              <a:t>injury</a:t>
            </a:r>
            <a:r>
              <a:rPr lang="hu-HU" dirty="0"/>
              <a:t> </a:t>
            </a:r>
            <a:r>
              <a:rPr lang="hu-HU" dirty="0" err="1"/>
              <a:t>prevention</a:t>
            </a:r>
            <a:r>
              <a:rPr lang="hu-HU" dirty="0"/>
              <a:t> </a:t>
            </a:r>
            <a:r>
              <a:rPr lang="hu-HU" dirty="0" err="1"/>
              <a:t>methods</a:t>
            </a:r>
            <a:r>
              <a:rPr lang="hu-HU" dirty="0"/>
              <a:t> and </a:t>
            </a:r>
            <a:r>
              <a:rPr lang="hu-HU" dirty="0" err="1"/>
              <a:t>possibilities</a:t>
            </a:r>
            <a:r>
              <a:rPr lang="hu-HU" dirty="0"/>
              <a:t> .fontosságáról.</a:t>
            </a:r>
          </a:p>
          <a:p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ask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give</a:t>
            </a:r>
            <a:r>
              <a:rPr lang="hu-HU" dirty="0"/>
              <a:t> </a:t>
            </a:r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feedback</a:t>
            </a:r>
            <a:r>
              <a:rPr lang="hu-HU" dirty="0"/>
              <a:t>, </a:t>
            </a:r>
            <a:r>
              <a:rPr lang="hu-HU" dirty="0" err="1"/>
              <a:t>on</a:t>
            </a:r>
            <a:r>
              <a:rPr lang="hu-HU" dirty="0"/>
              <a:t> POTECHO platform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end of </a:t>
            </a:r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class</a:t>
            </a:r>
            <a:r>
              <a:rPr lang="hu-HU" dirty="0"/>
              <a:t> ,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longer</a:t>
            </a:r>
            <a:r>
              <a:rPr lang="hu-HU" dirty="0"/>
              <a:t> </a:t>
            </a:r>
            <a:r>
              <a:rPr lang="hu-HU" dirty="0" err="1"/>
              <a:t>feedback</a:t>
            </a:r>
            <a:r>
              <a:rPr lang="hu-HU" dirty="0"/>
              <a:t> 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end  of last </a:t>
            </a:r>
            <a:r>
              <a:rPr lang="hu-HU" dirty="0" err="1"/>
              <a:t>course</a:t>
            </a:r>
            <a:r>
              <a:rPr lang="hu-HU" dirty="0"/>
              <a:t>. And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would</a:t>
            </a:r>
            <a:r>
              <a:rPr lang="hu-HU" dirty="0"/>
              <a:t> ,like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finish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course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final</a:t>
            </a:r>
            <a:r>
              <a:rPr lang="hu-HU" dirty="0"/>
              <a:t> test.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51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me</a:t>
            </a:r>
            <a:r>
              <a:rPr lang="hu-HU" dirty="0"/>
              <a:t> </a:t>
            </a:r>
            <a:r>
              <a:rPr lang="hu-HU" dirty="0" err="1"/>
              <a:t>share</a:t>
            </a:r>
            <a:r>
              <a:rPr lang="hu-HU" dirty="0"/>
              <a:t> </a:t>
            </a:r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pohotos</a:t>
            </a:r>
            <a:r>
              <a:rPr lang="hu-HU" dirty="0"/>
              <a:t>,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survey</a:t>
            </a:r>
            <a:r>
              <a:rPr lang="hu-HU" dirty="0"/>
              <a:t> </a:t>
            </a:r>
            <a:r>
              <a:rPr lang="hu-HU" dirty="0" err="1"/>
              <a:t>theese</a:t>
            </a:r>
            <a:r>
              <a:rPr lang="hu-HU" dirty="0"/>
              <a:t> </a:t>
            </a:r>
            <a:r>
              <a:rPr lang="hu-HU" dirty="0" err="1"/>
              <a:t>skills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327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know</a:t>
            </a:r>
            <a:r>
              <a:rPr lang="hu-HU" dirty="0"/>
              <a:t> </a:t>
            </a:r>
            <a:r>
              <a:rPr lang="hu-HU" dirty="0" err="1"/>
              <a:t>already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i </a:t>
            </a:r>
            <a:r>
              <a:rPr lang="hu-HU" dirty="0" err="1"/>
              <a:t>don’t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explain</a:t>
            </a:r>
            <a:r>
              <a:rPr lang="hu-HU" dirty="0"/>
              <a:t>, I </a:t>
            </a:r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talk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in more </a:t>
            </a:r>
            <a:r>
              <a:rPr lang="hu-HU" dirty="0" err="1"/>
              <a:t>details,and</a:t>
            </a:r>
            <a:r>
              <a:rPr lang="hu-HU" dirty="0"/>
              <a:t> </a:t>
            </a:r>
            <a:r>
              <a:rPr lang="hu-HU" dirty="0" err="1"/>
              <a:t>allow</a:t>
            </a:r>
            <a:r>
              <a:rPr lang="hu-HU" dirty="0"/>
              <a:t> </a:t>
            </a:r>
            <a:r>
              <a:rPr lang="hu-HU" dirty="0" err="1"/>
              <a:t>me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share</a:t>
            </a:r>
            <a:r>
              <a:rPr lang="hu-HU" dirty="0"/>
              <a:t> a video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works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6489F-BA2C-4BB0-830E-6AE725B2E5C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1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summary</a:t>
            </a:r>
            <a:r>
              <a:rPr lang="hu-HU" dirty="0"/>
              <a:t>,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protocol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create</a:t>
            </a:r>
            <a:r>
              <a:rPr lang="hu-HU" dirty="0"/>
              <a:t> a </a:t>
            </a:r>
            <a:r>
              <a:rPr lang="hu-HU" dirty="0" err="1"/>
              <a:t>proper</a:t>
            </a:r>
            <a:r>
              <a:rPr lang="hu-HU" dirty="0"/>
              <a:t>,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possible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achieve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922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maintaining</a:t>
            </a:r>
            <a:r>
              <a:rPr lang="hu-HU" dirty="0"/>
              <a:t> </a:t>
            </a:r>
            <a:r>
              <a:rPr lang="hu-HU" dirty="0" err="1"/>
              <a:t>state</a:t>
            </a:r>
            <a:r>
              <a:rPr lang="hu-HU" dirty="0"/>
              <a:t> of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prolong</a:t>
            </a:r>
            <a:r>
              <a:rPr lang="hu-HU" dirty="0"/>
              <a:t> life </a:t>
            </a:r>
            <a:r>
              <a:rPr lang="hu-HU" dirty="0" err="1"/>
              <a:t>expectancy</a:t>
            </a:r>
            <a:r>
              <a:rPr lang="hu-HU" dirty="0"/>
              <a:t> and </a:t>
            </a:r>
            <a:r>
              <a:rPr lang="hu-HU" dirty="0" err="1"/>
              <a:t>reach</a:t>
            </a:r>
            <a:r>
              <a:rPr lang="hu-HU" dirty="0"/>
              <a:t> </a:t>
            </a:r>
            <a:r>
              <a:rPr lang="hu-HU" dirty="0" err="1"/>
              <a:t>improved</a:t>
            </a:r>
            <a:r>
              <a:rPr lang="hu-HU" dirty="0"/>
              <a:t> </a:t>
            </a:r>
            <a:r>
              <a:rPr lang="hu-HU" dirty="0" err="1"/>
              <a:t>state</a:t>
            </a:r>
            <a:r>
              <a:rPr lang="hu-HU" dirty="0"/>
              <a:t> of </a:t>
            </a:r>
            <a:r>
              <a:rPr lang="hu-HU" dirty="0" err="1"/>
              <a:t>haelth,thazs</a:t>
            </a:r>
            <a:r>
              <a:rPr lang="hu-HU" dirty="0"/>
              <a:t> </a:t>
            </a:r>
            <a:r>
              <a:rPr lang="hu-HU" dirty="0" err="1"/>
              <a:t>why</a:t>
            </a:r>
            <a:r>
              <a:rPr lang="hu-HU" dirty="0"/>
              <a:t> 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need</a:t>
            </a:r>
            <a:r>
              <a:rPr lang="hu-HU" dirty="0"/>
              <a:t> a </a:t>
            </a:r>
            <a:r>
              <a:rPr lang="hu-HU" dirty="0" err="1"/>
              <a:t>change</a:t>
            </a:r>
            <a:r>
              <a:rPr lang="hu-HU" dirty="0"/>
              <a:t> in </a:t>
            </a:r>
            <a:r>
              <a:rPr lang="hu-HU" dirty="0" err="1"/>
              <a:t>paradigm</a:t>
            </a:r>
            <a:endParaRPr lang="hu-HU" dirty="0"/>
          </a:p>
          <a:p>
            <a:r>
              <a:rPr lang="hu-HU" dirty="0" err="1"/>
              <a:t>Should</a:t>
            </a:r>
            <a:r>
              <a:rPr lang="hu-HU" dirty="0"/>
              <a:t> be </a:t>
            </a:r>
            <a:r>
              <a:rPr lang="hu-HU" dirty="0" err="1"/>
              <a:t>improved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96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dirty="0" err="1"/>
              <a:t>Let</a:t>
            </a:r>
            <a:r>
              <a:rPr lang="hu-HU" sz="1000" dirty="0"/>
              <a:t> </a:t>
            </a:r>
            <a:r>
              <a:rPr lang="hu-HU" sz="1000" dirty="0" err="1"/>
              <a:t>us</a:t>
            </a:r>
            <a:r>
              <a:rPr lang="hu-HU" sz="1000" dirty="0"/>
              <a:t> </a:t>
            </a:r>
            <a:r>
              <a:rPr lang="hu-HU" sz="1000" dirty="0" err="1"/>
              <a:t>see</a:t>
            </a:r>
            <a:r>
              <a:rPr lang="hu-HU" sz="1000" dirty="0"/>
              <a:t>, </a:t>
            </a:r>
            <a:r>
              <a:rPr lang="hu-HU" sz="1000" dirty="0" err="1"/>
              <a:t>Let</a:t>
            </a:r>
            <a:r>
              <a:rPr lang="hu-HU" sz="1000" dirty="0"/>
              <a:t> </a:t>
            </a:r>
            <a:r>
              <a:rPr lang="hu-HU" sz="1000" dirty="0" err="1"/>
              <a:t>me</a:t>
            </a:r>
            <a:r>
              <a:rPr lang="hu-HU" sz="1000" dirty="0"/>
              <a:t> </a:t>
            </a:r>
            <a:r>
              <a:rPr lang="hu-HU" sz="1000" dirty="0" err="1"/>
              <a:t>talk</a:t>
            </a:r>
            <a:r>
              <a:rPr lang="hu-HU" sz="1000" dirty="0"/>
              <a:t> </a:t>
            </a:r>
            <a:r>
              <a:rPr lang="hu-HU" sz="1000" dirty="0" err="1"/>
              <a:t>about</a:t>
            </a:r>
            <a:r>
              <a:rPr lang="hu-HU" sz="1000" dirty="0"/>
              <a:t>…, </a:t>
            </a:r>
            <a:r>
              <a:rPr lang="hu-HU" sz="1000" dirty="0" err="1"/>
              <a:t>Let</a:t>
            </a:r>
            <a:r>
              <a:rPr lang="hu-HU" sz="1000" dirty="0"/>
              <a:t> </a:t>
            </a:r>
            <a:r>
              <a:rPr lang="hu-HU" sz="1000" dirty="0" err="1"/>
              <a:t>me</a:t>
            </a:r>
            <a:r>
              <a:rPr lang="hu-HU" sz="1000" dirty="0"/>
              <a:t> </a:t>
            </a:r>
            <a:r>
              <a:rPr lang="hu-HU" sz="1000" dirty="0" err="1"/>
              <a:t>introduce</a:t>
            </a:r>
            <a:r>
              <a:rPr lang="hu-HU" sz="1000" dirty="0"/>
              <a:t>, </a:t>
            </a:r>
            <a:r>
              <a:rPr lang="hu-HU" sz="1000" dirty="0" err="1"/>
              <a:t>you</a:t>
            </a:r>
            <a:r>
              <a:rPr lang="hu-HU" sz="1000" dirty="0"/>
              <a:t> </a:t>
            </a:r>
            <a:r>
              <a:rPr lang="hu-HU" sz="1000" dirty="0" err="1"/>
              <a:t>can</a:t>
            </a:r>
            <a:r>
              <a:rPr lang="hu-HU" sz="1000" dirty="0"/>
              <a:t> </a:t>
            </a:r>
            <a:r>
              <a:rPr lang="hu-HU" sz="1000" dirty="0" err="1"/>
              <a:t>see</a:t>
            </a:r>
            <a:r>
              <a:rPr lang="hu-HU" sz="1000" dirty="0"/>
              <a:t>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next</a:t>
            </a:r>
            <a:r>
              <a:rPr lang="hu-HU" sz="1000" dirty="0"/>
              <a:t> </a:t>
            </a:r>
            <a:r>
              <a:rPr lang="hu-HU" sz="1000" dirty="0" err="1"/>
              <a:t>picture</a:t>
            </a:r>
            <a:endParaRPr lang="hu-HU" sz="1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787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Last </a:t>
            </a:r>
            <a:r>
              <a:rPr lang="hu-HU" dirty="0" err="1"/>
              <a:t>time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talkd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, sport </a:t>
            </a:r>
            <a:r>
              <a:rPr lang="hu-HU" dirty="0" err="1"/>
              <a:t>injuries</a:t>
            </a:r>
            <a:r>
              <a:rPr lang="hu-HU" dirty="0"/>
              <a:t> </a:t>
            </a:r>
            <a:r>
              <a:rPr lang="hu-HU" dirty="0" err="1"/>
              <a:t>could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a </a:t>
            </a:r>
            <a:r>
              <a:rPr lang="hu-HU" dirty="0" err="1"/>
              <a:t>serious</a:t>
            </a:r>
            <a:r>
              <a:rPr lang="hu-HU" dirty="0"/>
              <a:t> </a:t>
            </a:r>
            <a:r>
              <a:rPr lang="hu-HU" dirty="0" err="1"/>
              <a:t>outcome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paraathlets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may</a:t>
            </a:r>
            <a:r>
              <a:rPr lang="hu-HU" dirty="0"/>
              <a:t> be </a:t>
            </a:r>
            <a:r>
              <a:rPr lang="hu-HU" dirty="0" err="1"/>
              <a:t>decrease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qualitiy</a:t>
            </a:r>
            <a:r>
              <a:rPr lang="hu-HU" dirty="0"/>
              <a:t> of life.</a:t>
            </a:r>
          </a:p>
          <a:p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that’s</a:t>
            </a:r>
            <a:r>
              <a:rPr lang="hu-HU" dirty="0"/>
              <a:t>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now</a:t>
            </a:r>
            <a:r>
              <a:rPr lang="hu-HU" dirty="0"/>
              <a:t> i </a:t>
            </a:r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talk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disadvan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205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organizations</a:t>
            </a:r>
            <a:r>
              <a:rPr lang="hu-HU" dirty="0"/>
              <a:t> </a:t>
            </a:r>
            <a:r>
              <a:rPr lang="hu-HU" dirty="0" err="1"/>
              <a:t>ensure</a:t>
            </a:r>
            <a:r>
              <a:rPr lang="hu-HU" dirty="0"/>
              <a:t>,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duties</a:t>
            </a:r>
            <a:r>
              <a:rPr lang="hu-HU" dirty="0"/>
              <a:t>,  </a:t>
            </a:r>
            <a:r>
              <a:rPr lang="hu-HU" dirty="0" err="1"/>
              <a:t>were</a:t>
            </a:r>
            <a:r>
              <a:rPr lang="hu-HU" dirty="0"/>
              <a:t> limited </a:t>
            </a:r>
            <a:r>
              <a:rPr lang="hu-HU" dirty="0" err="1"/>
              <a:t>to</a:t>
            </a:r>
            <a:r>
              <a:rPr lang="hu-HU" dirty="0"/>
              <a:t> testing..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39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We </a:t>
            </a:r>
            <a:r>
              <a:rPr lang="hu-HU" dirty="0" err="1"/>
              <a:t>cooperate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varjú </a:t>
            </a:r>
            <a:r>
              <a:rPr lang="hu-HU" dirty="0" err="1"/>
              <a:t>cili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main of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include</a:t>
            </a:r>
            <a:r>
              <a:rPr lang="hu-HU" dirty="0"/>
              <a:t>  </a:t>
            </a:r>
            <a:r>
              <a:rPr lang="hu-HU" dirty="0" err="1"/>
              <a:t>parasport</a:t>
            </a:r>
            <a:r>
              <a:rPr lang="hu-HU" dirty="0"/>
              <a:t> he </a:t>
            </a:r>
            <a:r>
              <a:rPr lang="hu-HU" dirty="0" err="1"/>
              <a:t>locomotorrehab</a:t>
            </a:r>
            <a:r>
              <a:rPr lang="hu-HU" dirty="0"/>
              <a:t>. </a:t>
            </a:r>
            <a:r>
              <a:rPr lang="hu-HU" dirty="0" err="1"/>
              <a:t>Dis</a:t>
            </a:r>
            <a:r>
              <a:rPr lang="hu-HU" dirty="0"/>
              <a:t>.  </a:t>
            </a:r>
            <a:r>
              <a:rPr lang="hu-HU" dirty="0" err="1"/>
              <a:t>people</a:t>
            </a:r>
            <a:r>
              <a:rPr lang="hu-HU" dirty="0"/>
              <a:t> , </a:t>
            </a:r>
            <a:r>
              <a:rPr lang="hu-HU" dirty="0" err="1"/>
              <a:t>subdepartment</a:t>
            </a:r>
            <a:endParaRPr lang="hu-HU" dirty="0"/>
          </a:p>
          <a:p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doesn’t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well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46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 relation </a:t>
            </a:r>
            <a:r>
              <a:rPr lang="hu-HU" dirty="0" err="1"/>
              <a:t>to</a:t>
            </a:r>
            <a:r>
              <a:rPr lang="hu-HU" dirty="0"/>
              <a:t>, </a:t>
            </a:r>
            <a:r>
              <a:rPr lang="hu-HU" dirty="0" err="1"/>
              <a:t>about</a:t>
            </a:r>
            <a:r>
              <a:rPr lang="hu-HU" dirty="0"/>
              <a:t>,.. Is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existent</a:t>
            </a:r>
            <a:r>
              <a:rPr lang="hu-HU" dirty="0"/>
              <a:t>,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national</a:t>
            </a:r>
            <a:r>
              <a:rPr lang="hu-HU" dirty="0"/>
              <a:t> </a:t>
            </a:r>
            <a:r>
              <a:rPr lang="hu-HU" dirty="0" err="1"/>
              <a:t>basketball</a:t>
            </a:r>
            <a:r>
              <a:rPr lang="hu-HU" dirty="0"/>
              <a:t>  </a:t>
            </a:r>
            <a:r>
              <a:rPr lang="hu-HU" dirty="0" err="1"/>
              <a:t>championship</a:t>
            </a:r>
            <a:r>
              <a:rPr lang="hu-HU" dirty="0"/>
              <a:t> </a:t>
            </a:r>
            <a:r>
              <a:rPr lang="hu-HU" dirty="0" err="1"/>
              <a:t>there</a:t>
            </a:r>
            <a:r>
              <a:rPr lang="hu-HU" dirty="0"/>
              <a:t> is no </a:t>
            </a: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/>
              <a:t>stuff</a:t>
            </a:r>
            <a:r>
              <a:rPr lang="hu-HU" dirty="0"/>
              <a:t> in </a:t>
            </a:r>
            <a:r>
              <a:rPr lang="hu-HU" dirty="0" err="1"/>
              <a:t>present</a:t>
            </a:r>
            <a:r>
              <a:rPr lang="hu-HU" dirty="0"/>
              <a:t> </a:t>
            </a:r>
            <a:r>
              <a:rPr lang="hu-HU" dirty="0" err="1"/>
              <a:t>usually</a:t>
            </a:r>
            <a:r>
              <a:rPr lang="hu-HU" dirty="0"/>
              <a:t> </a:t>
            </a:r>
            <a:r>
              <a:rPr lang="hu-HU" dirty="0" err="1"/>
              <a:t>except</a:t>
            </a:r>
            <a:r>
              <a:rPr lang="hu-HU" dirty="0"/>
              <a:t> in</a:t>
            </a:r>
          </a:p>
          <a:p>
            <a:r>
              <a:rPr lang="hu-HU" dirty="0"/>
              <a:t> </a:t>
            </a:r>
            <a:r>
              <a:rPr lang="hu-HU" dirty="0" err="1"/>
              <a:t>pécs,teams</a:t>
            </a:r>
            <a:r>
              <a:rPr lang="hu-HU" dirty="0"/>
              <a:t> </a:t>
            </a:r>
            <a:r>
              <a:rPr lang="hu-HU" dirty="0" err="1"/>
              <a:t>those</a:t>
            </a:r>
            <a:r>
              <a:rPr lang="hu-HU" dirty="0"/>
              <a:t> </a:t>
            </a:r>
            <a:r>
              <a:rPr lang="hu-HU" dirty="0" err="1"/>
              <a:t>teams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got in </a:t>
            </a:r>
            <a:r>
              <a:rPr lang="hu-HU" dirty="0" err="1"/>
              <a:t>corporated</a:t>
            </a:r>
            <a:r>
              <a:rPr lang="hu-HU" dirty="0"/>
              <a:t>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big</a:t>
            </a:r>
            <a:r>
              <a:rPr lang="hu-HU" dirty="0"/>
              <a:t> sportclub </a:t>
            </a:r>
            <a:r>
              <a:rPr lang="hu-HU" dirty="0" err="1"/>
              <a:t>get</a:t>
            </a:r>
            <a:r>
              <a:rPr lang="hu-HU" dirty="0"/>
              <a:t> </a:t>
            </a:r>
            <a:r>
              <a:rPr lang="hu-HU" dirty="0" err="1"/>
              <a:t>appropriate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care</a:t>
            </a:r>
            <a:r>
              <a:rPr lang="hu-HU" dirty="0"/>
              <a:t>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club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4937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me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kind</a:t>
            </a:r>
            <a:r>
              <a:rPr lang="hu-HU" dirty="0"/>
              <a:t> of </a:t>
            </a:r>
            <a:r>
              <a:rPr lang="hu-HU" dirty="0" err="1"/>
              <a:t>scientific</a:t>
            </a:r>
            <a:r>
              <a:rPr lang="hu-HU" dirty="0"/>
              <a:t> </a:t>
            </a:r>
            <a:r>
              <a:rPr lang="hu-HU" dirty="0" err="1"/>
              <a:t>research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department</a:t>
            </a:r>
            <a:r>
              <a:rPr lang="hu-HU" dirty="0"/>
              <a:t>.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collaborate</a:t>
            </a:r>
            <a:r>
              <a:rPr lang="hu-HU" dirty="0"/>
              <a:t> </a:t>
            </a:r>
            <a:r>
              <a:rPr lang="hu-HU" dirty="0" err="1"/>
              <a:t>closely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PEAC.. ,</a:t>
            </a:r>
          </a:p>
          <a:p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already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…..,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612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Többek között lemérjük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489F-BA2C-4BB0-830E-6AE725B2E5C2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58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list</a:t>
            </a:r>
            <a:r>
              <a:rPr lang="hu-HU" dirty="0"/>
              <a:t> </a:t>
            </a:r>
            <a:r>
              <a:rPr lang="hu-HU" dirty="0" err="1"/>
              <a:t>some</a:t>
            </a:r>
            <a:r>
              <a:rPr lang="hu-HU" dirty="0"/>
              <a:t> of </a:t>
            </a:r>
            <a:r>
              <a:rPr lang="hu-HU" dirty="0" err="1"/>
              <a:t>them</a:t>
            </a:r>
            <a:r>
              <a:rPr lang="hu-HU" dirty="0"/>
              <a:t>.. Labdakezelés, gyorsaság ,robbanékonyság, kerekesszék használatot szolgál, </a:t>
            </a:r>
            <a:r>
              <a:rPr lang="hu-HU" dirty="0" err="1"/>
              <a:t>Theese</a:t>
            </a:r>
            <a:r>
              <a:rPr lang="hu-HU" dirty="0"/>
              <a:t> test </a:t>
            </a:r>
            <a:r>
              <a:rPr lang="hu-HU" dirty="0" err="1"/>
              <a:t>maesure</a:t>
            </a:r>
            <a:r>
              <a:rPr lang="hu-HU" dirty="0"/>
              <a:t>  ball </a:t>
            </a:r>
            <a:r>
              <a:rPr lang="hu-HU" dirty="0" err="1"/>
              <a:t>handling</a:t>
            </a:r>
            <a:r>
              <a:rPr lang="hu-HU" dirty="0"/>
              <a:t>, </a:t>
            </a:r>
            <a:r>
              <a:rPr lang="hu-HU" dirty="0" err="1"/>
              <a:t>explosivity</a:t>
            </a:r>
            <a:r>
              <a:rPr lang="hu-HU" dirty="0"/>
              <a:t>, </a:t>
            </a:r>
            <a:r>
              <a:rPr lang="hu-HU" dirty="0" err="1"/>
              <a:t>use</a:t>
            </a:r>
            <a:r>
              <a:rPr lang="hu-HU" dirty="0"/>
              <a:t> of </a:t>
            </a:r>
            <a:r>
              <a:rPr lang="hu-HU" dirty="0" err="1"/>
              <a:t>wheel</a:t>
            </a:r>
            <a:r>
              <a:rPr lang="hu-HU" dirty="0"/>
              <a:t> </a:t>
            </a:r>
            <a:r>
              <a:rPr lang="hu-HU" dirty="0" err="1"/>
              <a:t>chair</a:t>
            </a:r>
            <a:r>
              <a:rPr lang="hu-HU" dirty="0"/>
              <a:t>, </a:t>
            </a:r>
            <a:r>
              <a:rPr lang="hu-HU" dirty="0" err="1"/>
              <a:t>speed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6489F-BA2C-4BB0-830E-6AE725B2E5C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2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516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287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468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78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389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558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887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87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544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8191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1346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979715"/>
            <a:ext cx="6096000" cy="48985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01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2022. 10. 26.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7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86" y="723123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41686" y="2331499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2159592" y="2100667"/>
            <a:ext cx="6744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Basic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research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in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hu-HU" sz="36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algn="ctr"/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(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Importance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of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the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scientific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health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background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in </a:t>
            </a:r>
            <a:r>
              <a:rPr lang="hu-HU" sz="36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)</a:t>
            </a:r>
            <a:endParaRPr lang="en-US" sz="36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  <p:sp>
        <p:nvSpPr>
          <p:cNvPr id="8" name="Alcím 2"/>
          <p:cNvSpPr>
            <a:spLocks noGrp="1"/>
          </p:cNvSpPr>
          <p:nvPr/>
        </p:nvSpPr>
        <p:spPr>
          <a:xfrm>
            <a:off x="90132" y="5520287"/>
            <a:ext cx="4931603" cy="1229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b="1" dirty="0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Dr. </a:t>
            </a:r>
            <a:r>
              <a:rPr lang="hu-HU" sz="1800" b="1" dirty="0" err="1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Dömse</a:t>
            </a:r>
            <a:r>
              <a:rPr lang="hu-HU" sz="1800" b="1" dirty="0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Eszter</a:t>
            </a:r>
          </a:p>
          <a:p>
            <a:r>
              <a:rPr lang="hu-HU" sz="1800" dirty="0" err="1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Specialist</a:t>
            </a:r>
            <a:r>
              <a:rPr lang="hu-HU" sz="1800" dirty="0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in </a:t>
            </a:r>
            <a:r>
              <a:rPr lang="hu-HU" sz="1800" dirty="0" err="1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Ortopedics-Traumatology</a:t>
            </a:r>
            <a:endParaRPr lang="hu-HU" sz="1800" dirty="0">
              <a:solidFill>
                <a:schemeClr val="accent3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r>
              <a:rPr lang="hu-HU" sz="1800" dirty="0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PTE </a:t>
            </a:r>
            <a:r>
              <a:rPr lang="hu-HU" sz="1800" dirty="0" err="1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Sportmedicine</a:t>
            </a:r>
            <a:r>
              <a:rPr lang="hu-HU" sz="1800" dirty="0">
                <a:solidFill>
                  <a:schemeClr val="accent3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Center</a:t>
            </a:r>
          </a:p>
          <a:p>
            <a:endParaRPr lang="hu-HU" sz="1800" dirty="0">
              <a:solidFill>
                <a:schemeClr val="accent3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F25EB2D-F8AE-410F-8037-9C4664AF0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E061AF7F-6FAF-4400-8286-0D980A868468}"/>
              </a:ext>
            </a:extLst>
          </p:cNvPr>
          <p:cNvSpPr txBox="1">
            <a:spLocks/>
          </p:cNvSpPr>
          <p:nvPr/>
        </p:nvSpPr>
        <p:spPr>
          <a:xfrm>
            <a:off x="118834" y="593283"/>
            <a:ext cx="10450286" cy="5916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3.2.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Etiology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and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pathomehanism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of sport-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:</a:t>
            </a:r>
          </a:p>
          <a:p>
            <a:pPr algn="l"/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    </a:t>
            </a:r>
          </a:p>
          <a:p>
            <a:pPr algn="l"/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u="sng" dirty="0">
                <a:latin typeface="Poppins" panose="020B0604020202020204" charset="-18"/>
                <a:cs typeface="Poppins" panose="020B0604020202020204" charset="-18"/>
              </a:rPr>
              <a:t>3.2.2. </a:t>
            </a:r>
            <a:r>
              <a:rPr lang="hu-HU" sz="1600" u="sng" dirty="0" err="1">
                <a:latin typeface="Poppins" panose="020B0604020202020204" charset="-18"/>
                <a:cs typeface="Poppins" panose="020B0604020202020204" charset="-18"/>
              </a:rPr>
              <a:t>External</a:t>
            </a:r>
            <a:r>
              <a:rPr lang="hu-HU" sz="1600" u="sng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u="sng" dirty="0" err="1">
                <a:latin typeface="Poppins" panose="020B0604020202020204" charset="-18"/>
                <a:cs typeface="Poppins" panose="020B0604020202020204" charset="-18"/>
              </a:rPr>
              <a:t>factors</a:t>
            </a:r>
            <a:r>
              <a:rPr lang="hu-HU" sz="1600" u="sng" dirty="0"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 algn="l"/>
            <a:r>
              <a:rPr lang="en-US" sz="1600" dirty="0">
                <a:latin typeface="Poppins" panose="020B0604020202020204" charset="-18"/>
                <a:cs typeface="Poppins" panose="020B0604020202020204" charset="-18"/>
              </a:rPr>
              <a:t>			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- Sport-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rules</a:t>
            </a:r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latin typeface="Poppins" panose="020B0604020202020204" charset="-18"/>
                <a:cs typeface="Poppins" panose="020B0604020202020204" charset="-18"/>
              </a:rPr>
              <a:t>			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-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load</a:t>
            </a:r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latin typeface="Poppins" panose="020B0604020202020204" charset="-18"/>
                <a:cs typeface="Poppins" panose="020B0604020202020204" charset="-18"/>
              </a:rPr>
              <a:t>			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-  Sport</a:t>
            </a:r>
            <a:r>
              <a:rPr lang="en-US" sz="1600" dirty="0"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environment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various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equipment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uniforms/clothing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lnSpc>
                <a:spcPct val="11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-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specialists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’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backgrounds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(F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itness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rainer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ehabilitation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	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rainer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physiotherapist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asseu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Sport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 D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ietet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cian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Team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Doctor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</a:t>
            </a:r>
          </a:p>
          <a:p>
            <a:pPr algn="l">
              <a:lnSpc>
                <a:spcPct val="11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and a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sychologist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</a:t>
            </a: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-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edical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sport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medicine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background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-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Social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conditions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diet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alcohol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consumption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nicotin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 use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,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anabolic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steroids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potentially other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drug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use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5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0AA0C68-938C-4A78-8714-8EF17166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3260"/>
            <a:ext cx="4477681" cy="328923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55E6462-1641-4B61-9CF8-269D4EA3F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71" y="713497"/>
            <a:ext cx="4624308" cy="307726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C870906-4E88-4419-BA94-A861A249E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40" y="3677531"/>
            <a:ext cx="4240628" cy="3180470"/>
          </a:xfrm>
          <a:prstGeom prst="rect">
            <a:avLst/>
          </a:prstGeom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92E64BBE-6AF6-4CAE-B05B-6F2F698E35B1}"/>
              </a:ext>
            </a:extLst>
          </p:cNvPr>
          <p:cNvSpPr txBox="1">
            <a:spLocks/>
          </p:cNvSpPr>
          <p:nvPr/>
        </p:nvSpPr>
        <p:spPr>
          <a:xfrm>
            <a:off x="4314110" y="2064120"/>
            <a:ext cx="3226162" cy="966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environment</a:t>
            </a:r>
            <a:endParaRPr lang="hu-HU" sz="2800" b="1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85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03221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E82D3D9-ECC7-492D-AA4B-5323123DE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0" y="845330"/>
            <a:ext cx="5656113" cy="376388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5FB9ADE-828A-40A3-BD1A-8B6F8DF27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69" y="845330"/>
            <a:ext cx="5621331" cy="3693438"/>
          </a:xfrm>
          <a:prstGeom prst="rect">
            <a:avLst/>
          </a:prstGeom>
        </p:spPr>
      </p:pic>
      <p:sp>
        <p:nvSpPr>
          <p:cNvPr id="15" name="Tartalom helye 2">
            <a:extLst>
              <a:ext uri="{FF2B5EF4-FFF2-40B4-BE49-F238E27FC236}">
                <a16:creationId xmlns:a16="http://schemas.microsoft.com/office/drawing/2014/main" id="{07FE28A5-17A1-4993-B9AA-CC2577AF4010}"/>
              </a:ext>
            </a:extLst>
          </p:cNvPr>
          <p:cNvSpPr txBox="1">
            <a:spLocks/>
          </p:cNvSpPr>
          <p:nvPr/>
        </p:nvSpPr>
        <p:spPr>
          <a:xfrm>
            <a:off x="3323841" y="5102284"/>
            <a:ext cx="4950083" cy="1032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equipment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uniforms and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 fashion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074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49C2D07-06D5-4636-A9A9-6274E7E5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69" y="1506411"/>
            <a:ext cx="8592130" cy="4811593"/>
          </a:xfrm>
          <a:prstGeom prst="rect">
            <a:avLst/>
          </a:prstGeom>
        </p:spPr>
      </p:pic>
      <p:sp>
        <p:nvSpPr>
          <p:cNvPr id="16" name="Tartalom helye 2">
            <a:extLst>
              <a:ext uri="{FF2B5EF4-FFF2-40B4-BE49-F238E27FC236}">
                <a16:creationId xmlns:a16="http://schemas.microsoft.com/office/drawing/2014/main" id="{B938F1D8-63BA-4336-85E5-011011E69F60}"/>
              </a:ext>
            </a:extLst>
          </p:cNvPr>
          <p:cNvSpPr txBox="1">
            <a:spLocks/>
          </p:cNvSpPr>
          <p:nvPr/>
        </p:nvSpPr>
        <p:spPr>
          <a:xfrm>
            <a:off x="2707690" y="668531"/>
            <a:ext cx="5335479" cy="626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</a:t>
            </a: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 </a:t>
            </a:r>
            <a:r>
              <a:rPr lang="hu-HU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equipment</a:t>
            </a: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uniforms and</a:t>
            </a:r>
            <a:endParaRPr lang="hu-HU" sz="3100" b="1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indent="0" algn="ctr">
              <a:buNone/>
            </a:pP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</a:t>
            </a: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 fashion</a:t>
            </a:r>
            <a:endParaRPr lang="hu-HU" sz="3100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B938F1D8-63BA-4336-85E5-011011E69F60}"/>
              </a:ext>
            </a:extLst>
          </p:cNvPr>
          <p:cNvSpPr txBox="1">
            <a:spLocks/>
          </p:cNvSpPr>
          <p:nvPr/>
        </p:nvSpPr>
        <p:spPr>
          <a:xfrm>
            <a:off x="3657601" y="668531"/>
            <a:ext cx="3906174" cy="626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Sport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 </a:t>
            </a:r>
            <a:r>
              <a:rPr kumimoji="0" lang="hu-HU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equipment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uniforms </a:t>
            </a:r>
            <a:endParaRPr kumimoji="0" lang="hu-HU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and</a:t>
            </a:r>
            <a:endParaRPr kumimoji="0" lang="hu-HU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sport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 fashion</a:t>
            </a:r>
            <a:endParaRPr kumimoji="0" lang="hu-HU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72B8AEA-5EFA-4873-BB29-CCE10D15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" y="932493"/>
            <a:ext cx="4574157" cy="304389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16E4171-8D2D-4A59-B49F-2EE696B1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4" y="898185"/>
            <a:ext cx="5125375" cy="307522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90A6A5E-75D8-44A7-915D-5FF9633A1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21" y="3973410"/>
            <a:ext cx="4983333" cy="28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B99ED323-6448-4A39-BEA1-99C929C93E82}"/>
              </a:ext>
            </a:extLst>
          </p:cNvPr>
          <p:cNvSpPr txBox="1">
            <a:spLocks/>
          </p:cNvSpPr>
          <p:nvPr/>
        </p:nvSpPr>
        <p:spPr>
          <a:xfrm>
            <a:off x="251058" y="987474"/>
            <a:ext cx="10582658" cy="580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600" dirty="0">
                <a:solidFill>
                  <a:schemeClr val="accent1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3.3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. The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develepomnet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Sport-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injury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preventi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ve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(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prevention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methods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3.3.1. Performance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physiology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performance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diagnostic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in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       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lnSpc>
                <a:spcPct val="15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-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Regular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causes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(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creates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chang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operation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several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organs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system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while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</a:t>
            </a:r>
          </a:p>
          <a:p>
            <a:pPr algn="l">
              <a:lnSpc>
                <a:spcPct val="15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physiological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functions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regarding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human body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undergo</a:t>
            </a:r>
            <a:r>
              <a:rPr lang="en-US" sz="1600" strike="sngStrike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develop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ment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and adapt</a:t>
            </a:r>
            <a:r>
              <a:rPr lang="en-US" sz="1600" strike="sngStrike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to the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perfomance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lnSpc>
                <a:spcPct val="150000"/>
              </a:lnSpc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</a:t>
            </a: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-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daptatin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(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adaptation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appear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in: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neuromuscular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system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      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human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motoric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system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     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cardiorespirato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ry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functions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      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and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metabolism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</a:p>
          <a:p>
            <a:pPr algn="l"/>
            <a:endParaRPr lang="hu-HU" sz="2000" dirty="0"/>
          </a:p>
          <a:p>
            <a:pPr algn="l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2910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5EBCE04-C7E4-43DD-9C0E-3935E1952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13" y="661174"/>
            <a:ext cx="3850277" cy="3983045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09BE08B-2BFB-473A-97AE-4A5129150370}"/>
              </a:ext>
            </a:extLst>
          </p:cNvPr>
          <p:cNvSpPr txBox="1">
            <a:spLocks/>
          </p:cNvSpPr>
          <p:nvPr/>
        </p:nvSpPr>
        <p:spPr>
          <a:xfrm>
            <a:off x="279721" y="835977"/>
            <a:ext cx="10582658" cy="580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800" dirty="0"/>
              <a:t> </a:t>
            </a:r>
          </a:p>
          <a:p>
            <a:pPr algn="l">
              <a:buFontTx/>
              <a:buChar char="-"/>
            </a:pPr>
            <a:r>
              <a:rPr lang="hu-HU" sz="1600" i="1" u="sng" dirty="0" err="1">
                <a:latin typeface="Poppins" panose="020B0604020202020204" charset="-18"/>
                <a:cs typeface="Poppins" panose="020B0604020202020204" charset="-18"/>
              </a:rPr>
              <a:t>Ergometric</a:t>
            </a:r>
            <a:r>
              <a:rPr lang="hu-HU" sz="1600" i="1" u="sng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i="1" u="sng" dirty="0" err="1">
                <a:latin typeface="Poppins" panose="020B0604020202020204" charset="-18"/>
                <a:cs typeface="Poppins" panose="020B0604020202020204" charset="-18"/>
              </a:rPr>
              <a:t>measurement</a:t>
            </a:r>
            <a:r>
              <a:rPr lang="hu-HU" sz="1600" i="1" u="sng" dirty="0">
                <a:latin typeface="Poppins" panose="020B0604020202020204" charset="-18"/>
                <a:cs typeface="Poppins" panose="020B0604020202020204" charset="-18"/>
              </a:rPr>
              <a:t>: </a:t>
            </a: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measures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currently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or in real time,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accurat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ly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amount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regarding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physical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performance. </a:t>
            </a: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Types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treadmill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ergometer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bicycle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ergometer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rankcycle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ergometer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hu-HU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Spiroergometric</a:t>
            </a:r>
            <a:r>
              <a:rPr lang="hu-H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measurement</a:t>
            </a:r>
            <a:r>
              <a:rPr lang="hu-H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acquire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information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regarding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metabolism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 the form 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spiroergometric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measurements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.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Today, using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spirometry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also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measure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correct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and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respiratory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performance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among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athletes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.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800" dirty="0">
                <a:solidFill>
                  <a:srgbClr val="FF0000"/>
                </a:solidFill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4285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0" y="605833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4. The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advantages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sport-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specific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injury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prevention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methods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7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advantages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specific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methods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01BFDDAA-1815-4634-B10D-140ABCA66E61}"/>
              </a:ext>
            </a:extLst>
          </p:cNvPr>
          <p:cNvSpPr txBox="1">
            <a:spLocks/>
          </p:cNvSpPr>
          <p:nvPr/>
        </p:nvSpPr>
        <p:spPr>
          <a:xfrm>
            <a:off x="251058" y="835977"/>
            <a:ext cx="10582658" cy="580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Can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measure</a:t>
            </a:r>
            <a:endParaRPr lang="hu-HU" sz="2000" b="1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buFontTx/>
              <a:buChar char="-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urrent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perfomance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buFontTx/>
              <a:buChar char="-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raining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performance</a:t>
            </a:r>
          </a:p>
          <a:p>
            <a:pPr algn="l">
              <a:buFontTx/>
              <a:buChar char="-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urrent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traning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status</a:t>
            </a:r>
          </a:p>
          <a:p>
            <a:pPr algn="l">
              <a:buFontTx/>
              <a:buChar char="-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urrent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health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condition</a:t>
            </a:r>
            <a:endParaRPr lang="en-US" sz="2000" dirty="0">
              <a:solidFill>
                <a:srgbClr val="FF0000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>
              <a:buFontTx/>
              <a:buChar char="-"/>
            </a:pPr>
            <a:r>
              <a:rPr lang="hu-HU" sz="2000" u="sng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Which</a:t>
            </a:r>
            <a:r>
              <a:rPr lang="hu-HU" sz="2000" u="sng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is </a:t>
            </a:r>
            <a:r>
              <a:rPr lang="hu-HU" sz="2000" u="sng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2000" u="sng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most </a:t>
            </a:r>
            <a:r>
              <a:rPr lang="hu-HU" sz="2000" u="sng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important</a:t>
            </a:r>
            <a:r>
              <a:rPr lang="hu-HU" sz="2000" u="sng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in </a:t>
            </a:r>
            <a:r>
              <a:rPr lang="hu-HU" sz="2000" u="sng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among</a:t>
            </a:r>
            <a:r>
              <a:rPr lang="hu-HU" sz="2000" u="sng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u="sng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paraathletes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?</a:t>
            </a:r>
            <a:endParaRPr lang="hu-HU" sz="2000" u="sng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2000" u="sng" dirty="0">
                <a:solidFill>
                  <a:srgbClr val="FF0000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endParaRPr lang="hu-HU" sz="2000" dirty="0">
              <a:solidFill>
                <a:srgbClr val="FF0000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Possibilities</a:t>
            </a:r>
            <a:endParaRPr lang="hu-HU" sz="2000" b="1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-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Strategic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planning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regarding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perfomance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-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Improved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competition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results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E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valuation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intensity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load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capacity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</a:t>
            </a:r>
          </a:p>
          <a:p>
            <a:pPr algn="l"/>
            <a:endParaRPr lang="hu-HU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F35E8D3-720A-4874-9E5E-CFC2B731F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84841" y="1214942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5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. The sport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health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background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in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our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Basic </a:t>
            </a:r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Definitions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60908" y="6458258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6E3C235-21AE-4CA5-AA22-585718E4EAEC}"/>
              </a:ext>
            </a:extLst>
          </p:cNvPr>
          <p:cNvSpPr txBox="1"/>
          <p:nvPr/>
        </p:nvSpPr>
        <p:spPr>
          <a:xfrm>
            <a:off x="86429" y="527091"/>
            <a:ext cx="8760040" cy="544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Sportmedicine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Center: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Ensures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both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proper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sportscience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sporthealth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background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all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paraathleetes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 PEAC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section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ensure</a:t>
            </a:r>
            <a:r>
              <a:rPr kumimoji="0" lang="hu-HU" sz="16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screening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examination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connecting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with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locomotor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system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also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diagnostic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end an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operating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therapy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of sport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injuries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rehabilitation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therapy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paraathleetes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Cooperating</a:t>
            </a:r>
            <a:r>
              <a:rPr lang="hu-H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PTE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Sports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 and </a:t>
            </a:r>
            <a:r>
              <a:rPr lang="hu-H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hysical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Education Center.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Health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Care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connecting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with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Covid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pandemic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testing,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presentation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about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vaccination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post- </a:t>
            </a:r>
            <a:r>
              <a:rPr lang="hu-HU" sz="1600" dirty="0" err="1">
                <a:solidFill>
                  <a:srgbClr val="000000"/>
                </a:solidFill>
                <a:latin typeface="Arial" panose="020B0604020202020204" pitchFamily="34" charset="0"/>
                <a:cs typeface="Poppins" panose="00000500000000000000" pitchFamily="2" charset="-18"/>
              </a:rPr>
              <a:t>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ovid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oppins" panose="00000500000000000000" pitchFamily="2" charset="-18"/>
              </a:rPr>
              <a:t>examinations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AD4B536-D312-4FB9-B3BA-33D14513B75F}"/>
              </a:ext>
            </a:extLst>
          </p:cNvPr>
          <p:cNvSpPr txBox="1"/>
          <p:nvPr/>
        </p:nvSpPr>
        <p:spPr>
          <a:xfrm>
            <a:off x="0" y="183920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sporthealth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background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6" name="Kép 5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F423D1D0-5277-4BC1-A6AC-BE2EDE33E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8" y="169416"/>
            <a:ext cx="3222823" cy="4300921"/>
          </a:xfrm>
          <a:prstGeom prst="rect">
            <a:avLst/>
          </a:prstGeom>
        </p:spPr>
      </p:pic>
      <p:pic>
        <p:nvPicPr>
          <p:cNvPr id="9" name="Kép 8" descr="A képen talaj, személy, csoport látható&#10;&#10;Automatikusan generált leírás">
            <a:extLst>
              <a:ext uri="{FF2B5EF4-FFF2-40B4-BE49-F238E27FC236}">
                <a16:creationId xmlns:a16="http://schemas.microsoft.com/office/drawing/2014/main" id="{754CCB1E-AD8E-4B89-9937-3BE6AF02B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95" y="3556525"/>
            <a:ext cx="4401966" cy="33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57453" y="630782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15F7520-8C11-4A7F-A162-0E3342E981B9}"/>
              </a:ext>
            </a:extLst>
          </p:cNvPr>
          <p:cNvSpPr txBox="1"/>
          <p:nvPr/>
        </p:nvSpPr>
        <p:spPr>
          <a:xfrm>
            <a:off x="433634" y="930778"/>
            <a:ext cx="971485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KK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Rheumatology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and 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Immunology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Department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-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Early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Locomotor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rehabilitation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section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Dr. Varjú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Cecilia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(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head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department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 –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associate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professor,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deputy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medical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director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locomotorrehabilition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disabled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people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should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include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                          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PARASPORT=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Therapy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054E1FB-4C06-4F1F-93E1-379E59CCD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0285"/>
            <a:ext cx="9083827" cy="390178"/>
          </a:xfrm>
          <a:prstGeom prst="rect">
            <a:avLst/>
          </a:prstGeom>
        </p:spPr>
      </p:pic>
      <p:pic>
        <p:nvPicPr>
          <p:cNvPr id="14" name="Kép 13" descr="A képen személy, kültéri, ruházat látható&#10;&#10;Automatikusan generált leírás">
            <a:extLst>
              <a:ext uri="{FF2B5EF4-FFF2-40B4-BE49-F238E27FC236}">
                <a16:creationId xmlns:a16="http://schemas.microsoft.com/office/drawing/2014/main" id="{F382DFD1-5167-48C9-9CF0-36EE0BB61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541" y="2843310"/>
            <a:ext cx="2676459" cy="401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57453" y="630782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15F7520-8C11-4A7F-A162-0E3342E981B9}"/>
              </a:ext>
            </a:extLst>
          </p:cNvPr>
          <p:cNvSpPr txBox="1"/>
          <p:nvPr/>
        </p:nvSpPr>
        <p:spPr>
          <a:xfrm>
            <a:off x="257453" y="1117683"/>
            <a:ext cx="104677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Reality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-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complex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locomotor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rehabilitation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paraathletes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?????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Austria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-  Hungary-Pécs  (Budapest-Sopron „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Tiger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b="1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health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background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championship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lang="hu-HU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paraathletes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, and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events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???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(in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national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basketball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championship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usually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there’s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no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medical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except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in Pécs)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b="1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appropiate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financial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support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paraathletes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??????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 (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pl. PVSK, PEAC szerződése van a PTE ÁOK –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val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 PVSK and PEAC has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a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working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contract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with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University of Pécs,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medical</a:t>
            </a:r>
            <a:r>
              <a:rPr kumimoji="0" lang="hu-HU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School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D87249D-9454-4290-9A14-79C7CB353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85" y="226720"/>
            <a:ext cx="908382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84841" y="1120674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6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. The sport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scientific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background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in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our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57453" y="630782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15F7520-8C11-4A7F-A162-0E3342E981B9}"/>
              </a:ext>
            </a:extLst>
          </p:cNvPr>
          <p:cNvSpPr txBox="1"/>
          <p:nvPr/>
        </p:nvSpPr>
        <p:spPr>
          <a:xfrm>
            <a:off x="76436" y="647414"/>
            <a:ext cx="11869444" cy="5228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PTE </a:t>
            </a:r>
            <a:r>
              <a:rPr kumimoji="0" lang="hu-H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Sportmedicine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Center: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developed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protocols</a:t>
            </a:r>
            <a:r>
              <a:rPr kumimoji="0" lang="hu-HU" b="1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, </a:t>
            </a:r>
            <a:r>
              <a:rPr kumimoji="0" lang="hu-H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by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adapting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wheelchair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basketball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players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to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measure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general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and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maxim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um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physical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perfomance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, and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overall</a:t>
            </a:r>
            <a:r>
              <a:rPr kumimoji="0" lang="hu-HU" i="0" u="none" strike="sng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health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status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6.1.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Q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uestionnaire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and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physical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examination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: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can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be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possible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to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know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general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health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status, and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case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       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history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of 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paraathletes</a:t>
            </a: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6.2.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sport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specific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track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tests</a:t>
            </a: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6.3.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measur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ments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of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the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performance of </a:t>
            </a:r>
            <a:r>
              <a:rPr kumimoji="0" lang="hu-HU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physiology</a:t>
            </a: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: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ECG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without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muscle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     performance,  ECHO,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crankcycle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ergometry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spiroergometry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     DEXA-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Dual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energy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X-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ray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absorptiometry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                  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00DA44D-EB10-436B-8CD2-C3B0572AC3F3}"/>
              </a:ext>
            </a:extLst>
          </p:cNvPr>
          <p:cNvSpPr txBox="1"/>
          <p:nvPr/>
        </p:nvSpPr>
        <p:spPr>
          <a:xfrm>
            <a:off x="0" y="183920"/>
            <a:ext cx="998573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sportscientific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background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 descr="A képen szöveg, személy, személyek, csoport látható&#10;&#10;Automatikusan generált leírás">
            <a:extLst>
              <a:ext uri="{FF2B5EF4-FFF2-40B4-BE49-F238E27FC236}">
                <a16:creationId xmlns:a16="http://schemas.microsoft.com/office/drawing/2014/main" id="{3F3F6E91-C072-4104-A5DA-39678B59B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94" y="3402806"/>
            <a:ext cx="4468306" cy="33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31975" y="1403478"/>
            <a:ext cx="8395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6.1.Questionnaire and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examination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F0B1F9D-795E-4B59-A186-EE5E36FF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2" y="227757"/>
            <a:ext cx="9986113" cy="39017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5D6465B3-C7EC-4FB9-B987-24E436940461}"/>
              </a:ext>
            </a:extLst>
          </p:cNvPr>
          <p:cNvSpPr txBox="1"/>
          <p:nvPr/>
        </p:nvSpPr>
        <p:spPr>
          <a:xfrm>
            <a:off x="285161" y="837310"/>
            <a:ext cx="609442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6.1.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Questionnaire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physical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examination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:</a:t>
            </a:r>
          </a:p>
          <a:p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general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health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status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physical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examination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measure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range</a:t>
            </a:r>
            <a:r>
              <a:rPr lang="hu-HU" dirty="0"/>
              <a:t> of </a:t>
            </a:r>
            <a:r>
              <a:rPr lang="hu-HU" dirty="0" err="1"/>
              <a:t>motion</a:t>
            </a:r>
            <a:r>
              <a:rPr lang="hu-HU" dirty="0"/>
              <a:t> of </a:t>
            </a:r>
            <a:r>
              <a:rPr lang="hu-HU" dirty="0" err="1"/>
              <a:t>big</a:t>
            </a:r>
            <a:r>
              <a:rPr lang="hu-HU" dirty="0"/>
              <a:t> </a:t>
            </a:r>
            <a:r>
              <a:rPr lang="hu-HU" dirty="0" err="1"/>
              <a:t>abled</a:t>
            </a:r>
            <a:r>
              <a:rPr lang="hu-HU" dirty="0"/>
              <a:t> </a:t>
            </a:r>
            <a:r>
              <a:rPr lang="hu-HU" dirty="0" err="1"/>
              <a:t>joints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measure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muscle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upper</a:t>
            </a:r>
            <a:r>
              <a:rPr lang="hu-HU" dirty="0"/>
              <a:t> </a:t>
            </a:r>
            <a:r>
              <a:rPr lang="hu-HU" dirty="0" err="1"/>
              <a:t>limbs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5" name="Kép 14" descr="A képen szöveg, eszköz, csavarkulcs látható&#10;&#10;Automatikusan generált leírás">
            <a:extLst>
              <a:ext uri="{FF2B5EF4-FFF2-40B4-BE49-F238E27FC236}">
                <a16:creationId xmlns:a16="http://schemas.microsoft.com/office/drawing/2014/main" id="{307AD7EE-4BC3-4F83-B9B5-205112E3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54" y="569125"/>
            <a:ext cx="3291304" cy="329130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3AC4F16-B8D6-40A2-BEBC-58DA0DE63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" y="4492128"/>
            <a:ext cx="6015686" cy="223953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E33D53C-F691-42F2-873C-342C75BAC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1" y="4350763"/>
            <a:ext cx="6093979" cy="250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84841" y="1120674"/>
            <a:ext cx="907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6.2. The sport -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specific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track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tests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(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basketball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players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A8CE0C3-0757-4199-9338-CD86E811412F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FAB0382-3120-43F0-8A56-C1B9487A3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6" y="285017"/>
            <a:ext cx="9986113" cy="39017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43C9661-1F31-4751-8610-BCAF5C3F4FBE}"/>
              </a:ext>
            </a:extLst>
          </p:cNvPr>
          <p:cNvSpPr txBox="1"/>
          <p:nvPr/>
        </p:nvSpPr>
        <p:spPr>
          <a:xfrm>
            <a:off x="150836" y="1197609"/>
            <a:ext cx="1065228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6.2. Sport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specific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track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tests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(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adopted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wheelchair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basketball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players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):</a:t>
            </a:r>
          </a:p>
          <a:p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Suicide</a:t>
            </a:r>
            <a:r>
              <a:rPr kumimoji="0" lang="hu-HU" sz="1600" b="0" i="0" u="none" strike="sng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test, 20 m sprint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with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ball,….. </a:t>
            </a:r>
          </a:p>
          <a:p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87F9F4-024E-4F08-B1B5-9354E2DEC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0" t="4577" r="6587" b="6933"/>
          <a:stretch/>
        </p:blipFill>
        <p:spPr>
          <a:xfrm>
            <a:off x="7022406" y="2551826"/>
            <a:ext cx="5169594" cy="430617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D431BA8-78D1-4853-9DED-B9352C632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3" t="10795" r="9326" b="6669"/>
          <a:stretch/>
        </p:blipFill>
        <p:spPr>
          <a:xfrm>
            <a:off x="1" y="2824325"/>
            <a:ext cx="5169594" cy="40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solidFill>
            <a:schemeClr val="bg2">
              <a:lumMod val="90000"/>
              <a:lumOff val="10000"/>
            </a:schemeClr>
          </a:solidFill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258829-DB84-45BC-975B-9F889DE41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b="15720"/>
          <a:stretch/>
        </p:blipFill>
        <p:spPr>
          <a:xfrm rot="10800000">
            <a:off x="10145318" y="0"/>
            <a:ext cx="2046682" cy="2237150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F0B3FE5-376F-4A89-BE0F-93343B555AC5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04883" y="6437230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210141" y="330741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Basic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D763214-5DF1-4277-93C2-F363F3C74DAE}"/>
              </a:ext>
            </a:extLst>
          </p:cNvPr>
          <p:cNvSpPr/>
          <p:nvPr/>
        </p:nvSpPr>
        <p:spPr>
          <a:xfrm>
            <a:off x="104883" y="822367"/>
            <a:ext cx="11138765" cy="195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4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 </a:t>
            </a:r>
            <a:r>
              <a:rPr lang="hu-HU" sz="24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injury</a:t>
            </a:r>
            <a:r>
              <a:rPr lang="hu-HU" sz="24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4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prevention</a:t>
            </a:r>
            <a:r>
              <a:rPr lang="hu-HU" sz="24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>
              <a:lnSpc>
                <a:spcPts val="2400"/>
              </a:lnSpc>
            </a:pPr>
            <a:endParaRPr lang="hu-HU" sz="24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>
              <a:lnSpc>
                <a:spcPct val="150000"/>
              </a:lnSpc>
            </a:pP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It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is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widely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known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 which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all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methods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deemed beneficial are used to aptly research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nature regarding 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while unveiling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risk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factors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attributed to 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sport-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developing strategies</a:t>
            </a:r>
            <a:r>
              <a:rPr lang="en-US" sz="1400" strike="sngStrike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reduce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he 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possibility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of 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sport-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.</a:t>
            </a:r>
            <a:endParaRPr lang="hu-HU" sz="14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>
              <a:lnSpc>
                <a:spcPts val="2400"/>
              </a:lnSpc>
            </a:pPr>
            <a:endParaRPr lang="hu-HU" sz="14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A3844A5-56BC-451F-B978-CA4ADCBF3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45" y="2598481"/>
            <a:ext cx="6401355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8" b="29018"/>
          <a:stretch>
            <a:fillRect/>
          </a:stretch>
        </p:blipFill>
        <p:spPr>
          <a:xfrm>
            <a:off x="0" y="0"/>
            <a:ext cx="12192000" cy="6858000"/>
          </a:xfrm>
          <a:solidFill>
            <a:schemeClr val="bg2">
              <a:lumMod val="90000"/>
              <a:lumOff val="10000"/>
            </a:schemeClr>
          </a:solidFill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258829-DB84-45BC-975B-9F889DE4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b="15720"/>
          <a:stretch/>
        </p:blipFill>
        <p:spPr>
          <a:xfrm rot="10800000">
            <a:off x="10145318" y="0"/>
            <a:ext cx="2046682" cy="2237150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F0B3FE5-376F-4A89-BE0F-93343B555AC5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84841" y="1120674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6.3. </a:t>
            </a: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T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he </a:t>
            </a:r>
            <a:r>
              <a:rPr lang="hu-HU" sz="4800" b="1" dirty="0" err="1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measurements</a:t>
            </a: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 of performance of </a:t>
            </a:r>
            <a:r>
              <a:rPr lang="hu-HU" sz="4800" b="1" dirty="0" err="1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physiology</a:t>
            </a: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18F3B68-8A64-469F-BA63-3702CC626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2" y="236187"/>
            <a:ext cx="9986113" cy="39017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91AC57A-E7EB-4B9A-A642-16B5758AB9FD}"/>
              </a:ext>
            </a:extLst>
          </p:cNvPr>
          <p:cNvSpPr txBox="1"/>
          <p:nvPr/>
        </p:nvSpPr>
        <p:spPr>
          <a:xfrm>
            <a:off x="0" y="848266"/>
            <a:ext cx="101440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6.3.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measurements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performance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(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measurement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physiological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performance)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EKG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without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muscle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performance,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ECHO,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crankcycle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ergometry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spiroergometry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,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DEXA-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Dual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energy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X-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ray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absorptiometry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                 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F25A5C6-F537-4B58-A865-B2D8AE804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0870"/>
            <a:ext cx="3853006" cy="3987130"/>
          </a:xfrm>
          <a:prstGeom prst="rect">
            <a:avLst/>
          </a:prstGeom>
        </p:spPr>
      </p:pic>
      <p:pic>
        <p:nvPicPr>
          <p:cNvPr id="14" name="Kép 13" descr="A képen fal látható&#10;&#10;Automatikusan generált leírás">
            <a:extLst>
              <a:ext uri="{FF2B5EF4-FFF2-40B4-BE49-F238E27FC236}">
                <a16:creationId xmlns:a16="http://schemas.microsoft.com/office/drawing/2014/main" id="{6ACF0F36-6D80-42B8-B95C-4A49F6326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06" y="3273842"/>
            <a:ext cx="4299370" cy="286103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3B0A8B5-0DF1-45D1-B4FC-D8BC10205D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r="20907"/>
          <a:stretch/>
        </p:blipFill>
        <p:spPr>
          <a:xfrm>
            <a:off x="8220518" y="626365"/>
            <a:ext cx="4008413" cy="45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667637" y="529821"/>
            <a:ext cx="9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PROTOCOLS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21D46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94362" y="2136338"/>
            <a:ext cx="101136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individu</a:t>
            </a:r>
            <a:r>
              <a:rPr lang="hu-HU" dirty="0" err="1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al</a:t>
            </a:r>
            <a:r>
              <a:rPr lang="hu-HU" dirty="0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-sport-</a:t>
            </a:r>
            <a:r>
              <a:rPr lang="hu-HU" dirty="0" err="1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dirty="0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dirty="0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plan</a:t>
            </a:r>
            <a:r>
              <a:rPr lang="hu-HU" dirty="0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, and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rehabilitation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plan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dirty="0">
              <a:solidFill>
                <a:prstClr val="black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</a:t>
            </a:r>
            <a:r>
              <a:rPr lang="hu-HU" dirty="0" err="1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optimal</a:t>
            </a:r>
            <a:r>
              <a:rPr lang="hu-HU" dirty="0">
                <a:solidFill>
                  <a:prstClr val="black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performance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better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results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 sport-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prevention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methods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sp>
        <p:nvSpPr>
          <p:cNvPr id="5" name="Lefelé nyíl 4"/>
          <p:cNvSpPr/>
          <p:nvPr/>
        </p:nvSpPr>
        <p:spPr>
          <a:xfrm>
            <a:off x="4675695" y="1155281"/>
            <a:ext cx="686149" cy="1352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efelé nyíl 10"/>
          <p:cNvSpPr/>
          <p:nvPr/>
        </p:nvSpPr>
        <p:spPr>
          <a:xfrm>
            <a:off x="4722299" y="3267993"/>
            <a:ext cx="639545" cy="1217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7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Future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F35E8D3-720A-4874-9E5E-CFC2B731F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DA5ACFB-3E0E-4152-B8D1-C6BF6FD8C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6" y="2801223"/>
            <a:ext cx="4240410" cy="28269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8B0DB38-3E79-4C03-90B2-637CAFA8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48" y="2745726"/>
            <a:ext cx="4443926" cy="2962616"/>
          </a:xfrm>
          <a:prstGeom prst="rect">
            <a:avLst/>
          </a:prstGeom>
        </p:spPr>
      </p:pic>
      <p:sp>
        <p:nvSpPr>
          <p:cNvPr id="16" name="Tartalom helye 2">
            <a:extLst>
              <a:ext uri="{FF2B5EF4-FFF2-40B4-BE49-F238E27FC236}">
                <a16:creationId xmlns:a16="http://schemas.microsoft.com/office/drawing/2014/main" id="{643E1B0A-F5FD-44F7-8CE6-496E3B87C018}"/>
              </a:ext>
            </a:extLst>
          </p:cNvPr>
          <p:cNvSpPr txBox="1">
            <a:spLocks/>
          </p:cNvSpPr>
          <p:nvPr/>
        </p:nvSpPr>
        <p:spPr>
          <a:xfrm>
            <a:off x="576223" y="621536"/>
            <a:ext cx="9701348" cy="99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aims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maintain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800" dirty="0">
                <a:solidFill>
                  <a:srgbClr val="FF0000"/>
                </a:solidFill>
                <a:latin typeface="Poppins" panose="020B0604020202020204" charset="-18"/>
                <a:cs typeface="Poppins" panose="020B0604020202020204" charset="-18"/>
              </a:rPr>
              <a:t>and, </a:t>
            </a:r>
            <a:r>
              <a:rPr lang="hu-HU" sz="1800" dirty="0" err="1">
                <a:solidFill>
                  <a:srgbClr val="FF0000"/>
                </a:solidFill>
                <a:latin typeface="Poppins" panose="020B0604020202020204" charset="-18"/>
                <a:cs typeface="Poppins" panose="020B0604020202020204" charset="-18"/>
              </a:rPr>
              <a:t>or</a:t>
            </a:r>
            <a:r>
              <a:rPr lang="hu-HU" sz="1800" dirty="0">
                <a:solidFill>
                  <a:srgbClr val="FF0000"/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improve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their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quality of 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life and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their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state of </a:t>
            </a:r>
            <a:r>
              <a:rPr 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health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.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</a:t>
            </a:r>
            <a:endParaRPr lang="hu-HU" sz="1800" dirty="0"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512DFBB-16CD-4C45-96DD-1AC07EA12BC3}"/>
              </a:ext>
            </a:extLst>
          </p:cNvPr>
          <p:cNvSpPr txBox="1"/>
          <p:nvPr/>
        </p:nvSpPr>
        <p:spPr>
          <a:xfrm>
            <a:off x="313836" y="1772012"/>
            <a:ext cx="420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aintain state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health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improved health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longer 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life expectancy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5FD7C32-8E13-40D9-B092-09E54A502A37}"/>
              </a:ext>
            </a:extLst>
          </p:cNvPr>
          <p:cNvSpPr txBox="1"/>
          <p:nvPr/>
        </p:nvSpPr>
        <p:spPr>
          <a:xfrm>
            <a:off x="8296005" y="2134525"/>
            <a:ext cx="274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hu-HU" dirty="0"/>
              <a:t>njury= </a:t>
            </a:r>
            <a:r>
              <a:rPr lang="en-US" dirty="0"/>
              <a:t>L</a:t>
            </a:r>
            <a:r>
              <a:rPr lang="hu-HU" dirty="0"/>
              <a:t>ife </a:t>
            </a:r>
            <a:r>
              <a:rPr lang="en-US" dirty="0"/>
              <a:t>Q</a:t>
            </a:r>
            <a:r>
              <a:rPr lang="hu-HU" dirty="0"/>
              <a:t>uality </a:t>
            </a:r>
            <a:r>
              <a:rPr lang="en-US" dirty="0"/>
              <a:t>F</a:t>
            </a:r>
            <a:r>
              <a:rPr lang="hu-HU" dirty="0"/>
              <a:t>ailure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8426CCF2-B4F2-46F2-BB7C-5FEF85A8C51C}"/>
              </a:ext>
            </a:extLst>
          </p:cNvPr>
          <p:cNvSpPr txBox="1"/>
          <p:nvPr/>
        </p:nvSpPr>
        <p:spPr>
          <a:xfrm>
            <a:off x="2674015" y="6160839"/>
            <a:ext cx="750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Importance of scientific background</a:t>
            </a:r>
            <a:r>
              <a:rPr lang="en-US" dirty="0"/>
              <a:t> </a:t>
            </a:r>
            <a:r>
              <a:rPr lang="hu-HU" dirty="0"/>
              <a:t>= changing approach in PARASPORTS</a:t>
            </a:r>
          </a:p>
          <a:p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425EF17E-1167-4852-B20D-CF75340D94A3}"/>
              </a:ext>
            </a:extLst>
          </p:cNvPr>
          <p:cNvSpPr txBox="1"/>
          <p:nvPr/>
        </p:nvSpPr>
        <p:spPr>
          <a:xfrm>
            <a:off x="4967636" y="3489278"/>
            <a:ext cx="180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Injury </a:t>
            </a:r>
            <a:r>
              <a:rPr lang="en-US" dirty="0"/>
              <a:t>P</a:t>
            </a:r>
            <a:r>
              <a:rPr lang="hu-HU" dirty="0"/>
              <a:t>revention</a:t>
            </a:r>
          </a:p>
        </p:txBody>
      </p:sp>
    </p:spTree>
    <p:extLst>
      <p:ext uri="{BB962C8B-B14F-4D97-AF65-F5344CB8AC3E}">
        <p14:creationId xmlns:p14="http://schemas.microsoft.com/office/powerpoint/2010/main" val="36042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933425" y="639613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Pécs, 2021. március1..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1324B418-5E8B-4604-A494-6D9DBD3A66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7280" y="83104"/>
            <a:ext cx="3357563" cy="7239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7" y="1925593"/>
            <a:ext cx="8612777" cy="447054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316480" y="160673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Thank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you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for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your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attention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1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103908" y="2274836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2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.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Disadvantages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sport-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injuries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involving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paraathletes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Disadvantages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injuries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involving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paraathletes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0C094DC-954F-498D-A837-02B9BD664FA0}"/>
              </a:ext>
            </a:extLst>
          </p:cNvPr>
          <p:cNvSpPr txBox="1">
            <a:spLocks/>
          </p:cNvSpPr>
          <p:nvPr/>
        </p:nvSpPr>
        <p:spPr>
          <a:xfrm>
            <a:off x="-361623" y="2442787"/>
            <a:ext cx="9801833" cy="428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individual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level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             a.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njury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tissues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organs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y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chological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trauma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 team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level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a.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paraathletes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influence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whole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team’s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potential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success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	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            b . Financial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burden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therapy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rehabilitation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costs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A409CE6-200C-4500-8FEF-8B1335C0A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2"/>
          <a:stretch/>
        </p:blipFill>
        <p:spPr>
          <a:xfrm>
            <a:off x="7092537" y="593283"/>
            <a:ext cx="5099463" cy="34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237073" y="2496777"/>
            <a:ext cx="907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3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. The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levels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sport-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injury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prevention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in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F25EB2D-F8AE-410F-8037-9C4664AF0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4762CC0-2171-4A9F-A901-76C88462EB9F}"/>
              </a:ext>
            </a:extLst>
          </p:cNvPr>
          <p:cNvSpPr txBox="1">
            <a:spLocks/>
          </p:cNvSpPr>
          <p:nvPr/>
        </p:nvSpPr>
        <p:spPr>
          <a:xfrm>
            <a:off x="334967" y="1455989"/>
            <a:ext cx="9809087" cy="4971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5.1.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exploration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type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severity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of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sports-specific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injuries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5.2.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exploration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etiology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pathomechanism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sport-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specific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injury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5.3.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Developing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adapting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injury-prevention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methods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5.4. 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evaluation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regarding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these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methods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F25EB2D-F8AE-410F-8037-9C4664AF0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DBF13606-2BE6-4153-83AD-5A90A8632F51}"/>
              </a:ext>
            </a:extLst>
          </p:cNvPr>
          <p:cNvSpPr txBox="1">
            <a:spLocks/>
          </p:cNvSpPr>
          <p:nvPr/>
        </p:nvSpPr>
        <p:spPr>
          <a:xfrm>
            <a:off x="0" y="878567"/>
            <a:ext cx="10019767" cy="75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3.1. The </a:t>
            </a:r>
            <a:r>
              <a:rPr lang="hu-HU" sz="2000" dirty="0" err="1">
                <a:latin typeface="Poppins" panose="020B0604020202020204" charset="-18"/>
                <a:cs typeface="Poppins" panose="020B0604020202020204" charset="-18"/>
              </a:rPr>
              <a:t>occurrence</a:t>
            </a:r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2000" dirty="0" err="1">
                <a:latin typeface="Poppins" panose="020B0604020202020204" charset="-18"/>
                <a:cs typeface="Poppins" panose="020B0604020202020204" charset="-18"/>
              </a:rPr>
              <a:t>type</a:t>
            </a:r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2000" dirty="0" err="1">
                <a:latin typeface="Poppins" panose="020B0604020202020204" charset="-18"/>
                <a:cs typeface="Poppins" panose="020B0604020202020204" charset="-18"/>
              </a:rPr>
              <a:t>frequency</a:t>
            </a:r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en-US" sz="2000" dirty="0">
                <a:latin typeface="Poppins" panose="020B0604020202020204" charset="-18"/>
                <a:cs typeface="Poppins" panose="020B0604020202020204" charset="-18"/>
              </a:rPr>
              <a:t>various</a:t>
            </a:r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 sport-</a:t>
            </a:r>
            <a:r>
              <a:rPr lang="hu-HU" sz="2000" dirty="0" err="1"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20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2000" dirty="0" err="1">
                <a:latin typeface="Poppins" panose="020B0604020202020204" charset="-18"/>
                <a:cs typeface="Poppins" panose="020B0604020202020204" charset="-18"/>
              </a:rPr>
              <a:t>injuries</a:t>
            </a:r>
            <a:endParaRPr lang="hu-HU" sz="2000" dirty="0">
              <a:latin typeface="Poppins" panose="020B0604020202020204" charset="-18"/>
              <a:cs typeface="Poppins" panose="020B0604020202020204" charset="-18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6D2C6FF-3932-4ADC-9E63-418A6443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36" y="1633072"/>
            <a:ext cx="5755123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6199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levels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sport-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injury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prevention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F25EB2D-F8AE-410F-8037-9C4664AF0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4" y="116114"/>
            <a:ext cx="2047946" cy="2235615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44932EC6-7403-4BCD-9CEC-7EFE5BC122AC}"/>
              </a:ext>
            </a:extLst>
          </p:cNvPr>
          <p:cNvSpPr txBox="1">
            <a:spLocks/>
          </p:cNvSpPr>
          <p:nvPr/>
        </p:nvSpPr>
        <p:spPr>
          <a:xfrm>
            <a:off x="335083" y="725779"/>
            <a:ext cx="10450286" cy="591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3.2.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Etiology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and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pathomehanism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of sport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specific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3</a:t>
            </a:r>
            <a:r>
              <a:rPr lang="hu-HU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.2.1.: </a:t>
            </a:r>
            <a:r>
              <a:rPr lang="hu-HU" sz="16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Internal</a:t>
            </a:r>
            <a:r>
              <a:rPr lang="hu-HU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factors</a:t>
            </a:r>
            <a:r>
              <a:rPr lang="hu-HU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- Sex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age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-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odyform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performance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muscle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binding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     </a:t>
            </a: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kills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, range of motion and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motor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coordination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               </a:t>
            </a: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J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oint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and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ligament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instability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</a:t>
            </a: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elf-knowledge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spiritual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factors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			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-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revious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injuries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 </a:t>
            </a:r>
          </a:p>
          <a:p>
            <a:pPr algn="l"/>
            <a:endParaRPr lang="hu-HU" dirty="0"/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31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1748</Words>
  <Application>Microsoft Office PowerPoint</Application>
  <PresentationFormat>Szélesvásznú</PresentationFormat>
  <Paragraphs>284</Paragraphs>
  <Slides>35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35</vt:i4>
      </vt:variant>
    </vt:vector>
  </HeadingPairs>
  <TitlesOfParts>
    <vt:vector size="42" baseType="lpstr">
      <vt:lpstr>Poppins</vt:lpstr>
      <vt:lpstr>Calibri Light</vt:lpstr>
      <vt:lpstr>Wingdings</vt:lpstr>
      <vt:lpstr>Calibri</vt:lpstr>
      <vt:lpstr>Arial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Dr. Dömse Eszter</cp:lastModifiedBy>
  <cp:revision>178</cp:revision>
  <dcterms:created xsi:type="dcterms:W3CDTF">2020-12-03T17:17:37Z</dcterms:created>
  <dcterms:modified xsi:type="dcterms:W3CDTF">2022-10-26T21:01:37Z</dcterms:modified>
</cp:coreProperties>
</file>