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Arimo Bold" panose="020B0604020202020204" charset="0"/>
      <p:regular r:id="rId22"/>
    </p:embeddedFont>
    <p:embeddedFont>
      <p:font typeface="Poppins" panose="00000500000000000000" pitchFamily="2" charset="0"/>
      <p:regular r:id="rId23"/>
      <p:bold r:id="rId24"/>
      <p:italic r:id="rId25"/>
      <p:boldItalic r:id="rId26"/>
    </p:embeddedFont>
    <p:embeddedFont>
      <p:font typeface="Poppins Bold" panose="00000800000000000000" pitchFamily="2" charset="0"/>
      <p:regular r:id="rId27"/>
      <p:bold r:id="rId28"/>
    </p:embeddedFont>
    <p:embeddedFont>
      <p:font typeface="TT Rounds Condense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Confrontation</a:t>
            </a:r>
          </a:p>
          <a:p>
            <a:r>
              <a:rPr lang="en-US"/>
              <a:t>The perception of the situation, a sudden impact, or even denial.</a:t>
            </a:r>
          </a:p>
          <a:p>
            <a:r>
              <a:rPr lang="en-US"/>
              <a:t>2. Alarm</a:t>
            </a:r>
          </a:p>
          <a:p>
            <a:r>
              <a:rPr lang="en-US"/>
              <a:t>Anxiety symptoms may arise (What will happen to me? What will happen to my career?), leading to increasing emotional vulnerability.</a:t>
            </a:r>
          </a:p>
          <a:p>
            <a:r>
              <a:rPr lang="en-US"/>
              <a:t>3. Solution Seeking</a:t>
            </a:r>
          </a:p>
          <a:p>
            <a:r>
              <a:rPr lang="en-US"/>
              <a:t>An active phase where previous coping strategies intensify, and the need for new strategies arises.</a:t>
            </a:r>
          </a:p>
          <a:p>
            <a:r>
              <a:rPr lang="en-US"/>
              <a:t>4. Decision-making</a:t>
            </a:r>
          </a:p>
          <a:p>
            <a:r>
              <a:rPr lang="en-US"/>
              <a:t>Making a decision about the solution, such as surgery or treatment.</a:t>
            </a:r>
          </a:p>
          <a:p>
            <a:r>
              <a:rPr lang="en-US"/>
              <a:t>5. Balance or exhaustion</a:t>
            </a:r>
          </a:p>
          <a:p>
            <a:r>
              <a:rPr lang="en-US"/>
              <a:t>Successful rehabilitation or a breakdown of psychological balance, potentially lasting for years.</a:t>
            </a:r>
          </a:p>
          <a:p>
            <a:endParaRPr lang="en-US"/>
          </a:p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szembesülés</a:t>
            </a:r>
          </a:p>
          <a:p>
            <a:r>
              <a:rPr lang="en-US"/>
              <a:t>helyzet észlelése, sokkszerű hatás, vagy akár tagadás</a:t>
            </a:r>
          </a:p>
          <a:p>
            <a:endParaRPr lang="en-US"/>
          </a:p>
          <a:p>
            <a:r>
              <a:rPr lang="en-US"/>
              <a:t>2. megrettenés </a:t>
            </a:r>
          </a:p>
          <a:p>
            <a:r>
              <a:rPr lang="en-US"/>
              <a:t>szorongás tünetek jelentkezhetnek (Mi lesz velem? Mi történik a karrieremmel?), ezáltal fokozódó érzelmi sérülékenység</a:t>
            </a:r>
          </a:p>
          <a:p>
            <a:endParaRPr lang="en-US"/>
          </a:p>
          <a:p>
            <a:r>
              <a:rPr lang="en-US"/>
              <a:t>3. Kiútkeresés</a:t>
            </a:r>
          </a:p>
          <a:p>
            <a:r>
              <a:rPr lang="en-US"/>
              <a:t>aktív szakasz, eddigi megküzdési stratégiák felfokozódnak, új stratégiákra is szükség van</a:t>
            </a:r>
          </a:p>
          <a:p>
            <a:endParaRPr lang="en-US"/>
          </a:p>
          <a:p>
            <a:r>
              <a:rPr lang="en-US"/>
              <a:t>4. döntés meghozatala</a:t>
            </a:r>
          </a:p>
          <a:p>
            <a:r>
              <a:rPr lang="en-US"/>
              <a:t>dönt a megoldásról pl. műtét, kezelés</a:t>
            </a:r>
          </a:p>
          <a:p>
            <a:endParaRPr lang="en-US"/>
          </a:p>
          <a:p>
            <a:r>
              <a:rPr lang="en-US"/>
              <a:t>5. egyensúly vagy kimerülés</a:t>
            </a:r>
          </a:p>
          <a:p>
            <a:r>
              <a:rPr lang="en-US"/>
              <a:t>sikeres rehabilitáció vagy pszichés egyensúly megbomlása miatt akár évekig</a:t>
            </a:r>
          </a:p>
          <a:p>
            <a:endParaRPr lang="en-US"/>
          </a:p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szembesülés</a:t>
            </a:r>
          </a:p>
          <a:p>
            <a:r>
              <a:rPr lang="en-US"/>
              <a:t>helyzet észlelése, sokkszerű hatás, vagy akár tagadás</a:t>
            </a:r>
          </a:p>
          <a:p>
            <a:endParaRPr lang="en-US"/>
          </a:p>
          <a:p>
            <a:r>
              <a:rPr lang="en-US"/>
              <a:t>2. megrettenés </a:t>
            </a:r>
          </a:p>
          <a:p>
            <a:r>
              <a:rPr lang="en-US"/>
              <a:t>szorongás tünetek jelentkezhetnek (Mi lesz velem? Mi történik a karrieremmel?), ezáltal fokozódó érzelmi sérülékenység</a:t>
            </a:r>
          </a:p>
          <a:p>
            <a:endParaRPr lang="en-US"/>
          </a:p>
          <a:p>
            <a:r>
              <a:rPr lang="en-US"/>
              <a:t>3. Kiútkeresés</a:t>
            </a:r>
          </a:p>
          <a:p>
            <a:r>
              <a:rPr lang="en-US"/>
              <a:t>aktív szakasz, eddigi megküzdési stratégiák felfokozódnak, új stratégiákra is szükség van</a:t>
            </a:r>
          </a:p>
          <a:p>
            <a:endParaRPr lang="en-US"/>
          </a:p>
          <a:p>
            <a:r>
              <a:rPr lang="en-US"/>
              <a:t>4. döntés meghozatala</a:t>
            </a:r>
          </a:p>
          <a:p>
            <a:r>
              <a:rPr lang="en-US"/>
              <a:t>dönt a megoldásról pl. műtét, kezelés</a:t>
            </a:r>
          </a:p>
          <a:p>
            <a:endParaRPr lang="en-US"/>
          </a:p>
          <a:p>
            <a:r>
              <a:rPr lang="en-US"/>
              <a:t>5. egyensúly vagy kimerülés</a:t>
            </a:r>
          </a:p>
          <a:p>
            <a:r>
              <a:rPr lang="en-US"/>
              <a:t>sikeres rehabilitáció vagy pszichés egyensúly megbomlása miatt akár évekig</a:t>
            </a:r>
          </a:p>
          <a:p>
            <a:endParaRPr lang="en-US"/>
          </a:p>
          <a:p>
            <a:r>
              <a:rPr lang="en-US"/>
              <a:t>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szembesülés</a:t>
            </a:r>
          </a:p>
          <a:p>
            <a:r>
              <a:rPr lang="en-US"/>
              <a:t>helyzet észlelése, sokkszerű hatás, vagy akár tagadás</a:t>
            </a:r>
          </a:p>
          <a:p>
            <a:endParaRPr lang="en-US"/>
          </a:p>
          <a:p>
            <a:r>
              <a:rPr lang="en-US"/>
              <a:t>2. megrettenés </a:t>
            </a:r>
          </a:p>
          <a:p>
            <a:r>
              <a:rPr lang="en-US"/>
              <a:t>szorongás tünetek jelentkezhetnek (Mi lesz velem? Mi történik a karrieremmel?), ezáltal fokozódó érzelmi sérülékenység</a:t>
            </a:r>
          </a:p>
          <a:p>
            <a:endParaRPr lang="en-US"/>
          </a:p>
          <a:p>
            <a:r>
              <a:rPr lang="en-US"/>
              <a:t>3. Kiútkeresés</a:t>
            </a:r>
          </a:p>
          <a:p>
            <a:r>
              <a:rPr lang="en-US"/>
              <a:t>aktív szakasz, eddigi megküzdési stratégiák felfokozódnak, új stratégiákra is szükség van</a:t>
            </a:r>
          </a:p>
          <a:p>
            <a:endParaRPr lang="en-US"/>
          </a:p>
          <a:p>
            <a:r>
              <a:rPr lang="en-US"/>
              <a:t>4. döntés meghozatala</a:t>
            </a:r>
          </a:p>
          <a:p>
            <a:r>
              <a:rPr lang="en-US"/>
              <a:t>dönt a megoldásról pl. műtét, kezelés</a:t>
            </a:r>
          </a:p>
          <a:p>
            <a:endParaRPr lang="en-US"/>
          </a:p>
          <a:p>
            <a:r>
              <a:rPr lang="en-US"/>
              <a:t>5. egyensúly vagy kimerülés</a:t>
            </a:r>
          </a:p>
          <a:p>
            <a:r>
              <a:rPr lang="en-US"/>
              <a:t>sikeres rehabilitáció vagy pszichés egyensúly megbomlása miatt akár évekig</a:t>
            </a:r>
          </a:p>
          <a:p>
            <a:endParaRPr lang="en-US"/>
          </a:p>
          <a:p>
            <a:r>
              <a:rPr lang="en-US"/>
              <a:t>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7779" y="1084684"/>
            <a:ext cx="5036344" cy="1085850"/>
          </a:xfrm>
          <a:custGeom>
            <a:avLst/>
            <a:gdLst/>
            <a:ahLst/>
            <a:cxnLst/>
            <a:rect l="l" t="t" r="r" b="b"/>
            <a:pathLst>
              <a:path w="5036344" h="1085850">
                <a:moveTo>
                  <a:pt x="0" y="0"/>
                </a:moveTo>
                <a:lnTo>
                  <a:pt x="5036345" y="0"/>
                </a:lnTo>
                <a:lnTo>
                  <a:pt x="5036345" y="1085850"/>
                </a:lnTo>
                <a:lnTo>
                  <a:pt x="0" y="1085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14" b="-41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07779" y="2704678"/>
            <a:ext cx="12606329" cy="464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Mental Health Prevention and</a:t>
            </a:r>
          </a:p>
          <a:p>
            <a:pPr algn="l">
              <a:lnSpc>
                <a:spcPts val="9000"/>
              </a:lnSpc>
            </a:pPr>
            <a:r>
              <a:rPr lang="en-US" sz="75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Rehabilitation of Sport Related Injuries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11759235" y="518610"/>
            <a:ext cx="6528765" cy="9782678"/>
          </a:xfrm>
          <a:custGeom>
            <a:avLst/>
            <a:gdLst/>
            <a:ahLst/>
            <a:cxnLst/>
            <a:rect l="l" t="t" r="r" b="b"/>
            <a:pathLst>
              <a:path w="6528765" h="9782678">
                <a:moveTo>
                  <a:pt x="6528765" y="0"/>
                </a:moveTo>
                <a:lnTo>
                  <a:pt x="0" y="0"/>
                </a:lnTo>
                <a:lnTo>
                  <a:pt x="0" y="9782678"/>
                </a:lnTo>
                <a:lnTo>
                  <a:pt x="6528765" y="9782678"/>
                </a:lnTo>
                <a:lnTo>
                  <a:pt x="6528765" y="0"/>
                </a:lnTo>
                <a:close/>
              </a:path>
            </a:pathLst>
          </a:custGeom>
          <a:blipFill>
            <a:blip r:embed="rId4"/>
            <a:stretch>
              <a:fillRect l="-4969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75309" y="7588463"/>
            <a:ext cx="5046807" cy="775485"/>
          </a:xfrm>
          <a:custGeom>
            <a:avLst/>
            <a:gdLst/>
            <a:ahLst/>
            <a:cxnLst/>
            <a:rect l="l" t="t" r="r" b="b"/>
            <a:pathLst>
              <a:path w="5046807" h="775485">
                <a:moveTo>
                  <a:pt x="0" y="0"/>
                </a:moveTo>
                <a:lnTo>
                  <a:pt x="5046807" y="0"/>
                </a:lnTo>
                <a:lnTo>
                  <a:pt x="5046807" y="775485"/>
                </a:lnTo>
                <a:lnTo>
                  <a:pt x="0" y="7754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75309" y="8865510"/>
            <a:ext cx="6076940" cy="436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18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Pécs, 2024.09.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821977" y="9086111"/>
            <a:ext cx="1262053" cy="436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18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10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85959" y="8534398"/>
            <a:ext cx="5636612" cy="1045028"/>
            <a:chOff x="0" y="0"/>
            <a:chExt cx="7515482" cy="13933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515479" cy="1393317"/>
            </a:xfrm>
            <a:custGeom>
              <a:avLst/>
              <a:gdLst/>
              <a:ahLst/>
              <a:cxnLst/>
              <a:rect l="l" t="t" r="r" b="b"/>
              <a:pathLst>
                <a:path w="7515479" h="1393317">
                  <a:moveTo>
                    <a:pt x="0" y="0"/>
                  </a:moveTo>
                  <a:lnTo>
                    <a:pt x="7515479" y="0"/>
                  </a:lnTo>
                  <a:lnTo>
                    <a:pt x="7515479" y="1393317"/>
                  </a:lnTo>
                  <a:lnTo>
                    <a:pt x="0" y="139331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74171"/>
            <a:chOff x="0" y="0"/>
            <a:chExt cx="24384000" cy="2322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232283"/>
            </a:xfrm>
            <a:custGeom>
              <a:avLst/>
              <a:gdLst/>
              <a:ahLst/>
              <a:cxnLst/>
              <a:rect l="l" t="t" r="r" b="b"/>
              <a:pathLst>
                <a:path w="24384000" h="232283">
                  <a:moveTo>
                    <a:pt x="0" y="0"/>
                  </a:moveTo>
                  <a:lnTo>
                    <a:pt x="24384000" y="0"/>
                  </a:lnTo>
                  <a:lnTo>
                    <a:pt x="24384000" y="232283"/>
                  </a:lnTo>
                  <a:lnTo>
                    <a:pt x="0" y="232283"/>
                  </a:lnTo>
                  <a:close/>
                </a:path>
              </a:pathLst>
            </a:custGeom>
            <a:gradFill rotWithShape="1">
              <a:gsLst>
                <a:gs pos="0">
                  <a:srgbClr val="121D46">
                    <a:alpha val="100000"/>
                  </a:srgbClr>
                </a:gs>
                <a:gs pos="50000">
                  <a:srgbClr val="00B7BD">
                    <a:alpha val="100000"/>
                  </a:srgbClr>
                </a:gs>
                <a:gs pos="100000">
                  <a:srgbClr val="1B9A63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id="7" name="Freeform 7"/>
          <p:cNvSpPr/>
          <p:nvPr/>
        </p:nvSpPr>
        <p:spPr>
          <a:xfrm>
            <a:off x="2201204" y="402304"/>
            <a:ext cx="13063916" cy="9303672"/>
          </a:xfrm>
          <a:custGeom>
            <a:avLst/>
            <a:gdLst/>
            <a:ahLst/>
            <a:cxnLst/>
            <a:rect l="l" t="t" r="r" b="b"/>
            <a:pathLst>
              <a:path w="13063916" h="9303672">
                <a:moveTo>
                  <a:pt x="0" y="0"/>
                </a:moveTo>
                <a:lnTo>
                  <a:pt x="13063916" y="0"/>
                </a:lnTo>
                <a:lnTo>
                  <a:pt x="13063916" y="9303673"/>
                </a:lnTo>
                <a:lnTo>
                  <a:pt x="0" y="93036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8" r="-688"/>
            </a:stretch>
          </a:blipFill>
        </p:spPr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84919" y="4420522"/>
            <a:ext cx="13435004" cy="136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81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Anxiety</a:t>
            </a:r>
          </a:p>
        </p:txBody>
      </p:sp>
      <p:sp>
        <p:nvSpPr>
          <p:cNvPr id="3" name="Freeform 3"/>
          <p:cNvSpPr/>
          <p:nvPr/>
        </p:nvSpPr>
        <p:spPr>
          <a:xfrm rot="-10800000" flipH="1">
            <a:off x="12306299" y="-19050"/>
            <a:ext cx="5981701" cy="10286998"/>
          </a:xfrm>
          <a:custGeom>
            <a:avLst/>
            <a:gdLst/>
            <a:ahLst/>
            <a:cxnLst/>
            <a:rect l="l" t="t" r="r" b="b"/>
            <a:pathLst>
              <a:path w="5981701" h="10286998">
                <a:moveTo>
                  <a:pt x="5981701" y="0"/>
                </a:moveTo>
                <a:lnTo>
                  <a:pt x="0" y="0"/>
                </a:lnTo>
                <a:lnTo>
                  <a:pt x="0" y="10286998"/>
                </a:lnTo>
                <a:lnTo>
                  <a:pt x="5981701" y="10286998"/>
                </a:lnTo>
                <a:lnTo>
                  <a:pt x="5981701" y="0"/>
                </a:lnTo>
                <a:close/>
              </a:path>
            </a:pathLst>
          </a:custGeom>
          <a:blipFill>
            <a:blip r:embed="rId2"/>
            <a:stretch>
              <a:fillRect r="-233022"/>
            </a:stretch>
          </a:blipFill>
        </p:spPr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74171"/>
            <a:chOff x="0" y="0"/>
            <a:chExt cx="24384000" cy="2322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232283"/>
            </a:xfrm>
            <a:custGeom>
              <a:avLst/>
              <a:gdLst/>
              <a:ahLst/>
              <a:cxnLst/>
              <a:rect l="l" t="t" r="r" b="b"/>
              <a:pathLst>
                <a:path w="24384000" h="232283">
                  <a:moveTo>
                    <a:pt x="0" y="0"/>
                  </a:moveTo>
                  <a:lnTo>
                    <a:pt x="24384000" y="0"/>
                  </a:lnTo>
                  <a:lnTo>
                    <a:pt x="24384000" y="232283"/>
                  </a:lnTo>
                  <a:lnTo>
                    <a:pt x="0" y="232283"/>
                  </a:lnTo>
                  <a:close/>
                </a:path>
              </a:pathLst>
            </a:custGeom>
            <a:gradFill rotWithShape="1">
              <a:gsLst>
                <a:gs pos="0">
                  <a:srgbClr val="121D46">
                    <a:alpha val="100000"/>
                  </a:srgbClr>
                </a:gs>
                <a:gs pos="50000">
                  <a:srgbClr val="00B7BD">
                    <a:alpha val="100000"/>
                  </a:srgbClr>
                </a:gs>
                <a:gs pos="100000">
                  <a:srgbClr val="1B9A63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id="4" name="Freeform 4"/>
          <p:cNvSpPr/>
          <p:nvPr/>
        </p:nvSpPr>
        <p:spPr>
          <a:xfrm>
            <a:off x="12836079" y="871638"/>
            <a:ext cx="5035573" cy="8834338"/>
          </a:xfrm>
          <a:custGeom>
            <a:avLst/>
            <a:gdLst/>
            <a:ahLst/>
            <a:cxnLst/>
            <a:rect l="l" t="t" r="r" b="b"/>
            <a:pathLst>
              <a:path w="5035573" h="8834338">
                <a:moveTo>
                  <a:pt x="0" y="0"/>
                </a:moveTo>
                <a:lnTo>
                  <a:pt x="5035572" y="0"/>
                </a:lnTo>
                <a:lnTo>
                  <a:pt x="5035572" y="8834338"/>
                </a:lnTo>
                <a:lnTo>
                  <a:pt x="0" y="8834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84919" y="1663293"/>
            <a:ext cx="13435004" cy="787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Anxiety I.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84919" y="2687164"/>
            <a:ext cx="11001645" cy="5720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4340" lvl="1" indent="-217170" algn="l">
              <a:lnSpc>
                <a:spcPts val="5759"/>
              </a:lnSpc>
              <a:buFont typeface="Arial"/>
              <a:buChar char="•"/>
            </a:pP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Anxiety: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negative emotional state, when a situation perceived as threatening + without specific object (e.g. </a:t>
            </a: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fear of injury)</a:t>
            </a:r>
          </a:p>
          <a:p>
            <a:pPr marL="434340" lvl="1" indent="-217170" algn="l">
              <a:lnSpc>
                <a:spcPts val="5759"/>
              </a:lnSpc>
              <a:buFont typeface="Arial"/>
              <a:buChar char="•"/>
            </a:pP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Signs: 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muscle tension, rapid breathing, sweating, nausea, mental symptoms such as decreased concentration </a:t>
            </a:r>
          </a:p>
          <a:p>
            <a:pPr marL="434340" lvl="1" indent="-217170" algn="l">
              <a:lnSpc>
                <a:spcPts val="5759"/>
              </a:lnSpc>
              <a:buFont typeface="Arial"/>
              <a:buChar char="•"/>
            </a:pPr>
            <a:r>
              <a:rPr lang="en-US" sz="2400" b="1" u="sng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State anxiety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: temporary emotional reaction to a specific situation (e.g. the starting moments of a competition)</a:t>
            </a:r>
          </a:p>
          <a:p>
            <a:pPr marL="434340" lvl="1" indent="-217170" algn="l">
              <a:lnSpc>
                <a:spcPts val="5759"/>
              </a:lnSpc>
              <a:buFont typeface="Arial"/>
              <a:buChar char="•"/>
            </a:pPr>
            <a:r>
              <a:rPr lang="en-US" sz="2400" b="1" u="sng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Trait anxiety: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a “predisposition” to anxiety, „general characteristic” (e.g. performance anxiety)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821977" y="9086111"/>
            <a:ext cx="1262053" cy="436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18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12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48186" y="1721466"/>
            <a:ext cx="7239814" cy="6741470"/>
          </a:xfrm>
          <a:custGeom>
            <a:avLst/>
            <a:gdLst/>
            <a:ahLst/>
            <a:cxnLst/>
            <a:rect l="l" t="t" r="r" b="b"/>
            <a:pathLst>
              <a:path w="7239814" h="6741470">
                <a:moveTo>
                  <a:pt x="0" y="0"/>
                </a:moveTo>
                <a:lnTo>
                  <a:pt x="7239814" y="0"/>
                </a:lnTo>
                <a:lnTo>
                  <a:pt x="7239814" y="6741470"/>
                </a:lnTo>
                <a:lnTo>
                  <a:pt x="0" y="6741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530" b="-2153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91775" y="1721466"/>
            <a:ext cx="9456410" cy="6741470"/>
            <a:chOff x="0" y="0"/>
            <a:chExt cx="2490577" cy="17755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90577" cy="1775531"/>
            </a:xfrm>
            <a:custGeom>
              <a:avLst/>
              <a:gdLst/>
              <a:ahLst/>
              <a:cxnLst/>
              <a:rect l="l" t="t" r="r" b="b"/>
              <a:pathLst>
                <a:path w="2490577" h="1775531">
                  <a:moveTo>
                    <a:pt x="0" y="0"/>
                  </a:moveTo>
                  <a:lnTo>
                    <a:pt x="2490577" y="0"/>
                  </a:lnTo>
                  <a:lnTo>
                    <a:pt x="2490577" y="1775531"/>
                  </a:lnTo>
                  <a:lnTo>
                    <a:pt x="0" y="1775531"/>
                  </a:lnTo>
                  <a:close/>
                </a:path>
              </a:pathLst>
            </a:custGeom>
            <a:solidFill>
              <a:srgbClr val="D6D1B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61925"/>
              <a:ext cx="2490577" cy="19374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21758" y="2743085"/>
            <a:ext cx="8841366" cy="540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Much of an athlete’s life revolves around sports -&gt; self-image and personality can merge with the athlete role</a:t>
            </a:r>
          </a:p>
          <a:p>
            <a:pPr marL="518160" lvl="1" indent="-259080" algn="l">
              <a:lnSpc>
                <a:spcPts val="4320"/>
              </a:lnSpc>
              <a:buFont typeface="Arial"/>
              <a:buChar char="•"/>
            </a:pPr>
            <a:r>
              <a:rPr lang="en-US" sz="2400" b="1">
                <a:solidFill>
                  <a:srgbClr val="FF0000"/>
                </a:solidFill>
                <a:latin typeface="Arimo Bold"/>
                <a:ea typeface="Arimo Bold"/>
                <a:cs typeface="Arimo Bold"/>
                <a:sym typeface="Arimo Bold"/>
              </a:rPr>
              <a:t>Injury-&gt;  IDENTITY IS AT RISK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The more they focus solely on sports in their life, the more likely they will experience it as a </a:t>
            </a:r>
            <a:r>
              <a:rPr lang="en-US" sz="2400" u="sng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trauma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-&gt; can affect their entire life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Depression, anxiety, hopelessness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Increased </a:t>
            </a: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attention from professionals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is essential!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Encouragement: develop themselves in multiple areas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Goal setting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0"/>
            <a:ext cx="18288000" cy="174171"/>
            <a:chOff x="0" y="0"/>
            <a:chExt cx="24384000" cy="2322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84000" cy="232283"/>
            </a:xfrm>
            <a:custGeom>
              <a:avLst/>
              <a:gdLst/>
              <a:ahLst/>
              <a:cxnLst/>
              <a:rect l="l" t="t" r="r" b="b"/>
              <a:pathLst>
                <a:path w="24384000" h="232283">
                  <a:moveTo>
                    <a:pt x="0" y="0"/>
                  </a:moveTo>
                  <a:lnTo>
                    <a:pt x="24384000" y="0"/>
                  </a:lnTo>
                  <a:lnTo>
                    <a:pt x="24384000" y="232283"/>
                  </a:lnTo>
                  <a:lnTo>
                    <a:pt x="0" y="232283"/>
                  </a:lnTo>
                  <a:close/>
                </a:path>
              </a:pathLst>
            </a:custGeom>
            <a:gradFill rotWithShape="1">
              <a:gsLst>
                <a:gs pos="0">
                  <a:srgbClr val="121D46">
                    <a:alpha val="100000"/>
                  </a:srgbClr>
                </a:gs>
                <a:gs pos="50000">
                  <a:srgbClr val="00B7BD">
                    <a:alpha val="100000"/>
                  </a:srgbClr>
                </a:gs>
                <a:gs pos="100000">
                  <a:srgbClr val="1B9A63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id="9" name="TextBox 9"/>
          <p:cNvSpPr txBox="1"/>
          <p:nvPr/>
        </p:nvSpPr>
        <p:spPr>
          <a:xfrm>
            <a:off x="4370805" y="2003879"/>
            <a:ext cx="4143273" cy="787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Self-concept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821977" y="9086111"/>
            <a:ext cx="1262053" cy="436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18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13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84919" y="4420522"/>
            <a:ext cx="13435004" cy="136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81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Rehabilitation</a:t>
            </a:r>
          </a:p>
        </p:txBody>
      </p:sp>
      <p:sp>
        <p:nvSpPr>
          <p:cNvPr id="3" name="Freeform 3"/>
          <p:cNvSpPr/>
          <p:nvPr/>
        </p:nvSpPr>
        <p:spPr>
          <a:xfrm rot="-10800000" flipH="1">
            <a:off x="12306299" y="-19050"/>
            <a:ext cx="5981701" cy="10286998"/>
          </a:xfrm>
          <a:custGeom>
            <a:avLst/>
            <a:gdLst/>
            <a:ahLst/>
            <a:cxnLst/>
            <a:rect l="l" t="t" r="r" b="b"/>
            <a:pathLst>
              <a:path w="5981701" h="10286998">
                <a:moveTo>
                  <a:pt x="5981701" y="0"/>
                </a:moveTo>
                <a:lnTo>
                  <a:pt x="0" y="0"/>
                </a:lnTo>
                <a:lnTo>
                  <a:pt x="0" y="10286998"/>
                </a:lnTo>
                <a:lnTo>
                  <a:pt x="5981701" y="10286998"/>
                </a:lnTo>
                <a:lnTo>
                  <a:pt x="5981701" y="0"/>
                </a:lnTo>
                <a:close/>
              </a:path>
            </a:pathLst>
          </a:custGeom>
          <a:blipFill>
            <a:blip r:embed="rId2"/>
            <a:stretch>
              <a:fillRect r="-233022"/>
            </a:stretch>
          </a:blipFill>
        </p:spPr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157469" y="2037327"/>
            <a:ext cx="13435004" cy="787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Rehabilitation I.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176520" y="3346755"/>
            <a:ext cx="7598739" cy="5488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the mental aspects are receiving more attention in healthcare.</a:t>
            </a: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121D4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00"/>
              </a:lnSpc>
            </a:pP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Return to play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: often, athletes not mentally ready -&gt; </a:t>
            </a: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tension, anxiety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, which can lead to:</a:t>
            </a: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121D4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34340" lvl="1" indent="-217170" algn="l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Re-injury</a:t>
            </a:r>
          </a:p>
          <a:p>
            <a:pPr marL="434340" lvl="1" indent="-217170" algn="l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Injury to another body part</a:t>
            </a:r>
          </a:p>
          <a:p>
            <a:pPr marL="434340" lvl="1" indent="-217170" algn="l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Low self-confidence, decreased performance</a:t>
            </a:r>
          </a:p>
          <a:p>
            <a:pPr marL="434340" lvl="1" indent="-217170" algn="l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General depression</a:t>
            </a:r>
          </a:p>
          <a:p>
            <a:pPr marL="434340" lvl="1" indent="-217170" algn="l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Fear of injury</a:t>
            </a:r>
          </a:p>
          <a:p>
            <a:pPr marL="434340" lvl="1" indent="-217170" algn="l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Decreased motivation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821977" y="9086111"/>
            <a:ext cx="1262053" cy="436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18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15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174171"/>
            <a:chOff x="0" y="0"/>
            <a:chExt cx="24384000" cy="2322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232283"/>
            </a:xfrm>
            <a:custGeom>
              <a:avLst/>
              <a:gdLst/>
              <a:ahLst/>
              <a:cxnLst/>
              <a:rect l="l" t="t" r="r" b="b"/>
              <a:pathLst>
                <a:path w="24384000" h="232283">
                  <a:moveTo>
                    <a:pt x="0" y="0"/>
                  </a:moveTo>
                  <a:lnTo>
                    <a:pt x="24384000" y="0"/>
                  </a:lnTo>
                  <a:lnTo>
                    <a:pt x="24384000" y="232283"/>
                  </a:lnTo>
                  <a:lnTo>
                    <a:pt x="0" y="232283"/>
                  </a:lnTo>
                  <a:close/>
                </a:path>
              </a:pathLst>
            </a:custGeom>
            <a:gradFill rotWithShape="1">
              <a:gsLst>
                <a:gs pos="0">
                  <a:srgbClr val="121D46">
                    <a:alpha val="100000"/>
                  </a:srgbClr>
                </a:gs>
                <a:gs pos="50000">
                  <a:srgbClr val="00B7BD">
                    <a:alpha val="100000"/>
                  </a:srgbClr>
                </a:gs>
                <a:gs pos="100000">
                  <a:srgbClr val="1B9A63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id="7" name="Freeform 7" descr="Free Crop sportsman showing therapy ball on light background Stock Photo"/>
          <p:cNvSpPr/>
          <p:nvPr/>
        </p:nvSpPr>
        <p:spPr>
          <a:xfrm>
            <a:off x="0" y="174172"/>
            <a:ext cx="9396249" cy="10112829"/>
          </a:xfrm>
          <a:custGeom>
            <a:avLst/>
            <a:gdLst/>
            <a:ahLst/>
            <a:cxnLst/>
            <a:rect l="l" t="t" r="r" b="b"/>
            <a:pathLst>
              <a:path w="9396249" h="10112829">
                <a:moveTo>
                  <a:pt x="0" y="0"/>
                </a:moveTo>
                <a:lnTo>
                  <a:pt x="9396249" y="0"/>
                </a:lnTo>
                <a:lnTo>
                  <a:pt x="9396249" y="10112829"/>
                </a:lnTo>
                <a:lnTo>
                  <a:pt x="0" y="101128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426" r="-38869"/>
            </a:stretch>
          </a:blipFill>
        </p:spPr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12811" y="1311335"/>
            <a:ext cx="5150563" cy="787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Rehabilitation II.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83055" y="2684268"/>
            <a:ext cx="9810075" cy="1832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4340" lvl="1" indent="-217170" algn="l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help to process the emotions and thoughts related to the injury</a:t>
            </a:r>
          </a:p>
          <a:p>
            <a:pPr marL="434340" lvl="1" indent="-217170" algn="l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Social support is primary!</a:t>
            </a:r>
          </a:p>
          <a:p>
            <a:pPr marL="434340" lvl="1" indent="-217170" algn="l">
              <a:lnSpc>
                <a:spcPts val="3600"/>
              </a:lnSpc>
              <a:buFont typeface="Arial"/>
              <a:buChar char="•"/>
            </a:pPr>
            <a:r>
              <a:rPr lang="en-US" sz="2400" u="sng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TECHNIQUES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8288000" cy="174171"/>
            <a:chOff x="0" y="0"/>
            <a:chExt cx="24384000" cy="2322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232283"/>
            </a:xfrm>
            <a:custGeom>
              <a:avLst/>
              <a:gdLst/>
              <a:ahLst/>
              <a:cxnLst/>
              <a:rect l="l" t="t" r="r" b="b"/>
              <a:pathLst>
                <a:path w="24384000" h="232283">
                  <a:moveTo>
                    <a:pt x="0" y="0"/>
                  </a:moveTo>
                  <a:lnTo>
                    <a:pt x="24384000" y="0"/>
                  </a:lnTo>
                  <a:lnTo>
                    <a:pt x="24384000" y="232283"/>
                  </a:lnTo>
                  <a:lnTo>
                    <a:pt x="0" y="232283"/>
                  </a:lnTo>
                  <a:close/>
                </a:path>
              </a:pathLst>
            </a:custGeom>
            <a:gradFill rotWithShape="1">
              <a:gsLst>
                <a:gs pos="0">
                  <a:srgbClr val="121D46">
                    <a:alpha val="100000"/>
                  </a:srgbClr>
                </a:gs>
                <a:gs pos="50000">
                  <a:srgbClr val="00B7BD">
                    <a:alpha val="100000"/>
                  </a:srgbClr>
                </a:gs>
                <a:gs pos="100000">
                  <a:srgbClr val="1B9A63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id="6" name="Freeform 6" descr="Free Crop anonymous male athlete exercising arm with small rubber ball during therapy practice on light background Stock Photo"/>
          <p:cNvSpPr/>
          <p:nvPr/>
        </p:nvSpPr>
        <p:spPr>
          <a:xfrm>
            <a:off x="12945392" y="174171"/>
            <a:ext cx="5726011" cy="10112829"/>
          </a:xfrm>
          <a:custGeom>
            <a:avLst/>
            <a:gdLst/>
            <a:ahLst/>
            <a:cxnLst/>
            <a:rect l="l" t="t" r="r" b="b"/>
            <a:pathLst>
              <a:path w="5726011" h="10112829">
                <a:moveTo>
                  <a:pt x="0" y="0"/>
                </a:moveTo>
                <a:lnTo>
                  <a:pt x="5726011" y="0"/>
                </a:lnTo>
                <a:lnTo>
                  <a:pt x="5726011" y="10112829"/>
                </a:lnTo>
                <a:lnTo>
                  <a:pt x="0" y="101128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74" r="-870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69706" y="4502406"/>
            <a:ext cx="10432293" cy="4755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2399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Relaxation</a:t>
            </a:r>
          </a:p>
          <a:p>
            <a:pPr algn="l">
              <a:lnSpc>
                <a:spcPts val="4799"/>
              </a:lnSpc>
            </a:pPr>
            <a:r>
              <a:rPr lang="en-US" sz="2399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-reduces tension, enhances blood circulation </a:t>
            </a:r>
          </a:p>
          <a:p>
            <a:pPr algn="l">
              <a:lnSpc>
                <a:spcPts val="4799"/>
              </a:lnSpc>
            </a:pPr>
            <a:r>
              <a:rPr lang="en-US" sz="2399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-provides a sense of control</a:t>
            </a:r>
          </a:p>
          <a:p>
            <a:pPr algn="l">
              <a:lnSpc>
                <a:spcPts val="4799"/>
              </a:lnSpc>
            </a:pPr>
            <a:r>
              <a:rPr lang="en-US" sz="2399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-combined with visualization and imagination</a:t>
            </a:r>
          </a:p>
          <a:p>
            <a:pPr algn="l">
              <a:lnSpc>
                <a:spcPts val="4799"/>
              </a:lnSpc>
            </a:pPr>
            <a:r>
              <a:rPr lang="en-US" sz="2399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Negative self-talk – reframing</a:t>
            </a:r>
          </a:p>
          <a:p>
            <a:pPr algn="l">
              <a:lnSpc>
                <a:spcPts val="4799"/>
              </a:lnSpc>
            </a:pPr>
            <a:r>
              <a:rPr lang="en-US" sz="2399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- helps to change negative thought patterns into more positive ones</a:t>
            </a:r>
          </a:p>
          <a:p>
            <a:pPr algn="just">
              <a:lnSpc>
                <a:spcPts val="4799"/>
              </a:lnSpc>
            </a:pPr>
            <a:r>
              <a:rPr lang="en-US" sz="2399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Goal setting</a:t>
            </a:r>
          </a:p>
          <a:p>
            <a:pPr algn="just">
              <a:lnSpc>
                <a:spcPts val="4799"/>
              </a:lnSpc>
              <a:spcBef>
                <a:spcPct val="0"/>
              </a:spcBef>
            </a:pPr>
            <a:r>
              <a:rPr lang="en-US" sz="2399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-clear, achievable goals can enhance motivation and focus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74171"/>
            <a:chOff x="0" y="0"/>
            <a:chExt cx="24384000" cy="2322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232283"/>
            </a:xfrm>
            <a:custGeom>
              <a:avLst/>
              <a:gdLst/>
              <a:ahLst/>
              <a:cxnLst/>
              <a:rect l="l" t="t" r="r" b="b"/>
              <a:pathLst>
                <a:path w="24384000" h="232283">
                  <a:moveTo>
                    <a:pt x="0" y="0"/>
                  </a:moveTo>
                  <a:lnTo>
                    <a:pt x="24384000" y="0"/>
                  </a:lnTo>
                  <a:lnTo>
                    <a:pt x="24384000" y="232283"/>
                  </a:lnTo>
                  <a:lnTo>
                    <a:pt x="0" y="232283"/>
                  </a:lnTo>
                  <a:close/>
                </a:path>
              </a:pathLst>
            </a:custGeom>
            <a:gradFill rotWithShape="1">
              <a:gsLst>
                <a:gs pos="0">
                  <a:srgbClr val="121D46">
                    <a:alpha val="100000"/>
                  </a:srgbClr>
                </a:gs>
                <a:gs pos="50000">
                  <a:srgbClr val="00B7BD">
                    <a:alpha val="100000"/>
                  </a:srgbClr>
                </a:gs>
                <a:gs pos="100000">
                  <a:srgbClr val="1B9A63">
                    <a:alpha val="100000"/>
                  </a:srgbClr>
                </a:gs>
              </a:gsLst>
              <a:lin ang="0"/>
            </a:gradFill>
          </p:spPr>
        </p:sp>
      </p:grp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3478400" y="2693165"/>
            <a:ext cx="11331201" cy="63738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48097" y="1305766"/>
            <a:ext cx="12191807" cy="767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500" b="1" spc="13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Remington- University of North Carolina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821977" y="9086111"/>
            <a:ext cx="1262053" cy="436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18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17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16082" y="-19050"/>
            <a:ext cx="3071919" cy="3353422"/>
          </a:xfrm>
          <a:custGeom>
            <a:avLst/>
            <a:gdLst/>
            <a:ahLst/>
            <a:cxnLst/>
            <a:rect l="l" t="t" r="r" b="b"/>
            <a:pathLst>
              <a:path w="3071919" h="3353422">
                <a:moveTo>
                  <a:pt x="0" y="0"/>
                </a:moveTo>
                <a:lnTo>
                  <a:pt x="3071920" y="0"/>
                </a:lnTo>
                <a:lnTo>
                  <a:pt x="3071920" y="3353422"/>
                </a:lnTo>
                <a:lnTo>
                  <a:pt x="0" y="3353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733" r="-3395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84919" y="2037327"/>
            <a:ext cx="13435004" cy="787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Literature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821977" y="9086111"/>
            <a:ext cx="1262053" cy="436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18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18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174171"/>
            <a:chOff x="0" y="0"/>
            <a:chExt cx="24384000" cy="2322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232283"/>
            </a:xfrm>
            <a:custGeom>
              <a:avLst/>
              <a:gdLst/>
              <a:ahLst/>
              <a:cxnLst/>
              <a:rect l="l" t="t" r="r" b="b"/>
              <a:pathLst>
                <a:path w="24384000" h="232283">
                  <a:moveTo>
                    <a:pt x="0" y="0"/>
                  </a:moveTo>
                  <a:lnTo>
                    <a:pt x="24384000" y="0"/>
                  </a:lnTo>
                  <a:lnTo>
                    <a:pt x="24384000" y="232283"/>
                  </a:lnTo>
                  <a:lnTo>
                    <a:pt x="0" y="232283"/>
                  </a:lnTo>
                  <a:close/>
                </a:path>
              </a:pathLst>
            </a:custGeom>
            <a:gradFill rotWithShape="1">
              <a:gsLst>
                <a:gs pos="0">
                  <a:srgbClr val="121D46">
                    <a:alpha val="100000"/>
                  </a:srgbClr>
                </a:gs>
                <a:gs pos="50000">
                  <a:srgbClr val="00B7BD">
                    <a:alpha val="100000"/>
                  </a:srgbClr>
                </a:gs>
                <a:gs pos="100000">
                  <a:srgbClr val="1B9A63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id="7" name="Freeform 7"/>
          <p:cNvSpPr/>
          <p:nvPr/>
        </p:nvSpPr>
        <p:spPr>
          <a:xfrm>
            <a:off x="1910992" y="3133401"/>
            <a:ext cx="12858750" cy="5701284"/>
          </a:xfrm>
          <a:custGeom>
            <a:avLst/>
            <a:gdLst/>
            <a:ahLst/>
            <a:cxnLst/>
            <a:rect l="l" t="t" r="r" b="b"/>
            <a:pathLst>
              <a:path w="12858750" h="5701284">
                <a:moveTo>
                  <a:pt x="0" y="0"/>
                </a:moveTo>
                <a:lnTo>
                  <a:pt x="12858750" y="0"/>
                </a:lnTo>
                <a:lnTo>
                  <a:pt x="12858750" y="5701284"/>
                </a:lnTo>
                <a:lnTo>
                  <a:pt x="0" y="5701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58340" y="2352241"/>
            <a:ext cx="13435004" cy="253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Thank you for your attention!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-3" y="0"/>
            <a:ext cx="5333998" cy="10287000"/>
          </a:xfrm>
          <a:custGeom>
            <a:avLst/>
            <a:gdLst/>
            <a:ahLst/>
            <a:cxnLst/>
            <a:rect l="l" t="t" r="r" b="b"/>
            <a:pathLst>
              <a:path w="5333998" h="10287000">
                <a:moveTo>
                  <a:pt x="5333999" y="0"/>
                </a:moveTo>
                <a:lnTo>
                  <a:pt x="0" y="0"/>
                </a:lnTo>
                <a:lnTo>
                  <a:pt x="0" y="10287000"/>
                </a:lnTo>
                <a:lnTo>
                  <a:pt x="5333999" y="10287000"/>
                </a:lnTo>
                <a:lnTo>
                  <a:pt x="5333999" y="0"/>
                </a:lnTo>
                <a:close/>
              </a:path>
            </a:pathLst>
          </a:custGeom>
          <a:blipFill>
            <a:blip r:embed="rId2"/>
            <a:stretch>
              <a:fillRect t="-17098" r="-125616" b="-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54410" y="1084684"/>
            <a:ext cx="5036344" cy="1085850"/>
          </a:xfrm>
          <a:custGeom>
            <a:avLst/>
            <a:gdLst/>
            <a:ahLst/>
            <a:cxnLst/>
            <a:rect l="l" t="t" r="r" b="b"/>
            <a:pathLst>
              <a:path w="5036344" h="1085850">
                <a:moveTo>
                  <a:pt x="0" y="0"/>
                </a:moveTo>
                <a:lnTo>
                  <a:pt x="5036344" y="0"/>
                </a:lnTo>
                <a:lnTo>
                  <a:pt x="5036344" y="1085850"/>
                </a:lnTo>
                <a:lnTo>
                  <a:pt x="0" y="1085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14" b="-4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28843" y="5394769"/>
            <a:ext cx="3990370" cy="3990370"/>
          </a:xfrm>
          <a:custGeom>
            <a:avLst/>
            <a:gdLst/>
            <a:ahLst/>
            <a:cxnLst/>
            <a:rect l="l" t="t" r="r" b="b"/>
            <a:pathLst>
              <a:path w="3990370" h="3990370">
                <a:moveTo>
                  <a:pt x="0" y="0"/>
                </a:moveTo>
                <a:lnTo>
                  <a:pt x="3990370" y="0"/>
                </a:lnTo>
                <a:lnTo>
                  <a:pt x="3990370" y="3990371"/>
                </a:lnTo>
                <a:lnTo>
                  <a:pt x="0" y="39903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286183" y="9086111"/>
            <a:ext cx="6076939" cy="436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18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Pécs, 2024. 09.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82528" y="4862709"/>
            <a:ext cx="6074845" cy="717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spc="1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potecho: PTE580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58698" y="0"/>
            <a:ext cx="5829302" cy="10286998"/>
          </a:xfrm>
          <a:custGeom>
            <a:avLst/>
            <a:gdLst/>
            <a:ahLst/>
            <a:cxnLst/>
            <a:rect l="l" t="t" r="r" b="b"/>
            <a:pathLst>
              <a:path w="5829302" h="10286998">
                <a:moveTo>
                  <a:pt x="0" y="0"/>
                </a:moveTo>
                <a:lnTo>
                  <a:pt x="5829302" y="0"/>
                </a:lnTo>
                <a:lnTo>
                  <a:pt x="5829302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4172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4296718"/>
            <a:ext cx="12541241" cy="253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81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The psychology of sports injuries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16473" y="-19050"/>
            <a:ext cx="4371528" cy="4772125"/>
          </a:xfrm>
          <a:custGeom>
            <a:avLst/>
            <a:gdLst/>
            <a:ahLst/>
            <a:cxnLst/>
            <a:rect l="l" t="t" r="r" b="b"/>
            <a:pathLst>
              <a:path w="4371528" h="4772125">
                <a:moveTo>
                  <a:pt x="0" y="0"/>
                </a:moveTo>
                <a:lnTo>
                  <a:pt x="4371529" y="0"/>
                </a:lnTo>
                <a:lnTo>
                  <a:pt x="4371529" y="4772125"/>
                </a:lnTo>
                <a:lnTo>
                  <a:pt x="0" y="4772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733" r="-3395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27103" y="1135633"/>
            <a:ext cx="13435004" cy="787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Injury= </a:t>
            </a:r>
            <a:r>
              <a:rPr lang="en-US" sz="4500" b="1" u="sng">
                <a:solidFill>
                  <a:srgbClr val="2F5597"/>
                </a:solidFill>
                <a:latin typeface="Poppins Bold"/>
                <a:ea typeface="Poppins Bold"/>
                <a:cs typeface="Poppins Bold"/>
                <a:sym typeface="Poppins Bold"/>
              </a:rPr>
              <a:t>crisis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18800" y="2008614"/>
            <a:ext cx="14967846" cy="6060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4340" lvl="1" indent="-217170" algn="l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CRISIS= danger and opportunity (Greek)</a:t>
            </a:r>
          </a:p>
          <a:p>
            <a:pPr marL="434340" lvl="1" indent="-217170" algn="l">
              <a:lnSpc>
                <a:spcPts val="4800"/>
              </a:lnSpc>
              <a:buFont typeface="Arial"/>
              <a:buChar char="•"/>
            </a:pP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Some kind of decision, turning point</a:t>
            </a:r>
          </a:p>
          <a:p>
            <a:pPr marL="434340" lvl="1" indent="-217170" algn="l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It carries the potential for </a:t>
            </a: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growth and change</a:t>
            </a:r>
          </a:p>
          <a:p>
            <a:pPr marL="434340" lvl="1" indent="-217170" algn="l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Two types:</a:t>
            </a:r>
          </a:p>
          <a:p>
            <a:pPr algn="l">
              <a:lnSpc>
                <a:spcPts val="4800"/>
              </a:lnSpc>
            </a:pP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1. psychosocial/developmental crisis- unavoidable 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(natural to happen), PREVENTION is key (e.g. career ending)</a:t>
            </a:r>
          </a:p>
          <a:p>
            <a:pPr algn="l">
              <a:lnSpc>
                <a:spcPts val="4800"/>
              </a:lnSpc>
            </a:pP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2. accidental/situatinonal crisis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- unexpected, external event (e.g. </a:t>
            </a: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injury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) </a:t>
            </a:r>
          </a:p>
          <a:p>
            <a:pPr marL="434340" lvl="1" indent="-217170" algn="l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Response to crisis depends on: 1) severity of injury 2) possible consequences 3) timing 4) personality 5)environment</a:t>
            </a:r>
          </a:p>
          <a:p>
            <a:pPr marL="434340" lvl="1" indent="-217170" algn="l">
              <a:lnSpc>
                <a:spcPts val="4800"/>
              </a:lnSpc>
              <a:buFont typeface="Arial"/>
              <a:buChar char="•"/>
            </a:pP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5 stages of a crisis: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821977" y="9086111"/>
            <a:ext cx="1262053" cy="619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18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18288000" cy="174171"/>
            <a:chOff x="0" y="0"/>
            <a:chExt cx="24384000" cy="2322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232283"/>
            </a:xfrm>
            <a:custGeom>
              <a:avLst/>
              <a:gdLst/>
              <a:ahLst/>
              <a:cxnLst/>
              <a:rect l="l" t="t" r="r" b="b"/>
              <a:pathLst>
                <a:path w="24384000" h="232283">
                  <a:moveTo>
                    <a:pt x="0" y="0"/>
                  </a:moveTo>
                  <a:lnTo>
                    <a:pt x="24384000" y="0"/>
                  </a:lnTo>
                  <a:lnTo>
                    <a:pt x="24384000" y="232283"/>
                  </a:lnTo>
                  <a:lnTo>
                    <a:pt x="0" y="232283"/>
                  </a:lnTo>
                  <a:close/>
                </a:path>
              </a:pathLst>
            </a:custGeom>
            <a:gradFill rotWithShape="1">
              <a:gsLst>
                <a:gs pos="0">
                  <a:srgbClr val="121D46">
                    <a:alpha val="100000"/>
                  </a:srgbClr>
                </a:gs>
                <a:gs pos="50000">
                  <a:srgbClr val="00B7BD">
                    <a:alpha val="100000"/>
                  </a:srgbClr>
                </a:gs>
                <a:gs pos="100000">
                  <a:srgbClr val="1B9A63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8" name="Group 8"/>
          <p:cNvGrpSpPr/>
          <p:nvPr/>
        </p:nvGrpSpPr>
        <p:grpSpPr>
          <a:xfrm>
            <a:off x="2748342" y="8239672"/>
            <a:ext cx="2786993" cy="1129477"/>
            <a:chOff x="0" y="0"/>
            <a:chExt cx="2893158" cy="1172502"/>
          </a:xfrm>
        </p:grpSpPr>
        <p:sp>
          <p:nvSpPr>
            <p:cNvPr id="9" name="Freeform 9"/>
            <p:cNvSpPr/>
            <p:nvPr/>
          </p:nvSpPr>
          <p:spPr>
            <a:xfrm>
              <a:off x="12700" y="12700"/>
              <a:ext cx="2867787" cy="1147064"/>
            </a:xfrm>
            <a:custGeom>
              <a:avLst/>
              <a:gdLst/>
              <a:ahLst/>
              <a:cxnLst/>
              <a:rect l="l" t="t" r="r" b="b"/>
              <a:pathLst>
                <a:path w="2867787" h="1147064">
                  <a:moveTo>
                    <a:pt x="0" y="0"/>
                  </a:moveTo>
                  <a:lnTo>
                    <a:pt x="2286635" y="0"/>
                  </a:lnTo>
                  <a:lnTo>
                    <a:pt x="2867787" y="573532"/>
                  </a:lnTo>
                  <a:lnTo>
                    <a:pt x="2286635" y="1147064"/>
                  </a:lnTo>
                  <a:lnTo>
                    <a:pt x="0" y="1147064"/>
                  </a:lnTo>
                  <a:lnTo>
                    <a:pt x="581152" y="573532"/>
                  </a:lnTo>
                  <a:close/>
                </a:path>
              </a:pathLst>
            </a:custGeom>
            <a:solidFill>
              <a:srgbClr val="4472C4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1143" y="0"/>
              <a:ext cx="2894330" cy="1172464"/>
            </a:xfrm>
            <a:custGeom>
              <a:avLst/>
              <a:gdLst/>
              <a:ahLst/>
              <a:cxnLst/>
              <a:rect l="l" t="t" r="r" b="b"/>
              <a:pathLst>
                <a:path w="2894330" h="1172464">
                  <a:moveTo>
                    <a:pt x="13843" y="0"/>
                  </a:moveTo>
                  <a:lnTo>
                    <a:pt x="2300478" y="0"/>
                  </a:lnTo>
                  <a:cubicBezTo>
                    <a:pt x="2303780" y="0"/>
                    <a:pt x="2307082" y="1270"/>
                    <a:pt x="2309368" y="3683"/>
                  </a:cubicBezTo>
                  <a:lnTo>
                    <a:pt x="2890520" y="577215"/>
                  </a:lnTo>
                  <a:cubicBezTo>
                    <a:pt x="2892933" y="579628"/>
                    <a:pt x="2894330" y="582803"/>
                    <a:pt x="2894330" y="586232"/>
                  </a:cubicBezTo>
                  <a:cubicBezTo>
                    <a:pt x="2894330" y="589661"/>
                    <a:pt x="2892933" y="592836"/>
                    <a:pt x="2890520" y="595249"/>
                  </a:cubicBezTo>
                  <a:lnTo>
                    <a:pt x="2309368" y="1168781"/>
                  </a:lnTo>
                  <a:cubicBezTo>
                    <a:pt x="2306955" y="1171067"/>
                    <a:pt x="2303780" y="1172464"/>
                    <a:pt x="2300478" y="1172464"/>
                  </a:cubicBezTo>
                  <a:lnTo>
                    <a:pt x="13843" y="1172464"/>
                  </a:lnTo>
                  <a:cubicBezTo>
                    <a:pt x="8636" y="1172464"/>
                    <a:pt x="4064" y="1169289"/>
                    <a:pt x="2032" y="1164590"/>
                  </a:cubicBezTo>
                  <a:cubicBezTo>
                    <a:pt x="0" y="1159891"/>
                    <a:pt x="1270" y="1154430"/>
                    <a:pt x="4953" y="1150747"/>
                  </a:cubicBezTo>
                  <a:lnTo>
                    <a:pt x="585978" y="577215"/>
                  </a:lnTo>
                  <a:lnTo>
                    <a:pt x="594868" y="586232"/>
                  </a:lnTo>
                  <a:lnTo>
                    <a:pt x="585978" y="595249"/>
                  </a:lnTo>
                  <a:lnTo>
                    <a:pt x="4953" y="21717"/>
                  </a:lnTo>
                  <a:cubicBezTo>
                    <a:pt x="1270" y="18161"/>
                    <a:pt x="127" y="12700"/>
                    <a:pt x="2032" y="7874"/>
                  </a:cubicBezTo>
                  <a:cubicBezTo>
                    <a:pt x="3937" y="3048"/>
                    <a:pt x="8636" y="0"/>
                    <a:pt x="13843" y="0"/>
                  </a:cubicBezTo>
                  <a:moveTo>
                    <a:pt x="13843" y="25400"/>
                  </a:moveTo>
                  <a:lnTo>
                    <a:pt x="13843" y="12700"/>
                  </a:lnTo>
                  <a:lnTo>
                    <a:pt x="22733" y="3683"/>
                  </a:lnTo>
                  <a:lnTo>
                    <a:pt x="603885" y="577215"/>
                  </a:lnTo>
                  <a:cubicBezTo>
                    <a:pt x="606298" y="579628"/>
                    <a:pt x="607695" y="582803"/>
                    <a:pt x="607695" y="586232"/>
                  </a:cubicBezTo>
                  <a:cubicBezTo>
                    <a:pt x="607695" y="589661"/>
                    <a:pt x="606298" y="592836"/>
                    <a:pt x="603885" y="595249"/>
                  </a:cubicBezTo>
                  <a:lnTo>
                    <a:pt x="22733" y="1168781"/>
                  </a:lnTo>
                  <a:lnTo>
                    <a:pt x="13843" y="1159764"/>
                  </a:lnTo>
                  <a:lnTo>
                    <a:pt x="13843" y="1147064"/>
                  </a:lnTo>
                  <a:lnTo>
                    <a:pt x="2300478" y="1147064"/>
                  </a:lnTo>
                  <a:lnTo>
                    <a:pt x="2300478" y="1159764"/>
                  </a:lnTo>
                  <a:lnTo>
                    <a:pt x="2291588" y="1150747"/>
                  </a:lnTo>
                  <a:lnTo>
                    <a:pt x="2872740" y="577215"/>
                  </a:lnTo>
                  <a:lnTo>
                    <a:pt x="2881630" y="586232"/>
                  </a:lnTo>
                  <a:lnTo>
                    <a:pt x="2872740" y="595249"/>
                  </a:lnTo>
                  <a:lnTo>
                    <a:pt x="2291588" y="21717"/>
                  </a:lnTo>
                  <a:lnTo>
                    <a:pt x="2300478" y="12700"/>
                  </a:lnTo>
                  <a:lnTo>
                    <a:pt x="2300478" y="25400"/>
                  </a:lnTo>
                  <a:lnTo>
                    <a:pt x="13843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334312" y="8656082"/>
            <a:ext cx="1757340" cy="30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75"/>
              </a:lnSpc>
            </a:pPr>
            <a:r>
              <a:rPr lang="en-US" sz="2199" spc="2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confrontation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312479" y="8236677"/>
            <a:ext cx="2786993" cy="1129477"/>
            <a:chOff x="0" y="0"/>
            <a:chExt cx="2893158" cy="11725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867787" cy="1147064"/>
            </a:xfrm>
            <a:custGeom>
              <a:avLst/>
              <a:gdLst/>
              <a:ahLst/>
              <a:cxnLst/>
              <a:rect l="l" t="t" r="r" b="b"/>
              <a:pathLst>
                <a:path w="2867787" h="1147064">
                  <a:moveTo>
                    <a:pt x="0" y="0"/>
                  </a:moveTo>
                  <a:lnTo>
                    <a:pt x="2286635" y="0"/>
                  </a:lnTo>
                  <a:lnTo>
                    <a:pt x="2867787" y="573532"/>
                  </a:lnTo>
                  <a:lnTo>
                    <a:pt x="2286635" y="1147064"/>
                  </a:lnTo>
                  <a:lnTo>
                    <a:pt x="0" y="1147064"/>
                  </a:lnTo>
                  <a:lnTo>
                    <a:pt x="581152" y="573532"/>
                  </a:lnTo>
                  <a:close/>
                </a:path>
              </a:pathLst>
            </a:custGeom>
            <a:solidFill>
              <a:srgbClr val="4472C4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-1143" y="0"/>
              <a:ext cx="2894330" cy="1172464"/>
            </a:xfrm>
            <a:custGeom>
              <a:avLst/>
              <a:gdLst/>
              <a:ahLst/>
              <a:cxnLst/>
              <a:rect l="l" t="t" r="r" b="b"/>
              <a:pathLst>
                <a:path w="2894330" h="1172464">
                  <a:moveTo>
                    <a:pt x="13843" y="0"/>
                  </a:moveTo>
                  <a:lnTo>
                    <a:pt x="2300478" y="0"/>
                  </a:lnTo>
                  <a:cubicBezTo>
                    <a:pt x="2303780" y="0"/>
                    <a:pt x="2307082" y="1270"/>
                    <a:pt x="2309368" y="3683"/>
                  </a:cubicBezTo>
                  <a:lnTo>
                    <a:pt x="2890520" y="577215"/>
                  </a:lnTo>
                  <a:cubicBezTo>
                    <a:pt x="2892933" y="579628"/>
                    <a:pt x="2894330" y="582803"/>
                    <a:pt x="2894330" y="586232"/>
                  </a:cubicBezTo>
                  <a:cubicBezTo>
                    <a:pt x="2894330" y="589661"/>
                    <a:pt x="2892933" y="592836"/>
                    <a:pt x="2890520" y="595249"/>
                  </a:cubicBezTo>
                  <a:lnTo>
                    <a:pt x="2309368" y="1168781"/>
                  </a:lnTo>
                  <a:cubicBezTo>
                    <a:pt x="2306955" y="1171067"/>
                    <a:pt x="2303780" y="1172464"/>
                    <a:pt x="2300478" y="1172464"/>
                  </a:cubicBezTo>
                  <a:lnTo>
                    <a:pt x="13843" y="1172464"/>
                  </a:lnTo>
                  <a:cubicBezTo>
                    <a:pt x="8636" y="1172464"/>
                    <a:pt x="4064" y="1169289"/>
                    <a:pt x="2032" y="1164590"/>
                  </a:cubicBezTo>
                  <a:cubicBezTo>
                    <a:pt x="0" y="1159891"/>
                    <a:pt x="1270" y="1154430"/>
                    <a:pt x="4953" y="1150747"/>
                  </a:cubicBezTo>
                  <a:lnTo>
                    <a:pt x="585978" y="577215"/>
                  </a:lnTo>
                  <a:lnTo>
                    <a:pt x="594868" y="586232"/>
                  </a:lnTo>
                  <a:lnTo>
                    <a:pt x="585978" y="595249"/>
                  </a:lnTo>
                  <a:lnTo>
                    <a:pt x="4953" y="21717"/>
                  </a:lnTo>
                  <a:cubicBezTo>
                    <a:pt x="1270" y="18161"/>
                    <a:pt x="127" y="12700"/>
                    <a:pt x="2032" y="7874"/>
                  </a:cubicBezTo>
                  <a:cubicBezTo>
                    <a:pt x="3937" y="3048"/>
                    <a:pt x="8636" y="0"/>
                    <a:pt x="13843" y="0"/>
                  </a:cubicBezTo>
                  <a:moveTo>
                    <a:pt x="13843" y="25400"/>
                  </a:moveTo>
                  <a:lnTo>
                    <a:pt x="13843" y="12700"/>
                  </a:lnTo>
                  <a:lnTo>
                    <a:pt x="22733" y="3683"/>
                  </a:lnTo>
                  <a:lnTo>
                    <a:pt x="603885" y="577215"/>
                  </a:lnTo>
                  <a:cubicBezTo>
                    <a:pt x="606298" y="579628"/>
                    <a:pt x="607695" y="582803"/>
                    <a:pt x="607695" y="586232"/>
                  </a:cubicBezTo>
                  <a:cubicBezTo>
                    <a:pt x="607695" y="589661"/>
                    <a:pt x="606298" y="592836"/>
                    <a:pt x="603885" y="595249"/>
                  </a:cubicBezTo>
                  <a:lnTo>
                    <a:pt x="22733" y="1168781"/>
                  </a:lnTo>
                  <a:lnTo>
                    <a:pt x="13843" y="1159764"/>
                  </a:lnTo>
                  <a:lnTo>
                    <a:pt x="13843" y="1147064"/>
                  </a:lnTo>
                  <a:lnTo>
                    <a:pt x="2300478" y="1147064"/>
                  </a:lnTo>
                  <a:lnTo>
                    <a:pt x="2300478" y="1159764"/>
                  </a:lnTo>
                  <a:lnTo>
                    <a:pt x="2291588" y="1150747"/>
                  </a:lnTo>
                  <a:lnTo>
                    <a:pt x="2872740" y="577215"/>
                  </a:lnTo>
                  <a:lnTo>
                    <a:pt x="2881630" y="586232"/>
                  </a:lnTo>
                  <a:lnTo>
                    <a:pt x="2872740" y="595249"/>
                  </a:lnTo>
                  <a:lnTo>
                    <a:pt x="2291588" y="21717"/>
                  </a:lnTo>
                  <a:lnTo>
                    <a:pt x="2300478" y="12700"/>
                  </a:lnTo>
                  <a:lnTo>
                    <a:pt x="2300478" y="25400"/>
                  </a:lnTo>
                  <a:lnTo>
                    <a:pt x="13843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5827305" y="8659078"/>
            <a:ext cx="1757340" cy="30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5"/>
              </a:lnSpc>
            </a:pPr>
            <a:r>
              <a:rPr lang="en-US" sz="2199" spc="2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alarm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879920" y="8239672"/>
            <a:ext cx="2786993" cy="1129477"/>
            <a:chOff x="0" y="0"/>
            <a:chExt cx="2893158" cy="1172502"/>
          </a:xfrm>
        </p:grpSpPr>
        <p:sp>
          <p:nvSpPr>
            <p:cNvPr id="17" name="Freeform 17"/>
            <p:cNvSpPr/>
            <p:nvPr/>
          </p:nvSpPr>
          <p:spPr>
            <a:xfrm>
              <a:off x="12700" y="12700"/>
              <a:ext cx="2867787" cy="1147064"/>
            </a:xfrm>
            <a:custGeom>
              <a:avLst/>
              <a:gdLst/>
              <a:ahLst/>
              <a:cxnLst/>
              <a:rect l="l" t="t" r="r" b="b"/>
              <a:pathLst>
                <a:path w="2867787" h="1147064">
                  <a:moveTo>
                    <a:pt x="0" y="0"/>
                  </a:moveTo>
                  <a:lnTo>
                    <a:pt x="2286635" y="0"/>
                  </a:lnTo>
                  <a:lnTo>
                    <a:pt x="2867787" y="573532"/>
                  </a:lnTo>
                  <a:lnTo>
                    <a:pt x="2286635" y="1147064"/>
                  </a:lnTo>
                  <a:lnTo>
                    <a:pt x="0" y="1147064"/>
                  </a:lnTo>
                  <a:lnTo>
                    <a:pt x="581152" y="573532"/>
                  </a:lnTo>
                  <a:close/>
                </a:path>
              </a:pathLst>
            </a:custGeom>
            <a:solidFill>
              <a:srgbClr val="4472C4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-1143" y="0"/>
              <a:ext cx="2894330" cy="1172464"/>
            </a:xfrm>
            <a:custGeom>
              <a:avLst/>
              <a:gdLst/>
              <a:ahLst/>
              <a:cxnLst/>
              <a:rect l="l" t="t" r="r" b="b"/>
              <a:pathLst>
                <a:path w="2894330" h="1172464">
                  <a:moveTo>
                    <a:pt x="13843" y="0"/>
                  </a:moveTo>
                  <a:lnTo>
                    <a:pt x="2300478" y="0"/>
                  </a:lnTo>
                  <a:cubicBezTo>
                    <a:pt x="2303780" y="0"/>
                    <a:pt x="2307082" y="1270"/>
                    <a:pt x="2309368" y="3683"/>
                  </a:cubicBezTo>
                  <a:lnTo>
                    <a:pt x="2890520" y="577215"/>
                  </a:lnTo>
                  <a:cubicBezTo>
                    <a:pt x="2892933" y="579628"/>
                    <a:pt x="2894330" y="582803"/>
                    <a:pt x="2894330" y="586232"/>
                  </a:cubicBezTo>
                  <a:cubicBezTo>
                    <a:pt x="2894330" y="589661"/>
                    <a:pt x="2892933" y="592836"/>
                    <a:pt x="2890520" y="595249"/>
                  </a:cubicBezTo>
                  <a:lnTo>
                    <a:pt x="2309368" y="1168781"/>
                  </a:lnTo>
                  <a:cubicBezTo>
                    <a:pt x="2306955" y="1171067"/>
                    <a:pt x="2303780" y="1172464"/>
                    <a:pt x="2300478" y="1172464"/>
                  </a:cubicBezTo>
                  <a:lnTo>
                    <a:pt x="13843" y="1172464"/>
                  </a:lnTo>
                  <a:cubicBezTo>
                    <a:pt x="8636" y="1172464"/>
                    <a:pt x="4064" y="1169289"/>
                    <a:pt x="2032" y="1164590"/>
                  </a:cubicBezTo>
                  <a:cubicBezTo>
                    <a:pt x="0" y="1159891"/>
                    <a:pt x="1270" y="1154430"/>
                    <a:pt x="4953" y="1150747"/>
                  </a:cubicBezTo>
                  <a:lnTo>
                    <a:pt x="585978" y="577215"/>
                  </a:lnTo>
                  <a:lnTo>
                    <a:pt x="594868" y="586232"/>
                  </a:lnTo>
                  <a:lnTo>
                    <a:pt x="585978" y="595249"/>
                  </a:lnTo>
                  <a:lnTo>
                    <a:pt x="4953" y="21717"/>
                  </a:lnTo>
                  <a:cubicBezTo>
                    <a:pt x="1270" y="18161"/>
                    <a:pt x="127" y="12700"/>
                    <a:pt x="2032" y="7874"/>
                  </a:cubicBezTo>
                  <a:cubicBezTo>
                    <a:pt x="3937" y="3048"/>
                    <a:pt x="8636" y="0"/>
                    <a:pt x="13843" y="0"/>
                  </a:cubicBezTo>
                  <a:moveTo>
                    <a:pt x="13843" y="25400"/>
                  </a:moveTo>
                  <a:lnTo>
                    <a:pt x="13843" y="12700"/>
                  </a:lnTo>
                  <a:lnTo>
                    <a:pt x="22733" y="3683"/>
                  </a:lnTo>
                  <a:lnTo>
                    <a:pt x="603885" y="577215"/>
                  </a:lnTo>
                  <a:cubicBezTo>
                    <a:pt x="606298" y="579628"/>
                    <a:pt x="607695" y="582803"/>
                    <a:pt x="607695" y="586232"/>
                  </a:cubicBezTo>
                  <a:cubicBezTo>
                    <a:pt x="607695" y="589661"/>
                    <a:pt x="606298" y="592836"/>
                    <a:pt x="603885" y="595249"/>
                  </a:cubicBezTo>
                  <a:lnTo>
                    <a:pt x="22733" y="1168781"/>
                  </a:lnTo>
                  <a:lnTo>
                    <a:pt x="13843" y="1159764"/>
                  </a:lnTo>
                  <a:lnTo>
                    <a:pt x="13843" y="1147064"/>
                  </a:lnTo>
                  <a:lnTo>
                    <a:pt x="2300478" y="1147064"/>
                  </a:lnTo>
                  <a:lnTo>
                    <a:pt x="2300478" y="1159764"/>
                  </a:lnTo>
                  <a:lnTo>
                    <a:pt x="2291588" y="1150747"/>
                  </a:lnTo>
                  <a:lnTo>
                    <a:pt x="2872740" y="577215"/>
                  </a:lnTo>
                  <a:lnTo>
                    <a:pt x="2881630" y="586232"/>
                  </a:lnTo>
                  <a:lnTo>
                    <a:pt x="2872740" y="595249"/>
                  </a:lnTo>
                  <a:lnTo>
                    <a:pt x="2291588" y="21717"/>
                  </a:lnTo>
                  <a:lnTo>
                    <a:pt x="2300478" y="12700"/>
                  </a:lnTo>
                  <a:lnTo>
                    <a:pt x="2300478" y="25400"/>
                  </a:lnTo>
                  <a:lnTo>
                    <a:pt x="13843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485903" y="8239672"/>
            <a:ext cx="2786993" cy="1129477"/>
            <a:chOff x="0" y="0"/>
            <a:chExt cx="2893158" cy="1172502"/>
          </a:xfrm>
        </p:grpSpPr>
        <p:sp>
          <p:nvSpPr>
            <p:cNvPr id="20" name="Freeform 20"/>
            <p:cNvSpPr/>
            <p:nvPr/>
          </p:nvSpPr>
          <p:spPr>
            <a:xfrm>
              <a:off x="12700" y="12700"/>
              <a:ext cx="2867787" cy="1147064"/>
            </a:xfrm>
            <a:custGeom>
              <a:avLst/>
              <a:gdLst/>
              <a:ahLst/>
              <a:cxnLst/>
              <a:rect l="l" t="t" r="r" b="b"/>
              <a:pathLst>
                <a:path w="2867787" h="1147064">
                  <a:moveTo>
                    <a:pt x="0" y="0"/>
                  </a:moveTo>
                  <a:lnTo>
                    <a:pt x="2286635" y="0"/>
                  </a:lnTo>
                  <a:lnTo>
                    <a:pt x="2867787" y="573532"/>
                  </a:lnTo>
                  <a:lnTo>
                    <a:pt x="2286635" y="1147064"/>
                  </a:lnTo>
                  <a:lnTo>
                    <a:pt x="0" y="1147064"/>
                  </a:lnTo>
                  <a:lnTo>
                    <a:pt x="581152" y="573532"/>
                  </a:lnTo>
                  <a:close/>
                </a:path>
              </a:pathLst>
            </a:custGeom>
            <a:solidFill>
              <a:srgbClr val="4472C4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-1143" y="0"/>
              <a:ext cx="2894330" cy="1172464"/>
            </a:xfrm>
            <a:custGeom>
              <a:avLst/>
              <a:gdLst/>
              <a:ahLst/>
              <a:cxnLst/>
              <a:rect l="l" t="t" r="r" b="b"/>
              <a:pathLst>
                <a:path w="2894330" h="1172464">
                  <a:moveTo>
                    <a:pt x="13843" y="0"/>
                  </a:moveTo>
                  <a:lnTo>
                    <a:pt x="2300478" y="0"/>
                  </a:lnTo>
                  <a:cubicBezTo>
                    <a:pt x="2303780" y="0"/>
                    <a:pt x="2307082" y="1270"/>
                    <a:pt x="2309368" y="3683"/>
                  </a:cubicBezTo>
                  <a:lnTo>
                    <a:pt x="2890520" y="577215"/>
                  </a:lnTo>
                  <a:cubicBezTo>
                    <a:pt x="2892933" y="579628"/>
                    <a:pt x="2894330" y="582803"/>
                    <a:pt x="2894330" y="586232"/>
                  </a:cubicBezTo>
                  <a:cubicBezTo>
                    <a:pt x="2894330" y="589661"/>
                    <a:pt x="2892933" y="592836"/>
                    <a:pt x="2890520" y="595249"/>
                  </a:cubicBezTo>
                  <a:lnTo>
                    <a:pt x="2309368" y="1168781"/>
                  </a:lnTo>
                  <a:cubicBezTo>
                    <a:pt x="2306955" y="1171067"/>
                    <a:pt x="2303780" y="1172464"/>
                    <a:pt x="2300478" y="1172464"/>
                  </a:cubicBezTo>
                  <a:lnTo>
                    <a:pt x="13843" y="1172464"/>
                  </a:lnTo>
                  <a:cubicBezTo>
                    <a:pt x="8636" y="1172464"/>
                    <a:pt x="4064" y="1169289"/>
                    <a:pt x="2032" y="1164590"/>
                  </a:cubicBezTo>
                  <a:cubicBezTo>
                    <a:pt x="0" y="1159891"/>
                    <a:pt x="1270" y="1154430"/>
                    <a:pt x="4953" y="1150747"/>
                  </a:cubicBezTo>
                  <a:lnTo>
                    <a:pt x="585978" y="577215"/>
                  </a:lnTo>
                  <a:lnTo>
                    <a:pt x="594868" y="586232"/>
                  </a:lnTo>
                  <a:lnTo>
                    <a:pt x="585978" y="595249"/>
                  </a:lnTo>
                  <a:lnTo>
                    <a:pt x="4953" y="21717"/>
                  </a:lnTo>
                  <a:cubicBezTo>
                    <a:pt x="1270" y="18161"/>
                    <a:pt x="127" y="12700"/>
                    <a:pt x="2032" y="7874"/>
                  </a:cubicBezTo>
                  <a:cubicBezTo>
                    <a:pt x="3937" y="3048"/>
                    <a:pt x="8636" y="0"/>
                    <a:pt x="13843" y="0"/>
                  </a:cubicBezTo>
                  <a:moveTo>
                    <a:pt x="13843" y="25400"/>
                  </a:moveTo>
                  <a:lnTo>
                    <a:pt x="13843" y="12700"/>
                  </a:lnTo>
                  <a:lnTo>
                    <a:pt x="22733" y="3683"/>
                  </a:lnTo>
                  <a:lnTo>
                    <a:pt x="603885" y="577215"/>
                  </a:lnTo>
                  <a:cubicBezTo>
                    <a:pt x="606298" y="579628"/>
                    <a:pt x="607695" y="582803"/>
                    <a:pt x="607695" y="586232"/>
                  </a:cubicBezTo>
                  <a:cubicBezTo>
                    <a:pt x="607695" y="589661"/>
                    <a:pt x="606298" y="592836"/>
                    <a:pt x="603885" y="595249"/>
                  </a:cubicBezTo>
                  <a:lnTo>
                    <a:pt x="22733" y="1168781"/>
                  </a:lnTo>
                  <a:lnTo>
                    <a:pt x="13843" y="1159764"/>
                  </a:lnTo>
                  <a:lnTo>
                    <a:pt x="13843" y="1147064"/>
                  </a:lnTo>
                  <a:lnTo>
                    <a:pt x="2300478" y="1147064"/>
                  </a:lnTo>
                  <a:lnTo>
                    <a:pt x="2300478" y="1159764"/>
                  </a:lnTo>
                  <a:lnTo>
                    <a:pt x="2291588" y="1150747"/>
                  </a:lnTo>
                  <a:lnTo>
                    <a:pt x="2872740" y="577215"/>
                  </a:lnTo>
                  <a:lnTo>
                    <a:pt x="2881630" y="586232"/>
                  </a:lnTo>
                  <a:lnTo>
                    <a:pt x="2872740" y="595249"/>
                  </a:lnTo>
                  <a:lnTo>
                    <a:pt x="2291588" y="21717"/>
                  </a:lnTo>
                  <a:lnTo>
                    <a:pt x="2300478" y="12700"/>
                  </a:lnTo>
                  <a:lnTo>
                    <a:pt x="2300478" y="25400"/>
                  </a:lnTo>
                  <a:lnTo>
                    <a:pt x="13843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3070111" y="8239672"/>
            <a:ext cx="2786993" cy="1129477"/>
            <a:chOff x="0" y="0"/>
            <a:chExt cx="2893158" cy="1172502"/>
          </a:xfrm>
        </p:grpSpPr>
        <p:sp>
          <p:nvSpPr>
            <p:cNvPr id="23" name="Freeform 23"/>
            <p:cNvSpPr/>
            <p:nvPr/>
          </p:nvSpPr>
          <p:spPr>
            <a:xfrm>
              <a:off x="12700" y="12700"/>
              <a:ext cx="2867787" cy="1147064"/>
            </a:xfrm>
            <a:custGeom>
              <a:avLst/>
              <a:gdLst/>
              <a:ahLst/>
              <a:cxnLst/>
              <a:rect l="l" t="t" r="r" b="b"/>
              <a:pathLst>
                <a:path w="2867787" h="1147064">
                  <a:moveTo>
                    <a:pt x="0" y="0"/>
                  </a:moveTo>
                  <a:lnTo>
                    <a:pt x="2286635" y="0"/>
                  </a:lnTo>
                  <a:lnTo>
                    <a:pt x="2867787" y="573532"/>
                  </a:lnTo>
                  <a:lnTo>
                    <a:pt x="2286635" y="1147064"/>
                  </a:lnTo>
                  <a:lnTo>
                    <a:pt x="0" y="1147064"/>
                  </a:lnTo>
                  <a:lnTo>
                    <a:pt x="581152" y="573532"/>
                  </a:lnTo>
                  <a:close/>
                </a:path>
              </a:pathLst>
            </a:custGeom>
            <a:solidFill>
              <a:srgbClr val="4472C4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-1143" y="0"/>
              <a:ext cx="2894330" cy="1172464"/>
            </a:xfrm>
            <a:custGeom>
              <a:avLst/>
              <a:gdLst/>
              <a:ahLst/>
              <a:cxnLst/>
              <a:rect l="l" t="t" r="r" b="b"/>
              <a:pathLst>
                <a:path w="2894330" h="1172464">
                  <a:moveTo>
                    <a:pt x="13843" y="0"/>
                  </a:moveTo>
                  <a:lnTo>
                    <a:pt x="2300478" y="0"/>
                  </a:lnTo>
                  <a:cubicBezTo>
                    <a:pt x="2303780" y="0"/>
                    <a:pt x="2307082" y="1270"/>
                    <a:pt x="2309368" y="3683"/>
                  </a:cubicBezTo>
                  <a:lnTo>
                    <a:pt x="2890520" y="577215"/>
                  </a:lnTo>
                  <a:cubicBezTo>
                    <a:pt x="2892933" y="579628"/>
                    <a:pt x="2894330" y="582803"/>
                    <a:pt x="2894330" y="586232"/>
                  </a:cubicBezTo>
                  <a:cubicBezTo>
                    <a:pt x="2894330" y="589661"/>
                    <a:pt x="2892933" y="592836"/>
                    <a:pt x="2890520" y="595249"/>
                  </a:cubicBezTo>
                  <a:lnTo>
                    <a:pt x="2309368" y="1168781"/>
                  </a:lnTo>
                  <a:cubicBezTo>
                    <a:pt x="2306955" y="1171067"/>
                    <a:pt x="2303780" y="1172464"/>
                    <a:pt x="2300478" y="1172464"/>
                  </a:cubicBezTo>
                  <a:lnTo>
                    <a:pt x="13843" y="1172464"/>
                  </a:lnTo>
                  <a:cubicBezTo>
                    <a:pt x="8636" y="1172464"/>
                    <a:pt x="4064" y="1169289"/>
                    <a:pt x="2032" y="1164590"/>
                  </a:cubicBezTo>
                  <a:cubicBezTo>
                    <a:pt x="0" y="1159891"/>
                    <a:pt x="1270" y="1154430"/>
                    <a:pt x="4953" y="1150747"/>
                  </a:cubicBezTo>
                  <a:lnTo>
                    <a:pt x="585978" y="577215"/>
                  </a:lnTo>
                  <a:lnTo>
                    <a:pt x="594868" y="586232"/>
                  </a:lnTo>
                  <a:lnTo>
                    <a:pt x="585978" y="595249"/>
                  </a:lnTo>
                  <a:lnTo>
                    <a:pt x="4953" y="21717"/>
                  </a:lnTo>
                  <a:cubicBezTo>
                    <a:pt x="1270" y="18161"/>
                    <a:pt x="127" y="12700"/>
                    <a:pt x="2032" y="7874"/>
                  </a:cubicBezTo>
                  <a:cubicBezTo>
                    <a:pt x="3937" y="3048"/>
                    <a:pt x="8636" y="0"/>
                    <a:pt x="13843" y="0"/>
                  </a:cubicBezTo>
                  <a:moveTo>
                    <a:pt x="13843" y="25400"/>
                  </a:moveTo>
                  <a:lnTo>
                    <a:pt x="13843" y="12700"/>
                  </a:lnTo>
                  <a:lnTo>
                    <a:pt x="22733" y="3683"/>
                  </a:lnTo>
                  <a:lnTo>
                    <a:pt x="603885" y="577215"/>
                  </a:lnTo>
                  <a:cubicBezTo>
                    <a:pt x="606298" y="579628"/>
                    <a:pt x="607695" y="582803"/>
                    <a:pt x="607695" y="586232"/>
                  </a:cubicBezTo>
                  <a:cubicBezTo>
                    <a:pt x="607695" y="589661"/>
                    <a:pt x="606298" y="592836"/>
                    <a:pt x="603885" y="595249"/>
                  </a:cubicBezTo>
                  <a:lnTo>
                    <a:pt x="22733" y="1168781"/>
                  </a:lnTo>
                  <a:lnTo>
                    <a:pt x="13843" y="1159764"/>
                  </a:lnTo>
                  <a:lnTo>
                    <a:pt x="13843" y="1147064"/>
                  </a:lnTo>
                  <a:lnTo>
                    <a:pt x="2300478" y="1147064"/>
                  </a:lnTo>
                  <a:lnTo>
                    <a:pt x="2300478" y="1159764"/>
                  </a:lnTo>
                  <a:lnTo>
                    <a:pt x="2291588" y="1150747"/>
                  </a:lnTo>
                  <a:lnTo>
                    <a:pt x="2872740" y="577215"/>
                  </a:lnTo>
                  <a:lnTo>
                    <a:pt x="2881630" y="586232"/>
                  </a:lnTo>
                  <a:lnTo>
                    <a:pt x="2872740" y="595249"/>
                  </a:lnTo>
                  <a:lnTo>
                    <a:pt x="2291588" y="21717"/>
                  </a:lnTo>
                  <a:lnTo>
                    <a:pt x="2300478" y="12700"/>
                  </a:lnTo>
                  <a:lnTo>
                    <a:pt x="2300478" y="25400"/>
                  </a:lnTo>
                  <a:lnTo>
                    <a:pt x="13843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8394747" y="8511459"/>
            <a:ext cx="1757340" cy="604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5"/>
              </a:lnSpc>
            </a:pPr>
            <a:r>
              <a:rPr lang="en-US" sz="2199" spc="2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solution- seeking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008816" y="8511459"/>
            <a:ext cx="1757340" cy="604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5"/>
              </a:lnSpc>
            </a:pPr>
            <a:r>
              <a:rPr lang="en-US" sz="2199" spc="2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decision-making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615796" y="8508463"/>
            <a:ext cx="1757340" cy="604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5"/>
              </a:lnSpc>
            </a:pPr>
            <a:r>
              <a:rPr lang="en-US" sz="2199" spc="2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balance or exhaustion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képen személy, ruházat, sport, lábbelik látható  Automatikusan generált leírás"/>
          <p:cNvSpPr/>
          <p:nvPr/>
        </p:nvSpPr>
        <p:spPr>
          <a:xfrm>
            <a:off x="9153525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750" r="-317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03969" y="1384183"/>
            <a:ext cx="8567048" cy="141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An injured athlete may experience...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157867"/>
            <a:ext cx="7774018" cy="5720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4340" lvl="1" indent="-217170" algn="l">
              <a:lnSpc>
                <a:spcPts val="5759"/>
              </a:lnSpc>
              <a:buFont typeface="Arial"/>
              <a:buChar char="•"/>
            </a:pP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Restricted attention 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(focusing on the problem)</a:t>
            </a:r>
          </a:p>
          <a:p>
            <a:pPr marL="434340" lvl="1" indent="-217170" algn="l">
              <a:lnSpc>
                <a:spcPts val="5759"/>
              </a:lnSpc>
              <a:buFont typeface="Arial"/>
              <a:buChar char="•"/>
            </a:pP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Reduced mental capacity 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(challenges in evaluating of the situation)</a:t>
            </a:r>
          </a:p>
          <a:p>
            <a:pPr marL="434340" lvl="1" indent="-217170" algn="l">
              <a:lnSpc>
                <a:spcPts val="5759"/>
              </a:lnSpc>
              <a:buFont typeface="Arial"/>
              <a:buChar char="•"/>
            </a:pP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Decreased emotional control and self-regulation 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(extreme behaviors, aggression)</a:t>
            </a:r>
          </a:p>
          <a:p>
            <a:pPr marL="434340" lvl="1" indent="-217170" algn="l">
              <a:lnSpc>
                <a:spcPts val="5759"/>
              </a:lnSpc>
              <a:buFont typeface="Arial"/>
              <a:buChar char="•"/>
            </a:pP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Changed relationships 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(egocentrism, increased need for support)</a:t>
            </a:r>
          </a:p>
          <a:p>
            <a:pPr marL="434340" lvl="1" indent="-217170" algn="l">
              <a:lnSpc>
                <a:spcPts val="5759"/>
              </a:lnSpc>
              <a:buFont typeface="Arial"/>
              <a:buChar char="•"/>
            </a:pP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Regression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(blaming others, denial)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174171"/>
            <a:chOff x="0" y="0"/>
            <a:chExt cx="24384000" cy="2322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232283"/>
            </a:xfrm>
            <a:custGeom>
              <a:avLst/>
              <a:gdLst/>
              <a:ahLst/>
              <a:cxnLst/>
              <a:rect l="l" t="t" r="r" b="b"/>
              <a:pathLst>
                <a:path w="24384000" h="232283">
                  <a:moveTo>
                    <a:pt x="0" y="0"/>
                  </a:moveTo>
                  <a:lnTo>
                    <a:pt x="24384000" y="0"/>
                  </a:lnTo>
                  <a:lnTo>
                    <a:pt x="24384000" y="232283"/>
                  </a:lnTo>
                  <a:lnTo>
                    <a:pt x="0" y="232283"/>
                  </a:lnTo>
                  <a:close/>
                </a:path>
              </a:pathLst>
            </a:custGeom>
            <a:gradFill rotWithShape="1">
              <a:gsLst>
                <a:gs pos="0">
                  <a:srgbClr val="121D46">
                    <a:alpha val="100000"/>
                  </a:srgbClr>
                </a:gs>
                <a:gs pos="50000">
                  <a:srgbClr val="00B7BD">
                    <a:alpha val="100000"/>
                  </a:srgbClr>
                </a:gs>
                <a:gs pos="100000">
                  <a:srgbClr val="1B9A63">
                    <a:alpha val="100000"/>
                  </a:srgbClr>
                </a:gs>
              </a:gsLst>
              <a:lin ang="0"/>
            </a:gradFill>
          </p:spPr>
        </p:sp>
      </p:grp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103" b="-2610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366209" y="2424013"/>
            <a:ext cx="8438330" cy="141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Negative psychological consequences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821977" y="9086111"/>
            <a:ext cx="1262053" cy="436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18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174171"/>
            <a:chOff x="0" y="0"/>
            <a:chExt cx="24384000" cy="2322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232283"/>
            </a:xfrm>
            <a:custGeom>
              <a:avLst/>
              <a:gdLst/>
              <a:ahLst/>
              <a:cxnLst/>
              <a:rect l="l" t="t" r="r" b="b"/>
              <a:pathLst>
                <a:path w="24384000" h="232283">
                  <a:moveTo>
                    <a:pt x="0" y="0"/>
                  </a:moveTo>
                  <a:lnTo>
                    <a:pt x="24384000" y="0"/>
                  </a:lnTo>
                  <a:lnTo>
                    <a:pt x="24384000" y="232283"/>
                  </a:lnTo>
                  <a:lnTo>
                    <a:pt x="0" y="232283"/>
                  </a:lnTo>
                  <a:close/>
                </a:path>
              </a:pathLst>
            </a:custGeom>
            <a:gradFill rotWithShape="1">
              <a:gsLst>
                <a:gs pos="0">
                  <a:srgbClr val="121D46">
                    <a:alpha val="100000"/>
                  </a:srgbClr>
                </a:gs>
                <a:gs pos="50000">
                  <a:srgbClr val="00B7BD">
                    <a:alpha val="100000"/>
                  </a:srgbClr>
                </a:gs>
                <a:gs pos="100000">
                  <a:srgbClr val="1B9A63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id="7" name="TextBox 7"/>
          <p:cNvSpPr txBox="1"/>
          <p:nvPr/>
        </p:nvSpPr>
        <p:spPr>
          <a:xfrm>
            <a:off x="10366209" y="4190864"/>
            <a:ext cx="7548249" cy="323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Stress and anxiety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Anger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Issues related to compliance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Depression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Concentration and attention problems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Exercise addiction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84919" y="4420522"/>
            <a:ext cx="13435004" cy="136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81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The role of stress</a:t>
            </a:r>
          </a:p>
        </p:txBody>
      </p:sp>
      <p:sp>
        <p:nvSpPr>
          <p:cNvPr id="3" name="Freeform 3"/>
          <p:cNvSpPr/>
          <p:nvPr/>
        </p:nvSpPr>
        <p:spPr>
          <a:xfrm rot="-10800000">
            <a:off x="12520143" y="-131600"/>
            <a:ext cx="5981702" cy="10286998"/>
          </a:xfrm>
          <a:custGeom>
            <a:avLst/>
            <a:gdLst/>
            <a:ahLst/>
            <a:cxnLst/>
            <a:rect l="l" t="t" r="r" b="b"/>
            <a:pathLst>
              <a:path w="5981702" h="10286998">
                <a:moveTo>
                  <a:pt x="0" y="0"/>
                </a:moveTo>
                <a:lnTo>
                  <a:pt x="5981701" y="0"/>
                </a:lnTo>
                <a:lnTo>
                  <a:pt x="5981701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3022"/>
            </a:stretch>
          </a:blipFill>
        </p:spPr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16082" y="-19050"/>
            <a:ext cx="3071919" cy="3353422"/>
          </a:xfrm>
          <a:custGeom>
            <a:avLst/>
            <a:gdLst/>
            <a:ahLst/>
            <a:cxnLst/>
            <a:rect l="l" t="t" r="r" b="b"/>
            <a:pathLst>
              <a:path w="3071919" h="3353422">
                <a:moveTo>
                  <a:pt x="0" y="0"/>
                </a:moveTo>
                <a:lnTo>
                  <a:pt x="3071920" y="0"/>
                </a:lnTo>
                <a:lnTo>
                  <a:pt x="3071920" y="3353422"/>
                </a:lnTo>
                <a:lnTo>
                  <a:pt x="0" y="3353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733" r="-3395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84919" y="1839022"/>
            <a:ext cx="13435004" cy="787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Stress I.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66542" y="2472690"/>
            <a:ext cx="15086462" cy="6785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600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body’s non-specific response to regain balance through adaptation (Selye, 1976)</a:t>
            </a:r>
          </a:p>
          <a:p>
            <a:pPr algn="l">
              <a:lnSpc>
                <a:spcPts val="6000"/>
              </a:lnSpc>
            </a:pP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Positive (eustress) 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– helps to focus, achieve flow </a:t>
            </a:r>
          </a:p>
          <a:p>
            <a:pPr algn="l">
              <a:lnSpc>
                <a:spcPts val="6000"/>
              </a:lnSpc>
            </a:pP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Negative (distress) 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– can lead to anxiety, sense of threat </a:t>
            </a:r>
            <a:r>
              <a:rPr lang="en-US" sz="24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(higher risk of injury)</a:t>
            </a:r>
          </a:p>
          <a:p>
            <a:pPr marL="434340" lvl="1" indent="-217170" algn="l">
              <a:lnSpc>
                <a:spcPts val="6000"/>
              </a:lnSpc>
              <a:buFont typeface="Arial"/>
              <a:buChar char="•"/>
            </a:pP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STRESS RESPONSE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: physiological and biochemical changes for coping (if unable: anxiety appears)</a:t>
            </a:r>
          </a:p>
          <a:p>
            <a:pPr marL="434340" lvl="1" indent="-217170" algn="l">
              <a:lnSpc>
                <a:spcPts val="6000"/>
              </a:lnSpc>
              <a:buFont typeface="Arial"/>
              <a:buChar char="•"/>
            </a:pP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Stress level is influenced by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:  importance of the event, number of uncertain factors, personality traits</a:t>
            </a:r>
          </a:p>
          <a:p>
            <a:pPr marL="434340" lvl="1" indent="-217170" algn="l">
              <a:lnSpc>
                <a:spcPts val="6000"/>
              </a:lnSpc>
              <a:buFont typeface="Arial"/>
              <a:buChar char="•"/>
            </a:pP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Increased sensitivity and strong reactions caused by elevated stress</a:t>
            </a:r>
          </a:p>
          <a:p>
            <a:pPr algn="l">
              <a:lnSpc>
                <a:spcPts val="6000"/>
              </a:lnSpc>
            </a:pPr>
            <a:r>
              <a:rPr lang="en-US" sz="2400" b="1">
                <a:solidFill>
                  <a:srgbClr val="FF0000"/>
                </a:solidFill>
                <a:latin typeface="Poppins Bold"/>
                <a:ea typeface="Poppins Bold"/>
                <a:cs typeface="Poppins Bold"/>
                <a:sym typeface="Poppins Bold"/>
              </a:rPr>
              <a:t>-&gt;VULNERABITY! (risk of injury)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821977" y="9086111"/>
            <a:ext cx="1262053" cy="436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18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7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18288000" cy="174171"/>
            <a:chOff x="0" y="0"/>
            <a:chExt cx="24384000" cy="2322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232283"/>
            </a:xfrm>
            <a:custGeom>
              <a:avLst/>
              <a:gdLst/>
              <a:ahLst/>
              <a:cxnLst/>
              <a:rect l="l" t="t" r="r" b="b"/>
              <a:pathLst>
                <a:path w="24384000" h="232283">
                  <a:moveTo>
                    <a:pt x="0" y="0"/>
                  </a:moveTo>
                  <a:lnTo>
                    <a:pt x="24384000" y="0"/>
                  </a:lnTo>
                  <a:lnTo>
                    <a:pt x="24384000" y="232283"/>
                  </a:lnTo>
                  <a:lnTo>
                    <a:pt x="0" y="232283"/>
                  </a:lnTo>
                  <a:close/>
                </a:path>
              </a:pathLst>
            </a:custGeom>
            <a:gradFill rotWithShape="1">
              <a:gsLst>
                <a:gs pos="0">
                  <a:srgbClr val="121D46">
                    <a:alpha val="100000"/>
                  </a:srgbClr>
                </a:gs>
                <a:gs pos="50000">
                  <a:srgbClr val="00B7BD">
                    <a:alpha val="100000"/>
                  </a:srgbClr>
                </a:gs>
                <a:gs pos="100000">
                  <a:srgbClr val="1B9A63">
                    <a:alpha val="100000"/>
                  </a:srgbClr>
                </a:gs>
              </a:gsLst>
              <a:lin ang="0"/>
            </a:gradFill>
          </p:spPr>
        </p:sp>
      </p:grp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430770">
            <a:off x="9462375" y="-2647361"/>
            <a:ext cx="13097815" cy="14298068"/>
          </a:xfrm>
          <a:custGeom>
            <a:avLst/>
            <a:gdLst/>
            <a:ahLst/>
            <a:cxnLst/>
            <a:rect l="l" t="t" r="r" b="b"/>
            <a:pathLst>
              <a:path w="13097815" h="14298068">
                <a:moveTo>
                  <a:pt x="0" y="0"/>
                </a:moveTo>
                <a:lnTo>
                  <a:pt x="13097815" y="0"/>
                </a:lnTo>
                <a:lnTo>
                  <a:pt x="13097815" y="14298068"/>
                </a:lnTo>
                <a:lnTo>
                  <a:pt x="0" y="14298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18733" r="-3395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57628" y="1812228"/>
            <a:ext cx="13435004" cy="787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Stress II.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76718" y="2909790"/>
            <a:ext cx="12123489" cy="526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4340" lvl="1" indent="-217170" algn="l">
              <a:lnSpc>
                <a:spcPts val="6000"/>
              </a:lnSpc>
              <a:buFont typeface="Arial"/>
              <a:buChar char="•"/>
            </a:pP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Personalities, 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who perceive the situation as more stressful  -&gt; </a:t>
            </a: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higher psychological activity</a:t>
            </a:r>
          </a:p>
          <a:p>
            <a:pPr marL="434340" lvl="1" indent="-217170" algn="l">
              <a:lnSpc>
                <a:spcPts val="6000"/>
              </a:lnSpc>
              <a:buFont typeface="Arial"/>
              <a:buChar char="•"/>
            </a:pP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Increased muscle tension -&gt;  exhaustion, reduced flexibility, motor coordinaton problems, muscle functioning difficulities 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(strain, sprain, tear)</a:t>
            </a:r>
          </a:p>
          <a:p>
            <a:pPr marL="434340" lvl="1" indent="-217170" algn="l">
              <a:lnSpc>
                <a:spcPts val="6000"/>
              </a:lnSpc>
              <a:buFont typeface="Arial"/>
              <a:buChar char="•"/>
            </a:pP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Narrowing of the visual field</a:t>
            </a:r>
          </a:p>
          <a:p>
            <a:pPr marL="434340" lvl="1" indent="-217170" algn="l">
              <a:lnSpc>
                <a:spcPts val="600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feelings related to pain are </a:t>
            </a: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natural,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IN FACT! </a:t>
            </a: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part of the rehabilitation process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821977" y="9086111"/>
            <a:ext cx="1262053" cy="436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18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8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18288000" cy="174171"/>
            <a:chOff x="0" y="0"/>
            <a:chExt cx="24384000" cy="2322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232283"/>
            </a:xfrm>
            <a:custGeom>
              <a:avLst/>
              <a:gdLst/>
              <a:ahLst/>
              <a:cxnLst/>
              <a:rect l="l" t="t" r="r" b="b"/>
              <a:pathLst>
                <a:path w="24384000" h="232283">
                  <a:moveTo>
                    <a:pt x="0" y="0"/>
                  </a:moveTo>
                  <a:lnTo>
                    <a:pt x="24384000" y="0"/>
                  </a:lnTo>
                  <a:lnTo>
                    <a:pt x="24384000" y="232283"/>
                  </a:lnTo>
                  <a:lnTo>
                    <a:pt x="0" y="232283"/>
                  </a:lnTo>
                  <a:close/>
                </a:path>
              </a:pathLst>
            </a:custGeom>
            <a:gradFill rotWithShape="1">
              <a:gsLst>
                <a:gs pos="0">
                  <a:srgbClr val="121D46">
                    <a:alpha val="100000"/>
                  </a:srgbClr>
                </a:gs>
                <a:gs pos="50000">
                  <a:srgbClr val="00B7BD">
                    <a:alpha val="100000"/>
                  </a:srgbClr>
                </a:gs>
                <a:gs pos="100000">
                  <a:srgbClr val="1B9A63">
                    <a:alpha val="100000"/>
                  </a:srgbClr>
                </a:gs>
              </a:gsLst>
              <a:lin ang="0"/>
            </a:gradFill>
          </p:spPr>
        </p:sp>
      </p:grp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52084" y="2572905"/>
            <a:ext cx="13435004" cy="787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Cognitive evaluation model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821977" y="9086111"/>
            <a:ext cx="1262053" cy="436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18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9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04624" y="6117657"/>
            <a:ext cx="4952272" cy="1104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100" b="1">
                <a:solidFill>
                  <a:srgbClr val="4472C4"/>
                </a:solidFill>
                <a:latin typeface="Poppins Bold"/>
                <a:ea typeface="Poppins Bold"/>
                <a:cs typeface="Poppins Bold"/>
                <a:sym typeface="Poppins Bold"/>
              </a:rPr>
              <a:t>Injury</a:t>
            </a:r>
          </a:p>
          <a:p>
            <a:pPr algn="ctr">
              <a:lnSpc>
                <a:spcPts val="3780"/>
              </a:lnSpc>
            </a:pPr>
            <a:r>
              <a:rPr lang="en-US" sz="21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Severity of injury?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725065" y="4274412"/>
            <a:ext cx="1511392" cy="1511391"/>
            <a:chOff x="0" y="0"/>
            <a:chExt cx="2015190" cy="20151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15236" cy="2015236"/>
            </a:xfrm>
            <a:custGeom>
              <a:avLst/>
              <a:gdLst/>
              <a:ahLst/>
              <a:cxnLst/>
              <a:rect l="l" t="t" r="r" b="b"/>
              <a:pathLst>
                <a:path w="2015236" h="2015236">
                  <a:moveTo>
                    <a:pt x="0" y="1007618"/>
                  </a:moveTo>
                  <a:cubicBezTo>
                    <a:pt x="0" y="451104"/>
                    <a:pt x="451104" y="0"/>
                    <a:pt x="1007618" y="0"/>
                  </a:cubicBezTo>
                  <a:cubicBezTo>
                    <a:pt x="1564132" y="0"/>
                    <a:pt x="2015236" y="451104"/>
                    <a:pt x="2015236" y="1007618"/>
                  </a:cubicBezTo>
                  <a:cubicBezTo>
                    <a:pt x="2015236" y="1564132"/>
                    <a:pt x="1564132" y="2015236"/>
                    <a:pt x="1007618" y="2015236"/>
                  </a:cubicBezTo>
                  <a:cubicBezTo>
                    <a:pt x="451104" y="2015236"/>
                    <a:pt x="0" y="1564132"/>
                    <a:pt x="0" y="1007618"/>
                  </a:cubicBezTo>
                  <a:close/>
                </a:path>
              </a:pathLst>
            </a:custGeom>
            <a:solidFill>
              <a:srgbClr val="121D4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739291" y="4274412"/>
            <a:ext cx="1511393" cy="1511391"/>
            <a:chOff x="0" y="0"/>
            <a:chExt cx="2015190" cy="20151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5236" cy="2015236"/>
            </a:xfrm>
            <a:custGeom>
              <a:avLst/>
              <a:gdLst/>
              <a:ahLst/>
              <a:cxnLst/>
              <a:rect l="l" t="t" r="r" b="b"/>
              <a:pathLst>
                <a:path w="2015236" h="2015236">
                  <a:moveTo>
                    <a:pt x="0" y="1007618"/>
                  </a:moveTo>
                  <a:cubicBezTo>
                    <a:pt x="0" y="451104"/>
                    <a:pt x="451104" y="0"/>
                    <a:pt x="1007618" y="0"/>
                  </a:cubicBezTo>
                  <a:cubicBezTo>
                    <a:pt x="1564132" y="0"/>
                    <a:pt x="2015236" y="451104"/>
                    <a:pt x="2015236" y="1007618"/>
                  </a:cubicBezTo>
                  <a:cubicBezTo>
                    <a:pt x="2015236" y="1564132"/>
                    <a:pt x="1564132" y="2015236"/>
                    <a:pt x="1007618" y="2015236"/>
                  </a:cubicBezTo>
                  <a:cubicBezTo>
                    <a:pt x="451104" y="2015236"/>
                    <a:pt x="0" y="1564132"/>
                    <a:pt x="0" y="1007618"/>
                  </a:cubicBezTo>
                  <a:close/>
                </a:path>
              </a:pathLst>
            </a:custGeom>
            <a:solidFill>
              <a:srgbClr val="121D46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351466" y="4274412"/>
            <a:ext cx="1511393" cy="1511391"/>
            <a:chOff x="0" y="0"/>
            <a:chExt cx="2015190" cy="20151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5236" cy="2015236"/>
            </a:xfrm>
            <a:custGeom>
              <a:avLst/>
              <a:gdLst/>
              <a:ahLst/>
              <a:cxnLst/>
              <a:rect l="l" t="t" r="r" b="b"/>
              <a:pathLst>
                <a:path w="2015236" h="2015236">
                  <a:moveTo>
                    <a:pt x="0" y="1007618"/>
                  </a:moveTo>
                  <a:cubicBezTo>
                    <a:pt x="0" y="451104"/>
                    <a:pt x="451104" y="0"/>
                    <a:pt x="1007618" y="0"/>
                  </a:cubicBezTo>
                  <a:cubicBezTo>
                    <a:pt x="1564132" y="0"/>
                    <a:pt x="2015236" y="451104"/>
                    <a:pt x="2015236" y="1007618"/>
                  </a:cubicBezTo>
                  <a:cubicBezTo>
                    <a:pt x="2015236" y="1564132"/>
                    <a:pt x="1564132" y="2015236"/>
                    <a:pt x="1007618" y="2015236"/>
                  </a:cubicBezTo>
                  <a:cubicBezTo>
                    <a:pt x="451104" y="2015236"/>
                    <a:pt x="0" y="1564132"/>
                    <a:pt x="0" y="1007618"/>
                  </a:cubicBezTo>
                  <a:close/>
                </a:path>
              </a:pathLst>
            </a:custGeom>
            <a:solidFill>
              <a:srgbClr val="121D46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6631024" y="6117657"/>
            <a:ext cx="4952272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100" b="1">
                <a:solidFill>
                  <a:srgbClr val="4472C4"/>
                </a:solidFill>
                <a:latin typeface="Poppins Bold"/>
                <a:ea typeface="Poppins Bold"/>
                <a:cs typeface="Poppins Bold"/>
                <a:sym typeface="Poppins Bold"/>
              </a:rPr>
              <a:t>Reaction to stress=  evaluation, processing</a:t>
            </a:r>
          </a:p>
          <a:p>
            <a:pPr algn="ctr">
              <a:lnSpc>
                <a:spcPts val="3780"/>
              </a:lnSpc>
            </a:pPr>
            <a:r>
              <a:rPr lang="en-US" sz="21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How dangerous is the situation?</a:t>
            </a:r>
          </a:p>
          <a:p>
            <a:pPr algn="ctr">
              <a:lnSpc>
                <a:spcPts val="3780"/>
              </a:lnSpc>
            </a:pPr>
            <a:r>
              <a:rPr lang="en-US" sz="21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What resources are avaliable?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18850" y="6117657"/>
            <a:ext cx="4662420" cy="158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100" b="1">
                <a:solidFill>
                  <a:srgbClr val="4472C4"/>
                </a:solidFill>
                <a:latin typeface="Poppins Bold"/>
                <a:ea typeface="Poppins Bold"/>
                <a:cs typeface="Poppins Bold"/>
                <a:sym typeface="Poppins Bold"/>
              </a:rPr>
              <a:t>Selection of coping strategies</a:t>
            </a:r>
          </a:p>
          <a:p>
            <a:pPr algn="ctr">
              <a:lnSpc>
                <a:spcPts val="3780"/>
              </a:lnSpc>
            </a:pPr>
            <a:r>
              <a:rPr lang="en-US" sz="21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Adaptive or maladaptive strategies?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0" y="0"/>
            <a:ext cx="18288000" cy="174171"/>
            <a:chOff x="0" y="0"/>
            <a:chExt cx="24384000" cy="23222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384000" cy="232283"/>
            </a:xfrm>
            <a:custGeom>
              <a:avLst/>
              <a:gdLst/>
              <a:ahLst/>
              <a:cxnLst/>
              <a:rect l="l" t="t" r="r" b="b"/>
              <a:pathLst>
                <a:path w="24384000" h="232283">
                  <a:moveTo>
                    <a:pt x="0" y="0"/>
                  </a:moveTo>
                  <a:lnTo>
                    <a:pt x="24384000" y="0"/>
                  </a:lnTo>
                  <a:lnTo>
                    <a:pt x="24384000" y="232283"/>
                  </a:lnTo>
                  <a:lnTo>
                    <a:pt x="0" y="232283"/>
                  </a:lnTo>
                  <a:close/>
                </a:path>
              </a:pathLst>
            </a:custGeom>
            <a:gradFill rotWithShape="1">
              <a:gsLst>
                <a:gs pos="0">
                  <a:srgbClr val="121D46">
                    <a:alpha val="100000"/>
                  </a:srgbClr>
                </a:gs>
                <a:gs pos="50000">
                  <a:srgbClr val="00B7BD">
                    <a:alpha val="100000"/>
                  </a:srgbClr>
                </a:gs>
                <a:gs pos="100000">
                  <a:srgbClr val="1B9A63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id="15" name="Freeform 15"/>
          <p:cNvSpPr/>
          <p:nvPr/>
        </p:nvSpPr>
        <p:spPr>
          <a:xfrm>
            <a:off x="3246682" y="4639520"/>
            <a:ext cx="468153" cy="795492"/>
          </a:xfrm>
          <a:custGeom>
            <a:avLst/>
            <a:gdLst/>
            <a:ahLst/>
            <a:cxnLst/>
            <a:rect l="l" t="t" r="r" b="b"/>
            <a:pathLst>
              <a:path w="468153" h="795492">
                <a:moveTo>
                  <a:pt x="0" y="0"/>
                </a:moveTo>
                <a:lnTo>
                  <a:pt x="468153" y="0"/>
                </a:lnTo>
                <a:lnTo>
                  <a:pt x="468153" y="795492"/>
                </a:lnTo>
                <a:lnTo>
                  <a:pt x="0" y="795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767674" y="4685450"/>
            <a:ext cx="678970" cy="689316"/>
          </a:xfrm>
          <a:custGeom>
            <a:avLst/>
            <a:gdLst/>
            <a:ahLst/>
            <a:cxnLst/>
            <a:rect l="l" t="t" r="r" b="b"/>
            <a:pathLst>
              <a:path w="678970" h="689316">
                <a:moveTo>
                  <a:pt x="0" y="0"/>
                </a:moveTo>
                <a:lnTo>
                  <a:pt x="678970" y="0"/>
                </a:lnTo>
                <a:lnTo>
                  <a:pt x="678970" y="689316"/>
                </a:lnTo>
                <a:lnTo>
                  <a:pt x="0" y="689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101918" y="4672778"/>
            <a:ext cx="786134" cy="714660"/>
          </a:xfrm>
          <a:custGeom>
            <a:avLst/>
            <a:gdLst/>
            <a:ahLst/>
            <a:cxnLst/>
            <a:rect l="l" t="t" r="r" b="b"/>
            <a:pathLst>
              <a:path w="786134" h="714660">
                <a:moveTo>
                  <a:pt x="0" y="0"/>
                </a:moveTo>
                <a:lnTo>
                  <a:pt x="786134" y="0"/>
                </a:lnTo>
                <a:lnTo>
                  <a:pt x="786134" y="714660"/>
                </a:lnTo>
                <a:lnTo>
                  <a:pt x="0" y="714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5633746" y="4640427"/>
            <a:ext cx="1320429" cy="888852"/>
            <a:chOff x="0" y="0"/>
            <a:chExt cx="1760572" cy="1185136"/>
          </a:xfrm>
        </p:grpSpPr>
        <p:sp>
          <p:nvSpPr>
            <p:cNvPr id="19" name="Freeform 19"/>
            <p:cNvSpPr/>
            <p:nvPr/>
          </p:nvSpPr>
          <p:spPr>
            <a:xfrm>
              <a:off x="12700" y="12700"/>
              <a:ext cx="1735201" cy="1159764"/>
            </a:xfrm>
            <a:custGeom>
              <a:avLst/>
              <a:gdLst/>
              <a:ahLst/>
              <a:cxnLst/>
              <a:rect l="l" t="t" r="r" b="b"/>
              <a:pathLst>
                <a:path w="1735201" h="1159764">
                  <a:moveTo>
                    <a:pt x="0" y="289941"/>
                  </a:moveTo>
                  <a:lnTo>
                    <a:pt x="1151128" y="289941"/>
                  </a:lnTo>
                  <a:lnTo>
                    <a:pt x="1151128" y="0"/>
                  </a:lnTo>
                  <a:lnTo>
                    <a:pt x="1735201" y="579882"/>
                  </a:lnTo>
                  <a:lnTo>
                    <a:pt x="1151128" y="1159764"/>
                  </a:lnTo>
                  <a:lnTo>
                    <a:pt x="1151128" y="869823"/>
                  </a:lnTo>
                  <a:lnTo>
                    <a:pt x="0" y="869823"/>
                  </a:lnTo>
                  <a:close/>
                </a:path>
              </a:pathLst>
            </a:custGeom>
            <a:solidFill>
              <a:srgbClr val="4472C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-889"/>
              <a:ext cx="1760728" cy="1187069"/>
            </a:xfrm>
            <a:custGeom>
              <a:avLst/>
              <a:gdLst/>
              <a:ahLst/>
              <a:cxnLst/>
              <a:rect l="l" t="t" r="r" b="b"/>
              <a:pathLst>
                <a:path w="1760728" h="1187069">
                  <a:moveTo>
                    <a:pt x="12700" y="290830"/>
                  </a:moveTo>
                  <a:lnTo>
                    <a:pt x="1163828" y="290830"/>
                  </a:lnTo>
                  <a:lnTo>
                    <a:pt x="1163828" y="303530"/>
                  </a:lnTo>
                  <a:lnTo>
                    <a:pt x="1151128" y="303530"/>
                  </a:lnTo>
                  <a:lnTo>
                    <a:pt x="1151128" y="13589"/>
                  </a:lnTo>
                  <a:cubicBezTo>
                    <a:pt x="1151128" y="8509"/>
                    <a:pt x="1154176" y="3810"/>
                    <a:pt x="1159002" y="1905"/>
                  </a:cubicBezTo>
                  <a:cubicBezTo>
                    <a:pt x="1163828" y="0"/>
                    <a:pt x="1169162" y="1016"/>
                    <a:pt x="1172845" y="4572"/>
                  </a:cubicBezTo>
                  <a:lnTo>
                    <a:pt x="1756918" y="584454"/>
                  </a:lnTo>
                  <a:cubicBezTo>
                    <a:pt x="1759331" y="586867"/>
                    <a:pt x="1760728" y="590042"/>
                    <a:pt x="1760728" y="593471"/>
                  </a:cubicBezTo>
                  <a:cubicBezTo>
                    <a:pt x="1760728" y="596900"/>
                    <a:pt x="1759331" y="600075"/>
                    <a:pt x="1756918" y="602488"/>
                  </a:cubicBezTo>
                  <a:lnTo>
                    <a:pt x="1172845" y="1182370"/>
                  </a:lnTo>
                  <a:cubicBezTo>
                    <a:pt x="1169162" y="1185926"/>
                    <a:pt x="1163701" y="1187069"/>
                    <a:pt x="1159002" y="1185037"/>
                  </a:cubicBezTo>
                  <a:cubicBezTo>
                    <a:pt x="1154303" y="1183005"/>
                    <a:pt x="1151128" y="1178433"/>
                    <a:pt x="1151128" y="1173353"/>
                  </a:cubicBezTo>
                  <a:lnTo>
                    <a:pt x="1151128" y="883412"/>
                  </a:lnTo>
                  <a:lnTo>
                    <a:pt x="1163828" y="883412"/>
                  </a:lnTo>
                  <a:lnTo>
                    <a:pt x="1163828" y="896112"/>
                  </a:lnTo>
                  <a:lnTo>
                    <a:pt x="12700" y="896112"/>
                  </a:lnTo>
                  <a:cubicBezTo>
                    <a:pt x="5715" y="896112"/>
                    <a:pt x="0" y="890397"/>
                    <a:pt x="0" y="883412"/>
                  </a:cubicBezTo>
                  <a:lnTo>
                    <a:pt x="0" y="303530"/>
                  </a:lnTo>
                  <a:cubicBezTo>
                    <a:pt x="0" y="296545"/>
                    <a:pt x="5715" y="290830"/>
                    <a:pt x="12700" y="290830"/>
                  </a:cubicBezTo>
                  <a:moveTo>
                    <a:pt x="12700" y="316230"/>
                  </a:moveTo>
                  <a:lnTo>
                    <a:pt x="12700" y="303530"/>
                  </a:lnTo>
                  <a:lnTo>
                    <a:pt x="25400" y="303530"/>
                  </a:lnTo>
                  <a:lnTo>
                    <a:pt x="25400" y="883412"/>
                  </a:lnTo>
                  <a:lnTo>
                    <a:pt x="12700" y="883412"/>
                  </a:lnTo>
                  <a:lnTo>
                    <a:pt x="12700" y="870712"/>
                  </a:lnTo>
                  <a:lnTo>
                    <a:pt x="1163828" y="870712"/>
                  </a:lnTo>
                  <a:cubicBezTo>
                    <a:pt x="1170813" y="870712"/>
                    <a:pt x="1176528" y="876427"/>
                    <a:pt x="1176528" y="883412"/>
                  </a:cubicBezTo>
                  <a:lnTo>
                    <a:pt x="1176528" y="1173353"/>
                  </a:lnTo>
                  <a:lnTo>
                    <a:pt x="1163828" y="1173353"/>
                  </a:lnTo>
                  <a:lnTo>
                    <a:pt x="1154938" y="1164336"/>
                  </a:lnTo>
                  <a:lnTo>
                    <a:pt x="1739011" y="584454"/>
                  </a:lnTo>
                  <a:lnTo>
                    <a:pt x="1747901" y="593471"/>
                  </a:lnTo>
                  <a:lnTo>
                    <a:pt x="1739011" y="602488"/>
                  </a:lnTo>
                  <a:lnTo>
                    <a:pt x="1154938" y="22606"/>
                  </a:lnTo>
                  <a:lnTo>
                    <a:pt x="1163828" y="13589"/>
                  </a:lnTo>
                  <a:lnTo>
                    <a:pt x="1176528" y="13589"/>
                  </a:lnTo>
                  <a:lnTo>
                    <a:pt x="1176528" y="303530"/>
                  </a:lnTo>
                  <a:cubicBezTo>
                    <a:pt x="1176528" y="310515"/>
                    <a:pt x="1170813" y="316230"/>
                    <a:pt x="1163828" y="316230"/>
                  </a:cubicBezTo>
                  <a:lnTo>
                    <a:pt x="12700" y="316230"/>
                  </a:lnTo>
                  <a:close/>
                </a:path>
              </a:pathLst>
            </a:custGeom>
            <a:solidFill>
              <a:srgbClr val="2F528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1140860" y="4585682"/>
            <a:ext cx="1320429" cy="888852"/>
            <a:chOff x="0" y="0"/>
            <a:chExt cx="1760572" cy="1185136"/>
          </a:xfrm>
        </p:grpSpPr>
        <p:sp>
          <p:nvSpPr>
            <p:cNvPr id="22" name="Freeform 22"/>
            <p:cNvSpPr/>
            <p:nvPr/>
          </p:nvSpPr>
          <p:spPr>
            <a:xfrm>
              <a:off x="12700" y="12700"/>
              <a:ext cx="1735201" cy="1159764"/>
            </a:xfrm>
            <a:custGeom>
              <a:avLst/>
              <a:gdLst/>
              <a:ahLst/>
              <a:cxnLst/>
              <a:rect l="l" t="t" r="r" b="b"/>
              <a:pathLst>
                <a:path w="1735201" h="1159764">
                  <a:moveTo>
                    <a:pt x="0" y="289941"/>
                  </a:moveTo>
                  <a:lnTo>
                    <a:pt x="1151128" y="289941"/>
                  </a:lnTo>
                  <a:lnTo>
                    <a:pt x="1151128" y="0"/>
                  </a:lnTo>
                  <a:lnTo>
                    <a:pt x="1735201" y="579882"/>
                  </a:lnTo>
                  <a:lnTo>
                    <a:pt x="1151128" y="1159764"/>
                  </a:lnTo>
                  <a:lnTo>
                    <a:pt x="1151128" y="869823"/>
                  </a:lnTo>
                  <a:lnTo>
                    <a:pt x="0" y="869823"/>
                  </a:lnTo>
                  <a:close/>
                </a:path>
              </a:pathLst>
            </a:custGeom>
            <a:solidFill>
              <a:srgbClr val="4472C4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0" y="-889"/>
              <a:ext cx="1760728" cy="1187069"/>
            </a:xfrm>
            <a:custGeom>
              <a:avLst/>
              <a:gdLst/>
              <a:ahLst/>
              <a:cxnLst/>
              <a:rect l="l" t="t" r="r" b="b"/>
              <a:pathLst>
                <a:path w="1760728" h="1187069">
                  <a:moveTo>
                    <a:pt x="12700" y="290830"/>
                  </a:moveTo>
                  <a:lnTo>
                    <a:pt x="1163828" y="290830"/>
                  </a:lnTo>
                  <a:lnTo>
                    <a:pt x="1163828" y="303530"/>
                  </a:lnTo>
                  <a:lnTo>
                    <a:pt x="1151128" y="303530"/>
                  </a:lnTo>
                  <a:lnTo>
                    <a:pt x="1151128" y="13589"/>
                  </a:lnTo>
                  <a:cubicBezTo>
                    <a:pt x="1151128" y="8509"/>
                    <a:pt x="1154176" y="3810"/>
                    <a:pt x="1159002" y="1905"/>
                  </a:cubicBezTo>
                  <a:cubicBezTo>
                    <a:pt x="1163828" y="0"/>
                    <a:pt x="1169162" y="1016"/>
                    <a:pt x="1172845" y="4572"/>
                  </a:cubicBezTo>
                  <a:lnTo>
                    <a:pt x="1756918" y="584454"/>
                  </a:lnTo>
                  <a:cubicBezTo>
                    <a:pt x="1759331" y="586867"/>
                    <a:pt x="1760728" y="590042"/>
                    <a:pt x="1760728" y="593471"/>
                  </a:cubicBezTo>
                  <a:cubicBezTo>
                    <a:pt x="1760728" y="596900"/>
                    <a:pt x="1759331" y="600075"/>
                    <a:pt x="1756918" y="602488"/>
                  </a:cubicBezTo>
                  <a:lnTo>
                    <a:pt x="1172845" y="1182370"/>
                  </a:lnTo>
                  <a:cubicBezTo>
                    <a:pt x="1169162" y="1185926"/>
                    <a:pt x="1163701" y="1187069"/>
                    <a:pt x="1159002" y="1185037"/>
                  </a:cubicBezTo>
                  <a:cubicBezTo>
                    <a:pt x="1154303" y="1183005"/>
                    <a:pt x="1151128" y="1178433"/>
                    <a:pt x="1151128" y="1173353"/>
                  </a:cubicBezTo>
                  <a:lnTo>
                    <a:pt x="1151128" y="883412"/>
                  </a:lnTo>
                  <a:lnTo>
                    <a:pt x="1163828" y="883412"/>
                  </a:lnTo>
                  <a:lnTo>
                    <a:pt x="1163828" y="896112"/>
                  </a:lnTo>
                  <a:lnTo>
                    <a:pt x="12700" y="896112"/>
                  </a:lnTo>
                  <a:cubicBezTo>
                    <a:pt x="5715" y="896112"/>
                    <a:pt x="0" y="890397"/>
                    <a:pt x="0" y="883412"/>
                  </a:cubicBezTo>
                  <a:lnTo>
                    <a:pt x="0" y="303530"/>
                  </a:lnTo>
                  <a:cubicBezTo>
                    <a:pt x="0" y="296545"/>
                    <a:pt x="5715" y="290830"/>
                    <a:pt x="12700" y="290830"/>
                  </a:cubicBezTo>
                  <a:moveTo>
                    <a:pt x="12700" y="316230"/>
                  </a:moveTo>
                  <a:lnTo>
                    <a:pt x="12700" y="303530"/>
                  </a:lnTo>
                  <a:lnTo>
                    <a:pt x="25400" y="303530"/>
                  </a:lnTo>
                  <a:lnTo>
                    <a:pt x="25400" y="883412"/>
                  </a:lnTo>
                  <a:lnTo>
                    <a:pt x="12700" y="883412"/>
                  </a:lnTo>
                  <a:lnTo>
                    <a:pt x="12700" y="870712"/>
                  </a:lnTo>
                  <a:lnTo>
                    <a:pt x="1163828" y="870712"/>
                  </a:lnTo>
                  <a:cubicBezTo>
                    <a:pt x="1170813" y="870712"/>
                    <a:pt x="1176528" y="876427"/>
                    <a:pt x="1176528" y="883412"/>
                  </a:cubicBezTo>
                  <a:lnTo>
                    <a:pt x="1176528" y="1173353"/>
                  </a:lnTo>
                  <a:lnTo>
                    <a:pt x="1163828" y="1173353"/>
                  </a:lnTo>
                  <a:lnTo>
                    <a:pt x="1154938" y="1164336"/>
                  </a:lnTo>
                  <a:lnTo>
                    <a:pt x="1739011" y="584454"/>
                  </a:lnTo>
                  <a:lnTo>
                    <a:pt x="1747901" y="593471"/>
                  </a:lnTo>
                  <a:lnTo>
                    <a:pt x="1739011" y="602488"/>
                  </a:lnTo>
                  <a:lnTo>
                    <a:pt x="1154938" y="22606"/>
                  </a:lnTo>
                  <a:lnTo>
                    <a:pt x="1163828" y="13589"/>
                  </a:lnTo>
                  <a:lnTo>
                    <a:pt x="1176528" y="13589"/>
                  </a:lnTo>
                  <a:lnTo>
                    <a:pt x="1176528" y="303530"/>
                  </a:lnTo>
                  <a:cubicBezTo>
                    <a:pt x="1176528" y="310515"/>
                    <a:pt x="1170813" y="316230"/>
                    <a:pt x="1163828" y="316230"/>
                  </a:cubicBezTo>
                  <a:lnTo>
                    <a:pt x="12700" y="316230"/>
                  </a:lnTo>
                  <a:close/>
                </a:path>
              </a:pathLst>
            </a:custGeom>
            <a:solidFill>
              <a:srgbClr val="2F528F"/>
            </a:solidFill>
          </p:spPr>
        </p:sp>
      </p:grp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Egyéni</PresentationFormat>
  <Paragraphs>0</Paragraphs>
  <Slides>19</Slides>
  <Notes>6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0" baseType="lpstr"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 injury 2024. 09.</dc:title>
  <cp:revision>2</cp:revision>
  <dcterms:created xsi:type="dcterms:W3CDTF">2006-08-16T00:00:00Z</dcterms:created>
  <dcterms:modified xsi:type="dcterms:W3CDTF">2024-09-25T08:43:11Z</dcterms:modified>
  <dc:identifier>DAGQiNVAI3w</dc:identifier>
</cp:coreProperties>
</file>