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1" r:id="rId4"/>
    <p:sldId id="275" r:id="rId5"/>
    <p:sldId id="272" r:id="rId6"/>
    <p:sldId id="277" r:id="rId7"/>
    <p:sldId id="278" r:id="rId8"/>
    <p:sldId id="274" r:id="rId9"/>
    <p:sldId id="296" r:id="rId10"/>
    <p:sldId id="331" r:id="rId11"/>
    <p:sldId id="332" r:id="rId12"/>
    <p:sldId id="334" r:id="rId13"/>
    <p:sldId id="335" r:id="rId14"/>
    <p:sldId id="336" r:id="rId15"/>
    <p:sldId id="337" r:id="rId16"/>
    <p:sldId id="297" r:id="rId17"/>
  </p:sldIdLst>
  <p:sldSz cx="12192000" cy="6858000"/>
  <p:notesSz cx="6858000" cy="9144000"/>
  <p:embeddedFontLs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Poppins" panose="00000500000000000000" pitchFamily="2" charset="-18"/>
      <p:regular r:id="rId23"/>
      <p:bold r:id="rId24"/>
      <p:italic r:id="rId25"/>
      <p:boldItalic r:id="rId26"/>
    </p:embeddedFont>
    <p:embeddedFont>
      <p:font typeface="Roboto Light" panose="02000000000000000000" pitchFamily="2" charset="0"/>
      <p:regular r:id="rId2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an Egri" initials="ZE" lastIdx="1" clrIdx="0">
    <p:extLst>
      <p:ext uri="{19B8F6BF-5375-455C-9EA6-DF929625EA0E}">
        <p15:presenceInfo xmlns:p15="http://schemas.microsoft.com/office/powerpoint/2012/main" userId="132fd478fe12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46"/>
    <a:srgbClr val="9DA8C4"/>
    <a:srgbClr val="1B9A63"/>
    <a:srgbClr val="00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6FC79-593F-430C-902A-F70650C1242D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9B1DA-A4FE-4C66-B4C1-A81BA3430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60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enyhe traumatikus agysérülések az összes traumatikus agysérülések 80-90%-át teszik ki, míg a maradék 10-20%-</a:t>
            </a:r>
            <a:r>
              <a:rPr lang="hu-HU" dirty="0" err="1"/>
              <a:t>ba</a:t>
            </a:r>
            <a:r>
              <a:rPr lang="hu-HU" dirty="0"/>
              <a:t> a középsúlyos/mérsékelt és súlyos esetek tartoznak.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3072-B68D-4A2A-AFBE-DC4171B3820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8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,</a:t>
            </a:r>
            <a:r>
              <a:rPr lang="hu-HU" dirty="0" err="1"/>
              <a:t>focus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closed</a:t>
            </a:r>
            <a:r>
              <a:rPr lang="hu-HU" dirty="0"/>
              <a:t> </a:t>
            </a:r>
            <a:r>
              <a:rPr lang="hu-HU" dirty="0" err="1"/>
              <a:t>skull</a:t>
            </a:r>
            <a:r>
              <a:rPr lang="hu-HU" dirty="0"/>
              <a:t> </a:t>
            </a:r>
            <a:r>
              <a:rPr lang="hu-HU" dirty="0" err="1"/>
              <a:t>injuries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3072-B68D-4A2A-AFBE-DC4171B3820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8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contact</a:t>
            </a:r>
            <a:r>
              <a:rPr lang="hu-HU" dirty="0"/>
              <a:t> sport most </a:t>
            </a: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concession</a:t>
            </a:r>
            <a:r>
              <a:rPr lang="hu-HU" dirty="0"/>
              <a:t>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3072-B68D-4A2A-AFBE-DC4171B3820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29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3072-B68D-4A2A-AFBE-DC4171B3820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7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syndromes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3072-B68D-4A2A-AFBE-DC4171B3820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3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consequences</a:t>
            </a:r>
            <a:r>
              <a:rPr lang="hu-HU" dirty="0"/>
              <a:t> of </a:t>
            </a:r>
            <a:r>
              <a:rPr lang="hu-HU" dirty="0" err="1"/>
              <a:t>closed</a:t>
            </a:r>
            <a:r>
              <a:rPr lang="hu-HU" dirty="0"/>
              <a:t> </a:t>
            </a:r>
            <a:r>
              <a:rPr lang="hu-HU" dirty="0" err="1"/>
              <a:t>skull</a:t>
            </a:r>
            <a:r>
              <a:rPr lang="hu-HU" dirty="0"/>
              <a:t> </a:t>
            </a:r>
            <a:r>
              <a:rPr lang="hu-HU" dirty="0" err="1"/>
              <a:t>injuries</a:t>
            </a:r>
            <a:r>
              <a:rPr lang="hu-HU" dirty="0"/>
              <a:t> </a:t>
            </a:r>
            <a:r>
              <a:rPr lang="hu-HU" dirty="0" err="1"/>
              <a:t>pnd</a:t>
            </a:r>
            <a:r>
              <a:rPr lang="hu-HU" dirty="0"/>
              <a:t> </a:t>
            </a:r>
            <a:r>
              <a:rPr lang="hu-HU" dirty="0" err="1"/>
              <a:t>including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3072-B68D-4A2A-AFBE-DC4171B3820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1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equipments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clothes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, For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motorcycling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drivers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protective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clothing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gear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wtih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their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protective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helmet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scootering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scootering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cycling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3072-B68D-4A2A-AFBE-DC4171B3820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80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7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59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06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2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61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0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89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291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40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945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45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638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261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7155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558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979715"/>
            <a:ext cx="6096000" cy="48985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0767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6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67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9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6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6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7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11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2025. 03. 11.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40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EAFED07B-614C-4ECF-AE8B-1B726A2DD9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64" y="171607"/>
            <a:ext cx="3357563" cy="7239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741686" y="1482974"/>
            <a:ext cx="8624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>
                <a:solidFill>
                  <a:srgbClr val="121D4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Sportinjuries</a:t>
            </a:r>
            <a:endParaRPr lang="hu-HU" sz="5400" b="1" dirty="0">
              <a:solidFill>
                <a:srgbClr val="121D4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hu-HU" sz="5400" b="1" dirty="0" err="1">
                <a:solidFill>
                  <a:srgbClr val="121D4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Situation</a:t>
            </a:r>
            <a:r>
              <a:rPr lang="hu-HU" sz="5400" b="1" dirty="0">
                <a:solidFill>
                  <a:srgbClr val="121D4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hu-HU" sz="5400" b="1" dirty="0" err="1">
                <a:solidFill>
                  <a:srgbClr val="121D4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practise</a:t>
            </a:r>
            <a:endParaRPr lang="en-US" sz="5400" b="1" dirty="0">
              <a:solidFill>
                <a:srgbClr val="121D4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0" y="6406097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2025.03.10.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Alcím 2"/>
          <p:cNvSpPr>
            <a:spLocks noGrp="1"/>
          </p:cNvSpPr>
          <p:nvPr/>
        </p:nvSpPr>
        <p:spPr>
          <a:xfrm>
            <a:off x="0" y="5231162"/>
            <a:ext cx="4441370" cy="122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Dr. </a:t>
            </a:r>
            <a:r>
              <a:rPr lang="hu-HU" sz="1800" b="1" dirty="0" err="1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Dömse</a:t>
            </a:r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Eszter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ortopéd- traumatológus szakorvos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PTE ÁOK Sportmedicina Tanszék</a:t>
            </a:r>
          </a:p>
          <a:p>
            <a:endParaRPr lang="hu-HU" sz="1800" dirty="0">
              <a:solidFill>
                <a:schemeClr val="accent3">
                  <a:lumMod val="75000"/>
                </a:schemeClr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4D803E6-1E39-9B60-01F7-7717B97BF5DB}"/>
              </a:ext>
            </a:extLst>
          </p:cNvPr>
          <p:cNvSpPr txBox="1"/>
          <p:nvPr/>
        </p:nvSpPr>
        <p:spPr>
          <a:xfrm>
            <a:off x="9451314" y="137639"/>
            <a:ext cx="2500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POTECHO: PTE692</a:t>
            </a:r>
          </a:p>
        </p:txBody>
      </p:sp>
    </p:spTree>
    <p:extLst>
      <p:ext uri="{BB962C8B-B14F-4D97-AF65-F5344CB8AC3E}">
        <p14:creationId xmlns:p14="http://schemas.microsoft.com/office/powerpoint/2010/main" val="30551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0A7A372A-F620-448F-BB9F-EAEBB042C964}"/>
              </a:ext>
            </a:extLst>
          </p:cNvPr>
          <p:cNvSpPr txBox="1">
            <a:spLocks/>
          </p:cNvSpPr>
          <p:nvPr/>
        </p:nvSpPr>
        <p:spPr>
          <a:xfrm>
            <a:off x="150119" y="208651"/>
            <a:ext cx="6491064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Concession is common in contact sports</a:t>
            </a:r>
            <a:r>
              <a:rPr kumimoji="0" lang="hu-HU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: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CC958D9-F900-42F6-87CD-0F1ABD5F2190}"/>
              </a:ext>
            </a:extLst>
          </p:cNvPr>
          <p:cNvSpPr txBox="1"/>
          <p:nvPr/>
        </p:nvSpPr>
        <p:spPr>
          <a:xfrm>
            <a:off x="150119" y="2381666"/>
            <a:ext cx="64910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american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football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rugby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ice hockey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boxing / kick-boxing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lacrosse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wrestling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karate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05C823D-30A8-4FB0-AF42-3F942F480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83" y="2225983"/>
            <a:ext cx="5550817" cy="46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F68F4FD3-EBB5-48E3-AD0B-4AB11AC2B14E}"/>
              </a:ext>
            </a:extLst>
          </p:cNvPr>
          <p:cNvSpPr txBox="1">
            <a:spLocks/>
          </p:cNvSpPr>
          <p:nvPr/>
        </p:nvSpPr>
        <p:spPr>
          <a:xfrm>
            <a:off x="-1" y="189797"/>
            <a:ext cx="6948264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Neuropsychological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u-H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consequences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: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1B9A850-C6FE-4605-A0B2-5B01D249DF6D}"/>
              </a:ext>
            </a:extLst>
          </p:cNvPr>
          <p:cNvSpPr txBox="1"/>
          <p:nvPr/>
        </p:nvSpPr>
        <p:spPr>
          <a:xfrm>
            <a:off x="-1" y="1938605"/>
            <a:ext cx="649106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neuro-psychological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deficits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cognitive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dysfunction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concentration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disorder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memorial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and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attention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deficit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disorder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3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81EFBC4-D015-4B03-B9BA-A159CD3DEA7A}"/>
              </a:ext>
            </a:extLst>
          </p:cNvPr>
          <p:cNvSpPr txBox="1">
            <a:spLocks/>
          </p:cNvSpPr>
          <p:nvPr/>
        </p:nvSpPr>
        <p:spPr>
          <a:xfrm>
            <a:off x="-1" y="116114"/>
            <a:ext cx="6948264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Chronic traumatic encephalopathy: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40A2008-8EA8-408E-B484-4BD419F0EEF9}"/>
              </a:ext>
            </a:extLst>
          </p:cNvPr>
          <p:cNvSpPr txBox="1"/>
          <p:nvPr/>
        </p:nvSpPr>
        <p:spPr>
          <a:xfrm>
            <a:off x="-1" y="2123578"/>
            <a:ext cx="649106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dementia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pugilistica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/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parkinsonism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pugilistica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punch-drunk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syndrome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chronic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traumatic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encephalopathy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39D5454-5E62-48A2-8948-47E50DF6E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779" y="795779"/>
            <a:ext cx="6062221" cy="60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5C46776-5270-48F8-A0FC-AB893FCF7C23}"/>
              </a:ext>
            </a:extLst>
          </p:cNvPr>
          <p:cNvSpPr txBox="1">
            <a:spLocks/>
          </p:cNvSpPr>
          <p:nvPr/>
        </p:nvSpPr>
        <p:spPr>
          <a:xfrm>
            <a:off x="-1" y="-121053"/>
            <a:ext cx="9785023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Progressive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u-H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neuro-degenerative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hu-H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disease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 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644666-DA07-4574-858A-63107972E68D}"/>
              </a:ext>
            </a:extLst>
          </p:cNvPr>
          <p:cNvSpPr txBox="1"/>
          <p:nvPr/>
        </p:nvSpPr>
        <p:spPr>
          <a:xfrm>
            <a:off x="0" y="1397248"/>
            <a:ext cx="1172694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Cognitive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deficits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(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eg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memory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attention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language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impairment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Emotional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disorders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(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eg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depression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anxiety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Behavioral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disorders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(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eg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impulse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control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disorder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aggression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6FA1370-2114-4BA3-A825-45D4B0304B10}"/>
              </a:ext>
            </a:extLst>
          </p:cNvPr>
          <p:cNvSpPr txBox="1"/>
          <p:nvPr/>
        </p:nvSpPr>
        <p:spPr>
          <a:xfrm>
            <a:off x="0" y="3516748"/>
            <a:ext cx="11909196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Musculoskeletal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disorders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(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eg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symptoms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of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parkinsonism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: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tremor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stiffness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slowness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Personality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change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Social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difficulties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Suicide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(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suicide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attempts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67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2C19FF47-DEA2-4651-8C8D-1A624E90BD40}"/>
              </a:ext>
            </a:extLst>
          </p:cNvPr>
          <p:cNvSpPr txBox="1">
            <a:spLocks/>
          </p:cNvSpPr>
          <p:nvPr/>
        </p:nvSpPr>
        <p:spPr>
          <a:xfrm>
            <a:off x="-1" y="58057"/>
            <a:ext cx="6948264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Prevention: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D0BC807-5C02-46D7-963A-398D6BCFBC6E}"/>
              </a:ext>
            </a:extLst>
          </p:cNvPr>
          <p:cNvSpPr txBox="1"/>
          <p:nvPr/>
        </p:nvSpPr>
        <p:spPr>
          <a:xfrm>
            <a:off x="178400" y="1731216"/>
            <a:ext cx="694826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control and screening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using appropriate imaging techniques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emphasizing a multidisciplinary approach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Protective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equipments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and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clothes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933425" y="6396134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2021. szept.20.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1324B418-5E8B-4604-A494-6D9DBD3A66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7280" y="83104"/>
            <a:ext cx="3357563" cy="7239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316480" y="16067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Thank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you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for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your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attention</a:t>
            </a:r>
            <a:r>
              <a:rPr kumimoji="0" lang="hu-HU" sz="36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oppins" panose="020B0604020202020204" charset="-18"/>
                <a:ea typeface="+mn-ea"/>
                <a:cs typeface="Poppins" panose="020B0604020202020204" charset="-18"/>
              </a:rPr>
              <a:t>!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Poppins" panose="020B0604020202020204" charset="-18"/>
              <a:ea typeface="+mn-ea"/>
              <a:cs typeface="Poppins" panose="020B0604020202020204" charset="-18"/>
            </a:endParaRPr>
          </a:p>
        </p:txBody>
      </p:sp>
      <p:pic>
        <p:nvPicPr>
          <p:cNvPr id="3" name="Kép 2" descr="A képen szöveg, személy, fiú, ruházat látható&#10;&#10;Automatikusan generált leírás">
            <a:extLst>
              <a:ext uri="{FF2B5EF4-FFF2-40B4-BE49-F238E27FC236}">
                <a16:creationId xmlns:a16="http://schemas.microsoft.com/office/drawing/2014/main" id="{235153B7-9684-E844-0533-02762EAA9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25" y="1361002"/>
            <a:ext cx="6858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0" y="232228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TEAM: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anterior-inferior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)</a:t>
            </a:r>
            <a:endParaRPr lang="en-US" sz="30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0" y="63963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Dopping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emély, sport, kültéri, játékos látható&#10;&#10;Automatikusan generált leírás">
            <a:extLst>
              <a:ext uri="{FF2B5EF4-FFF2-40B4-BE49-F238E27FC236}">
                <a16:creationId xmlns:a16="http://schemas.microsoft.com/office/drawing/2014/main" id="{9046DCE6-03A1-25A9-2702-47F9C02BD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549" y="116114"/>
            <a:ext cx="3353042" cy="3353042"/>
          </a:xfrm>
          <a:prstGeom prst="rect">
            <a:avLst/>
          </a:prstGeom>
        </p:spPr>
      </p:pic>
      <p:pic>
        <p:nvPicPr>
          <p:cNvPr id="13" name="Kép 12" descr="A képen ruházat, alsónadrág látható&#10;&#10;Automatikusan generált leírás">
            <a:extLst>
              <a:ext uri="{FF2B5EF4-FFF2-40B4-BE49-F238E27FC236}">
                <a16:creationId xmlns:a16="http://schemas.microsoft.com/office/drawing/2014/main" id="{E353CE94-5BB3-ACD9-DA8B-DC85B2DEA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13" y="1072043"/>
            <a:ext cx="3955002" cy="244715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5240D8B-9840-7FBD-F27D-EA070386E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" y="3485248"/>
            <a:ext cx="4211745" cy="3372752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977E028A-4838-2FF1-2784-6F9432139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82" y="3701988"/>
            <a:ext cx="5575376" cy="31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AAD29-140B-F730-C1A4-D430EAF34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B786D66-0338-5F22-7097-976654E32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AD19564-A2F7-5FF0-88FD-E5DE585C801B}"/>
              </a:ext>
            </a:extLst>
          </p:cNvPr>
          <p:cNvSpPr txBox="1"/>
          <p:nvPr/>
        </p:nvSpPr>
        <p:spPr>
          <a:xfrm>
            <a:off x="0" y="232228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TEAM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: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houlder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luxation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F45D6-71D2-E0BE-462F-581924C40B73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447CF59-7B3E-8EE5-E803-DC9248FEA3CC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FB4B719-3F95-F31E-2E71-F1CAA9967443}"/>
              </a:ext>
            </a:extLst>
          </p:cNvPr>
          <p:cNvSpPr txBox="1"/>
          <p:nvPr/>
        </p:nvSpPr>
        <p:spPr>
          <a:xfrm>
            <a:off x="63537" y="664147"/>
            <a:ext cx="8106276" cy="626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tiology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50%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luxations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sport: 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horse riding, ice skating, ice hockey, handball, skiing, wrestling</a:t>
            </a:r>
            <a:endParaRPr lang="hu-HU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anterior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posterior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inferior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anterior-inferior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falling on the outer edge of the shoulder, colliding with a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nother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falling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shoulder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abductio-anteflexio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hu-HU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Anamneis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examintation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pain, elastic fixation, deformity,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haematoma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limited mobility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Therapy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on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scene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on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field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forbidden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!!!!,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ambulance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emergency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proper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posation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relief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patientient’s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pain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ovasc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plexus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brachialis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laesio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a.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Gilchrist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bandage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76D1E74-1372-D284-BBE4-E9C7EB74B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26" y="2893051"/>
            <a:ext cx="4024086" cy="37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0" y="237711"/>
            <a:ext cx="10244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2. TEAM: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F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ract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Cruris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ap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G.III.)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Kép 13" descr="A képen függöny, természet látható&#10;&#10;Automatikusan generált leírás">
            <a:extLst>
              <a:ext uri="{FF2B5EF4-FFF2-40B4-BE49-F238E27FC236}">
                <a16:creationId xmlns:a16="http://schemas.microsoft.com/office/drawing/2014/main" id="{2E66398E-1262-D088-48AE-DD77BD2EE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2" y="3684233"/>
            <a:ext cx="5526088" cy="3173767"/>
          </a:xfrm>
          <a:prstGeom prst="rect">
            <a:avLst/>
          </a:prstGeom>
        </p:spPr>
      </p:pic>
      <p:pic>
        <p:nvPicPr>
          <p:cNvPr id="18" name="Kép 17" descr="A képen szöveg, személy látható&#10;&#10;Automatikusan generált leírás">
            <a:extLst>
              <a:ext uri="{FF2B5EF4-FFF2-40B4-BE49-F238E27FC236}">
                <a16:creationId xmlns:a16="http://schemas.microsoft.com/office/drawing/2014/main" id="{ED08F0E9-ECFB-1192-64C9-7D4F55624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05" y="237711"/>
            <a:ext cx="5460095" cy="3057653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6638BFDB-EBC2-B3E1-049B-B3180E9C9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0" y="2351072"/>
            <a:ext cx="6075518" cy="31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DB71-6A54-E5DE-621F-E717AF9E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114AC8D-BB58-D637-AC30-C291DEFBB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90D0E-18BD-B21A-E8E2-378423E17D42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FDB8B1F-CF33-CEC0-F9AF-9360B4AB3163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DB99B1-7293-C509-FD4F-5CC9B64F3F8E}"/>
              </a:ext>
            </a:extLst>
          </p:cNvPr>
          <p:cNvSpPr txBox="1"/>
          <p:nvPr/>
        </p:nvSpPr>
        <p:spPr>
          <a:xfrm>
            <a:off x="92587" y="750858"/>
            <a:ext cx="10257805" cy="550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Types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Gustillo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-Andersen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classification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(I-III)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b="1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M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echanism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.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high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energy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force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cause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directly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inderectly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Anamnesis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examination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Symptomes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heavy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pain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deformity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crepitatio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open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bleeding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wound,we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can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see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bone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limited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no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mobility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of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cruris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maybe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neurovascular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disorders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 co-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injuries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vessels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nerves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Therapy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purpose is to prevent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uppuration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disinfection of the wound, sterile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stop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bleeding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fixation of the limb,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call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ambulance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to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care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to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 ER 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</a:rPr>
              <a:t>department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until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neurovasc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co-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injuries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adminiter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killers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medications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sensitivities, diseases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F3E18C5-B04A-F207-0224-F0C51FA0E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214" y="116114"/>
            <a:ext cx="10388484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D1A88-B1FE-4B0E-DCD0-6A3CC22C9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0D97D1D-99C6-882B-0AF5-E7FFF364C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49803D-20D4-EAC5-B39A-B2F6F9D0FA1E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9ACF906-6571-7018-DCFD-345FD4231D2D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1487444-4B82-21A3-9FB6-35D71E6617BE}"/>
              </a:ext>
            </a:extLst>
          </p:cNvPr>
          <p:cNvSpPr txBox="1"/>
          <p:nvPr/>
        </p:nvSpPr>
        <p:spPr>
          <a:xfrm>
            <a:off x="144249" y="1455420"/>
            <a:ext cx="10565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hu-HU" sz="2000" b="1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hu-HU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2000" b="1" dirty="0" err="1">
                <a:solidFill>
                  <a:prstClr val="black"/>
                </a:solidFill>
                <a:latin typeface="Calibri" panose="020F0502020204030204"/>
              </a:rPr>
              <a:t>Hospital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Diagnostic</a:t>
            </a:r>
            <a:r>
              <a:rPr lang="hu-HU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method</a:t>
            </a:r>
            <a:r>
              <a:rPr lang="hu-HU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: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RTG, CT, MR, MR-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agngiographia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(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neurovasc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i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njuries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Therapy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operation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fixateur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externe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, </a:t>
            </a: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nail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, </a:t>
            </a:r>
            <a:r>
              <a:rPr lang="hu-HU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plate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5F60FCB-BD7D-D945-A08F-223CF46A0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56" y="3269493"/>
            <a:ext cx="4423982" cy="3556881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A1445174-CAC2-2ED7-E708-BA54720F3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214" y="116114"/>
            <a:ext cx="10388484" cy="81693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0B1852A-ABC6-417B-71FD-DAD48C479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" y="3269493"/>
            <a:ext cx="4852852" cy="3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BD325-3218-3D33-0813-A7CBBA83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83EBF4F5-D21D-535C-32C4-7D59A314D6D2}"/>
              </a:ext>
            </a:extLst>
          </p:cNvPr>
          <p:cNvSpPr txBox="1"/>
          <p:nvPr/>
        </p:nvSpPr>
        <p:spPr>
          <a:xfrm>
            <a:off x="0" y="216644"/>
            <a:ext cx="8752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TEAM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: (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Commotio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,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contusio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,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concession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)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88D6F8-FC44-0962-624B-062043B3AA45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E3F3F75-1854-20DA-709D-A8E020C0C18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2A3FE13-C5E2-FC6B-CE1D-8EAF449BD770}"/>
              </a:ext>
            </a:extLst>
          </p:cNvPr>
          <p:cNvSpPr txBox="1"/>
          <p:nvPr/>
        </p:nvSpPr>
        <p:spPr>
          <a:xfrm>
            <a:off x="0" y="920621"/>
            <a:ext cx="8752115" cy="620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Anamnesis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examination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Pateint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proper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position:head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neck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stabilisation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stif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neck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helmet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Glasgow Coma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headache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nausea, vomiting, dizziness, pupillary reflex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confusion,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000" dirty="0" err="1">
                <a:solidFill>
                  <a:prstClr val="black"/>
                </a:solidFill>
                <a:latin typeface="Calibri" panose="020F0502020204030204"/>
              </a:rPr>
              <a:t>Call</a:t>
            </a:r>
            <a:r>
              <a:rPr lang="hu-HU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sz="2000" dirty="0" err="1">
                <a:solidFill>
                  <a:prstClr val="black"/>
                </a:solidFill>
                <a:latin typeface="Calibri" panose="020F0502020204030204"/>
              </a:rPr>
              <a:t>ambulance</a:t>
            </a:r>
            <a:r>
              <a:rPr lang="hu-HU" sz="2000" dirty="0">
                <a:solidFill>
                  <a:prstClr val="black"/>
                </a:solidFill>
                <a:latin typeface="Calibri" panose="020F0502020204030204"/>
              </a:rPr>
              <a:t>- ER </a:t>
            </a:r>
            <a:r>
              <a:rPr lang="hu-HU" sz="2000" dirty="0" err="1">
                <a:solidFill>
                  <a:prstClr val="black"/>
                </a:solidFill>
                <a:latin typeface="Calibri" panose="020F0502020204030204"/>
              </a:rPr>
              <a:t>Department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Concussio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-CTE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sz="2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significance of mild cranial injuries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beginning to recognize its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significance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involving a much larger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(15-30x)!!!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ea typeface="Roboto Light" panose="02000000000000000000" pitchFamily="2" charset="0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ea typeface="Roboto Light" panose="02000000000000000000" pitchFamily="2" charset="0"/>
                <a:cs typeface="Poppins" panose="00000500000000000000" pitchFamily="2" charset="-18"/>
              </a:rPr>
              <a:t> 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641D7CB-AB93-E689-9211-2655896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3" y="3665555"/>
            <a:ext cx="4262078" cy="319244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FCA4E6B-DCDF-1F22-9253-7C5AF6C5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23" y="1038333"/>
            <a:ext cx="3866977" cy="25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E420B62-0CE0-4831-81AB-7469B3055138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A8CE0C3-0757-4199-9338-CD86E811412F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8091618" y="2343187"/>
            <a:ext cx="3978683" cy="447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5FF3C4D-E8BC-4ADA-A652-3CD3E3DCE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1245"/>
            <a:ext cx="4884414" cy="407675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3105DF0-89F9-4D92-B648-69943E182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414" y="4819622"/>
            <a:ext cx="3523793" cy="188992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FA14615-5DF0-481C-ADB8-70E6EC371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6817" y="0"/>
            <a:ext cx="7053683" cy="212159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AC46057-1360-B342-3B5C-B059309F9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414" y="130585"/>
            <a:ext cx="3221073" cy="32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21202D5E-FEA8-4115-A457-196E59B550C0}"/>
              </a:ext>
            </a:extLst>
          </p:cNvPr>
          <p:cNvSpPr txBox="1">
            <a:spLocks/>
          </p:cNvSpPr>
          <p:nvPr/>
        </p:nvSpPr>
        <p:spPr>
          <a:xfrm>
            <a:off x="93558" y="265211"/>
            <a:ext cx="893732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Incidence of traumatic brain injury in sports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Arial" panose="020B0604020202020204" pitchFamily="34" charset="0"/>
              </a:rPr>
              <a:t> 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6E778D4-E8BE-4721-86BA-4544630D573B}"/>
              </a:ext>
            </a:extLst>
          </p:cNvPr>
          <p:cNvSpPr txBox="1"/>
          <p:nvPr/>
        </p:nvSpPr>
        <p:spPr>
          <a:xfrm>
            <a:off x="93558" y="1763389"/>
            <a:ext cx="1093580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Concession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is a closed head injury that affects the head as a result of some sudden external force (s), during which the brain hits the inner surface of the skull, leading to its damage and dysfunction.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9D6D2F8-83A2-41BF-BED3-B33821BB769D}"/>
              </a:ext>
            </a:extLst>
          </p:cNvPr>
          <p:cNvSpPr txBox="1"/>
          <p:nvPr/>
        </p:nvSpPr>
        <p:spPr>
          <a:xfrm>
            <a:off x="398358" y="4536619"/>
            <a:ext cx="1179364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Concession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may occur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without visible symptoms (asymptomatic sub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oncession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or accompanied by a number of symptoms (symptomatic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oncession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).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785</Words>
  <Application>Microsoft Office PowerPoint</Application>
  <PresentationFormat>Szélesvásznú</PresentationFormat>
  <Paragraphs>114</Paragraphs>
  <Slides>15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4" baseType="lpstr">
      <vt:lpstr>Arial</vt:lpstr>
      <vt:lpstr>Roboto Light</vt:lpstr>
      <vt:lpstr>Constantia</vt:lpstr>
      <vt:lpstr>Calibri</vt:lpstr>
      <vt:lpstr>Poppins</vt:lpstr>
      <vt:lpstr>Wingdings</vt:lpstr>
      <vt:lpstr>Calibri Light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Eszter Dömse</cp:lastModifiedBy>
  <cp:revision>76</cp:revision>
  <dcterms:created xsi:type="dcterms:W3CDTF">2020-12-03T17:17:37Z</dcterms:created>
  <dcterms:modified xsi:type="dcterms:W3CDTF">2025-03-11T12:16:30Z</dcterms:modified>
</cp:coreProperties>
</file>