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8"/>
  </p:notesMasterIdLst>
  <p:sldIdLst>
    <p:sldId id="256" r:id="rId3"/>
    <p:sldId id="271" r:id="rId4"/>
    <p:sldId id="275" r:id="rId5"/>
    <p:sldId id="272" r:id="rId6"/>
    <p:sldId id="277" r:id="rId7"/>
    <p:sldId id="278" r:id="rId8"/>
    <p:sldId id="274" r:id="rId9"/>
    <p:sldId id="296" r:id="rId10"/>
    <p:sldId id="331" r:id="rId11"/>
    <p:sldId id="332" r:id="rId12"/>
    <p:sldId id="334" r:id="rId13"/>
    <p:sldId id="335" r:id="rId14"/>
    <p:sldId id="336" r:id="rId15"/>
    <p:sldId id="337" r:id="rId16"/>
    <p:sldId id="297" r:id="rId17"/>
  </p:sldIdLst>
  <p:sldSz cx="12192000" cy="6858000"/>
  <p:notesSz cx="6858000" cy="9144000"/>
  <p:embeddedFontLst>
    <p:embeddedFont>
      <p:font typeface="Constantia" panose="02030602050306030303" pitchFamily="18" charset="0"/>
      <p:regular r:id="rId19"/>
      <p:bold r:id="rId20"/>
      <p:italic r:id="rId21"/>
      <p:boldItalic r:id="rId22"/>
    </p:embeddedFont>
    <p:embeddedFont>
      <p:font typeface="Poppins" panose="00000500000000000000" pitchFamily="2" charset="-18"/>
      <p:regular r:id="rId23"/>
      <p:bold r:id="rId24"/>
      <p:italic r:id="rId25"/>
      <p:boldItalic r:id="rId26"/>
    </p:embeddedFont>
    <p:embeddedFont>
      <p:font typeface="Roboto Light" panose="02000000000000000000" pitchFamily="2" charset="0"/>
      <p:regular r:id="rId27"/>
    </p:embeddedFont>
  </p:embeddedFontLst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oltan Egri" initials="ZE" lastIdx="1" clrIdx="0">
    <p:extLst>
      <p:ext uri="{19B8F6BF-5375-455C-9EA6-DF929625EA0E}">
        <p15:presenceInfo xmlns:p15="http://schemas.microsoft.com/office/powerpoint/2012/main" userId="132fd478fe12fdc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1D46"/>
    <a:srgbClr val="9DA8C4"/>
    <a:srgbClr val="1B9A63"/>
    <a:srgbClr val="00B7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Közepesen sötét stílus 2 – 5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Közepesen sötét stílus 2 – 3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9" autoAdjust="0"/>
    <p:restoredTop sz="94660"/>
  </p:normalViewPr>
  <p:slideViewPr>
    <p:cSldViewPr snapToGrid="0">
      <p:cViewPr varScale="1">
        <p:scale>
          <a:sx n="81" d="100"/>
          <a:sy n="81" d="100"/>
        </p:scale>
        <p:origin x="148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1.xml"/><Relationship Id="rId21" Type="http://schemas.openxmlformats.org/officeDocument/2006/relationships/font" Target="fonts/font3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7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2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6.fntdata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5.fntdata"/><Relationship Id="rId28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font" Target="fonts/font1.fntdata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26FC79-593F-430C-902A-F70650C1242D}" type="datetimeFigureOut">
              <a:rPr lang="hu-HU" smtClean="0"/>
              <a:t>2025. 03. 11.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C9B1DA-A4FE-4C66-B4C1-A81BA343060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886007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Az enyhe traumatikus agysérülések az összes traumatikus agysérülések 80-90%-át teszik ki, míg a maradék 10-20%-</a:t>
            </a:r>
            <a:r>
              <a:rPr lang="hu-HU" dirty="0" err="1"/>
              <a:t>ba</a:t>
            </a:r>
            <a:r>
              <a:rPr lang="hu-HU" dirty="0"/>
              <a:t> a középsúlyos/mérsékelt és súlyos esetek tartoznak.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0C3072-B68D-4A2A-AFBE-DC4171B38205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2389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 err="1"/>
              <a:t>Now</a:t>
            </a:r>
            <a:r>
              <a:rPr lang="hu-HU" dirty="0"/>
              <a:t> </a:t>
            </a:r>
            <a:r>
              <a:rPr lang="hu-HU" dirty="0" err="1"/>
              <a:t>we</a:t>
            </a:r>
            <a:r>
              <a:rPr lang="hu-HU" dirty="0"/>
              <a:t> ,</a:t>
            </a:r>
            <a:r>
              <a:rPr lang="hu-HU" dirty="0" err="1"/>
              <a:t>focus</a:t>
            </a:r>
            <a:r>
              <a:rPr lang="hu-HU" dirty="0"/>
              <a:t> </a:t>
            </a:r>
            <a:r>
              <a:rPr lang="hu-HU" dirty="0" err="1"/>
              <a:t>on</a:t>
            </a:r>
            <a:r>
              <a:rPr lang="hu-HU" dirty="0"/>
              <a:t> </a:t>
            </a:r>
            <a:r>
              <a:rPr lang="hu-HU" dirty="0" err="1"/>
              <a:t>closed</a:t>
            </a:r>
            <a:r>
              <a:rPr lang="hu-HU" dirty="0"/>
              <a:t> </a:t>
            </a:r>
            <a:r>
              <a:rPr lang="hu-HU" dirty="0" err="1"/>
              <a:t>skull</a:t>
            </a:r>
            <a:r>
              <a:rPr lang="hu-HU" dirty="0"/>
              <a:t> </a:t>
            </a:r>
            <a:r>
              <a:rPr lang="hu-HU" dirty="0" err="1"/>
              <a:t>injuries</a:t>
            </a:r>
            <a:endParaRPr lang="hu-HU" dirty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0C3072-B68D-4A2A-AFBE-DC4171B38205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09880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/>
              <a:t>Now</a:t>
            </a:r>
            <a:r>
              <a:rPr lang="hu-HU" dirty="0"/>
              <a:t> </a:t>
            </a:r>
            <a:r>
              <a:rPr lang="hu-HU" dirty="0" err="1"/>
              <a:t>which</a:t>
            </a:r>
            <a:r>
              <a:rPr lang="hu-HU" dirty="0"/>
              <a:t> </a:t>
            </a:r>
            <a:r>
              <a:rPr lang="hu-HU" dirty="0" err="1"/>
              <a:t>are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contact</a:t>
            </a:r>
            <a:r>
              <a:rPr lang="hu-HU" dirty="0"/>
              <a:t> sport most </a:t>
            </a:r>
            <a:r>
              <a:rPr lang="hu-HU" dirty="0" err="1"/>
              <a:t>common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concession</a:t>
            </a:r>
            <a:r>
              <a:rPr lang="hu-HU" dirty="0"/>
              <a:t>?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0C3072-B68D-4A2A-AFBE-DC4171B38205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22909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 err="1"/>
              <a:t>Now</a:t>
            </a:r>
            <a:r>
              <a:rPr lang="hu-HU" dirty="0"/>
              <a:t> </a:t>
            </a:r>
            <a:r>
              <a:rPr lang="hu-HU" dirty="0" err="1"/>
              <a:t>what</a:t>
            </a:r>
            <a:r>
              <a:rPr lang="hu-HU" dirty="0"/>
              <a:t> </a:t>
            </a:r>
            <a:r>
              <a:rPr lang="hu-HU" dirty="0" err="1"/>
              <a:t>are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0C3072-B68D-4A2A-AFBE-DC4171B38205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85706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is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one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of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possible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potential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consequences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syndromes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causes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0C3072-B68D-4A2A-AFBE-DC4171B38205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14307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 err="1"/>
              <a:t>Additional</a:t>
            </a:r>
            <a:r>
              <a:rPr lang="hu-HU" dirty="0"/>
              <a:t> </a:t>
            </a:r>
            <a:r>
              <a:rPr lang="hu-HU" dirty="0" err="1"/>
              <a:t>consequences</a:t>
            </a:r>
            <a:r>
              <a:rPr lang="hu-HU" dirty="0"/>
              <a:t> of </a:t>
            </a:r>
            <a:r>
              <a:rPr lang="hu-HU" dirty="0" err="1"/>
              <a:t>closed</a:t>
            </a:r>
            <a:r>
              <a:rPr lang="hu-HU" dirty="0"/>
              <a:t> </a:t>
            </a:r>
            <a:r>
              <a:rPr lang="hu-HU" dirty="0" err="1"/>
              <a:t>skull</a:t>
            </a:r>
            <a:r>
              <a:rPr lang="hu-HU" dirty="0"/>
              <a:t> </a:t>
            </a:r>
            <a:r>
              <a:rPr lang="hu-HU" dirty="0" err="1"/>
              <a:t>injuries</a:t>
            </a:r>
            <a:r>
              <a:rPr lang="hu-HU" dirty="0"/>
              <a:t> </a:t>
            </a:r>
            <a:r>
              <a:rPr lang="hu-HU" dirty="0" err="1"/>
              <a:t>pnd</a:t>
            </a:r>
            <a:r>
              <a:rPr lang="hu-HU" dirty="0"/>
              <a:t> </a:t>
            </a:r>
            <a:r>
              <a:rPr lang="hu-HU" dirty="0" err="1"/>
              <a:t>including</a:t>
            </a:r>
            <a:endParaRPr lang="hu-HU" dirty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0C3072-B68D-4A2A-AFBE-DC4171B38205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91143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Tell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some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equipments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clothes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which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protect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.. , For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motorcycling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drivers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is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very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important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wear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protective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clothing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gear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because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they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don’t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wear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they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can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pay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wtih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their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own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live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is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very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important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too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wear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protective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helmet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during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scootering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electric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scootering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cycling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adults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and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children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well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0C3072-B68D-4A2A-AFBE-DC4171B38205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08071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025E293-368F-4B45-95DC-882E56548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63DF7557-3D74-4AE1-84B1-FD4AD71866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C4DE18F-CBD6-4E70-AE0C-2EC30F8AE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2025. 03. 11.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1C405820-A60B-4921-BAD0-ADAFD8CDF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18BDF29-E0F7-45BF-AC4E-9F1DA241A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28672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CFFD9ED-9683-46B0-B605-8E0E218A6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700F25D8-7C3E-460F-91D2-5DECC2F544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ABE97EC-27B0-4DDB-981D-9D5D46E6D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2025. 03. 11.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F685A47-C208-45F7-A7EA-F95CA39E4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598B7AD5-B871-4D76-8C00-0E3E876B2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22591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792088C8-1298-4ADB-BC30-B9557F3234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CA20C6BE-0315-45D0-8ADC-45FD5E4429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53360F2-A740-4B92-A2C7-628E76E6D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2025. 03. 11.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38C0EB7-549C-4176-A142-DFC60F59D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E7189A3-A563-41CE-95DE-7659A7823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930634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025E293-368F-4B45-95DC-882E56548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63DF7557-3D74-4AE1-84B1-FD4AD71866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C4DE18F-CBD6-4E70-AE0C-2EC30F8AE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2025. 03. 11.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1C405820-A60B-4921-BAD0-ADAFD8CDF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18BDF29-E0F7-45BF-AC4E-9F1DA241A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11269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BDF7204-1114-4DA1-92EA-78CF4F03A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05F0A39-CB5D-4081-AAE8-5167BAFA38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6E734DB-2CCF-4715-8059-4980CB314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2025. 03. 11.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8E41E9E-BCFF-4988-BA42-C7B235D19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EE783FD-2597-4A07-9889-71A963493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986112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9B012DF-22BA-4B68-A87D-C974ACC2D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692D4901-C08F-4FB2-9E4D-BD381A0C93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7B6CFA4-9008-47F7-800B-90488FC30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2025. 03. 11.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4F7FAB60-90BC-464E-A88B-04D586B16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DF7831A4-A581-4FFC-AFB4-066A14E13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33034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470EBD1-A9FB-4C42-8B44-F273BC862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572A1F7-9ECC-428A-A238-D9A0F33A08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CA541A4C-A2FE-4274-AE9A-D6C290B24E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C84CAC82-3345-4655-B5ED-9AC83B06D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2025. 03. 11.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4AE7D772-C0B8-4168-BC66-0581FC735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43724270-1AF6-413B-971F-F25A329DE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028947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514B959-B735-4BE0-B9DE-CE0ECAE9A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7C5F82BC-39CF-4C3D-9075-EDFD222154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AF8F5DCD-1B62-4535-B5F8-5E71254B5F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99ED128B-3986-4D39-A47C-A9B79EBEA0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4893F8CA-287F-44C9-AC75-A134764D34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BC49D6F6-ECF2-4D51-8869-AD980FCD0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2025. 03. 11.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F43572D8-B24D-4DBF-947D-8F89499A1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0719DCA5-AA55-4A52-9C18-80AEC09D0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772915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040B6BC-390B-470E-BD16-8C94B89AC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DAE7F699-5C3A-4CB8-96E1-BFC645029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2025. 03. 11.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6DC8BE3C-DE22-4C48-80D7-BFDA69777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BBF1555D-39EC-4319-8A07-0919CCA91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834036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AC76EADF-91B3-46CC-B9DD-90075A6DF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2025. 03. 11.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39A9811B-CF19-4588-9A60-E0BC1717B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DD5D784A-F7B6-4FAC-96FD-C0597F724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369455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056E3A1-8F18-4453-82A9-BF50839EA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C14265E-69E6-46CA-B660-47D53E783C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AC4443D7-DC00-433A-878F-D586D01390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BD700CFE-BCFB-4A10-A0B3-04898E75C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2025. 03. 11.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3821B89-354A-4CFA-A6A1-448A6B72F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99529FDB-501D-4B60-A4D2-4758088D4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28456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BDF7204-1114-4DA1-92EA-78CF4F03A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05F0A39-CB5D-4081-AAE8-5167BAFA38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6E734DB-2CCF-4715-8059-4980CB314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2025. 03. 11.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8E41E9E-BCFF-4988-BA42-C7B235D19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EE783FD-2597-4A07-9889-71A963493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06389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A20838C-0FF7-4B3A-9D5C-D42AD7B47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7DA8992A-DE0E-4649-9272-D0E6206ABB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0AB071B1-5CD7-40EC-8E88-09112E27B4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4CEEDEF8-4C41-4CF7-969A-AF503DDF1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2025. 03. 11.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BC5F0256-AA5D-495C-B746-688C83414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7A7771E5-2F87-4DF8-BC13-0882461CF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172614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CFFD9ED-9683-46B0-B605-8E0E218A6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700F25D8-7C3E-460F-91D2-5DECC2F544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ABE97EC-27B0-4DDB-981D-9D5D46E6D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2025. 03. 11.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F685A47-C208-45F7-A7EA-F95CA39E4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598B7AD5-B871-4D76-8C00-0E3E876B2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471552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792088C8-1298-4ADB-BC30-B9557F3234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CA20C6BE-0315-45D0-8ADC-45FD5E4429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53360F2-A740-4B92-A2C7-628E76E6D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2025. 03. 11.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38C0EB7-549C-4176-A142-DFC60F59D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E7189A3-A563-41CE-95DE-7659A7823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035587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Holder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www.websitename.com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CFB14-7DA6-44D4-A265-5EB7147727CA}" type="slidenum">
              <a:rPr lang="en-US" smtClean="0"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979715"/>
            <a:ext cx="6096000" cy="489857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</p:sp>
    </p:spTree>
    <p:extLst>
      <p:ext uri="{BB962C8B-B14F-4D97-AF65-F5344CB8AC3E}">
        <p14:creationId xmlns:p14="http://schemas.microsoft.com/office/powerpoint/2010/main" val="1076794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9B012DF-22BA-4B68-A87D-C974ACC2D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692D4901-C08F-4FB2-9E4D-BD381A0C93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7B6CFA4-9008-47F7-800B-90488FC30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2025. 03. 11.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4F7FAB60-90BC-464E-A88B-04D586B16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DF7831A4-A581-4FFC-AFB4-066A14E13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45401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470EBD1-A9FB-4C42-8B44-F273BC862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572A1F7-9ECC-428A-A238-D9A0F33A08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CA541A4C-A2FE-4274-AE9A-D6C290B24E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C84CAC82-3345-4655-B5ED-9AC83B06D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2025. 03. 11.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4AE7D772-C0B8-4168-BC66-0581FC735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43724270-1AF6-413B-971F-F25A329DE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31698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514B959-B735-4BE0-B9DE-CE0ECAE9A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7C5F82BC-39CF-4C3D-9075-EDFD222154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AF8F5DCD-1B62-4535-B5F8-5E71254B5F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99ED128B-3986-4D39-A47C-A9B79EBEA0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4893F8CA-287F-44C9-AC75-A134764D34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BC49D6F6-ECF2-4D51-8869-AD980FCD0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2025. 03. 11.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F43572D8-B24D-4DBF-947D-8F89499A1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0719DCA5-AA55-4A52-9C18-80AEC09D0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79675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040B6BC-390B-470E-BD16-8C94B89AC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DAE7F699-5C3A-4CB8-96E1-BFC645029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2025. 03. 11.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6DC8BE3C-DE22-4C48-80D7-BFDA69777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BBF1555D-39EC-4319-8A07-0919CCA91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42792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AC76EADF-91B3-46CC-B9DD-90075A6DF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2025. 03. 11.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39A9811B-CF19-4588-9A60-E0BC1717B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DD5D784A-F7B6-4FAC-96FD-C0597F724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05699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056E3A1-8F18-4453-82A9-BF50839EA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C14265E-69E6-46CA-B660-47D53E783C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AC4443D7-DC00-433A-878F-D586D01390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BD700CFE-BCFB-4A10-A0B3-04898E75C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2025. 03. 11.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3821B89-354A-4CFA-A6A1-448A6B72F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99529FDB-501D-4B60-A4D2-4758088D4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03642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A20838C-0FF7-4B3A-9D5C-D42AD7B47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7DA8992A-DE0E-4649-9272-D0E6206ABB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0AB071B1-5CD7-40EC-8E88-09112E27B4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4CEEDEF8-4C41-4CF7-969A-AF503DDF1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2025. 03. 11.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BC5F0256-AA5D-495C-B746-688C83414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7A7771E5-2F87-4DF8-BC13-0882461CF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64795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A70C757C-1D75-4F54-B4D6-79A752FD6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BB2944B2-6FC8-49B7-A7E2-E396D10053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F239900-98CE-4229-8F28-FE1B49CEE9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680077-C41F-4D32-8164-6365654D05FA}" type="datetimeFigureOut">
              <a:rPr lang="hu-HU" smtClean="0"/>
              <a:t>2025. 03. 11.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58D66E7-593A-4C99-A358-DDEC56AFD8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96D367C9-EEED-4AF6-81E1-A39F839992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85111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A70C757C-1D75-4F54-B4D6-79A752FD6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BB2944B2-6FC8-49B7-A7E2-E396D10053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F239900-98CE-4229-8F28-FE1B49CEE9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680077-C41F-4D32-8164-6365654D05FA}" type="datetimeFigureOut">
              <a:rPr lang="hu-HU" smtClean="0"/>
              <a:t>2025. 03. 11.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58D66E7-593A-4C99-A358-DDEC56AFD8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96D367C9-EEED-4AF6-81E1-A39F839992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07400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5.jpg"/><Relationship Id="rId4" Type="http://schemas.openxmlformats.org/officeDocument/2006/relationships/image" Target="../media/image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Ábra 4">
            <a:extLst>
              <a:ext uri="{FF2B5EF4-FFF2-40B4-BE49-F238E27FC236}">
                <a16:creationId xmlns:a16="http://schemas.microsoft.com/office/drawing/2014/main" id="{EAFED07B-614C-4ECF-AE8B-1B726A2DD98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264" y="171607"/>
            <a:ext cx="3357563" cy="723900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EB03EFD1-AAB9-4ED1-A40D-207ECF7A5ECA}"/>
              </a:ext>
            </a:extLst>
          </p:cNvPr>
          <p:cNvSpPr txBox="1"/>
          <p:nvPr/>
        </p:nvSpPr>
        <p:spPr>
          <a:xfrm>
            <a:off x="741686" y="1482974"/>
            <a:ext cx="862480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5400" b="1" dirty="0" err="1">
                <a:solidFill>
                  <a:srgbClr val="121D46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Sportinjuries</a:t>
            </a:r>
            <a:endParaRPr lang="hu-HU" sz="5400" b="1" dirty="0">
              <a:solidFill>
                <a:srgbClr val="121D46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 algn="ctr"/>
            <a:r>
              <a:rPr lang="hu-HU" sz="5400" b="1" dirty="0" err="1">
                <a:solidFill>
                  <a:srgbClr val="121D46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Situation</a:t>
            </a:r>
            <a:r>
              <a:rPr lang="hu-HU" sz="5400" b="1" dirty="0">
                <a:solidFill>
                  <a:srgbClr val="121D46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hu-HU" sz="5400" b="1" dirty="0" err="1">
                <a:solidFill>
                  <a:srgbClr val="121D46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practise</a:t>
            </a:r>
            <a:endParaRPr lang="en-US" sz="5400" b="1" dirty="0">
              <a:solidFill>
                <a:srgbClr val="121D46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11" name="Kép 10">
            <a:extLst>
              <a:ext uri="{FF2B5EF4-FFF2-40B4-BE49-F238E27FC236}">
                <a16:creationId xmlns:a16="http://schemas.microsoft.com/office/drawing/2014/main" id="{DFE691C7-FCD3-4C19-99DC-29B99C87DE7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97"/>
          <a:stretch/>
        </p:blipFill>
        <p:spPr>
          <a:xfrm flipH="1">
            <a:off x="7839490" y="345740"/>
            <a:ext cx="4352510" cy="6521785"/>
          </a:xfrm>
          <a:prstGeom prst="rect">
            <a:avLst/>
          </a:prstGeom>
        </p:spPr>
      </p:pic>
      <p:sp>
        <p:nvSpPr>
          <p:cNvPr id="12" name="Rectangle 7">
            <a:extLst>
              <a:ext uri="{FF2B5EF4-FFF2-40B4-BE49-F238E27FC236}">
                <a16:creationId xmlns:a16="http://schemas.microsoft.com/office/drawing/2014/main" id="{8D5CA5CF-FACA-441D-8F76-DC875733F86F}"/>
              </a:ext>
            </a:extLst>
          </p:cNvPr>
          <p:cNvSpPr/>
          <p:nvPr/>
        </p:nvSpPr>
        <p:spPr>
          <a:xfrm>
            <a:off x="0" y="6406097"/>
            <a:ext cx="4173213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hu-HU" sz="1200" dirty="0">
                <a:solidFill>
                  <a:srgbClr val="9DA8C4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2025.03.10.</a:t>
            </a:r>
            <a:endParaRPr lang="en-US" sz="1200" dirty="0">
              <a:solidFill>
                <a:srgbClr val="9DA8C4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8" name="Alcím 2"/>
          <p:cNvSpPr>
            <a:spLocks noGrp="1"/>
          </p:cNvSpPr>
          <p:nvPr/>
        </p:nvSpPr>
        <p:spPr>
          <a:xfrm>
            <a:off x="0" y="5231162"/>
            <a:ext cx="4441370" cy="12291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4000"/>
              </a:lnSpc>
              <a:spcBef>
                <a:spcPts val="300"/>
              </a:spcBef>
              <a:buClr>
                <a:schemeClr val="tx2"/>
              </a:buClr>
              <a:buFont typeface="Wingdings" panose="05000000000000000000" pitchFamily="2" charset="2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4000"/>
              </a:lnSpc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4000"/>
              </a:lnSpc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4000"/>
              </a:lnSpc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1800" b="1" dirty="0">
                <a:solidFill>
                  <a:schemeClr val="accent3">
                    <a:lumMod val="75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Dr. </a:t>
            </a:r>
            <a:r>
              <a:rPr lang="hu-HU" sz="1800" b="1" dirty="0" err="1">
                <a:solidFill>
                  <a:schemeClr val="accent3">
                    <a:lumMod val="75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Dömse</a:t>
            </a:r>
            <a:r>
              <a:rPr lang="hu-HU" sz="1800" b="1" dirty="0">
                <a:solidFill>
                  <a:schemeClr val="accent3">
                    <a:lumMod val="75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 Eszter</a:t>
            </a:r>
          </a:p>
          <a:p>
            <a:r>
              <a:rPr lang="hu-HU" sz="1800" dirty="0">
                <a:solidFill>
                  <a:schemeClr val="accent3">
                    <a:lumMod val="75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ortopéd- traumatológus szakorvos</a:t>
            </a:r>
          </a:p>
          <a:p>
            <a:r>
              <a:rPr lang="hu-HU" sz="1800" dirty="0">
                <a:solidFill>
                  <a:schemeClr val="accent3">
                    <a:lumMod val="75000"/>
                  </a:schemeClr>
                </a:solidFill>
                <a:latin typeface="Poppins" panose="020B0604020202020204" charset="-18"/>
                <a:cs typeface="Poppins" panose="020B0604020202020204" charset="-18"/>
              </a:rPr>
              <a:t>PTE ÁOK Sportmedicina Tanszék</a:t>
            </a:r>
          </a:p>
          <a:p>
            <a:endParaRPr lang="hu-HU" sz="1800" dirty="0">
              <a:solidFill>
                <a:schemeClr val="accent3">
                  <a:lumMod val="75000"/>
                </a:schemeClr>
              </a:solidFill>
              <a:latin typeface="Poppins" panose="020B0604020202020204" charset="-18"/>
              <a:cs typeface="Poppins" panose="020B0604020202020204" charset="-18"/>
            </a:endParaRP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34D803E6-1E39-9B60-01F7-7717B97BF5DB}"/>
              </a:ext>
            </a:extLst>
          </p:cNvPr>
          <p:cNvSpPr txBox="1"/>
          <p:nvPr/>
        </p:nvSpPr>
        <p:spPr>
          <a:xfrm>
            <a:off x="9451314" y="137639"/>
            <a:ext cx="25001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dirty="0"/>
              <a:t>POTECHO: PTE692</a:t>
            </a:r>
          </a:p>
        </p:txBody>
      </p:sp>
    </p:spTree>
    <p:extLst>
      <p:ext uri="{BB962C8B-B14F-4D97-AF65-F5344CB8AC3E}">
        <p14:creationId xmlns:p14="http://schemas.microsoft.com/office/powerpoint/2010/main" val="3055199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0DDF8346-BCF7-4468-9E12-0C1AF98938E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0F02EFA-99BC-464B-A454-F92376F1FC91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ím 1">
            <a:extLst>
              <a:ext uri="{FF2B5EF4-FFF2-40B4-BE49-F238E27FC236}">
                <a16:creationId xmlns:a16="http://schemas.microsoft.com/office/drawing/2014/main" id="{0A7A372A-F620-448F-BB9F-EAEBB042C964}"/>
              </a:ext>
            </a:extLst>
          </p:cNvPr>
          <p:cNvSpPr txBox="1">
            <a:spLocks/>
          </p:cNvSpPr>
          <p:nvPr/>
        </p:nvSpPr>
        <p:spPr>
          <a:xfrm>
            <a:off x="150119" y="208651"/>
            <a:ext cx="6491064" cy="14981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tantia" panose="02030602050306030303" pitchFamily="18" charset="0"/>
                <a:ea typeface="+mj-ea"/>
                <a:cs typeface="Arial" panose="020B0604020202020204" pitchFamily="34" charset="0"/>
              </a:rPr>
              <a:t>Concession is common in contact sports</a:t>
            </a:r>
            <a:r>
              <a:rPr kumimoji="0" lang="hu-HU" sz="40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tantia" panose="02030602050306030303" pitchFamily="18" charset="0"/>
                <a:ea typeface="+mj-ea"/>
                <a:cs typeface="Arial" panose="020B0604020202020204" pitchFamily="34" charset="0"/>
              </a:rPr>
              <a:t>:</a:t>
            </a:r>
            <a:endParaRPr kumimoji="0" lang="hu-HU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 panose="02030602050306030303" pitchFamily="18" charset="0"/>
              <a:ea typeface="+mj-ea"/>
              <a:cs typeface="+mj-cs"/>
            </a:endParaRP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ACC958D9-F900-42F6-87CD-0F1ABD5F2190}"/>
              </a:ext>
            </a:extLst>
          </p:cNvPr>
          <p:cNvSpPr txBox="1"/>
          <p:nvPr/>
        </p:nvSpPr>
        <p:spPr>
          <a:xfrm>
            <a:off x="150119" y="2381666"/>
            <a:ext cx="649106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american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 football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rugby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ice hockey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boxing / kick-boxing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lacrosse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wrestling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karate</a:t>
            </a:r>
            <a:endParaRPr kumimoji="0" lang="hu-HU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onstantia" panose="02030602050306030303" pitchFamily="18" charset="0"/>
              <a:ea typeface="+mn-ea"/>
              <a:cs typeface="+mn-cs"/>
            </a:endParaRP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B05C823D-30A8-4FB0-AF42-3F942F4805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1183" y="2225983"/>
            <a:ext cx="5550817" cy="4632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494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0DDF8346-BCF7-4468-9E12-0C1AF98938E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0F02EFA-99BC-464B-A454-F92376F1FC91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ím 1">
            <a:extLst>
              <a:ext uri="{FF2B5EF4-FFF2-40B4-BE49-F238E27FC236}">
                <a16:creationId xmlns:a16="http://schemas.microsoft.com/office/drawing/2014/main" id="{F68F4FD3-EBB5-48E3-AD0B-4AB11AC2B14E}"/>
              </a:ext>
            </a:extLst>
          </p:cNvPr>
          <p:cNvSpPr txBox="1">
            <a:spLocks/>
          </p:cNvSpPr>
          <p:nvPr/>
        </p:nvSpPr>
        <p:spPr>
          <a:xfrm>
            <a:off x="-1" y="189797"/>
            <a:ext cx="6948264" cy="14981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tantia" panose="02030602050306030303" pitchFamily="18" charset="0"/>
                <a:ea typeface="+mj-ea"/>
                <a:cs typeface="Arial" panose="020B0604020202020204" pitchFamily="34" charset="0"/>
              </a:rPr>
              <a:t>Neuropsychological</a:t>
            </a:r>
            <a:r>
              <a:rPr kumimoji="0" lang="hu-HU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tantia" panose="02030602050306030303" pitchFamily="18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hu-HU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tantia" panose="02030602050306030303" pitchFamily="18" charset="0"/>
                <a:ea typeface="+mj-ea"/>
                <a:cs typeface="Arial" panose="020B0604020202020204" pitchFamily="34" charset="0"/>
              </a:rPr>
              <a:t>consequences</a:t>
            </a:r>
            <a:r>
              <a:rPr kumimoji="0" lang="hu-HU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tantia" panose="02030602050306030303" pitchFamily="18" charset="0"/>
                <a:ea typeface="+mj-ea"/>
                <a:cs typeface="Arial" panose="020B0604020202020204" pitchFamily="34" charset="0"/>
              </a:rPr>
              <a:t>:</a:t>
            </a:r>
            <a:endParaRPr kumimoji="0" lang="hu-HU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 panose="02030602050306030303" pitchFamily="18" charset="0"/>
              <a:ea typeface="+mj-ea"/>
              <a:cs typeface="+mj-cs"/>
            </a:endParaRP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51B9A850-C6FE-4605-A0B2-5B01D249DF6D}"/>
              </a:ext>
            </a:extLst>
          </p:cNvPr>
          <p:cNvSpPr txBox="1"/>
          <p:nvPr/>
        </p:nvSpPr>
        <p:spPr>
          <a:xfrm>
            <a:off x="-1" y="1938605"/>
            <a:ext cx="6491064" cy="3257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neuro-psychological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 </a:t>
            </a: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deficits</a:t>
            </a:r>
            <a:endParaRPr kumimoji="0" lang="hu-HU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onstantia" panose="02030602050306030303" pitchFamily="18" charset="0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cognitive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 </a:t>
            </a: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dysfunction</a:t>
            </a:r>
            <a:endParaRPr kumimoji="0" lang="hu-HU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onstantia" panose="02030602050306030303" pitchFamily="18" charset="0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concentration </a:t>
            </a: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disorder</a:t>
            </a:r>
            <a:endParaRPr kumimoji="0" lang="hu-HU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onstantia" panose="02030602050306030303" pitchFamily="18" charset="0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memorial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 and </a:t>
            </a: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attention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 deficit </a:t>
            </a: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disorder</a:t>
            </a:r>
            <a:endParaRPr kumimoji="0" lang="hu-HU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onstantia" panose="02030602050306030303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5352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0DDF8346-BCF7-4468-9E12-0C1AF98938E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0F02EFA-99BC-464B-A454-F92376F1FC91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ím 1">
            <a:extLst>
              <a:ext uri="{FF2B5EF4-FFF2-40B4-BE49-F238E27FC236}">
                <a16:creationId xmlns:a16="http://schemas.microsoft.com/office/drawing/2014/main" id="{581EFBC4-D015-4B03-B9BA-A159CD3DEA7A}"/>
              </a:ext>
            </a:extLst>
          </p:cNvPr>
          <p:cNvSpPr txBox="1">
            <a:spLocks/>
          </p:cNvSpPr>
          <p:nvPr/>
        </p:nvSpPr>
        <p:spPr>
          <a:xfrm>
            <a:off x="-1" y="116114"/>
            <a:ext cx="6948264" cy="14981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40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tantia" panose="02030602050306030303" pitchFamily="18" charset="0"/>
                <a:ea typeface="+mj-ea"/>
                <a:cs typeface="Arial" panose="020B0604020202020204" pitchFamily="34" charset="0"/>
              </a:rPr>
              <a:t>Chronic traumatic encephalopathy:</a:t>
            </a:r>
            <a:endParaRPr kumimoji="0" lang="hu-HU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 panose="02030602050306030303" pitchFamily="18" charset="0"/>
              <a:ea typeface="+mj-ea"/>
              <a:cs typeface="+mj-cs"/>
            </a:endParaRP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C40A2008-8EA8-408E-B484-4BD419F0EEF9}"/>
              </a:ext>
            </a:extLst>
          </p:cNvPr>
          <p:cNvSpPr txBox="1"/>
          <p:nvPr/>
        </p:nvSpPr>
        <p:spPr>
          <a:xfrm>
            <a:off x="-1" y="2123578"/>
            <a:ext cx="6491064" cy="2610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dementia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 </a:t>
            </a: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pugilistica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 / </a:t>
            </a: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parkinsonism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 </a:t>
            </a: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pugilistica</a:t>
            </a:r>
            <a:endParaRPr kumimoji="0" lang="hu-HU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onstantia" panose="02030602050306030303" pitchFamily="18" charset="0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punch-drunk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 </a:t>
            </a: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syndrome</a:t>
            </a:r>
            <a:endParaRPr kumimoji="0" lang="hu-HU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onstantia" panose="02030602050306030303" pitchFamily="18" charset="0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chronic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 </a:t>
            </a: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traumatic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 </a:t>
            </a: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encephalopathy</a:t>
            </a:r>
            <a:endParaRPr kumimoji="0" lang="hu-HU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onstantia" panose="02030602050306030303" pitchFamily="18" charset="0"/>
              <a:ea typeface="+mn-ea"/>
              <a:cs typeface="+mn-cs"/>
            </a:endParaRP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C39D5454-5E62-48A2-8948-47E50DF6EA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9779" y="795779"/>
            <a:ext cx="6062221" cy="6062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04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0DDF8346-BCF7-4468-9E12-0C1AF98938E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0F02EFA-99BC-464B-A454-F92376F1FC91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ím 1">
            <a:extLst>
              <a:ext uri="{FF2B5EF4-FFF2-40B4-BE49-F238E27FC236}">
                <a16:creationId xmlns:a16="http://schemas.microsoft.com/office/drawing/2014/main" id="{85C46776-5270-48F8-A0FC-AB893FCF7C23}"/>
              </a:ext>
            </a:extLst>
          </p:cNvPr>
          <p:cNvSpPr txBox="1">
            <a:spLocks/>
          </p:cNvSpPr>
          <p:nvPr/>
        </p:nvSpPr>
        <p:spPr>
          <a:xfrm>
            <a:off x="-1" y="-121053"/>
            <a:ext cx="9785023" cy="14981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tantia" panose="02030602050306030303" pitchFamily="18" charset="0"/>
                <a:ea typeface="+mj-ea"/>
                <a:cs typeface="Arial" panose="020B0604020202020204" pitchFamily="34" charset="0"/>
              </a:rPr>
              <a:t>Progressive</a:t>
            </a:r>
            <a:r>
              <a:rPr kumimoji="0" lang="hu-HU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tantia" panose="02030602050306030303" pitchFamily="18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hu-HU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tantia" panose="02030602050306030303" pitchFamily="18" charset="0"/>
                <a:ea typeface="+mj-ea"/>
                <a:cs typeface="Arial" panose="020B0604020202020204" pitchFamily="34" charset="0"/>
              </a:rPr>
              <a:t>neuro-degenerative</a:t>
            </a:r>
            <a:r>
              <a:rPr kumimoji="0" lang="hu-HU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tantia" panose="02030602050306030303" pitchFamily="18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hu-HU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tantia" panose="02030602050306030303" pitchFamily="18" charset="0"/>
                <a:ea typeface="+mj-ea"/>
                <a:cs typeface="Arial" panose="020B0604020202020204" pitchFamily="34" charset="0"/>
              </a:rPr>
              <a:t>disease</a:t>
            </a:r>
            <a:r>
              <a:rPr kumimoji="0" lang="hu-HU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tantia" panose="02030602050306030303" pitchFamily="18" charset="0"/>
                <a:ea typeface="+mj-ea"/>
                <a:cs typeface="Arial" panose="020B0604020202020204" pitchFamily="34" charset="0"/>
              </a:rPr>
              <a:t> </a:t>
            </a:r>
            <a:endParaRPr kumimoji="0" lang="hu-HU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 panose="02030602050306030303" pitchFamily="18" charset="0"/>
              <a:ea typeface="+mj-ea"/>
              <a:cs typeface="+mj-cs"/>
            </a:endParaRP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AD644666-DA07-4574-858A-63107972E68D}"/>
              </a:ext>
            </a:extLst>
          </p:cNvPr>
          <p:cNvSpPr txBox="1"/>
          <p:nvPr/>
        </p:nvSpPr>
        <p:spPr>
          <a:xfrm>
            <a:off x="0" y="1397248"/>
            <a:ext cx="11726944" cy="1964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hu-HU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Cognitive</a:t>
            </a: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 </a:t>
            </a:r>
            <a:r>
              <a:rPr kumimoji="0" lang="hu-HU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deficits</a:t>
            </a: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 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(</a:t>
            </a: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eg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. </a:t>
            </a: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memory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, </a:t>
            </a: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attention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, </a:t>
            </a: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language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 </a:t>
            </a: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impairment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)</a:t>
            </a:r>
          </a:p>
          <a:p>
            <a:pPr marL="457200" marR="0" lvl="0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hu-HU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Emotional</a:t>
            </a: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 </a:t>
            </a:r>
            <a:r>
              <a:rPr kumimoji="0" lang="hu-HU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disorders</a:t>
            </a: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 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(</a:t>
            </a: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eg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. </a:t>
            </a: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depression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, </a:t>
            </a: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anxiety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)</a:t>
            </a:r>
          </a:p>
          <a:p>
            <a:pPr marL="457200" marR="0" lvl="0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hu-HU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Behavioral</a:t>
            </a: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 </a:t>
            </a:r>
            <a:r>
              <a:rPr kumimoji="0" lang="hu-HU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disorders</a:t>
            </a: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 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(</a:t>
            </a: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eg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. </a:t>
            </a: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impulse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 </a:t>
            </a: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control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 </a:t>
            </a: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disorder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, </a:t>
            </a: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aggression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)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66FA1370-2114-4BA3-A825-45D4B0304B10}"/>
              </a:ext>
            </a:extLst>
          </p:cNvPr>
          <p:cNvSpPr txBox="1"/>
          <p:nvPr/>
        </p:nvSpPr>
        <p:spPr>
          <a:xfrm>
            <a:off x="0" y="3516748"/>
            <a:ext cx="11909196" cy="3257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hu-HU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Musculoskeletal</a:t>
            </a: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 </a:t>
            </a:r>
            <a:r>
              <a:rPr kumimoji="0" lang="hu-HU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disorders</a:t>
            </a: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 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(</a:t>
            </a: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eg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 </a:t>
            </a: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symptoms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 of </a:t>
            </a: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parkinsonism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: </a:t>
            </a: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tremor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, </a:t>
            </a: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stiffness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, </a:t>
            </a: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slowness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)</a:t>
            </a:r>
          </a:p>
          <a:p>
            <a:pPr marL="457200" marR="0" lvl="0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hu-HU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Personality</a:t>
            </a: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 </a:t>
            </a:r>
            <a:r>
              <a:rPr kumimoji="0" lang="hu-HU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change</a:t>
            </a:r>
            <a:endParaRPr kumimoji="0" lang="hu-HU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onstantia" panose="02030602050306030303" pitchFamily="18" charset="0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hu-HU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Social</a:t>
            </a: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 </a:t>
            </a:r>
            <a:r>
              <a:rPr kumimoji="0" lang="hu-HU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difficulties</a:t>
            </a:r>
            <a:endParaRPr kumimoji="0" lang="hu-HU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onstantia" panose="02030602050306030303" pitchFamily="18" charset="0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hu-HU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Suicide</a:t>
            </a: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 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(</a:t>
            </a: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suicide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 </a:t>
            </a: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attempts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86729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0DDF8346-BCF7-4468-9E12-0C1AF98938E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0F02EFA-99BC-464B-A454-F92376F1FC91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ím 1">
            <a:extLst>
              <a:ext uri="{FF2B5EF4-FFF2-40B4-BE49-F238E27FC236}">
                <a16:creationId xmlns:a16="http://schemas.microsoft.com/office/drawing/2014/main" id="{2C19FF47-DEA2-4651-8C8D-1A624E90BD40}"/>
              </a:ext>
            </a:extLst>
          </p:cNvPr>
          <p:cNvSpPr txBox="1">
            <a:spLocks/>
          </p:cNvSpPr>
          <p:nvPr/>
        </p:nvSpPr>
        <p:spPr>
          <a:xfrm>
            <a:off x="-1" y="58057"/>
            <a:ext cx="6948264" cy="14981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40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tantia" panose="02030602050306030303" pitchFamily="18" charset="0"/>
                <a:ea typeface="+mj-ea"/>
                <a:cs typeface="Arial" panose="020B0604020202020204" pitchFamily="34" charset="0"/>
              </a:rPr>
              <a:t>Prevention:</a:t>
            </a:r>
            <a:endParaRPr kumimoji="0" lang="hu-HU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 panose="02030602050306030303" pitchFamily="18" charset="0"/>
              <a:ea typeface="+mj-ea"/>
              <a:cs typeface="+mj-cs"/>
            </a:endParaRP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2D0BC807-5C02-46D7-963A-398D6BCFBC6E}"/>
              </a:ext>
            </a:extLst>
          </p:cNvPr>
          <p:cNvSpPr txBox="1"/>
          <p:nvPr/>
        </p:nvSpPr>
        <p:spPr>
          <a:xfrm>
            <a:off x="178400" y="1731216"/>
            <a:ext cx="6948264" cy="3257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control and screening</a:t>
            </a:r>
          </a:p>
          <a:p>
            <a:pPr marL="457200" marR="0" lvl="0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using appropriate imaging techniques</a:t>
            </a:r>
          </a:p>
          <a:p>
            <a:pPr marL="457200" marR="0" lvl="0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emphasizing a multidisciplinary approach</a:t>
            </a:r>
            <a:endParaRPr kumimoji="0" lang="hu-HU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onstantia" panose="02030602050306030303" pitchFamily="18" charset="0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Protective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 </a:t>
            </a: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equipments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 and </a:t>
            </a:r>
            <a:r>
              <a:rPr kumimoji="0" lang="hu-HU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clothes</a:t>
            </a:r>
            <a:endParaRPr kumimoji="0" lang="hu-HU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onstantia" panose="02030602050306030303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72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ép 10">
            <a:extLst>
              <a:ext uri="{FF2B5EF4-FFF2-40B4-BE49-F238E27FC236}">
                <a16:creationId xmlns:a16="http://schemas.microsoft.com/office/drawing/2014/main" id="{DFE691C7-FCD3-4C19-99DC-29B99C87DE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02" r="55677"/>
          <a:stretch/>
        </p:blipFill>
        <p:spPr>
          <a:xfrm flipH="1">
            <a:off x="-2" y="0"/>
            <a:ext cx="3555999" cy="6858000"/>
          </a:xfrm>
          <a:prstGeom prst="rect">
            <a:avLst/>
          </a:prstGeom>
        </p:spPr>
      </p:pic>
      <p:sp>
        <p:nvSpPr>
          <p:cNvPr id="12" name="Rectangle 7">
            <a:extLst>
              <a:ext uri="{FF2B5EF4-FFF2-40B4-BE49-F238E27FC236}">
                <a16:creationId xmlns:a16="http://schemas.microsoft.com/office/drawing/2014/main" id="{8D5CA5CF-FACA-441D-8F76-DC875733F86F}"/>
              </a:ext>
            </a:extLst>
          </p:cNvPr>
          <p:cNvSpPr/>
          <p:nvPr/>
        </p:nvSpPr>
        <p:spPr>
          <a:xfrm>
            <a:off x="7933425" y="6396134"/>
            <a:ext cx="4173213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Pécs, 2021. szept.20.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pic>
        <p:nvPicPr>
          <p:cNvPr id="7" name="Ábra 6">
            <a:extLst>
              <a:ext uri="{FF2B5EF4-FFF2-40B4-BE49-F238E27FC236}">
                <a16:creationId xmlns:a16="http://schemas.microsoft.com/office/drawing/2014/main" id="{1324B418-5E8B-4604-A494-6D9DBD3A664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17280" y="83104"/>
            <a:ext cx="3357563" cy="723900"/>
          </a:xfrm>
          <a:prstGeom prst="rect">
            <a:avLst/>
          </a:prstGeom>
        </p:spPr>
      </p:pic>
      <p:sp>
        <p:nvSpPr>
          <p:cNvPr id="9" name="Szövegdoboz 8"/>
          <p:cNvSpPr txBox="1"/>
          <p:nvPr/>
        </p:nvSpPr>
        <p:spPr>
          <a:xfrm>
            <a:off x="2316480" y="160673"/>
            <a:ext cx="640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Thank</a:t>
            </a:r>
            <a:r>
              <a:rPr kumimoji="0" lang="hu-HU" sz="36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</a:t>
            </a:r>
            <a:r>
              <a:rPr kumimoji="0" lang="hu-HU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you</a:t>
            </a:r>
            <a:r>
              <a:rPr kumimoji="0" lang="hu-HU" sz="36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</a:t>
            </a:r>
            <a:r>
              <a:rPr kumimoji="0" lang="hu-HU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for</a:t>
            </a:r>
            <a:r>
              <a:rPr kumimoji="0" lang="hu-HU" sz="36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</a:t>
            </a:r>
            <a:r>
              <a:rPr kumimoji="0" lang="hu-HU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your</a:t>
            </a:r>
            <a:r>
              <a:rPr kumimoji="0" lang="hu-HU" sz="36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 </a:t>
            </a:r>
            <a:r>
              <a:rPr kumimoji="0" lang="hu-HU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attention</a:t>
            </a:r>
            <a:r>
              <a:rPr kumimoji="0" lang="hu-HU" sz="3600" b="1" i="0" u="none" strike="noStrike" kern="1200" cap="none" spc="0" normalizeH="0" baseline="0" noProof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Poppins" panose="020B0604020202020204" charset="-18"/>
                <a:ea typeface="+mn-ea"/>
                <a:cs typeface="Poppins" panose="020B0604020202020204" charset="-18"/>
              </a:rPr>
              <a:t>!</a:t>
            </a:r>
            <a:endParaRPr kumimoji="0" lang="hu-HU" sz="3600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Poppins" panose="020B0604020202020204" charset="-18"/>
              <a:ea typeface="+mn-ea"/>
              <a:cs typeface="Poppins" panose="020B0604020202020204" charset="-18"/>
            </a:endParaRPr>
          </a:p>
        </p:txBody>
      </p:sp>
      <p:pic>
        <p:nvPicPr>
          <p:cNvPr id="3" name="Kép 2" descr="A képen szöveg, személy, fiú, ruházat látható&#10;&#10;Automatikusan generált leírás">
            <a:extLst>
              <a:ext uri="{FF2B5EF4-FFF2-40B4-BE49-F238E27FC236}">
                <a16:creationId xmlns:a16="http://schemas.microsoft.com/office/drawing/2014/main" id="{235153B7-9684-E844-0533-02762EAA95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425" y="1361002"/>
            <a:ext cx="6858000" cy="521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578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0DDF8346-BCF7-4468-9E12-0C1AF98938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EB03EFD1-AAB9-4ED1-A40D-207ECF7A5ECA}"/>
              </a:ext>
            </a:extLst>
          </p:cNvPr>
          <p:cNvSpPr txBox="1"/>
          <p:nvPr/>
        </p:nvSpPr>
        <p:spPr>
          <a:xfrm>
            <a:off x="0" y="232228"/>
            <a:ext cx="90785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000" b="1" dirty="0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1. TEAM: </a:t>
            </a:r>
            <a:r>
              <a:rPr lang="hu-HU" sz="3000" b="1" dirty="0" err="1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Luxatio</a:t>
            </a:r>
            <a:r>
              <a:rPr lang="hu-HU" sz="3000" b="1" dirty="0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</a:t>
            </a:r>
            <a:r>
              <a:rPr lang="hu-HU" sz="3000" b="1" dirty="0" err="1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humeri</a:t>
            </a:r>
            <a:r>
              <a:rPr lang="hu-HU" sz="3000" b="1" dirty="0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(</a:t>
            </a:r>
            <a:r>
              <a:rPr lang="hu-HU" sz="3000" b="1" dirty="0" err="1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anterior-inferior</a:t>
            </a:r>
            <a:r>
              <a:rPr lang="hu-HU" sz="3000" b="1" dirty="0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)</a:t>
            </a:r>
            <a:endParaRPr lang="en-US" sz="3000" b="1" dirty="0">
              <a:solidFill>
                <a:srgbClr val="121D46"/>
              </a:solidFill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8D5CA5CF-FACA-441D-8F76-DC875733F86F}"/>
              </a:ext>
            </a:extLst>
          </p:cNvPr>
          <p:cNvSpPr/>
          <p:nvPr/>
        </p:nvSpPr>
        <p:spPr>
          <a:xfrm>
            <a:off x="0" y="6396381"/>
            <a:ext cx="4173213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hu-HU" sz="1200" dirty="0">
                <a:solidFill>
                  <a:srgbClr val="9DA8C4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Dopping</a:t>
            </a:r>
            <a:endParaRPr lang="en-US" sz="1200" dirty="0">
              <a:solidFill>
                <a:srgbClr val="9DA8C4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0F02EFA-99BC-464B-A454-F92376F1FC91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2400"/>
              </a:lnSpc>
            </a:pPr>
            <a:r>
              <a:rPr lang="hu-HU" sz="1200" dirty="0">
                <a:solidFill>
                  <a:srgbClr val="9DA8C4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lang="en-US" sz="1200" dirty="0">
              <a:solidFill>
                <a:srgbClr val="9DA8C4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10" name="Kép 9" descr="A képen személy, sport, kültéri, játékos látható&#10;&#10;Automatikusan generált leírás">
            <a:extLst>
              <a:ext uri="{FF2B5EF4-FFF2-40B4-BE49-F238E27FC236}">
                <a16:creationId xmlns:a16="http://schemas.microsoft.com/office/drawing/2014/main" id="{9046DCE6-03A1-25A9-2702-47F9C02BD2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6549" y="116114"/>
            <a:ext cx="3353042" cy="3353042"/>
          </a:xfrm>
          <a:prstGeom prst="rect">
            <a:avLst/>
          </a:prstGeom>
        </p:spPr>
      </p:pic>
      <p:pic>
        <p:nvPicPr>
          <p:cNvPr id="13" name="Kép 12" descr="A képen ruházat, alsónadrág látható&#10;&#10;Automatikusan generált leírás">
            <a:extLst>
              <a:ext uri="{FF2B5EF4-FFF2-40B4-BE49-F238E27FC236}">
                <a16:creationId xmlns:a16="http://schemas.microsoft.com/office/drawing/2014/main" id="{E353CE94-5BB3-ACD9-DA8B-DC85B2DEA0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213" y="1072043"/>
            <a:ext cx="3955002" cy="2447157"/>
          </a:xfrm>
          <a:prstGeom prst="rect">
            <a:avLst/>
          </a:prstGeom>
        </p:spPr>
      </p:pic>
      <p:pic>
        <p:nvPicPr>
          <p:cNvPr id="15" name="Kép 14">
            <a:extLst>
              <a:ext uri="{FF2B5EF4-FFF2-40B4-BE49-F238E27FC236}">
                <a16:creationId xmlns:a16="http://schemas.microsoft.com/office/drawing/2014/main" id="{65240D8B-9840-7FBD-F27D-EA070386E4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57" y="3485248"/>
            <a:ext cx="4211745" cy="3372752"/>
          </a:xfrm>
          <a:prstGeom prst="rect">
            <a:avLst/>
          </a:prstGeom>
        </p:spPr>
      </p:pic>
      <p:pic>
        <p:nvPicPr>
          <p:cNvPr id="17" name="Kép 16">
            <a:extLst>
              <a:ext uri="{FF2B5EF4-FFF2-40B4-BE49-F238E27FC236}">
                <a16:creationId xmlns:a16="http://schemas.microsoft.com/office/drawing/2014/main" id="{977E028A-4838-2FF1-2784-6F9432139C0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5582" y="3701988"/>
            <a:ext cx="5575376" cy="3122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946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AAD29-140B-F730-C1A4-D430EAF349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6B786D66-0338-5F22-7097-976654E32EF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2AD19564-A2F7-5FF0-88FD-E5DE585C801B}"/>
              </a:ext>
            </a:extLst>
          </p:cNvPr>
          <p:cNvSpPr txBox="1"/>
          <p:nvPr/>
        </p:nvSpPr>
        <p:spPr>
          <a:xfrm>
            <a:off x="0" y="232228"/>
            <a:ext cx="90785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hu-HU" sz="3000" b="1" dirty="0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TEAM</a:t>
            </a:r>
            <a:r>
              <a:rPr kumimoji="0" lang="hu-HU" sz="3000" b="1" i="0" u="none" strike="noStrike" kern="120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: </a:t>
            </a:r>
            <a:r>
              <a:rPr kumimoji="0" lang="hu-HU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Luxatio</a:t>
            </a:r>
            <a:r>
              <a:rPr kumimoji="0" lang="hu-HU" sz="3000" b="1" i="0" u="none" strike="noStrike" kern="120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</a:t>
            </a:r>
            <a:r>
              <a:rPr kumimoji="0" lang="hu-HU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humeri</a:t>
            </a:r>
            <a:r>
              <a:rPr kumimoji="0" lang="hu-HU" sz="3000" b="1" i="0" u="none" strike="noStrike" kern="120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( </a:t>
            </a:r>
            <a:r>
              <a:rPr lang="hu-HU" sz="3000" b="1" dirty="0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s</a:t>
            </a:r>
            <a:r>
              <a:rPr kumimoji="0" lang="hu-HU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houlder</a:t>
            </a:r>
            <a:r>
              <a:rPr kumimoji="0" lang="hu-HU" sz="3000" b="1" i="0" u="none" strike="noStrike" kern="120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</a:t>
            </a:r>
            <a:r>
              <a:rPr kumimoji="0" lang="hu-HU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luxation</a:t>
            </a:r>
            <a:r>
              <a:rPr kumimoji="0" lang="hu-HU" sz="3000" b="1" i="0" u="none" strike="noStrike" kern="120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)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121D46"/>
              </a:solidFill>
              <a:effectLst/>
              <a:uLnTx/>
              <a:uFillTx/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33F45D6-71D2-E0BE-462F-581924C40B73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5447CF59-7B3E-8EE5-E803-DC9248FEA3CC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BFB4B719-3F95-F31E-2E71-F1CAA9967443}"/>
              </a:ext>
            </a:extLst>
          </p:cNvPr>
          <p:cNvSpPr txBox="1"/>
          <p:nvPr/>
        </p:nvSpPr>
        <p:spPr>
          <a:xfrm>
            <a:off x="63537" y="664147"/>
            <a:ext cx="8106276" cy="6269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u-HU" b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Ae</a:t>
            </a:r>
            <a:r>
              <a:rPr kumimoji="0" lang="hu-H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tiology</a:t>
            </a: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50%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total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luxations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hu-HU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common</a:t>
            </a:r>
            <a:r>
              <a:rPr lang="hu-HU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sport: </a:t>
            </a:r>
            <a:r>
              <a:rPr lang="en-US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horse riding, ice skating, ice hockey, handball, skiing, wrestling</a:t>
            </a:r>
            <a:endParaRPr lang="hu-HU" dirty="0">
              <a:solidFill>
                <a:prstClr val="black">
                  <a:lumMod val="95000"/>
                  <a:lumOff val="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hu-H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Types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anterior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posterior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inferior</a:t>
            </a: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hu-H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anterior-inferior</a:t>
            </a: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u-HU" b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Mechanism</a:t>
            </a:r>
            <a:r>
              <a:rPr lang="en-US" b="1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hu-HU" b="1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falling on the outer edge of the shoulder, colliding with a</a:t>
            </a:r>
            <a:r>
              <a:rPr lang="hu-HU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nother</a:t>
            </a:r>
            <a:r>
              <a:rPr lang="hu-HU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athletes</a:t>
            </a:r>
            <a:r>
              <a:rPr lang="hu-HU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hu-HU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falling</a:t>
            </a:r>
            <a:r>
              <a:rPr lang="hu-HU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</a:t>
            </a:r>
            <a:r>
              <a:rPr lang="hu-HU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arm</a:t>
            </a:r>
            <a:r>
              <a:rPr lang="hu-HU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hu-HU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shoulder</a:t>
            </a:r>
            <a:r>
              <a:rPr lang="hu-HU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in </a:t>
            </a:r>
            <a:r>
              <a:rPr lang="hu-HU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abductio-anteflexio</a:t>
            </a:r>
            <a:r>
              <a:rPr lang="hu-HU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hu-HU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outer</a:t>
            </a:r>
            <a:r>
              <a:rPr lang="hu-HU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rotation</a:t>
            </a:r>
            <a:r>
              <a:rPr lang="hu-HU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position</a:t>
            </a:r>
            <a:endParaRPr lang="hu-HU" dirty="0">
              <a:solidFill>
                <a:prstClr val="black">
                  <a:lumMod val="95000"/>
                  <a:lumOff val="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Anamneis</a:t>
            </a: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hu-H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physical</a:t>
            </a: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examintation</a:t>
            </a: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u-HU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Symptoms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pain, elastic fixation, deformity,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haematoma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limited mobility 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of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shoulder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joint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Therapy</a:t>
            </a: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lang="hu-HU" dirty="0" err="1">
                <a:solidFill>
                  <a:prstClr val="black"/>
                </a:solidFill>
                <a:latin typeface="Calibri" panose="020F0502020204030204"/>
              </a:rPr>
              <a:t>on</a:t>
            </a:r>
            <a:r>
              <a:rPr lang="hu-HU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hu-HU" dirty="0" err="1">
                <a:solidFill>
                  <a:prstClr val="black"/>
                </a:solidFill>
                <a:latin typeface="Calibri" panose="020F0502020204030204"/>
              </a:rPr>
              <a:t>the</a:t>
            </a:r>
            <a:r>
              <a:rPr lang="hu-HU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hu-HU" dirty="0" err="1">
                <a:solidFill>
                  <a:prstClr val="black"/>
                </a:solidFill>
                <a:latin typeface="Calibri" panose="020F0502020204030204"/>
              </a:rPr>
              <a:t>scene</a:t>
            </a:r>
            <a:r>
              <a:rPr lang="hu-HU" dirty="0">
                <a:solidFill>
                  <a:prstClr val="black"/>
                </a:solidFill>
                <a:latin typeface="Calibri" panose="020F0502020204030204"/>
              </a:rPr>
              <a:t>, </a:t>
            </a:r>
            <a:r>
              <a:rPr lang="hu-HU" dirty="0" err="1">
                <a:solidFill>
                  <a:prstClr val="black"/>
                </a:solidFill>
                <a:latin typeface="Calibri" panose="020F0502020204030204"/>
              </a:rPr>
              <a:t>on</a:t>
            </a:r>
            <a:r>
              <a:rPr lang="hu-HU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hu-HU" dirty="0" err="1">
                <a:solidFill>
                  <a:prstClr val="black"/>
                </a:solidFill>
                <a:latin typeface="Calibri" panose="020F0502020204030204"/>
              </a:rPr>
              <a:t>the</a:t>
            </a:r>
            <a:r>
              <a:rPr lang="hu-HU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hu-HU" dirty="0" err="1">
                <a:solidFill>
                  <a:prstClr val="black"/>
                </a:solidFill>
                <a:latin typeface="Calibri" panose="020F0502020204030204"/>
              </a:rPr>
              <a:t>field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):</a:t>
            </a: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hu-HU" b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strictly</a:t>
            </a:r>
            <a:r>
              <a:rPr lang="hu-HU" b="1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b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forbidden</a:t>
            </a: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!!!!, </a:t>
            </a:r>
            <a:r>
              <a:rPr kumimoji="0" lang="hu-HU" sz="180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call</a:t>
            </a:r>
            <a:r>
              <a:rPr kumimoji="0" lang="hu-HU" sz="18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hu-HU" sz="180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ambulance</a:t>
            </a:r>
            <a:r>
              <a:rPr kumimoji="0" lang="hu-HU" sz="18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</a:t>
            </a:r>
            <a:r>
              <a:rPr kumimoji="0" lang="hu-HU" sz="180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emergency</a:t>
            </a:r>
            <a:r>
              <a:rPr kumimoji="0" lang="hu-HU" sz="18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hu-HU" sz="180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</a:t>
            </a:r>
            <a:r>
              <a:rPr kumimoji="0" lang="hu-HU" sz="18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hu-HU" sz="180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proper</a:t>
            </a:r>
            <a:r>
              <a:rPr kumimoji="0" lang="hu-HU" sz="18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hu-HU" sz="180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posation</a:t>
            </a:r>
            <a:r>
              <a:rPr kumimoji="0" lang="hu-HU" sz="18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relief </a:t>
            </a:r>
            <a:r>
              <a:rPr kumimoji="0" lang="hu-HU" sz="180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</a:t>
            </a:r>
            <a:r>
              <a:rPr kumimoji="0" lang="hu-HU" sz="18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hu-HU" sz="180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patientient’s</a:t>
            </a:r>
            <a:r>
              <a:rPr kumimoji="0" lang="hu-HU" sz="18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hu-HU" sz="180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pain</a:t>
            </a:r>
            <a:r>
              <a:rPr kumimoji="0" lang="hu-HU" sz="18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hu-HU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check</a:t>
            </a:r>
            <a:r>
              <a:rPr lang="hu-HU" dirty="0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neur</a:t>
            </a:r>
            <a:r>
              <a:rPr kumimoji="0" lang="hu-HU" sz="180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ovasc</a:t>
            </a:r>
            <a:r>
              <a:rPr kumimoji="0" lang="hu-HU" sz="18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lang="hu-HU" dirty="0" err="1">
                <a:solidFill>
                  <a:prstClr val="black">
                    <a:lumMod val="95000"/>
                    <a:lumOff val="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r>
              <a:rPr kumimoji="0" lang="hu-HU" sz="18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</a:t>
            </a:r>
            <a:r>
              <a:rPr kumimoji="0" lang="hu-HU" sz="180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plexus</a:t>
            </a:r>
            <a:r>
              <a:rPr kumimoji="0" lang="hu-HU" sz="18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hu-HU" sz="180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brachialis</a:t>
            </a:r>
            <a:r>
              <a:rPr kumimoji="0" lang="hu-HU" sz="18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hu-HU" sz="180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laesio</a:t>
            </a:r>
            <a:r>
              <a:rPr kumimoji="0" lang="hu-HU" sz="18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a. </a:t>
            </a:r>
            <a:r>
              <a:rPr kumimoji="0" lang="hu-HU" sz="180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rad</a:t>
            </a:r>
            <a:r>
              <a:rPr kumimoji="0" lang="hu-HU" sz="18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hu-HU" sz="180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pulse</a:t>
            </a:r>
            <a:r>
              <a:rPr kumimoji="0" lang="hu-HU" sz="18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 </a:t>
            </a:r>
            <a:r>
              <a:rPr kumimoji="0" lang="hu-HU" sz="180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Gilchrist</a:t>
            </a:r>
            <a:r>
              <a:rPr kumimoji="0" lang="hu-HU" sz="18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hu-HU" sz="180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bandage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Kép 12">
            <a:extLst>
              <a:ext uri="{FF2B5EF4-FFF2-40B4-BE49-F238E27FC236}">
                <a16:creationId xmlns:a16="http://schemas.microsoft.com/office/drawing/2014/main" id="{476D1E74-1372-D284-BBE4-E9C7EB74B9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5326" y="2893051"/>
            <a:ext cx="4024086" cy="378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001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0DDF8346-BCF7-4468-9E12-0C1AF98938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EB03EFD1-AAB9-4ED1-A40D-207ECF7A5ECA}"/>
              </a:ext>
            </a:extLst>
          </p:cNvPr>
          <p:cNvSpPr txBox="1"/>
          <p:nvPr/>
        </p:nvSpPr>
        <p:spPr>
          <a:xfrm>
            <a:off x="0" y="237711"/>
            <a:ext cx="1024483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3000" b="1" dirty="0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2. TEAM:</a:t>
            </a:r>
            <a:r>
              <a:rPr kumimoji="0" lang="hu-HU" sz="3000" b="1" i="0" u="none" strike="noStrike" kern="120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(</a:t>
            </a:r>
            <a:r>
              <a:rPr lang="hu-HU" sz="3000" b="1" dirty="0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F</a:t>
            </a:r>
            <a:r>
              <a:rPr kumimoji="0" lang="hu-HU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ract</a:t>
            </a:r>
            <a:r>
              <a:rPr kumimoji="0" lang="hu-HU" sz="3000" b="1" i="0" u="none" strike="noStrike" kern="120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. </a:t>
            </a:r>
            <a:r>
              <a:rPr kumimoji="0" lang="hu-HU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Cruris</a:t>
            </a:r>
            <a:r>
              <a:rPr kumimoji="0" lang="hu-HU" sz="3000" b="1" i="0" u="none" strike="noStrike" kern="120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 </a:t>
            </a:r>
            <a:r>
              <a:rPr kumimoji="0" lang="hu-HU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ap</a:t>
            </a:r>
            <a:r>
              <a:rPr kumimoji="0" lang="hu-HU" sz="3000" b="1" i="0" u="none" strike="noStrike" kern="120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. G.III.)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121D46"/>
              </a:solidFill>
              <a:effectLst/>
              <a:uLnTx/>
              <a:uFillTx/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0F02EFA-99BC-464B-A454-F92376F1FC91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Kép 13" descr="A képen függöny, természet látható&#10;&#10;Automatikusan generált leírás">
            <a:extLst>
              <a:ext uri="{FF2B5EF4-FFF2-40B4-BE49-F238E27FC236}">
                <a16:creationId xmlns:a16="http://schemas.microsoft.com/office/drawing/2014/main" id="{2E66398E-1262-D088-48AE-DD77BD2EE0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5912" y="3684233"/>
            <a:ext cx="5526088" cy="3173767"/>
          </a:xfrm>
          <a:prstGeom prst="rect">
            <a:avLst/>
          </a:prstGeom>
        </p:spPr>
      </p:pic>
      <p:pic>
        <p:nvPicPr>
          <p:cNvPr id="18" name="Kép 17" descr="A képen szöveg, személy látható&#10;&#10;Automatikusan generált leírás">
            <a:extLst>
              <a:ext uri="{FF2B5EF4-FFF2-40B4-BE49-F238E27FC236}">
                <a16:creationId xmlns:a16="http://schemas.microsoft.com/office/drawing/2014/main" id="{ED08F0E9-ECFB-1192-64C9-7D4F556242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1905" y="237711"/>
            <a:ext cx="5460095" cy="3057653"/>
          </a:xfrm>
          <a:prstGeom prst="rect">
            <a:avLst/>
          </a:prstGeom>
        </p:spPr>
      </p:pic>
      <p:pic>
        <p:nvPicPr>
          <p:cNvPr id="19" name="Kép 18">
            <a:extLst>
              <a:ext uri="{FF2B5EF4-FFF2-40B4-BE49-F238E27FC236}">
                <a16:creationId xmlns:a16="http://schemas.microsoft.com/office/drawing/2014/main" id="{6638BFDB-EBC2-B3E1-049B-B3180E9C94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340" y="2351072"/>
            <a:ext cx="6075518" cy="3154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808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6DB71-6A54-E5DE-621F-E717AF9E17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0114AC8D-BB58-D637-AC30-C291DEFBBF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4190D0E-18BD-B21A-E8E2-378423E17D42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DFDB8B1F-CF33-CEC0-F9AF-9360B4AB3163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82DB99B1-7293-C509-FD4F-5CC9B64F3F8E}"/>
              </a:ext>
            </a:extLst>
          </p:cNvPr>
          <p:cNvSpPr txBox="1"/>
          <p:nvPr/>
        </p:nvSpPr>
        <p:spPr>
          <a:xfrm>
            <a:off x="92587" y="750858"/>
            <a:ext cx="10257805" cy="550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u-HU" sz="2000" b="1" dirty="0" err="1">
                <a:solidFill>
                  <a:prstClr val="black">
                    <a:lumMod val="95000"/>
                    <a:lumOff val="5000"/>
                  </a:prstClr>
                </a:solidFill>
                <a:cs typeface="Arial" panose="020B0604020202020204" pitchFamily="34" charset="0"/>
              </a:rPr>
              <a:t>Types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Gustillo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-Andersen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classification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(I-III)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u-HU" sz="2000" b="1" dirty="0">
                <a:solidFill>
                  <a:prstClr val="black">
                    <a:lumMod val="95000"/>
                    <a:lumOff val="5000"/>
                  </a:prstClr>
                </a:solidFill>
                <a:cs typeface="Arial" panose="020B0604020202020204" pitchFamily="34" charset="0"/>
              </a:rPr>
              <a:t>M</a:t>
            </a:r>
            <a:r>
              <a:rPr kumimoji="0" lang="hu-H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echanism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. 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: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high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energy</a:t>
            </a:r>
            <a:r>
              <a:rPr lang="hu-HU" dirty="0">
                <a:solidFill>
                  <a:prstClr val="black">
                    <a:lumMod val="95000"/>
                    <a:lumOff val="5000"/>
                  </a:prstClr>
                </a:solidFill>
                <a:cs typeface="Arial" panose="020B0604020202020204" pitchFamily="34" charset="0"/>
              </a:rPr>
              <a:t>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force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can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cause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it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directly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or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inderectly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hu-H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Anamnesis</a:t>
            </a: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hu-H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physical</a:t>
            </a: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examination</a:t>
            </a: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u-HU" dirty="0" err="1">
                <a:solidFill>
                  <a:prstClr val="black">
                    <a:lumMod val="95000"/>
                    <a:lumOff val="5000"/>
                  </a:prstClr>
                </a:solidFill>
                <a:cs typeface="Arial" panose="020B0604020202020204" pitchFamily="34" charset="0"/>
              </a:rPr>
              <a:t>Symptomes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: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heavy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pain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,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deformity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, 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crepitatio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,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open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bleeding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wound,we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can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see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the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bone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, limited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or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no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mobility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of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cruris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,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maybe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neurovascular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disorders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( co-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injuries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 ,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vessels</a:t>
            </a:r>
            <a:r>
              <a: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, </a:t>
            </a:r>
            <a:r>
              <a:rPr kumimoji="0" lang="hu-HU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nerves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,)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Therapy</a:t>
            </a: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kumimoji="0" lang="hu-H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scene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hu-H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field</a:t>
            </a:r>
            <a:r>
              <a:rPr lang="hu-HU" dirty="0">
                <a:solidFill>
                  <a:prstClr val="black"/>
                </a:solidFill>
                <a:latin typeface="Calibri" panose="020F0502020204030204"/>
              </a:rPr>
              <a:t>)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take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patient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safe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place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main purpose is to prevent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uppuration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disinfection of the wound, sterile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bandage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stop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bleeding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fixation of the limb, </a:t>
            </a:r>
            <a:r>
              <a:rPr lang="hu-HU" dirty="0" err="1">
                <a:solidFill>
                  <a:prstClr val="black"/>
                </a:solidFill>
                <a:latin typeface="Calibri" panose="020F0502020204030204"/>
              </a:rPr>
              <a:t>call</a:t>
            </a:r>
            <a:r>
              <a:rPr lang="hu-HU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hu-HU" dirty="0" err="1">
                <a:solidFill>
                  <a:prstClr val="black"/>
                </a:solidFill>
                <a:latin typeface="Calibri" panose="020F0502020204030204"/>
              </a:rPr>
              <a:t>ambulance</a:t>
            </a:r>
            <a:r>
              <a:rPr lang="hu-HU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hu-HU" dirty="0" err="1">
                <a:solidFill>
                  <a:prstClr val="black"/>
                </a:solidFill>
                <a:latin typeface="Calibri" panose="020F0502020204030204"/>
              </a:rPr>
              <a:t>to</a:t>
            </a:r>
            <a:r>
              <a:rPr lang="hu-HU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hu-HU" dirty="0" err="1">
                <a:solidFill>
                  <a:prstClr val="black"/>
                </a:solidFill>
                <a:latin typeface="Calibri" panose="020F0502020204030204"/>
              </a:rPr>
              <a:t>care</a:t>
            </a:r>
            <a:r>
              <a:rPr lang="hu-HU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hu-HU" dirty="0" err="1">
                <a:solidFill>
                  <a:prstClr val="black"/>
                </a:solidFill>
                <a:latin typeface="Calibri" panose="020F0502020204030204"/>
              </a:rPr>
              <a:t>to</a:t>
            </a:r>
            <a:r>
              <a:rPr lang="hu-HU" dirty="0">
                <a:solidFill>
                  <a:prstClr val="black"/>
                </a:solidFill>
                <a:latin typeface="Calibri" panose="020F0502020204030204"/>
              </a:rPr>
              <a:t> ER </a:t>
            </a:r>
            <a:r>
              <a:rPr lang="hu-HU" dirty="0" err="1">
                <a:solidFill>
                  <a:prstClr val="black"/>
                </a:solidFill>
                <a:latin typeface="Calibri" panose="020F0502020204030204"/>
              </a:rPr>
              <a:t>department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until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control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ling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neurovasc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co-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injuries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adminiter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pain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killers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ask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some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question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patient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about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hu-H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medications</a:t>
            </a:r>
            <a:r>
              <a:rPr kumimoji="0" 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sensitivities, diseases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9F3E18C5-B04A-F207-0224-F0C51FA0E6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2214" y="116114"/>
            <a:ext cx="10388484" cy="81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387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4D1A88-B1FE-4B0E-DCD0-6A3CC22C9A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90D97D1D-99C6-882B-0AF5-E7FFF364CE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349803D-20D4-EAC5-B39A-B2F6F9D0FA1E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B9ACF906-6571-7018-DCFD-345FD4231D2D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C1487444-4B82-21A3-9FB6-35D71E6617BE}"/>
              </a:ext>
            </a:extLst>
          </p:cNvPr>
          <p:cNvSpPr txBox="1"/>
          <p:nvPr/>
        </p:nvSpPr>
        <p:spPr>
          <a:xfrm>
            <a:off x="144249" y="1455420"/>
            <a:ext cx="1056508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2000" b="1" dirty="0">
                <a:solidFill>
                  <a:prstClr val="black"/>
                </a:solidFill>
                <a:latin typeface="Calibri" panose="020F0502020204030204"/>
              </a:rPr>
              <a:t>In </a:t>
            </a:r>
            <a:r>
              <a:rPr lang="hu-HU" sz="2000" b="1" dirty="0" err="1">
                <a:solidFill>
                  <a:prstClr val="black"/>
                </a:solidFill>
                <a:latin typeface="Calibri" panose="020F0502020204030204"/>
              </a:rPr>
              <a:t>the</a:t>
            </a:r>
            <a:r>
              <a:rPr lang="hu-HU" sz="20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hu-HU" sz="2000" b="1" dirty="0" err="1">
                <a:solidFill>
                  <a:prstClr val="black"/>
                </a:solidFill>
                <a:latin typeface="Calibri" panose="020F0502020204030204"/>
              </a:rPr>
              <a:t>Hospital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hu-HU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hu-HU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Diagnostic</a:t>
            </a:r>
            <a:r>
              <a:rPr lang="hu-HU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hu-HU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method</a:t>
            </a:r>
            <a:r>
              <a:rPr lang="hu-HU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: </a:t>
            </a: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RTG, CT, MR, MR-</a:t>
            </a:r>
            <a:r>
              <a:rPr kumimoji="0" lang="hu-H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agngiographia</a:t>
            </a: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(</a:t>
            </a:r>
            <a:r>
              <a:rPr kumimoji="0" lang="hu-H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neurovasc</a:t>
            </a: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r>
              <a:rPr lang="hu-HU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/>
                <a:cs typeface="Arial" panose="020B0604020202020204" pitchFamily="34" charset="0"/>
              </a:rPr>
              <a:t>i</a:t>
            </a:r>
            <a:r>
              <a:rPr kumimoji="0" lang="hu-H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njuries</a:t>
            </a: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)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hu-HU" b="1" dirty="0">
              <a:solidFill>
                <a:prstClr val="black">
                  <a:lumMod val="95000"/>
                  <a:lumOff val="5000"/>
                </a:prstClr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hu-H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Therapy</a:t>
            </a: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: </a:t>
            </a:r>
            <a:r>
              <a:rPr kumimoji="0" lang="hu-H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operation</a:t>
            </a: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- </a:t>
            </a:r>
            <a:r>
              <a:rPr kumimoji="0" lang="hu-H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fixateur</a:t>
            </a: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hu-H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externe</a:t>
            </a:r>
            <a:r>
              <a:rPr lang="hu-HU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/>
                <a:cs typeface="Arial" panose="020B0604020202020204" pitchFamily="34" charset="0"/>
              </a:rPr>
              <a:t>, </a:t>
            </a:r>
            <a:r>
              <a:rPr lang="hu-HU" b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/>
                <a:cs typeface="Arial" panose="020B0604020202020204" pitchFamily="34" charset="0"/>
              </a:rPr>
              <a:t>nail</a:t>
            </a:r>
            <a:r>
              <a:rPr lang="hu-HU" b="1" dirty="0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/>
                <a:cs typeface="Arial" panose="020B0604020202020204" pitchFamily="34" charset="0"/>
              </a:rPr>
              <a:t>, </a:t>
            </a:r>
            <a:r>
              <a:rPr lang="hu-HU" b="1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/>
                <a:cs typeface="Arial" panose="020B0604020202020204" pitchFamily="34" charset="0"/>
              </a:rPr>
              <a:t>plate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55F60FCB-BD7D-D945-A08F-223CF46A05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5656" y="3269493"/>
            <a:ext cx="4423982" cy="3556881"/>
          </a:xfrm>
          <a:prstGeom prst="rect">
            <a:avLst/>
          </a:prstGeom>
        </p:spPr>
      </p:pic>
      <p:pic>
        <p:nvPicPr>
          <p:cNvPr id="2" name="Kép 1">
            <a:extLst>
              <a:ext uri="{FF2B5EF4-FFF2-40B4-BE49-F238E27FC236}">
                <a16:creationId xmlns:a16="http://schemas.microsoft.com/office/drawing/2014/main" id="{A1445174-CAC2-2ED7-E708-BA54720F34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2214" y="116114"/>
            <a:ext cx="10388484" cy="816935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C0B1852A-ABC6-417B-71FD-DAD48C4795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62" y="3269493"/>
            <a:ext cx="4852852" cy="3588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860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9BD325-3218-3D33-0813-A7CBBA83EA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83EBF4F5-D21D-535C-32C4-7D59A314D6D2}"/>
              </a:ext>
            </a:extLst>
          </p:cNvPr>
          <p:cNvSpPr txBox="1"/>
          <p:nvPr/>
        </p:nvSpPr>
        <p:spPr>
          <a:xfrm>
            <a:off x="0" y="216644"/>
            <a:ext cx="875211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3000" b="1" dirty="0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3. TEAM</a:t>
            </a:r>
            <a:r>
              <a:rPr kumimoji="0" lang="hu-HU" sz="3000" b="1" i="0" u="none" strike="noStrike" kern="120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: (</a:t>
            </a:r>
            <a:r>
              <a:rPr kumimoji="0" lang="hu-HU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Commotio</a:t>
            </a:r>
            <a:r>
              <a:rPr kumimoji="0" lang="hu-HU" sz="3000" b="1" i="0" u="none" strike="noStrike" kern="120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, </a:t>
            </a:r>
            <a:r>
              <a:rPr kumimoji="0" lang="hu-HU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contusio</a:t>
            </a:r>
            <a:r>
              <a:rPr kumimoji="0" lang="hu-HU" sz="3000" b="1" i="0" u="none" strike="noStrike" kern="120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, </a:t>
            </a:r>
            <a:r>
              <a:rPr kumimoji="0" lang="hu-HU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concession</a:t>
            </a:r>
            <a:r>
              <a:rPr kumimoji="0" lang="hu-HU" sz="3000" b="1" i="0" u="none" strike="noStrike" kern="120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) 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121D46"/>
              </a:solidFill>
              <a:effectLst/>
              <a:uLnTx/>
              <a:uFillTx/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F88D6F8-FC44-0962-624B-062043B3AA45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3E3F3F75-1854-20DA-709D-A8E020C0C181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52A3FE13-C5E2-FC6B-CE1D-8EAF449BD770}"/>
              </a:ext>
            </a:extLst>
          </p:cNvPr>
          <p:cNvSpPr txBox="1"/>
          <p:nvPr/>
        </p:nvSpPr>
        <p:spPr>
          <a:xfrm>
            <a:off x="0" y="920621"/>
            <a:ext cx="8752115" cy="6200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hu-HU" sz="2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Anamnesis</a:t>
            </a: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hu-H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physical</a:t>
            </a: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examination</a:t>
            </a: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Pateint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hu-H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proper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safe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scene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hu-H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safe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position:head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</a:t>
            </a:r>
            <a:r>
              <a:rPr kumimoji="0" lang="hu-H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neck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stabilisation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stif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neck</a:t>
            </a:r>
            <a:endParaRPr kumimoji="0" lang="hu-H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hu-HU" sz="2000" dirty="0">
                <a:solidFill>
                  <a:prstClr val="black"/>
                </a:solidFill>
                <a:latin typeface="Calibri" panose="020F0502020204030204"/>
              </a:rPr>
              <a:t>      </a:t>
            </a:r>
            <a:r>
              <a:rPr kumimoji="0" lang="hu-H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take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of </a:t>
            </a:r>
            <a:r>
              <a:rPr kumimoji="0" lang="hu-H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helmet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hu-HU" sz="2000" dirty="0">
              <a:solidFill>
                <a:prstClr val="black"/>
              </a:solidFill>
              <a:latin typeface="Calibri" panose="020F0502020204030204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Glasgow Coma </a:t>
            </a:r>
            <a:r>
              <a:rPr kumimoji="0" lang="hu-H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Scale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hu-H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Symptoms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hu-H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headache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nausea, vomiting, dizziness, pupillary reflex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confusion,</a:t>
            </a:r>
            <a:endParaRPr kumimoji="0" lang="hu-H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hu-HU" sz="2000" dirty="0">
              <a:solidFill>
                <a:prstClr val="black"/>
              </a:solidFill>
              <a:latin typeface="Calibri" panose="020F0502020204030204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u-HU" sz="2000" dirty="0" err="1">
                <a:solidFill>
                  <a:prstClr val="black"/>
                </a:solidFill>
                <a:latin typeface="Calibri" panose="020F0502020204030204"/>
              </a:rPr>
              <a:t>Call</a:t>
            </a:r>
            <a:r>
              <a:rPr lang="hu-HU" sz="20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hu-HU" sz="2000" dirty="0" err="1">
                <a:solidFill>
                  <a:prstClr val="black"/>
                </a:solidFill>
                <a:latin typeface="Calibri" panose="020F0502020204030204"/>
              </a:rPr>
              <a:t>ambulance</a:t>
            </a:r>
            <a:r>
              <a:rPr lang="hu-HU" sz="2000" dirty="0">
                <a:solidFill>
                  <a:prstClr val="black"/>
                </a:solidFill>
                <a:latin typeface="Calibri" panose="020F0502020204030204"/>
              </a:rPr>
              <a:t>- ER </a:t>
            </a:r>
            <a:r>
              <a:rPr lang="hu-HU" sz="2000" dirty="0" err="1">
                <a:solidFill>
                  <a:prstClr val="black"/>
                </a:solidFill>
                <a:latin typeface="Calibri" panose="020F0502020204030204"/>
              </a:rPr>
              <a:t>Department</a:t>
            </a:r>
            <a:endParaRPr kumimoji="0" lang="hu-H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hu-H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Concussio</a:t>
            </a: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-CTE</a:t>
            </a:r>
            <a:endParaRPr kumimoji="0" lang="hu-H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hu-HU" sz="2000" b="1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 significance of mild cranial injuries</a:t>
            </a: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are beginning to recognize its</a:t>
            </a:r>
            <a:endParaRPr kumimoji="0" lang="hu-HU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significance</a:t>
            </a: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involving a much larger </a:t>
            </a: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hu-H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population</a:t>
            </a: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(15-30x)!!!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2000" b="0" i="0" u="none" strike="noStrike" kern="1200" cap="none" spc="0" normalizeH="0" baseline="0" noProof="0" dirty="0">
              <a:ln>
                <a:noFill/>
              </a:ln>
              <a:solidFill>
                <a:srgbClr val="121D46"/>
              </a:solidFill>
              <a:effectLst/>
              <a:uLnTx/>
              <a:uFillTx/>
              <a:ea typeface="Roboto Light" panose="02000000000000000000" pitchFamily="2" charset="0"/>
              <a:cs typeface="Poppins" panose="00000500000000000000" pitchFamily="2" charset="-18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0" i="0" u="none" strike="noStrike" kern="1200" cap="none" spc="0" normalizeH="0" baseline="0" noProof="0" dirty="0">
                <a:ln>
                  <a:noFill/>
                </a:ln>
                <a:solidFill>
                  <a:srgbClr val="121D46"/>
                </a:solidFill>
                <a:effectLst/>
                <a:uLnTx/>
                <a:uFillTx/>
                <a:ea typeface="Roboto Light" panose="02000000000000000000" pitchFamily="2" charset="0"/>
                <a:cs typeface="Poppins" panose="00000500000000000000" pitchFamily="2" charset="-18"/>
              </a:rPr>
              <a:t> </a:t>
            </a:r>
            <a:endParaRPr kumimoji="0" lang="hu-H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D641D7CB-AB93-E689-9211-2655896826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923" y="3665555"/>
            <a:ext cx="4262078" cy="3192445"/>
          </a:xfrm>
          <a:prstGeom prst="rect">
            <a:avLst/>
          </a:prstGeom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BFCA4E6B-DCDF-1F22-9253-7C5AF6C5D7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023" y="1038333"/>
            <a:ext cx="3866977" cy="2573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858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7">
            <a:extLst>
              <a:ext uri="{FF2B5EF4-FFF2-40B4-BE49-F238E27FC236}">
                <a16:creationId xmlns:a16="http://schemas.microsoft.com/office/drawing/2014/main" id="{0E420B62-0CE0-4831-81AB-7469B3055138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22" name="Téglalap 21">
            <a:extLst>
              <a:ext uri="{FF2B5EF4-FFF2-40B4-BE49-F238E27FC236}">
                <a16:creationId xmlns:a16="http://schemas.microsoft.com/office/drawing/2014/main" id="{6A8CE0C3-0757-4199-9338-CD86E811412F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Kép helye 1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8091618" y="2343187"/>
            <a:ext cx="3978683" cy="44760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35FF3C4D-E8BC-4ADA-A652-3CD3E3DCE7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781245"/>
            <a:ext cx="4884414" cy="4076755"/>
          </a:xfrm>
          <a:prstGeom prst="rect">
            <a:avLst/>
          </a:prstGeo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F3105DF0-89F9-4D92-B648-69943E182E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4414" y="4819622"/>
            <a:ext cx="3523793" cy="1889924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0FA14615-5DF0-481C-ADB8-70E6EC3710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16817" y="0"/>
            <a:ext cx="7053683" cy="2121592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6AC46057-1360-B342-3B5C-B059309F97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84414" y="130585"/>
            <a:ext cx="3221073" cy="3215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401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0DDF8346-BCF7-4468-9E12-0C1AF98938E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8" r="25349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0F02EFA-99BC-464B-A454-F92376F1FC91}"/>
              </a:ext>
            </a:extLst>
          </p:cNvPr>
          <p:cNvSpPr/>
          <p:nvPr/>
        </p:nvSpPr>
        <p:spPr>
          <a:xfrm>
            <a:off x="10487025" y="6134877"/>
            <a:ext cx="963289" cy="36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9DA8C4"/>
                </a:solidFill>
                <a:effectLst/>
                <a:uLnTx/>
                <a:uFillTx/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3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DA8C4"/>
              </a:solidFill>
              <a:effectLst/>
              <a:uLnTx/>
              <a:uFillTx/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75A706D0-7990-40BA-BF30-7FA856BD90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 flip="none" rotWithShape="1"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ím 1">
            <a:extLst>
              <a:ext uri="{FF2B5EF4-FFF2-40B4-BE49-F238E27FC236}">
                <a16:creationId xmlns:a16="http://schemas.microsoft.com/office/drawing/2014/main" id="{21202D5E-FEA8-4115-A457-196E59B550C0}"/>
              </a:ext>
            </a:extLst>
          </p:cNvPr>
          <p:cNvSpPr txBox="1">
            <a:spLocks/>
          </p:cNvSpPr>
          <p:nvPr/>
        </p:nvSpPr>
        <p:spPr>
          <a:xfrm>
            <a:off x="93558" y="265211"/>
            <a:ext cx="8937320" cy="14981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tantia" panose="02030602050306030303" pitchFamily="18" charset="0"/>
                <a:ea typeface="+mj-ea"/>
                <a:cs typeface="Arial" panose="020B0604020202020204" pitchFamily="34" charset="0"/>
              </a:rPr>
              <a:t>Incidence of traumatic brain injury in sports</a:t>
            </a:r>
            <a:r>
              <a:rPr kumimoji="0" lang="hu-HU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tantia" panose="02030602050306030303" pitchFamily="18" charset="0"/>
                <a:ea typeface="+mj-ea"/>
                <a:cs typeface="Arial" panose="020B0604020202020204" pitchFamily="34" charset="0"/>
              </a:rPr>
              <a:t> </a:t>
            </a:r>
            <a:endParaRPr kumimoji="0" lang="hu-HU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 panose="02030602050306030303" pitchFamily="18" charset="0"/>
              <a:ea typeface="+mj-ea"/>
              <a:cs typeface="+mj-cs"/>
            </a:endParaRP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36E778D4-E8BE-4721-86BA-4544630D573B}"/>
              </a:ext>
            </a:extLst>
          </p:cNvPr>
          <p:cNvSpPr txBox="1"/>
          <p:nvPr/>
        </p:nvSpPr>
        <p:spPr>
          <a:xfrm>
            <a:off x="93558" y="1763389"/>
            <a:ext cx="10935802" cy="1964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Concession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 is a closed head injury that affects the head as a result of some sudden external force (s), during which the brain hits the inner surface of the skull, leading to its damage and dysfunction.</a:t>
            </a:r>
            <a:endParaRPr kumimoji="0" lang="hu-HU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onstantia" panose="02030602050306030303" pitchFamily="18" charset="0"/>
              <a:ea typeface="+mn-ea"/>
              <a:cs typeface="+mn-cs"/>
            </a:endParaRPr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89D6D2F8-83A2-41BF-BED3-B33821BB769D}"/>
              </a:ext>
            </a:extLst>
          </p:cNvPr>
          <p:cNvSpPr txBox="1"/>
          <p:nvPr/>
        </p:nvSpPr>
        <p:spPr>
          <a:xfrm>
            <a:off x="398358" y="4536619"/>
            <a:ext cx="11793642" cy="1964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Concession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 may occur</a:t>
            </a:r>
          </a:p>
          <a:p>
            <a:pPr marL="457200" marR="0" lvl="0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without visible symptoms (asymptomatic sub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c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oncession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)</a:t>
            </a:r>
          </a:p>
          <a:p>
            <a:pPr marL="457200" marR="0" lvl="0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or accompanied by a number of symptoms (symptomatic </a:t>
            </a: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c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oncession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).</a:t>
            </a:r>
            <a:endParaRPr kumimoji="0" lang="hu-HU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onstantia" panose="02030602050306030303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4284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666</TotalTime>
  <Words>785</Words>
  <Application>Microsoft Office PowerPoint</Application>
  <PresentationFormat>Szélesvásznú</PresentationFormat>
  <Paragraphs>114</Paragraphs>
  <Slides>15</Slides>
  <Notes>7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2</vt:i4>
      </vt:variant>
      <vt:variant>
        <vt:lpstr>Diacímek</vt:lpstr>
      </vt:variant>
      <vt:variant>
        <vt:i4>15</vt:i4>
      </vt:variant>
    </vt:vector>
  </HeadingPairs>
  <TitlesOfParts>
    <vt:vector size="24" baseType="lpstr">
      <vt:lpstr>Arial</vt:lpstr>
      <vt:lpstr>Roboto Light</vt:lpstr>
      <vt:lpstr>Constantia</vt:lpstr>
      <vt:lpstr>Calibri</vt:lpstr>
      <vt:lpstr>Poppins</vt:lpstr>
      <vt:lpstr>Wingdings</vt:lpstr>
      <vt:lpstr>Calibri Light</vt:lpstr>
      <vt:lpstr>Office-téma</vt:lpstr>
      <vt:lpstr>1_Office-téma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Zoltan Egri</dc:creator>
  <cp:lastModifiedBy>Eszter Dömse</cp:lastModifiedBy>
  <cp:revision>76</cp:revision>
  <dcterms:created xsi:type="dcterms:W3CDTF">2020-12-03T17:17:37Z</dcterms:created>
  <dcterms:modified xsi:type="dcterms:W3CDTF">2025-03-11T12:16:30Z</dcterms:modified>
</cp:coreProperties>
</file>