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41" r:id="rId4"/>
    <p:sldId id="258" r:id="rId5"/>
    <p:sldId id="319" r:id="rId6"/>
    <p:sldId id="320" r:id="rId7"/>
    <p:sldId id="278" r:id="rId8"/>
    <p:sldId id="276" r:id="rId9"/>
    <p:sldId id="342" r:id="rId10"/>
    <p:sldId id="277" r:id="rId11"/>
    <p:sldId id="349" r:id="rId12"/>
    <p:sldId id="322" r:id="rId13"/>
    <p:sldId id="343" r:id="rId14"/>
    <p:sldId id="323" r:id="rId15"/>
    <p:sldId id="324" r:id="rId16"/>
    <p:sldId id="325" r:id="rId17"/>
    <p:sldId id="326" r:id="rId18"/>
    <p:sldId id="354" r:id="rId19"/>
    <p:sldId id="357" r:id="rId20"/>
    <p:sldId id="327" r:id="rId21"/>
    <p:sldId id="328" r:id="rId22"/>
    <p:sldId id="279" r:id="rId23"/>
    <p:sldId id="346" r:id="rId24"/>
    <p:sldId id="348" r:id="rId25"/>
    <p:sldId id="329" r:id="rId26"/>
    <p:sldId id="286" r:id="rId27"/>
    <p:sldId id="308" r:id="rId28"/>
    <p:sldId id="318" r:id="rId29"/>
    <p:sldId id="309" r:id="rId30"/>
    <p:sldId id="337" r:id="rId31"/>
    <p:sldId id="358" r:id="rId32"/>
    <p:sldId id="338" r:id="rId33"/>
    <p:sldId id="359" r:id="rId34"/>
    <p:sldId id="344" r:id="rId35"/>
    <p:sldId id="331" r:id="rId36"/>
    <p:sldId id="347" r:id="rId37"/>
    <p:sldId id="333" r:id="rId38"/>
    <p:sldId id="332" r:id="rId39"/>
    <p:sldId id="334" r:id="rId40"/>
    <p:sldId id="335" r:id="rId41"/>
    <p:sldId id="339" r:id="rId42"/>
    <p:sldId id="340" r:id="rId43"/>
    <p:sldId id="307" r:id="rId44"/>
    <p:sldId id="345" r:id="rId45"/>
    <p:sldId id="270" r:id="rId46"/>
  </p:sldIdLst>
  <p:sldSz cx="12192000" cy="6858000"/>
  <p:notesSz cx="6858000" cy="9144000"/>
  <p:embeddedFontLst>
    <p:embeddedFont>
      <p:font typeface="Poppins" panose="00000500000000000000" pitchFamily="2" charset="-18"/>
      <p:regular r:id="rId48"/>
      <p:bold r:id="rId49"/>
      <p:italic r:id="rId50"/>
      <p:boldItalic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  <p:cmAuthor id="2" name="Dr Dömse Eszter" initials="DDE" lastIdx="1" clrIdx="1">
    <p:extLst>
      <p:ext uri="{19B8F6BF-5375-455C-9EA6-DF929625EA0E}">
        <p15:presenceInfo xmlns:p15="http://schemas.microsoft.com/office/powerpoint/2012/main" userId="S::DOEOACA.PTE@tr.pte.hu::cc77a2fa-3cbe-48be-8433-067160513f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79374" autoAdjust="0"/>
  </p:normalViewPr>
  <p:slideViewPr>
    <p:cSldViewPr snapToGrid="0">
      <p:cViewPr varScale="1">
        <p:scale>
          <a:sx n="66" d="100"/>
          <a:sy n="66" d="100"/>
        </p:scale>
        <p:origin x="83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FFA5A-0EBD-48D8-9B85-948CF34A2448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09D3F-9549-42DC-A47E-82D21D66C8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76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Közös kurzushoz szöveg:</a:t>
            </a:r>
          </a:p>
          <a:p>
            <a:r>
              <a:rPr lang="hu-HU" dirty="0"/>
              <a:t>Before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begin</a:t>
            </a:r>
            <a:r>
              <a:rPr lang="hu-HU" dirty="0"/>
              <a:t>  </a:t>
            </a:r>
            <a:r>
              <a:rPr lang="hu-HU" dirty="0" err="1"/>
              <a:t>my</a:t>
            </a:r>
            <a:r>
              <a:rPr lang="hu-HU" dirty="0"/>
              <a:t>  </a:t>
            </a:r>
            <a:r>
              <a:rPr lang="hu-HU" dirty="0" err="1"/>
              <a:t>presentation</a:t>
            </a:r>
            <a:r>
              <a:rPr lang="hu-HU" dirty="0"/>
              <a:t>, </a:t>
            </a:r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me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myself</a:t>
            </a:r>
            <a:r>
              <a:rPr lang="hu-HU" dirty="0"/>
              <a:t>. </a:t>
            </a:r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name</a:t>
            </a:r>
            <a:r>
              <a:rPr lang="hu-HU" dirty="0"/>
              <a:t> is..  </a:t>
            </a:r>
          </a:p>
          <a:p>
            <a:r>
              <a:rPr lang="hu-HU" dirty="0"/>
              <a:t>I </a:t>
            </a:r>
            <a:r>
              <a:rPr lang="hu-HU" dirty="0" err="1"/>
              <a:t>graduated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Univ</a:t>
            </a:r>
            <a:r>
              <a:rPr lang="hu-HU" dirty="0"/>
              <a:t>. of </a:t>
            </a:r>
            <a:r>
              <a:rPr lang="hu-HU" dirty="0" err="1"/>
              <a:t>Medicine</a:t>
            </a:r>
            <a:r>
              <a:rPr lang="hu-HU" dirty="0"/>
              <a:t> of Pécs. I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an </a:t>
            </a:r>
            <a:r>
              <a:rPr lang="hu-HU" dirty="0" err="1"/>
              <a:t>ortopedics-traumatologist</a:t>
            </a:r>
            <a:r>
              <a:rPr lang="hu-HU" dirty="0"/>
              <a:t>, and I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Sportmed</a:t>
            </a:r>
            <a:r>
              <a:rPr lang="hu-HU" dirty="0"/>
              <a:t>. Center in </a:t>
            </a:r>
            <a:r>
              <a:rPr lang="hu-HU" dirty="0" err="1"/>
              <a:t>partail</a:t>
            </a:r>
            <a:r>
              <a:rPr lang="hu-HU" dirty="0"/>
              <a:t> </a:t>
            </a:r>
            <a:r>
              <a:rPr lang="hu-HU" dirty="0" err="1"/>
              <a:t>time</a:t>
            </a:r>
            <a:r>
              <a:rPr lang="hu-HU" dirty="0"/>
              <a:t>. </a:t>
            </a:r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position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department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ensure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- and </a:t>
            </a:r>
            <a:r>
              <a:rPr lang="hu-HU" dirty="0" err="1"/>
              <a:t>science</a:t>
            </a:r>
            <a:r>
              <a:rPr lang="hu-HU" dirty="0"/>
              <a:t> </a:t>
            </a:r>
            <a:r>
              <a:rPr lang="hu-HU" dirty="0" err="1"/>
              <a:t>background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parasport</a:t>
            </a:r>
            <a:r>
              <a:rPr lang="hu-HU" dirty="0"/>
              <a:t>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region</a:t>
            </a:r>
            <a:r>
              <a:rPr lang="hu-HU" dirty="0"/>
              <a:t> and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Univ</a:t>
            </a:r>
            <a:r>
              <a:rPr lang="hu-HU" dirty="0"/>
              <a:t>.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presentation</a:t>
            </a:r>
            <a:r>
              <a:rPr lang="hu-HU" dirty="0"/>
              <a:t> I </a:t>
            </a:r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give</a:t>
            </a:r>
            <a:r>
              <a:rPr lang="hu-HU" dirty="0"/>
              <a:t> a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insight</a:t>
            </a:r>
            <a:r>
              <a:rPr lang="hu-HU" dirty="0"/>
              <a:t>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worl</a:t>
            </a:r>
            <a:r>
              <a:rPr lang="hu-HU" dirty="0"/>
              <a:t> of </a:t>
            </a:r>
            <a:r>
              <a:rPr lang="hu-HU" dirty="0" err="1"/>
              <a:t>parasport</a:t>
            </a:r>
            <a:r>
              <a:rPr lang="hu-HU" dirty="0"/>
              <a:t>, and I </a:t>
            </a:r>
            <a:r>
              <a:rPr lang="hu-HU" dirty="0" err="1"/>
              <a:t>would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slightly</a:t>
            </a:r>
            <a:r>
              <a:rPr lang="hu-HU" dirty="0"/>
              <a:t> </a:t>
            </a:r>
            <a:r>
              <a:rPr lang="hu-HU" dirty="0" err="1"/>
              <a:t>shape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attitude</a:t>
            </a:r>
            <a:r>
              <a:rPr lang="hu-HU" dirty="0"/>
              <a:t> </a:t>
            </a:r>
            <a:r>
              <a:rPr lang="hu-HU" dirty="0" err="1"/>
              <a:t>toward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diabilities</a:t>
            </a:r>
            <a:endParaRPr lang="hu-HU" dirty="0"/>
          </a:p>
          <a:p>
            <a:r>
              <a:rPr lang="hu-HU" dirty="0" err="1"/>
              <a:t>Parasportkurzus</a:t>
            </a:r>
            <a:r>
              <a:rPr lang="hu-HU" dirty="0"/>
              <a:t>:</a:t>
            </a:r>
          </a:p>
          <a:p>
            <a:r>
              <a:rPr lang="hu-HU" dirty="0"/>
              <a:t>Good </a:t>
            </a:r>
            <a:r>
              <a:rPr lang="hu-HU" dirty="0" err="1"/>
              <a:t>afternoon</a:t>
            </a:r>
            <a:r>
              <a:rPr lang="hu-HU" dirty="0"/>
              <a:t>, before we </a:t>
            </a:r>
            <a:r>
              <a:rPr lang="hu-HU" dirty="0" err="1"/>
              <a:t>begin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 </a:t>
            </a:r>
            <a:r>
              <a:rPr lang="hu-HU" dirty="0" err="1"/>
              <a:t>presentation</a:t>
            </a:r>
            <a:r>
              <a:rPr lang="hu-HU" dirty="0"/>
              <a:t>, </a:t>
            </a:r>
            <a:r>
              <a:rPr lang="hu-HU" dirty="0" err="1"/>
              <a:t>let</a:t>
            </a:r>
            <a:r>
              <a:rPr lang="hu-HU" dirty="0"/>
              <a:t> me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myself</a:t>
            </a:r>
            <a:r>
              <a:rPr lang="hu-HU" dirty="0"/>
              <a:t>. </a:t>
            </a:r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name</a:t>
            </a:r>
            <a:r>
              <a:rPr lang="hu-HU" dirty="0"/>
              <a:t> is…….…………………</a:t>
            </a:r>
          </a:p>
          <a:p>
            <a:r>
              <a:rPr lang="hu-HU" dirty="0"/>
              <a:t> </a:t>
            </a:r>
            <a:r>
              <a:rPr lang="hu-HU" dirty="0" err="1"/>
              <a:t>First</a:t>
            </a:r>
            <a:r>
              <a:rPr lang="hu-HU" dirty="0"/>
              <a:t> we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fill</a:t>
            </a:r>
            <a:r>
              <a:rPr lang="hu-HU" dirty="0"/>
              <a:t> out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attendance</a:t>
            </a:r>
            <a:r>
              <a:rPr lang="hu-HU" dirty="0"/>
              <a:t> </a:t>
            </a:r>
            <a:r>
              <a:rPr lang="hu-HU" dirty="0" err="1"/>
              <a:t>sheet</a:t>
            </a:r>
            <a:r>
              <a:rPr lang="hu-HU" dirty="0"/>
              <a:t>, i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call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name</a:t>
            </a:r>
            <a:r>
              <a:rPr lang="hu-HU" dirty="0"/>
              <a:t>, </a:t>
            </a:r>
            <a:r>
              <a:rPr lang="hu-HU" dirty="0" err="1"/>
              <a:t>if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hear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name</a:t>
            </a:r>
            <a:r>
              <a:rPr lang="hu-HU" dirty="0"/>
              <a:t> </a:t>
            </a:r>
            <a:r>
              <a:rPr lang="hu-HU" dirty="0" err="1"/>
              <a:t>please</a:t>
            </a:r>
            <a:r>
              <a:rPr lang="hu-HU" dirty="0"/>
              <a:t> </a:t>
            </a:r>
            <a:r>
              <a:rPr lang="hu-HU" dirty="0" err="1"/>
              <a:t>put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baseline="0" dirty="0"/>
              <a:t> </a:t>
            </a:r>
            <a:r>
              <a:rPr lang="hu-HU" dirty="0" err="1"/>
              <a:t>hand</a:t>
            </a:r>
            <a:r>
              <a:rPr lang="hu-HU" dirty="0"/>
              <a:t> </a:t>
            </a:r>
            <a:r>
              <a:rPr lang="hu-HU" dirty="0" err="1"/>
              <a:t>up</a:t>
            </a:r>
            <a:r>
              <a:rPr lang="hu-HU" dirty="0"/>
              <a:t>, and </a:t>
            </a:r>
            <a:r>
              <a:rPr lang="hu-HU" dirty="0" err="1"/>
              <a:t>please</a:t>
            </a:r>
            <a:r>
              <a:rPr lang="hu-HU" dirty="0"/>
              <a:t> </a:t>
            </a:r>
            <a:r>
              <a:rPr lang="hu-HU" dirty="0" err="1"/>
              <a:t>share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me </a:t>
            </a:r>
            <a:r>
              <a:rPr lang="hu-HU" dirty="0" err="1"/>
              <a:t>why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chose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course</a:t>
            </a:r>
            <a:r>
              <a:rPr lang="hu-HU" dirty="0"/>
              <a:t>?</a:t>
            </a:r>
          </a:p>
          <a:p>
            <a:endParaRPr lang="hu-HU" dirty="0"/>
          </a:p>
          <a:p>
            <a:r>
              <a:rPr lang="hu-HU" dirty="0" err="1"/>
              <a:t>Goal</a:t>
            </a:r>
            <a:r>
              <a:rPr lang="hu-HU" dirty="0"/>
              <a:t> .</a:t>
            </a:r>
          </a:p>
          <a:p>
            <a:r>
              <a:rPr lang="hu-HU" dirty="0"/>
              <a:t>1. </a:t>
            </a:r>
            <a:r>
              <a:rPr lang="hu-HU" dirty="0" err="1"/>
              <a:t>My</a:t>
            </a:r>
            <a:r>
              <a:rPr lang="hu-HU" dirty="0"/>
              <a:t> </a:t>
            </a:r>
            <a:r>
              <a:rPr lang="hu-HU" dirty="0" err="1"/>
              <a:t>goal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course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keep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closer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parasport</a:t>
            </a:r>
            <a:r>
              <a:rPr lang="hu-HU" dirty="0"/>
              <a:t>, i </a:t>
            </a:r>
            <a:r>
              <a:rPr lang="hu-HU" dirty="0" err="1"/>
              <a:t>would</a:t>
            </a:r>
            <a:r>
              <a:rPr lang="hu-HU" dirty="0"/>
              <a:t> like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kind</a:t>
            </a:r>
            <a:r>
              <a:rPr lang="hu-HU" dirty="0"/>
              <a:t> of </a:t>
            </a:r>
            <a:r>
              <a:rPr lang="hu-HU" dirty="0" err="1"/>
              <a:t>parasport</a:t>
            </a:r>
            <a:r>
              <a:rPr lang="hu-HU" dirty="0"/>
              <a:t>, and </a:t>
            </a:r>
            <a:r>
              <a:rPr lang="hu-HU" dirty="0" err="1"/>
              <a:t>paraathlets</a:t>
            </a:r>
            <a:r>
              <a:rPr lang="hu-HU" dirty="0"/>
              <a:t>, .</a:t>
            </a:r>
          </a:p>
          <a:p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/>
              <a:t>presenter</a:t>
            </a:r>
            <a:r>
              <a:rPr lang="hu-HU" dirty="0"/>
              <a:t>, </a:t>
            </a:r>
            <a:r>
              <a:rPr lang="hu-HU" dirty="0" err="1"/>
              <a:t>physiotherapist,fill</a:t>
            </a:r>
            <a:r>
              <a:rPr lang="hu-HU" dirty="0"/>
              <a:t> out </a:t>
            </a:r>
            <a:r>
              <a:rPr lang="hu-HU" dirty="0" err="1"/>
              <a:t>sg</a:t>
            </a:r>
            <a:r>
              <a:rPr lang="hu-HU" dirty="0"/>
              <a:t>., </a:t>
            </a:r>
            <a:r>
              <a:rPr lang="hu-HU" dirty="0" err="1"/>
              <a:t>upload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neptun</a:t>
            </a:r>
            <a:r>
              <a:rPr lang="hu-HU" dirty="0"/>
              <a:t>,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miss</a:t>
            </a:r>
            <a:r>
              <a:rPr lang="hu-HU" dirty="0"/>
              <a:t> </a:t>
            </a:r>
            <a:r>
              <a:rPr lang="hu-HU" dirty="0" err="1"/>
              <a:t>max</a:t>
            </a:r>
            <a:r>
              <a:rPr lang="hu-HU" dirty="0"/>
              <a:t>. of  20%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classes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249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parasport</a:t>
            </a:r>
            <a:r>
              <a:rPr lang="hu-HU" dirty="0"/>
              <a:t>: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beutiful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 story of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perfect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parasport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paraathlets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woman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paraathlet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married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Tara and Hunter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woodhall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Tara is an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athlet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highjumper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Hunter is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flatrunner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paraathlet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mix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parasport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sport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love. Hunter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tibia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hemimaelia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Tibial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hemimelia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tibial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deficiency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is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tibia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shinbone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shorter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missing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altogether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length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child’s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extremely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rare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occurring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out of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Hunter’s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leg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necessary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cuted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baby.</a:t>
            </a:r>
          </a:p>
          <a:p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parasport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champion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love. And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became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rapidly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famous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Tara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medal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Paris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Olympic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Hunter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gold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medal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paralympic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games.I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strory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parasport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Hunter love and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life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264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Firstly</a:t>
            </a:r>
            <a:r>
              <a:rPr lang="hu-HU" dirty="0"/>
              <a:t>, </a:t>
            </a:r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 </a:t>
            </a:r>
            <a:r>
              <a:rPr lang="hu-HU" dirty="0" err="1"/>
              <a:t>at</a:t>
            </a:r>
            <a:r>
              <a:rPr lang="hu-HU" dirty="0"/>
              <a:t>  </a:t>
            </a:r>
            <a:r>
              <a:rPr lang="hu-HU" dirty="0" err="1"/>
              <a:t>one</a:t>
            </a:r>
            <a:r>
              <a:rPr lang="hu-HU" dirty="0"/>
              <a:t> of </a:t>
            </a:r>
            <a:r>
              <a:rPr lang="hu-HU" dirty="0" err="1"/>
              <a:t>my</a:t>
            </a:r>
            <a:r>
              <a:rPr lang="hu-HU" dirty="0"/>
              <a:t>  </a:t>
            </a:r>
            <a:r>
              <a:rPr lang="hu-HU" dirty="0" err="1"/>
              <a:t>favorite</a:t>
            </a:r>
            <a:r>
              <a:rPr lang="hu-HU" dirty="0"/>
              <a:t> </a:t>
            </a:r>
            <a:r>
              <a:rPr lang="hu-HU" dirty="0" err="1"/>
              <a:t>topics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48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is </a:t>
            </a:r>
            <a:r>
              <a:rPr lang="hu-HU" dirty="0" err="1"/>
              <a:t>the</a:t>
            </a:r>
            <a:r>
              <a:rPr lang="hu-HU" dirty="0"/>
              <a:t> story </a:t>
            </a:r>
            <a:r>
              <a:rPr lang="hu-HU" dirty="0" err="1"/>
              <a:t>behind</a:t>
            </a:r>
            <a:r>
              <a:rPr lang="hu-HU" dirty="0"/>
              <a:t> </a:t>
            </a:r>
            <a:r>
              <a:rPr lang="hu-HU" dirty="0" err="1"/>
              <a:t>paralympic</a:t>
            </a:r>
            <a:r>
              <a:rPr lang="hu-HU" baseline="0" dirty="0"/>
              <a:t> </a:t>
            </a:r>
            <a:r>
              <a:rPr lang="hu-HU" dirty="0" err="1"/>
              <a:t>games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94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forerunner</a:t>
            </a:r>
            <a:r>
              <a:rPr lang="hu-HU" dirty="0"/>
              <a:t> of </a:t>
            </a:r>
            <a:r>
              <a:rPr lang="hu-HU" dirty="0" err="1"/>
              <a:t>Paralimpic</a:t>
            </a:r>
            <a:r>
              <a:rPr lang="hu-HU" dirty="0"/>
              <a:t> </a:t>
            </a:r>
            <a:r>
              <a:rPr lang="hu-HU" dirty="0" err="1"/>
              <a:t>Games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142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Some</a:t>
            </a:r>
            <a:r>
              <a:rPr lang="hu-HU" dirty="0"/>
              <a:t> </a:t>
            </a:r>
            <a:r>
              <a:rPr lang="hu-HU" dirty="0" err="1"/>
              <a:t>interesting</a:t>
            </a:r>
            <a:r>
              <a:rPr lang="hu-HU" dirty="0"/>
              <a:t> </a:t>
            </a:r>
            <a:r>
              <a:rPr lang="hu-HU" dirty="0" err="1"/>
              <a:t>facts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M </a:t>
            </a:r>
            <a:r>
              <a:rPr lang="hu-HU" dirty="0" err="1"/>
              <a:t>games</a:t>
            </a:r>
            <a:r>
              <a:rPr lang="hu-HU" dirty="0"/>
              <a:t>: in</a:t>
            </a:r>
            <a:r>
              <a:rPr lang="hu-HU" baseline="0" dirty="0"/>
              <a:t> 1960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dirty="0" err="1"/>
              <a:t>Paralympic</a:t>
            </a:r>
            <a:r>
              <a:rPr lang="hu-HU" dirty="0"/>
              <a:t> </a:t>
            </a:r>
            <a:r>
              <a:rPr lang="hu-HU" dirty="0" err="1"/>
              <a:t>Games</a:t>
            </a:r>
            <a:r>
              <a:rPr lang="hu-HU" baseline="0" dirty="0"/>
              <a:t> </a:t>
            </a:r>
            <a:r>
              <a:rPr lang="hu-HU" dirty="0" err="1"/>
              <a:t>were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held</a:t>
            </a:r>
            <a:r>
              <a:rPr lang="hu-HU" dirty="0"/>
              <a:t> in B. S.  </a:t>
            </a:r>
            <a:r>
              <a:rPr lang="hu-HU" dirty="0" err="1"/>
              <a:t>but</a:t>
            </a:r>
            <a:r>
              <a:rPr lang="hu-HU" dirty="0"/>
              <a:t> in </a:t>
            </a:r>
            <a:r>
              <a:rPr lang="hu-HU" dirty="0" err="1"/>
              <a:t>Rome</a:t>
            </a:r>
            <a:r>
              <a:rPr lang="hu-HU" dirty="0"/>
              <a:t> </a:t>
            </a:r>
            <a:r>
              <a:rPr lang="hu-HU" dirty="0" err="1"/>
              <a:t>instead</a:t>
            </a:r>
            <a:r>
              <a:rPr lang="hu-HU" dirty="0"/>
              <a:t>.</a:t>
            </a:r>
            <a:r>
              <a:rPr lang="hu-HU" baseline="0" dirty="0"/>
              <a:t> </a:t>
            </a:r>
            <a:r>
              <a:rPr lang="hu-HU" dirty="0" err="1"/>
              <a:t>Attended</a:t>
            </a:r>
            <a:r>
              <a:rPr lang="hu-HU" dirty="0"/>
              <a:t>,  </a:t>
            </a:r>
            <a:r>
              <a:rPr lang="hu-HU" dirty="0" err="1"/>
              <a:t>Symbolic</a:t>
            </a:r>
            <a:r>
              <a:rPr lang="hu-HU" dirty="0"/>
              <a:t> </a:t>
            </a:r>
            <a:r>
              <a:rPr lang="hu-HU" dirty="0" err="1"/>
              <a:t>significance</a:t>
            </a:r>
            <a:r>
              <a:rPr lang="hu-HU" dirty="0"/>
              <a:t> :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olympic</a:t>
            </a:r>
            <a:r>
              <a:rPr lang="hu-HU" dirty="0"/>
              <a:t> </a:t>
            </a:r>
            <a:r>
              <a:rPr lang="hu-HU" dirty="0" err="1"/>
              <a:t>torch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light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paralympic</a:t>
            </a:r>
            <a:r>
              <a:rPr lang="hu-HU" dirty="0"/>
              <a:t> </a:t>
            </a:r>
            <a:r>
              <a:rPr lang="hu-HU" dirty="0" err="1"/>
              <a:t>torch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563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By</a:t>
            </a:r>
            <a:r>
              <a:rPr lang="hu-HU" dirty="0"/>
              <a:t> 2016 .. </a:t>
            </a:r>
            <a:r>
              <a:rPr lang="hu-HU" dirty="0" err="1"/>
              <a:t>Countries</a:t>
            </a:r>
            <a:r>
              <a:rPr lang="hu-HU" dirty="0"/>
              <a:t> </a:t>
            </a:r>
            <a:r>
              <a:rPr lang="hu-HU" dirty="0" err="1"/>
              <a:t>took</a:t>
            </a:r>
            <a:r>
              <a:rPr lang="hu-HU" dirty="0"/>
              <a:t> </a:t>
            </a:r>
            <a:r>
              <a:rPr lang="hu-HU" dirty="0" err="1"/>
              <a:t>part,this</a:t>
            </a:r>
            <a:r>
              <a:rPr lang="hu-HU" dirty="0"/>
              <a:t> had</a:t>
            </a:r>
            <a:r>
              <a:rPr lang="hu-HU" baseline="0" dirty="0"/>
              <a:t> </a:t>
            </a:r>
            <a:r>
              <a:rPr lang="hu-HU" baseline="0" dirty="0" err="1"/>
              <a:t>the</a:t>
            </a:r>
            <a:r>
              <a:rPr lang="hu-HU" baseline="0" dirty="0"/>
              <a:t> </a:t>
            </a:r>
            <a:r>
              <a:rPr lang="hu-HU" dirty="0" err="1"/>
              <a:t>highest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of </a:t>
            </a:r>
            <a:r>
              <a:rPr lang="hu-HU" dirty="0" err="1"/>
              <a:t>participating</a:t>
            </a:r>
            <a:r>
              <a:rPr lang="hu-HU" dirty="0"/>
              <a:t> </a:t>
            </a:r>
            <a:r>
              <a:rPr lang="hu-HU" dirty="0" err="1"/>
              <a:t>countries</a:t>
            </a:r>
            <a:r>
              <a:rPr lang="hu-HU" dirty="0"/>
              <a:t>,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617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Paralimpia video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B867-BD9B-4FE6-B29B-B4CA4C1D86C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25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Then</a:t>
            </a:r>
            <a:r>
              <a:rPr lang="hu-HU" dirty="0"/>
              <a:t> a </a:t>
            </a:r>
            <a:r>
              <a:rPr lang="hu-HU" dirty="0" err="1"/>
              <a:t>breakthrough</a:t>
            </a:r>
            <a:r>
              <a:rPr lang="hu-HU" dirty="0"/>
              <a:t> </a:t>
            </a:r>
            <a:r>
              <a:rPr lang="hu-HU" dirty="0" err="1"/>
              <a:t>happened</a:t>
            </a:r>
            <a:r>
              <a:rPr lang="hu-HU" dirty="0"/>
              <a:t>, </a:t>
            </a:r>
            <a:r>
              <a:rPr lang="hu-HU" dirty="0" err="1"/>
              <a:t>between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8774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In 2016</a:t>
            </a:r>
            <a:r>
              <a:rPr lang="hu-HU" baseline="0" dirty="0"/>
              <a:t> Tauber </a:t>
            </a:r>
            <a:r>
              <a:rPr lang="hu-HU" baseline="0" dirty="0" err="1"/>
              <a:t>Laszló</a:t>
            </a:r>
            <a:r>
              <a:rPr lang="hu-HU" baseline="0" dirty="0"/>
              <a:t> got </a:t>
            </a:r>
            <a:r>
              <a:rPr lang="hu-HU" baseline="0" dirty="0" err="1"/>
              <a:t>his</a:t>
            </a:r>
            <a:r>
              <a:rPr lang="hu-HU" baseline="0" dirty="0"/>
              <a:t> </a:t>
            </a:r>
            <a:r>
              <a:rPr lang="hu-HU" baseline="0" dirty="0" err="1"/>
              <a:t>medal</a:t>
            </a:r>
            <a:r>
              <a:rPr lang="hu-HU" baseline="0" dirty="0"/>
              <a:t> back in </a:t>
            </a:r>
            <a:r>
              <a:rPr lang="hu-HU" dirty="0"/>
              <a:t>Rio,</a:t>
            </a:r>
            <a:r>
              <a:rPr lang="hu-HU" baseline="0" dirty="0"/>
              <a:t> </a:t>
            </a:r>
            <a:r>
              <a:rPr lang="hu-HU" dirty="0"/>
              <a:t>he </a:t>
            </a:r>
            <a:r>
              <a:rPr lang="hu-HU" dirty="0" err="1"/>
              <a:t>died</a:t>
            </a:r>
            <a:r>
              <a:rPr lang="hu-HU" dirty="0"/>
              <a:t> in 2018. </a:t>
            </a:r>
            <a:r>
              <a:rPr lang="hu-HU" dirty="0" err="1"/>
              <a:t>This</a:t>
            </a:r>
            <a:r>
              <a:rPr lang="hu-HU" dirty="0"/>
              <a:t> is a </a:t>
            </a:r>
            <a:r>
              <a:rPr lang="hu-HU" dirty="0" err="1"/>
              <a:t>noteworthy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 of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politics</a:t>
            </a:r>
            <a:r>
              <a:rPr lang="hu-HU" dirty="0"/>
              <a:t> and </a:t>
            </a:r>
            <a:r>
              <a:rPr lang="hu-HU" dirty="0" err="1"/>
              <a:t>parasport</a:t>
            </a:r>
            <a:r>
              <a:rPr lang="hu-HU" dirty="0"/>
              <a:t> </a:t>
            </a:r>
            <a:r>
              <a:rPr lang="hu-HU" dirty="0" err="1"/>
              <a:t>intertwine</a:t>
            </a:r>
            <a:r>
              <a:rPr lang="hu-HU" dirty="0"/>
              <a:t>,…</a:t>
            </a:r>
            <a:r>
              <a:rPr lang="hu-HU" dirty="0" err="1"/>
              <a:t>because</a:t>
            </a:r>
            <a:r>
              <a:rPr lang="hu-HU" dirty="0"/>
              <a:t> </a:t>
            </a:r>
            <a:r>
              <a:rPr lang="hu-HU" dirty="0" err="1"/>
              <a:t>according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hungarian</a:t>
            </a:r>
            <a:r>
              <a:rPr lang="hu-HU" dirty="0"/>
              <a:t> </a:t>
            </a:r>
            <a:r>
              <a:rPr lang="hu-HU" dirty="0" err="1"/>
              <a:t>socialist</a:t>
            </a:r>
            <a:r>
              <a:rPr lang="hu-HU" dirty="0"/>
              <a:t> </a:t>
            </a:r>
            <a:r>
              <a:rPr lang="hu-HU" dirty="0" err="1"/>
              <a:t>government</a:t>
            </a:r>
            <a:r>
              <a:rPr lang="hu-HU" dirty="0"/>
              <a:t>, </a:t>
            </a:r>
            <a:r>
              <a:rPr lang="hu-HU" dirty="0" err="1"/>
              <a:t>blacks</a:t>
            </a:r>
            <a:r>
              <a:rPr lang="hu-HU" dirty="0"/>
              <a:t> and </a:t>
            </a:r>
            <a:r>
              <a:rPr lang="hu-HU" dirty="0" err="1"/>
              <a:t>whites</a:t>
            </a:r>
            <a:r>
              <a:rPr lang="hu-HU" dirty="0"/>
              <a:t> </a:t>
            </a:r>
            <a:r>
              <a:rPr lang="hu-HU" dirty="0" err="1"/>
              <a:t>shouldn’t</a:t>
            </a:r>
            <a:r>
              <a:rPr lang="hu-HU" dirty="0"/>
              <a:t> </a:t>
            </a:r>
            <a:r>
              <a:rPr lang="hu-HU" dirty="0" err="1"/>
              <a:t>compete</a:t>
            </a:r>
            <a:r>
              <a:rPr lang="hu-HU" dirty="0"/>
              <a:t> </a:t>
            </a:r>
            <a:r>
              <a:rPr lang="hu-HU" dirty="0" err="1"/>
              <a:t>together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same</a:t>
            </a:r>
            <a:r>
              <a:rPr lang="hu-HU" dirty="0"/>
              <a:t> </a:t>
            </a:r>
            <a:r>
              <a:rPr lang="hu-HU" dirty="0" err="1"/>
              <a:t>games</a:t>
            </a:r>
            <a:r>
              <a:rPr lang="hu-HU" dirty="0"/>
              <a:t>  ,in T.Z: in 2016 </a:t>
            </a:r>
            <a:r>
              <a:rPr lang="hu-HU" dirty="0" err="1"/>
              <a:t>Tokio</a:t>
            </a:r>
            <a:r>
              <a:rPr lang="hu-HU" dirty="0"/>
              <a:t> </a:t>
            </a:r>
            <a:r>
              <a:rPr lang="hu-HU" dirty="0" err="1"/>
              <a:t>actually</a:t>
            </a:r>
            <a:r>
              <a:rPr lang="hu-HU" dirty="0"/>
              <a:t> </a:t>
            </a:r>
            <a:r>
              <a:rPr lang="hu-HU" dirty="0" err="1"/>
              <a:t>received</a:t>
            </a:r>
            <a:r>
              <a:rPr lang="hu-HU" dirty="0"/>
              <a:t> </a:t>
            </a:r>
            <a:r>
              <a:rPr lang="hu-HU" dirty="0" err="1"/>
              <a:t>his</a:t>
            </a:r>
            <a:r>
              <a:rPr lang="hu-HU" dirty="0"/>
              <a:t> </a:t>
            </a:r>
            <a:r>
              <a:rPr lang="hu-HU" dirty="0" err="1"/>
              <a:t>medal</a:t>
            </a:r>
            <a:r>
              <a:rPr lang="hu-HU" dirty="0"/>
              <a:t>,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139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Paralimpic</a:t>
            </a:r>
            <a:r>
              <a:rPr lang="hu-HU" dirty="0"/>
              <a:t> </a:t>
            </a:r>
            <a:r>
              <a:rPr lang="hu-HU" dirty="0" err="1"/>
              <a:t>winner</a:t>
            </a:r>
            <a:r>
              <a:rPr lang="hu-HU" dirty="0"/>
              <a:t> in </a:t>
            </a:r>
            <a:r>
              <a:rPr lang="hu-HU" dirty="0" err="1"/>
              <a:t>swimming</a:t>
            </a:r>
            <a:r>
              <a:rPr lang="hu-HU" dirty="0"/>
              <a:t>,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051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Firstly</a:t>
            </a:r>
            <a:r>
              <a:rPr lang="hu-HU" baseline="0" dirty="0"/>
              <a:t> </a:t>
            </a:r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talk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baseline="0" dirty="0"/>
              <a:t> </a:t>
            </a:r>
            <a:r>
              <a:rPr lang="hu-HU" baseline="0" dirty="0" err="1"/>
              <a:t>some</a:t>
            </a:r>
            <a:r>
              <a:rPr lang="hu-HU" dirty="0"/>
              <a:t> </a:t>
            </a:r>
            <a:r>
              <a:rPr lang="hu-HU" dirty="0" err="1"/>
              <a:t>basic</a:t>
            </a:r>
            <a:r>
              <a:rPr lang="hu-HU" dirty="0"/>
              <a:t> </a:t>
            </a:r>
            <a:r>
              <a:rPr lang="hu-HU" dirty="0" err="1"/>
              <a:t>definitions</a:t>
            </a:r>
            <a:r>
              <a:rPr lang="hu-HU" baseline="0" dirty="0"/>
              <a:t>. Before </a:t>
            </a:r>
            <a:r>
              <a:rPr lang="hu-HU" baseline="0" dirty="0" err="1"/>
              <a:t>we</a:t>
            </a:r>
            <a:r>
              <a:rPr lang="hu-HU" baseline="0" dirty="0"/>
              <a:t> </a:t>
            </a:r>
            <a:r>
              <a:rPr lang="hu-HU" baseline="0" dirty="0" err="1"/>
              <a:t>are</a:t>
            </a:r>
            <a:r>
              <a:rPr lang="hu-HU" baseline="0" dirty="0"/>
              <a:t> gon in more </a:t>
            </a:r>
            <a:r>
              <a:rPr lang="hu-HU" baseline="0" dirty="0" err="1"/>
              <a:t>details</a:t>
            </a:r>
            <a:r>
              <a:rPr lang="hu-HU" baseline="0" dirty="0"/>
              <a:t> </a:t>
            </a:r>
            <a:r>
              <a:rPr lang="hu-HU" baseline="0" dirty="0" err="1"/>
              <a:t>let’s</a:t>
            </a:r>
            <a:r>
              <a:rPr lang="hu-HU" baseline="0" dirty="0"/>
              <a:t> </a:t>
            </a:r>
            <a:r>
              <a:rPr lang="hu-HU" baseline="0" dirty="0" err="1"/>
              <a:t>talk</a:t>
            </a:r>
            <a:r>
              <a:rPr lang="hu-HU" baseline="0" dirty="0"/>
              <a:t> </a:t>
            </a:r>
            <a:r>
              <a:rPr lang="hu-HU" baseline="0" dirty="0" err="1"/>
              <a:t>about</a:t>
            </a:r>
            <a:r>
              <a:rPr lang="hu-HU" baseline="0" dirty="0"/>
              <a:t> </a:t>
            </a:r>
            <a:r>
              <a:rPr lang="hu-HU" baseline="0" dirty="0" err="1"/>
              <a:t>some</a:t>
            </a:r>
            <a:r>
              <a:rPr lang="hu-HU" baseline="0" dirty="0"/>
              <a:t> </a:t>
            </a:r>
            <a:r>
              <a:rPr lang="hu-HU" baseline="0" dirty="0" err="1"/>
              <a:t>basic</a:t>
            </a:r>
            <a:r>
              <a:rPr lang="hu-HU" baseline="0" dirty="0"/>
              <a:t> </a:t>
            </a:r>
            <a:r>
              <a:rPr lang="hu-HU" baseline="0" dirty="0" err="1"/>
              <a:t>definitions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3563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She</a:t>
            </a:r>
            <a:r>
              <a:rPr lang="hu-HU" dirty="0"/>
              <a:t> </a:t>
            </a:r>
            <a:r>
              <a:rPr lang="hu-HU" dirty="0" err="1"/>
              <a:t>studies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university</a:t>
            </a:r>
            <a:r>
              <a:rPr lang="hu-HU" dirty="0"/>
              <a:t>,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25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Paralympic</a:t>
            </a:r>
            <a:r>
              <a:rPr lang="hu-HU" dirty="0"/>
              <a:t> </a:t>
            </a:r>
            <a:r>
              <a:rPr lang="hu-HU" dirty="0" err="1"/>
              <a:t>sports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722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President</a:t>
            </a:r>
            <a:r>
              <a:rPr lang="hu-HU" dirty="0"/>
              <a:t>, </a:t>
            </a:r>
            <a:r>
              <a:rPr lang="hu-HU" dirty="0" err="1"/>
              <a:t>since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6244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into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classification</a:t>
            </a:r>
            <a:r>
              <a:rPr lang="hu-HU" dirty="0"/>
              <a:t> </a:t>
            </a:r>
            <a:r>
              <a:rPr lang="hu-HU" dirty="0" err="1"/>
              <a:t>pr</a:t>
            </a:r>
            <a:r>
              <a:rPr lang="hu-HU" dirty="0"/>
              <a:t>. </a:t>
            </a:r>
            <a:r>
              <a:rPr lang="hu-HU" dirty="0" err="1"/>
              <a:t>Ath</a:t>
            </a:r>
            <a:r>
              <a:rPr lang="hu-HU" dirty="0"/>
              <a:t>. </a:t>
            </a:r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difficult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classify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par. </a:t>
            </a:r>
            <a:r>
              <a:rPr lang="hu-HU" dirty="0" err="1"/>
              <a:t>Ath</a:t>
            </a:r>
            <a:r>
              <a:rPr lang="hu-HU" dirty="0"/>
              <a:t>. </a:t>
            </a:r>
            <a:r>
              <a:rPr lang="hu-HU" dirty="0" err="1"/>
              <a:t>due</a:t>
            </a:r>
            <a:r>
              <a:rPr lang="hu-HU" dirty="0"/>
              <a:t> 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fact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have</a:t>
            </a:r>
            <a:r>
              <a:rPr lang="hu-HU" dirty="0"/>
              <a:t>  a </a:t>
            </a:r>
            <a:r>
              <a:rPr lang="hu-HU" dirty="0" err="1"/>
              <a:t>big</a:t>
            </a:r>
            <a:r>
              <a:rPr lang="hu-HU" dirty="0"/>
              <a:t> </a:t>
            </a:r>
            <a:r>
              <a:rPr lang="hu-HU" dirty="0" err="1"/>
              <a:t>varity</a:t>
            </a:r>
            <a:r>
              <a:rPr lang="hu-HU" dirty="0"/>
              <a:t> of </a:t>
            </a:r>
            <a:r>
              <a:rPr lang="hu-HU" dirty="0" err="1"/>
              <a:t>disabilities</a:t>
            </a:r>
            <a:r>
              <a:rPr lang="hu-HU" dirty="0"/>
              <a:t> and </a:t>
            </a:r>
            <a:r>
              <a:rPr lang="hu-HU" dirty="0" err="1"/>
              <a:t>it’s</a:t>
            </a:r>
            <a:r>
              <a:rPr lang="hu-HU" dirty="0"/>
              <a:t> </a:t>
            </a:r>
            <a:r>
              <a:rPr lang="hu-HU" dirty="0" err="1"/>
              <a:t>hard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equalize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disabilities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9682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Passing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exam</a:t>
            </a:r>
            <a:r>
              <a:rPr lang="hu-HU" dirty="0"/>
              <a:t> is </a:t>
            </a:r>
            <a:r>
              <a:rPr lang="hu-HU" dirty="0" err="1"/>
              <a:t>not</a:t>
            </a:r>
            <a:r>
              <a:rPr lang="hu-HU" dirty="0"/>
              <a:t> </a:t>
            </a:r>
            <a:r>
              <a:rPr lang="hu-HU" dirty="0" err="1"/>
              <a:t>enough</a:t>
            </a:r>
            <a:r>
              <a:rPr lang="hu-HU" dirty="0"/>
              <a:t>,</a:t>
            </a:r>
            <a:r>
              <a:rPr lang="hu-HU" baseline="0" dirty="0"/>
              <a:t> </a:t>
            </a:r>
            <a:r>
              <a:rPr lang="hu-HU" dirty="0"/>
              <a:t> IPC has </a:t>
            </a:r>
            <a:r>
              <a:rPr lang="hu-HU" dirty="0" err="1"/>
              <a:t>to</a:t>
            </a:r>
            <a:r>
              <a:rPr lang="hu-HU" baseline="0" dirty="0"/>
              <a:t> </a:t>
            </a:r>
            <a:r>
              <a:rPr lang="hu-HU" dirty="0" err="1"/>
              <a:t>assign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doctor</a:t>
            </a:r>
            <a:r>
              <a:rPr lang="hu-HU" dirty="0"/>
              <a:t> </a:t>
            </a:r>
            <a:r>
              <a:rPr lang="hu-HU" dirty="0" err="1"/>
              <a:t>making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classifications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3251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baseline="0" dirty="0"/>
              <a:t> </a:t>
            </a:r>
            <a:r>
              <a:rPr lang="hu-HU" baseline="0" dirty="0" err="1"/>
              <a:t>parasport</a:t>
            </a:r>
            <a:r>
              <a:rPr lang="hu-HU" baseline="0" dirty="0"/>
              <a:t> is </a:t>
            </a:r>
            <a:r>
              <a:rPr lang="hu-HU" baseline="0" dirty="0" err="1"/>
              <a:t>like</a:t>
            </a:r>
            <a:r>
              <a:rPr lang="hu-HU" baseline="0" dirty="0"/>
              <a:t> in </a:t>
            </a:r>
            <a:r>
              <a:rPr lang="hu-HU" baseline="0" dirty="0" err="1"/>
              <a:t>our</a:t>
            </a:r>
            <a:r>
              <a:rPr lang="hu-HU" baseline="0" dirty="0"/>
              <a:t> </a:t>
            </a:r>
            <a:r>
              <a:rPr lang="hu-HU" baseline="0" dirty="0" err="1"/>
              <a:t>region</a:t>
            </a:r>
            <a:r>
              <a:rPr lang="hu-HU" baseline="0" dirty="0"/>
              <a:t> and in </a:t>
            </a:r>
            <a:r>
              <a:rPr lang="hu-HU" baseline="0" dirty="0" err="1"/>
              <a:t>our</a:t>
            </a:r>
            <a:r>
              <a:rPr lang="hu-HU" baseline="0" dirty="0"/>
              <a:t> </a:t>
            </a:r>
            <a:r>
              <a:rPr lang="hu-HU" baseline="0" dirty="0" err="1"/>
              <a:t>uni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824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Secondly</a:t>
            </a:r>
            <a:r>
              <a:rPr lang="hu-HU" dirty="0"/>
              <a:t> </a:t>
            </a:r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various</a:t>
            </a:r>
            <a:r>
              <a:rPr lang="hu-HU" dirty="0"/>
              <a:t> </a:t>
            </a:r>
            <a:r>
              <a:rPr lang="hu-HU" dirty="0" err="1"/>
              <a:t>parasport</a:t>
            </a:r>
            <a:r>
              <a:rPr lang="hu-HU" dirty="0"/>
              <a:t> </a:t>
            </a:r>
            <a:r>
              <a:rPr lang="hu-HU" dirty="0" err="1"/>
              <a:t>organisations</a:t>
            </a:r>
            <a:r>
              <a:rPr lang="hu-HU" dirty="0"/>
              <a:t> in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region</a:t>
            </a:r>
            <a:r>
              <a:rPr lang="hu-HU" dirty="0"/>
              <a:t>, </a:t>
            </a:r>
            <a:r>
              <a:rPr lang="hu-HU" dirty="0" err="1"/>
              <a:t>later</a:t>
            </a:r>
            <a:r>
              <a:rPr lang="hu-HU" dirty="0"/>
              <a:t> i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highlight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in more </a:t>
            </a:r>
            <a:r>
              <a:rPr lang="hu-HU" dirty="0" err="1"/>
              <a:t>detail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0963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Let1s </a:t>
            </a:r>
            <a:r>
              <a:rPr lang="hu-HU" dirty="0" err="1"/>
              <a:t>take</a:t>
            </a:r>
            <a:r>
              <a:rPr lang="hu-HU" dirty="0"/>
              <a:t> a </a:t>
            </a:r>
            <a:r>
              <a:rPr lang="hu-HU" dirty="0" err="1"/>
              <a:t>look</a:t>
            </a:r>
            <a:r>
              <a:rPr lang="hu-HU" dirty="0"/>
              <a:t>, </a:t>
            </a:r>
            <a:r>
              <a:rPr lang="hu-HU" dirty="0" err="1"/>
              <a:t>allow</a:t>
            </a:r>
            <a:r>
              <a:rPr lang="hu-HU" dirty="0"/>
              <a:t> </a:t>
            </a:r>
            <a:r>
              <a:rPr lang="hu-HU" dirty="0" err="1"/>
              <a:t>me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4103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Let’s</a:t>
            </a:r>
            <a:r>
              <a:rPr lang="hu-HU" dirty="0"/>
              <a:t>  </a:t>
            </a:r>
            <a:r>
              <a:rPr lang="hu-HU" dirty="0" err="1"/>
              <a:t>look</a:t>
            </a:r>
            <a:r>
              <a:rPr lang="hu-HU" dirty="0"/>
              <a:t> in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organizations</a:t>
            </a:r>
            <a:r>
              <a:rPr lang="hu-HU" dirty="0"/>
              <a:t> in more </a:t>
            </a:r>
            <a:r>
              <a:rPr lang="hu-HU" dirty="0" err="1"/>
              <a:t>detail</a:t>
            </a:r>
            <a:r>
              <a:rPr lang="hu-HU" dirty="0"/>
              <a:t>. </a:t>
            </a: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section</a:t>
            </a:r>
            <a:r>
              <a:rPr lang="hu-HU" dirty="0"/>
              <a:t> has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improving</a:t>
            </a:r>
            <a:r>
              <a:rPr lang="hu-HU" dirty="0"/>
              <a:t> over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years</a:t>
            </a:r>
            <a:r>
              <a:rPr lang="hu-HU" dirty="0"/>
              <a:t> and </a:t>
            </a:r>
            <a:r>
              <a:rPr lang="hu-HU" dirty="0" err="1"/>
              <a:t>this</a:t>
            </a:r>
            <a:r>
              <a:rPr lang="hu-HU" baseline="0" dirty="0"/>
              <a:t> </a:t>
            </a:r>
            <a:r>
              <a:rPr lang="hu-HU" baseline="0" dirty="0" err="1"/>
              <a:t>improvement</a:t>
            </a:r>
            <a:r>
              <a:rPr lang="hu-HU" dirty="0"/>
              <a:t> shows in </a:t>
            </a:r>
            <a:r>
              <a:rPr lang="hu-HU" dirty="0" err="1"/>
              <a:t>their</a:t>
            </a:r>
            <a:r>
              <a:rPr lang="hu-HU" dirty="0"/>
              <a:t> performance </a:t>
            </a:r>
            <a:r>
              <a:rPr lang="hu-HU" dirty="0" err="1"/>
              <a:t>results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3881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in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sport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players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usually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blind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impairments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equalize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28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Video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disabled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, </a:t>
            </a:r>
            <a:r>
              <a:rPr lang="hu-HU" dirty="0" err="1"/>
              <a:t>this</a:t>
            </a:r>
            <a:r>
              <a:rPr lang="hu-HU" dirty="0"/>
              <a:t> is an </a:t>
            </a:r>
            <a:r>
              <a:rPr lang="hu-HU" dirty="0" err="1"/>
              <a:t>perfect</a:t>
            </a:r>
            <a:r>
              <a:rPr lang="hu-HU" dirty="0"/>
              <a:t> </a:t>
            </a:r>
            <a:r>
              <a:rPr lang="hu-HU" dirty="0" err="1"/>
              <a:t>example</a:t>
            </a:r>
            <a:r>
              <a:rPr lang="hu-HU" dirty="0"/>
              <a:t>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should</a:t>
            </a:r>
            <a:r>
              <a:rPr lang="hu-HU" dirty="0"/>
              <a:t> </a:t>
            </a:r>
            <a:r>
              <a:rPr lang="hu-HU" dirty="0" err="1"/>
              <a:t>handle</a:t>
            </a:r>
            <a:r>
              <a:rPr lang="hu-HU" dirty="0"/>
              <a:t> </a:t>
            </a:r>
            <a:r>
              <a:rPr lang="hu-HU" dirty="0" err="1"/>
              <a:t>people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disabilities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34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Blind bowling is a perfect example that even older and physically weaker people have the opportunity to play para-sport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09D3F-9549-42DC-A47E-82D21D66C8C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44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boccia</a:t>
            </a:r>
            <a:r>
              <a:rPr lang="hu-HU" dirty="0"/>
              <a:t> game is </a:t>
            </a:r>
            <a:r>
              <a:rPr lang="hu-HU" dirty="0" err="1"/>
              <a:t>similar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petang</a:t>
            </a:r>
            <a:r>
              <a:rPr lang="hu-HU" dirty="0"/>
              <a:t>, </a:t>
            </a:r>
            <a:r>
              <a:rPr lang="hu-HU" dirty="0" err="1"/>
              <a:t>later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during</a:t>
            </a:r>
            <a:r>
              <a:rPr lang="hu-HU" baseline="0" dirty="0"/>
              <a:t> </a:t>
            </a:r>
            <a:r>
              <a:rPr lang="hu-HU" baseline="0" dirty="0" err="1"/>
              <a:t>this</a:t>
            </a:r>
            <a:r>
              <a:rPr lang="hu-HU" dirty="0"/>
              <a:t> </a:t>
            </a:r>
            <a:r>
              <a:rPr lang="hu-HU" dirty="0" err="1"/>
              <a:t>course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boccia</a:t>
            </a:r>
            <a:r>
              <a:rPr lang="hu-HU" dirty="0"/>
              <a:t> team </a:t>
            </a:r>
            <a:r>
              <a:rPr lang="hu-HU" dirty="0" err="1"/>
              <a:t>visit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themselves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282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basketball</a:t>
            </a:r>
            <a:r>
              <a:rPr lang="hu-HU" dirty="0"/>
              <a:t> </a:t>
            </a:r>
            <a:r>
              <a:rPr lang="hu-HU" dirty="0" err="1"/>
              <a:t>association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Baranya </a:t>
            </a:r>
            <a:r>
              <a:rPr lang="hu-HU" dirty="0" err="1"/>
              <a:t>region</a:t>
            </a:r>
            <a:r>
              <a:rPr lang="hu-HU" dirty="0"/>
              <a:t> </a:t>
            </a:r>
            <a:r>
              <a:rPr lang="hu-HU" dirty="0" err="1"/>
              <a:t>support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</a:t>
            </a:r>
            <a:r>
              <a:rPr lang="hu-HU" dirty="0" err="1"/>
              <a:t>professonailly</a:t>
            </a:r>
            <a:r>
              <a:rPr lang="hu-HU" dirty="0"/>
              <a:t> and </a:t>
            </a:r>
            <a:r>
              <a:rPr lang="hu-HU" dirty="0" err="1"/>
              <a:t>financially</a:t>
            </a:r>
            <a:r>
              <a:rPr lang="hu-HU" dirty="0"/>
              <a:t>, </a:t>
            </a:r>
            <a:r>
              <a:rPr lang="hu-HU" dirty="0" err="1"/>
              <a:t>this</a:t>
            </a:r>
            <a:r>
              <a:rPr lang="hu-HU" dirty="0"/>
              <a:t> team </a:t>
            </a:r>
            <a:r>
              <a:rPr lang="hu-HU" dirty="0" err="1"/>
              <a:t>will</a:t>
            </a:r>
            <a:r>
              <a:rPr lang="hu-HU" dirty="0"/>
              <a:t> </a:t>
            </a:r>
            <a:r>
              <a:rPr lang="hu-HU" dirty="0" err="1"/>
              <a:t>introduce</a:t>
            </a:r>
            <a:r>
              <a:rPr lang="hu-HU" dirty="0"/>
              <a:t> </a:t>
            </a:r>
            <a:r>
              <a:rPr lang="hu-HU" dirty="0" err="1"/>
              <a:t>themselves</a:t>
            </a:r>
            <a:r>
              <a:rPr lang="hu-HU" dirty="0"/>
              <a:t> </a:t>
            </a:r>
            <a:r>
              <a:rPr lang="hu-HU" dirty="0" err="1"/>
              <a:t>later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well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980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1172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could</a:t>
            </a:r>
            <a:r>
              <a:rPr lang="hu-HU" dirty="0"/>
              <a:t> be </a:t>
            </a:r>
            <a:r>
              <a:rPr lang="hu-HU" dirty="0" err="1"/>
              <a:t>the</a:t>
            </a:r>
            <a:r>
              <a:rPr lang="hu-HU" dirty="0"/>
              <a:t> main</a:t>
            </a:r>
            <a:r>
              <a:rPr lang="hu-HU" baseline="0" dirty="0"/>
              <a:t> </a:t>
            </a:r>
            <a:r>
              <a:rPr lang="hu-HU" baseline="0" dirty="0" err="1"/>
              <a:t>problem</a:t>
            </a:r>
            <a:r>
              <a:rPr lang="hu-HU" baseline="0" dirty="0"/>
              <a:t> </a:t>
            </a:r>
            <a:r>
              <a:rPr lang="hu-HU" baseline="0" dirty="0" err="1"/>
              <a:t>with</a:t>
            </a:r>
            <a:r>
              <a:rPr lang="hu-HU" baseline="0" dirty="0"/>
              <a:t> </a:t>
            </a:r>
            <a:r>
              <a:rPr lang="hu-HU" baseline="0" dirty="0" err="1"/>
              <a:t>parasport</a:t>
            </a:r>
            <a:r>
              <a:rPr lang="hu-HU" baseline="0" dirty="0"/>
              <a:t> in </a:t>
            </a:r>
            <a:r>
              <a:rPr lang="hu-HU" baseline="0" dirty="0" err="1"/>
              <a:t>our</a:t>
            </a:r>
            <a:r>
              <a:rPr lang="hu-HU" baseline="0" dirty="0"/>
              <a:t> </a:t>
            </a:r>
            <a:r>
              <a:rPr lang="hu-HU" baseline="0" dirty="0" err="1"/>
              <a:t>region</a:t>
            </a:r>
            <a:r>
              <a:rPr lang="hu-HU" baseline="0" dirty="0"/>
              <a:t>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27540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new</a:t>
            </a:r>
            <a:r>
              <a:rPr lang="hu-HU" dirty="0"/>
              <a:t> </a:t>
            </a:r>
            <a:r>
              <a:rPr lang="hu-HU" dirty="0" err="1"/>
              <a:t>athletes</a:t>
            </a:r>
            <a:r>
              <a:rPr lang="hu-HU" baseline="0" dirty="0"/>
              <a:t> </a:t>
            </a:r>
            <a:r>
              <a:rPr lang="hu-HU" dirty="0" err="1"/>
              <a:t>even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smallest</a:t>
            </a:r>
            <a:r>
              <a:rPr lang="hu-HU" dirty="0"/>
              <a:t> </a:t>
            </a:r>
            <a:r>
              <a:rPr lang="hu-HU" dirty="0" err="1"/>
              <a:t>injuries</a:t>
            </a:r>
            <a:r>
              <a:rPr lang="hu-HU" dirty="0"/>
              <a:t> </a:t>
            </a:r>
            <a:r>
              <a:rPr lang="hu-HU" dirty="0" err="1"/>
              <a:t>could</a:t>
            </a:r>
            <a:r>
              <a:rPr lang="hu-HU" baseline="0" dirty="0"/>
              <a:t> </a:t>
            </a:r>
            <a:r>
              <a:rPr lang="hu-HU" baseline="0" dirty="0" err="1"/>
              <a:t>significantly</a:t>
            </a:r>
            <a:r>
              <a:rPr lang="hu-HU" dirty="0"/>
              <a:t> </a:t>
            </a:r>
            <a:r>
              <a:rPr lang="hu-HU" dirty="0" err="1"/>
              <a:t>decrease</a:t>
            </a:r>
            <a:r>
              <a:rPr lang="hu-HU" dirty="0"/>
              <a:t>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quality</a:t>
            </a:r>
            <a:r>
              <a:rPr lang="hu-HU" dirty="0"/>
              <a:t> of </a:t>
            </a:r>
            <a:r>
              <a:rPr lang="hu-HU" dirty="0" err="1"/>
              <a:t>lives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730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these</a:t>
            </a:r>
            <a:r>
              <a:rPr lang="hu-HU" dirty="0"/>
              <a:t> </a:t>
            </a:r>
            <a:r>
              <a:rPr lang="hu-HU" dirty="0" err="1"/>
              <a:t>organisations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,  </a:t>
            </a:r>
            <a:r>
              <a:rPr lang="hu-HU" dirty="0" err="1"/>
              <a:t>so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biggest</a:t>
            </a:r>
            <a:r>
              <a:rPr lang="hu-HU" dirty="0"/>
              <a:t> </a:t>
            </a:r>
            <a:r>
              <a:rPr lang="hu-HU" dirty="0" err="1"/>
              <a:t>help</a:t>
            </a:r>
            <a:r>
              <a:rPr lang="hu-HU" dirty="0"/>
              <a:t> </a:t>
            </a:r>
            <a:r>
              <a:rPr lang="hu-HU" dirty="0" err="1"/>
              <a:t>would</a:t>
            </a:r>
            <a:r>
              <a:rPr lang="hu-HU" dirty="0"/>
              <a:t> be a </a:t>
            </a:r>
            <a:r>
              <a:rPr lang="hu-HU" dirty="0" err="1"/>
              <a:t>change</a:t>
            </a:r>
            <a:r>
              <a:rPr lang="hu-HU" dirty="0"/>
              <a:t>  of</a:t>
            </a:r>
            <a:r>
              <a:rPr lang="hu-HU" baseline="0" dirty="0"/>
              <a:t> </a:t>
            </a:r>
            <a:r>
              <a:rPr lang="hu-HU" dirty="0" err="1"/>
              <a:t>paradigm</a:t>
            </a:r>
            <a:r>
              <a:rPr lang="hu-HU" dirty="0"/>
              <a:t> in </a:t>
            </a:r>
            <a:r>
              <a:rPr lang="hu-HU" dirty="0" err="1"/>
              <a:t>terms</a:t>
            </a:r>
            <a:r>
              <a:rPr lang="hu-HU" dirty="0"/>
              <a:t> of </a:t>
            </a:r>
            <a:r>
              <a:rPr lang="hu-HU" dirty="0" err="1"/>
              <a:t>parasport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future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7648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goal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sport </a:t>
            </a:r>
            <a:r>
              <a:rPr lang="hu-HU" dirty="0" err="1"/>
              <a:t>organizations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organization</a:t>
            </a:r>
            <a:r>
              <a:rPr lang="hu-HU" dirty="0"/>
              <a:t> and </a:t>
            </a:r>
            <a:r>
              <a:rPr lang="hu-HU" dirty="0" err="1"/>
              <a:t>social-support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is</a:t>
            </a:r>
            <a:r>
              <a:rPr lang="hu-HU" baseline="0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work</a:t>
            </a:r>
            <a:r>
              <a:rPr lang="hu-HU" dirty="0"/>
              <a:t> </a:t>
            </a:r>
            <a:r>
              <a:rPr lang="hu-HU" dirty="0" err="1"/>
              <a:t>together</a:t>
            </a:r>
            <a:endParaRPr lang="hu-HU" dirty="0"/>
          </a:p>
          <a:p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tell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truth</a:t>
            </a:r>
            <a:r>
              <a:rPr lang="hu-HU" dirty="0"/>
              <a:t>,……… </a:t>
            </a:r>
            <a:r>
              <a:rPr lang="hu-HU" dirty="0" err="1"/>
              <a:t>honestly</a:t>
            </a:r>
            <a:endParaRPr lang="hu-HU" dirty="0"/>
          </a:p>
          <a:p>
            <a:r>
              <a:rPr lang="hu-HU" dirty="0"/>
              <a:t>Őszintén szólva </a:t>
            </a:r>
            <a:r>
              <a:rPr lang="hu-HU" dirty="0" err="1"/>
              <a:t>tuljadonképpen</a:t>
            </a:r>
            <a:r>
              <a:rPr lang="hu-HU" dirty="0"/>
              <a:t>=</a:t>
            </a:r>
            <a:r>
              <a:rPr lang="hu-HU" dirty="0" err="1"/>
              <a:t>well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summary</a:t>
            </a:r>
            <a:r>
              <a:rPr lang="hu-HU" dirty="0"/>
              <a:t>,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conclude</a:t>
            </a:r>
            <a:r>
              <a:rPr lang="hu-HU" dirty="0"/>
              <a:t> </a:t>
            </a:r>
            <a:r>
              <a:rPr lang="hu-HU" dirty="0" err="1"/>
              <a:t>that</a:t>
            </a:r>
            <a:r>
              <a:rPr lang="hu-HU" dirty="0"/>
              <a:t>,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4354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would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define</a:t>
            </a:r>
            <a:r>
              <a:rPr lang="hu-HU" dirty="0"/>
              <a:t>  Para sport?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Parasport</a:t>
            </a:r>
            <a:r>
              <a:rPr lang="hu-HU" dirty="0"/>
              <a:t> </a:t>
            </a:r>
            <a:r>
              <a:rPr lang="hu-HU" dirty="0" err="1"/>
              <a:t>variable</a:t>
            </a:r>
            <a:r>
              <a:rPr lang="hu-HU" dirty="0"/>
              <a:t> is,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paraathletes</a:t>
            </a:r>
            <a:r>
              <a:rPr lang="hu-HU" dirty="0"/>
              <a:t> </a:t>
            </a:r>
            <a:r>
              <a:rPr lang="hu-HU" dirty="0" err="1"/>
              <a:t>variable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,  </a:t>
            </a:r>
            <a:r>
              <a:rPr lang="hu-HU" dirty="0" err="1"/>
              <a:t>they</a:t>
            </a:r>
            <a:r>
              <a:rPr lang="hu-HU" dirty="0"/>
              <a:t> </a:t>
            </a:r>
            <a:r>
              <a:rPr lang="hu-HU" dirty="0" err="1"/>
              <a:t>varieble</a:t>
            </a:r>
            <a:r>
              <a:rPr lang="hu-HU" dirty="0"/>
              <a:t> i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abilities</a:t>
            </a:r>
            <a:r>
              <a:rPr lang="hu-HU" dirty="0"/>
              <a:t>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51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, </a:t>
            </a: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benefits</a:t>
            </a:r>
            <a:r>
              <a:rPr lang="hu-HU" dirty="0"/>
              <a:t> </a:t>
            </a:r>
            <a:r>
              <a:rPr lang="hu-HU" dirty="0" err="1"/>
              <a:t>are</a:t>
            </a:r>
            <a:r>
              <a:rPr lang="hu-HU" dirty="0"/>
              <a:t> of</a:t>
            </a:r>
            <a:r>
              <a:rPr lang="hu-HU" baseline="0" dirty="0"/>
              <a:t> sport and </a:t>
            </a:r>
            <a:r>
              <a:rPr lang="hu-HU" baseline="0" dirty="0" err="1"/>
              <a:t>physical</a:t>
            </a:r>
            <a:r>
              <a:rPr lang="hu-HU" baseline="0" dirty="0"/>
              <a:t> </a:t>
            </a:r>
            <a:r>
              <a:rPr lang="hu-HU" baseline="0" dirty="0" err="1"/>
              <a:t>activities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66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increases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oxygen</a:t>
            </a:r>
            <a:r>
              <a:rPr lang="hu-HU" dirty="0"/>
              <a:t> </a:t>
            </a:r>
            <a:r>
              <a:rPr lang="hu-HU" dirty="0" err="1"/>
              <a:t>transport</a:t>
            </a:r>
            <a:r>
              <a:rPr lang="hu-HU" dirty="0"/>
              <a:t> </a:t>
            </a:r>
            <a:r>
              <a:rPr lang="hu-HU" dirty="0" err="1"/>
              <a:t>capasity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,  </a:t>
            </a:r>
            <a:r>
              <a:rPr lang="hu-HU" dirty="0" err="1"/>
              <a:t>such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improves</a:t>
            </a:r>
            <a:r>
              <a:rPr lang="hu-HU" dirty="0"/>
              <a:t> </a:t>
            </a:r>
            <a:r>
              <a:rPr lang="hu-HU" dirty="0" err="1"/>
              <a:t>theheart</a:t>
            </a:r>
            <a:r>
              <a:rPr lang="hu-HU" dirty="0"/>
              <a:t> and </a:t>
            </a:r>
            <a:r>
              <a:rPr lang="hu-HU" dirty="0" err="1"/>
              <a:t>lung</a:t>
            </a:r>
            <a:r>
              <a:rPr lang="hu-HU" dirty="0"/>
              <a:t> </a:t>
            </a:r>
            <a:r>
              <a:rPr lang="hu-HU" dirty="0" err="1"/>
              <a:t>capacity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671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The </a:t>
            </a:r>
            <a:r>
              <a:rPr lang="hu-HU" dirty="0" err="1"/>
              <a:t>health</a:t>
            </a:r>
            <a:r>
              <a:rPr lang="hu-HU" dirty="0"/>
              <a:t> </a:t>
            </a:r>
            <a:r>
              <a:rPr lang="hu-HU" dirty="0" err="1"/>
              <a:t>benefits</a:t>
            </a:r>
            <a:r>
              <a:rPr lang="hu-HU" dirty="0"/>
              <a:t> </a:t>
            </a:r>
            <a:r>
              <a:rPr lang="hu-HU" dirty="0" err="1"/>
              <a:t>create</a:t>
            </a:r>
            <a:r>
              <a:rPr lang="hu-HU" dirty="0"/>
              <a:t> </a:t>
            </a:r>
            <a:r>
              <a:rPr lang="hu-HU" dirty="0" err="1"/>
              <a:t>skill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maintain</a:t>
            </a:r>
            <a:r>
              <a:rPr lang="hu-HU" dirty="0"/>
              <a:t> </a:t>
            </a:r>
            <a:r>
              <a:rPr lang="hu-HU" dirty="0" err="1"/>
              <a:t>healthier</a:t>
            </a:r>
            <a:r>
              <a:rPr lang="hu-HU" dirty="0"/>
              <a:t> </a:t>
            </a:r>
            <a:r>
              <a:rPr lang="hu-HU" dirty="0" err="1"/>
              <a:t>lifestyle</a:t>
            </a:r>
            <a:r>
              <a:rPr lang="hu-HU" dirty="0"/>
              <a:t> and </a:t>
            </a:r>
            <a:r>
              <a:rPr lang="hu-HU" dirty="0" err="1"/>
              <a:t>help</a:t>
            </a:r>
            <a:r>
              <a:rPr lang="hu-HU" dirty="0"/>
              <a:t> </a:t>
            </a:r>
            <a:r>
              <a:rPr lang="hu-HU" dirty="0" err="1"/>
              <a:t>them</a:t>
            </a:r>
            <a:r>
              <a:rPr lang="hu-HU" dirty="0"/>
              <a:t> in </a:t>
            </a:r>
            <a:r>
              <a:rPr lang="hu-HU" dirty="0" err="1"/>
              <a:t>their</a:t>
            </a:r>
            <a:r>
              <a:rPr lang="hu-HU" dirty="0"/>
              <a:t> </a:t>
            </a:r>
            <a:r>
              <a:rPr lang="hu-HU" dirty="0" err="1"/>
              <a:t>day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day</a:t>
            </a:r>
            <a:r>
              <a:rPr lang="hu-HU" dirty="0"/>
              <a:t> life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102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us</a:t>
            </a:r>
            <a:r>
              <a:rPr lang="hu-HU" dirty="0"/>
              <a:t> </a:t>
            </a:r>
            <a:r>
              <a:rPr lang="hu-HU" dirty="0" err="1"/>
              <a:t>look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…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8679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Through</a:t>
            </a:r>
            <a:r>
              <a:rPr lang="hu-HU" dirty="0"/>
              <a:t> </a:t>
            </a:r>
            <a:r>
              <a:rPr lang="hu-HU" dirty="0" err="1"/>
              <a:t>parasport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09D3F-9549-42DC-A47E-82D21D66C8C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792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2026. 03. 09.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Hajm%C3%A1si_%C3%89va" TargetMode="External"/><Relationship Id="rId13" Type="http://schemas.openxmlformats.org/officeDocument/2006/relationships/hyperlink" Target="https://hu.wikipedia.org/w/index.php?title=Major_Endre&amp;action=edit&amp;redlink=1" TargetMode="External"/><Relationship Id="rId3" Type="http://schemas.openxmlformats.org/officeDocument/2006/relationships/hyperlink" Target="https://hu.wikipedia.org/wiki/Konkoly_Zs%C3%B3fia" TargetMode="External"/><Relationship Id="rId7" Type="http://schemas.openxmlformats.org/officeDocument/2006/relationships/hyperlink" Target="https://hu.wikipedia.org/wiki/Ill%C3%A9s_Fanni" TargetMode="External"/><Relationship Id="rId12" Type="http://schemas.openxmlformats.org/officeDocument/2006/relationships/hyperlink" Target="https://hu.wikipedia.org/w/index.php?title=Luter%C3%A1n_Petra&amp;action=edit&amp;redlink=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u.wikipedia.org/w/index.php?title=Kiss_P%C3%A9ter_P%C3%A1l&amp;action=edit&amp;redlink=1" TargetMode="External"/><Relationship Id="rId11" Type="http://schemas.openxmlformats.org/officeDocument/2006/relationships/hyperlink" Target="https://hu.wikipedia.org/wiki/Veres_Amarilla" TargetMode="External"/><Relationship Id="rId5" Type="http://schemas.openxmlformats.org/officeDocument/2006/relationships/hyperlink" Target="https://hu.wikipedia.org/wiki/Pap_Bianka" TargetMode="External"/><Relationship Id="rId15" Type="http://schemas.openxmlformats.org/officeDocument/2006/relationships/hyperlink" Target="https://hu.wikipedia.org/w/index.php?title=Szvitacs_Alexa&amp;action=edit&amp;redlink=1" TargetMode="External"/><Relationship Id="rId10" Type="http://schemas.openxmlformats.org/officeDocument/2006/relationships/hyperlink" Target="https://hu.wikipedia.org/wiki/Mez%C5%91_Bogl%C3%A1rka" TargetMode="External"/><Relationship Id="rId4" Type="http://schemas.openxmlformats.org/officeDocument/2006/relationships/hyperlink" Target="https://hu.wikipedia.org/wiki/Ekler_Luca" TargetMode="External"/><Relationship Id="rId9" Type="http://schemas.openxmlformats.org/officeDocument/2006/relationships/hyperlink" Target="https://hu.wikipedia.org/wiki/Krajny%C3%A1k_Zsuzsanna" TargetMode="External"/><Relationship Id="rId14" Type="http://schemas.openxmlformats.org/officeDocument/2006/relationships/hyperlink" Target="https://hu.wikipedia.org/wiki/P%C3%A1los_P%C3%A9t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j7cn9l6zYA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86" y="723123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114629" y="223632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978085" y="2906491"/>
            <a:ext cx="6369328" cy="1404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hu-HU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>
              <a:lnSpc>
                <a:spcPts val="2400"/>
              </a:lnSpc>
            </a:pPr>
            <a:r>
              <a:rPr lang="hu-HU" sz="44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Introduction</a:t>
            </a:r>
            <a:r>
              <a:rPr lang="hu-HU" sz="44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4400" b="1" dirty="0" err="1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to</a:t>
            </a:r>
            <a:r>
              <a:rPr lang="hu-HU" sz="44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</a:t>
            </a:r>
          </a:p>
          <a:p>
            <a:pPr>
              <a:lnSpc>
                <a:spcPts val="2400"/>
              </a:lnSpc>
            </a:pPr>
            <a:endParaRPr lang="hu-HU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>
              <a:lnSpc>
                <a:spcPts val="2400"/>
              </a:lnSpc>
            </a:pPr>
            <a:r>
              <a:rPr lang="hu-HU" sz="44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PARASPORT</a:t>
            </a:r>
            <a:endParaRPr lang="en-US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1424505-539E-4EE6-9358-A26E3309B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12" y="5623833"/>
            <a:ext cx="4986960" cy="124369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F7970EB-97FA-CA67-3BB5-FBBB0B0D27E9}"/>
              </a:ext>
            </a:extLst>
          </p:cNvPr>
          <p:cNvSpPr txBox="1"/>
          <p:nvPr/>
        </p:nvSpPr>
        <p:spPr>
          <a:xfrm>
            <a:off x="10284977" y="78702"/>
            <a:ext cx="164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2026.03.10</a:t>
            </a:r>
          </a:p>
        </p:txBody>
      </p:sp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62471" y="332559"/>
            <a:ext cx="6879867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The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psychosocial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sports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regarding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paraathletes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KÃ©ptalÃ¡lat a kÃ¶vetkezÅre: âparasportolÃ³k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13" y="116114"/>
            <a:ext cx="4394687" cy="29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4AB58DBF-3CCE-4EB2-8228-D74D48263AA9}"/>
              </a:ext>
            </a:extLst>
          </p:cNvPr>
          <p:cNvSpPr/>
          <p:nvPr/>
        </p:nvSpPr>
        <p:spPr>
          <a:xfrm>
            <a:off x="527942" y="1292301"/>
            <a:ext cx="6096000" cy="13544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ushers in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many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social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experiences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assures a longing or desire regarding the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experience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offers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stable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background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paraathlete’s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life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3A55007-B59E-4BF2-9368-4143C7710528}"/>
              </a:ext>
            </a:extLst>
          </p:cNvPr>
          <p:cNvSpPr/>
          <p:nvPr/>
        </p:nvSpPr>
        <p:spPr>
          <a:xfrm>
            <a:off x="575288" y="3210825"/>
            <a:ext cx="6793177" cy="1677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This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is 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tool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regarding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achieve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self</a:t>
            </a:r>
            <a:r>
              <a:rPr kumimoji="0" lang="en-US" sz="1400" b="0" i="0" u="none" strike="sng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assessment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self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respect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learn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pride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what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have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achieved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sng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is on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skills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not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disability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06D4737-7234-31CE-6243-A597AD9C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175" y="3469977"/>
            <a:ext cx="5076825" cy="33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62471" y="636640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/video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-194704" y="116114"/>
            <a:ext cx="11072254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psychosocial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sports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regarding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paraathletes</a:t>
            </a:r>
            <a:endParaRPr kumimoji="0" lang="en-US" sz="1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6D590DD-24D3-42B2-6DF7-00B6D658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774874"/>
            <a:ext cx="4876801" cy="60520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8172077-C663-B671-A775-C745FA54B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4" y="1319183"/>
            <a:ext cx="5038725" cy="483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35788" y="2051327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62F7BAD-9BD4-44D7-9BDC-1F480C1E7A40}"/>
              </a:ext>
            </a:extLst>
          </p:cNvPr>
          <p:cNvSpPr txBox="1"/>
          <p:nvPr/>
        </p:nvSpPr>
        <p:spPr>
          <a:xfrm>
            <a:off x="188805" y="1191147"/>
            <a:ext cx="11814390" cy="264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5.1. 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Definition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Paralympic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games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Is a major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international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multi-sport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event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involving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athletes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with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disabilities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There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winter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summer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games.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Since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1988 Summer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Seoul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Paralimpics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held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almost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immediately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following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respective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Olympic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Games.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governed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by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International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Committee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(IPC)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9" name="Picture 2" descr="E:\Képeim\Gutmann.jpg">
            <a:extLst>
              <a:ext uri="{FF2B5EF4-FFF2-40B4-BE49-F238E27FC236}">
                <a16:creationId xmlns:a16="http://schemas.microsoft.com/office/drawing/2014/main" id="{BD554CE8-919E-45FB-99C6-FBB5F18A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4707" y="3221304"/>
            <a:ext cx="3607293" cy="360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6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64EAEE9-47DD-4953-BB54-3040DCC7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696" y="116114"/>
            <a:ext cx="5714390" cy="275137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9D8DD11C-9468-4B17-B22B-91D459E9CE84}"/>
              </a:ext>
            </a:extLst>
          </p:cNvPr>
          <p:cNvSpPr txBox="1"/>
          <p:nvPr/>
        </p:nvSpPr>
        <p:spPr>
          <a:xfrm>
            <a:off x="0" y="880979"/>
            <a:ext cx="7877594" cy="597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5.2. </a:t>
            </a:r>
            <a:r>
              <a:rPr lang="hu-HU" sz="1600" i="1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he story of </a:t>
            </a:r>
            <a:r>
              <a:rPr kumimoji="0" lang="hu-HU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1948 Sir Ludwig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Guttmann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:-He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father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(he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neurologist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-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neurosurgeon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England,he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Germany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 </a:t>
            </a:r>
            <a:r>
              <a:rPr lang="hu-H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during</a:t>
            </a:r>
            <a:r>
              <a:rPr lang="hu-HU" sz="14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WW 2. he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his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family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escaped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England)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He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established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National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Spinal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Injuries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Center in 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Buckinghamshire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called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Stoke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Mandeville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Hospital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(he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organized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a sport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competitions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British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war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veterans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with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spinal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cord</a:t>
            </a:r>
            <a:r>
              <a:rPr lang="hu-HU" sz="1600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injuries</a:t>
            </a: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time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when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sport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applied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in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rehabilitation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Stoke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Mandeville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- International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Wheelchair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-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600" dirty="0">
              <a:solidFill>
                <a:prstClr val="black">
                  <a:lumMod val="95000"/>
                  <a:lumOff val="5000"/>
                </a:prst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motto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use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sport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locomotor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system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rehabilitation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disabled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people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dirty="0"/>
          </a:p>
        </p:txBody>
      </p:sp>
      <p:sp>
        <p:nvSpPr>
          <p:cNvPr id="6" name="Nyíl: lefelé mutató 5">
            <a:extLst>
              <a:ext uri="{FF2B5EF4-FFF2-40B4-BE49-F238E27FC236}">
                <a16:creationId xmlns:a16="http://schemas.microsoft.com/office/drawing/2014/main" id="{51EFA4D4-3BD7-42ED-B535-F594B1FA1B2D}"/>
              </a:ext>
            </a:extLst>
          </p:cNvPr>
          <p:cNvSpPr/>
          <p:nvPr/>
        </p:nvSpPr>
        <p:spPr>
          <a:xfrm>
            <a:off x="2810806" y="4303157"/>
            <a:ext cx="323011" cy="772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69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D41C1E-C1D9-4AEC-8086-2CE598B4AD85}"/>
              </a:ext>
            </a:extLst>
          </p:cNvPr>
          <p:cNvSpPr txBox="1"/>
          <p:nvPr/>
        </p:nvSpPr>
        <p:spPr>
          <a:xfrm>
            <a:off x="86161" y="600912"/>
            <a:ext cx="609895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u-HU" sz="1200" b="0" i="0" u="none" strike="noStrike" baseline="0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.2. The story of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paralimpics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</a:p>
          <a:p>
            <a:pPr algn="l"/>
            <a:endParaRPr lang="hu-HU" sz="1200" dirty="0">
              <a:solidFill>
                <a:srgbClr val="000000"/>
              </a:solidFill>
              <a:latin typeface="1"/>
            </a:endParaRPr>
          </a:p>
          <a:p>
            <a:pPr algn="l"/>
            <a:endParaRPr lang="hu-HU" sz="1200" b="0" i="0" u="none" strike="noStrike" baseline="0" dirty="0">
              <a:solidFill>
                <a:srgbClr val="000000"/>
              </a:solidFill>
              <a:latin typeface="1"/>
            </a:endParaRPr>
          </a:p>
          <a:p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Stokes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Mandeville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were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held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annually</a:t>
            </a: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                   </a:t>
            </a:r>
          </a:p>
          <a:p>
            <a:endParaRPr lang="hu-HU" sz="1600" b="1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Parlaplegic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=      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ParalympicGames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endParaRPr lang="hu-HU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88912EB9-7384-42D0-A732-226302B24F97}"/>
              </a:ext>
            </a:extLst>
          </p:cNvPr>
          <p:cNvSpPr/>
          <p:nvPr/>
        </p:nvSpPr>
        <p:spPr>
          <a:xfrm>
            <a:off x="2651008" y="237608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A képen kültéri, égbolt, régi, család látható&#10;&#10;Automatikusan generált leírás">
            <a:extLst>
              <a:ext uri="{FF2B5EF4-FFF2-40B4-BE49-F238E27FC236}">
                <a16:creationId xmlns:a16="http://schemas.microsoft.com/office/drawing/2014/main" id="{4493B88F-D7C5-4DF1-8564-EB69C35B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71" y="3178207"/>
            <a:ext cx="6953230" cy="36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05847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Paralypics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C6A17D-890C-454C-A161-C0075C78C7F5}"/>
              </a:ext>
            </a:extLst>
          </p:cNvPr>
          <p:cNvSpPr txBox="1"/>
          <p:nvPr/>
        </p:nvSpPr>
        <p:spPr>
          <a:xfrm>
            <a:off x="119764" y="614757"/>
            <a:ext cx="8279219" cy="5860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1960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2"/>
              </a:rPr>
              <a:t>Rome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 I.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2"/>
              </a:rPr>
              <a:t>Paralympic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2"/>
              </a:rPr>
              <a:t>Games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1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hu-HU" dirty="0">
                <a:solidFill>
                  <a:srgbClr val="000000"/>
                </a:solidFill>
                <a:latin typeface="1"/>
              </a:rPr>
              <a:t> 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 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Stokes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Mendeville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were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held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Rome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.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This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Paralimpic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it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called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Olympic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disabled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people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aim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social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integration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rehabilitation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high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quality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competition</a:t>
            </a:r>
            <a:endParaRPr lang="hu-HU" sz="14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400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wheelchair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athletes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from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23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countries</a:t>
            </a:r>
            <a:endParaRPr lang="hu-HU" sz="1800" b="0" i="0" u="none" strike="noStrike" baseline="0" dirty="0">
              <a:solidFill>
                <a:srgbClr val="000000"/>
              </a:solidFill>
              <a:latin typeface="1"/>
            </a:endParaRPr>
          </a:p>
          <a:p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1964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2"/>
              </a:rPr>
              <a:t>Tokyo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 </a:t>
            </a:r>
            <a:endParaRPr lang="hu-HU" sz="2000" b="0" i="0" u="none" strike="noStrike" baseline="0" dirty="0">
              <a:solidFill>
                <a:srgbClr val="000000"/>
              </a:solidFill>
              <a:latin typeface="2"/>
            </a:endParaRPr>
          </a:p>
          <a:p>
            <a:pPr>
              <a:lnSpc>
                <a:spcPct val="150000"/>
              </a:lnSpc>
            </a:pPr>
            <a:r>
              <a:rPr lang="hu-H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Olympic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illage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built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with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own</a:t>
            </a:r>
            <a:r>
              <a:rPr lang="hu-HU" sz="14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flag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 and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own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anthem</a:t>
            </a:r>
            <a:endParaRPr lang="hu-HU" sz="14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international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society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of 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disabled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people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established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here: Sir Ludwig 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Guttmann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4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president</a:t>
            </a:r>
            <a:r>
              <a:rPr lang="hu-HU" sz="14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1"/>
              </a:rPr>
              <a:t>1984 New York, </a:t>
            </a:r>
            <a:r>
              <a:rPr lang="hu-HU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1"/>
              </a:rPr>
              <a:t>Stoke</a:t>
            </a:r>
            <a:r>
              <a:rPr lang="hu-HU" sz="18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1"/>
              </a:rPr>
              <a:t> </a:t>
            </a:r>
            <a:r>
              <a:rPr lang="hu-HU" sz="1800" b="1" i="0" u="none" strike="noStrike" baseline="0" dirty="0" err="1">
                <a:solidFill>
                  <a:schemeClr val="tx2">
                    <a:lumMod val="50000"/>
                  </a:schemeClr>
                </a:solidFill>
                <a:latin typeface="1"/>
              </a:rPr>
              <a:t>Mandeville</a:t>
            </a:r>
            <a:endParaRPr lang="hu-HU" sz="1800" b="1" i="0" u="none" strike="noStrike" baseline="0" dirty="0">
              <a:solidFill>
                <a:schemeClr val="tx2">
                  <a:lumMod val="50000"/>
                </a:schemeClr>
              </a:solidFill>
              <a:latin typeface="1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Ronald Reagan </a:t>
            </a:r>
            <a:r>
              <a:rPr lang="hu-HU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opened</a:t>
            </a:r>
            <a:r>
              <a:rPr lang="hu-H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r>
              <a:rPr lang="hu-HU" sz="1400" b="0" i="0" dirty="0">
                <a:solidFill>
                  <a:srgbClr val="4A4A4A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400" b="0" i="0" dirty="0">
              <a:solidFill>
                <a:srgbClr val="4A4A4A"/>
              </a:solidFill>
              <a:effectLst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lain" startAt="1988"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Seoul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lain" startAt="1988"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he Paralympic Summer Games were held directly after the 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Olympic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Summer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in the same host city, and using the same facilities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400" u="none" strike="noStrike" baseline="0" dirty="0">
              <a:solidFill>
                <a:srgbClr val="4A4A4A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4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2719718-F765-4747-86CA-EA2CED032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08" y="116114"/>
            <a:ext cx="3881492" cy="1513782"/>
          </a:xfrm>
          <a:prstGeom prst="rect">
            <a:avLst/>
          </a:prstGeom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:a16="http://schemas.microsoft.com/office/drawing/2014/main" id="{0ACB5349-693F-4F90-8CB0-7B3A68BB6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08" y="2065099"/>
            <a:ext cx="3913716" cy="157853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CB3655F-7A4B-48A1-B9AE-0F43495D6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4000500"/>
            <a:ext cx="24860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C6A17D-890C-454C-A161-C0075C78C7F5}"/>
              </a:ext>
            </a:extLst>
          </p:cNvPr>
          <p:cNvSpPr txBox="1"/>
          <p:nvPr/>
        </p:nvSpPr>
        <p:spPr>
          <a:xfrm>
            <a:off x="119764" y="623635"/>
            <a:ext cx="8367288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2"/>
                <a:ea typeface="+mn-ea"/>
                <a:cs typeface="+mn-cs"/>
              </a:rPr>
              <a:t>2016 Rio de Janeiro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</a:t>
            </a:r>
            <a:r>
              <a:rPr lang="hu-HU" dirty="0">
                <a:solidFill>
                  <a:srgbClr val="000000"/>
                </a:solidFill>
                <a:latin typeface="1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162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countries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took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part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•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Hungarian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teams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18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medals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• it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reported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ungarian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media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2020(2021)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Tokio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This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most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successful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Hungarian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Team</a:t>
            </a:r>
            <a:endParaRPr lang="hu-HU" sz="1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16 </a:t>
            </a:r>
            <a:r>
              <a:rPr lang="hu-HU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medals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 - 7 </a:t>
            </a:r>
            <a:r>
              <a:rPr lang="hu-HU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gold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, 5 </a:t>
            </a:r>
            <a:r>
              <a:rPr lang="hu-HU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silver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 amd 4 </a:t>
            </a:r>
            <a:r>
              <a:rPr lang="hu-HU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bronse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9AE0FF2-9016-4D8A-A667-DA2CCDC0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21" y="132926"/>
            <a:ext cx="3586579" cy="3586579"/>
          </a:xfrm>
          <a:prstGeom prst="rect">
            <a:avLst/>
          </a:prstGeom>
        </p:spPr>
      </p:pic>
      <p:pic>
        <p:nvPicPr>
          <p:cNvPr id="2" name="Kép 1" descr="A képen szöveg, kültéri látható&#10;&#10;Automatikusan generált leírás">
            <a:extLst>
              <a:ext uri="{FF2B5EF4-FFF2-40B4-BE49-F238E27FC236}">
                <a16:creationId xmlns:a16="http://schemas.microsoft.com/office/drawing/2014/main" id="{AC02C918-9E92-1783-695B-85A26763B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08" y="3912125"/>
            <a:ext cx="5260493" cy="29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9" name="Kép 8" descr="A képen személy, ruházat, csapat, csoport látható&#10;&#10;Automatikusan generált leírás">
            <a:extLst>
              <a:ext uri="{FF2B5EF4-FFF2-40B4-BE49-F238E27FC236}">
                <a16:creationId xmlns:a16="http://schemas.microsoft.com/office/drawing/2014/main" id="{4C4CB587-78D2-2730-D5B4-7CCDE1A51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39" y="116114"/>
            <a:ext cx="7653261" cy="4303487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DD5460-FFBC-72D0-A362-49E39CF49ECD}"/>
              </a:ext>
            </a:extLst>
          </p:cNvPr>
          <p:cNvSpPr txBox="1"/>
          <p:nvPr/>
        </p:nvSpPr>
        <p:spPr>
          <a:xfrm>
            <a:off x="86161" y="856000"/>
            <a:ext cx="449629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Paris 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XVII.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Paralympic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hungarian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39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paraathlets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08B846AB-F78F-E86D-0EA1-8E8310101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631360"/>
              </p:ext>
            </p:extLst>
          </p:nvPr>
        </p:nvGraphicFramePr>
        <p:xfrm>
          <a:off x="491479" y="3581400"/>
          <a:ext cx="3362576" cy="2033258"/>
        </p:xfrm>
        <a:graphic>
          <a:graphicData uri="http://schemas.openxmlformats.org/drawingml/2006/table">
            <a:tbl>
              <a:tblPr/>
              <a:tblGrid>
                <a:gridCol w="1681288">
                  <a:extLst>
                    <a:ext uri="{9D8B030D-6E8A-4147-A177-3AD203B41FA5}">
                      <a16:colId xmlns:a16="http://schemas.microsoft.com/office/drawing/2014/main" val="1565476800"/>
                    </a:ext>
                  </a:extLst>
                </a:gridCol>
                <a:gridCol w="1681288">
                  <a:extLst>
                    <a:ext uri="{9D8B030D-6E8A-4147-A177-3AD203B41FA5}">
                      <a16:colId xmlns:a16="http://schemas.microsoft.com/office/drawing/2014/main" val="3921032763"/>
                    </a:ext>
                  </a:extLst>
                </a:gridCol>
              </a:tblGrid>
              <a:tr h="429889">
                <a:tc>
                  <a:txBody>
                    <a:bodyPr/>
                    <a:lstStyle/>
                    <a:p>
                      <a:pPr fontAlgn="t"/>
                      <a:r>
                        <a:rPr lang="hu-HU" b="1" dirty="0" err="1">
                          <a:effectLst/>
                        </a:rPr>
                        <a:t>Nation</a:t>
                      </a:r>
                      <a:endParaRPr lang="hu-HU" dirty="0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169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612763"/>
                  </a:ext>
                </a:extLst>
              </a:tr>
              <a:tr h="429889">
                <a:tc>
                  <a:txBody>
                    <a:bodyPr/>
                    <a:lstStyle/>
                    <a:p>
                      <a:pPr fontAlgn="t"/>
                      <a:r>
                        <a:rPr lang="hu-HU" b="1" dirty="0" err="1">
                          <a:effectLst/>
                        </a:rPr>
                        <a:t>Paraathlets</a:t>
                      </a:r>
                      <a:endParaRPr lang="hu-HU" dirty="0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4463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837215"/>
                  </a:ext>
                </a:extLst>
              </a:tr>
              <a:tr h="1102759">
                <a:tc>
                  <a:txBody>
                    <a:bodyPr/>
                    <a:lstStyle/>
                    <a:p>
                      <a:pPr fontAlgn="t"/>
                      <a:r>
                        <a:rPr lang="hu-HU" b="1" dirty="0" err="1">
                          <a:effectLst/>
                        </a:rPr>
                        <a:t>Type</a:t>
                      </a:r>
                      <a:r>
                        <a:rPr lang="hu-HU" b="1" dirty="0">
                          <a:effectLst/>
                        </a:rPr>
                        <a:t> of </a:t>
                      </a:r>
                      <a:r>
                        <a:rPr lang="hu-HU" b="1" dirty="0" err="1">
                          <a:effectLst/>
                        </a:rPr>
                        <a:t>parasport</a:t>
                      </a:r>
                      <a:endParaRPr lang="hu-HU" dirty="0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b="1" dirty="0">
                        <a:effectLst/>
                      </a:endParaRPr>
                    </a:p>
                    <a:p>
                      <a:r>
                        <a:rPr lang="hu-HU" b="1" dirty="0">
                          <a:effectLst/>
                        </a:rPr>
                        <a:t>22</a:t>
                      </a:r>
                      <a:r>
                        <a:rPr lang="hu-HU" dirty="0">
                          <a:effectLst/>
                        </a:rPr>
                        <a:t> sportág,</a:t>
                      </a:r>
                      <a:br>
                        <a:rPr lang="hu-HU" dirty="0">
                          <a:effectLst/>
                        </a:rPr>
                      </a:br>
                      <a:endParaRPr lang="hu-HU" dirty="0">
                        <a:effectLst/>
                      </a:endParaRPr>
                    </a:p>
                    <a:p>
                      <a:r>
                        <a:rPr lang="hu-HU" b="1" dirty="0">
                          <a:effectLst/>
                        </a:rPr>
                        <a:t>549</a:t>
                      </a:r>
                      <a:r>
                        <a:rPr lang="hu-HU" dirty="0">
                          <a:effectLst/>
                        </a:rPr>
                        <a:t> </a:t>
                      </a:r>
                      <a:r>
                        <a:rPr lang="hu-HU" dirty="0" err="1">
                          <a:effectLst/>
                        </a:rPr>
                        <a:t>sportevents</a:t>
                      </a:r>
                      <a:endParaRPr lang="hu-HU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12832"/>
                  </a:ext>
                </a:extLst>
              </a:tr>
            </a:tbl>
          </a:graphicData>
        </a:graphic>
      </p:graphicFrame>
      <p:sp>
        <p:nvSpPr>
          <p:cNvPr id="16" name="AutoShape 2">
            <a:extLst>
              <a:ext uri="{FF2B5EF4-FFF2-40B4-BE49-F238E27FC236}">
                <a16:creationId xmlns:a16="http://schemas.microsoft.com/office/drawing/2014/main" id="{3AE8437A-FCAC-F9A1-86C5-9156CBCAC9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3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C039E8-160A-47B2-8F20-F8A627B3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16114"/>
            <a:ext cx="6696075" cy="6741886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DD5460-FFBC-72D0-A362-49E39CF49ECD}"/>
              </a:ext>
            </a:extLst>
          </p:cNvPr>
          <p:cNvSpPr txBox="1"/>
          <p:nvPr/>
        </p:nvSpPr>
        <p:spPr>
          <a:xfrm>
            <a:off x="86161" y="742539"/>
            <a:ext cx="51067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Párizs 2024 XVII.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Paralypic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DD76510-7E30-E846-8580-496F8EF9CFDC}"/>
              </a:ext>
            </a:extLst>
          </p:cNvPr>
          <p:cNvSpPr txBox="1"/>
          <p:nvPr/>
        </p:nvSpPr>
        <p:spPr>
          <a:xfrm>
            <a:off x="86161" y="1663573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 sport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15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medals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(5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gold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-, 6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silver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és 4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bronzmedals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Konkoly Zsófia"/>
              </a:rPr>
              <a:t>Konkoly Zsófia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(2 arany)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tooltip="Ekler Luca"/>
              </a:rPr>
              <a:t>Ekler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tooltip="Ekler Luca"/>
              </a:rPr>
              <a:t> Luca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(arany) atlétika, távolugrás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tooltip="Pap Bianka"/>
              </a:rPr>
              <a:t>Pap Bianka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(arany)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 tooltip="Kiss Péter Pál (a lap nem létezik)"/>
              </a:rPr>
              <a:t>Kiss Péter Pál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(arany) kajak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 tooltip="Illés Fanni"/>
              </a:rPr>
              <a:t>Illés Fanni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(ezüst)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 tooltip="Hajmási Éva"/>
              </a:rPr>
              <a:t>Hajmási Éva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tooltip="Krajnyák Zsuzsanna"/>
              </a:rPr>
              <a:t>Krajnyák Zsuzsanna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 tooltip="Mező Boglárka"/>
              </a:rPr>
              <a:t>Mező Boglárka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1" tooltip="Veres Amarilla"/>
              </a:rPr>
              <a:t>Veres Amarilla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(ezüst) női csapat párbajtőr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2" tooltip="Luterán Petra (a lap nem létezik)"/>
              </a:rPr>
              <a:t>Luterán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2" tooltip="Luterán Petra (a lap nem létezik)"/>
              </a:rPr>
              <a:t> Petra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(ezüst) atlétika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Konkoly Zsófia"/>
              </a:rPr>
              <a:t>Konkoly Zsófia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(ezüst)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Pap Bianka (ezüst)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Ekler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Luca (ezüst) atlétika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3" tooltip="Major Endre (a lap nem létezik)"/>
              </a:rPr>
              <a:t>Major Endre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(bronz) asztalitenisz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4" tooltip="Pálos Péter"/>
              </a:rPr>
              <a:t>Pálos Péter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(bronz) asztalitenisz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Pap Bianka (bronz) úszás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5" tooltip="Szvitacs Alexa (a lap nem létezik)"/>
              </a:rPr>
              <a:t>Szvitacs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5" tooltip="Szvitacs Alexa (a lap nem létezik)"/>
              </a:rPr>
              <a:t> Alexa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(bronz) asztalitenisz</a:t>
            </a:r>
          </a:p>
        </p:txBody>
      </p:sp>
    </p:spTree>
    <p:extLst>
      <p:ext uri="{BB962C8B-B14F-4D97-AF65-F5344CB8AC3E}">
        <p14:creationId xmlns:p14="http://schemas.microsoft.com/office/powerpoint/2010/main" val="17216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Basic </a:t>
            </a:r>
            <a:r>
              <a:rPr lang="hu-HU" sz="5400" b="1" dirty="0" err="1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Definitions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E0EB97-B5B0-4BCD-8DE7-56680A334CDB}"/>
              </a:ext>
            </a:extLst>
          </p:cNvPr>
          <p:cNvSpPr txBox="1"/>
          <p:nvPr/>
        </p:nvSpPr>
        <p:spPr>
          <a:xfrm>
            <a:off x="127418" y="854702"/>
            <a:ext cx="1193716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.3. </a:t>
            </a:r>
            <a:r>
              <a:rPr lang="hu-HU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The story of </a:t>
            </a:r>
            <a:r>
              <a:rPr lang="hu-HU" b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Hungarian</a:t>
            </a:r>
            <a:r>
              <a:rPr lang="hu-HU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b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lang="hu-HU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</a:p>
          <a:p>
            <a:endParaRPr lang="hu-HU" b="1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1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1903 in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national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home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disabled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children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Budapest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teachers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doctors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started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to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use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sports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their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rehabilitation</a:t>
            </a:r>
            <a:endParaRPr lang="hu-HU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1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In 1927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sport club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developed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disabled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athletes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1927-1970 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development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happened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1970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Halassy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Olivér Sport Club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developed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dirty="0" err="1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 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Hungarian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amputee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water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polo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player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and 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freestyle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swimmer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who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competed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 1928, 1932 and 1936 Summer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Olympics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1972-2016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ungarian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paraathletes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won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144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medals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31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gold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49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silver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64 bronze.</a:t>
            </a: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400" b="0" i="0" u="none" strike="noStrike" baseline="0" dirty="0">
              <a:solidFill>
                <a:srgbClr val="000000"/>
              </a:solidFill>
              <a:latin typeface="1"/>
            </a:endParaRPr>
          </a:p>
        </p:txBody>
      </p:sp>
    </p:spTree>
    <p:extLst>
      <p:ext uri="{BB962C8B-B14F-4D97-AF65-F5344CB8AC3E}">
        <p14:creationId xmlns:p14="http://schemas.microsoft.com/office/powerpoint/2010/main" val="12054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Paralympics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E0EB97-B5B0-4BCD-8DE7-56680A334CDB}"/>
              </a:ext>
            </a:extLst>
          </p:cNvPr>
          <p:cNvSpPr txBox="1"/>
          <p:nvPr/>
        </p:nvSpPr>
        <p:spPr>
          <a:xfrm>
            <a:off x="0" y="883680"/>
            <a:ext cx="11937163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5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.3. </a:t>
            </a:r>
            <a:r>
              <a:rPr lang="hu-HU" sz="16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The story of </a:t>
            </a:r>
            <a:r>
              <a:rPr lang="hu-HU" sz="1600" b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Hungarian</a:t>
            </a:r>
            <a:r>
              <a:rPr lang="hu-HU" sz="16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i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Remarkable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(</a:t>
            </a:r>
            <a:r>
              <a:rPr kumimoji="0" lang="hu-H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politics-parasport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•1976 Toronto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irst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time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Hungarian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team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took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part 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V.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Paralympic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Games.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12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hungarian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paraathletes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had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leave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third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day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–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•(Tauber Zoltán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table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tennis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player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had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give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back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gold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medal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back,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Oláh József-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another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athlete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had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bronse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medal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back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35B446F-D70B-457D-8C9D-F3EF916E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202" y="116114"/>
            <a:ext cx="4488798" cy="32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4422311" y="5524381"/>
            <a:ext cx="756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The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famous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Hungarian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Paralimpic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Athletes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9EBDED5-C4D4-4C4D-8DB8-8DAAEDF38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3021" r="13268" b="2579"/>
          <a:stretch/>
        </p:blipFill>
        <p:spPr>
          <a:xfrm>
            <a:off x="20492" y="3644998"/>
            <a:ext cx="4278132" cy="321300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7262B75-CCB3-4D6F-B323-66EE293A7C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r="33698"/>
          <a:stretch/>
        </p:blipFill>
        <p:spPr>
          <a:xfrm>
            <a:off x="5212967" y="28852"/>
            <a:ext cx="3279378" cy="525336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3DB7DB4-866E-4A66-B9D0-3EA1CBFB9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7" r="32208" b="3738"/>
          <a:stretch/>
        </p:blipFill>
        <p:spPr>
          <a:xfrm>
            <a:off x="8965150" y="62420"/>
            <a:ext cx="3206359" cy="5219794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189191F-5687-4843-ADCE-B4505DD22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18134"/>
            <a:ext cx="3741787" cy="37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A294FB-260A-4FED-B94A-328B5957F97B}"/>
              </a:ext>
            </a:extLst>
          </p:cNvPr>
          <p:cNvSpPr txBox="1"/>
          <p:nvPr/>
        </p:nvSpPr>
        <p:spPr>
          <a:xfrm>
            <a:off x="464519" y="658570"/>
            <a:ext cx="6098958" cy="51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2020 TOKYO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gold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medal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winners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D830246-E808-40EF-8223-C65B05AD7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47" y="1706988"/>
            <a:ext cx="2822015" cy="4200462"/>
          </a:xfrm>
          <a:prstGeom prst="rect">
            <a:avLst/>
          </a:prstGeom>
        </p:spPr>
      </p:pic>
      <p:pic>
        <p:nvPicPr>
          <p:cNvPr id="6" name="Kép 5" descr="A képen szöveg, aláírás, személy, modellt állás látható&#10;&#10;Automatikusan generált leírás">
            <a:extLst>
              <a:ext uri="{FF2B5EF4-FFF2-40B4-BE49-F238E27FC236}">
                <a16:creationId xmlns:a16="http://schemas.microsoft.com/office/drawing/2014/main" id="{F640A90D-7FFF-48F5-B410-6A38B2ABC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73" y="1706988"/>
            <a:ext cx="4047290" cy="4047290"/>
          </a:xfrm>
          <a:prstGeom prst="rect">
            <a:avLst/>
          </a:prstGeom>
        </p:spPr>
      </p:pic>
      <p:pic>
        <p:nvPicPr>
          <p:cNvPr id="11" name="Kép 10" descr="A képen atlétika, sport, követés, nő látható&#10;&#10;Automatikusan generált leírás">
            <a:extLst>
              <a:ext uri="{FF2B5EF4-FFF2-40B4-BE49-F238E27FC236}">
                <a16:creationId xmlns:a16="http://schemas.microsoft.com/office/drawing/2014/main" id="{E7974D01-8DBB-48CD-89CE-442106015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66" y="2491474"/>
            <a:ext cx="4801387" cy="31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A294FB-260A-4FED-B94A-328B5957F97B}"/>
              </a:ext>
            </a:extLst>
          </p:cNvPr>
          <p:cNvSpPr txBox="1"/>
          <p:nvPr/>
        </p:nvSpPr>
        <p:spPr>
          <a:xfrm>
            <a:off x="464519" y="658570"/>
            <a:ext cx="6098958" cy="519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2020 TOKYO: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C7867BA3-6BD2-4D28-8E37-3879753E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0" y="1102671"/>
            <a:ext cx="10879860" cy="543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1542410" y="159333"/>
            <a:ext cx="8616010" cy="75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Hungarian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Paralympic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Committee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1997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052F12-C8E1-46E5-866D-FC7A25773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12"/>
            <a:ext cx="5390986" cy="37122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CBC453-1191-413F-8DC5-71C1AD00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43" y="789712"/>
            <a:ext cx="5598750" cy="37122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22CF9FA-DBC2-43EE-A8F4-E6CA45969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843" y="5231923"/>
            <a:ext cx="5598750" cy="126920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84756B4-6928-44B2-A8B4-A825724E8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00065"/>
            <a:ext cx="2743780" cy="23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04675" y="1674672"/>
            <a:ext cx="9078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The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classification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Paralympic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Athletes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98503" y="6276292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116114"/>
            <a:ext cx="72716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6.The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classification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paralímpic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athletes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5D6FECF-33D0-40E3-A296-DAF452541C7E}"/>
              </a:ext>
            </a:extLst>
          </p:cNvPr>
          <p:cNvSpPr txBox="1"/>
          <p:nvPr/>
        </p:nvSpPr>
        <p:spPr>
          <a:xfrm>
            <a:off x="490194" y="1231455"/>
            <a:ext cx="8613742" cy="4413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hu-HU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Through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classification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measure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their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perfomance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,and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ensure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oppurtunities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every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athlete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depending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their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abilities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egoe UI" panose="020B0502040204020203" pitchFamily="34" charset="0"/>
              </a:rPr>
              <a:t>The purpose of Classification is to define who is eligible to compete in a Para sport and groups athletes with an eligible impairment into sports classes, according to how much their impairment affects their ability to carry out the fundamental activities in a specific sport.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It is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complicates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google</a:t>
            </a: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come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qualified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classify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doctor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is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complicated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process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7.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, and University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7.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and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Univesity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CC6070FE-C04D-48EA-B9F4-AC8235B7F027}"/>
              </a:ext>
            </a:extLst>
          </p:cNvPr>
          <p:cNvSpPr txBox="1">
            <a:spLocks/>
          </p:cNvSpPr>
          <p:nvPr/>
        </p:nvSpPr>
        <p:spPr>
          <a:xfrm>
            <a:off x="183759" y="1025545"/>
            <a:ext cx="8719739" cy="5177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Parasport’s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possibilities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PTE: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4.1. 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Athletic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Club of University of Pécs (PEAC) 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4.2. PTE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hysical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education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enter,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hu-HU" sz="18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4.3. </a:t>
            </a:r>
            <a:r>
              <a:rPr lang="hu-H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 Club of Pécs(PSN Zrt.)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108000" marR="0" lvl="0" indent="-1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Sporthealth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Sportscientific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background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4.4.  PTE Sport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Medicine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Center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4.5 PTE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Immunology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Reumatology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Department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Other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orginsations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Pécs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which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4.4. PTE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supporting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service(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ensure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social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bacground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</a:p>
          <a:p>
            <a:pPr marL="36000" marR="0" lvl="0" indent="-3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hu-HU" sz="1800" dirty="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0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6452" y="1169414"/>
            <a:ext cx="907858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21D46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21D46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21D46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disability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21D46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121D46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 or mental condition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that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limits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person’s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movements, senses, or activities,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such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 impairment, sensory impairment, cognitive impairment, intellectual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impairme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mental illness, and various types of chronic diseases</a:t>
            </a:r>
            <a:endParaRPr kumimoji="0" lang="hu-HU" sz="1400" b="0" i="1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1" i="0" u="none" strike="noStrike" kern="1200" cap="none" spc="0" normalizeH="0" baseline="0" noProof="0" dirty="0">
              <a:ln>
                <a:noFill/>
              </a:ln>
              <a:solidFill>
                <a:srgbClr val="121D46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Basic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Definitions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D763214-5DF1-4277-93C2-F363F3C74DAE}"/>
              </a:ext>
            </a:extLst>
          </p:cNvPr>
          <p:cNvSpPr/>
          <p:nvPr/>
        </p:nvSpPr>
        <p:spPr>
          <a:xfrm>
            <a:off x="662188" y="4501367"/>
            <a:ext cx="11138765" cy="195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Definition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sport: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all forms of 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competitive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activities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 or 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 which, through casual or organized participation, aim to use, maintain or improve physical ability and skills while providing enjoyment to participants, and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in some cases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a form of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entertainment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 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for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spectators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13AE835-7B37-4C6F-93E9-D4A8105E59D6}"/>
              </a:ext>
            </a:extLst>
          </p:cNvPr>
          <p:cNvSpPr txBox="1"/>
          <p:nvPr/>
        </p:nvSpPr>
        <p:spPr>
          <a:xfrm>
            <a:off x="2662829" y="2983991"/>
            <a:ext cx="5854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                                               SPORT</a:t>
            </a:r>
          </a:p>
        </p:txBody>
      </p:sp>
    </p:spTree>
    <p:extLst>
      <p:ext uri="{BB962C8B-B14F-4D97-AF65-F5344CB8AC3E}">
        <p14:creationId xmlns:p14="http://schemas.microsoft.com/office/powerpoint/2010/main" val="24202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D6571C5-B452-47A4-92B0-A2183FDFE36F}"/>
              </a:ext>
            </a:extLst>
          </p:cNvPr>
          <p:cNvSpPr txBox="1"/>
          <p:nvPr/>
        </p:nvSpPr>
        <p:spPr>
          <a:xfrm>
            <a:off x="183759" y="658570"/>
            <a:ext cx="9693666" cy="623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Sportmedicine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Center:</a:t>
            </a:r>
          </a:p>
          <a:p>
            <a:pPr>
              <a:lnSpc>
                <a:spcPct val="200000"/>
              </a:lnSpc>
            </a:pPr>
            <a:endParaRPr lang="hu-HU" sz="1600" b="1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Head of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our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department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 Mintál Tibor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it is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founded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in 2016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autumn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our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mission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to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apply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results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our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research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and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up-to-date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knowledge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of 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sport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science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developing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human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physical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capacity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our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team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includes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orthopedic-traumatology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doctors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sport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doctor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physio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,-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manual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therapist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</a:t>
            </a:r>
            <a:r>
              <a:rPr kumimoji="0" lang="hu-HU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psychologist</a:t>
            </a: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hu-H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cooperate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closely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with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PEAC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giving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them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proper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sportscientific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, and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sporthealth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background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</a:t>
            </a:r>
          </a:p>
          <a:p>
            <a:pPr>
              <a:lnSpc>
                <a:spcPct val="200000"/>
              </a:lnSpc>
            </a:pPr>
            <a:endParaRPr lang="hu-HU" sz="1600" b="1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8E00DF4-57C7-4E7C-B303-0549C84B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392"/>
            <a:ext cx="908382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87F45AD-4E50-D1D7-DC74-27BFC4506CE1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https://www.youtube.com/watch?v=Xj7cn9l6zYA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23B96FB-5790-4D96-BE99-A0712CFF2007}"/>
              </a:ext>
            </a:extLst>
          </p:cNvPr>
          <p:cNvSpPr txBox="1"/>
          <p:nvPr/>
        </p:nvSpPr>
        <p:spPr>
          <a:xfrm>
            <a:off x="183759" y="1271105"/>
            <a:ext cx="10706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</a:t>
            </a:r>
            <a:r>
              <a:rPr lang="hu-HU" b="1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lang="hu-HU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Service</a:t>
            </a:r>
            <a:endParaRPr lang="hu-HU" b="1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1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326F845-E494-49AA-9AF2-A0A92FD3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56"/>
            <a:ext cx="9083827" cy="390178"/>
          </a:xfrm>
          <a:prstGeom prst="rect">
            <a:avLst/>
          </a:prstGeom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08929FFA-EC33-40D9-9D29-C9FCA1B96E65}"/>
              </a:ext>
            </a:extLst>
          </p:cNvPr>
          <p:cNvSpPr txBox="1">
            <a:spLocks/>
          </p:cNvSpPr>
          <p:nvPr/>
        </p:nvSpPr>
        <p:spPr>
          <a:xfrm>
            <a:off x="183759" y="1907725"/>
            <a:ext cx="8001056" cy="4143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since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1999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University of Pécs has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been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paying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attention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disabled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students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staff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hu-HU" sz="2000" dirty="0" err="1">
                <a:solidFill>
                  <a:sysClr val="windowText" lastClr="000000">
                    <a:lumMod val="95000"/>
                    <a:lumOff val="5000"/>
                  </a:sys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special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needs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head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of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service: Magdali Csaba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4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000" marR="0" lvl="0" indent="-3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4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2400" b="0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1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326F845-E494-49AA-9AF2-A0A92FD3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56"/>
            <a:ext cx="9083827" cy="390178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D6E0905C-A5FA-C47C-5FBF-2C17B2661A12}"/>
              </a:ext>
            </a:extLst>
          </p:cNvPr>
          <p:cNvSpPr txBox="1"/>
          <p:nvPr/>
        </p:nvSpPr>
        <p:spPr>
          <a:xfrm>
            <a:off x="183759" y="789885"/>
            <a:ext cx="9788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4.3. Sport Club of Pécs(PSN Zrt.)                     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Paraswimmer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Olympic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champions</a:t>
            </a:r>
            <a:r>
              <a:rPr lang="hu-HU" dirty="0">
                <a:solidFill>
                  <a:prstClr val="black">
                    <a:lumMod val="95000"/>
                    <a:lumOff val="5000"/>
                  </a:prst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9A1EF96-A201-CD57-9BF5-5F811F4B6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49402"/>
            <a:ext cx="3170195" cy="4718713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F14901D-FD40-D8E4-E91C-9107FF40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99" y="1465065"/>
            <a:ext cx="3596952" cy="471871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36624FF9-D667-2F17-98E3-BE0C014C8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211" y="1995633"/>
            <a:ext cx="4584589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7.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and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University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24D2111A-829B-476E-A17D-F7D26CAE55C2}"/>
              </a:ext>
            </a:extLst>
          </p:cNvPr>
          <p:cNvSpPr txBox="1">
            <a:spLocks/>
          </p:cNvSpPr>
          <p:nvPr/>
        </p:nvSpPr>
        <p:spPr>
          <a:xfrm>
            <a:off x="443060" y="714361"/>
            <a:ext cx="6843584" cy="5585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4.1. PEAC, </a:t>
            </a:r>
            <a:r>
              <a:rPr kumimoji="0" lang="hu-HU" sz="2000" b="1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2000" b="1" i="0" u="sng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r>
              <a:rPr kumimoji="0" lang="hu-HU" sz="2000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founded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2015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goal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ball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   (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team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wan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national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championship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 in 2016)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now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includes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near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100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persons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following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sports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involved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this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section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table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-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tennis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hu-HU" sz="1600" dirty="0" err="1">
                <a:solidFill>
                  <a:sysClr val="windowText" lastClr="000000">
                    <a:lumMod val="95000"/>
                    <a:lumOff val="5000"/>
                  </a:sys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goal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ball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boccia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wheelchair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basketball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bowling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00B75D6-CC53-4C3C-842F-5EA871DC0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688" y="3506900"/>
            <a:ext cx="6084335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1140BC-5154-4E22-B63E-28B30231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96" y="3610466"/>
            <a:ext cx="5981504" cy="324753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012BB45-D96C-4DDE-A220-6C9172D10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114"/>
            <a:ext cx="6212264" cy="379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személy, padló, beltéri, sport látható&#10;&#10;Automatikusan generált leírás">
            <a:extLst>
              <a:ext uri="{FF2B5EF4-FFF2-40B4-BE49-F238E27FC236}">
                <a16:creationId xmlns:a16="http://schemas.microsoft.com/office/drawing/2014/main" id="{E53B2A04-D87A-4A25-83EE-43C290F7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9" y="601818"/>
            <a:ext cx="8452655" cy="56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DFE7557-A331-47FF-B36C-AF94FE69B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9408"/>
            <a:ext cx="3554569" cy="466859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B329F31-E2C4-4FE3-A6C0-E896DCFE1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206839"/>
            <a:ext cx="5486400" cy="365116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1AEAE8C-57AA-4D8A-AC5D-3B3B8DB33DF8}"/>
              </a:ext>
            </a:extLst>
          </p:cNvPr>
          <p:cNvSpPr txBox="1"/>
          <p:nvPr/>
        </p:nvSpPr>
        <p:spPr>
          <a:xfrm>
            <a:off x="3799833" y="1171704"/>
            <a:ext cx="609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  </a:t>
            </a:r>
            <a:r>
              <a:rPr lang="hu-HU" sz="24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BOCCIA</a:t>
            </a:r>
            <a:endParaRPr lang="hu-HU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6BF62FD-CAA0-4DCC-9F9A-79C081092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3731"/>
            <a:ext cx="9083827" cy="390178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A7602F4B-A424-4FD3-869A-F20AEA18F4ED}"/>
              </a:ext>
            </a:extLst>
          </p:cNvPr>
          <p:cNvSpPr txBox="1">
            <a:spLocks/>
          </p:cNvSpPr>
          <p:nvPr/>
        </p:nvSpPr>
        <p:spPr>
          <a:xfrm>
            <a:off x="6705600" y="2077927"/>
            <a:ext cx="4207099" cy="89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hu-HU" sz="15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Athletic Club of University of Pécs</a:t>
            </a:r>
          </a:p>
          <a:p>
            <a:pPr algn="ctr">
              <a:buFont typeface="Arial" pitchFamily="34" charset="0"/>
              <a:buNone/>
            </a:pPr>
            <a:r>
              <a:rPr lang="hu-HU" sz="15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head of the Parasport Section:</a:t>
            </a:r>
          </a:p>
          <a:p>
            <a:pPr marL="0" indent="0" algn="ctr">
              <a:buFont typeface="Arial" pitchFamily="34" charset="0"/>
              <a:buNone/>
            </a:pPr>
            <a:r>
              <a:rPr lang="hu-HU" sz="15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HÁRI JÓZSEF</a:t>
            </a:r>
            <a:endParaRPr lang="hu-HU" sz="1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A294FB-260A-4FED-B94A-328B5957F97B}"/>
              </a:ext>
            </a:extLst>
          </p:cNvPr>
          <p:cNvSpPr txBox="1"/>
          <p:nvPr/>
        </p:nvSpPr>
        <p:spPr>
          <a:xfrm>
            <a:off x="464519" y="658570"/>
            <a:ext cx="6098958" cy="101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dirty="0" err="1">
                <a:latin typeface="Poppins" panose="00000500000000000000" pitchFamily="2" charset="-18"/>
                <a:cs typeface="Poppins" panose="00000500000000000000" pitchFamily="2" charset="-18"/>
              </a:rPr>
              <a:t>Wheelchair</a:t>
            </a:r>
            <a:r>
              <a:rPr lang="hu-HU" sz="1600" dirty="0"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latin typeface="Poppins" panose="00000500000000000000" pitchFamily="2" charset="-18"/>
                <a:cs typeface="Poppins" panose="00000500000000000000" pitchFamily="2" charset="-18"/>
              </a:rPr>
              <a:t>Basketball</a:t>
            </a:r>
            <a:endParaRPr lang="hu-HU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sz="1600" dirty="0">
                <a:latin typeface="Poppins" panose="00000500000000000000" pitchFamily="2" charset="-18"/>
                <a:cs typeface="Poppins" panose="00000500000000000000" pitchFamily="2" charset="-18"/>
              </a:rPr>
              <a:t>rollingbasket.hu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C924760-4005-480B-BC74-EB4674958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257" y="3187083"/>
            <a:ext cx="5487762" cy="363862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F4FEFD5-29E8-4EE6-AFE5-19D11883E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" y="3835152"/>
            <a:ext cx="6616936" cy="1669003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6AD4C22-02A3-4B41-B22B-6BF2A7DE3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" y="240935"/>
            <a:ext cx="908382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D6EDE2-0AF2-4FAB-82ED-53340D82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1374"/>
            <a:ext cx="4842456" cy="321971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37A0FBA-112E-4028-A264-A5603202D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544" y="931374"/>
            <a:ext cx="4842456" cy="321971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240E3E6-D7C3-4D61-AB16-A0BD58C17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011" y="3638282"/>
            <a:ext cx="4842456" cy="321971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2C02FAC-88AA-42F1-8FE7-4429DBB05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8917"/>
            <a:ext cx="908382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1398" y="6491746"/>
            <a:ext cx="4173213" cy="37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4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lang="hu-HU" sz="14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 /video</a:t>
            </a:r>
            <a:endParaRPr lang="en-US" sz="14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210141" y="384651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Basic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Definitions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3086DBA-3938-426C-BF96-E6672E214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74"/>
            <a:ext cx="13181221" cy="26555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E92B786-5508-88A9-972E-928DA0DD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721" y="3838575"/>
            <a:ext cx="538928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E573440-EF84-4E3D-9002-FE61824C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862"/>
            <a:ext cx="4823034" cy="36103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5CF83F-90D1-42E1-A004-623470EAB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531" y="658570"/>
            <a:ext cx="5023469" cy="375960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941BF53-C378-4098-A2A1-C768BD45A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335" y="3515932"/>
            <a:ext cx="4636394" cy="334206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B6219F6-5248-4672-862A-6A2116E50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" y="210379"/>
            <a:ext cx="9083827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8. Main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problem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with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in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our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region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No </a:t>
            </a:r>
            <a:r>
              <a:rPr lang="hu-HU" sz="5400" b="1" dirty="0" err="1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athletes</a:t>
            </a: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!!!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40794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32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4544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8.The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future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801278" y="3674061"/>
            <a:ext cx="10133815" cy="606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Future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changing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paradigm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=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paraathletes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supply</a:t>
            </a:r>
            <a:endParaRPr lang="hu-HU" sz="1500" dirty="0"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86DD767-04C3-4D0A-8C60-890CAED324E1}"/>
              </a:ext>
            </a:extLst>
          </p:cNvPr>
          <p:cNvSpPr txBox="1">
            <a:spLocks/>
          </p:cNvSpPr>
          <p:nvPr/>
        </p:nvSpPr>
        <p:spPr>
          <a:xfrm>
            <a:off x="3014639" y="353043"/>
            <a:ext cx="7472386" cy="1063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perfect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ideal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society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disabled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people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abled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people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fields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society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6A080972-75A5-4F68-AA15-8C4FE2856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4" y="1555275"/>
            <a:ext cx="969957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40794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4544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Future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430601" y="5708605"/>
            <a:ext cx="10507633" cy="6069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Future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changing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paradigm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=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recruiting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and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training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new</a:t>
            </a:r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generation</a:t>
            </a:r>
            <a:endParaRPr lang="hu-HU" sz="1500" dirty="0"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140794" y="623991"/>
            <a:ext cx="9614263" cy="4747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Sport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possibility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(sport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clubs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):</a:t>
            </a:r>
          </a:p>
          <a:p>
            <a:pPr algn="l"/>
            <a:endParaRPr lang="hu-HU" sz="1600" i="1" u="sng" dirty="0">
              <a:solidFill>
                <a:srgbClr val="0070C0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Sportscience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and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sporthealth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beckground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support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Sportmedicine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Center (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appropiate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sporthealth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care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KK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Early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Locomotor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rehabilitation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Department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</a:p>
          <a:p>
            <a:pPr algn="l"/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locomotorrehabilitation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disabled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people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includes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</a:t>
            </a: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PARASPORT=THERAPY</a:t>
            </a:r>
          </a:p>
          <a:p>
            <a:pPr algn="l"/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Solve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the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problem</a:t>
            </a:r>
            <a:r>
              <a:rPr lang="hu-HU" sz="1600" b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  <a:endParaRPr lang="hu-HU" sz="1600" b="1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PARASPORT=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mantaining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haelth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quality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,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bettering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quality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lifestyle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</a:t>
            </a: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INJURY = 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decrease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quality</a:t>
            </a: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of </a:t>
            </a:r>
            <a:r>
              <a:rPr lang="hu-HU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lifestyle</a:t>
            </a:r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Social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background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supportion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Supporting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Service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268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933425" y="639613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Pécs, 2021. szept.20.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1324B418-5E8B-4604-A494-6D9DBD3A66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17280" y="83104"/>
            <a:ext cx="3357563" cy="7239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316480" y="160673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Thank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you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for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your</a:t>
            </a:r>
            <a:r>
              <a:rPr lang="hu-HU" sz="36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</a:t>
            </a:r>
            <a:r>
              <a:rPr lang="hu-HU" sz="36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attention</a:t>
            </a:r>
            <a:r>
              <a:rPr lang="hu-HU" sz="3600" b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!</a:t>
            </a:r>
            <a:endParaRPr lang="hu-HU" sz="36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  <p:pic>
        <p:nvPicPr>
          <p:cNvPr id="3" name="Kép 2" descr="A képen szöveg, személy, fiú, ruházat látható&#10;&#10;Automatikusan generált leírás">
            <a:extLst>
              <a:ext uri="{FF2B5EF4-FFF2-40B4-BE49-F238E27FC236}">
                <a16:creationId xmlns:a16="http://schemas.microsoft.com/office/drawing/2014/main" id="{235153B7-9684-E844-0533-02762EAA9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25" y="1361002"/>
            <a:ext cx="68580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35788" y="2051327"/>
            <a:ext cx="9078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2. The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health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 and </a:t>
            </a: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hysical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activity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</a:t>
            </a:r>
            <a:r>
              <a:rPr lang="hu-HU" sz="5400" b="1" dirty="0" err="1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for</a:t>
            </a: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healthy</a:t>
            </a: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hu-HU" sz="5400" b="1" dirty="0" err="1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individuals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342191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62471" y="332559"/>
            <a:ext cx="6590877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</a:t>
            </a:r>
            <a:r>
              <a:rPr kumimoji="0" lang="hu-HU" sz="16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The </a:t>
            </a:r>
            <a:r>
              <a:rPr kumimoji="0" lang="hu-HU" sz="16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health</a:t>
            </a:r>
            <a:r>
              <a:rPr kumimoji="0" lang="hu-HU" sz="16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6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16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 and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  </a:t>
            </a:r>
            <a:r>
              <a:rPr kumimoji="0" lang="hu-HU" sz="16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physical</a:t>
            </a:r>
            <a:r>
              <a:rPr kumimoji="0" lang="hu-HU" sz="16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6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activity</a:t>
            </a:r>
            <a:endParaRPr kumimoji="0" lang="en-US" sz="16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61554" y="1982996"/>
            <a:ext cx="6052457" cy="51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endParaRPr kumimoji="0" lang="hu-HU" sz="1600" b="0" i="1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BA4E1-DDBC-4363-A9F7-2A887869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580" y="2752078"/>
            <a:ext cx="5692419" cy="4035670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AE15AB57-1728-45B5-B93A-136675E25B72}"/>
              </a:ext>
            </a:extLst>
          </p:cNvPr>
          <p:cNvSpPr txBox="1">
            <a:spLocks/>
          </p:cNvSpPr>
          <p:nvPr/>
        </p:nvSpPr>
        <p:spPr>
          <a:xfrm>
            <a:off x="168591" y="1117806"/>
            <a:ext cx="8078764" cy="428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18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5C1F4DA-BA9A-4836-8362-08F071BA8965}"/>
              </a:ext>
            </a:extLst>
          </p:cNvPr>
          <p:cNvSpPr txBox="1"/>
          <p:nvPr/>
        </p:nvSpPr>
        <p:spPr>
          <a:xfrm>
            <a:off x="226663" y="1453914"/>
            <a:ext cx="1064913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Positive</a:t>
            </a:r>
            <a:r>
              <a:rPr lang="hu-HU" dirty="0"/>
              <a:t> </a:t>
            </a:r>
            <a:r>
              <a:rPr lang="hu-HU" dirty="0" err="1"/>
              <a:t>physiological</a:t>
            </a:r>
            <a:r>
              <a:rPr lang="hu-HU" dirty="0"/>
              <a:t> </a:t>
            </a:r>
            <a:r>
              <a:rPr lang="hu-HU" dirty="0" err="1"/>
              <a:t>effects</a:t>
            </a:r>
            <a:r>
              <a:rPr lang="hu-HU" dirty="0"/>
              <a:t>: </a:t>
            </a:r>
            <a:r>
              <a:rPr lang="hu-HU" dirty="0" err="1"/>
              <a:t>inrease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ox</a:t>
            </a:r>
            <a:r>
              <a:rPr lang="hu-HU" dirty="0"/>
              <a:t>. </a:t>
            </a:r>
            <a:r>
              <a:rPr lang="hu-HU" dirty="0" err="1"/>
              <a:t>transp</a:t>
            </a:r>
            <a:r>
              <a:rPr lang="hu-HU" dirty="0"/>
              <a:t>. </a:t>
            </a:r>
            <a:r>
              <a:rPr lang="hu-HU" dirty="0" err="1"/>
              <a:t>cap</a:t>
            </a:r>
            <a:r>
              <a:rPr lang="hu-HU" dirty="0"/>
              <a:t>.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blood</a:t>
            </a:r>
            <a:r>
              <a:rPr lang="hu-HU" dirty="0"/>
              <a:t>,  </a:t>
            </a:r>
            <a:r>
              <a:rPr lang="hu-HU" dirty="0" err="1"/>
              <a:t>heart</a:t>
            </a:r>
            <a:r>
              <a:rPr lang="hu-HU" dirty="0"/>
              <a:t> and </a:t>
            </a:r>
            <a:r>
              <a:rPr lang="hu-HU" dirty="0" err="1"/>
              <a:t>lung</a:t>
            </a:r>
            <a:r>
              <a:rPr lang="hu-HU" dirty="0"/>
              <a:t> </a:t>
            </a:r>
            <a:r>
              <a:rPr lang="hu-HU" dirty="0" err="1"/>
              <a:t>function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better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dirty="0"/>
              <a:t>      </a:t>
            </a:r>
            <a:r>
              <a:rPr lang="hu-HU" dirty="0" err="1"/>
              <a:t>increases</a:t>
            </a:r>
            <a:r>
              <a:rPr lang="hu-HU" dirty="0"/>
              <a:t> </a:t>
            </a:r>
            <a:r>
              <a:rPr lang="hu-HU" dirty="0" err="1"/>
              <a:t>physical</a:t>
            </a:r>
            <a:r>
              <a:rPr lang="hu-HU" dirty="0"/>
              <a:t> </a:t>
            </a:r>
            <a:r>
              <a:rPr lang="hu-HU" dirty="0" err="1"/>
              <a:t>capacity</a:t>
            </a:r>
            <a:endParaRPr lang="hu-HU" dirty="0"/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enhance</a:t>
            </a:r>
            <a:r>
              <a:rPr lang="hu-HU" dirty="0"/>
              <a:t>  </a:t>
            </a:r>
            <a:r>
              <a:rPr lang="hu-HU" dirty="0" err="1"/>
              <a:t>locomotor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increase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metabolism</a:t>
            </a:r>
            <a:r>
              <a:rPr lang="hu-HU" dirty="0"/>
              <a:t>,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helps</a:t>
            </a:r>
            <a:r>
              <a:rPr lang="hu-HU" dirty="0"/>
              <a:t>  </a:t>
            </a:r>
            <a:r>
              <a:rPr lang="hu-HU" dirty="0" err="1"/>
              <a:t>controll</a:t>
            </a:r>
            <a:r>
              <a:rPr lang="hu-HU" dirty="0"/>
              <a:t> </a:t>
            </a:r>
            <a:r>
              <a:rPr lang="hu-HU" dirty="0" err="1"/>
              <a:t>bg</a:t>
            </a:r>
            <a:r>
              <a:rPr lang="hu-HU" dirty="0"/>
              <a:t>, col. </a:t>
            </a:r>
            <a:r>
              <a:rPr lang="hu-HU" dirty="0" err="1"/>
              <a:t>level</a:t>
            </a:r>
            <a:r>
              <a:rPr lang="hu-HU" dirty="0"/>
              <a:t>, and </a:t>
            </a:r>
          </a:p>
          <a:p>
            <a:endParaRPr lang="hu-HU" dirty="0"/>
          </a:p>
          <a:p>
            <a:r>
              <a:rPr lang="hu-HU" dirty="0"/>
              <a:t>      body </a:t>
            </a:r>
            <a:r>
              <a:rPr lang="hu-HU" dirty="0" err="1"/>
              <a:t>wieght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helps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balance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daily</a:t>
            </a:r>
            <a:r>
              <a:rPr lang="hu-HU" dirty="0"/>
              <a:t>  </a:t>
            </a:r>
            <a:r>
              <a:rPr lang="hu-HU" dirty="0" err="1"/>
              <a:t>physical</a:t>
            </a:r>
            <a:r>
              <a:rPr lang="hu-HU" dirty="0"/>
              <a:t> and </a:t>
            </a:r>
            <a:r>
              <a:rPr lang="hu-HU" dirty="0" err="1"/>
              <a:t>mental</a:t>
            </a:r>
            <a:r>
              <a:rPr lang="hu-HU" dirty="0"/>
              <a:t> </a:t>
            </a:r>
            <a:r>
              <a:rPr lang="hu-HU" dirty="0" err="1"/>
              <a:t>strains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refreshes</a:t>
            </a:r>
            <a:r>
              <a:rPr lang="hu-HU" dirty="0"/>
              <a:t>, </a:t>
            </a:r>
            <a:r>
              <a:rPr lang="hu-HU" dirty="0" err="1"/>
              <a:t>reenergizes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facilitates</a:t>
            </a:r>
            <a:r>
              <a:rPr lang="hu-HU" dirty="0"/>
              <a:t> </a:t>
            </a:r>
            <a:r>
              <a:rPr lang="hu-HU" dirty="0" err="1"/>
              <a:t>self</a:t>
            </a:r>
            <a:r>
              <a:rPr lang="hu-HU" dirty="0"/>
              <a:t>- </a:t>
            </a:r>
            <a:r>
              <a:rPr lang="hu-HU" dirty="0" err="1"/>
              <a:t>improvement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 </a:t>
            </a:r>
            <a:r>
              <a:rPr lang="hu-HU" dirty="0" err="1"/>
              <a:t>great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stress</a:t>
            </a:r>
            <a:r>
              <a:rPr lang="hu-HU" dirty="0"/>
              <a:t> </a:t>
            </a:r>
            <a:r>
              <a:rPr lang="hu-HU" dirty="0" err="1"/>
              <a:t>release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62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80176" y="1483156"/>
            <a:ext cx="9078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The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health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regarding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paraathletes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35659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375604" y="356869"/>
            <a:ext cx="9078589" cy="708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The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health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benefits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of sport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regarding</a:t>
            </a:r>
            <a:r>
              <a:rPr kumimoji="0" lang="hu-HU" sz="14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kumimoji="0" lang="hu-HU" sz="14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paraathletes</a:t>
            </a:r>
            <a:endParaRPr kumimoji="0" lang="en-US" sz="14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93191BA-536A-4092-A85B-131F46EB6CB7}"/>
              </a:ext>
            </a:extLst>
          </p:cNvPr>
          <p:cNvSpPr txBox="1">
            <a:spLocks/>
          </p:cNvSpPr>
          <p:nvPr/>
        </p:nvSpPr>
        <p:spPr>
          <a:xfrm>
            <a:off x="0" y="1830557"/>
            <a:ext cx="11186723" cy="4329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positive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physiological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effect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stronger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muscular</a:t>
            </a:r>
            <a:r>
              <a:rPr kumimoji="0" lang="hu-H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system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increase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muscular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performance,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increased stamina, allow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for robust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activity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improved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metabolism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reduce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effects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regarding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osteoporosis 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Physical activities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heal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body and mind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enhances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psychosocial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function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I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mproved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motorskills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range of motion,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cognitive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fun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tion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ality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revention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of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diseases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H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ealthy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lifestyle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pic>
        <p:nvPicPr>
          <p:cNvPr id="13" name="Picture 4" descr="KÃ©ptalÃ¡lat a kÃ¶vetkezÅre: âparasportolÃ³kâ">
            <a:extLst>
              <a:ext uri="{FF2B5EF4-FFF2-40B4-BE49-F238E27FC236}">
                <a16:creationId xmlns:a16="http://schemas.microsoft.com/office/drawing/2014/main" id="{611F724A-3EB0-4C9B-A62A-5AA0ACDFC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69" y="3578103"/>
            <a:ext cx="4644931" cy="32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71299" y="1403257"/>
            <a:ext cx="9078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b="1" dirty="0">
                <a:solidFill>
                  <a:prstClr val="white"/>
                </a:solidFill>
                <a:latin typeface="Poppins" panose="020B0604020202020204" charset="-18"/>
                <a:cs typeface="Poppins" panose="020B0604020202020204" charset="-18"/>
              </a:rPr>
              <a:t>4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The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psychosocial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benefits of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sport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regarding</a:t>
            </a:r>
            <a:r>
              <a:rPr kumimoji="0" lang="hu-H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</a:t>
            </a:r>
            <a:r>
              <a:rPr kumimoji="0" lang="hu-HU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paraathletes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20B0604020202020204" charset="-18"/>
              <a:ea typeface="Roboto" panose="02000000000000000000" pitchFamily="2" charset="0"/>
              <a:cs typeface="Poppins" panose="020B060402020202020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2527</TotalTime>
  <Words>2813</Words>
  <Application>Microsoft Office PowerPoint</Application>
  <PresentationFormat>Szélesvásznú</PresentationFormat>
  <Paragraphs>431</Paragraphs>
  <Slides>45</Slides>
  <Notes>37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4" baseType="lpstr">
      <vt:lpstr>Arial</vt:lpstr>
      <vt:lpstr>Poppins</vt:lpstr>
      <vt:lpstr>Calibri Light</vt:lpstr>
      <vt:lpstr>2</vt:lpstr>
      <vt:lpstr>Wingdings</vt:lpstr>
      <vt:lpstr>1</vt:lpstr>
      <vt:lpstr>Segoe UI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Eszter Dömse</cp:lastModifiedBy>
  <cp:revision>256</cp:revision>
  <dcterms:created xsi:type="dcterms:W3CDTF">2020-12-03T17:17:37Z</dcterms:created>
  <dcterms:modified xsi:type="dcterms:W3CDTF">2026-03-09T22:00:00Z</dcterms:modified>
</cp:coreProperties>
</file>