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ppt" ContentType="application/vnd.ms-powerpoint"/>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3.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1.bin" ContentType="audio/unknown"/>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5" r:id="rId4"/>
    <p:sldMasterId id="2147483721" r:id="rId5"/>
    <p:sldMasterId id="2147483855" r:id="rId6"/>
    <p:sldMasterId id="2147483868" r:id="rId7"/>
    <p:sldMasterId id="2147483883" r:id="rId8"/>
    <p:sldMasterId id="2147483907" r:id="rId9"/>
    <p:sldMasterId id="2147484597" r:id="rId10"/>
    <p:sldMasterId id="2147484895" r:id="rId11"/>
    <p:sldMasterId id="2147484944" r:id="rId12"/>
    <p:sldMasterId id="2147485053" r:id="rId13"/>
    <p:sldMasterId id="2147485116" r:id="rId14"/>
    <p:sldMasterId id="2147485131" r:id="rId15"/>
    <p:sldMasterId id="2147485137" r:id="rId16"/>
    <p:sldMasterId id="2147485201" r:id="rId17"/>
    <p:sldMasterId id="2147485213" r:id="rId18"/>
    <p:sldMasterId id="2147485226" r:id="rId19"/>
    <p:sldMasterId id="2147485238" r:id="rId20"/>
    <p:sldMasterId id="2147485253" r:id="rId21"/>
    <p:sldMasterId id="2147485265" r:id="rId22"/>
    <p:sldMasterId id="2147485289" r:id="rId23"/>
    <p:sldMasterId id="2147485301" r:id="rId24"/>
  </p:sldMasterIdLst>
  <p:notesMasterIdLst>
    <p:notesMasterId r:id="rId134"/>
  </p:notesMasterIdLst>
  <p:sldIdLst>
    <p:sldId id="256" r:id="rId25"/>
    <p:sldId id="549" r:id="rId26"/>
    <p:sldId id="550" r:id="rId27"/>
    <p:sldId id="546" r:id="rId28"/>
    <p:sldId id="547" r:id="rId29"/>
    <p:sldId id="548" r:id="rId30"/>
    <p:sldId id="533" r:id="rId31"/>
    <p:sldId id="539" r:id="rId32"/>
    <p:sldId id="542" r:id="rId33"/>
    <p:sldId id="543" r:id="rId34"/>
    <p:sldId id="336" r:id="rId35"/>
    <p:sldId id="370" r:id="rId36"/>
    <p:sldId id="261" r:id="rId37"/>
    <p:sldId id="363" r:id="rId38"/>
    <p:sldId id="319" r:id="rId39"/>
    <p:sldId id="355" r:id="rId40"/>
    <p:sldId id="356" r:id="rId41"/>
    <p:sldId id="262" r:id="rId42"/>
    <p:sldId id="551" r:id="rId43"/>
    <p:sldId id="260" r:id="rId44"/>
    <p:sldId id="265" r:id="rId45"/>
    <p:sldId id="266" r:id="rId46"/>
    <p:sldId id="322" r:id="rId47"/>
    <p:sldId id="352" r:id="rId48"/>
    <p:sldId id="321" r:id="rId49"/>
    <p:sldId id="351" r:id="rId50"/>
    <p:sldId id="350" r:id="rId51"/>
    <p:sldId id="353" r:id="rId52"/>
    <p:sldId id="354" r:id="rId53"/>
    <p:sldId id="258" r:id="rId54"/>
    <p:sldId id="259" r:id="rId55"/>
    <p:sldId id="369" r:id="rId56"/>
    <p:sldId id="323" r:id="rId57"/>
    <p:sldId id="269" r:id="rId58"/>
    <p:sldId id="257" r:id="rId59"/>
    <p:sldId id="267" r:id="rId60"/>
    <p:sldId id="329" r:id="rId61"/>
    <p:sldId id="554" r:id="rId62"/>
    <p:sldId id="268" r:id="rId63"/>
    <p:sldId id="279" r:id="rId64"/>
    <p:sldId id="339" r:id="rId65"/>
    <p:sldId id="270" r:id="rId66"/>
    <p:sldId id="272" r:id="rId67"/>
    <p:sldId id="326" r:id="rId68"/>
    <p:sldId id="273" r:id="rId69"/>
    <p:sldId id="324" r:id="rId70"/>
    <p:sldId id="364" r:id="rId71"/>
    <p:sldId id="365" r:id="rId72"/>
    <p:sldId id="330" r:id="rId73"/>
    <p:sldId id="331" r:id="rId74"/>
    <p:sldId id="327" r:id="rId75"/>
    <p:sldId id="338" r:id="rId76"/>
    <p:sldId id="332" r:id="rId77"/>
    <p:sldId id="349" r:id="rId78"/>
    <p:sldId id="357" r:id="rId79"/>
    <p:sldId id="282" r:id="rId80"/>
    <p:sldId id="283" r:id="rId81"/>
    <p:sldId id="284" r:id="rId82"/>
    <p:sldId id="341" r:id="rId83"/>
    <p:sldId id="285" r:id="rId84"/>
    <p:sldId id="286" r:id="rId85"/>
    <p:sldId id="340" r:id="rId86"/>
    <p:sldId id="287" r:id="rId87"/>
    <p:sldId id="288" r:id="rId88"/>
    <p:sldId id="289" r:id="rId89"/>
    <p:sldId id="292" r:id="rId90"/>
    <p:sldId id="553" r:id="rId91"/>
    <p:sldId id="293" r:id="rId92"/>
    <p:sldId id="294" r:id="rId93"/>
    <p:sldId id="295" r:id="rId94"/>
    <p:sldId id="296" r:id="rId95"/>
    <p:sldId id="297" r:id="rId96"/>
    <p:sldId id="298" r:id="rId97"/>
    <p:sldId id="299" r:id="rId98"/>
    <p:sldId id="300" r:id="rId99"/>
    <p:sldId id="301" r:id="rId100"/>
    <p:sldId id="302" r:id="rId101"/>
    <p:sldId id="303" r:id="rId102"/>
    <p:sldId id="304" r:id="rId103"/>
    <p:sldId id="305" r:id="rId104"/>
    <p:sldId id="306" r:id="rId105"/>
    <p:sldId id="307" r:id="rId106"/>
    <p:sldId id="308" r:id="rId107"/>
    <p:sldId id="309" r:id="rId108"/>
    <p:sldId id="310" r:id="rId109"/>
    <p:sldId id="311" r:id="rId110"/>
    <p:sldId id="312" r:id="rId111"/>
    <p:sldId id="453" r:id="rId112"/>
    <p:sldId id="525" r:id="rId113"/>
    <p:sldId id="524" r:id="rId114"/>
    <p:sldId id="523" r:id="rId115"/>
    <p:sldId id="522" r:id="rId116"/>
    <p:sldId id="520" r:id="rId117"/>
    <p:sldId id="521" r:id="rId118"/>
    <p:sldId id="513" r:id="rId119"/>
    <p:sldId id="514" r:id="rId120"/>
    <p:sldId id="515" r:id="rId121"/>
    <p:sldId id="552" r:id="rId122"/>
    <p:sldId id="428" r:id="rId123"/>
    <p:sldId id="430" r:id="rId124"/>
    <p:sldId id="497" r:id="rId125"/>
    <p:sldId id="498" r:id="rId126"/>
    <p:sldId id="499" r:id="rId127"/>
    <p:sldId id="500" r:id="rId128"/>
    <p:sldId id="501" r:id="rId129"/>
    <p:sldId id="502" r:id="rId130"/>
    <p:sldId id="507" r:id="rId131"/>
    <p:sldId id="508" r:id="rId132"/>
    <p:sldId id="509" r:id="rId133"/>
  </p:sldIdLst>
  <p:sldSz cx="9144000" cy="6858000" type="screen4x3"/>
  <p:notesSz cx="6858000" cy="9144000"/>
  <p:defaultTextStyle>
    <a:defPPr>
      <a:defRPr lang="hu-HU"/>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00" d="100"/>
          <a:sy n="100" d="100"/>
        </p:scale>
        <p:origin x="1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5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13" Type="http://schemas.openxmlformats.org/officeDocument/2006/relationships/slide" Target="slides/slide89.xml"/><Relationship Id="rId118" Type="http://schemas.openxmlformats.org/officeDocument/2006/relationships/slide" Target="slides/slide94.xml"/><Relationship Id="rId126" Type="http://schemas.openxmlformats.org/officeDocument/2006/relationships/slide" Target="slides/slide102.xml"/><Relationship Id="rId13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slide" Target="slides/slide56.xml"/><Relationship Id="rId85" Type="http://schemas.openxmlformats.org/officeDocument/2006/relationships/slide" Target="slides/slide61.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103" Type="http://schemas.openxmlformats.org/officeDocument/2006/relationships/slide" Target="slides/slide79.xml"/><Relationship Id="rId108" Type="http://schemas.openxmlformats.org/officeDocument/2006/relationships/slide" Target="slides/slide84.xml"/><Relationship Id="rId116" Type="http://schemas.openxmlformats.org/officeDocument/2006/relationships/slide" Target="slides/slide92.xml"/><Relationship Id="rId124" Type="http://schemas.openxmlformats.org/officeDocument/2006/relationships/slide" Target="slides/slide100.xml"/><Relationship Id="rId129" Type="http://schemas.openxmlformats.org/officeDocument/2006/relationships/slide" Target="slides/slide105.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32"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30" Type="http://schemas.openxmlformats.org/officeDocument/2006/relationships/slide" Target="slides/slide106.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viewProps" Target="viewProps.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hu-HU"/>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123061AA-C7A6-3C48-AAB4-536E3E944577}" type="datetime1">
              <a:rPr lang="hu-HU"/>
              <a:pPr>
                <a:defRPr/>
              </a:pPr>
              <a:t>2015.10.15.</a:t>
            </a:fld>
            <a:endParaRPr lang="hu-HU"/>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hu-HU"/>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CD60DA1-60E5-D64A-8C69-C7E6E078F5C1}" type="slidenum">
              <a:rPr lang="hu-HU"/>
              <a:pPr>
                <a:defRPr/>
              </a:pPr>
              <a:t>‹#›</a:t>
            </a:fld>
            <a:endParaRPr lang="hu-HU"/>
          </a:p>
        </p:txBody>
      </p:sp>
    </p:spTree>
    <p:extLst>
      <p:ext uri="{BB962C8B-B14F-4D97-AF65-F5344CB8AC3E}">
        <p14:creationId xmlns:p14="http://schemas.microsoft.com/office/powerpoint/2010/main" val="275392377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charset="0"/>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05445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86371" name="Rectangle 3"/>
          <p:cNvSpPr>
            <a:spLocks noGrp="1" noChangeArrowheads="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312968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7086F940-98F4-A34E-BDEC-28DA4FEEFA95}" type="slidenum">
              <a:rPr lang="en-US">
                <a:solidFill>
                  <a:prstClr val="black"/>
                </a:solidFill>
              </a:rPr>
              <a:pPr>
                <a:defRPr/>
              </a:pPr>
              <a:t>24</a:t>
            </a:fld>
            <a:endParaRPr lang="en-US">
              <a:solidFill>
                <a:prstClr val="black"/>
              </a:solidFill>
            </a:endParaRPr>
          </a:p>
        </p:txBody>
      </p:sp>
      <p:sp>
        <p:nvSpPr>
          <p:cNvPr id="277506" name="Rectangle 2"/>
          <p:cNvSpPr>
            <a:spLocks noGrp="1" noChangeArrowheads="1"/>
          </p:cNvSpPr>
          <p:nvPr>
            <p:ph type="body" idx="1"/>
          </p:nvPr>
        </p:nvSpPr>
        <p:spPr>
          <a:xfrm>
            <a:off x="1143000" y="4656138"/>
            <a:ext cx="4800600" cy="3378200"/>
          </a:xfrm>
          <a:solidFill>
            <a:srgbClr val="FFFFFF"/>
          </a:solidFill>
          <a:ln/>
        </p:spPr>
        <p:txBody>
          <a:bodyPr lIns="92061" tIns="46031" rIns="92061" bIns="46031"/>
          <a:lstStyle/>
          <a:p>
            <a:pPr>
              <a:defRPr/>
            </a:pPr>
            <a:r>
              <a:rPr lang="en-US"/>
              <a:t>Where do errors occur? </a:t>
            </a:r>
          </a:p>
          <a:p>
            <a:pPr>
              <a:defRPr/>
            </a:pPr>
            <a:r>
              <a:rPr lang="en-US"/>
              <a:t>Leape and colleagues</a:t>
            </a:r>
            <a:r>
              <a:rPr lang="en-US" baseline="30000"/>
              <a:t>3</a:t>
            </a:r>
            <a:r>
              <a:rPr lang="en-US"/>
              <a:t> reported in 1995 that medication errors occur at different concentrations depending on the stage of the medication or prescribing process. </a:t>
            </a:r>
            <a:r>
              <a:rPr lang="en-US">
                <a:cs typeface="Arial Unicode MS" charset="0"/>
              </a:rPr>
              <a:t>Most medication errors occur during physician ordering (39%) and medication administration (38%).</a:t>
            </a:r>
            <a:r>
              <a:rPr lang="en-US">
                <a:latin typeface="Arial" charset="0"/>
                <a:cs typeface="Arial Unicode MS" charset="0"/>
              </a:rPr>
              <a:t> </a:t>
            </a:r>
          </a:p>
          <a:p>
            <a:pPr>
              <a:defRPr/>
            </a:pPr>
            <a:endParaRPr lang="en-US">
              <a:latin typeface="Arial" charset="0"/>
            </a:endParaRPr>
          </a:p>
        </p:txBody>
      </p:sp>
      <p:sp>
        <p:nvSpPr>
          <p:cNvPr id="277507" name="Text Box 3"/>
          <p:cNvSpPr txBox="1">
            <a:spLocks noChangeArrowheads="1"/>
          </p:cNvSpPr>
          <p:nvPr/>
        </p:nvSpPr>
        <p:spPr bwMode="auto">
          <a:xfrm>
            <a:off x="1752600" y="1524000"/>
            <a:ext cx="20574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3" tIns="45716" rIns="91433" bIns="45716">
            <a:spAutoFit/>
          </a:bodyPr>
          <a:lstStyle>
            <a:lvl1pPr defTabSz="930275">
              <a:defRPr sz="2400">
                <a:solidFill>
                  <a:schemeClr val="tx1"/>
                </a:solidFill>
                <a:latin typeface="Arial Unicode MS" charset="0"/>
                <a:ea typeface="ＭＳ Ｐゴシック" charset="0"/>
              </a:defRPr>
            </a:lvl1pPr>
            <a:lvl2pPr marL="465138" defTabSz="930275">
              <a:defRPr sz="2400">
                <a:solidFill>
                  <a:schemeClr val="tx1"/>
                </a:solidFill>
                <a:latin typeface="Arial Unicode MS" charset="0"/>
                <a:ea typeface="ＭＳ Ｐゴシック" charset="0"/>
              </a:defRPr>
            </a:lvl2pPr>
            <a:lvl3pPr marL="930275" defTabSz="930275">
              <a:defRPr sz="2400">
                <a:solidFill>
                  <a:schemeClr val="tx1"/>
                </a:solidFill>
                <a:latin typeface="Arial Unicode MS" charset="0"/>
                <a:ea typeface="ＭＳ Ｐゴシック" charset="0"/>
              </a:defRPr>
            </a:lvl3pPr>
            <a:lvl4pPr marL="1395413" defTabSz="930275">
              <a:defRPr sz="2400">
                <a:solidFill>
                  <a:schemeClr val="tx1"/>
                </a:solidFill>
                <a:latin typeface="Arial Unicode MS" charset="0"/>
                <a:ea typeface="ＭＳ Ｐゴシック" charset="0"/>
              </a:defRPr>
            </a:lvl4pPr>
            <a:lvl5pPr marL="1858963" defTabSz="930275">
              <a:defRPr sz="2400">
                <a:solidFill>
                  <a:schemeClr val="tx1"/>
                </a:solidFill>
                <a:latin typeface="Arial Unicode MS" charset="0"/>
                <a:ea typeface="ＭＳ Ｐゴシック" charset="0"/>
              </a:defRPr>
            </a:lvl5pPr>
            <a:lvl6pPr marL="2316163" defTabSz="930275" fontAlgn="base">
              <a:spcBef>
                <a:spcPct val="0"/>
              </a:spcBef>
              <a:spcAft>
                <a:spcPct val="0"/>
              </a:spcAft>
              <a:defRPr sz="2400">
                <a:solidFill>
                  <a:schemeClr val="tx1"/>
                </a:solidFill>
                <a:latin typeface="Arial Unicode MS" charset="0"/>
                <a:ea typeface="ＭＳ Ｐゴシック" charset="0"/>
              </a:defRPr>
            </a:lvl6pPr>
            <a:lvl7pPr marL="2773363" defTabSz="930275" fontAlgn="base">
              <a:spcBef>
                <a:spcPct val="0"/>
              </a:spcBef>
              <a:spcAft>
                <a:spcPct val="0"/>
              </a:spcAft>
              <a:defRPr sz="2400">
                <a:solidFill>
                  <a:schemeClr val="tx1"/>
                </a:solidFill>
                <a:latin typeface="Arial Unicode MS" charset="0"/>
                <a:ea typeface="ＭＳ Ｐゴシック" charset="0"/>
              </a:defRPr>
            </a:lvl7pPr>
            <a:lvl8pPr marL="3230563" defTabSz="930275" fontAlgn="base">
              <a:spcBef>
                <a:spcPct val="0"/>
              </a:spcBef>
              <a:spcAft>
                <a:spcPct val="0"/>
              </a:spcAft>
              <a:defRPr sz="2400">
                <a:solidFill>
                  <a:schemeClr val="tx1"/>
                </a:solidFill>
                <a:latin typeface="Arial Unicode MS" charset="0"/>
                <a:ea typeface="ＭＳ Ｐゴシック" charset="0"/>
              </a:defRPr>
            </a:lvl8pPr>
            <a:lvl9pPr marL="3687763" defTabSz="930275" fontAlgn="base">
              <a:spcBef>
                <a:spcPct val="0"/>
              </a:spcBef>
              <a:spcAft>
                <a:spcPct val="0"/>
              </a:spcAft>
              <a:defRPr sz="2400">
                <a:solidFill>
                  <a:schemeClr val="tx1"/>
                </a:solidFill>
                <a:latin typeface="Arial Unicode MS" charset="0"/>
                <a:ea typeface="ＭＳ Ｐゴシック" charset="0"/>
              </a:defRPr>
            </a:lvl9pPr>
          </a:lstStyle>
          <a:p>
            <a:pPr>
              <a:spcBef>
                <a:spcPct val="50000"/>
              </a:spcBef>
              <a:defRPr/>
            </a:pPr>
            <a:r>
              <a:rPr lang="en-US" smtClean="0">
                <a:solidFill>
                  <a:prstClr val="black"/>
                </a:solidFill>
                <a:cs typeface="+mn-cs"/>
              </a:rPr>
              <a:t>Prescribing</a:t>
            </a:r>
          </a:p>
          <a:p>
            <a:pPr>
              <a:spcBef>
                <a:spcPct val="50000"/>
              </a:spcBef>
              <a:defRPr/>
            </a:pPr>
            <a:r>
              <a:rPr lang="en-US" smtClean="0">
                <a:solidFill>
                  <a:prstClr val="black"/>
                </a:solidFill>
                <a:cs typeface="+mn-cs"/>
              </a:rPr>
              <a:t>Transcribing</a:t>
            </a:r>
          </a:p>
          <a:p>
            <a:pPr>
              <a:spcBef>
                <a:spcPct val="50000"/>
              </a:spcBef>
              <a:defRPr/>
            </a:pPr>
            <a:r>
              <a:rPr lang="en-US" smtClean="0">
                <a:solidFill>
                  <a:prstClr val="black"/>
                </a:solidFill>
                <a:cs typeface="+mn-cs"/>
              </a:rPr>
              <a:t>Dispensing</a:t>
            </a:r>
          </a:p>
          <a:p>
            <a:pPr>
              <a:spcBef>
                <a:spcPct val="50000"/>
              </a:spcBef>
              <a:defRPr/>
            </a:pPr>
            <a:r>
              <a:rPr lang="en-US" smtClean="0">
                <a:solidFill>
                  <a:prstClr val="black"/>
                </a:solidFill>
                <a:cs typeface="+mn-cs"/>
              </a:rPr>
              <a:t>Administering</a:t>
            </a:r>
          </a:p>
        </p:txBody>
      </p:sp>
      <p:sp>
        <p:nvSpPr>
          <p:cNvPr id="277508" name="Text Box 4"/>
          <p:cNvSpPr txBox="1">
            <a:spLocks noChangeArrowheads="1"/>
          </p:cNvSpPr>
          <p:nvPr/>
        </p:nvSpPr>
        <p:spPr bwMode="auto">
          <a:xfrm>
            <a:off x="3124200" y="1524000"/>
            <a:ext cx="2819400" cy="212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3" tIns="45716" rIns="91433" bIns="45716">
            <a:spAutoFit/>
          </a:bodyPr>
          <a:lstStyle>
            <a:lvl1pPr defTabSz="930275">
              <a:defRPr sz="2400">
                <a:solidFill>
                  <a:schemeClr val="tx1"/>
                </a:solidFill>
                <a:latin typeface="Arial Unicode MS" charset="0"/>
                <a:ea typeface="ＭＳ Ｐゴシック" charset="0"/>
              </a:defRPr>
            </a:lvl1pPr>
            <a:lvl2pPr marL="465138" defTabSz="930275">
              <a:defRPr sz="2400">
                <a:solidFill>
                  <a:schemeClr val="tx1"/>
                </a:solidFill>
                <a:latin typeface="Arial Unicode MS" charset="0"/>
                <a:ea typeface="ＭＳ Ｐゴシック" charset="0"/>
              </a:defRPr>
            </a:lvl2pPr>
            <a:lvl3pPr marL="930275" defTabSz="930275">
              <a:defRPr sz="2400">
                <a:solidFill>
                  <a:schemeClr val="tx1"/>
                </a:solidFill>
                <a:latin typeface="Arial Unicode MS" charset="0"/>
                <a:ea typeface="ＭＳ Ｐゴシック" charset="0"/>
              </a:defRPr>
            </a:lvl3pPr>
            <a:lvl4pPr marL="1395413" defTabSz="930275">
              <a:defRPr sz="2400">
                <a:solidFill>
                  <a:schemeClr val="tx1"/>
                </a:solidFill>
                <a:latin typeface="Arial Unicode MS" charset="0"/>
                <a:ea typeface="ＭＳ Ｐゴシック" charset="0"/>
              </a:defRPr>
            </a:lvl4pPr>
            <a:lvl5pPr marL="1858963" defTabSz="930275">
              <a:defRPr sz="2400">
                <a:solidFill>
                  <a:schemeClr val="tx1"/>
                </a:solidFill>
                <a:latin typeface="Arial Unicode MS" charset="0"/>
                <a:ea typeface="ＭＳ Ｐゴシック" charset="0"/>
              </a:defRPr>
            </a:lvl5pPr>
            <a:lvl6pPr marL="2316163" defTabSz="930275" fontAlgn="base">
              <a:spcBef>
                <a:spcPct val="0"/>
              </a:spcBef>
              <a:spcAft>
                <a:spcPct val="0"/>
              </a:spcAft>
              <a:defRPr sz="2400">
                <a:solidFill>
                  <a:schemeClr val="tx1"/>
                </a:solidFill>
                <a:latin typeface="Arial Unicode MS" charset="0"/>
                <a:ea typeface="ＭＳ Ｐゴシック" charset="0"/>
              </a:defRPr>
            </a:lvl6pPr>
            <a:lvl7pPr marL="2773363" defTabSz="930275" fontAlgn="base">
              <a:spcBef>
                <a:spcPct val="0"/>
              </a:spcBef>
              <a:spcAft>
                <a:spcPct val="0"/>
              </a:spcAft>
              <a:defRPr sz="2400">
                <a:solidFill>
                  <a:schemeClr val="tx1"/>
                </a:solidFill>
                <a:latin typeface="Arial Unicode MS" charset="0"/>
                <a:ea typeface="ＭＳ Ｐゴシック" charset="0"/>
              </a:defRPr>
            </a:lvl7pPr>
            <a:lvl8pPr marL="3230563" defTabSz="930275" fontAlgn="base">
              <a:spcBef>
                <a:spcPct val="0"/>
              </a:spcBef>
              <a:spcAft>
                <a:spcPct val="0"/>
              </a:spcAft>
              <a:defRPr sz="2400">
                <a:solidFill>
                  <a:schemeClr val="tx1"/>
                </a:solidFill>
                <a:latin typeface="Arial Unicode MS" charset="0"/>
                <a:ea typeface="ＭＳ Ｐゴシック" charset="0"/>
              </a:defRPr>
            </a:lvl8pPr>
            <a:lvl9pPr marL="3687763" defTabSz="930275" fontAlgn="base">
              <a:spcBef>
                <a:spcPct val="0"/>
              </a:spcBef>
              <a:spcAft>
                <a:spcPct val="0"/>
              </a:spcAft>
              <a:defRPr sz="2400">
                <a:solidFill>
                  <a:schemeClr val="tx1"/>
                </a:solidFill>
                <a:latin typeface="Arial Unicode MS" charset="0"/>
                <a:ea typeface="ＭＳ Ｐゴシック" charset="0"/>
              </a:defRPr>
            </a:lvl9pPr>
          </a:lstStyle>
          <a:p>
            <a:pPr algn="ctr">
              <a:spcBef>
                <a:spcPct val="50000"/>
              </a:spcBef>
              <a:defRPr/>
            </a:pPr>
            <a:r>
              <a:rPr lang="en-US" smtClean="0">
                <a:solidFill>
                  <a:prstClr val="black"/>
                </a:solidFill>
                <a:cs typeface="+mn-cs"/>
              </a:rPr>
              <a:t>39%</a:t>
            </a:r>
          </a:p>
          <a:p>
            <a:pPr algn="ctr">
              <a:spcBef>
                <a:spcPct val="50000"/>
              </a:spcBef>
              <a:defRPr/>
            </a:pPr>
            <a:r>
              <a:rPr lang="en-US" smtClean="0">
                <a:solidFill>
                  <a:prstClr val="black"/>
                </a:solidFill>
                <a:cs typeface="+mn-cs"/>
              </a:rPr>
              <a:t>11%</a:t>
            </a:r>
          </a:p>
          <a:p>
            <a:pPr algn="ctr">
              <a:spcBef>
                <a:spcPct val="50000"/>
              </a:spcBef>
              <a:defRPr/>
            </a:pPr>
            <a:r>
              <a:rPr lang="en-US" smtClean="0">
                <a:solidFill>
                  <a:prstClr val="black"/>
                </a:solidFill>
                <a:cs typeface="+mn-cs"/>
              </a:rPr>
              <a:t>12%</a:t>
            </a:r>
          </a:p>
          <a:p>
            <a:pPr algn="ctr">
              <a:spcBef>
                <a:spcPct val="50000"/>
              </a:spcBef>
              <a:defRPr/>
            </a:pPr>
            <a:r>
              <a:rPr lang="en-US" smtClean="0">
                <a:solidFill>
                  <a:prstClr val="black"/>
                </a:solidFill>
                <a:cs typeface="+mn-cs"/>
              </a:rPr>
              <a:t>38%</a:t>
            </a:r>
          </a:p>
        </p:txBody>
      </p:sp>
      <p:sp>
        <p:nvSpPr>
          <p:cNvPr id="277509" name="Rectangle 5"/>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50876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63130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691FE51D-870E-914B-B815-DD750F406139}" type="slidenum">
              <a:rPr lang="en-US"/>
              <a:pPr>
                <a:defRPr/>
              </a:pPr>
              <a:t>26</a:t>
            </a:fld>
            <a:endParaRPr lang="en-US"/>
          </a:p>
        </p:txBody>
      </p:sp>
      <p:sp>
        <p:nvSpPr>
          <p:cNvPr id="28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3651" name="Rectangle 3"/>
          <p:cNvSpPr>
            <a:spLocks noGrp="1" noChangeArrowheads="1"/>
          </p:cNvSpPr>
          <p:nvPr>
            <p:ph type="body" idx="1"/>
          </p:nvPr>
        </p:nvSpPr>
        <p:spPr/>
        <p:txBody>
          <a:bodyPr/>
          <a:lstStyle/>
          <a:p>
            <a:pPr>
              <a:defRPr/>
            </a:pPr>
            <a:r>
              <a:rPr lang="en-US"/>
              <a:t>Jurors blamed this illegible prescription for the death of a Texas man. Although it allegedly calls for Isordil, the pharmacist misread it and filled it as Plendil. The jury</a:t>
            </a:r>
            <a:r>
              <a:rPr lang="ja-JP" altLang="en-US">
                <a:latin typeface="Arial"/>
              </a:rPr>
              <a:t>’</a:t>
            </a:r>
            <a:r>
              <a:rPr lang="en-US"/>
              <a:t>s $450,000 judgement, finding both the cardiologist and pharmacist negligent, is believed to be the first of its kind nationwide to focus solely on bad handwriting.</a:t>
            </a:r>
          </a:p>
        </p:txBody>
      </p:sp>
    </p:spTree>
    <p:extLst>
      <p:ext uri="{BB962C8B-B14F-4D97-AF65-F5344CB8AC3E}">
        <p14:creationId xmlns:p14="http://schemas.microsoft.com/office/powerpoint/2010/main" val="3816615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538C2051-19EF-D04F-B479-41E62532A57A}" type="slidenum">
              <a:rPr lang="en-US"/>
              <a:pPr>
                <a:defRPr/>
              </a:pPr>
              <a:t>27</a:t>
            </a:fld>
            <a:endParaRPr lang="en-US"/>
          </a:p>
        </p:txBody>
      </p:sp>
      <p:sp>
        <p:nvSpPr>
          <p:cNvPr id="287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747" name="Rectangle 3"/>
          <p:cNvSpPr>
            <a:spLocks noGrp="1" noChangeArrowheads="1"/>
          </p:cNvSpPr>
          <p:nvPr>
            <p:ph type="body" idx="1"/>
          </p:nvPr>
        </p:nvSpPr>
        <p:spPr/>
        <p:txBody>
          <a:bodyPr/>
          <a:lstStyle/>
          <a:p>
            <a:pPr>
              <a:defRPr/>
            </a:pPr>
            <a:r>
              <a:rPr lang="en-US"/>
              <a:t>A hypertensive patient accidentally received Vasotec 20 mg instead of Vantin 200 mg when a pharmacist misread this prescription. </a:t>
            </a:r>
          </a:p>
        </p:txBody>
      </p:sp>
    </p:spTree>
    <p:extLst>
      <p:ext uri="{BB962C8B-B14F-4D97-AF65-F5344CB8AC3E}">
        <p14:creationId xmlns:p14="http://schemas.microsoft.com/office/powerpoint/2010/main" val="2543883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F4452028-FAB4-D94D-A666-BBEAFA0BAD68}" type="slidenum">
              <a:rPr lang="en-US"/>
              <a:pPr>
                <a:defRPr/>
              </a:pPr>
              <a:t>28</a:t>
            </a:fld>
            <a:endParaRPr lang="en-US"/>
          </a:p>
        </p:txBody>
      </p:sp>
      <p:sp>
        <p:nvSpPr>
          <p:cNvPr id="314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4371" name="Rectangle 3"/>
          <p:cNvSpPr>
            <a:spLocks noGrp="1" noChangeArrowheads="1"/>
          </p:cNvSpPr>
          <p:nvPr>
            <p:ph type="body" idx="1"/>
          </p:nvPr>
        </p:nvSpPr>
        <p:spPr/>
        <p:txBody>
          <a:bodyPr/>
          <a:lstStyle/>
          <a:p>
            <a:pPr>
              <a:defRPr/>
            </a:pPr>
            <a:r>
              <a:rPr lang="en-US"/>
              <a:t>This is a list of some look-alike and/or sound-alike drug name pairs that have been reported to the United States Pharmacopeia Medication Error Reporting Program.  These names may not sound alike when they are read or look alike in print; however, when handwritten or communicated verbally they can be confused. </a:t>
            </a:r>
          </a:p>
          <a:p>
            <a:pPr>
              <a:defRPr/>
            </a:pPr>
            <a:r>
              <a:rPr lang="en-US"/>
              <a:t> A more complete list of these drug name pairs can be obtained at www.usp.org/reporting/review/qr66.pdf.</a:t>
            </a:r>
            <a:r>
              <a:rPr lang="en-US" baseline="30000"/>
              <a:t>11</a:t>
            </a:r>
          </a:p>
          <a:p>
            <a:pPr>
              <a:defRPr/>
            </a:pPr>
            <a:endParaRPr lang="en-US" baseline="30000"/>
          </a:p>
          <a:p>
            <a:pPr>
              <a:defRPr/>
            </a:pPr>
            <a:endParaRPr lang="en-US" baseline="30000"/>
          </a:p>
          <a:p>
            <a:pPr>
              <a:defRPr/>
            </a:pPr>
            <a:endParaRPr lang="en-US" sz="1600"/>
          </a:p>
          <a:p>
            <a:pPr>
              <a:defRPr/>
            </a:pPr>
            <a:endParaRPr lang="en-US"/>
          </a:p>
        </p:txBody>
      </p:sp>
    </p:spTree>
    <p:extLst>
      <p:ext uri="{BB962C8B-B14F-4D97-AF65-F5344CB8AC3E}">
        <p14:creationId xmlns:p14="http://schemas.microsoft.com/office/powerpoint/2010/main" val="2700686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p:txBody>
          <a:bodyPr/>
          <a:lstStyle/>
          <a:p>
            <a:pPr>
              <a:defRPr/>
            </a:pPr>
            <a:fld id="{E68C0FC2-6A52-984C-B8B5-C98224954900}" type="slidenum">
              <a:rPr lang="en-US"/>
              <a:pPr>
                <a:defRPr/>
              </a:pPr>
              <a:t>29</a:t>
            </a:fld>
            <a:endParaRPr lang="en-US"/>
          </a:p>
        </p:txBody>
      </p:sp>
      <p:sp>
        <p:nvSpPr>
          <p:cNvPr id="316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6419" name="Rectangle 3"/>
          <p:cNvSpPr>
            <a:spLocks noGrp="1" noChangeArrowheads="1"/>
          </p:cNvSpPr>
          <p:nvPr>
            <p:ph type="body" idx="1"/>
          </p:nvPr>
        </p:nvSpPr>
        <p:spPr/>
        <p:txBody>
          <a:bodyPr/>
          <a:lstStyle/>
          <a:p>
            <a:pPr>
              <a:defRPr/>
            </a:pPr>
            <a:r>
              <a:rPr lang="en-US"/>
              <a:t>Here are two examples of look-alike drug names which, when combined with unclear handwriting, can lead to serious medication errors. </a:t>
            </a:r>
          </a:p>
          <a:p>
            <a:pPr>
              <a:defRPr/>
            </a:pPr>
            <a:r>
              <a:rPr lang="en-US"/>
              <a:t>In the first case, is this an order for the flouroquinolone antibiotic Tequin (gatefloxacin) or Tegretol (carbamazepine), a drug used in epilepsy? In the other prescription order, is it the anticoagulant Coumadin (warfarin) or Avandia (rosiglitazone), used in the treatment of diabetes? Imagine the harm to a patient who received the wrong medication in either of these cases.   </a:t>
            </a:r>
          </a:p>
        </p:txBody>
      </p:sp>
    </p:spTree>
    <p:extLst>
      <p:ext uri="{BB962C8B-B14F-4D97-AF65-F5344CB8AC3E}">
        <p14:creationId xmlns:p14="http://schemas.microsoft.com/office/powerpoint/2010/main" val="409406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2456968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54417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99890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891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514936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08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412904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462114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5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389578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hu-HU"/>
          </a:p>
        </p:txBody>
      </p:sp>
    </p:spTree>
    <p:extLst>
      <p:ext uri="{BB962C8B-B14F-4D97-AF65-F5344CB8AC3E}">
        <p14:creationId xmlns:p14="http://schemas.microsoft.com/office/powerpoint/2010/main" val="2359184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C822C2-EC74-A146-B08B-3D42AD85C778}" type="slidenum">
              <a:rPr lang="hu-HU">
                <a:solidFill>
                  <a:srgbClr val="000000"/>
                </a:solidFill>
              </a:rPr>
              <a:pPr>
                <a:defRPr/>
              </a:pPr>
              <a:t>38</a:t>
            </a:fld>
            <a:endParaRPr lang="hu-HU">
              <a:solidFill>
                <a:srgbClr val="000000"/>
              </a:solidFill>
            </a:endParaRPr>
          </a:p>
        </p:txBody>
      </p:sp>
      <p:sp>
        <p:nvSpPr>
          <p:cNvPr id="62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0547"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4044219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0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2412178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919149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4484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7721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34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236626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769629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a:xfrm>
            <a:off x="914400" y="4343400"/>
            <a:ext cx="5029200" cy="411480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defTabSz="914400">
              <a:defRPr/>
            </a:pPr>
            <a:endParaRPr lang="en-US"/>
          </a:p>
        </p:txBody>
      </p:sp>
    </p:spTree>
    <p:extLst>
      <p:ext uri="{BB962C8B-B14F-4D97-AF65-F5344CB8AC3E}">
        <p14:creationId xmlns:p14="http://schemas.microsoft.com/office/powerpoint/2010/main" val="2624335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EC403279-EFC8-EC42-A70E-645A6BF428EB}" type="slidenum">
              <a:rPr lang="en-GB" sz="1200">
                <a:solidFill>
                  <a:prstClr val="black"/>
                </a:solidFill>
              </a:rPr>
              <a:pPr eaLnBrk="1" hangingPunct="1">
                <a:defRPr/>
              </a:pPr>
              <a:t>49</a:t>
            </a:fld>
            <a:endParaRPr lang="en-GB" sz="1200">
              <a:solidFill>
                <a:prstClr val="black"/>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en-US" b="1"/>
              <a:t>Due to the limitations of VKAs, it has been estimated that up to 50% of patients eligible for treatment receive no anticoagulant treatment (Rowan et al. JACC. 2007)</a:t>
            </a:r>
          </a:p>
        </p:txBody>
      </p:sp>
    </p:spTree>
    <p:extLst>
      <p:ext uri="{BB962C8B-B14F-4D97-AF65-F5344CB8AC3E}">
        <p14:creationId xmlns:p14="http://schemas.microsoft.com/office/powerpoint/2010/main" val="2735251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de-DE"/>
              <a:t>The increased INR Response is associated with increased risk of bleeding an the decreased INR response is associated with an increased risk of stroke and other thromboembolic events </a:t>
            </a:r>
          </a:p>
        </p:txBody>
      </p:sp>
    </p:spTree>
    <p:extLst>
      <p:ext uri="{BB962C8B-B14F-4D97-AF65-F5344CB8AC3E}">
        <p14:creationId xmlns:p14="http://schemas.microsoft.com/office/powerpoint/2010/main" val="1786537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hu-HU"/>
          </a:p>
        </p:txBody>
      </p:sp>
    </p:spTree>
    <p:extLst>
      <p:ext uri="{BB962C8B-B14F-4D97-AF65-F5344CB8AC3E}">
        <p14:creationId xmlns:p14="http://schemas.microsoft.com/office/powerpoint/2010/main" val="544163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581B26-734C-1648-A8F6-77D80AE23212}" type="slidenum">
              <a:rPr lang="hu-HU">
                <a:solidFill>
                  <a:prstClr val="black"/>
                </a:solidFill>
              </a:rPr>
              <a:pPr>
                <a:defRPr/>
              </a:pPr>
              <a:t>56</a:t>
            </a:fld>
            <a:endParaRPr lang="hu-HU">
              <a:solidFill>
                <a:prstClr val="black"/>
              </a:solidFill>
            </a:endParaRPr>
          </a:p>
        </p:txBody>
      </p:sp>
      <p:sp>
        <p:nvSpPr>
          <p:cNvPr id="581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163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936398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2372C-D999-C44D-AF33-BACE33414471}" type="slidenum">
              <a:rPr lang="hu-HU">
                <a:solidFill>
                  <a:prstClr val="black"/>
                </a:solidFill>
              </a:rPr>
              <a:pPr>
                <a:defRPr/>
              </a:pPr>
              <a:t>57</a:t>
            </a:fld>
            <a:endParaRPr lang="hu-HU">
              <a:solidFill>
                <a:prstClr val="black"/>
              </a:solidFill>
            </a:endParaRPr>
          </a:p>
        </p:txBody>
      </p:sp>
      <p:sp>
        <p:nvSpPr>
          <p:cNvPr id="309250" name="Rectangle 2"/>
          <p:cNvSpPr>
            <a:spLocks noGrp="1" noRot="1" noChangeAspect="1" noChangeArrowheads="1" noTextEdit="1"/>
          </p:cNvSpPr>
          <p:nvPr>
            <p:ph type="sldImg"/>
          </p:nvPr>
        </p:nvSpPr>
        <p:spPr>
          <a:xfrm>
            <a:off x="1152525" y="692150"/>
            <a:ext cx="4554538" cy="3416300"/>
          </a:xfrm>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a:xfrm>
            <a:off x="914400" y="4343400"/>
            <a:ext cx="5029200" cy="4114800"/>
          </a:xfrm>
          <a:ln/>
        </p:spPr>
        <p:txBody>
          <a:bodyPr lIns="92068" tIns="46034" rIns="92068" bIns="46034"/>
          <a:lstStyle/>
          <a:p>
            <a:pPr eaLnBrk="1" hangingPunct="1">
              <a:defRPr/>
            </a:pPr>
            <a:endParaRPr lang="en-GB" smtClean="0"/>
          </a:p>
        </p:txBody>
      </p:sp>
    </p:spTree>
    <p:extLst>
      <p:ext uri="{BB962C8B-B14F-4D97-AF65-F5344CB8AC3E}">
        <p14:creationId xmlns:p14="http://schemas.microsoft.com/office/powerpoint/2010/main" val="1507771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DA5A67-9227-7543-AC16-56E82FD20CE2}" type="slidenum">
              <a:rPr lang="hu-HU">
                <a:solidFill>
                  <a:prstClr val="black"/>
                </a:solidFill>
              </a:rPr>
              <a:pPr>
                <a:defRPr/>
              </a:pPr>
              <a:t>58</a:t>
            </a:fld>
            <a:endParaRPr lang="hu-HU">
              <a:solidFill>
                <a:prstClr val="black"/>
              </a:solidFill>
            </a:endParaRPr>
          </a:p>
        </p:txBody>
      </p:sp>
      <p:sp>
        <p:nvSpPr>
          <p:cNvPr id="582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265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832860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0107211-39ED-0143-A423-AF5C23BFC641}" type="slidenum">
              <a:rPr lang="hu-HU">
                <a:solidFill>
                  <a:prstClr val="black"/>
                </a:solidFill>
              </a:rPr>
              <a:pPr>
                <a:defRPr/>
              </a:pPr>
              <a:t>60</a:t>
            </a:fld>
            <a:endParaRPr lang="hu-HU">
              <a:solidFill>
                <a:prstClr val="black"/>
              </a:solidFill>
            </a:endParaRPr>
          </a:p>
        </p:txBody>
      </p:sp>
      <p:sp>
        <p:nvSpPr>
          <p:cNvPr id="583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368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409384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6E37AF-7152-DC4A-B646-420599403CC6}" type="slidenum">
              <a:rPr lang="hu-HU">
                <a:solidFill>
                  <a:prstClr val="black"/>
                </a:solidFill>
              </a:rPr>
              <a:pPr>
                <a:defRPr/>
              </a:pPr>
              <a:t>61</a:t>
            </a:fld>
            <a:endParaRPr lang="hu-HU">
              <a:solidFill>
                <a:prstClr val="black"/>
              </a:solidFill>
            </a:endParaRPr>
          </a:p>
        </p:txBody>
      </p:sp>
      <p:sp>
        <p:nvSpPr>
          <p:cNvPr id="584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470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432826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5BF0D4-8FDF-0449-91BE-CD257BC27BAA}" type="slidenum">
              <a:rPr lang="hu-HU">
                <a:solidFill>
                  <a:prstClr val="black"/>
                </a:solidFill>
              </a:rPr>
              <a:pPr>
                <a:defRPr/>
              </a:pPr>
              <a:t>63</a:t>
            </a:fld>
            <a:endParaRPr lang="hu-HU">
              <a:solidFill>
                <a:prstClr val="black"/>
              </a:solidFill>
            </a:endParaRPr>
          </a:p>
        </p:txBody>
      </p:sp>
      <p:sp>
        <p:nvSpPr>
          <p:cNvPr id="83970" name="Rectangle 2"/>
          <p:cNvSpPr>
            <a:spLocks noGrp="1" noRot="1" noChangeAspect="1" noChangeArrowheads="1" noTextEdit="1"/>
          </p:cNvSpPr>
          <p:nvPr>
            <p:ph type="sldImg"/>
          </p:nvPr>
        </p:nvSpPr>
        <p:spPr>
          <a:xfrm>
            <a:off x="1152525" y="692150"/>
            <a:ext cx="4554538" cy="3416300"/>
          </a:xfrm>
          <a:ln/>
          <a:extLst>
            <a:ext uri="{FAA26D3D-D897-4be2-8F04-BA451C77F1D7}">
              <ma14:placeholderFlag xmlns:ma14="http://schemas.microsoft.com/office/mac/drawingml/2011/main" xmlns="" val="1"/>
            </a:ext>
          </a:extLst>
        </p:spPr>
      </p:sp>
      <p:sp>
        <p:nvSpPr>
          <p:cNvPr id="83971" name="Rectangle 3"/>
          <p:cNvSpPr>
            <a:spLocks noGrp="1" noChangeArrowheads="1"/>
          </p:cNvSpPr>
          <p:nvPr>
            <p:ph type="body" idx="1"/>
          </p:nvPr>
        </p:nvSpPr>
        <p:spPr>
          <a:xfrm>
            <a:off x="914400" y="4343400"/>
            <a:ext cx="5029200" cy="4114800"/>
          </a:xfrm>
        </p:spPr>
        <p:txBody>
          <a:bodyPr/>
          <a:lstStyle/>
          <a:p>
            <a:pPr eaLnBrk="1" hangingPunct="1">
              <a:defRPr/>
            </a:pPr>
            <a:endParaRPr lang="en-GB" smtClean="0"/>
          </a:p>
        </p:txBody>
      </p:sp>
    </p:spTree>
    <p:extLst>
      <p:ext uri="{BB962C8B-B14F-4D97-AF65-F5344CB8AC3E}">
        <p14:creationId xmlns:p14="http://schemas.microsoft.com/office/powerpoint/2010/main" val="1093030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247542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EA766C-2536-DB4B-91F4-AB0C447B74BE}" type="slidenum">
              <a:rPr lang="hu-HU">
                <a:solidFill>
                  <a:prstClr val="black"/>
                </a:solidFill>
              </a:rPr>
              <a:pPr>
                <a:defRPr/>
              </a:pPr>
              <a:t>64</a:t>
            </a:fld>
            <a:endParaRPr lang="hu-HU">
              <a:solidFill>
                <a:prstClr val="black"/>
              </a:solidFill>
            </a:endParaRPr>
          </a:p>
        </p:txBody>
      </p:sp>
      <p:sp>
        <p:nvSpPr>
          <p:cNvPr id="585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573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692025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4922F5-A78C-C548-9E95-B3483F38E304}" type="slidenum">
              <a:rPr lang="hu-HU">
                <a:solidFill>
                  <a:prstClr val="black"/>
                </a:solidFill>
              </a:rPr>
              <a:pPr>
                <a:defRPr/>
              </a:pPr>
              <a:t>65</a:t>
            </a:fld>
            <a:endParaRPr lang="hu-HU">
              <a:solidFill>
                <a:prstClr val="black"/>
              </a:solidFill>
            </a:endParaRPr>
          </a:p>
        </p:txBody>
      </p:sp>
      <p:sp>
        <p:nvSpPr>
          <p:cNvPr id="586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675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524695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28B08C-D063-5F43-B6DE-3361CD53F637}" type="slidenum">
              <a:rPr lang="hu-HU">
                <a:solidFill>
                  <a:prstClr val="black"/>
                </a:solidFill>
              </a:rPr>
              <a:pPr>
                <a:defRPr/>
              </a:pPr>
              <a:t>66</a:t>
            </a:fld>
            <a:endParaRPr lang="hu-HU">
              <a:solidFill>
                <a:prstClr val="black"/>
              </a:solidFill>
            </a:endParaRPr>
          </a:p>
        </p:txBody>
      </p:sp>
      <p:sp>
        <p:nvSpPr>
          <p:cNvPr id="588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880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231455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ln/>
        </p:spPr>
      </p:sp>
      <p:sp>
        <p:nvSpPr>
          <p:cNvPr id="238594" name="Rectangle 3"/>
          <p:cNvSpPr>
            <a:spLocks noGrp="1" noChangeArrowheads="1"/>
          </p:cNvSpPr>
          <p:nvPr>
            <p:ph type="body" idx="1"/>
          </p:nvPr>
        </p:nvSpPr>
        <p:spPr>
          <a:noFill/>
          <a:ln w="9525"/>
        </p:spPr>
        <p:txBody>
          <a:bodyPr/>
          <a:lstStyle/>
          <a:p>
            <a:endParaRPr lang="hu-HU" smtClean="0">
              <a:ea typeface="ＭＳ Ｐゴシック"/>
              <a:cs typeface="ＭＳ Ｐゴシック"/>
            </a:endParaRPr>
          </a:p>
        </p:txBody>
      </p:sp>
    </p:spTree>
    <p:extLst>
      <p:ext uri="{BB962C8B-B14F-4D97-AF65-F5344CB8AC3E}">
        <p14:creationId xmlns:p14="http://schemas.microsoft.com/office/powerpoint/2010/main" val="1777438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E7913F-717B-F446-AE83-4975027484DE}" type="slidenum">
              <a:rPr lang="hu-HU">
                <a:solidFill>
                  <a:prstClr val="black"/>
                </a:solidFill>
              </a:rPr>
              <a:pPr>
                <a:defRPr/>
              </a:pPr>
              <a:t>68</a:t>
            </a:fld>
            <a:endParaRPr lang="hu-HU">
              <a:solidFill>
                <a:prstClr val="black"/>
              </a:solidFill>
            </a:endParaRPr>
          </a:p>
        </p:txBody>
      </p:sp>
      <p:sp>
        <p:nvSpPr>
          <p:cNvPr id="271362" name="Rectangle 2"/>
          <p:cNvSpPr>
            <a:spLocks noGrp="1" noRot="1" noChangeAspect="1" noChangeArrowheads="1" noTextEdit="1"/>
          </p:cNvSpPr>
          <p:nvPr>
            <p:ph type="sldImg"/>
          </p:nvPr>
        </p:nvSpPr>
        <p:spPr>
          <a:xfrm>
            <a:off x="1152525" y="692150"/>
            <a:ext cx="4554538" cy="3416300"/>
          </a:xfrm>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xfrm>
            <a:off x="914400" y="4343400"/>
            <a:ext cx="5029200" cy="4114800"/>
          </a:xfrm>
        </p:spPr>
        <p:txBody>
          <a:bodyPr/>
          <a:lstStyle/>
          <a:p>
            <a:pPr eaLnBrk="1" hangingPunct="1">
              <a:defRPr/>
            </a:pPr>
            <a:endParaRPr lang="en-GB" smtClean="0"/>
          </a:p>
        </p:txBody>
      </p:sp>
    </p:spTree>
    <p:extLst>
      <p:ext uri="{BB962C8B-B14F-4D97-AF65-F5344CB8AC3E}">
        <p14:creationId xmlns:p14="http://schemas.microsoft.com/office/powerpoint/2010/main" val="3225779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FD3C55-BBC8-1146-90FA-2D2194120EB4}" type="slidenum">
              <a:rPr lang="hu-HU">
                <a:solidFill>
                  <a:prstClr val="black"/>
                </a:solidFill>
              </a:rPr>
              <a:pPr>
                <a:defRPr/>
              </a:pPr>
              <a:t>69</a:t>
            </a:fld>
            <a:endParaRPr lang="hu-HU">
              <a:solidFill>
                <a:prstClr val="black"/>
              </a:solidFill>
            </a:endParaRPr>
          </a:p>
        </p:txBody>
      </p:sp>
      <p:sp>
        <p:nvSpPr>
          <p:cNvPr id="589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8982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72269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48B4C0-C9C6-9845-9ED2-0A1FEF5CC3A0}" type="slidenum">
              <a:rPr lang="hu-HU">
                <a:solidFill>
                  <a:prstClr val="black"/>
                </a:solidFill>
              </a:rPr>
              <a:pPr>
                <a:defRPr/>
              </a:pPr>
              <a:t>70</a:t>
            </a:fld>
            <a:endParaRPr lang="hu-HU">
              <a:solidFill>
                <a:prstClr val="black"/>
              </a:solidFill>
            </a:endParaRPr>
          </a:p>
        </p:txBody>
      </p:sp>
      <p:sp>
        <p:nvSpPr>
          <p:cNvPr id="629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2976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28725912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90F31E-FB39-D343-870E-CFDB4CB0E1DB}" type="slidenum">
              <a:rPr lang="hu-HU">
                <a:solidFill>
                  <a:prstClr val="black"/>
                </a:solidFill>
              </a:rPr>
              <a:pPr>
                <a:defRPr/>
              </a:pPr>
              <a:t>71</a:t>
            </a:fld>
            <a:endParaRPr lang="hu-HU">
              <a:solidFill>
                <a:prstClr val="black"/>
              </a:solidFill>
            </a:endParaRPr>
          </a:p>
        </p:txBody>
      </p:sp>
      <p:sp>
        <p:nvSpPr>
          <p:cNvPr id="631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181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3633109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C5C6C7-9F3A-5B43-8BDB-4364F0FCA664}" type="slidenum">
              <a:rPr lang="hu-HU">
                <a:solidFill>
                  <a:prstClr val="black"/>
                </a:solidFill>
              </a:rPr>
              <a:pPr>
                <a:defRPr/>
              </a:pPr>
              <a:t>72</a:t>
            </a:fld>
            <a:endParaRPr lang="hu-HU">
              <a:solidFill>
                <a:prstClr val="black"/>
              </a:solidFill>
            </a:endParaRPr>
          </a:p>
        </p:txBody>
      </p:sp>
      <p:sp>
        <p:nvSpPr>
          <p:cNvPr id="633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385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4181331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524E95-F7DB-DF46-B31C-0E21711247F1}" type="slidenum">
              <a:rPr lang="hu-HU">
                <a:solidFill>
                  <a:prstClr val="black"/>
                </a:solidFill>
              </a:rPr>
              <a:pPr>
                <a:defRPr/>
              </a:pPr>
              <a:t>73</a:t>
            </a:fld>
            <a:endParaRPr lang="hu-HU">
              <a:solidFill>
                <a:prstClr val="black"/>
              </a:solidFill>
            </a:endParaRPr>
          </a:p>
        </p:txBody>
      </p:sp>
      <p:sp>
        <p:nvSpPr>
          <p:cNvPr id="635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590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954329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2613656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52C7C9-1632-B148-83A5-7B243DD48064}" type="slidenum">
              <a:rPr lang="hu-HU">
                <a:solidFill>
                  <a:prstClr val="black"/>
                </a:solidFill>
              </a:rPr>
              <a:pPr>
                <a:defRPr/>
              </a:pPr>
              <a:t>74</a:t>
            </a:fld>
            <a:endParaRPr lang="hu-HU">
              <a:solidFill>
                <a:prstClr val="black"/>
              </a:solidFill>
            </a:endParaRPr>
          </a:p>
        </p:txBody>
      </p:sp>
      <p:sp>
        <p:nvSpPr>
          <p:cNvPr id="637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3795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72314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310527-0296-AC41-AC99-46740DF2ED3A}" type="slidenum">
              <a:rPr lang="hu-HU">
                <a:solidFill>
                  <a:prstClr val="black"/>
                </a:solidFill>
              </a:rPr>
              <a:pPr>
                <a:defRPr/>
              </a:pPr>
              <a:t>75</a:t>
            </a:fld>
            <a:endParaRPr lang="hu-HU">
              <a:solidFill>
                <a:prstClr val="black"/>
              </a:solidFill>
            </a:endParaRPr>
          </a:p>
        </p:txBody>
      </p:sp>
      <p:sp>
        <p:nvSpPr>
          <p:cNvPr id="640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000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4082836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A0DB73-874B-2840-B576-F54D8A152A6E}" type="slidenum">
              <a:rPr lang="hu-HU">
                <a:solidFill>
                  <a:prstClr val="black"/>
                </a:solidFill>
              </a:rPr>
              <a:pPr>
                <a:defRPr/>
              </a:pPr>
              <a:t>76</a:t>
            </a:fld>
            <a:endParaRPr lang="hu-HU">
              <a:solidFill>
                <a:prstClr val="black"/>
              </a:solidFill>
            </a:endParaRPr>
          </a:p>
        </p:txBody>
      </p:sp>
      <p:sp>
        <p:nvSpPr>
          <p:cNvPr id="642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205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764453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408D93-F69E-C141-A026-24E63974A580}" type="slidenum">
              <a:rPr lang="hu-HU">
                <a:solidFill>
                  <a:prstClr val="black"/>
                </a:solidFill>
              </a:rPr>
              <a:pPr>
                <a:defRPr/>
              </a:pPr>
              <a:t>77</a:t>
            </a:fld>
            <a:endParaRPr lang="hu-HU">
              <a:solidFill>
                <a:prstClr val="black"/>
              </a:solidFill>
            </a:endParaRPr>
          </a:p>
        </p:txBody>
      </p:sp>
      <p:sp>
        <p:nvSpPr>
          <p:cNvPr id="64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409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310020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2E28FC-7500-2742-BFC6-041845C1951E}" type="slidenum">
              <a:rPr lang="hu-HU">
                <a:solidFill>
                  <a:prstClr val="black"/>
                </a:solidFill>
              </a:rPr>
              <a:pPr>
                <a:defRPr/>
              </a:pPr>
              <a:t>78</a:t>
            </a:fld>
            <a:endParaRPr lang="hu-HU">
              <a:solidFill>
                <a:prstClr val="black"/>
              </a:solidFill>
            </a:endParaRPr>
          </a:p>
        </p:txBody>
      </p:sp>
      <p:sp>
        <p:nvSpPr>
          <p:cNvPr id="646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614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2112893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9C6C79-AF1B-1344-8D25-7C0C18C90246}" type="slidenum">
              <a:rPr lang="hu-HU">
                <a:solidFill>
                  <a:prstClr val="black"/>
                </a:solidFill>
              </a:rPr>
              <a:pPr>
                <a:defRPr/>
              </a:pPr>
              <a:t>79</a:t>
            </a:fld>
            <a:endParaRPr lang="hu-HU">
              <a:solidFill>
                <a:prstClr val="black"/>
              </a:solidFill>
            </a:endParaRPr>
          </a:p>
        </p:txBody>
      </p:sp>
      <p:sp>
        <p:nvSpPr>
          <p:cNvPr id="648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4819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846860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12C530-3EC6-4E4D-BD54-7D6D2DF79195}" type="slidenum">
              <a:rPr lang="hu-HU">
                <a:solidFill>
                  <a:prstClr val="black"/>
                </a:solidFill>
              </a:rPr>
              <a:pPr>
                <a:defRPr/>
              </a:pPr>
              <a:t>80</a:t>
            </a:fld>
            <a:endParaRPr lang="hu-HU">
              <a:solidFill>
                <a:prstClr val="black"/>
              </a:solidFill>
            </a:endParaRPr>
          </a:p>
        </p:txBody>
      </p:sp>
      <p:sp>
        <p:nvSpPr>
          <p:cNvPr id="65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024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387275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43D635-905C-784C-BCF8-5AE5C37BEA3D}" type="slidenum">
              <a:rPr lang="hu-HU">
                <a:solidFill>
                  <a:prstClr val="black"/>
                </a:solidFill>
              </a:rPr>
              <a:pPr>
                <a:defRPr/>
              </a:pPr>
              <a:t>81</a:t>
            </a:fld>
            <a:endParaRPr lang="hu-HU">
              <a:solidFill>
                <a:prstClr val="black"/>
              </a:solidFill>
            </a:endParaRPr>
          </a:p>
        </p:txBody>
      </p:sp>
      <p:sp>
        <p:nvSpPr>
          <p:cNvPr id="652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229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4431169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FA97B0-ED3F-B041-A3A8-7E9D221D0BA1}" type="slidenum">
              <a:rPr lang="hu-HU">
                <a:solidFill>
                  <a:prstClr val="black"/>
                </a:solidFill>
              </a:rPr>
              <a:pPr>
                <a:defRPr/>
              </a:pPr>
              <a:t>82</a:t>
            </a:fld>
            <a:endParaRPr lang="hu-HU">
              <a:solidFill>
                <a:prstClr val="black"/>
              </a:solidFill>
            </a:endParaRPr>
          </a:p>
        </p:txBody>
      </p:sp>
      <p:sp>
        <p:nvSpPr>
          <p:cNvPr id="654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433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805997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099EA5-1071-1E4C-93A1-E72EB4E605AC}" type="slidenum">
              <a:rPr lang="hu-HU">
                <a:solidFill>
                  <a:prstClr val="black"/>
                </a:solidFill>
              </a:rPr>
              <a:pPr>
                <a:defRPr/>
              </a:pPr>
              <a:t>83</a:t>
            </a:fld>
            <a:endParaRPr lang="hu-HU">
              <a:solidFill>
                <a:prstClr val="black"/>
              </a:solidFill>
            </a:endParaRPr>
          </a:p>
        </p:txBody>
      </p:sp>
      <p:sp>
        <p:nvSpPr>
          <p:cNvPr id="656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5638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637469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6914687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98D5212-E0B2-064F-988A-B4831574C88A}" type="slidenum">
              <a:rPr lang="hu-HU">
                <a:solidFill>
                  <a:prstClr val="black"/>
                </a:solidFill>
              </a:rPr>
              <a:pPr>
                <a:defRPr/>
              </a:pPr>
              <a:t>84</a:t>
            </a:fld>
            <a:endParaRPr lang="hu-HU">
              <a:solidFill>
                <a:prstClr val="black"/>
              </a:solidFill>
            </a:endParaRPr>
          </a:p>
        </p:txBody>
      </p:sp>
      <p:sp>
        <p:nvSpPr>
          <p:cNvPr id="658434" name="Rectangle 2"/>
          <p:cNvSpPr>
            <a:spLocks noGrp="1" noRot="1" noChangeAspect="1" noChangeArrowheads="1" noTextEdit="1"/>
          </p:cNvSpPr>
          <p:nvPr>
            <p:ph type="sldImg"/>
          </p:nvPr>
        </p:nvSpPr>
        <p:spPr>
          <a:xfrm>
            <a:off x="1149350" y="688975"/>
            <a:ext cx="4559300" cy="3419475"/>
          </a:xfrm>
          <a:ln w="12700" cap="flat">
            <a:solidFill>
              <a:schemeClr val="tx1"/>
            </a:solidFill>
          </a:ln>
          <a:extLst>
            <a:ext uri="{909E8E84-426E-40dd-AFC4-6F175D3DCCD1}">
              <a14:hiddenFill xmlns:a14="http://schemas.microsoft.com/office/drawing/2010/main" xmlns="">
                <a:noFill/>
              </a14:hiddenFill>
            </a:ext>
            <a:ext uri="{FAA26D3D-D897-4be2-8F04-BA451C77F1D7}">
              <ma14:placeholderFlag xmlns:ma14="http://schemas.microsoft.com/office/mac/drawingml/2011/main" xmlns="" val="1"/>
            </a:ext>
          </a:extLst>
        </p:spPr>
      </p:sp>
      <p:sp>
        <p:nvSpPr>
          <p:cNvPr id="658435" name="Rectangle 3"/>
          <p:cNvSpPr>
            <a:spLocks noGrp="1" noChangeArrowheads="1"/>
          </p:cNvSpPr>
          <p:nvPr>
            <p:ph type="body" idx="1"/>
          </p:nvPr>
        </p:nvSpPr>
        <p:spPr>
          <a:xfrm>
            <a:off x="914400" y="4341813"/>
            <a:ext cx="5029200" cy="4116387"/>
          </a:xfrm>
          <a:ln/>
        </p:spPr>
        <p:txBody>
          <a:bodyPr lIns="92569" tIns="47069" rIns="92569" bIns="47069"/>
          <a:lstStyle/>
          <a:p>
            <a:pPr defTabSz="946150" eaLnBrk="1" hangingPunct="1">
              <a:defRPr/>
            </a:pPr>
            <a:endParaRPr lang="en-GB" smtClean="0"/>
          </a:p>
        </p:txBody>
      </p:sp>
    </p:spTree>
    <p:extLst>
      <p:ext uri="{BB962C8B-B14F-4D97-AF65-F5344CB8AC3E}">
        <p14:creationId xmlns:p14="http://schemas.microsoft.com/office/powerpoint/2010/main" val="35212744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DD906C-3C9C-2544-903C-33DE8A01C6F0}" type="slidenum">
              <a:rPr lang="hu-HU">
                <a:solidFill>
                  <a:prstClr val="black"/>
                </a:solidFill>
              </a:rPr>
              <a:pPr>
                <a:defRPr/>
              </a:pPr>
              <a:t>85</a:t>
            </a:fld>
            <a:endParaRPr lang="hu-HU">
              <a:solidFill>
                <a:prstClr val="black"/>
              </a:solidFill>
            </a:endParaRPr>
          </a:p>
        </p:txBody>
      </p:sp>
      <p:sp>
        <p:nvSpPr>
          <p:cNvPr id="590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085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33542940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72C228-0D24-7D42-AAB3-0C28A06D67F5}" type="slidenum">
              <a:rPr lang="hu-HU">
                <a:solidFill>
                  <a:prstClr val="black"/>
                </a:solidFill>
              </a:rPr>
              <a:pPr>
                <a:defRPr/>
              </a:pPr>
              <a:t>86</a:t>
            </a:fld>
            <a:endParaRPr lang="hu-HU">
              <a:solidFill>
                <a:prstClr val="black"/>
              </a:solidFill>
            </a:endParaRPr>
          </a:p>
        </p:txBody>
      </p:sp>
      <p:sp>
        <p:nvSpPr>
          <p:cNvPr id="591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1875"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260804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F894E1-E0FB-B74E-8C7F-A1BE9D1CA283}" type="slidenum">
              <a:rPr lang="hu-HU">
                <a:solidFill>
                  <a:prstClr val="black"/>
                </a:solidFill>
              </a:rPr>
              <a:pPr>
                <a:defRPr/>
              </a:pPr>
              <a:t>87</a:t>
            </a:fld>
            <a:endParaRPr lang="hu-HU">
              <a:solidFill>
                <a:prstClr val="black"/>
              </a:solidFill>
            </a:endParaRPr>
          </a:p>
        </p:txBody>
      </p:sp>
      <p:sp>
        <p:nvSpPr>
          <p:cNvPr id="592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2899"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9972269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txBox="1">
            <a:spLocks noGrp="1" noChangeArrowheads="1"/>
          </p:cNvSpPr>
          <p:nvPr/>
        </p:nvSpPr>
        <p:spPr bwMode="auto">
          <a:xfrm>
            <a:off x="3884613" y="8683625"/>
            <a:ext cx="29733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52" tIns="46128" rIns="92252" bIns="46128"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a:fld id="{A13E87C8-AA9E-A848-907E-F176713E7562}" type="slidenum">
              <a:rPr lang="en-US" sz="1100" u="sng">
                <a:solidFill>
                  <a:srgbClr val="000000"/>
                </a:solidFill>
                <a:latin typeface="Times New Roman" charset="0"/>
              </a:rPr>
              <a:pPr algn="r"/>
              <a:t>95</a:t>
            </a:fld>
            <a:endParaRPr lang="en-US" sz="1100" u="sng">
              <a:solidFill>
                <a:srgbClr val="000000"/>
              </a:solidFill>
              <a:latin typeface="Times New Roman" charset="0"/>
            </a:endParaRPr>
          </a:p>
        </p:txBody>
      </p:sp>
      <p:sp>
        <p:nvSpPr>
          <p:cNvPr id="397314" name="Rectangle 2"/>
          <p:cNvSpPr>
            <a:spLocks noGrp="1" noRot="1" noChangeAspect="1" noChangeArrowheads="1" noTextEdit="1"/>
          </p:cNvSpPr>
          <p:nvPr>
            <p:ph type="sldImg"/>
          </p:nvPr>
        </p:nvSpPr>
        <p:spPr>
          <a:xfrm>
            <a:off x="1143000" y="682625"/>
            <a:ext cx="4572000" cy="3429000"/>
          </a:xfrm>
          <a:ln/>
        </p:spPr>
      </p:sp>
      <p:sp>
        <p:nvSpPr>
          <p:cNvPr id="17488900" name="Rectangle 3"/>
          <p:cNvSpPr>
            <a:spLocks noGrp="1" noChangeArrowheads="1"/>
          </p:cNvSpPr>
          <p:nvPr>
            <p:ph type="body" idx="1"/>
          </p:nvPr>
        </p:nvSpPr>
        <p:spPr>
          <a:xfrm>
            <a:off x="533400" y="4346575"/>
            <a:ext cx="5791200" cy="4114800"/>
          </a:xfrm>
          <a:solidFill>
            <a:srgbClr val="FFFFFF"/>
          </a:solidFill>
        </p:spPr>
        <p:txBody>
          <a:bodyPr lIns="92252" tIns="46128" rIns="92252" bIns="46128"/>
          <a:lstStyle/>
          <a:p>
            <a:pPr eaLnBrk="1" hangingPunct="1">
              <a:defRPr/>
            </a:pPr>
            <a:r>
              <a:rPr lang="en-US" sz="1800" b="1">
                <a:latin typeface="Times New Roman" pitchFamily="18" charset="0"/>
              </a:rPr>
              <a:t>Level 1, 2, 3, QC: L Heath, Jan Short, Jan 30</a:t>
            </a:r>
          </a:p>
          <a:p>
            <a:pPr eaLnBrk="1" hangingPunct="1">
              <a:defRPr/>
            </a:pPr>
            <a:r>
              <a:rPr lang="en-US" sz="1800" b="1">
                <a:latin typeface="Times New Roman" pitchFamily="18" charset="0"/>
              </a:rPr>
              <a:t>Source: </a:t>
            </a:r>
            <a:r>
              <a:rPr lang="da-DK" b="1">
                <a:solidFill>
                  <a:schemeClr val="tx2"/>
                </a:solidFill>
                <a:effectLst>
                  <a:outerShdw blurRad="38100" dist="38100" dir="2700000" algn="tl">
                    <a:srgbClr val="C0C0C0"/>
                  </a:outerShdw>
                </a:effectLst>
              </a:rPr>
              <a:t>Wiviott SD et al. </a:t>
            </a:r>
            <a:r>
              <a:rPr lang="da-DK" b="1" i="1">
                <a:solidFill>
                  <a:schemeClr val="tx2"/>
                </a:solidFill>
                <a:effectLst>
                  <a:outerShdw blurRad="38100" dist="38100" dir="2700000" algn="tl">
                    <a:srgbClr val="C0C0C0"/>
                  </a:outerShdw>
                </a:effectLst>
              </a:rPr>
              <a:t>NEJM</a:t>
            </a:r>
            <a:r>
              <a:rPr lang="da-DK" b="1">
                <a:solidFill>
                  <a:schemeClr val="tx2"/>
                </a:solidFill>
                <a:effectLst>
                  <a:outerShdw blurRad="38100" dist="38100" dir="2700000" algn="tl">
                    <a:srgbClr val="C0C0C0"/>
                  </a:outerShdw>
                </a:effectLst>
              </a:rPr>
              <a:t> 2007; 357: 2001-2015</a:t>
            </a:r>
          </a:p>
          <a:p>
            <a:pPr eaLnBrk="1" hangingPunct="1">
              <a:defRPr/>
            </a:pPr>
            <a:endParaRPr lang="en-US" sz="1800" b="1">
              <a:latin typeface="Times New Roman" pitchFamily="18" charset="0"/>
            </a:endParaRPr>
          </a:p>
        </p:txBody>
      </p:sp>
    </p:spTree>
    <p:extLst>
      <p:ext uri="{BB962C8B-B14F-4D97-AF65-F5344CB8AC3E}">
        <p14:creationId xmlns:p14="http://schemas.microsoft.com/office/powerpoint/2010/main" val="14901953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Notes Placeholder 11"/>
          <p:cNvSpPr>
            <a:spLocks noGrp="1"/>
          </p:cNvSpPr>
          <p:nvPr>
            <p:ph type="body" idx="1"/>
          </p:nvPr>
        </p:nvSpPr>
        <p:spPr>
          <a:xfrm>
            <a:off x="319088" y="4044950"/>
            <a:ext cx="5486400" cy="4113213"/>
          </a:xfrm>
          <a:ln/>
        </p:spPr>
        <p:txBody>
          <a:bodyPr lIns="85864" tIns="42932" rIns="85864" bIns="42932"/>
          <a:lstStyle/>
          <a:p>
            <a:pPr defTabSz="991531" eaLnBrk="1" hangingPunct="1">
              <a:spcBef>
                <a:spcPct val="0"/>
              </a:spcBef>
              <a:defRPr/>
            </a:pPr>
            <a:r>
              <a:rPr lang="en-US" altLang="ja-JP" smtClean="0">
                <a:ea typeface="ＭＳ Ｐゴシック"/>
                <a:cs typeface="ＭＳ Ｐゴシック"/>
              </a:rPr>
              <a:t>THIS SLIDE HAS BEEN THROUGH QUALITY REVIEW</a:t>
            </a:r>
          </a:p>
          <a:p>
            <a:pPr defTabSz="991531" eaLnBrk="1" hangingPunct="1">
              <a:spcBef>
                <a:spcPct val="0"/>
              </a:spcBef>
              <a:defRPr/>
            </a:pPr>
            <a:r>
              <a:rPr lang="en-US" altLang="ja-JP" smtClean="0">
                <a:ea typeface="ＭＳ Ｐゴシック"/>
                <a:cs typeface="ＭＳ Ｐゴシック"/>
              </a:rPr>
              <a:t>http://dx.doi.org/10.1016/S0140-6736(08)60422-5 </a:t>
            </a:r>
          </a:p>
          <a:p>
            <a:pPr defTabSz="991531" eaLnBrk="1" hangingPunct="1">
              <a:spcBef>
                <a:spcPct val="0"/>
              </a:spcBef>
              <a:defRPr/>
            </a:pPr>
            <a:r>
              <a:rPr lang="en-GB" smtClean="0">
                <a:ea typeface="ＭＳ Ｐゴシック"/>
                <a:cs typeface="ＭＳ Ｐゴシック"/>
              </a:rPr>
              <a:t>Cumulative Kaplan-Meier estimates of the rates of key study end points during the follow-up period.</a:t>
            </a:r>
            <a:endParaRPr lang="en-US" altLang="ja-JP" smtClean="0">
              <a:ea typeface="ＭＳ Ｐゴシック"/>
              <a:cs typeface="ＭＳ Ｐゴシック"/>
            </a:endParaRPr>
          </a:p>
          <a:p>
            <a:pPr defTabSz="991531" eaLnBrk="1" hangingPunct="1">
              <a:spcBef>
                <a:spcPct val="0"/>
              </a:spcBef>
              <a:defRPr/>
            </a:pPr>
            <a:endParaRPr lang="en-GB" smtClean="0">
              <a:ea typeface="ＭＳ Ｐゴシック"/>
              <a:cs typeface="ＭＳ Ｐゴシック"/>
            </a:endParaRPr>
          </a:p>
        </p:txBody>
      </p:sp>
      <p:sp>
        <p:nvSpPr>
          <p:cNvPr id="307202" name="Rectangle 4"/>
          <p:cNvSpPr txBox="1">
            <a:spLocks noGrp="1" noChangeArrowheads="1"/>
          </p:cNvSpPr>
          <p:nvPr/>
        </p:nvSpPr>
        <p:spPr bwMode="auto">
          <a:xfrm>
            <a:off x="3886200" y="8685213"/>
            <a:ext cx="2970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91" tIns="45847" rIns="91691" bIns="45847"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fld id="{2CBAB21B-442B-994E-8079-90A10740F3CE}" type="slidenum">
              <a:rPr lang="en-US" sz="1200" u="sng">
                <a:solidFill>
                  <a:srgbClr val="000000"/>
                </a:solidFill>
                <a:latin typeface="Calibri" charset="0"/>
              </a:rPr>
              <a:pPr algn="r" defTabSz="914400"/>
              <a:t>96</a:t>
            </a:fld>
            <a:endParaRPr lang="en-US" sz="1200" u="sng">
              <a:solidFill>
                <a:srgbClr val="000000"/>
              </a:solidFill>
              <a:latin typeface="Calibri" charset="0"/>
            </a:endParaRPr>
          </a:p>
        </p:txBody>
      </p:sp>
      <p:sp>
        <p:nvSpPr>
          <p:cNvPr id="399363" name="Slide Image Placeholder 7"/>
          <p:cNvSpPr>
            <a:spLocks noGrp="1" noRot="1" noChangeAspect="1" noTextEdit="1"/>
          </p:cNvSpPr>
          <p:nvPr>
            <p:ph type="sldImg"/>
          </p:nvPr>
        </p:nvSpPr>
        <p:spPr>
          <a:xfrm>
            <a:off x="1327150" y="371475"/>
            <a:ext cx="4137025" cy="3103563"/>
          </a:xfrm>
          <a:ln/>
        </p:spPr>
      </p:sp>
      <p:sp>
        <p:nvSpPr>
          <p:cNvPr id="307204" name="Text Box 36"/>
          <p:cNvSpPr txBox="1">
            <a:spLocks noChangeArrowheads="1"/>
          </p:cNvSpPr>
          <p:nvPr/>
        </p:nvSpPr>
        <p:spPr bwMode="auto">
          <a:xfrm>
            <a:off x="322263" y="8413750"/>
            <a:ext cx="4370387"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5864" tIns="42932" rIns="85864" bIns="42932" anchor="ctr"/>
          <a:lstStyle>
            <a:lvl1pPr defTabSz="930275" eaLnBrk="0" hangingPunct="0">
              <a:defRPr sz="2400">
                <a:solidFill>
                  <a:schemeClr val="tx1"/>
                </a:solidFill>
                <a:latin typeface="Arial" charset="0"/>
                <a:ea typeface="ＭＳ Ｐゴシック" charset="0"/>
                <a:cs typeface="ＭＳ Ｐゴシック" charset="0"/>
              </a:defRPr>
            </a:lvl1pPr>
            <a:lvl2pPr marL="742950" indent="-285750" defTabSz="930275" eaLnBrk="0" hangingPunct="0">
              <a:defRPr sz="2400">
                <a:solidFill>
                  <a:schemeClr val="tx1"/>
                </a:solidFill>
                <a:latin typeface="Arial" charset="0"/>
                <a:ea typeface="ＭＳ Ｐゴシック" charset="0"/>
              </a:defRPr>
            </a:lvl2pPr>
            <a:lvl3pPr marL="1143000" indent="-228600" defTabSz="930275" eaLnBrk="0" hangingPunct="0">
              <a:defRPr sz="2400">
                <a:solidFill>
                  <a:schemeClr val="tx1"/>
                </a:solidFill>
                <a:latin typeface="Arial" charset="0"/>
                <a:ea typeface="ＭＳ Ｐゴシック" charset="0"/>
              </a:defRPr>
            </a:lvl3pPr>
            <a:lvl4pPr marL="1600200" indent="-228600" defTabSz="930275" eaLnBrk="0" hangingPunct="0">
              <a:defRPr sz="2400">
                <a:solidFill>
                  <a:schemeClr val="tx1"/>
                </a:solidFill>
                <a:latin typeface="Arial" charset="0"/>
                <a:ea typeface="ＭＳ Ｐゴシック" charset="0"/>
              </a:defRPr>
            </a:lvl4pPr>
            <a:lvl5pPr marL="2057400" indent="-228600" defTabSz="930275" eaLnBrk="0" hangingPunct="0">
              <a:defRPr sz="2400">
                <a:solidFill>
                  <a:schemeClr val="tx1"/>
                </a:solidFill>
                <a:latin typeface="Arial"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Arial" charset="0"/>
                <a:ea typeface="ＭＳ Ｐゴシック" charset="0"/>
              </a:defRPr>
            </a:lvl9pPr>
          </a:lstStyle>
          <a:p>
            <a:r>
              <a:rPr lang="en-US" sz="900" u="sng">
                <a:solidFill>
                  <a:srgbClr val="1F497D"/>
                </a:solidFill>
                <a:latin typeface="Calibri" charset="0"/>
              </a:rPr>
              <a:t>Wiviott SD et al. </a:t>
            </a:r>
            <a:r>
              <a:rPr lang="en-US" sz="900" i="1" u="sng">
                <a:solidFill>
                  <a:srgbClr val="1F497D"/>
                </a:solidFill>
                <a:latin typeface="Calibri" charset="0"/>
              </a:rPr>
              <a:t>Lancet</a:t>
            </a:r>
            <a:r>
              <a:rPr lang="en-US" sz="900" u="sng">
                <a:solidFill>
                  <a:srgbClr val="1F497D"/>
                </a:solidFill>
                <a:latin typeface="Calibri" charset="0"/>
              </a:rPr>
              <a:t> 2008;371:1353-1363</a:t>
            </a:r>
          </a:p>
        </p:txBody>
      </p:sp>
    </p:spTree>
    <p:extLst>
      <p:ext uri="{BB962C8B-B14F-4D97-AF65-F5344CB8AC3E}">
        <p14:creationId xmlns:p14="http://schemas.microsoft.com/office/powerpoint/2010/main" val="21812445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p:cNvSpPr>
            <a:spLocks noGrp="1" noRot="1" noChangeAspect="1" noTextEdit="1"/>
          </p:cNvSpPr>
          <p:nvPr>
            <p:ph type="sldImg"/>
          </p:nvPr>
        </p:nvSpPr>
        <p:spPr>
          <a:ln/>
        </p:spPr>
      </p:sp>
      <p:sp>
        <p:nvSpPr>
          <p:cNvPr id="401410" name="Rectangle 3"/>
          <p:cNvSpPr>
            <a:spLocks noGrp="1"/>
          </p:cNvSpPr>
          <p:nvPr>
            <p:ph type="body" idx="1"/>
          </p:nvPr>
        </p:nvSpPr>
        <p:spPr>
          <a:ln/>
        </p:spPr>
        <p:txBody>
          <a:bodyPr/>
          <a:lstStyle/>
          <a:p>
            <a:pPr>
              <a:defRPr/>
            </a:pPr>
            <a:endParaRPr lang="hu-HU" smtClean="0">
              <a:ea typeface="ＭＳ Ｐゴシック"/>
              <a:cs typeface="ＭＳ Ｐゴシック"/>
            </a:endParaRPr>
          </a:p>
        </p:txBody>
      </p:sp>
    </p:spTree>
    <p:extLst>
      <p:ext uri="{BB962C8B-B14F-4D97-AF65-F5344CB8AC3E}">
        <p14:creationId xmlns:p14="http://schemas.microsoft.com/office/powerpoint/2010/main" val="30031517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52525" y="693738"/>
            <a:ext cx="4552950" cy="3414712"/>
          </a:xfrm>
          <a:ln/>
        </p:spPr>
      </p:sp>
      <p:sp>
        <p:nvSpPr>
          <p:cNvPr id="148483" name="Rectangle 3"/>
          <p:cNvSpPr>
            <a:spLocks noGrp="1" noChangeArrowheads="1"/>
          </p:cNvSpPr>
          <p:nvPr>
            <p:ph type="body" idx="1"/>
          </p:nvPr>
        </p:nvSpPr>
        <p:spPr>
          <a:xfrm>
            <a:off x="914400" y="4344988"/>
            <a:ext cx="5029200" cy="624205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hu-HU"/>
              <a:t>Számos, mérföldkövet jelentő vizsgálat kimutatta, hogy az LDL-C csökkentése statinkezeléssel javítja a cardiovascularis morbiditást és mortalitást mind ismert cardiovascularis betegség esetén, mind anélkül.</a:t>
            </a:r>
            <a:r>
              <a:rPr lang="en-GB">
                <a:latin typeface="Verdana" charset="0"/>
                <a:cs typeface="Times New Roman" charset="0"/>
              </a:rPr>
              <a:t> </a:t>
            </a:r>
            <a:r>
              <a:rPr lang="hu-HU"/>
              <a:t>Nagyobb LDL-C csökkenés esetén nagyobb volt a CV események számának csökkenése mind a primer, mind a secunder prevenciós vizsgálatok során.</a:t>
            </a:r>
            <a:r>
              <a:rPr lang="sv-SE">
                <a:latin typeface="Verdana" charset="0"/>
              </a:rPr>
              <a:t> </a:t>
            </a:r>
            <a:r>
              <a:rPr lang="hu-HU"/>
              <a:t>Jelenleg már széles körben elfogadottá vált, hogy minél alacsonyabb, annál jobb.</a:t>
            </a:r>
            <a:r>
              <a:rPr lang="sv-SE">
                <a:latin typeface="Verdana" charset="0"/>
              </a:rPr>
              <a:t> </a:t>
            </a:r>
          </a:p>
          <a:p>
            <a:pPr>
              <a:defRPr/>
            </a:pPr>
            <a:r>
              <a:rPr lang="hu-HU"/>
              <a:t>Az adatok alapján egyértelmű, hogy akár van CV betegség, akár nincs, és bármekkora a kiindulási LDL-C, ha csökkentjük az LDL-C-t csökkentjük a CV rizikót, és minél alacsonyabb LDL-C-t érünk el, annál jobb.</a:t>
            </a:r>
            <a:r>
              <a:rPr lang="en-US">
                <a:latin typeface="Verdana" charset="0"/>
              </a:rPr>
              <a:t> </a:t>
            </a:r>
            <a:r>
              <a:rPr lang="hu-HU"/>
              <a:t>A szűrésre és intervencióra vonatkozó nemzetközi irányelvek ilyen bizonyítékokon és epidemiológiai adatokon alapulnak. Ez alapján feltételezhető, hogy a bizonyítékokon alapuló kezelési irányelvek célértékeinek elérése megfelelően helyettesítheti a klinikai végpontokat, amíg azok rendelkezésre nem állnak.</a:t>
            </a:r>
            <a:endParaRPr lang="en-US"/>
          </a:p>
          <a:p>
            <a:pPr>
              <a:defRPr/>
            </a:pPr>
            <a:endParaRPr lang="sv-SE"/>
          </a:p>
          <a:p>
            <a:pPr>
              <a:defRPr/>
            </a:pPr>
            <a:r>
              <a:rPr lang="hu-HU" b="1"/>
              <a:t>Hivatkozások</a:t>
            </a:r>
            <a:endParaRPr lang="sv-SE" b="1"/>
          </a:p>
          <a:p>
            <a:pPr>
              <a:buFontTx/>
              <a:buAutoNum type="arabicPeriod"/>
              <a:defRPr/>
            </a:pPr>
            <a:r>
              <a:rPr lang="en-GB"/>
              <a:t>Ballantyne C. Low-density lipoproteins and risk for coronary artery disease. </a:t>
            </a:r>
            <a:r>
              <a:rPr lang="en-GB" i="1"/>
              <a:t>Am J Cardiol</a:t>
            </a:r>
            <a:r>
              <a:rPr lang="en-GB"/>
              <a:t> 1998;</a:t>
            </a:r>
            <a:r>
              <a:rPr lang="en-GB" b="1"/>
              <a:t>82</a:t>
            </a:r>
            <a:r>
              <a:rPr lang="en-GB"/>
              <a:t>:3Q-12Q </a:t>
            </a:r>
          </a:p>
          <a:p>
            <a:pPr>
              <a:buFontTx/>
              <a:buAutoNum type="arabicPeriod"/>
              <a:defRPr/>
            </a:pPr>
            <a:r>
              <a:rPr lang="en-GB"/>
              <a:t>Heart Protection Study Collaborative Group. MRC/BHF Heart Protection Study of cholesterol lowering with simvastatin in 20,536 high risk individuals: a randomised placebo-controlled trial. </a:t>
            </a:r>
            <a:r>
              <a:rPr lang="en-GB" i="1"/>
              <a:t>Lance</a:t>
            </a:r>
            <a:r>
              <a:rPr lang="en-GB"/>
              <a:t>t 2002;</a:t>
            </a:r>
            <a:r>
              <a:rPr lang="en-GB" b="1"/>
              <a:t>360</a:t>
            </a:r>
            <a:r>
              <a:rPr lang="en-GB"/>
              <a:t>:7–22.</a:t>
            </a:r>
          </a:p>
          <a:p>
            <a:pPr>
              <a:buFontTx/>
              <a:buAutoNum type="arabicPeriod"/>
              <a:defRPr/>
            </a:pPr>
            <a:r>
              <a:rPr lang="en-GB"/>
              <a:t>Sever, PS et al. Prevention of coronary and stroke events with atorvastatin in hypertensive patients who have average or lower-than-average cholesterol concentrations, in the Anglo-Scandinavian Cardiac Outcomes Trial – Lipid Lowering Arm: a multicentre randomised controlled trial. </a:t>
            </a:r>
            <a:r>
              <a:rPr lang="en-GB" i="1"/>
              <a:t>Lancet</a:t>
            </a:r>
            <a:r>
              <a:rPr lang="en-GB"/>
              <a:t> 2003;</a:t>
            </a:r>
            <a:r>
              <a:rPr lang="en-GB" b="1"/>
              <a:t>361</a:t>
            </a:r>
            <a:r>
              <a:rPr lang="en-GB"/>
              <a:t>:1149-58</a:t>
            </a:r>
          </a:p>
          <a:p>
            <a:pPr>
              <a:buFontTx/>
              <a:buAutoNum type="arabicPeriod"/>
              <a:defRPr/>
            </a:pPr>
            <a:r>
              <a:rPr lang="en-GB">
                <a:cs typeface="Arial" charset="0"/>
              </a:rPr>
              <a:t>Rosensen RS. Exp Opin Emerg Drugs 2004;9(2):269-279.</a:t>
            </a:r>
          </a:p>
          <a:p>
            <a:pPr>
              <a:buFontTx/>
              <a:buAutoNum type="arabicPeriod"/>
              <a:defRPr/>
            </a:pPr>
            <a:r>
              <a:rPr lang="en-GB">
                <a:cs typeface="Arial" charset="0"/>
              </a:rPr>
              <a:t>LaRosa JC, Grundy SM, Waters DD et al. N Engl J Med 2005;352:e-version. </a:t>
            </a:r>
          </a:p>
          <a:p>
            <a:pPr>
              <a:buFontTx/>
              <a:buAutoNum type="arabicPeriod"/>
              <a:defRPr/>
            </a:pPr>
            <a:endParaRPr lang="en-GB">
              <a:cs typeface="Arial" charset="0"/>
            </a:endParaRPr>
          </a:p>
          <a:p>
            <a:pPr>
              <a:defRPr/>
            </a:pPr>
            <a:r>
              <a:rPr lang="en-GB">
                <a:cs typeface="Arial" charset="0"/>
              </a:rPr>
              <a:t>Am J Cardiol 1998;82:3Q-12Q </a:t>
            </a:r>
            <a:r>
              <a:rPr lang="hu-HU">
                <a:cs typeface="Arial" charset="0"/>
              </a:rPr>
              <a:t>alapján, az</a:t>
            </a:r>
            <a:r>
              <a:rPr lang="en-GB">
                <a:cs typeface="Arial" charset="0"/>
              </a:rPr>
              <a:t> Excerpta Medica Inc.</a:t>
            </a:r>
            <a:r>
              <a:rPr lang="en-GB"/>
              <a:t> </a:t>
            </a:r>
            <a:r>
              <a:rPr lang="hu-HU"/>
              <a:t>engedélyével</a:t>
            </a:r>
            <a:endParaRPr lang="en-GB"/>
          </a:p>
          <a:p>
            <a:pPr>
              <a:buFontTx/>
              <a:buAutoNum type="arabicPeriod"/>
              <a:defRPr/>
            </a:pPr>
            <a:endParaRPr lang="en-GB">
              <a:cs typeface="Arial" charset="0"/>
            </a:endParaRPr>
          </a:p>
        </p:txBody>
      </p:sp>
    </p:spTree>
    <p:extLst>
      <p:ext uri="{BB962C8B-B14F-4D97-AF65-F5344CB8AC3E}">
        <p14:creationId xmlns:p14="http://schemas.microsoft.com/office/powerpoint/2010/main" val="17763605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E37B7-25DA-0642-B489-8464C021D0C8}" type="slidenum">
              <a:rPr lang="hu-HU">
                <a:solidFill>
                  <a:srgbClr val="000000"/>
                </a:solidFill>
              </a:rPr>
              <a:pPr>
                <a:defRPr/>
              </a:pPr>
              <a:t>99</a:t>
            </a:fld>
            <a:endParaRPr lang="hu-HU">
              <a:solidFill>
                <a:srgbClr val="000000"/>
              </a:solidFill>
            </a:endParaRPr>
          </a:p>
        </p:txBody>
      </p:sp>
      <p:sp>
        <p:nvSpPr>
          <p:cNvPr id="61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16451" name="Rectangle 3"/>
          <p:cNvSpPr>
            <a:spLocks noGrp="1" noChangeArrowheads="1"/>
          </p:cNvSpPr>
          <p:nvPr>
            <p:ph type="body" idx="1"/>
          </p:nvPr>
        </p:nvSpPr>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6071316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EF3B1B-D001-104B-B031-E53FF788ECB4}" type="slidenum">
              <a:rPr lang="hu-HU">
                <a:solidFill>
                  <a:srgbClr val="000000"/>
                </a:solidFill>
              </a:rPr>
              <a:pPr>
                <a:defRPr/>
              </a:pPr>
              <a:t>100</a:t>
            </a:fld>
            <a:endParaRPr lang="hu-HU">
              <a:solidFill>
                <a:srgbClr val="000000"/>
              </a:solidFill>
            </a:endParaRPr>
          </a:p>
        </p:txBody>
      </p:sp>
      <p:sp>
        <p:nvSpPr>
          <p:cNvPr id="565250" name="Rectangle 2"/>
          <p:cNvSpPr>
            <a:spLocks noGrp="1" noRot="1" noChangeAspect="1" noChangeArrowheads="1" noTextEdit="1"/>
          </p:cNvSpPr>
          <p:nvPr>
            <p:ph type="sldImg"/>
          </p:nvPr>
        </p:nvSpPr>
        <p:spPr>
          <a:xfrm>
            <a:off x="1147763" y="687388"/>
            <a:ext cx="4570412" cy="3427412"/>
          </a:xfrm>
          <a:ln/>
          <a:extLst>
            <a:ext uri="{FAA26D3D-D897-4be2-8F04-BA451C77F1D7}">
              <ma14:placeholderFlag xmlns:ma14="http://schemas.microsoft.com/office/mac/drawingml/2011/main" xmlns="" val="1"/>
            </a:ext>
          </a:extLst>
        </p:spPr>
      </p:sp>
      <p:sp>
        <p:nvSpPr>
          <p:cNvPr id="565251" name="Rectangle 3"/>
          <p:cNvSpPr>
            <a:spLocks noGrp="1" noChangeArrowheads="1"/>
          </p:cNvSpPr>
          <p:nvPr>
            <p:ph type="body" idx="1"/>
          </p:nvPr>
        </p:nvSpPr>
        <p:spPr>
          <a:xfrm>
            <a:off x="841375" y="4343400"/>
            <a:ext cx="5205413" cy="4113213"/>
          </a:xfrm>
        </p:spPr>
        <p:txBody>
          <a:bodyPr lIns="86874" tIns="43437" rIns="86874" bIns="43437"/>
          <a:lstStyle/>
          <a:p>
            <a:pPr eaLnBrk="1" hangingPunct="1">
              <a:spcBef>
                <a:spcPct val="20000"/>
              </a:spcBef>
              <a:tabLst>
                <a:tab pos="180975" algn="l"/>
              </a:tabLst>
            </a:pPr>
            <a:r>
              <a:rPr lang="en-GB" sz="1600" b="1"/>
              <a:t>Core slide</a:t>
            </a:r>
          </a:p>
          <a:p>
            <a:pPr eaLnBrk="1" hangingPunct="1">
              <a:spcBef>
                <a:spcPct val="20000"/>
              </a:spcBef>
              <a:tabLst>
                <a:tab pos="180975" algn="l"/>
              </a:tabLst>
            </a:pPr>
            <a:r>
              <a:rPr lang="en-GB" sz="1600"/>
              <a:t>This slide shows a linear regression analysis of LDL-C levels achieved and the IVUS progression rates from previous IVUS studies and from ASTEROID. It shows that there is a remarkably high correlation between mean LDL-C achieved in the various studies and the mean progression rate for the most robust IVUS endpoint Percent Atheroma Volume. The results from ASTEROID demonstrate that no apparent LDL-C ‘threshold’ exists beyond which benefits of LDL- reduction apply. To achieve regression, lower is better. </a:t>
            </a:r>
          </a:p>
          <a:p>
            <a:pPr eaLnBrk="1" hangingPunct="1">
              <a:spcBef>
                <a:spcPct val="20000"/>
              </a:spcBef>
              <a:tabLst>
                <a:tab pos="180975" algn="l"/>
              </a:tabLst>
            </a:pPr>
            <a:endParaRPr lang="en-GB" sz="1600"/>
          </a:p>
          <a:p>
            <a:pPr eaLnBrk="1" hangingPunct="1">
              <a:spcBef>
                <a:spcPct val="20000"/>
              </a:spcBef>
              <a:tabLst>
                <a:tab pos="180975" algn="l"/>
              </a:tabLst>
            </a:pPr>
            <a:r>
              <a:rPr lang="en-GB" sz="1600" b="1">
                <a:solidFill>
                  <a:srgbClr val="292526"/>
                </a:solidFill>
                <a:latin typeface="Syntax-Roman" charset="0"/>
              </a:rPr>
              <a:t>REVERSAL</a:t>
            </a:r>
            <a:r>
              <a:rPr lang="en-GB" sz="1600">
                <a:solidFill>
                  <a:srgbClr val="292526"/>
                </a:solidFill>
                <a:latin typeface="Syntax-Roman" charset="0"/>
              </a:rPr>
              <a:t> indicates Reversal of Atherosclerosis With Aggressive Lipid-Lowering12; </a:t>
            </a:r>
            <a:r>
              <a:rPr lang="en-GB" sz="1600" b="1">
                <a:solidFill>
                  <a:srgbClr val="292526"/>
                </a:solidFill>
                <a:latin typeface="Syntax-Roman" charset="0"/>
              </a:rPr>
              <a:t>CAMELOT</a:t>
            </a:r>
            <a:r>
              <a:rPr lang="en-GB" sz="1600">
                <a:solidFill>
                  <a:srgbClr val="292526"/>
                </a:solidFill>
                <a:latin typeface="Syntax-Roman" charset="0"/>
              </a:rPr>
              <a:t>, Comparison of Amlodipine vs Enalapril to Limit Occurrences of Thrombosis14; </a:t>
            </a:r>
            <a:r>
              <a:rPr lang="en-GB" sz="1600" b="1">
                <a:solidFill>
                  <a:srgbClr val="292526"/>
                </a:solidFill>
                <a:latin typeface="Syntax-Roman" charset="0"/>
              </a:rPr>
              <a:t>A-Plus</a:t>
            </a:r>
            <a:r>
              <a:rPr lang="en-GB" sz="1600">
                <a:solidFill>
                  <a:srgbClr val="292526"/>
                </a:solidFill>
                <a:latin typeface="Syntax-Roman" charset="0"/>
              </a:rPr>
              <a:t>, Avasimibe and Progression of Lesions on Ultrasound13; and</a:t>
            </a:r>
            <a:r>
              <a:rPr lang="en-GB" sz="1600" b="1">
                <a:solidFill>
                  <a:srgbClr val="292526"/>
                </a:solidFill>
                <a:latin typeface="Syntax-Roman" charset="0"/>
              </a:rPr>
              <a:t> ASTEROID</a:t>
            </a:r>
            <a:r>
              <a:rPr lang="en-GB" sz="1600">
                <a:solidFill>
                  <a:srgbClr val="292526"/>
                </a:solidFill>
                <a:latin typeface="Syntax-Roman" charset="0"/>
              </a:rPr>
              <a:t>, A Study to Evaluate the Effect of Rosuvastatin on Intravascular Ultrasound-Derived Coronary Atheroma Burden.</a:t>
            </a:r>
            <a:endParaRPr lang="en-GB" sz="1600">
              <a:solidFill>
                <a:srgbClr val="000000"/>
              </a:solidFill>
              <a:latin typeface="Syntax-Roman" charset="0"/>
            </a:endParaRPr>
          </a:p>
          <a:p>
            <a:pPr eaLnBrk="1" hangingPunct="1">
              <a:spcBef>
                <a:spcPct val="20000"/>
              </a:spcBef>
              <a:tabLst>
                <a:tab pos="180975" algn="l"/>
              </a:tabLst>
            </a:pPr>
            <a:endParaRPr lang="en-GB" sz="1600"/>
          </a:p>
          <a:p>
            <a:pPr eaLnBrk="1" hangingPunct="1">
              <a:spcBef>
                <a:spcPct val="20000"/>
              </a:spcBef>
              <a:tabLst>
                <a:tab pos="180975" algn="l"/>
              </a:tabLst>
            </a:pPr>
            <a:endParaRPr lang="en-GB" sz="1600"/>
          </a:p>
          <a:p>
            <a:pPr eaLnBrk="1" hangingPunct="1">
              <a:spcBef>
                <a:spcPct val="20000"/>
              </a:spcBef>
              <a:tabLst>
                <a:tab pos="180975" algn="l"/>
              </a:tabLst>
            </a:pPr>
            <a:endParaRPr lang="en-GB" sz="1600"/>
          </a:p>
        </p:txBody>
      </p:sp>
    </p:spTree>
    <p:extLst>
      <p:ext uri="{BB962C8B-B14F-4D97-AF65-F5344CB8AC3E}">
        <p14:creationId xmlns:p14="http://schemas.microsoft.com/office/powerpoint/2010/main" val="3046164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0963"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5720736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896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u="sng">
                <a:latin typeface="Calibri" charset="0"/>
              </a:rPr>
              <a:t>Slide 16: L</a:t>
            </a:r>
            <a:r>
              <a:rPr lang="en-GB" u="sng">
                <a:latin typeface="Century Schoolbook" charset="0"/>
              </a:rPr>
              <a:t>II</a:t>
            </a:r>
            <a:r>
              <a:rPr lang="en-GB" u="sng">
                <a:latin typeface="Calibri" charset="0"/>
              </a:rPr>
              <a:t>FE: Primary Composite Endpoint</a:t>
            </a:r>
            <a:endParaRPr lang="en-GB">
              <a:latin typeface="Calibri" charset="0"/>
            </a:endParaRPr>
          </a:p>
          <a:p>
            <a:pPr eaLnBrk="1" hangingPunct="1"/>
            <a:r>
              <a:rPr lang="en-GB">
                <a:latin typeface="Calibri" charset="0"/>
              </a:rPr>
              <a:t>For the first time ever a combined cardiovascular morbidity and mortality primary endpoint trial in hypertensive patients has demonstrated the superiority of an antihypertensive agent, Lozartán, over an active comparator that is a current standard treatment for hypertension (atenolol).</a:t>
            </a:r>
            <a:r>
              <a:rPr lang="en-GB" baseline="30000">
                <a:latin typeface="Calibri" charset="0"/>
              </a:rPr>
              <a:t>1</a:t>
            </a:r>
          </a:p>
          <a:p>
            <a:pPr eaLnBrk="1" hangingPunct="1"/>
            <a:r>
              <a:rPr lang="en-GB">
                <a:latin typeface="Calibri" charset="0"/>
              </a:rPr>
              <a:t>The primary endpoint of L</a:t>
            </a:r>
            <a:r>
              <a:rPr lang="en-GB">
                <a:latin typeface="Century Schoolbook" charset="0"/>
              </a:rPr>
              <a:t>II</a:t>
            </a:r>
            <a:r>
              <a:rPr lang="en-GB">
                <a:latin typeface="Calibri" charset="0"/>
              </a:rPr>
              <a:t>FE was the composite of cardiovascular morbidity and mortality (defined as stroke, MI, and cardiovascular death). </a:t>
            </a:r>
          </a:p>
          <a:p>
            <a:pPr eaLnBrk="1" hangingPunct="1"/>
            <a:r>
              <a:rPr lang="en-GB">
                <a:latin typeface="Calibri" charset="0"/>
              </a:rPr>
              <a:t>By adjusted intention-to-treat analysis (which was the primary analysis approach of this study), Lozartán was superior to atenolol in reducing the risk of combined cardiovascular morbidity and mortality – a significant 13% relative risk reduction vs. atenolol (p=0.021).</a:t>
            </a:r>
            <a:r>
              <a:rPr lang="en-GB" baseline="30000">
                <a:latin typeface="Calibri" charset="0"/>
              </a:rPr>
              <a:t>1</a:t>
            </a:r>
            <a:r>
              <a:rPr lang="en-GB">
                <a:latin typeface="Calibri" charset="0"/>
              </a:rPr>
              <a:t> The primary result was even stronger, 14.6% (p=0.009), if not adjusted for Framingham risk score and ECG-LVH at baseline.</a:t>
            </a:r>
            <a:r>
              <a:rPr lang="en-GB" baseline="30000">
                <a:latin typeface="Calibri" charset="0"/>
              </a:rPr>
              <a:t>1</a:t>
            </a:r>
            <a:r>
              <a:rPr lang="en-GB">
                <a:latin typeface="Calibri" charset="0"/>
              </a:rPr>
              <a:t> No significant differences in CV death and MI vs. atenolol were observed.</a:t>
            </a:r>
            <a:r>
              <a:rPr lang="en-GB" baseline="30000">
                <a:latin typeface="Calibri" charset="0"/>
              </a:rPr>
              <a:t>1</a:t>
            </a:r>
            <a:endParaRPr lang="en-GB">
              <a:latin typeface="Calibri" charset="0"/>
            </a:endParaRPr>
          </a:p>
          <a:p>
            <a:pPr eaLnBrk="1" hangingPunct="1"/>
            <a:r>
              <a:rPr lang="en-GB">
                <a:latin typeface="Calibri" charset="0"/>
              </a:rPr>
              <a:t>The risk reduction in CV events with atenolol was consistent with those in previous studies with beta blocker-based regimens vs. placebo, such as the Swedish Trial in Old Patients with Hypertension (STOP-Hypertension).</a:t>
            </a:r>
            <a:r>
              <a:rPr lang="en-GB" baseline="30000">
                <a:latin typeface="Calibri" charset="0"/>
              </a:rPr>
              <a:t>12 </a:t>
            </a:r>
            <a:r>
              <a:rPr lang="en-GB">
                <a:latin typeface="Calibri" charset="0"/>
              </a:rPr>
              <a:t>The superior risk reduction in the primary endpoint (composite of CV death, MI, and stroke) with Lozartán vs. atenolol in the L</a:t>
            </a:r>
            <a:r>
              <a:rPr lang="en-GB">
                <a:latin typeface="Century Schoolbook" charset="0"/>
              </a:rPr>
              <a:t>II</a:t>
            </a:r>
            <a:r>
              <a:rPr lang="en-GB">
                <a:latin typeface="Calibri" charset="0"/>
              </a:rPr>
              <a:t>FE study suggests an important role for Lozartán in patients with hypertension beyond the effects of blood pressure reduction alone.</a:t>
            </a:r>
          </a:p>
          <a:p>
            <a:pPr eaLnBrk="1" hangingPunct="1"/>
            <a:endParaRPr lang="en-US">
              <a:latin typeface="Calibri" charset="0"/>
            </a:endParaRPr>
          </a:p>
        </p:txBody>
      </p:sp>
    </p:spTree>
    <p:extLst>
      <p:ext uri="{BB962C8B-B14F-4D97-AF65-F5344CB8AC3E}">
        <p14:creationId xmlns:p14="http://schemas.microsoft.com/office/powerpoint/2010/main" val="31485501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998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u="sng">
                <a:latin typeface="Calibri" charset="0"/>
              </a:rPr>
              <a:t>Slide 17: L</a:t>
            </a:r>
            <a:r>
              <a:rPr lang="en-GB" u="sng">
                <a:latin typeface="Century Schoolbook" charset="0"/>
              </a:rPr>
              <a:t>II</a:t>
            </a:r>
            <a:r>
              <a:rPr lang="en-GB" u="sng">
                <a:latin typeface="Calibri" charset="0"/>
              </a:rPr>
              <a:t>FE: Stroke </a:t>
            </a:r>
            <a:r>
              <a:rPr lang="en-GB">
                <a:latin typeface="Calibri" charset="0"/>
              </a:rPr>
              <a:t>                   </a:t>
            </a:r>
            <a:r>
              <a:rPr lang="en-GB" u="sng">
                <a:latin typeface="Calibri" charset="0"/>
              </a:rPr>
              <a:t>    </a:t>
            </a:r>
          </a:p>
          <a:p>
            <a:pPr eaLnBrk="1" hangingPunct="1"/>
            <a:r>
              <a:rPr lang="en-GB">
                <a:latin typeface="Calibri" charset="0"/>
              </a:rPr>
              <a:t>Lozartán reduced the risk of fatal and non-fatal stroke, a major cause of death and disability, by 25% compared with atenolol.  This risk reduction was highly significant (p=0.0010).</a:t>
            </a:r>
            <a:r>
              <a:rPr lang="en-GB" baseline="30000">
                <a:latin typeface="Calibri" charset="0"/>
              </a:rPr>
              <a:t>1</a:t>
            </a:r>
            <a:r>
              <a:rPr lang="en-GB">
                <a:latin typeface="Calibri" charset="0"/>
              </a:rPr>
              <a:t> </a:t>
            </a:r>
          </a:p>
          <a:p>
            <a:pPr eaLnBrk="1" hangingPunct="1"/>
            <a:r>
              <a:rPr lang="en-GB">
                <a:latin typeface="Calibri" charset="0"/>
              </a:rPr>
              <a:t>This cerebrovascular protective benefit in patients treated with Lozartán was greater than has been observed in trials of varying hypertensive patient populations in comparisons of CCB-based therapy with diuretic-based or beta blocker-based therapy.</a:t>
            </a:r>
            <a:r>
              <a:rPr lang="en-GB" baseline="30000">
                <a:latin typeface="Calibri" charset="0"/>
              </a:rPr>
              <a:t>35  </a:t>
            </a:r>
          </a:p>
          <a:p>
            <a:pPr eaLnBrk="1" hangingPunct="1"/>
            <a:r>
              <a:rPr lang="en-GB">
                <a:latin typeface="Calibri" charset="0"/>
              </a:rPr>
              <a:t>The superior risk reduction in stroke with Lozartán vs. atenolol in the </a:t>
            </a:r>
            <a:br>
              <a:rPr lang="en-GB">
                <a:latin typeface="Calibri" charset="0"/>
              </a:rPr>
            </a:br>
            <a:r>
              <a:rPr lang="en-GB">
                <a:latin typeface="Calibri" charset="0"/>
              </a:rPr>
              <a:t>L</a:t>
            </a:r>
            <a:r>
              <a:rPr lang="en-GB">
                <a:latin typeface="Century Schoolbook" charset="0"/>
              </a:rPr>
              <a:t>II</a:t>
            </a:r>
            <a:r>
              <a:rPr lang="en-GB">
                <a:latin typeface="Calibri" charset="0"/>
              </a:rPr>
              <a:t>FE study suggests an important role for Lozartán in patients with hypertension beyond the effects of blood pressure reduction alone.</a:t>
            </a:r>
            <a:r>
              <a:rPr lang="en-GB" baseline="30000">
                <a:latin typeface="Calibri" charset="0"/>
              </a:rPr>
              <a:t>1</a:t>
            </a:r>
            <a:endParaRPr lang="en-GB">
              <a:latin typeface="Calibri" charset="0"/>
            </a:endParaRPr>
          </a:p>
          <a:p>
            <a:pPr eaLnBrk="1" hangingPunct="1"/>
            <a:endParaRPr lang="en-GB" baseline="30000">
              <a:latin typeface="Calibri" charset="0"/>
            </a:endParaRPr>
          </a:p>
          <a:p>
            <a:pPr eaLnBrk="1" hangingPunct="1"/>
            <a:endParaRPr lang="en-US">
              <a:latin typeface="Calibri" charset="0"/>
            </a:endParaRPr>
          </a:p>
        </p:txBody>
      </p:sp>
    </p:spTree>
    <p:extLst>
      <p:ext uri="{BB962C8B-B14F-4D97-AF65-F5344CB8AC3E}">
        <p14:creationId xmlns:p14="http://schemas.microsoft.com/office/powerpoint/2010/main" val="12745812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101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u="sng">
                <a:latin typeface="Calibri" charset="0"/>
              </a:rPr>
              <a:t>Slide 23: L</a:t>
            </a:r>
            <a:r>
              <a:rPr lang="en-GB" u="sng">
                <a:latin typeface="Century Schoolbook" charset="0"/>
              </a:rPr>
              <a:t>II</a:t>
            </a:r>
            <a:r>
              <a:rPr lang="en-GB" u="sng">
                <a:latin typeface="Calibri" charset="0"/>
              </a:rPr>
              <a:t>FE: New-Onset Diabetes</a:t>
            </a:r>
            <a:endParaRPr lang="en-GB">
              <a:latin typeface="Calibri" charset="0"/>
            </a:endParaRPr>
          </a:p>
          <a:p>
            <a:pPr eaLnBrk="1" hangingPunct="1"/>
            <a:endParaRPr lang="en-GB">
              <a:latin typeface="Calibri" charset="0"/>
            </a:endParaRPr>
          </a:p>
          <a:p>
            <a:pPr eaLnBrk="1" hangingPunct="1"/>
            <a:r>
              <a:rPr lang="en-GB">
                <a:latin typeface="Calibri" charset="0"/>
              </a:rPr>
              <a:t>A 25% lower incidence of new-onset diabetes mellitus occurred in patients treated with Lozartán compared to those treated with atenolol in a highly significant between-group difference (p&lt;0.001).</a:t>
            </a:r>
            <a:r>
              <a:rPr lang="en-GB" baseline="30000">
                <a:latin typeface="Calibri" charset="0"/>
              </a:rPr>
              <a:t>1</a:t>
            </a:r>
            <a:r>
              <a:rPr lang="en-GB">
                <a:latin typeface="Calibri" charset="0"/>
              </a:rPr>
              <a:t> </a:t>
            </a:r>
          </a:p>
          <a:p>
            <a:pPr eaLnBrk="1" hangingPunct="1"/>
            <a:r>
              <a:rPr lang="en-GB">
                <a:latin typeface="Calibri" charset="0"/>
              </a:rPr>
              <a:t>Because blood pressure reduction was similar in both treatment arms, this reduction in risk of new-onset diabetes suggests an additional benefit of Lozartán beyond blood pressure control.</a:t>
            </a:r>
            <a:r>
              <a:rPr lang="en-GB" baseline="30000">
                <a:latin typeface="Calibri" charset="0"/>
              </a:rPr>
              <a:t>1  </a:t>
            </a:r>
          </a:p>
          <a:p>
            <a:pPr eaLnBrk="1" hangingPunct="1"/>
            <a:r>
              <a:rPr lang="en-GB">
                <a:latin typeface="Calibri" charset="0"/>
              </a:rPr>
              <a:t>The L</a:t>
            </a:r>
            <a:r>
              <a:rPr lang="en-GB">
                <a:latin typeface="Century Schoolbook" charset="0"/>
              </a:rPr>
              <a:t>II</a:t>
            </a:r>
            <a:r>
              <a:rPr lang="en-GB">
                <a:latin typeface="Calibri" charset="0"/>
              </a:rPr>
              <a:t>FE findings regarding new-onset diabetes are of interest in light of the results of the recent Reduction of Endpoints in NIDDM with the Angiotensin II Antagonist Lozartán (RENAAL) trial in patients with Type 2 diabetes and nephropathy, in which treatment with Lozartán added to conventional therapy significantly reduced by 16% the risk of the primary endpoint of the composite of doubling of serum creatinine, end-stage renal disease, or death vs. placebo and conventional therapy (p=0.02).</a:t>
            </a:r>
            <a:r>
              <a:rPr lang="en-GB" baseline="30000">
                <a:latin typeface="Calibri" charset="0"/>
              </a:rPr>
              <a:t>6</a:t>
            </a:r>
            <a:r>
              <a:rPr lang="en-GB">
                <a:latin typeface="Calibri" charset="0"/>
              </a:rPr>
              <a:t> RENAAL also demonstrated for the first time a statistically significant 28% risk reduction of end-stage renal disease (p=0.002) and a cardio-protective benefit with Lozartán – 32% risk reduction in first hospitalizations for heart failure (p=0.005) in hypertensive patients with Type 2 diabetes and nephropathy.</a:t>
            </a:r>
            <a:r>
              <a:rPr lang="en-GB" baseline="30000">
                <a:latin typeface="Calibri" charset="0"/>
              </a:rPr>
              <a:t>6</a:t>
            </a:r>
            <a:r>
              <a:rPr lang="en-GB">
                <a:latin typeface="Calibri" charset="0"/>
              </a:rPr>
              <a:t> </a:t>
            </a:r>
            <a:endParaRPr lang="en-GB" u="sng">
              <a:latin typeface="Calibri" charset="0"/>
            </a:endParaRPr>
          </a:p>
          <a:p>
            <a:pPr eaLnBrk="1" hangingPunct="1"/>
            <a:endParaRPr lang="en-US" sz="1000">
              <a:latin typeface="Calibri" charset="0"/>
            </a:endParaRPr>
          </a:p>
        </p:txBody>
      </p:sp>
    </p:spTree>
    <p:extLst>
      <p:ext uri="{BB962C8B-B14F-4D97-AF65-F5344CB8AC3E}">
        <p14:creationId xmlns:p14="http://schemas.microsoft.com/office/powerpoint/2010/main" val="375127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2034" name="Rectangle 3"/>
          <p:cNvSpPr>
            <a:spLocks noGrp="1" noChangeArrowheads="1"/>
          </p:cNvSpPr>
          <p:nvPr>
            <p:ph type="body" idx="1"/>
          </p:nvPr>
        </p:nvSpPr>
        <p:spPr bwMode="auto">
          <a:xfrm>
            <a:off x="912813" y="4344988"/>
            <a:ext cx="5032375" cy="411321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GB">
              <a:latin typeface="Calibri" charset="0"/>
            </a:endParaRPr>
          </a:p>
        </p:txBody>
      </p:sp>
    </p:spTree>
    <p:extLst>
      <p:ext uri="{BB962C8B-B14F-4D97-AF65-F5344CB8AC3E}">
        <p14:creationId xmlns:p14="http://schemas.microsoft.com/office/powerpoint/2010/main" val="33198912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305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hu-HU">
              <a:latin typeface="Calibri" charset="0"/>
            </a:endParaRPr>
          </a:p>
        </p:txBody>
      </p:sp>
    </p:spTree>
    <p:extLst>
      <p:ext uri="{BB962C8B-B14F-4D97-AF65-F5344CB8AC3E}">
        <p14:creationId xmlns:p14="http://schemas.microsoft.com/office/powerpoint/2010/main" val="745653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08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hu-HU">
              <a:latin typeface="Calibri" charset="0"/>
            </a:endParaRPr>
          </a:p>
        </p:txBody>
      </p:sp>
    </p:spTree>
    <p:extLst>
      <p:ext uri="{BB962C8B-B14F-4D97-AF65-F5344CB8AC3E}">
        <p14:creationId xmlns:p14="http://schemas.microsoft.com/office/powerpoint/2010/main" val="405054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532120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pPr eaLnBrk="1" hangingPunct="1">
              <a:defRPr/>
            </a:pPr>
            <a:endParaRPr lang="en-US" smtClean="0"/>
          </a:p>
        </p:txBody>
      </p:sp>
    </p:spTree>
    <p:extLst>
      <p:ext uri="{BB962C8B-B14F-4D97-AF65-F5344CB8AC3E}">
        <p14:creationId xmlns:p14="http://schemas.microsoft.com/office/powerpoint/2010/main" val="138639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0.xml"/><Relationship Id="rId1" Type="http://schemas.openxmlformats.org/officeDocument/2006/relationships/vmlDrawing" Target="../drawings/vmlDrawing2.vml"/><Relationship Id="rId4" Type="http://schemas.openxmlformats.org/officeDocument/2006/relationships/oleObject" Target="../embeddings/Microsoft_PowerPoint_97_2003-as_bemutat_2.ppt"/></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0.xml"/><Relationship Id="rId1" Type="http://schemas.openxmlformats.org/officeDocument/2006/relationships/vmlDrawing" Target="../drawings/vmlDrawing3.vml"/><Relationship Id="rId4" Type="http://schemas.openxmlformats.org/officeDocument/2006/relationships/oleObject" Target="../embeddings/Microsoft_PowerPoint_97_2003-as_bemutat_3.ppt"/></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0.xml"/><Relationship Id="rId1" Type="http://schemas.openxmlformats.org/officeDocument/2006/relationships/vmlDrawing" Target="../drawings/vmlDrawing4.vml"/><Relationship Id="rId4" Type="http://schemas.openxmlformats.org/officeDocument/2006/relationships/oleObject" Target="../embeddings/Microsoft_PowerPoint_97_2003-as_bemutat_4.ppt"/></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u-H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u-HU"/>
          </a:p>
        </p:txBody>
      </p:sp>
      <p:sp>
        <p:nvSpPr>
          <p:cNvPr id="4" name="Date Placeholder 3"/>
          <p:cNvSpPr>
            <a:spLocks noGrp="1"/>
          </p:cNvSpPr>
          <p:nvPr>
            <p:ph type="dt" sz="half" idx="10"/>
          </p:nvPr>
        </p:nvSpPr>
        <p:spPr/>
        <p:txBody>
          <a:bodyPr/>
          <a:lstStyle>
            <a:lvl1pPr>
              <a:defRPr/>
            </a:lvl1pPr>
          </a:lstStyle>
          <a:p>
            <a:pPr>
              <a:defRPr/>
            </a:pPr>
            <a:fld id="{3A021B0D-DEB3-ED41-AA18-698BE105AA26}" type="datetime1">
              <a:rPr lang="hu-HU"/>
              <a:pPr>
                <a:defRPr/>
              </a:pPr>
              <a:t>2015.10.15.</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89B9A3F8-91DE-CF41-A1D2-E01968F8CD44}" type="slidenum">
              <a:rPr lang="hu-HU"/>
              <a:pPr>
                <a:defRPr/>
              </a:pPr>
              <a:t>‹#›</a:t>
            </a:fld>
            <a:endParaRPr lang="hu-HU"/>
          </a:p>
        </p:txBody>
      </p:sp>
    </p:spTree>
    <p:extLst>
      <p:ext uri="{BB962C8B-B14F-4D97-AF65-F5344CB8AC3E}">
        <p14:creationId xmlns:p14="http://schemas.microsoft.com/office/powerpoint/2010/main" val="376140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AF25446F-CDA5-B043-8709-2177E9B55BB1}" type="datetime1">
              <a:rPr lang="hu-HU"/>
              <a:pPr>
                <a:defRPr/>
              </a:pPr>
              <a:t>2015.10.15.</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ECEA0E8D-DAE7-7745-9737-03686B2A6A4B}" type="slidenum">
              <a:rPr lang="hu-HU"/>
              <a:pPr>
                <a:defRPr/>
              </a:pPr>
              <a:t>‹#›</a:t>
            </a:fld>
            <a:endParaRPr lang="hu-HU"/>
          </a:p>
        </p:txBody>
      </p:sp>
    </p:spTree>
    <p:extLst>
      <p:ext uri="{BB962C8B-B14F-4D97-AF65-F5344CB8AC3E}">
        <p14:creationId xmlns:p14="http://schemas.microsoft.com/office/powerpoint/2010/main" val="9788769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7200">
              <a:defRPr>
                <a:cs typeface="ＭＳ Ｐゴシック" charset="0"/>
              </a:defRPr>
            </a:lvl1pPr>
          </a:lstStyle>
          <a:p>
            <a:pPr>
              <a:defRPr/>
            </a:pPr>
            <a:fld id="{BC0488CA-A4B9-1C48-A054-09BE0A4DB5A3}" type="slidenum">
              <a:rPr lang="en-US"/>
              <a:pPr>
                <a:defRPr/>
              </a:pPr>
              <a:t>‹#›</a:t>
            </a:fld>
            <a:endParaRPr lang="en-US"/>
          </a:p>
        </p:txBody>
      </p:sp>
    </p:spTree>
    <p:extLst>
      <p:ext uri="{BB962C8B-B14F-4D97-AF65-F5344CB8AC3E}">
        <p14:creationId xmlns:p14="http://schemas.microsoft.com/office/powerpoint/2010/main" val="8680149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a:defRPr>
                <a:cs typeface="ＭＳ Ｐゴシック" charset="0"/>
              </a:defRPr>
            </a:lvl1pPr>
          </a:lstStyle>
          <a:p>
            <a:pPr>
              <a:defRPr/>
            </a:pPr>
            <a:fld id="{05D8B609-76F7-784E-A30F-284B3B0E1543}" type="slidenum">
              <a:rPr lang="en-US"/>
              <a:pPr>
                <a:defRPr/>
              </a:pPr>
              <a:t>‹#›</a:t>
            </a:fld>
            <a:endParaRPr lang="en-US"/>
          </a:p>
        </p:txBody>
      </p:sp>
    </p:spTree>
    <p:extLst>
      <p:ext uri="{BB962C8B-B14F-4D97-AF65-F5344CB8AC3E}">
        <p14:creationId xmlns:p14="http://schemas.microsoft.com/office/powerpoint/2010/main" val="34480669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72B0A3BA-230B-4449-BFE6-32AFB60E5F6E}" type="slidenum">
              <a:rPr lang="en-US"/>
              <a:pPr>
                <a:defRPr/>
              </a:pPr>
              <a:t>‹#›</a:t>
            </a:fld>
            <a:endParaRPr lang="en-US"/>
          </a:p>
        </p:txBody>
      </p:sp>
    </p:spTree>
    <p:extLst>
      <p:ext uri="{BB962C8B-B14F-4D97-AF65-F5344CB8AC3E}">
        <p14:creationId xmlns:p14="http://schemas.microsoft.com/office/powerpoint/2010/main" val="16007437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3C4E9FB7-45F2-7E49-A814-AEB6609ED0B3}" type="slidenum">
              <a:rPr lang="en-US"/>
              <a:pPr>
                <a:defRPr/>
              </a:pPr>
              <a:t>‹#›</a:t>
            </a:fld>
            <a:endParaRPr lang="en-US"/>
          </a:p>
        </p:txBody>
      </p:sp>
    </p:spTree>
    <p:extLst>
      <p:ext uri="{BB962C8B-B14F-4D97-AF65-F5344CB8AC3E}">
        <p14:creationId xmlns:p14="http://schemas.microsoft.com/office/powerpoint/2010/main" val="26313405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D901F889-ECFD-4244-A394-CBB832DA5197}" type="slidenum">
              <a:rPr lang="en-US"/>
              <a:pPr>
                <a:defRPr/>
              </a:pPr>
              <a:t>‹#›</a:t>
            </a:fld>
            <a:endParaRPr lang="en-US"/>
          </a:p>
        </p:txBody>
      </p:sp>
    </p:spTree>
    <p:extLst>
      <p:ext uri="{BB962C8B-B14F-4D97-AF65-F5344CB8AC3E}">
        <p14:creationId xmlns:p14="http://schemas.microsoft.com/office/powerpoint/2010/main" val="14776026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E4A515AD-1F3A-914B-BCDB-6563150BE3E5}" type="slidenum">
              <a:rPr lang="en-US"/>
              <a:pPr>
                <a:defRPr/>
              </a:pPr>
              <a:t>‹#›</a:t>
            </a:fld>
            <a:endParaRPr lang="en-US"/>
          </a:p>
        </p:txBody>
      </p:sp>
    </p:spTree>
    <p:extLst>
      <p:ext uri="{BB962C8B-B14F-4D97-AF65-F5344CB8AC3E}">
        <p14:creationId xmlns:p14="http://schemas.microsoft.com/office/powerpoint/2010/main" val="41401187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69988" y="1946275"/>
            <a:ext cx="7772400" cy="4114800"/>
          </a:xfrm>
        </p:spPr>
        <p:txBody>
          <a:bodyPr/>
          <a:lstStyle/>
          <a:p>
            <a:pPr lvl="0"/>
            <a:endParaRPr lang="en-US" noProof="0" smtClean="0"/>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0E80CF7F-D771-674D-B4E9-E8A9253BD46E}" type="slidenum">
              <a:rPr lang="en-US"/>
              <a:pPr>
                <a:defRPr/>
              </a:pPr>
              <a:t>‹#›</a:t>
            </a:fld>
            <a:endParaRPr lang="en-US"/>
          </a:p>
        </p:txBody>
      </p:sp>
    </p:spTree>
    <p:extLst>
      <p:ext uri="{BB962C8B-B14F-4D97-AF65-F5344CB8AC3E}">
        <p14:creationId xmlns:p14="http://schemas.microsoft.com/office/powerpoint/2010/main" val="8240311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Rounded Rectangle 12"/>
          <p:cNvSpPr/>
          <p:nvPr userDrawn="1"/>
        </p:nvSpPr>
        <p:spPr bwMode="auto">
          <a:xfrm>
            <a:off x="395288" y="188913"/>
            <a:ext cx="8353425" cy="1008062"/>
          </a:xfrm>
          <a:prstGeom prst="roundRect">
            <a:avLst>
              <a:gd name="adj" fmla="val 9109"/>
            </a:avLst>
          </a:prstGeom>
          <a:solidFill>
            <a:schemeClr val="accent6"/>
          </a:solidFill>
          <a:ln w="9525" cap="flat" cmpd="sng" algn="ctr">
            <a:noFill/>
            <a:prstDash val="solid"/>
            <a:round/>
            <a:headEnd type="none" w="med" len="med"/>
            <a:tailEnd type="none" w="med" len="med"/>
          </a:ln>
          <a:effectLst/>
        </p:spPr>
        <p:txBody>
          <a:bodyPr wrap="none">
            <a:spAutoFit/>
          </a:bodyPr>
          <a:lstStyle/>
          <a:p>
            <a:pPr defTabSz="914400" eaLnBrk="0" hangingPunct="0">
              <a:defRPr/>
            </a:pPr>
            <a:endParaRPr lang="hu-HU">
              <a:solidFill>
                <a:srgbClr val="042341"/>
              </a:solidFill>
              <a:ea typeface="ＭＳ Ｐゴシック" charset="-128"/>
              <a:cs typeface="Arial"/>
            </a:endParaRPr>
          </a:p>
        </p:txBody>
      </p:sp>
      <p:sp>
        <p:nvSpPr>
          <p:cNvPr id="5" name="Rectangle 3"/>
          <p:cNvSpPr>
            <a:spLocks noGrp="1" noChangeArrowheads="1"/>
          </p:cNvSpPr>
          <p:nvPr>
            <p:ph type="title"/>
          </p:nvPr>
        </p:nvSpPr>
        <p:spPr bwMode="auto">
          <a:xfrm>
            <a:off x="419894" y="188913"/>
            <a:ext cx="8304212" cy="1008062"/>
          </a:xfrm>
          <a:prstGeom prst="rect">
            <a:avLst/>
          </a:prstGeom>
          <a:noFill/>
          <a:ln>
            <a:noFill/>
          </a:ln>
          <a:extLst/>
        </p:spPr>
        <p:txBody>
          <a:bodyPr/>
          <a:lstStyle/>
          <a:p>
            <a:pPr lvl="0"/>
            <a:r>
              <a:rPr lang="en-US" dirty="0" smtClean="0"/>
              <a:t>CLICK TO EDIT MASTER TITLE STYLE</a:t>
            </a:r>
          </a:p>
        </p:txBody>
      </p:sp>
      <p:sp>
        <p:nvSpPr>
          <p:cNvPr id="7" name="Text Placeholder 12"/>
          <p:cNvSpPr>
            <a:spLocks noGrp="1"/>
          </p:cNvSpPr>
          <p:nvPr>
            <p:ph type="body" sz="quarter" idx="12"/>
          </p:nvPr>
        </p:nvSpPr>
        <p:spPr>
          <a:xfrm>
            <a:off x="419400" y="6456641"/>
            <a:ext cx="8305200" cy="255924"/>
          </a:xfrm>
        </p:spPr>
        <p:txBody>
          <a:bodyPr/>
          <a:lstStyle>
            <a:lvl1pPr>
              <a:defRPr sz="1100"/>
            </a:lvl1pPr>
            <a:lvl2pPr>
              <a:defRPr sz="1000"/>
            </a:lvl2pPr>
            <a:lvl3pPr>
              <a:defRPr sz="900"/>
            </a:lvl3pPr>
            <a:lvl4pPr>
              <a:defRPr sz="900"/>
            </a:lvl4pPr>
            <a:lvl5pPr>
              <a:defRPr sz="900"/>
            </a:lvl5pPr>
          </a:lstStyle>
          <a:p>
            <a:pPr lvl="0"/>
            <a:r>
              <a:rPr lang="en-US" dirty="0" smtClean="0"/>
              <a:t>Click to edit Master text styles</a:t>
            </a:r>
          </a:p>
        </p:txBody>
      </p:sp>
      <p:sp>
        <p:nvSpPr>
          <p:cNvPr id="12" name="Content Placeholder 8"/>
          <p:cNvSpPr>
            <a:spLocks noGrp="1"/>
          </p:cNvSpPr>
          <p:nvPr>
            <p:ph sz="quarter" idx="13"/>
          </p:nvPr>
        </p:nvSpPr>
        <p:spPr>
          <a:xfrm>
            <a:off x="395535" y="1556792"/>
            <a:ext cx="8352929"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30291951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3"/>
          <p:cNvSpPr>
            <a:spLocks noGrp="1" noChangeArrowheads="1"/>
          </p:cNvSpPr>
          <p:nvPr>
            <p:ph type="title"/>
          </p:nvPr>
        </p:nvSpPr>
        <p:spPr bwMode="auto">
          <a:xfrm>
            <a:off x="419894" y="188913"/>
            <a:ext cx="8304212" cy="1008062"/>
          </a:xfrm>
          <a:prstGeom prst="rect">
            <a:avLst/>
          </a:prstGeom>
          <a:noFill/>
          <a:ln>
            <a:noFill/>
          </a:ln>
          <a:extLst/>
        </p:spPr>
        <p:txBody>
          <a:bodyPr/>
          <a:lstStyle/>
          <a:p>
            <a:pPr lvl="0"/>
            <a:r>
              <a:rPr lang="en-US" dirty="0" smtClean="0"/>
              <a:t>CLICK TO EDIT MASTER TITLE STYLE</a:t>
            </a:r>
          </a:p>
        </p:txBody>
      </p:sp>
      <p:sp>
        <p:nvSpPr>
          <p:cNvPr id="8" name="Content Placeholder 7"/>
          <p:cNvSpPr>
            <a:spLocks noGrp="1"/>
          </p:cNvSpPr>
          <p:nvPr>
            <p:ph sz="quarter" idx="10"/>
          </p:nvPr>
        </p:nvSpPr>
        <p:spPr>
          <a:xfrm>
            <a:off x="420340" y="1557338"/>
            <a:ext cx="4032250" cy="4679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9" name="Content Placeholder 7"/>
          <p:cNvSpPr>
            <a:spLocks noGrp="1"/>
          </p:cNvSpPr>
          <p:nvPr>
            <p:ph sz="quarter" idx="11"/>
          </p:nvPr>
        </p:nvSpPr>
        <p:spPr>
          <a:xfrm>
            <a:off x="4690964" y="1553644"/>
            <a:ext cx="4032250" cy="4679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13" name="Text Placeholder 12"/>
          <p:cNvSpPr>
            <a:spLocks noGrp="1"/>
          </p:cNvSpPr>
          <p:nvPr>
            <p:ph type="body" sz="quarter" idx="12"/>
          </p:nvPr>
        </p:nvSpPr>
        <p:spPr>
          <a:xfrm>
            <a:off x="419400" y="6456641"/>
            <a:ext cx="8305200" cy="255924"/>
          </a:xfrm>
        </p:spPr>
        <p:txBody>
          <a:bodyPr/>
          <a:lstStyle>
            <a:lvl1pPr>
              <a:defRPr sz="1100"/>
            </a:lvl1pPr>
            <a:lvl2pPr>
              <a:defRPr sz="1000"/>
            </a:lvl2pPr>
            <a:lvl3pPr>
              <a:defRPr sz="900"/>
            </a:lvl3pPr>
            <a:lvl4pPr>
              <a:defRPr sz="900"/>
            </a:lvl4pPr>
            <a:lvl5pPr>
              <a:defRPr sz="900"/>
            </a:lvl5pPr>
          </a:lstStyle>
          <a:p>
            <a:pPr lvl="0"/>
            <a:r>
              <a:rPr lang="en-US" dirty="0" smtClean="0"/>
              <a:t>Click to edit Master text styles</a:t>
            </a:r>
          </a:p>
        </p:txBody>
      </p:sp>
    </p:spTree>
    <p:extLst>
      <p:ext uri="{BB962C8B-B14F-4D97-AF65-F5344CB8AC3E}">
        <p14:creationId xmlns:p14="http://schemas.microsoft.com/office/powerpoint/2010/main" val="22994933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xfrm>
            <a:off x="419894" y="188913"/>
            <a:ext cx="8304212" cy="1008062"/>
          </a:xfrm>
          <a:prstGeom prst="rect">
            <a:avLst/>
          </a:prstGeom>
          <a:noFill/>
          <a:ln>
            <a:noFill/>
          </a:ln>
          <a:extLst/>
        </p:spPr>
        <p:txBody>
          <a:bodyPr/>
          <a:lstStyle/>
          <a:p>
            <a:pPr lvl="0"/>
            <a:r>
              <a:rPr lang="en-US" dirty="0" smtClean="0"/>
              <a:t>CLICK TO EDIT MASTER TITLE STYLE</a:t>
            </a:r>
          </a:p>
        </p:txBody>
      </p:sp>
      <p:sp>
        <p:nvSpPr>
          <p:cNvPr id="8" name="Content Placeholder 7"/>
          <p:cNvSpPr>
            <a:spLocks noGrp="1"/>
          </p:cNvSpPr>
          <p:nvPr>
            <p:ph sz="quarter" idx="10"/>
          </p:nvPr>
        </p:nvSpPr>
        <p:spPr>
          <a:xfrm>
            <a:off x="420340" y="1988840"/>
            <a:ext cx="4032250" cy="42484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9" name="Content Placeholder 7"/>
          <p:cNvSpPr>
            <a:spLocks noGrp="1"/>
          </p:cNvSpPr>
          <p:nvPr>
            <p:ph sz="quarter" idx="11"/>
          </p:nvPr>
        </p:nvSpPr>
        <p:spPr>
          <a:xfrm>
            <a:off x="4690964" y="1988840"/>
            <a:ext cx="4032250" cy="424477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hu-HU" dirty="0"/>
          </a:p>
        </p:txBody>
      </p:sp>
      <p:sp>
        <p:nvSpPr>
          <p:cNvPr id="10" name="Text Placeholder 12"/>
          <p:cNvSpPr>
            <a:spLocks noGrp="1"/>
          </p:cNvSpPr>
          <p:nvPr>
            <p:ph type="body" sz="quarter" idx="12"/>
          </p:nvPr>
        </p:nvSpPr>
        <p:spPr>
          <a:xfrm>
            <a:off x="419400" y="6456641"/>
            <a:ext cx="8305200" cy="255924"/>
          </a:xfrm>
        </p:spPr>
        <p:txBody>
          <a:bodyPr/>
          <a:lstStyle>
            <a:lvl1pPr>
              <a:defRPr sz="1100"/>
            </a:lvl1pPr>
            <a:lvl2pPr>
              <a:defRPr sz="1000"/>
            </a:lvl2pPr>
            <a:lvl3pPr>
              <a:defRPr sz="900"/>
            </a:lvl3pPr>
            <a:lvl4pPr>
              <a:defRPr sz="900"/>
            </a:lvl4pPr>
            <a:lvl5pPr>
              <a:defRPr sz="900"/>
            </a:lvl5pPr>
          </a:lstStyle>
          <a:p>
            <a:pPr lvl="0"/>
            <a:r>
              <a:rPr lang="en-US" dirty="0" smtClean="0"/>
              <a:t>Click to edit Master text styles</a:t>
            </a:r>
          </a:p>
        </p:txBody>
      </p:sp>
      <p:sp>
        <p:nvSpPr>
          <p:cNvPr id="12" name="Text Placeholder 11"/>
          <p:cNvSpPr>
            <a:spLocks noGrp="1"/>
          </p:cNvSpPr>
          <p:nvPr>
            <p:ph type="body" sz="quarter" idx="13"/>
          </p:nvPr>
        </p:nvSpPr>
        <p:spPr>
          <a:xfrm>
            <a:off x="420340" y="1387823"/>
            <a:ext cx="4032000" cy="431800"/>
          </a:xfrm>
        </p:spPr>
        <p:txBody>
          <a:bodyPr/>
          <a:lstStyle/>
          <a:p>
            <a:pPr lvl="0"/>
            <a:r>
              <a:rPr lang="en-US" dirty="0" smtClean="0"/>
              <a:t>Click to edit Master text styles</a:t>
            </a:r>
          </a:p>
        </p:txBody>
      </p:sp>
      <p:sp>
        <p:nvSpPr>
          <p:cNvPr id="14" name="Text Placeholder 11"/>
          <p:cNvSpPr>
            <a:spLocks noGrp="1"/>
          </p:cNvSpPr>
          <p:nvPr>
            <p:ph type="body" sz="quarter" idx="14"/>
          </p:nvPr>
        </p:nvSpPr>
        <p:spPr>
          <a:xfrm>
            <a:off x="4691412" y="1387823"/>
            <a:ext cx="4032000" cy="431800"/>
          </a:xfrm>
        </p:spPr>
        <p:txBody>
          <a:bodyPr/>
          <a:lstStyle/>
          <a:p>
            <a:pPr lvl="0"/>
            <a:r>
              <a:rPr lang="en-US" dirty="0" smtClean="0"/>
              <a:t>Click to edit Master text styles</a:t>
            </a:r>
          </a:p>
        </p:txBody>
      </p:sp>
    </p:spTree>
    <p:extLst>
      <p:ext uri="{BB962C8B-B14F-4D97-AF65-F5344CB8AC3E}">
        <p14:creationId xmlns:p14="http://schemas.microsoft.com/office/powerpoint/2010/main" val="2147248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78FC5431-1C0E-A54C-91F8-05E4DEA500F5}" type="datetime1">
              <a:rPr lang="hu-HU"/>
              <a:pPr>
                <a:defRPr/>
              </a:pPr>
              <a:t>2015.10.15.</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FFF575B9-501C-4D4A-B947-C750D398F856}" type="slidenum">
              <a:rPr lang="hu-HU"/>
              <a:pPr>
                <a:defRPr/>
              </a:pPr>
              <a:t>‹#›</a:t>
            </a:fld>
            <a:endParaRPr lang="hu-HU"/>
          </a:p>
        </p:txBody>
      </p:sp>
    </p:spTree>
    <p:extLst>
      <p:ext uri="{BB962C8B-B14F-4D97-AF65-F5344CB8AC3E}">
        <p14:creationId xmlns:p14="http://schemas.microsoft.com/office/powerpoint/2010/main" val="3957671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4" descr="BI logo RGB"/>
          <p:cNvPicPr>
            <a:picLocks noChangeAspect="1" noChangeArrowheads="1"/>
          </p:cNvPicPr>
          <p:nvPr userDrawn="1"/>
        </p:nvPicPr>
        <p:blipFill>
          <a:blip r:embed="rId3">
            <a:lum bright="100000"/>
            <a:extLst>
              <a:ext uri="{28A0092B-C50C-407E-A947-70E740481C1C}">
                <a14:useLocalDpi xmlns:a14="http://schemas.microsoft.com/office/drawing/2010/main" val="0"/>
              </a:ext>
            </a:extLst>
          </a:blip>
          <a:srcRect/>
          <a:stretch>
            <a:fillRect/>
          </a:stretch>
        </p:blipFill>
        <p:spPr bwMode="auto">
          <a:xfrm>
            <a:off x="330200" y="6256338"/>
            <a:ext cx="858838" cy="26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5"/>
          <p:cNvSpPr txBox="1">
            <a:spLocks noGrp="1" noChangeArrowheads="1"/>
          </p:cNvSpPr>
          <p:nvPr userDrawn="1"/>
        </p:nvSpPr>
        <p:spPr bwMode="auto">
          <a:xfrm>
            <a:off x="8664575" y="6591300"/>
            <a:ext cx="155575" cy="152400"/>
          </a:xfrm>
          <a:prstGeom prst="rect">
            <a:avLst/>
          </a:prstGeom>
          <a:noFill/>
          <a:ln w="9525">
            <a:noFill/>
            <a:miter lim="800000"/>
            <a:headEnd/>
            <a:tailEnd/>
          </a:ln>
        </p:spPr>
        <p:txBody>
          <a:bodyPr wrap="none" lIns="0" tIns="0" rIns="0" bIns="0"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eaLnBrk="0" hangingPunct="0">
              <a:defRPr/>
            </a:pPr>
            <a:fld id="{C3EECABD-1E5C-F64B-90A7-021B80FC2D28}" type="slidenum">
              <a:rPr lang="en-GB" sz="1000" i="1" smtClean="0">
                <a:solidFill>
                  <a:srgbClr val="00428A"/>
                </a:solidFill>
                <a:cs typeface="Arial Unicode MS" charset="0"/>
              </a:rPr>
              <a:pPr algn="r" defTabSz="914400" eaLnBrk="0" hangingPunct="0">
                <a:defRPr/>
              </a:pPr>
              <a:t>‹#›</a:t>
            </a:fld>
            <a:endParaRPr lang="en-GB" sz="1000" i="1" smtClean="0">
              <a:solidFill>
                <a:srgbClr val="00428A"/>
              </a:solidFill>
              <a:cs typeface="Arial Unicode MS" charset="0"/>
            </a:endParaRPr>
          </a:p>
        </p:txBody>
      </p:sp>
      <p:sp>
        <p:nvSpPr>
          <p:cNvPr id="6" name="Text Box 4"/>
          <p:cNvSpPr txBox="1">
            <a:spLocks noChangeArrowheads="1"/>
          </p:cNvSpPr>
          <p:nvPr userDrawn="1"/>
        </p:nvSpPr>
        <p:spPr bwMode="gray">
          <a:xfrm>
            <a:off x="7235825" y="6599238"/>
            <a:ext cx="1066800" cy="152400"/>
          </a:xfrm>
          <a:prstGeom prst="rect">
            <a:avLst/>
          </a:prstGeom>
          <a:noFill/>
          <a:ln>
            <a:noFill/>
          </a:ln>
          <a:extLst/>
        </p:spPr>
        <p:txBody>
          <a:bodyPr wrap="none" lIns="0" tIns="0" rIns="0" bIns="0"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en-GB" sz="1000" i="1" smtClean="0">
                <a:solidFill>
                  <a:srgbClr val="00428A"/>
                </a:solidFill>
                <a:cs typeface="Arial Unicode MS" charset="0"/>
              </a:rPr>
              <a:t>v2 December 2010</a:t>
            </a:r>
          </a:p>
        </p:txBody>
      </p:sp>
      <p:sp>
        <p:nvSpPr>
          <p:cNvPr id="107522" name="Rectangle 3"/>
          <p:cNvSpPr>
            <a:spLocks noGrp="1" noChangeArrowheads="1"/>
          </p:cNvSpPr>
          <p:nvPr>
            <p:ph type="ctrTitle"/>
          </p:nvPr>
        </p:nvSpPr>
        <p:spPr>
          <a:xfrm>
            <a:off x="323850" y="1687513"/>
            <a:ext cx="3887788" cy="4117975"/>
          </a:xfrm>
        </p:spPr>
        <p:txBody>
          <a:bodyPr anchor="t" anchorCtr="1"/>
          <a:lstStyle>
            <a:lvl1pPr>
              <a:defRPr sz="3900" smtClean="0"/>
            </a:lvl1pPr>
          </a:lstStyle>
          <a:p>
            <a:r>
              <a:rPr lang="en-US" smtClean="0"/>
              <a:t>CLICK TO EDIT MASTER TITLE STYLE</a:t>
            </a:r>
          </a:p>
        </p:txBody>
      </p:sp>
      <p:sp>
        <p:nvSpPr>
          <p:cNvPr id="107523" name="Rectangle 4"/>
          <p:cNvSpPr>
            <a:spLocks noGrp="1" noChangeArrowheads="1"/>
          </p:cNvSpPr>
          <p:nvPr>
            <p:ph type="subTitle" idx="1"/>
          </p:nvPr>
        </p:nvSpPr>
        <p:spPr>
          <a:xfrm>
            <a:off x="4932363" y="1700213"/>
            <a:ext cx="3887787" cy="3938587"/>
          </a:xfrm>
        </p:spPr>
        <p:txBody>
          <a:bodyPr anchorCtr="1"/>
          <a:lstStyle>
            <a:lvl1pPr marL="0" indent="0">
              <a:buFontTx/>
              <a:buNone/>
              <a:defRPr sz="4200" b="1" smtClean="0">
                <a:solidFill>
                  <a:schemeClr val="tx2"/>
                </a:solidFill>
              </a:defRPr>
            </a:lvl1pPr>
          </a:lstStyle>
          <a:p>
            <a:r>
              <a:rPr lang="en-US" smtClean="0"/>
              <a:t>CLICK TO EDIT MASTER SUBTITLE STYLE</a:t>
            </a:r>
          </a:p>
        </p:txBody>
      </p:sp>
    </p:spTree>
    <p:extLst>
      <p:ext uri="{BB962C8B-B14F-4D97-AF65-F5344CB8AC3E}">
        <p14:creationId xmlns:p14="http://schemas.microsoft.com/office/powerpoint/2010/main" val="294207554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584656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74027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325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0015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08703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17400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2863"/>
            <a:ext cx="2160588" cy="6129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9238" y="42863"/>
            <a:ext cx="6332537" cy="6129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96691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15938" y="188913"/>
            <a:ext cx="8304212" cy="792162"/>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15938" y="1844675"/>
            <a:ext cx="8304212" cy="4608513"/>
          </a:xfrm>
        </p:spPr>
        <p:txBody>
          <a:bodyPr/>
          <a:lstStyle/>
          <a:p>
            <a:pPr lvl="0"/>
            <a:endParaRPr lang="en-GB" noProof="0"/>
          </a:p>
        </p:txBody>
      </p:sp>
    </p:spTree>
    <p:extLst>
      <p:ext uri="{BB962C8B-B14F-4D97-AF65-F5344CB8AC3E}">
        <p14:creationId xmlns:p14="http://schemas.microsoft.com/office/powerpoint/2010/main" val="1312879588"/>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9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Content Placeholder 2"/>
          <p:cNvSpPr>
            <a:spLocks noGrp="1"/>
          </p:cNvSpPr>
          <p:nvPr>
            <p:ph idx="17"/>
          </p:nvPr>
        </p:nvSpPr>
        <p:spPr>
          <a:xfrm>
            <a:off x="367200" y="6496022"/>
            <a:ext cx="7920000" cy="276999"/>
          </a:xfrm>
        </p:spPr>
        <p:txBody>
          <a:bodyPr lIns="90000" anchor="b">
            <a:spAutoFit/>
          </a:bodyPr>
          <a:lstStyle>
            <a:lvl1pPr marL="0" indent="0">
              <a:buNone/>
              <a:tabLst>
                <a:tab pos="542925" algn="l"/>
              </a:tabLst>
              <a:defRPr sz="12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dirty="0" smtClean="0"/>
              <a:t>Click to edit Master text styles</a:t>
            </a:r>
          </a:p>
        </p:txBody>
      </p:sp>
      <p:sp>
        <p:nvSpPr>
          <p:cNvPr id="9" name="Title Placeholder 1"/>
          <p:cNvSpPr>
            <a:spLocks noGrp="1"/>
          </p:cNvSpPr>
          <p:nvPr>
            <p:ph type="title"/>
          </p:nvPr>
        </p:nvSpPr>
        <p:spPr>
          <a:xfrm>
            <a:off x="367200" y="217212"/>
            <a:ext cx="8539200" cy="939600"/>
          </a:xfrm>
          <a:prstGeom prst="rect">
            <a:avLst/>
          </a:prstGeom>
          <a:gradFill>
            <a:gsLst>
              <a:gs pos="0">
                <a:srgbClr val="630218"/>
              </a:gs>
              <a:gs pos="50000">
                <a:srgbClr val="900827"/>
              </a:gs>
              <a:gs pos="100000">
                <a:srgbClr val="AD0C30"/>
              </a:gs>
            </a:gsLst>
            <a:lin ang="10800000" scaled="1"/>
          </a:gradFill>
        </p:spPr>
        <p:txBody>
          <a:bodyPr lIns="90000" tIns="45720" rIns="91440" bIns="45720" rtlCol="0">
            <a:normAutofit/>
          </a:bodyPr>
          <a:lstStyle>
            <a:lvl1pPr algn="l" defTabSz="914400" rtl="0" eaLnBrk="1" latinLnBrk="0" hangingPunct="1">
              <a:spcBef>
                <a:spcPct val="0"/>
              </a:spcBef>
              <a:buNone/>
              <a:defRPr lang="en-GB" sz="2400" kern="1200" dirty="0">
                <a:solidFill>
                  <a:schemeClr val="bg1"/>
                </a:solidFill>
                <a:latin typeface="+mj-lt"/>
                <a:ea typeface="+mj-ea"/>
                <a:cs typeface="+mj-cs"/>
              </a:defRPr>
            </a:lvl1pPr>
          </a:lstStyle>
          <a:p>
            <a:r>
              <a:rPr lang="en-US" smtClean="0"/>
              <a:t>Click to edit Master title style</a:t>
            </a:r>
            <a:endParaRPr lang="en-GB" dirty="0"/>
          </a:p>
        </p:txBody>
      </p:sp>
      <p:sp>
        <p:nvSpPr>
          <p:cNvPr id="5" name="Slide Number Placeholder 5"/>
          <p:cNvSpPr>
            <a:spLocks noGrp="1"/>
          </p:cNvSpPr>
          <p:nvPr>
            <p:ph type="sldNum" sz="quarter" idx="18"/>
          </p:nvPr>
        </p:nvSpPr>
        <p:spPr>
          <a:xfrm>
            <a:off x="6954838" y="6261100"/>
            <a:ext cx="2133600" cy="474663"/>
          </a:xfrm>
          <a:prstGeom prst="rect">
            <a:avLst/>
          </a:prstGeom>
        </p:spPr>
        <p:txBody>
          <a:bodyPr vert="horz" wrap="square" lIns="91440" tIns="45720" rIns="91440" bIns="45720" numCol="1" anchor="b" anchorCtr="0" compatLnSpc="1">
            <a:prstTxWarp prst="textNoShape">
              <a:avLst/>
            </a:prstTxWarp>
          </a:bodyPr>
          <a:lstStyle>
            <a:lvl1pPr algn="r" defTabSz="914400">
              <a:defRPr sz="800">
                <a:solidFill>
                  <a:srgbClr val="00428A"/>
                </a:solidFill>
              </a:defRPr>
            </a:lvl1pPr>
          </a:lstStyle>
          <a:p>
            <a:pPr>
              <a:defRPr/>
            </a:pPr>
            <a:fld id="{ADECC4BA-3697-974E-A66E-C9AA84850E6D}" type="slidenum">
              <a:rPr lang="en-US"/>
              <a:pPr>
                <a:defRPr/>
              </a:pPr>
              <a:t>‹#›</a:t>
            </a:fld>
            <a:endParaRPr lang="en-US"/>
          </a:p>
        </p:txBody>
      </p:sp>
    </p:spTree>
    <p:extLst>
      <p:ext uri="{BB962C8B-B14F-4D97-AF65-F5344CB8AC3E}">
        <p14:creationId xmlns:p14="http://schemas.microsoft.com/office/powerpoint/2010/main" val="23369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a:xfrm>
            <a:off x="11430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5814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7010400" y="6248400"/>
            <a:ext cx="1905000" cy="457200"/>
          </a:xfrm>
        </p:spPr>
        <p:txBody>
          <a:bodyPr/>
          <a:lstStyle>
            <a:lvl1pPr>
              <a:defRPr/>
            </a:lvl1pPr>
          </a:lstStyle>
          <a:p>
            <a:pPr>
              <a:defRPr/>
            </a:pPr>
            <a:fld id="{8B3A02E4-2D96-B743-A757-5BCC7589EB2E}" type="slidenum">
              <a:rPr lang="en-US"/>
              <a:pPr>
                <a:defRPr/>
              </a:pPr>
              <a:t>‹#›</a:t>
            </a:fld>
            <a:endParaRPr lang="en-US"/>
          </a:p>
        </p:txBody>
      </p:sp>
    </p:spTree>
    <p:extLst>
      <p:ext uri="{BB962C8B-B14F-4D97-AF65-F5344CB8AC3E}">
        <p14:creationId xmlns:p14="http://schemas.microsoft.com/office/powerpoint/2010/main" val="2580505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9"/>
          <p:cNvSpPr>
            <a:spLocks noGrp="1"/>
          </p:cNvSpPr>
          <p:nvPr>
            <p:ph type="body" sz="quarter" idx="13"/>
          </p:nvPr>
        </p:nvSpPr>
        <p:spPr>
          <a:xfrm>
            <a:off x="373063" y="1276350"/>
            <a:ext cx="8539200" cy="400110"/>
          </a:xfrm>
        </p:spPr>
        <p:txBody>
          <a:bodyPr lIns="90000">
            <a:spAutoFit/>
          </a:bodyPr>
          <a:lstStyle>
            <a:lvl1pPr marL="0" indent="0">
              <a:buNone/>
              <a:defRPr sz="2000" b="1">
                <a:solidFill>
                  <a:schemeClr val="tx2"/>
                </a:solidFill>
              </a:defRPr>
            </a:lvl1pPr>
          </a:lstStyle>
          <a:p>
            <a:pPr lvl="0"/>
            <a:r>
              <a:rPr lang="en-US" noProof="0" smtClean="0"/>
              <a:t>Click to edit Master text styles</a:t>
            </a:r>
          </a:p>
        </p:txBody>
      </p:sp>
      <p:sp>
        <p:nvSpPr>
          <p:cNvPr id="6" name="Content Placeholder 2"/>
          <p:cNvSpPr>
            <a:spLocks noGrp="1"/>
          </p:cNvSpPr>
          <p:nvPr>
            <p:ph idx="17"/>
          </p:nvPr>
        </p:nvSpPr>
        <p:spPr>
          <a:xfrm>
            <a:off x="367200" y="6602543"/>
            <a:ext cx="7920000" cy="246221"/>
          </a:xfrm>
        </p:spPr>
        <p:txBody>
          <a:bodyPr anchor="b">
            <a:spAutoFit/>
          </a:bodyPr>
          <a:lstStyle>
            <a:lvl1pPr marL="0" indent="0">
              <a:buNone/>
              <a:tabLst>
                <a:tab pos="542925" algn="l"/>
              </a:tabLst>
              <a:defRPr sz="1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smtClean="0"/>
              <a:t>Click to edit Master text styles</a:t>
            </a:r>
          </a:p>
        </p:txBody>
      </p:sp>
      <p:sp>
        <p:nvSpPr>
          <p:cNvPr id="9" name="Title Placeholder 1"/>
          <p:cNvSpPr>
            <a:spLocks noGrp="1"/>
          </p:cNvSpPr>
          <p:nvPr>
            <p:ph type="title"/>
          </p:nvPr>
        </p:nvSpPr>
        <p:spPr>
          <a:xfrm>
            <a:off x="367200" y="217212"/>
            <a:ext cx="8539200" cy="939600"/>
          </a:xfrm>
          <a:prstGeom prst="rect">
            <a:avLst/>
          </a:prstGeom>
          <a:gradFill>
            <a:gsLst>
              <a:gs pos="0">
                <a:srgbClr val="630218"/>
              </a:gs>
              <a:gs pos="50000">
                <a:srgbClr val="900827"/>
              </a:gs>
              <a:gs pos="100000">
                <a:srgbClr val="AD0C30"/>
              </a:gs>
            </a:gsLst>
            <a:lin ang="10800000" scaled="1"/>
          </a:gradFill>
        </p:spPr>
        <p:txBody>
          <a:bodyPr rtlCol="0">
            <a:normAutofit/>
          </a:bodyPr>
          <a:lstStyle/>
          <a:p>
            <a:r>
              <a:rPr lang="en-US" smtClean="0"/>
              <a:t>Click to edit Master title style</a:t>
            </a:r>
            <a:endParaRPr lang="en-GB" dirty="0"/>
          </a:p>
        </p:txBody>
      </p:sp>
      <p:sp>
        <p:nvSpPr>
          <p:cNvPr id="8" name="Slide Number Placeholder 5"/>
          <p:cNvSpPr>
            <a:spLocks noGrp="1"/>
          </p:cNvSpPr>
          <p:nvPr>
            <p:ph type="sldNum" sz="quarter" idx="18"/>
          </p:nvPr>
        </p:nvSpPr>
        <p:spPr>
          <a:xfrm>
            <a:off x="6889750" y="6481763"/>
            <a:ext cx="2133600" cy="365125"/>
          </a:xfrm>
          <a:prstGeom prst="rect">
            <a:avLst/>
          </a:prstGeom>
        </p:spPr>
        <p:txBody>
          <a:bodyPr vert="horz" wrap="square" lIns="91440" tIns="45720" rIns="91440" bIns="45720" numCol="1" anchor="t" anchorCtr="0" compatLnSpc="1">
            <a:prstTxWarp prst="textNoShape">
              <a:avLst/>
            </a:prstTxWarp>
          </a:bodyPr>
          <a:lstStyle>
            <a:lvl1pPr algn="r" defTabSz="914400">
              <a:defRPr sz="900">
                <a:solidFill>
                  <a:srgbClr val="FFFFFF"/>
                </a:solidFill>
              </a:defRPr>
            </a:lvl1pPr>
          </a:lstStyle>
          <a:p>
            <a:pPr>
              <a:defRPr/>
            </a:pPr>
            <a:fld id="{C9D19B9D-40B4-C441-B96F-99552C1D6D16}" type="slidenum">
              <a:rPr lang="en-GB"/>
              <a:pPr>
                <a:defRPr/>
              </a:pPr>
              <a:t>‹#›</a:t>
            </a:fld>
            <a:endParaRPr lang="en-GB"/>
          </a:p>
        </p:txBody>
      </p:sp>
    </p:spTree>
    <p:extLst>
      <p:ext uri="{BB962C8B-B14F-4D97-AF65-F5344CB8AC3E}">
        <p14:creationId xmlns:p14="http://schemas.microsoft.com/office/powerpoint/2010/main" val="20506294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67200" y="217212"/>
            <a:ext cx="8539200" cy="939600"/>
          </a:xfrm>
          <a:prstGeom prst="rect">
            <a:avLst/>
          </a:prstGeom>
          <a:solidFill>
            <a:schemeClr val="tx2"/>
          </a:solidFill>
          <a:ln>
            <a:noFill/>
          </a:ln>
        </p:spPr>
        <p:txBody>
          <a:bodyPr lIns="90000" tIns="45720" rIns="91440" bIns="45720" rtlCol="0">
            <a:normAutofit/>
          </a:bodyPr>
          <a:lstStyle>
            <a:lvl1pPr algn="l" defTabSz="914400" rtl="0" eaLnBrk="1" latinLnBrk="0" hangingPunct="1">
              <a:spcBef>
                <a:spcPct val="0"/>
              </a:spcBef>
              <a:buNone/>
              <a:defRPr lang="en-GB" sz="2400" kern="1200" dirty="0">
                <a:solidFill>
                  <a:schemeClr val="bg1"/>
                </a:solidFill>
                <a:latin typeface="+mj-lt"/>
                <a:ea typeface="+mj-ea"/>
                <a:cs typeface="+mj-cs"/>
              </a:defRPr>
            </a:lvl1pPr>
          </a:lstStyle>
          <a:p>
            <a:r>
              <a:rPr lang="en-US" smtClean="0"/>
              <a:t>Click to edit Master title style</a:t>
            </a:r>
            <a:endParaRPr lang="en-GB" dirty="0"/>
          </a:p>
        </p:txBody>
      </p:sp>
      <p:sp>
        <p:nvSpPr>
          <p:cNvPr id="5" name="Text Placeholder 8"/>
          <p:cNvSpPr>
            <a:spLocks noGrp="1"/>
          </p:cNvSpPr>
          <p:nvPr>
            <p:ph type="body" sz="quarter" idx="15"/>
          </p:nvPr>
        </p:nvSpPr>
        <p:spPr>
          <a:xfrm>
            <a:off x="367200" y="6526800"/>
            <a:ext cx="7920000" cy="244800"/>
          </a:xfrm>
        </p:spPr>
        <p:txBody>
          <a:bodyPr lIns="90000" anchor="b">
            <a:spAutoFit/>
          </a:bodyPr>
          <a:lstStyle>
            <a:lvl1pPr marL="0" indent="0">
              <a:buFontTx/>
              <a:buNone/>
              <a:defRPr sz="1200"/>
            </a:lvl1pPr>
          </a:lstStyle>
          <a:p>
            <a:pPr lvl="0"/>
            <a:r>
              <a:rPr lang="en-US" dirty="0" smtClean="0"/>
              <a:t>Click to edit Master text styles</a:t>
            </a:r>
          </a:p>
        </p:txBody>
      </p:sp>
      <p:sp>
        <p:nvSpPr>
          <p:cNvPr id="6" name="Rectangle 10"/>
          <p:cNvSpPr>
            <a:spLocks noGrp="1" noChangeArrowheads="1"/>
          </p:cNvSpPr>
          <p:nvPr>
            <p:ph type="sldNum" sz="quarter" idx="16"/>
          </p:nvPr>
        </p:nvSpPr>
        <p:spPr bwMode="auto">
          <a:xfrm>
            <a:off x="6953250" y="625475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defTabSz="914400" eaLnBrk="0" hangingPunct="0">
              <a:lnSpc>
                <a:spcPct val="85000"/>
              </a:lnSpc>
              <a:defRPr sz="800">
                <a:solidFill>
                  <a:srgbClr val="00498B"/>
                </a:solidFill>
                <a:latin typeface="Tahoma" charset="0"/>
              </a:defRPr>
            </a:lvl1pPr>
          </a:lstStyle>
          <a:p>
            <a:pPr>
              <a:defRPr/>
            </a:pPr>
            <a:fld id="{D03F7D59-B9BC-774D-AF14-0F1F56FE3F5E}" type="slidenum">
              <a:rPr lang="en-GB"/>
              <a:pPr>
                <a:defRPr/>
              </a:pPr>
              <a:t>‹#›</a:t>
            </a:fld>
            <a:endParaRPr lang="en-GB"/>
          </a:p>
        </p:txBody>
      </p:sp>
    </p:spTree>
    <p:extLst>
      <p:ext uri="{BB962C8B-B14F-4D97-AF65-F5344CB8AC3E}">
        <p14:creationId xmlns:p14="http://schemas.microsoft.com/office/powerpoint/2010/main" val="21555199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cSld name="5_Title and Content">
    <p:spTree>
      <p:nvGrpSpPr>
        <p:cNvPr id="1" name=""/>
        <p:cNvGrpSpPr/>
        <p:nvPr/>
      </p:nvGrpSpPr>
      <p:grpSpPr>
        <a:xfrm>
          <a:off x="0" y="0"/>
          <a:ext cx="0" cy="0"/>
          <a:chOff x="0" y="0"/>
          <a:chExt cx="0" cy="0"/>
        </a:xfrm>
      </p:grpSpPr>
      <p:sp>
        <p:nvSpPr>
          <p:cNvPr id="5" name="Rectangle 10"/>
          <p:cNvSpPr>
            <a:spLocks noChangeArrowheads="1"/>
          </p:cNvSpPr>
          <p:nvPr userDrawn="1"/>
        </p:nvSpPr>
        <p:spPr bwMode="auto">
          <a:xfrm>
            <a:off x="7073900" y="6392863"/>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defTabSz="914400"/>
            <a:endParaRPr lang="en-GB" sz="800">
              <a:solidFill>
                <a:srgbClr val="00498B"/>
              </a:solidFill>
              <a:cs typeface="Arial" charset="0"/>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367200" y="1278000"/>
            <a:ext cx="8539200" cy="4754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Text Placeholder 8"/>
          <p:cNvSpPr>
            <a:spLocks noGrp="1"/>
          </p:cNvSpPr>
          <p:nvPr>
            <p:ph type="body" sz="quarter" idx="15"/>
          </p:nvPr>
        </p:nvSpPr>
        <p:spPr>
          <a:xfrm>
            <a:off x="367200" y="6526800"/>
            <a:ext cx="7920000" cy="244800"/>
          </a:xfrm>
        </p:spPr>
        <p:txBody>
          <a:bodyPr lIns="90000" anchor="b">
            <a:spAutoFit/>
          </a:bodyPr>
          <a:lstStyle>
            <a:lvl1pPr marL="0" indent="0">
              <a:buFontTx/>
              <a:buNone/>
              <a:defRPr sz="1200"/>
            </a:lvl1pPr>
          </a:lstStyle>
          <a:p>
            <a:pPr lvl="0"/>
            <a:r>
              <a:rPr lang="en-US" dirty="0" smtClean="0"/>
              <a:t>Click to edit Master text styles</a:t>
            </a:r>
          </a:p>
        </p:txBody>
      </p:sp>
      <p:sp>
        <p:nvSpPr>
          <p:cNvPr id="6" name="Rectangle 10"/>
          <p:cNvSpPr>
            <a:spLocks noGrp="1" noChangeArrowheads="1"/>
          </p:cNvSpPr>
          <p:nvPr>
            <p:ph type="sldNum" sz="quarter" idx="16"/>
          </p:nvPr>
        </p:nvSpPr>
        <p:spPr bwMode="auto">
          <a:xfrm>
            <a:off x="6953250" y="625475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defTabSz="914400" eaLnBrk="0" hangingPunct="0">
              <a:lnSpc>
                <a:spcPct val="85000"/>
              </a:lnSpc>
              <a:defRPr sz="800">
                <a:solidFill>
                  <a:srgbClr val="00498B"/>
                </a:solidFill>
                <a:latin typeface="Tahoma" charset="0"/>
              </a:defRPr>
            </a:lvl1pPr>
          </a:lstStyle>
          <a:p>
            <a:pPr>
              <a:defRPr/>
            </a:pPr>
            <a:fld id="{2F6F4C28-B519-F642-B635-D515C75B7770}" type="slidenum">
              <a:rPr lang="en-GB"/>
              <a:pPr>
                <a:defRPr/>
              </a:pPr>
              <a:t>‹#›</a:t>
            </a:fld>
            <a:endParaRPr lang="en-GB"/>
          </a:p>
        </p:txBody>
      </p:sp>
    </p:spTree>
    <p:extLst>
      <p:ext uri="{BB962C8B-B14F-4D97-AF65-F5344CB8AC3E}">
        <p14:creationId xmlns:p14="http://schemas.microsoft.com/office/powerpoint/2010/main" val="39172248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200" y="1276350"/>
            <a:ext cx="4230000" cy="5038813"/>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85144" y="1276350"/>
            <a:ext cx="4230000" cy="5038813"/>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Placeholder 1"/>
          <p:cNvSpPr>
            <a:spLocks noGrp="1"/>
          </p:cNvSpPr>
          <p:nvPr>
            <p:ph type="title"/>
          </p:nvPr>
        </p:nvSpPr>
        <p:spPr>
          <a:xfrm>
            <a:off x="367200" y="217212"/>
            <a:ext cx="8539200" cy="939600"/>
          </a:xfrm>
          <a:prstGeom prst="rect">
            <a:avLst/>
          </a:prstGeom>
          <a:solidFill>
            <a:schemeClr val="tx2"/>
          </a:solidFill>
          <a:ln>
            <a:noFill/>
          </a:ln>
        </p:spPr>
        <p:txBody>
          <a:bodyPr lIns="90000" tIns="45720" rIns="91440" bIns="45720" rtlCol="0">
            <a:normAutofit/>
          </a:bodyPr>
          <a:lstStyle>
            <a:lvl1pPr algn="l" defTabSz="914400" rtl="0" eaLnBrk="1" latinLnBrk="0" hangingPunct="1">
              <a:spcBef>
                <a:spcPct val="0"/>
              </a:spcBef>
              <a:buNone/>
              <a:defRPr lang="en-GB" sz="2400" kern="1200" dirty="0">
                <a:solidFill>
                  <a:schemeClr val="bg1"/>
                </a:solidFill>
                <a:latin typeface="+mj-lt"/>
                <a:ea typeface="+mj-ea"/>
                <a:cs typeface="+mj-cs"/>
              </a:defRPr>
            </a:lvl1pPr>
          </a:lstStyle>
          <a:p>
            <a:r>
              <a:rPr lang="en-US" smtClean="0"/>
              <a:t>Click to edit Master title style</a:t>
            </a:r>
            <a:endParaRPr lang="en-GB" dirty="0"/>
          </a:p>
        </p:txBody>
      </p:sp>
      <p:sp>
        <p:nvSpPr>
          <p:cNvPr id="9" name="Text Placeholder 8"/>
          <p:cNvSpPr>
            <a:spLocks noGrp="1"/>
          </p:cNvSpPr>
          <p:nvPr>
            <p:ph type="body" sz="quarter" idx="15"/>
          </p:nvPr>
        </p:nvSpPr>
        <p:spPr>
          <a:xfrm>
            <a:off x="367200" y="6526800"/>
            <a:ext cx="7920000" cy="244800"/>
          </a:xfrm>
        </p:spPr>
        <p:txBody>
          <a:bodyPr lIns="90000" anchor="b">
            <a:spAutoFit/>
          </a:bodyPr>
          <a:lstStyle>
            <a:lvl1pPr marL="0" indent="0">
              <a:buFontTx/>
              <a:buNone/>
              <a:defRPr sz="1200"/>
            </a:lvl1pPr>
          </a:lstStyle>
          <a:p>
            <a:pPr lvl="0"/>
            <a:r>
              <a:rPr lang="en-US" dirty="0" smtClean="0"/>
              <a:t>Click to edit Master text styles</a:t>
            </a:r>
          </a:p>
        </p:txBody>
      </p:sp>
      <p:sp>
        <p:nvSpPr>
          <p:cNvPr id="6" name="Rectangle 10"/>
          <p:cNvSpPr>
            <a:spLocks noGrp="1" noChangeArrowheads="1"/>
          </p:cNvSpPr>
          <p:nvPr>
            <p:ph type="sldNum" sz="quarter" idx="16"/>
          </p:nvPr>
        </p:nvSpPr>
        <p:spPr bwMode="auto">
          <a:xfrm>
            <a:off x="6953250" y="6254750"/>
            <a:ext cx="2133600" cy="47625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defTabSz="914400" eaLnBrk="0" hangingPunct="0">
              <a:lnSpc>
                <a:spcPct val="85000"/>
              </a:lnSpc>
              <a:defRPr sz="800">
                <a:solidFill>
                  <a:srgbClr val="00498B"/>
                </a:solidFill>
                <a:latin typeface="Tahoma" charset="0"/>
              </a:defRPr>
            </a:lvl1pPr>
          </a:lstStyle>
          <a:p>
            <a:pPr>
              <a:defRPr/>
            </a:pPr>
            <a:fld id="{06F7B490-876D-A141-8146-4D45AAFF8903}" type="slidenum">
              <a:rPr lang="en-GB"/>
              <a:pPr>
                <a:defRPr/>
              </a:pPr>
              <a:t>‹#›</a:t>
            </a:fld>
            <a:endParaRPr lang="en-GB"/>
          </a:p>
        </p:txBody>
      </p:sp>
    </p:spTree>
    <p:extLst>
      <p:ext uri="{BB962C8B-B14F-4D97-AF65-F5344CB8AC3E}">
        <p14:creationId xmlns:p14="http://schemas.microsoft.com/office/powerpoint/2010/main" val="8575256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cSld name="Titel und Inhalt">
    <p:spTree>
      <p:nvGrpSpPr>
        <p:cNvPr id="1" name=""/>
        <p:cNvGrpSpPr/>
        <p:nvPr/>
      </p:nvGrpSpPr>
      <p:grpSpPr>
        <a:xfrm>
          <a:off x="0" y="0"/>
          <a:ext cx="0" cy="0"/>
          <a:chOff x="0" y="0"/>
          <a:chExt cx="0" cy="0"/>
        </a:xfrm>
      </p:grpSpPr>
      <p:graphicFrame>
        <p:nvGraphicFramePr>
          <p:cNvPr id="4"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77562" r:id="rId4" imgW="0" imgH="0" progId="PowerPoint.Show.8">
                  <p:embed/>
                </p:oleObj>
              </mc:Choice>
              <mc:Fallback>
                <p:oleObj r:id="rId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xmlns="">
                            <a:solidFill>
                              <a:srgbClr val="D1043E"/>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blurRad="63500" dist="38097" dir="2700000" algn="ctr" rotWithShape="0">
                                <a:srgbClr val="005C84">
                                  <a:alpha val="74997"/>
                                </a:srgbClr>
                              </a:outerShdw>
                            </a:effectLst>
                          </a14:hiddenEffects>
                        </a:ext>
                      </a:extLst>
                    </p:spPr>
                  </p:pic>
                </p:oleObj>
              </mc:Fallback>
            </mc:AlternateContent>
          </a:graphicData>
        </a:graphic>
      </p:graphicFrame>
      <p:sp>
        <p:nvSpPr>
          <p:cNvPr id="2" name="Titel 1"/>
          <p:cNvSpPr>
            <a:spLocks noGrp="1"/>
          </p:cNvSpPr>
          <p:nvPr>
            <p:ph type="title"/>
          </p:nvPr>
        </p:nvSpPr>
        <p:spPr/>
        <p:txBody>
          <a:bodyPr/>
          <a:lstStyle>
            <a:lvl1pPr>
              <a:defRPr>
                <a:solidFill>
                  <a:schemeClr val="tx1"/>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a:xfrm>
            <a:off x="685800" y="6248400"/>
            <a:ext cx="1905000" cy="457200"/>
          </a:xfrm>
          <a:prstGeom prst="rect">
            <a:avLst/>
          </a:prstGeom>
        </p:spPr>
        <p:txBody>
          <a:bodyPr lIns="91436" tIns="45718" rIns="91436" bIns="45718"/>
          <a:lstStyle>
            <a:lvl1pPr defTabSz="914400" fontAlgn="auto">
              <a:spcBef>
                <a:spcPts val="0"/>
              </a:spcBef>
              <a:spcAft>
                <a:spcPts val="0"/>
              </a:spcAft>
              <a:defRPr>
                <a:solidFill>
                  <a:srgbClr val="FFFFFF"/>
                </a:solidFill>
                <a:latin typeface="Arial"/>
              </a:defRPr>
            </a:lvl1pPr>
          </a:lstStyle>
          <a:p>
            <a:pPr>
              <a:defRPr/>
            </a:pPr>
            <a:endParaRPr lang="de-DE"/>
          </a:p>
        </p:txBody>
      </p:sp>
      <p:sp>
        <p:nvSpPr>
          <p:cNvPr id="6" name="Fußzeilenplatzhalter 4"/>
          <p:cNvSpPr>
            <a:spLocks noGrp="1"/>
          </p:cNvSpPr>
          <p:nvPr>
            <p:ph type="ftr" sz="quarter" idx="11"/>
          </p:nvPr>
        </p:nvSpPr>
        <p:spPr>
          <a:xfrm>
            <a:off x="350838" y="6451600"/>
            <a:ext cx="6616700" cy="365125"/>
          </a:xfrm>
          <a:prstGeom prst="rect">
            <a:avLst/>
          </a:prstGeom>
        </p:spPr>
        <p:txBody>
          <a:bodyPr/>
          <a:lstStyle>
            <a:lvl1pPr defTabSz="914400" fontAlgn="auto">
              <a:spcBef>
                <a:spcPts val="0"/>
              </a:spcBef>
              <a:spcAft>
                <a:spcPts val="0"/>
              </a:spcAft>
              <a:defRPr>
                <a:solidFill>
                  <a:srgbClr val="FFFFFF"/>
                </a:solidFill>
                <a:latin typeface="Arial"/>
              </a:defRPr>
            </a:lvl1pPr>
          </a:lstStyle>
          <a:p>
            <a:pPr>
              <a:defRPr/>
            </a:pPr>
            <a:endParaRPr lang="de-DE"/>
          </a:p>
        </p:txBody>
      </p:sp>
      <p:sp>
        <p:nvSpPr>
          <p:cNvPr id="7" name="Foliennummernplatzhalter 5"/>
          <p:cNvSpPr>
            <a:spLocks noGrp="1"/>
          </p:cNvSpPr>
          <p:nvPr>
            <p:ph type="sldNum" sz="quarter" idx="12"/>
          </p:nvPr>
        </p:nvSpPr>
        <p:spPr>
          <a:xfrm>
            <a:off x="6954838" y="6261100"/>
            <a:ext cx="2133600" cy="474663"/>
          </a:xfrm>
          <a:prstGeom prst="rect">
            <a:avLst/>
          </a:prstGeom>
        </p:spPr>
        <p:txBody>
          <a:bodyPr/>
          <a:lstStyle>
            <a:lvl1pPr defTabSz="914400">
              <a:defRPr>
                <a:solidFill>
                  <a:srgbClr val="FFFFFF"/>
                </a:solidFill>
              </a:defRPr>
            </a:lvl1pPr>
          </a:lstStyle>
          <a:p>
            <a:pPr>
              <a:defRPr/>
            </a:pPr>
            <a:fld id="{6806246C-0AD7-544A-A8D5-C75F94E7BAAF}" type="slidenum">
              <a:rPr lang="de-DE"/>
              <a:pPr>
                <a:defRPr/>
              </a:pPr>
              <a:t>‹#›</a:t>
            </a:fld>
            <a:endParaRPr lang="de-DE"/>
          </a:p>
        </p:txBody>
      </p:sp>
    </p:spTree>
    <p:extLst>
      <p:ext uri="{BB962C8B-B14F-4D97-AF65-F5344CB8AC3E}">
        <p14:creationId xmlns:p14="http://schemas.microsoft.com/office/powerpoint/2010/main" val="13772738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33_Title and Content">
    <p:spTree>
      <p:nvGrpSpPr>
        <p:cNvPr id="1" name=""/>
        <p:cNvGrpSpPr/>
        <p:nvPr/>
      </p:nvGrpSpPr>
      <p:grpSpPr>
        <a:xfrm>
          <a:off x="0" y="0"/>
          <a:ext cx="0" cy="0"/>
          <a:chOff x="0" y="0"/>
          <a:chExt cx="0" cy="0"/>
        </a:xfrm>
      </p:grpSpPr>
      <p:graphicFrame>
        <p:nvGraphicFramePr>
          <p:cNvPr id="5"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78586" r:id="rId4" imgW="0" imgH="0" progId="PowerPoint.Show.8">
                  <p:embed/>
                </p:oleObj>
              </mc:Choice>
              <mc:Fallback>
                <p:oleObj r:id="rId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xmlns="">
                            <a:solidFill>
                              <a:srgbClr val="D1043E"/>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blurRad="63500" dist="38097" dir="2700000" algn="ctr" rotWithShape="0">
                                <a:srgbClr val="005C84">
                                  <a:alpha val="74997"/>
                                </a:srgbClr>
                              </a:outerShdw>
                            </a:effectLst>
                          </a14:hiddenEffects>
                        </a:ext>
                      </a:extLst>
                    </p:spPr>
                  </p:pic>
                </p:oleObj>
              </mc:Fallback>
            </mc:AlternateContent>
          </a:graphicData>
        </a:graphic>
      </p:graphicFrame>
      <p:sp>
        <p:nvSpPr>
          <p:cNvPr id="6" name="Rectangle 10"/>
          <p:cNvSpPr>
            <a:spLocks noChangeArrowheads="1"/>
          </p:cNvSpPr>
          <p:nvPr userDrawn="1"/>
        </p:nvSpPr>
        <p:spPr bwMode="auto">
          <a:xfrm>
            <a:off x="7073900" y="6392863"/>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r" defTabSz="914400"/>
            <a:endParaRPr lang="en-GB" sz="800">
              <a:solidFill>
                <a:srgbClr val="00498B"/>
              </a:solidFill>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 Placeholder 8"/>
          <p:cNvSpPr>
            <a:spLocks noGrp="1"/>
          </p:cNvSpPr>
          <p:nvPr>
            <p:ph type="body" sz="quarter" idx="15"/>
          </p:nvPr>
        </p:nvSpPr>
        <p:spPr>
          <a:xfrm>
            <a:off x="367200" y="6526800"/>
            <a:ext cx="7920000" cy="244800"/>
          </a:xfrm>
        </p:spPr>
        <p:txBody>
          <a:bodyPr anchor="b">
            <a:spAutoFit/>
          </a:bodyPr>
          <a:lstStyle>
            <a:lvl1pPr marL="0" indent="0">
              <a:buFontTx/>
              <a:buNone/>
              <a:defRPr sz="1200"/>
            </a:lvl1pPr>
          </a:lstStyle>
          <a:p>
            <a:pPr lvl="0"/>
            <a:r>
              <a:rPr lang="en-US" dirty="0" smtClean="0"/>
              <a:t>Click to edit Master text styles</a:t>
            </a:r>
          </a:p>
        </p:txBody>
      </p:sp>
      <p:sp>
        <p:nvSpPr>
          <p:cNvPr id="7" name="Rectangle 10"/>
          <p:cNvSpPr>
            <a:spLocks noGrp="1" noChangeArrowheads="1"/>
          </p:cNvSpPr>
          <p:nvPr>
            <p:ph type="sldNum" sz="quarter" idx="16"/>
          </p:nvPr>
        </p:nvSpPr>
        <p:spPr bwMode="auto">
          <a:xfrm>
            <a:off x="6953250" y="6254750"/>
            <a:ext cx="2133600" cy="476250"/>
          </a:xfrm>
          <a:prstGeom prst="rect">
            <a:avLst/>
          </a:prstGeom>
          <a:ln>
            <a:miter lim="800000"/>
            <a:headEnd/>
            <a:tailEnd/>
          </a:ln>
        </p:spPr>
        <p:txBody>
          <a:bodyPr vert="horz" wrap="square" lIns="91440" tIns="45720" rIns="91440" bIns="45720" numCol="1" anchorCtr="0" compatLnSpc="1">
            <a:prstTxWarp prst="textNoShape">
              <a:avLst/>
            </a:prstTxWarp>
          </a:bodyPr>
          <a:lstStyle>
            <a:lvl1pPr algn="r" defTabSz="914400" eaLnBrk="0" hangingPunct="0">
              <a:lnSpc>
                <a:spcPct val="85000"/>
              </a:lnSpc>
              <a:defRPr sz="800">
                <a:solidFill>
                  <a:srgbClr val="00498B"/>
                </a:solidFill>
                <a:latin typeface="Tahoma" pitchFamily="34" charset="0"/>
                <a:ea typeface="ＭＳ Ｐゴシック" pitchFamily="1" charset="-128"/>
                <a:cs typeface="Arial"/>
              </a:defRPr>
            </a:lvl1pPr>
          </a:lstStyle>
          <a:p>
            <a:pPr>
              <a:defRPr/>
            </a:pPr>
            <a:fld id="{AE897034-B168-9E40-B3D8-E44364386217}" type="slidenum">
              <a:rPr lang="en-GB"/>
              <a:pPr>
                <a:defRPr/>
              </a:pPr>
              <a:t>‹#›</a:t>
            </a:fld>
            <a:endParaRPr lang="en-GB" dirty="0"/>
          </a:p>
        </p:txBody>
      </p:sp>
    </p:spTree>
    <p:extLst>
      <p:ext uri="{BB962C8B-B14F-4D97-AF65-F5344CB8AC3E}">
        <p14:creationId xmlns:p14="http://schemas.microsoft.com/office/powerpoint/2010/main" val="34091194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StrokePrevention_Title and Content">
    <p:spTree>
      <p:nvGrpSpPr>
        <p:cNvPr id="1" name=""/>
        <p:cNvGrpSpPr/>
        <p:nvPr/>
      </p:nvGrpSpPr>
      <p:grpSpPr>
        <a:xfrm>
          <a:off x="0" y="0"/>
          <a:ext cx="0" cy="0"/>
          <a:chOff x="0" y="0"/>
          <a:chExt cx="0" cy="0"/>
        </a:xfrm>
      </p:grpSpPr>
      <p:graphicFrame>
        <p:nvGraphicFramePr>
          <p:cNvPr id="6"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79610" r:id="rId4" imgW="0" imgH="0" progId="PowerPoint.Show.8">
                  <p:embed/>
                </p:oleObj>
              </mc:Choice>
              <mc:Fallback>
                <p:oleObj r:id="rId4" imgW="0" imgH="0" progId="PowerPoint.Show.8">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xmlns="">
                            <a:solidFill>
                              <a:srgbClr val="D1043E"/>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blurRad="63500" dist="38097" dir="2700000" algn="ctr" rotWithShape="0">
                                <a:srgbClr val="005C84">
                                  <a:alpha val="74997"/>
                                </a:srgbClr>
                              </a:outerShdw>
                            </a:effectLst>
                          </a14:hiddenEffects>
                        </a:ext>
                      </a:extLst>
                    </p:spPr>
                  </p:pic>
                </p:oleObj>
              </mc:Fallback>
            </mc:AlternateContent>
          </a:graphicData>
        </a:graphic>
      </p:graphicFrame>
      <p:sp>
        <p:nvSpPr>
          <p:cNvPr id="2" name="Title 1"/>
          <p:cNvSpPr>
            <a:spLocks noGrp="1"/>
          </p:cNvSpPr>
          <p:nvPr>
            <p:ph type="title"/>
          </p:nvPr>
        </p:nvSpPr>
        <p:spPr/>
        <p:txBody>
          <a:bodyPr/>
          <a:lstStyle>
            <a:lvl1pPr>
              <a:lnSpc>
                <a:spcPct val="100000"/>
              </a:lnSpc>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67200" y="1789116"/>
            <a:ext cx="8539200" cy="4233863"/>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3"/>
          </p:nvPr>
        </p:nvSpPr>
        <p:spPr>
          <a:xfrm>
            <a:off x="373064" y="1276366"/>
            <a:ext cx="8539200" cy="353943"/>
          </a:xfrm>
        </p:spPr>
        <p:txBody>
          <a:bodyPr>
            <a:spAutoFit/>
          </a:bodyPr>
          <a:lstStyle>
            <a:lvl1pPr marL="0" indent="0">
              <a:buNone/>
              <a:defRPr sz="1700" b="1">
                <a:solidFill>
                  <a:srgbClr val="3F3F3F"/>
                </a:solidFill>
              </a:defRPr>
            </a:lvl1pPr>
          </a:lstStyle>
          <a:p>
            <a:pPr lvl="0"/>
            <a:r>
              <a:rPr lang="en-US" dirty="0" smtClean="0"/>
              <a:t>Click to edit Master text styles</a:t>
            </a:r>
          </a:p>
        </p:txBody>
      </p:sp>
      <p:sp>
        <p:nvSpPr>
          <p:cNvPr id="8" name="Content Placeholder 2"/>
          <p:cNvSpPr>
            <a:spLocks noGrp="1"/>
          </p:cNvSpPr>
          <p:nvPr>
            <p:ph idx="17"/>
          </p:nvPr>
        </p:nvSpPr>
        <p:spPr>
          <a:xfrm>
            <a:off x="367200" y="6531297"/>
            <a:ext cx="5805000" cy="246221"/>
          </a:xfrm>
        </p:spPr>
        <p:txBody>
          <a:bodyPr>
            <a:spAutoFit/>
          </a:bodyPr>
          <a:lstStyle>
            <a:lvl1pPr marL="0" indent="0">
              <a:tabLst>
                <a:tab pos="488698" algn="l"/>
              </a:tabLst>
              <a:defRPr sz="10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smtClean="0"/>
              <a:t>Click to edit Master text styles</a:t>
            </a:r>
          </a:p>
        </p:txBody>
      </p:sp>
      <p:sp>
        <p:nvSpPr>
          <p:cNvPr id="7" name="Slide Number Placeholder 5"/>
          <p:cNvSpPr>
            <a:spLocks noGrp="1"/>
          </p:cNvSpPr>
          <p:nvPr>
            <p:ph type="sldNum" sz="quarter" idx="18"/>
          </p:nvPr>
        </p:nvSpPr>
        <p:spPr>
          <a:xfrm>
            <a:off x="6954838" y="6261100"/>
            <a:ext cx="2133600" cy="474663"/>
          </a:xfrm>
          <a:prstGeom prst="rect">
            <a:avLst/>
          </a:prstGeom>
        </p:spPr>
        <p:txBody>
          <a:bodyPr/>
          <a:lstStyle>
            <a:lvl1pPr defTabSz="914400">
              <a:defRPr>
                <a:solidFill>
                  <a:srgbClr val="FFFFFF"/>
                </a:solidFill>
              </a:defRPr>
            </a:lvl1pPr>
          </a:lstStyle>
          <a:p>
            <a:pPr>
              <a:defRPr/>
            </a:pPr>
            <a:fld id="{BF4CAF79-4E53-5744-A7BA-23BB244AF152}" type="slidenum">
              <a:rPr lang="en-US"/>
              <a:pPr>
                <a:defRPr/>
              </a:pPr>
              <a:t>‹#›</a:t>
            </a:fld>
            <a:endParaRPr lang="en-US"/>
          </a:p>
        </p:txBody>
      </p:sp>
    </p:spTree>
    <p:extLst>
      <p:ext uri="{BB962C8B-B14F-4D97-AF65-F5344CB8AC3E}">
        <p14:creationId xmlns:p14="http://schemas.microsoft.com/office/powerpoint/2010/main" val="9134536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68EE6-A008-5744-AACF-82CFF8472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1013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1EE84-DADC-4D42-93E6-7A88EA3727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932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66792C-92CD-AD42-BA9F-C8EDE714C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261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6" name="Rounded Rectangle 12"/>
          <p:cNvSpPr/>
          <p:nvPr userDrawn="1"/>
        </p:nvSpPr>
        <p:spPr bwMode="auto">
          <a:xfrm>
            <a:off x="395288" y="188913"/>
            <a:ext cx="8353425" cy="1008062"/>
          </a:xfrm>
          <a:prstGeom prst="roundRect">
            <a:avLst>
              <a:gd name="adj" fmla="val 9109"/>
            </a:avLst>
          </a:prstGeom>
          <a:solidFill>
            <a:schemeClr val="accent6"/>
          </a:solidFill>
          <a:ln w="9525" cap="flat" cmpd="sng" algn="ctr">
            <a:noFill/>
            <a:prstDash val="solid"/>
            <a:round/>
            <a:headEnd type="none" w="med" len="med"/>
            <a:tailEnd type="none" w="med" len="med"/>
          </a:ln>
          <a:effectLst/>
        </p:spPr>
        <p:txBody>
          <a:bodyPr wrap="none">
            <a:spAutoFit/>
          </a:bodyPr>
          <a:lstStyle/>
          <a:p>
            <a:pPr eaLnBrk="0" hangingPunct="0">
              <a:defRPr/>
            </a:pPr>
            <a:endParaRPr lang="hu-HU">
              <a:solidFill>
                <a:schemeClr val="bg1"/>
              </a:solidFill>
              <a:ea typeface="ＭＳ Ｐゴシック" charset="-128"/>
              <a:cs typeface="+mn-cs"/>
            </a:endParaRPr>
          </a:p>
        </p:txBody>
      </p:sp>
      <p:sp>
        <p:nvSpPr>
          <p:cNvPr id="5" name="Rectangle 3"/>
          <p:cNvSpPr>
            <a:spLocks noGrp="1" noChangeArrowheads="1"/>
          </p:cNvSpPr>
          <p:nvPr>
            <p:ph type="title"/>
          </p:nvPr>
        </p:nvSpPr>
        <p:spPr bwMode="auto">
          <a:xfrm>
            <a:off x="419894" y="188913"/>
            <a:ext cx="8304212" cy="1008062"/>
          </a:xfrm>
          <a:prstGeom prst="rect">
            <a:avLst/>
          </a:prstGeom>
          <a:noFill/>
          <a:ln>
            <a:noFill/>
          </a:ln>
          <a:extLst/>
        </p:spPr>
        <p:txBody>
          <a:bodyPr/>
          <a:lstStyle/>
          <a:p>
            <a:pPr lvl="0"/>
            <a:r>
              <a:rPr lang="en-US" dirty="0" smtClean="0"/>
              <a:t>CLICK TO EDIT MASTER TITLE STYLE</a:t>
            </a:r>
          </a:p>
        </p:txBody>
      </p:sp>
      <p:sp>
        <p:nvSpPr>
          <p:cNvPr id="7" name="Text Placeholder 12"/>
          <p:cNvSpPr>
            <a:spLocks noGrp="1"/>
          </p:cNvSpPr>
          <p:nvPr>
            <p:ph type="body" sz="quarter" idx="12"/>
          </p:nvPr>
        </p:nvSpPr>
        <p:spPr>
          <a:xfrm>
            <a:off x="419400" y="6456641"/>
            <a:ext cx="8305200" cy="255924"/>
          </a:xfrm>
        </p:spPr>
        <p:txBody>
          <a:bodyPr/>
          <a:lstStyle>
            <a:lvl1pPr>
              <a:defRPr sz="1100"/>
            </a:lvl1pPr>
            <a:lvl2pPr>
              <a:defRPr sz="1000"/>
            </a:lvl2pPr>
            <a:lvl3pPr>
              <a:defRPr sz="900"/>
            </a:lvl3pPr>
            <a:lvl4pPr>
              <a:defRPr sz="900"/>
            </a:lvl4pPr>
            <a:lvl5pPr>
              <a:defRPr sz="900"/>
            </a:lvl5pPr>
          </a:lstStyle>
          <a:p>
            <a:pPr lvl="0"/>
            <a:r>
              <a:rPr lang="en-US" dirty="0" smtClean="0"/>
              <a:t>Click to edit Master text styles</a:t>
            </a:r>
          </a:p>
        </p:txBody>
      </p:sp>
      <p:sp>
        <p:nvSpPr>
          <p:cNvPr id="12" name="Content Placeholder 8"/>
          <p:cNvSpPr>
            <a:spLocks noGrp="1"/>
          </p:cNvSpPr>
          <p:nvPr>
            <p:ph sz="quarter" idx="13"/>
          </p:nvPr>
        </p:nvSpPr>
        <p:spPr>
          <a:xfrm>
            <a:off x="395535" y="1556792"/>
            <a:ext cx="8352929" cy="4680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41199250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7307DA-4998-DB45-A1BE-F2A692B9EB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923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40C4E7-F364-8E49-B59B-E2F25B549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80738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B32D96-E163-2F47-A3ED-ADE42F65FD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8784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093998-6C23-A64D-A8E3-1F0E65800F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572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7D9A0-979F-B040-BAF5-F86F099D74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4253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9904BF-4E18-1C48-A48C-2E37C6631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8375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1802CA-A718-2041-AF41-E4B1C9BC2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3336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CDE5E-7105-EB4B-B35C-A49C1408A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91433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cs-CZ"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0185A7-332A-F94C-AB87-B28F25A003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4903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a_RE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7106" name="Rectangle 2"/>
          <p:cNvSpPr>
            <a:spLocks noGrp="1" noChangeArrowheads="1"/>
          </p:cNvSpPr>
          <p:nvPr>
            <p:ph type="subTitle" idx="1"/>
          </p:nvPr>
        </p:nvSpPr>
        <p:spPr>
          <a:xfrm>
            <a:off x="1362075" y="4075113"/>
            <a:ext cx="6400800" cy="1752600"/>
          </a:xfrm>
        </p:spPr>
        <p:txBody>
          <a:bodyPr/>
          <a:lstStyle>
            <a:lvl1pPr marL="0" indent="0" algn="ctr">
              <a:buFont typeface="Wingdings" charset="0"/>
              <a:buNone/>
              <a:defRPr b="1"/>
            </a:lvl1pPr>
          </a:lstStyle>
          <a:p>
            <a:pPr lvl="0"/>
            <a:r>
              <a:rPr lang="de-DE" noProof="0" smtClean="0"/>
              <a:t>Click to edit Master subtitle style</a:t>
            </a:r>
          </a:p>
        </p:txBody>
      </p:sp>
      <p:sp>
        <p:nvSpPr>
          <p:cNvPr id="687107" name="Rectangle 3"/>
          <p:cNvSpPr>
            <a:spLocks noGrp="1" noChangeArrowheads="1"/>
          </p:cNvSpPr>
          <p:nvPr>
            <p:ph type="ctrTitle" sz="quarter"/>
          </p:nvPr>
        </p:nvSpPr>
        <p:spPr>
          <a:xfrm>
            <a:off x="676275" y="2319338"/>
            <a:ext cx="7772400" cy="14700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lgn="ctr">
              <a:defRPr sz="3600">
                <a:solidFill>
                  <a:schemeClr val="bg1"/>
                </a:solidFill>
              </a:defRPr>
            </a:lvl1pPr>
          </a:lstStyle>
          <a:p>
            <a:pPr lvl="0"/>
            <a:r>
              <a:rPr lang="en-GB" noProof="0" smtClean="0"/>
              <a:t>Click to edit Master title style</a:t>
            </a:r>
          </a:p>
        </p:txBody>
      </p:sp>
    </p:spTree>
    <p:extLst>
      <p:ext uri="{BB962C8B-B14F-4D97-AF65-F5344CB8AC3E}">
        <p14:creationId xmlns:p14="http://schemas.microsoft.com/office/powerpoint/2010/main" val="230120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6CEC3DC4-3D91-2743-A123-C24AD02E5B72}" type="slidenum">
              <a:rPr lang="en-US"/>
              <a:pPr>
                <a:defRPr/>
              </a:pPr>
              <a:t>‹#›</a:t>
            </a:fld>
            <a:endParaRPr lang="en-US"/>
          </a:p>
        </p:txBody>
      </p:sp>
    </p:spTree>
    <p:extLst>
      <p:ext uri="{BB962C8B-B14F-4D97-AF65-F5344CB8AC3E}">
        <p14:creationId xmlns:p14="http://schemas.microsoft.com/office/powerpoint/2010/main" val="16801143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288518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15053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249238" y="1130300"/>
            <a:ext cx="4246562" cy="504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130300"/>
            <a:ext cx="4246563" cy="504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21422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15599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9702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58750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59636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323315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87106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2863"/>
            <a:ext cx="2160588" cy="6129337"/>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249238" y="42863"/>
            <a:ext cx="6332537" cy="6129337"/>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1901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B86420F5-DAF9-714B-B021-85E8CF5F55DE}" type="slidenum">
              <a:rPr lang="en-US"/>
              <a:pPr>
                <a:defRPr/>
              </a:pPr>
              <a:t>‹#›</a:t>
            </a:fld>
            <a:endParaRPr lang="en-US"/>
          </a:p>
        </p:txBody>
      </p:sp>
    </p:spTree>
    <p:extLst>
      <p:ext uri="{BB962C8B-B14F-4D97-AF65-F5344CB8AC3E}">
        <p14:creationId xmlns:p14="http://schemas.microsoft.com/office/powerpoint/2010/main" val="23492780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6"/>
          <p:cNvSpPr>
            <a:spLocks noChangeShapeType="1"/>
          </p:cNvSpPr>
          <p:nvPr userDrawn="1"/>
        </p:nvSpPr>
        <p:spPr bwMode="auto">
          <a:xfrm>
            <a:off x="474663" y="1143000"/>
            <a:ext cx="8331200" cy="0"/>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 name="Rectangle 7"/>
          <p:cNvSpPr>
            <a:spLocks noChangeArrowheads="1"/>
          </p:cNvSpPr>
          <p:nvPr userDrawn="1"/>
        </p:nvSpPr>
        <p:spPr bwMode="auto">
          <a:xfrm>
            <a:off x="2878138" y="29527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a:defRPr/>
            </a:pPr>
            <a:endParaRPr lang="en-US">
              <a:solidFill>
                <a:srgbClr val="FFFF00"/>
              </a:solidFill>
              <a:cs typeface="+mn-cs"/>
            </a:endParaRPr>
          </a:p>
        </p:txBody>
      </p:sp>
      <p:pic>
        <p:nvPicPr>
          <p:cNvPr id="6" name="Picture 8" descr="Tone4ColPos"/>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53338" y="0"/>
            <a:ext cx="149066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2" name="Rectangle 2"/>
          <p:cNvSpPr>
            <a:spLocks noGrp="1" noChangeArrowheads="1"/>
          </p:cNvSpPr>
          <p:nvPr>
            <p:ph type="ctrTitle"/>
          </p:nvPr>
        </p:nvSpPr>
        <p:spPr>
          <a:xfrm>
            <a:off x="677863" y="2286000"/>
            <a:ext cx="7788275" cy="1143000"/>
          </a:xfrm>
        </p:spPr>
        <p:txBody>
          <a:bodyPr/>
          <a:lstStyle>
            <a:lvl1pPr>
              <a:defRPr/>
            </a:lvl1pPr>
          </a:lstStyle>
          <a:p>
            <a:pPr lvl="0"/>
            <a:r>
              <a:rPr lang="hu-HU" noProof="0" smtClean="0"/>
              <a:t>Click to edit Master title style</a:t>
            </a:r>
          </a:p>
        </p:txBody>
      </p:sp>
      <p:sp>
        <p:nvSpPr>
          <p:cNvPr id="235523" name="Rectangle 3"/>
          <p:cNvSpPr>
            <a:spLocks noGrp="1" noChangeArrowheads="1"/>
          </p:cNvSpPr>
          <p:nvPr>
            <p:ph type="subTitle" idx="1"/>
          </p:nvPr>
        </p:nvSpPr>
        <p:spPr>
          <a:xfrm>
            <a:off x="1354138" y="3886200"/>
            <a:ext cx="6435725" cy="1752600"/>
          </a:xfrm>
        </p:spPr>
        <p:txBody>
          <a:bodyPr/>
          <a:lstStyle>
            <a:lvl1pPr marL="0" indent="0" algn="ctr">
              <a:buFontTx/>
              <a:buNone/>
              <a:defRPr/>
            </a:lvl1pPr>
          </a:lstStyle>
          <a:p>
            <a:pPr lvl="0"/>
            <a:r>
              <a:rPr lang="hu-HU" noProof="0" smtClean="0"/>
              <a:t>Click to edit Master subtitle style</a:t>
            </a:r>
          </a:p>
        </p:txBody>
      </p:sp>
      <p:sp>
        <p:nvSpPr>
          <p:cNvPr id="7" name="Rectangle 4"/>
          <p:cNvSpPr>
            <a:spLocks noGrp="1" noChangeArrowheads="1"/>
          </p:cNvSpPr>
          <p:nvPr>
            <p:ph type="ftr" sz="quarter" idx="10"/>
          </p:nvPr>
        </p:nvSpPr>
        <p:spPr>
          <a:xfrm>
            <a:off x="3116263" y="6248400"/>
            <a:ext cx="2911475" cy="457200"/>
          </a:xfrm>
        </p:spPr>
        <p:txBody>
          <a:bodyPr/>
          <a:lstStyle>
            <a:lvl1pPr>
              <a:defRPr smtClean="0"/>
            </a:lvl1pPr>
          </a:lstStyle>
          <a:p>
            <a:pPr>
              <a:defRPr/>
            </a:pPr>
            <a:endParaRPr lang="en-US">
              <a:solidFill>
                <a:srgbClr val="FFFF00"/>
              </a:solidFill>
            </a:endParaRPr>
          </a:p>
        </p:txBody>
      </p:sp>
      <p:sp>
        <p:nvSpPr>
          <p:cNvPr id="8" name="Rectangle 5"/>
          <p:cNvSpPr>
            <a:spLocks noGrp="1" noChangeArrowheads="1"/>
          </p:cNvSpPr>
          <p:nvPr>
            <p:ph type="sldNum" sz="quarter" idx="11"/>
          </p:nvPr>
        </p:nvSpPr>
        <p:spPr>
          <a:xfrm>
            <a:off x="6570663" y="6248400"/>
            <a:ext cx="1895475" cy="457200"/>
          </a:xfrm>
        </p:spPr>
        <p:txBody>
          <a:bodyPr/>
          <a:lstStyle>
            <a:lvl1pPr>
              <a:defRPr smtClean="0"/>
            </a:lvl1pPr>
          </a:lstStyle>
          <a:p>
            <a:pPr>
              <a:defRPr/>
            </a:pPr>
            <a:fld id="{32A676CF-CE7C-7F4A-A52E-E573515DDAE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4211604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553FEA2-6D85-874D-BC23-F7BE6DDF75C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0383133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5068692-EB15-1A47-86E4-B77ACBE058E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8789917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06400" y="1600200"/>
            <a:ext cx="4089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894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50C9CD2-FFF4-9841-8F36-499F35506F6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7296558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C3605AAF-5F8E-B94E-ADBE-31697C3A08E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47277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CEBDBB36-4B54-0C4F-A9B3-F42A441FAF3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079184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EA70C82D-8CDD-6D42-917B-F381F3F868D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2569215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4D13E04-7F4D-094C-982C-AA6A5E87F004}"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392534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810A9C6-1F94-6A4D-9FD9-18DB723ADA4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2139196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2820D82-0BDD-374D-9D5D-F6DBE2D94C24}"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0522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CA01A641-A498-0E42-9B8A-BB0FD77DBEC7}" type="slidenum">
              <a:rPr lang="en-US"/>
              <a:pPr>
                <a:defRPr/>
              </a:pPr>
              <a:t>‹#›</a:t>
            </a:fld>
            <a:endParaRPr lang="en-US"/>
          </a:p>
        </p:txBody>
      </p:sp>
    </p:spTree>
    <p:extLst>
      <p:ext uri="{BB962C8B-B14F-4D97-AF65-F5344CB8AC3E}">
        <p14:creationId xmlns:p14="http://schemas.microsoft.com/office/powerpoint/2010/main" val="2598184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4800" y="76200"/>
            <a:ext cx="2082800" cy="6019800"/>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06400" y="76200"/>
            <a:ext cx="6096000" cy="6019800"/>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00"/>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03CEFE3-95DF-0E44-BA4C-95CD5395426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472338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u-H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u-HU"/>
          </a:p>
        </p:txBody>
      </p:sp>
      <p:sp>
        <p:nvSpPr>
          <p:cNvPr id="4" name="Rectangle 5"/>
          <p:cNvSpPr>
            <a:spLocks noGrp="1" noChangeArrowheads="1"/>
          </p:cNvSpPr>
          <p:nvPr>
            <p:ph type="dt" sz="half" idx="10"/>
          </p:nvPr>
        </p:nvSpPr>
        <p:spPr>
          <a:ln/>
        </p:spPr>
        <p:txBody>
          <a:bodyPr/>
          <a:lstStyle>
            <a:lvl1pPr>
              <a:defRPr/>
            </a:lvl1pPr>
          </a:lstStyle>
          <a:p>
            <a:pPr>
              <a:defRPr/>
            </a:pPr>
            <a:endParaRPr lang="hu-HU"/>
          </a:p>
        </p:txBody>
      </p:sp>
      <p:sp>
        <p:nvSpPr>
          <p:cNvPr id="5" name="Rectangle 6"/>
          <p:cNvSpPr>
            <a:spLocks noGrp="1" noChangeArrowheads="1"/>
          </p:cNvSpPr>
          <p:nvPr>
            <p:ph type="ftr" sz="quarter" idx="11"/>
          </p:nvPr>
        </p:nvSpPr>
        <p:spPr>
          <a:ln/>
        </p:spPr>
        <p:txBody>
          <a:bodyPr/>
          <a:lstStyle>
            <a:lvl1pPr>
              <a:defRPr/>
            </a:lvl1pPr>
          </a:lstStyle>
          <a:p>
            <a:pPr>
              <a:defRPr/>
            </a:pPr>
            <a:endParaRPr lang="hu-HU"/>
          </a:p>
        </p:txBody>
      </p:sp>
      <p:sp>
        <p:nvSpPr>
          <p:cNvPr id="6" name="Rectangle 7"/>
          <p:cNvSpPr>
            <a:spLocks noGrp="1" noChangeArrowheads="1"/>
          </p:cNvSpPr>
          <p:nvPr>
            <p:ph type="sldNum" sz="quarter" idx="12"/>
          </p:nvPr>
        </p:nvSpPr>
        <p:spPr>
          <a:ln/>
        </p:spPr>
        <p:txBody>
          <a:bodyPr/>
          <a:lstStyle>
            <a:lvl1pPr>
              <a:defRPr/>
            </a:lvl1pPr>
          </a:lstStyle>
          <a:p>
            <a:fld id="{C8E6A2DA-0006-F647-8EA8-2666A50C898D}" type="slidenum">
              <a:rPr lang="en-US"/>
              <a:pPr/>
              <a:t>‹#›</a:t>
            </a:fld>
            <a:endParaRPr lang="en-US"/>
          </a:p>
        </p:txBody>
      </p:sp>
    </p:spTree>
    <p:extLst>
      <p:ext uri="{BB962C8B-B14F-4D97-AF65-F5344CB8AC3E}">
        <p14:creationId xmlns:p14="http://schemas.microsoft.com/office/powerpoint/2010/main" val="6542581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Rectangle 5"/>
          <p:cNvSpPr>
            <a:spLocks noGrp="1" noChangeArrowheads="1"/>
          </p:cNvSpPr>
          <p:nvPr>
            <p:ph type="dt" sz="half" idx="10"/>
          </p:nvPr>
        </p:nvSpPr>
        <p:spPr>
          <a:ln/>
        </p:spPr>
        <p:txBody>
          <a:bodyPr/>
          <a:lstStyle>
            <a:lvl1pPr>
              <a:defRPr/>
            </a:lvl1pPr>
          </a:lstStyle>
          <a:p>
            <a:pPr>
              <a:defRPr/>
            </a:pPr>
            <a:endParaRPr lang="hu-HU"/>
          </a:p>
        </p:txBody>
      </p:sp>
      <p:sp>
        <p:nvSpPr>
          <p:cNvPr id="5" name="Rectangle 6"/>
          <p:cNvSpPr>
            <a:spLocks noGrp="1" noChangeArrowheads="1"/>
          </p:cNvSpPr>
          <p:nvPr>
            <p:ph type="ftr" sz="quarter" idx="11"/>
          </p:nvPr>
        </p:nvSpPr>
        <p:spPr>
          <a:ln/>
        </p:spPr>
        <p:txBody>
          <a:bodyPr/>
          <a:lstStyle>
            <a:lvl1pPr>
              <a:defRPr/>
            </a:lvl1pPr>
          </a:lstStyle>
          <a:p>
            <a:pPr>
              <a:defRPr/>
            </a:pPr>
            <a:endParaRPr lang="hu-HU"/>
          </a:p>
        </p:txBody>
      </p:sp>
      <p:sp>
        <p:nvSpPr>
          <p:cNvPr id="6" name="Rectangle 7"/>
          <p:cNvSpPr>
            <a:spLocks noGrp="1" noChangeArrowheads="1"/>
          </p:cNvSpPr>
          <p:nvPr>
            <p:ph type="sldNum" sz="quarter" idx="12"/>
          </p:nvPr>
        </p:nvSpPr>
        <p:spPr>
          <a:ln/>
        </p:spPr>
        <p:txBody>
          <a:bodyPr/>
          <a:lstStyle>
            <a:lvl1pPr>
              <a:defRPr/>
            </a:lvl1pPr>
          </a:lstStyle>
          <a:p>
            <a:fld id="{DCAD420A-B72C-664D-91B9-8E3ED1019822}" type="slidenum">
              <a:rPr lang="en-US"/>
              <a:pPr/>
              <a:t>‹#›</a:t>
            </a:fld>
            <a:endParaRPr lang="en-US"/>
          </a:p>
        </p:txBody>
      </p:sp>
    </p:spTree>
    <p:extLst>
      <p:ext uri="{BB962C8B-B14F-4D97-AF65-F5344CB8AC3E}">
        <p14:creationId xmlns:p14="http://schemas.microsoft.com/office/powerpoint/2010/main" val="12777367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hu-H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hu-HU"/>
          </a:p>
        </p:txBody>
      </p:sp>
      <p:sp>
        <p:nvSpPr>
          <p:cNvPr id="5" name="Rectangle 6"/>
          <p:cNvSpPr>
            <a:spLocks noGrp="1" noChangeArrowheads="1"/>
          </p:cNvSpPr>
          <p:nvPr>
            <p:ph type="ftr" sz="quarter" idx="11"/>
          </p:nvPr>
        </p:nvSpPr>
        <p:spPr>
          <a:ln/>
        </p:spPr>
        <p:txBody>
          <a:bodyPr/>
          <a:lstStyle>
            <a:lvl1pPr>
              <a:defRPr/>
            </a:lvl1pPr>
          </a:lstStyle>
          <a:p>
            <a:pPr>
              <a:defRPr/>
            </a:pPr>
            <a:endParaRPr lang="hu-HU"/>
          </a:p>
        </p:txBody>
      </p:sp>
      <p:sp>
        <p:nvSpPr>
          <p:cNvPr id="6" name="Rectangle 7"/>
          <p:cNvSpPr>
            <a:spLocks noGrp="1" noChangeArrowheads="1"/>
          </p:cNvSpPr>
          <p:nvPr>
            <p:ph type="sldNum" sz="quarter" idx="12"/>
          </p:nvPr>
        </p:nvSpPr>
        <p:spPr>
          <a:ln/>
        </p:spPr>
        <p:txBody>
          <a:bodyPr/>
          <a:lstStyle>
            <a:lvl1pPr>
              <a:defRPr/>
            </a:lvl1pPr>
          </a:lstStyle>
          <a:p>
            <a:fld id="{A6E9FDF7-E80B-7F43-9FB0-C16420FC1F87}" type="slidenum">
              <a:rPr lang="en-US"/>
              <a:pPr/>
              <a:t>‹#›</a:t>
            </a:fld>
            <a:endParaRPr lang="en-US"/>
          </a:p>
        </p:txBody>
      </p:sp>
    </p:spTree>
    <p:extLst>
      <p:ext uri="{BB962C8B-B14F-4D97-AF65-F5344CB8AC3E}">
        <p14:creationId xmlns:p14="http://schemas.microsoft.com/office/powerpoint/2010/main" val="9214997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395288" y="1268413"/>
            <a:ext cx="4100512"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268413"/>
            <a:ext cx="4100513"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Rectangle 5"/>
          <p:cNvSpPr>
            <a:spLocks noGrp="1" noChangeArrowheads="1"/>
          </p:cNvSpPr>
          <p:nvPr>
            <p:ph type="dt" sz="half" idx="10"/>
          </p:nvPr>
        </p:nvSpPr>
        <p:spPr>
          <a:ln/>
        </p:spPr>
        <p:txBody>
          <a:bodyPr/>
          <a:lstStyle>
            <a:lvl1pPr>
              <a:defRPr/>
            </a:lvl1pPr>
          </a:lstStyle>
          <a:p>
            <a:pPr>
              <a:defRPr/>
            </a:pPr>
            <a:endParaRPr lang="hu-HU"/>
          </a:p>
        </p:txBody>
      </p:sp>
      <p:sp>
        <p:nvSpPr>
          <p:cNvPr id="6" name="Rectangle 6"/>
          <p:cNvSpPr>
            <a:spLocks noGrp="1" noChangeArrowheads="1"/>
          </p:cNvSpPr>
          <p:nvPr>
            <p:ph type="ftr" sz="quarter" idx="11"/>
          </p:nvPr>
        </p:nvSpPr>
        <p:spPr>
          <a:ln/>
        </p:spPr>
        <p:txBody>
          <a:bodyPr/>
          <a:lstStyle>
            <a:lvl1pPr>
              <a:defRPr/>
            </a:lvl1pPr>
          </a:lstStyle>
          <a:p>
            <a:pPr>
              <a:defRPr/>
            </a:pPr>
            <a:endParaRPr lang="hu-HU"/>
          </a:p>
        </p:txBody>
      </p:sp>
      <p:sp>
        <p:nvSpPr>
          <p:cNvPr id="7" name="Rectangle 7"/>
          <p:cNvSpPr>
            <a:spLocks noGrp="1" noChangeArrowheads="1"/>
          </p:cNvSpPr>
          <p:nvPr>
            <p:ph type="sldNum" sz="quarter" idx="12"/>
          </p:nvPr>
        </p:nvSpPr>
        <p:spPr>
          <a:ln/>
        </p:spPr>
        <p:txBody>
          <a:bodyPr/>
          <a:lstStyle>
            <a:lvl1pPr>
              <a:defRPr/>
            </a:lvl1pPr>
          </a:lstStyle>
          <a:p>
            <a:fld id="{D4C00352-631A-1847-BC61-6133F2611279}" type="slidenum">
              <a:rPr lang="en-US"/>
              <a:pPr/>
              <a:t>‹#›</a:t>
            </a:fld>
            <a:endParaRPr lang="en-US"/>
          </a:p>
        </p:txBody>
      </p:sp>
    </p:spTree>
    <p:extLst>
      <p:ext uri="{BB962C8B-B14F-4D97-AF65-F5344CB8AC3E}">
        <p14:creationId xmlns:p14="http://schemas.microsoft.com/office/powerpoint/2010/main" val="37088366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7" name="Rectangle 5"/>
          <p:cNvSpPr>
            <a:spLocks noGrp="1" noChangeArrowheads="1"/>
          </p:cNvSpPr>
          <p:nvPr>
            <p:ph type="dt" sz="half" idx="10"/>
          </p:nvPr>
        </p:nvSpPr>
        <p:spPr>
          <a:ln/>
        </p:spPr>
        <p:txBody>
          <a:bodyPr/>
          <a:lstStyle>
            <a:lvl1pPr>
              <a:defRPr/>
            </a:lvl1pPr>
          </a:lstStyle>
          <a:p>
            <a:pPr>
              <a:defRPr/>
            </a:pPr>
            <a:endParaRPr lang="hu-HU"/>
          </a:p>
        </p:txBody>
      </p:sp>
      <p:sp>
        <p:nvSpPr>
          <p:cNvPr id="8" name="Rectangle 6"/>
          <p:cNvSpPr>
            <a:spLocks noGrp="1" noChangeArrowheads="1"/>
          </p:cNvSpPr>
          <p:nvPr>
            <p:ph type="ftr" sz="quarter" idx="11"/>
          </p:nvPr>
        </p:nvSpPr>
        <p:spPr>
          <a:ln/>
        </p:spPr>
        <p:txBody>
          <a:bodyPr/>
          <a:lstStyle>
            <a:lvl1pPr>
              <a:defRPr/>
            </a:lvl1pPr>
          </a:lstStyle>
          <a:p>
            <a:pPr>
              <a:defRPr/>
            </a:pPr>
            <a:endParaRPr lang="hu-HU"/>
          </a:p>
        </p:txBody>
      </p:sp>
      <p:sp>
        <p:nvSpPr>
          <p:cNvPr id="9" name="Rectangle 7"/>
          <p:cNvSpPr>
            <a:spLocks noGrp="1" noChangeArrowheads="1"/>
          </p:cNvSpPr>
          <p:nvPr>
            <p:ph type="sldNum" sz="quarter" idx="12"/>
          </p:nvPr>
        </p:nvSpPr>
        <p:spPr>
          <a:ln/>
        </p:spPr>
        <p:txBody>
          <a:bodyPr/>
          <a:lstStyle>
            <a:lvl1pPr>
              <a:defRPr/>
            </a:lvl1pPr>
          </a:lstStyle>
          <a:p>
            <a:fld id="{72197368-0616-1946-BA75-AEC989B2ACD0}" type="slidenum">
              <a:rPr lang="en-US"/>
              <a:pPr/>
              <a:t>‹#›</a:t>
            </a:fld>
            <a:endParaRPr lang="en-US"/>
          </a:p>
        </p:txBody>
      </p:sp>
    </p:spTree>
    <p:extLst>
      <p:ext uri="{BB962C8B-B14F-4D97-AF65-F5344CB8AC3E}">
        <p14:creationId xmlns:p14="http://schemas.microsoft.com/office/powerpoint/2010/main" val="30265712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Rectangle 5"/>
          <p:cNvSpPr>
            <a:spLocks noGrp="1" noChangeArrowheads="1"/>
          </p:cNvSpPr>
          <p:nvPr>
            <p:ph type="dt" sz="half" idx="10"/>
          </p:nvPr>
        </p:nvSpPr>
        <p:spPr>
          <a:ln/>
        </p:spPr>
        <p:txBody>
          <a:bodyPr/>
          <a:lstStyle>
            <a:lvl1pPr>
              <a:defRPr/>
            </a:lvl1pPr>
          </a:lstStyle>
          <a:p>
            <a:pPr>
              <a:defRPr/>
            </a:pPr>
            <a:endParaRPr lang="hu-HU"/>
          </a:p>
        </p:txBody>
      </p:sp>
      <p:sp>
        <p:nvSpPr>
          <p:cNvPr id="4" name="Rectangle 6"/>
          <p:cNvSpPr>
            <a:spLocks noGrp="1" noChangeArrowheads="1"/>
          </p:cNvSpPr>
          <p:nvPr>
            <p:ph type="ftr" sz="quarter" idx="11"/>
          </p:nvPr>
        </p:nvSpPr>
        <p:spPr>
          <a:ln/>
        </p:spPr>
        <p:txBody>
          <a:bodyPr/>
          <a:lstStyle>
            <a:lvl1pPr>
              <a:defRPr/>
            </a:lvl1pPr>
          </a:lstStyle>
          <a:p>
            <a:pPr>
              <a:defRPr/>
            </a:pPr>
            <a:endParaRPr lang="hu-HU"/>
          </a:p>
        </p:txBody>
      </p:sp>
      <p:sp>
        <p:nvSpPr>
          <p:cNvPr id="5" name="Rectangle 7"/>
          <p:cNvSpPr>
            <a:spLocks noGrp="1" noChangeArrowheads="1"/>
          </p:cNvSpPr>
          <p:nvPr>
            <p:ph type="sldNum" sz="quarter" idx="12"/>
          </p:nvPr>
        </p:nvSpPr>
        <p:spPr>
          <a:ln/>
        </p:spPr>
        <p:txBody>
          <a:bodyPr/>
          <a:lstStyle>
            <a:lvl1pPr>
              <a:defRPr/>
            </a:lvl1pPr>
          </a:lstStyle>
          <a:p>
            <a:fld id="{15A4FA02-BBD0-FD4F-8355-C9D5ABA00A70}" type="slidenum">
              <a:rPr lang="en-US"/>
              <a:pPr/>
              <a:t>‹#›</a:t>
            </a:fld>
            <a:endParaRPr lang="en-US"/>
          </a:p>
        </p:txBody>
      </p:sp>
    </p:spTree>
    <p:extLst>
      <p:ext uri="{BB962C8B-B14F-4D97-AF65-F5344CB8AC3E}">
        <p14:creationId xmlns:p14="http://schemas.microsoft.com/office/powerpoint/2010/main" val="212866653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hu-HU"/>
          </a:p>
        </p:txBody>
      </p:sp>
      <p:sp>
        <p:nvSpPr>
          <p:cNvPr id="3" name="Rectangle 6"/>
          <p:cNvSpPr>
            <a:spLocks noGrp="1" noChangeArrowheads="1"/>
          </p:cNvSpPr>
          <p:nvPr>
            <p:ph type="ftr" sz="quarter" idx="11"/>
          </p:nvPr>
        </p:nvSpPr>
        <p:spPr>
          <a:ln/>
        </p:spPr>
        <p:txBody>
          <a:bodyPr/>
          <a:lstStyle>
            <a:lvl1pPr>
              <a:defRPr/>
            </a:lvl1pPr>
          </a:lstStyle>
          <a:p>
            <a:pPr>
              <a:defRPr/>
            </a:pPr>
            <a:endParaRPr lang="hu-HU"/>
          </a:p>
        </p:txBody>
      </p:sp>
      <p:sp>
        <p:nvSpPr>
          <p:cNvPr id="4" name="Rectangle 7"/>
          <p:cNvSpPr>
            <a:spLocks noGrp="1" noChangeArrowheads="1"/>
          </p:cNvSpPr>
          <p:nvPr>
            <p:ph type="sldNum" sz="quarter" idx="12"/>
          </p:nvPr>
        </p:nvSpPr>
        <p:spPr>
          <a:ln/>
        </p:spPr>
        <p:txBody>
          <a:bodyPr/>
          <a:lstStyle>
            <a:lvl1pPr>
              <a:defRPr/>
            </a:lvl1pPr>
          </a:lstStyle>
          <a:p>
            <a:fld id="{0C553513-7359-1A43-9885-60EFAA8AE0BC}" type="slidenum">
              <a:rPr lang="en-US"/>
              <a:pPr/>
              <a:t>‹#›</a:t>
            </a:fld>
            <a:endParaRPr lang="en-US"/>
          </a:p>
        </p:txBody>
      </p:sp>
    </p:spTree>
    <p:extLst>
      <p:ext uri="{BB962C8B-B14F-4D97-AF65-F5344CB8AC3E}">
        <p14:creationId xmlns:p14="http://schemas.microsoft.com/office/powerpoint/2010/main" val="19748257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hu-HU"/>
          </a:p>
        </p:txBody>
      </p:sp>
      <p:sp>
        <p:nvSpPr>
          <p:cNvPr id="6" name="Rectangle 6"/>
          <p:cNvSpPr>
            <a:spLocks noGrp="1" noChangeArrowheads="1"/>
          </p:cNvSpPr>
          <p:nvPr>
            <p:ph type="ftr" sz="quarter" idx="11"/>
          </p:nvPr>
        </p:nvSpPr>
        <p:spPr>
          <a:ln/>
        </p:spPr>
        <p:txBody>
          <a:bodyPr/>
          <a:lstStyle>
            <a:lvl1pPr>
              <a:defRPr/>
            </a:lvl1pPr>
          </a:lstStyle>
          <a:p>
            <a:pPr>
              <a:defRPr/>
            </a:pPr>
            <a:endParaRPr lang="hu-HU"/>
          </a:p>
        </p:txBody>
      </p:sp>
      <p:sp>
        <p:nvSpPr>
          <p:cNvPr id="7" name="Rectangle 7"/>
          <p:cNvSpPr>
            <a:spLocks noGrp="1" noChangeArrowheads="1"/>
          </p:cNvSpPr>
          <p:nvPr>
            <p:ph type="sldNum" sz="quarter" idx="12"/>
          </p:nvPr>
        </p:nvSpPr>
        <p:spPr>
          <a:ln/>
        </p:spPr>
        <p:txBody>
          <a:bodyPr/>
          <a:lstStyle>
            <a:lvl1pPr>
              <a:defRPr/>
            </a:lvl1pPr>
          </a:lstStyle>
          <a:p>
            <a:fld id="{02C83BEB-1210-EC4C-AD45-7D1097EC1F5C}" type="slidenum">
              <a:rPr lang="en-US"/>
              <a:pPr/>
              <a:t>‹#›</a:t>
            </a:fld>
            <a:endParaRPr lang="en-US"/>
          </a:p>
        </p:txBody>
      </p:sp>
    </p:spTree>
    <p:extLst>
      <p:ext uri="{BB962C8B-B14F-4D97-AF65-F5344CB8AC3E}">
        <p14:creationId xmlns:p14="http://schemas.microsoft.com/office/powerpoint/2010/main" val="22373851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hu-HU"/>
          </a:p>
        </p:txBody>
      </p:sp>
      <p:sp>
        <p:nvSpPr>
          <p:cNvPr id="6" name="Rectangle 6"/>
          <p:cNvSpPr>
            <a:spLocks noGrp="1" noChangeArrowheads="1"/>
          </p:cNvSpPr>
          <p:nvPr>
            <p:ph type="ftr" sz="quarter" idx="11"/>
          </p:nvPr>
        </p:nvSpPr>
        <p:spPr>
          <a:ln/>
        </p:spPr>
        <p:txBody>
          <a:bodyPr/>
          <a:lstStyle>
            <a:lvl1pPr>
              <a:defRPr/>
            </a:lvl1pPr>
          </a:lstStyle>
          <a:p>
            <a:pPr>
              <a:defRPr/>
            </a:pPr>
            <a:endParaRPr lang="hu-HU"/>
          </a:p>
        </p:txBody>
      </p:sp>
      <p:sp>
        <p:nvSpPr>
          <p:cNvPr id="7" name="Rectangle 7"/>
          <p:cNvSpPr>
            <a:spLocks noGrp="1" noChangeArrowheads="1"/>
          </p:cNvSpPr>
          <p:nvPr>
            <p:ph type="sldNum" sz="quarter" idx="12"/>
          </p:nvPr>
        </p:nvSpPr>
        <p:spPr>
          <a:ln/>
        </p:spPr>
        <p:txBody>
          <a:bodyPr/>
          <a:lstStyle>
            <a:lvl1pPr>
              <a:defRPr/>
            </a:lvl1pPr>
          </a:lstStyle>
          <a:p>
            <a:fld id="{DF465B14-1A1B-F048-9AF7-5CC1AE9F51D3}" type="slidenum">
              <a:rPr lang="en-US"/>
              <a:pPr/>
              <a:t>‹#›</a:t>
            </a:fld>
            <a:endParaRPr lang="en-US"/>
          </a:p>
        </p:txBody>
      </p:sp>
    </p:spTree>
    <p:extLst>
      <p:ext uri="{BB962C8B-B14F-4D97-AF65-F5344CB8AC3E}">
        <p14:creationId xmlns:p14="http://schemas.microsoft.com/office/powerpoint/2010/main" val="3706665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200">
              <a:defRPr>
                <a:cs typeface="ＭＳ Ｐゴシック" charset="0"/>
              </a:defRPr>
            </a:lvl1pPr>
          </a:lstStyle>
          <a:p>
            <a:pPr>
              <a:defRPr/>
            </a:pPr>
            <a:fld id="{A30884A6-2156-9D4E-B160-36DF0D5AF992}" type="slidenum">
              <a:rPr lang="en-US"/>
              <a:pPr>
                <a:defRPr/>
              </a:pPr>
              <a:t>‹#›</a:t>
            </a:fld>
            <a:endParaRPr lang="en-US"/>
          </a:p>
        </p:txBody>
      </p:sp>
    </p:spTree>
    <p:extLst>
      <p:ext uri="{BB962C8B-B14F-4D97-AF65-F5344CB8AC3E}">
        <p14:creationId xmlns:p14="http://schemas.microsoft.com/office/powerpoint/2010/main" val="12119958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Rectangle 5"/>
          <p:cNvSpPr>
            <a:spLocks noGrp="1" noChangeArrowheads="1"/>
          </p:cNvSpPr>
          <p:nvPr>
            <p:ph type="dt" sz="half" idx="10"/>
          </p:nvPr>
        </p:nvSpPr>
        <p:spPr>
          <a:ln/>
        </p:spPr>
        <p:txBody>
          <a:bodyPr/>
          <a:lstStyle>
            <a:lvl1pPr>
              <a:defRPr/>
            </a:lvl1pPr>
          </a:lstStyle>
          <a:p>
            <a:pPr>
              <a:defRPr/>
            </a:pPr>
            <a:endParaRPr lang="hu-HU"/>
          </a:p>
        </p:txBody>
      </p:sp>
      <p:sp>
        <p:nvSpPr>
          <p:cNvPr id="5" name="Rectangle 6"/>
          <p:cNvSpPr>
            <a:spLocks noGrp="1" noChangeArrowheads="1"/>
          </p:cNvSpPr>
          <p:nvPr>
            <p:ph type="ftr" sz="quarter" idx="11"/>
          </p:nvPr>
        </p:nvSpPr>
        <p:spPr>
          <a:ln/>
        </p:spPr>
        <p:txBody>
          <a:bodyPr/>
          <a:lstStyle>
            <a:lvl1pPr>
              <a:defRPr/>
            </a:lvl1pPr>
          </a:lstStyle>
          <a:p>
            <a:pPr>
              <a:defRPr/>
            </a:pPr>
            <a:endParaRPr lang="hu-HU"/>
          </a:p>
        </p:txBody>
      </p:sp>
      <p:sp>
        <p:nvSpPr>
          <p:cNvPr id="6" name="Rectangle 7"/>
          <p:cNvSpPr>
            <a:spLocks noGrp="1" noChangeArrowheads="1"/>
          </p:cNvSpPr>
          <p:nvPr>
            <p:ph type="sldNum" sz="quarter" idx="12"/>
          </p:nvPr>
        </p:nvSpPr>
        <p:spPr>
          <a:ln/>
        </p:spPr>
        <p:txBody>
          <a:bodyPr/>
          <a:lstStyle>
            <a:lvl1pPr>
              <a:defRPr/>
            </a:lvl1pPr>
          </a:lstStyle>
          <a:p>
            <a:fld id="{502A201A-72C6-4B44-9F26-94BD29E38034}" type="slidenum">
              <a:rPr lang="en-US"/>
              <a:pPr/>
              <a:t>‹#›</a:t>
            </a:fld>
            <a:endParaRPr lang="en-US"/>
          </a:p>
        </p:txBody>
      </p:sp>
    </p:spTree>
    <p:extLst>
      <p:ext uri="{BB962C8B-B14F-4D97-AF65-F5344CB8AC3E}">
        <p14:creationId xmlns:p14="http://schemas.microsoft.com/office/powerpoint/2010/main" val="30279113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1150" y="320675"/>
            <a:ext cx="2087563" cy="5845175"/>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395288" y="320675"/>
            <a:ext cx="6113462" cy="584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Rectangle 5"/>
          <p:cNvSpPr>
            <a:spLocks noGrp="1" noChangeArrowheads="1"/>
          </p:cNvSpPr>
          <p:nvPr>
            <p:ph type="dt" sz="half" idx="10"/>
          </p:nvPr>
        </p:nvSpPr>
        <p:spPr>
          <a:ln/>
        </p:spPr>
        <p:txBody>
          <a:bodyPr/>
          <a:lstStyle>
            <a:lvl1pPr>
              <a:defRPr/>
            </a:lvl1pPr>
          </a:lstStyle>
          <a:p>
            <a:pPr>
              <a:defRPr/>
            </a:pPr>
            <a:endParaRPr lang="hu-HU"/>
          </a:p>
        </p:txBody>
      </p:sp>
      <p:sp>
        <p:nvSpPr>
          <p:cNvPr id="5" name="Rectangle 6"/>
          <p:cNvSpPr>
            <a:spLocks noGrp="1" noChangeArrowheads="1"/>
          </p:cNvSpPr>
          <p:nvPr>
            <p:ph type="ftr" sz="quarter" idx="11"/>
          </p:nvPr>
        </p:nvSpPr>
        <p:spPr>
          <a:ln/>
        </p:spPr>
        <p:txBody>
          <a:bodyPr/>
          <a:lstStyle>
            <a:lvl1pPr>
              <a:defRPr/>
            </a:lvl1pPr>
          </a:lstStyle>
          <a:p>
            <a:pPr>
              <a:defRPr/>
            </a:pPr>
            <a:endParaRPr lang="hu-HU"/>
          </a:p>
        </p:txBody>
      </p:sp>
      <p:sp>
        <p:nvSpPr>
          <p:cNvPr id="6" name="Rectangle 7"/>
          <p:cNvSpPr>
            <a:spLocks noGrp="1" noChangeArrowheads="1"/>
          </p:cNvSpPr>
          <p:nvPr>
            <p:ph type="sldNum" sz="quarter" idx="12"/>
          </p:nvPr>
        </p:nvSpPr>
        <p:spPr>
          <a:ln/>
        </p:spPr>
        <p:txBody>
          <a:bodyPr/>
          <a:lstStyle>
            <a:lvl1pPr>
              <a:defRPr/>
            </a:lvl1pPr>
          </a:lstStyle>
          <a:p>
            <a:fld id="{7E1776AA-2DCA-9045-BE4B-E6C22A60D208}" type="slidenum">
              <a:rPr lang="en-US"/>
              <a:pPr/>
              <a:t>‹#›</a:t>
            </a:fld>
            <a:endParaRPr lang="en-US"/>
          </a:p>
        </p:txBody>
      </p:sp>
    </p:spTree>
    <p:extLst>
      <p:ext uri="{BB962C8B-B14F-4D97-AF65-F5344CB8AC3E}">
        <p14:creationId xmlns:p14="http://schemas.microsoft.com/office/powerpoint/2010/main" val="26949975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Text Placeholder 8"/>
          <p:cNvSpPr>
            <a:spLocks noGrp="1"/>
          </p:cNvSpPr>
          <p:nvPr>
            <p:ph type="body" sz="quarter" idx="15"/>
          </p:nvPr>
        </p:nvSpPr>
        <p:spPr>
          <a:xfrm>
            <a:off x="485999" y="6324600"/>
            <a:ext cx="7988400" cy="263525"/>
          </a:xfrm>
        </p:spPr>
        <p:txBody>
          <a:bodyPr anchor="b"/>
          <a:lstStyle>
            <a:lvl1pPr marL="0" indent="0">
              <a:buFontTx/>
              <a:buNone/>
              <a:defRPr sz="1200"/>
            </a:lvl1pPr>
          </a:lstStyle>
          <a:p>
            <a:pPr lvl="0"/>
            <a:r>
              <a:rPr lang="en-US" smtClean="0"/>
              <a:t>Click to edit Master text styles</a:t>
            </a:r>
          </a:p>
        </p:txBody>
      </p:sp>
      <p:sp>
        <p:nvSpPr>
          <p:cNvPr id="9" name="Content Placeholder 10"/>
          <p:cNvSpPr>
            <a:spLocks noGrp="1"/>
          </p:cNvSpPr>
          <p:nvPr>
            <p:ph sz="quarter" idx="17"/>
          </p:nvPr>
        </p:nvSpPr>
        <p:spPr>
          <a:xfrm>
            <a:off x="486000" y="6527800"/>
            <a:ext cx="8002218" cy="273050"/>
          </a:xfrm>
        </p:spPr>
        <p:txBody>
          <a:bodyPr/>
          <a:lstStyle>
            <a:lvl1pPr marL="0" indent="0">
              <a:buNone/>
              <a:defRPr sz="800">
                <a:solidFill>
                  <a:schemeClr val="accent3"/>
                </a:solidFill>
              </a:defRPr>
            </a:lvl1pPr>
            <a:lvl2pPr>
              <a:defRPr sz="800">
                <a:solidFill>
                  <a:schemeClr val="accent3"/>
                </a:solidFill>
              </a:defRPr>
            </a:lvl2pPr>
            <a:lvl3pPr>
              <a:defRPr sz="800">
                <a:solidFill>
                  <a:schemeClr val="accent3"/>
                </a:solidFill>
              </a:defRPr>
            </a:lvl3pPr>
            <a:lvl4pPr>
              <a:defRPr sz="800">
                <a:solidFill>
                  <a:schemeClr val="accent3"/>
                </a:solidFill>
              </a:defRPr>
            </a:lvl4pPr>
            <a:lvl5pPr>
              <a:defRPr sz="800">
                <a:solidFill>
                  <a:schemeClr val="accent3"/>
                </a:solidFill>
              </a:defRPr>
            </a:lvl5pPr>
          </a:lstStyle>
          <a:p>
            <a:pPr lvl="0"/>
            <a:r>
              <a:rPr lang="en-US" smtClean="0"/>
              <a:t>Click to edit Master text styles</a:t>
            </a:r>
          </a:p>
        </p:txBody>
      </p:sp>
      <p:sp>
        <p:nvSpPr>
          <p:cNvPr id="6" name="Rectangle 5"/>
          <p:cNvSpPr>
            <a:spLocks noGrp="1" noChangeArrowheads="1"/>
          </p:cNvSpPr>
          <p:nvPr>
            <p:ph type="sldNum" sz="quarter" idx="18"/>
          </p:nvPr>
        </p:nvSpPr>
        <p:spPr/>
        <p:txBody>
          <a:bodyPr/>
          <a:lstStyle>
            <a:lvl1pPr>
              <a:defRPr/>
            </a:lvl1pPr>
          </a:lstStyle>
          <a:p>
            <a:fld id="{6A4BB84F-CE98-FE4D-B113-DF7FC1AAE84D}" type="slidenum">
              <a:rPr lang="en-GB"/>
              <a:pPr/>
              <a:t>‹#›</a:t>
            </a:fld>
            <a:endParaRPr lang="en-GB"/>
          </a:p>
        </p:txBody>
      </p:sp>
    </p:spTree>
    <p:extLst>
      <p:ext uri="{BB962C8B-B14F-4D97-AF65-F5344CB8AC3E}">
        <p14:creationId xmlns:p14="http://schemas.microsoft.com/office/powerpoint/2010/main" val="14046198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292725" y="1125538"/>
            <a:ext cx="4032250" cy="325437"/>
          </a:xfrm>
          <a:prstGeom prst="rect">
            <a:avLst/>
          </a:prstGeom>
          <a:noFill/>
          <a:ln w="25400" algn="ctr">
            <a:noFill/>
            <a:miter lim="800000"/>
            <a:headEnd/>
            <a:tailEnd/>
          </a:ln>
          <a:effectLst/>
        </p:spPr>
        <p:txBody>
          <a:bodyPr lIns="91414" tIns="45708" rIns="91414" bIns="45708">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spcBef>
                <a:spcPct val="50000"/>
              </a:spcBef>
              <a:defRPr/>
            </a:pPr>
            <a:endParaRPr lang="en-US" smtClean="0">
              <a:solidFill>
                <a:srgbClr val="FFFFFF"/>
              </a:solidFill>
              <a:latin typeface="BISansCond" pitchFamily="2" charset="0"/>
            </a:endParaRPr>
          </a:p>
        </p:txBody>
      </p:sp>
      <p:sp>
        <p:nvSpPr>
          <p:cNvPr id="5" name="Text Box 9"/>
          <p:cNvSpPr txBox="1">
            <a:spLocks noChangeArrowheads="1"/>
          </p:cNvSpPr>
          <p:nvPr/>
        </p:nvSpPr>
        <p:spPr bwMode="auto">
          <a:xfrm>
            <a:off x="4716463" y="4221163"/>
            <a:ext cx="2303462" cy="325437"/>
          </a:xfrm>
          <a:prstGeom prst="rect">
            <a:avLst/>
          </a:prstGeom>
          <a:noFill/>
          <a:ln w="25400" algn="ctr">
            <a:noFill/>
            <a:miter lim="800000"/>
            <a:headEnd/>
            <a:tailEnd/>
          </a:ln>
          <a:effectLst/>
        </p:spPr>
        <p:txBody>
          <a:bodyPr lIns="91414" tIns="45708" rIns="91414" bIns="45708">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spcBef>
                <a:spcPct val="50000"/>
              </a:spcBef>
              <a:defRPr/>
            </a:pPr>
            <a:endParaRPr lang="en-US" smtClean="0">
              <a:solidFill>
                <a:srgbClr val="FFFFFF"/>
              </a:solidFill>
              <a:latin typeface="Tahoma" panose="020B0604030504040204" pitchFamily="34" charset="0"/>
            </a:endParaRPr>
          </a:p>
        </p:txBody>
      </p:sp>
      <p:sp>
        <p:nvSpPr>
          <p:cNvPr id="6" name="Rectangle 10"/>
          <p:cNvSpPr>
            <a:spLocks noChangeArrowheads="1"/>
          </p:cNvSpPr>
          <p:nvPr/>
        </p:nvSpPr>
        <p:spPr bwMode="auto">
          <a:xfrm>
            <a:off x="7086600" y="6381750"/>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defRPr/>
            </a:pPr>
            <a:endParaRPr lang="en-GB" sz="800" smtClean="0">
              <a:solidFill>
                <a:srgbClr val="00498B"/>
              </a:solidFill>
              <a:latin typeface="Tahoma" panose="020B0604030504040204" pitchFamily="34" charset="0"/>
            </a:endParaRPr>
          </a:p>
        </p:txBody>
      </p:sp>
      <p:sp>
        <p:nvSpPr>
          <p:cNvPr id="7" name="Rectangle 14"/>
          <p:cNvSpPr>
            <a:spLocks noChangeArrowheads="1"/>
          </p:cNvSpPr>
          <p:nvPr/>
        </p:nvSpPr>
        <p:spPr bwMode="auto">
          <a:xfrm>
            <a:off x="7088188" y="638333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defRPr/>
            </a:pPr>
            <a:endParaRPr lang="en-GB" sz="800" smtClean="0">
              <a:solidFill>
                <a:srgbClr val="00498B"/>
              </a:solidFill>
              <a:latin typeface="Tahoma" panose="020B0604030504040204" pitchFamily="34" charset="0"/>
            </a:endParaRPr>
          </a:p>
        </p:txBody>
      </p:sp>
      <p:sp>
        <p:nvSpPr>
          <p:cNvPr id="8" name="Rectangle 15"/>
          <p:cNvSpPr>
            <a:spLocks noChangeArrowheads="1"/>
          </p:cNvSpPr>
          <p:nvPr/>
        </p:nvSpPr>
        <p:spPr bwMode="auto">
          <a:xfrm>
            <a:off x="7073900" y="6392863"/>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a:lnSpc>
                <a:spcPct val="85000"/>
              </a:lnSpc>
              <a:defRPr/>
            </a:pPr>
            <a:endParaRPr lang="en-GB" sz="800" smtClean="0">
              <a:solidFill>
                <a:srgbClr val="00498B"/>
              </a:solidFill>
              <a:latin typeface="Tahoma" panose="020B0604030504040204" pitchFamily="34" charset="0"/>
            </a:endParaRPr>
          </a:p>
        </p:txBody>
      </p:sp>
      <p:sp>
        <p:nvSpPr>
          <p:cNvPr id="9" name="Rectangle 10"/>
          <p:cNvSpPr>
            <a:spLocks noChangeArrowheads="1"/>
          </p:cNvSpPr>
          <p:nvPr/>
        </p:nvSpPr>
        <p:spPr bwMode="auto">
          <a:xfrm>
            <a:off x="7239000" y="6534150"/>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defRPr/>
            </a:pPr>
            <a:endParaRPr lang="en-GB" sz="800" smtClean="0">
              <a:solidFill>
                <a:srgbClr val="00498B"/>
              </a:solidFill>
              <a:latin typeface="Tahoma" panose="020B0604030504040204" pitchFamily="34" charset="0"/>
            </a:endParaRPr>
          </a:p>
        </p:txBody>
      </p:sp>
      <p:sp>
        <p:nvSpPr>
          <p:cNvPr id="87042" name="Rectangle 3"/>
          <p:cNvSpPr>
            <a:spLocks noGrp="1" noChangeArrowheads="1"/>
          </p:cNvSpPr>
          <p:nvPr>
            <p:ph type="ctrTitle"/>
          </p:nvPr>
        </p:nvSpPr>
        <p:spPr>
          <a:xfrm>
            <a:off x="485775" y="1546225"/>
            <a:ext cx="7772400" cy="1204913"/>
          </a:xfrm>
        </p:spPr>
        <p:txBody>
          <a:bodyPr lIns="90000"/>
          <a:lstStyle>
            <a:lvl1pPr>
              <a:defRPr b="1" smtClean="0"/>
            </a:lvl1pPr>
          </a:lstStyle>
          <a:p>
            <a:r>
              <a:rPr lang="en-US" smtClean="0"/>
              <a:t>Click to edit Master title style</a:t>
            </a:r>
            <a:endParaRPr lang="en-GB" dirty="0" smtClean="0"/>
          </a:p>
        </p:txBody>
      </p:sp>
      <p:sp>
        <p:nvSpPr>
          <p:cNvPr id="87043" name="Rectangle 4"/>
          <p:cNvSpPr>
            <a:spLocks noGrp="1" noChangeArrowheads="1"/>
          </p:cNvSpPr>
          <p:nvPr>
            <p:ph type="subTitle" idx="1"/>
          </p:nvPr>
        </p:nvSpPr>
        <p:spPr>
          <a:xfrm>
            <a:off x="485775" y="3090863"/>
            <a:ext cx="6400800" cy="1752600"/>
          </a:xfrm>
        </p:spPr>
        <p:txBody>
          <a:bodyPr lIns="90000"/>
          <a:lstStyle>
            <a:lvl1pPr marL="0" indent="0">
              <a:buFontTx/>
              <a:buNone/>
              <a:defRPr smtClean="0"/>
            </a:lvl1pPr>
          </a:lstStyle>
          <a:p>
            <a:r>
              <a:rPr lang="en-US" smtClean="0"/>
              <a:t>Click to edit Master subtitle style</a:t>
            </a:r>
            <a:endParaRPr lang="en-GB" smtClean="0"/>
          </a:p>
        </p:txBody>
      </p:sp>
      <p:sp>
        <p:nvSpPr>
          <p:cNvPr id="10" name="Rectangle 10"/>
          <p:cNvSpPr>
            <a:spLocks noGrp="1" noChangeArrowheads="1"/>
          </p:cNvSpPr>
          <p:nvPr>
            <p:ph type="sldNum" sz="quarter" idx="10"/>
          </p:nvPr>
        </p:nvSpPr>
        <p:spPr/>
        <p:txBody>
          <a:bodyPr/>
          <a:lstStyle>
            <a:lvl1pPr>
              <a:defRPr/>
            </a:lvl1pPr>
          </a:lstStyle>
          <a:p>
            <a:fld id="{21FAFD61-EA97-2240-ABB4-6ADF9F218616}" type="slidenum">
              <a:rPr lang="en-GB"/>
              <a:pPr/>
              <a:t>‹#›</a:t>
            </a:fld>
            <a:endParaRPr lang="en-GB"/>
          </a:p>
        </p:txBody>
      </p:sp>
    </p:spTree>
    <p:extLst>
      <p:ext uri="{BB962C8B-B14F-4D97-AF65-F5344CB8AC3E}">
        <p14:creationId xmlns:p14="http://schemas.microsoft.com/office/powerpoint/2010/main" val="34717790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8"/>
          <p:cNvSpPr>
            <a:spLocks noGrp="1"/>
          </p:cNvSpPr>
          <p:nvPr>
            <p:ph type="body" sz="quarter" idx="15"/>
          </p:nvPr>
        </p:nvSpPr>
        <p:spPr>
          <a:xfrm>
            <a:off x="486000" y="6325200"/>
            <a:ext cx="7988400" cy="262800"/>
          </a:xfrm>
        </p:spPr>
        <p:txBody>
          <a:bodyPr anchor="b"/>
          <a:lstStyle>
            <a:lvl1pPr marL="0" indent="0">
              <a:buFontTx/>
              <a:buNone/>
              <a:defRPr sz="1200"/>
            </a:lvl1pPr>
          </a:lstStyle>
          <a:p>
            <a:pPr lvl="0"/>
            <a:r>
              <a:rPr lang="en-US" smtClean="0"/>
              <a:t>Click to edit Master text styles</a:t>
            </a:r>
          </a:p>
        </p:txBody>
      </p:sp>
      <p:sp>
        <p:nvSpPr>
          <p:cNvPr id="5" name="Rectangle 4"/>
          <p:cNvSpPr>
            <a:spLocks noGrp="1" noChangeArrowheads="1"/>
          </p:cNvSpPr>
          <p:nvPr>
            <p:ph type="sldNum" sz="quarter" idx="16"/>
          </p:nvPr>
        </p:nvSpPr>
        <p:spPr/>
        <p:txBody>
          <a:bodyPr/>
          <a:lstStyle>
            <a:lvl1pPr>
              <a:defRPr/>
            </a:lvl1pPr>
          </a:lstStyle>
          <a:p>
            <a:fld id="{28B75905-C9CE-FF41-BA18-80756DDFBDD9}" type="slidenum">
              <a:rPr lang="en-GB"/>
              <a:pPr/>
              <a:t>‹#›</a:t>
            </a:fld>
            <a:endParaRPr lang="en-GB"/>
          </a:p>
        </p:txBody>
      </p:sp>
    </p:spTree>
    <p:extLst>
      <p:ext uri="{BB962C8B-B14F-4D97-AF65-F5344CB8AC3E}">
        <p14:creationId xmlns:p14="http://schemas.microsoft.com/office/powerpoint/2010/main" val="32588465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Text Placeholder 8"/>
          <p:cNvSpPr>
            <a:spLocks noGrp="1"/>
          </p:cNvSpPr>
          <p:nvPr>
            <p:ph type="body" sz="quarter" idx="15"/>
          </p:nvPr>
        </p:nvSpPr>
        <p:spPr>
          <a:xfrm>
            <a:off x="485999" y="6325200"/>
            <a:ext cx="7988400" cy="263525"/>
          </a:xfrm>
        </p:spPr>
        <p:txBody>
          <a:bodyPr anchor="b"/>
          <a:lstStyle>
            <a:lvl1pPr marL="0" indent="0">
              <a:buFontTx/>
              <a:buNone/>
              <a:defRPr sz="1200"/>
            </a:lvl1pPr>
          </a:lstStyle>
          <a:p>
            <a:pPr lvl="0"/>
            <a:r>
              <a:rPr lang="en-US" smtClean="0"/>
              <a:t>Click to edit Master text styles</a:t>
            </a:r>
          </a:p>
        </p:txBody>
      </p:sp>
      <p:sp>
        <p:nvSpPr>
          <p:cNvPr id="4" name="Rectangle 3"/>
          <p:cNvSpPr>
            <a:spLocks noGrp="1" noChangeArrowheads="1"/>
          </p:cNvSpPr>
          <p:nvPr>
            <p:ph type="sldNum" sz="quarter" idx="16"/>
          </p:nvPr>
        </p:nvSpPr>
        <p:spPr/>
        <p:txBody>
          <a:bodyPr/>
          <a:lstStyle>
            <a:lvl1pPr>
              <a:defRPr/>
            </a:lvl1pPr>
          </a:lstStyle>
          <a:p>
            <a:fld id="{B44BD751-A4BE-2C42-998C-1923A8AFBCFE}" type="slidenum">
              <a:rPr lang="en-GB"/>
              <a:pPr/>
              <a:t>‹#›</a:t>
            </a:fld>
            <a:endParaRPr lang="en-GB"/>
          </a:p>
        </p:txBody>
      </p:sp>
    </p:spTree>
    <p:extLst>
      <p:ext uri="{BB962C8B-B14F-4D97-AF65-F5344CB8AC3E}">
        <p14:creationId xmlns:p14="http://schemas.microsoft.com/office/powerpoint/2010/main" val="39984360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Text Placeholder 8"/>
          <p:cNvSpPr>
            <a:spLocks noGrp="1"/>
          </p:cNvSpPr>
          <p:nvPr>
            <p:ph type="body" sz="quarter" idx="15"/>
          </p:nvPr>
        </p:nvSpPr>
        <p:spPr>
          <a:xfrm>
            <a:off x="485999" y="6325200"/>
            <a:ext cx="7988400" cy="263525"/>
          </a:xfrm>
        </p:spPr>
        <p:txBody>
          <a:bodyPr anchor="b"/>
          <a:lstStyle>
            <a:lvl1pPr marL="0" indent="0">
              <a:buFontTx/>
              <a:buNone/>
              <a:defRPr sz="1200"/>
            </a:lvl1pPr>
          </a:lstStyle>
          <a:p>
            <a:pPr lvl="0"/>
            <a:r>
              <a:rPr lang="en-US" smtClean="0"/>
              <a:t>Click to edit Master text styles</a:t>
            </a:r>
          </a:p>
        </p:txBody>
      </p:sp>
      <p:sp>
        <p:nvSpPr>
          <p:cNvPr id="4" name="Rectangle 3"/>
          <p:cNvSpPr>
            <a:spLocks noGrp="1" noChangeArrowheads="1"/>
          </p:cNvSpPr>
          <p:nvPr>
            <p:ph type="sldNum" sz="quarter" idx="16"/>
          </p:nvPr>
        </p:nvSpPr>
        <p:spPr/>
        <p:txBody>
          <a:bodyPr/>
          <a:lstStyle>
            <a:lvl1pPr>
              <a:defRPr/>
            </a:lvl1pPr>
          </a:lstStyle>
          <a:p>
            <a:fld id="{901CFFD7-1B6C-1644-AD3D-5361EB0CB9B3}" type="slidenum">
              <a:rPr lang="en-GB"/>
              <a:pPr/>
              <a:t>‹#›</a:t>
            </a:fld>
            <a:endParaRPr lang="en-GB"/>
          </a:p>
        </p:txBody>
      </p:sp>
    </p:spTree>
    <p:extLst>
      <p:ext uri="{BB962C8B-B14F-4D97-AF65-F5344CB8AC3E}">
        <p14:creationId xmlns:p14="http://schemas.microsoft.com/office/powerpoint/2010/main" val="4400475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a:defRPr/>
            </a:pPr>
            <a:fld id="{F8C66C01-5CA7-4045-8C0B-469BA21CE8FF}" type="datetimeFigureOut">
              <a:rPr lang="fr-FR"/>
              <a:pPr>
                <a:defRPr/>
              </a:pPr>
              <a:t>15/10/2015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81087F-B825-B84C-AC6A-2C7E739580B8}" type="slidenum">
              <a:rPr lang="fr-FR"/>
              <a:pPr>
                <a:defRPr/>
              </a:pPr>
              <a:t>‹#›</a:t>
            </a:fld>
            <a:endParaRPr lang="fr-FR"/>
          </a:p>
        </p:txBody>
      </p:sp>
    </p:spTree>
    <p:extLst>
      <p:ext uri="{BB962C8B-B14F-4D97-AF65-F5344CB8AC3E}">
        <p14:creationId xmlns:p14="http://schemas.microsoft.com/office/powerpoint/2010/main" val="27155116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E30806E3-1376-DF46-95CF-367865F23361}" type="datetimeFigureOut">
              <a:rPr lang="fr-FR"/>
              <a:pPr>
                <a:defRPr/>
              </a:pPr>
              <a:t>15/10/2015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236C9E-B892-2E43-B6BF-9333A71E4EE4}" type="slidenum">
              <a:rPr lang="fr-FR"/>
              <a:pPr>
                <a:defRPr/>
              </a:pPr>
              <a:t>‹#›</a:t>
            </a:fld>
            <a:endParaRPr lang="fr-FR"/>
          </a:p>
        </p:txBody>
      </p:sp>
    </p:spTree>
    <p:extLst>
      <p:ext uri="{BB962C8B-B14F-4D97-AF65-F5344CB8AC3E}">
        <p14:creationId xmlns:p14="http://schemas.microsoft.com/office/powerpoint/2010/main" val="13229516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A3A3CFD-7267-F146-AFBD-4D4BDE1D3882}" type="datetimeFigureOut">
              <a:rPr lang="fr-FR"/>
              <a:pPr>
                <a:defRPr/>
              </a:pPr>
              <a:t>15/10/2015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D21354-82FF-1249-A266-FEF67BFEF725}" type="slidenum">
              <a:rPr lang="fr-FR"/>
              <a:pPr>
                <a:defRPr/>
              </a:pPr>
              <a:t>‹#›</a:t>
            </a:fld>
            <a:endParaRPr lang="fr-FR"/>
          </a:p>
        </p:txBody>
      </p:sp>
    </p:spTree>
    <p:extLst>
      <p:ext uri="{BB962C8B-B14F-4D97-AF65-F5344CB8AC3E}">
        <p14:creationId xmlns:p14="http://schemas.microsoft.com/office/powerpoint/2010/main" val="4268614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7200">
              <a:defRPr>
                <a:cs typeface="ＭＳ Ｐゴシック" charset="0"/>
              </a:defRPr>
            </a:lvl1pPr>
          </a:lstStyle>
          <a:p>
            <a:pPr>
              <a:defRPr/>
            </a:pPr>
            <a:fld id="{5247F738-FFAD-EE4A-ADA6-4AF6DD59A72B}" type="slidenum">
              <a:rPr lang="en-US"/>
              <a:pPr>
                <a:defRPr/>
              </a:pPr>
              <a:t>‹#›</a:t>
            </a:fld>
            <a:endParaRPr lang="en-US"/>
          </a:p>
        </p:txBody>
      </p:sp>
    </p:spTree>
    <p:extLst>
      <p:ext uri="{BB962C8B-B14F-4D97-AF65-F5344CB8AC3E}">
        <p14:creationId xmlns:p14="http://schemas.microsoft.com/office/powerpoint/2010/main" val="34115193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3"/>
          <p:cNvSpPr>
            <a:spLocks noGrp="1"/>
          </p:cNvSpPr>
          <p:nvPr>
            <p:ph type="dt" sz="half" idx="10"/>
          </p:nvPr>
        </p:nvSpPr>
        <p:spPr/>
        <p:txBody>
          <a:bodyPr/>
          <a:lstStyle>
            <a:lvl1pPr>
              <a:defRPr/>
            </a:lvl1pPr>
          </a:lstStyle>
          <a:p>
            <a:pPr>
              <a:defRPr/>
            </a:pPr>
            <a:fld id="{21238AD9-4A32-A348-965B-F9EDAA5DD0EA}" type="datetimeFigureOut">
              <a:rPr lang="fr-FR"/>
              <a:pPr>
                <a:defRPr/>
              </a:pPr>
              <a:t>15/10/2015</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7437536-3B9A-724A-9B3A-9B4FE4DAE842}" type="slidenum">
              <a:rPr lang="fr-FR"/>
              <a:pPr>
                <a:defRPr/>
              </a:pPr>
              <a:t>‹#›</a:t>
            </a:fld>
            <a:endParaRPr lang="fr-FR"/>
          </a:p>
        </p:txBody>
      </p:sp>
    </p:spTree>
    <p:extLst>
      <p:ext uri="{BB962C8B-B14F-4D97-AF65-F5344CB8AC3E}">
        <p14:creationId xmlns:p14="http://schemas.microsoft.com/office/powerpoint/2010/main" val="5123038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3"/>
          <p:cNvSpPr>
            <a:spLocks noGrp="1"/>
          </p:cNvSpPr>
          <p:nvPr>
            <p:ph type="dt" sz="half" idx="10"/>
          </p:nvPr>
        </p:nvSpPr>
        <p:spPr/>
        <p:txBody>
          <a:bodyPr/>
          <a:lstStyle>
            <a:lvl1pPr>
              <a:defRPr/>
            </a:lvl1pPr>
          </a:lstStyle>
          <a:p>
            <a:pPr>
              <a:defRPr/>
            </a:pPr>
            <a:fld id="{23A21CEE-07E7-404E-BB0E-5F9848EC0A28}" type="datetimeFigureOut">
              <a:rPr lang="fr-FR"/>
              <a:pPr>
                <a:defRPr/>
              </a:pPr>
              <a:t>15/10/2015</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2E35B25-DFEB-EB4D-9CD1-BCEF223C885F}" type="slidenum">
              <a:rPr lang="fr-FR"/>
              <a:pPr>
                <a:defRPr/>
              </a:pPr>
              <a:t>‹#›</a:t>
            </a:fld>
            <a:endParaRPr lang="fr-FR"/>
          </a:p>
        </p:txBody>
      </p:sp>
    </p:spTree>
    <p:extLst>
      <p:ext uri="{BB962C8B-B14F-4D97-AF65-F5344CB8AC3E}">
        <p14:creationId xmlns:p14="http://schemas.microsoft.com/office/powerpoint/2010/main" val="11373734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3"/>
          <p:cNvSpPr>
            <a:spLocks noGrp="1"/>
          </p:cNvSpPr>
          <p:nvPr>
            <p:ph type="dt" sz="half" idx="10"/>
          </p:nvPr>
        </p:nvSpPr>
        <p:spPr/>
        <p:txBody>
          <a:bodyPr/>
          <a:lstStyle>
            <a:lvl1pPr>
              <a:defRPr/>
            </a:lvl1pPr>
          </a:lstStyle>
          <a:p>
            <a:pPr>
              <a:defRPr/>
            </a:pPr>
            <a:fld id="{8FCD0FB9-6ED5-DB4E-8C44-A40D22E757F8}" type="datetimeFigureOut">
              <a:rPr lang="fr-FR"/>
              <a:pPr>
                <a:defRPr/>
              </a:pPr>
              <a:t>15/10/2015</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70B9D58-9F55-B843-BBD6-72EA6F2BDC37}" type="slidenum">
              <a:rPr lang="fr-FR"/>
              <a:pPr>
                <a:defRPr/>
              </a:pPr>
              <a:t>‹#›</a:t>
            </a:fld>
            <a:endParaRPr lang="fr-FR"/>
          </a:p>
        </p:txBody>
      </p:sp>
    </p:spTree>
    <p:extLst>
      <p:ext uri="{BB962C8B-B14F-4D97-AF65-F5344CB8AC3E}">
        <p14:creationId xmlns:p14="http://schemas.microsoft.com/office/powerpoint/2010/main" val="26000559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42CAE7-902D-6C46-9C71-E07DE0577E13}" type="datetimeFigureOut">
              <a:rPr lang="fr-FR"/>
              <a:pPr>
                <a:defRPr/>
              </a:pPr>
              <a:t>15/10/2015</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C5DE3CC-B08A-7A4D-A996-5BED458EFA1D}" type="slidenum">
              <a:rPr lang="fr-FR"/>
              <a:pPr>
                <a:defRPr/>
              </a:pPr>
              <a:t>‹#›</a:t>
            </a:fld>
            <a:endParaRPr lang="fr-FR"/>
          </a:p>
        </p:txBody>
      </p:sp>
    </p:spTree>
    <p:extLst>
      <p:ext uri="{BB962C8B-B14F-4D97-AF65-F5344CB8AC3E}">
        <p14:creationId xmlns:p14="http://schemas.microsoft.com/office/powerpoint/2010/main" val="27710089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C6682BF-8289-A248-9E57-DED432A23C97}" type="datetimeFigureOut">
              <a:rPr lang="fr-FR"/>
              <a:pPr>
                <a:defRPr/>
              </a:pPr>
              <a:t>15/10/2015</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8F1353B-0191-F24E-9CDB-255B3E82AD80}" type="slidenum">
              <a:rPr lang="fr-FR"/>
              <a:pPr>
                <a:defRPr/>
              </a:pPr>
              <a:t>‹#›</a:t>
            </a:fld>
            <a:endParaRPr lang="fr-FR"/>
          </a:p>
        </p:txBody>
      </p:sp>
    </p:spTree>
    <p:extLst>
      <p:ext uri="{BB962C8B-B14F-4D97-AF65-F5344CB8AC3E}">
        <p14:creationId xmlns:p14="http://schemas.microsoft.com/office/powerpoint/2010/main" val="3584570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AF3A44-CC4A-0849-8027-F4892A453CE4}" type="datetimeFigureOut">
              <a:rPr lang="fr-FR"/>
              <a:pPr>
                <a:defRPr/>
              </a:pPr>
              <a:t>15/10/2015</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988BB68-F0A5-E44D-90DD-D61AD6C93230}" type="slidenum">
              <a:rPr lang="fr-FR"/>
              <a:pPr>
                <a:defRPr/>
              </a:pPr>
              <a:t>‹#›</a:t>
            </a:fld>
            <a:endParaRPr lang="fr-FR"/>
          </a:p>
        </p:txBody>
      </p:sp>
    </p:spTree>
    <p:extLst>
      <p:ext uri="{BB962C8B-B14F-4D97-AF65-F5344CB8AC3E}">
        <p14:creationId xmlns:p14="http://schemas.microsoft.com/office/powerpoint/2010/main" val="361577987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306EBB11-7304-324A-BF85-DEFB4F6C2106}" type="datetimeFigureOut">
              <a:rPr lang="fr-FR"/>
              <a:pPr>
                <a:defRPr/>
              </a:pPr>
              <a:t>15/10/2015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46484A4-CC1A-BE4A-AEA7-B11AA640A07C}" type="slidenum">
              <a:rPr lang="fr-FR"/>
              <a:pPr>
                <a:defRPr/>
              </a:pPr>
              <a:t>‹#›</a:t>
            </a:fld>
            <a:endParaRPr lang="fr-FR"/>
          </a:p>
        </p:txBody>
      </p:sp>
    </p:spTree>
    <p:extLst>
      <p:ext uri="{BB962C8B-B14F-4D97-AF65-F5344CB8AC3E}">
        <p14:creationId xmlns:p14="http://schemas.microsoft.com/office/powerpoint/2010/main" val="15696332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3A6AC37D-D3F1-0D40-B7F8-AE1C3445E48D}" type="datetimeFigureOut">
              <a:rPr lang="fr-FR"/>
              <a:pPr>
                <a:defRPr/>
              </a:pPr>
              <a:t>15/10/2015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74719A-4FA8-3F41-9DCC-70CDE063CABF}" type="slidenum">
              <a:rPr lang="fr-FR"/>
              <a:pPr>
                <a:defRPr/>
              </a:pPr>
              <a:t>‹#›</a:t>
            </a:fld>
            <a:endParaRPr lang="fr-FR"/>
          </a:p>
        </p:txBody>
      </p:sp>
    </p:spTree>
    <p:extLst>
      <p:ext uri="{BB962C8B-B14F-4D97-AF65-F5344CB8AC3E}">
        <p14:creationId xmlns:p14="http://schemas.microsoft.com/office/powerpoint/2010/main" val="35710691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F90A1B22-342C-524A-8D1C-D35D25E09F15}" type="datetimeFigureOut">
              <a:rPr lang="fr-FR"/>
              <a:pPr>
                <a:defRPr/>
              </a:pPr>
              <a:t>15/10/2015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C764CD7-E89E-8348-AA76-E3C4BD261DE7}" type="slidenum">
              <a:rPr lang="fr-FR"/>
              <a:pPr>
                <a:defRPr/>
              </a:pPr>
              <a:t>‹#›</a:t>
            </a:fld>
            <a:endParaRPr lang="fr-FR"/>
          </a:p>
        </p:txBody>
      </p:sp>
    </p:spTree>
    <p:extLst>
      <p:ext uri="{BB962C8B-B14F-4D97-AF65-F5344CB8AC3E}">
        <p14:creationId xmlns:p14="http://schemas.microsoft.com/office/powerpoint/2010/main" val="22851885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25413" name="Rectangle 5"/>
          <p:cNvSpPr>
            <a:spLocks noGrp="1" noChangeArrowheads="1"/>
          </p:cNvSpPr>
          <p:nvPr>
            <p:ph type="ctrTitle" sz="quarter"/>
          </p:nvPr>
        </p:nvSpPr>
        <p:spPr>
          <a:xfrm>
            <a:off x="685800" y="2286000"/>
            <a:ext cx="7772400" cy="1143000"/>
          </a:xfrm>
        </p:spPr>
        <p:txBody>
          <a:bodyPr lIns="92075" tIns="46038" rIns="92075" bIns="46038" anchor="ctr"/>
          <a:lstStyle>
            <a:lvl1pPr algn="ctr">
              <a:defRPr sz="3600"/>
            </a:lvl1pPr>
          </a:lstStyle>
          <a:p>
            <a:r>
              <a:rPr lang="en-GB"/>
              <a:t>Click to edit Master title style</a:t>
            </a:r>
          </a:p>
        </p:txBody>
      </p:sp>
      <p:sp>
        <p:nvSpPr>
          <p:cNvPr id="1425414" name="Rectangle 6"/>
          <p:cNvSpPr>
            <a:spLocks noGrp="1" noChangeArrowheads="1"/>
          </p:cNvSpPr>
          <p:nvPr>
            <p:ph type="subTitle" sz="quarter" idx="1"/>
          </p:nvPr>
        </p:nvSpPr>
        <p:spPr>
          <a:xfrm>
            <a:off x="1371600" y="3886200"/>
            <a:ext cx="6400800" cy="1752600"/>
          </a:xfrm>
        </p:spPr>
        <p:txBody>
          <a:bodyPr/>
          <a:lstStyle>
            <a:lvl1pPr marL="0" indent="0" algn="ctr">
              <a:buFontTx/>
              <a:buNone/>
              <a:defRPr b="1"/>
            </a:lvl1pPr>
          </a:lstStyle>
          <a:p>
            <a:r>
              <a:rPr lang="en-GB"/>
              <a:t>Click to edit Master subtitle style</a:t>
            </a:r>
          </a:p>
        </p:txBody>
      </p:sp>
      <p:sp>
        <p:nvSpPr>
          <p:cNvPr id="4" name="Rectangle 2"/>
          <p:cNvSpPr>
            <a:spLocks noGrp="1" noChangeArrowheads="1"/>
          </p:cNvSpPr>
          <p:nvPr>
            <p:ph type="dt" sz="quarter" idx="10"/>
          </p:nvPr>
        </p:nvSpPr>
        <p:spPr bwMode="auto">
          <a:xfrm>
            <a:off x="711200" y="6248400"/>
            <a:ext cx="1897063"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eaLnBrk="0" hangingPunct="0">
              <a:defRPr sz="1400" u="none">
                <a:solidFill>
                  <a:srgbClr val="FFFFFF"/>
                </a:solidFill>
                <a:latin typeface="Times New Roman" charset="0"/>
                <a:ea typeface="ＭＳ Ｐゴシック" charset="0"/>
                <a:cs typeface="ＭＳ Ｐゴシック" charset="0"/>
              </a:defRPr>
            </a:lvl1pPr>
          </a:lstStyle>
          <a:p>
            <a:pPr defTabSz="914400">
              <a:defRPr/>
            </a:pPr>
            <a:endParaRPr lang="en-GB"/>
          </a:p>
        </p:txBody>
      </p:sp>
      <p:sp>
        <p:nvSpPr>
          <p:cNvPr id="5" name="Rectangle 3"/>
          <p:cNvSpPr>
            <a:spLocks noGrp="1" noChangeArrowheads="1"/>
          </p:cNvSpPr>
          <p:nvPr>
            <p:ph type="ftr" sz="quarter" idx="11"/>
          </p:nvPr>
        </p:nvSpPr>
        <p:spPr bwMode="auto">
          <a:xfrm>
            <a:off x="3149600" y="6248400"/>
            <a:ext cx="2844800"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ctr" eaLnBrk="0" hangingPunct="0">
              <a:defRPr sz="1400" u="none">
                <a:solidFill>
                  <a:srgbClr val="FFFFFF"/>
                </a:solidFill>
                <a:latin typeface="Times New Roman" charset="0"/>
                <a:ea typeface="ＭＳ Ｐゴシック" charset="0"/>
                <a:cs typeface="ＭＳ Ｐゴシック" charset="0"/>
              </a:defRPr>
            </a:lvl1pPr>
          </a:lstStyle>
          <a:p>
            <a:pPr defTabSz="914400">
              <a:defRPr/>
            </a:pPr>
            <a:endParaRPr lang="en-GB"/>
          </a:p>
        </p:txBody>
      </p:sp>
      <p:sp>
        <p:nvSpPr>
          <p:cNvPr id="6" name="Rectangle 4"/>
          <p:cNvSpPr>
            <a:spLocks noGrp="1" noChangeArrowheads="1"/>
          </p:cNvSpPr>
          <p:nvPr>
            <p:ph type="sldNum" sz="quarter" idx="12"/>
          </p:nvPr>
        </p:nvSpPr>
        <p:spPr bwMode="auto">
          <a:xfrm>
            <a:off x="6535738" y="6248400"/>
            <a:ext cx="1897062"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algn="r" eaLnBrk="0" hangingPunct="0">
              <a:defRPr sz="1400" u="none">
                <a:solidFill>
                  <a:srgbClr val="FFFFFF"/>
                </a:solidFill>
                <a:latin typeface="Times New Roman" charset="0"/>
                <a:ea typeface="ＭＳ Ｐゴシック" charset="0"/>
                <a:cs typeface="ＭＳ Ｐゴシック" charset="0"/>
              </a:defRPr>
            </a:lvl1pPr>
          </a:lstStyle>
          <a:p>
            <a:pPr defTabSz="914400">
              <a:defRPr/>
            </a:pPr>
            <a:fld id="{B280CBCF-D73B-564E-86DD-788EFFBE5FBA}" type="slidenum">
              <a:rPr lang="en-GB"/>
              <a:pPr defTabSz="914400">
                <a:defRPr/>
              </a:pPr>
              <a:t>‹#›</a:t>
            </a:fld>
            <a:endParaRPr lang="en-GB"/>
          </a:p>
        </p:txBody>
      </p:sp>
    </p:spTree>
    <p:extLst>
      <p:ext uri="{BB962C8B-B14F-4D97-AF65-F5344CB8AC3E}">
        <p14:creationId xmlns:p14="http://schemas.microsoft.com/office/powerpoint/2010/main" val="123351447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a:defRPr>
                <a:cs typeface="ＭＳ Ｐゴシック" charset="0"/>
              </a:defRPr>
            </a:lvl1pPr>
          </a:lstStyle>
          <a:p>
            <a:pPr>
              <a:defRPr/>
            </a:pPr>
            <a:fld id="{95A8927C-41AF-1241-A357-466DCBEF90E3}" type="slidenum">
              <a:rPr lang="en-US"/>
              <a:pPr>
                <a:defRPr/>
              </a:pPr>
              <a:t>‹#›</a:t>
            </a:fld>
            <a:endParaRPr lang="en-US"/>
          </a:p>
        </p:txBody>
      </p:sp>
    </p:spTree>
    <p:extLst>
      <p:ext uri="{BB962C8B-B14F-4D97-AF65-F5344CB8AC3E}">
        <p14:creationId xmlns:p14="http://schemas.microsoft.com/office/powerpoint/2010/main" val="11229130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289465326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u-H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8333958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533400" y="18288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8288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3752335359"/>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89816241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Tree>
    <p:extLst>
      <p:ext uri="{BB962C8B-B14F-4D97-AF65-F5344CB8AC3E}">
        <p14:creationId xmlns:p14="http://schemas.microsoft.com/office/powerpoint/2010/main" val="284126879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271598"/>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7525301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3618775"/>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351141080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4950" y="80963"/>
            <a:ext cx="2025650" cy="6396037"/>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508000" y="80963"/>
            <a:ext cx="5924550" cy="63960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30950235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Date Placeholder 3"/>
          <p:cNvSpPr>
            <a:spLocks noGrp="1"/>
          </p:cNvSpPr>
          <p:nvPr>
            <p:ph type="dt" sz="half" idx="10"/>
          </p:nvPr>
        </p:nvSpPr>
        <p:spPr/>
        <p:txBody>
          <a:bodyPr/>
          <a:lstStyle>
            <a:lvl1pPr>
              <a:defRPr/>
            </a:lvl1pPr>
          </a:lstStyle>
          <a:p>
            <a:pPr>
              <a:defRPr/>
            </a:pPr>
            <a:fld id="{EF9B7DDC-AC80-3E49-B4E1-BEB271B9526C}" type="datetime1">
              <a:rPr lang="hu-HU"/>
              <a:pPr>
                <a:defRPr/>
              </a:pPr>
              <a:t>2015.10.15.</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26229956-BF91-484E-ACF4-5ECD96CBC2B8}" type="slidenum">
              <a:rPr lang="hu-HU"/>
              <a:pPr>
                <a:defRPr/>
              </a:pPr>
              <a:t>‹#›</a:t>
            </a:fld>
            <a:endParaRPr lang="hu-HU"/>
          </a:p>
        </p:txBody>
      </p:sp>
    </p:spTree>
    <p:extLst>
      <p:ext uri="{BB962C8B-B14F-4D97-AF65-F5344CB8AC3E}">
        <p14:creationId xmlns:p14="http://schemas.microsoft.com/office/powerpoint/2010/main" val="1182077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69A4815D-70C8-EB41-A96B-FCE85E5AE579}" type="slidenum">
              <a:rPr lang="en-US"/>
              <a:pPr>
                <a:defRPr/>
              </a:pPr>
              <a:t>‹#›</a:t>
            </a:fld>
            <a:endParaRPr lang="en-US"/>
          </a:p>
        </p:txBody>
      </p:sp>
    </p:spTree>
    <p:extLst>
      <p:ext uri="{BB962C8B-B14F-4D97-AF65-F5344CB8AC3E}">
        <p14:creationId xmlns:p14="http://schemas.microsoft.com/office/powerpoint/2010/main" val="40150336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u-H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u-HU"/>
          </a:p>
        </p:txBody>
      </p:sp>
    </p:spTree>
    <p:extLst>
      <p:ext uri="{BB962C8B-B14F-4D97-AF65-F5344CB8AC3E}">
        <p14:creationId xmlns:p14="http://schemas.microsoft.com/office/powerpoint/2010/main" val="36915229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46287686"/>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hu-H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368261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762000" y="1352550"/>
            <a:ext cx="3729038" cy="401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3438" y="1352550"/>
            <a:ext cx="3729037" cy="4013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2653818466"/>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1370939576"/>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Tree>
    <p:extLst>
      <p:ext uri="{BB962C8B-B14F-4D97-AF65-F5344CB8AC3E}">
        <p14:creationId xmlns:p14="http://schemas.microsoft.com/office/powerpoint/2010/main" val="3698596890"/>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075803"/>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116648"/>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2162502"/>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18564018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D3385205-2239-1245-9067-4A9BA07A8F82}" type="slidenum">
              <a:rPr lang="en-US"/>
              <a:pPr>
                <a:defRPr/>
              </a:pPr>
              <a:t>‹#›</a:t>
            </a:fld>
            <a:endParaRPr lang="en-US"/>
          </a:p>
        </p:txBody>
      </p:sp>
    </p:spTree>
    <p:extLst>
      <p:ext uri="{BB962C8B-B14F-4D97-AF65-F5344CB8AC3E}">
        <p14:creationId xmlns:p14="http://schemas.microsoft.com/office/powerpoint/2010/main" val="19885731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0650" y="119063"/>
            <a:ext cx="1901825" cy="5246687"/>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762000" y="119063"/>
            <a:ext cx="5556250" cy="5246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Tree>
    <p:extLst>
      <p:ext uri="{BB962C8B-B14F-4D97-AF65-F5344CB8AC3E}">
        <p14:creationId xmlns:p14="http://schemas.microsoft.com/office/powerpoint/2010/main" val="133147991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119063"/>
            <a:ext cx="7600950" cy="419100"/>
          </a:xfrm>
        </p:spPr>
        <p:txBody>
          <a:bodyPr/>
          <a:lstStyle/>
          <a:p>
            <a:r>
              <a:rPr lang="en-US" smtClean="0"/>
              <a:t>Click to edit Master title style</a:t>
            </a:r>
            <a:endParaRPr lang="hu-HU"/>
          </a:p>
        </p:txBody>
      </p:sp>
      <p:sp>
        <p:nvSpPr>
          <p:cNvPr id="3" name="Chart Placeholder 2"/>
          <p:cNvSpPr>
            <a:spLocks noGrp="1"/>
          </p:cNvSpPr>
          <p:nvPr>
            <p:ph type="chart" idx="1"/>
          </p:nvPr>
        </p:nvSpPr>
        <p:spPr>
          <a:xfrm>
            <a:off x="762000" y="1352550"/>
            <a:ext cx="7610475" cy="4013200"/>
          </a:xfrm>
        </p:spPr>
        <p:txBody>
          <a:bodyPr/>
          <a:lstStyle/>
          <a:p>
            <a:pPr lvl="0"/>
            <a:endParaRPr lang="hu-HU" noProof="0" smtClean="0"/>
          </a:p>
        </p:txBody>
      </p:sp>
    </p:spTree>
    <p:extLst>
      <p:ext uri="{BB962C8B-B14F-4D97-AF65-F5344CB8AC3E}">
        <p14:creationId xmlns:p14="http://schemas.microsoft.com/office/powerpoint/2010/main" val="3062618997"/>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u-H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F15A7C5-280F-0447-B233-15588F38E1C0}" type="slidenum">
              <a:rPr lang="hu-HU"/>
              <a:pPr>
                <a:defRPr/>
              </a:pPr>
              <a:t>‹#›</a:t>
            </a:fld>
            <a:endParaRPr lang="hu-HU"/>
          </a:p>
        </p:txBody>
      </p:sp>
    </p:spTree>
    <p:extLst>
      <p:ext uri="{BB962C8B-B14F-4D97-AF65-F5344CB8AC3E}">
        <p14:creationId xmlns:p14="http://schemas.microsoft.com/office/powerpoint/2010/main" val="331974395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2A0763E-B5F9-2240-ABB4-3B0D4154F8D3}" type="slidenum">
              <a:rPr lang="hu-HU"/>
              <a:pPr>
                <a:defRPr/>
              </a:pPr>
              <a:t>‹#›</a:t>
            </a:fld>
            <a:endParaRPr lang="hu-HU"/>
          </a:p>
        </p:txBody>
      </p:sp>
    </p:spTree>
    <p:extLst>
      <p:ext uri="{BB962C8B-B14F-4D97-AF65-F5344CB8AC3E}">
        <p14:creationId xmlns:p14="http://schemas.microsoft.com/office/powerpoint/2010/main" val="3025657483"/>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u-H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E0ED2DAD-790E-754E-BB6F-240BDE873D4E}" type="slidenum">
              <a:rPr lang="hu-HU"/>
              <a:pPr>
                <a:defRPr/>
              </a:pPr>
              <a:t>‹#›</a:t>
            </a:fld>
            <a:endParaRPr lang="hu-HU"/>
          </a:p>
        </p:txBody>
      </p:sp>
    </p:spTree>
    <p:extLst>
      <p:ext uri="{BB962C8B-B14F-4D97-AF65-F5344CB8AC3E}">
        <p14:creationId xmlns:p14="http://schemas.microsoft.com/office/powerpoint/2010/main" val="2137998905"/>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E7CABFB-8DC6-E544-B881-1674F943FC8E}" type="slidenum">
              <a:rPr lang="hu-HU"/>
              <a:pPr>
                <a:defRPr/>
              </a:pPr>
              <a:t>‹#›</a:t>
            </a:fld>
            <a:endParaRPr lang="hu-HU"/>
          </a:p>
        </p:txBody>
      </p:sp>
    </p:spTree>
    <p:extLst>
      <p:ext uri="{BB962C8B-B14F-4D97-AF65-F5344CB8AC3E}">
        <p14:creationId xmlns:p14="http://schemas.microsoft.com/office/powerpoint/2010/main" val="4121931693"/>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E8222694-70F8-2E41-A086-31A00C85B5B8}" type="slidenum">
              <a:rPr lang="hu-HU"/>
              <a:pPr>
                <a:defRPr/>
              </a:pPr>
              <a:t>‹#›</a:t>
            </a:fld>
            <a:endParaRPr lang="hu-HU"/>
          </a:p>
        </p:txBody>
      </p:sp>
    </p:spTree>
    <p:extLst>
      <p:ext uri="{BB962C8B-B14F-4D97-AF65-F5344CB8AC3E}">
        <p14:creationId xmlns:p14="http://schemas.microsoft.com/office/powerpoint/2010/main" val="4256820696"/>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199025A7-3779-BF43-82F1-0DA2253FF7A3}" type="slidenum">
              <a:rPr lang="hu-HU"/>
              <a:pPr>
                <a:defRPr/>
              </a:pPr>
              <a:t>‹#›</a:t>
            </a:fld>
            <a:endParaRPr lang="hu-HU"/>
          </a:p>
        </p:txBody>
      </p:sp>
    </p:spTree>
    <p:extLst>
      <p:ext uri="{BB962C8B-B14F-4D97-AF65-F5344CB8AC3E}">
        <p14:creationId xmlns:p14="http://schemas.microsoft.com/office/powerpoint/2010/main" val="199387020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C227CC00-FA65-7047-95A4-44B84E0B5D1C}" type="slidenum">
              <a:rPr lang="hu-HU"/>
              <a:pPr>
                <a:defRPr/>
              </a:pPr>
              <a:t>‹#›</a:t>
            </a:fld>
            <a:endParaRPr lang="hu-HU"/>
          </a:p>
        </p:txBody>
      </p:sp>
    </p:spTree>
    <p:extLst>
      <p:ext uri="{BB962C8B-B14F-4D97-AF65-F5344CB8AC3E}">
        <p14:creationId xmlns:p14="http://schemas.microsoft.com/office/powerpoint/2010/main" val="935938023"/>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BD95E8DA-A805-124C-A424-8EB094B9E519}" type="slidenum">
              <a:rPr lang="hu-HU"/>
              <a:pPr>
                <a:defRPr/>
              </a:pPr>
              <a:t>‹#›</a:t>
            </a:fld>
            <a:endParaRPr lang="hu-HU"/>
          </a:p>
        </p:txBody>
      </p:sp>
    </p:spTree>
    <p:extLst>
      <p:ext uri="{BB962C8B-B14F-4D97-AF65-F5344CB8AC3E}">
        <p14:creationId xmlns:p14="http://schemas.microsoft.com/office/powerpoint/2010/main" val="145059705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FF5B69B7-6D62-234B-A584-1E9E54C69A7A}" type="slidenum">
              <a:rPr lang="en-US"/>
              <a:pPr>
                <a:defRPr/>
              </a:pPr>
              <a:t>‹#›</a:t>
            </a:fld>
            <a:endParaRPr lang="en-US"/>
          </a:p>
        </p:txBody>
      </p:sp>
    </p:spTree>
    <p:extLst>
      <p:ext uri="{BB962C8B-B14F-4D97-AF65-F5344CB8AC3E}">
        <p14:creationId xmlns:p14="http://schemas.microsoft.com/office/powerpoint/2010/main" val="31597845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26237BE8-7F78-954C-BB44-8B2D385C5053}" type="slidenum">
              <a:rPr lang="hu-HU"/>
              <a:pPr>
                <a:defRPr/>
              </a:pPr>
              <a:t>‹#›</a:t>
            </a:fld>
            <a:endParaRPr lang="hu-HU"/>
          </a:p>
        </p:txBody>
      </p:sp>
    </p:spTree>
    <p:extLst>
      <p:ext uri="{BB962C8B-B14F-4D97-AF65-F5344CB8AC3E}">
        <p14:creationId xmlns:p14="http://schemas.microsoft.com/office/powerpoint/2010/main" val="555707841"/>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20A5D720-8D00-5247-BB7E-45DFFB68B9D6}" type="slidenum">
              <a:rPr lang="hu-HU"/>
              <a:pPr>
                <a:defRPr/>
              </a:pPr>
              <a:t>‹#›</a:t>
            </a:fld>
            <a:endParaRPr lang="hu-HU"/>
          </a:p>
        </p:txBody>
      </p:sp>
    </p:spTree>
    <p:extLst>
      <p:ext uri="{BB962C8B-B14F-4D97-AF65-F5344CB8AC3E}">
        <p14:creationId xmlns:p14="http://schemas.microsoft.com/office/powerpoint/2010/main" val="197490592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u-H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EC7FFAA9-6652-024D-A0BE-ADAF4A368B0F}" type="slidenum">
              <a:rPr lang="hu-HU"/>
              <a:pPr>
                <a:defRPr/>
              </a:pPr>
              <a:t>‹#›</a:t>
            </a:fld>
            <a:endParaRPr lang="hu-HU"/>
          </a:p>
        </p:txBody>
      </p:sp>
    </p:spTree>
    <p:extLst>
      <p:ext uri="{BB962C8B-B14F-4D97-AF65-F5344CB8AC3E}">
        <p14:creationId xmlns:p14="http://schemas.microsoft.com/office/powerpoint/2010/main" val="315201898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p:txBody>
          <a:bodyPr/>
          <a:lstStyle>
            <a:lvl1pPr>
              <a:defRPr/>
            </a:lvl1pPr>
          </a:lstStyle>
          <a:p>
            <a:pPr>
              <a:defRPr/>
            </a:pPr>
            <a:endParaRPr lang="hu-HU"/>
          </a:p>
        </p:txBody>
      </p:sp>
      <p:sp>
        <p:nvSpPr>
          <p:cNvPr id="6" name="Rectangle 6"/>
          <p:cNvSpPr>
            <a:spLocks noGrp="1" noChangeArrowheads="1"/>
          </p:cNvSpPr>
          <p:nvPr>
            <p:ph type="sldNum" sz="quarter" idx="12"/>
          </p:nvPr>
        </p:nvSpPr>
        <p:spPr/>
        <p:txBody>
          <a:bodyPr/>
          <a:lstStyle>
            <a:lvl1pPr>
              <a:defRPr>
                <a:cs typeface="ＭＳ Ｐゴシック"/>
              </a:defRPr>
            </a:lvl1pPr>
          </a:lstStyle>
          <a:p>
            <a:pPr>
              <a:defRPr/>
            </a:pPr>
            <a:fld id="{09055172-1228-9143-936D-B17186F05CC6}" type="slidenum">
              <a:rPr lang="hu-HU"/>
              <a:pPr>
                <a:defRPr/>
              </a:pPr>
              <a:t>‹#›</a:t>
            </a:fld>
            <a:endParaRPr lang="hu-HU"/>
          </a:p>
        </p:txBody>
      </p:sp>
    </p:spTree>
    <p:extLst>
      <p:ext uri="{BB962C8B-B14F-4D97-AF65-F5344CB8AC3E}">
        <p14:creationId xmlns:p14="http://schemas.microsoft.com/office/powerpoint/2010/main" val="26106927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p:txBody>
          <a:bodyPr/>
          <a:lstStyle>
            <a:lvl1pPr>
              <a:defRPr/>
            </a:lvl1pPr>
          </a:lstStyle>
          <a:p>
            <a:pPr>
              <a:defRPr/>
            </a:pPr>
            <a:endParaRPr lang="hu-HU"/>
          </a:p>
        </p:txBody>
      </p:sp>
      <p:sp>
        <p:nvSpPr>
          <p:cNvPr id="6" name="Rectangle 6"/>
          <p:cNvSpPr>
            <a:spLocks noGrp="1" noChangeArrowheads="1"/>
          </p:cNvSpPr>
          <p:nvPr>
            <p:ph type="sldNum" sz="quarter" idx="12"/>
          </p:nvPr>
        </p:nvSpPr>
        <p:spPr/>
        <p:txBody>
          <a:bodyPr/>
          <a:lstStyle>
            <a:lvl1pPr>
              <a:defRPr>
                <a:cs typeface="ＭＳ Ｐゴシック"/>
              </a:defRPr>
            </a:lvl1pPr>
          </a:lstStyle>
          <a:p>
            <a:pPr>
              <a:defRPr/>
            </a:pPr>
            <a:fld id="{20E1003F-3936-B74E-92CB-F633D844A20D}" type="slidenum">
              <a:rPr lang="hu-HU"/>
              <a:pPr>
                <a:defRPr/>
              </a:pPr>
              <a:t>‹#›</a:t>
            </a:fld>
            <a:endParaRPr lang="hu-HU"/>
          </a:p>
        </p:txBody>
      </p:sp>
    </p:spTree>
    <p:extLst>
      <p:ext uri="{BB962C8B-B14F-4D97-AF65-F5344CB8AC3E}">
        <p14:creationId xmlns:p14="http://schemas.microsoft.com/office/powerpoint/2010/main" val="28112914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p:txBody>
          <a:bodyPr/>
          <a:lstStyle>
            <a:lvl1pPr>
              <a:defRPr/>
            </a:lvl1pPr>
          </a:lstStyle>
          <a:p>
            <a:pPr>
              <a:defRPr/>
            </a:pPr>
            <a:endParaRPr lang="hu-HU"/>
          </a:p>
        </p:txBody>
      </p:sp>
      <p:sp>
        <p:nvSpPr>
          <p:cNvPr id="6" name="Rectangle 6"/>
          <p:cNvSpPr>
            <a:spLocks noGrp="1" noChangeArrowheads="1"/>
          </p:cNvSpPr>
          <p:nvPr>
            <p:ph type="sldNum" sz="quarter" idx="12"/>
          </p:nvPr>
        </p:nvSpPr>
        <p:spPr/>
        <p:txBody>
          <a:bodyPr/>
          <a:lstStyle>
            <a:lvl1pPr>
              <a:defRPr>
                <a:cs typeface="ＭＳ Ｐゴシック"/>
              </a:defRPr>
            </a:lvl1pPr>
          </a:lstStyle>
          <a:p>
            <a:pPr>
              <a:defRPr/>
            </a:pPr>
            <a:fld id="{AB59E444-2E87-A144-A19F-9B24DA66230C}" type="slidenum">
              <a:rPr lang="hu-HU"/>
              <a:pPr>
                <a:defRPr/>
              </a:pPr>
              <a:t>‹#›</a:t>
            </a:fld>
            <a:endParaRPr lang="hu-HU"/>
          </a:p>
        </p:txBody>
      </p:sp>
    </p:spTree>
    <p:extLst>
      <p:ext uri="{BB962C8B-B14F-4D97-AF65-F5344CB8AC3E}">
        <p14:creationId xmlns:p14="http://schemas.microsoft.com/office/powerpoint/2010/main" val="287277316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981200"/>
            <a:ext cx="40470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981200"/>
            <a:ext cx="40470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5"/>
          <p:cNvSpPr>
            <a:spLocks noGrp="1" noChangeArrowheads="1"/>
          </p:cNvSpPr>
          <p:nvPr>
            <p:ph type="ftr" sz="quarter" idx="11"/>
          </p:nvPr>
        </p:nvSpPr>
        <p:spPr/>
        <p:txBody>
          <a:bodyPr/>
          <a:lstStyle>
            <a:lvl1pPr>
              <a:defRPr/>
            </a:lvl1pPr>
          </a:lstStyle>
          <a:p>
            <a:pPr>
              <a:defRPr/>
            </a:pPr>
            <a:endParaRPr lang="hu-HU"/>
          </a:p>
        </p:txBody>
      </p:sp>
      <p:sp>
        <p:nvSpPr>
          <p:cNvPr id="7" name="Rectangle 6"/>
          <p:cNvSpPr>
            <a:spLocks noGrp="1" noChangeArrowheads="1"/>
          </p:cNvSpPr>
          <p:nvPr>
            <p:ph type="sldNum" sz="quarter" idx="12"/>
          </p:nvPr>
        </p:nvSpPr>
        <p:spPr/>
        <p:txBody>
          <a:bodyPr/>
          <a:lstStyle>
            <a:lvl1pPr>
              <a:defRPr>
                <a:cs typeface="ＭＳ Ｐゴシック"/>
              </a:defRPr>
            </a:lvl1pPr>
          </a:lstStyle>
          <a:p>
            <a:pPr>
              <a:defRPr/>
            </a:pPr>
            <a:fld id="{99BD7BF6-4E6E-2E43-8A81-C69C6DA68AF7}" type="slidenum">
              <a:rPr lang="hu-HU"/>
              <a:pPr>
                <a:defRPr/>
              </a:pPr>
              <a:t>‹#›</a:t>
            </a:fld>
            <a:endParaRPr lang="hu-HU"/>
          </a:p>
        </p:txBody>
      </p:sp>
    </p:spTree>
    <p:extLst>
      <p:ext uri="{BB962C8B-B14F-4D97-AF65-F5344CB8AC3E}">
        <p14:creationId xmlns:p14="http://schemas.microsoft.com/office/powerpoint/2010/main" val="12802924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hu-HU"/>
          </a:p>
        </p:txBody>
      </p:sp>
      <p:sp>
        <p:nvSpPr>
          <p:cNvPr id="8" name="Rectangle 5"/>
          <p:cNvSpPr>
            <a:spLocks noGrp="1" noChangeArrowheads="1"/>
          </p:cNvSpPr>
          <p:nvPr>
            <p:ph type="ftr" sz="quarter" idx="11"/>
          </p:nvPr>
        </p:nvSpPr>
        <p:spPr/>
        <p:txBody>
          <a:bodyPr/>
          <a:lstStyle>
            <a:lvl1pPr>
              <a:defRPr/>
            </a:lvl1pPr>
          </a:lstStyle>
          <a:p>
            <a:pPr>
              <a:defRPr/>
            </a:pPr>
            <a:endParaRPr lang="hu-HU"/>
          </a:p>
        </p:txBody>
      </p:sp>
      <p:sp>
        <p:nvSpPr>
          <p:cNvPr id="9" name="Rectangle 6"/>
          <p:cNvSpPr>
            <a:spLocks noGrp="1" noChangeArrowheads="1"/>
          </p:cNvSpPr>
          <p:nvPr>
            <p:ph type="sldNum" sz="quarter" idx="12"/>
          </p:nvPr>
        </p:nvSpPr>
        <p:spPr/>
        <p:txBody>
          <a:bodyPr/>
          <a:lstStyle>
            <a:lvl1pPr>
              <a:defRPr>
                <a:cs typeface="ＭＳ Ｐゴシック"/>
              </a:defRPr>
            </a:lvl1pPr>
          </a:lstStyle>
          <a:p>
            <a:pPr>
              <a:defRPr/>
            </a:pPr>
            <a:fld id="{AC3FE2CF-0DA3-A043-9641-E1F1C05E3B7E}" type="slidenum">
              <a:rPr lang="hu-HU"/>
              <a:pPr>
                <a:defRPr/>
              </a:pPr>
              <a:t>‹#›</a:t>
            </a:fld>
            <a:endParaRPr lang="hu-HU"/>
          </a:p>
        </p:txBody>
      </p:sp>
    </p:spTree>
    <p:extLst>
      <p:ext uri="{BB962C8B-B14F-4D97-AF65-F5344CB8AC3E}">
        <p14:creationId xmlns:p14="http://schemas.microsoft.com/office/powerpoint/2010/main" val="36780453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hu-HU"/>
          </a:p>
        </p:txBody>
      </p:sp>
      <p:sp>
        <p:nvSpPr>
          <p:cNvPr id="4" name="Rectangle 5"/>
          <p:cNvSpPr>
            <a:spLocks noGrp="1" noChangeArrowheads="1"/>
          </p:cNvSpPr>
          <p:nvPr>
            <p:ph type="ftr" sz="quarter" idx="11"/>
          </p:nvPr>
        </p:nvSpPr>
        <p:spPr/>
        <p:txBody>
          <a:bodyPr/>
          <a:lstStyle>
            <a:lvl1pPr>
              <a:defRPr/>
            </a:lvl1pPr>
          </a:lstStyle>
          <a:p>
            <a:pPr>
              <a:defRPr/>
            </a:pPr>
            <a:endParaRPr lang="hu-HU"/>
          </a:p>
        </p:txBody>
      </p:sp>
      <p:sp>
        <p:nvSpPr>
          <p:cNvPr id="5" name="Rectangle 6"/>
          <p:cNvSpPr>
            <a:spLocks noGrp="1" noChangeArrowheads="1"/>
          </p:cNvSpPr>
          <p:nvPr>
            <p:ph type="sldNum" sz="quarter" idx="12"/>
          </p:nvPr>
        </p:nvSpPr>
        <p:spPr/>
        <p:txBody>
          <a:bodyPr/>
          <a:lstStyle>
            <a:lvl1pPr>
              <a:defRPr>
                <a:cs typeface="ＭＳ Ｐゴシック"/>
              </a:defRPr>
            </a:lvl1pPr>
          </a:lstStyle>
          <a:p>
            <a:pPr>
              <a:defRPr/>
            </a:pPr>
            <a:fld id="{4E55EA7A-683B-F143-9A63-72ADA504EA9F}" type="slidenum">
              <a:rPr lang="hu-HU"/>
              <a:pPr>
                <a:defRPr/>
              </a:pPr>
              <a:t>‹#›</a:t>
            </a:fld>
            <a:endParaRPr lang="hu-HU"/>
          </a:p>
        </p:txBody>
      </p:sp>
    </p:spTree>
    <p:extLst>
      <p:ext uri="{BB962C8B-B14F-4D97-AF65-F5344CB8AC3E}">
        <p14:creationId xmlns:p14="http://schemas.microsoft.com/office/powerpoint/2010/main" val="6387538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hu-HU"/>
          </a:p>
        </p:txBody>
      </p:sp>
      <p:sp>
        <p:nvSpPr>
          <p:cNvPr id="3" name="Rectangle 5"/>
          <p:cNvSpPr>
            <a:spLocks noGrp="1" noChangeArrowheads="1"/>
          </p:cNvSpPr>
          <p:nvPr>
            <p:ph type="ftr" sz="quarter" idx="11"/>
          </p:nvPr>
        </p:nvSpPr>
        <p:spPr/>
        <p:txBody>
          <a:bodyPr/>
          <a:lstStyle>
            <a:lvl1pPr>
              <a:defRPr/>
            </a:lvl1pPr>
          </a:lstStyle>
          <a:p>
            <a:pPr>
              <a:defRPr/>
            </a:pPr>
            <a:endParaRPr lang="hu-HU"/>
          </a:p>
        </p:txBody>
      </p:sp>
      <p:sp>
        <p:nvSpPr>
          <p:cNvPr id="4" name="Rectangle 6"/>
          <p:cNvSpPr>
            <a:spLocks noGrp="1" noChangeArrowheads="1"/>
          </p:cNvSpPr>
          <p:nvPr>
            <p:ph type="sldNum" sz="quarter" idx="12"/>
          </p:nvPr>
        </p:nvSpPr>
        <p:spPr/>
        <p:txBody>
          <a:bodyPr/>
          <a:lstStyle>
            <a:lvl1pPr>
              <a:defRPr>
                <a:cs typeface="ＭＳ Ｐゴシック"/>
              </a:defRPr>
            </a:lvl1pPr>
          </a:lstStyle>
          <a:p>
            <a:pPr>
              <a:defRPr/>
            </a:pPr>
            <a:fld id="{59ABFE9C-8DC8-954B-9CA1-0BA4D2E1C766}" type="slidenum">
              <a:rPr lang="hu-HU"/>
              <a:pPr>
                <a:defRPr/>
              </a:pPr>
              <a:t>‹#›</a:t>
            </a:fld>
            <a:endParaRPr lang="hu-HU"/>
          </a:p>
        </p:txBody>
      </p:sp>
    </p:spTree>
    <p:extLst>
      <p:ext uri="{BB962C8B-B14F-4D97-AF65-F5344CB8AC3E}">
        <p14:creationId xmlns:p14="http://schemas.microsoft.com/office/powerpoint/2010/main" val="762355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F10CE65E-8852-0E47-82B5-A0DF70DD12C6}" type="slidenum">
              <a:rPr lang="en-US"/>
              <a:pPr>
                <a:defRPr/>
              </a:pPr>
              <a:t>‹#›</a:t>
            </a:fld>
            <a:endParaRPr lang="en-US"/>
          </a:p>
        </p:txBody>
      </p:sp>
    </p:spTree>
    <p:extLst>
      <p:ext uri="{BB962C8B-B14F-4D97-AF65-F5344CB8AC3E}">
        <p14:creationId xmlns:p14="http://schemas.microsoft.com/office/powerpoint/2010/main" val="29149029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7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5"/>
          <p:cNvSpPr>
            <a:spLocks noGrp="1" noChangeArrowheads="1"/>
          </p:cNvSpPr>
          <p:nvPr>
            <p:ph type="ftr" sz="quarter" idx="11"/>
          </p:nvPr>
        </p:nvSpPr>
        <p:spPr/>
        <p:txBody>
          <a:bodyPr/>
          <a:lstStyle>
            <a:lvl1pPr>
              <a:defRPr/>
            </a:lvl1pPr>
          </a:lstStyle>
          <a:p>
            <a:pPr>
              <a:defRPr/>
            </a:pPr>
            <a:endParaRPr lang="hu-HU"/>
          </a:p>
        </p:txBody>
      </p:sp>
      <p:sp>
        <p:nvSpPr>
          <p:cNvPr id="7" name="Rectangle 6"/>
          <p:cNvSpPr>
            <a:spLocks noGrp="1" noChangeArrowheads="1"/>
          </p:cNvSpPr>
          <p:nvPr>
            <p:ph type="sldNum" sz="quarter" idx="12"/>
          </p:nvPr>
        </p:nvSpPr>
        <p:spPr/>
        <p:txBody>
          <a:bodyPr/>
          <a:lstStyle>
            <a:lvl1pPr>
              <a:defRPr>
                <a:cs typeface="ＭＳ Ｐゴシック"/>
              </a:defRPr>
            </a:lvl1pPr>
          </a:lstStyle>
          <a:p>
            <a:pPr>
              <a:defRPr/>
            </a:pPr>
            <a:fld id="{88F9D37C-3FC4-4446-8DDF-17DA0B3C7F94}" type="slidenum">
              <a:rPr lang="hu-HU"/>
              <a:pPr>
                <a:defRPr/>
              </a:pPr>
              <a:t>‹#›</a:t>
            </a:fld>
            <a:endParaRPr lang="hu-HU"/>
          </a:p>
        </p:txBody>
      </p:sp>
    </p:spTree>
    <p:extLst>
      <p:ext uri="{BB962C8B-B14F-4D97-AF65-F5344CB8AC3E}">
        <p14:creationId xmlns:p14="http://schemas.microsoft.com/office/powerpoint/2010/main" val="32230815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hu-HU"/>
          </a:p>
        </p:txBody>
      </p:sp>
      <p:sp>
        <p:nvSpPr>
          <p:cNvPr id="6" name="Rectangle 5"/>
          <p:cNvSpPr>
            <a:spLocks noGrp="1" noChangeArrowheads="1"/>
          </p:cNvSpPr>
          <p:nvPr>
            <p:ph type="ftr" sz="quarter" idx="11"/>
          </p:nvPr>
        </p:nvSpPr>
        <p:spPr/>
        <p:txBody>
          <a:bodyPr/>
          <a:lstStyle>
            <a:lvl1pPr>
              <a:defRPr/>
            </a:lvl1pPr>
          </a:lstStyle>
          <a:p>
            <a:pPr>
              <a:defRPr/>
            </a:pPr>
            <a:endParaRPr lang="hu-HU"/>
          </a:p>
        </p:txBody>
      </p:sp>
      <p:sp>
        <p:nvSpPr>
          <p:cNvPr id="7" name="Rectangle 6"/>
          <p:cNvSpPr>
            <a:spLocks noGrp="1" noChangeArrowheads="1"/>
          </p:cNvSpPr>
          <p:nvPr>
            <p:ph type="sldNum" sz="quarter" idx="12"/>
          </p:nvPr>
        </p:nvSpPr>
        <p:spPr/>
        <p:txBody>
          <a:bodyPr/>
          <a:lstStyle>
            <a:lvl1pPr>
              <a:defRPr>
                <a:cs typeface="ＭＳ Ｐゴシック"/>
              </a:defRPr>
            </a:lvl1pPr>
          </a:lstStyle>
          <a:p>
            <a:pPr>
              <a:defRPr/>
            </a:pPr>
            <a:fld id="{D1B148F9-F199-4641-9EBA-F0BA27860B64}" type="slidenum">
              <a:rPr lang="hu-HU"/>
              <a:pPr>
                <a:defRPr/>
              </a:pPr>
              <a:t>‹#›</a:t>
            </a:fld>
            <a:endParaRPr lang="hu-HU"/>
          </a:p>
        </p:txBody>
      </p:sp>
    </p:spTree>
    <p:extLst>
      <p:ext uri="{BB962C8B-B14F-4D97-AF65-F5344CB8AC3E}">
        <p14:creationId xmlns:p14="http://schemas.microsoft.com/office/powerpoint/2010/main" val="34583736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p:txBody>
          <a:bodyPr/>
          <a:lstStyle>
            <a:lvl1pPr>
              <a:defRPr/>
            </a:lvl1pPr>
          </a:lstStyle>
          <a:p>
            <a:pPr>
              <a:defRPr/>
            </a:pPr>
            <a:endParaRPr lang="hu-HU"/>
          </a:p>
        </p:txBody>
      </p:sp>
      <p:sp>
        <p:nvSpPr>
          <p:cNvPr id="6" name="Rectangle 6"/>
          <p:cNvSpPr>
            <a:spLocks noGrp="1" noChangeArrowheads="1"/>
          </p:cNvSpPr>
          <p:nvPr>
            <p:ph type="sldNum" sz="quarter" idx="12"/>
          </p:nvPr>
        </p:nvSpPr>
        <p:spPr/>
        <p:txBody>
          <a:bodyPr/>
          <a:lstStyle>
            <a:lvl1pPr>
              <a:defRPr>
                <a:cs typeface="ＭＳ Ｐゴシック"/>
              </a:defRPr>
            </a:lvl1pPr>
          </a:lstStyle>
          <a:p>
            <a:pPr>
              <a:defRPr/>
            </a:pPr>
            <a:fld id="{DD3E0369-4E5D-DC4A-BB7D-EE3192991814}" type="slidenum">
              <a:rPr lang="hu-HU"/>
              <a:pPr>
                <a:defRPr/>
              </a:pPr>
              <a:t>‹#›</a:t>
            </a:fld>
            <a:endParaRPr lang="hu-HU"/>
          </a:p>
        </p:txBody>
      </p:sp>
    </p:spTree>
    <p:extLst>
      <p:ext uri="{BB962C8B-B14F-4D97-AF65-F5344CB8AC3E}">
        <p14:creationId xmlns:p14="http://schemas.microsoft.com/office/powerpoint/2010/main" val="22938446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3" y="381000"/>
            <a:ext cx="603673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p:txBody>
          <a:bodyPr/>
          <a:lstStyle>
            <a:lvl1pPr>
              <a:defRPr/>
            </a:lvl1pPr>
          </a:lstStyle>
          <a:p>
            <a:pPr>
              <a:defRPr/>
            </a:pPr>
            <a:endParaRPr lang="hu-HU"/>
          </a:p>
        </p:txBody>
      </p:sp>
      <p:sp>
        <p:nvSpPr>
          <p:cNvPr id="6" name="Rectangle 6"/>
          <p:cNvSpPr>
            <a:spLocks noGrp="1" noChangeArrowheads="1"/>
          </p:cNvSpPr>
          <p:nvPr>
            <p:ph type="sldNum" sz="quarter" idx="12"/>
          </p:nvPr>
        </p:nvSpPr>
        <p:spPr/>
        <p:txBody>
          <a:bodyPr/>
          <a:lstStyle>
            <a:lvl1pPr>
              <a:defRPr>
                <a:cs typeface="ＭＳ Ｐゴシック"/>
              </a:defRPr>
            </a:lvl1pPr>
          </a:lstStyle>
          <a:p>
            <a:pPr>
              <a:defRPr/>
            </a:pPr>
            <a:fld id="{973209A6-BAA8-DF41-87B0-B81B8873DCAC}" type="slidenum">
              <a:rPr lang="hu-HU"/>
              <a:pPr>
                <a:defRPr/>
              </a:pPr>
              <a:t>‹#›</a:t>
            </a:fld>
            <a:endParaRPr lang="hu-HU"/>
          </a:p>
        </p:txBody>
      </p:sp>
    </p:spTree>
    <p:extLst>
      <p:ext uri="{BB962C8B-B14F-4D97-AF65-F5344CB8AC3E}">
        <p14:creationId xmlns:p14="http://schemas.microsoft.com/office/powerpoint/2010/main" val="74324919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1648" y="266700"/>
            <a:ext cx="8201025" cy="5295900"/>
          </a:xfrm>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hu-HU"/>
          </a:p>
        </p:txBody>
      </p:sp>
    </p:spTree>
    <p:extLst>
      <p:ext uri="{BB962C8B-B14F-4D97-AF65-F5344CB8AC3E}">
        <p14:creationId xmlns:p14="http://schemas.microsoft.com/office/powerpoint/2010/main" val="11050699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cs-CZ" smtClean="0"/>
              <a:t>Click to edit Master title style</a:t>
            </a:r>
            <a:endParaRPr lang="en-US"/>
          </a:p>
        </p:txBody>
      </p:sp>
      <p:sp>
        <p:nvSpPr>
          <p:cNvPr id="3" name="Chart Placeholder 2"/>
          <p:cNvSpPr>
            <a:spLocks noGrp="1"/>
          </p:cNvSpPr>
          <p:nvPr>
            <p:ph type="chart" idx="1"/>
          </p:nvPr>
        </p:nvSpPr>
        <p:spPr>
          <a:xfrm>
            <a:off x="457200" y="1600206"/>
            <a:ext cx="82296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298296216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34"/>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9EC2954B-EEC5-9E49-89D9-03DDBAA10DFC}"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49A53BEB-BDB2-E84C-A69F-4B76B3C25520}" type="slidenum">
              <a:rPr lang="hu-HU"/>
              <a:pPr>
                <a:defRPr/>
              </a:pPr>
              <a:t>‹#›</a:t>
            </a:fld>
            <a:endParaRPr lang="hu-HU"/>
          </a:p>
        </p:txBody>
      </p:sp>
    </p:spTree>
    <p:extLst>
      <p:ext uri="{BB962C8B-B14F-4D97-AF65-F5344CB8AC3E}">
        <p14:creationId xmlns:p14="http://schemas.microsoft.com/office/powerpoint/2010/main" val="109740616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FBDFFD53-1159-534C-8948-ED60C1A1B233}"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B22C64A4-D8FA-A04C-8549-77012A5FE2C2}" type="slidenum">
              <a:rPr lang="hu-HU"/>
              <a:pPr>
                <a:defRPr/>
              </a:pPr>
              <a:t>‹#›</a:t>
            </a:fld>
            <a:endParaRPr lang="hu-HU"/>
          </a:p>
        </p:txBody>
      </p:sp>
    </p:spTree>
    <p:extLst>
      <p:ext uri="{BB962C8B-B14F-4D97-AF65-F5344CB8AC3E}">
        <p14:creationId xmlns:p14="http://schemas.microsoft.com/office/powerpoint/2010/main" val="41703076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1"/>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0EC61413-BB1E-924D-963E-027030E84D48}"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AD9F8129-5AB2-8647-B6FC-49CBAFF43488}" type="slidenum">
              <a:rPr lang="hu-HU"/>
              <a:pPr>
                <a:defRPr/>
              </a:pPr>
              <a:t>‹#›</a:t>
            </a:fld>
            <a:endParaRPr lang="hu-HU"/>
          </a:p>
        </p:txBody>
      </p:sp>
    </p:spTree>
    <p:extLst>
      <p:ext uri="{BB962C8B-B14F-4D97-AF65-F5344CB8AC3E}">
        <p14:creationId xmlns:p14="http://schemas.microsoft.com/office/powerpoint/2010/main" val="7339906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DB3842EA-3EB9-9D4C-91C2-69FA203FF0C2}" type="datetimeFigureOut">
              <a:rPr lang="hu-HU"/>
              <a:pPr>
                <a:defRPr/>
              </a:pPr>
              <a:t>2015.10.15.</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9134918B-ED5A-BD49-BA65-22881C7F7F60}" type="slidenum">
              <a:rPr lang="hu-HU"/>
              <a:pPr>
                <a:defRPr/>
              </a:pPr>
              <a:t>‹#›</a:t>
            </a:fld>
            <a:endParaRPr lang="hu-HU"/>
          </a:p>
        </p:txBody>
      </p:sp>
    </p:spTree>
    <p:extLst>
      <p:ext uri="{BB962C8B-B14F-4D97-AF65-F5344CB8AC3E}">
        <p14:creationId xmlns:p14="http://schemas.microsoft.com/office/powerpoint/2010/main" val="2742346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EEC0B6E1-5A9A-A440-A973-3A525934D331}" type="slidenum">
              <a:rPr lang="en-US"/>
              <a:pPr>
                <a:defRPr/>
              </a:pPr>
              <a:t>‹#›</a:t>
            </a:fld>
            <a:endParaRPr lang="en-US"/>
          </a:p>
        </p:txBody>
      </p:sp>
    </p:spTree>
    <p:extLst>
      <p:ext uri="{BB962C8B-B14F-4D97-AF65-F5344CB8AC3E}">
        <p14:creationId xmlns:p14="http://schemas.microsoft.com/office/powerpoint/2010/main" val="43204506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A6B70D9C-C261-1A42-A535-58D25BFADC8E}" type="datetimeFigureOut">
              <a:rPr lang="hu-HU"/>
              <a:pPr>
                <a:defRPr/>
              </a:pPr>
              <a:t>2015.10.15.</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B11541C9-8591-744B-9BD0-21F3244AFDD0}" type="slidenum">
              <a:rPr lang="hu-HU"/>
              <a:pPr>
                <a:defRPr/>
              </a:pPr>
              <a:t>‹#›</a:t>
            </a:fld>
            <a:endParaRPr lang="hu-HU"/>
          </a:p>
        </p:txBody>
      </p:sp>
    </p:spTree>
    <p:extLst>
      <p:ext uri="{BB962C8B-B14F-4D97-AF65-F5344CB8AC3E}">
        <p14:creationId xmlns:p14="http://schemas.microsoft.com/office/powerpoint/2010/main" val="32958411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B2FC99B5-D202-8846-8EE8-DF567B256E08}" type="datetimeFigureOut">
              <a:rPr lang="hu-HU"/>
              <a:pPr>
                <a:defRPr/>
              </a:pPr>
              <a:t>2015.10.15.</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53F08DE3-5B32-F04D-A4E1-E44C13F1D927}" type="slidenum">
              <a:rPr lang="hu-HU"/>
              <a:pPr>
                <a:defRPr/>
              </a:pPr>
              <a:t>‹#›</a:t>
            </a:fld>
            <a:endParaRPr lang="hu-HU"/>
          </a:p>
        </p:txBody>
      </p:sp>
    </p:spTree>
    <p:extLst>
      <p:ext uri="{BB962C8B-B14F-4D97-AF65-F5344CB8AC3E}">
        <p14:creationId xmlns:p14="http://schemas.microsoft.com/office/powerpoint/2010/main" val="7668740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12F3D789-44F1-C749-A371-FCBE7D985EFE}" type="datetimeFigureOut">
              <a:rPr lang="hu-HU"/>
              <a:pPr>
                <a:defRPr/>
              </a:pPr>
              <a:t>2015.10.15.</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75CBD179-18D6-C64A-8FA7-C2BB4AFE32B1}" type="slidenum">
              <a:rPr lang="hu-HU"/>
              <a:pPr>
                <a:defRPr/>
              </a:pPr>
              <a:t>‹#›</a:t>
            </a:fld>
            <a:endParaRPr lang="hu-HU"/>
          </a:p>
        </p:txBody>
      </p:sp>
    </p:spTree>
    <p:extLst>
      <p:ext uri="{BB962C8B-B14F-4D97-AF65-F5344CB8AC3E}">
        <p14:creationId xmlns:p14="http://schemas.microsoft.com/office/powerpoint/2010/main" val="184048636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14" y="273049"/>
            <a:ext cx="3008313" cy="1162051"/>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6B7922BB-55FE-CC49-84AE-E781D0F2F1E5}" type="datetimeFigureOut">
              <a:rPr lang="hu-HU"/>
              <a:pPr>
                <a:defRPr/>
              </a:pPr>
              <a:t>2015.10.15.</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A567BE71-CFF2-C24D-8811-E4D0FC40889B}" type="slidenum">
              <a:rPr lang="hu-HU"/>
              <a:pPr>
                <a:defRPr/>
              </a:pPr>
              <a:t>‹#›</a:t>
            </a:fld>
            <a:endParaRPr lang="hu-HU"/>
          </a:p>
        </p:txBody>
      </p:sp>
    </p:spTree>
    <p:extLst>
      <p:ext uri="{BB962C8B-B14F-4D97-AF65-F5344CB8AC3E}">
        <p14:creationId xmlns:p14="http://schemas.microsoft.com/office/powerpoint/2010/main" val="13929754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1"/>
            <a:ext cx="5486400" cy="566739"/>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C648D939-9145-9C45-BE70-4E1EB5B7582B}" type="datetimeFigureOut">
              <a:rPr lang="hu-HU"/>
              <a:pPr>
                <a:defRPr/>
              </a:pPr>
              <a:t>2015.10.15.</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40AD4356-0246-0448-8484-CCEC1A59F323}" type="slidenum">
              <a:rPr lang="hu-HU"/>
              <a:pPr>
                <a:defRPr/>
              </a:pPr>
              <a:t>‹#›</a:t>
            </a:fld>
            <a:endParaRPr lang="hu-HU"/>
          </a:p>
        </p:txBody>
      </p:sp>
    </p:spTree>
    <p:extLst>
      <p:ext uri="{BB962C8B-B14F-4D97-AF65-F5344CB8AC3E}">
        <p14:creationId xmlns:p14="http://schemas.microsoft.com/office/powerpoint/2010/main" val="25672063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29F41177-4836-9344-AE90-D42AD953AABF}"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3DACCE84-1314-0442-8524-CD768C38EEDB}" type="slidenum">
              <a:rPr lang="hu-HU"/>
              <a:pPr>
                <a:defRPr/>
              </a:pPr>
              <a:t>‹#›</a:t>
            </a:fld>
            <a:endParaRPr lang="hu-HU"/>
          </a:p>
        </p:txBody>
      </p:sp>
    </p:spTree>
    <p:extLst>
      <p:ext uri="{BB962C8B-B14F-4D97-AF65-F5344CB8AC3E}">
        <p14:creationId xmlns:p14="http://schemas.microsoft.com/office/powerpoint/2010/main" val="33786850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40"/>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40"/>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3DF84343-458F-8D4F-9A44-5910B58BE996}"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C2F953CE-51DD-014C-B141-AD58CCCE08FB}" type="slidenum">
              <a:rPr lang="hu-HU"/>
              <a:pPr>
                <a:defRPr/>
              </a:pPr>
              <a:t>‹#›</a:t>
            </a:fld>
            <a:endParaRPr lang="hu-HU"/>
          </a:p>
        </p:txBody>
      </p:sp>
    </p:spTree>
    <p:extLst>
      <p:ext uri="{BB962C8B-B14F-4D97-AF65-F5344CB8AC3E}">
        <p14:creationId xmlns:p14="http://schemas.microsoft.com/office/powerpoint/2010/main" val="33781409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ea typeface="ＭＳ Ｐゴシック" charset="0"/>
              </a:defRPr>
            </a:lvl1pPr>
          </a:lstStyle>
          <a:p>
            <a:pPr>
              <a:defRPr/>
            </a:pPr>
            <a:fld id="{66B2F775-C067-3F46-9A59-C195CDC32D01}"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6" name="Dia számának helye 5"/>
          <p:cNvSpPr>
            <a:spLocks noGrp="1"/>
          </p:cNvSpPr>
          <p:nvPr>
            <p:ph type="sldNum" sz="quarter" idx="12"/>
          </p:nvPr>
        </p:nvSpPr>
        <p:spPr/>
        <p:txBody>
          <a:bodyPr/>
          <a:lstStyle>
            <a:lvl1pPr>
              <a:defRPr>
                <a:ea typeface="ＭＳ Ｐゴシック" charset="0"/>
              </a:defRPr>
            </a:lvl1pPr>
          </a:lstStyle>
          <a:p>
            <a:pPr>
              <a:defRPr/>
            </a:pPr>
            <a:fld id="{8D9FA215-47F9-A24E-8592-70E33C1D327F}" type="slidenum">
              <a:rPr lang="hu-HU"/>
              <a:pPr>
                <a:defRPr/>
              </a:pPr>
              <a:t>‹#›</a:t>
            </a:fld>
            <a:endParaRPr lang="hu-HU"/>
          </a:p>
        </p:txBody>
      </p:sp>
    </p:spTree>
    <p:extLst>
      <p:ext uri="{BB962C8B-B14F-4D97-AF65-F5344CB8AC3E}">
        <p14:creationId xmlns:p14="http://schemas.microsoft.com/office/powerpoint/2010/main" val="196967524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ea typeface="ＭＳ Ｐゴシック" charset="0"/>
              </a:defRPr>
            </a:lvl1pPr>
          </a:lstStyle>
          <a:p>
            <a:pPr>
              <a:defRPr/>
            </a:pPr>
            <a:fld id="{8B92F1AE-8C4B-AD47-8CB8-296D902F04C4}"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6" name="Dia számának helye 5"/>
          <p:cNvSpPr>
            <a:spLocks noGrp="1"/>
          </p:cNvSpPr>
          <p:nvPr>
            <p:ph type="sldNum" sz="quarter" idx="12"/>
          </p:nvPr>
        </p:nvSpPr>
        <p:spPr/>
        <p:txBody>
          <a:bodyPr/>
          <a:lstStyle>
            <a:lvl1pPr>
              <a:defRPr>
                <a:ea typeface="ＭＳ Ｐゴシック" charset="0"/>
              </a:defRPr>
            </a:lvl1pPr>
          </a:lstStyle>
          <a:p>
            <a:pPr>
              <a:defRPr/>
            </a:pPr>
            <a:fld id="{F0E78FD2-34FB-904B-A474-8A36FE7B54B5}" type="slidenum">
              <a:rPr lang="hu-HU"/>
              <a:pPr>
                <a:defRPr/>
              </a:pPr>
              <a:t>‹#›</a:t>
            </a:fld>
            <a:endParaRPr lang="hu-HU"/>
          </a:p>
        </p:txBody>
      </p:sp>
    </p:spTree>
    <p:extLst>
      <p:ext uri="{BB962C8B-B14F-4D97-AF65-F5344CB8AC3E}">
        <p14:creationId xmlns:p14="http://schemas.microsoft.com/office/powerpoint/2010/main" val="19916876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ea typeface="ＭＳ Ｐゴシック" charset="0"/>
              </a:defRPr>
            </a:lvl1pPr>
          </a:lstStyle>
          <a:p>
            <a:pPr>
              <a:defRPr/>
            </a:pPr>
            <a:fld id="{E12C25EF-757C-FA46-B314-D016D57E4D20}"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6" name="Dia számának helye 5"/>
          <p:cNvSpPr>
            <a:spLocks noGrp="1"/>
          </p:cNvSpPr>
          <p:nvPr>
            <p:ph type="sldNum" sz="quarter" idx="12"/>
          </p:nvPr>
        </p:nvSpPr>
        <p:spPr/>
        <p:txBody>
          <a:bodyPr/>
          <a:lstStyle>
            <a:lvl1pPr>
              <a:defRPr>
                <a:ea typeface="ＭＳ Ｐゴシック" charset="0"/>
              </a:defRPr>
            </a:lvl1pPr>
          </a:lstStyle>
          <a:p>
            <a:pPr>
              <a:defRPr/>
            </a:pPr>
            <a:fld id="{F6709893-DB02-4F4D-93FF-CE7EA0B9498D}" type="slidenum">
              <a:rPr lang="hu-HU"/>
              <a:pPr>
                <a:defRPr/>
              </a:pPr>
              <a:t>‹#›</a:t>
            </a:fld>
            <a:endParaRPr lang="hu-HU"/>
          </a:p>
        </p:txBody>
      </p:sp>
    </p:spTree>
    <p:extLst>
      <p:ext uri="{BB962C8B-B14F-4D97-AF65-F5344CB8AC3E}">
        <p14:creationId xmlns:p14="http://schemas.microsoft.com/office/powerpoint/2010/main" val="4052147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697B85E0-8041-B743-8486-351067DA2441}" type="slidenum">
              <a:rPr lang="hu-HU"/>
              <a:pPr>
                <a:defRPr/>
              </a:pPr>
              <a:t>‹#›</a:t>
            </a:fld>
            <a:endParaRPr lang="hu-HU"/>
          </a:p>
        </p:txBody>
      </p:sp>
    </p:spTree>
    <p:extLst>
      <p:ext uri="{BB962C8B-B14F-4D97-AF65-F5344CB8AC3E}">
        <p14:creationId xmlns:p14="http://schemas.microsoft.com/office/powerpoint/2010/main" val="10470350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ea typeface="ＭＳ Ｐゴシック" charset="0"/>
              </a:defRPr>
            </a:lvl1pPr>
          </a:lstStyle>
          <a:p>
            <a:pPr>
              <a:defRPr/>
            </a:pPr>
            <a:fld id="{AE232109-ADFF-FB45-811C-2DFFF24013A5}" type="datetimeFigureOut">
              <a:rPr lang="hu-HU"/>
              <a:pPr>
                <a:defRPr/>
              </a:pPr>
              <a:t>2015.10.15.</a:t>
            </a:fld>
            <a:endParaRPr lang="hu-HU"/>
          </a:p>
        </p:txBody>
      </p:sp>
      <p:sp>
        <p:nvSpPr>
          <p:cNvPr id="6"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7" name="Dia számának helye 5"/>
          <p:cNvSpPr>
            <a:spLocks noGrp="1"/>
          </p:cNvSpPr>
          <p:nvPr>
            <p:ph type="sldNum" sz="quarter" idx="12"/>
          </p:nvPr>
        </p:nvSpPr>
        <p:spPr/>
        <p:txBody>
          <a:bodyPr/>
          <a:lstStyle>
            <a:lvl1pPr>
              <a:defRPr>
                <a:ea typeface="ＭＳ Ｐゴシック" charset="0"/>
              </a:defRPr>
            </a:lvl1pPr>
          </a:lstStyle>
          <a:p>
            <a:pPr>
              <a:defRPr/>
            </a:pPr>
            <a:fld id="{EEA44CEC-6C81-994C-B0CD-E15FCD6CA657}" type="slidenum">
              <a:rPr lang="hu-HU"/>
              <a:pPr>
                <a:defRPr/>
              </a:pPr>
              <a:t>‹#›</a:t>
            </a:fld>
            <a:endParaRPr lang="hu-HU"/>
          </a:p>
        </p:txBody>
      </p:sp>
    </p:spTree>
    <p:extLst>
      <p:ext uri="{BB962C8B-B14F-4D97-AF65-F5344CB8AC3E}">
        <p14:creationId xmlns:p14="http://schemas.microsoft.com/office/powerpoint/2010/main" val="21417902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ea typeface="ＭＳ Ｐゴシック" charset="0"/>
              </a:defRPr>
            </a:lvl1pPr>
          </a:lstStyle>
          <a:p>
            <a:pPr>
              <a:defRPr/>
            </a:pPr>
            <a:fld id="{49DEACCF-30FE-7C41-A228-204BEC55127C}" type="datetimeFigureOut">
              <a:rPr lang="hu-HU"/>
              <a:pPr>
                <a:defRPr/>
              </a:pPr>
              <a:t>2015.10.15.</a:t>
            </a:fld>
            <a:endParaRPr lang="hu-HU"/>
          </a:p>
        </p:txBody>
      </p:sp>
      <p:sp>
        <p:nvSpPr>
          <p:cNvPr id="8"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9" name="Dia számának helye 5"/>
          <p:cNvSpPr>
            <a:spLocks noGrp="1"/>
          </p:cNvSpPr>
          <p:nvPr>
            <p:ph type="sldNum" sz="quarter" idx="12"/>
          </p:nvPr>
        </p:nvSpPr>
        <p:spPr/>
        <p:txBody>
          <a:bodyPr/>
          <a:lstStyle>
            <a:lvl1pPr>
              <a:defRPr>
                <a:ea typeface="ＭＳ Ｐゴシック" charset="0"/>
              </a:defRPr>
            </a:lvl1pPr>
          </a:lstStyle>
          <a:p>
            <a:pPr>
              <a:defRPr/>
            </a:pPr>
            <a:fld id="{ED3636DB-F77A-0949-8F80-140F04F805B6}" type="slidenum">
              <a:rPr lang="hu-HU"/>
              <a:pPr>
                <a:defRPr/>
              </a:pPr>
              <a:t>‹#›</a:t>
            </a:fld>
            <a:endParaRPr lang="hu-HU"/>
          </a:p>
        </p:txBody>
      </p:sp>
    </p:spTree>
    <p:extLst>
      <p:ext uri="{BB962C8B-B14F-4D97-AF65-F5344CB8AC3E}">
        <p14:creationId xmlns:p14="http://schemas.microsoft.com/office/powerpoint/2010/main" val="3662510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ea typeface="ＭＳ Ｐゴシック" charset="0"/>
              </a:defRPr>
            </a:lvl1pPr>
          </a:lstStyle>
          <a:p>
            <a:pPr>
              <a:defRPr/>
            </a:pPr>
            <a:fld id="{ACEA4091-760F-BD4E-B4FE-F3E1A012BD21}" type="datetimeFigureOut">
              <a:rPr lang="hu-HU"/>
              <a:pPr>
                <a:defRPr/>
              </a:pPr>
              <a:t>2015.10.15.</a:t>
            </a:fld>
            <a:endParaRPr lang="hu-HU"/>
          </a:p>
        </p:txBody>
      </p:sp>
      <p:sp>
        <p:nvSpPr>
          <p:cNvPr id="4"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5" name="Dia számának helye 5"/>
          <p:cNvSpPr>
            <a:spLocks noGrp="1"/>
          </p:cNvSpPr>
          <p:nvPr>
            <p:ph type="sldNum" sz="quarter" idx="12"/>
          </p:nvPr>
        </p:nvSpPr>
        <p:spPr/>
        <p:txBody>
          <a:bodyPr/>
          <a:lstStyle>
            <a:lvl1pPr>
              <a:defRPr>
                <a:ea typeface="ＭＳ Ｐゴシック" charset="0"/>
              </a:defRPr>
            </a:lvl1pPr>
          </a:lstStyle>
          <a:p>
            <a:pPr>
              <a:defRPr/>
            </a:pPr>
            <a:fld id="{4B0CEB03-F6D1-8B41-9527-25D9B89FA1E6}" type="slidenum">
              <a:rPr lang="hu-HU"/>
              <a:pPr>
                <a:defRPr/>
              </a:pPr>
              <a:t>‹#›</a:t>
            </a:fld>
            <a:endParaRPr lang="hu-HU"/>
          </a:p>
        </p:txBody>
      </p:sp>
    </p:spTree>
    <p:extLst>
      <p:ext uri="{BB962C8B-B14F-4D97-AF65-F5344CB8AC3E}">
        <p14:creationId xmlns:p14="http://schemas.microsoft.com/office/powerpoint/2010/main" val="38648855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ea typeface="ＭＳ Ｐゴシック" charset="0"/>
              </a:defRPr>
            </a:lvl1pPr>
          </a:lstStyle>
          <a:p>
            <a:pPr>
              <a:defRPr/>
            </a:pPr>
            <a:fld id="{BE399E3F-BE1A-CC4A-96AB-93F05FDBE9EE}" type="datetimeFigureOut">
              <a:rPr lang="hu-HU"/>
              <a:pPr>
                <a:defRPr/>
              </a:pPr>
              <a:t>2015.10.15.</a:t>
            </a:fld>
            <a:endParaRPr lang="hu-HU"/>
          </a:p>
        </p:txBody>
      </p:sp>
      <p:sp>
        <p:nvSpPr>
          <p:cNvPr id="3"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4" name="Dia számának helye 5"/>
          <p:cNvSpPr>
            <a:spLocks noGrp="1"/>
          </p:cNvSpPr>
          <p:nvPr>
            <p:ph type="sldNum" sz="quarter" idx="12"/>
          </p:nvPr>
        </p:nvSpPr>
        <p:spPr/>
        <p:txBody>
          <a:bodyPr/>
          <a:lstStyle>
            <a:lvl1pPr>
              <a:defRPr>
                <a:ea typeface="ＭＳ Ｐゴシック" charset="0"/>
              </a:defRPr>
            </a:lvl1pPr>
          </a:lstStyle>
          <a:p>
            <a:pPr>
              <a:defRPr/>
            </a:pPr>
            <a:fld id="{FB7C9BE3-1A5D-BC46-93E2-B81CA579852F}" type="slidenum">
              <a:rPr lang="hu-HU"/>
              <a:pPr>
                <a:defRPr/>
              </a:pPr>
              <a:t>‹#›</a:t>
            </a:fld>
            <a:endParaRPr lang="hu-HU"/>
          </a:p>
        </p:txBody>
      </p:sp>
    </p:spTree>
    <p:extLst>
      <p:ext uri="{BB962C8B-B14F-4D97-AF65-F5344CB8AC3E}">
        <p14:creationId xmlns:p14="http://schemas.microsoft.com/office/powerpoint/2010/main" val="150913111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ea typeface="ＭＳ Ｐゴシック" charset="0"/>
              </a:defRPr>
            </a:lvl1pPr>
          </a:lstStyle>
          <a:p>
            <a:pPr>
              <a:defRPr/>
            </a:pPr>
            <a:fld id="{079B5962-07B3-B44E-9FC3-BE688DF9CB73}" type="datetimeFigureOut">
              <a:rPr lang="hu-HU"/>
              <a:pPr>
                <a:defRPr/>
              </a:pPr>
              <a:t>2015.10.15.</a:t>
            </a:fld>
            <a:endParaRPr lang="hu-HU"/>
          </a:p>
        </p:txBody>
      </p:sp>
      <p:sp>
        <p:nvSpPr>
          <p:cNvPr id="6"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7" name="Dia számának helye 5"/>
          <p:cNvSpPr>
            <a:spLocks noGrp="1"/>
          </p:cNvSpPr>
          <p:nvPr>
            <p:ph type="sldNum" sz="quarter" idx="12"/>
          </p:nvPr>
        </p:nvSpPr>
        <p:spPr/>
        <p:txBody>
          <a:bodyPr/>
          <a:lstStyle>
            <a:lvl1pPr>
              <a:defRPr>
                <a:ea typeface="ＭＳ Ｐゴシック" charset="0"/>
              </a:defRPr>
            </a:lvl1pPr>
          </a:lstStyle>
          <a:p>
            <a:pPr>
              <a:defRPr/>
            </a:pPr>
            <a:fld id="{BD7159C9-6CA5-3A4C-A294-DDEBB960CECD}" type="slidenum">
              <a:rPr lang="hu-HU"/>
              <a:pPr>
                <a:defRPr/>
              </a:pPr>
              <a:t>‹#›</a:t>
            </a:fld>
            <a:endParaRPr lang="hu-HU"/>
          </a:p>
        </p:txBody>
      </p:sp>
    </p:spTree>
    <p:extLst>
      <p:ext uri="{BB962C8B-B14F-4D97-AF65-F5344CB8AC3E}">
        <p14:creationId xmlns:p14="http://schemas.microsoft.com/office/powerpoint/2010/main" val="24194014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ea typeface="ＭＳ Ｐゴシック" charset="0"/>
              </a:defRPr>
            </a:lvl1pPr>
          </a:lstStyle>
          <a:p>
            <a:pPr>
              <a:defRPr/>
            </a:pPr>
            <a:fld id="{3C79FBF8-1EDC-044A-94FF-F86775F85B2F}" type="datetimeFigureOut">
              <a:rPr lang="hu-HU"/>
              <a:pPr>
                <a:defRPr/>
              </a:pPr>
              <a:t>2015.10.15.</a:t>
            </a:fld>
            <a:endParaRPr lang="hu-HU"/>
          </a:p>
        </p:txBody>
      </p:sp>
      <p:sp>
        <p:nvSpPr>
          <p:cNvPr id="6"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7" name="Dia számának helye 5"/>
          <p:cNvSpPr>
            <a:spLocks noGrp="1"/>
          </p:cNvSpPr>
          <p:nvPr>
            <p:ph type="sldNum" sz="quarter" idx="12"/>
          </p:nvPr>
        </p:nvSpPr>
        <p:spPr/>
        <p:txBody>
          <a:bodyPr/>
          <a:lstStyle>
            <a:lvl1pPr>
              <a:defRPr>
                <a:ea typeface="ＭＳ Ｐゴシック" charset="0"/>
              </a:defRPr>
            </a:lvl1pPr>
          </a:lstStyle>
          <a:p>
            <a:pPr>
              <a:defRPr/>
            </a:pPr>
            <a:fld id="{84DA4C36-2FFA-8A41-A8BF-521FE7ED2EEC}" type="slidenum">
              <a:rPr lang="hu-HU"/>
              <a:pPr>
                <a:defRPr/>
              </a:pPr>
              <a:t>‹#›</a:t>
            </a:fld>
            <a:endParaRPr lang="hu-HU"/>
          </a:p>
        </p:txBody>
      </p:sp>
    </p:spTree>
    <p:extLst>
      <p:ext uri="{BB962C8B-B14F-4D97-AF65-F5344CB8AC3E}">
        <p14:creationId xmlns:p14="http://schemas.microsoft.com/office/powerpoint/2010/main" val="365140308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ea typeface="ＭＳ Ｐゴシック" charset="0"/>
              </a:defRPr>
            </a:lvl1pPr>
          </a:lstStyle>
          <a:p>
            <a:pPr>
              <a:defRPr/>
            </a:pPr>
            <a:fld id="{2284C65C-E55E-6B4B-851C-9F6AC7B0A9BE}"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6" name="Dia számának helye 5"/>
          <p:cNvSpPr>
            <a:spLocks noGrp="1"/>
          </p:cNvSpPr>
          <p:nvPr>
            <p:ph type="sldNum" sz="quarter" idx="12"/>
          </p:nvPr>
        </p:nvSpPr>
        <p:spPr/>
        <p:txBody>
          <a:bodyPr/>
          <a:lstStyle>
            <a:lvl1pPr>
              <a:defRPr>
                <a:ea typeface="ＭＳ Ｐゴシック" charset="0"/>
              </a:defRPr>
            </a:lvl1pPr>
          </a:lstStyle>
          <a:p>
            <a:pPr>
              <a:defRPr/>
            </a:pPr>
            <a:fld id="{046B1971-DB19-F64A-8A01-CD95D48E2B1D}" type="slidenum">
              <a:rPr lang="hu-HU"/>
              <a:pPr>
                <a:defRPr/>
              </a:pPr>
              <a:t>‹#›</a:t>
            </a:fld>
            <a:endParaRPr lang="hu-HU"/>
          </a:p>
        </p:txBody>
      </p:sp>
    </p:spTree>
    <p:extLst>
      <p:ext uri="{BB962C8B-B14F-4D97-AF65-F5344CB8AC3E}">
        <p14:creationId xmlns:p14="http://schemas.microsoft.com/office/powerpoint/2010/main" val="207083284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ea typeface="ＭＳ Ｐゴシック" charset="0"/>
              </a:defRPr>
            </a:lvl1pPr>
          </a:lstStyle>
          <a:p>
            <a:pPr>
              <a:defRPr/>
            </a:pPr>
            <a:fld id="{6F9D3536-47A3-5C40-BF75-5061501AE0EA}" type="datetimeFigureOut">
              <a:rPr lang="hu-HU"/>
              <a:pPr>
                <a:defRPr/>
              </a:pPr>
              <a:t>2015.10.15.</a:t>
            </a:fld>
            <a:endParaRPr lang="hu-HU"/>
          </a:p>
        </p:txBody>
      </p:sp>
      <p:sp>
        <p:nvSpPr>
          <p:cNvPr id="5" name="Élőláb helye 4"/>
          <p:cNvSpPr>
            <a:spLocks noGrp="1"/>
          </p:cNvSpPr>
          <p:nvPr>
            <p:ph type="ftr" sz="quarter" idx="11"/>
          </p:nvPr>
        </p:nvSpPr>
        <p:spPr/>
        <p:txBody>
          <a:bodyPr/>
          <a:lstStyle>
            <a:lvl1pPr>
              <a:defRPr>
                <a:ea typeface="ＭＳ Ｐゴシック" charset="0"/>
              </a:defRPr>
            </a:lvl1pPr>
          </a:lstStyle>
          <a:p>
            <a:pPr>
              <a:defRPr/>
            </a:pPr>
            <a:endParaRPr lang="hu-HU"/>
          </a:p>
        </p:txBody>
      </p:sp>
      <p:sp>
        <p:nvSpPr>
          <p:cNvPr id="6" name="Dia számának helye 5"/>
          <p:cNvSpPr>
            <a:spLocks noGrp="1"/>
          </p:cNvSpPr>
          <p:nvPr>
            <p:ph type="sldNum" sz="quarter" idx="12"/>
          </p:nvPr>
        </p:nvSpPr>
        <p:spPr/>
        <p:txBody>
          <a:bodyPr/>
          <a:lstStyle>
            <a:lvl1pPr>
              <a:defRPr>
                <a:ea typeface="ＭＳ Ｐゴシック" charset="0"/>
              </a:defRPr>
            </a:lvl1pPr>
          </a:lstStyle>
          <a:p>
            <a:pPr>
              <a:defRPr/>
            </a:pPr>
            <a:fld id="{F1B664A7-4FA8-A242-83A6-82F73DBD78B9}" type="slidenum">
              <a:rPr lang="hu-HU"/>
              <a:pPr>
                <a:defRPr/>
              </a:pPr>
              <a:t>‹#›</a:t>
            </a:fld>
            <a:endParaRPr lang="hu-HU"/>
          </a:p>
        </p:txBody>
      </p:sp>
    </p:spTree>
    <p:extLst>
      <p:ext uri="{BB962C8B-B14F-4D97-AF65-F5344CB8AC3E}">
        <p14:creationId xmlns:p14="http://schemas.microsoft.com/office/powerpoint/2010/main" val="401922115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5"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6"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2C837E83-F596-864A-B3BC-65499E28EED3}" type="slidenum">
              <a:rPr lang="hu-HU"/>
              <a:pPr>
                <a:defRPr/>
              </a:pPr>
              <a:t>‹#›</a:t>
            </a:fld>
            <a:endParaRPr lang="hu-HU"/>
          </a:p>
        </p:txBody>
      </p:sp>
    </p:spTree>
    <p:extLst>
      <p:ext uri="{BB962C8B-B14F-4D97-AF65-F5344CB8AC3E}">
        <p14:creationId xmlns:p14="http://schemas.microsoft.com/office/powerpoint/2010/main" val="3630356186"/>
      </p:ext>
    </p:extLst>
  </p:cSld>
  <p:clrMapOvr>
    <a:masterClrMapping/>
  </p:clrMapOvr>
  <p:transition spd="slow">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5"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6"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FFB46ED4-9BAC-7C40-8F87-16BB70FF2382}" type="slidenum">
              <a:rPr lang="hu-HU"/>
              <a:pPr>
                <a:defRPr/>
              </a:pPr>
              <a:t>‹#›</a:t>
            </a:fld>
            <a:endParaRPr lang="hu-HU"/>
          </a:p>
        </p:txBody>
      </p:sp>
    </p:spTree>
    <p:extLst>
      <p:ext uri="{BB962C8B-B14F-4D97-AF65-F5344CB8AC3E}">
        <p14:creationId xmlns:p14="http://schemas.microsoft.com/office/powerpoint/2010/main" val="130647500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99F4822D-1DDA-1A4D-BF75-C0A62D90D541}" type="slidenum">
              <a:rPr lang="hu-HU"/>
              <a:pPr>
                <a:defRPr/>
              </a:pPr>
              <a:t>‹#›</a:t>
            </a:fld>
            <a:endParaRPr lang="hu-HU"/>
          </a:p>
        </p:txBody>
      </p:sp>
    </p:spTree>
    <p:extLst>
      <p:ext uri="{BB962C8B-B14F-4D97-AF65-F5344CB8AC3E}">
        <p14:creationId xmlns:p14="http://schemas.microsoft.com/office/powerpoint/2010/main" val="154165992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2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5"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6"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D3090A82-2AA2-AC46-BED3-C42C0C1750F5}" type="slidenum">
              <a:rPr lang="hu-HU"/>
              <a:pPr>
                <a:defRPr/>
              </a:pPr>
              <a:t>‹#›</a:t>
            </a:fld>
            <a:endParaRPr lang="hu-HU"/>
          </a:p>
        </p:txBody>
      </p:sp>
    </p:spTree>
    <p:extLst>
      <p:ext uri="{BB962C8B-B14F-4D97-AF65-F5344CB8AC3E}">
        <p14:creationId xmlns:p14="http://schemas.microsoft.com/office/powerpoint/2010/main" val="453312169"/>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981200"/>
            <a:ext cx="40470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981200"/>
            <a:ext cx="40470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6"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7"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9E543AA4-922A-F245-A02A-FCD234A43DC6}" type="slidenum">
              <a:rPr lang="hu-HU"/>
              <a:pPr>
                <a:defRPr/>
              </a:pPr>
              <a:t>‹#›</a:t>
            </a:fld>
            <a:endParaRPr lang="hu-HU"/>
          </a:p>
        </p:txBody>
      </p:sp>
    </p:spTree>
    <p:extLst>
      <p:ext uri="{BB962C8B-B14F-4D97-AF65-F5344CB8AC3E}">
        <p14:creationId xmlns:p14="http://schemas.microsoft.com/office/powerpoint/2010/main" val="2922107330"/>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8"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9"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C9D4DF5A-1A90-9442-A159-273D155EB2F1}" type="slidenum">
              <a:rPr lang="hu-HU"/>
              <a:pPr>
                <a:defRPr/>
              </a:pPr>
              <a:t>‹#›</a:t>
            </a:fld>
            <a:endParaRPr lang="hu-HU"/>
          </a:p>
        </p:txBody>
      </p:sp>
    </p:spTree>
    <p:extLst>
      <p:ext uri="{BB962C8B-B14F-4D97-AF65-F5344CB8AC3E}">
        <p14:creationId xmlns:p14="http://schemas.microsoft.com/office/powerpoint/2010/main" val="1903417131"/>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4"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5"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3C0BB57F-FB34-C348-847A-E13A460A3C89}" type="slidenum">
              <a:rPr lang="hu-HU"/>
              <a:pPr>
                <a:defRPr/>
              </a:pPr>
              <a:t>‹#›</a:t>
            </a:fld>
            <a:endParaRPr lang="hu-HU"/>
          </a:p>
        </p:txBody>
      </p:sp>
    </p:spTree>
    <p:extLst>
      <p:ext uri="{BB962C8B-B14F-4D97-AF65-F5344CB8AC3E}">
        <p14:creationId xmlns:p14="http://schemas.microsoft.com/office/powerpoint/2010/main" val="3468301472"/>
      </p:ext>
    </p:extLst>
  </p:cSld>
  <p:clrMapOvr>
    <a:masterClrMapping/>
  </p:clrMapOvr>
  <p:transition spd="slow">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3"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4"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D12E2588-D170-4341-8E14-9551D28EC07D}" type="slidenum">
              <a:rPr lang="hu-HU"/>
              <a:pPr>
                <a:defRPr/>
              </a:pPr>
              <a:t>‹#›</a:t>
            </a:fld>
            <a:endParaRPr lang="hu-HU"/>
          </a:p>
        </p:txBody>
      </p:sp>
    </p:spTree>
    <p:extLst>
      <p:ext uri="{BB962C8B-B14F-4D97-AF65-F5344CB8AC3E}">
        <p14:creationId xmlns:p14="http://schemas.microsoft.com/office/powerpoint/2010/main" val="523350364"/>
      </p:ext>
    </p:extLst>
  </p:cSld>
  <p:clrMapOvr>
    <a:masterClrMapping/>
  </p:clrMapOvr>
  <p:transitio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7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6"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7"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E100CC42-009D-C34F-AA7F-B9F0EFECF30B}" type="slidenum">
              <a:rPr lang="hu-HU"/>
              <a:pPr>
                <a:defRPr/>
              </a:pPr>
              <a:t>‹#›</a:t>
            </a:fld>
            <a:endParaRPr lang="hu-HU"/>
          </a:p>
        </p:txBody>
      </p:sp>
    </p:spTree>
    <p:extLst>
      <p:ext uri="{BB962C8B-B14F-4D97-AF65-F5344CB8AC3E}">
        <p14:creationId xmlns:p14="http://schemas.microsoft.com/office/powerpoint/2010/main" val="144626117"/>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6"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7"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6794CADA-45CB-9641-8C03-DDFA48960F21}" type="slidenum">
              <a:rPr lang="hu-HU"/>
              <a:pPr>
                <a:defRPr/>
              </a:pPr>
              <a:t>‹#›</a:t>
            </a:fld>
            <a:endParaRPr lang="hu-HU"/>
          </a:p>
        </p:txBody>
      </p:sp>
    </p:spTree>
    <p:extLst>
      <p:ext uri="{BB962C8B-B14F-4D97-AF65-F5344CB8AC3E}">
        <p14:creationId xmlns:p14="http://schemas.microsoft.com/office/powerpoint/2010/main" val="2603249176"/>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5"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6"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B1DF30C0-3806-674F-AD14-B7F95BEBD1CD}" type="slidenum">
              <a:rPr lang="hu-HU"/>
              <a:pPr>
                <a:defRPr/>
              </a:pPr>
              <a:t>‹#›</a:t>
            </a:fld>
            <a:endParaRPr lang="hu-HU"/>
          </a:p>
        </p:txBody>
      </p:sp>
    </p:spTree>
    <p:extLst>
      <p:ext uri="{BB962C8B-B14F-4D97-AF65-F5344CB8AC3E}">
        <p14:creationId xmlns:p14="http://schemas.microsoft.com/office/powerpoint/2010/main" val="3659718775"/>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381000"/>
            <a:ext cx="603673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eaLnBrk="0" hangingPunct="0">
              <a:defRPr u="sng"/>
            </a:lvl1pPr>
          </a:lstStyle>
          <a:p>
            <a:pPr>
              <a:defRPr/>
            </a:pPr>
            <a:endParaRPr lang="hu-HU"/>
          </a:p>
        </p:txBody>
      </p:sp>
      <p:sp>
        <p:nvSpPr>
          <p:cNvPr id="5" name="Rectangle 5"/>
          <p:cNvSpPr>
            <a:spLocks noGrp="1" noChangeArrowheads="1"/>
          </p:cNvSpPr>
          <p:nvPr>
            <p:ph type="ftr" sz="quarter" idx="11"/>
          </p:nvPr>
        </p:nvSpPr>
        <p:spPr/>
        <p:txBody>
          <a:bodyPr/>
          <a:lstStyle>
            <a:lvl1pPr defTabSz="457200" eaLnBrk="0" hangingPunct="0">
              <a:defRPr u="sng"/>
            </a:lvl1pPr>
          </a:lstStyle>
          <a:p>
            <a:pPr>
              <a:defRPr/>
            </a:pPr>
            <a:endParaRPr lang="hu-HU"/>
          </a:p>
        </p:txBody>
      </p:sp>
      <p:sp>
        <p:nvSpPr>
          <p:cNvPr id="6" name="Rectangle 6"/>
          <p:cNvSpPr>
            <a:spLocks noGrp="1" noChangeArrowheads="1"/>
          </p:cNvSpPr>
          <p:nvPr>
            <p:ph type="sldNum" sz="quarter" idx="12"/>
          </p:nvPr>
        </p:nvSpPr>
        <p:spPr/>
        <p:txBody>
          <a:bodyPr/>
          <a:lstStyle>
            <a:lvl1pPr defTabSz="457200" eaLnBrk="0" hangingPunct="0">
              <a:defRPr u="sng">
                <a:cs typeface="ＭＳ Ｐゴシック"/>
              </a:defRPr>
            </a:lvl1pPr>
          </a:lstStyle>
          <a:p>
            <a:pPr>
              <a:defRPr/>
            </a:pPr>
            <a:fld id="{BB76F553-BB4A-C843-8118-00396F9DFDBF}" type="slidenum">
              <a:rPr lang="hu-HU"/>
              <a:pPr>
                <a:defRPr/>
              </a:pPr>
              <a:t>‹#›</a:t>
            </a:fld>
            <a:endParaRPr lang="hu-HU"/>
          </a:p>
        </p:txBody>
      </p:sp>
    </p:spTree>
    <p:extLst>
      <p:ext uri="{BB962C8B-B14F-4D97-AF65-F5344CB8AC3E}">
        <p14:creationId xmlns:p14="http://schemas.microsoft.com/office/powerpoint/2010/main" val="3850719033"/>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lang="en-US"/>
          </a:p>
        </p:txBody>
      </p:sp>
      <p:sp>
        <p:nvSpPr>
          <p:cNvPr id="4" name="Date Placeholder 3"/>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008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60CE0EF5-C356-114A-AFA9-F1EFF19F3EA5}" type="slidenum">
              <a:rPr lang="hu-HU"/>
              <a:pPr>
                <a:defRPr/>
              </a:pPr>
              <a:t>‹#›</a:t>
            </a:fld>
            <a:endParaRPr lang="hu-HU"/>
          </a:p>
        </p:txBody>
      </p:sp>
    </p:spTree>
    <p:extLst>
      <p:ext uri="{BB962C8B-B14F-4D97-AF65-F5344CB8AC3E}">
        <p14:creationId xmlns:p14="http://schemas.microsoft.com/office/powerpoint/2010/main" val="40427192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5865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391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Date Placeholder 4"/>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4057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7" name="Date Placeholder 6"/>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85473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Date Placeholder 2"/>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8328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0729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9380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33719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3722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10"/>
          </p:nvPr>
        </p:nvSpPr>
        <p:spPr/>
        <p:txBody>
          <a:bodyPr/>
          <a:lstStyle/>
          <a:p>
            <a:fld id="{9A3CE44D-9DBD-524C-A73B-64C37D72D3F0}" type="datetimeFigureOut">
              <a:rPr lang="en-US" smtClean="0">
                <a:solidFill>
                  <a:prstClr val="black">
                    <a:tint val="75000"/>
                  </a:prstClr>
                </a:solidFill>
              </a:rPr>
              <a:pPr/>
              <a:t>10/15/2015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528724-A321-C04B-AC00-9E85C5912A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464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7E3A28BF-205C-164A-927F-53F8EC97AE3A}" type="slidenum">
              <a:rPr lang="hu-HU"/>
              <a:pPr>
                <a:defRPr/>
              </a:pPr>
              <a:t>‹#›</a:t>
            </a:fld>
            <a:endParaRPr lang="hu-HU"/>
          </a:p>
        </p:txBody>
      </p:sp>
    </p:spTree>
    <p:extLst>
      <p:ext uri="{BB962C8B-B14F-4D97-AF65-F5344CB8AC3E}">
        <p14:creationId xmlns:p14="http://schemas.microsoft.com/office/powerpoint/2010/main" val="29096363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981200"/>
            <a:ext cx="7467600" cy="4114800"/>
          </a:xfrm>
        </p:spPr>
        <p:txBody>
          <a:bodyPr/>
          <a:lstStyle/>
          <a:p>
            <a:pPr lvl="0"/>
            <a:endParaRPr lang="en-US" noProof="0" smtClean="0"/>
          </a:p>
        </p:txBody>
      </p:sp>
      <p:sp>
        <p:nvSpPr>
          <p:cNvPr id="4" name="Rectangle 2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solidFill>
                <a:prstClr val="black">
                  <a:tint val="75000"/>
                </a:prstClr>
              </a:solidFill>
            </a:endParaRPr>
          </a:p>
        </p:txBody>
      </p:sp>
      <p:sp>
        <p:nvSpPr>
          <p:cNvPr id="5" name="Rectangle 22"/>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solidFill>
                <a:prstClr val="black">
                  <a:tint val="75000"/>
                </a:prstClr>
              </a:solidFill>
            </a:endParaRPr>
          </a:p>
        </p:txBody>
      </p:sp>
      <p:sp>
        <p:nvSpPr>
          <p:cNvPr id="6" name="Rectangle 23"/>
          <p:cNvSpPr>
            <a:spLocks noGrp="1" noChangeArrowheads="1"/>
          </p:cNvSpPr>
          <p:nvPr>
            <p:ph type="sldNum" sz="quarter" idx="12"/>
          </p:nvPr>
        </p:nvSpPr>
        <p:spPr/>
        <p:txBody>
          <a:bodyPr/>
          <a:lstStyle>
            <a:lvl1pPr>
              <a:defRPr/>
            </a:lvl1pPr>
          </a:lstStyle>
          <a:p>
            <a:fld id="{03D73D6E-6E02-7043-89B8-00780C0D383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28648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657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81200"/>
            <a:ext cx="3657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4114800"/>
            <a:ext cx="3657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solidFill>
                <a:prstClr val="black">
                  <a:tint val="75000"/>
                </a:prstClr>
              </a:solidFill>
            </a:endParaRPr>
          </a:p>
        </p:txBody>
      </p:sp>
      <p:sp>
        <p:nvSpPr>
          <p:cNvPr id="7" name="Rectangle 22"/>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solidFill>
                <a:prstClr val="black">
                  <a:tint val="75000"/>
                </a:prstClr>
              </a:solidFill>
            </a:endParaRPr>
          </a:p>
        </p:txBody>
      </p:sp>
      <p:sp>
        <p:nvSpPr>
          <p:cNvPr id="8" name="Rectangle 23"/>
          <p:cNvSpPr>
            <a:spLocks noGrp="1" noChangeArrowheads="1"/>
          </p:cNvSpPr>
          <p:nvPr>
            <p:ph type="sldNum" sz="quarter" idx="12"/>
          </p:nvPr>
        </p:nvSpPr>
        <p:spPr/>
        <p:txBody>
          <a:bodyPr/>
          <a:lstStyle>
            <a:lvl1pPr>
              <a:defRPr/>
            </a:lvl1pPr>
          </a:lstStyle>
          <a:p>
            <a:fld id="{D7E3083D-44F7-FC49-9540-EC972BD745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021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981200"/>
            <a:ext cx="3657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81200"/>
            <a:ext cx="3657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solidFill>
                <a:prstClr val="black">
                  <a:tint val="75000"/>
                </a:prstClr>
              </a:solidFill>
            </a:endParaRPr>
          </a:p>
        </p:txBody>
      </p:sp>
      <p:sp>
        <p:nvSpPr>
          <p:cNvPr id="6" name="Rectangle 22"/>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solidFill>
                <a:prstClr val="black">
                  <a:tint val="75000"/>
                </a:prstClr>
              </a:solidFill>
            </a:endParaRPr>
          </a:p>
        </p:txBody>
      </p:sp>
      <p:sp>
        <p:nvSpPr>
          <p:cNvPr id="7" name="Rectangle 23"/>
          <p:cNvSpPr>
            <a:spLocks noGrp="1" noChangeArrowheads="1"/>
          </p:cNvSpPr>
          <p:nvPr>
            <p:ph type="sldNum" sz="quarter" idx="12"/>
          </p:nvPr>
        </p:nvSpPr>
        <p:spPr/>
        <p:txBody>
          <a:bodyPr/>
          <a:lstStyle>
            <a:lvl1pPr>
              <a:defRPr/>
            </a:lvl1pPr>
          </a:lstStyle>
          <a:p>
            <a:fld id="{896AB28C-2AB4-3E4B-9B81-69489DA094C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859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8" name="Footer Placeholder 7"/>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9" name="Slide Number Placeholder 8"/>
          <p:cNvSpPr>
            <a:spLocks noGrp="1"/>
          </p:cNvSpPr>
          <p:nvPr>
            <p:ph type="sldNum" sz="quarter" idx="12"/>
          </p:nvPr>
        </p:nvSpPr>
        <p:spPr/>
        <p:txBody>
          <a:bodyPr/>
          <a:lstStyle>
            <a:lvl1pPr defTabSz="457200">
              <a:defRPr>
                <a:cs typeface="ＭＳ Ｐゴシック" charset="0"/>
              </a:defRPr>
            </a:lvl1pPr>
          </a:lstStyle>
          <a:p>
            <a:pPr>
              <a:defRPr/>
            </a:pPr>
            <a:fld id="{B79422B9-1795-D34D-84A6-7D7F7CCF44F8}" type="slidenum">
              <a:rPr lang="hu-HU"/>
              <a:pPr>
                <a:defRPr/>
              </a:pPr>
              <a:t>‹#›</a:t>
            </a:fld>
            <a:endParaRPr lang="hu-HU"/>
          </a:p>
        </p:txBody>
      </p:sp>
    </p:spTree>
    <p:extLst>
      <p:ext uri="{BB962C8B-B14F-4D97-AF65-F5344CB8AC3E}">
        <p14:creationId xmlns:p14="http://schemas.microsoft.com/office/powerpoint/2010/main" val="236117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u-H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DC0DE08-6746-E749-81A7-982319DE3D18}" type="datetime1">
              <a:rPr lang="hu-HU"/>
              <a:pPr>
                <a:defRPr/>
              </a:pPr>
              <a:t>2015.10.15.</a:t>
            </a:fld>
            <a:endParaRPr lang="hu-HU"/>
          </a:p>
        </p:txBody>
      </p:sp>
      <p:sp>
        <p:nvSpPr>
          <p:cNvPr id="5" name="Footer Placeholder 4"/>
          <p:cNvSpPr>
            <a:spLocks noGrp="1"/>
          </p:cNvSpPr>
          <p:nvPr>
            <p:ph type="ftr" sz="quarter" idx="11"/>
          </p:nvPr>
        </p:nvSpPr>
        <p:spPr/>
        <p:txBody>
          <a:bodyPr/>
          <a:lstStyle>
            <a:lvl1pPr>
              <a:defRPr/>
            </a:lvl1pPr>
          </a:lstStyle>
          <a:p>
            <a:pPr>
              <a:defRPr/>
            </a:pPr>
            <a:endParaRPr lang="hu-HU"/>
          </a:p>
        </p:txBody>
      </p:sp>
      <p:sp>
        <p:nvSpPr>
          <p:cNvPr id="6" name="Slide Number Placeholder 5"/>
          <p:cNvSpPr>
            <a:spLocks noGrp="1"/>
          </p:cNvSpPr>
          <p:nvPr>
            <p:ph type="sldNum" sz="quarter" idx="12"/>
          </p:nvPr>
        </p:nvSpPr>
        <p:spPr/>
        <p:txBody>
          <a:bodyPr/>
          <a:lstStyle>
            <a:lvl1pPr>
              <a:defRPr/>
            </a:lvl1pPr>
          </a:lstStyle>
          <a:p>
            <a:pPr>
              <a:defRPr/>
            </a:pPr>
            <a:fld id="{578310D2-B5F0-9E4E-9F7F-7E7CB9D3EB42}" type="slidenum">
              <a:rPr lang="hu-HU"/>
              <a:pPr>
                <a:defRPr/>
              </a:pPr>
              <a:t>‹#›</a:t>
            </a:fld>
            <a:endParaRPr lang="hu-HU"/>
          </a:p>
        </p:txBody>
      </p:sp>
    </p:spTree>
    <p:extLst>
      <p:ext uri="{BB962C8B-B14F-4D97-AF65-F5344CB8AC3E}">
        <p14:creationId xmlns:p14="http://schemas.microsoft.com/office/powerpoint/2010/main" val="335770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4" name="Footer Placeholder 3"/>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5" name="Slide Number Placeholder 4"/>
          <p:cNvSpPr>
            <a:spLocks noGrp="1"/>
          </p:cNvSpPr>
          <p:nvPr>
            <p:ph type="sldNum" sz="quarter" idx="12"/>
          </p:nvPr>
        </p:nvSpPr>
        <p:spPr/>
        <p:txBody>
          <a:bodyPr/>
          <a:lstStyle>
            <a:lvl1pPr defTabSz="457200">
              <a:defRPr>
                <a:cs typeface="ＭＳ Ｐゴシック" charset="0"/>
              </a:defRPr>
            </a:lvl1pPr>
          </a:lstStyle>
          <a:p>
            <a:pPr>
              <a:defRPr/>
            </a:pPr>
            <a:fld id="{1C0801FE-8AAA-C443-91C7-CDB5B14F87A5}" type="slidenum">
              <a:rPr lang="hu-HU"/>
              <a:pPr>
                <a:defRPr/>
              </a:pPr>
              <a:t>‹#›</a:t>
            </a:fld>
            <a:endParaRPr lang="hu-HU"/>
          </a:p>
        </p:txBody>
      </p:sp>
    </p:spTree>
    <p:extLst>
      <p:ext uri="{BB962C8B-B14F-4D97-AF65-F5344CB8AC3E}">
        <p14:creationId xmlns:p14="http://schemas.microsoft.com/office/powerpoint/2010/main" val="3610996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3" name="Footer Placeholder 2"/>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4" name="Slide Number Placeholder 3"/>
          <p:cNvSpPr>
            <a:spLocks noGrp="1"/>
          </p:cNvSpPr>
          <p:nvPr>
            <p:ph type="sldNum" sz="quarter" idx="12"/>
          </p:nvPr>
        </p:nvSpPr>
        <p:spPr/>
        <p:txBody>
          <a:bodyPr/>
          <a:lstStyle>
            <a:lvl1pPr defTabSz="457200">
              <a:defRPr>
                <a:cs typeface="ＭＳ Ｐゴシック" charset="0"/>
              </a:defRPr>
            </a:lvl1pPr>
          </a:lstStyle>
          <a:p>
            <a:pPr>
              <a:defRPr/>
            </a:pPr>
            <a:fld id="{070C7608-EF9F-A645-8D61-4713D83A656D}" type="slidenum">
              <a:rPr lang="hu-HU"/>
              <a:pPr>
                <a:defRPr/>
              </a:pPr>
              <a:t>‹#›</a:t>
            </a:fld>
            <a:endParaRPr lang="hu-HU"/>
          </a:p>
        </p:txBody>
      </p:sp>
    </p:spTree>
    <p:extLst>
      <p:ext uri="{BB962C8B-B14F-4D97-AF65-F5344CB8AC3E}">
        <p14:creationId xmlns:p14="http://schemas.microsoft.com/office/powerpoint/2010/main" val="370873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EDE6FDAC-A347-2F44-AC28-C75B245A263D}" type="slidenum">
              <a:rPr lang="hu-HU"/>
              <a:pPr>
                <a:defRPr/>
              </a:pPr>
              <a:t>‹#›</a:t>
            </a:fld>
            <a:endParaRPr lang="hu-HU"/>
          </a:p>
        </p:txBody>
      </p:sp>
    </p:spTree>
    <p:extLst>
      <p:ext uri="{BB962C8B-B14F-4D97-AF65-F5344CB8AC3E}">
        <p14:creationId xmlns:p14="http://schemas.microsoft.com/office/powerpoint/2010/main" val="3450691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C5D7961A-A5D5-0242-AB0F-8903AD1292C7}" type="slidenum">
              <a:rPr lang="hu-HU"/>
              <a:pPr>
                <a:defRPr/>
              </a:pPr>
              <a:t>‹#›</a:t>
            </a:fld>
            <a:endParaRPr lang="hu-HU"/>
          </a:p>
        </p:txBody>
      </p:sp>
    </p:spTree>
    <p:extLst>
      <p:ext uri="{BB962C8B-B14F-4D97-AF65-F5344CB8AC3E}">
        <p14:creationId xmlns:p14="http://schemas.microsoft.com/office/powerpoint/2010/main" val="115318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B6C32188-D7A3-2C41-8CFB-0CD61F3ED8A1}" type="slidenum">
              <a:rPr lang="hu-HU"/>
              <a:pPr>
                <a:defRPr/>
              </a:pPr>
              <a:t>‹#›</a:t>
            </a:fld>
            <a:endParaRPr lang="hu-HU"/>
          </a:p>
        </p:txBody>
      </p:sp>
    </p:spTree>
    <p:extLst>
      <p:ext uri="{BB962C8B-B14F-4D97-AF65-F5344CB8AC3E}">
        <p14:creationId xmlns:p14="http://schemas.microsoft.com/office/powerpoint/2010/main" val="3536080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hu-HU"/>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hu-HU"/>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36AED453-1B8A-5A43-9A0B-6B045E84B9C2}" type="slidenum">
              <a:rPr lang="hu-HU"/>
              <a:pPr>
                <a:defRPr/>
              </a:pPr>
              <a:t>‹#›</a:t>
            </a:fld>
            <a:endParaRPr lang="hu-HU"/>
          </a:p>
        </p:txBody>
      </p:sp>
    </p:spTree>
    <p:extLst>
      <p:ext uri="{BB962C8B-B14F-4D97-AF65-F5344CB8AC3E}">
        <p14:creationId xmlns:p14="http://schemas.microsoft.com/office/powerpoint/2010/main" val="756658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2057400"/>
            <a:ext cx="1477962" cy="1724025"/>
          </a:xfrm>
          <a:prstGeom prst="rect">
            <a:avLst/>
          </a:prstGeom>
          <a:noFill/>
          <a:ln>
            <a:noFill/>
          </a:ln>
          <a:effectLst>
            <a:outerShdw blurRad="63500" dist="63500" dir="3187806" algn="ctr" rotWithShape="0">
              <a:srgbClr val="4D4D4D">
                <a:alpha val="28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77F76"/>
                </a:solidFill>
                <a:miter lim="800000"/>
                <a:headEnd/>
                <a:tailEnd/>
              </a14:hiddenLine>
            </a:ext>
          </a:extLst>
        </p:spPr>
      </p:pic>
      <p:pic>
        <p:nvPicPr>
          <p:cNvPr id="5"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7038" y="2057400"/>
            <a:ext cx="1477962" cy="1724025"/>
          </a:xfrm>
          <a:prstGeom prst="rect">
            <a:avLst/>
          </a:prstGeom>
          <a:noFill/>
          <a:ln>
            <a:noFill/>
          </a:ln>
          <a:effectLst>
            <a:outerShdw blurRad="63500" dist="63500" dir="3187806" algn="ctr" rotWithShape="0">
              <a:srgbClr val="4D4D4D">
                <a:alpha val="28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77F76"/>
                </a:solidFill>
                <a:miter lim="800000"/>
                <a:headEnd/>
                <a:tailEnd/>
              </a14:hiddenLine>
            </a:ext>
          </a:extLst>
        </p:spPr>
      </p:pic>
      <p:sp>
        <p:nvSpPr>
          <p:cNvPr id="77826" name="Rectangle 2"/>
          <p:cNvSpPr>
            <a:spLocks noGrp="1" noChangeArrowheads="1"/>
          </p:cNvSpPr>
          <p:nvPr>
            <p:ph type="subTitle" idx="1"/>
          </p:nvPr>
        </p:nvSpPr>
        <p:spPr>
          <a:xfrm>
            <a:off x="2133600" y="4419600"/>
            <a:ext cx="5638800" cy="427038"/>
          </a:xfrm>
          <a:extLst>
            <a:ext uri="{909E8E84-426E-40dd-AFC4-6F175D3DCCD1}">
              <a14:hiddenFill xmlns:a14="http://schemas.microsoft.com/office/drawing/2010/main" xmlns="">
                <a:solidFill>
                  <a:srgbClr val="FE9C09"/>
                </a:solidFill>
              </a14:hiddenFill>
            </a:ext>
            <a:ext uri="{91240B29-F687-4f45-9708-019B960494DF}">
              <a14:hiddenLine xmlns:a14="http://schemas.microsoft.com/office/drawing/2010/main" xmlns="" w="12700">
                <a:solidFill>
                  <a:srgbClr val="3365FB"/>
                </a:solidFill>
                <a:miter lim="800000"/>
                <a:headEnd/>
                <a:tailEnd/>
              </a14:hiddenLine>
            </a:ext>
            <a:ext uri="{AF507438-7753-43e0-B8FC-AC1667EBCBE1}">
              <a14:hiddenEffects xmlns:a14="http://schemas.microsoft.com/office/drawing/2010/main" xmlns="">
                <a:effectLst>
                  <a:outerShdw blurRad="63500" dist="53882" dir="2700000" algn="ctr" rotWithShape="0">
                    <a:schemeClr val="bg2">
                      <a:alpha val="74998"/>
                    </a:schemeClr>
                  </a:outerShdw>
                </a:effectLst>
              </a14:hiddenEffects>
            </a:ext>
          </a:extLst>
        </p:spPr>
        <p:txBody>
          <a:bodyPr/>
          <a:lstStyle>
            <a:lvl1pPr marL="0" indent="0">
              <a:buFont typeface="Arial" charset="0"/>
              <a:buNone/>
              <a:defRPr b="0" i="1"/>
            </a:lvl1pPr>
          </a:lstStyle>
          <a:p>
            <a:pPr lvl="0"/>
            <a:r>
              <a:rPr lang="en-US" noProof="0" smtClean="0"/>
              <a:t>Click to edit Master subtitle style</a:t>
            </a:r>
          </a:p>
        </p:txBody>
      </p:sp>
      <p:sp>
        <p:nvSpPr>
          <p:cNvPr id="77827" name="Rectangle 3"/>
          <p:cNvSpPr>
            <a:spLocks noGrp="1" noChangeArrowheads="1"/>
          </p:cNvSpPr>
          <p:nvPr>
            <p:ph type="ctrTitle"/>
          </p:nvPr>
        </p:nvSpPr>
        <p:spPr>
          <a:xfrm>
            <a:off x="2133600" y="2286000"/>
            <a:ext cx="7010400" cy="1317625"/>
          </a:xfrm>
          <a:extLst>
            <a:ext uri="{909E8E84-426E-40dd-AFC4-6F175D3DCCD1}">
              <a14:hiddenFill xmlns:a14="http://schemas.microsoft.com/office/drawing/2010/main" xmlns="">
                <a:solidFill>
                  <a:srgbClr val="FE9C09"/>
                </a:solidFill>
              </a14:hiddenFill>
            </a:ext>
            <a:ext uri="{91240B29-F687-4f45-9708-019B960494DF}">
              <a14:hiddenLine xmlns:a14="http://schemas.microsoft.com/office/drawing/2010/main" xmlns="" w="12700">
                <a:solidFill>
                  <a:srgbClr val="3365FB"/>
                </a:solidFill>
                <a:miter lim="800000"/>
                <a:headEnd/>
                <a:tailEnd/>
              </a14:hiddenLine>
            </a:ext>
            <a:ext uri="{AF507438-7753-43e0-B8FC-AC1667EBCBE1}">
              <a14:hiddenEffects xmlns:a14="http://schemas.microsoft.com/office/drawing/2010/main" xmlns="">
                <a:effectLst>
                  <a:outerShdw blurRad="63500" dist="26940" algn="ctr" rotWithShape="0">
                    <a:schemeClr val="bg2">
                      <a:alpha val="74998"/>
                    </a:schemeClr>
                  </a:outerShdw>
                </a:effectLst>
              </a14:hiddenEffects>
            </a:ext>
          </a:extLst>
        </p:spPr>
        <p:txBody>
          <a:bodyPr/>
          <a:lstStyle>
            <a:lvl1pPr>
              <a:lnSpc>
                <a:spcPct val="90000"/>
              </a:lnSpc>
              <a:defRPr sz="4800" i="1">
                <a:solidFill>
                  <a:schemeClr val="tx1"/>
                </a:solidFill>
              </a:defRPr>
            </a:lvl1pPr>
          </a:lstStyle>
          <a:p>
            <a:pPr lvl="0"/>
            <a:r>
              <a:rPr lang="en-US" noProof="0" smtClean="0"/>
              <a:t>Click to edit Master title style</a:t>
            </a:r>
          </a:p>
        </p:txBody>
      </p:sp>
    </p:spTree>
    <p:extLst>
      <p:ext uri="{BB962C8B-B14F-4D97-AF65-F5344CB8AC3E}">
        <p14:creationId xmlns:p14="http://schemas.microsoft.com/office/powerpoint/2010/main" val="3082822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9600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534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1538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1538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59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Date Placeholder 3"/>
          <p:cNvSpPr>
            <a:spLocks noGrp="1"/>
          </p:cNvSpPr>
          <p:nvPr>
            <p:ph type="dt" sz="half" idx="10"/>
          </p:nvPr>
        </p:nvSpPr>
        <p:spPr/>
        <p:txBody>
          <a:bodyPr/>
          <a:lstStyle>
            <a:lvl1pPr>
              <a:defRPr/>
            </a:lvl1pPr>
          </a:lstStyle>
          <a:p>
            <a:pPr>
              <a:defRPr/>
            </a:pPr>
            <a:fld id="{E2591F31-488B-6242-8DCB-2E17ACEE4905}" type="datetime1">
              <a:rPr lang="hu-HU"/>
              <a:pPr>
                <a:defRPr/>
              </a:pPr>
              <a:t>2015.10.15.</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
        <p:nvSpPr>
          <p:cNvPr id="7" name="Slide Number Placeholder 5"/>
          <p:cNvSpPr>
            <a:spLocks noGrp="1"/>
          </p:cNvSpPr>
          <p:nvPr>
            <p:ph type="sldNum" sz="quarter" idx="12"/>
          </p:nvPr>
        </p:nvSpPr>
        <p:spPr/>
        <p:txBody>
          <a:bodyPr/>
          <a:lstStyle>
            <a:lvl1pPr>
              <a:defRPr/>
            </a:lvl1pPr>
          </a:lstStyle>
          <a:p>
            <a:pPr>
              <a:defRPr/>
            </a:pPr>
            <a:fld id="{8E97D229-E6D5-DD44-A8BA-E405D11412BB}" type="slidenum">
              <a:rPr lang="hu-HU"/>
              <a:pPr>
                <a:defRPr/>
              </a:pPr>
              <a:t>‹#›</a:t>
            </a:fld>
            <a:endParaRPr lang="hu-HU"/>
          </a:p>
        </p:txBody>
      </p:sp>
    </p:spTree>
    <p:extLst>
      <p:ext uri="{BB962C8B-B14F-4D97-AF65-F5344CB8AC3E}">
        <p14:creationId xmlns:p14="http://schemas.microsoft.com/office/powerpoint/2010/main" val="269289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82500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4824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907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0746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598201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930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1625"/>
            <a:ext cx="2057400" cy="2836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1625"/>
            <a:ext cx="6019800" cy="2836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5470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CB75B-2072-E64B-B1DA-E22C19234E08}" type="slidenum">
              <a:rPr lang="hu-HU"/>
              <a:pPr>
                <a:defRPr/>
              </a:pPr>
              <a:t>‹#›</a:t>
            </a:fld>
            <a:endParaRPr lang="hu-HU"/>
          </a:p>
        </p:txBody>
      </p:sp>
    </p:spTree>
    <p:extLst>
      <p:ext uri="{BB962C8B-B14F-4D97-AF65-F5344CB8AC3E}">
        <p14:creationId xmlns:p14="http://schemas.microsoft.com/office/powerpoint/2010/main" val="155187916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5FAE3D-0FDD-E048-B2F9-5A168AE9FFEB}" type="slidenum">
              <a:rPr lang="hu-HU"/>
              <a:pPr>
                <a:defRPr/>
              </a:pPr>
              <a:t>‹#›</a:t>
            </a:fld>
            <a:endParaRPr lang="hu-HU"/>
          </a:p>
        </p:txBody>
      </p:sp>
    </p:spTree>
    <p:extLst>
      <p:ext uri="{BB962C8B-B14F-4D97-AF65-F5344CB8AC3E}">
        <p14:creationId xmlns:p14="http://schemas.microsoft.com/office/powerpoint/2010/main" val="90142205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B2EEE-47F1-D442-ADAD-34FF3D25382E}" type="slidenum">
              <a:rPr lang="hu-HU"/>
              <a:pPr>
                <a:defRPr/>
              </a:pPr>
              <a:t>‹#›</a:t>
            </a:fld>
            <a:endParaRPr lang="hu-HU"/>
          </a:p>
        </p:txBody>
      </p:sp>
    </p:spTree>
    <p:extLst>
      <p:ext uri="{BB962C8B-B14F-4D97-AF65-F5344CB8AC3E}">
        <p14:creationId xmlns:p14="http://schemas.microsoft.com/office/powerpoint/2010/main" val="37899797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u-H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7" name="Date Placeholder 3"/>
          <p:cNvSpPr>
            <a:spLocks noGrp="1"/>
          </p:cNvSpPr>
          <p:nvPr>
            <p:ph type="dt" sz="half" idx="10"/>
          </p:nvPr>
        </p:nvSpPr>
        <p:spPr/>
        <p:txBody>
          <a:bodyPr/>
          <a:lstStyle>
            <a:lvl1pPr>
              <a:defRPr/>
            </a:lvl1pPr>
          </a:lstStyle>
          <a:p>
            <a:pPr>
              <a:defRPr/>
            </a:pPr>
            <a:fld id="{18E55F30-0E12-C747-8F74-D73B0D0C9A50}" type="datetime1">
              <a:rPr lang="hu-HU"/>
              <a:pPr>
                <a:defRPr/>
              </a:pPr>
              <a:t>2015.10.15.</a:t>
            </a:fld>
            <a:endParaRPr lang="hu-HU"/>
          </a:p>
        </p:txBody>
      </p:sp>
      <p:sp>
        <p:nvSpPr>
          <p:cNvPr id="8" name="Footer Placeholder 4"/>
          <p:cNvSpPr>
            <a:spLocks noGrp="1"/>
          </p:cNvSpPr>
          <p:nvPr>
            <p:ph type="ftr" sz="quarter" idx="11"/>
          </p:nvPr>
        </p:nvSpPr>
        <p:spPr/>
        <p:txBody>
          <a:bodyPr/>
          <a:lstStyle>
            <a:lvl1pPr>
              <a:defRPr/>
            </a:lvl1pPr>
          </a:lstStyle>
          <a:p>
            <a:pPr>
              <a:defRPr/>
            </a:pPr>
            <a:endParaRPr lang="hu-HU"/>
          </a:p>
        </p:txBody>
      </p:sp>
      <p:sp>
        <p:nvSpPr>
          <p:cNvPr id="9" name="Slide Number Placeholder 5"/>
          <p:cNvSpPr>
            <a:spLocks noGrp="1"/>
          </p:cNvSpPr>
          <p:nvPr>
            <p:ph type="sldNum" sz="quarter" idx="12"/>
          </p:nvPr>
        </p:nvSpPr>
        <p:spPr/>
        <p:txBody>
          <a:bodyPr/>
          <a:lstStyle>
            <a:lvl1pPr>
              <a:defRPr/>
            </a:lvl1pPr>
          </a:lstStyle>
          <a:p>
            <a:pPr>
              <a:defRPr/>
            </a:pPr>
            <a:fld id="{8E7787CD-8F7F-5944-8BBB-18DA2F90B137}" type="slidenum">
              <a:rPr lang="hu-HU"/>
              <a:pPr>
                <a:defRPr/>
              </a:pPr>
              <a:t>‹#›</a:t>
            </a:fld>
            <a:endParaRPr lang="hu-HU"/>
          </a:p>
        </p:txBody>
      </p:sp>
    </p:spTree>
    <p:extLst>
      <p:ext uri="{BB962C8B-B14F-4D97-AF65-F5344CB8AC3E}">
        <p14:creationId xmlns:p14="http://schemas.microsoft.com/office/powerpoint/2010/main" val="1865080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61EDBE-7CBF-AF42-93FE-296CFDD10F7D}" type="slidenum">
              <a:rPr lang="hu-HU"/>
              <a:pPr>
                <a:defRPr/>
              </a:pPr>
              <a:t>‹#›</a:t>
            </a:fld>
            <a:endParaRPr lang="hu-HU"/>
          </a:p>
        </p:txBody>
      </p:sp>
    </p:spTree>
    <p:extLst>
      <p:ext uri="{BB962C8B-B14F-4D97-AF65-F5344CB8AC3E}">
        <p14:creationId xmlns:p14="http://schemas.microsoft.com/office/powerpoint/2010/main" val="31804325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606D3D-EBBF-1542-A00B-B27274842876}" type="slidenum">
              <a:rPr lang="hu-HU"/>
              <a:pPr>
                <a:defRPr/>
              </a:pPr>
              <a:t>‹#›</a:t>
            </a:fld>
            <a:endParaRPr lang="hu-HU"/>
          </a:p>
        </p:txBody>
      </p:sp>
    </p:spTree>
    <p:extLst>
      <p:ext uri="{BB962C8B-B14F-4D97-AF65-F5344CB8AC3E}">
        <p14:creationId xmlns:p14="http://schemas.microsoft.com/office/powerpoint/2010/main" val="296913397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EF3CB0-1297-5A4E-942A-64177DF5F58E}" type="slidenum">
              <a:rPr lang="hu-HU"/>
              <a:pPr>
                <a:defRPr/>
              </a:pPr>
              <a:t>‹#›</a:t>
            </a:fld>
            <a:endParaRPr lang="hu-HU"/>
          </a:p>
        </p:txBody>
      </p:sp>
    </p:spTree>
    <p:extLst>
      <p:ext uri="{BB962C8B-B14F-4D97-AF65-F5344CB8AC3E}">
        <p14:creationId xmlns:p14="http://schemas.microsoft.com/office/powerpoint/2010/main" val="286837498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790718-26B5-3C4A-B32E-3CF2299BED4E}" type="slidenum">
              <a:rPr lang="hu-HU"/>
              <a:pPr>
                <a:defRPr/>
              </a:pPr>
              <a:t>‹#›</a:t>
            </a:fld>
            <a:endParaRPr lang="hu-HU"/>
          </a:p>
        </p:txBody>
      </p:sp>
    </p:spTree>
    <p:extLst>
      <p:ext uri="{BB962C8B-B14F-4D97-AF65-F5344CB8AC3E}">
        <p14:creationId xmlns:p14="http://schemas.microsoft.com/office/powerpoint/2010/main" val="356841738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8634FC-D950-7842-9F47-C5FC69A043BA}" type="slidenum">
              <a:rPr lang="hu-HU"/>
              <a:pPr>
                <a:defRPr/>
              </a:pPr>
              <a:t>‹#›</a:t>
            </a:fld>
            <a:endParaRPr lang="hu-HU"/>
          </a:p>
        </p:txBody>
      </p:sp>
    </p:spTree>
    <p:extLst>
      <p:ext uri="{BB962C8B-B14F-4D97-AF65-F5344CB8AC3E}">
        <p14:creationId xmlns:p14="http://schemas.microsoft.com/office/powerpoint/2010/main" val="101752377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B83F89-3595-0746-8AE5-14BABDD6509A}" type="slidenum">
              <a:rPr lang="hu-HU"/>
              <a:pPr>
                <a:defRPr/>
              </a:pPr>
              <a:t>‹#›</a:t>
            </a:fld>
            <a:endParaRPr lang="hu-HU"/>
          </a:p>
        </p:txBody>
      </p:sp>
    </p:spTree>
    <p:extLst>
      <p:ext uri="{BB962C8B-B14F-4D97-AF65-F5344CB8AC3E}">
        <p14:creationId xmlns:p14="http://schemas.microsoft.com/office/powerpoint/2010/main" val="142295417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BD9302-8705-7043-A7E3-82ED85EEE0D1}" type="slidenum">
              <a:rPr lang="hu-HU"/>
              <a:pPr>
                <a:defRPr/>
              </a:pPr>
              <a:t>‹#›</a:t>
            </a:fld>
            <a:endParaRPr lang="hu-HU"/>
          </a:p>
        </p:txBody>
      </p:sp>
    </p:spTree>
    <p:extLst>
      <p:ext uri="{BB962C8B-B14F-4D97-AF65-F5344CB8AC3E}">
        <p14:creationId xmlns:p14="http://schemas.microsoft.com/office/powerpoint/2010/main" val="99132607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0FE42-3A6B-944A-AF5A-8B5C0EAD8FF7}" type="slidenum">
              <a:rPr lang="hu-HU"/>
              <a:pPr>
                <a:defRPr/>
              </a:pPr>
              <a:t>‹#›</a:t>
            </a:fld>
            <a:endParaRPr lang="hu-HU"/>
          </a:p>
        </p:txBody>
      </p:sp>
    </p:spTree>
    <p:extLst>
      <p:ext uri="{BB962C8B-B14F-4D97-AF65-F5344CB8AC3E}">
        <p14:creationId xmlns:p14="http://schemas.microsoft.com/office/powerpoint/2010/main" val="326107400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hu-HU"/>
          </a:p>
        </p:txBody>
      </p:sp>
      <p:sp>
        <p:nvSpPr>
          <p:cNvPr id="5"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57200">
              <a:defRPr/>
            </a:lvl1pPr>
          </a:lstStyle>
          <a:p>
            <a:pPr>
              <a:defRPr/>
            </a:pPr>
            <a:fld id="{E8E665C5-0B0F-3F42-9BF5-32ACEE73530F}" type="slidenum">
              <a:rPr lang="hu-HU"/>
              <a:pPr>
                <a:defRPr/>
              </a:pPr>
              <a:t>‹#›</a:t>
            </a:fld>
            <a:endParaRPr lang="hu-HU"/>
          </a:p>
        </p:txBody>
      </p:sp>
    </p:spTree>
    <p:extLst>
      <p:ext uri="{BB962C8B-B14F-4D97-AF65-F5344CB8AC3E}">
        <p14:creationId xmlns:p14="http://schemas.microsoft.com/office/powerpoint/2010/main" val="3667053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hu-HU"/>
          </a:p>
        </p:txBody>
      </p:sp>
      <p:sp>
        <p:nvSpPr>
          <p:cNvPr id="5"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57200">
              <a:defRPr/>
            </a:lvl1pPr>
          </a:lstStyle>
          <a:p>
            <a:pPr>
              <a:defRPr/>
            </a:pPr>
            <a:fld id="{2510DB3E-F969-1447-B518-EA916E3DF2F7}" type="slidenum">
              <a:rPr lang="hu-HU"/>
              <a:pPr>
                <a:defRPr/>
              </a:pPr>
              <a:t>‹#›</a:t>
            </a:fld>
            <a:endParaRPr lang="hu-HU"/>
          </a:p>
        </p:txBody>
      </p:sp>
    </p:spTree>
    <p:extLst>
      <p:ext uri="{BB962C8B-B14F-4D97-AF65-F5344CB8AC3E}">
        <p14:creationId xmlns:p14="http://schemas.microsoft.com/office/powerpoint/2010/main" val="2750378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u-HU"/>
          </a:p>
        </p:txBody>
      </p:sp>
      <p:sp>
        <p:nvSpPr>
          <p:cNvPr id="3" name="Date Placeholder 3"/>
          <p:cNvSpPr>
            <a:spLocks noGrp="1"/>
          </p:cNvSpPr>
          <p:nvPr>
            <p:ph type="dt" sz="half" idx="10"/>
          </p:nvPr>
        </p:nvSpPr>
        <p:spPr/>
        <p:txBody>
          <a:bodyPr/>
          <a:lstStyle>
            <a:lvl1pPr>
              <a:defRPr/>
            </a:lvl1pPr>
          </a:lstStyle>
          <a:p>
            <a:pPr>
              <a:defRPr/>
            </a:pPr>
            <a:fld id="{39FF4E26-A589-7C43-9933-5307EA67364B}" type="datetime1">
              <a:rPr lang="hu-HU"/>
              <a:pPr>
                <a:defRPr/>
              </a:pPr>
              <a:t>2015.10.15.</a:t>
            </a:fld>
            <a:endParaRPr lang="hu-HU"/>
          </a:p>
        </p:txBody>
      </p:sp>
      <p:sp>
        <p:nvSpPr>
          <p:cNvPr id="4" name="Footer Placeholder 4"/>
          <p:cNvSpPr>
            <a:spLocks noGrp="1"/>
          </p:cNvSpPr>
          <p:nvPr>
            <p:ph type="ftr" sz="quarter" idx="11"/>
          </p:nvPr>
        </p:nvSpPr>
        <p:spPr/>
        <p:txBody>
          <a:bodyPr/>
          <a:lstStyle>
            <a:lvl1pPr>
              <a:defRPr/>
            </a:lvl1pPr>
          </a:lstStyle>
          <a:p>
            <a:pPr>
              <a:defRPr/>
            </a:pPr>
            <a:endParaRPr lang="hu-HU"/>
          </a:p>
        </p:txBody>
      </p:sp>
      <p:sp>
        <p:nvSpPr>
          <p:cNvPr id="5" name="Slide Number Placeholder 5"/>
          <p:cNvSpPr>
            <a:spLocks noGrp="1"/>
          </p:cNvSpPr>
          <p:nvPr>
            <p:ph type="sldNum" sz="quarter" idx="12"/>
          </p:nvPr>
        </p:nvSpPr>
        <p:spPr/>
        <p:txBody>
          <a:bodyPr/>
          <a:lstStyle>
            <a:lvl1pPr>
              <a:defRPr/>
            </a:lvl1pPr>
          </a:lstStyle>
          <a:p>
            <a:pPr>
              <a:defRPr/>
            </a:pPr>
            <a:fld id="{DC4FBBFE-1738-7E42-91EB-00306282E5DA}" type="slidenum">
              <a:rPr lang="hu-HU"/>
              <a:pPr>
                <a:defRPr/>
              </a:pPr>
              <a:t>‹#›</a:t>
            </a:fld>
            <a:endParaRPr lang="hu-HU"/>
          </a:p>
        </p:txBody>
      </p:sp>
    </p:spTree>
    <p:extLst>
      <p:ext uri="{BB962C8B-B14F-4D97-AF65-F5344CB8AC3E}">
        <p14:creationId xmlns:p14="http://schemas.microsoft.com/office/powerpoint/2010/main" val="42707617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defTabSz="457200">
              <a:defRPr/>
            </a:lvl1pPr>
          </a:lstStyle>
          <a:p>
            <a:pPr>
              <a:defRPr/>
            </a:pPr>
            <a:endParaRPr lang="hu-HU"/>
          </a:p>
        </p:txBody>
      </p:sp>
      <p:sp>
        <p:nvSpPr>
          <p:cNvPr id="5"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57200">
              <a:defRPr/>
            </a:lvl1pPr>
          </a:lstStyle>
          <a:p>
            <a:pPr>
              <a:defRPr/>
            </a:pPr>
            <a:fld id="{70DF8560-EEC2-0441-A945-233D8A83A7BC}" type="slidenum">
              <a:rPr lang="hu-HU"/>
              <a:pPr>
                <a:defRPr/>
              </a:pPr>
              <a:t>‹#›</a:t>
            </a:fld>
            <a:endParaRPr lang="hu-HU"/>
          </a:p>
        </p:txBody>
      </p:sp>
    </p:spTree>
    <p:extLst>
      <p:ext uri="{BB962C8B-B14F-4D97-AF65-F5344CB8AC3E}">
        <p14:creationId xmlns:p14="http://schemas.microsoft.com/office/powerpoint/2010/main" val="3142561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2" y="1981200"/>
            <a:ext cx="40470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981200"/>
            <a:ext cx="40470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defTabSz="457200">
              <a:defRPr/>
            </a:lvl1pPr>
          </a:lstStyle>
          <a:p>
            <a:pPr>
              <a:defRPr/>
            </a:pPr>
            <a:endParaRPr lang="hu-HU"/>
          </a:p>
        </p:txBody>
      </p:sp>
      <p:sp>
        <p:nvSpPr>
          <p:cNvPr id="6"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7" name="Rectangle 6"/>
          <p:cNvSpPr>
            <a:spLocks noGrp="1" noChangeArrowheads="1"/>
          </p:cNvSpPr>
          <p:nvPr>
            <p:ph type="sldNum" sz="quarter" idx="12"/>
          </p:nvPr>
        </p:nvSpPr>
        <p:spPr/>
        <p:txBody>
          <a:bodyPr/>
          <a:lstStyle>
            <a:lvl1pPr defTabSz="457200">
              <a:defRPr/>
            </a:lvl1pPr>
          </a:lstStyle>
          <a:p>
            <a:pPr>
              <a:defRPr/>
            </a:pPr>
            <a:fld id="{9CA5299D-5AE2-084C-8CD9-BDDBA331AB62}" type="slidenum">
              <a:rPr lang="hu-HU"/>
              <a:pPr>
                <a:defRPr/>
              </a:pPr>
              <a:t>‹#›</a:t>
            </a:fld>
            <a:endParaRPr lang="hu-HU"/>
          </a:p>
        </p:txBody>
      </p:sp>
    </p:spTree>
    <p:extLst>
      <p:ext uri="{BB962C8B-B14F-4D97-AF65-F5344CB8AC3E}">
        <p14:creationId xmlns:p14="http://schemas.microsoft.com/office/powerpoint/2010/main" val="3387869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defTabSz="457200">
              <a:defRPr/>
            </a:lvl1pPr>
          </a:lstStyle>
          <a:p>
            <a:pPr>
              <a:defRPr/>
            </a:pPr>
            <a:endParaRPr lang="hu-HU"/>
          </a:p>
        </p:txBody>
      </p:sp>
      <p:sp>
        <p:nvSpPr>
          <p:cNvPr id="8"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9" name="Rectangle 6"/>
          <p:cNvSpPr>
            <a:spLocks noGrp="1" noChangeArrowheads="1"/>
          </p:cNvSpPr>
          <p:nvPr>
            <p:ph type="sldNum" sz="quarter" idx="12"/>
          </p:nvPr>
        </p:nvSpPr>
        <p:spPr/>
        <p:txBody>
          <a:bodyPr/>
          <a:lstStyle>
            <a:lvl1pPr defTabSz="457200">
              <a:defRPr/>
            </a:lvl1pPr>
          </a:lstStyle>
          <a:p>
            <a:pPr>
              <a:defRPr/>
            </a:pPr>
            <a:fld id="{26B5F464-F662-C94A-A33B-00CAAC7909EE}" type="slidenum">
              <a:rPr lang="hu-HU"/>
              <a:pPr>
                <a:defRPr/>
              </a:pPr>
              <a:t>‹#›</a:t>
            </a:fld>
            <a:endParaRPr lang="hu-HU"/>
          </a:p>
        </p:txBody>
      </p:sp>
    </p:spTree>
    <p:extLst>
      <p:ext uri="{BB962C8B-B14F-4D97-AF65-F5344CB8AC3E}">
        <p14:creationId xmlns:p14="http://schemas.microsoft.com/office/powerpoint/2010/main" val="2322356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defTabSz="457200">
              <a:defRPr/>
            </a:lvl1pPr>
          </a:lstStyle>
          <a:p>
            <a:pPr>
              <a:defRPr/>
            </a:pPr>
            <a:endParaRPr lang="hu-HU"/>
          </a:p>
        </p:txBody>
      </p:sp>
      <p:sp>
        <p:nvSpPr>
          <p:cNvPr id="4"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5" name="Rectangle 6"/>
          <p:cNvSpPr>
            <a:spLocks noGrp="1" noChangeArrowheads="1"/>
          </p:cNvSpPr>
          <p:nvPr>
            <p:ph type="sldNum" sz="quarter" idx="12"/>
          </p:nvPr>
        </p:nvSpPr>
        <p:spPr/>
        <p:txBody>
          <a:bodyPr/>
          <a:lstStyle>
            <a:lvl1pPr defTabSz="457200">
              <a:defRPr/>
            </a:lvl1pPr>
          </a:lstStyle>
          <a:p>
            <a:pPr>
              <a:defRPr/>
            </a:pPr>
            <a:fld id="{56C3FE6B-AC4E-3A42-8733-04E413FE8987}" type="slidenum">
              <a:rPr lang="hu-HU"/>
              <a:pPr>
                <a:defRPr/>
              </a:pPr>
              <a:t>‹#›</a:t>
            </a:fld>
            <a:endParaRPr lang="hu-HU"/>
          </a:p>
        </p:txBody>
      </p:sp>
    </p:spTree>
    <p:extLst>
      <p:ext uri="{BB962C8B-B14F-4D97-AF65-F5344CB8AC3E}">
        <p14:creationId xmlns:p14="http://schemas.microsoft.com/office/powerpoint/2010/main" val="3201822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a:lvl1pPr>
          </a:lstStyle>
          <a:p>
            <a:pPr>
              <a:defRPr/>
            </a:pPr>
            <a:endParaRPr lang="hu-HU"/>
          </a:p>
        </p:txBody>
      </p:sp>
      <p:sp>
        <p:nvSpPr>
          <p:cNvPr id="3"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4" name="Rectangle 6"/>
          <p:cNvSpPr>
            <a:spLocks noGrp="1" noChangeArrowheads="1"/>
          </p:cNvSpPr>
          <p:nvPr>
            <p:ph type="sldNum" sz="quarter" idx="12"/>
          </p:nvPr>
        </p:nvSpPr>
        <p:spPr/>
        <p:txBody>
          <a:bodyPr/>
          <a:lstStyle>
            <a:lvl1pPr defTabSz="457200">
              <a:defRPr/>
            </a:lvl1pPr>
          </a:lstStyle>
          <a:p>
            <a:pPr>
              <a:defRPr/>
            </a:pPr>
            <a:fld id="{FD7CE6B0-862C-6342-8116-36F7C6DE7B10}" type="slidenum">
              <a:rPr lang="hu-HU"/>
              <a:pPr>
                <a:defRPr/>
              </a:pPr>
              <a:t>‹#›</a:t>
            </a:fld>
            <a:endParaRPr lang="hu-HU"/>
          </a:p>
        </p:txBody>
      </p:sp>
    </p:spTree>
    <p:extLst>
      <p:ext uri="{BB962C8B-B14F-4D97-AF65-F5344CB8AC3E}">
        <p14:creationId xmlns:p14="http://schemas.microsoft.com/office/powerpoint/2010/main" val="8433315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5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hu-HU"/>
          </a:p>
        </p:txBody>
      </p:sp>
      <p:sp>
        <p:nvSpPr>
          <p:cNvPr id="6"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7" name="Rectangle 6"/>
          <p:cNvSpPr>
            <a:spLocks noGrp="1" noChangeArrowheads="1"/>
          </p:cNvSpPr>
          <p:nvPr>
            <p:ph type="sldNum" sz="quarter" idx="12"/>
          </p:nvPr>
        </p:nvSpPr>
        <p:spPr/>
        <p:txBody>
          <a:bodyPr/>
          <a:lstStyle>
            <a:lvl1pPr defTabSz="457200">
              <a:defRPr/>
            </a:lvl1pPr>
          </a:lstStyle>
          <a:p>
            <a:pPr>
              <a:defRPr/>
            </a:pPr>
            <a:fld id="{F6D3D457-BCEB-084D-ADE8-F826F19E6E9C}" type="slidenum">
              <a:rPr lang="hu-HU"/>
              <a:pPr>
                <a:defRPr/>
              </a:pPr>
              <a:t>‹#›</a:t>
            </a:fld>
            <a:endParaRPr lang="hu-HU"/>
          </a:p>
        </p:txBody>
      </p:sp>
    </p:spTree>
    <p:extLst>
      <p:ext uri="{BB962C8B-B14F-4D97-AF65-F5344CB8AC3E}">
        <p14:creationId xmlns:p14="http://schemas.microsoft.com/office/powerpoint/2010/main" val="2841428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defTabSz="457200">
              <a:defRPr/>
            </a:lvl1pPr>
          </a:lstStyle>
          <a:p>
            <a:pPr>
              <a:defRPr/>
            </a:pPr>
            <a:endParaRPr lang="hu-HU"/>
          </a:p>
        </p:txBody>
      </p:sp>
      <p:sp>
        <p:nvSpPr>
          <p:cNvPr id="6"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7" name="Rectangle 6"/>
          <p:cNvSpPr>
            <a:spLocks noGrp="1" noChangeArrowheads="1"/>
          </p:cNvSpPr>
          <p:nvPr>
            <p:ph type="sldNum" sz="quarter" idx="12"/>
          </p:nvPr>
        </p:nvSpPr>
        <p:spPr/>
        <p:txBody>
          <a:bodyPr/>
          <a:lstStyle>
            <a:lvl1pPr defTabSz="457200">
              <a:defRPr/>
            </a:lvl1pPr>
          </a:lstStyle>
          <a:p>
            <a:pPr>
              <a:defRPr/>
            </a:pPr>
            <a:fld id="{194F0D6D-F6F7-8A4A-AE8A-D4F5AD747379}" type="slidenum">
              <a:rPr lang="hu-HU"/>
              <a:pPr>
                <a:defRPr/>
              </a:pPr>
              <a:t>‹#›</a:t>
            </a:fld>
            <a:endParaRPr lang="hu-HU"/>
          </a:p>
        </p:txBody>
      </p:sp>
    </p:spTree>
    <p:extLst>
      <p:ext uri="{BB962C8B-B14F-4D97-AF65-F5344CB8AC3E}">
        <p14:creationId xmlns:p14="http://schemas.microsoft.com/office/powerpoint/2010/main" val="2813570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hu-HU"/>
          </a:p>
        </p:txBody>
      </p:sp>
      <p:sp>
        <p:nvSpPr>
          <p:cNvPr id="5"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57200">
              <a:defRPr/>
            </a:lvl1pPr>
          </a:lstStyle>
          <a:p>
            <a:pPr>
              <a:defRPr/>
            </a:pPr>
            <a:fld id="{F9C93BB1-A983-8548-80DF-FD65D28FDCB3}" type="slidenum">
              <a:rPr lang="hu-HU"/>
              <a:pPr>
                <a:defRPr/>
              </a:pPr>
              <a:t>‹#›</a:t>
            </a:fld>
            <a:endParaRPr lang="hu-HU"/>
          </a:p>
        </p:txBody>
      </p:sp>
    </p:spTree>
    <p:extLst>
      <p:ext uri="{BB962C8B-B14F-4D97-AF65-F5344CB8AC3E}">
        <p14:creationId xmlns:p14="http://schemas.microsoft.com/office/powerpoint/2010/main" val="1761812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3" y="381000"/>
            <a:ext cx="6036733"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defTabSz="457200">
              <a:defRPr/>
            </a:lvl1pPr>
          </a:lstStyle>
          <a:p>
            <a:pPr>
              <a:defRPr/>
            </a:pPr>
            <a:endParaRPr lang="hu-HU"/>
          </a:p>
        </p:txBody>
      </p:sp>
      <p:sp>
        <p:nvSpPr>
          <p:cNvPr id="5" name="Rectangle 5"/>
          <p:cNvSpPr>
            <a:spLocks noGrp="1" noChangeArrowheads="1"/>
          </p:cNvSpPr>
          <p:nvPr>
            <p:ph type="ftr" sz="quarter" idx="11"/>
          </p:nvPr>
        </p:nvSpPr>
        <p:spPr/>
        <p:txBody>
          <a:bodyPr/>
          <a:lstStyle>
            <a:lvl1pPr defTabSz="457200">
              <a:defRPr/>
            </a:lvl1pPr>
          </a:lstStyle>
          <a:p>
            <a:pPr>
              <a:defRPr/>
            </a:pPr>
            <a:endParaRPr lang="hu-HU"/>
          </a:p>
        </p:txBody>
      </p:sp>
      <p:sp>
        <p:nvSpPr>
          <p:cNvPr id="6" name="Rectangle 6"/>
          <p:cNvSpPr>
            <a:spLocks noGrp="1" noChangeArrowheads="1"/>
          </p:cNvSpPr>
          <p:nvPr>
            <p:ph type="sldNum" sz="quarter" idx="12"/>
          </p:nvPr>
        </p:nvSpPr>
        <p:spPr/>
        <p:txBody>
          <a:bodyPr/>
          <a:lstStyle>
            <a:lvl1pPr defTabSz="457200">
              <a:defRPr/>
            </a:lvl1pPr>
          </a:lstStyle>
          <a:p>
            <a:pPr>
              <a:defRPr/>
            </a:pPr>
            <a:fld id="{FCDADA14-4546-8348-BCD7-D48CA6CD259C}" type="slidenum">
              <a:rPr lang="hu-HU"/>
              <a:pPr>
                <a:defRPr/>
              </a:pPr>
              <a:t>‹#›</a:t>
            </a:fld>
            <a:endParaRPr lang="hu-HU"/>
          </a:p>
        </p:txBody>
      </p:sp>
    </p:spTree>
    <p:extLst>
      <p:ext uri="{BB962C8B-B14F-4D97-AF65-F5344CB8AC3E}">
        <p14:creationId xmlns:p14="http://schemas.microsoft.com/office/powerpoint/2010/main" val="11729241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cs-CZ" smtClean="0"/>
              <a:t>Click to edit Master title style</a:t>
            </a:r>
            <a:endParaRPr lang="en-US"/>
          </a:p>
        </p:txBody>
      </p:sp>
      <p:sp>
        <p:nvSpPr>
          <p:cNvPr id="3" name="Chart Placeholder 2"/>
          <p:cNvSpPr>
            <a:spLocks noGrp="1"/>
          </p:cNvSpPr>
          <p:nvPr>
            <p:ph type="chart" idx="1"/>
          </p:nvPr>
        </p:nvSpPr>
        <p:spPr>
          <a:xfrm>
            <a:off x="457200" y="1600205"/>
            <a:ext cx="82296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3194740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76E932-1CBE-F74C-B2F2-A378E01E3508}" type="datetime1">
              <a:rPr lang="hu-HU"/>
              <a:pPr>
                <a:defRPr/>
              </a:pPr>
              <a:t>2015.10.15.</a:t>
            </a:fld>
            <a:endParaRPr lang="hu-HU"/>
          </a:p>
        </p:txBody>
      </p:sp>
      <p:sp>
        <p:nvSpPr>
          <p:cNvPr id="3" name="Footer Placeholder 4"/>
          <p:cNvSpPr>
            <a:spLocks noGrp="1"/>
          </p:cNvSpPr>
          <p:nvPr>
            <p:ph type="ftr" sz="quarter" idx="11"/>
          </p:nvPr>
        </p:nvSpPr>
        <p:spPr/>
        <p:txBody>
          <a:bodyPr/>
          <a:lstStyle>
            <a:lvl1pPr>
              <a:defRPr/>
            </a:lvl1pPr>
          </a:lstStyle>
          <a:p>
            <a:pPr>
              <a:defRPr/>
            </a:pPr>
            <a:endParaRPr lang="hu-HU"/>
          </a:p>
        </p:txBody>
      </p:sp>
      <p:sp>
        <p:nvSpPr>
          <p:cNvPr id="4" name="Slide Number Placeholder 5"/>
          <p:cNvSpPr>
            <a:spLocks noGrp="1"/>
          </p:cNvSpPr>
          <p:nvPr>
            <p:ph type="sldNum" sz="quarter" idx="12"/>
          </p:nvPr>
        </p:nvSpPr>
        <p:spPr/>
        <p:txBody>
          <a:bodyPr/>
          <a:lstStyle>
            <a:lvl1pPr>
              <a:defRPr/>
            </a:lvl1pPr>
          </a:lstStyle>
          <a:p>
            <a:pPr>
              <a:defRPr/>
            </a:pPr>
            <a:fld id="{5161D14F-3762-9041-8519-7F0F24C891C7}" type="slidenum">
              <a:rPr lang="hu-HU"/>
              <a:pPr>
                <a:defRPr/>
              </a:pPr>
              <a:t>‹#›</a:t>
            </a:fld>
            <a:endParaRPr lang="hu-HU"/>
          </a:p>
        </p:txBody>
      </p:sp>
    </p:spTree>
    <p:extLst>
      <p:ext uri="{BB962C8B-B14F-4D97-AF65-F5344CB8AC3E}">
        <p14:creationId xmlns:p14="http://schemas.microsoft.com/office/powerpoint/2010/main" val="3405631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BHC_BAY_59-7939_blue_round_02_intro_05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hidden">
          <a:xfrm>
            <a:off x="-3175" y="-3175"/>
            <a:ext cx="9148763"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ctrTitle"/>
          </p:nvPr>
        </p:nvSpPr>
        <p:spPr>
          <a:xfrm>
            <a:off x="614363" y="3090863"/>
            <a:ext cx="6694487" cy="427037"/>
          </a:xfrm>
        </p:spPr>
        <p:txBody>
          <a:bodyPr anchor="ctr">
            <a:spAutoFit/>
          </a:bodyPr>
          <a:lstStyle>
            <a:lvl1pPr>
              <a:defRPr/>
            </a:lvl1pPr>
          </a:lstStyle>
          <a:p>
            <a:pPr lvl="0"/>
            <a:r>
              <a:rPr lang="en-US" noProof="0" smtClean="0"/>
              <a:t>Click to edit Master title style</a:t>
            </a:r>
          </a:p>
        </p:txBody>
      </p:sp>
      <p:sp>
        <p:nvSpPr>
          <p:cNvPr id="199684" name="Rectangle 4"/>
          <p:cNvSpPr>
            <a:spLocks noGrp="1" noChangeArrowheads="1"/>
          </p:cNvSpPr>
          <p:nvPr>
            <p:ph type="subTitle" idx="1"/>
          </p:nvPr>
        </p:nvSpPr>
        <p:spPr>
          <a:xfrm>
            <a:off x="614363" y="4418013"/>
            <a:ext cx="7161212" cy="914400"/>
          </a:xfrm>
        </p:spPr>
        <p:txBody>
          <a:bodyPr lIns="0" tIns="0" rIns="0" bIns="0"/>
          <a:lstStyle>
            <a:lvl1pPr marL="0" indent="0">
              <a:buFont typeface="Wingdings 2" charset="0"/>
              <a:buNone/>
              <a:defRPr sz="2400" b="1"/>
            </a:lvl1pPr>
          </a:lstStyle>
          <a:p>
            <a:pPr lvl="0"/>
            <a:r>
              <a:rPr lang="en-US" noProof="0" smtClean="0"/>
              <a:t>Click to edit Master subtitle style</a:t>
            </a:r>
          </a:p>
        </p:txBody>
      </p:sp>
    </p:spTree>
    <p:extLst>
      <p:ext uri="{BB962C8B-B14F-4D97-AF65-F5344CB8AC3E}">
        <p14:creationId xmlns:p14="http://schemas.microsoft.com/office/powerpoint/2010/main" val="118255311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defTabSz="457200">
              <a:spcBef>
                <a:spcPct val="0"/>
              </a:spcBef>
              <a:defRPr/>
            </a:lvl1pPr>
          </a:lstStyle>
          <a:p>
            <a:pPr>
              <a:defRPr/>
            </a:pPr>
            <a:fld id="{5D096E52-C6E6-2242-84ED-A87D5617645B}" type="slidenum">
              <a:rPr lang="de-DE"/>
              <a:pPr>
                <a:defRPr/>
              </a:pPr>
              <a:t>‹#›</a:t>
            </a:fld>
            <a:endParaRPr lang="de-DE"/>
          </a:p>
        </p:txBody>
      </p:sp>
    </p:spTree>
    <p:extLst>
      <p:ext uri="{BB962C8B-B14F-4D97-AF65-F5344CB8AC3E}">
        <p14:creationId xmlns:p14="http://schemas.microsoft.com/office/powerpoint/2010/main" val="3538583223"/>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defTabSz="457200">
              <a:spcBef>
                <a:spcPct val="0"/>
              </a:spcBef>
              <a:defRPr/>
            </a:lvl1pPr>
          </a:lstStyle>
          <a:p>
            <a:pPr>
              <a:defRPr/>
            </a:pPr>
            <a:fld id="{AACFED21-B834-744B-B199-9E5B0A4E16BD}" type="slidenum">
              <a:rPr lang="de-DE"/>
              <a:pPr>
                <a:defRPr/>
              </a:pPr>
              <a:t>‹#›</a:t>
            </a:fld>
            <a:endParaRPr lang="de-DE"/>
          </a:p>
        </p:txBody>
      </p:sp>
    </p:spTree>
    <p:extLst>
      <p:ext uri="{BB962C8B-B14F-4D97-AF65-F5344CB8AC3E}">
        <p14:creationId xmlns:p14="http://schemas.microsoft.com/office/powerpoint/2010/main" val="3326882551"/>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4363" y="1446213"/>
            <a:ext cx="3881437"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6213"/>
            <a:ext cx="3883025" cy="4502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defTabSz="457200">
              <a:spcBef>
                <a:spcPct val="0"/>
              </a:spcBef>
              <a:defRPr/>
            </a:lvl1pPr>
          </a:lstStyle>
          <a:p>
            <a:pPr>
              <a:defRPr/>
            </a:pPr>
            <a:fld id="{18BA8884-3BAF-A34B-A225-7895BE0833B4}" type="slidenum">
              <a:rPr lang="de-DE"/>
              <a:pPr>
                <a:defRPr/>
              </a:pPr>
              <a:t>‹#›</a:t>
            </a:fld>
            <a:endParaRPr lang="de-DE"/>
          </a:p>
        </p:txBody>
      </p:sp>
    </p:spTree>
    <p:extLst>
      <p:ext uri="{BB962C8B-B14F-4D97-AF65-F5344CB8AC3E}">
        <p14:creationId xmlns:p14="http://schemas.microsoft.com/office/powerpoint/2010/main" val="245473655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defTabSz="457200">
              <a:spcBef>
                <a:spcPct val="0"/>
              </a:spcBef>
              <a:defRPr/>
            </a:lvl1pPr>
          </a:lstStyle>
          <a:p>
            <a:pPr>
              <a:defRPr/>
            </a:pPr>
            <a:fld id="{9DEFC1AF-821F-A74C-9BAF-34ED353200DE}" type="slidenum">
              <a:rPr lang="de-DE"/>
              <a:pPr>
                <a:defRPr/>
              </a:pPr>
              <a:t>‹#›</a:t>
            </a:fld>
            <a:endParaRPr lang="de-DE"/>
          </a:p>
        </p:txBody>
      </p:sp>
    </p:spTree>
    <p:extLst>
      <p:ext uri="{BB962C8B-B14F-4D97-AF65-F5344CB8AC3E}">
        <p14:creationId xmlns:p14="http://schemas.microsoft.com/office/powerpoint/2010/main" val="287069088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defTabSz="457200">
              <a:spcBef>
                <a:spcPct val="0"/>
              </a:spcBef>
              <a:defRPr/>
            </a:lvl1pPr>
          </a:lstStyle>
          <a:p>
            <a:pPr>
              <a:defRPr/>
            </a:pPr>
            <a:fld id="{C046A99F-5FEE-B143-9AD6-98FBB3B29D90}" type="slidenum">
              <a:rPr lang="de-DE"/>
              <a:pPr>
                <a:defRPr/>
              </a:pPr>
              <a:t>‹#›</a:t>
            </a:fld>
            <a:endParaRPr lang="de-DE"/>
          </a:p>
        </p:txBody>
      </p:sp>
    </p:spTree>
    <p:extLst>
      <p:ext uri="{BB962C8B-B14F-4D97-AF65-F5344CB8AC3E}">
        <p14:creationId xmlns:p14="http://schemas.microsoft.com/office/powerpoint/2010/main" val="307603431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defTabSz="457200">
              <a:spcBef>
                <a:spcPct val="0"/>
              </a:spcBef>
              <a:defRPr/>
            </a:lvl1pPr>
          </a:lstStyle>
          <a:p>
            <a:pPr>
              <a:defRPr/>
            </a:pPr>
            <a:fld id="{B94FD40F-7393-704D-9418-02DBAF2585A0}" type="slidenum">
              <a:rPr lang="de-DE"/>
              <a:pPr>
                <a:defRPr/>
              </a:pPr>
              <a:t>‹#›</a:t>
            </a:fld>
            <a:endParaRPr lang="de-DE"/>
          </a:p>
        </p:txBody>
      </p:sp>
    </p:spTree>
    <p:extLst>
      <p:ext uri="{BB962C8B-B14F-4D97-AF65-F5344CB8AC3E}">
        <p14:creationId xmlns:p14="http://schemas.microsoft.com/office/powerpoint/2010/main" val="607253753"/>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defTabSz="457200">
              <a:spcBef>
                <a:spcPct val="0"/>
              </a:spcBef>
              <a:defRPr/>
            </a:lvl1pPr>
          </a:lstStyle>
          <a:p>
            <a:pPr>
              <a:defRPr/>
            </a:pPr>
            <a:fld id="{8E7EDA29-D0BE-9741-865F-23ED6020E1E6}" type="slidenum">
              <a:rPr lang="de-DE"/>
              <a:pPr>
                <a:defRPr/>
              </a:pPr>
              <a:t>‹#›</a:t>
            </a:fld>
            <a:endParaRPr lang="de-DE"/>
          </a:p>
        </p:txBody>
      </p:sp>
    </p:spTree>
    <p:extLst>
      <p:ext uri="{BB962C8B-B14F-4D97-AF65-F5344CB8AC3E}">
        <p14:creationId xmlns:p14="http://schemas.microsoft.com/office/powerpoint/2010/main" val="374120356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defTabSz="457200">
              <a:spcBef>
                <a:spcPct val="0"/>
              </a:spcBef>
              <a:defRPr/>
            </a:lvl1pPr>
          </a:lstStyle>
          <a:p>
            <a:pPr>
              <a:defRPr/>
            </a:pPr>
            <a:fld id="{8D14433F-988E-F04A-A7B2-F76EBD2F3474}" type="slidenum">
              <a:rPr lang="de-DE"/>
              <a:pPr>
                <a:defRPr/>
              </a:pPr>
              <a:t>‹#›</a:t>
            </a:fld>
            <a:endParaRPr lang="de-DE"/>
          </a:p>
        </p:txBody>
      </p:sp>
    </p:spTree>
    <p:extLst>
      <p:ext uri="{BB962C8B-B14F-4D97-AF65-F5344CB8AC3E}">
        <p14:creationId xmlns:p14="http://schemas.microsoft.com/office/powerpoint/2010/main" val="284340380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defTabSz="457200">
              <a:spcBef>
                <a:spcPct val="0"/>
              </a:spcBef>
              <a:defRPr/>
            </a:lvl1pPr>
          </a:lstStyle>
          <a:p>
            <a:pPr>
              <a:defRPr/>
            </a:pPr>
            <a:fld id="{46EB85EE-1DAD-8F46-B726-9F5847E2FBD2}" type="slidenum">
              <a:rPr lang="de-DE"/>
              <a:pPr>
                <a:defRPr/>
              </a:pPr>
              <a:t>‹#›</a:t>
            </a:fld>
            <a:endParaRPr lang="de-DE"/>
          </a:p>
        </p:txBody>
      </p:sp>
    </p:spTree>
    <p:extLst>
      <p:ext uri="{BB962C8B-B14F-4D97-AF65-F5344CB8AC3E}">
        <p14:creationId xmlns:p14="http://schemas.microsoft.com/office/powerpoint/2010/main" val="420941834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u-H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u-H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961CB7D-4C90-0445-8FAF-1B59FA2CE691}" type="datetime1">
              <a:rPr lang="hu-HU"/>
              <a:pPr>
                <a:defRPr/>
              </a:pPr>
              <a:t>2015.10.15.</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
        <p:nvSpPr>
          <p:cNvPr id="7" name="Slide Number Placeholder 5"/>
          <p:cNvSpPr>
            <a:spLocks noGrp="1"/>
          </p:cNvSpPr>
          <p:nvPr>
            <p:ph type="sldNum" sz="quarter" idx="12"/>
          </p:nvPr>
        </p:nvSpPr>
        <p:spPr/>
        <p:txBody>
          <a:bodyPr/>
          <a:lstStyle>
            <a:lvl1pPr>
              <a:defRPr/>
            </a:lvl1pPr>
          </a:lstStyle>
          <a:p>
            <a:pPr>
              <a:defRPr/>
            </a:pPr>
            <a:fld id="{CEEBA067-5F48-D648-AC66-60448B85D468}" type="slidenum">
              <a:rPr lang="hu-HU"/>
              <a:pPr>
                <a:defRPr/>
              </a:pPr>
              <a:t>‹#›</a:t>
            </a:fld>
            <a:endParaRPr lang="hu-HU"/>
          </a:p>
        </p:txBody>
      </p:sp>
    </p:spTree>
    <p:extLst>
      <p:ext uri="{BB962C8B-B14F-4D97-AF65-F5344CB8AC3E}">
        <p14:creationId xmlns:p14="http://schemas.microsoft.com/office/powerpoint/2010/main" val="8589634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4038" y="219075"/>
            <a:ext cx="2095500" cy="5729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4363" y="219075"/>
            <a:ext cx="6137275" cy="5729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defTabSz="457200">
              <a:spcBef>
                <a:spcPct val="0"/>
              </a:spcBef>
              <a:defRPr/>
            </a:lvl1pPr>
          </a:lstStyle>
          <a:p>
            <a:pPr>
              <a:defRPr/>
            </a:pPr>
            <a:fld id="{3334812C-E597-2C40-94AB-657B96957A36}" type="slidenum">
              <a:rPr lang="de-DE"/>
              <a:pPr>
                <a:defRPr/>
              </a:pPr>
              <a:t>‹#›</a:t>
            </a:fld>
            <a:endParaRPr lang="de-DE"/>
          </a:p>
        </p:txBody>
      </p:sp>
    </p:spTree>
    <p:extLst>
      <p:ext uri="{BB962C8B-B14F-4D97-AF65-F5344CB8AC3E}">
        <p14:creationId xmlns:p14="http://schemas.microsoft.com/office/powerpoint/2010/main" val="383587312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736725" y="219075"/>
            <a:ext cx="7262813" cy="7778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14363" y="1446213"/>
            <a:ext cx="7916862" cy="4502150"/>
          </a:xfrm>
        </p:spPr>
        <p:txBody>
          <a:bodyPr/>
          <a:lstStyle/>
          <a:p>
            <a:pPr lvl="0"/>
            <a:endParaRPr lang="en-US" noProof="0" smtClean="0"/>
          </a:p>
        </p:txBody>
      </p:sp>
      <p:sp>
        <p:nvSpPr>
          <p:cNvPr id="4" name="Rectangle 6"/>
          <p:cNvSpPr>
            <a:spLocks noGrp="1" noChangeArrowheads="1"/>
          </p:cNvSpPr>
          <p:nvPr>
            <p:ph type="sldNum" sz="quarter" idx="10"/>
          </p:nvPr>
        </p:nvSpPr>
        <p:spPr/>
        <p:txBody>
          <a:bodyPr/>
          <a:lstStyle>
            <a:lvl1pPr defTabSz="457200">
              <a:spcBef>
                <a:spcPct val="0"/>
              </a:spcBef>
              <a:defRPr/>
            </a:lvl1pPr>
          </a:lstStyle>
          <a:p>
            <a:pPr>
              <a:defRPr/>
            </a:pPr>
            <a:fld id="{8766327D-2F13-2A44-8BE7-172C4A1B4A04}" type="slidenum">
              <a:rPr lang="de-DE"/>
              <a:pPr>
                <a:defRPr/>
              </a:pPr>
              <a:t>‹#›</a:t>
            </a:fld>
            <a:endParaRPr lang="de-DE"/>
          </a:p>
        </p:txBody>
      </p:sp>
    </p:spTree>
    <p:extLst>
      <p:ext uri="{BB962C8B-B14F-4D97-AF65-F5344CB8AC3E}">
        <p14:creationId xmlns:p14="http://schemas.microsoft.com/office/powerpoint/2010/main" val="2100885214"/>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36725" y="219075"/>
            <a:ext cx="7262813" cy="7778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14363" y="1446213"/>
            <a:ext cx="3881437" cy="4502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6213"/>
            <a:ext cx="3883025" cy="4502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defTabSz="457200">
              <a:spcBef>
                <a:spcPct val="0"/>
              </a:spcBef>
              <a:defRPr/>
            </a:lvl1pPr>
          </a:lstStyle>
          <a:p>
            <a:pPr>
              <a:defRPr/>
            </a:pPr>
            <a:fld id="{12B719AD-9EBD-8B42-92F5-C04B40C8B05F}" type="slidenum">
              <a:rPr lang="de-DE"/>
              <a:pPr>
                <a:defRPr/>
              </a:pPr>
              <a:t>‹#›</a:t>
            </a:fld>
            <a:endParaRPr lang="de-DE"/>
          </a:p>
        </p:txBody>
      </p:sp>
    </p:spTree>
    <p:extLst>
      <p:ext uri="{BB962C8B-B14F-4D97-AF65-F5344CB8AC3E}">
        <p14:creationId xmlns:p14="http://schemas.microsoft.com/office/powerpoint/2010/main" val="569973458"/>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36725" y="219075"/>
            <a:ext cx="7262813" cy="7778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14363" y="1446213"/>
            <a:ext cx="3881437" cy="4502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446213"/>
            <a:ext cx="3883025" cy="4502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defTabSz="457200">
              <a:spcBef>
                <a:spcPct val="0"/>
              </a:spcBef>
              <a:defRPr/>
            </a:lvl1pPr>
          </a:lstStyle>
          <a:p>
            <a:pPr>
              <a:defRPr/>
            </a:pPr>
            <a:fld id="{A1A274AF-6468-8248-BC89-5FA6D8BA65A4}" type="slidenum">
              <a:rPr lang="de-DE"/>
              <a:pPr>
                <a:defRPr/>
              </a:pPr>
              <a:t>‹#›</a:t>
            </a:fld>
            <a:endParaRPr lang="de-DE"/>
          </a:p>
        </p:txBody>
      </p:sp>
    </p:spTree>
    <p:extLst>
      <p:ext uri="{BB962C8B-B14F-4D97-AF65-F5344CB8AC3E}">
        <p14:creationId xmlns:p14="http://schemas.microsoft.com/office/powerpoint/2010/main" val="391906966"/>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a_RE 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Rectangle 2"/>
          <p:cNvSpPr>
            <a:spLocks noGrp="1" noChangeArrowheads="1"/>
          </p:cNvSpPr>
          <p:nvPr>
            <p:ph type="subTitle" idx="1"/>
          </p:nvPr>
        </p:nvSpPr>
        <p:spPr>
          <a:xfrm>
            <a:off x="1362075" y="4075113"/>
            <a:ext cx="6400800" cy="1752600"/>
          </a:xfrm>
        </p:spPr>
        <p:txBody>
          <a:bodyPr/>
          <a:lstStyle>
            <a:lvl1pPr marL="0" indent="0" algn="ctr">
              <a:buFont typeface="Wingdings" charset="0"/>
              <a:buNone/>
              <a:defRPr b="1"/>
            </a:lvl1pPr>
          </a:lstStyle>
          <a:p>
            <a:pPr lvl="0"/>
            <a:r>
              <a:rPr lang="de-DE" noProof="0" smtClean="0"/>
              <a:t>Click to edit Master subtitle style</a:t>
            </a:r>
          </a:p>
        </p:txBody>
      </p:sp>
      <p:sp>
        <p:nvSpPr>
          <p:cNvPr id="395267" name="Rectangle 3"/>
          <p:cNvSpPr>
            <a:spLocks noGrp="1" noChangeArrowheads="1"/>
          </p:cNvSpPr>
          <p:nvPr>
            <p:ph type="ctrTitle" sz="quarter"/>
          </p:nvPr>
        </p:nvSpPr>
        <p:spPr>
          <a:xfrm>
            <a:off x="676275" y="2319338"/>
            <a:ext cx="7772400" cy="147002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lvl1pPr algn="ctr">
              <a:defRPr sz="3600">
                <a:solidFill>
                  <a:schemeClr val="bg1"/>
                </a:solidFill>
              </a:defRPr>
            </a:lvl1pPr>
          </a:lstStyle>
          <a:p>
            <a:pPr lvl="0"/>
            <a:r>
              <a:rPr lang="en-GB" noProof="0" smtClean="0"/>
              <a:t>Click to edit Master title style</a:t>
            </a:r>
          </a:p>
        </p:txBody>
      </p:sp>
    </p:spTree>
    <p:extLst>
      <p:ext uri="{BB962C8B-B14F-4D97-AF65-F5344CB8AC3E}">
        <p14:creationId xmlns:p14="http://schemas.microsoft.com/office/powerpoint/2010/main" val="198306969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1226998823"/>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2334438024"/>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9238" y="1130300"/>
            <a:ext cx="4246562" cy="504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30300"/>
            <a:ext cx="4246563" cy="5041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380441519"/>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1941127288"/>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410017600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u-H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6CE4AD-46F8-B34E-A297-03EFE6C5FB46}" type="datetime1">
              <a:rPr lang="hu-HU"/>
              <a:pPr>
                <a:defRPr/>
              </a:pPr>
              <a:t>2015.10.15.</a:t>
            </a:fld>
            <a:endParaRPr lang="hu-HU"/>
          </a:p>
        </p:txBody>
      </p:sp>
      <p:sp>
        <p:nvSpPr>
          <p:cNvPr id="6" name="Footer Placeholder 4"/>
          <p:cNvSpPr>
            <a:spLocks noGrp="1"/>
          </p:cNvSpPr>
          <p:nvPr>
            <p:ph type="ftr" sz="quarter" idx="11"/>
          </p:nvPr>
        </p:nvSpPr>
        <p:spPr/>
        <p:txBody>
          <a:bodyPr/>
          <a:lstStyle>
            <a:lvl1pPr>
              <a:defRPr/>
            </a:lvl1pPr>
          </a:lstStyle>
          <a:p>
            <a:pPr>
              <a:defRPr/>
            </a:pPr>
            <a:endParaRPr lang="hu-HU"/>
          </a:p>
        </p:txBody>
      </p:sp>
      <p:sp>
        <p:nvSpPr>
          <p:cNvPr id="7" name="Slide Number Placeholder 5"/>
          <p:cNvSpPr>
            <a:spLocks noGrp="1"/>
          </p:cNvSpPr>
          <p:nvPr>
            <p:ph type="sldNum" sz="quarter" idx="12"/>
          </p:nvPr>
        </p:nvSpPr>
        <p:spPr/>
        <p:txBody>
          <a:bodyPr/>
          <a:lstStyle>
            <a:lvl1pPr>
              <a:defRPr/>
            </a:lvl1pPr>
          </a:lstStyle>
          <a:p>
            <a:pPr>
              <a:defRPr/>
            </a:pPr>
            <a:fld id="{1CD84E5F-72D5-AE4C-A711-9AA624B62C21}" type="slidenum">
              <a:rPr lang="hu-HU"/>
              <a:pPr>
                <a:defRPr/>
              </a:pPr>
              <a:t>‹#›</a:t>
            </a:fld>
            <a:endParaRPr lang="hu-HU"/>
          </a:p>
        </p:txBody>
      </p:sp>
    </p:spTree>
    <p:extLst>
      <p:ext uri="{BB962C8B-B14F-4D97-AF65-F5344CB8AC3E}">
        <p14:creationId xmlns:p14="http://schemas.microsoft.com/office/powerpoint/2010/main" val="251057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2740320233"/>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2022569368"/>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4106675399"/>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1009798705"/>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42863"/>
            <a:ext cx="2160588" cy="6129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9238" y="42863"/>
            <a:ext cx="6332537" cy="6129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lvl1pPr>
          </a:lstStyle>
          <a:p>
            <a:pPr>
              <a:defRPr/>
            </a:pPr>
            <a:endParaRPr lang="en-US"/>
          </a:p>
        </p:txBody>
      </p:sp>
    </p:spTree>
    <p:extLst>
      <p:ext uri="{BB962C8B-B14F-4D97-AF65-F5344CB8AC3E}">
        <p14:creationId xmlns:p14="http://schemas.microsoft.com/office/powerpoint/2010/main" val="3952321491"/>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050"/>
          <p:cNvGrpSpPr>
            <a:grpSpLocks/>
          </p:cNvGrpSpPr>
          <p:nvPr/>
        </p:nvGrpSpPr>
        <p:grpSpPr bwMode="auto">
          <a:xfrm>
            <a:off x="0" y="0"/>
            <a:ext cx="1085850" cy="6854825"/>
            <a:chOff x="0" y="0"/>
            <a:chExt cx="684" cy="4318"/>
          </a:xfrm>
        </p:grpSpPr>
        <p:sp>
          <p:nvSpPr>
            <p:cNvPr id="5" name="Rectangle 2051"/>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grpSp>
          <p:nvGrpSpPr>
            <p:cNvPr id="6" name="Group 2052"/>
            <p:cNvGrpSpPr>
              <a:grpSpLocks/>
            </p:cNvGrpSpPr>
            <p:nvPr/>
          </p:nvGrpSpPr>
          <p:grpSpPr bwMode="auto">
            <a:xfrm>
              <a:off x="48" y="103"/>
              <a:ext cx="96" cy="4126"/>
              <a:chOff x="48" y="103"/>
              <a:chExt cx="96" cy="4126"/>
            </a:xfrm>
          </p:grpSpPr>
          <p:sp>
            <p:nvSpPr>
              <p:cNvPr id="7" name="Rectangle 2053"/>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8" name="Rectangle 2054"/>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9" name="Rectangle 2055"/>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0" name="Rectangle 2056"/>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1" name="Rectangle 2057"/>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2" name="Rectangle 2058"/>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3" name="Rectangle 2059"/>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4" name="Rectangle 2060"/>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5" name="Rectangle 2061"/>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6" name="Rectangle 2062"/>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7" name="Rectangle 2063"/>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8" name="Rectangle 2064"/>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19" name="Rectangle 2065"/>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0" name="Rectangle 2066"/>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1" name="Rectangle 2067"/>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2" name="Rectangle 2068"/>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3" name="Rectangle 2069"/>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4" name="Rectangle 2070"/>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5" name="Rectangle 2071"/>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6" name="Rectangle 2072"/>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7" name="Rectangle 2073"/>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8" name="Rectangle 2074"/>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29" name="Rectangle 2075"/>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0" name="Rectangle 2076"/>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1" name="Rectangle 2077"/>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2" name="Rectangle 2078"/>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3" name="Rectangle 2079"/>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4" name="Rectangle 2080"/>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 name="Rectangle 2081"/>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grpSp>
      </p:grpSp>
      <p:sp>
        <p:nvSpPr>
          <p:cNvPr id="354338" name="Rectangle 2082"/>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smtClean="0"/>
              <a:t>Click to edit Master title style</a:t>
            </a:r>
          </a:p>
        </p:txBody>
      </p:sp>
      <p:sp>
        <p:nvSpPr>
          <p:cNvPr id="354339" name="Rectangle 2083"/>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smtClean="0"/>
              <a:t>Click to edit Master subtitle style</a:t>
            </a:r>
          </a:p>
        </p:txBody>
      </p:sp>
      <p:sp>
        <p:nvSpPr>
          <p:cNvPr id="36" name="Rectangle 2084"/>
          <p:cNvSpPr>
            <a:spLocks noGrp="1" noChangeArrowheads="1"/>
          </p:cNvSpPr>
          <p:nvPr>
            <p:ph type="dt" sz="quarter" idx="10"/>
          </p:nvPr>
        </p:nvSpPr>
        <p:spPr/>
        <p:txBody>
          <a:bodyPr/>
          <a:lstStyle>
            <a:lvl1pPr defTabSz="457200">
              <a:defRPr>
                <a:solidFill>
                  <a:srgbClr val="FFFFFF"/>
                </a:solidFill>
                <a:cs typeface="ＭＳ Ｐゴシック" charset="0"/>
              </a:defRPr>
            </a:lvl1pPr>
          </a:lstStyle>
          <a:p>
            <a:pPr>
              <a:defRPr/>
            </a:pPr>
            <a:endParaRPr lang="en-US"/>
          </a:p>
        </p:txBody>
      </p:sp>
      <p:sp>
        <p:nvSpPr>
          <p:cNvPr id="37" name="Rectangle 2085"/>
          <p:cNvSpPr>
            <a:spLocks noGrp="1" noChangeArrowheads="1"/>
          </p:cNvSpPr>
          <p:nvPr>
            <p:ph type="ftr" sz="quarter" idx="11"/>
          </p:nvPr>
        </p:nvSpPr>
        <p:spPr/>
        <p:txBody>
          <a:bodyPr/>
          <a:lstStyle>
            <a:lvl1pPr defTabSz="457200">
              <a:defRPr>
                <a:solidFill>
                  <a:srgbClr val="FFFFFF"/>
                </a:solidFill>
                <a:cs typeface="ＭＳ Ｐゴシック" charset="0"/>
              </a:defRPr>
            </a:lvl1pPr>
          </a:lstStyle>
          <a:p>
            <a:pPr>
              <a:defRPr/>
            </a:pPr>
            <a:endParaRPr lang="en-US"/>
          </a:p>
        </p:txBody>
      </p:sp>
      <p:sp>
        <p:nvSpPr>
          <p:cNvPr id="38" name="Rectangle 2086"/>
          <p:cNvSpPr>
            <a:spLocks noGrp="1" noChangeArrowheads="1"/>
          </p:cNvSpPr>
          <p:nvPr>
            <p:ph type="sldNum" sz="quarter" idx="12"/>
          </p:nvPr>
        </p:nvSpPr>
        <p:spPr/>
        <p:txBody>
          <a:bodyPr/>
          <a:lstStyle>
            <a:lvl1pPr defTabSz="457200">
              <a:defRPr>
                <a:solidFill>
                  <a:srgbClr val="FFFFFF"/>
                </a:solidFill>
                <a:cs typeface="ＭＳ Ｐゴシック" charset="0"/>
              </a:defRPr>
            </a:lvl1pPr>
          </a:lstStyle>
          <a:p>
            <a:pPr>
              <a:defRPr/>
            </a:pPr>
            <a:fld id="{06330288-1FE4-0147-B1C2-4175D20869C7}" type="slidenum">
              <a:rPr lang="en-US"/>
              <a:pPr>
                <a:defRPr/>
              </a:pPr>
              <a:t>‹#›</a:t>
            </a:fld>
            <a:endParaRPr lang="en-US"/>
          </a:p>
        </p:txBody>
      </p:sp>
    </p:spTree>
    <p:extLst>
      <p:ext uri="{BB962C8B-B14F-4D97-AF65-F5344CB8AC3E}">
        <p14:creationId xmlns:p14="http://schemas.microsoft.com/office/powerpoint/2010/main" val="21509710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DE483071-04A1-6744-BECF-34A683CF2CD5}" type="slidenum">
              <a:rPr lang="en-US"/>
              <a:pPr>
                <a:defRPr/>
              </a:pPr>
              <a:t>‹#›</a:t>
            </a:fld>
            <a:endParaRPr lang="en-US"/>
          </a:p>
        </p:txBody>
      </p:sp>
    </p:spTree>
    <p:extLst>
      <p:ext uri="{BB962C8B-B14F-4D97-AF65-F5344CB8AC3E}">
        <p14:creationId xmlns:p14="http://schemas.microsoft.com/office/powerpoint/2010/main" val="41360369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cs typeface="ＭＳ Ｐゴシック" charset="0"/>
              </a:defRPr>
            </a:lvl1pPr>
          </a:lstStyle>
          <a:p>
            <a:pPr>
              <a:defRPr/>
            </a:pPr>
            <a:fld id="{6982F561-7707-EF49-819F-6F25A156CF87}" type="slidenum">
              <a:rPr lang="en-US"/>
              <a:pPr>
                <a:defRPr/>
              </a:pPr>
              <a:t>‹#›</a:t>
            </a:fld>
            <a:endParaRPr lang="en-US"/>
          </a:p>
        </p:txBody>
      </p:sp>
    </p:spTree>
    <p:extLst>
      <p:ext uri="{BB962C8B-B14F-4D97-AF65-F5344CB8AC3E}">
        <p14:creationId xmlns:p14="http://schemas.microsoft.com/office/powerpoint/2010/main" val="15031977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7200">
              <a:defRPr>
                <a:cs typeface="ＭＳ Ｐゴシック" charset="0"/>
              </a:defRPr>
            </a:lvl1pPr>
          </a:lstStyle>
          <a:p>
            <a:pPr>
              <a:defRPr/>
            </a:pPr>
            <a:fld id="{E696EF90-AA35-384C-938D-CBE2A29ACD59}" type="slidenum">
              <a:rPr lang="en-US"/>
              <a:pPr>
                <a:defRPr/>
              </a:pPr>
              <a:t>‹#›</a:t>
            </a:fld>
            <a:endParaRPr lang="en-US"/>
          </a:p>
        </p:txBody>
      </p:sp>
    </p:spTree>
    <p:extLst>
      <p:ext uri="{BB962C8B-B14F-4D97-AF65-F5344CB8AC3E}">
        <p14:creationId xmlns:p14="http://schemas.microsoft.com/office/powerpoint/2010/main" val="41715308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457200">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7200">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7200">
              <a:defRPr>
                <a:cs typeface="ＭＳ Ｐゴシック" charset="0"/>
              </a:defRPr>
            </a:lvl1pPr>
          </a:lstStyle>
          <a:p>
            <a:pPr>
              <a:defRPr/>
            </a:pPr>
            <a:fld id="{5D6A1D4C-0711-EB4B-87CE-E0F75001CF9B}" type="slidenum">
              <a:rPr lang="en-US"/>
              <a:pPr>
                <a:defRPr/>
              </a:pPr>
              <a:t>‹#›</a:t>
            </a:fld>
            <a:endParaRPr lang="en-US"/>
          </a:p>
        </p:txBody>
      </p:sp>
    </p:spTree>
    <p:extLst>
      <p:ext uri="{BB962C8B-B14F-4D97-AF65-F5344CB8AC3E}">
        <p14:creationId xmlns:p14="http://schemas.microsoft.com/office/powerpoint/2010/main" val="1124527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image" Target="../media/image8.png"/><Relationship Id="rId3" Type="http://schemas.openxmlformats.org/officeDocument/2006/relationships/slideLayout" Target="../slideLayouts/slideLayout109.xml"/><Relationship Id="rId21" Type="http://schemas.openxmlformats.org/officeDocument/2006/relationships/theme" Target="../theme/theme10.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oleObject" Target="../embeddings/Microsoft_PowerPoint_97_2003-as_bemutat_1.ppt"/><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oleObject" Target="../embeddings/oleObject1.bin"/><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image" Target="../media/image10.jpeg"/><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vmlDrawing" Target="../drawings/vmlDrawing1.v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7.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2.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3.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3.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4.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image" Target="../media/image15.png"/><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14.jpe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5.xml"/><Relationship Id="rId7" Type="http://schemas.openxmlformats.org/officeDocument/2006/relationships/image" Target="../media/image15.png"/><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image" Target="../media/image16.png"/><Relationship Id="rId5" Type="http://schemas.openxmlformats.org/officeDocument/2006/relationships/theme" Target="../theme/theme15.xml"/><Relationship Id="rId4"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8.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6" Type="http://schemas.openxmlformats.org/officeDocument/2006/relationships/image" Target="../media/image17.wmf"/><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oleObject" Target="../embeddings/oleObject5.bin"/><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vmlDrawing" Target="../drawings/vmlDrawing5.v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8.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9.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slideLayout" Target="../slideLayouts/slideLayout235.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5" Type="http://schemas.openxmlformats.org/officeDocument/2006/relationships/image" Target="../media/image4.jpeg"/><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1.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2.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4.jpe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theme" Target="../theme/theme24.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5.jpe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7.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hu-HU"/>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8868927C-052F-EB43-8A5C-803AB5691F0B}" type="datetime1">
              <a:rPr lang="hu-HU"/>
              <a:pPr>
                <a:defRPr/>
              </a:pPr>
              <a:t>2015.10.15.</a:t>
            </a:fld>
            <a:endParaRPr lang="hu-H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hu-H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4468309B-9EF7-6541-829D-F061B3CE111D}"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4730" r:id="rId1"/>
    <p:sldLayoutId id="2147484731" r:id="rId2"/>
    <p:sldLayoutId id="2147484732" r:id="rId3"/>
    <p:sldLayoutId id="2147484733" r:id="rId4"/>
    <p:sldLayoutId id="2147484734" r:id="rId5"/>
    <p:sldLayoutId id="2147484735" r:id="rId6"/>
    <p:sldLayoutId id="2147484736" r:id="rId7"/>
    <p:sldLayoutId id="2147484737" r:id="rId8"/>
    <p:sldLayoutId id="2147484738" r:id="rId9"/>
    <p:sldLayoutId id="2147484739" r:id="rId10"/>
    <p:sldLayoutId id="2147484740" r:id="rId11"/>
    <p:sldLayoutId id="2147484782" r:id="rId12"/>
    <p:sldLayoutId id="214748489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hu-H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23"/>
          <a:srcRect/>
          <a:stretch>
            <a:fillRect/>
          </a:stretch>
        </a:blipFill>
        <a:effectLst/>
      </p:bgPr>
    </p:bg>
    <p:spTree>
      <p:nvGrpSpPr>
        <p:cNvPr id="1" name=""/>
        <p:cNvGrpSpPr/>
        <p:nvPr/>
      </p:nvGrpSpPr>
      <p:grpSpPr>
        <a:xfrm>
          <a:off x="0" y="0"/>
          <a:ext cx="0" cy="0"/>
          <a:chOff x="0" y="0"/>
          <a:chExt cx="0" cy="0"/>
        </a:xfrm>
      </p:grpSpPr>
      <p:sp>
        <p:nvSpPr>
          <p:cNvPr id="139266" name="Rectangle 3"/>
          <p:cNvSpPr>
            <a:spLocks noGrp="1" noChangeArrowheads="1"/>
          </p:cNvSpPr>
          <p:nvPr>
            <p:ph type="title"/>
          </p:nvPr>
        </p:nvSpPr>
        <p:spPr bwMode="auto">
          <a:xfrm>
            <a:off x="420688" y="188913"/>
            <a:ext cx="83026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139267" name="Rectangle 4"/>
          <p:cNvSpPr>
            <a:spLocks noGrp="1" noChangeArrowheads="1"/>
          </p:cNvSpPr>
          <p:nvPr>
            <p:ph type="body" idx="1"/>
          </p:nvPr>
        </p:nvSpPr>
        <p:spPr bwMode="auto">
          <a:xfrm>
            <a:off x="420688" y="1557338"/>
            <a:ext cx="8302625" cy="467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p:txBody>
      </p:sp>
      <p:graphicFrame>
        <p:nvGraphicFramePr>
          <p:cNvPr id="139268" name="Base" hidden="1"/>
          <p:cNvGraphicFramePr>
            <a:graphicFrameLocks/>
          </p:cNvGraphicFramePr>
          <p:nvPr userDrawn="1"/>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39294" r:id="rId25" imgW="0" imgH="0" progId="PowerPoint.Show.8">
                  <p:embed/>
                </p:oleObj>
              </mc:Choice>
              <mc:Fallback>
                <p:oleObj r:id="rId25" imgW="0" imgH="0" progId="PowerPoint.Show.8">
                  <p:embed/>
                  <p:pic>
                    <p:nvPicPr>
                      <p:cNvPr id="0" name="Base"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xmlns="">
                            <a:solidFill>
                              <a:srgbClr val="D1043E"/>
                            </a:solidFill>
                          </a14:hiddenFill>
                        </a:ext>
                        <a:ext uri="{91240B29-F687-4f45-9708-019B960494DF}">
                          <a14:hiddenLine xmlns:a14="http://schemas.microsoft.com/office/drawing/2010/main" xmlns="" w="9525">
                            <a:solidFill>
                              <a:srgbClr val="FFFFFF"/>
                            </a:solidFill>
                            <a:miter lim="800000"/>
                            <a:headEnd/>
                            <a:tailEnd/>
                          </a14:hiddenLine>
                        </a:ext>
                        <a:ext uri="{AF507438-7753-43e0-B8FC-AC1667EBCBE1}">
                          <a14:hiddenEffects xmlns:a14="http://schemas.microsoft.com/office/drawing/2010/main" xmlns="">
                            <a:effectLst>
                              <a:outerShdw blurRad="63500" dist="38097" dir="2700000" algn="ctr" rotWithShape="0">
                                <a:srgbClr val="005C84">
                                  <a:alpha val="74997"/>
                                </a:srgbClr>
                              </a:outerShdw>
                            </a:effectLst>
                          </a14:hiddenEffects>
                        </a:ext>
                      </a:extLst>
                    </p:spPr>
                  </p:pic>
                </p:oleObj>
              </mc:Fallback>
            </mc:AlternateContent>
          </a:graphicData>
        </a:graphic>
      </p:graphicFrame>
    </p:spTree>
  </p:cSld>
  <p:clrMap bg1="dk2" tx1="lt1" bg2="dk1" tx2="lt2" accent1="accent1" accent2="accent2" accent3="accent3" accent4="accent4" accent5="accent5" accent6="accent6" hlink="hlink" folHlink="folHlink"/>
  <p:sldLayoutIdLst>
    <p:sldLayoutId id="2147484884" r:id="rId1"/>
    <p:sldLayoutId id="2147484772" r:id="rId2"/>
    <p:sldLayoutId id="2147484773" r:id="rId3"/>
    <p:sldLayoutId id="2147484885"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886" r:id="rId13"/>
    <p:sldLayoutId id="2147484887" r:id="rId14"/>
    <p:sldLayoutId id="2147484888" r:id="rId15"/>
    <p:sldLayoutId id="2147484889" r:id="rId16"/>
    <p:sldLayoutId id="2147484890" r:id="rId17"/>
    <p:sldLayoutId id="2147484891" r:id="rId18"/>
    <p:sldLayoutId id="2147484892" r:id="rId19"/>
    <p:sldLayoutId id="2147484893" r:id="rId20"/>
  </p:sldLayoutIdLst>
  <p:transition>
    <p:fade/>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3200" b="1">
          <a:solidFill>
            <a:schemeClr val="tx1"/>
          </a:solidFill>
          <a:latin typeface="Arial" charset="0"/>
          <a:ea typeface="Arial Unicode MS" pitchFamily="34" charset="-128"/>
          <a:cs typeface="+mj-cs"/>
        </a:defRPr>
      </a:lvl1pPr>
      <a:lvl2pPr algn="ctr" rtl="0" eaLnBrk="0" fontAlgn="base" hangingPunct="0">
        <a:lnSpc>
          <a:spcPct val="90000"/>
        </a:lnSpc>
        <a:spcBef>
          <a:spcPct val="0"/>
        </a:spcBef>
        <a:spcAft>
          <a:spcPct val="0"/>
        </a:spcAft>
        <a:defRPr sz="3200" b="1">
          <a:solidFill>
            <a:schemeClr val="tx1"/>
          </a:solidFill>
          <a:latin typeface="Arial" charset="0"/>
          <a:ea typeface="Arial Unicode MS" pitchFamily="34" charset="-128"/>
          <a:cs typeface="Arial" charset="0"/>
        </a:defRPr>
      </a:lvl2pPr>
      <a:lvl3pPr algn="ctr" rtl="0" eaLnBrk="0" fontAlgn="base" hangingPunct="0">
        <a:lnSpc>
          <a:spcPct val="90000"/>
        </a:lnSpc>
        <a:spcBef>
          <a:spcPct val="0"/>
        </a:spcBef>
        <a:spcAft>
          <a:spcPct val="0"/>
        </a:spcAft>
        <a:defRPr sz="3200" b="1">
          <a:solidFill>
            <a:schemeClr val="tx1"/>
          </a:solidFill>
          <a:latin typeface="Arial" charset="0"/>
          <a:ea typeface="Arial Unicode MS" pitchFamily="34" charset="-128"/>
          <a:cs typeface="Arial" charset="0"/>
        </a:defRPr>
      </a:lvl3pPr>
      <a:lvl4pPr algn="ctr" rtl="0" eaLnBrk="0" fontAlgn="base" hangingPunct="0">
        <a:lnSpc>
          <a:spcPct val="90000"/>
        </a:lnSpc>
        <a:spcBef>
          <a:spcPct val="0"/>
        </a:spcBef>
        <a:spcAft>
          <a:spcPct val="0"/>
        </a:spcAft>
        <a:defRPr sz="3200" b="1">
          <a:solidFill>
            <a:schemeClr val="tx1"/>
          </a:solidFill>
          <a:latin typeface="Arial" charset="0"/>
          <a:ea typeface="Arial Unicode MS" pitchFamily="34" charset="-128"/>
          <a:cs typeface="Arial" charset="0"/>
        </a:defRPr>
      </a:lvl4pPr>
      <a:lvl5pPr algn="ctr" rtl="0" eaLnBrk="0" fontAlgn="base" hangingPunct="0">
        <a:lnSpc>
          <a:spcPct val="90000"/>
        </a:lnSpc>
        <a:spcBef>
          <a:spcPct val="0"/>
        </a:spcBef>
        <a:spcAft>
          <a:spcPct val="0"/>
        </a:spcAft>
        <a:defRPr sz="3200" b="1">
          <a:solidFill>
            <a:schemeClr val="tx1"/>
          </a:solidFill>
          <a:latin typeface="Arial" charset="0"/>
          <a:ea typeface="Arial Unicode MS" pitchFamily="34" charset="-128"/>
          <a:cs typeface="Arial" charset="0"/>
        </a:defRPr>
      </a:lvl5pPr>
      <a:lvl6pPr marL="457200" algn="l" rtl="0" fontAlgn="base">
        <a:lnSpc>
          <a:spcPct val="90000"/>
        </a:lnSpc>
        <a:spcBef>
          <a:spcPct val="0"/>
        </a:spcBef>
        <a:spcAft>
          <a:spcPct val="0"/>
        </a:spcAft>
        <a:defRPr sz="3200" b="1">
          <a:solidFill>
            <a:srgbClr val="0066CC"/>
          </a:solidFill>
          <a:latin typeface="Arial" charset="0"/>
          <a:ea typeface="ＭＳ Ｐゴシック" charset="-128"/>
          <a:cs typeface="Arial" charset="0"/>
        </a:defRPr>
      </a:lvl6pPr>
      <a:lvl7pPr marL="914400" algn="l" rtl="0" fontAlgn="base">
        <a:lnSpc>
          <a:spcPct val="90000"/>
        </a:lnSpc>
        <a:spcBef>
          <a:spcPct val="0"/>
        </a:spcBef>
        <a:spcAft>
          <a:spcPct val="0"/>
        </a:spcAft>
        <a:defRPr sz="3200" b="1">
          <a:solidFill>
            <a:srgbClr val="0066CC"/>
          </a:solidFill>
          <a:latin typeface="Arial" charset="0"/>
          <a:ea typeface="ＭＳ Ｐゴシック" charset="-128"/>
          <a:cs typeface="Arial" charset="0"/>
        </a:defRPr>
      </a:lvl7pPr>
      <a:lvl8pPr marL="1371600" algn="l" rtl="0" fontAlgn="base">
        <a:lnSpc>
          <a:spcPct val="90000"/>
        </a:lnSpc>
        <a:spcBef>
          <a:spcPct val="0"/>
        </a:spcBef>
        <a:spcAft>
          <a:spcPct val="0"/>
        </a:spcAft>
        <a:defRPr sz="3200" b="1">
          <a:solidFill>
            <a:srgbClr val="0066CC"/>
          </a:solidFill>
          <a:latin typeface="Arial" charset="0"/>
          <a:ea typeface="ＭＳ Ｐゴシック" charset="-128"/>
          <a:cs typeface="Arial" charset="0"/>
        </a:defRPr>
      </a:lvl8pPr>
      <a:lvl9pPr marL="1828800" algn="l" rtl="0" fontAlgn="base">
        <a:lnSpc>
          <a:spcPct val="90000"/>
        </a:lnSpc>
        <a:spcBef>
          <a:spcPct val="0"/>
        </a:spcBef>
        <a:spcAft>
          <a:spcPct val="0"/>
        </a:spcAft>
        <a:defRPr sz="3200" b="1">
          <a:solidFill>
            <a:srgbClr val="0066CC"/>
          </a:solidFill>
          <a:latin typeface="Arial" charset="0"/>
          <a:ea typeface="ＭＳ Ｐゴシック" charset="-128"/>
          <a:cs typeface="Arial" charset="0"/>
        </a:defRPr>
      </a:lvl9pPr>
    </p:titleStyle>
    <p:bodyStyle>
      <a:lvl1pPr marL="342900" indent="-342900" algn="l" rtl="0" eaLnBrk="0" fontAlgn="base" hangingPunct="0">
        <a:lnSpc>
          <a:spcPct val="90000"/>
        </a:lnSpc>
        <a:spcBef>
          <a:spcPct val="50000"/>
        </a:spcBef>
        <a:spcAft>
          <a:spcPct val="0"/>
        </a:spcAft>
        <a:buSzPct val="80000"/>
        <a:buFont typeface="Arial" charset="0"/>
        <a:defRPr sz="2200">
          <a:solidFill>
            <a:schemeClr val="tx1"/>
          </a:solidFill>
          <a:latin typeface="Arial" charset="0"/>
          <a:ea typeface="Arial Unicode MS" pitchFamily="34" charset="-128"/>
          <a:cs typeface="+mn-cs"/>
        </a:defRPr>
      </a:lvl1pPr>
      <a:lvl2pPr marL="511175" indent="-53975" algn="l" rtl="0" eaLnBrk="0" fontAlgn="base" hangingPunct="0">
        <a:lnSpc>
          <a:spcPct val="90000"/>
        </a:lnSpc>
        <a:spcBef>
          <a:spcPct val="25000"/>
        </a:spcBef>
        <a:spcAft>
          <a:spcPct val="0"/>
        </a:spcAft>
        <a:buSzPct val="80000"/>
        <a:buFont typeface="Arial" charset="0"/>
        <a:defRPr>
          <a:solidFill>
            <a:schemeClr val="tx1"/>
          </a:solidFill>
          <a:latin typeface="Arial" charset="0"/>
          <a:ea typeface="Arial Unicode MS" pitchFamily="34" charset="-128"/>
          <a:cs typeface="+mn-cs"/>
        </a:defRPr>
      </a:lvl2pPr>
      <a:lvl3pPr marL="952500" indent="-38100" algn="l" rtl="0" eaLnBrk="0" fontAlgn="base" hangingPunct="0">
        <a:lnSpc>
          <a:spcPct val="90000"/>
        </a:lnSpc>
        <a:spcBef>
          <a:spcPct val="12000"/>
        </a:spcBef>
        <a:spcAft>
          <a:spcPct val="0"/>
        </a:spcAft>
        <a:buSzPct val="80000"/>
        <a:buFont typeface="Arial" charset="0"/>
        <a:defRPr sz="1600">
          <a:solidFill>
            <a:schemeClr val="tx1"/>
          </a:solidFill>
          <a:latin typeface="Arial" charset="0"/>
          <a:ea typeface="Arial Unicode MS" pitchFamily="34" charset="-128"/>
          <a:cs typeface="+mn-cs"/>
        </a:defRPr>
      </a:lvl3pPr>
      <a:lvl4pPr marL="1295400" indent="76200" algn="l" rtl="0" eaLnBrk="0" fontAlgn="base" hangingPunct="0">
        <a:lnSpc>
          <a:spcPct val="90000"/>
        </a:lnSpc>
        <a:spcBef>
          <a:spcPct val="0"/>
        </a:spcBef>
        <a:spcAft>
          <a:spcPct val="0"/>
        </a:spcAft>
        <a:buClr>
          <a:srgbClr val="D41144"/>
        </a:buClr>
        <a:buSzPct val="80000"/>
        <a:buFont typeface="Arial" charset="0"/>
        <a:defRPr sz="1600">
          <a:solidFill>
            <a:schemeClr val="tx1"/>
          </a:solidFill>
          <a:latin typeface="Arial" charset="0"/>
          <a:ea typeface="Arial Unicode MS" pitchFamily="34" charset="-128"/>
          <a:cs typeface="+mn-cs"/>
        </a:defRPr>
      </a:lvl4pPr>
      <a:lvl5pPr marL="2603500" indent="-300038" algn="l" rtl="0" eaLnBrk="0" fontAlgn="base" hangingPunct="0">
        <a:spcBef>
          <a:spcPct val="20000"/>
        </a:spcBef>
        <a:spcAft>
          <a:spcPct val="0"/>
        </a:spcAft>
        <a:buClr>
          <a:srgbClr val="D41144"/>
        </a:buClr>
        <a:buSzPct val="90000"/>
        <a:buBlip>
          <a:blip r:embed="rId26"/>
        </a:buBlip>
        <a:defRPr sz="1600">
          <a:solidFill>
            <a:schemeClr val="bg1"/>
          </a:solidFill>
          <a:latin typeface="Arial" charset="0"/>
          <a:ea typeface="Arial Unicode MS" pitchFamily="34" charset="-128"/>
          <a:cs typeface="+mn-cs"/>
        </a:defRPr>
      </a:lvl5pPr>
      <a:lvl6pPr marL="3060700" indent="-300038" algn="l" rtl="0" fontAlgn="base">
        <a:spcBef>
          <a:spcPct val="20000"/>
        </a:spcBef>
        <a:spcAft>
          <a:spcPct val="0"/>
        </a:spcAft>
        <a:buClr>
          <a:srgbClr val="D41144"/>
        </a:buClr>
        <a:buSzPct val="90000"/>
        <a:buBlip>
          <a:blip r:embed="rId26"/>
        </a:buBlip>
        <a:defRPr sz="1600">
          <a:solidFill>
            <a:schemeClr val="bg1"/>
          </a:solidFill>
          <a:latin typeface="+mn-lt"/>
          <a:ea typeface="+mn-ea"/>
          <a:cs typeface="+mn-cs"/>
        </a:defRPr>
      </a:lvl6pPr>
      <a:lvl7pPr marL="3517900" indent="-300038" algn="l" rtl="0" fontAlgn="base">
        <a:spcBef>
          <a:spcPct val="20000"/>
        </a:spcBef>
        <a:spcAft>
          <a:spcPct val="0"/>
        </a:spcAft>
        <a:buClr>
          <a:srgbClr val="D41144"/>
        </a:buClr>
        <a:buSzPct val="90000"/>
        <a:buBlip>
          <a:blip r:embed="rId26"/>
        </a:buBlip>
        <a:defRPr sz="1600">
          <a:solidFill>
            <a:schemeClr val="bg1"/>
          </a:solidFill>
          <a:latin typeface="+mn-lt"/>
          <a:ea typeface="+mn-ea"/>
          <a:cs typeface="+mn-cs"/>
        </a:defRPr>
      </a:lvl7pPr>
      <a:lvl8pPr marL="3975100" indent="-300038" algn="l" rtl="0" fontAlgn="base">
        <a:spcBef>
          <a:spcPct val="20000"/>
        </a:spcBef>
        <a:spcAft>
          <a:spcPct val="0"/>
        </a:spcAft>
        <a:buClr>
          <a:srgbClr val="D41144"/>
        </a:buClr>
        <a:buSzPct val="90000"/>
        <a:buBlip>
          <a:blip r:embed="rId26"/>
        </a:buBlip>
        <a:defRPr sz="1600">
          <a:solidFill>
            <a:schemeClr val="bg1"/>
          </a:solidFill>
          <a:latin typeface="+mn-lt"/>
          <a:ea typeface="+mn-ea"/>
          <a:cs typeface="+mn-cs"/>
        </a:defRPr>
      </a:lvl8pPr>
      <a:lvl9pPr marL="4432300" indent="-300038" algn="l" rtl="0" fontAlgn="base">
        <a:spcBef>
          <a:spcPct val="20000"/>
        </a:spcBef>
        <a:spcAft>
          <a:spcPct val="0"/>
        </a:spcAft>
        <a:buClr>
          <a:srgbClr val="D41144"/>
        </a:buClr>
        <a:buSzPct val="90000"/>
        <a:buBlip>
          <a:blip r:embed="rId26"/>
        </a:buBlip>
        <a:defRPr sz="16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Mintacím szerkesztése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Mintaszöveg szerkesztése</a:t>
            </a:r>
          </a:p>
          <a:p>
            <a:pPr lvl="1"/>
            <a:r>
              <a:rPr lang="en-US"/>
              <a:t>Második szint</a:t>
            </a:r>
          </a:p>
          <a:p>
            <a:pPr lvl="2"/>
            <a:r>
              <a:rPr lang="en-US"/>
              <a:t>Harmadik szint</a:t>
            </a:r>
          </a:p>
          <a:p>
            <a:pPr lvl="3"/>
            <a:r>
              <a:rPr lang="en-US"/>
              <a:t>Negyedik szint</a:t>
            </a:r>
          </a:p>
          <a:p>
            <a:pPr lvl="4"/>
            <a:r>
              <a:rPr lang="en-US"/>
              <a:t>Ötödik szint</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defTabSz="914400">
              <a:defRPr/>
            </a:pPr>
            <a:endParaRPr lang="en-US">
              <a:solidFill>
                <a:srgbClr val="000000"/>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pPr defTabSz="914400">
              <a:defRPr/>
            </a:pPr>
            <a:endParaRPr lang="en-US">
              <a:solidFill>
                <a:srgbClr val="000000"/>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pPr defTabSz="914400">
              <a:defRPr/>
            </a:pPr>
            <a:fld id="{235F40CF-8508-0E4C-B8BA-60B5E0634D0A}"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2888774462"/>
      </p:ext>
    </p:extLst>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 id="214748490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046AD"/>
        </a:solidFill>
        <a:effectLst/>
      </p:bgPr>
    </p:bg>
    <p:spTree>
      <p:nvGrpSpPr>
        <p:cNvPr id="1" name=""/>
        <p:cNvGrpSpPr/>
        <p:nvPr/>
      </p:nvGrpSpPr>
      <p:grpSpPr>
        <a:xfrm>
          <a:off x="0" y="0"/>
          <a:ext cx="0" cy="0"/>
          <a:chOff x="0" y="0"/>
          <a:chExt cx="0" cy="0"/>
        </a:xfrm>
      </p:grpSpPr>
      <p:pic>
        <p:nvPicPr>
          <p:cNvPr id="16386" name="Picture 2" descr="Rely Slide Master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9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3"/>
          <p:cNvSpPr>
            <a:spLocks noGrp="1" noChangeArrowheads="1"/>
          </p:cNvSpPr>
          <p:nvPr>
            <p:ph type="title"/>
          </p:nvPr>
        </p:nvSpPr>
        <p:spPr bwMode="auto">
          <a:xfrm>
            <a:off x="249238" y="42863"/>
            <a:ext cx="6873875" cy="752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388" name="Rectangle 4"/>
          <p:cNvSpPr>
            <a:spLocks noGrp="1" noChangeArrowheads="1"/>
          </p:cNvSpPr>
          <p:nvPr>
            <p:ph type="body" idx="1"/>
          </p:nvPr>
        </p:nvSpPr>
        <p:spPr bwMode="auto">
          <a:xfrm>
            <a:off x="249238" y="1130300"/>
            <a:ext cx="8645525" cy="504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p:txBody>
      </p:sp>
      <p:sp>
        <p:nvSpPr>
          <p:cNvPr id="686085" name="Rectangle 5"/>
          <p:cNvSpPr>
            <a:spLocks noGrp="1" noChangeArrowheads="1"/>
          </p:cNvSpPr>
          <p:nvPr>
            <p:ph type="dt" sz="half" idx="2"/>
          </p:nvPr>
        </p:nvSpPr>
        <p:spPr bwMode="auto">
          <a:xfrm>
            <a:off x="249238" y="6245225"/>
            <a:ext cx="2347912"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0" hangingPunct="0">
              <a:defRPr sz="1400" smtClean="0">
                <a:solidFill>
                  <a:schemeClr val="bg1"/>
                </a:solidFill>
                <a:cs typeface="ＭＳ Ｐゴシック" charset="0"/>
              </a:defRPr>
            </a:lvl1pPr>
          </a:lstStyle>
          <a:p>
            <a:pPr defTabSz="914400">
              <a:defRPr/>
            </a:pPr>
            <a:endParaRPr lang="en-US">
              <a:solidFill>
                <a:srgbClr val="FFFFFF"/>
              </a:solidFill>
            </a:endParaRPr>
          </a:p>
        </p:txBody>
      </p:sp>
    </p:spTree>
    <p:extLst>
      <p:ext uri="{BB962C8B-B14F-4D97-AF65-F5344CB8AC3E}">
        <p14:creationId xmlns:p14="http://schemas.microsoft.com/office/powerpoint/2010/main" val="1403569369"/>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3200" b="1">
          <a:solidFill>
            <a:srgbClr val="0066CC"/>
          </a:solidFill>
          <a:latin typeface="+mj-lt"/>
          <a:ea typeface="+mj-ea"/>
          <a:cs typeface="+mj-cs"/>
        </a:defRPr>
      </a:lvl1pPr>
      <a:lvl2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5pPr>
      <a:lvl6pPr marL="4572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6pPr>
      <a:lvl7pPr marL="9144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7pPr>
      <a:lvl8pPr marL="13716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8pPr>
      <a:lvl9pPr marL="18288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9pPr>
    </p:titleStyle>
    <p:bodyStyle>
      <a:lvl1pPr marL="266700" indent="-266700" algn="l" rtl="0" eaLnBrk="0" fontAlgn="base" hangingPunct="0">
        <a:spcBef>
          <a:spcPct val="50000"/>
        </a:spcBef>
        <a:spcAft>
          <a:spcPct val="0"/>
        </a:spcAft>
        <a:buClr>
          <a:schemeClr val="bg1"/>
        </a:buClr>
        <a:buSzPct val="90000"/>
        <a:buFont typeface="Wingdings" charset="0"/>
        <a:buChar char="§"/>
        <a:defRPr sz="2800">
          <a:solidFill>
            <a:schemeClr val="bg1"/>
          </a:solidFill>
          <a:latin typeface="+mn-lt"/>
          <a:ea typeface="+mn-ea"/>
          <a:cs typeface="+mn-cs"/>
        </a:defRPr>
      </a:lvl1pPr>
      <a:lvl2pPr marL="781050" indent="-268288" algn="l" rtl="0" eaLnBrk="0" fontAlgn="base" hangingPunct="0">
        <a:spcBef>
          <a:spcPct val="25000"/>
        </a:spcBef>
        <a:spcAft>
          <a:spcPct val="0"/>
        </a:spcAft>
        <a:buClr>
          <a:schemeClr val="bg1"/>
        </a:buClr>
        <a:buSzPct val="90000"/>
        <a:buFont typeface="Wingdings" charset="0"/>
        <a:buChar char="§"/>
        <a:defRPr sz="2400">
          <a:solidFill>
            <a:schemeClr val="bg1"/>
          </a:solidFill>
          <a:latin typeface="+mn-lt"/>
          <a:ea typeface="+mn-ea"/>
          <a:cs typeface="+mn-cs"/>
        </a:defRPr>
      </a:lvl2pPr>
      <a:lvl3pPr marL="1200150" indent="-247650" algn="l" rtl="0" eaLnBrk="0" fontAlgn="base" hangingPunct="0">
        <a:spcBef>
          <a:spcPct val="12000"/>
        </a:spcBef>
        <a:spcAft>
          <a:spcPct val="0"/>
        </a:spcAft>
        <a:buClr>
          <a:schemeClr val="bg1"/>
        </a:buClr>
        <a:buSzPct val="90000"/>
        <a:buFont typeface="Wingdings" charset="0"/>
        <a:buChar char="§"/>
        <a:defRPr sz="2000">
          <a:solidFill>
            <a:schemeClr val="bg1"/>
          </a:solidFill>
          <a:latin typeface="+mn-lt"/>
          <a:ea typeface="+mn-ea"/>
          <a:cs typeface="+mn-cs"/>
        </a:defRPr>
      </a:lvl3pPr>
      <a:lvl4pPr marL="1495425" indent="-200025" algn="l" rtl="0" eaLnBrk="0" fontAlgn="base" hangingPunct="0">
        <a:spcBef>
          <a:spcPct val="0"/>
        </a:spcBef>
        <a:spcAft>
          <a:spcPct val="0"/>
        </a:spcAft>
        <a:buClr>
          <a:schemeClr val="bg1"/>
        </a:buClr>
        <a:buSzPct val="90000"/>
        <a:buFont typeface="Wingdings" charset="0"/>
        <a:buChar char="§"/>
        <a:defRPr>
          <a:solidFill>
            <a:schemeClr val="bg1"/>
          </a:solidFill>
          <a:latin typeface="+mn-lt"/>
          <a:ea typeface="+mn-ea"/>
          <a:cs typeface="+mn-cs"/>
        </a:defRPr>
      </a:lvl4pPr>
      <a:lvl5pPr marL="2603500" indent="-300038" algn="l" rtl="0" eaLnBrk="0" fontAlgn="base" hangingPunct="0">
        <a:spcBef>
          <a:spcPct val="20000"/>
        </a:spcBef>
        <a:spcAft>
          <a:spcPct val="0"/>
        </a:spcAft>
        <a:buClr>
          <a:srgbClr val="D41144"/>
        </a:buClr>
        <a:buSzPct val="90000"/>
        <a:buBlip>
          <a:blip r:embed="rId14"/>
        </a:buBlip>
        <a:defRPr sz="1600">
          <a:solidFill>
            <a:schemeClr val="bg1"/>
          </a:solidFill>
          <a:latin typeface="+mn-lt"/>
          <a:ea typeface="+mn-ea"/>
          <a:cs typeface="+mn-cs"/>
        </a:defRPr>
      </a:lvl5pPr>
      <a:lvl6pPr marL="30607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6pPr>
      <a:lvl7pPr marL="35179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7pPr>
      <a:lvl8pPr marL="39751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8pPr>
      <a:lvl9pPr marL="44323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685800" y="762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Rectangle 3"/>
          <p:cNvSpPr>
            <a:spLocks noGrp="1" noChangeArrowheads="1"/>
          </p:cNvSpPr>
          <p:nvPr>
            <p:ph type="body" idx="1"/>
          </p:nvPr>
        </p:nvSpPr>
        <p:spPr bwMode="auto">
          <a:xfrm>
            <a:off x="406400" y="1600200"/>
            <a:ext cx="8331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0" name="Rectangle 4"/>
          <p:cNvSpPr>
            <a:spLocks noGrp="1" noChangeArrowheads="1"/>
          </p:cNvSpPr>
          <p:nvPr>
            <p:ph type="ftr" sz="quarter" idx="3"/>
          </p:nvPr>
        </p:nvSpPr>
        <p:spPr bwMode="auto">
          <a:xfrm>
            <a:off x="6383338" y="64770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600" smtClean="0">
                <a:latin typeface="Times New Roman" charset="0"/>
                <a:cs typeface="+mn-cs"/>
              </a:defRPr>
            </a:lvl1pPr>
          </a:lstStyle>
          <a:p>
            <a:pPr defTabSz="914400">
              <a:defRPr/>
            </a:pPr>
            <a:endParaRPr lang="en-US">
              <a:solidFill>
                <a:srgbClr val="FFFF00"/>
              </a:solidFill>
            </a:endParaRPr>
          </a:p>
        </p:txBody>
      </p:sp>
      <p:sp>
        <p:nvSpPr>
          <p:cNvPr id="234501" name="Rectangle 5"/>
          <p:cNvSpPr>
            <a:spLocks noGrp="1" noChangeArrowheads="1"/>
          </p:cNvSpPr>
          <p:nvPr>
            <p:ph type="sldNum" sz="quarter" idx="4"/>
          </p:nvPr>
        </p:nvSpPr>
        <p:spPr bwMode="auto">
          <a:xfrm>
            <a:off x="3116263"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latin typeface="Times New Roman" charset="0"/>
                <a:cs typeface="+mn-cs"/>
              </a:defRPr>
            </a:lvl1pPr>
          </a:lstStyle>
          <a:p>
            <a:pPr defTabSz="914400">
              <a:defRPr/>
            </a:pPr>
            <a:fld id="{F28DD53C-4890-234E-B93A-1D835B259B97}" type="slidenum">
              <a:rPr lang="en-US">
                <a:solidFill>
                  <a:srgbClr val="FFFF00"/>
                </a:solidFill>
              </a:rPr>
              <a:pPr defTabSz="914400">
                <a:defRPr/>
              </a:pPr>
              <a:t>‹#›</a:t>
            </a:fld>
            <a:endParaRPr lang="en-US">
              <a:solidFill>
                <a:srgbClr val="FFFF00"/>
              </a:solidFill>
            </a:endParaRPr>
          </a:p>
        </p:txBody>
      </p:sp>
      <p:sp>
        <p:nvSpPr>
          <p:cNvPr id="234502" name="Line 6"/>
          <p:cNvSpPr>
            <a:spLocks noChangeShapeType="1"/>
          </p:cNvSpPr>
          <p:nvPr userDrawn="1"/>
        </p:nvSpPr>
        <p:spPr bwMode="auto">
          <a:xfrm>
            <a:off x="474663" y="1143000"/>
            <a:ext cx="8331200" cy="0"/>
          </a:xfrm>
          <a:prstGeom prst="line">
            <a:avLst/>
          </a:prstGeom>
          <a:noFill/>
          <a:ln w="25400">
            <a:solidFill>
              <a:schemeClr val="tx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234503" name="Rectangle 7"/>
          <p:cNvSpPr>
            <a:spLocks noChangeArrowheads="1"/>
          </p:cNvSpPr>
          <p:nvPr userDrawn="1"/>
        </p:nvSpPr>
        <p:spPr bwMode="auto">
          <a:xfrm>
            <a:off x="2878138" y="29527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a:defRPr/>
            </a:pPr>
            <a:endParaRPr lang="en-US">
              <a:solidFill>
                <a:srgbClr val="FFFF00"/>
              </a:solidFill>
              <a:cs typeface="+mn-cs"/>
            </a:endParaRPr>
          </a:p>
        </p:txBody>
      </p:sp>
      <p:pic>
        <p:nvPicPr>
          <p:cNvPr id="10248" name="Picture 8" descr="Tone4ColPo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66138" y="0"/>
            <a:ext cx="677862"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7058282"/>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rtl="0" eaLnBrk="0" fontAlgn="base" hangingPunct="0">
        <a:spcBef>
          <a:spcPct val="0"/>
        </a:spcBef>
        <a:spcAft>
          <a:spcPct val="0"/>
        </a:spcAft>
        <a:defRPr sz="4000" b="1">
          <a:solidFill>
            <a:schemeClr val="tx2"/>
          </a:solidFill>
          <a:latin typeface="+mj-lt"/>
          <a:ea typeface="+mj-ea"/>
          <a:cs typeface="ＭＳ Ｐゴシック" charset="0"/>
        </a:defRPr>
      </a:lvl1pPr>
      <a:lvl2pPr algn="l"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2pPr>
      <a:lvl3pPr algn="l"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3pPr>
      <a:lvl4pPr algn="l"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4pPr>
      <a:lvl5pPr algn="l" rtl="0" eaLnBrk="0" fontAlgn="base" hangingPunct="0">
        <a:spcBef>
          <a:spcPct val="0"/>
        </a:spcBef>
        <a:spcAft>
          <a:spcPct val="0"/>
        </a:spcAft>
        <a:defRPr sz="4000" b="1">
          <a:solidFill>
            <a:schemeClr val="tx2"/>
          </a:solidFill>
          <a:latin typeface="Verdana" charset="0"/>
          <a:ea typeface="ＭＳ Ｐゴシック" charset="0"/>
          <a:cs typeface="ＭＳ Ｐゴシック" charset="0"/>
        </a:defRPr>
      </a:lvl5pPr>
      <a:lvl6pPr marL="457200" algn="l" rtl="0" fontAlgn="base">
        <a:spcBef>
          <a:spcPct val="0"/>
        </a:spcBef>
        <a:spcAft>
          <a:spcPct val="0"/>
        </a:spcAft>
        <a:defRPr sz="4000" b="1">
          <a:solidFill>
            <a:schemeClr val="tx2"/>
          </a:solidFill>
          <a:latin typeface="Verdana" charset="0"/>
          <a:ea typeface="ＭＳ Ｐゴシック" charset="0"/>
        </a:defRPr>
      </a:lvl6pPr>
      <a:lvl7pPr marL="914400" algn="l" rtl="0" fontAlgn="base">
        <a:spcBef>
          <a:spcPct val="0"/>
        </a:spcBef>
        <a:spcAft>
          <a:spcPct val="0"/>
        </a:spcAft>
        <a:defRPr sz="4000" b="1">
          <a:solidFill>
            <a:schemeClr val="tx2"/>
          </a:solidFill>
          <a:latin typeface="Verdana" charset="0"/>
          <a:ea typeface="ＭＳ Ｐゴシック" charset="0"/>
        </a:defRPr>
      </a:lvl7pPr>
      <a:lvl8pPr marL="1371600" algn="l" rtl="0" fontAlgn="base">
        <a:spcBef>
          <a:spcPct val="0"/>
        </a:spcBef>
        <a:spcAft>
          <a:spcPct val="0"/>
        </a:spcAft>
        <a:defRPr sz="4000" b="1">
          <a:solidFill>
            <a:schemeClr val="tx2"/>
          </a:solidFill>
          <a:latin typeface="Verdana" charset="0"/>
          <a:ea typeface="ＭＳ Ｐゴシック" charset="0"/>
        </a:defRPr>
      </a:lvl8pPr>
      <a:lvl9pPr marL="1828800" algn="l" rtl="0" fontAlgn="base">
        <a:spcBef>
          <a:spcPct val="0"/>
        </a:spcBef>
        <a:spcAft>
          <a:spcPct val="0"/>
        </a:spcAft>
        <a:defRPr sz="4000" b="1">
          <a:solidFill>
            <a:schemeClr val="tx2"/>
          </a:solidFill>
          <a:latin typeface="Verdan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ild1"/>
          <p:cNvPicPr>
            <a:picLocks noChangeAspect="1" noChangeArrowheads="1"/>
          </p:cNvPicPr>
          <p:nvPr/>
        </p:nvPicPr>
        <p:blipFill>
          <a:blip r:embed="rId14">
            <a:extLst>
              <a:ext uri="{28A0092B-C50C-407E-A947-70E740481C1C}">
                <a14:useLocalDpi xmlns:a14="http://schemas.microsoft.com/office/drawing/2010/main" val="0"/>
              </a:ext>
            </a:extLst>
          </a:blip>
          <a:srcRect l="50000" t="49965"/>
          <a:stretch>
            <a:fillRect/>
          </a:stretch>
        </p:blipFill>
        <p:spPr bwMode="auto">
          <a:xfrm>
            <a:off x="4573588" y="3429000"/>
            <a:ext cx="457041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395288" y="320675"/>
            <a:ext cx="83534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5" rIns="91408" bIns="45705" numCol="1" anchor="t"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395288" y="1268413"/>
            <a:ext cx="8353425"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5" rIns="91408" bIns="457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5" rIns="91408" bIns="45705" numCol="1" anchor="b" anchorCtr="0" compatLnSpc="1">
            <a:prstTxWarp prst="textNoShape">
              <a:avLst/>
            </a:prstTxWarp>
          </a:bodyPr>
          <a:lstStyle>
            <a:lvl1pPr eaLnBrk="1" hangingPunct="1">
              <a:buClr>
                <a:srgbClr val="00498B"/>
              </a:buClr>
              <a:buFont typeface="Arial" panose="020B0604020202020204" pitchFamily="34" charset="0"/>
              <a:buNone/>
              <a:defRPr sz="1200" b="1" smtClean="0">
                <a:solidFill>
                  <a:srgbClr val="00498B"/>
                </a:solidFill>
                <a:latin typeface="Tahoma" panose="020B0604030504040204" pitchFamily="34" charset="0"/>
                <a:ea typeface="ＭＳ Ｐゴシック" panose="020B0600070205080204" pitchFamily="34" charset="-128"/>
                <a:cs typeface="+mn-cs"/>
                <a:sym typeface="Tahoma" panose="020B0604030504040204" pitchFamily="34" charset="0"/>
              </a:defRPr>
            </a:lvl1pPr>
          </a:lstStyle>
          <a:p>
            <a:pPr defTabSz="914400">
              <a:defRPr/>
            </a:pPr>
            <a:endParaRPr lang="hu-HU"/>
          </a:p>
        </p:txBody>
      </p:sp>
      <p:sp>
        <p:nvSpPr>
          <p:cNvPr id="22534" name="Rectangle 6"/>
          <p:cNvSpPr>
            <a:spLocks noGrp="1" noChangeArrowheads="1"/>
          </p:cNvSpPr>
          <p:nvPr>
            <p:ph type="ftr" sz="quarter" idx="3"/>
          </p:nvPr>
        </p:nvSpPr>
        <p:spPr bwMode="auto">
          <a:xfrm>
            <a:off x="3124200" y="6248400"/>
            <a:ext cx="2895600" cy="457200"/>
          </a:xfrm>
          <a:prstGeom prst="rect">
            <a:avLst/>
          </a:prstGeom>
          <a:noFill/>
          <a:ln w="9525" algn="ctr">
            <a:noFill/>
            <a:miter lim="800000"/>
            <a:headEnd/>
            <a:tailEnd/>
          </a:ln>
        </p:spPr>
        <p:txBody>
          <a:bodyPr vert="horz" wrap="square" lIns="91408" tIns="45705" rIns="91408" bIns="45705" numCol="1" anchor="b" anchorCtr="0" compatLnSpc="1">
            <a:prstTxWarp prst="textNoShape">
              <a:avLst/>
            </a:prstTxWarp>
          </a:bodyPr>
          <a:lstStyle>
            <a:lvl1pPr algn="ctr" eaLnBrk="1" hangingPunct="1">
              <a:buClr>
                <a:srgbClr val="00498B"/>
              </a:buClr>
              <a:buFont typeface="Arial" panose="020B0604020202020204" pitchFamily="34" charset="0"/>
              <a:buNone/>
              <a:defRPr sz="1200" b="1" smtClean="0">
                <a:solidFill>
                  <a:srgbClr val="00498B"/>
                </a:solidFill>
                <a:latin typeface="Tahoma" panose="020B0604030504040204" pitchFamily="34" charset="0"/>
                <a:ea typeface="ＭＳ Ｐゴシック" panose="020B0600070205080204" pitchFamily="34" charset="-128"/>
                <a:cs typeface="+mn-cs"/>
                <a:sym typeface="Tahoma" panose="020B0604030504040204" pitchFamily="34" charset="0"/>
              </a:defRPr>
            </a:lvl1pPr>
          </a:lstStyle>
          <a:p>
            <a:pPr defTabSz="914400">
              <a:defRPr/>
            </a:pPr>
            <a:endParaRPr lang="hu-HU"/>
          </a:p>
        </p:txBody>
      </p:sp>
      <p:sp>
        <p:nvSpPr>
          <p:cNvPr id="22535" name="Rectangle 7"/>
          <p:cNvSpPr>
            <a:spLocks noGrp="1" noChangeArrowheads="1"/>
          </p:cNvSpPr>
          <p:nvPr>
            <p:ph type="sldNum" sz="quarter" idx="4"/>
          </p:nvPr>
        </p:nvSpPr>
        <p:spPr bwMode="auto">
          <a:xfrm>
            <a:off x="6843713" y="6248400"/>
            <a:ext cx="1905000" cy="457200"/>
          </a:xfrm>
          <a:prstGeom prst="rect">
            <a:avLst/>
          </a:prstGeom>
          <a:noFill/>
          <a:ln w="9525" algn="ctr">
            <a:noFill/>
            <a:miter lim="800000"/>
            <a:headEnd/>
            <a:tailEnd/>
          </a:ln>
        </p:spPr>
        <p:txBody>
          <a:bodyPr vert="horz" wrap="square" lIns="91408" tIns="45705" rIns="91408" bIns="45705" numCol="1" anchor="b" anchorCtr="0" compatLnSpc="1">
            <a:prstTxWarp prst="textNoShape">
              <a:avLst/>
            </a:prstTxWarp>
          </a:bodyPr>
          <a:lstStyle>
            <a:lvl1pPr algn="r" eaLnBrk="1" hangingPunct="1">
              <a:buClr>
                <a:srgbClr val="FFFFFF"/>
              </a:buClr>
              <a:buFont typeface="Arial" charset="0"/>
              <a:buNone/>
              <a:defRPr sz="1200" b="1">
                <a:solidFill>
                  <a:srgbClr val="FFFFFF"/>
                </a:solidFill>
                <a:latin typeface="Tahoma" charset="0"/>
                <a:sym typeface="Tahoma" charset="0"/>
              </a:defRPr>
            </a:lvl1pPr>
          </a:lstStyle>
          <a:p>
            <a:pPr defTabSz="914400"/>
            <a:fld id="{AB447A22-3DBF-C246-BF1A-603C3AD4C4F2}" type="slidenum">
              <a:rPr lang="en-US"/>
              <a:pPr defTabSz="914400"/>
              <a:t>‹#›</a:t>
            </a:fld>
            <a:endParaRPr lang="en-US"/>
          </a:p>
        </p:txBody>
      </p:sp>
      <p:sp>
        <p:nvSpPr>
          <p:cNvPr id="22536" name="Text Box 8"/>
          <p:cNvSpPr txBox="1">
            <a:spLocks noChangeArrowheads="1"/>
          </p:cNvSpPr>
          <p:nvPr/>
        </p:nvSpPr>
        <p:spPr bwMode="auto">
          <a:xfrm>
            <a:off x="5294313" y="1125538"/>
            <a:ext cx="4030662" cy="325437"/>
          </a:xfrm>
          <a:prstGeom prst="rect">
            <a:avLst/>
          </a:prstGeom>
          <a:noFill/>
          <a:ln w="25400" algn="ctr">
            <a:noFill/>
            <a:miter lim="800000"/>
            <a:headEnd/>
            <a:tailEnd/>
          </a:ln>
        </p:spPr>
        <p:txBody>
          <a:bodyPr lIns="91384" tIns="45693" rIns="91384" bIns="45693"/>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lnSpc>
                <a:spcPct val="85000"/>
              </a:lnSpc>
              <a:spcBef>
                <a:spcPct val="50000"/>
              </a:spcBef>
              <a:buClr>
                <a:srgbClr val="FFFFFF"/>
              </a:buClr>
              <a:buFont typeface="Arial" panose="020B0604020202020204" pitchFamily="34" charset="0"/>
              <a:buNone/>
              <a:defRPr/>
            </a:pPr>
            <a:endParaRPr lang="hu-HU" b="1" smtClean="0">
              <a:solidFill>
                <a:srgbClr val="FFFFFF"/>
              </a:solidFill>
              <a:latin typeface="BISansCond" pitchFamily="2" charset="0"/>
              <a:cs typeface="ＭＳ Ｐゴシック"/>
              <a:sym typeface="Tahoma" panose="020B0604030504040204" pitchFamily="34" charset="0"/>
            </a:endParaRPr>
          </a:p>
        </p:txBody>
      </p:sp>
      <p:sp>
        <p:nvSpPr>
          <p:cNvPr id="22537" name="Text Box 9"/>
          <p:cNvSpPr txBox="1">
            <a:spLocks noChangeArrowheads="1"/>
          </p:cNvSpPr>
          <p:nvPr/>
        </p:nvSpPr>
        <p:spPr bwMode="auto">
          <a:xfrm>
            <a:off x="4714875" y="4221163"/>
            <a:ext cx="2305050" cy="325437"/>
          </a:xfrm>
          <a:prstGeom prst="rect">
            <a:avLst/>
          </a:prstGeom>
          <a:noFill/>
          <a:ln w="25400" algn="ctr">
            <a:noFill/>
            <a:miter lim="800000"/>
            <a:headEnd/>
            <a:tailEnd/>
          </a:ln>
        </p:spPr>
        <p:txBody>
          <a:bodyPr lIns="91384" tIns="45693" rIns="91384" bIns="45693"/>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lnSpc>
                <a:spcPct val="85000"/>
              </a:lnSpc>
              <a:spcBef>
                <a:spcPct val="50000"/>
              </a:spcBef>
              <a:buClr>
                <a:srgbClr val="FFFFFF"/>
              </a:buClr>
              <a:buFont typeface="Arial" panose="020B0604020202020204" pitchFamily="34" charset="0"/>
              <a:buNone/>
              <a:defRPr/>
            </a:pPr>
            <a:endParaRPr lang="hu-HU" b="1" smtClean="0">
              <a:solidFill>
                <a:srgbClr val="FFFFFF"/>
              </a:solidFill>
              <a:latin typeface="Tahoma" panose="020B0604030504040204" pitchFamily="34" charset="0"/>
              <a:cs typeface="ＭＳ Ｐゴシック"/>
              <a:sym typeface="Tahoma" panose="020B0604030504040204" pitchFamily="34" charset="0"/>
            </a:endParaRPr>
          </a:p>
        </p:txBody>
      </p:sp>
    </p:spTree>
    <p:extLst>
      <p:ext uri="{BB962C8B-B14F-4D97-AF65-F5344CB8AC3E}">
        <p14:creationId xmlns:p14="http://schemas.microsoft.com/office/powerpoint/2010/main" val="2177783183"/>
      </p:ext>
    </p:extLst>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 id="2147485128" r:id="rId12"/>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2pPr>
      <a:lvl3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3pPr>
      <a:lvl4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4pPr>
      <a:lvl5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5pPr>
      <a:lvl6pPr marL="457200"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6pPr>
      <a:lvl7pPr marL="914400"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7pPr>
      <a:lvl8pPr marL="1371600"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8pPr>
      <a:lvl9pPr marL="1828800" algn="l" rtl="0" eaLnBrk="0" fontAlgn="base" hangingPunct="0">
        <a:spcBef>
          <a:spcPct val="0"/>
        </a:spcBef>
        <a:spcAft>
          <a:spcPct val="0"/>
        </a:spcAft>
        <a:defRPr sz="2800">
          <a:solidFill>
            <a:schemeClr val="tx1"/>
          </a:solidFill>
          <a:latin typeface="Tahoma" pitchFamily="34" charset="0"/>
          <a:ea typeface="ＭＳ Ｐゴシック" pitchFamily="34" charset="-128"/>
          <a:cs typeface="ＭＳ Ｐゴシック" pitchFamily="34" charset="-128"/>
        </a:defRPr>
      </a:lvl9pPr>
    </p:titleStyle>
    <p:bodyStyle>
      <a:lvl1pPr marL="342900" indent="-342900" algn="l" rtl="0" eaLnBrk="0" fontAlgn="base" hangingPunct="0">
        <a:spcBef>
          <a:spcPct val="20000"/>
        </a:spcBef>
        <a:spcAft>
          <a:spcPct val="0"/>
        </a:spcAft>
        <a:buBlip>
          <a:blip r:embed="rId15"/>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AB0932"/>
        </a:buClr>
        <a:buChar char="–"/>
        <a:defRPr sz="2000">
          <a:solidFill>
            <a:schemeClr val="tx1"/>
          </a:solidFill>
          <a:latin typeface="+mn-lt"/>
          <a:ea typeface="+mn-ea"/>
          <a:cs typeface="+mn-cs"/>
        </a:defRPr>
      </a:lvl2pPr>
      <a:lvl3pPr marL="1141413" indent="-227013" algn="l" rtl="0" eaLnBrk="0" fontAlgn="base" hangingPunct="0">
        <a:spcBef>
          <a:spcPct val="20000"/>
        </a:spcBef>
        <a:spcAft>
          <a:spcPct val="0"/>
        </a:spcAft>
        <a:buClr>
          <a:srgbClr val="AB0932"/>
        </a:buClr>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AB0932"/>
        </a:buClr>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lr>
          <a:srgbClr val="AB0932"/>
        </a:buClr>
        <a:buChar char="»"/>
        <a:defRPr sz="1000">
          <a:solidFill>
            <a:schemeClr val="tx1"/>
          </a:solidFill>
          <a:latin typeface="+mn-lt"/>
          <a:ea typeface="+mn-ea"/>
          <a:cs typeface="+mn-cs"/>
        </a:defRPr>
      </a:lvl5pPr>
      <a:lvl6pPr marL="2514600" indent="-228600" algn="l" rtl="0" eaLnBrk="0" fontAlgn="base" hangingPunct="0">
        <a:spcBef>
          <a:spcPct val="20000"/>
        </a:spcBef>
        <a:spcAft>
          <a:spcPct val="0"/>
        </a:spcAft>
        <a:buClr>
          <a:srgbClr val="AB0932"/>
        </a:buClr>
        <a:buChar char="»"/>
        <a:defRPr sz="1000">
          <a:solidFill>
            <a:schemeClr val="tx1"/>
          </a:solidFill>
          <a:latin typeface="+mn-lt"/>
          <a:ea typeface="+mn-ea"/>
          <a:cs typeface="+mn-cs"/>
        </a:defRPr>
      </a:lvl6pPr>
      <a:lvl7pPr marL="2971800" indent="-228600" algn="l" rtl="0" eaLnBrk="0" fontAlgn="base" hangingPunct="0">
        <a:spcBef>
          <a:spcPct val="20000"/>
        </a:spcBef>
        <a:spcAft>
          <a:spcPct val="0"/>
        </a:spcAft>
        <a:buClr>
          <a:srgbClr val="AB0932"/>
        </a:buClr>
        <a:buChar char="»"/>
        <a:defRPr sz="1000">
          <a:solidFill>
            <a:schemeClr val="tx1"/>
          </a:solidFill>
          <a:latin typeface="+mn-lt"/>
          <a:ea typeface="+mn-ea"/>
          <a:cs typeface="+mn-cs"/>
        </a:defRPr>
      </a:lvl7pPr>
      <a:lvl8pPr marL="3429000" indent="-228600" algn="l" rtl="0" eaLnBrk="0" fontAlgn="base" hangingPunct="0">
        <a:spcBef>
          <a:spcPct val="20000"/>
        </a:spcBef>
        <a:spcAft>
          <a:spcPct val="0"/>
        </a:spcAft>
        <a:buClr>
          <a:srgbClr val="AB0932"/>
        </a:buClr>
        <a:buChar char="»"/>
        <a:defRPr sz="1000">
          <a:solidFill>
            <a:schemeClr val="tx1"/>
          </a:solidFill>
          <a:latin typeface="+mn-lt"/>
          <a:ea typeface="+mn-ea"/>
          <a:cs typeface="+mn-cs"/>
        </a:defRPr>
      </a:lvl8pPr>
      <a:lvl9pPr marL="3886200" indent="-228600" algn="l" rtl="0" eaLnBrk="0" fontAlgn="base" hangingPunct="0">
        <a:spcBef>
          <a:spcPct val="20000"/>
        </a:spcBef>
        <a:spcAft>
          <a:spcPct val="0"/>
        </a:spcAft>
        <a:buClr>
          <a:srgbClr val="AB0932"/>
        </a:buClr>
        <a:buChar char="»"/>
        <a:defRPr sz="10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alphaModFix amt="75000"/>
            <a:lum/>
          </a:blip>
          <a:srcRect/>
          <a:stretch>
            <a:fillRect l="-5000" t="-5000" r="-5000" b="83500"/>
          </a:stretch>
        </a:blipFill>
        <a:effectLst/>
      </p:bgPr>
    </p:bg>
    <p:spTree>
      <p:nvGrpSpPr>
        <p:cNvPr id="1" name=""/>
        <p:cNvGrpSpPr/>
        <p:nvPr/>
      </p:nvGrpSpPr>
      <p:grpSpPr>
        <a:xfrm>
          <a:off x="0" y="0"/>
          <a:ext cx="0" cy="0"/>
          <a:chOff x="0" y="0"/>
          <a:chExt cx="0" cy="0"/>
        </a:xfrm>
      </p:grpSpPr>
      <p:sp>
        <p:nvSpPr>
          <p:cNvPr id="2058" name="Rectangle 10"/>
          <p:cNvSpPr>
            <a:spLocks noGrp="1" noChangeArrowheads="1"/>
          </p:cNvSpPr>
          <p:nvPr>
            <p:ph type="sldNum" sz="quarter" idx="4"/>
          </p:nvPr>
        </p:nvSpPr>
        <p:spPr bwMode="auto">
          <a:xfrm>
            <a:off x="6953250" y="6254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85000"/>
              </a:lnSpc>
              <a:defRPr sz="800">
                <a:solidFill>
                  <a:srgbClr val="00498B"/>
                </a:solidFill>
                <a:latin typeface="Tahoma" charset="0"/>
              </a:defRPr>
            </a:lvl1pPr>
          </a:lstStyle>
          <a:p>
            <a:pPr defTabSz="914400" eaLnBrk="0" hangingPunct="0"/>
            <a:fld id="{962B55B9-7841-0E4A-9FAF-19BF27E4CF41}" type="slidenum">
              <a:rPr lang="en-GB"/>
              <a:pPr defTabSz="914400" eaLnBrk="0" hangingPunct="0"/>
              <a:t>‹#›</a:t>
            </a:fld>
            <a:endParaRPr lang="en-GB"/>
          </a:p>
        </p:txBody>
      </p:sp>
      <p:sp>
        <p:nvSpPr>
          <p:cNvPr id="2051" name="Rectangle 3"/>
          <p:cNvSpPr>
            <a:spLocks noGrp="1" noChangeArrowheads="1"/>
          </p:cNvSpPr>
          <p:nvPr>
            <p:ph type="title"/>
          </p:nvPr>
        </p:nvSpPr>
        <p:spPr bwMode="auto">
          <a:xfrm>
            <a:off x="484188" y="60325"/>
            <a:ext cx="8024812"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b" anchorCtr="0" compatLnSpc="1">
            <a:prstTxWarp prst="textNoShape">
              <a:avLst/>
            </a:prstTxWarp>
          </a:bodyPr>
          <a:lstStyle/>
          <a:p>
            <a:pPr lvl="0"/>
            <a:r>
              <a:rPr lang="en-US"/>
              <a:t>Click to edit Master title style</a:t>
            </a:r>
          </a:p>
        </p:txBody>
      </p:sp>
      <p:sp>
        <p:nvSpPr>
          <p:cNvPr id="2052" name="Rectangle 4"/>
          <p:cNvSpPr>
            <a:spLocks noGrp="1" noChangeArrowheads="1"/>
          </p:cNvSpPr>
          <p:nvPr>
            <p:ph type="body" idx="1"/>
          </p:nvPr>
        </p:nvSpPr>
        <p:spPr bwMode="auto">
          <a:xfrm>
            <a:off x="485775" y="1196975"/>
            <a:ext cx="7989888" cy="4897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3"/>
          </p:nvPr>
        </p:nvSpPr>
        <p:spPr bwMode="auto">
          <a:xfrm>
            <a:off x="3124200" y="6248400"/>
            <a:ext cx="2895600" cy="457200"/>
          </a:xfrm>
          <a:prstGeom prst="rect">
            <a:avLst/>
          </a:prstGeom>
          <a:noFill/>
          <a:ln w="9525" algn="ctr">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smtClean="0">
                <a:solidFill>
                  <a:srgbClr val="00498B"/>
                </a:solidFill>
                <a:latin typeface="Tahoma" panose="020B0604030504040204" pitchFamily="34" charset="0"/>
                <a:ea typeface="ＭＳ Ｐゴシック" panose="020B0600070205080204" pitchFamily="34" charset="-128"/>
                <a:cs typeface="+mn-cs"/>
              </a:defRPr>
            </a:lvl1pPr>
          </a:lstStyle>
          <a:p>
            <a:pPr defTabSz="914400">
              <a:defRPr/>
            </a:pPr>
            <a:endParaRPr lang="en-GB"/>
          </a:p>
        </p:txBody>
      </p:sp>
      <p:sp>
        <p:nvSpPr>
          <p:cNvPr id="4104" name="Text Box 8"/>
          <p:cNvSpPr txBox="1">
            <a:spLocks noChangeArrowheads="1"/>
          </p:cNvSpPr>
          <p:nvPr/>
        </p:nvSpPr>
        <p:spPr bwMode="auto">
          <a:xfrm>
            <a:off x="5292725" y="1125538"/>
            <a:ext cx="4032250" cy="325437"/>
          </a:xfrm>
          <a:prstGeom prst="rect">
            <a:avLst/>
          </a:prstGeom>
          <a:noFill/>
          <a:ln w="25400" algn="ctr">
            <a:noFill/>
            <a:miter lim="800000"/>
            <a:headEnd/>
            <a:tailEnd/>
          </a:ln>
          <a:effectLst/>
        </p:spPr>
        <p:txBody>
          <a:bodyPr lIns="91414" tIns="45708" rIns="91414" bIns="45708">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spcBef>
                <a:spcPct val="50000"/>
              </a:spcBef>
              <a:defRPr/>
            </a:pPr>
            <a:endParaRPr lang="en-US" smtClean="0">
              <a:solidFill>
                <a:srgbClr val="FFFFFF"/>
              </a:solidFill>
              <a:latin typeface="BISansCond" pitchFamily="2" charset="0"/>
            </a:endParaRPr>
          </a:p>
        </p:txBody>
      </p:sp>
      <p:sp>
        <p:nvSpPr>
          <p:cNvPr id="4105" name="Text Box 9"/>
          <p:cNvSpPr txBox="1">
            <a:spLocks noChangeArrowheads="1"/>
          </p:cNvSpPr>
          <p:nvPr/>
        </p:nvSpPr>
        <p:spPr bwMode="auto">
          <a:xfrm>
            <a:off x="4716463" y="4221163"/>
            <a:ext cx="2303462" cy="325437"/>
          </a:xfrm>
          <a:prstGeom prst="rect">
            <a:avLst/>
          </a:prstGeom>
          <a:noFill/>
          <a:ln w="25400" algn="ctr">
            <a:noFill/>
            <a:miter lim="800000"/>
            <a:headEnd/>
            <a:tailEnd/>
          </a:ln>
          <a:effectLst/>
        </p:spPr>
        <p:txBody>
          <a:bodyPr lIns="91414" tIns="45708" rIns="91414" bIns="45708">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914400" eaLnBrk="1" hangingPunct="1">
              <a:spcBef>
                <a:spcPct val="50000"/>
              </a:spcBef>
              <a:defRPr/>
            </a:pPr>
            <a:endParaRPr lang="en-US" smtClean="0">
              <a:solidFill>
                <a:srgbClr val="FFFFFF"/>
              </a:solidFill>
              <a:latin typeface="Tahoma" panose="020B0604030504040204" pitchFamily="34" charset="0"/>
            </a:endParaRPr>
          </a:p>
        </p:txBody>
      </p:sp>
      <p:sp>
        <p:nvSpPr>
          <p:cNvPr id="2056" name="Rectangle 10"/>
          <p:cNvSpPr>
            <a:spLocks noChangeArrowheads="1"/>
          </p:cNvSpPr>
          <p:nvPr/>
        </p:nvSpPr>
        <p:spPr bwMode="auto">
          <a:xfrm>
            <a:off x="7086600" y="6381750"/>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eaLnBrk="1" hangingPunct="1">
              <a:defRPr/>
            </a:pPr>
            <a:endParaRPr lang="en-GB" sz="800" smtClean="0">
              <a:solidFill>
                <a:srgbClr val="00498B"/>
              </a:solidFill>
              <a:latin typeface="Tahoma" panose="020B0604030504040204" pitchFamily="34" charset="0"/>
            </a:endParaRPr>
          </a:p>
        </p:txBody>
      </p:sp>
      <p:sp>
        <p:nvSpPr>
          <p:cNvPr id="2057" name="Rectangle 10"/>
          <p:cNvSpPr>
            <a:spLocks noChangeArrowheads="1"/>
          </p:cNvSpPr>
          <p:nvPr/>
        </p:nvSpPr>
        <p:spPr bwMode="auto">
          <a:xfrm>
            <a:off x="7073900" y="6392863"/>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a:lnSpc>
                <a:spcPct val="85000"/>
              </a:lnSpc>
              <a:defRPr/>
            </a:pPr>
            <a:endParaRPr lang="en-GB" sz="800" smtClean="0">
              <a:solidFill>
                <a:srgbClr val="00498B"/>
              </a:solidFill>
              <a:latin typeface="Tahoma" panose="020B0604030504040204" pitchFamily="34" charset="0"/>
            </a:endParaRPr>
          </a:p>
        </p:txBody>
      </p:sp>
      <p:sp>
        <p:nvSpPr>
          <p:cNvPr id="2" name="Rectangle 9"/>
          <p:cNvSpPr>
            <a:spLocks noChangeArrowheads="1"/>
          </p:cNvSpPr>
          <p:nvPr userDrawn="1"/>
        </p:nvSpPr>
        <p:spPr bwMode="auto">
          <a:xfrm>
            <a:off x="7073900" y="6392863"/>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defTabSz="914400">
              <a:lnSpc>
                <a:spcPct val="85000"/>
              </a:lnSpc>
              <a:defRPr/>
            </a:pPr>
            <a:r>
              <a:rPr lang="en-US" sz="800" smtClean="0">
                <a:solidFill>
                  <a:srgbClr val="00498B"/>
                </a:solidFill>
                <a:latin typeface="Tahoma" panose="020B0604030504040204" pitchFamily="34" charset="0"/>
              </a:rPr>
              <a:t>Aug 2012</a:t>
            </a:r>
            <a:endParaRPr lang="en-GB" sz="800" smtClean="0">
              <a:solidFill>
                <a:srgbClr val="00498B"/>
              </a:solidFill>
              <a:latin typeface="Tahoma" panose="020B0604030504040204" pitchFamily="34" charset="0"/>
            </a:endParaRPr>
          </a:p>
        </p:txBody>
      </p:sp>
    </p:spTree>
    <p:extLst>
      <p:ext uri="{BB962C8B-B14F-4D97-AF65-F5344CB8AC3E}">
        <p14:creationId xmlns:p14="http://schemas.microsoft.com/office/powerpoint/2010/main" val="1027187424"/>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Lst>
  <p:hf hdr="0" ftr="0" dt="0"/>
  <p:txStyles>
    <p:titleStyle>
      <a:lvl1pPr algn="l" rtl="0" eaLnBrk="0" fontAlgn="base" hangingPunct="0">
        <a:spcBef>
          <a:spcPct val="0"/>
        </a:spcBef>
        <a:spcAft>
          <a:spcPct val="0"/>
        </a:spcAft>
        <a:defRPr sz="2800">
          <a:solidFill>
            <a:schemeClr val="tx1"/>
          </a:solidFill>
          <a:latin typeface="+mj-lt"/>
          <a:ea typeface="ＭＳ Ｐゴシック" charset="0"/>
          <a:cs typeface="+mj-cs"/>
        </a:defRPr>
      </a:lvl1pPr>
      <a:lvl2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2pPr>
      <a:lvl3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3pPr>
      <a:lvl4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4pPr>
      <a:lvl5pPr algn="l" rtl="0" eaLnBrk="0" fontAlgn="base" hangingPunct="0">
        <a:spcBef>
          <a:spcPct val="0"/>
        </a:spcBef>
        <a:spcAft>
          <a:spcPct val="0"/>
        </a:spcAft>
        <a:defRPr sz="2800">
          <a:solidFill>
            <a:schemeClr val="tx1"/>
          </a:solidFill>
          <a:latin typeface="Tahoma" pitchFamily="34" charset="0"/>
          <a:ea typeface="ＭＳ Ｐゴシック" pitchFamily="34" charset="-128"/>
          <a:cs typeface="Tahoma" pitchFamily="34" charset="0"/>
        </a:defRPr>
      </a:lvl5pPr>
      <a:lvl6pPr marL="4572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6pPr>
      <a:lvl7pPr marL="9144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7pPr>
      <a:lvl8pPr marL="13716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8pPr>
      <a:lvl9pPr marL="1828800" algn="l" rtl="0" eaLnBrk="1" fontAlgn="base" hangingPunct="1">
        <a:spcBef>
          <a:spcPct val="0"/>
        </a:spcBef>
        <a:spcAft>
          <a:spcPct val="0"/>
        </a:spcAft>
        <a:defRPr sz="2800">
          <a:solidFill>
            <a:schemeClr val="tx1"/>
          </a:solidFill>
          <a:latin typeface="Tahoma" pitchFamily="34" charset="0"/>
          <a:ea typeface="ＭＳ Ｐゴシック" pitchFamily="34" charset="-128"/>
          <a:cs typeface="Tahoma" pitchFamily="34" charset="0"/>
        </a:defRPr>
      </a:lvl9pPr>
    </p:titleStyle>
    <p:bodyStyle>
      <a:lvl1pPr marL="342900" indent="-342900" algn="l" rtl="0" eaLnBrk="0" fontAlgn="base" hangingPunct="0">
        <a:spcBef>
          <a:spcPct val="20000"/>
        </a:spcBef>
        <a:spcAft>
          <a:spcPct val="0"/>
        </a:spcAft>
        <a:buBlip>
          <a:blip r:embed="rId7"/>
        </a:buBlip>
        <a:defRPr sz="24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AB0932"/>
        </a:buClr>
        <a:buChar char="–"/>
        <a:defRPr sz="20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lr>
          <a:srgbClr val="AB0932"/>
        </a:buClr>
        <a:buFont typeface="Times" charset="0"/>
        <a:buChar char="•"/>
        <a:defRPr>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lr>
          <a:srgbClr val="AB0932"/>
        </a:buClr>
        <a:buChar char="–"/>
        <a:defRPr sz="14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lr>
          <a:srgbClr val="AB0932"/>
        </a:buClr>
        <a:buChar char="»"/>
        <a:defRPr sz="1000">
          <a:solidFill>
            <a:schemeClr val="tx1"/>
          </a:solidFill>
          <a:latin typeface="+mn-lt"/>
          <a:ea typeface="ＭＳ Ｐゴシック" charset="0"/>
          <a:cs typeface="+mn-cs"/>
        </a:defRPr>
      </a:lvl5pPr>
      <a:lvl6pPr marL="25146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6pPr>
      <a:lvl7pPr marL="29718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7pPr>
      <a:lvl8pPr marL="34290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8pPr>
      <a:lvl9pPr marL="3886200" indent="-228600" algn="l" rtl="0" eaLnBrk="1" fontAlgn="base" hangingPunct="1">
        <a:spcBef>
          <a:spcPct val="20000"/>
        </a:spcBef>
        <a:spcAft>
          <a:spcPct val="0"/>
        </a:spcAft>
        <a:buClr>
          <a:srgbClr val="AB0932"/>
        </a:buClr>
        <a:buChar char="»"/>
        <a:defRPr sz="1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fr-F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a:defRPr/>
            </a:pPr>
            <a:fld id="{3145B067-486F-BF43-8A7E-0B607CED95E6}" type="datetimeFigureOut">
              <a:rPr lang="fr-FR"/>
              <a:pPr defTabSz="914400">
                <a:defRPr/>
              </a:pPr>
              <a:t>15/10/2015</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a:defRPr/>
            </a:pPr>
            <a:fld id="{694C5C14-BD30-BF47-B283-C4700C83B518}" type="slidenum">
              <a:rPr lang="fr-FR"/>
              <a:pPr defTabSz="914400">
                <a:defRPr/>
              </a:pPr>
              <a:t>‹#›</a:t>
            </a:fld>
            <a:endParaRPr lang="fr-FR"/>
          </a:p>
        </p:txBody>
      </p:sp>
    </p:spTree>
    <p:extLst>
      <p:ext uri="{BB962C8B-B14F-4D97-AF65-F5344CB8AC3E}">
        <p14:creationId xmlns:p14="http://schemas.microsoft.com/office/powerpoint/2010/main" val="2236157905"/>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 id="21474851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58"/>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508000" y="80963"/>
            <a:ext cx="8077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GB"/>
              <a:t>Slide Title</a:t>
            </a:r>
          </a:p>
        </p:txBody>
      </p:sp>
      <p:sp>
        <p:nvSpPr>
          <p:cNvPr id="123907" name="Rectangle 3"/>
          <p:cNvSpPr>
            <a:spLocks noGrp="1" noChangeArrowheads="1"/>
          </p:cNvSpPr>
          <p:nvPr>
            <p:ph type="body" idx="1"/>
          </p:nvPr>
        </p:nvSpPr>
        <p:spPr bwMode="auto">
          <a:xfrm>
            <a:off x="533400" y="1828800"/>
            <a:ext cx="80772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GB"/>
              <a:t>Body Text</a:t>
            </a:r>
          </a:p>
          <a:p>
            <a:pPr lvl="1"/>
            <a:r>
              <a:rPr lang="en-GB"/>
              <a:t>Second Level</a:t>
            </a:r>
          </a:p>
          <a:p>
            <a:pPr lvl="2"/>
            <a:r>
              <a:rPr lang="en-GB"/>
              <a:t>Third Level</a:t>
            </a:r>
          </a:p>
          <a:p>
            <a:pPr lvl="3"/>
            <a:r>
              <a:rPr lang="en-GB"/>
              <a:t>Fourth Level</a:t>
            </a:r>
          </a:p>
        </p:txBody>
      </p:sp>
      <p:sp>
        <p:nvSpPr>
          <p:cNvPr id="123908" name="Line 4"/>
          <p:cNvSpPr>
            <a:spLocks noChangeShapeType="1"/>
          </p:cNvSpPr>
          <p:nvPr/>
        </p:nvSpPr>
        <p:spPr bwMode="auto">
          <a:xfrm>
            <a:off x="533400" y="1306513"/>
            <a:ext cx="8077200" cy="0"/>
          </a:xfrm>
          <a:prstGeom prst="line">
            <a:avLst/>
          </a:prstGeom>
          <a:noFill/>
          <a:ln w="25400">
            <a:solidFill>
              <a:srgbClr val="FFCC00"/>
            </a:solidFill>
            <a:round/>
            <a:headEnd type="none" w="sm" len="sm"/>
            <a:tailEnd type="none" w="sm" len="sm"/>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Tree>
    <p:extLst>
      <p:ext uri="{BB962C8B-B14F-4D97-AF65-F5344CB8AC3E}">
        <p14:creationId xmlns:p14="http://schemas.microsoft.com/office/powerpoint/2010/main" val="2593608842"/>
      </p:ext>
    </p:extLst>
  </p:cSld>
  <p:clrMap bg1="dk2" tx1="lt1" bg2="dk1" tx2="lt2" accent1="accent1" accent2="accent2" accent3="accent3" accent4="accent4" accent5="accent5" accent6="accent6" hlink="hlink" folHlink="folHlink"/>
  <p:sldLayoutIdLst>
    <p:sldLayoutId id="2147485202" r:id="rId1"/>
    <p:sldLayoutId id="2147485203" r:id="rId2"/>
    <p:sldLayoutId id="2147485204" r:id="rId3"/>
    <p:sldLayoutId id="2147485205" r:id="rId4"/>
    <p:sldLayoutId id="2147485206" r:id="rId5"/>
    <p:sldLayoutId id="2147485207" r:id="rId6"/>
    <p:sldLayoutId id="2147485208" r:id="rId7"/>
    <p:sldLayoutId id="2147485209" r:id="rId8"/>
    <p:sldLayoutId id="2147485210" r:id="rId9"/>
    <p:sldLayoutId id="2147485211" r:id="rId10"/>
    <p:sldLayoutId id="2147485212" r:id="rId11"/>
  </p:sldLayoutIdLst>
  <p:transition>
    <p:fade/>
  </p:transition>
  <p:txStyles>
    <p:titleStyle>
      <a:lvl1pPr algn="l" rtl="0" eaLnBrk="0" fontAlgn="base" hangingPunct="0">
        <a:lnSpc>
          <a:spcPts val="3300"/>
        </a:lnSpc>
        <a:spcBef>
          <a:spcPct val="0"/>
        </a:spcBef>
        <a:spcAft>
          <a:spcPct val="0"/>
        </a:spcAft>
        <a:defRPr sz="3200" b="1">
          <a:solidFill>
            <a:schemeClr val="tx1"/>
          </a:solidFill>
          <a:latin typeface="+mj-lt"/>
          <a:ea typeface="ＭＳ Ｐゴシック" charset="0"/>
          <a:cs typeface="ＭＳ Ｐゴシック" charset="0"/>
        </a:defRPr>
      </a:lvl1pPr>
      <a:lvl2pPr algn="l" rtl="0" eaLnBrk="0" fontAlgn="base" hangingPunct="0">
        <a:lnSpc>
          <a:spcPts val="3300"/>
        </a:lnSpc>
        <a:spcBef>
          <a:spcPct val="0"/>
        </a:spcBef>
        <a:spcAft>
          <a:spcPct val="0"/>
        </a:spcAft>
        <a:defRPr sz="3200" b="1">
          <a:solidFill>
            <a:schemeClr val="tx1"/>
          </a:solidFill>
          <a:latin typeface="Arial" charset="0"/>
          <a:ea typeface="ＭＳ Ｐゴシック" charset="0"/>
          <a:cs typeface="ＭＳ Ｐゴシック" charset="0"/>
        </a:defRPr>
      </a:lvl2pPr>
      <a:lvl3pPr algn="l" rtl="0" eaLnBrk="0" fontAlgn="base" hangingPunct="0">
        <a:lnSpc>
          <a:spcPts val="3300"/>
        </a:lnSpc>
        <a:spcBef>
          <a:spcPct val="0"/>
        </a:spcBef>
        <a:spcAft>
          <a:spcPct val="0"/>
        </a:spcAft>
        <a:defRPr sz="3200" b="1">
          <a:solidFill>
            <a:schemeClr val="tx1"/>
          </a:solidFill>
          <a:latin typeface="Arial" charset="0"/>
          <a:ea typeface="ＭＳ Ｐゴシック" charset="0"/>
          <a:cs typeface="ＭＳ Ｐゴシック" charset="0"/>
        </a:defRPr>
      </a:lvl3pPr>
      <a:lvl4pPr algn="l" rtl="0" eaLnBrk="0" fontAlgn="base" hangingPunct="0">
        <a:lnSpc>
          <a:spcPts val="3300"/>
        </a:lnSpc>
        <a:spcBef>
          <a:spcPct val="0"/>
        </a:spcBef>
        <a:spcAft>
          <a:spcPct val="0"/>
        </a:spcAft>
        <a:defRPr sz="3200" b="1">
          <a:solidFill>
            <a:schemeClr val="tx1"/>
          </a:solidFill>
          <a:latin typeface="Arial" charset="0"/>
          <a:ea typeface="ＭＳ Ｐゴシック" charset="0"/>
          <a:cs typeface="ＭＳ Ｐゴシック" charset="0"/>
        </a:defRPr>
      </a:lvl4pPr>
      <a:lvl5pPr algn="l" rtl="0" eaLnBrk="0" fontAlgn="base" hangingPunct="0">
        <a:lnSpc>
          <a:spcPts val="3300"/>
        </a:lnSpc>
        <a:spcBef>
          <a:spcPct val="0"/>
        </a:spcBef>
        <a:spcAft>
          <a:spcPct val="0"/>
        </a:spcAft>
        <a:defRPr sz="3200" b="1">
          <a:solidFill>
            <a:schemeClr val="tx1"/>
          </a:solidFill>
          <a:latin typeface="Arial" charset="0"/>
          <a:ea typeface="ＭＳ Ｐゴシック" charset="0"/>
          <a:cs typeface="ＭＳ Ｐゴシック" charset="0"/>
        </a:defRPr>
      </a:lvl5pPr>
      <a:lvl6pPr marL="457200" algn="l" rtl="0" fontAlgn="base">
        <a:lnSpc>
          <a:spcPts val="3300"/>
        </a:lnSpc>
        <a:spcBef>
          <a:spcPct val="0"/>
        </a:spcBef>
        <a:spcAft>
          <a:spcPct val="0"/>
        </a:spcAft>
        <a:defRPr sz="3200" b="1">
          <a:solidFill>
            <a:schemeClr val="tx1"/>
          </a:solidFill>
          <a:latin typeface="Arial" charset="0"/>
        </a:defRPr>
      </a:lvl6pPr>
      <a:lvl7pPr marL="914400" algn="l" rtl="0" fontAlgn="base">
        <a:lnSpc>
          <a:spcPts val="3300"/>
        </a:lnSpc>
        <a:spcBef>
          <a:spcPct val="0"/>
        </a:spcBef>
        <a:spcAft>
          <a:spcPct val="0"/>
        </a:spcAft>
        <a:defRPr sz="3200" b="1">
          <a:solidFill>
            <a:schemeClr val="tx1"/>
          </a:solidFill>
          <a:latin typeface="Arial" charset="0"/>
        </a:defRPr>
      </a:lvl7pPr>
      <a:lvl8pPr marL="1371600" algn="l" rtl="0" fontAlgn="base">
        <a:lnSpc>
          <a:spcPts val="3300"/>
        </a:lnSpc>
        <a:spcBef>
          <a:spcPct val="0"/>
        </a:spcBef>
        <a:spcAft>
          <a:spcPct val="0"/>
        </a:spcAft>
        <a:defRPr sz="3200" b="1">
          <a:solidFill>
            <a:schemeClr val="tx1"/>
          </a:solidFill>
          <a:latin typeface="Arial" charset="0"/>
        </a:defRPr>
      </a:lvl8pPr>
      <a:lvl9pPr marL="1828800" algn="l" rtl="0" fontAlgn="base">
        <a:lnSpc>
          <a:spcPts val="3300"/>
        </a:lnSpc>
        <a:spcBef>
          <a:spcPct val="0"/>
        </a:spcBef>
        <a:spcAft>
          <a:spcPct val="0"/>
        </a:spcAft>
        <a:defRPr sz="3200" b="1">
          <a:solidFill>
            <a:schemeClr val="tx1"/>
          </a:solidFill>
          <a:latin typeface="Arial" charset="0"/>
        </a:defRPr>
      </a:lvl9pPr>
    </p:titleStyle>
    <p:bodyStyle>
      <a:lvl1pPr marL="228600" indent="-228600" algn="l" rtl="0" eaLnBrk="0" fontAlgn="base" hangingPunct="0">
        <a:spcBef>
          <a:spcPct val="0"/>
        </a:spcBef>
        <a:spcAft>
          <a:spcPct val="30000"/>
        </a:spcAft>
        <a:buClr>
          <a:srgbClr val="FFCC00"/>
        </a:buClr>
        <a:buSzPct val="100000"/>
        <a:buChar char="•"/>
        <a:defRPr sz="2600">
          <a:solidFill>
            <a:schemeClr val="tx1"/>
          </a:solidFill>
          <a:latin typeface="+mn-lt"/>
          <a:ea typeface="ＭＳ Ｐゴシック" charset="0"/>
          <a:cs typeface="ＭＳ Ｐゴシック" charset="0"/>
        </a:defRPr>
      </a:lvl1pPr>
      <a:lvl2pPr marL="685800" indent="-342900" algn="l" rtl="0" eaLnBrk="0" fontAlgn="base" hangingPunct="0">
        <a:spcBef>
          <a:spcPct val="0"/>
        </a:spcBef>
        <a:spcAft>
          <a:spcPct val="30000"/>
        </a:spcAft>
        <a:buClr>
          <a:srgbClr val="FFCC00"/>
        </a:buClr>
        <a:buSzPct val="100000"/>
        <a:buChar char="–"/>
        <a:defRPr sz="2400">
          <a:solidFill>
            <a:schemeClr val="tx1"/>
          </a:solidFill>
          <a:latin typeface="+mn-lt"/>
          <a:ea typeface="ＭＳ Ｐゴシック" charset="-128"/>
          <a:cs typeface="ＭＳ Ｐゴシック"/>
        </a:defRPr>
      </a:lvl2pPr>
      <a:lvl3pPr marL="1028700" indent="-228600" algn="l" rtl="0" eaLnBrk="0" fontAlgn="base" hangingPunct="0">
        <a:spcBef>
          <a:spcPct val="0"/>
        </a:spcBef>
        <a:spcAft>
          <a:spcPct val="30000"/>
        </a:spcAft>
        <a:buClr>
          <a:srgbClr val="009FDD"/>
        </a:buClr>
        <a:buSzPct val="100000"/>
        <a:buChar char="•"/>
        <a:defRPr sz="2200">
          <a:solidFill>
            <a:schemeClr val="tx1"/>
          </a:solidFill>
          <a:latin typeface="+mn-lt"/>
          <a:ea typeface="ＭＳ Ｐゴシック" charset="-128"/>
          <a:cs typeface="ＭＳ Ｐゴシック"/>
        </a:defRPr>
      </a:lvl3pPr>
      <a:lvl4pPr marL="1485900" indent="-342900" algn="l" rtl="0" eaLnBrk="0" fontAlgn="base" hangingPunct="0">
        <a:spcBef>
          <a:spcPct val="0"/>
        </a:spcBef>
        <a:spcAft>
          <a:spcPct val="30000"/>
        </a:spcAft>
        <a:buClr>
          <a:srgbClr val="FF3399"/>
        </a:buClr>
        <a:buSzPct val="100000"/>
        <a:buChar char="–"/>
        <a:defRPr>
          <a:solidFill>
            <a:schemeClr val="tx1"/>
          </a:solidFill>
          <a:latin typeface="+mn-lt"/>
          <a:ea typeface="ＭＳ Ｐゴシック" charset="-128"/>
          <a:cs typeface="ＭＳ Ｐゴシック"/>
        </a:defRPr>
      </a:lvl4pPr>
      <a:lvl5pPr marL="2354263" indent="-228600" algn="l" rtl="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a:defRPr>
      </a:lvl5pPr>
      <a:lvl6pPr marL="2811463"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3268663"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725863"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4183063"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hu-H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771525" y="119063"/>
            <a:ext cx="76009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762000" y="1352550"/>
            <a:ext cx="7610475"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2580" name="Rectangle 4"/>
          <p:cNvSpPr>
            <a:spLocks noChangeArrowheads="1"/>
          </p:cNvSpPr>
          <p:nvPr/>
        </p:nvSpPr>
        <p:spPr bwMode="auto">
          <a:xfrm>
            <a:off x="0" y="6553200"/>
            <a:ext cx="9144000" cy="304800"/>
          </a:xfrm>
          <a:prstGeom prst="rect">
            <a:avLst/>
          </a:prstGeom>
          <a:solidFill>
            <a:srgbClr val="000099"/>
          </a:solidFill>
          <a:ln w="9525">
            <a:noFill/>
            <a:miter lim="800000"/>
            <a:headEnd/>
            <a:tailEnd/>
          </a:ln>
          <a:effectLst>
            <a:outerShdw blurRad="63500" dist="38099" dir="2700000" algn="ctr" rotWithShape="0">
              <a:schemeClr val="tx1">
                <a:alpha val="74998"/>
              </a:schemeClr>
            </a:outerShdw>
          </a:effectLst>
        </p:spPr>
        <p:txBody>
          <a:bodyPr wrap="none" lIns="18288" tIns="18288" rIns="18288" bIns="18288" anchor="ct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aphicFrame>
        <p:nvGraphicFramePr>
          <p:cNvPr id="39941" name="Object 18">
            <a:hlinkClick r:id="" action="ppaction://ole?verb=0"/>
          </p:cNvPr>
          <p:cNvGraphicFramePr>
            <a:graphicFrameLocks/>
          </p:cNvGraphicFramePr>
          <p:nvPr/>
        </p:nvGraphicFramePr>
        <p:xfrm>
          <a:off x="7467600" y="6019800"/>
          <a:ext cx="1524000" cy="533400"/>
        </p:xfrm>
        <a:graphic>
          <a:graphicData uri="http://schemas.openxmlformats.org/presentationml/2006/ole">
            <mc:AlternateContent xmlns:mc="http://schemas.openxmlformats.org/markup-compatibility/2006">
              <mc:Choice xmlns:v="urn:schemas-microsoft-com:vml" Requires="v">
                <p:oleObj spid="_x0000_s588822" name="Bitmap Image" r:id="rId15" imgW="2767437" imgH="786604" progId="PBrush">
                  <p:embed/>
                </p:oleObj>
              </mc:Choice>
              <mc:Fallback>
                <p:oleObj name="Bitmap Image" r:id="rId15" imgW="2767437" imgH="786604" progId="PBrush">
                  <p:embed/>
                  <p:pic>
                    <p:nvPicPr>
                      <p:cNvPr id="0" na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67600" y="6019800"/>
                        <a:ext cx="1524000" cy="533400"/>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69983027"/>
      </p:ext>
    </p:extLst>
  </p:cSld>
  <p:clrMap bg1="lt1" tx1="dk1" bg2="lt2" tx2="dk2" accent1="accent1" accent2="accent2" accent3="accent3" accent4="accent4" accent5="accent5" accent6="accent6" hlink="hlink" folHlink="folHlink"/>
  <p:sldLayoutIdLst>
    <p:sldLayoutId id="2147485214" r:id="rId1"/>
    <p:sldLayoutId id="2147485215" r:id="rId2"/>
    <p:sldLayoutId id="2147485216" r:id="rId3"/>
    <p:sldLayoutId id="2147485217" r:id="rId4"/>
    <p:sldLayoutId id="2147485218" r:id="rId5"/>
    <p:sldLayoutId id="2147485219" r:id="rId6"/>
    <p:sldLayoutId id="2147485220" r:id="rId7"/>
    <p:sldLayoutId id="2147485221" r:id="rId8"/>
    <p:sldLayoutId id="2147485222" r:id="rId9"/>
    <p:sldLayoutId id="2147485223" r:id="rId10"/>
    <p:sldLayoutId id="2147485224" r:id="rId11"/>
    <p:sldLayoutId id="2147485225" r:id="rId12"/>
  </p:sldLayoutIdLst>
  <p:transition>
    <p:fade/>
  </p:transition>
  <p:txStyles>
    <p:titleStyle>
      <a:lvl1pPr algn="ctr" rtl="0" eaLnBrk="0" fontAlgn="base" hangingPunct="0">
        <a:lnSpc>
          <a:spcPct val="90000"/>
        </a:lnSpc>
        <a:spcBef>
          <a:spcPct val="0"/>
        </a:spcBef>
        <a:spcAft>
          <a:spcPct val="0"/>
        </a:spcAft>
        <a:defRPr sz="3600">
          <a:solidFill>
            <a:srgbClr val="FF3300"/>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3600">
          <a:solidFill>
            <a:srgbClr val="FF3300"/>
          </a:solidFill>
          <a:latin typeface="Arial" charset="0"/>
          <a:ea typeface="ＭＳ Ｐゴシック" charset="0"/>
          <a:cs typeface="ＭＳ Ｐゴシック" charset="0"/>
        </a:defRPr>
      </a:lvl2pPr>
      <a:lvl3pPr algn="ctr" rtl="0" eaLnBrk="0" fontAlgn="base" hangingPunct="0">
        <a:lnSpc>
          <a:spcPct val="90000"/>
        </a:lnSpc>
        <a:spcBef>
          <a:spcPct val="0"/>
        </a:spcBef>
        <a:spcAft>
          <a:spcPct val="0"/>
        </a:spcAft>
        <a:defRPr sz="3600">
          <a:solidFill>
            <a:srgbClr val="FF3300"/>
          </a:solidFill>
          <a:latin typeface="Arial" charset="0"/>
          <a:ea typeface="ＭＳ Ｐゴシック" charset="0"/>
          <a:cs typeface="ＭＳ Ｐゴシック" charset="0"/>
        </a:defRPr>
      </a:lvl3pPr>
      <a:lvl4pPr algn="ctr" rtl="0" eaLnBrk="0" fontAlgn="base" hangingPunct="0">
        <a:lnSpc>
          <a:spcPct val="90000"/>
        </a:lnSpc>
        <a:spcBef>
          <a:spcPct val="0"/>
        </a:spcBef>
        <a:spcAft>
          <a:spcPct val="0"/>
        </a:spcAft>
        <a:defRPr sz="3600">
          <a:solidFill>
            <a:srgbClr val="FF3300"/>
          </a:solidFill>
          <a:latin typeface="Arial" charset="0"/>
          <a:ea typeface="ＭＳ Ｐゴシック" charset="0"/>
          <a:cs typeface="ＭＳ Ｐゴシック" charset="0"/>
        </a:defRPr>
      </a:lvl4pPr>
      <a:lvl5pPr algn="ctr" rtl="0" eaLnBrk="0" fontAlgn="base" hangingPunct="0">
        <a:lnSpc>
          <a:spcPct val="90000"/>
        </a:lnSpc>
        <a:spcBef>
          <a:spcPct val="0"/>
        </a:spcBef>
        <a:spcAft>
          <a:spcPct val="0"/>
        </a:spcAft>
        <a:defRPr sz="3600">
          <a:solidFill>
            <a:srgbClr val="FF3300"/>
          </a:solidFill>
          <a:latin typeface="Arial" charset="0"/>
          <a:ea typeface="ＭＳ Ｐゴシック" charset="0"/>
          <a:cs typeface="ＭＳ Ｐゴシック" charset="0"/>
        </a:defRPr>
      </a:lvl5pPr>
      <a:lvl6pPr marL="457200" algn="ctr" rtl="0" fontAlgn="base">
        <a:lnSpc>
          <a:spcPct val="90000"/>
        </a:lnSpc>
        <a:spcBef>
          <a:spcPct val="0"/>
        </a:spcBef>
        <a:spcAft>
          <a:spcPct val="0"/>
        </a:spcAft>
        <a:defRPr sz="3600">
          <a:solidFill>
            <a:srgbClr val="FF3300"/>
          </a:solidFill>
          <a:latin typeface="Arial" charset="0"/>
        </a:defRPr>
      </a:lvl6pPr>
      <a:lvl7pPr marL="914400" algn="ctr" rtl="0" fontAlgn="base">
        <a:lnSpc>
          <a:spcPct val="90000"/>
        </a:lnSpc>
        <a:spcBef>
          <a:spcPct val="0"/>
        </a:spcBef>
        <a:spcAft>
          <a:spcPct val="0"/>
        </a:spcAft>
        <a:defRPr sz="3600">
          <a:solidFill>
            <a:srgbClr val="FF3300"/>
          </a:solidFill>
          <a:latin typeface="Arial" charset="0"/>
        </a:defRPr>
      </a:lvl7pPr>
      <a:lvl8pPr marL="1371600" algn="ctr" rtl="0" fontAlgn="base">
        <a:lnSpc>
          <a:spcPct val="90000"/>
        </a:lnSpc>
        <a:spcBef>
          <a:spcPct val="0"/>
        </a:spcBef>
        <a:spcAft>
          <a:spcPct val="0"/>
        </a:spcAft>
        <a:defRPr sz="3600">
          <a:solidFill>
            <a:srgbClr val="FF3300"/>
          </a:solidFill>
          <a:latin typeface="Arial" charset="0"/>
        </a:defRPr>
      </a:lvl8pPr>
      <a:lvl9pPr marL="1828800" algn="ctr" rtl="0" fontAlgn="base">
        <a:lnSpc>
          <a:spcPct val="90000"/>
        </a:lnSpc>
        <a:spcBef>
          <a:spcPct val="0"/>
        </a:spcBef>
        <a:spcAft>
          <a:spcPct val="0"/>
        </a:spcAft>
        <a:defRPr sz="3600">
          <a:solidFill>
            <a:srgbClr val="FF3300"/>
          </a:solidFill>
          <a:latin typeface="Arial" charset="0"/>
        </a:defRPr>
      </a:lvl9pPr>
    </p:titleStyle>
    <p:bodyStyle>
      <a:lvl1pPr marL="342900" indent="-342900" algn="l" rtl="0" eaLnBrk="0" fontAlgn="base" hangingPunct="0">
        <a:spcBef>
          <a:spcPct val="20000"/>
        </a:spcBef>
        <a:spcAft>
          <a:spcPct val="0"/>
        </a:spcAft>
        <a:buClr>
          <a:srgbClr val="FF0000"/>
        </a:buClr>
        <a:buChar char="•"/>
        <a:defRPr sz="2400">
          <a:solidFill>
            <a:srgbClr val="000099"/>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0000"/>
        </a:buClr>
        <a:buChar char="–"/>
        <a:defRPr sz="2400">
          <a:solidFill>
            <a:srgbClr val="000099"/>
          </a:solidFill>
          <a:latin typeface="+mn-lt"/>
          <a:ea typeface="ＭＳ Ｐゴシック" charset="-128"/>
          <a:cs typeface="ＭＳ Ｐゴシック"/>
        </a:defRPr>
      </a:lvl2pPr>
      <a:lvl3pPr marL="1143000" indent="-228600" algn="l" rtl="0" eaLnBrk="0" fontAlgn="base" hangingPunct="0">
        <a:spcBef>
          <a:spcPct val="20000"/>
        </a:spcBef>
        <a:spcAft>
          <a:spcPct val="0"/>
        </a:spcAft>
        <a:buClr>
          <a:srgbClr val="FF0000"/>
        </a:buClr>
        <a:buChar char="•"/>
        <a:defRPr sz="2400">
          <a:solidFill>
            <a:srgbClr val="000099"/>
          </a:solidFill>
          <a:latin typeface="+mn-lt"/>
          <a:ea typeface="ＭＳ Ｐゴシック" charset="-128"/>
          <a:cs typeface="ＭＳ Ｐゴシック"/>
        </a:defRPr>
      </a:lvl3pPr>
      <a:lvl4pPr marL="1562100" indent="-228600" algn="l" rtl="0" eaLnBrk="0" fontAlgn="base" hangingPunct="0">
        <a:spcBef>
          <a:spcPct val="20000"/>
        </a:spcBef>
        <a:spcAft>
          <a:spcPct val="0"/>
        </a:spcAft>
        <a:buClr>
          <a:srgbClr val="FF0000"/>
        </a:buClr>
        <a:buChar char="–"/>
        <a:defRPr sz="2400">
          <a:solidFill>
            <a:srgbClr val="000099"/>
          </a:solidFill>
          <a:latin typeface="+mn-lt"/>
          <a:ea typeface="ＭＳ Ｐゴシック" charset="-128"/>
          <a:cs typeface="ＭＳ Ｐゴシック"/>
        </a:defRPr>
      </a:lvl4pPr>
      <a:lvl5pPr marL="1981200" indent="-228600" algn="l" rtl="0" eaLnBrk="0" fontAlgn="base" hangingPunct="0">
        <a:spcBef>
          <a:spcPct val="20000"/>
        </a:spcBef>
        <a:spcAft>
          <a:spcPct val="0"/>
        </a:spcAft>
        <a:buClr>
          <a:srgbClr val="FF0000"/>
        </a:buClr>
        <a:buChar char="»"/>
        <a:defRPr sz="2400">
          <a:solidFill>
            <a:srgbClr val="000099"/>
          </a:solidFill>
          <a:latin typeface="+mn-lt"/>
          <a:ea typeface="ＭＳ Ｐゴシック" charset="-128"/>
          <a:cs typeface="ＭＳ Ｐゴシック"/>
        </a:defRPr>
      </a:lvl5pPr>
      <a:lvl6pPr marL="2438400" indent="-228600" algn="l" rtl="0" fontAlgn="base">
        <a:spcBef>
          <a:spcPct val="20000"/>
        </a:spcBef>
        <a:spcAft>
          <a:spcPct val="0"/>
        </a:spcAft>
        <a:buClr>
          <a:srgbClr val="FF0000"/>
        </a:buClr>
        <a:buChar char="»"/>
        <a:defRPr sz="2400">
          <a:solidFill>
            <a:srgbClr val="000099"/>
          </a:solidFill>
          <a:latin typeface="+mn-lt"/>
          <a:ea typeface="ＭＳ Ｐゴシック" charset="-128"/>
        </a:defRPr>
      </a:lvl6pPr>
      <a:lvl7pPr marL="2895600" indent="-228600" algn="l" rtl="0" fontAlgn="base">
        <a:spcBef>
          <a:spcPct val="20000"/>
        </a:spcBef>
        <a:spcAft>
          <a:spcPct val="0"/>
        </a:spcAft>
        <a:buClr>
          <a:srgbClr val="FF0000"/>
        </a:buClr>
        <a:buChar char="»"/>
        <a:defRPr sz="2400">
          <a:solidFill>
            <a:srgbClr val="000099"/>
          </a:solidFill>
          <a:latin typeface="+mn-lt"/>
          <a:ea typeface="ＭＳ Ｐゴシック" charset="-128"/>
        </a:defRPr>
      </a:lvl7pPr>
      <a:lvl8pPr marL="3352800" indent="-228600" algn="l" rtl="0" fontAlgn="base">
        <a:spcBef>
          <a:spcPct val="20000"/>
        </a:spcBef>
        <a:spcAft>
          <a:spcPct val="0"/>
        </a:spcAft>
        <a:buClr>
          <a:srgbClr val="FF0000"/>
        </a:buClr>
        <a:buChar char="»"/>
        <a:defRPr sz="2400">
          <a:solidFill>
            <a:srgbClr val="000099"/>
          </a:solidFill>
          <a:latin typeface="+mn-lt"/>
          <a:ea typeface="ＭＳ Ｐゴシック" charset="-128"/>
        </a:defRPr>
      </a:lvl8pPr>
      <a:lvl9pPr marL="3810000" indent="-228600" algn="l" rtl="0" fontAlgn="base">
        <a:spcBef>
          <a:spcPct val="20000"/>
        </a:spcBef>
        <a:spcAft>
          <a:spcPct val="0"/>
        </a:spcAft>
        <a:buClr>
          <a:srgbClr val="FF0000"/>
        </a:buClr>
        <a:buChar char="»"/>
        <a:defRPr sz="2400">
          <a:solidFill>
            <a:srgbClr val="000099"/>
          </a:solidFill>
          <a:latin typeface="+mn-lt"/>
          <a:ea typeface="ＭＳ Ｐゴシック" charset="-128"/>
        </a:defRPr>
      </a:lvl9pPr>
    </p:bodyStyle>
    <p:otherStyle>
      <a:defPPr>
        <a:defRPr lang="hu-H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24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 </a:t>
            </a:r>
          </a:p>
          <a:p>
            <a:pPr lvl="1"/>
            <a:r>
              <a:rPr lang="hu-HU"/>
              <a:t>Második szint</a:t>
            </a:r>
          </a:p>
          <a:p>
            <a:pPr lvl="2"/>
            <a:r>
              <a:rPr lang="hu-HU"/>
              <a:t>Harmadik szint</a:t>
            </a:r>
          </a:p>
          <a:p>
            <a:pPr lvl="3"/>
            <a:r>
              <a:rPr lang="hu-HU"/>
              <a:t>Negyedik szint</a:t>
            </a:r>
          </a:p>
          <a:p>
            <a:pPr lvl="4"/>
            <a:r>
              <a:rPr lang="hu-HU"/>
              <a:t>Ötödik szint</a:t>
            </a:r>
          </a:p>
        </p:txBody>
      </p:sp>
      <p:sp>
        <p:nvSpPr>
          <p:cNvPr id="1437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u="none">
                <a:solidFill>
                  <a:srgbClr val="000000"/>
                </a:solidFill>
                <a:latin typeface="Times New Roman" charset="0"/>
                <a:ea typeface="+mn-ea"/>
                <a:cs typeface="+mn-cs"/>
              </a:defRPr>
            </a:lvl1pPr>
          </a:lstStyle>
          <a:p>
            <a:pPr defTabSz="914400">
              <a:defRPr/>
            </a:pPr>
            <a:endParaRPr lang="hu-HU"/>
          </a:p>
        </p:txBody>
      </p:sp>
      <p:sp>
        <p:nvSpPr>
          <p:cNvPr id="1437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u="none">
                <a:solidFill>
                  <a:srgbClr val="000000"/>
                </a:solidFill>
                <a:latin typeface="Times New Roman" charset="0"/>
                <a:ea typeface="+mn-ea"/>
                <a:cs typeface="+mn-cs"/>
              </a:defRPr>
            </a:lvl1pPr>
          </a:lstStyle>
          <a:p>
            <a:pPr defTabSz="914400">
              <a:defRPr/>
            </a:pPr>
            <a:endParaRPr lang="hu-HU"/>
          </a:p>
        </p:txBody>
      </p:sp>
      <p:sp>
        <p:nvSpPr>
          <p:cNvPr id="1437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u="none">
                <a:solidFill>
                  <a:srgbClr val="000000"/>
                </a:solidFill>
                <a:latin typeface="Times New Roman" charset="0"/>
                <a:ea typeface="ＭＳ Ｐゴシック" charset="0"/>
                <a:cs typeface="ＭＳ Ｐゴシック" charset="0"/>
              </a:defRPr>
            </a:lvl1pPr>
          </a:lstStyle>
          <a:p>
            <a:pPr defTabSz="914400">
              <a:defRPr/>
            </a:pPr>
            <a:fld id="{4C9BE33D-DCE9-6F40-A059-6709BEDFC98D}" type="slidenum">
              <a:rPr lang="hu-HU"/>
              <a:pPr defTabSz="914400">
                <a:defRPr/>
              </a:pPr>
              <a:t>‹#›</a:t>
            </a:fld>
            <a:endParaRPr lang="hu-HU"/>
          </a:p>
        </p:txBody>
      </p:sp>
    </p:spTree>
    <p:extLst>
      <p:ext uri="{BB962C8B-B14F-4D97-AF65-F5344CB8AC3E}">
        <p14:creationId xmlns:p14="http://schemas.microsoft.com/office/powerpoint/2010/main" val="982106474"/>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Lst>
  <p:transition>
    <p:fade/>
  </p:transition>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Times New Roman"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Times New Roman" charset="0"/>
        </a:defRPr>
      </a:lvl6pPr>
      <a:lvl7pPr marL="914400" algn="ctr" rtl="0" fontAlgn="base">
        <a:spcBef>
          <a:spcPct val="0"/>
        </a:spcBef>
        <a:spcAft>
          <a:spcPct val="0"/>
        </a:spcAft>
        <a:defRPr sz="4000" b="1">
          <a:solidFill>
            <a:schemeClr val="bg1"/>
          </a:solidFill>
          <a:latin typeface="Times New Roman" charset="0"/>
        </a:defRPr>
      </a:lvl7pPr>
      <a:lvl8pPr marL="1371600" algn="ctr" rtl="0" fontAlgn="base">
        <a:spcBef>
          <a:spcPct val="0"/>
        </a:spcBef>
        <a:spcAft>
          <a:spcPct val="0"/>
        </a:spcAft>
        <a:defRPr sz="4000" b="1">
          <a:solidFill>
            <a:schemeClr val="bg1"/>
          </a:solidFill>
          <a:latin typeface="Times New Roman" charset="0"/>
        </a:defRPr>
      </a:lvl8pPr>
      <a:lvl9pPr marL="1828800" algn="ctr" rtl="0" fontAlgn="base">
        <a:spcBef>
          <a:spcPct val="0"/>
        </a:spcBef>
        <a:spcAft>
          <a:spcPct val="0"/>
        </a:spcAft>
        <a:defRPr sz="4000" b="1">
          <a:solidFill>
            <a:schemeClr val="bg1"/>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bg1"/>
          </a:solidFill>
          <a:latin typeface="+mn-lt"/>
          <a:ea typeface="ＭＳ Ｐゴシック" charset="-128"/>
        </a:defRPr>
      </a:lvl6pPr>
      <a:lvl7pPr marL="2971800" indent="-228600" algn="l" rtl="0" fontAlgn="base">
        <a:spcBef>
          <a:spcPct val="20000"/>
        </a:spcBef>
        <a:spcAft>
          <a:spcPct val="0"/>
        </a:spcAft>
        <a:buChar char="»"/>
        <a:defRPr sz="2000">
          <a:solidFill>
            <a:schemeClr val="bg1"/>
          </a:solidFill>
          <a:latin typeface="+mn-lt"/>
          <a:ea typeface="ＭＳ Ｐゴシック" charset="-128"/>
        </a:defRPr>
      </a:lvl7pPr>
      <a:lvl8pPr marL="3429000" indent="-228600" algn="l" rtl="0" fontAlgn="base">
        <a:spcBef>
          <a:spcPct val="20000"/>
        </a:spcBef>
        <a:spcAft>
          <a:spcPct val="0"/>
        </a:spcAft>
        <a:buChar char="»"/>
        <a:defRPr sz="2000">
          <a:solidFill>
            <a:schemeClr val="bg1"/>
          </a:solidFill>
          <a:latin typeface="+mn-lt"/>
          <a:ea typeface="ＭＳ Ｐゴシック" charset="-128"/>
        </a:defRPr>
      </a:lvl8pPr>
      <a:lvl9pPr marL="3886200" indent="-228600"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hu-H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Mintacím szerkesztése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Mintaszöveg szerkesztése</a:t>
            </a:r>
          </a:p>
          <a:p>
            <a:pPr lvl="1"/>
            <a:r>
              <a:rPr lang="en-US"/>
              <a:t>Második szint</a:t>
            </a:r>
          </a:p>
          <a:p>
            <a:pPr lvl="2"/>
            <a:r>
              <a:rPr lang="en-US"/>
              <a:t>Harmadik szint</a:t>
            </a:r>
          </a:p>
          <a:p>
            <a:pPr lvl="3"/>
            <a:r>
              <a:rPr lang="en-US"/>
              <a:t>Negyedik szint</a:t>
            </a:r>
          </a:p>
          <a:p>
            <a:pPr lvl="4"/>
            <a:r>
              <a:rPr lang="en-US"/>
              <a:t>Ötödik szint</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a:defRPr sz="1400">
                <a:solidFill>
                  <a:srgbClr val="000000"/>
                </a:solidFill>
                <a:cs typeface="+mn-cs"/>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a:defRPr sz="1400">
                <a:solidFill>
                  <a:srgbClr val="000000"/>
                </a:solidFill>
                <a:cs typeface="+mn-cs"/>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mn-cs"/>
              </a:defRPr>
            </a:lvl1pPr>
          </a:lstStyle>
          <a:p>
            <a:pPr>
              <a:defRPr/>
            </a:pPr>
            <a:fld id="{DEDDF118-6508-5044-841C-1006A38A7A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457200" y="381000"/>
            <a:ext cx="8229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20835" name="Rectangle 3"/>
          <p:cNvSpPr>
            <a:spLocks noGrp="1" noChangeArrowheads="1"/>
          </p:cNvSpPr>
          <p:nvPr>
            <p:ph type="body" idx="1"/>
          </p:nvPr>
        </p:nvSpPr>
        <p:spPr bwMode="auto">
          <a:xfrm>
            <a:off x="457200" y="1981200"/>
            <a:ext cx="8229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16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i="0">
                <a:solidFill>
                  <a:srgbClr val="FFFFFF"/>
                </a:solidFill>
                <a:effectLst>
                  <a:outerShdw blurRad="38100" dist="38100" dir="2700000" algn="tl">
                    <a:srgbClr val="000000"/>
                  </a:outerShdw>
                </a:effectLst>
                <a:latin typeface="Arial" charset="0"/>
                <a:ea typeface="ＭＳ Ｐゴシック"/>
                <a:cs typeface="ＭＳ Ｐゴシック"/>
              </a:defRPr>
            </a:lvl1pPr>
          </a:lstStyle>
          <a:p>
            <a:pPr defTabSz="914400">
              <a:defRPr/>
            </a:pPr>
            <a:endParaRPr lang="hu-HU"/>
          </a:p>
        </p:txBody>
      </p:sp>
      <p:sp>
        <p:nvSpPr>
          <p:cNvPr id="416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i="0">
                <a:solidFill>
                  <a:srgbClr val="FFFFFF"/>
                </a:solidFill>
                <a:effectLst>
                  <a:outerShdw blurRad="38100" dist="38100" dir="2700000" algn="tl">
                    <a:srgbClr val="000000"/>
                  </a:outerShdw>
                </a:effectLst>
                <a:latin typeface="Arial" charset="0"/>
                <a:ea typeface="ＭＳ Ｐゴシック"/>
                <a:cs typeface="ＭＳ Ｐゴシック"/>
              </a:defRPr>
            </a:lvl1pPr>
          </a:lstStyle>
          <a:p>
            <a:pPr defTabSz="914400">
              <a:defRPr/>
            </a:pPr>
            <a:endParaRPr lang="hu-HU"/>
          </a:p>
        </p:txBody>
      </p:sp>
      <p:sp>
        <p:nvSpPr>
          <p:cNvPr id="416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i="0">
                <a:solidFill>
                  <a:srgbClr val="FFFFFF"/>
                </a:solidFill>
                <a:effectLst>
                  <a:outerShdw blurRad="38100" dist="38100" dir="2700000" algn="tl">
                    <a:srgbClr val="000000"/>
                  </a:outerShdw>
                </a:effectLst>
                <a:latin typeface="Arial" charset="0"/>
              </a:defRPr>
            </a:lvl1pPr>
          </a:lstStyle>
          <a:p>
            <a:pPr defTabSz="914400">
              <a:defRPr/>
            </a:pPr>
            <a:fld id="{69A4243D-B450-6A40-9B35-363F6DECBC9A}" type="slidenum">
              <a:rPr lang="hu-HU"/>
              <a:pPr defTabSz="914400">
                <a:defRPr/>
              </a:pPr>
              <a:t>‹#›</a:t>
            </a:fld>
            <a:endParaRPr lang="hu-HU"/>
          </a:p>
        </p:txBody>
      </p:sp>
    </p:spTree>
    <p:extLst>
      <p:ext uri="{BB962C8B-B14F-4D97-AF65-F5344CB8AC3E}">
        <p14:creationId xmlns:p14="http://schemas.microsoft.com/office/powerpoint/2010/main" val="2209734761"/>
      </p:ext>
    </p:extLst>
  </p:cSld>
  <p:clrMap bg1="dk2" tx1="lt1" bg2="dk1" tx2="lt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 id="2147485250" r:id="rId12"/>
    <p:sldLayoutId id="214748525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ahoma"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Tahoma"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Tahoma"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Tahom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21858"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21859"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a:defRPr/>
            </a:pPr>
            <a:fld id="{5DDE8F2C-DF0C-EF47-BE64-11527716B02B}" type="datetimeFigureOut">
              <a:rPr lang="hu-HU"/>
              <a:pPr defTabSz="914400">
                <a:defRPr/>
              </a:pPr>
              <a:t>2015.10.15.</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defTabSz="914400">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a:defRPr/>
            </a:pPr>
            <a:fld id="{0F1E629F-33A5-0945-A8DB-3A2595A8EB3A}" type="slidenum">
              <a:rPr lang="hu-HU"/>
              <a:pPr defTabSz="914400">
                <a:defRPr/>
              </a:pPr>
              <a:t>‹#›</a:t>
            </a:fld>
            <a:endParaRPr lang="hu-HU"/>
          </a:p>
        </p:txBody>
      </p:sp>
    </p:spTree>
    <p:extLst>
      <p:ext uri="{BB962C8B-B14F-4D97-AF65-F5344CB8AC3E}">
        <p14:creationId xmlns:p14="http://schemas.microsoft.com/office/powerpoint/2010/main" val="392994687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954" name="Cím hely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25955" name="Szöveg hely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defTabSz="914400">
              <a:defRPr/>
            </a:pPr>
            <a:fld id="{CFBDBE2F-47CD-DD43-9D0B-5DBF45E644FB}" type="datetimeFigureOut">
              <a:rPr lang="hu-HU"/>
              <a:pPr defTabSz="914400">
                <a:defRPr/>
              </a:pPr>
              <a:t>2015.10.15.</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defTabSz="914400">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defTabSz="914400">
              <a:defRPr/>
            </a:pPr>
            <a:fld id="{516A3D1C-30B4-FA48-A294-57C4E182D5F7}" type="slidenum">
              <a:rPr lang="hu-HU"/>
              <a:pPr defTabSz="914400">
                <a:defRPr/>
              </a:pPr>
              <a:t>‹#›</a:t>
            </a:fld>
            <a:endParaRPr lang="hu-HU"/>
          </a:p>
        </p:txBody>
      </p:sp>
    </p:spTree>
    <p:extLst>
      <p:ext uri="{BB962C8B-B14F-4D97-AF65-F5344CB8AC3E}">
        <p14:creationId xmlns:p14="http://schemas.microsoft.com/office/powerpoint/2010/main" val="598380582"/>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457200" y="381000"/>
            <a:ext cx="8229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26979" name="Rectangle 3"/>
          <p:cNvSpPr>
            <a:spLocks noGrp="1" noChangeArrowheads="1"/>
          </p:cNvSpPr>
          <p:nvPr>
            <p:ph type="body" idx="1"/>
          </p:nvPr>
        </p:nvSpPr>
        <p:spPr bwMode="auto">
          <a:xfrm>
            <a:off x="457200" y="1981200"/>
            <a:ext cx="8229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16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914400">
              <a:defRPr sz="1400" i="0" u="none">
                <a:solidFill>
                  <a:srgbClr val="FFFFFF"/>
                </a:solidFill>
                <a:effectLst>
                  <a:outerShdw blurRad="38100" dist="38100" dir="2700000" algn="tl">
                    <a:srgbClr val="000000"/>
                  </a:outerShdw>
                </a:effectLst>
                <a:latin typeface="Arial" charset="0"/>
                <a:ea typeface="ＭＳ Ｐゴシック"/>
                <a:cs typeface="ＭＳ Ｐゴシック"/>
              </a:defRPr>
            </a:lvl1pPr>
          </a:lstStyle>
          <a:p>
            <a:pPr>
              <a:defRPr/>
            </a:pPr>
            <a:endParaRPr lang="hu-HU"/>
          </a:p>
        </p:txBody>
      </p:sp>
      <p:sp>
        <p:nvSpPr>
          <p:cNvPr id="416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914400">
              <a:defRPr sz="1400" i="0" u="none">
                <a:solidFill>
                  <a:srgbClr val="FFFFFF"/>
                </a:solidFill>
                <a:effectLst>
                  <a:outerShdw blurRad="38100" dist="38100" dir="2700000" algn="tl">
                    <a:srgbClr val="000000"/>
                  </a:outerShdw>
                </a:effectLst>
                <a:latin typeface="Arial" charset="0"/>
                <a:ea typeface="ＭＳ Ｐゴシック"/>
                <a:cs typeface="ＭＳ Ｐゴシック"/>
              </a:defRPr>
            </a:lvl1pPr>
          </a:lstStyle>
          <a:p>
            <a:pPr>
              <a:defRPr/>
            </a:pPr>
            <a:endParaRPr lang="hu-HU"/>
          </a:p>
        </p:txBody>
      </p:sp>
      <p:sp>
        <p:nvSpPr>
          <p:cNvPr id="416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914400">
              <a:defRPr sz="1400" i="0" u="none">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2D9E6D93-EB15-7849-A3AB-6EB26A6AE3B0}" type="slidenum">
              <a:rPr lang="hu-HU"/>
              <a:pPr>
                <a:defRPr/>
              </a:pPr>
              <a:t>‹#›</a:t>
            </a:fld>
            <a:endParaRPr lang="hu-HU"/>
          </a:p>
        </p:txBody>
      </p:sp>
    </p:spTree>
    <p:extLst>
      <p:ext uri="{BB962C8B-B14F-4D97-AF65-F5344CB8AC3E}">
        <p14:creationId xmlns:p14="http://schemas.microsoft.com/office/powerpoint/2010/main" val="1285046335"/>
      </p:ext>
    </p:extLst>
  </p:cSld>
  <p:clrMap bg1="dk2" tx1="lt1" bg2="dk1" tx2="lt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Cambria"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Cambria"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Cambria"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Cambria" pitchFamily="1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ahoma"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Tahoma"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Tahoma"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Tahom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0"/>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A3CE44D-9DBD-524C-A73B-64C37D72D3F0}" type="datetimeFigureOut">
              <a:rPr lang="en-US" smtClean="0">
                <a:solidFill>
                  <a:prstClr val="black">
                    <a:tint val="75000"/>
                  </a:prstClr>
                </a:solidFill>
                <a:latin typeface="Calibri"/>
                <a:ea typeface="+mn-ea"/>
                <a:cs typeface="+mn-cs"/>
              </a:rPr>
              <a:pPr fontAlgn="auto">
                <a:spcBef>
                  <a:spcPts val="0"/>
                </a:spcBef>
                <a:spcAft>
                  <a:spcPts val="0"/>
                </a:spcAft>
              </a:pPr>
              <a:t>10/15/2015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61528724-A321-C04B-AC00-9E85C5912A7F}"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0839385"/>
      </p:ext>
    </p:extLst>
  </p:cSld>
  <p:clrMap bg1="lt1" tx1="dk1" bg2="lt2" tx2="dk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 id="2147485313" r:id="rId12"/>
    <p:sldLayoutId id="2147485314" r:id="rId13"/>
    <p:sldLayoutId id="214748531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000066"/>
            </a:gs>
          </a:gsLst>
          <a:path path="rect">
            <a:fillToRect r="100000" b="100000"/>
          </a:path>
        </a:grad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396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96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a:cs typeface="+mn-cs"/>
              </a:defRPr>
            </a:lvl1pPr>
          </a:lstStyle>
          <a:p>
            <a:pPr>
              <a:defRPr/>
            </a:pPr>
            <a:endParaRPr lang="hu-HU"/>
          </a:p>
        </p:txBody>
      </p:sp>
      <p:sp>
        <p:nvSpPr>
          <p:cNvPr id="396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a:cs typeface="+mn-cs"/>
              </a:defRPr>
            </a:lvl1pPr>
          </a:lstStyle>
          <a:p>
            <a:pPr>
              <a:defRPr/>
            </a:pPr>
            <a:endParaRPr lang="hu-HU"/>
          </a:p>
        </p:txBody>
      </p:sp>
      <p:sp>
        <p:nvSpPr>
          <p:cNvPr id="396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a:cs typeface="+mn-cs"/>
              </a:defRPr>
            </a:lvl1pPr>
          </a:lstStyle>
          <a:p>
            <a:pPr>
              <a:defRPr/>
            </a:pPr>
            <a:fld id="{82718810-612B-DB40-B210-3BBA0971037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077F76"/>
            </a:gs>
          </a:gsLst>
          <a:lin ang="5400000" scaled="1"/>
        </a:gradFill>
        <a:effectLst/>
      </p:bgPr>
    </p:bg>
    <p:spTree>
      <p:nvGrpSpPr>
        <p:cNvPr id="1" name=""/>
        <p:cNvGrpSpPr/>
        <p:nvPr/>
      </p:nvGrpSpPr>
      <p:grpSpPr>
        <a:xfrm>
          <a:off x="0" y="0"/>
          <a:ext cx="0" cy="0"/>
          <a:chOff x="0" y="0"/>
          <a:chExt cx="0" cy="0"/>
        </a:xfrm>
      </p:grpSpPr>
      <p:sp>
        <p:nvSpPr>
          <p:cNvPr id="76802" name="Line 2"/>
          <p:cNvSpPr>
            <a:spLocks noChangeShapeType="1"/>
          </p:cNvSpPr>
          <p:nvPr/>
        </p:nvSpPr>
        <p:spPr bwMode="auto">
          <a:xfrm>
            <a:off x="0" y="6172200"/>
            <a:ext cx="9144000" cy="0"/>
          </a:xfrm>
          <a:prstGeom prst="line">
            <a:avLst/>
          </a:prstGeom>
          <a:noFill/>
          <a:ln w="12700">
            <a:solidFill>
              <a:srgbClr val="09A39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FF"/>
              </a:solidFill>
              <a:cs typeface="+mn-cs"/>
            </a:endParaRPr>
          </a:p>
        </p:txBody>
      </p:sp>
      <p:sp>
        <p:nvSpPr>
          <p:cNvPr id="76803" name="Rectangle 3"/>
          <p:cNvSpPr>
            <a:spLocks noChangeArrowheads="1"/>
          </p:cNvSpPr>
          <p:nvPr/>
        </p:nvSpPr>
        <p:spPr bwMode="auto">
          <a:xfrm>
            <a:off x="0" y="6248400"/>
            <a:ext cx="9144000" cy="609600"/>
          </a:xfrm>
          <a:prstGeom prst="rect">
            <a:avLst/>
          </a:prstGeom>
          <a:gradFill rotWithShape="1">
            <a:gsLst>
              <a:gs pos="0">
                <a:srgbClr val="077F76"/>
              </a:gs>
              <a:gs pos="100000">
                <a:schemeClr val="tx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FF"/>
              </a:solidFill>
              <a:cs typeface="+mn-cs"/>
            </a:endParaRPr>
          </a:p>
        </p:txBody>
      </p:sp>
      <p:sp>
        <p:nvSpPr>
          <p:cNvPr id="76804" name="Line 4"/>
          <p:cNvSpPr>
            <a:spLocks noChangeShapeType="1"/>
          </p:cNvSpPr>
          <p:nvPr/>
        </p:nvSpPr>
        <p:spPr bwMode="auto">
          <a:xfrm>
            <a:off x="-76200" y="6096000"/>
            <a:ext cx="9220200" cy="0"/>
          </a:xfrm>
          <a:prstGeom prst="line">
            <a:avLst/>
          </a:prstGeom>
          <a:noFill/>
          <a:ln w="38100">
            <a:solidFill>
              <a:srgbClr val="09A39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FF"/>
              </a:solidFill>
              <a:cs typeface="+mn-cs"/>
            </a:endParaRPr>
          </a:p>
        </p:txBody>
      </p:sp>
      <p:pic>
        <p:nvPicPr>
          <p:cNvPr id="76805"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07375" y="5791200"/>
            <a:ext cx="784225"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77F76"/>
                </a:solidFill>
                <a:miter lim="800000"/>
                <a:headEnd/>
                <a:tailEnd/>
              </a14:hiddenLine>
            </a:ext>
            <a:ext uri="{AF507438-7753-43e0-B8FC-AC1667EBCBE1}">
              <a14:hiddenEffects xmlns:a14="http://schemas.microsoft.com/office/drawing/2010/main" xmlns="">
                <a:effectLst>
                  <a:outerShdw blurRad="63500" dist="63500" dir="3187806" algn="ctr" rotWithShape="0">
                    <a:srgbClr val="4D4D4D">
                      <a:alpha val="28999"/>
                    </a:srgbClr>
                  </a:outerShdw>
                </a:effectLst>
              </a14:hiddenEffects>
            </a:ext>
          </a:extLst>
        </p:spPr>
      </p:pic>
      <p:sp>
        <p:nvSpPr>
          <p:cNvPr id="76806" name="Rectangle 6"/>
          <p:cNvSpPr>
            <a:spLocks noGrp="1" noChangeArrowheads="1"/>
          </p:cNvSpPr>
          <p:nvPr>
            <p:ph type="title"/>
          </p:nvPr>
        </p:nvSpPr>
        <p:spPr bwMode="auto">
          <a:xfrm>
            <a:off x="457200" y="301625"/>
            <a:ext cx="8229600" cy="582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6807" name="Rectangle 7"/>
          <p:cNvSpPr>
            <a:spLocks noGrp="1" noChangeArrowheads="1"/>
          </p:cNvSpPr>
          <p:nvPr>
            <p:ph type="body" idx="1"/>
          </p:nvPr>
        </p:nvSpPr>
        <p:spPr bwMode="auto">
          <a:xfrm>
            <a:off x="457200" y="1600200"/>
            <a:ext cx="8229600" cy="1538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29783" dir="1514402"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p:txBody>
      </p:sp>
      <p:sp>
        <p:nvSpPr>
          <p:cNvPr id="76808" name="Line 8"/>
          <p:cNvSpPr>
            <a:spLocks noChangeShapeType="1"/>
          </p:cNvSpPr>
          <p:nvPr userDrawn="1"/>
        </p:nvSpPr>
        <p:spPr bwMode="auto">
          <a:xfrm>
            <a:off x="0" y="6172200"/>
            <a:ext cx="9144000" cy="0"/>
          </a:xfrm>
          <a:prstGeom prst="line">
            <a:avLst/>
          </a:prstGeom>
          <a:noFill/>
          <a:ln w="12700">
            <a:solidFill>
              <a:srgbClr val="09A39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FF"/>
              </a:solidFill>
              <a:cs typeface="+mn-cs"/>
            </a:endParaRPr>
          </a:p>
        </p:txBody>
      </p:sp>
      <p:sp>
        <p:nvSpPr>
          <p:cNvPr id="76809" name="Rectangle 9"/>
          <p:cNvSpPr>
            <a:spLocks noChangeArrowheads="1"/>
          </p:cNvSpPr>
          <p:nvPr userDrawn="1"/>
        </p:nvSpPr>
        <p:spPr bwMode="auto">
          <a:xfrm>
            <a:off x="0" y="6248400"/>
            <a:ext cx="9144000" cy="609600"/>
          </a:xfrm>
          <a:prstGeom prst="rect">
            <a:avLst/>
          </a:prstGeom>
          <a:gradFill rotWithShape="1">
            <a:gsLst>
              <a:gs pos="0">
                <a:srgbClr val="077F76"/>
              </a:gs>
              <a:gs pos="100000">
                <a:schemeClr val="tx1"/>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FF"/>
              </a:solidFill>
              <a:cs typeface="+mn-cs"/>
            </a:endParaRPr>
          </a:p>
        </p:txBody>
      </p:sp>
      <p:sp>
        <p:nvSpPr>
          <p:cNvPr id="76810" name="Line 10"/>
          <p:cNvSpPr>
            <a:spLocks noChangeShapeType="1"/>
          </p:cNvSpPr>
          <p:nvPr userDrawn="1"/>
        </p:nvSpPr>
        <p:spPr bwMode="auto">
          <a:xfrm>
            <a:off x="-76200" y="6096000"/>
            <a:ext cx="9220200" cy="0"/>
          </a:xfrm>
          <a:prstGeom prst="line">
            <a:avLst/>
          </a:prstGeom>
          <a:noFill/>
          <a:ln w="38100">
            <a:solidFill>
              <a:srgbClr val="09A39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FF"/>
              </a:solidFill>
              <a:cs typeface="+mn-cs"/>
            </a:endParaRPr>
          </a:p>
        </p:txBody>
      </p:sp>
      <p:pic>
        <p:nvPicPr>
          <p:cNvPr id="76811"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07375" y="5791200"/>
            <a:ext cx="784225"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77F76"/>
                </a:solidFill>
                <a:miter lim="800000"/>
                <a:headEnd/>
                <a:tailEnd/>
              </a14:hiddenLine>
            </a:ext>
            <a:ext uri="{AF507438-7753-43e0-B8FC-AC1667EBCBE1}">
              <a14:hiddenEffects xmlns:a14="http://schemas.microsoft.com/office/drawing/2010/main" xmlns="">
                <a:effectLst>
                  <a:outerShdw blurRad="63500" dist="63500" dir="3187806" algn="ctr" rotWithShape="0">
                    <a:srgbClr val="4D4D4D">
                      <a:alpha val="28999"/>
                    </a:srgbClr>
                  </a:outerShdw>
                </a:effectLst>
              </a14:hiddenEffects>
            </a:ext>
          </a:extLst>
        </p:spPr>
      </p:pic>
    </p:spTree>
  </p:cSld>
  <p:clrMap bg1="dk2" tx1="lt1" bg2="dk1" tx2="lt2" accent1="accent1" accent2="accent2" accent3="accent3" accent4="accent4" accent5="accent5" accent6="accent6" hlink="hlink" folHlink="folHlink"/>
  <p:sldLayoutIdLst>
    <p:sldLayoutId id="2147484805" r:id="rId1"/>
    <p:sldLayoutId id="2147484741" r:id="rId2"/>
    <p:sldLayoutId id="2147484742" r:id="rId3"/>
    <p:sldLayoutId id="2147484743" r:id="rId4"/>
    <p:sldLayoutId id="2147484744" r:id="rId5"/>
    <p:sldLayoutId id="2147484745" r:id="rId6"/>
    <p:sldLayoutId id="2147484746" r:id="rId7"/>
    <p:sldLayoutId id="2147484747" r:id="rId8"/>
    <p:sldLayoutId id="2147484748" r:id="rId9"/>
    <p:sldLayoutId id="2147484749" r:id="rId10"/>
    <p:sldLayoutId id="2147484750" r:id="rId11"/>
  </p:sldLayoutIdLst>
  <p:txStyles>
    <p:titleStyle>
      <a:lvl1pPr algn="l" rtl="0" eaLnBrk="0" fontAlgn="base" hangingPunct="0">
        <a:lnSpc>
          <a:spcPct val="106000"/>
        </a:lnSpc>
        <a:spcBef>
          <a:spcPct val="0"/>
        </a:spcBef>
        <a:spcAft>
          <a:spcPct val="0"/>
        </a:spcAft>
        <a:defRPr sz="36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l" rtl="0" eaLnBrk="0" fontAlgn="base" hangingPunct="0">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l" rtl="0" eaLnBrk="0" fontAlgn="base" hangingPunct="0">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l" rtl="0" eaLnBrk="0" fontAlgn="base" hangingPunct="0">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l" rtl="0" fontAlgn="base">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defRPr>
      </a:lvl6pPr>
      <a:lvl7pPr marL="914400" algn="l" rtl="0" fontAlgn="base">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defRPr>
      </a:lvl7pPr>
      <a:lvl8pPr marL="1371600" algn="l" rtl="0" fontAlgn="base">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defRPr>
      </a:lvl8pPr>
      <a:lvl9pPr marL="1828800" algn="l" rtl="0" fontAlgn="base">
        <a:lnSpc>
          <a:spcPct val="106000"/>
        </a:lnSpc>
        <a:spcBef>
          <a:spcPct val="0"/>
        </a:spcBef>
        <a:spcAft>
          <a:spcPct val="0"/>
        </a:spcAft>
        <a:defRPr sz="3600" b="1">
          <a:solidFill>
            <a:schemeClr val="tx2"/>
          </a:solidFill>
          <a:effectLst>
            <a:outerShdw blurRad="38100" dist="38100" dir="2700000" algn="tl">
              <a:srgbClr val="000000"/>
            </a:outerShdw>
          </a:effectLst>
          <a:latin typeface="Arial" charset="0"/>
          <a:ea typeface="ＭＳ Ｐゴシック" charset="0"/>
        </a:defRPr>
      </a:lvl9pPr>
    </p:titleStyle>
    <p:bodyStyle>
      <a:lvl1pPr marL="341313" indent="-341313" algn="l" rtl="0" eaLnBrk="0" fontAlgn="base" hangingPunct="0">
        <a:spcBef>
          <a:spcPct val="70000"/>
        </a:spcBef>
        <a:spcAft>
          <a:spcPct val="0"/>
        </a:spcAft>
        <a:buClr>
          <a:schemeClr val="tx2"/>
        </a:buClr>
        <a:buFont typeface="Arial" charset="0"/>
        <a:buChar char="■"/>
        <a:defRPr sz="2800" b="1">
          <a:solidFill>
            <a:schemeClr val="tx1"/>
          </a:solidFill>
          <a:effectLst>
            <a:outerShdw blurRad="38100" dist="38100" dir="2700000" algn="tl">
              <a:srgbClr val="000000"/>
            </a:outerShdw>
          </a:effectLst>
          <a:latin typeface="+mn-lt"/>
          <a:ea typeface="+mn-ea"/>
          <a:cs typeface="ＭＳ Ｐゴシック" charset="0"/>
        </a:defRPr>
      </a:lvl1pPr>
      <a:lvl2pPr marL="795338" indent="-339725" algn="l" rtl="0" eaLnBrk="0" fontAlgn="base" hangingPunct="0">
        <a:spcBef>
          <a:spcPct val="40000"/>
        </a:spcBef>
        <a:spcAft>
          <a:spcPct val="0"/>
        </a:spcAft>
        <a:buClr>
          <a:schemeClr val="folHlink"/>
        </a:buClr>
        <a:buFont typeface="Arial" charset="0"/>
        <a:buChar char="■"/>
        <a:defRPr sz="2800">
          <a:solidFill>
            <a:schemeClr val="tx1"/>
          </a:solidFill>
          <a:effectLst>
            <a:outerShdw blurRad="38100" dist="38100" dir="2700000" algn="tl">
              <a:srgbClr val="000000"/>
            </a:outerShdw>
          </a:effectLst>
          <a:latin typeface="+mn-lt"/>
          <a:ea typeface="+mn-ea"/>
        </a:defRPr>
      </a:lvl2pPr>
      <a:lvl3pPr marL="1311275" indent="-401638" algn="l" rtl="0" eaLnBrk="0" fontAlgn="base" hangingPunct="0">
        <a:spcBef>
          <a:spcPct val="20000"/>
        </a:spcBef>
        <a:spcAft>
          <a:spcPct val="0"/>
        </a:spcAft>
        <a:buClr>
          <a:schemeClr val="tx1"/>
        </a:buClr>
        <a:buFont typeface="Times New Roman" charset="0"/>
        <a:buChar char="—"/>
        <a:defRPr sz="2800" i="1">
          <a:solidFill>
            <a:schemeClr val="tx1"/>
          </a:solidFill>
          <a:effectLst>
            <a:outerShdw blurRad="38100" dist="38100" dir="2700000" algn="tl">
              <a:srgbClr val="000000"/>
            </a:outerShdw>
          </a:effectLst>
          <a:latin typeface="+mn-lt"/>
          <a:ea typeface="+mn-ea"/>
        </a:defRPr>
      </a:lvl3pPr>
      <a:lvl4pPr marL="1787525" indent="-171450" algn="l" rtl="0" eaLnBrk="0" fontAlgn="base" hangingPunct="0">
        <a:spcBef>
          <a:spcPct val="40000"/>
        </a:spcBef>
        <a:spcAft>
          <a:spcPct val="0"/>
        </a:spcAft>
        <a:buClr>
          <a:srgbClr val="66FFCC"/>
        </a:buClr>
        <a:buSzPct val="68000"/>
        <a:buFont typeface="Monotype Sorts" charset="0"/>
        <a:buChar char="n"/>
        <a:defRPr sz="2800" b="1" i="1">
          <a:solidFill>
            <a:schemeClr val="tx1"/>
          </a:solidFill>
          <a:latin typeface="+mn-lt"/>
          <a:ea typeface="+mn-ea"/>
        </a:defRPr>
      </a:lvl4pPr>
      <a:lvl5pPr marL="2073275" indent="-171450" algn="l" rtl="0" eaLnBrk="0" fontAlgn="base" hangingPunct="0">
        <a:spcBef>
          <a:spcPct val="40000"/>
        </a:spcBef>
        <a:spcAft>
          <a:spcPct val="0"/>
        </a:spcAft>
        <a:buClr>
          <a:srgbClr val="66FFCC"/>
        </a:buClr>
        <a:buSzPct val="68000"/>
        <a:buFont typeface="Monotype Sorts" charset="0"/>
        <a:buChar char="n"/>
        <a:defRPr sz="2800" b="1" i="1">
          <a:solidFill>
            <a:schemeClr val="tx1"/>
          </a:solidFill>
          <a:latin typeface="+mn-lt"/>
          <a:ea typeface="+mn-ea"/>
        </a:defRPr>
      </a:lvl5pPr>
      <a:lvl6pPr marL="2530475" indent="-171450" algn="l" rtl="0" fontAlgn="base">
        <a:spcBef>
          <a:spcPct val="40000"/>
        </a:spcBef>
        <a:spcAft>
          <a:spcPct val="0"/>
        </a:spcAft>
        <a:buClr>
          <a:srgbClr val="66FFCC"/>
        </a:buClr>
        <a:buSzPct val="68000"/>
        <a:buFont typeface="Monotype Sorts" charset="0"/>
        <a:buChar char="n"/>
        <a:defRPr sz="2800" b="1" i="1">
          <a:solidFill>
            <a:schemeClr val="tx1"/>
          </a:solidFill>
          <a:latin typeface="+mn-lt"/>
          <a:ea typeface="+mn-ea"/>
        </a:defRPr>
      </a:lvl6pPr>
      <a:lvl7pPr marL="2987675" indent="-171450" algn="l" rtl="0" fontAlgn="base">
        <a:spcBef>
          <a:spcPct val="40000"/>
        </a:spcBef>
        <a:spcAft>
          <a:spcPct val="0"/>
        </a:spcAft>
        <a:buClr>
          <a:srgbClr val="66FFCC"/>
        </a:buClr>
        <a:buSzPct val="68000"/>
        <a:buFont typeface="Monotype Sorts" charset="0"/>
        <a:buChar char="n"/>
        <a:defRPr sz="2800" b="1" i="1">
          <a:solidFill>
            <a:schemeClr val="tx1"/>
          </a:solidFill>
          <a:latin typeface="+mn-lt"/>
          <a:ea typeface="+mn-ea"/>
        </a:defRPr>
      </a:lvl7pPr>
      <a:lvl8pPr marL="3444875" indent="-171450" algn="l" rtl="0" fontAlgn="base">
        <a:spcBef>
          <a:spcPct val="40000"/>
        </a:spcBef>
        <a:spcAft>
          <a:spcPct val="0"/>
        </a:spcAft>
        <a:buClr>
          <a:srgbClr val="66FFCC"/>
        </a:buClr>
        <a:buSzPct val="68000"/>
        <a:buFont typeface="Monotype Sorts" charset="0"/>
        <a:buChar char="n"/>
        <a:defRPr sz="2800" b="1" i="1">
          <a:solidFill>
            <a:schemeClr val="tx1"/>
          </a:solidFill>
          <a:latin typeface="+mn-lt"/>
          <a:ea typeface="+mn-ea"/>
        </a:defRPr>
      </a:lvl8pPr>
      <a:lvl9pPr marL="3902075" indent="-171450" algn="l" rtl="0" fontAlgn="base">
        <a:spcBef>
          <a:spcPct val="40000"/>
        </a:spcBef>
        <a:spcAft>
          <a:spcPct val="0"/>
        </a:spcAft>
        <a:buClr>
          <a:srgbClr val="66FFCC"/>
        </a:buClr>
        <a:buSzPct val="68000"/>
        <a:buFont typeface="Monotype Sorts" charset="0"/>
        <a:buChar char="n"/>
        <a:defRPr sz="28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 </a:t>
            </a:r>
          </a:p>
          <a:p>
            <a:pPr lvl="1"/>
            <a:r>
              <a:rPr lang="hu-HU"/>
              <a:t>Második szint</a:t>
            </a:r>
          </a:p>
          <a:p>
            <a:pPr lvl="2"/>
            <a:r>
              <a:rPr lang="hu-HU"/>
              <a:t>Harmadik szint</a:t>
            </a:r>
          </a:p>
          <a:p>
            <a:pPr lvl="3"/>
            <a:r>
              <a:rPr lang="hu-HU"/>
              <a:t>Negyedik szint</a:t>
            </a:r>
          </a:p>
          <a:p>
            <a:pPr lvl="4"/>
            <a:r>
              <a:rPr lang="hu-HU"/>
              <a:t>Ötödik szint</a:t>
            </a:r>
          </a:p>
        </p:txBody>
      </p:sp>
      <p:sp>
        <p:nvSpPr>
          <p:cNvPr id="105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a:defRPr/>
            </a:pPr>
            <a:endParaRPr lang="en-US"/>
          </a:p>
        </p:txBody>
      </p:sp>
      <p:sp>
        <p:nvSpPr>
          <p:cNvPr id="105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a:p>
        </p:txBody>
      </p:sp>
      <p:sp>
        <p:nvSpPr>
          <p:cNvPr id="105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a:defRPr/>
            </a:pPr>
            <a:fld id="{377D8432-7CE4-FA4A-863D-EC3BAB931A0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457200" y="381000"/>
            <a:ext cx="82296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53251" name="Rectangle 3"/>
          <p:cNvSpPr>
            <a:spLocks noGrp="1" noChangeArrowheads="1"/>
          </p:cNvSpPr>
          <p:nvPr>
            <p:ph type="body" idx="1"/>
          </p:nvPr>
        </p:nvSpPr>
        <p:spPr bwMode="auto">
          <a:xfrm>
            <a:off x="457200" y="1981200"/>
            <a:ext cx="8229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16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914400">
              <a:defRPr sz="1400" i="0">
                <a:solidFill>
                  <a:srgbClr val="FFFFFF"/>
                </a:solidFill>
                <a:effectLst>
                  <a:outerShdw blurRad="38100" dist="38100" dir="2700000" algn="tl">
                    <a:srgbClr val="000000"/>
                  </a:outerShdw>
                </a:effectLst>
                <a:latin typeface="Arial" charset="0"/>
                <a:ea typeface="ＭＳ Ｐゴシック"/>
                <a:cs typeface="ＭＳ Ｐゴシック"/>
              </a:defRPr>
            </a:lvl1pPr>
          </a:lstStyle>
          <a:p>
            <a:pPr>
              <a:defRPr/>
            </a:pPr>
            <a:endParaRPr lang="hu-HU"/>
          </a:p>
        </p:txBody>
      </p:sp>
      <p:sp>
        <p:nvSpPr>
          <p:cNvPr id="416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914400">
              <a:defRPr sz="1400" i="0">
                <a:solidFill>
                  <a:srgbClr val="FFFFFF"/>
                </a:solidFill>
                <a:effectLst>
                  <a:outerShdw blurRad="38100" dist="38100" dir="2700000" algn="tl">
                    <a:srgbClr val="000000"/>
                  </a:outerShdw>
                </a:effectLst>
                <a:latin typeface="Arial" charset="0"/>
                <a:ea typeface="ＭＳ Ｐゴシック"/>
                <a:cs typeface="ＭＳ Ｐゴシック"/>
              </a:defRPr>
            </a:lvl1pPr>
          </a:lstStyle>
          <a:p>
            <a:pPr>
              <a:defRPr/>
            </a:pPr>
            <a:endParaRPr lang="hu-HU"/>
          </a:p>
        </p:txBody>
      </p:sp>
      <p:sp>
        <p:nvSpPr>
          <p:cNvPr id="416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914400">
              <a:defRPr sz="1400" i="0">
                <a:solidFill>
                  <a:srgbClr val="FFFFFF"/>
                </a:solidFill>
                <a:effectLst>
                  <a:outerShdw blurRad="38100" dist="38100" dir="2700000" algn="tl">
                    <a:srgbClr val="000000"/>
                  </a:outerShdw>
                </a:effectLst>
                <a:latin typeface="Arial" charset="0"/>
              </a:defRPr>
            </a:lvl1pPr>
          </a:lstStyle>
          <a:p>
            <a:pPr>
              <a:defRPr/>
            </a:pPr>
            <a:fld id="{8BA785F7-FD6C-2248-B26A-EA3FC274F1AF}" type="slidenum">
              <a:rPr lang="hu-HU"/>
              <a:pPr>
                <a:defRPr/>
              </a:pPr>
              <a:t>‹#›</a:t>
            </a:fld>
            <a:endParaRPr lang="hu-HU"/>
          </a:p>
        </p:txBody>
      </p:sp>
    </p:spTree>
  </p:cSld>
  <p:clrMap bg1="dk2" tx1="lt1" bg2="dk1" tx2="lt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 id="21474848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ahoma"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ahoma"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Tahoma"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Tahoma"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Tahom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5538" name="Picture 2" descr="BHC_BAY_59-7939_blue_round_03_master_05102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hidden">
          <a:xfrm>
            <a:off x="-3175" y="-3175"/>
            <a:ext cx="9148763"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3"/>
          <p:cNvSpPr>
            <a:spLocks noGrp="1" noChangeArrowheads="1"/>
          </p:cNvSpPr>
          <p:nvPr>
            <p:ph type="title"/>
          </p:nvPr>
        </p:nvSpPr>
        <p:spPr bwMode="auto">
          <a:xfrm>
            <a:off x="1736725" y="219075"/>
            <a:ext cx="7262813" cy="777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98660" name="Rectangle 4"/>
          <p:cNvSpPr>
            <a:spLocks noGrp="1" noChangeArrowheads="1"/>
          </p:cNvSpPr>
          <p:nvPr>
            <p:ph type="body" idx="1"/>
          </p:nvPr>
        </p:nvSpPr>
        <p:spPr bwMode="auto">
          <a:xfrm>
            <a:off x="614363" y="1446213"/>
            <a:ext cx="7916862" cy="4502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8662" name="Rectangle 6"/>
          <p:cNvSpPr>
            <a:spLocks noGrp="1" noChangeArrowheads="1"/>
          </p:cNvSpPr>
          <p:nvPr>
            <p:ph type="sldNum" sz="quarter" idx="4"/>
          </p:nvPr>
        </p:nvSpPr>
        <p:spPr bwMode="auto">
          <a:xfrm>
            <a:off x="7010400" y="6508750"/>
            <a:ext cx="2133600" cy="34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FFFFFF"/>
                </a:solidFill>
                <a:cs typeface="+mn-cs"/>
              </a:defRPr>
            </a:lvl1pPr>
          </a:lstStyle>
          <a:p>
            <a:pPr>
              <a:defRPr/>
            </a:pPr>
            <a:fld id="{081A6DC6-0865-6E44-B51C-91D263DA5965}" type="slidenum">
              <a:rPr lang="de-DE"/>
              <a:pPr>
                <a:defRPr/>
              </a:pPr>
              <a:t>‹#›</a:t>
            </a:fld>
            <a:endParaRPr lang="de-DE"/>
          </a:p>
        </p:txBody>
      </p:sp>
    </p:spTree>
  </p:cSld>
  <p:clrMap bg1="dk2" tx1="lt1" bg2="dk1" tx2="lt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 id="2147484829" r:id="rId12"/>
    <p:sldLayoutId id="2147484830" r:id="rId13"/>
    <p:sldLayoutId id="2147484831" r:id="rId14"/>
  </p:sldLayoutIdLst>
  <p:transition spd="slow"/>
  <p:hf hdr="0" ftr="0" dt="0"/>
  <p:txStyles>
    <p:titleStyle>
      <a:lvl1pPr algn="l" rtl="0" eaLnBrk="0" fontAlgn="base" hangingPunct="0">
        <a:spcBef>
          <a:spcPct val="0"/>
        </a:spcBef>
        <a:spcAft>
          <a:spcPct val="0"/>
        </a:spcAft>
        <a:defRPr sz="2800" b="1">
          <a:solidFill>
            <a:schemeClr val="tx1"/>
          </a:solidFill>
          <a:latin typeface="+mj-lt"/>
          <a:ea typeface="+mj-ea"/>
          <a:cs typeface="ＭＳ Ｐゴシック" charset="0"/>
        </a:defRPr>
      </a:lvl1pPr>
      <a:lvl2pPr algn="l"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800" b="1">
          <a:solidFill>
            <a:schemeClr val="tx1"/>
          </a:solidFill>
          <a:latin typeface="Arial" charset="0"/>
          <a:ea typeface="ＭＳ Ｐゴシック" charset="0"/>
          <a:cs typeface="ＭＳ Ｐゴシック" charset="0"/>
        </a:defRPr>
      </a:lvl5pPr>
      <a:lvl6pPr marL="457200" algn="l" rtl="0" fontAlgn="base">
        <a:spcBef>
          <a:spcPct val="0"/>
        </a:spcBef>
        <a:spcAft>
          <a:spcPct val="0"/>
        </a:spcAft>
        <a:defRPr sz="2800" b="1">
          <a:solidFill>
            <a:schemeClr val="tx1"/>
          </a:solidFill>
          <a:latin typeface="Arial" charset="0"/>
          <a:ea typeface="ＭＳ Ｐゴシック" charset="0"/>
        </a:defRPr>
      </a:lvl6pPr>
      <a:lvl7pPr marL="914400" algn="l" rtl="0" fontAlgn="base">
        <a:spcBef>
          <a:spcPct val="0"/>
        </a:spcBef>
        <a:spcAft>
          <a:spcPct val="0"/>
        </a:spcAft>
        <a:defRPr sz="2800" b="1">
          <a:solidFill>
            <a:schemeClr val="tx1"/>
          </a:solidFill>
          <a:latin typeface="Arial" charset="0"/>
          <a:ea typeface="ＭＳ Ｐゴシック" charset="0"/>
        </a:defRPr>
      </a:lvl7pPr>
      <a:lvl8pPr marL="1371600" algn="l" rtl="0" fontAlgn="base">
        <a:spcBef>
          <a:spcPct val="0"/>
        </a:spcBef>
        <a:spcAft>
          <a:spcPct val="0"/>
        </a:spcAft>
        <a:defRPr sz="2800" b="1">
          <a:solidFill>
            <a:schemeClr val="tx1"/>
          </a:solidFill>
          <a:latin typeface="Arial" charset="0"/>
          <a:ea typeface="ＭＳ Ｐゴシック" charset="0"/>
        </a:defRPr>
      </a:lvl8pPr>
      <a:lvl9pPr marL="1828800" algn="l" rtl="0" fontAlgn="base">
        <a:spcBef>
          <a:spcPct val="0"/>
        </a:spcBef>
        <a:spcAft>
          <a:spcPct val="0"/>
        </a:spcAft>
        <a:defRPr sz="2800" b="1">
          <a:solidFill>
            <a:schemeClr val="tx1"/>
          </a:solidFill>
          <a:latin typeface="Arial" charset="0"/>
          <a:ea typeface="ＭＳ Ｐゴシック" charset="0"/>
        </a:defRPr>
      </a:lvl9pPr>
    </p:titleStyle>
    <p:bodyStyle>
      <a:lvl1pPr marL="266700" indent="-266700" algn="l" rtl="0" eaLnBrk="0" fontAlgn="b" hangingPunct="0">
        <a:spcBef>
          <a:spcPct val="20000"/>
        </a:spcBef>
        <a:spcAft>
          <a:spcPct val="20000"/>
        </a:spcAft>
        <a:buClr>
          <a:schemeClr val="bg2"/>
        </a:buClr>
        <a:buFont typeface="Wingdings 2" charset="0"/>
        <a:buChar char="®"/>
        <a:defRPr sz="2000">
          <a:solidFill>
            <a:schemeClr val="tx1"/>
          </a:solidFill>
          <a:latin typeface="+mn-lt"/>
          <a:ea typeface="+mn-ea"/>
          <a:cs typeface="ＭＳ Ｐゴシック" charset="0"/>
        </a:defRPr>
      </a:lvl1pPr>
      <a:lvl2pPr marL="542925" indent="-261938" algn="l" rtl="0" eaLnBrk="0" fontAlgn="b" hangingPunct="0">
        <a:spcBef>
          <a:spcPct val="10000"/>
        </a:spcBef>
        <a:spcAft>
          <a:spcPct val="10000"/>
        </a:spcAft>
        <a:buClr>
          <a:schemeClr val="bg2"/>
        </a:buClr>
        <a:buFont typeface="Symbol" charset="0"/>
        <a:buChar char="·"/>
        <a:defRPr>
          <a:solidFill>
            <a:schemeClr val="tx1"/>
          </a:solidFill>
          <a:latin typeface="+mn-lt"/>
          <a:ea typeface="+mn-ea"/>
        </a:defRPr>
      </a:lvl2pPr>
      <a:lvl3pPr marL="809625" indent="-252413" algn="l" rtl="0" eaLnBrk="0" fontAlgn="b" hangingPunct="0">
        <a:spcBef>
          <a:spcPct val="10000"/>
        </a:spcBef>
        <a:spcAft>
          <a:spcPct val="10000"/>
        </a:spcAft>
        <a:buClr>
          <a:schemeClr val="bg2"/>
        </a:buClr>
        <a:buFont typeface="Arial" charset="0"/>
        <a:buChar char="–"/>
        <a:defRPr>
          <a:solidFill>
            <a:schemeClr val="tx1"/>
          </a:solidFill>
          <a:latin typeface="+mn-lt"/>
          <a:ea typeface="+mn-ea"/>
        </a:defRPr>
      </a:lvl3pPr>
      <a:lvl4pPr marL="1073150" indent="-261938" algn="l" rtl="0" eaLnBrk="0" fontAlgn="b" hangingPunct="0">
        <a:spcBef>
          <a:spcPct val="10000"/>
        </a:spcBef>
        <a:spcAft>
          <a:spcPct val="10000"/>
        </a:spcAft>
        <a:buClr>
          <a:schemeClr val="bg2"/>
        </a:buClr>
        <a:buFont typeface="Arial" charset="0"/>
        <a:buChar char="–"/>
        <a:defRPr>
          <a:solidFill>
            <a:schemeClr val="tx1"/>
          </a:solidFill>
          <a:latin typeface="+mn-lt"/>
          <a:ea typeface="+mn-ea"/>
        </a:defRPr>
      </a:lvl4pPr>
      <a:lvl5pPr marL="1352550" indent="-277813" algn="l" rtl="0" eaLnBrk="0" fontAlgn="b" hangingPunct="0">
        <a:spcBef>
          <a:spcPct val="10000"/>
        </a:spcBef>
        <a:spcAft>
          <a:spcPct val="10000"/>
        </a:spcAft>
        <a:buClr>
          <a:schemeClr val="bg2"/>
        </a:buClr>
        <a:buFont typeface="Arial" charset="0"/>
        <a:buChar char="–"/>
        <a:defRPr>
          <a:solidFill>
            <a:schemeClr val="tx1"/>
          </a:solidFill>
          <a:latin typeface="+mn-lt"/>
          <a:ea typeface="+mn-ea"/>
        </a:defRPr>
      </a:lvl5pPr>
      <a:lvl6pPr marL="1809750" indent="-277813" algn="l" rtl="0" fontAlgn="b">
        <a:spcBef>
          <a:spcPct val="10000"/>
        </a:spcBef>
        <a:spcAft>
          <a:spcPct val="10000"/>
        </a:spcAft>
        <a:buClr>
          <a:schemeClr val="bg2"/>
        </a:buClr>
        <a:buFont typeface="Arial" charset="0"/>
        <a:buChar char="–"/>
        <a:defRPr>
          <a:solidFill>
            <a:schemeClr val="tx1"/>
          </a:solidFill>
          <a:latin typeface="+mn-lt"/>
          <a:ea typeface="+mn-ea"/>
        </a:defRPr>
      </a:lvl6pPr>
      <a:lvl7pPr marL="2266950" indent="-277813" algn="l" rtl="0" fontAlgn="b">
        <a:spcBef>
          <a:spcPct val="10000"/>
        </a:spcBef>
        <a:spcAft>
          <a:spcPct val="10000"/>
        </a:spcAft>
        <a:buClr>
          <a:schemeClr val="bg2"/>
        </a:buClr>
        <a:buFont typeface="Arial" charset="0"/>
        <a:buChar char="–"/>
        <a:defRPr>
          <a:solidFill>
            <a:schemeClr val="tx1"/>
          </a:solidFill>
          <a:latin typeface="+mn-lt"/>
          <a:ea typeface="+mn-ea"/>
        </a:defRPr>
      </a:lvl7pPr>
      <a:lvl8pPr marL="2724150" indent="-277813" algn="l" rtl="0" fontAlgn="b">
        <a:spcBef>
          <a:spcPct val="10000"/>
        </a:spcBef>
        <a:spcAft>
          <a:spcPct val="10000"/>
        </a:spcAft>
        <a:buClr>
          <a:schemeClr val="bg2"/>
        </a:buClr>
        <a:buFont typeface="Arial" charset="0"/>
        <a:buChar char="–"/>
        <a:defRPr>
          <a:solidFill>
            <a:schemeClr val="tx1"/>
          </a:solidFill>
          <a:latin typeface="+mn-lt"/>
          <a:ea typeface="+mn-ea"/>
        </a:defRPr>
      </a:lvl8pPr>
      <a:lvl9pPr marL="3181350" indent="-277813" algn="l" rtl="0" fontAlgn="b">
        <a:spcBef>
          <a:spcPct val="10000"/>
        </a:spcBef>
        <a:spcAft>
          <a:spcPct val="10000"/>
        </a:spcAft>
        <a:buClr>
          <a:schemeClr val="bg2"/>
        </a:buClr>
        <a:buFont typeface="Arial" charset="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46AD"/>
        </a:solidFill>
        <a:effectLst/>
      </p:bgPr>
    </p:bg>
    <p:spTree>
      <p:nvGrpSpPr>
        <p:cNvPr id="1" name=""/>
        <p:cNvGrpSpPr/>
        <p:nvPr/>
      </p:nvGrpSpPr>
      <p:grpSpPr>
        <a:xfrm>
          <a:off x="0" y="0"/>
          <a:ext cx="0" cy="0"/>
          <a:chOff x="0" y="0"/>
          <a:chExt cx="0" cy="0"/>
        </a:xfrm>
      </p:grpSpPr>
      <p:pic>
        <p:nvPicPr>
          <p:cNvPr id="80898" name="Picture 2" descr="Rely Slide Master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79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9" name="Rectangle 3"/>
          <p:cNvSpPr>
            <a:spLocks noGrp="1" noChangeArrowheads="1"/>
          </p:cNvSpPr>
          <p:nvPr>
            <p:ph type="title"/>
          </p:nvPr>
        </p:nvSpPr>
        <p:spPr bwMode="auto">
          <a:xfrm>
            <a:off x="249238" y="42863"/>
            <a:ext cx="6873875" cy="752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0900" name="Rectangle 4"/>
          <p:cNvSpPr>
            <a:spLocks noGrp="1" noChangeArrowheads="1"/>
          </p:cNvSpPr>
          <p:nvPr>
            <p:ph type="body" idx="1"/>
          </p:nvPr>
        </p:nvSpPr>
        <p:spPr bwMode="auto">
          <a:xfrm>
            <a:off x="249238" y="1130300"/>
            <a:ext cx="8645525" cy="5041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p:txBody>
      </p:sp>
      <p:sp>
        <p:nvSpPr>
          <p:cNvPr id="394245" name="Rectangle 5"/>
          <p:cNvSpPr>
            <a:spLocks noGrp="1" noChangeArrowheads="1"/>
          </p:cNvSpPr>
          <p:nvPr>
            <p:ph type="dt" sz="half" idx="2"/>
          </p:nvPr>
        </p:nvSpPr>
        <p:spPr bwMode="auto">
          <a:xfrm>
            <a:off x="249238" y="6245225"/>
            <a:ext cx="2347912"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defTabSz="914400" eaLnBrk="0" hangingPunct="0">
              <a:defRPr sz="1400">
                <a:solidFill>
                  <a:srgbClr val="FFFFFF"/>
                </a:solidFill>
                <a:cs typeface="ＭＳ Ｐゴシック"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4832" r:id="rId1"/>
    <p:sldLayoutId id="2147484833" r:id="rId2"/>
    <p:sldLayoutId id="2147484834" r:id="rId3"/>
    <p:sldLayoutId id="2147484835" r:id="rId4"/>
    <p:sldLayoutId id="2147484836" r:id="rId5"/>
    <p:sldLayoutId id="2147484837" r:id="rId6"/>
    <p:sldLayoutId id="2147484838" r:id="rId7"/>
    <p:sldLayoutId id="2147484839" r:id="rId8"/>
    <p:sldLayoutId id="2147484840" r:id="rId9"/>
    <p:sldLayoutId id="2147484841" r:id="rId10"/>
    <p:sldLayoutId id="2147484842" r:id="rId11"/>
  </p:sldLayoutIdLst>
  <p:transition spd="slow"/>
  <p:timing>
    <p:tnLst>
      <p:par>
        <p:cTn id="1" dur="indefinite" restart="never" nodeType="tmRoot"/>
      </p:par>
    </p:tnLst>
  </p:timing>
  <p:txStyles>
    <p:titleStyle>
      <a:lvl1pPr algn="l" rtl="0" eaLnBrk="0" fontAlgn="base" hangingPunct="0">
        <a:lnSpc>
          <a:spcPct val="90000"/>
        </a:lnSpc>
        <a:spcBef>
          <a:spcPct val="0"/>
        </a:spcBef>
        <a:spcAft>
          <a:spcPct val="0"/>
        </a:spcAft>
        <a:defRPr sz="3200" b="1">
          <a:solidFill>
            <a:srgbClr val="0066CC"/>
          </a:solidFill>
          <a:latin typeface="+mj-lt"/>
          <a:ea typeface="+mj-ea"/>
          <a:cs typeface="+mj-cs"/>
        </a:defRPr>
      </a:lvl1pPr>
      <a:lvl2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3200" b="1">
          <a:solidFill>
            <a:srgbClr val="0066CC"/>
          </a:solidFill>
          <a:latin typeface="Arial" charset="0"/>
          <a:ea typeface="ＭＳ Ｐゴシック" charset="0"/>
          <a:cs typeface="Arial" charset="0"/>
        </a:defRPr>
      </a:lvl5pPr>
      <a:lvl6pPr marL="4572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6pPr>
      <a:lvl7pPr marL="9144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7pPr>
      <a:lvl8pPr marL="13716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8pPr>
      <a:lvl9pPr marL="1828800" algn="l" rtl="0" fontAlgn="base">
        <a:lnSpc>
          <a:spcPct val="90000"/>
        </a:lnSpc>
        <a:spcBef>
          <a:spcPct val="0"/>
        </a:spcBef>
        <a:spcAft>
          <a:spcPct val="0"/>
        </a:spcAft>
        <a:defRPr sz="3200" b="1">
          <a:solidFill>
            <a:srgbClr val="0066CC"/>
          </a:solidFill>
          <a:latin typeface="Arial" charset="0"/>
          <a:ea typeface="ＭＳ Ｐゴシック" charset="0"/>
          <a:cs typeface="Arial" charset="0"/>
        </a:defRPr>
      </a:lvl9pPr>
    </p:titleStyle>
    <p:bodyStyle>
      <a:lvl1pPr marL="266700" indent="-266700" algn="l" rtl="0" eaLnBrk="0" fontAlgn="base" hangingPunct="0">
        <a:spcBef>
          <a:spcPct val="50000"/>
        </a:spcBef>
        <a:spcAft>
          <a:spcPct val="0"/>
        </a:spcAft>
        <a:buClr>
          <a:schemeClr val="bg1"/>
        </a:buClr>
        <a:buSzPct val="90000"/>
        <a:buFont typeface="Wingdings" charset="0"/>
        <a:buChar char="§"/>
        <a:defRPr sz="2800">
          <a:solidFill>
            <a:schemeClr val="bg1"/>
          </a:solidFill>
          <a:latin typeface="+mn-lt"/>
          <a:ea typeface="+mn-ea"/>
          <a:cs typeface="+mn-cs"/>
        </a:defRPr>
      </a:lvl1pPr>
      <a:lvl2pPr marL="781050" indent="-268288" algn="l" rtl="0" eaLnBrk="0" fontAlgn="base" hangingPunct="0">
        <a:spcBef>
          <a:spcPct val="25000"/>
        </a:spcBef>
        <a:spcAft>
          <a:spcPct val="0"/>
        </a:spcAft>
        <a:buClr>
          <a:schemeClr val="bg1"/>
        </a:buClr>
        <a:buSzPct val="90000"/>
        <a:buFont typeface="Wingdings" charset="0"/>
        <a:buChar char="§"/>
        <a:defRPr sz="2400">
          <a:solidFill>
            <a:schemeClr val="bg1"/>
          </a:solidFill>
          <a:latin typeface="+mn-lt"/>
          <a:ea typeface="+mn-ea"/>
          <a:cs typeface="+mn-cs"/>
        </a:defRPr>
      </a:lvl2pPr>
      <a:lvl3pPr marL="1200150" indent="-247650" algn="l" rtl="0" eaLnBrk="0" fontAlgn="base" hangingPunct="0">
        <a:spcBef>
          <a:spcPct val="12000"/>
        </a:spcBef>
        <a:spcAft>
          <a:spcPct val="0"/>
        </a:spcAft>
        <a:buClr>
          <a:schemeClr val="bg1"/>
        </a:buClr>
        <a:buSzPct val="90000"/>
        <a:buFont typeface="Wingdings" charset="0"/>
        <a:buChar char="§"/>
        <a:defRPr sz="2000">
          <a:solidFill>
            <a:schemeClr val="bg1"/>
          </a:solidFill>
          <a:latin typeface="+mn-lt"/>
          <a:ea typeface="+mn-ea"/>
          <a:cs typeface="+mn-cs"/>
        </a:defRPr>
      </a:lvl3pPr>
      <a:lvl4pPr marL="1495425" indent="-200025" algn="l" rtl="0" eaLnBrk="0" fontAlgn="base" hangingPunct="0">
        <a:spcBef>
          <a:spcPct val="0"/>
        </a:spcBef>
        <a:spcAft>
          <a:spcPct val="0"/>
        </a:spcAft>
        <a:buClr>
          <a:schemeClr val="bg1"/>
        </a:buClr>
        <a:buSzPct val="90000"/>
        <a:buFont typeface="Wingdings" charset="0"/>
        <a:buChar char="§"/>
        <a:defRPr>
          <a:solidFill>
            <a:schemeClr val="bg1"/>
          </a:solidFill>
          <a:latin typeface="+mn-lt"/>
          <a:ea typeface="+mn-ea"/>
          <a:cs typeface="+mn-cs"/>
        </a:defRPr>
      </a:lvl4pPr>
      <a:lvl5pPr marL="2603500" indent="-300038" algn="l" rtl="0" eaLnBrk="0" fontAlgn="base" hangingPunct="0">
        <a:spcBef>
          <a:spcPct val="20000"/>
        </a:spcBef>
        <a:spcAft>
          <a:spcPct val="0"/>
        </a:spcAft>
        <a:buClr>
          <a:srgbClr val="D41144"/>
        </a:buClr>
        <a:buSzPct val="90000"/>
        <a:buBlip>
          <a:blip r:embed="rId14"/>
        </a:buBlip>
        <a:defRPr sz="1600">
          <a:solidFill>
            <a:schemeClr val="bg1"/>
          </a:solidFill>
          <a:latin typeface="+mn-lt"/>
          <a:ea typeface="+mn-ea"/>
          <a:cs typeface="+mn-cs"/>
        </a:defRPr>
      </a:lvl5pPr>
      <a:lvl6pPr marL="30607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6pPr>
      <a:lvl7pPr marL="35179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7pPr>
      <a:lvl8pPr marL="39751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8pPr>
      <a:lvl9pPr marL="4432300" indent="-300038" algn="l" rtl="0" fontAlgn="base">
        <a:spcBef>
          <a:spcPct val="20000"/>
        </a:spcBef>
        <a:spcAft>
          <a:spcPct val="0"/>
        </a:spcAft>
        <a:buClr>
          <a:srgbClr val="D41144"/>
        </a:buClr>
        <a:buSzPct val="90000"/>
        <a:buBlip>
          <a:blip r:embed="rId14"/>
        </a:buBlip>
        <a:defRPr sz="16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0" y="0"/>
            <a:ext cx="1085850" cy="6854825"/>
            <a:chOff x="0" y="0"/>
            <a:chExt cx="684" cy="4318"/>
          </a:xfrm>
        </p:grpSpPr>
        <p:sp>
          <p:nvSpPr>
            <p:cNvPr id="35328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grpSp>
          <p:nvGrpSpPr>
            <p:cNvPr id="105481" name="Group 4"/>
            <p:cNvGrpSpPr>
              <a:grpSpLocks/>
            </p:cNvGrpSpPr>
            <p:nvPr/>
          </p:nvGrpSpPr>
          <p:grpSpPr bwMode="auto">
            <a:xfrm>
              <a:off x="48" y="102"/>
              <a:ext cx="96" cy="4128"/>
              <a:chOff x="48" y="102"/>
              <a:chExt cx="96" cy="4128"/>
            </a:xfrm>
          </p:grpSpPr>
          <p:sp>
            <p:nvSpPr>
              <p:cNvPr id="353285"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86"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87"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88"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89"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0"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1"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2"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3"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4"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5"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6"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7"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8"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299"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0"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1"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2"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3"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4"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5"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6"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7"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8"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09"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10"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11"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12"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sp>
            <p:nvSpPr>
              <p:cNvPr id="353313"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FFFFFF"/>
                  </a:solidFill>
                  <a:cs typeface="+mn-cs"/>
                </a:endParaRPr>
              </a:p>
            </p:txBody>
          </p:sp>
        </p:grpSp>
      </p:grpSp>
      <p:sp>
        <p:nvSpPr>
          <p:cNvPr id="353314"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53315"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defTabSz="914400">
              <a:defRPr sz="1400">
                <a:solidFill>
                  <a:srgbClr val="FFFFFF"/>
                </a:solidFill>
                <a:cs typeface="+mn-cs"/>
              </a:defRPr>
            </a:lvl1pPr>
          </a:lstStyle>
          <a:p>
            <a:pPr>
              <a:defRPr/>
            </a:pPr>
            <a:endParaRPr lang="en-US"/>
          </a:p>
        </p:txBody>
      </p:sp>
      <p:sp>
        <p:nvSpPr>
          <p:cNvPr id="353316"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defTabSz="914400">
              <a:defRPr sz="1400">
                <a:solidFill>
                  <a:srgbClr val="FFFFFF"/>
                </a:solidFill>
                <a:cs typeface="+mn-cs"/>
              </a:defRPr>
            </a:lvl1pPr>
          </a:lstStyle>
          <a:p>
            <a:pPr>
              <a:defRPr/>
            </a:pPr>
            <a:endParaRPr lang="en-US"/>
          </a:p>
        </p:txBody>
      </p:sp>
      <p:sp>
        <p:nvSpPr>
          <p:cNvPr id="353317"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defTabSz="914400">
              <a:defRPr sz="1400">
                <a:solidFill>
                  <a:srgbClr val="FFFFFF"/>
                </a:solidFill>
                <a:cs typeface="+mn-cs"/>
              </a:defRPr>
            </a:lvl1pPr>
          </a:lstStyle>
          <a:p>
            <a:pPr>
              <a:defRPr/>
            </a:pPr>
            <a:fld id="{700E037E-FDD9-DB40-9806-CB8BEB8C8235}" type="slidenum">
              <a:rPr lang="en-US"/>
              <a:pPr>
                <a:defRPr/>
              </a:pPr>
              <a:t>‹#›</a:t>
            </a:fld>
            <a:endParaRPr lang="en-US"/>
          </a:p>
        </p:txBody>
      </p:sp>
      <p:sp>
        <p:nvSpPr>
          <p:cNvPr id="353318"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 id="2147484865" r:id="rId12"/>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0.xml"/><Relationship Id="rId1" Type="http://schemas.openxmlformats.org/officeDocument/2006/relationships/slideLayout" Target="../slideLayouts/slideLayout19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1.xml"/><Relationship Id="rId1" Type="http://schemas.openxmlformats.org/officeDocument/2006/relationships/slideLayout" Target="../slideLayouts/slideLayout19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2.xml"/><Relationship Id="rId1" Type="http://schemas.openxmlformats.org/officeDocument/2006/relationships/slideLayout" Target="../slideLayouts/slideLayout19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20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4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29.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5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usp.org/reporting/review/qr66.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16.xml"/><Relationship Id="rId7" Type="http://schemas.openxmlformats.org/officeDocument/2006/relationships/oleObject" Target="../embeddings/Microsoft_Word_97-2003_dokumentum5.doc"/><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42.w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5.xml"/><Relationship Id="rId4" Type="http://schemas.openxmlformats.org/officeDocument/2006/relationships/image" Target="../media/image67.wmf"/></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6.xml"/></Relationships>
</file>

<file path=ppt/slides/_rels/slide5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33.xml"/><Relationship Id="rId1" Type="http://schemas.openxmlformats.org/officeDocument/2006/relationships/slideLayout" Target="../slideLayouts/slideLayout76.xml"/><Relationship Id="rId4" Type="http://schemas.openxmlformats.org/officeDocument/2006/relationships/image" Target="../media/image71.wmf"/></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6.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6.xml"/></Relationships>
</file>

<file path=ppt/slides/_rels/slide56.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notesSlide" Target="../notesSlides/notesSlide34.xml"/><Relationship Id="rId7" Type="http://schemas.openxmlformats.org/officeDocument/2006/relationships/oleObject" Target="../embeddings/Microsoft_Word_97-2003_dokumentum6.doc"/><Relationship Id="rId2" Type="http://schemas.openxmlformats.org/officeDocument/2006/relationships/slideLayout" Target="../slideLayouts/slideLayout31.xml"/><Relationship Id="rId1" Type="http://schemas.openxmlformats.org/officeDocument/2006/relationships/vmlDrawing" Target="../drawings/vmlDrawing7.vml"/><Relationship Id="rId6" Type="http://schemas.openxmlformats.org/officeDocument/2006/relationships/oleObject" Target="../embeddings/oleObject9.bin"/><Relationship Id="rId5" Type="http://schemas.openxmlformats.org/officeDocument/2006/relationships/image" Target="../media/image73.wmf"/><Relationship Id="rId4" Type="http://schemas.openxmlformats.org/officeDocument/2006/relationships/oleObject" Target="../embeddings/oleObject8.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notesSlide" Target="../notesSlides/notesSlide36.xml"/><Relationship Id="rId7" Type="http://schemas.openxmlformats.org/officeDocument/2006/relationships/oleObject" Target="../embeddings/Microsoft_Word_97-2003_dokumentum7.doc"/><Relationship Id="rId2" Type="http://schemas.openxmlformats.org/officeDocument/2006/relationships/slideLayout" Target="../slideLayouts/slideLayout31.xml"/><Relationship Id="rId1" Type="http://schemas.openxmlformats.org/officeDocument/2006/relationships/vmlDrawing" Target="../drawings/vmlDrawing8.vml"/><Relationship Id="rId6" Type="http://schemas.openxmlformats.org/officeDocument/2006/relationships/oleObject" Target="../embeddings/oleObject11.bin"/><Relationship Id="rId5" Type="http://schemas.openxmlformats.org/officeDocument/2006/relationships/image" Target="../media/image75.wmf"/><Relationship Id="rId4" Type="http://schemas.openxmlformats.org/officeDocument/2006/relationships/oleObject" Target="../embeddings/oleObject10.bin"/></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notesSlide" Target="../notesSlides/notesSlide37.xml"/><Relationship Id="rId7" Type="http://schemas.openxmlformats.org/officeDocument/2006/relationships/oleObject" Target="../embeddings/Microsoft_Word_97-2003_dokumentum8.doc"/><Relationship Id="rId2" Type="http://schemas.openxmlformats.org/officeDocument/2006/relationships/slideLayout" Target="../slideLayouts/slideLayout31.xml"/><Relationship Id="rId1" Type="http://schemas.openxmlformats.org/officeDocument/2006/relationships/vmlDrawing" Target="../drawings/vmlDrawing9.vml"/><Relationship Id="rId6" Type="http://schemas.openxmlformats.org/officeDocument/2006/relationships/oleObject" Target="../embeddings/oleObject13.bin"/><Relationship Id="rId5" Type="http://schemas.openxmlformats.org/officeDocument/2006/relationships/image" Target="../media/image78.wmf"/><Relationship Id="rId4" Type="http://schemas.openxmlformats.org/officeDocument/2006/relationships/oleObject" Target="../embeddings/oleObject12.bin"/></Relationships>
</file>

<file path=ppt/slides/_rels/slide61.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notesSlide" Target="../notesSlides/notesSlide38.xml"/><Relationship Id="rId7" Type="http://schemas.openxmlformats.org/officeDocument/2006/relationships/oleObject" Target="../embeddings/Microsoft_Word_97-2003_dokumentum9.doc"/><Relationship Id="rId2" Type="http://schemas.openxmlformats.org/officeDocument/2006/relationships/slideLayout" Target="../slideLayouts/slideLayout31.xml"/><Relationship Id="rId1" Type="http://schemas.openxmlformats.org/officeDocument/2006/relationships/vmlDrawing" Target="../drawings/vmlDrawing10.vml"/><Relationship Id="rId6" Type="http://schemas.openxmlformats.org/officeDocument/2006/relationships/oleObject" Target="../embeddings/oleObject15.bin"/><Relationship Id="rId5" Type="http://schemas.openxmlformats.org/officeDocument/2006/relationships/image" Target="../media/image80.wmf"/><Relationship Id="rId4" Type="http://schemas.openxmlformats.org/officeDocument/2006/relationships/oleObject" Target="../embeddings/oleObject14.bin"/></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Microsoft_Word_97-2003_dokumentum10.doc"/><Relationship Id="rId3" Type="http://schemas.openxmlformats.org/officeDocument/2006/relationships/notesSlide" Target="../notesSlides/notesSlide40.xml"/><Relationship Id="rId7" Type="http://schemas.openxmlformats.org/officeDocument/2006/relationships/oleObject" Target="../embeddings/oleObject16.bin"/><Relationship Id="rId2" Type="http://schemas.openxmlformats.org/officeDocument/2006/relationships/slideLayout" Target="../slideLayouts/slideLayout31.xml"/><Relationship Id="rId1" Type="http://schemas.openxmlformats.org/officeDocument/2006/relationships/vmlDrawing" Target="../drawings/vmlDrawing11.v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3.wmf"/></Relationships>
</file>

<file path=ppt/slides/_rels/slide65.xml.rels><?xml version="1.0" encoding="UTF-8" standalone="yes"?>
<Relationships xmlns="http://schemas.openxmlformats.org/package/2006/relationships"><Relationship Id="rId8" Type="http://schemas.openxmlformats.org/officeDocument/2006/relationships/oleObject" Target="../embeddings/Microsoft_Word_97-2003_dokumentum11.doc"/><Relationship Id="rId3" Type="http://schemas.openxmlformats.org/officeDocument/2006/relationships/notesSlide" Target="../notesSlides/notesSlide41.xml"/><Relationship Id="rId7" Type="http://schemas.openxmlformats.org/officeDocument/2006/relationships/oleObject" Target="../embeddings/oleObject18.bin"/><Relationship Id="rId2" Type="http://schemas.openxmlformats.org/officeDocument/2006/relationships/slideLayout" Target="../slideLayouts/slideLayout31.xml"/><Relationship Id="rId1" Type="http://schemas.openxmlformats.org/officeDocument/2006/relationships/vmlDrawing" Target="../drawings/vmlDrawing12.vml"/><Relationship Id="rId6" Type="http://schemas.openxmlformats.org/officeDocument/2006/relationships/image" Target="../media/image87.wmf"/><Relationship Id="rId5" Type="http://schemas.openxmlformats.org/officeDocument/2006/relationships/oleObject" Target="../embeddings/oleObject17.bin"/><Relationship Id="rId4" Type="http://schemas.openxmlformats.org/officeDocument/2006/relationships/image" Target="../media/image88.jpeg"/><Relationship Id="rId9" Type="http://schemas.openxmlformats.org/officeDocument/2006/relationships/image" Target="../media/image83.w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27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62.xml"/><Relationship Id="rId7" Type="http://schemas.openxmlformats.org/officeDocument/2006/relationships/image" Target="../media/image91.wmf"/><Relationship Id="rId2" Type="http://schemas.openxmlformats.org/officeDocument/2006/relationships/slideLayout" Target="../slideLayouts/slideLayout31.xml"/><Relationship Id="rId1" Type="http://schemas.openxmlformats.org/officeDocument/2006/relationships/vmlDrawing" Target="../drawings/vmlDrawing13.vml"/><Relationship Id="rId6" Type="http://schemas.openxmlformats.org/officeDocument/2006/relationships/oleObject" Target="../embeddings/oleObject20.bin"/><Relationship Id="rId5" Type="http://schemas.openxmlformats.org/officeDocument/2006/relationships/image" Target="../media/image90.wmf"/><Relationship Id="rId4" Type="http://schemas.openxmlformats.org/officeDocument/2006/relationships/oleObject" Target="../embeddings/oleObject19.bin"/><Relationship Id="rId9" Type="http://schemas.openxmlformats.org/officeDocument/2006/relationships/image" Target="../media/image92.wmf"/></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31.xml"/><Relationship Id="rId4" Type="http://schemas.openxmlformats.org/officeDocument/2006/relationships/image" Target="../media/image94.jpeg"/></Relationships>
</file>

<file path=ppt/slides/_rels/slide8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67.xml"/></Relationships>
</file>

<file path=ppt/slides/_rels/slide8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83.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83.xml"/></Relationships>
</file>

<file path=ppt/slides/_rels/slide9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83.xml"/></Relationships>
</file>

<file path=ppt/slides/_rels/slide9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83.xml"/></Relationships>
</file>

<file path=ppt/slides/_rels/slide9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83.xml"/></Relationships>
</file>

<file path=ppt/slides/_rels/slide9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8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3.xml"/></Relationships>
</file>

<file path=ppt/slides/_rels/slide9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6.xml"/><Relationship Id="rId1" Type="http://schemas.openxmlformats.org/officeDocument/2006/relationships/slideLayout" Target="../slideLayouts/slideLayout26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ctrTitle"/>
          </p:nvPr>
        </p:nvSpPr>
        <p:spPr>
          <a:xfrm>
            <a:off x="685800" y="422275"/>
            <a:ext cx="7772400" cy="4335463"/>
          </a:xfrm>
        </p:spPr>
        <p:txBody>
          <a:bodyPr/>
          <a:lstStyle/>
          <a:p>
            <a:pPr eaLnBrk="1" hangingPunct="1"/>
            <a:r>
              <a:rPr lang="hu-HU" sz="4000" b="1">
                <a:solidFill>
                  <a:schemeClr val="tx2"/>
                </a:solidFill>
                <a:latin typeface="Cambria" charset="0"/>
                <a:ea typeface="ＭＳ Ｐゴシック" charset="0"/>
                <a:cs typeface="ＭＳ Ｐゴシック" charset="0"/>
              </a:rPr>
              <a:t>Gondolatok a gyógyszeres kezelésről</a:t>
            </a:r>
            <a:br>
              <a:rPr lang="hu-HU" sz="4000" b="1">
                <a:solidFill>
                  <a:schemeClr val="tx2"/>
                </a:solidFill>
                <a:latin typeface="Cambria" charset="0"/>
                <a:ea typeface="ＭＳ Ｐゴシック" charset="0"/>
                <a:cs typeface="ＭＳ Ｐゴシック" charset="0"/>
              </a:rPr>
            </a:br>
            <a:r>
              <a:rPr lang="hu-HU" sz="4000" b="1">
                <a:solidFill>
                  <a:schemeClr val="tx2"/>
                </a:solidFill>
                <a:latin typeface="Cambria" charset="0"/>
                <a:ea typeface="ＭＳ Ｐゴシック" charset="0"/>
                <a:cs typeface="ＭＳ Ｐゴシック" charset="0"/>
              </a:rPr>
              <a:t>Biztonságosság</a:t>
            </a:r>
            <a:br>
              <a:rPr lang="hu-HU" sz="4000" b="1">
                <a:solidFill>
                  <a:schemeClr val="tx2"/>
                </a:solidFill>
                <a:latin typeface="Cambria" charset="0"/>
                <a:ea typeface="ＭＳ Ｐゴシック" charset="0"/>
                <a:cs typeface="ＭＳ Ｐゴシック" charset="0"/>
              </a:rPr>
            </a:br>
            <a:r>
              <a:rPr lang="hu-HU" sz="4000" b="1">
                <a:solidFill>
                  <a:schemeClr val="tx2"/>
                </a:solidFill>
                <a:latin typeface="Cambria" charset="0"/>
                <a:ea typeface="ＭＳ Ｐゴシック" charset="0"/>
                <a:cs typeface="ＭＳ Ｐゴシック" charset="0"/>
              </a:rPr>
              <a:t>Hibák</a:t>
            </a:r>
            <a:br>
              <a:rPr lang="hu-HU" sz="4000" b="1">
                <a:solidFill>
                  <a:schemeClr val="tx2"/>
                </a:solidFill>
                <a:latin typeface="Cambria" charset="0"/>
                <a:ea typeface="ＭＳ Ｐゴシック" charset="0"/>
                <a:cs typeface="ＭＳ Ｐゴシック" charset="0"/>
              </a:rPr>
            </a:br>
            <a:r>
              <a:rPr lang="hu-HU" sz="4000" b="1">
                <a:solidFill>
                  <a:schemeClr val="tx2"/>
                </a:solidFill>
                <a:latin typeface="Cambria" charset="0"/>
                <a:ea typeface="ＭＳ Ｐゴシック" charset="0"/>
                <a:cs typeface="ＭＳ Ｐゴシック" charset="0"/>
              </a:rPr>
              <a:t>Különbségek</a:t>
            </a:r>
            <a:br>
              <a:rPr lang="hu-HU" sz="4000" b="1">
                <a:solidFill>
                  <a:schemeClr val="tx2"/>
                </a:solidFill>
                <a:latin typeface="Cambria" charset="0"/>
                <a:ea typeface="ＭＳ Ｐゴシック" charset="0"/>
                <a:cs typeface="ＭＳ Ｐゴシック" charset="0"/>
              </a:rPr>
            </a:br>
            <a:r>
              <a:rPr lang="hu-HU" sz="4000" b="1">
                <a:solidFill>
                  <a:schemeClr val="tx2"/>
                </a:solidFill>
                <a:latin typeface="Cambria" charset="0"/>
                <a:ea typeface="ＭＳ Ｐゴシック" charset="0"/>
                <a:cs typeface="ＭＳ Ｐゴシック" charset="0"/>
              </a:rPr>
              <a:t>Evidenciák</a:t>
            </a:r>
            <a:endParaRPr lang="en-US" sz="4000" b="1">
              <a:solidFill>
                <a:schemeClr val="tx2"/>
              </a:solidFill>
              <a:latin typeface="Cambria" charset="0"/>
              <a:ea typeface="ＭＳ Ｐゴシック" charset="0"/>
              <a:cs typeface="ＭＳ Ｐゴシック" charset="0"/>
            </a:endParaRPr>
          </a:p>
        </p:txBody>
      </p:sp>
      <p:sp>
        <p:nvSpPr>
          <p:cNvPr id="13316" name="Rectangle 4"/>
          <p:cNvSpPr>
            <a:spLocks noGrp="1" noChangeArrowheads="1"/>
          </p:cNvSpPr>
          <p:nvPr>
            <p:ph type="subTitle" idx="4294967295"/>
          </p:nvPr>
        </p:nvSpPr>
        <p:spPr>
          <a:xfrm>
            <a:off x="1371600" y="5254625"/>
            <a:ext cx="6400800" cy="131127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indent="0" algn="ctr">
              <a:lnSpc>
                <a:spcPct val="80000"/>
              </a:lnSpc>
              <a:buFont typeface="Arial" charset="0"/>
              <a:buNone/>
              <a:defRPr/>
            </a:pPr>
            <a:r>
              <a:rPr lang="hu-HU" sz="2800" b="1">
                <a:solidFill>
                  <a:schemeClr val="tx2"/>
                </a:solidFill>
                <a:latin typeface="Calibri" charset="0"/>
                <a:ea typeface="ＭＳ Ｐゴシック" charset="0"/>
                <a:cs typeface="ＭＳ Ｐゴシック" charset="0"/>
              </a:rPr>
              <a:t>Dr.</a:t>
            </a:r>
            <a:r>
              <a:rPr lang="en-US" sz="2800" b="1">
                <a:solidFill>
                  <a:schemeClr val="tx2"/>
                </a:solidFill>
                <a:latin typeface="Calibri" charset="0"/>
                <a:ea typeface="ＭＳ Ｐゴシック" charset="0"/>
                <a:cs typeface="ＭＳ Ｐゴシック" charset="0"/>
              </a:rPr>
              <a:t> Habon Tam</a:t>
            </a:r>
            <a:r>
              <a:rPr lang="hu-HU" sz="2800" b="1">
                <a:solidFill>
                  <a:schemeClr val="tx2"/>
                </a:solidFill>
                <a:latin typeface="Calibri" charset="0"/>
                <a:ea typeface="ＭＳ Ｐゴシック" charset="0"/>
                <a:cs typeface="ＭＳ Ｐゴシック" charset="0"/>
              </a:rPr>
              <a:t>ás </a:t>
            </a:r>
            <a:br>
              <a:rPr lang="hu-HU" sz="2800" b="1">
                <a:solidFill>
                  <a:schemeClr val="tx2"/>
                </a:solidFill>
                <a:latin typeface="Calibri" charset="0"/>
                <a:ea typeface="ＭＳ Ｐゴシック" charset="0"/>
                <a:cs typeface="ＭＳ Ｐゴシック" charset="0"/>
              </a:rPr>
            </a:br>
            <a:r>
              <a:rPr lang="hu-HU" sz="2800" b="1">
                <a:solidFill>
                  <a:schemeClr val="tx2"/>
                </a:solidFill>
                <a:latin typeface="Calibri" charset="0"/>
                <a:ea typeface="ＭＳ Ｐゴシック" charset="0"/>
                <a:cs typeface="ＭＳ Ｐゴシック" charset="0"/>
              </a:rPr>
              <a:t>Pécsi Tudományegyetem KK</a:t>
            </a:r>
            <a:br>
              <a:rPr lang="hu-HU" sz="2800" b="1">
                <a:solidFill>
                  <a:schemeClr val="tx2"/>
                </a:solidFill>
                <a:latin typeface="Calibri" charset="0"/>
                <a:ea typeface="ＭＳ Ｐゴシック" charset="0"/>
                <a:cs typeface="ＭＳ Ｐゴシック" charset="0"/>
              </a:rPr>
            </a:br>
            <a:r>
              <a:rPr lang="hu-HU" sz="2800" b="1">
                <a:solidFill>
                  <a:schemeClr val="tx2"/>
                </a:solidFill>
                <a:latin typeface="Calibri" charset="0"/>
                <a:ea typeface="ＭＳ Ｐゴシック" charset="0"/>
                <a:cs typeface="ＭＳ Ｐゴシック" charset="0"/>
              </a:rPr>
              <a:t>I. sz. Belgyógyászati Klinika</a:t>
            </a:r>
            <a:endParaRPr lang="en-US" sz="2800" b="1">
              <a:solidFill>
                <a:schemeClr val="tx2"/>
              </a:solidFill>
              <a:latin typeface="Calibri"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3" descr="Rona_GYOGYSZERESZ.pdf (SECURE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20636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Text Box 2"/>
          <p:cNvSpPr txBox="1">
            <a:spLocks noChangeAspect="1" noChangeArrowheads="1"/>
          </p:cNvSpPr>
          <p:nvPr/>
        </p:nvSpPr>
        <p:spPr bwMode="auto">
          <a:xfrm>
            <a:off x="2659063" y="4684713"/>
            <a:ext cx="1144587" cy="487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400" b="1">
                <a:solidFill>
                  <a:srgbClr val="FF9933"/>
                </a:solidFill>
                <a:latin typeface="Verdana" charset="0"/>
                <a:cs typeface="+mn-cs"/>
              </a:rPr>
              <a:t>ASTEROID </a:t>
            </a:r>
          </a:p>
          <a:p>
            <a:pPr defTabSz="914400">
              <a:defRPr/>
            </a:pPr>
            <a:r>
              <a:rPr lang="en-US" sz="1200" b="1">
                <a:solidFill>
                  <a:srgbClr val="FF9933"/>
                </a:solidFill>
                <a:latin typeface="Verdana" charset="0"/>
                <a:cs typeface="+mn-cs"/>
              </a:rPr>
              <a:t>rosuvastatin</a:t>
            </a:r>
            <a:endParaRPr lang="en-GB" sz="1200" b="1">
              <a:solidFill>
                <a:srgbClr val="FF9933"/>
              </a:solidFill>
              <a:latin typeface="Verdana" charset="0"/>
              <a:cs typeface="+mn-cs"/>
            </a:endParaRPr>
          </a:p>
        </p:txBody>
      </p:sp>
      <p:sp>
        <p:nvSpPr>
          <p:cNvPr id="564227" name="AutoShape 3"/>
          <p:cNvSpPr>
            <a:spLocks noChangeAspect="1" noChangeArrowheads="1"/>
          </p:cNvSpPr>
          <p:nvPr/>
        </p:nvSpPr>
        <p:spPr bwMode="auto">
          <a:xfrm>
            <a:off x="2614613" y="4710113"/>
            <a:ext cx="141287" cy="131762"/>
          </a:xfrm>
          <a:prstGeom prst="diamond">
            <a:avLst/>
          </a:prstGeom>
          <a:solidFill>
            <a:srgbClr val="F7E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sp>
        <p:nvSpPr>
          <p:cNvPr id="564228" name="Line 4"/>
          <p:cNvSpPr>
            <a:spLocks noChangeAspect="1" noChangeShapeType="1"/>
          </p:cNvSpPr>
          <p:nvPr/>
        </p:nvSpPr>
        <p:spPr bwMode="auto">
          <a:xfrm>
            <a:off x="1711325" y="1479550"/>
            <a:ext cx="0" cy="3683000"/>
          </a:xfrm>
          <a:prstGeom prst="line">
            <a:avLst/>
          </a:prstGeom>
          <a:noFill/>
          <a:ln w="19050">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29" name="Line 5"/>
          <p:cNvSpPr>
            <a:spLocks noChangeAspect="1" noChangeShapeType="1"/>
          </p:cNvSpPr>
          <p:nvPr/>
        </p:nvSpPr>
        <p:spPr bwMode="auto">
          <a:xfrm>
            <a:off x="1730375" y="5187950"/>
            <a:ext cx="6273800" cy="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30" name="Line 6"/>
          <p:cNvSpPr>
            <a:spLocks noChangeAspect="1" noChangeShapeType="1"/>
          </p:cNvSpPr>
          <p:nvPr/>
        </p:nvSpPr>
        <p:spPr bwMode="auto">
          <a:xfrm flipH="1">
            <a:off x="1716088" y="5173663"/>
            <a:ext cx="0" cy="6350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31" name="Line 7"/>
          <p:cNvSpPr>
            <a:spLocks noChangeAspect="1" noChangeShapeType="1"/>
          </p:cNvSpPr>
          <p:nvPr/>
        </p:nvSpPr>
        <p:spPr bwMode="auto">
          <a:xfrm flipH="1">
            <a:off x="2603500" y="5172075"/>
            <a:ext cx="0" cy="6350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32" name="Line 8"/>
          <p:cNvSpPr>
            <a:spLocks noChangeAspect="1" noChangeShapeType="1"/>
          </p:cNvSpPr>
          <p:nvPr/>
        </p:nvSpPr>
        <p:spPr bwMode="auto">
          <a:xfrm flipH="1">
            <a:off x="4354513" y="5173663"/>
            <a:ext cx="0" cy="6350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33" name="Line 9"/>
          <p:cNvSpPr>
            <a:spLocks noChangeAspect="1" noChangeShapeType="1"/>
          </p:cNvSpPr>
          <p:nvPr/>
        </p:nvSpPr>
        <p:spPr bwMode="auto">
          <a:xfrm flipH="1">
            <a:off x="5218113" y="5173663"/>
            <a:ext cx="0" cy="6350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34" name="Line 10"/>
          <p:cNvSpPr>
            <a:spLocks noChangeAspect="1" noChangeShapeType="1"/>
          </p:cNvSpPr>
          <p:nvPr/>
        </p:nvSpPr>
        <p:spPr bwMode="auto">
          <a:xfrm flipH="1">
            <a:off x="6069013" y="5173663"/>
            <a:ext cx="0" cy="6350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35" name="Line 11"/>
          <p:cNvSpPr>
            <a:spLocks noChangeAspect="1" noChangeShapeType="1"/>
          </p:cNvSpPr>
          <p:nvPr/>
        </p:nvSpPr>
        <p:spPr bwMode="auto">
          <a:xfrm flipH="1">
            <a:off x="6948488" y="5175250"/>
            <a:ext cx="0" cy="6350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36" name="Text Box 12"/>
          <p:cNvSpPr txBox="1">
            <a:spLocks noChangeAspect="1" noChangeArrowheads="1"/>
          </p:cNvSpPr>
          <p:nvPr/>
        </p:nvSpPr>
        <p:spPr bwMode="auto">
          <a:xfrm>
            <a:off x="1538288" y="5243513"/>
            <a:ext cx="38893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50</a:t>
            </a:r>
            <a:endParaRPr lang="en-GB" sz="1400" b="1" smtClean="0">
              <a:solidFill>
                <a:srgbClr val="808080"/>
              </a:solidFill>
              <a:latin typeface="Verdana" charset="0"/>
              <a:cs typeface="+mn-cs"/>
            </a:endParaRPr>
          </a:p>
        </p:txBody>
      </p:sp>
      <p:sp>
        <p:nvSpPr>
          <p:cNvPr id="564237" name="Text Box 13"/>
          <p:cNvSpPr txBox="1">
            <a:spLocks noChangeAspect="1" noChangeArrowheads="1"/>
          </p:cNvSpPr>
          <p:nvPr/>
        </p:nvSpPr>
        <p:spPr bwMode="auto">
          <a:xfrm>
            <a:off x="2406650" y="5245100"/>
            <a:ext cx="3905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60</a:t>
            </a:r>
          </a:p>
        </p:txBody>
      </p:sp>
      <p:sp>
        <p:nvSpPr>
          <p:cNvPr id="564238" name="Text Box 14"/>
          <p:cNvSpPr txBox="1">
            <a:spLocks noChangeAspect="1" noChangeArrowheads="1"/>
          </p:cNvSpPr>
          <p:nvPr/>
        </p:nvSpPr>
        <p:spPr bwMode="auto">
          <a:xfrm>
            <a:off x="4171950" y="5243513"/>
            <a:ext cx="3889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80</a:t>
            </a:r>
            <a:endParaRPr lang="en-GB" sz="1400" b="1" smtClean="0">
              <a:solidFill>
                <a:srgbClr val="808080"/>
              </a:solidFill>
              <a:latin typeface="Verdana" charset="0"/>
              <a:cs typeface="+mn-cs"/>
            </a:endParaRPr>
          </a:p>
        </p:txBody>
      </p:sp>
      <p:sp>
        <p:nvSpPr>
          <p:cNvPr id="564239" name="Text Box 15"/>
          <p:cNvSpPr txBox="1">
            <a:spLocks noChangeAspect="1" noChangeArrowheads="1"/>
          </p:cNvSpPr>
          <p:nvPr/>
        </p:nvSpPr>
        <p:spPr bwMode="auto">
          <a:xfrm>
            <a:off x="5029200" y="5248275"/>
            <a:ext cx="388938"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90</a:t>
            </a:r>
          </a:p>
        </p:txBody>
      </p:sp>
      <p:sp>
        <p:nvSpPr>
          <p:cNvPr id="564240" name="Text Box 16"/>
          <p:cNvSpPr txBox="1">
            <a:spLocks noChangeAspect="1" noChangeArrowheads="1"/>
          </p:cNvSpPr>
          <p:nvPr/>
        </p:nvSpPr>
        <p:spPr bwMode="auto">
          <a:xfrm>
            <a:off x="5854700" y="5245100"/>
            <a:ext cx="5016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100</a:t>
            </a:r>
            <a:endParaRPr lang="en-GB" sz="1400" b="1" smtClean="0">
              <a:solidFill>
                <a:srgbClr val="808080"/>
              </a:solidFill>
              <a:latin typeface="Verdana" charset="0"/>
              <a:cs typeface="+mn-cs"/>
            </a:endParaRPr>
          </a:p>
        </p:txBody>
      </p:sp>
      <p:sp>
        <p:nvSpPr>
          <p:cNvPr id="564241" name="Text Box 17"/>
          <p:cNvSpPr txBox="1">
            <a:spLocks noChangeAspect="1" noChangeArrowheads="1"/>
          </p:cNvSpPr>
          <p:nvPr/>
        </p:nvSpPr>
        <p:spPr bwMode="auto">
          <a:xfrm>
            <a:off x="6699250" y="5245100"/>
            <a:ext cx="5016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110</a:t>
            </a:r>
            <a:endParaRPr lang="en-GB" sz="1400" b="1" smtClean="0">
              <a:solidFill>
                <a:srgbClr val="808080"/>
              </a:solidFill>
              <a:latin typeface="Verdana" charset="0"/>
              <a:cs typeface="+mn-cs"/>
            </a:endParaRPr>
          </a:p>
        </p:txBody>
      </p:sp>
      <p:sp>
        <p:nvSpPr>
          <p:cNvPr id="564242" name="Line 18"/>
          <p:cNvSpPr>
            <a:spLocks noChangeAspect="1" noChangeShapeType="1"/>
          </p:cNvSpPr>
          <p:nvPr/>
        </p:nvSpPr>
        <p:spPr bwMode="auto">
          <a:xfrm rot="5400000" flipH="1">
            <a:off x="1676400" y="3038475"/>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43" name="Line 19"/>
          <p:cNvSpPr>
            <a:spLocks noChangeAspect="1" noChangeShapeType="1"/>
          </p:cNvSpPr>
          <p:nvPr/>
        </p:nvSpPr>
        <p:spPr bwMode="auto">
          <a:xfrm rot="5400000" flipH="1">
            <a:off x="1676400" y="2284413"/>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44" name="Line 20"/>
          <p:cNvSpPr>
            <a:spLocks noChangeAspect="1" noChangeShapeType="1"/>
          </p:cNvSpPr>
          <p:nvPr/>
        </p:nvSpPr>
        <p:spPr bwMode="auto">
          <a:xfrm rot="5400000" flipH="1">
            <a:off x="1685925" y="1455738"/>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45" name="Text Box 21"/>
          <p:cNvSpPr txBox="1">
            <a:spLocks noChangeAspect="1" noChangeArrowheads="1"/>
          </p:cNvSpPr>
          <p:nvPr/>
        </p:nvSpPr>
        <p:spPr bwMode="auto">
          <a:xfrm>
            <a:off x="1217613" y="2922588"/>
            <a:ext cx="4460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r" defTabSz="914400">
              <a:defRPr/>
            </a:pPr>
            <a:r>
              <a:rPr lang="en-US" sz="1400" b="1" smtClean="0">
                <a:solidFill>
                  <a:srgbClr val="808080"/>
                </a:solidFill>
                <a:latin typeface="Verdana" charset="0"/>
                <a:cs typeface="+mn-cs"/>
              </a:rPr>
              <a:t>0.6</a:t>
            </a:r>
            <a:endParaRPr lang="en-GB" sz="1400" b="1" smtClean="0">
              <a:solidFill>
                <a:srgbClr val="808080"/>
              </a:solidFill>
              <a:latin typeface="Verdana" charset="0"/>
              <a:cs typeface="+mn-cs"/>
            </a:endParaRPr>
          </a:p>
        </p:txBody>
      </p:sp>
      <p:sp>
        <p:nvSpPr>
          <p:cNvPr id="564246" name="Text Box 22"/>
          <p:cNvSpPr txBox="1">
            <a:spLocks noChangeAspect="1" noChangeArrowheads="1"/>
          </p:cNvSpPr>
          <p:nvPr/>
        </p:nvSpPr>
        <p:spPr bwMode="auto">
          <a:xfrm>
            <a:off x="1217613" y="2171700"/>
            <a:ext cx="4460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r" defTabSz="914400">
              <a:defRPr/>
            </a:pPr>
            <a:r>
              <a:rPr lang="en-US" sz="1400" b="1" smtClean="0">
                <a:solidFill>
                  <a:srgbClr val="808080"/>
                </a:solidFill>
                <a:latin typeface="Verdana" charset="0"/>
                <a:cs typeface="+mn-cs"/>
              </a:rPr>
              <a:t>1.2</a:t>
            </a:r>
            <a:endParaRPr lang="en-GB" sz="1400" b="1" smtClean="0">
              <a:solidFill>
                <a:srgbClr val="808080"/>
              </a:solidFill>
              <a:latin typeface="Verdana" charset="0"/>
              <a:cs typeface="+mn-cs"/>
            </a:endParaRPr>
          </a:p>
        </p:txBody>
      </p:sp>
      <p:sp>
        <p:nvSpPr>
          <p:cNvPr id="564247" name="Text Box 23"/>
          <p:cNvSpPr txBox="1">
            <a:spLocks noChangeAspect="1" noChangeArrowheads="1"/>
          </p:cNvSpPr>
          <p:nvPr/>
        </p:nvSpPr>
        <p:spPr bwMode="auto">
          <a:xfrm>
            <a:off x="1217613" y="1330325"/>
            <a:ext cx="4460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r" defTabSz="914400">
              <a:defRPr/>
            </a:pPr>
            <a:r>
              <a:rPr lang="en-US" sz="1400" b="1" smtClean="0">
                <a:solidFill>
                  <a:srgbClr val="808080"/>
                </a:solidFill>
                <a:latin typeface="Verdana" charset="0"/>
                <a:cs typeface="+mn-cs"/>
              </a:rPr>
              <a:t>1.8</a:t>
            </a:r>
            <a:endParaRPr lang="en-GB" sz="1400" b="1" smtClean="0">
              <a:solidFill>
                <a:srgbClr val="808080"/>
              </a:solidFill>
              <a:latin typeface="Verdana" charset="0"/>
              <a:cs typeface="+mn-cs"/>
            </a:endParaRPr>
          </a:p>
        </p:txBody>
      </p:sp>
      <p:sp>
        <p:nvSpPr>
          <p:cNvPr id="564248" name="Rectangle 24"/>
          <p:cNvSpPr>
            <a:spLocks noGrp="1" noChangeArrowheads="1"/>
          </p:cNvSpPr>
          <p:nvPr>
            <p:ph type="title"/>
          </p:nvPr>
        </p:nvSpPr>
        <p:spPr>
          <a:xfrm>
            <a:off x="315913" y="0"/>
            <a:ext cx="8586787" cy="1143000"/>
          </a:xfrm>
          <a:extLs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Lst>
        </p:spPr>
        <p:txBody>
          <a:bodyPr/>
          <a:lstStyle/>
          <a:p>
            <a:pPr eaLnBrk="1" hangingPunct="1">
              <a:defRPr/>
            </a:pPr>
            <a:r>
              <a:rPr lang="hu-HU" sz="2400" smtClean="0">
                <a:cs typeface="+mj-cs"/>
              </a:rPr>
              <a:t>LDL-C csökkentés és atherosclerosis </a:t>
            </a:r>
            <a:br>
              <a:rPr lang="hu-HU" sz="2400" smtClean="0">
                <a:cs typeface="+mj-cs"/>
              </a:rPr>
            </a:br>
            <a:r>
              <a:rPr lang="hu-HU" sz="2400" smtClean="0">
                <a:cs typeface="+mj-cs"/>
              </a:rPr>
              <a:t>progresszió / regresszió a statin vizsgálatokban</a:t>
            </a:r>
            <a:endParaRPr lang="en-GB" sz="2400" smtClean="0">
              <a:cs typeface="+mj-cs"/>
            </a:endParaRPr>
          </a:p>
        </p:txBody>
      </p:sp>
      <p:sp>
        <p:nvSpPr>
          <p:cNvPr id="564249" name="Text Box 25"/>
          <p:cNvSpPr txBox="1">
            <a:spLocks noChangeAspect="1" noChangeArrowheads="1"/>
          </p:cNvSpPr>
          <p:nvPr/>
        </p:nvSpPr>
        <p:spPr bwMode="auto">
          <a:xfrm>
            <a:off x="152400" y="2514600"/>
            <a:ext cx="11811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a:defRPr/>
            </a:pPr>
            <a:r>
              <a:rPr lang="hu-HU" sz="1200" b="1">
                <a:solidFill>
                  <a:srgbClr val="FFFF00"/>
                </a:solidFill>
                <a:latin typeface="Verdana" charset="0"/>
                <a:cs typeface="+mn-cs"/>
              </a:rPr>
              <a:t>Atheroma volumen átlagos</a:t>
            </a:r>
            <a:r>
              <a:rPr lang="en-US" sz="1200" b="1">
                <a:solidFill>
                  <a:srgbClr val="FFFF00"/>
                </a:solidFill>
                <a:latin typeface="Verdana" charset="0"/>
                <a:cs typeface="+mn-cs"/>
              </a:rPr>
              <a:t> </a:t>
            </a:r>
            <a:r>
              <a:rPr lang="hu-HU" sz="1200" b="1">
                <a:solidFill>
                  <a:srgbClr val="FFFF00"/>
                </a:solidFill>
                <a:latin typeface="Verdana" charset="0"/>
                <a:cs typeface="+mn-cs"/>
              </a:rPr>
              <a:t>változása (%)</a:t>
            </a:r>
          </a:p>
          <a:p>
            <a:pPr defTabSz="914400">
              <a:defRPr/>
            </a:pPr>
            <a:endParaRPr lang="en-GB" sz="1200" b="1">
              <a:solidFill>
                <a:srgbClr val="FFFF00"/>
              </a:solidFill>
              <a:latin typeface="Verdana" charset="0"/>
              <a:cs typeface="+mn-cs"/>
            </a:endParaRPr>
          </a:p>
        </p:txBody>
      </p:sp>
      <p:sp>
        <p:nvSpPr>
          <p:cNvPr id="564250" name="Text Box 26"/>
          <p:cNvSpPr txBox="1">
            <a:spLocks noChangeAspect="1" noChangeArrowheads="1"/>
          </p:cNvSpPr>
          <p:nvPr/>
        </p:nvSpPr>
        <p:spPr bwMode="auto">
          <a:xfrm>
            <a:off x="3582988" y="5480050"/>
            <a:ext cx="2227262"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hu-HU" sz="1400" b="1">
                <a:solidFill>
                  <a:srgbClr val="FFFF00"/>
                </a:solidFill>
                <a:latin typeface="Verdana" charset="0"/>
                <a:cs typeface="+mn-cs"/>
              </a:rPr>
              <a:t>Átlagos </a:t>
            </a:r>
            <a:r>
              <a:rPr lang="en-US" sz="1400" b="1">
                <a:solidFill>
                  <a:srgbClr val="FFFF00"/>
                </a:solidFill>
                <a:latin typeface="Verdana" charset="0"/>
                <a:cs typeface="+mn-cs"/>
              </a:rPr>
              <a:t>LDL-C (mg/dL)</a:t>
            </a:r>
            <a:endParaRPr lang="en-GB" sz="1400" b="1">
              <a:solidFill>
                <a:srgbClr val="FFFF00"/>
              </a:solidFill>
              <a:latin typeface="Verdana" charset="0"/>
              <a:cs typeface="+mn-cs"/>
            </a:endParaRPr>
          </a:p>
        </p:txBody>
      </p:sp>
      <p:sp>
        <p:nvSpPr>
          <p:cNvPr id="564251" name="Line 27"/>
          <p:cNvSpPr>
            <a:spLocks noChangeAspect="1" noChangeShapeType="1"/>
          </p:cNvSpPr>
          <p:nvPr/>
        </p:nvSpPr>
        <p:spPr bwMode="auto">
          <a:xfrm rot="5400000" flipH="1">
            <a:off x="1701800" y="3783013"/>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52" name="Text Box 28"/>
          <p:cNvSpPr txBox="1">
            <a:spLocks noChangeAspect="1" noChangeArrowheads="1"/>
          </p:cNvSpPr>
          <p:nvPr/>
        </p:nvSpPr>
        <p:spPr bwMode="auto">
          <a:xfrm>
            <a:off x="1412875" y="3670300"/>
            <a:ext cx="2762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r" defTabSz="914400">
              <a:defRPr/>
            </a:pPr>
            <a:r>
              <a:rPr lang="en-US" sz="1400" b="1" smtClean="0">
                <a:solidFill>
                  <a:srgbClr val="808080"/>
                </a:solidFill>
                <a:latin typeface="Verdana" charset="0"/>
                <a:cs typeface="+mn-cs"/>
              </a:rPr>
              <a:t>0</a:t>
            </a:r>
            <a:endParaRPr lang="en-GB" sz="1400" b="1" smtClean="0">
              <a:solidFill>
                <a:srgbClr val="808080"/>
              </a:solidFill>
              <a:latin typeface="Verdana" charset="0"/>
              <a:cs typeface="+mn-cs"/>
            </a:endParaRPr>
          </a:p>
        </p:txBody>
      </p:sp>
      <p:sp>
        <p:nvSpPr>
          <p:cNvPr id="564253" name="Line 29"/>
          <p:cNvSpPr>
            <a:spLocks noChangeAspect="1" noChangeShapeType="1"/>
          </p:cNvSpPr>
          <p:nvPr/>
        </p:nvSpPr>
        <p:spPr bwMode="auto">
          <a:xfrm rot="5400000" flipH="1">
            <a:off x="1689100" y="5154613"/>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54" name="Text Box 30"/>
          <p:cNvSpPr txBox="1">
            <a:spLocks noChangeAspect="1" noChangeArrowheads="1"/>
          </p:cNvSpPr>
          <p:nvPr/>
        </p:nvSpPr>
        <p:spPr bwMode="auto">
          <a:xfrm>
            <a:off x="1166813" y="5041900"/>
            <a:ext cx="5222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r" defTabSz="914400">
              <a:defRPr/>
            </a:pPr>
            <a:r>
              <a:rPr lang="en-US" sz="1400" b="1" smtClean="0">
                <a:solidFill>
                  <a:srgbClr val="808080"/>
                </a:solidFill>
                <a:latin typeface="Verdana" charset="0"/>
                <a:cs typeface="+mn-cs"/>
              </a:rPr>
              <a:t>-1.2</a:t>
            </a:r>
            <a:endParaRPr lang="en-GB" sz="1400" b="1" smtClean="0">
              <a:solidFill>
                <a:srgbClr val="808080"/>
              </a:solidFill>
              <a:latin typeface="Verdana" charset="0"/>
              <a:cs typeface="+mn-cs"/>
            </a:endParaRPr>
          </a:p>
        </p:txBody>
      </p:sp>
      <p:sp>
        <p:nvSpPr>
          <p:cNvPr id="564255" name="Line 31"/>
          <p:cNvSpPr>
            <a:spLocks noChangeAspect="1" noChangeShapeType="1"/>
          </p:cNvSpPr>
          <p:nvPr/>
        </p:nvSpPr>
        <p:spPr bwMode="auto">
          <a:xfrm rot="5400000" flipH="1">
            <a:off x="1689100" y="4498975"/>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56" name="Text Box 32"/>
          <p:cNvSpPr txBox="1">
            <a:spLocks noChangeAspect="1" noChangeArrowheads="1"/>
          </p:cNvSpPr>
          <p:nvPr/>
        </p:nvSpPr>
        <p:spPr bwMode="auto">
          <a:xfrm>
            <a:off x="1154113" y="4343400"/>
            <a:ext cx="5222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r" defTabSz="914400">
              <a:defRPr/>
            </a:pPr>
            <a:r>
              <a:rPr lang="en-US" sz="1400" b="1" smtClean="0">
                <a:solidFill>
                  <a:srgbClr val="808080"/>
                </a:solidFill>
                <a:latin typeface="Verdana" charset="0"/>
                <a:cs typeface="+mn-cs"/>
              </a:rPr>
              <a:t>-0.6</a:t>
            </a:r>
            <a:endParaRPr lang="en-GB" sz="1400" b="1" smtClean="0">
              <a:solidFill>
                <a:srgbClr val="808080"/>
              </a:solidFill>
              <a:latin typeface="Verdana" charset="0"/>
              <a:cs typeface="+mn-cs"/>
            </a:endParaRPr>
          </a:p>
        </p:txBody>
      </p:sp>
      <p:sp>
        <p:nvSpPr>
          <p:cNvPr id="564257" name="Line 33"/>
          <p:cNvSpPr>
            <a:spLocks noChangeAspect="1" noChangeShapeType="1"/>
          </p:cNvSpPr>
          <p:nvPr/>
        </p:nvSpPr>
        <p:spPr bwMode="auto">
          <a:xfrm flipH="1">
            <a:off x="3454400" y="5159375"/>
            <a:ext cx="0" cy="6350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58" name="Text Box 34"/>
          <p:cNvSpPr txBox="1">
            <a:spLocks noChangeAspect="1" noChangeArrowheads="1"/>
          </p:cNvSpPr>
          <p:nvPr/>
        </p:nvSpPr>
        <p:spPr bwMode="auto">
          <a:xfrm>
            <a:off x="3295650" y="5245100"/>
            <a:ext cx="39052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70</a:t>
            </a:r>
          </a:p>
        </p:txBody>
      </p:sp>
      <p:sp>
        <p:nvSpPr>
          <p:cNvPr id="564259" name="Line 35"/>
          <p:cNvSpPr>
            <a:spLocks noChangeAspect="1" noChangeShapeType="1"/>
          </p:cNvSpPr>
          <p:nvPr/>
        </p:nvSpPr>
        <p:spPr bwMode="auto">
          <a:xfrm flipH="1">
            <a:off x="7761288" y="5200650"/>
            <a:ext cx="0" cy="63500"/>
          </a:xfrm>
          <a:prstGeom prst="line">
            <a:avLst/>
          </a:prstGeom>
          <a:noFill/>
          <a:ln w="190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60" name="Text Box 36"/>
          <p:cNvSpPr txBox="1">
            <a:spLocks noChangeAspect="1" noChangeArrowheads="1"/>
          </p:cNvSpPr>
          <p:nvPr/>
        </p:nvSpPr>
        <p:spPr bwMode="auto">
          <a:xfrm>
            <a:off x="7512050" y="5270500"/>
            <a:ext cx="5016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1pPr>
            <a:lvl2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2pPr>
            <a:lvl3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3pPr>
            <a:lvl4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4pPr>
            <a:lvl5pPr>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5pPr>
            <a:lvl6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6pPr>
            <a:lvl7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7pPr>
            <a:lvl8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8pPr>
            <a:lvl9pPr fontAlgn="base">
              <a:spcBef>
                <a:spcPct val="0"/>
              </a:spcBef>
              <a:spcAft>
                <a:spcPct val="0"/>
              </a:spcAft>
              <a:tabLst>
                <a:tab pos="596900" algn="l"/>
                <a:tab pos="1168400" algn="l"/>
                <a:tab pos="1689100" algn="l"/>
                <a:tab pos="2095500" algn="l"/>
                <a:tab pos="2667000" algn="l"/>
                <a:tab pos="3149600" algn="l"/>
                <a:tab pos="3530600" algn="l"/>
                <a:tab pos="4064000" algn="l"/>
                <a:tab pos="4686300" algn="l"/>
                <a:tab pos="5283200" algn="l"/>
                <a:tab pos="5892800" algn="l"/>
                <a:tab pos="6502400" algn="l"/>
              </a:tabLst>
              <a:defRPr>
                <a:solidFill>
                  <a:schemeClr val="tx1"/>
                </a:solidFill>
                <a:latin typeface="Arial" charset="0"/>
                <a:ea typeface="ＭＳ Ｐゴシック" charset="0"/>
              </a:defRPr>
            </a:lvl9pPr>
          </a:lstStyle>
          <a:p>
            <a:pPr algn="ctr" defTabSz="914400">
              <a:defRPr/>
            </a:pPr>
            <a:r>
              <a:rPr lang="en-US" sz="1400" b="1" smtClean="0">
                <a:solidFill>
                  <a:srgbClr val="808080"/>
                </a:solidFill>
                <a:latin typeface="Verdana" charset="0"/>
                <a:cs typeface="+mn-cs"/>
              </a:rPr>
              <a:t>120</a:t>
            </a:r>
            <a:endParaRPr lang="en-GB" sz="1400" b="1" smtClean="0">
              <a:solidFill>
                <a:srgbClr val="808080"/>
              </a:solidFill>
              <a:latin typeface="Verdana" charset="0"/>
              <a:cs typeface="+mn-cs"/>
            </a:endParaRPr>
          </a:p>
        </p:txBody>
      </p:sp>
      <p:sp>
        <p:nvSpPr>
          <p:cNvPr id="564261" name="Line 37"/>
          <p:cNvSpPr>
            <a:spLocks noChangeShapeType="1"/>
          </p:cNvSpPr>
          <p:nvPr/>
        </p:nvSpPr>
        <p:spPr bwMode="auto">
          <a:xfrm flipV="1">
            <a:off x="2679700" y="1676400"/>
            <a:ext cx="4318000" cy="311150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62" name="Text Box 38"/>
          <p:cNvSpPr txBox="1">
            <a:spLocks noChangeAspect="1" noChangeArrowheads="1"/>
          </p:cNvSpPr>
          <p:nvPr/>
        </p:nvSpPr>
        <p:spPr bwMode="auto">
          <a:xfrm>
            <a:off x="4589463" y="3325813"/>
            <a:ext cx="790575" cy="487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400" b="1">
                <a:solidFill>
                  <a:srgbClr val="FFFF00"/>
                </a:solidFill>
                <a:latin typeface="Verdana" charset="0"/>
                <a:cs typeface="+mn-cs"/>
              </a:rPr>
              <a:t>A-Plus </a:t>
            </a:r>
          </a:p>
          <a:p>
            <a:pPr defTabSz="914400">
              <a:defRPr/>
            </a:pPr>
            <a:r>
              <a:rPr lang="en-US" sz="1200" b="1">
                <a:solidFill>
                  <a:srgbClr val="FFFF00"/>
                </a:solidFill>
                <a:latin typeface="Verdana" charset="0"/>
                <a:cs typeface="+mn-cs"/>
              </a:rPr>
              <a:t>placebo</a:t>
            </a:r>
            <a:endParaRPr lang="en-GB" sz="1200" b="1">
              <a:solidFill>
                <a:srgbClr val="FFFF00"/>
              </a:solidFill>
              <a:latin typeface="Verdana" charset="0"/>
              <a:cs typeface="+mn-cs"/>
            </a:endParaRPr>
          </a:p>
        </p:txBody>
      </p:sp>
      <p:sp>
        <p:nvSpPr>
          <p:cNvPr id="564263" name="AutoShape 39"/>
          <p:cNvSpPr>
            <a:spLocks noChangeAspect="1" noChangeArrowheads="1"/>
          </p:cNvSpPr>
          <p:nvPr/>
        </p:nvSpPr>
        <p:spPr bwMode="auto">
          <a:xfrm>
            <a:off x="5154613" y="3275013"/>
            <a:ext cx="141287" cy="131762"/>
          </a:xfrm>
          <a:prstGeom prst="diamond">
            <a:avLst/>
          </a:prstGeom>
          <a:solidFill>
            <a:srgbClr val="F7E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sp>
        <p:nvSpPr>
          <p:cNvPr id="564264" name="Line 40"/>
          <p:cNvSpPr>
            <a:spLocks noChangeShapeType="1"/>
          </p:cNvSpPr>
          <p:nvPr/>
        </p:nvSpPr>
        <p:spPr bwMode="auto">
          <a:xfrm>
            <a:off x="1727200" y="3822700"/>
            <a:ext cx="6273800" cy="0"/>
          </a:xfrm>
          <a:prstGeom prst="line">
            <a:avLst/>
          </a:prstGeom>
          <a:noFill/>
          <a:ln w="9525">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65" name="Text Box 41"/>
          <p:cNvSpPr txBox="1">
            <a:spLocks noChangeAspect="1" noChangeArrowheads="1"/>
          </p:cNvSpPr>
          <p:nvPr/>
        </p:nvSpPr>
        <p:spPr bwMode="auto">
          <a:xfrm>
            <a:off x="5160963" y="1700213"/>
            <a:ext cx="1054100" cy="487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400" b="1">
                <a:solidFill>
                  <a:srgbClr val="FFFF00"/>
                </a:solidFill>
                <a:latin typeface="Verdana" charset="0"/>
                <a:cs typeface="+mn-cs"/>
              </a:rPr>
              <a:t>CAMELOT </a:t>
            </a:r>
          </a:p>
          <a:p>
            <a:pPr defTabSz="914400">
              <a:defRPr/>
            </a:pPr>
            <a:r>
              <a:rPr lang="en-US" sz="1200" b="1">
                <a:solidFill>
                  <a:srgbClr val="FFFF00"/>
                </a:solidFill>
                <a:latin typeface="Verdana" charset="0"/>
                <a:cs typeface="+mn-cs"/>
              </a:rPr>
              <a:t>placebo</a:t>
            </a:r>
            <a:endParaRPr lang="en-GB" sz="1200" b="1">
              <a:solidFill>
                <a:srgbClr val="FFFF00"/>
              </a:solidFill>
              <a:latin typeface="Verdana" charset="0"/>
              <a:cs typeface="+mn-cs"/>
            </a:endParaRPr>
          </a:p>
        </p:txBody>
      </p:sp>
      <p:sp>
        <p:nvSpPr>
          <p:cNvPr id="564266" name="Text Box 42"/>
          <p:cNvSpPr txBox="1">
            <a:spLocks noChangeAspect="1" noChangeArrowheads="1"/>
          </p:cNvSpPr>
          <p:nvPr/>
        </p:nvSpPr>
        <p:spPr bwMode="auto">
          <a:xfrm>
            <a:off x="7053263" y="1433513"/>
            <a:ext cx="1139825" cy="487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400" b="1">
                <a:solidFill>
                  <a:srgbClr val="FFFF00"/>
                </a:solidFill>
                <a:latin typeface="Verdana" charset="0"/>
                <a:cs typeface="+mn-cs"/>
              </a:rPr>
              <a:t>REVERSAL </a:t>
            </a:r>
          </a:p>
          <a:p>
            <a:pPr defTabSz="914400">
              <a:defRPr/>
            </a:pPr>
            <a:r>
              <a:rPr lang="en-US" sz="1200" b="1">
                <a:solidFill>
                  <a:srgbClr val="FFFF00"/>
                </a:solidFill>
                <a:latin typeface="Verdana" charset="0"/>
                <a:cs typeface="+mn-cs"/>
              </a:rPr>
              <a:t>pravastatin</a:t>
            </a:r>
            <a:endParaRPr lang="en-GB" sz="1200" b="1">
              <a:solidFill>
                <a:srgbClr val="FFFF00"/>
              </a:solidFill>
              <a:latin typeface="Verdana" charset="0"/>
              <a:cs typeface="+mn-cs"/>
            </a:endParaRPr>
          </a:p>
        </p:txBody>
      </p:sp>
      <p:sp>
        <p:nvSpPr>
          <p:cNvPr id="564267" name="AutoShape 43"/>
          <p:cNvSpPr>
            <a:spLocks noChangeAspect="1" noChangeArrowheads="1"/>
          </p:cNvSpPr>
          <p:nvPr/>
        </p:nvSpPr>
        <p:spPr bwMode="auto">
          <a:xfrm>
            <a:off x="6907213" y="1560513"/>
            <a:ext cx="141287" cy="131762"/>
          </a:xfrm>
          <a:prstGeom prst="diamond">
            <a:avLst/>
          </a:prstGeom>
          <a:solidFill>
            <a:srgbClr val="F7E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sp>
        <p:nvSpPr>
          <p:cNvPr id="564268" name="AutoShape 44"/>
          <p:cNvSpPr>
            <a:spLocks noChangeAspect="1" noChangeArrowheads="1"/>
          </p:cNvSpPr>
          <p:nvPr/>
        </p:nvSpPr>
        <p:spPr bwMode="auto">
          <a:xfrm>
            <a:off x="5992813" y="2106613"/>
            <a:ext cx="141287" cy="131762"/>
          </a:xfrm>
          <a:prstGeom prst="diamond">
            <a:avLst/>
          </a:prstGeom>
          <a:solidFill>
            <a:srgbClr val="F7E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sp>
        <p:nvSpPr>
          <p:cNvPr id="564269" name="Text Box 45"/>
          <p:cNvSpPr txBox="1">
            <a:spLocks noChangeAspect="1" noChangeArrowheads="1"/>
          </p:cNvSpPr>
          <p:nvPr/>
        </p:nvSpPr>
        <p:spPr bwMode="auto">
          <a:xfrm>
            <a:off x="3052763" y="2995613"/>
            <a:ext cx="1139825" cy="487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en-US" sz="1400" b="1">
                <a:solidFill>
                  <a:srgbClr val="FFFF00"/>
                </a:solidFill>
                <a:latin typeface="Verdana" charset="0"/>
                <a:cs typeface="+mn-cs"/>
              </a:rPr>
              <a:t>REVERSAL </a:t>
            </a:r>
          </a:p>
          <a:p>
            <a:pPr defTabSz="914400">
              <a:defRPr/>
            </a:pPr>
            <a:r>
              <a:rPr lang="en-US" sz="1200" b="1">
                <a:solidFill>
                  <a:srgbClr val="FFFF00"/>
                </a:solidFill>
                <a:latin typeface="Verdana" charset="0"/>
                <a:cs typeface="+mn-cs"/>
              </a:rPr>
              <a:t>atorvastatin</a:t>
            </a:r>
            <a:endParaRPr lang="en-GB" sz="1200" b="1">
              <a:solidFill>
                <a:srgbClr val="FFFF00"/>
              </a:solidFill>
              <a:latin typeface="Verdana" charset="0"/>
              <a:cs typeface="+mn-cs"/>
            </a:endParaRPr>
          </a:p>
        </p:txBody>
      </p:sp>
      <p:sp>
        <p:nvSpPr>
          <p:cNvPr id="564270" name="AutoShape 46"/>
          <p:cNvSpPr>
            <a:spLocks noChangeAspect="1" noChangeArrowheads="1"/>
          </p:cNvSpPr>
          <p:nvPr/>
        </p:nvSpPr>
        <p:spPr bwMode="auto">
          <a:xfrm>
            <a:off x="4113213" y="3465513"/>
            <a:ext cx="141287" cy="131762"/>
          </a:xfrm>
          <a:prstGeom prst="diamond">
            <a:avLst/>
          </a:prstGeom>
          <a:solidFill>
            <a:srgbClr val="F7E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sp>
        <p:nvSpPr>
          <p:cNvPr id="564271" name="Text Box 47"/>
          <p:cNvSpPr txBox="1">
            <a:spLocks noChangeArrowheads="1"/>
          </p:cNvSpPr>
          <p:nvPr/>
        </p:nvSpPr>
        <p:spPr bwMode="auto">
          <a:xfrm>
            <a:off x="1879600" y="1524000"/>
            <a:ext cx="1447800" cy="51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a:spcBef>
                <a:spcPct val="50000"/>
              </a:spcBef>
              <a:defRPr/>
            </a:pPr>
            <a:r>
              <a:rPr lang="en-GB" sz="1400" b="1">
                <a:solidFill>
                  <a:srgbClr val="FFFFFF"/>
                </a:solidFill>
                <a:latin typeface="Verdana" charset="0"/>
                <a:cs typeface="+mn-cs"/>
              </a:rPr>
              <a:t>R</a:t>
            </a:r>
            <a:r>
              <a:rPr lang="en-GB" sz="1400" b="1" baseline="30000">
                <a:solidFill>
                  <a:srgbClr val="FFFFFF"/>
                </a:solidFill>
                <a:latin typeface="Verdana" charset="0"/>
                <a:cs typeface="+mn-cs"/>
              </a:rPr>
              <a:t>2 </a:t>
            </a:r>
            <a:r>
              <a:rPr lang="en-GB" sz="1400" b="1">
                <a:solidFill>
                  <a:srgbClr val="FFFFFF"/>
                </a:solidFill>
                <a:latin typeface="Verdana" charset="0"/>
                <a:cs typeface="+mn-cs"/>
              </a:rPr>
              <a:t>= 0.97  P&lt;0.001</a:t>
            </a:r>
          </a:p>
        </p:txBody>
      </p:sp>
      <p:sp>
        <p:nvSpPr>
          <p:cNvPr id="564272" name="Line 48"/>
          <p:cNvSpPr>
            <a:spLocks noChangeAspect="1" noChangeShapeType="1"/>
          </p:cNvSpPr>
          <p:nvPr/>
        </p:nvSpPr>
        <p:spPr bwMode="auto">
          <a:xfrm rot="5400000" flipH="1">
            <a:off x="1676400" y="4816475"/>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73" name="Line 49"/>
          <p:cNvSpPr>
            <a:spLocks noChangeAspect="1" noChangeShapeType="1"/>
          </p:cNvSpPr>
          <p:nvPr/>
        </p:nvSpPr>
        <p:spPr bwMode="auto">
          <a:xfrm rot="5400000" flipH="1">
            <a:off x="1676400" y="4130675"/>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74" name="Line 50"/>
          <p:cNvSpPr>
            <a:spLocks noChangeAspect="1" noChangeShapeType="1"/>
          </p:cNvSpPr>
          <p:nvPr/>
        </p:nvSpPr>
        <p:spPr bwMode="auto">
          <a:xfrm rot="5400000" flipH="1">
            <a:off x="1676400" y="3381375"/>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75" name="Line 51"/>
          <p:cNvSpPr>
            <a:spLocks noChangeAspect="1" noChangeShapeType="1"/>
          </p:cNvSpPr>
          <p:nvPr/>
        </p:nvSpPr>
        <p:spPr bwMode="auto">
          <a:xfrm rot="5400000" flipH="1">
            <a:off x="1676400" y="2644775"/>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76" name="Line 52"/>
          <p:cNvSpPr>
            <a:spLocks noChangeAspect="1" noChangeShapeType="1"/>
          </p:cNvSpPr>
          <p:nvPr/>
        </p:nvSpPr>
        <p:spPr bwMode="auto">
          <a:xfrm rot="5400000" flipH="1">
            <a:off x="1676400" y="1882775"/>
            <a:ext cx="0" cy="6985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grpSp>
        <p:nvGrpSpPr>
          <p:cNvPr id="564277" name="Group 53"/>
          <p:cNvGrpSpPr>
            <a:grpSpLocks/>
          </p:cNvGrpSpPr>
          <p:nvPr/>
        </p:nvGrpSpPr>
        <p:grpSpPr bwMode="auto">
          <a:xfrm>
            <a:off x="6248400" y="2514600"/>
            <a:ext cx="1955800" cy="1082675"/>
            <a:chOff x="3936" y="1584"/>
            <a:chExt cx="1232" cy="682"/>
          </a:xfrm>
        </p:grpSpPr>
        <p:sp>
          <p:nvSpPr>
            <p:cNvPr id="564278" name="Text Box 54"/>
            <p:cNvSpPr txBox="1">
              <a:spLocks noChangeAspect="1" noChangeArrowheads="1"/>
            </p:cNvSpPr>
            <p:nvPr/>
          </p:nvSpPr>
          <p:spPr bwMode="auto">
            <a:xfrm>
              <a:off x="3936" y="2016"/>
              <a:ext cx="123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a:defRPr/>
              </a:pPr>
              <a:r>
                <a:rPr lang="hu-HU" sz="2000" b="1" i="1">
                  <a:solidFill>
                    <a:srgbClr val="FF8200"/>
                  </a:solidFill>
                  <a:latin typeface="Verdana" charset="0"/>
                  <a:cs typeface="+mn-cs"/>
                </a:rPr>
                <a:t>Progresszió</a:t>
              </a:r>
              <a:endParaRPr lang="en-GB" sz="2000" b="1" i="1">
                <a:solidFill>
                  <a:srgbClr val="FF8200"/>
                </a:solidFill>
                <a:latin typeface="Verdana" charset="0"/>
                <a:cs typeface="+mn-cs"/>
              </a:endParaRPr>
            </a:p>
          </p:txBody>
        </p:sp>
        <p:sp>
          <p:nvSpPr>
            <p:cNvPr id="564279" name="AutoShape 55"/>
            <p:cNvSpPr>
              <a:spLocks noChangeArrowheads="1"/>
            </p:cNvSpPr>
            <p:nvPr/>
          </p:nvSpPr>
          <p:spPr bwMode="auto">
            <a:xfrm>
              <a:off x="4256" y="1584"/>
              <a:ext cx="464" cy="408"/>
            </a:xfrm>
            <a:prstGeom prst="upArrow">
              <a:avLst>
                <a:gd name="adj1" fmla="val 50000"/>
                <a:gd name="adj2" fmla="val 25000"/>
              </a:avLst>
            </a:prstGeom>
            <a:solidFill>
              <a:srgbClr val="FF82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grpSp>
      <p:grpSp>
        <p:nvGrpSpPr>
          <p:cNvPr id="564280" name="Group 56"/>
          <p:cNvGrpSpPr>
            <a:grpSpLocks/>
          </p:cNvGrpSpPr>
          <p:nvPr/>
        </p:nvGrpSpPr>
        <p:grpSpPr bwMode="auto">
          <a:xfrm>
            <a:off x="6311900" y="3975100"/>
            <a:ext cx="1955800" cy="1143000"/>
            <a:chOff x="3976" y="2504"/>
            <a:chExt cx="1232" cy="720"/>
          </a:xfrm>
        </p:grpSpPr>
        <p:sp>
          <p:nvSpPr>
            <p:cNvPr id="564281" name="Text Box 57"/>
            <p:cNvSpPr txBox="1">
              <a:spLocks noChangeAspect="1" noChangeArrowheads="1"/>
            </p:cNvSpPr>
            <p:nvPr/>
          </p:nvSpPr>
          <p:spPr bwMode="auto">
            <a:xfrm>
              <a:off x="3976" y="2504"/>
              <a:ext cx="1232" cy="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a:defRPr/>
              </a:pPr>
              <a:r>
                <a:rPr lang="hu-HU" sz="2000" b="1" i="1">
                  <a:solidFill>
                    <a:srgbClr val="FF8200"/>
                  </a:solidFill>
                  <a:latin typeface="Verdana" charset="0"/>
                  <a:cs typeface="+mn-cs"/>
                </a:rPr>
                <a:t>Regresszió</a:t>
              </a:r>
              <a:endParaRPr lang="en-GB" sz="2000" b="1" i="1">
                <a:solidFill>
                  <a:srgbClr val="FF8200"/>
                </a:solidFill>
                <a:latin typeface="Verdana" charset="0"/>
                <a:cs typeface="+mn-cs"/>
              </a:endParaRPr>
            </a:p>
          </p:txBody>
        </p:sp>
        <p:sp>
          <p:nvSpPr>
            <p:cNvPr id="564282" name="AutoShape 58"/>
            <p:cNvSpPr>
              <a:spLocks noChangeArrowheads="1"/>
            </p:cNvSpPr>
            <p:nvPr/>
          </p:nvSpPr>
          <p:spPr bwMode="auto">
            <a:xfrm rot="10728903">
              <a:off x="4248" y="2816"/>
              <a:ext cx="464" cy="408"/>
            </a:xfrm>
            <a:prstGeom prst="upArrow">
              <a:avLst>
                <a:gd name="adj1" fmla="val 50000"/>
                <a:gd name="adj2" fmla="val 25000"/>
              </a:avLst>
            </a:prstGeom>
            <a:solidFill>
              <a:srgbClr val="FF82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grpSp>
      <p:sp>
        <p:nvSpPr>
          <p:cNvPr id="564283" name="Rectangle 59"/>
          <p:cNvSpPr>
            <a:spLocks noChangeArrowheads="1"/>
          </p:cNvSpPr>
          <p:nvPr/>
        </p:nvSpPr>
        <p:spPr bwMode="auto">
          <a:xfrm>
            <a:off x="381000" y="6197600"/>
            <a:ext cx="69278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hu-HU" sz="1000">
                <a:solidFill>
                  <a:srgbClr val="FF9933"/>
                </a:solidFill>
                <a:latin typeface="Verdana" charset="0"/>
                <a:cs typeface="+mn-cs"/>
              </a:rPr>
              <a:t>Nissen S et al. NEJM, 2006, 354: 1253-1263. Cardif J et al, Circulation, 110:3372.3377. </a:t>
            </a:r>
          </a:p>
          <a:p>
            <a:pPr defTabSz="914400">
              <a:defRPr/>
            </a:pPr>
            <a:r>
              <a:rPr lang="en-GB" sz="1000">
                <a:solidFill>
                  <a:srgbClr val="FF9933"/>
                </a:solidFill>
                <a:latin typeface="Verdana" charset="0"/>
                <a:cs typeface="+mn-cs"/>
              </a:rPr>
              <a:t>Nissen S </a:t>
            </a:r>
            <a:r>
              <a:rPr lang="en-GB" sz="1000" i="1">
                <a:solidFill>
                  <a:srgbClr val="FF9933"/>
                </a:solidFill>
                <a:latin typeface="Verdana" charset="0"/>
                <a:cs typeface="+mn-cs"/>
              </a:rPr>
              <a:t>et al.</a:t>
            </a:r>
            <a:r>
              <a:rPr lang="en-GB" sz="1000">
                <a:solidFill>
                  <a:srgbClr val="FF9933"/>
                </a:solidFill>
                <a:latin typeface="Verdana" charset="0"/>
                <a:cs typeface="+mn-cs"/>
              </a:rPr>
              <a:t> JAMA 2006; </a:t>
            </a:r>
            <a:r>
              <a:rPr lang="en-GB" sz="1000" b="1">
                <a:solidFill>
                  <a:srgbClr val="FF9933"/>
                </a:solidFill>
                <a:latin typeface="Verdana" charset="0"/>
                <a:cs typeface="+mn-cs"/>
              </a:rPr>
              <a:t>295</a:t>
            </a:r>
            <a:r>
              <a:rPr lang="en-GB" sz="1000">
                <a:solidFill>
                  <a:srgbClr val="FF9933"/>
                </a:solidFill>
                <a:latin typeface="Verdana" charset="0"/>
                <a:cs typeface="+mn-cs"/>
              </a:rPr>
              <a:t>: </a:t>
            </a:r>
            <a:r>
              <a:rPr lang="hu-HU" sz="1000">
                <a:solidFill>
                  <a:srgbClr val="FF9933"/>
                </a:solidFill>
                <a:latin typeface="Verdana" charset="0"/>
                <a:cs typeface="+mn-cs"/>
              </a:rPr>
              <a:t>1556-1565. Nissen S et al. JAMA 2004, 292:2217-2225, JAMA 2004, 291:1071-1080</a:t>
            </a:r>
            <a:endParaRPr lang="en-GB" sz="1000">
              <a:solidFill>
                <a:srgbClr val="FF9933"/>
              </a:solidFill>
              <a:latin typeface="Verdana" charset="0"/>
              <a:cs typeface="+mn-cs"/>
            </a:endParaRPr>
          </a:p>
        </p:txBody>
      </p:sp>
      <p:sp>
        <p:nvSpPr>
          <p:cNvPr id="564284" name="Line 60"/>
          <p:cNvSpPr>
            <a:spLocks noChangeAspect="1" noChangeShapeType="1"/>
          </p:cNvSpPr>
          <p:nvPr/>
        </p:nvSpPr>
        <p:spPr bwMode="auto">
          <a:xfrm flipH="1">
            <a:off x="7696200" y="5181600"/>
            <a:ext cx="0" cy="63500"/>
          </a:xfrm>
          <a:prstGeom prst="line">
            <a:avLst/>
          </a:prstGeom>
          <a:noFill/>
          <a:ln w="190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FFFF00"/>
              </a:solidFill>
              <a:cs typeface="+mn-cs"/>
            </a:endParaRPr>
          </a:p>
        </p:txBody>
      </p:sp>
      <p:sp>
        <p:nvSpPr>
          <p:cNvPr id="564285" name="AutoShape 61"/>
          <p:cNvSpPr>
            <a:spLocks noChangeAspect="1" noChangeArrowheads="1"/>
          </p:cNvSpPr>
          <p:nvPr/>
        </p:nvSpPr>
        <p:spPr bwMode="auto">
          <a:xfrm>
            <a:off x="4800600" y="2971800"/>
            <a:ext cx="141288" cy="131763"/>
          </a:xfrm>
          <a:prstGeom prst="diamond">
            <a:avLst/>
          </a:prstGeom>
          <a:solidFill>
            <a:srgbClr val="F7E4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FFFF00"/>
              </a:solidFill>
              <a:cs typeface="+mn-cs"/>
            </a:endParaRPr>
          </a:p>
        </p:txBody>
      </p:sp>
      <p:sp>
        <p:nvSpPr>
          <p:cNvPr id="564286" name="Text Box 62"/>
          <p:cNvSpPr txBox="1">
            <a:spLocks noChangeAspect="1" noChangeArrowheads="1"/>
          </p:cNvSpPr>
          <p:nvPr/>
        </p:nvSpPr>
        <p:spPr bwMode="auto">
          <a:xfrm>
            <a:off x="4038600" y="2438400"/>
            <a:ext cx="1108075" cy="487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a:defRPr/>
            </a:pPr>
            <a:r>
              <a:rPr lang="hu-HU" sz="1400" b="1">
                <a:solidFill>
                  <a:srgbClr val="FFFF00"/>
                </a:solidFill>
                <a:latin typeface="Verdana" charset="0"/>
                <a:cs typeface="+mn-cs"/>
              </a:rPr>
              <a:t>ACTIVATE</a:t>
            </a:r>
            <a:r>
              <a:rPr lang="en-US" sz="1400" b="1">
                <a:solidFill>
                  <a:srgbClr val="FFFF00"/>
                </a:solidFill>
                <a:latin typeface="Verdana" charset="0"/>
                <a:cs typeface="+mn-cs"/>
              </a:rPr>
              <a:t> </a:t>
            </a:r>
          </a:p>
          <a:p>
            <a:pPr defTabSz="914400">
              <a:defRPr/>
            </a:pPr>
            <a:r>
              <a:rPr lang="hu-HU" sz="1200" b="1">
                <a:solidFill>
                  <a:srgbClr val="FFFF00"/>
                </a:solidFill>
                <a:latin typeface="Verdana" charset="0"/>
                <a:cs typeface="+mn-cs"/>
              </a:rPr>
              <a:t>placebo</a:t>
            </a:r>
            <a:endParaRPr lang="en-GB" sz="1200" b="1">
              <a:solidFill>
                <a:srgbClr val="FFFF00"/>
              </a:solidFill>
              <a:latin typeface="Verdana" charset="0"/>
              <a:cs typeface="+mn-cs"/>
            </a:endParaRPr>
          </a:p>
        </p:txBody>
      </p:sp>
    </p:spTree>
    <p:extLst>
      <p:ext uri="{BB962C8B-B14F-4D97-AF65-F5344CB8AC3E}">
        <p14:creationId xmlns:p14="http://schemas.microsoft.com/office/powerpoint/2010/main" val="23257726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4277"/>
                                        </p:tgtEl>
                                        <p:attrNameLst>
                                          <p:attrName>style.visibility</p:attrName>
                                        </p:attrNameLst>
                                      </p:cBhvr>
                                      <p:to>
                                        <p:strVal val="visible"/>
                                      </p:to>
                                    </p:set>
                                    <p:animEffect transition="in" filter="dissolve">
                                      <p:cBhvr>
                                        <p:cTn id="7" dur="500"/>
                                        <p:tgtEl>
                                          <p:spTgt spid="5642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64280"/>
                                        </p:tgtEl>
                                        <p:attrNameLst>
                                          <p:attrName>style.visibility</p:attrName>
                                        </p:attrNameLst>
                                      </p:cBhvr>
                                      <p:to>
                                        <p:strVal val="visible"/>
                                      </p:to>
                                    </p:set>
                                    <p:animEffect transition="in" filter="dissolve">
                                      <p:cBhvr>
                                        <p:cTn id="12" dur="500"/>
                                        <p:tgtEl>
                                          <p:spTgt spid="56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5" name="Group 2"/>
          <p:cNvGrpSpPr>
            <a:grpSpLocks/>
          </p:cNvGrpSpPr>
          <p:nvPr/>
        </p:nvGrpSpPr>
        <p:grpSpPr bwMode="auto">
          <a:xfrm>
            <a:off x="1435100" y="1133475"/>
            <a:ext cx="6923088" cy="4683125"/>
            <a:chOff x="781" y="666"/>
            <a:chExt cx="4579" cy="2753"/>
          </a:xfrm>
        </p:grpSpPr>
        <p:grpSp>
          <p:nvGrpSpPr>
            <p:cNvPr id="154674" name="Group 3"/>
            <p:cNvGrpSpPr>
              <a:grpSpLocks/>
            </p:cNvGrpSpPr>
            <p:nvPr/>
          </p:nvGrpSpPr>
          <p:grpSpPr bwMode="auto">
            <a:xfrm>
              <a:off x="1251" y="3325"/>
              <a:ext cx="3694" cy="41"/>
              <a:chOff x="1000" y="3436"/>
              <a:chExt cx="3912" cy="43"/>
            </a:xfrm>
          </p:grpSpPr>
          <p:sp>
            <p:nvSpPr>
              <p:cNvPr id="155603" name="Freeform 4"/>
              <p:cNvSpPr>
                <a:spLocks/>
              </p:cNvSpPr>
              <p:nvPr/>
            </p:nvSpPr>
            <p:spPr bwMode="auto">
              <a:xfrm>
                <a:off x="1000" y="3473"/>
                <a:ext cx="3911" cy="6"/>
              </a:xfrm>
              <a:custGeom>
                <a:avLst/>
                <a:gdLst>
                  <a:gd name="T0" fmla="*/ 1 w 3911"/>
                  <a:gd name="T1" fmla="*/ 0 h 6"/>
                  <a:gd name="T2" fmla="*/ 0 w 3911"/>
                  <a:gd name="T3" fmla="*/ 6 h 6"/>
                  <a:gd name="T4" fmla="*/ 3910 w 3911"/>
                  <a:gd name="T5" fmla="*/ 6 h 6"/>
                  <a:gd name="T6" fmla="*/ 3911 w 3911"/>
                  <a:gd name="T7" fmla="*/ 0 h 6"/>
                  <a:gd name="T8" fmla="*/ 1 w 3911"/>
                  <a:gd name="T9" fmla="*/ 0 h 6"/>
                  <a:gd name="T10" fmla="*/ 0 60000 65536"/>
                  <a:gd name="T11" fmla="*/ 0 60000 65536"/>
                  <a:gd name="T12" fmla="*/ 0 60000 65536"/>
                  <a:gd name="T13" fmla="*/ 0 60000 65536"/>
                  <a:gd name="T14" fmla="*/ 0 60000 65536"/>
                  <a:gd name="T15" fmla="*/ 0 w 3911"/>
                  <a:gd name="T16" fmla="*/ 0 h 6"/>
                  <a:gd name="T17" fmla="*/ 3911 w 3911"/>
                  <a:gd name="T18" fmla="*/ 6 h 6"/>
                </a:gdLst>
                <a:ahLst/>
                <a:cxnLst>
                  <a:cxn ang="T10">
                    <a:pos x="T0" y="T1"/>
                  </a:cxn>
                  <a:cxn ang="T11">
                    <a:pos x="T2" y="T3"/>
                  </a:cxn>
                  <a:cxn ang="T12">
                    <a:pos x="T4" y="T5"/>
                  </a:cxn>
                  <a:cxn ang="T13">
                    <a:pos x="T6" y="T7"/>
                  </a:cxn>
                  <a:cxn ang="T14">
                    <a:pos x="T8" y="T9"/>
                  </a:cxn>
                </a:cxnLst>
                <a:rect l="T15" t="T16" r="T17" b="T18"/>
                <a:pathLst>
                  <a:path w="3911" h="6">
                    <a:moveTo>
                      <a:pt x="1" y="0"/>
                    </a:moveTo>
                    <a:lnTo>
                      <a:pt x="0" y="6"/>
                    </a:lnTo>
                    <a:lnTo>
                      <a:pt x="3910" y="6"/>
                    </a:lnTo>
                    <a:lnTo>
                      <a:pt x="3911" y="0"/>
                    </a:lnTo>
                    <a:lnTo>
                      <a:pt x="1"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04" name="Freeform 5"/>
              <p:cNvSpPr>
                <a:spLocks/>
              </p:cNvSpPr>
              <p:nvPr/>
            </p:nvSpPr>
            <p:spPr bwMode="auto">
              <a:xfrm>
                <a:off x="1355"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05" name="Freeform 6"/>
              <p:cNvSpPr>
                <a:spLocks/>
              </p:cNvSpPr>
              <p:nvPr/>
            </p:nvSpPr>
            <p:spPr bwMode="auto">
              <a:xfrm>
                <a:off x="1710"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06" name="Freeform 7"/>
              <p:cNvSpPr>
                <a:spLocks/>
              </p:cNvSpPr>
              <p:nvPr/>
            </p:nvSpPr>
            <p:spPr bwMode="auto">
              <a:xfrm>
                <a:off x="2066"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07" name="Freeform 8"/>
              <p:cNvSpPr>
                <a:spLocks/>
              </p:cNvSpPr>
              <p:nvPr/>
            </p:nvSpPr>
            <p:spPr bwMode="auto">
              <a:xfrm>
                <a:off x="2421"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08" name="Freeform 9"/>
              <p:cNvSpPr>
                <a:spLocks/>
              </p:cNvSpPr>
              <p:nvPr/>
            </p:nvSpPr>
            <p:spPr bwMode="auto">
              <a:xfrm>
                <a:off x="2777"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09" name="Freeform 10"/>
              <p:cNvSpPr>
                <a:spLocks/>
              </p:cNvSpPr>
              <p:nvPr/>
            </p:nvSpPr>
            <p:spPr bwMode="auto">
              <a:xfrm>
                <a:off x="3131"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10" name="Freeform 11"/>
              <p:cNvSpPr>
                <a:spLocks/>
              </p:cNvSpPr>
              <p:nvPr/>
            </p:nvSpPr>
            <p:spPr bwMode="auto">
              <a:xfrm>
                <a:off x="3487"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11" name="Freeform 12"/>
              <p:cNvSpPr>
                <a:spLocks/>
              </p:cNvSpPr>
              <p:nvPr/>
            </p:nvSpPr>
            <p:spPr bwMode="auto">
              <a:xfrm>
                <a:off x="3842" y="3436"/>
                <a:ext cx="4" cy="40"/>
              </a:xfrm>
              <a:custGeom>
                <a:avLst/>
                <a:gdLst>
                  <a:gd name="T0" fmla="*/ 4 w 4"/>
                  <a:gd name="T1" fmla="*/ 0 h 40"/>
                  <a:gd name="T2" fmla="*/ 0 w 4"/>
                  <a:gd name="T3" fmla="*/ 1 h 40"/>
                  <a:gd name="T4" fmla="*/ 0 w 4"/>
                  <a:gd name="T5" fmla="*/ 40 h 40"/>
                  <a:gd name="T6" fmla="*/ 4 w 4"/>
                  <a:gd name="T7" fmla="*/ 39 h 40"/>
                  <a:gd name="T8" fmla="*/ 4 w 4"/>
                  <a:gd name="T9" fmla="*/ 0 h 40"/>
                  <a:gd name="T10" fmla="*/ 0 60000 65536"/>
                  <a:gd name="T11" fmla="*/ 0 60000 65536"/>
                  <a:gd name="T12" fmla="*/ 0 60000 65536"/>
                  <a:gd name="T13" fmla="*/ 0 60000 65536"/>
                  <a:gd name="T14" fmla="*/ 0 60000 65536"/>
                  <a:gd name="T15" fmla="*/ 0 w 4"/>
                  <a:gd name="T16" fmla="*/ 0 h 40"/>
                  <a:gd name="T17" fmla="*/ 4 w 4"/>
                  <a:gd name="T18" fmla="*/ 40 h 40"/>
                </a:gdLst>
                <a:ahLst/>
                <a:cxnLst>
                  <a:cxn ang="T10">
                    <a:pos x="T0" y="T1"/>
                  </a:cxn>
                  <a:cxn ang="T11">
                    <a:pos x="T2" y="T3"/>
                  </a:cxn>
                  <a:cxn ang="T12">
                    <a:pos x="T4" y="T5"/>
                  </a:cxn>
                  <a:cxn ang="T13">
                    <a:pos x="T6" y="T7"/>
                  </a:cxn>
                  <a:cxn ang="T14">
                    <a:pos x="T8" y="T9"/>
                  </a:cxn>
                </a:cxnLst>
                <a:rect l="T15" t="T16" r="T17" b="T18"/>
                <a:pathLst>
                  <a:path w="4" h="40">
                    <a:moveTo>
                      <a:pt x="4" y="0"/>
                    </a:moveTo>
                    <a:lnTo>
                      <a:pt x="0" y="1"/>
                    </a:lnTo>
                    <a:lnTo>
                      <a:pt x="0" y="40"/>
                    </a:lnTo>
                    <a:lnTo>
                      <a:pt x="4" y="39"/>
                    </a:lnTo>
                    <a:lnTo>
                      <a:pt x="4"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12" name="Freeform 13"/>
              <p:cNvSpPr>
                <a:spLocks/>
              </p:cNvSpPr>
              <p:nvPr/>
            </p:nvSpPr>
            <p:spPr bwMode="auto">
              <a:xfrm>
                <a:off x="4198"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13" name="Freeform 14"/>
              <p:cNvSpPr>
                <a:spLocks/>
              </p:cNvSpPr>
              <p:nvPr/>
            </p:nvSpPr>
            <p:spPr bwMode="auto">
              <a:xfrm>
                <a:off x="4553" y="3436"/>
                <a:ext cx="4" cy="40"/>
              </a:xfrm>
              <a:custGeom>
                <a:avLst/>
                <a:gdLst>
                  <a:gd name="T0" fmla="*/ 4 w 4"/>
                  <a:gd name="T1" fmla="*/ 0 h 40"/>
                  <a:gd name="T2" fmla="*/ 0 w 4"/>
                  <a:gd name="T3" fmla="*/ 1 h 40"/>
                  <a:gd name="T4" fmla="*/ 0 w 4"/>
                  <a:gd name="T5" fmla="*/ 40 h 40"/>
                  <a:gd name="T6" fmla="*/ 4 w 4"/>
                  <a:gd name="T7" fmla="*/ 39 h 40"/>
                  <a:gd name="T8" fmla="*/ 4 w 4"/>
                  <a:gd name="T9" fmla="*/ 0 h 40"/>
                  <a:gd name="T10" fmla="*/ 0 60000 65536"/>
                  <a:gd name="T11" fmla="*/ 0 60000 65536"/>
                  <a:gd name="T12" fmla="*/ 0 60000 65536"/>
                  <a:gd name="T13" fmla="*/ 0 60000 65536"/>
                  <a:gd name="T14" fmla="*/ 0 60000 65536"/>
                  <a:gd name="T15" fmla="*/ 0 w 4"/>
                  <a:gd name="T16" fmla="*/ 0 h 40"/>
                  <a:gd name="T17" fmla="*/ 4 w 4"/>
                  <a:gd name="T18" fmla="*/ 40 h 40"/>
                </a:gdLst>
                <a:ahLst/>
                <a:cxnLst>
                  <a:cxn ang="T10">
                    <a:pos x="T0" y="T1"/>
                  </a:cxn>
                  <a:cxn ang="T11">
                    <a:pos x="T2" y="T3"/>
                  </a:cxn>
                  <a:cxn ang="T12">
                    <a:pos x="T4" y="T5"/>
                  </a:cxn>
                  <a:cxn ang="T13">
                    <a:pos x="T6" y="T7"/>
                  </a:cxn>
                  <a:cxn ang="T14">
                    <a:pos x="T8" y="T9"/>
                  </a:cxn>
                </a:cxnLst>
                <a:rect l="T15" t="T16" r="T17" b="T18"/>
                <a:pathLst>
                  <a:path w="4" h="40">
                    <a:moveTo>
                      <a:pt x="4" y="0"/>
                    </a:moveTo>
                    <a:lnTo>
                      <a:pt x="0" y="1"/>
                    </a:lnTo>
                    <a:lnTo>
                      <a:pt x="0" y="40"/>
                    </a:lnTo>
                    <a:lnTo>
                      <a:pt x="4" y="39"/>
                    </a:lnTo>
                    <a:lnTo>
                      <a:pt x="4"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14" name="Freeform 15"/>
              <p:cNvSpPr>
                <a:spLocks/>
              </p:cNvSpPr>
              <p:nvPr/>
            </p:nvSpPr>
            <p:spPr bwMode="auto">
              <a:xfrm>
                <a:off x="4909" y="3436"/>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615" name="Line 16"/>
              <p:cNvSpPr>
                <a:spLocks noChangeShapeType="1"/>
              </p:cNvSpPr>
              <p:nvPr/>
            </p:nvSpPr>
            <p:spPr bwMode="auto">
              <a:xfrm>
                <a:off x="1177"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16" name="Line 17"/>
              <p:cNvSpPr>
                <a:spLocks noChangeShapeType="1"/>
              </p:cNvSpPr>
              <p:nvPr/>
            </p:nvSpPr>
            <p:spPr bwMode="auto">
              <a:xfrm>
                <a:off x="1533"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17" name="Line 18"/>
              <p:cNvSpPr>
                <a:spLocks noChangeShapeType="1"/>
              </p:cNvSpPr>
              <p:nvPr/>
            </p:nvSpPr>
            <p:spPr bwMode="auto">
              <a:xfrm>
                <a:off x="1888"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18" name="Line 19"/>
              <p:cNvSpPr>
                <a:spLocks noChangeShapeType="1"/>
              </p:cNvSpPr>
              <p:nvPr/>
            </p:nvSpPr>
            <p:spPr bwMode="auto">
              <a:xfrm>
                <a:off x="2244"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19" name="Line 20"/>
              <p:cNvSpPr>
                <a:spLocks noChangeShapeType="1"/>
              </p:cNvSpPr>
              <p:nvPr/>
            </p:nvSpPr>
            <p:spPr bwMode="auto">
              <a:xfrm>
                <a:off x="2600"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20" name="Line 21"/>
              <p:cNvSpPr>
                <a:spLocks noChangeShapeType="1"/>
              </p:cNvSpPr>
              <p:nvPr/>
            </p:nvSpPr>
            <p:spPr bwMode="auto">
              <a:xfrm>
                <a:off x="2955"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21" name="Line 22"/>
              <p:cNvSpPr>
                <a:spLocks noChangeShapeType="1"/>
              </p:cNvSpPr>
              <p:nvPr/>
            </p:nvSpPr>
            <p:spPr bwMode="auto">
              <a:xfrm>
                <a:off x="3311"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22" name="Line 23"/>
              <p:cNvSpPr>
                <a:spLocks noChangeShapeType="1"/>
              </p:cNvSpPr>
              <p:nvPr/>
            </p:nvSpPr>
            <p:spPr bwMode="auto">
              <a:xfrm>
                <a:off x="3666"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23" name="Line 24"/>
              <p:cNvSpPr>
                <a:spLocks noChangeShapeType="1"/>
              </p:cNvSpPr>
              <p:nvPr/>
            </p:nvSpPr>
            <p:spPr bwMode="auto">
              <a:xfrm>
                <a:off x="4022"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24" name="Line 25"/>
              <p:cNvSpPr>
                <a:spLocks noChangeShapeType="1"/>
              </p:cNvSpPr>
              <p:nvPr/>
            </p:nvSpPr>
            <p:spPr bwMode="auto">
              <a:xfrm>
                <a:off x="4377"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25" name="Line 26"/>
              <p:cNvSpPr>
                <a:spLocks noChangeShapeType="1"/>
              </p:cNvSpPr>
              <p:nvPr/>
            </p:nvSpPr>
            <p:spPr bwMode="auto">
              <a:xfrm>
                <a:off x="4733" y="3457"/>
                <a:ext cx="1" cy="19"/>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grpSp>
        <p:grpSp>
          <p:nvGrpSpPr>
            <p:cNvPr id="154675" name="Group 27"/>
            <p:cNvGrpSpPr>
              <a:grpSpLocks/>
            </p:cNvGrpSpPr>
            <p:nvPr/>
          </p:nvGrpSpPr>
          <p:grpSpPr bwMode="auto">
            <a:xfrm>
              <a:off x="1249" y="765"/>
              <a:ext cx="40" cy="2598"/>
              <a:chOff x="1109" y="704"/>
              <a:chExt cx="42" cy="2691"/>
            </a:xfrm>
          </p:grpSpPr>
          <p:sp>
            <p:nvSpPr>
              <p:cNvPr id="155586" name="Freeform 28"/>
              <p:cNvSpPr>
                <a:spLocks/>
              </p:cNvSpPr>
              <p:nvPr/>
            </p:nvSpPr>
            <p:spPr bwMode="auto">
              <a:xfrm>
                <a:off x="1109" y="705"/>
                <a:ext cx="5" cy="2690"/>
              </a:xfrm>
              <a:custGeom>
                <a:avLst/>
                <a:gdLst>
                  <a:gd name="T0" fmla="*/ 0 w 5"/>
                  <a:gd name="T1" fmla="*/ 2689 h 2690"/>
                  <a:gd name="T2" fmla="*/ 5 w 5"/>
                  <a:gd name="T3" fmla="*/ 2690 h 2690"/>
                  <a:gd name="T4" fmla="*/ 5 w 5"/>
                  <a:gd name="T5" fmla="*/ 1 h 2690"/>
                  <a:gd name="T6" fmla="*/ 0 w 5"/>
                  <a:gd name="T7" fmla="*/ 0 h 2690"/>
                  <a:gd name="T8" fmla="*/ 0 w 5"/>
                  <a:gd name="T9" fmla="*/ 2689 h 2690"/>
                  <a:gd name="T10" fmla="*/ 0 60000 65536"/>
                  <a:gd name="T11" fmla="*/ 0 60000 65536"/>
                  <a:gd name="T12" fmla="*/ 0 60000 65536"/>
                  <a:gd name="T13" fmla="*/ 0 60000 65536"/>
                  <a:gd name="T14" fmla="*/ 0 60000 65536"/>
                  <a:gd name="T15" fmla="*/ 0 w 5"/>
                  <a:gd name="T16" fmla="*/ 0 h 2690"/>
                  <a:gd name="T17" fmla="*/ 5 w 5"/>
                  <a:gd name="T18" fmla="*/ 2690 h 2690"/>
                </a:gdLst>
                <a:ahLst/>
                <a:cxnLst>
                  <a:cxn ang="T10">
                    <a:pos x="T0" y="T1"/>
                  </a:cxn>
                  <a:cxn ang="T11">
                    <a:pos x="T2" y="T3"/>
                  </a:cxn>
                  <a:cxn ang="T12">
                    <a:pos x="T4" y="T5"/>
                  </a:cxn>
                  <a:cxn ang="T13">
                    <a:pos x="T6" y="T7"/>
                  </a:cxn>
                  <a:cxn ang="T14">
                    <a:pos x="T8" y="T9"/>
                  </a:cxn>
                </a:cxnLst>
                <a:rect l="T15" t="T16" r="T17" b="T18"/>
                <a:pathLst>
                  <a:path w="5" h="2690">
                    <a:moveTo>
                      <a:pt x="0" y="2689"/>
                    </a:moveTo>
                    <a:lnTo>
                      <a:pt x="5" y="2690"/>
                    </a:lnTo>
                    <a:lnTo>
                      <a:pt x="5" y="1"/>
                    </a:lnTo>
                    <a:lnTo>
                      <a:pt x="0" y="0"/>
                    </a:lnTo>
                    <a:lnTo>
                      <a:pt x="0" y="2689"/>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87" name="Freeform 29"/>
              <p:cNvSpPr>
                <a:spLocks/>
              </p:cNvSpPr>
              <p:nvPr/>
            </p:nvSpPr>
            <p:spPr bwMode="auto">
              <a:xfrm>
                <a:off x="1111" y="3057"/>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88" name="Freeform 30"/>
              <p:cNvSpPr>
                <a:spLocks/>
              </p:cNvSpPr>
              <p:nvPr/>
            </p:nvSpPr>
            <p:spPr bwMode="auto">
              <a:xfrm>
                <a:off x="1111" y="2720"/>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89" name="Freeform 31"/>
              <p:cNvSpPr>
                <a:spLocks/>
              </p:cNvSpPr>
              <p:nvPr/>
            </p:nvSpPr>
            <p:spPr bwMode="auto">
              <a:xfrm>
                <a:off x="1111" y="2385"/>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90" name="Freeform 32"/>
              <p:cNvSpPr>
                <a:spLocks/>
              </p:cNvSpPr>
              <p:nvPr/>
            </p:nvSpPr>
            <p:spPr bwMode="auto">
              <a:xfrm>
                <a:off x="1111" y="2049"/>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91" name="Freeform 33"/>
              <p:cNvSpPr>
                <a:spLocks/>
              </p:cNvSpPr>
              <p:nvPr/>
            </p:nvSpPr>
            <p:spPr bwMode="auto">
              <a:xfrm>
                <a:off x="1111" y="1713"/>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92" name="Freeform 34"/>
              <p:cNvSpPr>
                <a:spLocks/>
              </p:cNvSpPr>
              <p:nvPr/>
            </p:nvSpPr>
            <p:spPr bwMode="auto">
              <a:xfrm>
                <a:off x="1111" y="1376"/>
                <a:ext cx="40" cy="3"/>
              </a:xfrm>
              <a:custGeom>
                <a:avLst/>
                <a:gdLst>
                  <a:gd name="T0" fmla="*/ 40 w 40"/>
                  <a:gd name="T1" fmla="*/ 3 h 3"/>
                  <a:gd name="T2" fmla="*/ 39 w 40"/>
                  <a:gd name="T3" fmla="*/ 0 h 3"/>
                  <a:gd name="T4" fmla="*/ 0 w 40"/>
                  <a:gd name="T5" fmla="*/ 0 h 3"/>
                  <a:gd name="T6" fmla="*/ 1 w 40"/>
                  <a:gd name="T7" fmla="*/ 3 h 3"/>
                  <a:gd name="T8" fmla="*/ 40 w 40"/>
                  <a:gd name="T9" fmla="*/ 3 h 3"/>
                  <a:gd name="T10" fmla="*/ 0 60000 65536"/>
                  <a:gd name="T11" fmla="*/ 0 60000 65536"/>
                  <a:gd name="T12" fmla="*/ 0 60000 65536"/>
                  <a:gd name="T13" fmla="*/ 0 60000 65536"/>
                  <a:gd name="T14" fmla="*/ 0 60000 65536"/>
                  <a:gd name="T15" fmla="*/ 0 w 40"/>
                  <a:gd name="T16" fmla="*/ 0 h 3"/>
                  <a:gd name="T17" fmla="*/ 40 w 40"/>
                  <a:gd name="T18" fmla="*/ 3 h 3"/>
                </a:gdLst>
                <a:ahLst/>
                <a:cxnLst>
                  <a:cxn ang="T10">
                    <a:pos x="T0" y="T1"/>
                  </a:cxn>
                  <a:cxn ang="T11">
                    <a:pos x="T2" y="T3"/>
                  </a:cxn>
                  <a:cxn ang="T12">
                    <a:pos x="T4" y="T5"/>
                  </a:cxn>
                  <a:cxn ang="T13">
                    <a:pos x="T6" y="T7"/>
                  </a:cxn>
                  <a:cxn ang="T14">
                    <a:pos x="T8" y="T9"/>
                  </a:cxn>
                </a:cxnLst>
                <a:rect l="T15" t="T16" r="T17" b="T18"/>
                <a:pathLst>
                  <a:path w="40" h="3">
                    <a:moveTo>
                      <a:pt x="40" y="3"/>
                    </a:moveTo>
                    <a:lnTo>
                      <a:pt x="39" y="0"/>
                    </a:lnTo>
                    <a:lnTo>
                      <a:pt x="0" y="0"/>
                    </a:lnTo>
                    <a:lnTo>
                      <a:pt x="1" y="3"/>
                    </a:lnTo>
                    <a:lnTo>
                      <a:pt x="40" y="3"/>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93" name="Freeform 35"/>
              <p:cNvSpPr>
                <a:spLocks/>
              </p:cNvSpPr>
              <p:nvPr/>
            </p:nvSpPr>
            <p:spPr bwMode="auto">
              <a:xfrm>
                <a:off x="1111" y="1040"/>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94" name="Freeform 36"/>
              <p:cNvSpPr>
                <a:spLocks/>
              </p:cNvSpPr>
              <p:nvPr/>
            </p:nvSpPr>
            <p:spPr bwMode="auto">
              <a:xfrm>
                <a:off x="1111" y="704"/>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000000"/>
              </a:solidFill>
              <a:ln w="0">
                <a:solidFill>
                  <a:schemeClr val="tx1"/>
                </a:solidFill>
                <a:round/>
                <a:headEnd/>
                <a:tailEnd/>
              </a:ln>
            </p:spPr>
            <p:txBody>
              <a:bodyPr/>
              <a:lstStyle/>
              <a:p>
                <a:pPr defTabSz="914400"/>
                <a:endParaRPr lang="en-US">
                  <a:solidFill>
                    <a:srgbClr val="FFFFFF"/>
                  </a:solidFill>
                </a:endParaRPr>
              </a:p>
            </p:txBody>
          </p:sp>
          <p:sp>
            <p:nvSpPr>
              <p:cNvPr id="155595" name="Line 37"/>
              <p:cNvSpPr>
                <a:spLocks noChangeShapeType="1"/>
              </p:cNvSpPr>
              <p:nvPr/>
            </p:nvSpPr>
            <p:spPr bwMode="auto">
              <a:xfrm flipH="1">
                <a:off x="1111" y="3227"/>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596" name="Line 38"/>
              <p:cNvSpPr>
                <a:spLocks noChangeShapeType="1"/>
              </p:cNvSpPr>
              <p:nvPr/>
            </p:nvSpPr>
            <p:spPr bwMode="auto">
              <a:xfrm flipH="1">
                <a:off x="1111" y="2891"/>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597" name="Line 39"/>
              <p:cNvSpPr>
                <a:spLocks noChangeShapeType="1"/>
              </p:cNvSpPr>
              <p:nvPr/>
            </p:nvSpPr>
            <p:spPr bwMode="auto">
              <a:xfrm flipH="1">
                <a:off x="1111" y="2555"/>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598" name="Line 40"/>
              <p:cNvSpPr>
                <a:spLocks noChangeShapeType="1"/>
              </p:cNvSpPr>
              <p:nvPr/>
            </p:nvSpPr>
            <p:spPr bwMode="auto">
              <a:xfrm flipH="1">
                <a:off x="1111" y="2219"/>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599" name="Line 41"/>
              <p:cNvSpPr>
                <a:spLocks noChangeShapeType="1"/>
              </p:cNvSpPr>
              <p:nvPr/>
            </p:nvSpPr>
            <p:spPr bwMode="auto">
              <a:xfrm flipH="1">
                <a:off x="1111" y="1882"/>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00" name="Line 42"/>
              <p:cNvSpPr>
                <a:spLocks noChangeShapeType="1"/>
              </p:cNvSpPr>
              <p:nvPr/>
            </p:nvSpPr>
            <p:spPr bwMode="auto">
              <a:xfrm flipH="1">
                <a:off x="1111" y="1547"/>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01" name="Line 43"/>
              <p:cNvSpPr>
                <a:spLocks noChangeShapeType="1"/>
              </p:cNvSpPr>
              <p:nvPr/>
            </p:nvSpPr>
            <p:spPr bwMode="auto">
              <a:xfrm flipH="1">
                <a:off x="1111" y="1211"/>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602" name="Line 44"/>
              <p:cNvSpPr>
                <a:spLocks noChangeShapeType="1"/>
              </p:cNvSpPr>
              <p:nvPr/>
            </p:nvSpPr>
            <p:spPr bwMode="auto">
              <a:xfrm flipH="1">
                <a:off x="1111" y="875"/>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grpSp>
        <p:grpSp>
          <p:nvGrpSpPr>
            <p:cNvPr id="154676" name="Group 45"/>
            <p:cNvGrpSpPr>
              <a:grpSpLocks/>
            </p:cNvGrpSpPr>
            <p:nvPr/>
          </p:nvGrpSpPr>
          <p:grpSpPr bwMode="auto">
            <a:xfrm>
              <a:off x="1082" y="716"/>
              <a:ext cx="112" cy="2703"/>
              <a:chOff x="1066" y="716"/>
              <a:chExt cx="112" cy="2703"/>
            </a:xfrm>
          </p:grpSpPr>
          <p:sp>
            <p:nvSpPr>
              <p:cNvPr id="155577" name="Rectangle 46"/>
              <p:cNvSpPr>
                <a:spLocks noChangeArrowheads="1"/>
              </p:cNvSpPr>
              <p:nvPr/>
            </p:nvSpPr>
            <p:spPr bwMode="auto">
              <a:xfrm>
                <a:off x="1119" y="3311"/>
                <a:ext cx="5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0</a:t>
                </a:r>
                <a:endParaRPr lang="en-US" sz="1400" b="1">
                  <a:solidFill>
                    <a:srgbClr val="FFFFFF"/>
                  </a:solidFill>
                </a:endParaRPr>
              </a:p>
            </p:txBody>
          </p:sp>
          <p:sp>
            <p:nvSpPr>
              <p:cNvPr id="155578" name="Rectangle 47"/>
              <p:cNvSpPr>
                <a:spLocks noChangeArrowheads="1"/>
              </p:cNvSpPr>
              <p:nvPr/>
            </p:nvSpPr>
            <p:spPr bwMode="auto">
              <a:xfrm>
                <a:off x="1119" y="2987"/>
                <a:ext cx="5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2</a:t>
                </a:r>
                <a:endParaRPr lang="en-US" sz="1400" b="1">
                  <a:solidFill>
                    <a:srgbClr val="FFFFFF"/>
                  </a:solidFill>
                </a:endParaRPr>
              </a:p>
            </p:txBody>
          </p:sp>
          <p:sp>
            <p:nvSpPr>
              <p:cNvPr id="155579" name="Rectangle 48"/>
              <p:cNvSpPr>
                <a:spLocks noChangeArrowheads="1"/>
              </p:cNvSpPr>
              <p:nvPr/>
            </p:nvSpPr>
            <p:spPr bwMode="auto">
              <a:xfrm>
                <a:off x="1119" y="2663"/>
                <a:ext cx="5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a:t>
                </a:r>
                <a:endParaRPr lang="en-US" sz="1400" b="1">
                  <a:solidFill>
                    <a:srgbClr val="FFFFFF"/>
                  </a:solidFill>
                </a:endParaRPr>
              </a:p>
            </p:txBody>
          </p:sp>
          <p:sp>
            <p:nvSpPr>
              <p:cNvPr id="155580" name="Rectangle 49"/>
              <p:cNvSpPr>
                <a:spLocks noChangeArrowheads="1"/>
              </p:cNvSpPr>
              <p:nvPr/>
            </p:nvSpPr>
            <p:spPr bwMode="auto">
              <a:xfrm>
                <a:off x="1119" y="2339"/>
                <a:ext cx="5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a:t>
                </a:r>
                <a:endParaRPr lang="en-US" sz="1400" b="1">
                  <a:solidFill>
                    <a:srgbClr val="FFFFFF"/>
                  </a:solidFill>
                </a:endParaRPr>
              </a:p>
            </p:txBody>
          </p:sp>
          <p:sp>
            <p:nvSpPr>
              <p:cNvPr id="155581" name="Rectangle 50"/>
              <p:cNvSpPr>
                <a:spLocks noChangeArrowheads="1"/>
              </p:cNvSpPr>
              <p:nvPr/>
            </p:nvSpPr>
            <p:spPr bwMode="auto">
              <a:xfrm>
                <a:off x="1119" y="2014"/>
                <a:ext cx="56"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8</a:t>
                </a:r>
                <a:endParaRPr lang="en-US" sz="1400" b="1">
                  <a:solidFill>
                    <a:srgbClr val="FFFFFF"/>
                  </a:solidFill>
                </a:endParaRPr>
              </a:p>
            </p:txBody>
          </p:sp>
          <p:sp>
            <p:nvSpPr>
              <p:cNvPr id="155582" name="Rectangle 51"/>
              <p:cNvSpPr>
                <a:spLocks noChangeArrowheads="1"/>
              </p:cNvSpPr>
              <p:nvPr/>
            </p:nvSpPr>
            <p:spPr bwMode="auto">
              <a:xfrm>
                <a:off x="1066" y="1690"/>
                <a:ext cx="112"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10</a:t>
                </a:r>
                <a:endParaRPr lang="en-US" sz="1400" b="1">
                  <a:solidFill>
                    <a:srgbClr val="FFFFFF"/>
                  </a:solidFill>
                </a:endParaRPr>
              </a:p>
            </p:txBody>
          </p:sp>
          <p:sp>
            <p:nvSpPr>
              <p:cNvPr id="155583" name="Rectangle 52"/>
              <p:cNvSpPr>
                <a:spLocks noChangeArrowheads="1"/>
              </p:cNvSpPr>
              <p:nvPr/>
            </p:nvSpPr>
            <p:spPr bwMode="auto">
              <a:xfrm>
                <a:off x="1066" y="1366"/>
                <a:ext cx="112"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12</a:t>
                </a:r>
                <a:endParaRPr lang="en-US" sz="1400" b="1">
                  <a:solidFill>
                    <a:srgbClr val="FFFFFF"/>
                  </a:solidFill>
                </a:endParaRPr>
              </a:p>
            </p:txBody>
          </p:sp>
          <p:sp>
            <p:nvSpPr>
              <p:cNvPr id="155584" name="Rectangle 53"/>
              <p:cNvSpPr>
                <a:spLocks noChangeArrowheads="1"/>
              </p:cNvSpPr>
              <p:nvPr/>
            </p:nvSpPr>
            <p:spPr bwMode="auto">
              <a:xfrm>
                <a:off x="1066" y="1040"/>
                <a:ext cx="112"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14</a:t>
                </a:r>
                <a:endParaRPr lang="en-US" sz="1400" b="1">
                  <a:solidFill>
                    <a:srgbClr val="FFFFFF"/>
                  </a:solidFill>
                </a:endParaRPr>
              </a:p>
            </p:txBody>
          </p:sp>
          <p:sp>
            <p:nvSpPr>
              <p:cNvPr id="155585" name="Rectangle 54"/>
              <p:cNvSpPr>
                <a:spLocks noChangeArrowheads="1"/>
              </p:cNvSpPr>
              <p:nvPr/>
            </p:nvSpPr>
            <p:spPr bwMode="auto">
              <a:xfrm>
                <a:off x="1066" y="716"/>
                <a:ext cx="111"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16</a:t>
                </a:r>
                <a:endParaRPr lang="en-US" sz="1400" b="1">
                  <a:solidFill>
                    <a:srgbClr val="FFFFFF"/>
                  </a:solidFill>
                </a:endParaRPr>
              </a:p>
            </p:txBody>
          </p:sp>
        </p:grpSp>
        <p:sp>
          <p:nvSpPr>
            <p:cNvPr id="154677" name="Rectangle 55"/>
            <p:cNvSpPr>
              <a:spLocks noChangeArrowheads="1"/>
            </p:cNvSpPr>
            <p:nvPr/>
          </p:nvSpPr>
          <p:spPr bwMode="auto">
            <a:xfrm rot="-5400000">
              <a:off x="-444" y="1891"/>
              <a:ext cx="2601"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914400" eaLnBrk="0" hangingPunct="0"/>
              <a:r>
                <a:rPr lang="hu-HU" sz="1500" b="1">
                  <a:solidFill>
                    <a:srgbClr val="FFFFFF"/>
                  </a:solidFill>
                </a:rPr>
                <a:t>Betegek első eseménnyel</a:t>
              </a:r>
              <a:r>
                <a:rPr lang="en-US" sz="1500" b="1">
                  <a:solidFill>
                    <a:srgbClr val="FFFFFF"/>
                  </a:solidFill>
                </a:rPr>
                <a:t> (%)</a:t>
              </a:r>
            </a:p>
          </p:txBody>
        </p:sp>
        <p:sp>
          <p:nvSpPr>
            <p:cNvPr id="154678" name="Freeform 56"/>
            <p:cNvSpPr>
              <a:spLocks/>
            </p:cNvSpPr>
            <p:nvPr/>
          </p:nvSpPr>
          <p:spPr bwMode="auto">
            <a:xfrm>
              <a:off x="1253" y="1033"/>
              <a:ext cx="3691" cy="2330"/>
            </a:xfrm>
            <a:custGeom>
              <a:avLst/>
              <a:gdLst>
                <a:gd name="T0" fmla="*/ 37 w 3908"/>
                <a:gd name="T1" fmla="*/ 2185 h 2414"/>
                <a:gd name="T2" fmla="*/ 76 w 3908"/>
                <a:gd name="T3" fmla="*/ 2140 h 2414"/>
                <a:gd name="T4" fmla="*/ 122 w 3908"/>
                <a:gd name="T5" fmla="*/ 2107 h 2414"/>
                <a:gd name="T6" fmla="*/ 175 w 3908"/>
                <a:gd name="T7" fmla="*/ 2061 h 2414"/>
                <a:gd name="T8" fmla="*/ 212 w 3908"/>
                <a:gd name="T9" fmla="*/ 2030 h 2414"/>
                <a:gd name="T10" fmla="*/ 265 w 3908"/>
                <a:gd name="T11" fmla="*/ 1998 h 2414"/>
                <a:gd name="T12" fmla="*/ 324 w 3908"/>
                <a:gd name="T13" fmla="*/ 1983 h 2414"/>
                <a:gd name="T14" fmla="*/ 379 w 3908"/>
                <a:gd name="T15" fmla="*/ 1952 h 2414"/>
                <a:gd name="T16" fmla="*/ 439 w 3908"/>
                <a:gd name="T17" fmla="*/ 1921 h 2414"/>
                <a:gd name="T18" fmla="*/ 490 w 3908"/>
                <a:gd name="T19" fmla="*/ 1873 h 2414"/>
                <a:gd name="T20" fmla="*/ 544 w 3908"/>
                <a:gd name="T21" fmla="*/ 1842 h 2414"/>
                <a:gd name="T22" fmla="*/ 593 w 3908"/>
                <a:gd name="T23" fmla="*/ 1810 h 2414"/>
                <a:gd name="T24" fmla="*/ 635 w 3908"/>
                <a:gd name="T25" fmla="*/ 1763 h 2414"/>
                <a:gd name="T26" fmla="*/ 692 w 3908"/>
                <a:gd name="T27" fmla="*/ 1733 h 2414"/>
                <a:gd name="T28" fmla="*/ 748 w 3908"/>
                <a:gd name="T29" fmla="*/ 1685 h 2414"/>
                <a:gd name="T30" fmla="*/ 789 w 3908"/>
                <a:gd name="T31" fmla="*/ 1670 h 2414"/>
                <a:gd name="T32" fmla="*/ 845 w 3908"/>
                <a:gd name="T33" fmla="*/ 1639 h 2414"/>
                <a:gd name="T34" fmla="*/ 892 w 3908"/>
                <a:gd name="T35" fmla="*/ 1607 h 2414"/>
                <a:gd name="T36" fmla="*/ 952 w 3908"/>
                <a:gd name="T37" fmla="*/ 1592 h 2414"/>
                <a:gd name="T38" fmla="*/ 995 w 3908"/>
                <a:gd name="T39" fmla="*/ 1561 h 2414"/>
                <a:gd name="T40" fmla="*/ 1048 w 3908"/>
                <a:gd name="T41" fmla="*/ 1512 h 2414"/>
                <a:gd name="T42" fmla="*/ 1126 w 3908"/>
                <a:gd name="T43" fmla="*/ 1483 h 2414"/>
                <a:gd name="T44" fmla="*/ 1181 w 3908"/>
                <a:gd name="T45" fmla="*/ 1466 h 2414"/>
                <a:gd name="T46" fmla="*/ 1245 w 3908"/>
                <a:gd name="T47" fmla="*/ 1419 h 2414"/>
                <a:gd name="T48" fmla="*/ 1286 w 3908"/>
                <a:gd name="T49" fmla="*/ 1403 h 2414"/>
                <a:gd name="T50" fmla="*/ 1357 w 3908"/>
                <a:gd name="T51" fmla="*/ 1356 h 2414"/>
                <a:gd name="T52" fmla="*/ 1434 w 3908"/>
                <a:gd name="T53" fmla="*/ 1325 h 2414"/>
                <a:gd name="T54" fmla="*/ 1486 w 3908"/>
                <a:gd name="T55" fmla="*/ 1294 h 2414"/>
                <a:gd name="T56" fmla="*/ 1551 w 3908"/>
                <a:gd name="T57" fmla="*/ 1263 h 2414"/>
                <a:gd name="T58" fmla="*/ 1596 w 3908"/>
                <a:gd name="T59" fmla="*/ 1200 h 2414"/>
                <a:gd name="T60" fmla="*/ 1661 w 3908"/>
                <a:gd name="T61" fmla="*/ 1169 h 2414"/>
                <a:gd name="T62" fmla="*/ 1715 w 3908"/>
                <a:gd name="T63" fmla="*/ 1153 h 2414"/>
                <a:gd name="T64" fmla="*/ 1776 w 3908"/>
                <a:gd name="T65" fmla="*/ 1106 h 2414"/>
                <a:gd name="T66" fmla="*/ 1830 w 3908"/>
                <a:gd name="T67" fmla="*/ 1075 h 2414"/>
                <a:gd name="T68" fmla="*/ 1885 w 3908"/>
                <a:gd name="T69" fmla="*/ 1028 h 2414"/>
                <a:gd name="T70" fmla="*/ 1939 w 3908"/>
                <a:gd name="T71" fmla="*/ 1012 h 2414"/>
                <a:gd name="T72" fmla="*/ 2007 w 3908"/>
                <a:gd name="T73" fmla="*/ 981 h 2414"/>
                <a:gd name="T74" fmla="*/ 2052 w 3908"/>
                <a:gd name="T75" fmla="*/ 951 h 2414"/>
                <a:gd name="T76" fmla="*/ 2101 w 3908"/>
                <a:gd name="T77" fmla="*/ 902 h 2414"/>
                <a:gd name="T78" fmla="*/ 2152 w 3908"/>
                <a:gd name="T79" fmla="*/ 887 h 2414"/>
                <a:gd name="T80" fmla="*/ 2198 w 3908"/>
                <a:gd name="T81" fmla="*/ 856 h 2414"/>
                <a:gd name="T82" fmla="*/ 2270 w 3908"/>
                <a:gd name="T83" fmla="*/ 824 h 2414"/>
                <a:gd name="T84" fmla="*/ 2303 w 3908"/>
                <a:gd name="T85" fmla="*/ 809 h 2414"/>
                <a:gd name="T86" fmla="*/ 2370 w 3908"/>
                <a:gd name="T87" fmla="*/ 778 h 2414"/>
                <a:gd name="T88" fmla="*/ 2445 w 3908"/>
                <a:gd name="T89" fmla="*/ 731 h 2414"/>
                <a:gd name="T90" fmla="*/ 2494 w 3908"/>
                <a:gd name="T91" fmla="*/ 700 h 2414"/>
                <a:gd name="T92" fmla="*/ 2546 w 3908"/>
                <a:gd name="T93" fmla="*/ 668 h 2414"/>
                <a:gd name="T94" fmla="*/ 2587 w 3908"/>
                <a:gd name="T95" fmla="*/ 636 h 2414"/>
                <a:gd name="T96" fmla="*/ 2635 w 3908"/>
                <a:gd name="T97" fmla="*/ 605 h 2414"/>
                <a:gd name="T98" fmla="*/ 2683 w 3908"/>
                <a:gd name="T99" fmla="*/ 590 h 2414"/>
                <a:gd name="T100" fmla="*/ 2728 w 3908"/>
                <a:gd name="T101" fmla="*/ 559 h 2414"/>
                <a:gd name="T102" fmla="*/ 2812 w 3908"/>
                <a:gd name="T103" fmla="*/ 512 h 2414"/>
                <a:gd name="T104" fmla="*/ 2863 w 3908"/>
                <a:gd name="T105" fmla="*/ 465 h 2414"/>
                <a:gd name="T106" fmla="*/ 2917 w 3908"/>
                <a:gd name="T107" fmla="*/ 433 h 2414"/>
                <a:gd name="T108" fmla="*/ 2969 w 3908"/>
                <a:gd name="T109" fmla="*/ 387 h 2414"/>
                <a:gd name="T110" fmla="*/ 3051 w 3908"/>
                <a:gd name="T111" fmla="*/ 339 h 2414"/>
                <a:gd name="T112" fmla="*/ 3116 w 3908"/>
                <a:gd name="T113" fmla="*/ 292 h 2414"/>
                <a:gd name="T114" fmla="*/ 3198 w 3908"/>
                <a:gd name="T115" fmla="*/ 214 h 2414"/>
                <a:gd name="T116" fmla="*/ 3282 w 3908"/>
                <a:gd name="T117" fmla="*/ 151 h 2414"/>
                <a:gd name="T118" fmla="*/ 3410 w 3908"/>
                <a:gd name="T119" fmla="*/ 42 h 24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08"/>
                <a:gd name="T181" fmla="*/ 0 h 2414"/>
                <a:gd name="T182" fmla="*/ 3908 w 3908"/>
                <a:gd name="T183" fmla="*/ 2414 h 24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08" h="2414">
                  <a:moveTo>
                    <a:pt x="0" y="2414"/>
                  </a:moveTo>
                  <a:lnTo>
                    <a:pt x="2" y="2397"/>
                  </a:lnTo>
                  <a:lnTo>
                    <a:pt x="5" y="2397"/>
                  </a:lnTo>
                  <a:lnTo>
                    <a:pt x="6" y="2381"/>
                  </a:lnTo>
                  <a:lnTo>
                    <a:pt x="8" y="2381"/>
                  </a:lnTo>
                  <a:lnTo>
                    <a:pt x="10" y="2363"/>
                  </a:lnTo>
                  <a:lnTo>
                    <a:pt x="12" y="2363"/>
                  </a:lnTo>
                  <a:lnTo>
                    <a:pt x="14" y="2363"/>
                  </a:lnTo>
                  <a:lnTo>
                    <a:pt x="16" y="2363"/>
                  </a:lnTo>
                  <a:lnTo>
                    <a:pt x="22" y="2363"/>
                  </a:lnTo>
                  <a:lnTo>
                    <a:pt x="28" y="2346"/>
                  </a:lnTo>
                  <a:lnTo>
                    <a:pt x="31" y="2346"/>
                  </a:lnTo>
                  <a:lnTo>
                    <a:pt x="36" y="2346"/>
                  </a:lnTo>
                  <a:lnTo>
                    <a:pt x="41" y="2346"/>
                  </a:lnTo>
                  <a:lnTo>
                    <a:pt x="43" y="2346"/>
                  </a:lnTo>
                  <a:lnTo>
                    <a:pt x="45" y="2346"/>
                  </a:lnTo>
                  <a:lnTo>
                    <a:pt x="48" y="2330"/>
                  </a:lnTo>
                  <a:lnTo>
                    <a:pt x="52" y="2330"/>
                  </a:lnTo>
                  <a:lnTo>
                    <a:pt x="53" y="2330"/>
                  </a:lnTo>
                  <a:lnTo>
                    <a:pt x="62" y="2330"/>
                  </a:lnTo>
                  <a:lnTo>
                    <a:pt x="66" y="2330"/>
                  </a:lnTo>
                  <a:lnTo>
                    <a:pt x="67" y="2330"/>
                  </a:lnTo>
                  <a:lnTo>
                    <a:pt x="69" y="2313"/>
                  </a:lnTo>
                  <a:lnTo>
                    <a:pt x="73" y="2313"/>
                  </a:lnTo>
                  <a:lnTo>
                    <a:pt x="75" y="2313"/>
                  </a:lnTo>
                  <a:lnTo>
                    <a:pt x="79" y="2297"/>
                  </a:lnTo>
                  <a:lnTo>
                    <a:pt x="83" y="2297"/>
                  </a:lnTo>
                  <a:lnTo>
                    <a:pt x="85" y="2297"/>
                  </a:lnTo>
                  <a:lnTo>
                    <a:pt x="89" y="2297"/>
                  </a:lnTo>
                  <a:lnTo>
                    <a:pt x="97" y="2297"/>
                  </a:lnTo>
                  <a:lnTo>
                    <a:pt x="101" y="2297"/>
                  </a:lnTo>
                  <a:lnTo>
                    <a:pt x="107" y="2280"/>
                  </a:lnTo>
                  <a:lnTo>
                    <a:pt x="111" y="2280"/>
                  </a:lnTo>
                  <a:lnTo>
                    <a:pt x="113" y="2280"/>
                  </a:lnTo>
                  <a:lnTo>
                    <a:pt x="114" y="2280"/>
                  </a:lnTo>
                  <a:lnTo>
                    <a:pt x="116" y="2280"/>
                  </a:lnTo>
                  <a:lnTo>
                    <a:pt x="121" y="2280"/>
                  </a:lnTo>
                  <a:lnTo>
                    <a:pt x="123" y="2280"/>
                  </a:lnTo>
                  <a:lnTo>
                    <a:pt x="125" y="2280"/>
                  </a:lnTo>
                  <a:lnTo>
                    <a:pt x="126" y="2262"/>
                  </a:lnTo>
                  <a:lnTo>
                    <a:pt x="135" y="2262"/>
                  </a:lnTo>
                  <a:lnTo>
                    <a:pt x="137" y="2262"/>
                  </a:lnTo>
                  <a:lnTo>
                    <a:pt x="140" y="2262"/>
                  </a:lnTo>
                  <a:lnTo>
                    <a:pt x="142" y="2262"/>
                  </a:lnTo>
                  <a:lnTo>
                    <a:pt x="144" y="2262"/>
                  </a:lnTo>
                  <a:lnTo>
                    <a:pt x="154" y="2262"/>
                  </a:lnTo>
                  <a:lnTo>
                    <a:pt x="156" y="2246"/>
                  </a:lnTo>
                  <a:lnTo>
                    <a:pt x="160" y="2246"/>
                  </a:lnTo>
                  <a:lnTo>
                    <a:pt x="166" y="2246"/>
                  </a:lnTo>
                  <a:lnTo>
                    <a:pt x="170" y="2246"/>
                  </a:lnTo>
                  <a:lnTo>
                    <a:pt x="172" y="2229"/>
                  </a:lnTo>
                  <a:lnTo>
                    <a:pt x="182" y="2229"/>
                  </a:lnTo>
                  <a:lnTo>
                    <a:pt x="184" y="2229"/>
                  </a:lnTo>
                  <a:lnTo>
                    <a:pt x="187" y="2229"/>
                  </a:lnTo>
                  <a:lnTo>
                    <a:pt x="191" y="2212"/>
                  </a:lnTo>
                  <a:lnTo>
                    <a:pt x="196" y="2212"/>
                  </a:lnTo>
                  <a:lnTo>
                    <a:pt x="203" y="2212"/>
                  </a:lnTo>
                  <a:lnTo>
                    <a:pt x="208" y="2212"/>
                  </a:lnTo>
                  <a:lnTo>
                    <a:pt x="210" y="2212"/>
                  </a:lnTo>
                  <a:lnTo>
                    <a:pt x="212" y="2212"/>
                  </a:lnTo>
                  <a:lnTo>
                    <a:pt x="213" y="2212"/>
                  </a:lnTo>
                  <a:lnTo>
                    <a:pt x="215" y="2196"/>
                  </a:lnTo>
                  <a:lnTo>
                    <a:pt x="217" y="2196"/>
                  </a:lnTo>
                  <a:lnTo>
                    <a:pt x="222" y="2196"/>
                  </a:lnTo>
                  <a:lnTo>
                    <a:pt x="224" y="2196"/>
                  </a:lnTo>
                  <a:lnTo>
                    <a:pt x="225" y="2196"/>
                  </a:lnTo>
                  <a:lnTo>
                    <a:pt x="227" y="2196"/>
                  </a:lnTo>
                  <a:lnTo>
                    <a:pt x="233" y="2179"/>
                  </a:lnTo>
                  <a:lnTo>
                    <a:pt x="236" y="2179"/>
                  </a:lnTo>
                  <a:lnTo>
                    <a:pt x="237" y="2179"/>
                  </a:lnTo>
                  <a:lnTo>
                    <a:pt x="239" y="2179"/>
                  </a:lnTo>
                  <a:lnTo>
                    <a:pt x="241" y="2179"/>
                  </a:lnTo>
                  <a:lnTo>
                    <a:pt x="243" y="2179"/>
                  </a:lnTo>
                  <a:lnTo>
                    <a:pt x="247" y="2179"/>
                  </a:lnTo>
                  <a:lnTo>
                    <a:pt x="248" y="2161"/>
                  </a:lnTo>
                  <a:lnTo>
                    <a:pt x="251" y="2161"/>
                  </a:lnTo>
                  <a:lnTo>
                    <a:pt x="257" y="2161"/>
                  </a:lnTo>
                  <a:lnTo>
                    <a:pt x="259" y="2161"/>
                  </a:lnTo>
                  <a:lnTo>
                    <a:pt x="271" y="2161"/>
                  </a:lnTo>
                  <a:lnTo>
                    <a:pt x="281" y="2161"/>
                  </a:lnTo>
                  <a:lnTo>
                    <a:pt x="285" y="2145"/>
                  </a:lnTo>
                  <a:lnTo>
                    <a:pt x="292" y="2145"/>
                  </a:lnTo>
                  <a:lnTo>
                    <a:pt x="295" y="2145"/>
                  </a:lnTo>
                  <a:lnTo>
                    <a:pt x="297" y="2145"/>
                  </a:lnTo>
                  <a:lnTo>
                    <a:pt x="300" y="2145"/>
                  </a:lnTo>
                  <a:lnTo>
                    <a:pt x="302" y="2128"/>
                  </a:lnTo>
                  <a:lnTo>
                    <a:pt x="304" y="2128"/>
                  </a:lnTo>
                  <a:lnTo>
                    <a:pt x="316" y="2128"/>
                  </a:lnTo>
                  <a:lnTo>
                    <a:pt x="318" y="2128"/>
                  </a:lnTo>
                  <a:lnTo>
                    <a:pt x="321" y="2128"/>
                  </a:lnTo>
                  <a:lnTo>
                    <a:pt x="338" y="2128"/>
                  </a:lnTo>
                  <a:lnTo>
                    <a:pt x="346" y="2128"/>
                  </a:lnTo>
                  <a:lnTo>
                    <a:pt x="347" y="2128"/>
                  </a:lnTo>
                  <a:lnTo>
                    <a:pt x="349" y="2128"/>
                  </a:lnTo>
                  <a:lnTo>
                    <a:pt x="352" y="2128"/>
                  </a:lnTo>
                  <a:lnTo>
                    <a:pt x="356" y="2128"/>
                  </a:lnTo>
                  <a:lnTo>
                    <a:pt x="359" y="2128"/>
                  </a:lnTo>
                  <a:lnTo>
                    <a:pt x="363" y="2128"/>
                  </a:lnTo>
                  <a:lnTo>
                    <a:pt x="368" y="2128"/>
                  </a:lnTo>
                  <a:lnTo>
                    <a:pt x="375" y="2111"/>
                  </a:lnTo>
                  <a:lnTo>
                    <a:pt x="377" y="2111"/>
                  </a:lnTo>
                  <a:lnTo>
                    <a:pt x="389" y="2111"/>
                  </a:lnTo>
                  <a:lnTo>
                    <a:pt x="396" y="2111"/>
                  </a:lnTo>
                  <a:lnTo>
                    <a:pt x="397" y="2111"/>
                  </a:lnTo>
                  <a:lnTo>
                    <a:pt x="403" y="2111"/>
                  </a:lnTo>
                  <a:lnTo>
                    <a:pt x="405" y="2111"/>
                  </a:lnTo>
                  <a:lnTo>
                    <a:pt x="411" y="2111"/>
                  </a:lnTo>
                  <a:lnTo>
                    <a:pt x="413" y="2111"/>
                  </a:lnTo>
                  <a:lnTo>
                    <a:pt x="415" y="2095"/>
                  </a:lnTo>
                  <a:lnTo>
                    <a:pt x="417" y="2095"/>
                  </a:lnTo>
                  <a:lnTo>
                    <a:pt x="422" y="2095"/>
                  </a:lnTo>
                  <a:lnTo>
                    <a:pt x="425" y="2095"/>
                  </a:lnTo>
                  <a:lnTo>
                    <a:pt x="427" y="2095"/>
                  </a:lnTo>
                  <a:lnTo>
                    <a:pt x="432" y="2095"/>
                  </a:lnTo>
                  <a:lnTo>
                    <a:pt x="436" y="2095"/>
                  </a:lnTo>
                  <a:lnTo>
                    <a:pt x="441" y="2078"/>
                  </a:lnTo>
                  <a:lnTo>
                    <a:pt x="443" y="2078"/>
                  </a:lnTo>
                  <a:lnTo>
                    <a:pt x="446" y="2078"/>
                  </a:lnTo>
                  <a:lnTo>
                    <a:pt x="458" y="2078"/>
                  </a:lnTo>
                  <a:lnTo>
                    <a:pt x="464" y="2078"/>
                  </a:lnTo>
                  <a:lnTo>
                    <a:pt x="470" y="2062"/>
                  </a:lnTo>
                  <a:lnTo>
                    <a:pt x="474" y="2062"/>
                  </a:lnTo>
                  <a:lnTo>
                    <a:pt x="484" y="2062"/>
                  </a:lnTo>
                  <a:lnTo>
                    <a:pt x="488" y="2062"/>
                  </a:lnTo>
                  <a:lnTo>
                    <a:pt x="490" y="2062"/>
                  </a:lnTo>
                  <a:lnTo>
                    <a:pt x="492" y="2062"/>
                  </a:lnTo>
                  <a:lnTo>
                    <a:pt x="493" y="2062"/>
                  </a:lnTo>
                  <a:lnTo>
                    <a:pt x="498" y="2044"/>
                  </a:lnTo>
                  <a:lnTo>
                    <a:pt x="507" y="2044"/>
                  </a:lnTo>
                  <a:lnTo>
                    <a:pt x="509" y="2044"/>
                  </a:lnTo>
                  <a:lnTo>
                    <a:pt x="514" y="2044"/>
                  </a:lnTo>
                  <a:lnTo>
                    <a:pt x="521" y="2044"/>
                  </a:lnTo>
                  <a:lnTo>
                    <a:pt x="523" y="2044"/>
                  </a:lnTo>
                  <a:lnTo>
                    <a:pt x="526" y="2027"/>
                  </a:lnTo>
                  <a:lnTo>
                    <a:pt x="530" y="2027"/>
                  </a:lnTo>
                  <a:lnTo>
                    <a:pt x="531" y="2027"/>
                  </a:lnTo>
                  <a:lnTo>
                    <a:pt x="533" y="2027"/>
                  </a:lnTo>
                  <a:lnTo>
                    <a:pt x="543" y="2027"/>
                  </a:lnTo>
                  <a:lnTo>
                    <a:pt x="545" y="2011"/>
                  </a:lnTo>
                  <a:lnTo>
                    <a:pt x="549" y="2011"/>
                  </a:lnTo>
                  <a:lnTo>
                    <a:pt x="555" y="2011"/>
                  </a:lnTo>
                  <a:lnTo>
                    <a:pt x="565" y="1994"/>
                  </a:lnTo>
                  <a:lnTo>
                    <a:pt x="566" y="1977"/>
                  </a:lnTo>
                  <a:lnTo>
                    <a:pt x="569" y="1977"/>
                  </a:lnTo>
                  <a:lnTo>
                    <a:pt x="573" y="1977"/>
                  </a:lnTo>
                  <a:lnTo>
                    <a:pt x="580" y="1977"/>
                  </a:lnTo>
                  <a:lnTo>
                    <a:pt x="585" y="1977"/>
                  </a:lnTo>
                  <a:lnTo>
                    <a:pt x="591" y="1977"/>
                  </a:lnTo>
                  <a:lnTo>
                    <a:pt x="594" y="1977"/>
                  </a:lnTo>
                  <a:lnTo>
                    <a:pt x="599" y="1977"/>
                  </a:lnTo>
                  <a:lnTo>
                    <a:pt x="603" y="1977"/>
                  </a:lnTo>
                  <a:lnTo>
                    <a:pt x="604" y="1977"/>
                  </a:lnTo>
                  <a:lnTo>
                    <a:pt x="608" y="1977"/>
                  </a:lnTo>
                  <a:lnTo>
                    <a:pt x="610" y="1977"/>
                  </a:lnTo>
                  <a:lnTo>
                    <a:pt x="616" y="1977"/>
                  </a:lnTo>
                  <a:lnTo>
                    <a:pt x="618" y="1977"/>
                  </a:lnTo>
                  <a:lnTo>
                    <a:pt x="622" y="1977"/>
                  </a:lnTo>
                  <a:lnTo>
                    <a:pt x="630" y="1961"/>
                  </a:lnTo>
                  <a:lnTo>
                    <a:pt x="632" y="1961"/>
                  </a:lnTo>
                  <a:lnTo>
                    <a:pt x="634" y="1961"/>
                  </a:lnTo>
                  <a:lnTo>
                    <a:pt x="636" y="1961"/>
                  </a:lnTo>
                  <a:lnTo>
                    <a:pt x="638" y="1961"/>
                  </a:lnTo>
                  <a:lnTo>
                    <a:pt x="642" y="1961"/>
                  </a:lnTo>
                  <a:lnTo>
                    <a:pt x="644" y="1961"/>
                  </a:lnTo>
                  <a:lnTo>
                    <a:pt x="646" y="1943"/>
                  </a:lnTo>
                  <a:lnTo>
                    <a:pt x="648" y="1943"/>
                  </a:lnTo>
                  <a:lnTo>
                    <a:pt x="650" y="1943"/>
                  </a:lnTo>
                  <a:lnTo>
                    <a:pt x="665" y="1943"/>
                  </a:lnTo>
                  <a:lnTo>
                    <a:pt x="667" y="1943"/>
                  </a:lnTo>
                  <a:lnTo>
                    <a:pt x="672" y="1926"/>
                  </a:lnTo>
                  <a:lnTo>
                    <a:pt x="677" y="1926"/>
                  </a:lnTo>
                  <a:lnTo>
                    <a:pt x="681" y="1926"/>
                  </a:lnTo>
                  <a:lnTo>
                    <a:pt x="683" y="1926"/>
                  </a:lnTo>
                  <a:lnTo>
                    <a:pt x="686" y="1910"/>
                  </a:lnTo>
                  <a:lnTo>
                    <a:pt x="691" y="1910"/>
                  </a:lnTo>
                  <a:lnTo>
                    <a:pt x="695" y="1910"/>
                  </a:lnTo>
                  <a:lnTo>
                    <a:pt x="697" y="1910"/>
                  </a:lnTo>
                  <a:lnTo>
                    <a:pt x="700" y="1910"/>
                  </a:lnTo>
                  <a:lnTo>
                    <a:pt x="703" y="1910"/>
                  </a:lnTo>
                  <a:lnTo>
                    <a:pt x="705" y="1893"/>
                  </a:lnTo>
                  <a:lnTo>
                    <a:pt x="707" y="1893"/>
                  </a:lnTo>
                  <a:lnTo>
                    <a:pt x="712" y="1893"/>
                  </a:lnTo>
                  <a:lnTo>
                    <a:pt x="723" y="1893"/>
                  </a:lnTo>
                  <a:lnTo>
                    <a:pt x="726" y="1893"/>
                  </a:lnTo>
                  <a:lnTo>
                    <a:pt x="729" y="1893"/>
                  </a:lnTo>
                  <a:lnTo>
                    <a:pt x="731" y="1893"/>
                  </a:lnTo>
                  <a:lnTo>
                    <a:pt x="733" y="1876"/>
                  </a:lnTo>
                  <a:lnTo>
                    <a:pt x="735" y="1876"/>
                  </a:lnTo>
                  <a:lnTo>
                    <a:pt x="743" y="1876"/>
                  </a:lnTo>
                  <a:lnTo>
                    <a:pt x="750" y="1876"/>
                  </a:lnTo>
                  <a:lnTo>
                    <a:pt x="752" y="1876"/>
                  </a:lnTo>
                  <a:lnTo>
                    <a:pt x="761" y="1860"/>
                  </a:lnTo>
                  <a:lnTo>
                    <a:pt x="762" y="1860"/>
                  </a:lnTo>
                  <a:lnTo>
                    <a:pt x="764" y="1860"/>
                  </a:lnTo>
                  <a:lnTo>
                    <a:pt x="774" y="1860"/>
                  </a:lnTo>
                  <a:lnTo>
                    <a:pt x="776" y="1860"/>
                  </a:lnTo>
                  <a:lnTo>
                    <a:pt x="778" y="1860"/>
                  </a:lnTo>
                  <a:lnTo>
                    <a:pt x="782" y="1860"/>
                  </a:lnTo>
                  <a:lnTo>
                    <a:pt x="788" y="1860"/>
                  </a:lnTo>
                  <a:lnTo>
                    <a:pt x="790" y="1842"/>
                  </a:lnTo>
                  <a:lnTo>
                    <a:pt x="794" y="1842"/>
                  </a:lnTo>
                  <a:lnTo>
                    <a:pt x="796" y="1842"/>
                  </a:lnTo>
                  <a:lnTo>
                    <a:pt x="808" y="1842"/>
                  </a:lnTo>
                  <a:lnTo>
                    <a:pt x="813" y="1826"/>
                  </a:lnTo>
                  <a:lnTo>
                    <a:pt x="818" y="1826"/>
                  </a:lnTo>
                  <a:lnTo>
                    <a:pt x="820" y="1826"/>
                  </a:lnTo>
                  <a:lnTo>
                    <a:pt x="823" y="1826"/>
                  </a:lnTo>
                  <a:lnTo>
                    <a:pt x="827" y="1826"/>
                  </a:lnTo>
                  <a:lnTo>
                    <a:pt x="832" y="1826"/>
                  </a:lnTo>
                  <a:lnTo>
                    <a:pt x="839" y="1809"/>
                  </a:lnTo>
                  <a:lnTo>
                    <a:pt x="841" y="1809"/>
                  </a:lnTo>
                  <a:lnTo>
                    <a:pt x="846" y="1809"/>
                  </a:lnTo>
                  <a:lnTo>
                    <a:pt x="848" y="1809"/>
                  </a:lnTo>
                  <a:lnTo>
                    <a:pt x="849" y="1809"/>
                  </a:lnTo>
                  <a:lnTo>
                    <a:pt x="851" y="1792"/>
                  </a:lnTo>
                  <a:lnTo>
                    <a:pt x="855" y="1792"/>
                  </a:lnTo>
                  <a:lnTo>
                    <a:pt x="857" y="1792"/>
                  </a:lnTo>
                  <a:lnTo>
                    <a:pt x="861" y="1792"/>
                  </a:lnTo>
                  <a:lnTo>
                    <a:pt x="863" y="1792"/>
                  </a:lnTo>
                  <a:lnTo>
                    <a:pt x="872" y="1792"/>
                  </a:lnTo>
                  <a:lnTo>
                    <a:pt x="875" y="1792"/>
                  </a:lnTo>
                  <a:lnTo>
                    <a:pt x="877" y="1792"/>
                  </a:lnTo>
                  <a:lnTo>
                    <a:pt x="879" y="1792"/>
                  </a:lnTo>
                  <a:lnTo>
                    <a:pt x="884" y="1792"/>
                  </a:lnTo>
                  <a:lnTo>
                    <a:pt x="891" y="1792"/>
                  </a:lnTo>
                  <a:lnTo>
                    <a:pt x="895" y="1792"/>
                  </a:lnTo>
                  <a:lnTo>
                    <a:pt x="898" y="1792"/>
                  </a:lnTo>
                  <a:lnTo>
                    <a:pt x="900" y="1792"/>
                  </a:lnTo>
                  <a:lnTo>
                    <a:pt x="905" y="1776"/>
                  </a:lnTo>
                  <a:lnTo>
                    <a:pt x="912" y="1776"/>
                  </a:lnTo>
                  <a:lnTo>
                    <a:pt x="917" y="1776"/>
                  </a:lnTo>
                  <a:lnTo>
                    <a:pt x="924" y="1776"/>
                  </a:lnTo>
                  <a:lnTo>
                    <a:pt x="926" y="1776"/>
                  </a:lnTo>
                  <a:lnTo>
                    <a:pt x="933" y="1759"/>
                  </a:lnTo>
                  <a:lnTo>
                    <a:pt x="934" y="1759"/>
                  </a:lnTo>
                  <a:lnTo>
                    <a:pt x="938" y="1759"/>
                  </a:lnTo>
                  <a:lnTo>
                    <a:pt x="946" y="1759"/>
                  </a:lnTo>
                  <a:lnTo>
                    <a:pt x="948" y="1759"/>
                  </a:lnTo>
                  <a:lnTo>
                    <a:pt x="952" y="1759"/>
                  </a:lnTo>
                  <a:lnTo>
                    <a:pt x="957" y="1759"/>
                  </a:lnTo>
                  <a:lnTo>
                    <a:pt x="968" y="1759"/>
                  </a:lnTo>
                  <a:lnTo>
                    <a:pt x="973" y="1759"/>
                  </a:lnTo>
                  <a:lnTo>
                    <a:pt x="976" y="1741"/>
                  </a:lnTo>
                  <a:lnTo>
                    <a:pt x="978" y="1741"/>
                  </a:lnTo>
                  <a:lnTo>
                    <a:pt x="980" y="1741"/>
                  </a:lnTo>
                  <a:lnTo>
                    <a:pt x="982" y="1741"/>
                  </a:lnTo>
                  <a:lnTo>
                    <a:pt x="983" y="1741"/>
                  </a:lnTo>
                  <a:lnTo>
                    <a:pt x="985" y="1725"/>
                  </a:lnTo>
                  <a:lnTo>
                    <a:pt x="992" y="1725"/>
                  </a:lnTo>
                  <a:lnTo>
                    <a:pt x="994" y="1725"/>
                  </a:lnTo>
                  <a:lnTo>
                    <a:pt x="995" y="1725"/>
                  </a:lnTo>
                  <a:lnTo>
                    <a:pt x="999" y="1725"/>
                  </a:lnTo>
                  <a:lnTo>
                    <a:pt x="1001" y="1725"/>
                  </a:lnTo>
                  <a:lnTo>
                    <a:pt x="1004" y="1725"/>
                  </a:lnTo>
                  <a:lnTo>
                    <a:pt x="1017" y="1725"/>
                  </a:lnTo>
                  <a:lnTo>
                    <a:pt x="1019" y="1725"/>
                  </a:lnTo>
                  <a:lnTo>
                    <a:pt x="1029" y="1708"/>
                  </a:lnTo>
                  <a:lnTo>
                    <a:pt x="1033" y="1708"/>
                  </a:lnTo>
                  <a:lnTo>
                    <a:pt x="1043" y="1708"/>
                  </a:lnTo>
                  <a:lnTo>
                    <a:pt x="1046" y="1708"/>
                  </a:lnTo>
                  <a:lnTo>
                    <a:pt x="1049" y="1708"/>
                  </a:lnTo>
                  <a:lnTo>
                    <a:pt x="1053" y="1708"/>
                  </a:lnTo>
                  <a:lnTo>
                    <a:pt x="1056" y="1708"/>
                  </a:lnTo>
                  <a:lnTo>
                    <a:pt x="1060" y="1708"/>
                  </a:lnTo>
                  <a:lnTo>
                    <a:pt x="1065" y="1708"/>
                  </a:lnTo>
                  <a:lnTo>
                    <a:pt x="1067" y="1708"/>
                  </a:lnTo>
                  <a:lnTo>
                    <a:pt x="1070" y="1708"/>
                  </a:lnTo>
                  <a:lnTo>
                    <a:pt x="1072" y="1708"/>
                  </a:lnTo>
                  <a:lnTo>
                    <a:pt x="1084" y="1708"/>
                  </a:lnTo>
                  <a:lnTo>
                    <a:pt x="1088" y="1708"/>
                  </a:lnTo>
                  <a:lnTo>
                    <a:pt x="1091" y="1708"/>
                  </a:lnTo>
                  <a:lnTo>
                    <a:pt x="1094" y="1708"/>
                  </a:lnTo>
                  <a:lnTo>
                    <a:pt x="1098" y="1691"/>
                  </a:lnTo>
                  <a:lnTo>
                    <a:pt x="1100" y="1691"/>
                  </a:lnTo>
                  <a:lnTo>
                    <a:pt x="1102" y="1691"/>
                  </a:lnTo>
                  <a:lnTo>
                    <a:pt x="1106" y="1691"/>
                  </a:lnTo>
                  <a:lnTo>
                    <a:pt x="1108" y="1675"/>
                  </a:lnTo>
                  <a:lnTo>
                    <a:pt x="1110" y="1675"/>
                  </a:lnTo>
                  <a:lnTo>
                    <a:pt x="1112" y="1675"/>
                  </a:lnTo>
                  <a:lnTo>
                    <a:pt x="1116" y="1675"/>
                  </a:lnTo>
                  <a:lnTo>
                    <a:pt x="1117" y="1658"/>
                  </a:lnTo>
                  <a:lnTo>
                    <a:pt x="1126" y="1658"/>
                  </a:lnTo>
                  <a:lnTo>
                    <a:pt x="1128" y="1658"/>
                  </a:lnTo>
                  <a:lnTo>
                    <a:pt x="1131" y="1658"/>
                  </a:lnTo>
                  <a:lnTo>
                    <a:pt x="1133" y="1658"/>
                  </a:lnTo>
                  <a:lnTo>
                    <a:pt x="1140" y="1658"/>
                  </a:lnTo>
                  <a:lnTo>
                    <a:pt x="1143" y="1658"/>
                  </a:lnTo>
                  <a:lnTo>
                    <a:pt x="1145" y="1642"/>
                  </a:lnTo>
                  <a:lnTo>
                    <a:pt x="1150" y="1642"/>
                  </a:lnTo>
                  <a:lnTo>
                    <a:pt x="1152" y="1642"/>
                  </a:lnTo>
                  <a:lnTo>
                    <a:pt x="1155" y="1642"/>
                  </a:lnTo>
                  <a:lnTo>
                    <a:pt x="1159" y="1624"/>
                  </a:lnTo>
                  <a:lnTo>
                    <a:pt x="1165" y="1624"/>
                  </a:lnTo>
                  <a:lnTo>
                    <a:pt x="1175" y="1624"/>
                  </a:lnTo>
                  <a:lnTo>
                    <a:pt x="1178" y="1624"/>
                  </a:lnTo>
                  <a:lnTo>
                    <a:pt x="1181" y="1624"/>
                  </a:lnTo>
                  <a:lnTo>
                    <a:pt x="1195" y="1607"/>
                  </a:lnTo>
                  <a:lnTo>
                    <a:pt x="1199" y="1607"/>
                  </a:lnTo>
                  <a:lnTo>
                    <a:pt x="1209" y="1607"/>
                  </a:lnTo>
                  <a:lnTo>
                    <a:pt x="1221" y="1607"/>
                  </a:lnTo>
                  <a:lnTo>
                    <a:pt x="1223" y="1607"/>
                  </a:lnTo>
                  <a:lnTo>
                    <a:pt x="1228" y="1607"/>
                  </a:lnTo>
                  <a:lnTo>
                    <a:pt x="1232" y="1607"/>
                  </a:lnTo>
                  <a:lnTo>
                    <a:pt x="1234" y="1607"/>
                  </a:lnTo>
                  <a:lnTo>
                    <a:pt x="1239" y="1607"/>
                  </a:lnTo>
                  <a:lnTo>
                    <a:pt x="1240" y="1607"/>
                  </a:lnTo>
                  <a:lnTo>
                    <a:pt x="1258" y="1591"/>
                  </a:lnTo>
                  <a:lnTo>
                    <a:pt x="1262" y="1591"/>
                  </a:lnTo>
                  <a:lnTo>
                    <a:pt x="1263" y="1591"/>
                  </a:lnTo>
                  <a:lnTo>
                    <a:pt x="1266" y="1591"/>
                  </a:lnTo>
                  <a:lnTo>
                    <a:pt x="1268" y="1591"/>
                  </a:lnTo>
                  <a:lnTo>
                    <a:pt x="1270" y="1591"/>
                  </a:lnTo>
                  <a:lnTo>
                    <a:pt x="1274" y="1591"/>
                  </a:lnTo>
                  <a:lnTo>
                    <a:pt x="1284" y="1591"/>
                  </a:lnTo>
                  <a:lnTo>
                    <a:pt x="1286" y="1591"/>
                  </a:lnTo>
                  <a:lnTo>
                    <a:pt x="1289" y="1591"/>
                  </a:lnTo>
                  <a:lnTo>
                    <a:pt x="1294" y="1591"/>
                  </a:lnTo>
                  <a:lnTo>
                    <a:pt x="1298" y="1574"/>
                  </a:lnTo>
                  <a:lnTo>
                    <a:pt x="1303" y="1574"/>
                  </a:lnTo>
                  <a:lnTo>
                    <a:pt x="1308" y="1574"/>
                  </a:lnTo>
                  <a:lnTo>
                    <a:pt x="1319" y="1574"/>
                  </a:lnTo>
                  <a:lnTo>
                    <a:pt x="1324" y="1574"/>
                  </a:lnTo>
                  <a:lnTo>
                    <a:pt x="1343" y="1574"/>
                  </a:lnTo>
                  <a:lnTo>
                    <a:pt x="1345" y="1574"/>
                  </a:lnTo>
                  <a:lnTo>
                    <a:pt x="1347" y="1574"/>
                  </a:lnTo>
                  <a:lnTo>
                    <a:pt x="1350" y="1557"/>
                  </a:lnTo>
                  <a:lnTo>
                    <a:pt x="1360" y="1557"/>
                  </a:lnTo>
                  <a:lnTo>
                    <a:pt x="1367" y="1557"/>
                  </a:lnTo>
                  <a:lnTo>
                    <a:pt x="1371" y="1557"/>
                  </a:lnTo>
                  <a:lnTo>
                    <a:pt x="1374" y="1541"/>
                  </a:lnTo>
                  <a:lnTo>
                    <a:pt x="1376" y="1541"/>
                  </a:lnTo>
                  <a:lnTo>
                    <a:pt x="1381" y="1541"/>
                  </a:lnTo>
                  <a:lnTo>
                    <a:pt x="1388" y="1541"/>
                  </a:lnTo>
                  <a:lnTo>
                    <a:pt x="1390" y="1541"/>
                  </a:lnTo>
                  <a:lnTo>
                    <a:pt x="1392" y="1541"/>
                  </a:lnTo>
                  <a:lnTo>
                    <a:pt x="1395" y="1523"/>
                  </a:lnTo>
                  <a:lnTo>
                    <a:pt x="1397" y="1523"/>
                  </a:lnTo>
                  <a:lnTo>
                    <a:pt x="1400" y="1523"/>
                  </a:lnTo>
                  <a:lnTo>
                    <a:pt x="1404" y="1523"/>
                  </a:lnTo>
                  <a:lnTo>
                    <a:pt x="1406" y="1523"/>
                  </a:lnTo>
                  <a:lnTo>
                    <a:pt x="1414" y="1523"/>
                  </a:lnTo>
                  <a:lnTo>
                    <a:pt x="1416" y="1523"/>
                  </a:lnTo>
                  <a:lnTo>
                    <a:pt x="1421" y="1523"/>
                  </a:lnTo>
                  <a:lnTo>
                    <a:pt x="1426" y="1523"/>
                  </a:lnTo>
                  <a:lnTo>
                    <a:pt x="1428" y="1523"/>
                  </a:lnTo>
                  <a:lnTo>
                    <a:pt x="1430" y="1506"/>
                  </a:lnTo>
                  <a:lnTo>
                    <a:pt x="1434" y="1506"/>
                  </a:lnTo>
                  <a:lnTo>
                    <a:pt x="1437" y="1506"/>
                  </a:lnTo>
                  <a:lnTo>
                    <a:pt x="1440" y="1506"/>
                  </a:lnTo>
                  <a:lnTo>
                    <a:pt x="1442" y="1506"/>
                  </a:lnTo>
                  <a:lnTo>
                    <a:pt x="1447" y="1506"/>
                  </a:lnTo>
                  <a:lnTo>
                    <a:pt x="1456" y="1506"/>
                  </a:lnTo>
                  <a:lnTo>
                    <a:pt x="1461" y="1490"/>
                  </a:lnTo>
                  <a:lnTo>
                    <a:pt x="1479" y="1490"/>
                  </a:lnTo>
                  <a:lnTo>
                    <a:pt x="1482" y="1490"/>
                  </a:lnTo>
                  <a:lnTo>
                    <a:pt x="1483" y="1490"/>
                  </a:lnTo>
                  <a:lnTo>
                    <a:pt x="1485" y="1490"/>
                  </a:lnTo>
                  <a:lnTo>
                    <a:pt x="1487" y="1490"/>
                  </a:lnTo>
                  <a:lnTo>
                    <a:pt x="1507" y="1473"/>
                  </a:lnTo>
                  <a:lnTo>
                    <a:pt x="1508" y="1473"/>
                  </a:lnTo>
                  <a:lnTo>
                    <a:pt x="1511" y="1473"/>
                  </a:lnTo>
                  <a:lnTo>
                    <a:pt x="1513" y="1473"/>
                  </a:lnTo>
                  <a:lnTo>
                    <a:pt x="1515" y="1473"/>
                  </a:lnTo>
                  <a:lnTo>
                    <a:pt x="1522" y="1456"/>
                  </a:lnTo>
                  <a:lnTo>
                    <a:pt x="1527" y="1456"/>
                  </a:lnTo>
                  <a:lnTo>
                    <a:pt x="1538" y="1456"/>
                  </a:lnTo>
                  <a:lnTo>
                    <a:pt x="1543" y="1456"/>
                  </a:lnTo>
                  <a:lnTo>
                    <a:pt x="1548" y="1456"/>
                  </a:lnTo>
                  <a:lnTo>
                    <a:pt x="1555" y="1456"/>
                  </a:lnTo>
                  <a:lnTo>
                    <a:pt x="1564" y="1456"/>
                  </a:lnTo>
                  <a:lnTo>
                    <a:pt x="1570" y="1440"/>
                  </a:lnTo>
                  <a:lnTo>
                    <a:pt x="1572" y="1440"/>
                  </a:lnTo>
                  <a:lnTo>
                    <a:pt x="1578" y="1422"/>
                  </a:lnTo>
                  <a:lnTo>
                    <a:pt x="1590" y="1422"/>
                  </a:lnTo>
                  <a:lnTo>
                    <a:pt x="1600" y="1422"/>
                  </a:lnTo>
                  <a:lnTo>
                    <a:pt x="1604" y="1422"/>
                  </a:lnTo>
                  <a:lnTo>
                    <a:pt x="1605" y="1422"/>
                  </a:lnTo>
                  <a:lnTo>
                    <a:pt x="1607" y="1422"/>
                  </a:lnTo>
                  <a:lnTo>
                    <a:pt x="1619" y="1406"/>
                  </a:lnTo>
                  <a:lnTo>
                    <a:pt x="1621" y="1406"/>
                  </a:lnTo>
                  <a:lnTo>
                    <a:pt x="1628" y="1406"/>
                  </a:lnTo>
                  <a:lnTo>
                    <a:pt x="1631" y="1406"/>
                  </a:lnTo>
                  <a:lnTo>
                    <a:pt x="1635" y="1406"/>
                  </a:lnTo>
                  <a:lnTo>
                    <a:pt x="1637" y="1406"/>
                  </a:lnTo>
                  <a:lnTo>
                    <a:pt x="1643" y="1406"/>
                  </a:lnTo>
                  <a:lnTo>
                    <a:pt x="1645" y="1406"/>
                  </a:lnTo>
                  <a:lnTo>
                    <a:pt x="1649" y="1406"/>
                  </a:lnTo>
                  <a:lnTo>
                    <a:pt x="1651" y="1389"/>
                  </a:lnTo>
                  <a:lnTo>
                    <a:pt x="1654" y="1389"/>
                  </a:lnTo>
                  <a:lnTo>
                    <a:pt x="1661" y="1389"/>
                  </a:lnTo>
                  <a:lnTo>
                    <a:pt x="1663" y="1389"/>
                  </a:lnTo>
                  <a:lnTo>
                    <a:pt x="1666" y="1389"/>
                  </a:lnTo>
                  <a:lnTo>
                    <a:pt x="1680" y="1389"/>
                  </a:lnTo>
                  <a:lnTo>
                    <a:pt x="1687" y="1372"/>
                  </a:lnTo>
                  <a:lnTo>
                    <a:pt x="1690" y="1372"/>
                  </a:lnTo>
                  <a:lnTo>
                    <a:pt x="1692" y="1372"/>
                  </a:lnTo>
                  <a:lnTo>
                    <a:pt x="1694" y="1372"/>
                  </a:lnTo>
                  <a:lnTo>
                    <a:pt x="1696" y="1372"/>
                  </a:lnTo>
                  <a:lnTo>
                    <a:pt x="1704" y="1372"/>
                  </a:lnTo>
                  <a:lnTo>
                    <a:pt x="1708" y="1372"/>
                  </a:lnTo>
                  <a:lnTo>
                    <a:pt x="1712" y="1372"/>
                  </a:lnTo>
                  <a:lnTo>
                    <a:pt x="1720" y="1372"/>
                  </a:lnTo>
                  <a:lnTo>
                    <a:pt x="1724" y="1356"/>
                  </a:lnTo>
                  <a:lnTo>
                    <a:pt x="1727" y="1356"/>
                  </a:lnTo>
                  <a:lnTo>
                    <a:pt x="1734" y="1356"/>
                  </a:lnTo>
                  <a:lnTo>
                    <a:pt x="1739" y="1356"/>
                  </a:lnTo>
                  <a:lnTo>
                    <a:pt x="1741" y="1339"/>
                  </a:lnTo>
                  <a:lnTo>
                    <a:pt x="1748" y="1339"/>
                  </a:lnTo>
                  <a:lnTo>
                    <a:pt x="1750" y="1339"/>
                  </a:lnTo>
                  <a:lnTo>
                    <a:pt x="1751" y="1321"/>
                  </a:lnTo>
                  <a:lnTo>
                    <a:pt x="1755" y="1321"/>
                  </a:lnTo>
                  <a:lnTo>
                    <a:pt x="1758" y="1321"/>
                  </a:lnTo>
                  <a:lnTo>
                    <a:pt x="1760" y="1321"/>
                  </a:lnTo>
                  <a:lnTo>
                    <a:pt x="1762" y="1321"/>
                  </a:lnTo>
                  <a:lnTo>
                    <a:pt x="1769" y="1305"/>
                  </a:lnTo>
                  <a:lnTo>
                    <a:pt x="1781" y="1305"/>
                  </a:lnTo>
                  <a:lnTo>
                    <a:pt x="1783" y="1288"/>
                  </a:lnTo>
                  <a:lnTo>
                    <a:pt x="1785" y="1288"/>
                  </a:lnTo>
                  <a:lnTo>
                    <a:pt x="1788" y="1288"/>
                  </a:lnTo>
                  <a:lnTo>
                    <a:pt x="1789" y="1288"/>
                  </a:lnTo>
                  <a:lnTo>
                    <a:pt x="1799" y="1288"/>
                  </a:lnTo>
                  <a:lnTo>
                    <a:pt x="1803" y="1271"/>
                  </a:lnTo>
                  <a:lnTo>
                    <a:pt x="1805" y="1271"/>
                  </a:lnTo>
                  <a:lnTo>
                    <a:pt x="1809" y="1271"/>
                  </a:lnTo>
                  <a:lnTo>
                    <a:pt x="1811" y="1271"/>
                  </a:lnTo>
                  <a:lnTo>
                    <a:pt x="1812" y="1271"/>
                  </a:lnTo>
                  <a:lnTo>
                    <a:pt x="1821" y="1271"/>
                  </a:lnTo>
                  <a:lnTo>
                    <a:pt x="1826" y="1271"/>
                  </a:lnTo>
                  <a:lnTo>
                    <a:pt x="1847" y="1271"/>
                  </a:lnTo>
                  <a:lnTo>
                    <a:pt x="1849" y="1271"/>
                  </a:lnTo>
                  <a:lnTo>
                    <a:pt x="1852" y="1271"/>
                  </a:lnTo>
                  <a:lnTo>
                    <a:pt x="1859" y="1255"/>
                  </a:lnTo>
                  <a:lnTo>
                    <a:pt x="1861" y="1255"/>
                  </a:lnTo>
                  <a:lnTo>
                    <a:pt x="1862" y="1255"/>
                  </a:lnTo>
                  <a:lnTo>
                    <a:pt x="1866" y="1255"/>
                  </a:lnTo>
                  <a:lnTo>
                    <a:pt x="1868" y="1255"/>
                  </a:lnTo>
                  <a:lnTo>
                    <a:pt x="1872" y="1255"/>
                  </a:lnTo>
                  <a:lnTo>
                    <a:pt x="1874" y="1255"/>
                  </a:lnTo>
                  <a:lnTo>
                    <a:pt x="1878" y="1255"/>
                  </a:lnTo>
                  <a:lnTo>
                    <a:pt x="1882" y="1255"/>
                  </a:lnTo>
                  <a:lnTo>
                    <a:pt x="1888" y="1255"/>
                  </a:lnTo>
                  <a:lnTo>
                    <a:pt x="1894" y="1255"/>
                  </a:lnTo>
                  <a:lnTo>
                    <a:pt x="1899" y="1255"/>
                  </a:lnTo>
                  <a:lnTo>
                    <a:pt x="1901" y="1238"/>
                  </a:lnTo>
                  <a:lnTo>
                    <a:pt x="1906" y="1238"/>
                  </a:lnTo>
                  <a:lnTo>
                    <a:pt x="1910" y="1238"/>
                  </a:lnTo>
                  <a:lnTo>
                    <a:pt x="1913" y="1238"/>
                  </a:lnTo>
                  <a:lnTo>
                    <a:pt x="1923" y="1238"/>
                  </a:lnTo>
                  <a:lnTo>
                    <a:pt x="1929" y="1238"/>
                  </a:lnTo>
                  <a:lnTo>
                    <a:pt x="1934" y="1238"/>
                  </a:lnTo>
                  <a:lnTo>
                    <a:pt x="1941" y="1238"/>
                  </a:lnTo>
                  <a:lnTo>
                    <a:pt x="1961" y="1222"/>
                  </a:lnTo>
                  <a:lnTo>
                    <a:pt x="1963" y="1222"/>
                  </a:lnTo>
                  <a:lnTo>
                    <a:pt x="1967" y="1222"/>
                  </a:lnTo>
                  <a:lnTo>
                    <a:pt x="1971" y="1222"/>
                  </a:lnTo>
                  <a:lnTo>
                    <a:pt x="1972" y="1204"/>
                  </a:lnTo>
                  <a:lnTo>
                    <a:pt x="1977" y="1204"/>
                  </a:lnTo>
                  <a:lnTo>
                    <a:pt x="1979" y="1204"/>
                  </a:lnTo>
                  <a:lnTo>
                    <a:pt x="1981" y="1204"/>
                  </a:lnTo>
                  <a:lnTo>
                    <a:pt x="1983" y="1204"/>
                  </a:lnTo>
                  <a:lnTo>
                    <a:pt x="1986" y="1187"/>
                  </a:lnTo>
                  <a:lnTo>
                    <a:pt x="1991" y="1187"/>
                  </a:lnTo>
                  <a:lnTo>
                    <a:pt x="1993" y="1187"/>
                  </a:lnTo>
                  <a:lnTo>
                    <a:pt x="1996" y="1187"/>
                  </a:lnTo>
                  <a:lnTo>
                    <a:pt x="2007" y="1171"/>
                  </a:lnTo>
                  <a:lnTo>
                    <a:pt x="2008" y="1171"/>
                  </a:lnTo>
                  <a:lnTo>
                    <a:pt x="2014" y="1171"/>
                  </a:lnTo>
                  <a:lnTo>
                    <a:pt x="2019" y="1171"/>
                  </a:lnTo>
                  <a:lnTo>
                    <a:pt x="2024" y="1171"/>
                  </a:lnTo>
                  <a:lnTo>
                    <a:pt x="2030" y="1171"/>
                  </a:lnTo>
                  <a:lnTo>
                    <a:pt x="2038" y="1154"/>
                  </a:lnTo>
                  <a:lnTo>
                    <a:pt x="2040" y="1154"/>
                  </a:lnTo>
                  <a:lnTo>
                    <a:pt x="2042" y="1154"/>
                  </a:lnTo>
                  <a:lnTo>
                    <a:pt x="2044" y="1154"/>
                  </a:lnTo>
                  <a:lnTo>
                    <a:pt x="2045" y="1154"/>
                  </a:lnTo>
                  <a:lnTo>
                    <a:pt x="2052" y="1154"/>
                  </a:lnTo>
                  <a:lnTo>
                    <a:pt x="2054" y="1137"/>
                  </a:lnTo>
                  <a:lnTo>
                    <a:pt x="2056" y="1137"/>
                  </a:lnTo>
                  <a:lnTo>
                    <a:pt x="2057" y="1137"/>
                  </a:lnTo>
                  <a:lnTo>
                    <a:pt x="2059" y="1137"/>
                  </a:lnTo>
                  <a:lnTo>
                    <a:pt x="2066" y="1121"/>
                  </a:lnTo>
                  <a:lnTo>
                    <a:pt x="2069" y="1121"/>
                  </a:lnTo>
                  <a:lnTo>
                    <a:pt x="2073" y="1121"/>
                  </a:lnTo>
                  <a:lnTo>
                    <a:pt x="2083" y="1121"/>
                  </a:lnTo>
                  <a:lnTo>
                    <a:pt x="2085" y="1121"/>
                  </a:lnTo>
                  <a:lnTo>
                    <a:pt x="2095" y="1121"/>
                  </a:lnTo>
                  <a:lnTo>
                    <a:pt x="2099" y="1121"/>
                  </a:lnTo>
                  <a:lnTo>
                    <a:pt x="2101" y="1121"/>
                  </a:lnTo>
                  <a:lnTo>
                    <a:pt x="2106" y="1121"/>
                  </a:lnTo>
                  <a:lnTo>
                    <a:pt x="2113" y="1103"/>
                  </a:lnTo>
                  <a:lnTo>
                    <a:pt x="2118" y="1103"/>
                  </a:lnTo>
                  <a:lnTo>
                    <a:pt x="2127" y="1103"/>
                  </a:lnTo>
                  <a:lnTo>
                    <a:pt x="2132" y="1103"/>
                  </a:lnTo>
                  <a:lnTo>
                    <a:pt x="2137" y="1103"/>
                  </a:lnTo>
                  <a:lnTo>
                    <a:pt x="2139" y="1103"/>
                  </a:lnTo>
                  <a:lnTo>
                    <a:pt x="2141" y="1103"/>
                  </a:lnTo>
                  <a:lnTo>
                    <a:pt x="2146" y="1103"/>
                  </a:lnTo>
                  <a:lnTo>
                    <a:pt x="2149" y="1086"/>
                  </a:lnTo>
                  <a:lnTo>
                    <a:pt x="2160" y="1086"/>
                  </a:lnTo>
                  <a:lnTo>
                    <a:pt x="2163" y="1086"/>
                  </a:lnTo>
                  <a:lnTo>
                    <a:pt x="2167" y="1086"/>
                  </a:lnTo>
                  <a:lnTo>
                    <a:pt x="2170" y="1086"/>
                  </a:lnTo>
                  <a:lnTo>
                    <a:pt x="2172" y="1086"/>
                  </a:lnTo>
                  <a:lnTo>
                    <a:pt x="2174" y="1086"/>
                  </a:lnTo>
                  <a:lnTo>
                    <a:pt x="2176" y="1086"/>
                  </a:lnTo>
                  <a:lnTo>
                    <a:pt x="2188" y="1086"/>
                  </a:lnTo>
                  <a:lnTo>
                    <a:pt x="2192" y="1070"/>
                  </a:lnTo>
                  <a:lnTo>
                    <a:pt x="2200" y="1070"/>
                  </a:lnTo>
                  <a:lnTo>
                    <a:pt x="2202" y="1070"/>
                  </a:lnTo>
                  <a:lnTo>
                    <a:pt x="2210" y="1070"/>
                  </a:lnTo>
                  <a:lnTo>
                    <a:pt x="2212" y="1070"/>
                  </a:lnTo>
                  <a:lnTo>
                    <a:pt x="2222" y="1070"/>
                  </a:lnTo>
                  <a:lnTo>
                    <a:pt x="2226" y="1070"/>
                  </a:lnTo>
                  <a:lnTo>
                    <a:pt x="2229" y="1070"/>
                  </a:lnTo>
                  <a:lnTo>
                    <a:pt x="2236" y="1070"/>
                  </a:lnTo>
                  <a:lnTo>
                    <a:pt x="2238" y="1053"/>
                  </a:lnTo>
                  <a:lnTo>
                    <a:pt x="2240" y="1053"/>
                  </a:lnTo>
                  <a:lnTo>
                    <a:pt x="2250" y="1053"/>
                  </a:lnTo>
                  <a:lnTo>
                    <a:pt x="2255" y="1053"/>
                  </a:lnTo>
                  <a:lnTo>
                    <a:pt x="2259" y="1053"/>
                  </a:lnTo>
                  <a:lnTo>
                    <a:pt x="2261" y="1053"/>
                  </a:lnTo>
                  <a:lnTo>
                    <a:pt x="2263" y="1053"/>
                  </a:lnTo>
                  <a:lnTo>
                    <a:pt x="2267" y="1036"/>
                  </a:lnTo>
                  <a:lnTo>
                    <a:pt x="2271" y="1036"/>
                  </a:lnTo>
                  <a:lnTo>
                    <a:pt x="2276" y="1036"/>
                  </a:lnTo>
                  <a:lnTo>
                    <a:pt x="2279" y="1036"/>
                  </a:lnTo>
                  <a:lnTo>
                    <a:pt x="2281" y="1036"/>
                  </a:lnTo>
                  <a:lnTo>
                    <a:pt x="2283" y="1036"/>
                  </a:lnTo>
                  <a:lnTo>
                    <a:pt x="2287" y="1020"/>
                  </a:lnTo>
                  <a:lnTo>
                    <a:pt x="2290" y="1020"/>
                  </a:lnTo>
                  <a:lnTo>
                    <a:pt x="2299" y="1020"/>
                  </a:lnTo>
                  <a:lnTo>
                    <a:pt x="2301" y="1020"/>
                  </a:lnTo>
                  <a:lnTo>
                    <a:pt x="2306" y="1002"/>
                  </a:lnTo>
                  <a:lnTo>
                    <a:pt x="2309" y="1002"/>
                  </a:lnTo>
                  <a:lnTo>
                    <a:pt x="2320" y="1002"/>
                  </a:lnTo>
                  <a:lnTo>
                    <a:pt x="2323" y="1002"/>
                  </a:lnTo>
                  <a:lnTo>
                    <a:pt x="2325" y="1002"/>
                  </a:lnTo>
                  <a:lnTo>
                    <a:pt x="2334" y="1002"/>
                  </a:lnTo>
                  <a:lnTo>
                    <a:pt x="2337" y="986"/>
                  </a:lnTo>
                  <a:lnTo>
                    <a:pt x="2338" y="986"/>
                  </a:lnTo>
                  <a:lnTo>
                    <a:pt x="2342" y="986"/>
                  </a:lnTo>
                  <a:lnTo>
                    <a:pt x="2344" y="986"/>
                  </a:lnTo>
                  <a:lnTo>
                    <a:pt x="2350" y="986"/>
                  </a:lnTo>
                  <a:lnTo>
                    <a:pt x="2352" y="986"/>
                  </a:lnTo>
                  <a:lnTo>
                    <a:pt x="2354" y="969"/>
                  </a:lnTo>
                  <a:lnTo>
                    <a:pt x="2356" y="969"/>
                  </a:lnTo>
                  <a:lnTo>
                    <a:pt x="2363" y="969"/>
                  </a:lnTo>
                  <a:lnTo>
                    <a:pt x="2370" y="969"/>
                  </a:lnTo>
                  <a:lnTo>
                    <a:pt x="2372" y="969"/>
                  </a:lnTo>
                  <a:lnTo>
                    <a:pt x="2375" y="952"/>
                  </a:lnTo>
                  <a:lnTo>
                    <a:pt x="2379" y="952"/>
                  </a:lnTo>
                  <a:lnTo>
                    <a:pt x="2384" y="952"/>
                  </a:lnTo>
                  <a:lnTo>
                    <a:pt x="2389" y="952"/>
                  </a:lnTo>
                  <a:lnTo>
                    <a:pt x="2399" y="952"/>
                  </a:lnTo>
                  <a:lnTo>
                    <a:pt x="2401" y="952"/>
                  </a:lnTo>
                  <a:lnTo>
                    <a:pt x="2403" y="952"/>
                  </a:lnTo>
                  <a:lnTo>
                    <a:pt x="2405" y="952"/>
                  </a:lnTo>
                  <a:lnTo>
                    <a:pt x="2407" y="952"/>
                  </a:lnTo>
                  <a:lnTo>
                    <a:pt x="2410" y="952"/>
                  </a:lnTo>
                  <a:lnTo>
                    <a:pt x="2412" y="952"/>
                  </a:lnTo>
                  <a:lnTo>
                    <a:pt x="2415" y="952"/>
                  </a:lnTo>
                  <a:lnTo>
                    <a:pt x="2421" y="952"/>
                  </a:lnTo>
                  <a:lnTo>
                    <a:pt x="2427" y="936"/>
                  </a:lnTo>
                  <a:lnTo>
                    <a:pt x="2429" y="936"/>
                  </a:lnTo>
                  <a:lnTo>
                    <a:pt x="2431" y="936"/>
                  </a:lnTo>
                  <a:lnTo>
                    <a:pt x="2433" y="936"/>
                  </a:lnTo>
                  <a:lnTo>
                    <a:pt x="2435" y="936"/>
                  </a:lnTo>
                  <a:lnTo>
                    <a:pt x="2439" y="919"/>
                  </a:lnTo>
                  <a:lnTo>
                    <a:pt x="2453" y="919"/>
                  </a:lnTo>
                  <a:lnTo>
                    <a:pt x="2455" y="919"/>
                  </a:lnTo>
                  <a:lnTo>
                    <a:pt x="2459" y="919"/>
                  </a:lnTo>
                  <a:lnTo>
                    <a:pt x="2460" y="919"/>
                  </a:lnTo>
                  <a:lnTo>
                    <a:pt x="2462" y="919"/>
                  </a:lnTo>
                  <a:lnTo>
                    <a:pt x="2464" y="919"/>
                  </a:lnTo>
                  <a:lnTo>
                    <a:pt x="2469" y="919"/>
                  </a:lnTo>
                  <a:lnTo>
                    <a:pt x="2471" y="919"/>
                  </a:lnTo>
                  <a:lnTo>
                    <a:pt x="2474" y="919"/>
                  </a:lnTo>
                  <a:lnTo>
                    <a:pt x="2480" y="919"/>
                  </a:lnTo>
                  <a:lnTo>
                    <a:pt x="2497" y="919"/>
                  </a:lnTo>
                  <a:lnTo>
                    <a:pt x="2500" y="901"/>
                  </a:lnTo>
                  <a:lnTo>
                    <a:pt x="2508" y="901"/>
                  </a:lnTo>
                  <a:lnTo>
                    <a:pt x="2516" y="901"/>
                  </a:lnTo>
                  <a:lnTo>
                    <a:pt x="2521" y="901"/>
                  </a:lnTo>
                  <a:lnTo>
                    <a:pt x="2526" y="901"/>
                  </a:lnTo>
                  <a:lnTo>
                    <a:pt x="2528" y="901"/>
                  </a:lnTo>
                  <a:lnTo>
                    <a:pt x="2533" y="901"/>
                  </a:lnTo>
                  <a:lnTo>
                    <a:pt x="2537" y="885"/>
                  </a:lnTo>
                  <a:lnTo>
                    <a:pt x="2544" y="885"/>
                  </a:lnTo>
                  <a:lnTo>
                    <a:pt x="2547" y="885"/>
                  </a:lnTo>
                  <a:lnTo>
                    <a:pt x="2549" y="885"/>
                  </a:lnTo>
                  <a:lnTo>
                    <a:pt x="2551" y="885"/>
                  </a:lnTo>
                  <a:lnTo>
                    <a:pt x="2553" y="868"/>
                  </a:lnTo>
                  <a:lnTo>
                    <a:pt x="2556" y="868"/>
                  </a:lnTo>
                  <a:lnTo>
                    <a:pt x="2558" y="868"/>
                  </a:lnTo>
                  <a:lnTo>
                    <a:pt x="2559" y="868"/>
                  </a:lnTo>
                  <a:lnTo>
                    <a:pt x="2561" y="868"/>
                  </a:lnTo>
                  <a:lnTo>
                    <a:pt x="2565" y="868"/>
                  </a:lnTo>
                  <a:lnTo>
                    <a:pt x="2570" y="868"/>
                  </a:lnTo>
                  <a:lnTo>
                    <a:pt x="2575" y="868"/>
                  </a:lnTo>
                  <a:lnTo>
                    <a:pt x="2577" y="868"/>
                  </a:lnTo>
                  <a:lnTo>
                    <a:pt x="2579" y="868"/>
                  </a:lnTo>
                  <a:lnTo>
                    <a:pt x="2581" y="868"/>
                  </a:lnTo>
                  <a:lnTo>
                    <a:pt x="2589" y="851"/>
                  </a:lnTo>
                  <a:lnTo>
                    <a:pt x="2591" y="851"/>
                  </a:lnTo>
                  <a:lnTo>
                    <a:pt x="2605" y="851"/>
                  </a:lnTo>
                  <a:lnTo>
                    <a:pt x="2608" y="851"/>
                  </a:lnTo>
                  <a:lnTo>
                    <a:pt x="2613" y="851"/>
                  </a:lnTo>
                  <a:lnTo>
                    <a:pt x="2617" y="851"/>
                  </a:lnTo>
                  <a:lnTo>
                    <a:pt x="2619" y="851"/>
                  </a:lnTo>
                  <a:lnTo>
                    <a:pt x="2624" y="851"/>
                  </a:lnTo>
                  <a:lnTo>
                    <a:pt x="2629" y="835"/>
                  </a:lnTo>
                  <a:lnTo>
                    <a:pt x="2636" y="835"/>
                  </a:lnTo>
                  <a:lnTo>
                    <a:pt x="2640" y="835"/>
                  </a:lnTo>
                  <a:lnTo>
                    <a:pt x="2646" y="835"/>
                  </a:lnTo>
                  <a:lnTo>
                    <a:pt x="2652" y="835"/>
                  </a:lnTo>
                  <a:lnTo>
                    <a:pt x="2656" y="835"/>
                  </a:lnTo>
                  <a:lnTo>
                    <a:pt x="2662" y="835"/>
                  </a:lnTo>
                  <a:lnTo>
                    <a:pt x="2666" y="818"/>
                  </a:lnTo>
                  <a:lnTo>
                    <a:pt x="2674" y="818"/>
                  </a:lnTo>
                  <a:lnTo>
                    <a:pt x="2688" y="818"/>
                  </a:lnTo>
                  <a:lnTo>
                    <a:pt x="2690" y="818"/>
                  </a:lnTo>
                  <a:lnTo>
                    <a:pt x="2695" y="800"/>
                  </a:lnTo>
                  <a:lnTo>
                    <a:pt x="2697" y="800"/>
                  </a:lnTo>
                  <a:lnTo>
                    <a:pt x="2702" y="800"/>
                  </a:lnTo>
                  <a:lnTo>
                    <a:pt x="2705" y="800"/>
                  </a:lnTo>
                  <a:lnTo>
                    <a:pt x="2707" y="784"/>
                  </a:lnTo>
                  <a:lnTo>
                    <a:pt x="2709" y="784"/>
                  </a:lnTo>
                  <a:lnTo>
                    <a:pt x="2719" y="784"/>
                  </a:lnTo>
                  <a:lnTo>
                    <a:pt x="2729" y="784"/>
                  </a:lnTo>
                  <a:lnTo>
                    <a:pt x="2741" y="784"/>
                  </a:lnTo>
                  <a:lnTo>
                    <a:pt x="2743" y="784"/>
                  </a:lnTo>
                  <a:lnTo>
                    <a:pt x="2749" y="784"/>
                  </a:lnTo>
                  <a:lnTo>
                    <a:pt x="2754" y="784"/>
                  </a:lnTo>
                  <a:lnTo>
                    <a:pt x="2757" y="784"/>
                  </a:lnTo>
                  <a:lnTo>
                    <a:pt x="2759" y="784"/>
                  </a:lnTo>
                  <a:lnTo>
                    <a:pt x="2761" y="784"/>
                  </a:lnTo>
                  <a:lnTo>
                    <a:pt x="2763" y="767"/>
                  </a:lnTo>
                  <a:lnTo>
                    <a:pt x="2765" y="767"/>
                  </a:lnTo>
                  <a:lnTo>
                    <a:pt x="2777" y="767"/>
                  </a:lnTo>
                  <a:lnTo>
                    <a:pt x="2780" y="767"/>
                  </a:lnTo>
                  <a:lnTo>
                    <a:pt x="2787" y="751"/>
                  </a:lnTo>
                  <a:lnTo>
                    <a:pt x="2790" y="751"/>
                  </a:lnTo>
                  <a:lnTo>
                    <a:pt x="2792" y="751"/>
                  </a:lnTo>
                  <a:lnTo>
                    <a:pt x="2796" y="751"/>
                  </a:lnTo>
                  <a:lnTo>
                    <a:pt x="2810" y="751"/>
                  </a:lnTo>
                  <a:lnTo>
                    <a:pt x="2812" y="734"/>
                  </a:lnTo>
                  <a:lnTo>
                    <a:pt x="2816" y="734"/>
                  </a:lnTo>
                  <a:lnTo>
                    <a:pt x="2818" y="734"/>
                  </a:lnTo>
                  <a:lnTo>
                    <a:pt x="2822" y="734"/>
                  </a:lnTo>
                  <a:lnTo>
                    <a:pt x="2826" y="734"/>
                  </a:lnTo>
                  <a:lnTo>
                    <a:pt x="2827" y="717"/>
                  </a:lnTo>
                  <a:lnTo>
                    <a:pt x="2830" y="717"/>
                  </a:lnTo>
                  <a:lnTo>
                    <a:pt x="2841" y="717"/>
                  </a:lnTo>
                  <a:lnTo>
                    <a:pt x="2846" y="717"/>
                  </a:lnTo>
                  <a:lnTo>
                    <a:pt x="2848" y="717"/>
                  </a:lnTo>
                  <a:lnTo>
                    <a:pt x="2850" y="717"/>
                  </a:lnTo>
                  <a:lnTo>
                    <a:pt x="2853" y="717"/>
                  </a:lnTo>
                  <a:lnTo>
                    <a:pt x="2855" y="717"/>
                  </a:lnTo>
                  <a:lnTo>
                    <a:pt x="2857" y="701"/>
                  </a:lnTo>
                  <a:lnTo>
                    <a:pt x="2860" y="701"/>
                  </a:lnTo>
                  <a:lnTo>
                    <a:pt x="2863" y="701"/>
                  </a:lnTo>
                  <a:lnTo>
                    <a:pt x="2869" y="701"/>
                  </a:lnTo>
                  <a:lnTo>
                    <a:pt x="2876" y="701"/>
                  </a:lnTo>
                  <a:lnTo>
                    <a:pt x="2877" y="701"/>
                  </a:lnTo>
                  <a:lnTo>
                    <a:pt x="2879" y="701"/>
                  </a:lnTo>
                  <a:lnTo>
                    <a:pt x="2883" y="701"/>
                  </a:lnTo>
                  <a:lnTo>
                    <a:pt x="2889" y="701"/>
                  </a:lnTo>
                  <a:lnTo>
                    <a:pt x="2891" y="683"/>
                  </a:lnTo>
                  <a:lnTo>
                    <a:pt x="2893" y="683"/>
                  </a:lnTo>
                  <a:lnTo>
                    <a:pt x="2895" y="683"/>
                  </a:lnTo>
                  <a:lnTo>
                    <a:pt x="2897" y="683"/>
                  </a:lnTo>
                  <a:lnTo>
                    <a:pt x="2900" y="683"/>
                  </a:lnTo>
                  <a:lnTo>
                    <a:pt x="2907" y="683"/>
                  </a:lnTo>
                  <a:lnTo>
                    <a:pt x="2909" y="683"/>
                  </a:lnTo>
                  <a:lnTo>
                    <a:pt x="2911" y="666"/>
                  </a:lnTo>
                  <a:lnTo>
                    <a:pt x="2912" y="666"/>
                  </a:lnTo>
                  <a:lnTo>
                    <a:pt x="2914" y="666"/>
                  </a:lnTo>
                  <a:lnTo>
                    <a:pt x="2917" y="666"/>
                  </a:lnTo>
                  <a:lnTo>
                    <a:pt x="2919" y="666"/>
                  </a:lnTo>
                  <a:lnTo>
                    <a:pt x="2921" y="650"/>
                  </a:lnTo>
                  <a:lnTo>
                    <a:pt x="2923" y="650"/>
                  </a:lnTo>
                  <a:lnTo>
                    <a:pt x="2926" y="650"/>
                  </a:lnTo>
                  <a:lnTo>
                    <a:pt x="2933" y="650"/>
                  </a:lnTo>
                  <a:lnTo>
                    <a:pt x="2935" y="650"/>
                  </a:lnTo>
                  <a:lnTo>
                    <a:pt x="2952" y="650"/>
                  </a:lnTo>
                  <a:lnTo>
                    <a:pt x="2954" y="650"/>
                  </a:lnTo>
                  <a:lnTo>
                    <a:pt x="2956" y="650"/>
                  </a:lnTo>
                  <a:lnTo>
                    <a:pt x="2961" y="650"/>
                  </a:lnTo>
                  <a:lnTo>
                    <a:pt x="2962" y="650"/>
                  </a:lnTo>
                  <a:lnTo>
                    <a:pt x="2966" y="650"/>
                  </a:lnTo>
                  <a:lnTo>
                    <a:pt x="2968" y="633"/>
                  </a:lnTo>
                  <a:lnTo>
                    <a:pt x="2970" y="633"/>
                  </a:lnTo>
                  <a:lnTo>
                    <a:pt x="2972" y="633"/>
                  </a:lnTo>
                  <a:lnTo>
                    <a:pt x="2973" y="633"/>
                  </a:lnTo>
                  <a:lnTo>
                    <a:pt x="2978" y="633"/>
                  </a:lnTo>
                  <a:lnTo>
                    <a:pt x="2980" y="633"/>
                  </a:lnTo>
                  <a:lnTo>
                    <a:pt x="2985" y="633"/>
                  </a:lnTo>
                  <a:lnTo>
                    <a:pt x="2987" y="633"/>
                  </a:lnTo>
                  <a:lnTo>
                    <a:pt x="2994" y="633"/>
                  </a:lnTo>
                  <a:lnTo>
                    <a:pt x="3008" y="633"/>
                  </a:lnTo>
                  <a:lnTo>
                    <a:pt x="3010" y="616"/>
                  </a:lnTo>
                  <a:lnTo>
                    <a:pt x="3018" y="616"/>
                  </a:lnTo>
                  <a:lnTo>
                    <a:pt x="3023" y="616"/>
                  </a:lnTo>
                  <a:lnTo>
                    <a:pt x="3029" y="616"/>
                  </a:lnTo>
                  <a:lnTo>
                    <a:pt x="3031" y="616"/>
                  </a:lnTo>
                  <a:lnTo>
                    <a:pt x="3034" y="600"/>
                  </a:lnTo>
                  <a:lnTo>
                    <a:pt x="3035" y="600"/>
                  </a:lnTo>
                  <a:lnTo>
                    <a:pt x="3039" y="600"/>
                  </a:lnTo>
                  <a:lnTo>
                    <a:pt x="3045" y="600"/>
                  </a:lnTo>
                  <a:lnTo>
                    <a:pt x="3047" y="600"/>
                  </a:lnTo>
                  <a:lnTo>
                    <a:pt x="3049" y="600"/>
                  </a:lnTo>
                  <a:lnTo>
                    <a:pt x="3055" y="600"/>
                  </a:lnTo>
                  <a:lnTo>
                    <a:pt x="3057" y="600"/>
                  </a:lnTo>
                  <a:lnTo>
                    <a:pt x="3058" y="600"/>
                  </a:lnTo>
                  <a:lnTo>
                    <a:pt x="3060" y="600"/>
                  </a:lnTo>
                  <a:lnTo>
                    <a:pt x="3067" y="600"/>
                  </a:lnTo>
                  <a:lnTo>
                    <a:pt x="3071" y="582"/>
                  </a:lnTo>
                  <a:lnTo>
                    <a:pt x="3079" y="582"/>
                  </a:lnTo>
                  <a:lnTo>
                    <a:pt x="3083" y="582"/>
                  </a:lnTo>
                  <a:lnTo>
                    <a:pt x="3114" y="566"/>
                  </a:lnTo>
                  <a:lnTo>
                    <a:pt x="3116" y="566"/>
                  </a:lnTo>
                  <a:lnTo>
                    <a:pt x="3130" y="566"/>
                  </a:lnTo>
                  <a:lnTo>
                    <a:pt x="3136" y="566"/>
                  </a:lnTo>
                  <a:lnTo>
                    <a:pt x="3138" y="566"/>
                  </a:lnTo>
                  <a:lnTo>
                    <a:pt x="3142" y="566"/>
                  </a:lnTo>
                  <a:lnTo>
                    <a:pt x="3145" y="566"/>
                  </a:lnTo>
                  <a:lnTo>
                    <a:pt x="3150" y="566"/>
                  </a:lnTo>
                  <a:lnTo>
                    <a:pt x="3152" y="549"/>
                  </a:lnTo>
                  <a:lnTo>
                    <a:pt x="3154" y="549"/>
                  </a:lnTo>
                  <a:lnTo>
                    <a:pt x="3156" y="549"/>
                  </a:lnTo>
                  <a:lnTo>
                    <a:pt x="3157" y="549"/>
                  </a:lnTo>
                  <a:lnTo>
                    <a:pt x="3159" y="549"/>
                  </a:lnTo>
                  <a:lnTo>
                    <a:pt x="3161" y="532"/>
                  </a:lnTo>
                  <a:lnTo>
                    <a:pt x="3164" y="532"/>
                  </a:lnTo>
                  <a:lnTo>
                    <a:pt x="3173" y="532"/>
                  </a:lnTo>
                  <a:lnTo>
                    <a:pt x="3175" y="532"/>
                  </a:lnTo>
                  <a:lnTo>
                    <a:pt x="3178" y="516"/>
                  </a:lnTo>
                  <a:lnTo>
                    <a:pt x="3183" y="516"/>
                  </a:lnTo>
                  <a:lnTo>
                    <a:pt x="3189" y="499"/>
                  </a:lnTo>
                  <a:lnTo>
                    <a:pt x="3197" y="499"/>
                  </a:lnTo>
                  <a:lnTo>
                    <a:pt x="3207" y="499"/>
                  </a:lnTo>
                  <a:lnTo>
                    <a:pt x="3209" y="499"/>
                  </a:lnTo>
                  <a:lnTo>
                    <a:pt x="3213" y="499"/>
                  </a:lnTo>
                  <a:lnTo>
                    <a:pt x="3221" y="499"/>
                  </a:lnTo>
                  <a:lnTo>
                    <a:pt x="3225" y="499"/>
                  </a:lnTo>
                  <a:lnTo>
                    <a:pt x="3229" y="481"/>
                  </a:lnTo>
                  <a:lnTo>
                    <a:pt x="3234" y="481"/>
                  </a:lnTo>
                  <a:lnTo>
                    <a:pt x="3239" y="481"/>
                  </a:lnTo>
                  <a:lnTo>
                    <a:pt x="3242" y="481"/>
                  </a:lnTo>
                  <a:lnTo>
                    <a:pt x="3244" y="481"/>
                  </a:lnTo>
                  <a:lnTo>
                    <a:pt x="3246" y="481"/>
                  </a:lnTo>
                  <a:lnTo>
                    <a:pt x="3248" y="481"/>
                  </a:lnTo>
                  <a:lnTo>
                    <a:pt x="3254" y="481"/>
                  </a:lnTo>
                  <a:lnTo>
                    <a:pt x="3258" y="465"/>
                  </a:lnTo>
                  <a:lnTo>
                    <a:pt x="3262" y="465"/>
                  </a:lnTo>
                  <a:lnTo>
                    <a:pt x="3270" y="465"/>
                  </a:lnTo>
                  <a:lnTo>
                    <a:pt x="3274" y="465"/>
                  </a:lnTo>
                  <a:lnTo>
                    <a:pt x="3279" y="465"/>
                  </a:lnTo>
                  <a:lnTo>
                    <a:pt x="3280" y="448"/>
                  </a:lnTo>
                  <a:lnTo>
                    <a:pt x="3286" y="448"/>
                  </a:lnTo>
                  <a:lnTo>
                    <a:pt x="3288" y="448"/>
                  </a:lnTo>
                  <a:lnTo>
                    <a:pt x="3300" y="448"/>
                  </a:lnTo>
                  <a:lnTo>
                    <a:pt x="3308" y="448"/>
                  </a:lnTo>
                  <a:lnTo>
                    <a:pt x="3312" y="448"/>
                  </a:lnTo>
                  <a:lnTo>
                    <a:pt x="3315" y="431"/>
                  </a:lnTo>
                  <a:lnTo>
                    <a:pt x="3317" y="431"/>
                  </a:lnTo>
                  <a:lnTo>
                    <a:pt x="3321" y="431"/>
                  </a:lnTo>
                  <a:lnTo>
                    <a:pt x="3324" y="431"/>
                  </a:lnTo>
                  <a:lnTo>
                    <a:pt x="3326" y="415"/>
                  </a:lnTo>
                  <a:lnTo>
                    <a:pt x="3329" y="415"/>
                  </a:lnTo>
                  <a:lnTo>
                    <a:pt x="3335" y="415"/>
                  </a:lnTo>
                  <a:lnTo>
                    <a:pt x="3345" y="398"/>
                  </a:lnTo>
                  <a:lnTo>
                    <a:pt x="3355" y="398"/>
                  </a:lnTo>
                  <a:lnTo>
                    <a:pt x="3361" y="398"/>
                  </a:lnTo>
                  <a:lnTo>
                    <a:pt x="3363" y="380"/>
                  </a:lnTo>
                  <a:lnTo>
                    <a:pt x="3369" y="380"/>
                  </a:lnTo>
                  <a:lnTo>
                    <a:pt x="3381" y="380"/>
                  </a:lnTo>
                  <a:lnTo>
                    <a:pt x="3385" y="380"/>
                  </a:lnTo>
                  <a:lnTo>
                    <a:pt x="3402" y="380"/>
                  </a:lnTo>
                  <a:lnTo>
                    <a:pt x="3408" y="364"/>
                  </a:lnTo>
                  <a:lnTo>
                    <a:pt x="3411" y="364"/>
                  </a:lnTo>
                  <a:lnTo>
                    <a:pt x="3416" y="364"/>
                  </a:lnTo>
                  <a:lnTo>
                    <a:pt x="3418" y="364"/>
                  </a:lnTo>
                  <a:lnTo>
                    <a:pt x="3420" y="364"/>
                  </a:lnTo>
                  <a:lnTo>
                    <a:pt x="3425" y="364"/>
                  </a:lnTo>
                  <a:lnTo>
                    <a:pt x="3426" y="347"/>
                  </a:lnTo>
                  <a:lnTo>
                    <a:pt x="3428" y="347"/>
                  </a:lnTo>
                  <a:lnTo>
                    <a:pt x="3440" y="347"/>
                  </a:lnTo>
                  <a:lnTo>
                    <a:pt x="3442" y="347"/>
                  </a:lnTo>
                  <a:lnTo>
                    <a:pt x="3446" y="347"/>
                  </a:lnTo>
                  <a:lnTo>
                    <a:pt x="3451" y="347"/>
                  </a:lnTo>
                  <a:lnTo>
                    <a:pt x="3458" y="347"/>
                  </a:lnTo>
                  <a:lnTo>
                    <a:pt x="3462" y="331"/>
                  </a:lnTo>
                  <a:lnTo>
                    <a:pt x="3468" y="331"/>
                  </a:lnTo>
                  <a:lnTo>
                    <a:pt x="3475" y="331"/>
                  </a:lnTo>
                  <a:lnTo>
                    <a:pt x="3479" y="331"/>
                  </a:lnTo>
                  <a:lnTo>
                    <a:pt x="3491" y="314"/>
                  </a:lnTo>
                  <a:lnTo>
                    <a:pt x="3493" y="314"/>
                  </a:lnTo>
                  <a:lnTo>
                    <a:pt x="3496" y="297"/>
                  </a:lnTo>
                  <a:lnTo>
                    <a:pt x="3503" y="297"/>
                  </a:lnTo>
                  <a:lnTo>
                    <a:pt x="3517" y="281"/>
                  </a:lnTo>
                  <a:lnTo>
                    <a:pt x="3525" y="281"/>
                  </a:lnTo>
                  <a:lnTo>
                    <a:pt x="3527" y="281"/>
                  </a:lnTo>
                  <a:lnTo>
                    <a:pt x="3529" y="263"/>
                  </a:lnTo>
                  <a:lnTo>
                    <a:pt x="3536" y="263"/>
                  </a:lnTo>
                  <a:lnTo>
                    <a:pt x="3541" y="263"/>
                  </a:lnTo>
                  <a:lnTo>
                    <a:pt x="3564" y="263"/>
                  </a:lnTo>
                  <a:lnTo>
                    <a:pt x="3571" y="246"/>
                  </a:lnTo>
                  <a:lnTo>
                    <a:pt x="3574" y="246"/>
                  </a:lnTo>
                  <a:lnTo>
                    <a:pt x="3576" y="246"/>
                  </a:lnTo>
                  <a:lnTo>
                    <a:pt x="3578" y="230"/>
                  </a:lnTo>
                  <a:lnTo>
                    <a:pt x="3585" y="230"/>
                  </a:lnTo>
                  <a:lnTo>
                    <a:pt x="3592" y="230"/>
                  </a:lnTo>
                  <a:lnTo>
                    <a:pt x="3594" y="213"/>
                  </a:lnTo>
                  <a:lnTo>
                    <a:pt x="3602" y="213"/>
                  </a:lnTo>
                  <a:lnTo>
                    <a:pt x="3604" y="196"/>
                  </a:lnTo>
                  <a:lnTo>
                    <a:pt x="3606" y="196"/>
                  </a:lnTo>
                  <a:lnTo>
                    <a:pt x="3608" y="180"/>
                  </a:lnTo>
                  <a:lnTo>
                    <a:pt x="3623" y="180"/>
                  </a:lnTo>
                  <a:lnTo>
                    <a:pt x="3632" y="180"/>
                  </a:lnTo>
                  <a:lnTo>
                    <a:pt x="3647" y="180"/>
                  </a:lnTo>
                  <a:lnTo>
                    <a:pt x="3649" y="180"/>
                  </a:lnTo>
                  <a:lnTo>
                    <a:pt x="3658" y="180"/>
                  </a:lnTo>
                  <a:lnTo>
                    <a:pt x="3659" y="180"/>
                  </a:lnTo>
                  <a:lnTo>
                    <a:pt x="3663" y="162"/>
                  </a:lnTo>
                  <a:lnTo>
                    <a:pt x="3679" y="162"/>
                  </a:lnTo>
                  <a:lnTo>
                    <a:pt x="3681" y="162"/>
                  </a:lnTo>
                  <a:lnTo>
                    <a:pt x="3682" y="162"/>
                  </a:lnTo>
                  <a:lnTo>
                    <a:pt x="3687" y="146"/>
                  </a:lnTo>
                  <a:lnTo>
                    <a:pt x="3691" y="146"/>
                  </a:lnTo>
                  <a:lnTo>
                    <a:pt x="3699" y="129"/>
                  </a:lnTo>
                  <a:lnTo>
                    <a:pt x="3705" y="129"/>
                  </a:lnTo>
                  <a:lnTo>
                    <a:pt x="3708" y="129"/>
                  </a:lnTo>
                  <a:lnTo>
                    <a:pt x="3729" y="112"/>
                  </a:lnTo>
                  <a:lnTo>
                    <a:pt x="3746" y="112"/>
                  </a:lnTo>
                  <a:lnTo>
                    <a:pt x="3748" y="96"/>
                  </a:lnTo>
                  <a:lnTo>
                    <a:pt x="3767" y="79"/>
                  </a:lnTo>
                  <a:lnTo>
                    <a:pt x="3778" y="79"/>
                  </a:lnTo>
                  <a:lnTo>
                    <a:pt x="3819" y="45"/>
                  </a:lnTo>
                  <a:lnTo>
                    <a:pt x="3823" y="45"/>
                  </a:lnTo>
                  <a:lnTo>
                    <a:pt x="3831" y="28"/>
                  </a:lnTo>
                  <a:lnTo>
                    <a:pt x="3839" y="28"/>
                  </a:lnTo>
                  <a:lnTo>
                    <a:pt x="3845" y="28"/>
                  </a:lnTo>
                  <a:lnTo>
                    <a:pt x="3849" y="28"/>
                  </a:lnTo>
                  <a:lnTo>
                    <a:pt x="3870" y="28"/>
                  </a:lnTo>
                  <a:lnTo>
                    <a:pt x="3889" y="11"/>
                  </a:lnTo>
                  <a:lnTo>
                    <a:pt x="3894" y="11"/>
                  </a:lnTo>
                  <a:lnTo>
                    <a:pt x="3908" y="0"/>
                  </a:lnTo>
                </a:path>
              </a:pathLst>
            </a:custGeom>
            <a:noFill/>
            <a:ln w="42863">
              <a:solidFill>
                <a:srgbClr val="09F39A"/>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a:endParaRPr lang="en-US">
                <a:solidFill>
                  <a:srgbClr val="FFFFFF"/>
                </a:solidFill>
              </a:endParaRPr>
            </a:p>
          </p:txBody>
        </p:sp>
        <p:sp>
          <p:nvSpPr>
            <p:cNvPr id="154679" name="Rectangle 57"/>
            <p:cNvSpPr>
              <a:spLocks noChangeArrowheads="1"/>
            </p:cNvSpPr>
            <p:nvPr/>
          </p:nvSpPr>
          <p:spPr bwMode="auto">
            <a:xfrm>
              <a:off x="1273" y="770"/>
              <a:ext cx="3626" cy="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914400" eaLnBrk="0" hangingPunct="0"/>
              <a:r>
                <a:rPr lang="hu-HU">
                  <a:solidFill>
                    <a:srgbClr val="FFFFFF"/>
                  </a:solidFill>
                </a:rPr>
                <a:t>Összetett</a:t>
              </a:r>
              <a:r>
                <a:rPr lang="en-US">
                  <a:solidFill>
                    <a:srgbClr val="FFFFFF"/>
                  </a:solidFill>
                </a:rPr>
                <a:t> </a:t>
              </a:r>
              <a:r>
                <a:rPr lang="hu-HU">
                  <a:solidFill>
                    <a:srgbClr val="FFFFFF"/>
                  </a:solidFill>
                </a:rPr>
                <a:t>CV halálozás</a:t>
              </a:r>
              <a:r>
                <a:rPr lang="en-US">
                  <a:solidFill>
                    <a:srgbClr val="FFFFFF"/>
                  </a:solidFill>
                </a:rPr>
                <a:t>, stroke </a:t>
              </a:r>
              <a:r>
                <a:rPr lang="hu-HU">
                  <a:solidFill>
                    <a:srgbClr val="FFFFFF"/>
                  </a:solidFill>
                </a:rPr>
                <a:t>és</a:t>
              </a:r>
              <a:r>
                <a:rPr lang="en-US">
                  <a:solidFill>
                    <a:srgbClr val="FFFFFF"/>
                  </a:solidFill>
                </a:rPr>
                <a:t> MI</a:t>
              </a:r>
              <a:endParaRPr lang="en-US" sz="2000">
                <a:solidFill>
                  <a:srgbClr val="FFCC00"/>
                </a:solidFill>
              </a:endParaRPr>
            </a:p>
          </p:txBody>
        </p:sp>
        <p:grpSp>
          <p:nvGrpSpPr>
            <p:cNvPr id="154680" name="Group 58"/>
            <p:cNvGrpSpPr>
              <a:grpSpLocks/>
            </p:cNvGrpSpPr>
            <p:nvPr/>
          </p:nvGrpSpPr>
          <p:grpSpPr bwMode="auto">
            <a:xfrm>
              <a:off x="1286" y="3123"/>
              <a:ext cx="320" cy="205"/>
              <a:chOff x="1037" y="3227"/>
              <a:chExt cx="339" cy="212"/>
            </a:xfrm>
          </p:grpSpPr>
          <p:sp>
            <p:nvSpPr>
              <p:cNvPr id="155470" name="Freeform 59"/>
              <p:cNvSpPr>
                <a:spLocks/>
              </p:cNvSpPr>
              <p:nvPr/>
            </p:nvSpPr>
            <p:spPr bwMode="auto">
              <a:xfrm>
                <a:off x="1038" y="3423"/>
                <a:ext cx="26" cy="8"/>
              </a:xfrm>
              <a:custGeom>
                <a:avLst/>
                <a:gdLst>
                  <a:gd name="T0" fmla="*/ 0 w 26"/>
                  <a:gd name="T1" fmla="*/ 5 h 8"/>
                  <a:gd name="T2" fmla="*/ 26 w 26"/>
                  <a:gd name="T3" fmla="*/ 8 h 8"/>
                  <a:gd name="T4" fmla="*/ 26 w 26"/>
                  <a:gd name="T5" fmla="*/ 3 h 8"/>
                  <a:gd name="T6" fmla="*/ 0 w 26"/>
                  <a:gd name="T7" fmla="*/ 0 h 8"/>
                  <a:gd name="T8" fmla="*/ 0 w 26"/>
                  <a:gd name="T9" fmla="*/ 5 h 8"/>
                  <a:gd name="T10" fmla="*/ 0 60000 65536"/>
                  <a:gd name="T11" fmla="*/ 0 60000 65536"/>
                  <a:gd name="T12" fmla="*/ 0 60000 65536"/>
                  <a:gd name="T13" fmla="*/ 0 60000 65536"/>
                  <a:gd name="T14" fmla="*/ 0 60000 65536"/>
                  <a:gd name="T15" fmla="*/ 0 w 26"/>
                  <a:gd name="T16" fmla="*/ 0 h 8"/>
                  <a:gd name="T17" fmla="*/ 26 w 26"/>
                  <a:gd name="T18" fmla="*/ 8 h 8"/>
                </a:gdLst>
                <a:ahLst/>
                <a:cxnLst>
                  <a:cxn ang="T10">
                    <a:pos x="T0" y="T1"/>
                  </a:cxn>
                  <a:cxn ang="T11">
                    <a:pos x="T2" y="T3"/>
                  </a:cxn>
                  <a:cxn ang="T12">
                    <a:pos x="T4" y="T5"/>
                  </a:cxn>
                  <a:cxn ang="T13">
                    <a:pos x="T6" y="T7"/>
                  </a:cxn>
                  <a:cxn ang="T14">
                    <a:pos x="T8" y="T9"/>
                  </a:cxn>
                </a:cxnLst>
                <a:rect l="T15" t="T16" r="T17" b="T18"/>
                <a:pathLst>
                  <a:path w="26" h="8">
                    <a:moveTo>
                      <a:pt x="0" y="5"/>
                    </a:moveTo>
                    <a:lnTo>
                      <a:pt x="26" y="8"/>
                    </a:lnTo>
                    <a:lnTo>
                      <a:pt x="26" y="3"/>
                    </a:lnTo>
                    <a:lnTo>
                      <a:pt x="0"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71" name="Freeform 60"/>
              <p:cNvSpPr>
                <a:spLocks/>
              </p:cNvSpPr>
              <p:nvPr/>
            </p:nvSpPr>
            <p:spPr bwMode="auto">
              <a:xfrm>
                <a:off x="1050" y="3411"/>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72" name="Freeform 61"/>
              <p:cNvSpPr>
                <a:spLocks/>
              </p:cNvSpPr>
              <p:nvPr/>
            </p:nvSpPr>
            <p:spPr bwMode="auto">
              <a:xfrm>
                <a:off x="1037" y="3413"/>
                <a:ext cx="25" cy="26"/>
              </a:xfrm>
              <a:custGeom>
                <a:avLst/>
                <a:gdLst>
                  <a:gd name="T0" fmla="*/ 0 w 25"/>
                  <a:gd name="T1" fmla="*/ 11 h 26"/>
                  <a:gd name="T2" fmla="*/ 13 w 25"/>
                  <a:gd name="T3" fmla="*/ 0 h 26"/>
                  <a:gd name="T4" fmla="*/ 25 w 25"/>
                  <a:gd name="T5" fmla="*/ 15 h 26"/>
                  <a:gd name="T6" fmla="*/ 13 w 25"/>
                  <a:gd name="T7" fmla="*/ 26 h 26"/>
                  <a:gd name="T8" fmla="*/ 0 w 25"/>
                  <a:gd name="T9" fmla="*/ 1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1"/>
                    </a:moveTo>
                    <a:lnTo>
                      <a:pt x="13" y="0"/>
                    </a:lnTo>
                    <a:lnTo>
                      <a:pt x="25" y="15"/>
                    </a:lnTo>
                    <a:lnTo>
                      <a:pt x="13" y="26"/>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73" name="Freeform 62"/>
              <p:cNvSpPr>
                <a:spLocks/>
              </p:cNvSpPr>
              <p:nvPr/>
            </p:nvSpPr>
            <p:spPr bwMode="auto">
              <a:xfrm>
                <a:off x="1054" y="3411"/>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74" name="Rectangle 63"/>
              <p:cNvSpPr>
                <a:spLocks noChangeArrowheads="1"/>
              </p:cNvSpPr>
              <p:nvPr/>
            </p:nvSpPr>
            <p:spPr bwMode="auto">
              <a:xfrm>
                <a:off x="1054" y="3413"/>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75" name="Freeform 64"/>
              <p:cNvSpPr>
                <a:spLocks/>
              </p:cNvSpPr>
              <p:nvPr/>
            </p:nvSpPr>
            <p:spPr bwMode="auto">
              <a:xfrm>
                <a:off x="1055" y="3411"/>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76" name="Rectangle 65"/>
              <p:cNvSpPr>
                <a:spLocks noChangeArrowheads="1"/>
              </p:cNvSpPr>
              <p:nvPr/>
            </p:nvSpPr>
            <p:spPr bwMode="auto">
              <a:xfrm>
                <a:off x="1055" y="3413"/>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77" name="Freeform 66"/>
              <p:cNvSpPr>
                <a:spLocks/>
              </p:cNvSpPr>
              <p:nvPr/>
            </p:nvSpPr>
            <p:spPr bwMode="auto">
              <a:xfrm>
                <a:off x="1064" y="3411"/>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78" name="Rectangle 67"/>
              <p:cNvSpPr>
                <a:spLocks noChangeArrowheads="1"/>
              </p:cNvSpPr>
              <p:nvPr/>
            </p:nvSpPr>
            <p:spPr bwMode="auto">
              <a:xfrm>
                <a:off x="1064" y="3413"/>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79" name="Freeform 68"/>
              <p:cNvSpPr>
                <a:spLocks/>
              </p:cNvSpPr>
              <p:nvPr/>
            </p:nvSpPr>
            <p:spPr bwMode="auto">
              <a:xfrm>
                <a:off x="1068" y="3411"/>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80" name="Rectangle 69"/>
              <p:cNvSpPr>
                <a:spLocks noChangeArrowheads="1"/>
              </p:cNvSpPr>
              <p:nvPr/>
            </p:nvSpPr>
            <p:spPr bwMode="auto">
              <a:xfrm>
                <a:off x="1068" y="3413"/>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81" name="Freeform 70"/>
              <p:cNvSpPr>
                <a:spLocks/>
              </p:cNvSpPr>
              <p:nvPr/>
            </p:nvSpPr>
            <p:spPr bwMode="auto">
              <a:xfrm>
                <a:off x="1069" y="341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82" name="Rectangle 71"/>
              <p:cNvSpPr>
                <a:spLocks noChangeArrowheads="1"/>
              </p:cNvSpPr>
              <p:nvPr/>
            </p:nvSpPr>
            <p:spPr bwMode="auto">
              <a:xfrm>
                <a:off x="1069" y="3413"/>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83" name="Freeform 72"/>
              <p:cNvSpPr>
                <a:spLocks/>
              </p:cNvSpPr>
              <p:nvPr/>
            </p:nvSpPr>
            <p:spPr bwMode="auto">
              <a:xfrm>
                <a:off x="1059" y="3405"/>
                <a:ext cx="30" cy="24"/>
              </a:xfrm>
              <a:custGeom>
                <a:avLst/>
                <a:gdLst>
                  <a:gd name="T0" fmla="*/ 0 w 30"/>
                  <a:gd name="T1" fmla="*/ 17 h 24"/>
                  <a:gd name="T2" fmla="*/ 26 w 30"/>
                  <a:gd name="T3" fmla="*/ 24 h 24"/>
                  <a:gd name="T4" fmla="*/ 30 w 30"/>
                  <a:gd name="T5" fmla="*/ 6 h 24"/>
                  <a:gd name="T6" fmla="*/ 5 w 30"/>
                  <a:gd name="T7" fmla="*/ 0 h 24"/>
                  <a:gd name="T8" fmla="*/ 0 w 30"/>
                  <a:gd name="T9" fmla="*/ 17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0" y="17"/>
                    </a:moveTo>
                    <a:lnTo>
                      <a:pt x="26" y="24"/>
                    </a:lnTo>
                    <a:lnTo>
                      <a:pt x="30" y="6"/>
                    </a:lnTo>
                    <a:lnTo>
                      <a:pt x="5"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84" name="Freeform 73"/>
              <p:cNvSpPr>
                <a:spLocks/>
              </p:cNvSpPr>
              <p:nvPr/>
            </p:nvSpPr>
            <p:spPr bwMode="auto">
              <a:xfrm>
                <a:off x="1058" y="3413"/>
                <a:ext cx="26" cy="26"/>
              </a:xfrm>
              <a:custGeom>
                <a:avLst/>
                <a:gdLst>
                  <a:gd name="T0" fmla="*/ 13 w 26"/>
                  <a:gd name="T1" fmla="*/ 0 h 26"/>
                  <a:gd name="T2" fmla="*/ 0 w 26"/>
                  <a:gd name="T3" fmla="*/ 9 h 26"/>
                  <a:gd name="T4" fmla="*/ 13 w 26"/>
                  <a:gd name="T5" fmla="*/ 26 h 26"/>
                  <a:gd name="T6" fmla="*/ 26 w 26"/>
                  <a:gd name="T7" fmla="*/ 16 h 26"/>
                  <a:gd name="T8" fmla="*/ 13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3" y="0"/>
                    </a:moveTo>
                    <a:lnTo>
                      <a:pt x="0" y="9"/>
                    </a:lnTo>
                    <a:lnTo>
                      <a:pt x="13" y="26"/>
                    </a:lnTo>
                    <a:lnTo>
                      <a:pt x="26"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85" name="Freeform 74"/>
              <p:cNvSpPr>
                <a:spLocks/>
              </p:cNvSpPr>
              <p:nvPr/>
            </p:nvSpPr>
            <p:spPr bwMode="auto">
              <a:xfrm>
                <a:off x="1104" y="337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86" name="Freeform 75"/>
              <p:cNvSpPr>
                <a:spLocks/>
              </p:cNvSpPr>
              <p:nvPr/>
            </p:nvSpPr>
            <p:spPr bwMode="auto">
              <a:xfrm>
                <a:off x="1109" y="3378"/>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87" name="Rectangle 76"/>
              <p:cNvSpPr>
                <a:spLocks noChangeArrowheads="1"/>
              </p:cNvSpPr>
              <p:nvPr/>
            </p:nvSpPr>
            <p:spPr bwMode="auto">
              <a:xfrm>
                <a:off x="1109" y="33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88" name="Freeform 77"/>
              <p:cNvSpPr>
                <a:spLocks/>
              </p:cNvSpPr>
              <p:nvPr/>
            </p:nvSpPr>
            <p:spPr bwMode="auto">
              <a:xfrm>
                <a:off x="1113" y="337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89" name="Rectangle 78"/>
              <p:cNvSpPr>
                <a:spLocks noChangeArrowheads="1"/>
              </p:cNvSpPr>
              <p:nvPr/>
            </p:nvSpPr>
            <p:spPr bwMode="auto">
              <a:xfrm>
                <a:off x="1113" y="33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90" name="Freeform 79"/>
              <p:cNvSpPr>
                <a:spLocks/>
              </p:cNvSpPr>
              <p:nvPr/>
            </p:nvSpPr>
            <p:spPr bwMode="auto">
              <a:xfrm>
                <a:off x="1115" y="3378"/>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91" name="Rectangle 80"/>
              <p:cNvSpPr>
                <a:spLocks noChangeArrowheads="1"/>
              </p:cNvSpPr>
              <p:nvPr/>
            </p:nvSpPr>
            <p:spPr bwMode="auto">
              <a:xfrm>
                <a:off x="1115" y="33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92" name="Freeform 81"/>
              <p:cNvSpPr>
                <a:spLocks/>
              </p:cNvSpPr>
              <p:nvPr/>
            </p:nvSpPr>
            <p:spPr bwMode="auto">
              <a:xfrm>
                <a:off x="1116" y="337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93" name="Rectangle 82"/>
              <p:cNvSpPr>
                <a:spLocks noChangeArrowheads="1"/>
              </p:cNvSpPr>
              <p:nvPr/>
            </p:nvSpPr>
            <p:spPr bwMode="auto">
              <a:xfrm>
                <a:off x="1116" y="33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94" name="Freeform 83"/>
              <p:cNvSpPr>
                <a:spLocks/>
              </p:cNvSpPr>
              <p:nvPr/>
            </p:nvSpPr>
            <p:spPr bwMode="auto">
              <a:xfrm>
                <a:off x="1118" y="337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95" name="Rectangle 84"/>
              <p:cNvSpPr>
                <a:spLocks noChangeArrowheads="1"/>
              </p:cNvSpPr>
              <p:nvPr/>
            </p:nvSpPr>
            <p:spPr bwMode="auto">
              <a:xfrm>
                <a:off x="1118" y="33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96" name="Freeform 85"/>
              <p:cNvSpPr>
                <a:spLocks/>
              </p:cNvSpPr>
              <p:nvPr/>
            </p:nvSpPr>
            <p:spPr bwMode="auto">
              <a:xfrm>
                <a:off x="1111" y="3373"/>
                <a:ext cx="28" cy="20"/>
              </a:xfrm>
              <a:custGeom>
                <a:avLst/>
                <a:gdLst>
                  <a:gd name="T0" fmla="*/ 0 w 28"/>
                  <a:gd name="T1" fmla="*/ 17 h 20"/>
                  <a:gd name="T2" fmla="*/ 26 w 28"/>
                  <a:gd name="T3" fmla="*/ 20 h 20"/>
                  <a:gd name="T4" fmla="*/ 28 w 28"/>
                  <a:gd name="T5" fmla="*/ 3 h 20"/>
                  <a:gd name="T6" fmla="*/ 2 w 28"/>
                  <a:gd name="T7" fmla="*/ 0 h 20"/>
                  <a:gd name="T8" fmla="*/ 0 w 28"/>
                  <a:gd name="T9" fmla="*/ 17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7"/>
                    </a:moveTo>
                    <a:lnTo>
                      <a:pt x="26" y="20"/>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97" name="Freeform 86"/>
              <p:cNvSpPr>
                <a:spLocks/>
              </p:cNvSpPr>
              <p:nvPr/>
            </p:nvSpPr>
            <p:spPr bwMode="auto">
              <a:xfrm>
                <a:off x="1110" y="3379"/>
                <a:ext cx="25" cy="27"/>
              </a:xfrm>
              <a:custGeom>
                <a:avLst/>
                <a:gdLst>
                  <a:gd name="T0" fmla="*/ 13 w 25"/>
                  <a:gd name="T1" fmla="*/ 0 h 27"/>
                  <a:gd name="T2" fmla="*/ 0 w 25"/>
                  <a:gd name="T3" fmla="*/ 12 h 27"/>
                  <a:gd name="T4" fmla="*/ 13 w 25"/>
                  <a:gd name="T5" fmla="*/ 27 h 27"/>
                  <a:gd name="T6" fmla="*/ 25 w 25"/>
                  <a:gd name="T7" fmla="*/ 15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2"/>
                    </a:lnTo>
                    <a:lnTo>
                      <a:pt x="13" y="27"/>
                    </a:lnTo>
                    <a:lnTo>
                      <a:pt x="25"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98" name="Freeform 87"/>
              <p:cNvSpPr>
                <a:spLocks/>
              </p:cNvSpPr>
              <p:nvPr/>
            </p:nvSpPr>
            <p:spPr bwMode="auto">
              <a:xfrm>
                <a:off x="1125" y="336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99" name="Freeform 88"/>
              <p:cNvSpPr>
                <a:spLocks/>
              </p:cNvSpPr>
              <p:nvPr/>
            </p:nvSpPr>
            <p:spPr bwMode="auto">
              <a:xfrm>
                <a:off x="1112" y="3362"/>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0" name="Freeform 89"/>
              <p:cNvSpPr>
                <a:spLocks/>
              </p:cNvSpPr>
              <p:nvPr/>
            </p:nvSpPr>
            <p:spPr bwMode="auto">
              <a:xfrm>
                <a:off x="1127" y="3361"/>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1" name="Rectangle 90"/>
              <p:cNvSpPr>
                <a:spLocks noChangeArrowheads="1"/>
              </p:cNvSpPr>
              <p:nvPr/>
            </p:nvSpPr>
            <p:spPr bwMode="auto">
              <a:xfrm>
                <a:off x="1127" y="336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02" name="Freeform 91"/>
              <p:cNvSpPr>
                <a:spLocks/>
              </p:cNvSpPr>
              <p:nvPr/>
            </p:nvSpPr>
            <p:spPr bwMode="auto">
              <a:xfrm>
                <a:off x="1117" y="3364"/>
                <a:ext cx="25" cy="17"/>
              </a:xfrm>
              <a:custGeom>
                <a:avLst/>
                <a:gdLst>
                  <a:gd name="T0" fmla="*/ 0 w 25"/>
                  <a:gd name="T1" fmla="*/ 4 h 17"/>
                  <a:gd name="T2" fmla="*/ 23 w 25"/>
                  <a:gd name="T3" fmla="*/ 17 h 17"/>
                  <a:gd name="T4" fmla="*/ 25 w 25"/>
                  <a:gd name="T5" fmla="*/ 13 h 17"/>
                  <a:gd name="T6" fmla="*/ 2 w 25"/>
                  <a:gd name="T7" fmla="*/ 0 h 17"/>
                  <a:gd name="T8" fmla="*/ 0 w 25"/>
                  <a:gd name="T9" fmla="*/ 4 h 17"/>
                  <a:gd name="T10" fmla="*/ 0 60000 65536"/>
                  <a:gd name="T11" fmla="*/ 0 60000 65536"/>
                  <a:gd name="T12" fmla="*/ 0 60000 65536"/>
                  <a:gd name="T13" fmla="*/ 0 60000 65536"/>
                  <a:gd name="T14" fmla="*/ 0 60000 65536"/>
                  <a:gd name="T15" fmla="*/ 0 w 25"/>
                  <a:gd name="T16" fmla="*/ 0 h 17"/>
                  <a:gd name="T17" fmla="*/ 25 w 25"/>
                  <a:gd name="T18" fmla="*/ 17 h 17"/>
                </a:gdLst>
                <a:ahLst/>
                <a:cxnLst>
                  <a:cxn ang="T10">
                    <a:pos x="T0" y="T1"/>
                  </a:cxn>
                  <a:cxn ang="T11">
                    <a:pos x="T2" y="T3"/>
                  </a:cxn>
                  <a:cxn ang="T12">
                    <a:pos x="T4" y="T5"/>
                  </a:cxn>
                  <a:cxn ang="T13">
                    <a:pos x="T6" y="T7"/>
                  </a:cxn>
                  <a:cxn ang="T14">
                    <a:pos x="T8" y="T9"/>
                  </a:cxn>
                </a:cxnLst>
                <a:rect l="T15" t="T16" r="T17" b="T18"/>
                <a:pathLst>
                  <a:path w="25" h="17">
                    <a:moveTo>
                      <a:pt x="0" y="4"/>
                    </a:moveTo>
                    <a:lnTo>
                      <a:pt x="23" y="17"/>
                    </a:lnTo>
                    <a:lnTo>
                      <a:pt x="25" y="13"/>
                    </a:lnTo>
                    <a:lnTo>
                      <a:pt x="2" y="0"/>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3" name="Freeform 92"/>
              <p:cNvSpPr>
                <a:spLocks/>
              </p:cNvSpPr>
              <p:nvPr/>
            </p:nvSpPr>
            <p:spPr bwMode="auto">
              <a:xfrm>
                <a:off x="1117" y="3362"/>
                <a:ext cx="23" cy="27"/>
              </a:xfrm>
              <a:custGeom>
                <a:avLst/>
                <a:gdLst>
                  <a:gd name="T0" fmla="*/ 11 w 23"/>
                  <a:gd name="T1" fmla="*/ 0 h 27"/>
                  <a:gd name="T2" fmla="*/ 0 w 23"/>
                  <a:gd name="T3" fmla="*/ 6 h 27"/>
                  <a:gd name="T4" fmla="*/ 11 w 23"/>
                  <a:gd name="T5" fmla="*/ 27 h 27"/>
                  <a:gd name="T6" fmla="*/ 23 w 23"/>
                  <a:gd name="T7" fmla="*/ 19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6"/>
                    </a:lnTo>
                    <a:lnTo>
                      <a:pt x="11" y="27"/>
                    </a:lnTo>
                    <a:lnTo>
                      <a:pt x="23" y="19"/>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4" name="Freeform 93"/>
              <p:cNvSpPr>
                <a:spLocks/>
              </p:cNvSpPr>
              <p:nvPr/>
            </p:nvSpPr>
            <p:spPr bwMode="auto">
              <a:xfrm>
                <a:off x="1166" y="334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5" name="Freeform 94"/>
              <p:cNvSpPr>
                <a:spLocks/>
              </p:cNvSpPr>
              <p:nvPr/>
            </p:nvSpPr>
            <p:spPr bwMode="auto">
              <a:xfrm>
                <a:off x="1156" y="3338"/>
                <a:ext cx="30" cy="24"/>
              </a:xfrm>
              <a:custGeom>
                <a:avLst/>
                <a:gdLst>
                  <a:gd name="T0" fmla="*/ 0 w 30"/>
                  <a:gd name="T1" fmla="*/ 18 h 24"/>
                  <a:gd name="T2" fmla="*/ 26 w 30"/>
                  <a:gd name="T3" fmla="*/ 24 h 24"/>
                  <a:gd name="T4" fmla="*/ 30 w 30"/>
                  <a:gd name="T5" fmla="*/ 7 h 24"/>
                  <a:gd name="T6" fmla="*/ 4 w 30"/>
                  <a:gd name="T7" fmla="*/ 0 h 24"/>
                  <a:gd name="T8" fmla="*/ 0 w 30"/>
                  <a:gd name="T9" fmla="*/ 18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0" y="18"/>
                    </a:moveTo>
                    <a:lnTo>
                      <a:pt x="26" y="24"/>
                    </a:lnTo>
                    <a:lnTo>
                      <a:pt x="30" y="7"/>
                    </a:lnTo>
                    <a:lnTo>
                      <a:pt x="4" y="0"/>
                    </a:lnTo>
                    <a:lnTo>
                      <a:pt x="0" y="1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6" name="Freeform 95"/>
              <p:cNvSpPr>
                <a:spLocks/>
              </p:cNvSpPr>
              <p:nvPr/>
            </p:nvSpPr>
            <p:spPr bwMode="auto">
              <a:xfrm>
                <a:off x="1155" y="3346"/>
                <a:ext cx="26" cy="27"/>
              </a:xfrm>
              <a:custGeom>
                <a:avLst/>
                <a:gdLst>
                  <a:gd name="T0" fmla="*/ 13 w 26"/>
                  <a:gd name="T1" fmla="*/ 0 h 27"/>
                  <a:gd name="T2" fmla="*/ 0 w 26"/>
                  <a:gd name="T3" fmla="*/ 10 h 27"/>
                  <a:gd name="T4" fmla="*/ 13 w 26"/>
                  <a:gd name="T5" fmla="*/ 27 h 27"/>
                  <a:gd name="T6" fmla="*/ 26 w 26"/>
                  <a:gd name="T7" fmla="*/ 16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0"/>
                    </a:lnTo>
                    <a:lnTo>
                      <a:pt x="13" y="27"/>
                    </a:lnTo>
                    <a:lnTo>
                      <a:pt x="26"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7" name="Freeform 96"/>
              <p:cNvSpPr>
                <a:spLocks/>
              </p:cNvSpPr>
              <p:nvPr/>
            </p:nvSpPr>
            <p:spPr bwMode="auto">
              <a:xfrm>
                <a:off x="1172" y="332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8" name="Freeform 97"/>
              <p:cNvSpPr>
                <a:spLocks/>
              </p:cNvSpPr>
              <p:nvPr/>
            </p:nvSpPr>
            <p:spPr bwMode="auto">
              <a:xfrm>
                <a:off x="1159" y="3329"/>
                <a:ext cx="26" cy="27"/>
              </a:xfrm>
              <a:custGeom>
                <a:avLst/>
                <a:gdLst>
                  <a:gd name="T0" fmla="*/ 0 w 26"/>
                  <a:gd name="T1" fmla="*/ 9 h 27"/>
                  <a:gd name="T2" fmla="*/ 13 w 26"/>
                  <a:gd name="T3" fmla="*/ 0 h 27"/>
                  <a:gd name="T4" fmla="*/ 26 w 26"/>
                  <a:gd name="T5" fmla="*/ 16 h 27"/>
                  <a:gd name="T6" fmla="*/ 13 w 26"/>
                  <a:gd name="T7" fmla="*/ 27 h 27"/>
                  <a:gd name="T8" fmla="*/ 0 w 26"/>
                  <a:gd name="T9" fmla="*/ 9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9"/>
                    </a:moveTo>
                    <a:lnTo>
                      <a:pt x="13" y="0"/>
                    </a:lnTo>
                    <a:lnTo>
                      <a:pt x="26" y="16"/>
                    </a:lnTo>
                    <a:lnTo>
                      <a:pt x="13"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09" name="Freeform 98"/>
              <p:cNvSpPr>
                <a:spLocks/>
              </p:cNvSpPr>
              <p:nvPr/>
            </p:nvSpPr>
            <p:spPr bwMode="auto">
              <a:xfrm>
                <a:off x="1174" y="3328"/>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10" name="Rectangle 99"/>
              <p:cNvSpPr>
                <a:spLocks noChangeArrowheads="1"/>
              </p:cNvSpPr>
              <p:nvPr/>
            </p:nvSpPr>
            <p:spPr bwMode="auto">
              <a:xfrm>
                <a:off x="1174" y="332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11" name="Freeform 100"/>
              <p:cNvSpPr>
                <a:spLocks/>
              </p:cNvSpPr>
              <p:nvPr/>
            </p:nvSpPr>
            <p:spPr bwMode="auto">
              <a:xfrm>
                <a:off x="1184" y="332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12" name="Rectangle 101"/>
              <p:cNvSpPr>
                <a:spLocks noChangeArrowheads="1"/>
              </p:cNvSpPr>
              <p:nvPr/>
            </p:nvSpPr>
            <p:spPr bwMode="auto">
              <a:xfrm>
                <a:off x="1184" y="332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13" name="Freeform 102"/>
              <p:cNvSpPr>
                <a:spLocks/>
              </p:cNvSpPr>
              <p:nvPr/>
            </p:nvSpPr>
            <p:spPr bwMode="auto">
              <a:xfrm>
                <a:off x="1186" y="3328"/>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14" name="Rectangle 103"/>
              <p:cNvSpPr>
                <a:spLocks noChangeArrowheads="1"/>
              </p:cNvSpPr>
              <p:nvPr/>
            </p:nvSpPr>
            <p:spPr bwMode="auto">
              <a:xfrm>
                <a:off x="1186" y="332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15" name="Freeform 104"/>
              <p:cNvSpPr>
                <a:spLocks/>
              </p:cNvSpPr>
              <p:nvPr/>
            </p:nvSpPr>
            <p:spPr bwMode="auto">
              <a:xfrm>
                <a:off x="1189" y="3328"/>
                <a:ext cx="6" cy="27"/>
              </a:xfrm>
              <a:custGeom>
                <a:avLst/>
                <a:gdLst>
                  <a:gd name="T0" fmla="*/ 1 w 6"/>
                  <a:gd name="T1" fmla="*/ 0 h 27"/>
                  <a:gd name="T2" fmla="*/ 0 w 6"/>
                  <a:gd name="T3" fmla="*/ 27 h 27"/>
                  <a:gd name="T4" fmla="*/ 4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4"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16" name="Rectangle 105"/>
              <p:cNvSpPr>
                <a:spLocks noChangeArrowheads="1"/>
              </p:cNvSpPr>
              <p:nvPr/>
            </p:nvSpPr>
            <p:spPr bwMode="auto">
              <a:xfrm>
                <a:off x="1189" y="332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17" name="Freeform 106"/>
              <p:cNvSpPr>
                <a:spLocks/>
              </p:cNvSpPr>
              <p:nvPr/>
            </p:nvSpPr>
            <p:spPr bwMode="auto">
              <a:xfrm>
                <a:off x="1182" y="3336"/>
                <a:ext cx="27" cy="9"/>
              </a:xfrm>
              <a:custGeom>
                <a:avLst/>
                <a:gdLst>
                  <a:gd name="T0" fmla="*/ 0 w 27"/>
                  <a:gd name="T1" fmla="*/ 2 h 9"/>
                  <a:gd name="T2" fmla="*/ 25 w 27"/>
                  <a:gd name="T3" fmla="*/ 9 h 9"/>
                  <a:gd name="T4" fmla="*/ 27 w 27"/>
                  <a:gd name="T5" fmla="*/ 7 h 9"/>
                  <a:gd name="T6" fmla="*/ 1 w 27"/>
                  <a:gd name="T7" fmla="*/ 0 h 9"/>
                  <a:gd name="T8" fmla="*/ 0 w 27"/>
                  <a:gd name="T9" fmla="*/ 2 h 9"/>
                  <a:gd name="T10" fmla="*/ 0 60000 65536"/>
                  <a:gd name="T11" fmla="*/ 0 60000 65536"/>
                  <a:gd name="T12" fmla="*/ 0 60000 65536"/>
                  <a:gd name="T13" fmla="*/ 0 60000 65536"/>
                  <a:gd name="T14" fmla="*/ 0 60000 65536"/>
                  <a:gd name="T15" fmla="*/ 0 w 27"/>
                  <a:gd name="T16" fmla="*/ 0 h 9"/>
                  <a:gd name="T17" fmla="*/ 27 w 27"/>
                  <a:gd name="T18" fmla="*/ 9 h 9"/>
                </a:gdLst>
                <a:ahLst/>
                <a:cxnLst>
                  <a:cxn ang="T10">
                    <a:pos x="T0" y="T1"/>
                  </a:cxn>
                  <a:cxn ang="T11">
                    <a:pos x="T2" y="T3"/>
                  </a:cxn>
                  <a:cxn ang="T12">
                    <a:pos x="T4" y="T5"/>
                  </a:cxn>
                  <a:cxn ang="T13">
                    <a:pos x="T6" y="T7"/>
                  </a:cxn>
                  <a:cxn ang="T14">
                    <a:pos x="T8" y="T9"/>
                  </a:cxn>
                </a:cxnLst>
                <a:rect l="T15" t="T16" r="T17" b="T18"/>
                <a:pathLst>
                  <a:path w="27" h="9">
                    <a:moveTo>
                      <a:pt x="0" y="2"/>
                    </a:moveTo>
                    <a:lnTo>
                      <a:pt x="25" y="9"/>
                    </a:lnTo>
                    <a:lnTo>
                      <a:pt x="27" y="7"/>
                    </a:lnTo>
                    <a:lnTo>
                      <a:pt x="1" y="0"/>
                    </a:lnTo>
                    <a:lnTo>
                      <a:pt x="0" y="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18" name="Freeform 107"/>
              <p:cNvSpPr>
                <a:spLocks/>
              </p:cNvSpPr>
              <p:nvPr/>
            </p:nvSpPr>
            <p:spPr bwMode="auto">
              <a:xfrm>
                <a:off x="1181" y="3329"/>
                <a:ext cx="25" cy="27"/>
              </a:xfrm>
              <a:custGeom>
                <a:avLst/>
                <a:gdLst>
                  <a:gd name="T0" fmla="*/ 12 w 25"/>
                  <a:gd name="T1" fmla="*/ 0 h 27"/>
                  <a:gd name="T2" fmla="*/ 0 w 25"/>
                  <a:gd name="T3" fmla="*/ 9 h 27"/>
                  <a:gd name="T4" fmla="*/ 12 w 25"/>
                  <a:gd name="T5" fmla="*/ 27 h 27"/>
                  <a:gd name="T6" fmla="*/ 25 w 25"/>
                  <a:gd name="T7" fmla="*/ 16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9"/>
                    </a:lnTo>
                    <a:lnTo>
                      <a:pt x="12" y="27"/>
                    </a:lnTo>
                    <a:lnTo>
                      <a:pt x="25" y="16"/>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19" name="Freeform 108"/>
              <p:cNvSpPr>
                <a:spLocks/>
              </p:cNvSpPr>
              <p:nvPr/>
            </p:nvSpPr>
            <p:spPr bwMode="auto">
              <a:xfrm>
                <a:off x="1203" y="3307"/>
                <a:ext cx="26" cy="7"/>
              </a:xfrm>
              <a:custGeom>
                <a:avLst/>
                <a:gdLst>
                  <a:gd name="T0" fmla="*/ 0 w 26"/>
                  <a:gd name="T1" fmla="*/ 5 h 7"/>
                  <a:gd name="T2" fmla="*/ 26 w 26"/>
                  <a:gd name="T3" fmla="*/ 7 h 7"/>
                  <a:gd name="T4" fmla="*/ 26 w 26"/>
                  <a:gd name="T5" fmla="*/ 2 h 7"/>
                  <a:gd name="T6" fmla="*/ 0 w 26"/>
                  <a:gd name="T7" fmla="*/ 0 h 7"/>
                  <a:gd name="T8" fmla="*/ 0 w 26"/>
                  <a:gd name="T9" fmla="*/ 5 h 7"/>
                  <a:gd name="T10" fmla="*/ 0 60000 65536"/>
                  <a:gd name="T11" fmla="*/ 0 60000 65536"/>
                  <a:gd name="T12" fmla="*/ 0 60000 65536"/>
                  <a:gd name="T13" fmla="*/ 0 60000 65536"/>
                  <a:gd name="T14" fmla="*/ 0 60000 65536"/>
                  <a:gd name="T15" fmla="*/ 0 w 26"/>
                  <a:gd name="T16" fmla="*/ 0 h 7"/>
                  <a:gd name="T17" fmla="*/ 26 w 26"/>
                  <a:gd name="T18" fmla="*/ 7 h 7"/>
                </a:gdLst>
                <a:ahLst/>
                <a:cxnLst>
                  <a:cxn ang="T10">
                    <a:pos x="T0" y="T1"/>
                  </a:cxn>
                  <a:cxn ang="T11">
                    <a:pos x="T2" y="T3"/>
                  </a:cxn>
                  <a:cxn ang="T12">
                    <a:pos x="T4" y="T5"/>
                  </a:cxn>
                  <a:cxn ang="T13">
                    <a:pos x="T6" y="T7"/>
                  </a:cxn>
                  <a:cxn ang="T14">
                    <a:pos x="T8" y="T9"/>
                  </a:cxn>
                </a:cxnLst>
                <a:rect l="T15" t="T16" r="T17" b="T18"/>
                <a:pathLst>
                  <a:path w="26" h="7">
                    <a:moveTo>
                      <a:pt x="0" y="5"/>
                    </a:moveTo>
                    <a:lnTo>
                      <a:pt x="26" y="7"/>
                    </a:lnTo>
                    <a:lnTo>
                      <a:pt x="26" y="2"/>
                    </a:lnTo>
                    <a:lnTo>
                      <a:pt x="0"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20" name="Freeform 109"/>
              <p:cNvSpPr>
                <a:spLocks/>
              </p:cNvSpPr>
              <p:nvPr/>
            </p:nvSpPr>
            <p:spPr bwMode="auto">
              <a:xfrm>
                <a:off x="1215" y="329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21" name="Freeform 110"/>
              <p:cNvSpPr>
                <a:spLocks/>
              </p:cNvSpPr>
              <p:nvPr/>
            </p:nvSpPr>
            <p:spPr bwMode="auto">
              <a:xfrm>
                <a:off x="1202" y="3295"/>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22" name="Freeform 111"/>
              <p:cNvSpPr>
                <a:spLocks/>
              </p:cNvSpPr>
              <p:nvPr/>
            </p:nvSpPr>
            <p:spPr bwMode="auto">
              <a:xfrm>
                <a:off x="1217" y="329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23" name="Rectangle 112"/>
              <p:cNvSpPr>
                <a:spLocks noChangeArrowheads="1"/>
              </p:cNvSpPr>
              <p:nvPr/>
            </p:nvSpPr>
            <p:spPr bwMode="auto">
              <a:xfrm>
                <a:off x="1217"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24" name="Freeform 113"/>
              <p:cNvSpPr>
                <a:spLocks/>
              </p:cNvSpPr>
              <p:nvPr/>
            </p:nvSpPr>
            <p:spPr bwMode="auto">
              <a:xfrm>
                <a:off x="1219" y="3294"/>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25" name="Rectangle 114"/>
              <p:cNvSpPr>
                <a:spLocks noChangeArrowheads="1"/>
              </p:cNvSpPr>
              <p:nvPr/>
            </p:nvSpPr>
            <p:spPr bwMode="auto">
              <a:xfrm>
                <a:off x="1219"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26" name="Freeform 115"/>
              <p:cNvSpPr>
                <a:spLocks/>
              </p:cNvSpPr>
              <p:nvPr/>
            </p:nvSpPr>
            <p:spPr bwMode="auto">
              <a:xfrm>
                <a:off x="1224" y="329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27" name="Rectangle 116"/>
              <p:cNvSpPr>
                <a:spLocks noChangeArrowheads="1"/>
              </p:cNvSpPr>
              <p:nvPr/>
            </p:nvSpPr>
            <p:spPr bwMode="auto">
              <a:xfrm>
                <a:off x="1224"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28" name="Freeform 117"/>
              <p:cNvSpPr>
                <a:spLocks/>
              </p:cNvSpPr>
              <p:nvPr/>
            </p:nvSpPr>
            <p:spPr bwMode="auto">
              <a:xfrm>
                <a:off x="1226" y="329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29" name="Rectangle 118"/>
              <p:cNvSpPr>
                <a:spLocks noChangeArrowheads="1"/>
              </p:cNvSpPr>
              <p:nvPr/>
            </p:nvSpPr>
            <p:spPr bwMode="auto">
              <a:xfrm>
                <a:off x="1226"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30" name="Freeform 119"/>
              <p:cNvSpPr>
                <a:spLocks/>
              </p:cNvSpPr>
              <p:nvPr/>
            </p:nvSpPr>
            <p:spPr bwMode="auto">
              <a:xfrm>
                <a:off x="1227" y="329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31" name="Rectangle 120"/>
              <p:cNvSpPr>
                <a:spLocks noChangeArrowheads="1"/>
              </p:cNvSpPr>
              <p:nvPr/>
            </p:nvSpPr>
            <p:spPr bwMode="auto">
              <a:xfrm>
                <a:off x="1227"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32" name="Freeform 121"/>
              <p:cNvSpPr>
                <a:spLocks/>
              </p:cNvSpPr>
              <p:nvPr/>
            </p:nvSpPr>
            <p:spPr bwMode="auto">
              <a:xfrm>
                <a:off x="1229" y="3294"/>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33" name="Rectangle 122"/>
              <p:cNvSpPr>
                <a:spLocks noChangeArrowheads="1"/>
              </p:cNvSpPr>
              <p:nvPr/>
            </p:nvSpPr>
            <p:spPr bwMode="auto">
              <a:xfrm>
                <a:off x="1229"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34" name="Freeform 123"/>
              <p:cNvSpPr>
                <a:spLocks/>
              </p:cNvSpPr>
              <p:nvPr/>
            </p:nvSpPr>
            <p:spPr bwMode="auto">
              <a:xfrm>
                <a:off x="1235" y="3294"/>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35" name="Rectangle 124"/>
              <p:cNvSpPr>
                <a:spLocks noChangeArrowheads="1"/>
              </p:cNvSpPr>
              <p:nvPr/>
            </p:nvSpPr>
            <p:spPr bwMode="auto">
              <a:xfrm>
                <a:off x="1235"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36" name="Freeform 125"/>
              <p:cNvSpPr>
                <a:spLocks/>
              </p:cNvSpPr>
              <p:nvPr/>
            </p:nvSpPr>
            <p:spPr bwMode="auto">
              <a:xfrm>
                <a:off x="1238" y="329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37" name="Rectangle 126"/>
              <p:cNvSpPr>
                <a:spLocks noChangeArrowheads="1"/>
              </p:cNvSpPr>
              <p:nvPr/>
            </p:nvSpPr>
            <p:spPr bwMode="auto">
              <a:xfrm>
                <a:off x="1238"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38" name="Freeform 127"/>
              <p:cNvSpPr>
                <a:spLocks/>
              </p:cNvSpPr>
              <p:nvPr/>
            </p:nvSpPr>
            <p:spPr bwMode="auto">
              <a:xfrm>
                <a:off x="1239" y="329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39" name="Rectangle 128"/>
              <p:cNvSpPr>
                <a:spLocks noChangeArrowheads="1"/>
              </p:cNvSpPr>
              <p:nvPr/>
            </p:nvSpPr>
            <p:spPr bwMode="auto">
              <a:xfrm>
                <a:off x="1239" y="329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40" name="Freeform 129"/>
              <p:cNvSpPr>
                <a:spLocks/>
              </p:cNvSpPr>
              <p:nvPr/>
            </p:nvSpPr>
            <p:spPr bwMode="auto">
              <a:xfrm>
                <a:off x="1229" y="3293"/>
                <a:ext cx="28" cy="16"/>
              </a:xfrm>
              <a:custGeom>
                <a:avLst/>
                <a:gdLst>
                  <a:gd name="T0" fmla="*/ 0 w 28"/>
                  <a:gd name="T1" fmla="*/ 13 h 16"/>
                  <a:gd name="T2" fmla="*/ 26 w 28"/>
                  <a:gd name="T3" fmla="*/ 16 h 16"/>
                  <a:gd name="T4" fmla="*/ 28 w 28"/>
                  <a:gd name="T5" fmla="*/ 4 h 16"/>
                  <a:gd name="T6" fmla="*/ 2 w 28"/>
                  <a:gd name="T7" fmla="*/ 0 h 16"/>
                  <a:gd name="T8" fmla="*/ 0 w 28"/>
                  <a:gd name="T9" fmla="*/ 13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13"/>
                    </a:moveTo>
                    <a:lnTo>
                      <a:pt x="26" y="16"/>
                    </a:lnTo>
                    <a:lnTo>
                      <a:pt x="28" y="4"/>
                    </a:lnTo>
                    <a:lnTo>
                      <a:pt x="2" y="0"/>
                    </a:lnTo>
                    <a:lnTo>
                      <a:pt x="0" y="1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41" name="Freeform 130"/>
              <p:cNvSpPr>
                <a:spLocks/>
              </p:cNvSpPr>
              <p:nvPr/>
            </p:nvSpPr>
            <p:spPr bwMode="auto">
              <a:xfrm>
                <a:off x="1228" y="3295"/>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42" name="Freeform 131"/>
              <p:cNvSpPr>
                <a:spLocks/>
              </p:cNvSpPr>
              <p:nvPr/>
            </p:nvSpPr>
            <p:spPr bwMode="auto">
              <a:xfrm>
                <a:off x="1273" y="3260"/>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43" name="Freeform 132"/>
              <p:cNvSpPr>
                <a:spLocks/>
              </p:cNvSpPr>
              <p:nvPr/>
            </p:nvSpPr>
            <p:spPr bwMode="auto">
              <a:xfrm>
                <a:off x="1262" y="3261"/>
                <a:ext cx="22" cy="27"/>
              </a:xfrm>
              <a:custGeom>
                <a:avLst/>
                <a:gdLst>
                  <a:gd name="T0" fmla="*/ 0 w 22"/>
                  <a:gd name="T1" fmla="*/ 5 h 27"/>
                  <a:gd name="T2" fmla="*/ 11 w 22"/>
                  <a:gd name="T3" fmla="*/ 0 h 27"/>
                  <a:gd name="T4" fmla="*/ 22 w 22"/>
                  <a:gd name="T5" fmla="*/ 20 h 27"/>
                  <a:gd name="T6" fmla="*/ 11 w 22"/>
                  <a:gd name="T7" fmla="*/ 27 h 27"/>
                  <a:gd name="T8" fmla="*/ 0 w 22"/>
                  <a:gd name="T9" fmla="*/ 5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0" y="5"/>
                    </a:moveTo>
                    <a:lnTo>
                      <a:pt x="11" y="0"/>
                    </a:lnTo>
                    <a:lnTo>
                      <a:pt x="22" y="20"/>
                    </a:lnTo>
                    <a:lnTo>
                      <a:pt x="11" y="27"/>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44" name="Freeform 133"/>
              <p:cNvSpPr>
                <a:spLocks/>
              </p:cNvSpPr>
              <p:nvPr/>
            </p:nvSpPr>
            <p:spPr bwMode="auto">
              <a:xfrm>
                <a:off x="1283" y="326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45" name="Rectangle 134"/>
              <p:cNvSpPr>
                <a:spLocks noChangeArrowheads="1"/>
              </p:cNvSpPr>
              <p:nvPr/>
            </p:nvSpPr>
            <p:spPr bwMode="auto">
              <a:xfrm>
                <a:off x="1283"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46" name="Freeform 135"/>
              <p:cNvSpPr>
                <a:spLocks/>
              </p:cNvSpPr>
              <p:nvPr/>
            </p:nvSpPr>
            <p:spPr bwMode="auto">
              <a:xfrm>
                <a:off x="1287" y="3260"/>
                <a:ext cx="9" cy="27"/>
              </a:xfrm>
              <a:custGeom>
                <a:avLst/>
                <a:gdLst>
                  <a:gd name="T0" fmla="*/ 1 w 9"/>
                  <a:gd name="T1" fmla="*/ 0 h 27"/>
                  <a:gd name="T2" fmla="*/ 0 w 9"/>
                  <a:gd name="T3" fmla="*/ 27 h 27"/>
                  <a:gd name="T4" fmla="*/ 7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7"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47" name="Rectangle 136"/>
              <p:cNvSpPr>
                <a:spLocks noChangeArrowheads="1"/>
              </p:cNvSpPr>
              <p:nvPr/>
            </p:nvSpPr>
            <p:spPr bwMode="auto">
              <a:xfrm>
                <a:off x="1287"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48" name="Freeform 137"/>
              <p:cNvSpPr>
                <a:spLocks/>
              </p:cNvSpPr>
              <p:nvPr/>
            </p:nvSpPr>
            <p:spPr bwMode="auto">
              <a:xfrm>
                <a:off x="1294" y="3260"/>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49" name="Rectangle 138"/>
              <p:cNvSpPr>
                <a:spLocks noChangeArrowheads="1"/>
              </p:cNvSpPr>
              <p:nvPr/>
            </p:nvSpPr>
            <p:spPr bwMode="auto">
              <a:xfrm>
                <a:off x="1294"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50" name="Freeform 139"/>
              <p:cNvSpPr>
                <a:spLocks/>
              </p:cNvSpPr>
              <p:nvPr/>
            </p:nvSpPr>
            <p:spPr bwMode="auto">
              <a:xfrm>
                <a:off x="1297" y="326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51" name="Rectangle 140"/>
              <p:cNvSpPr>
                <a:spLocks noChangeArrowheads="1"/>
              </p:cNvSpPr>
              <p:nvPr/>
            </p:nvSpPr>
            <p:spPr bwMode="auto">
              <a:xfrm>
                <a:off x="1297"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52" name="Freeform 141"/>
              <p:cNvSpPr>
                <a:spLocks/>
              </p:cNvSpPr>
              <p:nvPr/>
            </p:nvSpPr>
            <p:spPr bwMode="auto">
              <a:xfrm>
                <a:off x="1299" y="3260"/>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53" name="Rectangle 142"/>
              <p:cNvSpPr>
                <a:spLocks noChangeArrowheads="1"/>
              </p:cNvSpPr>
              <p:nvPr/>
            </p:nvSpPr>
            <p:spPr bwMode="auto">
              <a:xfrm>
                <a:off x="1299"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54" name="Freeform 143"/>
              <p:cNvSpPr>
                <a:spLocks/>
              </p:cNvSpPr>
              <p:nvPr/>
            </p:nvSpPr>
            <p:spPr bwMode="auto">
              <a:xfrm>
                <a:off x="1302" y="326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55" name="Rectangle 144"/>
              <p:cNvSpPr>
                <a:spLocks noChangeArrowheads="1"/>
              </p:cNvSpPr>
              <p:nvPr/>
            </p:nvSpPr>
            <p:spPr bwMode="auto">
              <a:xfrm>
                <a:off x="1302"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56" name="Freeform 145"/>
              <p:cNvSpPr>
                <a:spLocks/>
              </p:cNvSpPr>
              <p:nvPr/>
            </p:nvSpPr>
            <p:spPr bwMode="auto">
              <a:xfrm>
                <a:off x="1304" y="326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57" name="Rectangle 146"/>
              <p:cNvSpPr>
                <a:spLocks noChangeArrowheads="1"/>
              </p:cNvSpPr>
              <p:nvPr/>
            </p:nvSpPr>
            <p:spPr bwMode="auto">
              <a:xfrm>
                <a:off x="1304"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58" name="Freeform 147"/>
              <p:cNvSpPr>
                <a:spLocks/>
              </p:cNvSpPr>
              <p:nvPr/>
            </p:nvSpPr>
            <p:spPr bwMode="auto">
              <a:xfrm>
                <a:off x="1306" y="3260"/>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59" name="Rectangle 148"/>
              <p:cNvSpPr>
                <a:spLocks noChangeArrowheads="1"/>
              </p:cNvSpPr>
              <p:nvPr/>
            </p:nvSpPr>
            <p:spPr bwMode="auto">
              <a:xfrm>
                <a:off x="1306" y="326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60" name="Freeform 149"/>
              <p:cNvSpPr>
                <a:spLocks/>
              </p:cNvSpPr>
              <p:nvPr/>
            </p:nvSpPr>
            <p:spPr bwMode="auto">
              <a:xfrm>
                <a:off x="1345" y="3244"/>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61" name="Freeform 150"/>
              <p:cNvSpPr>
                <a:spLocks/>
              </p:cNvSpPr>
              <p:nvPr/>
            </p:nvSpPr>
            <p:spPr bwMode="auto">
              <a:xfrm>
                <a:off x="1348" y="324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62" name="Rectangle 151"/>
              <p:cNvSpPr>
                <a:spLocks noChangeArrowheads="1"/>
              </p:cNvSpPr>
              <p:nvPr/>
            </p:nvSpPr>
            <p:spPr bwMode="auto">
              <a:xfrm>
                <a:off x="1348" y="324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63" name="Freeform 152"/>
              <p:cNvSpPr>
                <a:spLocks/>
              </p:cNvSpPr>
              <p:nvPr/>
            </p:nvSpPr>
            <p:spPr bwMode="auto">
              <a:xfrm>
                <a:off x="1349" y="324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64" name="Rectangle 153"/>
              <p:cNvSpPr>
                <a:spLocks noChangeArrowheads="1"/>
              </p:cNvSpPr>
              <p:nvPr/>
            </p:nvSpPr>
            <p:spPr bwMode="auto">
              <a:xfrm>
                <a:off x="1349" y="324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65" name="Freeform 154"/>
              <p:cNvSpPr>
                <a:spLocks/>
              </p:cNvSpPr>
              <p:nvPr/>
            </p:nvSpPr>
            <p:spPr bwMode="auto">
              <a:xfrm>
                <a:off x="1351" y="3244"/>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66" name="Rectangle 155"/>
              <p:cNvSpPr>
                <a:spLocks noChangeArrowheads="1"/>
              </p:cNvSpPr>
              <p:nvPr/>
            </p:nvSpPr>
            <p:spPr bwMode="auto">
              <a:xfrm>
                <a:off x="1351" y="324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67" name="Freeform 156"/>
              <p:cNvSpPr>
                <a:spLocks/>
              </p:cNvSpPr>
              <p:nvPr/>
            </p:nvSpPr>
            <p:spPr bwMode="auto">
              <a:xfrm>
                <a:off x="1342" y="3237"/>
                <a:ext cx="30" cy="24"/>
              </a:xfrm>
              <a:custGeom>
                <a:avLst/>
                <a:gdLst>
                  <a:gd name="T0" fmla="*/ 0 w 30"/>
                  <a:gd name="T1" fmla="*/ 18 h 24"/>
                  <a:gd name="T2" fmla="*/ 25 w 30"/>
                  <a:gd name="T3" fmla="*/ 24 h 24"/>
                  <a:gd name="T4" fmla="*/ 30 w 30"/>
                  <a:gd name="T5" fmla="*/ 7 h 24"/>
                  <a:gd name="T6" fmla="*/ 4 w 30"/>
                  <a:gd name="T7" fmla="*/ 0 h 24"/>
                  <a:gd name="T8" fmla="*/ 0 w 30"/>
                  <a:gd name="T9" fmla="*/ 18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0" y="18"/>
                    </a:moveTo>
                    <a:lnTo>
                      <a:pt x="25" y="24"/>
                    </a:lnTo>
                    <a:lnTo>
                      <a:pt x="30" y="7"/>
                    </a:lnTo>
                    <a:lnTo>
                      <a:pt x="4" y="0"/>
                    </a:lnTo>
                    <a:lnTo>
                      <a:pt x="0" y="1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68" name="Freeform 157"/>
              <p:cNvSpPr>
                <a:spLocks/>
              </p:cNvSpPr>
              <p:nvPr/>
            </p:nvSpPr>
            <p:spPr bwMode="auto">
              <a:xfrm>
                <a:off x="1341" y="3245"/>
                <a:ext cx="25" cy="27"/>
              </a:xfrm>
              <a:custGeom>
                <a:avLst/>
                <a:gdLst>
                  <a:gd name="T0" fmla="*/ 13 w 25"/>
                  <a:gd name="T1" fmla="*/ 0 h 27"/>
                  <a:gd name="T2" fmla="*/ 0 w 25"/>
                  <a:gd name="T3" fmla="*/ 10 h 27"/>
                  <a:gd name="T4" fmla="*/ 13 w 25"/>
                  <a:gd name="T5" fmla="*/ 27 h 27"/>
                  <a:gd name="T6" fmla="*/ 25 w 25"/>
                  <a:gd name="T7" fmla="*/ 16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0"/>
                    </a:lnTo>
                    <a:lnTo>
                      <a:pt x="13" y="27"/>
                    </a:lnTo>
                    <a:lnTo>
                      <a:pt x="25"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69" name="Freeform 158"/>
              <p:cNvSpPr>
                <a:spLocks/>
              </p:cNvSpPr>
              <p:nvPr/>
            </p:nvSpPr>
            <p:spPr bwMode="auto">
              <a:xfrm>
                <a:off x="1358" y="322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70" name="Freeform 159"/>
              <p:cNvSpPr>
                <a:spLocks/>
              </p:cNvSpPr>
              <p:nvPr/>
            </p:nvSpPr>
            <p:spPr bwMode="auto">
              <a:xfrm>
                <a:off x="1345" y="3228"/>
                <a:ext cx="26" cy="27"/>
              </a:xfrm>
              <a:custGeom>
                <a:avLst/>
                <a:gdLst>
                  <a:gd name="T0" fmla="*/ 0 w 26"/>
                  <a:gd name="T1" fmla="*/ 9 h 27"/>
                  <a:gd name="T2" fmla="*/ 13 w 26"/>
                  <a:gd name="T3" fmla="*/ 0 h 27"/>
                  <a:gd name="T4" fmla="*/ 26 w 26"/>
                  <a:gd name="T5" fmla="*/ 16 h 27"/>
                  <a:gd name="T6" fmla="*/ 13 w 26"/>
                  <a:gd name="T7" fmla="*/ 27 h 27"/>
                  <a:gd name="T8" fmla="*/ 0 w 26"/>
                  <a:gd name="T9" fmla="*/ 9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9"/>
                    </a:moveTo>
                    <a:lnTo>
                      <a:pt x="13" y="0"/>
                    </a:lnTo>
                    <a:lnTo>
                      <a:pt x="26" y="16"/>
                    </a:lnTo>
                    <a:lnTo>
                      <a:pt x="13"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71" name="Freeform 160"/>
              <p:cNvSpPr>
                <a:spLocks/>
              </p:cNvSpPr>
              <p:nvPr/>
            </p:nvSpPr>
            <p:spPr bwMode="auto">
              <a:xfrm>
                <a:off x="1361" y="322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72" name="Rectangle 161"/>
              <p:cNvSpPr>
                <a:spLocks noChangeArrowheads="1"/>
              </p:cNvSpPr>
              <p:nvPr/>
            </p:nvSpPr>
            <p:spPr bwMode="auto">
              <a:xfrm>
                <a:off x="1361" y="322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73" name="Freeform 162"/>
              <p:cNvSpPr>
                <a:spLocks/>
              </p:cNvSpPr>
              <p:nvPr/>
            </p:nvSpPr>
            <p:spPr bwMode="auto">
              <a:xfrm>
                <a:off x="1365" y="322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74" name="Rectangle 163"/>
              <p:cNvSpPr>
                <a:spLocks noChangeArrowheads="1"/>
              </p:cNvSpPr>
              <p:nvPr/>
            </p:nvSpPr>
            <p:spPr bwMode="auto">
              <a:xfrm>
                <a:off x="1365" y="322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575" name="Freeform 164"/>
              <p:cNvSpPr>
                <a:spLocks/>
              </p:cNvSpPr>
              <p:nvPr/>
            </p:nvSpPr>
            <p:spPr bwMode="auto">
              <a:xfrm>
                <a:off x="1370" y="322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576" name="Rectangle 165"/>
              <p:cNvSpPr>
                <a:spLocks noChangeArrowheads="1"/>
              </p:cNvSpPr>
              <p:nvPr/>
            </p:nvSpPr>
            <p:spPr bwMode="auto">
              <a:xfrm>
                <a:off x="1370" y="322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grpSp>
        <p:grpSp>
          <p:nvGrpSpPr>
            <p:cNvPr id="154681" name="Group 166"/>
            <p:cNvGrpSpPr>
              <a:grpSpLocks/>
            </p:cNvGrpSpPr>
            <p:nvPr/>
          </p:nvGrpSpPr>
          <p:grpSpPr bwMode="auto">
            <a:xfrm>
              <a:off x="1627" y="3090"/>
              <a:ext cx="27" cy="32"/>
              <a:chOff x="1398" y="3193"/>
              <a:chExt cx="28" cy="33"/>
            </a:xfrm>
          </p:grpSpPr>
          <p:sp>
            <p:nvSpPr>
              <p:cNvPr id="155464" name="Freeform 167"/>
              <p:cNvSpPr>
                <a:spLocks/>
              </p:cNvSpPr>
              <p:nvPr/>
            </p:nvSpPr>
            <p:spPr bwMode="auto">
              <a:xfrm>
                <a:off x="1398" y="3203"/>
                <a:ext cx="28" cy="23"/>
              </a:xfrm>
              <a:custGeom>
                <a:avLst/>
                <a:gdLst>
                  <a:gd name="T0" fmla="*/ 0 w 28"/>
                  <a:gd name="T1" fmla="*/ 14 h 23"/>
                  <a:gd name="T2" fmla="*/ 23 w 28"/>
                  <a:gd name="T3" fmla="*/ 23 h 23"/>
                  <a:gd name="T4" fmla="*/ 28 w 28"/>
                  <a:gd name="T5" fmla="*/ 9 h 23"/>
                  <a:gd name="T6" fmla="*/ 4 w 28"/>
                  <a:gd name="T7" fmla="*/ 0 h 23"/>
                  <a:gd name="T8" fmla="*/ 0 w 28"/>
                  <a:gd name="T9" fmla="*/ 14 h 23"/>
                  <a:gd name="T10" fmla="*/ 0 60000 65536"/>
                  <a:gd name="T11" fmla="*/ 0 60000 65536"/>
                  <a:gd name="T12" fmla="*/ 0 60000 65536"/>
                  <a:gd name="T13" fmla="*/ 0 60000 65536"/>
                  <a:gd name="T14" fmla="*/ 0 60000 65536"/>
                  <a:gd name="T15" fmla="*/ 0 w 28"/>
                  <a:gd name="T16" fmla="*/ 0 h 23"/>
                  <a:gd name="T17" fmla="*/ 28 w 28"/>
                  <a:gd name="T18" fmla="*/ 23 h 23"/>
                </a:gdLst>
                <a:ahLst/>
                <a:cxnLst>
                  <a:cxn ang="T10">
                    <a:pos x="T0" y="T1"/>
                  </a:cxn>
                  <a:cxn ang="T11">
                    <a:pos x="T2" y="T3"/>
                  </a:cxn>
                  <a:cxn ang="T12">
                    <a:pos x="T4" y="T5"/>
                  </a:cxn>
                  <a:cxn ang="T13">
                    <a:pos x="T6" y="T7"/>
                  </a:cxn>
                  <a:cxn ang="T14">
                    <a:pos x="T8" y="T9"/>
                  </a:cxn>
                </a:cxnLst>
                <a:rect l="T15" t="T16" r="T17" b="T18"/>
                <a:pathLst>
                  <a:path w="28" h="23">
                    <a:moveTo>
                      <a:pt x="0" y="14"/>
                    </a:moveTo>
                    <a:lnTo>
                      <a:pt x="23" y="23"/>
                    </a:lnTo>
                    <a:lnTo>
                      <a:pt x="28" y="9"/>
                    </a:lnTo>
                    <a:lnTo>
                      <a:pt x="4" y="0"/>
                    </a:lnTo>
                    <a:lnTo>
                      <a:pt x="0" y="1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65" name="Freeform 168"/>
              <p:cNvSpPr>
                <a:spLocks/>
              </p:cNvSpPr>
              <p:nvPr/>
            </p:nvSpPr>
            <p:spPr bwMode="auto">
              <a:xfrm>
                <a:off x="1413" y="319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66" name="Freeform 169"/>
              <p:cNvSpPr>
                <a:spLocks/>
              </p:cNvSpPr>
              <p:nvPr/>
            </p:nvSpPr>
            <p:spPr bwMode="auto">
              <a:xfrm>
                <a:off x="1401" y="3194"/>
                <a:ext cx="23" cy="27"/>
              </a:xfrm>
              <a:custGeom>
                <a:avLst/>
                <a:gdLst>
                  <a:gd name="T0" fmla="*/ 0 w 23"/>
                  <a:gd name="T1" fmla="*/ 9 h 27"/>
                  <a:gd name="T2" fmla="*/ 12 w 23"/>
                  <a:gd name="T3" fmla="*/ 0 h 27"/>
                  <a:gd name="T4" fmla="*/ 23 w 23"/>
                  <a:gd name="T5" fmla="*/ 18 h 27"/>
                  <a:gd name="T6" fmla="*/ 12 w 23"/>
                  <a:gd name="T7" fmla="*/ 27 h 27"/>
                  <a:gd name="T8" fmla="*/ 0 w 23"/>
                  <a:gd name="T9" fmla="*/ 9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9"/>
                    </a:moveTo>
                    <a:lnTo>
                      <a:pt x="12" y="0"/>
                    </a:lnTo>
                    <a:lnTo>
                      <a:pt x="23" y="18"/>
                    </a:lnTo>
                    <a:lnTo>
                      <a:pt x="12"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67" name="Freeform 170"/>
              <p:cNvSpPr>
                <a:spLocks/>
              </p:cNvSpPr>
              <p:nvPr/>
            </p:nvSpPr>
            <p:spPr bwMode="auto">
              <a:xfrm>
                <a:off x="1415" y="319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68" name="Rectangle 171"/>
              <p:cNvSpPr>
                <a:spLocks noChangeArrowheads="1"/>
              </p:cNvSpPr>
              <p:nvPr/>
            </p:nvSpPr>
            <p:spPr bwMode="auto">
              <a:xfrm>
                <a:off x="1415" y="319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69" name="Freeform 172"/>
              <p:cNvSpPr>
                <a:spLocks/>
              </p:cNvSpPr>
              <p:nvPr/>
            </p:nvSpPr>
            <p:spPr bwMode="auto">
              <a:xfrm>
                <a:off x="1417" y="319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grpSp>
          <p:nvGrpSpPr>
            <p:cNvPr id="154682" name="Group 173"/>
            <p:cNvGrpSpPr>
              <a:grpSpLocks/>
            </p:cNvGrpSpPr>
            <p:nvPr/>
          </p:nvGrpSpPr>
          <p:grpSpPr bwMode="auto">
            <a:xfrm>
              <a:off x="1642" y="2711"/>
              <a:ext cx="757" cy="406"/>
              <a:chOff x="1491" y="2663"/>
              <a:chExt cx="801" cy="421"/>
            </a:xfrm>
          </p:grpSpPr>
          <p:sp>
            <p:nvSpPr>
              <p:cNvPr id="155264" name="Rectangle 174"/>
              <p:cNvSpPr>
                <a:spLocks noChangeArrowheads="1"/>
              </p:cNvSpPr>
              <p:nvPr/>
            </p:nvSpPr>
            <p:spPr bwMode="auto">
              <a:xfrm>
                <a:off x="1494" y="305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65" name="Freeform 175"/>
              <p:cNvSpPr>
                <a:spLocks/>
              </p:cNvSpPr>
              <p:nvPr/>
            </p:nvSpPr>
            <p:spPr bwMode="auto">
              <a:xfrm>
                <a:off x="1496" y="3056"/>
                <a:ext cx="7" cy="27"/>
              </a:xfrm>
              <a:custGeom>
                <a:avLst/>
                <a:gdLst>
                  <a:gd name="T0" fmla="*/ 1 w 7"/>
                  <a:gd name="T1" fmla="*/ 0 h 27"/>
                  <a:gd name="T2" fmla="*/ 0 w 7"/>
                  <a:gd name="T3" fmla="*/ 27 h 27"/>
                  <a:gd name="T4" fmla="*/ 5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5"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66" name="Rectangle 176"/>
              <p:cNvSpPr>
                <a:spLocks noChangeArrowheads="1"/>
              </p:cNvSpPr>
              <p:nvPr/>
            </p:nvSpPr>
            <p:spPr bwMode="auto">
              <a:xfrm>
                <a:off x="1496" y="305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67" name="Freeform 177"/>
              <p:cNvSpPr>
                <a:spLocks/>
              </p:cNvSpPr>
              <p:nvPr/>
            </p:nvSpPr>
            <p:spPr bwMode="auto">
              <a:xfrm>
                <a:off x="1501" y="3056"/>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68" name="Rectangle 178"/>
              <p:cNvSpPr>
                <a:spLocks noChangeArrowheads="1"/>
              </p:cNvSpPr>
              <p:nvPr/>
            </p:nvSpPr>
            <p:spPr bwMode="auto">
              <a:xfrm>
                <a:off x="1501" y="305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69" name="Freeform 179"/>
              <p:cNvSpPr>
                <a:spLocks/>
              </p:cNvSpPr>
              <p:nvPr/>
            </p:nvSpPr>
            <p:spPr bwMode="auto">
              <a:xfrm>
                <a:off x="1492" y="3054"/>
                <a:ext cx="28" cy="17"/>
              </a:xfrm>
              <a:custGeom>
                <a:avLst/>
                <a:gdLst>
                  <a:gd name="T0" fmla="*/ 0 w 28"/>
                  <a:gd name="T1" fmla="*/ 14 h 17"/>
                  <a:gd name="T2" fmla="*/ 26 w 28"/>
                  <a:gd name="T3" fmla="*/ 17 h 17"/>
                  <a:gd name="T4" fmla="*/ 28 w 28"/>
                  <a:gd name="T5" fmla="*/ 3 h 17"/>
                  <a:gd name="T6" fmla="*/ 2 w 28"/>
                  <a:gd name="T7" fmla="*/ 0 h 17"/>
                  <a:gd name="T8" fmla="*/ 0 w 28"/>
                  <a:gd name="T9" fmla="*/ 14 h 17"/>
                  <a:gd name="T10" fmla="*/ 0 60000 65536"/>
                  <a:gd name="T11" fmla="*/ 0 60000 65536"/>
                  <a:gd name="T12" fmla="*/ 0 60000 65536"/>
                  <a:gd name="T13" fmla="*/ 0 60000 65536"/>
                  <a:gd name="T14" fmla="*/ 0 60000 65536"/>
                  <a:gd name="T15" fmla="*/ 0 w 28"/>
                  <a:gd name="T16" fmla="*/ 0 h 17"/>
                  <a:gd name="T17" fmla="*/ 28 w 28"/>
                  <a:gd name="T18" fmla="*/ 17 h 17"/>
                </a:gdLst>
                <a:ahLst/>
                <a:cxnLst>
                  <a:cxn ang="T10">
                    <a:pos x="T0" y="T1"/>
                  </a:cxn>
                  <a:cxn ang="T11">
                    <a:pos x="T2" y="T3"/>
                  </a:cxn>
                  <a:cxn ang="T12">
                    <a:pos x="T4" y="T5"/>
                  </a:cxn>
                  <a:cxn ang="T13">
                    <a:pos x="T6" y="T7"/>
                  </a:cxn>
                  <a:cxn ang="T14">
                    <a:pos x="T8" y="T9"/>
                  </a:cxn>
                </a:cxnLst>
                <a:rect l="T15" t="T16" r="T17" b="T18"/>
                <a:pathLst>
                  <a:path w="28" h="17">
                    <a:moveTo>
                      <a:pt x="0" y="14"/>
                    </a:moveTo>
                    <a:lnTo>
                      <a:pt x="26" y="17"/>
                    </a:lnTo>
                    <a:lnTo>
                      <a:pt x="28" y="3"/>
                    </a:lnTo>
                    <a:lnTo>
                      <a:pt x="2" y="0"/>
                    </a:lnTo>
                    <a:lnTo>
                      <a:pt x="0" y="1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70" name="Freeform 180"/>
              <p:cNvSpPr>
                <a:spLocks/>
              </p:cNvSpPr>
              <p:nvPr/>
            </p:nvSpPr>
            <p:spPr bwMode="auto">
              <a:xfrm>
                <a:off x="1491" y="3057"/>
                <a:ext cx="25" cy="27"/>
              </a:xfrm>
              <a:custGeom>
                <a:avLst/>
                <a:gdLst>
                  <a:gd name="T0" fmla="*/ 13 w 25"/>
                  <a:gd name="T1" fmla="*/ 0 h 27"/>
                  <a:gd name="T2" fmla="*/ 0 w 25"/>
                  <a:gd name="T3" fmla="*/ 12 h 27"/>
                  <a:gd name="T4" fmla="*/ 13 w 25"/>
                  <a:gd name="T5" fmla="*/ 27 h 27"/>
                  <a:gd name="T6" fmla="*/ 25 w 25"/>
                  <a:gd name="T7" fmla="*/ 15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2"/>
                    </a:lnTo>
                    <a:lnTo>
                      <a:pt x="13" y="27"/>
                    </a:lnTo>
                    <a:lnTo>
                      <a:pt x="25"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71" name="Freeform 181"/>
              <p:cNvSpPr>
                <a:spLocks/>
              </p:cNvSpPr>
              <p:nvPr/>
            </p:nvSpPr>
            <p:spPr bwMode="auto">
              <a:xfrm>
                <a:off x="1545" y="3039"/>
                <a:ext cx="5" cy="27"/>
              </a:xfrm>
              <a:custGeom>
                <a:avLst/>
                <a:gdLst>
                  <a:gd name="T0" fmla="*/ 2 w 5"/>
                  <a:gd name="T1" fmla="*/ 0 h 27"/>
                  <a:gd name="T2" fmla="*/ 0 w 5"/>
                  <a:gd name="T3" fmla="*/ 27 h 27"/>
                  <a:gd name="T4" fmla="*/ 4 w 5"/>
                  <a:gd name="T5" fmla="*/ 27 h 27"/>
                  <a:gd name="T6" fmla="*/ 5 w 5"/>
                  <a:gd name="T7" fmla="*/ 0 h 27"/>
                  <a:gd name="T8" fmla="*/ 2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2" y="0"/>
                    </a:moveTo>
                    <a:lnTo>
                      <a:pt x="0" y="27"/>
                    </a:lnTo>
                    <a:lnTo>
                      <a:pt x="4" y="27"/>
                    </a:lnTo>
                    <a:lnTo>
                      <a:pt x="5"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72" name="Freeform 182"/>
              <p:cNvSpPr>
                <a:spLocks/>
              </p:cNvSpPr>
              <p:nvPr/>
            </p:nvSpPr>
            <p:spPr bwMode="auto">
              <a:xfrm>
                <a:off x="1549" y="303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73" name="Rectangle 183"/>
              <p:cNvSpPr>
                <a:spLocks noChangeArrowheads="1"/>
              </p:cNvSpPr>
              <p:nvPr/>
            </p:nvSpPr>
            <p:spPr bwMode="auto">
              <a:xfrm>
                <a:off x="1549" y="304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74" name="Freeform 184"/>
              <p:cNvSpPr>
                <a:spLocks/>
              </p:cNvSpPr>
              <p:nvPr/>
            </p:nvSpPr>
            <p:spPr bwMode="auto">
              <a:xfrm>
                <a:off x="1553" y="3039"/>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75" name="Rectangle 185"/>
              <p:cNvSpPr>
                <a:spLocks noChangeArrowheads="1"/>
              </p:cNvSpPr>
              <p:nvPr/>
            </p:nvSpPr>
            <p:spPr bwMode="auto">
              <a:xfrm>
                <a:off x="1553" y="304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76" name="Freeform 186"/>
              <p:cNvSpPr>
                <a:spLocks/>
              </p:cNvSpPr>
              <p:nvPr/>
            </p:nvSpPr>
            <p:spPr bwMode="auto">
              <a:xfrm>
                <a:off x="1563" y="303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77" name="Rectangle 187"/>
              <p:cNvSpPr>
                <a:spLocks noChangeArrowheads="1"/>
              </p:cNvSpPr>
              <p:nvPr/>
            </p:nvSpPr>
            <p:spPr bwMode="auto">
              <a:xfrm>
                <a:off x="1563" y="304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78" name="Freeform 188"/>
              <p:cNvSpPr>
                <a:spLocks/>
              </p:cNvSpPr>
              <p:nvPr/>
            </p:nvSpPr>
            <p:spPr bwMode="auto">
              <a:xfrm>
                <a:off x="1567" y="303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79" name="Rectangle 189"/>
              <p:cNvSpPr>
                <a:spLocks noChangeArrowheads="1"/>
              </p:cNvSpPr>
              <p:nvPr/>
            </p:nvSpPr>
            <p:spPr bwMode="auto">
              <a:xfrm>
                <a:off x="1567" y="304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80" name="Freeform 190"/>
              <p:cNvSpPr>
                <a:spLocks/>
              </p:cNvSpPr>
              <p:nvPr/>
            </p:nvSpPr>
            <p:spPr bwMode="auto">
              <a:xfrm>
                <a:off x="1569" y="303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81" name="Rectangle 191"/>
              <p:cNvSpPr>
                <a:spLocks noChangeArrowheads="1"/>
              </p:cNvSpPr>
              <p:nvPr/>
            </p:nvSpPr>
            <p:spPr bwMode="auto">
              <a:xfrm>
                <a:off x="1569" y="304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82" name="Freeform 192"/>
              <p:cNvSpPr>
                <a:spLocks/>
              </p:cNvSpPr>
              <p:nvPr/>
            </p:nvSpPr>
            <p:spPr bwMode="auto">
              <a:xfrm>
                <a:off x="1571" y="3039"/>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83" name="Rectangle 193"/>
              <p:cNvSpPr>
                <a:spLocks noChangeArrowheads="1"/>
              </p:cNvSpPr>
              <p:nvPr/>
            </p:nvSpPr>
            <p:spPr bwMode="auto">
              <a:xfrm>
                <a:off x="1571" y="304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84" name="Freeform 194"/>
              <p:cNvSpPr>
                <a:spLocks/>
              </p:cNvSpPr>
              <p:nvPr/>
            </p:nvSpPr>
            <p:spPr bwMode="auto">
              <a:xfrm>
                <a:off x="1572" y="3039"/>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85" name="Rectangle 195"/>
              <p:cNvSpPr>
                <a:spLocks noChangeArrowheads="1"/>
              </p:cNvSpPr>
              <p:nvPr/>
            </p:nvSpPr>
            <p:spPr bwMode="auto">
              <a:xfrm>
                <a:off x="1572" y="304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86" name="Freeform 196"/>
              <p:cNvSpPr>
                <a:spLocks/>
              </p:cNvSpPr>
              <p:nvPr/>
            </p:nvSpPr>
            <p:spPr bwMode="auto">
              <a:xfrm>
                <a:off x="1566" y="3035"/>
                <a:ext cx="29" cy="25"/>
              </a:xfrm>
              <a:custGeom>
                <a:avLst/>
                <a:gdLst>
                  <a:gd name="T0" fmla="*/ 0 w 29"/>
                  <a:gd name="T1" fmla="*/ 11 h 25"/>
                  <a:gd name="T2" fmla="*/ 22 w 29"/>
                  <a:gd name="T3" fmla="*/ 25 h 25"/>
                  <a:gd name="T4" fmla="*/ 29 w 29"/>
                  <a:gd name="T5" fmla="*/ 14 h 25"/>
                  <a:gd name="T6" fmla="*/ 6 w 29"/>
                  <a:gd name="T7" fmla="*/ 0 h 25"/>
                  <a:gd name="T8" fmla="*/ 0 w 29"/>
                  <a:gd name="T9" fmla="*/ 11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0" y="11"/>
                    </a:moveTo>
                    <a:lnTo>
                      <a:pt x="22" y="25"/>
                    </a:lnTo>
                    <a:lnTo>
                      <a:pt x="29" y="14"/>
                    </a:lnTo>
                    <a:lnTo>
                      <a:pt x="6" y="0"/>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87" name="Freeform 197"/>
              <p:cNvSpPr>
                <a:spLocks/>
              </p:cNvSpPr>
              <p:nvPr/>
            </p:nvSpPr>
            <p:spPr bwMode="auto">
              <a:xfrm>
                <a:off x="1566" y="3040"/>
                <a:ext cx="22" cy="27"/>
              </a:xfrm>
              <a:custGeom>
                <a:avLst/>
                <a:gdLst>
                  <a:gd name="T0" fmla="*/ 11 w 22"/>
                  <a:gd name="T1" fmla="*/ 0 h 27"/>
                  <a:gd name="T2" fmla="*/ 0 w 22"/>
                  <a:gd name="T3" fmla="*/ 7 h 27"/>
                  <a:gd name="T4" fmla="*/ 11 w 22"/>
                  <a:gd name="T5" fmla="*/ 27 h 27"/>
                  <a:gd name="T6" fmla="*/ 22 w 22"/>
                  <a:gd name="T7" fmla="*/ 21 h 27"/>
                  <a:gd name="T8" fmla="*/ 11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1" y="0"/>
                    </a:moveTo>
                    <a:lnTo>
                      <a:pt x="0" y="7"/>
                    </a:lnTo>
                    <a:lnTo>
                      <a:pt x="11" y="27"/>
                    </a:lnTo>
                    <a:lnTo>
                      <a:pt x="22" y="21"/>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88" name="Freeform 198"/>
              <p:cNvSpPr>
                <a:spLocks/>
              </p:cNvSpPr>
              <p:nvPr/>
            </p:nvSpPr>
            <p:spPr bwMode="auto">
              <a:xfrm>
                <a:off x="1599" y="3018"/>
                <a:ext cx="27" cy="7"/>
              </a:xfrm>
              <a:custGeom>
                <a:avLst/>
                <a:gdLst>
                  <a:gd name="T0" fmla="*/ 0 w 27"/>
                  <a:gd name="T1" fmla="*/ 4 h 7"/>
                  <a:gd name="T2" fmla="*/ 26 w 27"/>
                  <a:gd name="T3" fmla="*/ 7 h 7"/>
                  <a:gd name="T4" fmla="*/ 27 w 27"/>
                  <a:gd name="T5" fmla="*/ 3 h 7"/>
                  <a:gd name="T6" fmla="*/ 1 w 27"/>
                  <a:gd name="T7" fmla="*/ 0 h 7"/>
                  <a:gd name="T8" fmla="*/ 0 w 27"/>
                  <a:gd name="T9" fmla="*/ 4 h 7"/>
                  <a:gd name="T10" fmla="*/ 0 60000 65536"/>
                  <a:gd name="T11" fmla="*/ 0 60000 65536"/>
                  <a:gd name="T12" fmla="*/ 0 60000 65536"/>
                  <a:gd name="T13" fmla="*/ 0 60000 65536"/>
                  <a:gd name="T14" fmla="*/ 0 60000 65536"/>
                  <a:gd name="T15" fmla="*/ 0 w 27"/>
                  <a:gd name="T16" fmla="*/ 0 h 7"/>
                  <a:gd name="T17" fmla="*/ 27 w 27"/>
                  <a:gd name="T18" fmla="*/ 7 h 7"/>
                </a:gdLst>
                <a:ahLst/>
                <a:cxnLst>
                  <a:cxn ang="T10">
                    <a:pos x="T0" y="T1"/>
                  </a:cxn>
                  <a:cxn ang="T11">
                    <a:pos x="T2" y="T3"/>
                  </a:cxn>
                  <a:cxn ang="T12">
                    <a:pos x="T4" y="T5"/>
                  </a:cxn>
                  <a:cxn ang="T13">
                    <a:pos x="T6" y="T7"/>
                  </a:cxn>
                  <a:cxn ang="T14">
                    <a:pos x="T8" y="T9"/>
                  </a:cxn>
                </a:cxnLst>
                <a:rect l="T15" t="T16" r="T17" b="T18"/>
                <a:pathLst>
                  <a:path w="27" h="7">
                    <a:moveTo>
                      <a:pt x="0" y="4"/>
                    </a:moveTo>
                    <a:lnTo>
                      <a:pt x="26" y="7"/>
                    </a:lnTo>
                    <a:lnTo>
                      <a:pt x="27" y="3"/>
                    </a:lnTo>
                    <a:lnTo>
                      <a:pt x="1" y="0"/>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89" name="Freeform 199"/>
              <p:cNvSpPr>
                <a:spLocks/>
              </p:cNvSpPr>
              <p:nvPr/>
            </p:nvSpPr>
            <p:spPr bwMode="auto">
              <a:xfrm>
                <a:off x="1612" y="3006"/>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90" name="Freeform 200"/>
              <p:cNvSpPr>
                <a:spLocks/>
              </p:cNvSpPr>
              <p:nvPr/>
            </p:nvSpPr>
            <p:spPr bwMode="auto">
              <a:xfrm>
                <a:off x="1599" y="3007"/>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91" name="Freeform 201"/>
              <p:cNvSpPr>
                <a:spLocks/>
              </p:cNvSpPr>
              <p:nvPr/>
            </p:nvSpPr>
            <p:spPr bwMode="auto">
              <a:xfrm>
                <a:off x="1622" y="3006"/>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92" name="Rectangle 202"/>
              <p:cNvSpPr>
                <a:spLocks noChangeArrowheads="1"/>
              </p:cNvSpPr>
              <p:nvPr/>
            </p:nvSpPr>
            <p:spPr bwMode="auto">
              <a:xfrm>
                <a:off x="1622" y="300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93" name="Freeform 203"/>
              <p:cNvSpPr>
                <a:spLocks/>
              </p:cNvSpPr>
              <p:nvPr/>
            </p:nvSpPr>
            <p:spPr bwMode="auto">
              <a:xfrm>
                <a:off x="1624" y="300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94" name="Rectangle 204"/>
              <p:cNvSpPr>
                <a:spLocks noChangeArrowheads="1"/>
              </p:cNvSpPr>
              <p:nvPr/>
            </p:nvSpPr>
            <p:spPr bwMode="auto">
              <a:xfrm>
                <a:off x="1624" y="300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95" name="Freeform 205"/>
              <p:cNvSpPr>
                <a:spLocks/>
              </p:cNvSpPr>
              <p:nvPr/>
            </p:nvSpPr>
            <p:spPr bwMode="auto">
              <a:xfrm>
                <a:off x="1628" y="3006"/>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96" name="Rectangle 206"/>
              <p:cNvSpPr>
                <a:spLocks noChangeArrowheads="1"/>
              </p:cNvSpPr>
              <p:nvPr/>
            </p:nvSpPr>
            <p:spPr bwMode="auto">
              <a:xfrm>
                <a:off x="1628" y="300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97" name="Freeform 207"/>
              <p:cNvSpPr>
                <a:spLocks/>
              </p:cNvSpPr>
              <p:nvPr/>
            </p:nvSpPr>
            <p:spPr bwMode="auto">
              <a:xfrm>
                <a:off x="1634" y="3006"/>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98" name="Rectangle 208"/>
              <p:cNvSpPr>
                <a:spLocks noChangeArrowheads="1"/>
              </p:cNvSpPr>
              <p:nvPr/>
            </p:nvSpPr>
            <p:spPr bwMode="auto">
              <a:xfrm>
                <a:off x="1634" y="300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99" name="Freeform 209"/>
              <p:cNvSpPr>
                <a:spLocks/>
              </p:cNvSpPr>
              <p:nvPr/>
            </p:nvSpPr>
            <p:spPr bwMode="auto">
              <a:xfrm>
                <a:off x="1644" y="300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00" name="Rectangle 210"/>
              <p:cNvSpPr>
                <a:spLocks noChangeArrowheads="1"/>
              </p:cNvSpPr>
              <p:nvPr/>
            </p:nvSpPr>
            <p:spPr bwMode="auto">
              <a:xfrm>
                <a:off x="1644" y="300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01" name="Freeform 211"/>
              <p:cNvSpPr>
                <a:spLocks/>
              </p:cNvSpPr>
              <p:nvPr/>
            </p:nvSpPr>
            <p:spPr bwMode="auto">
              <a:xfrm>
                <a:off x="1645" y="3006"/>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02" name="Rectangle 212"/>
              <p:cNvSpPr>
                <a:spLocks noChangeArrowheads="1"/>
              </p:cNvSpPr>
              <p:nvPr/>
            </p:nvSpPr>
            <p:spPr bwMode="auto">
              <a:xfrm>
                <a:off x="1645" y="300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03" name="Freeform 213"/>
              <p:cNvSpPr>
                <a:spLocks/>
              </p:cNvSpPr>
              <p:nvPr/>
            </p:nvSpPr>
            <p:spPr bwMode="auto">
              <a:xfrm>
                <a:off x="1648" y="3006"/>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04" name="Rectangle 214"/>
              <p:cNvSpPr>
                <a:spLocks noChangeArrowheads="1"/>
              </p:cNvSpPr>
              <p:nvPr/>
            </p:nvSpPr>
            <p:spPr bwMode="auto">
              <a:xfrm>
                <a:off x="1648" y="300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05" name="Freeform 215"/>
              <p:cNvSpPr>
                <a:spLocks/>
              </p:cNvSpPr>
              <p:nvPr/>
            </p:nvSpPr>
            <p:spPr bwMode="auto">
              <a:xfrm>
                <a:off x="1665" y="2983"/>
                <a:ext cx="25" cy="14"/>
              </a:xfrm>
              <a:custGeom>
                <a:avLst/>
                <a:gdLst>
                  <a:gd name="T0" fmla="*/ 0 w 25"/>
                  <a:gd name="T1" fmla="*/ 8 h 14"/>
                  <a:gd name="T2" fmla="*/ 23 w 25"/>
                  <a:gd name="T3" fmla="*/ 14 h 14"/>
                  <a:gd name="T4" fmla="*/ 25 w 25"/>
                  <a:gd name="T5" fmla="*/ 7 h 14"/>
                  <a:gd name="T6" fmla="*/ 2 w 25"/>
                  <a:gd name="T7" fmla="*/ 0 h 14"/>
                  <a:gd name="T8" fmla="*/ 0 w 25"/>
                  <a:gd name="T9" fmla="*/ 8 h 14"/>
                  <a:gd name="T10" fmla="*/ 0 60000 65536"/>
                  <a:gd name="T11" fmla="*/ 0 60000 65536"/>
                  <a:gd name="T12" fmla="*/ 0 60000 65536"/>
                  <a:gd name="T13" fmla="*/ 0 60000 65536"/>
                  <a:gd name="T14" fmla="*/ 0 60000 65536"/>
                  <a:gd name="T15" fmla="*/ 0 w 25"/>
                  <a:gd name="T16" fmla="*/ 0 h 14"/>
                  <a:gd name="T17" fmla="*/ 25 w 25"/>
                  <a:gd name="T18" fmla="*/ 14 h 14"/>
                </a:gdLst>
                <a:ahLst/>
                <a:cxnLst>
                  <a:cxn ang="T10">
                    <a:pos x="T0" y="T1"/>
                  </a:cxn>
                  <a:cxn ang="T11">
                    <a:pos x="T2" y="T3"/>
                  </a:cxn>
                  <a:cxn ang="T12">
                    <a:pos x="T4" y="T5"/>
                  </a:cxn>
                  <a:cxn ang="T13">
                    <a:pos x="T6" y="T7"/>
                  </a:cxn>
                  <a:cxn ang="T14">
                    <a:pos x="T8" y="T9"/>
                  </a:cxn>
                </a:cxnLst>
                <a:rect l="T15" t="T16" r="T17" b="T18"/>
                <a:pathLst>
                  <a:path w="25" h="14">
                    <a:moveTo>
                      <a:pt x="0" y="8"/>
                    </a:moveTo>
                    <a:lnTo>
                      <a:pt x="23" y="14"/>
                    </a:lnTo>
                    <a:lnTo>
                      <a:pt x="25" y="7"/>
                    </a:lnTo>
                    <a:lnTo>
                      <a:pt x="2" y="0"/>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06" name="Freeform 216"/>
              <p:cNvSpPr>
                <a:spLocks/>
              </p:cNvSpPr>
              <p:nvPr/>
            </p:nvSpPr>
            <p:spPr bwMode="auto">
              <a:xfrm>
                <a:off x="1678" y="2973"/>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07" name="Freeform 217"/>
              <p:cNvSpPr>
                <a:spLocks/>
              </p:cNvSpPr>
              <p:nvPr/>
            </p:nvSpPr>
            <p:spPr bwMode="auto">
              <a:xfrm>
                <a:off x="1666" y="2974"/>
                <a:ext cx="23" cy="27"/>
              </a:xfrm>
              <a:custGeom>
                <a:avLst/>
                <a:gdLst>
                  <a:gd name="T0" fmla="*/ 0 w 23"/>
                  <a:gd name="T1" fmla="*/ 9 h 27"/>
                  <a:gd name="T2" fmla="*/ 12 w 23"/>
                  <a:gd name="T3" fmla="*/ 0 h 27"/>
                  <a:gd name="T4" fmla="*/ 23 w 23"/>
                  <a:gd name="T5" fmla="*/ 16 h 27"/>
                  <a:gd name="T6" fmla="*/ 12 w 23"/>
                  <a:gd name="T7" fmla="*/ 27 h 27"/>
                  <a:gd name="T8" fmla="*/ 0 w 23"/>
                  <a:gd name="T9" fmla="*/ 9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9"/>
                    </a:moveTo>
                    <a:lnTo>
                      <a:pt x="12" y="0"/>
                    </a:lnTo>
                    <a:lnTo>
                      <a:pt x="23" y="16"/>
                    </a:lnTo>
                    <a:lnTo>
                      <a:pt x="12"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08" name="Freeform 218"/>
              <p:cNvSpPr>
                <a:spLocks/>
              </p:cNvSpPr>
              <p:nvPr/>
            </p:nvSpPr>
            <p:spPr bwMode="auto">
              <a:xfrm>
                <a:off x="1682" y="2973"/>
                <a:ext cx="2" cy="26"/>
              </a:xfrm>
              <a:custGeom>
                <a:avLst/>
                <a:gdLst>
                  <a:gd name="T0" fmla="*/ 1 w 2"/>
                  <a:gd name="T1" fmla="*/ 0 h 26"/>
                  <a:gd name="T2" fmla="*/ 0 w 2"/>
                  <a:gd name="T3" fmla="*/ 26 h 26"/>
                  <a:gd name="T4" fmla="*/ 1 w 2"/>
                  <a:gd name="T5" fmla="*/ 26 h 26"/>
                  <a:gd name="T6" fmla="*/ 2 w 2"/>
                  <a:gd name="T7" fmla="*/ 0 h 26"/>
                  <a:gd name="T8" fmla="*/ 1 w 2"/>
                  <a:gd name="T9" fmla="*/ 0 h 26"/>
                  <a:gd name="T10" fmla="*/ 0 60000 65536"/>
                  <a:gd name="T11" fmla="*/ 0 60000 65536"/>
                  <a:gd name="T12" fmla="*/ 0 60000 65536"/>
                  <a:gd name="T13" fmla="*/ 0 60000 65536"/>
                  <a:gd name="T14" fmla="*/ 0 60000 65536"/>
                  <a:gd name="T15" fmla="*/ 0 w 2"/>
                  <a:gd name="T16" fmla="*/ 0 h 26"/>
                  <a:gd name="T17" fmla="*/ 2 w 2"/>
                  <a:gd name="T18" fmla="*/ 26 h 26"/>
                </a:gdLst>
                <a:ahLst/>
                <a:cxnLst>
                  <a:cxn ang="T10">
                    <a:pos x="T0" y="T1"/>
                  </a:cxn>
                  <a:cxn ang="T11">
                    <a:pos x="T2" y="T3"/>
                  </a:cxn>
                  <a:cxn ang="T12">
                    <a:pos x="T4" y="T5"/>
                  </a:cxn>
                  <a:cxn ang="T13">
                    <a:pos x="T6" y="T7"/>
                  </a:cxn>
                  <a:cxn ang="T14">
                    <a:pos x="T8" y="T9"/>
                  </a:cxn>
                </a:cxnLst>
                <a:rect l="T15" t="T16" r="T17" b="T18"/>
                <a:pathLst>
                  <a:path w="2" h="26">
                    <a:moveTo>
                      <a:pt x="1" y="0"/>
                    </a:moveTo>
                    <a:lnTo>
                      <a:pt x="0" y="26"/>
                    </a:lnTo>
                    <a:lnTo>
                      <a:pt x="1" y="26"/>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09" name="Rectangle 219"/>
              <p:cNvSpPr>
                <a:spLocks noChangeArrowheads="1"/>
              </p:cNvSpPr>
              <p:nvPr/>
            </p:nvSpPr>
            <p:spPr bwMode="auto">
              <a:xfrm>
                <a:off x="1682" y="297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10" name="Freeform 220"/>
              <p:cNvSpPr>
                <a:spLocks/>
              </p:cNvSpPr>
              <p:nvPr/>
            </p:nvSpPr>
            <p:spPr bwMode="auto">
              <a:xfrm>
                <a:off x="1683" y="2973"/>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11" name="Rectangle 221"/>
              <p:cNvSpPr>
                <a:spLocks noChangeArrowheads="1"/>
              </p:cNvSpPr>
              <p:nvPr/>
            </p:nvSpPr>
            <p:spPr bwMode="auto">
              <a:xfrm>
                <a:off x="1683" y="297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12" name="Freeform 222"/>
              <p:cNvSpPr>
                <a:spLocks/>
              </p:cNvSpPr>
              <p:nvPr/>
            </p:nvSpPr>
            <p:spPr bwMode="auto">
              <a:xfrm>
                <a:off x="1687" y="297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13" name="Rectangle 223"/>
              <p:cNvSpPr>
                <a:spLocks noChangeArrowheads="1"/>
              </p:cNvSpPr>
              <p:nvPr/>
            </p:nvSpPr>
            <p:spPr bwMode="auto">
              <a:xfrm>
                <a:off x="1687" y="297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14" name="Freeform 224"/>
              <p:cNvSpPr>
                <a:spLocks/>
              </p:cNvSpPr>
              <p:nvPr/>
            </p:nvSpPr>
            <p:spPr bwMode="auto">
              <a:xfrm>
                <a:off x="1689" y="2973"/>
                <a:ext cx="7" cy="26"/>
              </a:xfrm>
              <a:custGeom>
                <a:avLst/>
                <a:gdLst>
                  <a:gd name="T0" fmla="*/ 1 w 7"/>
                  <a:gd name="T1" fmla="*/ 0 h 26"/>
                  <a:gd name="T2" fmla="*/ 0 w 7"/>
                  <a:gd name="T3" fmla="*/ 26 h 26"/>
                  <a:gd name="T4" fmla="*/ 6 w 7"/>
                  <a:gd name="T5" fmla="*/ 26 h 26"/>
                  <a:gd name="T6" fmla="*/ 7 w 7"/>
                  <a:gd name="T7" fmla="*/ 0 h 26"/>
                  <a:gd name="T8" fmla="*/ 1 w 7"/>
                  <a:gd name="T9" fmla="*/ 0 h 26"/>
                  <a:gd name="T10" fmla="*/ 0 60000 65536"/>
                  <a:gd name="T11" fmla="*/ 0 60000 65536"/>
                  <a:gd name="T12" fmla="*/ 0 60000 65536"/>
                  <a:gd name="T13" fmla="*/ 0 60000 65536"/>
                  <a:gd name="T14" fmla="*/ 0 60000 65536"/>
                  <a:gd name="T15" fmla="*/ 0 w 7"/>
                  <a:gd name="T16" fmla="*/ 0 h 26"/>
                  <a:gd name="T17" fmla="*/ 7 w 7"/>
                  <a:gd name="T18" fmla="*/ 26 h 26"/>
                </a:gdLst>
                <a:ahLst/>
                <a:cxnLst>
                  <a:cxn ang="T10">
                    <a:pos x="T0" y="T1"/>
                  </a:cxn>
                  <a:cxn ang="T11">
                    <a:pos x="T2" y="T3"/>
                  </a:cxn>
                  <a:cxn ang="T12">
                    <a:pos x="T4" y="T5"/>
                  </a:cxn>
                  <a:cxn ang="T13">
                    <a:pos x="T6" y="T7"/>
                  </a:cxn>
                  <a:cxn ang="T14">
                    <a:pos x="T8" y="T9"/>
                  </a:cxn>
                </a:cxnLst>
                <a:rect l="T15" t="T16" r="T17" b="T18"/>
                <a:pathLst>
                  <a:path w="7" h="26">
                    <a:moveTo>
                      <a:pt x="1" y="0"/>
                    </a:moveTo>
                    <a:lnTo>
                      <a:pt x="0" y="26"/>
                    </a:lnTo>
                    <a:lnTo>
                      <a:pt x="6" y="26"/>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15" name="Rectangle 225"/>
              <p:cNvSpPr>
                <a:spLocks noChangeArrowheads="1"/>
              </p:cNvSpPr>
              <p:nvPr/>
            </p:nvSpPr>
            <p:spPr bwMode="auto">
              <a:xfrm>
                <a:off x="1689" y="297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16" name="Freeform 226"/>
              <p:cNvSpPr>
                <a:spLocks/>
              </p:cNvSpPr>
              <p:nvPr/>
            </p:nvSpPr>
            <p:spPr bwMode="auto">
              <a:xfrm>
                <a:off x="1683" y="2967"/>
                <a:ext cx="28" cy="21"/>
              </a:xfrm>
              <a:custGeom>
                <a:avLst/>
                <a:gdLst>
                  <a:gd name="T0" fmla="*/ 0 w 28"/>
                  <a:gd name="T1" fmla="*/ 17 h 21"/>
                  <a:gd name="T2" fmla="*/ 26 w 28"/>
                  <a:gd name="T3" fmla="*/ 21 h 21"/>
                  <a:gd name="T4" fmla="*/ 28 w 28"/>
                  <a:gd name="T5" fmla="*/ 3 h 21"/>
                  <a:gd name="T6" fmla="*/ 2 w 28"/>
                  <a:gd name="T7" fmla="*/ 0 h 21"/>
                  <a:gd name="T8" fmla="*/ 0 w 28"/>
                  <a:gd name="T9" fmla="*/ 17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0" y="17"/>
                    </a:moveTo>
                    <a:lnTo>
                      <a:pt x="26" y="21"/>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17" name="Freeform 227"/>
              <p:cNvSpPr>
                <a:spLocks/>
              </p:cNvSpPr>
              <p:nvPr/>
            </p:nvSpPr>
            <p:spPr bwMode="auto">
              <a:xfrm>
                <a:off x="1682" y="2974"/>
                <a:ext cx="26" cy="27"/>
              </a:xfrm>
              <a:custGeom>
                <a:avLst/>
                <a:gdLst>
                  <a:gd name="T0" fmla="*/ 13 w 26"/>
                  <a:gd name="T1" fmla="*/ 0 h 27"/>
                  <a:gd name="T2" fmla="*/ 0 w 26"/>
                  <a:gd name="T3" fmla="*/ 11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18" name="Freeform 228"/>
              <p:cNvSpPr>
                <a:spLocks/>
              </p:cNvSpPr>
              <p:nvPr/>
            </p:nvSpPr>
            <p:spPr bwMode="auto">
              <a:xfrm>
                <a:off x="1697" y="2955"/>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19" name="Freeform 229"/>
              <p:cNvSpPr>
                <a:spLocks/>
              </p:cNvSpPr>
              <p:nvPr/>
            </p:nvSpPr>
            <p:spPr bwMode="auto">
              <a:xfrm>
                <a:off x="1684" y="2956"/>
                <a:ext cx="26" cy="27"/>
              </a:xfrm>
              <a:custGeom>
                <a:avLst/>
                <a:gdLst>
                  <a:gd name="T0" fmla="*/ 0 w 26"/>
                  <a:gd name="T1" fmla="*/ 12 h 27"/>
                  <a:gd name="T2" fmla="*/ 13 w 26"/>
                  <a:gd name="T3" fmla="*/ 0 h 27"/>
                  <a:gd name="T4" fmla="*/ 26 w 26"/>
                  <a:gd name="T5" fmla="*/ 16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6"/>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20" name="Freeform 230"/>
              <p:cNvSpPr>
                <a:spLocks/>
              </p:cNvSpPr>
              <p:nvPr/>
            </p:nvSpPr>
            <p:spPr bwMode="auto">
              <a:xfrm>
                <a:off x="1727" y="293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21" name="Rectangle 231"/>
              <p:cNvSpPr>
                <a:spLocks noChangeArrowheads="1"/>
              </p:cNvSpPr>
              <p:nvPr/>
            </p:nvSpPr>
            <p:spPr bwMode="auto">
              <a:xfrm>
                <a:off x="1727"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22" name="Freeform 232"/>
              <p:cNvSpPr>
                <a:spLocks/>
              </p:cNvSpPr>
              <p:nvPr/>
            </p:nvSpPr>
            <p:spPr bwMode="auto">
              <a:xfrm>
                <a:off x="1729" y="2938"/>
                <a:ext cx="16" cy="27"/>
              </a:xfrm>
              <a:custGeom>
                <a:avLst/>
                <a:gdLst>
                  <a:gd name="T0" fmla="*/ 1 w 16"/>
                  <a:gd name="T1" fmla="*/ 0 h 27"/>
                  <a:gd name="T2" fmla="*/ 0 w 16"/>
                  <a:gd name="T3" fmla="*/ 27 h 27"/>
                  <a:gd name="T4" fmla="*/ 15 w 16"/>
                  <a:gd name="T5" fmla="*/ 27 h 27"/>
                  <a:gd name="T6" fmla="*/ 16 w 16"/>
                  <a:gd name="T7" fmla="*/ 0 h 27"/>
                  <a:gd name="T8" fmla="*/ 1 w 16"/>
                  <a:gd name="T9" fmla="*/ 0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1" y="0"/>
                    </a:moveTo>
                    <a:lnTo>
                      <a:pt x="0" y="27"/>
                    </a:lnTo>
                    <a:lnTo>
                      <a:pt x="15" y="27"/>
                    </a:lnTo>
                    <a:lnTo>
                      <a:pt x="1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23" name="Rectangle 233"/>
              <p:cNvSpPr>
                <a:spLocks noChangeArrowheads="1"/>
              </p:cNvSpPr>
              <p:nvPr/>
            </p:nvSpPr>
            <p:spPr bwMode="auto">
              <a:xfrm>
                <a:off x="1729"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24" name="Freeform 234"/>
              <p:cNvSpPr>
                <a:spLocks/>
              </p:cNvSpPr>
              <p:nvPr/>
            </p:nvSpPr>
            <p:spPr bwMode="auto">
              <a:xfrm>
                <a:off x="1744" y="293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25" name="Rectangle 235"/>
              <p:cNvSpPr>
                <a:spLocks noChangeArrowheads="1"/>
              </p:cNvSpPr>
              <p:nvPr/>
            </p:nvSpPr>
            <p:spPr bwMode="auto">
              <a:xfrm>
                <a:off x="1744"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26" name="Freeform 236"/>
              <p:cNvSpPr>
                <a:spLocks/>
              </p:cNvSpPr>
              <p:nvPr/>
            </p:nvSpPr>
            <p:spPr bwMode="auto">
              <a:xfrm>
                <a:off x="1746" y="293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27" name="Rectangle 237"/>
              <p:cNvSpPr>
                <a:spLocks noChangeArrowheads="1"/>
              </p:cNvSpPr>
              <p:nvPr/>
            </p:nvSpPr>
            <p:spPr bwMode="auto">
              <a:xfrm>
                <a:off x="1746"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28" name="Freeform 238"/>
              <p:cNvSpPr>
                <a:spLocks/>
              </p:cNvSpPr>
              <p:nvPr/>
            </p:nvSpPr>
            <p:spPr bwMode="auto">
              <a:xfrm>
                <a:off x="1751" y="293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29" name="Rectangle 239"/>
              <p:cNvSpPr>
                <a:spLocks noChangeArrowheads="1"/>
              </p:cNvSpPr>
              <p:nvPr/>
            </p:nvSpPr>
            <p:spPr bwMode="auto">
              <a:xfrm>
                <a:off x="1751"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30" name="Freeform 240"/>
              <p:cNvSpPr>
                <a:spLocks/>
              </p:cNvSpPr>
              <p:nvPr/>
            </p:nvSpPr>
            <p:spPr bwMode="auto">
              <a:xfrm>
                <a:off x="1756" y="2938"/>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31" name="Rectangle 241"/>
              <p:cNvSpPr>
                <a:spLocks noChangeArrowheads="1"/>
              </p:cNvSpPr>
              <p:nvPr/>
            </p:nvSpPr>
            <p:spPr bwMode="auto">
              <a:xfrm>
                <a:off x="1756"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32" name="Freeform 242"/>
              <p:cNvSpPr>
                <a:spLocks/>
              </p:cNvSpPr>
              <p:nvPr/>
            </p:nvSpPr>
            <p:spPr bwMode="auto">
              <a:xfrm>
                <a:off x="1760" y="2938"/>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33" name="Rectangle 243"/>
              <p:cNvSpPr>
                <a:spLocks noChangeArrowheads="1"/>
              </p:cNvSpPr>
              <p:nvPr/>
            </p:nvSpPr>
            <p:spPr bwMode="auto">
              <a:xfrm>
                <a:off x="1760"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34" name="Freeform 244"/>
              <p:cNvSpPr>
                <a:spLocks/>
              </p:cNvSpPr>
              <p:nvPr/>
            </p:nvSpPr>
            <p:spPr bwMode="auto">
              <a:xfrm>
                <a:off x="1762" y="2938"/>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35" name="Rectangle 245"/>
              <p:cNvSpPr>
                <a:spLocks noChangeArrowheads="1"/>
              </p:cNvSpPr>
              <p:nvPr/>
            </p:nvSpPr>
            <p:spPr bwMode="auto">
              <a:xfrm>
                <a:off x="1762"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36" name="Freeform 246"/>
              <p:cNvSpPr>
                <a:spLocks/>
              </p:cNvSpPr>
              <p:nvPr/>
            </p:nvSpPr>
            <p:spPr bwMode="auto">
              <a:xfrm>
                <a:off x="1765" y="293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37" name="Rectangle 247"/>
              <p:cNvSpPr>
                <a:spLocks noChangeArrowheads="1"/>
              </p:cNvSpPr>
              <p:nvPr/>
            </p:nvSpPr>
            <p:spPr bwMode="auto">
              <a:xfrm>
                <a:off x="1765" y="293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38" name="Freeform 248"/>
              <p:cNvSpPr>
                <a:spLocks/>
              </p:cNvSpPr>
              <p:nvPr/>
            </p:nvSpPr>
            <p:spPr bwMode="auto">
              <a:xfrm>
                <a:off x="1800" y="292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39" name="Freeform 249"/>
              <p:cNvSpPr>
                <a:spLocks/>
              </p:cNvSpPr>
              <p:nvPr/>
            </p:nvSpPr>
            <p:spPr bwMode="auto">
              <a:xfrm>
                <a:off x="1802" y="292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40" name="Rectangle 250"/>
              <p:cNvSpPr>
                <a:spLocks noChangeArrowheads="1"/>
              </p:cNvSpPr>
              <p:nvPr/>
            </p:nvSpPr>
            <p:spPr bwMode="auto">
              <a:xfrm>
                <a:off x="1802" y="29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41" name="Freeform 251"/>
              <p:cNvSpPr>
                <a:spLocks/>
              </p:cNvSpPr>
              <p:nvPr/>
            </p:nvSpPr>
            <p:spPr bwMode="auto">
              <a:xfrm>
                <a:off x="1805" y="292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42" name="Rectangle 252"/>
              <p:cNvSpPr>
                <a:spLocks noChangeArrowheads="1"/>
              </p:cNvSpPr>
              <p:nvPr/>
            </p:nvSpPr>
            <p:spPr bwMode="auto">
              <a:xfrm>
                <a:off x="1805" y="29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43" name="Freeform 253"/>
              <p:cNvSpPr>
                <a:spLocks/>
              </p:cNvSpPr>
              <p:nvPr/>
            </p:nvSpPr>
            <p:spPr bwMode="auto">
              <a:xfrm>
                <a:off x="1796" y="2917"/>
                <a:ext cx="28" cy="20"/>
              </a:xfrm>
              <a:custGeom>
                <a:avLst/>
                <a:gdLst>
                  <a:gd name="T0" fmla="*/ 0 w 28"/>
                  <a:gd name="T1" fmla="*/ 17 h 20"/>
                  <a:gd name="T2" fmla="*/ 26 w 28"/>
                  <a:gd name="T3" fmla="*/ 20 h 20"/>
                  <a:gd name="T4" fmla="*/ 28 w 28"/>
                  <a:gd name="T5" fmla="*/ 3 h 20"/>
                  <a:gd name="T6" fmla="*/ 2 w 28"/>
                  <a:gd name="T7" fmla="*/ 0 h 20"/>
                  <a:gd name="T8" fmla="*/ 0 w 28"/>
                  <a:gd name="T9" fmla="*/ 17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7"/>
                    </a:moveTo>
                    <a:lnTo>
                      <a:pt x="26" y="20"/>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44" name="Freeform 254"/>
              <p:cNvSpPr>
                <a:spLocks/>
              </p:cNvSpPr>
              <p:nvPr/>
            </p:nvSpPr>
            <p:spPr bwMode="auto">
              <a:xfrm>
                <a:off x="1795" y="2923"/>
                <a:ext cx="25" cy="27"/>
              </a:xfrm>
              <a:custGeom>
                <a:avLst/>
                <a:gdLst>
                  <a:gd name="T0" fmla="*/ 13 w 25"/>
                  <a:gd name="T1" fmla="*/ 0 h 27"/>
                  <a:gd name="T2" fmla="*/ 0 w 25"/>
                  <a:gd name="T3" fmla="*/ 12 h 27"/>
                  <a:gd name="T4" fmla="*/ 13 w 25"/>
                  <a:gd name="T5" fmla="*/ 27 h 27"/>
                  <a:gd name="T6" fmla="*/ 25 w 25"/>
                  <a:gd name="T7" fmla="*/ 15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2"/>
                    </a:lnTo>
                    <a:lnTo>
                      <a:pt x="13" y="27"/>
                    </a:lnTo>
                    <a:lnTo>
                      <a:pt x="25"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45" name="Freeform 255"/>
              <p:cNvSpPr>
                <a:spLocks/>
              </p:cNvSpPr>
              <p:nvPr/>
            </p:nvSpPr>
            <p:spPr bwMode="auto">
              <a:xfrm>
                <a:off x="1810" y="290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46" name="Freeform 256"/>
              <p:cNvSpPr>
                <a:spLocks/>
              </p:cNvSpPr>
              <p:nvPr/>
            </p:nvSpPr>
            <p:spPr bwMode="auto">
              <a:xfrm>
                <a:off x="1797" y="2906"/>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47" name="Freeform 257"/>
              <p:cNvSpPr>
                <a:spLocks/>
              </p:cNvSpPr>
              <p:nvPr/>
            </p:nvSpPr>
            <p:spPr bwMode="auto">
              <a:xfrm>
                <a:off x="1812" y="290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48" name="Rectangle 258"/>
              <p:cNvSpPr>
                <a:spLocks noChangeArrowheads="1"/>
              </p:cNvSpPr>
              <p:nvPr/>
            </p:nvSpPr>
            <p:spPr bwMode="auto">
              <a:xfrm>
                <a:off x="1812" y="290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49" name="Freeform 259"/>
              <p:cNvSpPr>
                <a:spLocks/>
              </p:cNvSpPr>
              <p:nvPr/>
            </p:nvSpPr>
            <p:spPr bwMode="auto">
              <a:xfrm>
                <a:off x="1814" y="2905"/>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50" name="Rectangle 260"/>
              <p:cNvSpPr>
                <a:spLocks noChangeArrowheads="1"/>
              </p:cNvSpPr>
              <p:nvPr/>
            </p:nvSpPr>
            <p:spPr bwMode="auto">
              <a:xfrm>
                <a:off x="1814" y="290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51" name="Freeform 261"/>
              <p:cNvSpPr>
                <a:spLocks/>
              </p:cNvSpPr>
              <p:nvPr/>
            </p:nvSpPr>
            <p:spPr bwMode="auto">
              <a:xfrm>
                <a:off x="1822" y="2905"/>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52" name="Rectangle 262"/>
              <p:cNvSpPr>
                <a:spLocks noChangeArrowheads="1"/>
              </p:cNvSpPr>
              <p:nvPr/>
            </p:nvSpPr>
            <p:spPr bwMode="auto">
              <a:xfrm>
                <a:off x="1822" y="290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53" name="Freeform 263"/>
              <p:cNvSpPr>
                <a:spLocks/>
              </p:cNvSpPr>
              <p:nvPr/>
            </p:nvSpPr>
            <p:spPr bwMode="auto">
              <a:xfrm>
                <a:off x="1856" y="2888"/>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54" name="Freeform 264"/>
              <p:cNvSpPr>
                <a:spLocks/>
              </p:cNvSpPr>
              <p:nvPr/>
            </p:nvSpPr>
            <p:spPr bwMode="auto">
              <a:xfrm>
                <a:off x="1857" y="2888"/>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55" name="Rectangle 265"/>
              <p:cNvSpPr>
                <a:spLocks noChangeArrowheads="1"/>
              </p:cNvSpPr>
              <p:nvPr/>
            </p:nvSpPr>
            <p:spPr bwMode="auto">
              <a:xfrm>
                <a:off x="1857"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56" name="Freeform 266"/>
              <p:cNvSpPr>
                <a:spLocks/>
              </p:cNvSpPr>
              <p:nvPr/>
            </p:nvSpPr>
            <p:spPr bwMode="auto">
              <a:xfrm>
                <a:off x="1861" y="2888"/>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57" name="Rectangle 267"/>
              <p:cNvSpPr>
                <a:spLocks noChangeArrowheads="1"/>
              </p:cNvSpPr>
              <p:nvPr/>
            </p:nvSpPr>
            <p:spPr bwMode="auto">
              <a:xfrm>
                <a:off x="1861"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58" name="Freeform 268"/>
              <p:cNvSpPr>
                <a:spLocks/>
              </p:cNvSpPr>
              <p:nvPr/>
            </p:nvSpPr>
            <p:spPr bwMode="auto">
              <a:xfrm>
                <a:off x="1867" y="288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59" name="Rectangle 269"/>
              <p:cNvSpPr>
                <a:spLocks noChangeArrowheads="1"/>
              </p:cNvSpPr>
              <p:nvPr/>
            </p:nvSpPr>
            <p:spPr bwMode="auto">
              <a:xfrm>
                <a:off x="1867"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60" name="Freeform 270"/>
              <p:cNvSpPr>
                <a:spLocks/>
              </p:cNvSpPr>
              <p:nvPr/>
            </p:nvSpPr>
            <p:spPr bwMode="auto">
              <a:xfrm>
                <a:off x="1869" y="2888"/>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1" name="Rectangle 271"/>
              <p:cNvSpPr>
                <a:spLocks noChangeArrowheads="1"/>
              </p:cNvSpPr>
              <p:nvPr/>
            </p:nvSpPr>
            <p:spPr bwMode="auto">
              <a:xfrm>
                <a:off x="1869"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62" name="Freeform 272"/>
              <p:cNvSpPr>
                <a:spLocks/>
              </p:cNvSpPr>
              <p:nvPr/>
            </p:nvSpPr>
            <p:spPr bwMode="auto">
              <a:xfrm>
                <a:off x="1861" y="2883"/>
                <a:ext cx="28" cy="20"/>
              </a:xfrm>
              <a:custGeom>
                <a:avLst/>
                <a:gdLst>
                  <a:gd name="T0" fmla="*/ 0 w 28"/>
                  <a:gd name="T1" fmla="*/ 17 h 20"/>
                  <a:gd name="T2" fmla="*/ 26 w 28"/>
                  <a:gd name="T3" fmla="*/ 20 h 20"/>
                  <a:gd name="T4" fmla="*/ 28 w 28"/>
                  <a:gd name="T5" fmla="*/ 4 h 20"/>
                  <a:gd name="T6" fmla="*/ 2 w 28"/>
                  <a:gd name="T7" fmla="*/ 0 h 20"/>
                  <a:gd name="T8" fmla="*/ 0 w 28"/>
                  <a:gd name="T9" fmla="*/ 17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7"/>
                    </a:moveTo>
                    <a:lnTo>
                      <a:pt x="26" y="20"/>
                    </a:lnTo>
                    <a:lnTo>
                      <a:pt x="28" y="4"/>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3" name="Freeform 273"/>
              <p:cNvSpPr>
                <a:spLocks/>
              </p:cNvSpPr>
              <p:nvPr/>
            </p:nvSpPr>
            <p:spPr bwMode="auto">
              <a:xfrm>
                <a:off x="1860" y="2889"/>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4" name="Freeform 274"/>
              <p:cNvSpPr>
                <a:spLocks/>
              </p:cNvSpPr>
              <p:nvPr/>
            </p:nvSpPr>
            <p:spPr bwMode="auto">
              <a:xfrm>
                <a:off x="1875" y="2872"/>
                <a:ext cx="11" cy="26"/>
              </a:xfrm>
              <a:custGeom>
                <a:avLst/>
                <a:gdLst>
                  <a:gd name="T0" fmla="*/ 1 w 11"/>
                  <a:gd name="T1" fmla="*/ 0 h 26"/>
                  <a:gd name="T2" fmla="*/ 0 w 11"/>
                  <a:gd name="T3" fmla="*/ 26 h 26"/>
                  <a:gd name="T4" fmla="*/ 10 w 11"/>
                  <a:gd name="T5" fmla="*/ 26 h 26"/>
                  <a:gd name="T6" fmla="*/ 11 w 11"/>
                  <a:gd name="T7" fmla="*/ 0 h 26"/>
                  <a:gd name="T8" fmla="*/ 1 w 11"/>
                  <a:gd name="T9" fmla="*/ 0 h 26"/>
                  <a:gd name="T10" fmla="*/ 0 60000 65536"/>
                  <a:gd name="T11" fmla="*/ 0 60000 65536"/>
                  <a:gd name="T12" fmla="*/ 0 60000 65536"/>
                  <a:gd name="T13" fmla="*/ 0 60000 65536"/>
                  <a:gd name="T14" fmla="*/ 0 60000 65536"/>
                  <a:gd name="T15" fmla="*/ 0 w 11"/>
                  <a:gd name="T16" fmla="*/ 0 h 26"/>
                  <a:gd name="T17" fmla="*/ 11 w 11"/>
                  <a:gd name="T18" fmla="*/ 26 h 26"/>
                </a:gdLst>
                <a:ahLst/>
                <a:cxnLst>
                  <a:cxn ang="T10">
                    <a:pos x="T0" y="T1"/>
                  </a:cxn>
                  <a:cxn ang="T11">
                    <a:pos x="T2" y="T3"/>
                  </a:cxn>
                  <a:cxn ang="T12">
                    <a:pos x="T4" y="T5"/>
                  </a:cxn>
                  <a:cxn ang="T13">
                    <a:pos x="T6" y="T7"/>
                  </a:cxn>
                  <a:cxn ang="T14">
                    <a:pos x="T8" y="T9"/>
                  </a:cxn>
                </a:cxnLst>
                <a:rect l="T15" t="T16" r="T17" b="T18"/>
                <a:pathLst>
                  <a:path w="11" h="26">
                    <a:moveTo>
                      <a:pt x="1" y="0"/>
                    </a:moveTo>
                    <a:lnTo>
                      <a:pt x="0" y="26"/>
                    </a:lnTo>
                    <a:lnTo>
                      <a:pt x="10" y="26"/>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5" name="Freeform 275"/>
              <p:cNvSpPr>
                <a:spLocks/>
              </p:cNvSpPr>
              <p:nvPr/>
            </p:nvSpPr>
            <p:spPr bwMode="auto">
              <a:xfrm>
                <a:off x="1862" y="2873"/>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6" name="Freeform 276"/>
              <p:cNvSpPr>
                <a:spLocks/>
              </p:cNvSpPr>
              <p:nvPr/>
            </p:nvSpPr>
            <p:spPr bwMode="auto">
              <a:xfrm>
                <a:off x="1913" y="2866"/>
                <a:ext cx="28" cy="17"/>
              </a:xfrm>
              <a:custGeom>
                <a:avLst/>
                <a:gdLst>
                  <a:gd name="T0" fmla="*/ 0 w 28"/>
                  <a:gd name="T1" fmla="*/ 14 h 17"/>
                  <a:gd name="T2" fmla="*/ 26 w 28"/>
                  <a:gd name="T3" fmla="*/ 17 h 17"/>
                  <a:gd name="T4" fmla="*/ 28 w 28"/>
                  <a:gd name="T5" fmla="*/ 3 h 17"/>
                  <a:gd name="T6" fmla="*/ 2 w 28"/>
                  <a:gd name="T7" fmla="*/ 0 h 17"/>
                  <a:gd name="T8" fmla="*/ 0 w 28"/>
                  <a:gd name="T9" fmla="*/ 14 h 17"/>
                  <a:gd name="T10" fmla="*/ 0 60000 65536"/>
                  <a:gd name="T11" fmla="*/ 0 60000 65536"/>
                  <a:gd name="T12" fmla="*/ 0 60000 65536"/>
                  <a:gd name="T13" fmla="*/ 0 60000 65536"/>
                  <a:gd name="T14" fmla="*/ 0 60000 65536"/>
                  <a:gd name="T15" fmla="*/ 0 w 28"/>
                  <a:gd name="T16" fmla="*/ 0 h 17"/>
                  <a:gd name="T17" fmla="*/ 28 w 28"/>
                  <a:gd name="T18" fmla="*/ 17 h 17"/>
                </a:gdLst>
                <a:ahLst/>
                <a:cxnLst>
                  <a:cxn ang="T10">
                    <a:pos x="T0" y="T1"/>
                  </a:cxn>
                  <a:cxn ang="T11">
                    <a:pos x="T2" y="T3"/>
                  </a:cxn>
                  <a:cxn ang="T12">
                    <a:pos x="T4" y="T5"/>
                  </a:cxn>
                  <a:cxn ang="T13">
                    <a:pos x="T6" y="T7"/>
                  </a:cxn>
                  <a:cxn ang="T14">
                    <a:pos x="T8" y="T9"/>
                  </a:cxn>
                </a:cxnLst>
                <a:rect l="T15" t="T16" r="T17" b="T18"/>
                <a:pathLst>
                  <a:path w="28" h="17">
                    <a:moveTo>
                      <a:pt x="0" y="14"/>
                    </a:moveTo>
                    <a:lnTo>
                      <a:pt x="26" y="17"/>
                    </a:lnTo>
                    <a:lnTo>
                      <a:pt x="28" y="3"/>
                    </a:lnTo>
                    <a:lnTo>
                      <a:pt x="2" y="0"/>
                    </a:lnTo>
                    <a:lnTo>
                      <a:pt x="0" y="1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7" name="Freeform 277"/>
              <p:cNvSpPr>
                <a:spLocks/>
              </p:cNvSpPr>
              <p:nvPr/>
            </p:nvSpPr>
            <p:spPr bwMode="auto">
              <a:xfrm>
                <a:off x="1927" y="285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8" name="Freeform 278"/>
              <p:cNvSpPr>
                <a:spLocks/>
              </p:cNvSpPr>
              <p:nvPr/>
            </p:nvSpPr>
            <p:spPr bwMode="auto">
              <a:xfrm>
                <a:off x="1914" y="2856"/>
                <a:ext cx="26" cy="26"/>
              </a:xfrm>
              <a:custGeom>
                <a:avLst/>
                <a:gdLst>
                  <a:gd name="T0" fmla="*/ 0 w 26"/>
                  <a:gd name="T1" fmla="*/ 11 h 26"/>
                  <a:gd name="T2" fmla="*/ 13 w 26"/>
                  <a:gd name="T3" fmla="*/ 0 h 26"/>
                  <a:gd name="T4" fmla="*/ 26 w 26"/>
                  <a:gd name="T5" fmla="*/ 15 h 26"/>
                  <a:gd name="T6" fmla="*/ 13 w 26"/>
                  <a:gd name="T7" fmla="*/ 26 h 26"/>
                  <a:gd name="T8" fmla="*/ 0 w 26"/>
                  <a:gd name="T9" fmla="*/ 11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11"/>
                    </a:moveTo>
                    <a:lnTo>
                      <a:pt x="13" y="0"/>
                    </a:lnTo>
                    <a:lnTo>
                      <a:pt x="26" y="15"/>
                    </a:lnTo>
                    <a:lnTo>
                      <a:pt x="13" y="26"/>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69" name="Freeform 279"/>
              <p:cNvSpPr>
                <a:spLocks/>
              </p:cNvSpPr>
              <p:nvPr/>
            </p:nvSpPr>
            <p:spPr bwMode="auto">
              <a:xfrm>
                <a:off x="1928" y="285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70" name="Rectangle 280"/>
              <p:cNvSpPr>
                <a:spLocks noChangeArrowheads="1"/>
              </p:cNvSpPr>
              <p:nvPr/>
            </p:nvSpPr>
            <p:spPr bwMode="auto">
              <a:xfrm>
                <a:off x="1928" y="2856"/>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71" name="Freeform 281"/>
              <p:cNvSpPr>
                <a:spLocks/>
              </p:cNvSpPr>
              <p:nvPr/>
            </p:nvSpPr>
            <p:spPr bwMode="auto">
              <a:xfrm>
                <a:off x="1930" y="2854"/>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72" name="Rectangle 282"/>
              <p:cNvSpPr>
                <a:spLocks noChangeArrowheads="1"/>
              </p:cNvSpPr>
              <p:nvPr/>
            </p:nvSpPr>
            <p:spPr bwMode="auto">
              <a:xfrm>
                <a:off x="1930" y="2856"/>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73" name="Freeform 283"/>
              <p:cNvSpPr>
                <a:spLocks/>
              </p:cNvSpPr>
              <p:nvPr/>
            </p:nvSpPr>
            <p:spPr bwMode="auto">
              <a:xfrm>
                <a:off x="1922" y="2849"/>
                <a:ext cx="28" cy="20"/>
              </a:xfrm>
              <a:custGeom>
                <a:avLst/>
                <a:gdLst>
                  <a:gd name="T0" fmla="*/ 0 w 28"/>
                  <a:gd name="T1" fmla="*/ 17 h 20"/>
                  <a:gd name="T2" fmla="*/ 26 w 28"/>
                  <a:gd name="T3" fmla="*/ 20 h 20"/>
                  <a:gd name="T4" fmla="*/ 28 w 28"/>
                  <a:gd name="T5" fmla="*/ 3 h 20"/>
                  <a:gd name="T6" fmla="*/ 3 w 28"/>
                  <a:gd name="T7" fmla="*/ 0 h 20"/>
                  <a:gd name="T8" fmla="*/ 0 w 28"/>
                  <a:gd name="T9" fmla="*/ 17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7"/>
                    </a:moveTo>
                    <a:lnTo>
                      <a:pt x="26" y="20"/>
                    </a:lnTo>
                    <a:lnTo>
                      <a:pt x="28" y="3"/>
                    </a:lnTo>
                    <a:lnTo>
                      <a:pt x="3"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74" name="Freeform 284"/>
              <p:cNvSpPr>
                <a:spLocks/>
              </p:cNvSpPr>
              <p:nvPr/>
            </p:nvSpPr>
            <p:spPr bwMode="auto">
              <a:xfrm>
                <a:off x="1921" y="2856"/>
                <a:ext cx="26" cy="26"/>
              </a:xfrm>
              <a:custGeom>
                <a:avLst/>
                <a:gdLst>
                  <a:gd name="T0" fmla="*/ 13 w 26"/>
                  <a:gd name="T1" fmla="*/ 0 h 26"/>
                  <a:gd name="T2" fmla="*/ 0 w 26"/>
                  <a:gd name="T3" fmla="*/ 11 h 26"/>
                  <a:gd name="T4" fmla="*/ 13 w 26"/>
                  <a:gd name="T5" fmla="*/ 26 h 26"/>
                  <a:gd name="T6" fmla="*/ 26 w 26"/>
                  <a:gd name="T7" fmla="*/ 15 h 26"/>
                  <a:gd name="T8" fmla="*/ 13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3" y="0"/>
                    </a:moveTo>
                    <a:lnTo>
                      <a:pt x="0" y="11"/>
                    </a:lnTo>
                    <a:lnTo>
                      <a:pt x="13" y="26"/>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75" name="Freeform 285"/>
              <p:cNvSpPr>
                <a:spLocks/>
              </p:cNvSpPr>
              <p:nvPr/>
            </p:nvSpPr>
            <p:spPr bwMode="auto">
              <a:xfrm>
                <a:off x="1936" y="2837"/>
                <a:ext cx="5" cy="27"/>
              </a:xfrm>
              <a:custGeom>
                <a:avLst/>
                <a:gdLst>
                  <a:gd name="T0" fmla="*/ 2 w 5"/>
                  <a:gd name="T1" fmla="*/ 0 h 27"/>
                  <a:gd name="T2" fmla="*/ 0 w 5"/>
                  <a:gd name="T3" fmla="*/ 27 h 27"/>
                  <a:gd name="T4" fmla="*/ 4 w 5"/>
                  <a:gd name="T5" fmla="*/ 27 h 27"/>
                  <a:gd name="T6" fmla="*/ 5 w 5"/>
                  <a:gd name="T7" fmla="*/ 0 h 27"/>
                  <a:gd name="T8" fmla="*/ 2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2" y="0"/>
                    </a:moveTo>
                    <a:lnTo>
                      <a:pt x="0" y="27"/>
                    </a:lnTo>
                    <a:lnTo>
                      <a:pt x="4" y="27"/>
                    </a:lnTo>
                    <a:lnTo>
                      <a:pt x="5"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76" name="Freeform 286"/>
              <p:cNvSpPr>
                <a:spLocks/>
              </p:cNvSpPr>
              <p:nvPr/>
            </p:nvSpPr>
            <p:spPr bwMode="auto">
              <a:xfrm>
                <a:off x="1924" y="2838"/>
                <a:ext cx="25" cy="27"/>
              </a:xfrm>
              <a:custGeom>
                <a:avLst/>
                <a:gdLst>
                  <a:gd name="T0" fmla="*/ 0 w 25"/>
                  <a:gd name="T1" fmla="*/ 12 h 27"/>
                  <a:gd name="T2" fmla="*/ 12 w 25"/>
                  <a:gd name="T3" fmla="*/ 0 h 27"/>
                  <a:gd name="T4" fmla="*/ 25 w 25"/>
                  <a:gd name="T5" fmla="*/ 15 h 27"/>
                  <a:gd name="T6" fmla="*/ 12 w 25"/>
                  <a:gd name="T7" fmla="*/ 27 h 27"/>
                  <a:gd name="T8" fmla="*/ 0 w 25"/>
                  <a:gd name="T9" fmla="*/ 12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12"/>
                    </a:moveTo>
                    <a:lnTo>
                      <a:pt x="12" y="0"/>
                    </a:lnTo>
                    <a:lnTo>
                      <a:pt x="25" y="15"/>
                    </a:lnTo>
                    <a:lnTo>
                      <a:pt x="12"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77" name="Freeform 287"/>
              <p:cNvSpPr>
                <a:spLocks/>
              </p:cNvSpPr>
              <p:nvPr/>
            </p:nvSpPr>
            <p:spPr bwMode="auto">
              <a:xfrm>
                <a:off x="1940" y="2837"/>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78" name="Rectangle 288"/>
              <p:cNvSpPr>
                <a:spLocks noChangeArrowheads="1"/>
              </p:cNvSpPr>
              <p:nvPr/>
            </p:nvSpPr>
            <p:spPr bwMode="auto">
              <a:xfrm>
                <a:off x="1940" y="283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79" name="Freeform 289"/>
              <p:cNvSpPr>
                <a:spLocks/>
              </p:cNvSpPr>
              <p:nvPr/>
            </p:nvSpPr>
            <p:spPr bwMode="auto">
              <a:xfrm>
                <a:off x="1962" y="2832"/>
                <a:ext cx="25" cy="10"/>
              </a:xfrm>
              <a:custGeom>
                <a:avLst/>
                <a:gdLst>
                  <a:gd name="T0" fmla="*/ 0 w 25"/>
                  <a:gd name="T1" fmla="*/ 3 h 10"/>
                  <a:gd name="T2" fmla="*/ 24 w 25"/>
                  <a:gd name="T3" fmla="*/ 10 h 10"/>
                  <a:gd name="T4" fmla="*/ 25 w 25"/>
                  <a:gd name="T5" fmla="*/ 6 h 10"/>
                  <a:gd name="T6" fmla="*/ 1 w 25"/>
                  <a:gd name="T7" fmla="*/ 0 h 10"/>
                  <a:gd name="T8" fmla="*/ 0 w 25"/>
                  <a:gd name="T9" fmla="*/ 3 h 10"/>
                  <a:gd name="T10" fmla="*/ 0 60000 65536"/>
                  <a:gd name="T11" fmla="*/ 0 60000 65536"/>
                  <a:gd name="T12" fmla="*/ 0 60000 65536"/>
                  <a:gd name="T13" fmla="*/ 0 60000 65536"/>
                  <a:gd name="T14" fmla="*/ 0 60000 65536"/>
                  <a:gd name="T15" fmla="*/ 0 w 25"/>
                  <a:gd name="T16" fmla="*/ 0 h 10"/>
                  <a:gd name="T17" fmla="*/ 25 w 25"/>
                  <a:gd name="T18" fmla="*/ 10 h 10"/>
                </a:gdLst>
                <a:ahLst/>
                <a:cxnLst>
                  <a:cxn ang="T10">
                    <a:pos x="T0" y="T1"/>
                  </a:cxn>
                  <a:cxn ang="T11">
                    <a:pos x="T2" y="T3"/>
                  </a:cxn>
                  <a:cxn ang="T12">
                    <a:pos x="T4" y="T5"/>
                  </a:cxn>
                  <a:cxn ang="T13">
                    <a:pos x="T6" y="T7"/>
                  </a:cxn>
                  <a:cxn ang="T14">
                    <a:pos x="T8" y="T9"/>
                  </a:cxn>
                </a:cxnLst>
                <a:rect l="T15" t="T16" r="T17" b="T18"/>
                <a:pathLst>
                  <a:path w="25" h="10">
                    <a:moveTo>
                      <a:pt x="0" y="3"/>
                    </a:moveTo>
                    <a:lnTo>
                      <a:pt x="24" y="10"/>
                    </a:lnTo>
                    <a:lnTo>
                      <a:pt x="25" y="6"/>
                    </a:lnTo>
                    <a:lnTo>
                      <a:pt x="1" y="0"/>
                    </a:lnTo>
                    <a:lnTo>
                      <a:pt x="0" y="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80" name="Freeform 290"/>
              <p:cNvSpPr>
                <a:spLocks/>
              </p:cNvSpPr>
              <p:nvPr/>
            </p:nvSpPr>
            <p:spPr bwMode="auto">
              <a:xfrm>
                <a:off x="1974" y="282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81" name="Freeform 291"/>
              <p:cNvSpPr>
                <a:spLocks/>
              </p:cNvSpPr>
              <p:nvPr/>
            </p:nvSpPr>
            <p:spPr bwMode="auto">
              <a:xfrm>
                <a:off x="1962" y="2822"/>
                <a:ext cx="24" cy="27"/>
              </a:xfrm>
              <a:custGeom>
                <a:avLst/>
                <a:gdLst>
                  <a:gd name="T0" fmla="*/ 0 w 24"/>
                  <a:gd name="T1" fmla="*/ 10 h 27"/>
                  <a:gd name="T2" fmla="*/ 12 w 24"/>
                  <a:gd name="T3" fmla="*/ 0 h 27"/>
                  <a:gd name="T4" fmla="*/ 24 w 24"/>
                  <a:gd name="T5" fmla="*/ 16 h 27"/>
                  <a:gd name="T6" fmla="*/ 12 w 24"/>
                  <a:gd name="T7" fmla="*/ 27 h 27"/>
                  <a:gd name="T8" fmla="*/ 0 w 24"/>
                  <a:gd name="T9" fmla="*/ 1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10"/>
                    </a:moveTo>
                    <a:lnTo>
                      <a:pt x="12" y="0"/>
                    </a:lnTo>
                    <a:lnTo>
                      <a:pt x="24" y="16"/>
                    </a:lnTo>
                    <a:lnTo>
                      <a:pt x="12"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82" name="Freeform 292"/>
              <p:cNvSpPr>
                <a:spLocks/>
              </p:cNvSpPr>
              <p:nvPr/>
            </p:nvSpPr>
            <p:spPr bwMode="auto">
              <a:xfrm>
                <a:off x="1977" y="282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83" name="Rectangle 293"/>
              <p:cNvSpPr>
                <a:spLocks noChangeArrowheads="1"/>
              </p:cNvSpPr>
              <p:nvPr/>
            </p:nvSpPr>
            <p:spPr bwMode="auto">
              <a:xfrm>
                <a:off x="1977"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84" name="Freeform 294"/>
              <p:cNvSpPr>
                <a:spLocks/>
              </p:cNvSpPr>
              <p:nvPr/>
            </p:nvSpPr>
            <p:spPr bwMode="auto">
              <a:xfrm>
                <a:off x="1979" y="2821"/>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85" name="Rectangle 295"/>
              <p:cNvSpPr>
                <a:spLocks noChangeArrowheads="1"/>
              </p:cNvSpPr>
              <p:nvPr/>
            </p:nvSpPr>
            <p:spPr bwMode="auto">
              <a:xfrm>
                <a:off x="1979"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86" name="Freeform 296"/>
              <p:cNvSpPr>
                <a:spLocks/>
              </p:cNvSpPr>
              <p:nvPr/>
            </p:nvSpPr>
            <p:spPr bwMode="auto">
              <a:xfrm>
                <a:off x="1984" y="2821"/>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87" name="Rectangle 297"/>
              <p:cNvSpPr>
                <a:spLocks noChangeArrowheads="1"/>
              </p:cNvSpPr>
              <p:nvPr/>
            </p:nvSpPr>
            <p:spPr bwMode="auto">
              <a:xfrm>
                <a:off x="1984"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88" name="Freeform 298"/>
              <p:cNvSpPr>
                <a:spLocks/>
              </p:cNvSpPr>
              <p:nvPr/>
            </p:nvSpPr>
            <p:spPr bwMode="auto">
              <a:xfrm>
                <a:off x="1991" y="2821"/>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89" name="Rectangle 299"/>
              <p:cNvSpPr>
                <a:spLocks noChangeArrowheads="1"/>
              </p:cNvSpPr>
              <p:nvPr/>
            </p:nvSpPr>
            <p:spPr bwMode="auto">
              <a:xfrm>
                <a:off x="1991"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90" name="Freeform 300"/>
              <p:cNvSpPr>
                <a:spLocks/>
              </p:cNvSpPr>
              <p:nvPr/>
            </p:nvSpPr>
            <p:spPr bwMode="auto">
              <a:xfrm>
                <a:off x="1996" y="2821"/>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91" name="Rectangle 301"/>
              <p:cNvSpPr>
                <a:spLocks noChangeArrowheads="1"/>
              </p:cNvSpPr>
              <p:nvPr/>
            </p:nvSpPr>
            <p:spPr bwMode="auto">
              <a:xfrm>
                <a:off x="1996"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92" name="Freeform 302"/>
              <p:cNvSpPr>
                <a:spLocks/>
              </p:cNvSpPr>
              <p:nvPr/>
            </p:nvSpPr>
            <p:spPr bwMode="auto">
              <a:xfrm>
                <a:off x="2003" y="282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93" name="Rectangle 303"/>
              <p:cNvSpPr>
                <a:spLocks noChangeArrowheads="1"/>
              </p:cNvSpPr>
              <p:nvPr/>
            </p:nvSpPr>
            <p:spPr bwMode="auto">
              <a:xfrm>
                <a:off x="2003"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94" name="Freeform 304"/>
              <p:cNvSpPr>
                <a:spLocks/>
              </p:cNvSpPr>
              <p:nvPr/>
            </p:nvSpPr>
            <p:spPr bwMode="auto">
              <a:xfrm>
                <a:off x="2005" y="2821"/>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95" name="Rectangle 305"/>
              <p:cNvSpPr>
                <a:spLocks noChangeArrowheads="1"/>
              </p:cNvSpPr>
              <p:nvPr/>
            </p:nvSpPr>
            <p:spPr bwMode="auto">
              <a:xfrm>
                <a:off x="2005"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396" name="Freeform 306"/>
              <p:cNvSpPr>
                <a:spLocks/>
              </p:cNvSpPr>
              <p:nvPr/>
            </p:nvSpPr>
            <p:spPr bwMode="auto">
              <a:xfrm>
                <a:off x="2000" y="2832"/>
                <a:ext cx="26" cy="4"/>
              </a:xfrm>
              <a:custGeom>
                <a:avLst/>
                <a:gdLst>
                  <a:gd name="T0" fmla="*/ 0 w 26"/>
                  <a:gd name="T1" fmla="*/ 2 h 4"/>
                  <a:gd name="T2" fmla="*/ 26 w 26"/>
                  <a:gd name="T3" fmla="*/ 4 h 4"/>
                  <a:gd name="T4" fmla="*/ 26 w 26"/>
                  <a:gd name="T5" fmla="*/ 2 h 4"/>
                  <a:gd name="T6" fmla="*/ 0 w 26"/>
                  <a:gd name="T7" fmla="*/ 0 h 4"/>
                  <a:gd name="T8" fmla="*/ 0 w 26"/>
                  <a:gd name="T9" fmla="*/ 2 h 4"/>
                  <a:gd name="T10" fmla="*/ 0 60000 65536"/>
                  <a:gd name="T11" fmla="*/ 0 60000 65536"/>
                  <a:gd name="T12" fmla="*/ 0 60000 65536"/>
                  <a:gd name="T13" fmla="*/ 0 60000 65536"/>
                  <a:gd name="T14" fmla="*/ 0 60000 65536"/>
                  <a:gd name="T15" fmla="*/ 0 w 26"/>
                  <a:gd name="T16" fmla="*/ 0 h 4"/>
                  <a:gd name="T17" fmla="*/ 26 w 26"/>
                  <a:gd name="T18" fmla="*/ 4 h 4"/>
                </a:gdLst>
                <a:ahLst/>
                <a:cxnLst>
                  <a:cxn ang="T10">
                    <a:pos x="T0" y="T1"/>
                  </a:cxn>
                  <a:cxn ang="T11">
                    <a:pos x="T2" y="T3"/>
                  </a:cxn>
                  <a:cxn ang="T12">
                    <a:pos x="T4" y="T5"/>
                  </a:cxn>
                  <a:cxn ang="T13">
                    <a:pos x="T6" y="T7"/>
                  </a:cxn>
                  <a:cxn ang="T14">
                    <a:pos x="T8" y="T9"/>
                  </a:cxn>
                </a:cxnLst>
                <a:rect l="T15" t="T16" r="T17" b="T18"/>
                <a:pathLst>
                  <a:path w="26" h="4">
                    <a:moveTo>
                      <a:pt x="0" y="2"/>
                    </a:moveTo>
                    <a:lnTo>
                      <a:pt x="26" y="4"/>
                    </a:lnTo>
                    <a:lnTo>
                      <a:pt x="26" y="2"/>
                    </a:lnTo>
                    <a:lnTo>
                      <a:pt x="0" y="0"/>
                    </a:lnTo>
                    <a:lnTo>
                      <a:pt x="0" y="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97" name="Freeform 307"/>
              <p:cNvSpPr>
                <a:spLocks/>
              </p:cNvSpPr>
              <p:nvPr/>
            </p:nvSpPr>
            <p:spPr bwMode="auto">
              <a:xfrm>
                <a:off x="1999" y="2822"/>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98" name="Freeform 308"/>
              <p:cNvSpPr>
                <a:spLocks/>
              </p:cNvSpPr>
              <p:nvPr/>
            </p:nvSpPr>
            <p:spPr bwMode="auto">
              <a:xfrm>
                <a:off x="2041" y="2804"/>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399" name="Freeform 309"/>
              <p:cNvSpPr>
                <a:spLocks/>
              </p:cNvSpPr>
              <p:nvPr/>
            </p:nvSpPr>
            <p:spPr bwMode="auto">
              <a:xfrm>
                <a:off x="2047" y="2804"/>
                <a:ext cx="7" cy="27"/>
              </a:xfrm>
              <a:custGeom>
                <a:avLst/>
                <a:gdLst>
                  <a:gd name="T0" fmla="*/ 1 w 7"/>
                  <a:gd name="T1" fmla="*/ 0 h 27"/>
                  <a:gd name="T2" fmla="*/ 0 w 7"/>
                  <a:gd name="T3" fmla="*/ 27 h 27"/>
                  <a:gd name="T4" fmla="*/ 5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5"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00" name="Rectangle 310"/>
              <p:cNvSpPr>
                <a:spLocks noChangeArrowheads="1"/>
              </p:cNvSpPr>
              <p:nvPr/>
            </p:nvSpPr>
            <p:spPr bwMode="auto">
              <a:xfrm>
                <a:off x="2047" y="280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01" name="Freeform 311"/>
              <p:cNvSpPr>
                <a:spLocks/>
              </p:cNvSpPr>
              <p:nvPr/>
            </p:nvSpPr>
            <p:spPr bwMode="auto">
              <a:xfrm>
                <a:off x="2052" y="2804"/>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02" name="Rectangle 312"/>
              <p:cNvSpPr>
                <a:spLocks noChangeArrowheads="1"/>
              </p:cNvSpPr>
              <p:nvPr/>
            </p:nvSpPr>
            <p:spPr bwMode="auto">
              <a:xfrm>
                <a:off x="2052" y="280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03" name="Freeform 313"/>
              <p:cNvSpPr>
                <a:spLocks/>
              </p:cNvSpPr>
              <p:nvPr/>
            </p:nvSpPr>
            <p:spPr bwMode="auto">
              <a:xfrm>
                <a:off x="2043" y="2799"/>
                <a:ext cx="28" cy="20"/>
              </a:xfrm>
              <a:custGeom>
                <a:avLst/>
                <a:gdLst>
                  <a:gd name="T0" fmla="*/ 0 w 28"/>
                  <a:gd name="T1" fmla="*/ 17 h 20"/>
                  <a:gd name="T2" fmla="*/ 26 w 28"/>
                  <a:gd name="T3" fmla="*/ 20 h 20"/>
                  <a:gd name="T4" fmla="*/ 28 w 28"/>
                  <a:gd name="T5" fmla="*/ 3 h 20"/>
                  <a:gd name="T6" fmla="*/ 2 w 28"/>
                  <a:gd name="T7" fmla="*/ 0 h 20"/>
                  <a:gd name="T8" fmla="*/ 0 w 28"/>
                  <a:gd name="T9" fmla="*/ 17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7"/>
                    </a:moveTo>
                    <a:lnTo>
                      <a:pt x="26" y="20"/>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04" name="Freeform 314"/>
              <p:cNvSpPr>
                <a:spLocks/>
              </p:cNvSpPr>
              <p:nvPr/>
            </p:nvSpPr>
            <p:spPr bwMode="auto">
              <a:xfrm>
                <a:off x="2042" y="2805"/>
                <a:ext cx="25" cy="27"/>
              </a:xfrm>
              <a:custGeom>
                <a:avLst/>
                <a:gdLst>
                  <a:gd name="T0" fmla="*/ 13 w 25"/>
                  <a:gd name="T1" fmla="*/ 0 h 27"/>
                  <a:gd name="T2" fmla="*/ 0 w 25"/>
                  <a:gd name="T3" fmla="*/ 12 h 27"/>
                  <a:gd name="T4" fmla="*/ 13 w 25"/>
                  <a:gd name="T5" fmla="*/ 27 h 27"/>
                  <a:gd name="T6" fmla="*/ 25 w 25"/>
                  <a:gd name="T7" fmla="*/ 15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2"/>
                    </a:lnTo>
                    <a:lnTo>
                      <a:pt x="13" y="27"/>
                    </a:lnTo>
                    <a:lnTo>
                      <a:pt x="25"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05" name="Freeform 315"/>
              <p:cNvSpPr>
                <a:spLocks/>
              </p:cNvSpPr>
              <p:nvPr/>
            </p:nvSpPr>
            <p:spPr bwMode="auto">
              <a:xfrm>
                <a:off x="2057" y="278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06" name="Freeform 316"/>
              <p:cNvSpPr>
                <a:spLocks/>
              </p:cNvSpPr>
              <p:nvPr/>
            </p:nvSpPr>
            <p:spPr bwMode="auto">
              <a:xfrm>
                <a:off x="2044" y="2788"/>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07" name="Freeform 317"/>
              <p:cNvSpPr>
                <a:spLocks/>
              </p:cNvSpPr>
              <p:nvPr/>
            </p:nvSpPr>
            <p:spPr bwMode="auto">
              <a:xfrm>
                <a:off x="2059" y="278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08" name="Rectangle 318"/>
              <p:cNvSpPr>
                <a:spLocks noChangeArrowheads="1"/>
              </p:cNvSpPr>
              <p:nvPr/>
            </p:nvSpPr>
            <p:spPr bwMode="auto">
              <a:xfrm>
                <a:off x="2059" y="27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09" name="Freeform 319"/>
              <p:cNvSpPr>
                <a:spLocks/>
              </p:cNvSpPr>
              <p:nvPr/>
            </p:nvSpPr>
            <p:spPr bwMode="auto">
              <a:xfrm>
                <a:off x="2061" y="2787"/>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10" name="Rectangle 320"/>
              <p:cNvSpPr>
                <a:spLocks noChangeArrowheads="1"/>
              </p:cNvSpPr>
              <p:nvPr/>
            </p:nvSpPr>
            <p:spPr bwMode="auto">
              <a:xfrm>
                <a:off x="2061" y="27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11" name="Freeform 321"/>
              <p:cNvSpPr>
                <a:spLocks/>
              </p:cNvSpPr>
              <p:nvPr/>
            </p:nvSpPr>
            <p:spPr bwMode="auto">
              <a:xfrm>
                <a:off x="2062" y="278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12" name="Rectangle 322"/>
              <p:cNvSpPr>
                <a:spLocks noChangeArrowheads="1"/>
              </p:cNvSpPr>
              <p:nvPr/>
            </p:nvSpPr>
            <p:spPr bwMode="auto">
              <a:xfrm>
                <a:off x="2062" y="27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13" name="Freeform 323"/>
              <p:cNvSpPr>
                <a:spLocks/>
              </p:cNvSpPr>
              <p:nvPr/>
            </p:nvSpPr>
            <p:spPr bwMode="auto">
              <a:xfrm>
                <a:off x="2064" y="278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14" name="Rectangle 324"/>
              <p:cNvSpPr>
                <a:spLocks noChangeArrowheads="1"/>
              </p:cNvSpPr>
              <p:nvPr/>
            </p:nvSpPr>
            <p:spPr bwMode="auto">
              <a:xfrm>
                <a:off x="2064" y="27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15" name="Freeform 325"/>
              <p:cNvSpPr>
                <a:spLocks/>
              </p:cNvSpPr>
              <p:nvPr/>
            </p:nvSpPr>
            <p:spPr bwMode="auto">
              <a:xfrm>
                <a:off x="2098" y="2771"/>
                <a:ext cx="11" cy="26"/>
              </a:xfrm>
              <a:custGeom>
                <a:avLst/>
                <a:gdLst>
                  <a:gd name="T0" fmla="*/ 1 w 11"/>
                  <a:gd name="T1" fmla="*/ 0 h 26"/>
                  <a:gd name="T2" fmla="*/ 0 w 11"/>
                  <a:gd name="T3" fmla="*/ 26 h 26"/>
                  <a:gd name="T4" fmla="*/ 10 w 11"/>
                  <a:gd name="T5" fmla="*/ 26 h 26"/>
                  <a:gd name="T6" fmla="*/ 11 w 11"/>
                  <a:gd name="T7" fmla="*/ 0 h 26"/>
                  <a:gd name="T8" fmla="*/ 1 w 11"/>
                  <a:gd name="T9" fmla="*/ 0 h 26"/>
                  <a:gd name="T10" fmla="*/ 0 60000 65536"/>
                  <a:gd name="T11" fmla="*/ 0 60000 65536"/>
                  <a:gd name="T12" fmla="*/ 0 60000 65536"/>
                  <a:gd name="T13" fmla="*/ 0 60000 65536"/>
                  <a:gd name="T14" fmla="*/ 0 60000 65536"/>
                  <a:gd name="T15" fmla="*/ 0 w 11"/>
                  <a:gd name="T16" fmla="*/ 0 h 26"/>
                  <a:gd name="T17" fmla="*/ 11 w 11"/>
                  <a:gd name="T18" fmla="*/ 26 h 26"/>
                </a:gdLst>
                <a:ahLst/>
                <a:cxnLst>
                  <a:cxn ang="T10">
                    <a:pos x="T0" y="T1"/>
                  </a:cxn>
                  <a:cxn ang="T11">
                    <a:pos x="T2" y="T3"/>
                  </a:cxn>
                  <a:cxn ang="T12">
                    <a:pos x="T4" y="T5"/>
                  </a:cxn>
                  <a:cxn ang="T13">
                    <a:pos x="T6" y="T7"/>
                  </a:cxn>
                  <a:cxn ang="T14">
                    <a:pos x="T8" y="T9"/>
                  </a:cxn>
                </a:cxnLst>
                <a:rect l="T15" t="T16" r="T17" b="T18"/>
                <a:pathLst>
                  <a:path w="11" h="26">
                    <a:moveTo>
                      <a:pt x="1" y="0"/>
                    </a:moveTo>
                    <a:lnTo>
                      <a:pt x="0" y="26"/>
                    </a:lnTo>
                    <a:lnTo>
                      <a:pt x="10" y="26"/>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16" name="Rectangle 326"/>
              <p:cNvSpPr>
                <a:spLocks noChangeArrowheads="1"/>
              </p:cNvSpPr>
              <p:nvPr/>
            </p:nvSpPr>
            <p:spPr bwMode="auto">
              <a:xfrm>
                <a:off x="2098" y="277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17" name="Freeform 327"/>
              <p:cNvSpPr>
                <a:spLocks/>
              </p:cNvSpPr>
              <p:nvPr/>
            </p:nvSpPr>
            <p:spPr bwMode="auto">
              <a:xfrm>
                <a:off x="2096" y="2764"/>
                <a:ext cx="29" cy="23"/>
              </a:xfrm>
              <a:custGeom>
                <a:avLst/>
                <a:gdLst>
                  <a:gd name="T0" fmla="*/ 0 w 29"/>
                  <a:gd name="T1" fmla="*/ 17 h 23"/>
                  <a:gd name="T2" fmla="*/ 26 w 29"/>
                  <a:gd name="T3" fmla="*/ 23 h 23"/>
                  <a:gd name="T4" fmla="*/ 29 w 29"/>
                  <a:gd name="T5" fmla="*/ 6 h 23"/>
                  <a:gd name="T6" fmla="*/ 4 w 29"/>
                  <a:gd name="T7" fmla="*/ 0 h 23"/>
                  <a:gd name="T8" fmla="*/ 0 w 29"/>
                  <a:gd name="T9" fmla="*/ 17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17"/>
                    </a:moveTo>
                    <a:lnTo>
                      <a:pt x="26" y="23"/>
                    </a:lnTo>
                    <a:lnTo>
                      <a:pt x="29" y="6"/>
                    </a:lnTo>
                    <a:lnTo>
                      <a:pt x="4"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18" name="Freeform 328"/>
              <p:cNvSpPr>
                <a:spLocks/>
              </p:cNvSpPr>
              <p:nvPr/>
            </p:nvSpPr>
            <p:spPr bwMode="auto">
              <a:xfrm>
                <a:off x="2095" y="2772"/>
                <a:ext cx="26" cy="27"/>
              </a:xfrm>
              <a:custGeom>
                <a:avLst/>
                <a:gdLst>
                  <a:gd name="T0" fmla="*/ 13 w 26"/>
                  <a:gd name="T1" fmla="*/ 0 h 27"/>
                  <a:gd name="T2" fmla="*/ 0 w 26"/>
                  <a:gd name="T3" fmla="*/ 10 h 27"/>
                  <a:gd name="T4" fmla="*/ 13 w 26"/>
                  <a:gd name="T5" fmla="*/ 27 h 27"/>
                  <a:gd name="T6" fmla="*/ 26 w 26"/>
                  <a:gd name="T7" fmla="*/ 16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0"/>
                    </a:lnTo>
                    <a:lnTo>
                      <a:pt x="13" y="27"/>
                    </a:lnTo>
                    <a:lnTo>
                      <a:pt x="26"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19" name="Freeform 329"/>
              <p:cNvSpPr>
                <a:spLocks/>
              </p:cNvSpPr>
              <p:nvPr/>
            </p:nvSpPr>
            <p:spPr bwMode="auto">
              <a:xfrm>
                <a:off x="2112" y="2753"/>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0" name="Freeform 330"/>
              <p:cNvSpPr>
                <a:spLocks/>
              </p:cNvSpPr>
              <p:nvPr/>
            </p:nvSpPr>
            <p:spPr bwMode="auto">
              <a:xfrm>
                <a:off x="2099" y="2755"/>
                <a:ext cx="25" cy="26"/>
              </a:xfrm>
              <a:custGeom>
                <a:avLst/>
                <a:gdLst>
                  <a:gd name="T0" fmla="*/ 0 w 25"/>
                  <a:gd name="T1" fmla="*/ 10 h 26"/>
                  <a:gd name="T2" fmla="*/ 13 w 25"/>
                  <a:gd name="T3" fmla="*/ 0 h 26"/>
                  <a:gd name="T4" fmla="*/ 25 w 25"/>
                  <a:gd name="T5" fmla="*/ 16 h 26"/>
                  <a:gd name="T6" fmla="*/ 13 w 25"/>
                  <a:gd name="T7" fmla="*/ 26 h 26"/>
                  <a:gd name="T8" fmla="*/ 0 w 25"/>
                  <a:gd name="T9" fmla="*/ 1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0"/>
                    </a:moveTo>
                    <a:lnTo>
                      <a:pt x="13" y="0"/>
                    </a:lnTo>
                    <a:lnTo>
                      <a:pt x="25" y="16"/>
                    </a:lnTo>
                    <a:lnTo>
                      <a:pt x="13" y="26"/>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1" name="Freeform 331"/>
              <p:cNvSpPr>
                <a:spLocks/>
              </p:cNvSpPr>
              <p:nvPr/>
            </p:nvSpPr>
            <p:spPr bwMode="auto">
              <a:xfrm>
                <a:off x="2122" y="2753"/>
                <a:ext cx="5" cy="27"/>
              </a:xfrm>
              <a:custGeom>
                <a:avLst/>
                <a:gdLst>
                  <a:gd name="T0" fmla="*/ 1 w 5"/>
                  <a:gd name="T1" fmla="*/ 0 h 27"/>
                  <a:gd name="T2" fmla="*/ 0 w 5"/>
                  <a:gd name="T3" fmla="*/ 27 h 27"/>
                  <a:gd name="T4" fmla="*/ 3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3"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2" name="Rectangle 332"/>
              <p:cNvSpPr>
                <a:spLocks noChangeArrowheads="1"/>
              </p:cNvSpPr>
              <p:nvPr/>
            </p:nvSpPr>
            <p:spPr bwMode="auto">
              <a:xfrm>
                <a:off x="2122" y="2755"/>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23" name="Freeform 333"/>
              <p:cNvSpPr>
                <a:spLocks/>
              </p:cNvSpPr>
              <p:nvPr/>
            </p:nvSpPr>
            <p:spPr bwMode="auto">
              <a:xfrm>
                <a:off x="2125" y="2753"/>
                <a:ext cx="3" cy="27"/>
              </a:xfrm>
              <a:custGeom>
                <a:avLst/>
                <a:gdLst>
                  <a:gd name="T0" fmla="*/ 2 w 3"/>
                  <a:gd name="T1" fmla="*/ 0 h 27"/>
                  <a:gd name="T2" fmla="*/ 0 w 3"/>
                  <a:gd name="T3" fmla="*/ 27 h 27"/>
                  <a:gd name="T4" fmla="*/ 2 w 3"/>
                  <a:gd name="T5" fmla="*/ 27 h 27"/>
                  <a:gd name="T6" fmla="*/ 3 w 3"/>
                  <a:gd name="T7" fmla="*/ 0 h 27"/>
                  <a:gd name="T8" fmla="*/ 2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2" y="0"/>
                    </a:moveTo>
                    <a:lnTo>
                      <a:pt x="0" y="27"/>
                    </a:lnTo>
                    <a:lnTo>
                      <a:pt x="2" y="27"/>
                    </a:lnTo>
                    <a:lnTo>
                      <a:pt x="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4" name="Rectangle 334"/>
              <p:cNvSpPr>
                <a:spLocks noChangeArrowheads="1"/>
              </p:cNvSpPr>
              <p:nvPr/>
            </p:nvSpPr>
            <p:spPr bwMode="auto">
              <a:xfrm>
                <a:off x="2125" y="2755"/>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25" name="Freeform 335"/>
              <p:cNvSpPr>
                <a:spLocks/>
              </p:cNvSpPr>
              <p:nvPr/>
            </p:nvSpPr>
            <p:spPr bwMode="auto">
              <a:xfrm>
                <a:off x="2157" y="2737"/>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6" name="Freeform 336"/>
              <p:cNvSpPr>
                <a:spLocks/>
              </p:cNvSpPr>
              <p:nvPr/>
            </p:nvSpPr>
            <p:spPr bwMode="auto">
              <a:xfrm>
                <a:off x="2151" y="2731"/>
                <a:ext cx="30" cy="24"/>
              </a:xfrm>
              <a:custGeom>
                <a:avLst/>
                <a:gdLst>
                  <a:gd name="T0" fmla="*/ 0 w 30"/>
                  <a:gd name="T1" fmla="*/ 17 h 24"/>
                  <a:gd name="T2" fmla="*/ 26 w 30"/>
                  <a:gd name="T3" fmla="*/ 24 h 24"/>
                  <a:gd name="T4" fmla="*/ 30 w 30"/>
                  <a:gd name="T5" fmla="*/ 6 h 24"/>
                  <a:gd name="T6" fmla="*/ 5 w 30"/>
                  <a:gd name="T7" fmla="*/ 0 h 24"/>
                  <a:gd name="T8" fmla="*/ 0 w 30"/>
                  <a:gd name="T9" fmla="*/ 17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0" y="17"/>
                    </a:moveTo>
                    <a:lnTo>
                      <a:pt x="26" y="24"/>
                    </a:lnTo>
                    <a:lnTo>
                      <a:pt x="30" y="6"/>
                    </a:lnTo>
                    <a:lnTo>
                      <a:pt x="5"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7" name="Freeform 337"/>
              <p:cNvSpPr>
                <a:spLocks/>
              </p:cNvSpPr>
              <p:nvPr/>
            </p:nvSpPr>
            <p:spPr bwMode="auto">
              <a:xfrm>
                <a:off x="2150" y="2738"/>
                <a:ext cx="26" cy="27"/>
              </a:xfrm>
              <a:custGeom>
                <a:avLst/>
                <a:gdLst>
                  <a:gd name="T0" fmla="*/ 13 w 26"/>
                  <a:gd name="T1" fmla="*/ 0 h 27"/>
                  <a:gd name="T2" fmla="*/ 0 w 26"/>
                  <a:gd name="T3" fmla="*/ 10 h 27"/>
                  <a:gd name="T4" fmla="*/ 13 w 26"/>
                  <a:gd name="T5" fmla="*/ 27 h 27"/>
                  <a:gd name="T6" fmla="*/ 26 w 26"/>
                  <a:gd name="T7" fmla="*/ 17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0"/>
                    </a:lnTo>
                    <a:lnTo>
                      <a:pt x="13" y="27"/>
                    </a:lnTo>
                    <a:lnTo>
                      <a:pt x="26" y="17"/>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8" name="Freeform 338"/>
              <p:cNvSpPr>
                <a:spLocks/>
              </p:cNvSpPr>
              <p:nvPr/>
            </p:nvSpPr>
            <p:spPr bwMode="auto">
              <a:xfrm>
                <a:off x="2167" y="2720"/>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29" name="Freeform 339"/>
              <p:cNvSpPr>
                <a:spLocks/>
              </p:cNvSpPr>
              <p:nvPr/>
            </p:nvSpPr>
            <p:spPr bwMode="auto">
              <a:xfrm>
                <a:off x="2154" y="2721"/>
                <a:ext cx="26" cy="27"/>
              </a:xfrm>
              <a:custGeom>
                <a:avLst/>
                <a:gdLst>
                  <a:gd name="T0" fmla="*/ 0 w 26"/>
                  <a:gd name="T1" fmla="*/ 10 h 27"/>
                  <a:gd name="T2" fmla="*/ 13 w 26"/>
                  <a:gd name="T3" fmla="*/ 0 h 27"/>
                  <a:gd name="T4" fmla="*/ 26 w 26"/>
                  <a:gd name="T5" fmla="*/ 16 h 27"/>
                  <a:gd name="T6" fmla="*/ 13 w 26"/>
                  <a:gd name="T7" fmla="*/ 27 h 27"/>
                  <a:gd name="T8" fmla="*/ 0 w 26"/>
                  <a:gd name="T9" fmla="*/ 1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0"/>
                    </a:moveTo>
                    <a:lnTo>
                      <a:pt x="13" y="0"/>
                    </a:lnTo>
                    <a:lnTo>
                      <a:pt x="26" y="16"/>
                    </a:lnTo>
                    <a:lnTo>
                      <a:pt x="13"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30" name="Freeform 340"/>
              <p:cNvSpPr>
                <a:spLocks/>
              </p:cNvSpPr>
              <p:nvPr/>
            </p:nvSpPr>
            <p:spPr bwMode="auto">
              <a:xfrm>
                <a:off x="2170" y="2720"/>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31" name="Rectangle 341"/>
              <p:cNvSpPr>
                <a:spLocks noChangeArrowheads="1"/>
              </p:cNvSpPr>
              <p:nvPr/>
            </p:nvSpPr>
            <p:spPr bwMode="auto">
              <a:xfrm>
                <a:off x="2170"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32" name="Freeform 342"/>
              <p:cNvSpPr>
                <a:spLocks/>
              </p:cNvSpPr>
              <p:nvPr/>
            </p:nvSpPr>
            <p:spPr bwMode="auto">
              <a:xfrm>
                <a:off x="2173" y="272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33" name="Rectangle 343"/>
              <p:cNvSpPr>
                <a:spLocks noChangeArrowheads="1"/>
              </p:cNvSpPr>
              <p:nvPr/>
            </p:nvSpPr>
            <p:spPr bwMode="auto">
              <a:xfrm>
                <a:off x="2173"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34" name="Freeform 344"/>
              <p:cNvSpPr>
                <a:spLocks/>
              </p:cNvSpPr>
              <p:nvPr/>
            </p:nvSpPr>
            <p:spPr bwMode="auto">
              <a:xfrm>
                <a:off x="2177" y="272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35" name="Rectangle 345"/>
              <p:cNvSpPr>
                <a:spLocks noChangeArrowheads="1"/>
              </p:cNvSpPr>
              <p:nvPr/>
            </p:nvSpPr>
            <p:spPr bwMode="auto">
              <a:xfrm>
                <a:off x="2177"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36" name="Freeform 346"/>
              <p:cNvSpPr>
                <a:spLocks/>
              </p:cNvSpPr>
              <p:nvPr/>
            </p:nvSpPr>
            <p:spPr bwMode="auto">
              <a:xfrm>
                <a:off x="2179" y="272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37" name="Rectangle 347"/>
              <p:cNvSpPr>
                <a:spLocks noChangeArrowheads="1"/>
              </p:cNvSpPr>
              <p:nvPr/>
            </p:nvSpPr>
            <p:spPr bwMode="auto">
              <a:xfrm>
                <a:off x="2179"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38" name="Freeform 348"/>
              <p:cNvSpPr>
                <a:spLocks/>
              </p:cNvSpPr>
              <p:nvPr/>
            </p:nvSpPr>
            <p:spPr bwMode="auto">
              <a:xfrm>
                <a:off x="2181" y="272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39" name="Rectangle 349"/>
              <p:cNvSpPr>
                <a:spLocks noChangeArrowheads="1"/>
              </p:cNvSpPr>
              <p:nvPr/>
            </p:nvSpPr>
            <p:spPr bwMode="auto">
              <a:xfrm>
                <a:off x="2181"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40" name="Freeform 350"/>
              <p:cNvSpPr>
                <a:spLocks/>
              </p:cNvSpPr>
              <p:nvPr/>
            </p:nvSpPr>
            <p:spPr bwMode="auto">
              <a:xfrm>
                <a:off x="2185" y="272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41" name="Rectangle 351"/>
              <p:cNvSpPr>
                <a:spLocks noChangeArrowheads="1"/>
              </p:cNvSpPr>
              <p:nvPr/>
            </p:nvSpPr>
            <p:spPr bwMode="auto">
              <a:xfrm>
                <a:off x="2185"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42" name="Freeform 352"/>
              <p:cNvSpPr>
                <a:spLocks/>
              </p:cNvSpPr>
              <p:nvPr/>
            </p:nvSpPr>
            <p:spPr bwMode="auto">
              <a:xfrm>
                <a:off x="2194" y="2699"/>
                <a:ext cx="27" cy="9"/>
              </a:xfrm>
              <a:custGeom>
                <a:avLst/>
                <a:gdLst>
                  <a:gd name="T0" fmla="*/ 0 w 27"/>
                  <a:gd name="T1" fmla="*/ 6 h 9"/>
                  <a:gd name="T2" fmla="*/ 26 w 27"/>
                  <a:gd name="T3" fmla="*/ 9 h 9"/>
                  <a:gd name="T4" fmla="*/ 27 w 27"/>
                  <a:gd name="T5" fmla="*/ 3 h 9"/>
                  <a:gd name="T6" fmla="*/ 1 w 27"/>
                  <a:gd name="T7" fmla="*/ 0 h 9"/>
                  <a:gd name="T8" fmla="*/ 0 w 27"/>
                  <a:gd name="T9" fmla="*/ 6 h 9"/>
                  <a:gd name="T10" fmla="*/ 0 60000 65536"/>
                  <a:gd name="T11" fmla="*/ 0 60000 65536"/>
                  <a:gd name="T12" fmla="*/ 0 60000 65536"/>
                  <a:gd name="T13" fmla="*/ 0 60000 65536"/>
                  <a:gd name="T14" fmla="*/ 0 60000 65536"/>
                  <a:gd name="T15" fmla="*/ 0 w 27"/>
                  <a:gd name="T16" fmla="*/ 0 h 9"/>
                  <a:gd name="T17" fmla="*/ 27 w 27"/>
                  <a:gd name="T18" fmla="*/ 9 h 9"/>
                </a:gdLst>
                <a:ahLst/>
                <a:cxnLst>
                  <a:cxn ang="T10">
                    <a:pos x="T0" y="T1"/>
                  </a:cxn>
                  <a:cxn ang="T11">
                    <a:pos x="T2" y="T3"/>
                  </a:cxn>
                  <a:cxn ang="T12">
                    <a:pos x="T4" y="T5"/>
                  </a:cxn>
                  <a:cxn ang="T13">
                    <a:pos x="T6" y="T7"/>
                  </a:cxn>
                  <a:cxn ang="T14">
                    <a:pos x="T8" y="T9"/>
                  </a:cxn>
                </a:cxnLst>
                <a:rect l="T15" t="T16" r="T17" b="T18"/>
                <a:pathLst>
                  <a:path w="27" h="9">
                    <a:moveTo>
                      <a:pt x="0" y="6"/>
                    </a:moveTo>
                    <a:lnTo>
                      <a:pt x="26" y="9"/>
                    </a:lnTo>
                    <a:lnTo>
                      <a:pt x="27" y="3"/>
                    </a:lnTo>
                    <a:lnTo>
                      <a:pt x="1" y="0"/>
                    </a:lnTo>
                    <a:lnTo>
                      <a:pt x="0" y="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43" name="Freeform 353"/>
              <p:cNvSpPr>
                <a:spLocks/>
              </p:cNvSpPr>
              <p:nvPr/>
            </p:nvSpPr>
            <p:spPr bwMode="auto">
              <a:xfrm>
                <a:off x="2207" y="268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44" name="Freeform 354"/>
              <p:cNvSpPr>
                <a:spLocks/>
              </p:cNvSpPr>
              <p:nvPr/>
            </p:nvSpPr>
            <p:spPr bwMode="auto">
              <a:xfrm>
                <a:off x="2194" y="2688"/>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45" name="Freeform 355"/>
              <p:cNvSpPr>
                <a:spLocks/>
              </p:cNvSpPr>
              <p:nvPr/>
            </p:nvSpPr>
            <p:spPr bwMode="auto">
              <a:xfrm>
                <a:off x="2210" y="2687"/>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46" name="Rectangle 356"/>
              <p:cNvSpPr>
                <a:spLocks noChangeArrowheads="1"/>
              </p:cNvSpPr>
              <p:nvPr/>
            </p:nvSpPr>
            <p:spPr bwMode="auto">
              <a:xfrm>
                <a:off x="2210"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47" name="Freeform 357"/>
              <p:cNvSpPr>
                <a:spLocks/>
              </p:cNvSpPr>
              <p:nvPr/>
            </p:nvSpPr>
            <p:spPr bwMode="auto">
              <a:xfrm>
                <a:off x="2212" y="2687"/>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48" name="Rectangle 358"/>
              <p:cNvSpPr>
                <a:spLocks noChangeArrowheads="1"/>
              </p:cNvSpPr>
              <p:nvPr/>
            </p:nvSpPr>
            <p:spPr bwMode="auto">
              <a:xfrm>
                <a:off x="2212"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49" name="Freeform 359"/>
              <p:cNvSpPr>
                <a:spLocks/>
              </p:cNvSpPr>
              <p:nvPr/>
            </p:nvSpPr>
            <p:spPr bwMode="auto">
              <a:xfrm>
                <a:off x="2219" y="268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50" name="Rectangle 360"/>
              <p:cNvSpPr>
                <a:spLocks noChangeArrowheads="1"/>
              </p:cNvSpPr>
              <p:nvPr/>
            </p:nvSpPr>
            <p:spPr bwMode="auto">
              <a:xfrm>
                <a:off x="2219"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51" name="Freeform 361"/>
              <p:cNvSpPr>
                <a:spLocks/>
              </p:cNvSpPr>
              <p:nvPr/>
            </p:nvSpPr>
            <p:spPr bwMode="auto">
              <a:xfrm>
                <a:off x="2222" y="268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52" name="Rectangle 362"/>
              <p:cNvSpPr>
                <a:spLocks noChangeArrowheads="1"/>
              </p:cNvSpPr>
              <p:nvPr/>
            </p:nvSpPr>
            <p:spPr bwMode="auto">
              <a:xfrm>
                <a:off x="2222"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53" name="Freeform 363"/>
              <p:cNvSpPr>
                <a:spLocks/>
              </p:cNvSpPr>
              <p:nvPr/>
            </p:nvSpPr>
            <p:spPr bwMode="auto">
              <a:xfrm>
                <a:off x="2224" y="268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54" name="Rectangle 364"/>
              <p:cNvSpPr>
                <a:spLocks noChangeArrowheads="1"/>
              </p:cNvSpPr>
              <p:nvPr/>
            </p:nvSpPr>
            <p:spPr bwMode="auto">
              <a:xfrm>
                <a:off x="2224"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55" name="Freeform 365"/>
              <p:cNvSpPr>
                <a:spLocks/>
              </p:cNvSpPr>
              <p:nvPr/>
            </p:nvSpPr>
            <p:spPr bwMode="auto">
              <a:xfrm>
                <a:off x="2229" y="268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56" name="Rectangle 366"/>
              <p:cNvSpPr>
                <a:spLocks noChangeArrowheads="1"/>
              </p:cNvSpPr>
              <p:nvPr/>
            </p:nvSpPr>
            <p:spPr bwMode="auto">
              <a:xfrm>
                <a:off x="2229"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57" name="Freeform 367"/>
              <p:cNvSpPr>
                <a:spLocks/>
              </p:cNvSpPr>
              <p:nvPr/>
            </p:nvSpPr>
            <p:spPr bwMode="auto">
              <a:xfrm>
                <a:off x="2231" y="268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58" name="Rectangle 368"/>
              <p:cNvSpPr>
                <a:spLocks noChangeArrowheads="1"/>
              </p:cNvSpPr>
              <p:nvPr/>
            </p:nvSpPr>
            <p:spPr bwMode="auto">
              <a:xfrm>
                <a:off x="2231"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59" name="Freeform 369"/>
              <p:cNvSpPr>
                <a:spLocks/>
              </p:cNvSpPr>
              <p:nvPr/>
            </p:nvSpPr>
            <p:spPr bwMode="auto">
              <a:xfrm>
                <a:off x="2234" y="268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60" name="Rectangle 370"/>
              <p:cNvSpPr>
                <a:spLocks noChangeArrowheads="1"/>
              </p:cNvSpPr>
              <p:nvPr/>
            </p:nvSpPr>
            <p:spPr bwMode="auto">
              <a:xfrm>
                <a:off x="2234"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61" name="Freeform 371"/>
              <p:cNvSpPr>
                <a:spLocks/>
              </p:cNvSpPr>
              <p:nvPr/>
            </p:nvSpPr>
            <p:spPr bwMode="auto">
              <a:xfrm>
                <a:off x="2238" y="2687"/>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462" name="Rectangle 372"/>
              <p:cNvSpPr>
                <a:spLocks noChangeArrowheads="1"/>
              </p:cNvSpPr>
              <p:nvPr/>
            </p:nvSpPr>
            <p:spPr bwMode="auto">
              <a:xfrm>
                <a:off x="2238" y="26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463" name="Freeform 373"/>
              <p:cNvSpPr>
                <a:spLocks/>
              </p:cNvSpPr>
              <p:nvPr/>
            </p:nvSpPr>
            <p:spPr bwMode="auto">
              <a:xfrm>
                <a:off x="2263" y="2663"/>
                <a:ext cx="29" cy="21"/>
              </a:xfrm>
              <a:custGeom>
                <a:avLst/>
                <a:gdLst>
                  <a:gd name="T0" fmla="*/ 0 w 29"/>
                  <a:gd name="T1" fmla="*/ 14 h 21"/>
                  <a:gd name="T2" fmla="*/ 26 w 29"/>
                  <a:gd name="T3" fmla="*/ 21 h 21"/>
                  <a:gd name="T4" fmla="*/ 29 w 29"/>
                  <a:gd name="T5" fmla="*/ 7 h 21"/>
                  <a:gd name="T6" fmla="*/ 3 w 29"/>
                  <a:gd name="T7" fmla="*/ 0 h 21"/>
                  <a:gd name="T8" fmla="*/ 0 w 29"/>
                  <a:gd name="T9" fmla="*/ 14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0" y="14"/>
                    </a:moveTo>
                    <a:lnTo>
                      <a:pt x="26" y="21"/>
                    </a:lnTo>
                    <a:lnTo>
                      <a:pt x="29" y="7"/>
                    </a:lnTo>
                    <a:lnTo>
                      <a:pt x="3" y="0"/>
                    </a:lnTo>
                    <a:lnTo>
                      <a:pt x="0" y="1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grpSp>
          <p:nvGrpSpPr>
            <p:cNvPr id="154683" name="Group 374"/>
            <p:cNvGrpSpPr>
              <a:grpSpLocks/>
            </p:cNvGrpSpPr>
            <p:nvPr/>
          </p:nvGrpSpPr>
          <p:grpSpPr bwMode="auto">
            <a:xfrm>
              <a:off x="2373" y="2312"/>
              <a:ext cx="876" cy="415"/>
              <a:chOff x="2265" y="2250"/>
              <a:chExt cx="927" cy="430"/>
            </a:xfrm>
          </p:grpSpPr>
          <p:sp>
            <p:nvSpPr>
              <p:cNvPr id="155064" name="Freeform 375"/>
              <p:cNvSpPr>
                <a:spLocks/>
              </p:cNvSpPr>
              <p:nvPr/>
            </p:nvSpPr>
            <p:spPr bwMode="auto">
              <a:xfrm>
                <a:off x="2278" y="2652"/>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65" name="Freeform 376"/>
              <p:cNvSpPr>
                <a:spLocks/>
              </p:cNvSpPr>
              <p:nvPr/>
            </p:nvSpPr>
            <p:spPr bwMode="auto">
              <a:xfrm>
                <a:off x="2265" y="2654"/>
                <a:ext cx="26" cy="26"/>
              </a:xfrm>
              <a:custGeom>
                <a:avLst/>
                <a:gdLst>
                  <a:gd name="T0" fmla="*/ 0 w 26"/>
                  <a:gd name="T1" fmla="*/ 9 h 26"/>
                  <a:gd name="T2" fmla="*/ 13 w 26"/>
                  <a:gd name="T3" fmla="*/ 0 h 26"/>
                  <a:gd name="T4" fmla="*/ 26 w 26"/>
                  <a:gd name="T5" fmla="*/ 16 h 26"/>
                  <a:gd name="T6" fmla="*/ 13 w 26"/>
                  <a:gd name="T7" fmla="*/ 26 h 26"/>
                  <a:gd name="T8" fmla="*/ 0 w 26"/>
                  <a:gd name="T9" fmla="*/ 9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9"/>
                    </a:moveTo>
                    <a:lnTo>
                      <a:pt x="13" y="0"/>
                    </a:lnTo>
                    <a:lnTo>
                      <a:pt x="26" y="16"/>
                    </a:lnTo>
                    <a:lnTo>
                      <a:pt x="13" y="26"/>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66" name="Freeform 377"/>
              <p:cNvSpPr>
                <a:spLocks/>
              </p:cNvSpPr>
              <p:nvPr/>
            </p:nvSpPr>
            <p:spPr bwMode="auto">
              <a:xfrm>
                <a:off x="2288" y="2652"/>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67" name="Rectangle 378"/>
              <p:cNvSpPr>
                <a:spLocks noChangeArrowheads="1"/>
              </p:cNvSpPr>
              <p:nvPr/>
            </p:nvSpPr>
            <p:spPr bwMode="auto">
              <a:xfrm>
                <a:off x="2288"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68" name="Freeform 379"/>
              <p:cNvSpPr>
                <a:spLocks/>
              </p:cNvSpPr>
              <p:nvPr/>
            </p:nvSpPr>
            <p:spPr bwMode="auto">
              <a:xfrm>
                <a:off x="2300" y="265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69" name="Rectangle 380"/>
              <p:cNvSpPr>
                <a:spLocks noChangeArrowheads="1"/>
              </p:cNvSpPr>
              <p:nvPr/>
            </p:nvSpPr>
            <p:spPr bwMode="auto">
              <a:xfrm>
                <a:off x="2300"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70" name="Freeform 381"/>
              <p:cNvSpPr>
                <a:spLocks/>
              </p:cNvSpPr>
              <p:nvPr/>
            </p:nvSpPr>
            <p:spPr bwMode="auto">
              <a:xfrm>
                <a:off x="2302" y="2652"/>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71" name="Rectangle 382"/>
              <p:cNvSpPr>
                <a:spLocks noChangeArrowheads="1"/>
              </p:cNvSpPr>
              <p:nvPr/>
            </p:nvSpPr>
            <p:spPr bwMode="auto">
              <a:xfrm>
                <a:off x="2302"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72" name="Freeform 383"/>
              <p:cNvSpPr>
                <a:spLocks/>
              </p:cNvSpPr>
              <p:nvPr/>
            </p:nvSpPr>
            <p:spPr bwMode="auto">
              <a:xfrm>
                <a:off x="2336" y="263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73" name="Freeform 384"/>
              <p:cNvSpPr>
                <a:spLocks/>
              </p:cNvSpPr>
              <p:nvPr/>
            </p:nvSpPr>
            <p:spPr bwMode="auto">
              <a:xfrm>
                <a:off x="2337" y="263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74" name="Rectangle 385"/>
              <p:cNvSpPr>
                <a:spLocks noChangeArrowheads="1"/>
              </p:cNvSpPr>
              <p:nvPr/>
            </p:nvSpPr>
            <p:spPr bwMode="auto">
              <a:xfrm>
                <a:off x="2337" y="263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75" name="Freeform 386"/>
              <p:cNvSpPr>
                <a:spLocks/>
              </p:cNvSpPr>
              <p:nvPr/>
            </p:nvSpPr>
            <p:spPr bwMode="auto">
              <a:xfrm>
                <a:off x="2341" y="2636"/>
                <a:ext cx="3" cy="27"/>
              </a:xfrm>
              <a:custGeom>
                <a:avLst/>
                <a:gdLst>
                  <a:gd name="T0" fmla="*/ 1 w 3"/>
                  <a:gd name="T1" fmla="*/ 0 h 27"/>
                  <a:gd name="T2" fmla="*/ 0 w 3"/>
                  <a:gd name="T3" fmla="*/ 27 h 27"/>
                  <a:gd name="T4" fmla="*/ 1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1"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76" name="Rectangle 387"/>
              <p:cNvSpPr>
                <a:spLocks noChangeArrowheads="1"/>
              </p:cNvSpPr>
              <p:nvPr/>
            </p:nvSpPr>
            <p:spPr bwMode="auto">
              <a:xfrm>
                <a:off x="2341" y="263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77" name="Freeform 388"/>
              <p:cNvSpPr>
                <a:spLocks/>
              </p:cNvSpPr>
              <p:nvPr/>
            </p:nvSpPr>
            <p:spPr bwMode="auto">
              <a:xfrm>
                <a:off x="2342" y="2636"/>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78" name="Rectangle 389"/>
              <p:cNvSpPr>
                <a:spLocks noChangeArrowheads="1"/>
              </p:cNvSpPr>
              <p:nvPr/>
            </p:nvSpPr>
            <p:spPr bwMode="auto">
              <a:xfrm>
                <a:off x="2342" y="263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79" name="Freeform 390"/>
              <p:cNvSpPr>
                <a:spLocks/>
              </p:cNvSpPr>
              <p:nvPr/>
            </p:nvSpPr>
            <p:spPr bwMode="auto">
              <a:xfrm>
                <a:off x="2333" y="2631"/>
                <a:ext cx="28" cy="20"/>
              </a:xfrm>
              <a:custGeom>
                <a:avLst/>
                <a:gdLst>
                  <a:gd name="T0" fmla="*/ 0 w 28"/>
                  <a:gd name="T1" fmla="*/ 17 h 20"/>
                  <a:gd name="T2" fmla="*/ 26 w 28"/>
                  <a:gd name="T3" fmla="*/ 20 h 20"/>
                  <a:gd name="T4" fmla="*/ 28 w 28"/>
                  <a:gd name="T5" fmla="*/ 3 h 20"/>
                  <a:gd name="T6" fmla="*/ 2 w 28"/>
                  <a:gd name="T7" fmla="*/ 0 h 20"/>
                  <a:gd name="T8" fmla="*/ 0 w 28"/>
                  <a:gd name="T9" fmla="*/ 17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7"/>
                    </a:moveTo>
                    <a:lnTo>
                      <a:pt x="26" y="20"/>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80" name="Freeform 391"/>
              <p:cNvSpPr>
                <a:spLocks/>
              </p:cNvSpPr>
              <p:nvPr/>
            </p:nvSpPr>
            <p:spPr bwMode="auto">
              <a:xfrm>
                <a:off x="2332" y="2637"/>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81" name="Freeform 392"/>
              <p:cNvSpPr>
                <a:spLocks/>
              </p:cNvSpPr>
              <p:nvPr/>
            </p:nvSpPr>
            <p:spPr bwMode="auto">
              <a:xfrm>
                <a:off x="2347" y="261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82" name="Freeform 393"/>
              <p:cNvSpPr>
                <a:spLocks/>
              </p:cNvSpPr>
              <p:nvPr/>
            </p:nvSpPr>
            <p:spPr bwMode="auto">
              <a:xfrm>
                <a:off x="2334" y="2620"/>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83" name="Freeform 394"/>
              <p:cNvSpPr>
                <a:spLocks/>
              </p:cNvSpPr>
              <p:nvPr/>
            </p:nvSpPr>
            <p:spPr bwMode="auto">
              <a:xfrm>
                <a:off x="2349" y="261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84" name="Rectangle 395"/>
              <p:cNvSpPr>
                <a:spLocks noChangeArrowheads="1"/>
              </p:cNvSpPr>
              <p:nvPr/>
            </p:nvSpPr>
            <p:spPr bwMode="auto">
              <a:xfrm>
                <a:off x="2349" y="262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85" name="Freeform 396"/>
              <p:cNvSpPr>
                <a:spLocks/>
              </p:cNvSpPr>
              <p:nvPr/>
            </p:nvSpPr>
            <p:spPr bwMode="auto">
              <a:xfrm>
                <a:off x="2353" y="2619"/>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86" name="Rectangle 397"/>
              <p:cNvSpPr>
                <a:spLocks noChangeArrowheads="1"/>
              </p:cNvSpPr>
              <p:nvPr/>
            </p:nvSpPr>
            <p:spPr bwMode="auto">
              <a:xfrm>
                <a:off x="2353" y="262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87" name="Freeform 398"/>
              <p:cNvSpPr>
                <a:spLocks/>
              </p:cNvSpPr>
              <p:nvPr/>
            </p:nvSpPr>
            <p:spPr bwMode="auto">
              <a:xfrm>
                <a:off x="2363" y="2619"/>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88" name="Rectangle 399"/>
              <p:cNvSpPr>
                <a:spLocks noChangeArrowheads="1"/>
              </p:cNvSpPr>
              <p:nvPr/>
            </p:nvSpPr>
            <p:spPr bwMode="auto">
              <a:xfrm>
                <a:off x="2363" y="262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89" name="Freeform 400"/>
              <p:cNvSpPr>
                <a:spLocks/>
              </p:cNvSpPr>
              <p:nvPr/>
            </p:nvSpPr>
            <p:spPr bwMode="auto">
              <a:xfrm>
                <a:off x="2393" y="2602"/>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0" name="Freeform 401"/>
              <p:cNvSpPr>
                <a:spLocks/>
              </p:cNvSpPr>
              <p:nvPr/>
            </p:nvSpPr>
            <p:spPr bwMode="auto">
              <a:xfrm>
                <a:off x="2388" y="2597"/>
                <a:ext cx="28" cy="22"/>
              </a:xfrm>
              <a:custGeom>
                <a:avLst/>
                <a:gdLst>
                  <a:gd name="T0" fmla="*/ 0 w 28"/>
                  <a:gd name="T1" fmla="*/ 16 h 22"/>
                  <a:gd name="T2" fmla="*/ 23 w 28"/>
                  <a:gd name="T3" fmla="*/ 22 h 22"/>
                  <a:gd name="T4" fmla="*/ 28 w 28"/>
                  <a:gd name="T5" fmla="*/ 6 h 22"/>
                  <a:gd name="T6" fmla="*/ 4 w 28"/>
                  <a:gd name="T7" fmla="*/ 0 h 22"/>
                  <a:gd name="T8" fmla="*/ 0 w 28"/>
                  <a:gd name="T9" fmla="*/ 16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0" y="16"/>
                    </a:moveTo>
                    <a:lnTo>
                      <a:pt x="23" y="22"/>
                    </a:lnTo>
                    <a:lnTo>
                      <a:pt x="28" y="6"/>
                    </a:lnTo>
                    <a:lnTo>
                      <a:pt x="4"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1" name="Freeform 402"/>
              <p:cNvSpPr>
                <a:spLocks/>
              </p:cNvSpPr>
              <p:nvPr/>
            </p:nvSpPr>
            <p:spPr bwMode="auto">
              <a:xfrm>
                <a:off x="2387" y="2603"/>
                <a:ext cx="23" cy="27"/>
              </a:xfrm>
              <a:custGeom>
                <a:avLst/>
                <a:gdLst>
                  <a:gd name="T0" fmla="*/ 11 w 23"/>
                  <a:gd name="T1" fmla="*/ 0 h 27"/>
                  <a:gd name="T2" fmla="*/ 0 w 23"/>
                  <a:gd name="T3" fmla="*/ 10 h 27"/>
                  <a:gd name="T4" fmla="*/ 11 w 23"/>
                  <a:gd name="T5" fmla="*/ 27 h 27"/>
                  <a:gd name="T6" fmla="*/ 23 w 23"/>
                  <a:gd name="T7" fmla="*/ 16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10"/>
                    </a:lnTo>
                    <a:lnTo>
                      <a:pt x="11" y="27"/>
                    </a:lnTo>
                    <a:lnTo>
                      <a:pt x="23" y="16"/>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2" name="Freeform 403"/>
              <p:cNvSpPr>
                <a:spLocks/>
              </p:cNvSpPr>
              <p:nvPr/>
            </p:nvSpPr>
            <p:spPr bwMode="auto">
              <a:xfrm>
                <a:off x="2403" y="2586"/>
                <a:ext cx="20" cy="27"/>
              </a:xfrm>
              <a:custGeom>
                <a:avLst/>
                <a:gdLst>
                  <a:gd name="T0" fmla="*/ 1 w 20"/>
                  <a:gd name="T1" fmla="*/ 0 h 27"/>
                  <a:gd name="T2" fmla="*/ 0 w 20"/>
                  <a:gd name="T3" fmla="*/ 27 h 27"/>
                  <a:gd name="T4" fmla="*/ 19 w 20"/>
                  <a:gd name="T5" fmla="*/ 27 h 27"/>
                  <a:gd name="T6" fmla="*/ 20 w 20"/>
                  <a:gd name="T7" fmla="*/ 0 h 27"/>
                  <a:gd name="T8" fmla="*/ 1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1" y="0"/>
                    </a:moveTo>
                    <a:lnTo>
                      <a:pt x="0" y="27"/>
                    </a:lnTo>
                    <a:lnTo>
                      <a:pt x="19" y="27"/>
                    </a:lnTo>
                    <a:lnTo>
                      <a:pt x="2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3" name="Freeform 404"/>
              <p:cNvSpPr>
                <a:spLocks/>
              </p:cNvSpPr>
              <p:nvPr/>
            </p:nvSpPr>
            <p:spPr bwMode="auto">
              <a:xfrm>
                <a:off x="2391" y="2587"/>
                <a:ext cx="23" cy="27"/>
              </a:xfrm>
              <a:custGeom>
                <a:avLst/>
                <a:gdLst>
                  <a:gd name="T0" fmla="*/ 0 w 23"/>
                  <a:gd name="T1" fmla="*/ 10 h 27"/>
                  <a:gd name="T2" fmla="*/ 12 w 23"/>
                  <a:gd name="T3" fmla="*/ 0 h 27"/>
                  <a:gd name="T4" fmla="*/ 23 w 23"/>
                  <a:gd name="T5" fmla="*/ 16 h 27"/>
                  <a:gd name="T6" fmla="*/ 12 w 23"/>
                  <a:gd name="T7" fmla="*/ 27 h 27"/>
                  <a:gd name="T8" fmla="*/ 0 w 23"/>
                  <a:gd name="T9" fmla="*/ 1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10"/>
                    </a:moveTo>
                    <a:lnTo>
                      <a:pt x="12" y="0"/>
                    </a:lnTo>
                    <a:lnTo>
                      <a:pt x="23" y="16"/>
                    </a:lnTo>
                    <a:lnTo>
                      <a:pt x="12"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4" name="Freeform 405"/>
              <p:cNvSpPr>
                <a:spLocks/>
              </p:cNvSpPr>
              <p:nvPr/>
            </p:nvSpPr>
            <p:spPr bwMode="auto">
              <a:xfrm>
                <a:off x="2422" y="258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5" name="Rectangle 406"/>
              <p:cNvSpPr>
                <a:spLocks noChangeArrowheads="1"/>
              </p:cNvSpPr>
              <p:nvPr/>
            </p:nvSpPr>
            <p:spPr bwMode="auto">
              <a:xfrm>
                <a:off x="2422" y="258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96" name="Freeform 407"/>
              <p:cNvSpPr>
                <a:spLocks/>
              </p:cNvSpPr>
              <p:nvPr/>
            </p:nvSpPr>
            <p:spPr bwMode="auto">
              <a:xfrm>
                <a:off x="2452" y="2569"/>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7" name="Freeform 408"/>
              <p:cNvSpPr>
                <a:spLocks/>
              </p:cNvSpPr>
              <p:nvPr/>
            </p:nvSpPr>
            <p:spPr bwMode="auto">
              <a:xfrm>
                <a:off x="2453" y="256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98" name="Rectangle 409"/>
              <p:cNvSpPr>
                <a:spLocks noChangeArrowheads="1"/>
              </p:cNvSpPr>
              <p:nvPr/>
            </p:nvSpPr>
            <p:spPr bwMode="auto">
              <a:xfrm>
                <a:off x="2453" y="257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99" name="Freeform 410"/>
              <p:cNvSpPr>
                <a:spLocks/>
              </p:cNvSpPr>
              <p:nvPr/>
            </p:nvSpPr>
            <p:spPr bwMode="auto">
              <a:xfrm>
                <a:off x="2455" y="2569"/>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00" name="Rectangle 411"/>
              <p:cNvSpPr>
                <a:spLocks noChangeArrowheads="1"/>
              </p:cNvSpPr>
              <p:nvPr/>
            </p:nvSpPr>
            <p:spPr bwMode="auto">
              <a:xfrm>
                <a:off x="2455" y="257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01" name="Freeform 412"/>
              <p:cNvSpPr>
                <a:spLocks/>
              </p:cNvSpPr>
              <p:nvPr/>
            </p:nvSpPr>
            <p:spPr bwMode="auto">
              <a:xfrm>
                <a:off x="2449" y="2561"/>
                <a:ext cx="30" cy="27"/>
              </a:xfrm>
              <a:custGeom>
                <a:avLst/>
                <a:gdLst>
                  <a:gd name="T0" fmla="*/ 0 w 30"/>
                  <a:gd name="T1" fmla="*/ 16 h 27"/>
                  <a:gd name="T2" fmla="*/ 22 w 30"/>
                  <a:gd name="T3" fmla="*/ 27 h 27"/>
                  <a:gd name="T4" fmla="*/ 30 w 30"/>
                  <a:gd name="T5" fmla="*/ 11 h 27"/>
                  <a:gd name="T6" fmla="*/ 7 w 30"/>
                  <a:gd name="T7" fmla="*/ 0 h 27"/>
                  <a:gd name="T8" fmla="*/ 0 w 30"/>
                  <a:gd name="T9" fmla="*/ 16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16"/>
                    </a:moveTo>
                    <a:lnTo>
                      <a:pt x="22" y="27"/>
                    </a:lnTo>
                    <a:lnTo>
                      <a:pt x="30" y="11"/>
                    </a:lnTo>
                    <a:lnTo>
                      <a:pt x="7"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02" name="Freeform 413"/>
              <p:cNvSpPr>
                <a:spLocks/>
              </p:cNvSpPr>
              <p:nvPr/>
            </p:nvSpPr>
            <p:spPr bwMode="auto">
              <a:xfrm>
                <a:off x="2449" y="2570"/>
                <a:ext cx="22" cy="27"/>
              </a:xfrm>
              <a:custGeom>
                <a:avLst/>
                <a:gdLst>
                  <a:gd name="T0" fmla="*/ 11 w 22"/>
                  <a:gd name="T1" fmla="*/ 0 h 27"/>
                  <a:gd name="T2" fmla="*/ 0 w 22"/>
                  <a:gd name="T3" fmla="*/ 7 h 27"/>
                  <a:gd name="T4" fmla="*/ 11 w 22"/>
                  <a:gd name="T5" fmla="*/ 27 h 27"/>
                  <a:gd name="T6" fmla="*/ 22 w 22"/>
                  <a:gd name="T7" fmla="*/ 18 h 27"/>
                  <a:gd name="T8" fmla="*/ 11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1" y="0"/>
                    </a:moveTo>
                    <a:lnTo>
                      <a:pt x="0" y="7"/>
                    </a:lnTo>
                    <a:lnTo>
                      <a:pt x="11" y="27"/>
                    </a:lnTo>
                    <a:lnTo>
                      <a:pt x="22" y="18"/>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03" name="Freeform 414"/>
              <p:cNvSpPr>
                <a:spLocks/>
              </p:cNvSpPr>
              <p:nvPr/>
            </p:nvSpPr>
            <p:spPr bwMode="auto">
              <a:xfrm>
                <a:off x="2467" y="255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04" name="Freeform 415"/>
              <p:cNvSpPr>
                <a:spLocks/>
              </p:cNvSpPr>
              <p:nvPr/>
            </p:nvSpPr>
            <p:spPr bwMode="auto">
              <a:xfrm>
                <a:off x="2456" y="2554"/>
                <a:ext cx="23" cy="27"/>
              </a:xfrm>
              <a:custGeom>
                <a:avLst/>
                <a:gdLst>
                  <a:gd name="T0" fmla="*/ 0 w 23"/>
                  <a:gd name="T1" fmla="*/ 7 h 27"/>
                  <a:gd name="T2" fmla="*/ 11 w 23"/>
                  <a:gd name="T3" fmla="*/ 0 h 27"/>
                  <a:gd name="T4" fmla="*/ 23 w 23"/>
                  <a:gd name="T5" fmla="*/ 18 h 27"/>
                  <a:gd name="T6" fmla="*/ 11 w 23"/>
                  <a:gd name="T7" fmla="*/ 27 h 27"/>
                  <a:gd name="T8" fmla="*/ 0 w 23"/>
                  <a:gd name="T9" fmla="*/ 7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7"/>
                    </a:moveTo>
                    <a:lnTo>
                      <a:pt x="11" y="0"/>
                    </a:lnTo>
                    <a:lnTo>
                      <a:pt x="23" y="18"/>
                    </a:lnTo>
                    <a:lnTo>
                      <a:pt x="11" y="27"/>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05" name="Freeform 416"/>
              <p:cNvSpPr>
                <a:spLocks/>
              </p:cNvSpPr>
              <p:nvPr/>
            </p:nvSpPr>
            <p:spPr bwMode="auto">
              <a:xfrm>
                <a:off x="2469" y="255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06" name="Rectangle 417"/>
              <p:cNvSpPr>
                <a:spLocks noChangeArrowheads="1"/>
              </p:cNvSpPr>
              <p:nvPr/>
            </p:nvSpPr>
            <p:spPr bwMode="auto">
              <a:xfrm>
                <a:off x="2469"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07" name="Freeform 418"/>
              <p:cNvSpPr>
                <a:spLocks/>
              </p:cNvSpPr>
              <p:nvPr/>
            </p:nvSpPr>
            <p:spPr bwMode="auto">
              <a:xfrm>
                <a:off x="2471" y="2553"/>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08" name="Rectangle 419"/>
              <p:cNvSpPr>
                <a:spLocks noChangeArrowheads="1"/>
              </p:cNvSpPr>
              <p:nvPr/>
            </p:nvSpPr>
            <p:spPr bwMode="auto">
              <a:xfrm>
                <a:off x="2471"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09" name="Freeform 420"/>
              <p:cNvSpPr>
                <a:spLocks/>
              </p:cNvSpPr>
              <p:nvPr/>
            </p:nvSpPr>
            <p:spPr bwMode="auto">
              <a:xfrm>
                <a:off x="2474" y="255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10" name="Rectangle 421"/>
              <p:cNvSpPr>
                <a:spLocks noChangeArrowheads="1"/>
              </p:cNvSpPr>
              <p:nvPr/>
            </p:nvSpPr>
            <p:spPr bwMode="auto">
              <a:xfrm>
                <a:off x="2474"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11" name="Freeform 422"/>
              <p:cNvSpPr>
                <a:spLocks/>
              </p:cNvSpPr>
              <p:nvPr/>
            </p:nvSpPr>
            <p:spPr bwMode="auto">
              <a:xfrm>
                <a:off x="2476" y="2553"/>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12" name="Rectangle 423"/>
              <p:cNvSpPr>
                <a:spLocks noChangeArrowheads="1"/>
              </p:cNvSpPr>
              <p:nvPr/>
            </p:nvSpPr>
            <p:spPr bwMode="auto">
              <a:xfrm>
                <a:off x="2476"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13" name="Freeform 424"/>
              <p:cNvSpPr>
                <a:spLocks/>
              </p:cNvSpPr>
              <p:nvPr/>
            </p:nvSpPr>
            <p:spPr bwMode="auto">
              <a:xfrm>
                <a:off x="2479" y="2553"/>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14" name="Rectangle 425"/>
              <p:cNvSpPr>
                <a:spLocks noChangeArrowheads="1"/>
              </p:cNvSpPr>
              <p:nvPr/>
            </p:nvSpPr>
            <p:spPr bwMode="auto">
              <a:xfrm>
                <a:off x="2479"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15" name="Freeform 426"/>
              <p:cNvSpPr>
                <a:spLocks/>
              </p:cNvSpPr>
              <p:nvPr/>
            </p:nvSpPr>
            <p:spPr bwMode="auto">
              <a:xfrm>
                <a:off x="2471" y="2563"/>
                <a:ext cx="26" cy="5"/>
              </a:xfrm>
              <a:custGeom>
                <a:avLst/>
                <a:gdLst>
                  <a:gd name="T0" fmla="*/ 0 w 26"/>
                  <a:gd name="T1" fmla="*/ 1 h 5"/>
                  <a:gd name="T2" fmla="*/ 26 w 26"/>
                  <a:gd name="T3" fmla="*/ 5 h 5"/>
                  <a:gd name="T4" fmla="*/ 26 w 26"/>
                  <a:gd name="T5" fmla="*/ 4 h 5"/>
                  <a:gd name="T6" fmla="*/ 0 w 26"/>
                  <a:gd name="T7" fmla="*/ 0 h 5"/>
                  <a:gd name="T8" fmla="*/ 0 w 26"/>
                  <a:gd name="T9" fmla="*/ 1 h 5"/>
                  <a:gd name="T10" fmla="*/ 0 60000 65536"/>
                  <a:gd name="T11" fmla="*/ 0 60000 65536"/>
                  <a:gd name="T12" fmla="*/ 0 60000 65536"/>
                  <a:gd name="T13" fmla="*/ 0 60000 65536"/>
                  <a:gd name="T14" fmla="*/ 0 60000 65536"/>
                  <a:gd name="T15" fmla="*/ 0 w 26"/>
                  <a:gd name="T16" fmla="*/ 0 h 5"/>
                  <a:gd name="T17" fmla="*/ 26 w 26"/>
                  <a:gd name="T18" fmla="*/ 5 h 5"/>
                </a:gdLst>
                <a:ahLst/>
                <a:cxnLst>
                  <a:cxn ang="T10">
                    <a:pos x="T0" y="T1"/>
                  </a:cxn>
                  <a:cxn ang="T11">
                    <a:pos x="T2" y="T3"/>
                  </a:cxn>
                  <a:cxn ang="T12">
                    <a:pos x="T4" y="T5"/>
                  </a:cxn>
                  <a:cxn ang="T13">
                    <a:pos x="T6" y="T7"/>
                  </a:cxn>
                  <a:cxn ang="T14">
                    <a:pos x="T8" y="T9"/>
                  </a:cxn>
                </a:cxnLst>
                <a:rect l="T15" t="T16" r="T17" b="T18"/>
                <a:pathLst>
                  <a:path w="26" h="5">
                    <a:moveTo>
                      <a:pt x="0" y="1"/>
                    </a:moveTo>
                    <a:lnTo>
                      <a:pt x="26" y="5"/>
                    </a:lnTo>
                    <a:lnTo>
                      <a:pt x="26" y="4"/>
                    </a:lnTo>
                    <a:lnTo>
                      <a:pt x="0" y="0"/>
                    </a:lnTo>
                    <a:lnTo>
                      <a:pt x="0" y="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16" name="Freeform 427"/>
              <p:cNvSpPr>
                <a:spLocks/>
              </p:cNvSpPr>
              <p:nvPr/>
            </p:nvSpPr>
            <p:spPr bwMode="auto">
              <a:xfrm>
                <a:off x="2470" y="2554"/>
                <a:ext cx="26" cy="27"/>
              </a:xfrm>
              <a:custGeom>
                <a:avLst/>
                <a:gdLst>
                  <a:gd name="T0" fmla="*/ 13 w 26"/>
                  <a:gd name="T1" fmla="*/ 0 h 27"/>
                  <a:gd name="T2" fmla="*/ 0 w 26"/>
                  <a:gd name="T3" fmla="*/ 11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17" name="Freeform 428"/>
              <p:cNvSpPr>
                <a:spLocks/>
              </p:cNvSpPr>
              <p:nvPr/>
            </p:nvSpPr>
            <p:spPr bwMode="auto">
              <a:xfrm>
                <a:off x="2492" y="2529"/>
                <a:ext cx="27" cy="12"/>
              </a:xfrm>
              <a:custGeom>
                <a:avLst/>
                <a:gdLst>
                  <a:gd name="T0" fmla="*/ 0 w 27"/>
                  <a:gd name="T1" fmla="*/ 5 h 12"/>
                  <a:gd name="T2" fmla="*/ 26 w 27"/>
                  <a:gd name="T3" fmla="*/ 12 h 12"/>
                  <a:gd name="T4" fmla="*/ 27 w 27"/>
                  <a:gd name="T5" fmla="*/ 6 h 12"/>
                  <a:gd name="T6" fmla="*/ 1 w 27"/>
                  <a:gd name="T7" fmla="*/ 0 h 12"/>
                  <a:gd name="T8" fmla="*/ 0 w 27"/>
                  <a:gd name="T9" fmla="*/ 5 h 12"/>
                  <a:gd name="T10" fmla="*/ 0 60000 65536"/>
                  <a:gd name="T11" fmla="*/ 0 60000 65536"/>
                  <a:gd name="T12" fmla="*/ 0 60000 65536"/>
                  <a:gd name="T13" fmla="*/ 0 60000 65536"/>
                  <a:gd name="T14" fmla="*/ 0 60000 65536"/>
                  <a:gd name="T15" fmla="*/ 0 w 27"/>
                  <a:gd name="T16" fmla="*/ 0 h 12"/>
                  <a:gd name="T17" fmla="*/ 27 w 27"/>
                  <a:gd name="T18" fmla="*/ 12 h 12"/>
                </a:gdLst>
                <a:ahLst/>
                <a:cxnLst>
                  <a:cxn ang="T10">
                    <a:pos x="T0" y="T1"/>
                  </a:cxn>
                  <a:cxn ang="T11">
                    <a:pos x="T2" y="T3"/>
                  </a:cxn>
                  <a:cxn ang="T12">
                    <a:pos x="T4" y="T5"/>
                  </a:cxn>
                  <a:cxn ang="T13">
                    <a:pos x="T6" y="T7"/>
                  </a:cxn>
                  <a:cxn ang="T14">
                    <a:pos x="T8" y="T9"/>
                  </a:cxn>
                </a:cxnLst>
                <a:rect l="T15" t="T16" r="T17" b="T18"/>
                <a:pathLst>
                  <a:path w="27" h="12">
                    <a:moveTo>
                      <a:pt x="0" y="5"/>
                    </a:moveTo>
                    <a:lnTo>
                      <a:pt x="26" y="12"/>
                    </a:lnTo>
                    <a:lnTo>
                      <a:pt x="27" y="6"/>
                    </a:lnTo>
                    <a:lnTo>
                      <a:pt x="1"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18" name="Freeform 429"/>
              <p:cNvSpPr>
                <a:spLocks/>
              </p:cNvSpPr>
              <p:nvPr/>
            </p:nvSpPr>
            <p:spPr bwMode="auto">
              <a:xfrm>
                <a:off x="2505" y="251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19" name="Freeform 430"/>
              <p:cNvSpPr>
                <a:spLocks/>
              </p:cNvSpPr>
              <p:nvPr/>
            </p:nvSpPr>
            <p:spPr bwMode="auto">
              <a:xfrm>
                <a:off x="2492" y="2519"/>
                <a:ext cx="26" cy="27"/>
              </a:xfrm>
              <a:custGeom>
                <a:avLst/>
                <a:gdLst>
                  <a:gd name="T0" fmla="*/ 0 w 26"/>
                  <a:gd name="T1" fmla="*/ 10 h 27"/>
                  <a:gd name="T2" fmla="*/ 13 w 26"/>
                  <a:gd name="T3" fmla="*/ 0 h 27"/>
                  <a:gd name="T4" fmla="*/ 26 w 26"/>
                  <a:gd name="T5" fmla="*/ 16 h 27"/>
                  <a:gd name="T6" fmla="*/ 13 w 26"/>
                  <a:gd name="T7" fmla="*/ 27 h 27"/>
                  <a:gd name="T8" fmla="*/ 0 w 26"/>
                  <a:gd name="T9" fmla="*/ 1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0"/>
                    </a:moveTo>
                    <a:lnTo>
                      <a:pt x="13" y="0"/>
                    </a:lnTo>
                    <a:lnTo>
                      <a:pt x="26" y="16"/>
                    </a:lnTo>
                    <a:lnTo>
                      <a:pt x="13"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20" name="Freeform 431"/>
              <p:cNvSpPr>
                <a:spLocks/>
              </p:cNvSpPr>
              <p:nvPr/>
            </p:nvSpPr>
            <p:spPr bwMode="auto">
              <a:xfrm>
                <a:off x="2507" y="251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21" name="Rectangle 432"/>
              <p:cNvSpPr>
                <a:spLocks noChangeArrowheads="1"/>
              </p:cNvSpPr>
              <p:nvPr/>
            </p:nvSpPr>
            <p:spPr bwMode="auto">
              <a:xfrm>
                <a:off x="2507"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22" name="Freeform 433"/>
              <p:cNvSpPr>
                <a:spLocks/>
              </p:cNvSpPr>
              <p:nvPr/>
            </p:nvSpPr>
            <p:spPr bwMode="auto">
              <a:xfrm>
                <a:off x="2509" y="2518"/>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23" name="Rectangle 434"/>
              <p:cNvSpPr>
                <a:spLocks noChangeArrowheads="1"/>
              </p:cNvSpPr>
              <p:nvPr/>
            </p:nvSpPr>
            <p:spPr bwMode="auto">
              <a:xfrm>
                <a:off x="2509"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24" name="Freeform 435"/>
              <p:cNvSpPr>
                <a:spLocks/>
              </p:cNvSpPr>
              <p:nvPr/>
            </p:nvSpPr>
            <p:spPr bwMode="auto">
              <a:xfrm>
                <a:off x="2513" y="2518"/>
                <a:ext cx="5" cy="27"/>
              </a:xfrm>
              <a:custGeom>
                <a:avLst/>
                <a:gdLst>
                  <a:gd name="T0" fmla="*/ 1 w 5"/>
                  <a:gd name="T1" fmla="*/ 0 h 27"/>
                  <a:gd name="T2" fmla="*/ 0 w 5"/>
                  <a:gd name="T3" fmla="*/ 27 h 27"/>
                  <a:gd name="T4" fmla="*/ 3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3"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25" name="Rectangle 436"/>
              <p:cNvSpPr>
                <a:spLocks noChangeArrowheads="1"/>
              </p:cNvSpPr>
              <p:nvPr/>
            </p:nvSpPr>
            <p:spPr bwMode="auto">
              <a:xfrm>
                <a:off x="2513"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26" name="Freeform 437"/>
              <p:cNvSpPr>
                <a:spLocks/>
              </p:cNvSpPr>
              <p:nvPr/>
            </p:nvSpPr>
            <p:spPr bwMode="auto">
              <a:xfrm>
                <a:off x="2516" y="2518"/>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27" name="Rectangle 438"/>
              <p:cNvSpPr>
                <a:spLocks noChangeArrowheads="1"/>
              </p:cNvSpPr>
              <p:nvPr/>
            </p:nvSpPr>
            <p:spPr bwMode="auto">
              <a:xfrm>
                <a:off x="2516"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28" name="Freeform 439"/>
              <p:cNvSpPr>
                <a:spLocks/>
              </p:cNvSpPr>
              <p:nvPr/>
            </p:nvSpPr>
            <p:spPr bwMode="auto">
              <a:xfrm>
                <a:off x="2519" y="251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29" name="Rectangle 440"/>
              <p:cNvSpPr>
                <a:spLocks noChangeArrowheads="1"/>
              </p:cNvSpPr>
              <p:nvPr/>
            </p:nvSpPr>
            <p:spPr bwMode="auto">
              <a:xfrm>
                <a:off x="2519"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30" name="Freeform 441"/>
              <p:cNvSpPr>
                <a:spLocks/>
              </p:cNvSpPr>
              <p:nvPr/>
            </p:nvSpPr>
            <p:spPr bwMode="auto">
              <a:xfrm>
                <a:off x="2521" y="251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31" name="Rectangle 442"/>
              <p:cNvSpPr>
                <a:spLocks noChangeArrowheads="1"/>
              </p:cNvSpPr>
              <p:nvPr/>
            </p:nvSpPr>
            <p:spPr bwMode="auto">
              <a:xfrm>
                <a:off x="2521"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32" name="Freeform 443"/>
              <p:cNvSpPr>
                <a:spLocks/>
              </p:cNvSpPr>
              <p:nvPr/>
            </p:nvSpPr>
            <p:spPr bwMode="auto">
              <a:xfrm>
                <a:off x="2526" y="2518"/>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33" name="Rectangle 444"/>
              <p:cNvSpPr>
                <a:spLocks noChangeArrowheads="1"/>
              </p:cNvSpPr>
              <p:nvPr/>
            </p:nvSpPr>
            <p:spPr bwMode="auto">
              <a:xfrm>
                <a:off x="2526"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34" name="Freeform 445"/>
              <p:cNvSpPr>
                <a:spLocks/>
              </p:cNvSpPr>
              <p:nvPr/>
            </p:nvSpPr>
            <p:spPr bwMode="auto">
              <a:xfrm>
                <a:off x="2535" y="251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35" name="Rectangle 446"/>
              <p:cNvSpPr>
                <a:spLocks noChangeArrowheads="1"/>
              </p:cNvSpPr>
              <p:nvPr/>
            </p:nvSpPr>
            <p:spPr bwMode="auto">
              <a:xfrm>
                <a:off x="2535"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36" name="Freeform 447"/>
              <p:cNvSpPr>
                <a:spLocks/>
              </p:cNvSpPr>
              <p:nvPr/>
            </p:nvSpPr>
            <p:spPr bwMode="auto">
              <a:xfrm>
                <a:off x="2540" y="251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37" name="Rectangle 448"/>
              <p:cNvSpPr>
                <a:spLocks noChangeArrowheads="1"/>
              </p:cNvSpPr>
              <p:nvPr/>
            </p:nvSpPr>
            <p:spPr bwMode="auto">
              <a:xfrm>
                <a:off x="2540"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38" name="Freeform 449"/>
              <p:cNvSpPr>
                <a:spLocks/>
              </p:cNvSpPr>
              <p:nvPr/>
            </p:nvSpPr>
            <p:spPr bwMode="auto">
              <a:xfrm>
                <a:off x="2571" y="2502"/>
                <a:ext cx="16" cy="27"/>
              </a:xfrm>
              <a:custGeom>
                <a:avLst/>
                <a:gdLst>
                  <a:gd name="T0" fmla="*/ 1 w 16"/>
                  <a:gd name="T1" fmla="*/ 0 h 27"/>
                  <a:gd name="T2" fmla="*/ 0 w 16"/>
                  <a:gd name="T3" fmla="*/ 27 h 27"/>
                  <a:gd name="T4" fmla="*/ 15 w 16"/>
                  <a:gd name="T5" fmla="*/ 27 h 27"/>
                  <a:gd name="T6" fmla="*/ 16 w 16"/>
                  <a:gd name="T7" fmla="*/ 0 h 27"/>
                  <a:gd name="T8" fmla="*/ 1 w 16"/>
                  <a:gd name="T9" fmla="*/ 0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1" y="0"/>
                    </a:moveTo>
                    <a:lnTo>
                      <a:pt x="0" y="27"/>
                    </a:lnTo>
                    <a:lnTo>
                      <a:pt x="15" y="27"/>
                    </a:lnTo>
                    <a:lnTo>
                      <a:pt x="1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39" name="Freeform 450"/>
              <p:cNvSpPr>
                <a:spLocks/>
              </p:cNvSpPr>
              <p:nvPr/>
            </p:nvSpPr>
            <p:spPr bwMode="auto">
              <a:xfrm>
                <a:off x="2586" y="250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40" name="Rectangle 451"/>
              <p:cNvSpPr>
                <a:spLocks noChangeArrowheads="1"/>
              </p:cNvSpPr>
              <p:nvPr/>
            </p:nvSpPr>
            <p:spPr bwMode="auto">
              <a:xfrm>
                <a:off x="2586" y="250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41" name="Freeform 452"/>
              <p:cNvSpPr>
                <a:spLocks/>
              </p:cNvSpPr>
              <p:nvPr/>
            </p:nvSpPr>
            <p:spPr bwMode="auto">
              <a:xfrm>
                <a:off x="2587" y="250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42" name="Rectangle 453"/>
              <p:cNvSpPr>
                <a:spLocks noChangeArrowheads="1"/>
              </p:cNvSpPr>
              <p:nvPr/>
            </p:nvSpPr>
            <p:spPr bwMode="auto">
              <a:xfrm>
                <a:off x="2587" y="250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43" name="Freeform 454"/>
              <p:cNvSpPr>
                <a:spLocks/>
              </p:cNvSpPr>
              <p:nvPr/>
            </p:nvSpPr>
            <p:spPr bwMode="auto">
              <a:xfrm>
                <a:off x="2590" y="250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44" name="Rectangle 455"/>
              <p:cNvSpPr>
                <a:spLocks noChangeArrowheads="1"/>
              </p:cNvSpPr>
              <p:nvPr/>
            </p:nvSpPr>
            <p:spPr bwMode="auto">
              <a:xfrm>
                <a:off x="2590" y="250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45" name="Freeform 456"/>
              <p:cNvSpPr>
                <a:spLocks/>
              </p:cNvSpPr>
              <p:nvPr/>
            </p:nvSpPr>
            <p:spPr bwMode="auto">
              <a:xfrm>
                <a:off x="2592" y="250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46" name="Rectangle 457"/>
              <p:cNvSpPr>
                <a:spLocks noChangeArrowheads="1"/>
              </p:cNvSpPr>
              <p:nvPr/>
            </p:nvSpPr>
            <p:spPr bwMode="auto">
              <a:xfrm>
                <a:off x="2592" y="250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47" name="Freeform 458"/>
              <p:cNvSpPr>
                <a:spLocks/>
              </p:cNvSpPr>
              <p:nvPr/>
            </p:nvSpPr>
            <p:spPr bwMode="auto">
              <a:xfrm>
                <a:off x="2594" y="2502"/>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48" name="Rectangle 459"/>
              <p:cNvSpPr>
                <a:spLocks noChangeArrowheads="1"/>
              </p:cNvSpPr>
              <p:nvPr/>
            </p:nvSpPr>
            <p:spPr bwMode="auto">
              <a:xfrm>
                <a:off x="2594" y="250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49" name="Freeform 460"/>
              <p:cNvSpPr>
                <a:spLocks/>
              </p:cNvSpPr>
              <p:nvPr/>
            </p:nvSpPr>
            <p:spPr bwMode="auto">
              <a:xfrm>
                <a:off x="2601" y="2502"/>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50" name="Rectangle 461"/>
              <p:cNvSpPr>
                <a:spLocks noChangeArrowheads="1"/>
              </p:cNvSpPr>
              <p:nvPr/>
            </p:nvSpPr>
            <p:spPr bwMode="auto">
              <a:xfrm>
                <a:off x="2601" y="250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51" name="Freeform 462"/>
              <p:cNvSpPr>
                <a:spLocks/>
              </p:cNvSpPr>
              <p:nvPr/>
            </p:nvSpPr>
            <p:spPr bwMode="auto">
              <a:xfrm>
                <a:off x="2606" y="2502"/>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52" name="Rectangle 463"/>
              <p:cNvSpPr>
                <a:spLocks noChangeArrowheads="1"/>
              </p:cNvSpPr>
              <p:nvPr/>
            </p:nvSpPr>
            <p:spPr bwMode="auto">
              <a:xfrm>
                <a:off x="2606" y="250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53" name="Freeform 464"/>
              <p:cNvSpPr>
                <a:spLocks/>
              </p:cNvSpPr>
              <p:nvPr/>
            </p:nvSpPr>
            <p:spPr bwMode="auto">
              <a:xfrm>
                <a:off x="2644" y="2485"/>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54" name="Freeform 465"/>
              <p:cNvSpPr>
                <a:spLocks/>
              </p:cNvSpPr>
              <p:nvPr/>
            </p:nvSpPr>
            <p:spPr bwMode="auto">
              <a:xfrm>
                <a:off x="2649" y="248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55" name="Rectangle 466"/>
              <p:cNvSpPr>
                <a:spLocks noChangeArrowheads="1"/>
              </p:cNvSpPr>
              <p:nvPr/>
            </p:nvSpPr>
            <p:spPr bwMode="auto">
              <a:xfrm>
                <a:off x="2649" y="248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56" name="Freeform 467"/>
              <p:cNvSpPr>
                <a:spLocks/>
              </p:cNvSpPr>
              <p:nvPr/>
            </p:nvSpPr>
            <p:spPr bwMode="auto">
              <a:xfrm>
                <a:off x="2651" y="2485"/>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57" name="Rectangle 468"/>
              <p:cNvSpPr>
                <a:spLocks noChangeArrowheads="1"/>
              </p:cNvSpPr>
              <p:nvPr/>
            </p:nvSpPr>
            <p:spPr bwMode="auto">
              <a:xfrm>
                <a:off x="2651" y="248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58" name="Freeform 469"/>
              <p:cNvSpPr>
                <a:spLocks/>
              </p:cNvSpPr>
              <p:nvPr/>
            </p:nvSpPr>
            <p:spPr bwMode="auto">
              <a:xfrm>
                <a:off x="2657" y="2485"/>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59" name="Rectangle 470"/>
              <p:cNvSpPr>
                <a:spLocks noChangeArrowheads="1"/>
              </p:cNvSpPr>
              <p:nvPr/>
            </p:nvSpPr>
            <p:spPr bwMode="auto">
              <a:xfrm>
                <a:off x="2657" y="248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60" name="Freeform 471"/>
              <p:cNvSpPr>
                <a:spLocks/>
              </p:cNvSpPr>
              <p:nvPr/>
            </p:nvSpPr>
            <p:spPr bwMode="auto">
              <a:xfrm>
                <a:off x="2658" y="2475"/>
                <a:ext cx="32" cy="30"/>
              </a:xfrm>
              <a:custGeom>
                <a:avLst/>
                <a:gdLst>
                  <a:gd name="T0" fmla="*/ 0 w 32"/>
                  <a:gd name="T1" fmla="*/ 16 h 30"/>
                  <a:gd name="T2" fmla="*/ 23 w 32"/>
                  <a:gd name="T3" fmla="*/ 30 h 30"/>
                  <a:gd name="T4" fmla="*/ 32 w 32"/>
                  <a:gd name="T5" fmla="*/ 14 h 30"/>
                  <a:gd name="T6" fmla="*/ 10 w 32"/>
                  <a:gd name="T7" fmla="*/ 0 h 30"/>
                  <a:gd name="T8" fmla="*/ 0 w 32"/>
                  <a:gd name="T9" fmla="*/ 16 h 30"/>
                  <a:gd name="T10" fmla="*/ 0 60000 65536"/>
                  <a:gd name="T11" fmla="*/ 0 60000 65536"/>
                  <a:gd name="T12" fmla="*/ 0 60000 65536"/>
                  <a:gd name="T13" fmla="*/ 0 60000 65536"/>
                  <a:gd name="T14" fmla="*/ 0 60000 65536"/>
                  <a:gd name="T15" fmla="*/ 0 w 32"/>
                  <a:gd name="T16" fmla="*/ 0 h 30"/>
                  <a:gd name="T17" fmla="*/ 32 w 32"/>
                  <a:gd name="T18" fmla="*/ 30 h 30"/>
                </a:gdLst>
                <a:ahLst/>
                <a:cxnLst>
                  <a:cxn ang="T10">
                    <a:pos x="T0" y="T1"/>
                  </a:cxn>
                  <a:cxn ang="T11">
                    <a:pos x="T2" y="T3"/>
                  </a:cxn>
                  <a:cxn ang="T12">
                    <a:pos x="T4" y="T5"/>
                  </a:cxn>
                  <a:cxn ang="T13">
                    <a:pos x="T6" y="T7"/>
                  </a:cxn>
                  <a:cxn ang="T14">
                    <a:pos x="T8" y="T9"/>
                  </a:cxn>
                </a:cxnLst>
                <a:rect l="T15" t="T16" r="T17" b="T18"/>
                <a:pathLst>
                  <a:path w="32" h="30">
                    <a:moveTo>
                      <a:pt x="0" y="16"/>
                    </a:moveTo>
                    <a:lnTo>
                      <a:pt x="23" y="30"/>
                    </a:lnTo>
                    <a:lnTo>
                      <a:pt x="32" y="14"/>
                    </a:lnTo>
                    <a:lnTo>
                      <a:pt x="10"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61" name="Freeform 472"/>
              <p:cNvSpPr>
                <a:spLocks/>
              </p:cNvSpPr>
              <p:nvPr/>
            </p:nvSpPr>
            <p:spPr bwMode="auto">
              <a:xfrm>
                <a:off x="2658" y="2486"/>
                <a:ext cx="23" cy="27"/>
              </a:xfrm>
              <a:custGeom>
                <a:avLst/>
                <a:gdLst>
                  <a:gd name="T0" fmla="*/ 11 w 23"/>
                  <a:gd name="T1" fmla="*/ 0 h 27"/>
                  <a:gd name="T2" fmla="*/ 0 w 23"/>
                  <a:gd name="T3" fmla="*/ 6 h 27"/>
                  <a:gd name="T4" fmla="*/ 11 w 23"/>
                  <a:gd name="T5" fmla="*/ 27 h 27"/>
                  <a:gd name="T6" fmla="*/ 23 w 23"/>
                  <a:gd name="T7" fmla="*/ 20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6"/>
                    </a:lnTo>
                    <a:lnTo>
                      <a:pt x="11" y="27"/>
                    </a:lnTo>
                    <a:lnTo>
                      <a:pt x="23" y="20"/>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62" name="Freeform 473"/>
              <p:cNvSpPr>
                <a:spLocks/>
              </p:cNvSpPr>
              <p:nvPr/>
            </p:nvSpPr>
            <p:spPr bwMode="auto">
              <a:xfrm>
                <a:off x="2710" y="2452"/>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63" name="Rectangle 474"/>
              <p:cNvSpPr>
                <a:spLocks noChangeArrowheads="1"/>
              </p:cNvSpPr>
              <p:nvPr/>
            </p:nvSpPr>
            <p:spPr bwMode="auto">
              <a:xfrm>
                <a:off x="2710"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64" name="Freeform 475"/>
              <p:cNvSpPr>
                <a:spLocks/>
              </p:cNvSpPr>
              <p:nvPr/>
            </p:nvSpPr>
            <p:spPr bwMode="auto">
              <a:xfrm>
                <a:off x="2714" y="2452"/>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65" name="Rectangle 476"/>
              <p:cNvSpPr>
                <a:spLocks noChangeArrowheads="1"/>
              </p:cNvSpPr>
              <p:nvPr/>
            </p:nvSpPr>
            <p:spPr bwMode="auto">
              <a:xfrm>
                <a:off x="2714"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66" name="Freeform 477"/>
              <p:cNvSpPr>
                <a:spLocks/>
              </p:cNvSpPr>
              <p:nvPr/>
            </p:nvSpPr>
            <p:spPr bwMode="auto">
              <a:xfrm>
                <a:off x="2716" y="2452"/>
                <a:ext cx="7" cy="26"/>
              </a:xfrm>
              <a:custGeom>
                <a:avLst/>
                <a:gdLst>
                  <a:gd name="T0" fmla="*/ 1 w 7"/>
                  <a:gd name="T1" fmla="*/ 0 h 26"/>
                  <a:gd name="T2" fmla="*/ 0 w 7"/>
                  <a:gd name="T3" fmla="*/ 26 h 26"/>
                  <a:gd name="T4" fmla="*/ 6 w 7"/>
                  <a:gd name="T5" fmla="*/ 26 h 26"/>
                  <a:gd name="T6" fmla="*/ 7 w 7"/>
                  <a:gd name="T7" fmla="*/ 0 h 26"/>
                  <a:gd name="T8" fmla="*/ 1 w 7"/>
                  <a:gd name="T9" fmla="*/ 0 h 26"/>
                  <a:gd name="T10" fmla="*/ 0 60000 65536"/>
                  <a:gd name="T11" fmla="*/ 0 60000 65536"/>
                  <a:gd name="T12" fmla="*/ 0 60000 65536"/>
                  <a:gd name="T13" fmla="*/ 0 60000 65536"/>
                  <a:gd name="T14" fmla="*/ 0 60000 65536"/>
                  <a:gd name="T15" fmla="*/ 0 w 7"/>
                  <a:gd name="T16" fmla="*/ 0 h 26"/>
                  <a:gd name="T17" fmla="*/ 7 w 7"/>
                  <a:gd name="T18" fmla="*/ 26 h 26"/>
                </a:gdLst>
                <a:ahLst/>
                <a:cxnLst>
                  <a:cxn ang="T10">
                    <a:pos x="T0" y="T1"/>
                  </a:cxn>
                  <a:cxn ang="T11">
                    <a:pos x="T2" y="T3"/>
                  </a:cxn>
                  <a:cxn ang="T12">
                    <a:pos x="T4" y="T5"/>
                  </a:cxn>
                  <a:cxn ang="T13">
                    <a:pos x="T6" y="T7"/>
                  </a:cxn>
                  <a:cxn ang="T14">
                    <a:pos x="T8" y="T9"/>
                  </a:cxn>
                </a:cxnLst>
                <a:rect l="T15" t="T16" r="T17" b="T18"/>
                <a:pathLst>
                  <a:path w="7" h="26">
                    <a:moveTo>
                      <a:pt x="1" y="0"/>
                    </a:moveTo>
                    <a:lnTo>
                      <a:pt x="0" y="26"/>
                    </a:lnTo>
                    <a:lnTo>
                      <a:pt x="6" y="26"/>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67" name="Rectangle 478"/>
              <p:cNvSpPr>
                <a:spLocks noChangeArrowheads="1"/>
              </p:cNvSpPr>
              <p:nvPr/>
            </p:nvSpPr>
            <p:spPr bwMode="auto">
              <a:xfrm>
                <a:off x="2716"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68" name="Freeform 479"/>
              <p:cNvSpPr>
                <a:spLocks/>
              </p:cNvSpPr>
              <p:nvPr/>
            </p:nvSpPr>
            <p:spPr bwMode="auto">
              <a:xfrm>
                <a:off x="2722" y="2452"/>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69" name="Rectangle 480"/>
              <p:cNvSpPr>
                <a:spLocks noChangeArrowheads="1"/>
              </p:cNvSpPr>
              <p:nvPr/>
            </p:nvSpPr>
            <p:spPr bwMode="auto">
              <a:xfrm>
                <a:off x="2722"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70" name="Freeform 481"/>
              <p:cNvSpPr>
                <a:spLocks/>
              </p:cNvSpPr>
              <p:nvPr/>
            </p:nvSpPr>
            <p:spPr bwMode="auto">
              <a:xfrm>
                <a:off x="2724" y="2452"/>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71" name="Rectangle 482"/>
              <p:cNvSpPr>
                <a:spLocks noChangeArrowheads="1"/>
              </p:cNvSpPr>
              <p:nvPr/>
            </p:nvSpPr>
            <p:spPr bwMode="auto">
              <a:xfrm>
                <a:off x="2724"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72" name="Freeform 483"/>
              <p:cNvSpPr>
                <a:spLocks/>
              </p:cNvSpPr>
              <p:nvPr/>
            </p:nvSpPr>
            <p:spPr bwMode="auto">
              <a:xfrm>
                <a:off x="2728" y="2452"/>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73" name="Rectangle 484"/>
              <p:cNvSpPr>
                <a:spLocks noChangeArrowheads="1"/>
              </p:cNvSpPr>
              <p:nvPr/>
            </p:nvSpPr>
            <p:spPr bwMode="auto">
              <a:xfrm>
                <a:off x="2728"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74" name="Freeform 485"/>
              <p:cNvSpPr>
                <a:spLocks/>
              </p:cNvSpPr>
              <p:nvPr/>
            </p:nvSpPr>
            <p:spPr bwMode="auto">
              <a:xfrm>
                <a:off x="2730" y="2452"/>
                <a:ext cx="5" cy="26"/>
              </a:xfrm>
              <a:custGeom>
                <a:avLst/>
                <a:gdLst>
                  <a:gd name="T0" fmla="*/ 1 w 5"/>
                  <a:gd name="T1" fmla="*/ 0 h 26"/>
                  <a:gd name="T2" fmla="*/ 0 w 5"/>
                  <a:gd name="T3" fmla="*/ 26 h 26"/>
                  <a:gd name="T4" fmla="*/ 3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3"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75" name="Rectangle 486"/>
              <p:cNvSpPr>
                <a:spLocks noChangeArrowheads="1"/>
              </p:cNvSpPr>
              <p:nvPr/>
            </p:nvSpPr>
            <p:spPr bwMode="auto">
              <a:xfrm>
                <a:off x="2730"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76" name="Freeform 487"/>
              <p:cNvSpPr>
                <a:spLocks/>
              </p:cNvSpPr>
              <p:nvPr/>
            </p:nvSpPr>
            <p:spPr bwMode="auto">
              <a:xfrm>
                <a:off x="2733" y="2452"/>
                <a:ext cx="8" cy="26"/>
              </a:xfrm>
              <a:custGeom>
                <a:avLst/>
                <a:gdLst>
                  <a:gd name="T0" fmla="*/ 2 w 8"/>
                  <a:gd name="T1" fmla="*/ 0 h 26"/>
                  <a:gd name="T2" fmla="*/ 0 w 8"/>
                  <a:gd name="T3" fmla="*/ 26 h 26"/>
                  <a:gd name="T4" fmla="*/ 7 w 8"/>
                  <a:gd name="T5" fmla="*/ 26 h 26"/>
                  <a:gd name="T6" fmla="*/ 8 w 8"/>
                  <a:gd name="T7" fmla="*/ 0 h 26"/>
                  <a:gd name="T8" fmla="*/ 2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2" y="0"/>
                    </a:moveTo>
                    <a:lnTo>
                      <a:pt x="0" y="26"/>
                    </a:lnTo>
                    <a:lnTo>
                      <a:pt x="7" y="26"/>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77" name="Rectangle 488"/>
              <p:cNvSpPr>
                <a:spLocks noChangeArrowheads="1"/>
              </p:cNvSpPr>
              <p:nvPr/>
            </p:nvSpPr>
            <p:spPr bwMode="auto">
              <a:xfrm>
                <a:off x="2733"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78" name="Freeform 489"/>
              <p:cNvSpPr>
                <a:spLocks/>
              </p:cNvSpPr>
              <p:nvPr/>
            </p:nvSpPr>
            <p:spPr bwMode="auto">
              <a:xfrm>
                <a:off x="2728" y="2451"/>
                <a:ext cx="28" cy="16"/>
              </a:xfrm>
              <a:custGeom>
                <a:avLst/>
                <a:gdLst>
                  <a:gd name="T0" fmla="*/ 0 w 28"/>
                  <a:gd name="T1" fmla="*/ 12 h 16"/>
                  <a:gd name="T2" fmla="*/ 26 w 28"/>
                  <a:gd name="T3" fmla="*/ 16 h 16"/>
                  <a:gd name="T4" fmla="*/ 28 w 28"/>
                  <a:gd name="T5" fmla="*/ 3 h 16"/>
                  <a:gd name="T6" fmla="*/ 2 w 28"/>
                  <a:gd name="T7" fmla="*/ 0 h 16"/>
                  <a:gd name="T8" fmla="*/ 0 w 28"/>
                  <a:gd name="T9" fmla="*/ 12 h 16"/>
                  <a:gd name="T10" fmla="*/ 0 60000 65536"/>
                  <a:gd name="T11" fmla="*/ 0 60000 65536"/>
                  <a:gd name="T12" fmla="*/ 0 60000 65536"/>
                  <a:gd name="T13" fmla="*/ 0 60000 65536"/>
                  <a:gd name="T14" fmla="*/ 0 60000 65536"/>
                  <a:gd name="T15" fmla="*/ 0 w 28"/>
                  <a:gd name="T16" fmla="*/ 0 h 16"/>
                  <a:gd name="T17" fmla="*/ 28 w 28"/>
                  <a:gd name="T18" fmla="*/ 16 h 16"/>
                </a:gdLst>
                <a:ahLst/>
                <a:cxnLst>
                  <a:cxn ang="T10">
                    <a:pos x="T0" y="T1"/>
                  </a:cxn>
                  <a:cxn ang="T11">
                    <a:pos x="T2" y="T3"/>
                  </a:cxn>
                  <a:cxn ang="T12">
                    <a:pos x="T4" y="T5"/>
                  </a:cxn>
                  <a:cxn ang="T13">
                    <a:pos x="T6" y="T7"/>
                  </a:cxn>
                  <a:cxn ang="T14">
                    <a:pos x="T8" y="T9"/>
                  </a:cxn>
                </a:cxnLst>
                <a:rect l="T15" t="T16" r="T17" b="T18"/>
                <a:pathLst>
                  <a:path w="28" h="16">
                    <a:moveTo>
                      <a:pt x="0" y="12"/>
                    </a:moveTo>
                    <a:lnTo>
                      <a:pt x="26" y="16"/>
                    </a:lnTo>
                    <a:lnTo>
                      <a:pt x="28" y="3"/>
                    </a:lnTo>
                    <a:lnTo>
                      <a:pt x="2" y="0"/>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79" name="Freeform 490"/>
              <p:cNvSpPr>
                <a:spLocks/>
              </p:cNvSpPr>
              <p:nvPr/>
            </p:nvSpPr>
            <p:spPr bwMode="auto">
              <a:xfrm>
                <a:off x="2727" y="2453"/>
                <a:ext cx="26" cy="27"/>
              </a:xfrm>
              <a:custGeom>
                <a:avLst/>
                <a:gdLst>
                  <a:gd name="T0" fmla="*/ 13 w 26"/>
                  <a:gd name="T1" fmla="*/ 0 h 27"/>
                  <a:gd name="T2" fmla="*/ 0 w 26"/>
                  <a:gd name="T3" fmla="*/ 11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0" name="Freeform 491"/>
              <p:cNvSpPr>
                <a:spLocks/>
              </p:cNvSpPr>
              <p:nvPr/>
            </p:nvSpPr>
            <p:spPr bwMode="auto">
              <a:xfrm>
                <a:off x="2762" y="2429"/>
                <a:ext cx="27" cy="13"/>
              </a:xfrm>
              <a:custGeom>
                <a:avLst/>
                <a:gdLst>
                  <a:gd name="T0" fmla="*/ 0 w 27"/>
                  <a:gd name="T1" fmla="*/ 10 h 13"/>
                  <a:gd name="T2" fmla="*/ 26 w 27"/>
                  <a:gd name="T3" fmla="*/ 13 h 13"/>
                  <a:gd name="T4" fmla="*/ 27 w 27"/>
                  <a:gd name="T5" fmla="*/ 3 h 13"/>
                  <a:gd name="T6" fmla="*/ 2 w 27"/>
                  <a:gd name="T7" fmla="*/ 0 h 13"/>
                  <a:gd name="T8" fmla="*/ 0 w 27"/>
                  <a:gd name="T9" fmla="*/ 10 h 13"/>
                  <a:gd name="T10" fmla="*/ 0 60000 65536"/>
                  <a:gd name="T11" fmla="*/ 0 60000 65536"/>
                  <a:gd name="T12" fmla="*/ 0 60000 65536"/>
                  <a:gd name="T13" fmla="*/ 0 60000 65536"/>
                  <a:gd name="T14" fmla="*/ 0 60000 65536"/>
                  <a:gd name="T15" fmla="*/ 0 w 27"/>
                  <a:gd name="T16" fmla="*/ 0 h 13"/>
                  <a:gd name="T17" fmla="*/ 27 w 27"/>
                  <a:gd name="T18" fmla="*/ 13 h 13"/>
                </a:gdLst>
                <a:ahLst/>
                <a:cxnLst>
                  <a:cxn ang="T10">
                    <a:pos x="T0" y="T1"/>
                  </a:cxn>
                  <a:cxn ang="T11">
                    <a:pos x="T2" y="T3"/>
                  </a:cxn>
                  <a:cxn ang="T12">
                    <a:pos x="T4" y="T5"/>
                  </a:cxn>
                  <a:cxn ang="T13">
                    <a:pos x="T6" y="T7"/>
                  </a:cxn>
                  <a:cxn ang="T14">
                    <a:pos x="T8" y="T9"/>
                  </a:cxn>
                </a:cxnLst>
                <a:rect l="T15" t="T16" r="T17" b="T18"/>
                <a:pathLst>
                  <a:path w="27" h="13">
                    <a:moveTo>
                      <a:pt x="0" y="10"/>
                    </a:moveTo>
                    <a:lnTo>
                      <a:pt x="26" y="13"/>
                    </a:lnTo>
                    <a:lnTo>
                      <a:pt x="27" y="3"/>
                    </a:lnTo>
                    <a:lnTo>
                      <a:pt x="2" y="0"/>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1" name="Freeform 492"/>
              <p:cNvSpPr>
                <a:spLocks/>
              </p:cNvSpPr>
              <p:nvPr/>
            </p:nvSpPr>
            <p:spPr bwMode="auto">
              <a:xfrm>
                <a:off x="2775" y="2417"/>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2" name="Freeform 493"/>
              <p:cNvSpPr>
                <a:spLocks/>
              </p:cNvSpPr>
              <p:nvPr/>
            </p:nvSpPr>
            <p:spPr bwMode="auto">
              <a:xfrm>
                <a:off x="2762" y="2418"/>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3" name="Freeform 494"/>
              <p:cNvSpPr>
                <a:spLocks/>
              </p:cNvSpPr>
              <p:nvPr/>
            </p:nvSpPr>
            <p:spPr bwMode="auto">
              <a:xfrm>
                <a:off x="2783" y="241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4" name="Rectangle 495"/>
              <p:cNvSpPr>
                <a:spLocks noChangeArrowheads="1"/>
              </p:cNvSpPr>
              <p:nvPr/>
            </p:nvSpPr>
            <p:spPr bwMode="auto">
              <a:xfrm>
                <a:off x="2783"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85" name="Freeform 496"/>
              <p:cNvSpPr>
                <a:spLocks/>
              </p:cNvSpPr>
              <p:nvPr/>
            </p:nvSpPr>
            <p:spPr bwMode="auto">
              <a:xfrm>
                <a:off x="2787" y="2417"/>
                <a:ext cx="6" cy="27"/>
              </a:xfrm>
              <a:custGeom>
                <a:avLst/>
                <a:gdLst>
                  <a:gd name="T0" fmla="*/ 1 w 6"/>
                  <a:gd name="T1" fmla="*/ 0 h 27"/>
                  <a:gd name="T2" fmla="*/ 0 w 6"/>
                  <a:gd name="T3" fmla="*/ 27 h 27"/>
                  <a:gd name="T4" fmla="*/ 4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4"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6" name="Rectangle 497"/>
              <p:cNvSpPr>
                <a:spLocks noChangeArrowheads="1"/>
              </p:cNvSpPr>
              <p:nvPr/>
            </p:nvSpPr>
            <p:spPr bwMode="auto">
              <a:xfrm>
                <a:off x="2787"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87" name="Freeform 498"/>
              <p:cNvSpPr>
                <a:spLocks/>
              </p:cNvSpPr>
              <p:nvPr/>
            </p:nvSpPr>
            <p:spPr bwMode="auto">
              <a:xfrm>
                <a:off x="2781" y="2411"/>
                <a:ext cx="30" cy="26"/>
              </a:xfrm>
              <a:custGeom>
                <a:avLst/>
                <a:gdLst>
                  <a:gd name="T0" fmla="*/ 0 w 30"/>
                  <a:gd name="T1" fmla="*/ 15 h 26"/>
                  <a:gd name="T2" fmla="*/ 22 w 30"/>
                  <a:gd name="T3" fmla="*/ 26 h 26"/>
                  <a:gd name="T4" fmla="*/ 30 w 30"/>
                  <a:gd name="T5" fmla="*/ 11 h 26"/>
                  <a:gd name="T6" fmla="*/ 7 w 30"/>
                  <a:gd name="T7" fmla="*/ 0 h 26"/>
                  <a:gd name="T8" fmla="*/ 0 w 30"/>
                  <a:gd name="T9" fmla="*/ 15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5"/>
                    </a:moveTo>
                    <a:lnTo>
                      <a:pt x="22" y="26"/>
                    </a:lnTo>
                    <a:lnTo>
                      <a:pt x="30" y="11"/>
                    </a:lnTo>
                    <a:lnTo>
                      <a:pt x="7" y="0"/>
                    </a:lnTo>
                    <a:lnTo>
                      <a:pt x="0" y="1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8" name="Freeform 499"/>
              <p:cNvSpPr>
                <a:spLocks/>
              </p:cNvSpPr>
              <p:nvPr/>
            </p:nvSpPr>
            <p:spPr bwMode="auto">
              <a:xfrm>
                <a:off x="2781" y="2418"/>
                <a:ext cx="22" cy="27"/>
              </a:xfrm>
              <a:custGeom>
                <a:avLst/>
                <a:gdLst>
                  <a:gd name="T0" fmla="*/ 10 w 22"/>
                  <a:gd name="T1" fmla="*/ 0 h 27"/>
                  <a:gd name="T2" fmla="*/ 0 w 22"/>
                  <a:gd name="T3" fmla="*/ 8 h 27"/>
                  <a:gd name="T4" fmla="*/ 10 w 22"/>
                  <a:gd name="T5" fmla="*/ 27 h 27"/>
                  <a:gd name="T6" fmla="*/ 22 w 22"/>
                  <a:gd name="T7" fmla="*/ 19 h 27"/>
                  <a:gd name="T8" fmla="*/ 10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0" y="0"/>
                    </a:moveTo>
                    <a:lnTo>
                      <a:pt x="0" y="8"/>
                    </a:lnTo>
                    <a:lnTo>
                      <a:pt x="10" y="27"/>
                    </a:lnTo>
                    <a:lnTo>
                      <a:pt x="22" y="19"/>
                    </a:lnTo>
                    <a:lnTo>
                      <a:pt x="10"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89" name="Freeform 500"/>
              <p:cNvSpPr>
                <a:spLocks/>
              </p:cNvSpPr>
              <p:nvPr/>
            </p:nvSpPr>
            <p:spPr bwMode="auto">
              <a:xfrm>
                <a:off x="2829" y="2393"/>
                <a:ext cx="32" cy="27"/>
              </a:xfrm>
              <a:custGeom>
                <a:avLst/>
                <a:gdLst>
                  <a:gd name="T0" fmla="*/ 0 w 32"/>
                  <a:gd name="T1" fmla="*/ 17 h 27"/>
                  <a:gd name="T2" fmla="*/ 25 w 32"/>
                  <a:gd name="T3" fmla="*/ 27 h 27"/>
                  <a:gd name="T4" fmla="*/ 32 w 32"/>
                  <a:gd name="T5" fmla="*/ 10 h 27"/>
                  <a:gd name="T6" fmla="*/ 8 w 32"/>
                  <a:gd name="T7" fmla="*/ 0 h 27"/>
                  <a:gd name="T8" fmla="*/ 0 w 32"/>
                  <a:gd name="T9" fmla="*/ 17 h 27"/>
                  <a:gd name="T10" fmla="*/ 0 60000 65536"/>
                  <a:gd name="T11" fmla="*/ 0 60000 65536"/>
                  <a:gd name="T12" fmla="*/ 0 60000 65536"/>
                  <a:gd name="T13" fmla="*/ 0 60000 65536"/>
                  <a:gd name="T14" fmla="*/ 0 60000 65536"/>
                  <a:gd name="T15" fmla="*/ 0 w 32"/>
                  <a:gd name="T16" fmla="*/ 0 h 27"/>
                  <a:gd name="T17" fmla="*/ 32 w 32"/>
                  <a:gd name="T18" fmla="*/ 27 h 27"/>
                </a:gdLst>
                <a:ahLst/>
                <a:cxnLst>
                  <a:cxn ang="T10">
                    <a:pos x="T0" y="T1"/>
                  </a:cxn>
                  <a:cxn ang="T11">
                    <a:pos x="T2" y="T3"/>
                  </a:cxn>
                  <a:cxn ang="T12">
                    <a:pos x="T4" y="T5"/>
                  </a:cxn>
                  <a:cxn ang="T13">
                    <a:pos x="T6" y="T7"/>
                  </a:cxn>
                  <a:cxn ang="T14">
                    <a:pos x="T8" y="T9"/>
                  </a:cxn>
                </a:cxnLst>
                <a:rect l="T15" t="T16" r="T17" b="T18"/>
                <a:pathLst>
                  <a:path w="32" h="27">
                    <a:moveTo>
                      <a:pt x="0" y="17"/>
                    </a:moveTo>
                    <a:lnTo>
                      <a:pt x="25" y="27"/>
                    </a:lnTo>
                    <a:lnTo>
                      <a:pt x="32" y="10"/>
                    </a:lnTo>
                    <a:lnTo>
                      <a:pt x="8"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90" name="Freeform 501"/>
              <p:cNvSpPr>
                <a:spLocks/>
              </p:cNvSpPr>
              <p:nvPr/>
            </p:nvSpPr>
            <p:spPr bwMode="auto">
              <a:xfrm>
                <a:off x="2829" y="2402"/>
                <a:ext cx="25" cy="27"/>
              </a:xfrm>
              <a:custGeom>
                <a:avLst/>
                <a:gdLst>
                  <a:gd name="T0" fmla="*/ 12 w 25"/>
                  <a:gd name="T1" fmla="*/ 0 h 27"/>
                  <a:gd name="T2" fmla="*/ 0 w 25"/>
                  <a:gd name="T3" fmla="*/ 8 h 27"/>
                  <a:gd name="T4" fmla="*/ 12 w 25"/>
                  <a:gd name="T5" fmla="*/ 27 h 27"/>
                  <a:gd name="T6" fmla="*/ 25 w 25"/>
                  <a:gd name="T7" fmla="*/ 18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8"/>
                    </a:lnTo>
                    <a:lnTo>
                      <a:pt x="12" y="27"/>
                    </a:lnTo>
                    <a:lnTo>
                      <a:pt x="25" y="18"/>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91" name="Freeform 502"/>
              <p:cNvSpPr>
                <a:spLocks/>
              </p:cNvSpPr>
              <p:nvPr/>
            </p:nvSpPr>
            <p:spPr bwMode="auto">
              <a:xfrm>
                <a:off x="2848" y="2384"/>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92" name="Freeform 503"/>
              <p:cNvSpPr>
                <a:spLocks/>
              </p:cNvSpPr>
              <p:nvPr/>
            </p:nvSpPr>
            <p:spPr bwMode="auto">
              <a:xfrm>
                <a:off x="2837" y="2385"/>
                <a:ext cx="24" cy="27"/>
              </a:xfrm>
              <a:custGeom>
                <a:avLst/>
                <a:gdLst>
                  <a:gd name="T0" fmla="*/ 0 w 24"/>
                  <a:gd name="T1" fmla="*/ 8 h 27"/>
                  <a:gd name="T2" fmla="*/ 11 w 24"/>
                  <a:gd name="T3" fmla="*/ 0 h 27"/>
                  <a:gd name="T4" fmla="*/ 24 w 24"/>
                  <a:gd name="T5" fmla="*/ 18 h 27"/>
                  <a:gd name="T6" fmla="*/ 11 w 24"/>
                  <a:gd name="T7" fmla="*/ 27 h 27"/>
                  <a:gd name="T8" fmla="*/ 0 w 24"/>
                  <a:gd name="T9" fmla="*/ 8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8"/>
                    </a:moveTo>
                    <a:lnTo>
                      <a:pt x="11" y="0"/>
                    </a:lnTo>
                    <a:lnTo>
                      <a:pt x="24" y="18"/>
                    </a:lnTo>
                    <a:lnTo>
                      <a:pt x="11"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93" name="Freeform 504"/>
              <p:cNvSpPr>
                <a:spLocks/>
              </p:cNvSpPr>
              <p:nvPr/>
            </p:nvSpPr>
            <p:spPr bwMode="auto">
              <a:xfrm>
                <a:off x="2860" y="238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94" name="Rectangle 505"/>
              <p:cNvSpPr>
                <a:spLocks noChangeArrowheads="1"/>
              </p:cNvSpPr>
              <p:nvPr/>
            </p:nvSpPr>
            <p:spPr bwMode="auto">
              <a:xfrm>
                <a:off x="2860" y="238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95" name="Freeform 506"/>
              <p:cNvSpPr>
                <a:spLocks/>
              </p:cNvSpPr>
              <p:nvPr/>
            </p:nvSpPr>
            <p:spPr bwMode="auto">
              <a:xfrm>
                <a:off x="2862" y="2384"/>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96" name="Rectangle 507"/>
              <p:cNvSpPr>
                <a:spLocks noChangeArrowheads="1"/>
              </p:cNvSpPr>
              <p:nvPr/>
            </p:nvSpPr>
            <p:spPr bwMode="auto">
              <a:xfrm>
                <a:off x="2862" y="238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97" name="Freeform 508"/>
              <p:cNvSpPr>
                <a:spLocks/>
              </p:cNvSpPr>
              <p:nvPr/>
            </p:nvSpPr>
            <p:spPr bwMode="auto">
              <a:xfrm>
                <a:off x="2864" y="2384"/>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198" name="Rectangle 509"/>
              <p:cNvSpPr>
                <a:spLocks noChangeArrowheads="1"/>
              </p:cNvSpPr>
              <p:nvPr/>
            </p:nvSpPr>
            <p:spPr bwMode="auto">
              <a:xfrm>
                <a:off x="2864" y="238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199" name="Freeform 510"/>
              <p:cNvSpPr>
                <a:spLocks/>
              </p:cNvSpPr>
              <p:nvPr/>
            </p:nvSpPr>
            <p:spPr bwMode="auto">
              <a:xfrm>
                <a:off x="2867" y="238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0" name="Rectangle 511"/>
              <p:cNvSpPr>
                <a:spLocks noChangeArrowheads="1"/>
              </p:cNvSpPr>
              <p:nvPr/>
            </p:nvSpPr>
            <p:spPr bwMode="auto">
              <a:xfrm>
                <a:off x="2867" y="238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01" name="Freeform 512"/>
              <p:cNvSpPr>
                <a:spLocks/>
              </p:cNvSpPr>
              <p:nvPr/>
            </p:nvSpPr>
            <p:spPr bwMode="auto">
              <a:xfrm>
                <a:off x="2858" y="2386"/>
                <a:ext cx="25" cy="18"/>
              </a:xfrm>
              <a:custGeom>
                <a:avLst/>
                <a:gdLst>
                  <a:gd name="T0" fmla="*/ 0 w 25"/>
                  <a:gd name="T1" fmla="*/ 4 h 18"/>
                  <a:gd name="T2" fmla="*/ 22 w 25"/>
                  <a:gd name="T3" fmla="*/ 18 h 18"/>
                  <a:gd name="T4" fmla="*/ 25 w 25"/>
                  <a:gd name="T5" fmla="*/ 14 h 18"/>
                  <a:gd name="T6" fmla="*/ 3 w 25"/>
                  <a:gd name="T7" fmla="*/ 0 h 18"/>
                  <a:gd name="T8" fmla="*/ 0 w 25"/>
                  <a:gd name="T9" fmla="*/ 4 h 18"/>
                  <a:gd name="T10" fmla="*/ 0 60000 65536"/>
                  <a:gd name="T11" fmla="*/ 0 60000 65536"/>
                  <a:gd name="T12" fmla="*/ 0 60000 65536"/>
                  <a:gd name="T13" fmla="*/ 0 60000 65536"/>
                  <a:gd name="T14" fmla="*/ 0 60000 65536"/>
                  <a:gd name="T15" fmla="*/ 0 w 25"/>
                  <a:gd name="T16" fmla="*/ 0 h 18"/>
                  <a:gd name="T17" fmla="*/ 25 w 25"/>
                  <a:gd name="T18" fmla="*/ 18 h 18"/>
                </a:gdLst>
                <a:ahLst/>
                <a:cxnLst>
                  <a:cxn ang="T10">
                    <a:pos x="T0" y="T1"/>
                  </a:cxn>
                  <a:cxn ang="T11">
                    <a:pos x="T2" y="T3"/>
                  </a:cxn>
                  <a:cxn ang="T12">
                    <a:pos x="T4" y="T5"/>
                  </a:cxn>
                  <a:cxn ang="T13">
                    <a:pos x="T6" y="T7"/>
                  </a:cxn>
                  <a:cxn ang="T14">
                    <a:pos x="T8" y="T9"/>
                  </a:cxn>
                </a:cxnLst>
                <a:rect l="T15" t="T16" r="T17" b="T18"/>
                <a:pathLst>
                  <a:path w="25" h="18">
                    <a:moveTo>
                      <a:pt x="0" y="4"/>
                    </a:moveTo>
                    <a:lnTo>
                      <a:pt x="22" y="18"/>
                    </a:lnTo>
                    <a:lnTo>
                      <a:pt x="25" y="14"/>
                    </a:lnTo>
                    <a:lnTo>
                      <a:pt x="3" y="0"/>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2" name="Freeform 513"/>
              <p:cNvSpPr>
                <a:spLocks/>
              </p:cNvSpPr>
              <p:nvPr/>
            </p:nvSpPr>
            <p:spPr bwMode="auto">
              <a:xfrm>
                <a:off x="2857" y="2385"/>
                <a:ext cx="21" cy="27"/>
              </a:xfrm>
              <a:custGeom>
                <a:avLst/>
                <a:gdLst>
                  <a:gd name="T0" fmla="*/ 11 w 21"/>
                  <a:gd name="T1" fmla="*/ 0 h 27"/>
                  <a:gd name="T2" fmla="*/ 0 w 21"/>
                  <a:gd name="T3" fmla="*/ 6 h 27"/>
                  <a:gd name="T4" fmla="*/ 11 w 21"/>
                  <a:gd name="T5" fmla="*/ 27 h 27"/>
                  <a:gd name="T6" fmla="*/ 21 w 21"/>
                  <a:gd name="T7" fmla="*/ 20 h 27"/>
                  <a:gd name="T8" fmla="*/ 11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1" y="0"/>
                    </a:moveTo>
                    <a:lnTo>
                      <a:pt x="0" y="6"/>
                    </a:lnTo>
                    <a:lnTo>
                      <a:pt x="11" y="27"/>
                    </a:lnTo>
                    <a:lnTo>
                      <a:pt x="21" y="20"/>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3" name="Freeform 514"/>
              <p:cNvSpPr>
                <a:spLocks/>
              </p:cNvSpPr>
              <p:nvPr/>
            </p:nvSpPr>
            <p:spPr bwMode="auto">
              <a:xfrm>
                <a:off x="2888" y="2358"/>
                <a:ext cx="24" cy="16"/>
              </a:xfrm>
              <a:custGeom>
                <a:avLst/>
                <a:gdLst>
                  <a:gd name="T0" fmla="*/ 0 w 24"/>
                  <a:gd name="T1" fmla="*/ 3 h 16"/>
                  <a:gd name="T2" fmla="*/ 23 w 24"/>
                  <a:gd name="T3" fmla="*/ 16 h 16"/>
                  <a:gd name="T4" fmla="*/ 24 w 24"/>
                  <a:gd name="T5" fmla="*/ 13 h 16"/>
                  <a:gd name="T6" fmla="*/ 1 w 24"/>
                  <a:gd name="T7" fmla="*/ 0 h 16"/>
                  <a:gd name="T8" fmla="*/ 0 w 24"/>
                  <a:gd name="T9" fmla="*/ 3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3"/>
                    </a:moveTo>
                    <a:lnTo>
                      <a:pt x="23" y="16"/>
                    </a:lnTo>
                    <a:lnTo>
                      <a:pt x="24" y="13"/>
                    </a:lnTo>
                    <a:lnTo>
                      <a:pt x="1" y="0"/>
                    </a:lnTo>
                    <a:lnTo>
                      <a:pt x="0" y="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4" name="Freeform 515"/>
              <p:cNvSpPr>
                <a:spLocks/>
              </p:cNvSpPr>
              <p:nvPr/>
            </p:nvSpPr>
            <p:spPr bwMode="auto">
              <a:xfrm>
                <a:off x="2900" y="2351"/>
                <a:ext cx="6" cy="26"/>
              </a:xfrm>
              <a:custGeom>
                <a:avLst/>
                <a:gdLst>
                  <a:gd name="T0" fmla="*/ 1 w 6"/>
                  <a:gd name="T1" fmla="*/ 0 h 26"/>
                  <a:gd name="T2" fmla="*/ 0 w 6"/>
                  <a:gd name="T3" fmla="*/ 26 h 26"/>
                  <a:gd name="T4" fmla="*/ 5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5"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5" name="Freeform 516"/>
              <p:cNvSpPr>
                <a:spLocks/>
              </p:cNvSpPr>
              <p:nvPr/>
            </p:nvSpPr>
            <p:spPr bwMode="auto">
              <a:xfrm>
                <a:off x="2889" y="2352"/>
                <a:ext cx="23" cy="27"/>
              </a:xfrm>
              <a:custGeom>
                <a:avLst/>
                <a:gdLst>
                  <a:gd name="T0" fmla="*/ 0 w 23"/>
                  <a:gd name="T1" fmla="*/ 6 h 27"/>
                  <a:gd name="T2" fmla="*/ 11 w 23"/>
                  <a:gd name="T3" fmla="*/ 0 h 27"/>
                  <a:gd name="T4" fmla="*/ 23 w 23"/>
                  <a:gd name="T5" fmla="*/ 19 h 27"/>
                  <a:gd name="T6" fmla="*/ 11 w 23"/>
                  <a:gd name="T7" fmla="*/ 27 h 27"/>
                  <a:gd name="T8" fmla="*/ 0 w 23"/>
                  <a:gd name="T9" fmla="*/ 6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6"/>
                    </a:moveTo>
                    <a:lnTo>
                      <a:pt x="11" y="0"/>
                    </a:lnTo>
                    <a:lnTo>
                      <a:pt x="23" y="19"/>
                    </a:lnTo>
                    <a:lnTo>
                      <a:pt x="11" y="27"/>
                    </a:lnTo>
                    <a:lnTo>
                      <a:pt x="0" y="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6" name="Freeform 517"/>
              <p:cNvSpPr>
                <a:spLocks/>
              </p:cNvSpPr>
              <p:nvPr/>
            </p:nvSpPr>
            <p:spPr bwMode="auto">
              <a:xfrm>
                <a:off x="2905" y="2351"/>
                <a:ext cx="22" cy="26"/>
              </a:xfrm>
              <a:custGeom>
                <a:avLst/>
                <a:gdLst>
                  <a:gd name="T0" fmla="*/ 1 w 22"/>
                  <a:gd name="T1" fmla="*/ 0 h 26"/>
                  <a:gd name="T2" fmla="*/ 0 w 22"/>
                  <a:gd name="T3" fmla="*/ 26 h 26"/>
                  <a:gd name="T4" fmla="*/ 21 w 22"/>
                  <a:gd name="T5" fmla="*/ 26 h 26"/>
                  <a:gd name="T6" fmla="*/ 22 w 22"/>
                  <a:gd name="T7" fmla="*/ 0 h 26"/>
                  <a:gd name="T8" fmla="*/ 1 w 22"/>
                  <a:gd name="T9" fmla="*/ 0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1" y="0"/>
                    </a:moveTo>
                    <a:lnTo>
                      <a:pt x="0" y="26"/>
                    </a:lnTo>
                    <a:lnTo>
                      <a:pt x="21" y="26"/>
                    </a:lnTo>
                    <a:lnTo>
                      <a:pt x="2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7" name="Rectangle 518"/>
              <p:cNvSpPr>
                <a:spLocks noChangeArrowheads="1"/>
              </p:cNvSpPr>
              <p:nvPr/>
            </p:nvSpPr>
            <p:spPr bwMode="auto">
              <a:xfrm>
                <a:off x="2905"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08" name="Freeform 519"/>
              <p:cNvSpPr>
                <a:spLocks/>
              </p:cNvSpPr>
              <p:nvPr/>
            </p:nvSpPr>
            <p:spPr bwMode="auto">
              <a:xfrm>
                <a:off x="2926" y="2351"/>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09" name="Rectangle 520"/>
              <p:cNvSpPr>
                <a:spLocks noChangeArrowheads="1"/>
              </p:cNvSpPr>
              <p:nvPr/>
            </p:nvSpPr>
            <p:spPr bwMode="auto">
              <a:xfrm>
                <a:off x="2926"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10" name="Freeform 521"/>
              <p:cNvSpPr>
                <a:spLocks/>
              </p:cNvSpPr>
              <p:nvPr/>
            </p:nvSpPr>
            <p:spPr bwMode="auto">
              <a:xfrm>
                <a:off x="2928" y="2351"/>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11" name="Rectangle 522"/>
              <p:cNvSpPr>
                <a:spLocks noChangeArrowheads="1"/>
              </p:cNvSpPr>
              <p:nvPr/>
            </p:nvSpPr>
            <p:spPr bwMode="auto">
              <a:xfrm>
                <a:off x="2928"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12" name="Freeform 523"/>
              <p:cNvSpPr>
                <a:spLocks/>
              </p:cNvSpPr>
              <p:nvPr/>
            </p:nvSpPr>
            <p:spPr bwMode="auto">
              <a:xfrm>
                <a:off x="2931" y="2351"/>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13" name="Rectangle 524"/>
              <p:cNvSpPr>
                <a:spLocks noChangeArrowheads="1"/>
              </p:cNvSpPr>
              <p:nvPr/>
            </p:nvSpPr>
            <p:spPr bwMode="auto">
              <a:xfrm>
                <a:off x="2931"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14" name="Freeform 525"/>
              <p:cNvSpPr>
                <a:spLocks/>
              </p:cNvSpPr>
              <p:nvPr/>
            </p:nvSpPr>
            <p:spPr bwMode="auto">
              <a:xfrm>
                <a:off x="2938" y="2351"/>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15" name="Rectangle 526"/>
              <p:cNvSpPr>
                <a:spLocks noChangeArrowheads="1"/>
              </p:cNvSpPr>
              <p:nvPr/>
            </p:nvSpPr>
            <p:spPr bwMode="auto">
              <a:xfrm>
                <a:off x="2938"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16" name="Freeform 527"/>
              <p:cNvSpPr>
                <a:spLocks/>
              </p:cNvSpPr>
              <p:nvPr/>
            </p:nvSpPr>
            <p:spPr bwMode="auto">
              <a:xfrm>
                <a:off x="2957" y="2326"/>
                <a:ext cx="29" cy="22"/>
              </a:xfrm>
              <a:custGeom>
                <a:avLst/>
                <a:gdLst>
                  <a:gd name="T0" fmla="*/ 0 w 29"/>
                  <a:gd name="T1" fmla="*/ 13 h 22"/>
                  <a:gd name="T2" fmla="*/ 23 w 29"/>
                  <a:gd name="T3" fmla="*/ 22 h 22"/>
                  <a:gd name="T4" fmla="*/ 29 w 29"/>
                  <a:gd name="T5" fmla="*/ 10 h 22"/>
                  <a:gd name="T6" fmla="*/ 5 w 29"/>
                  <a:gd name="T7" fmla="*/ 0 h 22"/>
                  <a:gd name="T8" fmla="*/ 0 w 29"/>
                  <a:gd name="T9" fmla="*/ 13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3"/>
                    </a:moveTo>
                    <a:lnTo>
                      <a:pt x="23" y="22"/>
                    </a:lnTo>
                    <a:lnTo>
                      <a:pt x="29" y="10"/>
                    </a:lnTo>
                    <a:lnTo>
                      <a:pt x="5" y="0"/>
                    </a:lnTo>
                    <a:lnTo>
                      <a:pt x="0" y="1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17" name="Freeform 528"/>
              <p:cNvSpPr>
                <a:spLocks/>
              </p:cNvSpPr>
              <p:nvPr/>
            </p:nvSpPr>
            <p:spPr bwMode="auto">
              <a:xfrm>
                <a:off x="2973" y="231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18" name="Freeform 529"/>
              <p:cNvSpPr>
                <a:spLocks/>
              </p:cNvSpPr>
              <p:nvPr/>
            </p:nvSpPr>
            <p:spPr bwMode="auto">
              <a:xfrm>
                <a:off x="2961" y="2318"/>
                <a:ext cx="24" cy="27"/>
              </a:xfrm>
              <a:custGeom>
                <a:avLst/>
                <a:gdLst>
                  <a:gd name="T0" fmla="*/ 0 w 24"/>
                  <a:gd name="T1" fmla="*/ 9 h 27"/>
                  <a:gd name="T2" fmla="*/ 12 w 24"/>
                  <a:gd name="T3" fmla="*/ 0 h 27"/>
                  <a:gd name="T4" fmla="*/ 24 w 24"/>
                  <a:gd name="T5" fmla="*/ 19 h 27"/>
                  <a:gd name="T6" fmla="*/ 12 w 24"/>
                  <a:gd name="T7" fmla="*/ 27 h 27"/>
                  <a:gd name="T8" fmla="*/ 0 w 24"/>
                  <a:gd name="T9" fmla="*/ 9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9"/>
                    </a:moveTo>
                    <a:lnTo>
                      <a:pt x="12" y="0"/>
                    </a:lnTo>
                    <a:lnTo>
                      <a:pt x="24" y="19"/>
                    </a:lnTo>
                    <a:lnTo>
                      <a:pt x="12"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19" name="Freeform 530"/>
              <p:cNvSpPr>
                <a:spLocks/>
              </p:cNvSpPr>
              <p:nvPr/>
            </p:nvSpPr>
            <p:spPr bwMode="auto">
              <a:xfrm>
                <a:off x="2978" y="2317"/>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20" name="Rectangle 531"/>
              <p:cNvSpPr>
                <a:spLocks noChangeArrowheads="1"/>
              </p:cNvSpPr>
              <p:nvPr/>
            </p:nvSpPr>
            <p:spPr bwMode="auto">
              <a:xfrm>
                <a:off x="2978"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21" name="Freeform 532"/>
              <p:cNvSpPr>
                <a:spLocks/>
              </p:cNvSpPr>
              <p:nvPr/>
            </p:nvSpPr>
            <p:spPr bwMode="auto">
              <a:xfrm>
                <a:off x="2980" y="2317"/>
                <a:ext cx="6" cy="27"/>
              </a:xfrm>
              <a:custGeom>
                <a:avLst/>
                <a:gdLst>
                  <a:gd name="T0" fmla="*/ 2 w 6"/>
                  <a:gd name="T1" fmla="*/ 0 h 27"/>
                  <a:gd name="T2" fmla="*/ 0 w 6"/>
                  <a:gd name="T3" fmla="*/ 27 h 27"/>
                  <a:gd name="T4" fmla="*/ 5 w 6"/>
                  <a:gd name="T5" fmla="*/ 27 h 27"/>
                  <a:gd name="T6" fmla="*/ 6 w 6"/>
                  <a:gd name="T7" fmla="*/ 0 h 27"/>
                  <a:gd name="T8" fmla="*/ 2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2" y="0"/>
                    </a:moveTo>
                    <a:lnTo>
                      <a:pt x="0" y="27"/>
                    </a:lnTo>
                    <a:lnTo>
                      <a:pt x="5" y="27"/>
                    </a:lnTo>
                    <a:lnTo>
                      <a:pt x="6"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22" name="Rectangle 533"/>
              <p:cNvSpPr>
                <a:spLocks noChangeArrowheads="1"/>
              </p:cNvSpPr>
              <p:nvPr/>
            </p:nvSpPr>
            <p:spPr bwMode="auto">
              <a:xfrm>
                <a:off x="2980"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23" name="Freeform 534"/>
              <p:cNvSpPr>
                <a:spLocks/>
              </p:cNvSpPr>
              <p:nvPr/>
            </p:nvSpPr>
            <p:spPr bwMode="auto">
              <a:xfrm>
                <a:off x="2985" y="231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24" name="Rectangle 535"/>
              <p:cNvSpPr>
                <a:spLocks noChangeArrowheads="1"/>
              </p:cNvSpPr>
              <p:nvPr/>
            </p:nvSpPr>
            <p:spPr bwMode="auto">
              <a:xfrm>
                <a:off x="2985"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25" name="Freeform 536"/>
              <p:cNvSpPr>
                <a:spLocks/>
              </p:cNvSpPr>
              <p:nvPr/>
            </p:nvSpPr>
            <p:spPr bwMode="auto">
              <a:xfrm>
                <a:off x="2989" y="231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26" name="Rectangle 537"/>
              <p:cNvSpPr>
                <a:spLocks noChangeArrowheads="1"/>
              </p:cNvSpPr>
              <p:nvPr/>
            </p:nvSpPr>
            <p:spPr bwMode="auto">
              <a:xfrm>
                <a:off x="2989"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27" name="Freeform 538"/>
              <p:cNvSpPr>
                <a:spLocks/>
              </p:cNvSpPr>
              <p:nvPr/>
            </p:nvSpPr>
            <p:spPr bwMode="auto">
              <a:xfrm>
                <a:off x="2992" y="2317"/>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28" name="Rectangle 539"/>
              <p:cNvSpPr>
                <a:spLocks noChangeArrowheads="1"/>
              </p:cNvSpPr>
              <p:nvPr/>
            </p:nvSpPr>
            <p:spPr bwMode="auto">
              <a:xfrm>
                <a:off x="2992"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29" name="Freeform 540"/>
              <p:cNvSpPr>
                <a:spLocks/>
              </p:cNvSpPr>
              <p:nvPr/>
            </p:nvSpPr>
            <p:spPr bwMode="auto">
              <a:xfrm>
                <a:off x="3033" y="2300"/>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30" name="Freeform 541"/>
              <p:cNvSpPr>
                <a:spLocks/>
              </p:cNvSpPr>
              <p:nvPr/>
            </p:nvSpPr>
            <p:spPr bwMode="auto">
              <a:xfrm>
                <a:off x="3040" y="230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31" name="Rectangle 542"/>
              <p:cNvSpPr>
                <a:spLocks noChangeArrowheads="1"/>
              </p:cNvSpPr>
              <p:nvPr/>
            </p:nvSpPr>
            <p:spPr bwMode="auto">
              <a:xfrm>
                <a:off x="3040" y="230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32" name="Freeform 543"/>
              <p:cNvSpPr>
                <a:spLocks/>
              </p:cNvSpPr>
              <p:nvPr/>
            </p:nvSpPr>
            <p:spPr bwMode="auto">
              <a:xfrm>
                <a:off x="3042" y="230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33" name="Rectangle 544"/>
              <p:cNvSpPr>
                <a:spLocks noChangeArrowheads="1"/>
              </p:cNvSpPr>
              <p:nvPr/>
            </p:nvSpPr>
            <p:spPr bwMode="auto">
              <a:xfrm>
                <a:off x="3042" y="230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34" name="Freeform 545"/>
              <p:cNvSpPr>
                <a:spLocks/>
              </p:cNvSpPr>
              <p:nvPr/>
            </p:nvSpPr>
            <p:spPr bwMode="auto">
              <a:xfrm>
                <a:off x="3046" y="230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35" name="Rectangle 546"/>
              <p:cNvSpPr>
                <a:spLocks noChangeArrowheads="1"/>
              </p:cNvSpPr>
              <p:nvPr/>
            </p:nvSpPr>
            <p:spPr bwMode="auto">
              <a:xfrm>
                <a:off x="3046" y="230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36" name="Freeform 547"/>
              <p:cNvSpPr>
                <a:spLocks/>
              </p:cNvSpPr>
              <p:nvPr/>
            </p:nvSpPr>
            <p:spPr bwMode="auto">
              <a:xfrm>
                <a:off x="3039" y="2296"/>
                <a:ext cx="26" cy="19"/>
              </a:xfrm>
              <a:custGeom>
                <a:avLst/>
                <a:gdLst>
                  <a:gd name="T0" fmla="*/ 0 w 26"/>
                  <a:gd name="T1" fmla="*/ 17 h 19"/>
                  <a:gd name="T2" fmla="*/ 25 w 26"/>
                  <a:gd name="T3" fmla="*/ 19 h 19"/>
                  <a:gd name="T4" fmla="*/ 26 w 26"/>
                  <a:gd name="T5" fmla="*/ 2 h 19"/>
                  <a:gd name="T6" fmla="*/ 1 w 26"/>
                  <a:gd name="T7" fmla="*/ 0 h 19"/>
                  <a:gd name="T8" fmla="*/ 0 w 26"/>
                  <a:gd name="T9" fmla="*/ 17 h 19"/>
                  <a:gd name="T10" fmla="*/ 0 60000 65536"/>
                  <a:gd name="T11" fmla="*/ 0 60000 65536"/>
                  <a:gd name="T12" fmla="*/ 0 60000 65536"/>
                  <a:gd name="T13" fmla="*/ 0 60000 65536"/>
                  <a:gd name="T14" fmla="*/ 0 60000 65536"/>
                  <a:gd name="T15" fmla="*/ 0 w 26"/>
                  <a:gd name="T16" fmla="*/ 0 h 19"/>
                  <a:gd name="T17" fmla="*/ 26 w 26"/>
                  <a:gd name="T18" fmla="*/ 19 h 19"/>
                </a:gdLst>
                <a:ahLst/>
                <a:cxnLst>
                  <a:cxn ang="T10">
                    <a:pos x="T0" y="T1"/>
                  </a:cxn>
                  <a:cxn ang="T11">
                    <a:pos x="T2" y="T3"/>
                  </a:cxn>
                  <a:cxn ang="T12">
                    <a:pos x="T4" y="T5"/>
                  </a:cxn>
                  <a:cxn ang="T13">
                    <a:pos x="T6" y="T7"/>
                  </a:cxn>
                  <a:cxn ang="T14">
                    <a:pos x="T8" y="T9"/>
                  </a:cxn>
                </a:cxnLst>
                <a:rect l="T15" t="T16" r="T17" b="T18"/>
                <a:pathLst>
                  <a:path w="26" h="19">
                    <a:moveTo>
                      <a:pt x="0" y="17"/>
                    </a:moveTo>
                    <a:lnTo>
                      <a:pt x="25" y="19"/>
                    </a:lnTo>
                    <a:lnTo>
                      <a:pt x="26" y="2"/>
                    </a:lnTo>
                    <a:lnTo>
                      <a:pt x="1"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37" name="Freeform 548"/>
              <p:cNvSpPr>
                <a:spLocks/>
              </p:cNvSpPr>
              <p:nvPr/>
            </p:nvSpPr>
            <p:spPr bwMode="auto">
              <a:xfrm>
                <a:off x="3037" y="2301"/>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38" name="Freeform 549"/>
              <p:cNvSpPr>
                <a:spLocks/>
              </p:cNvSpPr>
              <p:nvPr/>
            </p:nvSpPr>
            <p:spPr bwMode="auto">
              <a:xfrm>
                <a:off x="3051" y="2283"/>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39" name="Freeform 550"/>
              <p:cNvSpPr>
                <a:spLocks/>
              </p:cNvSpPr>
              <p:nvPr/>
            </p:nvSpPr>
            <p:spPr bwMode="auto">
              <a:xfrm>
                <a:off x="3039" y="2284"/>
                <a:ext cx="25" cy="27"/>
              </a:xfrm>
              <a:custGeom>
                <a:avLst/>
                <a:gdLst>
                  <a:gd name="T0" fmla="*/ 0 w 25"/>
                  <a:gd name="T1" fmla="*/ 12 h 27"/>
                  <a:gd name="T2" fmla="*/ 12 w 25"/>
                  <a:gd name="T3" fmla="*/ 0 h 27"/>
                  <a:gd name="T4" fmla="*/ 25 w 25"/>
                  <a:gd name="T5" fmla="*/ 14 h 27"/>
                  <a:gd name="T6" fmla="*/ 12 w 25"/>
                  <a:gd name="T7" fmla="*/ 27 h 27"/>
                  <a:gd name="T8" fmla="*/ 0 w 25"/>
                  <a:gd name="T9" fmla="*/ 12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12"/>
                    </a:moveTo>
                    <a:lnTo>
                      <a:pt x="12" y="0"/>
                    </a:lnTo>
                    <a:lnTo>
                      <a:pt x="25" y="14"/>
                    </a:lnTo>
                    <a:lnTo>
                      <a:pt x="12"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40" name="Freeform 551"/>
              <p:cNvSpPr>
                <a:spLocks/>
              </p:cNvSpPr>
              <p:nvPr/>
            </p:nvSpPr>
            <p:spPr bwMode="auto">
              <a:xfrm>
                <a:off x="3056" y="228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41" name="Rectangle 552"/>
              <p:cNvSpPr>
                <a:spLocks noChangeArrowheads="1"/>
              </p:cNvSpPr>
              <p:nvPr/>
            </p:nvSpPr>
            <p:spPr bwMode="auto">
              <a:xfrm>
                <a:off x="3056"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42" name="Freeform 553"/>
              <p:cNvSpPr>
                <a:spLocks/>
              </p:cNvSpPr>
              <p:nvPr/>
            </p:nvSpPr>
            <p:spPr bwMode="auto">
              <a:xfrm>
                <a:off x="3058" y="228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43" name="Rectangle 554"/>
              <p:cNvSpPr>
                <a:spLocks noChangeArrowheads="1"/>
              </p:cNvSpPr>
              <p:nvPr/>
            </p:nvSpPr>
            <p:spPr bwMode="auto">
              <a:xfrm>
                <a:off x="3058"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44" name="Freeform 555"/>
              <p:cNvSpPr>
                <a:spLocks/>
              </p:cNvSpPr>
              <p:nvPr/>
            </p:nvSpPr>
            <p:spPr bwMode="auto">
              <a:xfrm>
                <a:off x="3103" y="2283"/>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45" name="Rectangle 556"/>
              <p:cNvSpPr>
                <a:spLocks noChangeArrowheads="1"/>
              </p:cNvSpPr>
              <p:nvPr/>
            </p:nvSpPr>
            <p:spPr bwMode="auto">
              <a:xfrm>
                <a:off x="3103"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46" name="Freeform 557"/>
              <p:cNvSpPr>
                <a:spLocks/>
              </p:cNvSpPr>
              <p:nvPr/>
            </p:nvSpPr>
            <p:spPr bwMode="auto">
              <a:xfrm>
                <a:off x="3109" y="2283"/>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47" name="Rectangle 558"/>
              <p:cNvSpPr>
                <a:spLocks noChangeArrowheads="1"/>
              </p:cNvSpPr>
              <p:nvPr/>
            </p:nvSpPr>
            <p:spPr bwMode="auto">
              <a:xfrm>
                <a:off x="3109"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48" name="Freeform 559"/>
              <p:cNvSpPr>
                <a:spLocks/>
              </p:cNvSpPr>
              <p:nvPr/>
            </p:nvSpPr>
            <p:spPr bwMode="auto">
              <a:xfrm>
                <a:off x="3117" y="228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49" name="Rectangle 560"/>
              <p:cNvSpPr>
                <a:spLocks noChangeArrowheads="1"/>
              </p:cNvSpPr>
              <p:nvPr/>
            </p:nvSpPr>
            <p:spPr bwMode="auto">
              <a:xfrm>
                <a:off x="3117"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50" name="Freeform 561"/>
              <p:cNvSpPr>
                <a:spLocks/>
              </p:cNvSpPr>
              <p:nvPr/>
            </p:nvSpPr>
            <p:spPr bwMode="auto">
              <a:xfrm>
                <a:off x="3119" y="228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51" name="Rectangle 562"/>
              <p:cNvSpPr>
                <a:spLocks noChangeArrowheads="1"/>
              </p:cNvSpPr>
              <p:nvPr/>
            </p:nvSpPr>
            <p:spPr bwMode="auto">
              <a:xfrm>
                <a:off x="3119"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52" name="Freeform 563"/>
              <p:cNvSpPr>
                <a:spLocks/>
              </p:cNvSpPr>
              <p:nvPr/>
            </p:nvSpPr>
            <p:spPr bwMode="auto">
              <a:xfrm>
                <a:off x="3121" y="228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53" name="Rectangle 564"/>
              <p:cNvSpPr>
                <a:spLocks noChangeArrowheads="1"/>
              </p:cNvSpPr>
              <p:nvPr/>
            </p:nvSpPr>
            <p:spPr bwMode="auto">
              <a:xfrm>
                <a:off x="3121"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54" name="Freeform 565"/>
              <p:cNvSpPr>
                <a:spLocks/>
              </p:cNvSpPr>
              <p:nvPr/>
            </p:nvSpPr>
            <p:spPr bwMode="auto">
              <a:xfrm>
                <a:off x="3123" y="2283"/>
                <a:ext cx="3" cy="27"/>
              </a:xfrm>
              <a:custGeom>
                <a:avLst/>
                <a:gdLst>
                  <a:gd name="T0" fmla="*/ 1 w 3"/>
                  <a:gd name="T1" fmla="*/ 0 h 27"/>
                  <a:gd name="T2" fmla="*/ 0 w 3"/>
                  <a:gd name="T3" fmla="*/ 27 h 27"/>
                  <a:gd name="T4" fmla="*/ 1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1"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55" name="Rectangle 566"/>
              <p:cNvSpPr>
                <a:spLocks noChangeArrowheads="1"/>
              </p:cNvSpPr>
              <p:nvPr/>
            </p:nvSpPr>
            <p:spPr bwMode="auto">
              <a:xfrm>
                <a:off x="3123"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56" name="Freeform 567"/>
              <p:cNvSpPr>
                <a:spLocks/>
              </p:cNvSpPr>
              <p:nvPr/>
            </p:nvSpPr>
            <p:spPr bwMode="auto">
              <a:xfrm>
                <a:off x="3114" y="2275"/>
                <a:ext cx="30" cy="26"/>
              </a:xfrm>
              <a:custGeom>
                <a:avLst/>
                <a:gdLst>
                  <a:gd name="T0" fmla="*/ 0 w 30"/>
                  <a:gd name="T1" fmla="*/ 17 h 26"/>
                  <a:gd name="T2" fmla="*/ 23 w 30"/>
                  <a:gd name="T3" fmla="*/ 26 h 26"/>
                  <a:gd name="T4" fmla="*/ 30 w 30"/>
                  <a:gd name="T5" fmla="*/ 10 h 26"/>
                  <a:gd name="T6" fmla="*/ 6 w 30"/>
                  <a:gd name="T7" fmla="*/ 0 h 26"/>
                  <a:gd name="T8" fmla="*/ 0 w 30"/>
                  <a:gd name="T9" fmla="*/ 17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7"/>
                    </a:moveTo>
                    <a:lnTo>
                      <a:pt x="23" y="26"/>
                    </a:lnTo>
                    <a:lnTo>
                      <a:pt x="30" y="10"/>
                    </a:lnTo>
                    <a:lnTo>
                      <a:pt x="6"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57" name="Freeform 568"/>
              <p:cNvSpPr>
                <a:spLocks/>
              </p:cNvSpPr>
              <p:nvPr/>
            </p:nvSpPr>
            <p:spPr bwMode="auto">
              <a:xfrm>
                <a:off x="3113" y="2284"/>
                <a:ext cx="23" cy="27"/>
              </a:xfrm>
              <a:custGeom>
                <a:avLst/>
                <a:gdLst>
                  <a:gd name="T0" fmla="*/ 11 w 23"/>
                  <a:gd name="T1" fmla="*/ 0 h 27"/>
                  <a:gd name="T2" fmla="*/ 0 w 23"/>
                  <a:gd name="T3" fmla="*/ 9 h 27"/>
                  <a:gd name="T4" fmla="*/ 11 w 23"/>
                  <a:gd name="T5" fmla="*/ 27 h 27"/>
                  <a:gd name="T6" fmla="*/ 23 w 23"/>
                  <a:gd name="T7" fmla="*/ 18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9"/>
                    </a:lnTo>
                    <a:lnTo>
                      <a:pt x="11" y="27"/>
                    </a:lnTo>
                    <a:lnTo>
                      <a:pt x="23" y="18"/>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58" name="Freeform 569"/>
              <p:cNvSpPr>
                <a:spLocks/>
              </p:cNvSpPr>
              <p:nvPr/>
            </p:nvSpPr>
            <p:spPr bwMode="auto">
              <a:xfrm>
                <a:off x="3131" y="226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59" name="Freeform 570"/>
              <p:cNvSpPr>
                <a:spLocks/>
              </p:cNvSpPr>
              <p:nvPr/>
            </p:nvSpPr>
            <p:spPr bwMode="auto">
              <a:xfrm>
                <a:off x="3119" y="2268"/>
                <a:ext cx="24" cy="27"/>
              </a:xfrm>
              <a:custGeom>
                <a:avLst/>
                <a:gdLst>
                  <a:gd name="T0" fmla="*/ 0 w 24"/>
                  <a:gd name="T1" fmla="*/ 8 h 27"/>
                  <a:gd name="T2" fmla="*/ 12 w 24"/>
                  <a:gd name="T3" fmla="*/ 0 h 27"/>
                  <a:gd name="T4" fmla="*/ 24 w 24"/>
                  <a:gd name="T5" fmla="*/ 18 h 27"/>
                  <a:gd name="T6" fmla="*/ 12 w 24"/>
                  <a:gd name="T7" fmla="*/ 27 h 27"/>
                  <a:gd name="T8" fmla="*/ 0 w 24"/>
                  <a:gd name="T9" fmla="*/ 8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8"/>
                    </a:moveTo>
                    <a:lnTo>
                      <a:pt x="12" y="0"/>
                    </a:lnTo>
                    <a:lnTo>
                      <a:pt x="24" y="18"/>
                    </a:lnTo>
                    <a:lnTo>
                      <a:pt x="12"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60" name="Freeform 571"/>
              <p:cNvSpPr>
                <a:spLocks/>
              </p:cNvSpPr>
              <p:nvPr/>
            </p:nvSpPr>
            <p:spPr bwMode="auto">
              <a:xfrm>
                <a:off x="3133" y="226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61" name="Rectangle 572"/>
              <p:cNvSpPr>
                <a:spLocks noChangeArrowheads="1"/>
              </p:cNvSpPr>
              <p:nvPr/>
            </p:nvSpPr>
            <p:spPr bwMode="auto">
              <a:xfrm>
                <a:off x="3133" y="226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262" name="Freeform 573"/>
              <p:cNvSpPr>
                <a:spLocks/>
              </p:cNvSpPr>
              <p:nvPr/>
            </p:nvSpPr>
            <p:spPr bwMode="auto">
              <a:xfrm>
                <a:off x="3163" y="2260"/>
                <a:ext cx="29" cy="20"/>
              </a:xfrm>
              <a:custGeom>
                <a:avLst/>
                <a:gdLst>
                  <a:gd name="T0" fmla="*/ 0 w 29"/>
                  <a:gd name="T1" fmla="*/ 13 h 20"/>
                  <a:gd name="T2" fmla="*/ 26 w 29"/>
                  <a:gd name="T3" fmla="*/ 20 h 20"/>
                  <a:gd name="T4" fmla="*/ 29 w 29"/>
                  <a:gd name="T5" fmla="*/ 7 h 20"/>
                  <a:gd name="T6" fmla="*/ 3 w 29"/>
                  <a:gd name="T7" fmla="*/ 0 h 20"/>
                  <a:gd name="T8" fmla="*/ 0 w 29"/>
                  <a:gd name="T9" fmla="*/ 13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0" y="13"/>
                    </a:moveTo>
                    <a:lnTo>
                      <a:pt x="26" y="20"/>
                    </a:lnTo>
                    <a:lnTo>
                      <a:pt x="29" y="7"/>
                    </a:lnTo>
                    <a:lnTo>
                      <a:pt x="3" y="0"/>
                    </a:lnTo>
                    <a:lnTo>
                      <a:pt x="0" y="1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263" name="Freeform 574"/>
              <p:cNvSpPr>
                <a:spLocks/>
              </p:cNvSpPr>
              <p:nvPr/>
            </p:nvSpPr>
            <p:spPr bwMode="auto">
              <a:xfrm>
                <a:off x="3178" y="2250"/>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grpSp>
          <p:nvGrpSpPr>
            <p:cNvPr id="154684" name="Group 575"/>
            <p:cNvGrpSpPr>
              <a:grpSpLocks/>
            </p:cNvGrpSpPr>
            <p:nvPr/>
          </p:nvGrpSpPr>
          <p:grpSpPr bwMode="auto">
            <a:xfrm>
              <a:off x="3223" y="1841"/>
              <a:ext cx="833" cy="498"/>
              <a:chOff x="3165" y="1762"/>
              <a:chExt cx="882" cy="516"/>
            </a:xfrm>
          </p:grpSpPr>
          <p:sp>
            <p:nvSpPr>
              <p:cNvPr id="154864" name="Freeform 576"/>
              <p:cNvSpPr>
                <a:spLocks/>
              </p:cNvSpPr>
              <p:nvPr/>
            </p:nvSpPr>
            <p:spPr bwMode="auto">
              <a:xfrm>
                <a:off x="3165" y="2251"/>
                <a:ext cx="26" cy="27"/>
              </a:xfrm>
              <a:custGeom>
                <a:avLst/>
                <a:gdLst>
                  <a:gd name="T0" fmla="*/ 0 w 26"/>
                  <a:gd name="T1" fmla="*/ 9 h 27"/>
                  <a:gd name="T2" fmla="*/ 13 w 26"/>
                  <a:gd name="T3" fmla="*/ 0 h 27"/>
                  <a:gd name="T4" fmla="*/ 26 w 26"/>
                  <a:gd name="T5" fmla="*/ 16 h 27"/>
                  <a:gd name="T6" fmla="*/ 13 w 26"/>
                  <a:gd name="T7" fmla="*/ 27 h 27"/>
                  <a:gd name="T8" fmla="*/ 0 w 26"/>
                  <a:gd name="T9" fmla="*/ 9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9"/>
                    </a:moveTo>
                    <a:lnTo>
                      <a:pt x="13" y="0"/>
                    </a:lnTo>
                    <a:lnTo>
                      <a:pt x="26" y="16"/>
                    </a:lnTo>
                    <a:lnTo>
                      <a:pt x="13"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65" name="Freeform 577"/>
              <p:cNvSpPr>
                <a:spLocks/>
              </p:cNvSpPr>
              <p:nvPr/>
            </p:nvSpPr>
            <p:spPr bwMode="auto">
              <a:xfrm>
                <a:off x="3180" y="2250"/>
                <a:ext cx="6" cy="26"/>
              </a:xfrm>
              <a:custGeom>
                <a:avLst/>
                <a:gdLst>
                  <a:gd name="T0" fmla="*/ 1 w 6"/>
                  <a:gd name="T1" fmla="*/ 0 h 26"/>
                  <a:gd name="T2" fmla="*/ 0 w 6"/>
                  <a:gd name="T3" fmla="*/ 26 h 26"/>
                  <a:gd name="T4" fmla="*/ 5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5"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66" name="Rectangle 578"/>
              <p:cNvSpPr>
                <a:spLocks noChangeArrowheads="1"/>
              </p:cNvSpPr>
              <p:nvPr/>
            </p:nvSpPr>
            <p:spPr bwMode="auto">
              <a:xfrm>
                <a:off x="3180"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67" name="Freeform 579"/>
              <p:cNvSpPr>
                <a:spLocks/>
              </p:cNvSpPr>
              <p:nvPr/>
            </p:nvSpPr>
            <p:spPr bwMode="auto">
              <a:xfrm>
                <a:off x="3185" y="2250"/>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68" name="Rectangle 580"/>
              <p:cNvSpPr>
                <a:spLocks noChangeArrowheads="1"/>
              </p:cNvSpPr>
              <p:nvPr/>
            </p:nvSpPr>
            <p:spPr bwMode="auto">
              <a:xfrm>
                <a:off x="3185"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69" name="Freeform 581"/>
              <p:cNvSpPr>
                <a:spLocks/>
              </p:cNvSpPr>
              <p:nvPr/>
            </p:nvSpPr>
            <p:spPr bwMode="auto">
              <a:xfrm>
                <a:off x="3192" y="2250"/>
                <a:ext cx="7" cy="26"/>
              </a:xfrm>
              <a:custGeom>
                <a:avLst/>
                <a:gdLst>
                  <a:gd name="T0" fmla="*/ 1 w 7"/>
                  <a:gd name="T1" fmla="*/ 0 h 26"/>
                  <a:gd name="T2" fmla="*/ 0 w 7"/>
                  <a:gd name="T3" fmla="*/ 26 h 26"/>
                  <a:gd name="T4" fmla="*/ 5 w 7"/>
                  <a:gd name="T5" fmla="*/ 26 h 26"/>
                  <a:gd name="T6" fmla="*/ 7 w 7"/>
                  <a:gd name="T7" fmla="*/ 0 h 26"/>
                  <a:gd name="T8" fmla="*/ 1 w 7"/>
                  <a:gd name="T9" fmla="*/ 0 h 26"/>
                  <a:gd name="T10" fmla="*/ 0 60000 65536"/>
                  <a:gd name="T11" fmla="*/ 0 60000 65536"/>
                  <a:gd name="T12" fmla="*/ 0 60000 65536"/>
                  <a:gd name="T13" fmla="*/ 0 60000 65536"/>
                  <a:gd name="T14" fmla="*/ 0 60000 65536"/>
                  <a:gd name="T15" fmla="*/ 0 w 7"/>
                  <a:gd name="T16" fmla="*/ 0 h 26"/>
                  <a:gd name="T17" fmla="*/ 7 w 7"/>
                  <a:gd name="T18" fmla="*/ 26 h 26"/>
                </a:gdLst>
                <a:ahLst/>
                <a:cxnLst>
                  <a:cxn ang="T10">
                    <a:pos x="T0" y="T1"/>
                  </a:cxn>
                  <a:cxn ang="T11">
                    <a:pos x="T2" y="T3"/>
                  </a:cxn>
                  <a:cxn ang="T12">
                    <a:pos x="T4" y="T5"/>
                  </a:cxn>
                  <a:cxn ang="T13">
                    <a:pos x="T6" y="T7"/>
                  </a:cxn>
                  <a:cxn ang="T14">
                    <a:pos x="T8" y="T9"/>
                  </a:cxn>
                </a:cxnLst>
                <a:rect l="T15" t="T16" r="T17" b="T18"/>
                <a:pathLst>
                  <a:path w="7" h="26">
                    <a:moveTo>
                      <a:pt x="1" y="0"/>
                    </a:moveTo>
                    <a:lnTo>
                      <a:pt x="0" y="26"/>
                    </a:lnTo>
                    <a:lnTo>
                      <a:pt x="5" y="26"/>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70" name="Rectangle 582"/>
              <p:cNvSpPr>
                <a:spLocks noChangeArrowheads="1"/>
              </p:cNvSpPr>
              <p:nvPr/>
            </p:nvSpPr>
            <p:spPr bwMode="auto">
              <a:xfrm>
                <a:off x="3192"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71" name="Freeform 583"/>
              <p:cNvSpPr>
                <a:spLocks/>
              </p:cNvSpPr>
              <p:nvPr/>
            </p:nvSpPr>
            <p:spPr bwMode="auto">
              <a:xfrm>
                <a:off x="3197" y="2250"/>
                <a:ext cx="10" cy="26"/>
              </a:xfrm>
              <a:custGeom>
                <a:avLst/>
                <a:gdLst>
                  <a:gd name="T0" fmla="*/ 2 w 10"/>
                  <a:gd name="T1" fmla="*/ 0 h 26"/>
                  <a:gd name="T2" fmla="*/ 0 w 10"/>
                  <a:gd name="T3" fmla="*/ 26 h 26"/>
                  <a:gd name="T4" fmla="*/ 9 w 10"/>
                  <a:gd name="T5" fmla="*/ 26 h 26"/>
                  <a:gd name="T6" fmla="*/ 10 w 10"/>
                  <a:gd name="T7" fmla="*/ 0 h 26"/>
                  <a:gd name="T8" fmla="*/ 2 w 10"/>
                  <a:gd name="T9" fmla="*/ 0 h 26"/>
                  <a:gd name="T10" fmla="*/ 0 60000 65536"/>
                  <a:gd name="T11" fmla="*/ 0 60000 65536"/>
                  <a:gd name="T12" fmla="*/ 0 60000 65536"/>
                  <a:gd name="T13" fmla="*/ 0 60000 65536"/>
                  <a:gd name="T14" fmla="*/ 0 60000 65536"/>
                  <a:gd name="T15" fmla="*/ 0 w 10"/>
                  <a:gd name="T16" fmla="*/ 0 h 26"/>
                  <a:gd name="T17" fmla="*/ 10 w 10"/>
                  <a:gd name="T18" fmla="*/ 26 h 26"/>
                </a:gdLst>
                <a:ahLst/>
                <a:cxnLst>
                  <a:cxn ang="T10">
                    <a:pos x="T0" y="T1"/>
                  </a:cxn>
                  <a:cxn ang="T11">
                    <a:pos x="T2" y="T3"/>
                  </a:cxn>
                  <a:cxn ang="T12">
                    <a:pos x="T4" y="T5"/>
                  </a:cxn>
                  <a:cxn ang="T13">
                    <a:pos x="T6" y="T7"/>
                  </a:cxn>
                  <a:cxn ang="T14">
                    <a:pos x="T8" y="T9"/>
                  </a:cxn>
                </a:cxnLst>
                <a:rect l="T15" t="T16" r="T17" b="T18"/>
                <a:pathLst>
                  <a:path w="10" h="26">
                    <a:moveTo>
                      <a:pt x="2" y="0"/>
                    </a:moveTo>
                    <a:lnTo>
                      <a:pt x="0" y="26"/>
                    </a:lnTo>
                    <a:lnTo>
                      <a:pt x="9" y="26"/>
                    </a:lnTo>
                    <a:lnTo>
                      <a:pt x="10"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72" name="Rectangle 584"/>
              <p:cNvSpPr>
                <a:spLocks noChangeArrowheads="1"/>
              </p:cNvSpPr>
              <p:nvPr/>
            </p:nvSpPr>
            <p:spPr bwMode="auto">
              <a:xfrm>
                <a:off x="3197"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73" name="Freeform 585"/>
              <p:cNvSpPr>
                <a:spLocks/>
              </p:cNvSpPr>
              <p:nvPr/>
            </p:nvSpPr>
            <p:spPr bwMode="auto">
              <a:xfrm>
                <a:off x="3206" y="2250"/>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74" name="Rectangle 586"/>
              <p:cNvSpPr>
                <a:spLocks noChangeArrowheads="1"/>
              </p:cNvSpPr>
              <p:nvPr/>
            </p:nvSpPr>
            <p:spPr bwMode="auto">
              <a:xfrm>
                <a:off x="3206"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75" name="Freeform 587"/>
              <p:cNvSpPr>
                <a:spLocks/>
              </p:cNvSpPr>
              <p:nvPr/>
            </p:nvSpPr>
            <p:spPr bwMode="auto">
              <a:xfrm>
                <a:off x="3243" y="223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76" name="Freeform 588"/>
              <p:cNvSpPr>
                <a:spLocks/>
              </p:cNvSpPr>
              <p:nvPr/>
            </p:nvSpPr>
            <p:spPr bwMode="auto">
              <a:xfrm>
                <a:off x="3246" y="223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77" name="Rectangle 589"/>
              <p:cNvSpPr>
                <a:spLocks noChangeArrowheads="1"/>
              </p:cNvSpPr>
              <p:nvPr/>
            </p:nvSpPr>
            <p:spPr bwMode="auto">
              <a:xfrm>
                <a:off x="3246" y="22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78" name="Freeform 590"/>
              <p:cNvSpPr>
                <a:spLocks/>
              </p:cNvSpPr>
              <p:nvPr/>
            </p:nvSpPr>
            <p:spPr bwMode="auto">
              <a:xfrm>
                <a:off x="3249" y="223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79" name="Rectangle 591"/>
              <p:cNvSpPr>
                <a:spLocks noChangeArrowheads="1"/>
              </p:cNvSpPr>
              <p:nvPr/>
            </p:nvSpPr>
            <p:spPr bwMode="auto">
              <a:xfrm>
                <a:off x="3249" y="22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80" name="Freeform 592"/>
              <p:cNvSpPr>
                <a:spLocks/>
              </p:cNvSpPr>
              <p:nvPr/>
            </p:nvSpPr>
            <p:spPr bwMode="auto">
              <a:xfrm>
                <a:off x="3239" y="2228"/>
                <a:ext cx="28" cy="19"/>
              </a:xfrm>
              <a:custGeom>
                <a:avLst/>
                <a:gdLst>
                  <a:gd name="T0" fmla="*/ 0 w 28"/>
                  <a:gd name="T1" fmla="*/ 16 h 19"/>
                  <a:gd name="T2" fmla="*/ 26 w 28"/>
                  <a:gd name="T3" fmla="*/ 19 h 19"/>
                  <a:gd name="T4" fmla="*/ 28 w 28"/>
                  <a:gd name="T5" fmla="*/ 3 h 19"/>
                  <a:gd name="T6" fmla="*/ 3 w 28"/>
                  <a:gd name="T7" fmla="*/ 0 h 19"/>
                  <a:gd name="T8" fmla="*/ 0 w 28"/>
                  <a:gd name="T9" fmla="*/ 16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0" y="16"/>
                    </a:moveTo>
                    <a:lnTo>
                      <a:pt x="26" y="19"/>
                    </a:lnTo>
                    <a:lnTo>
                      <a:pt x="28" y="3"/>
                    </a:lnTo>
                    <a:lnTo>
                      <a:pt x="3"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81" name="Freeform 593"/>
              <p:cNvSpPr>
                <a:spLocks/>
              </p:cNvSpPr>
              <p:nvPr/>
            </p:nvSpPr>
            <p:spPr bwMode="auto">
              <a:xfrm>
                <a:off x="3238" y="2234"/>
                <a:ext cx="26" cy="26"/>
              </a:xfrm>
              <a:custGeom>
                <a:avLst/>
                <a:gdLst>
                  <a:gd name="T0" fmla="*/ 13 w 26"/>
                  <a:gd name="T1" fmla="*/ 0 h 26"/>
                  <a:gd name="T2" fmla="*/ 0 w 26"/>
                  <a:gd name="T3" fmla="*/ 11 h 26"/>
                  <a:gd name="T4" fmla="*/ 13 w 26"/>
                  <a:gd name="T5" fmla="*/ 26 h 26"/>
                  <a:gd name="T6" fmla="*/ 26 w 26"/>
                  <a:gd name="T7" fmla="*/ 15 h 26"/>
                  <a:gd name="T8" fmla="*/ 13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3" y="0"/>
                    </a:moveTo>
                    <a:lnTo>
                      <a:pt x="0" y="11"/>
                    </a:lnTo>
                    <a:lnTo>
                      <a:pt x="13" y="26"/>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82" name="Freeform 594"/>
              <p:cNvSpPr>
                <a:spLocks/>
              </p:cNvSpPr>
              <p:nvPr/>
            </p:nvSpPr>
            <p:spPr bwMode="auto">
              <a:xfrm>
                <a:off x="3253" y="2216"/>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83" name="Freeform 595"/>
              <p:cNvSpPr>
                <a:spLocks/>
              </p:cNvSpPr>
              <p:nvPr/>
            </p:nvSpPr>
            <p:spPr bwMode="auto">
              <a:xfrm>
                <a:off x="3240" y="2217"/>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84" name="Freeform 596"/>
              <p:cNvSpPr>
                <a:spLocks/>
              </p:cNvSpPr>
              <p:nvPr/>
            </p:nvSpPr>
            <p:spPr bwMode="auto">
              <a:xfrm>
                <a:off x="3255" y="2216"/>
                <a:ext cx="13" cy="27"/>
              </a:xfrm>
              <a:custGeom>
                <a:avLst/>
                <a:gdLst>
                  <a:gd name="T0" fmla="*/ 2 w 13"/>
                  <a:gd name="T1" fmla="*/ 0 h 27"/>
                  <a:gd name="T2" fmla="*/ 0 w 13"/>
                  <a:gd name="T3" fmla="*/ 27 h 27"/>
                  <a:gd name="T4" fmla="*/ 12 w 13"/>
                  <a:gd name="T5" fmla="*/ 27 h 27"/>
                  <a:gd name="T6" fmla="*/ 13 w 13"/>
                  <a:gd name="T7" fmla="*/ 0 h 27"/>
                  <a:gd name="T8" fmla="*/ 2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2" y="0"/>
                    </a:moveTo>
                    <a:lnTo>
                      <a:pt x="0" y="27"/>
                    </a:lnTo>
                    <a:lnTo>
                      <a:pt x="12" y="27"/>
                    </a:lnTo>
                    <a:lnTo>
                      <a:pt x="1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85" name="Rectangle 597"/>
              <p:cNvSpPr>
                <a:spLocks noChangeArrowheads="1"/>
              </p:cNvSpPr>
              <p:nvPr/>
            </p:nvSpPr>
            <p:spPr bwMode="auto">
              <a:xfrm>
                <a:off x="3255"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86" name="Freeform 598"/>
              <p:cNvSpPr>
                <a:spLocks/>
              </p:cNvSpPr>
              <p:nvPr/>
            </p:nvSpPr>
            <p:spPr bwMode="auto">
              <a:xfrm>
                <a:off x="3267" y="221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87" name="Rectangle 599"/>
              <p:cNvSpPr>
                <a:spLocks noChangeArrowheads="1"/>
              </p:cNvSpPr>
              <p:nvPr/>
            </p:nvSpPr>
            <p:spPr bwMode="auto">
              <a:xfrm>
                <a:off x="3267"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88" name="Freeform 600"/>
              <p:cNvSpPr>
                <a:spLocks/>
              </p:cNvSpPr>
              <p:nvPr/>
            </p:nvSpPr>
            <p:spPr bwMode="auto">
              <a:xfrm>
                <a:off x="3271" y="221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89" name="Rectangle 601"/>
              <p:cNvSpPr>
                <a:spLocks noChangeArrowheads="1"/>
              </p:cNvSpPr>
              <p:nvPr/>
            </p:nvSpPr>
            <p:spPr bwMode="auto">
              <a:xfrm>
                <a:off x="3271"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90" name="Freeform 602"/>
              <p:cNvSpPr>
                <a:spLocks/>
              </p:cNvSpPr>
              <p:nvPr/>
            </p:nvSpPr>
            <p:spPr bwMode="auto">
              <a:xfrm>
                <a:off x="3292" y="2210"/>
                <a:ext cx="27" cy="10"/>
              </a:xfrm>
              <a:custGeom>
                <a:avLst/>
                <a:gdLst>
                  <a:gd name="T0" fmla="*/ 0 w 27"/>
                  <a:gd name="T1" fmla="*/ 3 h 10"/>
                  <a:gd name="T2" fmla="*/ 26 w 27"/>
                  <a:gd name="T3" fmla="*/ 10 h 10"/>
                  <a:gd name="T4" fmla="*/ 27 w 27"/>
                  <a:gd name="T5" fmla="*/ 6 h 10"/>
                  <a:gd name="T6" fmla="*/ 1 w 27"/>
                  <a:gd name="T7" fmla="*/ 0 h 10"/>
                  <a:gd name="T8" fmla="*/ 0 w 27"/>
                  <a:gd name="T9" fmla="*/ 3 h 10"/>
                  <a:gd name="T10" fmla="*/ 0 60000 65536"/>
                  <a:gd name="T11" fmla="*/ 0 60000 65536"/>
                  <a:gd name="T12" fmla="*/ 0 60000 65536"/>
                  <a:gd name="T13" fmla="*/ 0 60000 65536"/>
                  <a:gd name="T14" fmla="*/ 0 60000 65536"/>
                  <a:gd name="T15" fmla="*/ 0 w 27"/>
                  <a:gd name="T16" fmla="*/ 0 h 10"/>
                  <a:gd name="T17" fmla="*/ 27 w 27"/>
                  <a:gd name="T18" fmla="*/ 10 h 10"/>
                </a:gdLst>
                <a:ahLst/>
                <a:cxnLst>
                  <a:cxn ang="T10">
                    <a:pos x="T0" y="T1"/>
                  </a:cxn>
                  <a:cxn ang="T11">
                    <a:pos x="T2" y="T3"/>
                  </a:cxn>
                  <a:cxn ang="T12">
                    <a:pos x="T4" y="T5"/>
                  </a:cxn>
                  <a:cxn ang="T13">
                    <a:pos x="T6" y="T7"/>
                  </a:cxn>
                  <a:cxn ang="T14">
                    <a:pos x="T8" y="T9"/>
                  </a:cxn>
                </a:cxnLst>
                <a:rect l="T15" t="T16" r="T17" b="T18"/>
                <a:pathLst>
                  <a:path w="27" h="10">
                    <a:moveTo>
                      <a:pt x="0" y="3"/>
                    </a:moveTo>
                    <a:lnTo>
                      <a:pt x="26" y="10"/>
                    </a:lnTo>
                    <a:lnTo>
                      <a:pt x="27" y="6"/>
                    </a:lnTo>
                    <a:lnTo>
                      <a:pt x="1" y="0"/>
                    </a:lnTo>
                    <a:lnTo>
                      <a:pt x="0" y="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91" name="Freeform 603"/>
              <p:cNvSpPr>
                <a:spLocks/>
              </p:cNvSpPr>
              <p:nvPr/>
            </p:nvSpPr>
            <p:spPr bwMode="auto">
              <a:xfrm>
                <a:off x="3305" y="2199"/>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92" name="Freeform 604"/>
              <p:cNvSpPr>
                <a:spLocks/>
              </p:cNvSpPr>
              <p:nvPr/>
            </p:nvSpPr>
            <p:spPr bwMode="auto">
              <a:xfrm>
                <a:off x="3292" y="2200"/>
                <a:ext cx="26" cy="27"/>
              </a:xfrm>
              <a:custGeom>
                <a:avLst/>
                <a:gdLst>
                  <a:gd name="T0" fmla="*/ 0 w 26"/>
                  <a:gd name="T1" fmla="*/ 10 h 27"/>
                  <a:gd name="T2" fmla="*/ 13 w 26"/>
                  <a:gd name="T3" fmla="*/ 0 h 27"/>
                  <a:gd name="T4" fmla="*/ 26 w 26"/>
                  <a:gd name="T5" fmla="*/ 16 h 27"/>
                  <a:gd name="T6" fmla="*/ 13 w 26"/>
                  <a:gd name="T7" fmla="*/ 27 h 27"/>
                  <a:gd name="T8" fmla="*/ 0 w 26"/>
                  <a:gd name="T9" fmla="*/ 1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0"/>
                    </a:moveTo>
                    <a:lnTo>
                      <a:pt x="13" y="0"/>
                    </a:lnTo>
                    <a:lnTo>
                      <a:pt x="26" y="16"/>
                    </a:lnTo>
                    <a:lnTo>
                      <a:pt x="13"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93" name="Freeform 605"/>
              <p:cNvSpPr>
                <a:spLocks/>
              </p:cNvSpPr>
              <p:nvPr/>
            </p:nvSpPr>
            <p:spPr bwMode="auto">
              <a:xfrm>
                <a:off x="3308" y="2199"/>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94" name="Rectangle 606"/>
              <p:cNvSpPr>
                <a:spLocks noChangeArrowheads="1"/>
              </p:cNvSpPr>
              <p:nvPr/>
            </p:nvSpPr>
            <p:spPr bwMode="auto">
              <a:xfrm>
                <a:off x="3308" y="220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95" name="Freeform 607"/>
              <p:cNvSpPr>
                <a:spLocks/>
              </p:cNvSpPr>
              <p:nvPr/>
            </p:nvSpPr>
            <p:spPr bwMode="auto">
              <a:xfrm>
                <a:off x="3315" y="219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96" name="Rectangle 608"/>
              <p:cNvSpPr>
                <a:spLocks noChangeArrowheads="1"/>
              </p:cNvSpPr>
              <p:nvPr/>
            </p:nvSpPr>
            <p:spPr bwMode="auto">
              <a:xfrm>
                <a:off x="3315" y="220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97" name="Freeform 609"/>
              <p:cNvSpPr>
                <a:spLocks/>
              </p:cNvSpPr>
              <p:nvPr/>
            </p:nvSpPr>
            <p:spPr bwMode="auto">
              <a:xfrm>
                <a:off x="3317" y="219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98" name="Rectangle 610"/>
              <p:cNvSpPr>
                <a:spLocks noChangeArrowheads="1"/>
              </p:cNvSpPr>
              <p:nvPr/>
            </p:nvSpPr>
            <p:spPr bwMode="auto">
              <a:xfrm>
                <a:off x="3317" y="220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99" name="Freeform 611"/>
              <p:cNvSpPr>
                <a:spLocks/>
              </p:cNvSpPr>
              <p:nvPr/>
            </p:nvSpPr>
            <p:spPr bwMode="auto">
              <a:xfrm>
                <a:off x="3308" y="2188"/>
                <a:ext cx="32" cy="32"/>
              </a:xfrm>
              <a:custGeom>
                <a:avLst/>
                <a:gdLst>
                  <a:gd name="T0" fmla="*/ 0 w 32"/>
                  <a:gd name="T1" fmla="*/ 18 h 32"/>
                  <a:gd name="T2" fmla="*/ 23 w 32"/>
                  <a:gd name="T3" fmla="*/ 32 h 32"/>
                  <a:gd name="T4" fmla="*/ 32 w 32"/>
                  <a:gd name="T5" fmla="*/ 14 h 32"/>
                  <a:gd name="T6" fmla="*/ 10 w 32"/>
                  <a:gd name="T7" fmla="*/ 0 h 32"/>
                  <a:gd name="T8" fmla="*/ 0 w 32"/>
                  <a:gd name="T9" fmla="*/ 18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18"/>
                    </a:moveTo>
                    <a:lnTo>
                      <a:pt x="23" y="32"/>
                    </a:lnTo>
                    <a:lnTo>
                      <a:pt x="32" y="14"/>
                    </a:lnTo>
                    <a:lnTo>
                      <a:pt x="10" y="0"/>
                    </a:lnTo>
                    <a:lnTo>
                      <a:pt x="0" y="1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0" name="Freeform 612"/>
              <p:cNvSpPr>
                <a:spLocks/>
              </p:cNvSpPr>
              <p:nvPr/>
            </p:nvSpPr>
            <p:spPr bwMode="auto">
              <a:xfrm>
                <a:off x="3308" y="2200"/>
                <a:ext cx="23" cy="27"/>
              </a:xfrm>
              <a:custGeom>
                <a:avLst/>
                <a:gdLst>
                  <a:gd name="T0" fmla="*/ 11 w 23"/>
                  <a:gd name="T1" fmla="*/ 0 h 27"/>
                  <a:gd name="T2" fmla="*/ 0 w 23"/>
                  <a:gd name="T3" fmla="*/ 7 h 27"/>
                  <a:gd name="T4" fmla="*/ 11 w 23"/>
                  <a:gd name="T5" fmla="*/ 27 h 27"/>
                  <a:gd name="T6" fmla="*/ 23 w 23"/>
                  <a:gd name="T7" fmla="*/ 21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7"/>
                    </a:lnTo>
                    <a:lnTo>
                      <a:pt x="11" y="27"/>
                    </a:lnTo>
                    <a:lnTo>
                      <a:pt x="23" y="21"/>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1" name="Freeform 613"/>
              <p:cNvSpPr>
                <a:spLocks/>
              </p:cNvSpPr>
              <p:nvPr/>
            </p:nvSpPr>
            <p:spPr bwMode="auto">
              <a:xfrm>
                <a:off x="3329" y="2182"/>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2" name="Freeform 614"/>
              <p:cNvSpPr>
                <a:spLocks/>
              </p:cNvSpPr>
              <p:nvPr/>
            </p:nvSpPr>
            <p:spPr bwMode="auto">
              <a:xfrm>
                <a:off x="3318" y="2183"/>
                <a:ext cx="22" cy="27"/>
              </a:xfrm>
              <a:custGeom>
                <a:avLst/>
                <a:gdLst>
                  <a:gd name="T0" fmla="*/ 0 w 22"/>
                  <a:gd name="T1" fmla="*/ 6 h 27"/>
                  <a:gd name="T2" fmla="*/ 11 w 22"/>
                  <a:gd name="T3" fmla="*/ 0 h 27"/>
                  <a:gd name="T4" fmla="*/ 22 w 22"/>
                  <a:gd name="T5" fmla="*/ 20 h 27"/>
                  <a:gd name="T6" fmla="*/ 11 w 22"/>
                  <a:gd name="T7" fmla="*/ 27 h 27"/>
                  <a:gd name="T8" fmla="*/ 0 w 22"/>
                  <a:gd name="T9" fmla="*/ 6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0" y="6"/>
                    </a:moveTo>
                    <a:lnTo>
                      <a:pt x="11" y="0"/>
                    </a:lnTo>
                    <a:lnTo>
                      <a:pt x="22" y="20"/>
                    </a:lnTo>
                    <a:lnTo>
                      <a:pt x="11" y="27"/>
                    </a:lnTo>
                    <a:lnTo>
                      <a:pt x="0" y="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3" name="Freeform 615"/>
              <p:cNvSpPr>
                <a:spLocks/>
              </p:cNvSpPr>
              <p:nvPr/>
            </p:nvSpPr>
            <p:spPr bwMode="auto">
              <a:xfrm>
                <a:off x="3334" y="218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4" name="Rectangle 616"/>
              <p:cNvSpPr>
                <a:spLocks noChangeArrowheads="1"/>
              </p:cNvSpPr>
              <p:nvPr/>
            </p:nvSpPr>
            <p:spPr bwMode="auto">
              <a:xfrm>
                <a:off x="3334" y="21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05" name="Freeform 617"/>
              <p:cNvSpPr>
                <a:spLocks/>
              </p:cNvSpPr>
              <p:nvPr/>
            </p:nvSpPr>
            <p:spPr bwMode="auto">
              <a:xfrm>
                <a:off x="3364" y="2166"/>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6" name="Freeform 618"/>
              <p:cNvSpPr>
                <a:spLocks/>
              </p:cNvSpPr>
              <p:nvPr/>
            </p:nvSpPr>
            <p:spPr bwMode="auto">
              <a:xfrm>
                <a:off x="3366" y="2166"/>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7" name="Rectangle 619"/>
              <p:cNvSpPr>
                <a:spLocks noChangeArrowheads="1"/>
              </p:cNvSpPr>
              <p:nvPr/>
            </p:nvSpPr>
            <p:spPr bwMode="auto">
              <a:xfrm>
                <a:off x="3366" y="21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08" name="Freeform 620"/>
              <p:cNvSpPr>
                <a:spLocks/>
              </p:cNvSpPr>
              <p:nvPr/>
            </p:nvSpPr>
            <p:spPr bwMode="auto">
              <a:xfrm>
                <a:off x="3369" y="2166"/>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09" name="Rectangle 621"/>
              <p:cNvSpPr>
                <a:spLocks noChangeArrowheads="1"/>
              </p:cNvSpPr>
              <p:nvPr/>
            </p:nvSpPr>
            <p:spPr bwMode="auto">
              <a:xfrm>
                <a:off x="3369" y="21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10" name="Freeform 622"/>
              <p:cNvSpPr>
                <a:spLocks/>
              </p:cNvSpPr>
              <p:nvPr/>
            </p:nvSpPr>
            <p:spPr bwMode="auto">
              <a:xfrm>
                <a:off x="3378" y="2166"/>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11" name="Rectangle 623"/>
              <p:cNvSpPr>
                <a:spLocks noChangeArrowheads="1"/>
              </p:cNvSpPr>
              <p:nvPr/>
            </p:nvSpPr>
            <p:spPr bwMode="auto">
              <a:xfrm>
                <a:off x="3378" y="21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12" name="Freeform 624"/>
              <p:cNvSpPr>
                <a:spLocks/>
              </p:cNvSpPr>
              <p:nvPr/>
            </p:nvSpPr>
            <p:spPr bwMode="auto">
              <a:xfrm>
                <a:off x="3380" y="2166"/>
                <a:ext cx="7" cy="27"/>
              </a:xfrm>
              <a:custGeom>
                <a:avLst/>
                <a:gdLst>
                  <a:gd name="T0" fmla="*/ 1 w 7"/>
                  <a:gd name="T1" fmla="*/ 0 h 27"/>
                  <a:gd name="T2" fmla="*/ 0 w 7"/>
                  <a:gd name="T3" fmla="*/ 27 h 27"/>
                  <a:gd name="T4" fmla="*/ 5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5"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13" name="Rectangle 625"/>
              <p:cNvSpPr>
                <a:spLocks noChangeArrowheads="1"/>
              </p:cNvSpPr>
              <p:nvPr/>
            </p:nvSpPr>
            <p:spPr bwMode="auto">
              <a:xfrm>
                <a:off x="3380" y="21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14" name="Freeform 626"/>
              <p:cNvSpPr>
                <a:spLocks/>
              </p:cNvSpPr>
              <p:nvPr/>
            </p:nvSpPr>
            <p:spPr bwMode="auto">
              <a:xfrm>
                <a:off x="3374" y="2160"/>
                <a:ext cx="28" cy="21"/>
              </a:xfrm>
              <a:custGeom>
                <a:avLst/>
                <a:gdLst>
                  <a:gd name="T0" fmla="*/ 0 w 28"/>
                  <a:gd name="T1" fmla="*/ 18 h 21"/>
                  <a:gd name="T2" fmla="*/ 25 w 28"/>
                  <a:gd name="T3" fmla="*/ 21 h 21"/>
                  <a:gd name="T4" fmla="*/ 28 w 28"/>
                  <a:gd name="T5" fmla="*/ 4 h 21"/>
                  <a:gd name="T6" fmla="*/ 2 w 28"/>
                  <a:gd name="T7" fmla="*/ 0 h 21"/>
                  <a:gd name="T8" fmla="*/ 0 w 28"/>
                  <a:gd name="T9" fmla="*/ 18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0" y="18"/>
                    </a:moveTo>
                    <a:lnTo>
                      <a:pt x="25" y="21"/>
                    </a:lnTo>
                    <a:lnTo>
                      <a:pt x="28" y="4"/>
                    </a:lnTo>
                    <a:lnTo>
                      <a:pt x="2" y="0"/>
                    </a:lnTo>
                    <a:lnTo>
                      <a:pt x="0" y="1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15" name="Freeform 627"/>
              <p:cNvSpPr>
                <a:spLocks/>
              </p:cNvSpPr>
              <p:nvPr/>
            </p:nvSpPr>
            <p:spPr bwMode="auto">
              <a:xfrm>
                <a:off x="3373" y="2167"/>
                <a:ext cx="25" cy="27"/>
              </a:xfrm>
              <a:custGeom>
                <a:avLst/>
                <a:gdLst>
                  <a:gd name="T0" fmla="*/ 12 w 25"/>
                  <a:gd name="T1" fmla="*/ 0 h 27"/>
                  <a:gd name="T2" fmla="*/ 0 w 25"/>
                  <a:gd name="T3" fmla="*/ 12 h 27"/>
                  <a:gd name="T4" fmla="*/ 12 w 25"/>
                  <a:gd name="T5" fmla="*/ 27 h 27"/>
                  <a:gd name="T6" fmla="*/ 25 w 25"/>
                  <a:gd name="T7" fmla="*/ 15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2"/>
                    </a:lnTo>
                    <a:lnTo>
                      <a:pt x="12" y="27"/>
                    </a:lnTo>
                    <a:lnTo>
                      <a:pt x="25" y="15"/>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16" name="Freeform 628"/>
              <p:cNvSpPr>
                <a:spLocks/>
              </p:cNvSpPr>
              <p:nvPr/>
            </p:nvSpPr>
            <p:spPr bwMode="auto">
              <a:xfrm>
                <a:off x="3388" y="214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17" name="Freeform 629"/>
              <p:cNvSpPr>
                <a:spLocks/>
              </p:cNvSpPr>
              <p:nvPr/>
            </p:nvSpPr>
            <p:spPr bwMode="auto">
              <a:xfrm>
                <a:off x="3375" y="2150"/>
                <a:ext cx="25" cy="27"/>
              </a:xfrm>
              <a:custGeom>
                <a:avLst/>
                <a:gdLst>
                  <a:gd name="T0" fmla="*/ 0 w 25"/>
                  <a:gd name="T1" fmla="*/ 12 h 27"/>
                  <a:gd name="T2" fmla="*/ 13 w 25"/>
                  <a:gd name="T3" fmla="*/ 0 h 27"/>
                  <a:gd name="T4" fmla="*/ 25 w 25"/>
                  <a:gd name="T5" fmla="*/ 15 h 27"/>
                  <a:gd name="T6" fmla="*/ 13 w 25"/>
                  <a:gd name="T7" fmla="*/ 27 h 27"/>
                  <a:gd name="T8" fmla="*/ 0 w 25"/>
                  <a:gd name="T9" fmla="*/ 12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12"/>
                    </a:moveTo>
                    <a:lnTo>
                      <a:pt x="13" y="0"/>
                    </a:lnTo>
                    <a:lnTo>
                      <a:pt x="25"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18" name="Freeform 630"/>
              <p:cNvSpPr>
                <a:spLocks/>
              </p:cNvSpPr>
              <p:nvPr/>
            </p:nvSpPr>
            <p:spPr bwMode="auto">
              <a:xfrm>
                <a:off x="3422" y="2133"/>
                <a:ext cx="2" cy="26"/>
              </a:xfrm>
              <a:custGeom>
                <a:avLst/>
                <a:gdLst>
                  <a:gd name="T0" fmla="*/ 1 w 2"/>
                  <a:gd name="T1" fmla="*/ 0 h 26"/>
                  <a:gd name="T2" fmla="*/ 0 w 2"/>
                  <a:gd name="T3" fmla="*/ 26 h 26"/>
                  <a:gd name="T4" fmla="*/ 1 w 2"/>
                  <a:gd name="T5" fmla="*/ 26 h 26"/>
                  <a:gd name="T6" fmla="*/ 2 w 2"/>
                  <a:gd name="T7" fmla="*/ 0 h 26"/>
                  <a:gd name="T8" fmla="*/ 1 w 2"/>
                  <a:gd name="T9" fmla="*/ 0 h 26"/>
                  <a:gd name="T10" fmla="*/ 0 60000 65536"/>
                  <a:gd name="T11" fmla="*/ 0 60000 65536"/>
                  <a:gd name="T12" fmla="*/ 0 60000 65536"/>
                  <a:gd name="T13" fmla="*/ 0 60000 65536"/>
                  <a:gd name="T14" fmla="*/ 0 60000 65536"/>
                  <a:gd name="T15" fmla="*/ 0 w 2"/>
                  <a:gd name="T16" fmla="*/ 0 h 26"/>
                  <a:gd name="T17" fmla="*/ 2 w 2"/>
                  <a:gd name="T18" fmla="*/ 26 h 26"/>
                </a:gdLst>
                <a:ahLst/>
                <a:cxnLst>
                  <a:cxn ang="T10">
                    <a:pos x="T0" y="T1"/>
                  </a:cxn>
                  <a:cxn ang="T11">
                    <a:pos x="T2" y="T3"/>
                  </a:cxn>
                  <a:cxn ang="T12">
                    <a:pos x="T4" y="T5"/>
                  </a:cxn>
                  <a:cxn ang="T13">
                    <a:pos x="T6" y="T7"/>
                  </a:cxn>
                  <a:cxn ang="T14">
                    <a:pos x="T8" y="T9"/>
                  </a:cxn>
                </a:cxnLst>
                <a:rect l="T15" t="T16" r="T17" b="T18"/>
                <a:pathLst>
                  <a:path w="2" h="26">
                    <a:moveTo>
                      <a:pt x="1" y="0"/>
                    </a:moveTo>
                    <a:lnTo>
                      <a:pt x="0" y="26"/>
                    </a:lnTo>
                    <a:lnTo>
                      <a:pt x="1" y="26"/>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19" name="Freeform 631"/>
              <p:cNvSpPr>
                <a:spLocks/>
              </p:cNvSpPr>
              <p:nvPr/>
            </p:nvSpPr>
            <p:spPr bwMode="auto">
              <a:xfrm>
                <a:off x="3423" y="2133"/>
                <a:ext cx="8" cy="26"/>
              </a:xfrm>
              <a:custGeom>
                <a:avLst/>
                <a:gdLst>
                  <a:gd name="T0" fmla="*/ 1 w 8"/>
                  <a:gd name="T1" fmla="*/ 0 h 26"/>
                  <a:gd name="T2" fmla="*/ 0 w 8"/>
                  <a:gd name="T3" fmla="*/ 26 h 26"/>
                  <a:gd name="T4" fmla="*/ 6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6"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20" name="Rectangle 632"/>
              <p:cNvSpPr>
                <a:spLocks noChangeArrowheads="1"/>
              </p:cNvSpPr>
              <p:nvPr/>
            </p:nvSpPr>
            <p:spPr bwMode="auto">
              <a:xfrm>
                <a:off x="3423"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21" name="Freeform 633"/>
              <p:cNvSpPr>
                <a:spLocks/>
              </p:cNvSpPr>
              <p:nvPr/>
            </p:nvSpPr>
            <p:spPr bwMode="auto">
              <a:xfrm>
                <a:off x="3429" y="2133"/>
                <a:ext cx="3" cy="26"/>
              </a:xfrm>
              <a:custGeom>
                <a:avLst/>
                <a:gdLst>
                  <a:gd name="T0" fmla="*/ 2 w 3"/>
                  <a:gd name="T1" fmla="*/ 0 h 26"/>
                  <a:gd name="T2" fmla="*/ 0 w 3"/>
                  <a:gd name="T3" fmla="*/ 26 h 26"/>
                  <a:gd name="T4" fmla="*/ 2 w 3"/>
                  <a:gd name="T5" fmla="*/ 26 h 26"/>
                  <a:gd name="T6" fmla="*/ 3 w 3"/>
                  <a:gd name="T7" fmla="*/ 0 h 26"/>
                  <a:gd name="T8" fmla="*/ 2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2" y="0"/>
                    </a:moveTo>
                    <a:lnTo>
                      <a:pt x="0" y="26"/>
                    </a:lnTo>
                    <a:lnTo>
                      <a:pt x="2" y="26"/>
                    </a:lnTo>
                    <a:lnTo>
                      <a:pt x="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22" name="Rectangle 634"/>
              <p:cNvSpPr>
                <a:spLocks noChangeArrowheads="1"/>
              </p:cNvSpPr>
              <p:nvPr/>
            </p:nvSpPr>
            <p:spPr bwMode="auto">
              <a:xfrm>
                <a:off x="3429"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23" name="Freeform 635"/>
              <p:cNvSpPr>
                <a:spLocks/>
              </p:cNvSpPr>
              <p:nvPr/>
            </p:nvSpPr>
            <p:spPr bwMode="auto">
              <a:xfrm>
                <a:off x="3431" y="213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24" name="Rectangle 636"/>
              <p:cNvSpPr>
                <a:spLocks noChangeArrowheads="1"/>
              </p:cNvSpPr>
              <p:nvPr/>
            </p:nvSpPr>
            <p:spPr bwMode="auto">
              <a:xfrm>
                <a:off x="3431"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25" name="Freeform 637"/>
              <p:cNvSpPr>
                <a:spLocks/>
              </p:cNvSpPr>
              <p:nvPr/>
            </p:nvSpPr>
            <p:spPr bwMode="auto">
              <a:xfrm>
                <a:off x="3433" y="213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26" name="Rectangle 638"/>
              <p:cNvSpPr>
                <a:spLocks noChangeArrowheads="1"/>
              </p:cNvSpPr>
              <p:nvPr/>
            </p:nvSpPr>
            <p:spPr bwMode="auto">
              <a:xfrm>
                <a:off x="3433"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27" name="Freeform 639"/>
              <p:cNvSpPr>
                <a:spLocks/>
              </p:cNvSpPr>
              <p:nvPr/>
            </p:nvSpPr>
            <p:spPr bwMode="auto">
              <a:xfrm>
                <a:off x="3435" y="2133"/>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28" name="Rectangle 640"/>
              <p:cNvSpPr>
                <a:spLocks noChangeArrowheads="1"/>
              </p:cNvSpPr>
              <p:nvPr/>
            </p:nvSpPr>
            <p:spPr bwMode="auto">
              <a:xfrm>
                <a:off x="3435"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29" name="Freeform 641"/>
              <p:cNvSpPr>
                <a:spLocks/>
              </p:cNvSpPr>
              <p:nvPr/>
            </p:nvSpPr>
            <p:spPr bwMode="auto">
              <a:xfrm>
                <a:off x="3442" y="2133"/>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30" name="Rectangle 642"/>
              <p:cNvSpPr>
                <a:spLocks noChangeArrowheads="1"/>
              </p:cNvSpPr>
              <p:nvPr/>
            </p:nvSpPr>
            <p:spPr bwMode="auto">
              <a:xfrm>
                <a:off x="3442"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31" name="Freeform 643"/>
              <p:cNvSpPr>
                <a:spLocks/>
              </p:cNvSpPr>
              <p:nvPr/>
            </p:nvSpPr>
            <p:spPr bwMode="auto">
              <a:xfrm>
                <a:off x="3449" y="213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32" name="Rectangle 644"/>
              <p:cNvSpPr>
                <a:spLocks noChangeArrowheads="1"/>
              </p:cNvSpPr>
              <p:nvPr/>
            </p:nvSpPr>
            <p:spPr bwMode="auto">
              <a:xfrm>
                <a:off x="3449"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33" name="Freeform 645"/>
              <p:cNvSpPr>
                <a:spLocks/>
              </p:cNvSpPr>
              <p:nvPr/>
            </p:nvSpPr>
            <p:spPr bwMode="auto">
              <a:xfrm>
                <a:off x="3451" y="2133"/>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34" name="Rectangle 646"/>
              <p:cNvSpPr>
                <a:spLocks noChangeArrowheads="1"/>
              </p:cNvSpPr>
              <p:nvPr/>
            </p:nvSpPr>
            <p:spPr bwMode="auto">
              <a:xfrm>
                <a:off x="3451" y="213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35" name="Freeform 647"/>
              <p:cNvSpPr>
                <a:spLocks/>
              </p:cNvSpPr>
              <p:nvPr/>
            </p:nvSpPr>
            <p:spPr bwMode="auto">
              <a:xfrm>
                <a:off x="3442" y="2133"/>
                <a:ext cx="29" cy="17"/>
              </a:xfrm>
              <a:custGeom>
                <a:avLst/>
                <a:gdLst>
                  <a:gd name="T0" fmla="*/ 0 w 29"/>
                  <a:gd name="T1" fmla="*/ 10 h 17"/>
                  <a:gd name="T2" fmla="*/ 26 w 29"/>
                  <a:gd name="T3" fmla="*/ 17 h 17"/>
                  <a:gd name="T4" fmla="*/ 29 w 29"/>
                  <a:gd name="T5" fmla="*/ 6 h 17"/>
                  <a:gd name="T6" fmla="*/ 4 w 29"/>
                  <a:gd name="T7" fmla="*/ 0 h 17"/>
                  <a:gd name="T8" fmla="*/ 0 w 29"/>
                  <a:gd name="T9" fmla="*/ 10 h 17"/>
                  <a:gd name="T10" fmla="*/ 0 60000 65536"/>
                  <a:gd name="T11" fmla="*/ 0 60000 65536"/>
                  <a:gd name="T12" fmla="*/ 0 60000 65536"/>
                  <a:gd name="T13" fmla="*/ 0 60000 65536"/>
                  <a:gd name="T14" fmla="*/ 0 60000 65536"/>
                  <a:gd name="T15" fmla="*/ 0 w 29"/>
                  <a:gd name="T16" fmla="*/ 0 h 17"/>
                  <a:gd name="T17" fmla="*/ 29 w 29"/>
                  <a:gd name="T18" fmla="*/ 17 h 17"/>
                </a:gdLst>
                <a:ahLst/>
                <a:cxnLst>
                  <a:cxn ang="T10">
                    <a:pos x="T0" y="T1"/>
                  </a:cxn>
                  <a:cxn ang="T11">
                    <a:pos x="T2" y="T3"/>
                  </a:cxn>
                  <a:cxn ang="T12">
                    <a:pos x="T4" y="T5"/>
                  </a:cxn>
                  <a:cxn ang="T13">
                    <a:pos x="T6" y="T7"/>
                  </a:cxn>
                  <a:cxn ang="T14">
                    <a:pos x="T8" y="T9"/>
                  </a:cxn>
                </a:cxnLst>
                <a:rect l="T15" t="T16" r="T17" b="T18"/>
                <a:pathLst>
                  <a:path w="29" h="17">
                    <a:moveTo>
                      <a:pt x="0" y="10"/>
                    </a:moveTo>
                    <a:lnTo>
                      <a:pt x="26" y="17"/>
                    </a:lnTo>
                    <a:lnTo>
                      <a:pt x="29" y="6"/>
                    </a:lnTo>
                    <a:lnTo>
                      <a:pt x="4" y="0"/>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36" name="Freeform 648"/>
              <p:cNvSpPr>
                <a:spLocks/>
              </p:cNvSpPr>
              <p:nvPr/>
            </p:nvSpPr>
            <p:spPr bwMode="auto">
              <a:xfrm>
                <a:off x="3441" y="2134"/>
                <a:ext cx="26" cy="26"/>
              </a:xfrm>
              <a:custGeom>
                <a:avLst/>
                <a:gdLst>
                  <a:gd name="T0" fmla="*/ 13 w 26"/>
                  <a:gd name="T1" fmla="*/ 0 h 26"/>
                  <a:gd name="T2" fmla="*/ 0 w 26"/>
                  <a:gd name="T3" fmla="*/ 9 h 26"/>
                  <a:gd name="T4" fmla="*/ 13 w 26"/>
                  <a:gd name="T5" fmla="*/ 26 h 26"/>
                  <a:gd name="T6" fmla="*/ 26 w 26"/>
                  <a:gd name="T7" fmla="*/ 16 h 26"/>
                  <a:gd name="T8" fmla="*/ 13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3" y="0"/>
                    </a:moveTo>
                    <a:lnTo>
                      <a:pt x="0" y="9"/>
                    </a:lnTo>
                    <a:lnTo>
                      <a:pt x="13" y="26"/>
                    </a:lnTo>
                    <a:lnTo>
                      <a:pt x="26"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37" name="Freeform 649"/>
              <p:cNvSpPr>
                <a:spLocks/>
              </p:cNvSpPr>
              <p:nvPr/>
            </p:nvSpPr>
            <p:spPr bwMode="auto">
              <a:xfrm>
                <a:off x="3472" y="2110"/>
                <a:ext cx="26" cy="8"/>
              </a:xfrm>
              <a:custGeom>
                <a:avLst/>
                <a:gdLst>
                  <a:gd name="T0" fmla="*/ 0 w 26"/>
                  <a:gd name="T1" fmla="*/ 4 h 8"/>
                  <a:gd name="T2" fmla="*/ 26 w 26"/>
                  <a:gd name="T3" fmla="*/ 8 h 8"/>
                  <a:gd name="T4" fmla="*/ 26 w 26"/>
                  <a:gd name="T5" fmla="*/ 3 h 8"/>
                  <a:gd name="T6" fmla="*/ 0 w 26"/>
                  <a:gd name="T7" fmla="*/ 0 h 8"/>
                  <a:gd name="T8" fmla="*/ 0 w 26"/>
                  <a:gd name="T9" fmla="*/ 4 h 8"/>
                  <a:gd name="T10" fmla="*/ 0 60000 65536"/>
                  <a:gd name="T11" fmla="*/ 0 60000 65536"/>
                  <a:gd name="T12" fmla="*/ 0 60000 65536"/>
                  <a:gd name="T13" fmla="*/ 0 60000 65536"/>
                  <a:gd name="T14" fmla="*/ 0 60000 65536"/>
                  <a:gd name="T15" fmla="*/ 0 w 26"/>
                  <a:gd name="T16" fmla="*/ 0 h 8"/>
                  <a:gd name="T17" fmla="*/ 26 w 26"/>
                  <a:gd name="T18" fmla="*/ 8 h 8"/>
                </a:gdLst>
                <a:ahLst/>
                <a:cxnLst>
                  <a:cxn ang="T10">
                    <a:pos x="T0" y="T1"/>
                  </a:cxn>
                  <a:cxn ang="T11">
                    <a:pos x="T2" y="T3"/>
                  </a:cxn>
                  <a:cxn ang="T12">
                    <a:pos x="T4" y="T5"/>
                  </a:cxn>
                  <a:cxn ang="T13">
                    <a:pos x="T6" y="T7"/>
                  </a:cxn>
                  <a:cxn ang="T14">
                    <a:pos x="T8" y="T9"/>
                  </a:cxn>
                </a:cxnLst>
                <a:rect l="T15" t="T16" r="T17" b="T18"/>
                <a:pathLst>
                  <a:path w="26" h="8">
                    <a:moveTo>
                      <a:pt x="0" y="4"/>
                    </a:moveTo>
                    <a:lnTo>
                      <a:pt x="26" y="8"/>
                    </a:lnTo>
                    <a:lnTo>
                      <a:pt x="26" y="3"/>
                    </a:lnTo>
                    <a:lnTo>
                      <a:pt x="0" y="0"/>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38" name="Freeform 650"/>
              <p:cNvSpPr>
                <a:spLocks/>
              </p:cNvSpPr>
              <p:nvPr/>
            </p:nvSpPr>
            <p:spPr bwMode="auto">
              <a:xfrm>
                <a:off x="3484" y="209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39" name="Freeform 651"/>
              <p:cNvSpPr>
                <a:spLocks/>
              </p:cNvSpPr>
              <p:nvPr/>
            </p:nvSpPr>
            <p:spPr bwMode="auto">
              <a:xfrm>
                <a:off x="3471" y="2099"/>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0" name="Freeform 652"/>
              <p:cNvSpPr>
                <a:spLocks/>
              </p:cNvSpPr>
              <p:nvPr/>
            </p:nvSpPr>
            <p:spPr bwMode="auto">
              <a:xfrm>
                <a:off x="3486" y="2098"/>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1" name="Rectangle 653"/>
              <p:cNvSpPr>
                <a:spLocks noChangeArrowheads="1"/>
              </p:cNvSpPr>
              <p:nvPr/>
            </p:nvSpPr>
            <p:spPr bwMode="auto">
              <a:xfrm>
                <a:off x="3486" y="209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42" name="Freeform 654"/>
              <p:cNvSpPr>
                <a:spLocks/>
              </p:cNvSpPr>
              <p:nvPr/>
            </p:nvSpPr>
            <p:spPr bwMode="auto">
              <a:xfrm>
                <a:off x="3489" y="209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3" name="Rectangle 655"/>
              <p:cNvSpPr>
                <a:spLocks noChangeArrowheads="1"/>
              </p:cNvSpPr>
              <p:nvPr/>
            </p:nvSpPr>
            <p:spPr bwMode="auto">
              <a:xfrm>
                <a:off x="3489" y="209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44" name="Freeform 656"/>
              <p:cNvSpPr>
                <a:spLocks/>
              </p:cNvSpPr>
              <p:nvPr/>
            </p:nvSpPr>
            <p:spPr bwMode="auto">
              <a:xfrm>
                <a:off x="3479" y="2093"/>
                <a:ext cx="29" cy="21"/>
              </a:xfrm>
              <a:custGeom>
                <a:avLst/>
                <a:gdLst>
                  <a:gd name="T0" fmla="*/ 0 w 29"/>
                  <a:gd name="T1" fmla="*/ 16 h 21"/>
                  <a:gd name="T2" fmla="*/ 26 w 29"/>
                  <a:gd name="T3" fmla="*/ 21 h 21"/>
                  <a:gd name="T4" fmla="*/ 29 w 29"/>
                  <a:gd name="T5" fmla="*/ 5 h 21"/>
                  <a:gd name="T6" fmla="*/ 3 w 29"/>
                  <a:gd name="T7" fmla="*/ 0 h 21"/>
                  <a:gd name="T8" fmla="*/ 0 w 29"/>
                  <a:gd name="T9" fmla="*/ 16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0" y="16"/>
                    </a:moveTo>
                    <a:lnTo>
                      <a:pt x="26" y="21"/>
                    </a:lnTo>
                    <a:lnTo>
                      <a:pt x="29" y="5"/>
                    </a:lnTo>
                    <a:lnTo>
                      <a:pt x="3"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5" name="Freeform 657"/>
              <p:cNvSpPr>
                <a:spLocks/>
              </p:cNvSpPr>
              <p:nvPr/>
            </p:nvSpPr>
            <p:spPr bwMode="auto">
              <a:xfrm>
                <a:off x="3478" y="2099"/>
                <a:ext cx="26" cy="27"/>
              </a:xfrm>
              <a:custGeom>
                <a:avLst/>
                <a:gdLst>
                  <a:gd name="T0" fmla="*/ 13 w 26"/>
                  <a:gd name="T1" fmla="*/ 0 h 27"/>
                  <a:gd name="T2" fmla="*/ 0 w 26"/>
                  <a:gd name="T3" fmla="*/ 11 h 27"/>
                  <a:gd name="T4" fmla="*/ 13 w 26"/>
                  <a:gd name="T5" fmla="*/ 27 h 27"/>
                  <a:gd name="T6" fmla="*/ 26 w 26"/>
                  <a:gd name="T7" fmla="*/ 16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6" name="Freeform 658"/>
              <p:cNvSpPr>
                <a:spLocks/>
              </p:cNvSpPr>
              <p:nvPr/>
            </p:nvSpPr>
            <p:spPr bwMode="auto">
              <a:xfrm>
                <a:off x="3494" y="2082"/>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7" name="Freeform 659"/>
              <p:cNvSpPr>
                <a:spLocks/>
              </p:cNvSpPr>
              <p:nvPr/>
            </p:nvSpPr>
            <p:spPr bwMode="auto">
              <a:xfrm>
                <a:off x="3481" y="2083"/>
                <a:ext cx="26" cy="27"/>
              </a:xfrm>
              <a:custGeom>
                <a:avLst/>
                <a:gdLst>
                  <a:gd name="T0" fmla="*/ 0 w 26"/>
                  <a:gd name="T1" fmla="*/ 11 h 27"/>
                  <a:gd name="T2" fmla="*/ 13 w 26"/>
                  <a:gd name="T3" fmla="*/ 0 h 27"/>
                  <a:gd name="T4" fmla="*/ 26 w 26"/>
                  <a:gd name="T5" fmla="*/ 16 h 27"/>
                  <a:gd name="T6" fmla="*/ 13 w 26"/>
                  <a:gd name="T7" fmla="*/ 27 h 27"/>
                  <a:gd name="T8" fmla="*/ 0 w 26"/>
                  <a:gd name="T9" fmla="*/ 11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1"/>
                    </a:moveTo>
                    <a:lnTo>
                      <a:pt x="13" y="0"/>
                    </a:lnTo>
                    <a:lnTo>
                      <a:pt x="26" y="16"/>
                    </a:lnTo>
                    <a:lnTo>
                      <a:pt x="13" y="27"/>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8" name="Freeform 660"/>
              <p:cNvSpPr>
                <a:spLocks/>
              </p:cNvSpPr>
              <p:nvPr/>
            </p:nvSpPr>
            <p:spPr bwMode="auto">
              <a:xfrm>
                <a:off x="3500" y="2082"/>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49" name="Rectangle 661"/>
              <p:cNvSpPr>
                <a:spLocks noChangeArrowheads="1"/>
              </p:cNvSpPr>
              <p:nvPr/>
            </p:nvSpPr>
            <p:spPr bwMode="auto">
              <a:xfrm>
                <a:off x="3500" y="20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50" name="Freeform 662"/>
              <p:cNvSpPr>
                <a:spLocks/>
              </p:cNvSpPr>
              <p:nvPr/>
            </p:nvSpPr>
            <p:spPr bwMode="auto">
              <a:xfrm>
                <a:off x="3506" y="208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51" name="Rectangle 663"/>
              <p:cNvSpPr>
                <a:spLocks noChangeArrowheads="1"/>
              </p:cNvSpPr>
              <p:nvPr/>
            </p:nvSpPr>
            <p:spPr bwMode="auto">
              <a:xfrm>
                <a:off x="3506" y="20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52" name="Freeform 664"/>
              <p:cNvSpPr>
                <a:spLocks/>
              </p:cNvSpPr>
              <p:nvPr/>
            </p:nvSpPr>
            <p:spPr bwMode="auto">
              <a:xfrm>
                <a:off x="3508" y="208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53" name="Rectangle 665"/>
              <p:cNvSpPr>
                <a:spLocks noChangeArrowheads="1"/>
              </p:cNvSpPr>
              <p:nvPr/>
            </p:nvSpPr>
            <p:spPr bwMode="auto">
              <a:xfrm>
                <a:off x="3508" y="20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54" name="Freeform 666"/>
              <p:cNvSpPr>
                <a:spLocks/>
              </p:cNvSpPr>
              <p:nvPr/>
            </p:nvSpPr>
            <p:spPr bwMode="auto">
              <a:xfrm>
                <a:off x="3526" y="2061"/>
                <a:ext cx="27" cy="12"/>
              </a:xfrm>
              <a:custGeom>
                <a:avLst/>
                <a:gdLst>
                  <a:gd name="T0" fmla="*/ 0 w 27"/>
                  <a:gd name="T1" fmla="*/ 10 h 12"/>
                  <a:gd name="T2" fmla="*/ 26 w 27"/>
                  <a:gd name="T3" fmla="*/ 12 h 12"/>
                  <a:gd name="T4" fmla="*/ 27 w 27"/>
                  <a:gd name="T5" fmla="*/ 2 h 12"/>
                  <a:gd name="T6" fmla="*/ 1 w 27"/>
                  <a:gd name="T7" fmla="*/ 0 h 12"/>
                  <a:gd name="T8" fmla="*/ 0 w 27"/>
                  <a:gd name="T9" fmla="*/ 10 h 12"/>
                  <a:gd name="T10" fmla="*/ 0 60000 65536"/>
                  <a:gd name="T11" fmla="*/ 0 60000 65536"/>
                  <a:gd name="T12" fmla="*/ 0 60000 65536"/>
                  <a:gd name="T13" fmla="*/ 0 60000 65536"/>
                  <a:gd name="T14" fmla="*/ 0 60000 65536"/>
                  <a:gd name="T15" fmla="*/ 0 w 27"/>
                  <a:gd name="T16" fmla="*/ 0 h 12"/>
                  <a:gd name="T17" fmla="*/ 27 w 27"/>
                  <a:gd name="T18" fmla="*/ 12 h 12"/>
                </a:gdLst>
                <a:ahLst/>
                <a:cxnLst>
                  <a:cxn ang="T10">
                    <a:pos x="T0" y="T1"/>
                  </a:cxn>
                  <a:cxn ang="T11">
                    <a:pos x="T2" y="T3"/>
                  </a:cxn>
                  <a:cxn ang="T12">
                    <a:pos x="T4" y="T5"/>
                  </a:cxn>
                  <a:cxn ang="T13">
                    <a:pos x="T6" y="T7"/>
                  </a:cxn>
                  <a:cxn ang="T14">
                    <a:pos x="T8" y="T9"/>
                  </a:cxn>
                </a:cxnLst>
                <a:rect l="T15" t="T16" r="T17" b="T18"/>
                <a:pathLst>
                  <a:path w="27" h="12">
                    <a:moveTo>
                      <a:pt x="0" y="10"/>
                    </a:moveTo>
                    <a:lnTo>
                      <a:pt x="26" y="12"/>
                    </a:lnTo>
                    <a:lnTo>
                      <a:pt x="27" y="2"/>
                    </a:lnTo>
                    <a:lnTo>
                      <a:pt x="1" y="0"/>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55" name="Freeform 667"/>
              <p:cNvSpPr>
                <a:spLocks/>
              </p:cNvSpPr>
              <p:nvPr/>
            </p:nvSpPr>
            <p:spPr bwMode="auto">
              <a:xfrm>
                <a:off x="3539" y="204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56" name="Freeform 668"/>
              <p:cNvSpPr>
                <a:spLocks/>
              </p:cNvSpPr>
              <p:nvPr/>
            </p:nvSpPr>
            <p:spPr bwMode="auto">
              <a:xfrm>
                <a:off x="3526" y="2049"/>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57" name="Freeform 669"/>
              <p:cNvSpPr>
                <a:spLocks/>
              </p:cNvSpPr>
              <p:nvPr/>
            </p:nvSpPr>
            <p:spPr bwMode="auto">
              <a:xfrm>
                <a:off x="3541" y="204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58" name="Rectangle 670"/>
              <p:cNvSpPr>
                <a:spLocks noChangeArrowheads="1"/>
              </p:cNvSpPr>
              <p:nvPr/>
            </p:nvSpPr>
            <p:spPr bwMode="auto">
              <a:xfrm>
                <a:off x="3541" y="204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59" name="Freeform 671"/>
              <p:cNvSpPr>
                <a:spLocks/>
              </p:cNvSpPr>
              <p:nvPr/>
            </p:nvSpPr>
            <p:spPr bwMode="auto">
              <a:xfrm>
                <a:off x="3543" y="204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0" name="Rectangle 672"/>
              <p:cNvSpPr>
                <a:spLocks noChangeArrowheads="1"/>
              </p:cNvSpPr>
              <p:nvPr/>
            </p:nvSpPr>
            <p:spPr bwMode="auto">
              <a:xfrm>
                <a:off x="3543" y="204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61" name="Freeform 673"/>
              <p:cNvSpPr>
                <a:spLocks/>
              </p:cNvSpPr>
              <p:nvPr/>
            </p:nvSpPr>
            <p:spPr bwMode="auto">
              <a:xfrm>
                <a:off x="3548" y="204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2" name="Rectangle 674"/>
              <p:cNvSpPr>
                <a:spLocks noChangeArrowheads="1"/>
              </p:cNvSpPr>
              <p:nvPr/>
            </p:nvSpPr>
            <p:spPr bwMode="auto">
              <a:xfrm>
                <a:off x="3548" y="204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63" name="Freeform 675"/>
              <p:cNvSpPr>
                <a:spLocks/>
              </p:cNvSpPr>
              <p:nvPr/>
            </p:nvSpPr>
            <p:spPr bwMode="auto">
              <a:xfrm>
                <a:off x="3538" y="2042"/>
                <a:ext cx="29" cy="22"/>
              </a:xfrm>
              <a:custGeom>
                <a:avLst/>
                <a:gdLst>
                  <a:gd name="T0" fmla="*/ 0 w 29"/>
                  <a:gd name="T1" fmla="*/ 16 h 22"/>
                  <a:gd name="T2" fmla="*/ 26 w 29"/>
                  <a:gd name="T3" fmla="*/ 22 h 22"/>
                  <a:gd name="T4" fmla="*/ 29 w 29"/>
                  <a:gd name="T5" fmla="*/ 6 h 22"/>
                  <a:gd name="T6" fmla="*/ 3 w 29"/>
                  <a:gd name="T7" fmla="*/ 0 h 22"/>
                  <a:gd name="T8" fmla="*/ 0 w 29"/>
                  <a:gd name="T9" fmla="*/ 16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6"/>
                    </a:moveTo>
                    <a:lnTo>
                      <a:pt x="26" y="22"/>
                    </a:lnTo>
                    <a:lnTo>
                      <a:pt x="29" y="6"/>
                    </a:lnTo>
                    <a:lnTo>
                      <a:pt x="3"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4" name="Freeform 676"/>
              <p:cNvSpPr>
                <a:spLocks/>
              </p:cNvSpPr>
              <p:nvPr/>
            </p:nvSpPr>
            <p:spPr bwMode="auto">
              <a:xfrm>
                <a:off x="3537" y="2049"/>
                <a:ext cx="26" cy="27"/>
              </a:xfrm>
              <a:custGeom>
                <a:avLst/>
                <a:gdLst>
                  <a:gd name="T0" fmla="*/ 13 w 26"/>
                  <a:gd name="T1" fmla="*/ 0 h 27"/>
                  <a:gd name="T2" fmla="*/ 0 w 26"/>
                  <a:gd name="T3" fmla="*/ 11 h 27"/>
                  <a:gd name="T4" fmla="*/ 13 w 26"/>
                  <a:gd name="T5" fmla="*/ 27 h 27"/>
                  <a:gd name="T6" fmla="*/ 26 w 26"/>
                  <a:gd name="T7" fmla="*/ 16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5" name="Freeform 677"/>
              <p:cNvSpPr>
                <a:spLocks/>
              </p:cNvSpPr>
              <p:nvPr/>
            </p:nvSpPr>
            <p:spPr bwMode="auto">
              <a:xfrm>
                <a:off x="3553" y="2032"/>
                <a:ext cx="6" cy="26"/>
              </a:xfrm>
              <a:custGeom>
                <a:avLst/>
                <a:gdLst>
                  <a:gd name="T0" fmla="*/ 1 w 6"/>
                  <a:gd name="T1" fmla="*/ 0 h 26"/>
                  <a:gd name="T2" fmla="*/ 0 w 6"/>
                  <a:gd name="T3" fmla="*/ 26 h 26"/>
                  <a:gd name="T4" fmla="*/ 5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5"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6" name="Freeform 678"/>
              <p:cNvSpPr>
                <a:spLocks/>
              </p:cNvSpPr>
              <p:nvPr/>
            </p:nvSpPr>
            <p:spPr bwMode="auto">
              <a:xfrm>
                <a:off x="3540" y="2033"/>
                <a:ext cx="26" cy="27"/>
              </a:xfrm>
              <a:custGeom>
                <a:avLst/>
                <a:gdLst>
                  <a:gd name="T0" fmla="*/ 0 w 26"/>
                  <a:gd name="T1" fmla="*/ 10 h 27"/>
                  <a:gd name="T2" fmla="*/ 13 w 26"/>
                  <a:gd name="T3" fmla="*/ 0 h 27"/>
                  <a:gd name="T4" fmla="*/ 26 w 26"/>
                  <a:gd name="T5" fmla="*/ 16 h 27"/>
                  <a:gd name="T6" fmla="*/ 13 w 26"/>
                  <a:gd name="T7" fmla="*/ 27 h 27"/>
                  <a:gd name="T8" fmla="*/ 0 w 26"/>
                  <a:gd name="T9" fmla="*/ 1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0"/>
                    </a:moveTo>
                    <a:lnTo>
                      <a:pt x="13" y="0"/>
                    </a:lnTo>
                    <a:lnTo>
                      <a:pt x="26" y="16"/>
                    </a:lnTo>
                    <a:lnTo>
                      <a:pt x="13"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7" name="Freeform 679"/>
              <p:cNvSpPr>
                <a:spLocks/>
              </p:cNvSpPr>
              <p:nvPr/>
            </p:nvSpPr>
            <p:spPr bwMode="auto">
              <a:xfrm>
                <a:off x="3601" y="2032"/>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8" name="Freeform 680"/>
              <p:cNvSpPr>
                <a:spLocks/>
              </p:cNvSpPr>
              <p:nvPr/>
            </p:nvSpPr>
            <p:spPr bwMode="auto">
              <a:xfrm>
                <a:off x="3605" y="2032"/>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69" name="Rectangle 681"/>
              <p:cNvSpPr>
                <a:spLocks noChangeArrowheads="1"/>
              </p:cNvSpPr>
              <p:nvPr/>
            </p:nvSpPr>
            <p:spPr bwMode="auto">
              <a:xfrm>
                <a:off x="3605" y="20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70" name="Freeform 682"/>
              <p:cNvSpPr>
                <a:spLocks/>
              </p:cNvSpPr>
              <p:nvPr/>
            </p:nvSpPr>
            <p:spPr bwMode="auto">
              <a:xfrm>
                <a:off x="3607" y="2032"/>
                <a:ext cx="6" cy="26"/>
              </a:xfrm>
              <a:custGeom>
                <a:avLst/>
                <a:gdLst>
                  <a:gd name="T0" fmla="*/ 1 w 6"/>
                  <a:gd name="T1" fmla="*/ 0 h 26"/>
                  <a:gd name="T2" fmla="*/ 0 w 6"/>
                  <a:gd name="T3" fmla="*/ 26 h 26"/>
                  <a:gd name="T4" fmla="*/ 5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5"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71" name="Rectangle 683"/>
              <p:cNvSpPr>
                <a:spLocks noChangeArrowheads="1"/>
              </p:cNvSpPr>
              <p:nvPr/>
            </p:nvSpPr>
            <p:spPr bwMode="auto">
              <a:xfrm>
                <a:off x="3607" y="20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72" name="Freeform 684"/>
              <p:cNvSpPr>
                <a:spLocks/>
              </p:cNvSpPr>
              <p:nvPr/>
            </p:nvSpPr>
            <p:spPr bwMode="auto">
              <a:xfrm>
                <a:off x="3612" y="2032"/>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73" name="Rectangle 685"/>
              <p:cNvSpPr>
                <a:spLocks noChangeArrowheads="1"/>
              </p:cNvSpPr>
              <p:nvPr/>
            </p:nvSpPr>
            <p:spPr bwMode="auto">
              <a:xfrm>
                <a:off x="3612" y="20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74" name="Freeform 686"/>
              <p:cNvSpPr>
                <a:spLocks/>
              </p:cNvSpPr>
              <p:nvPr/>
            </p:nvSpPr>
            <p:spPr bwMode="auto">
              <a:xfrm>
                <a:off x="3616" y="2032"/>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75" name="Rectangle 687"/>
              <p:cNvSpPr>
                <a:spLocks noChangeArrowheads="1"/>
              </p:cNvSpPr>
              <p:nvPr/>
            </p:nvSpPr>
            <p:spPr bwMode="auto">
              <a:xfrm>
                <a:off x="3616" y="20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76" name="Freeform 688"/>
              <p:cNvSpPr>
                <a:spLocks/>
              </p:cNvSpPr>
              <p:nvPr/>
            </p:nvSpPr>
            <p:spPr bwMode="auto">
              <a:xfrm>
                <a:off x="3623" y="2032"/>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77" name="Rectangle 689"/>
              <p:cNvSpPr>
                <a:spLocks noChangeArrowheads="1"/>
              </p:cNvSpPr>
              <p:nvPr/>
            </p:nvSpPr>
            <p:spPr bwMode="auto">
              <a:xfrm>
                <a:off x="3623" y="20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78" name="Freeform 690"/>
              <p:cNvSpPr>
                <a:spLocks/>
              </p:cNvSpPr>
              <p:nvPr/>
            </p:nvSpPr>
            <p:spPr bwMode="auto">
              <a:xfrm>
                <a:off x="3626" y="2032"/>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79" name="Rectangle 691"/>
              <p:cNvSpPr>
                <a:spLocks noChangeArrowheads="1"/>
              </p:cNvSpPr>
              <p:nvPr/>
            </p:nvSpPr>
            <p:spPr bwMode="auto">
              <a:xfrm>
                <a:off x="3626" y="20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80" name="Freeform 692"/>
              <p:cNvSpPr>
                <a:spLocks/>
              </p:cNvSpPr>
              <p:nvPr/>
            </p:nvSpPr>
            <p:spPr bwMode="auto">
              <a:xfrm>
                <a:off x="3628" y="2032"/>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1" name="Rectangle 693"/>
              <p:cNvSpPr>
                <a:spLocks noChangeArrowheads="1"/>
              </p:cNvSpPr>
              <p:nvPr/>
            </p:nvSpPr>
            <p:spPr bwMode="auto">
              <a:xfrm>
                <a:off x="3628" y="20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82" name="Freeform 694"/>
              <p:cNvSpPr>
                <a:spLocks/>
              </p:cNvSpPr>
              <p:nvPr/>
            </p:nvSpPr>
            <p:spPr bwMode="auto">
              <a:xfrm>
                <a:off x="3619" y="2029"/>
                <a:ext cx="27" cy="18"/>
              </a:xfrm>
              <a:custGeom>
                <a:avLst/>
                <a:gdLst>
                  <a:gd name="T0" fmla="*/ 0 w 27"/>
                  <a:gd name="T1" fmla="*/ 14 h 18"/>
                  <a:gd name="T2" fmla="*/ 25 w 27"/>
                  <a:gd name="T3" fmla="*/ 18 h 18"/>
                  <a:gd name="T4" fmla="*/ 27 w 27"/>
                  <a:gd name="T5" fmla="*/ 4 h 18"/>
                  <a:gd name="T6" fmla="*/ 2 w 27"/>
                  <a:gd name="T7" fmla="*/ 0 h 18"/>
                  <a:gd name="T8" fmla="*/ 0 w 27"/>
                  <a:gd name="T9" fmla="*/ 14 h 18"/>
                  <a:gd name="T10" fmla="*/ 0 60000 65536"/>
                  <a:gd name="T11" fmla="*/ 0 60000 65536"/>
                  <a:gd name="T12" fmla="*/ 0 60000 65536"/>
                  <a:gd name="T13" fmla="*/ 0 60000 65536"/>
                  <a:gd name="T14" fmla="*/ 0 60000 65536"/>
                  <a:gd name="T15" fmla="*/ 0 w 27"/>
                  <a:gd name="T16" fmla="*/ 0 h 18"/>
                  <a:gd name="T17" fmla="*/ 27 w 27"/>
                  <a:gd name="T18" fmla="*/ 18 h 18"/>
                </a:gdLst>
                <a:ahLst/>
                <a:cxnLst>
                  <a:cxn ang="T10">
                    <a:pos x="T0" y="T1"/>
                  </a:cxn>
                  <a:cxn ang="T11">
                    <a:pos x="T2" y="T3"/>
                  </a:cxn>
                  <a:cxn ang="T12">
                    <a:pos x="T4" y="T5"/>
                  </a:cxn>
                  <a:cxn ang="T13">
                    <a:pos x="T6" y="T7"/>
                  </a:cxn>
                  <a:cxn ang="T14">
                    <a:pos x="T8" y="T9"/>
                  </a:cxn>
                </a:cxnLst>
                <a:rect l="T15" t="T16" r="T17" b="T18"/>
                <a:pathLst>
                  <a:path w="27" h="18">
                    <a:moveTo>
                      <a:pt x="0" y="14"/>
                    </a:moveTo>
                    <a:lnTo>
                      <a:pt x="25" y="18"/>
                    </a:lnTo>
                    <a:lnTo>
                      <a:pt x="27" y="4"/>
                    </a:lnTo>
                    <a:lnTo>
                      <a:pt x="2" y="0"/>
                    </a:lnTo>
                    <a:lnTo>
                      <a:pt x="0" y="1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3" name="Freeform 695"/>
              <p:cNvSpPr>
                <a:spLocks/>
              </p:cNvSpPr>
              <p:nvPr/>
            </p:nvSpPr>
            <p:spPr bwMode="auto">
              <a:xfrm>
                <a:off x="3617" y="2033"/>
                <a:ext cx="26" cy="27"/>
              </a:xfrm>
              <a:custGeom>
                <a:avLst/>
                <a:gdLst>
                  <a:gd name="T0" fmla="*/ 13 w 26"/>
                  <a:gd name="T1" fmla="*/ 0 h 27"/>
                  <a:gd name="T2" fmla="*/ 0 w 26"/>
                  <a:gd name="T3" fmla="*/ 11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4" name="Freeform 696"/>
              <p:cNvSpPr>
                <a:spLocks/>
              </p:cNvSpPr>
              <p:nvPr/>
            </p:nvSpPr>
            <p:spPr bwMode="auto">
              <a:xfrm>
                <a:off x="3659" y="1997"/>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5" name="Freeform 697"/>
              <p:cNvSpPr>
                <a:spLocks/>
              </p:cNvSpPr>
              <p:nvPr/>
            </p:nvSpPr>
            <p:spPr bwMode="auto">
              <a:xfrm>
                <a:off x="3650" y="1990"/>
                <a:ext cx="30" cy="27"/>
              </a:xfrm>
              <a:custGeom>
                <a:avLst/>
                <a:gdLst>
                  <a:gd name="T0" fmla="*/ 0 w 30"/>
                  <a:gd name="T1" fmla="*/ 16 h 27"/>
                  <a:gd name="T2" fmla="*/ 22 w 30"/>
                  <a:gd name="T3" fmla="*/ 27 h 27"/>
                  <a:gd name="T4" fmla="*/ 30 w 30"/>
                  <a:gd name="T5" fmla="*/ 10 h 27"/>
                  <a:gd name="T6" fmla="*/ 7 w 30"/>
                  <a:gd name="T7" fmla="*/ 0 h 27"/>
                  <a:gd name="T8" fmla="*/ 0 w 30"/>
                  <a:gd name="T9" fmla="*/ 16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16"/>
                    </a:moveTo>
                    <a:lnTo>
                      <a:pt x="22" y="27"/>
                    </a:lnTo>
                    <a:lnTo>
                      <a:pt x="30" y="10"/>
                    </a:lnTo>
                    <a:lnTo>
                      <a:pt x="7"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6" name="Freeform 698"/>
              <p:cNvSpPr>
                <a:spLocks/>
              </p:cNvSpPr>
              <p:nvPr/>
            </p:nvSpPr>
            <p:spPr bwMode="auto">
              <a:xfrm>
                <a:off x="3650" y="1998"/>
                <a:ext cx="22" cy="27"/>
              </a:xfrm>
              <a:custGeom>
                <a:avLst/>
                <a:gdLst>
                  <a:gd name="T0" fmla="*/ 10 w 22"/>
                  <a:gd name="T1" fmla="*/ 0 h 27"/>
                  <a:gd name="T2" fmla="*/ 0 w 22"/>
                  <a:gd name="T3" fmla="*/ 8 h 27"/>
                  <a:gd name="T4" fmla="*/ 10 w 22"/>
                  <a:gd name="T5" fmla="*/ 27 h 27"/>
                  <a:gd name="T6" fmla="*/ 22 w 22"/>
                  <a:gd name="T7" fmla="*/ 19 h 27"/>
                  <a:gd name="T8" fmla="*/ 10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0" y="0"/>
                    </a:moveTo>
                    <a:lnTo>
                      <a:pt x="0" y="8"/>
                    </a:lnTo>
                    <a:lnTo>
                      <a:pt x="10" y="27"/>
                    </a:lnTo>
                    <a:lnTo>
                      <a:pt x="22" y="19"/>
                    </a:lnTo>
                    <a:lnTo>
                      <a:pt x="10"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7" name="Freeform 699"/>
              <p:cNvSpPr>
                <a:spLocks/>
              </p:cNvSpPr>
              <p:nvPr/>
            </p:nvSpPr>
            <p:spPr bwMode="auto">
              <a:xfrm>
                <a:off x="3668" y="198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8" name="Freeform 700"/>
              <p:cNvSpPr>
                <a:spLocks/>
              </p:cNvSpPr>
              <p:nvPr/>
            </p:nvSpPr>
            <p:spPr bwMode="auto">
              <a:xfrm>
                <a:off x="3657" y="1982"/>
                <a:ext cx="23" cy="27"/>
              </a:xfrm>
              <a:custGeom>
                <a:avLst/>
                <a:gdLst>
                  <a:gd name="T0" fmla="*/ 0 w 23"/>
                  <a:gd name="T1" fmla="*/ 8 h 27"/>
                  <a:gd name="T2" fmla="*/ 11 w 23"/>
                  <a:gd name="T3" fmla="*/ 0 h 27"/>
                  <a:gd name="T4" fmla="*/ 23 w 23"/>
                  <a:gd name="T5" fmla="*/ 18 h 27"/>
                  <a:gd name="T6" fmla="*/ 11 w 23"/>
                  <a:gd name="T7" fmla="*/ 27 h 27"/>
                  <a:gd name="T8" fmla="*/ 0 w 23"/>
                  <a:gd name="T9" fmla="*/ 8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8"/>
                    </a:moveTo>
                    <a:lnTo>
                      <a:pt x="11" y="0"/>
                    </a:lnTo>
                    <a:lnTo>
                      <a:pt x="23" y="18"/>
                    </a:lnTo>
                    <a:lnTo>
                      <a:pt x="11"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89" name="Freeform 701"/>
              <p:cNvSpPr>
                <a:spLocks/>
              </p:cNvSpPr>
              <p:nvPr/>
            </p:nvSpPr>
            <p:spPr bwMode="auto">
              <a:xfrm>
                <a:off x="3670" y="1981"/>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90" name="Rectangle 702"/>
              <p:cNvSpPr>
                <a:spLocks noChangeArrowheads="1"/>
              </p:cNvSpPr>
              <p:nvPr/>
            </p:nvSpPr>
            <p:spPr bwMode="auto">
              <a:xfrm>
                <a:off x="3670"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91" name="Freeform 703"/>
              <p:cNvSpPr>
                <a:spLocks/>
              </p:cNvSpPr>
              <p:nvPr/>
            </p:nvSpPr>
            <p:spPr bwMode="auto">
              <a:xfrm>
                <a:off x="3684" y="198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92" name="Rectangle 704"/>
              <p:cNvSpPr>
                <a:spLocks noChangeArrowheads="1"/>
              </p:cNvSpPr>
              <p:nvPr/>
            </p:nvSpPr>
            <p:spPr bwMode="auto">
              <a:xfrm>
                <a:off x="3684"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93" name="Freeform 705"/>
              <p:cNvSpPr>
                <a:spLocks/>
              </p:cNvSpPr>
              <p:nvPr/>
            </p:nvSpPr>
            <p:spPr bwMode="auto">
              <a:xfrm>
                <a:off x="3687" y="1981"/>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94" name="Rectangle 706"/>
              <p:cNvSpPr>
                <a:spLocks noChangeArrowheads="1"/>
              </p:cNvSpPr>
              <p:nvPr/>
            </p:nvSpPr>
            <p:spPr bwMode="auto">
              <a:xfrm>
                <a:off x="3687"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995" name="Freeform 707"/>
              <p:cNvSpPr>
                <a:spLocks/>
              </p:cNvSpPr>
              <p:nvPr/>
            </p:nvSpPr>
            <p:spPr bwMode="auto">
              <a:xfrm>
                <a:off x="3722" y="1964"/>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96" name="Freeform 708"/>
              <p:cNvSpPr>
                <a:spLocks/>
              </p:cNvSpPr>
              <p:nvPr/>
            </p:nvSpPr>
            <p:spPr bwMode="auto">
              <a:xfrm>
                <a:off x="3713" y="1955"/>
                <a:ext cx="31" cy="27"/>
              </a:xfrm>
              <a:custGeom>
                <a:avLst/>
                <a:gdLst>
                  <a:gd name="T0" fmla="*/ 0 w 31"/>
                  <a:gd name="T1" fmla="*/ 17 h 27"/>
                  <a:gd name="T2" fmla="*/ 25 w 31"/>
                  <a:gd name="T3" fmla="*/ 27 h 27"/>
                  <a:gd name="T4" fmla="*/ 31 w 31"/>
                  <a:gd name="T5" fmla="*/ 10 h 27"/>
                  <a:gd name="T6" fmla="*/ 6 w 31"/>
                  <a:gd name="T7" fmla="*/ 0 h 27"/>
                  <a:gd name="T8" fmla="*/ 0 w 31"/>
                  <a:gd name="T9" fmla="*/ 17 h 27"/>
                  <a:gd name="T10" fmla="*/ 0 60000 65536"/>
                  <a:gd name="T11" fmla="*/ 0 60000 65536"/>
                  <a:gd name="T12" fmla="*/ 0 60000 65536"/>
                  <a:gd name="T13" fmla="*/ 0 60000 65536"/>
                  <a:gd name="T14" fmla="*/ 0 60000 65536"/>
                  <a:gd name="T15" fmla="*/ 0 w 31"/>
                  <a:gd name="T16" fmla="*/ 0 h 27"/>
                  <a:gd name="T17" fmla="*/ 31 w 31"/>
                  <a:gd name="T18" fmla="*/ 27 h 27"/>
                </a:gdLst>
                <a:ahLst/>
                <a:cxnLst>
                  <a:cxn ang="T10">
                    <a:pos x="T0" y="T1"/>
                  </a:cxn>
                  <a:cxn ang="T11">
                    <a:pos x="T2" y="T3"/>
                  </a:cxn>
                  <a:cxn ang="T12">
                    <a:pos x="T4" y="T5"/>
                  </a:cxn>
                  <a:cxn ang="T13">
                    <a:pos x="T6" y="T7"/>
                  </a:cxn>
                  <a:cxn ang="T14">
                    <a:pos x="T8" y="T9"/>
                  </a:cxn>
                </a:cxnLst>
                <a:rect l="T15" t="T16" r="T17" b="T18"/>
                <a:pathLst>
                  <a:path w="31" h="27">
                    <a:moveTo>
                      <a:pt x="0" y="17"/>
                    </a:moveTo>
                    <a:lnTo>
                      <a:pt x="25" y="27"/>
                    </a:lnTo>
                    <a:lnTo>
                      <a:pt x="31" y="10"/>
                    </a:lnTo>
                    <a:lnTo>
                      <a:pt x="6"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97" name="Freeform 709"/>
              <p:cNvSpPr>
                <a:spLocks/>
              </p:cNvSpPr>
              <p:nvPr/>
            </p:nvSpPr>
            <p:spPr bwMode="auto">
              <a:xfrm>
                <a:off x="3713" y="1965"/>
                <a:ext cx="25" cy="27"/>
              </a:xfrm>
              <a:custGeom>
                <a:avLst/>
                <a:gdLst>
                  <a:gd name="T0" fmla="*/ 12 w 25"/>
                  <a:gd name="T1" fmla="*/ 0 h 27"/>
                  <a:gd name="T2" fmla="*/ 0 w 25"/>
                  <a:gd name="T3" fmla="*/ 9 h 27"/>
                  <a:gd name="T4" fmla="*/ 12 w 25"/>
                  <a:gd name="T5" fmla="*/ 27 h 27"/>
                  <a:gd name="T6" fmla="*/ 25 w 25"/>
                  <a:gd name="T7" fmla="*/ 18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9"/>
                    </a:lnTo>
                    <a:lnTo>
                      <a:pt x="12" y="27"/>
                    </a:lnTo>
                    <a:lnTo>
                      <a:pt x="25" y="18"/>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98" name="Freeform 710"/>
              <p:cNvSpPr>
                <a:spLocks/>
              </p:cNvSpPr>
              <p:nvPr/>
            </p:nvSpPr>
            <p:spPr bwMode="auto">
              <a:xfrm>
                <a:off x="3731" y="194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999" name="Freeform 711"/>
              <p:cNvSpPr>
                <a:spLocks/>
              </p:cNvSpPr>
              <p:nvPr/>
            </p:nvSpPr>
            <p:spPr bwMode="auto">
              <a:xfrm>
                <a:off x="3719" y="1948"/>
                <a:ext cx="25" cy="27"/>
              </a:xfrm>
              <a:custGeom>
                <a:avLst/>
                <a:gdLst>
                  <a:gd name="T0" fmla="*/ 0 w 25"/>
                  <a:gd name="T1" fmla="*/ 8 h 27"/>
                  <a:gd name="T2" fmla="*/ 12 w 25"/>
                  <a:gd name="T3" fmla="*/ 0 h 27"/>
                  <a:gd name="T4" fmla="*/ 25 w 25"/>
                  <a:gd name="T5" fmla="*/ 18 h 27"/>
                  <a:gd name="T6" fmla="*/ 12 w 25"/>
                  <a:gd name="T7" fmla="*/ 27 h 27"/>
                  <a:gd name="T8" fmla="*/ 0 w 25"/>
                  <a:gd name="T9" fmla="*/ 8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8"/>
                    </a:moveTo>
                    <a:lnTo>
                      <a:pt x="12" y="0"/>
                    </a:lnTo>
                    <a:lnTo>
                      <a:pt x="25" y="18"/>
                    </a:lnTo>
                    <a:lnTo>
                      <a:pt x="12"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00" name="Freeform 712"/>
              <p:cNvSpPr>
                <a:spLocks/>
              </p:cNvSpPr>
              <p:nvPr/>
            </p:nvSpPr>
            <p:spPr bwMode="auto">
              <a:xfrm>
                <a:off x="3735" y="1947"/>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01" name="Rectangle 713"/>
              <p:cNvSpPr>
                <a:spLocks noChangeArrowheads="1"/>
              </p:cNvSpPr>
              <p:nvPr/>
            </p:nvSpPr>
            <p:spPr bwMode="auto">
              <a:xfrm>
                <a:off x="3735" y="19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02" name="Freeform 714"/>
              <p:cNvSpPr>
                <a:spLocks/>
              </p:cNvSpPr>
              <p:nvPr/>
            </p:nvSpPr>
            <p:spPr bwMode="auto">
              <a:xfrm>
                <a:off x="3741" y="194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03" name="Rectangle 715"/>
              <p:cNvSpPr>
                <a:spLocks noChangeArrowheads="1"/>
              </p:cNvSpPr>
              <p:nvPr/>
            </p:nvSpPr>
            <p:spPr bwMode="auto">
              <a:xfrm>
                <a:off x="3741" y="19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04" name="Freeform 716"/>
              <p:cNvSpPr>
                <a:spLocks/>
              </p:cNvSpPr>
              <p:nvPr/>
            </p:nvSpPr>
            <p:spPr bwMode="auto">
              <a:xfrm>
                <a:off x="3745" y="1947"/>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05" name="Rectangle 717"/>
              <p:cNvSpPr>
                <a:spLocks noChangeArrowheads="1"/>
              </p:cNvSpPr>
              <p:nvPr/>
            </p:nvSpPr>
            <p:spPr bwMode="auto">
              <a:xfrm>
                <a:off x="3745" y="19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06" name="Freeform 718"/>
              <p:cNvSpPr>
                <a:spLocks/>
              </p:cNvSpPr>
              <p:nvPr/>
            </p:nvSpPr>
            <p:spPr bwMode="auto">
              <a:xfrm>
                <a:off x="3774" y="1925"/>
                <a:ext cx="28" cy="18"/>
              </a:xfrm>
              <a:custGeom>
                <a:avLst/>
                <a:gdLst>
                  <a:gd name="T0" fmla="*/ 0 w 28"/>
                  <a:gd name="T1" fmla="*/ 15 h 18"/>
                  <a:gd name="T2" fmla="*/ 26 w 28"/>
                  <a:gd name="T3" fmla="*/ 18 h 18"/>
                  <a:gd name="T4" fmla="*/ 28 w 28"/>
                  <a:gd name="T5" fmla="*/ 3 h 18"/>
                  <a:gd name="T6" fmla="*/ 2 w 28"/>
                  <a:gd name="T7" fmla="*/ 0 h 18"/>
                  <a:gd name="T8" fmla="*/ 0 w 28"/>
                  <a:gd name="T9" fmla="*/ 15 h 18"/>
                  <a:gd name="T10" fmla="*/ 0 60000 65536"/>
                  <a:gd name="T11" fmla="*/ 0 60000 65536"/>
                  <a:gd name="T12" fmla="*/ 0 60000 65536"/>
                  <a:gd name="T13" fmla="*/ 0 60000 65536"/>
                  <a:gd name="T14" fmla="*/ 0 60000 65536"/>
                  <a:gd name="T15" fmla="*/ 0 w 28"/>
                  <a:gd name="T16" fmla="*/ 0 h 18"/>
                  <a:gd name="T17" fmla="*/ 28 w 28"/>
                  <a:gd name="T18" fmla="*/ 18 h 18"/>
                </a:gdLst>
                <a:ahLst/>
                <a:cxnLst>
                  <a:cxn ang="T10">
                    <a:pos x="T0" y="T1"/>
                  </a:cxn>
                  <a:cxn ang="T11">
                    <a:pos x="T2" y="T3"/>
                  </a:cxn>
                  <a:cxn ang="T12">
                    <a:pos x="T4" y="T5"/>
                  </a:cxn>
                  <a:cxn ang="T13">
                    <a:pos x="T6" y="T7"/>
                  </a:cxn>
                  <a:cxn ang="T14">
                    <a:pos x="T8" y="T9"/>
                  </a:cxn>
                </a:cxnLst>
                <a:rect l="T15" t="T16" r="T17" b="T18"/>
                <a:pathLst>
                  <a:path w="28" h="18">
                    <a:moveTo>
                      <a:pt x="0" y="15"/>
                    </a:moveTo>
                    <a:lnTo>
                      <a:pt x="26" y="18"/>
                    </a:lnTo>
                    <a:lnTo>
                      <a:pt x="28" y="3"/>
                    </a:lnTo>
                    <a:lnTo>
                      <a:pt x="2" y="0"/>
                    </a:lnTo>
                    <a:lnTo>
                      <a:pt x="0" y="1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07" name="Freeform 719"/>
              <p:cNvSpPr>
                <a:spLocks/>
              </p:cNvSpPr>
              <p:nvPr/>
            </p:nvSpPr>
            <p:spPr bwMode="auto">
              <a:xfrm>
                <a:off x="3788" y="1913"/>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08" name="Freeform 720"/>
              <p:cNvSpPr>
                <a:spLocks/>
              </p:cNvSpPr>
              <p:nvPr/>
            </p:nvSpPr>
            <p:spPr bwMode="auto">
              <a:xfrm>
                <a:off x="3775" y="1914"/>
                <a:ext cx="26" cy="27"/>
              </a:xfrm>
              <a:custGeom>
                <a:avLst/>
                <a:gdLst>
                  <a:gd name="T0" fmla="*/ 0 w 26"/>
                  <a:gd name="T1" fmla="*/ 12 h 27"/>
                  <a:gd name="T2" fmla="*/ 13 w 26"/>
                  <a:gd name="T3" fmla="*/ 0 h 27"/>
                  <a:gd name="T4" fmla="*/ 26 w 26"/>
                  <a:gd name="T5" fmla="*/ 16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6"/>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09" name="Freeform 721"/>
              <p:cNvSpPr>
                <a:spLocks/>
              </p:cNvSpPr>
              <p:nvPr/>
            </p:nvSpPr>
            <p:spPr bwMode="auto">
              <a:xfrm>
                <a:off x="3798" y="1913"/>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10" name="Rectangle 722"/>
              <p:cNvSpPr>
                <a:spLocks noChangeArrowheads="1"/>
              </p:cNvSpPr>
              <p:nvPr/>
            </p:nvSpPr>
            <p:spPr bwMode="auto">
              <a:xfrm>
                <a:off x="3798" y="191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11" name="Freeform 723"/>
              <p:cNvSpPr>
                <a:spLocks/>
              </p:cNvSpPr>
              <p:nvPr/>
            </p:nvSpPr>
            <p:spPr bwMode="auto">
              <a:xfrm>
                <a:off x="3808" y="1913"/>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12" name="Rectangle 724"/>
              <p:cNvSpPr>
                <a:spLocks noChangeArrowheads="1"/>
              </p:cNvSpPr>
              <p:nvPr/>
            </p:nvSpPr>
            <p:spPr bwMode="auto">
              <a:xfrm>
                <a:off x="3808" y="191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13" name="Freeform 725"/>
              <p:cNvSpPr>
                <a:spLocks/>
              </p:cNvSpPr>
              <p:nvPr/>
            </p:nvSpPr>
            <p:spPr bwMode="auto">
              <a:xfrm>
                <a:off x="3848" y="1897"/>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14" name="Freeform 726"/>
              <p:cNvSpPr>
                <a:spLocks/>
              </p:cNvSpPr>
              <p:nvPr/>
            </p:nvSpPr>
            <p:spPr bwMode="auto">
              <a:xfrm>
                <a:off x="3856" y="189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15" name="Rectangle 727"/>
              <p:cNvSpPr>
                <a:spLocks noChangeArrowheads="1"/>
              </p:cNvSpPr>
              <p:nvPr/>
            </p:nvSpPr>
            <p:spPr bwMode="auto">
              <a:xfrm>
                <a:off x="3856" y="189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16" name="Freeform 728"/>
              <p:cNvSpPr>
                <a:spLocks/>
              </p:cNvSpPr>
              <p:nvPr/>
            </p:nvSpPr>
            <p:spPr bwMode="auto">
              <a:xfrm>
                <a:off x="3859" y="1897"/>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17" name="Rectangle 729"/>
              <p:cNvSpPr>
                <a:spLocks noChangeArrowheads="1"/>
              </p:cNvSpPr>
              <p:nvPr/>
            </p:nvSpPr>
            <p:spPr bwMode="auto">
              <a:xfrm>
                <a:off x="3859" y="189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18" name="Freeform 730"/>
              <p:cNvSpPr>
                <a:spLocks/>
              </p:cNvSpPr>
              <p:nvPr/>
            </p:nvSpPr>
            <p:spPr bwMode="auto">
              <a:xfrm>
                <a:off x="3854" y="1891"/>
                <a:ext cx="29" cy="22"/>
              </a:xfrm>
              <a:custGeom>
                <a:avLst/>
                <a:gdLst>
                  <a:gd name="T0" fmla="*/ 0 w 29"/>
                  <a:gd name="T1" fmla="*/ 17 h 22"/>
                  <a:gd name="T2" fmla="*/ 26 w 29"/>
                  <a:gd name="T3" fmla="*/ 22 h 22"/>
                  <a:gd name="T4" fmla="*/ 29 w 29"/>
                  <a:gd name="T5" fmla="*/ 5 h 22"/>
                  <a:gd name="T6" fmla="*/ 3 w 29"/>
                  <a:gd name="T7" fmla="*/ 0 h 22"/>
                  <a:gd name="T8" fmla="*/ 0 w 29"/>
                  <a:gd name="T9" fmla="*/ 17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7"/>
                    </a:moveTo>
                    <a:lnTo>
                      <a:pt x="26" y="22"/>
                    </a:lnTo>
                    <a:lnTo>
                      <a:pt x="29" y="5"/>
                    </a:lnTo>
                    <a:lnTo>
                      <a:pt x="3"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19" name="Freeform 731"/>
              <p:cNvSpPr>
                <a:spLocks/>
              </p:cNvSpPr>
              <p:nvPr/>
            </p:nvSpPr>
            <p:spPr bwMode="auto">
              <a:xfrm>
                <a:off x="3853" y="1898"/>
                <a:ext cx="25" cy="27"/>
              </a:xfrm>
              <a:custGeom>
                <a:avLst/>
                <a:gdLst>
                  <a:gd name="T0" fmla="*/ 13 w 25"/>
                  <a:gd name="T1" fmla="*/ 0 h 27"/>
                  <a:gd name="T2" fmla="*/ 0 w 25"/>
                  <a:gd name="T3" fmla="*/ 11 h 27"/>
                  <a:gd name="T4" fmla="*/ 13 w 25"/>
                  <a:gd name="T5" fmla="*/ 27 h 27"/>
                  <a:gd name="T6" fmla="*/ 25 w 25"/>
                  <a:gd name="T7" fmla="*/ 16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1"/>
                    </a:lnTo>
                    <a:lnTo>
                      <a:pt x="13" y="27"/>
                    </a:lnTo>
                    <a:lnTo>
                      <a:pt x="25" y="16"/>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20" name="Freeform 732"/>
              <p:cNvSpPr>
                <a:spLocks/>
              </p:cNvSpPr>
              <p:nvPr/>
            </p:nvSpPr>
            <p:spPr bwMode="auto">
              <a:xfrm>
                <a:off x="3869" y="188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21" name="Freeform 733"/>
              <p:cNvSpPr>
                <a:spLocks/>
              </p:cNvSpPr>
              <p:nvPr/>
            </p:nvSpPr>
            <p:spPr bwMode="auto">
              <a:xfrm>
                <a:off x="3856" y="1881"/>
                <a:ext cx="26" cy="27"/>
              </a:xfrm>
              <a:custGeom>
                <a:avLst/>
                <a:gdLst>
                  <a:gd name="T0" fmla="*/ 0 w 26"/>
                  <a:gd name="T1" fmla="*/ 11 h 27"/>
                  <a:gd name="T2" fmla="*/ 13 w 26"/>
                  <a:gd name="T3" fmla="*/ 0 h 27"/>
                  <a:gd name="T4" fmla="*/ 26 w 26"/>
                  <a:gd name="T5" fmla="*/ 16 h 27"/>
                  <a:gd name="T6" fmla="*/ 13 w 26"/>
                  <a:gd name="T7" fmla="*/ 27 h 27"/>
                  <a:gd name="T8" fmla="*/ 0 w 26"/>
                  <a:gd name="T9" fmla="*/ 11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1"/>
                    </a:moveTo>
                    <a:lnTo>
                      <a:pt x="13" y="0"/>
                    </a:lnTo>
                    <a:lnTo>
                      <a:pt x="26" y="16"/>
                    </a:lnTo>
                    <a:lnTo>
                      <a:pt x="13" y="27"/>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22" name="Freeform 734"/>
              <p:cNvSpPr>
                <a:spLocks/>
              </p:cNvSpPr>
              <p:nvPr/>
            </p:nvSpPr>
            <p:spPr bwMode="auto">
              <a:xfrm>
                <a:off x="3871" y="188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23" name="Rectangle 735"/>
              <p:cNvSpPr>
                <a:spLocks noChangeArrowheads="1"/>
              </p:cNvSpPr>
              <p:nvPr/>
            </p:nvSpPr>
            <p:spPr bwMode="auto">
              <a:xfrm>
                <a:off x="3871" y="18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24" name="Freeform 736"/>
              <p:cNvSpPr>
                <a:spLocks/>
              </p:cNvSpPr>
              <p:nvPr/>
            </p:nvSpPr>
            <p:spPr bwMode="auto">
              <a:xfrm>
                <a:off x="3875" y="188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25" name="Rectangle 737"/>
              <p:cNvSpPr>
                <a:spLocks noChangeArrowheads="1"/>
              </p:cNvSpPr>
              <p:nvPr/>
            </p:nvSpPr>
            <p:spPr bwMode="auto">
              <a:xfrm>
                <a:off x="3875" y="18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26" name="Freeform 738"/>
              <p:cNvSpPr>
                <a:spLocks/>
              </p:cNvSpPr>
              <p:nvPr/>
            </p:nvSpPr>
            <p:spPr bwMode="auto">
              <a:xfrm>
                <a:off x="3907" y="1863"/>
                <a:ext cx="3" cy="27"/>
              </a:xfrm>
              <a:custGeom>
                <a:avLst/>
                <a:gdLst>
                  <a:gd name="T0" fmla="*/ 2 w 3"/>
                  <a:gd name="T1" fmla="*/ 0 h 27"/>
                  <a:gd name="T2" fmla="*/ 0 w 3"/>
                  <a:gd name="T3" fmla="*/ 27 h 27"/>
                  <a:gd name="T4" fmla="*/ 2 w 3"/>
                  <a:gd name="T5" fmla="*/ 27 h 27"/>
                  <a:gd name="T6" fmla="*/ 3 w 3"/>
                  <a:gd name="T7" fmla="*/ 0 h 27"/>
                  <a:gd name="T8" fmla="*/ 2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2" y="0"/>
                    </a:moveTo>
                    <a:lnTo>
                      <a:pt x="0" y="27"/>
                    </a:lnTo>
                    <a:lnTo>
                      <a:pt x="2" y="27"/>
                    </a:lnTo>
                    <a:lnTo>
                      <a:pt x="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27" name="Freeform 739"/>
              <p:cNvSpPr>
                <a:spLocks/>
              </p:cNvSpPr>
              <p:nvPr/>
            </p:nvSpPr>
            <p:spPr bwMode="auto">
              <a:xfrm>
                <a:off x="3909" y="1863"/>
                <a:ext cx="12" cy="27"/>
              </a:xfrm>
              <a:custGeom>
                <a:avLst/>
                <a:gdLst>
                  <a:gd name="T0" fmla="*/ 1 w 12"/>
                  <a:gd name="T1" fmla="*/ 0 h 27"/>
                  <a:gd name="T2" fmla="*/ 0 w 12"/>
                  <a:gd name="T3" fmla="*/ 27 h 27"/>
                  <a:gd name="T4" fmla="*/ 11 w 12"/>
                  <a:gd name="T5" fmla="*/ 27 h 27"/>
                  <a:gd name="T6" fmla="*/ 12 w 12"/>
                  <a:gd name="T7" fmla="*/ 0 h 27"/>
                  <a:gd name="T8" fmla="*/ 1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1" y="0"/>
                    </a:moveTo>
                    <a:lnTo>
                      <a:pt x="0" y="27"/>
                    </a:lnTo>
                    <a:lnTo>
                      <a:pt x="11" y="27"/>
                    </a:lnTo>
                    <a:lnTo>
                      <a:pt x="1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28" name="Rectangle 740"/>
              <p:cNvSpPr>
                <a:spLocks noChangeArrowheads="1"/>
              </p:cNvSpPr>
              <p:nvPr/>
            </p:nvSpPr>
            <p:spPr bwMode="auto">
              <a:xfrm>
                <a:off x="3909" y="186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29" name="Freeform 741"/>
              <p:cNvSpPr>
                <a:spLocks/>
              </p:cNvSpPr>
              <p:nvPr/>
            </p:nvSpPr>
            <p:spPr bwMode="auto">
              <a:xfrm>
                <a:off x="3920" y="1863"/>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30" name="Rectangle 742"/>
              <p:cNvSpPr>
                <a:spLocks noChangeArrowheads="1"/>
              </p:cNvSpPr>
              <p:nvPr/>
            </p:nvSpPr>
            <p:spPr bwMode="auto">
              <a:xfrm>
                <a:off x="3920" y="186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31" name="Freeform 743"/>
              <p:cNvSpPr>
                <a:spLocks/>
              </p:cNvSpPr>
              <p:nvPr/>
            </p:nvSpPr>
            <p:spPr bwMode="auto">
              <a:xfrm>
                <a:off x="3925" y="186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32" name="Rectangle 744"/>
              <p:cNvSpPr>
                <a:spLocks noChangeArrowheads="1"/>
              </p:cNvSpPr>
              <p:nvPr/>
            </p:nvSpPr>
            <p:spPr bwMode="auto">
              <a:xfrm>
                <a:off x="3925" y="186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33" name="Freeform 745"/>
              <p:cNvSpPr>
                <a:spLocks/>
              </p:cNvSpPr>
              <p:nvPr/>
            </p:nvSpPr>
            <p:spPr bwMode="auto">
              <a:xfrm>
                <a:off x="3915" y="1859"/>
                <a:ext cx="28" cy="19"/>
              </a:xfrm>
              <a:custGeom>
                <a:avLst/>
                <a:gdLst>
                  <a:gd name="T0" fmla="*/ 0 w 28"/>
                  <a:gd name="T1" fmla="*/ 16 h 19"/>
                  <a:gd name="T2" fmla="*/ 26 w 28"/>
                  <a:gd name="T3" fmla="*/ 19 h 19"/>
                  <a:gd name="T4" fmla="*/ 28 w 28"/>
                  <a:gd name="T5" fmla="*/ 3 h 19"/>
                  <a:gd name="T6" fmla="*/ 2 w 28"/>
                  <a:gd name="T7" fmla="*/ 0 h 19"/>
                  <a:gd name="T8" fmla="*/ 0 w 28"/>
                  <a:gd name="T9" fmla="*/ 16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0" y="16"/>
                    </a:moveTo>
                    <a:lnTo>
                      <a:pt x="26" y="19"/>
                    </a:lnTo>
                    <a:lnTo>
                      <a:pt x="28" y="3"/>
                    </a:lnTo>
                    <a:lnTo>
                      <a:pt x="2"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34" name="Freeform 746"/>
              <p:cNvSpPr>
                <a:spLocks/>
              </p:cNvSpPr>
              <p:nvPr/>
            </p:nvSpPr>
            <p:spPr bwMode="auto">
              <a:xfrm>
                <a:off x="3914" y="1864"/>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35" name="Freeform 747"/>
              <p:cNvSpPr>
                <a:spLocks/>
              </p:cNvSpPr>
              <p:nvPr/>
            </p:nvSpPr>
            <p:spPr bwMode="auto">
              <a:xfrm>
                <a:off x="3929" y="184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36" name="Freeform 748"/>
              <p:cNvSpPr>
                <a:spLocks/>
              </p:cNvSpPr>
              <p:nvPr/>
            </p:nvSpPr>
            <p:spPr bwMode="auto">
              <a:xfrm>
                <a:off x="3916" y="1848"/>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37" name="Freeform 749"/>
              <p:cNvSpPr>
                <a:spLocks/>
              </p:cNvSpPr>
              <p:nvPr/>
            </p:nvSpPr>
            <p:spPr bwMode="auto">
              <a:xfrm>
                <a:off x="3932" y="184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38" name="Rectangle 750"/>
              <p:cNvSpPr>
                <a:spLocks noChangeArrowheads="1"/>
              </p:cNvSpPr>
              <p:nvPr/>
            </p:nvSpPr>
            <p:spPr bwMode="auto">
              <a:xfrm>
                <a:off x="3932"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39" name="Freeform 751"/>
              <p:cNvSpPr>
                <a:spLocks/>
              </p:cNvSpPr>
              <p:nvPr/>
            </p:nvSpPr>
            <p:spPr bwMode="auto">
              <a:xfrm>
                <a:off x="3934" y="1847"/>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40" name="Rectangle 752"/>
              <p:cNvSpPr>
                <a:spLocks noChangeArrowheads="1"/>
              </p:cNvSpPr>
              <p:nvPr/>
            </p:nvSpPr>
            <p:spPr bwMode="auto">
              <a:xfrm>
                <a:off x="3934"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41" name="Freeform 753"/>
              <p:cNvSpPr>
                <a:spLocks/>
              </p:cNvSpPr>
              <p:nvPr/>
            </p:nvSpPr>
            <p:spPr bwMode="auto">
              <a:xfrm>
                <a:off x="3956" y="1824"/>
                <a:ext cx="28" cy="21"/>
              </a:xfrm>
              <a:custGeom>
                <a:avLst/>
                <a:gdLst>
                  <a:gd name="T0" fmla="*/ 0 w 28"/>
                  <a:gd name="T1" fmla="*/ 17 h 21"/>
                  <a:gd name="T2" fmla="*/ 26 w 28"/>
                  <a:gd name="T3" fmla="*/ 21 h 21"/>
                  <a:gd name="T4" fmla="*/ 28 w 28"/>
                  <a:gd name="T5" fmla="*/ 3 h 21"/>
                  <a:gd name="T6" fmla="*/ 2 w 28"/>
                  <a:gd name="T7" fmla="*/ 0 h 21"/>
                  <a:gd name="T8" fmla="*/ 0 w 28"/>
                  <a:gd name="T9" fmla="*/ 17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0" y="17"/>
                    </a:moveTo>
                    <a:lnTo>
                      <a:pt x="26" y="21"/>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42" name="Freeform 754"/>
              <p:cNvSpPr>
                <a:spLocks/>
              </p:cNvSpPr>
              <p:nvPr/>
            </p:nvSpPr>
            <p:spPr bwMode="auto">
              <a:xfrm>
                <a:off x="3955" y="1831"/>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43" name="Freeform 755"/>
              <p:cNvSpPr>
                <a:spLocks/>
              </p:cNvSpPr>
              <p:nvPr/>
            </p:nvSpPr>
            <p:spPr bwMode="auto">
              <a:xfrm>
                <a:off x="3970" y="181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44" name="Freeform 756"/>
              <p:cNvSpPr>
                <a:spLocks/>
              </p:cNvSpPr>
              <p:nvPr/>
            </p:nvSpPr>
            <p:spPr bwMode="auto">
              <a:xfrm>
                <a:off x="3957" y="1814"/>
                <a:ext cx="26" cy="26"/>
              </a:xfrm>
              <a:custGeom>
                <a:avLst/>
                <a:gdLst>
                  <a:gd name="T0" fmla="*/ 0 w 26"/>
                  <a:gd name="T1" fmla="*/ 11 h 26"/>
                  <a:gd name="T2" fmla="*/ 13 w 26"/>
                  <a:gd name="T3" fmla="*/ 0 h 26"/>
                  <a:gd name="T4" fmla="*/ 26 w 26"/>
                  <a:gd name="T5" fmla="*/ 15 h 26"/>
                  <a:gd name="T6" fmla="*/ 13 w 26"/>
                  <a:gd name="T7" fmla="*/ 26 h 26"/>
                  <a:gd name="T8" fmla="*/ 0 w 26"/>
                  <a:gd name="T9" fmla="*/ 11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11"/>
                    </a:moveTo>
                    <a:lnTo>
                      <a:pt x="13" y="0"/>
                    </a:lnTo>
                    <a:lnTo>
                      <a:pt x="26" y="15"/>
                    </a:lnTo>
                    <a:lnTo>
                      <a:pt x="13" y="26"/>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45" name="Freeform 757"/>
              <p:cNvSpPr>
                <a:spLocks/>
              </p:cNvSpPr>
              <p:nvPr/>
            </p:nvSpPr>
            <p:spPr bwMode="auto">
              <a:xfrm>
                <a:off x="3972" y="181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46" name="Rectangle 758"/>
              <p:cNvSpPr>
                <a:spLocks noChangeArrowheads="1"/>
              </p:cNvSpPr>
              <p:nvPr/>
            </p:nvSpPr>
            <p:spPr bwMode="auto">
              <a:xfrm>
                <a:off x="3972" y="181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47" name="Freeform 759"/>
              <p:cNvSpPr>
                <a:spLocks/>
              </p:cNvSpPr>
              <p:nvPr/>
            </p:nvSpPr>
            <p:spPr bwMode="auto">
              <a:xfrm>
                <a:off x="3974" y="181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48" name="Rectangle 760"/>
              <p:cNvSpPr>
                <a:spLocks noChangeArrowheads="1"/>
              </p:cNvSpPr>
              <p:nvPr/>
            </p:nvSpPr>
            <p:spPr bwMode="auto">
              <a:xfrm>
                <a:off x="3974" y="181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49" name="Freeform 761"/>
              <p:cNvSpPr>
                <a:spLocks/>
              </p:cNvSpPr>
              <p:nvPr/>
            </p:nvSpPr>
            <p:spPr bwMode="auto">
              <a:xfrm>
                <a:off x="3976" y="1812"/>
                <a:ext cx="5" cy="27"/>
              </a:xfrm>
              <a:custGeom>
                <a:avLst/>
                <a:gdLst>
                  <a:gd name="T0" fmla="*/ 1 w 5"/>
                  <a:gd name="T1" fmla="*/ 0 h 27"/>
                  <a:gd name="T2" fmla="*/ 0 w 5"/>
                  <a:gd name="T3" fmla="*/ 27 h 27"/>
                  <a:gd name="T4" fmla="*/ 3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3"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0" name="Rectangle 762"/>
              <p:cNvSpPr>
                <a:spLocks noChangeArrowheads="1"/>
              </p:cNvSpPr>
              <p:nvPr/>
            </p:nvSpPr>
            <p:spPr bwMode="auto">
              <a:xfrm>
                <a:off x="3976" y="181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51" name="Freeform 763"/>
              <p:cNvSpPr>
                <a:spLocks/>
              </p:cNvSpPr>
              <p:nvPr/>
            </p:nvSpPr>
            <p:spPr bwMode="auto">
              <a:xfrm>
                <a:off x="3969" y="1806"/>
                <a:ext cx="30" cy="25"/>
              </a:xfrm>
              <a:custGeom>
                <a:avLst/>
                <a:gdLst>
                  <a:gd name="T0" fmla="*/ 0 w 30"/>
                  <a:gd name="T1" fmla="*/ 15 h 25"/>
                  <a:gd name="T2" fmla="*/ 23 w 30"/>
                  <a:gd name="T3" fmla="*/ 25 h 25"/>
                  <a:gd name="T4" fmla="*/ 30 w 30"/>
                  <a:gd name="T5" fmla="*/ 10 h 25"/>
                  <a:gd name="T6" fmla="*/ 6 w 30"/>
                  <a:gd name="T7" fmla="*/ 0 h 25"/>
                  <a:gd name="T8" fmla="*/ 0 w 30"/>
                  <a:gd name="T9" fmla="*/ 15 h 25"/>
                  <a:gd name="T10" fmla="*/ 0 60000 65536"/>
                  <a:gd name="T11" fmla="*/ 0 60000 65536"/>
                  <a:gd name="T12" fmla="*/ 0 60000 65536"/>
                  <a:gd name="T13" fmla="*/ 0 60000 65536"/>
                  <a:gd name="T14" fmla="*/ 0 60000 65536"/>
                  <a:gd name="T15" fmla="*/ 0 w 30"/>
                  <a:gd name="T16" fmla="*/ 0 h 25"/>
                  <a:gd name="T17" fmla="*/ 30 w 30"/>
                  <a:gd name="T18" fmla="*/ 25 h 25"/>
                </a:gdLst>
                <a:ahLst/>
                <a:cxnLst>
                  <a:cxn ang="T10">
                    <a:pos x="T0" y="T1"/>
                  </a:cxn>
                  <a:cxn ang="T11">
                    <a:pos x="T2" y="T3"/>
                  </a:cxn>
                  <a:cxn ang="T12">
                    <a:pos x="T4" y="T5"/>
                  </a:cxn>
                  <a:cxn ang="T13">
                    <a:pos x="T6" y="T7"/>
                  </a:cxn>
                  <a:cxn ang="T14">
                    <a:pos x="T8" y="T9"/>
                  </a:cxn>
                </a:cxnLst>
                <a:rect l="T15" t="T16" r="T17" b="T18"/>
                <a:pathLst>
                  <a:path w="30" h="25">
                    <a:moveTo>
                      <a:pt x="0" y="15"/>
                    </a:moveTo>
                    <a:lnTo>
                      <a:pt x="23" y="25"/>
                    </a:lnTo>
                    <a:lnTo>
                      <a:pt x="30" y="10"/>
                    </a:lnTo>
                    <a:lnTo>
                      <a:pt x="6" y="0"/>
                    </a:lnTo>
                    <a:lnTo>
                      <a:pt x="0" y="1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2" name="Freeform 764"/>
              <p:cNvSpPr>
                <a:spLocks/>
              </p:cNvSpPr>
              <p:nvPr/>
            </p:nvSpPr>
            <p:spPr bwMode="auto">
              <a:xfrm>
                <a:off x="3968" y="1814"/>
                <a:ext cx="23" cy="26"/>
              </a:xfrm>
              <a:custGeom>
                <a:avLst/>
                <a:gdLst>
                  <a:gd name="T0" fmla="*/ 11 w 23"/>
                  <a:gd name="T1" fmla="*/ 0 h 26"/>
                  <a:gd name="T2" fmla="*/ 0 w 23"/>
                  <a:gd name="T3" fmla="*/ 8 h 26"/>
                  <a:gd name="T4" fmla="*/ 11 w 23"/>
                  <a:gd name="T5" fmla="*/ 26 h 26"/>
                  <a:gd name="T6" fmla="*/ 23 w 23"/>
                  <a:gd name="T7" fmla="*/ 18 h 26"/>
                  <a:gd name="T8" fmla="*/ 11 w 23"/>
                  <a:gd name="T9" fmla="*/ 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11" y="0"/>
                    </a:moveTo>
                    <a:lnTo>
                      <a:pt x="0" y="8"/>
                    </a:lnTo>
                    <a:lnTo>
                      <a:pt x="11" y="26"/>
                    </a:lnTo>
                    <a:lnTo>
                      <a:pt x="23" y="18"/>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3" name="Freeform 765"/>
              <p:cNvSpPr>
                <a:spLocks/>
              </p:cNvSpPr>
              <p:nvPr/>
            </p:nvSpPr>
            <p:spPr bwMode="auto">
              <a:xfrm>
                <a:off x="4014" y="1779"/>
                <a:ext cx="18" cy="27"/>
              </a:xfrm>
              <a:custGeom>
                <a:avLst/>
                <a:gdLst>
                  <a:gd name="T0" fmla="*/ 1 w 18"/>
                  <a:gd name="T1" fmla="*/ 0 h 27"/>
                  <a:gd name="T2" fmla="*/ 0 w 18"/>
                  <a:gd name="T3" fmla="*/ 27 h 27"/>
                  <a:gd name="T4" fmla="*/ 17 w 18"/>
                  <a:gd name="T5" fmla="*/ 27 h 27"/>
                  <a:gd name="T6" fmla="*/ 18 w 18"/>
                  <a:gd name="T7" fmla="*/ 0 h 27"/>
                  <a:gd name="T8" fmla="*/ 1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 y="0"/>
                    </a:moveTo>
                    <a:lnTo>
                      <a:pt x="0" y="27"/>
                    </a:lnTo>
                    <a:lnTo>
                      <a:pt x="17" y="27"/>
                    </a:lnTo>
                    <a:lnTo>
                      <a:pt x="1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4" name="Rectangle 766"/>
              <p:cNvSpPr>
                <a:spLocks noChangeArrowheads="1"/>
              </p:cNvSpPr>
              <p:nvPr/>
            </p:nvSpPr>
            <p:spPr bwMode="auto">
              <a:xfrm>
                <a:off x="4014" y="17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55" name="Freeform 767"/>
              <p:cNvSpPr>
                <a:spLocks/>
              </p:cNvSpPr>
              <p:nvPr/>
            </p:nvSpPr>
            <p:spPr bwMode="auto">
              <a:xfrm>
                <a:off x="4019" y="1774"/>
                <a:ext cx="28" cy="20"/>
              </a:xfrm>
              <a:custGeom>
                <a:avLst/>
                <a:gdLst>
                  <a:gd name="T0" fmla="*/ 0 w 28"/>
                  <a:gd name="T1" fmla="*/ 17 h 20"/>
                  <a:gd name="T2" fmla="*/ 26 w 28"/>
                  <a:gd name="T3" fmla="*/ 20 h 20"/>
                  <a:gd name="T4" fmla="*/ 28 w 28"/>
                  <a:gd name="T5" fmla="*/ 3 h 20"/>
                  <a:gd name="T6" fmla="*/ 2 w 28"/>
                  <a:gd name="T7" fmla="*/ 0 h 20"/>
                  <a:gd name="T8" fmla="*/ 0 w 28"/>
                  <a:gd name="T9" fmla="*/ 17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7"/>
                    </a:moveTo>
                    <a:lnTo>
                      <a:pt x="26" y="20"/>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6" name="Freeform 768"/>
              <p:cNvSpPr>
                <a:spLocks/>
              </p:cNvSpPr>
              <p:nvPr/>
            </p:nvSpPr>
            <p:spPr bwMode="auto">
              <a:xfrm>
                <a:off x="4018" y="1780"/>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7" name="Freeform 769"/>
              <p:cNvSpPr>
                <a:spLocks/>
              </p:cNvSpPr>
              <p:nvPr/>
            </p:nvSpPr>
            <p:spPr bwMode="auto">
              <a:xfrm>
                <a:off x="4033" y="176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8" name="Freeform 770"/>
              <p:cNvSpPr>
                <a:spLocks/>
              </p:cNvSpPr>
              <p:nvPr/>
            </p:nvSpPr>
            <p:spPr bwMode="auto">
              <a:xfrm>
                <a:off x="4020" y="1763"/>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59" name="Freeform 771"/>
              <p:cNvSpPr>
                <a:spLocks/>
              </p:cNvSpPr>
              <p:nvPr/>
            </p:nvSpPr>
            <p:spPr bwMode="auto">
              <a:xfrm>
                <a:off x="4035" y="1762"/>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60" name="Rectangle 772"/>
              <p:cNvSpPr>
                <a:spLocks noChangeArrowheads="1"/>
              </p:cNvSpPr>
              <p:nvPr/>
            </p:nvSpPr>
            <p:spPr bwMode="auto">
              <a:xfrm>
                <a:off x="4035" y="176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61" name="Freeform 773"/>
              <p:cNvSpPr>
                <a:spLocks/>
              </p:cNvSpPr>
              <p:nvPr/>
            </p:nvSpPr>
            <p:spPr bwMode="auto">
              <a:xfrm>
                <a:off x="4040" y="176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062" name="Rectangle 774"/>
              <p:cNvSpPr>
                <a:spLocks noChangeArrowheads="1"/>
              </p:cNvSpPr>
              <p:nvPr/>
            </p:nvSpPr>
            <p:spPr bwMode="auto">
              <a:xfrm>
                <a:off x="4040" y="176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063" name="Freeform 775"/>
              <p:cNvSpPr>
                <a:spLocks/>
              </p:cNvSpPr>
              <p:nvPr/>
            </p:nvSpPr>
            <p:spPr bwMode="auto">
              <a:xfrm>
                <a:off x="4041" y="176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grpSp>
          <p:nvGrpSpPr>
            <p:cNvPr id="154685" name="Group 776"/>
            <p:cNvGrpSpPr>
              <a:grpSpLocks/>
            </p:cNvGrpSpPr>
            <p:nvPr/>
          </p:nvGrpSpPr>
          <p:grpSpPr bwMode="auto">
            <a:xfrm>
              <a:off x="4050" y="1809"/>
              <a:ext cx="55" cy="59"/>
              <a:chOff x="3964" y="1866"/>
              <a:chExt cx="58" cy="61"/>
            </a:xfrm>
          </p:grpSpPr>
          <p:sp>
            <p:nvSpPr>
              <p:cNvPr id="154856" name="Rectangle 777"/>
              <p:cNvSpPr>
                <a:spLocks noChangeArrowheads="1"/>
              </p:cNvSpPr>
              <p:nvPr/>
            </p:nvSpPr>
            <p:spPr bwMode="auto">
              <a:xfrm>
                <a:off x="3964" y="190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57" name="Freeform 778"/>
              <p:cNvSpPr>
                <a:spLocks/>
              </p:cNvSpPr>
              <p:nvPr/>
            </p:nvSpPr>
            <p:spPr bwMode="auto">
              <a:xfrm>
                <a:off x="3996" y="1866"/>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8" name="Freeform 779"/>
              <p:cNvSpPr>
                <a:spLocks/>
              </p:cNvSpPr>
              <p:nvPr/>
            </p:nvSpPr>
            <p:spPr bwMode="auto">
              <a:xfrm>
                <a:off x="4010" y="1866"/>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9" name="Rectangle 780"/>
              <p:cNvSpPr>
                <a:spLocks noChangeArrowheads="1"/>
              </p:cNvSpPr>
              <p:nvPr/>
            </p:nvSpPr>
            <p:spPr bwMode="auto">
              <a:xfrm>
                <a:off x="4010" y="18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60" name="Freeform 781"/>
              <p:cNvSpPr>
                <a:spLocks/>
              </p:cNvSpPr>
              <p:nvPr/>
            </p:nvSpPr>
            <p:spPr bwMode="auto">
              <a:xfrm>
                <a:off x="4012" y="1866"/>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61" name="Rectangle 782"/>
              <p:cNvSpPr>
                <a:spLocks noChangeArrowheads="1"/>
              </p:cNvSpPr>
              <p:nvPr/>
            </p:nvSpPr>
            <p:spPr bwMode="auto">
              <a:xfrm>
                <a:off x="4012" y="18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62" name="Freeform 783"/>
              <p:cNvSpPr>
                <a:spLocks/>
              </p:cNvSpPr>
              <p:nvPr/>
            </p:nvSpPr>
            <p:spPr bwMode="auto">
              <a:xfrm>
                <a:off x="4020" y="186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63" name="Rectangle 784"/>
              <p:cNvSpPr>
                <a:spLocks noChangeArrowheads="1"/>
              </p:cNvSpPr>
              <p:nvPr/>
            </p:nvSpPr>
            <p:spPr bwMode="auto">
              <a:xfrm>
                <a:off x="4020" y="18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grpSp>
        <p:sp>
          <p:nvSpPr>
            <p:cNvPr id="154686" name="Freeform 785"/>
            <p:cNvSpPr>
              <a:spLocks/>
            </p:cNvSpPr>
            <p:nvPr/>
          </p:nvSpPr>
          <p:spPr bwMode="auto">
            <a:xfrm>
              <a:off x="4625" y="1549"/>
              <a:ext cx="4" cy="26"/>
            </a:xfrm>
            <a:custGeom>
              <a:avLst/>
              <a:gdLst>
                <a:gd name="T0" fmla="*/ 1 w 4"/>
                <a:gd name="T1" fmla="*/ 0 h 27"/>
                <a:gd name="T2" fmla="*/ 0 w 4"/>
                <a:gd name="T3" fmla="*/ 25 h 27"/>
                <a:gd name="T4" fmla="*/ 3 w 4"/>
                <a:gd name="T5" fmla="*/ 25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000000"/>
            </a:solidFill>
            <a:ln w="0">
              <a:solidFill>
                <a:srgbClr val="000000"/>
              </a:solidFill>
              <a:round/>
              <a:headEnd/>
              <a:tailEnd/>
            </a:ln>
          </p:spPr>
          <p:txBody>
            <a:bodyPr/>
            <a:lstStyle/>
            <a:p>
              <a:pPr defTabSz="914400"/>
              <a:endParaRPr lang="en-US">
                <a:solidFill>
                  <a:srgbClr val="FFFFFF"/>
                </a:solidFill>
              </a:endParaRPr>
            </a:p>
          </p:txBody>
        </p:sp>
        <p:sp>
          <p:nvSpPr>
            <p:cNvPr id="154687" name="Rectangle 786"/>
            <p:cNvSpPr>
              <a:spLocks noChangeArrowheads="1"/>
            </p:cNvSpPr>
            <p:nvPr/>
          </p:nvSpPr>
          <p:spPr bwMode="auto">
            <a:xfrm>
              <a:off x="4625" y="1550"/>
              <a:ext cx="0" cy="26"/>
            </a:xfrm>
            <a:prstGeom prst="rect">
              <a:avLst/>
            </a:prstGeom>
            <a:solidFill>
              <a:srgbClr val="000000"/>
            </a:solidFill>
            <a:ln w="0">
              <a:solidFill>
                <a:srgbClr val="0000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4688" name="Freeform 787"/>
            <p:cNvSpPr>
              <a:spLocks/>
            </p:cNvSpPr>
            <p:nvPr/>
          </p:nvSpPr>
          <p:spPr bwMode="auto">
            <a:xfrm>
              <a:off x="4628" y="1549"/>
              <a:ext cx="3" cy="26"/>
            </a:xfrm>
            <a:custGeom>
              <a:avLst/>
              <a:gdLst>
                <a:gd name="T0" fmla="*/ 1 w 3"/>
                <a:gd name="T1" fmla="*/ 0 h 27"/>
                <a:gd name="T2" fmla="*/ 0 w 3"/>
                <a:gd name="T3" fmla="*/ 25 h 27"/>
                <a:gd name="T4" fmla="*/ 2 w 3"/>
                <a:gd name="T5" fmla="*/ 25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000000"/>
            </a:solidFill>
            <a:ln w="0">
              <a:solidFill>
                <a:srgbClr val="000000"/>
              </a:solidFill>
              <a:round/>
              <a:headEnd/>
              <a:tailEnd/>
            </a:ln>
          </p:spPr>
          <p:txBody>
            <a:bodyPr/>
            <a:lstStyle/>
            <a:p>
              <a:pPr defTabSz="914400"/>
              <a:endParaRPr lang="en-US">
                <a:solidFill>
                  <a:srgbClr val="FFFFFF"/>
                </a:solidFill>
              </a:endParaRPr>
            </a:p>
          </p:txBody>
        </p:sp>
        <p:sp>
          <p:nvSpPr>
            <p:cNvPr id="154689" name="Rectangle 788"/>
            <p:cNvSpPr>
              <a:spLocks noChangeArrowheads="1"/>
            </p:cNvSpPr>
            <p:nvPr/>
          </p:nvSpPr>
          <p:spPr bwMode="auto">
            <a:xfrm>
              <a:off x="4628" y="1550"/>
              <a:ext cx="0" cy="26"/>
            </a:xfrm>
            <a:prstGeom prst="rect">
              <a:avLst/>
            </a:prstGeom>
            <a:solidFill>
              <a:srgbClr val="000000"/>
            </a:solidFill>
            <a:ln w="0">
              <a:solidFill>
                <a:srgbClr val="0000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4690" name="Freeform 789"/>
            <p:cNvSpPr>
              <a:spLocks/>
            </p:cNvSpPr>
            <p:nvPr/>
          </p:nvSpPr>
          <p:spPr bwMode="auto">
            <a:xfrm>
              <a:off x="4630" y="1549"/>
              <a:ext cx="3" cy="26"/>
            </a:xfrm>
            <a:custGeom>
              <a:avLst/>
              <a:gdLst>
                <a:gd name="T0" fmla="*/ 1 w 3"/>
                <a:gd name="T1" fmla="*/ 0 h 27"/>
                <a:gd name="T2" fmla="*/ 0 w 3"/>
                <a:gd name="T3" fmla="*/ 25 h 27"/>
                <a:gd name="T4" fmla="*/ 2 w 3"/>
                <a:gd name="T5" fmla="*/ 25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000000"/>
            </a:solidFill>
            <a:ln w="0">
              <a:solidFill>
                <a:srgbClr val="000000"/>
              </a:solidFill>
              <a:round/>
              <a:headEnd/>
              <a:tailEnd/>
            </a:ln>
          </p:spPr>
          <p:txBody>
            <a:bodyPr/>
            <a:lstStyle/>
            <a:p>
              <a:pPr defTabSz="914400"/>
              <a:endParaRPr lang="en-US">
                <a:solidFill>
                  <a:srgbClr val="FFFFFF"/>
                </a:solidFill>
              </a:endParaRPr>
            </a:p>
          </p:txBody>
        </p:sp>
        <p:sp>
          <p:nvSpPr>
            <p:cNvPr id="154691" name="Rectangle 790"/>
            <p:cNvSpPr>
              <a:spLocks noChangeArrowheads="1"/>
            </p:cNvSpPr>
            <p:nvPr/>
          </p:nvSpPr>
          <p:spPr bwMode="auto">
            <a:xfrm>
              <a:off x="4630" y="1550"/>
              <a:ext cx="0" cy="26"/>
            </a:xfrm>
            <a:prstGeom prst="rect">
              <a:avLst/>
            </a:prstGeom>
            <a:solidFill>
              <a:srgbClr val="000000"/>
            </a:solidFill>
            <a:ln w="0">
              <a:solidFill>
                <a:srgbClr val="0000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4692" name="Freeform 791"/>
            <p:cNvSpPr>
              <a:spLocks/>
            </p:cNvSpPr>
            <p:nvPr/>
          </p:nvSpPr>
          <p:spPr bwMode="auto">
            <a:xfrm>
              <a:off x="4632" y="1549"/>
              <a:ext cx="8" cy="26"/>
            </a:xfrm>
            <a:custGeom>
              <a:avLst/>
              <a:gdLst>
                <a:gd name="T0" fmla="*/ 1 w 8"/>
                <a:gd name="T1" fmla="*/ 0 h 27"/>
                <a:gd name="T2" fmla="*/ 0 w 8"/>
                <a:gd name="T3" fmla="*/ 25 h 27"/>
                <a:gd name="T4" fmla="*/ 7 w 8"/>
                <a:gd name="T5" fmla="*/ 25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000000"/>
            </a:solidFill>
            <a:ln w="0">
              <a:solidFill>
                <a:srgbClr val="000000"/>
              </a:solidFill>
              <a:round/>
              <a:headEnd/>
              <a:tailEnd/>
            </a:ln>
          </p:spPr>
          <p:txBody>
            <a:bodyPr/>
            <a:lstStyle/>
            <a:p>
              <a:pPr defTabSz="914400"/>
              <a:endParaRPr lang="en-US">
                <a:solidFill>
                  <a:srgbClr val="FFFFFF"/>
                </a:solidFill>
              </a:endParaRPr>
            </a:p>
          </p:txBody>
        </p:sp>
        <p:sp>
          <p:nvSpPr>
            <p:cNvPr id="154693" name="Rectangle 792"/>
            <p:cNvSpPr>
              <a:spLocks noChangeArrowheads="1"/>
            </p:cNvSpPr>
            <p:nvPr/>
          </p:nvSpPr>
          <p:spPr bwMode="auto">
            <a:xfrm>
              <a:off x="4632" y="1550"/>
              <a:ext cx="0" cy="26"/>
            </a:xfrm>
            <a:prstGeom prst="rect">
              <a:avLst/>
            </a:prstGeom>
            <a:solidFill>
              <a:srgbClr val="000000"/>
            </a:solidFill>
            <a:ln w="0">
              <a:solidFill>
                <a:srgbClr val="0000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4694" name="Freeform 793"/>
            <p:cNvSpPr>
              <a:spLocks/>
            </p:cNvSpPr>
            <p:nvPr/>
          </p:nvSpPr>
          <p:spPr bwMode="auto">
            <a:xfrm>
              <a:off x="4627" y="1550"/>
              <a:ext cx="24" cy="26"/>
            </a:xfrm>
            <a:custGeom>
              <a:avLst/>
              <a:gdLst>
                <a:gd name="T0" fmla="*/ 12 w 25"/>
                <a:gd name="T1" fmla="*/ 0 h 27"/>
                <a:gd name="T2" fmla="*/ 0 w 25"/>
                <a:gd name="T3" fmla="*/ 8 h 27"/>
                <a:gd name="T4" fmla="*/ 12 w 25"/>
                <a:gd name="T5" fmla="*/ 25 h 27"/>
                <a:gd name="T6" fmla="*/ 23 w 25"/>
                <a:gd name="T7" fmla="*/ 16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8"/>
                  </a:lnTo>
                  <a:lnTo>
                    <a:pt x="12" y="27"/>
                  </a:lnTo>
                  <a:lnTo>
                    <a:pt x="25" y="18"/>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nvGrpSpPr>
            <p:cNvPr id="154695" name="Group 794"/>
            <p:cNvGrpSpPr>
              <a:grpSpLocks/>
            </p:cNvGrpSpPr>
            <p:nvPr/>
          </p:nvGrpSpPr>
          <p:grpSpPr bwMode="auto">
            <a:xfrm>
              <a:off x="4063" y="1371"/>
              <a:ext cx="880" cy="465"/>
              <a:chOff x="3977" y="1412"/>
              <a:chExt cx="932" cy="482"/>
            </a:xfrm>
          </p:grpSpPr>
          <p:sp>
            <p:nvSpPr>
              <p:cNvPr id="154698" name="Freeform 795"/>
              <p:cNvSpPr>
                <a:spLocks/>
              </p:cNvSpPr>
              <p:nvPr/>
            </p:nvSpPr>
            <p:spPr bwMode="auto">
              <a:xfrm>
                <a:off x="3977" y="1877"/>
                <a:ext cx="26" cy="16"/>
              </a:xfrm>
              <a:custGeom>
                <a:avLst/>
                <a:gdLst>
                  <a:gd name="T0" fmla="*/ 0 w 26"/>
                  <a:gd name="T1" fmla="*/ 12 h 16"/>
                  <a:gd name="T2" fmla="*/ 25 w 26"/>
                  <a:gd name="T3" fmla="*/ 16 h 16"/>
                  <a:gd name="T4" fmla="*/ 26 w 26"/>
                  <a:gd name="T5" fmla="*/ 4 h 16"/>
                  <a:gd name="T6" fmla="*/ 1 w 26"/>
                  <a:gd name="T7" fmla="*/ 0 h 16"/>
                  <a:gd name="T8" fmla="*/ 0 w 26"/>
                  <a:gd name="T9" fmla="*/ 12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0" y="12"/>
                    </a:moveTo>
                    <a:lnTo>
                      <a:pt x="25" y="16"/>
                    </a:lnTo>
                    <a:lnTo>
                      <a:pt x="26" y="4"/>
                    </a:lnTo>
                    <a:lnTo>
                      <a:pt x="1" y="0"/>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699" name="Freeform 796"/>
              <p:cNvSpPr>
                <a:spLocks/>
              </p:cNvSpPr>
              <p:nvPr/>
            </p:nvSpPr>
            <p:spPr bwMode="auto">
              <a:xfrm>
                <a:off x="3989" y="1866"/>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00" name="Freeform 797"/>
              <p:cNvSpPr>
                <a:spLocks/>
              </p:cNvSpPr>
              <p:nvPr/>
            </p:nvSpPr>
            <p:spPr bwMode="auto">
              <a:xfrm>
                <a:off x="3977" y="1867"/>
                <a:ext cx="25" cy="27"/>
              </a:xfrm>
              <a:custGeom>
                <a:avLst/>
                <a:gdLst>
                  <a:gd name="T0" fmla="*/ 0 w 25"/>
                  <a:gd name="T1" fmla="*/ 12 h 27"/>
                  <a:gd name="T2" fmla="*/ 12 w 25"/>
                  <a:gd name="T3" fmla="*/ 0 h 27"/>
                  <a:gd name="T4" fmla="*/ 25 w 25"/>
                  <a:gd name="T5" fmla="*/ 15 h 27"/>
                  <a:gd name="T6" fmla="*/ 12 w 25"/>
                  <a:gd name="T7" fmla="*/ 27 h 27"/>
                  <a:gd name="T8" fmla="*/ 0 w 25"/>
                  <a:gd name="T9" fmla="*/ 12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12"/>
                    </a:moveTo>
                    <a:lnTo>
                      <a:pt x="12" y="0"/>
                    </a:lnTo>
                    <a:lnTo>
                      <a:pt x="25" y="15"/>
                    </a:lnTo>
                    <a:lnTo>
                      <a:pt x="12"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01" name="Rectangle 798"/>
              <p:cNvSpPr>
                <a:spLocks noChangeArrowheads="1"/>
              </p:cNvSpPr>
              <p:nvPr/>
            </p:nvSpPr>
            <p:spPr bwMode="auto">
              <a:xfrm>
                <a:off x="3996" y="186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02" name="Freeform 799"/>
              <p:cNvSpPr>
                <a:spLocks/>
              </p:cNvSpPr>
              <p:nvPr/>
            </p:nvSpPr>
            <p:spPr bwMode="auto">
              <a:xfrm>
                <a:off x="4037" y="1861"/>
                <a:ext cx="25" cy="4"/>
              </a:xfrm>
              <a:custGeom>
                <a:avLst/>
                <a:gdLst>
                  <a:gd name="T0" fmla="*/ 0 w 25"/>
                  <a:gd name="T1" fmla="*/ 1 h 4"/>
                  <a:gd name="T2" fmla="*/ 25 w 25"/>
                  <a:gd name="T3" fmla="*/ 4 h 4"/>
                  <a:gd name="T4" fmla="*/ 25 w 25"/>
                  <a:gd name="T5" fmla="*/ 2 h 4"/>
                  <a:gd name="T6" fmla="*/ 0 w 25"/>
                  <a:gd name="T7" fmla="*/ 0 h 4"/>
                  <a:gd name="T8" fmla="*/ 0 w 25"/>
                  <a:gd name="T9" fmla="*/ 1 h 4"/>
                  <a:gd name="T10" fmla="*/ 0 60000 65536"/>
                  <a:gd name="T11" fmla="*/ 0 60000 65536"/>
                  <a:gd name="T12" fmla="*/ 0 60000 65536"/>
                  <a:gd name="T13" fmla="*/ 0 60000 65536"/>
                  <a:gd name="T14" fmla="*/ 0 60000 65536"/>
                  <a:gd name="T15" fmla="*/ 0 w 25"/>
                  <a:gd name="T16" fmla="*/ 0 h 4"/>
                  <a:gd name="T17" fmla="*/ 25 w 25"/>
                  <a:gd name="T18" fmla="*/ 4 h 4"/>
                </a:gdLst>
                <a:ahLst/>
                <a:cxnLst>
                  <a:cxn ang="T10">
                    <a:pos x="T0" y="T1"/>
                  </a:cxn>
                  <a:cxn ang="T11">
                    <a:pos x="T2" y="T3"/>
                  </a:cxn>
                  <a:cxn ang="T12">
                    <a:pos x="T4" y="T5"/>
                  </a:cxn>
                  <a:cxn ang="T13">
                    <a:pos x="T6" y="T7"/>
                  </a:cxn>
                  <a:cxn ang="T14">
                    <a:pos x="T8" y="T9"/>
                  </a:cxn>
                </a:cxnLst>
                <a:rect l="T15" t="T16" r="T17" b="T18"/>
                <a:pathLst>
                  <a:path w="25" h="4">
                    <a:moveTo>
                      <a:pt x="0" y="1"/>
                    </a:moveTo>
                    <a:lnTo>
                      <a:pt x="25" y="4"/>
                    </a:lnTo>
                    <a:lnTo>
                      <a:pt x="25" y="2"/>
                    </a:lnTo>
                    <a:lnTo>
                      <a:pt x="0" y="0"/>
                    </a:lnTo>
                    <a:lnTo>
                      <a:pt x="0" y="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03" name="Freeform 800"/>
              <p:cNvSpPr>
                <a:spLocks/>
              </p:cNvSpPr>
              <p:nvPr/>
            </p:nvSpPr>
            <p:spPr bwMode="auto">
              <a:xfrm>
                <a:off x="4049" y="184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04" name="Freeform 801"/>
              <p:cNvSpPr>
                <a:spLocks/>
              </p:cNvSpPr>
              <p:nvPr/>
            </p:nvSpPr>
            <p:spPr bwMode="auto">
              <a:xfrm>
                <a:off x="4036" y="1850"/>
                <a:ext cx="25" cy="26"/>
              </a:xfrm>
              <a:custGeom>
                <a:avLst/>
                <a:gdLst>
                  <a:gd name="T0" fmla="*/ 0 w 25"/>
                  <a:gd name="T1" fmla="*/ 11 h 26"/>
                  <a:gd name="T2" fmla="*/ 13 w 25"/>
                  <a:gd name="T3" fmla="*/ 0 h 26"/>
                  <a:gd name="T4" fmla="*/ 25 w 25"/>
                  <a:gd name="T5" fmla="*/ 13 h 26"/>
                  <a:gd name="T6" fmla="*/ 13 w 25"/>
                  <a:gd name="T7" fmla="*/ 26 h 26"/>
                  <a:gd name="T8" fmla="*/ 0 w 25"/>
                  <a:gd name="T9" fmla="*/ 1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1"/>
                    </a:moveTo>
                    <a:lnTo>
                      <a:pt x="13" y="0"/>
                    </a:lnTo>
                    <a:lnTo>
                      <a:pt x="25" y="13"/>
                    </a:lnTo>
                    <a:lnTo>
                      <a:pt x="13" y="26"/>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05" name="Freeform 802"/>
              <p:cNvSpPr>
                <a:spLocks/>
              </p:cNvSpPr>
              <p:nvPr/>
            </p:nvSpPr>
            <p:spPr bwMode="auto">
              <a:xfrm>
                <a:off x="4051" y="1848"/>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06" name="Rectangle 803"/>
              <p:cNvSpPr>
                <a:spLocks noChangeArrowheads="1"/>
              </p:cNvSpPr>
              <p:nvPr/>
            </p:nvSpPr>
            <p:spPr bwMode="auto">
              <a:xfrm>
                <a:off x="4051" y="1850"/>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07" name="Freeform 804"/>
              <p:cNvSpPr>
                <a:spLocks/>
              </p:cNvSpPr>
              <p:nvPr/>
            </p:nvSpPr>
            <p:spPr bwMode="auto">
              <a:xfrm>
                <a:off x="4057" y="184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08" name="Rectangle 805"/>
              <p:cNvSpPr>
                <a:spLocks noChangeArrowheads="1"/>
              </p:cNvSpPr>
              <p:nvPr/>
            </p:nvSpPr>
            <p:spPr bwMode="auto">
              <a:xfrm>
                <a:off x="4057" y="1850"/>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09" name="Freeform 806"/>
              <p:cNvSpPr>
                <a:spLocks/>
              </p:cNvSpPr>
              <p:nvPr/>
            </p:nvSpPr>
            <p:spPr bwMode="auto">
              <a:xfrm>
                <a:off x="4047" y="1845"/>
                <a:ext cx="27" cy="18"/>
              </a:xfrm>
              <a:custGeom>
                <a:avLst/>
                <a:gdLst>
                  <a:gd name="T0" fmla="*/ 0 w 27"/>
                  <a:gd name="T1" fmla="*/ 16 h 18"/>
                  <a:gd name="T2" fmla="*/ 26 w 27"/>
                  <a:gd name="T3" fmla="*/ 18 h 18"/>
                  <a:gd name="T4" fmla="*/ 27 w 27"/>
                  <a:gd name="T5" fmla="*/ 2 h 18"/>
                  <a:gd name="T6" fmla="*/ 2 w 27"/>
                  <a:gd name="T7" fmla="*/ 0 h 18"/>
                  <a:gd name="T8" fmla="*/ 0 w 27"/>
                  <a:gd name="T9" fmla="*/ 16 h 18"/>
                  <a:gd name="T10" fmla="*/ 0 60000 65536"/>
                  <a:gd name="T11" fmla="*/ 0 60000 65536"/>
                  <a:gd name="T12" fmla="*/ 0 60000 65536"/>
                  <a:gd name="T13" fmla="*/ 0 60000 65536"/>
                  <a:gd name="T14" fmla="*/ 0 60000 65536"/>
                  <a:gd name="T15" fmla="*/ 0 w 27"/>
                  <a:gd name="T16" fmla="*/ 0 h 18"/>
                  <a:gd name="T17" fmla="*/ 27 w 27"/>
                  <a:gd name="T18" fmla="*/ 18 h 18"/>
                </a:gdLst>
                <a:ahLst/>
                <a:cxnLst>
                  <a:cxn ang="T10">
                    <a:pos x="T0" y="T1"/>
                  </a:cxn>
                  <a:cxn ang="T11">
                    <a:pos x="T2" y="T3"/>
                  </a:cxn>
                  <a:cxn ang="T12">
                    <a:pos x="T4" y="T5"/>
                  </a:cxn>
                  <a:cxn ang="T13">
                    <a:pos x="T6" y="T7"/>
                  </a:cxn>
                  <a:cxn ang="T14">
                    <a:pos x="T8" y="T9"/>
                  </a:cxn>
                </a:cxnLst>
                <a:rect l="T15" t="T16" r="T17" b="T18"/>
                <a:pathLst>
                  <a:path w="27" h="18">
                    <a:moveTo>
                      <a:pt x="0" y="16"/>
                    </a:moveTo>
                    <a:lnTo>
                      <a:pt x="26" y="18"/>
                    </a:lnTo>
                    <a:lnTo>
                      <a:pt x="27" y="2"/>
                    </a:lnTo>
                    <a:lnTo>
                      <a:pt x="2"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10" name="Freeform 807"/>
              <p:cNvSpPr>
                <a:spLocks/>
              </p:cNvSpPr>
              <p:nvPr/>
            </p:nvSpPr>
            <p:spPr bwMode="auto">
              <a:xfrm>
                <a:off x="4046" y="1850"/>
                <a:ext cx="26" cy="26"/>
              </a:xfrm>
              <a:custGeom>
                <a:avLst/>
                <a:gdLst>
                  <a:gd name="T0" fmla="*/ 13 w 26"/>
                  <a:gd name="T1" fmla="*/ 0 h 26"/>
                  <a:gd name="T2" fmla="*/ 0 w 26"/>
                  <a:gd name="T3" fmla="*/ 11 h 26"/>
                  <a:gd name="T4" fmla="*/ 13 w 26"/>
                  <a:gd name="T5" fmla="*/ 26 h 26"/>
                  <a:gd name="T6" fmla="*/ 26 w 26"/>
                  <a:gd name="T7" fmla="*/ 13 h 26"/>
                  <a:gd name="T8" fmla="*/ 13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3" y="0"/>
                    </a:moveTo>
                    <a:lnTo>
                      <a:pt x="0" y="11"/>
                    </a:lnTo>
                    <a:lnTo>
                      <a:pt x="13" y="26"/>
                    </a:lnTo>
                    <a:lnTo>
                      <a:pt x="26" y="13"/>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11" name="Freeform 808"/>
              <p:cNvSpPr>
                <a:spLocks/>
              </p:cNvSpPr>
              <p:nvPr/>
            </p:nvSpPr>
            <p:spPr bwMode="auto">
              <a:xfrm>
                <a:off x="4060" y="1832"/>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12" name="Freeform 809"/>
              <p:cNvSpPr>
                <a:spLocks/>
              </p:cNvSpPr>
              <p:nvPr/>
            </p:nvSpPr>
            <p:spPr bwMode="auto">
              <a:xfrm>
                <a:off x="4047" y="1833"/>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13" name="Freeform 810"/>
              <p:cNvSpPr>
                <a:spLocks/>
              </p:cNvSpPr>
              <p:nvPr/>
            </p:nvSpPr>
            <p:spPr bwMode="auto">
              <a:xfrm>
                <a:off x="4062" y="1832"/>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14" name="Rectangle 811"/>
              <p:cNvSpPr>
                <a:spLocks noChangeArrowheads="1"/>
              </p:cNvSpPr>
              <p:nvPr/>
            </p:nvSpPr>
            <p:spPr bwMode="auto">
              <a:xfrm>
                <a:off x="4062" y="18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15" name="Freeform 812"/>
              <p:cNvSpPr>
                <a:spLocks/>
              </p:cNvSpPr>
              <p:nvPr/>
            </p:nvSpPr>
            <p:spPr bwMode="auto">
              <a:xfrm>
                <a:off x="4069" y="1832"/>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16" name="Rectangle 813"/>
              <p:cNvSpPr>
                <a:spLocks noChangeArrowheads="1"/>
              </p:cNvSpPr>
              <p:nvPr/>
            </p:nvSpPr>
            <p:spPr bwMode="auto">
              <a:xfrm>
                <a:off x="4069" y="18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17" name="Freeform 814"/>
              <p:cNvSpPr>
                <a:spLocks/>
              </p:cNvSpPr>
              <p:nvPr/>
            </p:nvSpPr>
            <p:spPr bwMode="auto">
              <a:xfrm>
                <a:off x="4073" y="183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18" name="Rectangle 815"/>
              <p:cNvSpPr>
                <a:spLocks noChangeArrowheads="1"/>
              </p:cNvSpPr>
              <p:nvPr/>
            </p:nvSpPr>
            <p:spPr bwMode="auto">
              <a:xfrm>
                <a:off x="4073" y="183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19" name="Freeform 816"/>
              <p:cNvSpPr>
                <a:spLocks/>
              </p:cNvSpPr>
              <p:nvPr/>
            </p:nvSpPr>
            <p:spPr bwMode="auto">
              <a:xfrm>
                <a:off x="4109" y="1817"/>
                <a:ext cx="14" cy="25"/>
              </a:xfrm>
              <a:custGeom>
                <a:avLst/>
                <a:gdLst>
                  <a:gd name="T0" fmla="*/ 0 w 14"/>
                  <a:gd name="T1" fmla="*/ 1 h 25"/>
                  <a:gd name="T2" fmla="*/ 11 w 14"/>
                  <a:gd name="T3" fmla="*/ 25 h 25"/>
                  <a:gd name="T4" fmla="*/ 14 w 14"/>
                  <a:gd name="T5" fmla="*/ 24 h 25"/>
                  <a:gd name="T6" fmla="*/ 2 w 14"/>
                  <a:gd name="T7" fmla="*/ 0 h 25"/>
                  <a:gd name="T8" fmla="*/ 0 w 14"/>
                  <a:gd name="T9" fmla="*/ 1 h 25"/>
                  <a:gd name="T10" fmla="*/ 0 60000 65536"/>
                  <a:gd name="T11" fmla="*/ 0 60000 65536"/>
                  <a:gd name="T12" fmla="*/ 0 60000 65536"/>
                  <a:gd name="T13" fmla="*/ 0 60000 65536"/>
                  <a:gd name="T14" fmla="*/ 0 60000 65536"/>
                  <a:gd name="T15" fmla="*/ 0 w 14"/>
                  <a:gd name="T16" fmla="*/ 0 h 25"/>
                  <a:gd name="T17" fmla="*/ 14 w 14"/>
                  <a:gd name="T18" fmla="*/ 25 h 25"/>
                </a:gdLst>
                <a:ahLst/>
                <a:cxnLst>
                  <a:cxn ang="T10">
                    <a:pos x="T0" y="T1"/>
                  </a:cxn>
                  <a:cxn ang="T11">
                    <a:pos x="T2" y="T3"/>
                  </a:cxn>
                  <a:cxn ang="T12">
                    <a:pos x="T4" y="T5"/>
                  </a:cxn>
                  <a:cxn ang="T13">
                    <a:pos x="T6" y="T7"/>
                  </a:cxn>
                  <a:cxn ang="T14">
                    <a:pos x="T8" y="T9"/>
                  </a:cxn>
                </a:cxnLst>
                <a:rect l="T15" t="T16" r="T17" b="T18"/>
                <a:pathLst>
                  <a:path w="14" h="25">
                    <a:moveTo>
                      <a:pt x="0" y="1"/>
                    </a:moveTo>
                    <a:lnTo>
                      <a:pt x="11" y="25"/>
                    </a:lnTo>
                    <a:lnTo>
                      <a:pt x="14" y="24"/>
                    </a:lnTo>
                    <a:lnTo>
                      <a:pt x="2" y="0"/>
                    </a:lnTo>
                    <a:lnTo>
                      <a:pt x="0" y="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20" name="Freeform 817"/>
              <p:cNvSpPr>
                <a:spLocks/>
              </p:cNvSpPr>
              <p:nvPr/>
            </p:nvSpPr>
            <p:spPr bwMode="auto">
              <a:xfrm>
                <a:off x="4116" y="181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21" name="Freeform 818"/>
              <p:cNvSpPr>
                <a:spLocks/>
              </p:cNvSpPr>
              <p:nvPr/>
            </p:nvSpPr>
            <p:spPr bwMode="auto">
              <a:xfrm>
                <a:off x="4111" y="1816"/>
                <a:ext cx="12" cy="27"/>
              </a:xfrm>
              <a:custGeom>
                <a:avLst/>
                <a:gdLst>
                  <a:gd name="T0" fmla="*/ 0 w 12"/>
                  <a:gd name="T1" fmla="*/ 1 h 27"/>
                  <a:gd name="T2" fmla="*/ 5 w 12"/>
                  <a:gd name="T3" fmla="*/ 0 h 27"/>
                  <a:gd name="T4" fmla="*/ 12 w 12"/>
                  <a:gd name="T5" fmla="*/ 25 h 27"/>
                  <a:gd name="T6" fmla="*/ 5 w 12"/>
                  <a:gd name="T7" fmla="*/ 27 h 27"/>
                  <a:gd name="T8" fmla="*/ 0 w 12"/>
                  <a:gd name="T9" fmla="*/ 1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0" y="1"/>
                    </a:moveTo>
                    <a:lnTo>
                      <a:pt x="5" y="0"/>
                    </a:lnTo>
                    <a:lnTo>
                      <a:pt x="12" y="25"/>
                    </a:lnTo>
                    <a:lnTo>
                      <a:pt x="5" y="27"/>
                    </a:lnTo>
                    <a:lnTo>
                      <a:pt x="0" y="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22" name="Freeform 819"/>
              <p:cNvSpPr>
                <a:spLocks/>
              </p:cNvSpPr>
              <p:nvPr/>
            </p:nvSpPr>
            <p:spPr bwMode="auto">
              <a:xfrm>
                <a:off x="4118" y="1815"/>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23" name="Rectangle 820"/>
              <p:cNvSpPr>
                <a:spLocks noChangeArrowheads="1"/>
              </p:cNvSpPr>
              <p:nvPr/>
            </p:nvSpPr>
            <p:spPr bwMode="auto">
              <a:xfrm>
                <a:off x="4118" y="18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24" name="Freeform 821"/>
              <p:cNvSpPr>
                <a:spLocks/>
              </p:cNvSpPr>
              <p:nvPr/>
            </p:nvSpPr>
            <p:spPr bwMode="auto">
              <a:xfrm>
                <a:off x="4132" y="1815"/>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25" name="Rectangle 822"/>
              <p:cNvSpPr>
                <a:spLocks noChangeArrowheads="1"/>
              </p:cNvSpPr>
              <p:nvPr/>
            </p:nvSpPr>
            <p:spPr bwMode="auto">
              <a:xfrm>
                <a:off x="4132" y="18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26" name="Freeform 823"/>
              <p:cNvSpPr>
                <a:spLocks/>
              </p:cNvSpPr>
              <p:nvPr/>
            </p:nvSpPr>
            <p:spPr bwMode="auto">
              <a:xfrm>
                <a:off x="4138" y="181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27" name="Rectangle 824"/>
              <p:cNvSpPr>
                <a:spLocks noChangeArrowheads="1"/>
              </p:cNvSpPr>
              <p:nvPr/>
            </p:nvSpPr>
            <p:spPr bwMode="auto">
              <a:xfrm>
                <a:off x="4138" y="18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28" name="Freeform 825"/>
              <p:cNvSpPr>
                <a:spLocks/>
              </p:cNvSpPr>
              <p:nvPr/>
            </p:nvSpPr>
            <p:spPr bwMode="auto">
              <a:xfrm>
                <a:off x="4140" y="181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29" name="Rectangle 826"/>
              <p:cNvSpPr>
                <a:spLocks noChangeArrowheads="1"/>
              </p:cNvSpPr>
              <p:nvPr/>
            </p:nvSpPr>
            <p:spPr bwMode="auto">
              <a:xfrm>
                <a:off x="4140" y="18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30" name="Freeform 827"/>
              <p:cNvSpPr>
                <a:spLocks/>
              </p:cNvSpPr>
              <p:nvPr/>
            </p:nvSpPr>
            <p:spPr bwMode="auto">
              <a:xfrm>
                <a:off x="4144" y="1815"/>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1" name="Rectangle 828"/>
              <p:cNvSpPr>
                <a:spLocks noChangeArrowheads="1"/>
              </p:cNvSpPr>
              <p:nvPr/>
            </p:nvSpPr>
            <p:spPr bwMode="auto">
              <a:xfrm>
                <a:off x="4144" y="18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32" name="Freeform 829"/>
              <p:cNvSpPr>
                <a:spLocks/>
              </p:cNvSpPr>
              <p:nvPr/>
            </p:nvSpPr>
            <p:spPr bwMode="auto">
              <a:xfrm>
                <a:off x="4137" y="1817"/>
                <a:ext cx="25" cy="15"/>
              </a:xfrm>
              <a:custGeom>
                <a:avLst/>
                <a:gdLst>
                  <a:gd name="T0" fmla="*/ 0 w 25"/>
                  <a:gd name="T1" fmla="*/ 9 h 15"/>
                  <a:gd name="T2" fmla="*/ 23 w 25"/>
                  <a:gd name="T3" fmla="*/ 15 h 15"/>
                  <a:gd name="T4" fmla="*/ 25 w 25"/>
                  <a:gd name="T5" fmla="*/ 7 h 15"/>
                  <a:gd name="T6" fmla="*/ 2 w 25"/>
                  <a:gd name="T7" fmla="*/ 0 h 15"/>
                  <a:gd name="T8" fmla="*/ 0 w 25"/>
                  <a:gd name="T9" fmla="*/ 9 h 15"/>
                  <a:gd name="T10" fmla="*/ 0 60000 65536"/>
                  <a:gd name="T11" fmla="*/ 0 60000 65536"/>
                  <a:gd name="T12" fmla="*/ 0 60000 65536"/>
                  <a:gd name="T13" fmla="*/ 0 60000 65536"/>
                  <a:gd name="T14" fmla="*/ 0 60000 65536"/>
                  <a:gd name="T15" fmla="*/ 0 w 25"/>
                  <a:gd name="T16" fmla="*/ 0 h 15"/>
                  <a:gd name="T17" fmla="*/ 25 w 25"/>
                  <a:gd name="T18" fmla="*/ 15 h 15"/>
                </a:gdLst>
                <a:ahLst/>
                <a:cxnLst>
                  <a:cxn ang="T10">
                    <a:pos x="T0" y="T1"/>
                  </a:cxn>
                  <a:cxn ang="T11">
                    <a:pos x="T2" y="T3"/>
                  </a:cxn>
                  <a:cxn ang="T12">
                    <a:pos x="T4" y="T5"/>
                  </a:cxn>
                  <a:cxn ang="T13">
                    <a:pos x="T6" y="T7"/>
                  </a:cxn>
                  <a:cxn ang="T14">
                    <a:pos x="T8" y="T9"/>
                  </a:cxn>
                </a:cxnLst>
                <a:rect l="T15" t="T16" r="T17" b="T18"/>
                <a:pathLst>
                  <a:path w="25" h="15">
                    <a:moveTo>
                      <a:pt x="0" y="9"/>
                    </a:moveTo>
                    <a:lnTo>
                      <a:pt x="23" y="15"/>
                    </a:lnTo>
                    <a:lnTo>
                      <a:pt x="25" y="7"/>
                    </a:lnTo>
                    <a:lnTo>
                      <a:pt x="2" y="0"/>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3" name="Freeform 830"/>
              <p:cNvSpPr>
                <a:spLocks/>
              </p:cNvSpPr>
              <p:nvPr/>
            </p:nvSpPr>
            <p:spPr bwMode="auto">
              <a:xfrm>
                <a:off x="4136" y="1816"/>
                <a:ext cx="23" cy="27"/>
              </a:xfrm>
              <a:custGeom>
                <a:avLst/>
                <a:gdLst>
                  <a:gd name="T0" fmla="*/ 11 w 23"/>
                  <a:gd name="T1" fmla="*/ 0 h 27"/>
                  <a:gd name="T2" fmla="*/ 0 w 23"/>
                  <a:gd name="T3" fmla="*/ 10 h 27"/>
                  <a:gd name="T4" fmla="*/ 11 w 23"/>
                  <a:gd name="T5" fmla="*/ 27 h 27"/>
                  <a:gd name="T6" fmla="*/ 23 w 23"/>
                  <a:gd name="T7" fmla="*/ 16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10"/>
                    </a:lnTo>
                    <a:lnTo>
                      <a:pt x="11" y="27"/>
                    </a:lnTo>
                    <a:lnTo>
                      <a:pt x="23" y="16"/>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4" name="Freeform 831"/>
              <p:cNvSpPr>
                <a:spLocks/>
              </p:cNvSpPr>
              <p:nvPr/>
            </p:nvSpPr>
            <p:spPr bwMode="auto">
              <a:xfrm>
                <a:off x="4187" y="179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5" name="Freeform 832"/>
              <p:cNvSpPr>
                <a:spLocks/>
              </p:cNvSpPr>
              <p:nvPr/>
            </p:nvSpPr>
            <p:spPr bwMode="auto">
              <a:xfrm>
                <a:off x="4180" y="1790"/>
                <a:ext cx="32" cy="28"/>
              </a:xfrm>
              <a:custGeom>
                <a:avLst/>
                <a:gdLst>
                  <a:gd name="T0" fmla="*/ 0 w 32"/>
                  <a:gd name="T1" fmla="*/ 18 h 28"/>
                  <a:gd name="T2" fmla="*/ 24 w 32"/>
                  <a:gd name="T3" fmla="*/ 28 h 28"/>
                  <a:gd name="T4" fmla="*/ 32 w 32"/>
                  <a:gd name="T5" fmla="*/ 11 h 28"/>
                  <a:gd name="T6" fmla="*/ 7 w 32"/>
                  <a:gd name="T7" fmla="*/ 0 h 28"/>
                  <a:gd name="T8" fmla="*/ 0 w 32"/>
                  <a:gd name="T9" fmla="*/ 18 h 28"/>
                  <a:gd name="T10" fmla="*/ 0 60000 65536"/>
                  <a:gd name="T11" fmla="*/ 0 60000 65536"/>
                  <a:gd name="T12" fmla="*/ 0 60000 65536"/>
                  <a:gd name="T13" fmla="*/ 0 60000 65536"/>
                  <a:gd name="T14" fmla="*/ 0 60000 65536"/>
                  <a:gd name="T15" fmla="*/ 0 w 32"/>
                  <a:gd name="T16" fmla="*/ 0 h 28"/>
                  <a:gd name="T17" fmla="*/ 32 w 32"/>
                  <a:gd name="T18" fmla="*/ 28 h 28"/>
                </a:gdLst>
                <a:ahLst/>
                <a:cxnLst>
                  <a:cxn ang="T10">
                    <a:pos x="T0" y="T1"/>
                  </a:cxn>
                  <a:cxn ang="T11">
                    <a:pos x="T2" y="T3"/>
                  </a:cxn>
                  <a:cxn ang="T12">
                    <a:pos x="T4" y="T5"/>
                  </a:cxn>
                  <a:cxn ang="T13">
                    <a:pos x="T6" y="T7"/>
                  </a:cxn>
                  <a:cxn ang="T14">
                    <a:pos x="T8" y="T9"/>
                  </a:cxn>
                </a:cxnLst>
                <a:rect l="T15" t="T16" r="T17" b="T18"/>
                <a:pathLst>
                  <a:path w="32" h="28">
                    <a:moveTo>
                      <a:pt x="0" y="18"/>
                    </a:moveTo>
                    <a:lnTo>
                      <a:pt x="24" y="28"/>
                    </a:lnTo>
                    <a:lnTo>
                      <a:pt x="32" y="11"/>
                    </a:lnTo>
                    <a:lnTo>
                      <a:pt x="7" y="0"/>
                    </a:lnTo>
                    <a:lnTo>
                      <a:pt x="0" y="1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6" name="Freeform 833"/>
              <p:cNvSpPr>
                <a:spLocks/>
              </p:cNvSpPr>
              <p:nvPr/>
            </p:nvSpPr>
            <p:spPr bwMode="auto">
              <a:xfrm>
                <a:off x="4180" y="1800"/>
                <a:ext cx="24" cy="27"/>
              </a:xfrm>
              <a:custGeom>
                <a:avLst/>
                <a:gdLst>
                  <a:gd name="T0" fmla="*/ 11 w 24"/>
                  <a:gd name="T1" fmla="*/ 0 h 27"/>
                  <a:gd name="T2" fmla="*/ 0 w 24"/>
                  <a:gd name="T3" fmla="*/ 8 h 27"/>
                  <a:gd name="T4" fmla="*/ 11 w 24"/>
                  <a:gd name="T5" fmla="*/ 27 h 27"/>
                  <a:gd name="T6" fmla="*/ 24 w 24"/>
                  <a:gd name="T7" fmla="*/ 18 h 27"/>
                  <a:gd name="T8" fmla="*/ 11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1" y="0"/>
                    </a:moveTo>
                    <a:lnTo>
                      <a:pt x="0" y="8"/>
                    </a:lnTo>
                    <a:lnTo>
                      <a:pt x="11" y="27"/>
                    </a:lnTo>
                    <a:lnTo>
                      <a:pt x="24" y="18"/>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7" name="Freeform 834"/>
              <p:cNvSpPr>
                <a:spLocks/>
              </p:cNvSpPr>
              <p:nvPr/>
            </p:nvSpPr>
            <p:spPr bwMode="auto">
              <a:xfrm>
                <a:off x="4199" y="1782"/>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8" name="Freeform 835"/>
              <p:cNvSpPr>
                <a:spLocks/>
              </p:cNvSpPr>
              <p:nvPr/>
            </p:nvSpPr>
            <p:spPr bwMode="auto">
              <a:xfrm>
                <a:off x="4187" y="1783"/>
                <a:ext cx="25" cy="27"/>
              </a:xfrm>
              <a:custGeom>
                <a:avLst/>
                <a:gdLst>
                  <a:gd name="T0" fmla="*/ 0 w 25"/>
                  <a:gd name="T1" fmla="*/ 7 h 27"/>
                  <a:gd name="T2" fmla="*/ 12 w 25"/>
                  <a:gd name="T3" fmla="*/ 0 h 27"/>
                  <a:gd name="T4" fmla="*/ 25 w 25"/>
                  <a:gd name="T5" fmla="*/ 18 h 27"/>
                  <a:gd name="T6" fmla="*/ 12 w 25"/>
                  <a:gd name="T7" fmla="*/ 27 h 27"/>
                  <a:gd name="T8" fmla="*/ 0 w 25"/>
                  <a:gd name="T9" fmla="*/ 7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7"/>
                    </a:moveTo>
                    <a:lnTo>
                      <a:pt x="12" y="0"/>
                    </a:lnTo>
                    <a:lnTo>
                      <a:pt x="25" y="18"/>
                    </a:lnTo>
                    <a:lnTo>
                      <a:pt x="12" y="27"/>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39" name="Freeform 836"/>
              <p:cNvSpPr>
                <a:spLocks/>
              </p:cNvSpPr>
              <p:nvPr/>
            </p:nvSpPr>
            <p:spPr bwMode="auto">
              <a:xfrm>
                <a:off x="4209" y="178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40" name="Rectangle 837"/>
              <p:cNvSpPr>
                <a:spLocks noChangeArrowheads="1"/>
              </p:cNvSpPr>
              <p:nvPr/>
            </p:nvSpPr>
            <p:spPr bwMode="auto">
              <a:xfrm>
                <a:off x="4209" y="17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41" name="Freeform 838"/>
              <p:cNvSpPr>
                <a:spLocks/>
              </p:cNvSpPr>
              <p:nvPr/>
            </p:nvSpPr>
            <p:spPr bwMode="auto">
              <a:xfrm>
                <a:off x="4211" y="1782"/>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42" name="Rectangle 839"/>
              <p:cNvSpPr>
                <a:spLocks noChangeArrowheads="1"/>
              </p:cNvSpPr>
              <p:nvPr/>
            </p:nvSpPr>
            <p:spPr bwMode="auto">
              <a:xfrm>
                <a:off x="4211" y="17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43" name="Freeform 840"/>
              <p:cNvSpPr>
                <a:spLocks/>
              </p:cNvSpPr>
              <p:nvPr/>
            </p:nvSpPr>
            <p:spPr bwMode="auto">
              <a:xfrm>
                <a:off x="4215" y="1782"/>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44" name="Rectangle 841"/>
              <p:cNvSpPr>
                <a:spLocks noChangeArrowheads="1"/>
              </p:cNvSpPr>
              <p:nvPr/>
            </p:nvSpPr>
            <p:spPr bwMode="auto">
              <a:xfrm>
                <a:off x="4215" y="17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45" name="Freeform 842"/>
              <p:cNvSpPr>
                <a:spLocks/>
              </p:cNvSpPr>
              <p:nvPr/>
            </p:nvSpPr>
            <p:spPr bwMode="auto">
              <a:xfrm>
                <a:off x="4247" y="1765"/>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46" name="Freeform 843"/>
              <p:cNvSpPr>
                <a:spLocks/>
              </p:cNvSpPr>
              <p:nvPr/>
            </p:nvSpPr>
            <p:spPr bwMode="auto">
              <a:xfrm>
                <a:off x="4248" y="1765"/>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47" name="Rectangle 844"/>
              <p:cNvSpPr>
                <a:spLocks noChangeArrowheads="1"/>
              </p:cNvSpPr>
              <p:nvPr/>
            </p:nvSpPr>
            <p:spPr bwMode="auto">
              <a:xfrm>
                <a:off x="4248" y="176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48" name="Freeform 845"/>
              <p:cNvSpPr>
                <a:spLocks/>
              </p:cNvSpPr>
              <p:nvPr/>
            </p:nvSpPr>
            <p:spPr bwMode="auto">
              <a:xfrm>
                <a:off x="4250" y="1765"/>
                <a:ext cx="7" cy="27"/>
              </a:xfrm>
              <a:custGeom>
                <a:avLst/>
                <a:gdLst>
                  <a:gd name="T0" fmla="*/ 2 w 7"/>
                  <a:gd name="T1" fmla="*/ 0 h 27"/>
                  <a:gd name="T2" fmla="*/ 0 w 7"/>
                  <a:gd name="T3" fmla="*/ 27 h 27"/>
                  <a:gd name="T4" fmla="*/ 6 w 7"/>
                  <a:gd name="T5" fmla="*/ 27 h 27"/>
                  <a:gd name="T6" fmla="*/ 7 w 7"/>
                  <a:gd name="T7" fmla="*/ 0 h 27"/>
                  <a:gd name="T8" fmla="*/ 2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2" y="0"/>
                    </a:moveTo>
                    <a:lnTo>
                      <a:pt x="0" y="27"/>
                    </a:lnTo>
                    <a:lnTo>
                      <a:pt x="6" y="27"/>
                    </a:lnTo>
                    <a:lnTo>
                      <a:pt x="7"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49" name="Rectangle 846"/>
              <p:cNvSpPr>
                <a:spLocks noChangeArrowheads="1"/>
              </p:cNvSpPr>
              <p:nvPr/>
            </p:nvSpPr>
            <p:spPr bwMode="auto">
              <a:xfrm>
                <a:off x="4250" y="176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50" name="Freeform 847"/>
              <p:cNvSpPr>
                <a:spLocks/>
              </p:cNvSpPr>
              <p:nvPr/>
            </p:nvSpPr>
            <p:spPr bwMode="auto">
              <a:xfrm>
                <a:off x="4256" y="176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51" name="Rectangle 848"/>
              <p:cNvSpPr>
                <a:spLocks noChangeArrowheads="1"/>
              </p:cNvSpPr>
              <p:nvPr/>
            </p:nvSpPr>
            <p:spPr bwMode="auto">
              <a:xfrm>
                <a:off x="4256" y="176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52" name="Freeform 849"/>
              <p:cNvSpPr>
                <a:spLocks/>
              </p:cNvSpPr>
              <p:nvPr/>
            </p:nvSpPr>
            <p:spPr bwMode="auto">
              <a:xfrm>
                <a:off x="4260" y="176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53" name="Rectangle 850"/>
              <p:cNvSpPr>
                <a:spLocks noChangeArrowheads="1"/>
              </p:cNvSpPr>
              <p:nvPr/>
            </p:nvSpPr>
            <p:spPr bwMode="auto">
              <a:xfrm>
                <a:off x="4260" y="176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54" name="Freeform 851"/>
              <p:cNvSpPr>
                <a:spLocks/>
              </p:cNvSpPr>
              <p:nvPr/>
            </p:nvSpPr>
            <p:spPr bwMode="auto">
              <a:xfrm>
                <a:off x="4254" y="1757"/>
                <a:ext cx="30" cy="27"/>
              </a:xfrm>
              <a:custGeom>
                <a:avLst/>
                <a:gdLst>
                  <a:gd name="T0" fmla="*/ 0 w 30"/>
                  <a:gd name="T1" fmla="*/ 16 h 27"/>
                  <a:gd name="T2" fmla="*/ 22 w 30"/>
                  <a:gd name="T3" fmla="*/ 27 h 27"/>
                  <a:gd name="T4" fmla="*/ 30 w 30"/>
                  <a:gd name="T5" fmla="*/ 11 h 27"/>
                  <a:gd name="T6" fmla="*/ 7 w 30"/>
                  <a:gd name="T7" fmla="*/ 0 h 27"/>
                  <a:gd name="T8" fmla="*/ 0 w 30"/>
                  <a:gd name="T9" fmla="*/ 16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16"/>
                    </a:moveTo>
                    <a:lnTo>
                      <a:pt x="22" y="27"/>
                    </a:lnTo>
                    <a:lnTo>
                      <a:pt x="30" y="11"/>
                    </a:lnTo>
                    <a:lnTo>
                      <a:pt x="7"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55" name="Freeform 852"/>
              <p:cNvSpPr>
                <a:spLocks/>
              </p:cNvSpPr>
              <p:nvPr/>
            </p:nvSpPr>
            <p:spPr bwMode="auto">
              <a:xfrm>
                <a:off x="4254" y="1766"/>
                <a:ext cx="22" cy="27"/>
              </a:xfrm>
              <a:custGeom>
                <a:avLst/>
                <a:gdLst>
                  <a:gd name="T0" fmla="*/ 10 w 22"/>
                  <a:gd name="T1" fmla="*/ 0 h 27"/>
                  <a:gd name="T2" fmla="*/ 0 w 22"/>
                  <a:gd name="T3" fmla="*/ 7 h 27"/>
                  <a:gd name="T4" fmla="*/ 10 w 22"/>
                  <a:gd name="T5" fmla="*/ 27 h 27"/>
                  <a:gd name="T6" fmla="*/ 22 w 22"/>
                  <a:gd name="T7" fmla="*/ 18 h 27"/>
                  <a:gd name="T8" fmla="*/ 10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0" y="0"/>
                    </a:moveTo>
                    <a:lnTo>
                      <a:pt x="0" y="7"/>
                    </a:lnTo>
                    <a:lnTo>
                      <a:pt x="10" y="27"/>
                    </a:lnTo>
                    <a:lnTo>
                      <a:pt x="22" y="18"/>
                    </a:lnTo>
                    <a:lnTo>
                      <a:pt x="10"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56" name="Freeform 853"/>
              <p:cNvSpPr>
                <a:spLocks/>
              </p:cNvSpPr>
              <p:nvPr/>
            </p:nvSpPr>
            <p:spPr bwMode="auto">
              <a:xfrm>
                <a:off x="4272" y="1749"/>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57" name="Freeform 854"/>
              <p:cNvSpPr>
                <a:spLocks/>
              </p:cNvSpPr>
              <p:nvPr/>
            </p:nvSpPr>
            <p:spPr bwMode="auto">
              <a:xfrm>
                <a:off x="4261" y="1750"/>
                <a:ext cx="23" cy="26"/>
              </a:xfrm>
              <a:custGeom>
                <a:avLst/>
                <a:gdLst>
                  <a:gd name="T0" fmla="*/ 0 w 23"/>
                  <a:gd name="T1" fmla="*/ 7 h 26"/>
                  <a:gd name="T2" fmla="*/ 11 w 23"/>
                  <a:gd name="T3" fmla="*/ 0 h 26"/>
                  <a:gd name="T4" fmla="*/ 23 w 23"/>
                  <a:gd name="T5" fmla="*/ 18 h 26"/>
                  <a:gd name="T6" fmla="*/ 11 w 23"/>
                  <a:gd name="T7" fmla="*/ 26 h 26"/>
                  <a:gd name="T8" fmla="*/ 0 w 23"/>
                  <a:gd name="T9" fmla="*/ 7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0" y="7"/>
                    </a:moveTo>
                    <a:lnTo>
                      <a:pt x="11" y="0"/>
                    </a:lnTo>
                    <a:lnTo>
                      <a:pt x="23" y="18"/>
                    </a:lnTo>
                    <a:lnTo>
                      <a:pt x="11" y="26"/>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58" name="Freeform 855"/>
              <p:cNvSpPr>
                <a:spLocks/>
              </p:cNvSpPr>
              <p:nvPr/>
            </p:nvSpPr>
            <p:spPr bwMode="auto">
              <a:xfrm>
                <a:off x="4276" y="1749"/>
                <a:ext cx="5" cy="26"/>
              </a:xfrm>
              <a:custGeom>
                <a:avLst/>
                <a:gdLst>
                  <a:gd name="T0" fmla="*/ 1 w 5"/>
                  <a:gd name="T1" fmla="*/ 0 h 26"/>
                  <a:gd name="T2" fmla="*/ 0 w 5"/>
                  <a:gd name="T3" fmla="*/ 26 h 26"/>
                  <a:gd name="T4" fmla="*/ 3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3"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59" name="Rectangle 856"/>
              <p:cNvSpPr>
                <a:spLocks noChangeArrowheads="1"/>
              </p:cNvSpPr>
              <p:nvPr/>
            </p:nvSpPr>
            <p:spPr bwMode="auto">
              <a:xfrm>
                <a:off x="4276" y="1750"/>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60" name="Freeform 857"/>
              <p:cNvSpPr>
                <a:spLocks/>
              </p:cNvSpPr>
              <p:nvPr/>
            </p:nvSpPr>
            <p:spPr bwMode="auto">
              <a:xfrm>
                <a:off x="4312" y="173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61" name="Freeform 858"/>
              <p:cNvSpPr>
                <a:spLocks/>
              </p:cNvSpPr>
              <p:nvPr/>
            </p:nvSpPr>
            <p:spPr bwMode="auto">
              <a:xfrm>
                <a:off x="4314" y="173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62" name="Rectangle 859"/>
              <p:cNvSpPr>
                <a:spLocks noChangeArrowheads="1"/>
              </p:cNvSpPr>
              <p:nvPr/>
            </p:nvSpPr>
            <p:spPr bwMode="auto">
              <a:xfrm>
                <a:off x="4314"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63" name="Freeform 860"/>
              <p:cNvSpPr>
                <a:spLocks/>
              </p:cNvSpPr>
              <p:nvPr/>
            </p:nvSpPr>
            <p:spPr bwMode="auto">
              <a:xfrm>
                <a:off x="4317" y="173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64" name="Rectangle 861"/>
              <p:cNvSpPr>
                <a:spLocks noChangeArrowheads="1"/>
              </p:cNvSpPr>
              <p:nvPr/>
            </p:nvSpPr>
            <p:spPr bwMode="auto">
              <a:xfrm>
                <a:off x="4317"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65" name="Freeform 862"/>
              <p:cNvSpPr>
                <a:spLocks/>
              </p:cNvSpPr>
              <p:nvPr/>
            </p:nvSpPr>
            <p:spPr bwMode="auto">
              <a:xfrm>
                <a:off x="4319" y="1731"/>
                <a:ext cx="6" cy="27"/>
              </a:xfrm>
              <a:custGeom>
                <a:avLst/>
                <a:gdLst>
                  <a:gd name="T0" fmla="*/ 1 w 6"/>
                  <a:gd name="T1" fmla="*/ 0 h 27"/>
                  <a:gd name="T2" fmla="*/ 0 w 6"/>
                  <a:gd name="T3" fmla="*/ 27 h 27"/>
                  <a:gd name="T4" fmla="*/ 4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4"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66" name="Rectangle 863"/>
              <p:cNvSpPr>
                <a:spLocks noChangeArrowheads="1"/>
              </p:cNvSpPr>
              <p:nvPr/>
            </p:nvSpPr>
            <p:spPr bwMode="auto">
              <a:xfrm>
                <a:off x="4319"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67" name="Freeform 864"/>
              <p:cNvSpPr>
                <a:spLocks/>
              </p:cNvSpPr>
              <p:nvPr/>
            </p:nvSpPr>
            <p:spPr bwMode="auto">
              <a:xfrm>
                <a:off x="4323" y="1731"/>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68" name="Rectangle 865"/>
              <p:cNvSpPr>
                <a:spLocks noChangeArrowheads="1"/>
              </p:cNvSpPr>
              <p:nvPr/>
            </p:nvSpPr>
            <p:spPr bwMode="auto">
              <a:xfrm>
                <a:off x="4323"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69" name="Freeform 866"/>
              <p:cNvSpPr>
                <a:spLocks/>
              </p:cNvSpPr>
              <p:nvPr/>
            </p:nvSpPr>
            <p:spPr bwMode="auto">
              <a:xfrm>
                <a:off x="4326" y="173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70" name="Rectangle 867"/>
              <p:cNvSpPr>
                <a:spLocks noChangeArrowheads="1"/>
              </p:cNvSpPr>
              <p:nvPr/>
            </p:nvSpPr>
            <p:spPr bwMode="auto">
              <a:xfrm>
                <a:off x="4326"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71" name="Freeform 868"/>
              <p:cNvSpPr>
                <a:spLocks/>
              </p:cNvSpPr>
              <p:nvPr/>
            </p:nvSpPr>
            <p:spPr bwMode="auto">
              <a:xfrm>
                <a:off x="4328" y="173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72" name="Rectangle 869"/>
              <p:cNvSpPr>
                <a:spLocks noChangeArrowheads="1"/>
              </p:cNvSpPr>
              <p:nvPr/>
            </p:nvSpPr>
            <p:spPr bwMode="auto">
              <a:xfrm>
                <a:off x="4328"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73" name="Freeform 870"/>
              <p:cNvSpPr>
                <a:spLocks/>
              </p:cNvSpPr>
              <p:nvPr/>
            </p:nvSpPr>
            <p:spPr bwMode="auto">
              <a:xfrm>
                <a:off x="4331" y="1731"/>
                <a:ext cx="8" cy="27"/>
              </a:xfrm>
              <a:custGeom>
                <a:avLst/>
                <a:gdLst>
                  <a:gd name="T0" fmla="*/ 1 w 8"/>
                  <a:gd name="T1" fmla="*/ 0 h 27"/>
                  <a:gd name="T2" fmla="*/ 0 w 8"/>
                  <a:gd name="T3" fmla="*/ 27 h 27"/>
                  <a:gd name="T4" fmla="*/ 6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6"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74" name="Rectangle 871"/>
              <p:cNvSpPr>
                <a:spLocks noChangeArrowheads="1"/>
              </p:cNvSpPr>
              <p:nvPr/>
            </p:nvSpPr>
            <p:spPr bwMode="auto">
              <a:xfrm>
                <a:off x="4331"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75" name="Freeform 872"/>
              <p:cNvSpPr>
                <a:spLocks/>
              </p:cNvSpPr>
              <p:nvPr/>
            </p:nvSpPr>
            <p:spPr bwMode="auto">
              <a:xfrm>
                <a:off x="4337" y="1731"/>
                <a:ext cx="11" cy="27"/>
              </a:xfrm>
              <a:custGeom>
                <a:avLst/>
                <a:gdLst>
                  <a:gd name="T0" fmla="*/ 2 w 11"/>
                  <a:gd name="T1" fmla="*/ 0 h 27"/>
                  <a:gd name="T2" fmla="*/ 0 w 11"/>
                  <a:gd name="T3" fmla="*/ 27 h 27"/>
                  <a:gd name="T4" fmla="*/ 10 w 11"/>
                  <a:gd name="T5" fmla="*/ 27 h 27"/>
                  <a:gd name="T6" fmla="*/ 11 w 11"/>
                  <a:gd name="T7" fmla="*/ 0 h 27"/>
                  <a:gd name="T8" fmla="*/ 2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2" y="0"/>
                    </a:moveTo>
                    <a:lnTo>
                      <a:pt x="0" y="27"/>
                    </a:lnTo>
                    <a:lnTo>
                      <a:pt x="10" y="27"/>
                    </a:lnTo>
                    <a:lnTo>
                      <a:pt x="11"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76" name="Rectangle 873"/>
              <p:cNvSpPr>
                <a:spLocks noChangeArrowheads="1"/>
              </p:cNvSpPr>
              <p:nvPr/>
            </p:nvSpPr>
            <p:spPr bwMode="auto">
              <a:xfrm>
                <a:off x="4337" y="173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77" name="Freeform 874"/>
              <p:cNvSpPr>
                <a:spLocks/>
              </p:cNvSpPr>
              <p:nvPr/>
            </p:nvSpPr>
            <p:spPr bwMode="auto">
              <a:xfrm>
                <a:off x="4336" y="1731"/>
                <a:ext cx="27" cy="21"/>
              </a:xfrm>
              <a:custGeom>
                <a:avLst/>
                <a:gdLst>
                  <a:gd name="T0" fmla="*/ 0 w 27"/>
                  <a:gd name="T1" fmla="*/ 7 h 21"/>
                  <a:gd name="T2" fmla="*/ 23 w 27"/>
                  <a:gd name="T3" fmla="*/ 21 h 21"/>
                  <a:gd name="T4" fmla="*/ 27 w 27"/>
                  <a:gd name="T5" fmla="*/ 14 h 21"/>
                  <a:gd name="T6" fmla="*/ 5 w 27"/>
                  <a:gd name="T7" fmla="*/ 0 h 21"/>
                  <a:gd name="T8" fmla="*/ 0 w 27"/>
                  <a:gd name="T9" fmla="*/ 7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7"/>
                    </a:moveTo>
                    <a:lnTo>
                      <a:pt x="23" y="21"/>
                    </a:lnTo>
                    <a:lnTo>
                      <a:pt x="27" y="14"/>
                    </a:lnTo>
                    <a:lnTo>
                      <a:pt x="5" y="0"/>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78" name="Freeform 875"/>
              <p:cNvSpPr>
                <a:spLocks/>
              </p:cNvSpPr>
              <p:nvPr/>
            </p:nvSpPr>
            <p:spPr bwMode="auto">
              <a:xfrm>
                <a:off x="4336" y="1732"/>
                <a:ext cx="23" cy="27"/>
              </a:xfrm>
              <a:custGeom>
                <a:avLst/>
                <a:gdLst>
                  <a:gd name="T0" fmla="*/ 11 w 23"/>
                  <a:gd name="T1" fmla="*/ 0 h 27"/>
                  <a:gd name="T2" fmla="*/ 0 w 23"/>
                  <a:gd name="T3" fmla="*/ 7 h 27"/>
                  <a:gd name="T4" fmla="*/ 11 w 23"/>
                  <a:gd name="T5" fmla="*/ 27 h 27"/>
                  <a:gd name="T6" fmla="*/ 23 w 23"/>
                  <a:gd name="T7" fmla="*/ 21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7"/>
                    </a:lnTo>
                    <a:lnTo>
                      <a:pt x="11" y="27"/>
                    </a:lnTo>
                    <a:lnTo>
                      <a:pt x="23" y="21"/>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79" name="Freeform 876"/>
              <p:cNvSpPr>
                <a:spLocks/>
              </p:cNvSpPr>
              <p:nvPr/>
            </p:nvSpPr>
            <p:spPr bwMode="auto">
              <a:xfrm>
                <a:off x="4373" y="1709"/>
                <a:ext cx="27" cy="17"/>
              </a:xfrm>
              <a:custGeom>
                <a:avLst/>
                <a:gdLst>
                  <a:gd name="T0" fmla="*/ 0 w 27"/>
                  <a:gd name="T1" fmla="*/ 11 h 17"/>
                  <a:gd name="T2" fmla="*/ 24 w 27"/>
                  <a:gd name="T3" fmla="*/ 17 h 17"/>
                  <a:gd name="T4" fmla="*/ 27 w 27"/>
                  <a:gd name="T5" fmla="*/ 6 h 17"/>
                  <a:gd name="T6" fmla="*/ 3 w 27"/>
                  <a:gd name="T7" fmla="*/ 0 h 17"/>
                  <a:gd name="T8" fmla="*/ 0 w 27"/>
                  <a:gd name="T9" fmla="*/ 11 h 17"/>
                  <a:gd name="T10" fmla="*/ 0 60000 65536"/>
                  <a:gd name="T11" fmla="*/ 0 60000 65536"/>
                  <a:gd name="T12" fmla="*/ 0 60000 65536"/>
                  <a:gd name="T13" fmla="*/ 0 60000 65536"/>
                  <a:gd name="T14" fmla="*/ 0 60000 65536"/>
                  <a:gd name="T15" fmla="*/ 0 w 27"/>
                  <a:gd name="T16" fmla="*/ 0 h 17"/>
                  <a:gd name="T17" fmla="*/ 27 w 27"/>
                  <a:gd name="T18" fmla="*/ 17 h 17"/>
                </a:gdLst>
                <a:ahLst/>
                <a:cxnLst>
                  <a:cxn ang="T10">
                    <a:pos x="T0" y="T1"/>
                  </a:cxn>
                  <a:cxn ang="T11">
                    <a:pos x="T2" y="T3"/>
                  </a:cxn>
                  <a:cxn ang="T12">
                    <a:pos x="T4" y="T5"/>
                  </a:cxn>
                  <a:cxn ang="T13">
                    <a:pos x="T6" y="T7"/>
                  </a:cxn>
                  <a:cxn ang="T14">
                    <a:pos x="T8" y="T9"/>
                  </a:cxn>
                </a:cxnLst>
                <a:rect l="T15" t="T16" r="T17" b="T18"/>
                <a:pathLst>
                  <a:path w="27" h="17">
                    <a:moveTo>
                      <a:pt x="0" y="11"/>
                    </a:moveTo>
                    <a:lnTo>
                      <a:pt x="24" y="17"/>
                    </a:lnTo>
                    <a:lnTo>
                      <a:pt x="27" y="6"/>
                    </a:lnTo>
                    <a:lnTo>
                      <a:pt x="3" y="0"/>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0" name="Freeform 877"/>
              <p:cNvSpPr>
                <a:spLocks/>
              </p:cNvSpPr>
              <p:nvPr/>
            </p:nvSpPr>
            <p:spPr bwMode="auto">
              <a:xfrm>
                <a:off x="4387" y="1698"/>
                <a:ext cx="18" cy="27"/>
              </a:xfrm>
              <a:custGeom>
                <a:avLst/>
                <a:gdLst>
                  <a:gd name="T0" fmla="*/ 1 w 18"/>
                  <a:gd name="T1" fmla="*/ 0 h 27"/>
                  <a:gd name="T2" fmla="*/ 0 w 18"/>
                  <a:gd name="T3" fmla="*/ 27 h 27"/>
                  <a:gd name="T4" fmla="*/ 17 w 18"/>
                  <a:gd name="T5" fmla="*/ 27 h 27"/>
                  <a:gd name="T6" fmla="*/ 18 w 18"/>
                  <a:gd name="T7" fmla="*/ 0 h 27"/>
                  <a:gd name="T8" fmla="*/ 1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 y="0"/>
                    </a:moveTo>
                    <a:lnTo>
                      <a:pt x="0" y="27"/>
                    </a:lnTo>
                    <a:lnTo>
                      <a:pt x="17" y="27"/>
                    </a:lnTo>
                    <a:lnTo>
                      <a:pt x="1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1" name="Freeform 878"/>
              <p:cNvSpPr>
                <a:spLocks/>
              </p:cNvSpPr>
              <p:nvPr/>
            </p:nvSpPr>
            <p:spPr bwMode="auto">
              <a:xfrm>
                <a:off x="4375" y="1699"/>
                <a:ext cx="24" cy="27"/>
              </a:xfrm>
              <a:custGeom>
                <a:avLst/>
                <a:gdLst>
                  <a:gd name="T0" fmla="*/ 0 w 24"/>
                  <a:gd name="T1" fmla="*/ 10 h 27"/>
                  <a:gd name="T2" fmla="*/ 12 w 24"/>
                  <a:gd name="T3" fmla="*/ 0 h 27"/>
                  <a:gd name="T4" fmla="*/ 24 w 24"/>
                  <a:gd name="T5" fmla="*/ 16 h 27"/>
                  <a:gd name="T6" fmla="*/ 12 w 24"/>
                  <a:gd name="T7" fmla="*/ 27 h 27"/>
                  <a:gd name="T8" fmla="*/ 0 w 24"/>
                  <a:gd name="T9" fmla="*/ 1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10"/>
                    </a:moveTo>
                    <a:lnTo>
                      <a:pt x="12" y="0"/>
                    </a:lnTo>
                    <a:lnTo>
                      <a:pt x="24" y="16"/>
                    </a:lnTo>
                    <a:lnTo>
                      <a:pt x="12"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2" name="Freeform 879"/>
              <p:cNvSpPr>
                <a:spLocks/>
              </p:cNvSpPr>
              <p:nvPr/>
            </p:nvSpPr>
            <p:spPr bwMode="auto">
              <a:xfrm>
                <a:off x="4404" y="1698"/>
                <a:ext cx="8" cy="27"/>
              </a:xfrm>
              <a:custGeom>
                <a:avLst/>
                <a:gdLst>
                  <a:gd name="T0" fmla="*/ 1 w 8"/>
                  <a:gd name="T1" fmla="*/ 0 h 27"/>
                  <a:gd name="T2" fmla="*/ 0 w 8"/>
                  <a:gd name="T3" fmla="*/ 27 h 27"/>
                  <a:gd name="T4" fmla="*/ 6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6"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3" name="Rectangle 880"/>
              <p:cNvSpPr>
                <a:spLocks noChangeArrowheads="1"/>
              </p:cNvSpPr>
              <p:nvPr/>
            </p:nvSpPr>
            <p:spPr bwMode="auto">
              <a:xfrm>
                <a:off x="4404" y="169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84" name="Freeform 881"/>
              <p:cNvSpPr>
                <a:spLocks/>
              </p:cNvSpPr>
              <p:nvPr/>
            </p:nvSpPr>
            <p:spPr bwMode="auto">
              <a:xfrm>
                <a:off x="4399" y="1702"/>
                <a:ext cx="27" cy="11"/>
              </a:xfrm>
              <a:custGeom>
                <a:avLst/>
                <a:gdLst>
                  <a:gd name="T0" fmla="*/ 0 w 27"/>
                  <a:gd name="T1" fmla="*/ 8 h 11"/>
                  <a:gd name="T2" fmla="*/ 25 w 27"/>
                  <a:gd name="T3" fmla="*/ 11 h 11"/>
                  <a:gd name="T4" fmla="*/ 27 w 27"/>
                  <a:gd name="T5" fmla="*/ 4 h 11"/>
                  <a:gd name="T6" fmla="*/ 1 w 27"/>
                  <a:gd name="T7" fmla="*/ 0 h 11"/>
                  <a:gd name="T8" fmla="*/ 0 w 27"/>
                  <a:gd name="T9" fmla="*/ 8 h 11"/>
                  <a:gd name="T10" fmla="*/ 0 60000 65536"/>
                  <a:gd name="T11" fmla="*/ 0 60000 65536"/>
                  <a:gd name="T12" fmla="*/ 0 60000 65536"/>
                  <a:gd name="T13" fmla="*/ 0 60000 65536"/>
                  <a:gd name="T14" fmla="*/ 0 60000 65536"/>
                  <a:gd name="T15" fmla="*/ 0 w 27"/>
                  <a:gd name="T16" fmla="*/ 0 h 11"/>
                  <a:gd name="T17" fmla="*/ 27 w 27"/>
                  <a:gd name="T18" fmla="*/ 11 h 11"/>
                </a:gdLst>
                <a:ahLst/>
                <a:cxnLst>
                  <a:cxn ang="T10">
                    <a:pos x="T0" y="T1"/>
                  </a:cxn>
                  <a:cxn ang="T11">
                    <a:pos x="T2" y="T3"/>
                  </a:cxn>
                  <a:cxn ang="T12">
                    <a:pos x="T4" y="T5"/>
                  </a:cxn>
                  <a:cxn ang="T13">
                    <a:pos x="T6" y="T7"/>
                  </a:cxn>
                  <a:cxn ang="T14">
                    <a:pos x="T8" y="T9"/>
                  </a:cxn>
                </a:cxnLst>
                <a:rect l="T15" t="T16" r="T17" b="T18"/>
                <a:pathLst>
                  <a:path w="27" h="11">
                    <a:moveTo>
                      <a:pt x="0" y="8"/>
                    </a:moveTo>
                    <a:lnTo>
                      <a:pt x="25" y="11"/>
                    </a:lnTo>
                    <a:lnTo>
                      <a:pt x="27" y="4"/>
                    </a:lnTo>
                    <a:lnTo>
                      <a:pt x="1" y="0"/>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5" name="Freeform 882"/>
              <p:cNvSpPr>
                <a:spLocks/>
              </p:cNvSpPr>
              <p:nvPr/>
            </p:nvSpPr>
            <p:spPr bwMode="auto">
              <a:xfrm>
                <a:off x="4398" y="1699"/>
                <a:ext cx="25" cy="27"/>
              </a:xfrm>
              <a:custGeom>
                <a:avLst/>
                <a:gdLst>
                  <a:gd name="T0" fmla="*/ 12 w 25"/>
                  <a:gd name="T1" fmla="*/ 0 h 27"/>
                  <a:gd name="T2" fmla="*/ 0 w 25"/>
                  <a:gd name="T3" fmla="*/ 12 h 27"/>
                  <a:gd name="T4" fmla="*/ 12 w 25"/>
                  <a:gd name="T5" fmla="*/ 27 h 27"/>
                  <a:gd name="T6" fmla="*/ 25 w 25"/>
                  <a:gd name="T7" fmla="*/ 15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2"/>
                    </a:lnTo>
                    <a:lnTo>
                      <a:pt x="12" y="27"/>
                    </a:lnTo>
                    <a:lnTo>
                      <a:pt x="25" y="15"/>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6" name="Freeform 883"/>
              <p:cNvSpPr>
                <a:spLocks/>
              </p:cNvSpPr>
              <p:nvPr/>
            </p:nvSpPr>
            <p:spPr bwMode="auto">
              <a:xfrm>
                <a:off x="4430" y="1670"/>
                <a:ext cx="23" cy="18"/>
              </a:xfrm>
              <a:custGeom>
                <a:avLst/>
                <a:gdLst>
                  <a:gd name="T0" fmla="*/ 0 w 23"/>
                  <a:gd name="T1" fmla="*/ 3 h 18"/>
                  <a:gd name="T2" fmla="*/ 21 w 23"/>
                  <a:gd name="T3" fmla="*/ 18 h 18"/>
                  <a:gd name="T4" fmla="*/ 23 w 23"/>
                  <a:gd name="T5" fmla="*/ 15 h 18"/>
                  <a:gd name="T6" fmla="*/ 2 w 23"/>
                  <a:gd name="T7" fmla="*/ 0 h 18"/>
                  <a:gd name="T8" fmla="*/ 0 w 23"/>
                  <a:gd name="T9" fmla="*/ 3 h 18"/>
                  <a:gd name="T10" fmla="*/ 0 60000 65536"/>
                  <a:gd name="T11" fmla="*/ 0 60000 65536"/>
                  <a:gd name="T12" fmla="*/ 0 60000 65536"/>
                  <a:gd name="T13" fmla="*/ 0 60000 65536"/>
                  <a:gd name="T14" fmla="*/ 0 60000 65536"/>
                  <a:gd name="T15" fmla="*/ 0 w 23"/>
                  <a:gd name="T16" fmla="*/ 0 h 18"/>
                  <a:gd name="T17" fmla="*/ 23 w 23"/>
                  <a:gd name="T18" fmla="*/ 18 h 18"/>
                </a:gdLst>
                <a:ahLst/>
                <a:cxnLst>
                  <a:cxn ang="T10">
                    <a:pos x="T0" y="T1"/>
                  </a:cxn>
                  <a:cxn ang="T11">
                    <a:pos x="T2" y="T3"/>
                  </a:cxn>
                  <a:cxn ang="T12">
                    <a:pos x="T4" y="T5"/>
                  </a:cxn>
                  <a:cxn ang="T13">
                    <a:pos x="T6" y="T7"/>
                  </a:cxn>
                  <a:cxn ang="T14">
                    <a:pos x="T8" y="T9"/>
                  </a:cxn>
                </a:cxnLst>
                <a:rect l="T15" t="T16" r="T17" b="T18"/>
                <a:pathLst>
                  <a:path w="23" h="18">
                    <a:moveTo>
                      <a:pt x="0" y="3"/>
                    </a:moveTo>
                    <a:lnTo>
                      <a:pt x="21" y="18"/>
                    </a:lnTo>
                    <a:lnTo>
                      <a:pt x="23" y="15"/>
                    </a:lnTo>
                    <a:lnTo>
                      <a:pt x="2" y="0"/>
                    </a:lnTo>
                    <a:lnTo>
                      <a:pt x="0" y="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7" name="Freeform 884"/>
              <p:cNvSpPr>
                <a:spLocks/>
              </p:cNvSpPr>
              <p:nvPr/>
            </p:nvSpPr>
            <p:spPr bwMode="auto">
              <a:xfrm>
                <a:off x="4442" y="166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8" name="Freeform 885"/>
              <p:cNvSpPr>
                <a:spLocks/>
              </p:cNvSpPr>
              <p:nvPr/>
            </p:nvSpPr>
            <p:spPr bwMode="auto">
              <a:xfrm>
                <a:off x="4431" y="1665"/>
                <a:ext cx="21" cy="27"/>
              </a:xfrm>
              <a:custGeom>
                <a:avLst/>
                <a:gdLst>
                  <a:gd name="T0" fmla="*/ 0 w 21"/>
                  <a:gd name="T1" fmla="*/ 5 h 27"/>
                  <a:gd name="T2" fmla="*/ 11 w 21"/>
                  <a:gd name="T3" fmla="*/ 0 h 27"/>
                  <a:gd name="T4" fmla="*/ 21 w 21"/>
                  <a:gd name="T5" fmla="*/ 20 h 27"/>
                  <a:gd name="T6" fmla="*/ 11 w 21"/>
                  <a:gd name="T7" fmla="*/ 27 h 27"/>
                  <a:gd name="T8" fmla="*/ 0 w 21"/>
                  <a:gd name="T9" fmla="*/ 5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0" y="5"/>
                    </a:moveTo>
                    <a:lnTo>
                      <a:pt x="11" y="0"/>
                    </a:lnTo>
                    <a:lnTo>
                      <a:pt x="21" y="20"/>
                    </a:lnTo>
                    <a:lnTo>
                      <a:pt x="11" y="27"/>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89" name="Freeform 886"/>
              <p:cNvSpPr>
                <a:spLocks/>
              </p:cNvSpPr>
              <p:nvPr/>
            </p:nvSpPr>
            <p:spPr bwMode="auto">
              <a:xfrm>
                <a:off x="4444" y="1664"/>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90" name="Rectangle 887"/>
              <p:cNvSpPr>
                <a:spLocks noChangeArrowheads="1"/>
              </p:cNvSpPr>
              <p:nvPr/>
            </p:nvSpPr>
            <p:spPr bwMode="auto">
              <a:xfrm>
                <a:off x="4444" y="166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91" name="Freeform 888"/>
              <p:cNvSpPr>
                <a:spLocks/>
              </p:cNvSpPr>
              <p:nvPr/>
            </p:nvSpPr>
            <p:spPr bwMode="auto">
              <a:xfrm>
                <a:off x="4437" y="1657"/>
                <a:ext cx="29" cy="25"/>
              </a:xfrm>
              <a:custGeom>
                <a:avLst/>
                <a:gdLst>
                  <a:gd name="T0" fmla="*/ 0 w 29"/>
                  <a:gd name="T1" fmla="*/ 16 h 25"/>
                  <a:gd name="T2" fmla="*/ 24 w 29"/>
                  <a:gd name="T3" fmla="*/ 25 h 25"/>
                  <a:gd name="T4" fmla="*/ 29 w 29"/>
                  <a:gd name="T5" fmla="*/ 9 h 25"/>
                  <a:gd name="T6" fmla="*/ 6 w 29"/>
                  <a:gd name="T7" fmla="*/ 0 h 25"/>
                  <a:gd name="T8" fmla="*/ 0 w 29"/>
                  <a:gd name="T9" fmla="*/ 16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0" y="16"/>
                    </a:moveTo>
                    <a:lnTo>
                      <a:pt x="24" y="25"/>
                    </a:lnTo>
                    <a:lnTo>
                      <a:pt x="29" y="9"/>
                    </a:lnTo>
                    <a:lnTo>
                      <a:pt x="6"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92" name="Freeform 889"/>
              <p:cNvSpPr>
                <a:spLocks/>
              </p:cNvSpPr>
              <p:nvPr/>
            </p:nvSpPr>
            <p:spPr bwMode="auto">
              <a:xfrm>
                <a:off x="4436" y="1665"/>
                <a:ext cx="24" cy="27"/>
              </a:xfrm>
              <a:custGeom>
                <a:avLst/>
                <a:gdLst>
                  <a:gd name="T0" fmla="*/ 12 w 24"/>
                  <a:gd name="T1" fmla="*/ 0 h 27"/>
                  <a:gd name="T2" fmla="*/ 0 w 24"/>
                  <a:gd name="T3" fmla="*/ 8 h 27"/>
                  <a:gd name="T4" fmla="*/ 12 w 24"/>
                  <a:gd name="T5" fmla="*/ 27 h 27"/>
                  <a:gd name="T6" fmla="*/ 24 w 24"/>
                  <a:gd name="T7" fmla="*/ 17 h 27"/>
                  <a:gd name="T8" fmla="*/ 12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2" y="0"/>
                    </a:moveTo>
                    <a:lnTo>
                      <a:pt x="0" y="8"/>
                    </a:lnTo>
                    <a:lnTo>
                      <a:pt x="12" y="27"/>
                    </a:lnTo>
                    <a:lnTo>
                      <a:pt x="24" y="17"/>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93" name="Freeform 890"/>
              <p:cNvSpPr>
                <a:spLocks/>
              </p:cNvSpPr>
              <p:nvPr/>
            </p:nvSpPr>
            <p:spPr bwMode="auto">
              <a:xfrm>
                <a:off x="4453" y="1648"/>
                <a:ext cx="8" cy="26"/>
              </a:xfrm>
              <a:custGeom>
                <a:avLst/>
                <a:gdLst>
                  <a:gd name="T0" fmla="*/ 2 w 8"/>
                  <a:gd name="T1" fmla="*/ 0 h 26"/>
                  <a:gd name="T2" fmla="*/ 0 w 8"/>
                  <a:gd name="T3" fmla="*/ 26 h 26"/>
                  <a:gd name="T4" fmla="*/ 7 w 8"/>
                  <a:gd name="T5" fmla="*/ 26 h 26"/>
                  <a:gd name="T6" fmla="*/ 8 w 8"/>
                  <a:gd name="T7" fmla="*/ 0 h 26"/>
                  <a:gd name="T8" fmla="*/ 2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2" y="0"/>
                    </a:moveTo>
                    <a:lnTo>
                      <a:pt x="0" y="26"/>
                    </a:lnTo>
                    <a:lnTo>
                      <a:pt x="7" y="26"/>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94" name="Freeform 891"/>
              <p:cNvSpPr>
                <a:spLocks/>
              </p:cNvSpPr>
              <p:nvPr/>
            </p:nvSpPr>
            <p:spPr bwMode="auto">
              <a:xfrm>
                <a:off x="4442" y="1649"/>
                <a:ext cx="23" cy="27"/>
              </a:xfrm>
              <a:custGeom>
                <a:avLst/>
                <a:gdLst>
                  <a:gd name="T0" fmla="*/ 0 w 23"/>
                  <a:gd name="T1" fmla="*/ 8 h 27"/>
                  <a:gd name="T2" fmla="*/ 11 w 23"/>
                  <a:gd name="T3" fmla="*/ 0 h 27"/>
                  <a:gd name="T4" fmla="*/ 23 w 23"/>
                  <a:gd name="T5" fmla="*/ 17 h 27"/>
                  <a:gd name="T6" fmla="*/ 11 w 23"/>
                  <a:gd name="T7" fmla="*/ 27 h 27"/>
                  <a:gd name="T8" fmla="*/ 0 w 23"/>
                  <a:gd name="T9" fmla="*/ 8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8"/>
                    </a:moveTo>
                    <a:lnTo>
                      <a:pt x="11" y="0"/>
                    </a:lnTo>
                    <a:lnTo>
                      <a:pt x="23" y="17"/>
                    </a:lnTo>
                    <a:lnTo>
                      <a:pt x="11"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95" name="Freeform 892"/>
              <p:cNvSpPr>
                <a:spLocks/>
              </p:cNvSpPr>
              <p:nvPr/>
            </p:nvSpPr>
            <p:spPr bwMode="auto">
              <a:xfrm>
                <a:off x="4460" y="1648"/>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96" name="Rectangle 893"/>
              <p:cNvSpPr>
                <a:spLocks noChangeArrowheads="1"/>
              </p:cNvSpPr>
              <p:nvPr/>
            </p:nvSpPr>
            <p:spPr bwMode="auto">
              <a:xfrm>
                <a:off x="4460" y="164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97" name="Freeform 894"/>
              <p:cNvSpPr>
                <a:spLocks/>
              </p:cNvSpPr>
              <p:nvPr/>
            </p:nvSpPr>
            <p:spPr bwMode="auto">
              <a:xfrm>
                <a:off x="4464" y="1648"/>
                <a:ext cx="6" cy="26"/>
              </a:xfrm>
              <a:custGeom>
                <a:avLst/>
                <a:gdLst>
                  <a:gd name="T0" fmla="*/ 1 w 6"/>
                  <a:gd name="T1" fmla="*/ 0 h 26"/>
                  <a:gd name="T2" fmla="*/ 0 w 6"/>
                  <a:gd name="T3" fmla="*/ 26 h 26"/>
                  <a:gd name="T4" fmla="*/ 4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4"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798" name="Rectangle 895"/>
              <p:cNvSpPr>
                <a:spLocks noChangeArrowheads="1"/>
              </p:cNvSpPr>
              <p:nvPr/>
            </p:nvSpPr>
            <p:spPr bwMode="auto">
              <a:xfrm>
                <a:off x="4464" y="164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799" name="Freeform 896"/>
              <p:cNvSpPr>
                <a:spLocks/>
              </p:cNvSpPr>
              <p:nvPr/>
            </p:nvSpPr>
            <p:spPr bwMode="auto">
              <a:xfrm>
                <a:off x="4489" y="1623"/>
                <a:ext cx="28" cy="22"/>
              </a:xfrm>
              <a:custGeom>
                <a:avLst/>
                <a:gdLst>
                  <a:gd name="T0" fmla="*/ 0 w 28"/>
                  <a:gd name="T1" fmla="*/ 12 h 22"/>
                  <a:gd name="T2" fmla="*/ 22 w 28"/>
                  <a:gd name="T3" fmla="*/ 22 h 22"/>
                  <a:gd name="T4" fmla="*/ 28 w 28"/>
                  <a:gd name="T5" fmla="*/ 11 h 22"/>
                  <a:gd name="T6" fmla="*/ 5 w 28"/>
                  <a:gd name="T7" fmla="*/ 0 h 22"/>
                  <a:gd name="T8" fmla="*/ 0 w 28"/>
                  <a:gd name="T9" fmla="*/ 12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0" y="12"/>
                    </a:moveTo>
                    <a:lnTo>
                      <a:pt x="22" y="22"/>
                    </a:lnTo>
                    <a:lnTo>
                      <a:pt x="28" y="11"/>
                    </a:lnTo>
                    <a:lnTo>
                      <a:pt x="5" y="0"/>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00" name="Freeform 897"/>
              <p:cNvSpPr>
                <a:spLocks/>
              </p:cNvSpPr>
              <p:nvPr/>
            </p:nvSpPr>
            <p:spPr bwMode="auto">
              <a:xfrm>
                <a:off x="4505" y="1614"/>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01" name="Freeform 898"/>
              <p:cNvSpPr>
                <a:spLocks/>
              </p:cNvSpPr>
              <p:nvPr/>
            </p:nvSpPr>
            <p:spPr bwMode="auto">
              <a:xfrm>
                <a:off x="4494" y="1615"/>
                <a:ext cx="23" cy="27"/>
              </a:xfrm>
              <a:custGeom>
                <a:avLst/>
                <a:gdLst>
                  <a:gd name="T0" fmla="*/ 0 w 23"/>
                  <a:gd name="T1" fmla="*/ 8 h 27"/>
                  <a:gd name="T2" fmla="*/ 11 w 23"/>
                  <a:gd name="T3" fmla="*/ 0 h 27"/>
                  <a:gd name="T4" fmla="*/ 23 w 23"/>
                  <a:gd name="T5" fmla="*/ 19 h 27"/>
                  <a:gd name="T6" fmla="*/ 11 w 23"/>
                  <a:gd name="T7" fmla="*/ 27 h 27"/>
                  <a:gd name="T8" fmla="*/ 0 w 23"/>
                  <a:gd name="T9" fmla="*/ 8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8"/>
                    </a:moveTo>
                    <a:lnTo>
                      <a:pt x="11" y="0"/>
                    </a:lnTo>
                    <a:lnTo>
                      <a:pt x="23" y="19"/>
                    </a:lnTo>
                    <a:lnTo>
                      <a:pt x="11"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02" name="Freeform 899"/>
              <p:cNvSpPr>
                <a:spLocks/>
              </p:cNvSpPr>
              <p:nvPr/>
            </p:nvSpPr>
            <p:spPr bwMode="auto">
              <a:xfrm>
                <a:off x="4519" y="1614"/>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03" name="Rectangle 900"/>
              <p:cNvSpPr>
                <a:spLocks noChangeArrowheads="1"/>
              </p:cNvSpPr>
              <p:nvPr/>
            </p:nvSpPr>
            <p:spPr bwMode="auto">
              <a:xfrm>
                <a:off x="4519" y="161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04" name="Freeform 901"/>
              <p:cNvSpPr>
                <a:spLocks/>
              </p:cNvSpPr>
              <p:nvPr/>
            </p:nvSpPr>
            <p:spPr bwMode="auto">
              <a:xfrm>
                <a:off x="4527" y="161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05" name="Rectangle 902"/>
              <p:cNvSpPr>
                <a:spLocks noChangeArrowheads="1"/>
              </p:cNvSpPr>
              <p:nvPr/>
            </p:nvSpPr>
            <p:spPr bwMode="auto">
              <a:xfrm>
                <a:off x="4527" y="161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06" name="Freeform 903"/>
              <p:cNvSpPr>
                <a:spLocks/>
              </p:cNvSpPr>
              <p:nvPr/>
            </p:nvSpPr>
            <p:spPr bwMode="auto">
              <a:xfrm>
                <a:off x="4529" y="161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07" name="Rectangle 904"/>
              <p:cNvSpPr>
                <a:spLocks noChangeArrowheads="1"/>
              </p:cNvSpPr>
              <p:nvPr/>
            </p:nvSpPr>
            <p:spPr bwMode="auto">
              <a:xfrm>
                <a:off x="4529" y="161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08" name="Freeform 905"/>
              <p:cNvSpPr>
                <a:spLocks/>
              </p:cNvSpPr>
              <p:nvPr/>
            </p:nvSpPr>
            <p:spPr bwMode="auto">
              <a:xfrm>
                <a:off x="4531" y="1614"/>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09" name="Rectangle 906"/>
              <p:cNvSpPr>
                <a:spLocks noChangeArrowheads="1"/>
              </p:cNvSpPr>
              <p:nvPr/>
            </p:nvSpPr>
            <p:spPr bwMode="auto">
              <a:xfrm>
                <a:off x="4531" y="161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10" name="Freeform 907"/>
              <p:cNvSpPr>
                <a:spLocks/>
              </p:cNvSpPr>
              <p:nvPr/>
            </p:nvSpPr>
            <p:spPr bwMode="auto">
              <a:xfrm>
                <a:off x="4575" y="1588"/>
                <a:ext cx="32" cy="28"/>
              </a:xfrm>
              <a:custGeom>
                <a:avLst/>
                <a:gdLst>
                  <a:gd name="T0" fmla="*/ 0 w 32"/>
                  <a:gd name="T1" fmla="*/ 18 h 28"/>
                  <a:gd name="T2" fmla="*/ 25 w 32"/>
                  <a:gd name="T3" fmla="*/ 28 h 28"/>
                  <a:gd name="T4" fmla="*/ 32 w 32"/>
                  <a:gd name="T5" fmla="*/ 11 h 28"/>
                  <a:gd name="T6" fmla="*/ 7 w 32"/>
                  <a:gd name="T7" fmla="*/ 0 h 28"/>
                  <a:gd name="T8" fmla="*/ 0 w 32"/>
                  <a:gd name="T9" fmla="*/ 18 h 28"/>
                  <a:gd name="T10" fmla="*/ 0 60000 65536"/>
                  <a:gd name="T11" fmla="*/ 0 60000 65536"/>
                  <a:gd name="T12" fmla="*/ 0 60000 65536"/>
                  <a:gd name="T13" fmla="*/ 0 60000 65536"/>
                  <a:gd name="T14" fmla="*/ 0 60000 65536"/>
                  <a:gd name="T15" fmla="*/ 0 w 32"/>
                  <a:gd name="T16" fmla="*/ 0 h 28"/>
                  <a:gd name="T17" fmla="*/ 32 w 32"/>
                  <a:gd name="T18" fmla="*/ 28 h 28"/>
                </a:gdLst>
                <a:ahLst/>
                <a:cxnLst>
                  <a:cxn ang="T10">
                    <a:pos x="T0" y="T1"/>
                  </a:cxn>
                  <a:cxn ang="T11">
                    <a:pos x="T2" y="T3"/>
                  </a:cxn>
                  <a:cxn ang="T12">
                    <a:pos x="T4" y="T5"/>
                  </a:cxn>
                  <a:cxn ang="T13">
                    <a:pos x="T6" y="T7"/>
                  </a:cxn>
                  <a:cxn ang="T14">
                    <a:pos x="T8" y="T9"/>
                  </a:cxn>
                </a:cxnLst>
                <a:rect l="T15" t="T16" r="T17" b="T18"/>
                <a:pathLst>
                  <a:path w="32" h="28">
                    <a:moveTo>
                      <a:pt x="0" y="18"/>
                    </a:moveTo>
                    <a:lnTo>
                      <a:pt x="25" y="28"/>
                    </a:lnTo>
                    <a:lnTo>
                      <a:pt x="32" y="11"/>
                    </a:lnTo>
                    <a:lnTo>
                      <a:pt x="7" y="0"/>
                    </a:lnTo>
                    <a:lnTo>
                      <a:pt x="0" y="1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11" name="Freeform 908"/>
              <p:cNvSpPr>
                <a:spLocks/>
              </p:cNvSpPr>
              <p:nvPr/>
            </p:nvSpPr>
            <p:spPr bwMode="auto">
              <a:xfrm>
                <a:off x="4594" y="158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12" name="Freeform 909"/>
              <p:cNvSpPr>
                <a:spLocks/>
              </p:cNvSpPr>
              <p:nvPr/>
            </p:nvSpPr>
            <p:spPr bwMode="auto">
              <a:xfrm>
                <a:off x="4582" y="1581"/>
                <a:ext cx="25" cy="27"/>
              </a:xfrm>
              <a:custGeom>
                <a:avLst/>
                <a:gdLst>
                  <a:gd name="T0" fmla="*/ 0 w 25"/>
                  <a:gd name="T1" fmla="*/ 7 h 27"/>
                  <a:gd name="T2" fmla="*/ 12 w 25"/>
                  <a:gd name="T3" fmla="*/ 0 h 27"/>
                  <a:gd name="T4" fmla="*/ 25 w 25"/>
                  <a:gd name="T5" fmla="*/ 18 h 27"/>
                  <a:gd name="T6" fmla="*/ 12 w 25"/>
                  <a:gd name="T7" fmla="*/ 27 h 27"/>
                  <a:gd name="T8" fmla="*/ 0 w 25"/>
                  <a:gd name="T9" fmla="*/ 7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7"/>
                    </a:moveTo>
                    <a:lnTo>
                      <a:pt x="12" y="0"/>
                    </a:lnTo>
                    <a:lnTo>
                      <a:pt x="25" y="18"/>
                    </a:lnTo>
                    <a:lnTo>
                      <a:pt x="12" y="27"/>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13" name="Freeform 910"/>
              <p:cNvSpPr>
                <a:spLocks/>
              </p:cNvSpPr>
              <p:nvPr/>
            </p:nvSpPr>
            <p:spPr bwMode="auto">
              <a:xfrm>
                <a:off x="4596" y="1580"/>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14" name="Rectangle 911"/>
              <p:cNvSpPr>
                <a:spLocks noChangeArrowheads="1"/>
              </p:cNvSpPr>
              <p:nvPr/>
            </p:nvSpPr>
            <p:spPr bwMode="auto">
              <a:xfrm>
                <a:off x="4596" y="15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15" name="Freeform 912"/>
              <p:cNvSpPr>
                <a:spLocks/>
              </p:cNvSpPr>
              <p:nvPr/>
            </p:nvSpPr>
            <p:spPr bwMode="auto">
              <a:xfrm>
                <a:off x="4604" y="1580"/>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16" name="Rectangle 913"/>
              <p:cNvSpPr>
                <a:spLocks noChangeArrowheads="1"/>
              </p:cNvSpPr>
              <p:nvPr/>
            </p:nvSpPr>
            <p:spPr bwMode="auto">
              <a:xfrm>
                <a:off x="4604" y="15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17" name="Freeform 914"/>
              <p:cNvSpPr>
                <a:spLocks/>
              </p:cNvSpPr>
              <p:nvPr/>
            </p:nvSpPr>
            <p:spPr bwMode="auto">
              <a:xfrm>
                <a:off x="4626" y="1547"/>
                <a:ext cx="9" cy="26"/>
              </a:xfrm>
              <a:custGeom>
                <a:avLst/>
                <a:gdLst>
                  <a:gd name="T0" fmla="*/ 1 w 9"/>
                  <a:gd name="T1" fmla="*/ 0 h 26"/>
                  <a:gd name="T2" fmla="*/ 0 w 9"/>
                  <a:gd name="T3" fmla="*/ 26 h 26"/>
                  <a:gd name="T4" fmla="*/ 8 w 9"/>
                  <a:gd name="T5" fmla="*/ 26 h 26"/>
                  <a:gd name="T6" fmla="*/ 9 w 9"/>
                  <a:gd name="T7" fmla="*/ 0 h 26"/>
                  <a:gd name="T8" fmla="*/ 1 w 9"/>
                  <a:gd name="T9" fmla="*/ 0 h 26"/>
                  <a:gd name="T10" fmla="*/ 0 60000 65536"/>
                  <a:gd name="T11" fmla="*/ 0 60000 65536"/>
                  <a:gd name="T12" fmla="*/ 0 60000 65536"/>
                  <a:gd name="T13" fmla="*/ 0 60000 65536"/>
                  <a:gd name="T14" fmla="*/ 0 60000 65536"/>
                  <a:gd name="T15" fmla="*/ 0 w 9"/>
                  <a:gd name="T16" fmla="*/ 0 h 26"/>
                  <a:gd name="T17" fmla="*/ 9 w 9"/>
                  <a:gd name="T18" fmla="*/ 26 h 26"/>
                </a:gdLst>
                <a:ahLst/>
                <a:cxnLst>
                  <a:cxn ang="T10">
                    <a:pos x="T0" y="T1"/>
                  </a:cxn>
                  <a:cxn ang="T11">
                    <a:pos x="T2" y="T3"/>
                  </a:cxn>
                  <a:cxn ang="T12">
                    <a:pos x="T4" y="T5"/>
                  </a:cxn>
                  <a:cxn ang="T13">
                    <a:pos x="T6" y="T7"/>
                  </a:cxn>
                  <a:cxn ang="T14">
                    <a:pos x="T8" y="T9"/>
                  </a:cxn>
                </a:cxnLst>
                <a:rect l="T15" t="T16" r="T17" b="T18"/>
                <a:pathLst>
                  <a:path w="9" h="26">
                    <a:moveTo>
                      <a:pt x="1" y="0"/>
                    </a:moveTo>
                    <a:lnTo>
                      <a:pt x="0" y="26"/>
                    </a:lnTo>
                    <a:lnTo>
                      <a:pt x="8" y="26"/>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18" name="Freeform 915"/>
              <p:cNvSpPr>
                <a:spLocks/>
              </p:cNvSpPr>
              <p:nvPr/>
            </p:nvSpPr>
            <p:spPr bwMode="auto">
              <a:xfrm>
                <a:off x="4634" y="1547"/>
                <a:ext cx="16" cy="26"/>
              </a:xfrm>
              <a:custGeom>
                <a:avLst/>
                <a:gdLst>
                  <a:gd name="T0" fmla="*/ 1 w 16"/>
                  <a:gd name="T1" fmla="*/ 0 h 26"/>
                  <a:gd name="T2" fmla="*/ 0 w 16"/>
                  <a:gd name="T3" fmla="*/ 26 h 26"/>
                  <a:gd name="T4" fmla="*/ 15 w 16"/>
                  <a:gd name="T5" fmla="*/ 26 h 26"/>
                  <a:gd name="T6" fmla="*/ 16 w 16"/>
                  <a:gd name="T7" fmla="*/ 0 h 26"/>
                  <a:gd name="T8" fmla="*/ 1 w 16"/>
                  <a:gd name="T9" fmla="*/ 0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1" y="0"/>
                    </a:moveTo>
                    <a:lnTo>
                      <a:pt x="0" y="26"/>
                    </a:lnTo>
                    <a:lnTo>
                      <a:pt x="15" y="26"/>
                    </a:lnTo>
                    <a:lnTo>
                      <a:pt x="1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19" name="Rectangle 916"/>
              <p:cNvSpPr>
                <a:spLocks noChangeArrowheads="1"/>
              </p:cNvSpPr>
              <p:nvPr/>
            </p:nvSpPr>
            <p:spPr bwMode="auto">
              <a:xfrm>
                <a:off x="4634" y="15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20" name="Freeform 917"/>
              <p:cNvSpPr>
                <a:spLocks/>
              </p:cNvSpPr>
              <p:nvPr/>
            </p:nvSpPr>
            <p:spPr bwMode="auto">
              <a:xfrm>
                <a:off x="4637" y="1541"/>
                <a:ext cx="28" cy="21"/>
              </a:xfrm>
              <a:custGeom>
                <a:avLst/>
                <a:gdLst>
                  <a:gd name="T0" fmla="*/ 0 w 28"/>
                  <a:gd name="T1" fmla="*/ 17 h 21"/>
                  <a:gd name="T2" fmla="*/ 26 w 28"/>
                  <a:gd name="T3" fmla="*/ 21 h 21"/>
                  <a:gd name="T4" fmla="*/ 28 w 28"/>
                  <a:gd name="T5" fmla="*/ 3 h 21"/>
                  <a:gd name="T6" fmla="*/ 2 w 28"/>
                  <a:gd name="T7" fmla="*/ 0 h 21"/>
                  <a:gd name="T8" fmla="*/ 0 w 28"/>
                  <a:gd name="T9" fmla="*/ 17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0" y="17"/>
                    </a:moveTo>
                    <a:lnTo>
                      <a:pt x="26" y="21"/>
                    </a:lnTo>
                    <a:lnTo>
                      <a:pt x="28" y="3"/>
                    </a:lnTo>
                    <a:lnTo>
                      <a:pt x="2"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1" name="Freeform 918"/>
              <p:cNvSpPr>
                <a:spLocks/>
              </p:cNvSpPr>
              <p:nvPr/>
            </p:nvSpPr>
            <p:spPr bwMode="auto">
              <a:xfrm>
                <a:off x="4636" y="1548"/>
                <a:ext cx="26" cy="27"/>
              </a:xfrm>
              <a:custGeom>
                <a:avLst/>
                <a:gdLst>
                  <a:gd name="T0" fmla="*/ 13 w 26"/>
                  <a:gd name="T1" fmla="*/ 0 h 27"/>
                  <a:gd name="T2" fmla="*/ 0 w 26"/>
                  <a:gd name="T3" fmla="*/ 11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2" name="Freeform 919"/>
              <p:cNvSpPr>
                <a:spLocks/>
              </p:cNvSpPr>
              <p:nvPr/>
            </p:nvSpPr>
            <p:spPr bwMode="auto">
              <a:xfrm>
                <a:off x="4651" y="1529"/>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3" name="Freeform 920"/>
              <p:cNvSpPr>
                <a:spLocks/>
              </p:cNvSpPr>
              <p:nvPr/>
            </p:nvSpPr>
            <p:spPr bwMode="auto">
              <a:xfrm>
                <a:off x="4638" y="1530"/>
                <a:ext cx="26" cy="27"/>
              </a:xfrm>
              <a:custGeom>
                <a:avLst/>
                <a:gdLst>
                  <a:gd name="T0" fmla="*/ 0 w 26"/>
                  <a:gd name="T1" fmla="*/ 12 h 27"/>
                  <a:gd name="T2" fmla="*/ 13 w 26"/>
                  <a:gd name="T3" fmla="*/ 0 h 27"/>
                  <a:gd name="T4" fmla="*/ 26 w 26"/>
                  <a:gd name="T5" fmla="*/ 16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6"/>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4" name="Freeform 921"/>
              <p:cNvSpPr>
                <a:spLocks/>
              </p:cNvSpPr>
              <p:nvPr/>
            </p:nvSpPr>
            <p:spPr bwMode="auto">
              <a:xfrm>
                <a:off x="4669" y="1508"/>
                <a:ext cx="28" cy="19"/>
              </a:xfrm>
              <a:custGeom>
                <a:avLst/>
                <a:gdLst>
                  <a:gd name="T0" fmla="*/ 0 w 28"/>
                  <a:gd name="T1" fmla="*/ 16 h 19"/>
                  <a:gd name="T2" fmla="*/ 26 w 28"/>
                  <a:gd name="T3" fmla="*/ 19 h 19"/>
                  <a:gd name="T4" fmla="*/ 28 w 28"/>
                  <a:gd name="T5" fmla="*/ 3 h 19"/>
                  <a:gd name="T6" fmla="*/ 3 w 28"/>
                  <a:gd name="T7" fmla="*/ 0 h 19"/>
                  <a:gd name="T8" fmla="*/ 0 w 28"/>
                  <a:gd name="T9" fmla="*/ 16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0" y="16"/>
                    </a:moveTo>
                    <a:lnTo>
                      <a:pt x="26" y="19"/>
                    </a:lnTo>
                    <a:lnTo>
                      <a:pt x="28" y="3"/>
                    </a:lnTo>
                    <a:lnTo>
                      <a:pt x="3"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5" name="Freeform 922"/>
              <p:cNvSpPr>
                <a:spLocks/>
              </p:cNvSpPr>
              <p:nvPr/>
            </p:nvSpPr>
            <p:spPr bwMode="auto">
              <a:xfrm>
                <a:off x="4683" y="149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6" name="Freeform 923"/>
              <p:cNvSpPr>
                <a:spLocks/>
              </p:cNvSpPr>
              <p:nvPr/>
            </p:nvSpPr>
            <p:spPr bwMode="auto">
              <a:xfrm>
                <a:off x="4670" y="1497"/>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7" name="Freeform 924"/>
              <p:cNvSpPr>
                <a:spLocks/>
              </p:cNvSpPr>
              <p:nvPr/>
            </p:nvSpPr>
            <p:spPr bwMode="auto">
              <a:xfrm>
                <a:off x="4684" y="1496"/>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28" name="Rectangle 925"/>
              <p:cNvSpPr>
                <a:spLocks noChangeArrowheads="1"/>
              </p:cNvSpPr>
              <p:nvPr/>
            </p:nvSpPr>
            <p:spPr bwMode="auto">
              <a:xfrm>
                <a:off x="4684" y="149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29" name="Freeform 926"/>
              <p:cNvSpPr>
                <a:spLocks/>
              </p:cNvSpPr>
              <p:nvPr/>
            </p:nvSpPr>
            <p:spPr bwMode="auto">
              <a:xfrm>
                <a:off x="4689" y="149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30" name="Rectangle 927"/>
              <p:cNvSpPr>
                <a:spLocks noChangeArrowheads="1"/>
              </p:cNvSpPr>
              <p:nvPr/>
            </p:nvSpPr>
            <p:spPr bwMode="auto">
              <a:xfrm>
                <a:off x="4689" y="149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31" name="Freeform 928"/>
              <p:cNvSpPr>
                <a:spLocks/>
              </p:cNvSpPr>
              <p:nvPr/>
            </p:nvSpPr>
            <p:spPr bwMode="auto">
              <a:xfrm>
                <a:off x="4693" y="1496"/>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32" name="Rectangle 929"/>
              <p:cNvSpPr>
                <a:spLocks noChangeArrowheads="1"/>
              </p:cNvSpPr>
              <p:nvPr/>
            </p:nvSpPr>
            <p:spPr bwMode="auto">
              <a:xfrm>
                <a:off x="4693" y="149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33" name="Freeform 930"/>
              <p:cNvSpPr>
                <a:spLocks/>
              </p:cNvSpPr>
              <p:nvPr/>
            </p:nvSpPr>
            <p:spPr bwMode="auto">
              <a:xfrm>
                <a:off x="4689" y="1496"/>
                <a:ext cx="28" cy="18"/>
              </a:xfrm>
              <a:custGeom>
                <a:avLst/>
                <a:gdLst>
                  <a:gd name="T0" fmla="*/ 0 w 28"/>
                  <a:gd name="T1" fmla="*/ 9 h 18"/>
                  <a:gd name="T2" fmla="*/ 24 w 28"/>
                  <a:gd name="T3" fmla="*/ 18 h 18"/>
                  <a:gd name="T4" fmla="*/ 28 w 28"/>
                  <a:gd name="T5" fmla="*/ 10 h 18"/>
                  <a:gd name="T6" fmla="*/ 3 w 28"/>
                  <a:gd name="T7" fmla="*/ 0 h 18"/>
                  <a:gd name="T8" fmla="*/ 0 w 28"/>
                  <a:gd name="T9" fmla="*/ 9 h 18"/>
                  <a:gd name="T10" fmla="*/ 0 60000 65536"/>
                  <a:gd name="T11" fmla="*/ 0 60000 65536"/>
                  <a:gd name="T12" fmla="*/ 0 60000 65536"/>
                  <a:gd name="T13" fmla="*/ 0 60000 65536"/>
                  <a:gd name="T14" fmla="*/ 0 60000 65536"/>
                  <a:gd name="T15" fmla="*/ 0 w 28"/>
                  <a:gd name="T16" fmla="*/ 0 h 18"/>
                  <a:gd name="T17" fmla="*/ 28 w 28"/>
                  <a:gd name="T18" fmla="*/ 18 h 18"/>
                </a:gdLst>
                <a:ahLst/>
                <a:cxnLst>
                  <a:cxn ang="T10">
                    <a:pos x="T0" y="T1"/>
                  </a:cxn>
                  <a:cxn ang="T11">
                    <a:pos x="T2" y="T3"/>
                  </a:cxn>
                  <a:cxn ang="T12">
                    <a:pos x="T4" y="T5"/>
                  </a:cxn>
                  <a:cxn ang="T13">
                    <a:pos x="T6" y="T7"/>
                  </a:cxn>
                  <a:cxn ang="T14">
                    <a:pos x="T8" y="T9"/>
                  </a:cxn>
                </a:cxnLst>
                <a:rect l="T15" t="T16" r="T17" b="T18"/>
                <a:pathLst>
                  <a:path w="28" h="18">
                    <a:moveTo>
                      <a:pt x="0" y="9"/>
                    </a:moveTo>
                    <a:lnTo>
                      <a:pt x="24" y="18"/>
                    </a:lnTo>
                    <a:lnTo>
                      <a:pt x="28" y="10"/>
                    </a:lnTo>
                    <a:lnTo>
                      <a:pt x="3" y="0"/>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34" name="Freeform 931"/>
              <p:cNvSpPr>
                <a:spLocks/>
              </p:cNvSpPr>
              <p:nvPr/>
            </p:nvSpPr>
            <p:spPr bwMode="auto">
              <a:xfrm>
                <a:off x="4689" y="1497"/>
                <a:ext cx="24" cy="27"/>
              </a:xfrm>
              <a:custGeom>
                <a:avLst/>
                <a:gdLst>
                  <a:gd name="T0" fmla="*/ 12 w 24"/>
                  <a:gd name="T1" fmla="*/ 0 h 27"/>
                  <a:gd name="T2" fmla="*/ 0 w 24"/>
                  <a:gd name="T3" fmla="*/ 9 h 27"/>
                  <a:gd name="T4" fmla="*/ 12 w 24"/>
                  <a:gd name="T5" fmla="*/ 27 h 27"/>
                  <a:gd name="T6" fmla="*/ 24 w 24"/>
                  <a:gd name="T7" fmla="*/ 18 h 27"/>
                  <a:gd name="T8" fmla="*/ 12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2" y="0"/>
                    </a:moveTo>
                    <a:lnTo>
                      <a:pt x="0" y="9"/>
                    </a:lnTo>
                    <a:lnTo>
                      <a:pt x="12" y="27"/>
                    </a:lnTo>
                    <a:lnTo>
                      <a:pt x="24" y="18"/>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35" name="Freeform 932"/>
              <p:cNvSpPr>
                <a:spLocks/>
              </p:cNvSpPr>
              <p:nvPr/>
            </p:nvSpPr>
            <p:spPr bwMode="auto">
              <a:xfrm>
                <a:off x="4741" y="1479"/>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36" name="Freeform 933"/>
              <p:cNvSpPr>
                <a:spLocks/>
              </p:cNvSpPr>
              <p:nvPr/>
            </p:nvSpPr>
            <p:spPr bwMode="auto">
              <a:xfrm>
                <a:off x="4748" y="147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37" name="Rectangle 934"/>
              <p:cNvSpPr>
                <a:spLocks noChangeArrowheads="1"/>
              </p:cNvSpPr>
              <p:nvPr/>
            </p:nvSpPr>
            <p:spPr bwMode="auto">
              <a:xfrm>
                <a:off x="4748" y="14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38" name="Freeform 935"/>
              <p:cNvSpPr>
                <a:spLocks/>
              </p:cNvSpPr>
              <p:nvPr/>
            </p:nvSpPr>
            <p:spPr bwMode="auto">
              <a:xfrm>
                <a:off x="4750" y="1479"/>
                <a:ext cx="20" cy="27"/>
              </a:xfrm>
              <a:custGeom>
                <a:avLst/>
                <a:gdLst>
                  <a:gd name="T0" fmla="*/ 1 w 20"/>
                  <a:gd name="T1" fmla="*/ 0 h 27"/>
                  <a:gd name="T2" fmla="*/ 0 w 20"/>
                  <a:gd name="T3" fmla="*/ 27 h 27"/>
                  <a:gd name="T4" fmla="*/ 19 w 20"/>
                  <a:gd name="T5" fmla="*/ 27 h 27"/>
                  <a:gd name="T6" fmla="*/ 20 w 20"/>
                  <a:gd name="T7" fmla="*/ 0 h 27"/>
                  <a:gd name="T8" fmla="*/ 1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1" y="0"/>
                    </a:moveTo>
                    <a:lnTo>
                      <a:pt x="0" y="27"/>
                    </a:lnTo>
                    <a:lnTo>
                      <a:pt x="19" y="27"/>
                    </a:lnTo>
                    <a:lnTo>
                      <a:pt x="2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39" name="Rectangle 936"/>
              <p:cNvSpPr>
                <a:spLocks noChangeArrowheads="1"/>
              </p:cNvSpPr>
              <p:nvPr/>
            </p:nvSpPr>
            <p:spPr bwMode="auto">
              <a:xfrm>
                <a:off x="4750" y="14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40" name="Freeform 937"/>
              <p:cNvSpPr>
                <a:spLocks/>
              </p:cNvSpPr>
              <p:nvPr/>
            </p:nvSpPr>
            <p:spPr bwMode="auto">
              <a:xfrm>
                <a:off x="4769" y="1479"/>
                <a:ext cx="12" cy="27"/>
              </a:xfrm>
              <a:custGeom>
                <a:avLst/>
                <a:gdLst>
                  <a:gd name="T0" fmla="*/ 1 w 12"/>
                  <a:gd name="T1" fmla="*/ 0 h 27"/>
                  <a:gd name="T2" fmla="*/ 0 w 12"/>
                  <a:gd name="T3" fmla="*/ 27 h 27"/>
                  <a:gd name="T4" fmla="*/ 11 w 12"/>
                  <a:gd name="T5" fmla="*/ 27 h 27"/>
                  <a:gd name="T6" fmla="*/ 12 w 12"/>
                  <a:gd name="T7" fmla="*/ 0 h 27"/>
                  <a:gd name="T8" fmla="*/ 1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1" y="0"/>
                    </a:moveTo>
                    <a:lnTo>
                      <a:pt x="0" y="27"/>
                    </a:lnTo>
                    <a:lnTo>
                      <a:pt x="11" y="27"/>
                    </a:lnTo>
                    <a:lnTo>
                      <a:pt x="1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41" name="Rectangle 938"/>
              <p:cNvSpPr>
                <a:spLocks noChangeArrowheads="1"/>
              </p:cNvSpPr>
              <p:nvPr/>
            </p:nvSpPr>
            <p:spPr bwMode="auto">
              <a:xfrm>
                <a:off x="4769" y="14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42" name="Freeform 939"/>
              <p:cNvSpPr>
                <a:spLocks/>
              </p:cNvSpPr>
              <p:nvPr/>
            </p:nvSpPr>
            <p:spPr bwMode="auto">
              <a:xfrm>
                <a:off x="4780" y="147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43" name="Rectangle 940"/>
              <p:cNvSpPr>
                <a:spLocks noChangeArrowheads="1"/>
              </p:cNvSpPr>
              <p:nvPr/>
            </p:nvSpPr>
            <p:spPr bwMode="auto">
              <a:xfrm>
                <a:off x="4780" y="14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844" name="Freeform 941"/>
              <p:cNvSpPr>
                <a:spLocks/>
              </p:cNvSpPr>
              <p:nvPr/>
            </p:nvSpPr>
            <p:spPr bwMode="auto">
              <a:xfrm>
                <a:off x="4812" y="1474"/>
                <a:ext cx="26" cy="16"/>
              </a:xfrm>
              <a:custGeom>
                <a:avLst/>
                <a:gdLst>
                  <a:gd name="T0" fmla="*/ 0 w 26"/>
                  <a:gd name="T1" fmla="*/ 9 h 16"/>
                  <a:gd name="T2" fmla="*/ 24 w 26"/>
                  <a:gd name="T3" fmla="*/ 16 h 16"/>
                  <a:gd name="T4" fmla="*/ 26 w 26"/>
                  <a:gd name="T5" fmla="*/ 6 h 16"/>
                  <a:gd name="T6" fmla="*/ 2 w 26"/>
                  <a:gd name="T7" fmla="*/ 0 h 16"/>
                  <a:gd name="T8" fmla="*/ 0 w 26"/>
                  <a:gd name="T9" fmla="*/ 9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0" y="9"/>
                    </a:moveTo>
                    <a:lnTo>
                      <a:pt x="24" y="16"/>
                    </a:lnTo>
                    <a:lnTo>
                      <a:pt x="26" y="6"/>
                    </a:lnTo>
                    <a:lnTo>
                      <a:pt x="2" y="0"/>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45" name="Freeform 942"/>
              <p:cNvSpPr>
                <a:spLocks/>
              </p:cNvSpPr>
              <p:nvPr/>
            </p:nvSpPr>
            <p:spPr bwMode="auto">
              <a:xfrm>
                <a:off x="4825" y="1463"/>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46" name="Freeform 943"/>
              <p:cNvSpPr>
                <a:spLocks/>
              </p:cNvSpPr>
              <p:nvPr/>
            </p:nvSpPr>
            <p:spPr bwMode="auto">
              <a:xfrm>
                <a:off x="4813" y="1464"/>
                <a:ext cx="24" cy="27"/>
              </a:xfrm>
              <a:custGeom>
                <a:avLst/>
                <a:gdLst>
                  <a:gd name="T0" fmla="*/ 0 w 24"/>
                  <a:gd name="T1" fmla="*/ 10 h 27"/>
                  <a:gd name="T2" fmla="*/ 12 w 24"/>
                  <a:gd name="T3" fmla="*/ 0 h 27"/>
                  <a:gd name="T4" fmla="*/ 24 w 24"/>
                  <a:gd name="T5" fmla="*/ 16 h 27"/>
                  <a:gd name="T6" fmla="*/ 12 w 24"/>
                  <a:gd name="T7" fmla="*/ 27 h 27"/>
                  <a:gd name="T8" fmla="*/ 0 w 24"/>
                  <a:gd name="T9" fmla="*/ 1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10"/>
                    </a:moveTo>
                    <a:lnTo>
                      <a:pt x="12" y="0"/>
                    </a:lnTo>
                    <a:lnTo>
                      <a:pt x="24" y="16"/>
                    </a:lnTo>
                    <a:lnTo>
                      <a:pt x="12"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47" name="Freeform 944"/>
              <p:cNvSpPr>
                <a:spLocks/>
              </p:cNvSpPr>
              <p:nvPr/>
            </p:nvSpPr>
            <p:spPr bwMode="auto">
              <a:xfrm>
                <a:off x="4822" y="1453"/>
                <a:ext cx="31" cy="29"/>
              </a:xfrm>
              <a:custGeom>
                <a:avLst/>
                <a:gdLst>
                  <a:gd name="T0" fmla="*/ 0 w 31"/>
                  <a:gd name="T1" fmla="*/ 17 h 29"/>
                  <a:gd name="T2" fmla="*/ 22 w 31"/>
                  <a:gd name="T3" fmla="*/ 29 h 29"/>
                  <a:gd name="T4" fmla="*/ 31 w 31"/>
                  <a:gd name="T5" fmla="*/ 12 h 29"/>
                  <a:gd name="T6" fmla="*/ 8 w 31"/>
                  <a:gd name="T7" fmla="*/ 0 h 29"/>
                  <a:gd name="T8" fmla="*/ 0 w 31"/>
                  <a:gd name="T9" fmla="*/ 17 h 29"/>
                  <a:gd name="T10" fmla="*/ 0 60000 65536"/>
                  <a:gd name="T11" fmla="*/ 0 60000 65536"/>
                  <a:gd name="T12" fmla="*/ 0 60000 65536"/>
                  <a:gd name="T13" fmla="*/ 0 60000 65536"/>
                  <a:gd name="T14" fmla="*/ 0 60000 65536"/>
                  <a:gd name="T15" fmla="*/ 0 w 31"/>
                  <a:gd name="T16" fmla="*/ 0 h 29"/>
                  <a:gd name="T17" fmla="*/ 31 w 31"/>
                  <a:gd name="T18" fmla="*/ 29 h 29"/>
                </a:gdLst>
                <a:ahLst/>
                <a:cxnLst>
                  <a:cxn ang="T10">
                    <a:pos x="T0" y="T1"/>
                  </a:cxn>
                  <a:cxn ang="T11">
                    <a:pos x="T2" y="T3"/>
                  </a:cxn>
                  <a:cxn ang="T12">
                    <a:pos x="T4" y="T5"/>
                  </a:cxn>
                  <a:cxn ang="T13">
                    <a:pos x="T6" y="T7"/>
                  </a:cxn>
                  <a:cxn ang="T14">
                    <a:pos x="T8" y="T9"/>
                  </a:cxn>
                </a:cxnLst>
                <a:rect l="T15" t="T16" r="T17" b="T18"/>
                <a:pathLst>
                  <a:path w="31" h="29">
                    <a:moveTo>
                      <a:pt x="0" y="17"/>
                    </a:moveTo>
                    <a:lnTo>
                      <a:pt x="22" y="29"/>
                    </a:lnTo>
                    <a:lnTo>
                      <a:pt x="31" y="12"/>
                    </a:lnTo>
                    <a:lnTo>
                      <a:pt x="8"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48" name="Freeform 945"/>
              <p:cNvSpPr>
                <a:spLocks/>
              </p:cNvSpPr>
              <p:nvPr/>
            </p:nvSpPr>
            <p:spPr bwMode="auto">
              <a:xfrm>
                <a:off x="4822" y="1464"/>
                <a:ext cx="22" cy="27"/>
              </a:xfrm>
              <a:custGeom>
                <a:avLst/>
                <a:gdLst>
                  <a:gd name="T0" fmla="*/ 11 w 22"/>
                  <a:gd name="T1" fmla="*/ 0 h 27"/>
                  <a:gd name="T2" fmla="*/ 0 w 22"/>
                  <a:gd name="T3" fmla="*/ 7 h 27"/>
                  <a:gd name="T4" fmla="*/ 11 w 22"/>
                  <a:gd name="T5" fmla="*/ 27 h 27"/>
                  <a:gd name="T6" fmla="*/ 22 w 22"/>
                  <a:gd name="T7" fmla="*/ 19 h 27"/>
                  <a:gd name="T8" fmla="*/ 11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1" y="0"/>
                    </a:moveTo>
                    <a:lnTo>
                      <a:pt x="0" y="7"/>
                    </a:lnTo>
                    <a:lnTo>
                      <a:pt x="11" y="27"/>
                    </a:lnTo>
                    <a:lnTo>
                      <a:pt x="22" y="19"/>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49" name="Freeform 946"/>
              <p:cNvSpPr>
                <a:spLocks/>
              </p:cNvSpPr>
              <p:nvPr/>
            </p:nvSpPr>
            <p:spPr bwMode="auto">
              <a:xfrm>
                <a:off x="4829" y="1450"/>
                <a:ext cx="26" cy="13"/>
              </a:xfrm>
              <a:custGeom>
                <a:avLst/>
                <a:gdLst>
                  <a:gd name="T0" fmla="*/ 0 w 26"/>
                  <a:gd name="T1" fmla="*/ 5 h 13"/>
                  <a:gd name="T2" fmla="*/ 25 w 26"/>
                  <a:gd name="T3" fmla="*/ 13 h 13"/>
                  <a:gd name="T4" fmla="*/ 26 w 26"/>
                  <a:gd name="T5" fmla="*/ 7 h 13"/>
                  <a:gd name="T6" fmla="*/ 1 w 26"/>
                  <a:gd name="T7" fmla="*/ 0 h 13"/>
                  <a:gd name="T8" fmla="*/ 0 w 26"/>
                  <a:gd name="T9" fmla="*/ 5 h 13"/>
                  <a:gd name="T10" fmla="*/ 0 60000 65536"/>
                  <a:gd name="T11" fmla="*/ 0 60000 65536"/>
                  <a:gd name="T12" fmla="*/ 0 60000 65536"/>
                  <a:gd name="T13" fmla="*/ 0 60000 65536"/>
                  <a:gd name="T14" fmla="*/ 0 60000 65536"/>
                  <a:gd name="T15" fmla="*/ 0 w 26"/>
                  <a:gd name="T16" fmla="*/ 0 h 13"/>
                  <a:gd name="T17" fmla="*/ 26 w 26"/>
                  <a:gd name="T18" fmla="*/ 13 h 13"/>
                </a:gdLst>
                <a:ahLst/>
                <a:cxnLst>
                  <a:cxn ang="T10">
                    <a:pos x="T0" y="T1"/>
                  </a:cxn>
                  <a:cxn ang="T11">
                    <a:pos x="T2" y="T3"/>
                  </a:cxn>
                  <a:cxn ang="T12">
                    <a:pos x="T4" y="T5"/>
                  </a:cxn>
                  <a:cxn ang="T13">
                    <a:pos x="T6" y="T7"/>
                  </a:cxn>
                  <a:cxn ang="T14">
                    <a:pos x="T8" y="T9"/>
                  </a:cxn>
                </a:cxnLst>
                <a:rect l="T15" t="T16" r="T17" b="T18"/>
                <a:pathLst>
                  <a:path w="26" h="13">
                    <a:moveTo>
                      <a:pt x="0" y="5"/>
                    </a:moveTo>
                    <a:lnTo>
                      <a:pt x="25" y="13"/>
                    </a:lnTo>
                    <a:lnTo>
                      <a:pt x="26" y="7"/>
                    </a:lnTo>
                    <a:lnTo>
                      <a:pt x="1"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0" name="Freeform 947"/>
              <p:cNvSpPr>
                <a:spLocks/>
              </p:cNvSpPr>
              <p:nvPr/>
            </p:nvSpPr>
            <p:spPr bwMode="auto">
              <a:xfrm>
                <a:off x="4829" y="1454"/>
                <a:ext cx="25" cy="12"/>
              </a:xfrm>
              <a:custGeom>
                <a:avLst/>
                <a:gdLst>
                  <a:gd name="T0" fmla="*/ 1 w 25"/>
                  <a:gd name="T1" fmla="*/ 0 h 12"/>
                  <a:gd name="T2" fmla="*/ 0 w 25"/>
                  <a:gd name="T3" fmla="*/ 2 h 12"/>
                  <a:gd name="T4" fmla="*/ 24 w 25"/>
                  <a:gd name="T5" fmla="*/ 12 h 12"/>
                  <a:gd name="T6" fmla="*/ 25 w 25"/>
                  <a:gd name="T7" fmla="*/ 10 h 12"/>
                  <a:gd name="T8" fmla="*/ 1 w 25"/>
                  <a:gd name="T9" fmla="*/ 0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1" y="0"/>
                    </a:moveTo>
                    <a:lnTo>
                      <a:pt x="0" y="2"/>
                    </a:lnTo>
                    <a:lnTo>
                      <a:pt x="24" y="12"/>
                    </a:lnTo>
                    <a:lnTo>
                      <a:pt x="25" y="1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1" name="Freeform 948"/>
              <p:cNvSpPr>
                <a:spLocks/>
              </p:cNvSpPr>
              <p:nvPr/>
            </p:nvSpPr>
            <p:spPr bwMode="auto">
              <a:xfrm>
                <a:off x="4877" y="1428"/>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2" name="Freeform 949"/>
              <p:cNvSpPr>
                <a:spLocks/>
              </p:cNvSpPr>
              <p:nvPr/>
            </p:nvSpPr>
            <p:spPr bwMode="auto">
              <a:xfrm>
                <a:off x="4880" y="1422"/>
                <a:ext cx="29" cy="25"/>
              </a:xfrm>
              <a:custGeom>
                <a:avLst/>
                <a:gdLst>
                  <a:gd name="T0" fmla="*/ 0 w 29"/>
                  <a:gd name="T1" fmla="*/ 16 h 25"/>
                  <a:gd name="T2" fmla="*/ 24 w 29"/>
                  <a:gd name="T3" fmla="*/ 25 h 25"/>
                  <a:gd name="T4" fmla="*/ 29 w 29"/>
                  <a:gd name="T5" fmla="*/ 9 h 25"/>
                  <a:gd name="T6" fmla="*/ 5 w 29"/>
                  <a:gd name="T7" fmla="*/ 0 h 25"/>
                  <a:gd name="T8" fmla="*/ 0 w 29"/>
                  <a:gd name="T9" fmla="*/ 16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0" y="16"/>
                    </a:moveTo>
                    <a:lnTo>
                      <a:pt x="24" y="25"/>
                    </a:lnTo>
                    <a:lnTo>
                      <a:pt x="29" y="9"/>
                    </a:lnTo>
                    <a:lnTo>
                      <a:pt x="5"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3" name="Freeform 950"/>
              <p:cNvSpPr>
                <a:spLocks/>
              </p:cNvSpPr>
              <p:nvPr/>
            </p:nvSpPr>
            <p:spPr bwMode="auto">
              <a:xfrm>
                <a:off x="4879" y="1430"/>
                <a:ext cx="23" cy="26"/>
              </a:xfrm>
              <a:custGeom>
                <a:avLst/>
                <a:gdLst>
                  <a:gd name="T0" fmla="*/ 12 w 23"/>
                  <a:gd name="T1" fmla="*/ 0 h 26"/>
                  <a:gd name="T2" fmla="*/ 0 w 23"/>
                  <a:gd name="T3" fmla="*/ 8 h 26"/>
                  <a:gd name="T4" fmla="*/ 12 w 23"/>
                  <a:gd name="T5" fmla="*/ 26 h 26"/>
                  <a:gd name="T6" fmla="*/ 23 w 23"/>
                  <a:gd name="T7" fmla="*/ 17 h 26"/>
                  <a:gd name="T8" fmla="*/ 12 w 23"/>
                  <a:gd name="T9" fmla="*/ 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12" y="0"/>
                    </a:moveTo>
                    <a:lnTo>
                      <a:pt x="0" y="8"/>
                    </a:lnTo>
                    <a:lnTo>
                      <a:pt x="12" y="26"/>
                    </a:lnTo>
                    <a:lnTo>
                      <a:pt x="23" y="17"/>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4" name="Freeform 951"/>
              <p:cNvSpPr>
                <a:spLocks/>
              </p:cNvSpPr>
              <p:nvPr/>
            </p:nvSpPr>
            <p:spPr bwMode="auto">
              <a:xfrm>
                <a:off x="4896" y="1412"/>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4855" name="Freeform 952"/>
              <p:cNvSpPr>
                <a:spLocks/>
              </p:cNvSpPr>
              <p:nvPr/>
            </p:nvSpPr>
            <p:spPr bwMode="auto">
              <a:xfrm>
                <a:off x="4884" y="1413"/>
                <a:ext cx="24" cy="27"/>
              </a:xfrm>
              <a:custGeom>
                <a:avLst/>
                <a:gdLst>
                  <a:gd name="T0" fmla="*/ 0 w 24"/>
                  <a:gd name="T1" fmla="*/ 9 h 27"/>
                  <a:gd name="T2" fmla="*/ 12 w 24"/>
                  <a:gd name="T3" fmla="*/ 0 h 27"/>
                  <a:gd name="T4" fmla="*/ 24 w 24"/>
                  <a:gd name="T5" fmla="*/ 18 h 27"/>
                  <a:gd name="T6" fmla="*/ 12 w 24"/>
                  <a:gd name="T7" fmla="*/ 27 h 27"/>
                  <a:gd name="T8" fmla="*/ 0 w 24"/>
                  <a:gd name="T9" fmla="*/ 9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9"/>
                    </a:moveTo>
                    <a:lnTo>
                      <a:pt x="12" y="0"/>
                    </a:lnTo>
                    <a:lnTo>
                      <a:pt x="24" y="18"/>
                    </a:lnTo>
                    <a:lnTo>
                      <a:pt x="12"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sp>
          <p:nvSpPr>
            <p:cNvPr id="154696" name="Text Box 953"/>
            <p:cNvSpPr txBox="1">
              <a:spLocks noChangeArrowheads="1"/>
            </p:cNvSpPr>
            <p:nvPr/>
          </p:nvSpPr>
          <p:spPr bwMode="auto">
            <a:xfrm>
              <a:off x="4518" y="1721"/>
              <a:ext cx="84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2000" b="1">
                  <a:solidFill>
                    <a:srgbClr val="FFCC00"/>
                  </a:solidFill>
                </a:rPr>
                <a:t>COZAAR</a:t>
              </a:r>
            </a:p>
          </p:txBody>
        </p:sp>
        <p:sp>
          <p:nvSpPr>
            <p:cNvPr id="154697" name="Text Box 954"/>
            <p:cNvSpPr txBox="1">
              <a:spLocks noChangeArrowheads="1"/>
            </p:cNvSpPr>
            <p:nvPr/>
          </p:nvSpPr>
          <p:spPr bwMode="auto">
            <a:xfrm>
              <a:off x="3753" y="1087"/>
              <a:ext cx="79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2000" b="1">
                  <a:solidFill>
                    <a:srgbClr val="09F39A"/>
                  </a:solidFill>
                </a:rPr>
                <a:t>Atenolol</a:t>
              </a:r>
            </a:p>
          </p:txBody>
        </p:sp>
      </p:grpSp>
      <p:sp>
        <p:nvSpPr>
          <p:cNvPr id="154626" name="Rectangle 955"/>
          <p:cNvSpPr>
            <a:spLocks noGrp="1" noChangeArrowheads="1"/>
          </p:cNvSpPr>
          <p:nvPr>
            <p:ph type="title"/>
          </p:nvPr>
        </p:nvSpPr>
        <p:spPr>
          <a:xfrm>
            <a:off x="1778000" y="80963"/>
            <a:ext cx="6807200" cy="852487"/>
          </a:xfrm>
        </p:spPr>
        <p:txBody>
          <a:bodyPr/>
          <a:lstStyle/>
          <a:p>
            <a:pPr eaLnBrk="1" hangingPunct="1"/>
            <a:r>
              <a:rPr lang="hu-HU" dirty="0" smtClean="0">
                <a:latin typeface="Arial" charset="0"/>
              </a:rPr>
              <a:t>PRIMARY COMBINED ENDPOINT</a:t>
            </a:r>
            <a:endParaRPr lang="en-US" dirty="0">
              <a:latin typeface="Arial" charset="0"/>
            </a:endParaRPr>
          </a:p>
        </p:txBody>
      </p:sp>
      <p:sp>
        <p:nvSpPr>
          <p:cNvPr id="154627" name="Line 956"/>
          <p:cNvSpPr>
            <a:spLocks noChangeShapeType="1"/>
          </p:cNvSpPr>
          <p:nvPr/>
        </p:nvSpPr>
        <p:spPr bwMode="auto">
          <a:xfrm>
            <a:off x="533400" y="1046163"/>
            <a:ext cx="8077200" cy="0"/>
          </a:xfrm>
          <a:prstGeom prst="line">
            <a:avLst/>
          </a:prstGeom>
          <a:noFill/>
          <a:ln w="25400">
            <a:solidFill>
              <a:srgbClr val="FFCC00"/>
            </a:solidFill>
            <a:round/>
            <a:headEnd type="none" w="sm" len="sm"/>
            <a:tailEnd type="none" w="sm" len="sm"/>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4628" name="Rectangle 957"/>
          <p:cNvSpPr>
            <a:spLocks noChangeArrowheads="1"/>
          </p:cNvSpPr>
          <p:nvPr/>
        </p:nvSpPr>
        <p:spPr bwMode="auto">
          <a:xfrm>
            <a:off x="4171950" y="5672138"/>
            <a:ext cx="2871788"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4629" name="Rectangle 958"/>
          <p:cNvSpPr>
            <a:spLocks noChangeArrowheads="1"/>
          </p:cNvSpPr>
          <p:nvPr/>
        </p:nvSpPr>
        <p:spPr bwMode="auto">
          <a:xfrm>
            <a:off x="966788" y="5788025"/>
            <a:ext cx="1112837"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hu-HU" sz="1200">
                <a:solidFill>
                  <a:srgbClr val="FFFFFF"/>
                </a:solidFill>
              </a:rPr>
              <a:t>Vizsgálati</a:t>
            </a:r>
            <a:r>
              <a:rPr lang="en-US" sz="1200">
                <a:solidFill>
                  <a:srgbClr val="FFFFFF"/>
                </a:solidFill>
              </a:rPr>
              <a:t> </a:t>
            </a:r>
            <a:r>
              <a:rPr lang="hu-HU" sz="1200">
                <a:solidFill>
                  <a:srgbClr val="FFFFFF"/>
                </a:solidFill>
              </a:rPr>
              <a:t>hónap</a:t>
            </a:r>
            <a:endParaRPr lang="en-US" sz="1200" b="1">
              <a:solidFill>
                <a:srgbClr val="FFFFFF"/>
              </a:solidFill>
            </a:endParaRPr>
          </a:p>
        </p:txBody>
      </p:sp>
      <p:sp>
        <p:nvSpPr>
          <p:cNvPr id="154630" name="Rectangle 959"/>
          <p:cNvSpPr>
            <a:spLocks noChangeArrowheads="1"/>
          </p:cNvSpPr>
          <p:nvPr/>
        </p:nvSpPr>
        <p:spPr bwMode="auto">
          <a:xfrm>
            <a:off x="2127250" y="5788025"/>
            <a:ext cx="84138"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0</a:t>
            </a:r>
            <a:endParaRPr lang="en-US" sz="1200" b="1">
              <a:solidFill>
                <a:srgbClr val="FFFFFF"/>
              </a:solidFill>
            </a:endParaRPr>
          </a:p>
        </p:txBody>
      </p:sp>
      <p:sp>
        <p:nvSpPr>
          <p:cNvPr id="154631" name="Rectangle 960"/>
          <p:cNvSpPr>
            <a:spLocks noChangeArrowheads="1"/>
          </p:cNvSpPr>
          <p:nvPr/>
        </p:nvSpPr>
        <p:spPr bwMode="auto">
          <a:xfrm>
            <a:off x="2622550" y="5788025"/>
            <a:ext cx="84138"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a:t>
            </a:r>
            <a:endParaRPr lang="en-US" sz="1200" b="1">
              <a:solidFill>
                <a:srgbClr val="FFFFFF"/>
              </a:solidFill>
            </a:endParaRPr>
          </a:p>
        </p:txBody>
      </p:sp>
      <p:sp>
        <p:nvSpPr>
          <p:cNvPr id="154632" name="Rectangle 961"/>
          <p:cNvSpPr>
            <a:spLocks noChangeArrowheads="1"/>
          </p:cNvSpPr>
          <p:nvPr/>
        </p:nvSpPr>
        <p:spPr bwMode="auto">
          <a:xfrm>
            <a:off x="3078163"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12</a:t>
            </a:r>
            <a:endParaRPr lang="en-US" sz="1200" b="1">
              <a:solidFill>
                <a:srgbClr val="FFFFFF"/>
              </a:solidFill>
            </a:endParaRPr>
          </a:p>
        </p:txBody>
      </p:sp>
      <p:sp>
        <p:nvSpPr>
          <p:cNvPr id="154633" name="Rectangle 962"/>
          <p:cNvSpPr>
            <a:spLocks noChangeArrowheads="1"/>
          </p:cNvSpPr>
          <p:nvPr/>
        </p:nvSpPr>
        <p:spPr bwMode="auto">
          <a:xfrm>
            <a:off x="3579813"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18</a:t>
            </a:r>
            <a:endParaRPr lang="en-US" sz="1200" b="1">
              <a:solidFill>
                <a:srgbClr val="FFFFFF"/>
              </a:solidFill>
            </a:endParaRPr>
          </a:p>
        </p:txBody>
      </p:sp>
      <p:sp>
        <p:nvSpPr>
          <p:cNvPr id="154634" name="Rectangle 963"/>
          <p:cNvSpPr>
            <a:spLocks noChangeArrowheads="1"/>
          </p:cNvSpPr>
          <p:nvPr/>
        </p:nvSpPr>
        <p:spPr bwMode="auto">
          <a:xfrm>
            <a:off x="4079875"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24</a:t>
            </a:r>
            <a:endParaRPr lang="en-US" sz="1200" b="1">
              <a:solidFill>
                <a:srgbClr val="FFFFFF"/>
              </a:solidFill>
            </a:endParaRPr>
          </a:p>
        </p:txBody>
      </p:sp>
      <p:sp>
        <p:nvSpPr>
          <p:cNvPr id="154635" name="Rectangle 964"/>
          <p:cNvSpPr>
            <a:spLocks noChangeArrowheads="1"/>
          </p:cNvSpPr>
          <p:nvPr/>
        </p:nvSpPr>
        <p:spPr bwMode="auto">
          <a:xfrm>
            <a:off x="4668838"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30</a:t>
            </a:r>
            <a:endParaRPr lang="en-US" sz="1200" b="1">
              <a:solidFill>
                <a:srgbClr val="FFFFFF"/>
              </a:solidFill>
            </a:endParaRPr>
          </a:p>
        </p:txBody>
      </p:sp>
      <p:sp>
        <p:nvSpPr>
          <p:cNvPr id="154636" name="Rectangle 965"/>
          <p:cNvSpPr>
            <a:spLocks noChangeArrowheads="1"/>
          </p:cNvSpPr>
          <p:nvPr/>
        </p:nvSpPr>
        <p:spPr bwMode="auto">
          <a:xfrm>
            <a:off x="5168900"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36</a:t>
            </a:r>
            <a:endParaRPr lang="en-US" sz="1200" b="1">
              <a:solidFill>
                <a:srgbClr val="FFFFFF"/>
              </a:solidFill>
            </a:endParaRPr>
          </a:p>
        </p:txBody>
      </p:sp>
      <p:sp>
        <p:nvSpPr>
          <p:cNvPr id="154637" name="Rectangle 966"/>
          <p:cNvSpPr>
            <a:spLocks noChangeArrowheads="1"/>
          </p:cNvSpPr>
          <p:nvPr/>
        </p:nvSpPr>
        <p:spPr bwMode="auto">
          <a:xfrm>
            <a:off x="5668963"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42</a:t>
            </a:r>
            <a:endParaRPr lang="en-US" sz="1200" b="1">
              <a:solidFill>
                <a:srgbClr val="FFFFFF"/>
              </a:solidFill>
            </a:endParaRPr>
          </a:p>
        </p:txBody>
      </p:sp>
      <p:sp>
        <p:nvSpPr>
          <p:cNvPr id="154638" name="Rectangle 967"/>
          <p:cNvSpPr>
            <a:spLocks noChangeArrowheads="1"/>
          </p:cNvSpPr>
          <p:nvPr/>
        </p:nvSpPr>
        <p:spPr bwMode="auto">
          <a:xfrm>
            <a:off x="6172200"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48</a:t>
            </a:r>
            <a:endParaRPr lang="en-US" sz="1200" b="1">
              <a:solidFill>
                <a:srgbClr val="FFFFFF"/>
              </a:solidFill>
            </a:endParaRPr>
          </a:p>
        </p:txBody>
      </p:sp>
      <p:sp>
        <p:nvSpPr>
          <p:cNvPr id="154639" name="Rectangle 968"/>
          <p:cNvSpPr>
            <a:spLocks noChangeArrowheads="1"/>
          </p:cNvSpPr>
          <p:nvPr/>
        </p:nvSpPr>
        <p:spPr bwMode="auto">
          <a:xfrm>
            <a:off x="6673850"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54</a:t>
            </a:r>
            <a:endParaRPr lang="en-US" sz="1200" b="1">
              <a:solidFill>
                <a:srgbClr val="FFFFFF"/>
              </a:solidFill>
            </a:endParaRPr>
          </a:p>
        </p:txBody>
      </p:sp>
      <p:sp>
        <p:nvSpPr>
          <p:cNvPr id="154640" name="Rectangle 969"/>
          <p:cNvSpPr>
            <a:spLocks noChangeArrowheads="1"/>
          </p:cNvSpPr>
          <p:nvPr/>
        </p:nvSpPr>
        <p:spPr bwMode="auto">
          <a:xfrm>
            <a:off x="7175500"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60</a:t>
            </a:r>
            <a:endParaRPr lang="en-US" sz="1200" b="1">
              <a:solidFill>
                <a:srgbClr val="FFFFFF"/>
              </a:solidFill>
            </a:endParaRPr>
          </a:p>
        </p:txBody>
      </p:sp>
      <p:sp>
        <p:nvSpPr>
          <p:cNvPr id="154641" name="Rectangle 970"/>
          <p:cNvSpPr>
            <a:spLocks noChangeArrowheads="1"/>
          </p:cNvSpPr>
          <p:nvPr/>
        </p:nvSpPr>
        <p:spPr bwMode="auto">
          <a:xfrm>
            <a:off x="7685088" y="5788025"/>
            <a:ext cx="168275"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66</a:t>
            </a:r>
            <a:endParaRPr lang="en-US" sz="1200" b="1">
              <a:solidFill>
                <a:srgbClr val="FFFFFF"/>
              </a:solidFill>
            </a:endParaRPr>
          </a:p>
        </p:txBody>
      </p:sp>
      <p:sp>
        <p:nvSpPr>
          <p:cNvPr id="154642" name="Rectangle 971"/>
          <p:cNvSpPr>
            <a:spLocks noChangeArrowheads="1"/>
          </p:cNvSpPr>
          <p:nvPr/>
        </p:nvSpPr>
        <p:spPr bwMode="auto">
          <a:xfrm>
            <a:off x="966788" y="6027738"/>
            <a:ext cx="8191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Lozartán (n)</a:t>
            </a:r>
            <a:endParaRPr lang="en-US" sz="1200" b="1">
              <a:solidFill>
                <a:srgbClr val="FFFFFF"/>
              </a:solidFill>
            </a:endParaRPr>
          </a:p>
        </p:txBody>
      </p:sp>
      <p:sp>
        <p:nvSpPr>
          <p:cNvPr id="154643" name="Rectangle 972"/>
          <p:cNvSpPr>
            <a:spLocks noChangeArrowheads="1"/>
          </p:cNvSpPr>
          <p:nvPr/>
        </p:nvSpPr>
        <p:spPr bwMode="auto">
          <a:xfrm>
            <a:off x="1987550"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4605</a:t>
            </a:r>
            <a:endParaRPr lang="en-US" sz="1200" b="1">
              <a:solidFill>
                <a:srgbClr val="FFFFFF"/>
              </a:solidFill>
            </a:endParaRPr>
          </a:p>
        </p:txBody>
      </p:sp>
      <p:sp>
        <p:nvSpPr>
          <p:cNvPr id="154644" name="Rectangle 973"/>
          <p:cNvSpPr>
            <a:spLocks noChangeArrowheads="1"/>
          </p:cNvSpPr>
          <p:nvPr/>
        </p:nvSpPr>
        <p:spPr bwMode="auto">
          <a:xfrm>
            <a:off x="2486025"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4524</a:t>
            </a:r>
            <a:endParaRPr lang="en-US" sz="1200" b="1">
              <a:solidFill>
                <a:srgbClr val="FFFFFF"/>
              </a:solidFill>
            </a:endParaRPr>
          </a:p>
        </p:txBody>
      </p:sp>
      <p:sp>
        <p:nvSpPr>
          <p:cNvPr id="154645" name="Rectangle 974"/>
          <p:cNvSpPr>
            <a:spLocks noChangeArrowheads="1"/>
          </p:cNvSpPr>
          <p:nvPr/>
        </p:nvSpPr>
        <p:spPr bwMode="auto">
          <a:xfrm>
            <a:off x="2986088"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4460</a:t>
            </a:r>
            <a:endParaRPr lang="en-US" sz="1200" b="1">
              <a:solidFill>
                <a:srgbClr val="FFFFFF"/>
              </a:solidFill>
            </a:endParaRPr>
          </a:p>
        </p:txBody>
      </p:sp>
      <p:sp>
        <p:nvSpPr>
          <p:cNvPr id="154646" name="Rectangle 975"/>
          <p:cNvSpPr>
            <a:spLocks noChangeArrowheads="1"/>
          </p:cNvSpPr>
          <p:nvPr/>
        </p:nvSpPr>
        <p:spPr bwMode="auto">
          <a:xfrm>
            <a:off x="3487738"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4392</a:t>
            </a:r>
            <a:endParaRPr lang="en-US" sz="1200" b="1">
              <a:solidFill>
                <a:srgbClr val="FFFFFF"/>
              </a:solidFill>
            </a:endParaRPr>
          </a:p>
        </p:txBody>
      </p:sp>
      <p:sp>
        <p:nvSpPr>
          <p:cNvPr id="154647" name="Rectangle 976"/>
          <p:cNvSpPr>
            <a:spLocks noChangeArrowheads="1"/>
          </p:cNvSpPr>
          <p:nvPr/>
        </p:nvSpPr>
        <p:spPr bwMode="auto">
          <a:xfrm>
            <a:off x="3987800"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4312</a:t>
            </a:r>
            <a:endParaRPr lang="en-US" sz="1200" b="1">
              <a:solidFill>
                <a:srgbClr val="FFFFFF"/>
              </a:solidFill>
            </a:endParaRPr>
          </a:p>
        </p:txBody>
      </p:sp>
      <p:sp>
        <p:nvSpPr>
          <p:cNvPr id="154648" name="Rectangle 977"/>
          <p:cNvSpPr>
            <a:spLocks noChangeArrowheads="1"/>
          </p:cNvSpPr>
          <p:nvPr/>
        </p:nvSpPr>
        <p:spPr bwMode="auto">
          <a:xfrm>
            <a:off x="4575175"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4247</a:t>
            </a:r>
            <a:endParaRPr lang="en-US" sz="1200" b="1">
              <a:solidFill>
                <a:srgbClr val="FFFFFF"/>
              </a:solidFill>
            </a:endParaRPr>
          </a:p>
        </p:txBody>
      </p:sp>
      <p:sp>
        <p:nvSpPr>
          <p:cNvPr id="154649" name="Rectangle 978"/>
          <p:cNvSpPr>
            <a:spLocks noChangeArrowheads="1"/>
          </p:cNvSpPr>
          <p:nvPr/>
        </p:nvSpPr>
        <p:spPr bwMode="auto">
          <a:xfrm>
            <a:off x="5076825"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4189</a:t>
            </a:r>
            <a:endParaRPr lang="en-US" sz="1200" b="1">
              <a:solidFill>
                <a:srgbClr val="FFFFFF"/>
              </a:solidFill>
            </a:endParaRPr>
          </a:p>
        </p:txBody>
      </p:sp>
      <p:sp>
        <p:nvSpPr>
          <p:cNvPr id="154650" name="Rectangle 979"/>
          <p:cNvSpPr>
            <a:spLocks noChangeArrowheads="1"/>
          </p:cNvSpPr>
          <p:nvPr/>
        </p:nvSpPr>
        <p:spPr bwMode="auto">
          <a:xfrm>
            <a:off x="5576888"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4112</a:t>
            </a:r>
            <a:endParaRPr lang="en-US" sz="1200" b="1">
              <a:solidFill>
                <a:srgbClr val="FFFFFF"/>
              </a:solidFill>
            </a:endParaRPr>
          </a:p>
        </p:txBody>
      </p:sp>
      <p:sp>
        <p:nvSpPr>
          <p:cNvPr id="154651" name="Rectangle 980"/>
          <p:cNvSpPr>
            <a:spLocks noChangeArrowheads="1"/>
          </p:cNvSpPr>
          <p:nvPr/>
        </p:nvSpPr>
        <p:spPr bwMode="auto">
          <a:xfrm>
            <a:off x="6080125"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4047</a:t>
            </a:r>
            <a:endParaRPr lang="en-US" sz="1200" b="1">
              <a:solidFill>
                <a:srgbClr val="FFFFFF"/>
              </a:solidFill>
            </a:endParaRPr>
          </a:p>
        </p:txBody>
      </p:sp>
      <p:sp>
        <p:nvSpPr>
          <p:cNvPr id="154652" name="Rectangle 981"/>
          <p:cNvSpPr>
            <a:spLocks noChangeArrowheads="1"/>
          </p:cNvSpPr>
          <p:nvPr/>
        </p:nvSpPr>
        <p:spPr bwMode="auto">
          <a:xfrm>
            <a:off x="6581775"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3897</a:t>
            </a:r>
            <a:endParaRPr lang="en-US" sz="1200" b="1">
              <a:solidFill>
                <a:srgbClr val="FFFFFF"/>
              </a:solidFill>
            </a:endParaRPr>
          </a:p>
        </p:txBody>
      </p:sp>
      <p:sp>
        <p:nvSpPr>
          <p:cNvPr id="154653" name="Rectangle 982"/>
          <p:cNvSpPr>
            <a:spLocks noChangeArrowheads="1"/>
          </p:cNvSpPr>
          <p:nvPr/>
        </p:nvSpPr>
        <p:spPr bwMode="auto">
          <a:xfrm>
            <a:off x="7081838" y="6027738"/>
            <a:ext cx="336550"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1889</a:t>
            </a:r>
            <a:endParaRPr lang="en-US" sz="1200" b="1">
              <a:solidFill>
                <a:srgbClr val="FFFFFF"/>
              </a:solidFill>
            </a:endParaRPr>
          </a:p>
        </p:txBody>
      </p:sp>
      <p:sp>
        <p:nvSpPr>
          <p:cNvPr id="154654" name="Rectangle 983"/>
          <p:cNvSpPr>
            <a:spLocks noChangeArrowheads="1"/>
          </p:cNvSpPr>
          <p:nvPr/>
        </p:nvSpPr>
        <p:spPr bwMode="auto">
          <a:xfrm>
            <a:off x="7635875" y="6027738"/>
            <a:ext cx="252413"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901</a:t>
            </a:r>
            <a:endParaRPr lang="en-US" sz="1200" b="1">
              <a:solidFill>
                <a:srgbClr val="FFFFFF"/>
              </a:solidFill>
            </a:endParaRPr>
          </a:p>
        </p:txBody>
      </p:sp>
      <p:sp>
        <p:nvSpPr>
          <p:cNvPr id="154655" name="Rectangle 984"/>
          <p:cNvSpPr>
            <a:spLocks noChangeArrowheads="1"/>
          </p:cNvSpPr>
          <p:nvPr/>
        </p:nvSpPr>
        <p:spPr bwMode="auto">
          <a:xfrm>
            <a:off x="966788" y="6191250"/>
            <a:ext cx="776287"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Atenolol (n)</a:t>
            </a:r>
            <a:endParaRPr lang="en-US" sz="1200" b="1">
              <a:solidFill>
                <a:srgbClr val="FFFFFF"/>
              </a:solidFill>
            </a:endParaRPr>
          </a:p>
        </p:txBody>
      </p:sp>
      <p:sp>
        <p:nvSpPr>
          <p:cNvPr id="154656" name="Rectangle 985"/>
          <p:cNvSpPr>
            <a:spLocks noChangeArrowheads="1"/>
          </p:cNvSpPr>
          <p:nvPr/>
        </p:nvSpPr>
        <p:spPr bwMode="auto">
          <a:xfrm>
            <a:off x="1987550"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4588</a:t>
            </a:r>
            <a:endParaRPr lang="en-US" sz="1200" b="1">
              <a:solidFill>
                <a:srgbClr val="FFFFFF"/>
              </a:solidFill>
            </a:endParaRPr>
          </a:p>
        </p:txBody>
      </p:sp>
      <p:sp>
        <p:nvSpPr>
          <p:cNvPr id="154657" name="Rectangle 986"/>
          <p:cNvSpPr>
            <a:spLocks noChangeArrowheads="1"/>
          </p:cNvSpPr>
          <p:nvPr/>
        </p:nvSpPr>
        <p:spPr bwMode="auto">
          <a:xfrm>
            <a:off x="2486025"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4494</a:t>
            </a:r>
            <a:endParaRPr lang="en-US" sz="1200" b="1">
              <a:solidFill>
                <a:srgbClr val="FFFFFF"/>
              </a:solidFill>
            </a:endParaRPr>
          </a:p>
        </p:txBody>
      </p:sp>
      <p:sp>
        <p:nvSpPr>
          <p:cNvPr id="154658" name="Rectangle 987"/>
          <p:cNvSpPr>
            <a:spLocks noChangeArrowheads="1"/>
          </p:cNvSpPr>
          <p:nvPr/>
        </p:nvSpPr>
        <p:spPr bwMode="auto">
          <a:xfrm>
            <a:off x="2986088"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4414</a:t>
            </a:r>
            <a:endParaRPr lang="en-US" sz="1200" b="1">
              <a:solidFill>
                <a:srgbClr val="FFFFFF"/>
              </a:solidFill>
            </a:endParaRPr>
          </a:p>
        </p:txBody>
      </p:sp>
      <p:sp>
        <p:nvSpPr>
          <p:cNvPr id="154659" name="Rectangle 988"/>
          <p:cNvSpPr>
            <a:spLocks noChangeArrowheads="1"/>
          </p:cNvSpPr>
          <p:nvPr/>
        </p:nvSpPr>
        <p:spPr bwMode="auto">
          <a:xfrm>
            <a:off x="3487738"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4349</a:t>
            </a:r>
            <a:endParaRPr lang="en-US" sz="1200" b="1">
              <a:solidFill>
                <a:srgbClr val="FFFFFF"/>
              </a:solidFill>
            </a:endParaRPr>
          </a:p>
        </p:txBody>
      </p:sp>
      <p:sp>
        <p:nvSpPr>
          <p:cNvPr id="154660" name="Rectangle 989"/>
          <p:cNvSpPr>
            <a:spLocks noChangeArrowheads="1"/>
          </p:cNvSpPr>
          <p:nvPr/>
        </p:nvSpPr>
        <p:spPr bwMode="auto">
          <a:xfrm>
            <a:off x="3987800"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4289</a:t>
            </a:r>
            <a:endParaRPr lang="en-US" sz="1200" b="1">
              <a:solidFill>
                <a:srgbClr val="FFFFFF"/>
              </a:solidFill>
            </a:endParaRPr>
          </a:p>
        </p:txBody>
      </p:sp>
      <p:sp>
        <p:nvSpPr>
          <p:cNvPr id="154661" name="Rectangle 990"/>
          <p:cNvSpPr>
            <a:spLocks noChangeArrowheads="1"/>
          </p:cNvSpPr>
          <p:nvPr/>
        </p:nvSpPr>
        <p:spPr bwMode="auto">
          <a:xfrm>
            <a:off x="4575175"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4205</a:t>
            </a:r>
            <a:endParaRPr lang="en-US" sz="1200" b="1">
              <a:solidFill>
                <a:srgbClr val="FFFFFF"/>
              </a:solidFill>
            </a:endParaRPr>
          </a:p>
        </p:txBody>
      </p:sp>
      <p:sp>
        <p:nvSpPr>
          <p:cNvPr id="154662" name="Rectangle 991"/>
          <p:cNvSpPr>
            <a:spLocks noChangeArrowheads="1"/>
          </p:cNvSpPr>
          <p:nvPr/>
        </p:nvSpPr>
        <p:spPr bwMode="auto">
          <a:xfrm>
            <a:off x="5076825"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4135</a:t>
            </a:r>
            <a:endParaRPr lang="en-US" sz="1200" b="1">
              <a:solidFill>
                <a:srgbClr val="FFFFFF"/>
              </a:solidFill>
            </a:endParaRPr>
          </a:p>
        </p:txBody>
      </p:sp>
      <p:sp>
        <p:nvSpPr>
          <p:cNvPr id="154663" name="Rectangle 992"/>
          <p:cNvSpPr>
            <a:spLocks noChangeArrowheads="1"/>
          </p:cNvSpPr>
          <p:nvPr/>
        </p:nvSpPr>
        <p:spPr bwMode="auto">
          <a:xfrm>
            <a:off x="5576888"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4066</a:t>
            </a:r>
            <a:endParaRPr lang="en-US" sz="1200" b="1">
              <a:solidFill>
                <a:srgbClr val="FFFFFF"/>
              </a:solidFill>
            </a:endParaRPr>
          </a:p>
        </p:txBody>
      </p:sp>
      <p:sp>
        <p:nvSpPr>
          <p:cNvPr id="154664" name="Rectangle 993"/>
          <p:cNvSpPr>
            <a:spLocks noChangeArrowheads="1"/>
          </p:cNvSpPr>
          <p:nvPr/>
        </p:nvSpPr>
        <p:spPr bwMode="auto">
          <a:xfrm>
            <a:off x="6080125"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3992</a:t>
            </a:r>
            <a:endParaRPr lang="en-US" sz="1200" b="1">
              <a:solidFill>
                <a:srgbClr val="FFFFFF"/>
              </a:solidFill>
            </a:endParaRPr>
          </a:p>
        </p:txBody>
      </p:sp>
      <p:sp>
        <p:nvSpPr>
          <p:cNvPr id="154665" name="Rectangle 994"/>
          <p:cNvSpPr>
            <a:spLocks noChangeArrowheads="1"/>
          </p:cNvSpPr>
          <p:nvPr/>
        </p:nvSpPr>
        <p:spPr bwMode="auto">
          <a:xfrm>
            <a:off x="6581775"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3821</a:t>
            </a:r>
            <a:endParaRPr lang="en-US" sz="1200" b="1">
              <a:solidFill>
                <a:srgbClr val="FFFFFF"/>
              </a:solidFill>
            </a:endParaRPr>
          </a:p>
        </p:txBody>
      </p:sp>
      <p:sp>
        <p:nvSpPr>
          <p:cNvPr id="154666" name="Rectangle 995"/>
          <p:cNvSpPr>
            <a:spLocks noChangeArrowheads="1"/>
          </p:cNvSpPr>
          <p:nvPr/>
        </p:nvSpPr>
        <p:spPr bwMode="auto">
          <a:xfrm>
            <a:off x="7081838" y="6191250"/>
            <a:ext cx="336550"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1854</a:t>
            </a:r>
            <a:endParaRPr lang="en-US" sz="1200" b="1">
              <a:solidFill>
                <a:srgbClr val="FFFFFF"/>
              </a:solidFill>
            </a:endParaRPr>
          </a:p>
        </p:txBody>
      </p:sp>
      <p:sp>
        <p:nvSpPr>
          <p:cNvPr id="154667" name="Rectangle 996"/>
          <p:cNvSpPr>
            <a:spLocks noChangeArrowheads="1"/>
          </p:cNvSpPr>
          <p:nvPr/>
        </p:nvSpPr>
        <p:spPr bwMode="auto">
          <a:xfrm>
            <a:off x="7635875" y="6191250"/>
            <a:ext cx="252413"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876</a:t>
            </a:r>
            <a:endParaRPr lang="en-US" sz="1200" b="1">
              <a:solidFill>
                <a:srgbClr val="FFFFFF"/>
              </a:solidFill>
            </a:endParaRPr>
          </a:p>
        </p:txBody>
      </p:sp>
      <p:sp>
        <p:nvSpPr>
          <p:cNvPr id="154668" name="Text Box 997"/>
          <p:cNvSpPr txBox="1">
            <a:spLocks noChangeArrowheads="1"/>
          </p:cNvSpPr>
          <p:nvPr/>
        </p:nvSpPr>
        <p:spPr bwMode="auto">
          <a:xfrm>
            <a:off x="3581400" y="5102225"/>
            <a:ext cx="4362450" cy="94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hu-HU" sz="1400" b="1">
                <a:solidFill>
                  <a:srgbClr val="FFFFFF"/>
                </a:solidFill>
              </a:rPr>
              <a:t>Korrigált</a:t>
            </a:r>
            <a:r>
              <a:rPr lang="en-US" sz="1400" b="1">
                <a:solidFill>
                  <a:srgbClr val="FFFFFF"/>
                </a:solidFill>
              </a:rPr>
              <a:t> </a:t>
            </a:r>
            <a:r>
              <a:rPr lang="hu-HU" sz="1400" b="1">
                <a:solidFill>
                  <a:srgbClr val="FFFFFF"/>
                </a:solidFill>
              </a:rPr>
              <a:t>kockázatcsökkenés</a:t>
            </a:r>
            <a:r>
              <a:rPr lang="en-US" sz="1400" b="1">
                <a:solidFill>
                  <a:srgbClr val="FFFFFF"/>
                </a:solidFill>
              </a:rPr>
              <a:t> 	     13.0%, p=0.021</a:t>
            </a:r>
          </a:p>
          <a:p>
            <a:pPr defTabSz="914400"/>
            <a:r>
              <a:rPr lang="hu-HU" sz="1400" b="1">
                <a:solidFill>
                  <a:srgbClr val="FFFFFF"/>
                </a:solidFill>
              </a:rPr>
              <a:t>Nem korrigált</a:t>
            </a:r>
            <a:r>
              <a:rPr lang="en-US" sz="1400" b="1">
                <a:solidFill>
                  <a:srgbClr val="FFFFFF"/>
                </a:solidFill>
              </a:rPr>
              <a:t> </a:t>
            </a:r>
            <a:r>
              <a:rPr lang="hu-HU" sz="1400" b="1">
                <a:solidFill>
                  <a:srgbClr val="FFFFFF"/>
                </a:solidFill>
              </a:rPr>
              <a:t>kockázatcsökkenés   </a:t>
            </a:r>
            <a:r>
              <a:rPr lang="en-US" sz="1400" b="1">
                <a:solidFill>
                  <a:srgbClr val="FFFFFF"/>
                </a:solidFill>
              </a:rPr>
              <a:t>14.6%, p=0.009</a:t>
            </a:r>
          </a:p>
        </p:txBody>
      </p:sp>
      <p:sp>
        <p:nvSpPr>
          <p:cNvPr id="154669" name="Rectangle 998"/>
          <p:cNvSpPr>
            <a:spLocks noChangeArrowheads="1"/>
          </p:cNvSpPr>
          <p:nvPr/>
        </p:nvSpPr>
        <p:spPr bwMode="auto">
          <a:xfrm>
            <a:off x="889000" y="6564313"/>
            <a:ext cx="3275013"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hangingPunct="0"/>
            <a:r>
              <a:rPr lang="en-GB" sz="1200">
                <a:solidFill>
                  <a:srgbClr val="FFFFFF"/>
                </a:solidFill>
              </a:rPr>
              <a:t>Dahlöf B és mtsai </a:t>
            </a:r>
            <a:r>
              <a:rPr lang="en-GB" sz="1200" i="1">
                <a:solidFill>
                  <a:srgbClr val="FFFFFF"/>
                </a:solidFill>
              </a:rPr>
              <a:t>Lancet </a:t>
            </a:r>
            <a:r>
              <a:rPr lang="en-GB" sz="1200">
                <a:solidFill>
                  <a:srgbClr val="FFFFFF"/>
                </a:solidFill>
              </a:rPr>
              <a:t>2002;359:995-1003.</a:t>
            </a:r>
          </a:p>
        </p:txBody>
      </p:sp>
      <p:grpSp>
        <p:nvGrpSpPr>
          <p:cNvPr id="154670" name="Group 999"/>
          <p:cNvGrpSpPr>
            <a:grpSpLocks/>
          </p:cNvGrpSpPr>
          <p:nvPr/>
        </p:nvGrpSpPr>
        <p:grpSpPr bwMode="auto">
          <a:xfrm>
            <a:off x="544513" y="420688"/>
            <a:ext cx="1122362" cy="533400"/>
            <a:chOff x="2352" y="384"/>
            <a:chExt cx="1824" cy="768"/>
          </a:xfrm>
        </p:grpSpPr>
        <p:sp>
          <p:nvSpPr>
            <p:cNvPr id="154672" name="Rectangle 1000"/>
            <p:cNvSpPr>
              <a:spLocks noChangeArrowheads="1"/>
            </p:cNvSpPr>
            <p:nvPr/>
          </p:nvSpPr>
          <p:spPr bwMode="auto">
            <a:xfrm>
              <a:off x="2352" y="384"/>
              <a:ext cx="1824" cy="768"/>
            </a:xfrm>
            <a:prstGeom prst="rect">
              <a:avLst/>
            </a:prstGeom>
            <a:solidFill>
              <a:schemeClr val="tx1"/>
            </a:solidFill>
            <a:ln w="25400">
              <a:solidFill>
                <a:srgbClr val="FFCC00"/>
              </a:solidFill>
              <a:miter lim="800000"/>
              <a:headEnd type="none" w="sm" len="sm"/>
              <a:tailEnd type="none" w="sm" len="sm"/>
            </a:ln>
          </p:spPr>
          <p:txBody>
            <a:bodyPr wrap="none" anchor="ctr"/>
            <a:lstStyle/>
            <a:p>
              <a:pPr defTabSz="914400" eaLnBrk="0" hangingPunct="0"/>
              <a:endParaRPr lang="hu-HU" sz="2400" u="sng">
                <a:solidFill>
                  <a:srgbClr val="FFFFFF"/>
                </a:solidFill>
                <a:latin typeface="Times New Roman" charset="0"/>
              </a:endParaRPr>
            </a:p>
          </p:txBody>
        </p:sp>
        <p:pic>
          <p:nvPicPr>
            <p:cNvPr id="154673" name="Picture 1001" descr="LIIFE 2"/>
            <p:cNvPicPr>
              <a:picLocks noChangeAspect="1" noChangeArrowheads="1"/>
            </p:cNvPicPr>
            <p:nvPr/>
          </p:nvPicPr>
          <p:blipFill>
            <a:blip r:embed="rId3">
              <a:extLst>
                <a:ext uri="{28A0092B-C50C-407E-A947-70E740481C1C}">
                  <a14:useLocalDpi xmlns:a14="http://schemas.microsoft.com/office/drawing/2010/main" val="0"/>
                </a:ext>
              </a:extLst>
            </a:blip>
            <a:srcRect l="38255"/>
            <a:stretch>
              <a:fillRect/>
            </a:stretch>
          </p:blipFill>
          <p:spPr bwMode="auto">
            <a:xfrm>
              <a:off x="2512" y="432"/>
              <a:ext cx="147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4671" name="Rectangle 1002"/>
          <p:cNvSpPr>
            <a:spLocks noChangeArrowheads="1"/>
          </p:cNvSpPr>
          <p:nvPr/>
        </p:nvSpPr>
        <p:spPr bwMode="auto">
          <a:xfrm>
            <a:off x="96838" y="5830888"/>
            <a:ext cx="742950" cy="54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hu-HU" sz="1200">
                <a:solidFill>
                  <a:srgbClr val="FFFFFF"/>
                </a:solidFill>
              </a:rPr>
              <a:t>Veszélyez-</a:t>
            </a:r>
          </a:p>
          <a:p>
            <a:pPr defTabSz="914400" eaLnBrk="0" hangingPunct="0"/>
            <a:r>
              <a:rPr lang="hu-HU" sz="1200">
                <a:solidFill>
                  <a:srgbClr val="FFFFFF"/>
                </a:solidFill>
              </a:rPr>
              <a:t>tetettek</a:t>
            </a:r>
          </a:p>
          <a:p>
            <a:pPr defTabSz="914400" eaLnBrk="0" hangingPunct="0"/>
            <a:r>
              <a:rPr lang="hu-HU" sz="1200">
                <a:solidFill>
                  <a:srgbClr val="FFFFFF"/>
                </a:solidFill>
              </a:rPr>
              <a:t>száma</a:t>
            </a:r>
            <a:endParaRPr lang="en-US" sz="1200" b="1">
              <a:solidFill>
                <a:srgbClr val="FFFFFF"/>
              </a:solidFill>
            </a:endParaRPr>
          </a:p>
        </p:txBody>
      </p:sp>
    </p:spTree>
    <p:extLst>
      <p:ext uri="{BB962C8B-B14F-4D97-AF65-F5344CB8AC3E}">
        <p14:creationId xmlns:p14="http://schemas.microsoft.com/office/powerpoint/2010/main" val="285035210"/>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1839913" y="80963"/>
            <a:ext cx="6623050" cy="1143000"/>
          </a:xfrm>
        </p:spPr>
        <p:txBody>
          <a:bodyPr/>
          <a:lstStyle/>
          <a:p>
            <a:pPr eaLnBrk="1" hangingPunct="1"/>
            <a:r>
              <a:rPr lang="en-US">
                <a:latin typeface="Arial" charset="0"/>
              </a:rPr>
              <a:t>Stroke</a:t>
            </a:r>
          </a:p>
        </p:txBody>
      </p:sp>
      <p:sp>
        <p:nvSpPr>
          <p:cNvPr id="155650" name="Text Box 3"/>
          <p:cNvSpPr txBox="1">
            <a:spLocks noChangeArrowheads="1"/>
          </p:cNvSpPr>
          <p:nvPr/>
        </p:nvSpPr>
        <p:spPr bwMode="auto">
          <a:xfrm>
            <a:off x="6451600" y="3116263"/>
            <a:ext cx="12731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2000" b="1">
                <a:solidFill>
                  <a:srgbClr val="FFCC00"/>
                </a:solidFill>
              </a:rPr>
              <a:t>COZAAR</a:t>
            </a:r>
          </a:p>
        </p:txBody>
      </p:sp>
      <p:sp>
        <p:nvSpPr>
          <p:cNvPr id="155651" name="Text Box 4"/>
          <p:cNvSpPr txBox="1">
            <a:spLocks noChangeArrowheads="1"/>
          </p:cNvSpPr>
          <p:nvPr/>
        </p:nvSpPr>
        <p:spPr bwMode="auto">
          <a:xfrm>
            <a:off x="4937125" y="2081213"/>
            <a:ext cx="1200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2000" b="1">
                <a:solidFill>
                  <a:srgbClr val="09F39A"/>
                </a:solidFill>
              </a:rPr>
              <a:t>Atenolol</a:t>
            </a:r>
          </a:p>
        </p:txBody>
      </p:sp>
      <p:sp>
        <p:nvSpPr>
          <p:cNvPr id="155652" name="Text Box 5"/>
          <p:cNvSpPr txBox="1">
            <a:spLocks noChangeArrowheads="1"/>
          </p:cNvSpPr>
          <p:nvPr/>
        </p:nvSpPr>
        <p:spPr bwMode="auto">
          <a:xfrm>
            <a:off x="3444875" y="4949825"/>
            <a:ext cx="4532313"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hu-HU" sz="1400" b="1">
                <a:solidFill>
                  <a:srgbClr val="FFFFFF"/>
                </a:solidFill>
              </a:rPr>
              <a:t>Korrigált</a:t>
            </a:r>
            <a:r>
              <a:rPr lang="en-US" sz="1400" b="1">
                <a:solidFill>
                  <a:srgbClr val="FFFFFF"/>
                </a:solidFill>
              </a:rPr>
              <a:t> </a:t>
            </a:r>
            <a:r>
              <a:rPr lang="hu-HU" sz="1400" b="1">
                <a:solidFill>
                  <a:srgbClr val="FFFFFF"/>
                </a:solidFill>
              </a:rPr>
              <a:t>kockázatcsökkenés</a:t>
            </a:r>
            <a:r>
              <a:rPr lang="en-US" sz="1400" b="1">
                <a:solidFill>
                  <a:srgbClr val="FFFFFF"/>
                </a:solidFill>
              </a:rPr>
              <a:t> </a:t>
            </a:r>
            <a:r>
              <a:rPr lang="hu-HU" sz="1400" b="1">
                <a:solidFill>
                  <a:srgbClr val="FFFFFF"/>
                </a:solidFill>
              </a:rPr>
              <a:t>	     </a:t>
            </a:r>
            <a:r>
              <a:rPr lang="en-US" sz="1400" b="1">
                <a:solidFill>
                  <a:srgbClr val="FFFFFF"/>
                </a:solidFill>
              </a:rPr>
              <a:t>24.9%, p=0.0010</a:t>
            </a:r>
          </a:p>
          <a:p>
            <a:pPr defTabSz="914400"/>
            <a:r>
              <a:rPr lang="hu-HU" sz="1400" b="1">
                <a:solidFill>
                  <a:srgbClr val="FFFFFF"/>
                </a:solidFill>
              </a:rPr>
              <a:t>Nem korrigált</a:t>
            </a:r>
            <a:r>
              <a:rPr lang="en-US" sz="1400" b="1">
                <a:solidFill>
                  <a:srgbClr val="FFFFFF"/>
                </a:solidFill>
              </a:rPr>
              <a:t> </a:t>
            </a:r>
            <a:r>
              <a:rPr lang="hu-HU" sz="1400" b="1">
                <a:solidFill>
                  <a:srgbClr val="FFFFFF"/>
                </a:solidFill>
              </a:rPr>
              <a:t>kockázatcsökkenés   </a:t>
            </a:r>
            <a:r>
              <a:rPr lang="en-US" sz="1400" b="1">
                <a:solidFill>
                  <a:srgbClr val="FFFFFF"/>
                </a:solidFill>
              </a:rPr>
              <a:t>25.8%, p=0.0006</a:t>
            </a:r>
            <a:endParaRPr lang="en-US" sz="1600" b="1">
              <a:solidFill>
                <a:srgbClr val="FFFFFF"/>
              </a:solidFill>
            </a:endParaRPr>
          </a:p>
        </p:txBody>
      </p:sp>
      <p:sp>
        <p:nvSpPr>
          <p:cNvPr id="155653" name="Rectangle 6"/>
          <p:cNvSpPr>
            <a:spLocks noChangeArrowheads="1"/>
          </p:cNvSpPr>
          <p:nvPr/>
        </p:nvSpPr>
        <p:spPr bwMode="auto">
          <a:xfrm>
            <a:off x="608013" y="5635625"/>
            <a:ext cx="107315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914400" eaLnBrk="0" hangingPunct="0"/>
            <a:r>
              <a:rPr lang="hu-HU" sz="1200">
                <a:solidFill>
                  <a:srgbClr val="FFFFFF"/>
                </a:solidFill>
              </a:rPr>
              <a:t>Vizsgálati</a:t>
            </a:r>
            <a:r>
              <a:rPr lang="en-US" sz="1200">
                <a:solidFill>
                  <a:srgbClr val="FFFFFF"/>
                </a:solidFill>
              </a:rPr>
              <a:t> </a:t>
            </a:r>
            <a:r>
              <a:rPr lang="hu-HU" sz="1200">
                <a:solidFill>
                  <a:srgbClr val="FFFFFF"/>
                </a:solidFill>
              </a:rPr>
              <a:t>hónap</a:t>
            </a:r>
            <a:endParaRPr lang="en-US" sz="1200">
              <a:solidFill>
                <a:srgbClr val="FFFFFF"/>
              </a:solidFill>
            </a:endParaRPr>
          </a:p>
        </p:txBody>
      </p:sp>
      <p:sp>
        <p:nvSpPr>
          <p:cNvPr id="155654" name="Rectangle 7"/>
          <p:cNvSpPr>
            <a:spLocks noChangeArrowheads="1"/>
          </p:cNvSpPr>
          <p:nvPr/>
        </p:nvSpPr>
        <p:spPr bwMode="auto">
          <a:xfrm>
            <a:off x="1743075" y="5662613"/>
            <a:ext cx="84138"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0</a:t>
            </a:r>
            <a:endParaRPr lang="en-US" sz="1400" b="1">
              <a:solidFill>
                <a:srgbClr val="FFFFFF"/>
              </a:solidFill>
            </a:endParaRPr>
          </a:p>
        </p:txBody>
      </p:sp>
      <p:sp>
        <p:nvSpPr>
          <p:cNvPr id="155655" name="Rectangle 8"/>
          <p:cNvSpPr>
            <a:spLocks noChangeArrowheads="1"/>
          </p:cNvSpPr>
          <p:nvPr/>
        </p:nvSpPr>
        <p:spPr bwMode="auto">
          <a:xfrm>
            <a:off x="2143125" y="5662613"/>
            <a:ext cx="84138"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a:t>
            </a:r>
            <a:endParaRPr lang="en-US" sz="1400" b="1">
              <a:solidFill>
                <a:srgbClr val="FFFFFF"/>
              </a:solidFill>
            </a:endParaRPr>
          </a:p>
        </p:txBody>
      </p:sp>
      <p:sp>
        <p:nvSpPr>
          <p:cNvPr id="155656" name="Rectangle 9"/>
          <p:cNvSpPr>
            <a:spLocks noChangeArrowheads="1"/>
          </p:cNvSpPr>
          <p:nvPr/>
        </p:nvSpPr>
        <p:spPr bwMode="auto">
          <a:xfrm>
            <a:off x="2611438"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12</a:t>
            </a:r>
            <a:endParaRPr lang="en-US" sz="1400" b="1">
              <a:solidFill>
                <a:srgbClr val="FFFFFF"/>
              </a:solidFill>
            </a:endParaRPr>
          </a:p>
        </p:txBody>
      </p:sp>
      <p:sp>
        <p:nvSpPr>
          <p:cNvPr id="155657" name="Rectangle 10"/>
          <p:cNvSpPr>
            <a:spLocks noChangeArrowheads="1"/>
          </p:cNvSpPr>
          <p:nvPr/>
        </p:nvSpPr>
        <p:spPr bwMode="auto">
          <a:xfrm>
            <a:off x="3078163"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18</a:t>
            </a:r>
            <a:endParaRPr lang="en-US" sz="1400" b="1">
              <a:solidFill>
                <a:srgbClr val="FFFFFF"/>
              </a:solidFill>
            </a:endParaRPr>
          </a:p>
        </p:txBody>
      </p:sp>
      <p:sp>
        <p:nvSpPr>
          <p:cNvPr id="155658" name="Rectangle 11"/>
          <p:cNvSpPr>
            <a:spLocks noChangeArrowheads="1"/>
          </p:cNvSpPr>
          <p:nvPr/>
        </p:nvSpPr>
        <p:spPr bwMode="auto">
          <a:xfrm>
            <a:off x="3546475"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24</a:t>
            </a:r>
            <a:endParaRPr lang="en-US" sz="1400" b="1">
              <a:solidFill>
                <a:srgbClr val="FFFFFF"/>
              </a:solidFill>
            </a:endParaRPr>
          </a:p>
        </p:txBody>
      </p:sp>
      <p:sp>
        <p:nvSpPr>
          <p:cNvPr id="155659" name="Rectangle 12"/>
          <p:cNvSpPr>
            <a:spLocks noChangeArrowheads="1"/>
          </p:cNvSpPr>
          <p:nvPr/>
        </p:nvSpPr>
        <p:spPr bwMode="auto">
          <a:xfrm>
            <a:off x="4014788"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30</a:t>
            </a:r>
            <a:endParaRPr lang="en-US" sz="1400" b="1">
              <a:solidFill>
                <a:srgbClr val="FFFFFF"/>
              </a:solidFill>
            </a:endParaRPr>
          </a:p>
        </p:txBody>
      </p:sp>
      <p:sp>
        <p:nvSpPr>
          <p:cNvPr id="155660" name="Rectangle 13"/>
          <p:cNvSpPr>
            <a:spLocks noChangeArrowheads="1"/>
          </p:cNvSpPr>
          <p:nvPr/>
        </p:nvSpPr>
        <p:spPr bwMode="auto">
          <a:xfrm>
            <a:off x="4446588"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36</a:t>
            </a:r>
            <a:endParaRPr lang="en-US" sz="1400" b="1">
              <a:solidFill>
                <a:srgbClr val="FFFFFF"/>
              </a:solidFill>
            </a:endParaRPr>
          </a:p>
        </p:txBody>
      </p:sp>
      <p:sp>
        <p:nvSpPr>
          <p:cNvPr id="155661" name="Rectangle 14"/>
          <p:cNvSpPr>
            <a:spLocks noChangeArrowheads="1"/>
          </p:cNvSpPr>
          <p:nvPr/>
        </p:nvSpPr>
        <p:spPr bwMode="auto">
          <a:xfrm>
            <a:off x="4913313"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42</a:t>
            </a:r>
            <a:endParaRPr lang="en-US" sz="1400" b="1">
              <a:solidFill>
                <a:srgbClr val="FFFFFF"/>
              </a:solidFill>
            </a:endParaRPr>
          </a:p>
        </p:txBody>
      </p:sp>
      <p:sp>
        <p:nvSpPr>
          <p:cNvPr id="155662" name="Rectangle 15"/>
          <p:cNvSpPr>
            <a:spLocks noChangeArrowheads="1"/>
          </p:cNvSpPr>
          <p:nvPr/>
        </p:nvSpPr>
        <p:spPr bwMode="auto">
          <a:xfrm>
            <a:off x="5380038"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48</a:t>
            </a:r>
            <a:endParaRPr lang="en-US" sz="1400" b="1">
              <a:solidFill>
                <a:srgbClr val="FFFFFF"/>
              </a:solidFill>
            </a:endParaRPr>
          </a:p>
        </p:txBody>
      </p:sp>
      <p:sp>
        <p:nvSpPr>
          <p:cNvPr id="155663" name="Rectangle 16"/>
          <p:cNvSpPr>
            <a:spLocks noChangeArrowheads="1"/>
          </p:cNvSpPr>
          <p:nvPr/>
        </p:nvSpPr>
        <p:spPr bwMode="auto">
          <a:xfrm>
            <a:off x="5849938"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54</a:t>
            </a:r>
            <a:endParaRPr lang="en-US" sz="1400" b="1">
              <a:solidFill>
                <a:srgbClr val="FFFFFF"/>
              </a:solidFill>
            </a:endParaRPr>
          </a:p>
        </p:txBody>
      </p:sp>
      <p:sp>
        <p:nvSpPr>
          <p:cNvPr id="155664" name="Rectangle 17"/>
          <p:cNvSpPr>
            <a:spLocks noChangeArrowheads="1"/>
          </p:cNvSpPr>
          <p:nvPr/>
        </p:nvSpPr>
        <p:spPr bwMode="auto">
          <a:xfrm>
            <a:off x="6315075"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60</a:t>
            </a:r>
            <a:endParaRPr lang="en-US" sz="1400" b="1">
              <a:solidFill>
                <a:srgbClr val="FFFFFF"/>
              </a:solidFill>
            </a:endParaRPr>
          </a:p>
        </p:txBody>
      </p:sp>
      <p:sp>
        <p:nvSpPr>
          <p:cNvPr id="155665" name="Rectangle 18"/>
          <p:cNvSpPr>
            <a:spLocks noChangeArrowheads="1"/>
          </p:cNvSpPr>
          <p:nvPr/>
        </p:nvSpPr>
        <p:spPr bwMode="auto">
          <a:xfrm>
            <a:off x="6784975" y="5662613"/>
            <a:ext cx="168275" cy="18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66</a:t>
            </a:r>
            <a:endParaRPr lang="en-US" sz="1400" b="1">
              <a:solidFill>
                <a:srgbClr val="FFFFFF"/>
              </a:solidFill>
            </a:endParaRPr>
          </a:p>
        </p:txBody>
      </p:sp>
      <p:grpSp>
        <p:nvGrpSpPr>
          <p:cNvPr id="155666" name="Group 19"/>
          <p:cNvGrpSpPr>
            <a:grpSpLocks/>
          </p:cNvGrpSpPr>
          <p:nvPr/>
        </p:nvGrpSpPr>
        <p:grpSpPr bwMode="auto">
          <a:xfrm>
            <a:off x="1608138" y="1624013"/>
            <a:ext cx="84137" cy="4048125"/>
            <a:chOff x="968" y="955"/>
            <a:chExt cx="55" cy="2380"/>
          </a:xfrm>
        </p:grpSpPr>
        <p:sp>
          <p:nvSpPr>
            <p:cNvPr id="156293" name="Rectangle 20"/>
            <p:cNvSpPr>
              <a:spLocks noChangeArrowheads="1"/>
            </p:cNvSpPr>
            <p:nvPr/>
          </p:nvSpPr>
          <p:spPr bwMode="auto">
            <a:xfrm>
              <a:off x="968" y="3227"/>
              <a:ext cx="55"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0</a:t>
              </a:r>
              <a:endParaRPr lang="en-US" sz="1400" b="1">
                <a:solidFill>
                  <a:srgbClr val="FFFFFF"/>
                </a:solidFill>
              </a:endParaRPr>
            </a:p>
          </p:txBody>
        </p:sp>
        <p:sp>
          <p:nvSpPr>
            <p:cNvPr id="156294" name="Rectangle 21"/>
            <p:cNvSpPr>
              <a:spLocks noChangeArrowheads="1"/>
            </p:cNvSpPr>
            <p:nvPr/>
          </p:nvSpPr>
          <p:spPr bwMode="auto">
            <a:xfrm>
              <a:off x="968" y="2943"/>
              <a:ext cx="55"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1</a:t>
              </a:r>
              <a:endParaRPr lang="en-US" sz="1400" b="1">
                <a:solidFill>
                  <a:srgbClr val="FFFFFF"/>
                </a:solidFill>
              </a:endParaRPr>
            </a:p>
          </p:txBody>
        </p:sp>
        <p:sp>
          <p:nvSpPr>
            <p:cNvPr id="156295" name="Rectangle 22"/>
            <p:cNvSpPr>
              <a:spLocks noChangeArrowheads="1"/>
            </p:cNvSpPr>
            <p:nvPr/>
          </p:nvSpPr>
          <p:spPr bwMode="auto">
            <a:xfrm>
              <a:off x="968" y="2659"/>
              <a:ext cx="55"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2</a:t>
              </a:r>
              <a:endParaRPr lang="en-US" sz="1400" b="1">
                <a:solidFill>
                  <a:srgbClr val="FFFFFF"/>
                </a:solidFill>
              </a:endParaRPr>
            </a:p>
          </p:txBody>
        </p:sp>
        <p:sp>
          <p:nvSpPr>
            <p:cNvPr id="156296" name="Rectangle 23"/>
            <p:cNvSpPr>
              <a:spLocks noChangeArrowheads="1"/>
            </p:cNvSpPr>
            <p:nvPr/>
          </p:nvSpPr>
          <p:spPr bwMode="auto">
            <a:xfrm>
              <a:off x="968" y="2375"/>
              <a:ext cx="55"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3</a:t>
              </a:r>
              <a:endParaRPr lang="en-US" sz="1400" b="1">
                <a:solidFill>
                  <a:srgbClr val="FFFFFF"/>
                </a:solidFill>
              </a:endParaRPr>
            </a:p>
          </p:txBody>
        </p:sp>
        <p:sp>
          <p:nvSpPr>
            <p:cNvPr id="156297" name="Rectangle 24"/>
            <p:cNvSpPr>
              <a:spLocks noChangeArrowheads="1"/>
            </p:cNvSpPr>
            <p:nvPr/>
          </p:nvSpPr>
          <p:spPr bwMode="auto">
            <a:xfrm>
              <a:off x="968" y="2091"/>
              <a:ext cx="55"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4</a:t>
              </a:r>
              <a:endParaRPr lang="en-US" sz="1400" b="1">
                <a:solidFill>
                  <a:srgbClr val="FFFFFF"/>
                </a:solidFill>
              </a:endParaRPr>
            </a:p>
          </p:txBody>
        </p:sp>
        <p:sp>
          <p:nvSpPr>
            <p:cNvPr id="156298" name="Rectangle 25"/>
            <p:cNvSpPr>
              <a:spLocks noChangeArrowheads="1"/>
            </p:cNvSpPr>
            <p:nvPr/>
          </p:nvSpPr>
          <p:spPr bwMode="auto">
            <a:xfrm>
              <a:off x="968" y="1807"/>
              <a:ext cx="55"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5</a:t>
              </a:r>
              <a:endParaRPr lang="en-US" sz="1400" b="1">
                <a:solidFill>
                  <a:srgbClr val="FFFFFF"/>
                </a:solidFill>
              </a:endParaRPr>
            </a:p>
          </p:txBody>
        </p:sp>
        <p:sp>
          <p:nvSpPr>
            <p:cNvPr id="156299" name="Rectangle 26"/>
            <p:cNvSpPr>
              <a:spLocks noChangeArrowheads="1"/>
            </p:cNvSpPr>
            <p:nvPr/>
          </p:nvSpPr>
          <p:spPr bwMode="auto">
            <a:xfrm>
              <a:off x="968" y="1523"/>
              <a:ext cx="55"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6</a:t>
              </a:r>
              <a:endParaRPr lang="en-US" sz="1400" b="1">
                <a:solidFill>
                  <a:srgbClr val="FFFFFF"/>
                </a:solidFill>
              </a:endParaRPr>
            </a:p>
          </p:txBody>
        </p:sp>
        <p:sp>
          <p:nvSpPr>
            <p:cNvPr id="156300" name="Rectangle 27"/>
            <p:cNvSpPr>
              <a:spLocks noChangeArrowheads="1"/>
            </p:cNvSpPr>
            <p:nvPr/>
          </p:nvSpPr>
          <p:spPr bwMode="auto">
            <a:xfrm>
              <a:off x="968" y="1239"/>
              <a:ext cx="55"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7</a:t>
              </a:r>
              <a:endParaRPr lang="en-US" sz="1400" b="1">
                <a:solidFill>
                  <a:srgbClr val="FFFFFF"/>
                </a:solidFill>
              </a:endParaRPr>
            </a:p>
          </p:txBody>
        </p:sp>
        <p:sp>
          <p:nvSpPr>
            <p:cNvPr id="156301" name="Rectangle 28"/>
            <p:cNvSpPr>
              <a:spLocks noChangeArrowheads="1"/>
            </p:cNvSpPr>
            <p:nvPr/>
          </p:nvSpPr>
          <p:spPr bwMode="auto">
            <a:xfrm>
              <a:off x="968" y="955"/>
              <a:ext cx="55" cy="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200">
                  <a:solidFill>
                    <a:srgbClr val="FFFFFF"/>
                  </a:solidFill>
                </a:rPr>
                <a:t>8</a:t>
              </a:r>
              <a:endParaRPr lang="en-US" sz="1400" b="1">
                <a:solidFill>
                  <a:srgbClr val="FFFFFF"/>
                </a:solidFill>
              </a:endParaRPr>
            </a:p>
          </p:txBody>
        </p:sp>
      </p:grpSp>
      <p:sp>
        <p:nvSpPr>
          <p:cNvPr id="155667" name="Rectangle 29"/>
          <p:cNvSpPr>
            <a:spLocks noChangeArrowheads="1"/>
          </p:cNvSpPr>
          <p:nvPr/>
        </p:nvSpPr>
        <p:spPr bwMode="auto">
          <a:xfrm>
            <a:off x="1779588" y="5603875"/>
            <a:ext cx="0" cy="39688"/>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5668" name="Rectangle 30"/>
          <p:cNvSpPr>
            <a:spLocks noChangeArrowheads="1"/>
          </p:cNvSpPr>
          <p:nvPr/>
        </p:nvSpPr>
        <p:spPr bwMode="auto">
          <a:xfrm>
            <a:off x="1804988" y="5603875"/>
            <a:ext cx="0" cy="39688"/>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5669" name="Rectangle 31"/>
          <p:cNvSpPr>
            <a:spLocks noChangeArrowheads="1"/>
          </p:cNvSpPr>
          <p:nvPr/>
        </p:nvSpPr>
        <p:spPr bwMode="auto">
          <a:xfrm>
            <a:off x="1776413" y="5603875"/>
            <a:ext cx="0" cy="39688"/>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70" name="Rectangle 32"/>
          <p:cNvSpPr>
            <a:spLocks noChangeArrowheads="1"/>
          </p:cNvSpPr>
          <p:nvPr/>
        </p:nvSpPr>
        <p:spPr bwMode="auto">
          <a:xfrm>
            <a:off x="1782763" y="5603875"/>
            <a:ext cx="0" cy="39688"/>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71" name="Rectangle 33"/>
          <p:cNvSpPr>
            <a:spLocks noChangeArrowheads="1"/>
          </p:cNvSpPr>
          <p:nvPr/>
        </p:nvSpPr>
        <p:spPr bwMode="auto">
          <a:xfrm>
            <a:off x="1787525" y="5603875"/>
            <a:ext cx="0" cy="39688"/>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72" name="Rectangle 34"/>
          <p:cNvSpPr>
            <a:spLocks noChangeArrowheads="1"/>
          </p:cNvSpPr>
          <p:nvPr/>
        </p:nvSpPr>
        <p:spPr bwMode="auto">
          <a:xfrm>
            <a:off x="1855788" y="55546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73" name="Rectangle 35"/>
          <p:cNvSpPr>
            <a:spLocks noChangeArrowheads="1"/>
          </p:cNvSpPr>
          <p:nvPr/>
        </p:nvSpPr>
        <p:spPr bwMode="auto">
          <a:xfrm>
            <a:off x="1858963" y="55546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74" name="Rectangle 36"/>
          <p:cNvSpPr>
            <a:spLocks noChangeArrowheads="1"/>
          </p:cNvSpPr>
          <p:nvPr/>
        </p:nvSpPr>
        <p:spPr bwMode="auto">
          <a:xfrm>
            <a:off x="1863725" y="55546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75" name="Rectangle 37"/>
          <p:cNvSpPr>
            <a:spLocks noChangeArrowheads="1"/>
          </p:cNvSpPr>
          <p:nvPr/>
        </p:nvSpPr>
        <p:spPr bwMode="auto">
          <a:xfrm>
            <a:off x="1866900" y="55546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76" name="Freeform 38"/>
          <p:cNvSpPr>
            <a:spLocks/>
          </p:cNvSpPr>
          <p:nvPr/>
        </p:nvSpPr>
        <p:spPr bwMode="auto">
          <a:xfrm>
            <a:off x="1789113" y="5589588"/>
            <a:ext cx="4762" cy="39687"/>
          </a:xfrm>
          <a:custGeom>
            <a:avLst/>
            <a:gdLst>
              <a:gd name="T0" fmla="*/ 2519098 w 3"/>
              <a:gd name="T1" fmla="*/ 0 h 27"/>
              <a:gd name="T2" fmla="*/ 0 w 3"/>
              <a:gd name="T3" fmla="*/ 58335480 h 27"/>
              <a:gd name="T4" fmla="*/ 5039783 w 3"/>
              <a:gd name="T5" fmla="*/ 58335480 h 27"/>
              <a:gd name="T6" fmla="*/ 7558881 w 3"/>
              <a:gd name="T7" fmla="*/ 0 h 27"/>
              <a:gd name="T8" fmla="*/ 2519098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5677" name="Freeform 39"/>
          <p:cNvSpPr>
            <a:spLocks/>
          </p:cNvSpPr>
          <p:nvPr/>
        </p:nvSpPr>
        <p:spPr bwMode="auto">
          <a:xfrm>
            <a:off x="1792288" y="5589588"/>
            <a:ext cx="1587" cy="39687"/>
          </a:xfrm>
          <a:custGeom>
            <a:avLst/>
            <a:gdLst>
              <a:gd name="T0" fmla="*/ 279841 w 3"/>
              <a:gd name="T1" fmla="*/ 0 h 27"/>
              <a:gd name="T2" fmla="*/ 0 w 3"/>
              <a:gd name="T3" fmla="*/ 58335480 h 27"/>
              <a:gd name="T4" fmla="*/ 559682 w 3"/>
              <a:gd name="T5" fmla="*/ 58335480 h 27"/>
              <a:gd name="T6" fmla="*/ 839523 w 3"/>
              <a:gd name="T7" fmla="*/ 0 h 27"/>
              <a:gd name="T8" fmla="*/ 27984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5678" name="Freeform 40"/>
          <p:cNvSpPr>
            <a:spLocks/>
          </p:cNvSpPr>
          <p:nvPr/>
        </p:nvSpPr>
        <p:spPr bwMode="auto">
          <a:xfrm>
            <a:off x="1793875" y="5589588"/>
            <a:ext cx="6350" cy="39687"/>
          </a:xfrm>
          <a:custGeom>
            <a:avLst/>
            <a:gdLst>
              <a:gd name="T0" fmla="*/ 1612900 w 5"/>
              <a:gd name="T1" fmla="*/ 0 h 27"/>
              <a:gd name="T2" fmla="*/ 0 w 5"/>
              <a:gd name="T3" fmla="*/ 58335480 h 27"/>
              <a:gd name="T4" fmla="*/ 6451600 w 5"/>
              <a:gd name="T5" fmla="*/ 58335480 h 27"/>
              <a:gd name="T6" fmla="*/ 8064500 w 5"/>
              <a:gd name="T7" fmla="*/ 0 h 27"/>
              <a:gd name="T8" fmla="*/ 1612900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5679" name="Freeform 41"/>
          <p:cNvSpPr>
            <a:spLocks/>
          </p:cNvSpPr>
          <p:nvPr/>
        </p:nvSpPr>
        <p:spPr bwMode="auto">
          <a:xfrm>
            <a:off x="1798638" y="5589588"/>
            <a:ext cx="4762" cy="39687"/>
          </a:xfrm>
          <a:custGeom>
            <a:avLst/>
            <a:gdLst>
              <a:gd name="T0" fmla="*/ 2519098 w 3"/>
              <a:gd name="T1" fmla="*/ 0 h 27"/>
              <a:gd name="T2" fmla="*/ 0 w 3"/>
              <a:gd name="T3" fmla="*/ 58335480 h 27"/>
              <a:gd name="T4" fmla="*/ 5039783 w 3"/>
              <a:gd name="T5" fmla="*/ 58335480 h 27"/>
              <a:gd name="T6" fmla="*/ 7558881 w 3"/>
              <a:gd name="T7" fmla="*/ 0 h 27"/>
              <a:gd name="T8" fmla="*/ 2519098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5680" name="Freeform 42"/>
          <p:cNvSpPr>
            <a:spLocks/>
          </p:cNvSpPr>
          <p:nvPr/>
        </p:nvSpPr>
        <p:spPr bwMode="auto">
          <a:xfrm>
            <a:off x="1801813" y="5589588"/>
            <a:ext cx="17462" cy="39687"/>
          </a:xfrm>
          <a:custGeom>
            <a:avLst/>
            <a:gdLst>
              <a:gd name="T0" fmla="*/ 1803959 w 13"/>
              <a:gd name="T1" fmla="*/ 0 h 27"/>
              <a:gd name="T2" fmla="*/ 0 w 13"/>
              <a:gd name="T3" fmla="*/ 58335480 h 27"/>
              <a:gd name="T4" fmla="*/ 21651537 w 13"/>
              <a:gd name="T5" fmla="*/ 58335480 h 27"/>
              <a:gd name="T6" fmla="*/ 23455496 w 13"/>
              <a:gd name="T7" fmla="*/ 0 h 27"/>
              <a:gd name="T8" fmla="*/ 1803959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5681" name="Freeform 43"/>
          <p:cNvSpPr>
            <a:spLocks/>
          </p:cNvSpPr>
          <p:nvPr/>
        </p:nvSpPr>
        <p:spPr bwMode="auto">
          <a:xfrm>
            <a:off x="1817688" y="5589588"/>
            <a:ext cx="7937" cy="39687"/>
          </a:xfrm>
          <a:custGeom>
            <a:avLst/>
            <a:gdLst>
              <a:gd name="T0" fmla="*/ 2519204 w 5"/>
              <a:gd name="T1" fmla="*/ 0 h 27"/>
              <a:gd name="T2" fmla="*/ 0 w 5"/>
              <a:gd name="T3" fmla="*/ 58335480 h 27"/>
              <a:gd name="T4" fmla="*/ 7559199 w 5"/>
              <a:gd name="T5" fmla="*/ 58335480 h 27"/>
              <a:gd name="T6" fmla="*/ 12599194 w 5"/>
              <a:gd name="T7" fmla="*/ 0 h 27"/>
              <a:gd name="T8" fmla="*/ 2519204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3"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2" name="Freeform 44"/>
          <p:cNvSpPr>
            <a:spLocks/>
          </p:cNvSpPr>
          <p:nvPr/>
        </p:nvSpPr>
        <p:spPr bwMode="auto">
          <a:xfrm>
            <a:off x="1806575" y="5589588"/>
            <a:ext cx="34925" cy="22225"/>
          </a:xfrm>
          <a:custGeom>
            <a:avLst/>
            <a:gdLst>
              <a:gd name="T0" fmla="*/ 0 w 26"/>
              <a:gd name="T1" fmla="*/ 26344033 h 15"/>
              <a:gd name="T2" fmla="*/ 45109667 w 26"/>
              <a:gd name="T3" fmla="*/ 32930042 h 15"/>
              <a:gd name="T4" fmla="*/ 46913678 w 26"/>
              <a:gd name="T5" fmla="*/ 6586008 h 15"/>
              <a:gd name="T6" fmla="*/ 1804011 w 26"/>
              <a:gd name="T7" fmla="*/ 0 h 15"/>
              <a:gd name="T8" fmla="*/ 0 w 26"/>
              <a:gd name="T9" fmla="*/ 26344033 h 15"/>
              <a:gd name="T10" fmla="*/ 0 60000 65536"/>
              <a:gd name="T11" fmla="*/ 0 60000 65536"/>
              <a:gd name="T12" fmla="*/ 0 60000 65536"/>
              <a:gd name="T13" fmla="*/ 0 60000 65536"/>
              <a:gd name="T14" fmla="*/ 0 60000 65536"/>
              <a:gd name="T15" fmla="*/ 0 w 26"/>
              <a:gd name="T16" fmla="*/ 0 h 15"/>
              <a:gd name="T17" fmla="*/ 26 w 26"/>
              <a:gd name="T18" fmla="*/ 15 h 15"/>
            </a:gdLst>
            <a:ahLst/>
            <a:cxnLst>
              <a:cxn ang="T10">
                <a:pos x="T0" y="T1"/>
              </a:cxn>
              <a:cxn ang="T11">
                <a:pos x="T2" y="T3"/>
              </a:cxn>
              <a:cxn ang="T12">
                <a:pos x="T4" y="T5"/>
              </a:cxn>
              <a:cxn ang="T13">
                <a:pos x="T6" y="T7"/>
              </a:cxn>
              <a:cxn ang="T14">
                <a:pos x="T8" y="T9"/>
              </a:cxn>
            </a:cxnLst>
            <a:rect l="T15" t="T16" r="T17" b="T18"/>
            <a:pathLst>
              <a:path w="26" h="15">
                <a:moveTo>
                  <a:pt x="0" y="12"/>
                </a:moveTo>
                <a:lnTo>
                  <a:pt x="25" y="15"/>
                </a:lnTo>
                <a:lnTo>
                  <a:pt x="26" y="3"/>
                </a:lnTo>
                <a:lnTo>
                  <a:pt x="1" y="0"/>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3" name="Freeform 45"/>
          <p:cNvSpPr>
            <a:spLocks/>
          </p:cNvSpPr>
          <p:nvPr/>
        </p:nvSpPr>
        <p:spPr bwMode="auto">
          <a:xfrm>
            <a:off x="1804988" y="5591175"/>
            <a:ext cx="33337" cy="39688"/>
          </a:xfrm>
          <a:custGeom>
            <a:avLst/>
            <a:gdLst>
              <a:gd name="T0" fmla="*/ 21338347 w 25"/>
              <a:gd name="T1" fmla="*/ 0 h 27"/>
              <a:gd name="T2" fmla="*/ 0 w 25"/>
              <a:gd name="T3" fmla="*/ 25928023 h 27"/>
              <a:gd name="T4" fmla="*/ 21338347 w 25"/>
              <a:gd name="T5" fmla="*/ 58338420 h 27"/>
              <a:gd name="T6" fmla="*/ 44454223 w 25"/>
              <a:gd name="T7" fmla="*/ 32410397 h 27"/>
              <a:gd name="T8" fmla="*/ 21338347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2"/>
                </a:lnTo>
                <a:lnTo>
                  <a:pt x="12" y="27"/>
                </a:lnTo>
                <a:lnTo>
                  <a:pt x="25" y="15"/>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4" name="Freeform 46"/>
          <p:cNvSpPr>
            <a:spLocks/>
          </p:cNvSpPr>
          <p:nvPr/>
        </p:nvSpPr>
        <p:spPr bwMode="auto">
          <a:xfrm>
            <a:off x="1855788" y="5541963"/>
            <a:ext cx="12700" cy="36512"/>
          </a:xfrm>
          <a:custGeom>
            <a:avLst/>
            <a:gdLst>
              <a:gd name="T0" fmla="*/ 1612900 w 10"/>
              <a:gd name="T1" fmla="*/ 0 h 26"/>
              <a:gd name="T2" fmla="*/ 0 w 10"/>
              <a:gd name="T3" fmla="*/ 51274082 h 26"/>
              <a:gd name="T4" fmla="*/ 14516100 w 10"/>
              <a:gd name="T5" fmla="*/ 51274082 h 26"/>
              <a:gd name="T6" fmla="*/ 16129000 w 10"/>
              <a:gd name="T7" fmla="*/ 0 h 26"/>
              <a:gd name="T8" fmla="*/ 1612900 w 10"/>
              <a:gd name="T9" fmla="*/ 0 h 26"/>
              <a:gd name="T10" fmla="*/ 0 60000 65536"/>
              <a:gd name="T11" fmla="*/ 0 60000 65536"/>
              <a:gd name="T12" fmla="*/ 0 60000 65536"/>
              <a:gd name="T13" fmla="*/ 0 60000 65536"/>
              <a:gd name="T14" fmla="*/ 0 60000 65536"/>
              <a:gd name="T15" fmla="*/ 0 w 10"/>
              <a:gd name="T16" fmla="*/ 0 h 26"/>
              <a:gd name="T17" fmla="*/ 10 w 10"/>
              <a:gd name="T18" fmla="*/ 26 h 26"/>
            </a:gdLst>
            <a:ahLst/>
            <a:cxnLst>
              <a:cxn ang="T10">
                <a:pos x="T0" y="T1"/>
              </a:cxn>
              <a:cxn ang="T11">
                <a:pos x="T2" y="T3"/>
              </a:cxn>
              <a:cxn ang="T12">
                <a:pos x="T4" y="T5"/>
              </a:cxn>
              <a:cxn ang="T13">
                <a:pos x="T6" y="T7"/>
              </a:cxn>
              <a:cxn ang="T14">
                <a:pos x="T8" y="T9"/>
              </a:cxn>
            </a:cxnLst>
            <a:rect l="T15" t="T16" r="T17" b="T18"/>
            <a:pathLst>
              <a:path w="10" h="26">
                <a:moveTo>
                  <a:pt x="1" y="0"/>
                </a:moveTo>
                <a:lnTo>
                  <a:pt x="0" y="26"/>
                </a:lnTo>
                <a:lnTo>
                  <a:pt x="9" y="26"/>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5" name="Freeform 47"/>
          <p:cNvSpPr>
            <a:spLocks/>
          </p:cNvSpPr>
          <p:nvPr/>
        </p:nvSpPr>
        <p:spPr bwMode="auto">
          <a:xfrm>
            <a:off x="1866900" y="5541963"/>
            <a:ext cx="6350" cy="36512"/>
          </a:xfrm>
          <a:custGeom>
            <a:avLst/>
            <a:gdLst>
              <a:gd name="T0" fmla="*/ 2520950 w 4"/>
              <a:gd name="T1" fmla="*/ 0 h 26"/>
              <a:gd name="T2" fmla="*/ 0 w 4"/>
              <a:gd name="T3" fmla="*/ 51274082 h 26"/>
              <a:gd name="T4" fmla="*/ 7559675 w 4"/>
              <a:gd name="T5" fmla="*/ 51274082 h 26"/>
              <a:gd name="T6" fmla="*/ 10080625 w 4"/>
              <a:gd name="T7" fmla="*/ 0 h 26"/>
              <a:gd name="T8" fmla="*/ 2520950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6" name="Freeform 48"/>
          <p:cNvSpPr>
            <a:spLocks/>
          </p:cNvSpPr>
          <p:nvPr/>
        </p:nvSpPr>
        <p:spPr bwMode="auto">
          <a:xfrm>
            <a:off x="1871663" y="5541963"/>
            <a:ext cx="6350" cy="36512"/>
          </a:xfrm>
          <a:custGeom>
            <a:avLst/>
            <a:gdLst>
              <a:gd name="T0" fmla="*/ 1612900 w 5"/>
              <a:gd name="T1" fmla="*/ 0 h 26"/>
              <a:gd name="T2" fmla="*/ 0 w 5"/>
              <a:gd name="T3" fmla="*/ 51274082 h 26"/>
              <a:gd name="T4" fmla="*/ 6451600 w 5"/>
              <a:gd name="T5" fmla="*/ 51274082 h 26"/>
              <a:gd name="T6" fmla="*/ 8064500 w 5"/>
              <a:gd name="T7" fmla="*/ 0 h 26"/>
              <a:gd name="T8" fmla="*/ 1612900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7" name="Freeform 49"/>
          <p:cNvSpPr>
            <a:spLocks/>
          </p:cNvSpPr>
          <p:nvPr/>
        </p:nvSpPr>
        <p:spPr bwMode="auto">
          <a:xfrm>
            <a:off x="1876425" y="5541963"/>
            <a:ext cx="6350" cy="36512"/>
          </a:xfrm>
          <a:custGeom>
            <a:avLst/>
            <a:gdLst>
              <a:gd name="T0" fmla="*/ 2520950 w 4"/>
              <a:gd name="T1" fmla="*/ 0 h 26"/>
              <a:gd name="T2" fmla="*/ 0 w 4"/>
              <a:gd name="T3" fmla="*/ 51274082 h 26"/>
              <a:gd name="T4" fmla="*/ 5040313 w 4"/>
              <a:gd name="T5" fmla="*/ 51274082 h 26"/>
              <a:gd name="T6" fmla="*/ 10080625 w 4"/>
              <a:gd name="T7" fmla="*/ 0 h 26"/>
              <a:gd name="T8" fmla="*/ 2520950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2"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8" name="Freeform 50"/>
          <p:cNvSpPr>
            <a:spLocks/>
          </p:cNvSpPr>
          <p:nvPr/>
        </p:nvSpPr>
        <p:spPr bwMode="auto">
          <a:xfrm>
            <a:off x="1879600" y="5541963"/>
            <a:ext cx="6350" cy="36512"/>
          </a:xfrm>
          <a:custGeom>
            <a:avLst/>
            <a:gdLst>
              <a:gd name="T0" fmla="*/ 3225800 w 5"/>
              <a:gd name="T1" fmla="*/ 0 h 26"/>
              <a:gd name="T2" fmla="*/ 0 w 5"/>
              <a:gd name="T3" fmla="*/ 51274082 h 26"/>
              <a:gd name="T4" fmla="*/ 6451600 w 5"/>
              <a:gd name="T5" fmla="*/ 51274082 h 26"/>
              <a:gd name="T6" fmla="*/ 8064500 w 5"/>
              <a:gd name="T7" fmla="*/ 0 h 26"/>
              <a:gd name="T8" fmla="*/ 3225800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2" y="0"/>
                </a:moveTo>
                <a:lnTo>
                  <a:pt x="0" y="26"/>
                </a:lnTo>
                <a:lnTo>
                  <a:pt x="4" y="26"/>
                </a:lnTo>
                <a:lnTo>
                  <a:pt x="5"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89" name="Freeform 51"/>
          <p:cNvSpPr>
            <a:spLocks/>
          </p:cNvSpPr>
          <p:nvPr/>
        </p:nvSpPr>
        <p:spPr bwMode="auto">
          <a:xfrm>
            <a:off x="1868488" y="5526088"/>
            <a:ext cx="38100" cy="38100"/>
          </a:xfrm>
          <a:custGeom>
            <a:avLst/>
            <a:gdLst>
              <a:gd name="T0" fmla="*/ 0 w 29"/>
              <a:gd name="T1" fmla="*/ 48774096 h 25"/>
              <a:gd name="T2" fmla="*/ 44877859 w 29"/>
              <a:gd name="T3" fmla="*/ 58064400 h 25"/>
              <a:gd name="T4" fmla="*/ 50055517 w 29"/>
              <a:gd name="T5" fmla="*/ 6967728 h 25"/>
              <a:gd name="T6" fmla="*/ 5177659 w 29"/>
              <a:gd name="T7" fmla="*/ 0 h 25"/>
              <a:gd name="T8" fmla="*/ 0 w 29"/>
              <a:gd name="T9" fmla="*/ 48774096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0" y="21"/>
                </a:moveTo>
                <a:lnTo>
                  <a:pt x="26" y="25"/>
                </a:lnTo>
                <a:lnTo>
                  <a:pt x="29" y="3"/>
                </a:lnTo>
                <a:lnTo>
                  <a:pt x="3" y="0"/>
                </a:lnTo>
                <a:lnTo>
                  <a:pt x="0" y="2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90" name="Freeform 52"/>
          <p:cNvSpPr>
            <a:spLocks/>
          </p:cNvSpPr>
          <p:nvPr/>
        </p:nvSpPr>
        <p:spPr bwMode="auto">
          <a:xfrm>
            <a:off x="1866900" y="5543550"/>
            <a:ext cx="34925" cy="38100"/>
          </a:xfrm>
          <a:custGeom>
            <a:avLst/>
            <a:gdLst>
              <a:gd name="T0" fmla="*/ 23457511 w 26"/>
              <a:gd name="T1" fmla="*/ 0 h 27"/>
              <a:gd name="T2" fmla="*/ 0 w 26"/>
              <a:gd name="T3" fmla="*/ 23894344 h 27"/>
              <a:gd name="T4" fmla="*/ 23457511 w 26"/>
              <a:gd name="T5" fmla="*/ 53763333 h 27"/>
              <a:gd name="T6" fmla="*/ 46913678 w 26"/>
              <a:gd name="T7" fmla="*/ 29868989 h 27"/>
              <a:gd name="T8" fmla="*/ 23457511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691" name="Freeform 53"/>
          <p:cNvSpPr>
            <a:spLocks/>
          </p:cNvSpPr>
          <p:nvPr/>
        </p:nvSpPr>
        <p:spPr bwMode="auto">
          <a:xfrm>
            <a:off x="1781175" y="5589588"/>
            <a:ext cx="4763" cy="39687"/>
          </a:xfrm>
          <a:custGeom>
            <a:avLst/>
            <a:gdLst>
              <a:gd name="T0" fmla="*/ 1418183 w 4"/>
              <a:gd name="T1" fmla="*/ 0 h 27"/>
              <a:gd name="T2" fmla="*/ 0 w 4"/>
              <a:gd name="T3" fmla="*/ 58335480 h 27"/>
              <a:gd name="T4" fmla="*/ 2836367 w 4"/>
              <a:gd name="T5" fmla="*/ 58335480 h 27"/>
              <a:gd name="T6" fmla="*/ 5671542 w 4"/>
              <a:gd name="T7" fmla="*/ 0 h 27"/>
              <a:gd name="T8" fmla="*/ 1418183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5692" name="Rectangle 54"/>
          <p:cNvSpPr>
            <a:spLocks noChangeArrowheads="1"/>
          </p:cNvSpPr>
          <p:nvPr/>
        </p:nvSpPr>
        <p:spPr bwMode="auto">
          <a:xfrm>
            <a:off x="1784350" y="5591175"/>
            <a:ext cx="0" cy="39688"/>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5693" name="Freeform 55"/>
          <p:cNvSpPr>
            <a:spLocks/>
          </p:cNvSpPr>
          <p:nvPr/>
        </p:nvSpPr>
        <p:spPr bwMode="auto">
          <a:xfrm>
            <a:off x="1787525" y="5589588"/>
            <a:ext cx="3175" cy="39687"/>
          </a:xfrm>
          <a:custGeom>
            <a:avLst/>
            <a:gdLst>
              <a:gd name="T0" fmla="*/ 2520950 w 2"/>
              <a:gd name="T1" fmla="*/ 0 h 27"/>
              <a:gd name="T2" fmla="*/ 0 w 2"/>
              <a:gd name="T3" fmla="*/ 58335480 h 27"/>
              <a:gd name="T4" fmla="*/ 2520950 w 2"/>
              <a:gd name="T5" fmla="*/ 58335480 h 27"/>
              <a:gd name="T6" fmla="*/ 5040313 w 2"/>
              <a:gd name="T7" fmla="*/ 0 h 27"/>
              <a:gd name="T8" fmla="*/ 2520950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5694" name="Rectangle 56"/>
          <p:cNvSpPr>
            <a:spLocks noChangeArrowheads="1"/>
          </p:cNvSpPr>
          <p:nvPr/>
        </p:nvSpPr>
        <p:spPr bwMode="auto">
          <a:xfrm>
            <a:off x="1787525" y="5591175"/>
            <a:ext cx="0" cy="39688"/>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grpSp>
        <p:nvGrpSpPr>
          <p:cNvPr id="155695" name="Group 57"/>
          <p:cNvGrpSpPr>
            <a:grpSpLocks/>
          </p:cNvGrpSpPr>
          <p:nvPr/>
        </p:nvGrpSpPr>
        <p:grpSpPr bwMode="auto">
          <a:xfrm>
            <a:off x="1928813" y="5045075"/>
            <a:ext cx="709612" cy="485775"/>
            <a:chOff x="1192" y="2955"/>
            <a:chExt cx="539" cy="330"/>
          </a:xfrm>
        </p:grpSpPr>
        <p:sp>
          <p:nvSpPr>
            <p:cNvPr id="156191" name="Freeform 58"/>
            <p:cNvSpPr>
              <a:spLocks/>
            </p:cNvSpPr>
            <p:nvPr/>
          </p:nvSpPr>
          <p:spPr bwMode="auto">
            <a:xfrm>
              <a:off x="1192" y="325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92" name="Rectangle 59"/>
            <p:cNvSpPr>
              <a:spLocks noChangeArrowheads="1"/>
            </p:cNvSpPr>
            <p:nvPr/>
          </p:nvSpPr>
          <p:spPr bwMode="auto">
            <a:xfrm>
              <a:off x="1192" y="32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93" name="Freeform 60"/>
            <p:cNvSpPr>
              <a:spLocks/>
            </p:cNvSpPr>
            <p:nvPr/>
          </p:nvSpPr>
          <p:spPr bwMode="auto">
            <a:xfrm>
              <a:off x="1195" y="325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94" name="Rectangle 61"/>
            <p:cNvSpPr>
              <a:spLocks noChangeArrowheads="1"/>
            </p:cNvSpPr>
            <p:nvPr/>
          </p:nvSpPr>
          <p:spPr bwMode="auto">
            <a:xfrm>
              <a:off x="1195" y="32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95" name="Freeform 62"/>
            <p:cNvSpPr>
              <a:spLocks/>
            </p:cNvSpPr>
            <p:nvPr/>
          </p:nvSpPr>
          <p:spPr bwMode="auto">
            <a:xfrm>
              <a:off x="1200" y="325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96" name="Rectangle 63"/>
            <p:cNvSpPr>
              <a:spLocks noChangeArrowheads="1"/>
            </p:cNvSpPr>
            <p:nvPr/>
          </p:nvSpPr>
          <p:spPr bwMode="auto">
            <a:xfrm>
              <a:off x="1200" y="32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97" name="Freeform 64"/>
            <p:cNvSpPr>
              <a:spLocks/>
            </p:cNvSpPr>
            <p:nvPr/>
          </p:nvSpPr>
          <p:spPr bwMode="auto">
            <a:xfrm>
              <a:off x="1205" y="3257"/>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98" name="Rectangle 65"/>
            <p:cNvSpPr>
              <a:spLocks noChangeArrowheads="1"/>
            </p:cNvSpPr>
            <p:nvPr/>
          </p:nvSpPr>
          <p:spPr bwMode="auto">
            <a:xfrm>
              <a:off x="1205" y="32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99" name="Freeform 66"/>
            <p:cNvSpPr>
              <a:spLocks/>
            </p:cNvSpPr>
            <p:nvPr/>
          </p:nvSpPr>
          <p:spPr bwMode="auto">
            <a:xfrm>
              <a:off x="1214" y="325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00" name="Rectangle 67"/>
            <p:cNvSpPr>
              <a:spLocks noChangeArrowheads="1"/>
            </p:cNvSpPr>
            <p:nvPr/>
          </p:nvSpPr>
          <p:spPr bwMode="auto">
            <a:xfrm>
              <a:off x="1214" y="32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01" name="Freeform 68"/>
            <p:cNvSpPr>
              <a:spLocks/>
            </p:cNvSpPr>
            <p:nvPr/>
          </p:nvSpPr>
          <p:spPr bwMode="auto">
            <a:xfrm>
              <a:off x="1216" y="325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02" name="Rectangle 69"/>
            <p:cNvSpPr>
              <a:spLocks noChangeArrowheads="1"/>
            </p:cNvSpPr>
            <p:nvPr/>
          </p:nvSpPr>
          <p:spPr bwMode="auto">
            <a:xfrm>
              <a:off x="1216" y="32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03" name="Freeform 70"/>
            <p:cNvSpPr>
              <a:spLocks/>
            </p:cNvSpPr>
            <p:nvPr/>
          </p:nvSpPr>
          <p:spPr bwMode="auto">
            <a:xfrm>
              <a:off x="1207" y="3254"/>
              <a:ext cx="27" cy="18"/>
            </a:xfrm>
            <a:custGeom>
              <a:avLst/>
              <a:gdLst>
                <a:gd name="T0" fmla="*/ 0 w 27"/>
                <a:gd name="T1" fmla="*/ 16 h 18"/>
                <a:gd name="T2" fmla="*/ 26 w 27"/>
                <a:gd name="T3" fmla="*/ 18 h 18"/>
                <a:gd name="T4" fmla="*/ 27 w 27"/>
                <a:gd name="T5" fmla="*/ 2 h 18"/>
                <a:gd name="T6" fmla="*/ 1 w 27"/>
                <a:gd name="T7" fmla="*/ 0 h 18"/>
                <a:gd name="T8" fmla="*/ 0 w 27"/>
                <a:gd name="T9" fmla="*/ 16 h 18"/>
                <a:gd name="T10" fmla="*/ 0 60000 65536"/>
                <a:gd name="T11" fmla="*/ 0 60000 65536"/>
                <a:gd name="T12" fmla="*/ 0 60000 65536"/>
                <a:gd name="T13" fmla="*/ 0 60000 65536"/>
                <a:gd name="T14" fmla="*/ 0 60000 65536"/>
                <a:gd name="T15" fmla="*/ 0 w 27"/>
                <a:gd name="T16" fmla="*/ 0 h 18"/>
                <a:gd name="T17" fmla="*/ 27 w 27"/>
                <a:gd name="T18" fmla="*/ 18 h 18"/>
              </a:gdLst>
              <a:ahLst/>
              <a:cxnLst>
                <a:cxn ang="T10">
                  <a:pos x="T0" y="T1"/>
                </a:cxn>
                <a:cxn ang="T11">
                  <a:pos x="T2" y="T3"/>
                </a:cxn>
                <a:cxn ang="T12">
                  <a:pos x="T4" y="T5"/>
                </a:cxn>
                <a:cxn ang="T13">
                  <a:pos x="T6" y="T7"/>
                </a:cxn>
                <a:cxn ang="T14">
                  <a:pos x="T8" y="T9"/>
                </a:cxn>
              </a:cxnLst>
              <a:rect l="T15" t="T16" r="T17" b="T18"/>
              <a:pathLst>
                <a:path w="27" h="18">
                  <a:moveTo>
                    <a:pt x="0" y="16"/>
                  </a:moveTo>
                  <a:lnTo>
                    <a:pt x="26" y="18"/>
                  </a:lnTo>
                  <a:lnTo>
                    <a:pt x="27" y="2"/>
                  </a:lnTo>
                  <a:lnTo>
                    <a:pt x="1"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04" name="Freeform 71"/>
            <p:cNvSpPr>
              <a:spLocks/>
            </p:cNvSpPr>
            <p:nvPr/>
          </p:nvSpPr>
          <p:spPr bwMode="auto">
            <a:xfrm>
              <a:off x="1206" y="3258"/>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05" name="Freeform 72"/>
            <p:cNvSpPr>
              <a:spLocks/>
            </p:cNvSpPr>
            <p:nvPr/>
          </p:nvSpPr>
          <p:spPr bwMode="auto">
            <a:xfrm>
              <a:off x="1247" y="322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06" name="Freeform 73"/>
            <p:cNvSpPr>
              <a:spLocks/>
            </p:cNvSpPr>
            <p:nvPr/>
          </p:nvSpPr>
          <p:spPr bwMode="auto">
            <a:xfrm>
              <a:off x="1249" y="322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07" name="Rectangle 74"/>
            <p:cNvSpPr>
              <a:spLocks noChangeArrowheads="1"/>
            </p:cNvSpPr>
            <p:nvPr/>
          </p:nvSpPr>
          <p:spPr bwMode="auto">
            <a:xfrm>
              <a:off x="1249" y="322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08" name="Freeform 75"/>
            <p:cNvSpPr>
              <a:spLocks/>
            </p:cNvSpPr>
            <p:nvPr/>
          </p:nvSpPr>
          <p:spPr bwMode="auto">
            <a:xfrm>
              <a:off x="1251" y="3224"/>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09" name="Rectangle 76"/>
            <p:cNvSpPr>
              <a:spLocks noChangeArrowheads="1"/>
            </p:cNvSpPr>
            <p:nvPr/>
          </p:nvSpPr>
          <p:spPr bwMode="auto">
            <a:xfrm>
              <a:off x="1251" y="322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10" name="Freeform 77"/>
            <p:cNvSpPr>
              <a:spLocks/>
            </p:cNvSpPr>
            <p:nvPr/>
          </p:nvSpPr>
          <p:spPr bwMode="auto">
            <a:xfrm>
              <a:off x="1261" y="3224"/>
              <a:ext cx="11" cy="27"/>
            </a:xfrm>
            <a:custGeom>
              <a:avLst/>
              <a:gdLst>
                <a:gd name="T0" fmla="*/ 1 w 11"/>
                <a:gd name="T1" fmla="*/ 0 h 27"/>
                <a:gd name="T2" fmla="*/ 0 w 11"/>
                <a:gd name="T3" fmla="*/ 27 h 27"/>
                <a:gd name="T4" fmla="*/ 9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9"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11" name="Rectangle 78"/>
            <p:cNvSpPr>
              <a:spLocks noChangeArrowheads="1"/>
            </p:cNvSpPr>
            <p:nvPr/>
          </p:nvSpPr>
          <p:spPr bwMode="auto">
            <a:xfrm>
              <a:off x="1261" y="322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12" name="Freeform 79"/>
            <p:cNvSpPr>
              <a:spLocks/>
            </p:cNvSpPr>
            <p:nvPr/>
          </p:nvSpPr>
          <p:spPr bwMode="auto">
            <a:xfrm>
              <a:off x="1270" y="3224"/>
              <a:ext cx="18" cy="27"/>
            </a:xfrm>
            <a:custGeom>
              <a:avLst/>
              <a:gdLst>
                <a:gd name="T0" fmla="*/ 2 w 18"/>
                <a:gd name="T1" fmla="*/ 0 h 27"/>
                <a:gd name="T2" fmla="*/ 0 w 18"/>
                <a:gd name="T3" fmla="*/ 27 h 27"/>
                <a:gd name="T4" fmla="*/ 17 w 18"/>
                <a:gd name="T5" fmla="*/ 27 h 27"/>
                <a:gd name="T6" fmla="*/ 18 w 18"/>
                <a:gd name="T7" fmla="*/ 0 h 27"/>
                <a:gd name="T8" fmla="*/ 2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2" y="0"/>
                  </a:moveTo>
                  <a:lnTo>
                    <a:pt x="0" y="27"/>
                  </a:lnTo>
                  <a:lnTo>
                    <a:pt x="17" y="27"/>
                  </a:lnTo>
                  <a:lnTo>
                    <a:pt x="1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13" name="Rectangle 80"/>
            <p:cNvSpPr>
              <a:spLocks noChangeArrowheads="1"/>
            </p:cNvSpPr>
            <p:nvPr/>
          </p:nvSpPr>
          <p:spPr bwMode="auto">
            <a:xfrm>
              <a:off x="1270" y="322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14" name="Freeform 81"/>
            <p:cNvSpPr>
              <a:spLocks/>
            </p:cNvSpPr>
            <p:nvPr/>
          </p:nvSpPr>
          <p:spPr bwMode="auto">
            <a:xfrm>
              <a:off x="1287" y="322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15" name="Rectangle 82"/>
            <p:cNvSpPr>
              <a:spLocks noChangeArrowheads="1"/>
            </p:cNvSpPr>
            <p:nvPr/>
          </p:nvSpPr>
          <p:spPr bwMode="auto">
            <a:xfrm>
              <a:off x="1287" y="322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16" name="Freeform 83"/>
            <p:cNvSpPr>
              <a:spLocks/>
            </p:cNvSpPr>
            <p:nvPr/>
          </p:nvSpPr>
          <p:spPr bwMode="auto">
            <a:xfrm>
              <a:off x="1289" y="322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17" name="Rectangle 84"/>
            <p:cNvSpPr>
              <a:spLocks noChangeArrowheads="1"/>
            </p:cNvSpPr>
            <p:nvPr/>
          </p:nvSpPr>
          <p:spPr bwMode="auto">
            <a:xfrm>
              <a:off x="1289" y="322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18" name="Freeform 85"/>
            <p:cNvSpPr>
              <a:spLocks/>
            </p:cNvSpPr>
            <p:nvPr/>
          </p:nvSpPr>
          <p:spPr bwMode="auto">
            <a:xfrm>
              <a:off x="1302" y="3191"/>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19" name="Freeform 86"/>
            <p:cNvSpPr>
              <a:spLocks/>
            </p:cNvSpPr>
            <p:nvPr/>
          </p:nvSpPr>
          <p:spPr bwMode="auto">
            <a:xfrm>
              <a:off x="1303" y="3191"/>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20" name="Rectangle 87"/>
            <p:cNvSpPr>
              <a:spLocks noChangeArrowheads="1"/>
            </p:cNvSpPr>
            <p:nvPr/>
          </p:nvSpPr>
          <p:spPr bwMode="auto">
            <a:xfrm>
              <a:off x="1303"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21" name="Freeform 88"/>
            <p:cNvSpPr>
              <a:spLocks/>
            </p:cNvSpPr>
            <p:nvPr/>
          </p:nvSpPr>
          <p:spPr bwMode="auto">
            <a:xfrm>
              <a:off x="1312" y="319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22" name="Rectangle 89"/>
            <p:cNvSpPr>
              <a:spLocks noChangeArrowheads="1"/>
            </p:cNvSpPr>
            <p:nvPr/>
          </p:nvSpPr>
          <p:spPr bwMode="auto">
            <a:xfrm>
              <a:off x="1312"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23" name="Freeform 90"/>
            <p:cNvSpPr>
              <a:spLocks/>
            </p:cNvSpPr>
            <p:nvPr/>
          </p:nvSpPr>
          <p:spPr bwMode="auto">
            <a:xfrm>
              <a:off x="1315" y="319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24" name="Rectangle 91"/>
            <p:cNvSpPr>
              <a:spLocks noChangeArrowheads="1"/>
            </p:cNvSpPr>
            <p:nvPr/>
          </p:nvSpPr>
          <p:spPr bwMode="auto">
            <a:xfrm>
              <a:off x="1315"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25" name="Freeform 92"/>
            <p:cNvSpPr>
              <a:spLocks/>
            </p:cNvSpPr>
            <p:nvPr/>
          </p:nvSpPr>
          <p:spPr bwMode="auto">
            <a:xfrm>
              <a:off x="1318" y="3191"/>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26" name="Rectangle 93"/>
            <p:cNvSpPr>
              <a:spLocks noChangeArrowheads="1"/>
            </p:cNvSpPr>
            <p:nvPr/>
          </p:nvSpPr>
          <p:spPr bwMode="auto">
            <a:xfrm>
              <a:off x="1318"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27" name="Freeform 94"/>
            <p:cNvSpPr>
              <a:spLocks/>
            </p:cNvSpPr>
            <p:nvPr/>
          </p:nvSpPr>
          <p:spPr bwMode="auto">
            <a:xfrm>
              <a:off x="1322" y="3191"/>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28" name="Rectangle 95"/>
            <p:cNvSpPr>
              <a:spLocks noChangeArrowheads="1"/>
            </p:cNvSpPr>
            <p:nvPr/>
          </p:nvSpPr>
          <p:spPr bwMode="auto">
            <a:xfrm>
              <a:off x="1322"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29" name="Freeform 96"/>
            <p:cNvSpPr>
              <a:spLocks/>
            </p:cNvSpPr>
            <p:nvPr/>
          </p:nvSpPr>
          <p:spPr bwMode="auto">
            <a:xfrm>
              <a:off x="1327" y="319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30" name="Rectangle 97"/>
            <p:cNvSpPr>
              <a:spLocks noChangeArrowheads="1"/>
            </p:cNvSpPr>
            <p:nvPr/>
          </p:nvSpPr>
          <p:spPr bwMode="auto">
            <a:xfrm>
              <a:off x="1327"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31" name="Freeform 98"/>
            <p:cNvSpPr>
              <a:spLocks/>
            </p:cNvSpPr>
            <p:nvPr/>
          </p:nvSpPr>
          <p:spPr bwMode="auto">
            <a:xfrm>
              <a:off x="1330" y="3191"/>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32" name="Rectangle 99"/>
            <p:cNvSpPr>
              <a:spLocks noChangeArrowheads="1"/>
            </p:cNvSpPr>
            <p:nvPr/>
          </p:nvSpPr>
          <p:spPr bwMode="auto">
            <a:xfrm>
              <a:off x="1330"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33" name="Freeform 100"/>
            <p:cNvSpPr>
              <a:spLocks/>
            </p:cNvSpPr>
            <p:nvPr/>
          </p:nvSpPr>
          <p:spPr bwMode="auto">
            <a:xfrm>
              <a:off x="1336" y="319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34" name="Rectangle 101"/>
            <p:cNvSpPr>
              <a:spLocks noChangeArrowheads="1"/>
            </p:cNvSpPr>
            <p:nvPr/>
          </p:nvSpPr>
          <p:spPr bwMode="auto">
            <a:xfrm>
              <a:off x="1336"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35" name="Freeform 102"/>
            <p:cNvSpPr>
              <a:spLocks/>
            </p:cNvSpPr>
            <p:nvPr/>
          </p:nvSpPr>
          <p:spPr bwMode="auto">
            <a:xfrm>
              <a:off x="1338" y="3191"/>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36" name="Rectangle 103"/>
            <p:cNvSpPr>
              <a:spLocks noChangeArrowheads="1"/>
            </p:cNvSpPr>
            <p:nvPr/>
          </p:nvSpPr>
          <p:spPr bwMode="auto">
            <a:xfrm>
              <a:off x="1338" y="319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37" name="Freeform 104"/>
            <p:cNvSpPr>
              <a:spLocks/>
            </p:cNvSpPr>
            <p:nvPr/>
          </p:nvSpPr>
          <p:spPr bwMode="auto">
            <a:xfrm>
              <a:off x="1357" y="3168"/>
              <a:ext cx="27" cy="16"/>
            </a:xfrm>
            <a:custGeom>
              <a:avLst/>
              <a:gdLst>
                <a:gd name="T0" fmla="*/ 0 w 27"/>
                <a:gd name="T1" fmla="*/ 11 h 16"/>
                <a:gd name="T2" fmla="*/ 25 w 27"/>
                <a:gd name="T3" fmla="*/ 16 h 16"/>
                <a:gd name="T4" fmla="*/ 27 w 27"/>
                <a:gd name="T5" fmla="*/ 5 h 16"/>
                <a:gd name="T6" fmla="*/ 3 w 27"/>
                <a:gd name="T7" fmla="*/ 0 h 16"/>
                <a:gd name="T8" fmla="*/ 0 w 27"/>
                <a:gd name="T9" fmla="*/ 11 h 16"/>
                <a:gd name="T10" fmla="*/ 0 60000 65536"/>
                <a:gd name="T11" fmla="*/ 0 60000 65536"/>
                <a:gd name="T12" fmla="*/ 0 60000 65536"/>
                <a:gd name="T13" fmla="*/ 0 60000 65536"/>
                <a:gd name="T14" fmla="*/ 0 60000 65536"/>
                <a:gd name="T15" fmla="*/ 0 w 27"/>
                <a:gd name="T16" fmla="*/ 0 h 16"/>
                <a:gd name="T17" fmla="*/ 27 w 27"/>
                <a:gd name="T18" fmla="*/ 16 h 16"/>
              </a:gdLst>
              <a:ahLst/>
              <a:cxnLst>
                <a:cxn ang="T10">
                  <a:pos x="T0" y="T1"/>
                </a:cxn>
                <a:cxn ang="T11">
                  <a:pos x="T2" y="T3"/>
                </a:cxn>
                <a:cxn ang="T12">
                  <a:pos x="T4" y="T5"/>
                </a:cxn>
                <a:cxn ang="T13">
                  <a:pos x="T6" y="T7"/>
                </a:cxn>
                <a:cxn ang="T14">
                  <a:pos x="T8" y="T9"/>
                </a:cxn>
              </a:cxnLst>
              <a:rect l="T15" t="T16" r="T17" b="T18"/>
              <a:pathLst>
                <a:path w="27" h="16">
                  <a:moveTo>
                    <a:pt x="0" y="11"/>
                  </a:moveTo>
                  <a:lnTo>
                    <a:pt x="25" y="16"/>
                  </a:lnTo>
                  <a:lnTo>
                    <a:pt x="27" y="5"/>
                  </a:lnTo>
                  <a:lnTo>
                    <a:pt x="3" y="0"/>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38" name="Freeform 105"/>
            <p:cNvSpPr>
              <a:spLocks/>
            </p:cNvSpPr>
            <p:nvPr/>
          </p:nvSpPr>
          <p:spPr bwMode="auto">
            <a:xfrm>
              <a:off x="1371" y="3157"/>
              <a:ext cx="11" cy="27"/>
            </a:xfrm>
            <a:custGeom>
              <a:avLst/>
              <a:gdLst>
                <a:gd name="T0" fmla="*/ 2 w 11"/>
                <a:gd name="T1" fmla="*/ 0 h 27"/>
                <a:gd name="T2" fmla="*/ 0 w 11"/>
                <a:gd name="T3" fmla="*/ 27 h 27"/>
                <a:gd name="T4" fmla="*/ 10 w 11"/>
                <a:gd name="T5" fmla="*/ 27 h 27"/>
                <a:gd name="T6" fmla="*/ 11 w 11"/>
                <a:gd name="T7" fmla="*/ 0 h 27"/>
                <a:gd name="T8" fmla="*/ 2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2" y="0"/>
                  </a:moveTo>
                  <a:lnTo>
                    <a:pt x="0" y="27"/>
                  </a:lnTo>
                  <a:lnTo>
                    <a:pt x="10" y="27"/>
                  </a:lnTo>
                  <a:lnTo>
                    <a:pt x="11"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39" name="Freeform 106"/>
            <p:cNvSpPr>
              <a:spLocks/>
            </p:cNvSpPr>
            <p:nvPr/>
          </p:nvSpPr>
          <p:spPr bwMode="auto">
            <a:xfrm>
              <a:off x="1360" y="3158"/>
              <a:ext cx="24" cy="27"/>
            </a:xfrm>
            <a:custGeom>
              <a:avLst/>
              <a:gdLst>
                <a:gd name="T0" fmla="*/ 0 w 24"/>
                <a:gd name="T1" fmla="*/ 11 h 27"/>
                <a:gd name="T2" fmla="*/ 11 w 24"/>
                <a:gd name="T3" fmla="*/ 0 h 27"/>
                <a:gd name="T4" fmla="*/ 24 w 24"/>
                <a:gd name="T5" fmla="*/ 17 h 27"/>
                <a:gd name="T6" fmla="*/ 11 w 24"/>
                <a:gd name="T7" fmla="*/ 27 h 27"/>
                <a:gd name="T8" fmla="*/ 0 w 24"/>
                <a:gd name="T9" fmla="*/ 11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11"/>
                  </a:moveTo>
                  <a:lnTo>
                    <a:pt x="11" y="0"/>
                  </a:lnTo>
                  <a:lnTo>
                    <a:pt x="24" y="17"/>
                  </a:lnTo>
                  <a:lnTo>
                    <a:pt x="11" y="27"/>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40" name="Freeform 107"/>
            <p:cNvSpPr>
              <a:spLocks/>
            </p:cNvSpPr>
            <p:nvPr/>
          </p:nvSpPr>
          <p:spPr bwMode="auto">
            <a:xfrm>
              <a:off x="1381" y="315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41" name="Rectangle 108"/>
            <p:cNvSpPr>
              <a:spLocks noChangeArrowheads="1"/>
            </p:cNvSpPr>
            <p:nvPr/>
          </p:nvSpPr>
          <p:spPr bwMode="auto">
            <a:xfrm>
              <a:off x="1381" y="31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42" name="Freeform 109"/>
            <p:cNvSpPr>
              <a:spLocks/>
            </p:cNvSpPr>
            <p:nvPr/>
          </p:nvSpPr>
          <p:spPr bwMode="auto">
            <a:xfrm>
              <a:off x="1383" y="3157"/>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43" name="Rectangle 110"/>
            <p:cNvSpPr>
              <a:spLocks noChangeArrowheads="1"/>
            </p:cNvSpPr>
            <p:nvPr/>
          </p:nvSpPr>
          <p:spPr bwMode="auto">
            <a:xfrm>
              <a:off x="1383" y="31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44" name="Freeform 111"/>
            <p:cNvSpPr>
              <a:spLocks/>
            </p:cNvSpPr>
            <p:nvPr/>
          </p:nvSpPr>
          <p:spPr bwMode="auto">
            <a:xfrm>
              <a:off x="1397" y="3157"/>
              <a:ext cx="5" cy="27"/>
            </a:xfrm>
            <a:custGeom>
              <a:avLst/>
              <a:gdLst>
                <a:gd name="T0" fmla="*/ 1 w 5"/>
                <a:gd name="T1" fmla="*/ 0 h 27"/>
                <a:gd name="T2" fmla="*/ 0 w 5"/>
                <a:gd name="T3" fmla="*/ 27 h 27"/>
                <a:gd name="T4" fmla="*/ 3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3"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45" name="Rectangle 112"/>
            <p:cNvSpPr>
              <a:spLocks noChangeArrowheads="1"/>
            </p:cNvSpPr>
            <p:nvPr/>
          </p:nvSpPr>
          <p:spPr bwMode="auto">
            <a:xfrm>
              <a:off x="1397" y="31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46" name="Freeform 113"/>
            <p:cNvSpPr>
              <a:spLocks/>
            </p:cNvSpPr>
            <p:nvPr/>
          </p:nvSpPr>
          <p:spPr bwMode="auto">
            <a:xfrm>
              <a:off x="1400" y="3157"/>
              <a:ext cx="5" cy="27"/>
            </a:xfrm>
            <a:custGeom>
              <a:avLst/>
              <a:gdLst>
                <a:gd name="T0" fmla="*/ 2 w 5"/>
                <a:gd name="T1" fmla="*/ 0 h 27"/>
                <a:gd name="T2" fmla="*/ 0 w 5"/>
                <a:gd name="T3" fmla="*/ 27 h 27"/>
                <a:gd name="T4" fmla="*/ 4 w 5"/>
                <a:gd name="T5" fmla="*/ 27 h 27"/>
                <a:gd name="T6" fmla="*/ 5 w 5"/>
                <a:gd name="T7" fmla="*/ 0 h 27"/>
                <a:gd name="T8" fmla="*/ 2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2" y="0"/>
                  </a:moveTo>
                  <a:lnTo>
                    <a:pt x="0" y="27"/>
                  </a:lnTo>
                  <a:lnTo>
                    <a:pt x="4" y="27"/>
                  </a:lnTo>
                  <a:lnTo>
                    <a:pt x="5"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47" name="Rectangle 114"/>
            <p:cNvSpPr>
              <a:spLocks noChangeArrowheads="1"/>
            </p:cNvSpPr>
            <p:nvPr/>
          </p:nvSpPr>
          <p:spPr bwMode="auto">
            <a:xfrm>
              <a:off x="1400" y="315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48" name="Freeform 115"/>
            <p:cNvSpPr>
              <a:spLocks/>
            </p:cNvSpPr>
            <p:nvPr/>
          </p:nvSpPr>
          <p:spPr bwMode="auto">
            <a:xfrm>
              <a:off x="1427" y="3135"/>
              <a:ext cx="29" cy="29"/>
            </a:xfrm>
            <a:custGeom>
              <a:avLst/>
              <a:gdLst>
                <a:gd name="T0" fmla="*/ 0 w 29"/>
                <a:gd name="T1" fmla="*/ 26 h 29"/>
                <a:gd name="T2" fmla="*/ 26 w 29"/>
                <a:gd name="T3" fmla="*/ 29 h 29"/>
                <a:gd name="T4" fmla="*/ 29 w 29"/>
                <a:gd name="T5" fmla="*/ 3 h 29"/>
                <a:gd name="T6" fmla="*/ 4 w 29"/>
                <a:gd name="T7" fmla="*/ 0 h 29"/>
                <a:gd name="T8" fmla="*/ 0 w 29"/>
                <a:gd name="T9" fmla="*/ 26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26"/>
                  </a:moveTo>
                  <a:lnTo>
                    <a:pt x="26" y="29"/>
                  </a:lnTo>
                  <a:lnTo>
                    <a:pt x="29" y="3"/>
                  </a:lnTo>
                  <a:lnTo>
                    <a:pt x="4" y="0"/>
                  </a:lnTo>
                  <a:lnTo>
                    <a:pt x="0" y="2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49" name="Freeform 116"/>
            <p:cNvSpPr>
              <a:spLocks/>
            </p:cNvSpPr>
            <p:nvPr/>
          </p:nvSpPr>
          <p:spPr bwMode="auto">
            <a:xfrm>
              <a:off x="1442" y="3123"/>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0" name="Freeform 117"/>
            <p:cNvSpPr>
              <a:spLocks/>
            </p:cNvSpPr>
            <p:nvPr/>
          </p:nvSpPr>
          <p:spPr bwMode="auto">
            <a:xfrm>
              <a:off x="1429" y="3124"/>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1" name="Freeform 118"/>
            <p:cNvSpPr>
              <a:spLocks/>
            </p:cNvSpPr>
            <p:nvPr/>
          </p:nvSpPr>
          <p:spPr bwMode="auto">
            <a:xfrm>
              <a:off x="1447" y="3123"/>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2" name="Rectangle 119"/>
            <p:cNvSpPr>
              <a:spLocks noChangeArrowheads="1"/>
            </p:cNvSpPr>
            <p:nvPr/>
          </p:nvSpPr>
          <p:spPr bwMode="auto">
            <a:xfrm>
              <a:off x="1447" y="312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53" name="Freeform 120"/>
            <p:cNvSpPr>
              <a:spLocks/>
            </p:cNvSpPr>
            <p:nvPr/>
          </p:nvSpPr>
          <p:spPr bwMode="auto">
            <a:xfrm>
              <a:off x="1454" y="3123"/>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4" name="Rectangle 121"/>
            <p:cNvSpPr>
              <a:spLocks noChangeArrowheads="1"/>
            </p:cNvSpPr>
            <p:nvPr/>
          </p:nvSpPr>
          <p:spPr bwMode="auto">
            <a:xfrm>
              <a:off x="1454" y="312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55" name="Freeform 122"/>
            <p:cNvSpPr>
              <a:spLocks/>
            </p:cNvSpPr>
            <p:nvPr/>
          </p:nvSpPr>
          <p:spPr bwMode="auto">
            <a:xfrm>
              <a:off x="1464" y="3103"/>
              <a:ext cx="26" cy="6"/>
            </a:xfrm>
            <a:custGeom>
              <a:avLst/>
              <a:gdLst>
                <a:gd name="T0" fmla="*/ 0 w 26"/>
                <a:gd name="T1" fmla="*/ 5 h 6"/>
                <a:gd name="T2" fmla="*/ 26 w 26"/>
                <a:gd name="T3" fmla="*/ 6 h 6"/>
                <a:gd name="T4" fmla="*/ 26 w 26"/>
                <a:gd name="T5" fmla="*/ 1 h 6"/>
                <a:gd name="T6" fmla="*/ 0 w 26"/>
                <a:gd name="T7" fmla="*/ 0 h 6"/>
                <a:gd name="T8" fmla="*/ 0 w 26"/>
                <a:gd name="T9" fmla="*/ 5 h 6"/>
                <a:gd name="T10" fmla="*/ 0 60000 65536"/>
                <a:gd name="T11" fmla="*/ 0 60000 65536"/>
                <a:gd name="T12" fmla="*/ 0 60000 65536"/>
                <a:gd name="T13" fmla="*/ 0 60000 65536"/>
                <a:gd name="T14" fmla="*/ 0 60000 65536"/>
                <a:gd name="T15" fmla="*/ 0 w 26"/>
                <a:gd name="T16" fmla="*/ 0 h 6"/>
                <a:gd name="T17" fmla="*/ 26 w 26"/>
                <a:gd name="T18" fmla="*/ 6 h 6"/>
              </a:gdLst>
              <a:ahLst/>
              <a:cxnLst>
                <a:cxn ang="T10">
                  <a:pos x="T0" y="T1"/>
                </a:cxn>
                <a:cxn ang="T11">
                  <a:pos x="T2" y="T3"/>
                </a:cxn>
                <a:cxn ang="T12">
                  <a:pos x="T4" y="T5"/>
                </a:cxn>
                <a:cxn ang="T13">
                  <a:pos x="T6" y="T7"/>
                </a:cxn>
                <a:cxn ang="T14">
                  <a:pos x="T8" y="T9"/>
                </a:cxn>
              </a:cxnLst>
              <a:rect l="T15" t="T16" r="T17" b="T18"/>
              <a:pathLst>
                <a:path w="26" h="6">
                  <a:moveTo>
                    <a:pt x="0" y="5"/>
                  </a:moveTo>
                  <a:lnTo>
                    <a:pt x="26" y="6"/>
                  </a:lnTo>
                  <a:lnTo>
                    <a:pt x="26" y="1"/>
                  </a:lnTo>
                  <a:lnTo>
                    <a:pt x="0"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6" name="Freeform 123"/>
            <p:cNvSpPr>
              <a:spLocks/>
            </p:cNvSpPr>
            <p:nvPr/>
          </p:nvSpPr>
          <p:spPr bwMode="auto">
            <a:xfrm>
              <a:off x="1476" y="3090"/>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7" name="Freeform 124"/>
            <p:cNvSpPr>
              <a:spLocks/>
            </p:cNvSpPr>
            <p:nvPr/>
          </p:nvSpPr>
          <p:spPr bwMode="auto">
            <a:xfrm>
              <a:off x="1463" y="3091"/>
              <a:ext cx="26" cy="27"/>
            </a:xfrm>
            <a:custGeom>
              <a:avLst/>
              <a:gdLst>
                <a:gd name="T0" fmla="*/ 0 w 26"/>
                <a:gd name="T1" fmla="*/ 13 h 27"/>
                <a:gd name="T2" fmla="*/ 13 w 26"/>
                <a:gd name="T3" fmla="*/ 0 h 27"/>
                <a:gd name="T4" fmla="*/ 26 w 26"/>
                <a:gd name="T5" fmla="*/ 14 h 27"/>
                <a:gd name="T6" fmla="*/ 13 w 26"/>
                <a:gd name="T7" fmla="*/ 27 h 27"/>
                <a:gd name="T8" fmla="*/ 0 w 26"/>
                <a:gd name="T9" fmla="*/ 13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3"/>
                  </a:moveTo>
                  <a:lnTo>
                    <a:pt x="13" y="0"/>
                  </a:lnTo>
                  <a:lnTo>
                    <a:pt x="26" y="14"/>
                  </a:lnTo>
                  <a:lnTo>
                    <a:pt x="13" y="27"/>
                  </a:lnTo>
                  <a:lnTo>
                    <a:pt x="0" y="1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8" name="Freeform 125"/>
            <p:cNvSpPr>
              <a:spLocks/>
            </p:cNvSpPr>
            <p:nvPr/>
          </p:nvSpPr>
          <p:spPr bwMode="auto">
            <a:xfrm>
              <a:off x="1482" y="309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59" name="Rectangle 126"/>
            <p:cNvSpPr>
              <a:spLocks noChangeArrowheads="1"/>
            </p:cNvSpPr>
            <p:nvPr/>
          </p:nvSpPr>
          <p:spPr bwMode="auto">
            <a:xfrm>
              <a:off x="1482" y="309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60" name="Freeform 127"/>
            <p:cNvSpPr>
              <a:spLocks/>
            </p:cNvSpPr>
            <p:nvPr/>
          </p:nvSpPr>
          <p:spPr bwMode="auto">
            <a:xfrm>
              <a:off x="1484" y="3090"/>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61" name="Rectangle 128"/>
            <p:cNvSpPr>
              <a:spLocks noChangeArrowheads="1"/>
            </p:cNvSpPr>
            <p:nvPr/>
          </p:nvSpPr>
          <p:spPr bwMode="auto">
            <a:xfrm>
              <a:off x="1484" y="309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62" name="Freeform 129"/>
            <p:cNvSpPr>
              <a:spLocks/>
            </p:cNvSpPr>
            <p:nvPr/>
          </p:nvSpPr>
          <p:spPr bwMode="auto">
            <a:xfrm>
              <a:off x="1490" y="309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63" name="Rectangle 130"/>
            <p:cNvSpPr>
              <a:spLocks noChangeArrowheads="1"/>
            </p:cNvSpPr>
            <p:nvPr/>
          </p:nvSpPr>
          <p:spPr bwMode="auto">
            <a:xfrm>
              <a:off x="1490" y="309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64" name="Freeform 131"/>
            <p:cNvSpPr>
              <a:spLocks/>
            </p:cNvSpPr>
            <p:nvPr/>
          </p:nvSpPr>
          <p:spPr bwMode="auto">
            <a:xfrm>
              <a:off x="1492" y="3090"/>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65" name="Rectangle 132"/>
            <p:cNvSpPr>
              <a:spLocks noChangeArrowheads="1"/>
            </p:cNvSpPr>
            <p:nvPr/>
          </p:nvSpPr>
          <p:spPr bwMode="auto">
            <a:xfrm>
              <a:off x="1492" y="309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66" name="Freeform 133"/>
            <p:cNvSpPr>
              <a:spLocks/>
            </p:cNvSpPr>
            <p:nvPr/>
          </p:nvSpPr>
          <p:spPr bwMode="auto">
            <a:xfrm>
              <a:off x="1506" y="3090"/>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67" name="Rectangle 134"/>
            <p:cNvSpPr>
              <a:spLocks noChangeArrowheads="1"/>
            </p:cNvSpPr>
            <p:nvPr/>
          </p:nvSpPr>
          <p:spPr bwMode="auto">
            <a:xfrm>
              <a:off x="1506" y="309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68" name="Freeform 135"/>
            <p:cNvSpPr>
              <a:spLocks/>
            </p:cNvSpPr>
            <p:nvPr/>
          </p:nvSpPr>
          <p:spPr bwMode="auto">
            <a:xfrm>
              <a:off x="1511" y="309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69" name="Rectangle 136"/>
            <p:cNvSpPr>
              <a:spLocks noChangeArrowheads="1"/>
            </p:cNvSpPr>
            <p:nvPr/>
          </p:nvSpPr>
          <p:spPr bwMode="auto">
            <a:xfrm>
              <a:off x="1511" y="309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70" name="Freeform 137"/>
            <p:cNvSpPr>
              <a:spLocks/>
            </p:cNvSpPr>
            <p:nvPr/>
          </p:nvSpPr>
          <p:spPr bwMode="auto">
            <a:xfrm>
              <a:off x="1556" y="3090"/>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1" name="Freeform 138"/>
            <p:cNvSpPr>
              <a:spLocks/>
            </p:cNvSpPr>
            <p:nvPr/>
          </p:nvSpPr>
          <p:spPr bwMode="auto">
            <a:xfrm>
              <a:off x="1551" y="3068"/>
              <a:ext cx="30" cy="37"/>
            </a:xfrm>
            <a:custGeom>
              <a:avLst/>
              <a:gdLst>
                <a:gd name="T0" fmla="*/ 0 w 30"/>
                <a:gd name="T1" fmla="*/ 33 h 37"/>
                <a:gd name="T2" fmla="*/ 26 w 30"/>
                <a:gd name="T3" fmla="*/ 37 h 37"/>
                <a:gd name="T4" fmla="*/ 30 w 30"/>
                <a:gd name="T5" fmla="*/ 3 h 37"/>
                <a:gd name="T6" fmla="*/ 4 w 30"/>
                <a:gd name="T7" fmla="*/ 0 h 37"/>
                <a:gd name="T8" fmla="*/ 0 w 30"/>
                <a:gd name="T9" fmla="*/ 33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33"/>
                  </a:moveTo>
                  <a:lnTo>
                    <a:pt x="26" y="37"/>
                  </a:lnTo>
                  <a:lnTo>
                    <a:pt x="30" y="3"/>
                  </a:lnTo>
                  <a:lnTo>
                    <a:pt x="4" y="0"/>
                  </a:lnTo>
                  <a:lnTo>
                    <a:pt x="0" y="3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2" name="Freeform 139"/>
            <p:cNvSpPr>
              <a:spLocks/>
            </p:cNvSpPr>
            <p:nvPr/>
          </p:nvSpPr>
          <p:spPr bwMode="auto">
            <a:xfrm>
              <a:off x="1550" y="3091"/>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3" name="Freeform 140"/>
            <p:cNvSpPr>
              <a:spLocks/>
            </p:cNvSpPr>
            <p:nvPr/>
          </p:nvSpPr>
          <p:spPr bwMode="auto">
            <a:xfrm>
              <a:off x="1567" y="3056"/>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4" name="Freeform 141"/>
            <p:cNvSpPr>
              <a:spLocks/>
            </p:cNvSpPr>
            <p:nvPr/>
          </p:nvSpPr>
          <p:spPr bwMode="auto">
            <a:xfrm>
              <a:off x="1554" y="3057"/>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5" name="Freeform 142"/>
            <p:cNvSpPr>
              <a:spLocks/>
            </p:cNvSpPr>
            <p:nvPr/>
          </p:nvSpPr>
          <p:spPr bwMode="auto">
            <a:xfrm>
              <a:off x="1597" y="3035"/>
              <a:ext cx="29" cy="32"/>
            </a:xfrm>
            <a:custGeom>
              <a:avLst/>
              <a:gdLst>
                <a:gd name="T0" fmla="*/ 0 w 29"/>
                <a:gd name="T1" fmla="*/ 30 h 32"/>
                <a:gd name="T2" fmla="*/ 26 w 29"/>
                <a:gd name="T3" fmla="*/ 32 h 32"/>
                <a:gd name="T4" fmla="*/ 29 w 29"/>
                <a:gd name="T5" fmla="*/ 2 h 32"/>
                <a:gd name="T6" fmla="*/ 3 w 29"/>
                <a:gd name="T7" fmla="*/ 0 h 32"/>
                <a:gd name="T8" fmla="*/ 0 w 29"/>
                <a:gd name="T9" fmla="*/ 30 h 32"/>
                <a:gd name="T10" fmla="*/ 0 60000 65536"/>
                <a:gd name="T11" fmla="*/ 0 60000 65536"/>
                <a:gd name="T12" fmla="*/ 0 60000 65536"/>
                <a:gd name="T13" fmla="*/ 0 60000 65536"/>
                <a:gd name="T14" fmla="*/ 0 60000 65536"/>
                <a:gd name="T15" fmla="*/ 0 w 29"/>
                <a:gd name="T16" fmla="*/ 0 h 32"/>
                <a:gd name="T17" fmla="*/ 29 w 29"/>
                <a:gd name="T18" fmla="*/ 32 h 32"/>
              </a:gdLst>
              <a:ahLst/>
              <a:cxnLst>
                <a:cxn ang="T10">
                  <a:pos x="T0" y="T1"/>
                </a:cxn>
                <a:cxn ang="T11">
                  <a:pos x="T2" y="T3"/>
                </a:cxn>
                <a:cxn ang="T12">
                  <a:pos x="T4" y="T5"/>
                </a:cxn>
                <a:cxn ang="T13">
                  <a:pos x="T6" y="T7"/>
                </a:cxn>
                <a:cxn ang="T14">
                  <a:pos x="T8" y="T9"/>
                </a:cxn>
              </a:cxnLst>
              <a:rect l="T15" t="T16" r="T17" b="T18"/>
              <a:pathLst>
                <a:path w="29" h="32">
                  <a:moveTo>
                    <a:pt x="0" y="30"/>
                  </a:moveTo>
                  <a:lnTo>
                    <a:pt x="26" y="32"/>
                  </a:lnTo>
                  <a:lnTo>
                    <a:pt x="29" y="2"/>
                  </a:lnTo>
                  <a:lnTo>
                    <a:pt x="3" y="0"/>
                  </a:lnTo>
                  <a:lnTo>
                    <a:pt x="0" y="3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6" name="Freeform 143"/>
            <p:cNvSpPr>
              <a:spLocks/>
            </p:cNvSpPr>
            <p:nvPr/>
          </p:nvSpPr>
          <p:spPr bwMode="auto">
            <a:xfrm>
              <a:off x="1612" y="3022"/>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7" name="Freeform 144"/>
            <p:cNvSpPr>
              <a:spLocks/>
            </p:cNvSpPr>
            <p:nvPr/>
          </p:nvSpPr>
          <p:spPr bwMode="auto">
            <a:xfrm>
              <a:off x="1599" y="3023"/>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8" name="Freeform 145"/>
            <p:cNvSpPr>
              <a:spLocks/>
            </p:cNvSpPr>
            <p:nvPr/>
          </p:nvSpPr>
          <p:spPr bwMode="auto">
            <a:xfrm>
              <a:off x="1624" y="302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79" name="Rectangle 146"/>
            <p:cNvSpPr>
              <a:spLocks noChangeArrowheads="1"/>
            </p:cNvSpPr>
            <p:nvPr/>
          </p:nvSpPr>
          <p:spPr bwMode="auto">
            <a:xfrm>
              <a:off x="1624" y="30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80" name="Freeform 147"/>
            <p:cNvSpPr>
              <a:spLocks/>
            </p:cNvSpPr>
            <p:nvPr/>
          </p:nvSpPr>
          <p:spPr bwMode="auto">
            <a:xfrm>
              <a:off x="1668" y="302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81" name="Freeform 148"/>
            <p:cNvSpPr>
              <a:spLocks/>
            </p:cNvSpPr>
            <p:nvPr/>
          </p:nvSpPr>
          <p:spPr bwMode="auto">
            <a:xfrm>
              <a:off x="1670" y="302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82" name="Rectangle 149"/>
            <p:cNvSpPr>
              <a:spLocks noChangeArrowheads="1"/>
            </p:cNvSpPr>
            <p:nvPr/>
          </p:nvSpPr>
          <p:spPr bwMode="auto">
            <a:xfrm>
              <a:off x="1670" y="30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83" name="Freeform 150"/>
            <p:cNvSpPr>
              <a:spLocks/>
            </p:cNvSpPr>
            <p:nvPr/>
          </p:nvSpPr>
          <p:spPr bwMode="auto">
            <a:xfrm>
              <a:off x="1673" y="3022"/>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84" name="Rectangle 151"/>
            <p:cNvSpPr>
              <a:spLocks noChangeArrowheads="1"/>
            </p:cNvSpPr>
            <p:nvPr/>
          </p:nvSpPr>
          <p:spPr bwMode="auto">
            <a:xfrm>
              <a:off x="1673" y="30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85" name="Freeform 152"/>
            <p:cNvSpPr>
              <a:spLocks/>
            </p:cNvSpPr>
            <p:nvPr/>
          </p:nvSpPr>
          <p:spPr bwMode="auto">
            <a:xfrm>
              <a:off x="1682" y="302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86" name="Rectangle 153"/>
            <p:cNvSpPr>
              <a:spLocks noChangeArrowheads="1"/>
            </p:cNvSpPr>
            <p:nvPr/>
          </p:nvSpPr>
          <p:spPr bwMode="auto">
            <a:xfrm>
              <a:off x="1682" y="30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287" name="Freeform 154"/>
            <p:cNvSpPr>
              <a:spLocks/>
            </p:cNvSpPr>
            <p:nvPr/>
          </p:nvSpPr>
          <p:spPr bwMode="auto">
            <a:xfrm>
              <a:off x="1671" y="3006"/>
              <a:ext cx="29" cy="31"/>
            </a:xfrm>
            <a:custGeom>
              <a:avLst/>
              <a:gdLst>
                <a:gd name="T0" fmla="*/ 0 w 29"/>
                <a:gd name="T1" fmla="*/ 28 h 31"/>
                <a:gd name="T2" fmla="*/ 26 w 29"/>
                <a:gd name="T3" fmla="*/ 31 h 31"/>
                <a:gd name="T4" fmla="*/ 29 w 29"/>
                <a:gd name="T5" fmla="*/ 3 h 31"/>
                <a:gd name="T6" fmla="*/ 3 w 29"/>
                <a:gd name="T7" fmla="*/ 0 h 31"/>
                <a:gd name="T8" fmla="*/ 0 w 29"/>
                <a:gd name="T9" fmla="*/ 28 h 31"/>
                <a:gd name="T10" fmla="*/ 0 60000 65536"/>
                <a:gd name="T11" fmla="*/ 0 60000 65536"/>
                <a:gd name="T12" fmla="*/ 0 60000 65536"/>
                <a:gd name="T13" fmla="*/ 0 60000 65536"/>
                <a:gd name="T14" fmla="*/ 0 60000 65536"/>
                <a:gd name="T15" fmla="*/ 0 w 29"/>
                <a:gd name="T16" fmla="*/ 0 h 31"/>
                <a:gd name="T17" fmla="*/ 29 w 29"/>
                <a:gd name="T18" fmla="*/ 31 h 31"/>
              </a:gdLst>
              <a:ahLst/>
              <a:cxnLst>
                <a:cxn ang="T10">
                  <a:pos x="T0" y="T1"/>
                </a:cxn>
                <a:cxn ang="T11">
                  <a:pos x="T2" y="T3"/>
                </a:cxn>
                <a:cxn ang="T12">
                  <a:pos x="T4" y="T5"/>
                </a:cxn>
                <a:cxn ang="T13">
                  <a:pos x="T6" y="T7"/>
                </a:cxn>
                <a:cxn ang="T14">
                  <a:pos x="T8" y="T9"/>
                </a:cxn>
              </a:cxnLst>
              <a:rect l="T15" t="T16" r="T17" b="T18"/>
              <a:pathLst>
                <a:path w="29" h="31">
                  <a:moveTo>
                    <a:pt x="0" y="28"/>
                  </a:moveTo>
                  <a:lnTo>
                    <a:pt x="26" y="31"/>
                  </a:lnTo>
                  <a:lnTo>
                    <a:pt x="29" y="3"/>
                  </a:lnTo>
                  <a:lnTo>
                    <a:pt x="3" y="0"/>
                  </a:lnTo>
                  <a:lnTo>
                    <a:pt x="0" y="2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88" name="Freeform 155"/>
            <p:cNvSpPr>
              <a:spLocks/>
            </p:cNvSpPr>
            <p:nvPr/>
          </p:nvSpPr>
          <p:spPr bwMode="auto">
            <a:xfrm>
              <a:off x="1670" y="3023"/>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89" name="Freeform 156"/>
            <p:cNvSpPr>
              <a:spLocks/>
            </p:cNvSpPr>
            <p:nvPr/>
          </p:nvSpPr>
          <p:spPr bwMode="auto">
            <a:xfrm>
              <a:off x="1704" y="2968"/>
              <a:ext cx="27" cy="26"/>
            </a:xfrm>
            <a:custGeom>
              <a:avLst/>
              <a:gdLst>
                <a:gd name="T0" fmla="*/ 0 w 27"/>
                <a:gd name="T1" fmla="*/ 24 h 26"/>
                <a:gd name="T2" fmla="*/ 26 w 27"/>
                <a:gd name="T3" fmla="*/ 26 h 26"/>
                <a:gd name="T4" fmla="*/ 27 w 27"/>
                <a:gd name="T5" fmla="*/ 2 h 26"/>
                <a:gd name="T6" fmla="*/ 2 w 27"/>
                <a:gd name="T7" fmla="*/ 0 h 26"/>
                <a:gd name="T8" fmla="*/ 0 w 27"/>
                <a:gd name="T9" fmla="*/ 24 h 26"/>
                <a:gd name="T10" fmla="*/ 0 60000 65536"/>
                <a:gd name="T11" fmla="*/ 0 60000 65536"/>
                <a:gd name="T12" fmla="*/ 0 60000 65536"/>
                <a:gd name="T13" fmla="*/ 0 60000 65536"/>
                <a:gd name="T14" fmla="*/ 0 60000 65536"/>
                <a:gd name="T15" fmla="*/ 0 w 27"/>
                <a:gd name="T16" fmla="*/ 0 h 26"/>
                <a:gd name="T17" fmla="*/ 27 w 27"/>
                <a:gd name="T18" fmla="*/ 26 h 26"/>
              </a:gdLst>
              <a:ahLst/>
              <a:cxnLst>
                <a:cxn ang="T10">
                  <a:pos x="T0" y="T1"/>
                </a:cxn>
                <a:cxn ang="T11">
                  <a:pos x="T2" y="T3"/>
                </a:cxn>
                <a:cxn ang="T12">
                  <a:pos x="T4" y="T5"/>
                </a:cxn>
                <a:cxn ang="T13">
                  <a:pos x="T6" y="T7"/>
                </a:cxn>
                <a:cxn ang="T14">
                  <a:pos x="T8" y="T9"/>
                </a:cxn>
              </a:cxnLst>
              <a:rect l="T15" t="T16" r="T17" b="T18"/>
              <a:pathLst>
                <a:path w="27" h="26">
                  <a:moveTo>
                    <a:pt x="0" y="24"/>
                  </a:moveTo>
                  <a:lnTo>
                    <a:pt x="26" y="26"/>
                  </a:lnTo>
                  <a:lnTo>
                    <a:pt x="27" y="2"/>
                  </a:lnTo>
                  <a:lnTo>
                    <a:pt x="2" y="0"/>
                  </a:lnTo>
                  <a:lnTo>
                    <a:pt x="0" y="2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90" name="Freeform 157"/>
            <p:cNvSpPr>
              <a:spLocks/>
            </p:cNvSpPr>
            <p:nvPr/>
          </p:nvSpPr>
          <p:spPr bwMode="auto">
            <a:xfrm>
              <a:off x="1717" y="2955"/>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91" name="Freeform 158"/>
            <p:cNvSpPr>
              <a:spLocks/>
            </p:cNvSpPr>
            <p:nvPr/>
          </p:nvSpPr>
          <p:spPr bwMode="auto">
            <a:xfrm>
              <a:off x="1704" y="2956"/>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292" name="Freeform 159"/>
            <p:cNvSpPr>
              <a:spLocks/>
            </p:cNvSpPr>
            <p:nvPr/>
          </p:nvSpPr>
          <p:spPr bwMode="auto">
            <a:xfrm>
              <a:off x="1723" y="295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grpSp>
        <p:nvGrpSpPr>
          <p:cNvPr id="155696" name="Group 160"/>
          <p:cNvGrpSpPr>
            <a:grpSpLocks/>
          </p:cNvGrpSpPr>
          <p:nvPr/>
        </p:nvGrpSpPr>
        <p:grpSpPr bwMode="auto">
          <a:xfrm>
            <a:off x="2627313" y="4157663"/>
            <a:ext cx="1747837" cy="928687"/>
            <a:chOff x="1723" y="2351"/>
            <a:chExt cx="1328" cy="632"/>
          </a:xfrm>
        </p:grpSpPr>
        <p:sp>
          <p:nvSpPr>
            <p:cNvPr id="155991" name="Rectangle 161"/>
            <p:cNvSpPr>
              <a:spLocks noChangeArrowheads="1"/>
            </p:cNvSpPr>
            <p:nvPr/>
          </p:nvSpPr>
          <p:spPr bwMode="auto">
            <a:xfrm>
              <a:off x="1723"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92" name="Freeform 162"/>
            <p:cNvSpPr>
              <a:spLocks/>
            </p:cNvSpPr>
            <p:nvPr/>
          </p:nvSpPr>
          <p:spPr bwMode="auto">
            <a:xfrm>
              <a:off x="1725" y="295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93" name="Rectangle 163"/>
            <p:cNvSpPr>
              <a:spLocks noChangeArrowheads="1"/>
            </p:cNvSpPr>
            <p:nvPr/>
          </p:nvSpPr>
          <p:spPr bwMode="auto">
            <a:xfrm>
              <a:off x="1725"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94" name="Freeform 164"/>
            <p:cNvSpPr>
              <a:spLocks/>
            </p:cNvSpPr>
            <p:nvPr/>
          </p:nvSpPr>
          <p:spPr bwMode="auto">
            <a:xfrm>
              <a:off x="1727" y="295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95" name="Rectangle 165"/>
            <p:cNvSpPr>
              <a:spLocks noChangeArrowheads="1"/>
            </p:cNvSpPr>
            <p:nvPr/>
          </p:nvSpPr>
          <p:spPr bwMode="auto">
            <a:xfrm>
              <a:off x="1727"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96" name="Freeform 166"/>
            <p:cNvSpPr>
              <a:spLocks/>
            </p:cNvSpPr>
            <p:nvPr/>
          </p:nvSpPr>
          <p:spPr bwMode="auto">
            <a:xfrm>
              <a:off x="1729" y="2955"/>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97" name="Rectangle 167"/>
            <p:cNvSpPr>
              <a:spLocks noChangeArrowheads="1"/>
            </p:cNvSpPr>
            <p:nvPr/>
          </p:nvSpPr>
          <p:spPr bwMode="auto">
            <a:xfrm>
              <a:off x="1729"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98" name="Freeform 168"/>
            <p:cNvSpPr>
              <a:spLocks/>
            </p:cNvSpPr>
            <p:nvPr/>
          </p:nvSpPr>
          <p:spPr bwMode="auto">
            <a:xfrm>
              <a:off x="1780" y="295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99" name="Freeform 169"/>
            <p:cNvSpPr>
              <a:spLocks/>
            </p:cNvSpPr>
            <p:nvPr/>
          </p:nvSpPr>
          <p:spPr bwMode="auto">
            <a:xfrm>
              <a:off x="1784" y="295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00" name="Rectangle 170"/>
            <p:cNvSpPr>
              <a:spLocks noChangeArrowheads="1"/>
            </p:cNvSpPr>
            <p:nvPr/>
          </p:nvSpPr>
          <p:spPr bwMode="auto">
            <a:xfrm>
              <a:off x="1784"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01" name="Freeform 171"/>
            <p:cNvSpPr>
              <a:spLocks/>
            </p:cNvSpPr>
            <p:nvPr/>
          </p:nvSpPr>
          <p:spPr bwMode="auto">
            <a:xfrm>
              <a:off x="1786" y="2955"/>
              <a:ext cx="7" cy="27"/>
            </a:xfrm>
            <a:custGeom>
              <a:avLst/>
              <a:gdLst>
                <a:gd name="T0" fmla="*/ 1 w 7"/>
                <a:gd name="T1" fmla="*/ 0 h 27"/>
                <a:gd name="T2" fmla="*/ 0 w 7"/>
                <a:gd name="T3" fmla="*/ 27 h 27"/>
                <a:gd name="T4" fmla="*/ 5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5"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02" name="Rectangle 172"/>
            <p:cNvSpPr>
              <a:spLocks noChangeArrowheads="1"/>
            </p:cNvSpPr>
            <p:nvPr/>
          </p:nvSpPr>
          <p:spPr bwMode="auto">
            <a:xfrm>
              <a:off x="1786"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03" name="Freeform 173"/>
            <p:cNvSpPr>
              <a:spLocks/>
            </p:cNvSpPr>
            <p:nvPr/>
          </p:nvSpPr>
          <p:spPr bwMode="auto">
            <a:xfrm>
              <a:off x="1791" y="2955"/>
              <a:ext cx="12" cy="27"/>
            </a:xfrm>
            <a:custGeom>
              <a:avLst/>
              <a:gdLst>
                <a:gd name="T0" fmla="*/ 2 w 12"/>
                <a:gd name="T1" fmla="*/ 0 h 27"/>
                <a:gd name="T2" fmla="*/ 0 w 12"/>
                <a:gd name="T3" fmla="*/ 27 h 27"/>
                <a:gd name="T4" fmla="*/ 11 w 12"/>
                <a:gd name="T5" fmla="*/ 27 h 27"/>
                <a:gd name="T6" fmla="*/ 12 w 12"/>
                <a:gd name="T7" fmla="*/ 0 h 27"/>
                <a:gd name="T8" fmla="*/ 2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2" y="0"/>
                  </a:moveTo>
                  <a:lnTo>
                    <a:pt x="0" y="27"/>
                  </a:lnTo>
                  <a:lnTo>
                    <a:pt x="11" y="27"/>
                  </a:lnTo>
                  <a:lnTo>
                    <a:pt x="12"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04" name="Rectangle 174"/>
            <p:cNvSpPr>
              <a:spLocks noChangeArrowheads="1"/>
            </p:cNvSpPr>
            <p:nvPr/>
          </p:nvSpPr>
          <p:spPr bwMode="auto">
            <a:xfrm>
              <a:off x="1791"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05" name="Freeform 175"/>
            <p:cNvSpPr>
              <a:spLocks/>
            </p:cNvSpPr>
            <p:nvPr/>
          </p:nvSpPr>
          <p:spPr bwMode="auto">
            <a:xfrm>
              <a:off x="1802" y="2955"/>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06" name="Rectangle 176"/>
            <p:cNvSpPr>
              <a:spLocks noChangeArrowheads="1"/>
            </p:cNvSpPr>
            <p:nvPr/>
          </p:nvSpPr>
          <p:spPr bwMode="auto">
            <a:xfrm>
              <a:off x="1802" y="295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07" name="Freeform 177"/>
            <p:cNvSpPr>
              <a:spLocks/>
            </p:cNvSpPr>
            <p:nvPr/>
          </p:nvSpPr>
          <p:spPr bwMode="auto">
            <a:xfrm>
              <a:off x="1796" y="2953"/>
              <a:ext cx="27" cy="17"/>
            </a:xfrm>
            <a:custGeom>
              <a:avLst/>
              <a:gdLst>
                <a:gd name="T0" fmla="*/ 0 w 27"/>
                <a:gd name="T1" fmla="*/ 15 h 17"/>
                <a:gd name="T2" fmla="*/ 26 w 27"/>
                <a:gd name="T3" fmla="*/ 17 h 17"/>
                <a:gd name="T4" fmla="*/ 27 w 27"/>
                <a:gd name="T5" fmla="*/ 2 h 17"/>
                <a:gd name="T6" fmla="*/ 1 w 27"/>
                <a:gd name="T7" fmla="*/ 0 h 17"/>
                <a:gd name="T8" fmla="*/ 0 w 27"/>
                <a:gd name="T9" fmla="*/ 15 h 17"/>
                <a:gd name="T10" fmla="*/ 0 60000 65536"/>
                <a:gd name="T11" fmla="*/ 0 60000 65536"/>
                <a:gd name="T12" fmla="*/ 0 60000 65536"/>
                <a:gd name="T13" fmla="*/ 0 60000 65536"/>
                <a:gd name="T14" fmla="*/ 0 60000 65536"/>
                <a:gd name="T15" fmla="*/ 0 w 27"/>
                <a:gd name="T16" fmla="*/ 0 h 17"/>
                <a:gd name="T17" fmla="*/ 27 w 27"/>
                <a:gd name="T18" fmla="*/ 17 h 17"/>
              </a:gdLst>
              <a:ahLst/>
              <a:cxnLst>
                <a:cxn ang="T10">
                  <a:pos x="T0" y="T1"/>
                </a:cxn>
                <a:cxn ang="T11">
                  <a:pos x="T2" y="T3"/>
                </a:cxn>
                <a:cxn ang="T12">
                  <a:pos x="T4" y="T5"/>
                </a:cxn>
                <a:cxn ang="T13">
                  <a:pos x="T6" y="T7"/>
                </a:cxn>
                <a:cxn ang="T14">
                  <a:pos x="T8" y="T9"/>
                </a:cxn>
              </a:cxnLst>
              <a:rect l="T15" t="T16" r="T17" b="T18"/>
              <a:pathLst>
                <a:path w="27" h="17">
                  <a:moveTo>
                    <a:pt x="0" y="15"/>
                  </a:moveTo>
                  <a:lnTo>
                    <a:pt x="26" y="17"/>
                  </a:lnTo>
                  <a:lnTo>
                    <a:pt x="27" y="2"/>
                  </a:lnTo>
                  <a:lnTo>
                    <a:pt x="1" y="0"/>
                  </a:lnTo>
                  <a:lnTo>
                    <a:pt x="0" y="1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08" name="Freeform 178"/>
            <p:cNvSpPr>
              <a:spLocks/>
            </p:cNvSpPr>
            <p:nvPr/>
          </p:nvSpPr>
          <p:spPr bwMode="auto">
            <a:xfrm>
              <a:off x="1795" y="2956"/>
              <a:ext cx="25" cy="27"/>
            </a:xfrm>
            <a:custGeom>
              <a:avLst/>
              <a:gdLst>
                <a:gd name="T0" fmla="*/ 13 w 25"/>
                <a:gd name="T1" fmla="*/ 0 h 27"/>
                <a:gd name="T2" fmla="*/ 0 w 25"/>
                <a:gd name="T3" fmla="*/ 12 h 27"/>
                <a:gd name="T4" fmla="*/ 13 w 25"/>
                <a:gd name="T5" fmla="*/ 27 h 27"/>
                <a:gd name="T6" fmla="*/ 25 w 25"/>
                <a:gd name="T7" fmla="*/ 14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2"/>
                  </a:lnTo>
                  <a:lnTo>
                    <a:pt x="13" y="27"/>
                  </a:lnTo>
                  <a:lnTo>
                    <a:pt x="25" y="14"/>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09" name="Freeform 179"/>
            <p:cNvSpPr>
              <a:spLocks/>
            </p:cNvSpPr>
            <p:nvPr/>
          </p:nvSpPr>
          <p:spPr bwMode="auto">
            <a:xfrm>
              <a:off x="1834" y="2922"/>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10" name="Freeform 180"/>
            <p:cNvSpPr>
              <a:spLocks/>
            </p:cNvSpPr>
            <p:nvPr/>
          </p:nvSpPr>
          <p:spPr bwMode="auto">
            <a:xfrm>
              <a:off x="1840" y="292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11" name="Rectangle 181"/>
            <p:cNvSpPr>
              <a:spLocks noChangeArrowheads="1"/>
            </p:cNvSpPr>
            <p:nvPr/>
          </p:nvSpPr>
          <p:spPr bwMode="auto">
            <a:xfrm>
              <a:off x="1840" y="29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12" name="Freeform 182"/>
            <p:cNvSpPr>
              <a:spLocks/>
            </p:cNvSpPr>
            <p:nvPr/>
          </p:nvSpPr>
          <p:spPr bwMode="auto">
            <a:xfrm>
              <a:off x="1841" y="292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13" name="Rectangle 183"/>
            <p:cNvSpPr>
              <a:spLocks noChangeArrowheads="1"/>
            </p:cNvSpPr>
            <p:nvPr/>
          </p:nvSpPr>
          <p:spPr bwMode="auto">
            <a:xfrm>
              <a:off x="1841" y="29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14" name="Freeform 184"/>
            <p:cNvSpPr>
              <a:spLocks/>
            </p:cNvSpPr>
            <p:nvPr/>
          </p:nvSpPr>
          <p:spPr bwMode="auto">
            <a:xfrm>
              <a:off x="1843" y="2922"/>
              <a:ext cx="25" cy="27"/>
            </a:xfrm>
            <a:custGeom>
              <a:avLst/>
              <a:gdLst>
                <a:gd name="T0" fmla="*/ 1 w 25"/>
                <a:gd name="T1" fmla="*/ 0 h 27"/>
                <a:gd name="T2" fmla="*/ 0 w 25"/>
                <a:gd name="T3" fmla="*/ 27 h 27"/>
                <a:gd name="T4" fmla="*/ 24 w 25"/>
                <a:gd name="T5" fmla="*/ 27 h 27"/>
                <a:gd name="T6" fmla="*/ 25 w 25"/>
                <a:gd name="T7" fmla="*/ 0 h 27"/>
                <a:gd name="T8" fmla="*/ 1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 y="0"/>
                  </a:moveTo>
                  <a:lnTo>
                    <a:pt x="0" y="27"/>
                  </a:lnTo>
                  <a:lnTo>
                    <a:pt x="24" y="27"/>
                  </a:lnTo>
                  <a:lnTo>
                    <a:pt x="2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15" name="Rectangle 185"/>
            <p:cNvSpPr>
              <a:spLocks noChangeArrowheads="1"/>
            </p:cNvSpPr>
            <p:nvPr/>
          </p:nvSpPr>
          <p:spPr bwMode="auto">
            <a:xfrm>
              <a:off x="1843" y="29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16" name="Freeform 186"/>
            <p:cNvSpPr>
              <a:spLocks/>
            </p:cNvSpPr>
            <p:nvPr/>
          </p:nvSpPr>
          <p:spPr bwMode="auto">
            <a:xfrm>
              <a:off x="1867" y="2922"/>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17" name="Rectangle 187"/>
            <p:cNvSpPr>
              <a:spLocks noChangeArrowheads="1"/>
            </p:cNvSpPr>
            <p:nvPr/>
          </p:nvSpPr>
          <p:spPr bwMode="auto">
            <a:xfrm>
              <a:off x="1867" y="292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18" name="Freeform 188"/>
            <p:cNvSpPr>
              <a:spLocks/>
            </p:cNvSpPr>
            <p:nvPr/>
          </p:nvSpPr>
          <p:spPr bwMode="auto">
            <a:xfrm>
              <a:off x="1861" y="2931"/>
              <a:ext cx="26" cy="6"/>
            </a:xfrm>
            <a:custGeom>
              <a:avLst/>
              <a:gdLst>
                <a:gd name="T0" fmla="*/ 0 w 26"/>
                <a:gd name="T1" fmla="*/ 4 h 6"/>
                <a:gd name="T2" fmla="*/ 26 w 26"/>
                <a:gd name="T3" fmla="*/ 6 h 6"/>
                <a:gd name="T4" fmla="*/ 26 w 26"/>
                <a:gd name="T5" fmla="*/ 2 h 6"/>
                <a:gd name="T6" fmla="*/ 0 w 26"/>
                <a:gd name="T7" fmla="*/ 0 h 6"/>
                <a:gd name="T8" fmla="*/ 0 w 26"/>
                <a:gd name="T9" fmla="*/ 4 h 6"/>
                <a:gd name="T10" fmla="*/ 0 60000 65536"/>
                <a:gd name="T11" fmla="*/ 0 60000 65536"/>
                <a:gd name="T12" fmla="*/ 0 60000 65536"/>
                <a:gd name="T13" fmla="*/ 0 60000 65536"/>
                <a:gd name="T14" fmla="*/ 0 60000 65536"/>
                <a:gd name="T15" fmla="*/ 0 w 26"/>
                <a:gd name="T16" fmla="*/ 0 h 6"/>
                <a:gd name="T17" fmla="*/ 26 w 26"/>
                <a:gd name="T18" fmla="*/ 6 h 6"/>
              </a:gdLst>
              <a:ahLst/>
              <a:cxnLst>
                <a:cxn ang="T10">
                  <a:pos x="T0" y="T1"/>
                </a:cxn>
                <a:cxn ang="T11">
                  <a:pos x="T2" y="T3"/>
                </a:cxn>
                <a:cxn ang="T12">
                  <a:pos x="T4" y="T5"/>
                </a:cxn>
                <a:cxn ang="T13">
                  <a:pos x="T6" y="T7"/>
                </a:cxn>
                <a:cxn ang="T14">
                  <a:pos x="T8" y="T9"/>
                </a:cxn>
              </a:cxnLst>
              <a:rect l="T15" t="T16" r="T17" b="T18"/>
              <a:pathLst>
                <a:path w="26" h="6">
                  <a:moveTo>
                    <a:pt x="0" y="4"/>
                  </a:moveTo>
                  <a:lnTo>
                    <a:pt x="26" y="6"/>
                  </a:lnTo>
                  <a:lnTo>
                    <a:pt x="26" y="2"/>
                  </a:lnTo>
                  <a:lnTo>
                    <a:pt x="0" y="0"/>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19" name="Freeform 189"/>
            <p:cNvSpPr>
              <a:spLocks/>
            </p:cNvSpPr>
            <p:nvPr/>
          </p:nvSpPr>
          <p:spPr bwMode="auto">
            <a:xfrm>
              <a:off x="1860" y="2923"/>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20" name="Freeform 190"/>
            <p:cNvSpPr>
              <a:spLocks/>
            </p:cNvSpPr>
            <p:nvPr/>
          </p:nvSpPr>
          <p:spPr bwMode="auto">
            <a:xfrm>
              <a:off x="1888" y="2888"/>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21" name="Freeform 191"/>
            <p:cNvSpPr>
              <a:spLocks/>
            </p:cNvSpPr>
            <p:nvPr/>
          </p:nvSpPr>
          <p:spPr bwMode="auto">
            <a:xfrm>
              <a:off x="1897" y="288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22" name="Rectangle 192"/>
            <p:cNvSpPr>
              <a:spLocks noChangeArrowheads="1"/>
            </p:cNvSpPr>
            <p:nvPr/>
          </p:nvSpPr>
          <p:spPr bwMode="auto">
            <a:xfrm>
              <a:off x="1897"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23" name="Freeform 193"/>
            <p:cNvSpPr>
              <a:spLocks/>
            </p:cNvSpPr>
            <p:nvPr/>
          </p:nvSpPr>
          <p:spPr bwMode="auto">
            <a:xfrm>
              <a:off x="1902" y="2888"/>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24" name="Rectangle 194"/>
            <p:cNvSpPr>
              <a:spLocks noChangeArrowheads="1"/>
            </p:cNvSpPr>
            <p:nvPr/>
          </p:nvSpPr>
          <p:spPr bwMode="auto">
            <a:xfrm>
              <a:off x="1902"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25" name="Freeform 195"/>
            <p:cNvSpPr>
              <a:spLocks/>
            </p:cNvSpPr>
            <p:nvPr/>
          </p:nvSpPr>
          <p:spPr bwMode="auto">
            <a:xfrm>
              <a:off x="1906" y="288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26" name="Rectangle 196"/>
            <p:cNvSpPr>
              <a:spLocks noChangeArrowheads="1"/>
            </p:cNvSpPr>
            <p:nvPr/>
          </p:nvSpPr>
          <p:spPr bwMode="auto">
            <a:xfrm>
              <a:off x="1906"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27" name="Freeform 197"/>
            <p:cNvSpPr>
              <a:spLocks/>
            </p:cNvSpPr>
            <p:nvPr/>
          </p:nvSpPr>
          <p:spPr bwMode="auto">
            <a:xfrm>
              <a:off x="1911" y="2888"/>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28" name="Rectangle 198"/>
            <p:cNvSpPr>
              <a:spLocks noChangeArrowheads="1"/>
            </p:cNvSpPr>
            <p:nvPr/>
          </p:nvSpPr>
          <p:spPr bwMode="auto">
            <a:xfrm>
              <a:off x="1911"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29" name="Freeform 199"/>
            <p:cNvSpPr>
              <a:spLocks/>
            </p:cNvSpPr>
            <p:nvPr/>
          </p:nvSpPr>
          <p:spPr bwMode="auto">
            <a:xfrm>
              <a:off x="1918" y="288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30" name="Rectangle 200"/>
            <p:cNvSpPr>
              <a:spLocks noChangeArrowheads="1"/>
            </p:cNvSpPr>
            <p:nvPr/>
          </p:nvSpPr>
          <p:spPr bwMode="auto">
            <a:xfrm>
              <a:off x="1918"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31" name="Freeform 201"/>
            <p:cNvSpPr>
              <a:spLocks/>
            </p:cNvSpPr>
            <p:nvPr/>
          </p:nvSpPr>
          <p:spPr bwMode="auto">
            <a:xfrm>
              <a:off x="1920" y="288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32" name="Rectangle 202"/>
            <p:cNvSpPr>
              <a:spLocks noChangeArrowheads="1"/>
            </p:cNvSpPr>
            <p:nvPr/>
          </p:nvSpPr>
          <p:spPr bwMode="auto">
            <a:xfrm>
              <a:off x="1920" y="288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33" name="Freeform 203"/>
            <p:cNvSpPr>
              <a:spLocks/>
            </p:cNvSpPr>
            <p:nvPr/>
          </p:nvSpPr>
          <p:spPr bwMode="auto">
            <a:xfrm>
              <a:off x="1913" y="2894"/>
              <a:ext cx="26" cy="9"/>
            </a:xfrm>
            <a:custGeom>
              <a:avLst/>
              <a:gdLst>
                <a:gd name="T0" fmla="*/ 0 w 26"/>
                <a:gd name="T1" fmla="*/ 7 h 9"/>
                <a:gd name="T2" fmla="*/ 26 w 26"/>
                <a:gd name="T3" fmla="*/ 9 h 9"/>
                <a:gd name="T4" fmla="*/ 26 w 26"/>
                <a:gd name="T5" fmla="*/ 2 h 9"/>
                <a:gd name="T6" fmla="*/ 0 w 26"/>
                <a:gd name="T7" fmla="*/ 0 h 9"/>
                <a:gd name="T8" fmla="*/ 0 w 26"/>
                <a:gd name="T9" fmla="*/ 7 h 9"/>
                <a:gd name="T10" fmla="*/ 0 60000 65536"/>
                <a:gd name="T11" fmla="*/ 0 60000 65536"/>
                <a:gd name="T12" fmla="*/ 0 60000 65536"/>
                <a:gd name="T13" fmla="*/ 0 60000 65536"/>
                <a:gd name="T14" fmla="*/ 0 60000 65536"/>
                <a:gd name="T15" fmla="*/ 0 w 26"/>
                <a:gd name="T16" fmla="*/ 0 h 9"/>
                <a:gd name="T17" fmla="*/ 26 w 26"/>
                <a:gd name="T18" fmla="*/ 9 h 9"/>
              </a:gdLst>
              <a:ahLst/>
              <a:cxnLst>
                <a:cxn ang="T10">
                  <a:pos x="T0" y="T1"/>
                </a:cxn>
                <a:cxn ang="T11">
                  <a:pos x="T2" y="T3"/>
                </a:cxn>
                <a:cxn ang="T12">
                  <a:pos x="T4" y="T5"/>
                </a:cxn>
                <a:cxn ang="T13">
                  <a:pos x="T6" y="T7"/>
                </a:cxn>
                <a:cxn ang="T14">
                  <a:pos x="T8" y="T9"/>
                </a:cxn>
              </a:cxnLst>
              <a:rect l="T15" t="T16" r="T17" b="T18"/>
              <a:pathLst>
                <a:path w="26" h="9">
                  <a:moveTo>
                    <a:pt x="0" y="7"/>
                  </a:moveTo>
                  <a:lnTo>
                    <a:pt x="26" y="9"/>
                  </a:lnTo>
                  <a:lnTo>
                    <a:pt x="26" y="2"/>
                  </a:lnTo>
                  <a:lnTo>
                    <a:pt x="0" y="0"/>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34" name="Freeform 204"/>
            <p:cNvSpPr>
              <a:spLocks/>
            </p:cNvSpPr>
            <p:nvPr/>
          </p:nvSpPr>
          <p:spPr bwMode="auto">
            <a:xfrm>
              <a:off x="1912" y="2889"/>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35" name="Freeform 205"/>
            <p:cNvSpPr>
              <a:spLocks/>
            </p:cNvSpPr>
            <p:nvPr/>
          </p:nvSpPr>
          <p:spPr bwMode="auto">
            <a:xfrm>
              <a:off x="1943" y="2854"/>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36" name="Freeform 206"/>
            <p:cNvSpPr>
              <a:spLocks/>
            </p:cNvSpPr>
            <p:nvPr/>
          </p:nvSpPr>
          <p:spPr bwMode="auto">
            <a:xfrm>
              <a:off x="1956" y="2854"/>
              <a:ext cx="19" cy="27"/>
            </a:xfrm>
            <a:custGeom>
              <a:avLst/>
              <a:gdLst>
                <a:gd name="T0" fmla="*/ 1 w 19"/>
                <a:gd name="T1" fmla="*/ 0 h 27"/>
                <a:gd name="T2" fmla="*/ 0 w 19"/>
                <a:gd name="T3" fmla="*/ 27 h 27"/>
                <a:gd name="T4" fmla="*/ 18 w 19"/>
                <a:gd name="T5" fmla="*/ 27 h 27"/>
                <a:gd name="T6" fmla="*/ 19 w 19"/>
                <a:gd name="T7" fmla="*/ 0 h 27"/>
                <a:gd name="T8" fmla="*/ 1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 y="0"/>
                  </a:moveTo>
                  <a:lnTo>
                    <a:pt x="0" y="27"/>
                  </a:lnTo>
                  <a:lnTo>
                    <a:pt x="18" y="27"/>
                  </a:lnTo>
                  <a:lnTo>
                    <a:pt x="1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37" name="Rectangle 207"/>
            <p:cNvSpPr>
              <a:spLocks noChangeArrowheads="1"/>
            </p:cNvSpPr>
            <p:nvPr/>
          </p:nvSpPr>
          <p:spPr bwMode="auto">
            <a:xfrm>
              <a:off x="1956" y="2856"/>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38" name="Freeform 208"/>
            <p:cNvSpPr>
              <a:spLocks/>
            </p:cNvSpPr>
            <p:nvPr/>
          </p:nvSpPr>
          <p:spPr bwMode="auto">
            <a:xfrm>
              <a:off x="1974" y="2854"/>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39" name="Rectangle 209"/>
            <p:cNvSpPr>
              <a:spLocks noChangeArrowheads="1"/>
            </p:cNvSpPr>
            <p:nvPr/>
          </p:nvSpPr>
          <p:spPr bwMode="auto">
            <a:xfrm>
              <a:off x="1974" y="2856"/>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40" name="Freeform 210"/>
            <p:cNvSpPr>
              <a:spLocks/>
            </p:cNvSpPr>
            <p:nvPr/>
          </p:nvSpPr>
          <p:spPr bwMode="auto">
            <a:xfrm>
              <a:off x="2006" y="2828"/>
              <a:ext cx="30" cy="26"/>
            </a:xfrm>
            <a:custGeom>
              <a:avLst/>
              <a:gdLst>
                <a:gd name="T0" fmla="*/ 0 w 30"/>
                <a:gd name="T1" fmla="*/ 12 h 26"/>
                <a:gd name="T2" fmla="*/ 23 w 30"/>
                <a:gd name="T3" fmla="*/ 26 h 26"/>
                <a:gd name="T4" fmla="*/ 30 w 30"/>
                <a:gd name="T5" fmla="*/ 14 h 26"/>
                <a:gd name="T6" fmla="*/ 8 w 30"/>
                <a:gd name="T7" fmla="*/ 0 h 26"/>
                <a:gd name="T8" fmla="*/ 0 w 30"/>
                <a:gd name="T9" fmla="*/ 12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2"/>
                  </a:moveTo>
                  <a:lnTo>
                    <a:pt x="23" y="26"/>
                  </a:lnTo>
                  <a:lnTo>
                    <a:pt x="30" y="14"/>
                  </a:lnTo>
                  <a:lnTo>
                    <a:pt x="8" y="0"/>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1" name="Freeform 211"/>
            <p:cNvSpPr>
              <a:spLocks/>
            </p:cNvSpPr>
            <p:nvPr/>
          </p:nvSpPr>
          <p:spPr bwMode="auto">
            <a:xfrm>
              <a:off x="2025" y="2821"/>
              <a:ext cx="23" cy="27"/>
            </a:xfrm>
            <a:custGeom>
              <a:avLst/>
              <a:gdLst>
                <a:gd name="T0" fmla="*/ 1 w 23"/>
                <a:gd name="T1" fmla="*/ 0 h 27"/>
                <a:gd name="T2" fmla="*/ 0 w 23"/>
                <a:gd name="T3" fmla="*/ 27 h 27"/>
                <a:gd name="T4" fmla="*/ 22 w 23"/>
                <a:gd name="T5" fmla="*/ 27 h 27"/>
                <a:gd name="T6" fmla="*/ 23 w 23"/>
                <a:gd name="T7" fmla="*/ 0 h 27"/>
                <a:gd name="T8" fmla="*/ 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 y="0"/>
                  </a:moveTo>
                  <a:lnTo>
                    <a:pt x="0" y="27"/>
                  </a:lnTo>
                  <a:lnTo>
                    <a:pt x="22" y="27"/>
                  </a:lnTo>
                  <a:lnTo>
                    <a:pt x="2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2" name="Freeform 212"/>
            <p:cNvSpPr>
              <a:spLocks/>
            </p:cNvSpPr>
            <p:nvPr/>
          </p:nvSpPr>
          <p:spPr bwMode="auto">
            <a:xfrm>
              <a:off x="2014" y="2822"/>
              <a:ext cx="22" cy="27"/>
            </a:xfrm>
            <a:custGeom>
              <a:avLst/>
              <a:gdLst>
                <a:gd name="T0" fmla="*/ 0 w 22"/>
                <a:gd name="T1" fmla="*/ 7 h 27"/>
                <a:gd name="T2" fmla="*/ 11 w 22"/>
                <a:gd name="T3" fmla="*/ 0 h 27"/>
                <a:gd name="T4" fmla="*/ 22 w 22"/>
                <a:gd name="T5" fmla="*/ 21 h 27"/>
                <a:gd name="T6" fmla="*/ 11 w 22"/>
                <a:gd name="T7" fmla="*/ 27 h 27"/>
                <a:gd name="T8" fmla="*/ 0 w 22"/>
                <a:gd name="T9" fmla="*/ 7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0" y="7"/>
                  </a:moveTo>
                  <a:lnTo>
                    <a:pt x="11" y="0"/>
                  </a:lnTo>
                  <a:lnTo>
                    <a:pt x="22" y="21"/>
                  </a:lnTo>
                  <a:lnTo>
                    <a:pt x="11" y="27"/>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3" name="Freeform 213"/>
            <p:cNvSpPr>
              <a:spLocks/>
            </p:cNvSpPr>
            <p:nvPr/>
          </p:nvSpPr>
          <p:spPr bwMode="auto">
            <a:xfrm>
              <a:off x="2047" y="2821"/>
              <a:ext cx="7" cy="27"/>
            </a:xfrm>
            <a:custGeom>
              <a:avLst/>
              <a:gdLst>
                <a:gd name="T0" fmla="*/ 1 w 7"/>
                <a:gd name="T1" fmla="*/ 0 h 27"/>
                <a:gd name="T2" fmla="*/ 0 w 7"/>
                <a:gd name="T3" fmla="*/ 27 h 27"/>
                <a:gd name="T4" fmla="*/ 5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5"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4" name="Rectangle 214"/>
            <p:cNvSpPr>
              <a:spLocks noChangeArrowheads="1"/>
            </p:cNvSpPr>
            <p:nvPr/>
          </p:nvSpPr>
          <p:spPr bwMode="auto">
            <a:xfrm>
              <a:off x="2047" y="282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45" name="Freeform 215"/>
            <p:cNvSpPr>
              <a:spLocks/>
            </p:cNvSpPr>
            <p:nvPr/>
          </p:nvSpPr>
          <p:spPr bwMode="auto">
            <a:xfrm>
              <a:off x="2080" y="2792"/>
              <a:ext cx="39" cy="40"/>
            </a:xfrm>
            <a:custGeom>
              <a:avLst/>
              <a:gdLst>
                <a:gd name="T0" fmla="*/ 0 w 39"/>
                <a:gd name="T1" fmla="*/ 23 h 40"/>
                <a:gd name="T2" fmla="*/ 21 w 39"/>
                <a:gd name="T3" fmla="*/ 40 h 40"/>
                <a:gd name="T4" fmla="*/ 39 w 39"/>
                <a:gd name="T5" fmla="*/ 17 h 40"/>
                <a:gd name="T6" fmla="*/ 19 w 39"/>
                <a:gd name="T7" fmla="*/ 0 h 40"/>
                <a:gd name="T8" fmla="*/ 0 w 39"/>
                <a:gd name="T9" fmla="*/ 23 h 40"/>
                <a:gd name="T10" fmla="*/ 0 60000 65536"/>
                <a:gd name="T11" fmla="*/ 0 60000 65536"/>
                <a:gd name="T12" fmla="*/ 0 60000 65536"/>
                <a:gd name="T13" fmla="*/ 0 60000 65536"/>
                <a:gd name="T14" fmla="*/ 0 60000 65536"/>
                <a:gd name="T15" fmla="*/ 0 w 39"/>
                <a:gd name="T16" fmla="*/ 0 h 40"/>
                <a:gd name="T17" fmla="*/ 39 w 39"/>
                <a:gd name="T18" fmla="*/ 40 h 40"/>
              </a:gdLst>
              <a:ahLst/>
              <a:cxnLst>
                <a:cxn ang="T10">
                  <a:pos x="T0" y="T1"/>
                </a:cxn>
                <a:cxn ang="T11">
                  <a:pos x="T2" y="T3"/>
                </a:cxn>
                <a:cxn ang="T12">
                  <a:pos x="T4" y="T5"/>
                </a:cxn>
                <a:cxn ang="T13">
                  <a:pos x="T6" y="T7"/>
                </a:cxn>
                <a:cxn ang="T14">
                  <a:pos x="T8" y="T9"/>
                </a:cxn>
              </a:cxnLst>
              <a:rect l="T15" t="T16" r="T17" b="T18"/>
              <a:pathLst>
                <a:path w="39" h="40">
                  <a:moveTo>
                    <a:pt x="0" y="23"/>
                  </a:moveTo>
                  <a:lnTo>
                    <a:pt x="21" y="40"/>
                  </a:lnTo>
                  <a:lnTo>
                    <a:pt x="39" y="17"/>
                  </a:lnTo>
                  <a:lnTo>
                    <a:pt x="19" y="0"/>
                  </a:lnTo>
                  <a:lnTo>
                    <a:pt x="0" y="2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6" name="Freeform 216"/>
            <p:cNvSpPr>
              <a:spLocks/>
            </p:cNvSpPr>
            <p:nvPr/>
          </p:nvSpPr>
          <p:spPr bwMode="auto">
            <a:xfrm>
              <a:off x="2108" y="278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7" name="Freeform 217"/>
            <p:cNvSpPr>
              <a:spLocks/>
            </p:cNvSpPr>
            <p:nvPr/>
          </p:nvSpPr>
          <p:spPr bwMode="auto">
            <a:xfrm>
              <a:off x="2099" y="2788"/>
              <a:ext cx="20" cy="27"/>
            </a:xfrm>
            <a:custGeom>
              <a:avLst/>
              <a:gdLst>
                <a:gd name="T0" fmla="*/ 0 w 20"/>
                <a:gd name="T1" fmla="*/ 4 h 27"/>
                <a:gd name="T2" fmla="*/ 9 w 20"/>
                <a:gd name="T3" fmla="*/ 0 h 27"/>
                <a:gd name="T4" fmla="*/ 20 w 20"/>
                <a:gd name="T5" fmla="*/ 21 h 27"/>
                <a:gd name="T6" fmla="*/ 9 w 20"/>
                <a:gd name="T7" fmla="*/ 27 h 27"/>
                <a:gd name="T8" fmla="*/ 0 w 20"/>
                <a:gd name="T9" fmla="*/ 4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0" y="4"/>
                  </a:moveTo>
                  <a:lnTo>
                    <a:pt x="9" y="0"/>
                  </a:lnTo>
                  <a:lnTo>
                    <a:pt x="20" y="21"/>
                  </a:lnTo>
                  <a:lnTo>
                    <a:pt x="9" y="27"/>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8" name="Freeform 218"/>
            <p:cNvSpPr>
              <a:spLocks/>
            </p:cNvSpPr>
            <p:nvPr/>
          </p:nvSpPr>
          <p:spPr bwMode="auto">
            <a:xfrm>
              <a:off x="2112" y="2787"/>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49" name="Rectangle 219"/>
            <p:cNvSpPr>
              <a:spLocks noChangeArrowheads="1"/>
            </p:cNvSpPr>
            <p:nvPr/>
          </p:nvSpPr>
          <p:spPr bwMode="auto">
            <a:xfrm>
              <a:off x="2112" y="278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50" name="Freeform 220"/>
            <p:cNvSpPr>
              <a:spLocks/>
            </p:cNvSpPr>
            <p:nvPr/>
          </p:nvSpPr>
          <p:spPr bwMode="auto">
            <a:xfrm>
              <a:off x="2131" y="2765"/>
              <a:ext cx="27" cy="11"/>
            </a:xfrm>
            <a:custGeom>
              <a:avLst/>
              <a:gdLst>
                <a:gd name="T0" fmla="*/ 0 w 27"/>
                <a:gd name="T1" fmla="*/ 8 h 11"/>
                <a:gd name="T2" fmla="*/ 26 w 27"/>
                <a:gd name="T3" fmla="*/ 11 h 11"/>
                <a:gd name="T4" fmla="*/ 27 w 27"/>
                <a:gd name="T5" fmla="*/ 3 h 11"/>
                <a:gd name="T6" fmla="*/ 1 w 27"/>
                <a:gd name="T7" fmla="*/ 0 h 11"/>
                <a:gd name="T8" fmla="*/ 0 w 27"/>
                <a:gd name="T9" fmla="*/ 8 h 11"/>
                <a:gd name="T10" fmla="*/ 0 60000 65536"/>
                <a:gd name="T11" fmla="*/ 0 60000 65536"/>
                <a:gd name="T12" fmla="*/ 0 60000 65536"/>
                <a:gd name="T13" fmla="*/ 0 60000 65536"/>
                <a:gd name="T14" fmla="*/ 0 60000 65536"/>
                <a:gd name="T15" fmla="*/ 0 w 27"/>
                <a:gd name="T16" fmla="*/ 0 h 11"/>
                <a:gd name="T17" fmla="*/ 27 w 27"/>
                <a:gd name="T18" fmla="*/ 11 h 11"/>
              </a:gdLst>
              <a:ahLst/>
              <a:cxnLst>
                <a:cxn ang="T10">
                  <a:pos x="T0" y="T1"/>
                </a:cxn>
                <a:cxn ang="T11">
                  <a:pos x="T2" y="T3"/>
                </a:cxn>
                <a:cxn ang="T12">
                  <a:pos x="T4" y="T5"/>
                </a:cxn>
                <a:cxn ang="T13">
                  <a:pos x="T6" y="T7"/>
                </a:cxn>
                <a:cxn ang="T14">
                  <a:pos x="T8" y="T9"/>
                </a:cxn>
              </a:cxnLst>
              <a:rect l="T15" t="T16" r="T17" b="T18"/>
              <a:pathLst>
                <a:path w="27" h="11">
                  <a:moveTo>
                    <a:pt x="0" y="8"/>
                  </a:moveTo>
                  <a:lnTo>
                    <a:pt x="26" y="11"/>
                  </a:lnTo>
                  <a:lnTo>
                    <a:pt x="27" y="3"/>
                  </a:lnTo>
                  <a:lnTo>
                    <a:pt x="1" y="0"/>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51" name="Freeform 221"/>
            <p:cNvSpPr>
              <a:spLocks/>
            </p:cNvSpPr>
            <p:nvPr/>
          </p:nvSpPr>
          <p:spPr bwMode="auto">
            <a:xfrm>
              <a:off x="2144" y="2753"/>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52" name="Freeform 222"/>
            <p:cNvSpPr>
              <a:spLocks/>
            </p:cNvSpPr>
            <p:nvPr/>
          </p:nvSpPr>
          <p:spPr bwMode="auto">
            <a:xfrm>
              <a:off x="2131" y="2755"/>
              <a:ext cx="26" cy="26"/>
            </a:xfrm>
            <a:custGeom>
              <a:avLst/>
              <a:gdLst>
                <a:gd name="T0" fmla="*/ 0 w 26"/>
                <a:gd name="T1" fmla="*/ 11 h 26"/>
                <a:gd name="T2" fmla="*/ 13 w 26"/>
                <a:gd name="T3" fmla="*/ 0 h 26"/>
                <a:gd name="T4" fmla="*/ 26 w 26"/>
                <a:gd name="T5" fmla="*/ 15 h 26"/>
                <a:gd name="T6" fmla="*/ 13 w 26"/>
                <a:gd name="T7" fmla="*/ 26 h 26"/>
                <a:gd name="T8" fmla="*/ 0 w 26"/>
                <a:gd name="T9" fmla="*/ 11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11"/>
                  </a:moveTo>
                  <a:lnTo>
                    <a:pt x="13" y="0"/>
                  </a:lnTo>
                  <a:lnTo>
                    <a:pt x="26" y="15"/>
                  </a:lnTo>
                  <a:lnTo>
                    <a:pt x="13" y="26"/>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53" name="Freeform 223"/>
            <p:cNvSpPr>
              <a:spLocks/>
            </p:cNvSpPr>
            <p:nvPr/>
          </p:nvSpPr>
          <p:spPr bwMode="auto">
            <a:xfrm>
              <a:off x="2149" y="275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54" name="Rectangle 224"/>
            <p:cNvSpPr>
              <a:spLocks noChangeArrowheads="1"/>
            </p:cNvSpPr>
            <p:nvPr/>
          </p:nvSpPr>
          <p:spPr bwMode="auto">
            <a:xfrm>
              <a:off x="2149" y="2755"/>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55" name="Freeform 225"/>
            <p:cNvSpPr>
              <a:spLocks/>
            </p:cNvSpPr>
            <p:nvPr/>
          </p:nvSpPr>
          <p:spPr bwMode="auto">
            <a:xfrm>
              <a:off x="2151" y="2753"/>
              <a:ext cx="17" cy="27"/>
            </a:xfrm>
            <a:custGeom>
              <a:avLst/>
              <a:gdLst>
                <a:gd name="T0" fmla="*/ 1 w 17"/>
                <a:gd name="T1" fmla="*/ 0 h 27"/>
                <a:gd name="T2" fmla="*/ 0 w 17"/>
                <a:gd name="T3" fmla="*/ 27 h 27"/>
                <a:gd name="T4" fmla="*/ 16 w 17"/>
                <a:gd name="T5" fmla="*/ 27 h 27"/>
                <a:gd name="T6" fmla="*/ 17 w 17"/>
                <a:gd name="T7" fmla="*/ 0 h 27"/>
                <a:gd name="T8" fmla="*/ 1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1" y="0"/>
                  </a:moveTo>
                  <a:lnTo>
                    <a:pt x="0" y="27"/>
                  </a:lnTo>
                  <a:lnTo>
                    <a:pt x="16" y="27"/>
                  </a:lnTo>
                  <a:lnTo>
                    <a:pt x="1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56" name="Rectangle 226"/>
            <p:cNvSpPr>
              <a:spLocks noChangeArrowheads="1"/>
            </p:cNvSpPr>
            <p:nvPr/>
          </p:nvSpPr>
          <p:spPr bwMode="auto">
            <a:xfrm>
              <a:off x="2151" y="2755"/>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57" name="Freeform 227"/>
            <p:cNvSpPr>
              <a:spLocks/>
            </p:cNvSpPr>
            <p:nvPr/>
          </p:nvSpPr>
          <p:spPr bwMode="auto">
            <a:xfrm>
              <a:off x="2167" y="2753"/>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58" name="Rectangle 228"/>
            <p:cNvSpPr>
              <a:spLocks noChangeArrowheads="1"/>
            </p:cNvSpPr>
            <p:nvPr/>
          </p:nvSpPr>
          <p:spPr bwMode="auto">
            <a:xfrm>
              <a:off x="2167" y="2755"/>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59" name="Freeform 229"/>
            <p:cNvSpPr>
              <a:spLocks/>
            </p:cNvSpPr>
            <p:nvPr/>
          </p:nvSpPr>
          <p:spPr bwMode="auto">
            <a:xfrm>
              <a:off x="2191" y="2720"/>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60" name="Rectangle 230"/>
            <p:cNvSpPr>
              <a:spLocks noChangeArrowheads="1"/>
            </p:cNvSpPr>
            <p:nvPr/>
          </p:nvSpPr>
          <p:spPr bwMode="auto">
            <a:xfrm>
              <a:off x="2191"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61" name="Freeform 231"/>
            <p:cNvSpPr>
              <a:spLocks/>
            </p:cNvSpPr>
            <p:nvPr/>
          </p:nvSpPr>
          <p:spPr bwMode="auto">
            <a:xfrm>
              <a:off x="2196" y="2720"/>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62" name="Rectangle 232"/>
            <p:cNvSpPr>
              <a:spLocks noChangeArrowheads="1"/>
            </p:cNvSpPr>
            <p:nvPr/>
          </p:nvSpPr>
          <p:spPr bwMode="auto">
            <a:xfrm>
              <a:off x="2196"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63" name="Freeform 233"/>
            <p:cNvSpPr>
              <a:spLocks/>
            </p:cNvSpPr>
            <p:nvPr/>
          </p:nvSpPr>
          <p:spPr bwMode="auto">
            <a:xfrm>
              <a:off x="2210" y="2720"/>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64" name="Rectangle 234"/>
            <p:cNvSpPr>
              <a:spLocks noChangeArrowheads="1"/>
            </p:cNvSpPr>
            <p:nvPr/>
          </p:nvSpPr>
          <p:spPr bwMode="auto">
            <a:xfrm>
              <a:off x="2210"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65" name="Freeform 235"/>
            <p:cNvSpPr>
              <a:spLocks/>
            </p:cNvSpPr>
            <p:nvPr/>
          </p:nvSpPr>
          <p:spPr bwMode="auto">
            <a:xfrm>
              <a:off x="2212" y="2720"/>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66" name="Rectangle 236"/>
            <p:cNvSpPr>
              <a:spLocks noChangeArrowheads="1"/>
            </p:cNvSpPr>
            <p:nvPr/>
          </p:nvSpPr>
          <p:spPr bwMode="auto">
            <a:xfrm>
              <a:off x="2212"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67" name="Freeform 237"/>
            <p:cNvSpPr>
              <a:spLocks/>
            </p:cNvSpPr>
            <p:nvPr/>
          </p:nvSpPr>
          <p:spPr bwMode="auto">
            <a:xfrm>
              <a:off x="2219" y="2720"/>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68" name="Rectangle 238"/>
            <p:cNvSpPr>
              <a:spLocks noChangeArrowheads="1"/>
            </p:cNvSpPr>
            <p:nvPr/>
          </p:nvSpPr>
          <p:spPr bwMode="auto">
            <a:xfrm>
              <a:off x="2219"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69" name="Freeform 239"/>
            <p:cNvSpPr>
              <a:spLocks/>
            </p:cNvSpPr>
            <p:nvPr/>
          </p:nvSpPr>
          <p:spPr bwMode="auto">
            <a:xfrm>
              <a:off x="2222" y="2720"/>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0" name="Rectangle 240"/>
            <p:cNvSpPr>
              <a:spLocks noChangeArrowheads="1"/>
            </p:cNvSpPr>
            <p:nvPr/>
          </p:nvSpPr>
          <p:spPr bwMode="auto">
            <a:xfrm>
              <a:off x="2222"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71" name="Freeform 241"/>
            <p:cNvSpPr>
              <a:spLocks/>
            </p:cNvSpPr>
            <p:nvPr/>
          </p:nvSpPr>
          <p:spPr bwMode="auto">
            <a:xfrm>
              <a:off x="2231" y="2720"/>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2" name="Rectangle 242"/>
            <p:cNvSpPr>
              <a:spLocks noChangeArrowheads="1"/>
            </p:cNvSpPr>
            <p:nvPr/>
          </p:nvSpPr>
          <p:spPr bwMode="auto">
            <a:xfrm>
              <a:off x="2231" y="272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73" name="Freeform 243"/>
            <p:cNvSpPr>
              <a:spLocks/>
            </p:cNvSpPr>
            <p:nvPr/>
          </p:nvSpPr>
          <p:spPr bwMode="auto">
            <a:xfrm>
              <a:off x="2262" y="2699"/>
              <a:ext cx="30" cy="33"/>
            </a:xfrm>
            <a:custGeom>
              <a:avLst/>
              <a:gdLst>
                <a:gd name="T0" fmla="*/ 0 w 30"/>
                <a:gd name="T1" fmla="*/ 30 h 33"/>
                <a:gd name="T2" fmla="*/ 26 w 30"/>
                <a:gd name="T3" fmla="*/ 33 h 33"/>
                <a:gd name="T4" fmla="*/ 30 w 30"/>
                <a:gd name="T5" fmla="*/ 3 h 33"/>
                <a:gd name="T6" fmla="*/ 4 w 30"/>
                <a:gd name="T7" fmla="*/ 0 h 33"/>
                <a:gd name="T8" fmla="*/ 0 w 30"/>
                <a:gd name="T9" fmla="*/ 30 h 33"/>
                <a:gd name="T10" fmla="*/ 0 60000 65536"/>
                <a:gd name="T11" fmla="*/ 0 60000 65536"/>
                <a:gd name="T12" fmla="*/ 0 60000 65536"/>
                <a:gd name="T13" fmla="*/ 0 60000 65536"/>
                <a:gd name="T14" fmla="*/ 0 60000 65536"/>
                <a:gd name="T15" fmla="*/ 0 w 30"/>
                <a:gd name="T16" fmla="*/ 0 h 33"/>
                <a:gd name="T17" fmla="*/ 30 w 30"/>
                <a:gd name="T18" fmla="*/ 33 h 33"/>
              </a:gdLst>
              <a:ahLst/>
              <a:cxnLst>
                <a:cxn ang="T10">
                  <a:pos x="T0" y="T1"/>
                </a:cxn>
                <a:cxn ang="T11">
                  <a:pos x="T2" y="T3"/>
                </a:cxn>
                <a:cxn ang="T12">
                  <a:pos x="T4" y="T5"/>
                </a:cxn>
                <a:cxn ang="T13">
                  <a:pos x="T6" y="T7"/>
                </a:cxn>
                <a:cxn ang="T14">
                  <a:pos x="T8" y="T9"/>
                </a:cxn>
              </a:cxnLst>
              <a:rect l="T15" t="T16" r="T17" b="T18"/>
              <a:pathLst>
                <a:path w="30" h="33">
                  <a:moveTo>
                    <a:pt x="0" y="30"/>
                  </a:moveTo>
                  <a:lnTo>
                    <a:pt x="26" y="33"/>
                  </a:lnTo>
                  <a:lnTo>
                    <a:pt x="30" y="3"/>
                  </a:lnTo>
                  <a:lnTo>
                    <a:pt x="4" y="0"/>
                  </a:lnTo>
                  <a:lnTo>
                    <a:pt x="0" y="3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4" name="Freeform 244"/>
            <p:cNvSpPr>
              <a:spLocks/>
            </p:cNvSpPr>
            <p:nvPr/>
          </p:nvSpPr>
          <p:spPr bwMode="auto">
            <a:xfrm>
              <a:off x="2278" y="2687"/>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5" name="Freeform 245"/>
            <p:cNvSpPr>
              <a:spLocks/>
            </p:cNvSpPr>
            <p:nvPr/>
          </p:nvSpPr>
          <p:spPr bwMode="auto">
            <a:xfrm>
              <a:off x="2265" y="2688"/>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6" name="Freeform 246"/>
            <p:cNvSpPr>
              <a:spLocks/>
            </p:cNvSpPr>
            <p:nvPr/>
          </p:nvSpPr>
          <p:spPr bwMode="auto">
            <a:xfrm>
              <a:off x="2304" y="2664"/>
              <a:ext cx="28" cy="17"/>
            </a:xfrm>
            <a:custGeom>
              <a:avLst/>
              <a:gdLst>
                <a:gd name="T0" fmla="*/ 0 w 28"/>
                <a:gd name="T1" fmla="*/ 14 h 17"/>
                <a:gd name="T2" fmla="*/ 26 w 28"/>
                <a:gd name="T3" fmla="*/ 17 h 17"/>
                <a:gd name="T4" fmla="*/ 28 w 28"/>
                <a:gd name="T5" fmla="*/ 4 h 17"/>
                <a:gd name="T6" fmla="*/ 2 w 28"/>
                <a:gd name="T7" fmla="*/ 0 h 17"/>
                <a:gd name="T8" fmla="*/ 0 w 28"/>
                <a:gd name="T9" fmla="*/ 14 h 17"/>
                <a:gd name="T10" fmla="*/ 0 60000 65536"/>
                <a:gd name="T11" fmla="*/ 0 60000 65536"/>
                <a:gd name="T12" fmla="*/ 0 60000 65536"/>
                <a:gd name="T13" fmla="*/ 0 60000 65536"/>
                <a:gd name="T14" fmla="*/ 0 60000 65536"/>
                <a:gd name="T15" fmla="*/ 0 w 28"/>
                <a:gd name="T16" fmla="*/ 0 h 17"/>
                <a:gd name="T17" fmla="*/ 28 w 28"/>
                <a:gd name="T18" fmla="*/ 17 h 17"/>
              </a:gdLst>
              <a:ahLst/>
              <a:cxnLst>
                <a:cxn ang="T10">
                  <a:pos x="T0" y="T1"/>
                </a:cxn>
                <a:cxn ang="T11">
                  <a:pos x="T2" y="T3"/>
                </a:cxn>
                <a:cxn ang="T12">
                  <a:pos x="T4" y="T5"/>
                </a:cxn>
                <a:cxn ang="T13">
                  <a:pos x="T6" y="T7"/>
                </a:cxn>
                <a:cxn ang="T14">
                  <a:pos x="T8" y="T9"/>
                </a:cxn>
              </a:cxnLst>
              <a:rect l="T15" t="T16" r="T17" b="T18"/>
              <a:pathLst>
                <a:path w="28" h="17">
                  <a:moveTo>
                    <a:pt x="0" y="14"/>
                  </a:moveTo>
                  <a:lnTo>
                    <a:pt x="26" y="17"/>
                  </a:lnTo>
                  <a:lnTo>
                    <a:pt x="28" y="4"/>
                  </a:lnTo>
                  <a:lnTo>
                    <a:pt x="2" y="0"/>
                  </a:lnTo>
                  <a:lnTo>
                    <a:pt x="0" y="1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7" name="Freeform 247"/>
            <p:cNvSpPr>
              <a:spLocks/>
            </p:cNvSpPr>
            <p:nvPr/>
          </p:nvSpPr>
          <p:spPr bwMode="auto">
            <a:xfrm>
              <a:off x="2318" y="265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8" name="Freeform 248"/>
            <p:cNvSpPr>
              <a:spLocks/>
            </p:cNvSpPr>
            <p:nvPr/>
          </p:nvSpPr>
          <p:spPr bwMode="auto">
            <a:xfrm>
              <a:off x="2305" y="2654"/>
              <a:ext cx="26" cy="26"/>
            </a:xfrm>
            <a:custGeom>
              <a:avLst/>
              <a:gdLst>
                <a:gd name="T0" fmla="*/ 0 w 26"/>
                <a:gd name="T1" fmla="*/ 11 h 26"/>
                <a:gd name="T2" fmla="*/ 13 w 26"/>
                <a:gd name="T3" fmla="*/ 0 h 26"/>
                <a:gd name="T4" fmla="*/ 26 w 26"/>
                <a:gd name="T5" fmla="*/ 15 h 26"/>
                <a:gd name="T6" fmla="*/ 13 w 26"/>
                <a:gd name="T7" fmla="*/ 26 h 26"/>
                <a:gd name="T8" fmla="*/ 0 w 26"/>
                <a:gd name="T9" fmla="*/ 11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11"/>
                  </a:moveTo>
                  <a:lnTo>
                    <a:pt x="13" y="0"/>
                  </a:lnTo>
                  <a:lnTo>
                    <a:pt x="26" y="15"/>
                  </a:lnTo>
                  <a:lnTo>
                    <a:pt x="13" y="26"/>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79" name="Freeform 249"/>
            <p:cNvSpPr>
              <a:spLocks/>
            </p:cNvSpPr>
            <p:nvPr/>
          </p:nvSpPr>
          <p:spPr bwMode="auto">
            <a:xfrm>
              <a:off x="2319" y="2652"/>
              <a:ext cx="19" cy="27"/>
            </a:xfrm>
            <a:custGeom>
              <a:avLst/>
              <a:gdLst>
                <a:gd name="T0" fmla="*/ 1 w 19"/>
                <a:gd name="T1" fmla="*/ 0 h 27"/>
                <a:gd name="T2" fmla="*/ 0 w 19"/>
                <a:gd name="T3" fmla="*/ 27 h 27"/>
                <a:gd name="T4" fmla="*/ 18 w 19"/>
                <a:gd name="T5" fmla="*/ 27 h 27"/>
                <a:gd name="T6" fmla="*/ 19 w 19"/>
                <a:gd name="T7" fmla="*/ 0 h 27"/>
                <a:gd name="T8" fmla="*/ 1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 y="0"/>
                  </a:moveTo>
                  <a:lnTo>
                    <a:pt x="0" y="27"/>
                  </a:lnTo>
                  <a:lnTo>
                    <a:pt x="18" y="27"/>
                  </a:lnTo>
                  <a:lnTo>
                    <a:pt x="1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80" name="Rectangle 250"/>
            <p:cNvSpPr>
              <a:spLocks noChangeArrowheads="1"/>
            </p:cNvSpPr>
            <p:nvPr/>
          </p:nvSpPr>
          <p:spPr bwMode="auto">
            <a:xfrm>
              <a:off x="2319"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81" name="Freeform 251"/>
            <p:cNvSpPr>
              <a:spLocks/>
            </p:cNvSpPr>
            <p:nvPr/>
          </p:nvSpPr>
          <p:spPr bwMode="auto">
            <a:xfrm>
              <a:off x="2337" y="2652"/>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82" name="Rectangle 252"/>
            <p:cNvSpPr>
              <a:spLocks noChangeArrowheads="1"/>
            </p:cNvSpPr>
            <p:nvPr/>
          </p:nvSpPr>
          <p:spPr bwMode="auto">
            <a:xfrm>
              <a:off x="2337"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83" name="Freeform 253"/>
            <p:cNvSpPr>
              <a:spLocks/>
            </p:cNvSpPr>
            <p:nvPr/>
          </p:nvSpPr>
          <p:spPr bwMode="auto">
            <a:xfrm>
              <a:off x="2341" y="2652"/>
              <a:ext cx="3" cy="27"/>
            </a:xfrm>
            <a:custGeom>
              <a:avLst/>
              <a:gdLst>
                <a:gd name="T0" fmla="*/ 1 w 3"/>
                <a:gd name="T1" fmla="*/ 0 h 27"/>
                <a:gd name="T2" fmla="*/ 0 w 3"/>
                <a:gd name="T3" fmla="*/ 27 h 27"/>
                <a:gd name="T4" fmla="*/ 1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1"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84" name="Rectangle 254"/>
            <p:cNvSpPr>
              <a:spLocks noChangeArrowheads="1"/>
            </p:cNvSpPr>
            <p:nvPr/>
          </p:nvSpPr>
          <p:spPr bwMode="auto">
            <a:xfrm>
              <a:off x="2341"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85" name="Freeform 255"/>
            <p:cNvSpPr>
              <a:spLocks/>
            </p:cNvSpPr>
            <p:nvPr/>
          </p:nvSpPr>
          <p:spPr bwMode="auto">
            <a:xfrm>
              <a:off x="2342" y="2652"/>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86" name="Rectangle 256"/>
            <p:cNvSpPr>
              <a:spLocks noChangeArrowheads="1"/>
            </p:cNvSpPr>
            <p:nvPr/>
          </p:nvSpPr>
          <p:spPr bwMode="auto">
            <a:xfrm>
              <a:off x="2342"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87" name="Freeform 257"/>
            <p:cNvSpPr>
              <a:spLocks/>
            </p:cNvSpPr>
            <p:nvPr/>
          </p:nvSpPr>
          <p:spPr bwMode="auto">
            <a:xfrm>
              <a:off x="2345" y="265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88" name="Rectangle 258"/>
            <p:cNvSpPr>
              <a:spLocks noChangeArrowheads="1"/>
            </p:cNvSpPr>
            <p:nvPr/>
          </p:nvSpPr>
          <p:spPr bwMode="auto">
            <a:xfrm>
              <a:off x="2345"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89" name="Freeform 259"/>
            <p:cNvSpPr>
              <a:spLocks/>
            </p:cNvSpPr>
            <p:nvPr/>
          </p:nvSpPr>
          <p:spPr bwMode="auto">
            <a:xfrm>
              <a:off x="2390" y="2652"/>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90" name="Freeform 260"/>
            <p:cNvSpPr>
              <a:spLocks/>
            </p:cNvSpPr>
            <p:nvPr/>
          </p:nvSpPr>
          <p:spPr bwMode="auto">
            <a:xfrm>
              <a:off x="2403" y="2652"/>
              <a:ext cx="20" cy="27"/>
            </a:xfrm>
            <a:custGeom>
              <a:avLst/>
              <a:gdLst>
                <a:gd name="T0" fmla="*/ 1 w 20"/>
                <a:gd name="T1" fmla="*/ 0 h 27"/>
                <a:gd name="T2" fmla="*/ 0 w 20"/>
                <a:gd name="T3" fmla="*/ 27 h 27"/>
                <a:gd name="T4" fmla="*/ 19 w 20"/>
                <a:gd name="T5" fmla="*/ 27 h 27"/>
                <a:gd name="T6" fmla="*/ 20 w 20"/>
                <a:gd name="T7" fmla="*/ 0 h 27"/>
                <a:gd name="T8" fmla="*/ 1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1" y="0"/>
                  </a:moveTo>
                  <a:lnTo>
                    <a:pt x="0" y="27"/>
                  </a:lnTo>
                  <a:lnTo>
                    <a:pt x="19" y="27"/>
                  </a:lnTo>
                  <a:lnTo>
                    <a:pt x="2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91" name="Rectangle 261"/>
            <p:cNvSpPr>
              <a:spLocks noChangeArrowheads="1"/>
            </p:cNvSpPr>
            <p:nvPr/>
          </p:nvSpPr>
          <p:spPr bwMode="auto">
            <a:xfrm>
              <a:off x="2403" y="265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92" name="Freeform 262"/>
            <p:cNvSpPr>
              <a:spLocks/>
            </p:cNvSpPr>
            <p:nvPr/>
          </p:nvSpPr>
          <p:spPr bwMode="auto">
            <a:xfrm>
              <a:off x="2410" y="2655"/>
              <a:ext cx="27" cy="13"/>
            </a:xfrm>
            <a:custGeom>
              <a:avLst/>
              <a:gdLst>
                <a:gd name="T0" fmla="*/ 0 w 27"/>
                <a:gd name="T1" fmla="*/ 10 h 13"/>
                <a:gd name="T2" fmla="*/ 26 w 27"/>
                <a:gd name="T3" fmla="*/ 13 h 13"/>
                <a:gd name="T4" fmla="*/ 27 w 27"/>
                <a:gd name="T5" fmla="*/ 2 h 13"/>
                <a:gd name="T6" fmla="*/ 1 w 27"/>
                <a:gd name="T7" fmla="*/ 0 h 13"/>
                <a:gd name="T8" fmla="*/ 0 w 27"/>
                <a:gd name="T9" fmla="*/ 10 h 13"/>
                <a:gd name="T10" fmla="*/ 0 60000 65536"/>
                <a:gd name="T11" fmla="*/ 0 60000 65536"/>
                <a:gd name="T12" fmla="*/ 0 60000 65536"/>
                <a:gd name="T13" fmla="*/ 0 60000 65536"/>
                <a:gd name="T14" fmla="*/ 0 60000 65536"/>
                <a:gd name="T15" fmla="*/ 0 w 27"/>
                <a:gd name="T16" fmla="*/ 0 h 13"/>
                <a:gd name="T17" fmla="*/ 27 w 27"/>
                <a:gd name="T18" fmla="*/ 13 h 13"/>
              </a:gdLst>
              <a:ahLst/>
              <a:cxnLst>
                <a:cxn ang="T10">
                  <a:pos x="T0" y="T1"/>
                </a:cxn>
                <a:cxn ang="T11">
                  <a:pos x="T2" y="T3"/>
                </a:cxn>
                <a:cxn ang="T12">
                  <a:pos x="T4" y="T5"/>
                </a:cxn>
                <a:cxn ang="T13">
                  <a:pos x="T6" y="T7"/>
                </a:cxn>
                <a:cxn ang="T14">
                  <a:pos x="T8" y="T9"/>
                </a:cxn>
              </a:cxnLst>
              <a:rect l="T15" t="T16" r="T17" b="T18"/>
              <a:pathLst>
                <a:path w="27" h="13">
                  <a:moveTo>
                    <a:pt x="0" y="10"/>
                  </a:moveTo>
                  <a:lnTo>
                    <a:pt x="26" y="13"/>
                  </a:lnTo>
                  <a:lnTo>
                    <a:pt x="27" y="2"/>
                  </a:lnTo>
                  <a:lnTo>
                    <a:pt x="1" y="0"/>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93" name="Freeform 263"/>
            <p:cNvSpPr>
              <a:spLocks/>
            </p:cNvSpPr>
            <p:nvPr/>
          </p:nvSpPr>
          <p:spPr bwMode="auto">
            <a:xfrm>
              <a:off x="2409" y="2654"/>
              <a:ext cx="26" cy="26"/>
            </a:xfrm>
            <a:custGeom>
              <a:avLst/>
              <a:gdLst>
                <a:gd name="T0" fmla="*/ 13 w 26"/>
                <a:gd name="T1" fmla="*/ 0 h 26"/>
                <a:gd name="T2" fmla="*/ 0 w 26"/>
                <a:gd name="T3" fmla="*/ 11 h 26"/>
                <a:gd name="T4" fmla="*/ 13 w 26"/>
                <a:gd name="T5" fmla="*/ 26 h 26"/>
                <a:gd name="T6" fmla="*/ 26 w 26"/>
                <a:gd name="T7" fmla="*/ 14 h 26"/>
                <a:gd name="T8" fmla="*/ 13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3" y="0"/>
                  </a:moveTo>
                  <a:lnTo>
                    <a:pt x="0" y="11"/>
                  </a:lnTo>
                  <a:lnTo>
                    <a:pt x="13" y="26"/>
                  </a:lnTo>
                  <a:lnTo>
                    <a:pt x="26" y="14"/>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94" name="Freeform 264"/>
            <p:cNvSpPr>
              <a:spLocks/>
            </p:cNvSpPr>
            <p:nvPr/>
          </p:nvSpPr>
          <p:spPr bwMode="auto">
            <a:xfrm>
              <a:off x="2445" y="2619"/>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95" name="Freeform 265"/>
            <p:cNvSpPr>
              <a:spLocks/>
            </p:cNvSpPr>
            <p:nvPr/>
          </p:nvSpPr>
          <p:spPr bwMode="auto">
            <a:xfrm>
              <a:off x="2453" y="261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96" name="Rectangle 266"/>
            <p:cNvSpPr>
              <a:spLocks noChangeArrowheads="1"/>
            </p:cNvSpPr>
            <p:nvPr/>
          </p:nvSpPr>
          <p:spPr bwMode="auto">
            <a:xfrm>
              <a:off x="2453" y="262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97" name="Freeform 267"/>
            <p:cNvSpPr>
              <a:spLocks/>
            </p:cNvSpPr>
            <p:nvPr/>
          </p:nvSpPr>
          <p:spPr bwMode="auto">
            <a:xfrm>
              <a:off x="2455" y="2619"/>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098" name="Rectangle 268"/>
            <p:cNvSpPr>
              <a:spLocks noChangeArrowheads="1"/>
            </p:cNvSpPr>
            <p:nvPr/>
          </p:nvSpPr>
          <p:spPr bwMode="auto">
            <a:xfrm>
              <a:off x="2455" y="262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099" name="Freeform 269"/>
            <p:cNvSpPr>
              <a:spLocks/>
            </p:cNvSpPr>
            <p:nvPr/>
          </p:nvSpPr>
          <p:spPr bwMode="auto">
            <a:xfrm>
              <a:off x="2449" y="2603"/>
              <a:ext cx="33" cy="34"/>
            </a:xfrm>
            <a:custGeom>
              <a:avLst/>
              <a:gdLst>
                <a:gd name="T0" fmla="*/ 0 w 33"/>
                <a:gd name="T1" fmla="*/ 26 h 34"/>
                <a:gd name="T2" fmla="*/ 23 w 33"/>
                <a:gd name="T3" fmla="*/ 34 h 34"/>
                <a:gd name="T4" fmla="*/ 33 w 33"/>
                <a:gd name="T5" fmla="*/ 9 h 34"/>
                <a:gd name="T6" fmla="*/ 9 w 33"/>
                <a:gd name="T7" fmla="*/ 0 h 34"/>
                <a:gd name="T8" fmla="*/ 0 w 33"/>
                <a:gd name="T9" fmla="*/ 26 h 34"/>
                <a:gd name="T10" fmla="*/ 0 60000 65536"/>
                <a:gd name="T11" fmla="*/ 0 60000 65536"/>
                <a:gd name="T12" fmla="*/ 0 60000 65536"/>
                <a:gd name="T13" fmla="*/ 0 60000 65536"/>
                <a:gd name="T14" fmla="*/ 0 60000 65536"/>
                <a:gd name="T15" fmla="*/ 0 w 33"/>
                <a:gd name="T16" fmla="*/ 0 h 34"/>
                <a:gd name="T17" fmla="*/ 33 w 33"/>
                <a:gd name="T18" fmla="*/ 34 h 34"/>
              </a:gdLst>
              <a:ahLst/>
              <a:cxnLst>
                <a:cxn ang="T10">
                  <a:pos x="T0" y="T1"/>
                </a:cxn>
                <a:cxn ang="T11">
                  <a:pos x="T2" y="T3"/>
                </a:cxn>
                <a:cxn ang="T12">
                  <a:pos x="T4" y="T5"/>
                </a:cxn>
                <a:cxn ang="T13">
                  <a:pos x="T6" y="T7"/>
                </a:cxn>
                <a:cxn ang="T14">
                  <a:pos x="T8" y="T9"/>
                </a:cxn>
              </a:cxnLst>
              <a:rect l="T15" t="T16" r="T17" b="T18"/>
              <a:pathLst>
                <a:path w="33" h="34">
                  <a:moveTo>
                    <a:pt x="0" y="26"/>
                  </a:moveTo>
                  <a:lnTo>
                    <a:pt x="23" y="34"/>
                  </a:lnTo>
                  <a:lnTo>
                    <a:pt x="33" y="9"/>
                  </a:lnTo>
                  <a:lnTo>
                    <a:pt x="9" y="0"/>
                  </a:lnTo>
                  <a:lnTo>
                    <a:pt x="0" y="2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0" name="Freeform 270"/>
            <p:cNvSpPr>
              <a:spLocks/>
            </p:cNvSpPr>
            <p:nvPr/>
          </p:nvSpPr>
          <p:spPr bwMode="auto">
            <a:xfrm>
              <a:off x="2448" y="2620"/>
              <a:ext cx="23" cy="27"/>
            </a:xfrm>
            <a:custGeom>
              <a:avLst/>
              <a:gdLst>
                <a:gd name="T0" fmla="*/ 12 w 23"/>
                <a:gd name="T1" fmla="*/ 0 h 27"/>
                <a:gd name="T2" fmla="*/ 0 w 23"/>
                <a:gd name="T3" fmla="*/ 9 h 27"/>
                <a:gd name="T4" fmla="*/ 12 w 23"/>
                <a:gd name="T5" fmla="*/ 27 h 27"/>
                <a:gd name="T6" fmla="*/ 23 w 23"/>
                <a:gd name="T7" fmla="*/ 17 h 27"/>
                <a:gd name="T8" fmla="*/ 12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2" y="0"/>
                  </a:moveTo>
                  <a:lnTo>
                    <a:pt x="0" y="9"/>
                  </a:lnTo>
                  <a:lnTo>
                    <a:pt x="12" y="27"/>
                  </a:lnTo>
                  <a:lnTo>
                    <a:pt x="23" y="17"/>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1" name="Freeform 271"/>
            <p:cNvSpPr>
              <a:spLocks/>
            </p:cNvSpPr>
            <p:nvPr/>
          </p:nvSpPr>
          <p:spPr bwMode="auto">
            <a:xfrm>
              <a:off x="2482" y="2565"/>
              <a:ext cx="27" cy="22"/>
            </a:xfrm>
            <a:custGeom>
              <a:avLst/>
              <a:gdLst>
                <a:gd name="T0" fmla="*/ 0 w 27"/>
                <a:gd name="T1" fmla="*/ 20 h 22"/>
                <a:gd name="T2" fmla="*/ 26 w 27"/>
                <a:gd name="T3" fmla="*/ 22 h 22"/>
                <a:gd name="T4" fmla="*/ 27 w 27"/>
                <a:gd name="T5" fmla="*/ 3 h 22"/>
                <a:gd name="T6" fmla="*/ 1 w 27"/>
                <a:gd name="T7" fmla="*/ 0 h 22"/>
                <a:gd name="T8" fmla="*/ 0 w 27"/>
                <a:gd name="T9" fmla="*/ 2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0" y="20"/>
                  </a:moveTo>
                  <a:lnTo>
                    <a:pt x="26" y="22"/>
                  </a:lnTo>
                  <a:lnTo>
                    <a:pt x="27" y="3"/>
                  </a:lnTo>
                  <a:lnTo>
                    <a:pt x="1" y="0"/>
                  </a:lnTo>
                  <a:lnTo>
                    <a:pt x="0" y="2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2" name="Freeform 272"/>
            <p:cNvSpPr>
              <a:spLocks/>
            </p:cNvSpPr>
            <p:nvPr/>
          </p:nvSpPr>
          <p:spPr bwMode="auto">
            <a:xfrm>
              <a:off x="2495" y="2553"/>
              <a:ext cx="6" cy="26"/>
            </a:xfrm>
            <a:custGeom>
              <a:avLst/>
              <a:gdLst>
                <a:gd name="T0" fmla="*/ 1 w 6"/>
                <a:gd name="T1" fmla="*/ 0 h 26"/>
                <a:gd name="T2" fmla="*/ 0 w 6"/>
                <a:gd name="T3" fmla="*/ 26 h 26"/>
                <a:gd name="T4" fmla="*/ 5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5"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3" name="Freeform 273"/>
            <p:cNvSpPr>
              <a:spLocks/>
            </p:cNvSpPr>
            <p:nvPr/>
          </p:nvSpPr>
          <p:spPr bwMode="auto">
            <a:xfrm>
              <a:off x="2482" y="2554"/>
              <a:ext cx="26" cy="27"/>
            </a:xfrm>
            <a:custGeom>
              <a:avLst/>
              <a:gdLst>
                <a:gd name="T0" fmla="*/ 0 w 26"/>
                <a:gd name="T1" fmla="*/ 11 h 27"/>
                <a:gd name="T2" fmla="*/ 13 w 26"/>
                <a:gd name="T3" fmla="*/ 0 h 27"/>
                <a:gd name="T4" fmla="*/ 26 w 26"/>
                <a:gd name="T5" fmla="*/ 14 h 27"/>
                <a:gd name="T6" fmla="*/ 13 w 26"/>
                <a:gd name="T7" fmla="*/ 27 h 27"/>
                <a:gd name="T8" fmla="*/ 0 w 26"/>
                <a:gd name="T9" fmla="*/ 11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1"/>
                  </a:moveTo>
                  <a:lnTo>
                    <a:pt x="13" y="0"/>
                  </a:lnTo>
                  <a:lnTo>
                    <a:pt x="26" y="14"/>
                  </a:lnTo>
                  <a:lnTo>
                    <a:pt x="13" y="27"/>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4" name="Freeform 274"/>
            <p:cNvSpPr>
              <a:spLocks/>
            </p:cNvSpPr>
            <p:nvPr/>
          </p:nvSpPr>
          <p:spPr bwMode="auto">
            <a:xfrm>
              <a:off x="2500" y="2553"/>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5" name="Rectangle 275"/>
            <p:cNvSpPr>
              <a:spLocks noChangeArrowheads="1"/>
            </p:cNvSpPr>
            <p:nvPr/>
          </p:nvSpPr>
          <p:spPr bwMode="auto">
            <a:xfrm>
              <a:off x="2500"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06" name="Freeform 276"/>
            <p:cNvSpPr>
              <a:spLocks/>
            </p:cNvSpPr>
            <p:nvPr/>
          </p:nvSpPr>
          <p:spPr bwMode="auto">
            <a:xfrm>
              <a:off x="2507" y="255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7" name="Rectangle 277"/>
            <p:cNvSpPr>
              <a:spLocks noChangeArrowheads="1"/>
            </p:cNvSpPr>
            <p:nvPr/>
          </p:nvSpPr>
          <p:spPr bwMode="auto">
            <a:xfrm>
              <a:off x="2507"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08" name="Freeform 278"/>
            <p:cNvSpPr>
              <a:spLocks/>
            </p:cNvSpPr>
            <p:nvPr/>
          </p:nvSpPr>
          <p:spPr bwMode="auto">
            <a:xfrm>
              <a:off x="2509" y="2553"/>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09" name="Rectangle 279"/>
            <p:cNvSpPr>
              <a:spLocks noChangeArrowheads="1"/>
            </p:cNvSpPr>
            <p:nvPr/>
          </p:nvSpPr>
          <p:spPr bwMode="auto">
            <a:xfrm>
              <a:off x="2509"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10" name="Freeform 280"/>
            <p:cNvSpPr>
              <a:spLocks/>
            </p:cNvSpPr>
            <p:nvPr/>
          </p:nvSpPr>
          <p:spPr bwMode="auto">
            <a:xfrm>
              <a:off x="2513" y="2553"/>
              <a:ext cx="5" cy="26"/>
            </a:xfrm>
            <a:custGeom>
              <a:avLst/>
              <a:gdLst>
                <a:gd name="T0" fmla="*/ 1 w 5"/>
                <a:gd name="T1" fmla="*/ 0 h 26"/>
                <a:gd name="T2" fmla="*/ 0 w 5"/>
                <a:gd name="T3" fmla="*/ 26 h 26"/>
                <a:gd name="T4" fmla="*/ 3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3"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11" name="Rectangle 281"/>
            <p:cNvSpPr>
              <a:spLocks noChangeArrowheads="1"/>
            </p:cNvSpPr>
            <p:nvPr/>
          </p:nvSpPr>
          <p:spPr bwMode="auto">
            <a:xfrm>
              <a:off x="2513"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12" name="Freeform 282"/>
            <p:cNvSpPr>
              <a:spLocks/>
            </p:cNvSpPr>
            <p:nvPr/>
          </p:nvSpPr>
          <p:spPr bwMode="auto">
            <a:xfrm>
              <a:off x="2516" y="2553"/>
              <a:ext cx="4" cy="26"/>
            </a:xfrm>
            <a:custGeom>
              <a:avLst/>
              <a:gdLst>
                <a:gd name="T0" fmla="*/ 2 w 4"/>
                <a:gd name="T1" fmla="*/ 0 h 26"/>
                <a:gd name="T2" fmla="*/ 0 w 4"/>
                <a:gd name="T3" fmla="*/ 26 h 26"/>
                <a:gd name="T4" fmla="*/ 3 w 4"/>
                <a:gd name="T5" fmla="*/ 26 h 26"/>
                <a:gd name="T6" fmla="*/ 4 w 4"/>
                <a:gd name="T7" fmla="*/ 0 h 26"/>
                <a:gd name="T8" fmla="*/ 2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2" y="0"/>
                  </a:moveTo>
                  <a:lnTo>
                    <a:pt x="0" y="26"/>
                  </a:lnTo>
                  <a:lnTo>
                    <a:pt x="3" y="26"/>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13" name="Rectangle 283"/>
            <p:cNvSpPr>
              <a:spLocks noChangeArrowheads="1"/>
            </p:cNvSpPr>
            <p:nvPr/>
          </p:nvSpPr>
          <p:spPr bwMode="auto">
            <a:xfrm>
              <a:off x="2516"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14" name="Freeform 284"/>
            <p:cNvSpPr>
              <a:spLocks/>
            </p:cNvSpPr>
            <p:nvPr/>
          </p:nvSpPr>
          <p:spPr bwMode="auto">
            <a:xfrm>
              <a:off x="2562" y="255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15" name="Freeform 285"/>
            <p:cNvSpPr>
              <a:spLocks/>
            </p:cNvSpPr>
            <p:nvPr/>
          </p:nvSpPr>
          <p:spPr bwMode="auto">
            <a:xfrm>
              <a:off x="2564" y="2553"/>
              <a:ext cx="23" cy="26"/>
            </a:xfrm>
            <a:custGeom>
              <a:avLst/>
              <a:gdLst>
                <a:gd name="T0" fmla="*/ 1 w 23"/>
                <a:gd name="T1" fmla="*/ 0 h 26"/>
                <a:gd name="T2" fmla="*/ 0 w 23"/>
                <a:gd name="T3" fmla="*/ 26 h 26"/>
                <a:gd name="T4" fmla="*/ 22 w 23"/>
                <a:gd name="T5" fmla="*/ 26 h 26"/>
                <a:gd name="T6" fmla="*/ 23 w 23"/>
                <a:gd name="T7" fmla="*/ 0 h 26"/>
                <a:gd name="T8" fmla="*/ 1 w 23"/>
                <a:gd name="T9" fmla="*/ 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1" y="0"/>
                  </a:moveTo>
                  <a:lnTo>
                    <a:pt x="0" y="26"/>
                  </a:lnTo>
                  <a:lnTo>
                    <a:pt x="22" y="26"/>
                  </a:lnTo>
                  <a:lnTo>
                    <a:pt x="2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16" name="Rectangle 286"/>
            <p:cNvSpPr>
              <a:spLocks noChangeArrowheads="1"/>
            </p:cNvSpPr>
            <p:nvPr/>
          </p:nvSpPr>
          <p:spPr bwMode="auto">
            <a:xfrm>
              <a:off x="2564"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17" name="Freeform 287"/>
            <p:cNvSpPr>
              <a:spLocks/>
            </p:cNvSpPr>
            <p:nvPr/>
          </p:nvSpPr>
          <p:spPr bwMode="auto">
            <a:xfrm>
              <a:off x="2586" y="2553"/>
              <a:ext cx="7" cy="26"/>
            </a:xfrm>
            <a:custGeom>
              <a:avLst/>
              <a:gdLst>
                <a:gd name="T0" fmla="*/ 1 w 7"/>
                <a:gd name="T1" fmla="*/ 0 h 26"/>
                <a:gd name="T2" fmla="*/ 0 w 7"/>
                <a:gd name="T3" fmla="*/ 26 h 26"/>
                <a:gd name="T4" fmla="*/ 6 w 7"/>
                <a:gd name="T5" fmla="*/ 26 h 26"/>
                <a:gd name="T6" fmla="*/ 7 w 7"/>
                <a:gd name="T7" fmla="*/ 0 h 26"/>
                <a:gd name="T8" fmla="*/ 1 w 7"/>
                <a:gd name="T9" fmla="*/ 0 h 26"/>
                <a:gd name="T10" fmla="*/ 0 60000 65536"/>
                <a:gd name="T11" fmla="*/ 0 60000 65536"/>
                <a:gd name="T12" fmla="*/ 0 60000 65536"/>
                <a:gd name="T13" fmla="*/ 0 60000 65536"/>
                <a:gd name="T14" fmla="*/ 0 60000 65536"/>
                <a:gd name="T15" fmla="*/ 0 w 7"/>
                <a:gd name="T16" fmla="*/ 0 h 26"/>
                <a:gd name="T17" fmla="*/ 7 w 7"/>
                <a:gd name="T18" fmla="*/ 26 h 26"/>
              </a:gdLst>
              <a:ahLst/>
              <a:cxnLst>
                <a:cxn ang="T10">
                  <a:pos x="T0" y="T1"/>
                </a:cxn>
                <a:cxn ang="T11">
                  <a:pos x="T2" y="T3"/>
                </a:cxn>
                <a:cxn ang="T12">
                  <a:pos x="T4" y="T5"/>
                </a:cxn>
                <a:cxn ang="T13">
                  <a:pos x="T6" y="T7"/>
                </a:cxn>
                <a:cxn ang="T14">
                  <a:pos x="T8" y="T9"/>
                </a:cxn>
              </a:cxnLst>
              <a:rect l="T15" t="T16" r="T17" b="T18"/>
              <a:pathLst>
                <a:path w="7" h="26">
                  <a:moveTo>
                    <a:pt x="1" y="0"/>
                  </a:moveTo>
                  <a:lnTo>
                    <a:pt x="0" y="26"/>
                  </a:lnTo>
                  <a:lnTo>
                    <a:pt x="6" y="26"/>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18" name="Rectangle 288"/>
            <p:cNvSpPr>
              <a:spLocks noChangeArrowheads="1"/>
            </p:cNvSpPr>
            <p:nvPr/>
          </p:nvSpPr>
          <p:spPr bwMode="auto">
            <a:xfrm>
              <a:off x="2586"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19" name="Freeform 289"/>
            <p:cNvSpPr>
              <a:spLocks/>
            </p:cNvSpPr>
            <p:nvPr/>
          </p:nvSpPr>
          <p:spPr bwMode="auto">
            <a:xfrm>
              <a:off x="2592" y="2553"/>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20" name="Rectangle 290"/>
            <p:cNvSpPr>
              <a:spLocks noChangeArrowheads="1"/>
            </p:cNvSpPr>
            <p:nvPr/>
          </p:nvSpPr>
          <p:spPr bwMode="auto">
            <a:xfrm>
              <a:off x="2592"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21" name="Freeform 291"/>
            <p:cNvSpPr>
              <a:spLocks/>
            </p:cNvSpPr>
            <p:nvPr/>
          </p:nvSpPr>
          <p:spPr bwMode="auto">
            <a:xfrm>
              <a:off x="2594" y="2553"/>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22" name="Rectangle 292"/>
            <p:cNvSpPr>
              <a:spLocks noChangeArrowheads="1"/>
            </p:cNvSpPr>
            <p:nvPr/>
          </p:nvSpPr>
          <p:spPr bwMode="auto">
            <a:xfrm>
              <a:off x="2594"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23" name="Freeform 293"/>
            <p:cNvSpPr>
              <a:spLocks/>
            </p:cNvSpPr>
            <p:nvPr/>
          </p:nvSpPr>
          <p:spPr bwMode="auto">
            <a:xfrm>
              <a:off x="2601" y="2553"/>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24" name="Rectangle 294"/>
            <p:cNvSpPr>
              <a:spLocks noChangeArrowheads="1"/>
            </p:cNvSpPr>
            <p:nvPr/>
          </p:nvSpPr>
          <p:spPr bwMode="auto">
            <a:xfrm>
              <a:off x="2601" y="255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25" name="Freeform 295"/>
            <p:cNvSpPr>
              <a:spLocks/>
            </p:cNvSpPr>
            <p:nvPr/>
          </p:nvSpPr>
          <p:spPr bwMode="auto">
            <a:xfrm>
              <a:off x="2610" y="2530"/>
              <a:ext cx="26" cy="8"/>
            </a:xfrm>
            <a:custGeom>
              <a:avLst/>
              <a:gdLst>
                <a:gd name="T0" fmla="*/ 0 w 26"/>
                <a:gd name="T1" fmla="*/ 4 h 8"/>
                <a:gd name="T2" fmla="*/ 26 w 26"/>
                <a:gd name="T3" fmla="*/ 8 h 8"/>
                <a:gd name="T4" fmla="*/ 26 w 26"/>
                <a:gd name="T5" fmla="*/ 3 h 8"/>
                <a:gd name="T6" fmla="*/ 0 w 26"/>
                <a:gd name="T7" fmla="*/ 0 h 8"/>
                <a:gd name="T8" fmla="*/ 0 w 26"/>
                <a:gd name="T9" fmla="*/ 4 h 8"/>
                <a:gd name="T10" fmla="*/ 0 60000 65536"/>
                <a:gd name="T11" fmla="*/ 0 60000 65536"/>
                <a:gd name="T12" fmla="*/ 0 60000 65536"/>
                <a:gd name="T13" fmla="*/ 0 60000 65536"/>
                <a:gd name="T14" fmla="*/ 0 60000 65536"/>
                <a:gd name="T15" fmla="*/ 0 w 26"/>
                <a:gd name="T16" fmla="*/ 0 h 8"/>
                <a:gd name="T17" fmla="*/ 26 w 26"/>
                <a:gd name="T18" fmla="*/ 8 h 8"/>
              </a:gdLst>
              <a:ahLst/>
              <a:cxnLst>
                <a:cxn ang="T10">
                  <a:pos x="T0" y="T1"/>
                </a:cxn>
                <a:cxn ang="T11">
                  <a:pos x="T2" y="T3"/>
                </a:cxn>
                <a:cxn ang="T12">
                  <a:pos x="T4" y="T5"/>
                </a:cxn>
                <a:cxn ang="T13">
                  <a:pos x="T6" y="T7"/>
                </a:cxn>
                <a:cxn ang="T14">
                  <a:pos x="T8" y="T9"/>
                </a:cxn>
              </a:cxnLst>
              <a:rect l="T15" t="T16" r="T17" b="T18"/>
              <a:pathLst>
                <a:path w="26" h="8">
                  <a:moveTo>
                    <a:pt x="0" y="4"/>
                  </a:moveTo>
                  <a:lnTo>
                    <a:pt x="26" y="8"/>
                  </a:lnTo>
                  <a:lnTo>
                    <a:pt x="26" y="3"/>
                  </a:lnTo>
                  <a:lnTo>
                    <a:pt x="0" y="0"/>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26" name="Freeform 296"/>
            <p:cNvSpPr>
              <a:spLocks/>
            </p:cNvSpPr>
            <p:nvPr/>
          </p:nvSpPr>
          <p:spPr bwMode="auto">
            <a:xfrm>
              <a:off x="2622" y="2518"/>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27" name="Freeform 297"/>
            <p:cNvSpPr>
              <a:spLocks/>
            </p:cNvSpPr>
            <p:nvPr/>
          </p:nvSpPr>
          <p:spPr bwMode="auto">
            <a:xfrm>
              <a:off x="2609" y="2519"/>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28" name="Freeform 298"/>
            <p:cNvSpPr>
              <a:spLocks/>
            </p:cNvSpPr>
            <p:nvPr/>
          </p:nvSpPr>
          <p:spPr bwMode="auto">
            <a:xfrm>
              <a:off x="2627" y="2518"/>
              <a:ext cx="17" cy="27"/>
            </a:xfrm>
            <a:custGeom>
              <a:avLst/>
              <a:gdLst>
                <a:gd name="T0" fmla="*/ 1 w 17"/>
                <a:gd name="T1" fmla="*/ 0 h 27"/>
                <a:gd name="T2" fmla="*/ 0 w 17"/>
                <a:gd name="T3" fmla="*/ 27 h 27"/>
                <a:gd name="T4" fmla="*/ 16 w 17"/>
                <a:gd name="T5" fmla="*/ 27 h 27"/>
                <a:gd name="T6" fmla="*/ 17 w 17"/>
                <a:gd name="T7" fmla="*/ 0 h 27"/>
                <a:gd name="T8" fmla="*/ 1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1" y="0"/>
                  </a:moveTo>
                  <a:lnTo>
                    <a:pt x="0" y="27"/>
                  </a:lnTo>
                  <a:lnTo>
                    <a:pt x="16" y="27"/>
                  </a:lnTo>
                  <a:lnTo>
                    <a:pt x="1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29" name="Rectangle 299"/>
            <p:cNvSpPr>
              <a:spLocks noChangeArrowheads="1"/>
            </p:cNvSpPr>
            <p:nvPr/>
          </p:nvSpPr>
          <p:spPr bwMode="auto">
            <a:xfrm>
              <a:off x="2627"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30" name="Freeform 300"/>
            <p:cNvSpPr>
              <a:spLocks/>
            </p:cNvSpPr>
            <p:nvPr/>
          </p:nvSpPr>
          <p:spPr bwMode="auto">
            <a:xfrm>
              <a:off x="2643" y="2518"/>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31" name="Rectangle 301"/>
            <p:cNvSpPr>
              <a:spLocks noChangeArrowheads="1"/>
            </p:cNvSpPr>
            <p:nvPr/>
          </p:nvSpPr>
          <p:spPr bwMode="auto">
            <a:xfrm>
              <a:off x="2643"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32" name="Freeform 302"/>
            <p:cNvSpPr>
              <a:spLocks/>
            </p:cNvSpPr>
            <p:nvPr/>
          </p:nvSpPr>
          <p:spPr bwMode="auto">
            <a:xfrm>
              <a:off x="2649" y="2518"/>
              <a:ext cx="12" cy="27"/>
            </a:xfrm>
            <a:custGeom>
              <a:avLst/>
              <a:gdLst>
                <a:gd name="T0" fmla="*/ 1 w 12"/>
                <a:gd name="T1" fmla="*/ 0 h 27"/>
                <a:gd name="T2" fmla="*/ 0 w 12"/>
                <a:gd name="T3" fmla="*/ 27 h 27"/>
                <a:gd name="T4" fmla="*/ 11 w 12"/>
                <a:gd name="T5" fmla="*/ 27 h 27"/>
                <a:gd name="T6" fmla="*/ 12 w 12"/>
                <a:gd name="T7" fmla="*/ 0 h 27"/>
                <a:gd name="T8" fmla="*/ 1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1" y="0"/>
                  </a:moveTo>
                  <a:lnTo>
                    <a:pt x="0" y="27"/>
                  </a:lnTo>
                  <a:lnTo>
                    <a:pt x="11" y="27"/>
                  </a:lnTo>
                  <a:lnTo>
                    <a:pt x="1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33" name="Rectangle 303"/>
            <p:cNvSpPr>
              <a:spLocks noChangeArrowheads="1"/>
            </p:cNvSpPr>
            <p:nvPr/>
          </p:nvSpPr>
          <p:spPr bwMode="auto">
            <a:xfrm>
              <a:off x="2649" y="251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34" name="Freeform 304"/>
            <p:cNvSpPr>
              <a:spLocks/>
            </p:cNvSpPr>
            <p:nvPr/>
          </p:nvSpPr>
          <p:spPr bwMode="auto">
            <a:xfrm>
              <a:off x="2681" y="2485"/>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35" name="Freeform 305"/>
            <p:cNvSpPr>
              <a:spLocks/>
            </p:cNvSpPr>
            <p:nvPr/>
          </p:nvSpPr>
          <p:spPr bwMode="auto">
            <a:xfrm>
              <a:off x="2669" y="2486"/>
              <a:ext cx="24" cy="27"/>
            </a:xfrm>
            <a:custGeom>
              <a:avLst/>
              <a:gdLst>
                <a:gd name="T0" fmla="*/ 0 w 24"/>
                <a:gd name="T1" fmla="*/ 7 h 27"/>
                <a:gd name="T2" fmla="*/ 12 w 24"/>
                <a:gd name="T3" fmla="*/ 0 h 27"/>
                <a:gd name="T4" fmla="*/ 24 w 24"/>
                <a:gd name="T5" fmla="*/ 18 h 27"/>
                <a:gd name="T6" fmla="*/ 12 w 24"/>
                <a:gd name="T7" fmla="*/ 27 h 27"/>
                <a:gd name="T8" fmla="*/ 0 w 24"/>
                <a:gd name="T9" fmla="*/ 7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7"/>
                  </a:moveTo>
                  <a:lnTo>
                    <a:pt x="12" y="0"/>
                  </a:lnTo>
                  <a:lnTo>
                    <a:pt x="24" y="18"/>
                  </a:lnTo>
                  <a:lnTo>
                    <a:pt x="12" y="27"/>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36" name="Freeform 306"/>
            <p:cNvSpPr>
              <a:spLocks/>
            </p:cNvSpPr>
            <p:nvPr/>
          </p:nvSpPr>
          <p:spPr bwMode="auto">
            <a:xfrm>
              <a:off x="2686" y="2485"/>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37" name="Rectangle 307"/>
            <p:cNvSpPr>
              <a:spLocks noChangeArrowheads="1"/>
            </p:cNvSpPr>
            <p:nvPr/>
          </p:nvSpPr>
          <p:spPr bwMode="auto">
            <a:xfrm>
              <a:off x="2686" y="248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38" name="Freeform 308"/>
            <p:cNvSpPr>
              <a:spLocks/>
            </p:cNvSpPr>
            <p:nvPr/>
          </p:nvSpPr>
          <p:spPr bwMode="auto">
            <a:xfrm>
              <a:off x="2698" y="2485"/>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39" name="Rectangle 309"/>
            <p:cNvSpPr>
              <a:spLocks noChangeArrowheads="1"/>
            </p:cNvSpPr>
            <p:nvPr/>
          </p:nvSpPr>
          <p:spPr bwMode="auto">
            <a:xfrm>
              <a:off x="2698" y="248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40" name="Freeform 310"/>
            <p:cNvSpPr>
              <a:spLocks/>
            </p:cNvSpPr>
            <p:nvPr/>
          </p:nvSpPr>
          <p:spPr bwMode="auto">
            <a:xfrm>
              <a:off x="2710" y="2485"/>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41" name="Rectangle 311"/>
            <p:cNvSpPr>
              <a:spLocks noChangeArrowheads="1"/>
            </p:cNvSpPr>
            <p:nvPr/>
          </p:nvSpPr>
          <p:spPr bwMode="auto">
            <a:xfrm>
              <a:off x="2710" y="248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42" name="Freeform 312"/>
            <p:cNvSpPr>
              <a:spLocks/>
            </p:cNvSpPr>
            <p:nvPr/>
          </p:nvSpPr>
          <p:spPr bwMode="auto">
            <a:xfrm>
              <a:off x="2716" y="2485"/>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43" name="Rectangle 313"/>
            <p:cNvSpPr>
              <a:spLocks noChangeArrowheads="1"/>
            </p:cNvSpPr>
            <p:nvPr/>
          </p:nvSpPr>
          <p:spPr bwMode="auto">
            <a:xfrm>
              <a:off x="2716" y="248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44" name="Freeform 314"/>
            <p:cNvSpPr>
              <a:spLocks/>
            </p:cNvSpPr>
            <p:nvPr/>
          </p:nvSpPr>
          <p:spPr bwMode="auto">
            <a:xfrm>
              <a:off x="2732" y="2463"/>
              <a:ext cx="27" cy="11"/>
            </a:xfrm>
            <a:custGeom>
              <a:avLst/>
              <a:gdLst>
                <a:gd name="T0" fmla="*/ 0 w 27"/>
                <a:gd name="T1" fmla="*/ 7 h 11"/>
                <a:gd name="T2" fmla="*/ 26 w 27"/>
                <a:gd name="T3" fmla="*/ 11 h 11"/>
                <a:gd name="T4" fmla="*/ 27 w 27"/>
                <a:gd name="T5" fmla="*/ 5 h 11"/>
                <a:gd name="T6" fmla="*/ 1 w 27"/>
                <a:gd name="T7" fmla="*/ 0 h 11"/>
                <a:gd name="T8" fmla="*/ 0 w 27"/>
                <a:gd name="T9" fmla="*/ 7 h 11"/>
                <a:gd name="T10" fmla="*/ 0 60000 65536"/>
                <a:gd name="T11" fmla="*/ 0 60000 65536"/>
                <a:gd name="T12" fmla="*/ 0 60000 65536"/>
                <a:gd name="T13" fmla="*/ 0 60000 65536"/>
                <a:gd name="T14" fmla="*/ 0 60000 65536"/>
                <a:gd name="T15" fmla="*/ 0 w 27"/>
                <a:gd name="T16" fmla="*/ 0 h 11"/>
                <a:gd name="T17" fmla="*/ 27 w 27"/>
                <a:gd name="T18" fmla="*/ 11 h 11"/>
              </a:gdLst>
              <a:ahLst/>
              <a:cxnLst>
                <a:cxn ang="T10">
                  <a:pos x="T0" y="T1"/>
                </a:cxn>
                <a:cxn ang="T11">
                  <a:pos x="T2" y="T3"/>
                </a:cxn>
                <a:cxn ang="T12">
                  <a:pos x="T4" y="T5"/>
                </a:cxn>
                <a:cxn ang="T13">
                  <a:pos x="T6" y="T7"/>
                </a:cxn>
                <a:cxn ang="T14">
                  <a:pos x="T8" y="T9"/>
                </a:cxn>
              </a:cxnLst>
              <a:rect l="T15" t="T16" r="T17" b="T18"/>
              <a:pathLst>
                <a:path w="27" h="11">
                  <a:moveTo>
                    <a:pt x="0" y="7"/>
                  </a:moveTo>
                  <a:lnTo>
                    <a:pt x="26" y="11"/>
                  </a:lnTo>
                  <a:lnTo>
                    <a:pt x="27" y="5"/>
                  </a:lnTo>
                  <a:lnTo>
                    <a:pt x="1" y="0"/>
                  </a:lnTo>
                  <a:lnTo>
                    <a:pt x="0" y="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45" name="Freeform 315"/>
            <p:cNvSpPr>
              <a:spLocks/>
            </p:cNvSpPr>
            <p:nvPr/>
          </p:nvSpPr>
          <p:spPr bwMode="auto">
            <a:xfrm>
              <a:off x="2745" y="2452"/>
              <a:ext cx="15" cy="26"/>
            </a:xfrm>
            <a:custGeom>
              <a:avLst/>
              <a:gdLst>
                <a:gd name="T0" fmla="*/ 1 w 15"/>
                <a:gd name="T1" fmla="*/ 0 h 26"/>
                <a:gd name="T2" fmla="*/ 0 w 15"/>
                <a:gd name="T3" fmla="*/ 26 h 26"/>
                <a:gd name="T4" fmla="*/ 14 w 15"/>
                <a:gd name="T5" fmla="*/ 26 h 26"/>
                <a:gd name="T6" fmla="*/ 15 w 15"/>
                <a:gd name="T7" fmla="*/ 0 h 26"/>
                <a:gd name="T8" fmla="*/ 1 w 15"/>
                <a:gd name="T9" fmla="*/ 0 h 26"/>
                <a:gd name="T10" fmla="*/ 0 60000 65536"/>
                <a:gd name="T11" fmla="*/ 0 60000 65536"/>
                <a:gd name="T12" fmla="*/ 0 60000 65536"/>
                <a:gd name="T13" fmla="*/ 0 60000 65536"/>
                <a:gd name="T14" fmla="*/ 0 60000 65536"/>
                <a:gd name="T15" fmla="*/ 0 w 15"/>
                <a:gd name="T16" fmla="*/ 0 h 26"/>
                <a:gd name="T17" fmla="*/ 15 w 15"/>
                <a:gd name="T18" fmla="*/ 26 h 26"/>
              </a:gdLst>
              <a:ahLst/>
              <a:cxnLst>
                <a:cxn ang="T10">
                  <a:pos x="T0" y="T1"/>
                </a:cxn>
                <a:cxn ang="T11">
                  <a:pos x="T2" y="T3"/>
                </a:cxn>
                <a:cxn ang="T12">
                  <a:pos x="T4" y="T5"/>
                </a:cxn>
                <a:cxn ang="T13">
                  <a:pos x="T6" y="T7"/>
                </a:cxn>
                <a:cxn ang="T14">
                  <a:pos x="T8" y="T9"/>
                </a:cxn>
              </a:cxnLst>
              <a:rect l="T15" t="T16" r="T17" b="T18"/>
              <a:pathLst>
                <a:path w="15" h="26">
                  <a:moveTo>
                    <a:pt x="1" y="0"/>
                  </a:moveTo>
                  <a:lnTo>
                    <a:pt x="0" y="26"/>
                  </a:lnTo>
                  <a:lnTo>
                    <a:pt x="14" y="26"/>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46" name="Freeform 316"/>
            <p:cNvSpPr>
              <a:spLocks/>
            </p:cNvSpPr>
            <p:nvPr/>
          </p:nvSpPr>
          <p:spPr bwMode="auto">
            <a:xfrm>
              <a:off x="2732" y="2453"/>
              <a:ext cx="26" cy="27"/>
            </a:xfrm>
            <a:custGeom>
              <a:avLst/>
              <a:gdLst>
                <a:gd name="T0" fmla="*/ 0 w 26"/>
                <a:gd name="T1" fmla="*/ 10 h 27"/>
                <a:gd name="T2" fmla="*/ 13 w 26"/>
                <a:gd name="T3" fmla="*/ 0 h 27"/>
                <a:gd name="T4" fmla="*/ 26 w 26"/>
                <a:gd name="T5" fmla="*/ 15 h 27"/>
                <a:gd name="T6" fmla="*/ 13 w 26"/>
                <a:gd name="T7" fmla="*/ 27 h 27"/>
                <a:gd name="T8" fmla="*/ 0 w 26"/>
                <a:gd name="T9" fmla="*/ 1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0"/>
                  </a:moveTo>
                  <a:lnTo>
                    <a:pt x="13" y="0"/>
                  </a:lnTo>
                  <a:lnTo>
                    <a:pt x="26" y="15"/>
                  </a:lnTo>
                  <a:lnTo>
                    <a:pt x="13"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47" name="Freeform 317"/>
            <p:cNvSpPr>
              <a:spLocks/>
            </p:cNvSpPr>
            <p:nvPr/>
          </p:nvSpPr>
          <p:spPr bwMode="auto">
            <a:xfrm>
              <a:off x="2759" y="2452"/>
              <a:ext cx="8" cy="26"/>
            </a:xfrm>
            <a:custGeom>
              <a:avLst/>
              <a:gdLst>
                <a:gd name="T0" fmla="*/ 1 w 8"/>
                <a:gd name="T1" fmla="*/ 0 h 26"/>
                <a:gd name="T2" fmla="*/ 0 w 8"/>
                <a:gd name="T3" fmla="*/ 26 h 26"/>
                <a:gd name="T4" fmla="*/ 7 w 8"/>
                <a:gd name="T5" fmla="*/ 26 h 26"/>
                <a:gd name="T6" fmla="*/ 8 w 8"/>
                <a:gd name="T7" fmla="*/ 0 h 26"/>
                <a:gd name="T8" fmla="*/ 1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48" name="Rectangle 318"/>
            <p:cNvSpPr>
              <a:spLocks noChangeArrowheads="1"/>
            </p:cNvSpPr>
            <p:nvPr/>
          </p:nvSpPr>
          <p:spPr bwMode="auto">
            <a:xfrm>
              <a:off x="2759"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49" name="Freeform 319"/>
            <p:cNvSpPr>
              <a:spLocks/>
            </p:cNvSpPr>
            <p:nvPr/>
          </p:nvSpPr>
          <p:spPr bwMode="auto">
            <a:xfrm>
              <a:off x="2766" y="2452"/>
              <a:ext cx="10" cy="26"/>
            </a:xfrm>
            <a:custGeom>
              <a:avLst/>
              <a:gdLst>
                <a:gd name="T0" fmla="*/ 1 w 10"/>
                <a:gd name="T1" fmla="*/ 0 h 26"/>
                <a:gd name="T2" fmla="*/ 0 w 10"/>
                <a:gd name="T3" fmla="*/ 26 h 26"/>
                <a:gd name="T4" fmla="*/ 9 w 10"/>
                <a:gd name="T5" fmla="*/ 26 h 26"/>
                <a:gd name="T6" fmla="*/ 10 w 10"/>
                <a:gd name="T7" fmla="*/ 0 h 26"/>
                <a:gd name="T8" fmla="*/ 1 w 10"/>
                <a:gd name="T9" fmla="*/ 0 h 26"/>
                <a:gd name="T10" fmla="*/ 0 60000 65536"/>
                <a:gd name="T11" fmla="*/ 0 60000 65536"/>
                <a:gd name="T12" fmla="*/ 0 60000 65536"/>
                <a:gd name="T13" fmla="*/ 0 60000 65536"/>
                <a:gd name="T14" fmla="*/ 0 60000 65536"/>
                <a:gd name="T15" fmla="*/ 0 w 10"/>
                <a:gd name="T16" fmla="*/ 0 h 26"/>
                <a:gd name="T17" fmla="*/ 10 w 10"/>
                <a:gd name="T18" fmla="*/ 26 h 26"/>
              </a:gdLst>
              <a:ahLst/>
              <a:cxnLst>
                <a:cxn ang="T10">
                  <a:pos x="T0" y="T1"/>
                </a:cxn>
                <a:cxn ang="T11">
                  <a:pos x="T2" y="T3"/>
                </a:cxn>
                <a:cxn ang="T12">
                  <a:pos x="T4" y="T5"/>
                </a:cxn>
                <a:cxn ang="T13">
                  <a:pos x="T6" y="T7"/>
                </a:cxn>
                <a:cxn ang="T14">
                  <a:pos x="T8" y="T9"/>
                </a:cxn>
              </a:cxnLst>
              <a:rect l="T15" t="T16" r="T17" b="T18"/>
              <a:pathLst>
                <a:path w="10" h="26">
                  <a:moveTo>
                    <a:pt x="1" y="0"/>
                  </a:moveTo>
                  <a:lnTo>
                    <a:pt x="0" y="26"/>
                  </a:lnTo>
                  <a:lnTo>
                    <a:pt x="9" y="26"/>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50" name="Rectangle 320"/>
            <p:cNvSpPr>
              <a:spLocks noChangeArrowheads="1"/>
            </p:cNvSpPr>
            <p:nvPr/>
          </p:nvSpPr>
          <p:spPr bwMode="auto">
            <a:xfrm>
              <a:off x="2766" y="245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51" name="Freeform 321"/>
            <p:cNvSpPr>
              <a:spLocks/>
            </p:cNvSpPr>
            <p:nvPr/>
          </p:nvSpPr>
          <p:spPr bwMode="auto">
            <a:xfrm>
              <a:off x="2766" y="2453"/>
              <a:ext cx="24" cy="20"/>
            </a:xfrm>
            <a:custGeom>
              <a:avLst/>
              <a:gdLst>
                <a:gd name="T0" fmla="*/ 0 w 24"/>
                <a:gd name="T1" fmla="*/ 5 h 20"/>
                <a:gd name="T2" fmla="*/ 21 w 24"/>
                <a:gd name="T3" fmla="*/ 20 h 20"/>
                <a:gd name="T4" fmla="*/ 24 w 24"/>
                <a:gd name="T5" fmla="*/ 15 h 20"/>
                <a:gd name="T6" fmla="*/ 3 w 24"/>
                <a:gd name="T7" fmla="*/ 0 h 20"/>
                <a:gd name="T8" fmla="*/ 0 w 24"/>
                <a:gd name="T9" fmla="*/ 5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5"/>
                  </a:moveTo>
                  <a:lnTo>
                    <a:pt x="21" y="20"/>
                  </a:lnTo>
                  <a:lnTo>
                    <a:pt x="24" y="15"/>
                  </a:lnTo>
                  <a:lnTo>
                    <a:pt x="3"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52" name="Freeform 322"/>
            <p:cNvSpPr>
              <a:spLocks/>
            </p:cNvSpPr>
            <p:nvPr/>
          </p:nvSpPr>
          <p:spPr bwMode="auto">
            <a:xfrm>
              <a:off x="2765" y="2453"/>
              <a:ext cx="21" cy="27"/>
            </a:xfrm>
            <a:custGeom>
              <a:avLst/>
              <a:gdLst>
                <a:gd name="T0" fmla="*/ 10 w 21"/>
                <a:gd name="T1" fmla="*/ 0 h 27"/>
                <a:gd name="T2" fmla="*/ 0 w 21"/>
                <a:gd name="T3" fmla="*/ 5 h 27"/>
                <a:gd name="T4" fmla="*/ 10 w 21"/>
                <a:gd name="T5" fmla="*/ 27 h 27"/>
                <a:gd name="T6" fmla="*/ 21 w 21"/>
                <a:gd name="T7" fmla="*/ 20 h 27"/>
                <a:gd name="T8" fmla="*/ 10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0" y="0"/>
                  </a:moveTo>
                  <a:lnTo>
                    <a:pt x="0" y="5"/>
                  </a:lnTo>
                  <a:lnTo>
                    <a:pt x="10" y="27"/>
                  </a:lnTo>
                  <a:lnTo>
                    <a:pt x="21" y="20"/>
                  </a:lnTo>
                  <a:lnTo>
                    <a:pt x="10"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53" name="Freeform 323"/>
            <p:cNvSpPr>
              <a:spLocks/>
            </p:cNvSpPr>
            <p:nvPr/>
          </p:nvSpPr>
          <p:spPr bwMode="auto">
            <a:xfrm>
              <a:off x="2806" y="2417"/>
              <a:ext cx="13" cy="27"/>
            </a:xfrm>
            <a:custGeom>
              <a:avLst/>
              <a:gdLst>
                <a:gd name="T0" fmla="*/ 2 w 13"/>
                <a:gd name="T1" fmla="*/ 0 h 27"/>
                <a:gd name="T2" fmla="*/ 0 w 13"/>
                <a:gd name="T3" fmla="*/ 27 h 27"/>
                <a:gd name="T4" fmla="*/ 12 w 13"/>
                <a:gd name="T5" fmla="*/ 27 h 27"/>
                <a:gd name="T6" fmla="*/ 13 w 13"/>
                <a:gd name="T7" fmla="*/ 0 h 27"/>
                <a:gd name="T8" fmla="*/ 2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2" y="0"/>
                  </a:moveTo>
                  <a:lnTo>
                    <a:pt x="0" y="27"/>
                  </a:lnTo>
                  <a:lnTo>
                    <a:pt x="12" y="27"/>
                  </a:lnTo>
                  <a:lnTo>
                    <a:pt x="1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54" name="Rectangle 324"/>
            <p:cNvSpPr>
              <a:spLocks noChangeArrowheads="1"/>
            </p:cNvSpPr>
            <p:nvPr/>
          </p:nvSpPr>
          <p:spPr bwMode="auto">
            <a:xfrm>
              <a:off x="2806"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55" name="Freeform 325"/>
            <p:cNvSpPr>
              <a:spLocks/>
            </p:cNvSpPr>
            <p:nvPr/>
          </p:nvSpPr>
          <p:spPr bwMode="auto">
            <a:xfrm>
              <a:off x="2818" y="2417"/>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56" name="Rectangle 326"/>
            <p:cNvSpPr>
              <a:spLocks noChangeArrowheads="1"/>
            </p:cNvSpPr>
            <p:nvPr/>
          </p:nvSpPr>
          <p:spPr bwMode="auto">
            <a:xfrm>
              <a:off x="2818"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57" name="Freeform 327"/>
            <p:cNvSpPr>
              <a:spLocks/>
            </p:cNvSpPr>
            <p:nvPr/>
          </p:nvSpPr>
          <p:spPr bwMode="auto">
            <a:xfrm>
              <a:off x="2820" y="2417"/>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58" name="Rectangle 328"/>
            <p:cNvSpPr>
              <a:spLocks noChangeArrowheads="1"/>
            </p:cNvSpPr>
            <p:nvPr/>
          </p:nvSpPr>
          <p:spPr bwMode="auto">
            <a:xfrm>
              <a:off x="2820"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59" name="Freeform 329"/>
            <p:cNvSpPr>
              <a:spLocks/>
            </p:cNvSpPr>
            <p:nvPr/>
          </p:nvSpPr>
          <p:spPr bwMode="auto">
            <a:xfrm>
              <a:off x="2827" y="241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60" name="Rectangle 330"/>
            <p:cNvSpPr>
              <a:spLocks noChangeArrowheads="1"/>
            </p:cNvSpPr>
            <p:nvPr/>
          </p:nvSpPr>
          <p:spPr bwMode="auto">
            <a:xfrm>
              <a:off x="2827"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61" name="Freeform 331"/>
            <p:cNvSpPr>
              <a:spLocks/>
            </p:cNvSpPr>
            <p:nvPr/>
          </p:nvSpPr>
          <p:spPr bwMode="auto">
            <a:xfrm>
              <a:off x="2829" y="241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62" name="Rectangle 332"/>
            <p:cNvSpPr>
              <a:spLocks noChangeArrowheads="1"/>
            </p:cNvSpPr>
            <p:nvPr/>
          </p:nvSpPr>
          <p:spPr bwMode="auto">
            <a:xfrm>
              <a:off x="2829"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63" name="Freeform 333"/>
            <p:cNvSpPr>
              <a:spLocks/>
            </p:cNvSpPr>
            <p:nvPr/>
          </p:nvSpPr>
          <p:spPr bwMode="auto">
            <a:xfrm>
              <a:off x="2834" y="241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64" name="Rectangle 334"/>
            <p:cNvSpPr>
              <a:spLocks noChangeArrowheads="1"/>
            </p:cNvSpPr>
            <p:nvPr/>
          </p:nvSpPr>
          <p:spPr bwMode="auto">
            <a:xfrm>
              <a:off x="2834"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65" name="Freeform 335"/>
            <p:cNvSpPr>
              <a:spLocks/>
            </p:cNvSpPr>
            <p:nvPr/>
          </p:nvSpPr>
          <p:spPr bwMode="auto">
            <a:xfrm>
              <a:off x="2839" y="241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66" name="Rectangle 336"/>
            <p:cNvSpPr>
              <a:spLocks noChangeArrowheads="1"/>
            </p:cNvSpPr>
            <p:nvPr/>
          </p:nvSpPr>
          <p:spPr bwMode="auto">
            <a:xfrm>
              <a:off x="2839"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67" name="Freeform 337"/>
            <p:cNvSpPr>
              <a:spLocks/>
            </p:cNvSpPr>
            <p:nvPr/>
          </p:nvSpPr>
          <p:spPr bwMode="auto">
            <a:xfrm>
              <a:off x="2841" y="2417"/>
              <a:ext cx="10" cy="27"/>
            </a:xfrm>
            <a:custGeom>
              <a:avLst/>
              <a:gdLst>
                <a:gd name="T0" fmla="*/ 1 w 10"/>
                <a:gd name="T1" fmla="*/ 0 h 27"/>
                <a:gd name="T2" fmla="*/ 0 w 10"/>
                <a:gd name="T3" fmla="*/ 27 h 27"/>
                <a:gd name="T4" fmla="*/ 8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8"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68" name="Rectangle 338"/>
            <p:cNvSpPr>
              <a:spLocks noChangeArrowheads="1"/>
            </p:cNvSpPr>
            <p:nvPr/>
          </p:nvSpPr>
          <p:spPr bwMode="auto">
            <a:xfrm>
              <a:off x="2841" y="24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69" name="Freeform 339"/>
            <p:cNvSpPr>
              <a:spLocks/>
            </p:cNvSpPr>
            <p:nvPr/>
          </p:nvSpPr>
          <p:spPr bwMode="auto">
            <a:xfrm>
              <a:off x="2864" y="2394"/>
              <a:ext cx="27" cy="17"/>
            </a:xfrm>
            <a:custGeom>
              <a:avLst/>
              <a:gdLst>
                <a:gd name="T0" fmla="*/ 0 w 27"/>
                <a:gd name="T1" fmla="*/ 8 h 17"/>
                <a:gd name="T2" fmla="*/ 24 w 27"/>
                <a:gd name="T3" fmla="*/ 17 h 17"/>
                <a:gd name="T4" fmla="*/ 27 w 27"/>
                <a:gd name="T5" fmla="*/ 8 h 17"/>
                <a:gd name="T6" fmla="*/ 4 w 27"/>
                <a:gd name="T7" fmla="*/ 0 h 17"/>
                <a:gd name="T8" fmla="*/ 0 w 27"/>
                <a:gd name="T9" fmla="*/ 8 h 17"/>
                <a:gd name="T10" fmla="*/ 0 60000 65536"/>
                <a:gd name="T11" fmla="*/ 0 60000 65536"/>
                <a:gd name="T12" fmla="*/ 0 60000 65536"/>
                <a:gd name="T13" fmla="*/ 0 60000 65536"/>
                <a:gd name="T14" fmla="*/ 0 60000 65536"/>
                <a:gd name="T15" fmla="*/ 0 w 27"/>
                <a:gd name="T16" fmla="*/ 0 h 17"/>
                <a:gd name="T17" fmla="*/ 27 w 27"/>
                <a:gd name="T18" fmla="*/ 17 h 17"/>
              </a:gdLst>
              <a:ahLst/>
              <a:cxnLst>
                <a:cxn ang="T10">
                  <a:pos x="T0" y="T1"/>
                </a:cxn>
                <a:cxn ang="T11">
                  <a:pos x="T2" y="T3"/>
                </a:cxn>
                <a:cxn ang="T12">
                  <a:pos x="T4" y="T5"/>
                </a:cxn>
                <a:cxn ang="T13">
                  <a:pos x="T6" y="T7"/>
                </a:cxn>
                <a:cxn ang="T14">
                  <a:pos x="T8" y="T9"/>
                </a:cxn>
              </a:cxnLst>
              <a:rect l="T15" t="T16" r="T17" b="T18"/>
              <a:pathLst>
                <a:path w="27" h="17">
                  <a:moveTo>
                    <a:pt x="0" y="8"/>
                  </a:moveTo>
                  <a:lnTo>
                    <a:pt x="24" y="17"/>
                  </a:lnTo>
                  <a:lnTo>
                    <a:pt x="27" y="8"/>
                  </a:lnTo>
                  <a:lnTo>
                    <a:pt x="4" y="0"/>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70" name="Freeform 340"/>
            <p:cNvSpPr>
              <a:spLocks/>
            </p:cNvSpPr>
            <p:nvPr/>
          </p:nvSpPr>
          <p:spPr bwMode="auto">
            <a:xfrm>
              <a:off x="2878" y="2384"/>
              <a:ext cx="11" cy="27"/>
            </a:xfrm>
            <a:custGeom>
              <a:avLst/>
              <a:gdLst>
                <a:gd name="T0" fmla="*/ 2 w 11"/>
                <a:gd name="T1" fmla="*/ 0 h 27"/>
                <a:gd name="T2" fmla="*/ 0 w 11"/>
                <a:gd name="T3" fmla="*/ 27 h 27"/>
                <a:gd name="T4" fmla="*/ 10 w 11"/>
                <a:gd name="T5" fmla="*/ 27 h 27"/>
                <a:gd name="T6" fmla="*/ 11 w 11"/>
                <a:gd name="T7" fmla="*/ 0 h 27"/>
                <a:gd name="T8" fmla="*/ 2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2" y="0"/>
                  </a:moveTo>
                  <a:lnTo>
                    <a:pt x="0" y="27"/>
                  </a:lnTo>
                  <a:lnTo>
                    <a:pt x="10" y="27"/>
                  </a:lnTo>
                  <a:lnTo>
                    <a:pt x="11"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71" name="Freeform 341"/>
            <p:cNvSpPr>
              <a:spLocks/>
            </p:cNvSpPr>
            <p:nvPr/>
          </p:nvSpPr>
          <p:spPr bwMode="auto">
            <a:xfrm>
              <a:off x="2867" y="2385"/>
              <a:ext cx="23" cy="27"/>
            </a:xfrm>
            <a:custGeom>
              <a:avLst/>
              <a:gdLst>
                <a:gd name="T0" fmla="*/ 0 w 23"/>
                <a:gd name="T1" fmla="*/ 9 h 27"/>
                <a:gd name="T2" fmla="*/ 11 w 23"/>
                <a:gd name="T3" fmla="*/ 0 h 27"/>
                <a:gd name="T4" fmla="*/ 23 w 23"/>
                <a:gd name="T5" fmla="*/ 17 h 27"/>
                <a:gd name="T6" fmla="*/ 11 w 23"/>
                <a:gd name="T7" fmla="*/ 27 h 27"/>
                <a:gd name="T8" fmla="*/ 0 w 23"/>
                <a:gd name="T9" fmla="*/ 9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9"/>
                  </a:moveTo>
                  <a:lnTo>
                    <a:pt x="11" y="0"/>
                  </a:lnTo>
                  <a:lnTo>
                    <a:pt x="23" y="17"/>
                  </a:lnTo>
                  <a:lnTo>
                    <a:pt x="11"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72" name="Freeform 342"/>
            <p:cNvSpPr>
              <a:spLocks/>
            </p:cNvSpPr>
            <p:nvPr/>
          </p:nvSpPr>
          <p:spPr bwMode="auto">
            <a:xfrm>
              <a:off x="2888" y="238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73" name="Rectangle 343"/>
            <p:cNvSpPr>
              <a:spLocks noChangeArrowheads="1"/>
            </p:cNvSpPr>
            <p:nvPr/>
          </p:nvSpPr>
          <p:spPr bwMode="auto">
            <a:xfrm>
              <a:off x="2888" y="238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74" name="Freeform 344"/>
            <p:cNvSpPr>
              <a:spLocks/>
            </p:cNvSpPr>
            <p:nvPr/>
          </p:nvSpPr>
          <p:spPr bwMode="auto">
            <a:xfrm>
              <a:off x="2890" y="238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75" name="Rectangle 345"/>
            <p:cNvSpPr>
              <a:spLocks noChangeArrowheads="1"/>
            </p:cNvSpPr>
            <p:nvPr/>
          </p:nvSpPr>
          <p:spPr bwMode="auto">
            <a:xfrm>
              <a:off x="2890" y="238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76" name="Freeform 346"/>
            <p:cNvSpPr>
              <a:spLocks/>
            </p:cNvSpPr>
            <p:nvPr/>
          </p:nvSpPr>
          <p:spPr bwMode="auto">
            <a:xfrm>
              <a:off x="2891" y="2384"/>
              <a:ext cx="22" cy="27"/>
            </a:xfrm>
            <a:custGeom>
              <a:avLst/>
              <a:gdLst>
                <a:gd name="T0" fmla="*/ 1 w 22"/>
                <a:gd name="T1" fmla="*/ 0 h 27"/>
                <a:gd name="T2" fmla="*/ 0 w 22"/>
                <a:gd name="T3" fmla="*/ 27 h 27"/>
                <a:gd name="T4" fmla="*/ 21 w 22"/>
                <a:gd name="T5" fmla="*/ 27 h 27"/>
                <a:gd name="T6" fmla="*/ 22 w 22"/>
                <a:gd name="T7" fmla="*/ 0 h 27"/>
                <a:gd name="T8" fmla="*/ 1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 y="0"/>
                  </a:moveTo>
                  <a:lnTo>
                    <a:pt x="0" y="27"/>
                  </a:lnTo>
                  <a:lnTo>
                    <a:pt x="21" y="27"/>
                  </a:lnTo>
                  <a:lnTo>
                    <a:pt x="2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77" name="Rectangle 347"/>
            <p:cNvSpPr>
              <a:spLocks noChangeArrowheads="1"/>
            </p:cNvSpPr>
            <p:nvPr/>
          </p:nvSpPr>
          <p:spPr bwMode="auto">
            <a:xfrm>
              <a:off x="2891" y="238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78" name="Freeform 348"/>
            <p:cNvSpPr>
              <a:spLocks/>
            </p:cNvSpPr>
            <p:nvPr/>
          </p:nvSpPr>
          <p:spPr bwMode="auto">
            <a:xfrm>
              <a:off x="2931" y="2361"/>
              <a:ext cx="29" cy="24"/>
            </a:xfrm>
            <a:custGeom>
              <a:avLst/>
              <a:gdLst>
                <a:gd name="T0" fmla="*/ 0 w 29"/>
                <a:gd name="T1" fmla="*/ 19 h 24"/>
                <a:gd name="T2" fmla="*/ 25 w 29"/>
                <a:gd name="T3" fmla="*/ 24 h 24"/>
                <a:gd name="T4" fmla="*/ 29 w 29"/>
                <a:gd name="T5" fmla="*/ 6 h 24"/>
                <a:gd name="T6" fmla="*/ 4 w 29"/>
                <a:gd name="T7" fmla="*/ 0 h 24"/>
                <a:gd name="T8" fmla="*/ 0 w 29"/>
                <a:gd name="T9" fmla="*/ 19 h 24"/>
                <a:gd name="T10" fmla="*/ 0 60000 65536"/>
                <a:gd name="T11" fmla="*/ 0 60000 65536"/>
                <a:gd name="T12" fmla="*/ 0 60000 65536"/>
                <a:gd name="T13" fmla="*/ 0 60000 65536"/>
                <a:gd name="T14" fmla="*/ 0 60000 65536"/>
                <a:gd name="T15" fmla="*/ 0 w 29"/>
                <a:gd name="T16" fmla="*/ 0 h 24"/>
                <a:gd name="T17" fmla="*/ 29 w 29"/>
                <a:gd name="T18" fmla="*/ 24 h 24"/>
              </a:gdLst>
              <a:ahLst/>
              <a:cxnLst>
                <a:cxn ang="T10">
                  <a:pos x="T0" y="T1"/>
                </a:cxn>
                <a:cxn ang="T11">
                  <a:pos x="T2" y="T3"/>
                </a:cxn>
                <a:cxn ang="T12">
                  <a:pos x="T4" y="T5"/>
                </a:cxn>
                <a:cxn ang="T13">
                  <a:pos x="T6" y="T7"/>
                </a:cxn>
                <a:cxn ang="T14">
                  <a:pos x="T8" y="T9"/>
                </a:cxn>
              </a:cxnLst>
              <a:rect l="T15" t="T16" r="T17" b="T18"/>
              <a:pathLst>
                <a:path w="29" h="24">
                  <a:moveTo>
                    <a:pt x="0" y="19"/>
                  </a:moveTo>
                  <a:lnTo>
                    <a:pt x="25" y="24"/>
                  </a:lnTo>
                  <a:lnTo>
                    <a:pt x="29" y="6"/>
                  </a:lnTo>
                  <a:lnTo>
                    <a:pt x="4" y="0"/>
                  </a:lnTo>
                  <a:lnTo>
                    <a:pt x="0" y="1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79" name="Freeform 349"/>
            <p:cNvSpPr>
              <a:spLocks/>
            </p:cNvSpPr>
            <p:nvPr/>
          </p:nvSpPr>
          <p:spPr bwMode="auto">
            <a:xfrm>
              <a:off x="2947" y="2351"/>
              <a:ext cx="6" cy="26"/>
            </a:xfrm>
            <a:custGeom>
              <a:avLst/>
              <a:gdLst>
                <a:gd name="T0" fmla="*/ 1 w 6"/>
                <a:gd name="T1" fmla="*/ 0 h 26"/>
                <a:gd name="T2" fmla="*/ 0 w 6"/>
                <a:gd name="T3" fmla="*/ 26 h 26"/>
                <a:gd name="T4" fmla="*/ 4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4"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80" name="Freeform 350"/>
            <p:cNvSpPr>
              <a:spLocks/>
            </p:cNvSpPr>
            <p:nvPr/>
          </p:nvSpPr>
          <p:spPr bwMode="auto">
            <a:xfrm>
              <a:off x="2935" y="2352"/>
              <a:ext cx="25" cy="27"/>
            </a:xfrm>
            <a:custGeom>
              <a:avLst/>
              <a:gdLst>
                <a:gd name="T0" fmla="*/ 0 w 25"/>
                <a:gd name="T1" fmla="*/ 10 h 27"/>
                <a:gd name="T2" fmla="*/ 12 w 25"/>
                <a:gd name="T3" fmla="*/ 0 h 27"/>
                <a:gd name="T4" fmla="*/ 25 w 25"/>
                <a:gd name="T5" fmla="*/ 16 h 27"/>
                <a:gd name="T6" fmla="*/ 12 w 25"/>
                <a:gd name="T7" fmla="*/ 27 h 27"/>
                <a:gd name="T8" fmla="*/ 0 w 25"/>
                <a:gd name="T9" fmla="*/ 1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10"/>
                  </a:moveTo>
                  <a:lnTo>
                    <a:pt x="12" y="0"/>
                  </a:lnTo>
                  <a:lnTo>
                    <a:pt x="25" y="16"/>
                  </a:lnTo>
                  <a:lnTo>
                    <a:pt x="12" y="27"/>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81" name="Freeform 351"/>
            <p:cNvSpPr>
              <a:spLocks/>
            </p:cNvSpPr>
            <p:nvPr/>
          </p:nvSpPr>
          <p:spPr bwMode="auto">
            <a:xfrm>
              <a:off x="2951" y="2351"/>
              <a:ext cx="3" cy="26"/>
            </a:xfrm>
            <a:custGeom>
              <a:avLst/>
              <a:gdLst>
                <a:gd name="T0" fmla="*/ 2 w 3"/>
                <a:gd name="T1" fmla="*/ 0 h 26"/>
                <a:gd name="T2" fmla="*/ 0 w 3"/>
                <a:gd name="T3" fmla="*/ 26 h 26"/>
                <a:gd name="T4" fmla="*/ 2 w 3"/>
                <a:gd name="T5" fmla="*/ 26 h 26"/>
                <a:gd name="T6" fmla="*/ 3 w 3"/>
                <a:gd name="T7" fmla="*/ 0 h 26"/>
                <a:gd name="T8" fmla="*/ 2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2" y="0"/>
                  </a:moveTo>
                  <a:lnTo>
                    <a:pt x="0" y="26"/>
                  </a:lnTo>
                  <a:lnTo>
                    <a:pt x="2" y="26"/>
                  </a:lnTo>
                  <a:lnTo>
                    <a:pt x="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82" name="Rectangle 352"/>
            <p:cNvSpPr>
              <a:spLocks noChangeArrowheads="1"/>
            </p:cNvSpPr>
            <p:nvPr/>
          </p:nvSpPr>
          <p:spPr bwMode="auto">
            <a:xfrm>
              <a:off x="2951"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83" name="Freeform 353"/>
            <p:cNvSpPr>
              <a:spLocks/>
            </p:cNvSpPr>
            <p:nvPr/>
          </p:nvSpPr>
          <p:spPr bwMode="auto">
            <a:xfrm>
              <a:off x="2953" y="2351"/>
              <a:ext cx="9" cy="26"/>
            </a:xfrm>
            <a:custGeom>
              <a:avLst/>
              <a:gdLst>
                <a:gd name="T0" fmla="*/ 1 w 9"/>
                <a:gd name="T1" fmla="*/ 0 h 26"/>
                <a:gd name="T2" fmla="*/ 0 w 9"/>
                <a:gd name="T3" fmla="*/ 26 h 26"/>
                <a:gd name="T4" fmla="*/ 8 w 9"/>
                <a:gd name="T5" fmla="*/ 26 h 26"/>
                <a:gd name="T6" fmla="*/ 9 w 9"/>
                <a:gd name="T7" fmla="*/ 0 h 26"/>
                <a:gd name="T8" fmla="*/ 1 w 9"/>
                <a:gd name="T9" fmla="*/ 0 h 26"/>
                <a:gd name="T10" fmla="*/ 0 60000 65536"/>
                <a:gd name="T11" fmla="*/ 0 60000 65536"/>
                <a:gd name="T12" fmla="*/ 0 60000 65536"/>
                <a:gd name="T13" fmla="*/ 0 60000 65536"/>
                <a:gd name="T14" fmla="*/ 0 60000 65536"/>
                <a:gd name="T15" fmla="*/ 0 w 9"/>
                <a:gd name="T16" fmla="*/ 0 h 26"/>
                <a:gd name="T17" fmla="*/ 9 w 9"/>
                <a:gd name="T18" fmla="*/ 26 h 26"/>
              </a:gdLst>
              <a:ahLst/>
              <a:cxnLst>
                <a:cxn ang="T10">
                  <a:pos x="T0" y="T1"/>
                </a:cxn>
                <a:cxn ang="T11">
                  <a:pos x="T2" y="T3"/>
                </a:cxn>
                <a:cxn ang="T12">
                  <a:pos x="T4" y="T5"/>
                </a:cxn>
                <a:cxn ang="T13">
                  <a:pos x="T6" y="T7"/>
                </a:cxn>
                <a:cxn ang="T14">
                  <a:pos x="T8" y="T9"/>
                </a:cxn>
              </a:cxnLst>
              <a:rect l="T15" t="T16" r="T17" b="T18"/>
              <a:pathLst>
                <a:path w="9" h="26">
                  <a:moveTo>
                    <a:pt x="1" y="0"/>
                  </a:moveTo>
                  <a:lnTo>
                    <a:pt x="0" y="26"/>
                  </a:lnTo>
                  <a:lnTo>
                    <a:pt x="8" y="26"/>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84" name="Rectangle 354"/>
            <p:cNvSpPr>
              <a:spLocks noChangeArrowheads="1"/>
            </p:cNvSpPr>
            <p:nvPr/>
          </p:nvSpPr>
          <p:spPr bwMode="auto">
            <a:xfrm>
              <a:off x="2953"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85" name="Freeform 355"/>
            <p:cNvSpPr>
              <a:spLocks/>
            </p:cNvSpPr>
            <p:nvPr/>
          </p:nvSpPr>
          <p:spPr bwMode="auto">
            <a:xfrm>
              <a:off x="2961" y="2351"/>
              <a:ext cx="11" cy="26"/>
            </a:xfrm>
            <a:custGeom>
              <a:avLst/>
              <a:gdLst>
                <a:gd name="T0" fmla="*/ 1 w 11"/>
                <a:gd name="T1" fmla="*/ 0 h 26"/>
                <a:gd name="T2" fmla="*/ 0 w 11"/>
                <a:gd name="T3" fmla="*/ 26 h 26"/>
                <a:gd name="T4" fmla="*/ 10 w 11"/>
                <a:gd name="T5" fmla="*/ 26 h 26"/>
                <a:gd name="T6" fmla="*/ 11 w 11"/>
                <a:gd name="T7" fmla="*/ 0 h 26"/>
                <a:gd name="T8" fmla="*/ 1 w 11"/>
                <a:gd name="T9" fmla="*/ 0 h 26"/>
                <a:gd name="T10" fmla="*/ 0 60000 65536"/>
                <a:gd name="T11" fmla="*/ 0 60000 65536"/>
                <a:gd name="T12" fmla="*/ 0 60000 65536"/>
                <a:gd name="T13" fmla="*/ 0 60000 65536"/>
                <a:gd name="T14" fmla="*/ 0 60000 65536"/>
                <a:gd name="T15" fmla="*/ 0 w 11"/>
                <a:gd name="T16" fmla="*/ 0 h 26"/>
                <a:gd name="T17" fmla="*/ 11 w 11"/>
                <a:gd name="T18" fmla="*/ 26 h 26"/>
              </a:gdLst>
              <a:ahLst/>
              <a:cxnLst>
                <a:cxn ang="T10">
                  <a:pos x="T0" y="T1"/>
                </a:cxn>
                <a:cxn ang="T11">
                  <a:pos x="T2" y="T3"/>
                </a:cxn>
                <a:cxn ang="T12">
                  <a:pos x="T4" y="T5"/>
                </a:cxn>
                <a:cxn ang="T13">
                  <a:pos x="T6" y="T7"/>
                </a:cxn>
                <a:cxn ang="T14">
                  <a:pos x="T8" y="T9"/>
                </a:cxn>
              </a:cxnLst>
              <a:rect l="T15" t="T16" r="T17" b="T18"/>
              <a:pathLst>
                <a:path w="11" h="26">
                  <a:moveTo>
                    <a:pt x="1" y="0"/>
                  </a:moveTo>
                  <a:lnTo>
                    <a:pt x="0" y="26"/>
                  </a:lnTo>
                  <a:lnTo>
                    <a:pt x="10" y="26"/>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86" name="Rectangle 356"/>
            <p:cNvSpPr>
              <a:spLocks noChangeArrowheads="1"/>
            </p:cNvSpPr>
            <p:nvPr/>
          </p:nvSpPr>
          <p:spPr bwMode="auto">
            <a:xfrm>
              <a:off x="2961"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87" name="Freeform 357"/>
            <p:cNvSpPr>
              <a:spLocks/>
            </p:cNvSpPr>
            <p:nvPr/>
          </p:nvSpPr>
          <p:spPr bwMode="auto">
            <a:xfrm>
              <a:off x="3014" y="2351"/>
              <a:ext cx="7" cy="26"/>
            </a:xfrm>
            <a:custGeom>
              <a:avLst/>
              <a:gdLst>
                <a:gd name="T0" fmla="*/ 1 w 7"/>
                <a:gd name="T1" fmla="*/ 0 h 26"/>
                <a:gd name="T2" fmla="*/ 0 w 7"/>
                <a:gd name="T3" fmla="*/ 26 h 26"/>
                <a:gd name="T4" fmla="*/ 6 w 7"/>
                <a:gd name="T5" fmla="*/ 26 h 26"/>
                <a:gd name="T6" fmla="*/ 7 w 7"/>
                <a:gd name="T7" fmla="*/ 0 h 26"/>
                <a:gd name="T8" fmla="*/ 1 w 7"/>
                <a:gd name="T9" fmla="*/ 0 h 26"/>
                <a:gd name="T10" fmla="*/ 0 60000 65536"/>
                <a:gd name="T11" fmla="*/ 0 60000 65536"/>
                <a:gd name="T12" fmla="*/ 0 60000 65536"/>
                <a:gd name="T13" fmla="*/ 0 60000 65536"/>
                <a:gd name="T14" fmla="*/ 0 60000 65536"/>
                <a:gd name="T15" fmla="*/ 0 w 7"/>
                <a:gd name="T16" fmla="*/ 0 h 26"/>
                <a:gd name="T17" fmla="*/ 7 w 7"/>
                <a:gd name="T18" fmla="*/ 26 h 26"/>
              </a:gdLst>
              <a:ahLst/>
              <a:cxnLst>
                <a:cxn ang="T10">
                  <a:pos x="T0" y="T1"/>
                </a:cxn>
                <a:cxn ang="T11">
                  <a:pos x="T2" y="T3"/>
                </a:cxn>
                <a:cxn ang="T12">
                  <a:pos x="T4" y="T5"/>
                </a:cxn>
                <a:cxn ang="T13">
                  <a:pos x="T6" y="T7"/>
                </a:cxn>
                <a:cxn ang="T14">
                  <a:pos x="T8" y="T9"/>
                </a:cxn>
              </a:cxnLst>
              <a:rect l="T15" t="T16" r="T17" b="T18"/>
              <a:pathLst>
                <a:path w="7" h="26">
                  <a:moveTo>
                    <a:pt x="1" y="0"/>
                  </a:moveTo>
                  <a:lnTo>
                    <a:pt x="0" y="26"/>
                  </a:lnTo>
                  <a:lnTo>
                    <a:pt x="6" y="26"/>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88" name="Freeform 358"/>
            <p:cNvSpPr>
              <a:spLocks/>
            </p:cNvSpPr>
            <p:nvPr/>
          </p:nvSpPr>
          <p:spPr bwMode="auto">
            <a:xfrm>
              <a:off x="3020" y="2351"/>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6189" name="Rectangle 359"/>
            <p:cNvSpPr>
              <a:spLocks noChangeArrowheads="1"/>
            </p:cNvSpPr>
            <p:nvPr/>
          </p:nvSpPr>
          <p:spPr bwMode="auto">
            <a:xfrm>
              <a:off x="3020"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6190" name="Freeform 360"/>
            <p:cNvSpPr>
              <a:spLocks/>
            </p:cNvSpPr>
            <p:nvPr/>
          </p:nvSpPr>
          <p:spPr bwMode="auto">
            <a:xfrm>
              <a:off x="3022" y="2351"/>
              <a:ext cx="29" cy="26"/>
            </a:xfrm>
            <a:custGeom>
              <a:avLst/>
              <a:gdLst>
                <a:gd name="T0" fmla="*/ 1 w 29"/>
                <a:gd name="T1" fmla="*/ 0 h 26"/>
                <a:gd name="T2" fmla="*/ 0 w 29"/>
                <a:gd name="T3" fmla="*/ 26 h 26"/>
                <a:gd name="T4" fmla="*/ 28 w 29"/>
                <a:gd name="T5" fmla="*/ 26 h 26"/>
                <a:gd name="T6" fmla="*/ 29 w 29"/>
                <a:gd name="T7" fmla="*/ 0 h 26"/>
                <a:gd name="T8" fmla="*/ 1 w 29"/>
                <a:gd name="T9" fmla="*/ 0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1" y="0"/>
                  </a:moveTo>
                  <a:lnTo>
                    <a:pt x="0" y="26"/>
                  </a:lnTo>
                  <a:lnTo>
                    <a:pt x="28" y="26"/>
                  </a:lnTo>
                  <a:lnTo>
                    <a:pt x="2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grpSp>
        <p:nvGrpSpPr>
          <p:cNvPr id="155697" name="Group 361"/>
          <p:cNvGrpSpPr>
            <a:grpSpLocks/>
          </p:cNvGrpSpPr>
          <p:nvPr/>
        </p:nvGrpSpPr>
        <p:grpSpPr bwMode="auto">
          <a:xfrm>
            <a:off x="4337050" y="3165475"/>
            <a:ext cx="1933575" cy="1031875"/>
            <a:chOff x="3022" y="1678"/>
            <a:chExt cx="1469" cy="701"/>
          </a:xfrm>
        </p:grpSpPr>
        <p:sp>
          <p:nvSpPr>
            <p:cNvPr id="155791" name="Rectangle 362"/>
            <p:cNvSpPr>
              <a:spLocks noChangeArrowheads="1"/>
            </p:cNvSpPr>
            <p:nvPr/>
          </p:nvSpPr>
          <p:spPr bwMode="auto">
            <a:xfrm>
              <a:off x="3022"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92" name="Freeform 363"/>
            <p:cNvSpPr>
              <a:spLocks/>
            </p:cNvSpPr>
            <p:nvPr/>
          </p:nvSpPr>
          <p:spPr bwMode="auto">
            <a:xfrm>
              <a:off x="3050" y="2351"/>
              <a:ext cx="2" cy="26"/>
            </a:xfrm>
            <a:custGeom>
              <a:avLst/>
              <a:gdLst>
                <a:gd name="T0" fmla="*/ 1 w 2"/>
                <a:gd name="T1" fmla="*/ 0 h 26"/>
                <a:gd name="T2" fmla="*/ 0 w 2"/>
                <a:gd name="T3" fmla="*/ 26 h 26"/>
                <a:gd name="T4" fmla="*/ 1 w 2"/>
                <a:gd name="T5" fmla="*/ 26 h 26"/>
                <a:gd name="T6" fmla="*/ 2 w 2"/>
                <a:gd name="T7" fmla="*/ 0 h 26"/>
                <a:gd name="T8" fmla="*/ 1 w 2"/>
                <a:gd name="T9" fmla="*/ 0 h 26"/>
                <a:gd name="T10" fmla="*/ 0 60000 65536"/>
                <a:gd name="T11" fmla="*/ 0 60000 65536"/>
                <a:gd name="T12" fmla="*/ 0 60000 65536"/>
                <a:gd name="T13" fmla="*/ 0 60000 65536"/>
                <a:gd name="T14" fmla="*/ 0 60000 65536"/>
                <a:gd name="T15" fmla="*/ 0 w 2"/>
                <a:gd name="T16" fmla="*/ 0 h 26"/>
                <a:gd name="T17" fmla="*/ 2 w 2"/>
                <a:gd name="T18" fmla="*/ 26 h 26"/>
              </a:gdLst>
              <a:ahLst/>
              <a:cxnLst>
                <a:cxn ang="T10">
                  <a:pos x="T0" y="T1"/>
                </a:cxn>
                <a:cxn ang="T11">
                  <a:pos x="T2" y="T3"/>
                </a:cxn>
                <a:cxn ang="T12">
                  <a:pos x="T4" y="T5"/>
                </a:cxn>
                <a:cxn ang="T13">
                  <a:pos x="T6" y="T7"/>
                </a:cxn>
                <a:cxn ang="T14">
                  <a:pos x="T8" y="T9"/>
                </a:cxn>
              </a:cxnLst>
              <a:rect l="T15" t="T16" r="T17" b="T18"/>
              <a:pathLst>
                <a:path w="2" h="26">
                  <a:moveTo>
                    <a:pt x="1" y="0"/>
                  </a:moveTo>
                  <a:lnTo>
                    <a:pt x="0" y="26"/>
                  </a:lnTo>
                  <a:lnTo>
                    <a:pt x="1" y="26"/>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93" name="Rectangle 364"/>
            <p:cNvSpPr>
              <a:spLocks noChangeArrowheads="1"/>
            </p:cNvSpPr>
            <p:nvPr/>
          </p:nvSpPr>
          <p:spPr bwMode="auto">
            <a:xfrm>
              <a:off x="3050"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94" name="Freeform 365"/>
            <p:cNvSpPr>
              <a:spLocks/>
            </p:cNvSpPr>
            <p:nvPr/>
          </p:nvSpPr>
          <p:spPr bwMode="auto">
            <a:xfrm>
              <a:off x="3051" y="2351"/>
              <a:ext cx="7" cy="26"/>
            </a:xfrm>
            <a:custGeom>
              <a:avLst/>
              <a:gdLst>
                <a:gd name="T0" fmla="*/ 1 w 7"/>
                <a:gd name="T1" fmla="*/ 0 h 26"/>
                <a:gd name="T2" fmla="*/ 0 w 7"/>
                <a:gd name="T3" fmla="*/ 26 h 26"/>
                <a:gd name="T4" fmla="*/ 6 w 7"/>
                <a:gd name="T5" fmla="*/ 26 h 26"/>
                <a:gd name="T6" fmla="*/ 7 w 7"/>
                <a:gd name="T7" fmla="*/ 0 h 26"/>
                <a:gd name="T8" fmla="*/ 1 w 7"/>
                <a:gd name="T9" fmla="*/ 0 h 26"/>
                <a:gd name="T10" fmla="*/ 0 60000 65536"/>
                <a:gd name="T11" fmla="*/ 0 60000 65536"/>
                <a:gd name="T12" fmla="*/ 0 60000 65536"/>
                <a:gd name="T13" fmla="*/ 0 60000 65536"/>
                <a:gd name="T14" fmla="*/ 0 60000 65536"/>
                <a:gd name="T15" fmla="*/ 0 w 7"/>
                <a:gd name="T16" fmla="*/ 0 h 26"/>
                <a:gd name="T17" fmla="*/ 7 w 7"/>
                <a:gd name="T18" fmla="*/ 26 h 26"/>
              </a:gdLst>
              <a:ahLst/>
              <a:cxnLst>
                <a:cxn ang="T10">
                  <a:pos x="T0" y="T1"/>
                </a:cxn>
                <a:cxn ang="T11">
                  <a:pos x="T2" y="T3"/>
                </a:cxn>
                <a:cxn ang="T12">
                  <a:pos x="T4" y="T5"/>
                </a:cxn>
                <a:cxn ang="T13">
                  <a:pos x="T6" y="T7"/>
                </a:cxn>
                <a:cxn ang="T14">
                  <a:pos x="T8" y="T9"/>
                </a:cxn>
              </a:cxnLst>
              <a:rect l="T15" t="T16" r="T17" b="T18"/>
              <a:pathLst>
                <a:path w="7" h="26">
                  <a:moveTo>
                    <a:pt x="1" y="0"/>
                  </a:moveTo>
                  <a:lnTo>
                    <a:pt x="0" y="26"/>
                  </a:lnTo>
                  <a:lnTo>
                    <a:pt x="6" y="26"/>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95" name="Rectangle 366"/>
            <p:cNvSpPr>
              <a:spLocks noChangeArrowheads="1"/>
            </p:cNvSpPr>
            <p:nvPr/>
          </p:nvSpPr>
          <p:spPr bwMode="auto">
            <a:xfrm>
              <a:off x="3051" y="235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96" name="Freeform 367"/>
            <p:cNvSpPr>
              <a:spLocks/>
            </p:cNvSpPr>
            <p:nvPr/>
          </p:nvSpPr>
          <p:spPr bwMode="auto">
            <a:xfrm>
              <a:off x="3070" y="231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97" name="Freeform 368"/>
            <p:cNvSpPr>
              <a:spLocks/>
            </p:cNvSpPr>
            <p:nvPr/>
          </p:nvSpPr>
          <p:spPr bwMode="auto">
            <a:xfrm>
              <a:off x="3075" y="2317"/>
              <a:ext cx="19" cy="27"/>
            </a:xfrm>
            <a:custGeom>
              <a:avLst/>
              <a:gdLst>
                <a:gd name="T0" fmla="*/ 1 w 19"/>
                <a:gd name="T1" fmla="*/ 0 h 27"/>
                <a:gd name="T2" fmla="*/ 0 w 19"/>
                <a:gd name="T3" fmla="*/ 27 h 27"/>
                <a:gd name="T4" fmla="*/ 18 w 19"/>
                <a:gd name="T5" fmla="*/ 27 h 27"/>
                <a:gd name="T6" fmla="*/ 19 w 19"/>
                <a:gd name="T7" fmla="*/ 0 h 27"/>
                <a:gd name="T8" fmla="*/ 1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 y="0"/>
                  </a:moveTo>
                  <a:lnTo>
                    <a:pt x="0" y="27"/>
                  </a:lnTo>
                  <a:lnTo>
                    <a:pt x="18" y="27"/>
                  </a:lnTo>
                  <a:lnTo>
                    <a:pt x="1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98" name="Rectangle 369"/>
            <p:cNvSpPr>
              <a:spLocks noChangeArrowheads="1"/>
            </p:cNvSpPr>
            <p:nvPr/>
          </p:nvSpPr>
          <p:spPr bwMode="auto">
            <a:xfrm>
              <a:off x="3075"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99" name="Freeform 370"/>
            <p:cNvSpPr>
              <a:spLocks/>
            </p:cNvSpPr>
            <p:nvPr/>
          </p:nvSpPr>
          <p:spPr bwMode="auto">
            <a:xfrm>
              <a:off x="3093" y="231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00" name="Rectangle 371"/>
            <p:cNvSpPr>
              <a:spLocks noChangeArrowheads="1"/>
            </p:cNvSpPr>
            <p:nvPr/>
          </p:nvSpPr>
          <p:spPr bwMode="auto">
            <a:xfrm>
              <a:off x="3093"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01" name="Freeform 372"/>
            <p:cNvSpPr>
              <a:spLocks/>
            </p:cNvSpPr>
            <p:nvPr/>
          </p:nvSpPr>
          <p:spPr bwMode="auto">
            <a:xfrm>
              <a:off x="3098" y="231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02" name="Rectangle 373"/>
            <p:cNvSpPr>
              <a:spLocks noChangeArrowheads="1"/>
            </p:cNvSpPr>
            <p:nvPr/>
          </p:nvSpPr>
          <p:spPr bwMode="auto">
            <a:xfrm>
              <a:off x="3098"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03" name="Freeform 374"/>
            <p:cNvSpPr>
              <a:spLocks/>
            </p:cNvSpPr>
            <p:nvPr/>
          </p:nvSpPr>
          <p:spPr bwMode="auto">
            <a:xfrm>
              <a:off x="3103" y="2317"/>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04" name="Rectangle 375"/>
            <p:cNvSpPr>
              <a:spLocks noChangeArrowheads="1"/>
            </p:cNvSpPr>
            <p:nvPr/>
          </p:nvSpPr>
          <p:spPr bwMode="auto">
            <a:xfrm>
              <a:off x="3103"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05" name="Freeform 376"/>
            <p:cNvSpPr>
              <a:spLocks/>
            </p:cNvSpPr>
            <p:nvPr/>
          </p:nvSpPr>
          <p:spPr bwMode="auto">
            <a:xfrm>
              <a:off x="3156" y="2317"/>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06" name="Freeform 377"/>
            <p:cNvSpPr>
              <a:spLocks/>
            </p:cNvSpPr>
            <p:nvPr/>
          </p:nvSpPr>
          <p:spPr bwMode="auto">
            <a:xfrm>
              <a:off x="3162" y="2317"/>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07" name="Rectangle 378"/>
            <p:cNvSpPr>
              <a:spLocks noChangeArrowheads="1"/>
            </p:cNvSpPr>
            <p:nvPr/>
          </p:nvSpPr>
          <p:spPr bwMode="auto">
            <a:xfrm>
              <a:off x="3162"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08" name="Freeform 379"/>
            <p:cNvSpPr>
              <a:spLocks/>
            </p:cNvSpPr>
            <p:nvPr/>
          </p:nvSpPr>
          <p:spPr bwMode="auto">
            <a:xfrm>
              <a:off x="3174" y="2317"/>
              <a:ext cx="19" cy="27"/>
            </a:xfrm>
            <a:custGeom>
              <a:avLst/>
              <a:gdLst>
                <a:gd name="T0" fmla="*/ 1 w 19"/>
                <a:gd name="T1" fmla="*/ 0 h 27"/>
                <a:gd name="T2" fmla="*/ 0 w 19"/>
                <a:gd name="T3" fmla="*/ 27 h 27"/>
                <a:gd name="T4" fmla="*/ 18 w 19"/>
                <a:gd name="T5" fmla="*/ 27 h 27"/>
                <a:gd name="T6" fmla="*/ 19 w 19"/>
                <a:gd name="T7" fmla="*/ 0 h 27"/>
                <a:gd name="T8" fmla="*/ 1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 y="0"/>
                  </a:moveTo>
                  <a:lnTo>
                    <a:pt x="0" y="27"/>
                  </a:lnTo>
                  <a:lnTo>
                    <a:pt x="18" y="27"/>
                  </a:lnTo>
                  <a:lnTo>
                    <a:pt x="1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09" name="Rectangle 380"/>
            <p:cNvSpPr>
              <a:spLocks noChangeArrowheads="1"/>
            </p:cNvSpPr>
            <p:nvPr/>
          </p:nvSpPr>
          <p:spPr bwMode="auto">
            <a:xfrm>
              <a:off x="3174" y="231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10" name="Freeform 381"/>
            <p:cNvSpPr>
              <a:spLocks/>
            </p:cNvSpPr>
            <p:nvPr/>
          </p:nvSpPr>
          <p:spPr bwMode="auto">
            <a:xfrm>
              <a:off x="3180" y="2323"/>
              <a:ext cx="27" cy="10"/>
            </a:xfrm>
            <a:custGeom>
              <a:avLst/>
              <a:gdLst>
                <a:gd name="T0" fmla="*/ 0 w 27"/>
                <a:gd name="T1" fmla="*/ 6 h 10"/>
                <a:gd name="T2" fmla="*/ 26 w 27"/>
                <a:gd name="T3" fmla="*/ 10 h 10"/>
                <a:gd name="T4" fmla="*/ 27 w 27"/>
                <a:gd name="T5" fmla="*/ 4 h 10"/>
                <a:gd name="T6" fmla="*/ 1 w 27"/>
                <a:gd name="T7" fmla="*/ 0 h 10"/>
                <a:gd name="T8" fmla="*/ 0 w 27"/>
                <a:gd name="T9" fmla="*/ 6 h 10"/>
                <a:gd name="T10" fmla="*/ 0 60000 65536"/>
                <a:gd name="T11" fmla="*/ 0 60000 65536"/>
                <a:gd name="T12" fmla="*/ 0 60000 65536"/>
                <a:gd name="T13" fmla="*/ 0 60000 65536"/>
                <a:gd name="T14" fmla="*/ 0 60000 65536"/>
                <a:gd name="T15" fmla="*/ 0 w 27"/>
                <a:gd name="T16" fmla="*/ 0 h 10"/>
                <a:gd name="T17" fmla="*/ 27 w 27"/>
                <a:gd name="T18" fmla="*/ 10 h 10"/>
              </a:gdLst>
              <a:ahLst/>
              <a:cxnLst>
                <a:cxn ang="T10">
                  <a:pos x="T0" y="T1"/>
                </a:cxn>
                <a:cxn ang="T11">
                  <a:pos x="T2" y="T3"/>
                </a:cxn>
                <a:cxn ang="T12">
                  <a:pos x="T4" y="T5"/>
                </a:cxn>
                <a:cxn ang="T13">
                  <a:pos x="T6" y="T7"/>
                </a:cxn>
                <a:cxn ang="T14">
                  <a:pos x="T8" y="T9"/>
                </a:cxn>
              </a:cxnLst>
              <a:rect l="T15" t="T16" r="T17" b="T18"/>
              <a:pathLst>
                <a:path w="27" h="10">
                  <a:moveTo>
                    <a:pt x="0" y="6"/>
                  </a:moveTo>
                  <a:lnTo>
                    <a:pt x="26" y="10"/>
                  </a:lnTo>
                  <a:lnTo>
                    <a:pt x="27" y="4"/>
                  </a:lnTo>
                  <a:lnTo>
                    <a:pt x="1" y="0"/>
                  </a:lnTo>
                  <a:lnTo>
                    <a:pt x="0" y="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11" name="Freeform 382"/>
            <p:cNvSpPr>
              <a:spLocks/>
            </p:cNvSpPr>
            <p:nvPr/>
          </p:nvSpPr>
          <p:spPr bwMode="auto">
            <a:xfrm>
              <a:off x="3179" y="2318"/>
              <a:ext cx="26" cy="27"/>
            </a:xfrm>
            <a:custGeom>
              <a:avLst/>
              <a:gdLst>
                <a:gd name="T0" fmla="*/ 13 w 26"/>
                <a:gd name="T1" fmla="*/ 0 h 27"/>
                <a:gd name="T2" fmla="*/ 0 w 26"/>
                <a:gd name="T3" fmla="*/ 11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1"/>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12" name="Freeform 383"/>
            <p:cNvSpPr>
              <a:spLocks/>
            </p:cNvSpPr>
            <p:nvPr/>
          </p:nvSpPr>
          <p:spPr bwMode="auto">
            <a:xfrm>
              <a:off x="3213" y="2283"/>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13" name="Freeform 384"/>
            <p:cNvSpPr>
              <a:spLocks/>
            </p:cNvSpPr>
            <p:nvPr/>
          </p:nvSpPr>
          <p:spPr bwMode="auto">
            <a:xfrm>
              <a:off x="3218" y="2283"/>
              <a:ext cx="25" cy="27"/>
            </a:xfrm>
            <a:custGeom>
              <a:avLst/>
              <a:gdLst>
                <a:gd name="T0" fmla="*/ 1 w 25"/>
                <a:gd name="T1" fmla="*/ 0 h 27"/>
                <a:gd name="T2" fmla="*/ 0 w 25"/>
                <a:gd name="T3" fmla="*/ 27 h 27"/>
                <a:gd name="T4" fmla="*/ 24 w 25"/>
                <a:gd name="T5" fmla="*/ 27 h 27"/>
                <a:gd name="T6" fmla="*/ 25 w 25"/>
                <a:gd name="T7" fmla="*/ 0 h 27"/>
                <a:gd name="T8" fmla="*/ 1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 y="0"/>
                  </a:moveTo>
                  <a:lnTo>
                    <a:pt x="0" y="27"/>
                  </a:lnTo>
                  <a:lnTo>
                    <a:pt x="24" y="27"/>
                  </a:lnTo>
                  <a:lnTo>
                    <a:pt x="2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14" name="Rectangle 385"/>
            <p:cNvSpPr>
              <a:spLocks noChangeArrowheads="1"/>
            </p:cNvSpPr>
            <p:nvPr/>
          </p:nvSpPr>
          <p:spPr bwMode="auto">
            <a:xfrm>
              <a:off x="3218"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15" name="Freeform 386"/>
            <p:cNvSpPr>
              <a:spLocks/>
            </p:cNvSpPr>
            <p:nvPr/>
          </p:nvSpPr>
          <p:spPr bwMode="auto">
            <a:xfrm>
              <a:off x="3242" y="2283"/>
              <a:ext cx="15" cy="27"/>
            </a:xfrm>
            <a:custGeom>
              <a:avLst/>
              <a:gdLst>
                <a:gd name="T0" fmla="*/ 1 w 15"/>
                <a:gd name="T1" fmla="*/ 0 h 27"/>
                <a:gd name="T2" fmla="*/ 0 w 15"/>
                <a:gd name="T3" fmla="*/ 27 h 27"/>
                <a:gd name="T4" fmla="*/ 13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3"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16" name="Rectangle 387"/>
            <p:cNvSpPr>
              <a:spLocks noChangeArrowheads="1"/>
            </p:cNvSpPr>
            <p:nvPr/>
          </p:nvSpPr>
          <p:spPr bwMode="auto">
            <a:xfrm>
              <a:off x="3242" y="228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17" name="Freeform 388"/>
            <p:cNvSpPr>
              <a:spLocks/>
            </p:cNvSpPr>
            <p:nvPr/>
          </p:nvSpPr>
          <p:spPr bwMode="auto">
            <a:xfrm>
              <a:off x="3267" y="2259"/>
              <a:ext cx="25" cy="13"/>
            </a:xfrm>
            <a:custGeom>
              <a:avLst/>
              <a:gdLst>
                <a:gd name="T0" fmla="*/ 0 w 25"/>
                <a:gd name="T1" fmla="*/ 5 h 13"/>
                <a:gd name="T2" fmla="*/ 24 w 25"/>
                <a:gd name="T3" fmla="*/ 13 h 13"/>
                <a:gd name="T4" fmla="*/ 25 w 25"/>
                <a:gd name="T5" fmla="*/ 9 h 13"/>
                <a:gd name="T6" fmla="*/ 1 w 25"/>
                <a:gd name="T7" fmla="*/ 0 h 13"/>
                <a:gd name="T8" fmla="*/ 0 w 25"/>
                <a:gd name="T9" fmla="*/ 5 h 13"/>
                <a:gd name="T10" fmla="*/ 0 60000 65536"/>
                <a:gd name="T11" fmla="*/ 0 60000 65536"/>
                <a:gd name="T12" fmla="*/ 0 60000 65536"/>
                <a:gd name="T13" fmla="*/ 0 60000 65536"/>
                <a:gd name="T14" fmla="*/ 0 60000 65536"/>
                <a:gd name="T15" fmla="*/ 0 w 25"/>
                <a:gd name="T16" fmla="*/ 0 h 13"/>
                <a:gd name="T17" fmla="*/ 25 w 25"/>
                <a:gd name="T18" fmla="*/ 13 h 13"/>
              </a:gdLst>
              <a:ahLst/>
              <a:cxnLst>
                <a:cxn ang="T10">
                  <a:pos x="T0" y="T1"/>
                </a:cxn>
                <a:cxn ang="T11">
                  <a:pos x="T2" y="T3"/>
                </a:cxn>
                <a:cxn ang="T12">
                  <a:pos x="T4" y="T5"/>
                </a:cxn>
                <a:cxn ang="T13">
                  <a:pos x="T6" y="T7"/>
                </a:cxn>
                <a:cxn ang="T14">
                  <a:pos x="T8" y="T9"/>
                </a:cxn>
              </a:cxnLst>
              <a:rect l="T15" t="T16" r="T17" b="T18"/>
              <a:pathLst>
                <a:path w="25" h="13">
                  <a:moveTo>
                    <a:pt x="0" y="5"/>
                  </a:moveTo>
                  <a:lnTo>
                    <a:pt x="24" y="13"/>
                  </a:lnTo>
                  <a:lnTo>
                    <a:pt x="25" y="9"/>
                  </a:lnTo>
                  <a:lnTo>
                    <a:pt x="1"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18" name="Freeform 389"/>
            <p:cNvSpPr>
              <a:spLocks/>
            </p:cNvSpPr>
            <p:nvPr/>
          </p:nvSpPr>
          <p:spPr bwMode="auto">
            <a:xfrm>
              <a:off x="3279" y="2250"/>
              <a:ext cx="11" cy="26"/>
            </a:xfrm>
            <a:custGeom>
              <a:avLst/>
              <a:gdLst>
                <a:gd name="T0" fmla="*/ 1 w 11"/>
                <a:gd name="T1" fmla="*/ 0 h 26"/>
                <a:gd name="T2" fmla="*/ 0 w 11"/>
                <a:gd name="T3" fmla="*/ 26 h 26"/>
                <a:gd name="T4" fmla="*/ 10 w 11"/>
                <a:gd name="T5" fmla="*/ 26 h 26"/>
                <a:gd name="T6" fmla="*/ 11 w 11"/>
                <a:gd name="T7" fmla="*/ 0 h 26"/>
                <a:gd name="T8" fmla="*/ 1 w 11"/>
                <a:gd name="T9" fmla="*/ 0 h 26"/>
                <a:gd name="T10" fmla="*/ 0 60000 65536"/>
                <a:gd name="T11" fmla="*/ 0 60000 65536"/>
                <a:gd name="T12" fmla="*/ 0 60000 65536"/>
                <a:gd name="T13" fmla="*/ 0 60000 65536"/>
                <a:gd name="T14" fmla="*/ 0 60000 65536"/>
                <a:gd name="T15" fmla="*/ 0 w 11"/>
                <a:gd name="T16" fmla="*/ 0 h 26"/>
                <a:gd name="T17" fmla="*/ 11 w 11"/>
                <a:gd name="T18" fmla="*/ 26 h 26"/>
              </a:gdLst>
              <a:ahLst/>
              <a:cxnLst>
                <a:cxn ang="T10">
                  <a:pos x="T0" y="T1"/>
                </a:cxn>
                <a:cxn ang="T11">
                  <a:pos x="T2" y="T3"/>
                </a:cxn>
                <a:cxn ang="T12">
                  <a:pos x="T4" y="T5"/>
                </a:cxn>
                <a:cxn ang="T13">
                  <a:pos x="T6" y="T7"/>
                </a:cxn>
                <a:cxn ang="T14">
                  <a:pos x="T8" y="T9"/>
                </a:cxn>
              </a:cxnLst>
              <a:rect l="T15" t="T16" r="T17" b="T18"/>
              <a:pathLst>
                <a:path w="11" h="26">
                  <a:moveTo>
                    <a:pt x="1" y="0"/>
                  </a:moveTo>
                  <a:lnTo>
                    <a:pt x="0" y="26"/>
                  </a:lnTo>
                  <a:lnTo>
                    <a:pt x="10" y="26"/>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19" name="Freeform 390"/>
            <p:cNvSpPr>
              <a:spLocks/>
            </p:cNvSpPr>
            <p:nvPr/>
          </p:nvSpPr>
          <p:spPr bwMode="auto">
            <a:xfrm>
              <a:off x="3267" y="2251"/>
              <a:ext cx="24" cy="27"/>
            </a:xfrm>
            <a:custGeom>
              <a:avLst/>
              <a:gdLst>
                <a:gd name="T0" fmla="*/ 0 w 24"/>
                <a:gd name="T1" fmla="*/ 8 h 27"/>
                <a:gd name="T2" fmla="*/ 12 w 24"/>
                <a:gd name="T3" fmla="*/ 0 h 27"/>
                <a:gd name="T4" fmla="*/ 24 w 24"/>
                <a:gd name="T5" fmla="*/ 17 h 27"/>
                <a:gd name="T6" fmla="*/ 12 w 24"/>
                <a:gd name="T7" fmla="*/ 27 h 27"/>
                <a:gd name="T8" fmla="*/ 0 w 24"/>
                <a:gd name="T9" fmla="*/ 8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8"/>
                  </a:moveTo>
                  <a:lnTo>
                    <a:pt x="12" y="0"/>
                  </a:lnTo>
                  <a:lnTo>
                    <a:pt x="24" y="17"/>
                  </a:lnTo>
                  <a:lnTo>
                    <a:pt x="12"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20" name="Freeform 391"/>
            <p:cNvSpPr>
              <a:spLocks/>
            </p:cNvSpPr>
            <p:nvPr/>
          </p:nvSpPr>
          <p:spPr bwMode="auto">
            <a:xfrm>
              <a:off x="3289" y="2250"/>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21" name="Rectangle 392"/>
            <p:cNvSpPr>
              <a:spLocks noChangeArrowheads="1"/>
            </p:cNvSpPr>
            <p:nvPr/>
          </p:nvSpPr>
          <p:spPr bwMode="auto">
            <a:xfrm>
              <a:off x="3289"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22" name="Freeform 393"/>
            <p:cNvSpPr>
              <a:spLocks/>
            </p:cNvSpPr>
            <p:nvPr/>
          </p:nvSpPr>
          <p:spPr bwMode="auto">
            <a:xfrm>
              <a:off x="3291" y="2250"/>
              <a:ext cx="11" cy="26"/>
            </a:xfrm>
            <a:custGeom>
              <a:avLst/>
              <a:gdLst>
                <a:gd name="T0" fmla="*/ 1 w 11"/>
                <a:gd name="T1" fmla="*/ 0 h 26"/>
                <a:gd name="T2" fmla="*/ 0 w 11"/>
                <a:gd name="T3" fmla="*/ 26 h 26"/>
                <a:gd name="T4" fmla="*/ 10 w 11"/>
                <a:gd name="T5" fmla="*/ 26 h 26"/>
                <a:gd name="T6" fmla="*/ 11 w 11"/>
                <a:gd name="T7" fmla="*/ 0 h 26"/>
                <a:gd name="T8" fmla="*/ 1 w 11"/>
                <a:gd name="T9" fmla="*/ 0 h 26"/>
                <a:gd name="T10" fmla="*/ 0 60000 65536"/>
                <a:gd name="T11" fmla="*/ 0 60000 65536"/>
                <a:gd name="T12" fmla="*/ 0 60000 65536"/>
                <a:gd name="T13" fmla="*/ 0 60000 65536"/>
                <a:gd name="T14" fmla="*/ 0 60000 65536"/>
                <a:gd name="T15" fmla="*/ 0 w 11"/>
                <a:gd name="T16" fmla="*/ 0 h 26"/>
                <a:gd name="T17" fmla="*/ 11 w 11"/>
                <a:gd name="T18" fmla="*/ 26 h 26"/>
              </a:gdLst>
              <a:ahLst/>
              <a:cxnLst>
                <a:cxn ang="T10">
                  <a:pos x="T0" y="T1"/>
                </a:cxn>
                <a:cxn ang="T11">
                  <a:pos x="T2" y="T3"/>
                </a:cxn>
                <a:cxn ang="T12">
                  <a:pos x="T4" y="T5"/>
                </a:cxn>
                <a:cxn ang="T13">
                  <a:pos x="T6" y="T7"/>
                </a:cxn>
                <a:cxn ang="T14">
                  <a:pos x="T8" y="T9"/>
                </a:cxn>
              </a:cxnLst>
              <a:rect l="T15" t="T16" r="T17" b="T18"/>
              <a:pathLst>
                <a:path w="11" h="26">
                  <a:moveTo>
                    <a:pt x="1" y="0"/>
                  </a:moveTo>
                  <a:lnTo>
                    <a:pt x="0" y="26"/>
                  </a:lnTo>
                  <a:lnTo>
                    <a:pt x="10" y="26"/>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23" name="Rectangle 394"/>
            <p:cNvSpPr>
              <a:spLocks noChangeArrowheads="1"/>
            </p:cNvSpPr>
            <p:nvPr/>
          </p:nvSpPr>
          <p:spPr bwMode="auto">
            <a:xfrm>
              <a:off x="3291"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24" name="Freeform 395"/>
            <p:cNvSpPr>
              <a:spLocks/>
            </p:cNvSpPr>
            <p:nvPr/>
          </p:nvSpPr>
          <p:spPr bwMode="auto">
            <a:xfrm>
              <a:off x="3301" y="2250"/>
              <a:ext cx="5" cy="26"/>
            </a:xfrm>
            <a:custGeom>
              <a:avLst/>
              <a:gdLst>
                <a:gd name="T0" fmla="*/ 1 w 5"/>
                <a:gd name="T1" fmla="*/ 0 h 26"/>
                <a:gd name="T2" fmla="*/ 0 w 5"/>
                <a:gd name="T3" fmla="*/ 26 h 26"/>
                <a:gd name="T4" fmla="*/ 4 w 5"/>
                <a:gd name="T5" fmla="*/ 26 h 26"/>
                <a:gd name="T6" fmla="*/ 5 w 5"/>
                <a:gd name="T7" fmla="*/ 0 h 26"/>
                <a:gd name="T8" fmla="*/ 1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25" name="Rectangle 396"/>
            <p:cNvSpPr>
              <a:spLocks noChangeArrowheads="1"/>
            </p:cNvSpPr>
            <p:nvPr/>
          </p:nvSpPr>
          <p:spPr bwMode="auto">
            <a:xfrm>
              <a:off x="3301"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26" name="Freeform 397"/>
            <p:cNvSpPr>
              <a:spLocks/>
            </p:cNvSpPr>
            <p:nvPr/>
          </p:nvSpPr>
          <p:spPr bwMode="auto">
            <a:xfrm>
              <a:off x="3305" y="2250"/>
              <a:ext cx="11" cy="26"/>
            </a:xfrm>
            <a:custGeom>
              <a:avLst/>
              <a:gdLst>
                <a:gd name="T0" fmla="*/ 1 w 11"/>
                <a:gd name="T1" fmla="*/ 0 h 26"/>
                <a:gd name="T2" fmla="*/ 0 w 11"/>
                <a:gd name="T3" fmla="*/ 26 h 26"/>
                <a:gd name="T4" fmla="*/ 10 w 11"/>
                <a:gd name="T5" fmla="*/ 26 h 26"/>
                <a:gd name="T6" fmla="*/ 11 w 11"/>
                <a:gd name="T7" fmla="*/ 0 h 26"/>
                <a:gd name="T8" fmla="*/ 1 w 11"/>
                <a:gd name="T9" fmla="*/ 0 h 26"/>
                <a:gd name="T10" fmla="*/ 0 60000 65536"/>
                <a:gd name="T11" fmla="*/ 0 60000 65536"/>
                <a:gd name="T12" fmla="*/ 0 60000 65536"/>
                <a:gd name="T13" fmla="*/ 0 60000 65536"/>
                <a:gd name="T14" fmla="*/ 0 60000 65536"/>
                <a:gd name="T15" fmla="*/ 0 w 11"/>
                <a:gd name="T16" fmla="*/ 0 h 26"/>
                <a:gd name="T17" fmla="*/ 11 w 11"/>
                <a:gd name="T18" fmla="*/ 26 h 26"/>
              </a:gdLst>
              <a:ahLst/>
              <a:cxnLst>
                <a:cxn ang="T10">
                  <a:pos x="T0" y="T1"/>
                </a:cxn>
                <a:cxn ang="T11">
                  <a:pos x="T2" y="T3"/>
                </a:cxn>
                <a:cxn ang="T12">
                  <a:pos x="T4" y="T5"/>
                </a:cxn>
                <a:cxn ang="T13">
                  <a:pos x="T6" y="T7"/>
                </a:cxn>
                <a:cxn ang="T14">
                  <a:pos x="T8" y="T9"/>
                </a:cxn>
              </a:cxnLst>
              <a:rect l="T15" t="T16" r="T17" b="T18"/>
              <a:pathLst>
                <a:path w="11" h="26">
                  <a:moveTo>
                    <a:pt x="1" y="0"/>
                  </a:moveTo>
                  <a:lnTo>
                    <a:pt x="0" y="26"/>
                  </a:lnTo>
                  <a:lnTo>
                    <a:pt x="10" y="26"/>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27" name="Rectangle 398"/>
            <p:cNvSpPr>
              <a:spLocks noChangeArrowheads="1"/>
            </p:cNvSpPr>
            <p:nvPr/>
          </p:nvSpPr>
          <p:spPr bwMode="auto">
            <a:xfrm>
              <a:off x="3305"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28" name="Freeform 399"/>
            <p:cNvSpPr>
              <a:spLocks/>
            </p:cNvSpPr>
            <p:nvPr/>
          </p:nvSpPr>
          <p:spPr bwMode="auto">
            <a:xfrm>
              <a:off x="3315" y="2250"/>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29" name="Rectangle 400"/>
            <p:cNvSpPr>
              <a:spLocks noChangeArrowheads="1"/>
            </p:cNvSpPr>
            <p:nvPr/>
          </p:nvSpPr>
          <p:spPr bwMode="auto">
            <a:xfrm>
              <a:off x="3315" y="225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30" name="Freeform 401"/>
            <p:cNvSpPr>
              <a:spLocks/>
            </p:cNvSpPr>
            <p:nvPr/>
          </p:nvSpPr>
          <p:spPr bwMode="auto">
            <a:xfrm>
              <a:off x="3338" y="2216"/>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31" name="Rectangle 402"/>
            <p:cNvSpPr>
              <a:spLocks noChangeArrowheads="1"/>
            </p:cNvSpPr>
            <p:nvPr/>
          </p:nvSpPr>
          <p:spPr bwMode="auto">
            <a:xfrm>
              <a:off x="3338"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32" name="Freeform 403"/>
            <p:cNvSpPr>
              <a:spLocks/>
            </p:cNvSpPr>
            <p:nvPr/>
          </p:nvSpPr>
          <p:spPr bwMode="auto">
            <a:xfrm>
              <a:off x="3340" y="2216"/>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33" name="Rectangle 404"/>
            <p:cNvSpPr>
              <a:spLocks noChangeArrowheads="1"/>
            </p:cNvSpPr>
            <p:nvPr/>
          </p:nvSpPr>
          <p:spPr bwMode="auto">
            <a:xfrm>
              <a:off x="3340"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34" name="Freeform 405"/>
            <p:cNvSpPr>
              <a:spLocks/>
            </p:cNvSpPr>
            <p:nvPr/>
          </p:nvSpPr>
          <p:spPr bwMode="auto">
            <a:xfrm>
              <a:off x="3342" y="2216"/>
              <a:ext cx="14" cy="27"/>
            </a:xfrm>
            <a:custGeom>
              <a:avLst/>
              <a:gdLst>
                <a:gd name="T0" fmla="*/ 2 w 14"/>
                <a:gd name="T1" fmla="*/ 0 h 27"/>
                <a:gd name="T2" fmla="*/ 0 w 14"/>
                <a:gd name="T3" fmla="*/ 27 h 27"/>
                <a:gd name="T4" fmla="*/ 13 w 14"/>
                <a:gd name="T5" fmla="*/ 27 h 27"/>
                <a:gd name="T6" fmla="*/ 14 w 14"/>
                <a:gd name="T7" fmla="*/ 0 h 27"/>
                <a:gd name="T8" fmla="*/ 2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2" y="0"/>
                  </a:moveTo>
                  <a:lnTo>
                    <a:pt x="0" y="27"/>
                  </a:lnTo>
                  <a:lnTo>
                    <a:pt x="13" y="27"/>
                  </a:lnTo>
                  <a:lnTo>
                    <a:pt x="1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35" name="Rectangle 406"/>
            <p:cNvSpPr>
              <a:spLocks noChangeArrowheads="1"/>
            </p:cNvSpPr>
            <p:nvPr/>
          </p:nvSpPr>
          <p:spPr bwMode="auto">
            <a:xfrm>
              <a:off x="3342"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36" name="Freeform 407"/>
            <p:cNvSpPr>
              <a:spLocks/>
            </p:cNvSpPr>
            <p:nvPr/>
          </p:nvSpPr>
          <p:spPr bwMode="auto">
            <a:xfrm>
              <a:off x="3355" y="2216"/>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37" name="Rectangle 408"/>
            <p:cNvSpPr>
              <a:spLocks noChangeArrowheads="1"/>
            </p:cNvSpPr>
            <p:nvPr/>
          </p:nvSpPr>
          <p:spPr bwMode="auto">
            <a:xfrm>
              <a:off x="3355"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38" name="Freeform 409"/>
            <p:cNvSpPr>
              <a:spLocks/>
            </p:cNvSpPr>
            <p:nvPr/>
          </p:nvSpPr>
          <p:spPr bwMode="auto">
            <a:xfrm>
              <a:off x="3358" y="2216"/>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39" name="Rectangle 410"/>
            <p:cNvSpPr>
              <a:spLocks noChangeArrowheads="1"/>
            </p:cNvSpPr>
            <p:nvPr/>
          </p:nvSpPr>
          <p:spPr bwMode="auto">
            <a:xfrm>
              <a:off x="3358"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40" name="Freeform 411"/>
            <p:cNvSpPr>
              <a:spLocks/>
            </p:cNvSpPr>
            <p:nvPr/>
          </p:nvSpPr>
          <p:spPr bwMode="auto">
            <a:xfrm>
              <a:off x="3366" y="2216"/>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41" name="Rectangle 412"/>
            <p:cNvSpPr>
              <a:spLocks noChangeArrowheads="1"/>
            </p:cNvSpPr>
            <p:nvPr/>
          </p:nvSpPr>
          <p:spPr bwMode="auto">
            <a:xfrm>
              <a:off x="3366"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42" name="Freeform 413"/>
            <p:cNvSpPr>
              <a:spLocks/>
            </p:cNvSpPr>
            <p:nvPr/>
          </p:nvSpPr>
          <p:spPr bwMode="auto">
            <a:xfrm>
              <a:off x="3380" y="221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43" name="Rectangle 414"/>
            <p:cNvSpPr>
              <a:spLocks noChangeArrowheads="1"/>
            </p:cNvSpPr>
            <p:nvPr/>
          </p:nvSpPr>
          <p:spPr bwMode="auto">
            <a:xfrm>
              <a:off x="3380" y="221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44" name="Freeform 415"/>
            <p:cNvSpPr>
              <a:spLocks/>
            </p:cNvSpPr>
            <p:nvPr/>
          </p:nvSpPr>
          <p:spPr bwMode="auto">
            <a:xfrm>
              <a:off x="3424" y="2216"/>
              <a:ext cx="7" cy="27"/>
            </a:xfrm>
            <a:custGeom>
              <a:avLst/>
              <a:gdLst>
                <a:gd name="T0" fmla="*/ 1 w 7"/>
                <a:gd name="T1" fmla="*/ 0 h 27"/>
                <a:gd name="T2" fmla="*/ 0 w 7"/>
                <a:gd name="T3" fmla="*/ 27 h 27"/>
                <a:gd name="T4" fmla="*/ 5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5"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45" name="Freeform 416"/>
            <p:cNvSpPr>
              <a:spLocks/>
            </p:cNvSpPr>
            <p:nvPr/>
          </p:nvSpPr>
          <p:spPr bwMode="auto">
            <a:xfrm>
              <a:off x="3418" y="2195"/>
              <a:ext cx="27" cy="35"/>
            </a:xfrm>
            <a:custGeom>
              <a:avLst/>
              <a:gdLst>
                <a:gd name="T0" fmla="*/ 0 w 27"/>
                <a:gd name="T1" fmla="*/ 34 h 35"/>
                <a:gd name="T2" fmla="*/ 25 w 27"/>
                <a:gd name="T3" fmla="*/ 35 h 35"/>
                <a:gd name="T4" fmla="*/ 27 w 27"/>
                <a:gd name="T5" fmla="*/ 1 h 35"/>
                <a:gd name="T6" fmla="*/ 1 w 27"/>
                <a:gd name="T7" fmla="*/ 0 h 35"/>
                <a:gd name="T8" fmla="*/ 0 w 27"/>
                <a:gd name="T9" fmla="*/ 34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0" y="34"/>
                  </a:moveTo>
                  <a:lnTo>
                    <a:pt x="25" y="35"/>
                  </a:lnTo>
                  <a:lnTo>
                    <a:pt x="27" y="1"/>
                  </a:lnTo>
                  <a:lnTo>
                    <a:pt x="1" y="0"/>
                  </a:lnTo>
                  <a:lnTo>
                    <a:pt x="0" y="3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46" name="Freeform 417"/>
            <p:cNvSpPr>
              <a:spLocks/>
            </p:cNvSpPr>
            <p:nvPr/>
          </p:nvSpPr>
          <p:spPr bwMode="auto">
            <a:xfrm>
              <a:off x="3417" y="2217"/>
              <a:ext cx="25" cy="27"/>
            </a:xfrm>
            <a:custGeom>
              <a:avLst/>
              <a:gdLst>
                <a:gd name="T0" fmla="*/ 12 w 25"/>
                <a:gd name="T1" fmla="*/ 0 h 27"/>
                <a:gd name="T2" fmla="*/ 0 w 25"/>
                <a:gd name="T3" fmla="*/ 13 h 27"/>
                <a:gd name="T4" fmla="*/ 12 w 25"/>
                <a:gd name="T5" fmla="*/ 27 h 27"/>
                <a:gd name="T6" fmla="*/ 25 w 25"/>
                <a:gd name="T7" fmla="*/ 14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3"/>
                  </a:lnTo>
                  <a:lnTo>
                    <a:pt x="12" y="27"/>
                  </a:lnTo>
                  <a:lnTo>
                    <a:pt x="25" y="14"/>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47" name="Freeform 418"/>
            <p:cNvSpPr>
              <a:spLocks/>
            </p:cNvSpPr>
            <p:nvPr/>
          </p:nvSpPr>
          <p:spPr bwMode="auto">
            <a:xfrm>
              <a:off x="3431" y="218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48" name="Freeform 419"/>
            <p:cNvSpPr>
              <a:spLocks/>
            </p:cNvSpPr>
            <p:nvPr/>
          </p:nvSpPr>
          <p:spPr bwMode="auto">
            <a:xfrm>
              <a:off x="3418" y="2183"/>
              <a:ext cx="25" cy="27"/>
            </a:xfrm>
            <a:custGeom>
              <a:avLst/>
              <a:gdLst>
                <a:gd name="T0" fmla="*/ 0 w 25"/>
                <a:gd name="T1" fmla="*/ 13 h 27"/>
                <a:gd name="T2" fmla="*/ 13 w 25"/>
                <a:gd name="T3" fmla="*/ 0 h 27"/>
                <a:gd name="T4" fmla="*/ 25 w 25"/>
                <a:gd name="T5" fmla="*/ 14 h 27"/>
                <a:gd name="T6" fmla="*/ 13 w 25"/>
                <a:gd name="T7" fmla="*/ 27 h 27"/>
                <a:gd name="T8" fmla="*/ 0 w 25"/>
                <a:gd name="T9" fmla="*/ 13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13"/>
                  </a:moveTo>
                  <a:lnTo>
                    <a:pt x="13" y="0"/>
                  </a:lnTo>
                  <a:lnTo>
                    <a:pt x="25" y="14"/>
                  </a:lnTo>
                  <a:lnTo>
                    <a:pt x="13" y="27"/>
                  </a:lnTo>
                  <a:lnTo>
                    <a:pt x="0" y="1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49" name="Freeform 420"/>
            <p:cNvSpPr>
              <a:spLocks/>
            </p:cNvSpPr>
            <p:nvPr/>
          </p:nvSpPr>
          <p:spPr bwMode="auto">
            <a:xfrm>
              <a:off x="3433" y="218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0" name="Rectangle 421"/>
            <p:cNvSpPr>
              <a:spLocks noChangeArrowheads="1"/>
            </p:cNvSpPr>
            <p:nvPr/>
          </p:nvSpPr>
          <p:spPr bwMode="auto">
            <a:xfrm>
              <a:off x="3433" y="21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51" name="Freeform 422"/>
            <p:cNvSpPr>
              <a:spLocks/>
            </p:cNvSpPr>
            <p:nvPr/>
          </p:nvSpPr>
          <p:spPr bwMode="auto">
            <a:xfrm>
              <a:off x="3477" y="218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2" name="Freeform 423"/>
            <p:cNvSpPr>
              <a:spLocks/>
            </p:cNvSpPr>
            <p:nvPr/>
          </p:nvSpPr>
          <p:spPr bwMode="auto">
            <a:xfrm>
              <a:off x="3468" y="2160"/>
              <a:ext cx="30" cy="37"/>
            </a:xfrm>
            <a:custGeom>
              <a:avLst/>
              <a:gdLst>
                <a:gd name="T0" fmla="*/ 0 w 30"/>
                <a:gd name="T1" fmla="*/ 34 h 37"/>
                <a:gd name="T2" fmla="*/ 26 w 30"/>
                <a:gd name="T3" fmla="*/ 37 h 37"/>
                <a:gd name="T4" fmla="*/ 30 w 30"/>
                <a:gd name="T5" fmla="*/ 4 h 37"/>
                <a:gd name="T6" fmla="*/ 4 w 30"/>
                <a:gd name="T7" fmla="*/ 0 h 37"/>
                <a:gd name="T8" fmla="*/ 0 w 30"/>
                <a:gd name="T9" fmla="*/ 34 h 37"/>
                <a:gd name="T10" fmla="*/ 0 60000 65536"/>
                <a:gd name="T11" fmla="*/ 0 60000 65536"/>
                <a:gd name="T12" fmla="*/ 0 60000 65536"/>
                <a:gd name="T13" fmla="*/ 0 60000 65536"/>
                <a:gd name="T14" fmla="*/ 0 60000 65536"/>
                <a:gd name="T15" fmla="*/ 0 w 30"/>
                <a:gd name="T16" fmla="*/ 0 h 37"/>
                <a:gd name="T17" fmla="*/ 30 w 30"/>
                <a:gd name="T18" fmla="*/ 37 h 37"/>
              </a:gdLst>
              <a:ahLst/>
              <a:cxnLst>
                <a:cxn ang="T10">
                  <a:pos x="T0" y="T1"/>
                </a:cxn>
                <a:cxn ang="T11">
                  <a:pos x="T2" y="T3"/>
                </a:cxn>
                <a:cxn ang="T12">
                  <a:pos x="T4" y="T5"/>
                </a:cxn>
                <a:cxn ang="T13">
                  <a:pos x="T6" y="T7"/>
                </a:cxn>
                <a:cxn ang="T14">
                  <a:pos x="T8" y="T9"/>
                </a:cxn>
              </a:cxnLst>
              <a:rect l="T15" t="T16" r="T17" b="T18"/>
              <a:pathLst>
                <a:path w="30" h="37">
                  <a:moveTo>
                    <a:pt x="0" y="34"/>
                  </a:moveTo>
                  <a:lnTo>
                    <a:pt x="26" y="37"/>
                  </a:lnTo>
                  <a:lnTo>
                    <a:pt x="30" y="4"/>
                  </a:lnTo>
                  <a:lnTo>
                    <a:pt x="4" y="0"/>
                  </a:lnTo>
                  <a:lnTo>
                    <a:pt x="0" y="3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3" name="Freeform 424"/>
            <p:cNvSpPr>
              <a:spLocks/>
            </p:cNvSpPr>
            <p:nvPr/>
          </p:nvSpPr>
          <p:spPr bwMode="auto">
            <a:xfrm>
              <a:off x="3467" y="2183"/>
              <a:ext cx="26" cy="27"/>
            </a:xfrm>
            <a:custGeom>
              <a:avLst/>
              <a:gdLst>
                <a:gd name="T0" fmla="*/ 13 w 26"/>
                <a:gd name="T1" fmla="*/ 0 h 27"/>
                <a:gd name="T2" fmla="*/ 0 w 26"/>
                <a:gd name="T3" fmla="*/ 12 h 27"/>
                <a:gd name="T4" fmla="*/ 13 w 26"/>
                <a:gd name="T5" fmla="*/ 27 h 27"/>
                <a:gd name="T6" fmla="*/ 26 w 26"/>
                <a:gd name="T7" fmla="*/ 15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4" name="Freeform 425"/>
            <p:cNvSpPr>
              <a:spLocks/>
            </p:cNvSpPr>
            <p:nvPr/>
          </p:nvSpPr>
          <p:spPr bwMode="auto">
            <a:xfrm>
              <a:off x="3484" y="214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5" name="Freeform 426"/>
            <p:cNvSpPr>
              <a:spLocks/>
            </p:cNvSpPr>
            <p:nvPr/>
          </p:nvSpPr>
          <p:spPr bwMode="auto">
            <a:xfrm>
              <a:off x="3471" y="2150"/>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6" name="Freeform 427"/>
            <p:cNvSpPr>
              <a:spLocks/>
            </p:cNvSpPr>
            <p:nvPr/>
          </p:nvSpPr>
          <p:spPr bwMode="auto">
            <a:xfrm>
              <a:off x="3486" y="2149"/>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7" name="Rectangle 428"/>
            <p:cNvSpPr>
              <a:spLocks noChangeArrowheads="1"/>
            </p:cNvSpPr>
            <p:nvPr/>
          </p:nvSpPr>
          <p:spPr bwMode="auto">
            <a:xfrm>
              <a:off x="3486" y="215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58" name="Freeform 429"/>
            <p:cNvSpPr>
              <a:spLocks/>
            </p:cNvSpPr>
            <p:nvPr/>
          </p:nvSpPr>
          <p:spPr bwMode="auto">
            <a:xfrm>
              <a:off x="3518" y="2125"/>
              <a:ext cx="33" cy="34"/>
            </a:xfrm>
            <a:custGeom>
              <a:avLst/>
              <a:gdLst>
                <a:gd name="T0" fmla="*/ 0 w 33"/>
                <a:gd name="T1" fmla="*/ 26 h 34"/>
                <a:gd name="T2" fmla="*/ 23 w 33"/>
                <a:gd name="T3" fmla="*/ 34 h 34"/>
                <a:gd name="T4" fmla="*/ 33 w 33"/>
                <a:gd name="T5" fmla="*/ 9 h 34"/>
                <a:gd name="T6" fmla="*/ 9 w 33"/>
                <a:gd name="T7" fmla="*/ 0 h 34"/>
                <a:gd name="T8" fmla="*/ 0 w 33"/>
                <a:gd name="T9" fmla="*/ 26 h 34"/>
                <a:gd name="T10" fmla="*/ 0 60000 65536"/>
                <a:gd name="T11" fmla="*/ 0 60000 65536"/>
                <a:gd name="T12" fmla="*/ 0 60000 65536"/>
                <a:gd name="T13" fmla="*/ 0 60000 65536"/>
                <a:gd name="T14" fmla="*/ 0 60000 65536"/>
                <a:gd name="T15" fmla="*/ 0 w 33"/>
                <a:gd name="T16" fmla="*/ 0 h 34"/>
                <a:gd name="T17" fmla="*/ 33 w 33"/>
                <a:gd name="T18" fmla="*/ 34 h 34"/>
              </a:gdLst>
              <a:ahLst/>
              <a:cxnLst>
                <a:cxn ang="T10">
                  <a:pos x="T0" y="T1"/>
                </a:cxn>
                <a:cxn ang="T11">
                  <a:pos x="T2" y="T3"/>
                </a:cxn>
                <a:cxn ang="T12">
                  <a:pos x="T4" y="T5"/>
                </a:cxn>
                <a:cxn ang="T13">
                  <a:pos x="T6" y="T7"/>
                </a:cxn>
                <a:cxn ang="T14">
                  <a:pos x="T8" y="T9"/>
                </a:cxn>
              </a:cxnLst>
              <a:rect l="T15" t="T16" r="T17" b="T18"/>
              <a:pathLst>
                <a:path w="33" h="34">
                  <a:moveTo>
                    <a:pt x="0" y="26"/>
                  </a:moveTo>
                  <a:lnTo>
                    <a:pt x="23" y="34"/>
                  </a:lnTo>
                  <a:lnTo>
                    <a:pt x="33" y="9"/>
                  </a:lnTo>
                  <a:lnTo>
                    <a:pt x="9" y="0"/>
                  </a:lnTo>
                  <a:lnTo>
                    <a:pt x="0" y="2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59" name="Freeform 430"/>
            <p:cNvSpPr>
              <a:spLocks/>
            </p:cNvSpPr>
            <p:nvPr/>
          </p:nvSpPr>
          <p:spPr bwMode="auto">
            <a:xfrm>
              <a:off x="3538" y="2115"/>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60" name="Freeform 431"/>
            <p:cNvSpPr>
              <a:spLocks/>
            </p:cNvSpPr>
            <p:nvPr/>
          </p:nvSpPr>
          <p:spPr bwMode="auto">
            <a:xfrm>
              <a:off x="3526" y="2116"/>
              <a:ext cx="24" cy="27"/>
            </a:xfrm>
            <a:custGeom>
              <a:avLst/>
              <a:gdLst>
                <a:gd name="T0" fmla="*/ 0 w 24"/>
                <a:gd name="T1" fmla="*/ 9 h 27"/>
                <a:gd name="T2" fmla="*/ 12 w 24"/>
                <a:gd name="T3" fmla="*/ 0 h 27"/>
                <a:gd name="T4" fmla="*/ 24 w 24"/>
                <a:gd name="T5" fmla="*/ 18 h 27"/>
                <a:gd name="T6" fmla="*/ 12 w 24"/>
                <a:gd name="T7" fmla="*/ 27 h 27"/>
                <a:gd name="T8" fmla="*/ 0 w 24"/>
                <a:gd name="T9" fmla="*/ 9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9"/>
                  </a:moveTo>
                  <a:lnTo>
                    <a:pt x="12" y="0"/>
                  </a:lnTo>
                  <a:lnTo>
                    <a:pt x="24" y="18"/>
                  </a:lnTo>
                  <a:lnTo>
                    <a:pt x="12"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61" name="Freeform 432"/>
            <p:cNvSpPr>
              <a:spLocks/>
            </p:cNvSpPr>
            <p:nvPr/>
          </p:nvSpPr>
          <p:spPr bwMode="auto">
            <a:xfrm>
              <a:off x="3548" y="211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62" name="Rectangle 433"/>
            <p:cNvSpPr>
              <a:spLocks noChangeArrowheads="1"/>
            </p:cNvSpPr>
            <p:nvPr/>
          </p:nvSpPr>
          <p:spPr bwMode="auto">
            <a:xfrm>
              <a:off x="3548" y="21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63" name="Freeform 434"/>
            <p:cNvSpPr>
              <a:spLocks/>
            </p:cNvSpPr>
            <p:nvPr/>
          </p:nvSpPr>
          <p:spPr bwMode="auto">
            <a:xfrm>
              <a:off x="3550" y="2115"/>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64" name="Rectangle 435"/>
            <p:cNvSpPr>
              <a:spLocks noChangeArrowheads="1"/>
            </p:cNvSpPr>
            <p:nvPr/>
          </p:nvSpPr>
          <p:spPr bwMode="auto">
            <a:xfrm>
              <a:off x="3550" y="21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65" name="Freeform 436"/>
            <p:cNvSpPr>
              <a:spLocks/>
            </p:cNvSpPr>
            <p:nvPr/>
          </p:nvSpPr>
          <p:spPr bwMode="auto">
            <a:xfrm>
              <a:off x="3596" y="211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66" name="Freeform 437"/>
            <p:cNvSpPr>
              <a:spLocks/>
            </p:cNvSpPr>
            <p:nvPr/>
          </p:nvSpPr>
          <p:spPr bwMode="auto">
            <a:xfrm>
              <a:off x="3600" y="2115"/>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67" name="Rectangle 438"/>
            <p:cNvSpPr>
              <a:spLocks noChangeArrowheads="1"/>
            </p:cNvSpPr>
            <p:nvPr/>
          </p:nvSpPr>
          <p:spPr bwMode="auto">
            <a:xfrm>
              <a:off x="3600" y="21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68" name="Freeform 439"/>
            <p:cNvSpPr>
              <a:spLocks/>
            </p:cNvSpPr>
            <p:nvPr/>
          </p:nvSpPr>
          <p:spPr bwMode="auto">
            <a:xfrm>
              <a:off x="3605" y="2115"/>
              <a:ext cx="12" cy="27"/>
            </a:xfrm>
            <a:custGeom>
              <a:avLst/>
              <a:gdLst>
                <a:gd name="T0" fmla="*/ 1 w 12"/>
                <a:gd name="T1" fmla="*/ 0 h 27"/>
                <a:gd name="T2" fmla="*/ 0 w 12"/>
                <a:gd name="T3" fmla="*/ 27 h 27"/>
                <a:gd name="T4" fmla="*/ 11 w 12"/>
                <a:gd name="T5" fmla="*/ 27 h 27"/>
                <a:gd name="T6" fmla="*/ 12 w 12"/>
                <a:gd name="T7" fmla="*/ 0 h 27"/>
                <a:gd name="T8" fmla="*/ 1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1" y="0"/>
                  </a:moveTo>
                  <a:lnTo>
                    <a:pt x="0" y="27"/>
                  </a:lnTo>
                  <a:lnTo>
                    <a:pt x="11" y="27"/>
                  </a:lnTo>
                  <a:lnTo>
                    <a:pt x="1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69" name="Rectangle 440"/>
            <p:cNvSpPr>
              <a:spLocks noChangeArrowheads="1"/>
            </p:cNvSpPr>
            <p:nvPr/>
          </p:nvSpPr>
          <p:spPr bwMode="auto">
            <a:xfrm>
              <a:off x="3605" y="21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70" name="Freeform 441"/>
            <p:cNvSpPr>
              <a:spLocks/>
            </p:cNvSpPr>
            <p:nvPr/>
          </p:nvSpPr>
          <p:spPr bwMode="auto">
            <a:xfrm>
              <a:off x="3616" y="2115"/>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71" name="Rectangle 442"/>
            <p:cNvSpPr>
              <a:spLocks noChangeArrowheads="1"/>
            </p:cNvSpPr>
            <p:nvPr/>
          </p:nvSpPr>
          <p:spPr bwMode="auto">
            <a:xfrm>
              <a:off x="3616" y="21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72" name="Freeform 443"/>
            <p:cNvSpPr>
              <a:spLocks/>
            </p:cNvSpPr>
            <p:nvPr/>
          </p:nvSpPr>
          <p:spPr bwMode="auto">
            <a:xfrm>
              <a:off x="3623" y="2115"/>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73" name="Rectangle 444"/>
            <p:cNvSpPr>
              <a:spLocks noChangeArrowheads="1"/>
            </p:cNvSpPr>
            <p:nvPr/>
          </p:nvSpPr>
          <p:spPr bwMode="auto">
            <a:xfrm>
              <a:off x="3623" y="2116"/>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74" name="Freeform 445"/>
            <p:cNvSpPr>
              <a:spLocks/>
            </p:cNvSpPr>
            <p:nvPr/>
          </p:nvSpPr>
          <p:spPr bwMode="auto">
            <a:xfrm>
              <a:off x="3615" y="2113"/>
              <a:ext cx="28" cy="21"/>
            </a:xfrm>
            <a:custGeom>
              <a:avLst/>
              <a:gdLst>
                <a:gd name="T0" fmla="*/ 0 w 28"/>
                <a:gd name="T1" fmla="*/ 12 h 21"/>
                <a:gd name="T2" fmla="*/ 24 w 28"/>
                <a:gd name="T3" fmla="*/ 21 h 21"/>
                <a:gd name="T4" fmla="*/ 28 w 28"/>
                <a:gd name="T5" fmla="*/ 9 h 21"/>
                <a:gd name="T6" fmla="*/ 5 w 28"/>
                <a:gd name="T7" fmla="*/ 0 h 21"/>
                <a:gd name="T8" fmla="*/ 0 w 28"/>
                <a:gd name="T9" fmla="*/ 12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0" y="12"/>
                  </a:moveTo>
                  <a:lnTo>
                    <a:pt x="24" y="21"/>
                  </a:lnTo>
                  <a:lnTo>
                    <a:pt x="28" y="9"/>
                  </a:lnTo>
                  <a:lnTo>
                    <a:pt x="5" y="0"/>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75" name="Freeform 446"/>
            <p:cNvSpPr>
              <a:spLocks/>
            </p:cNvSpPr>
            <p:nvPr/>
          </p:nvSpPr>
          <p:spPr bwMode="auto">
            <a:xfrm>
              <a:off x="3614" y="2116"/>
              <a:ext cx="24" cy="27"/>
            </a:xfrm>
            <a:custGeom>
              <a:avLst/>
              <a:gdLst>
                <a:gd name="T0" fmla="*/ 12 w 24"/>
                <a:gd name="T1" fmla="*/ 0 h 27"/>
                <a:gd name="T2" fmla="*/ 0 w 24"/>
                <a:gd name="T3" fmla="*/ 9 h 27"/>
                <a:gd name="T4" fmla="*/ 12 w 24"/>
                <a:gd name="T5" fmla="*/ 27 h 27"/>
                <a:gd name="T6" fmla="*/ 24 w 24"/>
                <a:gd name="T7" fmla="*/ 18 h 27"/>
                <a:gd name="T8" fmla="*/ 12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2" y="0"/>
                  </a:moveTo>
                  <a:lnTo>
                    <a:pt x="0" y="9"/>
                  </a:lnTo>
                  <a:lnTo>
                    <a:pt x="12" y="27"/>
                  </a:lnTo>
                  <a:lnTo>
                    <a:pt x="24" y="18"/>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76" name="Freeform 447"/>
            <p:cNvSpPr>
              <a:spLocks/>
            </p:cNvSpPr>
            <p:nvPr/>
          </p:nvSpPr>
          <p:spPr bwMode="auto">
            <a:xfrm>
              <a:off x="3658" y="208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77" name="Rectangle 448"/>
            <p:cNvSpPr>
              <a:spLocks noChangeArrowheads="1"/>
            </p:cNvSpPr>
            <p:nvPr/>
          </p:nvSpPr>
          <p:spPr bwMode="auto">
            <a:xfrm>
              <a:off x="3658" y="20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78" name="Freeform 449"/>
            <p:cNvSpPr>
              <a:spLocks/>
            </p:cNvSpPr>
            <p:nvPr/>
          </p:nvSpPr>
          <p:spPr bwMode="auto">
            <a:xfrm>
              <a:off x="3660" y="2082"/>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79" name="Rectangle 450"/>
            <p:cNvSpPr>
              <a:spLocks noChangeArrowheads="1"/>
            </p:cNvSpPr>
            <p:nvPr/>
          </p:nvSpPr>
          <p:spPr bwMode="auto">
            <a:xfrm>
              <a:off x="3660" y="20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80" name="Freeform 451"/>
            <p:cNvSpPr>
              <a:spLocks/>
            </p:cNvSpPr>
            <p:nvPr/>
          </p:nvSpPr>
          <p:spPr bwMode="auto">
            <a:xfrm>
              <a:off x="3668" y="208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1" name="Rectangle 452"/>
            <p:cNvSpPr>
              <a:spLocks noChangeArrowheads="1"/>
            </p:cNvSpPr>
            <p:nvPr/>
          </p:nvSpPr>
          <p:spPr bwMode="auto">
            <a:xfrm>
              <a:off x="3668" y="2083"/>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82" name="Freeform 453"/>
            <p:cNvSpPr>
              <a:spLocks/>
            </p:cNvSpPr>
            <p:nvPr/>
          </p:nvSpPr>
          <p:spPr bwMode="auto">
            <a:xfrm>
              <a:off x="3659" y="2062"/>
              <a:ext cx="36" cy="38"/>
            </a:xfrm>
            <a:custGeom>
              <a:avLst/>
              <a:gdLst>
                <a:gd name="T0" fmla="*/ 0 w 36"/>
                <a:gd name="T1" fmla="*/ 29 h 38"/>
                <a:gd name="T2" fmla="*/ 24 w 36"/>
                <a:gd name="T3" fmla="*/ 38 h 38"/>
                <a:gd name="T4" fmla="*/ 36 w 36"/>
                <a:gd name="T5" fmla="*/ 9 h 38"/>
                <a:gd name="T6" fmla="*/ 12 w 36"/>
                <a:gd name="T7" fmla="*/ 0 h 38"/>
                <a:gd name="T8" fmla="*/ 0 w 36"/>
                <a:gd name="T9" fmla="*/ 29 h 38"/>
                <a:gd name="T10" fmla="*/ 0 60000 65536"/>
                <a:gd name="T11" fmla="*/ 0 60000 65536"/>
                <a:gd name="T12" fmla="*/ 0 60000 65536"/>
                <a:gd name="T13" fmla="*/ 0 60000 65536"/>
                <a:gd name="T14" fmla="*/ 0 60000 65536"/>
                <a:gd name="T15" fmla="*/ 0 w 36"/>
                <a:gd name="T16" fmla="*/ 0 h 38"/>
                <a:gd name="T17" fmla="*/ 36 w 36"/>
                <a:gd name="T18" fmla="*/ 38 h 38"/>
              </a:gdLst>
              <a:ahLst/>
              <a:cxnLst>
                <a:cxn ang="T10">
                  <a:pos x="T0" y="T1"/>
                </a:cxn>
                <a:cxn ang="T11">
                  <a:pos x="T2" y="T3"/>
                </a:cxn>
                <a:cxn ang="T12">
                  <a:pos x="T4" y="T5"/>
                </a:cxn>
                <a:cxn ang="T13">
                  <a:pos x="T6" y="T7"/>
                </a:cxn>
                <a:cxn ang="T14">
                  <a:pos x="T8" y="T9"/>
                </a:cxn>
              </a:cxnLst>
              <a:rect l="T15" t="T16" r="T17" b="T18"/>
              <a:pathLst>
                <a:path w="36" h="38">
                  <a:moveTo>
                    <a:pt x="0" y="29"/>
                  </a:moveTo>
                  <a:lnTo>
                    <a:pt x="24" y="38"/>
                  </a:lnTo>
                  <a:lnTo>
                    <a:pt x="36" y="9"/>
                  </a:lnTo>
                  <a:lnTo>
                    <a:pt x="12" y="0"/>
                  </a:lnTo>
                  <a:lnTo>
                    <a:pt x="0" y="2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3" name="Freeform 454"/>
            <p:cNvSpPr>
              <a:spLocks/>
            </p:cNvSpPr>
            <p:nvPr/>
          </p:nvSpPr>
          <p:spPr bwMode="auto">
            <a:xfrm>
              <a:off x="3658" y="2083"/>
              <a:ext cx="24" cy="27"/>
            </a:xfrm>
            <a:custGeom>
              <a:avLst/>
              <a:gdLst>
                <a:gd name="T0" fmla="*/ 12 w 24"/>
                <a:gd name="T1" fmla="*/ 0 h 27"/>
                <a:gd name="T2" fmla="*/ 0 w 24"/>
                <a:gd name="T3" fmla="*/ 9 h 27"/>
                <a:gd name="T4" fmla="*/ 12 w 24"/>
                <a:gd name="T5" fmla="*/ 27 h 27"/>
                <a:gd name="T6" fmla="*/ 24 w 24"/>
                <a:gd name="T7" fmla="*/ 18 h 27"/>
                <a:gd name="T8" fmla="*/ 12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2" y="0"/>
                  </a:moveTo>
                  <a:lnTo>
                    <a:pt x="0" y="9"/>
                  </a:lnTo>
                  <a:lnTo>
                    <a:pt x="12" y="27"/>
                  </a:lnTo>
                  <a:lnTo>
                    <a:pt x="24" y="18"/>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4" name="Freeform 455"/>
            <p:cNvSpPr>
              <a:spLocks/>
            </p:cNvSpPr>
            <p:nvPr/>
          </p:nvSpPr>
          <p:spPr bwMode="auto">
            <a:xfrm>
              <a:off x="3709" y="2024"/>
              <a:ext cx="35" cy="41"/>
            </a:xfrm>
            <a:custGeom>
              <a:avLst/>
              <a:gdLst>
                <a:gd name="T0" fmla="*/ 0 w 35"/>
                <a:gd name="T1" fmla="*/ 32 h 41"/>
                <a:gd name="T2" fmla="*/ 23 w 35"/>
                <a:gd name="T3" fmla="*/ 41 h 41"/>
                <a:gd name="T4" fmla="*/ 35 w 35"/>
                <a:gd name="T5" fmla="*/ 9 h 41"/>
                <a:gd name="T6" fmla="*/ 12 w 35"/>
                <a:gd name="T7" fmla="*/ 0 h 41"/>
                <a:gd name="T8" fmla="*/ 0 w 35"/>
                <a:gd name="T9" fmla="*/ 32 h 41"/>
                <a:gd name="T10" fmla="*/ 0 60000 65536"/>
                <a:gd name="T11" fmla="*/ 0 60000 65536"/>
                <a:gd name="T12" fmla="*/ 0 60000 65536"/>
                <a:gd name="T13" fmla="*/ 0 60000 65536"/>
                <a:gd name="T14" fmla="*/ 0 60000 65536"/>
                <a:gd name="T15" fmla="*/ 0 w 35"/>
                <a:gd name="T16" fmla="*/ 0 h 41"/>
                <a:gd name="T17" fmla="*/ 35 w 35"/>
                <a:gd name="T18" fmla="*/ 41 h 41"/>
              </a:gdLst>
              <a:ahLst/>
              <a:cxnLst>
                <a:cxn ang="T10">
                  <a:pos x="T0" y="T1"/>
                </a:cxn>
                <a:cxn ang="T11">
                  <a:pos x="T2" y="T3"/>
                </a:cxn>
                <a:cxn ang="T12">
                  <a:pos x="T4" y="T5"/>
                </a:cxn>
                <a:cxn ang="T13">
                  <a:pos x="T6" y="T7"/>
                </a:cxn>
                <a:cxn ang="T14">
                  <a:pos x="T8" y="T9"/>
                </a:cxn>
              </a:cxnLst>
              <a:rect l="T15" t="T16" r="T17" b="T18"/>
              <a:pathLst>
                <a:path w="35" h="41">
                  <a:moveTo>
                    <a:pt x="0" y="32"/>
                  </a:moveTo>
                  <a:lnTo>
                    <a:pt x="23" y="41"/>
                  </a:lnTo>
                  <a:lnTo>
                    <a:pt x="35" y="9"/>
                  </a:lnTo>
                  <a:lnTo>
                    <a:pt x="12" y="0"/>
                  </a:lnTo>
                  <a:lnTo>
                    <a:pt x="0" y="3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5" name="Freeform 456"/>
            <p:cNvSpPr>
              <a:spLocks/>
            </p:cNvSpPr>
            <p:nvPr/>
          </p:nvSpPr>
          <p:spPr bwMode="auto">
            <a:xfrm>
              <a:off x="3731" y="2014"/>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6" name="Freeform 457"/>
            <p:cNvSpPr>
              <a:spLocks/>
            </p:cNvSpPr>
            <p:nvPr/>
          </p:nvSpPr>
          <p:spPr bwMode="auto">
            <a:xfrm>
              <a:off x="3719" y="2015"/>
              <a:ext cx="24" cy="27"/>
            </a:xfrm>
            <a:custGeom>
              <a:avLst/>
              <a:gdLst>
                <a:gd name="T0" fmla="*/ 0 w 24"/>
                <a:gd name="T1" fmla="*/ 9 h 27"/>
                <a:gd name="T2" fmla="*/ 12 w 24"/>
                <a:gd name="T3" fmla="*/ 0 h 27"/>
                <a:gd name="T4" fmla="*/ 24 w 24"/>
                <a:gd name="T5" fmla="*/ 18 h 27"/>
                <a:gd name="T6" fmla="*/ 12 w 24"/>
                <a:gd name="T7" fmla="*/ 27 h 27"/>
                <a:gd name="T8" fmla="*/ 0 w 24"/>
                <a:gd name="T9" fmla="*/ 9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9"/>
                  </a:moveTo>
                  <a:lnTo>
                    <a:pt x="12" y="0"/>
                  </a:lnTo>
                  <a:lnTo>
                    <a:pt x="24" y="18"/>
                  </a:lnTo>
                  <a:lnTo>
                    <a:pt x="12" y="27"/>
                  </a:lnTo>
                  <a:lnTo>
                    <a:pt x="0" y="9"/>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7" name="Freeform 458"/>
            <p:cNvSpPr>
              <a:spLocks/>
            </p:cNvSpPr>
            <p:nvPr/>
          </p:nvSpPr>
          <p:spPr bwMode="auto">
            <a:xfrm>
              <a:off x="3783" y="2014"/>
              <a:ext cx="39" cy="27"/>
            </a:xfrm>
            <a:custGeom>
              <a:avLst/>
              <a:gdLst>
                <a:gd name="T0" fmla="*/ 1 w 39"/>
                <a:gd name="T1" fmla="*/ 0 h 27"/>
                <a:gd name="T2" fmla="*/ 0 w 39"/>
                <a:gd name="T3" fmla="*/ 27 h 27"/>
                <a:gd name="T4" fmla="*/ 37 w 39"/>
                <a:gd name="T5" fmla="*/ 27 h 27"/>
                <a:gd name="T6" fmla="*/ 39 w 39"/>
                <a:gd name="T7" fmla="*/ 0 h 27"/>
                <a:gd name="T8" fmla="*/ 1 w 39"/>
                <a:gd name="T9" fmla="*/ 0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1" y="0"/>
                  </a:moveTo>
                  <a:lnTo>
                    <a:pt x="0" y="27"/>
                  </a:lnTo>
                  <a:lnTo>
                    <a:pt x="37" y="27"/>
                  </a:lnTo>
                  <a:lnTo>
                    <a:pt x="3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8" name="Freeform 459"/>
            <p:cNvSpPr>
              <a:spLocks/>
            </p:cNvSpPr>
            <p:nvPr/>
          </p:nvSpPr>
          <p:spPr bwMode="auto">
            <a:xfrm>
              <a:off x="3820" y="2014"/>
              <a:ext cx="3" cy="27"/>
            </a:xfrm>
            <a:custGeom>
              <a:avLst/>
              <a:gdLst>
                <a:gd name="T0" fmla="*/ 2 w 3"/>
                <a:gd name="T1" fmla="*/ 0 h 27"/>
                <a:gd name="T2" fmla="*/ 0 w 3"/>
                <a:gd name="T3" fmla="*/ 27 h 27"/>
                <a:gd name="T4" fmla="*/ 2 w 3"/>
                <a:gd name="T5" fmla="*/ 27 h 27"/>
                <a:gd name="T6" fmla="*/ 3 w 3"/>
                <a:gd name="T7" fmla="*/ 0 h 27"/>
                <a:gd name="T8" fmla="*/ 2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2" y="0"/>
                  </a:moveTo>
                  <a:lnTo>
                    <a:pt x="0" y="27"/>
                  </a:lnTo>
                  <a:lnTo>
                    <a:pt x="2" y="27"/>
                  </a:lnTo>
                  <a:lnTo>
                    <a:pt x="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89" name="Rectangle 460"/>
            <p:cNvSpPr>
              <a:spLocks noChangeArrowheads="1"/>
            </p:cNvSpPr>
            <p:nvPr/>
          </p:nvSpPr>
          <p:spPr bwMode="auto">
            <a:xfrm>
              <a:off x="3820" y="201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90" name="Freeform 461"/>
            <p:cNvSpPr>
              <a:spLocks/>
            </p:cNvSpPr>
            <p:nvPr/>
          </p:nvSpPr>
          <p:spPr bwMode="auto">
            <a:xfrm>
              <a:off x="3822" y="2014"/>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91" name="Rectangle 462"/>
            <p:cNvSpPr>
              <a:spLocks noChangeArrowheads="1"/>
            </p:cNvSpPr>
            <p:nvPr/>
          </p:nvSpPr>
          <p:spPr bwMode="auto">
            <a:xfrm>
              <a:off x="3822" y="2015"/>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92" name="Freeform 463"/>
            <p:cNvSpPr>
              <a:spLocks/>
            </p:cNvSpPr>
            <p:nvPr/>
          </p:nvSpPr>
          <p:spPr bwMode="auto">
            <a:xfrm>
              <a:off x="3830" y="1994"/>
              <a:ext cx="26" cy="6"/>
            </a:xfrm>
            <a:custGeom>
              <a:avLst/>
              <a:gdLst>
                <a:gd name="T0" fmla="*/ 0 w 26"/>
                <a:gd name="T1" fmla="*/ 4 h 6"/>
                <a:gd name="T2" fmla="*/ 26 w 26"/>
                <a:gd name="T3" fmla="*/ 6 h 6"/>
                <a:gd name="T4" fmla="*/ 26 w 26"/>
                <a:gd name="T5" fmla="*/ 2 h 6"/>
                <a:gd name="T6" fmla="*/ 0 w 26"/>
                <a:gd name="T7" fmla="*/ 0 h 6"/>
                <a:gd name="T8" fmla="*/ 0 w 26"/>
                <a:gd name="T9" fmla="*/ 4 h 6"/>
                <a:gd name="T10" fmla="*/ 0 60000 65536"/>
                <a:gd name="T11" fmla="*/ 0 60000 65536"/>
                <a:gd name="T12" fmla="*/ 0 60000 65536"/>
                <a:gd name="T13" fmla="*/ 0 60000 65536"/>
                <a:gd name="T14" fmla="*/ 0 60000 65536"/>
                <a:gd name="T15" fmla="*/ 0 w 26"/>
                <a:gd name="T16" fmla="*/ 0 h 6"/>
                <a:gd name="T17" fmla="*/ 26 w 26"/>
                <a:gd name="T18" fmla="*/ 6 h 6"/>
              </a:gdLst>
              <a:ahLst/>
              <a:cxnLst>
                <a:cxn ang="T10">
                  <a:pos x="T0" y="T1"/>
                </a:cxn>
                <a:cxn ang="T11">
                  <a:pos x="T2" y="T3"/>
                </a:cxn>
                <a:cxn ang="T12">
                  <a:pos x="T4" y="T5"/>
                </a:cxn>
                <a:cxn ang="T13">
                  <a:pos x="T6" y="T7"/>
                </a:cxn>
                <a:cxn ang="T14">
                  <a:pos x="T8" y="T9"/>
                </a:cxn>
              </a:cxnLst>
              <a:rect l="T15" t="T16" r="T17" b="T18"/>
              <a:pathLst>
                <a:path w="26" h="6">
                  <a:moveTo>
                    <a:pt x="0" y="4"/>
                  </a:moveTo>
                  <a:lnTo>
                    <a:pt x="26" y="6"/>
                  </a:lnTo>
                  <a:lnTo>
                    <a:pt x="26" y="2"/>
                  </a:lnTo>
                  <a:lnTo>
                    <a:pt x="0" y="0"/>
                  </a:lnTo>
                  <a:lnTo>
                    <a:pt x="0" y="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93" name="Freeform 464"/>
            <p:cNvSpPr>
              <a:spLocks/>
            </p:cNvSpPr>
            <p:nvPr/>
          </p:nvSpPr>
          <p:spPr bwMode="auto">
            <a:xfrm>
              <a:off x="3842" y="1981"/>
              <a:ext cx="18" cy="27"/>
            </a:xfrm>
            <a:custGeom>
              <a:avLst/>
              <a:gdLst>
                <a:gd name="T0" fmla="*/ 1 w 18"/>
                <a:gd name="T1" fmla="*/ 0 h 27"/>
                <a:gd name="T2" fmla="*/ 0 w 18"/>
                <a:gd name="T3" fmla="*/ 27 h 27"/>
                <a:gd name="T4" fmla="*/ 17 w 18"/>
                <a:gd name="T5" fmla="*/ 27 h 27"/>
                <a:gd name="T6" fmla="*/ 18 w 18"/>
                <a:gd name="T7" fmla="*/ 0 h 27"/>
                <a:gd name="T8" fmla="*/ 1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1" y="0"/>
                  </a:moveTo>
                  <a:lnTo>
                    <a:pt x="0" y="27"/>
                  </a:lnTo>
                  <a:lnTo>
                    <a:pt x="17" y="27"/>
                  </a:lnTo>
                  <a:lnTo>
                    <a:pt x="1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94" name="Freeform 465"/>
            <p:cNvSpPr>
              <a:spLocks/>
            </p:cNvSpPr>
            <p:nvPr/>
          </p:nvSpPr>
          <p:spPr bwMode="auto">
            <a:xfrm>
              <a:off x="3829" y="1982"/>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95" name="Freeform 466"/>
            <p:cNvSpPr>
              <a:spLocks/>
            </p:cNvSpPr>
            <p:nvPr/>
          </p:nvSpPr>
          <p:spPr bwMode="auto">
            <a:xfrm>
              <a:off x="3859" y="1981"/>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96" name="Rectangle 467"/>
            <p:cNvSpPr>
              <a:spLocks noChangeArrowheads="1"/>
            </p:cNvSpPr>
            <p:nvPr/>
          </p:nvSpPr>
          <p:spPr bwMode="auto">
            <a:xfrm>
              <a:off x="3859"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97" name="Freeform 468"/>
            <p:cNvSpPr>
              <a:spLocks/>
            </p:cNvSpPr>
            <p:nvPr/>
          </p:nvSpPr>
          <p:spPr bwMode="auto">
            <a:xfrm>
              <a:off x="3866" y="198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898" name="Rectangle 469"/>
            <p:cNvSpPr>
              <a:spLocks noChangeArrowheads="1"/>
            </p:cNvSpPr>
            <p:nvPr/>
          </p:nvSpPr>
          <p:spPr bwMode="auto">
            <a:xfrm>
              <a:off x="3866"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899" name="Freeform 470"/>
            <p:cNvSpPr>
              <a:spLocks/>
            </p:cNvSpPr>
            <p:nvPr/>
          </p:nvSpPr>
          <p:spPr bwMode="auto">
            <a:xfrm>
              <a:off x="3869" y="198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00" name="Rectangle 471"/>
            <p:cNvSpPr>
              <a:spLocks noChangeArrowheads="1"/>
            </p:cNvSpPr>
            <p:nvPr/>
          </p:nvSpPr>
          <p:spPr bwMode="auto">
            <a:xfrm>
              <a:off x="3869"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01" name="Freeform 472"/>
            <p:cNvSpPr>
              <a:spLocks/>
            </p:cNvSpPr>
            <p:nvPr/>
          </p:nvSpPr>
          <p:spPr bwMode="auto">
            <a:xfrm>
              <a:off x="3871" y="1981"/>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02" name="Rectangle 473"/>
            <p:cNvSpPr>
              <a:spLocks noChangeArrowheads="1"/>
            </p:cNvSpPr>
            <p:nvPr/>
          </p:nvSpPr>
          <p:spPr bwMode="auto">
            <a:xfrm>
              <a:off x="3871"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03" name="Freeform 474"/>
            <p:cNvSpPr>
              <a:spLocks/>
            </p:cNvSpPr>
            <p:nvPr/>
          </p:nvSpPr>
          <p:spPr bwMode="auto">
            <a:xfrm>
              <a:off x="3924" y="1981"/>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04" name="Freeform 475"/>
            <p:cNvSpPr>
              <a:spLocks/>
            </p:cNvSpPr>
            <p:nvPr/>
          </p:nvSpPr>
          <p:spPr bwMode="auto">
            <a:xfrm>
              <a:off x="3932" y="1981"/>
              <a:ext cx="6" cy="27"/>
            </a:xfrm>
            <a:custGeom>
              <a:avLst/>
              <a:gdLst>
                <a:gd name="T0" fmla="*/ 1 w 6"/>
                <a:gd name="T1" fmla="*/ 0 h 27"/>
                <a:gd name="T2" fmla="*/ 0 w 6"/>
                <a:gd name="T3" fmla="*/ 27 h 27"/>
                <a:gd name="T4" fmla="*/ 4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4"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05" name="Rectangle 476"/>
            <p:cNvSpPr>
              <a:spLocks noChangeArrowheads="1"/>
            </p:cNvSpPr>
            <p:nvPr/>
          </p:nvSpPr>
          <p:spPr bwMode="auto">
            <a:xfrm>
              <a:off x="3932"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06" name="Freeform 477"/>
            <p:cNvSpPr>
              <a:spLocks/>
            </p:cNvSpPr>
            <p:nvPr/>
          </p:nvSpPr>
          <p:spPr bwMode="auto">
            <a:xfrm>
              <a:off x="3936" y="1981"/>
              <a:ext cx="13" cy="27"/>
            </a:xfrm>
            <a:custGeom>
              <a:avLst/>
              <a:gdLst>
                <a:gd name="T0" fmla="*/ 2 w 13"/>
                <a:gd name="T1" fmla="*/ 0 h 27"/>
                <a:gd name="T2" fmla="*/ 0 w 13"/>
                <a:gd name="T3" fmla="*/ 27 h 27"/>
                <a:gd name="T4" fmla="*/ 12 w 13"/>
                <a:gd name="T5" fmla="*/ 27 h 27"/>
                <a:gd name="T6" fmla="*/ 13 w 13"/>
                <a:gd name="T7" fmla="*/ 0 h 27"/>
                <a:gd name="T8" fmla="*/ 2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2" y="0"/>
                  </a:moveTo>
                  <a:lnTo>
                    <a:pt x="0" y="27"/>
                  </a:lnTo>
                  <a:lnTo>
                    <a:pt x="12" y="27"/>
                  </a:lnTo>
                  <a:lnTo>
                    <a:pt x="13"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07" name="Rectangle 478"/>
            <p:cNvSpPr>
              <a:spLocks noChangeArrowheads="1"/>
            </p:cNvSpPr>
            <p:nvPr/>
          </p:nvSpPr>
          <p:spPr bwMode="auto">
            <a:xfrm>
              <a:off x="3936" y="1982"/>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08" name="Freeform 479"/>
            <p:cNvSpPr>
              <a:spLocks/>
            </p:cNvSpPr>
            <p:nvPr/>
          </p:nvSpPr>
          <p:spPr bwMode="auto">
            <a:xfrm>
              <a:off x="3936" y="1974"/>
              <a:ext cx="31" cy="24"/>
            </a:xfrm>
            <a:custGeom>
              <a:avLst/>
              <a:gdLst>
                <a:gd name="T0" fmla="*/ 0 w 31"/>
                <a:gd name="T1" fmla="*/ 17 h 24"/>
                <a:gd name="T2" fmla="*/ 25 w 31"/>
                <a:gd name="T3" fmla="*/ 24 h 24"/>
                <a:gd name="T4" fmla="*/ 31 w 31"/>
                <a:gd name="T5" fmla="*/ 7 h 24"/>
                <a:gd name="T6" fmla="*/ 6 w 31"/>
                <a:gd name="T7" fmla="*/ 0 h 24"/>
                <a:gd name="T8" fmla="*/ 0 w 31"/>
                <a:gd name="T9" fmla="*/ 17 h 24"/>
                <a:gd name="T10" fmla="*/ 0 60000 65536"/>
                <a:gd name="T11" fmla="*/ 0 60000 65536"/>
                <a:gd name="T12" fmla="*/ 0 60000 65536"/>
                <a:gd name="T13" fmla="*/ 0 60000 65536"/>
                <a:gd name="T14" fmla="*/ 0 60000 65536"/>
                <a:gd name="T15" fmla="*/ 0 w 31"/>
                <a:gd name="T16" fmla="*/ 0 h 24"/>
                <a:gd name="T17" fmla="*/ 31 w 31"/>
                <a:gd name="T18" fmla="*/ 24 h 24"/>
              </a:gdLst>
              <a:ahLst/>
              <a:cxnLst>
                <a:cxn ang="T10">
                  <a:pos x="T0" y="T1"/>
                </a:cxn>
                <a:cxn ang="T11">
                  <a:pos x="T2" y="T3"/>
                </a:cxn>
                <a:cxn ang="T12">
                  <a:pos x="T4" y="T5"/>
                </a:cxn>
                <a:cxn ang="T13">
                  <a:pos x="T6" y="T7"/>
                </a:cxn>
                <a:cxn ang="T14">
                  <a:pos x="T8" y="T9"/>
                </a:cxn>
              </a:cxnLst>
              <a:rect l="T15" t="T16" r="T17" b="T18"/>
              <a:pathLst>
                <a:path w="31" h="24">
                  <a:moveTo>
                    <a:pt x="0" y="17"/>
                  </a:moveTo>
                  <a:lnTo>
                    <a:pt x="25" y="24"/>
                  </a:lnTo>
                  <a:lnTo>
                    <a:pt x="31" y="7"/>
                  </a:lnTo>
                  <a:lnTo>
                    <a:pt x="6"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09" name="Freeform 480"/>
            <p:cNvSpPr>
              <a:spLocks/>
            </p:cNvSpPr>
            <p:nvPr/>
          </p:nvSpPr>
          <p:spPr bwMode="auto">
            <a:xfrm>
              <a:off x="3936" y="1982"/>
              <a:ext cx="25" cy="27"/>
            </a:xfrm>
            <a:custGeom>
              <a:avLst/>
              <a:gdLst>
                <a:gd name="T0" fmla="*/ 12 w 25"/>
                <a:gd name="T1" fmla="*/ 0 h 27"/>
                <a:gd name="T2" fmla="*/ 0 w 25"/>
                <a:gd name="T3" fmla="*/ 10 h 27"/>
                <a:gd name="T4" fmla="*/ 12 w 25"/>
                <a:gd name="T5" fmla="*/ 27 h 27"/>
                <a:gd name="T6" fmla="*/ 25 w 25"/>
                <a:gd name="T7" fmla="*/ 17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0"/>
                  </a:lnTo>
                  <a:lnTo>
                    <a:pt x="12" y="27"/>
                  </a:lnTo>
                  <a:lnTo>
                    <a:pt x="25" y="17"/>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0" name="Freeform 481"/>
            <p:cNvSpPr>
              <a:spLocks/>
            </p:cNvSpPr>
            <p:nvPr/>
          </p:nvSpPr>
          <p:spPr bwMode="auto">
            <a:xfrm>
              <a:off x="3959" y="1926"/>
              <a:ext cx="27" cy="22"/>
            </a:xfrm>
            <a:custGeom>
              <a:avLst/>
              <a:gdLst>
                <a:gd name="T0" fmla="*/ 0 w 27"/>
                <a:gd name="T1" fmla="*/ 20 h 22"/>
                <a:gd name="T2" fmla="*/ 26 w 27"/>
                <a:gd name="T3" fmla="*/ 22 h 22"/>
                <a:gd name="T4" fmla="*/ 27 w 27"/>
                <a:gd name="T5" fmla="*/ 2 h 22"/>
                <a:gd name="T6" fmla="*/ 1 w 27"/>
                <a:gd name="T7" fmla="*/ 0 h 22"/>
                <a:gd name="T8" fmla="*/ 0 w 27"/>
                <a:gd name="T9" fmla="*/ 2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0" y="20"/>
                  </a:moveTo>
                  <a:lnTo>
                    <a:pt x="26" y="22"/>
                  </a:lnTo>
                  <a:lnTo>
                    <a:pt x="27" y="2"/>
                  </a:lnTo>
                  <a:lnTo>
                    <a:pt x="1" y="0"/>
                  </a:lnTo>
                  <a:lnTo>
                    <a:pt x="0" y="2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1" name="Freeform 482"/>
            <p:cNvSpPr>
              <a:spLocks/>
            </p:cNvSpPr>
            <p:nvPr/>
          </p:nvSpPr>
          <p:spPr bwMode="auto">
            <a:xfrm>
              <a:off x="3972" y="1913"/>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2" name="Freeform 483"/>
            <p:cNvSpPr>
              <a:spLocks/>
            </p:cNvSpPr>
            <p:nvPr/>
          </p:nvSpPr>
          <p:spPr bwMode="auto">
            <a:xfrm>
              <a:off x="3959" y="1914"/>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3" name="Freeform 484"/>
            <p:cNvSpPr>
              <a:spLocks/>
            </p:cNvSpPr>
            <p:nvPr/>
          </p:nvSpPr>
          <p:spPr bwMode="auto">
            <a:xfrm>
              <a:off x="3976" y="1913"/>
              <a:ext cx="21" cy="27"/>
            </a:xfrm>
            <a:custGeom>
              <a:avLst/>
              <a:gdLst>
                <a:gd name="T0" fmla="*/ 1 w 21"/>
                <a:gd name="T1" fmla="*/ 0 h 27"/>
                <a:gd name="T2" fmla="*/ 0 w 21"/>
                <a:gd name="T3" fmla="*/ 27 h 27"/>
                <a:gd name="T4" fmla="*/ 20 w 21"/>
                <a:gd name="T5" fmla="*/ 27 h 27"/>
                <a:gd name="T6" fmla="*/ 21 w 21"/>
                <a:gd name="T7" fmla="*/ 0 h 27"/>
                <a:gd name="T8" fmla="*/ 1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 y="0"/>
                  </a:moveTo>
                  <a:lnTo>
                    <a:pt x="0" y="27"/>
                  </a:lnTo>
                  <a:lnTo>
                    <a:pt x="20" y="27"/>
                  </a:lnTo>
                  <a:lnTo>
                    <a:pt x="2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4" name="Rectangle 485"/>
            <p:cNvSpPr>
              <a:spLocks noChangeArrowheads="1"/>
            </p:cNvSpPr>
            <p:nvPr/>
          </p:nvSpPr>
          <p:spPr bwMode="auto">
            <a:xfrm>
              <a:off x="3976" y="1914"/>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15" name="Freeform 486"/>
            <p:cNvSpPr>
              <a:spLocks/>
            </p:cNvSpPr>
            <p:nvPr/>
          </p:nvSpPr>
          <p:spPr bwMode="auto">
            <a:xfrm>
              <a:off x="4015" y="1888"/>
              <a:ext cx="28" cy="23"/>
            </a:xfrm>
            <a:custGeom>
              <a:avLst/>
              <a:gdLst>
                <a:gd name="T0" fmla="*/ 0 w 28"/>
                <a:gd name="T1" fmla="*/ 11 h 23"/>
                <a:gd name="T2" fmla="*/ 22 w 28"/>
                <a:gd name="T3" fmla="*/ 23 h 23"/>
                <a:gd name="T4" fmla="*/ 28 w 28"/>
                <a:gd name="T5" fmla="*/ 11 h 23"/>
                <a:gd name="T6" fmla="*/ 5 w 28"/>
                <a:gd name="T7" fmla="*/ 0 h 23"/>
                <a:gd name="T8" fmla="*/ 0 w 28"/>
                <a:gd name="T9" fmla="*/ 11 h 23"/>
                <a:gd name="T10" fmla="*/ 0 60000 65536"/>
                <a:gd name="T11" fmla="*/ 0 60000 65536"/>
                <a:gd name="T12" fmla="*/ 0 60000 65536"/>
                <a:gd name="T13" fmla="*/ 0 60000 65536"/>
                <a:gd name="T14" fmla="*/ 0 60000 65536"/>
                <a:gd name="T15" fmla="*/ 0 w 28"/>
                <a:gd name="T16" fmla="*/ 0 h 23"/>
                <a:gd name="T17" fmla="*/ 28 w 28"/>
                <a:gd name="T18" fmla="*/ 23 h 23"/>
              </a:gdLst>
              <a:ahLst/>
              <a:cxnLst>
                <a:cxn ang="T10">
                  <a:pos x="T0" y="T1"/>
                </a:cxn>
                <a:cxn ang="T11">
                  <a:pos x="T2" y="T3"/>
                </a:cxn>
                <a:cxn ang="T12">
                  <a:pos x="T4" y="T5"/>
                </a:cxn>
                <a:cxn ang="T13">
                  <a:pos x="T6" y="T7"/>
                </a:cxn>
                <a:cxn ang="T14">
                  <a:pos x="T8" y="T9"/>
                </a:cxn>
              </a:cxnLst>
              <a:rect l="T15" t="T16" r="T17" b="T18"/>
              <a:pathLst>
                <a:path w="28" h="23">
                  <a:moveTo>
                    <a:pt x="0" y="11"/>
                  </a:moveTo>
                  <a:lnTo>
                    <a:pt x="22" y="23"/>
                  </a:lnTo>
                  <a:lnTo>
                    <a:pt x="28" y="11"/>
                  </a:lnTo>
                  <a:lnTo>
                    <a:pt x="5" y="0"/>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6" name="Freeform 487"/>
            <p:cNvSpPr>
              <a:spLocks/>
            </p:cNvSpPr>
            <p:nvPr/>
          </p:nvSpPr>
          <p:spPr bwMode="auto">
            <a:xfrm>
              <a:off x="4031" y="1880"/>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7" name="Freeform 488"/>
            <p:cNvSpPr>
              <a:spLocks/>
            </p:cNvSpPr>
            <p:nvPr/>
          </p:nvSpPr>
          <p:spPr bwMode="auto">
            <a:xfrm>
              <a:off x="4020" y="1881"/>
              <a:ext cx="23" cy="27"/>
            </a:xfrm>
            <a:custGeom>
              <a:avLst/>
              <a:gdLst>
                <a:gd name="T0" fmla="*/ 0 w 23"/>
                <a:gd name="T1" fmla="*/ 8 h 27"/>
                <a:gd name="T2" fmla="*/ 11 w 23"/>
                <a:gd name="T3" fmla="*/ 0 h 27"/>
                <a:gd name="T4" fmla="*/ 23 w 23"/>
                <a:gd name="T5" fmla="*/ 20 h 27"/>
                <a:gd name="T6" fmla="*/ 11 w 23"/>
                <a:gd name="T7" fmla="*/ 27 h 27"/>
                <a:gd name="T8" fmla="*/ 0 w 23"/>
                <a:gd name="T9" fmla="*/ 8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8"/>
                  </a:moveTo>
                  <a:lnTo>
                    <a:pt x="11" y="0"/>
                  </a:lnTo>
                  <a:lnTo>
                    <a:pt x="23" y="20"/>
                  </a:lnTo>
                  <a:lnTo>
                    <a:pt x="11"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8" name="Freeform 489"/>
            <p:cNvSpPr>
              <a:spLocks/>
            </p:cNvSpPr>
            <p:nvPr/>
          </p:nvSpPr>
          <p:spPr bwMode="auto">
            <a:xfrm>
              <a:off x="4041" y="1880"/>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19" name="Rectangle 490"/>
            <p:cNvSpPr>
              <a:spLocks noChangeArrowheads="1"/>
            </p:cNvSpPr>
            <p:nvPr/>
          </p:nvSpPr>
          <p:spPr bwMode="auto">
            <a:xfrm>
              <a:off x="4041" y="18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20" name="Freeform 491"/>
            <p:cNvSpPr>
              <a:spLocks/>
            </p:cNvSpPr>
            <p:nvPr/>
          </p:nvSpPr>
          <p:spPr bwMode="auto">
            <a:xfrm>
              <a:off x="4047" y="188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21" name="Rectangle 492"/>
            <p:cNvSpPr>
              <a:spLocks noChangeArrowheads="1"/>
            </p:cNvSpPr>
            <p:nvPr/>
          </p:nvSpPr>
          <p:spPr bwMode="auto">
            <a:xfrm>
              <a:off x="4047" y="18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22" name="Freeform 493"/>
            <p:cNvSpPr>
              <a:spLocks/>
            </p:cNvSpPr>
            <p:nvPr/>
          </p:nvSpPr>
          <p:spPr bwMode="auto">
            <a:xfrm>
              <a:off x="4051" y="1880"/>
              <a:ext cx="3" cy="27"/>
            </a:xfrm>
            <a:custGeom>
              <a:avLst/>
              <a:gdLst>
                <a:gd name="T0" fmla="*/ 1 w 3"/>
                <a:gd name="T1" fmla="*/ 0 h 27"/>
                <a:gd name="T2" fmla="*/ 0 w 3"/>
                <a:gd name="T3" fmla="*/ 27 h 27"/>
                <a:gd name="T4" fmla="*/ 1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1"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23" name="Rectangle 494"/>
            <p:cNvSpPr>
              <a:spLocks noChangeArrowheads="1"/>
            </p:cNvSpPr>
            <p:nvPr/>
          </p:nvSpPr>
          <p:spPr bwMode="auto">
            <a:xfrm>
              <a:off x="4051" y="18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24" name="Freeform 495"/>
            <p:cNvSpPr>
              <a:spLocks/>
            </p:cNvSpPr>
            <p:nvPr/>
          </p:nvSpPr>
          <p:spPr bwMode="auto">
            <a:xfrm>
              <a:off x="4052" y="1880"/>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25" name="Rectangle 496"/>
            <p:cNvSpPr>
              <a:spLocks noChangeArrowheads="1"/>
            </p:cNvSpPr>
            <p:nvPr/>
          </p:nvSpPr>
          <p:spPr bwMode="auto">
            <a:xfrm>
              <a:off x="4052" y="1881"/>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26" name="Freeform 497"/>
            <p:cNvSpPr>
              <a:spLocks/>
            </p:cNvSpPr>
            <p:nvPr/>
          </p:nvSpPr>
          <p:spPr bwMode="auto">
            <a:xfrm>
              <a:off x="4047" y="1889"/>
              <a:ext cx="25" cy="7"/>
            </a:xfrm>
            <a:custGeom>
              <a:avLst/>
              <a:gdLst>
                <a:gd name="T0" fmla="*/ 0 w 25"/>
                <a:gd name="T1" fmla="*/ 2 h 7"/>
                <a:gd name="T2" fmla="*/ 25 w 25"/>
                <a:gd name="T3" fmla="*/ 7 h 7"/>
                <a:gd name="T4" fmla="*/ 25 w 25"/>
                <a:gd name="T5" fmla="*/ 5 h 7"/>
                <a:gd name="T6" fmla="*/ 0 w 25"/>
                <a:gd name="T7" fmla="*/ 0 h 7"/>
                <a:gd name="T8" fmla="*/ 0 w 25"/>
                <a:gd name="T9" fmla="*/ 2 h 7"/>
                <a:gd name="T10" fmla="*/ 0 60000 65536"/>
                <a:gd name="T11" fmla="*/ 0 60000 65536"/>
                <a:gd name="T12" fmla="*/ 0 60000 65536"/>
                <a:gd name="T13" fmla="*/ 0 60000 65536"/>
                <a:gd name="T14" fmla="*/ 0 60000 65536"/>
                <a:gd name="T15" fmla="*/ 0 w 25"/>
                <a:gd name="T16" fmla="*/ 0 h 7"/>
                <a:gd name="T17" fmla="*/ 25 w 25"/>
                <a:gd name="T18" fmla="*/ 7 h 7"/>
              </a:gdLst>
              <a:ahLst/>
              <a:cxnLst>
                <a:cxn ang="T10">
                  <a:pos x="T0" y="T1"/>
                </a:cxn>
                <a:cxn ang="T11">
                  <a:pos x="T2" y="T3"/>
                </a:cxn>
                <a:cxn ang="T12">
                  <a:pos x="T4" y="T5"/>
                </a:cxn>
                <a:cxn ang="T13">
                  <a:pos x="T6" y="T7"/>
                </a:cxn>
                <a:cxn ang="T14">
                  <a:pos x="T8" y="T9"/>
                </a:cxn>
              </a:cxnLst>
              <a:rect l="T15" t="T16" r="T17" b="T18"/>
              <a:pathLst>
                <a:path w="25" h="7">
                  <a:moveTo>
                    <a:pt x="0" y="2"/>
                  </a:moveTo>
                  <a:lnTo>
                    <a:pt x="25" y="7"/>
                  </a:lnTo>
                  <a:lnTo>
                    <a:pt x="25" y="5"/>
                  </a:lnTo>
                  <a:lnTo>
                    <a:pt x="0" y="0"/>
                  </a:lnTo>
                  <a:lnTo>
                    <a:pt x="0" y="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27" name="Freeform 498"/>
            <p:cNvSpPr>
              <a:spLocks/>
            </p:cNvSpPr>
            <p:nvPr/>
          </p:nvSpPr>
          <p:spPr bwMode="auto">
            <a:xfrm>
              <a:off x="4047" y="1881"/>
              <a:ext cx="25" cy="27"/>
            </a:xfrm>
            <a:custGeom>
              <a:avLst/>
              <a:gdLst>
                <a:gd name="T0" fmla="*/ 12 w 25"/>
                <a:gd name="T1" fmla="*/ 0 h 27"/>
                <a:gd name="T2" fmla="*/ 0 w 25"/>
                <a:gd name="T3" fmla="*/ 11 h 27"/>
                <a:gd name="T4" fmla="*/ 12 w 25"/>
                <a:gd name="T5" fmla="*/ 27 h 27"/>
                <a:gd name="T6" fmla="*/ 25 w 25"/>
                <a:gd name="T7" fmla="*/ 16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1"/>
                  </a:lnTo>
                  <a:lnTo>
                    <a:pt x="12" y="27"/>
                  </a:lnTo>
                  <a:lnTo>
                    <a:pt x="25" y="16"/>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28" name="Freeform 499"/>
            <p:cNvSpPr>
              <a:spLocks/>
            </p:cNvSpPr>
            <p:nvPr/>
          </p:nvSpPr>
          <p:spPr bwMode="auto">
            <a:xfrm>
              <a:off x="4077" y="1847"/>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29" name="Freeform 500"/>
            <p:cNvSpPr>
              <a:spLocks/>
            </p:cNvSpPr>
            <p:nvPr/>
          </p:nvSpPr>
          <p:spPr bwMode="auto">
            <a:xfrm>
              <a:off x="4087" y="184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30" name="Rectangle 501"/>
            <p:cNvSpPr>
              <a:spLocks noChangeArrowheads="1"/>
            </p:cNvSpPr>
            <p:nvPr/>
          </p:nvSpPr>
          <p:spPr bwMode="auto">
            <a:xfrm>
              <a:off x="4087"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31" name="Freeform 502"/>
            <p:cNvSpPr>
              <a:spLocks/>
            </p:cNvSpPr>
            <p:nvPr/>
          </p:nvSpPr>
          <p:spPr bwMode="auto">
            <a:xfrm>
              <a:off x="4089" y="1847"/>
              <a:ext cx="23" cy="27"/>
            </a:xfrm>
            <a:custGeom>
              <a:avLst/>
              <a:gdLst>
                <a:gd name="T0" fmla="*/ 1 w 23"/>
                <a:gd name="T1" fmla="*/ 0 h 27"/>
                <a:gd name="T2" fmla="*/ 0 w 23"/>
                <a:gd name="T3" fmla="*/ 27 h 27"/>
                <a:gd name="T4" fmla="*/ 21 w 23"/>
                <a:gd name="T5" fmla="*/ 27 h 27"/>
                <a:gd name="T6" fmla="*/ 23 w 23"/>
                <a:gd name="T7" fmla="*/ 0 h 27"/>
                <a:gd name="T8" fmla="*/ 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 y="0"/>
                  </a:moveTo>
                  <a:lnTo>
                    <a:pt x="0" y="27"/>
                  </a:lnTo>
                  <a:lnTo>
                    <a:pt x="21" y="27"/>
                  </a:lnTo>
                  <a:lnTo>
                    <a:pt x="2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32" name="Rectangle 503"/>
            <p:cNvSpPr>
              <a:spLocks noChangeArrowheads="1"/>
            </p:cNvSpPr>
            <p:nvPr/>
          </p:nvSpPr>
          <p:spPr bwMode="auto">
            <a:xfrm>
              <a:off x="4089"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33" name="Freeform 504"/>
            <p:cNvSpPr>
              <a:spLocks/>
            </p:cNvSpPr>
            <p:nvPr/>
          </p:nvSpPr>
          <p:spPr bwMode="auto">
            <a:xfrm>
              <a:off x="4110" y="1847"/>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34" name="Rectangle 505"/>
            <p:cNvSpPr>
              <a:spLocks noChangeArrowheads="1"/>
            </p:cNvSpPr>
            <p:nvPr/>
          </p:nvSpPr>
          <p:spPr bwMode="auto">
            <a:xfrm>
              <a:off x="4110"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35" name="Freeform 506"/>
            <p:cNvSpPr>
              <a:spLocks/>
            </p:cNvSpPr>
            <p:nvPr/>
          </p:nvSpPr>
          <p:spPr bwMode="auto">
            <a:xfrm>
              <a:off x="4113" y="1847"/>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36" name="Rectangle 507"/>
            <p:cNvSpPr>
              <a:spLocks noChangeArrowheads="1"/>
            </p:cNvSpPr>
            <p:nvPr/>
          </p:nvSpPr>
          <p:spPr bwMode="auto">
            <a:xfrm>
              <a:off x="4113"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37" name="Freeform 508"/>
            <p:cNvSpPr>
              <a:spLocks/>
            </p:cNvSpPr>
            <p:nvPr/>
          </p:nvSpPr>
          <p:spPr bwMode="auto">
            <a:xfrm>
              <a:off x="4114" y="184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38" name="Rectangle 509"/>
            <p:cNvSpPr>
              <a:spLocks noChangeArrowheads="1"/>
            </p:cNvSpPr>
            <p:nvPr/>
          </p:nvSpPr>
          <p:spPr bwMode="auto">
            <a:xfrm>
              <a:off x="4114"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39" name="Freeform 510"/>
            <p:cNvSpPr>
              <a:spLocks/>
            </p:cNvSpPr>
            <p:nvPr/>
          </p:nvSpPr>
          <p:spPr bwMode="auto">
            <a:xfrm>
              <a:off x="4118" y="184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40" name="Rectangle 511"/>
            <p:cNvSpPr>
              <a:spLocks noChangeArrowheads="1"/>
            </p:cNvSpPr>
            <p:nvPr/>
          </p:nvSpPr>
          <p:spPr bwMode="auto">
            <a:xfrm>
              <a:off x="4118" y="1848"/>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41" name="Freeform 512"/>
            <p:cNvSpPr>
              <a:spLocks/>
            </p:cNvSpPr>
            <p:nvPr/>
          </p:nvSpPr>
          <p:spPr bwMode="auto">
            <a:xfrm>
              <a:off x="4127" y="1824"/>
              <a:ext cx="26" cy="10"/>
            </a:xfrm>
            <a:custGeom>
              <a:avLst/>
              <a:gdLst>
                <a:gd name="T0" fmla="*/ 0 w 26"/>
                <a:gd name="T1" fmla="*/ 6 h 10"/>
                <a:gd name="T2" fmla="*/ 25 w 26"/>
                <a:gd name="T3" fmla="*/ 10 h 10"/>
                <a:gd name="T4" fmla="*/ 26 w 26"/>
                <a:gd name="T5" fmla="*/ 5 h 10"/>
                <a:gd name="T6" fmla="*/ 1 w 26"/>
                <a:gd name="T7" fmla="*/ 0 h 10"/>
                <a:gd name="T8" fmla="*/ 0 w 26"/>
                <a:gd name="T9" fmla="*/ 6 h 10"/>
                <a:gd name="T10" fmla="*/ 0 60000 65536"/>
                <a:gd name="T11" fmla="*/ 0 60000 65536"/>
                <a:gd name="T12" fmla="*/ 0 60000 65536"/>
                <a:gd name="T13" fmla="*/ 0 60000 65536"/>
                <a:gd name="T14" fmla="*/ 0 60000 65536"/>
                <a:gd name="T15" fmla="*/ 0 w 26"/>
                <a:gd name="T16" fmla="*/ 0 h 10"/>
                <a:gd name="T17" fmla="*/ 26 w 26"/>
                <a:gd name="T18" fmla="*/ 10 h 10"/>
              </a:gdLst>
              <a:ahLst/>
              <a:cxnLst>
                <a:cxn ang="T10">
                  <a:pos x="T0" y="T1"/>
                </a:cxn>
                <a:cxn ang="T11">
                  <a:pos x="T2" y="T3"/>
                </a:cxn>
                <a:cxn ang="T12">
                  <a:pos x="T4" y="T5"/>
                </a:cxn>
                <a:cxn ang="T13">
                  <a:pos x="T6" y="T7"/>
                </a:cxn>
                <a:cxn ang="T14">
                  <a:pos x="T8" y="T9"/>
                </a:cxn>
              </a:cxnLst>
              <a:rect l="T15" t="T16" r="T17" b="T18"/>
              <a:pathLst>
                <a:path w="26" h="10">
                  <a:moveTo>
                    <a:pt x="0" y="6"/>
                  </a:moveTo>
                  <a:lnTo>
                    <a:pt x="25" y="10"/>
                  </a:lnTo>
                  <a:lnTo>
                    <a:pt x="26" y="5"/>
                  </a:lnTo>
                  <a:lnTo>
                    <a:pt x="1" y="0"/>
                  </a:lnTo>
                  <a:lnTo>
                    <a:pt x="0" y="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42" name="Freeform 513"/>
            <p:cNvSpPr>
              <a:spLocks/>
            </p:cNvSpPr>
            <p:nvPr/>
          </p:nvSpPr>
          <p:spPr bwMode="auto">
            <a:xfrm>
              <a:off x="4139" y="1812"/>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43" name="Freeform 514"/>
            <p:cNvSpPr>
              <a:spLocks/>
            </p:cNvSpPr>
            <p:nvPr/>
          </p:nvSpPr>
          <p:spPr bwMode="auto">
            <a:xfrm>
              <a:off x="4127" y="1814"/>
              <a:ext cx="25" cy="26"/>
            </a:xfrm>
            <a:custGeom>
              <a:avLst/>
              <a:gdLst>
                <a:gd name="T0" fmla="*/ 0 w 25"/>
                <a:gd name="T1" fmla="*/ 10 h 26"/>
                <a:gd name="T2" fmla="*/ 12 w 25"/>
                <a:gd name="T3" fmla="*/ 0 h 26"/>
                <a:gd name="T4" fmla="*/ 25 w 25"/>
                <a:gd name="T5" fmla="*/ 15 h 26"/>
                <a:gd name="T6" fmla="*/ 12 w 25"/>
                <a:gd name="T7" fmla="*/ 26 h 26"/>
                <a:gd name="T8" fmla="*/ 0 w 25"/>
                <a:gd name="T9" fmla="*/ 1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0"/>
                  </a:moveTo>
                  <a:lnTo>
                    <a:pt x="12" y="0"/>
                  </a:lnTo>
                  <a:lnTo>
                    <a:pt x="25" y="15"/>
                  </a:lnTo>
                  <a:lnTo>
                    <a:pt x="12" y="26"/>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44" name="Freeform 515"/>
            <p:cNvSpPr>
              <a:spLocks/>
            </p:cNvSpPr>
            <p:nvPr/>
          </p:nvSpPr>
          <p:spPr bwMode="auto">
            <a:xfrm>
              <a:off x="4146" y="1812"/>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45" name="Rectangle 516"/>
            <p:cNvSpPr>
              <a:spLocks noChangeArrowheads="1"/>
            </p:cNvSpPr>
            <p:nvPr/>
          </p:nvSpPr>
          <p:spPr bwMode="auto">
            <a:xfrm>
              <a:off x="4146" y="181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46" name="Freeform 517"/>
            <p:cNvSpPr>
              <a:spLocks/>
            </p:cNvSpPr>
            <p:nvPr/>
          </p:nvSpPr>
          <p:spPr bwMode="auto">
            <a:xfrm>
              <a:off x="4150" y="1812"/>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47" name="Rectangle 518"/>
            <p:cNvSpPr>
              <a:spLocks noChangeArrowheads="1"/>
            </p:cNvSpPr>
            <p:nvPr/>
          </p:nvSpPr>
          <p:spPr bwMode="auto">
            <a:xfrm>
              <a:off x="4150" y="181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48" name="Freeform 519"/>
            <p:cNvSpPr>
              <a:spLocks/>
            </p:cNvSpPr>
            <p:nvPr/>
          </p:nvSpPr>
          <p:spPr bwMode="auto">
            <a:xfrm>
              <a:off x="4162" y="1812"/>
              <a:ext cx="16" cy="27"/>
            </a:xfrm>
            <a:custGeom>
              <a:avLst/>
              <a:gdLst>
                <a:gd name="T0" fmla="*/ 1 w 16"/>
                <a:gd name="T1" fmla="*/ 0 h 27"/>
                <a:gd name="T2" fmla="*/ 0 w 16"/>
                <a:gd name="T3" fmla="*/ 27 h 27"/>
                <a:gd name="T4" fmla="*/ 15 w 16"/>
                <a:gd name="T5" fmla="*/ 27 h 27"/>
                <a:gd name="T6" fmla="*/ 16 w 16"/>
                <a:gd name="T7" fmla="*/ 0 h 27"/>
                <a:gd name="T8" fmla="*/ 1 w 16"/>
                <a:gd name="T9" fmla="*/ 0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1" y="0"/>
                  </a:moveTo>
                  <a:lnTo>
                    <a:pt x="0" y="27"/>
                  </a:lnTo>
                  <a:lnTo>
                    <a:pt x="15" y="27"/>
                  </a:lnTo>
                  <a:lnTo>
                    <a:pt x="1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49" name="Rectangle 520"/>
            <p:cNvSpPr>
              <a:spLocks noChangeArrowheads="1"/>
            </p:cNvSpPr>
            <p:nvPr/>
          </p:nvSpPr>
          <p:spPr bwMode="auto">
            <a:xfrm>
              <a:off x="4162" y="181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50" name="Freeform 521"/>
            <p:cNvSpPr>
              <a:spLocks/>
            </p:cNvSpPr>
            <p:nvPr/>
          </p:nvSpPr>
          <p:spPr bwMode="auto">
            <a:xfrm>
              <a:off x="4220" y="181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1" name="Freeform 522"/>
            <p:cNvSpPr>
              <a:spLocks/>
            </p:cNvSpPr>
            <p:nvPr/>
          </p:nvSpPr>
          <p:spPr bwMode="auto">
            <a:xfrm>
              <a:off x="4221" y="1812"/>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2" name="Rectangle 523"/>
            <p:cNvSpPr>
              <a:spLocks noChangeArrowheads="1"/>
            </p:cNvSpPr>
            <p:nvPr/>
          </p:nvSpPr>
          <p:spPr bwMode="auto">
            <a:xfrm>
              <a:off x="4221" y="1814"/>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53" name="Freeform 524"/>
            <p:cNvSpPr>
              <a:spLocks/>
            </p:cNvSpPr>
            <p:nvPr/>
          </p:nvSpPr>
          <p:spPr bwMode="auto">
            <a:xfrm>
              <a:off x="4213" y="1791"/>
              <a:ext cx="30" cy="36"/>
            </a:xfrm>
            <a:custGeom>
              <a:avLst/>
              <a:gdLst>
                <a:gd name="T0" fmla="*/ 0 w 30"/>
                <a:gd name="T1" fmla="*/ 33 h 36"/>
                <a:gd name="T2" fmla="*/ 25 w 30"/>
                <a:gd name="T3" fmla="*/ 36 h 36"/>
                <a:gd name="T4" fmla="*/ 30 w 30"/>
                <a:gd name="T5" fmla="*/ 3 h 36"/>
                <a:gd name="T6" fmla="*/ 4 w 30"/>
                <a:gd name="T7" fmla="*/ 0 h 36"/>
                <a:gd name="T8" fmla="*/ 0 w 30"/>
                <a:gd name="T9" fmla="*/ 33 h 36"/>
                <a:gd name="T10" fmla="*/ 0 60000 65536"/>
                <a:gd name="T11" fmla="*/ 0 60000 65536"/>
                <a:gd name="T12" fmla="*/ 0 60000 65536"/>
                <a:gd name="T13" fmla="*/ 0 60000 65536"/>
                <a:gd name="T14" fmla="*/ 0 60000 65536"/>
                <a:gd name="T15" fmla="*/ 0 w 30"/>
                <a:gd name="T16" fmla="*/ 0 h 36"/>
                <a:gd name="T17" fmla="*/ 30 w 30"/>
                <a:gd name="T18" fmla="*/ 36 h 36"/>
              </a:gdLst>
              <a:ahLst/>
              <a:cxnLst>
                <a:cxn ang="T10">
                  <a:pos x="T0" y="T1"/>
                </a:cxn>
                <a:cxn ang="T11">
                  <a:pos x="T2" y="T3"/>
                </a:cxn>
                <a:cxn ang="T12">
                  <a:pos x="T4" y="T5"/>
                </a:cxn>
                <a:cxn ang="T13">
                  <a:pos x="T6" y="T7"/>
                </a:cxn>
                <a:cxn ang="T14">
                  <a:pos x="T8" y="T9"/>
                </a:cxn>
              </a:cxnLst>
              <a:rect l="T15" t="T16" r="T17" b="T18"/>
              <a:pathLst>
                <a:path w="30" h="36">
                  <a:moveTo>
                    <a:pt x="0" y="33"/>
                  </a:moveTo>
                  <a:lnTo>
                    <a:pt x="25" y="36"/>
                  </a:lnTo>
                  <a:lnTo>
                    <a:pt x="30" y="3"/>
                  </a:lnTo>
                  <a:lnTo>
                    <a:pt x="4" y="0"/>
                  </a:lnTo>
                  <a:lnTo>
                    <a:pt x="0" y="33"/>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4" name="Freeform 525"/>
            <p:cNvSpPr>
              <a:spLocks/>
            </p:cNvSpPr>
            <p:nvPr/>
          </p:nvSpPr>
          <p:spPr bwMode="auto">
            <a:xfrm>
              <a:off x="4211" y="1814"/>
              <a:ext cx="26" cy="26"/>
            </a:xfrm>
            <a:custGeom>
              <a:avLst/>
              <a:gdLst>
                <a:gd name="T0" fmla="*/ 13 w 26"/>
                <a:gd name="T1" fmla="*/ 0 h 26"/>
                <a:gd name="T2" fmla="*/ 0 w 26"/>
                <a:gd name="T3" fmla="*/ 11 h 26"/>
                <a:gd name="T4" fmla="*/ 13 w 26"/>
                <a:gd name="T5" fmla="*/ 26 h 26"/>
                <a:gd name="T6" fmla="*/ 26 w 26"/>
                <a:gd name="T7" fmla="*/ 15 h 26"/>
                <a:gd name="T8" fmla="*/ 13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3" y="0"/>
                  </a:moveTo>
                  <a:lnTo>
                    <a:pt x="0" y="11"/>
                  </a:lnTo>
                  <a:lnTo>
                    <a:pt x="13" y="26"/>
                  </a:lnTo>
                  <a:lnTo>
                    <a:pt x="26" y="15"/>
                  </a:lnTo>
                  <a:lnTo>
                    <a:pt x="13"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5" name="Freeform 526"/>
            <p:cNvSpPr>
              <a:spLocks/>
            </p:cNvSpPr>
            <p:nvPr/>
          </p:nvSpPr>
          <p:spPr bwMode="auto">
            <a:xfrm>
              <a:off x="4229" y="1779"/>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6" name="Freeform 527"/>
            <p:cNvSpPr>
              <a:spLocks/>
            </p:cNvSpPr>
            <p:nvPr/>
          </p:nvSpPr>
          <p:spPr bwMode="auto">
            <a:xfrm>
              <a:off x="4216" y="1780"/>
              <a:ext cx="26" cy="27"/>
            </a:xfrm>
            <a:custGeom>
              <a:avLst/>
              <a:gdLst>
                <a:gd name="T0" fmla="*/ 0 w 26"/>
                <a:gd name="T1" fmla="*/ 12 h 27"/>
                <a:gd name="T2" fmla="*/ 13 w 26"/>
                <a:gd name="T3" fmla="*/ 0 h 27"/>
                <a:gd name="T4" fmla="*/ 26 w 26"/>
                <a:gd name="T5" fmla="*/ 15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5"/>
                  </a:lnTo>
                  <a:lnTo>
                    <a:pt x="13" y="27"/>
                  </a:lnTo>
                  <a:lnTo>
                    <a:pt x="0" y="12"/>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7" name="Freeform 528"/>
            <p:cNvSpPr>
              <a:spLocks/>
            </p:cNvSpPr>
            <p:nvPr/>
          </p:nvSpPr>
          <p:spPr bwMode="auto">
            <a:xfrm>
              <a:off x="4277" y="1779"/>
              <a:ext cx="12" cy="27"/>
            </a:xfrm>
            <a:custGeom>
              <a:avLst/>
              <a:gdLst>
                <a:gd name="T0" fmla="*/ 1 w 12"/>
                <a:gd name="T1" fmla="*/ 0 h 27"/>
                <a:gd name="T2" fmla="*/ 0 w 12"/>
                <a:gd name="T3" fmla="*/ 27 h 27"/>
                <a:gd name="T4" fmla="*/ 11 w 12"/>
                <a:gd name="T5" fmla="*/ 27 h 27"/>
                <a:gd name="T6" fmla="*/ 12 w 12"/>
                <a:gd name="T7" fmla="*/ 0 h 27"/>
                <a:gd name="T8" fmla="*/ 1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1" y="0"/>
                  </a:moveTo>
                  <a:lnTo>
                    <a:pt x="0" y="27"/>
                  </a:lnTo>
                  <a:lnTo>
                    <a:pt x="11" y="27"/>
                  </a:lnTo>
                  <a:lnTo>
                    <a:pt x="1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8" name="Freeform 529"/>
            <p:cNvSpPr>
              <a:spLocks/>
            </p:cNvSpPr>
            <p:nvPr/>
          </p:nvSpPr>
          <p:spPr bwMode="auto">
            <a:xfrm>
              <a:off x="4288" y="177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59" name="Rectangle 530"/>
            <p:cNvSpPr>
              <a:spLocks noChangeArrowheads="1"/>
            </p:cNvSpPr>
            <p:nvPr/>
          </p:nvSpPr>
          <p:spPr bwMode="auto">
            <a:xfrm>
              <a:off x="4288" y="17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60" name="Freeform 531"/>
            <p:cNvSpPr>
              <a:spLocks/>
            </p:cNvSpPr>
            <p:nvPr/>
          </p:nvSpPr>
          <p:spPr bwMode="auto">
            <a:xfrm>
              <a:off x="4292" y="1779"/>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61" name="Rectangle 532"/>
            <p:cNvSpPr>
              <a:spLocks noChangeArrowheads="1"/>
            </p:cNvSpPr>
            <p:nvPr/>
          </p:nvSpPr>
          <p:spPr bwMode="auto">
            <a:xfrm>
              <a:off x="4292" y="17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62" name="Freeform 533"/>
            <p:cNvSpPr>
              <a:spLocks/>
            </p:cNvSpPr>
            <p:nvPr/>
          </p:nvSpPr>
          <p:spPr bwMode="auto">
            <a:xfrm>
              <a:off x="4300" y="177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63" name="Rectangle 534"/>
            <p:cNvSpPr>
              <a:spLocks noChangeArrowheads="1"/>
            </p:cNvSpPr>
            <p:nvPr/>
          </p:nvSpPr>
          <p:spPr bwMode="auto">
            <a:xfrm>
              <a:off x="4300" y="17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64" name="Freeform 535"/>
            <p:cNvSpPr>
              <a:spLocks/>
            </p:cNvSpPr>
            <p:nvPr/>
          </p:nvSpPr>
          <p:spPr bwMode="auto">
            <a:xfrm>
              <a:off x="4304" y="1779"/>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65" name="Rectangle 536"/>
            <p:cNvSpPr>
              <a:spLocks noChangeArrowheads="1"/>
            </p:cNvSpPr>
            <p:nvPr/>
          </p:nvSpPr>
          <p:spPr bwMode="auto">
            <a:xfrm>
              <a:off x="4304" y="1780"/>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66" name="Freeform 537"/>
            <p:cNvSpPr>
              <a:spLocks/>
            </p:cNvSpPr>
            <p:nvPr/>
          </p:nvSpPr>
          <p:spPr bwMode="auto">
            <a:xfrm>
              <a:off x="4298" y="1775"/>
              <a:ext cx="27" cy="26"/>
            </a:xfrm>
            <a:custGeom>
              <a:avLst/>
              <a:gdLst>
                <a:gd name="T0" fmla="*/ 0 w 27"/>
                <a:gd name="T1" fmla="*/ 10 h 26"/>
                <a:gd name="T2" fmla="*/ 21 w 27"/>
                <a:gd name="T3" fmla="*/ 26 h 26"/>
                <a:gd name="T4" fmla="*/ 27 w 27"/>
                <a:gd name="T5" fmla="*/ 16 h 26"/>
                <a:gd name="T6" fmla="*/ 7 w 27"/>
                <a:gd name="T7" fmla="*/ 0 h 26"/>
                <a:gd name="T8" fmla="*/ 0 w 27"/>
                <a:gd name="T9" fmla="*/ 10 h 26"/>
                <a:gd name="T10" fmla="*/ 0 60000 65536"/>
                <a:gd name="T11" fmla="*/ 0 60000 65536"/>
                <a:gd name="T12" fmla="*/ 0 60000 65536"/>
                <a:gd name="T13" fmla="*/ 0 60000 65536"/>
                <a:gd name="T14" fmla="*/ 0 60000 65536"/>
                <a:gd name="T15" fmla="*/ 0 w 27"/>
                <a:gd name="T16" fmla="*/ 0 h 26"/>
                <a:gd name="T17" fmla="*/ 27 w 27"/>
                <a:gd name="T18" fmla="*/ 26 h 26"/>
              </a:gdLst>
              <a:ahLst/>
              <a:cxnLst>
                <a:cxn ang="T10">
                  <a:pos x="T0" y="T1"/>
                </a:cxn>
                <a:cxn ang="T11">
                  <a:pos x="T2" y="T3"/>
                </a:cxn>
                <a:cxn ang="T12">
                  <a:pos x="T4" y="T5"/>
                </a:cxn>
                <a:cxn ang="T13">
                  <a:pos x="T6" y="T7"/>
                </a:cxn>
                <a:cxn ang="T14">
                  <a:pos x="T8" y="T9"/>
                </a:cxn>
              </a:cxnLst>
              <a:rect l="T15" t="T16" r="T17" b="T18"/>
              <a:pathLst>
                <a:path w="27" h="26">
                  <a:moveTo>
                    <a:pt x="0" y="10"/>
                  </a:moveTo>
                  <a:lnTo>
                    <a:pt x="21" y="26"/>
                  </a:lnTo>
                  <a:lnTo>
                    <a:pt x="27" y="16"/>
                  </a:lnTo>
                  <a:lnTo>
                    <a:pt x="7" y="0"/>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67" name="Freeform 538"/>
            <p:cNvSpPr>
              <a:spLocks/>
            </p:cNvSpPr>
            <p:nvPr/>
          </p:nvSpPr>
          <p:spPr bwMode="auto">
            <a:xfrm>
              <a:off x="4298" y="1780"/>
              <a:ext cx="21" cy="27"/>
            </a:xfrm>
            <a:custGeom>
              <a:avLst/>
              <a:gdLst>
                <a:gd name="T0" fmla="*/ 10 w 21"/>
                <a:gd name="T1" fmla="*/ 0 h 27"/>
                <a:gd name="T2" fmla="*/ 0 w 21"/>
                <a:gd name="T3" fmla="*/ 6 h 27"/>
                <a:gd name="T4" fmla="*/ 10 w 21"/>
                <a:gd name="T5" fmla="*/ 27 h 27"/>
                <a:gd name="T6" fmla="*/ 21 w 21"/>
                <a:gd name="T7" fmla="*/ 22 h 27"/>
                <a:gd name="T8" fmla="*/ 10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0" y="0"/>
                  </a:moveTo>
                  <a:lnTo>
                    <a:pt x="0" y="6"/>
                  </a:lnTo>
                  <a:lnTo>
                    <a:pt x="10" y="27"/>
                  </a:lnTo>
                  <a:lnTo>
                    <a:pt x="21" y="22"/>
                  </a:lnTo>
                  <a:lnTo>
                    <a:pt x="10"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68" name="Freeform 539"/>
            <p:cNvSpPr>
              <a:spLocks/>
            </p:cNvSpPr>
            <p:nvPr/>
          </p:nvSpPr>
          <p:spPr bwMode="auto">
            <a:xfrm>
              <a:off x="4346" y="1746"/>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69" name="Freeform 540"/>
            <p:cNvSpPr>
              <a:spLocks/>
            </p:cNvSpPr>
            <p:nvPr/>
          </p:nvSpPr>
          <p:spPr bwMode="auto">
            <a:xfrm>
              <a:off x="4349" y="174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70" name="Rectangle 541"/>
            <p:cNvSpPr>
              <a:spLocks noChangeArrowheads="1"/>
            </p:cNvSpPr>
            <p:nvPr/>
          </p:nvSpPr>
          <p:spPr bwMode="auto">
            <a:xfrm>
              <a:off x="4349" y="174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71" name="Freeform 542"/>
            <p:cNvSpPr>
              <a:spLocks/>
            </p:cNvSpPr>
            <p:nvPr/>
          </p:nvSpPr>
          <p:spPr bwMode="auto">
            <a:xfrm>
              <a:off x="4353" y="1746"/>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72" name="Rectangle 543"/>
            <p:cNvSpPr>
              <a:spLocks noChangeArrowheads="1"/>
            </p:cNvSpPr>
            <p:nvPr/>
          </p:nvSpPr>
          <p:spPr bwMode="auto">
            <a:xfrm>
              <a:off x="4353" y="174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73" name="Freeform 544"/>
            <p:cNvSpPr>
              <a:spLocks/>
            </p:cNvSpPr>
            <p:nvPr/>
          </p:nvSpPr>
          <p:spPr bwMode="auto">
            <a:xfrm>
              <a:off x="4358" y="174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74" name="Rectangle 545"/>
            <p:cNvSpPr>
              <a:spLocks noChangeArrowheads="1"/>
            </p:cNvSpPr>
            <p:nvPr/>
          </p:nvSpPr>
          <p:spPr bwMode="auto">
            <a:xfrm>
              <a:off x="4358" y="174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75" name="Freeform 546"/>
            <p:cNvSpPr>
              <a:spLocks/>
            </p:cNvSpPr>
            <p:nvPr/>
          </p:nvSpPr>
          <p:spPr bwMode="auto">
            <a:xfrm>
              <a:off x="4359" y="1746"/>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76" name="Rectangle 547"/>
            <p:cNvSpPr>
              <a:spLocks noChangeArrowheads="1"/>
            </p:cNvSpPr>
            <p:nvPr/>
          </p:nvSpPr>
          <p:spPr bwMode="auto">
            <a:xfrm>
              <a:off x="4359" y="1747"/>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77" name="Freeform 548"/>
            <p:cNvSpPr>
              <a:spLocks/>
            </p:cNvSpPr>
            <p:nvPr/>
          </p:nvSpPr>
          <p:spPr bwMode="auto">
            <a:xfrm>
              <a:off x="4355" y="1736"/>
              <a:ext cx="29" cy="26"/>
            </a:xfrm>
            <a:custGeom>
              <a:avLst/>
              <a:gdLst>
                <a:gd name="T0" fmla="*/ 0 w 29"/>
                <a:gd name="T1" fmla="*/ 21 h 26"/>
                <a:gd name="T2" fmla="*/ 25 w 29"/>
                <a:gd name="T3" fmla="*/ 26 h 26"/>
                <a:gd name="T4" fmla="*/ 29 w 29"/>
                <a:gd name="T5" fmla="*/ 6 h 26"/>
                <a:gd name="T6" fmla="*/ 5 w 29"/>
                <a:gd name="T7" fmla="*/ 0 h 26"/>
                <a:gd name="T8" fmla="*/ 0 w 29"/>
                <a:gd name="T9" fmla="*/ 21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0" y="21"/>
                  </a:moveTo>
                  <a:lnTo>
                    <a:pt x="25" y="26"/>
                  </a:lnTo>
                  <a:lnTo>
                    <a:pt x="29" y="6"/>
                  </a:lnTo>
                  <a:lnTo>
                    <a:pt x="5" y="0"/>
                  </a:lnTo>
                  <a:lnTo>
                    <a:pt x="0" y="2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78" name="Freeform 549"/>
            <p:cNvSpPr>
              <a:spLocks/>
            </p:cNvSpPr>
            <p:nvPr/>
          </p:nvSpPr>
          <p:spPr bwMode="auto">
            <a:xfrm>
              <a:off x="4355" y="1747"/>
              <a:ext cx="25" cy="27"/>
            </a:xfrm>
            <a:custGeom>
              <a:avLst/>
              <a:gdLst>
                <a:gd name="T0" fmla="*/ 12 w 25"/>
                <a:gd name="T1" fmla="*/ 0 h 27"/>
                <a:gd name="T2" fmla="*/ 0 w 25"/>
                <a:gd name="T3" fmla="*/ 11 h 27"/>
                <a:gd name="T4" fmla="*/ 12 w 25"/>
                <a:gd name="T5" fmla="*/ 27 h 27"/>
                <a:gd name="T6" fmla="*/ 25 w 25"/>
                <a:gd name="T7" fmla="*/ 16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1"/>
                  </a:lnTo>
                  <a:lnTo>
                    <a:pt x="12" y="27"/>
                  </a:lnTo>
                  <a:lnTo>
                    <a:pt x="25" y="16"/>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79" name="Freeform 550"/>
            <p:cNvSpPr>
              <a:spLocks/>
            </p:cNvSpPr>
            <p:nvPr/>
          </p:nvSpPr>
          <p:spPr bwMode="auto">
            <a:xfrm>
              <a:off x="4404" y="1711"/>
              <a:ext cx="21" cy="27"/>
            </a:xfrm>
            <a:custGeom>
              <a:avLst/>
              <a:gdLst>
                <a:gd name="T0" fmla="*/ 1 w 21"/>
                <a:gd name="T1" fmla="*/ 0 h 27"/>
                <a:gd name="T2" fmla="*/ 0 w 21"/>
                <a:gd name="T3" fmla="*/ 27 h 27"/>
                <a:gd name="T4" fmla="*/ 20 w 21"/>
                <a:gd name="T5" fmla="*/ 27 h 27"/>
                <a:gd name="T6" fmla="*/ 21 w 21"/>
                <a:gd name="T7" fmla="*/ 0 h 27"/>
                <a:gd name="T8" fmla="*/ 1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 y="0"/>
                  </a:moveTo>
                  <a:lnTo>
                    <a:pt x="0" y="27"/>
                  </a:lnTo>
                  <a:lnTo>
                    <a:pt x="20" y="27"/>
                  </a:lnTo>
                  <a:lnTo>
                    <a:pt x="2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80" name="Freeform 551"/>
            <p:cNvSpPr>
              <a:spLocks/>
            </p:cNvSpPr>
            <p:nvPr/>
          </p:nvSpPr>
          <p:spPr bwMode="auto">
            <a:xfrm>
              <a:off x="4424" y="1711"/>
              <a:ext cx="19" cy="27"/>
            </a:xfrm>
            <a:custGeom>
              <a:avLst/>
              <a:gdLst>
                <a:gd name="T0" fmla="*/ 1 w 19"/>
                <a:gd name="T1" fmla="*/ 0 h 27"/>
                <a:gd name="T2" fmla="*/ 0 w 19"/>
                <a:gd name="T3" fmla="*/ 27 h 27"/>
                <a:gd name="T4" fmla="*/ 18 w 19"/>
                <a:gd name="T5" fmla="*/ 27 h 27"/>
                <a:gd name="T6" fmla="*/ 19 w 19"/>
                <a:gd name="T7" fmla="*/ 0 h 27"/>
                <a:gd name="T8" fmla="*/ 1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 y="0"/>
                  </a:moveTo>
                  <a:lnTo>
                    <a:pt x="0" y="27"/>
                  </a:lnTo>
                  <a:lnTo>
                    <a:pt x="18" y="27"/>
                  </a:lnTo>
                  <a:lnTo>
                    <a:pt x="1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81" name="Rectangle 552"/>
            <p:cNvSpPr>
              <a:spLocks noChangeArrowheads="1"/>
            </p:cNvSpPr>
            <p:nvPr/>
          </p:nvSpPr>
          <p:spPr bwMode="auto">
            <a:xfrm>
              <a:off x="4424" y="1713"/>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82" name="Freeform 553"/>
            <p:cNvSpPr>
              <a:spLocks/>
            </p:cNvSpPr>
            <p:nvPr/>
          </p:nvSpPr>
          <p:spPr bwMode="auto">
            <a:xfrm>
              <a:off x="4442" y="1711"/>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83" name="Rectangle 554"/>
            <p:cNvSpPr>
              <a:spLocks noChangeArrowheads="1"/>
            </p:cNvSpPr>
            <p:nvPr/>
          </p:nvSpPr>
          <p:spPr bwMode="auto">
            <a:xfrm>
              <a:off x="4442" y="1713"/>
              <a:ext cx="0" cy="26"/>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84" name="Freeform 555"/>
            <p:cNvSpPr>
              <a:spLocks/>
            </p:cNvSpPr>
            <p:nvPr/>
          </p:nvSpPr>
          <p:spPr bwMode="auto">
            <a:xfrm>
              <a:off x="4466" y="1678"/>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85" name="Rectangle 556"/>
            <p:cNvSpPr>
              <a:spLocks noChangeArrowheads="1"/>
            </p:cNvSpPr>
            <p:nvPr/>
          </p:nvSpPr>
          <p:spPr bwMode="auto">
            <a:xfrm>
              <a:off x="4466" y="16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86" name="Freeform 557"/>
            <p:cNvSpPr>
              <a:spLocks/>
            </p:cNvSpPr>
            <p:nvPr/>
          </p:nvSpPr>
          <p:spPr bwMode="auto">
            <a:xfrm>
              <a:off x="4469" y="1678"/>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87" name="Rectangle 558"/>
            <p:cNvSpPr>
              <a:spLocks noChangeArrowheads="1"/>
            </p:cNvSpPr>
            <p:nvPr/>
          </p:nvSpPr>
          <p:spPr bwMode="auto">
            <a:xfrm>
              <a:off x="4469" y="16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88" name="Freeform 559"/>
            <p:cNvSpPr>
              <a:spLocks/>
            </p:cNvSpPr>
            <p:nvPr/>
          </p:nvSpPr>
          <p:spPr bwMode="auto">
            <a:xfrm>
              <a:off x="4476" y="1678"/>
              <a:ext cx="13" cy="27"/>
            </a:xfrm>
            <a:custGeom>
              <a:avLst/>
              <a:gdLst>
                <a:gd name="T0" fmla="*/ 1 w 13"/>
                <a:gd name="T1" fmla="*/ 0 h 27"/>
                <a:gd name="T2" fmla="*/ 0 w 13"/>
                <a:gd name="T3" fmla="*/ 27 h 27"/>
                <a:gd name="T4" fmla="*/ 11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1"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989" name="Rectangle 560"/>
            <p:cNvSpPr>
              <a:spLocks noChangeArrowheads="1"/>
            </p:cNvSpPr>
            <p:nvPr/>
          </p:nvSpPr>
          <p:spPr bwMode="auto">
            <a:xfrm>
              <a:off x="4476" y="1679"/>
              <a:ext cx="0" cy="2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990" name="Freeform 561"/>
            <p:cNvSpPr>
              <a:spLocks/>
            </p:cNvSpPr>
            <p:nvPr/>
          </p:nvSpPr>
          <p:spPr bwMode="auto">
            <a:xfrm>
              <a:off x="4487" y="1678"/>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sp>
        <p:nvSpPr>
          <p:cNvPr id="155698" name="Rectangle 562"/>
          <p:cNvSpPr>
            <a:spLocks noChangeArrowheads="1"/>
          </p:cNvSpPr>
          <p:nvPr/>
        </p:nvSpPr>
        <p:spPr bwMode="auto">
          <a:xfrm>
            <a:off x="6265863" y="31670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699" name="Freeform 563"/>
          <p:cNvSpPr>
            <a:spLocks/>
          </p:cNvSpPr>
          <p:nvPr/>
        </p:nvSpPr>
        <p:spPr bwMode="auto">
          <a:xfrm>
            <a:off x="6269038" y="3165475"/>
            <a:ext cx="6350" cy="41275"/>
          </a:xfrm>
          <a:custGeom>
            <a:avLst/>
            <a:gdLst>
              <a:gd name="T0" fmla="*/ 1119717 w 6"/>
              <a:gd name="T1" fmla="*/ 0 h 27"/>
              <a:gd name="T2" fmla="*/ 0 w 6"/>
              <a:gd name="T3" fmla="*/ 63097245 h 27"/>
              <a:gd name="T4" fmla="*/ 5600700 w 6"/>
              <a:gd name="T5" fmla="*/ 63097245 h 27"/>
              <a:gd name="T6" fmla="*/ 6720417 w 6"/>
              <a:gd name="T7" fmla="*/ 0 h 27"/>
              <a:gd name="T8" fmla="*/ 1119717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00" name="Rectangle 564"/>
          <p:cNvSpPr>
            <a:spLocks noChangeArrowheads="1"/>
          </p:cNvSpPr>
          <p:nvPr/>
        </p:nvSpPr>
        <p:spPr bwMode="auto">
          <a:xfrm>
            <a:off x="6269038" y="31670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01" name="Freeform 565"/>
          <p:cNvSpPr>
            <a:spLocks/>
          </p:cNvSpPr>
          <p:nvPr/>
        </p:nvSpPr>
        <p:spPr bwMode="auto">
          <a:xfrm>
            <a:off x="6273800" y="3165475"/>
            <a:ext cx="7938" cy="41275"/>
          </a:xfrm>
          <a:custGeom>
            <a:avLst/>
            <a:gdLst>
              <a:gd name="T0" fmla="*/ 2521109 w 5"/>
              <a:gd name="T1" fmla="*/ 0 h 27"/>
              <a:gd name="T2" fmla="*/ 0 w 5"/>
              <a:gd name="T3" fmla="*/ 63097245 h 27"/>
              <a:gd name="T4" fmla="*/ 10081260 w 5"/>
              <a:gd name="T5" fmla="*/ 63097245 h 27"/>
              <a:gd name="T6" fmla="*/ 12602369 w 5"/>
              <a:gd name="T7" fmla="*/ 0 h 27"/>
              <a:gd name="T8" fmla="*/ 2521109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02" name="Rectangle 566"/>
          <p:cNvSpPr>
            <a:spLocks noChangeArrowheads="1"/>
          </p:cNvSpPr>
          <p:nvPr/>
        </p:nvSpPr>
        <p:spPr bwMode="auto">
          <a:xfrm>
            <a:off x="6273800" y="31670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03" name="Freeform 567"/>
          <p:cNvSpPr>
            <a:spLocks/>
          </p:cNvSpPr>
          <p:nvPr/>
        </p:nvSpPr>
        <p:spPr bwMode="auto">
          <a:xfrm>
            <a:off x="6280150" y="3165475"/>
            <a:ext cx="9525" cy="41275"/>
          </a:xfrm>
          <a:custGeom>
            <a:avLst/>
            <a:gdLst>
              <a:gd name="T0" fmla="*/ 1851932 w 7"/>
              <a:gd name="T1" fmla="*/ 0 h 27"/>
              <a:gd name="T2" fmla="*/ 0 w 7"/>
              <a:gd name="T3" fmla="*/ 63097245 h 27"/>
              <a:gd name="T4" fmla="*/ 11108871 w 7"/>
              <a:gd name="T5" fmla="*/ 63097245 h 27"/>
              <a:gd name="T6" fmla="*/ 12960804 w 7"/>
              <a:gd name="T7" fmla="*/ 0 h 27"/>
              <a:gd name="T8" fmla="*/ 1851932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04" name="Rectangle 568"/>
          <p:cNvSpPr>
            <a:spLocks noChangeArrowheads="1"/>
          </p:cNvSpPr>
          <p:nvPr/>
        </p:nvSpPr>
        <p:spPr bwMode="auto">
          <a:xfrm>
            <a:off x="6280150" y="3167063"/>
            <a:ext cx="0" cy="41275"/>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05" name="Freeform 569"/>
          <p:cNvSpPr>
            <a:spLocks/>
          </p:cNvSpPr>
          <p:nvPr/>
        </p:nvSpPr>
        <p:spPr bwMode="auto">
          <a:xfrm>
            <a:off x="6273800" y="3171825"/>
            <a:ext cx="33338" cy="22225"/>
          </a:xfrm>
          <a:custGeom>
            <a:avLst/>
            <a:gdLst>
              <a:gd name="T0" fmla="*/ 0 w 26"/>
              <a:gd name="T1" fmla="*/ 10976187 h 15"/>
              <a:gd name="T2" fmla="*/ 39459370 w 26"/>
              <a:gd name="T3" fmla="*/ 32930042 h 15"/>
              <a:gd name="T4" fmla="*/ 42747009 w 26"/>
              <a:gd name="T5" fmla="*/ 24148203 h 15"/>
              <a:gd name="T6" fmla="*/ 3287640 w 26"/>
              <a:gd name="T7" fmla="*/ 0 h 15"/>
              <a:gd name="T8" fmla="*/ 0 w 26"/>
              <a:gd name="T9" fmla="*/ 10976187 h 15"/>
              <a:gd name="T10" fmla="*/ 0 60000 65536"/>
              <a:gd name="T11" fmla="*/ 0 60000 65536"/>
              <a:gd name="T12" fmla="*/ 0 60000 65536"/>
              <a:gd name="T13" fmla="*/ 0 60000 65536"/>
              <a:gd name="T14" fmla="*/ 0 60000 65536"/>
              <a:gd name="T15" fmla="*/ 0 w 26"/>
              <a:gd name="T16" fmla="*/ 0 h 15"/>
              <a:gd name="T17" fmla="*/ 26 w 26"/>
              <a:gd name="T18" fmla="*/ 15 h 15"/>
            </a:gdLst>
            <a:ahLst/>
            <a:cxnLst>
              <a:cxn ang="T10">
                <a:pos x="T0" y="T1"/>
              </a:cxn>
              <a:cxn ang="T11">
                <a:pos x="T2" y="T3"/>
              </a:cxn>
              <a:cxn ang="T12">
                <a:pos x="T4" y="T5"/>
              </a:cxn>
              <a:cxn ang="T13">
                <a:pos x="T6" y="T7"/>
              </a:cxn>
              <a:cxn ang="T14">
                <a:pos x="T8" y="T9"/>
              </a:cxn>
            </a:cxnLst>
            <a:rect l="T15" t="T16" r="T17" b="T18"/>
            <a:pathLst>
              <a:path w="26" h="15">
                <a:moveTo>
                  <a:pt x="0" y="5"/>
                </a:moveTo>
                <a:lnTo>
                  <a:pt x="24" y="15"/>
                </a:lnTo>
                <a:lnTo>
                  <a:pt x="26" y="11"/>
                </a:lnTo>
                <a:lnTo>
                  <a:pt x="2"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06" name="Freeform 570"/>
          <p:cNvSpPr>
            <a:spLocks/>
          </p:cNvSpPr>
          <p:nvPr/>
        </p:nvSpPr>
        <p:spPr bwMode="auto">
          <a:xfrm>
            <a:off x="6272213" y="3167063"/>
            <a:ext cx="30162" cy="41275"/>
          </a:xfrm>
          <a:custGeom>
            <a:avLst/>
            <a:gdLst>
              <a:gd name="T0" fmla="*/ 20637365 w 23"/>
              <a:gd name="T1" fmla="*/ 0 h 27"/>
              <a:gd name="T2" fmla="*/ 0 w 23"/>
              <a:gd name="T3" fmla="*/ 18696046 h 27"/>
              <a:gd name="T4" fmla="*/ 20637365 w 23"/>
              <a:gd name="T5" fmla="*/ 63097245 h 27"/>
              <a:gd name="T6" fmla="*/ 39554185 w 23"/>
              <a:gd name="T7" fmla="*/ 42065340 h 27"/>
              <a:gd name="T8" fmla="*/ 20637365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2" y="0"/>
                </a:moveTo>
                <a:lnTo>
                  <a:pt x="0" y="8"/>
                </a:lnTo>
                <a:lnTo>
                  <a:pt x="12" y="27"/>
                </a:lnTo>
                <a:lnTo>
                  <a:pt x="23" y="18"/>
                </a:lnTo>
                <a:lnTo>
                  <a:pt x="1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07" name="Freeform 571"/>
          <p:cNvSpPr>
            <a:spLocks/>
          </p:cNvSpPr>
          <p:nvPr/>
        </p:nvSpPr>
        <p:spPr bwMode="auto">
          <a:xfrm>
            <a:off x="6319838" y="3117850"/>
            <a:ext cx="12700" cy="39688"/>
          </a:xfrm>
          <a:custGeom>
            <a:avLst/>
            <a:gdLst>
              <a:gd name="T0" fmla="*/ 1991078 w 9"/>
              <a:gd name="T1" fmla="*/ 0 h 27"/>
              <a:gd name="T2" fmla="*/ 0 w 9"/>
              <a:gd name="T3" fmla="*/ 58338420 h 27"/>
              <a:gd name="T4" fmla="*/ 15930033 w 9"/>
              <a:gd name="T5" fmla="*/ 58338420 h 27"/>
              <a:gd name="T6" fmla="*/ 17921111 w 9"/>
              <a:gd name="T7" fmla="*/ 0 h 27"/>
              <a:gd name="T8" fmla="*/ 1991078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08" name="Freeform 572"/>
          <p:cNvSpPr>
            <a:spLocks/>
          </p:cNvSpPr>
          <p:nvPr/>
        </p:nvSpPr>
        <p:spPr bwMode="auto">
          <a:xfrm>
            <a:off x="6330950" y="3117850"/>
            <a:ext cx="14288" cy="39688"/>
          </a:xfrm>
          <a:custGeom>
            <a:avLst/>
            <a:gdLst>
              <a:gd name="T0" fmla="*/ 1687283 w 11"/>
              <a:gd name="T1" fmla="*/ 0 h 27"/>
              <a:gd name="T2" fmla="*/ 0 w 11"/>
              <a:gd name="T3" fmla="*/ 58338420 h 27"/>
              <a:gd name="T4" fmla="*/ 16871530 w 11"/>
              <a:gd name="T5" fmla="*/ 58338420 h 27"/>
              <a:gd name="T6" fmla="*/ 18558813 w 11"/>
              <a:gd name="T7" fmla="*/ 0 h 27"/>
              <a:gd name="T8" fmla="*/ 1687283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09" name="Rectangle 573"/>
          <p:cNvSpPr>
            <a:spLocks noChangeArrowheads="1"/>
          </p:cNvSpPr>
          <p:nvPr/>
        </p:nvSpPr>
        <p:spPr bwMode="auto">
          <a:xfrm>
            <a:off x="6330950" y="3119438"/>
            <a:ext cx="0" cy="3968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10" name="Freeform 574"/>
          <p:cNvSpPr>
            <a:spLocks/>
          </p:cNvSpPr>
          <p:nvPr/>
        </p:nvSpPr>
        <p:spPr bwMode="auto">
          <a:xfrm>
            <a:off x="6343650" y="3117850"/>
            <a:ext cx="31750" cy="39688"/>
          </a:xfrm>
          <a:custGeom>
            <a:avLst/>
            <a:gdLst>
              <a:gd name="T0" fmla="*/ 1750219 w 24"/>
              <a:gd name="T1" fmla="*/ 0 h 27"/>
              <a:gd name="T2" fmla="*/ 0 w 24"/>
              <a:gd name="T3" fmla="*/ 58338420 h 27"/>
              <a:gd name="T4" fmla="*/ 40252385 w 24"/>
              <a:gd name="T5" fmla="*/ 58338420 h 27"/>
              <a:gd name="T6" fmla="*/ 42002604 w 24"/>
              <a:gd name="T7" fmla="*/ 0 h 27"/>
              <a:gd name="T8" fmla="*/ 1750219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 y="0"/>
                </a:moveTo>
                <a:lnTo>
                  <a:pt x="0" y="27"/>
                </a:lnTo>
                <a:lnTo>
                  <a:pt x="23" y="27"/>
                </a:lnTo>
                <a:lnTo>
                  <a:pt x="2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11" name="Rectangle 575"/>
          <p:cNvSpPr>
            <a:spLocks noChangeArrowheads="1"/>
          </p:cNvSpPr>
          <p:nvPr/>
        </p:nvSpPr>
        <p:spPr bwMode="auto">
          <a:xfrm>
            <a:off x="6343650" y="3119438"/>
            <a:ext cx="0" cy="3968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12" name="Freeform 576"/>
          <p:cNvSpPr>
            <a:spLocks/>
          </p:cNvSpPr>
          <p:nvPr/>
        </p:nvSpPr>
        <p:spPr bwMode="auto">
          <a:xfrm>
            <a:off x="6373813" y="3117850"/>
            <a:ext cx="3175" cy="39688"/>
          </a:xfrm>
          <a:custGeom>
            <a:avLst/>
            <a:gdLst>
              <a:gd name="T0" fmla="*/ 1119717 w 3"/>
              <a:gd name="T1" fmla="*/ 0 h 27"/>
              <a:gd name="T2" fmla="*/ 0 w 3"/>
              <a:gd name="T3" fmla="*/ 58338420 h 27"/>
              <a:gd name="T4" fmla="*/ 2240492 w 3"/>
              <a:gd name="T5" fmla="*/ 58338420 h 27"/>
              <a:gd name="T6" fmla="*/ 3360208 w 3"/>
              <a:gd name="T7" fmla="*/ 0 h 27"/>
              <a:gd name="T8" fmla="*/ 1119717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13" name="Rectangle 577"/>
          <p:cNvSpPr>
            <a:spLocks noChangeArrowheads="1"/>
          </p:cNvSpPr>
          <p:nvPr/>
        </p:nvSpPr>
        <p:spPr bwMode="auto">
          <a:xfrm>
            <a:off x="6373813" y="3119438"/>
            <a:ext cx="0" cy="3968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14" name="Freeform 578"/>
          <p:cNvSpPr>
            <a:spLocks/>
          </p:cNvSpPr>
          <p:nvPr/>
        </p:nvSpPr>
        <p:spPr bwMode="auto">
          <a:xfrm>
            <a:off x="6400800" y="3076575"/>
            <a:ext cx="31750" cy="30163"/>
          </a:xfrm>
          <a:custGeom>
            <a:avLst/>
            <a:gdLst>
              <a:gd name="T0" fmla="*/ 0 w 24"/>
              <a:gd name="T1" fmla="*/ 11372959 h 20"/>
              <a:gd name="T2" fmla="*/ 36751948 w 24"/>
              <a:gd name="T3" fmla="*/ 45490328 h 20"/>
              <a:gd name="T4" fmla="*/ 42002604 w 24"/>
              <a:gd name="T5" fmla="*/ 34117369 h 20"/>
              <a:gd name="T6" fmla="*/ 5250656 w 24"/>
              <a:gd name="T7" fmla="*/ 0 h 20"/>
              <a:gd name="T8" fmla="*/ 0 w 24"/>
              <a:gd name="T9" fmla="*/ 11372959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5"/>
                </a:moveTo>
                <a:lnTo>
                  <a:pt x="21" y="20"/>
                </a:lnTo>
                <a:lnTo>
                  <a:pt x="24" y="15"/>
                </a:lnTo>
                <a:lnTo>
                  <a:pt x="3" y="0"/>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15" name="Freeform 579"/>
          <p:cNvSpPr>
            <a:spLocks/>
          </p:cNvSpPr>
          <p:nvPr/>
        </p:nvSpPr>
        <p:spPr bwMode="auto">
          <a:xfrm>
            <a:off x="6418263" y="3068638"/>
            <a:ext cx="7937" cy="38100"/>
          </a:xfrm>
          <a:custGeom>
            <a:avLst/>
            <a:gdLst>
              <a:gd name="T0" fmla="*/ 2519204 w 5"/>
              <a:gd name="T1" fmla="*/ 0 h 26"/>
              <a:gd name="T2" fmla="*/ 0 w 5"/>
              <a:gd name="T3" fmla="*/ 55831154 h 26"/>
              <a:gd name="T4" fmla="*/ 10079990 w 5"/>
              <a:gd name="T5" fmla="*/ 55831154 h 26"/>
              <a:gd name="T6" fmla="*/ 12599194 w 5"/>
              <a:gd name="T7" fmla="*/ 0 h 26"/>
              <a:gd name="T8" fmla="*/ 2519204 w 5"/>
              <a:gd name="T9" fmla="*/ 0 h 26"/>
              <a:gd name="T10" fmla="*/ 0 60000 65536"/>
              <a:gd name="T11" fmla="*/ 0 60000 65536"/>
              <a:gd name="T12" fmla="*/ 0 60000 65536"/>
              <a:gd name="T13" fmla="*/ 0 60000 65536"/>
              <a:gd name="T14" fmla="*/ 0 60000 65536"/>
              <a:gd name="T15" fmla="*/ 0 w 5"/>
              <a:gd name="T16" fmla="*/ 0 h 26"/>
              <a:gd name="T17" fmla="*/ 5 w 5"/>
              <a:gd name="T18" fmla="*/ 26 h 26"/>
            </a:gdLst>
            <a:ahLst/>
            <a:cxnLst>
              <a:cxn ang="T10">
                <a:pos x="T0" y="T1"/>
              </a:cxn>
              <a:cxn ang="T11">
                <a:pos x="T2" y="T3"/>
              </a:cxn>
              <a:cxn ang="T12">
                <a:pos x="T4" y="T5"/>
              </a:cxn>
              <a:cxn ang="T13">
                <a:pos x="T6" y="T7"/>
              </a:cxn>
              <a:cxn ang="T14">
                <a:pos x="T8" y="T9"/>
              </a:cxn>
            </a:cxnLst>
            <a:rect l="T15" t="T16" r="T17" b="T18"/>
            <a:pathLst>
              <a:path w="5" h="26">
                <a:moveTo>
                  <a:pt x="1" y="0"/>
                </a:moveTo>
                <a:lnTo>
                  <a:pt x="0" y="26"/>
                </a:lnTo>
                <a:lnTo>
                  <a:pt x="4" y="26"/>
                </a:lnTo>
                <a:lnTo>
                  <a:pt x="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16" name="Freeform 580"/>
          <p:cNvSpPr>
            <a:spLocks/>
          </p:cNvSpPr>
          <p:nvPr/>
        </p:nvSpPr>
        <p:spPr bwMode="auto">
          <a:xfrm>
            <a:off x="6403975" y="3070225"/>
            <a:ext cx="26988" cy="39688"/>
          </a:xfrm>
          <a:custGeom>
            <a:avLst/>
            <a:gdLst>
              <a:gd name="T0" fmla="*/ 0 w 21"/>
              <a:gd name="T1" fmla="*/ 11649954 h 26"/>
              <a:gd name="T2" fmla="*/ 18168065 w 21"/>
              <a:gd name="T3" fmla="*/ 0 h 26"/>
              <a:gd name="T4" fmla="*/ 34683435 w 21"/>
              <a:gd name="T5" fmla="*/ 46601344 h 26"/>
              <a:gd name="T6" fmla="*/ 18168065 w 21"/>
              <a:gd name="T7" fmla="*/ 60582206 h 26"/>
              <a:gd name="T8" fmla="*/ 0 w 21"/>
              <a:gd name="T9" fmla="*/ 11649954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0" y="5"/>
                </a:moveTo>
                <a:lnTo>
                  <a:pt x="11" y="0"/>
                </a:lnTo>
                <a:lnTo>
                  <a:pt x="21" y="20"/>
                </a:lnTo>
                <a:lnTo>
                  <a:pt x="11" y="26"/>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17" name="Freeform 581"/>
          <p:cNvSpPr>
            <a:spLocks/>
          </p:cNvSpPr>
          <p:nvPr/>
        </p:nvSpPr>
        <p:spPr bwMode="auto">
          <a:xfrm>
            <a:off x="6424613" y="3068638"/>
            <a:ext cx="9525" cy="38100"/>
          </a:xfrm>
          <a:custGeom>
            <a:avLst/>
            <a:gdLst>
              <a:gd name="T0" fmla="*/ 1418034 w 8"/>
              <a:gd name="T1" fmla="*/ 0 h 26"/>
              <a:gd name="T2" fmla="*/ 0 w 8"/>
              <a:gd name="T3" fmla="*/ 55831154 h 26"/>
              <a:gd name="T4" fmla="*/ 9922669 w 8"/>
              <a:gd name="T5" fmla="*/ 55831154 h 26"/>
              <a:gd name="T6" fmla="*/ 11340703 w 8"/>
              <a:gd name="T7" fmla="*/ 0 h 26"/>
              <a:gd name="T8" fmla="*/ 1418034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1" y="0"/>
                </a:moveTo>
                <a:lnTo>
                  <a:pt x="0" y="26"/>
                </a:lnTo>
                <a:lnTo>
                  <a:pt x="7" y="26"/>
                </a:lnTo>
                <a:lnTo>
                  <a:pt x="8"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18" name="Rectangle 582"/>
          <p:cNvSpPr>
            <a:spLocks noChangeArrowheads="1"/>
          </p:cNvSpPr>
          <p:nvPr/>
        </p:nvSpPr>
        <p:spPr bwMode="auto">
          <a:xfrm>
            <a:off x="6424613" y="3070225"/>
            <a:ext cx="0" cy="39688"/>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19" name="Freeform 583"/>
          <p:cNvSpPr>
            <a:spLocks/>
          </p:cNvSpPr>
          <p:nvPr/>
        </p:nvSpPr>
        <p:spPr bwMode="auto">
          <a:xfrm>
            <a:off x="6432550" y="3068638"/>
            <a:ext cx="34925" cy="38100"/>
          </a:xfrm>
          <a:custGeom>
            <a:avLst/>
            <a:gdLst>
              <a:gd name="T0" fmla="*/ 1804011 w 26"/>
              <a:gd name="T1" fmla="*/ 0 h 26"/>
              <a:gd name="T2" fmla="*/ 0 w 26"/>
              <a:gd name="T3" fmla="*/ 55831154 h 26"/>
              <a:gd name="T4" fmla="*/ 45109667 w 26"/>
              <a:gd name="T5" fmla="*/ 55831154 h 26"/>
              <a:gd name="T6" fmla="*/ 46913678 w 26"/>
              <a:gd name="T7" fmla="*/ 0 h 26"/>
              <a:gd name="T8" fmla="*/ 1804011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 y="0"/>
                </a:moveTo>
                <a:lnTo>
                  <a:pt x="0" y="26"/>
                </a:lnTo>
                <a:lnTo>
                  <a:pt x="25" y="26"/>
                </a:lnTo>
                <a:lnTo>
                  <a:pt x="2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0" name="Rectangle 584"/>
          <p:cNvSpPr>
            <a:spLocks noChangeArrowheads="1"/>
          </p:cNvSpPr>
          <p:nvPr/>
        </p:nvSpPr>
        <p:spPr bwMode="auto">
          <a:xfrm>
            <a:off x="6432550" y="3070225"/>
            <a:ext cx="0" cy="39688"/>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21" name="Freeform 585"/>
          <p:cNvSpPr>
            <a:spLocks/>
          </p:cNvSpPr>
          <p:nvPr/>
        </p:nvSpPr>
        <p:spPr bwMode="auto">
          <a:xfrm>
            <a:off x="6488113" y="3028950"/>
            <a:ext cx="38100" cy="33338"/>
          </a:xfrm>
          <a:custGeom>
            <a:avLst/>
            <a:gdLst>
              <a:gd name="T0" fmla="*/ 0 w 29"/>
              <a:gd name="T1" fmla="*/ 22963821 h 22"/>
              <a:gd name="T2" fmla="*/ 41425210 w 29"/>
              <a:gd name="T3" fmla="*/ 50519193 h 22"/>
              <a:gd name="T4" fmla="*/ 50055517 w 29"/>
              <a:gd name="T5" fmla="*/ 27555372 h 22"/>
              <a:gd name="T6" fmla="*/ 10356631 w 29"/>
              <a:gd name="T7" fmla="*/ 0 h 22"/>
              <a:gd name="T8" fmla="*/ 0 w 29"/>
              <a:gd name="T9" fmla="*/ 22963821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0"/>
                </a:moveTo>
                <a:lnTo>
                  <a:pt x="24" y="22"/>
                </a:lnTo>
                <a:lnTo>
                  <a:pt x="29" y="12"/>
                </a:lnTo>
                <a:lnTo>
                  <a:pt x="6" y="0"/>
                </a:lnTo>
                <a:lnTo>
                  <a:pt x="0" y="1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2" name="Freeform 586"/>
          <p:cNvSpPr>
            <a:spLocks/>
          </p:cNvSpPr>
          <p:nvPr/>
        </p:nvSpPr>
        <p:spPr bwMode="auto">
          <a:xfrm>
            <a:off x="6508750" y="3017838"/>
            <a:ext cx="17463" cy="38100"/>
          </a:xfrm>
          <a:custGeom>
            <a:avLst/>
            <a:gdLst>
              <a:gd name="T0" fmla="*/ 1804062 w 13"/>
              <a:gd name="T1" fmla="*/ 0 h 27"/>
              <a:gd name="T2" fmla="*/ 0 w 13"/>
              <a:gd name="T3" fmla="*/ 53763333 h 27"/>
              <a:gd name="T4" fmla="*/ 21654120 w 13"/>
              <a:gd name="T5" fmla="*/ 53763333 h 27"/>
              <a:gd name="T6" fmla="*/ 23458182 w 13"/>
              <a:gd name="T7" fmla="*/ 0 h 27"/>
              <a:gd name="T8" fmla="*/ 1804062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3" name="Freeform 587"/>
          <p:cNvSpPr>
            <a:spLocks/>
          </p:cNvSpPr>
          <p:nvPr/>
        </p:nvSpPr>
        <p:spPr bwMode="auto">
          <a:xfrm>
            <a:off x="6494463" y="3019425"/>
            <a:ext cx="30162" cy="38100"/>
          </a:xfrm>
          <a:custGeom>
            <a:avLst/>
            <a:gdLst>
              <a:gd name="T0" fmla="*/ 0 w 23"/>
              <a:gd name="T1" fmla="*/ 15930033 h 27"/>
              <a:gd name="T2" fmla="*/ 18916820 w 23"/>
              <a:gd name="T3" fmla="*/ 0 h 27"/>
              <a:gd name="T4" fmla="*/ 39554185 w 23"/>
              <a:gd name="T5" fmla="*/ 39824378 h 27"/>
              <a:gd name="T6" fmla="*/ 18916820 w 23"/>
              <a:gd name="T7" fmla="*/ 53763333 h 27"/>
              <a:gd name="T8" fmla="*/ 0 w 23"/>
              <a:gd name="T9" fmla="*/ 15930033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8"/>
                </a:moveTo>
                <a:lnTo>
                  <a:pt x="11" y="0"/>
                </a:lnTo>
                <a:lnTo>
                  <a:pt x="23" y="20"/>
                </a:lnTo>
                <a:lnTo>
                  <a:pt x="11" y="27"/>
                </a:lnTo>
                <a:lnTo>
                  <a:pt x="0" y="8"/>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4" name="Freeform 588"/>
          <p:cNvSpPr>
            <a:spLocks/>
          </p:cNvSpPr>
          <p:nvPr/>
        </p:nvSpPr>
        <p:spPr bwMode="auto">
          <a:xfrm>
            <a:off x="6510338" y="3003550"/>
            <a:ext cx="42862" cy="42863"/>
          </a:xfrm>
          <a:custGeom>
            <a:avLst/>
            <a:gdLst>
              <a:gd name="T0" fmla="*/ 0 w 32"/>
              <a:gd name="T1" fmla="*/ 37138572 h 29"/>
              <a:gd name="T2" fmla="*/ 41264051 w 32"/>
              <a:gd name="T3" fmla="*/ 63352992 h 29"/>
              <a:gd name="T4" fmla="*/ 57410970 w 32"/>
              <a:gd name="T5" fmla="*/ 24029885 h 29"/>
              <a:gd name="T6" fmla="*/ 16146919 w 32"/>
              <a:gd name="T7" fmla="*/ 0 h 29"/>
              <a:gd name="T8" fmla="*/ 0 w 32"/>
              <a:gd name="T9" fmla="*/ 37138572 h 29"/>
              <a:gd name="T10" fmla="*/ 0 60000 65536"/>
              <a:gd name="T11" fmla="*/ 0 60000 65536"/>
              <a:gd name="T12" fmla="*/ 0 60000 65536"/>
              <a:gd name="T13" fmla="*/ 0 60000 65536"/>
              <a:gd name="T14" fmla="*/ 0 60000 65536"/>
              <a:gd name="T15" fmla="*/ 0 w 32"/>
              <a:gd name="T16" fmla="*/ 0 h 29"/>
              <a:gd name="T17" fmla="*/ 32 w 32"/>
              <a:gd name="T18" fmla="*/ 29 h 29"/>
            </a:gdLst>
            <a:ahLst/>
            <a:cxnLst>
              <a:cxn ang="T10">
                <a:pos x="T0" y="T1"/>
              </a:cxn>
              <a:cxn ang="T11">
                <a:pos x="T2" y="T3"/>
              </a:cxn>
              <a:cxn ang="T12">
                <a:pos x="T4" y="T5"/>
              </a:cxn>
              <a:cxn ang="T13">
                <a:pos x="T6" y="T7"/>
              </a:cxn>
              <a:cxn ang="T14">
                <a:pos x="T8" y="T9"/>
              </a:cxn>
            </a:cxnLst>
            <a:rect l="T15" t="T16" r="T17" b="T18"/>
            <a:pathLst>
              <a:path w="32" h="29">
                <a:moveTo>
                  <a:pt x="0" y="17"/>
                </a:moveTo>
                <a:lnTo>
                  <a:pt x="23" y="29"/>
                </a:lnTo>
                <a:lnTo>
                  <a:pt x="32" y="11"/>
                </a:lnTo>
                <a:lnTo>
                  <a:pt x="9" y="0"/>
                </a:lnTo>
                <a:lnTo>
                  <a:pt x="0" y="17"/>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5" name="Freeform 589"/>
          <p:cNvSpPr>
            <a:spLocks/>
          </p:cNvSpPr>
          <p:nvPr/>
        </p:nvSpPr>
        <p:spPr bwMode="auto">
          <a:xfrm>
            <a:off x="6510338" y="3019425"/>
            <a:ext cx="30162" cy="38100"/>
          </a:xfrm>
          <a:custGeom>
            <a:avLst/>
            <a:gdLst>
              <a:gd name="T0" fmla="*/ 18916820 w 23"/>
              <a:gd name="T1" fmla="*/ 0 h 27"/>
              <a:gd name="T2" fmla="*/ 0 w 23"/>
              <a:gd name="T3" fmla="*/ 15930033 h 27"/>
              <a:gd name="T4" fmla="*/ 18916820 w 23"/>
              <a:gd name="T5" fmla="*/ 53763333 h 27"/>
              <a:gd name="T6" fmla="*/ 39554185 w 23"/>
              <a:gd name="T7" fmla="*/ 39824378 h 27"/>
              <a:gd name="T8" fmla="*/ 18916820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8"/>
                </a:lnTo>
                <a:lnTo>
                  <a:pt x="11" y="27"/>
                </a:lnTo>
                <a:lnTo>
                  <a:pt x="23" y="20"/>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6" name="Freeform 590"/>
          <p:cNvSpPr>
            <a:spLocks/>
          </p:cNvSpPr>
          <p:nvPr/>
        </p:nvSpPr>
        <p:spPr bwMode="auto">
          <a:xfrm>
            <a:off x="6556375" y="2927350"/>
            <a:ext cx="39688" cy="44450"/>
          </a:xfrm>
          <a:custGeom>
            <a:avLst/>
            <a:gdLst>
              <a:gd name="T0" fmla="*/ 0 w 31"/>
              <a:gd name="T1" fmla="*/ 30734212 h 30"/>
              <a:gd name="T2" fmla="*/ 32781008 w 31"/>
              <a:gd name="T3" fmla="*/ 65860083 h 30"/>
              <a:gd name="T4" fmla="*/ 50810882 w 31"/>
              <a:gd name="T5" fmla="*/ 35125872 h 30"/>
              <a:gd name="T6" fmla="*/ 16391144 w 31"/>
              <a:gd name="T7" fmla="*/ 0 h 30"/>
              <a:gd name="T8" fmla="*/ 0 w 31"/>
              <a:gd name="T9" fmla="*/ 30734212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0" y="14"/>
                </a:moveTo>
                <a:lnTo>
                  <a:pt x="20" y="30"/>
                </a:lnTo>
                <a:lnTo>
                  <a:pt x="31" y="16"/>
                </a:lnTo>
                <a:lnTo>
                  <a:pt x="10" y="0"/>
                </a:lnTo>
                <a:lnTo>
                  <a:pt x="0" y="14"/>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7" name="Freeform 591"/>
          <p:cNvSpPr>
            <a:spLocks/>
          </p:cNvSpPr>
          <p:nvPr/>
        </p:nvSpPr>
        <p:spPr bwMode="auto">
          <a:xfrm>
            <a:off x="6581775" y="2921000"/>
            <a:ext cx="12700" cy="36513"/>
          </a:xfrm>
          <a:custGeom>
            <a:avLst/>
            <a:gdLst>
              <a:gd name="T0" fmla="*/ 1612900 w 10"/>
              <a:gd name="T1" fmla="*/ 0 h 26"/>
              <a:gd name="T2" fmla="*/ 0 w 10"/>
              <a:gd name="T3" fmla="*/ 51276891 h 26"/>
              <a:gd name="T4" fmla="*/ 14516100 w 10"/>
              <a:gd name="T5" fmla="*/ 51276891 h 26"/>
              <a:gd name="T6" fmla="*/ 16129000 w 10"/>
              <a:gd name="T7" fmla="*/ 0 h 26"/>
              <a:gd name="T8" fmla="*/ 1612900 w 10"/>
              <a:gd name="T9" fmla="*/ 0 h 26"/>
              <a:gd name="T10" fmla="*/ 0 60000 65536"/>
              <a:gd name="T11" fmla="*/ 0 60000 65536"/>
              <a:gd name="T12" fmla="*/ 0 60000 65536"/>
              <a:gd name="T13" fmla="*/ 0 60000 65536"/>
              <a:gd name="T14" fmla="*/ 0 60000 65536"/>
              <a:gd name="T15" fmla="*/ 0 w 10"/>
              <a:gd name="T16" fmla="*/ 0 h 26"/>
              <a:gd name="T17" fmla="*/ 10 w 10"/>
              <a:gd name="T18" fmla="*/ 26 h 26"/>
            </a:gdLst>
            <a:ahLst/>
            <a:cxnLst>
              <a:cxn ang="T10">
                <a:pos x="T0" y="T1"/>
              </a:cxn>
              <a:cxn ang="T11">
                <a:pos x="T2" y="T3"/>
              </a:cxn>
              <a:cxn ang="T12">
                <a:pos x="T4" y="T5"/>
              </a:cxn>
              <a:cxn ang="T13">
                <a:pos x="T6" y="T7"/>
              </a:cxn>
              <a:cxn ang="T14">
                <a:pos x="T8" y="T9"/>
              </a:cxn>
            </a:cxnLst>
            <a:rect l="T15" t="T16" r="T17" b="T18"/>
            <a:pathLst>
              <a:path w="10" h="26">
                <a:moveTo>
                  <a:pt x="1" y="0"/>
                </a:moveTo>
                <a:lnTo>
                  <a:pt x="0" y="26"/>
                </a:lnTo>
                <a:lnTo>
                  <a:pt x="9" y="26"/>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8" name="Freeform 592"/>
          <p:cNvSpPr>
            <a:spLocks/>
          </p:cNvSpPr>
          <p:nvPr/>
        </p:nvSpPr>
        <p:spPr bwMode="auto">
          <a:xfrm>
            <a:off x="6569075" y="2922588"/>
            <a:ext cx="26988" cy="38100"/>
          </a:xfrm>
          <a:custGeom>
            <a:avLst/>
            <a:gdLst>
              <a:gd name="T0" fmla="*/ 0 w 21"/>
              <a:gd name="T1" fmla="*/ 9956800 h 27"/>
              <a:gd name="T2" fmla="*/ 16515371 w 21"/>
              <a:gd name="T3" fmla="*/ 0 h 27"/>
              <a:gd name="T4" fmla="*/ 34683435 w 21"/>
              <a:gd name="T5" fmla="*/ 41815456 h 27"/>
              <a:gd name="T6" fmla="*/ 16515371 w 21"/>
              <a:gd name="T7" fmla="*/ 53763333 h 27"/>
              <a:gd name="T8" fmla="*/ 0 w 21"/>
              <a:gd name="T9" fmla="*/ 995680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0" y="5"/>
                </a:moveTo>
                <a:lnTo>
                  <a:pt x="10" y="0"/>
                </a:lnTo>
                <a:lnTo>
                  <a:pt x="21" y="21"/>
                </a:lnTo>
                <a:lnTo>
                  <a:pt x="10" y="27"/>
                </a:lnTo>
                <a:lnTo>
                  <a:pt x="0" y="5"/>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29" name="Freeform 593"/>
          <p:cNvSpPr>
            <a:spLocks/>
          </p:cNvSpPr>
          <p:nvPr/>
        </p:nvSpPr>
        <p:spPr bwMode="auto">
          <a:xfrm>
            <a:off x="6592888" y="2921000"/>
            <a:ext cx="7937" cy="36513"/>
          </a:xfrm>
          <a:custGeom>
            <a:avLst/>
            <a:gdLst>
              <a:gd name="T0" fmla="*/ 1750109 w 6"/>
              <a:gd name="T1" fmla="*/ 0 h 26"/>
              <a:gd name="T2" fmla="*/ 0 w 6"/>
              <a:gd name="T3" fmla="*/ 51276891 h 26"/>
              <a:gd name="T4" fmla="*/ 8749220 w 6"/>
              <a:gd name="T5" fmla="*/ 51276891 h 26"/>
              <a:gd name="T6" fmla="*/ 10499328 w 6"/>
              <a:gd name="T7" fmla="*/ 0 h 26"/>
              <a:gd name="T8" fmla="*/ 1750109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5" y="26"/>
                </a:lnTo>
                <a:lnTo>
                  <a:pt x="6"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30" name="Rectangle 594"/>
          <p:cNvSpPr>
            <a:spLocks noChangeArrowheads="1"/>
          </p:cNvSpPr>
          <p:nvPr/>
        </p:nvSpPr>
        <p:spPr bwMode="auto">
          <a:xfrm>
            <a:off x="6592888" y="2922588"/>
            <a:ext cx="0" cy="38100"/>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31" name="Freeform 595"/>
          <p:cNvSpPr>
            <a:spLocks/>
          </p:cNvSpPr>
          <p:nvPr/>
        </p:nvSpPr>
        <p:spPr bwMode="auto">
          <a:xfrm>
            <a:off x="6586538" y="2913063"/>
            <a:ext cx="34925" cy="36512"/>
          </a:xfrm>
          <a:custGeom>
            <a:avLst/>
            <a:gdLst>
              <a:gd name="T0" fmla="*/ 0 w 28"/>
              <a:gd name="T1" fmla="*/ 25459513 h 24"/>
              <a:gd name="T2" fmla="*/ 35783157 w 28"/>
              <a:gd name="T3" fmla="*/ 55546923 h 24"/>
              <a:gd name="T4" fmla="*/ 43562701 w 28"/>
              <a:gd name="T5" fmla="*/ 30087409 h 24"/>
              <a:gd name="T6" fmla="*/ 9334954 w 28"/>
              <a:gd name="T7" fmla="*/ 0 h 24"/>
              <a:gd name="T8" fmla="*/ 0 w 28"/>
              <a:gd name="T9" fmla="*/ 25459513 h 24"/>
              <a:gd name="T10" fmla="*/ 0 60000 65536"/>
              <a:gd name="T11" fmla="*/ 0 60000 65536"/>
              <a:gd name="T12" fmla="*/ 0 60000 65536"/>
              <a:gd name="T13" fmla="*/ 0 60000 65536"/>
              <a:gd name="T14" fmla="*/ 0 60000 65536"/>
              <a:gd name="T15" fmla="*/ 0 w 28"/>
              <a:gd name="T16" fmla="*/ 0 h 24"/>
              <a:gd name="T17" fmla="*/ 28 w 28"/>
              <a:gd name="T18" fmla="*/ 24 h 24"/>
            </a:gdLst>
            <a:ahLst/>
            <a:cxnLst>
              <a:cxn ang="T10">
                <a:pos x="T0" y="T1"/>
              </a:cxn>
              <a:cxn ang="T11">
                <a:pos x="T2" y="T3"/>
              </a:cxn>
              <a:cxn ang="T12">
                <a:pos x="T4" y="T5"/>
              </a:cxn>
              <a:cxn ang="T13">
                <a:pos x="T6" y="T7"/>
              </a:cxn>
              <a:cxn ang="T14">
                <a:pos x="T8" y="T9"/>
              </a:cxn>
            </a:cxnLst>
            <a:rect l="T15" t="T16" r="T17" b="T18"/>
            <a:pathLst>
              <a:path w="28" h="24">
                <a:moveTo>
                  <a:pt x="0" y="11"/>
                </a:moveTo>
                <a:lnTo>
                  <a:pt x="23" y="24"/>
                </a:lnTo>
                <a:lnTo>
                  <a:pt x="28" y="13"/>
                </a:lnTo>
                <a:lnTo>
                  <a:pt x="6" y="0"/>
                </a:lnTo>
                <a:lnTo>
                  <a:pt x="0" y="11"/>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32" name="Freeform 596"/>
          <p:cNvSpPr>
            <a:spLocks/>
          </p:cNvSpPr>
          <p:nvPr/>
        </p:nvSpPr>
        <p:spPr bwMode="auto">
          <a:xfrm>
            <a:off x="6586538" y="2922588"/>
            <a:ext cx="30162" cy="38100"/>
          </a:xfrm>
          <a:custGeom>
            <a:avLst/>
            <a:gdLst>
              <a:gd name="T0" fmla="*/ 18916820 w 23"/>
              <a:gd name="T1" fmla="*/ 0 h 27"/>
              <a:gd name="T2" fmla="*/ 0 w 23"/>
              <a:gd name="T3" fmla="*/ 11947878 h 27"/>
              <a:gd name="T4" fmla="*/ 18916820 w 23"/>
              <a:gd name="T5" fmla="*/ 53763333 h 27"/>
              <a:gd name="T6" fmla="*/ 39554185 w 23"/>
              <a:gd name="T7" fmla="*/ 37833300 h 27"/>
              <a:gd name="T8" fmla="*/ 18916820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6"/>
                </a:lnTo>
                <a:lnTo>
                  <a:pt x="11" y="27"/>
                </a:lnTo>
                <a:lnTo>
                  <a:pt x="23" y="19"/>
                </a:lnTo>
                <a:lnTo>
                  <a:pt x="1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33" name="Freeform 597"/>
          <p:cNvSpPr>
            <a:spLocks/>
          </p:cNvSpPr>
          <p:nvPr/>
        </p:nvSpPr>
        <p:spPr bwMode="auto">
          <a:xfrm>
            <a:off x="6648450" y="2868613"/>
            <a:ext cx="11113" cy="41275"/>
          </a:xfrm>
          <a:custGeom>
            <a:avLst/>
            <a:gdLst>
              <a:gd name="T0" fmla="*/ 1234654 w 10"/>
              <a:gd name="T1" fmla="*/ 0 h 27"/>
              <a:gd name="T2" fmla="*/ 0 w 10"/>
              <a:gd name="T3" fmla="*/ 63097245 h 27"/>
              <a:gd name="T4" fmla="*/ 11115223 w 10"/>
              <a:gd name="T5" fmla="*/ 63097245 h 27"/>
              <a:gd name="T6" fmla="*/ 12349877 w 10"/>
              <a:gd name="T7" fmla="*/ 0 h 27"/>
              <a:gd name="T8" fmla="*/ 1234654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34" name="Freeform 598"/>
          <p:cNvSpPr>
            <a:spLocks/>
          </p:cNvSpPr>
          <p:nvPr/>
        </p:nvSpPr>
        <p:spPr bwMode="auto">
          <a:xfrm>
            <a:off x="6659563" y="2868613"/>
            <a:ext cx="46037" cy="41275"/>
          </a:xfrm>
          <a:custGeom>
            <a:avLst/>
            <a:gdLst>
              <a:gd name="T0" fmla="*/ 1729676 w 35"/>
              <a:gd name="T1" fmla="*/ 0 h 27"/>
              <a:gd name="T2" fmla="*/ 0 w 35"/>
              <a:gd name="T3" fmla="*/ 63097245 h 27"/>
              <a:gd name="T4" fmla="*/ 57093772 w 35"/>
              <a:gd name="T5" fmla="*/ 63097245 h 27"/>
              <a:gd name="T6" fmla="*/ 60554439 w 35"/>
              <a:gd name="T7" fmla="*/ 0 h 27"/>
              <a:gd name="T8" fmla="*/ 1729676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1" y="0"/>
                </a:moveTo>
                <a:lnTo>
                  <a:pt x="0" y="27"/>
                </a:lnTo>
                <a:lnTo>
                  <a:pt x="33" y="27"/>
                </a:lnTo>
                <a:lnTo>
                  <a:pt x="3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35" name="Rectangle 599"/>
          <p:cNvSpPr>
            <a:spLocks noChangeArrowheads="1"/>
          </p:cNvSpPr>
          <p:nvPr/>
        </p:nvSpPr>
        <p:spPr bwMode="auto">
          <a:xfrm>
            <a:off x="6659563" y="2871788"/>
            <a:ext cx="0" cy="3968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36" name="Freeform 600"/>
          <p:cNvSpPr>
            <a:spLocks/>
          </p:cNvSpPr>
          <p:nvPr/>
        </p:nvSpPr>
        <p:spPr bwMode="auto">
          <a:xfrm>
            <a:off x="6759575" y="2868613"/>
            <a:ext cx="47625" cy="41275"/>
          </a:xfrm>
          <a:custGeom>
            <a:avLst/>
            <a:gdLst>
              <a:gd name="T0" fmla="*/ 3500438 w 36"/>
              <a:gd name="T1" fmla="*/ 0 h 27"/>
              <a:gd name="T2" fmla="*/ 0 w 36"/>
              <a:gd name="T3" fmla="*/ 63097245 h 27"/>
              <a:gd name="T4" fmla="*/ 61253688 w 36"/>
              <a:gd name="T5" fmla="*/ 63097245 h 27"/>
              <a:gd name="T6" fmla="*/ 63003906 w 36"/>
              <a:gd name="T7" fmla="*/ 0 h 27"/>
              <a:gd name="T8" fmla="*/ 3500438 w 36"/>
              <a:gd name="T9" fmla="*/ 0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2" y="0"/>
                </a:moveTo>
                <a:lnTo>
                  <a:pt x="0" y="27"/>
                </a:lnTo>
                <a:lnTo>
                  <a:pt x="35" y="27"/>
                </a:lnTo>
                <a:lnTo>
                  <a:pt x="36" y="0"/>
                </a:lnTo>
                <a:lnTo>
                  <a:pt x="2"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37" name="Freeform 601"/>
          <p:cNvSpPr>
            <a:spLocks/>
          </p:cNvSpPr>
          <p:nvPr/>
        </p:nvSpPr>
        <p:spPr bwMode="auto">
          <a:xfrm>
            <a:off x="6805613" y="2868613"/>
            <a:ext cx="11112" cy="41275"/>
          </a:xfrm>
          <a:custGeom>
            <a:avLst/>
            <a:gdLst>
              <a:gd name="T0" fmla="*/ 1524813 w 9"/>
              <a:gd name="T1" fmla="*/ 0 h 27"/>
              <a:gd name="T2" fmla="*/ 0 w 9"/>
              <a:gd name="T3" fmla="*/ 63097245 h 27"/>
              <a:gd name="T4" fmla="*/ 12194803 w 9"/>
              <a:gd name="T5" fmla="*/ 63097245 h 27"/>
              <a:gd name="T6" fmla="*/ 13719616 w 9"/>
              <a:gd name="T7" fmla="*/ 0 h 27"/>
              <a:gd name="T8" fmla="*/ 1524813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38" name="Rectangle 602"/>
          <p:cNvSpPr>
            <a:spLocks noChangeArrowheads="1"/>
          </p:cNvSpPr>
          <p:nvPr/>
        </p:nvSpPr>
        <p:spPr bwMode="auto">
          <a:xfrm>
            <a:off x="6805613" y="2871788"/>
            <a:ext cx="0" cy="39687"/>
          </a:xfrm>
          <a:prstGeom prst="rect">
            <a:avLst/>
          </a:pr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hu-HU" sz="2400" u="sng">
              <a:solidFill>
                <a:srgbClr val="FFFFFF"/>
              </a:solidFill>
              <a:latin typeface="Times New Roman" charset="0"/>
            </a:endParaRPr>
          </a:p>
        </p:txBody>
      </p:sp>
      <p:sp>
        <p:nvSpPr>
          <p:cNvPr id="155739" name="Freeform 603"/>
          <p:cNvSpPr>
            <a:spLocks/>
          </p:cNvSpPr>
          <p:nvPr/>
        </p:nvSpPr>
        <p:spPr bwMode="auto">
          <a:xfrm>
            <a:off x="6846888" y="2828925"/>
            <a:ext cx="41275" cy="44450"/>
          </a:xfrm>
          <a:custGeom>
            <a:avLst/>
            <a:gdLst>
              <a:gd name="T0" fmla="*/ 0 w 31"/>
              <a:gd name="T1" fmla="*/ 35125872 h 30"/>
              <a:gd name="T2" fmla="*/ 39000881 w 31"/>
              <a:gd name="T3" fmla="*/ 65860083 h 30"/>
              <a:gd name="T4" fmla="*/ 54955665 w 31"/>
              <a:gd name="T5" fmla="*/ 30734212 h 30"/>
              <a:gd name="T6" fmla="*/ 17728278 w 31"/>
              <a:gd name="T7" fmla="*/ 0 h 30"/>
              <a:gd name="T8" fmla="*/ 0 w 31"/>
              <a:gd name="T9" fmla="*/ 35125872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0" y="16"/>
                </a:moveTo>
                <a:lnTo>
                  <a:pt x="22" y="30"/>
                </a:lnTo>
                <a:lnTo>
                  <a:pt x="31" y="14"/>
                </a:lnTo>
                <a:lnTo>
                  <a:pt x="10" y="0"/>
                </a:lnTo>
                <a:lnTo>
                  <a:pt x="0" y="1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40" name="Freeform 604"/>
          <p:cNvSpPr>
            <a:spLocks/>
          </p:cNvSpPr>
          <p:nvPr/>
        </p:nvSpPr>
        <p:spPr bwMode="auto">
          <a:xfrm>
            <a:off x="6873875" y="2819400"/>
            <a:ext cx="31750" cy="39688"/>
          </a:xfrm>
          <a:custGeom>
            <a:avLst/>
            <a:gdLst>
              <a:gd name="T0" fmla="*/ 1612900 w 25"/>
              <a:gd name="T1" fmla="*/ 0 h 27"/>
              <a:gd name="T2" fmla="*/ 0 w 25"/>
              <a:gd name="T3" fmla="*/ 58338420 h 27"/>
              <a:gd name="T4" fmla="*/ 38709600 w 25"/>
              <a:gd name="T5" fmla="*/ 58338420 h 27"/>
              <a:gd name="T6" fmla="*/ 40322500 w 25"/>
              <a:gd name="T7" fmla="*/ 0 h 27"/>
              <a:gd name="T8" fmla="*/ 1612900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 y="0"/>
                </a:moveTo>
                <a:lnTo>
                  <a:pt x="0" y="27"/>
                </a:lnTo>
                <a:lnTo>
                  <a:pt x="24" y="27"/>
                </a:lnTo>
                <a:lnTo>
                  <a:pt x="25"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41" name="Freeform 605"/>
          <p:cNvSpPr>
            <a:spLocks/>
          </p:cNvSpPr>
          <p:nvPr/>
        </p:nvSpPr>
        <p:spPr bwMode="auto">
          <a:xfrm>
            <a:off x="6859588" y="2820988"/>
            <a:ext cx="26987" cy="39687"/>
          </a:xfrm>
          <a:custGeom>
            <a:avLst/>
            <a:gdLst>
              <a:gd name="T0" fmla="*/ 0 w 21"/>
              <a:gd name="T1" fmla="*/ 12962950 h 27"/>
              <a:gd name="T2" fmla="*/ 16514759 w 21"/>
              <a:gd name="T3" fmla="*/ 0 h 27"/>
              <a:gd name="T4" fmla="*/ 34680865 w 21"/>
              <a:gd name="T5" fmla="*/ 43211794 h 27"/>
              <a:gd name="T6" fmla="*/ 16514759 w 21"/>
              <a:gd name="T7" fmla="*/ 58335480 h 27"/>
              <a:gd name="T8" fmla="*/ 0 w 21"/>
              <a:gd name="T9" fmla="*/ 1296295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0" y="6"/>
                </a:moveTo>
                <a:lnTo>
                  <a:pt x="10" y="0"/>
                </a:lnTo>
                <a:lnTo>
                  <a:pt x="21" y="20"/>
                </a:lnTo>
                <a:lnTo>
                  <a:pt x="10" y="27"/>
                </a:lnTo>
                <a:lnTo>
                  <a:pt x="0" y="6"/>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5742" name="Freeform 606"/>
          <p:cNvSpPr>
            <a:spLocks/>
          </p:cNvSpPr>
          <p:nvPr/>
        </p:nvSpPr>
        <p:spPr bwMode="auto">
          <a:xfrm>
            <a:off x="1781175" y="1760538"/>
            <a:ext cx="5141913" cy="3849687"/>
          </a:xfrm>
          <a:custGeom>
            <a:avLst/>
            <a:gdLst>
              <a:gd name="T0" fmla="*/ 27698964 w 3908"/>
              <a:gd name="T1" fmla="*/ 2147483647 h 2616"/>
              <a:gd name="T2" fmla="*/ 114257570 w 3908"/>
              <a:gd name="T3" fmla="*/ 2147483647 h 2616"/>
              <a:gd name="T4" fmla="*/ 192159920 w 3908"/>
              <a:gd name="T5" fmla="*/ 2147483647 h 2616"/>
              <a:gd name="T6" fmla="*/ 245826335 w 3908"/>
              <a:gd name="T7" fmla="*/ 2147483647 h 2616"/>
              <a:gd name="T8" fmla="*/ 360083904 w 3908"/>
              <a:gd name="T9" fmla="*/ 2147483647 h 2616"/>
              <a:gd name="T10" fmla="*/ 413750319 w 3908"/>
              <a:gd name="T11" fmla="*/ 2147483647 h 2616"/>
              <a:gd name="T12" fmla="*/ 493384183 w 3908"/>
              <a:gd name="T13" fmla="*/ 2147483647 h 2616"/>
              <a:gd name="T14" fmla="*/ 604178725 w 3908"/>
              <a:gd name="T15" fmla="*/ 2147483647 h 2616"/>
              <a:gd name="T16" fmla="*/ 697662071 w 3908"/>
              <a:gd name="T17" fmla="*/ 2147483647 h 2616"/>
              <a:gd name="T18" fmla="*/ 772102709 w 3908"/>
              <a:gd name="T19" fmla="*/ 2147483647 h 2616"/>
              <a:gd name="T20" fmla="*/ 901941275 w 3908"/>
              <a:gd name="T21" fmla="*/ 2147483647 h 2616"/>
              <a:gd name="T22" fmla="*/ 1023123586 w 3908"/>
              <a:gd name="T23" fmla="*/ 2147483647 h 2616"/>
              <a:gd name="T24" fmla="*/ 1090638167 w 3908"/>
              <a:gd name="T25" fmla="*/ 2147483647 h 2616"/>
              <a:gd name="T26" fmla="*/ 1125261872 w 3908"/>
              <a:gd name="T27" fmla="*/ 2147483647 h 2616"/>
              <a:gd name="T28" fmla="*/ 1251637410 w 3908"/>
              <a:gd name="T29" fmla="*/ 2147483647 h 2616"/>
              <a:gd name="T30" fmla="*/ 1317421792 w 3908"/>
              <a:gd name="T31" fmla="*/ 2147483647 h 2616"/>
              <a:gd name="T32" fmla="*/ 1431679362 w 3908"/>
              <a:gd name="T33" fmla="*/ 2147483647 h 2616"/>
              <a:gd name="T34" fmla="*/ 1480152550 w 3908"/>
              <a:gd name="T35" fmla="*/ 2147483647 h 2616"/>
              <a:gd name="T36" fmla="*/ 1689624981 w 3908"/>
              <a:gd name="T37" fmla="*/ 2147483647 h 2616"/>
              <a:gd name="T38" fmla="*/ 1788301554 w 3908"/>
              <a:gd name="T39" fmla="*/ 2147483647 h 2616"/>
              <a:gd name="T40" fmla="*/ 1855817451 w 3908"/>
              <a:gd name="T41" fmla="*/ 2147483647 h 2616"/>
              <a:gd name="T42" fmla="*/ 1973536733 w 3908"/>
              <a:gd name="T43" fmla="*/ 2147483647 h 2616"/>
              <a:gd name="T44" fmla="*/ 2117224781 w 3908"/>
              <a:gd name="T45" fmla="*/ 2147483647 h 2616"/>
              <a:gd name="T46" fmla="*/ 2147483647 w 3908"/>
              <a:gd name="T47" fmla="*/ 2147483647 h 2616"/>
              <a:gd name="T48" fmla="*/ 2147483647 w 3908"/>
              <a:gd name="T49" fmla="*/ 2147483647 h 2616"/>
              <a:gd name="T50" fmla="*/ 2147483647 w 3908"/>
              <a:gd name="T51" fmla="*/ 2147483647 h 2616"/>
              <a:gd name="T52" fmla="*/ 2147483647 w 3908"/>
              <a:gd name="T53" fmla="*/ 2147483647 h 2616"/>
              <a:gd name="T54" fmla="*/ 2147483647 w 3908"/>
              <a:gd name="T55" fmla="*/ 2147483647 h 2616"/>
              <a:gd name="T56" fmla="*/ 2147483647 w 3908"/>
              <a:gd name="T57" fmla="*/ 2147483647 h 2616"/>
              <a:gd name="T58" fmla="*/ 2147483647 w 3908"/>
              <a:gd name="T59" fmla="*/ 2147483647 h 2616"/>
              <a:gd name="T60" fmla="*/ 2147483647 w 3908"/>
              <a:gd name="T61" fmla="*/ 2147483647 h 2616"/>
              <a:gd name="T62" fmla="*/ 2147483647 w 3908"/>
              <a:gd name="T63" fmla="*/ 2147483647 h 2616"/>
              <a:gd name="T64" fmla="*/ 2147483647 w 3908"/>
              <a:gd name="T65" fmla="*/ 2147483647 h 2616"/>
              <a:gd name="T66" fmla="*/ 2147483647 w 3908"/>
              <a:gd name="T67" fmla="*/ 2147483647 h 2616"/>
              <a:gd name="T68" fmla="*/ 2147483647 w 3908"/>
              <a:gd name="T69" fmla="*/ 2147483647 h 2616"/>
              <a:gd name="T70" fmla="*/ 2147483647 w 3908"/>
              <a:gd name="T71" fmla="*/ 2147483647 h 2616"/>
              <a:gd name="T72" fmla="*/ 2147483647 w 3908"/>
              <a:gd name="T73" fmla="*/ 2147483647 h 2616"/>
              <a:gd name="T74" fmla="*/ 2147483647 w 3908"/>
              <a:gd name="T75" fmla="*/ 2147483647 h 2616"/>
              <a:gd name="T76" fmla="*/ 2147483647 w 3908"/>
              <a:gd name="T77" fmla="*/ 2147483647 h 2616"/>
              <a:gd name="T78" fmla="*/ 2147483647 w 3908"/>
              <a:gd name="T79" fmla="*/ 2147483647 h 2616"/>
              <a:gd name="T80" fmla="*/ 2147483647 w 3908"/>
              <a:gd name="T81" fmla="*/ 2147483647 h 2616"/>
              <a:gd name="T82" fmla="*/ 2147483647 w 3908"/>
              <a:gd name="T83" fmla="*/ 2098451728 h 2616"/>
              <a:gd name="T84" fmla="*/ 2147483647 w 3908"/>
              <a:gd name="T85" fmla="*/ 1955523269 h 2616"/>
              <a:gd name="T86" fmla="*/ 2147483647 w 3908"/>
              <a:gd name="T87" fmla="*/ 1879728877 h 2616"/>
              <a:gd name="T88" fmla="*/ 2147483647 w 3908"/>
              <a:gd name="T89" fmla="*/ 1879728877 h 2616"/>
              <a:gd name="T90" fmla="*/ 2147483647 w 3908"/>
              <a:gd name="T91" fmla="*/ 1736798946 h 2616"/>
              <a:gd name="T92" fmla="*/ 2147483647 w 3908"/>
              <a:gd name="T93" fmla="*/ 1663169267 h 2616"/>
              <a:gd name="T94" fmla="*/ 2147483647 w 3908"/>
              <a:gd name="T95" fmla="*/ 1589539588 h 2616"/>
              <a:gd name="T96" fmla="*/ 2147483647 w 3908"/>
              <a:gd name="T97" fmla="*/ 1518076095 h 2616"/>
              <a:gd name="T98" fmla="*/ 2147483647 w 3908"/>
              <a:gd name="T99" fmla="*/ 1444444944 h 2616"/>
              <a:gd name="T100" fmla="*/ 2147483647 w 3908"/>
              <a:gd name="T101" fmla="*/ 1370815266 h 2616"/>
              <a:gd name="T102" fmla="*/ 2147483647 w 3908"/>
              <a:gd name="T103" fmla="*/ 1299351772 h 2616"/>
              <a:gd name="T104" fmla="*/ 2147483647 w 3908"/>
              <a:gd name="T105" fmla="*/ 1225722093 h 2616"/>
              <a:gd name="T106" fmla="*/ 2147483647 w 3908"/>
              <a:gd name="T107" fmla="*/ 1154257128 h 2616"/>
              <a:gd name="T108" fmla="*/ 2147483647 w 3908"/>
              <a:gd name="T109" fmla="*/ 1006997770 h 2616"/>
              <a:gd name="T110" fmla="*/ 2147483647 w 3908"/>
              <a:gd name="T111" fmla="*/ 861903126 h 2616"/>
              <a:gd name="T112" fmla="*/ 2147483647 w 3908"/>
              <a:gd name="T113" fmla="*/ 645344988 h 2616"/>
              <a:gd name="T114" fmla="*/ 2147483647 w 3908"/>
              <a:gd name="T115" fmla="*/ 498084159 h 2616"/>
              <a:gd name="T116" fmla="*/ 2147483647 w 3908"/>
              <a:gd name="T117" fmla="*/ 350824802 h 26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08"/>
              <a:gd name="T178" fmla="*/ 0 h 2616"/>
              <a:gd name="T179" fmla="*/ 3908 w 3908"/>
              <a:gd name="T180" fmla="*/ 2616 h 26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08" h="2616">
                <a:moveTo>
                  <a:pt x="0" y="2616"/>
                </a:moveTo>
                <a:lnTo>
                  <a:pt x="2" y="2583"/>
                </a:lnTo>
                <a:lnTo>
                  <a:pt x="5" y="2583"/>
                </a:lnTo>
                <a:lnTo>
                  <a:pt x="6" y="2583"/>
                </a:lnTo>
                <a:lnTo>
                  <a:pt x="8" y="2548"/>
                </a:lnTo>
                <a:lnTo>
                  <a:pt x="10" y="2548"/>
                </a:lnTo>
                <a:lnTo>
                  <a:pt x="14" y="2548"/>
                </a:lnTo>
                <a:lnTo>
                  <a:pt x="16" y="2548"/>
                </a:lnTo>
                <a:lnTo>
                  <a:pt x="28" y="2548"/>
                </a:lnTo>
                <a:lnTo>
                  <a:pt x="31" y="2515"/>
                </a:lnTo>
                <a:lnTo>
                  <a:pt x="36" y="2515"/>
                </a:lnTo>
                <a:lnTo>
                  <a:pt x="41" y="2515"/>
                </a:lnTo>
                <a:lnTo>
                  <a:pt x="45" y="2515"/>
                </a:lnTo>
                <a:lnTo>
                  <a:pt x="48" y="2515"/>
                </a:lnTo>
                <a:lnTo>
                  <a:pt x="53" y="2515"/>
                </a:lnTo>
                <a:lnTo>
                  <a:pt x="66" y="2515"/>
                </a:lnTo>
                <a:lnTo>
                  <a:pt x="69" y="2515"/>
                </a:lnTo>
                <a:lnTo>
                  <a:pt x="73" y="2482"/>
                </a:lnTo>
                <a:lnTo>
                  <a:pt x="75" y="2482"/>
                </a:lnTo>
                <a:lnTo>
                  <a:pt x="79" y="2482"/>
                </a:lnTo>
                <a:lnTo>
                  <a:pt x="83" y="2482"/>
                </a:lnTo>
                <a:lnTo>
                  <a:pt x="85" y="2448"/>
                </a:lnTo>
                <a:lnTo>
                  <a:pt x="101" y="2448"/>
                </a:lnTo>
                <a:lnTo>
                  <a:pt x="111" y="2448"/>
                </a:lnTo>
                <a:lnTo>
                  <a:pt x="113" y="2448"/>
                </a:lnTo>
                <a:lnTo>
                  <a:pt x="116" y="2448"/>
                </a:lnTo>
                <a:lnTo>
                  <a:pt x="121" y="2448"/>
                </a:lnTo>
                <a:lnTo>
                  <a:pt x="126" y="2414"/>
                </a:lnTo>
                <a:lnTo>
                  <a:pt x="135" y="2414"/>
                </a:lnTo>
                <a:lnTo>
                  <a:pt x="137" y="2414"/>
                </a:lnTo>
                <a:lnTo>
                  <a:pt x="140" y="2414"/>
                </a:lnTo>
                <a:lnTo>
                  <a:pt x="142" y="2414"/>
                </a:lnTo>
                <a:lnTo>
                  <a:pt x="144" y="2381"/>
                </a:lnTo>
                <a:lnTo>
                  <a:pt x="156" y="2381"/>
                </a:lnTo>
                <a:lnTo>
                  <a:pt x="160" y="2381"/>
                </a:lnTo>
                <a:lnTo>
                  <a:pt x="170" y="2381"/>
                </a:lnTo>
                <a:lnTo>
                  <a:pt x="172" y="2381"/>
                </a:lnTo>
                <a:lnTo>
                  <a:pt x="182" y="2381"/>
                </a:lnTo>
                <a:lnTo>
                  <a:pt x="191" y="2381"/>
                </a:lnTo>
                <a:lnTo>
                  <a:pt x="208" y="2347"/>
                </a:lnTo>
                <a:lnTo>
                  <a:pt x="210" y="2347"/>
                </a:lnTo>
                <a:lnTo>
                  <a:pt x="213" y="2347"/>
                </a:lnTo>
                <a:lnTo>
                  <a:pt x="215" y="2347"/>
                </a:lnTo>
                <a:lnTo>
                  <a:pt x="217" y="2347"/>
                </a:lnTo>
                <a:lnTo>
                  <a:pt x="224" y="2313"/>
                </a:lnTo>
                <a:lnTo>
                  <a:pt x="233" y="2313"/>
                </a:lnTo>
                <a:lnTo>
                  <a:pt x="236" y="2313"/>
                </a:lnTo>
                <a:lnTo>
                  <a:pt x="239" y="2313"/>
                </a:lnTo>
                <a:lnTo>
                  <a:pt x="243" y="2313"/>
                </a:lnTo>
                <a:lnTo>
                  <a:pt x="248" y="2313"/>
                </a:lnTo>
                <a:lnTo>
                  <a:pt x="251" y="2280"/>
                </a:lnTo>
                <a:lnTo>
                  <a:pt x="257" y="2280"/>
                </a:lnTo>
                <a:lnTo>
                  <a:pt x="259" y="2280"/>
                </a:lnTo>
                <a:lnTo>
                  <a:pt x="271" y="2280"/>
                </a:lnTo>
                <a:lnTo>
                  <a:pt x="281" y="2280"/>
                </a:lnTo>
                <a:lnTo>
                  <a:pt x="285" y="2280"/>
                </a:lnTo>
                <a:lnTo>
                  <a:pt x="292" y="2280"/>
                </a:lnTo>
                <a:lnTo>
                  <a:pt x="302" y="2246"/>
                </a:lnTo>
                <a:lnTo>
                  <a:pt x="304" y="2246"/>
                </a:lnTo>
                <a:lnTo>
                  <a:pt x="318" y="2246"/>
                </a:lnTo>
                <a:lnTo>
                  <a:pt x="321" y="2246"/>
                </a:lnTo>
                <a:lnTo>
                  <a:pt x="338" y="2246"/>
                </a:lnTo>
                <a:lnTo>
                  <a:pt x="346" y="2246"/>
                </a:lnTo>
                <a:lnTo>
                  <a:pt x="349" y="2213"/>
                </a:lnTo>
                <a:lnTo>
                  <a:pt x="356" y="2213"/>
                </a:lnTo>
                <a:lnTo>
                  <a:pt x="359" y="2213"/>
                </a:lnTo>
                <a:lnTo>
                  <a:pt x="363" y="2213"/>
                </a:lnTo>
                <a:lnTo>
                  <a:pt x="368" y="2213"/>
                </a:lnTo>
                <a:lnTo>
                  <a:pt x="375" y="2213"/>
                </a:lnTo>
                <a:lnTo>
                  <a:pt x="396" y="2213"/>
                </a:lnTo>
                <a:lnTo>
                  <a:pt x="397" y="2213"/>
                </a:lnTo>
                <a:lnTo>
                  <a:pt x="403" y="2213"/>
                </a:lnTo>
                <a:lnTo>
                  <a:pt x="405" y="2213"/>
                </a:lnTo>
                <a:lnTo>
                  <a:pt x="411" y="2213"/>
                </a:lnTo>
                <a:lnTo>
                  <a:pt x="413" y="2213"/>
                </a:lnTo>
                <a:lnTo>
                  <a:pt x="427" y="2213"/>
                </a:lnTo>
                <a:lnTo>
                  <a:pt x="432" y="2213"/>
                </a:lnTo>
                <a:lnTo>
                  <a:pt x="436" y="2213"/>
                </a:lnTo>
                <a:lnTo>
                  <a:pt x="443" y="2179"/>
                </a:lnTo>
                <a:lnTo>
                  <a:pt x="446" y="2179"/>
                </a:lnTo>
                <a:lnTo>
                  <a:pt x="474" y="2179"/>
                </a:lnTo>
                <a:lnTo>
                  <a:pt x="484" y="2179"/>
                </a:lnTo>
                <a:lnTo>
                  <a:pt x="488" y="2179"/>
                </a:lnTo>
                <a:lnTo>
                  <a:pt x="498" y="2145"/>
                </a:lnTo>
                <a:lnTo>
                  <a:pt x="507" y="2145"/>
                </a:lnTo>
                <a:lnTo>
                  <a:pt x="509" y="2145"/>
                </a:lnTo>
                <a:lnTo>
                  <a:pt x="514" y="2145"/>
                </a:lnTo>
                <a:lnTo>
                  <a:pt x="521" y="2145"/>
                </a:lnTo>
                <a:lnTo>
                  <a:pt x="526" y="2145"/>
                </a:lnTo>
                <a:lnTo>
                  <a:pt x="530" y="2145"/>
                </a:lnTo>
                <a:lnTo>
                  <a:pt x="533" y="2145"/>
                </a:lnTo>
                <a:lnTo>
                  <a:pt x="545" y="2112"/>
                </a:lnTo>
                <a:lnTo>
                  <a:pt x="565" y="2112"/>
                </a:lnTo>
                <a:lnTo>
                  <a:pt x="566" y="2112"/>
                </a:lnTo>
                <a:lnTo>
                  <a:pt x="573" y="2112"/>
                </a:lnTo>
                <a:lnTo>
                  <a:pt x="591" y="2112"/>
                </a:lnTo>
                <a:lnTo>
                  <a:pt x="594" y="2112"/>
                </a:lnTo>
                <a:lnTo>
                  <a:pt x="603" y="2112"/>
                </a:lnTo>
                <a:lnTo>
                  <a:pt x="604" y="2078"/>
                </a:lnTo>
                <a:lnTo>
                  <a:pt x="608" y="2078"/>
                </a:lnTo>
                <a:lnTo>
                  <a:pt x="616" y="2078"/>
                </a:lnTo>
                <a:lnTo>
                  <a:pt x="618" y="2078"/>
                </a:lnTo>
                <a:lnTo>
                  <a:pt x="624" y="2078"/>
                </a:lnTo>
                <a:lnTo>
                  <a:pt x="630" y="2078"/>
                </a:lnTo>
                <a:lnTo>
                  <a:pt x="632" y="2078"/>
                </a:lnTo>
                <a:lnTo>
                  <a:pt x="634" y="2078"/>
                </a:lnTo>
                <a:lnTo>
                  <a:pt x="636" y="2078"/>
                </a:lnTo>
                <a:lnTo>
                  <a:pt x="638" y="2078"/>
                </a:lnTo>
                <a:lnTo>
                  <a:pt x="644" y="2044"/>
                </a:lnTo>
                <a:lnTo>
                  <a:pt x="646" y="2044"/>
                </a:lnTo>
                <a:lnTo>
                  <a:pt x="648" y="2044"/>
                </a:lnTo>
                <a:lnTo>
                  <a:pt x="650" y="2011"/>
                </a:lnTo>
                <a:lnTo>
                  <a:pt x="667" y="2011"/>
                </a:lnTo>
                <a:lnTo>
                  <a:pt x="686" y="2011"/>
                </a:lnTo>
                <a:lnTo>
                  <a:pt x="697" y="2011"/>
                </a:lnTo>
                <a:lnTo>
                  <a:pt x="700" y="1978"/>
                </a:lnTo>
                <a:lnTo>
                  <a:pt x="705" y="1978"/>
                </a:lnTo>
                <a:lnTo>
                  <a:pt x="707" y="1978"/>
                </a:lnTo>
                <a:lnTo>
                  <a:pt x="712" y="1978"/>
                </a:lnTo>
                <a:lnTo>
                  <a:pt x="723" y="1978"/>
                </a:lnTo>
                <a:lnTo>
                  <a:pt x="729" y="1978"/>
                </a:lnTo>
                <a:lnTo>
                  <a:pt x="731" y="1978"/>
                </a:lnTo>
                <a:lnTo>
                  <a:pt x="733" y="1943"/>
                </a:lnTo>
                <a:lnTo>
                  <a:pt x="735" y="1943"/>
                </a:lnTo>
                <a:lnTo>
                  <a:pt x="743" y="1943"/>
                </a:lnTo>
                <a:lnTo>
                  <a:pt x="750" y="1943"/>
                </a:lnTo>
                <a:lnTo>
                  <a:pt x="752" y="1943"/>
                </a:lnTo>
                <a:lnTo>
                  <a:pt x="761" y="1943"/>
                </a:lnTo>
                <a:lnTo>
                  <a:pt x="762" y="1943"/>
                </a:lnTo>
                <a:lnTo>
                  <a:pt x="764" y="1943"/>
                </a:lnTo>
                <a:lnTo>
                  <a:pt x="788" y="1943"/>
                </a:lnTo>
                <a:lnTo>
                  <a:pt x="794" y="1910"/>
                </a:lnTo>
                <a:lnTo>
                  <a:pt x="796" y="1910"/>
                </a:lnTo>
                <a:lnTo>
                  <a:pt x="818" y="1910"/>
                </a:lnTo>
                <a:lnTo>
                  <a:pt x="823" y="1910"/>
                </a:lnTo>
                <a:lnTo>
                  <a:pt x="827" y="1910"/>
                </a:lnTo>
                <a:lnTo>
                  <a:pt x="832" y="1910"/>
                </a:lnTo>
                <a:lnTo>
                  <a:pt x="839" y="1877"/>
                </a:lnTo>
                <a:lnTo>
                  <a:pt x="841" y="1877"/>
                </a:lnTo>
                <a:lnTo>
                  <a:pt x="846" y="1877"/>
                </a:lnTo>
                <a:lnTo>
                  <a:pt x="848" y="1877"/>
                </a:lnTo>
                <a:lnTo>
                  <a:pt x="849" y="1877"/>
                </a:lnTo>
                <a:lnTo>
                  <a:pt x="851" y="1877"/>
                </a:lnTo>
                <a:lnTo>
                  <a:pt x="855" y="1877"/>
                </a:lnTo>
                <a:lnTo>
                  <a:pt x="877" y="1877"/>
                </a:lnTo>
                <a:lnTo>
                  <a:pt x="895" y="1877"/>
                </a:lnTo>
                <a:lnTo>
                  <a:pt x="917" y="1877"/>
                </a:lnTo>
                <a:lnTo>
                  <a:pt x="924" y="1844"/>
                </a:lnTo>
                <a:lnTo>
                  <a:pt x="926" y="1844"/>
                </a:lnTo>
                <a:lnTo>
                  <a:pt x="946" y="1844"/>
                </a:lnTo>
                <a:lnTo>
                  <a:pt x="968" y="1844"/>
                </a:lnTo>
                <a:lnTo>
                  <a:pt x="976" y="1844"/>
                </a:lnTo>
                <a:lnTo>
                  <a:pt x="978" y="1844"/>
                </a:lnTo>
                <a:lnTo>
                  <a:pt x="982" y="1809"/>
                </a:lnTo>
                <a:lnTo>
                  <a:pt x="985" y="1809"/>
                </a:lnTo>
                <a:lnTo>
                  <a:pt x="992" y="1809"/>
                </a:lnTo>
                <a:lnTo>
                  <a:pt x="995" y="1809"/>
                </a:lnTo>
                <a:lnTo>
                  <a:pt x="1001" y="1809"/>
                </a:lnTo>
                <a:lnTo>
                  <a:pt x="1029" y="1809"/>
                </a:lnTo>
                <a:lnTo>
                  <a:pt x="1033" y="1809"/>
                </a:lnTo>
                <a:lnTo>
                  <a:pt x="1046" y="1809"/>
                </a:lnTo>
                <a:lnTo>
                  <a:pt x="1049" y="1809"/>
                </a:lnTo>
                <a:lnTo>
                  <a:pt x="1053" y="1809"/>
                </a:lnTo>
                <a:lnTo>
                  <a:pt x="1056" y="1809"/>
                </a:lnTo>
                <a:lnTo>
                  <a:pt x="1060" y="1809"/>
                </a:lnTo>
                <a:lnTo>
                  <a:pt x="1065" y="1809"/>
                </a:lnTo>
                <a:lnTo>
                  <a:pt x="1070" y="1809"/>
                </a:lnTo>
                <a:lnTo>
                  <a:pt x="1072" y="1776"/>
                </a:lnTo>
                <a:lnTo>
                  <a:pt x="1088" y="1776"/>
                </a:lnTo>
                <a:lnTo>
                  <a:pt x="1108" y="1776"/>
                </a:lnTo>
                <a:lnTo>
                  <a:pt x="1110" y="1776"/>
                </a:lnTo>
                <a:lnTo>
                  <a:pt x="1112" y="1776"/>
                </a:lnTo>
                <a:lnTo>
                  <a:pt x="1117" y="1776"/>
                </a:lnTo>
                <a:lnTo>
                  <a:pt x="1131" y="1776"/>
                </a:lnTo>
                <a:lnTo>
                  <a:pt x="1133" y="1743"/>
                </a:lnTo>
                <a:lnTo>
                  <a:pt x="1140" y="1743"/>
                </a:lnTo>
                <a:lnTo>
                  <a:pt x="1143" y="1743"/>
                </a:lnTo>
                <a:lnTo>
                  <a:pt x="1152" y="1743"/>
                </a:lnTo>
                <a:lnTo>
                  <a:pt x="1155" y="1743"/>
                </a:lnTo>
                <a:lnTo>
                  <a:pt x="1165" y="1708"/>
                </a:lnTo>
                <a:lnTo>
                  <a:pt x="1178" y="1708"/>
                </a:lnTo>
                <a:lnTo>
                  <a:pt x="1195" y="1708"/>
                </a:lnTo>
                <a:lnTo>
                  <a:pt x="1199" y="1708"/>
                </a:lnTo>
                <a:lnTo>
                  <a:pt x="1223" y="1708"/>
                </a:lnTo>
                <a:lnTo>
                  <a:pt x="1232" y="1708"/>
                </a:lnTo>
                <a:lnTo>
                  <a:pt x="1234" y="1675"/>
                </a:lnTo>
                <a:lnTo>
                  <a:pt x="1239" y="1675"/>
                </a:lnTo>
                <a:lnTo>
                  <a:pt x="1240" y="1675"/>
                </a:lnTo>
                <a:lnTo>
                  <a:pt x="1258" y="1675"/>
                </a:lnTo>
                <a:lnTo>
                  <a:pt x="1262" y="1675"/>
                </a:lnTo>
                <a:lnTo>
                  <a:pt x="1263" y="1675"/>
                </a:lnTo>
                <a:lnTo>
                  <a:pt x="1266" y="1675"/>
                </a:lnTo>
                <a:lnTo>
                  <a:pt x="1274" y="1642"/>
                </a:lnTo>
                <a:lnTo>
                  <a:pt x="1286" y="1642"/>
                </a:lnTo>
                <a:lnTo>
                  <a:pt x="1324" y="1642"/>
                </a:lnTo>
                <a:lnTo>
                  <a:pt x="1343" y="1642"/>
                </a:lnTo>
                <a:lnTo>
                  <a:pt x="1345" y="1642"/>
                </a:lnTo>
                <a:lnTo>
                  <a:pt x="1347" y="1642"/>
                </a:lnTo>
                <a:lnTo>
                  <a:pt x="1360" y="1642"/>
                </a:lnTo>
                <a:lnTo>
                  <a:pt x="1374" y="1642"/>
                </a:lnTo>
                <a:lnTo>
                  <a:pt x="1376" y="1642"/>
                </a:lnTo>
                <a:lnTo>
                  <a:pt x="1381" y="1642"/>
                </a:lnTo>
                <a:lnTo>
                  <a:pt x="1392" y="1642"/>
                </a:lnTo>
                <a:lnTo>
                  <a:pt x="1395" y="1608"/>
                </a:lnTo>
                <a:lnTo>
                  <a:pt x="1397" y="1608"/>
                </a:lnTo>
                <a:lnTo>
                  <a:pt x="1400" y="1608"/>
                </a:lnTo>
                <a:lnTo>
                  <a:pt x="1406" y="1608"/>
                </a:lnTo>
                <a:lnTo>
                  <a:pt x="1414" y="1608"/>
                </a:lnTo>
                <a:lnTo>
                  <a:pt x="1416" y="1608"/>
                </a:lnTo>
                <a:lnTo>
                  <a:pt x="1421" y="1608"/>
                </a:lnTo>
                <a:lnTo>
                  <a:pt x="1428" y="1608"/>
                </a:lnTo>
                <a:lnTo>
                  <a:pt x="1430" y="1608"/>
                </a:lnTo>
                <a:lnTo>
                  <a:pt x="1434" y="1608"/>
                </a:lnTo>
                <a:lnTo>
                  <a:pt x="1437" y="1608"/>
                </a:lnTo>
                <a:lnTo>
                  <a:pt x="1440" y="1574"/>
                </a:lnTo>
                <a:lnTo>
                  <a:pt x="1447" y="1574"/>
                </a:lnTo>
                <a:lnTo>
                  <a:pt x="1456" y="1574"/>
                </a:lnTo>
                <a:lnTo>
                  <a:pt x="1485" y="1574"/>
                </a:lnTo>
                <a:lnTo>
                  <a:pt x="1507" y="1541"/>
                </a:lnTo>
                <a:lnTo>
                  <a:pt x="1513" y="1541"/>
                </a:lnTo>
                <a:lnTo>
                  <a:pt x="1515" y="1541"/>
                </a:lnTo>
                <a:lnTo>
                  <a:pt x="1522" y="1541"/>
                </a:lnTo>
                <a:lnTo>
                  <a:pt x="1538" y="1541"/>
                </a:lnTo>
                <a:lnTo>
                  <a:pt x="1543" y="1541"/>
                </a:lnTo>
                <a:lnTo>
                  <a:pt x="1548" y="1541"/>
                </a:lnTo>
                <a:lnTo>
                  <a:pt x="1564" y="1507"/>
                </a:lnTo>
                <a:lnTo>
                  <a:pt x="1570" y="1507"/>
                </a:lnTo>
                <a:lnTo>
                  <a:pt x="1588" y="1507"/>
                </a:lnTo>
                <a:lnTo>
                  <a:pt x="1602" y="1507"/>
                </a:lnTo>
                <a:lnTo>
                  <a:pt x="1607" y="1507"/>
                </a:lnTo>
                <a:lnTo>
                  <a:pt x="1619" y="1507"/>
                </a:lnTo>
                <a:lnTo>
                  <a:pt x="1631" y="1507"/>
                </a:lnTo>
                <a:lnTo>
                  <a:pt x="1637" y="1507"/>
                </a:lnTo>
                <a:lnTo>
                  <a:pt x="1645" y="1507"/>
                </a:lnTo>
                <a:lnTo>
                  <a:pt x="1651" y="1473"/>
                </a:lnTo>
                <a:lnTo>
                  <a:pt x="1661" y="1473"/>
                </a:lnTo>
                <a:lnTo>
                  <a:pt x="1666" y="1473"/>
                </a:lnTo>
                <a:lnTo>
                  <a:pt x="1680" y="1473"/>
                </a:lnTo>
                <a:lnTo>
                  <a:pt x="1687" y="1473"/>
                </a:lnTo>
                <a:lnTo>
                  <a:pt x="1696" y="1473"/>
                </a:lnTo>
                <a:lnTo>
                  <a:pt x="1720" y="1473"/>
                </a:lnTo>
                <a:lnTo>
                  <a:pt x="1724" y="1440"/>
                </a:lnTo>
                <a:lnTo>
                  <a:pt x="1727" y="1440"/>
                </a:lnTo>
                <a:lnTo>
                  <a:pt x="1739" y="1440"/>
                </a:lnTo>
                <a:lnTo>
                  <a:pt x="1741" y="1440"/>
                </a:lnTo>
                <a:lnTo>
                  <a:pt x="1748" y="1440"/>
                </a:lnTo>
                <a:lnTo>
                  <a:pt x="1750" y="1406"/>
                </a:lnTo>
                <a:lnTo>
                  <a:pt x="1755" y="1406"/>
                </a:lnTo>
                <a:lnTo>
                  <a:pt x="1760" y="1406"/>
                </a:lnTo>
                <a:lnTo>
                  <a:pt x="1762" y="1406"/>
                </a:lnTo>
                <a:lnTo>
                  <a:pt x="1783" y="1406"/>
                </a:lnTo>
                <a:lnTo>
                  <a:pt x="1785" y="1406"/>
                </a:lnTo>
                <a:lnTo>
                  <a:pt x="1788" y="1373"/>
                </a:lnTo>
                <a:lnTo>
                  <a:pt x="1799" y="1373"/>
                </a:lnTo>
                <a:lnTo>
                  <a:pt x="1809" y="1373"/>
                </a:lnTo>
                <a:lnTo>
                  <a:pt x="1811" y="1373"/>
                </a:lnTo>
                <a:lnTo>
                  <a:pt x="1812" y="1373"/>
                </a:lnTo>
                <a:lnTo>
                  <a:pt x="1847" y="1373"/>
                </a:lnTo>
                <a:lnTo>
                  <a:pt x="1849" y="1373"/>
                </a:lnTo>
                <a:lnTo>
                  <a:pt x="1861" y="1339"/>
                </a:lnTo>
                <a:lnTo>
                  <a:pt x="1868" y="1339"/>
                </a:lnTo>
                <a:lnTo>
                  <a:pt x="1872" y="1339"/>
                </a:lnTo>
                <a:lnTo>
                  <a:pt x="1874" y="1339"/>
                </a:lnTo>
                <a:lnTo>
                  <a:pt x="1882" y="1339"/>
                </a:lnTo>
                <a:lnTo>
                  <a:pt x="1899" y="1339"/>
                </a:lnTo>
                <a:lnTo>
                  <a:pt x="1934" y="1339"/>
                </a:lnTo>
                <a:lnTo>
                  <a:pt x="1941" y="1339"/>
                </a:lnTo>
                <a:lnTo>
                  <a:pt x="1943" y="1305"/>
                </a:lnTo>
                <a:lnTo>
                  <a:pt x="1971" y="1305"/>
                </a:lnTo>
                <a:lnTo>
                  <a:pt x="1972" y="1305"/>
                </a:lnTo>
                <a:lnTo>
                  <a:pt x="1979" y="1305"/>
                </a:lnTo>
                <a:lnTo>
                  <a:pt x="1983" y="1305"/>
                </a:lnTo>
                <a:lnTo>
                  <a:pt x="1986" y="1272"/>
                </a:lnTo>
                <a:lnTo>
                  <a:pt x="1996" y="1272"/>
                </a:lnTo>
                <a:lnTo>
                  <a:pt x="2014" y="1272"/>
                </a:lnTo>
                <a:lnTo>
                  <a:pt x="2019" y="1272"/>
                </a:lnTo>
                <a:lnTo>
                  <a:pt x="2024" y="1272"/>
                </a:lnTo>
                <a:lnTo>
                  <a:pt x="2038" y="1238"/>
                </a:lnTo>
                <a:lnTo>
                  <a:pt x="2040" y="1238"/>
                </a:lnTo>
                <a:lnTo>
                  <a:pt x="2042" y="1238"/>
                </a:lnTo>
                <a:lnTo>
                  <a:pt x="2054" y="1238"/>
                </a:lnTo>
                <a:lnTo>
                  <a:pt x="2057" y="1238"/>
                </a:lnTo>
                <a:lnTo>
                  <a:pt x="2066" y="1204"/>
                </a:lnTo>
                <a:lnTo>
                  <a:pt x="2083" y="1204"/>
                </a:lnTo>
                <a:lnTo>
                  <a:pt x="2095" y="1204"/>
                </a:lnTo>
                <a:lnTo>
                  <a:pt x="2113" y="1204"/>
                </a:lnTo>
                <a:lnTo>
                  <a:pt x="2118" y="1204"/>
                </a:lnTo>
                <a:lnTo>
                  <a:pt x="2132" y="1204"/>
                </a:lnTo>
                <a:lnTo>
                  <a:pt x="2139" y="1204"/>
                </a:lnTo>
                <a:lnTo>
                  <a:pt x="2163" y="1204"/>
                </a:lnTo>
                <a:lnTo>
                  <a:pt x="2176" y="1171"/>
                </a:lnTo>
                <a:lnTo>
                  <a:pt x="2188" y="1171"/>
                </a:lnTo>
                <a:lnTo>
                  <a:pt x="2200" y="1171"/>
                </a:lnTo>
                <a:lnTo>
                  <a:pt x="2210" y="1171"/>
                </a:lnTo>
                <a:lnTo>
                  <a:pt x="2212" y="1171"/>
                </a:lnTo>
                <a:lnTo>
                  <a:pt x="2222" y="1138"/>
                </a:lnTo>
                <a:lnTo>
                  <a:pt x="2226" y="1138"/>
                </a:lnTo>
                <a:lnTo>
                  <a:pt x="2236" y="1138"/>
                </a:lnTo>
                <a:lnTo>
                  <a:pt x="2240" y="1138"/>
                </a:lnTo>
                <a:lnTo>
                  <a:pt x="2241" y="1138"/>
                </a:lnTo>
                <a:lnTo>
                  <a:pt x="2255" y="1138"/>
                </a:lnTo>
                <a:lnTo>
                  <a:pt x="2259" y="1138"/>
                </a:lnTo>
                <a:lnTo>
                  <a:pt x="2261" y="1138"/>
                </a:lnTo>
                <a:lnTo>
                  <a:pt x="2263" y="1138"/>
                </a:lnTo>
                <a:lnTo>
                  <a:pt x="2276" y="1103"/>
                </a:lnTo>
                <a:lnTo>
                  <a:pt x="2279" y="1103"/>
                </a:lnTo>
                <a:lnTo>
                  <a:pt x="2287" y="1103"/>
                </a:lnTo>
                <a:lnTo>
                  <a:pt x="2301" y="1103"/>
                </a:lnTo>
                <a:lnTo>
                  <a:pt x="2306" y="1070"/>
                </a:lnTo>
                <a:lnTo>
                  <a:pt x="2309" y="1070"/>
                </a:lnTo>
                <a:lnTo>
                  <a:pt x="2323" y="1070"/>
                </a:lnTo>
                <a:lnTo>
                  <a:pt x="2325" y="1070"/>
                </a:lnTo>
                <a:lnTo>
                  <a:pt x="2334" y="1070"/>
                </a:lnTo>
                <a:lnTo>
                  <a:pt x="2338" y="1070"/>
                </a:lnTo>
                <a:lnTo>
                  <a:pt x="2344" y="1037"/>
                </a:lnTo>
                <a:lnTo>
                  <a:pt x="2350" y="1037"/>
                </a:lnTo>
                <a:lnTo>
                  <a:pt x="2352" y="1037"/>
                </a:lnTo>
                <a:lnTo>
                  <a:pt x="2354" y="1037"/>
                </a:lnTo>
                <a:lnTo>
                  <a:pt x="2356" y="1037"/>
                </a:lnTo>
                <a:lnTo>
                  <a:pt x="2363" y="1037"/>
                </a:lnTo>
                <a:lnTo>
                  <a:pt x="2375" y="1037"/>
                </a:lnTo>
                <a:lnTo>
                  <a:pt x="2379" y="1037"/>
                </a:lnTo>
                <a:lnTo>
                  <a:pt x="2389" y="1002"/>
                </a:lnTo>
                <a:lnTo>
                  <a:pt x="2401" y="1002"/>
                </a:lnTo>
                <a:lnTo>
                  <a:pt x="2405" y="1002"/>
                </a:lnTo>
                <a:lnTo>
                  <a:pt x="2407" y="1002"/>
                </a:lnTo>
                <a:lnTo>
                  <a:pt x="2412" y="1002"/>
                </a:lnTo>
                <a:lnTo>
                  <a:pt x="2427" y="1002"/>
                </a:lnTo>
                <a:lnTo>
                  <a:pt x="2431" y="1002"/>
                </a:lnTo>
                <a:lnTo>
                  <a:pt x="2433" y="969"/>
                </a:lnTo>
                <a:lnTo>
                  <a:pt x="2435" y="969"/>
                </a:lnTo>
                <a:lnTo>
                  <a:pt x="2439" y="969"/>
                </a:lnTo>
                <a:lnTo>
                  <a:pt x="2447" y="969"/>
                </a:lnTo>
                <a:lnTo>
                  <a:pt x="2459" y="969"/>
                </a:lnTo>
                <a:lnTo>
                  <a:pt x="2469" y="969"/>
                </a:lnTo>
                <a:lnTo>
                  <a:pt x="2471" y="969"/>
                </a:lnTo>
                <a:lnTo>
                  <a:pt x="2474" y="969"/>
                </a:lnTo>
                <a:lnTo>
                  <a:pt x="2480" y="936"/>
                </a:lnTo>
                <a:lnTo>
                  <a:pt x="2497" y="936"/>
                </a:lnTo>
                <a:lnTo>
                  <a:pt x="2521" y="936"/>
                </a:lnTo>
                <a:lnTo>
                  <a:pt x="2526" y="936"/>
                </a:lnTo>
                <a:lnTo>
                  <a:pt x="2537" y="936"/>
                </a:lnTo>
                <a:lnTo>
                  <a:pt x="2544" y="903"/>
                </a:lnTo>
                <a:lnTo>
                  <a:pt x="2547" y="903"/>
                </a:lnTo>
                <a:lnTo>
                  <a:pt x="2559" y="903"/>
                </a:lnTo>
                <a:lnTo>
                  <a:pt x="2561" y="903"/>
                </a:lnTo>
                <a:lnTo>
                  <a:pt x="2570" y="903"/>
                </a:lnTo>
                <a:lnTo>
                  <a:pt x="2579" y="903"/>
                </a:lnTo>
                <a:lnTo>
                  <a:pt x="2581" y="903"/>
                </a:lnTo>
                <a:lnTo>
                  <a:pt x="2589" y="868"/>
                </a:lnTo>
                <a:lnTo>
                  <a:pt x="2591" y="868"/>
                </a:lnTo>
                <a:lnTo>
                  <a:pt x="2605" y="868"/>
                </a:lnTo>
                <a:lnTo>
                  <a:pt x="2608" y="868"/>
                </a:lnTo>
                <a:lnTo>
                  <a:pt x="2617" y="868"/>
                </a:lnTo>
                <a:lnTo>
                  <a:pt x="2619" y="868"/>
                </a:lnTo>
                <a:lnTo>
                  <a:pt x="2624" y="868"/>
                </a:lnTo>
                <a:lnTo>
                  <a:pt x="2629" y="868"/>
                </a:lnTo>
                <a:lnTo>
                  <a:pt x="2640" y="868"/>
                </a:lnTo>
                <a:lnTo>
                  <a:pt x="2652" y="868"/>
                </a:lnTo>
                <a:lnTo>
                  <a:pt x="2662" y="868"/>
                </a:lnTo>
                <a:lnTo>
                  <a:pt x="2666" y="868"/>
                </a:lnTo>
                <a:lnTo>
                  <a:pt x="2674" y="835"/>
                </a:lnTo>
                <a:lnTo>
                  <a:pt x="2690" y="835"/>
                </a:lnTo>
                <a:lnTo>
                  <a:pt x="2695" y="835"/>
                </a:lnTo>
                <a:lnTo>
                  <a:pt x="2741" y="802"/>
                </a:lnTo>
                <a:lnTo>
                  <a:pt x="2743" y="802"/>
                </a:lnTo>
                <a:lnTo>
                  <a:pt x="2759" y="802"/>
                </a:lnTo>
                <a:lnTo>
                  <a:pt x="2761" y="802"/>
                </a:lnTo>
                <a:lnTo>
                  <a:pt x="2763" y="802"/>
                </a:lnTo>
                <a:lnTo>
                  <a:pt x="2780" y="768"/>
                </a:lnTo>
                <a:lnTo>
                  <a:pt x="2787" y="768"/>
                </a:lnTo>
                <a:lnTo>
                  <a:pt x="2790" y="768"/>
                </a:lnTo>
                <a:lnTo>
                  <a:pt x="2792" y="768"/>
                </a:lnTo>
                <a:lnTo>
                  <a:pt x="2812" y="768"/>
                </a:lnTo>
                <a:lnTo>
                  <a:pt x="2818" y="768"/>
                </a:lnTo>
                <a:lnTo>
                  <a:pt x="2822" y="768"/>
                </a:lnTo>
                <a:lnTo>
                  <a:pt x="2826" y="768"/>
                </a:lnTo>
                <a:lnTo>
                  <a:pt x="2827" y="734"/>
                </a:lnTo>
                <a:lnTo>
                  <a:pt x="2841" y="734"/>
                </a:lnTo>
                <a:lnTo>
                  <a:pt x="2853" y="734"/>
                </a:lnTo>
                <a:lnTo>
                  <a:pt x="2857" y="734"/>
                </a:lnTo>
                <a:lnTo>
                  <a:pt x="2869" y="734"/>
                </a:lnTo>
                <a:lnTo>
                  <a:pt x="2879" y="734"/>
                </a:lnTo>
                <a:lnTo>
                  <a:pt x="2883" y="734"/>
                </a:lnTo>
                <a:lnTo>
                  <a:pt x="2889" y="734"/>
                </a:lnTo>
                <a:lnTo>
                  <a:pt x="2891" y="734"/>
                </a:lnTo>
                <a:lnTo>
                  <a:pt x="2893" y="734"/>
                </a:lnTo>
                <a:lnTo>
                  <a:pt x="2897" y="734"/>
                </a:lnTo>
                <a:lnTo>
                  <a:pt x="2919" y="701"/>
                </a:lnTo>
                <a:lnTo>
                  <a:pt x="2921" y="701"/>
                </a:lnTo>
                <a:lnTo>
                  <a:pt x="2926" y="701"/>
                </a:lnTo>
                <a:lnTo>
                  <a:pt x="2933" y="701"/>
                </a:lnTo>
                <a:lnTo>
                  <a:pt x="2935" y="701"/>
                </a:lnTo>
                <a:lnTo>
                  <a:pt x="2952" y="701"/>
                </a:lnTo>
                <a:lnTo>
                  <a:pt x="2962" y="701"/>
                </a:lnTo>
                <a:lnTo>
                  <a:pt x="2968" y="701"/>
                </a:lnTo>
                <a:lnTo>
                  <a:pt x="2972" y="667"/>
                </a:lnTo>
                <a:lnTo>
                  <a:pt x="2973" y="667"/>
                </a:lnTo>
                <a:lnTo>
                  <a:pt x="2980" y="667"/>
                </a:lnTo>
                <a:lnTo>
                  <a:pt x="2987" y="667"/>
                </a:lnTo>
                <a:lnTo>
                  <a:pt x="3008" y="667"/>
                </a:lnTo>
                <a:lnTo>
                  <a:pt x="3010" y="667"/>
                </a:lnTo>
                <a:lnTo>
                  <a:pt x="3031" y="667"/>
                </a:lnTo>
                <a:lnTo>
                  <a:pt x="3034" y="667"/>
                </a:lnTo>
                <a:lnTo>
                  <a:pt x="3035" y="633"/>
                </a:lnTo>
                <a:lnTo>
                  <a:pt x="3039" y="633"/>
                </a:lnTo>
                <a:lnTo>
                  <a:pt x="3047" y="633"/>
                </a:lnTo>
                <a:lnTo>
                  <a:pt x="3049" y="633"/>
                </a:lnTo>
                <a:lnTo>
                  <a:pt x="3055" y="633"/>
                </a:lnTo>
                <a:lnTo>
                  <a:pt x="3060" y="633"/>
                </a:lnTo>
                <a:lnTo>
                  <a:pt x="3067" y="633"/>
                </a:lnTo>
                <a:lnTo>
                  <a:pt x="3071" y="633"/>
                </a:lnTo>
                <a:lnTo>
                  <a:pt x="3083" y="633"/>
                </a:lnTo>
                <a:lnTo>
                  <a:pt x="3114" y="633"/>
                </a:lnTo>
                <a:lnTo>
                  <a:pt x="3142" y="633"/>
                </a:lnTo>
                <a:lnTo>
                  <a:pt x="3145" y="600"/>
                </a:lnTo>
                <a:lnTo>
                  <a:pt x="3150" y="600"/>
                </a:lnTo>
                <a:lnTo>
                  <a:pt x="3156" y="600"/>
                </a:lnTo>
                <a:lnTo>
                  <a:pt x="3178" y="600"/>
                </a:lnTo>
                <a:lnTo>
                  <a:pt x="3183" y="600"/>
                </a:lnTo>
                <a:lnTo>
                  <a:pt x="3189" y="566"/>
                </a:lnTo>
                <a:lnTo>
                  <a:pt x="3209" y="566"/>
                </a:lnTo>
                <a:lnTo>
                  <a:pt x="3213" y="566"/>
                </a:lnTo>
                <a:lnTo>
                  <a:pt x="3221" y="566"/>
                </a:lnTo>
                <a:lnTo>
                  <a:pt x="3225" y="566"/>
                </a:lnTo>
                <a:lnTo>
                  <a:pt x="3229" y="566"/>
                </a:lnTo>
                <a:lnTo>
                  <a:pt x="3254" y="566"/>
                </a:lnTo>
                <a:lnTo>
                  <a:pt x="3258" y="533"/>
                </a:lnTo>
                <a:lnTo>
                  <a:pt x="3270" y="533"/>
                </a:lnTo>
                <a:lnTo>
                  <a:pt x="3274" y="533"/>
                </a:lnTo>
                <a:lnTo>
                  <a:pt x="3279" y="533"/>
                </a:lnTo>
                <a:lnTo>
                  <a:pt x="3280" y="533"/>
                </a:lnTo>
                <a:lnTo>
                  <a:pt x="3288" y="533"/>
                </a:lnTo>
                <a:lnTo>
                  <a:pt x="3296" y="533"/>
                </a:lnTo>
                <a:lnTo>
                  <a:pt x="3300" y="533"/>
                </a:lnTo>
                <a:lnTo>
                  <a:pt x="3308" y="533"/>
                </a:lnTo>
                <a:lnTo>
                  <a:pt x="3314" y="533"/>
                </a:lnTo>
                <a:lnTo>
                  <a:pt x="3315" y="499"/>
                </a:lnTo>
                <a:lnTo>
                  <a:pt x="3345" y="499"/>
                </a:lnTo>
                <a:lnTo>
                  <a:pt x="3363" y="465"/>
                </a:lnTo>
                <a:lnTo>
                  <a:pt x="3373" y="465"/>
                </a:lnTo>
                <a:lnTo>
                  <a:pt x="3385" y="465"/>
                </a:lnTo>
                <a:lnTo>
                  <a:pt x="3387" y="432"/>
                </a:lnTo>
                <a:lnTo>
                  <a:pt x="3390" y="432"/>
                </a:lnTo>
                <a:lnTo>
                  <a:pt x="3397" y="432"/>
                </a:lnTo>
                <a:lnTo>
                  <a:pt x="3408" y="398"/>
                </a:lnTo>
                <a:lnTo>
                  <a:pt x="3411" y="398"/>
                </a:lnTo>
                <a:lnTo>
                  <a:pt x="3416" y="398"/>
                </a:lnTo>
                <a:lnTo>
                  <a:pt x="3420" y="398"/>
                </a:lnTo>
                <a:lnTo>
                  <a:pt x="3426" y="398"/>
                </a:lnTo>
                <a:lnTo>
                  <a:pt x="3440" y="398"/>
                </a:lnTo>
                <a:lnTo>
                  <a:pt x="3442" y="364"/>
                </a:lnTo>
                <a:lnTo>
                  <a:pt x="3458" y="364"/>
                </a:lnTo>
                <a:lnTo>
                  <a:pt x="3468" y="364"/>
                </a:lnTo>
                <a:lnTo>
                  <a:pt x="3491" y="331"/>
                </a:lnTo>
                <a:lnTo>
                  <a:pt x="3496" y="298"/>
                </a:lnTo>
                <a:lnTo>
                  <a:pt x="3503" y="298"/>
                </a:lnTo>
                <a:lnTo>
                  <a:pt x="3525" y="298"/>
                </a:lnTo>
                <a:lnTo>
                  <a:pt x="3529" y="263"/>
                </a:lnTo>
                <a:lnTo>
                  <a:pt x="3536" y="263"/>
                </a:lnTo>
                <a:lnTo>
                  <a:pt x="3571" y="263"/>
                </a:lnTo>
                <a:lnTo>
                  <a:pt x="3578" y="230"/>
                </a:lnTo>
                <a:lnTo>
                  <a:pt x="3594" y="230"/>
                </a:lnTo>
                <a:lnTo>
                  <a:pt x="3606" y="230"/>
                </a:lnTo>
                <a:lnTo>
                  <a:pt x="3623" y="230"/>
                </a:lnTo>
                <a:lnTo>
                  <a:pt x="3649" y="230"/>
                </a:lnTo>
                <a:lnTo>
                  <a:pt x="3658" y="230"/>
                </a:lnTo>
                <a:lnTo>
                  <a:pt x="3663" y="197"/>
                </a:lnTo>
                <a:lnTo>
                  <a:pt x="3681" y="197"/>
                </a:lnTo>
                <a:lnTo>
                  <a:pt x="3687" y="197"/>
                </a:lnTo>
                <a:lnTo>
                  <a:pt x="3708" y="197"/>
                </a:lnTo>
                <a:lnTo>
                  <a:pt x="3746" y="162"/>
                </a:lnTo>
                <a:lnTo>
                  <a:pt x="3748" y="129"/>
                </a:lnTo>
                <a:lnTo>
                  <a:pt x="3778" y="129"/>
                </a:lnTo>
                <a:lnTo>
                  <a:pt x="3819" y="62"/>
                </a:lnTo>
                <a:lnTo>
                  <a:pt x="3849" y="28"/>
                </a:lnTo>
                <a:lnTo>
                  <a:pt x="3870" y="28"/>
                </a:lnTo>
                <a:lnTo>
                  <a:pt x="3908" y="0"/>
                </a:lnTo>
              </a:path>
            </a:pathLst>
          </a:custGeom>
          <a:noFill/>
          <a:ln w="42863">
            <a:solidFill>
              <a:srgbClr val="09F39A"/>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a:endParaRPr lang="en-US">
              <a:solidFill>
                <a:srgbClr val="FFFFFF"/>
              </a:solidFill>
            </a:endParaRPr>
          </a:p>
        </p:txBody>
      </p:sp>
      <p:sp>
        <p:nvSpPr>
          <p:cNvPr id="155743" name="Freeform 607"/>
          <p:cNvSpPr>
            <a:spLocks/>
          </p:cNvSpPr>
          <p:nvPr/>
        </p:nvSpPr>
        <p:spPr bwMode="auto">
          <a:xfrm>
            <a:off x="1778000" y="5605463"/>
            <a:ext cx="5146675" cy="9525"/>
          </a:xfrm>
          <a:custGeom>
            <a:avLst/>
            <a:gdLst>
              <a:gd name="T0" fmla="*/ 1731788 w 3911"/>
              <a:gd name="T1" fmla="*/ 0 h 6"/>
              <a:gd name="T2" fmla="*/ 0 w 3911"/>
              <a:gd name="T3" fmla="*/ 15120938 h 6"/>
              <a:gd name="T4" fmla="*/ 2147483647 w 3911"/>
              <a:gd name="T5" fmla="*/ 15120938 h 6"/>
              <a:gd name="T6" fmla="*/ 2147483647 w 3911"/>
              <a:gd name="T7" fmla="*/ 0 h 6"/>
              <a:gd name="T8" fmla="*/ 1731788 w 3911"/>
              <a:gd name="T9" fmla="*/ 0 h 6"/>
              <a:gd name="T10" fmla="*/ 0 60000 65536"/>
              <a:gd name="T11" fmla="*/ 0 60000 65536"/>
              <a:gd name="T12" fmla="*/ 0 60000 65536"/>
              <a:gd name="T13" fmla="*/ 0 60000 65536"/>
              <a:gd name="T14" fmla="*/ 0 60000 65536"/>
              <a:gd name="T15" fmla="*/ 0 w 3911"/>
              <a:gd name="T16" fmla="*/ 0 h 6"/>
              <a:gd name="T17" fmla="*/ 3911 w 3911"/>
              <a:gd name="T18" fmla="*/ 6 h 6"/>
            </a:gdLst>
            <a:ahLst/>
            <a:cxnLst>
              <a:cxn ang="T10">
                <a:pos x="T0" y="T1"/>
              </a:cxn>
              <a:cxn ang="T11">
                <a:pos x="T2" y="T3"/>
              </a:cxn>
              <a:cxn ang="T12">
                <a:pos x="T4" y="T5"/>
              </a:cxn>
              <a:cxn ang="T13">
                <a:pos x="T6" y="T7"/>
              </a:cxn>
              <a:cxn ang="T14">
                <a:pos x="T8" y="T9"/>
              </a:cxn>
            </a:cxnLst>
            <a:rect l="T15" t="T16" r="T17" b="T18"/>
            <a:pathLst>
              <a:path w="3911" h="6">
                <a:moveTo>
                  <a:pt x="1" y="0"/>
                </a:moveTo>
                <a:lnTo>
                  <a:pt x="0" y="6"/>
                </a:lnTo>
                <a:lnTo>
                  <a:pt x="3910" y="6"/>
                </a:lnTo>
                <a:lnTo>
                  <a:pt x="3911" y="0"/>
                </a:lnTo>
                <a:lnTo>
                  <a:pt x="1"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44" name="Freeform 608"/>
          <p:cNvSpPr>
            <a:spLocks/>
          </p:cNvSpPr>
          <p:nvPr/>
        </p:nvSpPr>
        <p:spPr bwMode="auto">
          <a:xfrm>
            <a:off x="2244725" y="5551488"/>
            <a:ext cx="4763" cy="58737"/>
          </a:xfrm>
          <a:custGeom>
            <a:avLst/>
            <a:gdLst>
              <a:gd name="T0" fmla="*/ 7562056 w 3"/>
              <a:gd name="T1" fmla="*/ 0 h 40"/>
              <a:gd name="T2" fmla="*/ 0 w 3"/>
              <a:gd name="T3" fmla="*/ 2155648 h 40"/>
              <a:gd name="T4" fmla="*/ 0 w 3"/>
              <a:gd name="T5" fmla="*/ 86250879 h 40"/>
              <a:gd name="T6" fmla="*/ 7562056 w 3"/>
              <a:gd name="T7" fmla="*/ 84095231 h 40"/>
              <a:gd name="T8" fmla="*/ 7562056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45" name="Freeform 609"/>
          <p:cNvSpPr>
            <a:spLocks/>
          </p:cNvSpPr>
          <p:nvPr/>
        </p:nvSpPr>
        <p:spPr bwMode="auto">
          <a:xfrm>
            <a:off x="2713038" y="5551488"/>
            <a:ext cx="3175" cy="58737"/>
          </a:xfrm>
          <a:custGeom>
            <a:avLst/>
            <a:gdLst>
              <a:gd name="T0" fmla="*/ 3360208 w 3"/>
              <a:gd name="T1" fmla="*/ 0 h 40"/>
              <a:gd name="T2" fmla="*/ 0 w 3"/>
              <a:gd name="T3" fmla="*/ 2155648 h 40"/>
              <a:gd name="T4" fmla="*/ 0 w 3"/>
              <a:gd name="T5" fmla="*/ 86250879 h 40"/>
              <a:gd name="T6" fmla="*/ 3360208 w 3"/>
              <a:gd name="T7" fmla="*/ 84095231 h 40"/>
              <a:gd name="T8" fmla="*/ 3360208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46" name="Freeform 610"/>
          <p:cNvSpPr>
            <a:spLocks/>
          </p:cNvSpPr>
          <p:nvPr/>
        </p:nvSpPr>
        <p:spPr bwMode="auto">
          <a:xfrm>
            <a:off x="3181350" y="5551488"/>
            <a:ext cx="3175" cy="58737"/>
          </a:xfrm>
          <a:custGeom>
            <a:avLst/>
            <a:gdLst>
              <a:gd name="T0" fmla="*/ 3360208 w 3"/>
              <a:gd name="T1" fmla="*/ 0 h 40"/>
              <a:gd name="T2" fmla="*/ 0 w 3"/>
              <a:gd name="T3" fmla="*/ 2155648 h 40"/>
              <a:gd name="T4" fmla="*/ 0 w 3"/>
              <a:gd name="T5" fmla="*/ 86250879 h 40"/>
              <a:gd name="T6" fmla="*/ 3360208 w 3"/>
              <a:gd name="T7" fmla="*/ 84095231 h 40"/>
              <a:gd name="T8" fmla="*/ 3360208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47" name="Freeform 611"/>
          <p:cNvSpPr>
            <a:spLocks/>
          </p:cNvSpPr>
          <p:nvPr/>
        </p:nvSpPr>
        <p:spPr bwMode="auto">
          <a:xfrm>
            <a:off x="3648075" y="5551488"/>
            <a:ext cx="3175" cy="58737"/>
          </a:xfrm>
          <a:custGeom>
            <a:avLst/>
            <a:gdLst>
              <a:gd name="T0" fmla="*/ 3360208 w 3"/>
              <a:gd name="T1" fmla="*/ 0 h 40"/>
              <a:gd name="T2" fmla="*/ 0 w 3"/>
              <a:gd name="T3" fmla="*/ 2155648 h 40"/>
              <a:gd name="T4" fmla="*/ 0 w 3"/>
              <a:gd name="T5" fmla="*/ 86250879 h 40"/>
              <a:gd name="T6" fmla="*/ 3360208 w 3"/>
              <a:gd name="T7" fmla="*/ 84095231 h 40"/>
              <a:gd name="T8" fmla="*/ 3360208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48" name="Freeform 612"/>
          <p:cNvSpPr>
            <a:spLocks/>
          </p:cNvSpPr>
          <p:nvPr/>
        </p:nvSpPr>
        <p:spPr bwMode="auto">
          <a:xfrm>
            <a:off x="4114800" y="5551488"/>
            <a:ext cx="4763" cy="58737"/>
          </a:xfrm>
          <a:custGeom>
            <a:avLst/>
            <a:gdLst>
              <a:gd name="T0" fmla="*/ 7562056 w 3"/>
              <a:gd name="T1" fmla="*/ 0 h 40"/>
              <a:gd name="T2" fmla="*/ 0 w 3"/>
              <a:gd name="T3" fmla="*/ 2155648 h 40"/>
              <a:gd name="T4" fmla="*/ 0 w 3"/>
              <a:gd name="T5" fmla="*/ 86250879 h 40"/>
              <a:gd name="T6" fmla="*/ 7562056 w 3"/>
              <a:gd name="T7" fmla="*/ 84095231 h 40"/>
              <a:gd name="T8" fmla="*/ 7562056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49" name="Freeform 613"/>
          <p:cNvSpPr>
            <a:spLocks/>
          </p:cNvSpPr>
          <p:nvPr/>
        </p:nvSpPr>
        <p:spPr bwMode="auto">
          <a:xfrm>
            <a:off x="4583113" y="5551488"/>
            <a:ext cx="3175" cy="58737"/>
          </a:xfrm>
          <a:custGeom>
            <a:avLst/>
            <a:gdLst>
              <a:gd name="T0" fmla="*/ 3360208 w 3"/>
              <a:gd name="T1" fmla="*/ 0 h 40"/>
              <a:gd name="T2" fmla="*/ 0 w 3"/>
              <a:gd name="T3" fmla="*/ 2155648 h 40"/>
              <a:gd name="T4" fmla="*/ 0 w 3"/>
              <a:gd name="T5" fmla="*/ 86250879 h 40"/>
              <a:gd name="T6" fmla="*/ 3360208 w 3"/>
              <a:gd name="T7" fmla="*/ 84095231 h 40"/>
              <a:gd name="T8" fmla="*/ 3360208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50" name="Freeform 614"/>
          <p:cNvSpPr>
            <a:spLocks/>
          </p:cNvSpPr>
          <p:nvPr/>
        </p:nvSpPr>
        <p:spPr bwMode="auto">
          <a:xfrm>
            <a:off x="5049838" y="5551488"/>
            <a:ext cx="4762" cy="58737"/>
          </a:xfrm>
          <a:custGeom>
            <a:avLst/>
            <a:gdLst>
              <a:gd name="T0" fmla="*/ 7558881 w 3"/>
              <a:gd name="T1" fmla="*/ 0 h 40"/>
              <a:gd name="T2" fmla="*/ 0 w 3"/>
              <a:gd name="T3" fmla="*/ 2155648 h 40"/>
              <a:gd name="T4" fmla="*/ 0 w 3"/>
              <a:gd name="T5" fmla="*/ 86250879 h 40"/>
              <a:gd name="T6" fmla="*/ 7558881 w 3"/>
              <a:gd name="T7" fmla="*/ 84095231 h 40"/>
              <a:gd name="T8" fmla="*/ 7558881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51" name="Freeform 615"/>
          <p:cNvSpPr>
            <a:spLocks/>
          </p:cNvSpPr>
          <p:nvPr/>
        </p:nvSpPr>
        <p:spPr bwMode="auto">
          <a:xfrm>
            <a:off x="5516563" y="5551488"/>
            <a:ext cx="6350" cy="58737"/>
          </a:xfrm>
          <a:custGeom>
            <a:avLst/>
            <a:gdLst>
              <a:gd name="T0" fmla="*/ 10080625 w 4"/>
              <a:gd name="T1" fmla="*/ 0 h 40"/>
              <a:gd name="T2" fmla="*/ 0 w 4"/>
              <a:gd name="T3" fmla="*/ 2155648 h 40"/>
              <a:gd name="T4" fmla="*/ 0 w 4"/>
              <a:gd name="T5" fmla="*/ 86250879 h 40"/>
              <a:gd name="T6" fmla="*/ 10080625 w 4"/>
              <a:gd name="T7" fmla="*/ 84095231 h 40"/>
              <a:gd name="T8" fmla="*/ 10080625 w 4"/>
              <a:gd name="T9" fmla="*/ 0 h 40"/>
              <a:gd name="T10" fmla="*/ 0 60000 65536"/>
              <a:gd name="T11" fmla="*/ 0 60000 65536"/>
              <a:gd name="T12" fmla="*/ 0 60000 65536"/>
              <a:gd name="T13" fmla="*/ 0 60000 65536"/>
              <a:gd name="T14" fmla="*/ 0 60000 65536"/>
              <a:gd name="T15" fmla="*/ 0 w 4"/>
              <a:gd name="T16" fmla="*/ 0 h 40"/>
              <a:gd name="T17" fmla="*/ 4 w 4"/>
              <a:gd name="T18" fmla="*/ 40 h 40"/>
            </a:gdLst>
            <a:ahLst/>
            <a:cxnLst>
              <a:cxn ang="T10">
                <a:pos x="T0" y="T1"/>
              </a:cxn>
              <a:cxn ang="T11">
                <a:pos x="T2" y="T3"/>
              </a:cxn>
              <a:cxn ang="T12">
                <a:pos x="T4" y="T5"/>
              </a:cxn>
              <a:cxn ang="T13">
                <a:pos x="T6" y="T7"/>
              </a:cxn>
              <a:cxn ang="T14">
                <a:pos x="T8" y="T9"/>
              </a:cxn>
            </a:cxnLst>
            <a:rect l="T15" t="T16" r="T17" b="T18"/>
            <a:pathLst>
              <a:path w="4" h="40">
                <a:moveTo>
                  <a:pt x="4" y="0"/>
                </a:moveTo>
                <a:lnTo>
                  <a:pt x="0" y="1"/>
                </a:lnTo>
                <a:lnTo>
                  <a:pt x="0" y="40"/>
                </a:lnTo>
                <a:lnTo>
                  <a:pt x="4" y="39"/>
                </a:lnTo>
                <a:lnTo>
                  <a:pt x="4"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52" name="Freeform 616"/>
          <p:cNvSpPr>
            <a:spLocks/>
          </p:cNvSpPr>
          <p:nvPr/>
        </p:nvSpPr>
        <p:spPr bwMode="auto">
          <a:xfrm>
            <a:off x="5984875" y="5551488"/>
            <a:ext cx="4763" cy="58737"/>
          </a:xfrm>
          <a:custGeom>
            <a:avLst/>
            <a:gdLst>
              <a:gd name="T0" fmla="*/ 7562056 w 3"/>
              <a:gd name="T1" fmla="*/ 0 h 40"/>
              <a:gd name="T2" fmla="*/ 0 w 3"/>
              <a:gd name="T3" fmla="*/ 2155648 h 40"/>
              <a:gd name="T4" fmla="*/ 0 w 3"/>
              <a:gd name="T5" fmla="*/ 86250879 h 40"/>
              <a:gd name="T6" fmla="*/ 7562056 w 3"/>
              <a:gd name="T7" fmla="*/ 84095231 h 40"/>
              <a:gd name="T8" fmla="*/ 7562056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53" name="Freeform 617"/>
          <p:cNvSpPr>
            <a:spLocks/>
          </p:cNvSpPr>
          <p:nvPr/>
        </p:nvSpPr>
        <p:spPr bwMode="auto">
          <a:xfrm>
            <a:off x="6453188" y="5551488"/>
            <a:ext cx="4762" cy="58737"/>
          </a:xfrm>
          <a:custGeom>
            <a:avLst/>
            <a:gdLst>
              <a:gd name="T0" fmla="*/ 5669161 w 4"/>
              <a:gd name="T1" fmla="*/ 0 h 40"/>
              <a:gd name="T2" fmla="*/ 0 w 4"/>
              <a:gd name="T3" fmla="*/ 2155648 h 40"/>
              <a:gd name="T4" fmla="*/ 0 w 4"/>
              <a:gd name="T5" fmla="*/ 86250879 h 40"/>
              <a:gd name="T6" fmla="*/ 5669161 w 4"/>
              <a:gd name="T7" fmla="*/ 84095231 h 40"/>
              <a:gd name="T8" fmla="*/ 5669161 w 4"/>
              <a:gd name="T9" fmla="*/ 0 h 40"/>
              <a:gd name="T10" fmla="*/ 0 60000 65536"/>
              <a:gd name="T11" fmla="*/ 0 60000 65536"/>
              <a:gd name="T12" fmla="*/ 0 60000 65536"/>
              <a:gd name="T13" fmla="*/ 0 60000 65536"/>
              <a:gd name="T14" fmla="*/ 0 60000 65536"/>
              <a:gd name="T15" fmla="*/ 0 w 4"/>
              <a:gd name="T16" fmla="*/ 0 h 40"/>
              <a:gd name="T17" fmla="*/ 4 w 4"/>
              <a:gd name="T18" fmla="*/ 40 h 40"/>
            </a:gdLst>
            <a:ahLst/>
            <a:cxnLst>
              <a:cxn ang="T10">
                <a:pos x="T0" y="T1"/>
              </a:cxn>
              <a:cxn ang="T11">
                <a:pos x="T2" y="T3"/>
              </a:cxn>
              <a:cxn ang="T12">
                <a:pos x="T4" y="T5"/>
              </a:cxn>
              <a:cxn ang="T13">
                <a:pos x="T6" y="T7"/>
              </a:cxn>
              <a:cxn ang="T14">
                <a:pos x="T8" y="T9"/>
              </a:cxn>
            </a:cxnLst>
            <a:rect l="T15" t="T16" r="T17" b="T18"/>
            <a:pathLst>
              <a:path w="4" h="40">
                <a:moveTo>
                  <a:pt x="4" y="0"/>
                </a:moveTo>
                <a:lnTo>
                  <a:pt x="0" y="1"/>
                </a:lnTo>
                <a:lnTo>
                  <a:pt x="0" y="40"/>
                </a:lnTo>
                <a:lnTo>
                  <a:pt x="4" y="39"/>
                </a:lnTo>
                <a:lnTo>
                  <a:pt x="4"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54" name="Freeform 618"/>
          <p:cNvSpPr>
            <a:spLocks/>
          </p:cNvSpPr>
          <p:nvPr/>
        </p:nvSpPr>
        <p:spPr bwMode="auto">
          <a:xfrm>
            <a:off x="6921500" y="5551488"/>
            <a:ext cx="3175" cy="58737"/>
          </a:xfrm>
          <a:custGeom>
            <a:avLst/>
            <a:gdLst>
              <a:gd name="T0" fmla="*/ 3360208 w 3"/>
              <a:gd name="T1" fmla="*/ 0 h 40"/>
              <a:gd name="T2" fmla="*/ 0 w 3"/>
              <a:gd name="T3" fmla="*/ 2155648 h 40"/>
              <a:gd name="T4" fmla="*/ 0 w 3"/>
              <a:gd name="T5" fmla="*/ 86250879 h 40"/>
              <a:gd name="T6" fmla="*/ 3360208 w 3"/>
              <a:gd name="T7" fmla="*/ 84095231 h 40"/>
              <a:gd name="T8" fmla="*/ 3360208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55" name="Line 619"/>
          <p:cNvSpPr>
            <a:spLocks noChangeShapeType="1"/>
          </p:cNvSpPr>
          <p:nvPr/>
        </p:nvSpPr>
        <p:spPr bwMode="auto">
          <a:xfrm>
            <a:off x="2011363" y="5581650"/>
            <a:ext cx="1587"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56" name="Line 620"/>
          <p:cNvSpPr>
            <a:spLocks noChangeShapeType="1"/>
          </p:cNvSpPr>
          <p:nvPr/>
        </p:nvSpPr>
        <p:spPr bwMode="auto">
          <a:xfrm>
            <a:off x="2479675" y="5581650"/>
            <a:ext cx="1588"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57" name="Line 621"/>
          <p:cNvSpPr>
            <a:spLocks noChangeShapeType="1"/>
          </p:cNvSpPr>
          <p:nvPr/>
        </p:nvSpPr>
        <p:spPr bwMode="auto">
          <a:xfrm>
            <a:off x="2946400" y="5581650"/>
            <a:ext cx="1588"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58" name="Line 622"/>
          <p:cNvSpPr>
            <a:spLocks noChangeShapeType="1"/>
          </p:cNvSpPr>
          <p:nvPr/>
        </p:nvSpPr>
        <p:spPr bwMode="auto">
          <a:xfrm>
            <a:off x="3414713" y="5581650"/>
            <a:ext cx="0"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59" name="Line 623"/>
          <p:cNvSpPr>
            <a:spLocks noChangeShapeType="1"/>
          </p:cNvSpPr>
          <p:nvPr/>
        </p:nvSpPr>
        <p:spPr bwMode="auto">
          <a:xfrm>
            <a:off x="3883025" y="5581650"/>
            <a:ext cx="1588"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60" name="Line 624"/>
          <p:cNvSpPr>
            <a:spLocks noChangeShapeType="1"/>
          </p:cNvSpPr>
          <p:nvPr/>
        </p:nvSpPr>
        <p:spPr bwMode="auto">
          <a:xfrm>
            <a:off x="4349750" y="5581650"/>
            <a:ext cx="1588"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61" name="Line 625"/>
          <p:cNvSpPr>
            <a:spLocks noChangeShapeType="1"/>
          </p:cNvSpPr>
          <p:nvPr/>
        </p:nvSpPr>
        <p:spPr bwMode="auto">
          <a:xfrm>
            <a:off x="4818063" y="5581650"/>
            <a:ext cx="1587"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62" name="Line 626"/>
          <p:cNvSpPr>
            <a:spLocks noChangeShapeType="1"/>
          </p:cNvSpPr>
          <p:nvPr/>
        </p:nvSpPr>
        <p:spPr bwMode="auto">
          <a:xfrm>
            <a:off x="5286375" y="5581650"/>
            <a:ext cx="0"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63" name="Line 627"/>
          <p:cNvSpPr>
            <a:spLocks noChangeShapeType="1"/>
          </p:cNvSpPr>
          <p:nvPr/>
        </p:nvSpPr>
        <p:spPr bwMode="auto">
          <a:xfrm>
            <a:off x="5754688" y="5581650"/>
            <a:ext cx="1587"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64" name="Line 628"/>
          <p:cNvSpPr>
            <a:spLocks noChangeShapeType="1"/>
          </p:cNvSpPr>
          <p:nvPr/>
        </p:nvSpPr>
        <p:spPr bwMode="auto">
          <a:xfrm>
            <a:off x="6221413" y="5581650"/>
            <a:ext cx="1587"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65" name="Line 629"/>
          <p:cNvSpPr>
            <a:spLocks noChangeShapeType="1"/>
          </p:cNvSpPr>
          <p:nvPr/>
        </p:nvSpPr>
        <p:spPr bwMode="auto">
          <a:xfrm>
            <a:off x="6689725" y="5581650"/>
            <a:ext cx="0" cy="28575"/>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66" name="Freeform 630"/>
          <p:cNvSpPr>
            <a:spLocks/>
          </p:cNvSpPr>
          <p:nvPr/>
        </p:nvSpPr>
        <p:spPr bwMode="auto">
          <a:xfrm>
            <a:off x="1774825" y="1651000"/>
            <a:ext cx="7938" cy="3959225"/>
          </a:xfrm>
          <a:custGeom>
            <a:avLst/>
            <a:gdLst>
              <a:gd name="T0" fmla="*/ 0 w 5"/>
              <a:gd name="T1" fmla="*/ 2147483647 h 2690"/>
              <a:gd name="T2" fmla="*/ 12602369 w 5"/>
              <a:gd name="T3" fmla="*/ 2147483647 h 2690"/>
              <a:gd name="T4" fmla="*/ 12602369 w 5"/>
              <a:gd name="T5" fmla="*/ 2166535 h 2690"/>
              <a:gd name="T6" fmla="*/ 0 w 5"/>
              <a:gd name="T7" fmla="*/ 0 h 2690"/>
              <a:gd name="T8" fmla="*/ 0 w 5"/>
              <a:gd name="T9" fmla="*/ 2147483647 h 2690"/>
              <a:gd name="T10" fmla="*/ 0 60000 65536"/>
              <a:gd name="T11" fmla="*/ 0 60000 65536"/>
              <a:gd name="T12" fmla="*/ 0 60000 65536"/>
              <a:gd name="T13" fmla="*/ 0 60000 65536"/>
              <a:gd name="T14" fmla="*/ 0 60000 65536"/>
              <a:gd name="T15" fmla="*/ 0 w 5"/>
              <a:gd name="T16" fmla="*/ 0 h 2690"/>
              <a:gd name="T17" fmla="*/ 5 w 5"/>
              <a:gd name="T18" fmla="*/ 2690 h 2690"/>
            </a:gdLst>
            <a:ahLst/>
            <a:cxnLst>
              <a:cxn ang="T10">
                <a:pos x="T0" y="T1"/>
              </a:cxn>
              <a:cxn ang="T11">
                <a:pos x="T2" y="T3"/>
              </a:cxn>
              <a:cxn ang="T12">
                <a:pos x="T4" y="T5"/>
              </a:cxn>
              <a:cxn ang="T13">
                <a:pos x="T6" y="T7"/>
              </a:cxn>
              <a:cxn ang="T14">
                <a:pos x="T8" y="T9"/>
              </a:cxn>
            </a:cxnLst>
            <a:rect l="T15" t="T16" r="T17" b="T18"/>
            <a:pathLst>
              <a:path w="5" h="2690">
                <a:moveTo>
                  <a:pt x="0" y="2689"/>
                </a:moveTo>
                <a:lnTo>
                  <a:pt x="5" y="2690"/>
                </a:lnTo>
                <a:lnTo>
                  <a:pt x="5" y="1"/>
                </a:lnTo>
                <a:lnTo>
                  <a:pt x="0" y="0"/>
                </a:lnTo>
                <a:lnTo>
                  <a:pt x="0" y="2689"/>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67" name="Freeform 631"/>
          <p:cNvSpPr>
            <a:spLocks/>
          </p:cNvSpPr>
          <p:nvPr/>
        </p:nvSpPr>
        <p:spPr bwMode="auto">
          <a:xfrm>
            <a:off x="1778000" y="5113338"/>
            <a:ext cx="52388" cy="3175"/>
          </a:xfrm>
          <a:custGeom>
            <a:avLst/>
            <a:gdLst>
              <a:gd name="T0" fmla="*/ 68612564 w 40"/>
              <a:gd name="T1" fmla="*/ 5040313 h 2"/>
              <a:gd name="T2" fmla="*/ 66896857 w 40"/>
              <a:gd name="T3" fmla="*/ 0 h 2"/>
              <a:gd name="T4" fmla="*/ 0 w 40"/>
              <a:gd name="T5" fmla="*/ 0 h 2"/>
              <a:gd name="T6" fmla="*/ 1715707 w 40"/>
              <a:gd name="T7" fmla="*/ 5040313 h 2"/>
              <a:gd name="T8" fmla="*/ 68612564 w 40"/>
              <a:gd name="T9" fmla="*/ 5040313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68" name="Freeform 632"/>
          <p:cNvSpPr>
            <a:spLocks/>
          </p:cNvSpPr>
          <p:nvPr/>
        </p:nvSpPr>
        <p:spPr bwMode="auto">
          <a:xfrm>
            <a:off x="1778000" y="4616450"/>
            <a:ext cx="52388" cy="3175"/>
          </a:xfrm>
          <a:custGeom>
            <a:avLst/>
            <a:gdLst>
              <a:gd name="T0" fmla="*/ 68612564 w 40"/>
              <a:gd name="T1" fmla="*/ 5040313 h 2"/>
              <a:gd name="T2" fmla="*/ 66896857 w 40"/>
              <a:gd name="T3" fmla="*/ 0 h 2"/>
              <a:gd name="T4" fmla="*/ 0 w 40"/>
              <a:gd name="T5" fmla="*/ 0 h 2"/>
              <a:gd name="T6" fmla="*/ 1715707 w 40"/>
              <a:gd name="T7" fmla="*/ 5040313 h 2"/>
              <a:gd name="T8" fmla="*/ 68612564 w 40"/>
              <a:gd name="T9" fmla="*/ 5040313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69" name="Freeform 633"/>
          <p:cNvSpPr>
            <a:spLocks/>
          </p:cNvSpPr>
          <p:nvPr/>
        </p:nvSpPr>
        <p:spPr bwMode="auto">
          <a:xfrm>
            <a:off x="1778000" y="4124325"/>
            <a:ext cx="52388" cy="1588"/>
          </a:xfrm>
          <a:custGeom>
            <a:avLst/>
            <a:gdLst>
              <a:gd name="T0" fmla="*/ 68612564 w 40"/>
              <a:gd name="T1" fmla="*/ 1260872 h 2"/>
              <a:gd name="T2" fmla="*/ 66896857 w 40"/>
              <a:gd name="T3" fmla="*/ 0 h 2"/>
              <a:gd name="T4" fmla="*/ 0 w 40"/>
              <a:gd name="T5" fmla="*/ 0 h 2"/>
              <a:gd name="T6" fmla="*/ 1715707 w 40"/>
              <a:gd name="T7" fmla="*/ 1260872 h 2"/>
              <a:gd name="T8" fmla="*/ 68612564 w 40"/>
              <a:gd name="T9" fmla="*/ 126087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70" name="Freeform 634"/>
          <p:cNvSpPr>
            <a:spLocks/>
          </p:cNvSpPr>
          <p:nvPr/>
        </p:nvSpPr>
        <p:spPr bwMode="auto">
          <a:xfrm>
            <a:off x="1778000" y="3629025"/>
            <a:ext cx="52388" cy="4763"/>
          </a:xfrm>
          <a:custGeom>
            <a:avLst/>
            <a:gdLst>
              <a:gd name="T0" fmla="*/ 68612564 w 40"/>
              <a:gd name="T1" fmla="*/ 11343085 h 2"/>
              <a:gd name="T2" fmla="*/ 66896857 w 40"/>
              <a:gd name="T3" fmla="*/ 0 h 2"/>
              <a:gd name="T4" fmla="*/ 0 w 40"/>
              <a:gd name="T5" fmla="*/ 0 h 2"/>
              <a:gd name="T6" fmla="*/ 1715707 w 40"/>
              <a:gd name="T7" fmla="*/ 11343085 h 2"/>
              <a:gd name="T8" fmla="*/ 68612564 w 40"/>
              <a:gd name="T9" fmla="*/ 11343085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71" name="Freeform 635"/>
          <p:cNvSpPr>
            <a:spLocks/>
          </p:cNvSpPr>
          <p:nvPr/>
        </p:nvSpPr>
        <p:spPr bwMode="auto">
          <a:xfrm>
            <a:off x="1778000" y="3135313"/>
            <a:ext cx="52388" cy="3175"/>
          </a:xfrm>
          <a:custGeom>
            <a:avLst/>
            <a:gdLst>
              <a:gd name="T0" fmla="*/ 68612564 w 40"/>
              <a:gd name="T1" fmla="*/ 5040313 h 2"/>
              <a:gd name="T2" fmla="*/ 66896857 w 40"/>
              <a:gd name="T3" fmla="*/ 0 h 2"/>
              <a:gd name="T4" fmla="*/ 0 w 40"/>
              <a:gd name="T5" fmla="*/ 0 h 2"/>
              <a:gd name="T6" fmla="*/ 1715707 w 40"/>
              <a:gd name="T7" fmla="*/ 5040313 h 2"/>
              <a:gd name="T8" fmla="*/ 68612564 w 40"/>
              <a:gd name="T9" fmla="*/ 5040313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72" name="Freeform 636"/>
          <p:cNvSpPr>
            <a:spLocks/>
          </p:cNvSpPr>
          <p:nvPr/>
        </p:nvSpPr>
        <p:spPr bwMode="auto">
          <a:xfrm>
            <a:off x="1778000" y="2640013"/>
            <a:ext cx="52388" cy="3175"/>
          </a:xfrm>
          <a:custGeom>
            <a:avLst/>
            <a:gdLst>
              <a:gd name="T0" fmla="*/ 68612564 w 40"/>
              <a:gd name="T1" fmla="*/ 3360208 h 3"/>
              <a:gd name="T2" fmla="*/ 66896857 w 40"/>
              <a:gd name="T3" fmla="*/ 0 h 3"/>
              <a:gd name="T4" fmla="*/ 0 w 40"/>
              <a:gd name="T5" fmla="*/ 0 h 3"/>
              <a:gd name="T6" fmla="*/ 1715707 w 40"/>
              <a:gd name="T7" fmla="*/ 3360208 h 3"/>
              <a:gd name="T8" fmla="*/ 68612564 w 40"/>
              <a:gd name="T9" fmla="*/ 3360208 h 3"/>
              <a:gd name="T10" fmla="*/ 0 60000 65536"/>
              <a:gd name="T11" fmla="*/ 0 60000 65536"/>
              <a:gd name="T12" fmla="*/ 0 60000 65536"/>
              <a:gd name="T13" fmla="*/ 0 60000 65536"/>
              <a:gd name="T14" fmla="*/ 0 60000 65536"/>
              <a:gd name="T15" fmla="*/ 0 w 40"/>
              <a:gd name="T16" fmla="*/ 0 h 3"/>
              <a:gd name="T17" fmla="*/ 40 w 40"/>
              <a:gd name="T18" fmla="*/ 3 h 3"/>
            </a:gdLst>
            <a:ahLst/>
            <a:cxnLst>
              <a:cxn ang="T10">
                <a:pos x="T0" y="T1"/>
              </a:cxn>
              <a:cxn ang="T11">
                <a:pos x="T2" y="T3"/>
              </a:cxn>
              <a:cxn ang="T12">
                <a:pos x="T4" y="T5"/>
              </a:cxn>
              <a:cxn ang="T13">
                <a:pos x="T6" y="T7"/>
              </a:cxn>
              <a:cxn ang="T14">
                <a:pos x="T8" y="T9"/>
              </a:cxn>
            </a:cxnLst>
            <a:rect l="T15" t="T16" r="T17" b="T18"/>
            <a:pathLst>
              <a:path w="40" h="3">
                <a:moveTo>
                  <a:pt x="40" y="3"/>
                </a:moveTo>
                <a:lnTo>
                  <a:pt x="39" y="0"/>
                </a:lnTo>
                <a:lnTo>
                  <a:pt x="0" y="0"/>
                </a:lnTo>
                <a:lnTo>
                  <a:pt x="1" y="3"/>
                </a:lnTo>
                <a:lnTo>
                  <a:pt x="40" y="3"/>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73" name="Freeform 637"/>
          <p:cNvSpPr>
            <a:spLocks/>
          </p:cNvSpPr>
          <p:nvPr/>
        </p:nvSpPr>
        <p:spPr bwMode="auto">
          <a:xfrm>
            <a:off x="1778000" y="2144713"/>
            <a:ext cx="52388" cy="3175"/>
          </a:xfrm>
          <a:custGeom>
            <a:avLst/>
            <a:gdLst>
              <a:gd name="T0" fmla="*/ 68612564 w 40"/>
              <a:gd name="T1" fmla="*/ 5040313 h 2"/>
              <a:gd name="T2" fmla="*/ 66896857 w 40"/>
              <a:gd name="T3" fmla="*/ 0 h 2"/>
              <a:gd name="T4" fmla="*/ 0 w 40"/>
              <a:gd name="T5" fmla="*/ 0 h 2"/>
              <a:gd name="T6" fmla="*/ 1715707 w 40"/>
              <a:gd name="T7" fmla="*/ 5040313 h 2"/>
              <a:gd name="T8" fmla="*/ 68612564 w 40"/>
              <a:gd name="T9" fmla="*/ 5040313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74" name="Freeform 638"/>
          <p:cNvSpPr>
            <a:spLocks/>
          </p:cNvSpPr>
          <p:nvPr/>
        </p:nvSpPr>
        <p:spPr bwMode="auto">
          <a:xfrm>
            <a:off x="1778000" y="1649413"/>
            <a:ext cx="52388" cy="3175"/>
          </a:xfrm>
          <a:custGeom>
            <a:avLst/>
            <a:gdLst>
              <a:gd name="T0" fmla="*/ 68612564 w 40"/>
              <a:gd name="T1" fmla="*/ 5040313 h 2"/>
              <a:gd name="T2" fmla="*/ 66896857 w 40"/>
              <a:gd name="T3" fmla="*/ 0 h 2"/>
              <a:gd name="T4" fmla="*/ 0 w 40"/>
              <a:gd name="T5" fmla="*/ 0 h 2"/>
              <a:gd name="T6" fmla="*/ 1715707 w 40"/>
              <a:gd name="T7" fmla="*/ 5040313 h 2"/>
              <a:gd name="T8" fmla="*/ 68612564 w 40"/>
              <a:gd name="T9" fmla="*/ 5040313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5775" name="Line 639"/>
          <p:cNvSpPr>
            <a:spLocks noChangeShapeType="1"/>
          </p:cNvSpPr>
          <p:nvPr/>
        </p:nvSpPr>
        <p:spPr bwMode="auto">
          <a:xfrm flipH="1">
            <a:off x="1778000" y="5362575"/>
            <a:ext cx="25400" cy="1588"/>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76" name="Line 640"/>
          <p:cNvSpPr>
            <a:spLocks noChangeShapeType="1"/>
          </p:cNvSpPr>
          <p:nvPr/>
        </p:nvSpPr>
        <p:spPr bwMode="auto">
          <a:xfrm flipH="1">
            <a:off x="1778000" y="4867275"/>
            <a:ext cx="25400" cy="1588"/>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77" name="Line 641"/>
          <p:cNvSpPr>
            <a:spLocks noChangeShapeType="1"/>
          </p:cNvSpPr>
          <p:nvPr/>
        </p:nvSpPr>
        <p:spPr bwMode="auto">
          <a:xfrm flipH="1">
            <a:off x="1778000" y="4375150"/>
            <a:ext cx="25400" cy="1588"/>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78" name="Line 642"/>
          <p:cNvSpPr>
            <a:spLocks noChangeShapeType="1"/>
          </p:cNvSpPr>
          <p:nvPr/>
        </p:nvSpPr>
        <p:spPr bwMode="auto">
          <a:xfrm flipH="1">
            <a:off x="1778000" y="3879850"/>
            <a:ext cx="25400" cy="1588"/>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79" name="Line 643"/>
          <p:cNvSpPr>
            <a:spLocks noChangeShapeType="1"/>
          </p:cNvSpPr>
          <p:nvPr/>
        </p:nvSpPr>
        <p:spPr bwMode="auto">
          <a:xfrm flipH="1">
            <a:off x="1778000" y="3382963"/>
            <a:ext cx="25400" cy="1587"/>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80" name="Line 644"/>
          <p:cNvSpPr>
            <a:spLocks noChangeShapeType="1"/>
          </p:cNvSpPr>
          <p:nvPr/>
        </p:nvSpPr>
        <p:spPr bwMode="auto">
          <a:xfrm flipH="1">
            <a:off x="1778000" y="2890838"/>
            <a:ext cx="25400" cy="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81" name="Line 645"/>
          <p:cNvSpPr>
            <a:spLocks noChangeShapeType="1"/>
          </p:cNvSpPr>
          <p:nvPr/>
        </p:nvSpPr>
        <p:spPr bwMode="auto">
          <a:xfrm flipH="1">
            <a:off x="1778000" y="2397125"/>
            <a:ext cx="25400" cy="1588"/>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82" name="Line 646"/>
          <p:cNvSpPr>
            <a:spLocks noChangeShapeType="1"/>
          </p:cNvSpPr>
          <p:nvPr/>
        </p:nvSpPr>
        <p:spPr bwMode="auto">
          <a:xfrm flipH="1">
            <a:off x="1778000" y="1901825"/>
            <a:ext cx="25400" cy="1588"/>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5783" name="Rectangle 647"/>
          <p:cNvSpPr>
            <a:spLocks noChangeArrowheads="1"/>
          </p:cNvSpPr>
          <p:nvPr/>
        </p:nvSpPr>
        <p:spPr bwMode="auto">
          <a:xfrm>
            <a:off x="436563" y="6427788"/>
            <a:ext cx="3275012"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hangingPunct="0"/>
            <a:r>
              <a:rPr lang="en-GB" sz="1200">
                <a:solidFill>
                  <a:srgbClr val="FFFFFF"/>
                </a:solidFill>
              </a:rPr>
              <a:t>Dahlöf B és mtsai </a:t>
            </a:r>
            <a:r>
              <a:rPr lang="en-GB" sz="1200" i="1">
                <a:solidFill>
                  <a:srgbClr val="FFFFFF"/>
                </a:solidFill>
              </a:rPr>
              <a:t>Lancet </a:t>
            </a:r>
            <a:r>
              <a:rPr lang="en-GB" sz="1200">
                <a:solidFill>
                  <a:srgbClr val="FFFFFF"/>
                </a:solidFill>
              </a:rPr>
              <a:t>2002;359:995-1003.</a:t>
            </a:r>
          </a:p>
        </p:txBody>
      </p:sp>
      <p:grpSp>
        <p:nvGrpSpPr>
          <p:cNvPr id="155784" name="Group 648"/>
          <p:cNvGrpSpPr>
            <a:grpSpLocks/>
          </p:cNvGrpSpPr>
          <p:nvPr/>
        </p:nvGrpSpPr>
        <p:grpSpPr bwMode="auto">
          <a:xfrm>
            <a:off x="544513" y="665163"/>
            <a:ext cx="1122362" cy="533400"/>
            <a:chOff x="2352" y="384"/>
            <a:chExt cx="1824" cy="768"/>
          </a:xfrm>
        </p:grpSpPr>
        <p:sp>
          <p:nvSpPr>
            <p:cNvPr id="155789" name="Rectangle 649"/>
            <p:cNvSpPr>
              <a:spLocks noChangeArrowheads="1"/>
            </p:cNvSpPr>
            <p:nvPr/>
          </p:nvSpPr>
          <p:spPr bwMode="auto">
            <a:xfrm>
              <a:off x="2352" y="384"/>
              <a:ext cx="1824" cy="768"/>
            </a:xfrm>
            <a:prstGeom prst="rect">
              <a:avLst/>
            </a:prstGeom>
            <a:solidFill>
              <a:schemeClr val="tx1"/>
            </a:solidFill>
            <a:ln w="25400">
              <a:solidFill>
                <a:srgbClr val="FFCC00"/>
              </a:solidFill>
              <a:miter lim="800000"/>
              <a:headEnd type="none" w="sm" len="sm"/>
              <a:tailEnd type="none" w="sm" len="sm"/>
            </a:ln>
          </p:spPr>
          <p:txBody>
            <a:bodyPr wrap="none" anchor="ctr"/>
            <a:lstStyle/>
            <a:p>
              <a:pPr defTabSz="914400" eaLnBrk="0" hangingPunct="0"/>
              <a:endParaRPr lang="hu-HU" sz="2400" u="sng">
                <a:solidFill>
                  <a:srgbClr val="FFFFFF"/>
                </a:solidFill>
                <a:latin typeface="Times New Roman" charset="0"/>
              </a:endParaRPr>
            </a:p>
          </p:txBody>
        </p:sp>
        <p:pic>
          <p:nvPicPr>
            <p:cNvPr id="155790" name="Picture 650" descr="LIIFE 2"/>
            <p:cNvPicPr>
              <a:picLocks noChangeAspect="1" noChangeArrowheads="1"/>
            </p:cNvPicPr>
            <p:nvPr/>
          </p:nvPicPr>
          <p:blipFill>
            <a:blip r:embed="rId3">
              <a:extLst>
                <a:ext uri="{28A0092B-C50C-407E-A947-70E740481C1C}">
                  <a14:useLocalDpi xmlns:a14="http://schemas.microsoft.com/office/drawing/2010/main" val="0"/>
                </a:ext>
              </a:extLst>
            </a:blip>
            <a:srcRect l="38255"/>
            <a:stretch>
              <a:fillRect/>
            </a:stretch>
          </p:blipFill>
          <p:spPr bwMode="auto">
            <a:xfrm>
              <a:off x="2512" y="432"/>
              <a:ext cx="147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5785" name="Text Box 651"/>
          <p:cNvSpPr txBox="1">
            <a:spLocks noChangeArrowheads="1"/>
          </p:cNvSpPr>
          <p:nvPr/>
        </p:nvSpPr>
        <p:spPr bwMode="black">
          <a:xfrm>
            <a:off x="692150" y="5840413"/>
            <a:ext cx="69532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cs typeface="ＭＳ Ｐゴシック" charset="0"/>
              </a:defRPr>
            </a:lvl1pPr>
            <a:lvl2pPr marL="742950" indent="-285750" eaLnBrk="0" hangingPunct="0">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2pPr>
            <a:lvl3pPr marL="1143000" indent="-228600" eaLnBrk="0" hangingPunct="0">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3pPr>
            <a:lvl4pPr marL="1600200" indent="-228600" eaLnBrk="0" hangingPunct="0">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4pPr>
            <a:lvl5pPr marL="2057400" indent="-228600" eaLnBrk="0" hangingPunct="0">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1028700" algn="ctr"/>
                <a:tab pos="1549400" algn="ctr"/>
                <a:tab pos="2057400" algn="ctr"/>
                <a:tab pos="2514600" algn="ctr"/>
                <a:tab pos="2971800" algn="ctr"/>
                <a:tab pos="3492500" algn="ctr"/>
                <a:tab pos="4000500" algn="ctr"/>
                <a:tab pos="4457700" algn="ctr"/>
                <a:tab pos="4978400" algn="ctr"/>
                <a:tab pos="5435600" algn="ctr"/>
                <a:tab pos="5943600" algn="ctr"/>
                <a:tab pos="6400800" algn="ctr"/>
              </a:tabLst>
              <a:defRPr sz="2400">
                <a:solidFill>
                  <a:schemeClr val="tx1"/>
                </a:solidFill>
                <a:latin typeface="Arial" charset="0"/>
                <a:ea typeface="ＭＳ Ｐゴシック" charset="0"/>
              </a:defRPr>
            </a:lvl9pPr>
          </a:lstStyle>
          <a:p>
            <a:pPr defTabSz="914400"/>
            <a:r>
              <a:rPr lang="en-US" sz="1200">
                <a:solidFill>
                  <a:srgbClr val="FFFFFF"/>
                </a:solidFill>
              </a:rPr>
              <a:t>Lozartán 	4605 	4528 	4469 	4408 	4332 	4273 	4224 	4166 	4117 	3974 	1928 	925</a:t>
            </a:r>
          </a:p>
          <a:p>
            <a:pPr defTabSz="914400"/>
            <a:r>
              <a:rPr lang="en-US" sz="1200">
                <a:solidFill>
                  <a:srgbClr val="FFFFFF"/>
                </a:solidFill>
              </a:rPr>
              <a:t>Atenolol 	4588 	4490 	4424 	4372 	4317 	4245 	4180 	4119 	4055 	3894 	1901 	897</a:t>
            </a:r>
          </a:p>
        </p:txBody>
      </p:sp>
      <p:sp>
        <p:nvSpPr>
          <p:cNvPr id="155786" name="Rectangle 652"/>
          <p:cNvSpPr>
            <a:spLocks noChangeArrowheads="1"/>
          </p:cNvSpPr>
          <p:nvPr/>
        </p:nvSpPr>
        <p:spPr bwMode="auto">
          <a:xfrm>
            <a:off x="1816100" y="1570038"/>
            <a:ext cx="5481638"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914400" eaLnBrk="0" hangingPunct="0"/>
            <a:r>
              <a:rPr lang="hu-HU">
                <a:solidFill>
                  <a:srgbClr val="FFFFFF"/>
                </a:solidFill>
              </a:rPr>
              <a:t>Végzetes</a:t>
            </a:r>
            <a:r>
              <a:rPr lang="en-US">
                <a:solidFill>
                  <a:srgbClr val="FFFFFF"/>
                </a:solidFill>
              </a:rPr>
              <a:t> </a:t>
            </a:r>
            <a:r>
              <a:rPr lang="hu-HU">
                <a:solidFill>
                  <a:srgbClr val="FFFFFF"/>
                </a:solidFill>
              </a:rPr>
              <a:t>és nem végzetes</a:t>
            </a:r>
            <a:r>
              <a:rPr lang="en-US">
                <a:solidFill>
                  <a:srgbClr val="FFFFFF"/>
                </a:solidFill>
              </a:rPr>
              <a:t> stroke</a:t>
            </a:r>
            <a:endParaRPr lang="en-US" sz="2000">
              <a:solidFill>
                <a:srgbClr val="FFCC00"/>
              </a:solidFill>
            </a:endParaRPr>
          </a:p>
        </p:txBody>
      </p:sp>
      <p:sp>
        <p:nvSpPr>
          <p:cNvPr id="155787" name="Rectangle 653"/>
          <p:cNvSpPr>
            <a:spLocks noChangeArrowheads="1"/>
          </p:cNvSpPr>
          <p:nvPr/>
        </p:nvSpPr>
        <p:spPr bwMode="auto">
          <a:xfrm rot="-5400000">
            <a:off x="-940593" y="3413919"/>
            <a:ext cx="4424362"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914400" eaLnBrk="0" hangingPunct="0"/>
            <a:r>
              <a:rPr lang="hu-HU" sz="1500" b="1">
                <a:solidFill>
                  <a:srgbClr val="FFFFFF"/>
                </a:solidFill>
              </a:rPr>
              <a:t>Betegek első eseménnyel</a:t>
            </a:r>
            <a:r>
              <a:rPr lang="en-US" sz="1500" b="1">
                <a:solidFill>
                  <a:srgbClr val="FFFFFF"/>
                </a:solidFill>
              </a:rPr>
              <a:t> (%)</a:t>
            </a:r>
          </a:p>
        </p:txBody>
      </p:sp>
      <p:sp>
        <p:nvSpPr>
          <p:cNvPr id="155788" name="Rectangle 654"/>
          <p:cNvSpPr>
            <a:spLocks noChangeArrowheads="1"/>
          </p:cNvSpPr>
          <p:nvPr/>
        </p:nvSpPr>
        <p:spPr bwMode="auto">
          <a:xfrm>
            <a:off x="127000" y="5910263"/>
            <a:ext cx="55880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hu-HU" sz="900">
                <a:solidFill>
                  <a:srgbClr val="FFFFFF"/>
                </a:solidFill>
              </a:rPr>
              <a:t>Veszélyez-</a:t>
            </a:r>
          </a:p>
          <a:p>
            <a:pPr defTabSz="914400" eaLnBrk="0" hangingPunct="0"/>
            <a:r>
              <a:rPr lang="hu-HU" sz="900">
                <a:solidFill>
                  <a:srgbClr val="FFFFFF"/>
                </a:solidFill>
              </a:rPr>
              <a:t>tetettek</a:t>
            </a:r>
          </a:p>
          <a:p>
            <a:pPr defTabSz="914400" eaLnBrk="0" hangingPunct="0"/>
            <a:r>
              <a:rPr lang="hu-HU" sz="900">
                <a:solidFill>
                  <a:srgbClr val="FFFFFF"/>
                </a:solidFill>
              </a:rPr>
              <a:t>száma</a:t>
            </a:r>
            <a:endParaRPr lang="en-US" sz="900" b="1">
              <a:solidFill>
                <a:srgbClr val="FFFFFF"/>
              </a:solidFill>
            </a:endParaRPr>
          </a:p>
        </p:txBody>
      </p:sp>
    </p:spTree>
    <p:extLst>
      <p:ext uri="{BB962C8B-B14F-4D97-AF65-F5344CB8AC3E}">
        <p14:creationId xmlns:p14="http://schemas.microsoft.com/office/powerpoint/2010/main" val="1227354948"/>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p:cNvSpPr>
          <p:nvPr/>
        </p:nvSpPr>
        <p:spPr bwMode="auto">
          <a:xfrm>
            <a:off x="1995488" y="1419225"/>
            <a:ext cx="580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914400" eaLnBrk="0" hangingPunct="0"/>
            <a:r>
              <a:rPr lang="hu-HU" b="1">
                <a:solidFill>
                  <a:srgbClr val="FFFFFF"/>
                </a:solidFill>
              </a:rPr>
              <a:t>Eredeti besorolás szerinti (intention-to-treat) elemzés</a:t>
            </a:r>
            <a:endParaRPr lang="en-US" sz="2400" b="1">
              <a:solidFill>
                <a:srgbClr val="FFCC00"/>
              </a:solidFill>
            </a:endParaRPr>
          </a:p>
        </p:txBody>
      </p:sp>
      <p:sp>
        <p:nvSpPr>
          <p:cNvPr id="156674" name="Rectangle 3"/>
          <p:cNvSpPr>
            <a:spLocks noGrp="1" noChangeArrowheads="1"/>
          </p:cNvSpPr>
          <p:nvPr>
            <p:ph type="title"/>
          </p:nvPr>
        </p:nvSpPr>
        <p:spPr>
          <a:xfrm>
            <a:off x="1790700" y="80963"/>
            <a:ext cx="6794500" cy="1143000"/>
          </a:xfrm>
        </p:spPr>
        <p:txBody>
          <a:bodyPr/>
          <a:lstStyle/>
          <a:p>
            <a:pPr eaLnBrk="1" hangingPunct="1"/>
            <a:r>
              <a:rPr lang="hu-HU" dirty="0" smtClean="0">
                <a:latin typeface="Arial" charset="0"/>
              </a:rPr>
              <a:t>NEW DIABETES</a:t>
            </a:r>
            <a:endParaRPr lang="en-US" dirty="0">
              <a:latin typeface="Arial" charset="0"/>
            </a:endParaRPr>
          </a:p>
        </p:txBody>
      </p:sp>
      <p:sp>
        <p:nvSpPr>
          <p:cNvPr id="156675" name="Text Box 4"/>
          <p:cNvSpPr txBox="1">
            <a:spLocks noChangeArrowheads="1"/>
          </p:cNvSpPr>
          <p:nvPr/>
        </p:nvSpPr>
        <p:spPr bwMode="auto">
          <a:xfrm>
            <a:off x="6707188" y="3619500"/>
            <a:ext cx="12731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2000" b="1">
                <a:solidFill>
                  <a:srgbClr val="FFCC00"/>
                </a:solidFill>
              </a:rPr>
              <a:t>COZAAR</a:t>
            </a:r>
          </a:p>
        </p:txBody>
      </p:sp>
      <p:sp>
        <p:nvSpPr>
          <p:cNvPr id="156676" name="Text Box 5"/>
          <p:cNvSpPr txBox="1">
            <a:spLocks noChangeArrowheads="1"/>
          </p:cNvSpPr>
          <p:nvPr/>
        </p:nvSpPr>
        <p:spPr bwMode="auto">
          <a:xfrm>
            <a:off x="5854700" y="2035175"/>
            <a:ext cx="1200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2000" b="1">
                <a:solidFill>
                  <a:srgbClr val="09F39A"/>
                </a:solidFill>
              </a:rPr>
              <a:t>Atenolol</a:t>
            </a:r>
          </a:p>
        </p:txBody>
      </p:sp>
      <p:grpSp>
        <p:nvGrpSpPr>
          <p:cNvPr id="156677" name="Group 6"/>
          <p:cNvGrpSpPr>
            <a:grpSpLocks/>
          </p:cNvGrpSpPr>
          <p:nvPr/>
        </p:nvGrpSpPr>
        <p:grpSpPr bwMode="auto">
          <a:xfrm>
            <a:off x="2286000" y="2360613"/>
            <a:ext cx="2120900" cy="468312"/>
            <a:chOff x="1512" y="1388"/>
            <a:chExt cx="1403" cy="276"/>
          </a:xfrm>
        </p:grpSpPr>
        <p:sp>
          <p:nvSpPr>
            <p:cNvPr id="157226" name="Freeform 7"/>
            <p:cNvSpPr>
              <a:spLocks/>
            </p:cNvSpPr>
            <p:nvPr/>
          </p:nvSpPr>
          <p:spPr bwMode="auto">
            <a:xfrm>
              <a:off x="1512" y="1452"/>
              <a:ext cx="295" cy="27"/>
            </a:xfrm>
            <a:custGeom>
              <a:avLst/>
              <a:gdLst>
                <a:gd name="T0" fmla="*/ 1 w 295"/>
                <a:gd name="T1" fmla="*/ 0 h 27"/>
                <a:gd name="T2" fmla="*/ 0 w 295"/>
                <a:gd name="T3" fmla="*/ 27 h 27"/>
                <a:gd name="T4" fmla="*/ 294 w 295"/>
                <a:gd name="T5" fmla="*/ 27 h 27"/>
                <a:gd name="T6" fmla="*/ 295 w 295"/>
                <a:gd name="T7" fmla="*/ 0 h 27"/>
                <a:gd name="T8" fmla="*/ 1 w 295"/>
                <a:gd name="T9" fmla="*/ 0 h 27"/>
                <a:gd name="T10" fmla="*/ 0 60000 65536"/>
                <a:gd name="T11" fmla="*/ 0 60000 65536"/>
                <a:gd name="T12" fmla="*/ 0 60000 65536"/>
                <a:gd name="T13" fmla="*/ 0 60000 65536"/>
                <a:gd name="T14" fmla="*/ 0 60000 65536"/>
                <a:gd name="T15" fmla="*/ 0 w 295"/>
                <a:gd name="T16" fmla="*/ 0 h 27"/>
                <a:gd name="T17" fmla="*/ 295 w 295"/>
                <a:gd name="T18" fmla="*/ 27 h 27"/>
              </a:gdLst>
              <a:ahLst/>
              <a:cxnLst>
                <a:cxn ang="T10">
                  <a:pos x="T0" y="T1"/>
                </a:cxn>
                <a:cxn ang="T11">
                  <a:pos x="T2" y="T3"/>
                </a:cxn>
                <a:cxn ang="T12">
                  <a:pos x="T4" y="T5"/>
                </a:cxn>
                <a:cxn ang="T13">
                  <a:pos x="T6" y="T7"/>
                </a:cxn>
                <a:cxn ang="T14">
                  <a:pos x="T8" y="T9"/>
                </a:cxn>
              </a:cxnLst>
              <a:rect l="T15" t="T16" r="T17" b="T18"/>
              <a:pathLst>
                <a:path w="295" h="27">
                  <a:moveTo>
                    <a:pt x="1" y="0"/>
                  </a:moveTo>
                  <a:lnTo>
                    <a:pt x="0" y="27"/>
                  </a:lnTo>
                  <a:lnTo>
                    <a:pt x="294" y="27"/>
                  </a:lnTo>
                  <a:lnTo>
                    <a:pt x="295" y="0"/>
                  </a:lnTo>
                  <a:lnTo>
                    <a:pt x="1" y="0"/>
                  </a:lnTo>
                  <a:close/>
                </a:path>
              </a:pathLst>
            </a:custGeom>
            <a:solidFill>
              <a:srgbClr val="09F39A"/>
            </a:solidFill>
            <a:ln w="0">
              <a:solidFill>
                <a:srgbClr val="09F39A"/>
              </a:solidFill>
              <a:round/>
              <a:headEnd/>
              <a:tailEnd/>
            </a:ln>
          </p:spPr>
          <p:txBody>
            <a:bodyPr/>
            <a:lstStyle/>
            <a:p>
              <a:pPr defTabSz="914400"/>
              <a:endParaRPr lang="en-US">
                <a:solidFill>
                  <a:srgbClr val="FFFFFF"/>
                </a:solidFill>
              </a:endParaRPr>
            </a:p>
          </p:txBody>
        </p:sp>
        <p:sp>
          <p:nvSpPr>
            <p:cNvPr id="157227" name="Rectangle 8"/>
            <p:cNvSpPr>
              <a:spLocks noChangeArrowheads="1"/>
            </p:cNvSpPr>
            <p:nvPr/>
          </p:nvSpPr>
          <p:spPr bwMode="auto">
            <a:xfrm>
              <a:off x="1903" y="1388"/>
              <a:ext cx="992" cy="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rPr>
                <a:t>Atenolol (N=3979)</a:t>
              </a:r>
            </a:p>
          </p:txBody>
        </p:sp>
        <p:grpSp>
          <p:nvGrpSpPr>
            <p:cNvPr id="157228" name="Group 9"/>
            <p:cNvGrpSpPr>
              <a:grpSpLocks/>
            </p:cNvGrpSpPr>
            <p:nvPr/>
          </p:nvGrpSpPr>
          <p:grpSpPr bwMode="auto">
            <a:xfrm>
              <a:off x="1512" y="1585"/>
              <a:ext cx="295" cy="26"/>
              <a:chOff x="1249" y="1068"/>
              <a:chExt cx="295" cy="26"/>
            </a:xfrm>
          </p:grpSpPr>
          <p:sp>
            <p:nvSpPr>
              <p:cNvPr id="157230" name="Freeform 10"/>
              <p:cNvSpPr>
                <a:spLocks/>
              </p:cNvSpPr>
              <p:nvPr/>
            </p:nvSpPr>
            <p:spPr bwMode="auto">
              <a:xfrm>
                <a:off x="1249" y="1068"/>
                <a:ext cx="44" cy="26"/>
              </a:xfrm>
              <a:custGeom>
                <a:avLst/>
                <a:gdLst>
                  <a:gd name="T0" fmla="*/ 1 w 44"/>
                  <a:gd name="T1" fmla="*/ 0 h 26"/>
                  <a:gd name="T2" fmla="*/ 0 w 44"/>
                  <a:gd name="T3" fmla="*/ 26 h 26"/>
                  <a:gd name="T4" fmla="*/ 43 w 44"/>
                  <a:gd name="T5" fmla="*/ 26 h 26"/>
                  <a:gd name="T6" fmla="*/ 44 w 44"/>
                  <a:gd name="T7" fmla="*/ 0 h 26"/>
                  <a:gd name="T8" fmla="*/ 1 w 44"/>
                  <a:gd name="T9" fmla="*/ 0 h 26"/>
                  <a:gd name="T10" fmla="*/ 0 60000 65536"/>
                  <a:gd name="T11" fmla="*/ 0 60000 65536"/>
                  <a:gd name="T12" fmla="*/ 0 60000 65536"/>
                  <a:gd name="T13" fmla="*/ 0 60000 65536"/>
                  <a:gd name="T14" fmla="*/ 0 60000 65536"/>
                  <a:gd name="T15" fmla="*/ 0 w 44"/>
                  <a:gd name="T16" fmla="*/ 0 h 26"/>
                  <a:gd name="T17" fmla="*/ 44 w 44"/>
                  <a:gd name="T18" fmla="*/ 26 h 26"/>
                </a:gdLst>
                <a:ahLst/>
                <a:cxnLst>
                  <a:cxn ang="T10">
                    <a:pos x="T0" y="T1"/>
                  </a:cxn>
                  <a:cxn ang="T11">
                    <a:pos x="T2" y="T3"/>
                  </a:cxn>
                  <a:cxn ang="T12">
                    <a:pos x="T4" y="T5"/>
                  </a:cxn>
                  <a:cxn ang="T13">
                    <a:pos x="T6" y="T7"/>
                  </a:cxn>
                  <a:cxn ang="T14">
                    <a:pos x="T8" y="T9"/>
                  </a:cxn>
                </a:cxnLst>
                <a:rect l="T15" t="T16" r="T17" b="T18"/>
                <a:pathLst>
                  <a:path w="44" h="26">
                    <a:moveTo>
                      <a:pt x="1" y="0"/>
                    </a:moveTo>
                    <a:lnTo>
                      <a:pt x="0" y="26"/>
                    </a:lnTo>
                    <a:lnTo>
                      <a:pt x="43" y="26"/>
                    </a:lnTo>
                    <a:lnTo>
                      <a:pt x="4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7231" name="Freeform 11"/>
              <p:cNvSpPr>
                <a:spLocks/>
              </p:cNvSpPr>
              <p:nvPr/>
            </p:nvSpPr>
            <p:spPr bwMode="auto">
              <a:xfrm>
                <a:off x="1335" y="1068"/>
                <a:ext cx="44" cy="26"/>
              </a:xfrm>
              <a:custGeom>
                <a:avLst/>
                <a:gdLst>
                  <a:gd name="T0" fmla="*/ 1 w 44"/>
                  <a:gd name="T1" fmla="*/ 0 h 26"/>
                  <a:gd name="T2" fmla="*/ 0 w 44"/>
                  <a:gd name="T3" fmla="*/ 26 h 26"/>
                  <a:gd name="T4" fmla="*/ 43 w 44"/>
                  <a:gd name="T5" fmla="*/ 26 h 26"/>
                  <a:gd name="T6" fmla="*/ 44 w 44"/>
                  <a:gd name="T7" fmla="*/ 0 h 26"/>
                  <a:gd name="T8" fmla="*/ 1 w 44"/>
                  <a:gd name="T9" fmla="*/ 0 h 26"/>
                  <a:gd name="T10" fmla="*/ 0 60000 65536"/>
                  <a:gd name="T11" fmla="*/ 0 60000 65536"/>
                  <a:gd name="T12" fmla="*/ 0 60000 65536"/>
                  <a:gd name="T13" fmla="*/ 0 60000 65536"/>
                  <a:gd name="T14" fmla="*/ 0 60000 65536"/>
                  <a:gd name="T15" fmla="*/ 0 w 44"/>
                  <a:gd name="T16" fmla="*/ 0 h 26"/>
                  <a:gd name="T17" fmla="*/ 44 w 44"/>
                  <a:gd name="T18" fmla="*/ 26 h 26"/>
                </a:gdLst>
                <a:ahLst/>
                <a:cxnLst>
                  <a:cxn ang="T10">
                    <a:pos x="T0" y="T1"/>
                  </a:cxn>
                  <a:cxn ang="T11">
                    <a:pos x="T2" y="T3"/>
                  </a:cxn>
                  <a:cxn ang="T12">
                    <a:pos x="T4" y="T5"/>
                  </a:cxn>
                  <a:cxn ang="T13">
                    <a:pos x="T6" y="T7"/>
                  </a:cxn>
                  <a:cxn ang="T14">
                    <a:pos x="T8" y="T9"/>
                  </a:cxn>
                </a:cxnLst>
                <a:rect l="T15" t="T16" r="T17" b="T18"/>
                <a:pathLst>
                  <a:path w="44" h="26">
                    <a:moveTo>
                      <a:pt x="1" y="0"/>
                    </a:moveTo>
                    <a:lnTo>
                      <a:pt x="0" y="26"/>
                    </a:lnTo>
                    <a:lnTo>
                      <a:pt x="43" y="26"/>
                    </a:lnTo>
                    <a:lnTo>
                      <a:pt x="4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7232" name="Freeform 12"/>
              <p:cNvSpPr>
                <a:spLocks/>
              </p:cNvSpPr>
              <p:nvPr/>
            </p:nvSpPr>
            <p:spPr bwMode="auto">
              <a:xfrm>
                <a:off x="1421" y="1068"/>
                <a:ext cx="44" cy="26"/>
              </a:xfrm>
              <a:custGeom>
                <a:avLst/>
                <a:gdLst>
                  <a:gd name="T0" fmla="*/ 1 w 44"/>
                  <a:gd name="T1" fmla="*/ 0 h 26"/>
                  <a:gd name="T2" fmla="*/ 0 w 44"/>
                  <a:gd name="T3" fmla="*/ 26 h 26"/>
                  <a:gd name="T4" fmla="*/ 43 w 44"/>
                  <a:gd name="T5" fmla="*/ 26 h 26"/>
                  <a:gd name="T6" fmla="*/ 44 w 44"/>
                  <a:gd name="T7" fmla="*/ 0 h 26"/>
                  <a:gd name="T8" fmla="*/ 1 w 44"/>
                  <a:gd name="T9" fmla="*/ 0 h 26"/>
                  <a:gd name="T10" fmla="*/ 0 60000 65536"/>
                  <a:gd name="T11" fmla="*/ 0 60000 65536"/>
                  <a:gd name="T12" fmla="*/ 0 60000 65536"/>
                  <a:gd name="T13" fmla="*/ 0 60000 65536"/>
                  <a:gd name="T14" fmla="*/ 0 60000 65536"/>
                  <a:gd name="T15" fmla="*/ 0 w 44"/>
                  <a:gd name="T16" fmla="*/ 0 h 26"/>
                  <a:gd name="T17" fmla="*/ 44 w 44"/>
                  <a:gd name="T18" fmla="*/ 26 h 26"/>
                </a:gdLst>
                <a:ahLst/>
                <a:cxnLst>
                  <a:cxn ang="T10">
                    <a:pos x="T0" y="T1"/>
                  </a:cxn>
                  <a:cxn ang="T11">
                    <a:pos x="T2" y="T3"/>
                  </a:cxn>
                  <a:cxn ang="T12">
                    <a:pos x="T4" y="T5"/>
                  </a:cxn>
                  <a:cxn ang="T13">
                    <a:pos x="T6" y="T7"/>
                  </a:cxn>
                  <a:cxn ang="T14">
                    <a:pos x="T8" y="T9"/>
                  </a:cxn>
                </a:cxnLst>
                <a:rect l="T15" t="T16" r="T17" b="T18"/>
                <a:pathLst>
                  <a:path w="44" h="26">
                    <a:moveTo>
                      <a:pt x="1" y="0"/>
                    </a:moveTo>
                    <a:lnTo>
                      <a:pt x="0" y="26"/>
                    </a:lnTo>
                    <a:lnTo>
                      <a:pt x="43" y="26"/>
                    </a:lnTo>
                    <a:lnTo>
                      <a:pt x="44"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sp>
            <p:nvSpPr>
              <p:cNvPr id="157233" name="Freeform 13"/>
              <p:cNvSpPr>
                <a:spLocks/>
              </p:cNvSpPr>
              <p:nvPr/>
            </p:nvSpPr>
            <p:spPr bwMode="auto">
              <a:xfrm>
                <a:off x="1507" y="1068"/>
                <a:ext cx="37" cy="26"/>
              </a:xfrm>
              <a:custGeom>
                <a:avLst/>
                <a:gdLst>
                  <a:gd name="T0" fmla="*/ 1 w 37"/>
                  <a:gd name="T1" fmla="*/ 0 h 26"/>
                  <a:gd name="T2" fmla="*/ 0 w 37"/>
                  <a:gd name="T3" fmla="*/ 26 h 26"/>
                  <a:gd name="T4" fmla="*/ 36 w 37"/>
                  <a:gd name="T5" fmla="*/ 26 h 26"/>
                  <a:gd name="T6" fmla="*/ 37 w 37"/>
                  <a:gd name="T7" fmla="*/ 0 h 26"/>
                  <a:gd name="T8" fmla="*/ 1 w 37"/>
                  <a:gd name="T9" fmla="*/ 0 h 26"/>
                  <a:gd name="T10" fmla="*/ 0 60000 65536"/>
                  <a:gd name="T11" fmla="*/ 0 60000 65536"/>
                  <a:gd name="T12" fmla="*/ 0 60000 65536"/>
                  <a:gd name="T13" fmla="*/ 0 60000 65536"/>
                  <a:gd name="T14" fmla="*/ 0 60000 65536"/>
                  <a:gd name="T15" fmla="*/ 0 w 37"/>
                  <a:gd name="T16" fmla="*/ 0 h 26"/>
                  <a:gd name="T17" fmla="*/ 37 w 37"/>
                  <a:gd name="T18" fmla="*/ 26 h 26"/>
                </a:gdLst>
                <a:ahLst/>
                <a:cxnLst>
                  <a:cxn ang="T10">
                    <a:pos x="T0" y="T1"/>
                  </a:cxn>
                  <a:cxn ang="T11">
                    <a:pos x="T2" y="T3"/>
                  </a:cxn>
                  <a:cxn ang="T12">
                    <a:pos x="T4" y="T5"/>
                  </a:cxn>
                  <a:cxn ang="T13">
                    <a:pos x="T6" y="T7"/>
                  </a:cxn>
                  <a:cxn ang="T14">
                    <a:pos x="T8" y="T9"/>
                  </a:cxn>
                </a:cxnLst>
                <a:rect l="T15" t="T16" r="T17" b="T18"/>
                <a:pathLst>
                  <a:path w="37" h="26">
                    <a:moveTo>
                      <a:pt x="1" y="0"/>
                    </a:moveTo>
                    <a:lnTo>
                      <a:pt x="0" y="26"/>
                    </a:lnTo>
                    <a:lnTo>
                      <a:pt x="36" y="26"/>
                    </a:lnTo>
                    <a:lnTo>
                      <a:pt x="37" y="0"/>
                    </a:lnTo>
                    <a:lnTo>
                      <a:pt x="1" y="0"/>
                    </a:lnTo>
                    <a:close/>
                  </a:path>
                </a:pathLst>
              </a:custGeom>
              <a:solidFill>
                <a:srgbClr val="FF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a:endParaRPr lang="en-US">
                  <a:solidFill>
                    <a:srgbClr val="FFFFFF"/>
                  </a:solidFill>
                </a:endParaRPr>
              </a:p>
            </p:txBody>
          </p:sp>
        </p:grpSp>
        <p:sp>
          <p:nvSpPr>
            <p:cNvPr id="157229" name="Rectangle 14"/>
            <p:cNvSpPr>
              <a:spLocks noChangeArrowheads="1"/>
            </p:cNvSpPr>
            <p:nvPr/>
          </p:nvSpPr>
          <p:spPr bwMode="auto">
            <a:xfrm>
              <a:off x="1903" y="1538"/>
              <a:ext cx="1012" cy="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rPr>
                <a:t>Lozartán (N=4019)</a:t>
              </a:r>
            </a:p>
          </p:txBody>
        </p:sp>
      </p:grpSp>
      <p:sp>
        <p:nvSpPr>
          <p:cNvPr id="156678" name="Rectangle 15"/>
          <p:cNvSpPr>
            <a:spLocks noChangeArrowheads="1"/>
          </p:cNvSpPr>
          <p:nvPr/>
        </p:nvSpPr>
        <p:spPr bwMode="auto">
          <a:xfrm>
            <a:off x="331788" y="6191250"/>
            <a:ext cx="1198562" cy="18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914400" eaLnBrk="0" hangingPunct="0"/>
            <a:r>
              <a:rPr lang="hu-HU" sz="1200">
                <a:solidFill>
                  <a:srgbClr val="FFFFFF"/>
                </a:solidFill>
              </a:rPr>
              <a:t>Vizsgálati hónap</a:t>
            </a:r>
            <a:endParaRPr lang="en-US" sz="1200">
              <a:solidFill>
                <a:srgbClr val="FFFFFF"/>
              </a:solidFill>
            </a:endParaRPr>
          </a:p>
        </p:txBody>
      </p:sp>
      <p:grpSp>
        <p:nvGrpSpPr>
          <p:cNvPr id="156679" name="Group 16"/>
          <p:cNvGrpSpPr>
            <a:grpSpLocks/>
          </p:cNvGrpSpPr>
          <p:nvPr/>
        </p:nvGrpSpPr>
        <p:grpSpPr bwMode="auto">
          <a:xfrm>
            <a:off x="1747838" y="6197600"/>
            <a:ext cx="6024562" cy="184150"/>
            <a:chOff x="1156" y="3608"/>
            <a:chExt cx="3985" cy="108"/>
          </a:xfrm>
        </p:grpSpPr>
        <p:sp>
          <p:nvSpPr>
            <p:cNvPr id="157214" name="Rectangle 17"/>
            <p:cNvSpPr>
              <a:spLocks noChangeArrowheads="1"/>
            </p:cNvSpPr>
            <p:nvPr/>
          </p:nvSpPr>
          <p:spPr bwMode="auto">
            <a:xfrm>
              <a:off x="1156" y="3608"/>
              <a:ext cx="5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a:t>
              </a:r>
              <a:endParaRPr lang="en-US" sz="1400" b="1">
                <a:solidFill>
                  <a:srgbClr val="FFFFFF"/>
                </a:solidFill>
              </a:endParaRPr>
            </a:p>
          </p:txBody>
        </p:sp>
        <p:sp>
          <p:nvSpPr>
            <p:cNvPr id="157215" name="Rectangle 18"/>
            <p:cNvSpPr>
              <a:spLocks noChangeArrowheads="1"/>
            </p:cNvSpPr>
            <p:nvPr/>
          </p:nvSpPr>
          <p:spPr bwMode="auto">
            <a:xfrm>
              <a:off x="1506" y="3608"/>
              <a:ext cx="55"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6</a:t>
              </a:r>
              <a:endParaRPr lang="en-US" sz="1400" b="1">
                <a:solidFill>
                  <a:srgbClr val="FFFFFF"/>
                </a:solidFill>
              </a:endParaRPr>
            </a:p>
          </p:txBody>
        </p:sp>
        <p:sp>
          <p:nvSpPr>
            <p:cNvPr id="157216" name="Rectangle 19"/>
            <p:cNvSpPr>
              <a:spLocks noChangeArrowheads="1"/>
            </p:cNvSpPr>
            <p:nvPr/>
          </p:nvSpPr>
          <p:spPr bwMode="auto">
            <a:xfrm>
              <a:off x="1835" y="3608"/>
              <a:ext cx="11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12</a:t>
              </a:r>
              <a:endParaRPr lang="en-US" sz="1400" b="1">
                <a:solidFill>
                  <a:srgbClr val="FFFFFF"/>
                </a:solidFill>
              </a:endParaRPr>
            </a:p>
          </p:txBody>
        </p:sp>
        <p:sp>
          <p:nvSpPr>
            <p:cNvPr id="157217" name="Rectangle 20"/>
            <p:cNvSpPr>
              <a:spLocks noChangeArrowheads="1"/>
            </p:cNvSpPr>
            <p:nvPr/>
          </p:nvSpPr>
          <p:spPr bwMode="auto">
            <a:xfrm>
              <a:off x="2190" y="3608"/>
              <a:ext cx="11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18</a:t>
              </a:r>
              <a:endParaRPr lang="en-US" sz="1400" b="1">
                <a:solidFill>
                  <a:srgbClr val="FFFFFF"/>
                </a:solidFill>
              </a:endParaRPr>
            </a:p>
          </p:txBody>
        </p:sp>
        <p:sp>
          <p:nvSpPr>
            <p:cNvPr id="157218" name="Rectangle 21"/>
            <p:cNvSpPr>
              <a:spLocks noChangeArrowheads="1"/>
            </p:cNvSpPr>
            <p:nvPr/>
          </p:nvSpPr>
          <p:spPr bwMode="auto">
            <a:xfrm>
              <a:off x="2546" y="3608"/>
              <a:ext cx="11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24</a:t>
              </a:r>
              <a:endParaRPr lang="en-US" sz="1400" b="1">
                <a:solidFill>
                  <a:srgbClr val="FFFFFF"/>
                </a:solidFill>
              </a:endParaRPr>
            </a:p>
          </p:txBody>
        </p:sp>
        <p:sp>
          <p:nvSpPr>
            <p:cNvPr id="157219" name="Rectangle 22"/>
            <p:cNvSpPr>
              <a:spLocks noChangeArrowheads="1"/>
            </p:cNvSpPr>
            <p:nvPr/>
          </p:nvSpPr>
          <p:spPr bwMode="auto">
            <a:xfrm>
              <a:off x="2900" y="3608"/>
              <a:ext cx="11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30</a:t>
              </a:r>
              <a:endParaRPr lang="en-US" sz="1400" b="1">
                <a:solidFill>
                  <a:srgbClr val="FFFFFF"/>
                </a:solidFill>
              </a:endParaRPr>
            </a:p>
          </p:txBody>
        </p:sp>
        <p:sp>
          <p:nvSpPr>
            <p:cNvPr id="157220" name="Rectangle 23"/>
            <p:cNvSpPr>
              <a:spLocks noChangeArrowheads="1"/>
            </p:cNvSpPr>
            <p:nvPr/>
          </p:nvSpPr>
          <p:spPr bwMode="auto">
            <a:xfrm>
              <a:off x="3252" y="3608"/>
              <a:ext cx="11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36</a:t>
              </a:r>
              <a:endParaRPr lang="en-US" sz="1400" b="1">
                <a:solidFill>
                  <a:srgbClr val="FFFFFF"/>
                </a:solidFill>
              </a:endParaRPr>
            </a:p>
          </p:txBody>
        </p:sp>
        <p:sp>
          <p:nvSpPr>
            <p:cNvPr id="157221" name="Rectangle 24"/>
            <p:cNvSpPr>
              <a:spLocks noChangeArrowheads="1"/>
            </p:cNvSpPr>
            <p:nvPr/>
          </p:nvSpPr>
          <p:spPr bwMode="auto">
            <a:xfrm>
              <a:off x="3608" y="3608"/>
              <a:ext cx="11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42</a:t>
              </a:r>
              <a:endParaRPr lang="en-US" sz="1400" b="1">
                <a:solidFill>
                  <a:srgbClr val="FFFFFF"/>
                </a:solidFill>
              </a:endParaRPr>
            </a:p>
          </p:txBody>
        </p:sp>
        <p:sp>
          <p:nvSpPr>
            <p:cNvPr id="157222" name="Rectangle 25"/>
            <p:cNvSpPr>
              <a:spLocks noChangeArrowheads="1"/>
            </p:cNvSpPr>
            <p:nvPr/>
          </p:nvSpPr>
          <p:spPr bwMode="auto">
            <a:xfrm>
              <a:off x="3963" y="3608"/>
              <a:ext cx="11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48</a:t>
              </a:r>
              <a:endParaRPr lang="en-US" sz="1400" b="1">
                <a:solidFill>
                  <a:srgbClr val="FFFFFF"/>
                </a:solidFill>
              </a:endParaRPr>
            </a:p>
          </p:txBody>
        </p:sp>
        <p:sp>
          <p:nvSpPr>
            <p:cNvPr id="157223" name="Rectangle 26"/>
            <p:cNvSpPr>
              <a:spLocks noChangeArrowheads="1"/>
            </p:cNvSpPr>
            <p:nvPr/>
          </p:nvSpPr>
          <p:spPr bwMode="auto">
            <a:xfrm>
              <a:off x="4319" y="3608"/>
              <a:ext cx="11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54</a:t>
              </a:r>
              <a:endParaRPr lang="en-US" sz="1400" b="1">
                <a:solidFill>
                  <a:srgbClr val="FFFFFF"/>
                </a:solidFill>
              </a:endParaRPr>
            </a:p>
          </p:txBody>
        </p:sp>
        <p:sp>
          <p:nvSpPr>
            <p:cNvPr id="157224" name="Rectangle 27"/>
            <p:cNvSpPr>
              <a:spLocks noChangeArrowheads="1"/>
            </p:cNvSpPr>
            <p:nvPr/>
          </p:nvSpPr>
          <p:spPr bwMode="auto">
            <a:xfrm>
              <a:off x="4674" y="3608"/>
              <a:ext cx="11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60</a:t>
              </a:r>
              <a:endParaRPr lang="en-US" sz="1400" b="1">
                <a:solidFill>
                  <a:srgbClr val="FFFFFF"/>
                </a:solidFill>
              </a:endParaRPr>
            </a:p>
          </p:txBody>
        </p:sp>
        <p:sp>
          <p:nvSpPr>
            <p:cNvPr id="157225" name="Rectangle 28"/>
            <p:cNvSpPr>
              <a:spLocks noChangeArrowheads="1"/>
            </p:cNvSpPr>
            <p:nvPr/>
          </p:nvSpPr>
          <p:spPr bwMode="auto">
            <a:xfrm>
              <a:off x="5030" y="3608"/>
              <a:ext cx="11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66</a:t>
              </a:r>
              <a:endParaRPr lang="en-US" sz="1400" b="1">
                <a:solidFill>
                  <a:srgbClr val="FFFFFF"/>
                </a:solidFill>
              </a:endParaRPr>
            </a:p>
          </p:txBody>
        </p:sp>
      </p:grpSp>
      <p:grpSp>
        <p:nvGrpSpPr>
          <p:cNvPr id="156680" name="Group 29"/>
          <p:cNvGrpSpPr>
            <a:grpSpLocks/>
          </p:cNvGrpSpPr>
          <p:nvPr/>
        </p:nvGrpSpPr>
        <p:grpSpPr bwMode="auto">
          <a:xfrm>
            <a:off x="1762125" y="1530350"/>
            <a:ext cx="63500" cy="4576763"/>
            <a:chOff x="1165" y="864"/>
            <a:chExt cx="42" cy="2691"/>
          </a:xfrm>
        </p:grpSpPr>
        <p:sp>
          <p:nvSpPr>
            <p:cNvPr id="157193" name="Freeform 30"/>
            <p:cNvSpPr>
              <a:spLocks/>
            </p:cNvSpPr>
            <p:nvPr/>
          </p:nvSpPr>
          <p:spPr bwMode="auto">
            <a:xfrm>
              <a:off x="1165" y="865"/>
              <a:ext cx="5" cy="2690"/>
            </a:xfrm>
            <a:custGeom>
              <a:avLst/>
              <a:gdLst>
                <a:gd name="T0" fmla="*/ 0 w 5"/>
                <a:gd name="T1" fmla="*/ 2689 h 2690"/>
                <a:gd name="T2" fmla="*/ 5 w 5"/>
                <a:gd name="T3" fmla="*/ 2690 h 2690"/>
                <a:gd name="T4" fmla="*/ 5 w 5"/>
                <a:gd name="T5" fmla="*/ 1 h 2690"/>
                <a:gd name="T6" fmla="*/ 0 w 5"/>
                <a:gd name="T7" fmla="*/ 0 h 2690"/>
                <a:gd name="T8" fmla="*/ 0 w 5"/>
                <a:gd name="T9" fmla="*/ 2689 h 2690"/>
                <a:gd name="T10" fmla="*/ 0 60000 65536"/>
                <a:gd name="T11" fmla="*/ 0 60000 65536"/>
                <a:gd name="T12" fmla="*/ 0 60000 65536"/>
                <a:gd name="T13" fmla="*/ 0 60000 65536"/>
                <a:gd name="T14" fmla="*/ 0 60000 65536"/>
                <a:gd name="T15" fmla="*/ 0 w 5"/>
                <a:gd name="T16" fmla="*/ 0 h 2690"/>
                <a:gd name="T17" fmla="*/ 5 w 5"/>
                <a:gd name="T18" fmla="*/ 2690 h 2690"/>
              </a:gdLst>
              <a:ahLst/>
              <a:cxnLst>
                <a:cxn ang="T10">
                  <a:pos x="T0" y="T1"/>
                </a:cxn>
                <a:cxn ang="T11">
                  <a:pos x="T2" y="T3"/>
                </a:cxn>
                <a:cxn ang="T12">
                  <a:pos x="T4" y="T5"/>
                </a:cxn>
                <a:cxn ang="T13">
                  <a:pos x="T6" y="T7"/>
                </a:cxn>
                <a:cxn ang="T14">
                  <a:pos x="T8" y="T9"/>
                </a:cxn>
              </a:cxnLst>
              <a:rect l="T15" t="T16" r="T17" b="T18"/>
              <a:pathLst>
                <a:path w="5" h="2690">
                  <a:moveTo>
                    <a:pt x="0" y="2689"/>
                  </a:moveTo>
                  <a:lnTo>
                    <a:pt x="5" y="2690"/>
                  </a:lnTo>
                  <a:lnTo>
                    <a:pt x="5" y="1"/>
                  </a:lnTo>
                  <a:lnTo>
                    <a:pt x="0" y="0"/>
                  </a:lnTo>
                  <a:lnTo>
                    <a:pt x="0" y="2689"/>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194" name="Freeform 31"/>
            <p:cNvSpPr>
              <a:spLocks/>
            </p:cNvSpPr>
            <p:nvPr/>
          </p:nvSpPr>
          <p:spPr bwMode="auto">
            <a:xfrm>
              <a:off x="1167" y="3284"/>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195" name="Freeform 32"/>
            <p:cNvSpPr>
              <a:spLocks/>
            </p:cNvSpPr>
            <p:nvPr/>
          </p:nvSpPr>
          <p:spPr bwMode="auto">
            <a:xfrm>
              <a:off x="1167" y="3015"/>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196" name="Freeform 33"/>
            <p:cNvSpPr>
              <a:spLocks/>
            </p:cNvSpPr>
            <p:nvPr/>
          </p:nvSpPr>
          <p:spPr bwMode="auto">
            <a:xfrm>
              <a:off x="1167" y="2746"/>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197" name="Freeform 34"/>
            <p:cNvSpPr>
              <a:spLocks/>
            </p:cNvSpPr>
            <p:nvPr/>
          </p:nvSpPr>
          <p:spPr bwMode="auto">
            <a:xfrm>
              <a:off x="1167" y="2477"/>
              <a:ext cx="40" cy="3"/>
            </a:xfrm>
            <a:custGeom>
              <a:avLst/>
              <a:gdLst>
                <a:gd name="T0" fmla="*/ 40 w 40"/>
                <a:gd name="T1" fmla="*/ 3 h 3"/>
                <a:gd name="T2" fmla="*/ 39 w 40"/>
                <a:gd name="T3" fmla="*/ 0 h 3"/>
                <a:gd name="T4" fmla="*/ 0 w 40"/>
                <a:gd name="T5" fmla="*/ 0 h 3"/>
                <a:gd name="T6" fmla="*/ 1 w 40"/>
                <a:gd name="T7" fmla="*/ 3 h 3"/>
                <a:gd name="T8" fmla="*/ 40 w 40"/>
                <a:gd name="T9" fmla="*/ 3 h 3"/>
                <a:gd name="T10" fmla="*/ 0 60000 65536"/>
                <a:gd name="T11" fmla="*/ 0 60000 65536"/>
                <a:gd name="T12" fmla="*/ 0 60000 65536"/>
                <a:gd name="T13" fmla="*/ 0 60000 65536"/>
                <a:gd name="T14" fmla="*/ 0 60000 65536"/>
                <a:gd name="T15" fmla="*/ 0 w 40"/>
                <a:gd name="T16" fmla="*/ 0 h 3"/>
                <a:gd name="T17" fmla="*/ 40 w 40"/>
                <a:gd name="T18" fmla="*/ 3 h 3"/>
              </a:gdLst>
              <a:ahLst/>
              <a:cxnLst>
                <a:cxn ang="T10">
                  <a:pos x="T0" y="T1"/>
                </a:cxn>
                <a:cxn ang="T11">
                  <a:pos x="T2" y="T3"/>
                </a:cxn>
                <a:cxn ang="T12">
                  <a:pos x="T4" y="T5"/>
                </a:cxn>
                <a:cxn ang="T13">
                  <a:pos x="T6" y="T7"/>
                </a:cxn>
                <a:cxn ang="T14">
                  <a:pos x="T8" y="T9"/>
                </a:cxn>
              </a:cxnLst>
              <a:rect l="T15" t="T16" r="T17" b="T18"/>
              <a:pathLst>
                <a:path w="40" h="3">
                  <a:moveTo>
                    <a:pt x="40" y="3"/>
                  </a:moveTo>
                  <a:lnTo>
                    <a:pt x="39" y="0"/>
                  </a:lnTo>
                  <a:lnTo>
                    <a:pt x="0" y="0"/>
                  </a:lnTo>
                  <a:lnTo>
                    <a:pt x="1" y="3"/>
                  </a:lnTo>
                  <a:lnTo>
                    <a:pt x="40" y="3"/>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198" name="Freeform 35"/>
            <p:cNvSpPr>
              <a:spLocks/>
            </p:cNvSpPr>
            <p:nvPr/>
          </p:nvSpPr>
          <p:spPr bwMode="auto">
            <a:xfrm>
              <a:off x="1167" y="2209"/>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199" name="Freeform 36"/>
            <p:cNvSpPr>
              <a:spLocks/>
            </p:cNvSpPr>
            <p:nvPr/>
          </p:nvSpPr>
          <p:spPr bwMode="auto">
            <a:xfrm>
              <a:off x="1167" y="1939"/>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200" name="Freeform 37"/>
            <p:cNvSpPr>
              <a:spLocks/>
            </p:cNvSpPr>
            <p:nvPr/>
          </p:nvSpPr>
          <p:spPr bwMode="auto">
            <a:xfrm>
              <a:off x="1167" y="1671"/>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201" name="Freeform 38"/>
            <p:cNvSpPr>
              <a:spLocks/>
            </p:cNvSpPr>
            <p:nvPr/>
          </p:nvSpPr>
          <p:spPr bwMode="auto">
            <a:xfrm>
              <a:off x="1167" y="1402"/>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202" name="Freeform 39"/>
            <p:cNvSpPr>
              <a:spLocks/>
            </p:cNvSpPr>
            <p:nvPr/>
          </p:nvSpPr>
          <p:spPr bwMode="auto">
            <a:xfrm>
              <a:off x="1167" y="1134"/>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203" name="Freeform 40"/>
            <p:cNvSpPr>
              <a:spLocks/>
            </p:cNvSpPr>
            <p:nvPr/>
          </p:nvSpPr>
          <p:spPr bwMode="auto">
            <a:xfrm>
              <a:off x="1167" y="864"/>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7204" name="Line 41"/>
            <p:cNvSpPr>
              <a:spLocks noChangeShapeType="1"/>
            </p:cNvSpPr>
            <p:nvPr/>
          </p:nvSpPr>
          <p:spPr bwMode="auto">
            <a:xfrm flipH="1">
              <a:off x="1167" y="3421"/>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05" name="Line 42"/>
            <p:cNvSpPr>
              <a:spLocks noChangeShapeType="1"/>
            </p:cNvSpPr>
            <p:nvPr/>
          </p:nvSpPr>
          <p:spPr bwMode="auto">
            <a:xfrm flipH="1">
              <a:off x="1167" y="3152"/>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06" name="Line 43"/>
            <p:cNvSpPr>
              <a:spLocks noChangeShapeType="1"/>
            </p:cNvSpPr>
            <p:nvPr/>
          </p:nvSpPr>
          <p:spPr bwMode="auto">
            <a:xfrm flipH="1">
              <a:off x="1167" y="2882"/>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07" name="Line 44"/>
            <p:cNvSpPr>
              <a:spLocks noChangeShapeType="1"/>
            </p:cNvSpPr>
            <p:nvPr/>
          </p:nvSpPr>
          <p:spPr bwMode="auto">
            <a:xfrm flipH="1">
              <a:off x="1167" y="2614"/>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08" name="Line 45"/>
            <p:cNvSpPr>
              <a:spLocks noChangeShapeType="1"/>
            </p:cNvSpPr>
            <p:nvPr/>
          </p:nvSpPr>
          <p:spPr bwMode="auto">
            <a:xfrm flipH="1">
              <a:off x="1167" y="2345"/>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09" name="Line 46"/>
            <p:cNvSpPr>
              <a:spLocks noChangeShapeType="1"/>
            </p:cNvSpPr>
            <p:nvPr/>
          </p:nvSpPr>
          <p:spPr bwMode="auto">
            <a:xfrm flipH="1">
              <a:off x="1167" y="2077"/>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10" name="Line 47"/>
            <p:cNvSpPr>
              <a:spLocks noChangeShapeType="1"/>
            </p:cNvSpPr>
            <p:nvPr/>
          </p:nvSpPr>
          <p:spPr bwMode="auto">
            <a:xfrm flipH="1">
              <a:off x="1167" y="1807"/>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11" name="Line 48"/>
            <p:cNvSpPr>
              <a:spLocks noChangeShapeType="1"/>
            </p:cNvSpPr>
            <p:nvPr/>
          </p:nvSpPr>
          <p:spPr bwMode="auto">
            <a:xfrm flipH="1">
              <a:off x="1167" y="1539"/>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12" name="Line 49"/>
            <p:cNvSpPr>
              <a:spLocks noChangeShapeType="1"/>
            </p:cNvSpPr>
            <p:nvPr/>
          </p:nvSpPr>
          <p:spPr bwMode="auto">
            <a:xfrm flipH="1">
              <a:off x="1167" y="1270"/>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7213" name="Line 50"/>
            <p:cNvSpPr>
              <a:spLocks noChangeShapeType="1"/>
            </p:cNvSpPr>
            <p:nvPr/>
          </p:nvSpPr>
          <p:spPr bwMode="auto">
            <a:xfrm flipH="1">
              <a:off x="1167" y="1001"/>
              <a:ext cx="19" cy="1"/>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grpSp>
      <p:grpSp>
        <p:nvGrpSpPr>
          <p:cNvPr id="156681" name="Group 51"/>
          <p:cNvGrpSpPr>
            <a:grpSpLocks/>
          </p:cNvGrpSpPr>
          <p:nvPr/>
        </p:nvGrpSpPr>
        <p:grpSpPr bwMode="auto">
          <a:xfrm>
            <a:off x="1408113" y="1487488"/>
            <a:ext cx="295275" cy="4702175"/>
            <a:chOff x="932" y="839"/>
            <a:chExt cx="194" cy="2797"/>
          </a:xfrm>
        </p:grpSpPr>
        <p:sp>
          <p:nvSpPr>
            <p:cNvPr id="157182" name="Rectangle 52"/>
            <p:cNvSpPr>
              <a:spLocks noChangeArrowheads="1"/>
            </p:cNvSpPr>
            <p:nvPr/>
          </p:nvSpPr>
          <p:spPr bwMode="auto">
            <a:xfrm>
              <a:off x="932" y="3528"/>
              <a:ext cx="194"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0.00</a:t>
              </a:r>
              <a:endParaRPr lang="en-US" sz="1400" b="1">
                <a:solidFill>
                  <a:srgbClr val="FFFFFF"/>
                </a:solidFill>
              </a:endParaRPr>
            </a:p>
          </p:txBody>
        </p:sp>
        <p:sp>
          <p:nvSpPr>
            <p:cNvPr id="157183" name="Rectangle 53"/>
            <p:cNvSpPr>
              <a:spLocks noChangeArrowheads="1"/>
            </p:cNvSpPr>
            <p:nvPr/>
          </p:nvSpPr>
          <p:spPr bwMode="auto">
            <a:xfrm>
              <a:off x="932" y="3260"/>
              <a:ext cx="194"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0.01</a:t>
              </a:r>
              <a:endParaRPr lang="en-US" sz="1400" b="1">
                <a:solidFill>
                  <a:srgbClr val="FFFFFF"/>
                </a:solidFill>
              </a:endParaRPr>
            </a:p>
          </p:txBody>
        </p:sp>
        <p:sp>
          <p:nvSpPr>
            <p:cNvPr id="157184" name="Rectangle 54"/>
            <p:cNvSpPr>
              <a:spLocks noChangeArrowheads="1"/>
            </p:cNvSpPr>
            <p:nvPr/>
          </p:nvSpPr>
          <p:spPr bwMode="auto">
            <a:xfrm>
              <a:off x="932" y="2990"/>
              <a:ext cx="194"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0.02</a:t>
              </a:r>
              <a:endParaRPr lang="en-US" sz="1400" b="1">
                <a:solidFill>
                  <a:srgbClr val="FFFFFF"/>
                </a:solidFill>
              </a:endParaRPr>
            </a:p>
          </p:txBody>
        </p:sp>
        <p:sp>
          <p:nvSpPr>
            <p:cNvPr id="157185" name="Rectangle 55"/>
            <p:cNvSpPr>
              <a:spLocks noChangeArrowheads="1"/>
            </p:cNvSpPr>
            <p:nvPr/>
          </p:nvSpPr>
          <p:spPr bwMode="auto">
            <a:xfrm>
              <a:off x="932" y="2721"/>
              <a:ext cx="194"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0.03</a:t>
              </a:r>
              <a:endParaRPr lang="en-US" sz="1400" b="1">
                <a:solidFill>
                  <a:srgbClr val="FFFFFF"/>
                </a:solidFill>
              </a:endParaRPr>
            </a:p>
          </p:txBody>
        </p:sp>
        <p:sp>
          <p:nvSpPr>
            <p:cNvPr id="157186" name="Rectangle 56"/>
            <p:cNvSpPr>
              <a:spLocks noChangeArrowheads="1"/>
            </p:cNvSpPr>
            <p:nvPr/>
          </p:nvSpPr>
          <p:spPr bwMode="auto">
            <a:xfrm>
              <a:off x="932" y="2453"/>
              <a:ext cx="194"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0.04</a:t>
              </a:r>
              <a:endParaRPr lang="en-US" sz="1400" b="1">
                <a:solidFill>
                  <a:srgbClr val="FFFFFF"/>
                </a:solidFill>
              </a:endParaRPr>
            </a:p>
          </p:txBody>
        </p:sp>
        <p:sp>
          <p:nvSpPr>
            <p:cNvPr id="157187" name="Rectangle 57"/>
            <p:cNvSpPr>
              <a:spLocks noChangeArrowheads="1"/>
            </p:cNvSpPr>
            <p:nvPr/>
          </p:nvSpPr>
          <p:spPr bwMode="auto">
            <a:xfrm>
              <a:off x="932" y="2184"/>
              <a:ext cx="194"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0.05</a:t>
              </a:r>
              <a:endParaRPr lang="en-US" sz="1400" b="1">
                <a:solidFill>
                  <a:srgbClr val="FFFFFF"/>
                </a:solidFill>
              </a:endParaRPr>
            </a:p>
          </p:txBody>
        </p:sp>
        <p:sp>
          <p:nvSpPr>
            <p:cNvPr id="157188" name="Rectangle 58"/>
            <p:cNvSpPr>
              <a:spLocks noChangeArrowheads="1"/>
            </p:cNvSpPr>
            <p:nvPr/>
          </p:nvSpPr>
          <p:spPr bwMode="auto">
            <a:xfrm>
              <a:off x="932" y="1915"/>
              <a:ext cx="194"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0.06</a:t>
              </a:r>
              <a:endParaRPr lang="en-US" sz="1400" b="1">
                <a:solidFill>
                  <a:srgbClr val="FFFFFF"/>
                </a:solidFill>
              </a:endParaRPr>
            </a:p>
          </p:txBody>
        </p:sp>
        <p:sp>
          <p:nvSpPr>
            <p:cNvPr id="157189" name="Rectangle 59"/>
            <p:cNvSpPr>
              <a:spLocks noChangeArrowheads="1"/>
            </p:cNvSpPr>
            <p:nvPr/>
          </p:nvSpPr>
          <p:spPr bwMode="auto">
            <a:xfrm>
              <a:off x="932" y="1646"/>
              <a:ext cx="194"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0.07</a:t>
              </a:r>
              <a:endParaRPr lang="en-US" sz="1400" b="1">
                <a:solidFill>
                  <a:srgbClr val="FFFFFF"/>
                </a:solidFill>
              </a:endParaRPr>
            </a:p>
          </p:txBody>
        </p:sp>
        <p:sp>
          <p:nvSpPr>
            <p:cNvPr id="157190" name="Rectangle 60"/>
            <p:cNvSpPr>
              <a:spLocks noChangeArrowheads="1"/>
            </p:cNvSpPr>
            <p:nvPr/>
          </p:nvSpPr>
          <p:spPr bwMode="auto">
            <a:xfrm>
              <a:off x="932" y="1378"/>
              <a:ext cx="194"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0.08</a:t>
              </a:r>
              <a:endParaRPr lang="en-US" sz="1400" b="1">
                <a:solidFill>
                  <a:srgbClr val="FFFFFF"/>
                </a:solidFill>
              </a:endParaRPr>
            </a:p>
          </p:txBody>
        </p:sp>
        <p:sp>
          <p:nvSpPr>
            <p:cNvPr id="157191" name="Rectangle 61"/>
            <p:cNvSpPr>
              <a:spLocks noChangeArrowheads="1"/>
            </p:cNvSpPr>
            <p:nvPr/>
          </p:nvSpPr>
          <p:spPr bwMode="auto">
            <a:xfrm>
              <a:off x="932" y="1109"/>
              <a:ext cx="194"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0.09</a:t>
              </a:r>
              <a:endParaRPr lang="en-US" sz="1400" b="1">
                <a:solidFill>
                  <a:srgbClr val="FFFFFF"/>
                </a:solidFill>
              </a:endParaRPr>
            </a:p>
          </p:txBody>
        </p:sp>
        <p:sp>
          <p:nvSpPr>
            <p:cNvPr id="157192" name="Rectangle 62"/>
            <p:cNvSpPr>
              <a:spLocks noChangeArrowheads="1"/>
            </p:cNvSpPr>
            <p:nvPr/>
          </p:nvSpPr>
          <p:spPr bwMode="auto">
            <a:xfrm>
              <a:off x="932" y="839"/>
              <a:ext cx="194"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200">
                  <a:solidFill>
                    <a:srgbClr val="FFFFFF"/>
                  </a:solidFill>
                </a:rPr>
                <a:t>0.10</a:t>
              </a:r>
              <a:endParaRPr lang="en-US" sz="1400" b="1">
                <a:solidFill>
                  <a:srgbClr val="FFFFFF"/>
                </a:solidFill>
              </a:endParaRPr>
            </a:p>
          </p:txBody>
        </p:sp>
      </p:grpSp>
      <p:sp>
        <p:nvSpPr>
          <p:cNvPr id="156682" name="Freeform 63"/>
          <p:cNvSpPr>
            <a:spLocks/>
          </p:cNvSpPr>
          <p:nvPr/>
        </p:nvSpPr>
        <p:spPr bwMode="auto">
          <a:xfrm>
            <a:off x="1766888" y="1874838"/>
            <a:ext cx="5908675" cy="4187825"/>
          </a:xfrm>
          <a:custGeom>
            <a:avLst/>
            <a:gdLst>
              <a:gd name="T0" fmla="*/ 178306515 w 3908"/>
              <a:gd name="T1" fmla="*/ 2147483647 h 2462"/>
              <a:gd name="T2" fmla="*/ 528059857 w 3908"/>
              <a:gd name="T3" fmla="*/ 2147483647 h 2462"/>
              <a:gd name="T4" fmla="*/ 813806585 w 3908"/>
              <a:gd name="T5" fmla="*/ 2147483647 h 2462"/>
              <a:gd name="T6" fmla="*/ 1373869750 w 3908"/>
              <a:gd name="T7" fmla="*/ 2147483647 h 2462"/>
              <a:gd name="T8" fmla="*/ 1536173855 w 3908"/>
              <a:gd name="T9" fmla="*/ 2147483647 h 2462"/>
              <a:gd name="T10" fmla="*/ 1575035338 w 3908"/>
              <a:gd name="T11" fmla="*/ 2147483647 h 2462"/>
              <a:gd name="T12" fmla="*/ 1620754995 w 3908"/>
              <a:gd name="T13" fmla="*/ 2147483647 h 2462"/>
              <a:gd name="T14" fmla="*/ 1652758302 w 3908"/>
              <a:gd name="T15" fmla="*/ 2147483647 h 2462"/>
              <a:gd name="T16" fmla="*/ 1684761609 w 3908"/>
              <a:gd name="T17" fmla="*/ 2147483647 h 2462"/>
              <a:gd name="T18" fmla="*/ 1739625501 w 3908"/>
              <a:gd name="T19" fmla="*/ 2147483647 h 2462"/>
              <a:gd name="T20" fmla="*/ 1778486984 w 3908"/>
              <a:gd name="T21" fmla="*/ 2147483647 h 2462"/>
              <a:gd name="T22" fmla="*/ 1833350876 w 3908"/>
              <a:gd name="T23" fmla="*/ 2147483647 h 2462"/>
              <a:gd name="T24" fmla="*/ 2121383663 w 3908"/>
              <a:gd name="T25" fmla="*/ 2147483647 h 2462"/>
              <a:gd name="T26" fmla="*/ 2147483647 w 3908"/>
              <a:gd name="T27" fmla="*/ 2147483647 h 2462"/>
              <a:gd name="T28" fmla="*/ 2147483647 w 3908"/>
              <a:gd name="T29" fmla="*/ 2147483647 h 2462"/>
              <a:gd name="T30" fmla="*/ 2147483647 w 3908"/>
              <a:gd name="T31" fmla="*/ 2147483647 h 2462"/>
              <a:gd name="T32" fmla="*/ 2147483647 w 3908"/>
              <a:gd name="T33" fmla="*/ 2147483647 h 2462"/>
              <a:gd name="T34" fmla="*/ 2147483647 w 3908"/>
              <a:gd name="T35" fmla="*/ 2147483647 h 2462"/>
              <a:gd name="T36" fmla="*/ 2147483647 w 3908"/>
              <a:gd name="T37" fmla="*/ 2147483647 h 2462"/>
              <a:gd name="T38" fmla="*/ 2147483647 w 3908"/>
              <a:gd name="T39" fmla="*/ 2147483647 h 2462"/>
              <a:gd name="T40" fmla="*/ 2147483647 w 3908"/>
              <a:gd name="T41" fmla="*/ 2147483647 h 2462"/>
              <a:gd name="T42" fmla="*/ 2147483647 w 3908"/>
              <a:gd name="T43" fmla="*/ 2147483647 h 2462"/>
              <a:gd name="T44" fmla="*/ 2147483647 w 3908"/>
              <a:gd name="T45" fmla="*/ 2147483647 h 2462"/>
              <a:gd name="T46" fmla="*/ 2147483647 w 3908"/>
              <a:gd name="T47" fmla="*/ 2147483647 h 2462"/>
              <a:gd name="T48" fmla="*/ 2147483647 w 3908"/>
              <a:gd name="T49" fmla="*/ 2147483647 h 2462"/>
              <a:gd name="T50" fmla="*/ 2147483647 w 3908"/>
              <a:gd name="T51" fmla="*/ 2147483647 h 2462"/>
              <a:gd name="T52" fmla="*/ 2147483647 w 3908"/>
              <a:gd name="T53" fmla="*/ 2147483647 h 2462"/>
              <a:gd name="T54" fmla="*/ 2147483647 w 3908"/>
              <a:gd name="T55" fmla="*/ 2147483647 h 2462"/>
              <a:gd name="T56" fmla="*/ 2147483647 w 3908"/>
              <a:gd name="T57" fmla="*/ 2147483647 h 2462"/>
              <a:gd name="T58" fmla="*/ 2147483647 w 3908"/>
              <a:gd name="T59" fmla="*/ 2147483647 h 2462"/>
              <a:gd name="T60" fmla="*/ 2147483647 w 3908"/>
              <a:gd name="T61" fmla="*/ 2147483647 h 2462"/>
              <a:gd name="T62" fmla="*/ 2147483647 w 3908"/>
              <a:gd name="T63" fmla="*/ 2147483647 h 2462"/>
              <a:gd name="T64" fmla="*/ 2147483647 w 3908"/>
              <a:gd name="T65" fmla="*/ 2147483647 h 2462"/>
              <a:gd name="T66" fmla="*/ 2147483647 w 3908"/>
              <a:gd name="T67" fmla="*/ 2147483647 h 2462"/>
              <a:gd name="T68" fmla="*/ 2147483647 w 3908"/>
              <a:gd name="T69" fmla="*/ 2147483647 h 2462"/>
              <a:gd name="T70" fmla="*/ 2147483647 w 3908"/>
              <a:gd name="T71" fmla="*/ 2147483647 h 2462"/>
              <a:gd name="T72" fmla="*/ 2147483647 w 3908"/>
              <a:gd name="T73" fmla="*/ 2147483647 h 2462"/>
              <a:gd name="T74" fmla="*/ 2147483647 w 3908"/>
              <a:gd name="T75" fmla="*/ 2147483647 h 2462"/>
              <a:gd name="T76" fmla="*/ 2147483647 w 3908"/>
              <a:gd name="T77" fmla="*/ 2147483647 h 2462"/>
              <a:gd name="T78" fmla="*/ 2147483647 w 3908"/>
              <a:gd name="T79" fmla="*/ 2147483647 h 2462"/>
              <a:gd name="T80" fmla="*/ 2147483647 w 3908"/>
              <a:gd name="T81" fmla="*/ 2147483647 h 2462"/>
              <a:gd name="T82" fmla="*/ 2147483647 w 3908"/>
              <a:gd name="T83" fmla="*/ 2147483647 h 2462"/>
              <a:gd name="T84" fmla="*/ 2147483647 w 3908"/>
              <a:gd name="T85" fmla="*/ 2147483647 h 2462"/>
              <a:gd name="T86" fmla="*/ 2147483647 w 3908"/>
              <a:gd name="T87" fmla="*/ 1912504154 h 2462"/>
              <a:gd name="T88" fmla="*/ 2147483647 w 3908"/>
              <a:gd name="T89" fmla="*/ 1756263581 h 2462"/>
              <a:gd name="T90" fmla="*/ 2147483647 w 3908"/>
              <a:gd name="T91" fmla="*/ 1678142444 h 2462"/>
              <a:gd name="T92" fmla="*/ 2147483647 w 3908"/>
              <a:gd name="T93" fmla="*/ 1600023009 h 2462"/>
              <a:gd name="T94" fmla="*/ 2147483647 w 3908"/>
              <a:gd name="T95" fmla="*/ 1521901872 h 2462"/>
              <a:gd name="T96" fmla="*/ 2147483647 w 3908"/>
              <a:gd name="T97" fmla="*/ 1443780735 h 2462"/>
              <a:gd name="T98" fmla="*/ 2147483647 w 3908"/>
              <a:gd name="T99" fmla="*/ 1368554675 h 2462"/>
              <a:gd name="T100" fmla="*/ 2147483647 w 3908"/>
              <a:gd name="T101" fmla="*/ 1212314102 h 2462"/>
              <a:gd name="T102" fmla="*/ 2147483647 w 3908"/>
              <a:gd name="T103" fmla="*/ 1056071828 h 2462"/>
              <a:gd name="T104" fmla="*/ 2147483647 w 3908"/>
              <a:gd name="T105" fmla="*/ 824605196 h 2462"/>
              <a:gd name="T106" fmla="*/ 2147483647 w 3908"/>
              <a:gd name="T107" fmla="*/ 590243486 h 2462"/>
              <a:gd name="T108" fmla="*/ 2147483647 w 3908"/>
              <a:gd name="T109" fmla="*/ 202534580 h 2462"/>
              <a:gd name="T110" fmla="*/ 2147483647 w 3908"/>
              <a:gd name="T111" fmla="*/ 46294007 h 24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08"/>
              <a:gd name="T169" fmla="*/ 0 h 2462"/>
              <a:gd name="T170" fmla="*/ 3908 w 3908"/>
              <a:gd name="T171" fmla="*/ 2462 h 24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08" h="2462">
                <a:moveTo>
                  <a:pt x="0" y="2462"/>
                </a:moveTo>
                <a:lnTo>
                  <a:pt x="10" y="2435"/>
                </a:lnTo>
                <a:lnTo>
                  <a:pt x="12" y="2435"/>
                </a:lnTo>
                <a:lnTo>
                  <a:pt x="20" y="2435"/>
                </a:lnTo>
                <a:lnTo>
                  <a:pt x="31" y="2435"/>
                </a:lnTo>
                <a:lnTo>
                  <a:pt x="41" y="2435"/>
                </a:lnTo>
                <a:lnTo>
                  <a:pt x="78" y="2435"/>
                </a:lnTo>
                <a:lnTo>
                  <a:pt x="93" y="2435"/>
                </a:lnTo>
                <a:lnTo>
                  <a:pt x="111" y="2435"/>
                </a:lnTo>
                <a:lnTo>
                  <a:pt x="114" y="2408"/>
                </a:lnTo>
                <a:lnTo>
                  <a:pt x="152" y="2408"/>
                </a:lnTo>
                <a:lnTo>
                  <a:pt x="184" y="2408"/>
                </a:lnTo>
                <a:lnTo>
                  <a:pt x="217" y="2408"/>
                </a:lnTo>
                <a:lnTo>
                  <a:pt x="231" y="2408"/>
                </a:lnTo>
                <a:lnTo>
                  <a:pt x="247" y="2381"/>
                </a:lnTo>
                <a:lnTo>
                  <a:pt x="248" y="2381"/>
                </a:lnTo>
                <a:lnTo>
                  <a:pt x="253" y="2381"/>
                </a:lnTo>
                <a:lnTo>
                  <a:pt x="257" y="2381"/>
                </a:lnTo>
                <a:lnTo>
                  <a:pt x="306" y="2381"/>
                </a:lnTo>
                <a:lnTo>
                  <a:pt x="347" y="2381"/>
                </a:lnTo>
                <a:lnTo>
                  <a:pt x="356" y="2381"/>
                </a:lnTo>
                <a:lnTo>
                  <a:pt x="512" y="2381"/>
                </a:lnTo>
                <a:lnTo>
                  <a:pt x="528" y="2381"/>
                </a:lnTo>
                <a:lnTo>
                  <a:pt x="547" y="2381"/>
                </a:lnTo>
                <a:lnTo>
                  <a:pt x="571" y="2381"/>
                </a:lnTo>
                <a:lnTo>
                  <a:pt x="587" y="2381"/>
                </a:lnTo>
                <a:lnTo>
                  <a:pt x="599" y="2381"/>
                </a:lnTo>
                <a:lnTo>
                  <a:pt x="601" y="2381"/>
                </a:lnTo>
                <a:lnTo>
                  <a:pt x="644" y="2381"/>
                </a:lnTo>
                <a:lnTo>
                  <a:pt x="656" y="2355"/>
                </a:lnTo>
                <a:lnTo>
                  <a:pt x="658" y="2355"/>
                </a:lnTo>
                <a:lnTo>
                  <a:pt x="664" y="2355"/>
                </a:lnTo>
                <a:lnTo>
                  <a:pt x="667" y="2328"/>
                </a:lnTo>
                <a:lnTo>
                  <a:pt x="669" y="2328"/>
                </a:lnTo>
                <a:lnTo>
                  <a:pt x="672" y="2328"/>
                </a:lnTo>
                <a:lnTo>
                  <a:pt x="676" y="2328"/>
                </a:lnTo>
                <a:lnTo>
                  <a:pt x="679" y="2328"/>
                </a:lnTo>
                <a:lnTo>
                  <a:pt x="681" y="2301"/>
                </a:lnTo>
                <a:lnTo>
                  <a:pt x="683" y="2301"/>
                </a:lnTo>
                <a:lnTo>
                  <a:pt x="686" y="2301"/>
                </a:lnTo>
                <a:lnTo>
                  <a:pt x="688" y="2301"/>
                </a:lnTo>
                <a:lnTo>
                  <a:pt x="689" y="2301"/>
                </a:lnTo>
                <a:lnTo>
                  <a:pt x="691" y="2301"/>
                </a:lnTo>
                <a:lnTo>
                  <a:pt x="695" y="2301"/>
                </a:lnTo>
                <a:lnTo>
                  <a:pt x="697" y="2274"/>
                </a:lnTo>
                <a:lnTo>
                  <a:pt x="703" y="2274"/>
                </a:lnTo>
                <a:lnTo>
                  <a:pt x="705" y="2274"/>
                </a:lnTo>
                <a:lnTo>
                  <a:pt x="707" y="2274"/>
                </a:lnTo>
                <a:lnTo>
                  <a:pt x="709" y="2247"/>
                </a:lnTo>
                <a:lnTo>
                  <a:pt x="711" y="2247"/>
                </a:lnTo>
                <a:lnTo>
                  <a:pt x="712" y="2247"/>
                </a:lnTo>
                <a:lnTo>
                  <a:pt x="715" y="2247"/>
                </a:lnTo>
                <a:lnTo>
                  <a:pt x="717" y="2247"/>
                </a:lnTo>
                <a:lnTo>
                  <a:pt x="719" y="2220"/>
                </a:lnTo>
                <a:lnTo>
                  <a:pt x="721" y="2220"/>
                </a:lnTo>
                <a:lnTo>
                  <a:pt x="723" y="2193"/>
                </a:lnTo>
                <a:lnTo>
                  <a:pt x="725" y="2193"/>
                </a:lnTo>
                <a:lnTo>
                  <a:pt x="726" y="2193"/>
                </a:lnTo>
                <a:lnTo>
                  <a:pt x="729" y="2193"/>
                </a:lnTo>
                <a:lnTo>
                  <a:pt x="731" y="2167"/>
                </a:lnTo>
                <a:lnTo>
                  <a:pt x="733" y="2140"/>
                </a:lnTo>
                <a:lnTo>
                  <a:pt x="735" y="2113"/>
                </a:lnTo>
                <a:lnTo>
                  <a:pt x="737" y="2113"/>
                </a:lnTo>
                <a:lnTo>
                  <a:pt x="738" y="2113"/>
                </a:lnTo>
                <a:lnTo>
                  <a:pt x="740" y="2086"/>
                </a:lnTo>
                <a:lnTo>
                  <a:pt x="747" y="2086"/>
                </a:lnTo>
                <a:lnTo>
                  <a:pt x="749" y="2086"/>
                </a:lnTo>
                <a:lnTo>
                  <a:pt x="756" y="2059"/>
                </a:lnTo>
                <a:lnTo>
                  <a:pt x="759" y="2059"/>
                </a:lnTo>
                <a:lnTo>
                  <a:pt x="761" y="2059"/>
                </a:lnTo>
                <a:lnTo>
                  <a:pt x="762" y="2059"/>
                </a:lnTo>
                <a:lnTo>
                  <a:pt x="764" y="2032"/>
                </a:lnTo>
                <a:lnTo>
                  <a:pt x="770" y="2032"/>
                </a:lnTo>
                <a:lnTo>
                  <a:pt x="773" y="2032"/>
                </a:lnTo>
                <a:lnTo>
                  <a:pt x="774" y="2032"/>
                </a:lnTo>
                <a:lnTo>
                  <a:pt x="776" y="2032"/>
                </a:lnTo>
                <a:lnTo>
                  <a:pt x="778" y="2006"/>
                </a:lnTo>
                <a:lnTo>
                  <a:pt x="784" y="2006"/>
                </a:lnTo>
                <a:lnTo>
                  <a:pt x="787" y="2006"/>
                </a:lnTo>
                <a:lnTo>
                  <a:pt x="788" y="1979"/>
                </a:lnTo>
                <a:lnTo>
                  <a:pt x="792" y="1979"/>
                </a:lnTo>
                <a:lnTo>
                  <a:pt x="794" y="1979"/>
                </a:lnTo>
                <a:lnTo>
                  <a:pt x="798" y="1979"/>
                </a:lnTo>
                <a:lnTo>
                  <a:pt x="802" y="1979"/>
                </a:lnTo>
                <a:lnTo>
                  <a:pt x="811" y="1951"/>
                </a:lnTo>
                <a:lnTo>
                  <a:pt x="820" y="1951"/>
                </a:lnTo>
                <a:lnTo>
                  <a:pt x="822" y="1951"/>
                </a:lnTo>
                <a:lnTo>
                  <a:pt x="841" y="1951"/>
                </a:lnTo>
                <a:lnTo>
                  <a:pt x="889" y="1951"/>
                </a:lnTo>
                <a:lnTo>
                  <a:pt x="922" y="1924"/>
                </a:lnTo>
                <a:lnTo>
                  <a:pt x="928" y="1924"/>
                </a:lnTo>
                <a:lnTo>
                  <a:pt x="944" y="1924"/>
                </a:lnTo>
                <a:lnTo>
                  <a:pt x="948" y="1924"/>
                </a:lnTo>
                <a:lnTo>
                  <a:pt x="978" y="1924"/>
                </a:lnTo>
                <a:lnTo>
                  <a:pt x="983" y="1924"/>
                </a:lnTo>
                <a:lnTo>
                  <a:pt x="990" y="1924"/>
                </a:lnTo>
                <a:lnTo>
                  <a:pt x="1001" y="1924"/>
                </a:lnTo>
                <a:lnTo>
                  <a:pt x="1011" y="1897"/>
                </a:lnTo>
                <a:lnTo>
                  <a:pt x="1013" y="1897"/>
                </a:lnTo>
                <a:lnTo>
                  <a:pt x="1015" y="1897"/>
                </a:lnTo>
                <a:lnTo>
                  <a:pt x="1029" y="1897"/>
                </a:lnTo>
                <a:lnTo>
                  <a:pt x="1058" y="1897"/>
                </a:lnTo>
                <a:lnTo>
                  <a:pt x="1080" y="1870"/>
                </a:lnTo>
                <a:lnTo>
                  <a:pt x="1092" y="1870"/>
                </a:lnTo>
                <a:lnTo>
                  <a:pt x="1112" y="1870"/>
                </a:lnTo>
                <a:lnTo>
                  <a:pt x="1145" y="1870"/>
                </a:lnTo>
                <a:lnTo>
                  <a:pt x="1147" y="1870"/>
                </a:lnTo>
                <a:lnTo>
                  <a:pt x="1150" y="1870"/>
                </a:lnTo>
                <a:lnTo>
                  <a:pt x="1157" y="1870"/>
                </a:lnTo>
                <a:lnTo>
                  <a:pt x="1161" y="1843"/>
                </a:lnTo>
                <a:lnTo>
                  <a:pt x="1164" y="1843"/>
                </a:lnTo>
                <a:lnTo>
                  <a:pt x="1173" y="1843"/>
                </a:lnTo>
                <a:lnTo>
                  <a:pt x="1187" y="1816"/>
                </a:lnTo>
                <a:lnTo>
                  <a:pt x="1190" y="1816"/>
                </a:lnTo>
                <a:lnTo>
                  <a:pt x="1197" y="1816"/>
                </a:lnTo>
                <a:lnTo>
                  <a:pt x="1207" y="1816"/>
                </a:lnTo>
                <a:lnTo>
                  <a:pt x="1218" y="1816"/>
                </a:lnTo>
                <a:lnTo>
                  <a:pt x="1221" y="1816"/>
                </a:lnTo>
                <a:lnTo>
                  <a:pt x="1225" y="1816"/>
                </a:lnTo>
                <a:lnTo>
                  <a:pt x="1303" y="1816"/>
                </a:lnTo>
                <a:lnTo>
                  <a:pt x="1333" y="1816"/>
                </a:lnTo>
                <a:lnTo>
                  <a:pt x="1341" y="1790"/>
                </a:lnTo>
                <a:lnTo>
                  <a:pt x="1345" y="1790"/>
                </a:lnTo>
                <a:lnTo>
                  <a:pt x="1376" y="1790"/>
                </a:lnTo>
                <a:lnTo>
                  <a:pt x="1378" y="1790"/>
                </a:lnTo>
                <a:lnTo>
                  <a:pt x="1383" y="1763"/>
                </a:lnTo>
                <a:lnTo>
                  <a:pt x="1390" y="1763"/>
                </a:lnTo>
                <a:lnTo>
                  <a:pt x="1395" y="1763"/>
                </a:lnTo>
                <a:lnTo>
                  <a:pt x="1402" y="1763"/>
                </a:lnTo>
                <a:lnTo>
                  <a:pt x="1412" y="1763"/>
                </a:lnTo>
                <a:lnTo>
                  <a:pt x="1414" y="1736"/>
                </a:lnTo>
                <a:lnTo>
                  <a:pt x="1418" y="1736"/>
                </a:lnTo>
                <a:lnTo>
                  <a:pt x="1421" y="1736"/>
                </a:lnTo>
                <a:lnTo>
                  <a:pt x="1424" y="1736"/>
                </a:lnTo>
                <a:lnTo>
                  <a:pt x="1430" y="1736"/>
                </a:lnTo>
                <a:lnTo>
                  <a:pt x="1432" y="1709"/>
                </a:lnTo>
                <a:lnTo>
                  <a:pt x="1434" y="1709"/>
                </a:lnTo>
                <a:lnTo>
                  <a:pt x="1435" y="1709"/>
                </a:lnTo>
                <a:lnTo>
                  <a:pt x="1437" y="1682"/>
                </a:lnTo>
                <a:lnTo>
                  <a:pt x="1440" y="1655"/>
                </a:lnTo>
                <a:lnTo>
                  <a:pt x="1442" y="1655"/>
                </a:lnTo>
                <a:lnTo>
                  <a:pt x="1444" y="1628"/>
                </a:lnTo>
                <a:lnTo>
                  <a:pt x="1447" y="1628"/>
                </a:lnTo>
                <a:lnTo>
                  <a:pt x="1449" y="1628"/>
                </a:lnTo>
                <a:lnTo>
                  <a:pt x="1451" y="1602"/>
                </a:lnTo>
                <a:lnTo>
                  <a:pt x="1456" y="1575"/>
                </a:lnTo>
                <a:lnTo>
                  <a:pt x="1458" y="1575"/>
                </a:lnTo>
                <a:lnTo>
                  <a:pt x="1459" y="1575"/>
                </a:lnTo>
                <a:lnTo>
                  <a:pt x="1461" y="1575"/>
                </a:lnTo>
                <a:lnTo>
                  <a:pt x="1463" y="1548"/>
                </a:lnTo>
                <a:lnTo>
                  <a:pt x="1468" y="1548"/>
                </a:lnTo>
                <a:lnTo>
                  <a:pt x="1471" y="1548"/>
                </a:lnTo>
                <a:lnTo>
                  <a:pt x="1475" y="1548"/>
                </a:lnTo>
                <a:lnTo>
                  <a:pt x="1477" y="1548"/>
                </a:lnTo>
                <a:lnTo>
                  <a:pt x="1479" y="1521"/>
                </a:lnTo>
                <a:lnTo>
                  <a:pt x="1482" y="1521"/>
                </a:lnTo>
                <a:lnTo>
                  <a:pt x="1485" y="1521"/>
                </a:lnTo>
                <a:lnTo>
                  <a:pt x="1487" y="1494"/>
                </a:lnTo>
                <a:lnTo>
                  <a:pt x="1489" y="1494"/>
                </a:lnTo>
                <a:lnTo>
                  <a:pt x="1494" y="1494"/>
                </a:lnTo>
                <a:lnTo>
                  <a:pt x="1497" y="1494"/>
                </a:lnTo>
                <a:lnTo>
                  <a:pt x="1503" y="1467"/>
                </a:lnTo>
                <a:lnTo>
                  <a:pt x="1507" y="1467"/>
                </a:lnTo>
                <a:lnTo>
                  <a:pt x="1524" y="1467"/>
                </a:lnTo>
                <a:lnTo>
                  <a:pt x="1534" y="1440"/>
                </a:lnTo>
                <a:lnTo>
                  <a:pt x="1548" y="1440"/>
                </a:lnTo>
                <a:lnTo>
                  <a:pt x="1556" y="1440"/>
                </a:lnTo>
                <a:lnTo>
                  <a:pt x="1562" y="1440"/>
                </a:lnTo>
                <a:lnTo>
                  <a:pt x="1566" y="1440"/>
                </a:lnTo>
                <a:lnTo>
                  <a:pt x="1574" y="1440"/>
                </a:lnTo>
                <a:lnTo>
                  <a:pt x="1581" y="1440"/>
                </a:lnTo>
                <a:lnTo>
                  <a:pt x="1586" y="1440"/>
                </a:lnTo>
                <a:lnTo>
                  <a:pt x="1595" y="1440"/>
                </a:lnTo>
                <a:lnTo>
                  <a:pt x="1616" y="1440"/>
                </a:lnTo>
                <a:lnTo>
                  <a:pt x="1619" y="1414"/>
                </a:lnTo>
                <a:lnTo>
                  <a:pt x="1637" y="1414"/>
                </a:lnTo>
                <a:lnTo>
                  <a:pt x="1649" y="1414"/>
                </a:lnTo>
                <a:lnTo>
                  <a:pt x="1661" y="1414"/>
                </a:lnTo>
                <a:lnTo>
                  <a:pt x="1665" y="1414"/>
                </a:lnTo>
                <a:lnTo>
                  <a:pt x="1666" y="1414"/>
                </a:lnTo>
                <a:lnTo>
                  <a:pt x="1678" y="1414"/>
                </a:lnTo>
                <a:lnTo>
                  <a:pt x="1736" y="1414"/>
                </a:lnTo>
                <a:lnTo>
                  <a:pt x="1750" y="1414"/>
                </a:lnTo>
                <a:lnTo>
                  <a:pt x="1777" y="1414"/>
                </a:lnTo>
                <a:lnTo>
                  <a:pt x="1788" y="1387"/>
                </a:lnTo>
                <a:lnTo>
                  <a:pt x="1799" y="1387"/>
                </a:lnTo>
                <a:lnTo>
                  <a:pt x="1801" y="1387"/>
                </a:lnTo>
                <a:lnTo>
                  <a:pt x="1811" y="1387"/>
                </a:lnTo>
                <a:lnTo>
                  <a:pt x="1826" y="1387"/>
                </a:lnTo>
                <a:lnTo>
                  <a:pt x="1828" y="1387"/>
                </a:lnTo>
                <a:lnTo>
                  <a:pt x="1864" y="1387"/>
                </a:lnTo>
                <a:lnTo>
                  <a:pt x="1880" y="1387"/>
                </a:lnTo>
                <a:lnTo>
                  <a:pt x="1885" y="1360"/>
                </a:lnTo>
                <a:lnTo>
                  <a:pt x="1910" y="1360"/>
                </a:lnTo>
                <a:lnTo>
                  <a:pt x="1935" y="1360"/>
                </a:lnTo>
                <a:lnTo>
                  <a:pt x="1975" y="1360"/>
                </a:lnTo>
                <a:lnTo>
                  <a:pt x="2005" y="1333"/>
                </a:lnTo>
                <a:lnTo>
                  <a:pt x="2016" y="1333"/>
                </a:lnTo>
                <a:lnTo>
                  <a:pt x="2036" y="1333"/>
                </a:lnTo>
                <a:lnTo>
                  <a:pt x="2050" y="1333"/>
                </a:lnTo>
                <a:lnTo>
                  <a:pt x="2064" y="1333"/>
                </a:lnTo>
                <a:lnTo>
                  <a:pt x="2066" y="1306"/>
                </a:lnTo>
                <a:lnTo>
                  <a:pt x="2071" y="1306"/>
                </a:lnTo>
                <a:lnTo>
                  <a:pt x="2073" y="1306"/>
                </a:lnTo>
                <a:lnTo>
                  <a:pt x="2080" y="1306"/>
                </a:lnTo>
                <a:lnTo>
                  <a:pt x="2083" y="1306"/>
                </a:lnTo>
                <a:lnTo>
                  <a:pt x="2087" y="1306"/>
                </a:lnTo>
                <a:lnTo>
                  <a:pt x="2092" y="1306"/>
                </a:lnTo>
                <a:lnTo>
                  <a:pt x="2097" y="1306"/>
                </a:lnTo>
                <a:lnTo>
                  <a:pt x="2101" y="1279"/>
                </a:lnTo>
                <a:lnTo>
                  <a:pt x="2118" y="1279"/>
                </a:lnTo>
                <a:lnTo>
                  <a:pt x="2123" y="1279"/>
                </a:lnTo>
                <a:lnTo>
                  <a:pt x="2125" y="1252"/>
                </a:lnTo>
                <a:lnTo>
                  <a:pt x="2129" y="1252"/>
                </a:lnTo>
                <a:lnTo>
                  <a:pt x="2130" y="1252"/>
                </a:lnTo>
                <a:lnTo>
                  <a:pt x="2137" y="1252"/>
                </a:lnTo>
                <a:lnTo>
                  <a:pt x="2139" y="1252"/>
                </a:lnTo>
                <a:lnTo>
                  <a:pt x="2141" y="1252"/>
                </a:lnTo>
                <a:lnTo>
                  <a:pt x="2142" y="1226"/>
                </a:lnTo>
                <a:lnTo>
                  <a:pt x="2149" y="1226"/>
                </a:lnTo>
                <a:lnTo>
                  <a:pt x="2151" y="1226"/>
                </a:lnTo>
                <a:lnTo>
                  <a:pt x="2153" y="1226"/>
                </a:lnTo>
                <a:lnTo>
                  <a:pt x="2155" y="1199"/>
                </a:lnTo>
                <a:lnTo>
                  <a:pt x="2156" y="1199"/>
                </a:lnTo>
                <a:lnTo>
                  <a:pt x="2158" y="1172"/>
                </a:lnTo>
                <a:lnTo>
                  <a:pt x="2160" y="1172"/>
                </a:lnTo>
                <a:lnTo>
                  <a:pt x="2163" y="1145"/>
                </a:lnTo>
                <a:lnTo>
                  <a:pt x="2165" y="1145"/>
                </a:lnTo>
                <a:lnTo>
                  <a:pt x="2167" y="1118"/>
                </a:lnTo>
                <a:lnTo>
                  <a:pt x="2170" y="1118"/>
                </a:lnTo>
                <a:lnTo>
                  <a:pt x="2172" y="1118"/>
                </a:lnTo>
                <a:lnTo>
                  <a:pt x="2176" y="1118"/>
                </a:lnTo>
                <a:lnTo>
                  <a:pt x="2182" y="1091"/>
                </a:lnTo>
                <a:lnTo>
                  <a:pt x="2184" y="1091"/>
                </a:lnTo>
                <a:lnTo>
                  <a:pt x="2186" y="1091"/>
                </a:lnTo>
                <a:lnTo>
                  <a:pt x="2188" y="1091"/>
                </a:lnTo>
                <a:lnTo>
                  <a:pt x="2192" y="1091"/>
                </a:lnTo>
                <a:lnTo>
                  <a:pt x="2198" y="1091"/>
                </a:lnTo>
                <a:lnTo>
                  <a:pt x="2200" y="1091"/>
                </a:lnTo>
                <a:lnTo>
                  <a:pt x="2203" y="1064"/>
                </a:lnTo>
                <a:lnTo>
                  <a:pt x="2212" y="1064"/>
                </a:lnTo>
                <a:lnTo>
                  <a:pt x="2216" y="1064"/>
                </a:lnTo>
                <a:lnTo>
                  <a:pt x="2217" y="1064"/>
                </a:lnTo>
                <a:lnTo>
                  <a:pt x="2219" y="1038"/>
                </a:lnTo>
                <a:lnTo>
                  <a:pt x="2222" y="1038"/>
                </a:lnTo>
                <a:lnTo>
                  <a:pt x="2224" y="1038"/>
                </a:lnTo>
                <a:lnTo>
                  <a:pt x="2236" y="1038"/>
                </a:lnTo>
                <a:lnTo>
                  <a:pt x="2240" y="1011"/>
                </a:lnTo>
                <a:lnTo>
                  <a:pt x="2252" y="1011"/>
                </a:lnTo>
                <a:lnTo>
                  <a:pt x="2253" y="1011"/>
                </a:lnTo>
                <a:lnTo>
                  <a:pt x="2257" y="1011"/>
                </a:lnTo>
                <a:lnTo>
                  <a:pt x="2269" y="984"/>
                </a:lnTo>
                <a:lnTo>
                  <a:pt x="2283" y="984"/>
                </a:lnTo>
                <a:lnTo>
                  <a:pt x="2290" y="984"/>
                </a:lnTo>
                <a:lnTo>
                  <a:pt x="2302" y="984"/>
                </a:lnTo>
                <a:lnTo>
                  <a:pt x="2346" y="984"/>
                </a:lnTo>
                <a:lnTo>
                  <a:pt x="2348" y="984"/>
                </a:lnTo>
                <a:lnTo>
                  <a:pt x="2370" y="957"/>
                </a:lnTo>
                <a:lnTo>
                  <a:pt x="2377" y="957"/>
                </a:lnTo>
                <a:lnTo>
                  <a:pt x="2387" y="957"/>
                </a:lnTo>
                <a:lnTo>
                  <a:pt x="2399" y="957"/>
                </a:lnTo>
                <a:lnTo>
                  <a:pt x="2433" y="957"/>
                </a:lnTo>
                <a:lnTo>
                  <a:pt x="2476" y="957"/>
                </a:lnTo>
                <a:lnTo>
                  <a:pt x="2485" y="930"/>
                </a:lnTo>
                <a:lnTo>
                  <a:pt x="2488" y="930"/>
                </a:lnTo>
                <a:lnTo>
                  <a:pt x="2502" y="930"/>
                </a:lnTo>
                <a:lnTo>
                  <a:pt x="2512" y="930"/>
                </a:lnTo>
                <a:lnTo>
                  <a:pt x="2521" y="930"/>
                </a:lnTo>
                <a:lnTo>
                  <a:pt x="2526" y="930"/>
                </a:lnTo>
                <a:lnTo>
                  <a:pt x="2528" y="930"/>
                </a:lnTo>
                <a:lnTo>
                  <a:pt x="2532" y="903"/>
                </a:lnTo>
                <a:lnTo>
                  <a:pt x="2544" y="903"/>
                </a:lnTo>
                <a:lnTo>
                  <a:pt x="2553" y="903"/>
                </a:lnTo>
                <a:lnTo>
                  <a:pt x="2558" y="875"/>
                </a:lnTo>
                <a:lnTo>
                  <a:pt x="2565" y="875"/>
                </a:lnTo>
                <a:lnTo>
                  <a:pt x="2570" y="875"/>
                </a:lnTo>
                <a:lnTo>
                  <a:pt x="2571" y="875"/>
                </a:lnTo>
                <a:lnTo>
                  <a:pt x="2599" y="875"/>
                </a:lnTo>
                <a:lnTo>
                  <a:pt x="2617" y="875"/>
                </a:lnTo>
                <a:lnTo>
                  <a:pt x="2678" y="875"/>
                </a:lnTo>
                <a:lnTo>
                  <a:pt x="2686" y="875"/>
                </a:lnTo>
                <a:lnTo>
                  <a:pt x="2707" y="849"/>
                </a:lnTo>
                <a:lnTo>
                  <a:pt x="2716" y="849"/>
                </a:lnTo>
                <a:lnTo>
                  <a:pt x="2731" y="849"/>
                </a:lnTo>
                <a:lnTo>
                  <a:pt x="2741" y="849"/>
                </a:lnTo>
                <a:lnTo>
                  <a:pt x="2747" y="849"/>
                </a:lnTo>
                <a:lnTo>
                  <a:pt x="2749" y="849"/>
                </a:lnTo>
                <a:lnTo>
                  <a:pt x="2794" y="822"/>
                </a:lnTo>
                <a:lnTo>
                  <a:pt x="2801" y="822"/>
                </a:lnTo>
                <a:lnTo>
                  <a:pt x="2810" y="822"/>
                </a:lnTo>
                <a:lnTo>
                  <a:pt x="2818" y="822"/>
                </a:lnTo>
                <a:lnTo>
                  <a:pt x="2827" y="795"/>
                </a:lnTo>
                <a:lnTo>
                  <a:pt x="2834" y="795"/>
                </a:lnTo>
                <a:lnTo>
                  <a:pt x="2836" y="795"/>
                </a:lnTo>
                <a:lnTo>
                  <a:pt x="2855" y="795"/>
                </a:lnTo>
                <a:lnTo>
                  <a:pt x="2857" y="795"/>
                </a:lnTo>
                <a:lnTo>
                  <a:pt x="2860" y="768"/>
                </a:lnTo>
                <a:lnTo>
                  <a:pt x="2862" y="768"/>
                </a:lnTo>
                <a:lnTo>
                  <a:pt x="2863" y="768"/>
                </a:lnTo>
                <a:lnTo>
                  <a:pt x="2869" y="768"/>
                </a:lnTo>
                <a:lnTo>
                  <a:pt x="2874" y="768"/>
                </a:lnTo>
                <a:lnTo>
                  <a:pt x="2876" y="741"/>
                </a:lnTo>
                <a:lnTo>
                  <a:pt x="2877" y="741"/>
                </a:lnTo>
                <a:lnTo>
                  <a:pt x="2885" y="741"/>
                </a:lnTo>
                <a:lnTo>
                  <a:pt x="2888" y="741"/>
                </a:lnTo>
                <a:lnTo>
                  <a:pt x="2889" y="714"/>
                </a:lnTo>
                <a:lnTo>
                  <a:pt x="2891" y="661"/>
                </a:lnTo>
                <a:lnTo>
                  <a:pt x="2897" y="661"/>
                </a:lnTo>
                <a:lnTo>
                  <a:pt x="2899" y="634"/>
                </a:lnTo>
                <a:lnTo>
                  <a:pt x="2905" y="634"/>
                </a:lnTo>
                <a:lnTo>
                  <a:pt x="2909" y="634"/>
                </a:lnTo>
                <a:lnTo>
                  <a:pt x="2911" y="607"/>
                </a:lnTo>
                <a:lnTo>
                  <a:pt x="2912" y="607"/>
                </a:lnTo>
                <a:lnTo>
                  <a:pt x="2914" y="607"/>
                </a:lnTo>
                <a:lnTo>
                  <a:pt x="2917" y="607"/>
                </a:lnTo>
                <a:lnTo>
                  <a:pt x="2924" y="607"/>
                </a:lnTo>
                <a:lnTo>
                  <a:pt x="2933" y="580"/>
                </a:lnTo>
                <a:lnTo>
                  <a:pt x="2938" y="580"/>
                </a:lnTo>
                <a:lnTo>
                  <a:pt x="2942" y="580"/>
                </a:lnTo>
                <a:lnTo>
                  <a:pt x="2944" y="580"/>
                </a:lnTo>
                <a:lnTo>
                  <a:pt x="2947" y="580"/>
                </a:lnTo>
                <a:lnTo>
                  <a:pt x="2950" y="580"/>
                </a:lnTo>
                <a:lnTo>
                  <a:pt x="2952" y="580"/>
                </a:lnTo>
                <a:lnTo>
                  <a:pt x="2954" y="580"/>
                </a:lnTo>
                <a:lnTo>
                  <a:pt x="2956" y="580"/>
                </a:lnTo>
                <a:lnTo>
                  <a:pt x="2958" y="553"/>
                </a:lnTo>
                <a:lnTo>
                  <a:pt x="2962" y="553"/>
                </a:lnTo>
                <a:lnTo>
                  <a:pt x="2973" y="553"/>
                </a:lnTo>
                <a:lnTo>
                  <a:pt x="2985" y="553"/>
                </a:lnTo>
                <a:lnTo>
                  <a:pt x="3004" y="553"/>
                </a:lnTo>
                <a:lnTo>
                  <a:pt x="3010" y="526"/>
                </a:lnTo>
                <a:lnTo>
                  <a:pt x="3015" y="526"/>
                </a:lnTo>
                <a:lnTo>
                  <a:pt x="3023" y="526"/>
                </a:lnTo>
                <a:lnTo>
                  <a:pt x="3041" y="526"/>
                </a:lnTo>
                <a:lnTo>
                  <a:pt x="3049" y="526"/>
                </a:lnTo>
                <a:lnTo>
                  <a:pt x="3051" y="526"/>
                </a:lnTo>
                <a:lnTo>
                  <a:pt x="3058" y="526"/>
                </a:lnTo>
                <a:lnTo>
                  <a:pt x="3091" y="499"/>
                </a:lnTo>
                <a:lnTo>
                  <a:pt x="3120" y="499"/>
                </a:lnTo>
                <a:lnTo>
                  <a:pt x="3132" y="499"/>
                </a:lnTo>
                <a:lnTo>
                  <a:pt x="3142" y="499"/>
                </a:lnTo>
                <a:lnTo>
                  <a:pt x="3154" y="499"/>
                </a:lnTo>
                <a:lnTo>
                  <a:pt x="3169" y="499"/>
                </a:lnTo>
                <a:lnTo>
                  <a:pt x="3173" y="499"/>
                </a:lnTo>
                <a:lnTo>
                  <a:pt x="3181" y="499"/>
                </a:lnTo>
                <a:lnTo>
                  <a:pt x="3194" y="473"/>
                </a:lnTo>
                <a:lnTo>
                  <a:pt x="3218" y="473"/>
                </a:lnTo>
                <a:lnTo>
                  <a:pt x="3223" y="473"/>
                </a:lnTo>
                <a:lnTo>
                  <a:pt x="3229" y="473"/>
                </a:lnTo>
                <a:lnTo>
                  <a:pt x="3230" y="473"/>
                </a:lnTo>
                <a:lnTo>
                  <a:pt x="3239" y="473"/>
                </a:lnTo>
                <a:lnTo>
                  <a:pt x="3241" y="446"/>
                </a:lnTo>
                <a:lnTo>
                  <a:pt x="3268" y="446"/>
                </a:lnTo>
                <a:lnTo>
                  <a:pt x="3270" y="446"/>
                </a:lnTo>
                <a:lnTo>
                  <a:pt x="3290" y="446"/>
                </a:lnTo>
                <a:lnTo>
                  <a:pt x="3298" y="446"/>
                </a:lnTo>
                <a:lnTo>
                  <a:pt x="3355" y="419"/>
                </a:lnTo>
                <a:lnTo>
                  <a:pt x="3359" y="419"/>
                </a:lnTo>
                <a:lnTo>
                  <a:pt x="3387" y="419"/>
                </a:lnTo>
                <a:lnTo>
                  <a:pt x="3425" y="392"/>
                </a:lnTo>
                <a:lnTo>
                  <a:pt x="3482" y="392"/>
                </a:lnTo>
                <a:lnTo>
                  <a:pt x="3484" y="365"/>
                </a:lnTo>
                <a:lnTo>
                  <a:pt x="3489" y="365"/>
                </a:lnTo>
                <a:lnTo>
                  <a:pt x="3511" y="365"/>
                </a:lnTo>
                <a:lnTo>
                  <a:pt x="3521" y="365"/>
                </a:lnTo>
                <a:lnTo>
                  <a:pt x="3525" y="365"/>
                </a:lnTo>
                <a:lnTo>
                  <a:pt x="3545" y="338"/>
                </a:lnTo>
                <a:lnTo>
                  <a:pt x="3562" y="338"/>
                </a:lnTo>
                <a:lnTo>
                  <a:pt x="3564" y="311"/>
                </a:lnTo>
                <a:lnTo>
                  <a:pt x="3578" y="311"/>
                </a:lnTo>
                <a:lnTo>
                  <a:pt x="3583" y="285"/>
                </a:lnTo>
                <a:lnTo>
                  <a:pt x="3585" y="285"/>
                </a:lnTo>
                <a:lnTo>
                  <a:pt x="3590" y="285"/>
                </a:lnTo>
                <a:lnTo>
                  <a:pt x="3592" y="258"/>
                </a:lnTo>
                <a:lnTo>
                  <a:pt x="3600" y="258"/>
                </a:lnTo>
                <a:lnTo>
                  <a:pt x="3604" y="231"/>
                </a:lnTo>
                <a:lnTo>
                  <a:pt x="3606" y="204"/>
                </a:lnTo>
                <a:lnTo>
                  <a:pt x="3614" y="204"/>
                </a:lnTo>
                <a:lnTo>
                  <a:pt x="3616" y="177"/>
                </a:lnTo>
                <a:lnTo>
                  <a:pt x="3618" y="123"/>
                </a:lnTo>
                <a:lnTo>
                  <a:pt x="3630" y="123"/>
                </a:lnTo>
                <a:lnTo>
                  <a:pt x="3633" y="123"/>
                </a:lnTo>
                <a:lnTo>
                  <a:pt x="3642" y="123"/>
                </a:lnTo>
                <a:lnTo>
                  <a:pt x="3647" y="97"/>
                </a:lnTo>
                <a:lnTo>
                  <a:pt x="3653" y="70"/>
                </a:lnTo>
                <a:lnTo>
                  <a:pt x="3658" y="43"/>
                </a:lnTo>
                <a:lnTo>
                  <a:pt x="3661" y="43"/>
                </a:lnTo>
                <a:lnTo>
                  <a:pt x="3726" y="43"/>
                </a:lnTo>
                <a:lnTo>
                  <a:pt x="3738" y="43"/>
                </a:lnTo>
                <a:lnTo>
                  <a:pt x="3748" y="43"/>
                </a:lnTo>
                <a:lnTo>
                  <a:pt x="3802" y="16"/>
                </a:lnTo>
                <a:lnTo>
                  <a:pt x="3813" y="16"/>
                </a:lnTo>
                <a:lnTo>
                  <a:pt x="3821" y="16"/>
                </a:lnTo>
                <a:lnTo>
                  <a:pt x="3882" y="16"/>
                </a:lnTo>
                <a:lnTo>
                  <a:pt x="3908" y="0"/>
                </a:lnTo>
              </a:path>
            </a:pathLst>
          </a:custGeom>
          <a:noFill/>
          <a:ln w="42863">
            <a:solidFill>
              <a:srgbClr val="09F39A"/>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a:endParaRPr lang="en-US">
              <a:solidFill>
                <a:srgbClr val="FFFFFF"/>
              </a:solidFill>
            </a:endParaRPr>
          </a:p>
        </p:txBody>
      </p:sp>
      <p:sp>
        <p:nvSpPr>
          <p:cNvPr id="156683" name="Freeform 64"/>
          <p:cNvSpPr>
            <a:spLocks/>
          </p:cNvSpPr>
          <p:nvPr/>
        </p:nvSpPr>
        <p:spPr bwMode="auto">
          <a:xfrm>
            <a:off x="1763713" y="6102350"/>
            <a:ext cx="5913437" cy="11113"/>
          </a:xfrm>
          <a:custGeom>
            <a:avLst/>
            <a:gdLst>
              <a:gd name="T0" fmla="*/ 2286146 w 3911"/>
              <a:gd name="T1" fmla="*/ 0 h 6"/>
              <a:gd name="T2" fmla="*/ 0 w 3911"/>
              <a:gd name="T3" fmla="*/ 20583128 h 6"/>
              <a:gd name="T4" fmla="*/ 2147483647 w 3911"/>
              <a:gd name="T5" fmla="*/ 20583128 h 6"/>
              <a:gd name="T6" fmla="*/ 2147483647 w 3911"/>
              <a:gd name="T7" fmla="*/ 0 h 6"/>
              <a:gd name="T8" fmla="*/ 2286146 w 3911"/>
              <a:gd name="T9" fmla="*/ 0 h 6"/>
              <a:gd name="T10" fmla="*/ 0 60000 65536"/>
              <a:gd name="T11" fmla="*/ 0 60000 65536"/>
              <a:gd name="T12" fmla="*/ 0 60000 65536"/>
              <a:gd name="T13" fmla="*/ 0 60000 65536"/>
              <a:gd name="T14" fmla="*/ 0 60000 65536"/>
              <a:gd name="T15" fmla="*/ 0 w 3911"/>
              <a:gd name="T16" fmla="*/ 0 h 6"/>
              <a:gd name="T17" fmla="*/ 3911 w 3911"/>
              <a:gd name="T18" fmla="*/ 6 h 6"/>
            </a:gdLst>
            <a:ahLst/>
            <a:cxnLst>
              <a:cxn ang="T10">
                <a:pos x="T0" y="T1"/>
              </a:cxn>
              <a:cxn ang="T11">
                <a:pos x="T2" y="T3"/>
              </a:cxn>
              <a:cxn ang="T12">
                <a:pos x="T4" y="T5"/>
              </a:cxn>
              <a:cxn ang="T13">
                <a:pos x="T6" y="T7"/>
              </a:cxn>
              <a:cxn ang="T14">
                <a:pos x="T8" y="T9"/>
              </a:cxn>
            </a:cxnLst>
            <a:rect l="T15" t="T16" r="T17" b="T18"/>
            <a:pathLst>
              <a:path w="3911" h="6">
                <a:moveTo>
                  <a:pt x="1" y="0"/>
                </a:moveTo>
                <a:lnTo>
                  <a:pt x="0" y="6"/>
                </a:lnTo>
                <a:lnTo>
                  <a:pt x="3910" y="6"/>
                </a:lnTo>
                <a:lnTo>
                  <a:pt x="3911" y="0"/>
                </a:lnTo>
                <a:lnTo>
                  <a:pt x="1"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84" name="Freeform 65"/>
          <p:cNvSpPr>
            <a:spLocks/>
          </p:cNvSpPr>
          <p:nvPr/>
        </p:nvSpPr>
        <p:spPr bwMode="auto">
          <a:xfrm>
            <a:off x="2301875" y="6040438"/>
            <a:ext cx="3175" cy="66675"/>
          </a:xfrm>
          <a:custGeom>
            <a:avLst/>
            <a:gdLst>
              <a:gd name="T0" fmla="*/ 3360208 w 3"/>
              <a:gd name="T1" fmla="*/ 0 h 40"/>
              <a:gd name="T2" fmla="*/ 0 w 3"/>
              <a:gd name="T3" fmla="*/ 2778681 h 40"/>
              <a:gd name="T4" fmla="*/ 0 w 3"/>
              <a:gd name="T5" fmla="*/ 111138891 h 40"/>
              <a:gd name="T6" fmla="*/ 3360208 w 3"/>
              <a:gd name="T7" fmla="*/ 108360210 h 40"/>
              <a:gd name="T8" fmla="*/ 3360208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85" name="Freeform 66"/>
          <p:cNvSpPr>
            <a:spLocks/>
          </p:cNvSpPr>
          <p:nvPr/>
        </p:nvSpPr>
        <p:spPr bwMode="auto">
          <a:xfrm>
            <a:off x="2838450" y="6040438"/>
            <a:ext cx="3175" cy="66675"/>
          </a:xfrm>
          <a:custGeom>
            <a:avLst/>
            <a:gdLst>
              <a:gd name="T0" fmla="*/ 3360208 w 3"/>
              <a:gd name="T1" fmla="*/ 0 h 40"/>
              <a:gd name="T2" fmla="*/ 0 w 3"/>
              <a:gd name="T3" fmla="*/ 2778681 h 40"/>
              <a:gd name="T4" fmla="*/ 0 w 3"/>
              <a:gd name="T5" fmla="*/ 111138891 h 40"/>
              <a:gd name="T6" fmla="*/ 3360208 w 3"/>
              <a:gd name="T7" fmla="*/ 108360210 h 40"/>
              <a:gd name="T8" fmla="*/ 3360208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86" name="Freeform 67"/>
          <p:cNvSpPr>
            <a:spLocks/>
          </p:cNvSpPr>
          <p:nvPr/>
        </p:nvSpPr>
        <p:spPr bwMode="auto">
          <a:xfrm>
            <a:off x="3376613" y="6040438"/>
            <a:ext cx="4762" cy="66675"/>
          </a:xfrm>
          <a:custGeom>
            <a:avLst/>
            <a:gdLst>
              <a:gd name="T0" fmla="*/ 7558881 w 3"/>
              <a:gd name="T1" fmla="*/ 0 h 40"/>
              <a:gd name="T2" fmla="*/ 0 w 3"/>
              <a:gd name="T3" fmla="*/ 2778681 h 40"/>
              <a:gd name="T4" fmla="*/ 0 w 3"/>
              <a:gd name="T5" fmla="*/ 111138891 h 40"/>
              <a:gd name="T6" fmla="*/ 7558881 w 3"/>
              <a:gd name="T7" fmla="*/ 108360210 h 40"/>
              <a:gd name="T8" fmla="*/ 7558881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87" name="Freeform 68"/>
          <p:cNvSpPr>
            <a:spLocks/>
          </p:cNvSpPr>
          <p:nvPr/>
        </p:nvSpPr>
        <p:spPr bwMode="auto">
          <a:xfrm>
            <a:off x="3913188" y="6040438"/>
            <a:ext cx="4762" cy="66675"/>
          </a:xfrm>
          <a:custGeom>
            <a:avLst/>
            <a:gdLst>
              <a:gd name="T0" fmla="*/ 7558881 w 3"/>
              <a:gd name="T1" fmla="*/ 0 h 40"/>
              <a:gd name="T2" fmla="*/ 0 w 3"/>
              <a:gd name="T3" fmla="*/ 2778681 h 40"/>
              <a:gd name="T4" fmla="*/ 0 w 3"/>
              <a:gd name="T5" fmla="*/ 111138891 h 40"/>
              <a:gd name="T6" fmla="*/ 7558881 w 3"/>
              <a:gd name="T7" fmla="*/ 108360210 h 40"/>
              <a:gd name="T8" fmla="*/ 7558881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88" name="Freeform 69"/>
          <p:cNvSpPr>
            <a:spLocks/>
          </p:cNvSpPr>
          <p:nvPr/>
        </p:nvSpPr>
        <p:spPr bwMode="auto">
          <a:xfrm>
            <a:off x="4451350" y="6040438"/>
            <a:ext cx="4763" cy="66675"/>
          </a:xfrm>
          <a:custGeom>
            <a:avLst/>
            <a:gdLst>
              <a:gd name="T0" fmla="*/ 7562056 w 3"/>
              <a:gd name="T1" fmla="*/ 0 h 40"/>
              <a:gd name="T2" fmla="*/ 0 w 3"/>
              <a:gd name="T3" fmla="*/ 2778681 h 40"/>
              <a:gd name="T4" fmla="*/ 0 w 3"/>
              <a:gd name="T5" fmla="*/ 111138891 h 40"/>
              <a:gd name="T6" fmla="*/ 7562056 w 3"/>
              <a:gd name="T7" fmla="*/ 108360210 h 40"/>
              <a:gd name="T8" fmla="*/ 7562056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89" name="Freeform 70"/>
          <p:cNvSpPr>
            <a:spLocks/>
          </p:cNvSpPr>
          <p:nvPr/>
        </p:nvSpPr>
        <p:spPr bwMode="auto">
          <a:xfrm>
            <a:off x="4986338" y="6040438"/>
            <a:ext cx="4762" cy="66675"/>
          </a:xfrm>
          <a:custGeom>
            <a:avLst/>
            <a:gdLst>
              <a:gd name="T0" fmla="*/ 7558881 w 3"/>
              <a:gd name="T1" fmla="*/ 0 h 40"/>
              <a:gd name="T2" fmla="*/ 0 w 3"/>
              <a:gd name="T3" fmla="*/ 2778681 h 40"/>
              <a:gd name="T4" fmla="*/ 0 w 3"/>
              <a:gd name="T5" fmla="*/ 111138891 h 40"/>
              <a:gd name="T6" fmla="*/ 7558881 w 3"/>
              <a:gd name="T7" fmla="*/ 108360210 h 40"/>
              <a:gd name="T8" fmla="*/ 7558881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90" name="Freeform 71"/>
          <p:cNvSpPr>
            <a:spLocks/>
          </p:cNvSpPr>
          <p:nvPr/>
        </p:nvSpPr>
        <p:spPr bwMode="auto">
          <a:xfrm>
            <a:off x="5524500" y="6040438"/>
            <a:ext cx="4763" cy="66675"/>
          </a:xfrm>
          <a:custGeom>
            <a:avLst/>
            <a:gdLst>
              <a:gd name="T0" fmla="*/ 7562056 w 3"/>
              <a:gd name="T1" fmla="*/ 0 h 40"/>
              <a:gd name="T2" fmla="*/ 0 w 3"/>
              <a:gd name="T3" fmla="*/ 2778681 h 40"/>
              <a:gd name="T4" fmla="*/ 0 w 3"/>
              <a:gd name="T5" fmla="*/ 111138891 h 40"/>
              <a:gd name="T6" fmla="*/ 7562056 w 3"/>
              <a:gd name="T7" fmla="*/ 108360210 h 40"/>
              <a:gd name="T8" fmla="*/ 7562056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91" name="Freeform 72"/>
          <p:cNvSpPr>
            <a:spLocks/>
          </p:cNvSpPr>
          <p:nvPr/>
        </p:nvSpPr>
        <p:spPr bwMode="auto">
          <a:xfrm>
            <a:off x="6061075" y="6040438"/>
            <a:ext cx="6350" cy="66675"/>
          </a:xfrm>
          <a:custGeom>
            <a:avLst/>
            <a:gdLst>
              <a:gd name="T0" fmla="*/ 10080625 w 4"/>
              <a:gd name="T1" fmla="*/ 0 h 40"/>
              <a:gd name="T2" fmla="*/ 0 w 4"/>
              <a:gd name="T3" fmla="*/ 2778681 h 40"/>
              <a:gd name="T4" fmla="*/ 0 w 4"/>
              <a:gd name="T5" fmla="*/ 111138891 h 40"/>
              <a:gd name="T6" fmla="*/ 10080625 w 4"/>
              <a:gd name="T7" fmla="*/ 108360210 h 40"/>
              <a:gd name="T8" fmla="*/ 10080625 w 4"/>
              <a:gd name="T9" fmla="*/ 0 h 40"/>
              <a:gd name="T10" fmla="*/ 0 60000 65536"/>
              <a:gd name="T11" fmla="*/ 0 60000 65536"/>
              <a:gd name="T12" fmla="*/ 0 60000 65536"/>
              <a:gd name="T13" fmla="*/ 0 60000 65536"/>
              <a:gd name="T14" fmla="*/ 0 60000 65536"/>
              <a:gd name="T15" fmla="*/ 0 w 4"/>
              <a:gd name="T16" fmla="*/ 0 h 40"/>
              <a:gd name="T17" fmla="*/ 4 w 4"/>
              <a:gd name="T18" fmla="*/ 40 h 40"/>
            </a:gdLst>
            <a:ahLst/>
            <a:cxnLst>
              <a:cxn ang="T10">
                <a:pos x="T0" y="T1"/>
              </a:cxn>
              <a:cxn ang="T11">
                <a:pos x="T2" y="T3"/>
              </a:cxn>
              <a:cxn ang="T12">
                <a:pos x="T4" y="T5"/>
              </a:cxn>
              <a:cxn ang="T13">
                <a:pos x="T6" y="T7"/>
              </a:cxn>
              <a:cxn ang="T14">
                <a:pos x="T8" y="T9"/>
              </a:cxn>
            </a:cxnLst>
            <a:rect l="T15" t="T16" r="T17" b="T18"/>
            <a:pathLst>
              <a:path w="4" h="40">
                <a:moveTo>
                  <a:pt x="4" y="0"/>
                </a:moveTo>
                <a:lnTo>
                  <a:pt x="0" y="1"/>
                </a:lnTo>
                <a:lnTo>
                  <a:pt x="0" y="40"/>
                </a:lnTo>
                <a:lnTo>
                  <a:pt x="4" y="39"/>
                </a:lnTo>
                <a:lnTo>
                  <a:pt x="4"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92" name="Freeform 73"/>
          <p:cNvSpPr>
            <a:spLocks/>
          </p:cNvSpPr>
          <p:nvPr/>
        </p:nvSpPr>
        <p:spPr bwMode="auto">
          <a:xfrm>
            <a:off x="6599238" y="6040438"/>
            <a:ext cx="4762" cy="66675"/>
          </a:xfrm>
          <a:custGeom>
            <a:avLst/>
            <a:gdLst>
              <a:gd name="T0" fmla="*/ 7558881 w 3"/>
              <a:gd name="T1" fmla="*/ 0 h 40"/>
              <a:gd name="T2" fmla="*/ 0 w 3"/>
              <a:gd name="T3" fmla="*/ 2778681 h 40"/>
              <a:gd name="T4" fmla="*/ 0 w 3"/>
              <a:gd name="T5" fmla="*/ 111138891 h 40"/>
              <a:gd name="T6" fmla="*/ 7558881 w 3"/>
              <a:gd name="T7" fmla="*/ 108360210 h 40"/>
              <a:gd name="T8" fmla="*/ 7558881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93" name="Freeform 74"/>
          <p:cNvSpPr>
            <a:spLocks/>
          </p:cNvSpPr>
          <p:nvPr/>
        </p:nvSpPr>
        <p:spPr bwMode="auto">
          <a:xfrm>
            <a:off x="7135813" y="6040438"/>
            <a:ext cx="6350" cy="66675"/>
          </a:xfrm>
          <a:custGeom>
            <a:avLst/>
            <a:gdLst>
              <a:gd name="T0" fmla="*/ 10080625 w 4"/>
              <a:gd name="T1" fmla="*/ 0 h 40"/>
              <a:gd name="T2" fmla="*/ 0 w 4"/>
              <a:gd name="T3" fmla="*/ 2778681 h 40"/>
              <a:gd name="T4" fmla="*/ 0 w 4"/>
              <a:gd name="T5" fmla="*/ 111138891 h 40"/>
              <a:gd name="T6" fmla="*/ 10080625 w 4"/>
              <a:gd name="T7" fmla="*/ 108360210 h 40"/>
              <a:gd name="T8" fmla="*/ 10080625 w 4"/>
              <a:gd name="T9" fmla="*/ 0 h 40"/>
              <a:gd name="T10" fmla="*/ 0 60000 65536"/>
              <a:gd name="T11" fmla="*/ 0 60000 65536"/>
              <a:gd name="T12" fmla="*/ 0 60000 65536"/>
              <a:gd name="T13" fmla="*/ 0 60000 65536"/>
              <a:gd name="T14" fmla="*/ 0 60000 65536"/>
              <a:gd name="T15" fmla="*/ 0 w 4"/>
              <a:gd name="T16" fmla="*/ 0 h 40"/>
              <a:gd name="T17" fmla="*/ 4 w 4"/>
              <a:gd name="T18" fmla="*/ 40 h 40"/>
            </a:gdLst>
            <a:ahLst/>
            <a:cxnLst>
              <a:cxn ang="T10">
                <a:pos x="T0" y="T1"/>
              </a:cxn>
              <a:cxn ang="T11">
                <a:pos x="T2" y="T3"/>
              </a:cxn>
              <a:cxn ang="T12">
                <a:pos x="T4" y="T5"/>
              </a:cxn>
              <a:cxn ang="T13">
                <a:pos x="T6" y="T7"/>
              </a:cxn>
              <a:cxn ang="T14">
                <a:pos x="T8" y="T9"/>
              </a:cxn>
            </a:cxnLst>
            <a:rect l="T15" t="T16" r="T17" b="T18"/>
            <a:pathLst>
              <a:path w="4" h="40">
                <a:moveTo>
                  <a:pt x="4" y="0"/>
                </a:moveTo>
                <a:lnTo>
                  <a:pt x="0" y="1"/>
                </a:lnTo>
                <a:lnTo>
                  <a:pt x="0" y="40"/>
                </a:lnTo>
                <a:lnTo>
                  <a:pt x="4" y="39"/>
                </a:lnTo>
                <a:lnTo>
                  <a:pt x="4"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94" name="Freeform 75"/>
          <p:cNvSpPr>
            <a:spLocks/>
          </p:cNvSpPr>
          <p:nvPr/>
        </p:nvSpPr>
        <p:spPr bwMode="auto">
          <a:xfrm>
            <a:off x="7673975" y="6040438"/>
            <a:ext cx="4763" cy="66675"/>
          </a:xfrm>
          <a:custGeom>
            <a:avLst/>
            <a:gdLst>
              <a:gd name="T0" fmla="*/ 7562056 w 3"/>
              <a:gd name="T1" fmla="*/ 0 h 40"/>
              <a:gd name="T2" fmla="*/ 0 w 3"/>
              <a:gd name="T3" fmla="*/ 2778681 h 40"/>
              <a:gd name="T4" fmla="*/ 0 w 3"/>
              <a:gd name="T5" fmla="*/ 111138891 h 40"/>
              <a:gd name="T6" fmla="*/ 7562056 w 3"/>
              <a:gd name="T7" fmla="*/ 108360210 h 40"/>
              <a:gd name="T8" fmla="*/ 7562056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chemeClr val="tx1"/>
          </a:solidFill>
          <a:ln w="0">
            <a:solidFill>
              <a:schemeClr val="tx1"/>
            </a:solidFill>
            <a:round/>
            <a:headEnd/>
            <a:tailEnd/>
          </a:ln>
        </p:spPr>
        <p:txBody>
          <a:bodyPr/>
          <a:lstStyle/>
          <a:p>
            <a:pPr defTabSz="914400"/>
            <a:endParaRPr lang="en-US">
              <a:solidFill>
                <a:srgbClr val="FFFFFF"/>
              </a:solidFill>
            </a:endParaRPr>
          </a:p>
        </p:txBody>
      </p:sp>
      <p:sp>
        <p:nvSpPr>
          <p:cNvPr id="156695" name="Line 76"/>
          <p:cNvSpPr>
            <a:spLocks noChangeShapeType="1"/>
          </p:cNvSpPr>
          <p:nvPr/>
        </p:nvSpPr>
        <p:spPr bwMode="auto">
          <a:xfrm>
            <a:off x="2570163" y="6075363"/>
            <a:ext cx="1587"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696" name="Line 77"/>
          <p:cNvSpPr>
            <a:spLocks noChangeShapeType="1"/>
          </p:cNvSpPr>
          <p:nvPr/>
        </p:nvSpPr>
        <p:spPr bwMode="auto">
          <a:xfrm>
            <a:off x="3106738" y="6075363"/>
            <a:ext cx="1587"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697" name="Line 78"/>
          <p:cNvSpPr>
            <a:spLocks noChangeShapeType="1"/>
          </p:cNvSpPr>
          <p:nvPr/>
        </p:nvSpPr>
        <p:spPr bwMode="auto">
          <a:xfrm>
            <a:off x="3644900" y="6075363"/>
            <a:ext cx="1588"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698" name="Line 79"/>
          <p:cNvSpPr>
            <a:spLocks noChangeShapeType="1"/>
          </p:cNvSpPr>
          <p:nvPr/>
        </p:nvSpPr>
        <p:spPr bwMode="auto">
          <a:xfrm>
            <a:off x="4183063" y="6075363"/>
            <a:ext cx="1587"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699" name="Line 80"/>
          <p:cNvSpPr>
            <a:spLocks noChangeShapeType="1"/>
          </p:cNvSpPr>
          <p:nvPr/>
        </p:nvSpPr>
        <p:spPr bwMode="auto">
          <a:xfrm>
            <a:off x="4719638" y="6075363"/>
            <a:ext cx="1587"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700" name="Line 81"/>
          <p:cNvSpPr>
            <a:spLocks noChangeShapeType="1"/>
          </p:cNvSpPr>
          <p:nvPr/>
        </p:nvSpPr>
        <p:spPr bwMode="auto">
          <a:xfrm>
            <a:off x="5257800" y="6075363"/>
            <a:ext cx="1588"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701" name="Line 82"/>
          <p:cNvSpPr>
            <a:spLocks noChangeShapeType="1"/>
          </p:cNvSpPr>
          <p:nvPr/>
        </p:nvSpPr>
        <p:spPr bwMode="auto">
          <a:xfrm>
            <a:off x="5794375" y="6075363"/>
            <a:ext cx="1588"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702" name="Line 83"/>
          <p:cNvSpPr>
            <a:spLocks noChangeShapeType="1"/>
          </p:cNvSpPr>
          <p:nvPr/>
        </p:nvSpPr>
        <p:spPr bwMode="auto">
          <a:xfrm>
            <a:off x="6334125" y="6075363"/>
            <a:ext cx="0"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703" name="Line 84"/>
          <p:cNvSpPr>
            <a:spLocks noChangeShapeType="1"/>
          </p:cNvSpPr>
          <p:nvPr/>
        </p:nvSpPr>
        <p:spPr bwMode="auto">
          <a:xfrm>
            <a:off x="6870700" y="6075363"/>
            <a:ext cx="1588"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704" name="Line 85"/>
          <p:cNvSpPr>
            <a:spLocks noChangeShapeType="1"/>
          </p:cNvSpPr>
          <p:nvPr/>
        </p:nvSpPr>
        <p:spPr bwMode="auto">
          <a:xfrm>
            <a:off x="7408863" y="6075363"/>
            <a:ext cx="1587" cy="31750"/>
          </a:xfrm>
          <a:prstGeom prst="line">
            <a:avLst/>
          </a:prstGeom>
          <a:noFill/>
          <a:ln w="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FFFFFF"/>
              </a:solidFill>
            </a:endParaRPr>
          </a:p>
        </p:txBody>
      </p:sp>
      <p:sp>
        <p:nvSpPr>
          <p:cNvPr id="156705" name="Freeform 86"/>
          <p:cNvSpPr>
            <a:spLocks/>
          </p:cNvSpPr>
          <p:nvPr/>
        </p:nvSpPr>
        <p:spPr bwMode="auto">
          <a:xfrm>
            <a:off x="3009900" y="5216525"/>
            <a:ext cx="30163" cy="46038"/>
          </a:xfrm>
          <a:custGeom>
            <a:avLst/>
            <a:gdLst>
              <a:gd name="T0" fmla="*/ 2274290 w 20"/>
              <a:gd name="T1" fmla="*/ 0 h 27"/>
              <a:gd name="T2" fmla="*/ 0 w 20"/>
              <a:gd name="T3" fmla="*/ 78499905 h 27"/>
              <a:gd name="T4" fmla="*/ 43216038 w 20"/>
              <a:gd name="T5" fmla="*/ 78499905 h 27"/>
              <a:gd name="T6" fmla="*/ 45490328 w 20"/>
              <a:gd name="T7" fmla="*/ 0 h 27"/>
              <a:gd name="T8" fmla="*/ 2274290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1" y="0"/>
                </a:moveTo>
                <a:lnTo>
                  <a:pt x="0" y="27"/>
                </a:lnTo>
                <a:lnTo>
                  <a:pt x="19" y="27"/>
                </a:lnTo>
                <a:lnTo>
                  <a:pt x="2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grpSp>
        <p:nvGrpSpPr>
          <p:cNvPr id="156706" name="Group 87"/>
          <p:cNvGrpSpPr>
            <a:grpSpLocks/>
          </p:cNvGrpSpPr>
          <p:nvPr/>
        </p:nvGrpSpPr>
        <p:grpSpPr bwMode="auto">
          <a:xfrm>
            <a:off x="1762125" y="5211763"/>
            <a:ext cx="1270000" cy="919162"/>
            <a:chOff x="1166" y="3028"/>
            <a:chExt cx="839" cy="541"/>
          </a:xfrm>
        </p:grpSpPr>
        <p:grpSp>
          <p:nvGrpSpPr>
            <p:cNvPr id="157063" name="Group 88"/>
            <p:cNvGrpSpPr>
              <a:grpSpLocks/>
            </p:cNvGrpSpPr>
            <p:nvPr/>
          </p:nvGrpSpPr>
          <p:grpSpPr bwMode="auto">
            <a:xfrm>
              <a:off x="1166" y="3515"/>
              <a:ext cx="45" cy="54"/>
              <a:chOff x="1166" y="3515"/>
              <a:chExt cx="45" cy="54"/>
            </a:xfrm>
          </p:grpSpPr>
          <p:sp>
            <p:nvSpPr>
              <p:cNvPr id="157174" name="Freeform 89"/>
              <p:cNvSpPr>
                <a:spLocks/>
              </p:cNvSpPr>
              <p:nvPr/>
            </p:nvSpPr>
            <p:spPr bwMode="auto">
              <a:xfrm>
                <a:off x="1166" y="3515"/>
                <a:ext cx="3" cy="40"/>
              </a:xfrm>
              <a:custGeom>
                <a:avLst/>
                <a:gdLst>
                  <a:gd name="T0" fmla="*/ 3 w 3"/>
                  <a:gd name="T1" fmla="*/ 0 h 40"/>
                  <a:gd name="T2" fmla="*/ 0 w 3"/>
                  <a:gd name="T3" fmla="*/ 1 h 40"/>
                  <a:gd name="T4" fmla="*/ 0 w 3"/>
                  <a:gd name="T5" fmla="*/ 40 h 40"/>
                  <a:gd name="T6" fmla="*/ 3 w 3"/>
                  <a:gd name="T7" fmla="*/ 39 h 40"/>
                  <a:gd name="T8" fmla="*/ 3 w 3"/>
                  <a:gd name="T9" fmla="*/ 0 h 40"/>
                  <a:gd name="T10" fmla="*/ 0 60000 65536"/>
                  <a:gd name="T11" fmla="*/ 0 60000 65536"/>
                  <a:gd name="T12" fmla="*/ 0 60000 65536"/>
                  <a:gd name="T13" fmla="*/ 0 60000 65536"/>
                  <a:gd name="T14" fmla="*/ 0 60000 65536"/>
                  <a:gd name="T15" fmla="*/ 0 w 3"/>
                  <a:gd name="T16" fmla="*/ 0 h 40"/>
                  <a:gd name="T17" fmla="*/ 3 w 3"/>
                  <a:gd name="T18" fmla="*/ 40 h 40"/>
                </a:gdLst>
                <a:ahLst/>
                <a:cxnLst>
                  <a:cxn ang="T10">
                    <a:pos x="T0" y="T1"/>
                  </a:cxn>
                  <a:cxn ang="T11">
                    <a:pos x="T2" y="T3"/>
                  </a:cxn>
                  <a:cxn ang="T12">
                    <a:pos x="T4" y="T5"/>
                  </a:cxn>
                  <a:cxn ang="T13">
                    <a:pos x="T6" y="T7"/>
                  </a:cxn>
                  <a:cxn ang="T14">
                    <a:pos x="T8" y="T9"/>
                  </a:cxn>
                </a:cxnLst>
                <a:rect l="T15" t="T16" r="T17" b="T18"/>
                <a:pathLst>
                  <a:path w="3" h="40">
                    <a:moveTo>
                      <a:pt x="3" y="0"/>
                    </a:moveTo>
                    <a:lnTo>
                      <a:pt x="0" y="1"/>
                    </a:lnTo>
                    <a:lnTo>
                      <a:pt x="0" y="40"/>
                    </a:lnTo>
                    <a:lnTo>
                      <a:pt x="3" y="39"/>
                    </a:lnTo>
                    <a:lnTo>
                      <a:pt x="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75" name="Freeform 90"/>
              <p:cNvSpPr>
                <a:spLocks/>
              </p:cNvSpPr>
              <p:nvPr/>
            </p:nvSpPr>
            <p:spPr bwMode="auto">
              <a:xfrm>
                <a:off x="1167" y="3553"/>
                <a:ext cx="40" cy="2"/>
              </a:xfrm>
              <a:custGeom>
                <a:avLst/>
                <a:gdLst>
                  <a:gd name="T0" fmla="*/ 40 w 40"/>
                  <a:gd name="T1" fmla="*/ 2 h 2"/>
                  <a:gd name="T2" fmla="*/ 39 w 40"/>
                  <a:gd name="T3" fmla="*/ 0 h 2"/>
                  <a:gd name="T4" fmla="*/ 0 w 40"/>
                  <a:gd name="T5" fmla="*/ 0 h 2"/>
                  <a:gd name="T6" fmla="*/ 1 w 40"/>
                  <a:gd name="T7" fmla="*/ 2 h 2"/>
                  <a:gd name="T8" fmla="*/ 40 w 40"/>
                  <a:gd name="T9" fmla="*/ 2 h 2"/>
                  <a:gd name="T10" fmla="*/ 0 60000 65536"/>
                  <a:gd name="T11" fmla="*/ 0 60000 65536"/>
                  <a:gd name="T12" fmla="*/ 0 60000 65536"/>
                  <a:gd name="T13" fmla="*/ 0 60000 65536"/>
                  <a:gd name="T14" fmla="*/ 0 60000 65536"/>
                  <a:gd name="T15" fmla="*/ 0 w 40"/>
                  <a:gd name="T16" fmla="*/ 0 h 2"/>
                  <a:gd name="T17" fmla="*/ 40 w 40"/>
                  <a:gd name="T18" fmla="*/ 2 h 2"/>
                </a:gdLst>
                <a:ahLst/>
                <a:cxnLst>
                  <a:cxn ang="T10">
                    <a:pos x="T0" y="T1"/>
                  </a:cxn>
                  <a:cxn ang="T11">
                    <a:pos x="T2" y="T3"/>
                  </a:cxn>
                  <a:cxn ang="T12">
                    <a:pos x="T4" y="T5"/>
                  </a:cxn>
                  <a:cxn ang="T13">
                    <a:pos x="T6" y="T7"/>
                  </a:cxn>
                  <a:cxn ang="T14">
                    <a:pos x="T8" y="T9"/>
                  </a:cxn>
                </a:cxnLst>
                <a:rect l="T15" t="T16" r="T17" b="T18"/>
                <a:pathLst>
                  <a:path w="40" h="2">
                    <a:moveTo>
                      <a:pt x="40" y="2"/>
                    </a:moveTo>
                    <a:lnTo>
                      <a:pt x="39" y="0"/>
                    </a:lnTo>
                    <a:lnTo>
                      <a:pt x="0" y="0"/>
                    </a:lnTo>
                    <a:lnTo>
                      <a:pt x="1" y="2"/>
                    </a:lnTo>
                    <a:lnTo>
                      <a:pt x="40" y="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76" name="Freeform 91"/>
              <p:cNvSpPr>
                <a:spLocks/>
              </p:cNvSpPr>
              <p:nvPr/>
            </p:nvSpPr>
            <p:spPr bwMode="auto">
              <a:xfrm>
                <a:off x="1169" y="3541"/>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77" name="Freeform 92"/>
              <p:cNvSpPr>
                <a:spLocks/>
              </p:cNvSpPr>
              <p:nvPr/>
            </p:nvSpPr>
            <p:spPr bwMode="auto">
              <a:xfrm>
                <a:off x="1179" y="3541"/>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78" name="Rectangle 93"/>
              <p:cNvSpPr>
                <a:spLocks noChangeArrowheads="1"/>
              </p:cNvSpPr>
              <p:nvPr/>
            </p:nvSpPr>
            <p:spPr bwMode="auto">
              <a:xfrm>
                <a:off x="1179" y="354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79" name="Freeform 94"/>
              <p:cNvSpPr>
                <a:spLocks/>
              </p:cNvSpPr>
              <p:nvPr/>
            </p:nvSpPr>
            <p:spPr bwMode="auto">
              <a:xfrm>
                <a:off x="1181" y="3541"/>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80" name="Rectangle 95"/>
              <p:cNvSpPr>
                <a:spLocks noChangeArrowheads="1"/>
              </p:cNvSpPr>
              <p:nvPr/>
            </p:nvSpPr>
            <p:spPr bwMode="auto">
              <a:xfrm>
                <a:off x="1181" y="354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81" name="Freeform 96"/>
              <p:cNvSpPr>
                <a:spLocks/>
              </p:cNvSpPr>
              <p:nvPr/>
            </p:nvSpPr>
            <p:spPr bwMode="auto">
              <a:xfrm>
                <a:off x="1178" y="3528"/>
                <a:ext cx="33" cy="32"/>
              </a:xfrm>
              <a:custGeom>
                <a:avLst/>
                <a:gdLst>
                  <a:gd name="T0" fmla="*/ 0 w 33"/>
                  <a:gd name="T1" fmla="*/ 22 h 32"/>
                  <a:gd name="T2" fmla="*/ 24 w 33"/>
                  <a:gd name="T3" fmla="*/ 32 h 32"/>
                  <a:gd name="T4" fmla="*/ 33 w 33"/>
                  <a:gd name="T5" fmla="*/ 11 h 32"/>
                  <a:gd name="T6" fmla="*/ 10 w 33"/>
                  <a:gd name="T7" fmla="*/ 0 h 32"/>
                  <a:gd name="T8" fmla="*/ 0 w 33"/>
                  <a:gd name="T9" fmla="*/ 22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0" y="22"/>
                    </a:moveTo>
                    <a:lnTo>
                      <a:pt x="24" y="32"/>
                    </a:lnTo>
                    <a:lnTo>
                      <a:pt x="33" y="11"/>
                    </a:lnTo>
                    <a:lnTo>
                      <a:pt x="10" y="0"/>
                    </a:lnTo>
                    <a:lnTo>
                      <a:pt x="0" y="2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grpSp>
        <p:grpSp>
          <p:nvGrpSpPr>
            <p:cNvPr id="157064" name="Group 97"/>
            <p:cNvGrpSpPr>
              <a:grpSpLocks/>
            </p:cNvGrpSpPr>
            <p:nvPr/>
          </p:nvGrpSpPr>
          <p:grpSpPr bwMode="auto">
            <a:xfrm>
              <a:off x="1177" y="3028"/>
              <a:ext cx="828" cy="537"/>
              <a:chOff x="1177" y="3032"/>
              <a:chExt cx="828" cy="537"/>
            </a:xfrm>
          </p:grpSpPr>
          <p:grpSp>
            <p:nvGrpSpPr>
              <p:cNvPr id="157065" name="Group 98"/>
              <p:cNvGrpSpPr>
                <a:grpSpLocks/>
              </p:cNvGrpSpPr>
              <p:nvPr/>
            </p:nvGrpSpPr>
            <p:grpSpPr bwMode="auto">
              <a:xfrm>
                <a:off x="1238" y="3514"/>
                <a:ext cx="130" cy="28"/>
                <a:chOff x="1238" y="3514"/>
                <a:chExt cx="130" cy="28"/>
              </a:xfrm>
            </p:grpSpPr>
            <p:sp>
              <p:nvSpPr>
                <p:cNvPr id="157167" name="Freeform 99"/>
                <p:cNvSpPr>
                  <a:spLocks/>
                </p:cNvSpPr>
                <p:nvPr/>
              </p:nvSpPr>
              <p:spPr bwMode="auto">
                <a:xfrm>
                  <a:off x="1238" y="3514"/>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68" name="Freeform 100"/>
                <p:cNvSpPr>
                  <a:spLocks/>
                </p:cNvSpPr>
                <p:nvPr/>
              </p:nvSpPr>
              <p:spPr bwMode="auto">
                <a:xfrm>
                  <a:off x="1247" y="3514"/>
                  <a:ext cx="16" cy="27"/>
                </a:xfrm>
                <a:custGeom>
                  <a:avLst/>
                  <a:gdLst>
                    <a:gd name="T0" fmla="*/ 1 w 16"/>
                    <a:gd name="T1" fmla="*/ 0 h 27"/>
                    <a:gd name="T2" fmla="*/ 0 w 16"/>
                    <a:gd name="T3" fmla="*/ 27 h 27"/>
                    <a:gd name="T4" fmla="*/ 15 w 16"/>
                    <a:gd name="T5" fmla="*/ 27 h 27"/>
                    <a:gd name="T6" fmla="*/ 16 w 16"/>
                    <a:gd name="T7" fmla="*/ 0 h 27"/>
                    <a:gd name="T8" fmla="*/ 1 w 16"/>
                    <a:gd name="T9" fmla="*/ 0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1" y="0"/>
                      </a:moveTo>
                      <a:lnTo>
                        <a:pt x="0" y="27"/>
                      </a:lnTo>
                      <a:lnTo>
                        <a:pt x="15" y="27"/>
                      </a:lnTo>
                      <a:lnTo>
                        <a:pt x="1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69" name="Rectangle 101"/>
                <p:cNvSpPr>
                  <a:spLocks noChangeArrowheads="1"/>
                </p:cNvSpPr>
                <p:nvPr/>
              </p:nvSpPr>
              <p:spPr bwMode="auto">
                <a:xfrm>
                  <a:off x="1262" y="351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70" name="Freeform 102"/>
                <p:cNvSpPr>
                  <a:spLocks/>
                </p:cNvSpPr>
                <p:nvPr/>
              </p:nvSpPr>
              <p:spPr bwMode="auto">
                <a:xfrm>
                  <a:off x="1280" y="351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71" name="Rectangle 103"/>
                <p:cNvSpPr>
                  <a:spLocks noChangeArrowheads="1"/>
                </p:cNvSpPr>
                <p:nvPr/>
              </p:nvSpPr>
              <p:spPr bwMode="auto">
                <a:xfrm>
                  <a:off x="1280" y="351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72" name="Freeform 104"/>
                <p:cNvSpPr>
                  <a:spLocks/>
                </p:cNvSpPr>
                <p:nvPr/>
              </p:nvSpPr>
              <p:spPr bwMode="auto">
                <a:xfrm>
                  <a:off x="1353" y="3514"/>
                  <a:ext cx="15" cy="27"/>
                </a:xfrm>
                <a:custGeom>
                  <a:avLst/>
                  <a:gdLst>
                    <a:gd name="T0" fmla="*/ 1 w 15"/>
                    <a:gd name="T1" fmla="*/ 0 h 27"/>
                    <a:gd name="T2" fmla="*/ 0 w 15"/>
                    <a:gd name="T3" fmla="*/ 27 h 27"/>
                    <a:gd name="T4" fmla="*/ 14 w 15"/>
                    <a:gd name="T5" fmla="*/ 27 h 27"/>
                    <a:gd name="T6" fmla="*/ 15 w 15"/>
                    <a:gd name="T7" fmla="*/ 0 h 27"/>
                    <a:gd name="T8" fmla="*/ 1 w 15"/>
                    <a:gd name="T9" fmla="*/ 0 h 27"/>
                    <a:gd name="T10" fmla="*/ 0 60000 65536"/>
                    <a:gd name="T11" fmla="*/ 0 60000 65536"/>
                    <a:gd name="T12" fmla="*/ 0 60000 65536"/>
                    <a:gd name="T13" fmla="*/ 0 60000 65536"/>
                    <a:gd name="T14" fmla="*/ 0 60000 65536"/>
                    <a:gd name="T15" fmla="*/ 0 w 15"/>
                    <a:gd name="T16" fmla="*/ 0 h 27"/>
                    <a:gd name="T17" fmla="*/ 15 w 15"/>
                    <a:gd name="T18" fmla="*/ 27 h 27"/>
                  </a:gdLst>
                  <a:ahLst/>
                  <a:cxnLst>
                    <a:cxn ang="T10">
                      <a:pos x="T0" y="T1"/>
                    </a:cxn>
                    <a:cxn ang="T11">
                      <a:pos x="T2" y="T3"/>
                    </a:cxn>
                    <a:cxn ang="T12">
                      <a:pos x="T4" y="T5"/>
                    </a:cxn>
                    <a:cxn ang="T13">
                      <a:pos x="T6" y="T7"/>
                    </a:cxn>
                    <a:cxn ang="T14">
                      <a:pos x="T8" y="T9"/>
                    </a:cxn>
                  </a:cxnLst>
                  <a:rect l="T15" t="T16" r="T17" b="T18"/>
                  <a:pathLst>
                    <a:path w="15" h="27">
                      <a:moveTo>
                        <a:pt x="1" y="0"/>
                      </a:moveTo>
                      <a:lnTo>
                        <a:pt x="0" y="27"/>
                      </a:lnTo>
                      <a:lnTo>
                        <a:pt x="14" y="27"/>
                      </a:lnTo>
                      <a:lnTo>
                        <a:pt x="1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73" name="Rectangle 105"/>
                <p:cNvSpPr>
                  <a:spLocks noChangeArrowheads="1"/>
                </p:cNvSpPr>
                <p:nvPr/>
              </p:nvSpPr>
              <p:spPr bwMode="auto">
                <a:xfrm>
                  <a:off x="1353" y="351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grpSp>
          <p:grpSp>
            <p:nvGrpSpPr>
              <p:cNvPr id="157066" name="Group 106"/>
              <p:cNvGrpSpPr>
                <a:grpSpLocks/>
              </p:cNvGrpSpPr>
              <p:nvPr/>
            </p:nvGrpSpPr>
            <p:grpSpPr bwMode="auto">
              <a:xfrm>
                <a:off x="1177" y="3032"/>
                <a:ext cx="828" cy="537"/>
                <a:chOff x="1177" y="3032"/>
                <a:chExt cx="828" cy="537"/>
              </a:xfrm>
            </p:grpSpPr>
            <p:sp>
              <p:nvSpPr>
                <p:cNvPr id="157067" name="Freeform 107"/>
                <p:cNvSpPr>
                  <a:spLocks/>
                </p:cNvSpPr>
                <p:nvPr/>
              </p:nvSpPr>
              <p:spPr bwMode="auto">
                <a:xfrm>
                  <a:off x="1177" y="3542"/>
                  <a:ext cx="23" cy="27"/>
                </a:xfrm>
                <a:custGeom>
                  <a:avLst/>
                  <a:gdLst>
                    <a:gd name="T0" fmla="*/ 12 w 23"/>
                    <a:gd name="T1" fmla="*/ 0 h 27"/>
                    <a:gd name="T2" fmla="*/ 0 w 23"/>
                    <a:gd name="T3" fmla="*/ 8 h 27"/>
                    <a:gd name="T4" fmla="*/ 12 w 23"/>
                    <a:gd name="T5" fmla="*/ 27 h 27"/>
                    <a:gd name="T6" fmla="*/ 23 w 23"/>
                    <a:gd name="T7" fmla="*/ 18 h 27"/>
                    <a:gd name="T8" fmla="*/ 12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2" y="0"/>
                      </a:moveTo>
                      <a:lnTo>
                        <a:pt x="0" y="8"/>
                      </a:lnTo>
                      <a:lnTo>
                        <a:pt x="12" y="27"/>
                      </a:lnTo>
                      <a:lnTo>
                        <a:pt x="23" y="18"/>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68" name="Rectangle 108"/>
                <p:cNvSpPr>
                  <a:spLocks noChangeArrowheads="1"/>
                </p:cNvSpPr>
                <p:nvPr/>
              </p:nvSpPr>
              <p:spPr bwMode="auto">
                <a:xfrm>
                  <a:off x="1247" y="351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69" name="Freeform 109"/>
                <p:cNvSpPr>
                  <a:spLocks/>
                </p:cNvSpPr>
                <p:nvPr/>
              </p:nvSpPr>
              <p:spPr bwMode="auto">
                <a:xfrm>
                  <a:off x="1262" y="3514"/>
                  <a:ext cx="19" cy="27"/>
                </a:xfrm>
                <a:custGeom>
                  <a:avLst/>
                  <a:gdLst>
                    <a:gd name="T0" fmla="*/ 1 w 19"/>
                    <a:gd name="T1" fmla="*/ 0 h 27"/>
                    <a:gd name="T2" fmla="*/ 0 w 19"/>
                    <a:gd name="T3" fmla="*/ 27 h 27"/>
                    <a:gd name="T4" fmla="*/ 18 w 19"/>
                    <a:gd name="T5" fmla="*/ 27 h 27"/>
                    <a:gd name="T6" fmla="*/ 19 w 19"/>
                    <a:gd name="T7" fmla="*/ 0 h 27"/>
                    <a:gd name="T8" fmla="*/ 1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 y="0"/>
                      </a:moveTo>
                      <a:lnTo>
                        <a:pt x="0" y="27"/>
                      </a:lnTo>
                      <a:lnTo>
                        <a:pt x="18" y="27"/>
                      </a:lnTo>
                      <a:lnTo>
                        <a:pt x="1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0" name="Freeform 110"/>
                <p:cNvSpPr>
                  <a:spLocks/>
                </p:cNvSpPr>
                <p:nvPr/>
              </p:nvSpPr>
              <p:spPr bwMode="auto">
                <a:xfrm>
                  <a:off x="1324" y="3514"/>
                  <a:ext cx="30" cy="27"/>
                </a:xfrm>
                <a:custGeom>
                  <a:avLst/>
                  <a:gdLst>
                    <a:gd name="T0" fmla="*/ 1 w 30"/>
                    <a:gd name="T1" fmla="*/ 0 h 27"/>
                    <a:gd name="T2" fmla="*/ 0 w 30"/>
                    <a:gd name="T3" fmla="*/ 27 h 27"/>
                    <a:gd name="T4" fmla="*/ 29 w 30"/>
                    <a:gd name="T5" fmla="*/ 27 h 27"/>
                    <a:gd name="T6" fmla="*/ 30 w 30"/>
                    <a:gd name="T7" fmla="*/ 0 h 27"/>
                    <a:gd name="T8" fmla="*/ 1 w 30"/>
                    <a:gd name="T9" fmla="*/ 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1" y="0"/>
                      </a:moveTo>
                      <a:lnTo>
                        <a:pt x="0" y="27"/>
                      </a:lnTo>
                      <a:lnTo>
                        <a:pt x="29" y="27"/>
                      </a:lnTo>
                      <a:lnTo>
                        <a:pt x="3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1" name="Freeform 111"/>
                <p:cNvSpPr>
                  <a:spLocks/>
                </p:cNvSpPr>
                <p:nvPr/>
              </p:nvSpPr>
              <p:spPr bwMode="auto">
                <a:xfrm>
                  <a:off x="1386" y="3495"/>
                  <a:ext cx="26" cy="18"/>
                </a:xfrm>
                <a:custGeom>
                  <a:avLst/>
                  <a:gdLst>
                    <a:gd name="T0" fmla="*/ 0 w 26"/>
                    <a:gd name="T1" fmla="*/ 5 h 18"/>
                    <a:gd name="T2" fmla="*/ 23 w 26"/>
                    <a:gd name="T3" fmla="*/ 18 h 18"/>
                    <a:gd name="T4" fmla="*/ 26 w 26"/>
                    <a:gd name="T5" fmla="*/ 13 h 18"/>
                    <a:gd name="T6" fmla="*/ 3 w 26"/>
                    <a:gd name="T7" fmla="*/ 0 h 18"/>
                    <a:gd name="T8" fmla="*/ 0 w 26"/>
                    <a:gd name="T9" fmla="*/ 5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5"/>
                      </a:moveTo>
                      <a:lnTo>
                        <a:pt x="23" y="18"/>
                      </a:lnTo>
                      <a:lnTo>
                        <a:pt x="26" y="13"/>
                      </a:lnTo>
                      <a:lnTo>
                        <a:pt x="3" y="0"/>
                      </a:lnTo>
                      <a:lnTo>
                        <a:pt x="0" y="5"/>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2" name="Freeform 112"/>
                <p:cNvSpPr>
                  <a:spLocks/>
                </p:cNvSpPr>
                <p:nvPr/>
              </p:nvSpPr>
              <p:spPr bwMode="auto">
                <a:xfrm>
                  <a:off x="1400" y="3487"/>
                  <a:ext cx="17" cy="27"/>
                </a:xfrm>
                <a:custGeom>
                  <a:avLst/>
                  <a:gdLst>
                    <a:gd name="T0" fmla="*/ 1 w 17"/>
                    <a:gd name="T1" fmla="*/ 0 h 27"/>
                    <a:gd name="T2" fmla="*/ 0 w 17"/>
                    <a:gd name="T3" fmla="*/ 27 h 27"/>
                    <a:gd name="T4" fmla="*/ 16 w 17"/>
                    <a:gd name="T5" fmla="*/ 27 h 27"/>
                    <a:gd name="T6" fmla="*/ 17 w 17"/>
                    <a:gd name="T7" fmla="*/ 0 h 27"/>
                    <a:gd name="T8" fmla="*/ 1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1" y="0"/>
                      </a:moveTo>
                      <a:lnTo>
                        <a:pt x="0" y="27"/>
                      </a:lnTo>
                      <a:lnTo>
                        <a:pt x="16" y="27"/>
                      </a:lnTo>
                      <a:lnTo>
                        <a:pt x="1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3" name="Freeform 113"/>
                <p:cNvSpPr>
                  <a:spLocks/>
                </p:cNvSpPr>
                <p:nvPr/>
              </p:nvSpPr>
              <p:spPr bwMode="auto">
                <a:xfrm>
                  <a:off x="1389" y="3488"/>
                  <a:ext cx="23" cy="27"/>
                </a:xfrm>
                <a:custGeom>
                  <a:avLst/>
                  <a:gdLst>
                    <a:gd name="T0" fmla="*/ 0 w 23"/>
                    <a:gd name="T1" fmla="*/ 7 h 27"/>
                    <a:gd name="T2" fmla="*/ 11 w 23"/>
                    <a:gd name="T3" fmla="*/ 0 h 27"/>
                    <a:gd name="T4" fmla="*/ 23 w 23"/>
                    <a:gd name="T5" fmla="*/ 20 h 27"/>
                    <a:gd name="T6" fmla="*/ 11 w 23"/>
                    <a:gd name="T7" fmla="*/ 27 h 27"/>
                    <a:gd name="T8" fmla="*/ 0 w 23"/>
                    <a:gd name="T9" fmla="*/ 7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0" y="7"/>
                      </a:moveTo>
                      <a:lnTo>
                        <a:pt x="11" y="0"/>
                      </a:lnTo>
                      <a:lnTo>
                        <a:pt x="23" y="20"/>
                      </a:lnTo>
                      <a:lnTo>
                        <a:pt x="11" y="27"/>
                      </a:lnTo>
                      <a:lnTo>
                        <a:pt x="0" y="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4" name="Freeform 114"/>
                <p:cNvSpPr>
                  <a:spLocks/>
                </p:cNvSpPr>
                <p:nvPr/>
              </p:nvSpPr>
              <p:spPr bwMode="auto">
                <a:xfrm>
                  <a:off x="1416" y="3487"/>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5" name="Rectangle 115"/>
                <p:cNvSpPr>
                  <a:spLocks noChangeArrowheads="1"/>
                </p:cNvSpPr>
                <p:nvPr/>
              </p:nvSpPr>
              <p:spPr bwMode="auto">
                <a:xfrm>
                  <a:off x="1416" y="348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76" name="Freeform 116"/>
                <p:cNvSpPr>
                  <a:spLocks/>
                </p:cNvSpPr>
                <p:nvPr/>
              </p:nvSpPr>
              <p:spPr bwMode="auto">
                <a:xfrm>
                  <a:off x="1417" y="3487"/>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7" name="Rectangle 117"/>
                <p:cNvSpPr>
                  <a:spLocks noChangeArrowheads="1"/>
                </p:cNvSpPr>
                <p:nvPr/>
              </p:nvSpPr>
              <p:spPr bwMode="auto">
                <a:xfrm>
                  <a:off x="1417" y="348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78" name="Freeform 118"/>
                <p:cNvSpPr>
                  <a:spLocks/>
                </p:cNvSpPr>
                <p:nvPr/>
              </p:nvSpPr>
              <p:spPr bwMode="auto">
                <a:xfrm>
                  <a:off x="1422" y="348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79" name="Rectangle 119"/>
                <p:cNvSpPr>
                  <a:spLocks noChangeArrowheads="1"/>
                </p:cNvSpPr>
                <p:nvPr/>
              </p:nvSpPr>
              <p:spPr bwMode="auto">
                <a:xfrm>
                  <a:off x="1422" y="348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80" name="Freeform 120"/>
                <p:cNvSpPr>
                  <a:spLocks/>
                </p:cNvSpPr>
                <p:nvPr/>
              </p:nvSpPr>
              <p:spPr bwMode="auto">
                <a:xfrm>
                  <a:off x="1426" y="3487"/>
                  <a:ext cx="12" cy="27"/>
                </a:xfrm>
                <a:custGeom>
                  <a:avLst/>
                  <a:gdLst>
                    <a:gd name="T0" fmla="*/ 1 w 12"/>
                    <a:gd name="T1" fmla="*/ 0 h 27"/>
                    <a:gd name="T2" fmla="*/ 0 w 12"/>
                    <a:gd name="T3" fmla="*/ 27 h 27"/>
                    <a:gd name="T4" fmla="*/ 11 w 12"/>
                    <a:gd name="T5" fmla="*/ 27 h 27"/>
                    <a:gd name="T6" fmla="*/ 12 w 12"/>
                    <a:gd name="T7" fmla="*/ 0 h 27"/>
                    <a:gd name="T8" fmla="*/ 1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1" y="0"/>
                      </a:moveTo>
                      <a:lnTo>
                        <a:pt x="0" y="27"/>
                      </a:lnTo>
                      <a:lnTo>
                        <a:pt x="11" y="27"/>
                      </a:lnTo>
                      <a:lnTo>
                        <a:pt x="1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81" name="Rectangle 121"/>
                <p:cNvSpPr>
                  <a:spLocks noChangeArrowheads="1"/>
                </p:cNvSpPr>
                <p:nvPr/>
              </p:nvSpPr>
              <p:spPr bwMode="auto">
                <a:xfrm>
                  <a:off x="1426" y="348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82" name="Freeform 122"/>
                <p:cNvSpPr>
                  <a:spLocks/>
                </p:cNvSpPr>
                <p:nvPr/>
              </p:nvSpPr>
              <p:spPr bwMode="auto">
                <a:xfrm>
                  <a:off x="1472" y="3464"/>
                  <a:ext cx="51" cy="46"/>
                </a:xfrm>
                <a:custGeom>
                  <a:avLst/>
                  <a:gdLst>
                    <a:gd name="T0" fmla="*/ 0 w 51"/>
                    <a:gd name="T1" fmla="*/ 23 h 46"/>
                    <a:gd name="T2" fmla="*/ 14 w 51"/>
                    <a:gd name="T3" fmla="*/ 46 h 46"/>
                    <a:gd name="T4" fmla="*/ 51 w 51"/>
                    <a:gd name="T5" fmla="*/ 22 h 46"/>
                    <a:gd name="T6" fmla="*/ 37 w 51"/>
                    <a:gd name="T7" fmla="*/ 0 h 46"/>
                    <a:gd name="T8" fmla="*/ 0 w 51"/>
                    <a:gd name="T9" fmla="*/ 23 h 46"/>
                    <a:gd name="T10" fmla="*/ 0 60000 65536"/>
                    <a:gd name="T11" fmla="*/ 0 60000 65536"/>
                    <a:gd name="T12" fmla="*/ 0 60000 65536"/>
                    <a:gd name="T13" fmla="*/ 0 60000 65536"/>
                    <a:gd name="T14" fmla="*/ 0 60000 65536"/>
                    <a:gd name="T15" fmla="*/ 0 w 51"/>
                    <a:gd name="T16" fmla="*/ 0 h 46"/>
                    <a:gd name="T17" fmla="*/ 51 w 51"/>
                    <a:gd name="T18" fmla="*/ 46 h 46"/>
                  </a:gdLst>
                  <a:ahLst/>
                  <a:cxnLst>
                    <a:cxn ang="T10">
                      <a:pos x="T0" y="T1"/>
                    </a:cxn>
                    <a:cxn ang="T11">
                      <a:pos x="T2" y="T3"/>
                    </a:cxn>
                    <a:cxn ang="T12">
                      <a:pos x="T4" y="T5"/>
                    </a:cxn>
                    <a:cxn ang="T13">
                      <a:pos x="T6" y="T7"/>
                    </a:cxn>
                    <a:cxn ang="T14">
                      <a:pos x="T8" y="T9"/>
                    </a:cxn>
                  </a:cxnLst>
                  <a:rect l="T15" t="T16" r="T17" b="T18"/>
                  <a:pathLst>
                    <a:path w="51" h="46">
                      <a:moveTo>
                        <a:pt x="0" y="23"/>
                      </a:moveTo>
                      <a:lnTo>
                        <a:pt x="14" y="46"/>
                      </a:lnTo>
                      <a:lnTo>
                        <a:pt x="51" y="22"/>
                      </a:lnTo>
                      <a:lnTo>
                        <a:pt x="37" y="0"/>
                      </a:lnTo>
                      <a:lnTo>
                        <a:pt x="0" y="2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83" name="Freeform 123"/>
                <p:cNvSpPr>
                  <a:spLocks/>
                </p:cNvSpPr>
                <p:nvPr/>
              </p:nvSpPr>
              <p:spPr bwMode="auto">
                <a:xfrm>
                  <a:off x="1558" y="3460"/>
                  <a:ext cx="44" cy="27"/>
                </a:xfrm>
                <a:custGeom>
                  <a:avLst/>
                  <a:gdLst>
                    <a:gd name="T0" fmla="*/ 1 w 44"/>
                    <a:gd name="T1" fmla="*/ 0 h 27"/>
                    <a:gd name="T2" fmla="*/ 0 w 44"/>
                    <a:gd name="T3" fmla="*/ 27 h 27"/>
                    <a:gd name="T4" fmla="*/ 43 w 44"/>
                    <a:gd name="T5" fmla="*/ 27 h 27"/>
                    <a:gd name="T6" fmla="*/ 44 w 44"/>
                    <a:gd name="T7" fmla="*/ 0 h 27"/>
                    <a:gd name="T8" fmla="*/ 1 w 44"/>
                    <a:gd name="T9" fmla="*/ 0 h 27"/>
                    <a:gd name="T10" fmla="*/ 0 60000 65536"/>
                    <a:gd name="T11" fmla="*/ 0 60000 65536"/>
                    <a:gd name="T12" fmla="*/ 0 60000 65536"/>
                    <a:gd name="T13" fmla="*/ 0 60000 65536"/>
                    <a:gd name="T14" fmla="*/ 0 60000 65536"/>
                    <a:gd name="T15" fmla="*/ 0 w 44"/>
                    <a:gd name="T16" fmla="*/ 0 h 27"/>
                    <a:gd name="T17" fmla="*/ 44 w 44"/>
                    <a:gd name="T18" fmla="*/ 27 h 27"/>
                  </a:gdLst>
                  <a:ahLst/>
                  <a:cxnLst>
                    <a:cxn ang="T10">
                      <a:pos x="T0" y="T1"/>
                    </a:cxn>
                    <a:cxn ang="T11">
                      <a:pos x="T2" y="T3"/>
                    </a:cxn>
                    <a:cxn ang="T12">
                      <a:pos x="T4" y="T5"/>
                    </a:cxn>
                    <a:cxn ang="T13">
                      <a:pos x="T6" y="T7"/>
                    </a:cxn>
                    <a:cxn ang="T14">
                      <a:pos x="T8" y="T9"/>
                    </a:cxn>
                  </a:cxnLst>
                  <a:rect l="T15" t="T16" r="T17" b="T18"/>
                  <a:pathLst>
                    <a:path w="44" h="27">
                      <a:moveTo>
                        <a:pt x="1" y="0"/>
                      </a:moveTo>
                      <a:lnTo>
                        <a:pt x="0" y="27"/>
                      </a:lnTo>
                      <a:lnTo>
                        <a:pt x="43" y="27"/>
                      </a:lnTo>
                      <a:lnTo>
                        <a:pt x="4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84" name="Freeform 124"/>
                <p:cNvSpPr>
                  <a:spLocks/>
                </p:cNvSpPr>
                <p:nvPr/>
              </p:nvSpPr>
              <p:spPr bwMode="auto">
                <a:xfrm>
                  <a:off x="1644" y="3460"/>
                  <a:ext cx="38" cy="27"/>
                </a:xfrm>
                <a:custGeom>
                  <a:avLst/>
                  <a:gdLst>
                    <a:gd name="T0" fmla="*/ 1 w 38"/>
                    <a:gd name="T1" fmla="*/ 0 h 27"/>
                    <a:gd name="T2" fmla="*/ 0 w 38"/>
                    <a:gd name="T3" fmla="*/ 27 h 27"/>
                    <a:gd name="T4" fmla="*/ 37 w 38"/>
                    <a:gd name="T5" fmla="*/ 27 h 27"/>
                    <a:gd name="T6" fmla="*/ 38 w 38"/>
                    <a:gd name="T7" fmla="*/ 0 h 27"/>
                    <a:gd name="T8" fmla="*/ 1 w 38"/>
                    <a:gd name="T9" fmla="*/ 0 h 27"/>
                    <a:gd name="T10" fmla="*/ 0 60000 65536"/>
                    <a:gd name="T11" fmla="*/ 0 60000 65536"/>
                    <a:gd name="T12" fmla="*/ 0 60000 65536"/>
                    <a:gd name="T13" fmla="*/ 0 60000 65536"/>
                    <a:gd name="T14" fmla="*/ 0 60000 65536"/>
                    <a:gd name="T15" fmla="*/ 0 w 38"/>
                    <a:gd name="T16" fmla="*/ 0 h 27"/>
                    <a:gd name="T17" fmla="*/ 38 w 38"/>
                    <a:gd name="T18" fmla="*/ 27 h 27"/>
                  </a:gdLst>
                  <a:ahLst/>
                  <a:cxnLst>
                    <a:cxn ang="T10">
                      <a:pos x="T0" y="T1"/>
                    </a:cxn>
                    <a:cxn ang="T11">
                      <a:pos x="T2" y="T3"/>
                    </a:cxn>
                    <a:cxn ang="T12">
                      <a:pos x="T4" y="T5"/>
                    </a:cxn>
                    <a:cxn ang="T13">
                      <a:pos x="T6" y="T7"/>
                    </a:cxn>
                    <a:cxn ang="T14">
                      <a:pos x="T8" y="T9"/>
                    </a:cxn>
                  </a:cxnLst>
                  <a:rect l="T15" t="T16" r="T17" b="T18"/>
                  <a:pathLst>
                    <a:path w="38" h="27">
                      <a:moveTo>
                        <a:pt x="1" y="0"/>
                      </a:moveTo>
                      <a:lnTo>
                        <a:pt x="0" y="27"/>
                      </a:lnTo>
                      <a:lnTo>
                        <a:pt x="37" y="27"/>
                      </a:lnTo>
                      <a:lnTo>
                        <a:pt x="3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85" name="Freeform 125"/>
                <p:cNvSpPr>
                  <a:spLocks/>
                </p:cNvSpPr>
                <p:nvPr/>
              </p:nvSpPr>
              <p:spPr bwMode="auto">
                <a:xfrm>
                  <a:off x="1681" y="3460"/>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86" name="Rectangle 126"/>
                <p:cNvSpPr>
                  <a:spLocks noChangeArrowheads="1"/>
                </p:cNvSpPr>
                <p:nvPr/>
              </p:nvSpPr>
              <p:spPr bwMode="auto">
                <a:xfrm>
                  <a:off x="1681" y="346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87" name="Freeform 127"/>
                <p:cNvSpPr>
                  <a:spLocks/>
                </p:cNvSpPr>
                <p:nvPr/>
              </p:nvSpPr>
              <p:spPr bwMode="auto">
                <a:xfrm>
                  <a:off x="1716" y="3434"/>
                  <a:ext cx="25" cy="26"/>
                </a:xfrm>
                <a:custGeom>
                  <a:avLst/>
                  <a:gdLst>
                    <a:gd name="T0" fmla="*/ 1 w 25"/>
                    <a:gd name="T1" fmla="*/ 0 h 26"/>
                    <a:gd name="T2" fmla="*/ 0 w 25"/>
                    <a:gd name="T3" fmla="*/ 26 h 26"/>
                    <a:gd name="T4" fmla="*/ 24 w 25"/>
                    <a:gd name="T5" fmla="*/ 26 h 26"/>
                    <a:gd name="T6" fmla="*/ 25 w 25"/>
                    <a:gd name="T7" fmla="*/ 0 h 26"/>
                    <a:gd name="T8" fmla="*/ 1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 y="0"/>
                      </a:moveTo>
                      <a:lnTo>
                        <a:pt x="0" y="26"/>
                      </a:lnTo>
                      <a:lnTo>
                        <a:pt x="24" y="26"/>
                      </a:lnTo>
                      <a:lnTo>
                        <a:pt x="2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88" name="Freeform 128"/>
                <p:cNvSpPr>
                  <a:spLocks/>
                </p:cNvSpPr>
                <p:nvPr/>
              </p:nvSpPr>
              <p:spPr bwMode="auto">
                <a:xfrm>
                  <a:off x="1706" y="3435"/>
                  <a:ext cx="21" cy="26"/>
                </a:xfrm>
                <a:custGeom>
                  <a:avLst/>
                  <a:gdLst>
                    <a:gd name="T0" fmla="*/ 0 w 21"/>
                    <a:gd name="T1" fmla="*/ 5 h 26"/>
                    <a:gd name="T2" fmla="*/ 10 w 21"/>
                    <a:gd name="T3" fmla="*/ 0 h 26"/>
                    <a:gd name="T4" fmla="*/ 21 w 21"/>
                    <a:gd name="T5" fmla="*/ 21 h 26"/>
                    <a:gd name="T6" fmla="*/ 10 w 21"/>
                    <a:gd name="T7" fmla="*/ 26 h 26"/>
                    <a:gd name="T8" fmla="*/ 0 w 21"/>
                    <a:gd name="T9" fmla="*/ 5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0" y="5"/>
                      </a:moveTo>
                      <a:lnTo>
                        <a:pt x="10" y="0"/>
                      </a:lnTo>
                      <a:lnTo>
                        <a:pt x="21" y="21"/>
                      </a:lnTo>
                      <a:lnTo>
                        <a:pt x="10" y="26"/>
                      </a:lnTo>
                      <a:lnTo>
                        <a:pt x="0" y="5"/>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89" name="Freeform 129"/>
                <p:cNvSpPr>
                  <a:spLocks/>
                </p:cNvSpPr>
                <p:nvPr/>
              </p:nvSpPr>
              <p:spPr bwMode="auto">
                <a:xfrm>
                  <a:off x="1740" y="3434"/>
                  <a:ext cx="17" cy="26"/>
                </a:xfrm>
                <a:custGeom>
                  <a:avLst/>
                  <a:gdLst>
                    <a:gd name="T0" fmla="*/ 1 w 17"/>
                    <a:gd name="T1" fmla="*/ 0 h 26"/>
                    <a:gd name="T2" fmla="*/ 0 w 17"/>
                    <a:gd name="T3" fmla="*/ 26 h 26"/>
                    <a:gd name="T4" fmla="*/ 16 w 17"/>
                    <a:gd name="T5" fmla="*/ 26 h 26"/>
                    <a:gd name="T6" fmla="*/ 17 w 17"/>
                    <a:gd name="T7" fmla="*/ 0 h 26"/>
                    <a:gd name="T8" fmla="*/ 1 w 17"/>
                    <a:gd name="T9" fmla="*/ 0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1" y="0"/>
                      </a:moveTo>
                      <a:lnTo>
                        <a:pt x="0" y="26"/>
                      </a:lnTo>
                      <a:lnTo>
                        <a:pt x="16" y="26"/>
                      </a:lnTo>
                      <a:lnTo>
                        <a:pt x="1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90" name="Rectangle 130"/>
                <p:cNvSpPr>
                  <a:spLocks noChangeArrowheads="1"/>
                </p:cNvSpPr>
                <p:nvPr/>
              </p:nvSpPr>
              <p:spPr bwMode="auto">
                <a:xfrm>
                  <a:off x="1740" y="3435"/>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91" name="Freeform 131"/>
                <p:cNvSpPr>
                  <a:spLocks/>
                </p:cNvSpPr>
                <p:nvPr/>
              </p:nvSpPr>
              <p:spPr bwMode="auto">
                <a:xfrm>
                  <a:off x="1756" y="3434"/>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92" name="Rectangle 132"/>
                <p:cNvSpPr>
                  <a:spLocks noChangeArrowheads="1"/>
                </p:cNvSpPr>
                <p:nvPr/>
              </p:nvSpPr>
              <p:spPr bwMode="auto">
                <a:xfrm>
                  <a:off x="1756" y="3435"/>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93" name="Freeform 133"/>
                <p:cNvSpPr>
                  <a:spLocks/>
                </p:cNvSpPr>
                <p:nvPr/>
              </p:nvSpPr>
              <p:spPr bwMode="auto">
                <a:xfrm>
                  <a:off x="1792" y="3409"/>
                  <a:ext cx="28" cy="32"/>
                </a:xfrm>
                <a:custGeom>
                  <a:avLst/>
                  <a:gdLst>
                    <a:gd name="T0" fmla="*/ 0 w 28"/>
                    <a:gd name="T1" fmla="*/ 9 h 32"/>
                    <a:gd name="T2" fmla="*/ 13 w 28"/>
                    <a:gd name="T3" fmla="*/ 32 h 32"/>
                    <a:gd name="T4" fmla="*/ 28 w 28"/>
                    <a:gd name="T5" fmla="*/ 22 h 32"/>
                    <a:gd name="T6" fmla="*/ 15 w 28"/>
                    <a:gd name="T7" fmla="*/ 0 h 32"/>
                    <a:gd name="T8" fmla="*/ 0 w 28"/>
                    <a:gd name="T9" fmla="*/ 9 h 32"/>
                    <a:gd name="T10" fmla="*/ 0 60000 65536"/>
                    <a:gd name="T11" fmla="*/ 0 60000 65536"/>
                    <a:gd name="T12" fmla="*/ 0 60000 65536"/>
                    <a:gd name="T13" fmla="*/ 0 60000 65536"/>
                    <a:gd name="T14" fmla="*/ 0 60000 65536"/>
                    <a:gd name="T15" fmla="*/ 0 w 28"/>
                    <a:gd name="T16" fmla="*/ 0 h 32"/>
                    <a:gd name="T17" fmla="*/ 28 w 28"/>
                    <a:gd name="T18" fmla="*/ 32 h 32"/>
                  </a:gdLst>
                  <a:ahLst/>
                  <a:cxnLst>
                    <a:cxn ang="T10">
                      <a:pos x="T0" y="T1"/>
                    </a:cxn>
                    <a:cxn ang="T11">
                      <a:pos x="T2" y="T3"/>
                    </a:cxn>
                    <a:cxn ang="T12">
                      <a:pos x="T4" y="T5"/>
                    </a:cxn>
                    <a:cxn ang="T13">
                      <a:pos x="T6" y="T7"/>
                    </a:cxn>
                    <a:cxn ang="T14">
                      <a:pos x="T8" y="T9"/>
                    </a:cxn>
                  </a:cxnLst>
                  <a:rect l="T15" t="T16" r="T17" b="T18"/>
                  <a:pathLst>
                    <a:path w="28" h="32">
                      <a:moveTo>
                        <a:pt x="0" y="9"/>
                      </a:moveTo>
                      <a:lnTo>
                        <a:pt x="13" y="32"/>
                      </a:lnTo>
                      <a:lnTo>
                        <a:pt x="28" y="22"/>
                      </a:lnTo>
                      <a:lnTo>
                        <a:pt x="15" y="0"/>
                      </a:lnTo>
                      <a:lnTo>
                        <a:pt x="0" y="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94" name="Freeform 134"/>
                <p:cNvSpPr>
                  <a:spLocks/>
                </p:cNvSpPr>
                <p:nvPr/>
              </p:nvSpPr>
              <p:spPr bwMode="auto">
                <a:xfrm>
                  <a:off x="1813" y="3407"/>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95" name="Freeform 135"/>
                <p:cNvSpPr>
                  <a:spLocks/>
                </p:cNvSpPr>
                <p:nvPr/>
              </p:nvSpPr>
              <p:spPr bwMode="auto">
                <a:xfrm>
                  <a:off x="1806" y="3408"/>
                  <a:ext cx="13" cy="27"/>
                </a:xfrm>
                <a:custGeom>
                  <a:avLst/>
                  <a:gdLst>
                    <a:gd name="T0" fmla="*/ 0 w 13"/>
                    <a:gd name="T1" fmla="*/ 2 h 27"/>
                    <a:gd name="T2" fmla="*/ 7 w 13"/>
                    <a:gd name="T3" fmla="*/ 0 h 27"/>
                    <a:gd name="T4" fmla="*/ 13 w 13"/>
                    <a:gd name="T5" fmla="*/ 24 h 27"/>
                    <a:gd name="T6" fmla="*/ 7 w 13"/>
                    <a:gd name="T7" fmla="*/ 27 h 27"/>
                    <a:gd name="T8" fmla="*/ 0 w 13"/>
                    <a:gd name="T9" fmla="*/ 2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0" y="2"/>
                      </a:moveTo>
                      <a:lnTo>
                        <a:pt x="7" y="0"/>
                      </a:lnTo>
                      <a:lnTo>
                        <a:pt x="13" y="24"/>
                      </a:lnTo>
                      <a:lnTo>
                        <a:pt x="7" y="27"/>
                      </a:lnTo>
                      <a:lnTo>
                        <a:pt x="0" y="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96" name="Freeform 136"/>
                <p:cNvSpPr>
                  <a:spLocks/>
                </p:cNvSpPr>
                <p:nvPr/>
              </p:nvSpPr>
              <p:spPr bwMode="auto">
                <a:xfrm>
                  <a:off x="1825" y="340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97" name="Rectangle 137"/>
                <p:cNvSpPr>
                  <a:spLocks noChangeArrowheads="1"/>
                </p:cNvSpPr>
                <p:nvPr/>
              </p:nvSpPr>
              <p:spPr bwMode="auto">
                <a:xfrm>
                  <a:off x="1825" y="340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98" name="Freeform 138"/>
                <p:cNvSpPr>
                  <a:spLocks/>
                </p:cNvSpPr>
                <p:nvPr/>
              </p:nvSpPr>
              <p:spPr bwMode="auto">
                <a:xfrm>
                  <a:off x="1827" y="3407"/>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99" name="Rectangle 139"/>
                <p:cNvSpPr>
                  <a:spLocks noChangeArrowheads="1"/>
                </p:cNvSpPr>
                <p:nvPr/>
              </p:nvSpPr>
              <p:spPr bwMode="auto">
                <a:xfrm>
                  <a:off x="1827" y="340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00" name="Freeform 140"/>
                <p:cNvSpPr>
                  <a:spLocks/>
                </p:cNvSpPr>
                <p:nvPr/>
              </p:nvSpPr>
              <p:spPr bwMode="auto">
                <a:xfrm>
                  <a:off x="1833" y="340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01" name="Rectangle 141"/>
                <p:cNvSpPr>
                  <a:spLocks noChangeArrowheads="1"/>
                </p:cNvSpPr>
                <p:nvPr/>
              </p:nvSpPr>
              <p:spPr bwMode="auto">
                <a:xfrm>
                  <a:off x="1833" y="340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02" name="Freeform 142"/>
                <p:cNvSpPr>
                  <a:spLocks/>
                </p:cNvSpPr>
                <p:nvPr/>
              </p:nvSpPr>
              <p:spPr bwMode="auto">
                <a:xfrm>
                  <a:off x="1836" y="3407"/>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03" name="Rectangle 143"/>
                <p:cNvSpPr>
                  <a:spLocks noChangeArrowheads="1"/>
                </p:cNvSpPr>
                <p:nvPr/>
              </p:nvSpPr>
              <p:spPr bwMode="auto">
                <a:xfrm>
                  <a:off x="1836" y="340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04" name="Freeform 144"/>
                <p:cNvSpPr>
                  <a:spLocks/>
                </p:cNvSpPr>
                <p:nvPr/>
              </p:nvSpPr>
              <p:spPr bwMode="auto">
                <a:xfrm>
                  <a:off x="1845" y="3393"/>
                  <a:ext cx="26" cy="3"/>
                </a:xfrm>
                <a:custGeom>
                  <a:avLst/>
                  <a:gdLst>
                    <a:gd name="T0" fmla="*/ 0 w 26"/>
                    <a:gd name="T1" fmla="*/ 1 h 3"/>
                    <a:gd name="T2" fmla="*/ 26 w 26"/>
                    <a:gd name="T3" fmla="*/ 3 h 3"/>
                    <a:gd name="T4" fmla="*/ 26 w 26"/>
                    <a:gd name="T5" fmla="*/ 2 h 3"/>
                    <a:gd name="T6" fmla="*/ 0 w 26"/>
                    <a:gd name="T7" fmla="*/ 0 h 3"/>
                    <a:gd name="T8" fmla="*/ 0 w 26"/>
                    <a:gd name="T9" fmla="*/ 1 h 3"/>
                    <a:gd name="T10" fmla="*/ 0 60000 65536"/>
                    <a:gd name="T11" fmla="*/ 0 60000 65536"/>
                    <a:gd name="T12" fmla="*/ 0 60000 65536"/>
                    <a:gd name="T13" fmla="*/ 0 60000 65536"/>
                    <a:gd name="T14" fmla="*/ 0 60000 65536"/>
                    <a:gd name="T15" fmla="*/ 0 w 26"/>
                    <a:gd name="T16" fmla="*/ 0 h 3"/>
                    <a:gd name="T17" fmla="*/ 26 w 26"/>
                    <a:gd name="T18" fmla="*/ 3 h 3"/>
                  </a:gdLst>
                  <a:ahLst/>
                  <a:cxnLst>
                    <a:cxn ang="T10">
                      <a:pos x="T0" y="T1"/>
                    </a:cxn>
                    <a:cxn ang="T11">
                      <a:pos x="T2" y="T3"/>
                    </a:cxn>
                    <a:cxn ang="T12">
                      <a:pos x="T4" y="T5"/>
                    </a:cxn>
                    <a:cxn ang="T13">
                      <a:pos x="T6" y="T7"/>
                    </a:cxn>
                    <a:cxn ang="T14">
                      <a:pos x="T8" y="T9"/>
                    </a:cxn>
                  </a:cxnLst>
                  <a:rect l="T15" t="T16" r="T17" b="T18"/>
                  <a:pathLst>
                    <a:path w="26" h="3">
                      <a:moveTo>
                        <a:pt x="0" y="1"/>
                      </a:moveTo>
                      <a:lnTo>
                        <a:pt x="26" y="3"/>
                      </a:lnTo>
                      <a:lnTo>
                        <a:pt x="26" y="2"/>
                      </a:lnTo>
                      <a:lnTo>
                        <a:pt x="0" y="0"/>
                      </a:lnTo>
                      <a:lnTo>
                        <a:pt x="0" y="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05" name="Freeform 145"/>
                <p:cNvSpPr>
                  <a:spLocks/>
                </p:cNvSpPr>
                <p:nvPr/>
              </p:nvSpPr>
              <p:spPr bwMode="auto">
                <a:xfrm>
                  <a:off x="1857" y="3380"/>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06" name="Freeform 146"/>
                <p:cNvSpPr>
                  <a:spLocks/>
                </p:cNvSpPr>
                <p:nvPr/>
              </p:nvSpPr>
              <p:spPr bwMode="auto">
                <a:xfrm>
                  <a:off x="1844" y="3381"/>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07" name="Freeform 147"/>
                <p:cNvSpPr>
                  <a:spLocks/>
                </p:cNvSpPr>
                <p:nvPr/>
              </p:nvSpPr>
              <p:spPr bwMode="auto">
                <a:xfrm>
                  <a:off x="1858" y="338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08" name="Rectangle 148"/>
                <p:cNvSpPr>
                  <a:spLocks noChangeArrowheads="1"/>
                </p:cNvSpPr>
                <p:nvPr/>
              </p:nvSpPr>
              <p:spPr bwMode="auto">
                <a:xfrm>
                  <a:off x="1858" y="338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09" name="Freeform 149"/>
                <p:cNvSpPr>
                  <a:spLocks/>
                </p:cNvSpPr>
                <p:nvPr/>
              </p:nvSpPr>
              <p:spPr bwMode="auto">
                <a:xfrm>
                  <a:off x="1860" y="338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0" name="Rectangle 150"/>
                <p:cNvSpPr>
                  <a:spLocks noChangeArrowheads="1"/>
                </p:cNvSpPr>
                <p:nvPr/>
              </p:nvSpPr>
              <p:spPr bwMode="auto">
                <a:xfrm>
                  <a:off x="1860" y="338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11" name="Freeform 151"/>
                <p:cNvSpPr>
                  <a:spLocks/>
                </p:cNvSpPr>
                <p:nvPr/>
              </p:nvSpPr>
              <p:spPr bwMode="auto">
                <a:xfrm>
                  <a:off x="1852" y="3366"/>
                  <a:ext cx="28" cy="29"/>
                </a:xfrm>
                <a:custGeom>
                  <a:avLst/>
                  <a:gdLst>
                    <a:gd name="T0" fmla="*/ 0 w 28"/>
                    <a:gd name="T1" fmla="*/ 27 h 29"/>
                    <a:gd name="T2" fmla="*/ 26 w 28"/>
                    <a:gd name="T3" fmla="*/ 29 h 29"/>
                    <a:gd name="T4" fmla="*/ 28 w 28"/>
                    <a:gd name="T5" fmla="*/ 2 h 29"/>
                    <a:gd name="T6" fmla="*/ 3 w 28"/>
                    <a:gd name="T7" fmla="*/ 0 h 29"/>
                    <a:gd name="T8" fmla="*/ 0 w 28"/>
                    <a:gd name="T9" fmla="*/ 27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0" y="27"/>
                      </a:moveTo>
                      <a:lnTo>
                        <a:pt x="26" y="29"/>
                      </a:lnTo>
                      <a:lnTo>
                        <a:pt x="28" y="2"/>
                      </a:lnTo>
                      <a:lnTo>
                        <a:pt x="3" y="0"/>
                      </a:lnTo>
                      <a:lnTo>
                        <a:pt x="0" y="2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2" name="Freeform 152"/>
                <p:cNvSpPr>
                  <a:spLocks/>
                </p:cNvSpPr>
                <p:nvPr/>
              </p:nvSpPr>
              <p:spPr bwMode="auto">
                <a:xfrm>
                  <a:off x="1851" y="3381"/>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3" name="Freeform 153"/>
                <p:cNvSpPr>
                  <a:spLocks/>
                </p:cNvSpPr>
                <p:nvPr/>
              </p:nvSpPr>
              <p:spPr bwMode="auto">
                <a:xfrm>
                  <a:off x="1855" y="3356"/>
                  <a:ext cx="26" cy="13"/>
                </a:xfrm>
                <a:custGeom>
                  <a:avLst/>
                  <a:gdLst>
                    <a:gd name="T0" fmla="*/ 0 w 26"/>
                    <a:gd name="T1" fmla="*/ 8 h 13"/>
                    <a:gd name="T2" fmla="*/ 25 w 26"/>
                    <a:gd name="T3" fmla="*/ 13 h 13"/>
                    <a:gd name="T4" fmla="*/ 26 w 26"/>
                    <a:gd name="T5" fmla="*/ 6 h 13"/>
                    <a:gd name="T6" fmla="*/ 1 w 26"/>
                    <a:gd name="T7" fmla="*/ 0 h 13"/>
                    <a:gd name="T8" fmla="*/ 0 w 26"/>
                    <a:gd name="T9" fmla="*/ 8 h 13"/>
                    <a:gd name="T10" fmla="*/ 0 60000 65536"/>
                    <a:gd name="T11" fmla="*/ 0 60000 65536"/>
                    <a:gd name="T12" fmla="*/ 0 60000 65536"/>
                    <a:gd name="T13" fmla="*/ 0 60000 65536"/>
                    <a:gd name="T14" fmla="*/ 0 60000 65536"/>
                    <a:gd name="T15" fmla="*/ 0 w 26"/>
                    <a:gd name="T16" fmla="*/ 0 h 13"/>
                    <a:gd name="T17" fmla="*/ 26 w 26"/>
                    <a:gd name="T18" fmla="*/ 13 h 13"/>
                  </a:gdLst>
                  <a:ahLst/>
                  <a:cxnLst>
                    <a:cxn ang="T10">
                      <a:pos x="T0" y="T1"/>
                    </a:cxn>
                    <a:cxn ang="T11">
                      <a:pos x="T2" y="T3"/>
                    </a:cxn>
                    <a:cxn ang="T12">
                      <a:pos x="T4" y="T5"/>
                    </a:cxn>
                    <a:cxn ang="T13">
                      <a:pos x="T6" y="T7"/>
                    </a:cxn>
                    <a:cxn ang="T14">
                      <a:pos x="T8" y="T9"/>
                    </a:cxn>
                  </a:cxnLst>
                  <a:rect l="T15" t="T16" r="T17" b="T18"/>
                  <a:pathLst>
                    <a:path w="26" h="13">
                      <a:moveTo>
                        <a:pt x="0" y="8"/>
                      </a:moveTo>
                      <a:lnTo>
                        <a:pt x="25" y="13"/>
                      </a:lnTo>
                      <a:lnTo>
                        <a:pt x="26" y="6"/>
                      </a:lnTo>
                      <a:lnTo>
                        <a:pt x="1" y="0"/>
                      </a:lnTo>
                      <a:lnTo>
                        <a:pt x="0" y="8"/>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4" name="Freeform 154"/>
                <p:cNvSpPr>
                  <a:spLocks/>
                </p:cNvSpPr>
                <p:nvPr/>
              </p:nvSpPr>
              <p:spPr bwMode="auto">
                <a:xfrm>
                  <a:off x="1854" y="3365"/>
                  <a:ext cx="25" cy="5"/>
                </a:xfrm>
                <a:custGeom>
                  <a:avLst/>
                  <a:gdLst>
                    <a:gd name="T0" fmla="*/ 0 w 25"/>
                    <a:gd name="T1" fmla="*/ 1 h 5"/>
                    <a:gd name="T2" fmla="*/ 0 w 25"/>
                    <a:gd name="T3" fmla="*/ 0 h 5"/>
                    <a:gd name="T4" fmla="*/ 25 w 25"/>
                    <a:gd name="T5" fmla="*/ 3 h 5"/>
                    <a:gd name="T6" fmla="*/ 25 w 25"/>
                    <a:gd name="T7" fmla="*/ 5 h 5"/>
                    <a:gd name="T8" fmla="*/ 0 w 25"/>
                    <a:gd name="T9" fmla="*/ 1 h 5"/>
                    <a:gd name="T10" fmla="*/ 0 60000 65536"/>
                    <a:gd name="T11" fmla="*/ 0 60000 65536"/>
                    <a:gd name="T12" fmla="*/ 0 60000 65536"/>
                    <a:gd name="T13" fmla="*/ 0 60000 65536"/>
                    <a:gd name="T14" fmla="*/ 0 60000 65536"/>
                    <a:gd name="T15" fmla="*/ 0 w 25"/>
                    <a:gd name="T16" fmla="*/ 0 h 5"/>
                    <a:gd name="T17" fmla="*/ 25 w 25"/>
                    <a:gd name="T18" fmla="*/ 5 h 5"/>
                  </a:gdLst>
                  <a:ahLst/>
                  <a:cxnLst>
                    <a:cxn ang="T10">
                      <a:pos x="T0" y="T1"/>
                    </a:cxn>
                    <a:cxn ang="T11">
                      <a:pos x="T2" y="T3"/>
                    </a:cxn>
                    <a:cxn ang="T12">
                      <a:pos x="T4" y="T5"/>
                    </a:cxn>
                    <a:cxn ang="T13">
                      <a:pos x="T6" y="T7"/>
                    </a:cxn>
                    <a:cxn ang="T14">
                      <a:pos x="T8" y="T9"/>
                    </a:cxn>
                  </a:cxnLst>
                  <a:rect l="T15" t="T16" r="T17" b="T18"/>
                  <a:pathLst>
                    <a:path w="25" h="5">
                      <a:moveTo>
                        <a:pt x="0" y="1"/>
                      </a:moveTo>
                      <a:lnTo>
                        <a:pt x="0" y="0"/>
                      </a:lnTo>
                      <a:lnTo>
                        <a:pt x="25" y="3"/>
                      </a:lnTo>
                      <a:lnTo>
                        <a:pt x="25" y="5"/>
                      </a:lnTo>
                      <a:lnTo>
                        <a:pt x="0" y="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5" name="Freeform 155"/>
                <p:cNvSpPr>
                  <a:spLocks/>
                </p:cNvSpPr>
                <p:nvPr/>
              </p:nvSpPr>
              <p:spPr bwMode="auto">
                <a:xfrm>
                  <a:off x="1867" y="3312"/>
                  <a:ext cx="27" cy="12"/>
                </a:xfrm>
                <a:custGeom>
                  <a:avLst/>
                  <a:gdLst>
                    <a:gd name="T0" fmla="*/ 0 w 27"/>
                    <a:gd name="T1" fmla="*/ 10 h 12"/>
                    <a:gd name="T2" fmla="*/ 26 w 27"/>
                    <a:gd name="T3" fmla="*/ 12 h 12"/>
                    <a:gd name="T4" fmla="*/ 27 w 27"/>
                    <a:gd name="T5" fmla="*/ 2 h 12"/>
                    <a:gd name="T6" fmla="*/ 2 w 27"/>
                    <a:gd name="T7" fmla="*/ 0 h 12"/>
                    <a:gd name="T8" fmla="*/ 0 w 27"/>
                    <a:gd name="T9" fmla="*/ 10 h 12"/>
                    <a:gd name="T10" fmla="*/ 0 60000 65536"/>
                    <a:gd name="T11" fmla="*/ 0 60000 65536"/>
                    <a:gd name="T12" fmla="*/ 0 60000 65536"/>
                    <a:gd name="T13" fmla="*/ 0 60000 65536"/>
                    <a:gd name="T14" fmla="*/ 0 60000 65536"/>
                    <a:gd name="T15" fmla="*/ 0 w 27"/>
                    <a:gd name="T16" fmla="*/ 0 h 12"/>
                    <a:gd name="T17" fmla="*/ 27 w 27"/>
                    <a:gd name="T18" fmla="*/ 12 h 12"/>
                  </a:gdLst>
                  <a:ahLst/>
                  <a:cxnLst>
                    <a:cxn ang="T10">
                      <a:pos x="T0" y="T1"/>
                    </a:cxn>
                    <a:cxn ang="T11">
                      <a:pos x="T2" y="T3"/>
                    </a:cxn>
                    <a:cxn ang="T12">
                      <a:pos x="T4" y="T5"/>
                    </a:cxn>
                    <a:cxn ang="T13">
                      <a:pos x="T6" y="T7"/>
                    </a:cxn>
                    <a:cxn ang="T14">
                      <a:pos x="T8" y="T9"/>
                    </a:cxn>
                  </a:cxnLst>
                  <a:rect l="T15" t="T16" r="T17" b="T18"/>
                  <a:pathLst>
                    <a:path w="27" h="12">
                      <a:moveTo>
                        <a:pt x="0" y="10"/>
                      </a:moveTo>
                      <a:lnTo>
                        <a:pt x="26" y="12"/>
                      </a:lnTo>
                      <a:lnTo>
                        <a:pt x="27" y="2"/>
                      </a:lnTo>
                      <a:lnTo>
                        <a:pt x="2" y="0"/>
                      </a:lnTo>
                      <a:lnTo>
                        <a:pt x="0" y="1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6" name="Freeform 156"/>
                <p:cNvSpPr>
                  <a:spLocks/>
                </p:cNvSpPr>
                <p:nvPr/>
              </p:nvSpPr>
              <p:spPr bwMode="auto">
                <a:xfrm>
                  <a:off x="1880" y="3299"/>
                  <a:ext cx="3" cy="27"/>
                </a:xfrm>
                <a:custGeom>
                  <a:avLst/>
                  <a:gdLst>
                    <a:gd name="T0" fmla="*/ 1 w 3"/>
                    <a:gd name="T1" fmla="*/ 0 h 27"/>
                    <a:gd name="T2" fmla="*/ 0 w 3"/>
                    <a:gd name="T3" fmla="*/ 27 h 27"/>
                    <a:gd name="T4" fmla="*/ 1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1"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7" name="Freeform 157"/>
                <p:cNvSpPr>
                  <a:spLocks/>
                </p:cNvSpPr>
                <p:nvPr/>
              </p:nvSpPr>
              <p:spPr bwMode="auto">
                <a:xfrm>
                  <a:off x="1867" y="3300"/>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8" name="Freeform 158"/>
                <p:cNvSpPr>
                  <a:spLocks/>
                </p:cNvSpPr>
                <p:nvPr/>
              </p:nvSpPr>
              <p:spPr bwMode="auto">
                <a:xfrm>
                  <a:off x="1881" y="3299"/>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19" name="Rectangle 159"/>
                <p:cNvSpPr>
                  <a:spLocks noChangeArrowheads="1"/>
                </p:cNvSpPr>
                <p:nvPr/>
              </p:nvSpPr>
              <p:spPr bwMode="auto">
                <a:xfrm>
                  <a:off x="1881" y="330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20" name="Freeform 160"/>
                <p:cNvSpPr>
                  <a:spLocks/>
                </p:cNvSpPr>
                <p:nvPr/>
              </p:nvSpPr>
              <p:spPr bwMode="auto">
                <a:xfrm>
                  <a:off x="1872" y="3285"/>
                  <a:ext cx="28" cy="29"/>
                </a:xfrm>
                <a:custGeom>
                  <a:avLst/>
                  <a:gdLst>
                    <a:gd name="T0" fmla="*/ 0 w 28"/>
                    <a:gd name="T1" fmla="*/ 27 h 29"/>
                    <a:gd name="T2" fmla="*/ 26 w 28"/>
                    <a:gd name="T3" fmla="*/ 29 h 29"/>
                    <a:gd name="T4" fmla="*/ 28 w 28"/>
                    <a:gd name="T5" fmla="*/ 2 h 29"/>
                    <a:gd name="T6" fmla="*/ 2 w 28"/>
                    <a:gd name="T7" fmla="*/ 0 h 29"/>
                    <a:gd name="T8" fmla="*/ 0 w 28"/>
                    <a:gd name="T9" fmla="*/ 27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0" y="27"/>
                      </a:moveTo>
                      <a:lnTo>
                        <a:pt x="26" y="29"/>
                      </a:lnTo>
                      <a:lnTo>
                        <a:pt x="28" y="2"/>
                      </a:lnTo>
                      <a:lnTo>
                        <a:pt x="2" y="0"/>
                      </a:lnTo>
                      <a:lnTo>
                        <a:pt x="0" y="2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1" name="Freeform 161"/>
                <p:cNvSpPr>
                  <a:spLocks/>
                </p:cNvSpPr>
                <p:nvPr/>
              </p:nvSpPr>
              <p:spPr bwMode="auto">
                <a:xfrm>
                  <a:off x="1871" y="3300"/>
                  <a:ext cx="25" cy="27"/>
                </a:xfrm>
                <a:custGeom>
                  <a:avLst/>
                  <a:gdLst>
                    <a:gd name="T0" fmla="*/ 13 w 25"/>
                    <a:gd name="T1" fmla="*/ 0 h 27"/>
                    <a:gd name="T2" fmla="*/ 0 w 25"/>
                    <a:gd name="T3" fmla="*/ 12 h 27"/>
                    <a:gd name="T4" fmla="*/ 13 w 25"/>
                    <a:gd name="T5" fmla="*/ 27 h 27"/>
                    <a:gd name="T6" fmla="*/ 25 w 25"/>
                    <a:gd name="T7" fmla="*/ 14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2"/>
                      </a:lnTo>
                      <a:lnTo>
                        <a:pt x="13" y="27"/>
                      </a:lnTo>
                      <a:lnTo>
                        <a:pt x="25"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2" name="Freeform 162"/>
                <p:cNvSpPr>
                  <a:spLocks/>
                </p:cNvSpPr>
                <p:nvPr/>
              </p:nvSpPr>
              <p:spPr bwMode="auto">
                <a:xfrm>
                  <a:off x="1874" y="3282"/>
                  <a:ext cx="26" cy="5"/>
                </a:xfrm>
                <a:custGeom>
                  <a:avLst/>
                  <a:gdLst>
                    <a:gd name="T0" fmla="*/ 0 w 26"/>
                    <a:gd name="T1" fmla="*/ 3 h 5"/>
                    <a:gd name="T2" fmla="*/ 26 w 26"/>
                    <a:gd name="T3" fmla="*/ 5 h 5"/>
                    <a:gd name="T4" fmla="*/ 26 w 26"/>
                    <a:gd name="T5" fmla="*/ 2 h 5"/>
                    <a:gd name="T6" fmla="*/ 0 w 26"/>
                    <a:gd name="T7" fmla="*/ 0 h 5"/>
                    <a:gd name="T8" fmla="*/ 0 w 26"/>
                    <a:gd name="T9" fmla="*/ 3 h 5"/>
                    <a:gd name="T10" fmla="*/ 0 60000 65536"/>
                    <a:gd name="T11" fmla="*/ 0 60000 65536"/>
                    <a:gd name="T12" fmla="*/ 0 60000 65536"/>
                    <a:gd name="T13" fmla="*/ 0 60000 65536"/>
                    <a:gd name="T14" fmla="*/ 0 60000 65536"/>
                    <a:gd name="T15" fmla="*/ 0 w 26"/>
                    <a:gd name="T16" fmla="*/ 0 h 5"/>
                    <a:gd name="T17" fmla="*/ 26 w 26"/>
                    <a:gd name="T18" fmla="*/ 5 h 5"/>
                  </a:gdLst>
                  <a:ahLst/>
                  <a:cxnLst>
                    <a:cxn ang="T10">
                      <a:pos x="T0" y="T1"/>
                    </a:cxn>
                    <a:cxn ang="T11">
                      <a:pos x="T2" y="T3"/>
                    </a:cxn>
                    <a:cxn ang="T12">
                      <a:pos x="T4" y="T5"/>
                    </a:cxn>
                    <a:cxn ang="T13">
                      <a:pos x="T6" y="T7"/>
                    </a:cxn>
                    <a:cxn ang="T14">
                      <a:pos x="T8" y="T9"/>
                    </a:cxn>
                  </a:cxnLst>
                  <a:rect l="T15" t="T16" r="T17" b="T18"/>
                  <a:pathLst>
                    <a:path w="26" h="5">
                      <a:moveTo>
                        <a:pt x="0" y="3"/>
                      </a:moveTo>
                      <a:lnTo>
                        <a:pt x="26" y="5"/>
                      </a:lnTo>
                      <a:lnTo>
                        <a:pt x="26" y="2"/>
                      </a:lnTo>
                      <a:lnTo>
                        <a:pt x="0" y="0"/>
                      </a:lnTo>
                      <a:lnTo>
                        <a:pt x="0" y="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3" name="Freeform 163"/>
                <p:cNvSpPr>
                  <a:spLocks/>
                </p:cNvSpPr>
                <p:nvPr/>
              </p:nvSpPr>
              <p:spPr bwMode="auto">
                <a:xfrm>
                  <a:off x="1873" y="3285"/>
                  <a:ext cx="26" cy="2"/>
                </a:xfrm>
                <a:custGeom>
                  <a:avLst/>
                  <a:gdLst>
                    <a:gd name="T0" fmla="*/ 0 w 26"/>
                    <a:gd name="T1" fmla="*/ 0 h 2"/>
                    <a:gd name="T2" fmla="*/ 0 w 26"/>
                    <a:gd name="T3" fmla="*/ 0 h 2"/>
                    <a:gd name="T4" fmla="*/ 26 w 26"/>
                    <a:gd name="T5" fmla="*/ 2 h 2"/>
                    <a:gd name="T6" fmla="*/ 26 w 26"/>
                    <a:gd name="T7" fmla="*/ 2 h 2"/>
                    <a:gd name="T8" fmla="*/ 0 w 26"/>
                    <a:gd name="T9" fmla="*/ 0 h 2"/>
                    <a:gd name="T10" fmla="*/ 0 60000 65536"/>
                    <a:gd name="T11" fmla="*/ 0 60000 65536"/>
                    <a:gd name="T12" fmla="*/ 0 60000 65536"/>
                    <a:gd name="T13" fmla="*/ 0 60000 65536"/>
                    <a:gd name="T14" fmla="*/ 0 60000 65536"/>
                    <a:gd name="T15" fmla="*/ 0 w 26"/>
                    <a:gd name="T16" fmla="*/ 0 h 2"/>
                    <a:gd name="T17" fmla="*/ 26 w 26"/>
                    <a:gd name="T18" fmla="*/ 2 h 2"/>
                  </a:gdLst>
                  <a:ahLst/>
                  <a:cxnLst>
                    <a:cxn ang="T10">
                      <a:pos x="T0" y="T1"/>
                    </a:cxn>
                    <a:cxn ang="T11">
                      <a:pos x="T2" y="T3"/>
                    </a:cxn>
                    <a:cxn ang="T12">
                      <a:pos x="T4" y="T5"/>
                    </a:cxn>
                    <a:cxn ang="T13">
                      <a:pos x="T6" y="T7"/>
                    </a:cxn>
                    <a:cxn ang="T14">
                      <a:pos x="T8" y="T9"/>
                    </a:cxn>
                  </a:cxnLst>
                  <a:rect l="T15" t="T16" r="T17" b="T18"/>
                  <a:pathLst>
                    <a:path w="26" h="2">
                      <a:moveTo>
                        <a:pt x="0" y="0"/>
                      </a:moveTo>
                      <a:lnTo>
                        <a:pt x="0" y="0"/>
                      </a:lnTo>
                      <a:lnTo>
                        <a:pt x="26" y="2"/>
                      </a:lnTo>
                      <a:lnTo>
                        <a:pt x="0"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4" name="Freeform 164"/>
                <p:cNvSpPr>
                  <a:spLocks/>
                </p:cNvSpPr>
                <p:nvPr/>
              </p:nvSpPr>
              <p:spPr bwMode="auto">
                <a:xfrm>
                  <a:off x="1877" y="3232"/>
                  <a:ext cx="27" cy="9"/>
                </a:xfrm>
                <a:custGeom>
                  <a:avLst/>
                  <a:gdLst>
                    <a:gd name="T0" fmla="*/ 0 w 27"/>
                    <a:gd name="T1" fmla="*/ 7 h 9"/>
                    <a:gd name="T2" fmla="*/ 26 w 27"/>
                    <a:gd name="T3" fmla="*/ 9 h 9"/>
                    <a:gd name="T4" fmla="*/ 27 w 27"/>
                    <a:gd name="T5" fmla="*/ 2 h 9"/>
                    <a:gd name="T6" fmla="*/ 1 w 27"/>
                    <a:gd name="T7" fmla="*/ 0 h 9"/>
                    <a:gd name="T8" fmla="*/ 0 w 27"/>
                    <a:gd name="T9" fmla="*/ 7 h 9"/>
                    <a:gd name="T10" fmla="*/ 0 60000 65536"/>
                    <a:gd name="T11" fmla="*/ 0 60000 65536"/>
                    <a:gd name="T12" fmla="*/ 0 60000 65536"/>
                    <a:gd name="T13" fmla="*/ 0 60000 65536"/>
                    <a:gd name="T14" fmla="*/ 0 60000 65536"/>
                    <a:gd name="T15" fmla="*/ 0 w 27"/>
                    <a:gd name="T16" fmla="*/ 0 h 9"/>
                    <a:gd name="T17" fmla="*/ 27 w 27"/>
                    <a:gd name="T18" fmla="*/ 9 h 9"/>
                  </a:gdLst>
                  <a:ahLst/>
                  <a:cxnLst>
                    <a:cxn ang="T10">
                      <a:pos x="T0" y="T1"/>
                    </a:cxn>
                    <a:cxn ang="T11">
                      <a:pos x="T2" y="T3"/>
                    </a:cxn>
                    <a:cxn ang="T12">
                      <a:pos x="T4" y="T5"/>
                    </a:cxn>
                    <a:cxn ang="T13">
                      <a:pos x="T6" y="T7"/>
                    </a:cxn>
                    <a:cxn ang="T14">
                      <a:pos x="T8" y="T9"/>
                    </a:cxn>
                  </a:cxnLst>
                  <a:rect l="T15" t="T16" r="T17" b="T18"/>
                  <a:pathLst>
                    <a:path w="27" h="9">
                      <a:moveTo>
                        <a:pt x="0" y="7"/>
                      </a:moveTo>
                      <a:lnTo>
                        <a:pt x="26" y="9"/>
                      </a:lnTo>
                      <a:lnTo>
                        <a:pt x="27" y="2"/>
                      </a:lnTo>
                      <a:lnTo>
                        <a:pt x="1" y="0"/>
                      </a:lnTo>
                      <a:lnTo>
                        <a:pt x="0" y="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5" name="Freeform 165"/>
                <p:cNvSpPr>
                  <a:spLocks/>
                </p:cNvSpPr>
                <p:nvPr/>
              </p:nvSpPr>
              <p:spPr bwMode="auto">
                <a:xfrm>
                  <a:off x="1890" y="321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6" name="Freeform 166"/>
                <p:cNvSpPr>
                  <a:spLocks/>
                </p:cNvSpPr>
                <p:nvPr/>
              </p:nvSpPr>
              <p:spPr bwMode="auto">
                <a:xfrm>
                  <a:off x="1877" y="3220"/>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7" name="Freeform 167"/>
                <p:cNvSpPr>
                  <a:spLocks/>
                </p:cNvSpPr>
                <p:nvPr/>
              </p:nvSpPr>
              <p:spPr bwMode="auto">
                <a:xfrm>
                  <a:off x="1880" y="3205"/>
                  <a:ext cx="28" cy="29"/>
                </a:xfrm>
                <a:custGeom>
                  <a:avLst/>
                  <a:gdLst>
                    <a:gd name="T0" fmla="*/ 0 w 28"/>
                    <a:gd name="T1" fmla="*/ 27 h 29"/>
                    <a:gd name="T2" fmla="*/ 26 w 28"/>
                    <a:gd name="T3" fmla="*/ 29 h 29"/>
                    <a:gd name="T4" fmla="*/ 28 w 28"/>
                    <a:gd name="T5" fmla="*/ 2 h 29"/>
                    <a:gd name="T6" fmla="*/ 3 w 28"/>
                    <a:gd name="T7" fmla="*/ 0 h 29"/>
                    <a:gd name="T8" fmla="*/ 0 w 28"/>
                    <a:gd name="T9" fmla="*/ 27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0" y="27"/>
                      </a:moveTo>
                      <a:lnTo>
                        <a:pt x="26" y="29"/>
                      </a:lnTo>
                      <a:lnTo>
                        <a:pt x="28" y="2"/>
                      </a:lnTo>
                      <a:lnTo>
                        <a:pt x="3" y="0"/>
                      </a:lnTo>
                      <a:lnTo>
                        <a:pt x="0" y="2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8" name="Freeform 168"/>
                <p:cNvSpPr>
                  <a:spLocks/>
                </p:cNvSpPr>
                <p:nvPr/>
              </p:nvSpPr>
              <p:spPr bwMode="auto">
                <a:xfrm>
                  <a:off x="1879" y="3220"/>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29" name="Freeform 169"/>
                <p:cNvSpPr>
                  <a:spLocks/>
                </p:cNvSpPr>
                <p:nvPr/>
              </p:nvSpPr>
              <p:spPr bwMode="auto">
                <a:xfrm>
                  <a:off x="1894" y="319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0" name="Freeform 170"/>
                <p:cNvSpPr>
                  <a:spLocks/>
                </p:cNvSpPr>
                <p:nvPr/>
              </p:nvSpPr>
              <p:spPr bwMode="auto">
                <a:xfrm>
                  <a:off x="1881" y="3193"/>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1" name="Freeform 171"/>
                <p:cNvSpPr>
                  <a:spLocks/>
                </p:cNvSpPr>
                <p:nvPr/>
              </p:nvSpPr>
              <p:spPr bwMode="auto">
                <a:xfrm>
                  <a:off x="1884" y="3199"/>
                  <a:ext cx="25" cy="8"/>
                </a:xfrm>
                <a:custGeom>
                  <a:avLst/>
                  <a:gdLst>
                    <a:gd name="T0" fmla="*/ 0 w 25"/>
                    <a:gd name="T1" fmla="*/ 6 h 8"/>
                    <a:gd name="T2" fmla="*/ 25 w 25"/>
                    <a:gd name="T3" fmla="*/ 8 h 8"/>
                    <a:gd name="T4" fmla="*/ 25 w 25"/>
                    <a:gd name="T5" fmla="*/ 2 h 8"/>
                    <a:gd name="T6" fmla="*/ 0 w 25"/>
                    <a:gd name="T7" fmla="*/ 0 h 8"/>
                    <a:gd name="T8" fmla="*/ 0 w 25"/>
                    <a:gd name="T9" fmla="*/ 6 h 8"/>
                    <a:gd name="T10" fmla="*/ 0 60000 65536"/>
                    <a:gd name="T11" fmla="*/ 0 60000 65536"/>
                    <a:gd name="T12" fmla="*/ 0 60000 65536"/>
                    <a:gd name="T13" fmla="*/ 0 60000 65536"/>
                    <a:gd name="T14" fmla="*/ 0 60000 65536"/>
                    <a:gd name="T15" fmla="*/ 0 w 25"/>
                    <a:gd name="T16" fmla="*/ 0 h 8"/>
                    <a:gd name="T17" fmla="*/ 25 w 25"/>
                    <a:gd name="T18" fmla="*/ 8 h 8"/>
                  </a:gdLst>
                  <a:ahLst/>
                  <a:cxnLst>
                    <a:cxn ang="T10">
                      <a:pos x="T0" y="T1"/>
                    </a:cxn>
                    <a:cxn ang="T11">
                      <a:pos x="T2" y="T3"/>
                    </a:cxn>
                    <a:cxn ang="T12">
                      <a:pos x="T4" y="T5"/>
                    </a:cxn>
                    <a:cxn ang="T13">
                      <a:pos x="T6" y="T7"/>
                    </a:cxn>
                    <a:cxn ang="T14">
                      <a:pos x="T8" y="T9"/>
                    </a:cxn>
                  </a:cxnLst>
                  <a:rect l="T15" t="T16" r="T17" b="T18"/>
                  <a:pathLst>
                    <a:path w="25" h="8">
                      <a:moveTo>
                        <a:pt x="0" y="6"/>
                      </a:moveTo>
                      <a:lnTo>
                        <a:pt x="25" y="8"/>
                      </a:lnTo>
                      <a:lnTo>
                        <a:pt x="25" y="2"/>
                      </a:lnTo>
                      <a:lnTo>
                        <a:pt x="0" y="0"/>
                      </a:lnTo>
                      <a:lnTo>
                        <a:pt x="0" y="6"/>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2" name="Freeform 172"/>
                <p:cNvSpPr>
                  <a:spLocks/>
                </p:cNvSpPr>
                <p:nvPr/>
              </p:nvSpPr>
              <p:spPr bwMode="auto">
                <a:xfrm>
                  <a:off x="1883" y="3193"/>
                  <a:ext cx="25" cy="27"/>
                </a:xfrm>
                <a:custGeom>
                  <a:avLst/>
                  <a:gdLst>
                    <a:gd name="T0" fmla="*/ 12 w 25"/>
                    <a:gd name="T1" fmla="*/ 0 h 27"/>
                    <a:gd name="T2" fmla="*/ 0 w 25"/>
                    <a:gd name="T3" fmla="*/ 12 h 27"/>
                    <a:gd name="T4" fmla="*/ 12 w 25"/>
                    <a:gd name="T5" fmla="*/ 27 h 27"/>
                    <a:gd name="T6" fmla="*/ 25 w 25"/>
                    <a:gd name="T7" fmla="*/ 14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2"/>
                      </a:lnTo>
                      <a:lnTo>
                        <a:pt x="12" y="27"/>
                      </a:lnTo>
                      <a:lnTo>
                        <a:pt x="25" y="14"/>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3" name="Freeform 173"/>
                <p:cNvSpPr>
                  <a:spLocks/>
                </p:cNvSpPr>
                <p:nvPr/>
              </p:nvSpPr>
              <p:spPr bwMode="auto">
                <a:xfrm>
                  <a:off x="1889" y="3151"/>
                  <a:ext cx="27" cy="10"/>
                </a:xfrm>
                <a:custGeom>
                  <a:avLst/>
                  <a:gdLst>
                    <a:gd name="T0" fmla="*/ 0 w 27"/>
                    <a:gd name="T1" fmla="*/ 8 h 10"/>
                    <a:gd name="T2" fmla="*/ 26 w 27"/>
                    <a:gd name="T3" fmla="*/ 10 h 10"/>
                    <a:gd name="T4" fmla="*/ 27 w 27"/>
                    <a:gd name="T5" fmla="*/ 2 h 10"/>
                    <a:gd name="T6" fmla="*/ 1 w 27"/>
                    <a:gd name="T7" fmla="*/ 0 h 10"/>
                    <a:gd name="T8" fmla="*/ 0 w 27"/>
                    <a:gd name="T9" fmla="*/ 8 h 10"/>
                    <a:gd name="T10" fmla="*/ 0 60000 65536"/>
                    <a:gd name="T11" fmla="*/ 0 60000 65536"/>
                    <a:gd name="T12" fmla="*/ 0 60000 65536"/>
                    <a:gd name="T13" fmla="*/ 0 60000 65536"/>
                    <a:gd name="T14" fmla="*/ 0 60000 65536"/>
                    <a:gd name="T15" fmla="*/ 0 w 27"/>
                    <a:gd name="T16" fmla="*/ 0 h 10"/>
                    <a:gd name="T17" fmla="*/ 27 w 27"/>
                    <a:gd name="T18" fmla="*/ 10 h 10"/>
                  </a:gdLst>
                  <a:ahLst/>
                  <a:cxnLst>
                    <a:cxn ang="T10">
                      <a:pos x="T0" y="T1"/>
                    </a:cxn>
                    <a:cxn ang="T11">
                      <a:pos x="T2" y="T3"/>
                    </a:cxn>
                    <a:cxn ang="T12">
                      <a:pos x="T4" y="T5"/>
                    </a:cxn>
                    <a:cxn ang="T13">
                      <a:pos x="T6" y="T7"/>
                    </a:cxn>
                    <a:cxn ang="T14">
                      <a:pos x="T8" y="T9"/>
                    </a:cxn>
                  </a:cxnLst>
                  <a:rect l="T15" t="T16" r="T17" b="T18"/>
                  <a:pathLst>
                    <a:path w="27" h="10">
                      <a:moveTo>
                        <a:pt x="0" y="8"/>
                      </a:moveTo>
                      <a:lnTo>
                        <a:pt x="26" y="10"/>
                      </a:lnTo>
                      <a:lnTo>
                        <a:pt x="27" y="2"/>
                      </a:lnTo>
                      <a:lnTo>
                        <a:pt x="1" y="0"/>
                      </a:lnTo>
                      <a:lnTo>
                        <a:pt x="0" y="8"/>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4" name="Freeform 174"/>
                <p:cNvSpPr>
                  <a:spLocks/>
                </p:cNvSpPr>
                <p:nvPr/>
              </p:nvSpPr>
              <p:spPr bwMode="auto">
                <a:xfrm>
                  <a:off x="1902" y="313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5" name="Freeform 175"/>
                <p:cNvSpPr>
                  <a:spLocks/>
                </p:cNvSpPr>
                <p:nvPr/>
              </p:nvSpPr>
              <p:spPr bwMode="auto">
                <a:xfrm>
                  <a:off x="1889" y="3139"/>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6" name="Freeform 176"/>
                <p:cNvSpPr>
                  <a:spLocks/>
                </p:cNvSpPr>
                <p:nvPr/>
              </p:nvSpPr>
              <p:spPr bwMode="auto">
                <a:xfrm>
                  <a:off x="1904" y="313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7" name="Rectangle 177"/>
                <p:cNvSpPr>
                  <a:spLocks noChangeArrowheads="1"/>
                </p:cNvSpPr>
                <p:nvPr/>
              </p:nvSpPr>
              <p:spPr bwMode="auto">
                <a:xfrm>
                  <a:off x="1904" y="3139"/>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38" name="Freeform 178"/>
                <p:cNvSpPr>
                  <a:spLocks/>
                </p:cNvSpPr>
                <p:nvPr/>
              </p:nvSpPr>
              <p:spPr bwMode="auto">
                <a:xfrm>
                  <a:off x="1906" y="3138"/>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39" name="Rectangle 179"/>
                <p:cNvSpPr>
                  <a:spLocks noChangeArrowheads="1"/>
                </p:cNvSpPr>
                <p:nvPr/>
              </p:nvSpPr>
              <p:spPr bwMode="auto">
                <a:xfrm>
                  <a:off x="1906" y="3139"/>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40" name="Freeform 180"/>
                <p:cNvSpPr>
                  <a:spLocks/>
                </p:cNvSpPr>
                <p:nvPr/>
              </p:nvSpPr>
              <p:spPr bwMode="auto">
                <a:xfrm>
                  <a:off x="1907" y="313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41" name="Rectangle 181"/>
                <p:cNvSpPr>
                  <a:spLocks noChangeArrowheads="1"/>
                </p:cNvSpPr>
                <p:nvPr/>
              </p:nvSpPr>
              <p:spPr bwMode="auto">
                <a:xfrm>
                  <a:off x="1907" y="3139"/>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42" name="Freeform 182"/>
                <p:cNvSpPr>
                  <a:spLocks/>
                </p:cNvSpPr>
                <p:nvPr/>
              </p:nvSpPr>
              <p:spPr bwMode="auto">
                <a:xfrm>
                  <a:off x="1909" y="3138"/>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43" name="Rectangle 183"/>
                <p:cNvSpPr>
                  <a:spLocks noChangeArrowheads="1"/>
                </p:cNvSpPr>
                <p:nvPr/>
              </p:nvSpPr>
              <p:spPr bwMode="auto">
                <a:xfrm>
                  <a:off x="1909" y="3139"/>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44" name="Freeform 184"/>
                <p:cNvSpPr>
                  <a:spLocks/>
                </p:cNvSpPr>
                <p:nvPr/>
              </p:nvSpPr>
              <p:spPr bwMode="auto">
                <a:xfrm>
                  <a:off x="1916" y="3138"/>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45" name="Rectangle 185"/>
                <p:cNvSpPr>
                  <a:spLocks noChangeArrowheads="1"/>
                </p:cNvSpPr>
                <p:nvPr/>
              </p:nvSpPr>
              <p:spPr bwMode="auto">
                <a:xfrm>
                  <a:off x="1916" y="3139"/>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46" name="Freeform 186"/>
                <p:cNvSpPr>
                  <a:spLocks/>
                </p:cNvSpPr>
                <p:nvPr/>
              </p:nvSpPr>
              <p:spPr bwMode="auto">
                <a:xfrm>
                  <a:off x="1906" y="3130"/>
                  <a:ext cx="30" cy="25"/>
                </a:xfrm>
                <a:custGeom>
                  <a:avLst/>
                  <a:gdLst>
                    <a:gd name="T0" fmla="*/ 0 w 30"/>
                    <a:gd name="T1" fmla="*/ 18 h 25"/>
                    <a:gd name="T2" fmla="*/ 25 w 30"/>
                    <a:gd name="T3" fmla="*/ 25 h 25"/>
                    <a:gd name="T4" fmla="*/ 30 w 30"/>
                    <a:gd name="T5" fmla="*/ 7 h 25"/>
                    <a:gd name="T6" fmla="*/ 6 w 30"/>
                    <a:gd name="T7" fmla="*/ 0 h 25"/>
                    <a:gd name="T8" fmla="*/ 0 w 30"/>
                    <a:gd name="T9" fmla="*/ 18 h 25"/>
                    <a:gd name="T10" fmla="*/ 0 60000 65536"/>
                    <a:gd name="T11" fmla="*/ 0 60000 65536"/>
                    <a:gd name="T12" fmla="*/ 0 60000 65536"/>
                    <a:gd name="T13" fmla="*/ 0 60000 65536"/>
                    <a:gd name="T14" fmla="*/ 0 60000 65536"/>
                    <a:gd name="T15" fmla="*/ 0 w 30"/>
                    <a:gd name="T16" fmla="*/ 0 h 25"/>
                    <a:gd name="T17" fmla="*/ 30 w 30"/>
                    <a:gd name="T18" fmla="*/ 25 h 25"/>
                  </a:gdLst>
                  <a:ahLst/>
                  <a:cxnLst>
                    <a:cxn ang="T10">
                      <a:pos x="T0" y="T1"/>
                    </a:cxn>
                    <a:cxn ang="T11">
                      <a:pos x="T2" y="T3"/>
                    </a:cxn>
                    <a:cxn ang="T12">
                      <a:pos x="T4" y="T5"/>
                    </a:cxn>
                    <a:cxn ang="T13">
                      <a:pos x="T6" y="T7"/>
                    </a:cxn>
                    <a:cxn ang="T14">
                      <a:pos x="T8" y="T9"/>
                    </a:cxn>
                  </a:cxnLst>
                  <a:rect l="T15" t="T16" r="T17" b="T18"/>
                  <a:pathLst>
                    <a:path w="30" h="25">
                      <a:moveTo>
                        <a:pt x="0" y="18"/>
                      </a:moveTo>
                      <a:lnTo>
                        <a:pt x="25" y="25"/>
                      </a:lnTo>
                      <a:lnTo>
                        <a:pt x="30" y="7"/>
                      </a:lnTo>
                      <a:lnTo>
                        <a:pt x="6" y="0"/>
                      </a:lnTo>
                      <a:lnTo>
                        <a:pt x="0" y="18"/>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47" name="Freeform 187"/>
                <p:cNvSpPr>
                  <a:spLocks/>
                </p:cNvSpPr>
                <p:nvPr/>
              </p:nvSpPr>
              <p:spPr bwMode="auto">
                <a:xfrm>
                  <a:off x="1906" y="3139"/>
                  <a:ext cx="25" cy="27"/>
                </a:xfrm>
                <a:custGeom>
                  <a:avLst/>
                  <a:gdLst>
                    <a:gd name="T0" fmla="*/ 12 w 25"/>
                    <a:gd name="T1" fmla="*/ 0 h 27"/>
                    <a:gd name="T2" fmla="*/ 0 w 25"/>
                    <a:gd name="T3" fmla="*/ 10 h 27"/>
                    <a:gd name="T4" fmla="*/ 12 w 25"/>
                    <a:gd name="T5" fmla="*/ 27 h 27"/>
                    <a:gd name="T6" fmla="*/ 25 w 25"/>
                    <a:gd name="T7" fmla="*/ 17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0"/>
                      </a:lnTo>
                      <a:lnTo>
                        <a:pt x="12" y="27"/>
                      </a:lnTo>
                      <a:lnTo>
                        <a:pt x="25" y="17"/>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48" name="Freeform 188"/>
                <p:cNvSpPr>
                  <a:spLocks/>
                </p:cNvSpPr>
                <p:nvPr/>
              </p:nvSpPr>
              <p:spPr bwMode="auto">
                <a:xfrm>
                  <a:off x="1928" y="3095"/>
                  <a:ext cx="24" cy="8"/>
                </a:xfrm>
                <a:custGeom>
                  <a:avLst/>
                  <a:gdLst>
                    <a:gd name="T0" fmla="*/ 0 w 24"/>
                    <a:gd name="T1" fmla="*/ 1 h 8"/>
                    <a:gd name="T2" fmla="*/ 24 w 24"/>
                    <a:gd name="T3" fmla="*/ 8 h 8"/>
                    <a:gd name="T4" fmla="*/ 24 w 24"/>
                    <a:gd name="T5" fmla="*/ 7 h 8"/>
                    <a:gd name="T6" fmla="*/ 0 w 24"/>
                    <a:gd name="T7" fmla="*/ 0 h 8"/>
                    <a:gd name="T8" fmla="*/ 0 w 24"/>
                    <a:gd name="T9" fmla="*/ 1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1"/>
                      </a:moveTo>
                      <a:lnTo>
                        <a:pt x="24" y="8"/>
                      </a:lnTo>
                      <a:lnTo>
                        <a:pt x="24" y="7"/>
                      </a:lnTo>
                      <a:lnTo>
                        <a:pt x="0" y="0"/>
                      </a:lnTo>
                      <a:lnTo>
                        <a:pt x="0" y="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49" name="Freeform 189"/>
                <p:cNvSpPr>
                  <a:spLocks/>
                </p:cNvSpPr>
                <p:nvPr/>
              </p:nvSpPr>
              <p:spPr bwMode="auto">
                <a:xfrm>
                  <a:off x="1939" y="3084"/>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50" name="Freeform 190"/>
                <p:cNvSpPr>
                  <a:spLocks/>
                </p:cNvSpPr>
                <p:nvPr/>
              </p:nvSpPr>
              <p:spPr bwMode="auto">
                <a:xfrm>
                  <a:off x="1928" y="3085"/>
                  <a:ext cx="24" cy="27"/>
                </a:xfrm>
                <a:custGeom>
                  <a:avLst/>
                  <a:gdLst>
                    <a:gd name="T0" fmla="*/ 0 w 24"/>
                    <a:gd name="T1" fmla="*/ 10 h 27"/>
                    <a:gd name="T2" fmla="*/ 11 w 24"/>
                    <a:gd name="T3" fmla="*/ 0 h 27"/>
                    <a:gd name="T4" fmla="*/ 24 w 24"/>
                    <a:gd name="T5" fmla="*/ 17 h 27"/>
                    <a:gd name="T6" fmla="*/ 11 w 24"/>
                    <a:gd name="T7" fmla="*/ 27 h 27"/>
                    <a:gd name="T8" fmla="*/ 0 w 24"/>
                    <a:gd name="T9" fmla="*/ 1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10"/>
                      </a:moveTo>
                      <a:lnTo>
                        <a:pt x="11" y="0"/>
                      </a:lnTo>
                      <a:lnTo>
                        <a:pt x="24" y="17"/>
                      </a:lnTo>
                      <a:lnTo>
                        <a:pt x="11" y="27"/>
                      </a:lnTo>
                      <a:lnTo>
                        <a:pt x="0" y="1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51" name="Freeform 191"/>
                <p:cNvSpPr>
                  <a:spLocks/>
                </p:cNvSpPr>
                <p:nvPr/>
              </p:nvSpPr>
              <p:spPr bwMode="auto">
                <a:xfrm>
                  <a:off x="1942" y="308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52" name="Rectangle 192"/>
                <p:cNvSpPr>
                  <a:spLocks noChangeArrowheads="1"/>
                </p:cNvSpPr>
                <p:nvPr/>
              </p:nvSpPr>
              <p:spPr bwMode="auto">
                <a:xfrm>
                  <a:off x="1942" y="308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53" name="Freeform 193"/>
                <p:cNvSpPr>
                  <a:spLocks/>
                </p:cNvSpPr>
                <p:nvPr/>
              </p:nvSpPr>
              <p:spPr bwMode="auto">
                <a:xfrm>
                  <a:off x="1943" y="308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54" name="Rectangle 194"/>
                <p:cNvSpPr>
                  <a:spLocks noChangeArrowheads="1"/>
                </p:cNvSpPr>
                <p:nvPr/>
              </p:nvSpPr>
              <p:spPr bwMode="auto">
                <a:xfrm>
                  <a:off x="1943" y="308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55" name="Freeform 195"/>
                <p:cNvSpPr>
                  <a:spLocks/>
                </p:cNvSpPr>
                <p:nvPr/>
              </p:nvSpPr>
              <p:spPr bwMode="auto">
                <a:xfrm>
                  <a:off x="1945" y="308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56" name="Rectangle 196"/>
                <p:cNvSpPr>
                  <a:spLocks noChangeArrowheads="1"/>
                </p:cNvSpPr>
                <p:nvPr/>
              </p:nvSpPr>
              <p:spPr bwMode="auto">
                <a:xfrm>
                  <a:off x="1945" y="308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57" name="Freeform 197"/>
                <p:cNvSpPr>
                  <a:spLocks/>
                </p:cNvSpPr>
                <p:nvPr/>
              </p:nvSpPr>
              <p:spPr bwMode="auto">
                <a:xfrm>
                  <a:off x="1935" y="3068"/>
                  <a:ext cx="31" cy="34"/>
                </a:xfrm>
                <a:custGeom>
                  <a:avLst/>
                  <a:gdLst>
                    <a:gd name="T0" fmla="*/ 0 w 31"/>
                    <a:gd name="T1" fmla="*/ 27 h 34"/>
                    <a:gd name="T2" fmla="*/ 25 w 31"/>
                    <a:gd name="T3" fmla="*/ 34 h 34"/>
                    <a:gd name="T4" fmla="*/ 31 w 31"/>
                    <a:gd name="T5" fmla="*/ 7 h 34"/>
                    <a:gd name="T6" fmla="*/ 7 w 31"/>
                    <a:gd name="T7" fmla="*/ 0 h 34"/>
                    <a:gd name="T8" fmla="*/ 0 w 31"/>
                    <a:gd name="T9" fmla="*/ 27 h 34"/>
                    <a:gd name="T10" fmla="*/ 0 60000 65536"/>
                    <a:gd name="T11" fmla="*/ 0 60000 65536"/>
                    <a:gd name="T12" fmla="*/ 0 60000 65536"/>
                    <a:gd name="T13" fmla="*/ 0 60000 65536"/>
                    <a:gd name="T14" fmla="*/ 0 60000 65536"/>
                    <a:gd name="T15" fmla="*/ 0 w 31"/>
                    <a:gd name="T16" fmla="*/ 0 h 34"/>
                    <a:gd name="T17" fmla="*/ 31 w 31"/>
                    <a:gd name="T18" fmla="*/ 34 h 34"/>
                  </a:gdLst>
                  <a:ahLst/>
                  <a:cxnLst>
                    <a:cxn ang="T10">
                      <a:pos x="T0" y="T1"/>
                    </a:cxn>
                    <a:cxn ang="T11">
                      <a:pos x="T2" y="T3"/>
                    </a:cxn>
                    <a:cxn ang="T12">
                      <a:pos x="T4" y="T5"/>
                    </a:cxn>
                    <a:cxn ang="T13">
                      <a:pos x="T6" y="T7"/>
                    </a:cxn>
                    <a:cxn ang="T14">
                      <a:pos x="T8" y="T9"/>
                    </a:cxn>
                  </a:cxnLst>
                  <a:rect l="T15" t="T16" r="T17" b="T18"/>
                  <a:pathLst>
                    <a:path w="31" h="34">
                      <a:moveTo>
                        <a:pt x="0" y="27"/>
                      </a:moveTo>
                      <a:lnTo>
                        <a:pt x="25" y="34"/>
                      </a:lnTo>
                      <a:lnTo>
                        <a:pt x="31" y="7"/>
                      </a:lnTo>
                      <a:lnTo>
                        <a:pt x="7" y="0"/>
                      </a:lnTo>
                      <a:lnTo>
                        <a:pt x="0" y="2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58" name="Freeform 198"/>
                <p:cNvSpPr>
                  <a:spLocks/>
                </p:cNvSpPr>
                <p:nvPr/>
              </p:nvSpPr>
              <p:spPr bwMode="auto">
                <a:xfrm>
                  <a:off x="1935" y="3085"/>
                  <a:ext cx="25" cy="27"/>
                </a:xfrm>
                <a:custGeom>
                  <a:avLst/>
                  <a:gdLst>
                    <a:gd name="T0" fmla="*/ 12 w 25"/>
                    <a:gd name="T1" fmla="*/ 0 h 27"/>
                    <a:gd name="T2" fmla="*/ 0 w 25"/>
                    <a:gd name="T3" fmla="*/ 10 h 27"/>
                    <a:gd name="T4" fmla="*/ 12 w 25"/>
                    <a:gd name="T5" fmla="*/ 27 h 27"/>
                    <a:gd name="T6" fmla="*/ 25 w 25"/>
                    <a:gd name="T7" fmla="*/ 17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0"/>
                      </a:lnTo>
                      <a:lnTo>
                        <a:pt x="12" y="27"/>
                      </a:lnTo>
                      <a:lnTo>
                        <a:pt x="25" y="17"/>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59" name="Freeform 199"/>
                <p:cNvSpPr>
                  <a:spLocks/>
                </p:cNvSpPr>
                <p:nvPr/>
              </p:nvSpPr>
              <p:spPr bwMode="auto">
                <a:xfrm>
                  <a:off x="1953" y="3058"/>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60" name="Freeform 200"/>
                <p:cNvSpPr>
                  <a:spLocks/>
                </p:cNvSpPr>
                <p:nvPr/>
              </p:nvSpPr>
              <p:spPr bwMode="auto">
                <a:xfrm>
                  <a:off x="1942" y="3059"/>
                  <a:ext cx="24" cy="26"/>
                </a:xfrm>
                <a:custGeom>
                  <a:avLst/>
                  <a:gdLst>
                    <a:gd name="T0" fmla="*/ 0 w 24"/>
                    <a:gd name="T1" fmla="*/ 9 h 26"/>
                    <a:gd name="T2" fmla="*/ 11 w 24"/>
                    <a:gd name="T3" fmla="*/ 0 h 26"/>
                    <a:gd name="T4" fmla="*/ 24 w 24"/>
                    <a:gd name="T5" fmla="*/ 16 h 26"/>
                    <a:gd name="T6" fmla="*/ 11 w 24"/>
                    <a:gd name="T7" fmla="*/ 26 h 26"/>
                    <a:gd name="T8" fmla="*/ 0 w 24"/>
                    <a:gd name="T9" fmla="*/ 9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0" y="9"/>
                      </a:moveTo>
                      <a:lnTo>
                        <a:pt x="11" y="0"/>
                      </a:lnTo>
                      <a:lnTo>
                        <a:pt x="24" y="16"/>
                      </a:lnTo>
                      <a:lnTo>
                        <a:pt x="11" y="26"/>
                      </a:lnTo>
                      <a:lnTo>
                        <a:pt x="0" y="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61" name="Freeform 201"/>
                <p:cNvSpPr>
                  <a:spLocks/>
                </p:cNvSpPr>
                <p:nvPr/>
              </p:nvSpPr>
              <p:spPr bwMode="auto">
                <a:xfrm>
                  <a:off x="1956" y="3058"/>
                  <a:ext cx="2" cy="26"/>
                </a:xfrm>
                <a:custGeom>
                  <a:avLst/>
                  <a:gdLst>
                    <a:gd name="T0" fmla="*/ 1 w 2"/>
                    <a:gd name="T1" fmla="*/ 0 h 26"/>
                    <a:gd name="T2" fmla="*/ 0 w 2"/>
                    <a:gd name="T3" fmla="*/ 26 h 26"/>
                    <a:gd name="T4" fmla="*/ 1 w 2"/>
                    <a:gd name="T5" fmla="*/ 26 h 26"/>
                    <a:gd name="T6" fmla="*/ 2 w 2"/>
                    <a:gd name="T7" fmla="*/ 0 h 26"/>
                    <a:gd name="T8" fmla="*/ 1 w 2"/>
                    <a:gd name="T9" fmla="*/ 0 h 26"/>
                    <a:gd name="T10" fmla="*/ 0 60000 65536"/>
                    <a:gd name="T11" fmla="*/ 0 60000 65536"/>
                    <a:gd name="T12" fmla="*/ 0 60000 65536"/>
                    <a:gd name="T13" fmla="*/ 0 60000 65536"/>
                    <a:gd name="T14" fmla="*/ 0 60000 65536"/>
                    <a:gd name="T15" fmla="*/ 0 w 2"/>
                    <a:gd name="T16" fmla="*/ 0 h 26"/>
                    <a:gd name="T17" fmla="*/ 2 w 2"/>
                    <a:gd name="T18" fmla="*/ 26 h 26"/>
                  </a:gdLst>
                  <a:ahLst/>
                  <a:cxnLst>
                    <a:cxn ang="T10">
                      <a:pos x="T0" y="T1"/>
                    </a:cxn>
                    <a:cxn ang="T11">
                      <a:pos x="T2" y="T3"/>
                    </a:cxn>
                    <a:cxn ang="T12">
                      <a:pos x="T4" y="T5"/>
                    </a:cxn>
                    <a:cxn ang="T13">
                      <a:pos x="T6" y="T7"/>
                    </a:cxn>
                    <a:cxn ang="T14">
                      <a:pos x="T8" y="T9"/>
                    </a:cxn>
                  </a:cxnLst>
                  <a:rect l="T15" t="T16" r="T17" b="T18"/>
                  <a:pathLst>
                    <a:path w="2" h="26">
                      <a:moveTo>
                        <a:pt x="1" y="0"/>
                      </a:moveTo>
                      <a:lnTo>
                        <a:pt x="0" y="26"/>
                      </a:lnTo>
                      <a:lnTo>
                        <a:pt x="1" y="26"/>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62" name="Rectangle 202"/>
                <p:cNvSpPr>
                  <a:spLocks noChangeArrowheads="1"/>
                </p:cNvSpPr>
                <p:nvPr/>
              </p:nvSpPr>
              <p:spPr bwMode="auto">
                <a:xfrm>
                  <a:off x="1956" y="3059"/>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63" name="Freeform 203"/>
                <p:cNvSpPr>
                  <a:spLocks/>
                </p:cNvSpPr>
                <p:nvPr/>
              </p:nvSpPr>
              <p:spPr bwMode="auto">
                <a:xfrm>
                  <a:off x="1957" y="3058"/>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64" name="Rectangle 204"/>
                <p:cNvSpPr>
                  <a:spLocks noChangeArrowheads="1"/>
                </p:cNvSpPr>
                <p:nvPr/>
              </p:nvSpPr>
              <p:spPr bwMode="auto">
                <a:xfrm>
                  <a:off x="1957" y="3059"/>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165" name="Freeform 205"/>
                <p:cNvSpPr>
                  <a:spLocks/>
                </p:cNvSpPr>
                <p:nvPr/>
              </p:nvSpPr>
              <p:spPr bwMode="auto">
                <a:xfrm>
                  <a:off x="1978" y="3044"/>
                  <a:ext cx="27" cy="15"/>
                </a:xfrm>
                <a:custGeom>
                  <a:avLst/>
                  <a:gdLst>
                    <a:gd name="T0" fmla="*/ 0 w 27"/>
                    <a:gd name="T1" fmla="*/ 12 h 15"/>
                    <a:gd name="T2" fmla="*/ 26 w 27"/>
                    <a:gd name="T3" fmla="*/ 15 h 15"/>
                    <a:gd name="T4" fmla="*/ 27 w 27"/>
                    <a:gd name="T5" fmla="*/ 2 h 15"/>
                    <a:gd name="T6" fmla="*/ 1 w 27"/>
                    <a:gd name="T7" fmla="*/ 0 h 15"/>
                    <a:gd name="T8" fmla="*/ 0 w 27"/>
                    <a:gd name="T9" fmla="*/ 12 h 15"/>
                    <a:gd name="T10" fmla="*/ 0 60000 65536"/>
                    <a:gd name="T11" fmla="*/ 0 60000 65536"/>
                    <a:gd name="T12" fmla="*/ 0 60000 65536"/>
                    <a:gd name="T13" fmla="*/ 0 60000 65536"/>
                    <a:gd name="T14" fmla="*/ 0 60000 65536"/>
                    <a:gd name="T15" fmla="*/ 0 w 27"/>
                    <a:gd name="T16" fmla="*/ 0 h 15"/>
                    <a:gd name="T17" fmla="*/ 27 w 27"/>
                    <a:gd name="T18" fmla="*/ 15 h 15"/>
                  </a:gdLst>
                  <a:ahLst/>
                  <a:cxnLst>
                    <a:cxn ang="T10">
                      <a:pos x="T0" y="T1"/>
                    </a:cxn>
                    <a:cxn ang="T11">
                      <a:pos x="T2" y="T3"/>
                    </a:cxn>
                    <a:cxn ang="T12">
                      <a:pos x="T4" y="T5"/>
                    </a:cxn>
                    <a:cxn ang="T13">
                      <a:pos x="T6" y="T7"/>
                    </a:cxn>
                    <a:cxn ang="T14">
                      <a:pos x="T8" y="T9"/>
                    </a:cxn>
                  </a:cxnLst>
                  <a:rect l="T15" t="T16" r="T17" b="T18"/>
                  <a:pathLst>
                    <a:path w="27" h="15">
                      <a:moveTo>
                        <a:pt x="0" y="12"/>
                      </a:moveTo>
                      <a:lnTo>
                        <a:pt x="26" y="15"/>
                      </a:lnTo>
                      <a:lnTo>
                        <a:pt x="27" y="2"/>
                      </a:lnTo>
                      <a:lnTo>
                        <a:pt x="1" y="0"/>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166" name="Freeform 206"/>
                <p:cNvSpPr>
                  <a:spLocks/>
                </p:cNvSpPr>
                <p:nvPr/>
              </p:nvSpPr>
              <p:spPr bwMode="auto">
                <a:xfrm>
                  <a:off x="1978" y="3032"/>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grpSp>
        </p:grpSp>
      </p:grpSp>
      <p:sp>
        <p:nvSpPr>
          <p:cNvPr id="156707" name="Freeform 207"/>
          <p:cNvSpPr>
            <a:spLocks/>
          </p:cNvSpPr>
          <p:nvPr/>
        </p:nvSpPr>
        <p:spPr bwMode="auto">
          <a:xfrm>
            <a:off x="3038475" y="5216525"/>
            <a:ext cx="19050" cy="46038"/>
          </a:xfrm>
          <a:custGeom>
            <a:avLst/>
            <a:gdLst>
              <a:gd name="T0" fmla="*/ 2520950 w 12"/>
              <a:gd name="T1" fmla="*/ 0 h 27"/>
              <a:gd name="T2" fmla="*/ 0 w 12"/>
              <a:gd name="T3" fmla="*/ 78499905 h 27"/>
              <a:gd name="T4" fmla="*/ 27722513 w 12"/>
              <a:gd name="T5" fmla="*/ 78499905 h 27"/>
              <a:gd name="T6" fmla="*/ 30241875 w 12"/>
              <a:gd name="T7" fmla="*/ 0 h 27"/>
              <a:gd name="T8" fmla="*/ 2520950 w 12"/>
              <a:gd name="T9" fmla="*/ 0 h 27"/>
              <a:gd name="T10" fmla="*/ 0 60000 65536"/>
              <a:gd name="T11" fmla="*/ 0 60000 65536"/>
              <a:gd name="T12" fmla="*/ 0 60000 65536"/>
              <a:gd name="T13" fmla="*/ 0 60000 65536"/>
              <a:gd name="T14" fmla="*/ 0 60000 65536"/>
              <a:gd name="T15" fmla="*/ 0 w 12"/>
              <a:gd name="T16" fmla="*/ 0 h 27"/>
              <a:gd name="T17" fmla="*/ 12 w 12"/>
              <a:gd name="T18" fmla="*/ 27 h 27"/>
            </a:gdLst>
            <a:ahLst/>
            <a:cxnLst>
              <a:cxn ang="T10">
                <a:pos x="T0" y="T1"/>
              </a:cxn>
              <a:cxn ang="T11">
                <a:pos x="T2" y="T3"/>
              </a:cxn>
              <a:cxn ang="T12">
                <a:pos x="T4" y="T5"/>
              </a:cxn>
              <a:cxn ang="T13">
                <a:pos x="T6" y="T7"/>
              </a:cxn>
              <a:cxn ang="T14">
                <a:pos x="T8" y="T9"/>
              </a:cxn>
            </a:cxnLst>
            <a:rect l="T15" t="T16" r="T17" b="T18"/>
            <a:pathLst>
              <a:path w="12" h="27">
                <a:moveTo>
                  <a:pt x="1" y="0"/>
                </a:moveTo>
                <a:lnTo>
                  <a:pt x="0" y="27"/>
                </a:lnTo>
                <a:lnTo>
                  <a:pt x="11" y="27"/>
                </a:lnTo>
                <a:lnTo>
                  <a:pt x="1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08" name="Rectangle 208"/>
          <p:cNvSpPr>
            <a:spLocks noChangeArrowheads="1"/>
          </p:cNvSpPr>
          <p:nvPr/>
        </p:nvSpPr>
        <p:spPr bwMode="auto">
          <a:xfrm>
            <a:off x="3038475" y="5218113"/>
            <a:ext cx="0" cy="4603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09" name="Freeform 209"/>
          <p:cNvSpPr>
            <a:spLocks/>
          </p:cNvSpPr>
          <p:nvPr/>
        </p:nvSpPr>
        <p:spPr bwMode="auto">
          <a:xfrm>
            <a:off x="3121025" y="5216525"/>
            <a:ext cx="41275" cy="46038"/>
          </a:xfrm>
          <a:custGeom>
            <a:avLst/>
            <a:gdLst>
              <a:gd name="T0" fmla="*/ 2172834 w 28"/>
              <a:gd name="T1" fmla="*/ 0 h 27"/>
              <a:gd name="T2" fmla="*/ 0 w 28"/>
              <a:gd name="T3" fmla="*/ 78499905 h 27"/>
              <a:gd name="T4" fmla="*/ 58670938 w 28"/>
              <a:gd name="T5" fmla="*/ 78499905 h 27"/>
              <a:gd name="T6" fmla="*/ 60843772 w 28"/>
              <a:gd name="T7" fmla="*/ 0 h 27"/>
              <a:gd name="T8" fmla="*/ 2172834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1" y="0"/>
                </a:moveTo>
                <a:lnTo>
                  <a:pt x="0" y="27"/>
                </a:lnTo>
                <a:lnTo>
                  <a:pt x="27" y="27"/>
                </a:lnTo>
                <a:lnTo>
                  <a:pt x="2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10" name="Freeform 210"/>
          <p:cNvSpPr>
            <a:spLocks/>
          </p:cNvSpPr>
          <p:nvPr/>
        </p:nvSpPr>
        <p:spPr bwMode="auto">
          <a:xfrm>
            <a:off x="3160713" y="5216525"/>
            <a:ext cx="11112" cy="46038"/>
          </a:xfrm>
          <a:custGeom>
            <a:avLst/>
            <a:gdLst>
              <a:gd name="T0" fmla="*/ 2519249 w 7"/>
              <a:gd name="T1" fmla="*/ 0 h 27"/>
              <a:gd name="T2" fmla="*/ 0 w 7"/>
              <a:gd name="T3" fmla="*/ 78499905 h 27"/>
              <a:gd name="T4" fmla="*/ 15120257 w 7"/>
              <a:gd name="T5" fmla="*/ 78499905 h 27"/>
              <a:gd name="T6" fmla="*/ 17639506 w 7"/>
              <a:gd name="T7" fmla="*/ 0 h 27"/>
              <a:gd name="T8" fmla="*/ 2519249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11" name="Rectangle 211"/>
          <p:cNvSpPr>
            <a:spLocks noChangeArrowheads="1"/>
          </p:cNvSpPr>
          <p:nvPr/>
        </p:nvSpPr>
        <p:spPr bwMode="auto">
          <a:xfrm>
            <a:off x="3160713" y="5218113"/>
            <a:ext cx="0" cy="4603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12" name="Freeform 212"/>
          <p:cNvSpPr>
            <a:spLocks/>
          </p:cNvSpPr>
          <p:nvPr/>
        </p:nvSpPr>
        <p:spPr bwMode="auto">
          <a:xfrm>
            <a:off x="3170238" y="5216525"/>
            <a:ext cx="17462" cy="46038"/>
          </a:xfrm>
          <a:custGeom>
            <a:avLst/>
            <a:gdLst>
              <a:gd name="T0" fmla="*/ 2519290 w 11"/>
              <a:gd name="T1" fmla="*/ 0 h 27"/>
              <a:gd name="T2" fmla="*/ 0 w 11"/>
              <a:gd name="T3" fmla="*/ 78499905 h 27"/>
              <a:gd name="T4" fmla="*/ 25200841 w 11"/>
              <a:gd name="T5" fmla="*/ 78499905 h 27"/>
              <a:gd name="T6" fmla="*/ 27720131 w 11"/>
              <a:gd name="T7" fmla="*/ 0 h 27"/>
              <a:gd name="T8" fmla="*/ 2519290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13" name="Rectangle 213"/>
          <p:cNvSpPr>
            <a:spLocks noChangeArrowheads="1"/>
          </p:cNvSpPr>
          <p:nvPr/>
        </p:nvSpPr>
        <p:spPr bwMode="auto">
          <a:xfrm>
            <a:off x="3170238" y="5218113"/>
            <a:ext cx="0" cy="4603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14" name="Freeform 214"/>
          <p:cNvSpPr>
            <a:spLocks/>
          </p:cNvSpPr>
          <p:nvPr/>
        </p:nvSpPr>
        <p:spPr bwMode="auto">
          <a:xfrm>
            <a:off x="3213100" y="5168900"/>
            <a:ext cx="34925" cy="46038"/>
          </a:xfrm>
          <a:custGeom>
            <a:avLst/>
            <a:gdLst>
              <a:gd name="T0" fmla="*/ 2305050 w 23"/>
              <a:gd name="T1" fmla="*/ 0 h 27"/>
              <a:gd name="T2" fmla="*/ 0 w 23"/>
              <a:gd name="T3" fmla="*/ 78499905 h 27"/>
              <a:gd name="T4" fmla="*/ 50727803 w 23"/>
              <a:gd name="T5" fmla="*/ 78499905 h 27"/>
              <a:gd name="T6" fmla="*/ 53032853 w 23"/>
              <a:gd name="T7" fmla="*/ 0 h 27"/>
              <a:gd name="T8" fmla="*/ 2305050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 y="0"/>
                </a:moveTo>
                <a:lnTo>
                  <a:pt x="0" y="27"/>
                </a:lnTo>
                <a:lnTo>
                  <a:pt x="22" y="27"/>
                </a:lnTo>
                <a:lnTo>
                  <a:pt x="2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15" name="Freeform 215"/>
          <p:cNvSpPr>
            <a:spLocks/>
          </p:cNvSpPr>
          <p:nvPr/>
        </p:nvSpPr>
        <p:spPr bwMode="auto">
          <a:xfrm>
            <a:off x="3246438" y="5168900"/>
            <a:ext cx="7937" cy="46038"/>
          </a:xfrm>
          <a:custGeom>
            <a:avLst/>
            <a:gdLst>
              <a:gd name="T0" fmla="*/ 1750109 w 6"/>
              <a:gd name="T1" fmla="*/ 0 h 27"/>
              <a:gd name="T2" fmla="*/ 0 w 6"/>
              <a:gd name="T3" fmla="*/ 78499905 h 27"/>
              <a:gd name="T4" fmla="*/ 8749220 w 6"/>
              <a:gd name="T5" fmla="*/ 78499905 h 27"/>
              <a:gd name="T6" fmla="*/ 10499328 w 6"/>
              <a:gd name="T7" fmla="*/ 0 h 27"/>
              <a:gd name="T8" fmla="*/ 1750109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16" name="Rectangle 216"/>
          <p:cNvSpPr>
            <a:spLocks noChangeArrowheads="1"/>
          </p:cNvSpPr>
          <p:nvPr/>
        </p:nvSpPr>
        <p:spPr bwMode="auto">
          <a:xfrm>
            <a:off x="3246438" y="5170488"/>
            <a:ext cx="0" cy="4603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17" name="Freeform 217"/>
          <p:cNvSpPr>
            <a:spLocks/>
          </p:cNvSpPr>
          <p:nvPr/>
        </p:nvSpPr>
        <p:spPr bwMode="auto">
          <a:xfrm>
            <a:off x="3254375" y="5168900"/>
            <a:ext cx="11113" cy="46038"/>
          </a:xfrm>
          <a:custGeom>
            <a:avLst/>
            <a:gdLst>
              <a:gd name="T0" fmla="*/ 1929495 w 8"/>
              <a:gd name="T1" fmla="*/ 0 h 27"/>
              <a:gd name="T2" fmla="*/ 0 w 8"/>
              <a:gd name="T3" fmla="*/ 78499905 h 27"/>
              <a:gd name="T4" fmla="*/ 13507852 w 8"/>
              <a:gd name="T5" fmla="*/ 78499905 h 27"/>
              <a:gd name="T6" fmla="*/ 15437346 w 8"/>
              <a:gd name="T7" fmla="*/ 0 h 27"/>
              <a:gd name="T8" fmla="*/ 1929495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18" name="Rectangle 218"/>
          <p:cNvSpPr>
            <a:spLocks noChangeArrowheads="1"/>
          </p:cNvSpPr>
          <p:nvPr/>
        </p:nvSpPr>
        <p:spPr bwMode="auto">
          <a:xfrm>
            <a:off x="3254375" y="5170488"/>
            <a:ext cx="0" cy="4603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grpSp>
        <p:nvGrpSpPr>
          <p:cNvPr id="156719" name="Group 219"/>
          <p:cNvGrpSpPr>
            <a:grpSpLocks/>
          </p:cNvGrpSpPr>
          <p:nvPr/>
        </p:nvGrpSpPr>
        <p:grpSpPr bwMode="auto">
          <a:xfrm>
            <a:off x="3263900" y="4025900"/>
            <a:ext cx="2333625" cy="1190625"/>
            <a:chOff x="2069" y="2115"/>
            <a:chExt cx="1543" cy="700"/>
          </a:xfrm>
        </p:grpSpPr>
        <p:sp>
          <p:nvSpPr>
            <p:cNvPr id="156863" name="Freeform 220"/>
            <p:cNvSpPr>
              <a:spLocks/>
            </p:cNvSpPr>
            <p:nvPr/>
          </p:nvSpPr>
          <p:spPr bwMode="auto">
            <a:xfrm>
              <a:off x="2069" y="2787"/>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64" name="Rectangle 221"/>
            <p:cNvSpPr>
              <a:spLocks noChangeArrowheads="1"/>
            </p:cNvSpPr>
            <p:nvPr/>
          </p:nvSpPr>
          <p:spPr bwMode="auto">
            <a:xfrm>
              <a:off x="2069" y="278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65" name="Freeform 222"/>
            <p:cNvSpPr>
              <a:spLocks/>
            </p:cNvSpPr>
            <p:nvPr/>
          </p:nvSpPr>
          <p:spPr bwMode="auto">
            <a:xfrm>
              <a:off x="2121" y="2787"/>
              <a:ext cx="17" cy="27"/>
            </a:xfrm>
            <a:custGeom>
              <a:avLst/>
              <a:gdLst>
                <a:gd name="T0" fmla="*/ 1 w 17"/>
                <a:gd name="T1" fmla="*/ 0 h 27"/>
                <a:gd name="T2" fmla="*/ 0 w 17"/>
                <a:gd name="T3" fmla="*/ 27 h 27"/>
                <a:gd name="T4" fmla="*/ 16 w 17"/>
                <a:gd name="T5" fmla="*/ 27 h 27"/>
                <a:gd name="T6" fmla="*/ 17 w 17"/>
                <a:gd name="T7" fmla="*/ 0 h 27"/>
                <a:gd name="T8" fmla="*/ 1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1" y="0"/>
                  </a:moveTo>
                  <a:lnTo>
                    <a:pt x="0" y="27"/>
                  </a:lnTo>
                  <a:lnTo>
                    <a:pt x="16" y="27"/>
                  </a:lnTo>
                  <a:lnTo>
                    <a:pt x="1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66" name="Freeform 223"/>
            <p:cNvSpPr>
              <a:spLocks/>
            </p:cNvSpPr>
            <p:nvPr/>
          </p:nvSpPr>
          <p:spPr bwMode="auto">
            <a:xfrm>
              <a:off x="2137" y="2787"/>
              <a:ext cx="23" cy="27"/>
            </a:xfrm>
            <a:custGeom>
              <a:avLst/>
              <a:gdLst>
                <a:gd name="T0" fmla="*/ 1 w 23"/>
                <a:gd name="T1" fmla="*/ 0 h 27"/>
                <a:gd name="T2" fmla="*/ 0 w 23"/>
                <a:gd name="T3" fmla="*/ 27 h 27"/>
                <a:gd name="T4" fmla="*/ 22 w 23"/>
                <a:gd name="T5" fmla="*/ 27 h 27"/>
                <a:gd name="T6" fmla="*/ 23 w 23"/>
                <a:gd name="T7" fmla="*/ 0 h 27"/>
                <a:gd name="T8" fmla="*/ 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 y="0"/>
                  </a:moveTo>
                  <a:lnTo>
                    <a:pt x="0" y="27"/>
                  </a:lnTo>
                  <a:lnTo>
                    <a:pt x="22" y="27"/>
                  </a:lnTo>
                  <a:lnTo>
                    <a:pt x="2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67" name="Rectangle 224"/>
            <p:cNvSpPr>
              <a:spLocks noChangeArrowheads="1"/>
            </p:cNvSpPr>
            <p:nvPr/>
          </p:nvSpPr>
          <p:spPr bwMode="auto">
            <a:xfrm>
              <a:off x="2137" y="278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68" name="Freeform 225"/>
            <p:cNvSpPr>
              <a:spLocks/>
            </p:cNvSpPr>
            <p:nvPr/>
          </p:nvSpPr>
          <p:spPr bwMode="auto">
            <a:xfrm>
              <a:off x="2148" y="2790"/>
              <a:ext cx="26" cy="16"/>
            </a:xfrm>
            <a:custGeom>
              <a:avLst/>
              <a:gdLst>
                <a:gd name="T0" fmla="*/ 0 w 26"/>
                <a:gd name="T1" fmla="*/ 5 h 16"/>
                <a:gd name="T2" fmla="*/ 24 w 26"/>
                <a:gd name="T3" fmla="*/ 16 h 16"/>
                <a:gd name="T4" fmla="*/ 26 w 26"/>
                <a:gd name="T5" fmla="*/ 11 h 16"/>
                <a:gd name="T6" fmla="*/ 2 w 26"/>
                <a:gd name="T7" fmla="*/ 0 h 16"/>
                <a:gd name="T8" fmla="*/ 0 w 26"/>
                <a:gd name="T9" fmla="*/ 5 h 16"/>
                <a:gd name="T10" fmla="*/ 0 60000 65536"/>
                <a:gd name="T11" fmla="*/ 0 60000 65536"/>
                <a:gd name="T12" fmla="*/ 0 60000 65536"/>
                <a:gd name="T13" fmla="*/ 0 60000 65536"/>
                <a:gd name="T14" fmla="*/ 0 60000 65536"/>
                <a:gd name="T15" fmla="*/ 0 w 26"/>
                <a:gd name="T16" fmla="*/ 0 h 16"/>
                <a:gd name="T17" fmla="*/ 26 w 26"/>
                <a:gd name="T18" fmla="*/ 16 h 16"/>
              </a:gdLst>
              <a:ahLst/>
              <a:cxnLst>
                <a:cxn ang="T10">
                  <a:pos x="T0" y="T1"/>
                </a:cxn>
                <a:cxn ang="T11">
                  <a:pos x="T2" y="T3"/>
                </a:cxn>
                <a:cxn ang="T12">
                  <a:pos x="T4" y="T5"/>
                </a:cxn>
                <a:cxn ang="T13">
                  <a:pos x="T6" y="T7"/>
                </a:cxn>
                <a:cxn ang="T14">
                  <a:pos x="T8" y="T9"/>
                </a:cxn>
              </a:cxnLst>
              <a:rect l="T15" t="T16" r="T17" b="T18"/>
              <a:pathLst>
                <a:path w="26" h="16">
                  <a:moveTo>
                    <a:pt x="0" y="5"/>
                  </a:moveTo>
                  <a:lnTo>
                    <a:pt x="24" y="16"/>
                  </a:lnTo>
                  <a:lnTo>
                    <a:pt x="26" y="11"/>
                  </a:lnTo>
                  <a:lnTo>
                    <a:pt x="2" y="0"/>
                  </a:lnTo>
                  <a:lnTo>
                    <a:pt x="0" y="5"/>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69" name="Freeform 226"/>
            <p:cNvSpPr>
              <a:spLocks/>
            </p:cNvSpPr>
            <p:nvPr/>
          </p:nvSpPr>
          <p:spPr bwMode="auto">
            <a:xfrm>
              <a:off x="2147" y="2788"/>
              <a:ext cx="24" cy="27"/>
            </a:xfrm>
            <a:custGeom>
              <a:avLst/>
              <a:gdLst>
                <a:gd name="T0" fmla="*/ 12 w 24"/>
                <a:gd name="T1" fmla="*/ 0 h 27"/>
                <a:gd name="T2" fmla="*/ 0 w 24"/>
                <a:gd name="T3" fmla="*/ 7 h 27"/>
                <a:gd name="T4" fmla="*/ 12 w 24"/>
                <a:gd name="T5" fmla="*/ 27 h 27"/>
                <a:gd name="T6" fmla="*/ 24 w 24"/>
                <a:gd name="T7" fmla="*/ 18 h 27"/>
                <a:gd name="T8" fmla="*/ 12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2" y="0"/>
                  </a:moveTo>
                  <a:lnTo>
                    <a:pt x="0" y="7"/>
                  </a:lnTo>
                  <a:lnTo>
                    <a:pt x="12" y="27"/>
                  </a:lnTo>
                  <a:lnTo>
                    <a:pt x="24" y="18"/>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70" name="Freeform 227"/>
            <p:cNvSpPr>
              <a:spLocks/>
            </p:cNvSpPr>
            <p:nvPr/>
          </p:nvSpPr>
          <p:spPr bwMode="auto">
            <a:xfrm>
              <a:off x="2190" y="2760"/>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71" name="Freeform 228"/>
            <p:cNvSpPr>
              <a:spLocks/>
            </p:cNvSpPr>
            <p:nvPr/>
          </p:nvSpPr>
          <p:spPr bwMode="auto">
            <a:xfrm>
              <a:off x="2191" y="2760"/>
              <a:ext cx="34" cy="27"/>
            </a:xfrm>
            <a:custGeom>
              <a:avLst/>
              <a:gdLst>
                <a:gd name="T0" fmla="*/ 1 w 34"/>
                <a:gd name="T1" fmla="*/ 0 h 27"/>
                <a:gd name="T2" fmla="*/ 0 w 34"/>
                <a:gd name="T3" fmla="*/ 27 h 27"/>
                <a:gd name="T4" fmla="*/ 33 w 34"/>
                <a:gd name="T5" fmla="*/ 27 h 27"/>
                <a:gd name="T6" fmla="*/ 34 w 34"/>
                <a:gd name="T7" fmla="*/ 0 h 27"/>
                <a:gd name="T8" fmla="*/ 1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1" y="0"/>
                  </a:moveTo>
                  <a:lnTo>
                    <a:pt x="0" y="27"/>
                  </a:lnTo>
                  <a:lnTo>
                    <a:pt x="33" y="27"/>
                  </a:lnTo>
                  <a:lnTo>
                    <a:pt x="3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72" name="Rectangle 229"/>
            <p:cNvSpPr>
              <a:spLocks noChangeArrowheads="1"/>
            </p:cNvSpPr>
            <p:nvPr/>
          </p:nvSpPr>
          <p:spPr bwMode="auto">
            <a:xfrm>
              <a:off x="2191" y="276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73" name="Freeform 230"/>
            <p:cNvSpPr>
              <a:spLocks/>
            </p:cNvSpPr>
            <p:nvPr/>
          </p:nvSpPr>
          <p:spPr bwMode="auto">
            <a:xfrm>
              <a:off x="2224" y="2760"/>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74" name="Rectangle 231"/>
            <p:cNvSpPr>
              <a:spLocks noChangeArrowheads="1"/>
            </p:cNvSpPr>
            <p:nvPr/>
          </p:nvSpPr>
          <p:spPr bwMode="auto">
            <a:xfrm>
              <a:off x="2224" y="276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75" name="Freeform 232"/>
            <p:cNvSpPr>
              <a:spLocks/>
            </p:cNvSpPr>
            <p:nvPr/>
          </p:nvSpPr>
          <p:spPr bwMode="auto">
            <a:xfrm>
              <a:off x="2226" y="2760"/>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76" name="Rectangle 233"/>
            <p:cNvSpPr>
              <a:spLocks noChangeArrowheads="1"/>
            </p:cNvSpPr>
            <p:nvPr/>
          </p:nvSpPr>
          <p:spPr bwMode="auto">
            <a:xfrm>
              <a:off x="2226" y="276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77" name="Freeform 234"/>
            <p:cNvSpPr>
              <a:spLocks/>
            </p:cNvSpPr>
            <p:nvPr/>
          </p:nvSpPr>
          <p:spPr bwMode="auto">
            <a:xfrm>
              <a:off x="2229" y="276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78" name="Rectangle 235"/>
            <p:cNvSpPr>
              <a:spLocks noChangeArrowheads="1"/>
            </p:cNvSpPr>
            <p:nvPr/>
          </p:nvSpPr>
          <p:spPr bwMode="auto">
            <a:xfrm>
              <a:off x="2229" y="276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79" name="Freeform 236"/>
            <p:cNvSpPr>
              <a:spLocks/>
            </p:cNvSpPr>
            <p:nvPr/>
          </p:nvSpPr>
          <p:spPr bwMode="auto">
            <a:xfrm>
              <a:off x="2253" y="2733"/>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80" name="Freeform 237"/>
            <p:cNvSpPr>
              <a:spLocks/>
            </p:cNvSpPr>
            <p:nvPr/>
          </p:nvSpPr>
          <p:spPr bwMode="auto">
            <a:xfrm>
              <a:off x="2266" y="2733"/>
              <a:ext cx="5" cy="27"/>
            </a:xfrm>
            <a:custGeom>
              <a:avLst/>
              <a:gdLst>
                <a:gd name="T0" fmla="*/ 1 w 5"/>
                <a:gd name="T1" fmla="*/ 0 h 27"/>
                <a:gd name="T2" fmla="*/ 0 w 5"/>
                <a:gd name="T3" fmla="*/ 27 h 27"/>
                <a:gd name="T4" fmla="*/ 3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3"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81" name="Rectangle 238"/>
            <p:cNvSpPr>
              <a:spLocks noChangeArrowheads="1"/>
            </p:cNvSpPr>
            <p:nvPr/>
          </p:nvSpPr>
          <p:spPr bwMode="auto">
            <a:xfrm>
              <a:off x="2266" y="273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82" name="Freeform 239"/>
            <p:cNvSpPr>
              <a:spLocks/>
            </p:cNvSpPr>
            <p:nvPr/>
          </p:nvSpPr>
          <p:spPr bwMode="auto">
            <a:xfrm>
              <a:off x="2269" y="2733"/>
              <a:ext cx="8" cy="27"/>
            </a:xfrm>
            <a:custGeom>
              <a:avLst/>
              <a:gdLst>
                <a:gd name="T0" fmla="*/ 2 w 8"/>
                <a:gd name="T1" fmla="*/ 0 h 27"/>
                <a:gd name="T2" fmla="*/ 0 w 8"/>
                <a:gd name="T3" fmla="*/ 27 h 27"/>
                <a:gd name="T4" fmla="*/ 7 w 8"/>
                <a:gd name="T5" fmla="*/ 27 h 27"/>
                <a:gd name="T6" fmla="*/ 8 w 8"/>
                <a:gd name="T7" fmla="*/ 0 h 27"/>
                <a:gd name="T8" fmla="*/ 2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2" y="0"/>
                  </a:moveTo>
                  <a:lnTo>
                    <a:pt x="0" y="27"/>
                  </a:lnTo>
                  <a:lnTo>
                    <a:pt x="7" y="27"/>
                  </a:lnTo>
                  <a:lnTo>
                    <a:pt x="8"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83" name="Rectangle 240"/>
            <p:cNvSpPr>
              <a:spLocks noChangeArrowheads="1"/>
            </p:cNvSpPr>
            <p:nvPr/>
          </p:nvSpPr>
          <p:spPr bwMode="auto">
            <a:xfrm>
              <a:off x="2269" y="273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84" name="Freeform 241"/>
            <p:cNvSpPr>
              <a:spLocks/>
            </p:cNvSpPr>
            <p:nvPr/>
          </p:nvSpPr>
          <p:spPr bwMode="auto">
            <a:xfrm>
              <a:off x="2276" y="2733"/>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85" name="Rectangle 242"/>
            <p:cNvSpPr>
              <a:spLocks noChangeArrowheads="1"/>
            </p:cNvSpPr>
            <p:nvPr/>
          </p:nvSpPr>
          <p:spPr bwMode="auto">
            <a:xfrm>
              <a:off x="2276" y="273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86" name="Freeform 243"/>
            <p:cNvSpPr>
              <a:spLocks/>
            </p:cNvSpPr>
            <p:nvPr/>
          </p:nvSpPr>
          <p:spPr bwMode="auto">
            <a:xfrm>
              <a:off x="2275" y="2732"/>
              <a:ext cx="28" cy="20"/>
            </a:xfrm>
            <a:custGeom>
              <a:avLst/>
              <a:gdLst>
                <a:gd name="T0" fmla="*/ 0 w 28"/>
                <a:gd name="T1" fmla="*/ 10 h 20"/>
                <a:gd name="T2" fmla="*/ 23 w 28"/>
                <a:gd name="T3" fmla="*/ 20 h 20"/>
                <a:gd name="T4" fmla="*/ 28 w 28"/>
                <a:gd name="T5" fmla="*/ 11 h 20"/>
                <a:gd name="T6" fmla="*/ 4 w 28"/>
                <a:gd name="T7" fmla="*/ 0 h 20"/>
                <a:gd name="T8" fmla="*/ 0 w 28"/>
                <a:gd name="T9" fmla="*/ 10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0"/>
                  </a:moveTo>
                  <a:lnTo>
                    <a:pt x="23" y="20"/>
                  </a:lnTo>
                  <a:lnTo>
                    <a:pt x="28" y="11"/>
                  </a:lnTo>
                  <a:lnTo>
                    <a:pt x="4" y="0"/>
                  </a:lnTo>
                  <a:lnTo>
                    <a:pt x="0" y="1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87" name="Freeform 244"/>
            <p:cNvSpPr>
              <a:spLocks/>
            </p:cNvSpPr>
            <p:nvPr/>
          </p:nvSpPr>
          <p:spPr bwMode="auto">
            <a:xfrm>
              <a:off x="2274" y="2734"/>
              <a:ext cx="23" cy="27"/>
            </a:xfrm>
            <a:custGeom>
              <a:avLst/>
              <a:gdLst>
                <a:gd name="T0" fmla="*/ 12 w 23"/>
                <a:gd name="T1" fmla="*/ 0 h 27"/>
                <a:gd name="T2" fmla="*/ 0 w 23"/>
                <a:gd name="T3" fmla="*/ 8 h 27"/>
                <a:gd name="T4" fmla="*/ 12 w 23"/>
                <a:gd name="T5" fmla="*/ 27 h 27"/>
                <a:gd name="T6" fmla="*/ 23 w 23"/>
                <a:gd name="T7" fmla="*/ 18 h 27"/>
                <a:gd name="T8" fmla="*/ 12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2" y="0"/>
                  </a:moveTo>
                  <a:lnTo>
                    <a:pt x="0" y="8"/>
                  </a:lnTo>
                  <a:lnTo>
                    <a:pt x="12" y="27"/>
                  </a:lnTo>
                  <a:lnTo>
                    <a:pt x="23" y="18"/>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88" name="Freeform 245"/>
            <p:cNvSpPr>
              <a:spLocks/>
            </p:cNvSpPr>
            <p:nvPr/>
          </p:nvSpPr>
          <p:spPr bwMode="auto">
            <a:xfrm>
              <a:off x="2322" y="2706"/>
              <a:ext cx="44" cy="27"/>
            </a:xfrm>
            <a:custGeom>
              <a:avLst/>
              <a:gdLst>
                <a:gd name="T0" fmla="*/ 1 w 44"/>
                <a:gd name="T1" fmla="*/ 0 h 27"/>
                <a:gd name="T2" fmla="*/ 0 w 44"/>
                <a:gd name="T3" fmla="*/ 27 h 27"/>
                <a:gd name="T4" fmla="*/ 43 w 44"/>
                <a:gd name="T5" fmla="*/ 27 h 27"/>
                <a:gd name="T6" fmla="*/ 44 w 44"/>
                <a:gd name="T7" fmla="*/ 0 h 27"/>
                <a:gd name="T8" fmla="*/ 1 w 44"/>
                <a:gd name="T9" fmla="*/ 0 h 27"/>
                <a:gd name="T10" fmla="*/ 0 60000 65536"/>
                <a:gd name="T11" fmla="*/ 0 60000 65536"/>
                <a:gd name="T12" fmla="*/ 0 60000 65536"/>
                <a:gd name="T13" fmla="*/ 0 60000 65536"/>
                <a:gd name="T14" fmla="*/ 0 60000 65536"/>
                <a:gd name="T15" fmla="*/ 0 w 44"/>
                <a:gd name="T16" fmla="*/ 0 h 27"/>
                <a:gd name="T17" fmla="*/ 44 w 44"/>
                <a:gd name="T18" fmla="*/ 27 h 27"/>
              </a:gdLst>
              <a:ahLst/>
              <a:cxnLst>
                <a:cxn ang="T10">
                  <a:pos x="T0" y="T1"/>
                </a:cxn>
                <a:cxn ang="T11">
                  <a:pos x="T2" y="T3"/>
                </a:cxn>
                <a:cxn ang="T12">
                  <a:pos x="T4" y="T5"/>
                </a:cxn>
                <a:cxn ang="T13">
                  <a:pos x="T6" y="T7"/>
                </a:cxn>
                <a:cxn ang="T14">
                  <a:pos x="T8" y="T9"/>
                </a:cxn>
              </a:cxnLst>
              <a:rect l="T15" t="T16" r="T17" b="T18"/>
              <a:pathLst>
                <a:path w="44" h="27">
                  <a:moveTo>
                    <a:pt x="1" y="0"/>
                  </a:moveTo>
                  <a:lnTo>
                    <a:pt x="0" y="27"/>
                  </a:lnTo>
                  <a:lnTo>
                    <a:pt x="43" y="27"/>
                  </a:lnTo>
                  <a:lnTo>
                    <a:pt x="4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89" name="Freeform 246"/>
            <p:cNvSpPr>
              <a:spLocks/>
            </p:cNvSpPr>
            <p:nvPr/>
          </p:nvSpPr>
          <p:spPr bwMode="auto">
            <a:xfrm>
              <a:off x="2408" y="270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90" name="Freeform 247"/>
            <p:cNvSpPr>
              <a:spLocks/>
            </p:cNvSpPr>
            <p:nvPr/>
          </p:nvSpPr>
          <p:spPr bwMode="auto">
            <a:xfrm>
              <a:off x="2412" y="2706"/>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91" name="Rectangle 248"/>
            <p:cNvSpPr>
              <a:spLocks noChangeArrowheads="1"/>
            </p:cNvSpPr>
            <p:nvPr/>
          </p:nvSpPr>
          <p:spPr bwMode="auto">
            <a:xfrm>
              <a:off x="2412" y="270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92" name="Freeform 249"/>
            <p:cNvSpPr>
              <a:spLocks/>
            </p:cNvSpPr>
            <p:nvPr/>
          </p:nvSpPr>
          <p:spPr bwMode="auto">
            <a:xfrm>
              <a:off x="2420" y="270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93" name="Rectangle 250"/>
            <p:cNvSpPr>
              <a:spLocks noChangeArrowheads="1"/>
            </p:cNvSpPr>
            <p:nvPr/>
          </p:nvSpPr>
          <p:spPr bwMode="auto">
            <a:xfrm>
              <a:off x="2420" y="270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94" name="Freeform 251"/>
            <p:cNvSpPr>
              <a:spLocks/>
            </p:cNvSpPr>
            <p:nvPr/>
          </p:nvSpPr>
          <p:spPr bwMode="auto">
            <a:xfrm>
              <a:off x="2424" y="2706"/>
              <a:ext cx="28" cy="27"/>
            </a:xfrm>
            <a:custGeom>
              <a:avLst/>
              <a:gdLst>
                <a:gd name="T0" fmla="*/ 1 w 28"/>
                <a:gd name="T1" fmla="*/ 0 h 27"/>
                <a:gd name="T2" fmla="*/ 0 w 28"/>
                <a:gd name="T3" fmla="*/ 27 h 27"/>
                <a:gd name="T4" fmla="*/ 27 w 28"/>
                <a:gd name="T5" fmla="*/ 27 h 27"/>
                <a:gd name="T6" fmla="*/ 28 w 28"/>
                <a:gd name="T7" fmla="*/ 0 h 27"/>
                <a:gd name="T8" fmla="*/ 1 w 28"/>
                <a:gd name="T9" fmla="*/ 0 h 27"/>
                <a:gd name="T10" fmla="*/ 0 60000 65536"/>
                <a:gd name="T11" fmla="*/ 0 60000 65536"/>
                <a:gd name="T12" fmla="*/ 0 60000 65536"/>
                <a:gd name="T13" fmla="*/ 0 60000 65536"/>
                <a:gd name="T14" fmla="*/ 0 60000 65536"/>
                <a:gd name="T15" fmla="*/ 0 w 28"/>
                <a:gd name="T16" fmla="*/ 0 h 27"/>
                <a:gd name="T17" fmla="*/ 28 w 28"/>
                <a:gd name="T18" fmla="*/ 27 h 27"/>
              </a:gdLst>
              <a:ahLst/>
              <a:cxnLst>
                <a:cxn ang="T10">
                  <a:pos x="T0" y="T1"/>
                </a:cxn>
                <a:cxn ang="T11">
                  <a:pos x="T2" y="T3"/>
                </a:cxn>
                <a:cxn ang="T12">
                  <a:pos x="T4" y="T5"/>
                </a:cxn>
                <a:cxn ang="T13">
                  <a:pos x="T6" y="T7"/>
                </a:cxn>
                <a:cxn ang="T14">
                  <a:pos x="T8" y="T9"/>
                </a:cxn>
              </a:cxnLst>
              <a:rect l="T15" t="T16" r="T17" b="T18"/>
              <a:pathLst>
                <a:path w="28" h="27">
                  <a:moveTo>
                    <a:pt x="1" y="0"/>
                  </a:moveTo>
                  <a:lnTo>
                    <a:pt x="0" y="27"/>
                  </a:lnTo>
                  <a:lnTo>
                    <a:pt x="27" y="27"/>
                  </a:lnTo>
                  <a:lnTo>
                    <a:pt x="2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95" name="Rectangle 252"/>
            <p:cNvSpPr>
              <a:spLocks noChangeArrowheads="1"/>
            </p:cNvSpPr>
            <p:nvPr/>
          </p:nvSpPr>
          <p:spPr bwMode="auto">
            <a:xfrm>
              <a:off x="2424" y="270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96" name="Freeform 253"/>
            <p:cNvSpPr>
              <a:spLocks/>
            </p:cNvSpPr>
            <p:nvPr/>
          </p:nvSpPr>
          <p:spPr bwMode="auto">
            <a:xfrm>
              <a:off x="2471" y="2679"/>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97" name="Freeform 254"/>
            <p:cNvSpPr>
              <a:spLocks/>
            </p:cNvSpPr>
            <p:nvPr/>
          </p:nvSpPr>
          <p:spPr bwMode="auto">
            <a:xfrm>
              <a:off x="2462" y="2662"/>
              <a:ext cx="32" cy="35"/>
            </a:xfrm>
            <a:custGeom>
              <a:avLst/>
              <a:gdLst>
                <a:gd name="T0" fmla="*/ 0 w 32"/>
                <a:gd name="T1" fmla="*/ 27 h 35"/>
                <a:gd name="T2" fmla="*/ 24 w 32"/>
                <a:gd name="T3" fmla="*/ 35 h 35"/>
                <a:gd name="T4" fmla="*/ 32 w 32"/>
                <a:gd name="T5" fmla="*/ 8 h 35"/>
                <a:gd name="T6" fmla="*/ 7 w 32"/>
                <a:gd name="T7" fmla="*/ 0 h 35"/>
                <a:gd name="T8" fmla="*/ 0 w 32"/>
                <a:gd name="T9" fmla="*/ 27 h 35"/>
                <a:gd name="T10" fmla="*/ 0 60000 65536"/>
                <a:gd name="T11" fmla="*/ 0 60000 65536"/>
                <a:gd name="T12" fmla="*/ 0 60000 65536"/>
                <a:gd name="T13" fmla="*/ 0 60000 65536"/>
                <a:gd name="T14" fmla="*/ 0 60000 65536"/>
                <a:gd name="T15" fmla="*/ 0 w 32"/>
                <a:gd name="T16" fmla="*/ 0 h 35"/>
                <a:gd name="T17" fmla="*/ 32 w 32"/>
                <a:gd name="T18" fmla="*/ 35 h 35"/>
              </a:gdLst>
              <a:ahLst/>
              <a:cxnLst>
                <a:cxn ang="T10">
                  <a:pos x="T0" y="T1"/>
                </a:cxn>
                <a:cxn ang="T11">
                  <a:pos x="T2" y="T3"/>
                </a:cxn>
                <a:cxn ang="T12">
                  <a:pos x="T4" y="T5"/>
                </a:cxn>
                <a:cxn ang="T13">
                  <a:pos x="T6" y="T7"/>
                </a:cxn>
                <a:cxn ang="T14">
                  <a:pos x="T8" y="T9"/>
                </a:cxn>
              </a:cxnLst>
              <a:rect l="T15" t="T16" r="T17" b="T18"/>
              <a:pathLst>
                <a:path w="32" h="35">
                  <a:moveTo>
                    <a:pt x="0" y="27"/>
                  </a:moveTo>
                  <a:lnTo>
                    <a:pt x="24" y="35"/>
                  </a:lnTo>
                  <a:lnTo>
                    <a:pt x="32" y="8"/>
                  </a:lnTo>
                  <a:lnTo>
                    <a:pt x="7" y="0"/>
                  </a:lnTo>
                  <a:lnTo>
                    <a:pt x="0" y="2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98" name="Freeform 255"/>
            <p:cNvSpPr>
              <a:spLocks/>
            </p:cNvSpPr>
            <p:nvPr/>
          </p:nvSpPr>
          <p:spPr bwMode="auto">
            <a:xfrm>
              <a:off x="2462" y="2680"/>
              <a:ext cx="24" cy="27"/>
            </a:xfrm>
            <a:custGeom>
              <a:avLst/>
              <a:gdLst>
                <a:gd name="T0" fmla="*/ 12 w 24"/>
                <a:gd name="T1" fmla="*/ 0 h 27"/>
                <a:gd name="T2" fmla="*/ 0 w 24"/>
                <a:gd name="T3" fmla="*/ 10 h 27"/>
                <a:gd name="T4" fmla="*/ 12 w 24"/>
                <a:gd name="T5" fmla="*/ 27 h 27"/>
                <a:gd name="T6" fmla="*/ 24 w 24"/>
                <a:gd name="T7" fmla="*/ 18 h 27"/>
                <a:gd name="T8" fmla="*/ 12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2" y="0"/>
                  </a:moveTo>
                  <a:lnTo>
                    <a:pt x="0" y="10"/>
                  </a:lnTo>
                  <a:lnTo>
                    <a:pt x="12" y="27"/>
                  </a:lnTo>
                  <a:lnTo>
                    <a:pt x="24" y="18"/>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99" name="Freeform 256"/>
            <p:cNvSpPr>
              <a:spLocks/>
            </p:cNvSpPr>
            <p:nvPr/>
          </p:nvSpPr>
          <p:spPr bwMode="auto">
            <a:xfrm>
              <a:off x="2481" y="2652"/>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0" name="Freeform 257"/>
            <p:cNvSpPr>
              <a:spLocks/>
            </p:cNvSpPr>
            <p:nvPr/>
          </p:nvSpPr>
          <p:spPr bwMode="auto">
            <a:xfrm>
              <a:off x="2469" y="2654"/>
              <a:ext cx="25" cy="26"/>
            </a:xfrm>
            <a:custGeom>
              <a:avLst/>
              <a:gdLst>
                <a:gd name="T0" fmla="*/ 0 w 25"/>
                <a:gd name="T1" fmla="*/ 9 h 26"/>
                <a:gd name="T2" fmla="*/ 12 w 25"/>
                <a:gd name="T3" fmla="*/ 0 h 26"/>
                <a:gd name="T4" fmla="*/ 25 w 25"/>
                <a:gd name="T5" fmla="*/ 17 h 26"/>
                <a:gd name="T6" fmla="*/ 12 w 25"/>
                <a:gd name="T7" fmla="*/ 26 h 26"/>
                <a:gd name="T8" fmla="*/ 0 w 25"/>
                <a:gd name="T9" fmla="*/ 9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9"/>
                  </a:moveTo>
                  <a:lnTo>
                    <a:pt x="12" y="0"/>
                  </a:lnTo>
                  <a:lnTo>
                    <a:pt x="25" y="17"/>
                  </a:lnTo>
                  <a:lnTo>
                    <a:pt x="12" y="26"/>
                  </a:lnTo>
                  <a:lnTo>
                    <a:pt x="0" y="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1" name="Freeform 258"/>
            <p:cNvSpPr>
              <a:spLocks/>
            </p:cNvSpPr>
            <p:nvPr/>
          </p:nvSpPr>
          <p:spPr bwMode="auto">
            <a:xfrm>
              <a:off x="2491" y="265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2" name="Rectangle 259"/>
            <p:cNvSpPr>
              <a:spLocks noChangeArrowheads="1"/>
            </p:cNvSpPr>
            <p:nvPr/>
          </p:nvSpPr>
          <p:spPr bwMode="auto">
            <a:xfrm>
              <a:off x="2491" y="2654"/>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03" name="Freeform 260"/>
            <p:cNvSpPr>
              <a:spLocks/>
            </p:cNvSpPr>
            <p:nvPr/>
          </p:nvSpPr>
          <p:spPr bwMode="auto">
            <a:xfrm>
              <a:off x="2493" y="265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4" name="Rectangle 261"/>
            <p:cNvSpPr>
              <a:spLocks noChangeArrowheads="1"/>
            </p:cNvSpPr>
            <p:nvPr/>
          </p:nvSpPr>
          <p:spPr bwMode="auto">
            <a:xfrm>
              <a:off x="2493" y="2654"/>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05" name="Freeform 262"/>
            <p:cNvSpPr>
              <a:spLocks/>
            </p:cNvSpPr>
            <p:nvPr/>
          </p:nvSpPr>
          <p:spPr bwMode="auto">
            <a:xfrm>
              <a:off x="2512" y="2626"/>
              <a:ext cx="2" cy="26"/>
            </a:xfrm>
            <a:custGeom>
              <a:avLst/>
              <a:gdLst>
                <a:gd name="T0" fmla="*/ 1 w 2"/>
                <a:gd name="T1" fmla="*/ 0 h 26"/>
                <a:gd name="T2" fmla="*/ 0 w 2"/>
                <a:gd name="T3" fmla="*/ 26 h 26"/>
                <a:gd name="T4" fmla="*/ 1 w 2"/>
                <a:gd name="T5" fmla="*/ 26 h 26"/>
                <a:gd name="T6" fmla="*/ 2 w 2"/>
                <a:gd name="T7" fmla="*/ 0 h 26"/>
                <a:gd name="T8" fmla="*/ 1 w 2"/>
                <a:gd name="T9" fmla="*/ 0 h 26"/>
                <a:gd name="T10" fmla="*/ 0 60000 65536"/>
                <a:gd name="T11" fmla="*/ 0 60000 65536"/>
                <a:gd name="T12" fmla="*/ 0 60000 65536"/>
                <a:gd name="T13" fmla="*/ 0 60000 65536"/>
                <a:gd name="T14" fmla="*/ 0 60000 65536"/>
                <a:gd name="T15" fmla="*/ 0 w 2"/>
                <a:gd name="T16" fmla="*/ 0 h 26"/>
                <a:gd name="T17" fmla="*/ 2 w 2"/>
                <a:gd name="T18" fmla="*/ 26 h 26"/>
              </a:gdLst>
              <a:ahLst/>
              <a:cxnLst>
                <a:cxn ang="T10">
                  <a:pos x="T0" y="T1"/>
                </a:cxn>
                <a:cxn ang="T11">
                  <a:pos x="T2" y="T3"/>
                </a:cxn>
                <a:cxn ang="T12">
                  <a:pos x="T4" y="T5"/>
                </a:cxn>
                <a:cxn ang="T13">
                  <a:pos x="T6" y="T7"/>
                </a:cxn>
                <a:cxn ang="T14">
                  <a:pos x="T8" y="T9"/>
                </a:cxn>
              </a:cxnLst>
              <a:rect l="T15" t="T16" r="T17" b="T18"/>
              <a:pathLst>
                <a:path w="2" h="26">
                  <a:moveTo>
                    <a:pt x="1" y="0"/>
                  </a:moveTo>
                  <a:lnTo>
                    <a:pt x="0" y="26"/>
                  </a:lnTo>
                  <a:lnTo>
                    <a:pt x="1" y="26"/>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6" name="Freeform 263"/>
            <p:cNvSpPr>
              <a:spLocks/>
            </p:cNvSpPr>
            <p:nvPr/>
          </p:nvSpPr>
          <p:spPr bwMode="auto">
            <a:xfrm>
              <a:off x="2501" y="2612"/>
              <a:ext cx="27" cy="28"/>
            </a:xfrm>
            <a:custGeom>
              <a:avLst/>
              <a:gdLst>
                <a:gd name="T0" fmla="*/ 0 w 27"/>
                <a:gd name="T1" fmla="*/ 27 h 28"/>
                <a:gd name="T2" fmla="*/ 26 w 27"/>
                <a:gd name="T3" fmla="*/ 28 h 28"/>
                <a:gd name="T4" fmla="*/ 27 w 27"/>
                <a:gd name="T5" fmla="*/ 1 h 28"/>
                <a:gd name="T6" fmla="*/ 2 w 27"/>
                <a:gd name="T7" fmla="*/ 0 h 28"/>
                <a:gd name="T8" fmla="*/ 0 w 27"/>
                <a:gd name="T9" fmla="*/ 27 h 28"/>
                <a:gd name="T10" fmla="*/ 0 60000 65536"/>
                <a:gd name="T11" fmla="*/ 0 60000 65536"/>
                <a:gd name="T12" fmla="*/ 0 60000 65536"/>
                <a:gd name="T13" fmla="*/ 0 60000 65536"/>
                <a:gd name="T14" fmla="*/ 0 60000 65536"/>
                <a:gd name="T15" fmla="*/ 0 w 27"/>
                <a:gd name="T16" fmla="*/ 0 h 28"/>
                <a:gd name="T17" fmla="*/ 27 w 27"/>
                <a:gd name="T18" fmla="*/ 28 h 28"/>
              </a:gdLst>
              <a:ahLst/>
              <a:cxnLst>
                <a:cxn ang="T10">
                  <a:pos x="T0" y="T1"/>
                </a:cxn>
                <a:cxn ang="T11">
                  <a:pos x="T2" y="T3"/>
                </a:cxn>
                <a:cxn ang="T12">
                  <a:pos x="T4" y="T5"/>
                </a:cxn>
                <a:cxn ang="T13">
                  <a:pos x="T6" y="T7"/>
                </a:cxn>
                <a:cxn ang="T14">
                  <a:pos x="T8" y="T9"/>
                </a:cxn>
              </a:cxnLst>
              <a:rect l="T15" t="T16" r="T17" b="T18"/>
              <a:pathLst>
                <a:path w="27" h="28">
                  <a:moveTo>
                    <a:pt x="0" y="27"/>
                  </a:moveTo>
                  <a:lnTo>
                    <a:pt x="26" y="28"/>
                  </a:lnTo>
                  <a:lnTo>
                    <a:pt x="27" y="1"/>
                  </a:lnTo>
                  <a:lnTo>
                    <a:pt x="2" y="0"/>
                  </a:lnTo>
                  <a:lnTo>
                    <a:pt x="0" y="2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7" name="Freeform 264"/>
            <p:cNvSpPr>
              <a:spLocks/>
            </p:cNvSpPr>
            <p:nvPr/>
          </p:nvSpPr>
          <p:spPr bwMode="auto">
            <a:xfrm>
              <a:off x="2500" y="2627"/>
              <a:ext cx="26" cy="27"/>
            </a:xfrm>
            <a:custGeom>
              <a:avLst/>
              <a:gdLst>
                <a:gd name="T0" fmla="*/ 13 w 26"/>
                <a:gd name="T1" fmla="*/ 0 h 27"/>
                <a:gd name="T2" fmla="*/ 0 w 26"/>
                <a:gd name="T3" fmla="*/ 13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3"/>
                  </a:lnTo>
                  <a:lnTo>
                    <a:pt x="13" y="27"/>
                  </a:lnTo>
                  <a:lnTo>
                    <a:pt x="26"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8" name="Freeform 265"/>
            <p:cNvSpPr>
              <a:spLocks/>
            </p:cNvSpPr>
            <p:nvPr/>
          </p:nvSpPr>
          <p:spPr bwMode="auto">
            <a:xfrm>
              <a:off x="2514" y="2599"/>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09" name="Freeform 266"/>
            <p:cNvSpPr>
              <a:spLocks/>
            </p:cNvSpPr>
            <p:nvPr/>
          </p:nvSpPr>
          <p:spPr bwMode="auto">
            <a:xfrm>
              <a:off x="2501" y="2600"/>
              <a:ext cx="26" cy="27"/>
            </a:xfrm>
            <a:custGeom>
              <a:avLst/>
              <a:gdLst>
                <a:gd name="T0" fmla="*/ 0 w 26"/>
                <a:gd name="T1" fmla="*/ 13 h 27"/>
                <a:gd name="T2" fmla="*/ 13 w 26"/>
                <a:gd name="T3" fmla="*/ 0 h 27"/>
                <a:gd name="T4" fmla="*/ 26 w 26"/>
                <a:gd name="T5" fmla="*/ 14 h 27"/>
                <a:gd name="T6" fmla="*/ 13 w 26"/>
                <a:gd name="T7" fmla="*/ 27 h 27"/>
                <a:gd name="T8" fmla="*/ 0 w 26"/>
                <a:gd name="T9" fmla="*/ 13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3"/>
                  </a:moveTo>
                  <a:lnTo>
                    <a:pt x="13" y="0"/>
                  </a:lnTo>
                  <a:lnTo>
                    <a:pt x="26" y="14"/>
                  </a:lnTo>
                  <a:lnTo>
                    <a:pt x="13" y="27"/>
                  </a:lnTo>
                  <a:lnTo>
                    <a:pt x="0" y="1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0" name="Freeform 267"/>
            <p:cNvSpPr>
              <a:spLocks/>
            </p:cNvSpPr>
            <p:nvPr/>
          </p:nvSpPr>
          <p:spPr bwMode="auto">
            <a:xfrm>
              <a:off x="2516" y="2599"/>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1" name="Rectangle 268"/>
            <p:cNvSpPr>
              <a:spLocks noChangeArrowheads="1"/>
            </p:cNvSpPr>
            <p:nvPr/>
          </p:nvSpPr>
          <p:spPr bwMode="auto">
            <a:xfrm>
              <a:off x="2516" y="260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12" name="Freeform 269"/>
            <p:cNvSpPr>
              <a:spLocks/>
            </p:cNvSpPr>
            <p:nvPr/>
          </p:nvSpPr>
          <p:spPr bwMode="auto">
            <a:xfrm>
              <a:off x="2519" y="2599"/>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3" name="Rectangle 270"/>
            <p:cNvSpPr>
              <a:spLocks noChangeArrowheads="1"/>
            </p:cNvSpPr>
            <p:nvPr/>
          </p:nvSpPr>
          <p:spPr bwMode="auto">
            <a:xfrm>
              <a:off x="2519" y="260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14" name="Freeform 271"/>
            <p:cNvSpPr>
              <a:spLocks/>
            </p:cNvSpPr>
            <p:nvPr/>
          </p:nvSpPr>
          <p:spPr bwMode="auto">
            <a:xfrm>
              <a:off x="2509" y="2603"/>
              <a:ext cx="27" cy="11"/>
            </a:xfrm>
            <a:custGeom>
              <a:avLst/>
              <a:gdLst>
                <a:gd name="T0" fmla="*/ 0 w 27"/>
                <a:gd name="T1" fmla="*/ 9 h 11"/>
                <a:gd name="T2" fmla="*/ 26 w 27"/>
                <a:gd name="T3" fmla="*/ 11 h 11"/>
                <a:gd name="T4" fmla="*/ 27 w 27"/>
                <a:gd name="T5" fmla="*/ 2 h 11"/>
                <a:gd name="T6" fmla="*/ 1 w 27"/>
                <a:gd name="T7" fmla="*/ 0 h 11"/>
                <a:gd name="T8" fmla="*/ 0 w 27"/>
                <a:gd name="T9" fmla="*/ 9 h 11"/>
                <a:gd name="T10" fmla="*/ 0 60000 65536"/>
                <a:gd name="T11" fmla="*/ 0 60000 65536"/>
                <a:gd name="T12" fmla="*/ 0 60000 65536"/>
                <a:gd name="T13" fmla="*/ 0 60000 65536"/>
                <a:gd name="T14" fmla="*/ 0 60000 65536"/>
                <a:gd name="T15" fmla="*/ 0 w 27"/>
                <a:gd name="T16" fmla="*/ 0 h 11"/>
                <a:gd name="T17" fmla="*/ 27 w 27"/>
                <a:gd name="T18" fmla="*/ 11 h 11"/>
              </a:gdLst>
              <a:ahLst/>
              <a:cxnLst>
                <a:cxn ang="T10">
                  <a:pos x="T0" y="T1"/>
                </a:cxn>
                <a:cxn ang="T11">
                  <a:pos x="T2" y="T3"/>
                </a:cxn>
                <a:cxn ang="T12">
                  <a:pos x="T4" y="T5"/>
                </a:cxn>
                <a:cxn ang="T13">
                  <a:pos x="T6" y="T7"/>
                </a:cxn>
                <a:cxn ang="T14">
                  <a:pos x="T8" y="T9"/>
                </a:cxn>
              </a:cxnLst>
              <a:rect l="T15" t="T16" r="T17" b="T18"/>
              <a:pathLst>
                <a:path w="27" h="11">
                  <a:moveTo>
                    <a:pt x="0" y="9"/>
                  </a:moveTo>
                  <a:lnTo>
                    <a:pt x="26" y="11"/>
                  </a:lnTo>
                  <a:lnTo>
                    <a:pt x="27" y="2"/>
                  </a:lnTo>
                  <a:lnTo>
                    <a:pt x="1" y="0"/>
                  </a:lnTo>
                  <a:lnTo>
                    <a:pt x="0" y="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5" name="Freeform 272"/>
            <p:cNvSpPr>
              <a:spLocks/>
            </p:cNvSpPr>
            <p:nvPr/>
          </p:nvSpPr>
          <p:spPr bwMode="auto">
            <a:xfrm>
              <a:off x="2508" y="2600"/>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6" name="Freeform 273"/>
            <p:cNvSpPr>
              <a:spLocks/>
            </p:cNvSpPr>
            <p:nvPr/>
          </p:nvSpPr>
          <p:spPr bwMode="auto">
            <a:xfrm>
              <a:off x="2522" y="2557"/>
              <a:ext cx="27" cy="14"/>
            </a:xfrm>
            <a:custGeom>
              <a:avLst/>
              <a:gdLst>
                <a:gd name="T0" fmla="*/ 0 w 27"/>
                <a:gd name="T1" fmla="*/ 10 h 14"/>
                <a:gd name="T2" fmla="*/ 26 w 27"/>
                <a:gd name="T3" fmla="*/ 14 h 14"/>
                <a:gd name="T4" fmla="*/ 27 w 27"/>
                <a:gd name="T5" fmla="*/ 4 h 14"/>
                <a:gd name="T6" fmla="*/ 1 w 27"/>
                <a:gd name="T7" fmla="*/ 0 h 14"/>
                <a:gd name="T8" fmla="*/ 0 w 27"/>
                <a:gd name="T9" fmla="*/ 10 h 14"/>
                <a:gd name="T10" fmla="*/ 0 60000 65536"/>
                <a:gd name="T11" fmla="*/ 0 60000 65536"/>
                <a:gd name="T12" fmla="*/ 0 60000 65536"/>
                <a:gd name="T13" fmla="*/ 0 60000 65536"/>
                <a:gd name="T14" fmla="*/ 0 60000 65536"/>
                <a:gd name="T15" fmla="*/ 0 w 27"/>
                <a:gd name="T16" fmla="*/ 0 h 14"/>
                <a:gd name="T17" fmla="*/ 27 w 27"/>
                <a:gd name="T18" fmla="*/ 14 h 14"/>
              </a:gdLst>
              <a:ahLst/>
              <a:cxnLst>
                <a:cxn ang="T10">
                  <a:pos x="T0" y="T1"/>
                </a:cxn>
                <a:cxn ang="T11">
                  <a:pos x="T2" y="T3"/>
                </a:cxn>
                <a:cxn ang="T12">
                  <a:pos x="T4" y="T5"/>
                </a:cxn>
                <a:cxn ang="T13">
                  <a:pos x="T6" y="T7"/>
                </a:cxn>
                <a:cxn ang="T14">
                  <a:pos x="T8" y="T9"/>
                </a:cxn>
              </a:cxnLst>
              <a:rect l="T15" t="T16" r="T17" b="T18"/>
              <a:pathLst>
                <a:path w="27" h="14">
                  <a:moveTo>
                    <a:pt x="0" y="10"/>
                  </a:moveTo>
                  <a:lnTo>
                    <a:pt x="26" y="14"/>
                  </a:lnTo>
                  <a:lnTo>
                    <a:pt x="27" y="4"/>
                  </a:lnTo>
                  <a:lnTo>
                    <a:pt x="1" y="0"/>
                  </a:lnTo>
                  <a:lnTo>
                    <a:pt x="0" y="1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7" name="Freeform 274"/>
            <p:cNvSpPr>
              <a:spLocks/>
            </p:cNvSpPr>
            <p:nvPr/>
          </p:nvSpPr>
          <p:spPr bwMode="auto">
            <a:xfrm>
              <a:off x="2535" y="254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8" name="Freeform 275"/>
            <p:cNvSpPr>
              <a:spLocks/>
            </p:cNvSpPr>
            <p:nvPr/>
          </p:nvSpPr>
          <p:spPr bwMode="auto">
            <a:xfrm>
              <a:off x="2522" y="2546"/>
              <a:ext cx="26" cy="27"/>
            </a:xfrm>
            <a:custGeom>
              <a:avLst/>
              <a:gdLst>
                <a:gd name="T0" fmla="*/ 0 w 26"/>
                <a:gd name="T1" fmla="*/ 11 h 27"/>
                <a:gd name="T2" fmla="*/ 13 w 26"/>
                <a:gd name="T3" fmla="*/ 0 h 27"/>
                <a:gd name="T4" fmla="*/ 26 w 26"/>
                <a:gd name="T5" fmla="*/ 15 h 27"/>
                <a:gd name="T6" fmla="*/ 13 w 26"/>
                <a:gd name="T7" fmla="*/ 27 h 27"/>
                <a:gd name="T8" fmla="*/ 0 w 26"/>
                <a:gd name="T9" fmla="*/ 11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1"/>
                  </a:moveTo>
                  <a:lnTo>
                    <a:pt x="13" y="0"/>
                  </a:lnTo>
                  <a:lnTo>
                    <a:pt x="26" y="15"/>
                  </a:lnTo>
                  <a:lnTo>
                    <a:pt x="13" y="27"/>
                  </a:lnTo>
                  <a:lnTo>
                    <a:pt x="0" y="1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19" name="Freeform 276"/>
            <p:cNvSpPr>
              <a:spLocks/>
            </p:cNvSpPr>
            <p:nvPr/>
          </p:nvSpPr>
          <p:spPr bwMode="auto">
            <a:xfrm>
              <a:off x="2537" y="2545"/>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20" name="Rectangle 277"/>
            <p:cNvSpPr>
              <a:spLocks noChangeArrowheads="1"/>
            </p:cNvSpPr>
            <p:nvPr/>
          </p:nvSpPr>
          <p:spPr bwMode="auto">
            <a:xfrm>
              <a:off x="2537" y="254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21" name="Freeform 278"/>
            <p:cNvSpPr>
              <a:spLocks/>
            </p:cNvSpPr>
            <p:nvPr/>
          </p:nvSpPr>
          <p:spPr bwMode="auto">
            <a:xfrm>
              <a:off x="2538" y="254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22" name="Rectangle 279"/>
            <p:cNvSpPr>
              <a:spLocks noChangeArrowheads="1"/>
            </p:cNvSpPr>
            <p:nvPr/>
          </p:nvSpPr>
          <p:spPr bwMode="auto">
            <a:xfrm>
              <a:off x="2538" y="254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23" name="Freeform 280"/>
            <p:cNvSpPr>
              <a:spLocks/>
            </p:cNvSpPr>
            <p:nvPr/>
          </p:nvSpPr>
          <p:spPr bwMode="auto">
            <a:xfrm>
              <a:off x="2540" y="254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24" name="Rectangle 281"/>
            <p:cNvSpPr>
              <a:spLocks noChangeArrowheads="1"/>
            </p:cNvSpPr>
            <p:nvPr/>
          </p:nvSpPr>
          <p:spPr bwMode="auto">
            <a:xfrm>
              <a:off x="2540" y="254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25" name="Freeform 282"/>
            <p:cNvSpPr>
              <a:spLocks/>
            </p:cNvSpPr>
            <p:nvPr/>
          </p:nvSpPr>
          <p:spPr bwMode="auto">
            <a:xfrm>
              <a:off x="2542" y="2545"/>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26" name="Rectangle 283"/>
            <p:cNvSpPr>
              <a:spLocks noChangeArrowheads="1"/>
            </p:cNvSpPr>
            <p:nvPr/>
          </p:nvSpPr>
          <p:spPr bwMode="auto">
            <a:xfrm>
              <a:off x="2542" y="254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27" name="Freeform 284"/>
            <p:cNvSpPr>
              <a:spLocks/>
            </p:cNvSpPr>
            <p:nvPr/>
          </p:nvSpPr>
          <p:spPr bwMode="auto">
            <a:xfrm>
              <a:off x="2547" y="2545"/>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28" name="Rectangle 285"/>
            <p:cNvSpPr>
              <a:spLocks noChangeArrowheads="1"/>
            </p:cNvSpPr>
            <p:nvPr/>
          </p:nvSpPr>
          <p:spPr bwMode="auto">
            <a:xfrm>
              <a:off x="2547" y="254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29" name="Freeform 286"/>
            <p:cNvSpPr>
              <a:spLocks/>
            </p:cNvSpPr>
            <p:nvPr/>
          </p:nvSpPr>
          <p:spPr bwMode="auto">
            <a:xfrm>
              <a:off x="2550" y="254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0" name="Rectangle 287"/>
            <p:cNvSpPr>
              <a:spLocks noChangeArrowheads="1"/>
            </p:cNvSpPr>
            <p:nvPr/>
          </p:nvSpPr>
          <p:spPr bwMode="auto">
            <a:xfrm>
              <a:off x="2550" y="254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31" name="Freeform 288"/>
            <p:cNvSpPr>
              <a:spLocks/>
            </p:cNvSpPr>
            <p:nvPr/>
          </p:nvSpPr>
          <p:spPr bwMode="auto">
            <a:xfrm>
              <a:off x="2554" y="254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2" name="Rectangle 289"/>
            <p:cNvSpPr>
              <a:spLocks noChangeArrowheads="1"/>
            </p:cNvSpPr>
            <p:nvPr/>
          </p:nvSpPr>
          <p:spPr bwMode="auto">
            <a:xfrm>
              <a:off x="2554" y="254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33" name="Freeform 290"/>
            <p:cNvSpPr>
              <a:spLocks/>
            </p:cNvSpPr>
            <p:nvPr/>
          </p:nvSpPr>
          <p:spPr bwMode="auto">
            <a:xfrm>
              <a:off x="2544" y="2546"/>
              <a:ext cx="27" cy="14"/>
            </a:xfrm>
            <a:custGeom>
              <a:avLst/>
              <a:gdLst>
                <a:gd name="T0" fmla="*/ 0 w 27"/>
                <a:gd name="T1" fmla="*/ 12 h 14"/>
                <a:gd name="T2" fmla="*/ 26 w 27"/>
                <a:gd name="T3" fmla="*/ 14 h 14"/>
                <a:gd name="T4" fmla="*/ 27 w 27"/>
                <a:gd name="T5" fmla="*/ 2 h 14"/>
                <a:gd name="T6" fmla="*/ 1 w 27"/>
                <a:gd name="T7" fmla="*/ 0 h 14"/>
                <a:gd name="T8" fmla="*/ 0 w 27"/>
                <a:gd name="T9" fmla="*/ 12 h 14"/>
                <a:gd name="T10" fmla="*/ 0 60000 65536"/>
                <a:gd name="T11" fmla="*/ 0 60000 65536"/>
                <a:gd name="T12" fmla="*/ 0 60000 65536"/>
                <a:gd name="T13" fmla="*/ 0 60000 65536"/>
                <a:gd name="T14" fmla="*/ 0 60000 65536"/>
                <a:gd name="T15" fmla="*/ 0 w 27"/>
                <a:gd name="T16" fmla="*/ 0 h 14"/>
                <a:gd name="T17" fmla="*/ 27 w 27"/>
                <a:gd name="T18" fmla="*/ 14 h 14"/>
              </a:gdLst>
              <a:ahLst/>
              <a:cxnLst>
                <a:cxn ang="T10">
                  <a:pos x="T0" y="T1"/>
                </a:cxn>
                <a:cxn ang="T11">
                  <a:pos x="T2" y="T3"/>
                </a:cxn>
                <a:cxn ang="T12">
                  <a:pos x="T4" y="T5"/>
                </a:cxn>
                <a:cxn ang="T13">
                  <a:pos x="T6" y="T7"/>
                </a:cxn>
                <a:cxn ang="T14">
                  <a:pos x="T8" y="T9"/>
                </a:cxn>
              </a:cxnLst>
              <a:rect l="T15" t="T16" r="T17" b="T18"/>
              <a:pathLst>
                <a:path w="27" h="14">
                  <a:moveTo>
                    <a:pt x="0" y="12"/>
                  </a:moveTo>
                  <a:lnTo>
                    <a:pt x="26" y="14"/>
                  </a:lnTo>
                  <a:lnTo>
                    <a:pt x="27" y="2"/>
                  </a:lnTo>
                  <a:lnTo>
                    <a:pt x="1" y="0"/>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4" name="Freeform 291"/>
            <p:cNvSpPr>
              <a:spLocks/>
            </p:cNvSpPr>
            <p:nvPr/>
          </p:nvSpPr>
          <p:spPr bwMode="auto">
            <a:xfrm>
              <a:off x="2543" y="2546"/>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5" name="Freeform 292"/>
            <p:cNvSpPr>
              <a:spLocks/>
            </p:cNvSpPr>
            <p:nvPr/>
          </p:nvSpPr>
          <p:spPr bwMode="auto">
            <a:xfrm>
              <a:off x="2571" y="2503"/>
              <a:ext cx="29" cy="27"/>
            </a:xfrm>
            <a:custGeom>
              <a:avLst/>
              <a:gdLst>
                <a:gd name="T0" fmla="*/ 0 w 29"/>
                <a:gd name="T1" fmla="*/ 23 h 27"/>
                <a:gd name="T2" fmla="*/ 26 w 29"/>
                <a:gd name="T3" fmla="*/ 27 h 27"/>
                <a:gd name="T4" fmla="*/ 29 w 29"/>
                <a:gd name="T5" fmla="*/ 4 h 27"/>
                <a:gd name="T6" fmla="*/ 3 w 29"/>
                <a:gd name="T7" fmla="*/ 0 h 27"/>
                <a:gd name="T8" fmla="*/ 0 w 29"/>
                <a:gd name="T9" fmla="*/ 23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0" y="23"/>
                  </a:moveTo>
                  <a:lnTo>
                    <a:pt x="26" y="27"/>
                  </a:lnTo>
                  <a:lnTo>
                    <a:pt x="29" y="4"/>
                  </a:lnTo>
                  <a:lnTo>
                    <a:pt x="3" y="0"/>
                  </a:lnTo>
                  <a:lnTo>
                    <a:pt x="0" y="2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6" name="Freeform 293"/>
            <p:cNvSpPr>
              <a:spLocks/>
            </p:cNvSpPr>
            <p:nvPr/>
          </p:nvSpPr>
          <p:spPr bwMode="auto">
            <a:xfrm>
              <a:off x="2586" y="2491"/>
              <a:ext cx="19" cy="27"/>
            </a:xfrm>
            <a:custGeom>
              <a:avLst/>
              <a:gdLst>
                <a:gd name="T0" fmla="*/ 1 w 19"/>
                <a:gd name="T1" fmla="*/ 0 h 27"/>
                <a:gd name="T2" fmla="*/ 0 w 19"/>
                <a:gd name="T3" fmla="*/ 27 h 27"/>
                <a:gd name="T4" fmla="*/ 17 w 19"/>
                <a:gd name="T5" fmla="*/ 27 h 27"/>
                <a:gd name="T6" fmla="*/ 19 w 19"/>
                <a:gd name="T7" fmla="*/ 0 h 27"/>
                <a:gd name="T8" fmla="*/ 1 w 19"/>
                <a:gd name="T9" fmla="*/ 0 h 27"/>
                <a:gd name="T10" fmla="*/ 0 60000 65536"/>
                <a:gd name="T11" fmla="*/ 0 60000 65536"/>
                <a:gd name="T12" fmla="*/ 0 60000 65536"/>
                <a:gd name="T13" fmla="*/ 0 60000 65536"/>
                <a:gd name="T14" fmla="*/ 0 60000 65536"/>
                <a:gd name="T15" fmla="*/ 0 w 19"/>
                <a:gd name="T16" fmla="*/ 0 h 27"/>
                <a:gd name="T17" fmla="*/ 19 w 19"/>
                <a:gd name="T18" fmla="*/ 27 h 27"/>
              </a:gdLst>
              <a:ahLst/>
              <a:cxnLst>
                <a:cxn ang="T10">
                  <a:pos x="T0" y="T1"/>
                </a:cxn>
                <a:cxn ang="T11">
                  <a:pos x="T2" y="T3"/>
                </a:cxn>
                <a:cxn ang="T12">
                  <a:pos x="T4" y="T5"/>
                </a:cxn>
                <a:cxn ang="T13">
                  <a:pos x="T6" y="T7"/>
                </a:cxn>
                <a:cxn ang="T14">
                  <a:pos x="T8" y="T9"/>
                </a:cxn>
              </a:cxnLst>
              <a:rect l="T15" t="T16" r="T17" b="T18"/>
              <a:pathLst>
                <a:path w="19" h="27">
                  <a:moveTo>
                    <a:pt x="1" y="0"/>
                  </a:moveTo>
                  <a:lnTo>
                    <a:pt x="0" y="27"/>
                  </a:lnTo>
                  <a:lnTo>
                    <a:pt x="17" y="27"/>
                  </a:lnTo>
                  <a:lnTo>
                    <a:pt x="1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7" name="Freeform 294"/>
            <p:cNvSpPr>
              <a:spLocks/>
            </p:cNvSpPr>
            <p:nvPr/>
          </p:nvSpPr>
          <p:spPr bwMode="auto">
            <a:xfrm>
              <a:off x="2573" y="2492"/>
              <a:ext cx="26" cy="27"/>
            </a:xfrm>
            <a:custGeom>
              <a:avLst/>
              <a:gdLst>
                <a:gd name="T0" fmla="*/ 0 w 26"/>
                <a:gd name="T1" fmla="*/ 11 h 27"/>
                <a:gd name="T2" fmla="*/ 13 w 26"/>
                <a:gd name="T3" fmla="*/ 0 h 27"/>
                <a:gd name="T4" fmla="*/ 26 w 26"/>
                <a:gd name="T5" fmla="*/ 15 h 27"/>
                <a:gd name="T6" fmla="*/ 13 w 26"/>
                <a:gd name="T7" fmla="*/ 27 h 27"/>
                <a:gd name="T8" fmla="*/ 0 w 26"/>
                <a:gd name="T9" fmla="*/ 11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1"/>
                  </a:moveTo>
                  <a:lnTo>
                    <a:pt x="13" y="0"/>
                  </a:lnTo>
                  <a:lnTo>
                    <a:pt x="26" y="15"/>
                  </a:lnTo>
                  <a:lnTo>
                    <a:pt x="13" y="27"/>
                  </a:lnTo>
                  <a:lnTo>
                    <a:pt x="0" y="1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8" name="Freeform 295"/>
            <p:cNvSpPr>
              <a:spLocks/>
            </p:cNvSpPr>
            <p:nvPr/>
          </p:nvSpPr>
          <p:spPr bwMode="auto">
            <a:xfrm>
              <a:off x="2603" y="2491"/>
              <a:ext cx="5" cy="27"/>
            </a:xfrm>
            <a:custGeom>
              <a:avLst/>
              <a:gdLst>
                <a:gd name="T0" fmla="*/ 2 w 5"/>
                <a:gd name="T1" fmla="*/ 0 h 27"/>
                <a:gd name="T2" fmla="*/ 0 w 5"/>
                <a:gd name="T3" fmla="*/ 27 h 27"/>
                <a:gd name="T4" fmla="*/ 4 w 5"/>
                <a:gd name="T5" fmla="*/ 27 h 27"/>
                <a:gd name="T6" fmla="*/ 5 w 5"/>
                <a:gd name="T7" fmla="*/ 0 h 27"/>
                <a:gd name="T8" fmla="*/ 2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2" y="0"/>
                  </a:moveTo>
                  <a:lnTo>
                    <a:pt x="0" y="27"/>
                  </a:lnTo>
                  <a:lnTo>
                    <a:pt x="4" y="27"/>
                  </a:lnTo>
                  <a:lnTo>
                    <a:pt x="5"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39" name="Rectangle 296"/>
            <p:cNvSpPr>
              <a:spLocks noChangeArrowheads="1"/>
            </p:cNvSpPr>
            <p:nvPr/>
          </p:nvSpPr>
          <p:spPr bwMode="auto">
            <a:xfrm>
              <a:off x="2603" y="249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40" name="Freeform 297"/>
            <p:cNvSpPr>
              <a:spLocks/>
            </p:cNvSpPr>
            <p:nvPr/>
          </p:nvSpPr>
          <p:spPr bwMode="auto">
            <a:xfrm>
              <a:off x="2626" y="2475"/>
              <a:ext cx="28" cy="20"/>
            </a:xfrm>
            <a:custGeom>
              <a:avLst/>
              <a:gdLst>
                <a:gd name="T0" fmla="*/ 0 w 28"/>
                <a:gd name="T1" fmla="*/ 13 h 20"/>
                <a:gd name="T2" fmla="*/ 25 w 28"/>
                <a:gd name="T3" fmla="*/ 20 h 20"/>
                <a:gd name="T4" fmla="*/ 28 w 28"/>
                <a:gd name="T5" fmla="*/ 7 h 20"/>
                <a:gd name="T6" fmla="*/ 3 w 28"/>
                <a:gd name="T7" fmla="*/ 0 h 20"/>
                <a:gd name="T8" fmla="*/ 0 w 28"/>
                <a:gd name="T9" fmla="*/ 13 h 20"/>
                <a:gd name="T10" fmla="*/ 0 60000 65536"/>
                <a:gd name="T11" fmla="*/ 0 60000 65536"/>
                <a:gd name="T12" fmla="*/ 0 60000 65536"/>
                <a:gd name="T13" fmla="*/ 0 60000 65536"/>
                <a:gd name="T14" fmla="*/ 0 60000 65536"/>
                <a:gd name="T15" fmla="*/ 0 w 28"/>
                <a:gd name="T16" fmla="*/ 0 h 20"/>
                <a:gd name="T17" fmla="*/ 28 w 28"/>
                <a:gd name="T18" fmla="*/ 20 h 20"/>
              </a:gdLst>
              <a:ahLst/>
              <a:cxnLst>
                <a:cxn ang="T10">
                  <a:pos x="T0" y="T1"/>
                </a:cxn>
                <a:cxn ang="T11">
                  <a:pos x="T2" y="T3"/>
                </a:cxn>
                <a:cxn ang="T12">
                  <a:pos x="T4" y="T5"/>
                </a:cxn>
                <a:cxn ang="T13">
                  <a:pos x="T6" y="T7"/>
                </a:cxn>
                <a:cxn ang="T14">
                  <a:pos x="T8" y="T9"/>
                </a:cxn>
              </a:cxnLst>
              <a:rect l="T15" t="T16" r="T17" b="T18"/>
              <a:pathLst>
                <a:path w="28" h="20">
                  <a:moveTo>
                    <a:pt x="0" y="13"/>
                  </a:moveTo>
                  <a:lnTo>
                    <a:pt x="25" y="20"/>
                  </a:lnTo>
                  <a:lnTo>
                    <a:pt x="28" y="7"/>
                  </a:lnTo>
                  <a:lnTo>
                    <a:pt x="3" y="0"/>
                  </a:lnTo>
                  <a:lnTo>
                    <a:pt x="0" y="1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41" name="Freeform 298"/>
            <p:cNvSpPr>
              <a:spLocks/>
            </p:cNvSpPr>
            <p:nvPr/>
          </p:nvSpPr>
          <p:spPr bwMode="auto">
            <a:xfrm>
              <a:off x="2641" y="2464"/>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42" name="Freeform 299"/>
            <p:cNvSpPr>
              <a:spLocks/>
            </p:cNvSpPr>
            <p:nvPr/>
          </p:nvSpPr>
          <p:spPr bwMode="auto">
            <a:xfrm>
              <a:off x="2629" y="2466"/>
              <a:ext cx="25" cy="26"/>
            </a:xfrm>
            <a:custGeom>
              <a:avLst/>
              <a:gdLst>
                <a:gd name="T0" fmla="*/ 0 w 25"/>
                <a:gd name="T1" fmla="*/ 9 h 26"/>
                <a:gd name="T2" fmla="*/ 12 w 25"/>
                <a:gd name="T3" fmla="*/ 0 h 26"/>
                <a:gd name="T4" fmla="*/ 25 w 25"/>
                <a:gd name="T5" fmla="*/ 16 h 26"/>
                <a:gd name="T6" fmla="*/ 12 w 25"/>
                <a:gd name="T7" fmla="*/ 26 h 26"/>
                <a:gd name="T8" fmla="*/ 0 w 25"/>
                <a:gd name="T9" fmla="*/ 9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9"/>
                  </a:moveTo>
                  <a:lnTo>
                    <a:pt x="12" y="0"/>
                  </a:lnTo>
                  <a:lnTo>
                    <a:pt x="25" y="16"/>
                  </a:lnTo>
                  <a:lnTo>
                    <a:pt x="12" y="26"/>
                  </a:lnTo>
                  <a:lnTo>
                    <a:pt x="0" y="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43" name="Freeform 300"/>
            <p:cNvSpPr>
              <a:spLocks/>
            </p:cNvSpPr>
            <p:nvPr/>
          </p:nvSpPr>
          <p:spPr bwMode="auto">
            <a:xfrm>
              <a:off x="2645" y="2464"/>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44" name="Rectangle 301"/>
            <p:cNvSpPr>
              <a:spLocks noChangeArrowheads="1"/>
            </p:cNvSpPr>
            <p:nvPr/>
          </p:nvSpPr>
          <p:spPr bwMode="auto">
            <a:xfrm>
              <a:off x="2645" y="246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45" name="Freeform 302"/>
            <p:cNvSpPr>
              <a:spLocks/>
            </p:cNvSpPr>
            <p:nvPr/>
          </p:nvSpPr>
          <p:spPr bwMode="auto">
            <a:xfrm>
              <a:off x="2653" y="2464"/>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46" name="Rectangle 303"/>
            <p:cNvSpPr>
              <a:spLocks noChangeArrowheads="1"/>
            </p:cNvSpPr>
            <p:nvPr/>
          </p:nvSpPr>
          <p:spPr bwMode="auto">
            <a:xfrm>
              <a:off x="2653" y="246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47" name="Freeform 304"/>
            <p:cNvSpPr>
              <a:spLocks/>
            </p:cNvSpPr>
            <p:nvPr/>
          </p:nvSpPr>
          <p:spPr bwMode="auto">
            <a:xfrm>
              <a:off x="2660" y="2464"/>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48" name="Rectangle 305"/>
            <p:cNvSpPr>
              <a:spLocks noChangeArrowheads="1"/>
            </p:cNvSpPr>
            <p:nvPr/>
          </p:nvSpPr>
          <p:spPr bwMode="auto">
            <a:xfrm>
              <a:off x="2660" y="246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49" name="Freeform 306"/>
            <p:cNvSpPr>
              <a:spLocks/>
            </p:cNvSpPr>
            <p:nvPr/>
          </p:nvSpPr>
          <p:spPr bwMode="auto">
            <a:xfrm>
              <a:off x="2665" y="2464"/>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0" name="Rectangle 307"/>
            <p:cNvSpPr>
              <a:spLocks noChangeArrowheads="1"/>
            </p:cNvSpPr>
            <p:nvPr/>
          </p:nvSpPr>
          <p:spPr bwMode="auto">
            <a:xfrm>
              <a:off x="2665" y="246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51" name="Freeform 308"/>
            <p:cNvSpPr>
              <a:spLocks/>
            </p:cNvSpPr>
            <p:nvPr/>
          </p:nvSpPr>
          <p:spPr bwMode="auto">
            <a:xfrm>
              <a:off x="2714" y="2464"/>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2" name="Freeform 309"/>
            <p:cNvSpPr>
              <a:spLocks/>
            </p:cNvSpPr>
            <p:nvPr/>
          </p:nvSpPr>
          <p:spPr bwMode="auto">
            <a:xfrm>
              <a:off x="2706" y="2446"/>
              <a:ext cx="35" cy="38"/>
            </a:xfrm>
            <a:custGeom>
              <a:avLst/>
              <a:gdLst>
                <a:gd name="T0" fmla="*/ 0 w 35"/>
                <a:gd name="T1" fmla="*/ 27 h 38"/>
                <a:gd name="T2" fmla="*/ 23 w 35"/>
                <a:gd name="T3" fmla="*/ 38 h 38"/>
                <a:gd name="T4" fmla="*/ 35 w 35"/>
                <a:gd name="T5" fmla="*/ 11 h 38"/>
                <a:gd name="T6" fmla="*/ 11 w 35"/>
                <a:gd name="T7" fmla="*/ 0 h 38"/>
                <a:gd name="T8" fmla="*/ 0 w 35"/>
                <a:gd name="T9" fmla="*/ 27 h 38"/>
                <a:gd name="T10" fmla="*/ 0 60000 65536"/>
                <a:gd name="T11" fmla="*/ 0 60000 65536"/>
                <a:gd name="T12" fmla="*/ 0 60000 65536"/>
                <a:gd name="T13" fmla="*/ 0 60000 65536"/>
                <a:gd name="T14" fmla="*/ 0 60000 65536"/>
                <a:gd name="T15" fmla="*/ 0 w 35"/>
                <a:gd name="T16" fmla="*/ 0 h 38"/>
                <a:gd name="T17" fmla="*/ 35 w 35"/>
                <a:gd name="T18" fmla="*/ 38 h 38"/>
              </a:gdLst>
              <a:ahLst/>
              <a:cxnLst>
                <a:cxn ang="T10">
                  <a:pos x="T0" y="T1"/>
                </a:cxn>
                <a:cxn ang="T11">
                  <a:pos x="T2" y="T3"/>
                </a:cxn>
                <a:cxn ang="T12">
                  <a:pos x="T4" y="T5"/>
                </a:cxn>
                <a:cxn ang="T13">
                  <a:pos x="T6" y="T7"/>
                </a:cxn>
                <a:cxn ang="T14">
                  <a:pos x="T8" y="T9"/>
                </a:cxn>
              </a:cxnLst>
              <a:rect l="T15" t="T16" r="T17" b="T18"/>
              <a:pathLst>
                <a:path w="35" h="38">
                  <a:moveTo>
                    <a:pt x="0" y="27"/>
                  </a:moveTo>
                  <a:lnTo>
                    <a:pt x="23" y="38"/>
                  </a:lnTo>
                  <a:lnTo>
                    <a:pt x="35" y="11"/>
                  </a:lnTo>
                  <a:lnTo>
                    <a:pt x="11" y="0"/>
                  </a:lnTo>
                  <a:lnTo>
                    <a:pt x="0" y="2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3" name="Freeform 310"/>
            <p:cNvSpPr>
              <a:spLocks/>
            </p:cNvSpPr>
            <p:nvPr/>
          </p:nvSpPr>
          <p:spPr bwMode="auto">
            <a:xfrm>
              <a:off x="2704" y="2466"/>
              <a:ext cx="24" cy="26"/>
            </a:xfrm>
            <a:custGeom>
              <a:avLst/>
              <a:gdLst>
                <a:gd name="T0" fmla="*/ 12 w 24"/>
                <a:gd name="T1" fmla="*/ 0 h 26"/>
                <a:gd name="T2" fmla="*/ 0 w 24"/>
                <a:gd name="T3" fmla="*/ 7 h 26"/>
                <a:gd name="T4" fmla="*/ 12 w 24"/>
                <a:gd name="T5" fmla="*/ 26 h 26"/>
                <a:gd name="T6" fmla="*/ 24 w 24"/>
                <a:gd name="T7" fmla="*/ 18 h 26"/>
                <a:gd name="T8" fmla="*/ 12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2" y="0"/>
                  </a:moveTo>
                  <a:lnTo>
                    <a:pt x="0" y="7"/>
                  </a:lnTo>
                  <a:lnTo>
                    <a:pt x="12" y="26"/>
                  </a:lnTo>
                  <a:lnTo>
                    <a:pt x="24" y="18"/>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4" name="Freeform 311"/>
            <p:cNvSpPr>
              <a:spLocks/>
            </p:cNvSpPr>
            <p:nvPr/>
          </p:nvSpPr>
          <p:spPr bwMode="auto">
            <a:xfrm>
              <a:off x="2728" y="2438"/>
              <a:ext cx="13" cy="26"/>
            </a:xfrm>
            <a:custGeom>
              <a:avLst/>
              <a:gdLst>
                <a:gd name="T0" fmla="*/ 1 w 13"/>
                <a:gd name="T1" fmla="*/ 0 h 26"/>
                <a:gd name="T2" fmla="*/ 0 w 13"/>
                <a:gd name="T3" fmla="*/ 26 h 26"/>
                <a:gd name="T4" fmla="*/ 12 w 13"/>
                <a:gd name="T5" fmla="*/ 26 h 26"/>
                <a:gd name="T6" fmla="*/ 13 w 13"/>
                <a:gd name="T7" fmla="*/ 0 h 26"/>
                <a:gd name="T8" fmla="*/ 1 w 13"/>
                <a:gd name="T9" fmla="*/ 0 h 26"/>
                <a:gd name="T10" fmla="*/ 0 60000 65536"/>
                <a:gd name="T11" fmla="*/ 0 60000 65536"/>
                <a:gd name="T12" fmla="*/ 0 60000 65536"/>
                <a:gd name="T13" fmla="*/ 0 60000 65536"/>
                <a:gd name="T14" fmla="*/ 0 60000 65536"/>
                <a:gd name="T15" fmla="*/ 0 w 13"/>
                <a:gd name="T16" fmla="*/ 0 h 26"/>
                <a:gd name="T17" fmla="*/ 13 w 13"/>
                <a:gd name="T18" fmla="*/ 26 h 26"/>
              </a:gdLst>
              <a:ahLst/>
              <a:cxnLst>
                <a:cxn ang="T10">
                  <a:pos x="T0" y="T1"/>
                </a:cxn>
                <a:cxn ang="T11">
                  <a:pos x="T2" y="T3"/>
                </a:cxn>
                <a:cxn ang="T12">
                  <a:pos x="T4" y="T5"/>
                </a:cxn>
                <a:cxn ang="T13">
                  <a:pos x="T6" y="T7"/>
                </a:cxn>
                <a:cxn ang="T14">
                  <a:pos x="T8" y="T9"/>
                </a:cxn>
              </a:cxnLst>
              <a:rect l="T15" t="T16" r="T17" b="T18"/>
              <a:pathLst>
                <a:path w="13" h="26">
                  <a:moveTo>
                    <a:pt x="1" y="0"/>
                  </a:moveTo>
                  <a:lnTo>
                    <a:pt x="0" y="26"/>
                  </a:lnTo>
                  <a:lnTo>
                    <a:pt x="12" y="26"/>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5" name="Freeform 312"/>
            <p:cNvSpPr>
              <a:spLocks/>
            </p:cNvSpPr>
            <p:nvPr/>
          </p:nvSpPr>
          <p:spPr bwMode="auto">
            <a:xfrm>
              <a:off x="2716" y="2439"/>
              <a:ext cx="24" cy="27"/>
            </a:xfrm>
            <a:custGeom>
              <a:avLst/>
              <a:gdLst>
                <a:gd name="T0" fmla="*/ 0 w 24"/>
                <a:gd name="T1" fmla="*/ 7 h 27"/>
                <a:gd name="T2" fmla="*/ 12 w 24"/>
                <a:gd name="T3" fmla="*/ 0 h 27"/>
                <a:gd name="T4" fmla="*/ 24 w 24"/>
                <a:gd name="T5" fmla="*/ 18 h 27"/>
                <a:gd name="T6" fmla="*/ 12 w 24"/>
                <a:gd name="T7" fmla="*/ 27 h 27"/>
                <a:gd name="T8" fmla="*/ 0 w 24"/>
                <a:gd name="T9" fmla="*/ 7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7"/>
                  </a:moveTo>
                  <a:lnTo>
                    <a:pt x="12" y="0"/>
                  </a:lnTo>
                  <a:lnTo>
                    <a:pt x="24" y="18"/>
                  </a:lnTo>
                  <a:lnTo>
                    <a:pt x="12" y="27"/>
                  </a:lnTo>
                  <a:lnTo>
                    <a:pt x="0" y="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6" name="Freeform 313"/>
            <p:cNvSpPr>
              <a:spLocks/>
            </p:cNvSpPr>
            <p:nvPr/>
          </p:nvSpPr>
          <p:spPr bwMode="auto">
            <a:xfrm>
              <a:off x="2776" y="2412"/>
              <a:ext cx="44" cy="41"/>
            </a:xfrm>
            <a:custGeom>
              <a:avLst/>
              <a:gdLst>
                <a:gd name="T0" fmla="*/ 0 w 44"/>
                <a:gd name="T1" fmla="*/ 16 h 41"/>
                <a:gd name="T2" fmla="*/ 10 w 44"/>
                <a:gd name="T3" fmla="*/ 41 h 41"/>
                <a:gd name="T4" fmla="*/ 44 w 44"/>
                <a:gd name="T5" fmla="*/ 25 h 41"/>
                <a:gd name="T6" fmla="*/ 35 w 44"/>
                <a:gd name="T7" fmla="*/ 0 h 41"/>
                <a:gd name="T8" fmla="*/ 0 w 44"/>
                <a:gd name="T9" fmla="*/ 16 h 41"/>
                <a:gd name="T10" fmla="*/ 0 60000 65536"/>
                <a:gd name="T11" fmla="*/ 0 60000 65536"/>
                <a:gd name="T12" fmla="*/ 0 60000 65536"/>
                <a:gd name="T13" fmla="*/ 0 60000 65536"/>
                <a:gd name="T14" fmla="*/ 0 60000 65536"/>
                <a:gd name="T15" fmla="*/ 0 w 44"/>
                <a:gd name="T16" fmla="*/ 0 h 41"/>
                <a:gd name="T17" fmla="*/ 44 w 44"/>
                <a:gd name="T18" fmla="*/ 41 h 41"/>
              </a:gdLst>
              <a:ahLst/>
              <a:cxnLst>
                <a:cxn ang="T10">
                  <a:pos x="T0" y="T1"/>
                </a:cxn>
                <a:cxn ang="T11">
                  <a:pos x="T2" y="T3"/>
                </a:cxn>
                <a:cxn ang="T12">
                  <a:pos x="T4" y="T5"/>
                </a:cxn>
                <a:cxn ang="T13">
                  <a:pos x="T6" y="T7"/>
                </a:cxn>
                <a:cxn ang="T14">
                  <a:pos x="T8" y="T9"/>
                </a:cxn>
              </a:cxnLst>
              <a:rect l="T15" t="T16" r="T17" b="T18"/>
              <a:pathLst>
                <a:path w="44" h="41">
                  <a:moveTo>
                    <a:pt x="0" y="16"/>
                  </a:moveTo>
                  <a:lnTo>
                    <a:pt x="10" y="41"/>
                  </a:lnTo>
                  <a:lnTo>
                    <a:pt x="44" y="25"/>
                  </a:lnTo>
                  <a:lnTo>
                    <a:pt x="35" y="0"/>
                  </a:lnTo>
                  <a:lnTo>
                    <a:pt x="0" y="16"/>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7" name="Freeform 314"/>
            <p:cNvSpPr>
              <a:spLocks/>
            </p:cNvSpPr>
            <p:nvPr/>
          </p:nvSpPr>
          <p:spPr bwMode="auto">
            <a:xfrm>
              <a:off x="2815" y="2411"/>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8" name="Freeform 315"/>
            <p:cNvSpPr>
              <a:spLocks/>
            </p:cNvSpPr>
            <p:nvPr/>
          </p:nvSpPr>
          <p:spPr bwMode="auto">
            <a:xfrm>
              <a:off x="2811" y="2412"/>
              <a:ext cx="9" cy="27"/>
            </a:xfrm>
            <a:custGeom>
              <a:avLst/>
              <a:gdLst>
                <a:gd name="T0" fmla="*/ 0 w 9"/>
                <a:gd name="T1" fmla="*/ 1 h 27"/>
                <a:gd name="T2" fmla="*/ 4 w 9"/>
                <a:gd name="T3" fmla="*/ 0 h 27"/>
                <a:gd name="T4" fmla="*/ 9 w 9"/>
                <a:gd name="T5" fmla="*/ 26 h 27"/>
                <a:gd name="T6" fmla="*/ 4 w 9"/>
                <a:gd name="T7" fmla="*/ 27 h 27"/>
                <a:gd name="T8" fmla="*/ 0 w 9"/>
                <a:gd name="T9" fmla="*/ 1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0" y="1"/>
                  </a:moveTo>
                  <a:lnTo>
                    <a:pt x="4" y="0"/>
                  </a:lnTo>
                  <a:lnTo>
                    <a:pt x="9" y="26"/>
                  </a:lnTo>
                  <a:lnTo>
                    <a:pt x="4" y="27"/>
                  </a:lnTo>
                  <a:lnTo>
                    <a:pt x="0" y="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59" name="Freeform 316"/>
            <p:cNvSpPr>
              <a:spLocks/>
            </p:cNvSpPr>
            <p:nvPr/>
          </p:nvSpPr>
          <p:spPr bwMode="auto">
            <a:xfrm>
              <a:off x="2862" y="2411"/>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60" name="Freeform 317"/>
            <p:cNvSpPr>
              <a:spLocks/>
            </p:cNvSpPr>
            <p:nvPr/>
          </p:nvSpPr>
          <p:spPr bwMode="auto">
            <a:xfrm>
              <a:off x="2867" y="2411"/>
              <a:ext cx="13" cy="27"/>
            </a:xfrm>
            <a:custGeom>
              <a:avLst/>
              <a:gdLst>
                <a:gd name="T0" fmla="*/ 1 w 13"/>
                <a:gd name="T1" fmla="*/ 0 h 27"/>
                <a:gd name="T2" fmla="*/ 0 w 13"/>
                <a:gd name="T3" fmla="*/ 27 h 27"/>
                <a:gd name="T4" fmla="*/ 11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1"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61" name="Rectangle 318"/>
            <p:cNvSpPr>
              <a:spLocks noChangeArrowheads="1"/>
            </p:cNvSpPr>
            <p:nvPr/>
          </p:nvSpPr>
          <p:spPr bwMode="auto">
            <a:xfrm>
              <a:off x="2867" y="241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62" name="Freeform 319"/>
            <p:cNvSpPr>
              <a:spLocks/>
            </p:cNvSpPr>
            <p:nvPr/>
          </p:nvSpPr>
          <p:spPr bwMode="auto">
            <a:xfrm>
              <a:off x="2878" y="2411"/>
              <a:ext cx="3" cy="27"/>
            </a:xfrm>
            <a:custGeom>
              <a:avLst/>
              <a:gdLst>
                <a:gd name="T0" fmla="*/ 2 w 3"/>
                <a:gd name="T1" fmla="*/ 0 h 27"/>
                <a:gd name="T2" fmla="*/ 0 w 3"/>
                <a:gd name="T3" fmla="*/ 27 h 27"/>
                <a:gd name="T4" fmla="*/ 2 w 3"/>
                <a:gd name="T5" fmla="*/ 27 h 27"/>
                <a:gd name="T6" fmla="*/ 3 w 3"/>
                <a:gd name="T7" fmla="*/ 0 h 27"/>
                <a:gd name="T8" fmla="*/ 2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2" y="0"/>
                  </a:moveTo>
                  <a:lnTo>
                    <a:pt x="0" y="27"/>
                  </a:lnTo>
                  <a:lnTo>
                    <a:pt x="2" y="27"/>
                  </a:lnTo>
                  <a:lnTo>
                    <a:pt x="3"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63" name="Rectangle 320"/>
            <p:cNvSpPr>
              <a:spLocks noChangeArrowheads="1"/>
            </p:cNvSpPr>
            <p:nvPr/>
          </p:nvSpPr>
          <p:spPr bwMode="auto">
            <a:xfrm>
              <a:off x="2878" y="241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64" name="Freeform 321"/>
            <p:cNvSpPr>
              <a:spLocks/>
            </p:cNvSpPr>
            <p:nvPr/>
          </p:nvSpPr>
          <p:spPr bwMode="auto">
            <a:xfrm>
              <a:off x="2869" y="2396"/>
              <a:ext cx="33" cy="33"/>
            </a:xfrm>
            <a:custGeom>
              <a:avLst/>
              <a:gdLst>
                <a:gd name="T0" fmla="*/ 0 w 33"/>
                <a:gd name="T1" fmla="*/ 23 h 33"/>
                <a:gd name="T2" fmla="*/ 23 w 33"/>
                <a:gd name="T3" fmla="*/ 33 h 33"/>
                <a:gd name="T4" fmla="*/ 33 w 33"/>
                <a:gd name="T5" fmla="*/ 9 h 33"/>
                <a:gd name="T6" fmla="*/ 9 w 33"/>
                <a:gd name="T7" fmla="*/ 0 h 33"/>
                <a:gd name="T8" fmla="*/ 0 w 33"/>
                <a:gd name="T9" fmla="*/ 23 h 33"/>
                <a:gd name="T10" fmla="*/ 0 60000 65536"/>
                <a:gd name="T11" fmla="*/ 0 60000 65536"/>
                <a:gd name="T12" fmla="*/ 0 60000 65536"/>
                <a:gd name="T13" fmla="*/ 0 60000 65536"/>
                <a:gd name="T14" fmla="*/ 0 60000 65536"/>
                <a:gd name="T15" fmla="*/ 0 w 33"/>
                <a:gd name="T16" fmla="*/ 0 h 33"/>
                <a:gd name="T17" fmla="*/ 33 w 33"/>
                <a:gd name="T18" fmla="*/ 33 h 33"/>
              </a:gdLst>
              <a:ahLst/>
              <a:cxnLst>
                <a:cxn ang="T10">
                  <a:pos x="T0" y="T1"/>
                </a:cxn>
                <a:cxn ang="T11">
                  <a:pos x="T2" y="T3"/>
                </a:cxn>
                <a:cxn ang="T12">
                  <a:pos x="T4" y="T5"/>
                </a:cxn>
                <a:cxn ang="T13">
                  <a:pos x="T6" y="T7"/>
                </a:cxn>
                <a:cxn ang="T14">
                  <a:pos x="T8" y="T9"/>
                </a:cxn>
              </a:cxnLst>
              <a:rect l="T15" t="T16" r="T17" b="T18"/>
              <a:pathLst>
                <a:path w="33" h="33">
                  <a:moveTo>
                    <a:pt x="0" y="23"/>
                  </a:moveTo>
                  <a:lnTo>
                    <a:pt x="23" y="33"/>
                  </a:lnTo>
                  <a:lnTo>
                    <a:pt x="33" y="9"/>
                  </a:lnTo>
                  <a:lnTo>
                    <a:pt x="9" y="0"/>
                  </a:lnTo>
                  <a:lnTo>
                    <a:pt x="0" y="2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65" name="Freeform 322"/>
            <p:cNvSpPr>
              <a:spLocks/>
            </p:cNvSpPr>
            <p:nvPr/>
          </p:nvSpPr>
          <p:spPr bwMode="auto">
            <a:xfrm>
              <a:off x="2868" y="2412"/>
              <a:ext cx="23" cy="27"/>
            </a:xfrm>
            <a:custGeom>
              <a:avLst/>
              <a:gdLst>
                <a:gd name="T0" fmla="*/ 12 w 23"/>
                <a:gd name="T1" fmla="*/ 0 h 27"/>
                <a:gd name="T2" fmla="*/ 0 w 23"/>
                <a:gd name="T3" fmla="*/ 8 h 27"/>
                <a:gd name="T4" fmla="*/ 12 w 23"/>
                <a:gd name="T5" fmla="*/ 27 h 27"/>
                <a:gd name="T6" fmla="*/ 23 w 23"/>
                <a:gd name="T7" fmla="*/ 18 h 27"/>
                <a:gd name="T8" fmla="*/ 12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2" y="0"/>
                  </a:moveTo>
                  <a:lnTo>
                    <a:pt x="0" y="8"/>
                  </a:lnTo>
                  <a:lnTo>
                    <a:pt x="12" y="27"/>
                  </a:lnTo>
                  <a:lnTo>
                    <a:pt x="23" y="18"/>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66" name="Freeform 323"/>
            <p:cNvSpPr>
              <a:spLocks/>
            </p:cNvSpPr>
            <p:nvPr/>
          </p:nvSpPr>
          <p:spPr bwMode="auto">
            <a:xfrm>
              <a:off x="2930" y="2384"/>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67" name="Freeform 324"/>
            <p:cNvSpPr>
              <a:spLocks/>
            </p:cNvSpPr>
            <p:nvPr/>
          </p:nvSpPr>
          <p:spPr bwMode="auto">
            <a:xfrm>
              <a:off x="2943" y="2384"/>
              <a:ext cx="17" cy="27"/>
            </a:xfrm>
            <a:custGeom>
              <a:avLst/>
              <a:gdLst>
                <a:gd name="T0" fmla="*/ 1 w 17"/>
                <a:gd name="T1" fmla="*/ 0 h 27"/>
                <a:gd name="T2" fmla="*/ 0 w 17"/>
                <a:gd name="T3" fmla="*/ 27 h 27"/>
                <a:gd name="T4" fmla="*/ 16 w 17"/>
                <a:gd name="T5" fmla="*/ 27 h 27"/>
                <a:gd name="T6" fmla="*/ 17 w 17"/>
                <a:gd name="T7" fmla="*/ 0 h 27"/>
                <a:gd name="T8" fmla="*/ 1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1" y="0"/>
                  </a:moveTo>
                  <a:lnTo>
                    <a:pt x="0" y="27"/>
                  </a:lnTo>
                  <a:lnTo>
                    <a:pt x="16" y="27"/>
                  </a:lnTo>
                  <a:lnTo>
                    <a:pt x="1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68" name="Rectangle 325"/>
            <p:cNvSpPr>
              <a:spLocks noChangeArrowheads="1"/>
            </p:cNvSpPr>
            <p:nvPr/>
          </p:nvSpPr>
          <p:spPr bwMode="auto">
            <a:xfrm>
              <a:off x="2943" y="238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69" name="Freeform 326"/>
            <p:cNvSpPr>
              <a:spLocks/>
            </p:cNvSpPr>
            <p:nvPr/>
          </p:nvSpPr>
          <p:spPr bwMode="auto">
            <a:xfrm>
              <a:off x="2959" y="2384"/>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70" name="Rectangle 327"/>
            <p:cNvSpPr>
              <a:spLocks noChangeArrowheads="1"/>
            </p:cNvSpPr>
            <p:nvPr/>
          </p:nvSpPr>
          <p:spPr bwMode="auto">
            <a:xfrm>
              <a:off x="2959" y="238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71" name="Freeform 328"/>
            <p:cNvSpPr>
              <a:spLocks/>
            </p:cNvSpPr>
            <p:nvPr/>
          </p:nvSpPr>
          <p:spPr bwMode="auto">
            <a:xfrm>
              <a:off x="2964" y="2384"/>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72" name="Rectangle 329"/>
            <p:cNvSpPr>
              <a:spLocks noChangeArrowheads="1"/>
            </p:cNvSpPr>
            <p:nvPr/>
          </p:nvSpPr>
          <p:spPr bwMode="auto">
            <a:xfrm>
              <a:off x="2964" y="238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73" name="Freeform 330"/>
            <p:cNvSpPr>
              <a:spLocks/>
            </p:cNvSpPr>
            <p:nvPr/>
          </p:nvSpPr>
          <p:spPr bwMode="auto">
            <a:xfrm>
              <a:off x="3016" y="2384"/>
              <a:ext cx="39" cy="27"/>
            </a:xfrm>
            <a:custGeom>
              <a:avLst/>
              <a:gdLst>
                <a:gd name="T0" fmla="*/ 1 w 39"/>
                <a:gd name="T1" fmla="*/ 0 h 27"/>
                <a:gd name="T2" fmla="*/ 0 w 39"/>
                <a:gd name="T3" fmla="*/ 27 h 27"/>
                <a:gd name="T4" fmla="*/ 38 w 39"/>
                <a:gd name="T5" fmla="*/ 27 h 27"/>
                <a:gd name="T6" fmla="*/ 39 w 39"/>
                <a:gd name="T7" fmla="*/ 0 h 27"/>
                <a:gd name="T8" fmla="*/ 1 w 39"/>
                <a:gd name="T9" fmla="*/ 0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1" y="0"/>
                  </a:moveTo>
                  <a:lnTo>
                    <a:pt x="0" y="27"/>
                  </a:lnTo>
                  <a:lnTo>
                    <a:pt x="38" y="27"/>
                  </a:lnTo>
                  <a:lnTo>
                    <a:pt x="3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74" name="Freeform 331"/>
            <p:cNvSpPr>
              <a:spLocks/>
            </p:cNvSpPr>
            <p:nvPr/>
          </p:nvSpPr>
          <p:spPr bwMode="auto">
            <a:xfrm>
              <a:off x="3054" y="2384"/>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75" name="Rectangle 332"/>
            <p:cNvSpPr>
              <a:spLocks noChangeArrowheads="1"/>
            </p:cNvSpPr>
            <p:nvPr/>
          </p:nvSpPr>
          <p:spPr bwMode="auto">
            <a:xfrm>
              <a:off x="3054" y="238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76" name="Freeform 333"/>
            <p:cNvSpPr>
              <a:spLocks/>
            </p:cNvSpPr>
            <p:nvPr/>
          </p:nvSpPr>
          <p:spPr bwMode="auto">
            <a:xfrm>
              <a:off x="3102" y="2384"/>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77" name="Freeform 334"/>
            <p:cNvSpPr>
              <a:spLocks/>
            </p:cNvSpPr>
            <p:nvPr/>
          </p:nvSpPr>
          <p:spPr bwMode="auto">
            <a:xfrm>
              <a:off x="3104" y="2365"/>
              <a:ext cx="37" cy="39"/>
            </a:xfrm>
            <a:custGeom>
              <a:avLst/>
              <a:gdLst>
                <a:gd name="T0" fmla="*/ 0 w 37"/>
                <a:gd name="T1" fmla="*/ 26 h 39"/>
                <a:gd name="T2" fmla="*/ 23 w 37"/>
                <a:gd name="T3" fmla="*/ 39 h 39"/>
                <a:gd name="T4" fmla="*/ 37 w 37"/>
                <a:gd name="T5" fmla="*/ 12 h 39"/>
                <a:gd name="T6" fmla="*/ 14 w 37"/>
                <a:gd name="T7" fmla="*/ 0 h 39"/>
                <a:gd name="T8" fmla="*/ 0 w 37"/>
                <a:gd name="T9" fmla="*/ 26 h 39"/>
                <a:gd name="T10" fmla="*/ 0 60000 65536"/>
                <a:gd name="T11" fmla="*/ 0 60000 65536"/>
                <a:gd name="T12" fmla="*/ 0 60000 65536"/>
                <a:gd name="T13" fmla="*/ 0 60000 65536"/>
                <a:gd name="T14" fmla="*/ 0 60000 65536"/>
                <a:gd name="T15" fmla="*/ 0 w 37"/>
                <a:gd name="T16" fmla="*/ 0 h 39"/>
                <a:gd name="T17" fmla="*/ 37 w 37"/>
                <a:gd name="T18" fmla="*/ 39 h 39"/>
              </a:gdLst>
              <a:ahLst/>
              <a:cxnLst>
                <a:cxn ang="T10">
                  <a:pos x="T0" y="T1"/>
                </a:cxn>
                <a:cxn ang="T11">
                  <a:pos x="T2" y="T3"/>
                </a:cxn>
                <a:cxn ang="T12">
                  <a:pos x="T4" y="T5"/>
                </a:cxn>
                <a:cxn ang="T13">
                  <a:pos x="T6" y="T7"/>
                </a:cxn>
                <a:cxn ang="T14">
                  <a:pos x="T8" y="T9"/>
                </a:cxn>
              </a:cxnLst>
              <a:rect l="T15" t="T16" r="T17" b="T18"/>
              <a:pathLst>
                <a:path w="37" h="39">
                  <a:moveTo>
                    <a:pt x="0" y="26"/>
                  </a:moveTo>
                  <a:lnTo>
                    <a:pt x="23" y="39"/>
                  </a:lnTo>
                  <a:lnTo>
                    <a:pt x="37" y="12"/>
                  </a:lnTo>
                  <a:lnTo>
                    <a:pt x="14" y="0"/>
                  </a:lnTo>
                  <a:lnTo>
                    <a:pt x="0" y="26"/>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78" name="Freeform 335"/>
            <p:cNvSpPr>
              <a:spLocks/>
            </p:cNvSpPr>
            <p:nvPr/>
          </p:nvSpPr>
          <p:spPr bwMode="auto">
            <a:xfrm>
              <a:off x="3104" y="2385"/>
              <a:ext cx="23" cy="27"/>
            </a:xfrm>
            <a:custGeom>
              <a:avLst/>
              <a:gdLst>
                <a:gd name="T0" fmla="*/ 11 w 23"/>
                <a:gd name="T1" fmla="*/ 0 h 27"/>
                <a:gd name="T2" fmla="*/ 0 w 23"/>
                <a:gd name="T3" fmla="*/ 6 h 27"/>
                <a:gd name="T4" fmla="*/ 11 w 23"/>
                <a:gd name="T5" fmla="*/ 27 h 27"/>
                <a:gd name="T6" fmla="*/ 23 w 23"/>
                <a:gd name="T7" fmla="*/ 19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6"/>
                  </a:lnTo>
                  <a:lnTo>
                    <a:pt x="11" y="27"/>
                  </a:lnTo>
                  <a:lnTo>
                    <a:pt x="23" y="19"/>
                  </a:lnTo>
                  <a:lnTo>
                    <a:pt x="1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79" name="Freeform 336"/>
            <p:cNvSpPr>
              <a:spLocks/>
            </p:cNvSpPr>
            <p:nvPr/>
          </p:nvSpPr>
          <p:spPr bwMode="auto">
            <a:xfrm>
              <a:off x="3151" y="2342"/>
              <a:ext cx="29" cy="22"/>
            </a:xfrm>
            <a:custGeom>
              <a:avLst/>
              <a:gdLst>
                <a:gd name="T0" fmla="*/ 0 w 29"/>
                <a:gd name="T1" fmla="*/ 17 h 22"/>
                <a:gd name="T2" fmla="*/ 26 w 29"/>
                <a:gd name="T3" fmla="*/ 22 h 22"/>
                <a:gd name="T4" fmla="*/ 29 w 29"/>
                <a:gd name="T5" fmla="*/ 4 h 22"/>
                <a:gd name="T6" fmla="*/ 4 w 29"/>
                <a:gd name="T7" fmla="*/ 0 h 22"/>
                <a:gd name="T8" fmla="*/ 0 w 29"/>
                <a:gd name="T9" fmla="*/ 17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17"/>
                  </a:moveTo>
                  <a:lnTo>
                    <a:pt x="26" y="22"/>
                  </a:lnTo>
                  <a:lnTo>
                    <a:pt x="29" y="4"/>
                  </a:lnTo>
                  <a:lnTo>
                    <a:pt x="4" y="0"/>
                  </a:lnTo>
                  <a:lnTo>
                    <a:pt x="0" y="1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80" name="Freeform 337"/>
            <p:cNvSpPr>
              <a:spLocks/>
            </p:cNvSpPr>
            <p:nvPr/>
          </p:nvSpPr>
          <p:spPr bwMode="auto">
            <a:xfrm>
              <a:off x="3166" y="2330"/>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81" name="Freeform 338"/>
            <p:cNvSpPr>
              <a:spLocks/>
            </p:cNvSpPr>
            <p:nvPr/>
          </p:nvSpPr>
          <p:spPr bwMode="auto">
            <a:xfrm>
              <a:off x="3153" y="2331"/>
              <a:ext cx="26" cy="27"/>
            </a:xfrm>
            <a:custGeom>
              <a:avLst/>
              <a:gdLst>
                <a:gd name="T0" fmla="*/ 0 w 26"/>
                <a:gd name="T1" fmla="*/ 11 h 27"/>
                <a:gd name="T2" fmla="*/ 13 w 26"/>
                <a:gd name="T3" fmla="*/ 0 h 27"/>
                <a:gd name="T4" fmla="*/ 26 w 26"/>
                <a:gd name="T5" fmla="*/ 15 h 27"/>
                <a:gd name="T6" fmla="*/ 13 w 26"/>
                <a:gd name="T7" fmla="*/ 27 h 27"/>
                <a:gd name="T8" fmla="*/ 0 w 26"/>
                <a:gd name="T9" fmla="*/ 11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1"/>
                  </a:moveTo>
                  <a:lnTo>
                    <a:pt x="13" y="0"/>
                  </a:lnTo>
                  <a:lnTo>
                    <a:pt x="26" y="15"/>
                  </a:lnTo>
                  <a:lnTo>
                    <a:pt x="13" y="27"/>
                  </a:lnTo>
                  <a:lnTo>
                    <a:pt x="0" y="1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82" name="Freeform 339"/>
            <p:cNvSpPr>
              <a:spLocks/>
            </p:cNvSpPr>
            <p:nvPr/>
          </p:nvSpPr>
          <p:spPr bwMode="auto">
            <a:xfrm>
              <a:off x="3171" y="2330"/>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83" name="Rectangle 340"/>
            <p:cNvSpPr>
              <a:spLocks noChangeArrowheads="1"/>
            </p:cNvSpPr>
            <p:nvPr/>
          </p:nvSpPr>
          <p:spPr bwMode="auto">
            <a:xfrm>
              <a:off x="3171" y="233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84" name="Freeform 341"/>
            <p:cNvSpPr>
              <a:spLocks/>
            </p:cNvSpPr>
            <p:nvPr/>
          </p:nvSpPr>
          <p:spPr bwMode="auto">
            <a:xfrm>
              <a:off x="3176" y="2330"/>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85" name="Rectangle 342"/>
            <p:cNvSpPr>
              <a:spLocks noChangeArrowheads="1"/>
            </p:cNvSpPr>
            <p:nvPr/>
          </p:nvSpPr>
          <p:spPr bwMode="auto">
            <a:xfrm>
              <a:off x="3176" y="233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86" name="Freeform 343"/>
            <p:cNvSpPr>
              <a:spLocks/>
            </p:cNvSpPr>
            <p:nvPr/>
          </p:nvSpPr>
          <p:spPr bwMode="auto">
            <a:xfrm>
              <a:off x="3180" y="2330"/>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87" name="Rectangle 344"/>
            <p:cNvSpPr>
              <a:spLocks noChangeArrowheads="1"/>
            </p:cNvSpPr>
            <p:nvPr/>
          </p:nvSpPr>
          <p:spPr bwMode="auto">
            <a:xfrm>
              <a:off x="3180" y="233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88" name="Freeform 345"/>
            <p:cNvSpPr>
              <a:spLocks/>
            </p:cNvSpPr>
            <p:nvPr/>
          </p:nvSpPr>
          <p:spPr bwMode="auto">
            <a:xfrm>
              <a:off x="3213" y="2303"/>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89" name="Freeform 346"/>
            <p:cNvSpPr>
              <a:spLocks/>
            </p:cNvSpPr>
            <p:nvPr/>
          </p:nvSpPr>
          <p:spPr bwMode="auto">
            <a:xfrm>
              <a:off x="3216" y="230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90" name="Rectangle 347"/>
            <p:cNvSpPr>
              <a:spLocks noChangeArrowheads="1"/>
            </p:cNvSpPr>
            <p:nvPr/>
          </p:nvSpPr>
          <p:spPr bwMode="auto">
            <a:xfrm>
              <a:off x="3216" y="230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91" name="Freeform 348"/>
            <p:cNvSpPr>
              <a:spLocks/>
            </p:cNvSpPr>
            <p:nvPr/>
          </p:nvSpPr>
          <p:spPr bwMode="auto">
            <a:xfrm>
              <a:off x="3218" y="230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92" name="Rectangle 349"/>
            <p:cNvSpPr>
              <a:spLocks noChangeArrowheads="1"/>
            </p:cNvSpPr>
            <p:nvPr/>
          </p:nvSpPr>
          <p:spPr bwMode="auto">
            <a:xfrm>
              <a:off x="3218" y="230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93" name="Freeform 350"/>
            <p:cNvSpPr>
              <a:spLocks/>
            </p:cNvSpPr>
            <p:nvPr/>
          </p:nvSpPr>
          <p:spPr bwMode="auto">
            <a:xfrm>
              <a:off x="3220" y="2303"/>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94" name="Rectangle 351"/>
            <p:cNvSpPr>
              <a:spLocks noChangeArrowheads="1"/>
            </p:cNvSpPr>
            <p:nvPr/>
          </p:nvSpPr>
          <p:spPr bwMode="auto">
            <a:xfrm>
              <a:off x="3220" y="230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95" name="Freeform 352"/>
            <p:cNvSpPr>
              <a:spLocks/>
            </p:cNvSpPr>
            <p:nvPr/>
          </p:nvSpPr>
          <p:spPr bwMode="auto">
            <a:xfrm>
              <a:off x="3221" y="2303"/>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96" name="Rectangle 353"/>
            <p:cNvSpPr>
              <a:spLocks noChangeArrowheads="1"/>
            </p:cNvSpPr>
            <p:nvPr/>
          </p:nvSpPr>
          <p:spPr bwMode="auto">
            <a:xfrm>
              <a:off x="3221" y="230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97" name="Freeform 354"/>
            <p:cNvSpPr>
              <a:spLocks/>
            </p:cNvSpPr>
            <p:nvPr/>
          </p:nvSpPr>
          <p:spPr bwMode="auto">
            <a:xfrm>
              <a:off x="3228" y="230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998" name="Rectangle 355"/>
            <p:cNvSpPr>
              <a:spLocks noChangeArrowheads="1"/>
            </p:cNvSpPr>
            <p:nvPr/>
          </p:nvSpPr>
          <p:spPr bwMode="auto">
            <a:xfrm>
              <a:off x="3228" y="230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999" name="Freeform 356"/>
            <p:cNvSpPr>
              <a:spLocks/>
            </p:cNvSpPr>
            <p:nvPr/>
          </p:nvSpPr>
          <p:spPr bwMode="auto">
            <a:xfrm>
              <a:off x="3230" y="230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00" name="Rectangle 357"/>
            <p:cNvSpPr>
              <a:spLocks noChangeArrowheads="1"/>
            </p:cNvSpPr>
            <p:nvPr/>
          </p:nvSpPr>
          <p:spPr bwMode="auto">
            <a:xfrm>
              <a:off x="3230" y="230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01" name="Freeform 358"/>
            <p:cNvSpPr>
              <a:spLocks/>
            </p:cNvSpPr>
            <p:nvPr/>
          </p:nvSpPr>
          <p:spPr bwMode="auto">
            <a:xfrm>
              <a:off x="3220" y="2293"/>
              <a:ext cx="28" cy="25"/>
            </a:xfrm>
            <a:custGeom>
              <a:avLst/>
              <a:gdLst>
                <a:gd name="T0" fmla="*/ 0 w 28"/>
                <a:gd name="T1" fmla="*/ 23 h 25"/>
                <a:gd name="T2" fmla="*/ 26 w 28"/>
                <a:gd name="T3" fmla="*/ 25 h 25"/>
                <a:gd name="T4" fmla="*/ 28 w 28"/>
                <a:gd name="T5" fmla="*/ 2 h 25"/>
                <a:gd name="T6" fmla="*/ 2 w 28"/>
                <a:gd name="T7" fmla="*/ 0 h 25"/>
                <a:gd name="T8" fmla="*/ 0 w 28"/>
                <a:gd name="T9" fmla="*/ 23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23"/>
                  </a:moveTo>
                  <a:lnTo>
                    <a:pt x="26" y="25"/>
                  </a:lnTo>
                  <a:lnTo>
                    <a:pt x="28" y="2"/>
                  </a:lnTo>
                  <a:lnTo>
                    <a:pt x="2" y="0"/>
                  </a:lnTo>
                  <a:lnTo>
                    <a:pt x="0" y="2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02" name="Freeform 359"/>
            <p:cNvSpPr>
              <a:spLocks/>
            </p:cNvSpPr>
            <p:nvPr/>
          </p:nvSpPr>
          <p:spPr bwMode="auto">
            <a:xfrm>
              <a:off x="3219" y="2304"/>
              <a:ext cx="26" cy="27"/>
            </a:xfrm>
            <a:custGeom>
              <a:avLst/>
              <a:gdLst>
                <a:gd name="T0" fmla="*/ 13 w 26"/>
                <a:gd name="T1" fmla="*/ 0 h 27"/>
                <a:gd name="T2" fmla="*/ 0 w 26"/>
                <a:gd name="T3" fmla="*/ 12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2"/>
                  </a:lnTo>
                  <a:lnTo>
                    <a:pt x="13" y="27"/>
                  </a:lnTo>
                  <a:lnTo>
                    <a:pt x="26"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03" name="Freeform 360"/>
            <p:cNvSpPr>
              <a:spLocks/>
            </p:cNvSpPr>
            <p:nvPr/>
          </p:nvSpPr>
          <p:spPr bwMode="auto">
            <a:xfrm>
              <a:off x="3249" y="2250"/>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04" name="Rectangle 361"/>
            <p:cNvSpPr>
              <a:spLocks noChangeArrowheads="1"/>
            </p:cNvSpPr>
            <p:nvPr/>
          </p:nvSpPr>
          <p:spPr bwMode="auto">
            <a:xfrm>
              <a:off x="3249" y="225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05" name="Freeform 362"/>
            <p:cNvSpPr>
              <a:spLocks/>
            </p:cNvSpPr>
            <p:nvPr/>
          </p:nvSpPr>
          <p:spPr bwMode="auto">
            <a:xfrm>
              <a:off x="3251" y="2250"/>
              <a:ext cx="6" cy="26"/>
            </a:xfrm>
            <a:custGeom>
              <a:avLst/>
              <a:gdLst>
                <a:gd name="T0" fmla="*/ 1 w 6"/>
                <a:gd name="T1" fmla="*/ 0 h 26"/>
                <a:gd name="T2" fmla="*/ 0 w 6"/>
                <a:gd name="T3" fmla="*/ 26 h 26"/>
                <a:gd name="T4" fmla="*/ 4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4" y="26"/>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06" name="Rectangle 363"/>
            <p:cNvSpPr>
              <a:spLocks noChangeArrowheads="1"/>
            </p:cNvSpPr>
            <p:nvPr/>
          </p:nvSpPr>
          <p:spPr bwMode="auto">
            <a:xfrm>
              <a:off x="3251" y="225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07" name="Freeform 364"/>
            <p:cNvSpPr>
              <a:spLocks/>
            </p:cNvSpPr>
            <p:nvPr/>
          </p:nvSpPr>
          <p:spPr bwMode="auto">
            <a:xfrm>
              <a:off x="3244" y="2234"/>
              <a:ext cx="31" cy="32"/>
            </a:xfrm>
            <a:custGeom>
              <a:avLst/>
              <a:gdLst>
                <a:gd name="T0" fmla="*/ 0 w 31"/>
                <a:gd name="T1" fmla="*/ 26 h 32"/>
                <a:gd name="T2" fmla="*/ 25 w 31"/>
                <a:gd name="T3" fmla="*/ 32 h 32"/>
                <a:gd name="T4" fmla="*/ 31 w 31"/>
                <a:gd name="T5" fmla="*/ 5 h 32"/>
                <a:gd name="T6" fmla="*/ 5 w 31"/>
                <a:gd name="T7" fmla="*/ 0 h 32"/>
                <a:gd name="T8" fmla="*/ 0 w 31"/>
                <a:gd name="T9" fmla="*/ 26 h 32"/>
                <a:gd name="T10" fmla="*/ 0 60000 65536"/>
                <a:gd name="T11" fmla="*/ 0 60000 65536"/>
                <a:gd name="T12" fmla="*/ 0 60000 65536"/>
                <a:gd name="T13" fmla="*/ 0 60000 65536"/>
                <a:gd name="T14" fmla="*/ 0 60000 65536"/>
                <a:gd name="T15" fmla="*/ 0 w 31"/>
                <a:gd name="T16" fmla="*/ 0 h 32"/>
                <a:gd name="T17" fmla="*/ 31 w 31"/>
                <a:gd name="T18" fmla="*/ 32 h 32"/>
              </a:gdLst>
              <a:ahLst/>
              <a:cxnLst>
                <a:cxn ang="T10">
                  <a:pos x="T0" y="T1"/>
                </a:cxn>
                <a:cxn ang="T11">
                  <a:pos x="T2" y="T3"/>
                </a:cxn>
                <a:cxn ang="T12">
                  <a:pos x="T4" y="T5"/>
                </a:cxn>
                <a:cxn ang="T13">
                  <a:pos x="T6" y="T7"/>
                </a:cxn>
                <a:cxn ang="T14">
                  <a:pos x="T8" y="T9"/>
                </a:cxn>
              </a:cxnLst>
              <a:rect l="T15" t="T16" r="T17" b="T18"/>
              <a:pathLst>
                <a:path w="31" h="32">
                  <a:moveTo>
                    <a:pt x="0" y="26"/>
                  </a:moveTo>
                  <a:lnTo>
                    <a:pt x="25" y="32"/>
                  </a:lnTo>
                  <a:lnTo>
                    <a:pt x="31" y="5"/>
                  </a:lnTo>
                  <a:lnTo>
                    <a:pt x="5" y="0"/>
                  </a:lnTo>
                  <a:lnTo>
                    <a:pt x="0" y="26"/>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08" name="Freeform 365"/>
            <p:cNvSpPr>
              <a:spLocks/>
            </p:cNvSpPr>
            <p:nvPr/>
          </p:nvSpPr>
          <p:spPr bwMode="auto">
            <a:xfrm>
              <a:off x="3243" y="2251"/>
              <a:ext cx="25" cy="27"/>
            </a:xfrm>
            <a:custGeom>
              <a:avLst/>
              <a:gdLst>
                <a:gd name="T0" fmla="*/ 12 w 25"/>
                <a:gd name="T1" fmla="*/ 0 h 27"/>
                <a:gd name="T2" fmla="*/ 0 w 25"/>
                <a:gd name="T3" fmla="*/ 10 h 27"/>
                <a:gd name="T4" fmla="*/ 12 w 25"/>
                <a:gd name="T5" fmla="*/ 27 h 27"/>
                <a:gd name="T6" fmla="*/ 25 w 25"/>
                <a:gd name="T7" fmla="*/ 16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0"/>
                  </a:lnTo>
                  <a:lnTo>
                    <a:pt x="12" y="27"/>
                  </a:lnTo>
                  <a:lnTo>
                    <a:pt x="25" y="16"/>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09" name="Freeform 366"/>
            <p:cNvSpPr>
              <a:spLocks/>
            </p:cNvSpPr>
            <p:nvPr/>
          </p:nvSpPr>
          <p:spPr bwMode="auto">
            <a:xfrm>
              <a:off x="3261" y="222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10" name="Freeform 367"/>
            <p:cNvSpPr>
              <a:spLocks/>
            </p:cNvSpPr>
            <p:nvPr/>
          </p:nvSpPr>
          <p:spPr bwMode="auto">
            <a:xfrm>
              <a:off x="3248" y="2224"/>
              <a:ext cx="26" cy="27"/>
            </a:xfrm>
            <a:custGeom>
              <a:avLst/>
              <a:gdLst>
                <a:gd name="T0" fmla="*/ 0 w 26"/>
                <a:gd name="T1" fmla="*/ 11 h 27"/>
                <a:gd name="T2" fmla="*/ 13 w 26"/>
                <a:gd name="T3" fmla="*/ 0 h 27"/>
                <a:gd name="T4" fmla="*/ 26 w 26"/>
                <a:gd name="T5" fmla="*/ 16 h 27"/>
                <a:gd name="T6" fmla="*/ 13 w 26"/>
                <a:gd name="T7" fmla="*/ 27 h 27"/>
                <a:gd name="T8" fmla="*/ 0 w 26"/>
                <a:gd name="T9" fmla="*/ 11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1"/>
                  </a:moveTo>
                  <a:lnTo>
                    <a:pt x="13" y="0"/>
                  </a:lnTo>
                  <a:lnTo>
                    <a:pt x="26" y="16"/>
                  </a:lnTo>
                  <a:lnTo>
                    <a:pt x="13" y="27"/>
                  </a:lnTo>
                  <a:lnTo>
                    <a:pt x="0" y="1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11" name="Freeform 368"/>
            <p:cNvSpPr>
              <a:spLocks/>
            </p:cNvSpPr>
            <p:nvPr/>
          </p:nvSpPr>
          <p:spPr bwMode="auto">
            <a:xfrm>
              <a:off x="3263" y="222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12" name="Rectangle 369"/>
            <p:cNvSpPr>
              <a:spLocks noChangeArrowheads="1"/>
            </p:cNvSpPr>
            <p:nvPr/>
          </p:nvSpPr>
          <p:spPr bwMode="auto">
            <a:xfrm>
              <a:off x="3263" y="222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13" name="Freeform 370"/>
            <p:cNvSpPr>
              <a:spLocks/>
            </p:cNvSpPr>
            <p:nvPr/>
          </p:nvSpPr>
          <p:spPr bwMode="auto">
            <a:xfrm>
              <a:off x="3265" y="222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14" name="Rectangle 371"/>
            <p:cNvSpPr>
              <a:spLocks noChangeArrowheads="1"/>
            </p:cNvSpPr>
            <p:nvPr/>
          </p:nvSpPr>
          <p:spPr bwMode="auto">
            <a:xfrm>
              <a:off x="3265" y="222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15" name="Freeform 372"/>
            <p:cNvSpPr>
              <a:spLocks/>
            </p:cNvSpPr>
            <p:nvPr/>
          </p:nvSpPr>
          <p:spPr bwMode="auto">
            <a:xfrm>
              <a:off x="3267" y="2223"/>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16" name="Rectangle 373"/>
            <p:cNvSpPr>
              <a:spLocks noChangeArrowheads="1"/>
            </p:cNvSpPr>
            <p:nvPr/>
          </p:nvSpPr>
          <p:spPr bwMode="auto">
            <a:xfrm>
              <a:off x="3267" y="222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17" name="Freeform 374"/>
            <p:cNvSpPr>
              <a:spLocks/>
            </p:cNvSpPr>
            <p:nvPr/>
          </p:nvSpPr>
          <p:spPr bwMode="auto">
            <a:xfrm>
              <a:off x="3289" y="2196"/>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18" name="Freeform 375"/>
            <p:cNvSpPr>
              <a:spLocks/>
            </p:cNvSpPr>
            <p:nvPr/>
          </p:nvSpPr>
          <p:spPr bwMode="auto">
            <a:xfrm>
              <a:off x="3291" y="219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19" name="Rectangle 376"/>
            <p:cNvSpPr>
              <a:spLocks noChangeArrowheads="1"/>
            </p:cNvSpPr>
            <p:nvPr/>
          </p:nvSpPr>
          <p:spPr bwMode="auto">
            <a:xfrm>
              <a:off x="3291"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20" name="Freeform 377"/>
            <p:cNvSpPr>
              <a:spLocks/>
            </p:cNvSpPr>
            <p:nvPr/>
          </p:nvSpPr>
          <p:spPr bwMode="auto">
            <a:xfrm>
              <a:off x="3295" y="2196"/>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21" name="Rectangle 378"/>
            <p:cNvSpPr>
              <a:spLocks noChangeArrowheads="1"/>
            </p:cNvSpPr>
            <p:nvPr/>
          </p:nvSpPr>
          <p:spPr bwMode="auto">
            <a:xfrm>
              <a:off x="3295"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22" name="Freeform 379"/>
            <p:cNvSpPr>
              <a:spLocks/>
            </p:cNvSpPr>
            <p:nvPr/>
          </p:nvSpPr>
          <p:spPr bwMode="auto">
            <a:xfrm>
              <a:off x="3296" y="2196"/>
              <a:ext cx="4" cy="27"/>
            </a:xfrm>
            <a:custGeom>
              <a:avLst/>
              <a:gdLst>
                <a:gd name="T0" fmla="*/ 1 w 4"/>
                <a:gd name="T1" fmla="*/ 0 h 27"/>
                <a:gd name="T2" fmla="*/ 0 w 4"/>
                <a:gd name="T3" fmla="*/ 27 h 27"/>
                <a:gd name="T4" fmla="*/ 2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2"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23" name="Rectangle 380"/>
            <p:cNvSpPr>
              <a:spLocks noChangeArrowheads="1"/>
            </p:cNvSpPr>
            <p:nvPr/>
          </p:nvSpPr>
          <p:spPr bwMode="auto">
            <a:xfrm>
              <a:off x="3296"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24" name="Freeform 381"/>
            <p:cNvSpPr>
              <a:spLocks/>
            </p:cNvSpPr>
            <p:nvPr/>
          </p:nvSpPr>
          <p:spPr bwMode="auto">
            <a:xfrm>
              <a:off x="3298" y="2196"/>
              <a:ext cx="4" cy="27"/>
            </a:xfrm>
            <a:custGeom>
              <a:avLst/>
              <a:gdLst>
                <a:gd name="T0" fmla="*/ 2 w 4"/>
                <a:gd name="T1" fmla="*/ 0 h 27"/>
                <a:gd name="T2" fmla="*/ 0 w 4"/>
                <a:gd name="T3" fmla="*/ 27 h 27"/>
                <a:gd name="T4" fmla="*/ 3 w 4"/>
                <a:gd name="T5" fmla="*/ 27 h 27"/>
                <a:gd name="T6" fmla="*/ 4 w 4"/>
                <a:gd name="T7" fmla="*/ 0 h 27"/>
                <a:gd name="T8" fmla="*/ 2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2" y="0"/>
                  </a:moveTo>
                  <a:lnTo>
                    <a:pt x="0" y="27"/>
                  </a:lnTo>
                  <a:lnTo>
                    <a:pt x="3" y="27"/>
                  </a:lnTo>
                  <a:lnTo>
                    <a:pt x="4"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25" name="Rectangle 382"/>
            <p:cNvSpPr>
              <a:spLocks noChangeArrowheads="1"/>
            </p:cNvSpPr>
            <p:nvPr/>
          </p:nvSpPr>
          <p:spPr bwMode="auto">
            <a:xfrm>
              <a:off x="3298"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26" name="Freeform 383"/>
            <p:cNvSpPr>
              <a:spLocks/>
            </p:cNvSpPr>
            <p:nvPr/>
          </p:nvSpPr>
          <p:spPr bwMode="auto">
            <a:xfrm>
              <a:off x="3301" y="2196"/>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27" name="Rectangle 384"/>
            <p:cNvSpPr>
              <a:spLocks noChangeArrowheads="1"/>
            </p:cNvSpPr>
            <p:nvPr/>
          </p:nvSpPr>
          <p:spPr bwMode="auto">
            <a:xfrm>
              <a:off x="3301"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28" name="Freeform 385"/>
            <p:cNvSpPr>
              <a:spLocks/>
            </p:cNvSpPr>
            <p:nvPr/>
          </p:nvSpPr>
          <p:spPr bwMode="auto">
            <a:xfrm>
              <a:off x="3303" y="2196"/>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29" name="Rectangle 386"/>
            <p:cNvSpPr>
              <a:spLocks noChangeArrowheads="1"/>
            </p:cNvSpPr>
            <p:nvPr/>
          </p:nvSpPr>
          <p:spPr bwMode="auto">
            <a:xfrm>
              <a:off x="3303"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30" name="Freeform 387"/>
            <p:cNvSpPr>
              <a:spLocks/>
            </p:cNvSpPr>
            <p:nvPr/>
          </p:nvSpPr>
          <p:spPr bwMode="auto">
            <a:xfrm>
              <a:off x="3315" y="219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31" name="Rectangle 388"/>
            <p:cNvSpPr>
              <a:spLocks noChangeArrowheads="1"/>
            </p:cNvSpPr>
            <p:nvPr/>
          </p:nvSpPr>
          <p:spPr bwMode="auto">
            <a:xfrm>
              <a:off x="3315"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32" name="Freeform 389"/>
            <p:cNvSpPr>
              <a:spLocks/>
            </p:cNvSpPr>
            <p:nvPr/>
          </p:nvSpPr>
          <p:spPr bwMode="auto">
            <a:xfrm>
              <a:off x="3319" y="2196"/>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33" name="Rectangle 390"/>
            <p:cNvSpPr>
              <a:spLocks noChangeArrowheads="1"/>
            </p:cNvSpPr>
            <p:nvPr/>
          </p:nvSpPr>
          <p:spPr bwMode="auto">
            <a:xfrm>
              <a:off x="3319" y="219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34" name="Freeform 391"/>
            <p:cNvSpPr>
              <a:spLocks/>
            </p:cNvSpPr>
            <p:nvPr/>
          </p:nvSpPr>
          <p:spPr bwMode="auto">
            <a:xfrm>
              <a:off x="3319" y="2208"/>
              <a:ext cx="26" cy="2"/>
            </a:xfrm>
            <a:custGeom>
              <a:avLst/>
              <a:gdLst>
                <a:gd name="T0" fmla="*/ 0 w 26"/>
                <a:gd name="T1" fmla="*/ 1 h 2"/>
                <a:gd name="T2" fmla="*/ 26 w 26"/>
                <a:gd name="T3" fmla="*/ 2 h 2"/>
                <a:gd name="T4" fmla="*/ 26 w 26"/>
                <a:gd name="T5" fmla="*/ 1 h 2"/>
                <a:gd name="T6" fmla="*/ 0 w 26"/>
                <a:gd name="T7" fmla="*/ 0 h 2"/>
                <a:gd name="T8" fmla="*/ 0 w 26"/>
                <a:gd name="T9" fmla="*/ 1 h 2"/>
                <a:gd name="T10" fmla="*/ 0 60000 65536"/>
                <a:gd name="T11" fmla="*/ 0 60000 65536"/>
                <a:gd name="T12" fmla="*/ 0 60000 65536"/>
                <a:gd name="T13" fmla="*/ 0 60000 65536"/>
                <a:gd name="T14" fmla="*/ 0 60000 65536"/>
                <a:gd name="T15" fmla="*/ 0 w 26"/>
                <a:gd name="T16" fmla="*/ 0 h 2"/>
                <a:gd name="T17" fmla="*/ 26 w 26"/>
                <a:gd name="T18" fmla="*/ 2 h 2"/>
              </a:gdLst>
              <a:ahLst/>
              <a:cxnLst>
                <a:cxn ang="T10">
                  <a:pos x="T0" y="T1"/>
                </a:cxn>
                <a:cxn ang="T11">
                  <a:pos x="T2" y="T3"/>
                </a:cxn>
                <a:cxn ang="T12">
                  <a:pos x="T4" y="T5"/>
                </a:cxn>
                <a:cxn ang="T13">
                  <a:pos x="T6" y="T7"/>
                </a:cxn>
                <a:cxn ang="T14">
                  <a:pos x="T8" y="T9"/>
                </a:cxn>
              </a:cxnLst>
              <a:rect l="T15" t="T16" r="T17" b="T18"/>
              <a:pathLst>
                <a:path w="26" h="2">
                  <a:moveTo>
                    <a:pt x="0" y="1"/>
                  </a:moveTo>
                  <a:lnTo>
                    <a:pt x="26" y="2"/>
                  </a:lnTo>
                  <a:lnTo>
                    <a:pt x="26" y="1"/>
                  </a:lnTo>
                  <a:lnTo>
                    <a:pt x="0" y="0"/>
                  </a:lnTo>
                  <a:lnTo>
                    <a:pt x="0" y="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35" name="Freeform 392"/>
            <p:cNvSpPr>
              <a:spLocks/>
            </p:cNvSpPr>
            <p:nvPr/>
          </p:nvSpPr>
          <p:spPr bwMode="auto">
            <a:xfrm>
              <a:off x="3318" y="2197"/>
              <a:ext cx="26" cy="27"/>
            </a:xfrm>
            <a:custGeom>
              <a:avLst/>
              <a:gdLst>
                <a:gd name="T0" fmla="*/ 13 w 26"/>
                <a:gd name="T1" fmla="*/ 0 h 27"/>
                <a:gd name="T2" fmla="*/ 0 w 26"/>
                <a:gd name="T3" fmla="*/ 13 h 27"/>
                <a:gd name="T4" fmla="*/ 13 w 26"/>
                <a:gd name="T5" fmla="*/ 27 h 27"/>
                <a:gd name="T6" fmla="*/ 26 w 26"/>
                <a:gd name="T7" fmla="*/ 14 h 27"/>
                <a:gd name="T8" fmla="*/ 13 w 26"/>
                <a:gd name="T9" fmla="*/ 0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13" y="0"/>
                  </a:moveTo>
                  <a:lnTo>
                    <a:pt x="0" y="13"/>
                  </a:lnTo>
                  <a:lnTo>
                    <a:pt x="13" y="27"/>
                  </a:lnTo>
                  <a:lnTo>
                    <a:pt x="26"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36" name="Freeform 393"/>
            <p:cNvSpPr>
              <a:spLocks/>
            </p:cNvSpPr>
            <p:nvPr/>
          </p:nvSpPr>
          <p:spPr bwMode="auto">
            <a:xfrm>
              <a:off x="3349" y="2169"/>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37" name="Freeform 394"/>
            <p:cNvSpPr>
              <a:spLocks/>
            </p:cNvSpPr>
            <p:nvPr/>
          </p:nvSpPr>
          <p:spPr bwMode="auto">
            <a:xfrm>
              <a:off x="3362" y="2169"/>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38" name="Rectangle 395"/>
            <p:cNvSpPr>
              <a:spLocks noChangeArrowheads="1"/>
            </p:cNvSpPr>
            <p:nvPr/>
          </p:nvSpPr>
          <p:spPr bwMode="auto">
            <a:xfrm>
              <a:off x="3362" y="217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39" name="Freeform 396"/>
            <p:cNvSpPr>
              <a:spLocks/>
            </p:cNvSpPr>
            <p:nvPr/>
          </p:nvSpPr>
          <p:spPr bwMode="auto">
            <a:xfrm>
              <a:off x="3369" y="2169"/>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40" name="Rectangle 397"/>
            <p:cNvSpPr>
              <a:spLocks noChangeArrowheads="1"/>
            </p:cNvSpPr>
            <p:nvPr/>
          </p:nvSpPr>
          <p:spPr bwMode="auto">
            <a:xfrm>
              <a:off x="3369" y="217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41" name="Freeform 398"/>
            <p:cNvSpPr>
              <a:spLocks/>
            </p:cNvSpPr>
            <p:nvPr/>
          </p:nvSpPr>
          <p:spPr bwMode="auto">
            <a:xfrm>
              <a:off x="3376" y="2166"/>
              <a:ext cx="22" cy="28"/>
            </a:xfrm>
            <a:custGeom>
              <a:avLst/>
              <a:gdLst>
                <a:gd name="T0" fmla="*/ 0 w 22"/>
                <a:gd name="T1" fmla="*/ 5 h 28"/>
                <a:gd name="T2" fmla="*/ 13 w 22"/>
                <a:gd name="T3" fmla="*/ 28 h 28"/>
                <a:gd name="T4" fmla="*/ 22 w 22"/>
                <a:gd name="T5" fmla="*/ 22 h 28"/>
                <a:gd name="T6" fmla="*/ 9 w 22"/>
                <a:gd name="T7" fmla="*/ 0 h 28"/>
                <a:gd name="T8" fmla="*/ 0 w 22"/>
                <a:gd name="T9" fmla="*/ 5 h 28"/>
                <a:gd name="T10" fmla="*/ 0 60000 65536"/>
                <a:gd name="T11" fmla="*/ 0 60000 65536"/>
                <a:gd name="T12" fmla="*/ 0 60000 65536"/>
                <a:gd name="T13" fmla="*/ 0 60000 65536"/>
                <a:gd name="T14" fmla="*/ 0 60000 65536"/>
                <a:gd name="T15" fmla="*/ 0 w 22"/>
                <a:gd name="T16" fmla="*/ 0 h 28"/>
                <a:gd name="T17" fmla="*/ 22 w 22"/>
                <a:gd name="T18" fmla="*/ 28 h 28"/>
              </a:gdLst>
              <a:ahLst/>
              <a:cxnLst>
                <a:cxn ang="T10">
                  <a:pos x="T0" y="T1"/>
                </a:cxn>
                <a:cxn ang="T11">
                  <a:pos x="T2" y="T3"/>
                </a:cxn>
                <a:cxn ang="T12">
                  <a:pos x="T4" y="T5"/>
                </a:cxn>
                <a:cxn ang="T13">
                  <a:pos x="T6" y="T7"/>
                </a:cxn>
                <a:cxn ang="T14">
                  <a:pos x="T8" y="T9"/>
                </a:cxn>
              </a:cxnLst>
              <a:rect l="T15" t="T16" r="T17" b="T18"/>
              <a:pathLst>
                <a:path w="22" h="28">
                  <a:moveTo>
                    <a:pt x="0" y="5"/>
                  </a:moveTo>
                  <a:lnTo>
                    <a:pt x="13" y="28"/>
                  </a:lnTo>
                  <a:lnTo>
                    <a:pt x="22" y="22"/>
                  </a:lnTo>
                  <a:lnTo>
                    <a:pt x="9" y="0"/>
                  </a:lnTo>
                  <a:lnTo>
                    <a:pt x="0" y="5"/>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42" name="Freeform 399"/>
            <p:cNvSpPr>
              <a:spLocks/>
            </p:cNvSpPr>
            <p:nvPr/>
          </p:nvSpPr>
          <p:spPr bwMode="auto">
            <a:xfrm>
              <a:off x="3375" y="2170"/>
              <a:ext cx="13" cy="27"/>
            </a:xfrm>
            <a:custGeom>
              <a:avLst/>
              <a:gdLst>
                <a:gd name="T0" fmla="*/ 6 w 13"/>
                <a:gd name="T1" fmla="*/ 0 h 27"/>
                <a:gd name="T2" fmla="*/ 0 w 13"/>
                <a:gd name="T3" fmla="*/ 2 h 27"/>
                <a:gd name="T4" fmla="*/ 6 w 13"/>
                <a:gd name="T5" fmla="*/ 27 h 27"/>
                <a:gd name="T6" fmla="*/ 13 w 13"/>
                <a:gd name="T7" fmla="*/ 25 h 27"/>
                <a:gd name="T8" fmla="*/ 6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6" y="0"/>
                  </a:moveTo>
                  <a:lnTo>
                    <a:pt x="0" y="2"/>
                  </a:lnTo>
                  <a:lnTo>
                    <a:pt x="6" y="27"/>
                  </a:lnTo>
                  <a:lnTo>
                    <a:pt x="13" y="25"/>
                  </a:lnTo>
                  <a:lnTo>
                    <a:pt x="6"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43" name="Freeform 400"/>
            <p:cNvSpPr>
              <a:spLocks/>
            </p:cNvSpPr>
            <p:nvPr/>
          </p:nvSpPr>
          <p:spPr bwMode="auto">
            <a:xfrm>
              <a:off x="3427" y="2142"/>
              <a:ext cx="23" cy="27"/>
            </a:xfrm>
            <a:custGeom>
              <a:avLst/>
              <a:gdLst>
                <a:gd name="T0" fmla="*/ 1 w 23"/>
                <a:gd name="T1" fmla="*/ 0 h 27"/>
                <a:gd name="T2" fmla="*/ 0 w 23"/>
                <a:gd name="T3" fmla="*/ 27 h 27"/>
                <a:gd name="T4" fmla="*/ 22 w 23"/>
                <a:gd name="T5" fmla="*/ 27 h 27"/>
                <a:gd name="T6" fmla="*/ 23 w 23"/>
                <a:gd name="T7" fmla="*/ 0 h 27"/>
                <a:gd name="T8" fmla="*/ 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 y="0"/>
                  </a:moveTo>
                  <a:lnTo>
                    <a:pt x="0" y="27"/>
                  </a:lnTo>
                  <a:lnTo>
                    <a:pt x="22" y="27"/>
                  </a:lnTo>
                  <a:lnTo>
                    <a:pt x="2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44" name="Rectangle 401"/>
            <p:cNvSpPr>
              <a:spLocks noChangeArrowheads="1"/>
            </p:cNvSpPr>
            <p:nvPr/>
          </p:nvSpPr>
          <p:spPr bwMode="auto">
            <a:xfrm>
              <a:off x="3427" y="2143"/>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45" name="Freeform 402"/>
            <p:cNvSpPr>
              <a:spLocks/>
            </p:cNvSpPr>
            <p:nvPr/>
          </p:nvSpPr>
          <p:spPr bwMode="auto">
            <a:xfrm>
              <a:off x="3449" y="2142"/>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46" name="Rectangle 403"/>
            <p:cNvSpPr>
              <a:spLocks noChangeArrowheads="1"/>
            </p:cNvSpPr>
            <p:nvPr/>
          </p:nvSpPr>
          <p:spPr bwMode="auto">
            <a:xfrm>
              <a:off x="3449" y="2143"/>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47" name="Freeform 404"/>
            <p:cNvSpPr>
              <a:spLocks/>
            </p:cNvSpPr>
            <p:nvPr/>
          </p:nvSpPr>
          <p:spPr bwMode="auto">
            <a:xfrm>
              <a:off x="3456" y="2142"/>
              <a:ext cx="11" cy="27"/>
            </a:xfrm>
            <a:custGeom>
              <a:avLst/>
              <a:gdLst>
                <a:gd name="T0" fmla="*/ 1 w 11"/>
                <a:gd name="T1" fmla="*/ 0 h 27"/>
                <a:gd name="T2" fmla="*/ 0 w 11"/>
                <a:gd name="T3" fmla="*/ 27 h 27"/>
                <a:gd name="T4" fmla="*/ 10 w 11"/>
                <a:gd name="T5" fmla="*/ 27 h 27"/>
                <a:gd name="T6" fmla="*/ 11 w 11"/>
                <a:gd name="T7" fmla="*/ 0 h 27"/>
                <a:gd name="T8" fmla="*/ 1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1" y="0"/>
                  </a:moveTo>
                  <a:lnTo>
                    <a:pt x="0" y="27"/>
                  </a:lnTo>
                  <a:lnTo>
                    <a:pt x="10" y="27"/>
                  </a:lnTo>
                  <a:lnTo>
                    <a:pt x="11"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48" name="Rectangle 405"/>
            <p:cNvSpPr>
              <a:spLocks noChangeArrowheads="1"/>
            </p:cNvSpPr>
            <p:nvPr/>
          </p:nvSpPr>
          <p:spPr bwMode="auto">
            <a:xfrm>
              <a:off x="3456" y="2143"/>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49" name="Freeform 406"/>
            <p:cNvSpPr>
              <a:spLocks/>
            </p:cNvSpPr>
            <p:nvPr/>
          </p:nvSpPr>
          <p:spPr bwMode="auto">
            <a:xfrm>
              <a:off x="3466" y="2142"/>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50" name="Rectangle 407"/>
            <p:cNvSpPr>
              <a:spLocks noChangeArrowheads="1"/>
            </p:cNvSpPr>
            <p:nvPr/>
          </p:nvSpPr>
          <p:spPr bwMode="auto">
            <a:xfrm>
              <a:off x="3466" y="2143"/>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51" name="Freeform 408"/>
            <p:cNvSpPr>
              <a:spLocks/>
            </p:cNvSpPr>
            <p:nvPr/>
          </p:nvSpPr>
          <p:spPr bwMode="auto">
            <a:xfrm>
              <a:off x="3513" y="2142"/>
              <a:ext cx="43" cy="27"/>
            </a:xfrm>
            <a:custGeom>
              <a:avLst/>
              <a:gdLst>
                <a:gd name="T0" fmla="*/ 1 w 43"/>
                <a:gd name="T1" fmla="*/ 0 h 27"/>
                <a:gd name="T2" fmla="*/ 0 w 43"/>
                <a:gd name="T3" fmla="*/ 27 h 27"/>
                <a:gd name="T4" fmla="*/ 42 w 43"/>
                <a:gd name="T5" fmla="*/ 27 h 27"/>
                <a:gd name="T6" fmla="*/ 43 w 43"/>
                <a:gd name="T7" fmla="*/ 0 h 27"/>
                <a:gd name="T8" fmla="*/ 1 w 43"/>
                <a:gd name="T9" fmla="*/ 0 h 27"/>
                <a:gd name="T10" fmla="*/ 0 60000 65536"/>
                <a:gd name="T11" fmla="*/ 0 60000 65536"/>
                <a:gd name="T12" fmla="*/ 0 60000 65536"/>
                <a:gd name="T13" fmla="*/ 0 60000 65536"/>
                <a:gd name="T14" fmla="*/ 0 60000 65536"/>
                <a:gd name="T15" fmla="*/ 0 w 43"/>
                <a:gd name="T16" fmla="*/ 0 h 27"/>
                <a:gd name="T17" fmla="*/ 43 w 43"/>
                <a:gd name="T18" fmla="*/ 27 h 27"/>
              </a:gdLst>
              <a:ahLst/>
              <a:cxnLst>
                <a:cxn ang="T10">
                  <a:pos x="T0" y="T1"/>
                </a:cxn>
                <a:cxn ang="T11">
                  <a:pos x="T2" y="T3"/>
                </a:cxn>
                <a:cxn ang="T12">
                  <a:pos x="T4" y="T5"/>
                </a:cxn>
                <a:cxn ang="T13">
                  <a:pos x="T6" y="T7"/>
                </a:cxn>
                <a:cxn ang="T14">
                  <a:pos x="T8" y="T9"/>
                </a:cxn>
              </a:cxnLst>
              <a:rect l="T15" t="T16" r="T17" b="T18"/>
              <a:pathLst>
                <a:path w="43" h="27">
                  <a:moveTo>
                    <a:pt x="1" y="0"/>
                  </a:moveTo>
                  <a:lnTo>
                    <a:pt x="0" y="27"/>
                  </a:lnTo>
                  <a:lnTo>
                    <a:pt x="42" y="27"/>
                  </a:lnTo>
                  <a:lnTo>
                    <a:pt x="4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52" name="Freeform 409"/>
            <p:cNvSpPr>
              <a:spLocks/>
            </p:cNvSpPr>
            <p:nvPr/>
          </p:nvSpPr>
          <p:spPr bwMode="auto">
            <a:xfrm>
              <a:off x="3555" y="2142"/>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53" name="Rectangle 410"/>
            <p:cNvSpPr>
              <a:spLocks noChangeArrowheads="1"/>
            </p:cNvSpPr>
            <p:nvPr/>
          </p:nvSpPr>
          <p:spPr bwMode="auto">
            <a:xfrm>
              <a:off x="3555" y="2143"/>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54" name="Freeform 411"/>
            <p:cNvSpPr>
              <a:spLocks/>
            </p:cNvSpPr>
            <p:nvPr/>
          </p:nvSpPr>
          <p:spPr bwMode="auto">
            <a:xfrm>
              <a:off x="3583" y="2115"/>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55" name="Freeform 412"/>
            <p:cNvSpPr>
              <a:spLocks/>
            </p:cNvSpPr>
            <p:nvPr/>
          </p:nvSpPr>
          <p:spPr bwMode="auto">
            <a:xfrm>
              <a:off x="3591" y="2115"/>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56" name="Rectangle 413"/>
            <p:cNvSpPr>
              <a:spLocks noChangeArrowheads="1"/>
            </p:cNvSpPr>
            <p:nvPr/>
          </p:nvSpPr>
          <p:spPr bwMode="auto">
            <a:xfrm>
              <a:off x="3591" y="211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57" name="Freeform 414"/>
            <p:cNvSpPr>
              <a:spLocks/>
            </p:cNvSpPr>
            <p:nvPr/>
          </p:nvSpPr>
          <p:spPr bwMode="auto">
            <a:xfrm>
              <a:off x="3600" y="2115"/>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58" name="Rectangle 415"/>
            <p:cNvSpPr>
              <a:spLocks noChangeArrowheads="1"/>
            </p:cNvSpPr>
            <p:nvPr/>
          </p:nvSpPr>
          <p:spPr bwMode="auto">
            <a:xfrm>
              <a:off x="3600" y="211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59" name="Freeform 416"/>
            <p:cNvSpPr>
              <a:spLocks/>
            </p:cNvSpPr>
            <p:nvPr/>
          </p:nvSpPr>
          <p:spPr bwMode="auto">
            <a:xfrm>
              <a:off x="3605" y="2115"/>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60" name="Rectangle 417"/>
            <p:cNvSpPr>
              <a:spLocks noChangeArrowheads="1"/>
            </p:cNvSpPr>
            <p:nvPr/>
          </p:nvSpPr>
          <p:spPr bwMode="auto">
            <a:xfrm>
              <a:off x="3605" y="211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7061" name="Freeform 418"/>
            <p:cNvSpPr>
              <a:spLocks/>
            </p:cNvSpPr>
            <p:nvPr/>
          </p:nvSpPr>
          <p:spPr bwMode="auto">
            <a:xfrm>
              <a:off x="3607" y="211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7062" name="Rectangle 419"/>
            <p:cNvSpPr>
              <a:spLocks noChangeArrowheads="1"/>
            </p:cNvSpPr>
            <p:nvPr/>
          </p:nvSpPr>
          <p:spPr bwMode="auto">
            <a:xfrm>
              <a:off x="3607" y="211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grpSp>
      <p:grpSp>
        <p:nvGrpSpPr>
          <p:cNvPr id="156720" name="Group 420"/>
          <p:cNvGrpSpPr>
            <a:grpSpLocks/>
          </p:cNvGrpSpPr>
          <p:nvPr/>
        </p:nvGrpSpPr>
        <p:grpSpPr bwMode="auto">
          <a:xfrm>
            <a:off x="5595938" y="2882900"/>
            <a:ext cx="2081212" cy="1190625"/>
            <a:chOff x="3701" y="1659"/>
            <a:chExt cx="1377" cy="700"/>
          </a:xfrm>
        </p:grpSpPr>
        <p:sp>
          <p:nvSpPr>
            <p:cNvPr id="156727" name="Freeform 421"/>
            <p:cNvSpPr>
              <a:spLocks/>
            </p:cNvSpPr>
            <p:nvPr/>
          </p:nvSpPr>
          <p:spPr bwMode="auto">
            <a:xfrm>
              <a:off x="3701" y="2331"/>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28" name="Rectangle 422"/>
            <p:cNvSpPr>
              <a:spLocks noChangeArrowheads="1"/>
            </p:cNvSpPr>
            <p:nvPr/>
          </p:nvSpPr>
          <p:spPr bwMode="auto">
            <a:xfrm>
              <a:off x="3701" y="233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29" name="Freeform 423"/>
            <p:cNvSpPr>
              <a:spLocks/>
            </p:cNvSpPr>
            <p:nvPr/>
          </p:nvSpPr>
          <p:spPr bwMode="auto">
            <a:xfrm>
              <a:off x="3713" y="2331"/>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30" name="Rectangle 424"/>
            <p:cNvSpPr>
              <a:spLocks noChangeArrowheads="1"/>
            </p:cNvSpPr>
            <p:nvPr/>
          </p:nvSpPr>
          <p:spPr bwMode="auto">
            <a:xfrm>
              <a:off x="3713" y="233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31" name="Freeform 425"/>
            <p:cNvSpPr>
              <a:spLocks/>
            </p:cNvSpPr>
            <p:nvPr/>
          </p:nvSpPr>
          <p:spPr bwMode="auto">
            <a:xfrm>
              <a:off x="3746" y="2309"/>
              <a:ext cx="31" cy="32"/>
            </a:xfrm>
            <a:custGeom>
              <a:avLst/>
              <a:gdLst>
                <a:gd name="T0" fmla="*/ 0 w 31"/>
                <a:gd name="T1" fmla="*/ 13 h 32"/>
                <a:gd name="T2" fmla="*/ 17 w 31"/>
                <a:gd name="T3" fmla="*/ 32 h 32"/>
                <a:gd name="T4" fmla="*/ 31 w 31"/>
                <a:gd name="T5" fmla="*/ 19 h 32"/>
                <a:gd name="T6" fmla="*/ 14 w 31"/>
                <a:gd name="T7" fmla="*/ 0 h 32"/>
                <a:gd name="T8" fmla="*/ 0 w 31"/>
                <a:gd name="T9" fmla="*/ 13 h 32"/>
                <a:gd name="T10" fmla="*/ 0 60000 65536"/>
                <a:gd name="T11" fmla="*/ 0 60000 65536"/>
                <a:gd name="T12" fmla="*/ 0 60000 65536"/>
                <a:gd name="T13" fmla="*/ 0 60000 65536"/>
                <a:gd name="T14" fmla="*/ 0 60000 65536"/>
                <a:gd name="T15" fmla="*/ 0 w 31"/>
                <a:gd name="T16" fmla="*/ 0 h 32"/>
                <a:gd name="T17" fmla="*/ 31 w 31"/>
                <a:gd name="T18" fmla="*/ 32 h 32"/>
              </a:gdLst>
              <a:ahLst/>
              <a:cxnLst>
                <a:cxn ang="T10">
                  <a:pos x="T0" y="T1"/>
                </a:cxn>
                <a:cxn ang="T11">
                  <a:pos x="T2" y="T3"/>
                </a:cxn>
                <a:cxn ang="T12">
                  <a:pos x="T4" y="T5"/>
                </a:cxn>
                <a:cxn ang="T13">
                  <a:pos x="T6" y="T7"/>
                </a:cxn>
                <a:cxn ang="T14">
                  <a:pos x="T8" y="T9"/>
                </a:cxn>
              </a:cxnLst>
              <a:rect l="T15" t="T16" r="T17" b="T18"/>
              <a:pathLst>
                <a:path w="31" h="32">
                  <a:moveTo>
                    <a:pt x="0" y="13"/>
                  </a:moveTo>
                  <a:lnTo>
                    <a:pt x="17" y="32"/>
                  </a:lnTo>
                  <a:lnTo>
                    <a:pt x="31" y="19"/>
                  </a:lnTo>
                  <a:lnTo>
                    <a:pt x="14" y="0"/>
                  </a:lnTo>
                  <a:lnTo>
                    <a:pt x="0" y="1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32" name="Freeform 426"/>
            <p:cNvSpPr>
              <a:spLocks/>
            </p:cNvSpPr>
            <p:nvPr/>
          </p:nvSpPr>
          <p:spPr bwMode="auto">
            <a:xfrm>
              <a:off x="3768" y="2305"/>
              <a:ext cx="19" cy="26"/>
            </a:xfrm>
            <a:custGeom>
              <a:avLst/>
              <a:gdLst>
                <a:gd name="T0" fmla="*/ 1 w 19"/>
                <a:gd name="T1" fmla="*/ 0 h 26"/>
                <a:gd name="T2" fmla="*/ 0 w 19"/>
                <a:gd name="T3" fmla="*/ 26 h 26"/>
                <a:gd name="T4" fmla="*/ 18 w 19"/>
                <a:gd name="T5" fmla="*/ 26 h 26"/>
                <a:gd name="T6" fmla="*/ 19 w 19"/>
                <a:gd name="T7" fmla="*/ 0 h 26"/>
                <a:gd name="T8" fmla="*/ 1 w 19"/>
                <a:gd name="T9" fmla="*/ 0 h 26"/>
                <a:gd name="T10" fmla="*/ 0 60000 65536"/>
                <a:gd name="T11" fmla="*/ 0 60000 65536"/>
                <a:gd name="T12" fmla="*/ 0 60000 65536"/>
                <a:gd name="T13" fmla="*/ 0 60000 65536"/>
                <a:gd name="T14" fmla="*/ 0 60000 65536"/>
                <a:gd name="T15" fmla="*/ 0 w 19"/>
                <a:gd name="T16" fmla="*/ 0 h 26"/>
                <a:gd name="T17" fmla="*/ 19 w 19"/>
                <a:gd name="T18" fmla="*/ 26 h 26"/>
              </a:gdLst>
              <a:ahLst/>
              <a:cxnLst>
                <a:cxn ang="T10">
                  <a:pos x="T0" y="T1"/>
                </a:cxn>
                <a:cxn ang="T11">
                  <a:pos x="T2" y="T3"/>
                </a:cxn>
                <a:cxn ang="T12">
                  <a:pos x="T4" y="T5"/>
                </a:cxn>
                <a:cxn ang="T13">
                  <a:pos x="T6" y="T7"/>
                </a:cxn>
                <a:cxn ang="T14">
                  <a:pos x="T8" y="T9"/>
                </a:cxn>
              </a:cxnLst>
              <a:rect l="T15" t="T16" r="T17" b="T18"/>
              <a:pathLst>
                <a:path w="19" h="26">
                  <a:moveTo>
                    <a:pt x="1" y="0"/>
                  </a:moveTo>
                  <a:lnTo>
                    <a:pt x="0" y="26"/>
                  </a:lnTo>
                  <a:lnTo>
                    <a:pt x="18" y="26"/>
                  </a:lnTo>
                  <a:lnTo>
                    <a:pt x="1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33" name="Freeform 427"/>
            <p:cNvSpPr>
              <a:spLocks/>
            </p:cNvSpPr>
            <p:nvPr/>
          </p:nvSpPr>
          <p:spPr bwMode="auto">
            <a:xfrm>
              <a:off x="3759" y="2306"/>
              <a:ext cx="17" cy="26"/>
            </a:xfrm>
            <a:custGeom>
              <a:avLst/>
              <a:gdLst>
                <a:gd name="T0" fmla="*/ 0 w 17"/>
                <a:gd name="T1" fmla="*/ 3 h 26"/>
                <a:gd name="T2" fmla="*/ 9 w 17"/>
                <a:gd name="T3" fmla="*/ 0 h 26"/>
                <a:gd name="T4" fmla="*/ 17 w 17"/>
                <a:gd name="T5" fmla="*/ 22 h 26"/>
                <a:gd name="T6" fmla="*/ 9 w 17"/>
                <a:gd name="T7" fmla="*/ 26 h 26"/>
                <a:gd name="T8" fmla="*/ 0 w 17"/>
                <a:gd name="T9" fmla="*/ 3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0" y="3"/>
                  </a:moveTo>
                  <a:lnTo>
                    <a:pt x="9" y="0"/>
                  </a:lnTo>
                  <a:lnTo>
                    <a:pt x="17" y="22"/>
                  </a:lnTo>
                  <a:lnTo>
                    <a:pt x="9" y="26"/>
                  </a:lnTo>
                  <a:lnTo>
                    <a:pt x="0" y="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34" name="Freeform 428"/>
            <p:cNvSpPr>
              <a:spLocks/>
            </p:cNvSpPr>
            <p:nvPr/>
          </p:nvSpPr>
          <p:spPr bwMode="auto">
            <a:xfrm>
              <a:off x="3786" y="2305"/>
              <a:ext cx="6" cy="26"/>
            </a:xfrm>
            <a:custGeom>
              <a:avLst/>
              <a:gdLst>
                <a:gd name="T0" fmla="*/ 1 w 6"/>
                <a:gd name="T1" fmla="*/ 0 h 26"/>
                <a:gd name="T2" fmla="*/ 0 w 6"/>
                <a:gd name="T3" fmla="*/ 26 h 26"/>
                <a:gd name="T4" fmla="*/ 5 w 6"/>
                <a:gd name="T5" fmla="*/ 26 h 26"/>
                <a:gd name="T6" fmla="*/ 6 w 6"/>
                <a:gd name="T7" fmla="*/ 0 h 26"/>
                <a:gd name="T8" fmla="*/ 1 w 6"/>
                <a:gd name="T9" fmla="*/ 0 h 26"/>
                <a:gd name="T10" fmla="*/ 0 60000 65536"/>
                <a:gd name="T11" fmla="*/ 0 60000 65536"/>
                <a:gd name="T12" fmla="*/ 0 60000 65536"/>
                <a:gd name="T13" fmla="*/ 0 60000 65536"/>
                <a:gd name="T14" fmla="*/ 0 60000 65536"/>
                <a:gd name="T15" fmla="*/ 0 w 6"/>
                <a:gd name="T16" fmla="*/ 0 h 26"/>
                <a:gd name="T17" fmla="*/ 6 w 6"/>
                <a:gd name="T18" fmla="*/ 26 h 26"/>
              </a:gdLst>
              <a:ahLst/>
              <a:cxnLst>
                <a:cxn ang="T10">
                  <a:pos x="T0" y="T1"/>
                </a:cxn>
                <a:cxn ang="T11">
                  <a:pos x="T2" y="T3"/>
                </a:cxn>
                <a:cxn ang="T12">
                  <a:pos x="T4" y="T5"/>
                </a:cxn>
                <a:cxn ang="T13">
                  <a:pos x="T6" y="T7"/>
                </a:cxn>
                <a:cxn ang="T14">
                  <a:pos x="T8" y="T9"/>
                </a:cxn>
              </a:cxnLst>
              <a:rect l="T15" t="T16" r="T17" b="T18"/>
              <a:pathLst>
                <a:path w="6" h="26">
                  <a:moveTo>
                    <a:pt x="1" y="0"/>
                  </a:moveTo>
                  <a:lnTo>
                    <a:pt x="0" y="26"/>
                  </a:lnTo>
                  <a:lnTo>
                    <a:pt x="5" y="26"/>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35" name="Freeform 429"/>
            <p:cNvSpPr>
              <a:spLocks/>
            </p:cNvSpPr>
            <p:nvPr/>
          </p:nvSpPr>
          <p:spPr bwMode="auto">
            <a:xfrm>
              <a:off x="3834" y="2305"/>
              <a:ext cx="14" cy="26"/>
            </a:xfrm>
            <a:custGeom>
              <a:avLst/>
              <a:gdLst>
                <a:gd name="T0" fmla="*/ 1 w 14"/>
                <a:gd name="T1" fmla="*/ 0 h 26"/>
                <a:gd name="T2" fmla="*/ 0 w 14"/>
                <a:gd name="T3" fmla="*/ 26 h 26"/>
                <a:gd name="T4" fmla="*/ 13 w 14"/>
                <a:gd name="T5" fmla="*/ 26 h 26"/>
                <a:gd name="T6" fmla="*/ 14 w 14"/>
                <a:gd name="T7" fmla="*/ 0 h 26"/>
                <a:gd name="T8" fmla="*/ 1 w 14"/>
                <a:gd name="T9" fmla="*/ 0 h 26"/>
                <a:gd name="T10" fmla="*/ 0 60000 65536"/>
                <a:gd name="T11" fmla="*/ 0 60000 65536"/>
                <a:gd name="T12" fmla="*/ 0 60000 65536"/>
                <a:gd name="T13" fmla="*/ 0 60000 65536"/>
                <a:gd name="T14" fmla="*/ 0 60000 65536"/>
                <a:gd name="T15" fmla="*/ 0 w 14"/>
                <a:gd name="T16" fmla="*/ 0 h 26"/>
                <a:gd name="T17" fmla="*/ 14 w 14"/>
                <a:gd name="T18" fmla="*/ 26 h 26"/>
              </a:gdLst>
              <a:ahLst/>
              <a:cxnLst>
                <a:cxn ang="T10">
                  <a:pos x="T0" y="T1"/>
                </a:cxn>
                <a:cxn ang="T11">
                  <a:pos x="T2" y="T3"/>
                </a:cxn>
                <a:cxn ang="T12">
                  <a:pos x="T4" y="T5"/>
                </a:cxn>
                <a:cxn ang="T13">
                  <a:pos x="T6" y="T7"/>
                </a:cxn>
                <a:cxn ang="T14">
                  <a:pos x="T8" y="T9"/>
                </a:cxn>
              </a:cxnLst>
              <a:rect l="T15" t="T16" r="T17" b="T18"/>
              <a:pathLst>
                <a:path w="14" h="26">
                  <a:moveTo>
                    <a:pt x="1" y="0"/>
                  </a:moveTo>
                  <a:lnTo>
                    <a:pt x="0" y="26"/>
                  </a:lnTo>
                  <a:lnTo>
                    <a:pt x="13" y="26"/>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36" name="Rectangle 430"/>
            <p:cNvSpPr>
              <a:spLocks noChangeArrowheads="1"/>
            </p:cNvSpPr>
            <p:nvPr/>
          </p:nvSpPr>
          <p:spPr bwMode="auto">
            <a:xfrm>
              <a:off x="3786" y="230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37" name="Freeform 431"/>
            <p:cNvSpPr>
              <a:spLocks/>
            </p:cNvSpPr>
            <p:nvPr/>
          </p:nvSpPr>
          <p:spPr bwMode="auto">
            <a:xfrm>
              <a:off x="3847" y="2305"/>
              <a:ext cx="9" cy="26"/>
            </a:xfrm>
            <a:custGeom>
              <a:avLst/>
              <a:gdLst>
                <a:gd name="T0" fmla="*/ 1 w 9"/>
                <a:gd name="T1" fmla="*/ 0 h 26"/>
                <a:gd name="T2" fmla="*/ 0 w 9"/>
                <a:gd name="T3" fmla="*/ 26 h 26"/>
                <a:gd name="T4" fmla="*/ 8 w 9"/>
                <a:gd name="T5" fmla="*/ 26 h 26"/>
                <a:gd name="T6" fmla="*/ 9 w 9"/>
                <a:gd name="T7" fmla="*/ 0 h 26"/>
                <a:gd name="T8" fmla="*/ 1 w 9"/>
                <a:gd name="T9" fmla="*/ 0 h 26"/>
                <a:gd name="T10" fmla="*/ 0 60000 65536"/>
                <a:gd name="T11" fmla="*/ 0 60000 65536"/>
                <a:gd name="T12" fmla="*/ 0 60000 65536"/>
                <a:gd name="T13" fmla="*/ 0 60000 65536"/>
                <a:gd name="T14" fmla="*/ 0 60000 65536"/>
                <a:gd name="T15" fmla="*/ 0 w 9"/>
                <a:gd name="T16" fmla="*/ 0 h 26"/>
                <a:gd name="T17" fmla="*/ 9 w 9"/>
                <a:gd name="T18" fmla="*/ 26 h 26"/>
              </a:gdLst>
              <a:ahLst/>
              <a:cxnLst>
                <a:cxn ang="T10">
                  <a:pos x="T0" y="T1"/>
                </a:cxn>
                <a:cxn ang="T11">
                  <a:pos x="T2" y="T3"/>
                </a:cxn>
                <a:cxn ang="T12">
                  <a:pos x="T4" y="T5"/>
                </a:cxn>
                <a:cxn ang="T13">
                  <a:pos x="T6" y="T7"/>
                </a:cxn>
                <a:cxn ang="T14">
                  <a:pos x="T8" y="T9"/>
                </a:cxn>
              </a:cxnLst>
              <a:rect l="T15" t="T16" r="T17" b="T18"/>
              <a:pathLst>
                <a:path w="9" h="26">
                  <a:moveTo>
                    <a:pt x="1" y="0"/>
                  </a:moveTo>
                  <a:lnTo>
                    <a:pt x="0" y="26"/>
                  </a:lnTo>
                  <a:lnTo>
                    <a:pt x="8" y="26"/>
                  </a:lnTo>
                  <a:lnTo>
                    <a:pt x="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38" name="Rectangle 432"/>
            <p:cNvSpPr>
              <a:spLocks noChangeArrowheads="1"/>
            </p:cNvSpPr>
            <p:nvPr/>
          </p:nvSpPr>
          <p:spPr bwMode="auto">
            <a:xfrm>
              <a:off x="3847" y="230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39" name="Freeform 433"/>
            <p:cNvSpPr>
              <a:spLocks/>
            </p:cNvSpPr>
            <p:nvPr/>
          </p:nvSpPr>
          <p:spPr bwMode="auto">
            <a:xfrm>
              <a:off x="3855" y="2305"/>
              <a:ext cx="22" cy="26"/>
            </a:xfrm>
            <a:custGeom>
              <a:avLst/>
              <a:gdLst>
                <a:gd name="T0" fmla="*/ 1 w 22"/>
                <a:gd name="T1" fmla="*/ 0 h 26"/>
                <a:gd name="T2" fmla="*/ 0 w 22"/>
                <a:gd name="T3" fmla="*/ 26 h 26"/>
                <a:gd name="T4" fmla="*/ 21 w 22"/>
                <a:gd name="T5" fmla="*/ 26 h 26"/>
                <a:gd name="T6" fmla="*/ 22 w 22"/>
                <a:gd name="T7" fmla="*/ 0 h 26"/>
                <a:gd name="T8" fmla="*/ 1 w 22"/>
                <a:gd name="T9" fmla="*/ 0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1" y="0"/>
                  </a:moveTo>
                  <a:lnTo>
                    <a:pt x="0" y="26"/>
                  </a:lnTo>
                  <a:lnTo>
                    <a:pt x="21" y="26"/>
                  </a:lnTo>
                  <a:lnTo>
                    <a:pt x="2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40" name="Rectangle 434"/>
            <p:cNvSpPr>
              <a:spLocks noChangeArrowheads="1"/>
            </p:cNvSpPr>
            <p:nvPr/>
          </p:nvSpPr>
          <p:spPr bwMode="auto">
            <a:xfrm>
              <a:off x="3855" y="230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41" name="Freeform 435"/>
            <p:cNvSpPr>
              <a:spLocks/>
            </p:cNvSpPr>
            <p:nvPr/>
          </p:nvSpPr>
          <p:spPr bwMode="auto">
            <a:xfrm>
              <a:off x="3876" y="2305"/>
              <a:ext cx="2" cy="26"/>
            </a:xfrm>
            <a:custGeom>
              <a:avLst/>
              <a:gdLst>
                <a:gd name="T0" fmla="*/ 1 w 2"/>
                <a:gd name="T1" fmla="*/ 0 h 26"/>
                <a:gd name="T2" fmla="*/ 0 w 2"/>
                <a:gd name="T3" fmla="*/ 26 h 26"/>
                <a:gd name="T4" fmla="*/ 1 w 2"/>
                <a:gd name="T5" fmla="*/ 26 h 26"/>
                <a:gd name="T6" fmla="*/ 2 w 2"/>
                <a:gd name="T7" fmla="*/ 0 h 26"/>
                <a:gd name="T8" fmla="*/ 1 w 2"/>
                <a:gd name="T9" fmla="*/ 0 h 26"/>
                <a:gd name="T10" fmla="*/ 0 60000 65536"/>
                <a:gd name="T11" fmla="*/ 0 60000 65536"/>
                <a:gd name="T12" fmla="*/ 0 60000 65536"/>
                <a:gd name="T13" fmla="*/ 0 60000 65536"/>
                <a:gd name="T14" fmla="*/ 0 60000 65536"/>
                <a:gd name="T15" fmla="*/ 0 w 2"/>
                <a:gd name="T16" fmla="*/ 0 h 26"/>
                <a:gd name="T17" fmla="*/ 2 w 2"/>
                <a:gd name="T18" fmla="*/ 26 h 26"/>
              </a:gdLst>
              <a:ahLst/>
              <a:cxnLst>
                <a:cxn ang="T10">
                  <a:pos x="T0" y="T1"/>
                </a:cxn>
                <a:cxn ang="T11">
                  <a:pos x="T2" y="T3"/>
                </a:cxn>
                <a:cxn ang="T12">
                  <a:pos x="T4" y="T5"/>
                </a:cxn>
                <a:cxn ang="T13">
                  <a:pos x="T6" y="T7"/>
                </a:cxn>
                <a:cxn ang="T14">
                  <a:pos x="T8" y="T9"/>
                </a:cxn>
              </a:cxnLst>
              <a:rect l="T15" t="T16" r="T17" b="T18"/>
              <a:pathLst>
                <a:path w="2" h="26">
                  <a:moveTo>
                    <a:pt x="1" y="0"/>
                  </a:moveTo>
                  <a:lnTo>
                    <a:pt x="0" y="26"/>
                  </a:lnTo>
                  <a:lnTo>
                    <a:pt x="1" y="26"/>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42" name="Rectangle 436"/>
            <p:cNvSpPr>
              <a:spLocks noChangeArrowheads="1"/>
            </p:cNvSpPr>
            <p:nvPr/>
          </p:nvSpPr>
          <p:spPr bwMode="auto">
            <a:xfrm>
              <a:off x="3876" y="2306"/>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43" name="Freeform 437"/>
            <p:cNvSpPr>
              <a:spLocks/>
            </p:cNvSpPr>
            <p:nvPr/>
          </p:nvSpPr>
          <p:spPr bwMode="auto">
            <a:xfrm>
              <a:off x="3904" y="2291"/>
              <a:ext cx="28" cy="24"/>
            </a:xfrm>
            <a:custGeom>
              <a:avLst/>
              <a:gdLst>
                <a:gd name="T0" fmla="*/ 0 w 28"/>
                <a:gd name="T1" fmla="*/ 22 h 24"/>
                <a:gd name="T2" fmla="*/ 26 w 28"/>
                <a:gd name="T3" fmla="*/ 24 h 24"/>
                <a:gd name="T4" fmla="*/ 28 w 28"/>
                <a:gd name="T5" fmla="*/ 2 h 24"/>
                <a:gd name="T6" fmla="*/ 2 w 28"/>
                <a:gd name="T7" fmla="*/ 0 h 24"/>
                <a:gd name="T8" fmla="*/ 0 w 28"/>
                <a:gd name="T9" fmla="*/ 22 h 24"/>
                <a:gd name="T10" fmla="*/ 0 60000 65536"/>
                <a:gd name="T11" fmla="*/ 0 60000 65536"/>
                <a:gd name="T12" fmla="*/ 0 60000 65536"/>
                <a:gd name="T13" fmla="*/ 0 60000 65536"/>
                <a:gd name="T14" fmla="*/ 0 60000 65536"/>
                <a:gd name="T15" fmla="*/ 0 w 28"/>
                <a:gd name="T16" fmla="*/ 0 h 24"/>
                <a:gd name="T17" fmla="*/ 28 w 28"/>
                <a:gd name="T18" fmla="*/ 24 h 24"/>
              </a:gdLst>
              <a:ahLst/>
              <a:cxnLst>
                <a:cxn ang="T10">
                  <a:pos x="T0" y="T1"/>
                </a:cxn>
                <a:cxn ang="T11">
                  <a:pos x="T2" y="T3"/>
                </a:cxn>
                <a:cxn ang="T12">
                  <a:pos x="T4" y="T5"/>
                </a:cxn>
                <a:cxn ang="T13">
                  <a:pos x="T6" y="T7"/>
                </a:cxn>
                <a:cxn ang="T14">
                  <a:pos x="T8" y="T9"/>
                </a:cxn>
              </a:cxnLst>
              <a:rect l="T15" t="T16" r="T17" b="T18"/>
              <a:pathLst>
                <a:path w="28" h="24">
                  <a:moveTo>
                    <a:pt x="0" y="22"/>
                  </a:moveTo>
                  <a:lnTo>
                    <a:pt x="26" y="24"/>
                  </a:lnTo>
                  <a:lnTo>
                    <a:pt x="28" y="2"/>
                  </a:lnTo>
                  <a:lnTo>
                    <a:pt x="2" y="0"/>
                  </a:lnTo>
                  <a:lnTo>
                    <a:pt x="0" y="2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44" name="Freeform 438"/>
            <p:cNvSpPr>
              <a:spLocks/>
            </p:cNvSpPr>
            <p:nvPr/>
          </p:nvSpPr>
          <p:spPr bwMode="auto">
            <a:xfrm>
              <a:off x="3918" y="2278"/>
              <a:ext cx="21" cy="27"/>
            </a:xfrm>
            <a:custGeom>
              <a:avLst/>
              <a:gdLst>
                <a:gd name="T0" fmla="*/ 1 w 21"/>
                <a:gd name="T1" fmla="*/ 0 h 27"/>
                <a:gd name="T2" fmla="*/ 0 w 21"/>
                <a:gd name="T3" fmla="*/ 27 h 27"/>
                <a:gd name="T4" fmla="*/ 20 w 21"/>
                <a:gd name="T5" fmla="*/ 27 h 27"/>
                <a:gd name="T6" fmla="*/ 21 w 21"/>
                <a:gd name="T7" fmla="*/ 0 h 27"/>
                <a:gd name="T8" fmla="*/ 1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 y="0"/>
                  </a:moveTo>
                  <a:lnTo>
                    <a:pt x="0" y="27"/>
                  </a:lnTo>
                  <a:lnTo>
                    <a:pt x="20" y="27"/>
                  </a:lnTo>
                  <a:lnTo>
                    <a:pt x="21"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45" name="Freeform 439"/>
            <p:cNvSpPr>
              <a:spLocks/>
            </p:cNvSpPr>
            <p:nvPr/>
          </p:nvSpPr>
          <p:spPr bwMode="auto">
            <a:xfrm>
              <a:off x="3905" y="2279"/>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46" name="Freeform 440"/>
            <p:cNvSpPr>
              <a:spLocks/>
            </p:cNvSpPr>
            <p:nvPr/>
          </p:nvSpPr>
          <p:spPr bwMode="auto">
            <a:xfrm>
              <a:off x="3981" y="2278"/>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47" name="Freeform 441"/>
            <p:cNvSpPr>
              <a:spLocks/>
            </p:cNvSpPr>
            <p:nvPr/>
          </p:nvSpPr>
          <p:spPr bwMode="auto">
            <a:xfrm>
              <a:off x="3987" y="2278"/>
              <a:ext cx="10" cy="27"/>
            </a:xfrm>
            <a:custGeom>
              <a:avLst/>
              <a:gdLst>
                <a:gd name="T0" fmla="*/ 1 w 10"/>
                <a:gd name="T1" fmla="*/ 0 h 27"/>
                <a:gd name="T2" fmla="*/ 0 w 10"/>
                <a:gd name="T3" fmla="*/ 27 h 27"/>
                <a:gd name="T4" fmla="*/ 9 w 10"/>
                <a:gd name="T5" fmla="*/ 27 h 27"/>
                <a:gd name="T6" fmla="*/ 10 w 10"/>
                <a:gd name="T7" fmla="*/ 0 h 27"/>
                <a:gd name="T8" fmla="*/ 1 w 10"/>
                <a:gd name="T9" fmla="*/ 0 h 27"/>
                <a:gd name="T10" fmla="*/ 0 60000 65536"/>
                <a:gd name="T11" fmla="*/ 0 60000 65536"/>
                <a:gd name="T12" fmla="*/ 0 60000 65536"/>
                <a:gd name="T13" fmla="*/ 0 60000 65536"/>
                <a:gd name="T14" fmla="*/ 0 60000 65536"/>
                <a:gd name="T15" fmla="*/ 0 w 10"/>
                <a:gd name="T16" fmla="*/ 0 h 27"/>
                <a:gd name="T17" fmla="*/ 10 w 10"/>
                <a:gd name="T18" fmla="*/ 27 h 27"/>
              </a:gdLst>
              <a:ahLst/>
              <a:cxnLst>
                <a:cxn ang="T10">
                  <a:pos x="T0" y="T1"/>
                </a:cxn>
                <a:cxn ang="T11">
                  <a:pos x="T2" y="T3"/>
                </a:cxn>
                <a:cxn ang="T12">
                  <a:pos x="T4" y="T5"/>
                </a:cxn>
                <a:cxn ang="T13">
                  <a:pos x="T6" y="T7"/>
                </a:cxn>
                <a:cxn ang="T14">
                  <a:pos x="T8" y="T9"/>
                </a:cxn>
              </a:cxnLst>
              <a:rect l="T15" t="T16" r="T17" b="T18"/>
              <a:pathLst>
                <a:path w="10" h="27">
                  <a:moveTo>
                    <a:pt x="1" y="0"/>
                  </a:moveTo>
                  <a:lnTo>
                    <a:pt x="0" y="27"/>
                  </a:lnTo>
                  <a:lnTo>
                    <a:pt x="9" y="27"/>
                  </a:lnTo>
                  <a:lnTo>
                    <a:pt x="1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48" name="Rectangle 442"/>
            <p:cNvSpPr>
              <a:spLocks noChangeArrowheads="1"/>
            </p:cNvSpPr>
            <p:nvPr/>
          </p:nvSpPr>
          <p:spPr bwMode="auto">
            <a:xfrm>
              <a:off x="3987" y="2279"/>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49" name="Freeform 443"/>
            <p:cNvSpPr>
              <a:spLocks/>
            </p:cNvSpPr>
            <p:nvPr/>
          </p:nvSpPr>
          <p:spPr bwMode="auto">
            <a:xfrm>
              <a:off x="3985" y="2262"/>
              <a:ext cx="31" cy="33"/>
            </a:xfrm>
            <a:custGeom>
              <a:avLst/>
              <a:gdLst>
                <a:gd name="T0" fmla="*/ 0 w 31"/>
                <a:gd name="T1" fmla="*/ 26 h 33"/>
                <a:gd name="T2" fmla="*/ 24 w 31"/>
                <a:gd name="T3" fmla="*/ 33 h 33"/>
                <a:gd name="T4" fmla="*/ 31 w 31"/>
                <a:gd name="T5" fmla="*/ 6 h 33"/>
                <a:gd name="T6" fmla="*/ 6 w 31"/>
                <a:gd name="T7" fmla="*/ 0 h 33"/>
                <a:gd name="T8" fmla="*/ 0 w 31"/>
                <a:gd name="T9" fmla="*/ 26 h 33"/>
                <a:gd name="T10" fmla="*/ 0 60000 65536"/>
                <a:gd name="T11" fmla="*/ 0 60000 65536"/>
                <a:gd name="T12" fmla="*/ 0 60000 65536"/>
                <a:gd name="T13" fmla="*/ 0 60000 65536"/>
                <a:gd name="T14" fmla="*/ 0 60000 65536"/>
                <a:gd name="T15" fmla="*/ 0 w 31"/>
                <a:gd name="T16" fmla="*/ 0 h 33"/>
                <a:gd name="T17" fmla="*/ 31 w 31"/>
                <a:gd name="T18" fmla="*/ 33 h 33"/>
              </a:gdLst>
              <a:ahLst/>
              <a:cxnLst>
                <a:cxn ang="T10">
                  <a:pos x="T0" y="T1"/>
                </a:cxn>
                <a:cxn ang="T11">
                  <a:pos x="T2" y="T3"/>
                </a:cxn>
                <a:cxn ang="T12">
                  <a:pos x="T4" y="T5"/>
                </a:cxn>
                <a:cxn ang="T13">
                  <a:pos x="T6" y="T7"/>
                </a:cxn>
                <a:cxn ang="T14">
                  <a:pos x="T8" y="T9"/>
                </a:cxn>
              </a:cxnLst>
              <a:rect l="T15" t="T16" r="T17" b="T18"/>
              <a:pathLst>
                <a:path w="31" h="33">
                  <a:moveTo>
                    <a:pt x="0" y="26"/>
                  </a:moveTo>
                  <a:lnTo>
                    <a:pt x="24" y="33"/>
                  </a:lnTo>
                  <a:lnTo>
                    <a:pt x="31" y="6"/>
                  </a:lnTo>
                  <a:lnTo>
                    <a:pt x="6" y="0"/>
                  </a:lnTo>
                  <a:lnTo>
                    <a:pt x="0" y="26"/>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0" name="Freeform 444"/>
            <p:cNvSpPr>
              <a:spLocks/>
            </p:cNvSpPr>
            <p:nvPr/>
          </p:nvSpPr>
          <p:spPr bwMode="auto">
            <a:xfrm>
              <a:off x="3985" y="2279"/>
              <a:ext cx="24" cy="27"/>
            </a:xfrm>
            <a:custGeom>
              <a:avLst/>
              <a:gdLst>
                <a:gd name="T0" fmla="*/ 11 w 24"/>
                <a:gd name="T1" fmla="*/ 0 h 27"/>
                <a:gd name="T2" fmla="*/ 0 w 24"/>
                <a:gd name="T3" fmla="*/ 9 h 27"/>
                <a:gd name="T4" fmla="*/ 11 w 24"/>
                <a:gd name="T5" fmla="*/ 27 h 27"/>
                <a:gd name="T6" fmla="*/ 24 w 24"/>
                <a:gd name="T7" fmla="*/ 16 h 27"/>
                <a:gd name="T8" fmla="*/ 11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1" y="0"/>
                  </a:moveTo>
                  <a:lnTo>
                    <a:pt x="0" y="9"/>
                  </a:lnTo>
                  <a:lnTo>
                    <a:pt x="11" y="27"/>
                  </a:lnTo>
                  <a:lnTo>
                    <a:pt x="24" y="16"/>
                  </a:lnTo>
                  <a:lnTo>
                    <a:pt x="1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1" name="Freeform 445"/>
            <p:cNvSpPr>
              <a:spLocks/>
            </p:cNvSpPr>
            <p:nvPr/>
          </p:nvSpPr>
          <p:spPr bwMode="auto">
            <a:xfrm>
              <a:off x="4031" y="2237"/>
              <a:ext cx="28" cy="26"/>
            </a:xfrm>
            <a:custGeom>
              <a:avLst/>
              <a:gdLst>
                <a:gd name="T0" fmla="*/ 0 w 28"/>
                <a:gd name="T1" fmla="*/ 23 h 26"/>
                <a:gd name="T2" fmla="*/ 26 w 28"/>
                <a:gd name="T3" fmla="*/ 26 h 26"/>
                <a:gd name="T4" fmla="*/ 28 w 28"/>
                <a:gd name="T5" fmla="*/ 2 h 26"/>
                <a:gd name="T6" fmla="*/ 2 w 28"/>
                <a:gd name="T7" fmla="*/ 0 h 26"/>
                <a:gd name="T8" fmla="*/ 0 w 28"/>
                <a:gd name="T9" fmla="*/ 23 h 26"/>
                <a:gd name="T10" fmla="*/ 0 60000 65536"/>
                <a:gd name="T11" fmla="*/ 0 60000 65536"/>
                <a:gd name="T12" fmla="*/ 0 60000 65536"/>
                <a:gd name="T13" fmla="*/ 0 60000 65536"/>
                <a:gd name="T14" fmla="*/ 0 60000 65536"/>
                <a:gd name="T15" fmla="*/ 0 w 28"/>
                <a:gd name="T16" fmla="*/ 0 h 26"/>
                <a:gd name="T17" fmla="*/ 28 w 28"/>
                <a:gd name="T18" fmla="*/ 26 h 26"/>
              </a:gdLst>
              <a:ahLst/>
              <a:cxnLst>
                <a:cxn ang="T10">
                  <a:pos x="T0" y="T1"/>
                </a:cxn>
                <a:cxn ang="T11">
                  <a:pos x="T2" y="T3"/>
                </a:cxn>
                <a:cxn ang="T12">
                  <a:pos x="T4" y="T5"/>
                </a:cxn>
                <a:cxn ang="T13">
                  <a:pos x="T6" y="T7"/>
                </a:cxn>
                <a:cxn ang="T14">
                  <a:pos x="T8" y="T9"/>
                </a:cxn>
              </a:cxnLst>
              <a:rect l="T15" t="T16" r="T17" b="T18"/>
              <a:pathLst>
                <a:path w="28" h="26">
                  <a:moveTo>
                    <a:pt x="0" y="23"/>
                  </a:moveTo>
                  <a:lnTo>
                    <a:pt x="26" y="26"/>
                  </a:lnTo>
                  <a:lnTo>
                    <a:pt x="28" y="2"/>
                  </a:lnTo>
                  <a:lnTo>
                    <a:pt x="2" y="0"/>
                  </a:lnTo>
                  <a:lnTo>
                    <a:pt x="0" y="2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2" name="Freeform 446"/>
            <p:cNvSpPr>
              <a:spLocks/>
            </p:cNvSpPr>
            <p:nvPr/>
          </p:nvSpPr>
          <p:spPr bwMode="auto">
            <a:xfrm>
              <a:off x="4045" y="2224"/>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3" name="Freeform 447"/>
            <p:cNvSpPr>
              <a:spLocks/>
            </p:cNvSpPr>
            <p:nvPr/>
          </p:nvSpPr>
          <p:spPr bwMode="auto">
            <a:xfrm>
              <a:off x="4032" y="2225"/>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4" name="Freeform 448"/>
            <p:cNvSpPr>
              <a:spLocks/>
            </p:cNvSpPr>
            <p:nvPr/>
          </p:nvSpPr>
          <p:spPr bwMode="auto">
            <a:xfrm>
              <a:off x="4046" y="2224"/>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5" name="Rectangle 449"/>
            <p:cNvSpPr>
              <a:spLocks noChangeArrowheads="1"/>
            </p:cNvSpPr>
            <p:nvPr/>
          </p:nvSpPr>
          <p:spPr bwMode="auto">
            <a:xfrm>
              <a:off x="4046" y="222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56" name="Freeform 450"/>
            <p:cNvSpPr>
              <a:spLocks/>
            </p:cNvSpPr>
            <p:nvPr/>
          </p:nvSpPr>
          <p:spPr bwMode="auto">
            <a:xfrm>
              <a:off x="4054" y="2224"/>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7" name="Rectangle 451"/>
            <p:cNvSpPr>
              <a:spLocks noChangeArrowheads="1"/>
            </p:cNvSpPr>
            <p:nvPr/>
          </p:nvSpPr>
          <p:spPr bwMode="auto">
            <a:xfrm>
              <a:off x="4054" y="2225"/>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58" name="Freeform 452"/>
            <p:cNvSpPr>
              <a:spLocks/>
            </p:cNvSpPr>
            <p:nvPr/>
          </p:nvSpPr>
          <p:spPr bwMode="auto">
            <a:xfrm>
              <a:off x="4045" y="2229"/>
              <a:ext cx="26" cy="9"/>
            </a:xfrm>
            <a:custGeom>
              <a:avLst/>
              <a:gdLst>
                <a:gd name="T0" fmla="*/ 0 w 26"/>
                <a:gd name="T1" fmla="*/ 8 h 9"/>
                <a:gd name="T2" fmla="*/ 26 w 26"/>
                <a:gd name="T3" fmla="*/ 9 h 9"/>
                <a:gd name="T4" fmla="*/ 26 w 26"/>
                <a:gd name="T5" fmla="*/ 1 h 9"/>
                <a:gd name="T6" fmla="*/ 0 w 26"/>
                <a:gd name="T7" fmla="*/ 0 h 9"/>
                <a:gd name="T8" fmla="*/ 0 w 26"/>
                <a:gd name="T9" fmla="*/ 8 h 9"/>
                <a:gd name="T10" fmla="*/ 0 60000 65536"/>
                <a:gd name="T11" fmla="*/ 0 60000 65536"/>
                <a:gd name="T12" fmla="*/ 0 60000 65536"/>
                <a:gd name="T13" fmla="*/ 0 60000 65536"/>
                <a:gd name="T14" fmla="*/ 0 60000 65536"/>
                <a:gd name="T15" fmla="*/ 0 w 26"/>
                <a:gd name="T16" fmla="*/ 0 h 9"/>
                <a:gd name="T17" fmla="*/ 26 w 26"/>
                <a:gd name="T18" fmla="*/ 9 h 9"/>
              </a:gdLst>
              <a:ahLst/>
              <a:cxnLst>
                <a:cxn ang="T10">
                  <a:pos x="T0" y="T1"/>
                </a:cxn>
                <a:cxn ang="T11">
                  <a:pos x="T2" y="T3"/>
                </a:cxn>
                <a:cxn ang="T12">
                  <a:pos x="T4" y="T5"/>
                </a:cxn>
                <a:cxn ang="T13">
                  <a:pos x="T6" y="T7"/>
                </a:cxn>
                <a:cxn ang="T14">
                  <a:pos x="T8" y="T9"/>
                </a:cxn>
              </a:cxnLst>
              <a:rect l="T15" t="T16" r="T17" b="T18"/>
              <a:pathLst>
                <a:path w="26" h="9">
                  <a:moveTo>
                    <a:pt x="0" y="8"/>
                  </a:moveTo>
                  <a:lnTo>
                    <a:pt x="26" y="9"/>
                  </a:lnTo>
                  <a:lnTo>
                    <a:pt x="26" y="1"/>
                  </a:lnTo>
                  <a:lnTo>
                    <a:pt x="0" y="0"/>
                  </a:lnTo>
                  <a:lnTo>
                    <a:pt x="0" y="8"/>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59" name="Freeform 453"/>
            <p:cNvSpPr>
              <a:spLocks/>
            </p:cNvSpPr>
            <p:nvPr/>
          </p:nvSpPr>
          <p:spPr bwMode="auto">
            <a:xfrm>
              <a:off x="4044" y="2225"/>
              <a:ext cx="25" cy="27"/>
            </a:xfrm>
            <a:custGeom>
              <a:avLst/>
              <a:gdLst>
                <a:gd name="T0" fmla="*/ 13 w 25"/>
                <a:gd name="T1" fmla="*/ 0 h 27"/>
                <a:gd name="T2" fmla="*/ 0 w 25"/>
                <a:gd name="T3" fmla="*/ 13 h 27"/>
                <a:gd name="T4" fmla="*/ 13 w 25"/>
                <a:gd name="T5" fmla="*/ 27 h 27"/>
                <a:gd name="T6" fmla="*/ 25 w 25"/>
                <a:gd name="T7" fmla="*/ 14 h 27"/>
                <a:gd name="T8" fmla="*/ 13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3" y="0"/>
                  </a:moveTo>
                  <a:lnTo>
                    <a:pt x="0" y="13"/>
                  </a:lnTo>
                  <a:lnTo>
                    <a:pt x="13" y="27"/>
                  </a:lnTo>
                  <a:lnTo>
                    <a:pt x="25" y="14"/>
                  </a:lnTo>
                  <a:lnTo>
                    <a:pt x="13"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0" name="Freeform 454"/>
            <p:cNvSpPr>
              <a:spLocks/>
            </p:cNvSpPr>
            <p:nvPr/>
          </p:nvSpPr>
          <p:spPr bwMode="auto">
            <a:xfrm>
              <a:off x="4066" y="2183"/>
              <a:ext cx="28" cy="26"/>
            </a:xfrm>
            <a:custGeom>
              <a:avLst/>
              <a:gdLst>
                <a:gd name="T0" fmla="*/ 0 w 28"/>
                <a:gd name="T1" fmla="*/ 24 h 26"/>
                <a:gd name="T2" fmla="*/ 26 w 28"/>
                <a:gd name="T3" fmla="*/ 26 h 26"/>
                <a:gd name="T4" fmla="*/ 28 w 28"/>
                <a:gd name="T5" fmla="*/ 2 h 26"/>
                <a:gd name="T6" fmla="*/ 2 w 28"/>
                <a:gd name="T7" fmla="*/ 0 h 26"/>
                <a:gd name="T8" fmla="*/ 0 w 28"/>
                <a:gd name="T9" fmla="*/ 24 h 26"/>
                <a:gd name="T10" fmla="*/ 0 60000 65536"/>
                <a:gd name="T11" fmla="*/ 0 60000 65536"/>
                <a:gd name="T12" fmla="*/ 0 60000 65536"/>
                <a:gd name="T13" fmla="*/ 0 60000 65536"/>
                <a:gd name="T14" fmla="*/ 0 60000 65536"/>
                <a:gd name="T15" fmla="*/ 0 w 28"/>
                <a:gd name="T16" fmla="*/ 0 h 26"/>
                <a:gd name="T17" fmla="*/ 28 w 28"/>
                <a:gd name="T18" fmla="*/ 26 h 26"/>
              </a:gdLst>
              <a:ahLst/>
              <a:cxnLst>
                <a:cxn ang="T10">
                  <a:pos x="T0" y="T1"/>
                </a:cxn>
                <a:cxn ang="T11">
                  <a:pos x="T2" y="T3"/>
                </a:cxn>
                <a:cxn ang="T12">
                  <a:pos x="T4" y="T5"/>
                </a:cxn>
                <a:cxn ang="T13">
                  <a:pos x="T6" y="T7"/>
                </a:cxn>
                <a:cxn ang="T14">
                  <a:pos x="T8" y="T9"/>
                </a:cxn>
              </a:cxnLst>
              <a:rect l="T15" t="T16" r="T17" b="T18"/>
              <a:pathLst>
                <a:path w="28" h="26">
                  <a:moveTo>
                    <a:pt x="0" y="24"/>
                  </a:moveTo>
                  <a:lnTo>
                    <a:pt x="26" y="26"/>
                  </a:lnTo>
                  <a:lnTo>
                    <a:pt x="28" y="2"/>
                  </a:lnTo>
                  <a:lnTo>
                    <a:pt x="2" y="0"/>
                  </a:lnTo>
                  <a:lnTo>
                    <a:pt x="0" y="24"/>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1" name="Freeform 455"/>
            <p:cNvSpPr>
              <a:spLocks/>
            </p:cNvSpPr>
            <p:nvPr/>
          </p:nvSpPr>
          <p:spPr bwMode="auto">
            <a:xfrm>
              <a:off x="4080" y="2170"/>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2" name="Freeform 456"/>
            <p:cNvSpPr>
              <a:spLocks/>
            </p:cNvSpPr>
            <p:nvPr/>
          </p:nvSpPr>
          <p:spPr bwMode="auto">
            <a:xfrm>
              <a:off x="4067" y="2171"/>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3" name="Freeform 457"/>
            <p:cNvSpPr>
              <a:spLocks/>
            </p:cNvSpPr>
            <p:nvPr/>
          </p:nvSpPr>
          <p:spPr bwMode="auto">
            <a:xfrm>
              <a:off x="4081" y="2170"/>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4" name="Rectangle 458"/>
            <p:cNvSpPr>
              <a:spLocks noChangeArrowheads="1"/>
            </p:cNvSpPr>
            <p:nvPr/>
          </p:nvSpPr>
          <p:spPr bwMode="auto">
            <a:xfrm>
              <a:off x="4081" y="2171"/>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65" name="Freeform 459"/>
            <p:cNvSpPr>
              <a:spLocks/>
            </p:cNvSpPr>
            <p:nvPr/>
          </p:nvSpPr>
          <p:spPr bwMode="auto">
            <a:xfrm>
              <a:off x="4072" y="2167"/>
              <a:ext cx="26" cy="18"/>
            </a:xfrm>
            <a:custGeom>
              <a:avLst/>
              <a:gdLst>
                <a:gd name="T0" fmla="*/ 0 w 26"/>
                <a:gd name="T1" fmla="*/ 16 h 18"/>
                <a:gd name="T2" fmla="*/ 25 w 26"/>
                <a:gd name="T3" fmla="*/ 18 h 18"/>
                <a:gd name="T4" fmla="*/ 26 w 26"/>
                <a:gd name="T5" fmla="*/ 2 h 18"/>
                <a:gd name="T6" fmla="*/ 1 w 26"/>
                <a:gd name="T7" fmla="*/ 0 h 18"/>
                <a:gd name="T8" fmla="*/ 0 w 26"/>
                <a:gd name="T9" fmla="*/ 16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6"/>
                  </a:moveTo>
                  <a:lnTo>
                    <a:pt x="25" y="18"/>
                  </a:lnTo>
                  <a:lnTo>
                    <a:pt x="26" y="2"/>
                  </a:lnTo>
                  <a:lnTo>
                    <a:pt x="1" y="0"/>
                  </a:lnTo>
                  <a:lnTo>
                    <a:pt x="0" y="16"/>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6" name="Freeform 460"/>
            <p:cNvSpPr>
              <a:spLocks/>
            </p:cNvSpPr>
            <p:nvPr/>
          </p:nvSpPr>
          <p:spPr bwMode="auto">
            <a:xfrm>
              <a:off x="4071" y="2171"/>
              <a:ext cx="25" cy="27"/>
            </a:xfrm>
            <a:custGeom>
              <a:avLst/>
              <a:gdLst>
                <a:gd name="T0" fmla="*/ 12 w 25"/>
                <a:gd name="T1" fmla="*/ 0 h 27"/>
                <a:gd name="T2" fmla="*/ 0 w 25"/>
                <a:gd name="T3" fmla="*/ 12 h 27"/>
                <a:gd name="T4" fmla="*/ 12 w 25"/>
                <a:gd name="T5" fmla="*/ 27 h 27"/>
                <a:gd name="T6" fmla="*/ 25 w 25"/>
                <a:gd name="T7" fmla="*/ 14 h 27"/>
                <a:gd name="T8" fmla="*/ 12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2" y="0"/>
                  </a:moveTo>
                  <a:lnTo>
                    <a:pt x="0" y="12"/>
                  </a:lnTo>
                  <a:lnTo>
                    <a:pt x="12" y="27"/>
                  </a:lnTo>
                  <a:lnTo>
                    <a:pt x="25" y="14"/>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7" name="Freeform 461"/>
            <p:cNvSpPr>
              <a:spLocks/>
            </p:cNvSpPr>
            <p:nvPr/>
          </p:nvSpPr>
          <p:spPr bwMode="auto">
            <a:xfrm>
              <a:off x="4102" y="2129"/>
              <a:ext cx="28" cy="25"/>
            </a:xfrm>
            <a:custGeom>
              <a:avLst/>
              <a:gdLst>
                <a:gd name="T0" fmla="*/ 0 w 28"/>
                <a:gd name="T1" fmla="*/ 23 h 25"/>
                <a:gd name="T2" fmla="*/ 25 w 28"/>
                <a:gd name="T3" fmla="*/ 25 h 25"/>
                <a:gd name="T4" fmla="*/ 28 w 28"/>
                <a:gd name="T5" fmla="*/ 3 h 25"/>
                <a:gd name="T6" fmla="*/ 2 w 28"/>
                <a:gd name="T7" fmla="*/ 0 h 25"/>
                <a:gd name="T8" fmla="*/ 0 w 28"/>
                <a:gd name="T9" fmla="*/ 23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23"/>
                  </a:moveTo>
                  <a:lnTo>
                    <a:pt x="25" y="25"/>
                  </a:lnTo>
                  <a:lnTo>
                    <a:pt x="28" y="3"/>
                  </a:lnTo>
                  <a:lnTo>
                    <a:pt x="2" y="0"/>
                  </a:lnTo>
                  <a:lnTo>
                    <a:pt x="0" y="2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8" name="Freeform 462"/>
            <p:cNvSpPr>
              <a:spLocks/>
            </p:cNvSpPr>
            <p:nvPr/>
          </p:nvSpPr>
          <p:spPr bwMode="auto">
            <a:xfrm>
              <a:off x="4116" y="2117"/>
              <a:ext cx="4" cy="26"/>
            </a:xfrm>
            <a:custGeom>
              <a:avLst/>
              <a:gdLst>
                <a:gd name="T0" fmla="*/ 1 w 4"/>
                <a:gd name="T1" fmla="*/ 0 h 26"/>
                <a:gd name="T2" fmla="*/ 0 w 4"/>
                <a:gd name="T3" fmla="*/ 26 h 26"/>
                <a:gd name="T4" fmla="*/ 3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3" y="26"/>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69" name="Freeform 463"/>
            <p:cNvSpPr>
              <a:spLocks/>
            </p:cNvSpPr>
            <p:nvPr/>
          </p:nvSpPr>
          <p:spPr bwMode="auto">
            <a:xfrm>
              <a:off x="4103" y="2118"/>
              <a:ext cx="26" cy="26"/>
            </a:xfrm>
            <a:custGeom>
              <a:avLst/>
              <a:gdLst>
                <a:gd name="T0" fmla="*/ 0 w 26"/>
                <a:gd name="T1" fmla="*/ 11 h 26"/>
                <a:gd name="T2" fmla="*/ 13 w 26"/>
                <a:gd name="T3" fmla="*/ 0 h 26"/>
                <a:gd name="T4" fmla="*/ 26 w 26"/>
                <a:gd name="T5" fmla="*/ 14 h 26"/>
                <a:gd name="T6" fmla="*/ 13 w 26"/>
                <a:gd name="T7" fmla="*/ 26 h 26"/>
                <a:gd name="T8" fmla="*/ 0 w 26"/>
                <a:gd name="T9" fmla="*/ 11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11"/>
                  </a:moveTo>
                  <a:lnTo>
                    <a:pt x="13" y="0"/>
                  </a:lnTo>
                  <a:lnTo>
                    <a:pt x="26" y="14"/>
                  </a:lnTo>
                  <a:lnTo>
                    <a:pt x="13" y="26"/>
                  </a:lnTo>
                  <a:lnTo>
                    <a:pt x="0" y="1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70" name="Freeform 464"/>
            <p:cNvSpPr>
              <a:spLocks/>
            </p:cNvSpPr>
            <p:nvPr/>
          </p:nvSpPr>
          <p:spPr bwMode="auto">
            <a:xfrm>
              <a:off x="4119" y="2117"/>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71" name="Rectangle 465"/>
            <p:cNvSpPr>
              <a:spLocks noChangeArrowheads="1"/>
            </p:cNvSpPr>
            <p:nvPr/>
          </p:nvSpPr>
          <p:spPr bwMode="auto">
            <a:xfrm>
              <a:off x="4119" y="2118"/>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72" name="Freeform 466"/>
            <p:cNvSpPr>
              <a:spLocks/>
            </p:cNvSpPr>
            <p:nvPr/>
          </p:nvSpPr>
          <p:spPr bwMode="auto">
            <a:xfrm>
              <a:off x="4121" y="2117"/>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73" name="Rectangle 467"/>
            <p:cNvSpPr>
              <a:spLocks noChangeArrowheads="1"/>
            </p:cNvSpPr>
            <p:nvPr/>
          </p:nvSpPr>
          <p:spPr bwMode="auto">
            <a:xfrm>
              <a:off x="4121" y="2118"/>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74" name="Freeform 468"/>
            <p:cNvSpPr>
              <a:spLocks/>
            </p:cNvSpPr>
            <p:nvPr/>
          </p:nvSpPr>
          <p:spPr bwMode="auto">
            <a:xfrm>
              <a:off x="4123" y="2117"/>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75" name="Rectangle 469"/>
            <p:cNvSpPr>
              <a:spLocks noChangeArrowheads="1"/>
            </p:cNvSpPr>
            <p:nvPr/>
          </p:nvSpPr>
          <p:spPr bwMode="auto">
            <a:xfrm>
              <a:off x="4123" y="2118"/>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76" name="Freeform 470"/>
            <p:cNvSpPr>
              <a:spLocks/>
            </p:cNvSpPr>
            <p:nvPr/>
          </p:nvSpPr>
          <p:spPr bwMode="auto">
            <a:xfrm>
              <a:off x="4125" y="2117"/>
              <a:ext cx="4" cy="26"/>
            </a:xfrm>
            <a:custGeom>
              <a:avLst/>
              <a:gdLst>
                <a:gd name="T0" fmla="*/ 1 w 4"/>
                <a:gd name="T1" fmla="*/ 0 h 26"/>
                <a:gd name="T2" fmla="*/ 0 w 4"/>
                <a:gd name="T3" fmla="*/ 26 h 26"/>
                <a:gd name="T4" fmla="*/ 2 w 4"/>
                <a:gd name="T5" fmla="*/ 26 h 26"/>
                <a:gd name="T6" fmla="*/ 4 w 4"/>
                <a:gd name="T7" fmla="*/ 0 h 26"/>
                <a:gd name="T8" fmla="*/ 1 w 4"/>
                <a:gd name="T9" fmla="*/ 0 h 26"/>
                <a:gd name="T10" fmla="*/ 0 60000 65536"/>
                <a:gd name="T11" fmla="*/ 0 60000 65536"/>
                <a:gd name="T12" fmla="*/ 0 60000 65536"/>
                <a:gd name="T13" fmla="*/ 0 60000 65536"/>
                <a:gd name="T14" fmla="*/ 0 60000 65536"/>
                <a:gd name="T15" fmla="*/ 0 w 4"/>
                <a:gd name="T16" fmla="*/ 0 h 26"/>
                <a:gd name="T17" fmla="*/ 4 w 4"/>
                <a:gd name="T18" fmla="*/ 26 h 26"/>
              </a:gdLst>
              <a:ahLst/>
              <a:cxnLst>
                <a:cxn ang="T10">
                  <a:pos x="T0" y="T1"/>
                </a:cxn>
                <a:cxn ang="T11">
                  <a:pos x="T2" y="T3"/>
                </a:cxn>
                <a:cxn ang="T12">
                  <a:pos x="T4" y="T5"/>
                </a:cxn>
                <a:cxn ang="T13">
                  <a:pos x="T6" y="T7"/>
                </a:cxn>
                <a:cxn ang="T14">
                  <a:pos x="T8" y="T9"/>
                </a:cxn>
              </a:cxnLst>
              <a:rect l="T15" t="T16" r="T17" b="T18"/>
              <a:pathLst>
                <a:path w="4" h="26">
                  <a:moveTo>
                    <a:pt x="1" y="0"/>
                  </a:moveTo>
                  <a:lnTo>
                    <a:pt x="0" y="26"/>
                  </a:lnTo>
                  <a:lnTo>
                    <a:pt x="2" y="26"/>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77" name="Rectangle 471"/>
            <p:cNvSpPr>
              <a:spLocks noChangeArrowheads="1"/>
            </p:cNvSpPr>
            <p:nvPr/>
          </p:nvSpPr>
          <p:spPr bwMode="auto">
            <a:xfrm>
              <a:off x="4125" y="2118"/>
              <a:ext cx="0" cy="26"/>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78" name="Freeform 472"/>
            <p:cNvSpPr>
              <a:spLocks/>
            </p:cNvSpPr>
            <p:nvPr/>
          </p:nvSpPr>
          <p:spPr bwMode="auto">
            <a:xfrm>
              <a:off x="4116" y="2120"/>
              <a:ext cx="26" cy="12"/>
            </a:xfrm>
            <a:custGeom>
              <a:avLst/>
              <a:gdLst>
                <a:gd name="T0" fmla="*/ 0 w 26"/>
                <a:gd name="T1" fmla="*/ 8 h 12"/>
                <a:gd name="T2" fmla="*/ 25 w 26"/>
                <a:gd name="T3" fmla="*/ 12 h 12"/>
                <a:gd name="T4" fmla="*/ 26 w 26"/>
                <a:gd name="T5" fmla="*/ 3 h 12"/>
                <a:gd name="T6" fmla="*/ 1 w 26"/>
                <a:gd name="T7" fmla="*/ 0 h 12"/>
                <a:gd name="T8" fmla="*/ 0 w 26"/>
                <a:gd name="T9" fmla="*/ 8 h 12"/>
                <a:gd name="T10" fmla="*/ 0 60000 65536"/>
                <a:gd name="T11" fmla="*/ 0 60000 65536"/>
                <a:gd name="T12" fmla="*/ 0 60000 65536"/>
                <a:gd name="T13" fmla="*/ 0 60000 65536"/>
                <a:gd name="T14" fmla="*/ 0 60000 65536"/>
                <a:gd name="T15" fmla="*/ 0 w 26"/>
                <a:gd name="T16" fmla="*/ 0 h 12"/>
                <a:gd name="T17" fmla="*/ 26 w 26"/>
                <a:gd name="T18" fmla="*/ 12 h 12"/>
              </a:gdLst>
              <a:ahLst/>
              <a:cxnLst>
                <a:cxn ang="T10">
                  <a:pos x="T0" y="T1"/>
                </a:cxn>
                <a:cxn ang="T11">
                  <a:pos x="T2" y="T3"/>
                </a:cxn>
                <a:cxn ang="T12">
                  <a:pos x="T4" y="T5"/>
                </a:cxn>
                <a:cxn ang="T13">
                  <a:pos x="T6" y="T7"/>
                </a:cxn>
                <a:cxn ang="T14">
                  <a:pos x="T8" y="T9"/>
                </a:cxn>
              </a:cxnLst>
              <a:rect l="T15" t="T16" r="T17" b="T18"/>
              <a:pathLst>
                <a:path w="26" h="12">
                  <a:moveTo>
                    <a:pt x="0" y="8"/>
                  </a:moveTo>
                  <a:lnTo>
                    <a:pt x="25" y="12"/>
                  </a:lnTo>
                  <a:lnTo>
                    <a:pt x="26" y="3"/>
                  </a:lnTo>
                  <a:lnTo>
                    <a:pt x="1" y="0"/>
                  </a:lnTo>
                  <a:lnTo>
                    <a:pt x="0" y="8"/>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79" name="Freeform 473"/>
            <p:cNvSpPr>
              <a:spLocks/>
            </p:cNvSpPr>
            <p:nvPr/>
          </p:nvSpPr>
          <p:spPr bwMode="auto">
            <a:xfrm>
              <a:off x="4115" y="2118"/>
              <a:ext cx="25" cy="26"/>
            </a:xfrm>
            <a:custGeom>
              <a:avLst/>
              <a:gdLst>
                <a:gd name="T0" fmla="*/ 12 w 25"/>
                <a:gd name="T1" fmla="*/ 0 h 26"/>
                <a:gd name="T2" fmla="*/ 0 w 25"/>
                <a:gd name="T3" fmla="*/ 11 h 26"/>
                <a:gd name="T4" fmla="*/ 12 w 25"/>
                <a:gd name="T5" fmla="*/ 26 h 26"/>
                <a:gd name="T6" fmla="*/ 25 w 25"/>
                <a:gd name="T7" fmla="*/ 15 h 26"/>
                <a:gd name="T8" fmla="*/ 12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2" y="0"/>
                  </a:moveTo>
                  <a:lnTo>
                    <a:pt x="0" y="11"/>
                  </a:lnTo>
                  <a:lnTo>
                    <a:pt x="12" y="26"/>
                  </a:lnTo>
                  <a:lnTo>
                    <a:pt x="25" y="15"/>
                  </a:lnTo>
                  <a:lnTo>
                    <a:pt x="1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0" name="Freeform 474"/>
            <p:cNvSpPr>
              <a:spLocks/>
            </p:cNvSpPr>
            <p:nvPr/>
          </p:nvSpPr>
          <p:spPr bwMode="auto">
            <a:xfrm>
              <a:off x="4137" y="2071"/>
              <a:ext cx="30" cy="26"/>
            </a:xfrm>
            <a:custGeom>
              <a:avLst/>
              <a:gdLst>
                <a:gd name="T0" fmla="*/ 0 w 30"/>
                <a:gd name="T1" fmla="*/ 15 h 26"/>
                <a:gd name="T2" fmla="*/ 24 w 30"/>
                <a:gd name="T3" fmla="*/ 26 h 26"/>
                <a:gd name="T4" fmla="*/ 30 w 30"/>
                <a:gd name="T5" fmla="*/ 11 h 26"/>
                <a:gd name="T6" fmla="*/ 7 w 30"/>
                <a:gd name="T7" fmla="*/ 0 h 26"/>
                <a:gd name="T8" fmla="*/ 0 w 30"/>
                <a:gd name="T9" fmla="*/ 15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0" y="15"/>
                  </a:moveTo>
                  <a:lnTo>
                    <a:pt x="24" y="26"/>
                  </a:lnTo>
                  <a:lnTo>
                    <a:pt x="30" y="11"/>
                  </a:lnTo>
                  <a:lnTo>
                    <a:pt x="7" y="0"/>
                  </a:lnTo>
                  <a:lnTo>
                    <a:pt x="0" y="15"/>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1" name="Freeform 475"/>
            <p:cNvSpPr>
              <a:spLocks/>
            </p:cNvSpPr>
            <p:nvPr/>
          </p:nvSpPr>
          <p:spPr bwMode="auto">
            <a:xfrm>
              <a:off x="4154" y="2063"/>
              <a:ext cx="20" cy="27"/>
            </a:xfrm>
            <a:custGeom>
              <a:avLst/>
              <a:gdLst>
                <a:gd name="T0" fmla="*/ 1 w 20"/>
                <a:gd name="T1" fmla="*/ 0 h 27"/>
                <a:gd name="T2" fmla="*/ 0 w 20"/>
                <a:gd name="T3" fmla="*/ 27 h 27"/>
                <a:gd name="T4" fmla="*/ 19 w 20"/>
                <a:gd name="T5" fmla="*/ 27 h 27"/>
                <a:gd name="T6" fmla="*/ 20 w 20"/>
                <a:gd name="T7" fmla="*/ 0 h 27"/>
                <a:gd name="T8" fmla="*/ 1 w 20"/>
                <a:gd name="T9" fmla="*/ 0 h 27"/>
                <a:gd name="T10" fmla="*/ 0 60000 65536"/>
                <a:gd name="T11" fmla="*/ 0 60000 65536"/>
                <a:gd name="T12" fmla="*/ 0 60000 65536"/>
                <a:gd name="T13" fmla="*/ 0 60000 65536"/>
                <a:gd name="T14" fmla="*/ 0 60000 65536"/>
                <a:gd name="T15" fmla="*/ 0 w 20"/>
                <a:gd name="T16" fmla="*/ 0 h 27"/>
                <a:gd name="T17" fmla="*/ 20 w 20"/>
                <a:gd name="T18" fmla="*/ 27 h 27"/>
              </a:gdLst>
              <a:ahLst/>
              <a:cxnLst>
                <a:cxn ang="T10">
                  <a:pos x="T0" y="T1"/>
                </a:cxn>
                <a:cxn ang="T11">
                  <a:pos x="T2" y="T3"/>
                </a:cxn>
                <a:cxn ang="T12">
                  <a:pos x="T4" y="T5"/>
                </a:cxn>
                <a:cxn ang="T13">
                  <a:pos x="T6" y="T7"/>
                </a:cxn>
                <a:cxn ang="T14">
                  <a:pos x="T8" y="T9"/>
                </a:cxn>
              </a:cxnLst>
              <a:rect l="T15" t="T16" r="T17" b="T18"/>
              <a:pathLst>
                <a:path w="20" h="27">
                  <a:moveTo>
                    <a:pt x="1" y="0"/>
                  </a:moveTo>
                  <a:lnTo>
                    <a:pt x="0" y="27"/>
                  </a:lnTo>
                  <a:lnTo>
                    <a:pt x="19" y="27"/>
                  </a:lnTo>
                  <a:lnTo>
                    <a:pt x="20"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2" name="Freeform 476"/>
            <p:cNvSpPr>
              <a:spLocks/>
            </p:cNvSpPr>
            <p:nvPr/>
          </p:nvSpPr>
          <p:spPr bwMode="auto">
            <a:xfrm>
              <a:off x="4142" y="2064"/>
              <a:ext cx="24" cy="27"/>
            </a:xfrm>
            <a:custGeom>
              <a:avLst/>
              <a:gdLst>
                <a:gd name="T0" fmla="*/ 0 w 24"/>
                <a:gd name="T1" fmla="*/ 7 h 27"/>
                <a:gd name="T2" fmla="*/ 12 w 24"/>
                <a:gd name="T3" fmla="*/ 0 h 27"/>
                <a:gd name="T4" fmla="*/ 24 w 24"/>
                <a:gd name="T5" fmla="*/ 18 h 27"/>
                <a:gd name="T6" fmla="*/ 12 w 24"/>
                <a:gd name="T7" fmla="*/ 27 h 27"/>
                <a:gd name="T8" fmla="*/ 0 w 24"/>
                <a:gd name="T9" fmla="*/ 7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7"/>
                  </a:moveTo>
                  <a:lnTo>
                    <a:pt x="12" y="0"/>
                  </a:lnTo>
                  <a:lnTo>
                    <a:pt x="24" y="18"/>
                  </a:lnTo>
                  <a:lnTo>
                    <a:pt x="12" y="27"/>
                  </a:lnTo>
                  <a:lnTo>
                    <a:pt x="0" y="7"/>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3" name="Freeform 477"/>
            <p:cNvSpPr>
              <a:spLocks/>
            </p:cNvSpPr>
            <p:nvPr/>
          </p:nvSpPr>
          <p:spPr bwMode="auto">
            <a:xfrm>
              <a:off x="4173" y="2063"/>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4" name="Rectangle 478"/>
            <p:cNvSpPr>
              <a:spLocks noChangeArrowheads="1"/>
            </p:cNvSpPr>
            <p:nvPr/>
          </p:nvSpPr>
          <p:spPr bwMode="auto">
            <a:xfrm>
              <a:off x="4173" y="206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85" name="Freeform 479"/>
            <p:cNvSpPr>
              <a:spLocks/>
            </p:cNvSpPr>
            <p:nvPr/>
          </p:nvSpPr>
          <p:spPr bwMode="auto">
            <a:xfrm>
              <a:off x="4179" y="2063"/>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6" name="Rectangle 480"/>
            <p:cNvSpPr>
              <a:spLocks noChangeArrowheads="1"/>
            </p:cNvSpPr>
            <p:nvPr/>
          </p:nvSpPr>
          <p:spPr bwMode="auto">
            <a:xfrm>
              <a:off x="4179" y="206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87" name="Freeform 481"/>
            <p:cNvSpPr>
              <a:spLocks/>
            </p:cNvSpPr>
            <p:nvPr/>
          </p:nvSpPr>
          <p:spPr bwMode="auto">
            <a:xfrm>
              <a:off x="4206" y="2049"/>
              <a:ext cx="28" cy="22"/>
            </a:xfrm>
            <a:custGeom>
              <a:avLst/>
              <a:gdLst>
                <a:gd name="T0" fmla="*/ 0 w 28"/>
                <a:gd name="T1" fmla="*/ 20 h 22"/>
                <a:gd name="T2" fmla="*/ 26 w 28"/>
                <a:gd name="T3" fmla="*/ 22 h 22"/>
                <a:gd name="T4" fmla="*/ 28 w 28"/>
                <a:gd name="T5" fmla="*/ 2 h 22"/>
                <a:gd name="T6" fmla="*/ 2 w 28"/>
                <a:gd name="T7" fmla="*/ 0 h 22"/>
                <a:gd name="T8" fmla="*/ 0 w 28"/>
                <a:gd name="T9" fmla="*/ 20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0" y="20"/>
                  </a:moveTo>
                  <a:lnTo>
                    <a:pt x="26" y="22"/>
                  </a:lnTo>
                  <a:lnTo>
                    <a:pt x="28" y="2"/>
                  </a:lnTo>
                  <a:lnTo>
                    <a:pt x="2" y="0"/>
                  </a:lnTo>
                  <a:lnTo>
                    <a:pt x="0" y="2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8" name="Freeform 482"/>
            <p:cNvSpPr>
              <a:spLocks/>
            </p:cNvSpPr>
            <p:nvPr/>
          </p:nvSpPr>
          <p:spPr bwMode="auto">
            <a:xfrm>
              <a:off x="4220" y="2036"/>
              <a:ext cx="8" cy="27"/>
            </a:xfrm>
            <a:custGeom>
              <a:avLst/>
              <a:gdLst>
                <a:gd name="T0" fmla="*/ 1 w 8"/>
                <a:gd name="T1" fmla="*/ 0 h 27"/>
                <a:gd name="T2" fmla="*/ 0 w 8"/>
                <a:gd name="T3" fmla="*/ 27 h 27"/>
                <a:gd name="T4" fmla="*/ 7 w 8"/>
                <a:gd name="T5" fmla="*/ 27 h 27"/>
                <a:gd name="T6" fmla="*/ 8 w 8"/>
                <a:gd name="T7" fmla="*/ 0 h 27"/>
                <a:gd name="T8" fmla="*/ 1 w 8"/>
                <a:gd name="T9" fmla="*/ 0 h 27"/>
                <a:gd name="T10" fmla="*/ 0 60000 65536"/>
                <a:gd name="T11" fmla="*/ 0 60000 65536"/>
                <a:gd name="T12" fmla="*/ 0 60000 65536"/>
                <a:gd name="T13" fmla="*/ 0 60000 65536"/>
                <a:gd name="T14" fmla="*/ 0 60000 65536"/>
                <a:gd name="T15" fmla="*/ 0 w 8"/>
                <a:gd name="T16" fmla="*/ 0 h 27"/>
                <a:gd name="T17" fmla="*/ 8 w 8"/>
                <a:gd name="T18" fmla="*/ 27 h 27"/>
              </a:gdLst>
              <a:ahLst/>
              <a:cxnLst>
                <a:cxn ang="T10">
                  <a:pos x="T0" y="T1"/>
                </a:cxn>
                <a:cxn ang="T11">
                  <a:pos x="T2" y="T3"/>
                </a:cxn>
                <a:cxn ang="T12">
                  <a:pos x="T4" y="T5"/>
                </a:cxn>
                <a:cxn ang="T13">
                  <a:pos x="T6" y="T7"/>
                </a:cxn>
                <a:cxn ang="T14">
                  <a:pos x="T8" y="T9"/>
                </a:cxn>
              </a:cxnLst>
              <a:rect l="T15" t="T16" r="T17" b="T18"/>
              <a:pathLst>
                <a:path w="8" h="27">
                  <a:moveTo>
                    <a:pt x="1" y="0"/>
                  </a:moveTo>
                  <a:lnTo>
                    <a:pt x="0" y="27"/>
                  </a:lnTo>
                  <a:lnTo>
                    <a:pt x="7" y="27"/>
                  </a:lnTo>
                  <a:lnTo>
                    <a:pt x="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89" name="Freeform 483"/>
            <p:cNvSpPr>
              <a:spLocks/>
            </p:cNvSpPr>
            <p:nvPr/>
          </p:nvSpPr>
          <p:spPr bwMode="auto">
            <a:xfrm>
              <a:off x="4207" y="2037"/>
              <a:ext cx="26" cy="27"/>
            </a:xfrm>
            <a:custGeom>
              <a:avLst/>
              <a:gdLst>
                <a:gd name="T0" fmla="*/ 0 w 26"/>
                <a:gd name="T1" fmla="*/ 12 h 27"/>
                <a:gd name="T2" fmla="*/ 13 w 26"/>
                <a:gd name="T3" fmla="*/ 0 h 27"/>
                <a:gd name="T4" fmla="*/ 26 w 26"/>
                <a:gd name="T5" fmla="*/ 14 h 27"/>
                <a:gd name="T6" fmla="*/ 13 w 26"/>
                <a:gd name="T7" fmla="*/ 27 h 27"/>
                <a:gd name="T8" fmla="*/ 0 w 26"/>
                <a:gd name="T9" fmla="*/ 12 h 27"/>
                <a:gd name="T10" fmla="*/ 0 60000 65536"/>
                <a:gd name="T11" fmla="*/ 0 60000 65536"/>
                <a:gd name="T12" fmla="*/ 0 60000 65536"/>
                <a:gd name="T13" fmla="*/ 0 60000 65536"/>
                <a:gd name="T14" fmla="*/ 0 60000 65536"/>
                <a:gd name="T15" fmla="*/ 0 w 26"/>
                <a:gd name="T16" fmla="*/ 0 h 27"/>
                <a:gd name="T17" fmla="*/ 26 w 26"/>
                <a:gd name="T18" fmla="*/ 27 h 27"/>
              </a:gdLst>
              <a:ahLst/>
              <a:cxnLst>
                <a:cxn ang="T10">
                  <a:pos x="T0" y="T1"/>
                </a:cxn>
                <a:cxn ang="T11">
                  <a:pos x="T2" y="T3"/>
                </a:cxn>
                <a:cxn ang="T12">
                  <a:pos x="T4" y="T5"/>
                </a:cxn>
                <a:cxn ang="T13">
                  <a:pos x="T6" y="T7"/>
                </a:cxn>
                <a:cxn ang="T14">
                  <a:pos x="T8" y="T9"/>
                </a:cxn>
              </a:cxnLst>
              <a:rect l="T15" t="T16" r="T17" b="T18"/>
              <a:pathLst>
                <a:path w="26" h="27">
                  <a:moveTo>
                    <a:pt x="0" y="12"/>
                  </a:moveTo>
                  <a:lnTo>
                    <a:pt x="13" y="0"/>
                  </a:lnTo>
                  <a:lnTo>
                    <a:pt x="26" y="14"/>
                  </a:lnTo>
                  <a:lnTo>
                    <a:pt x="13" y="27"/>
                  </a:lnTo>
                  <a:lnTo>
                    <a:pt x="0" y="1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90" name="Freeform 484"/>
            <p:cNvSpPr>
              <a:spLocks/>
            </p:cNvSpPr>
            <p:nvPr/>
          </p:nvSpPr>
          <p:spPr bwMode="auto">
            <a:xfrm>
              <a:off x="4227" y="2036"/>
              <a:ext cx="16" cy="27"/>
            </a:xfrm>
            <a:custGeom>
              <a:avLst/>
              <a:gdLst>
                <a:gd name="T0" fmla="*/ 1 w 16"/>
                <a:gd name="T1" fmla="*/ 0 h 27"/>
                <a:gd name="T2" fmla="*/ 0 w 16"/>
                <a:gd name="T3" fmla="*/ 27 h 27"/>
                <a:gd name="T4" fmla="*/ 15 w 16"/>
                <a:gd name="T5" fmla="*/ 27 h 27"/>
                <a:gd name="T6" fmla="*/ 16 w 16"/>
                <a:gd name="T7" fmla="*/ 0 h 27"/>
                <a:gd name="T8" fmla="*/ 1 w 16"/>
                <a:gd name="T9" fmla="*/ 0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1" y="0"/>
                  </a:moveTo>
                  <a:lnTo>
                    <a:pt x="0" y="27"/>
                  </a:lnTo>
                  <a:lnTo>
                    <a:pt x="15" y="27"/>
                  </a:lnTo>
                  <a:lnTo>
                    <a:pt x="1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91" name="Rectangle 485"/>
            <p:cNvSpPr>
              <a:spLocks noChangeArrowheads="1"/>
            </p:cNvSpPr>
            <p:nvPr/>
          </p:nvSpPr>
          <p:spPr bwMode="auto">
            <a:xfrm>
              <a:off x="4227" y="203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92" name="Freeform 486"/>
            <p:cNvSpPr>
              <a:spLocks/>
            </p:cNvSpPr>
            <p:nvPr/>
          </p:nvSpPr>
          <p:spPr bwMode="auto">
            <a:xfrm>
              <a:off x="4285" y="2036"/>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93" name="Freeform 487"/>
            <p:cNvSpPr>
              <a:spLocks/>
            </p:cNvSpPr>
            <p:nvPr/>
          </p:nvSpPr>
          <p:spPr bwMode="auto">
            <a:xfrm>
              <a:off x="4289" y="2036"/>
              <a:ext cx="14" cy="27"/>
            </a:xfrm>
            <a:custGeom>
              <a:avLst/>
              <a:gdLst>
                <a:gd name="T0" fmla="*/ 1 w 14"/>
                <a:gd name="T1" fmla="*/ 0 h 27"/>
                <a:gd name="T2" fmla="*/ 0 w 14"/>
                <a:gd name="T3" fmla="*/ 27 h 27"/>
                <a:gd name="T4" fmla="*/ 12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2" y="27"/>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94" name="Rectangle 488"/>
            <p:cNvSpPr>
              <a:spLocks noChangeArrowheads="1"/>
            </p:cNvSpPr>
            <p:nvPr/>
          </p:nvSpPr>
          <p:spPr bwMode="auto">
            <a:xfrm>
              <a:off x="4289" y="203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95" name="Freeform 489"/>
            <p:cNvSpPr>
              <a:spLocks/>
            </p:cNvSpPr>
            <p:nvPr/>
          </p:nvSpPr>
          <p:spPr bwMode="auto">
            <a:xfrm>
              <a:off x="4301" y="2036"/>
              <a:ext cx="11" cy="27"/>
            </a:xfrm>
            <a:custGeom>
              <a:avLst/>
              <a:gdLst>
                <a:gd name="T0" fmla="*/ 2 w 11"/>
                <a:gd name="T1" fmla="*/ 0 h 27"/>
                <a:gd name="T2" fmla="*/ 0 w 11"/>
                <a:gd name="T3" fmla="*/ 27 h 27"/>
                <a:gd name="T4" fmla="*/ 10 w 11"/>
                <a:gd name="T5" fmla="*/ 27 h 27"/>
                <a:gd name="T6" fmla="*/ 11 w 11"/>
                <a:gd name="T7" fmla="*/ 0 h 27"/>
                <a:gd name="T8" fmla="*/ 2 w 11"/>
                <a:gd name="T9" fmla="*/ 0 h 27"/>
                <a:gd name="T10" fmla="*/ 0 60000 65536"/>
                <a:gd name="T11" fmla="*/ 0 60000 65536"/>
                <a:gd name="T12" fmla="*/ 0 60000 65536"/>
                <a:gd name="T13" fmla="*/ 0 60000 65536"/>
                <a:gd name="T14" fmla="*/ 0 60000 65536"/>
                <a:gd name="T15" fmla="*/ 0 w 11"/>
                <a:gd name="T16" fmla="*/ 0 h 27"/>
                <a:gd name="T17" fmla="*/ 11 w 11"/>
                <a:gd name="T18" fmla="*/ 27 h 27"/>
              </a:gdLst>
              <a:ahLst/>
              <a:cxnLst>
                <a:cxn ang="T10">
                  <a:pos x="T0" y="T1"/>
                </a:cxn>
                <a:cxn ang="T11">
                  <a:pos x="T2" y="T3"/>
                </a:cxn>
                <a:cxn ang="T12">
                  <a:pos x="T4" y="T5"/>
                </a:cxn>
                <a:cxn ang="T13">
                  <a:pos x="T6" y="T7"/>
                </a:cxn>
                <a:cxn ang="T14">
                  <a:pos x="T8" y="T9"/>
                </a:cxn>
              </a:cxnLst>
              <a:rect l="T15" t="T16" r="T17" b="T18"/>
              <a:pathLst>
                <a:path w="11" h="27">
                  <a:moveTo>
                    <a:pt x="2" y="0"/>
                  </a:moveTo>
                  <a:lnTo>
                    <a:pt x="0" y="27"/>
                  </a:lnTo>
                  <a:lnTo>
                    <a:pt x="10" y="27"/>
                  </a:lnTo>
                  <a:lnTo>
                    <a:pt x="11" y="0"/>
                  </a:lnTo>
                  <a:lnTo>
                    <a:pt x="2"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96" name="Rectangle 490"/>
            <p:cNvSpPr>
              <a:spLocks noChangeArrowheads="1"/>
            </p:cNvSpPr>
            <p:nvPr/>
          </p:nvSpPr>
          <p:spPr bwMode="auto">
            <a:xfrm>
              <a:off x="4301" y="203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97" name="Freeform 491"/>
            <p:cNvSpPr>
              <a:spLocks/>
            </p:cNvSpPr>
            <p:nvPr/>
          </p:nvSpPr>
          <p:spPr bwMode="auto">
            <a:xfrm>
              <a:off x="4311" y="2036"/>
              <a:ext cx="13" cy="27"/>
            </a:xfrm>
            <a:custGeom>
              <a:avLst/>
              <a:gdLst>
                <a:gd name="T0" fmla="*/ 1 w 13"/>
                <a:gd name="T1" fmla="*/ 0 h 27"/>
                <a:gd name="T2" fmla="*/ 0 w 13"/>
                <a:gd name="T3" fmla="*/ 27 h 27"/>
                <a:gd name="T4" fmla="*/ 12 w 13"/>
                <a:gd name="T5" fmla="*/ 27 h 27"/>
                <a:gd name="T6" fmla="*/ 13 w 13"/>
                <a:gd name="T7" fmla="*/ 0 h 27"/>
                <a:gd name="T8" fmla="*/ 1 w 13"/>
                <a:gd name="T9" fmla="*/ 0 h 27"/>
                <a:gd name="T10" fmla="*/ 0 60000 65536"/>
                <a:gd name="T11" fmla="*/ 0 60000 65536"/>
                <a:gd name="T12" fmla="*/ 0 60000 65536"/>
                <a:gd name="T13" fmla="*/ 0 60000 65536"/>
                <a:gd name="T14" fmla="*/ 0 60000 65536"/>
                <a:gd name="T15" fmla="*/ 0 w 13"/>
                <a:gd name="T16" fmla="*/ 0 h 27"/>
                <a:gd name="T17" fmla="*/ 13 w 13"/>
                <a:gd name="T18" fmla="*/ 27 h 27"/>
              </a:gdLst>
              <a:ahLst/>
              <a:cxnLst>
                <a:cxn ang="T10">
                  <a:pos x="T0" y="T1"/>
                </a:cxn>
                <a:cxn ang="T11">
                  <a:pos x="T2" y="T3"/>
                </a:cxn>
                <a:cxn ang="T12">
                  <a:pos x="T4" y="T5"/>
                </a:cxn>
                <a:cxn ang="T13">
                  <a:pos x="T6" y="T7"/>
                </a:cxn>
                <a:cxn ang="T14">
                  <a:pos x="T8" y="T9"/>
                </a:cxn>
              </a:cxnLst>
              <a:rect l="T15" t="T16" r="T17" b="T18"/>
              <a:pathLst>
                <a:path w="13" h="27">
                  <a:moveTo>
                    <a:pt x="1" y="0"/>
                  </a:moveTo>
                  <a:lnTo>
                    <a:pt x="0" y="27"/>
                  </a:lnTo>
                  <a:lnTo>
                    <a:pt x="12" y="27"/>
                  </a:lnTo>
                  <a:lnTo>
                    <a:pt x="1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798" name="Rectangle 492"/>
            <p:cNvSpPr>
              <a:spLocks noChangeArrowheads="1"/>
            </p:cNvSpPr>
            <p:nvPr/>
          </p:nvSpPr>
          <p:spPr bwMode="auto">
            <a:xfrm>
              <a:off x="4311" y="203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799" name="Freeform 493"/>
            <p:cNvSpPr>
              <a:spLocks/>
            </p:cNvSpPr>
            <p:nvPr/>
          </p:nvSpPr>
          <p:spPr bwMode="auto">
            <a:xfrm>
              <a:off x="4323" y="2036"/>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00" name="Rectangle 494"/>
            <p:cNvSpPr>
              <a:spLocks noChangeArrowheads="1"/>
            </p:cNvSpPr>
            <p:nvPr/>
          </p:nvSpPr>
          <p:spPr bwMode="auto">
            <a:xfrm>
              <a:off x="4323" y="2037"/>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01" name="Freeform 495"/>
            <p:cNvSpPr>
              <a:spLocks/>
            </p:cNvSpPr>
            <p:nvPr/>
          </p:nvSpPr>
          <p:spPr bwMode="auto">
            <a:xfrm>
              <a:off x="4349" y="2009"/>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02" name="Freeform 496"/>
            <p:cNvSpPr>
              <a:spLocks/>
            </p:cNvSpPr>
            <p:nvPr/>
          </p:nvSpPr>
          <p:spPr bwMode="auto">
            <a:xfrm>
              <a:off x="4350" y="2009"/>
              <a:ext cx="14" cy="27"/>
            </a:xfrm>
            <a:custGeom>
              <a:avLst/>
              <a:gdLst>
                <a:gd name="T0" fmla="*/ 1 w 14"/>
                <a:gd name="T1" fmla="*/ 0 h 27"/>
                <a:gd name="T2" fmla="*/ 0 w 14"/>
                <a:gd name="T3" fmla="*/ 27 h 27"/>
                <a:gd name="T4" fmla="*/ 13 w 14"/>
                <a:gd name="T5" fmla="*/ 27 h 27"/>
                <a:gd name="T6" fmla="*/ 14 w 14"/>
                <a:gd name="T7" fmla="*/ 0 h 27"/>
                <a:gd name="T8" fmla="*/ 1 w 14"/>
                <a:gd name="T9" fmla="*/ 0 h 27"/>
                <a:gd name="T10" fmla="*/ 0 60000 65536"/>
                <a:gd name="T11" fmla="*/ 0 60000 65536"/>
                <a:gd name="T12" fmla="*/ 0 60000 65536"/>
                <a:gd name="T13" fmla="*/ 0 60000 65536"/>
                <a:gd name="T14" fmla="*/ 0 60000 65536"/>
                <a:gd name="T15" fmla="*/ 0 w 14"/>
                <a:gd name="T16" fmla="*/ 0 h 27"/>
                <a:gd name="T17" fmla="*/ 14 w 14"/>
                <a:gd name="T18" fmla="*/ 27 h 27"/>
              </a:gdLst>
              <a:ahLst/>
              <a:cxnLst>
                <a:cxn ang="T10">
                  <a:pos x="T0" y="T1"/>
                </a:cxn>
                <a:cxn ang="T11">
                  <a:pos x="T2" y="T3"/>
                </a:cxn>
                <a:cxn ang="T12">
                  <a:pos x="T4" y="T5"/>
                </a:cxn>
                <a:cxn ang="T13">
                  <a:pos x="T6" y="T7"/>
                </a:cxn>
                <a:cxn ang="T14">
                  <a:pos x="T8" y="T9"/>
                </a:cxn>
              </a:cxnLst>
              <a:rect l="T15" t="T16" r="T17" b="T18"/>
              <a:pathLst>
                <a:path w="14" h="27">
                  <a:moveTo>
                    <a:pt x="1" y="0"/>
                  </a:moveTo>
                  <a:lnTo>
                    <a:pt x="0" y="27"/>
                  </a:lnTo>
                  <a:lnTo>
                    <a:pt x="13" y="27"/>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03" name="Rectangle 497"/>
            <p:cNvSpPr>
              <a:spLocks noChangeArrowheads="1"/>
            </p:cNvSpPr>
            <p:nvPr/>
          </p:nvSpPr>
          <p:spPr bwMode="auto">
            <a:xfrm>
              <a:off x="4350" y="201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04" name="Freeform 498"/>
            <p:cNvSpPr>
              <a:spLocks/>
            </p:cNvSpPr>
            <p:nvPr/>
          </p:nvSpPr>
          <p:spPr bwMode="auto">
            <a:xfrm>
              <a:off x="4363" y="2009"/>
              <a:ext cx="25" cy="27"/>
            </a:xfrm>
            <a:custGeom>
              <a:avLst/>
              <a:gdLst>
                <a:gd name="T0" fmla="*/ 1 w 25"/>
                <a:gd name="T1" fmla="*/ 0 h 27"/>
                <a:gd name="T2" fmla="*/ 0 w 25"/>
                <a:gd name="T3" fmla="*/ 27 h 27"/>
                <a:gd name="T4" fmla="*/ 24 w 25"/>
                <a:gd name="T5" fmla="*/ 27 h 27"/>
                <a:gd name="T6" fmla="*/ 25 w 25"/>
                <a:gd name="T7" fmla="*/ 0 h 27"/>
                <a:gd name="T8" fmla="*/ 1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 y="0"/>
                  </a:moveTo>
                  <a:lnTo>
                    <a:pt x="0" y="27"/>
                  </a:lnTo>
                  <a:lnTo>
                    <a:pt x="24" y="27"/>
                  </a:lnTo>
                  <a:lnTo>
                    <a:pt x="2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05" name="Rectangle 499"/>
            <p:cNvSpPr>
              <a:spLocks noChangeArrowheads="1"/>
            </p:cNvSpPr>
            <p:nvPr/>
          </p:nvSpPr>
          <p:spPr bwMode="auto">
            <a:xfrm>
              <a:off x="4363" y="201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06" name="Freeform 500"/>
            <p:cNvSpPr>
              <a:spLocks/>
            </p:cNvSpPr>
            <p:nvPr/>
          </p:nvSpPr>
          <p:spPr bwMode="auto">
            <a:xfrm>
              <a:off x="4387" y="2009"/>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07" name="Rectangle 501"/>
            <p:cNvSpPr>
              <a:spLocks noChangeArrowheads="1"/>
            </p:cNvSpPr>
            <p:nvPr/>
          </p:nvSpPr>
          <p:spPr bwMode="auto">
            <a:xfrm>
              <a:off x="4387" y="2010"/>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08" name="Freeform 502"/>
            <p:cNvSpPr>
              <a:spLocks/>
            </p:cNvSpPr>
            <p:nvPr/>
          </p:nvSpPr>
          <p:spPr bwMode="auto">
            <a:xfrm>
              <a:off x="4413" y="1982"/>
              <a:ext cx="25" cy="27"/>
            </a:xfrm>
            <a:custGeom>
              <a:avLst/>
              <a:gdLst>
                <a:gd name="T0" fmla="*/ 1 w 25"/>
                <a:gd name="T1" fmla="*/ 0 h 27"/>
                <a:gd name="T2" fmla="*/ 0 w 25"/>
                <a:gd name="T3" fmla="*/ 27 h 27"/>
                <a:gd name="T4" fmla="*/ 24 w 25"/>
                <a:gd name="T5" fmla="*/ 27 h 27"/>
                <a:gd name="T6" fmla="*/ 25 w 25"/>
                <a:gd name="T7" fmla="*/ 0 h 27"/>
                <a:gd name="T8" fmla="*/ 1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1" y="0"/>
                  </a:moveTo>
                  <a:lnTo>
                    <a:pt x="0" y="27"/>
                  </a:lnTo>
                  <a:lnTo>
                    <a:pt x="24" y="27"/>
                  </a:lnTo>
                  <a:lnTo>
                    <a:pt x="2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09" name="Freeform 503"/>
            <p:cNvSpPr>
              <a:spLocks/>
            </p:cNvSpPr>
            <p:nvPr/>
          </p:nvSpPr>
          <p:spPr bwMode="auto">
            <a:xfrm>
              <a:off x="4437" y="1982"/>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10" name="Rectangle 504"/>
            <p:cNvSpPr>
              <a:spLocks noChangeArrowheads="1"/>
            </p:cNvSpPr>
            <p:nvPr/>
          </p:nvSpPr>
          <p:spPr bwMode="auto">
            <a:xfrm>
              <a:off x="4437" y="1983"/>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11" name="Freeform 505"/>
            <p:cNvSpPr>
              <a:spLocks/>
            </p:cNvSpPr>
            <p:nvPr/>
          </p:nvSpPr>
          <p:spPr bwMode="auto">
            <a:xfrm>
              <a:off x="4429" y="1974"/>
              <a:ext cx="31" cy="30"/>
            </a:xfrm>
            <a:custGeom>
              <a:avLst/>
              <a:gdLst>
                <a:gd name="T0" fmla="*/ 0 w 31"/>
                <a:gd name="T1" fmla="*/ 14 h 30"/>
                <a:gd name="T2" fmla="*/ 21 w 31"/>
                <a:gd name="T3" fmla="*/ 30 h 30"/>
                <a:gd name="T4" fmla="*/ 31 w 31"/>
                <a:gd name="T5" fmla="*/ 16 h 30"/>
                <a:gd name="T6" fmla="*/ 11 w 31"/>
                <a:gd name="T7" fmla="*/ 0 h 30"/>
                <a:gd name="T8" fmla="*/ 0 w 31"/>
                <a:gd name="T9" fmla="*/ 14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0" y="14"/>
                  </a:moveTo>
                  <a:lnTo>
                    <a:pt x="21" y="30"/>
                  </a:lnTo>
                  <a:lnTo>
                    <a:pt x="31" y="16"/>
                  </a:lnTo>
                  <a:lnTo>
                    <a:pt x="11" y="0"/>
                  </a:lnTo>
                  <a:lnTo>
                    <a:pt x="0" y="14"/>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12" name="Freeform 506"/>
            <p:cNvSpPr>
              <a:spLocks/>
            </p:cNvSpPr>
            <p:nvPr/>
          </p:nvSpPr>
          <p:spPr bwMode="auto">
            <a:xfrm>
              <a:off x="4429" y="1983"/>
              <a:ext cx="21" cy="27"/>
            </a:xfrm>
            <a:custGeom>
              <a:avLst/>
              <a:gdLst>
                <a:gd name="T0" fmla="*/ 10 w 21"/>
                <a:gd name="T1" fmla="*/ 0 h 27"/>
                <a:gd name="T2" fmla="*/ 0 w 21"/>
                <a:gd name="T3" fmla="*/ 6 h 27"/>
                <a:gd name="T4" fmla="*/ 10 w 21"/>
                <a:gd name="T5" fmla="*/ 27 h 27"/>
                <a:gd name="T6" fmla="*/ 21 w 21"/>
                <a:gd name="T7" fmla="*/ 22 h 27"/>
                <a:gd name="T8" fmla="*/ 10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0" y="0"/>
                  </a:moveTo>
                  <a:lnTo>
                    <a:pt x="0" y="6"/>
                  </a:lnTo>
                  <a:lnTo>
                    <a:pt x="10" y="27"/>
                  </a:lnTo>
                  <a:lnTo>
                    <a:pt x="21" y="22"/>
                  </a:lnTo>
                  <a:lnTo>
                    <a:pt x="10"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13" name="Freeform 507"/>
            <p:cNvSpPr>
              <a:spLocks/>
            </p:cNvSpPr>
            <p:nvPr/>
          </p:nvSpPr>
          <p:spPr bwMode="auto">
            <a:xfrm>
              <a:off x="4486" y="1955"/>
              <a:ext cx="39" cy="27"/>
            </a:xfrm>
            <a:custGeom>
              <a:avLst/>
              <a:gdLst>
                <a:gd name="T0" fmla="*/ 1 w 39"/>
                <a:gd name="T1" fmla="*/ 0 h 27"/>
                <a:gd name="T2" fmla="*/ 0 w 39"/>
                <a:gd name="T3" fmla="*/ 27 h 27"/>
                <a:gd name="T4" fmla="*/ 38 w 39"/>
                <a:gd name="T5" fmla="*/ 27 h 27"/>
                <a:gd name="T6" fmla="*/ 39 w 39"/>
                <a:gd name="T7" fmla="*/ 0 h 27"/>
                <a:gd name="T8" fmla="*/ 1 w 39"/>
                <a:gd name="T9" fmla="*/ 0 h 27"/>
                <a:gd name="T10" fmla="*/ 0 60000 65536"/>
                <a:gd name="T11" fmla="*/ 0 60000 65536"/>
                <a:gd name="T12" fmla="*/ 0 60000 65536"/>
                <a:gd name="T13" fmla="*/ 0 60000 65536"/>
                <a:gd name="T14" fmla="*/ 0 60000 65536"/>
                <a:gd name="T15" fmla="*/ 0 w 39"/>
                <a:gd name="T16" fmla="*/ 0 h 27"/>
                <a:gd name="T17" fmla="*/ 39 w 39"/>
                <a:gd name="T18" fmla="*/ 27 h 27"/>
              </a:gdLst>
              <a:ahLst/>
              <a:cxnLst>
                <a:cxn ang="T10">
                  <a:pos x="T0" y="T1"/>
                </a:cxn>
                <a:cxn ang="T11">
                  <a:pos x="T2" y="T3"/>
                </a:cxn>
                <a:cxn ang="T12">
                  <a:pos x="T4" y="T5"/>
                </a:cxn>
                <a:cxn ang="T13">
                  <a:pos x="T6" y="T7"/>
                </a:cxn>
                <a:cxn ang="T14">
                  <a:pos x="T8" y="T9"/>
                </a:cxn>
              </a:cxnLst>
              <a:rect l="T15" t="T16" r="T17" b="T18"/>
              <a:pathLst>
                <a:path w="39" h="27">
                  <a:moveTo>
                    <a:pt x="1" y="0"/>
                  </a:moveTo>
                  <a:lnTo>
                    <a:pt x="0" y="27"/>
                  </a:lnTo>
                  <a:lnTo>
                    <a:pt x="38" y="27"/>
                  </a:lnTo>
                  <a:lnTo>
                    <a:pt x="3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14" name="Freeform 508"/>
            <p:cNvSpPr>
              <a:spLocks/>
            </p:cNvSpPr>
            <p:nvPr/>
          </p:nvSpPr>
          <p:spPr bwMode="auto">
            <a:xfrm>
              <a:off x="4524" y="1955"/>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15" name="Rectangle 509"/>
            <p:cNvSpPr>
              <a:spLocks noChangeArrowheads="1"/>
            </p:cNvSpPr>
            <p:nvPr/>
          </p:nvSpPr>
          <p:spPr bwMode="auto">
            <a:xfrm>
              <a:off x="4524" y="195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16" name="Freeform 510"/>
            <p:cNvSpPr>
              <a:spLocks/>
            </p:cNvSpPr>
            <p:nvPr/>
          </p:nvSpPr>
          <p:spPr bwMode="auto">
            <a:xfrm>
              <a:off x="4528" y="1955"/>
              <a:ext cx="2" cy="27"/>
            </a:xfrm>
            <a:custGeom>
              <a:avLst/>
              <a:gdLst>
                <a:gd name="T0" fmla="*/ 1 w 2"/>
                <a:gd name="T1" fmla="*/ 0 h 27"/>
                <a:gd name="T2" fmla="*/ 0 w 2"/>
                <a:gd name="T3" fmla="*/ 27 h 27"/>
                <a:gd name="T4" fmla="*/ 1 w 2"/>
                <a:gd name="T5" fmla="*/ 27 h 27"/>
                <a:gd name="T6" fmla="*/ 2 w 2"/>
                <a:gd name="T7" fmla="*/ 0 h 27"/>
                <a:gd name="T8" fmla="*/ 1 w 2"/>
                <a:gd name="T9" fmla="*/ 0 h 27"/>
                <a:gd name="T10" fmla="*/ 0 60000 65536"/>
                <a:gd name="T11" fmla="*/ 0 60000 65536"/>
                <a:gd name="T12" fmla="*/ 0 60000 65536"/>
                <a:gd name="T13" fmla="*/ 0 60000 65536"/>
                <a:gd name="T14" fmla="*/ 0 60000 65536"/>
                <a:gd name="T15" fmla="*/ 0 w 2"/>
                <a:gd name="T16" fmla="*/ 0 h 27"/>
                <a:gd name="T17" fmla="*/ 2 w 2"/>
                <a:gd name="T18" fmla="*/ 27 h 27"/>
              </a:gdLst>
              <a:ahLst/>
              <a:cxnLst>
                <a:cxn ang="T10">
                  <a:pos x="T0" y="T1"/>
                </a:cxn>
                <a:cxn ang="T11">
                  <a:pos x="T2" y="T3"/>
                </a:cxn>
                <a:cxn ang="T12">
                  <a:pos x="T4" y="T5"/>
                </a:cxn>
                <a:cxn ang="T13">
                  <a:pos x="T6" y="T7"/>
                </a:cxn>
                <a:cxn ang="T14">
                  <a:pos x="T8" y="T9"/>
                </a:cxn>
              </a:cxnLst>
              <a:rect l="T15" t="T16" r="T17" b="T18"/>
              <a:pathLst>
                <a:path w="2" h="27">
                  <a:moveTo>
                    <a:pt x="1" y="0"/>
                  </a:moveTo>
                  <a:lnTo>
                    <a:pt x="0" y="27"/>
                  </a:lnTo>
                  <a:lnTo>
                    <a:pt x="1" y="27"/>
                  </a:lnTo>
                  <a:lnTo>
                    <a:pt x="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17" name="Rectangle 511"/>
            <p:cNvSpPr>
              <a:spLocks noChangeArrowheads="1"/>
            </p:cNvSpPr>
            <p:nvPr/>
          </p:nvSpPr>
          <p:spPr bwMode="auto">
            <a:xfrm>
              <a:off x="4528" y="195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18" name="Freeform 512"/>
            <p:cNvSpPr>
              <a:spLocks/>
            </p:cNvSpPr>
            <p:nvPr/>
          </p:nvSpPr>
          <p:spPr bwMode="auto">
            <a:xfrm>
              <a:off x="4572" y="1955"/>
              <a:ext cx="23" cy="27"/>
            </a:xfrm>
            <a:custGeom>
              <a:avLst/>
              <a:gdLst>
                <a:gd name="T0" fmla="*/ 1 w 23"/>
                <a:gd name="T1" fmla="*/ 0 h 27"/>
                <a:gd name="T2" fmla="*/ 0 w 23"/>
                <a:gd name="T3" fmla="*/ 27 h 27"/>
                <a:gd name="T4" fmla="*/ 22 w 23"/>
                <a:gd name="T5" fmla="*/ 27 h 27"/>
                <a:gd name="T6" fmla="*/ 23 w 23"/>
                <a:gd name="T7" fmla="*/ 0 h 27"/>
                <a:gd name="T8" fmla="*/ 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 y="0"/>
                  </a:moveTo>
                  <a:lnTo>
                    <a:pt x="0" y="27"/>
                  </a:lnTo>
                  <a:lnTo>
                    <a:pt x="22" y="27"/>
                  </a:lnTo>
                  <a:lnTo>
                    <a:pt x="2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19" name="Freeform 513"/>
            <p:cNvSpPr>
              <a:spLocks/>
            </p:cNvSpPr>
            <p:nvPr/>
          </p:nvSpPr>
          <p:spPr bwMode="auto">
            <a:xfrm>
              <a:off x="4594" y="1955"/>
              <a:ext cx="22" cy="27"/>
            </a:xfrm>
            <a:custGeom>
              <a:avLst/>
              <a:gdLst>
                <a:gd name="T0" fmla="*/ 1 w 22"/>
                <a:gd name="T1" fmla="*/ 0 h 27"/>
                <a:gd name="T2" fmla="*/ 0 w 22"/>
                <a:gd name="T3" fmla="*/ 27 h 27"/>
                <a:gd name="T4" fmla="*/ 21 w 22"/>
                <a:gd name="T5" fmla="*/ 27 h 27"/>
                <a:gd name="T6" fmla="*/ 22 w 22"/>
                <a:gd name="T7" fmla="*/ 0 h 27"/>
                <a:gd name="T8" fmla="*/ 1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 y="0"/>
                  </a:moveTo>
                  <a:lnTo>
                    <a:pt x="0" y="27"/>
                  </a:lnTo>
                  <a:lnTo>
                    <a:pt x="21" y="27"/>
                  </a:lnTo>
                  <a:lnTo>
                    <a:pt x="2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20" name="Rectangle 514"/>
            <p:cNvSpPr>
              <a:spLocks noChangeArrowheads="1"/>
            </p:cNvSpPr>
            <p:nvPr/>
          </p:nvSpPr>
          <p:spPr bwMode="auto">
            <a:xfrm>
              <a:off x="4594" y="1956"/>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21" name="Freeform 515"/>
            <p:cNvSpPr>
              <a:spLocks/>
            </p:cNvSpPr>
            <p:nvPr/>
          </p:nvSpPr>
          <p:spPr bwMode="auto">
            <a:xfrm>
              <a:off x="4642" y="1938"/>
              <a:ext cx="30" cy="28"/>
            </a:xfrm>
            <a:custGeom>
              <a:avLst/>
              <a:gdLst>
                <a:gd name="T0" fmla="*/ 0 w 30"/>
                <a:gd name="T1" fmla="*/ 23 h 28"/>
                <a:gd name="T2" fmla="*/ 26 w 30"/>
                <a:gd name="T3" fmla="*/ 28 h 28"/>
                <a:gd name="T4" fmla="*/ 30 w 30"/>
                <a:gd name="T5" fmla="*/ 6 h 28"/>
                <a:gd name="T6" fmla="*/ 4 w 30"/>
                <a:gd name="T7" fmla="*/ 0 h 28"/>
                <a:gd name="T8" fmla="*/ 0 w 30"/>
                <a:gd name="T9" fmla="*/ 23 h 28"/>
                <a:gd name="T10" fmla="*/ 0 60000 65536"/>
                <a:gd name="T11" fmla="*/ 0 60000 65536"/>
                <a:gd name="T12" fmla="*/ 0 60000 65536"/>
                <a:gd name="T13" fmla="*/ 0 60000 65536"/>
                <a:gd name="T14" fmla="*/ 0 60000 65536"/>
                <a:gd name="T15" fmla="*/ 0 w 30"/>
                <a:gd name="T16" fmla="*/ 0 h 28"/>
                <a:gd name="T17" fmla="*/ 30 w 30"/>
                <a:gd name="T18" fmla="*/ 28 h 28"/>
              </a:gdLst>
              <a:ahLst/>
              <a:cxnLst>
                <a:cxn ang="T10">
                  <a:pos x="T0" y="T1"/>
                </a:cxn>
                <a:cxn ang="T11">
                  <a:pos x="T2" y="T3"/>
                </a:cxn>
                <a:cxn ang="T12">
                  <a:pos x="T4" y="T5"/>
                </a:cxn>
                <a:cxn ang="T13">
                  <a:pos x="T6" y="T7"/>
                </a:cxn>
                <a:cxn ang="T14">
                  <a:pos x="T8" y="T9"/>
                </a:cxn>
              </a:cxnLst>
              <a:rect l="T15" t="T16" r="T17" b="T18"/>
              <a:pathLst>
                <a:path w="30" h="28">
                  <a:moveTo>
                    <a:pt x="0" y="23"/>
                  </a:moveTo>
                  <a:lnTo>
                    <a:pt x="26" y="28"/>
                  </a:lnTo>
                  <a:lnTo>
                    <a:pt x="30" y="6"/>
                  </a:lnTo>
                  <a:lnTo>
                    <a:pt x="4" y="0"/>
                  </a:lnTo>
                  <a:lnTo>
                    <a:pt x="0" y="23"/>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22" name="Freeform 516"/>
            <p:cNvSpPr>
              <a:spLocks/>
            </p:cNvSpPr>
            <p:nvPr/>
          </p:nvSpPr>
          <p:spPr bwMode="auto">
            <a:xfrm>
              <a:off x="4658" y="1927"/>
              <a:ext cx="22" cy="27"/>
            </a:xfrm>
            <a:custGeom>
              <a:avLst/>
              <a:gdLst>
                <a:gd name="T0" fmla="*/ 1 w 22"/>
                <a:gd name="T1" fmla="*/ 0 h 27"/>
                <a:gd name="T2" fmla="*/ 0 w 22"/>
                <a:gd name="T3" fmla="*/ 27 h 27"/>
                <a:gd name="T4" fmla="*/ 20 w 22"/>
                <a:gd name="T5" fmla="*/ 27 h 27"/>
                <a:gd name="T6" fmla="*/ 22 w 22"/>
                <a:gd name="T7" fmla="*/ 0 h 27"/>
                <a:gd name="T8" fmla="*/ 1 w 22"/>
                <a:gd name="T9" fmla="*/ 0 h 27"/>
                <a:gd name="T10" fmla="*/ 0 60000 65536"/>
                <a:gd name="T11" fmla="*/ 0 60000 65536"/>
                <a:gd name="T12" fmla="*/ 0 60000 65536"/>
                <a:gd name="T13" fmla="*/ 0 60000 65536"/>
                <a:gd name="T14" fmla="*/ 0 60000 65536"/>
                <a:gd name="T15" fmla="*/ 0 w 22"/>
                <a:gd name="T16" fmla="*/ 0 h 27"/>
                <a:gd name="T17" fmla="*/ 22 w 22"/>
                <a:gd name="T18" fmla="*/ 27 h 27"/>
              </a:gdLst>
              <a:ahLst/>
              <a:cxnLst>
                <a:cxn ang="T10">
                  <a:pos x="T0" y="T1"/>
                </a:cxn>
                <a:cxn ang="T11">
                  <a:pos x="T2" y="T3"/>
                </a:cxn>
                <a:cxn ang="T12">
                  <a:pos x="T4" y="T5"/>
                </a:cxn>
                <a:cxn ang="T13">
                  <a:pos x="T6" y="T7"/>
                </a:cxn>
                <a:cxn ang="T14">
                  <a:pos x="T8" y="T9"/>
                </a:cxn>
              </a:cxnLst>
              <a:rect l="T15" t="T16" r="T17" b="T18"/>
              <a:pathLst>
                <a:path w="22" h="27">
                  <a:moveTo>
                    <a:pt x="1" y="0"/>
                  </a:moveTo>
                  <a:lnTo>
                    <a:pt x="0" y="27"/>
                  </a:lnTo>
                  <a:lnTo>
                    <a:pt x="20" y="27"/>
                  </a:lnTo>
                  <a:lnTo>
                    <a:pt x="2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23" name="Freeform 517"/>
            <p:cNvSpPr>
              <a:spLocks/>
            </p:cNvSpPr>
            <p:nvPr/>
          </p:nvSpPr>
          <p:spPr bwMode="auto">
            <a:xfrm>
              <a:off x="4645" y="1929"/>
              <a:ext cx="26" cy="26"/>
            </a:xfrm>
            <a:custGeom>
              <a:avLst/>
              <a:gdLst>
                <a:gd name="T0" fmla="*/ 0 w 26"/>
                <a:gd name="T1" fmla="*/ 10 h 26"/>
                <a:gd name="T2" fmla="*/ 13 w 26"/>
                <a:gd name="T3" fmla="*/ 0 h 26"/>
                <a:gd name="T4" fmla="*/ 26 w 26"/>
                <a:gd name="T5" fmla="*/ 16 h 26"/>
                <a:gd name="T6" fmla="*/ 13 w 26"/>
                <a:gd name="T7" fmla="*/ 26 h 26"/>
                <a:gd name="T8" fmla="*/ 0 w 26"/>
                <a:gd name="T9" fmla="*/ 1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0" y="10"/>
                  </a:moveTo>
                  <a:lnTo>
                    <a:pt x="13" y="0"/>
                  </a:lnTo>
                  <a:lnTo>
                    <a:pt x="26" y="16"/>
                  </a:lnTo>
                  <a:lnTo>
                    <a:pt x="13" y="26"/>
                  </a:lnTo>
                  <a:lnTo>
                    <a:pt x="0" y="1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24" name="Freeform 518"/>
            <p:cNvSpPr>
              <a:spLocks/>
            </p:cNvSpPr>
            <p:nvPr/>
          </p:nvSpPr>
          <p:spPr bwMode="auto">
            <a:xfrm>
              <a:off x="4703" y="1901"/>
              <a:ext cx="12" cy="26"/>
            </a:xfrm>
            <a:custGeom>
              <a:avLst/>
              <a:gdLst>
                <a:gd name="T0" fmla="*/ 1 w 12"/>
                <a:gd name="T1" fmla="*/ 0 h 26"/>
                <a:gd name="T2" fmla="*/ 0 w 12"/>
                <a:gd name="T3" fmla="*/ 26 h 26"/>
                <a:gd name="T4" fmla="*/ 11 w 12"/>
                <a:gd name="T5" fmla="*/ 26 h 26"/>
                <a:gd name="T6" fmla="*/ 12 w 12"/>
                <a:gd name="T7" fmla="*/ 0 h 26"/>
                <a:gd name="T8" fmla="*/ 1 w 12"/>
                <a:gd name="T9" fmla="*/ 0 h 26"/>
                <a:gd name="T10" fmla="*/ 0 60000 65536"/>
                <a:gd name="T11" fmla="*/ 0 60000 65536"/>
                <a:gd name="T12" fmla="*/ 0 60000 65536"/>
                <a:gd name="T13" fmla="*/ 0 60000 65536"/>
                <a:gd name="T14" fmla="*/ 0 60000 65536"/>
                <a:gd name="T15" fmla="*/ 0 w 12"/>
                <a:gd name="T16" fmla="*/ 0 h 26"/>
                <a:gd name="T17" fmla="*/ 12 w 12"/>
                <a:gd name="T18" fmla="*/ 26 h 26"/>
              </a:gdLst>
              <a:ahLst/>
              <a:cxnLst>
                <a:cxn ang="T10">
                  <a:pos x="T0" y="T1"/>
                </a:cxn>
                <a:cxn ang="T11">
                  <a:pos x="T2" y="T3"/>
                </a:cxn>
                <a:cxn ang="T12">
                  <a:pos x="T4" y="T5"/>
                </a:cxn>
                <a:cxn ang="T13">
                  <a:pos x="T6" y="T7"/>
                </a:cxn>
                <a:cxn ang="T14">
                  <a:pos x="T8" y="T9"/>
                </a:cxn>
              </a:cxnLst>
              <a:rect l="T15" t="T16" r="T17" b="T18"/>
              <a:pathLst>
                <a:path w="12" h="26">
                  <a:moveTo>
                    <a:pt x="1" y="0"/>
                  </a:moveTo>
                  <a:lnTo>
                    <a:pt x="0" y="26"/>
                  </a:lnTo>
                  <a:lnTo>
                    <a:pt x="11" y="26"/>
                  </a:lnTo>
                  <a:lnTo>
                    <a:pt x="12"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25" name="Freeform 519"/>
            <p:cNvSpPr>
              <a:spLocks/>
            </p:cNvSpPr>
            <p:nvPr/>
          </p:nvSpPr>
          <p:spPr bwMode="auto">
            <a:xfrm>
              <a:off x="4714" y="1901"/>
              <a:ext cx="18" cy="26"/>
            </a:xfrm>
            <a:custGeom>
              <a:avLst/>
              <a:gdLst>
                <a:gd name="T0" fmla="*/ 1 w 18"/>
                <a:gd name="T1" fmla="*/ 0 h 26"/>
                <a:gd name="T2" fmla="*/ 0 w 18"/>
                <a:gd name="T3" fmla="*/ 26 h 26"/>
                <a:gd name="T4" fmla="*/ 17 w 18"/>
                <a:gd name="T5" fmla="*/ 26 h 26"/>
                <a:gd name="T6" fmla="*/ 18 w 18"/>
                <a:gd name="T7" fmla="*/ 0 h 26"/>
                <a:gd name="T8" fmla="*/ 1 w 18"/>
                <a:gd name="T9" fmla="*/ 0 h 26"/>
                <a:gd name="T10" fmla="*/ 0 60000 65536"/>
                <a:gd name="T11" fmla="*/ 0 60000 65536"/>
                <a:gd name="T12" fmla="*/ 0 60000 65536"/>
                <a:gd name="T13" fmla="*/ 0 60000 65536"/>
                <a:gd name="T14" fmla="*/ 0 60000 65536"/>
                <a:gd name="T15" fmla="*/ 0 w 18"/>
                <a:gd name="T16" fmla="*/ 0 h 26"/>
                <a:gd name="T17" fmla="*/ 18 w 18"/>
                <a:gd name="T18" fmla="*/ 26 h 26"/>
              </a:gdLst>
              <a:ahLst/>
              <a:cxnLst>
                <a:cxn ang="T10">
                  <a:pos x="T0" y="T1"/>
                </a:cxn>
                <a:cxn ang="T11">
                  <a:pos x="T2" y="T3"/>
                </a:cxn>
                <a:cxn ang="T12">
                  <a:pos x="T4" y="T5"/>
                </a:cxn>
                <a:cxn ang="T13">
                  <a:pos x="T6" y="T7"/>
                </a:cxn>
                <a:cxn ang="T14">
                  <a:pos x="T8" y="T9"/>
                </a:cxn>
              </a:cxnLst>
              <a:rect l="T15" t="T16" r="T17" b="T18"/>
              <a:pathLst>
                <a:path w="18" h="26">
                  <a:moveTo>
                    <a:pt x="1" y="0"/>
                  </a:moveTo>
                  <a:lnTo>
                    <a:pt x="0" y="26"/>
                  </a:lnTo>
                  <a:lnTo>
                    <a:pt x="17" y="26"/>
                  </a:lnTo>
                  <a:lnTo>
                    <a:pt x="18"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26" name="Rectangle 520"/>
            <p:cNvSpPr>
              <a:spLocks noChangeArrowheads="1"/>
            </p:cNvSpPr>
            <p:nvPr/>
          </p:nvSpPr>
          <p:spPr bwMode="auto">
            <a:xfrm>
              <a:off x="4714" y="190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27" name="Freeform 521"/>
            <p:cNvSpPr>
              <a:spLocks/>
            </p:cNvSpPr>
            <p:nvPr/>
          </p:nvSpPr>
          <p:spPr bwMode="auto">
            <a:xfrm>
              <a:off x="4731" y="1901"/>
              <a:ext cx="3" cy="26"/>
            </a:xfrm>
            <a:custGeom>
              <a:avLst/>
              <a:gdLst>
                <a:gd name="T0" fmla="*/ 1 w 3"/>
                <a:gd name="T1" fmla="*/ 0 h 26"/>
                <a:gd name="T2" fmla="*/ 0 w 3"/>
                <a:gd name="T3" fmla="*/ 26 h 26"/>
                <a:gd name="T4" fmla="*/ 2 w 3"/>
                <a:gd name="T5" fmla="*/ 26 h 26"/>
                <a:gd name="T6" fmla="*/ 3 w 3"/>
                <a:gd name="T7" fmla="*/ 0 h 26"/>
                <a:gd name="T8" fmla="*/ 1 w 3"/>
                <a:gd name="T9" fmla="*/ 0 h 26"/>
                <a:gd name="T10" fmla="*/ 0 60000 65536"/>
                <a:gd name="T11" fmla="*/ 0 60000 65536"/>
                <a:gd name="T12" fmla="*/ 0 60000 65536"/>
                <a:gd name="T13" fmla="*/ 0 60000 65536"/>
                <a:gd name="T14" fmla="*/ 0 60000 65536"/>
                <a:gd name="T15" fmla="*/ 0 w 3"/>
                <a:gd name="T16" fmla="*/ 0 h 26"/>
                <a:gd name="T17" fmla="*/ 3 w 3"/>
                <a:gd name="T18" fmla="*/ 26 h 26"/>
              </a:gdLst>
              <a:ahLst/>
              <a:cxnLst>
                <a:cxn ang="T10">
                  <a:pos x="T0" y="T1"/>
                </a:cxn>
                <a:cxn ang="T11">
                  <a:pos x="T2" y="T3"/>
                </a:cxn>
                <a:cxn ang="T12">
                  <a:pos x="T4" y="T5"/>
                </a:cxn>
                <a:cxn ang="T13">
                  <a:pos x="T6" y="T7"/>
                </a:cxn>
                <a:cxn ang="T14">
                  <a:pos x="T8" y="T9"/>
                </a:cxn>
              </a:cxnLst>
              <a:rect l="T15" t="T16" r="T17" b="T18"/>
              <a:pathLst>
                <a:path w="3" h="26">
                  <a:moveTo>
                    <a:pt x="1" y="0"/>
                  </a:moveTo>
                  <a:lnTo>
                    <a:pt x="0" y="26"/>
                  </a:lnTo>
                  <a:lnTo>
                    <a:pt x="2" y="26"/>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28" name="Rectangle 522"/>
            <p:cNvSpPr>
              <a:spLocks noChangeArrowheads="1"/>
            </p:cNvSpPr>
            <p:nvPr/>
          </p:nvSpPr>
          <p:spPr bwMode="auto">
            <a:xfrm>
              <a:off x="4731" y="190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29" name="Freeform 523"/>
            <p:cNvSpPr>
              <a:spLocks/>
            </p:cNvSpPr>
            <p:nvPr/>
          </p:nvSpPr>
          <p:spPr bwMode="auto">
            <a:xfrm>
              <a:off x="4733" y="1901"/>
              <a:ext cx="14" cy="26"/>
            </a:xfrm>
            <a:custGeom>
              <a:avLst/>
              <a:gdLst>
                <a:gd name="T0" fmla="*/ 1 w 14"/>
                <a:gd name="T1" fmla="*/ 0 h 26"/>
                <a:gd name="T2" fmla="*/ 0 w 14"/>
                <a:gd name="T3" fmla="*/ 26 h 26"/>
                <a:gd name="T4" fmla="*/ 13 w 14"/>
                <a:gd name="T5" fmla="*/ 26 h 26"/>
                <a:gd name="T6" fmla="*/ 14 w 14"/>
                <a:gd name="T7" fmla="*/ 0 h 26"/>
                <a:gd name="T8" fmla="*/ 1 w 14"/>
                <a:gd name="T9" fmla="*/ 0 h 26"/>
                <a:gd name="T10" fmla="*/ 0 60000 65536"/>
                <a:gd name="T11" fmla="*/ 0 60000 65536"/>
                <a:gd name="T12" fmla="*/ 0 60000 65536"/>
                <a:gd name="T13" fmla="*/ 0 60000 65536"/>
                <a:gd name="T14" fmla="*/ 0 60000 65536"/>
                <a:gd name="T15" fmla="*/ 0 w 14"/>
                <a:gd name="T16" fmla="*/ 0 h 26"/>
                <a:gd name="T17" fmla="*/ 14 w 14"/>
                <a:gd name="T18" fmla="*/ 26 h 26"/>
              </a:gdLst>
              <a:ahLst/>
              <a:cxnLst>
                <a:cxn ang="T10">
                  <a:pos x="T0" y="T1"/>
                </a:cxn>
                <a:cxn ang="T11">
                  <a:pos x="T2" y="T3"/>
                </a:cxn>
                <a:cxn ang="T12">
                  <a:pos x="T4" y="T5"/>
                </a:cxn>
                <a:cxn ang="T13">
                  <a:pos x="T6" y="T7"/>
                </a:cxn>
                <a:cxn ang="T14">
                  <a:pos x="T8" y="T9"/>
                </a:cxn>
              </a:cxnLst>
              <a:rect l="T15" t="T16" r="T17" b="T18"/>
              <a:pathLst>
                <a:path w="14" h="26">
                  <a:moveTo>
                    <a:pt x="1" y="0"/>
                  </a:moveTo>
                  <a:lnTo>
                    <a:pt x="0" y="26"/>
                  </a:lnTo>
                  <a:lnTo>
                    <a:pt x="13" y="26"/>
                  </a:lnTo>
                  <a:lnTo>
                    <a:pt x="1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30" name="Rectangle 524"/>
            <p:cNvSpPr>
              <a:spLocks noChangeArrowheads="1"/>
            </p:cNvSpPr>
            <p:nvPr/>
          </p:nvSpPr>
          <p:spPr bwMode="auto">
            <a:xfrm>
              <a:off x="4733" y="1902"/>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31" name="Freeform 525"/>
            <p:cNvSpPr>
              <a:spLocks/>
            </p:cNvSpPr>
            <p:nvPr/>
          </p:nvSpPr>
          <p:spPr bwMode="auto">
            <a:xfrm>
              <a:off x="4752" y="1857"/>
              <a:ext cx="30" cy="27"/>
            </a:xfrm>
            <a:custGeom>
              <a:avLst/>
              <a:gdLst>
                <a:gd name="T0" fmla="*/ 0 w 30"/>
                <a:gd name="T1" fmla="*/ 20 h 27"/>
                <a:gd name="T2" fmla="*/ 24 w 30"/>
                <a:gd name="T3" fmla="*/ 27 h 27"/>
                <a:gd name="T4" fmla="*/ 30 w 30"/>
                <a:gd name="T5" fmla="*/ 7 h 27"/>
                <a:gd name="T6" fmla="*/ 5 w 30"/>
                <a:gd name="T7" fmla="*/ 0 h 27"/>
                <a:gd name="T8" fmla="*/ 0 w 30"/>
                <a:gd name="T9" fmla="*/ 2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20"/>
                  </a:moveTo>
                  <a:lnTo>
                    <a:pt x="24" y="27"/>
                  </a:lnTo>
                  <a:lnTo>
                    <a:pt x="30" y="7"/>
                  </a:lnTo>
                  <a:lnTo>
                    <a:pt x="5" y="0"/>
                  </a:lnTo>
                  <a:lnTo>
                    <a:pt x="0" y="2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32" name="Freeform 526"/>
            <p:cNvSpPr>
              <a:spLocks/>
            </p:cNvSpPr>
            <p:nvPr/>
          </p:nvSpPr>
          <p:spPr bwMode="auto">
            <a:xfrm>
              <a:off x="4769" y="1847"/>
              <a:ext cx="5" cy="27"/>
            </a:xfrm>
            <a:custGeom>
              <a:avLst/>
              <a:gdLst>
                <a:gd name="T0" fmla="*/ 1 w 5"/>
                <a:gd name="T1" fmla="*/ 0 h 27"/>
                <a:gd name="T2" fmla="*/ 0 w 5"/>
                <a:gd name="T3" fmla="*/ 27 h 27"/>
                <a:gd name="T4" fmla="*/ 4 w 5"/>
                <a:gd name="T5" fmla="*/ 27 h 27"/>
                <a:gd name="T6" fmla="*/ 5 w 5"/>
                <a:gd name="T7" fmla="*/ 0 h 27"/>
                <a:gd name="T8" fmla="*/ 1 w 5"/>
                <a:gd name="T9" fmla="*/ 0 h 27"/>
                <a:gd name="T10" fmla="*/ 0 60000 65536"/>
                <a:gd name="T11" fmla="*/ 0 60000 65536"/>
                <a:gd name="T12" fmla="*/ 0 60000 65536"/>
                <a:gd name="T13" fmla="*/ 0 60000 65536"/>
                <a:gd name="T14" fmla="*/ 0 60000 65536"/>
                <a:gd name="T15" fmla="*/ 0 w 5"/>
                <a:gd name="T16" fmla="*/ 0 h 27"/>
                <a:gd name="T17" fmla="*/ 5 w 5"/>
                <a:gd name="T18" fmla="*/ 27 h 27"/>
              </a:gdLst>
              <a:ahLst/>
              <a:cxnLst>
                <a:cxn ang="T10">
                  <a:pos x="T0" y="T1"/>
                </a:cxn>
                <a:cxn ang="T11">
                  <a:pos x="T2" y="T3"/>
                </a:cxn>
                <a:cxn ang="T12">
                  <a:pos x="T4" y="T5"/>
                </a:cxn>
                <a:cxn ang="T13">
                  <a:pos x="T6" y="T7"/>
                </a:cxn>
                <a:cxn ang="T14">
                  <a:pos x="T8" y="T9"/>
                </a:cxn>
              </a:cxnLst>
              <a:rect l="T15" t="T16" r="T17" b="T18"/>
              <a:pathLst>
                <a:path w="5" h="27">
                  <a:moveTo>
                    <a:pt x="1" y="0"/>
                  </a:moveTo>
                  <a:lnTo>
                    <a:pt x="0" y="27"/>
                  </a:lnTo>
                  <a:lnTo>
                    <a:pt x="4" y="27"/>
                  </a:lnTo>
                  <a:lnTo>
                    <a:pt x="5"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33" name="Freeform 527"/>
            <p:cNvSpPr>
              <a:spLocks/>
            </p:cNvSpPr>
            <p:nvPr/>
          </p:nvSpPr>
          <p:spPr bwMode="auto">
            <a:xfrm>
              <a:off x="4757" y="1848"/>
              <a:ext cx="25" cy="27"/>
            </a:xfrm>
            <a:custGeom>
              <a:avLst/>
              <a:gdLst>
                <a:gd name="T0" fmla="*/ 0 w 25"/>
                <a:gd name="T1" fmla="*/ 10 h 27"/>
                <a:gd name="T2" fmla="*/ 12 w 25"/>
                <a:gd name="T3" fmla="*/ 0 h 27"/>
                <a:gd name="T4" fmla="*/ 25 w 25"/>
                <a:gd name="T5" fmla="*/ 17 h 27"/>
                <a:gd name="T6" fmla="*/ 12 w 25"/>
                <a:gd name="T7" fmla="*/ 27 h 27"/>
                <a:gd name="T8" fmla="*/ 0 w 25"/>
                <a:gd name="T9" fmla="*/ 1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10"/>
                  </a:moveTo>
                  <a:lnTo>
                    <a:pt x="12" y="0"/>
                  </a:lnTo>
                  <a:lnTo>
                    <a:pt x="25" y="17"/>
                  </a:lnTo>
                  <a:lnTo>
                    <a:pt x="12" y="27"/>
                  </a:lnTo>
                  <a:lnTo>
                    <a:pt x="0" y="1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34" name="Freeform 528"/>
            <p:cNvSpPr>
              <a:spLocks/>
            </p:cNvSpPr>
            <p:nvPr/>
          </p:nvSpPr>
          <p:spPr bwMode="auto">
            <a:xfrm>
              <a:off x="4773" y="184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35" name="Rectangle 529"/>
            <p:cNvSpPr>
              <a:spLocks noChangeArrowheads="1"/>
            </p:cNvSpPr>
            <p:nvPr/>
          </p:nvSpPr>
          <p:spPr bwMode="auto">
            <a:xfrm>
              <a:off x="4773" y="184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36" name="Freeform 530"/>
            <p:cNvSpPr>
              <a:spLocks/>
            </p:cNvSpPr>
            <p:nvPr/>
          </p:nvSpPr>
          <p:spPr bwMode="auto">
            <a:xfrm>
              <a:off x="4775" y="1847"/>
              <a:ext cx="9" cy="27"/>
            </a:xfrm>
            <a:custGeom>
              <a:avLst/>
              <a:gdLst>
                <a:gd name="T0" fmla="*/ 1 w 9"/>
                <a:gd name="T1" fmla="*/ 0 h 27"/>
                <a:gd name="T2" fmla="*/ 0 w 9"/>
                <a:gd name="T3" fmla="*/ 27 h 27"/>
                <a:gd name="T4" fmla="*/ 8 w 9"/>
                <a:gd name="T5" fmla="*/ 27 h 27"/>
                <a:gd name="T6" fmla="*/ 9 w 9"/>
                <a:gd name="T7" fmla="*/ 0 h 27"/>
                <a:gd name="T8" fmla="*/ 1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1" y="0"/>
                  </a:moveTo>
                  <a:lnTo>
                    <a:pt x="0" y="27"/>
                  </a:lnTo>
                  <a:lnTo>
                    <a:pt x="8" y="27"/>
                  </a:lnTo>
                  <a:lnTo>
                    <a:pt x="9"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37" name="Rectangle 531"/>
            <p:cNvSpPr>
              <a:spLocks noChangeArrowheads="1"/>
            </p:cNvSpPr>
            <p:nvPr/>
          </p:nvSpPr>
          <p:spPr bwMode="auto">
            <a:xfrm>
              <a:off x="4775" y="184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38" name="Freeform 532"/>
            <p:cNvSpPr>
              <a:spLocks/>
            </p:cNvSpPr>
            <p:nvPr/>
          </p:nvSpPr>
          <p:spPr bwMode="auto">
            <a:xfrm>
              <a:off x="4783" y="184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39" name="Rectangle 533"/>
            <p:cNvSpPr>
              <a:spLocks noChangeArrowheads="1"/>
            </p:cNvSpPr>
            <p:nvPr/>
          </p:nvSpPr>
          <p:spPr bwMode="auto">
            <a:xfrm>
              <a:off x="4783" y="184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40" name="Freeform 534"/>
            <p:cNvSpPr>
              <a:spLocks/>
            </p:cNvSpPr>
            <p:nvPr/>
          </p:nvSpPr>
          <p:spPr bwMode="auto">
            <a:xfrm>
              <a:off x="4785" y="1847"/>
              <a:ext cx="3" cy="27"/>
            </a:xfrm>
            <a:custGeom>
              <a:avLst/>
              <a:gdLst>
                <a:gd name="T0" fmla="*/ 1 w 3"/>
                <a:gd name="T1" fmla="*/ 0 h 27"/>
                <a:gd name="T2" fmla="*/ 0 w 3"/>
                <a:gd name="T3" fmla="*/ 27 h 27"/>
                <a:gd name="T4" fmla="*/ 2 w 3"/>
                <a:gd name="T5" fmla="*/ 27 h 27"/>
                <a:gd name="T6" fmla="*/ 3 w 3"/>
                <a:gd name="T7" fmla="*/ 0 h 27"/>
                <a:gd name="T8" fmla="*/ 1 w 3"/>
                <a:gd name="T9" fmla="*/ 0 h 27"/>
                <a:gd name="T10" fmla="*/ 0 60000 65536"/>
                <a:gd name="T11" fmla="*/ 0 60000 65536"/>
                <a:gd name="T12" fmla="*/ 0 60000 65536"/>
                <a:gd name="T13" fmla="*/ 0 60000 65536"/>
                <a:gd name="T14" fmla="*/ 0 60000 65536"/>
                <a:gd name="T15" fmla="*/ 0 w 3"/>
                <a:gd name="T16" fmla="*/ 0 h 27"/>
                <a:gd name="T17" fmla="*/ 3 w 3"/>
                <a:gd name="T18" fmla="*/ 27 h 27"/>
              </a:gdLst>
              <a:ahLst/>
              <a:cxnLst>
                <a:cxn ang="T10">
                  <a:pos x="T0" y="T1"/>
                </a:cxn>
                <a:cxn ang="T11">
                  <a:pos x="T2" y="T3"/>
                </a:cxn>
                <a:cxn ang="T12">
                  <a:pos x="T4" y="T5"/>
                </a:cxn>
                <a:cxn ang="T13">
                  <a:pos x="T6" y="T7"/>
                </a:cxn>
                <a:cxn ang="T14">
                  <a:pos x="T8" y="T9"/>
                </a:cxn>
              </a:cxnLst>
              <a:rect l="T15" t="T16" r="T17" b="T18"/>
              <a:pathLst>
                <a:path w="3" h="27">
                  <a:moveTo>
                    <a:pt x="1" y="0"/>
                  </a:moveTo>
                  <a:lnTo>
                    <a:pt x="0" y="27"/>
                  </a:lnTo>
                  <a:lnTo>
                    <a:pt x="2" y="27"/>
                  </a:lnTo>
                  <a:lnTo>
                    <a:pt x="3"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41" name="Rectangle 535"/>
            <p:cNvSpPr>
              <a:spLocks noChangeArrowheads="1"/>
            </p:cNvSpPr>
            <p:nvPr/>
          </p:nvSpPr>
          <p:spPr bwMode="auto">
            <a:xfrm>
              <a:off x="4785" y="184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42" name="Freeform 536"/>
            <p:cNvSpPr>
              <a:spLocks/>
            </p:cNvSpPr>
            <p:nvPr/>
          </p:nvSpPr>
          <p:spPr bwMode="auto">
            <a:xfrm>
              <a:off x="4787" y="1847"/>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43" name="Rectangle 537"/>
            <p:cNvSpPr>
              <a:spLocks noChangeArrowheads="1"/>
            </p:cNvSpPr>
            <p:nvPr/>
          </p:nvSpPr>
          <p:spPr bwMode="auto">
            <a:xfrm>
              <a:off x="4787" y="1848"/>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44" name="Freeform 538"/>
            <p:cNvSpPr>
              <a:spLocks/>
            </p:cNvSpPr>
            <p:nvPr/>
          </p:nvSpPr>
          <p:spPr bwMode="auto">
            <a:xfrm>
              <a:off x="4792" y="1803"/>
              <a:ext cx="31" cy="28"/>
            </a:xfrm>
            <a:custGeom>
              <a:avLst/>
              <a:gdLst>
                <a:gd name="T0" fmla="*/ 0 w 31"/>
                <a:gd name="T1" fmla="*/ 19 h 28"/>
                <a:gd name="T2" fmla="*/ 25 w 31"/>
                <a:gd name="T3" fmla="*/ 28 h 28"/>
                <a:gd name="T4" fmla="*/ 31 w 31"/>
                <a:gd name="T5" fmla="*/ 8 h 28"/>
                <a:gd name="T6" fmla="*/ 7 w 31"/>
                <a:gd name="T7" fmla="*/ 0 h 28"/>
                <a:gd name="T8" fmla="*/ 0 w 31"/>
                <a:gd name="T9" fmla="*/ 19 h 28"/>
                <a:gd name="T10" fmla="*/ 0 60000 65536"/>
                <a:gd name="T11" fmla="*/ 0 60000 65536"/>
                <a:gd name="T12" fmla="*/ 0 60000 65536"/>
                <a:gd name="T13" fmla="*/ 0 60000 65536"/>
                <a:gd name="T14" fmla="*/ 0 60000 65536"/>
                <a:gd name="T15" fmla="*/ 0 w 31"/>
                <a:gd name="T16" fmla="*/ 0 h 28"/>
                <a:gd name="T17" fmla="*/ 31 w 31"/>
                <a:gd name="T18" fmla="*/ 28 h 28"/>
              </a:gdLst>
              <a:ahLst/>
              <a:cxnLst>
                <a:cxn ang="T10">
                  <a:pos x="T0" y="T1"/>
                </a:cxn>
                <a:cxn ang="T11">
                  <a:pos x="T2" y="T3"/>
                </a:cxn>
                <a:cxn ang="T12">
                  <a:pos x="T4" y="T5"/>
                </a:cxn>
                <a:cxn ang="T13">
                  <a:pos x="T6" y="T7"/>
                </a:cxn>
                <a:cxn ang="T14">
                  <a:pos x="T8" y="T9"/>
                </a:cxn>
              </a:cxnLst>
              <a:rect l="T15" t="T16" r="T17" b="T18"/>
              <a:pathLst>
                <a:path w="31" h="28">
                  <a:moveTo>
                    <a:pt x="0" y="19"/>
                  </a:moveTo>
                  <a:lnTo>
                    <a:pt x="25" y="28"/>
                  </a:lnTo>
                  <a:lnTo>
                    <a:pt x="31" y="8"/>
                  </a:lnTo>
                  <a:lnTo>
                    <a:pt x="7" y="0"/>
                  </a:lnTo>
                  <a:lnTo>
                    <a:pt x="0" y="1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45" name="Freeform 539"/>
            <p:cNvSpPr>
              <a:spLocks/>
            </p:cNvSpPr>
            <p:nvPr/>
          </p:nvSpPr>
          <p:spPr bwMode="auto">
            <a:xfrm>
              <a:off x="4811" y="1793"/>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46" name="Freeform 540"/>
            <p:cNvSpPr>
              <a:spLocks/>
            </p:cNvSpPr>
            <p:nvPr/>
          </p:nvSpPr>
          <p:spPr bwMode="auto">
            <a:xfrm>
              <a:off x="4799" y="1794"/>
              <a:ext cx="24" cy="27"/>
            </a:xfrm>
            <a:custGeom>
              <a:avLst/>
              <a:gdLst>
                <a:gd name="T0" fmla="*/ 0 w 24"/>
                <a:gd name="T1" fmla="*/ 9 h 27"/>
                <a:gd name="T2" fmla="*/ 12 w 24"/>
                <a:gd name="T3" fmla="*/ 0 h 27"/>
                <a:gd name="T4" fmla="*/ 24 w 24"/>
                <a:gd name="T5" fmla="*/ 17 h 27"/>
                <a:gd name="T6" fmla="*/ 12 w 24"/>
                <a:gd name="T7" fmla="*/ 27 h 27"/>
                <a:gd name="T8" fmla="*/ 0 w 24"/>
                <a:gd name="T9" fmla="*/ 9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9"/>
                  </a:moveTo>
                  <a:lnTo>
                    <a:pt x="12" y="0"/>
                  </a:lnTo>
                  <a:lnTo>
                    <a:pt x="24" y="17"/>
                  </a:lnTo>
                  <a:lnTo>
                    <a:pt x="12" y="27"/>
                  </a:lnTo>
                  <a:lnTo>
                    <a:pt x="0" y="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47" name="Freeform 541"/>
            <p:cNvSpPr>
              <a:spLocks/>
            </p:cNvSpPr>
            <p:nvPr/>
          </p:nvSpPr>
          <p:spPr bwMode="auto">
            <a:xfrm>
              <a:off x="4816" y="1793"/>
              <a:ext cx="7" cy="27"/>
            </a:xfrm>
            <a:custGeom>
              <a:avLst/>
              <a:gdLst>
                <a:gd name="T0" fmla="*/ 1 w 7"/>
                <a:gd name="T1" fmla="*/ 0 h 27"/>
                <a:gd name="T2" fmla="*/ 0 w 7"/>
                <a:gd name="T3" fmla="*/ 27 h 27"/>
                <a:gd name="T4" fmla="*/ 6 w 7"/>
                <a:gd name="T5" fmla="*/ 27 h 27"/>
                <a:gd name="T6" fmla="*/ 7 w 7"/>
                <a:gd name="T7" fmla="*/ 0 h 27"/>
                <a:gd name="T8" fmla="*/ 1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1" y="0"/>
                  </a:moveTo>
                  <a:lnTo>
                    <a:pt x="0" y="27"/>
                  </a:lnTo>
                  <a:lnTo>
                    <a:pt x="6" y="27"/>
                  </a:lnTo>
                  <a:lnTo>
                    <a:pt x="7"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48" name="Rectangle 542"/>
            <p:cNvSpPr>
              <a:spLocks noChangeArrowheads="1"/>
            </p:cNvSpPr>
            <p:nvPr/>
          </p:nvSpPr>
          <p:spPr bwMode="auto">
            <a:xfrm>
              <a:off x="4816" y="179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49" name="Freeform 543"/>
            <p:cNvSpPr>
              <a:spLocks/>
            </p:cNvSpPr>
            <p:nvPr/>
          </p:nvSpPr>
          <p:spPr bwMode="auto">
            <a:xfrm>
              <a:off x="4822" y="1793"/>
              <a:ext cx="6" cy="27"/>
            </a:xfrm>
            <a:custGeom>
              <a:avLst/>
              <a:gdLst>
                <a:gd name="T0" fmla="*/ 1 w 6"/>
                <a:gd name="T1" fmla="*/ 0 h 27"/>
                <a:gd name="T2" fmla="*/ 0 w 6"/>
                <a:gd name="T3" fmla="*/ 27 h 27"/>
                <a:gd name="T4" fmla="*/ 5 w 6"/>
                <a:gd name="T5" fmla="*/ 27 h 27"/>
                <a:gd name="T6" fmla="*/ 6 w 6"/>
                <a:gd name="T7" fmla="*/ 0 h 27"/>
                <a:gd name="T8" fmla="*/ 1 w 6"/>
                <a:gd name="T9" fmla="*/ 0 h 27"/>
                <a:gd name="T10" fmla="*/ 0 60000 65536"/>
                <a:gd name="T11" fmla="*/ 0 60000 65536"/>
                <a:gd name="T12" fmla="*/ 0 60000 65536"/>
                <a:gd name="T13" fmla="*/ 0 60000 65536"/>
                <a:gd name="T14" fmla="*/ 0 60000 65536"/>
                <a:gd name="T15" fmla="*/ 0 w 6"/>
                <a:gd name="T16" fmla="*/ 0 h 27"/>
                <a:gd name="T17" fmla="*/ 6 w 6"/>
                <a:gd name="T18" fmla="*/ 27 h 27"/>
              </a:gdLst>
              <a:ahLst/>
              <a:cxnLst>
                <a:cxn ang="T10">
                  <a:pos x="T0" y="T1"/>
                </a:cxn>
                <a:cxn ang="T11">
                  <a:pos x="T2" y="T3"/>
                </a:cxn>
                <a:cxn ang="T12">
                  <a:pos x="T4" y="T5"/>
                </a:cxn>
                <a:cxn ang="T13">
                  <a:pos x="T6" y="T7"/>
                </a:cxn>
                <a:cxn ang="T14">
                  <a:pos x="T8" y="T9"/>
                </a:cxn>
              </a:cxnLst>
              <a:rect l="T15" t="T16" r="T17" b="T18"/>
              <a:pathLst>
                <a:path w="6" h="27">
                  <a:moveTo>
                    <a:pt x="1" y="0"/>
                  </a:moveTo>
                  <a:lnTo>
                    <a:pt x="0" y="27"/>
                  </a:lnTo>
                  <a:lnTo>
                    <a:pt x="5" y="27"/>
                  </a:lnTo>
                  <a:lnTo>
                    <a:pt x="6"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50" name="Rectangle 544"/>
            <p:cNvSpPr>
              <a:spLocks noChangeArrowheads="1"/>
            </p:cNvSpPr>
            <p:nvPr/>
          </p:nvSpPr>
          <p:spPr bwMode="auto">
            <a:xfrm>
              <a:off x="4822" y="179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51" name="Freeform 545"/>
            <p:cNvSpPr>
              <a:spLocks/>
            </p:cNvSpPr>
            <p:nvPr/>
          </p:nvSpPr>
          <p:spPr bwMode="auto">
            <a:xfrm>
              <a:off x="4827" y="1793"/>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52" name="Rectangle 546"/>
            <p:cNvSpPr>
              <a:spLocks noChangeArrowheads="1"/>
            </p:cNvSpPr>
            <p:nvPr/>
          </p:nvSpPr>
          <p:spPr bwMode="auto">
            <a:xfrm>
              <a:off x="4827" y="179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53" name="Freeform 547"/>
            <p:cNvSpPr>
              <a:spLocks/>
            </p:cNvSpPr>
            <p:nvPr/>
          </p:nvSpPr>
          <p:spPr bwMode="auto">
            <a:xfrm>
              <a:off x="4830" y="1793"/>
              <a:ext cx="4" cy="27"/>
            </a:xfrm>
            <a:custGeom>
              <a:avLst/>
              <a:gdLst>
                <a:gd name="T0" fmla="*/ 1 w 4"/>
                <a:gd name="T1" fmla="*/ 0 h 27"/>
                <a:gd name="T2" fmla="*/ 0 w 4"/>
                <a:gd name="T3" fmla="*/ 27 h 27"/>
                <a:gd name="T4" fmla="*/ 3 w 4"/>
                <a:gd name="T5" fmla="*/ 27 h 27"/>
                <a:gd name="T6" fmla="*/ 4 w 4"/>
                <a:gd name="T7" fmla="*/ 0 h 27"/>
                <a:gd name="T8" fmla="*/ 1 w 4"/>
                <a:gd name="T9" fmla="*/ 0 h 27"/>
                <a:gd name="T10" fmla="*/ 0 60000 65536"/>
                <a:gd name="T11" fmla="*/ 0 60000 65536"/>
                <a:gd name="T12" fmla="*/ 0 60000 65536"/>
                <a:gd name="T13" fmla="*/ 0 60000 65536"/>
                <a:gd name="T14" fmla="*/ 0 60000 65536"/>
                <a:gd name="T15" fmla="*/ 0 w 4"/>
                <a:gd name="T16" fmla="*/ 0 h 27"/>
                <a:gd name="T17" fmla="*/ 4 w 4"/>
                <a:gd name="T18" fmla="*/ 27 h 27"/>
              </a:gdLst>
              <a:ahLst/>
              <a:cxnLst>
                <a:cxn ang="T10">
                  <a:pos x="T0" y="T1"/>
                </a:cxn>
                <a:cxn ang="T11">
                  <a:pos x="T2" y="T3"/>
                </a:cxn>
                <a:cxn ang="T12">
                  <a:pos x="T4" y="T5"/>
                </a:cxn>
                <a:cxn ang="T13">
                  <a:pos x="T6" y="T7"/>
                </a:cxn>
                <a:cxn ang="T14">
                  <a:pos x="T8" y="T9"/>
                </a:cxn>
              </a:cxnLst>
              <a:rect l="T15" t="T16" r="T17" b="T18"/>
              <a:pathLst>
                <a:path w="4" h="27">
                  <a:moveTo>
                    <a:pt x="1" y="0"/>
                  </a:moveTo>
                  <a:lnTo>
                    <a:pt x="0" y="27"/>
                  </a:lnTo>
                  <a:lnTo>
                    <a:pt x="3" y="27"/>
                  </a:lnTo>
                  <a:lnTo>
                    <a:pt x="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54" name="Freeform 548"/>
            <p:cNvSpPr>
              <a:spLocks/>
            </p:cNvSpPr>
            <p:nvPr/>
          </p:nvSpPr>
          <p:spPr bwMode="auto">
            <a:xfrm>
              <a:off x="4876" y="1793"/>
              <a:ext cx="21" cy="27"/>
            </a:xfrm>
            <a:custGeom>
              <a:avLst/>
              <a:gdLst>
                <a:gd name="T0" fmla="*/ 1 w 21"/>
                <a:gd name="T1" fmla="*/ 0 h 27"/>
                <a:gd name="T2" fmla="*/ 0 w 21"/>
                <a:gd name="T3" fmla="*/ 27 h 27"/>
                <a:gd name="T4" fmla="*/ 19 w 21"/>
                <a:gd name="T5" fmla="*/ 27 h 27"/>
                <a:gd name="T6" fmla="*/ 21 w 21"/>
                <a:gd name="T7" fmla="*/ 0 h 27"/>
                <a:gd name="T8" fmla="*/ 1 w 21"/>
                <a:gd name="T9" fmla="*/ 0 h 27"/>
                <a:gd name="T10" fmla="*/ 0 60000 65536"/>
                <a:gd name="T11" fmla="*/ 0 60000 65536"/>
                <a:gd name="T12" fmla="*/ 0 60000 65536"/>
                <a:gd name="T13" fmla="*/ 0 60000 65536"/>
                <a:gd name="T14" fmla="*/ 0 60000 65536"/>
                <a:gd name="T15" fmla="*/ 0 w 21"/>
                <a:gd name="T16" fmla="*/ 0 h 27"/>
                <a:gd name="T17" fmla="*/ 21 w 21"/>
                <a:gd name="T18" fmla="*/ 27 h 27"/>
              </a:gdLst>
              <a:ahLst/>
              <a:cxnLst>
                <a:cxn ang="T10">
                  <a:pos x="T0" y="T1"/>
                </a:cxn>
                <a:cxn ang="T11">
                  <a:pos x="T2" y="T3"/>
                </a:cxn>
                <a:cxn ang="T12">
                  <a:pos x="T4" y="T5"/>
                </a:cxn>
                <a:cxn ang="T13">
                  <a:pos x="T6" y="T7"/>
                </a:cxn>
                <a:cxn ang="T14">
                  <a:pos x="T8" y="T9"/>
                </a:cxn>
              </a:cxnLst>
              <a:rect l="T15" t="T16" r="T17" b="T18"/>
              <a:pathLst>
                <a:path w="21" h="27">
                  <a:moveTo>
                    <a:pt x="1" y="0"/>
                  </a:moveTo>
                  <a:lnTo>
                    <a:pt x="0" y="27"/>
                  </a:lnTo>
                  <a:lnTo>
                    <a:pt x="19" y="27"/>
                  </a:lnTo>
                  <a:lnTo>
                    <a:pt x="21"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55" name="Rectangle 549"/>
            <p:cNvSpPr>
              <a:spLocks noChangeArrowheads="1"/>
            </p:cNvSpPr>
            <p:nvPr/>
          </p:nvSpPr>
          <p:spPr bwMode="auto">
            <a:xfrm>
              <a:off x="4830" y="1794"/>
              <a:ext cx="0" cy="27"/>
            </a:xfrm>
            <a:prstGeom prst="rect">
              <a:avLst/>
            </a:prstGeom>
            <a:solidFill>
              <a:srgbClr val="FFCC00"/>
            </a:solidFill>
            <a:ln w="0">
              <a:solidFill>
                <a:srgbClr val="FFCC00"/>
              </a:solidFill>
              <a:miter lim="800000"/>
              <a:headEnd/>
              <a:tailEnd/>
            </a:ln>
          </p:spPr>
          <p:txBody>
            <a:bodyPr/>
            <a:lstStyle/>
            <a:p>
              <a:pPr defTabSz="914400" eaLnBrk="0" hangingPunct="0"/>
              <a:endParaRPr lang="hu-HU" sz="2400" u="sng">
                <a:solidFill>
                  <a:srgbClr val="FFFFFF"/>
                </a:solidFill>
                <a:latin typeface="Times New Roman" charset="0"/>
              </a:endParaRPr>
            </a:p>
          </p:txBody>
        </p:sp>
        <p:sp>
          <p:nvSpPr>
            <p:cNvPr id="156856" name="Freeform 550"/>
            <p:cNvSpPr>
              <a:spLocks/>
            </p:cNvSpPr>
            <p:nvPr/>
          </p:nvSpPr>
          <p:spPr bwMode="auto">
            <a:xfrm>
              <a:off x="4885" y="1780"/>
              <a:ext cx="33" cy="33"/>
            </a:xfrm>
            <a:custGeom>
              <a:avLst/>
              <a:gdLst>
                <a:gd name="T0" fmla="*/ 0 w 33"/>
                <a:gd name="T1" fmla="*/ 22 h 33"/>
                <a:gd name="T2" fmla="*/ 23 w 33"/>
                <a:gd name="T3" fmla="*/ 33 h 33"/>
                <a:gd name="T4" fmla="*/ 33 w 33"/>
                <a:gd name="T5" fmla="*/ 11 h 33"/>
                <a:gd name="T6" fmla="*/ 9 w 33"/>
                <a:gd name="T7" fmla="*/ 0 h 33"/>
                <a:gd name="T8" fmla="*/ 0 w 33"/>
                <a:gd name="T9" fmla="*/ 22 h 33"/>
                <a:gd name="T10" fmla="*/ 0 60000 65536"/>
                <a:gd name="T11" fmla="*/ 0 60000 65536"/>
                <a:gd name="T12" fmla="*/ 0 60000 65536"/>
                <a:gd name="T13" fmla="*/ 0 60000 65536"/>
                <a:gd name="T14" fmla="*/ 0 60000 65536"/>
                <a:gd name="T15" fmla="*/ 0 w 33"/>
                <a:gd name="T16" fmla="*/ 0 h 33"/>
                <a:gd name="T17" fmla="*/ 33 w 33"/>
                <a:gd name="T18" fmla="*/ 33 h 33"/>
              </a:gdLst>
              <a:ahLst/>
              <a:cxnLst>
                <a:cxn ang="T10">
                  <a:pos x="T0" y="T1"/>
                </a:cxn>
                <a:cxn ang="T11">
                  <a:pos x="T2" y="T3"/>
                </a:cxn>
                <a:cxn ang="T12">
                  <a:pos x="T4" y="T5"/>
                </a:cxn>
                <a:cxn ang="T13">
                  <a:pos x="T6" y="T7"/>
                </a:cxn>
                <a:cxn ang="T14">
                  <a:pos x="T8" y="T9"/>
                </a:cxn>
              </a:cxnLst>
              <a:rect l="T15" t="T16" r="T17" b="T18"/>
              <a:pathLst>
                <a:path w="33" h="33">
                  <a:moveTo>
                    <a:pt x="0" y="22"/>
                  </a:moveTo>
                  <a:lnTo>
                    <a:pt x="23" y="33"/>
                  </a:lnTo>
                  <a:lnTo>
                    <a:pt x="33" y="11"/>
                  </a:lnTo>
                  <a:lnTo>
                    <a:pt x="9" y="0"/>
                  </a:lnTo>
                  <a:lnTo>
                    <a:pt x="0" y="22"/>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57" name="Freeform 551"/>
            <p:cNvSpPr>
              <a:spLocks/>
            </p:cNvSpPr>
            <p:nvPr/>
          </p:nvSpPr>
          <p:spPr bwMode="auto">
            <a:xfrm>
              <a:off x="4884" y="1794"/>
              <a:ext cx="23" cy="27"/>
            </a:xfrm>
            <a:custGeom>
              <a:avLst/>
              <a:gdLst>
                <a:gd name="T0" fmla="*/ 11 w 23"/>
                <a:gd name="T1" fmla="*/ 0 h 27"/>
                <a:gd name="T2" fmla="*/ 0 w 23"/>
                <a:gd name="T3" fmla="*/ 8 h 27"/>
                <a:gd name="T4" fmla="*/ 11 w 23"/>
                <a:gd name="T5" fmla="*/ 27 h 27"/>
                <a:gd name="T6" fmla="*/ 23 w 23"/>
                <a:gd name="T7" fmla="*/ 19 h 27"/>
                <a:gd name="T8" fmla="*/ 11 w 23"/>
                <a:gd name="T9" fmla="*/ 0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0"/>
                  </a:moveTo>
                  <a:lnTo>
                    <a:pt x="0" y="8"/>
                  </a:lnTo>
                  <a:lnTo>
                    <a:pt x="11" y="27"/>
                  </a:lnTo>
                  <a:lnTo>
                    <a:pt x="23" y="19"/>
                  </a:lnTo>
                  <a:lnTo>
                    <a:pt x="1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58" name="Freeform 552"/>
            <p:cNvSpPr>
              <a:spLocks/>
            </p:cNvSpPr>
            <p:nvPr/>
          </p:nvSpPr>
          <p:spPr bwMode="auto">
            <a:xfrm>
              <a:off x="4926" y="1739"/>
              <a:ext cx="44" cy="27"/>
            </a:xfrm>
            <a:custGeom>
              <a:avLst/>
              <a:gdLst>
                <a:gd name="T0" fmla="*/ 1 w 44"/>
                <a:gd name="T1" fmla="*/ 0 h 27"/>
                <a:gd name="T2" fmla="*/ 0 w 44"/>
                <a:gd name="T3" fmla="*/ 27 h 27"/>
                <a:gd name="T4" fmla="*/ 42 w 44"/>
                <a:gd name="T5" fmla="*/ 27 h 27"/>
                <a:gd name="T6" fmla="*/ 44 w 44"/>
                <a:gd name="T7" fmla="*/ 0 h 27"/>
                <a:gd name="T8" fmla="*/ 1 w 44"/>
                <a:gd name="T9" fmla="*/ 0 h 27"/>
                <a:gd name="T10" fmla="*/ 0 60000 65536"/>
                <a:gd name="T11" fmla="*/ 0 60000 65536"/>
                <a:gd name="T12" fmla="*/ 0 60000 65536"/>
                <a:gd name="T13" fmla="*/ 0 60000 65536"/>
                <a:gd name="T14" fmla="*/ 0 60000 65536"/>
                <a:gd name="T15" fmla="*/ 0 w 44"/>
                <a:gd name="T16" fmla="*/ 0 h 27"/>
                <a:gd name="T17" fmla="*/ 44 w 44"/>
                <a:gd name="T18" fmla="*/ 27 h 27"/>
              </a:gdLst>
              <a:ahLst/>
              <a:cxnLst>
                <a:cxn ang="T10">
                  <a:pos x="T0" y="T1"/>
                </a:cxn>
                <a:cxn ang="T11">
                  <a:pos x="T2" y="T3"/>
                </a:cxn>
                <a:cxn ang="T12">
                  <a:pos x="T4" y="T5"/>
                </a:cxn>
                <a:cxn ang="T13">
                  <a:pos x="T6" y="T7"/>
                </a:cxn>
                <a:cxn ang="T14">
                  <a:pos x="T8" y="T9"/>
                </a:cxn>
              </a:cxnLst>
              <a:rect l="T15" t="T16" r="T17" b="T18"/>
              <a:pathLst>
                <a:path w="44" h="27">
                  <a:moveTo>
                    <a:pt x="1" y="0"/>
                  </a:moveTo>
                  <a:lnTo>
                    <a:pt x="0" y="27"/>
                  </a:lnTo>
                  <a:lnTo>
                    <a:pt x="42" y="27"/>
                  </a:lnTo>
                  <a:lnTo>
                    <a:pt x="4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59" name="Freeform 553"/>
            <p:cNvSpPr>
              <a:spLocks/>
            </p:cNvSpPr>
            <p:nvPr/>
          </p:nvSpPr>
          <p:spPr bwMode="auto">
            <a:xfrm>
              <a:off x="4974" y="1695"/>
              <a:ext cx="29" cy="23"/>
            </a:xfrm>
            <a:custGeom>
              <a:avLst/>
              <a:gdLst>
                <a:gd name="T0" fmla="*/ 0 w 29"/>
                <a:gd name="T1" fmla="*/ 15 h 23"/>
                <a:gd name="T2" fmla="*/ 25 w 29"/>
                <a:gd name="T3" fmla="*/ 23 h 23"/>
                <a:gd name="T4" fmla="*/ 29 w 29"/>
                <a:gd name="T5" fmla="*/ 8 h 23"/>
                <a:gd name="T6" fmla="*/ 4 w 29"/>
                <a:gd name="T7" fmla="*/ 0 h 23"/>
                <a:gd name="T8" fmla="*/ 0 w 29"/>
                <a:gd name="T9" fmla="*/ 15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15"/>
                  </a:moveTo>
                  <a:lnTo>
                    <a:pt x="25" y="23"/>
                  </a:lnTo>
                  <a:lnTo>
                    <a:pt x="29" y="8"/>
                  </a:lnTo>
                  <a:lnTo>
                    <a:pt x="4" y="0"/>
                  </a:lnTo>
                  <a:lnTo>
                    <a:pt x="0" y="15"/>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60" name="Freeform 554"/>
            <p:cNvSpPr>
              <a:spLocks/>
            </p:cNvSpPr>
            <p:nvPr/>
          </p:nvSpPr>
          <p:spPr bwMode="auto">
            <a:xfrm>
              <a:off x="4986" y="1676"/>
              <a:ext cx="34" cy="36"/>
            </a:xfrm>
            <a:custGeom>
              <a:avLst/>
              <a:gdLst>
                <a:gd name="T0" fmla="*/ 0 w 34"/>
                <a:gd name="T1" fmla="*/ 11 h 36"/>
                <a:gd name="T2" fmla="*/ 9 w 34"/>
                <a:gd name="T3" fmla="*/ 36 h 36"/>
                <a:gd name="T4" fmla="*/ 34 w 34"/>
                <a:gd name="T5" fmla="*/ 25 h 36"/>
                <a:gd name="T6" fmla="*/ 24 w 34"/>
                <a:gd name="T7" fmla="*/ 0 h 36"/>
                <a:gd name="T8" fmla="*/ 0 w 34"/>
                <a:gd name="T9" fmla="*/ 11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0" y="11"/>
                  </a:moveTo>
                  <a:lnTo>
                    <a:pt x="9" y="36"/>
                  </a:lnTo>
                  <a:lnTo>
                    <a:pt x="34" y="25"/>
                  </a:lnTo>
                  <a:lnTo>
                    <a:pt x="24" y="0"/>
                  </a:lnTo>
                  <a:lnTo>
                    <a:pt x="0" y="11"/>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61" name="Freeform 555"/>
            <p:cNvSpPr>
              <a:spLocks/>
            </p:cNvSpPr>
            <p:nvPr/>
          </p:nvSpPr>
          <p:spPr bwMode="auto">
            <a:xfrm>
              <a:off x="4978" y="1688"/>
              <a:ext cx="25" cy="25"/>
            </a:xfrm>
            <a:custGeom>
              <a:avLst/>
              <a:gdLst>
                <a:gd name="T0" fmla="*/ 0 w 25"/>
                <a:gd name="T1" fmla="*/ 9 h 25"/>
                <a:gd name="T2" fmla="*/ 8 w 25"/>
                <a:gd name="T3" fmla="*/ 0 h 25"/>
                <a:gd name="T4" fmla="*/ 25 w 25"/>
                <a:gd name="T5" fmla="*/ 16 h 25"/>
                <a:gd name="T6" fmla="*/ 17 w 25"/>
                <a:gd name="T7" fmla="*/ 25 h 25"/>
                <a:gd name="T8" fmla="*/ 0 w 25"/>
                <a:gd name="T9" fmla="*/ 9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0" y="9"/>
                  </a:moveTo>
                  <a:lnTo>
                    <a:pt x="8" y="0"/>
                  </a:lnTo>
                  <a:lnTo>
                    <a:pt x="25" y="16"/>
                  </a:lnTo>
                  <a:lnTo>
                    <a:pt x="17" y="25"/>
                  </a:lnTo>
                  <a:lnTo>
                    <a:pt x="0" y="9"/>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sp>
          <p:nvSpPr>
            <p:cNvPr id="156862" name="Freeform 556"/>
            <p:cNvSpPr>
              <a:spLocks/>
            </p:cNvSpPr>
            <p:nvPr/>
          </p:nvSpPr>
          <p:spPr bwMode="auto">
            <a:xfrm>
              <a:off x="5054" y="1659"/>
              <a:ext cx="24" cy="27"/>
            </a:xfrm>
            <a:custGeom>
              <a:avLst/>
              <a:gdLst>
                <a:gd name="T0" fmla="*/ 1 w 24"/>
                <a:gd name="T1" fmla="*/ 0 h 27"/>
                <a:gd name="T2" fmla="*/ 0 w 24"/>
                <a:gd name="T3" fmla="*/ 27 h 27"/>
                <a:gd name="T4" fmla="*/ 23 w 24"/>
                <a:gd name="T5" fmla="*/ 27 h 27"/>
                <a:gd name="T6" fmla="*/ 24 w 24"/>
                <a:gd name="T7" fmla="*/ 0 h 27"/>
                <a:gd name="T8" fmla="*/ 1 w 24"/>
                <a:gd name="T9" fmla="*/ 0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1" y="0"/>
                  </a:moveTo>
                  <a:lnTo>
                    <a:pt x="0" y="27"/>
                  </a:lnTo>
                  <a:lnTo>
                    <a:pt x="23" y="27"/>
                  </a:lnTo>
                  <a:lnTo>
                    <a:pt x="24" y="0"/>
                  </a:lnTo>
                  <a:lnTo>
                    <a:pt x="1" y="0"/>
                  </a:lnTo>
                  <a:close/>
                </a:path>
              </a:pathLst>
            </a:custGeom>
            <a:solidFill>
              <a:srgbClr val="FFCC00"/>
            </a:solidFill>
            <a:ln w="0">
              <a:solidFill>
                <a:srgbClr val="FFCC00"/>
              </a:solidFill>
              <a:round/>
              <a:headEnd/>
              <a:tailEnd/>
            </a:ln>
          </p:spPr>
          <p:txBody>
            <a:bodyPr/>
            <a:lstStyle/>
            <a:p>
              <a:pPr defTabSz="914400"/>
              <a:endParaRPr lang="en-US">
                <a:solidFill>
                  <a:srgbClr val="FFFFFF"/>
                </a:solidFill>
              </a:endParaRPr>
            </a:p>
          </p:txBody>
        </p:sp>
      </p:grpSp>
      <p:sp>
        <p:nvSpPr>
          <p:cNvPr id="156721" name="Text Box 557"/>
          <p:cNvSpPr txBox="1">
            <a:spLocks noChangeArrowheads="1"/>
          </p:cNvSpPr>
          <p:nvPr/>
        </p:nvSpPr>
        <p:spPr bwMode="auto">
          <a:xfrm>
            <a:off x="3635375" y="5289550"/>
            <a:ext cx="5170488"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hu-HU" sz="1600" b="1">
                <a:solidFill>
                  <a:srgbClr val="FFFFFF"/>
                </a:solidFill>
              </a:rPr>
              <a:t>Korrigált</a:t>
            </a:r>
            <a:r>
              <a:rPr lang="en-US" sz="1600" b="1">
                <a:solidFill>
                  <a:srgbClr val="FFFFFF"/>
                </a:solidFill>
              </a:rPr>
              <a:t> </a:t>
            </a:r>
            <a:r>
              <a:rPr lang="hu-HU" sz="1600" b="1">
                <a:solidFill>
                  <a:srgbClr val="FFFFFF"/>
                </a:solidFill>
              </a:rPr>
              <a:t>kockázatcsökkenés</a:t>
            </a:r>
            <a:r>
              <a:rPr lang="en-US" sz="1600" b="1">
                <a:solidFill>
                  <a:srgbClr val="FFFFFF"/>
                </a:solidFill>
              </a:rPr>
              <a:t>  	25 %, p&lt;0.001</a:t>
            </a:r>
          </a:p>
          <a:p>
            <a:pPr defTabSz="914400"/>
            <a:r>
              <a:rPr lang="hu-HU" sz="1600" b="1">
                <a:solidFill>
                  <a:srgbClr val="FFFFFF"/>
                </a:solidFill>
              </a:rPr>
              <a:t>Nem korrigált</a:t>
            </a:r>
            <a:r>
              <a:rPr lang="en-US" sz="1600" b="1">
                <a:solidFill>
                  <a:srgbClr val="FFFFFF"/>
                </a:solidFill>
              </a:rPr>
              <a:t> </a:t>
            </a:r>
            <a:r>
              <a:rPr lang="hu-HU" sz="1600" b="1">
                <a:solidFill>
                  <a:srgbClr val="FFFFFF"/>
                </a:solidFill>
              </a:rPr>
              <a:t>kockázatcsökkenés</a:t>
            </a:r>
            <a:r>
              <a:rPr lang="en-US" sz="1600" b="1">
                <a:solidFill>
                  <a:srgbClr val="FFFFFF"/>
                </a:solidFill>
              </a:rPr>
              <a:t> 	25 %, p&lt;0.001</a:t>
            </a:r>
          </a:p>
        </p:txBody>
      </p:sp>
      <p:grpSp>
        <p:nvGrpSpPr>
          <p:cNvPr id="156722" name="Group 558"/>
          <p:cNvGrpSpPr>
            <a:grpSpLocks/>
          </p:cNvGrpSpPr>
          <p:nvPr/>
        </p:nvGrpSpPr>
        <p:grpSpPr bwMode="auto">
          <a:xfrm>
            <a:off x="542925" y="666750"/>
            <a:ext cx="1123950" cy="533400"/>
            <a:chOff x="2352" y="384"/>
            <a:chExt cx="1824" cy="768"/>
          </a:xfrm>
        </p:grpSpPr>
        <p:sp>
          <p:nvSpPr>
            <p:cNvPr id="156725" name="Rectangle 559"/>
            <p:cNvSpPr>
              <a:spLocks noChangeArrowheads="1"/>
            </p:cNvSpPr>
            <p:nvPr/>
          </p:nvSpPr>
          <p:spPr bwMode="auto">
            <a:xfrm>
              <a:off x="2352" y="384"/>
              <a:ext cx="1824" cy="768"/>
            </a:xfrm>
            <a:prstGeom prst="rect">
              <a:avLst/>
            </a:prstGeom>
            <a:solidFill>
              <a:schemeClr val="tx1"/>
            </a:solidFill>
            <a:ln w="25400">
              <a:solidFill>
                <a:srgbClr val="FFCC00"/>
              </a:solidFill>
              <a:miter lim="800000"/>
              <a:headEnd type="none" w="sm" len="sm"/>
              <a:tailEnd type="none" w="sm" len="sm"/>
            </a:ln>
          </p:spPr>
          <p:txBody>
            <a:bodyPr wrap="none" anchor="ctr"/>
            <a:lstStyle/>
            <a:p>
              <a:pPr defTabSz="914400" eaLnBrk="0" hangingPunct="0"/>
              <a:endParaRPr lang="hu-HU" sz="2400" u="sng">
                <a:solidFill>
                  <a:srgbClr val="FFFFFF"/>
                </a:solidFill>
                <a:latin typeface="Times New Roman" charset="0"/>
              </a:endParaRPr>
            </a:p>
          </p:txBody>
        </p:sp>
        <p:pic>
          <p:nvPicPr>
            <p:cNvPr id="156726" name="Picture 560" descr="LIIFE 2"/>
            <p:cNvPicPr>
              <a:picLocks noChangeAspect="1" noChangeArrowheads="1"/>
            </p:cNvPicPr>
            <p:nvPr/>
          </p:nvPicPr>
          <p:blipFill>
            <a:blip r:embed="rId3">
              <a:extLst>
                <a:ext uri="{28A0092B-C50C-407E-A947-70E740481C1C}">
                  <a14:useLocalDpi xmlns:a14="http://schemas.microsoft.com/office/drawing/2010/main" val="0"/>
                </a:ext>
              </a:extLst>
            </a:blip>
            <a:srcRect l="38255"/>
            <a:stretch>
              <a:fillRect/>
            </a:stretch>
          </p:blipFill>
          <p:spPr bwMode="auto">
            <a:xfrm>
              <a:off x="2512" y="432"/>
              <a:ext cx="1472"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6723" name="Rectangle 561"/>
          <p:cNvSpPr>
            <a:spLocks noChangeArrowheads="1"/>
          </p:cNvSpPr>
          <p:nvPr/>
        </p:nvSpPr>
        <p:spPr bwMode="auto">
          <a:xfrm>
            <a:off x="441325" y="6430963"/>
            <a:ext cx="77755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eaLnBrk="0" hangingPunct="0"/>
            <a:r>
              <a:rPr lang="en-GB" sz="1200">
                <a:solidFill>
                  <a:srgbClr val="FFFFFF"/>
                </a:solidFill>
              </a:rPr>
              <a:t>B. Dahlöf at the American College of Cardiology, Atlanta, GA,  March 17-20, 2002.</a:t>
            </a:r>
          </a:p>
        </p:txBody>
      </p:sp>
      <p:sp>
        <p:nvSpPr>
          <p:cNvPr id="156724" name="Rectangle 562"/>
          <p:cNvSpPr>
            <a:spLocks noChangeArrowheads="1"/>
          </p:cNvSpPr>
          <p:nvPr/>
        </p:nvSpPr>
        <p:spPr bwMode="auto">
          <a:xfrm rot="-5400000">
            <a:off x="-1189038" y="3686176"/>
            <a:ext cx="4583113" cy="25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914400" eaLnBrk="0" hangingPunct="0"/>
            <a:r>
              <a:rPr lang="hu-HU" sz="1700" b="1">
                <a:solidFill>
                  <a:srgbClr val="FFFFFF"/>
                </a:solidFill>
              </a:rPr>
              <a:t>A végpont gyakorisága</a:t>
            </a:r>
            <a:endParaRPr lang="en-US" sz="1700" b="1">
              <a:solidFill>
                <a:srgbClr val="FFFFFF"/>
              </a:solidFill>
            </a:endParaRPr>
          </a:p>
        </p:txBody>
      </p:sp>
    </p:spTree>
    <p:extLst>
      <p:ext uri="{BB962C8B-B14F-4D97-AF65-F5344CB8AC3E}">
        <p14:creationId xmlns:p14="http://schemas.microsoft.com/office/powerpoint/2010/main" val="419838103"/>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02" name="Rectangle 2"/>
          <p:cNvSpPr>
            <a:spLocks noChangeArrowheads="1"/>
          </p:cNvSpPr>
          <p:nvPr/>
        </p:nvSpPr>
        <p:spPr bwMode="auto">
          <a:xfrm>
            <a:off x="0" y="6546850"/>
            <a:ext cx="9144000" cy="304800"/>
          </a:xfrm>
          <a:prstGeom prst="rect">
            <a:avLst/>
          </a:prstGeom>
          <a:solidFill>
            <a:srgbClr val="000099"/>
          </a:solidFill>
          <a:ln w="9525">
            <a:noFill/>
            <a:miter lim="800000"/>
            <a:headEnd/>
            <a:tailEnd/>
          </a:ln>
          <a:effectLst>
            <a:outerShdw blurRad="63500" dist="38099" dir="2700000" algn="ctr" rotWithShape="0">
              <a:schemeClr val="tx1">
                <a:alpha val="74998"/>
              </a:schemeClr>
            </a:outerShdw>
          </a:effectLst>
        </p:spPr>
        <p:txBody>
          <a:bodyPr wrap="none" lIns="18288" tIns="18288" rIns="18288" bIns="18288" anchor="ctr"/>
          <a:lstStyle/>
          <a:p>
            <a:pPr algn="ctr" defTabSz="914400" eaLnBrk="0" hangingPunct="0">
              <a:defRPr/>
            </a:pPr>
            <a:r>
              <a:rPr lang="sv-SE" sz="2400" b="1">
                <a:solidFill>
                  <a:srgbClr val="FFFF00"/>
                </a:solidFill>
                <a:latin typeface="Tahoma" charset="0"/>
                <a:cs typeface="Arial" charset="0"/>
              </a:rPr>
              <a:t>PRELIMINARY DATA</a:t>
            </a:r>
            <a:endParaRPr lang="en-US" altLang="ja-JP" sz="2400" b="1">
              <a:solidFill>
                <a:srgbClr val="FFFF00"/>
              </a:solidFill>
              <a:latin typeface="Tahoma" charset="0"/>
              <a:cs typeface="Arial" charset="0"/>
            </a:endParaRPr>
          </a:p>
        </p:txBody>
      </p:sp>
      <p:sp>
        <p:nvSpPr>
          <p:cNvPr id="157698" name="Rectangle 3"/>
          <p:cNvSpPr>
            <a:spLocks noChangeArrowheads="1"/>
          </p:cNvSpPr>
          <p:nvPr/>
        </p:nvSpPr>
        <p:spPr bwMode="auto">
          <a:xfrm>
            <a:off x="298450" y="5005388"/>
            <a:ext cx="8401050"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bIns="0">
            <a:spAutoFit/>
          </a:bodyPr>
          <a:lstStyle/>
          <a:p>
            <a:pPr defTabSz="914400" eaLnBrk="0" hangingPunct="0"/>
            <a:endParaRPr lang="en-US" altLang="ja-JP" sz="1400" b="1">
              <a:solidFill>
                <a:srgbClr val="000000"/>
              </a:solidFill>
              <a:cs typeface="Arial" charset="0"/>
            </a:endParaRPr>
          </a:p>
          <a:p>
            <a:pPr defTabSz="914400" eaLnBrk="0" hangingPunct="0"/>
            <a:endParaRPr lang="ja-JP" altLang="en-US" sz="1400" b="1">
              <a:solidFill>
                <a:srgbClr val="000000"/>
              </a:solidFill>
              <a:cs typeface="Arial" charset="0"/>
            </a:endParaRPr>
          </a:p>
        </p:txBody>
      </p:sp>
      <p:grpSp>
        <p:nvGrpSpPr>
          <p:cNvPr id="157699" name="Group 4"/>
          <p:cNvGrpSpPr>
            <a:grpSpLocks/>
          </p:cNvGrpSpPr>
          <p:nvPr/>
        </p:nvGrpSpPr>
        <p:grpSpPr bwMode="auto">
          <a:xfrm>
            <a:off x="5051425" y="339725"/>
            <a:ext cx="2924175" cy="2673350"/>
            <a:chOff x="576" y="432"/>
            <a:chExt cx="1968" cy="1758"/>
          </a:xfrm>
        </p:grpSpPr>
        <p:grpSp>
          <p:nvGrpSpPr>
            <p:cNvPr id="157703" name="Group 5"/>
            <p:cNvGrpSpPr>
              <a:grpSpLocks/>
            </p:cNvGrpSpPr>
            <p:nvPr/>
          </p:nvGrpSpPr>
          <p:grpSpPr bwMode="auto">
            <a:xfrm>
              <a:off x="2126" y="511"/>
              <a:ext cx="418" cy="927"/>
              <a:chOff x="4272" y="1056"/>
              <a:chExt cx="929" cy="1806"/>
            </a:xfrm>
          </p:grpSpPr>
          <p:grpSp>
            <p:nvGrpSpPr>
              <p:cNvPr id="157737" name="Group 6"/>
              <p:cNvGrpSpPr>
                <a:grpSpLocks/>
              </p:cNvGrpSpPr>
              <p:nvPr/>
            </p:nvGrpSpPr>
            <p:grpSpPr bwMode="auto">
              <a:xfrm>
                <a:off x="4272" y="1056"/>
                <a:ext cx="929" cy="1806"/>
                <a:chOff x="4272" y="1056"/>
                <a:chExt cx="929" cy="1806"/>
              </a:xfrm>
            </p:grpSpPr>
            <p:sp>
              <p:nvSpPr>
                <p:cNvPr id="1433607" name="Freeform 7"/>
                <p:cNvSpPr>
                  <a:spLocks/>
                </p:cNvSpPr>
                <p:nvPr/>
              </p:nvSpPr>
              <p:spPr bwMode="auto">
                <a:xfrm>
                  <a:off x="4273" y="2753"/>
                  <a:ext cx="57" cy="51"/>
                </a:xfrm>
                <a:custGeom>
                  <a:avLst/>
                  <a:gdLst/>
                  <a:ahLst/>
                  <a:cxnLst>
                    <a:cxn ang="0">
                      <a:pos x="47" y="0"/>
                    </a:cxn>
                    <a:cxn ang="0">
                      <a:pos x="26" y="10"/>
                    </a:cxn>
                    <a:cxn ang="0">
                      <a:pos x="0" y="31"/>
                    </a:cxn>
                    <a:cxn ang="0">
                      <a:pos x="5" y="50"/>
                    </a:cxn>
                    <a:cxn ang="0">
                      <a:pos x="18" y="50"/>
                    </a:cxn>
                    <a:cxn ang="0">
                      <a:pos x="55" y="24"/>
                    </a:cxn>
                    <a:cxn ang="0">
                      <a:pos x="47" y="0"/>
                    </a:cxn>
                  </a:cxnLst>
                  <a:rect l="0" t="0" r="r" b="b"/>
                  <a:pathLst>
                    <a:path w="56" h="51">
                      <a:moveTo>
                        <a:pt x="47" y="0"/>
                      </a:moveTo>
                      <a:lnTo>
                        <a:pt x="26" y="10"/>
                      </a:lnTo>
                      <a:lnTo>
                        <a:pt x="0" y="31"/>
                      </a:lnTo>
                      <a:lnTo>
                        <a:pt x="5" y="50"/>
                      </a:lnTo>
                      <a:lnTo>
                        <a:pt x="18" y="50"/>
                      </a:lnTo>
                      <a:lnTo>
                        <a:pt x="55" y="24"/>
                      </a:lnTo>
                      <a:lnTo>
                        <a:pt x="47"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08" name="Freeform 8"/>
                <p:cNvSpPr>
                  <a:spLocks/>
                </p:cNvSpPr>
                <p:nvPr/>
              </p:nvSpPr>
              <p:spPr bwMode="auto">
                <a:xfrm>
                  <a:off x="4327" y="1057"/>
                  <a:ext cx="874" cy="1806"/>
                </a:xfrm>
                <a:custGeom>
                  <a:avLst/>
                  <a:gdLst/>
                  <a:ahLst/>
                  <a:cxnLst>
                    <a:cxn ang="0">
                      <a:pos x="237" y="1744"/>
                    </a:cxn>
                    <a:cxn ang="0">
                      <a:pos x="187" y="1702"/>
                    </a:cxn>
                    <a:cxn ang="0">
                      <a:pos x="119" y="1689"/>
                    </a:cxn>
                    <a:cxn ang="0">
                      <a:pos x="119" y="1546"/>
                    </a:cxn>
                    <a:cxn ang="0">
                      <a:pos x="90" y="1449"/>
                    </a:cxn>
                    <a:cxn ang="0">
                      <a:pos x="82" y="1375"/>
                    </a:cxn>
                    <a:cxn ang="0">
                      <a:pos x="61" y="1309"/>
                    </a:cxn>
                    <a:cxn ang="0">
                      <a:pos x="106" y="1243"/>
                    </a:cxn>
                    <a:cxn ang="0">
                      <a:pos x="127" y="1185"/>
                    </a:cxn>
                    <a:cxn ang="0">
                      <a:pos x="214" y="1111"/>
                    </a:cxn>
                    <a:cxn ang="0">
                      <a:pos x="274" y="1021"/>
                    </a:cxn>
                    <a:cxn ang="0">
                      <a:pos x="319" y="947"/>
                    </a:cxn>
                    <a:cxn ang="0">
                      <a:pos x="356" y="895"/>
                    </a:cxn>
                    <a:cxn ang="0">
                      <a:pos x="361" y="844"/>
                    </a:cxn>
                    <a:cxn ang="0">
                      <a:pos x="348" y="792"/>
                    </a:cxn>
                    <a:cxn ang="0">
                      <a:pos x="303" y="771"/>
                    </a:cxn>
                    <a:cxn ang="0">
                      <a:pos x="237" y="628"/>
                    </a:cxn>
                    <a:cxn ang="0">
                      <a:pos x="245" y="509"/>
                    </a:cxn>
                    <a:cxn ang="0">
                      <a:pos x="214" y="393"/>
                    </a:cxn>
                    <a:cxn ang="0">
                      <a:pos x="164" y="317"/>
                    </a:cxn>
                    <a:cxn ang="0">
                      <a:pos x="61" y="259"/>
                    </a:cxn>
                    <a:cxn ang="0">
                      <a:pos x="24" y="198"/>
                    </a:cxn>
                    <a:cxn ang="0">
                      <a:pos x="32" y="156"/>
                    </a:cxn>
                    <a:cxn ang="0">
                      <a:pos x="98" y="190"/>
                    </a:cxn>
                    <a:cxn ang="0">
                      <a:pos x="214" y="219"/>
                    </a:cxn>
                    <a:cxn ang="0">
                      <a:pos x="261" y="251"/>
                    </a:cxn>
                    <a:cxn ang="0">
                      <a:pos x="319" y="198"/>
                    </a:cxn>
                    <a:cxn ang="0">
                      <a:pos x="356" y="156"/>
                    </a:cxn>
                    <a:cxn ang="0">
                      <a:pos x="348" y="74"/>
                    </a:cxn>
                    <a:cxn ang="0">
                      <a:pos x="409" y="37"/>
                    </a:cxn>
                    <a:cxn ang="0">
                      <a:pos x="488" y="53"/>
                    </a:cxn>
                    <a:cxn ang="0">
                      <a:pos x="488" y="119"/>
                    </a:cxn>
                    <a:cxn ang="0">
                      <a:pos x="422" y="185"/>
                    </a:cxn>
                    <a:cxn ang="0">
                      <a:pos x="496" y="169"/>
                    </a:cxn>
                    <a:cxn ang="0">
                      <a:pos x="504" y="61"/>
                    </a:cxn>
                    <a:cxn ang="0">
                      <a:pos x="549" y="127"/>
                    </a:cxn>
                    <a:cxn ang="0">
                      <a:pos x="533" y="227"/>
                    </a:cxn>
                    <a:cxn ang="0">
                      <a:pos x="591" y="317"/>
                    </a:cxn>
                    <a:cxn ang="0">
                      <a:pos x="631" y="398"/>
                    </a:cxn>
                    <a:cxn ang="0">
                      <a:pos x="636" y="525"/>
                    </a:cxn>
                    <a:cxn ang="0">
                      <a:pos x="697" y="702"/>
                    </a:cxn>
                    <a:cxn ang="0">
                      <a:pos x="718" y="895"/>
                    </a:cxn>
                    <a:cxn ang="0">
                      <a:pos x="749" y="1034"/>
                    </a:cxn>
                    <a:cxn ang="0">
                      <a:pos x="836" y="1132"/>
                    </a:cxn>
                    <a:cxn ang="0">
                      <a:pos x="873" y="1209"/>
                    </a:cxn>
                    <a:cxn ang="0">
                      <a:pos x="831" y="1359"/>
                    </a:cxn>
                    <a:cxn ang="0">
                      <a:pos x="807" y="1441"/>
                    </a:cxn>
                    <a:cxn ang="0">
                      <a:pos x="763" y="1488"/>
                    </a:cxn>
                    <a:cxn ang="0">
                      <a:pos x="652" y="1597"/>
                    </a:cxn>
                    <a:cxn ang="0">
                      <a:pos x="599" y="1649"/>
                    </a:cxn>
                    <a:cxn ang="0">
                      <a:pos x="533" y="1678"/>
                    </a:cxn>
                    <a:cxn ang="0">
                      <a:pos x="430" y="1710"/>
                    </a:cxn>
                    <a:cxn ang="0">
                      <a:pos x="327" y="1755"/>
                    </a:cxn>
                    <a:cxn ang="0">
                      <a:pos x="245" y="1805"/>
                    </a:cxn>
                  </a:cxnLst>
                  <a:rect l="0" t="0" r="r" b="b"/>
                  <a:pathLst>
                    <a:path w="874" h="1806">
                      <a:moveTo>
                        <a:pt x="245" y="1805"/>
                      </a:moveTo>
                      <a:lnTo>
                        <a:pt x="237" y="1744"/>
                      </a:lnTo>
                      <a:lnTo>
                        <a:pt x="208" y="1715"/>
                      </a:lnTo>
                      <a:lnTo>
                        <a:pt x="187" y="1702"/>
                      </a:lnTo>
                      <a:lnTo>
                        <a:pt x="148" y="1689"/>
                      </a:lnTo>
                      <a:lnTo>
                        <a:pt x="119" y="1689"/>
                      </a:lnTo>
                      <a:lnTo>
                        <a:pt x="106" y="1657"/>
                      </a:lnTo>
                      <a:lnTo>
                        <a:pt x="119" y="1546"/>
                      </a:lnTo>
                      <a:lnTo>
                        <a:pt x="113" y="1480"/>
                      </a:lnTo>
                      <a:lnTo>
                        <a:pt x="90" y="1449"/>
                      </a:lnTo>
                      <a:lnTo>
                        <a:pt x="74" y="1436"/>
                      </a:lnTo>
                      <a:lnTo>
                        <a:pt x="82" y="1375"/>
                      </a:lnTo>
                      <a:lnTo>
                        <a:pt x="74" y="1338"/>
                      </a:lnTo>
                      <a:lnTo>
                        <a:pt x="61" y="1309"/>
                      </a:lnTo>
                      <a:lnTo>
                        <a:pt x="82" y="1243"/>
                      </a:lnTo>
                      <a:lnTo>
                        <a:pt x="106" y="1243"/>
                      </a:lnTo>
                      <a:lnTo>
                        <a:pt x="119" y="1230"/>
                      </a:lnTo>
                      <a:lnTo>
                        <a:pt x="127" y="1185"/>
                      </a:lnTo>
                      <a:lnTo>
                        <a:pt x="171" y="1148"/>
                      </a:lnTo>
                      <a:lnTo>
                        <a:pt x="214" y="1111"/>
                      </a:lnTo>
                      <a:lnTo>
                        <a:pt x="222" y="1066"/>
                      </a:lnTo>
                      <a:lnTo>
                        <a:pt x="274" y="1021"/>
                      </a:lnTo>
                      <a:lnTo>
                        <a:pt x="327" y="968"/>
                      </a:lnTo>
                      <a:lnTo>
                        <a:pt x="319" y="947"/>
                      </a:lnTo>
                      <a:lnTo>
                        <a:pt x="319" y="918"/>
                      </a:lnTo>
                      <a:lnTo>
                        <a:pt x="356" y="895"/>
                      </a:lnTo>
                      <a:lnTo>
                        <a:pt x="369" y="887"/>
                      </a:lnTo>
                      <a:lnTo>
                        <a:pt x="361" y="844"/>
                      </a:lnTo>
                      <a:lnTo>
                        <a:pt x="361" y="800"/>
                      </a:lnTo>
                      <a:lnTo>
                        <a:pt x="348" y="792"/>
                      </a:lnTo>
                      <a:lnTo>
                        <a:pt x="327" y="800"/>
                      </a:lnTo>
                      <a:lnTo>
                        <a:pt x="303" y="771"/>
                      </a:lnTo>
                      <a:lnTo>
                        <a:pt x="282" y="689"/>
                      </a:lnTo>
                      <a:lnTo>
                        <a:pt x="237" y="628"/>
                      </a:lnTo>
                      <a:lnTo>
                        <a:pt x="253" y="546"/>
                      </a:lnTo>
                      <a:lnTo>
                        <a:pt x="245" y="509"/>
                      </a:lnTo>
                      <a:lnTo>
                        <a:pt x="193" y="459"/>
                      </a:lnTo>
                      <a:lnTo>
                        <a:pt x="214" y="393"/>
                      </a:lnTo>
                      <a:lnTo>
                        <a:pt x="201" y="354"/>
                      </a:lnTo>
                      <a:lnTo>
                        <a:pt x="164" y="317"/>
                      </a:lnTo>
                      <a:lnTo>
                        <a:pt x="140" y="340"/>
                      </a:lnTo>
                      <a:lnTo>
                        <a:pt x="61" y="259"/>
                      </a:lnTo>
                      <a:lnTo>
                        <a:pt x="40" y="227"/>
                      </a:lnTo>
                      <a:lnTo>
                        <a:pt x="24" y="198"/>
                      </a:lnTo>
                      <a:lnTo>
                        <a:pt x="0" y="185"/>
                      </a:lnTo>
                      <a:lnTo>
                        <a:pt x="32" y="156"/>
                      </a:lnTo>
                      <a:lnTo>
                        <a:pt x="74" y="156"/>
                      </a:lnTo>
                      <a:lnTo>
                        <a:pt x="98" y="190"/>
                      </a:lnTo>
                      <a:lnTo>
                        <a:pt x="156" y="259"/>
                      </a:lnTo>
                      <a:lnTo>
                        <a:pt x="214" y="219"/>
                      </a:lnTo>
                      <a:lnTo>
                        <a:pt x="253" y="227"/>
                      </a:lnTo>
                      <a:lnTo>
                        <a:pt x="261" y="251"/>
                      </a:lnTo>
                      <a:lnTo>
                        <a:pt x="303" y="259"/>
                      </a:lnTo>
                      <a:lnTo>
                        <a:pt x="319" y="198"/>
                      </a:lnTo>
                      <a:lnTo>
                        <a:pt x="340" y="177"/>
                      </a:lnTo>
                      <a:lnTo>
                        <a:pt x="356" y="156"/>
                      </a:lnTo>
                      <a:lnTo>
                        <a:pt x="356" y="135"/>
                      </a:lnTo>
                      <a:lnTo>
                        <a:pt x="348" y="74"/>
                      </a:lnTo>
                      <a:lnTo>
                        <a:pt x="385" y="37"/>
                      </a:lnTo>
                      <a:lnTo>
                        <a:pt x="409" y="37"/>
                      </a:lnTo>
                      <a:lnTo>
                        <a:pt x="443" y="0"/>
                      </a:lnTo>
                      <a:lnTo>
                        <a:pt x="488" y="53"/>
                      </a:lnTo>
                      <a:lnTo>
                        <a:pt x="504" y="74"/>
                      </a:lnTo>
                      <a:lnTo>
                        <a:pt x="488" y="119"/>
                      </a:lnTo>
                      <a:lnTo>
                        <a:pt x="451" y="148"/>
                      </a:lnTo>
                      <a:lnTo>
                        <a:pt x="422" y="185"/>
                      </a:lnTo>
                      <a:lnTo>
                        <a:pt x="430" y="219"/>
                      </a:lnTo>
                      <a:lnTo>
                        <a:pt x="496" y="169"/>
                      </a:lnTo>
                      <a:lnTo>
                        <a:pt x="496" y="127"/>
                      </a:lnTo>
                      <a:lnTo>
                        <a:pt x="504" y="61"/>
                      </a:lnTo>
                      <a:lnTo>
                        <a:pt x="525" y="45"/>
                      </a:lnTo>
                      <a:lnTo>
                        <a:pt x="549" y="127"/>
                      </a:lnTo>
                      <a:lnTo>
                        <a:pt x="549" y="198"/>
                      </a:lnTo>
                      <a:lnTo>
                        <a:pt x="533" y="227"/>
                      </a:lnTo>
                      <a:lnTo>
                        <a:pt x="533" y="272"/>
                      </a:lnTo>
                      <a:lnTo>
                        <a:pt x="591" y="317"/>
                      </a:lnTo>
                      <a:lnTo>
                        <a:pt x="591" y="346"/>
                      </a:lnTo>
                      <a:lnTo>
                        <a:pt x="631" y="398"/>
                      </a:lnTo>
                      <a:lnTo>
                        <a:pt x="644" y="435"/>
                      </a:lnTo>
                      <a:lnTo>
                        <a:pt x="636" y="525"/>
                      </a:lnTo>
                      <a:lnTo>
                        <a:pt x="660" y="623"/>
                      </a:lnTo>
                      <a:lnTo>
                        <a:pt x="697" y="702"/>
                      </a:lnTo>
                      <a:lnTo>
                        <a:pt x="689" y="821"/>
                      </a:lnTo>
                      <a:lnTo>
                        <a:pt x="718" y="895"/>
                      </a:lnTo>
                      <a:lnTo>
                        <a:pt x="734" y="926"/>
                      </a:lnTo>
                      <a:lnTo>
                        <a:pt x="749" y="1034"/>
                      </a:lnTo>
                      <a:lnTo>
                        <a:pt x="763" y="1082"/>
                      </a:lnTo>
                      <a:lnTo>
                        <a:pt x="836" y="1132"/>
                      </a:lnTo>
                      <a:lnTo>
                        <a:pt x="873" y="1177"/>
                      </a:lnTo>
                      <a:lnTo>
                        <a:pt x="873" y="1209"/>
                      </a:lnTo>
                      <a:lnTo>
                        <a:pt x="844" y="1346"/>
                      </a:lnTo>
                      <a:lnTo>
                        <a:pt x="831" y="1359"/>
                      </a:lnTo>
                      <a:lnTo>
                        <a:pt x="844" y="1391"/>
                      </a:lnTo>
                      <a:lnTo>
                        <a:pt x="807" y="1441"/>
                      </a:lnTo>
                      <a:lnTo>
                        <a:pt x="763" y="1465"/>
                      </a:lnTo>
                      <a:lnTo>
                        <a:pt x="763" y="1488"/>
                      </a:lnTo>
                      <a:lnTo>
                        <a:pt x="697" y="1575"/>
                      </a:lnTo>
                      <a:lnTo>
                        <a:pt x="652" y="1597"/>
                      </a:lnTo>
                      <a:lnTo>
                        <a:pt x="644" y="1649"/>
                      </a:lnTo>
                      <a:lnTo>
                        <a:pt x="599" y="1649"/>
                      </a:lnTo>
                      <a:lnTo>
                        <a:pt x="578" y="1665"/>
                      </a:lnTo>
                      <a:lnTo>
                        <a:pt x="533" y="1678"/>
                      </a:lnTo>
                      <a:lnTo>
                        <a:pt x="475" y="1670"/>
                      </a:lnTo>
                      <a:lnTo>
                        <a:pt x="430" y="1710"/>
                      </a:lnTo>
                      <a:lnTo>
                        <a:pt x="377" y="1739"/>
                      </a:lnTo>
                      <a:lnTo>
                        <a:pt x="327" y="1755"/>
                      </a:lnTo>
                      <a:lnTo>
                        <a:pt x="288" y="1784"/>
                      </a:lnTo>
                      <a:lnTo>
                        <a:pt x="245" y="1805"/>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grpSp>
            <p:nvGrpSpPr>
              <p:cNvPr id="157738" name="Group 9"/>
              <p:cNvGrpSpPr>
                <a:grpSpLocks/>
              </p:cNvGrpSpPr>
              <p:nvPr/>
            </p:nvGrpSpPr>
            <p:grpSpPr bwMode="auto">
              <a:xfrm>
                <a:off x="4580" y="1697"/>
                <a:ext cx="566" cy="922"/>
                <a:chOff x="4580" y="1697"/>
                <a:chExt cx="566" cy="922"/>
              </a:xfrm>
            </p:grpSpPr>
            <p:sp>
              <p:nvSpPr>
                <p:cNvPr id="1433610" name="Freeform 10"/>
                <p:cNvSpPr>
                  <a:spLocks/>
                </p:cNvSpPr>
                <p:nvPr/>
              </p:nvSpPr>
              <p:spPr bwMode="auto">
                <a:xfrm>
                  <a:off x="4902" y="1697"/>
                  <a:ext cx="43" cy="47"/>
                </a:xfrm>
                <a:custGeom>
                  <a:avLst/>
                  <a:gdLst/>
                  <a:ahLst/>
                  <a:cxnLst>
                    <a:cxn ang="0">
                      <a:pos x="23" y="6"/>
                    </a:cxn>
                    <a:cxn ang="0">
                      <a:pos x="0" y="0"/>
                    </a:cxn>
                    <a:cxn ang="0">
                      <a:pos x="21" y="45"/>
                    </a:cxn>
                    <a:cxn ang="0">
                      <a:pos x="42" y="35"/>
                    </a:cxn>
                    <a:cxn ang="0">
                      <a:pos x="23" y="6"/>
                    </a:cxn>
                  </a:cxnLst>
                  <a:rect l="0" t="0" r="r" b="b"/>
                  <a:pathLst>
                    <a:path w="43" h="46">
                      <a:moveTo>
                        <a:pt x="23" y="6"/>
                      </a:moveTo>
                      <a:lnTo>
                        <a:pt x="0" y="0"/>
                      </a:lnTo>
                      <a:lnTo>
                        <a:pt x="21" y="45"/>
                      </a:lnTo>
                      <a:lnTo>
                        <a:pt x="42" y="35"/>
                      </a:lnTo>
                      <a:lnTo>
                        <a:pt x="23" y="6"/>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1" name="Freeform 11"/>
                <p:cNvSpPr>
                  <a:spLocks/>
                </p:cNvSpPr>
                <p:nvPr/>
              </p:nvSpPr>
              <p:spPr bwMode="auto">
                <a:xfrm>
                  <a:off x="4961" y="1864"/>
                  <a:ext cx="43" cy="96"/>
                </a:xfrm>
                <a:custGeom>
                  <a:avLst/>
                  <a:gdLst/>
                  <a:ahLst/>
                  <a:cxnLst>
                    <a:cxn ang="0">
                      <a:pos x="42" y="0"/>
                    </a:cxn>
                    <a:cxn ang="0">
                      <a:pos x="0" y="18"/>
                    </a:cxn>
                    <a:cxn ang="0">
                      <a:pos x="0" y="89"/>
                    </a:cxn>
                    <a:cxn ang="0">
                      <a:pos x="21" y="55"/>
                    </a:cxn>
                    <a:cxn ang="0">
                      <a:pos x="32" y="18"/>
                    </a:cxn>
                    <a:cxn ang="0">
                      <a:pos x="13" y="15"/>
                    </a:cxn>
                    <a:cxn ang="0">
                      <a:pos x="42" y="0"/>
                    </a:cxn>
                  </a:cxnLst>
                  <a:rect l="0" t="0" r="r" b="b"/>
                  <a:pathLst>
                    <a:path w="43" h="90">
                      <a:moveTo>
                        <a:pt x="42" y="0"/>
                      </a:moveTo>
                      <a:lnTo>
                        <a:pt x="0" y="18"/>
                      </a:lnTo>
                      <a:lnTo>
                        <a:pt x="0" y="89"/>
                      </a:lnTo>
                      <a:lnTo>
                        <a:pt x="21" y="55"/>
                      </a:lnTo>
                      <a:lnTo>
                        <a:pt x="32" y="18"/>
                      </a:lnTo>
                      <a:lnTo>
                        <a:pt x="13" y="15"/>
                      </a:lnTo>
                      <a:lnTo>
                        <a:pt x="42"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2" name="Freeform 12"/>
                <p:cNvSpPr>
                  <a:spLocks/>
                </p:cNvSpPr>
                <p:nvPr/>
              </p:nvSpPr>
              <p:spPr bwMode="auto">
                <a:xfrm>
                  <a:off x="5013" y="1994"/>
                  <a:ext cx="43" cy="53"/>
                </a:xfrm>
                <a:custGeom>
                  <a:avLst/>
                  <a:gdLst/>
                  <a:ahLst/>
                  <a:cxnLst>
                    <a:cxn ang="0">
                      <a:pos x="8" y="0"/>
                    </a:cxn>
                    <a:cxn ang="0">
                      <a:pos x="0" y="16"/>
                    </a:cxn>
                    <a:cxn ang="0">
                      <a:pos x="13" y="53"/>
                    </a:cxn>
                    <a:cxn ang="0">
                      <a:pos x="34" y="42"/>
                    </a:cxn>
                    <a:cxn ang="0">
                      <a:pos x="42" y="24"/>
                    </a:cxn>
                    <a:cxn ang="0">
                      <a:pos x="8" y="0"/>
                    </a:cxn>
                  </a:cxnLst>
                  <a:rect l="0" t="0" r="r" b="b"/>
                  <a:pathLst>
                    <a:path w="43" h="54">
                      <a:moveTo>
                        <a:pt x="8" y="0"/>
                      </a:moveTo>
                      <a:lnTo>
                        <a:pt x="0" y="16"/>
                      </a:lnTo>
                      <a:lnTo>
                        <a:pt x="13" y="53"/>
                      </a:lnTo>
                      <a:lnTo>
                        <a:pt x="34" y="42"/>
                      </a:lnTo>
                      <a:lnTo>
                        <a:pt x="42" y="24"/>
                      </a:lnTo>
                      <a:lnTo>
                        <a:pt x="8"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3" name="Freeform 13"/>
                <p:cNvSpPr>
                  <a:spLocks/>
                </p:cNvSpPr>
                <p:nvPr/>
              </p:nvSpPr>
              <p:spPr bwMode="auto">
                <a:xfrm>
                  <a:off x="4807" y="1986"/>
                  <a:ext cx="83" cy="79"/>
                </a:xfrm>
                <a:custGeom>
                  <a:avLst/>
                  <a:gdLst/>
                  <a:ahLst/>
                  <a:cxnLst>
                    <a:cxn ang="0">
                      <a:pos x="81" y="34"/>
                    </a:cxn>
                    <a:cxn ang="0">
                      <a:pos x="63" y="34"/>
                    </a:cxn>
                    <a:cxn ang="0">
                      <a:pos x="39" y="0"/>
                    </a:cxn>
                    <a:cxn ang="0">
                      <a:pos x="23" y="24"/>
                    </a:cxn>
                    <a:cxn ang="0">
                      <a:pos x="2" y="16"/>
                    </a:cxn>
                    <a:cxn ang="0">
                      <a:pos x="0" y="34"/>
                    </a:cxn>
                    <a:cxn ang="0">
                      <a:pos x="10" y="50"/>
                    </a:cxn>
                    <a:cxn ang="0">
                      <a:pos x="10" y="66"/>
                    </a:cxn>
                    <a:cxn ang="0">
                      <a:pos x="23" y="79"/>
                    </a:cxn>
                    <a:cxn ang="0">
                      <a:pos x="39" y="66"/>
                    </a:cxn>
                    <a:cxn ang="0">
                      <a:pos x="68" y="74"/>
                    </a:cxn>
                    <a:cxn ang="0">
                      <a:pos x="81" y="34"/>
                    </a:cxn>
                  </a:cxnLst>
                  <a:rect l="0" t="0" r="r" b="b"/>
                  <a:pathLst>
                    <a:path w="82" h="80">
                      <a:moveTo>
                        <a:pt x="81" y="34"/>
                      </a:moveTo>
                      <a:lnTo>
                        <a:pt x="63" y="34"/>
                      </a:lnTo>
                      <a:lnTo>
                        <a:pt x="39" y="0"/>
                      </a:lnTo>
                      <a:lnTo>
                        <a:pt x="23" y="24"/>
                      </a:lnTo>
                      <a:lnTo>
                        <a:pt x="2" y="16"/>
                      </a:lnTo>
                      <a:lnTo>
                        <a:pt x="0" y="34"/>
                      </a:lnTo>
                      <a:lnTo>
                        <a:pt x="10" y="50"/>
                      </a:lnTo>
                      <a:lnTo>
                        <a:pt x="10" y="66"/>
                      </a:lnTo>
                      <a:lnTo>
                        <a:pt x="23" y="79"/>
                      </a:lnTo>
                      <a:lnTo>
                        <a:pt x="39" y="66"/>
                      </a:lnTo>
                      <a:lnTo>
                        <a:pt x="68" y="74"/>
                      </a:lnTo>
                      <a:lnTo>
                        <a:pt x="81" y="34"/>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4" name="Freeform 14"/>
                <p:cNvSpPr>
                  <a:spLocks/>
                </p:cNvSpPr>
                <p:nvPr/>
              </p:nvSpPr>
              <p:spPr bwMode="auto">
                <a:xfrm>
                  <a:off x="4992" y="2181"/>
                  <a:ext cx="116" cy="79"/>
                </a:xfrm>
                <a:custGeom>
                  <a:avLst/>
                  <a:gdLst/>
                  <a:ahLst/>
                  <a:cxnLst>
                    <a:cxn ang="0">
                      <a:pos x="16" y="0"/>
                    </a:cxn>
                    <a:cxn ang="0">
                      <a:pos x="0" y="8"/>
                    </a:cxn>
                    <a:cxn ang="0">
                      <a:pos x="42" y="48"/>
                    </a:cxn>
                    <a:cxn ang="0">
                      <a:pos x="58" y="48"/>
                    </a:cxn>
                    <a:cxn ang="0">
                      <a:pos x="103" y="79"/>
                    </a:cxn>
                    <a:cxn ang="0">
                      <a:pos x="116" y="66"/>
                    </a:cxn>
                    <a:cxn ang="0">
                      <a:pos x="105" y="32"/>
                    </a:cxn>
                    <a:cxn ang="0">
                      <a:pos x="103" y="13"/>
                    </a:cxn>
                    <a:cxn ang="0">
                      <a:pos x="69" y="13"/>
                    </a:cxn>
                    <a:cxn ang="0">
                      <a:pos x="42" y="0"/>
                    </a:cxn>
                    <a:cxn ang="0">
                      <a:pos x="16" y="0"/>
                    </a:cxn>
                  </a:cxnLst>
                  <a:rect l="0" t="0" r="r" b="b"/>
                  <a:pathLst>
                    <a:path w="117" h="80">
                      <a:moveTo>
                        <a:pt x="16" y="0"/>
                      </a:moveTo>
                      <a:lnTo>
                        <a:pt x="0" y="8"/>
                      </a:lnTo>
                      <a:lnTo>
                        <a:pt x="42" y="48"/>
                      </a:lnTo>
                      <a:lnTo>
                        <a:pt x="58" y="48"/>
                      </a:lnTo>
                      <a:lnTo>
                        <a:pt x="103" y="79"/>
                      </a:lnTo>
                      <a:lnTo>
                        <a:pt x="116" y="66"/>
                      </a:lnTo>
                      <a:lnTo>
                        <a:pt x="105" y="32"/>
                      </a:lnTo>
                      <a:lnTo>
                        <a:pt x="103" y="13"/>
                      </a:lnTo>
                      <a:lnTo>
                        <a:pt x="69" y="13"/>
                      </a:lnTo>
                      <a:lnTo>
                        <a:pt x="42" y="0"/>
                      </a:lnTo>
                      <a:lnTo>
                        <a:pt x="16"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5" name="Freeform 15"/>
                <p:cNvSpPr>
                  <a:spLocks/>
                </p:cNvSpPr>
                <p:nvPr/>
              </p:nvSpPr>
              <p:spPr bwMode="auto">
                <a:xfrm>
                  <a:off x="4750" y="2228"/>
                  <a:ext cx="76" cy="124"/>
                </a:xfrm>
                <a:custGeom>
                  <a:avLst/>
                  <a:gdLst/>
                  <a:ahLst/>
                  <a:cxnLst>
                    <a:cxn ang="0">
                      <a:pos x="66" y="0"/>
                    </a:cxn>
                    <a:cxn ang="0">
                      <a:pos x="74" y="21"/>
                    </a:cxn>
                    <a:cxn ang="0">
                      <a:pos x="37" y="79"/>
                    </a:cxn>
                    <a:cxn ang="0">
                      <a:pos x="40" y="95"/>
                    </a:cxn>
                    <a:cxn ang="0">
                      <a:pos x="19" y="118"/>
                    </a:cxn>
                    <a:cxn ang="0">
                      <a:pos x="0" y="100"/>
                    </a:cxn>
                    <a:cxn ang="0">
                      <a:pos x="8" y="84"/>
                    </a:cxn>
                    <a:cxn ang="0">
                      <a:pos x="13" y="47"/>
                    </a:cxn>
                    <a:cxn ang="0">
                      <a:pos x="29" y="26"/>
                    </a:cxn>
                    <a:cxn ang="0">
                      <a:pos x="8" y="8"/>
                    </a:cxn>
                    <a:cxn ang="0">
                      <a:pos x="21" y="0"/>
                    </a:cxn>
                    <a:cxn ang="0">
                      <a:pos x="45" y="13"/>
                    </a:cxn>
                    <a:cxn ang="0">
                      <a:pos x="66" y="0"/>
                    </a:cxn>
                  </a:cxnLst>
                  <a:rect l="0" t="0" r="r" b="b"/>
                  <a:pathLst>
                    <a:path w="75" h="119">
                      <a:moveTo>
                        <a:pt x="66" y="0"/>
                      </a:moveTo>
                      <a:lnTo>
                        <a:pt x="74" y="21"/>
                      </a:lnTo>
                      <a:lnTo>
                        <a:pt x="37" y="79"/>
                      </a:lnTo>
                      <a:lnTo>
                        <a:pt x="40" y="95"/>
                      </a:lnTo>
                      <a:lnTo>
                        <a:pt x="19" y="118"/>
                      </a:lnTo>
                      <a:lnTo>
                        <a:pt x="0" y="100"/>
                      </a:lnTo>
                      <a:lnTo>
                        <a:pt x="8" y="84"/>
                      </a:lnTo>
                      <a:lnTo>
                        <a:pt x="13" y="47"/>
                      </a:lnTo>
                      <a:lnTo>
                        <a:pt x="29" y="26"/>
                      </a:lnTo>
                      <a:lnTo>
                        <a:pt x="8" y="8"/>
                      </a:lnTo>
                      <a:lnTo>
                        <a:pt x="21" y="0"/>
                      </a:lnTo>
                      <a:lnTo>
                        <a:pt x="45" y="13"/>
                      </a:lnTo>
                      <a:lnTo>
                        <a:pt x="66"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6" name="Freeform 16"/>
                <p:cNvSpPr>
                  <a:spLocks/>
                </p:cNvSpPr>
                <p:nvPr/>
              </p:nvSpPr>
              <p:spPr bwMode="auto">
                <a:xfrm>
                  <a:off x="4788" y="2303"/>
                  <a:ext cx="64" cy="116"/>
                </a:xfrm>
                <a:custGeom>
                  <a:avLst/>
                  <a:gdLst/>
                  <a:ahLst/>
                  <a:cxnLst>
                    <a:cxn ang="0">
                      <a:pos x="56" y="0"/>
                    </a:cxn>
                    <a:cxn ang="0">
                      <a:pos x="42" y="0"/>
                    </a:cxn>
                    <a:cxn ang="0">
                      <a:pos x="42" y="7"/>
                    </a:cxn>
                    <a:cxn ang="0">
                      <a:pos x="42" y="13"/>
                    </a:cxn>
                    <a:cxn ang="0">
                      <a:pos x="42" y="21"/>
                    </a:cxn>
                    <a:cxn ang="0">
                      <a:pos x="29" y="42"/>
                    </a:cxn>
                    <a:cxn ang="0">
                      <a:pos x="11" y="60"/>
                    </a:cxn>
                    <a:cxn ang="0">
                      <a:pos x="16" y="73"/>
                    </a:cxn>
                    <a:cxn ang="0">
                      <a:pos x="0" y="95"/>
                    </a:cxn>
                    <a:cxn ang="0">
                      <a:pos x="16" y="110"/>
                    </a:cxn>
                    <a:cxn ang="0">
                      <a:pos x="56" y="52"/>
                    </a:cxn>
                    <a:cxn ang="0">
                      <a:pos x="56" y="37"/>
                    </a:cxn>
                    <a:cxn ang="0">
                      <a:pos x="63" y="21"/>
                    </a:cxn>
                    <a:cxn ang="0">
                      <a:pos x="56" y="0"/>
                    </a:cxn>
                  </a:cxnLst>
                  <a:rect l="0" t="0" r="r" b="b"/>
                  <a:pathLst>
                    <a:path w="64" h="111">
                      <a:moveTo>
                        <a:pt x="56" y="0"/>
                      </a:moveTo>
                      <a:lnTo>
                        <a:pt x="42" y="0"/>
                      </a:lnTo>
                      <a:lnTo>
                        <a:pt x="42" y="7"/>
                      </a:lnTo>
                      <a:lnTo>
                        <a:pt x="42" y="13"/>
                      </a:lnTo>
                      <a:lnTo>
                        <a:pt x="42" y="21"/>
                      </a:lnTo>
                      <a:lnTo>
                        <a:pt x="29" y="42"/>
                      </a:lnTo>
                      <a:lnTo>
                        <a:pt x="11" y="60"/>
                      </a:lnTo>
                      <a:lnTo>
                        <a:pt x="16" y="73"/>
                      </a:lnTo>
                      <a:lnTo>
                        <a:pt x="0" y="95"/>
                      </a:lnTo>
                      <a:lnTo>
                        <a:pt x="16" y="110"/>
                      </a:lnTo>
                      <a:lnTo>
                        <a:pt x="56" y="52"/>
                      </a:lnTo>
                      <a:lnTo>
                        <a:pt x="56" y="37"/>
                      </a:lnTo>
                      <a:lnTo>
                        <a:pt x="63" y="21"/>
                      </a:lnTo>
                      <a:lnTo>
                        <a:pt x="56"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7" name="Freeform 17"/>
                <p:cNvSpPr>
                  <a:spLocks/>
                </p:cNvSpPr>
                <p:nvPr/>
              </p:nvSpPr>
              <p:spPr bwMode="auto">
                <a:xfrm>
                  <a:off x="4581" y="2444"/>
                  <a:ext cx="90" cy="157"/>
                </a:xfrm>
                <a:custGeom>
                  <a:avLst/>
                  <a:gdLst/>
                  <a:ahLst/>
                  <a:cxnLst>
                    <a:cxn ang="0">
                      <a:pos x="58" y="2"/>
                    </a:cxn>
                    <a:cxn ang="0">
                      <a:pos x="50" y="8"/>
                    </a:cxn>
                    <a:cxn ang="0">
                      <a:pos x="35" y="0"/>
                    </a:cxn>
                    <a:cxn ang="0">
                      <a:pos x="8" y="2"/>
                    </a:cxn>
                    <a:cxn ang="0">
                      <a:pos x="8" y="39"/>
                    </a:cxn>
                    <a:cxn ang="0">
                      <a:pos x="24" y="42"/>
                    </a:cxn>
                    <a:cxn ang="0">
                      <a:pos x="24" y="29"/>
                    </a:cxn>
                    <a:cxn ang="0">
                      <a:pos x="48" y="55"/>
                    </a:cxn>
                    <a:cxn ang="0">
                      <a:pos x="40" y="76"/>
                    </a:cxn>
                    <a:cxn ang="0">
                      <a:pos x="21" y="90"/>
                    </a:cxn>
                    <a:cxn ang="0">
                      <a:pos x="13" y="124"/>
                    </a:cxn>
                    <a:cxn ang="0">
                      <a:pos x="0" y="140"/>
                    </a:cxn>
                    <a:cxn ang="0">
                      <a:pos x="19" y="155"/>
                    </a:cxn>
                    <a:cxn ang="0">
                      <a:pos x="64" y="126"/>
                    </a:cxn>
                    <a:cxn ang="0">
                      <a:pos x="48" y="105"/>
                    </a:cxn>
                    <a:cxn ang="0">
                      <a:pos x="58" y="68"/>
                    </a:cxn>
                    <a:cxn ang="0">
                      <a:pos x="85" y="50"/>
                    </a:cxn>
                    <a:cxn ang="0">
                      <a:pos x="90" y="24"/>
                    </a:cxn>
                    <a:cxn ang="0">
                      <a:pos x="58" y="2"/>
                    </a:cxn>
                  </a:cxnLst>
                  <a:rect l="0" t="0" r="r" b="b"/>
                  <a:pathLst>
                    <a:path w="91" h="156">
                      <a:moveTo>
                        <a:pt x="58" y="2"/>
                      </a:moveTo>
                      <a:lnTo>
                        <a:pt x="50" y="8"/>
                      </a:lnTo>
                      <a:lnTo>
                        <a:pt x="35" y="0"/>
                      </a:lnTo>
                      <a:lnTo>
                        <a:pt x="8" y="2"/>
                      </a:lnTo>
                      <a:lnTo>
                        <a:pt x="8" y="39"/>
                      </a:lnTo>
                      <a:lnTo>
                        <a:pt x="24" y="42"/>
                      </a:lnTo>
                      <a:lnTo>
                        <a:pt x="24" y="29"/>
                      </a:lnTo>
                      <a:lnTo>
                        <a:pt x="48" y="55"/>
                      </a:lnTo>
                      <a:lnTo>
                        <a:pt x="40" y="76"/>
                      </a:lnTo>
                      <a:lnTo>
                        <a:pt x="21" y="90"/>
                      </a:lnTo>
                      <a:lnTo>
                        <a:pt x="13" y="124"/>
                      </a:lnTo>
                      <a:lnTo>
                        <a:pt x="0" y="140"/>
                      </a:lnTo>
                      <a:lnTo>
                        <a:pt x="19" y="155"/>
                      </a:lnTo>
                      <a:lnTo>
                        <a:pt x="64" y="126"/>
                      </a:lnTo>
                      <a:lnTo>
                        <a:pt x="48" y="105"/>
                      </a:lnTo>
                      <a:lnTo>
                        <a:pt x="58" y="68"/>
                      </a:lnTo>
                      <a:lnTo>
                        <a:pt x="85" y="50"/>
                      </a:lnTo>
                      <a:lnTo>
                        <a:pt x="90" y="24"/>
                      </a:lnTo>
                      <a:lnTo>
                        <a:pt x="58" y="2"/>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8" name="Freeform 18"/>
                <p:cNvSpPr>
                  <a:spLocks/>
                </p:cNvSpPr>
                <p:nvPr/>
              </p:nvSpPr>
              <p:spPr bwMode="auto">
                <a:xfrm>
                  <a:off x="4633" y="2529"/>
                  <a:ext cx="57" cy="96"/>
                </a:xfrm>
                <a:custGeom>
                  <a:avLst/>
                  <a:gdLst/>
                  <a:ahLst/>
                  <a:cxnLst>
                    <a:cxn ang="0">
                      <a:pos x="34" y="0"/>
                    </a:cxn>
                    <a:cxn ang="0">
                      <a:pos x="55" y="24"/>
                    </a:cxn>
                    <a:cxn ang="0">
                      <a:pos x="42" y="48"/>
                    </a:cxn>
                    <a:cxn ang="0">
                      <a:pos x="40" y="69"/>
                    </a:cxn>
                    <a:cxn ang="0">
                      <a:pos x="13" y="95"/>
                    </a:cxn>
                    <a:cxn ang="0">
                      <a:pos x="0" y="77"/>
                    </a:cxn>
                    <a:cxn ang="0">
                      <a:pos x="13" y="42"/>
                    </a:cxn>
                    <a:cxn ang="0">
                      <a:pos x="34" y="0"/>
                    </a:cxn>
                  </a:cxnLst>
                  <a:rect l="0" t="0" r="r" b="b"/>
                  <a:pathLst>
                    <a:path w="56" h="96">
                      <a:moveTo>
                        <a:pt x="34" y="0"/>
                      </a:moveTo>
                      <a:lnTo>
                        <a:pt x="55" y="24"/>
                      </a:lnTo>
                      <a:lnTo>
                        <a:pt x="42" y="48"/>
                      </a:lnTo>
                      <a:lnTo>
                        <a:pt x="40" y="69"/>
                      </a:lnTo>
                      <a:lnTo>
                        <a:pt x="13" y="95"/>
                      </a:lnTo>
                      <a:lnTo>
                        <a:pt x="0" y="77"/>
                      </a:lnTo>
                      <a:lnTo>
                        <a:pt x="13" y="42"/>
                      </a:lnTo>
                      <a:lnTo>
                        <a:pt x="34"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19" name="Freeform 19"/>
                <p:cNvSpPr>
                  <a:spLocks/>
                </p:cNvSpPr>
                <p:nvPr/>
              </p:nvSpPr>
              <p:spPr bwMode="auto">
                <a:xfrm>
                  <a:off x="4731" y="2444"/>
                  <a:ext cx="57" cy="142"/>
                </a:xfrm>
                <a:custGeom>
                  <a:avLst/>
                  <a:gdLst/>
                  <a:ahLst/>
                  <a:cxnLst>
                    <a:cxn ang="0">
                      <a:pos x="23" y="0"/>
                    </a:cxn>
                    <a:cxn ang="0">
                      <a:pos x="50" y="24"/>
                    </a:cxn>
                    <a:cxn ang="0">
                      <a:pos x="47" y="42"/>
                    </a:cxn>
                    <a:cxn ang="0">
                      <a:pos x="37" y="58"/>
                    </a:cxn>
                    <a:cxn ang="0">
                      <a:pos x="50" y="95"/>
                    </a:cxn>
                    <a:cxn ang="0">
                      <a:pos x="55" y="113"/>
                    </a:cxn>
                    <a:cxn ang="0">
                      <a:pos x="39" y="134"/>
                    </a:cxn>
                    <a:cxn ang="0">
                      <a:pos x="16" y="140"/>
                    </a:cxn>
                    <a:cxn ang="0">
                      <a:pos x="0" y="108"/>
                    </a:cxn>
                    <a:cxn ang="0">
                      <a:pos x="10" y="82"/>
                    </a:cxn>
                    <a:cxn ang="0">
                      <a:pos x="23" y="58"/>
                    </a:cxn>
                    <a:cxn ang="0">
                      <a:pos x="23" y="29"/>
                    </a:cxn>
                    <a:cxn ang="0">
                      <a:pos x="23" y="0"/>
                    </a:cxn>
                  </a:cxnLst>
                  <a:rect l="0" t="0" r="r" b="b"/>
                  <a:pathLst>
                    <a:path w="56" h="141">
                      <a:moveTo>
                        <a:pt x="23" y="0"/>
                      </a:moveTo>
                      <a:lnTo>
                        <a:pt x="50" y="24"/>
                      </a:lnTo>
                      <a:lnTo>
                        <a:pt x="47" y="42"/>
                      </a:lnTo>
                      <a:lnTo>
                        <a:pt x="37" y="58"/>
                      </a:lnTo>
                      <a:lnTo>
                        <a:pt x="50" y="95"/>
                      </a:lnTo>
                      <a:lnTo>
                        <a:pt x="55" y="113"/>
                      </a:lnTo>
                      <a:lnTo>
                        <a:pt x="39" y="134"/>
                      </a:lnTo>
                      <a:lnTo>
                        <a:pt x="16" y="140"/>
                      </a:lnTo>
                      <a:lnTo>
                        <a:pt x="0" y="108"/>
                      </a:lnTo>
                      <a:lnTo>
                        <a:pt x="10" y="82"/>
                      </a:lnTo>
                      <a:lnTo>
                        <a:pt x="23" y="58"/>
                      </a:lnTo>
                      <a:lnTo>
                        <a:pt x="23" y="29"/>
                      </a:lnTo>
                      <a:lnTo>
                        <a:pt x="23"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20" name="Freeform 20"/>
                <p:cNvSpPr>
                  <a:spLocks/>
                </p:cNvSpPr>
                <p:nvPr/>
              </p:nvSpPr>
              <p:spPr bwMode="auto">
                <a:xfrm>
                  <a:off x="4842" y="2224"/>
                  <a:ext cx="304" cy="401"/>
                </a:xfrm>
                <a:custGeom>
                  <a:avLst/>
                  <a:gdLst/>
                  <a:ahLst/>
                  <a:cxnLst>
                    <a:cxn ang="0">
                      <a:pos x="87" y="5"/>
                    </a:cxn>
                    <a:cxn ang="0">
                      <a:pos x="55" y="37"/>
                    </a:cxn>
                    <a:cxn ang="0">
                      <a:pos x="39" y="13"/>
                    </a:cxn>
                    <a:cxn ang="0">
                      <a:pos x="36" y="0"/>
                    </a:cxn>
                    <a:cxn ang="0">
                      <a:pos x="10" y="5"/>
                    </a:cxn>
                    <a:cxn ang="0">
                      <a:pos x="0" y="29"/>
                    </a:cxn>
                    <a:cxn ang="0">
                      <a:pos x="21" y="60"/>
                    </a:cxn>
                    <a:cxn ang="0">
                      <a:pos x="26" y="100"/>
                    </a:cxn>
                    <a:cxn ang="0">
                      <a:pos x="55" y="148"/>
                    </a:cxn>
                    <a:cxn ang="0">
                      <a:pos x="81" y="169"/>
                    </a:cxn>
                    <a:cxn ang="0">
                      <a:pos x="76" y="184"/>
                    </a:cxn>
                    <a:cxn ang="0">
                      <a:pos x="81" y="198"/>
                    </a:cxn>
                    <a:cxn ang="0">
                      <a:pos x="81" y="216"/>
                    </a:cxn>
                    <a:cxn ang="0">
                      <a:pos x="118" y="216"/>
                    </a:cxn>
                    <a:cxn ang="0">
                      <a:pos x="147" y="253"/>
                    </a:cxn>
                    <a:cxn ang="0">
                      <a:pos x="142" y="261"/>
                    </a:cxn>
                    <a:cxn ang="0">
                      <a:pos x="134" y="285"/>
                    </a:cxn>
                    <a:cxn ang="0">
                      <a:pos x="113" y="285"/>
                    </a:cxn>
                    <a:cxn ang="0">
                      <a:pos x="87" y="279"/>
                    </a:cxn>
                    <a:cxn ang="0">
                      <a:pos x="68" y="293"/>
                    </a:cxn>
                    <a:cxn ang="0">
                      <a:pos x="76" y="324"/>
                    </a:cxn>
                    <a:cxn ang="0">
                      <a:pos x="94" y="364"/>
                    </a:cxn>
                    <a:cxn ang="0">
                      <a:pos x="142" y="398"/>
                    </a:cxn>
                    <a:cxn ang="0">
                      <a:pos x="184" y="367"/>
                    </a:cxn>
                    <a:cxn ang="0">
                      <a:pos x="182" y="338"/>
                    </a:cxn>
                    <a:cxn ang="0">
                      <a:pos x="176" y="316"/>
                    </a:cxn>
                    <a:cxn ang="0">
                      <a:pos x="182" y="290"/>
                    </a:cxn>
                    <a:cxn ang="0">
                      <a:pos x="200" y="293"/>
                    </a:cxn>
                    <a:cxn ang="0">
                      <a:pos x="216" y="272"/>
                    </a:cxn>
                    <a:cxn ang="0">
                      <a:pos x="237" y="269"/>
                    </a:cxn>
                    <a:cxn ang="0">
                      <a:pos x="258" y="237"/>
                    </a:cxn>
                    <a:cxn ang="0">
                      <a:pos x="229" y="211"/>
                    </a:cxn>
                    <a:cxn ang="0">
                      <a:pos x="208" y="232"/>
                    </a:cxn>
                    <a:cxn ang="0">
                      <a:pos x="200" y="237"/>
                    </a:cxn>
                    <a:cxn ang="0">
                      <a:pos x="176" y="211"/>
                    </a:cxn>
                    <a:cxn ang="0">
                      <a:pos x="192" y="192"/>
                    </a:cxn>
                    <a:cxn ang="0">
                      <a:pos x="208" y="211"/>
                    </a:cxn>
                    <a:cxn ang="0">
                      <a:pos x="224" y="184"/>
                    </a:cxn>
                    <a:cxn ang="0">
                      <a:pos x="250" y="184"/>
                    </a:cxn>
                    <a:cxn ang="0">
                      <a:pos x="263" y="216"/>
                    </a:cxn>
                    <a:cxn ang="0">
                      <a:pos x="284" y="224"/>
                    </a:cxn>
                    <a:cxn ang="0">
                      <a:pos x="303" y="203"/>
                    </a:cxn>
                    <a:cxn ang="0">
                      <a:pos x="258" y="155"/>
                    </a:cxn>
                    <a:cxn ang="0">
                      <a:pos x="266" y="137"/>
                    </a:cxn>
                    <a:cxn ang="0">
                      <a:pos x="250" y="134"/>
                    </a:cxn>
                    <a:cxn ang="0">
                      <a:pos x="266" y="100"/>
                    </a:cxn>
                    <a:cxn ang="0">
                      <a:pos x="242" y="103"/>
                    </a:cxn>
                    <a:cxn ang="0">
                      <a:pos x="195" y="121"/>
                    </a:cxn>
                    <a:cxn ang="0">
                      <a:pos x="195" y="161"/>
                    </a:cxn>
                    <a:cxn ang="0">
                      <a:pos x="176" y="153"/>
                    </a:cxn>
                    <a:cxn ang="0">
                      <a:pos x="160" y="166"/>
                    </a:cxn>
                    <a:cxn ang="0">
                      <a:pos x="121" y="161"/>
                    </a:cxn>
                    <a:cxn ang="0">
                      <a:pos x="113" y="134"/>
                    </a:cxn>
                    <a:cxn ang="0">
                      <a:pos x="102" y="103"/>
                    </a:cxn>
                    <a:cxn ang="0">
                      <a:pos x="129" y="126"/>
                    </a:cxn>
                    <a:cxn ang="0">
                      <a:pos x="160" y="111"/>
                    </a:cxn>
                    <a:cxn ang="0">
                      <a:pos x="163" y="103"/>
                    </a:cxn>
                    <a:cxn ang="0">
                      <a:pos x="160" y="82"/>
                    </a:cxn>
                    <a:cxn ang="0">
                      <a:pos x="126" y="60"/>
                    </a:cxn>
                    <a:cxn ang="0">
                      <a:pos x="108" y="55"/>
                    </a:cxn>
                    <a:cxn ang="0">
                      <a:pos x="113" y="34"/>
                    </a:cxn>
                    <a:cxn ang="0">
                      <a:pos x="113" y="13"/>
                    </a:cxn>
                    <a:cxn ang="0">
                      <a:pos x="87" y="5"/>
                    </a:cxn>
                  </a:cxnLst>
                  <a:rect l="0" t="0" r="r" b="b"/>
                  <a:pathLst>
                    <a:path w="304" h="399">
                      <a:moveTo>
                        <a:pt x="87" y="5"/>
                      </a:moveTo>
                      <a:lnTo>
                        <a:pt x="55" y="37"/>
                      </a:lnTo>
                      <a:lnTo>
                        <a:pt x="39" y="13"/>
                      </a:lnTo>
                      <a:lnTo>
                        <a:pt x="36" y="0"/>
                      </a:lnTo>
                      <a:lnTo>
                        <a:pt x="10" y="5"/>
                      </a:lnTo>
                      <a:lnTo>
                        <a:pt x="0" y="29"/>
                      </a:lnTo>
                      <a:lnTo>
                        <a:pt x="21" y="60"/>
                      </a:lnTo>
                      <a:lnTo>
                        <a:pt x="26" y="100"/>
                      </a:lnTo>
                      <a:lnTo>
                        <a:pt x="55" y="148"/>
                      </a:lnTo>
                      <a:lnTo>
                        <a:pt x="81" y="169"/>
                      </a:lnTo>
                      <a:lnTo>
                        <a:pt x="76" y="184"/>
                      </a:lnTo>
                      <a:lnTo>
                        <a:pt x="81" y="198"/>
                      </a:lnTo>
                      <a:lnTo>
                        <a:pt x="81" y="216"/>
                      </a:lnTo>
                      <a:lnTo>
                        <a:pt x="118" y="216"/>
                      </a:lnTo>
                      <a:lnTo>
                        <a:pt x="147" y="253"/>
                      </a:lnTo>
                      <a:lnTo>
                        <a:pt x="142" y="261"/>
                      </a:lnTo>
                      <a:lnTo>
                        <a:pt x="134" y="285"/>
                      </a:lnTo>
                      <a:lnTo>
                        <a:pt x="113" y="285"/>
                      </a:lnTo>
                      <a:lnTo>
                        <a:pt x="87" y="279"/>
                      </a:lnTo>
                      <a:lnTo>
                        <a:pt x="68" y="293"/>
                      </a:lnTo>
                      <a:lnTo>
                        <a:pt x="76" y="324"/>
                      </a:lnTo>
                      <a:lnTo>
                        <a:pt x="94" y="364"/>
                      </a:lnTo>
                      <a:lnTo>
                        <a:pt x="142" y="398"/>
                      </a:lnTo>
                      <a:lnTo>
                        <a:pt x="184" y="367"/>
                      </a:lnTo>
                      <a:lnTo>
                        <a:pt x="182" y="338"/>
                      </a:lnTo>
                      <a:lnTo>
                        <a:pt x="176" y="316"/>
                      </a:lnTo>
                      <a:lnTo>
                        <a:pt x="182" y="290"/>
                      </a:lnTo>
                      <a:lnTo>
                        <a:pt x="200" y="293"/>
                      </a:lnTo>
                      <a:lnTo>
                        <a:pt x="216" y="272"/>
                      </a:lnTo>
                      <a:lnTo>
                        <a:pt x="237" y="269"/>
                      </a:lnTo>
                      <a:lnTo>
                        <a:pt x="258" y="237"/>
                      </a:lnTo>
                      <a:lnTo>
                        <a:pt x="229" y="211"/>
                      </a:lnTo>
                      <a:lnTo>
                        <a:pt x="208" y="232"/>
                      </a:lnTo>
                      <a:lnTo>
                        <a:pt x="200" y="237"/>
                      </a:lnTo>
                      <a:lnTo>
                        <a:pt x="176" y="211"/>
                      </a:lnTo>
                      <a:lnTo>
                        <a:pt x="192" y="192"/>
                      </a:lnTo>
                      <a:lnTo>
                        <a:pt x="208" y="211"/>
                      </a:lnTo>
                      <a:lnTo>
                        <a:pt x="224" y="184"/>
                      </a:lnTo>
                      <a:lnTo>
                        <a:pt x="250" y="184"/>
                      </a:lnTo>
                      <a:lnTo>
                        <a:pt x="263" y="216"/>
                      </a:lnTo>
                      <a:lnTo>
                        <a:pt x="284" y="224"/>
                      </a:lnTo>
                      <a:lnTo>
                        <a:pt x="303" y="203"/>
                      </a:lnTo>
                      <a:lnTo>
                        <a:pt x="258" y="155"/>
                      </a:lnTo>
                      <a:lnTo>
                        <a:pt x="266" y="137"/>
                      </a:lnTo>
                      <a:lnTo>
                        <a:pt x="250" y="134"/>
                      </a:lnTo>
                      <a:lnTo>
                        <a:pt x="266" y="100"/>
                      </a:lnTo>
                      <a:lnTo>
                        <a:pt x="242" y="103"/>
                      </a:lnTo>
                      <a:lnTo>
                        <a:pt x="195" y="121"/>
                      </a:lnTo>
                      <a:lnTo>
                        <a:pt x="195" y="161"/>
                      </a:lnTo>
                      <a:lnTo>
                        <a:pt x="176" y="153"/>
                      </a:lnTo>
                      <a:lnTo>
                        <a:pt x="160" y="166"/>
                      </a:lnTo>
                      <a:lnTo>
                        <a:pt x="121" y="161"/>
                      </a:lnTo>
                      <a:lnTo>
                        <a:pt x="113" y="134"/>
                      </a:lnTo>
                      <a:lnTo>
                        <a:pt x="102" y="103"/>
                      </a:lnTo>
                      <a:lnTo>
                        <a:pt x="129" y="126"/>
                      </a:lnTo>
                      <a:lnTo>
                        <a:pt x="160" y="111"/>
                      </a:lnTo>
                      <a:lnTo>
                        <a:pt x="163" y="103"/>
                      </a:lnTo>
                      <a:lnTo>
                        <a:pt x="160" y="82"/>
                      </a:lnTo>
                      <a:lnTo>
                        <a:pt x="126" y="60"/>
                      </a:lnTo>
                      <a:lnTo>
                        <a:pt x="108" y="55"/>
                      </a:lnTo>
                      <a:lnTo>
                        <a:pt x="113" y="34"/>
                      </a:lnTo>
                      <a:lnTo>
                        <a:pt x="113" y="13"/>
                      </a:lnTo>
                      <a:lnTo>
                        <a:pt x="87" y="5"/>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21" name="Freeform 21"/>
                <p:cNvSpPr>
                  <a:spLocks/>
                </p:cNvSpPr>
                <p:nvPr/>
              </p:nvSpPr>
              <p:spPr bwMode="auto">
                <a:xfrm>
                  <a:off x="4802" y="2436"/>
                  <a:ext cx="100" cy="100"/>
                </a:xfrm>
                <a:custGeom>
                  <a:avLst/>
                  <a:gdLst/>
                  <a:ahLst/>
                  <a:cxnLst>
                    <a:cxn ang="0">
                      <a:pos x="87" y="0"/>
                    </a:cxn>
                    <a:cxn ang="0">
                      <a:pos x="98" y="10"/>
                    </a:cxn>
                    <a:cxn ang="0">
                      <a:pos x="98" y="32"/>
                    </a:cxn>
                    <a:cxn ang="0">
                      <a:pos x="95" y="50"/>
                    </a:cxn>
                    <a:cxn ang="0">
                      <a:pos x="48" y="84"/>
                    </a:cxn>
                    <a:cxn ang="0">
                      <a:pos x="21" y="98"/>
                    </a:cxn>
                    <a:cxn ang="0">
                      <a:pos x="0" y="76"/>
                    </a:cxn>
                    <a:cxn ang="0">
                      <a:pos x="19" y="47"/>
                    </a:cxn>
                    <a:cxn ang="0">
                      <a:pos x="40" y="32"/>
                    </a:cxn>
                    <a:cxn ang="0">
                      <a:pos x="87" y="0"/>
                    </a:cxn>
                  </a:cxnLst>
                  <a:rect l="0" t="0" r="r" b="b"/>
                  <a:pathLst>
                    <a:path w="99" h="99">
                      <a:moveTo>
                        <a:pt x="87" y="0"/>
                      </a:moveTo>
                      <a:lnTo>
                        <a:pt x="98" y="10"/>
                      </a:lnTo>
                      <a:lnTo>
                        <a:pt x="98" y="32"/>
                      </a:lnTo>
                      <a:lnTo>
                        <a:pt x="95" y="50"/>
                      </a:lnTo>
                      <a:lnTo>
                        <a:pt x="48" y="84"/>
                      </a:lnTo>
                      <a:lnTo>
                        <a:pt x="21" y="98"/>
                      </a:lnTo>
                      <a:lnTo>
                        <a:pt x="0" y="76"/>
                      </a:lnTo>
                      <a:lnTo>
                        <a:pt x="19" y="47"/>
                      </a:lnTo>
                      <a:lnTo>
                        <a:pt x="40" y="32"/>
                      </a:lnTo>
                      <a:lnTo>
                        <a:pt x="87"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grpSp>
        <p:grpSp>
          <p:nvGrpSpPr>
            <p:cNvPr id="157704" name="Group 22"/>
            <p:cNvGrpSpPr>
              <a:grpSpLocks/>
            </p:cNvGrpSpPr>
            <p:nvPr/>
          </p:nvGrpSpPr>
          <p:grpSpPr bwMode="auto">
            <a:xfrm>
              <a:off x="1776" y="620"/>
              <a:ext cx="500" cy="1219"/>
              <a:chOff x="3499" y="1248"/>
              <a:chExt cx="1110" cy="2376"/>
            </a:xfrm>
          </p:grpSpPr>
          <p:sp>
            <p:nvSpPr>
              <p:cNvPr id="1433623" name="Freeform 23"/>
              <p:cNvSpPr>
                <a:spLocks/>
              </p:cNvSpPr>
              <p:nvPr/>
            </p:nvSpPr>
            <p:spPr bwMode="auto">
              <a:xfrm>
                <a:off x="3940" y="3303"/>
                <a:ext cx="76" cy="183"/>
              </a:xfrm>
              <a:custGeom>
                <a:avLst/>
                <a:gdLst/>
                <a:ahLst/>
                <a:cxnLst>
                  <a:cxn ang="0">
                    <a:pos x="74" y="0"/>
                  </a:cxn>
                  <a:cxn ang="0">
                    <a:pos x="71" y="61"/>
                  </a:cxn>
                  <a:cxn ang="0">
                    <a:pos x="50" y="109"/>
                  </a:cxn>
                  <a:cxn ang="0">
                    <a:pos x="16" y="140"/>
                  </a:cxn>
                  <a:cxn ang="0">
                    <a:pos x="24" y="172"/>
                  </a:cxn>
                  <a:cxn ang="0">
                    <a:pos x="8" y="182"/>
                  </a:cxn>
                  <a:cxn ang="0">
                    <a:pos x="0" y="143"/>
                  </a:cxn>
                  <a:cxn ang="0">
                    <a:pos x="13" y="114"/>
                  </a:cxn>
                  <a:cxn ang="0">
                    <a:pos x="24" y="80"/>
                  </a:cxn>
                  <a:cxn ang="0">
                    <a:pos x="74" y="0"/>
                  </a:cxn>
                </a:cxnLst>
                <a:rect l="0" t="0" r="r" b="b"/>
                <a:pathLst>
                  <a:path w="75" h="183">
                    <a:moveTo>
                      <a:pt x="74" y="0"/>
                    </a:moveTo>
                    <a:lnTo>
                      <a:pt x="71" y="61"/>
                    </a:lnTo>
                    <a:lnTo>
                      <a:pt x="50" y="109"/>
                    </a:lnTo>
                    <a:lnTo>
                      <a:pt x="16" y="140"/>
                    </a:lnTo>
                    <a:lnTo>
                      <a:pt x="24" y="172"/>
                    </a:lnTo>
                    <a:lnTo>
                      <a:pt x="8" y="182"/>
                    </a:lnTo>
                    <a:lnTo>
                      <a:pt x="0" y="143"/>
                    </a:lnTo>
                    <a:lnTo>
                      <a:pt x="13" y="114"/>
                    </a:lnTo>
                    <a:lnTo>
                      <a:pt x="24" y="80"/>
                    </a:lnTo>
                    <a:lnTo>
                      <a:pt x="74"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24" name="Freeform 24"/>
              <p:cNvSpPr>
                <a:spLocks/>
              </p:cNvSpPr>
              <p:nvPr/>
            </p:nvSpPr>
            <p:spPr bwMode="auto">
              <a:xfrm>
                <a:off x="4106" y="3215"/>
                <a:ext cx="102" cy="147"/>
              </a:xfrm>
              <a:custGeom>
                <a:avLst/>
                <a:gdLst/>
                <a:ahLst/>
                <a:cxnLst>
                  <a:cxn ang="0">
                    <a:pos x="79" y="0"/>
                  </a:cxn>
                  <a:cxn ang="0">
                    <a:pos x="101" y="0"/>
                  </a:cxn>
                  <a:cxn ang="0">
                    <a:pos x="74" y="29"/>
                  </a:cxn>
                  <a:cxn ang="0">
                    <a:pos x="72" y="53"/>
                  </a:cxn>
                  <a:cxn ang="0">
                    <a:pos x="79" y="82"/>
                  </a:cxn>
                  <a:cxn ang="0">
                    <a:pos x="53" y="114"/>
                  </a:cxn>
                  <a:cxn ang="0">
                    <a:pos x="19" y="145"/>
                  </a:cxn>
                  <a:cxn ang="0">
                    <a:pos x="14" y="114"/>
                  </a:cxn>
                  <a:cxn ang="0">
                    <a:pos x="0" y="98"/>
                  </a:cxn>
                  <a:cxn ang="0">
                    <a:pos x="0" y="72"/>
                  </a:cxn>
                  <a:cxn ang="0">
                    <a:pos x="32" y="45"/>
                  </a:cxn>
                  <a:cxn ang="0">
                    <a:pos x="79" y="0"/>
                  </a:cxn>
                </a:cxnLst>
                <a:rect l="0" t="0" r="r" b="b"/>
                <a:pathLst>
                  <a:path w="102" h="146">
                    <a:moveTo>
                      <a:pt x="79" y="0"/>
                    </a:moveTo>
                    <a:lnTo>
                      <a:pt x="101" y="0"/>
                    </a:lnTo>
                    <a:lnTo>
                      <a:pt x="74" y="29"/>
                    </a:lnTo>
                    <a:lnTo>
                      <a:pt x="72" y="53"/>
                    </a:lnTo>
                    <a:lnTo>
                      <a:pt x="79" y="82"/>
                    </a:lnTo>
                    <a:lnTo>
                      <a:pt x="53" y="114"/>
                    </a:lnTo>
                    <a:lnTo>
                      <a:pt x="19" y="145"/>
                    </a:lnTo>
                    <a:lnTo>
                      <a:pt x="14" y="114"/>
                    </a:lnTo>
                    <a:lnTo>
                      <a:pt x="0" y="98"/>
                    </a:lnTo>
                    <a:lnTo>
                      <a:pt x="0" y="72"/>
                    </a:lnTo>
                    <a:lnTo>
                      <a:pt x="32" y="45"/>
                    </a:lnTo>
                    <a:lnTo>
                      <a:pt x="79"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nvGrpSpPr>
              <p:cNvPr id="157734" name="Group 25"/>
              <p:cNvGrpSpPr>
                <a:grpSpLocks/>
              </p:cNvGrpSpPr>
              <p:nvPr/>
            </p:nvGrpSpPr>
            <p:grpSpPr bwMode="auto">
              <a:xfrm>
                <a:off x="3499" y="1248"/>
                <a:ext cx="1110" cy="2376"/>
                <a:chOff x="3499" y="1248"/>
                <a:chExt cx="1110" cy="2376"/>
              </a:xfrm>
            </p:grpSpPr>
            <p:sp>
              <p:nvSpPr>
                <p:cNvPr id="1433626" name="Freeform 26"/>
                <p:cNvSpPr>
                  <a:spLocks/>
                </p:cNvSpPr>
                <p:nvPr/>
              </p:nvSpPr>
              <p:spPr bwMode="auto">
                <a:xfrm>
                  <a:off x="3499" y="1248"/>
                  <a:ext cx="1110" cy="2377"/>
                </a:xfrm>
                <a:custGeom>
                  <a:avLst/>
                  <a:gdLst/>
                  <a:ahLst/>
                  <a:cxnLst>
                    <a:cxn ang="0">
                      <a:pos x="871" y="42"/>
                    </a:cxn>
                    <a:cxn ang="0">
                      <a:pos x="1022" y="147"/>
                    </a:cxn>
                    <a:cxn ang="0">
                      <a:pos x="1035" y="237"/>
                    </a:cxn>
                    <a:cxn ang="0">
                      <a:pos x="1072" y="316"/>
                    </a:cxn>
                    <a:cxn ang="0">
                      <a:pos x="1066" y="422"/>
                    </a:cxn>
                    <a:cxn ang="0">
                      <a:pos x="1095" y="496"/>
                    </a:cxn>
                    <a:cxn ang="0">
                      <a:pos x="1088" y="554"/>
                    </a:cxn>
                    <a:cxn ang="0">
                      <a:pos x="953" y="570"/>
                    </a:cxn>
                    <a:cxn ang="0">
                      <a:pos x="895" y="659"/>
                    </a:cxn>
                    <a:cxn ang="0">
                      <a:pos x="879" y="725"/>
                    </a:cxn>
                    <a:cxn ang="0">
                      <a:pos x="887" y="820"/>
                    </a:cxn>
                    <a:cxn ang="0">
                      <a:pos x="845" y="910"/>
                    </a:cxn>
                    <a:cxn ang="0">
                      <a:pos x="718" y="984"/>
                    </a:cxn>
                    <a:cxn ang="0">
                      <a:pos x="671" y="1029"/>
                    </a:cxn>
                    <a:cxn ang="0">
                      <a:pos x="613" y="1140"/>
                    </a:cxn>
                    <a:cxn ang="0">
                      <a:pos x="594" y="1227"/>
                    </a:cxn>
                    <a:cxn ang="0">
                      <a:pos x="541" y="1345"/>
                    </a:cxn>
                    <a:cxn ang="0">
                      <a:pos x="621" y="1504"/>
                    </a:cxn>
                    <a:cxn ang="0">
                      <a:pos x="679" y="1620"/>
                    </a:cxn>
                    <a:cxn ang="0">
                      <a:pos x="613" y="1665"/>
                    </a:cxn>
                    <a:cxn ang="0">
                      <a:pos x="557" y="1673"/>
                    </a:cxn>
                    <a:cxn ang="0">
                      <a:pos x="431" y="1681"/>
                    </a:cxn>
                    <a:cxn ang="0">
                      <a:pos x="547" y="1710"/>
                    </a:cxn>
                    <a:cxn ang="0">
                      <a:pos x="613" y="1747"/>
                    </a:cxn>
                    <a:cxn ang="0">
                      <a:pos x="570" y="1776"/>
                    </a:cxn>
                    <a:cxn ang="0">
                      <a:pos x="497" y="1842"/>
                    </a:cxn>
                    <a:cxn ang="0">
                      <a:pos x="473" y="1908"/>
                    </a:cxn>
                    <a:cxn ang="0">
                      <a:pos x="444" y="2063"/>
                    </a:cxn>
                    <a:cxn ang="0">
                      <a:pos x="407" y="2169"/>
                    </a:cxn>
                    <a:cxn ang="0">
                      <a:pos x="317" y="2251"/>
                    </a:cxn>
                    <a:cxn ang="0">
                      <a:pos x="230" y="2280"/>
                    </a:cxn>
                    <a:cxn ang="0">
                      <a:pos x="214" y="2354"/>
                    </a:cxn>
                    <a:cxn ang="0">
                      <a:pos x="127" y="2375"/>
                    </a:cxn>
                    <a:cxn ang="0">
                      <a:pos x="88" y="2338"/>
                    </a:cxn>
                    <a:cxn ang="0">
                      <a:pos x="53" y="2206"/>
                    </a:cxn>
                    <a:cxn ang="0">
                      <a:pos x="82" y="2177"/>
                    </a:cxn>
                    <a:cxn ang="0">
                      <a:pos x="88" y="2132"/>
                    </a:cxn>
                    <a:cxn ang="0">
                      <a:pos x="53" y="2013"/>
                    </a:cxn>
                    <a:cxn ang="0">
                      <a:pos x="22" y="1916"/>
                    </a:cxn>
                    <a:cxn ang="0">
                      <a:pos x="0" y="1768"/>
                    </a:cxn>
                    <a:cxn ang="0">
                      <a:pos x="37" y="1710"/>
                    </a:cxn>
                    <a:cxn ang="0">
                      <a:pos x="66" y="1562"/>
                    </a:cxn>
                    <a:cxn ang="0">
                      <a:pos x="140" y="1472"/>
                    </a:cxn>
                    <a:cxn ang="0">
                      <a:pos x="119" y="1316"/>
                    </a:cxn>
                    <a:cxn ang="0">
                      <a:pos x="148" y="1243"/>
                    </a:cxn>
                    <a:cxn ang="0">
                      <a:pos x="135" y="1111"/>
                    </a:cxn>
                    <a:cxn ang="0">
                      <a:pos x="164" y="955"/>
                    </a:cxn>
                    <a:cxn ang="0">
                      <a:pos x="259" y="852"/>
                    </a:cxn>
                    <a:cxn ang="0">
                      <a:pos x="349" y="820"/>
                    </a:cxn>
                    <a:cxn ang="0">
                      <a:pos x="312" y="725"/>
                    </a:cxn>
                    <a:cxn ang="0">
                      <a:pos x="349" y="644"/>
                    </a:cxn>
                    <a:cxn ang="0">
                      <a:pos x="370" y="525"/>
                    </a:cxn>
                    <a:cxn ang="0">
                      <a:pos x="467" y="451"/>
                    </a:cxn>
                    <a:cxn ang="0">
                      <a:pos x="512" y="356"/>
                    </a:cxn>
                    <a:cxn ang="0">
                      <a:pos x="581" y="208"/>
                    </a:cxn>
                    <a:cxn ang="0">
                      <a:pos x="663" y="140"/>
                    </a:cxn>
                    <a:cxn ang="0">
                      <a:pos x="737" y="84"/>
                    </a:cxn>
                    <a:cxn ang="0">
                      <a:pos x="829" y="0"/>
                    </a:cxn>
                  </a:cxnLst>
                  <a:rect l="0" t="0" r="r" b="b"/>
                  <a:pathLst>
                    <a:path w="1110" h="2376">
                      <a:moveTo>
                        <a:pt x="837" y="0"/>
                      </a:moveTo>
                      <a:lnTo>
                        <a:pt x="850" y="8"/>
                      </a:lnTo>
                      <a:lnTo>
                        <a:pt x="871" y="42"/>
                      </a:lnTo>
                      <a:lnTo>
                        <a:pt x="969" y="140"/>
                      </a:lnTo>
                      <a:lnTo>
                        <a:pt x="985" y="116"/>
                      </a:lnTo>
                      <a:lnTo>
                        <a:pt x="1022" y="147"/>
                      </a:lnTo>
                      <a:lnTo>
                        <a:pt x="1035" y="176"/>
                      </a:lnTo>
                      <a:lnTo>
                        <a:pt x="1035" y="200"/>
                      </a:lnTo>
                      <a:lnTo>
                        <a:pt x="1035" y="237"/>
                      </a:lnTo>
                      <a:lnTo>
                        <a:pt x="1022" y="258"/>
                      </a:lnTo>
                      <a:lnTo>
                        <a:pt x="1051" y="290"/>
                      </a:lnTo>
                      <a:lnTo>
                        <a:pt x="1072" y="316"/>
                      </a:lnTo>
                      <a:lnTo>
                        <a:pt x="1072" y="340"/>
                      </a:lnTo>
                      <a:lnTo>
                        <a:pt x="1072" y="377"/>
                      </a:lnTo>
                      <a:lnTo>
                        <a:pt x="1066" y="422"/>
                      </a:lnTo>
                      <a:lnTo>
                        <a:pt x="1051" y="438"/>
                      </a:lnTo>
                      <a:lnTo>
                        <a:pt x="1072" y="459"/>
                      </a:lnTo>
                      <a:lnTo>
                        <a:pt x="1095" y="496"/>
                      </a:lnTo>
                      <a:lnTo>
                        <a:pt x="1109" y="533"/>
                      </a:lnTo>
                      <a:lnTo>
                        <a:pt x="1109" y="546"/>
                      </a:lnTo>
                      <a:lnTo>
                        <a:pt x="1088" y="554"/>
                      </a:lnTo>
                      <a:lnTo>
                        <a:pt x="993" y="554"/>
                      </a:lnTo>
                      <a:lnTo>
                        <a:pt x="969" y="554"/>
                      </a:lnTo>
                      <a:lnTo>
                        <a:pt x="953" y="570"/>
                      </a:lnTo>
                      <a:lnTo>
                        <a:pt x="953" y="599"/>
                      </a:lnTo>
                      <a:lnTo>
                        <a:pt x="940" y="620"/>
                      </a:lnTo>
                      <a:lnTo>
                        <a:pt x="895" y="659"/>
                      </a:lnTo>
                      <a:lnTo>
                        <a:pt x="903" y="688"/>
                      </a:lnTo>
                      <a:lnTo>
                        <a:pt x="895" y="710"/>
                      </a:lnTo>
                      <a:lnTo>
                        <a:pt x="879" y="725"/>
                      </a:lnTo>
                      <a:lnTo>
                        <a:pt x="895" y="770"/>
                      </a:lnTo>
                      <a:lnTo>
                        <a:pt x="903" y="799"/>
                      </a:lnTo>
                      <a:lnTo>
                        <a:pt x="887" y="820"/>
                      </a:lnTo>
                      <a:lnTo>
                        <a:pt x="858" y="844"/>
                      </a:lnTo>
                      <a:lnTo>
                        <a:pt x="850" y="873"/>
                      </a:lnTo>
                      <a:lnTo>
                        <a:pt x="845" y="910"/>
                      </a:lnTo>
                      <a:lnTo>
                        <a:pt x="792" y="934"/>
                      </a:lnTo>
                      <a:lnTo>
                        <a:pt x="763" y="955"/>
                      </a:lnTo>
                      <a:lnTo>
                        <a:pt x="718" y="984"/>
                      </a:lnTo>
                      <a:lnTo>
                        <a:pt x="723" y="1008"/>
                      </a:lnTo>
                      <a:lnTo>
                        <a:pt x="689" y="1016"/>
                      </a:lnTo>
                      <a:lnTo>
                        <a:pt x="671" y="1029"/>
                      </a:lnTo>
                      <a:lnTo>
                        <a:pt x="636" y="1082"/>
                      </a:lnTo>
                      <a:lnTo>
                        <a:pt x="605" y="1103"/>
                      </a:lnTo>
                      <a:lnTo>
                        <a:pt x="613" y="1140"/>
                      </a:lnTo>
                      <a:lnTo>
                        <a:pt x="594" y="1153"/>
                      </a:lnTo>
                      <a:lnTo>
                        <a:pt x="578" y="1169"/>
                      </a:lnTo>
                      <a:lnTo>
                        <a:pt x="594" y="1227"/>
                      </a:lnTo>
                      <a:lnTo>
                        <a:pt x="586" y="1264"/>
                      </a:lnTo>
                      <a:lnTo>
                        <a:pt x="547" y="1287"/>
                      </a:lnTo>
                      <a:lnTo>
                        <a:pt x="541" y="1345"/>
                      </a:lnTo>
                      <a:lnTo>
                        <a:pt x="547" y="1419"/>
                      </a:lnTo>
                      <a:lnTo>
                        <a:pt x="565" y="1456"/>
                      </a:lnTo>
                      <a:lnTo>
                        <a:pt x="621" y="1504"/>
                      </a:lnTo>
                      <a:lnTo>
                        <a:pt x="642" y="1546"/>
                      </a:lnTo>
                      <a:lnTo>
                        <a:pt x="665" y="1591"/>
                      </a:lnTo>
                      <a:lnTo>
                        <a:pt x="679" y="1620"/>
                      </a:lnTo>
                      <a:lnTo>
                        <a:pt x="665" y="1652"/>
                      </a:lnTo>
                      <a:lnTo>
                        <a:pt x="636" y="1673"/>
                      </a:lnTo>
                      <a:lnTo>
                        <a:pt x="613" y="1665"/>
                      </a:lnTo>
                      <a:lnTo>
                        <a:pt x="594" y="1644"/>
                      </a:lnTo>
                      <a:lnTo>
                        <a:pt x="565" y="1652"/>
                      </a:lnTo>
                      <a:lnTo>
                        <a:pt x="557" y="1673"/>
                      </a:lnTo>
                      <a:lnTo>
                        <a:pt x="512" y="1673"/>
                      </a:lnTo>
                      <a:lnTo>
                        <a:pt x="444" y="1665"/>
                      </a:lnTo>
                      <a:lnTo>
                        <a:pt x="431" y="1681"/>
                      </a:lnTo>
                      <a:lnTo>
                        <a:pt x="473" y="1702"/>
                      </a:lnTo>
                      <a:lnTo>
                        <a:pt x="533" y="1681"/>
                      </a:lnTo>
                      <a:lnTo>
                        <a:pt x="547" y="1710"/>
                      </a:lnTo>
                      <a:lnTo>
                        <a:pt x="594" y="1718"/>
                      </a:lnTo>
                      <a:lnTo>
                        <a:pt x="628" y="1731"/>
                      </a:lnTo>
                      <a:lnTo>
                        <a:pt x="613" y="1747"/>
                      </a:lnTo>
                      <a:lnTo>
                        <a:pt x="570" y="1739"/>
                      </a:lnTo>
                      <a:lnTo>
                        <a:pt x="565" y="1755"/>
                      </a:lnTo>
                      <a:lnTo>
                        <a:pt x="570" y="1776"/>
                      </a:lnTo>
                      <a:lnTo>
                        <a:pt x="547" y="1807"/>
                      </a:lnTo>
                      <a:lnTo>
                        <a:pt x="512" y="1834"/>
                      </a:lnTo>
                      <a:lnTo>
                        <a:pt x="497" y="1842"/>
                      </a:lnTo>
                      <a:lnTo>
                        <a:pt x="481" y="1850"/>
                      </a:lnTo>
                      <a:lnTo>
                        <a:pt x="491" y="1886"/>
                      </a:lnTo>
                      <a:lnTo>
                        <a:pt x="473" y="1908"/>
                      </a:lnTo>
                      <a:lnTo>
                        <a:pt x="452" y="1955"/>
                      </a:lnTo>
                      <a:lnTo>
                        <a:pt x="460" y="1997"/>
                      </a:lnTo>
                      <a:lnTo>
                        <a:pt x="444" y="2063"/>
                      </a:lnTo>
                      <a:lnTo>
                        <a:pt x="431" y="2095"/>
                      </a:lnTo>
                      <a:lnTo>
                        <a:pt x="431" y="2140"/>
                      </a:lnTo>
                      <a:lnTo>
                        <a:pt x="407" y="2169"/>
                      </a:lnTo>
                      <a:lnTo>
                        <a:pt x="378" y="2222"/>
                      </a:lnTo>
                      <a:lnTo>
                        <a:pt x="370" y="2259"/>
                      </a:lnTo>
                      <a:lnTo>
                        <a:pt x="317" y="2251"/>
                      </a:lnTo>
                      <a:lnTo>
                        <a:pt x="267" y="2251"/>
                      </a:lnTo>
                      <a:lnTo>
                        <a:pt x="259" y="2272"/>
                      </a:lnTo>
                      <a:lnTo>
                        <a:pt x="230" y="2280"/>
                      </a:lnTo>
                      <a:lnTo>
                        <a:pt x="214" y="2288"/>
                      </a:lnTo>
                      <a:lnTo>
                        <a:pt x="222" y="2314"/>
                      </a:lnTo>
                      <a:lnTo>
                        <a:pt x="214" y="2354"/>
                      </a:lnTo>
                      <a:lnTo>
                        <a:pt x="177" y="2375"/>
                      </a:lnTo>
                      <a:lnTo>
                        <a:pt x="156" y="2354"/>
                      </a:lnTo>
                      <a:lnTo>
                        <a:pt x="127" y="2375"/>
                      </a:lnTo>
                      <a:lnTo>
                        <a:pt x="88" y="2375"/>
                      </a:lnTo>
                      <a:lnTo>
                        <a:pt x="74" y="2354"/>
                      </a:lnTo>
                      <a:lnTo>
                        <a:pt x="88" y="2338"/>
                      </a:lnTo>
                      <a:lnTo>
                        <a:pt x="95" y="2296"/>
                      </a:lnTo>
                      <a:lnTo>
                        <a:pt x="66" y="2237"/>
                      </a:lnTo>
                      <a:lnTo>
                        <a:pt x="53" y="2206"/>
                      </a:lnTo>
                      <a:lnTo>
                        <a:pt x="61" y="2190"/>
                      </a:lnTo>
                      <a:lnTo>
                        <a:pt x="74" y="2190"/>
                      </a:lnTo>
                      <a:lnTo>
                        <a:pt x="82" y="2177"/>
                      </a:lnTo>
                      <a:lnTo>
                        <a:pt x="88" y="2161"/>
                      </a:lnTo>
                      <a:lnTo>
                        <a:pt x="95" y="2148"/>
                      </a:lnTo>
                      <a:lnTo>
                        <a:pt x="88" y="2132"/>
                      </a:lnTo>
                      <a:lnTo>
                        <a:pt x="74" y="2103"/>
                      </a:lnTo>
                      <a:lnTo>
                        <a:pt x="45" y="2058"/>
                      </a:lnTo>
                      <a:lnTo>
                        <a:pt x="53" y="2013"/>
                      </a:lnTo>
                      <a:lnTo>
                        <a:pt x="29" y="1976"/>
                      </a:lnTo>
                      <a:lnTo>
                        <a:pt x="8" y="1955"/>
                      </a:lnTo>
                      <a:lnTo>
                        <a:pt x="22" y="1916"/>
                      </a:lnTo>
                      <a:lnTo>
                        <a:pt x="37" y="1842"/>
                      </a:lnTo>
                      <a:lnTo>
                        <a:pt x="8" y="1807"/>
                      </a:lnTo>
                      <a:lnTo>
                        <a:pt x="0" y="1768"/>
                      </a:lnTo>
                      <a:lnTo>
                        <a:pt x="0" y="1747"/>
                      </a:lnTo>
                      <a:lnTo>
                        <a:pt x="14" y="1702"/>
                      </a:lnTo>
                      <a:lnTo>
                        <a:pt x="37" y="1710"/>
                      </a:lnTo>
                      <a:lnTo>
                        <a:pt x="61" y="1652"/>
                      </a:lnTo>
                      <a:lnTo>
                        <a:pt x="61" y="1583"/>
                      </a:lnTo>
                      <a:lnTo>
                        <a:pt x="66" y="1562"/>
                      </a:lnTo>
                      <a:lnTo>
                        <a:pt x="95" y="1538"/>
                      </a:lnTo>
                      <a:lnTo>
                        <a:pt x="140" y="1509"/>
                      </a:lnTo>
                      <a:lnTo>
                        <a:pt x="140" y="1472"/>
                      </a:lnTo>
                      <a:lnTo>
                        <a:pt x="135" y="1361"/>
                      </a:lnTo>
                      <a:lnTo>
                        <a:pt x="119" y="1345"/>
                      </a:lnTo>
                      <a:lnTo>
                        <a:pt x="119" y="1316"/>
                      </a:lnTo>
                      <a:lnTo>
                        <a:pt x="156" y="1301"/>
                      </a:lnTo>
                      <a:lnTo>
                        <a:pt x="169" y="1287"/>
                      </a:lnTo>
                      <a:lnTo>
                        <a:pt x="148" y="1243"/>
                      </a:lnTo>
                      <a:lnTo>
                        <a:pt x="119" y="1198"/>
                      </a:lnTo>
                      <a:lnTo>
                        <a:pt x="127" y="1148"/>
                      </a:lnTo>
                      <a:lnTo>
                        <a:pt x="135" y="1111"/>
                      </a:lnTo>
                      <a:lnTo>
                        <a:pt x="164" y="1045"/>
                      </a:lnTo>
                      <a:lnTo>
                        <a:pt x="164" y="1016"/>
                      </a:lnTo>
                      <a:lnTo>
                        <a:pt x="164" y="955"/>
                      </a:lnTo>
                      <a:lnTo>
                        <a:pt x="185" y="902"/>
                      </a:lnTo>
                      <a:lnTo>
                        <a:pt x="222" y="873"/>
                      </a:lnTo>
                      <a:lnTo>
                        <a:pt x="259" y="852"/>
                      </a:lnTo>
                      <a:lnTo>
                        <a:pt x="296" y="860"/>
                      </a:lnTo>
                      <a:lnTo>
                        <a:pt x="333" y="873"/>
                      </a:lnTo>
                      <a:lnTo>
                        <a:pt x="349" y="820"/>
                      </a:lnTo>
                      <a:lnTo>
                        <a:pt x="333" y="775"/>
                      </a:lnTo>
                      <a:lnTo>
                        <a:pt x="317" y="746"/>
                      </a:lnTo>
                      <a:lnTo>
                        <a:pt x="312" y="725"/>
                      </a:lnTo>
                      <a:lnTo>
                        <a:pt x="317" y="702"/>
                      </a:lnTo>
                      <a:lnTo>
                        <a:pt x="341" y="694"/>
                      </a:lnTo>
                      <a:lnTo>
                        <a:pt x="349" y="644"/>
                      </a:lnTo>
                      <a:lnTo>
                        <a:pt x="365" y="599"/>
                      </a:lnTo>
                      <a:lnTo>
                        <a:pt x="370" y="562"/>
                      </a:lnTo>
                      <a:lnTo>
                        <a:pt x="370" y="525"/>
                      </a:lnTo>
                      <a:lnTo>
                        <a:pt x="391" y="488"/>
                      </a:lnTo>
                      <a:lnTo>
                        <a:pt x="438" y="459"/>
                      </a:lnTo>
                      <a:lnTo>
                        <a:pt x="467" y="451"/>
                      </a:lnTo>
                      <a:lnTo>
                        <a:pt x="467" y="414"/>
                      </a:lnTo>
                      <a:lnTo>
                        <a:pt x="481" y="390"/>
                      </a:lnTo>
                      <a:lnTo>
                        <a:pt x="512" y="356"/>
                      </a:lnTo>
                      <a:lnTo>
                        <a:pt x="541" y="332"/>
                      </a:lnTo>
                      <a:lnTo>
                        <a:pt x="526" y="269"/>
                      </a:lnTo>
                      <a:lnTo>
                        <a:pt x="581" y="208"/>
                      </a:lnTo>
                      <a:lnTo>
                        <a:pt x="594" y="182"/>
                      </a:lnTo>
                      <a:lnTo>
                        <a:pt x="636" y="174"/>
                      </a:lnTo>
                      <a:lnTo>
                        <a:pt x="663" y="140"/>
                      </a:lnTo>
                      <a:lnTo>
                        <a:pt x="663" y="116"/>
                      </a:lnTo>
                      <a:lnTo>
                        <a:pt x="689" y="92"/>
                      </a:lnTo>
                      <a:lnTo>
                        <a:pt x="737" y="84"/>
                      </a:lnTo>
                      <a:lnTo>
                        <a:pt x="792" y="84"/>
                      </a:lnTo>
                      <a:lnTo>
                        <a:pt x="837" y="42"/>
                      </a:lnTo>
                      <a:lnTo>
                        <a:pt x="829" y="0"/>
                      </a:lnTo>
                      <a:lnTo>
                        <a:pt x="837"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27" name="Freeform 27"/>
                <p:cNvSpPr>
                  <a:spLocks/>
                </p:cNvSpPr>
                <p:nvPr/>
              </p:nvSpPr>
              <p:spPr bwMode="auto">
                <a:xfrm>
                  <a:off x="3499" y="1248"/>
                  <a:ext cx="1110" cy="2377"/>
                </a:xfrm>
                <a:custGeom>
                  <a:avLst/>
                  <a:gdLst/>
                  <a:ahLst/>
                  <a:cxnLst>
                    <a:cxn ang="0">
                      <a:pos x="871" y="42"/>
                    </a:cxn>
                    <a:cxn ang="0">
                      <a:pos x="1022" y="147"/>
                    </a:cxn>
                    <a:cxn ang="0">
                      <a:pos x="1035" y="237"/>
                    </a:cxn>
                    <a:cxn ang="0">
                      <a:pos x="1072" y="316"/>
                    </a:cxn>
                    <a:cxn ang="0">
                      <a:pos x="1066" y="422"/>
                    </a:cxn>
                    <a:cxn ang="0">
                      <a:pos x="1095" y="496"/>
                    </a:cxn>
                    <a:cxn ang="0">
                      <a:pos x="1088" y="554"/>
                    </a:cxn>
                    <a:cxn ang="0">
                      <a:pos x="953" y="570"/>
                    </a:cxn>
                    <a:cxn ang="0">
                      <a:pos x="895" y="659"/>
                    </a:cxn>
                    <a:cxn ang="0">
                      <a:pos x="879" y="725"/>
                    </a:cxn>
                    <a:cxn ang="0">
                      <a:pos x="887" y="820"/>
                    </a:cxn>
                    <a:cxn ang="0">
                      <a:pos x="845" y="910"/>
                    </a:cxn>
                    <a:cxn ang="0">
                      <a:pos x="718" y="984"/>
                    </a:cxn>
                    <a:cxn ang="0">
                      <a:pos x="671" y="1029"/>
                    </a:cxn>
                    <a:cxn ang="0">
                      <a:pos x="613" y="1140"/>
                    </a:cxn>
                    <a:cxn ang="0">
                      <a:pos x="594" y="1227"/>
                    </a:cxn>
                    <a:cxn ang="0">
                      <a:pos x="541" y="1345"/>
                    </a:cxn>
                    <a:cxn ang="0">
                      <a:pos x="621" y="1504"/>
                    </a:cxn>
                    <a:cxn ang="0">
                      <a:pos x="679" y="1620"/>
                    </a:cxn>
                    <a:cxn ang="0">
                      <a:pos x="613" y="1665"/>
                    </a:cxn>
                    <a:cxn ang="0">
                      <a:pos x="557" y="1673"/>
                    </a:cxn>
                    <a:cxn ang="0">
                      <a:pos x="431" y="1681"/>
                    </a:cxn>
                    <a:cxn ang="0">
                      <a:pos x="547" y="1710"/>
                    </a:cxn>
                    <a:cxn ang="0">
                      <a:pos x="613" y="1747"/>
                    </a:cxn>
                    <a:cxn ang="0">
                      <a:pos x="570" y="1776"/>
                    </a:cxn>
                    <a:cxn ang="0">
                      <a:pos x="497" y="1842"/>
                    </a:cxn>
                    <a:cxn ang="0">
                      <a:pos x="473" y="1908"/>
                    </a:cxn>
                    <a:cxn ang="0">
                      <a:pos x="444" y="2063"/>
                    </a:cxn>
                    <a:cxn ang="0">
                      <a:pos x="407" y="2169"/>
                    </a:cxn>
                    <a:cxn ang="0">
                      <a:pos x="317" y="2251"/>
                    </a:cxn>
                    <a:cxn ang="0">
                      <a:pos x="230" y="2280"/>
                    </a:cxn>
                    <a:cxn ang="0">
                      <a:pos x="214" y="2354"/>
                    </a:cxn>
                    <a:cxn ang="0">
                      <a:pos x="127" y="2375"/>
                    </a:cxn>
                    <a:cxn ang="0">
                      <a:pos x="88" y="2338"/>
                    </a:cxn>
                    <a:cxn ang="0">
                      <a:pos x="53" y="2206"/>
                    </a:cxn>
                    <a:cxn ang="0">
                      <a:pos x="82" y="2177"/>
                    </a:cxn>
                    <a:cxn ang="0">
                      <a:pos x="88" y="2132"/>
                    </a:cxn>
                    <a:cxn ang="0">
                      <a:pos x="53" y="2013"/>
                    </a:cxn>
                    <a:cxn ang="0">
                      <a:pos x="22" y="1916"/>
                    </a:cxn>
                    <a:cxn ang="0">
                      <a:pos x="0" y="1768"/>
                    </a:cxn>
                    <a:cxn ang="0">
                      <a:pos x="37" y="1710"/>
                    </a:cxn>
                    <a:cxn ang="0">
                      <a:pos x="66" y="1562"/>
                    </a:cxn>
                    <a:cxn ang="0">
                      <a:pos x="140" y="1472"/>
                    </a:cxn>
                    <a:cxn ang="0">
                      <a:pos x="119" y="1316"/>
                    </a:cxn>
                    <a:cxn ang="0">
                      <a:pos x="148" y="1243"/>
                    </a:cxn>
                    <a:cxn ang="0">
                      <a:pos x="135" y="1111"/>
                    </a:cxn>
                    <a:cxn ang="0">
                      <a:pos x="164" y="955"/>
                    </a:cxn>
                    <a:cxn ang="0">
                      <a:pos x="259" y="852"/>
                    </a:cxn>
                    <a:cxn ang="0">
                      <a:pos x="349" y="820"/>
                    </a:cxn>
                    <a:cxn ang="0">
                      <a:pos x="312" y="725"/>
                    </a:cxn>
                    <a:cxn ang="0">
                      <a:pos x="349" y="644"/>
                    </a:cxn>
                    <a:cxn ang="0">
                      <a:pos x="370" y="525"/>
                    </a:cxn>
                    <a:cxn ang="0">
                      <a:pos x="467" y="451"/>
                    </a:cxn>
                    <a:cxn ang="0">
                      <a:pos x="512" y="356"/>
                    </a:cxn>
                    <a:cxn ang="0">
                      <a:pos x="581" y="208"/>
                    </a:cxn>
                    <a:cxn ang="0">
                      <a:pos x="663" y="140"/>
                    </a:cxn>
                    <a:cxn ang="0">
                      <a:pos x="737" y="84"/>
                    </a:cxn>
                    <a:cxn ang="0">
                      <a:pos x="829" y="0"/>
                    </a:cxn>
                  </a:cxnLst>
                  <a:rect l="0" t="0" r="r" b="b"/>
                  <a:pathLst>
                    <a:path w="1110" h="2376">
                      <a:moveTo>
                        <a:pt x="837" y="0"/>
                      </a:moveTo>
                      <a:lnTo>
                        <a:pt x="850" y="8"/>
                      </a:lnTo>
                      <a:lnTo>
                        <a:pt x="871" y="42"/>
                      </a:lnTo>
                      <a:lnTo>
                        <a:pt x="969" y="140"/>
                      </a:lnTo>
                      <a:lnTo>
                        <a:pt x="985" y="116"/>
                      </a:lnTo>
                      <a:lnTo>
                        <a:pt x="1022" y="147"/>
                      </a:lnTo>
                      <a:lnTo>
                        <a:pt x="1035" y="176"/>
                      </a:lnTo>
                      <a:lnTo>
                        <a:pt x="1035" y="200"/>
                      </a:lnTo>
                      <a:lnTo>
                        <a:pt x="1035" y="237"/>
                      </a:lnTo>
                      <a:lnTo>
                        <a:pt x="1022" y="258"/>
                      </a:lnTo>
                      <a:lnTo>
                        <a:pt x="1051" y="290"/>
                      </a:lnTo>
                      <a:lnTo>
                        <a:pt x="1072" y="316"/>
                      </a:lnTo>
                      <a:lnTo>
                        <a:pt x="1072" y="340"/>
                      </a:lnTo>
                      <a:lnTo>
                        <a:pt x="1072" y="377"/>
                      </a:lnTo>
                      <a:lnTo>
                        <a:pt x="1066" y="422"/>
                      </a:lnTo>
                      <a:lnTo>
                        <a:pt x="1051" y="438"/>
                      </a:lnTo>
                      <a:lnTo>
                        <a:pt x="1072" y="459"/>
                      </a:lnTo>
                      <a:lnTo>
                        <a:pt x="1095" y="496"/>
                      </a:lnTo>
                      <a:lnTo>
                        <a:pt x="1109" y="533"/>
                      </a:lnTo>
                      <a:lnTo>
                        <a:pt x="1109" y="546"/>
                      </a:lnTo>
                      <a:lnTo>
                        <a:pt x="1088" y="554"/>
                      </a:lnTo>
                      <a:lnTo>
                        <a:pt x="993" y="554"/>
                      </a:lnTo>
                      <a:lnTo>
                        <a:pt x="969" y="554"/>
                      </a:lnTo>
                      <a:lnTo>
                        <a:pt x="953" y="570"/>
                      </a:lnTo>
                      <a:lnTo>
                        <a:pt x="953" y="599"/>
                      </a:lnTo>
                      <a:lnTo>
                        <a:pt x="940" y="620"/>
                      </a:lnTo>
                      <a:lnTo>
                        <a:pt x="895" y="659"/>
                      </a:lnTo>
                      <a:lnTo>
                        <a:pt x="903" y="688"/>
                      </a:lnTo>
                      <a:lnTo>
                        <a:pt x="895" y="710"/>
                      </a:lnTo>
                      <a:lnTo>
                        <a:pt x="879" y="725"/>
                      </a:lnTo>
                      <a:lnTo>
                        <a:pt x="895" y="770"/>
                      </a:lnTo>
                      <a:lnTo>
                        <a:pt x="903" y="799"/>
                      </a:lnTo>
                      <a:lnTo>
                        <a:pt x="887" y="820"/>
                      </a:lnTo>
                      <a:lnTo>
                        <a:pt x="858" y="844"/>
                      </a:lnTo>
                      <a:lnTo>
                        <a:pt x="850" y="873"/>
                      </a:lnTo>
                      <a:lnTo>
                        <a:pt x="845" y="910"/>
                      </a:lnTo>
                      <a:lnTo>
                        <a:pt x="792" y="934"/>
                      </a:lnTo>
                      <a:lnTo>
                        <a:pt x="763" y="955"/>
                      </a:lnTo>
                      <a:lnTo>
                        <a:pt x="718" y="984"/>
                      </a:lnTo>
                      <a:lnTo>
                        <a:pt x="723" y="1008"/>
                      </a:lnTo>
                      <a:lnTo>
                        <a:pt x="689" y="1016"/>
                      </a:lnTo>
                      <a:lnTo>
                        <a:pt x="671" y="1029"/>
                      </a:lnTo>
                      <a:lnTo>
                        <a:pt x="636" y="1082"/>
                      </a:lnTo>
                      <a:lnTo>
                        <a:pt x="605" y="1103"/>
                      </a:lnTo>
                      <a:lnTo>
                        <a:pt x="613" y="1140"/>
                      </a:lnTo>
                      <a:lnTo>
                        <a:pt x="594" y="1153"/>
                      </a:lnTo>
                      <a:lnTo>
                        <a:pt x="578" y="1169"/>
                      </a:lnTo>
                      <a:lnTo>
                        <a:pt x="594" y="1227"/>
                      </a:lnTo>
                      <a:lnTo>
                        <a:pt x="586" y="1264"/>
                      </a:lnTo>
                      <a:lnTo>
                        <a:pt x="547" y="1287"/>
                      </a:lnTo>
                      <a:lnTo>
                        <a:pt x="541" y="1345"/>
                      </a:lnTo>
                      <a:lnTo>
                        <a:pt x="547" y="1419"/>
                      </a:lnTo>
                      <a:lnTo>
                        <a:pt x="565" y="1456"/>
                      </a:lnTo>
                      <a:lnTo>
                        <a:pt x="621" y="1504"/>
                      </a:lnTo>
                      <a:lnTo>
                        <a:pt x="642" y="1546"/>
                      </a:lnTo>
                      <a:lnTo>
                        <a:pt x="665" y="1591"/>
                      </a:lnTo>
                      <a:lnTo>
                        <a:pt x="679" y="1620"/>
                      </a:lnTo>
                      <a:lnTo>
                        <a:pt x="665" y="1652"/>
                      </a:lnTo>
                      <a:lnTo>
                        <a:pt x="636" y="1673"/>
                      </a:lnTo>
                      <a:lnTo>
                        <a:pt x="613" y="1665"/>
                      </a:lnTo>
                      <a:lnTo>
                        <a:pt x="594" y="1644"/>
                      </a:lnTo>
                      <a:lnTo>
                        <a:pt x="565" y="1652"/>
                      </a:lnTo>
                      <a:lnTo>
                        <a:pt x="557" y="1673"/>
                      </a:lnTo>
                      <a:lnTo>
                        <a:pt x="512" y="1673"/>
                      </a:lnTo>
                      <a:lnTo>
                        <a:pt x="444" y="1665"/>
                      </a:lnTo>
                      <a:lnTo>
                        <a:pt x="431" y="1681"/>
                      </a:lnTo>
                      <a:lnTo>
                        <a:pt x="473" y="1702"/>
                      </a:lnTo>
                      <a:lnTo>
                        <a:pt x="533" y="1681"/>
                      </a:lnTo>
                      <a:lnTo>
                        <a:pt x="547" y="1710"/>
                      </a:lnTo>
                      <a:lnTo>
                        <a:pt x="594" y="1718"/>
                      </a:lnTo>
                      <a:lnTo>
                        <a:pt x="628" y="1731"/>
                      </a:lnTo>
                      <a:lnTo>
                        <a:pt x="613" y="1747"/>
                      </a:lnTo>
                      <a:lnTo>
                        <a:pt x="570" y="1739"/>
                      </a:lnTo>
                      <a:lnTo>
                        <a:pt x="565" y="1755"/>
                      </a:lnTo>
                      <a:lnTo>
                        <a:pt x="570" y="1776"/>
                      </a:lnTo>
                      <a:lnTo>
                        <a:pt x="547" y="1807"/>
                      </a:lnTo>
                      <a:lnTo>
                        <a:pt x="512" y="1834"/>
                      </a:lnTo>
                      <a:lnTo>
                        <a:pt x="497" y="1842"/>
                      </a:lnTo>
                      <a:lnTo>
                        <a:pt x="481" y="1850"/>
                      </a:lnTo>
                      <a:lnTo>
                        <a:pt x="491" y="1886"/>
                      </a:lnTo>
                      <a:lnTo>
                        <a:pt x="473" y="1908"/>
                      </a:lnTo>
                      <a:lnTo>
                        <a:pt x="452" y="1955"/>
                      </a:lnTo>
                      <a:lnTo>
                        <a:pt x="460" y="1997"/>
                      </a:lnTo>
                      <a:lnTo>
                        <a:pt x="444" y="2063"/>
                      </a:lnTo>
                      <a:lnTo>
                        <a:pt x="431" y="2095"/>
                      </a:lnTo>
                      <a:lnTo>
                        <a:pt x="431" y="2140"/>
                      </a:lnTo>
                      <a:lnTo>
                        <a:pt x="407" y="2169"/>
                      </a:lnTo>
                      <a:lnTo>
                        <a:pt x="378" y="2222"/>
                      </a:lnTo>
                      <a:lnTo>
                        <a:pt x="370" y="2259"/>
                      </a:lnTo>
                      <a:lnTo>
                        <a:pt x="317" y="2251"/>
                      </a:lnTo>
                      <a:lnTo>
                        <a:pt x="267" y="2251"/>
                      </a:lnTo>
                      <a:lnTo>
                        <a:pt x="259" y="2272"/>
                      </a:lnTo>
                      <a:lnTo>
                        <a:pt x="230" y="2280"/>
                      </a:lnTo>
                      <a:lnTo>
                        <a:pt x="214" y="2288"/>
                      </a:lnTo>
                      <a:lnTo>
                        <a:pt x="222" y="2314"/>
                      </a:lnTo>
                      <a:lnTo>
                        <a:pt x="214" y="2354"/>
                      </a:lnTo>
                      <a:lnTo>
                        <a:pt x="177" y="2375"/>
                      </a:lnTo>
                      <a:lnTo>
                        <a:pt x="156" y="2354"/>
                      </a:lnTo>
                      <a:lnTo>
                        <a:pt x="127" y="2375"/>
                      </a:lnTo>
                      <a:lnTo>
                        <a:pt x="88" y="2375"/>
                      </a:lnTo>
                      <a:lnTo>
                        <a:pt x="74" y="2354"/>
                      </a:lnTo>
                      <a:lnTo>
                        <a:pt x="88" y="2338"/>
                      </a:lnTo>
                      <a:lnTo>
                        <a:pt x="95" y="2296"/>
                      </a:lnTo>
                      <a:lnTo>
                        <a:pt x="66" y="2237"/>
                      </a:lnTo>
                      <a:lnTo>
                        <a:pt x="53" y="2206"/>
                      </a:lnTo>
                      <a:lnTo>
                        <a:pt x="61" y="2190"/>
                      </a:lnTo>
                      <a:lnTo>
                        <a:pt x="74" y="2190"/>
                      </a:lnTo>
                      <a:lnTo>
                        <a:pt x="82" y="2177"/>
                      </a:lnTo>
                      <a:lnTo>
                        <a:pt x="88" y="2161"/>
                      </a:lnTo>
                      <a:lnTo>
                        <a:pt x="95" y="2148"/>
                      </a:lnTo>
                      <a:lnTo>
                        <a:pt x="88" y="2132"/>
                      </a:lnTo>
                      <a:lnTo>
                        <a:pt x="74" y="2103"/>
                      </a:lnTo>
                      <a:lnTo>
                        <a:pt x="45" y="2058"/>
                      </a:lnTo>
                      <a:lnTo>
                        <a:pt x="53" y="2013"/>
                      </a:lnTo>
                      <a:lnTo>
                        <a:pt x="29" y="1976"/>
                      </a:lnTo>
                      <a:lnTo>
                        <a:pt x="8" y="1955"/>
                      </a:lnTo>
                      <a:lnTo>
                        <a:pt x="22" y="1916"/>
                      </a:lnTo>
                      <a:lnTo>
                        <a:pt x="37" y="1842"/>
                      </a:lnTo>
                      <a:lnTo>
                        <a:pt x="8" y="1807"/>
                      </a:lnTo>
                      <a:lnTo>
                        <a:pt x="0" y="1768"/>
                      </a:lnTo>
                      <a:lnTo>
                        <a:pt x="0" y="1747"/>
                      </a:lnTo>
                      <a:lnTo>
                        <a:pt x="14" y="1702"/>
                      </a:lnTo>
                      <a:lnTo>
                        <a:pt x="37" y="1710"/>
                      </a:lnTo>
                      <a:lnTo>
                        <a:pt x="61" y="1652"/>
                      </a:lnTo>
                      <a:lnTo>
                        <a:pt x="61" y="1583"/>
                      </a:lnTo>
                      <a:lnTo>
                        <a:pt x="66" y="1562"/>
                      </a:lnTo>
                      <a:lnTo>
                        <a:pt x="95" y="1538"/>
                      </a:lnTo>
                      <a:lnTo>
                        <a:pt x="140" y="1509"/>
                      </a:lnTo>
                      <a:lnTo>
                        <a:pt x="140" y="1472"/>
                      </a:lnTo>
                      <a:lnTo>
                        <a:pt x="135" y="1361"/>
                      </a:lnTo>
                      <a:lnTo>
                        <a:pt x="119" y="1345"/>
                      </a:lnTo>
                      <a:lnTo>
                        <a:pt x="119" y="1316"/>
                      </a:lnTo>
                      <a:lnTo>
                        <a:pt x="156" y="1301"/>
                      </a:lnTo>
                      <a:lnTo>
                        <a:pt x="169" y="1287"/>
                      </a:lnTo>
                      <a:lnTo>
                        <a:pt x="148" y="1243"/>
                      </a:lnTo>
                      <a:lnTo>
                        <a:pt x="119" y="1198"/>
                      </a:lnTo>
                      <a:lnTo>
                        <a:pt x="127" y="1148"/>
                      </a:lnTo>
                      <a:lnTo>
                        <a:pt x="135" y="1111"/>
                      </a:lnTo>
                      <a:lnTo>
                        <a:pt x="164" y="1045"/>
                      </a:lnTo>
                      <a:lnTo>
                        <a:pt x="164" y="1016"/>
                      </a:lnTo>
                      <a:lnTo>
                        <a:pt x="164" y="955"/>
                      </a:lnTo>
                      <a:lnTo>
                        <a:pt x="185" y="902"/>
                      </a:lnTo>
                      <a:lnTo>
                        <a:pt x="222" y="873"/>
                      </a:lnTo>
                      <a:lnTo>
                        <a:pt x="259" y="852"/>
                      </a:lnTo>
                      <a:lnTo>
                        <a:pt x="296" y="860"/>
                      </a:lnTo>
                      <a:lnTo>
                        <a:pt x="333" y="873"/>
                      </a:lnTo>
                      <a:lnTo>
                        <a:pt x="349" y="820"/>
                      </a:lnTo>
                      <a:lnTo>
                        <a:pt x="333" y="775"/>
                      </a:lnTo>
                      <a:lnTo>
                        <a:pt x="317" y="746"/>
                      </a:lnTo>
                      <a:lnTo>
                        <a:pt x="312" y="725"/>
                      </a:lnTo>
                      <a:lnTo>
                        <a:pt x="317" y="702"/>
                      </a:lnTo>
                      <a:lnTo>
                        <a:pt x="341" y="694"/>
                      </a:lnTo>
                      <a:lnTo>
                        <a:pt x="349" y="644"/>
                      </a:lnTo>
                      <a:lnTo>
                        <a:pt x="365" y="599"/>
                      </a:lnTo>
                      <a:lnTo>
                        <a:pt x="370" y="562"/>
                      </a:lnTo>
                      <a:lnTo>
                        <a:pt x="370" y="525"/>
                      </a:lnTo>
                      <a:lnTo>
                        <a:pt x="391" y="488"/>
                      </a:lnTo>
                      <a:lnTo>
                        <a:pt x="438" y="459"/>
                      </a:lnTo>
                      <a:lnTo>
                        <a:pt x="467" y="451"/>
                      </a:lnTo>
                      <a:lnTo>
                        <a:pt x="467" y="414"/>
                      </a:lnTo>
                      <a:lnTo>
                        <a:pt x="481" y="390"/>
                      </a:lnTo>
                      <a:lnTo>
                        <a:pt x="512" y="356"/>
                      </a:lnTo>
                      <a:lnTo>
                        <a:pt x="541" y="332"/>
                      </a:lnTo>
                      <a:lnTo>
                        <a:pt x="526" y="269"/>
                      </a:lnTo>
                      <a:lnTo>
                        <a:pt x="581" y="208"/>
                      </a:lnTo>
                      <a:lnTo>
                        <a:pt x="594" y="182"/>
                      </a:lnTo>
                      <a:lnTo>
                        <a:pt x="636" y="174"/>
                      </a:lnTo>
                      <a:lnTo>
                        <a:pt x="663" y="140"/>
                      </a:lnTo>
                      <a:lnTo>
                        <a:pt x="663" y="116"/>
                      </a:lnTo>
                      <a:lnTo>
                        <a:pt x="689" y="92"/>
                      </a:lnTo>
                      <a:lnTo>
                        <a:pt x="737" y="84"/>
                      </a:lnTo>
                      <a:lnTo>
                        <a:pt x="792" y="84"/>
                      </a:lnTo>
                      <a:lnTo>
                        <a:pt x="837" y="42"/>
                      </a:lnTo>
                      <a:lnTo>
                        <a:pt x="829"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grpSp>
        <p:grpSp>
          <p:nvGrpSpPr>
            <p:cNvPr id="157705" name="Group 28"/>
            <p:cNvGrpSpPr>
              <a:grpSpLocks/>
            </p:cNvGrpSpPr>
            <p:nvPr/>
          </p:nvGrpSpPr>
          <p:grpSpPr bwMode="auto">
            <a:xfrm>
              <a:off x="1542" y="432"/>
              <a:ext cx="911" cy="1138"/>
              <a:chOff x="2976" y="901"/>
              <a:chExt cx="2022" cy="2220"/>
            </a:xfrm>
          </p:grpSpPr>
          <p:sp>
            <p:nvSpPr>
              <p:cNvPr id="1433629" name="Freeform 29"/>
              <p:cNvSpPr>
                <a:spLocks/>
              </p:cNvSpPr>
              <p:nvPr/>
            </p:nvSpPr>
            <p:spPr bwMode="auto">
              <a:xfrm>
                <a:off x="2976" y="901"/>
                <a:ext cx="2023" cy="2220"/>
              </a:xfrm>
              <a:custGeom>
                <a:avLst/>
                <a:gdLst/>
                <a:ahLst/>
                <a:cxnLst>
                  <a:cxn ang="0">
                    <a:pos x="593" y="2027"/>
                  </a:cxn>
                  <a:cxn ang="0">
                    <a:pos x="675" y="1903"/>
                  </a:cxn>
                  <a:cxn ang="0">
                    <a:pos x="651" y="1728"/>
                  </a:cxn>
                  <a:cxn ang="0">
                    <a:pos x="667" y="1581"/>
                  </a:cxn>
                  <a:cxn ang="0">
                    <a:pos x="704" y="1375"/>
                  </a:cxn>
                  <a:cxn ang="0">
                    <a:pos x="807" y="1235"/>
                  </a:cxn>
                  <a:cxn ang="0">
                    <a:pos x="860" y="1124"/>
                  </a:cxn>
                  <a:cxn ang="0">
                    <a:pos x="899" y="1013"/>
                  </a:cxn>
                  <a:cxn ang="0">
                    <a:pos x="1007" y="829"/>
                  </a:cxn>
                  <a:cxn ang="0">
                    <a:pos x="1068" y="681"/>
                  </a:cxn>
                  <a:cxn ang="0">
                    <a:pos x="1205" y="533"/>
                  </a:cxn>
                  <a:cxn ang="0">
                    <a:pos x="1319" y="480"/>
                  </a:cxn>
                  <a:cxn ang="0">
                    <a:pos x="1393" y="348"/>
                  </a:cxn>
                  <a:cxn ang="0">
                    <a:pos x="1570" y="420"/>
                  </a:cxn>
                  <a:cxn ang="0">
                    <a:pos x="1664" y="441"/>
                  </a:cxn>
                  <a:cxn ang="0">
                    <a:pos x="1717" y="267"/>
                  </a:cxn>
                  <a:cxn ang="0">
                    <a:pos x="1865" y="251"/>
                  </a:cxn>
                  <a:cxn ang="0">
                    <a:pos x="1918" y="317"/>
                  </a:cxn>
                  <a:cxn ang="0">
                    <a:pos x="1960" y="230"/>
                  </a:cxn>
                  <a:cxn ang="0">
                    <a:pos x="2013" y="127"/>
                  </a:cxn>
                  <a:cxn ang="0">
                    <a:pos x="1918" y="37"/>
                  </a:cxn>
                  <a:cxn ang="0">
                    <a:pos x="1828" y="45"/>
                  </a:cxn>
                  <a:cxn ang="0">
                    <a:pos x="1778" y="37"/>
                  </a:cxn>
                  <a:cxn ang="0">
                    <a:pos x="1704" y="87"/>
                  </a:cxn>
                  <a:cxn ang="0">
                    <a:pos x="1672" y="61"/>
                  </a:cxn>
                  <a:cxn ang="0">
                    <a:pos x="1562" y="193"/>
                  </a:cxn>
                  <a:cxn ang="0">
                    <a:pos x="1451" y="230"/>
                  </a:cxn>
                  <a:cxn ang="0">
                    <a:pos x="1332" y="267"/>
                  </a:cxn>
                  <a:cxn ang="0">
                    <a:pos x="1192" y="296"/>
                  </a:cxn>
                  <a:cxn ang="0">
                    <a:pos x="1176" y="406"/>
                  </a:cxn>
                  <a:cxn ang="0">
                    <a:pos x="1163" y="501"/>
                  </a:cxn>
                  <a:cxn ang="0">
                    <a:pos x="1047" y="525"/>
                  </a:cxn>
                  <a:cxn ang="0">
                    <a:pos x="1007" y="607"/>
                  </a:cxn>
                  <a:cxn ang="0">
                    <a:pos x="920" y="723"/>
                  </a:cxn>
                  <a:cxn ang="0">
                    <a:pos x="831" y="871"/>
                  </a:cxn>
                  <a:cxn ang="0">
                    <a:pos x="757" y="1021"/>
                  </a:cxn>
                  <a:cxn ang="0">
                    <a:pos x="712" y="1111"/>
                  </a:cxn>
                  <a:cxn ang="0">
                    <a:pos x="569" y="1235"/>
                  </a:cxn>
                  <a:cxn ang="0">
                    <a:pos x="651" y="1251"/>
                  </a:cxn>
                  <a:cxn ang="0">
                    <a:pos x="527" y="1275"/>
                  </a:cxn>
                  <a:cxn ang="0">
                    <a:pos x="409" y="1348"/>
                  </a:cxn>
                  <a:cxn ang="0">
                    <a:pos x="308" y="1354"/>
                  </a:cxn>
                  <a:cxn ang="0">
                    <a:pos x="226" y="1409"/>
                  </a:cxn>
                  <a:cxn ang="0">
                    <a:pos x="174" y="1465"/>
                  </a:cxn>
                  <a:cxn ang="0">
                    <a:pos x="71" y="1533"/>
                  </a:cxn>
                  <a:cxn ang="0">
                    <a:pos x="42" y="1779"/>
                  </a:cxn>
                  <a:cxn ang="0">
                    <a:pos x="84" y="1834"/>
                  </a:cxn>
                  <a:cxn ang="0">
                    <a:pos x="42" y="1942"/>
                  </a:cxn>
                  <a:cxn ang="0">
                    <a:pos x="65" y="2006"/>
                  </a:cxn>
                  <a:cxn ang="0">
                    <a:pos x="0" y="2058"/>
                  </a:cxn>
                  <a:cxn ang="0">
                    <a:pos x="171" y="2219"/>
                  </a:cxn>
                  <a:cxn ang="0">
                    <a:pos x="419" y="2037"/>
                  </a:cxn>
                  <a:cxn ang="0">
                    <a:pos x="509" y="1934"/>
                  </a:cxn>
                  <a:cxn ang="0">
                    <a:pos x="527" y="2090"/>
                  </a:cxn>
                </a:cxnLst>
                <a:rect l="0" t="0" r="r" b="b"/>
                <a:pathLst>
                  <a:path w="2022" h="2220">
                    <a:moveTo>
                      <a:pt x="543" y="2090"/>
                    </a:moveTo>
                    <a:lnTo>
                      <a:pt x="548" y="2085"/>
                    </a:lnTo>
                    <a:lnTo>
                      <a:pt x="569" y="2079"/>
                    </a:lnTo>
                    <a:lnTo>
                      <a:pt x="585" y="2056"/>
                    </a:lnTo>
                    <a:lnTo>
                      <a:pt x="593" y="2027"/>
                    </a:lnTo>
                    <a:lnTo>
                      <a:pt x="601" y="2011"/>
                    </a:lnTo>
                    <a:lnTo>
                      <a:pt x="593" y="1969"/>
                    </a:lnTo>
                    <a:lnTo>
                      <a:pt x="601" y="1937"/>
                    </a:lnTo>
                    <a:lnTo>
                      <a:pt x="622" y="1924"/>
                    </a:lnTo>
                    <a:lnTo>
                      <a:pt x="675" y="1903"/>
                    </a:lnTo>
                    <a:lnTo>
                      <a:pt x="683" y="1879"/>
                    </a:lnTo>
                    <a:lnTo>
                      <a:pt x="675" y="1802"/>
                    </a:lnTo>
                    <a:lnTo>
                      <a:pt x="667" y="1789"/>
                    </a:lnTo>
                    <a:lnTo>
                      <a:pt x="667" y="1747"/>
                    </a:lnTo>
                    <a:lnTo>
                      <a:pt x="651" y="1728"/>
                    </a:lnTo>
                    <a:lnTo>
                      <a:pt x="659" y="1694"/>
                    </a:lnTo>
                    <a:lnTo>
                      <a:pt x="675" y="1694"/>
                    </a:lnTo>
                    <a:lnTo>
                      <a:pt x="712" y="1670"/>
                    </a:lnTo>
                    <a:lnTo>
                      <a:pt x="683" y="1604"/>
                    </a:lnTo>
                    <a:lnTo>
                      <a:pt x="667" y="1581"/>
                    </a:lnTo>
                    <a:lnTo>
                      <a:pt x="667" y="1575"/>
                    </a:lnTo>
                    <a:lnTo>
                      <a:pt x="667" y="1517"/>
                    </a:lnTo>
                    <a:lnTo>
                      <a:pt x="691" y="1473"/>
                    </a:lnTo>
                    <a:lnTo>
                      <a:pt x="696" y="1428"/>
                    </a:lnTo>
                    <a:lnTo>
                      <a:pt x="704" y="1375"/>
                    </a:lnTo>
                    <a:lnTo>
                      <a:pt x="696" y="1333"/>
                    </a:lnTo>
                    <a:lnTo>
                      <a:pt x="712" y="1301"/>
                    </a:lnTo>
                    <a:lnTo>
                      <a:pt x="720" y="1280"/>
                    </a:lnTo>
                    <a:lnTo>
                      <a:pt x="765" y="1251"/>
                    </a:lnTo>
                    <a:lnTo>
                      <a:pt x="807" y="1235"/>
                    </a:lnTo>
                    <a:lnTo>
                      <a:pt x="847" y="1251"/>
                    </a:lnTo>
                    <a:lnTo>
                      <a:pt x="860" y="1259"/>
                    </a:lnTo>
                    <a:lnTo>
                      <a:pt x="881" y="1227"/>
                    </a:lnTo>
                    <a:lnTo>
                      <a:pt x="881" y="1193"/>
                    </a:lnTo>
                    <a:lnTo>
                      <a:pt x="860" y="1124"/>
                    </a:lnTo>
                    <a:lnTo>
                      <a:pt x="852" y="1095"/>
                    </a:lnTo>
                    <a:lnTo>
                      <a:pt x="860" y="1079"/>
                    </a:lnTo>
                    <a:lnTo>
                      <a:pt x="873" y="1079"/>
                    </a:lnTo>
                    <a:lnTo>
                      <a:pt x="891" y="1058"/>
                    </a:lnTo>
                    <a:lnTo>
                      <a:pt x="899" y="1013"/>
                    </a:lnTo>
                    <a:lnTo>
                      <a:pt x="905" y="953"/>
                    </a:lnTo>
                    <a:lnTo>
                      <a:pt x="912" y="895"/>
                    </a:lnTo>
                    <a:lnTo>
                      <a:pt x="934" y="871"/>
                    </a:lnTo>
                    <a:lnTo>
                      <a:pt x="978" y="844"/>
                    </a:lnTo>
                    <a:lnTo>
                      <a:pt x="1007" y="829"/>
                    </a:lnTo>
                    <a:lnTo>
                      <a:pt x="1015" y="784"/>
                    </a:lnTo>
                    <a:lnTo>
                      <a:pt x="1031" y="755"/>
                    </a:lnTo>
                    <a:lnTo>
                      <a:pt x="1068" y="723"/>
                    </a:lnTo>
                    <a:lnTo>
                      <a:pt x="1076" y="702"/>
                    </a:lnTo>
                    <a:lnTo>
                      <a:pt x="1068" y="681"/>
                    </a:lnTo>
                    <a:lnTo>
                      <a:pt x="1068" y="649"/>
                    </a:lnTo>
                    <a:lnTo>
                      <a:pt x="1097" y="628"/>
                    </a:lnTo>
                    <a:lnTo>
                      <a:pt x="1134" y="562"/>
                    </a:lnTo>
                    <a:lnTo>
                      <a:pt x="1163" y="567"/>
                    </a:lnTo>
                    <a:lnTo>
                      <a:pt x="1205" y="533"/>
                    </a:lnTo>
                    <a:lnTo>
                      <a:pt x="1200" y="501"/>
                    </a:lnTo>
                    <a:lnTo>
                      <a:pt x="1229" y="472"/>
                    </a:lnTo>
                    <a:lnTo>
                      <a:pt x="1245" y="480"/>
                    </a:lnTo>
                    <a:lnTo>
                      <a:pt x="1274" y="472"/>
                    </a:lnTo>
                    <a:lnTo>
                      <a:pt x="1319" y="480"/>
                    </a:lnTo>
                    <a:lnTo>
                      <a:pt x="1377" y="428"/>
                    </a:lnTo>
                    <a:lnTo>
                      <a:pt x="1369" y="398"/>
                    </a:lnTo>
                    <a:lnTo>
                      <a:pt x="1377" y="383"/>
                    </a:lnTo>
                    <a:lnTo>
                      <a:pt x="1361" y="375"/>
                    </a:lnTo>
                    <a:lnTo>
                      <a:pt x="1393" y="348"/>
                    </a:lnTo>
                    <a:lnTo>
                      <a:pt x="1435" y="343"/>
                    </a:lnTo>
                    <a:lnTo>
                      <a:pt x="1467" y="383"/>
                    </a:lnTo>
                    <a:lnTo>
                      <a:pt x="1517" y="441"/>
                    </a:lnTo>
                    <a:lnTo>
                      <a:pt x="1540" y="441"/>
                    </a:lnTo>
                    <a:lnTo>
                      <a:pt x="1570" y="420"/>
                    </a:lnTo>
                    <a:lnTo>
                      <a:pt x="1591" y="414"/>
                    </a:lnTo>
                    <a:lnTo>
                      <a:pt x="1606" y="420"/>
                    </a:lnTo>
                    <a:lnTo>
                      <a:pt x="1630" y="441"/>
                    </a:lnTo>
                    <a:lnTo>
                      <a:pt x="1657" y="449"/>
                    </a:lnTo>
                    <a:lnTo>
                      <a:pt x="1664" y="441"/>
                    </a:lnTo>
                    <a:lnTo>
                      <a:pt x="1680" y="414"/>
                    </a:lnTo>
                    <a:lnTo>
                      <a:pt x="1688" y="398"/>
                    </a:lnTo>
                    <a:lnTo>
                      <a:pt x="1717" y="348"/>
                    </a:lnTo>
                    <a:lnTo>
                      <a:pt x="1725" y="343"/>
                    </a:lnTo>
                    <a:lnTo>
                      <a:pt x="1717" y="267"/>
                    </a:lnTo>
                    <a:lnTo>
                      <a:pt x="1754" y="230"/>
                    </a:lnTo>
                    <a:lnTo>
                      <a:pt x="1770" y="238"/>
                    </a:lnTo>
                    <a:lnTo>
                      <a:pt x="1812" y="193"/>
                    </a:lnTo>
                    <a:lnTo>
                      <a:pt x="1852" y="238"/>
                    </a:lnTo>
                    <a:lnTo>
                      <a:pt x="1865" y="251"/>
                    </a:lnTo>
                    <a:lnTo>
                      <a:pt x="1886" y="243"/>
                    </a:lnTo>
                    <a:lnTo>
                      <a:pt x="1902" y="267"/>
                    </a:lnTo>
                    <a:lnTo>
                      <a:pt x="1902" y="282"/>
                    </a:lnTo>
                    <a:lnTo>
                      <a:pt x="1918" y="296"/>
                    </a:lnTo>
                    <a:lnTo>
                      <a:pt x="1918" y="317"/>
                    </a:lnTo>
                    <a:lnTo>
                      <a:pt x="1939" y="290"/>
                    </a:lnTo>
                    <a:lnTo>
                      <a:pt x="1978" y="261"/>
                    </a:lnTo>
                    <a:lnTo>
                      <a:pt x="2000" y="214"/>
                    </a:lnTo>
                    <a:lnTo>
                      <a:pt x="1984" y="208"/>
                    </a:lnTo>
                    <a:lnTo>
                      <a:pt x="1960" y="230"/>
                    </a:lnTo>
                    <a:lnTo>
                      <a:pt x="1955" y="193"/>
                    </a:lnTo>
                    <a:lnTo>
                      <a:pt x="1939" y="185"/>
                    </a:lnTo>
                    <a:lnTo>
                      <a:pt x="1934" y="164"/>
                    </a:lnTo>
                    <a:lnTo>
                      <a:pt x="1992" y="119"/>
                    </a:lnTo>
                    <a:lnTo>
                      <a:pt x="2013" y="127"/>
                    </a:lnTo>
                    <a:lnTo>
                      <a:pt x="2021" y="95"/>
                    </a:lnTo>
                    <a:lnTo>
                      <a:pt x="2008" y="87"/>
                    </a:lnTo>
                    <a:lnTo>
                      <a:pt x="1968" y="74"/>
                    </a:lnTo>
                    <a:lnTo>
                      <a:pt x="1947" y="66"/>
                    </a:lnTo>
                    <a:lnTo>
                      <a:pt x="1918" y="37"/>
                    </a:lnTo>
                    <a:lnTo>
                      <a:pt x="1886" y="29"/>
                    </a:lnTo>
                    <a:lnTo>
                      <a:pt x="1857" y="61"/>
                    </a:lnTo>
                    <a:lnTo>
                      <a:pt x="1844" y="82"/>
                    </a:lnTo>
                    <a:lnTo>
                      <a:pt x="1812" y="61"/>
                    </a:lnTo>
                    <a:lnTo>
                      <a:pt x="1828" y="45"/>
                    </a:lnTo>
                    <a:lnTo>
                      <a:pt x="1836" y="8"/>
                    </a:lnTo>
                    <a:lnTo>
                      <a:pt x="1828" y="0"/>
                    </a:lnTo>
                    <a:lnTo>
                      <a:pt x="1791" y="0"/>
                    </a:lnTo>
                    <a:lnTo>
                      <a:pt x="1783" y="13"/>
                    </a:lnTo>
                    <a:lnTo>
                      <a:pt x="1778" y="37"/>
                    </a:lnTo>
                    <a:lnTo>
                      <a:pt x="1783" y="61"/>
                    </a:lnTo>
                    <a:lnTo>
                      <a:pt x="1754" y="87"/>
                    </a:lnTo>
                    <a:lnTo>
                      <a:pt x="1730" y="45"/>
                    </a:lnTo>
                    <a:lnTo>
                      <a:pt x="1709" y="53"/>
                    </a:lnTo>
                    <a:lnTo>
                      <a:pt x="1704" y="87"/>
                    </a:lnTo>
                    <a:lnTo>
                      <a:pt x="1688" y="140"/>
                    </a:lnTo>
                    <a:lnTo>
                      <a:pt x="1651" y="177"/>
                    </a:lnTo>
                    <a:lnTo>
                      <a:pt x="1630" y="135"/>
                    </a:lnTo>
                    <a:lnTo>
                      <a:pt x="1664" y="103"/>
                    </a:lnTo>
                    <a:lnTo>
                      <a:pt x="1672" y="61"/>
                    </a:lnTo>
                    <a:lnTo>
                      <a:pt x="1651" y="61"/>
                    </a:lnTo>
                    <a:lnTo>
                      <a:pt x="1614" y="61"/>
                    </a:lnTo>
                    <a:lnTo>
                      <a:pt x="1583" y="103"/>
                    </a:lnTo>
                    <a:lnTo>
                      <a:pt x="1548" y="164"/>
                    </a:lnTo>
                    <a:lnTo>
                      <a:pt x="1562" y="193"/>
                    </a:lnTo>
                    <a:lnTo>
                      <a:pt x="1540" y="208"/>
                    </a:lnTo>
                    <a:lnTo>
                      <a:pt x="1509" y="185"/>
                    </a:lnTo>
                    <a:lnTo>
                      <a:pt x="1480" y="201"/>
                    </a:lnTo>
                    <a:lnTo>
                      <a:pt x="1488" y="230"/>
                    </a:lnTo>
                    <a:lnTo>
                      <a:pt x="1451" y="230"/>
                    </a:lnTo>
                    <a:lnTo>
                      <a:pt x="1427" y="238"/>
                    </a:lnTo>
                    <a:lnTo>
                      <a:pt x="1401" y="274"/>
                    </a:lnTo>
                    <a:lnTo>
                      <a:pt x="1361" y="267"/>
                    </a:lnTo>
                    <a:lnTo>
                      <a:pt x="1361" y="290"/>
                    </a:lnTo>
                    <a:lnTo>
                      <a:pt x="1332" y="267"/>
                    </a:lnTo>
                    <a:lnTo>
                      <a:pt x="1295" y="282"/>
                    </a:lnTo>
                    <a:lnTo>
                      <a:pt x="1287" y="311"/>
                    </a:lnTo>
                    <a:lnTo>
                      <a:pt x="1258" y="317"/>
                    </a:lnTo>
                    <a:lnTo>
                      <a:pt x="1237" y="290"/>
                    </a:lnTo>
                    <a:lnTo>
                      <a:pt x="1192" y="296"/>
                    </a:lnTo>
                    <a:lnTo>
                      <a:pt x="1147" y="311"/>
                    </a:lnTo>
                    <a:lnTo>
                      <a:pt x="1147" y="356"/>
                    </a:lnTo>
                    <a:lnTo>
                      <a:pt x="1176" y="364"/>
                    </a:lnTo>
                    <a:lnTo>
                      <a:pt x="1176" y="375"/>
                    </a:lnTo>
                    <a:lnTo>
                      <a:pt x="1176" y="406"/>
                    </a:lnTo>
                    <a:lnTo>
                      <a:pt x="1153" y="398"/>
                    </a:lnTo>
                    <a:lnTo>
                      <a:pt x="1126" y="414"/>
                    </a:lnTo>
                    <a:lnTo>
                      <a:pt x="1134" y="441"/>
                    </a:lnTo>
                    <a:lnTo>
                      <a:pt x="1163" y="467"/>
                    </a:lnTo>
                    <a:lnTo>
                      <a:pt x="1163" y="501"/>
                    </a:lnTo>
                    <a:lnTo>
                      <a:pt x="1134" y="488"/>
                    </a:lnTo>
                    <a:lnTo>
                      <a:pt x="1113" y="493"/>
                    </a:lnTo>
                    <a:lnTo>
                      <a:pt x="1113" y="525"/>
                    </a:lnTo>
                    <a:lnTo>
                      <a:pt x="1076" y="525"/>
                    </a:lnTo>
                    <a:lnTo>
                      <a:pt x="1047" y="525"/>
                    </a:lnTo>
                    <a:lnTo>
                      <a:pt x="1039" y="546"/>
                    </a:lnTo>
                    <a:lnTo>
                      <a:pt x="1031" y="562"/>
                    </a:lnTo>
                    <a:lnTo>
                      <a:pt x="1007" y="567"/>
                    </a:lnTo>
                    <a:lnTo>
                      <a:pt x="1000" y="583"/>
                    </a:lnTo>
                    <a:lnTo>
                      <a:pt x="1007" y="607"/>
                    </a:lnTo>
                    <a:lnTo>
                      <a:pt x="965" y="620"/>
                    </a:lnTo>
                    <a:lnTo>
                      <a:pt x="994" y="649"/>
                    </a:lnTo>
                    <a:lnTo>
                      <a:pt x="1000" y="665"/>
                    </a:lnTo>
                    <a:lnTo>
                      <a:pt x="973" y="689"/>
                    </a:lnTo>
                    <a:lnTo>
                      <a:pt x="920" y="723"/>
                    </a:lnTo>
                    <a:lnTo>
                      <a:pt x="881" y="755"/>
                    </a:lnTo>
                    <a:lnTo>
                      <a:pt x="860" y="797"/>
                    </a:lnTo>
                    <a:lnTo>
                      <a:pt x="823" y="829"/>
                    </a:lnTo>
                    <a:lnTo>
                      <a:pt x="823" y="850"/>
                    </a:lnTo>
                    <a:lnTo>
                      <a:pt x="831" y="871"/>
                    </a:lnTo>
                    <a:lnTo>
                      <a:pt x="799" y="895"/>
                    </a:lnTo>
                    <a:lnTo>
                      <a:pt x="807" y="924"/>
                    </a:lnTo>
                    <a:lnTo>
                      <a:pt x="778" y="976"/>
                    </a:lnTo>
                    <a:lnTo>
                      <a:pt x="757" y="984"/>
                    </a:lnTo>
                    <a:lnTo>
                      <a:pt x="757" y="1021"/>
                    </a:lnTo>
                    <a:lnTo>
                      <a:pt x="773" y="1045"/>
                    </a:lnTo>
                    <a:lnTo>
                      <a:pt x="749" y="1066"/>
                    </a:lnTo>
                    <a:lnTo>
                      <a:pt x="733" y="1050"/>
                    </a:lnTo>
                    <a:lnTo>
                      <a:pt x="704" y="1066"/>
                    </a:lnTo>
                    <a:lnTo>
                      <a:pt x="712" y="1111"/>
                    </a:lnTo>
                    <a:lnTo>
                      <a:pt x="683" y="1124"/>
                    </a:lnTo>
                    <a:lnTo>
                      <a:pt x="638" y="1132"/>
                    </a:lnTo>
                    <a:lnTo>
                      <a:pt x="609" y="1169"/>
                    </a:lnTo>
                    <a:lnTo>
                      <a:pt x="601" y="1206"/>
                    </a:lnTo>
                    <a:lnTo>
                      <a:pt x="569" y="1235"/>
                    </a:lnTo>
                    <a:lnTo>
                      <a:pt x="569" y="1259"/>
                    </a:lnTo>
                    <a:lnTo>
                      <a:pt x="609" y="1227"/>
                    </a:lnTo>
                    <a:lnTo>
                      <a:pt x="651" y="1198"/>
                    </a:lnTo>
                    <a:lnTo>
                      <a:pt x="667" y="1206"/>
                    </a:lnTo>
                    <a:lnTo>
                      <a:pt x="651" y="1251"/>
                    </a:lnTo>
                    <a:lnTo>
                      <a:pt x="617" y="1275"/>
                    </a:lnTo>
                    <a:lnTo>
                      <a:pt x="577" y="1267"/>
                    </a:lnTo>
                    <a:lnTo>
                      <a:pt x="585" y="1296"/>
                    </a:lnTo>
                    <a:lnTo>
                      <a:pt x="535" y="1317"/>
                    </a:lnTo>
                    <a:lnTo>
                      <a:pt x="527" y="1275"/>
                    </a:lnTo>
                    <a:lnTo>
                      <a:pt x="503" y="1259"/>
                    </a:lnTo>
                    <a:lnTo>
                      <a:pt x="474" y="1301"/>
                    </a:lnTo>
                    <a:lnTo>
                      <a:pt x="445" y="1301"/>
                    </a:lnTo>
                    <a:lnTo>
                      <a:pt x="414" y="1309"/>
                    </a:lnTo>
                    <a:lnTo>
                      <a:pt x="409" y="1348"/>
                    </a:lnTo>
                    <a:lnTo>
                      <a:pt x="393" y="1354"/>
                    </a:lnTo>
                    <a:lnTo>
                      <a:pt x="393" y="1375"/>
                    </a:lnTo>
                    <a:lnTo>
                      <a:pt x="374" y="1367"/>
                    </a:lnTo>
                    <a:lnTo>
                      <a:pt x="348" y="1348"/>
                    </a:lnTo>
                    <a:lnTo>
                      <a:pt x="308" y="1354"/>
                    </a:lnTo>
                    <a:lnTo>
                      <a:pt x="308" y="1375"/>
                    </a:lnTo>
                    <a:lnTo>
                      <a:pt x="314" y="1396"/>
                    </a:lnTo>
                    <a:lnTo>
                      <a:pt x="298" y="1401"/>
                    </a:lnTo>
                    <a:lnTo>
                      <a:pt x="261" y="1383"/>
                    </a:lnTo>
                    <a:lnTo>
                      <a:pt x="226" y="1409"/>
                    </a:lnTo>
                    <a:lnTo>
                      <a:pt x="234" y="1433"/>
                    </a:lnTo>
                    <a:lnTo>
                      <a:pt x="232" y="1449"/>
                    </a:lnTo>
                    <a:lnTo>
                      <a:pt x="197" y="1433"/>
                    </a:lnTo>
                    <a:lnTo>
                      <a:pt x="187" y="1451"/>
                    </a:lnTo>
                    <a:lnTo>
                      <a:pt x="174" y="1465"/>
                    </a:lnTo>
                    <a:lnTo>
                      <a:pt x="134" y="1457"/>
                    </a:lnTo>
                    <a:lnTo>
                      <a:pt x="113" y="1462"/>
                    </a:lnTo>
                    <a:lnTo>
                      <a:pt x="108" y="1491"/>
                    </a:lnTo>
                    <a:lnTo>
                      <a:pt x="92" y="1499"/>
                    </a:lnTo>
                    <a:lnTo>
                      <a:pt x="71" y="1533"/>
                    </a:lnTo>
                    <a:lnTo>
                      <a:pt x="76" y="1575"/>
                    </a:lnTo>
                    <a:lnTo>
                      <a:pt x="65" y="1633"/>
                    </a:lnTo>
                    <a:lnTo>
                      <a:pt x="58" y="1694"/>
                    </a:lnTo>
                    <a:lnTo>
                      <a:pt x="50" y="1750"/>
                    </a:lnTo>
                    <a:lnTo>
                      <a:pt x="42" y="1779"/>
                    </a:lnTo>
                    <a:lnTo>
                      <a:pt x="60" y="1802"/>
                    </a:lnTo>
                    <a:lnTo>
                      <a:pt x="92" y="1781"/>
                    </a:lnTo>
                    <a:lnTo>
                      <a:pt x="116" y="1794"/>
                    </a:lnTo>
                    <a:lnTo>
                      <a:pt x="116" y="1816"/>
                    </a:lnTo>
                    <a:lnTo>
                      <a:pt x="84" y="1834"/>
                    </a:lnTo>
                    <a:lnTo>
                      <a:pt x="79" y="1871"/>
                    </a:lnTo>
                    <a:lnTo>
                      <a:pt x="71" y="1889"/>
                    </a:lnTo>
                    <a:lnTo>
                      <a:pt x="39" y="1887"/>
                    </a:lnTo>
                    <a:lnTo>
                      <a:pt x="26" y="1929"/>
                    </a:lnTo>
                    <a:lnTo>
                      <a:pt x="42" y="1942"/>
                    </a:lnTo>
                    <a:lnTo>
                      <a:pt x="71" y="1934"/>
                    </a:lnTo>
                    <a:lnTo>
                      <a:pt x="87" y="1953"/>
                    </a:lnTo>
                    <a:lnTo>
                      <a:pt x="89" y="1963"/>
                    </a:lnTo>
                    <a:lnTo>
                      <a:pt x="65" y="1979"/>
                    </a:lnTo>
                    <a:lnTo>
                      <a:pt x="65" y="2006"/>
                    </a:lnTo>
                    <a:lnTo>
                      <a:pt x="39" y="2011"/>
                    </a:lnTo>
                    <a:lnTo>
                      <a:pt x="18" y="1998"/>
                    </a:lnTo>
                    <a:lnTo>
                      <a:pt x="23" y="2035"/>
                    </a:lnTo>
                    <a:lnTo>
                      <a:pt x="18" y="2058"/>
                    </a:lnTo>
                    <a:lnTo>
                      <a:pt x="0" y="2058"/>
                    </a:lnTo>
                    <a:lnTo>
                      <a:pt x="44" y="2106"/>
                    </a:lnTo>
                    <a:lnTo>
                      <a:pt x="65" y="2132"/>
                    </a:lnTo>
                    <a:lnTo>
                      <a:pt x="79" y="2167"/>
                    </a:lnTo>
                    <a:lnTo>
                      <a:pt x="124" y="2193"/>
                    </a:lnTo>
                    <a:lnTo>
                      <a:pt x="171" y="2219"/>
                    </a:lnTo>
                    <a:lnTo>
                      <a:pt x="216" y="2219"/>
                    </a:lnTo>
                    <a:lnTo>
                      <a:pt x="282" y="2174"/>
                    </a:lnTo>
                    <a:lnTo>
                      <a:pt x="348" y="2127"/>
                    </a:lnTo>
                    <a:lnTo>
                      <a:pt x="409" y="2045"/>
                    </a:lnTo>
                    <a:lnTo>
                      <a:pt x="419" y="2037"/>
                    </a:lnTo>
                    <a:lnTo>
                      <a:pt x="435" y="2064"/>
                    </a:lnTo>
                    <a:lnTo>
                      <a:pt x="464" y="2045"/>
                    </a:lnTo>
                    <a:lnTo>
                      <a:pt x="474" y="2016"/>
                    </a:lnTo>
                    <a:lnTo>
                      <a:pt x="477" y="1979"/>
                    </a:lnTo>
                    <a:lnTo>
                      <a:pt x="509" y="1934"/>
                    </a:lnTo>
                    <a:lnTo>
                      <a:pt x="496" y="1984"/>
                    </a:lnTo>
                    <a:lnTo>
                      <a:pt x="511" y="1992"/>
                    </a:lnTo>
                    <a:lnTo>
                      <a:pt x="503" y="2016"/>
                    </a:lnTo>
                    <a:lnTo>
                      <a:pt x="511" y="2056"/>
                    </a:lnTo>
                    <a:lnTo>
                      <a:pt x="527" y="2090"/>
                    </a:lnTo>
                    <a:lnTo>
                      <a:pt x="543" y="2079"/>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nvGrpSpPr>
              <p:cNvPr id="157721" name="Group 30"/>
              <p:cNvGrpSpPr>
                <a:grpSpLocks/>
              </p:cNvGrpSpPr>
              <p:nvPr/>
            </p:nvGrpSpPr>
            <p:grpSpPr bwMode="auto">
              <a:xfrm>
                <a:off x="3385" y="901"/>
                <a:ext cx="1280" cy="1270"/>
                <a:chOff x="3385" y="901"/>
                <a:chExt cx="1280" cy="1270"/>
              </a:xfrm>
            </p:grpSpPr>
            <p:sp>
              <p:nvSpPr>
                <p:cNvPr id="1433631" name="Freeform 31"/>
                <p:cNvSpPr>
                  <a:spLocks/>
                </p:cNvSpPr>
                <p:nvPr/>
              </p:nvSpPr>
              <p:spPr bwMode="auto">
                <a:xfrm>
                  <a:off x="3995" y="1290"/>
                  <a:ext cx="62" cy="79"/>
                </a:xfrm>
                <a:custGeom>
                  <a:avLst/>
                  <a:gdLst/>
                  <a:ahLst/>
                  <a:cxnLst>
                    <a:cxn ang="0">
                      <a:pos x="60" y="13"/>
                    </a:cxn>
                    <a:cxn ang="0">
                      <a:pos x="55" y="29"/>
                    </a:cxn>
                    <a:cxn ang="0">
                      <a:pos x="60" y="66"/>
                    </a:cxn>
                    <a:cxn ang="0">
                      <a:pos x="18" y="79"/>
                    </a:cxn>
                    <a:cxn ang="0">
                      <a:pos x="0" y="61"/>
                    </a:cxn>
                    <a:cxn ang="0">
                      <a:pos x="0" y="29"/>
                    </a:cxn>
                    <a:cxn ang="0">
                      <a:pos x="13" y="0"/>
                    </a:cxn>
                    <a:cxn ang="0">
                      <a:pos x="60" y="13"/>
                    </a:cxn>
                  </a:cxnLst>
                  <a:rect l="0" t="0" r="r" b="b"/>
                  <a:pathLst>
                    <a:path w="61" h="80">
                      <a:moveTo>
                        <a:pt x="60" y="13"/>
                      </a:moveTo>
                      <a:lnTo>
                        <a:pt x="55" y="29"/>
                      </a:lnTo>
                      <a:lnTo>
                        <a:pt x="60" y="66"/>
                      </a:lnTo>
                      <a:lnTo>
                        <a:pt x="18" y="79"/>
                      </a:lnTo>
                      <a:lnTo>
                        <a:pt x="0" y="61"/>
                      </a:lnTo>
                      <a:lnTo>
                        <a:pt x="0" y="29"/>
                      </a:lnTo>
                      <a:lnTo>
                        <a:pt x="13" y="0"/>
                      </a:lnTo>
                      <a:lnTo>
                        <a:pt x="60" y="13"/>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2" name="Freeform 32"/>
                <p:cNvSpPr>
                  <a:spLocks/>
                </p:cNvSpPr>
                <p:nvPr/>
              </p:nvSpPr>
              <p:spPr bwMode="auto">
                <a:xfrm>
                  <a:off x="3898" y="1343"/>
                  <a:ext cx="57" cy="43"/>
                </a:xfrm>
                <a:custGeom>
                  <a:avLst/>
                  <a:gdLst/>
                  <a:ahLst/>
                  <a:cxnLst>
                    <a:cxn ang="0">
                      <a:pos x="47" y="0"/>
                    </a:cxn>
                    <a:cxn ang="0">
                      <a:pos x="55" y="31"/>
                    </a:cxn>
                    <a:cxn ang="0">
                      <a:pos x="13" y="42"/>
                    </a:cxn>
                    <a:cxn ang="0">
                      <a:pos x="0" y="13"/>
                    </a:cxn>
                    <a:cxn ang="0">
                      <a:pos x="47" y="0"/>
                    </a:cxn>
                  </a:cxnLst>
                  <a:rect l="0" t="0" r="r" b="b"/>
                  <a:pathLst>
                    <a:path w="56" h="43">
                      <a:moveTo>
                        <a:pt x="47" y="0"/>
                      </a:moveTo>
                      <a:lnTo>
                        <a:pt x="55" y="31"/>
                      </a:lnTo>
                      <a:lnTo>
                        <a:pt x="13" y="42"/>
                      </a:lnTo>
                      <a:lnTo>
                        <a:pt x="0" y="13"/>
                      </a:lnTo>
                      <a:lnTo>
                        <a:pt x="47"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3" name="Freeform 33"/>
                <p:cNvSpPr>
                  <a:spLocks/>
                </p:cNvSpPr>
                <p:nvPr/>
              </p:nvSpPr>
              <p:spPr bwMode="auto">
                <a:xfrm>
                  <a:off x="3912" y="1255"/>
                  <a:ext cx="69" cy="53"/>
                </a:xfrm>
                <a:custGeom>
                  <a:avLst/>
                  <a:gdLst/>
                  <a:ahLst/>
                  <a:cxnLst>
                    <a:cxn ang="0">
                      <a:pos x="0" y="34"/>
                    </a:cxn>
                    <a:cxn ang="0">
                      <a:pos x="48" y="52"/>
                    </a:cxn>
                    <a:cxn ang="0">
                      <a:pos x="66" y="13"/>
                    </a:cxn>
                    <a:cxn ang="0">
                      <a:pos x="37" y="0"/>
                    </a:cxn>
                    <a:cxn ang="0">
                      <a:pos x="19" y="13"/>
                    </a:cxn>
                    <a:cxn ang="0">
                      <a:pos x="0" y="21"/>
                    </a:cxn>
                    <a:cxn ang="0">
                      <a:pos x="0" y="34"/>
                    </a:cxn>
                  </a:cxnLst>
                  <a:rect l="0" t="0" r="r" b="b"/>
                  <a:pathLst>
                    <a:path w="67" h="53">
                      <a:moveTo>
                        <a:pt x="0" y="34"/>
                      </a:moveTo>
                      <a:lnTo>
                        <a:pt x="48" y="52"/>
                      </a:lnTo>
                      <a:lnTo>
                        <a:pt x="66" y="13"/>
                      </a:lnTo>
                      <a:lnTo>
                        <a:pt x="37" y="0"/>
                      </a:lnTo>
                      <a:lnTo>
                        <a:pt x="19" y="13"/>
                      </a:lnTo>
                      <a:lnTo>
                        <a:pt x="0" y="21"/>
                      </a:lnTo>
                      <a:lnTo>
                        <a:pt x="0" y="34"/>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4" name="Freeform 34"/>
                <p:cNvSpPr>
                  <a:spLocks/>
                </p:cNvSpPr>
                <p:nvPr/>
              </p:nvSpPr>
              <p:spPr bwMode="auto">
                <a:xfrm>
                  <a:off x="3995" y="1211"/>
                  <a:ext cx="50" cy="43"/>
                </a:xfrm>
                <a:custGeom>
                  <a:avLst/>
                  <a:gdLst/>
                  <a:ahLst/>
                  <a:cxnLst>
                    <a:cxn ang="0">
                      <a:pos x="0" y="42"/>
                    </a:cxn>
                    <a:cxn ang="0">
                      <a:pos x="37" y="0"/>
                    </a:cxn>
                    <a:cxn ang="0">
                      <a:pos x="50" y="13"/>
                    </a:cxn>
                    <a:cxn ang="0">
                      <a:pos x="0" y="42"/>
                    </a:cxn>
                  </a:cxnLst>
                  <a:rect l="0" t="0" r="r" b="b"/>
                  <a:pathLst>
                    <a:path w="51" h="43">
                      <a:moveTo>
                        <a:pt x="0" y="42"/>
                      </a:moveTo>
                      <a:lnTo>
                        <a:pt x="37" y="0"/>
                      </a:lnTo>
                      <a:lnTo>
                        <a:pt x="50" y="13"/>
                      </a:lnTo>
                      <a:lnTo>
                        <a:pt x="0" y="42"/>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5" name="Freeform 35"/>
                <p:cNvSpPr>
                  <a:spLocks/>
                </p:cNvSpPr>
                <p:nvPr/>
              </p:nvSpPr>
              <p:spPr bwMode="auto">
                <a:xfrm>
                  <a:off x="3822" y="1361"/>
                  <a:ext cx="45" cy="43"/>
                </a:xfrm>
                <a:custGeom>
                  <a:avLst/>
                  <a:gdLst/>
                  <a:ahLst/>
                  <a:cxnLst>
                    <a:cxn ang="0">
                      <a:pos x="34" y="0"/>
                    </a:cxn>
                    <a:cxn ang="0">
                      <a:pos x="42" y="37"/>
                    </a:cxn>
                    <a:cxn ang="0">
                      <a:pos x="0" y="42"/>
                    </a:cxn>
                    <a:cxn ang="0">
                      <a:pos x="34" y="0"/>
                    </a:cxn>
                  </a:cxnLst>
                  <a:rect l="0" t="0" r="r" b="b"/>
                  <a:pathLst>
                    <a:path w="43" h="43">
                      <a:moveTo>
                        <a:pt x="34" y="0"/>
                      </a:moveTo>
                      <a:lnTo>
                        <a:pt x="42" y="37"/>
                      </a:lnTo>
                      <a:lnTo>
                        <a:pt x="0" y="42"/>
                      </a:lnTo>
                      <a:lnTo>
                        <a:pt x="34"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6" name="Freeform 36"/>
                <p:cNvSpPr>
                  <a:spLocks/>
                </p:cNvSpPr>
                <p:nvPr/>
              </p:nvSpPr>
              <p:spPr bwMode="auto">
                <a:xfrm>
                  <a:off x="4199" y="1113"/>
                  <a:ext cx="66" cy="53"/>
                </a:xfrm>
                <a:custGeom>
                  <a:avLst/>
                  <a:gdLst/>
                  <a:ahLst/>
                  <a:cxnLst>
                    <a:cxn ang="0">
                      <a:pos x="32" y="0"/>
                    </a:cxn>
                    <a:cxn ang="0">
                      <a:pos x="0" y="24"/>
                    </a:cxn>
                    <a:cxn ang="0">
                      <a:pos x="42" y="53"/>
                    </a:cxn>
                    <a:cxn ang="0">
                      <a:pos x="66" y="24"/>
                    </a:cxn>
                    <a:cxn ang="0">
                      <a:pos x="32" y="0"/>
                    </a:cxn>
                  </a:cxnLst>
                  <a:rect l="0" t="0" r="r" b="b"/>
                  <a:pathLst>
                    <a:path w="67" h="54">
                      <a:moveTo>
                        <a:pt x="32" y="0"/>
                      </a:moveTo>
                      <a:lnTo>
                        <a:pt x="0" y="24"/>
                      </a:lnTo>
                      <a:lnTo>
                        <a:pt x="42" y="53"/>
                      </a:lnTo>
                      <a:lnTo>
                        <a:pt x="66" y="24"/>
                      </a:lnTo>
                      <a:lnTo>
                        <a:pt x="32"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7" name="Freeform 37"/>
                <p:cNvSpPr>
                  <a:spLocks/>
                </p:cNvSpPr>
                <p:nvPr/>
              </p:nvSpPr>
              <p:spPr bwMode="auto">
                <a:xfrm>
                  <a:off x="4263" y="1062"/>
                  <a:ext cx="69" cy="57"/>
                </a:xfrm>
                <a:custGeom>
                  <a:avLst/>
                  <a:gdLst/>
                  <a:ahLst/>
                  <a:cxnLst>
                    <a:cxn ang="0">
                      <a:pos x="0" y="18"/>
                    </a:cxn>
                    <a:cxn ang="0">
                      <a:pos x="29" y="55"/>
                    </a:cxn>
                    <a:cxn ang="0">
                      <a:pos x="66" y="32"/>
                    </a:cxn>
                    <a:cxn ang="0">
                      <a:pos x="37" y="0"/>
                    </a:cxn>
                    <a:cxn ang="0">
                      <a:pos x="0" y="18"/>
                    </a:cxn>
                  </a:cxnLst>
                  <a:rect l="0" t="0" r="r" b="b"/>
                  <a:pathLst>
                    <a:path w="67" h="56">
                      <a:moveTo>
                        <a:pt x="0" y="18"/>
                      </a:moveTo>
                      <a:lnTo>
                        <a:pt x="29" y="55"/>
                      </a:lnTo>
                      <a:lnTo>
                        <a:pt x="66" y="32"/>
                      </a:lnTo>
                      <a:lnTo>
                        <a:pt x="37" y="0"/>
                      </a:lnTo>
                      <a:lnTo>
                        <a:pt x="0" y="18"/>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8" name="Freeform 38"/>
                <p:cNvSpPr>
                  <a:spLocks/>
                </p:cNvSpPr>
                <p:nvPr/>
              </p:nvSpPr>
              <p:spPr bwMode="auto">
                <a:xfrm>
                  <a:off x="4436" y="962"/>
                  <a:ext cx="95" cy="67"/>
                </a:xfrm>
                <a:custGeom>
                  <a:avLst/>
                  <a:gdLst/>
                  <a:ahLst/>
                  <a:cxnLst>
                    <a:cxn ang="0">
                      <a:pos x="42" y="18"/>
                    </a:cxn>
                    <a:cxn ang="0">
                      <a:pos x="61" y="29"/>
                    </a:cxn>
                    <a:cxn ang="0">
                      <a:pos x="95" y="0"/>
                    </a:cxn>
                    <a:cxn ang="0">
                      <a:pos x="77" y="58"/>
                    </a:cxn>
                    <a:cxn ang="0">
                      <a:pos x="42" y="66"/>
                    </a:cxn>
                    <a:cxn ang="0">
                      <a:pos x="0" y="23"/>
                    </a:cxn>
                    <a:cxn ang="0">
                      <a:pos x="42" y="18"/>
                    </a:cxn>
                  </a:cxnLst>
                  <a:rect l="0" t="0" r="r" b="b"/>
                  <a:pathLst>
                    <a:path w="96" h="67">
                      <a:moveTo>
                        <a:pt x="42" y="18"/>
                      </a:moveTo>
                      <a:lnTo>
                        <a:pt x="61" y="29"/>
                      </a:lnTo>
                      <a:lnTo>
                        <a:pt x="95" y="0"/>
                      </a:lnTo>
                      <a:lnTo>
                        <a:pt x="77" y="58"/>
                      </a:lnTo>
                      <a:lnTo>
                        <a:pt x="42" y="66"/>
                      </a:lnTo>
                      <a:lnTo>
                        <a:pt x="0" y="23"/>
                      </a:lnTo>
                      <a:lnTo>
                        <a:pt x="42" y="18"/>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39" name="Freeform 39"/>
                <p:cNvSpPr>
                  <a:spLocks/>
                </p:cNvSpPr>
                <p:nvPr/>
              </p:nvSpPr>
              <p:spPr bwMode="auto">
                <a:xfrm>
                  <a:off x="4621" y="901"/>
                  <a:ext cx="45" cy="43"/>
                </a:xfrm>
                <a:custGeom>
                  <a:avLst/>
                  <a:gdLst/>
                  <a:ahLst/>
                  <a:cxnLst>
                    <a:cxn ang="0">
                      <a:pos x="23" y="0"/>
                    </a:cxn>
                    <a:cxn ang="0">
                      <a:pos x="42" y="16"/>
                    </a:cxn>
                    <a:cxn ang="0">
                      <a:pos x="47" y="42"/>
                    </a:cxn>
                    <a:cxn ang="0">
                      <a:pos x="0" y="42"/>
                    </a:cxn>
                    <a:cxn ang="0">
                      <a:pos x="23" y="0"/>
                    </a:cxn>
                  </a:cxnLst>
                  <a:rect l="0" t="0" r="r" b="b"/>
                  <a:pathLst>
                    <a:path w="48" h="43">
                      <a:moveTo>
                        <a:pt x="23" y="0"/>
                      </a:moveTo>
                      <a:lnTo>
                        <a:pt x="42" y="16"/>
                      </a:lnTo>
                      <a:lnTo>
                        <a:pt x="47" y="42"/>
                      </a:lnTo>
                      <a:lnTo>
                        <a:pt x="0" y="42"/>
                      </a:lnTo>
                      <a:lnTo>
                        <a:pt x="23"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40" name="Freeform 40"/>
                <p:cNvSpPr>
                  <a:spLocks/>
                </p:cNvSpPr>
                <p:nvPr/>
              </p:nvSpPr>
              <p:spPr bwMode="auto">
                <a:xfrm>
                  <a:off x="3386" y="2129"/>
                  <a:ext cx="71" cy="43"/>
                </a:xfrm>
                <a:custGeom>
                  <a:avLst/>
                  <a:gdLst/>
                  <a:ahLst/>
                  <a:cxnLst>
                    <a:cxn ang="0">
                      <a:pos x="71" y="24"/>
                    </a:cxn>
                    <a:cxn ang="0">
                      <a:pos x="18" y="0"/>
                    </a:cxn>
                    <a:cxn ang="0">
                      <a:pos x="0" y="19"/>
                    </a:cxn>
                    <a:cxn ang="0">
                      <a:pos x="5" y="42"/>
                    </a:cxn>
                    <a:cxn ang="0">
                      <a:pos x="71" y="24"/>
                    </a:cxn>
                  </a:cxnLst>
                  <a:rect l="0" t="0" r="r" b="b"/>
                  <a:pathLst>
                    <a:path w="72" h="43">
                      <a:moveTo>
                        <a:pt x="71" y="24"/>
                      </a:moveTo>
                      <a:lnTo>
                        <a:pt x="18" y="0"/>
                      </a:lnTo>
                      <a:lnTo>
                        <a:pt x="0" y="19"/>
                      </a:lnTo>
                      <a:lnTo>
                        <a:pt x="5" y="42"/>
                      </a:lnTo>
                      <a:lnTo>
                        <a:pt x="71" y="24"/>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grpSp>
        <p:grpSp>
          <p:nvGrpSpPr>
            <p:cNvPr id="157706" name="Group 41"/>
            <p:cNvGrpSpPr>
              <a:grpSpLocks/>
            </p:cNvGrpSpPr>
            <p:nvPr/>
          </p:nvGrpSpPr>
          <p:grpSpPr bwMode="auto">
            <a:xfrm>
              <a:off x="684" y="1125"/>
              <a:ext cx="649" cy="1065"/>
              <a:chOff x="416" y="2052"/>
              <a:chExt cx="1216" cy="2028"/>
            </a:xfrm>
          </p:grpSpPr>
          <p:sp>
            <p:nvSpPr>
              <p:cNvPr id="1433642" name="Freeform 42"/>
              <p:cNvSpPr>
                <a:spLocks/>
              </p:cNvSpPr>
              <p:nvPr/>
            </p:nvSpPr>
            <p:spPr bwMode="auto">
              <a:xfrm>
                <a:off x="548" y="2052"/>
                <a:ext cx="1089" cy="2028"/>
              </a:xfrm>
              <a:custGeom>
                <a:avLst/>
                <a:gdLst/>
                <a:ahLst/>
                <a:cxnLst>
                  <a:cxn ang="0">
                    <a:pos x="270" y="1433"/>
                  </a:cxn>
                  <a:cxn ang="0">
                    <a:pos x="183" y="1564"/>
                  </a:cxn>
                  <a:cxn ang="0">
                    <a:pos x="182" y="1651"/>
                  </a:cxn>
                  <a:cxn ang="0">
                    <a:pos x="267" y="1666"/>
                  </a:cxn>
                  <a:cxn ang="0">
                    <a:pos x="338" y="1672"/>
                  </a:cxn>
                  <a:cxn ang="0">
                    <a:pos x="446" y="1653"/>
                  </a:cxn>
                  <a:cxn ang="0">
                    <a:pos x="413" y="1762"/>
                  </a:cxn>
                  <a:cxn ang="0">
                    <a:pos x="241" y="1776"/>
                  </a:cxn>
                  <a:cxn ang="0">
                    <a:pos x="167" y="1914"/>
                  </a:cxn>
                  <a:cxn ang="0">
                    <a:pos x="91" y="1999"/>
                  </a:cxn>
                  <a:cxn ang="0">
                    <a:pos x="158" y="2022"/>
                  </a:cxn>
                  <a:cxn ang="0">
                    <a:pos x="241" y="1974"/>
                  </a:cxn>
                  <a:cxn ang="0">
                    <a:pos x="381" y="1980"/>
                  </a:cxn>
                  <a:cxn ang="0">
                    <a:pos x="440" y="1860"/>
                  </a:cxn>
                  <a:cxn ang="0">
                    <a:pos x="542" y="1880"/>
                  </a:cxn>
                  <a:cxn ang="0">
                    <a:pos x="662" y="1852"/>
                  </a:cxn>
                  <a:cxn ang="0">
                    <a:pos x="744" y="1813"/>
                  </a:cxn>
                  <a:cxn ang="0">
                    <a:pos x="879" y="1816"/>
                  </a:cxn>
                  <a:cxn ang="0">
                    <a:pos x="980" y="1787"/>
                  </a:cxn>
                  <a:cxn ang="0">
                    <a:pos x="1068" y="1712"/>
                  </a:cxn>
                  <a:cxn ang="0">
                    <a:pos x="994" y="1645"/>
                  </a:cxn>
                  <a:cxn ang="0">
                    <a:pos x="976" y="1588"/>
                  </a:cxn>
                  <a:cxn ang="0">
                    <a:pos x="1072" y="1453"/>
                  </a:cxn>
                  <a:cxn ang="0">
                    <a:pos x="1060" y="1321"/>
                  </a:cxn>
                  <a:cxn ang="0">
                    <a:pos x="945" y="1293"/>
                  </a:cxn>
                  <a:cxn ang="0">
                    <a:pos x="876" y="1313"/>
                  </a:cxn>
                  <a:cxn ang="0">
                    <a:pos x="854" y="1191"/>
                  </a:cxn>
                  <a:cxn ang="0">
                    <a:pos x="795" y="1039"/>
                  </a:cxn>
                  <a:cxn ang="0">
                    <a:pos x="626" y="895"/>
                  </a:cxn>
                  <a:cxn ang="0">
                    <a:pos x="572" y="756"/>
                  </a:cxn>
                  <a:cxn ang="0">
                    <a:pos x="498" y="658"/>
                  </a:cxn>
                  <a:cxn ang="0">
                    <a:pos x="374" y="638"/>
                  </a:cxn>
                  <a:cxn ang="0">
                    <a:pos x="347" y="597"/>
                  </a:cxn>
                  <a:cxn ang="0">
                    <a:pos x="440" y="576"/>
                  </a:cxn>
                  <a:cxn ang="0">
                    <a:pos x="512" y="350"/>
                  </a:cxn>
                  <a:cxn ang="0">
                    <a:pos x="459" y="243"/>
                  </a:cxn>
                  <a:cxn ang="0">
                    <a:pos x="309" y="238"/>
                  </a:cxn>
                  <a:cxn ang="0">
                    <a:pos x="218" y="255"/>
                  </a:cxn>
                  <a:cxn ang="0">
                    <a:pos x="288" y="116"/>
                  </a:cxn>
                  <a:cxn ang="0">
                    <a:pos x="387" y="0"/>
                  </a:cxn>
                  <a:cxn ang="0">
                    <a:pos x="197" y="35"/>
                  </a:cxn>
                  <a:cxn ang="0">
                    <a:pos x="122" y="128"/>
                  </a:cxn>
                  <a:cxn ang="0">
                    <a:pos x="35" y="222"/>
                  </a:cxn>
                  <a:cxn ang="0">
                    <a:pos x="41" y="362"/>
                  </a:cxn>
                  <a:cxn ang="0">
                    <a:pos x="17" y="505"/>
                  </a:cxn>
                  <a:cxn ang="0">
                    <a:pos x="93" y="513"/>
                  </a:cxn>
                  <a:cxn ang="0">
                    <a:pos x="51" y="768"/>
                  </a:cxn>
                  <a:cxn ang="0">
                    <a:pos x="114" y="658"/>
                  </a:cxn>
                  <a:cxn ang="0">
                    <a:pos x="200" y="788"/>
                  </a:cxn>
                  <a:cxn ang="0">
                    <a:pos x="146" y="911"/>
                  </a:cxn>
                  <a:cxn ang="0">
                    <a:pos x="305" y="934"/>
                  </a:cxn>
                  <a:cxn ang="0">
                    <a:pos x="331" y="984"/>
                  </a:cxn>
                  <a:cxn ang="0">
                    <a:pos x="447" y="1058"/>
                  </a:cxn>
                  <a:cxn ang="0">
                    <a:pos x="408" y="1182"/>
                  </a:cxn>
                  <a:cxn ang="0">
                    <a:pos x="334" y="1241"/>
                  </a:cxn>
                </a:cxnLst>
                <a:rect l="0" t="0" r="r" b="b"/>
                <a:pathLst>
                  <a:path w="1085" h="2028">
                    <a:moveTo>
                      <a:pt x="207" y="1354"/>
                    </a:moveTo>
                    <a:lnTo>
                      <a:pt x="275" y="1379"/>
                    </a:lnTo>
                    <a:lnTo>
                      <a:pt x="270" y="1433"/>
                    </a:lnTo>
                    <a:lnTo>
                      <a:pt x="253" y="1481"/>
                    </a:lnTo>
                    <a:lnTo>
                      <a:pt x="213" y="1527"/>
                    </a:lnTo>
                    <a:lnTo>
                      <a:pt x="183" y="1564"/>
                    </a:lnTo>
                    <a:lnTo>
                      <a:pt x="144" y="1584"/>
                    </a:lnTo>
                    <a:lnTo>
                      <a:pt x="132" y="1609"/>
                    </a:lnTo>
                    <a:lnTo>
                      <a:pt x="182" y="1651"/>
                    </a:lnTo>
                    <a:lnTo>
                      <a:pt x="232" y="1632"/>
                    </a:lnTo>
                    <a:lnTo>
                      <a:pt x="253" y="1630"/>
                    </a:lnTo>
                    <a:lnTo>
                      <a:pt x="267" y="1666"/>
                    </a:lnTo>
                    <a:lnTo>
                      <a:pt x="294" y="1655"/>
                    </a:lnTo>
                    <a:lnTo>
                      <a:pt x="310" y="1638"/>
                    </a:lnTo>
                    <a:lnTo>
                      <a:pt x="338" y="1672"/>
                    </a:lnTo>
                    <a:lnTo>
                      <a:pt x="375" y="1692"/>
                    </a:lnTo>
                    <a:lnTo>
                      <a:pt x="419" y="1675"/>
                    </a:lnTo>
                    <a:lnTo>
                      <a:pt x="446" y="1653"/>
                    </a:lnTo>
                    <a:lnTo>
                      <a:pt x="478" y="1652"/>
                    </a:lnTo>
                    <a:lnTo>
                      <a:pt x="433" y="1740"/>
                    </a:lnTo>
                    <a:lnTo>
                      <a:pt x="413" y="1762"/>
                    </a:lnTo>
                    <a:lnTo>
                      <a:pt x="373" y="1763"/>
                    </a:lnTo>
                    <a:lnTo>
                      <a:pt x="282" y="1761"/>
                    </a:lnTo>
                    <a:lnTo>
                      <a:pt x="241" y="1776"/>
                    </a:lnTo>
                    <a:lnTo>
                      <a:pt x="216" y="1824"/>
                    </a:lnTo>
                    <a:lnTo>
                      <a:pt x="183" y="1881"/>
                    </a:lnTo>
                    <a:lnTo>
                      <a:pt x="167" y="1914"/>
                    </a:lnTo>
                    <a:lnTo>
                      <a:pt x="140" y="1936"/>
                    </a:lnTo>
                    <a:lnTo>
                      <a:pt x="113" y="1969"/>
                    </a:lnTo>
                    <a:lnTo>
                      <a:pt x="91" y="1999"/>
                    </a:lnTo>
                    <a:lnTo>
                      <a:pt x="95" y="2017"/>
                    </a:lnTo>
                    <a:lnTo>
                      <a:pt x="128" y="2007"/>
                    </a:lnTo>
                    <a:lnTo>
                      <a:pt x="158" y="2022"/>
                    </a:lnTo>
                    <a:lnTo>
                      <a:pt x="193" y="2027"/>
                    </a:lnTo>
                    <a:lnTo>
                      <a:pt x="218" y="1999"/>
                    </a:lnTo>
                    <a:lnTo>
                      <a:pt x="241" y="1974"/>
                    </a:lnTo>
                    <a:lnTo>
                      <a:pt x="271" y="1967"/>
                    </a:lnTo>
                    <a:lnTo>
                      <a:pt x="329" y="1978"/>
                    </a:lnTo>
                    <a:lnTo>
                      <a:pt x="381" y="1980"/>
                    </a:lnTo>
                    <a:lnTo>
                      <a:pt x="402" y="1950"/>
                    </a:lnTo>
                    <a:lnTo>
                      <a:pt x="403" y="1907"/>
                    </a:lnTo>
                    <a:lnTo>
                      <a:pt x="440" y="1860"/>
                    </a:lnTo>
                    <a:lnTo>
                      <a:pt x="471" y="1848"/>
                    </a:lnTo>
                    <a:lnTo>
                      <a:pt x="512" y="1869"/>
                    </a:lnTo>
                    <a:lnTo>
                      <a:pt x="542" y="1880"/>
                    </a:lnTo>
                    <a:lnTo>
                      <a:pt x="577" y="1866"/>
                    </a:lnTo>
                    <a:lnTo>
                      <a:pt x="625" y="1852"/>
                    </a:lnTo>
                    <a:lnTo>
                      <a:pt x="662" y="1852"/>
                    </a:lnTo>
                    <a:lnTo>
                      <a:pt x="684" y="1818"/>
                    </a:lnTo>
                    <a:lnTo>
                      <a:pt x="709" y="1808"/>
                    </a:lnTo>
                    <a:lnTo>
                      <a:pt x="744" y="1813"/>
                    </a:lnTo>
                    <a:lnTo>
                      <a:pt x="785" y="1834"/>
                    </a:lnTo>
                    <a:lnTo>
                      <a:pt x="829" y="1825"/>
                    </a:lnTo>
                    <a:lnTo>
                      <a:pt x="879" y="1816"/>
                    </a:lnTo>
                    <a:lnTo>
                      <a:pt x="918" y="1820"/>
                    </a:lnTo>
                    <a:lnTo>
                      <a:pt x="958" y="1816"/>
                    </a:lnTo>
                    <a:lnTo>
                      <a:pt x="980" y="1787"/>
                    </a:lnTo>
                    <a:lnTo>
                      <a:pt x="1011" y="1746"/>
                    </a:lnTo>
                    <a:lnTo>
                      <a:pt x="1038" y="1732"/>
                    </a:lnTo>
                    <a:lnTo>
                      <a:pt x="1068" y="1712"/>
                    </a:lnTo>
                    <a:lnTo>
                      <a:pt x="1084" y="1673"/>
                    </a:lnTo>
                    <a:lnTo>
                      <a:pt x="1056" y="1653"/>
                    </a:lnTo>
                    <a:lnTo>
                      <a:pt x="994" y="1645"/>
                    </a:lnTo>
                    <a:lnTo>
                      <a:pt x="968" y="1636"/>
                    </a:lnTo>
                    <a:lnTo>
                      <a:pt x="961" y="1617"/>
                    </a:lnTo>
                    <a:lnTo>
                      <a:pt x="976" y="1588"/>
                    </a:lnTo>
                    <a:lnTo>
                      <a:pt x="1012" y="1570"/>
                    </a:lnTo>
                    <a:lnTo>
                      <a:pt x="1039" y="1537"/>
                    </a:lnTo>
                    <a:lnTo>
                      <a:pt x="1072" y="1453"/>
                    </a:lnTo>
                    <a:lnTo>
                      <a:pt x="1084" y="1412"/>
                    </a:lnTo>
                    <a:lnTo>
                      <a:pt x="1072" y="1353"/>
                    </a:lnTo>
                    <a:lnTo>
                      <a:pt x="1060" y="1321"/>
                    </a:lnTo>
                    <a:lnTo>
                      <a:pt x="1026" y="1307"/>
                    </a:lnTo>
                    <a:lnTo>
                      <a:pt x="981" y="1295"/>
                    </a:lnTo>
                    <a:lnTo>
                      <a:pt x="945" y="1293"/>
                    </a:lnTo>
                    <a:lnTo>
                      <a:pt x="912" y="1311"/>
                    </a:lnTo>
                    <a:lnTo>
                      <a:pt x="894" y="1333"/>
                    </a:lnTo>
                    <a:lnTo>
                      <a:pt x="876" y="1313"/>
                    </a:lnTo>
                    <a:lnTo>
                      <a:pt x="881" y="1270"/>
                    </a:lnTo>
                    <a:lnTo>
                      <a:pt x="875" y="1238"/>
                    </a:lnTo>
                    <a:lnTo>
                      <a:pt x="854" y="1191"/>
                    </a:lnTo>
                    <a:lnTo>
                      <a:pt x="824" y="1124"/>
                    </a:lnTo>
                    <a:lnTo>
                      <a:pt x="816" y="1065"/>
                    </a:lnTo>
                    <a:lnTo>
                      <a:pt x="795" y="1039"/>
                    </a:lnTo>
                    <a:lnTo>
                      <a:pt x="756" y="1006"/>
                    </a:lnTo>
                    <a:lnTo>
                      <a:pt x="666" y="932"/>
                    </a:lnTo>
                    <a:lnTo>
                      <a:pt x="626" y="895"/>
                    </a:lnTo>
                    <a:lnTo>
                      <a:pt x="597" y="847"/>
                    </a:lnTo>
                    <a:lnTo>
                      <a:pt x="580" y="816"/>
                    </a:lnTo>
                    <a:lnTo>
                      <a:pt x="572" y="756"/>
                    </a:lnTo>
                    <a:lnTo>
                      <a:pt x="556" y="713"/>
                    </a:lnTo>
                    <a:lnTo>
                      <a:pt x="528" y="672"/>
                    </a:lnTo>
                    <a:lnTo>
                      <a:pt x="498" y="658"/>
                    </a:lnTo>
                    <a:lnTo>
                      <a:pt x="440" y="632"/>
                    </a:lnTo>
                    <a:lnTo>
                      <a:pt x="406" y="630"/>
                    </a:lnTo>
                    <a:lnTo>
                      <a:pt x="374" y="638"/>
                    </a:lnTo>
                    <a:lnTo>
                      <a:pt x="350" y="641"/>
                    </a:lnTo>
                    <a:lnTo>
                      <a:pt x="342" y="618"/>
                    </a:lnTo>
                    <a:lnTo>
                      <a:pt x="347" y="597"/>
                    </a:lnTo>
                    <a:lnTo>
                      <a:pt x="380" y="581"/>
                    </a:lnTo>
                    <a:lnTo>
                      <a:pt x="416" y="578"/>
                    </a:lnTo>
                    <a:lnTo>
                      <a:pt x="440" y="576"/>
                    </a:lnTo>
                    <a:lnTo>
                      <a:pt x="444" y="547"/>
                    </a:lnTo>
                    <a:lnTo>
                      <a:pt x="431" y="523"/>
                    </a:lnTo>
                    <a:lnTo>
                      <a:pt x="512" y="350"/>
                    </a:lnTo>
                    <a:lnTo>
                      <a:pt x="523" y="312"/>
                    </a:lnTo>
                    <a:lnTo>
                      <a:pt x="501" y="256"/>
                    </a:lnTo>
                    <a:lnTo>
                      <a:pt x="459" y="243"/>
                    </a:lnTo>
                    <a:lnTo>
                      <a:pt x="420" y="251"/>
                    </a:lnTo>
                    <a:lnTo>
                      <a:pt x="369" y="215"/>
                    </a:lnTo>
                    <a:lnTo>
                      <a:pt x="309" y="238"/>
                    </a:lnTo>
                    <a:lnTo>
                      <a:pt x="257" y="270"/>
                    </a:lnTo>
                    <a:lnTo>
                      <a:pt x="243" y="272"/>
                    </a:lnTo>
                    <a:lnTo>
                      <a:pt x="218" y="255"/>
                    </a:lnTo>
                    <a:lnTo>
                      <a:pt x="239" y="224"/>
                    </a:lnTo>
                    <a:lnTo>
                      <a:pt x="253" y="186"/>
                    </a:lnTo>
                    <a:lnTo>
                      <a:pt x="288" y="116"/>
                    </a:lnTo>
                    <a:lnTo>
                      <a:pt x="329" y="96"/>
                    </a:lnTo>
                    <a:lnTo>
                      <a:pt x="358" y="47"/>
                    </a:lnTo>
                    <a:lnTo>
                      <a:pt x="387" y="0"/>
                    </a:lnTo>
                    <a:lnTo>
                      <a:pt x="287" y="12"/>
                    </a:lnTo>
                    <a:lnTo>
                      <a:pt x="248" y="24"/>
                    </a:lnTo>
                    <a:lnTo>
                      <a:pt x="197" y="35"/>
                    </a:lnTo>
                    <a:lnTo>
                      <a:pt x="137" y="29"/>
                    </a:lnTo>
                    <a:lnTo>
                      <a:pt x="111" y="99"/>
                    </a:lnTo>
                    <a:lnTo>
                      <a:pt x="122" y="128"/>
                    </a:lnTo>
                    <a:lnTo>
                      <a:pt x="100" y="148"/>
                    </a:lnTo>
                    <a:lnTo>
                      <a:pt x="65" y="191"/>
                    </a:lnTo>
                    <a:lnTo>
                      <a:pt x="35" y="222"/>
                    </a:lnTo>
                    <a:lnTo>
                      <a:pt x="50" y="261"/>
                    </a:lnTo>
                    <a:lnTo>
                      <a:pt x="56" y="295"/>
                    </a:lnTo>
                    <a:lnTo>
                      <a:pt x="41" y="362"/>
                    </a:lnTo>
                    <a:lnTo>
                      <a:pt x="9" y="445"/>
                    </a:lnTo>
                    <a:lnTo>
                      <a:pt x="0" y="485"/>
                    </a:lnTo>
                    <a:lnTo>
                      <a:pt x="17" y="505"/>
                    </a:lnTo>
                    <a:lnTo>
                      <a:pt x="75" y="474"/>
                    </a:lnTo>
                    <a:lnTo>
                      <a:pt x="83" y="487"/>
                    </a:lnTo>
                    <a:lnTo>
                      <a:pt x="93" y="513"/>
                    </a:lnTo>
                    <a:lnTo>
                      <a:pt x="55" y="648"/>
                    </a:lnTo>
                    <a:lnTo>
                      <a:pt x="51" y="712"/>
                    </a:lnTo>
                    <a:lnTo>
                      <a:pt x="51" y="768"/>
                    </a:lnTo>
                    <a:lnTo>
                      <a:pt x="79" y="783"/>
                    </a:lnTo>
                    <a:lnTo>
                      <a:pt x="96" y="725"/>
                    </a:lnTo>
                    <a:lnTo>
                      <a:pt x="114" y="658"/>
                    </a:lnTo>
                    <a:lnTo>
                      <a:pt x="145" y="664"/>
                    </a:lnTo>
                    <a:lnTo>
                      <a:pt x="179" y="741"/>
                    </a:lnTo>
                    <a:lnTo>
                      <a:pt x="200" y="788"/>
                    </a:lnTo>
                    <a:lnTo>
                      <a:pt x="165" y="836"/>
                    </a:lnTo>
                    <a:lnTo>
                      <a:pt x="146" y="881"/>
                    </a:lnTo>
                    <a:lnTo>
                      <a:pt x="146" y="911"/>
                    </a:lnTo>
                    <a:lnTo>
                      <a:pt x="231" y="942"/>
                    </a:lnTo>
                    <a:lnTo>
                      <a:pt x="281" y="911"/>
                    </a:lnTo>
                    <a:lnTo>
                      <a:pt x="305" y="934"/>
                    </a:lnTo>
                    <a:lnTo>
                      <a:pt x="347" y="877"/>
                    </a:lnTo>
                    <a:lnTo>
                      <a:pt x="355" y="907"/>
                    </a:lnTo>
                    <a:lnTo>
                      <a:pt x="331" y="984"/>
                    </a:lnTo>
                    <a:lnTo>
                      <a:pt x="375" y="1041"/>
                    </a:lnTo>
                    <a:lnTo>
                      <a:pt x="395" y="1074"/>
                    </a:lnTo>
                    <a:lnTo>
                      <a:pt x="447" y="1058"/>
                    </a:lnTo>
                    <a:lnTo>
                      <a:pt x="463" y="1089"/>
                    </a:lnTo>
                    <a:lnTo>
                      <a:pt x="431" y="1183"/>
                    </a:lnTo>
                    <a:lnTo>
                      <a:pt x="408" y="1182"/>
                    </a:lnTo>
                    <a:lnTo>
                      <a:pt x="394" y="1213"/>
                    </a:lnTo>
                    <a:lnTo>
                      <a:pt x="402" y="1251"/>
                    </a:lnTo>
                    <a:lnTo>
                      <a:pt x="334" y="1241"/>
                    </a:lnTo>
                    <a:lnTo>
                      <a:pt x="207" y="1354"/>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43" name="Freeform 43"/>
              <p:cNvSpPr>
                <a:spLocks/>
              </p:cNvSpPr>
              <p:nvPr/>
            </p:nvSpPr>
            <p:spPr bwMode="auto">
              <a:xfrm>
                <a:off x="722" y="3064"/>
                <a:ext cx="86" cy="93"/>
              </a:xfrm>
              <a:custGeom>
                <a:avLst/>
                <a:gdLst/>
                <a:ahLst/>
                <a:cxnLst>
                  <a:cxn ang="0">
                    <a:pos x="33" y="8"/>
                  </a:cxn>
                  <a:cxn ang="0">
                    <a:pos x="72" y="0"/>
                  </a:cxn>
                  <a:cxn ang="0">
                    <a:pos x="85" y="21"/>
                  </a:cxn>
                  <a:cxn ang="0">
                    <a:pos x="55" y="66"/>
                  </a:cxn>
                  <a:cxn ang="0">
                    <a:pos x="17" y="92"/>
                  </a:cxn>
                  <a:cxn ang="0">
                    <a:pos x="0" y="65"/>
                  </a:cxn>
                  <a:cxn ang="0">
                    <a:pos x="33" y="8"/>
                  </a:cxn>
                </a:cxnLst>
                <a:rect l="0" t="0" r="r" b="b"/>
                <a:pathLst>
                  <a:path w="86" h="93">
                    <a:moveTo>
                      <a:pt x="33" y="8"/>
                    </a:moveTo>
                    <a:lnTo>
                      <a:pt x="72" y="0"/>
                    </a:lnTo>
                    <a:lnTo>
                      <a:pt x="85" y="21"/>
                    </a:lnTo>
                    <a:lnTo>
                      <a:pt x="55" y="66"/>
                    </a:lnTo>
                    <a:lnTo>
                      <a:pt x="17" y="92"/>
                    </a:lnTo>
                    <a:lnTo>
                      <a:pt x="0" y="65"/>
                    </a:lnTo>
                    <a:lnTo>
                      <a:pt x="33" y="8"/>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44" name="Freeform 44"/>
              <p:cNvSpPr>
                <a:spLocks/>
              </p:cNvSpPr>
              <p:nvPr/>
            </p:nvSpPr>
            <p:spPr bwMode="auto">
              <a:xfrm>
                <a:off x="494" y="2659"/>
                <a:ext cx="90" cy="89"/>
              </a:xfrm>
              <a:custGeom>
                <a:avLst/>
                <a:gdLst/>
                <a:ahLst/>
                <a:cxnLst>
                  <a:cxn ang="0">
                    <a:pos x="59" y="0"/>
                  </a:cxn>
                  <a:cxn ang="0">
                    <a:pos x="89" y="26"/>
                  </a:cxn>
                  <a:cxn ang="0">
                    <a:pos x="53" y="66"/>
                  </a:cxn>
                  <a:cxn ang="0">
                    <a:pos x="22" y="89"/>
                  </a:cxn>
                  <a:cxn ang="0">
                    <a:pos x="0" y="61"/>
                  </a:cxn>
                  <a:cxn ang="0">
                    <a:pos x="8" y="35"/>
                  </a:cxn>
                  <a:cxn ang="0">
                    <a:pos x="59" y="0"/>
                  </a:cxn>
                </a:cxnLst>
                <a:rect l="0" t="0" r="r" b="b"/>
                <a:pathLst>
                  <a:path w="90" h="90">
                    <a:moveTo>
                      <a:pt x="59" y="0"/>
                    </a:moveTo>
                    <a:lnTo>
                      <a:pt x="89" y="26"/>
                    </a:lnTo>
                    <a:lnTo>
                      <a:pt x="53" y="66"/>
                    </a:lnTo>
                    <a:lnTo>
                      <a:pt x="22" y="89"/>
                    </a:lnTo>
                    <a:lnTo>
                      <a:pt x="0" y="61"/>
                    </a:lnTo>
                    <a:lnTo>
                      <a:pt x="8" y="35"/>
                    </a:lnTo>
                    <a:lnTo>
                      <a:pt x="59"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45" name="Freeform 45"/>
              <p:cNvSpPr>
                <a:spLocks/>
              </p:cNvSpPr>
              <p:nvPr/>
            </p:nvSpPr>
            <p:spPr bwMode="auto">
              <a:xfrm>
                <a:off x="490" y="2293"/>
                <a:ext cx="82" cy="127"/>
              </a:xfrm>
              <a:custGeom>
                <a:avLst/>
                <a:gdLst/>
                <a:ahLst/>
                <a:cxnLst>
                  <a:cxn ang="0">
                    <a:pos x="61" y="126"/>
                  </a:cxn>
                  <a:cxn ang="0">
                    <a:pos x="81" y="82"/>
                  </a:cxn>
                  <a:cxn ang="0">
                    <a:pos x="52" y="45"/>
                  </a:cxn>
                  <a:cxn ang="0">
                    <a:pos x="35" y="30"/>
                  </a:cxn>
                  <a:cxn ang="0">
                    <a:pos x="12" y="0"/>
                  </a:cxn>
                  <a:cxn ang="0">
                    <a:pos x="0" y="21"/>
                  </a:cxn>
                  <a:cxn ang="0">
                    <a:pos x="27" y="62"/>
                  </a:cxn>
                  <a:cxn ang="0">
                    <a:pos x="61" y="126"/>
                  </a:cxn>
                </a:cxnLst>
                <a:rect l="0" t="0" r="r" b="b"/>
                <a:pathLst>
                  <a:path w="82" h="127">
                    <a:moveTo>
                      <a:pt x="61" y="126"/>
                    </a:moveTo>
                    <a:lnTo>
                      <a:pt x="81" y="82"/>
                    </a:lnTo>
                    <a:lnTo>
                      <a:pt x="52" y="45"/>
                    </a:lnTo>
                    <a:lnTo>
                      <a:pt x="35" y="30"/>
                    </a:lnTo>
                    <a:lnTo>
                      <a:pt x="12" y="0"/>
                    </a:lnTo>
                    <a:lnTo>
                      <a:pt x="0" y="21"/>
                    </a:lnTo>
                    <a:lnTo>
                      <a:pt x="27" y="62"/>
                    </a:lnTo>
                    <a:lnTo>
                      <a:pt x="61" y="126"/>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46" name="Freeform 46"/>
              <p:cNvSpPr>
                <a:spLocks/>
              </p:cNvSpPr>
              <p:nvPr/>
            </p:nvSpPr>
            <p:spPr bwMode="auto">
              <a:xfrm rot="-20035148">
                <a:off x="480" y="3219"/>
                <a:ext cx="276" cy="237"/>
              </a:xfrm>
              <a:custGeom>
                <a:avLst/>
                <a:gdLst/>
                <a:ahLst/>
                <a:cxnLst>
                  <a:cxn ang="0">
                    <a:pos x="59" y="26"/>
                  </a:cxn>
                  <a:cxn ang="0">
                    <a:pos x="112" y="5"/>
                  </a:cxn>
                  <a:cxn ang="0">
                    <a:pos x="154" y="0"/>
                  </a:cxn>
                  <a:cxn ang="0">
                    <a:pos x="197" y="28"/>
                  </a:cxn>
                  <a:cxn ang="0">
                    <a:pos x="246" y="81"/>
                  </a:cxn>
                  <a:cxn ang="0">
                    <a:pos x="274" y="132"/>
                  </a:cxn>
                  <a:cxn ang="0">
                    <a:pos x="256" y="170"/>
                  </a:cxn>
                  <a:cxn ang="0">
                    <a:pos x="261" y="212"/>
                  </a:cxn>
                  <a:cxn ang="0">
                    <a:pos x="242" y="235"/>
                  </a:cxn>
                  <a:cxn ang="0">
                    <a:pos x="204" y="212"/>
                  </a:cxn>
                  <a:cxn ang="0">
                    <a:pos x="155" y="160"/>
                  </a:cxn>
                  <a:cxn ang="0">
                    <a:pos x="131" y="147"/>
                  </a:cxn>
                  <a:cxn ang="0">
                    <a:pos x="81" y="159"/>
                  </a:cxn>
                  <a:cxn ang="0">
                    <a:pos x="0" y="120"/>
                  </a:cxn>
                  <a:cxn ang="0">
                    <a:pos x="59" y="26"/>
                  </a:cxn>
                </a:cxnLst>
                <a:rect l="0" t="0" r="r" b="b"/>
                <a:pathLst>
                  <a:path w="275" h="236">
                    <a:moveTo>
                      <a:pt x="59" y="26"/>
                    </a:moveTo>
                    <a:lnTo>
                      <a:pt x="112" y="5"/>
                    </a:lnTo>
                    <a:lnTo>
                      <a:pt x="154" y="0"/>
                    </a:lnTo>
                    <a:lnTo>
                      <a:pt x="197" y="28"/>
                    </a:lnTo>
                    <a:lnTo>
                      <a:pt x="246" y="81"/>
                    </a:lnTo>
                    <a:lnTo>
                      <a:pt x="274" y="132"/>
                    </a:lnTo>
                    <a:lnTo>
                      <a:pt x="256" y="170"/>
                    </a:lnTo>
                    <a:lnTo>
                      <a:pt x="261" y="212"/>
                    </a:lnTo>
                    <a:lnTo>
                      <a:pt x="242" y="235"/>
                    </a:lnTo>
                    <a:lnTo>
                      <a:pt x="204" y="212"/>
                    </a:lnTo>
                    <a:lnTo>
                      <a:pt x="155" y="160"/>
                    </a:lnTo>
                    <a:lnTo>
                      <a:pt x="131" y="147"/>
                    </a:lnTo>
                    <a:lnTo>
                      <a:pt x="81" y="159"/>
                    </a:lnTo>
                    <a:lnTo>
                      <a:pt x="0" y="120"/>
                    </a:lnTo>
                    <a:lnTo>
                      <a:pt x="59" y="26"/>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47" name="Freeform 47"/>
              <p:cNvSpPr>
                <a:spLocks/>
              </p:cNvSpPr>
              <p:nvPr/>
            </p:nvSpPr>
            <p:spPr bwMode="auto">
              <a:xfrm>
                <a:off x="416" y="2120"/>
                <a:ext cx="124" cy="121"/>
              </a:xfrm>
              <a:custGeom>
                <a:avLst/>
                <a:gdLst/>
                <a:ahLst/>
                <a:cxnLst>
                  <a:cxn ang="0">
                    <a:pos x="101" y="0"/>
                  </a:cxn>
                  <a:cxn ang="0">
                    <a:pos x="122" y="17"/>
                  </a:cxn>
                  <a:cxn ang="0">
                    <a:pos x="89" y="60"/>
                  </a:cxn>
                  <a:cxn ang="0">
                    <a:pos x="61" y="121"/>
                  </a:cxn>
                  <a:cxn ang="0">
                    <a:pos x="32" y="120"/>
                  </a:cxn>
                  <a:cxn ang="0">
                    <a:pos x="6" y="74"/>
                  </a:cxn>
                  <a:cxn ang="0">
                    <a:pos x="0" y="58"/>
                  </a:cxn>
                  <a:cxn ang="0">
                    <a:pos x="66" y="13"/>
                  </a:cxn>
                  <a:cxn ang="0">
                    <a:pos x="101" y="0"/>
                  </a:cxn>
                </a:cxnLst>
                <a:rect l="0" t="0" r="r" b="b"/>
                <a:pathLst>
                  <a:path w="123" h="122">
                    <a:moveTo>
                      <a:pt x="101" y="0"/>
                    </a:moveTo>
                    <a:lnTo>
                      <a:pt x="122" y="17"/>
                    </a:lnTo>
                    <a:lnTo>
                      <a:pt x="89" y="60"/>
                    </a:lnTo>
                    <a:lnTo>
                      <a:pt x="61" y="121"/>
                    </a:lnTo>
                    <a:lnTo>
                      <a:pt x="32" y="120"/>
                    </a:lnTo>
                    <a:lnTo>
                      <a:pt x="6" y="74"/>
                    </a:lnTo>
                    <a:lnTo>
                      <a:pt x="0" y="58"/>
                    </a:lnTo>
                    <a:lnTo>
                      <a:pt x="66" y="13"/>
                    </a:lnTo>
                    <a:lnTo>
                      <a:pt x="101"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sp>
          <p:nvSpPr>
            <p:cNvPr id="1433648" name="Freeform 48"/>
            <p:cNvSpPr>
              <a:spLocks/>
            </p:cNvSpPr>
            <p:nvPr/>
          </p:nvSpPr>
          <p:spPr bwMode="auto">
            <a:xfrm>
              <a:off x="576" y="1734"/>
              <a:ext cx="259" cy="354"/>
            </a:xfrm>
            <a:custGeom>
              <a:avLst/>
              <a:gdLst/>
              <a:ahLst/>
              <a:cxnLst>
                <a:cxn ang="0">
                  <a:pos x="103" y="352"/>
                </a:cxn>
                <a:cxn ang="0">
                  <a:pos x="119" y="396"/>
                </a:cxn>
                <a:cxn ang="0">
                  <a:pos x="81" y="408"/>
                </a:cxn>
                <a:cxn ang="0">
                  <a:pos x="70" y="487"/>
                </a:cxn>
                <a:cxn ang="0">
                  <a:pos x="37" y="556"/>
                </a:cxn>
                <a:cxn ang="0">
                  <a:pos x="6" y="581"/>
                </a:cxn>
                <a:cxn ang="0">
                  <a:pos x="0" y="598"/>
                </a:cxn>
                <a:cxn ang="0">
                  <a:pos x="24" y="631"/>
                </a:cxn>
                <a:cxn ang="0">
                  <a:pos x="34" y="679"/>
                </a:cxn>
                <a:cxn ang="0">
                  <a:pos x="59" y="646"/>
                </a:cxn>
                <a:cxn ang="0">
                  <a:pos x="67" y="674"/>
                </a:cxn>
                <a:cxn ang="0">
                  <a:pos x="98" y="688"/>
                </a:cxn>
                <a:cxn ang="0">
                  <a:pos x="153" y="675"/>
                </a:cxn>
                <a:cxn ang="0">
                  <a:pos x="210" y="653"/>
                </a:cxn>
                <a:cxn ang="0">
                  <a:pos x="290" y="600"/>
                </a:cxn>
                <a:cxn ang="0">
                  <a:pos x="425" y="521"/>
                </a:cxn>
                <a:cxn ang="0">
                  <a:pos x="452" y="441"/>
                </a:cxn>
                <a:cxn ang="0">
                  <a:pos x="445" y="379"/>
                </a:cxn>
                <a:cxn ang="0">
                  <a:pos x="454" y="293"/>
                </a:cxn>
                <a:cxn ang="0">
                  <a:pos x="454" y="187"/>
                </a:cxn>
                <a:cxn ang="0">
                  <a:pos x="386" y="140"/>
                </a:cxn>
                <a:cxn ang="0">
                  <a:pos x="341" y="145"/>
                </a:cxn>
                <a:cxn ang="0">
                  <a:pos x="260" y="119"/>
                </a:cxn>
                <a:cxn ang="0">
                  <a:pos x="304" y="14"/>
                </a:cxn>
                <a:cxn ang="0">
                  <a:pos x="272" y="15"/>
                </a:cxn>
                <a:cxn ang="0">
                  <a:pos x="192" y="79"/>
                </a:cxn>
                <a:cxn ang="0">
                  <a:pos x="156" y="106"/>
                </a:cxn>
                <a:cxn ang="0">
                  <a:pos x="166" y="134"/>
                </a:cxn>
                <a:cxn ang="0">
                  <a:pos x="189" y="155"/>
                </a:cxn>
                <a:cxn ang="0">
                  <a:pos x="85" y="195"/>
                </a:cxn>
                <a:cxn ang="0">
                  <a:pos x="27" y="215"/>
                </a:cxn>
                <a:cxn ang="0">
                  <a:pos x="45" y="266"/>
                </a:cxn>
                <a:cxn ang="0">
                  <a:pos x="25" y="297"/>
                </a:cxn>
                <a:cxn ang="0">
                  <a:pos x="44" y="334"/>
                </a:cxn>
                <a:cxn ang="0">
                  <a:pos x="72" y="396"/>
                </a:cxn>
                <a:cxn ang="0">
                  <a:pos x="100" y="329"/>
                </a:cxn>
              </a:cxnLst>
              <a:rect l="0" t="0" r="r" b="b"/>
              <a:pathLst>
                <a:path w="461" h="693">
                  <a:moveTo>
                    <a:pt x="100" y="329"/>
                  </a:moveTo>
                  <a:lnTo>
                    <a:pt x="103" y="352"/>
                  </a:lnTo>
                  <a:lnTo>
                    <a:pt x="124" y="377"/>
                  </a:lnTo>
                  <a:lnTo>
                    <a:pt x="119" y="396"/>
                  </a:lnTo>
                  <a:lnTo>
                    <a:pt x="98" y="395"/>
                  </a:lnTo>
                  <a:lnTo>
                    <a:pt x="81" y="408"/>
                  </a:lnTo>
                  <a:lnTo>
                    <a:pt x="91" y="428"/>
                  </a:lnTo>
                  <a:lnTo>
                    <a:pt x="70" y="487"/>
                  </a:lnTo>
                  <a:lnTo>
                    <a:pt x="50" y="505"/>
                  </a:lnTo>
                  <a:lnTo>
                    <a:pt x="37" y="556"/>
                  </a:lnTo>
                  <a:lnTo>
                    <a:pt x="23" y="576"/>
                  </a:lnTo>
                  <a:lnTo>
                    <a:pt x="6" y="581"/>
                  </a:lnTo>
                  <a:lnTo>
                    <a:pt x="1" y="589"/>
                  </a:lnTo>
                  <a:lnTo>
                    <a:pt x="0" y="598"/>
                  </a:lnTo>
                  <a:lnTo>
                    <a:pt x="12" y="607"/>
                  </a:lnTo>
                  <a:lnTo>
                    <a:pt x="24" y="631"/>
                  </a:lnTo>
                  <a:lnTo>
                    <a:pt x="16" y="661"/>
                  </a:lnTo>
                  <a:lnTo>
                    <a:pt x="34" y="679"/>
                  </a:lnTo>
                  <a:lnTo>
                    <a:pt x="58" y="667"/>
                  </a:lnTo>
                  <a:lnTo>
                    <a:pt x="59" y="646"/>
                  </a:lnTo>
                  <a:lnTo>
                    <a:pt x="80" y="653"/>
                  </a:lnTo>
                  <a:lnTo>
                    <a:pt x="67" y="674"/>
                  </a:lnTo>
                  <a:lnTo>
                    <a:pt x="85" y="692"/>
                  </a:lnTo>
                  <a:lnTo>
                    <a:pt x="98" y="688"/>
                  </a:lnTo>
                  <a:lnTo>
                    <a:pt x="144" y="673"/>
                  </a:lnTo>
                  <a:lnTo>
                    <a:pt x="153" y="675"/>
                  </a:lnTo>
                  <a:lnTo>
                    <a:pt x="199" y="667"/>
                  </a:lnTo>
                  <a:lnTo>
                    <a:pt x="210" y="653"/>
                  </a:lnTo>
                  <a:lnTo>
                    <a:pt x="236" y="616"/>
                  </a:lnTo>
                  <a:lnTo>
                    <a:pt x="290" y="600"/>
                  </a:lnTo>
                  <a:lnTo>
                    <a:pt x="379" y="555"/>
                  </a:lnTo>
                  <a:lnTo>
                    <a:pt x="425" y="521"/>
                  </a:lnTo>
                  <a:lnTo>
                    <a:pt x="428" y="471"/>
                  </a:lnTo>
                  <a:lnTo>
                    <a:pt x="452" y="441"/>
                  </a:lnTo>
                  <a:lnTo>
                    <a:pt x="451" y="416"/>
                  </a:lnTo>
                  <a:lnTo>
                    <a:pt x="445" y="379"/>
                  </a:lnTo>
                  <a:lnTo>
                    <a:pt x="460" y="352"/>
                  </a:lnTo>
                  <a:lnTo>
                    <a:pt x="454" y="293"/>
                  </a:lnTo>
                  <a:lnTo>
                    <a:pt x="422" y="235"/>
                  </a:lnTo>
                  <a:lnTo>
                    <a:pt x="454" y="187"/>
                  </a:lnTo>
                  <a:lnTo>
                    <a:pt x="416" y="176"/>
                  </a:lnTo>
                  <a:lnTo>
                    <a:pt x="386" y="140"/>
                  </a:lnTo>
                  <a:lnTo>
                    <a:pt x="363" y="134"/>
                  </a:lnTo>
                  <a:lnTo>
                    <a:pt x="341" y="145"/>
                  </a:lnTo>
                  <a:lnTo>
                    <a:pt x="317" y="143"/>
                  </a:lnTo>
                  <a:lnTo>
                    <a:pt x="260" y="119"/>
                  </a:lnTo>
                  <a:lnTo>
                    <a:pt x="272" y="101"/>
                  </a:lnTo>
                  <a:lnTo>
                    <a:pt x="304" y="14"/>
                  </a:lnTo>
                  <a:lnTo>
                    <a:pt x="288" y="0"/>
                  </a:lnTo>
                  <a:lnTo>
                    <a:pt x="272" y="15"/>
                  </a:lnTo>
                  <a:lnTo>
                    <a:pt x="207" y="50"/>
                  </a:lnTo>
                  <a:lnTo>
                    <a:pt x="192" y="79"/>
                  </a:lnTo>
                  <a:lnTo>
                    <a:pt x="180" y="96"/>
                  </a:lnTo>
                  <a:lnTo>
                    <a:pt x="156" y="106"/>
                  </a:lnTo>
                  <a:lnTo>
                    <a:pt x="146" y="122"/>
                  </a:lnTo>
                  <a:lnTo>
                    <a:pt x="166" y="134"/>
                  </a:lnTo>
                  <a:lnTo>
                    <a:pt x="210" y="137"/>
                  </a:lnTo>
                  <a:lnTo>
                    <a:pt x="189" y="155"/>
                  </a:lnTo>
                  <a:lnTo>
                    <a:pt x="134" y="191"/>
                  </a:lnTo>
                  <a:lnTo>
                    <a:pt x="85" y="195"/>
                  </a:lnTo>
                  <a:lnTo>
                    <a:pt x="37" y="199"/>
                  </a:lnTo>
                  <a:lnTo>
                    <a:pt x="27" y="215"/>
                  </a:lnTo>
                  <a:lnTo>
                    <a:pt x="34" y="251"/>
                  </a:lnTo>
                  <a:lnTo>
                    <a:pt x="45" y="266"/>
                  </a:lnTo>
                  <a:lnTo>
                    <a:pt x="43" y="275"/>
                  </a:lnTo>
                  <a:lnTo>
                    <a:pt x="25" y="297"/>
                  </a:lnTo>
                  <a:lnTo>
                    <a:pt x="42" y="326"/>
                  </a:lnTo>
                  <a:lnTo>
                    <a:pt x="44" y="334"/>
                  </a:lnTo>
                  <a:lnTo>
                    <a:pt x="35" y="377"/>
                  </a:lnTo>
                  <a:lnTo>
                    <a:pt x="72" y="396"/>
                  </a:lnTo>
                  <a:lnTo>
                    <a:pt x="78" y="391"/>
                  </a:lnTo>
                  <a:lnTo>
                    <a:pt x="100" y="329"/>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49" name="Freeform 49"/>
            <p:cNvSpPr>
              <a:spLocks/>
            </p:cNvSpPr>
            <p:nvPr/>
          </p:nvSpPr>
          <p:spPr bwMode="auto">
            <a:xfrm>
              <a:off x="1104" y="576"/>
              <a:ext cx="239" cy="173"/>
            </a:xfrm>
            <a:custGeom>
              <a:avLst/>
              <a:gdLst/>
              <a:ahLst/>
              <a:cxnLst>
                <a:cxn ang="0">
                  <a:pos x="89" y="161"/>
                </a:cxn>
                <a:cxn ang="0">
                  <a:pos x="93" y="140"/>
                </a:cxn>
                <a:cxn ang="0">
                  <a:pos x="116" y="109"/>
                </a:cxn>
                <a:cxn ang="0">
                  <a:pos x="110" y="102"/>
                </a:cxn>
                <a:cxn ang="0">
                  <a:pos x="88" y="91"/>
                </a:cxn>
                <a:cxn ang="0">
                  <a:pos x="53" y="103"/>
                </a:cxn>
                <a:cxn ang="0">
                  <a:pos x="15" y="86"/>
                </a:cxn>
                <a:cxn ang="0">
                  <a:pos x="25" y="79"/>
                </a:cxn>
                <a:cxn ang="0">
                  <a:pos x="54" y="81"/>
                </a:cxn>
                <a:cxn ang="0">
                  <a:pos x="47" y="59"/>
                </a:cxn>
                <a:cxn ang="0">
                  <a:pos x="60" y="47"/>
                </a:cxn>
                <a:cxn ang="0">
                  <a:pos x="72" y="36"/>
                </a:cxn>
                <a:cxn ang="0">
                  <a:pos x="89" y="60"/>
                </a:cxn>
                <a:cxn ang="0">
                  <a:pos x="104" y="59"/>
                </a:cxn>
                <a:cxn ang="0">
                  <a:pos x="86" y="27"/>
                </a:cxn>
                <a:cxn ang="0">
                  <a:pos x="76" y="17"/>
                </a:cxn>
                <a:cxn ang="0">
                  <a:pos x="95" y="11"/>
                </a:cxn>
                <a:cxn ang="0">
                  <a:pos x="128" y="30"/>
                </a:cxn>
                <a:cxn ang="0">
                  <a:pos x="158" y="56"/>
                </a:cxn>
                <a:cxn ang="0">
                  <a:pos x="154" y="86"/>
                </a:cxn>
                <a:cxn ang="0">
                  <a:pos x="150" y="99"/>
                </a:cxn>
                <a:cxn ang="0">
                  <a:pos x="158" y="132"/>
                </a:cxn>
                <a:cxn ang="0">
                  <a:pos x="187" y="88"/>
                </a:cxn>
                <a:cxn ang="0">
                  <a:pos x="198" y="52"/>
                </a:cxn>
                <a:cxn ang="0">
                  <a:pos x="236" y="85"/>
                </a:cxn>
                <a:cxn ang="0">
                  <a:pos x="260" y="42"/>
                </a:cxn>
                <a:cxn ang="0">
                  <a:pos x="302" y="90"/>
                </a:cxn>
                <a:cxn ang="0">
                  <a:pos x="311" y="40"/>
                </a:cxn>
                <a:cxn ang="0">
                  <a:pos x="351" y="37"/>
                </a:cxn>
                <a:cxn ang="0">
                  <a:pos x="402" y="0"/>
                </a:cxn>
                <a:cxn ang="0">
                  <a:pos x="446" y="22"/>
                </a:cxn>
                <a:cxn ang="0">
                  <a:pos x="442" y="40"/>
                </a:cxn>
                <a:cxn ang="0">
                  <a:pos x="463" y="75"/>
                </a:cxn>
                <a:cxn ang="0">
                  <a:pos x="501" y="92"/>
                </a:cxn>
                <a:cxn ang="0">
                  <a:pos x="510" y="121"/>
                </a:cxn>
                <a:cxn ang="0">
                  <a:pos x="519" y="141"/>
                </a:cxn>
                <a:cxn ang="0">
                  <a:pos x="507" y="149"/>
                </a:cxn>
                <a:cxn ang="0">
                  <a:pos x="517" y="172"/>
                </a:cxn>
                <a:cxn ang="0">
                  <a:pos x="497" y="187"/>
                </a:cxn>
                <a:cxn ang="0">
                  <a:pos x="489" y="199"/>
                </a:cxn>
                <a:cxn ang="0">
                  <a:pos x="479" y="221"/>
                </a:cxn>
                <a:cxn ang="0">
                  <a:pos x="455" y="240"/>
                </a:cxn>
                <a:cxn ang="0">
                  <a:pos x="422" y="251"/>
                </a:cxn>
                <a:cxn ang="0">
                  <a:pos x="373" y="287"/>
                </a:cxn>
                <a:cxn ang="0">
                  <a:pos x="345" y="294"/>
                </a:cxn>
                <a:cxn ang="0">
                  <a:pos x="323" y="315"/>
                </a:cxn>
                <a:cxn ang="0">
                  <a:pos x="223" y="319"/>
                </a:cxn>
                <a:cxn ang="0">
                  <a:pos x="190" y="303"/>
                </a:cxn>
                <a:cxn ang="0">
                  <a:pos x="173" y="292"/>
                </a:cxn>
                <a:cxn ang="0">
                  <a:pos x="149" y="282"/>
                </a:cxn>
                <a:cxn ang="0">
                  <a:pos x="76" y="276"/>
                </a:cxn>
                <a:cxn ang="0">
                  <a:pos x="124" y="254"/>
                </a:cxn>
                <a:cxn ang="0">
                  <a:pos x="129" y="231"/>
                </a:cxn>
                <a:cxn ang="0">
                  <a:pos x="114" y="223"/>
                </a:cxn>
                <a:cxn ang="0">
                  <a:pos x="112" y="209"/>
                </a:cxn>
                <a:cxn ang="0">
                  <a:pos x="109" y="187"/>
                </a:cxn>
                <a:cxn ang="0">
                  <a:pos x="54" y="174"/>
                </a:cxn>
                <a:cxn ang="0">
                  <a:pos x="29" y="160"/>
                </a:cxn>
                <a:cxn ang="0">
                  <a:pos x="62" y="156"/>
                </a:cxn>
              </a:cxnLst>
              <a:rect l="0" t="0" r="r" b="b"/>
              <a:pathLst>
                <a:path w="530" h="337">
                  <a:moveTo>
                    <a:pt x="62" y="156"/>
                  </a:moveTo>
                  <a:lnTo>
                    <a:pt x="66" y="164"/>
                  </a:lnTo>
                  <a:lnTo>
                    <a:pt x="72" y="157"/>
                  </a:lnTo>
                  <a:lnTo>
                    <a:pt x="84" y="150"/>
                  </a:lnTo>
                  <a:lnTo>
                    <a:pt x="89" y="161"/>
                  </a:lnTo>
                  <a:lnTo>
                    <a:pt x="93" y="153"/>
                  </a:lnTo>
                  <a:lnTo>
                    <a:pt x="130" y="157"/>
                  </a:lnTo>
                  <a:lnTo>
                    <a:pt x="131" y="139"/>
                  </a:lnTo>
                  <a:lnTo>
                    <a:pt x="115" y="148"/>
                  </a:lnTo>
                  <a:lnTo>
                    <a:pt x="93" y="140"/>
                  </a:lnTo>
                  <a:lnTo>
                    <a:pt x="103" y="129"/>
                  </a:lnTo>
                  <a:lnTo>
                    <a:pt x="135" y="113"/>
                  </a:lnTo>
                  <a:lnTo>
                    <a:pt x="123" y="113"/>
                  </a:lnTo>
                  <a:lnTo>
                    <a:pt x="124" y="107"/>
                  </a:lnTo>
                  <a:lnTo>
                    <a:pt x="116" y="109"/>
                  </a:lnTo>
                  <a:lnTo>
                    <a:pt x="110" y="117"/>
                  </a:lnTo>
                  <a:lnTo>
                    <a:pt x="106" y="107"/>
                  </a:lnTo>
                  <a:lnTo>
                    <a:pt x="115" y="105"/>
                  </a:lnTo>
                  <a:lnTo>
                    <a:pt x="114" y="97"/>
                  </a:lnTo>
                  <a:lnTo>
                    <a:pt x="110" y="102"/>
                  </a:lnTo>
                  <a:lnTo>
                    <a:pt x="100" y="100"/>
                  </a:lnTo>
                  <a:lnTo>
                    <a:pt x="100" y="106"/>
                  </a:lnTo>
                  <a:lnTo>
                    <a:pt x="96" y="96"/>
                  </a:lnTo>
                  <a:lnTo>
                    <a:pt x="94" y="104"/>
                  </a:lnTo>
                  <a:lnTo>
                    <a:pt x="88" y="91"/>
                  </a:lnTo>
                  <a:lnTo>
                    <a:pt x="78" y="94"/>
                  </a:lnTo>
                  <a:lnTo>
                    <a:pt x="75" y="100"/>
                  </a:lnTo>
                  <a:lnTo>
                    <a:pt x="68" y="99"/>
                  </a:lnTo>
                  <a:lnTo>
                    <a:pt x="62" y="105"/>
                  </a:lnTo>
                  <a:lnTo>
                    <a:pt x="53" y="103"/>
                  </a:lnTo>
                  <a:lnTo>
                    <a:pt x="30" y="112"/>
                  </a:lnTo>
                  <a:lnTo>
                    <a:pt x="21" y="101"/>
                  </a:lnTo>
                  <a:lnTo>
                    <a:pt x="0" y="100"/>
                  </a:lnTo>
                  <a:lnTo>
                    <a:pt x="10" y="92"/>
                  </a:lnTo>
                  <a:lnTo>
                    <a:pt x="15" y="86"/>
                  </a:lnTo>
                  <a:lnTo>
                    <a:pt x="27" y="97"/>
                  </a:lnTo>
                  <a:lnTo>
                    <a:pt x="36" y="99"/>
                  </a:lnTo>
                  <a:lnTo>
                    <a:pt x="27" y="86"/>
                  </a:lnTo>
                  <a:lnTo>
                    <a:pt x="38" y="90"/>
                  </a:lnTo>
                  <a:lnTo>
                    <a:pt x="25" y="79"/>
                  </a:lnTo>
                  <a:lnTo>
                    <a:pt x="26" y="67"/>
                  </a:lnTo>
                  <a:lnTo>
                    <a:pt x="49" y="84"/>
                  </a:lnTo>
                  <a:lnTo>
                    <a:pt x="49" y="92"/>
                  </a:lnTo>
                  <a:lnTo>
                    <a:pt x="59" y="89"/>
                  </a:lnTo>
                  <a:lnTo>
                    <a:pt x="54" y="81"/>
                  </a:lnTo>
                  <a:lnTo>
                    <a:pt x="67" y="78"/>
                  </a:lnTo>
                  <a:lnTo>
                    <a:pt x="45" y="76"/>
                  </a:lnTo>
                  <a:lnTo>
                    <a:pt x="39" y="67"/>
                  </a:lnTo>
                  <a:lnTo>
                    <a:pt x="40" y="58"/>
                  </a:lnTo>
                  <a:lnTo>
                    <a:pt x="47" y="59"/>
                  </a:lnTo>
                  <a:lnTo>
                    <a:pt x="52" y="65"/>
                  </a:lnTo>
                  <a:lnTo>
                    <a:pt x="66" y="70"/>
                  </a:lnTo>
                  <a:lnTo>
                    <a:pt x="42" y="50"/>
                  </a:lnTo>
                  <a:lnTo>
                    <a:pt x="45" y="43"/>
                  </a:lnTo>
                  <a:lnTo>
                    <a:pt x="60" y="47"/>
                  </a:lnTo>
                  <a:lnTo>
                    <a:pt x="50" y="38"/>
                  </a:lnTo>
                  <a:lnTo>
                    <a:pt x="58" y="38"/>
                  </a:lnTo>
                  <a:lnTo>
                    <a:pt x="52" y="32"/>
                  </a:lnTo>
                  <a:lnTo>
                    <a:pt x="62" y="29"/>
                  </a:lnTo>
                  <a:lnTo>
                    <a:pt x="72" y="36"/>
                  </a:lnTo>
                  <a:lnTo>
                    <a:pt x="72" y="42"/>
                  </a:lnTo>
                  <a:lnTo>
                    <a:pt x="81" y="40"/>
                  </a:lnTo>
                  <a:lnTo>
                    <a:pt x="79" y="55"/>
                  </a:lnTo>
                  <a:lnTo>
                    <a:pt x="88" y="51"/>
                  </a:lnTo>
                  <a:lnTo>
                    <a:pt x="89" y="60"/>
                  </a:lnTo>
                  <a:lnTo>
                    <a:pt x="93" y="58"/>
                  </a:lnTo>
                  <a:lnTo>
                    <a:pt x="94" y="47"/>
                  </a:lnTo>
                  <a:lnTo>
                    <a:pt x="100" y="57"/>
                  </a:lnTo>
                  <a:lnTo>
                    <a:pt x="95" y="70"/>
                  </a:lnTo>
                  <a:lnTo>
                    <a:pt x="104" y="59"/>
                  </a:lnTo>
                  <a:lnTo>
                    <a:pt x="106" y="72"/>
                  </a:lnTo>
                  <a:lnTo>
                    <a:pt x="107" y="44"/>
                  </a:lnTo>
                  <a:lnTo>
                    <a:pt x="99" y="43"/>
                  </a:lnTo>
                  <a:lnTo>
                    <a:pt x="85" y="32"/>
                  </a:lnTo>
                  <a:lnTo>
                    <a:pt x="86" y="27"/>
                  </a:lnTo>
                  <a:lnTo>
                    <a:pt x="98" y="27"/>
                  </a:lnTo>
                  <a:lnTo>
                    <a:pt x="106" y="21"/>
                  </a:lnTo>
                  <a:lnTo>
                    <a:pt x="96" y="17"/>
                  </a:lnTo>
                  <a:lnTo>
                    <a:pt x="84" y="20"/>
                  </a:lnTo>
                  <a:lnTo>
                    <a:pt x="76" y="17"/>
                  </a:lnTo>
                  <a:lnTo>
                    <a:pt x="79" y="11"/>
                  </a:lnTo>
                  <a:lnTo>
                    <a:pt x="75" y="6"/>
                  </a:lnTo>
                  <a:lnTo>
                    <a:pt x="87" y="7"/>
                  </a:lnTo>
                  <a:lnTo>
                    <a:pt x="90" y="3"/>
                  </a:lnTo>
                  <a:lnTo>
                    <a:pt x="95" y="11"/>
                  </a:lnTo>
                  <a:lnTo>
                    <a:pt x="104" y="3"/>
                  </a:lnTo>
                  <a:lnTo>
                    <a:pt x="115" y="13"/>
                  </a:lnTo>
                  <a:lnTo>
                    <a:pt x="117" y="19"/>
                  </a:lnTo>
                  <a:lnTo>
                    <a:pt x="115" y="32"/>
                  </a:lnTo>
                  <a:lnTo>
                    <a:pt x="128" y="30"/>
                  </a:lnTo>
                  <a:lnTo>
                    <a:pt x="135" y="33"/>
                  </a:lnTo>
                  <a:lnTo>
                    <a:pt x="141" y="52"/>
                  </a:lnTo>
                  <a:lnTo>
                    <a:pt x="145" y="45"/>
                  </a:lnTo>
                  <a:lnTo>
                    <a:pt x="145" y="53"/>
                  </a:lnTo>
                  <a:lnTo>
                    <a:pt x="158" y="56"/>
                  </a:lnTo>
                  <a:lnTo>
                    <a:pt x="143" y="58"/>
                  </a:lnTo>
                  <a:lnTo>
                    <a:pt x="157" y="64"/>
                  </a:lnTo>
                  <a:lnTo>
                    <a:pt x="158" y="74"/>
                  </a:lnTo>
                  <a:lnTo>
                    <a:pt x="149" y="80"/>
                  </a:lnTo>
                  <a:lnTo>
                    <a:pt x="154" y="86"/>
                  </a:lnTo>
                  <a:lnTo>
                    <a:pt x="145" y="87"/>
                  </a:lnTo>
                  <a:lnTo>
                    <a:pt x="138" y="79"/>
                  </a:lnTo>
                  <a:lnTo>
                    <a:pt x="137" y="87"/>
                  </a:lnTo>
                  <a:lnTo>
                    <a:pt x="148" y="94"/>
                  </a:lnTo>
                  <a:lnTo>
                    <a:pt x="150" y="99"/>
                  </a:lnTo>
                  <a:lnTo>
                    <a:pt x="155" y="96"/>
                  </a:lnTo>
                  <a:lnTo>
                    <a:pt x="158" y="103"/>
                  </a:lnTo>
                  <a:lnTo>
                    <a:pt x="150" y="111"/>
                  </a:lnTo>
                  <a:lnTo>
                    <a:pt x="158" y="114"/>
                  </a:lnTo>
                  <a:lnTo>
                    <a:pt x="158" y="132"/>
                  </a:lnTo>
                  <a:lnTo>
                    <a:pt x="167" y="148"/>
                  </a:lnTo>
                  <a:lnTo>
                    <a:pt x="164" y="114"/>
                  </a:lnTo>
                  <a:lnTo>
                    <a:pt x="171" y="125"/>
                  </a:lnTo>
                  <a:lnTo>
                    <a:pt x="172" y="108"/>
                  </a:lnTo>
                  <a:lnTo>
                    <a:pt x="187" y="88"/>
                  </a:lnTo>
                  <a:lnTo>
                    <a:pt x="191" y="94"/>
                  </a:lnTo>
                  <a:lnTo>
                    <a:pt x="187" y="103"/>
                  </a:lnTo>
                  <a:lnTo>
                    <a:pt x="196" y="109"/>
                  </a:lnTo>
                  <a:lnTo>
                    <a:pt x="205" y="84"/>
                  </a:lnTo>
                  <a:lnTo>
                    <a:pt x="198" y="52"/>
                  </a:lnTo>
                  <a:lnTo>
                    <a:pt x="204" y="49"/>
                  </a:lnTo>
                  <a:lnTo>
                    <a:pt x="212" y="45"/>
                  </a:lnTo>
                  <a:lnTo>
                    <a:pt x="223" y="62"/>
                  </a:lnTo>
                  <a:lnTo>
                    <a:pt x="233" y="72"/>
                  </a:lnTo>
                  <a:lnTo>
                    <a:pt x="236" y="85"/>
                  </a:lnTo>
                  <a:lnTo>
                    <a:pt x="248" y="85"/>
                  </a:lnTo>
                  <a:lnTo>
                    <a:pt x="243" y="67"/>
                  </a:lnTo>
                  <a:lnTo>
                    <a:pt x="245" y="52"/>
                  </a:lnTo>
                  <a:lnTo>
                    <a:pt x="257" y="55"/>
                  </a:lnTo>
                  <a:lnTo>
                    <a:pt x="260" y="42"/>
                  </a:lnTo>
                  <a:lnTo>
                    <a:pt x="274" y="39"/>
                  </a:lnTo>
                  <a:lnTo>
                    <a:pt x="285" y="47"/>
                  </a:lnTo>
                  <a:lnTo>
                    <a:pt x="291" y="62"/>
                  </a:lnTo>
                  <a:lnTo>
                    <a:pt x="302" y="72"/>
                  </a:lnTo>
                  <a:lnTo>
                    <a:pt x="302" y="90"/>
                  </a:lnTo>
                  <a:lnTo>
                    <a:pt x="307" y="90"/>
                  </a:lnTo>
                  <a:lnTo>
                    <a:pt x="308" y="71"/>
                  </a:lnTo>
                  <a:lnTo>
                    <a:pt x="299" y="56"/>
                  </a:lnTo>
                  <a:lnTo>
                    <a:pt x="298" y="42"/>
                  </a:lnTo>
                  <a:lnTo>
                    <a:pt x="311" y="40"/>
                  </a:lnTo>
                  <a:lnTo>
                    <a:pt x="326" y="47"/>
                  </a:lnTo>
                  <a:lnTo>
                    <a:pt x="332" y="62"/>
                  </a:lnTo>
                  <a:lnTo>
                    <a:pt x="344" y="57"/>
                  </a:lnTo>
                  <a:lnTo>
                    <a:pt x="343" y="48"/>
                  </a:lnTo>
                  <a:lnTo>
                    <a:pt x="351" y="37"/>
                  </a:lnTo>
                  <a:lnTo>
                    <a:pt x="363" y="43"/>
                  </a:lnTo>
                  <a:lnTo>
                    <a:pt x="385" y="32"/>
                  </a:lnTo>
                  <a:lnTo>
                    <a:pt x="377" y="2"/>
                  </a:lnTo>
                  <a:lnTo>
                    <a:pt x="389" y="5"/>
                  </a:lnTo>
                  <a:lnTo>
                    <a:pt x="402" y="0"/>
                  </a:lnTo>
                  <a:lnTo>
                    <a:pt x="417" y="14"/>
                  </a:lnTo>
                  <a:lnTo>
                    <a:pt x="418" y="31"/>
                  </a:lnTo>
                  <a:lnTo>
                    <a:pt x="433" y="37"/>
                  </a:lnTo>
                  <a:lnTo>
                    <a:pt x="434" y="27"/>
                  </a:lnTo>
                  <a:lnTo>
                    <a:pt x="446" y="22"/>
                  </a:lnTo>
                  <a:lnTo>
                    <a:pt x="451" y="14"/>
                  </a:lnTo>
                  <a:lnTo>
                    <a:pt x="469" y="12"/>
                  </a:lnTo>
                  <a:lnTo>
                    <a:pt x="453" y="22"/>
                  </a:lnTo>
                  <a:lnTo>
                    <a:pt x="453" y="36"/>
                  </a:lnTo>
                  <a:lnTo>
                    <a:pt x="442" y="40"/>
                  </a:lnTo>
                  <a:lnTo>
                    <a:pt x="455" y="50"/>
                  </a:lnTo>
                  <a:lnTo>
                    <a:pt x="464" y="45"/>
                  </a:lnTo>
                  <a:lnTo>
                    <a:pt x="470" y="52"/>
                  </a:lnTo>
                  <a:lnTo>
                    <a:pt x="469" y="64"/>
                  </a:lnTo>
                  <a:lnTo>
                    <a:pt x="463" y="75"/>
                  </a:lnTo>
                  <a:lnTo>
                    <a:pt x="462" y="81"/>
                  </a:lnTo>
                  <a:lnTo>
                    <a:pt x="476" y="74"/>
                  </a:lnTo>
                  <a:lnTo>
                    <a:pt x="484" y="74"/>
                  </a:lnTo>
                  <a:lnTo>
                    <a:pt x="482" y="84"/>
                  </a:lnTo>
                  <a:lnTo>
                    <a:pt x="501" y="92"/>
                  </a:lnTo>
                  <a:lnTo>
                    <a:pt x="509" y="90"/>
                  </a:lnTo>
                  <a:lnTo>
                    <a:pt x="509" y="101"/>
                  </a:lnTo>
                  <a:lnTo>
                    <a:pt x="519" y="99"/>
                  </a:lnTo>
                  <a:lnTo>
                    <a:pt x="518" y="117"/>
                  </a:lnTo>
                  <a:lnTo>
                    <a:pt x="510" y="121"/>
                  </a:lnTo>
                  <a:lnTo>
                    <a:pt x="522" y="125"/>
                  </a:lnTo>
                  <a:lnTo>
                    <a:pt x="527" y="129"/>
                  </a:lnTo>
                  <a:lnTo>
                    <a:pt x="506" y="136"/>
                  </a:lnTo>
                  <a:lnTo>
                    <a:pt x="524" y="137"/>
                  </a:lnTo>
                  <a:lnTo>
                    <a:pt x="519" y="141"/>
                  </a:lnTo>
                  <a:lnTo>
                    <a:pt x="525" y="143"/>
                  </a:lnTo>
                  <a:lnTo>
                    <a:pt x="529" y="138"/>
                  </a:lnTo>
                  <a:lnTo>
                    <a:pt x="528" y="153"/>
                  </a:lnTo>
                  <a:lnTo>
                    <a:pt x="519" y="157"/>
                  </a:lnTo>
                  <a:lnTo>
                    <a:pt x="507" y="149"/>
                  </a:lnTo>
                  <a:lnTo>
                    <a:pt x="498" y="151"/>
                  </a:lnTo>
                  <a:lnTo>
                    <a:pt x="509" y="153"/>
                  </a:lnTo>
                  <a:lnTo>
                    <a:pt x="522" y="164"/>
                  </a:lnTo>
                  <a:lnTo>
                    <a:pt x="512" y="165"/>
                  </a:lnTo>
                  <a:lnTo>
                    <a:pt x="517" y="172"/>
                  </a:lnTo>
                  <a:lnTo>
                    <a:pt x="511" y="175"/>
                  </a:lnTo>
                  <a:lnTo>
                    <a:pt x="514" y="179"/>
                  </a:lnTo>
                  <a:lnTo>
                    <a:pt x="508" y="178"/>
                  </a:lnTo>
                  <a:lnTo>
                    <a:pt x="507" y="187"/>
                  </a:lnTo>
                  <a:lnTo>
                    <a:pt x="497" y="187"/>
                  </a:lnTo>
                  <a:lnTo>
                    <a:pt x="486" y="180"/>
                  </a:lnTo>
                  <a:lnTo>
                    <a:pt x="484" y="186"/>
                  </a:lnTo>
                  <a:lnTo>
                    <a:pt x="491" y="193"/>
                  </a:lnTo>
                  <a:lnTo>
                    <a:pt x="486" y="196"/>
                  </a:lnTo>
                  <a:lnTo>
                    <a:pt x="489" y="199"/>
                  </a:lnTo>
                  <a:lnTo>
                    <a:pt x="485" y="202"/>
                  </a:lnTo>
                  <a:lnTo>
                    <a:pt x="487" y="206"/>
                  </a:lnTo>
                  <a:lnTo>
                    <a:pt x="491" y="202"/>
                  </a:lnTo>
                  <a:lnTo>
                    <a:pt x="487" y="222"/>
                  </a:lnTo>
                  <a:lnTo>
                    <a:pt x="479" y="221"/>
                  </a:lnTo>
                  <a:lnTo>
                    <a:pt x="467" y="232"/>
                  </a:lnTo>
                  <a:lnTo>
                    <a:pt x="469" y="237"/>
                  </a:lnTo>
                  <a:lnTo>
                    <a:pt x="464" y="242"/>
                  </a:lnTo>
                  <a:lnTo>
                    <a:pt x="460" y="234"/>
                  </a:lnTo>
                  <a:lnTo>
                    <a:pt x="455" y="240"/>
                  </a:lnTo>
                  <a:lnTo>
                    <a:pt x="447" y="234"/>
                  </a:lnTo>
                  <a:lnTo>
                    <a:pt x="439" y="239"/>
                  </a:lnTo>
                  <a:lnTo>
                    <a:pt x="441" y="243"/>
                  </a:lnTo>
                  <a:lnTo>
                    <a:pt x="433" y="244"/>
                  </a:lnTo>
                  <a:lnTo>
                    <a:pt x="422" y="251"/>
                  </a:lnTo>
                  <a:lnTo>
                    <a:pt x="391" y="280"/>
                  </a:lnTo>
                  <a:lnTo>
                    <a:pt x="388" y="287"/>
                  </a:lnTo>
                  <a:lnTo>
                    <a:pt x="379" y="285"/>
                  </a:lnTo>
                  <a:lnTo>
                    <a:pt x="377" y="293"/>
                  </a:lnTo>
                  <a:lnTo>
                    <a:pt x="373" y="287"/>
                  </a:lnTo>
                  <a:lnTo>
                    <a:pt x="370" y="293"/>
                  </a:lnTo>
                  <a:lnTo>
                    <a:pt x="368" y="281"/>
                  </a:lnTo>
                  <a:lnTo>
                    <a:pt x="363" y="286"/>
                  </a:lnTo>
                  <a:lnTo>
                    <a:pt x="362" y="294"/>
                  </a:lnTo>
                  <a:lnTo>
                    <a:pt x="345" y="294"/>
                  </a:lnTo>
                  <a:lnTo>
                    <a:pt x="327" y="303"/>
                  </a:lnTo>
                  <a:lnTo>
                    <a:pt x="329" y="296"/>
                  </a:lnTo>
                  <a:lnTo>
                    <a:pt x="317" y="304"/>
                  </a:lnTo>
                  <a:lnTo>
                    <a:pt x="324" y="307"/>
                  </a:lnTo>
                  <a:lnTo>
                    <a:pt x="323" y="315"/>
                  </a:lnTo>
                  <a:lnTo>
                    <a:pt x="301" y="320"/>
                  </a:lnTo>
                  <a:lnTo>
                    <a:pt x="301" y="328"/>
                  </a:lnTo>
                  <a:lnTo>
                    <a:pt x="275" y="336"/>
                  </a:lnTo>
                  <a:lnTo>
                    <a:pt x="254" y="333"/>
                  </a:lnTo>
                  <a:lnTo>
                    <a:pt x="223" y="319"/>
                  </a:lnTo>
                  <a:lnTo>
                    <a:pt x="212" y="318"/>
                  </a:lnTo>
                  <a:lnTo>
                    <a:pt x="212" y="307"/>
                  </a:lnTo>
                  <a:lnTo>
                    <a:pt x="209" y="318"/>
                  </a:lnTo>
                  <a:lnTo>
                    <a:pt x="198" y="315"/>
                  </a:lnTo>
                  <a:lnTo>
                    <a:pt x="190" y="303"/>
                  </a:lnTo>
                  <a:lnTo>
                    <a:pt x="178" y="297"/>
                  </a:lnTo>
                  <a:lnTo>
                    <a:pt x="184" y="296"/>
                  </a:lnTo>
                  <a:lnTo>
                    <a:pt x="179" y="294"/>
                  </a:lnTo>
                  <a:lnTo>
                    <a:pt x="177" y="287"/>
                  </a:lnTo>
                  <a:lnTo>
                    <a:pt x="173" y="292"/>
                  </a:lnTo>
                  <a:lnTo>
                    <a:pt x="158" y="282"/>
                  </a:lnTo>
                  <a:lnTo>
                    <a:pt x="154" y="277"/>
                  </a:lnTo>
                  <a:lnTo>
                    <a:pt x="160" y="273"/>
                  </a:lnTo>
                  <a:lnTo>
                    <a:pt x="150" y="274"/>
                  </a:lnTo>
                  <a:lnTo>
                    <a:pt x="149" y="282"/>
                  </a:lnTo>
                  <a:lnTo>
                    <a:pt x="133" y="285"/>
                  </a:lnTo>
                  <a:lnTo>
                    <a:pt x="111" y="282"/>
                  </a:lnTo>
                  <a:lnTo>
                    <a:pt x="102" y="279"/>
                  </a:lnTo>
                  <a:lnTo>
                    <a:pt x="86" y="284"/>
                  </a:lnTo>
                  <a:lnTo>
                    <a:pt x="76" y="276"/>
                  </a:lnTo>
                  <a:lnTo>
                    <a:pt x="80" y="256"/>
                  </a:lnTo>
                  <a:lnTo>
                    <a:pt x="89" y="267"/>
                  </a:lnTo>
                  <a:lnTo>
                    <a:pt x="104" y="264"/>
                  </a:lnTo>
                  <a:lnTo>
                    <a:pt x="125" y="261"/>
                  </a:lnTo>
                  <a:lnTo>
                    <a:pt x="124" y="254"/>
                  </a:lnTo>
                  <a:lnTo>
                    <a:pt x="114" y="250"/>
                  </a:lnTo>
                  <a:lnTo>
                    <a:pt x="126" y="250"/>
                  </a:lnTo>
                  <a:lnTo>
                    <a:pt x="128" y="246"/>
                  </a:lnTo>
                  <a:lnTo>
                    <a:pt x="121" y="242"/>
                  </a:lnTo>
                  <a:lnTo>
                    <a:pt x="129" y="231"/>
                  </a:lnTo>
                  <a:lnTo>
                    <a:pt x="146" y="229"/>
                  </a:lnTo>
                  <a:lnTo>
                    <a:pt x="150" y="226"/>
                  </a:lnTo>
                  <a:lnTo>
                    <a:pt x="126" y="227"/>
                  </a:lnTo>
                  <a:lnTo>
                    <a:pt x="114" y="235"/>
                  </a:lnTo>
                  <a:lnTo>
                    <a:pt x="114" y="223"/>
                  </a:lnTo>
                  <a:lnTo>
                    <a:pt x="118" y="213"/>
                  </a:lnTo>
                  <a:lnTo>
                    <a:pt x="126" y="209"/>
                  </a:lnTo>
                  <a:lnTo>
                    <a:pt x="128" y="202"/>
                  </a:lnTo>
                  <a:lnTo>
                    <a:pt x="122" y="202"/>
                  </a:lnTo>
                  <a:lnTo>
                    <a:pt x="112" y="209"/>
                  </a:lnTo>
                  <a:lnTo>
                    <a:pt x="107" y="219"/>
                  </a:lnTo>
                  <a:lnTo>
                    <a:pt x="103" y="205"/>
                  </a:lnTo>
                  <a:lnTo>
                    <a:pt x="99" y="206"/>
                  </a:lnTo>
                  <a:lnTo>
                    <a:pt x="96" y="196"/>
                  </a:lnTo>
                  <a:lnTo>
                    <a:pt x="109" y="187"/>
                  </a:lnTo>
                  <a:lnTo>
                    <a:pt x="104" y="183"/>
                  </a:lnTo>
                  <a:lnTo>
                    <a:pt x="96" y="179"/>
                  </a:lnTo>
                  <a:lnTo>
                    <a:pt x="87" y="183"/>
                  </a:lnTo>
                  <a:lnTo>
                    <a:pt x="62" y="178"/>
                  </a:lnTo>
                  <a:lnTo>
                    <a:pt x="54" y="174"/>
                  </a:lnTo>
                  <a:lnTo>
                    <a:pt x="39" y="177"/>
                  </a:lnTo>
                  <a:lnTo>
                    <a:pt x="37" y="183"/>
                  </a:lnTo>
                  <a:lnTo>
                    <a:pt x="25" y="185"/>
                  </a:lnTo>
                  <a:lnTo>
                    <a:pt x="19" y="165"/>
                  </a:lnTo>
                  <a:lnTo>
                    <a:pt x="29" y="160"/>
                  </a:lnTo>
                  <a:lnTo>
                    <a:pt x="43" y="165"/>
                  </a:lnTo>
                  <a:lnTo>
                    <a:pt x="54" y="159"/>
                  </a:lnTo>
                  <a:lnTo>
                    <a:pt x="59" y="165"/>
                  </a:lnTo>
                  <a:lnTo>
                    <a:pt x="62" y="156"/>
                  </a:lnTo>
                  <a:lnTo>
                    <a:pt x="62" y="156"/>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50" name="Freeform 50"/>
            <p:cNvSpPr>
              <a:spLocks/>
            </p:cNvSpPr>
            <p:nvPr/>
          </p:nvSpPr>
          <p:spPr bwMode="auto">
            <a:xfrm>
              <a:off x="1587" y="1645"/>
              <a:ext cx="130" cy="185"/>
            </a:xfrm>
            <a:custGeom>
              <a:avLst/>
              <a:gdLst/>
              <a:ahLst/>
              <a:cxnLst>
                <a:cxn ang="0">
                  <a:pos x="21" y="306"/>
                </a:cxn>
                <a:cxn ang="0">
                  <a:pos x="37" y="332"/>
                </a:cxn>
                <a:cxn ang="0">
                  <a:pos x="68" y="332"/>
                </a:cxn>
                <a:cxn ang="0">
                  <a:pos x="97" y="340"/>
                </a:cxn>
                <a:cxn ang="0">
                  <a:pos x="121" y="359"/>
                </a:cxn>
                <a:cxn ang="0">
                  <a:pos x="145" y="359"/>
                </a:cxn>
                <a:cxn ang="0">
                  <a:pos x="129" y="335"/>
                </a:cxn>
                <a:cxn ang="0">
                  <a:pos x="140" y="306"/>
                </a:cxn>
                <a:cxn ang="0">
                  <a:pos x="156" y="272"/>
                </a:cxn>
                <a:cxn ang="0">
                  <a:pos x="163" y="235"/>
                </a:cxn>
                <a:cxn ang="0">
                  <a:pos x="198" y="211"/>
                </a:cxn>
                <a:cxn ang="0">
                  <a:pos x="224" y="195"/>
                </a:cxn>
                <a:cxn ang="0">
                  <a:pos x="221" y="174"/>
                </a:cxn>
                <a:cxn ang="0">
                  <a:pos x="221" y="137"/>
                </a:cxn>
                <a:cxn ang="0">
                  <a:pos x="229" y="121"/>
                </a:cxn>
                <a:cxn ang="0">
                  <a:pos x="256" y="119"/>
                </a:cxn>
                <a:cxn ang="0">
                  <a:pos x="266" y="126"/>
                </a:cxn>
                <a:cxn ang="0">
                  <a:pos x="287" y="100"/>
                </a:cxn>
                <a:cxn ang="0">
                  <a:pos x="280" y="76"/>
                </a:cxn>
                <a:cxn ang="0">
                  <a:pos x="266" y="74"/>
                </a:cxn>
                <a:cxn ang="0">
                  <a:pos x="240" y="74"/>
                </a:cxn>
                <a:cxn ang="0">
                  <a:pos x="229" y="74"/>
                </a:cxn>
                <a:cxn ang="0">
                  <a:pos x="221" y="39"/>
                </a:cxn>
                <a:cxn ang="0">
                  <a:pos x="224" y="8"/>
                </a:cxn>
                <a:cxn ang="0">
                  <a:pos x="206" y="0"/>
                </a:cxn>
                <a:cxn ang="0">
                  <a:pos x="198" y="10"/>
                </a:cxn>
                <a:cxn ang="0">
                  <a:pos x="156" y="2"/>
                </a:cxn>
                <a:cxn ang="0">
                  <a:pos x="145" y="13"/>
                </a:cxn>
                <a:cxn ang="0">
                  <a:pos x="156" y="45"/>
                </a:cxn>
                <a:cxn ang="0">
                  <a:pos x="150" y="74"/>
                </a:cxn>
                <a:cxn ang="0">
                  <a:pos x="132" y="53"/>
                </a:cxn>
                <a:cxn ang="0">
                  <a:pos x="124" y="34"/>
                </a:cxn>
                <a:cxn ang="0">
                  <a:pos x="97" y="37"/>
                </a:cxn>
                <a:cxn ang="0">
                  <a:pos x="90" y="55"/>
                </a:cxn>
                <a:cxn ang="0">
                  <a:pos x="82" y="63"/>
                </a:cxn>
                <a:cxn ang="0">
                  <a:pos x="82" y="90"/>
                </a:cxn>
                <a:cxn ang="0">
                  <a:pos x="76" y="84"/>
                </a:cxn>
                <a:cxn ang="0">
                  <a:pos x="55" y="53"/>
                </a:cxn>
                <a:cxn ang="0">
                  <a:pos x="42" y="39"/>
                </a:cxn>
                <a:cxn ang="0">
                  <a:pos x="29" y="47"/>
                </a:cxn>
                <a:cxn ang="0">
                  <a:pos x="32" y="66"/>
                </a:cxn>
                <a:cxn ang="0">
                  <a:pos x="32" y="76"/>
                </a:cxn>
                <a:cxn ang="0">
                  <a:pos x="13" y="84"/>
                </a:cxn>
                <a:cxn ang="0">
                  <a:pos x="13" y="111"/>
                </a:cxn>
                <a:cxn ang="0">
                  <a:pos x="29" y="137"/>
                </a:cxn>
                <a:cxn ang="0">
                  <a:pos x="29" y="156"/>
                </a:cxn>
                <a:cxn ang="0">
                  <a:pos x="21" y="174"/>
                </a:cxn>
                <a:cxn ang="0">
                  <a:pos x="0" y="192"/>
                </a:cxn>
                <a:cxn ang="0">
                  <a:pos x="2" y="211"/>
                </a:cxn>
                <a:cxn ang="0">
                  <a:pos x="24" y="229"/>
                </a:cxn>
                <a:cxn ang="0">
                  <a:pos x="32" y="248"/>
                </a:cxn>
                <a:cxn ang="0">
                  <a:pos x="29" y="285"/>
                </a:cxn>
                <a:cxn ang="0">
                  <a:pos x="21" y="306"/>
                </a:cxn>
              </a:cxnLst>
              <a:rect l="0" t="0" r="r" b="b"/>
              <a:pathLst>
                <a:path w="288" h="360">
                  <a:moveTo>
                    <a:pt x="21" y="306"/>
                  </a:moveTo>
                  <a:lnTo>
                    <a:pt x="37" y="332"/>
                  </a:lnTo>
                  <a:lnTo>
                    <a:pt x="68" y="332"/>
                  </a:lnTo>
                  <a:lnTo>
                    <a:pt x="97" y="340"/>
                  </a:lnTo>
                  <a:lnTo>
                    <a:pt x="121" y="359"/>
                  </a:lnTo>
                  <a:lnTo>
                    <a:pt x="145" y="359"/>
                  </a:lnTo>
                  <a:lnTo>
                    <a:pt x="129" y="335"/>
                  </a:lnTo>
                  <a:lnTo>
                    <a:pt x="140" y="306"/>
                  </a:lnTo>
                  <a:lnTo>
                    <a:pt x="156" y="272"/>
                  </a:lnTo>
                  <a:lnTo>
                    <a:pt x="163" y="235"/>
                  </a:lnTo>
                  <a:lnTo>
                    <a:pt x="198" y="211"/>
                  </a:lnTo>
                  <a:lnTo>
                    <a:pt x="224" y="195"/>
                  </a:lnTo>
                  <a:lnTo>
                    <a:pt x="221" y="174"/>
                  </a:lnTo>
                  <a:lnTo>
                    <a:pt x="221" y="137"/>
                  </a:lnTo>
                  <a:lnTo>
                    <a:pt x="229" y="121"/>
                  </a:lnTo>
                  <a:lnTo>
                    <a:pt x="256" y="119"/>
                  </a:lnTo>
                  <a:lnTo>
                    <a:pt x="266" y="126"/>
                  </a:lnTo>
                  <a:lnTo>
                    <a:pt x="287" y="100"/>
                  </a:lnTo>
                  <a:lnTo>
                    <a:pt x="280" y="76"/>
                  </a:lnTo>
                  <a:lnTo>
                    <a:pt x="266" y="74"/>
                  </a:lnTo>
                  <a:lnTo>
                    <a:pt x="240" y="74"/>
                  </a:lnTo>
                  <a:lnTo>
                    <a:pt x="229" y="74"/>
                  </a:lnTo>
                  <a:lnTo>
                    <a:pt x="221" y="39"/>
                  </a:lnTo>
                  <a:lnTo>
                    <a:pt x="224" y="8"/>
                  </a:lnTo>
                  <a:lnTo>
                    <a:pt x="206" y="0"/>
                  </a:lnTo>
                  <a:lnTo>
                    <a:pt x="198" y="10"/>
                  </a:lnTo>
                  <a:lnTo>
                    <a:pt x="156" y="2"/>
                  </a:lnTo>
                  <a:lnTo>
                    <a:pt x="145" y="13"/>
                  </a:lnTo>
                  <a:lnTo>
                    <a:pt x="156" y="45"/>
                  </a:lnTo>
                  <a:lnTo>
                    <a:pt x="150" y="74"/>
                  </a:lnTo>
                  <a:lnTo>
                    <a:pt x="132" y="53"/>
                  </a:lnTo>
                  <a:lnTo>
                    <a:pt x="124" y="34"/>
                  </a:lnTo>
                  <a:lnTo>
                    <a:pt x="97" y="37"/>
                  </a:lnTo>
                  <a:lnTo>
                    <a:pt x="90" y="55"/>
                  </a:lnTo>
                  <a:lnTo>
                    <a:pt x="82" y="63"/>
                  </a:lnTo>
                  <a:lnTo>
                    <a:pt x="82" y="90"/>
                  </a:lnTo>
                  <a:lnTo>
                    <a:pt x="76" y="84"/>
                  </a:lnTo>
                  <a:lnTo>
                    <a:pt x="55" y="53"/>
                  </a:lnTo>
                  <a:lnTo>
                    <a:pt x="42" y="39"/>
                  </a:lnTo>
                  <a:lnTo>
                    <a:pt x="29" y="47"/>
                  </a:lnTo>
                  <a:lnTo>
                    <a:pt x="32" y="66"/>
                  </a:lnTo>
                  <a:lnTo>
                    <a:pt x="32" y="76"/>
                  </a:lnTo>
                  <a:lnTo>
                    <a:pt x="13" y="84"/>
                  </a:lnTo>
                  <a:lnTo>
                    <a:pt x="13" y="111"/>
                  </a:lnTo>
                  <a:lnTo>
                    <a:pt x="29" y="137"/>
                  </a:lnTo>
                  <a:lnTo>
                    <a:pt x="29" y="156"/>
                  </a:lnTo>
                  <a:lnTo>
                    <a:pt x="21" y="174"/>
                  </a:lnTo>
                  <a:lnTo>
                    <a:pt x="0" y="192"/>
                  </a:lnTo>
                  <a:lnTo>
                    <a:pt x="2" y="211"/>
                  </a:lnTo>
                  <a:lnTo>
                    <a:pt x="24" y="229"/>
                  </a:lnTo>
                  <a:lnTo>
                    <a:pt x="32" y="248"/>
                  </a:lnTo>
                  <a:lnTo>
                    <a:pt x="29" y="285"/>
                  </a:lnTo>
                  <a:lnTo>
                    <a:pt x="21" y="306"/>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51" name="Freeform 51"/>
            <p:cNvSpPr>
              <a:spLocks/>
            </p:cNvSpPr>
            <p:nvPr/>
          </p:nvSpPr>
          <p:spPr bwMode="auto">
            <a:xfrm>
              <a:off x="1613" y="1589"/>
              <a:ext cx="96" cy="70"/>
            </a:xfrm>
            <a:custGeom>
              <a:avLst/>
              <a:gdLst/>
              <a:ahLst/>
              <a:cxnLst>
                <a:cxn ang="0">
                  <a:pos x="0" y="132"/>
                </a:cxn>
                <a:cxn ang="0">
                  <a:pos x="18" y="137"/>
                </a:cxn>
                <a:cxn ang="0">
                  <a:pos x="39" y="121"/>
                </a:cxn>
                <a:cxn ang="0">
                  <a:pos x="63" y="95"/>
                </a:cxn>
                <a:cxn ang="0">
                  <a:pos x="121" y="95"/>
                </a:cxn>
                <a:cxn ang="0">
                  <a:pos x="174" y="84"/>
                </a:cxn>
                <a:cxn ang="0">
                  <a:pos x="206" y="61"/>
                </a:cxn>
                <a:cxn ang="0">
                  <a:pos x="214" y="32"/>
                </a:cxn>
                <a:cxn ang="0">
                  <a:pos x="219" y="0"/>
                </a:cxn>
                <a:cxn ang="0">
                  <a:pos x="179" y="18"/>
                </a:cxn>
                <a:cxn ang="0">
                  <a:pos x="105" y="53"/>
                </a:cxn>
                <a:cxn ang="0">
                  <a:pos x="84" y="55"/>
                </a:cxn>
                <a:cxn ang="0">
                  <a:pos x="63" y="74"/>
                </a:cxn>
                <a:cxn ang="0">
                  <a:pos x="18" y="82"/>
                </a:cxn>
                <a:cxn ang="0">
                  <a:pos x="0" y="90"/>
                </a:cxn>
                <a:cxn ang="0">
                  <a:pos x="0" y="132"/>
                </a:cxn>
              </a:cxnLst>
              <a:rect l="0" t="0" r="r" b="b"/>
              <a:pathLst>
                <a:path w="220" h="138">
                  <a:moveTo>
                    <a:pt x="0" y="132"/>
                  </a:moveTo>
                  <a:lnTo>
                    <a:pt x="18" y="137"/>
                  </a:lnTo>
                  <a:lnTo>
                    <a:pt x="39" y="121"/>
                  </a:lnTo>
                  <a:lnTo>
                    <a:pt x="63" y="95"/>
                  </a:lnTo>
                  <a:lnTo>
                    <a:pt x="121" y="95"/>
                  </a:lnTo>
                  <a:lnTo>
                    <a:pt x="174" y="84"/>
                  </a:lnTo>
                  <a:lnTo>
                    <a:pt x="206" y="61"/>
                  </a:lnTo>
                  <a:lnTo>
                    <a:pt x="214" y="32"/>
                  </a:lnTo>
                  <a:lnTo>
                    <a:pt x="219" y="0"/>
                  </a:lnTo>
                  <a:lnTo>
                    <a:pt x="179" y="18"/>
                  </a:lnTo>
                  <a:lnTo>
                    <a:pt x="105" y="53"/>
                  </a:lnTo>
                  <a:lnTo>
                    <a:pt x="84" y="55"/>
                  </a:lnTo>
                  <a:lnTo>
                    <a:pt x="63" y="74"/>
                  </a:lnTo>
                  <a:lnTo>
                    <a:pt x="18" y="82"/>
                  </a:lnTo>
                  <a:lnTo>
                    <a:pt x="0" y="90"/>
                  </a:lnTo>
                  <a:lnTo>
                    <a:pt x="0" y="132"/>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52" name="Freeform 52"/>
            <p:cNvSpPr>
              <a:spLocks/>
            </p:cNvSpPr>
            <p:nvPr/>
          </p:nvSpPr>
          <p:spPr bwMode="auto">
            <a:xfrm>
              <a:off x="1664" y="1760"/>
              <a:ext cx="45" cy="62"/>
            </a:xfrm>
            <a:custGeom>
              <a:avLst/>
              <a:gdLst/>
              <a:ahLst/>
              <a:cxnLst>
                <a:cxn ang="0">
                  <a:pos x="29" y="0"/>
                </a:cxn>
                <a:cxn ang="0">
                  <a:pos x="90" y="40"/>
                </a:cxn>
                <a:cxn ang="0">
                  <a:pos x="93" y="58"/>
                </a:cxn>
                <a:cxn ang="0">
                  <a:pos x="72" y="79"/>
                </a:cxn>
                <a:cxn ang="0">
                  <a:pos x="50" y="95"/>
                </a:cxn>
                <a:cxn ang="0">
                  <a:pos x="56" y="114"/>
                </a:cxn>
                <a:cxn ang="0">
                  <a:pos x="29" y="108"/>
                </a:cxn>
                <a:cxn ang="0">
                  <a:pos x="3" y="79"/>
                </a:cxn>
                <a:cxn ang="0">
                  <a:pos x="0" y="58"/>
                </a:cxn>
                <a:cxn ang="0">
                  <a:pos x="11" y="34"/>
                </a:cxn>
                <a:cxn ang="0">
                  <a:pos x="29" y="0"/>
                </a:cxn>
              </a:cxnLst>
              <a:rect l="0" t="0" r="r" b="b"/>
              <a:pathLst>
                <a:path w="94" h="115">
                  <a:moveTo>
                    <a:pt x="29" y="0"/>
                  </a:moveTo>
                  <a:lnTo>
                    <a:pt x="90" y="40"/>
                  </a:lnTo>
                  <a:lnTo>
                    <a:pt x="93" y="58"/>
                  </a:lnTo>
                  <a:lnTo>
                    <a:pt x="72" y="79"/>
                  </a:lnTo>
                  <a:lnTo>
                    <a:pt x="50" y="95"/>
                  </a:lnTo>
                  <a:lnTo>
                    <a:pt x="56" y="114"/>
                  </a:lnTo>
                  <a:lnTo>
                    <a:pt x="29" y="108"/>
                  </a:lnTo>
                  <a:lnTo>
                    <a:pt x="3" y="79"/>
                  </a:lnTo>
                  <a:lnTo>
                    <a:pt x="0" y="58"/>
                  </a:lnTo>
                  <a:lnTo>
                    <a:pt x="11" y="34"/>
                  </a:lnTo>
                  <a:lnTo>
                    <a:pt x="29"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53" name="Freeform 53"/>
            <p:cNvSpPr>
              <a:spLocks/>
            </p:cNvSpPr>
            <p:nvPr/>
          </p:nvSpPr>
          <p:spPr bwMode="auto">
            <a:xfrm>
              <a:off x="1716" y="1744"/>
              <a:ext cx="64" cy="86"/>
            </a:xfrm>
            <a:custGeom>
              <a:avLst/>
              <a:gdLst/>
              <a:ahLst/>
              <a:cxnLst>
                <a:cxn ang="0">
                  <a:pos x="132" y="0"/>
                </a:cxn>
                <a:cxn ang="0">
                  <a:pos x="140" y="8"/>
                </a:cxn>
                <a:cxn ang="0">
                  <a:pos x="132" y="16"/>
                </a:cxn>
                <a:cxn ang="0">
                  <a:pos x="140" y="35"/>
                </a:cxn>
                <a:cxn ang="0">
                  <a:pos x="130" y="59"/>
                </a:cxn>
                <a:cxn ang="0">
                  <a:pos x="109" y="74"/>
                </a:cxn>
                <a:cxn ang="0">
                  <a:pos x="117" y="93"/>
                </a:cxn>
                <a:cxn ang="0">
                  <a:pos x="109" y="109"/>
                </a:cxn>
                <a:cxn ang="0">
                  <a:pos x="117" y="124"/>
                </a:cxn>
                <a:cxn ang="0">
                  <a:pos x="90" y="167"/>
                </a:cxn>
                <a:cxn ang="0">
                  <a:pos x="32" y="124"/>
                </a:cxn>
                <a:cxn ang="0">
                  <a:pos x="0" y="103"/>
                </a:cxn>
                <a:cxn ang="0">
                  <a:pos x="19" y="93"/>
                </a:cxn>
                <a:cxn ang="0">
                  <a:pos x="19" y="66"/>
                </a:cxn>
                <a:cxn ang="0">
                  <a:pos x="56" y="43"/>
                </a:cxn>
                <a:cxn ang="0">
                  <a:pos x="74" y="51"/>
                </a:cxn>
                <a:cxn ang="0">
                  <a:pos x="90" y="43"/>
                </a:cxn>
                <a:cxn ang="0">
                  <a:pos x="122" y="22"/>
                </a:cxn>
                <a:cxn ang="0">
                  <a:pos x="132" y="0"/>
                </a:cxn>
              </a:cxnLst>
              <a:rect l="0" t="0" r="r" b="b"/>
              <a:pathLst>
                <a:path w="141" h="168">
                  <a:moveTo>
                    <a:pt x="132" y="0"/>
                  </a:moveTo>
                  <a:lnTo>
                    <a:pt x="140" y="8"/>
                  </a:lnTo>
                  <a:lnTo>
                    <a:pt x="132" y="16"/>
                  </a:lnTo>
                  <a:lnTo>
                    <a:pt x="140" y="35"/>
                  </a:lnTo>
                  <a:lnTo>
                    <a:pt x="130" y="59"/>
                  </a:lnTo>
                  <a:lnTo>
                    <a:pt x="109" y="74"/>
                  </a:lnTo>
                  <a:lnTo>
                    <a:pt x="117" y="93"/>
                  </a:lnTo>
                  <a:lnTo>
                    <a:pt x="109" y="109"/>
                  </a:lnTo>
                  <a:lnTo>
                    <a:pt x="117" y="124"/>
                  </a:lnTo>
                  <a:lnTo>
                    <a:pt x="90" y="167"/>
                  </a:lnTo>
                  <a:lnTo>
                    <a:pt x="32" y="124"/>
                  </a:lnTo>
                  <a:lnTo>
                    <a:pt x="0" y="103"/>
                  </a:lnTo>
                  <a:lnTo>
                    <a:pt x="19" y="93"/>
                  </a:lnTo>
                  <a:lnTo>
                    <a:pt x="19" y="66"/>
                  </a:lnTo>
                  <a:lnTo>
                    <a:pt x="56" y="43"/>
                  </a:lnTo>
                  <a:lnTo>
                    <a:pt x="74" y="51"/>
                  </a:lnTo>
                  <a:lnTo>
                    <a:pt x="90" y="43"/>
                  </a:lnTo>
                  <a:lnTo>
                    <a:pt x="122" y="22"/>
                  </a:lnTo>
                  <a:lnTo>
                    <a:pt x="132"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
          <p:nvSpPr>
            <p:cNvPr id="1433654" name="Freeform 54"/>
            <p:cNvSpPr>
              <a:spLocks/>
            </p:cNvSpPr>
            <p:nvPr/>
          </p:nvSpPr>
          <p:spPr bwMode="auto">
            <a:xfrm>
              <a:off x="1709" y="1832"/>
              <a:ext cx="28" cy="38"/>
            </a:xfrm>
            <a:custGeom>
              <a:avLst/>
              <a:gdLst/>
              <a:ahLst/>
              <a:cxnLst>
                <a:cxn ang="0">
                  <a:pos x="0" y="0"/>
                </a:cxn>
                <a:cxn ang="0">
                  <a:pos x="37" y="11"/>
                </a:cxn>
                <a:cxn ang="0">
                  <a:pos x="50" y="29"/>
                </a:cxn>
                <a:cxn ang="0">
                  <a:pos x="55" y="55"/>
                </a:cxn>
                <a:cxn ang="0">
                  <a:pos x="37" y="69"/>
                </a:cxn>
                <a:cxn ang="0">
                  <a:pos x="8" y="58"/>
                </a:cxn>
                <a:cxn ang="0">
                  <a:pos x="2" y="40"/>
                </a:cxn>
                <a:cxn ang="0">
                  <a:pos x="0" y="0"/>
                </a:cxn>
              </a:cxnLst>
              <a:rect l="0" t="0" r="r" b="b"/>
              <a:pathLst>
                <a:path w="56" h="70">
                  <a:moveTo>
                    <a:pt x="0" y="0"/>
                  </a:moveTo>
                  <a:lnTo>
                    <a:pt x="37" y="11"/>
                  </a:lnTo>
                  <a:lnTo>
                    <a:pt x="50" y="29"/>
                  </a:lnTo>
                  <a:lnTo>
                    <a:pt x="55" y="55"/>
                  </a:lnTo>
                  <a:lnTo>
                    <a:pt x="37" y="69"/>
                  </a:lnTo>
                  <a:lnTo>
                    <a:pt x="8" y="58"/>
                  </a:lnTo>
                  <a:lnTo>
                    <a:pt x="2" y="40"/>
                  </a:lnTo>
                  <a:lnTo>
                    <a:pt x="0" y="0"/>
                  </a:lnTo>
                </a:path>
              </a:pathLst>
            </a:custGeom>
            <a:solidFill>
              <a:schemeClr val="bg1"/>
            </a:solidFill>
            <a:ln w="12700" cap="rnd" cmpd="sng">
              <a:solidFill>
                <a:schemeClr val="accent2"/>
              </a:solidFill>
              <a:prstDash val="solid"/>
              <a:round/>
              <a:headEnd type="none" w="med" len="med"/>
              <a:tailEnd type="none" w="med" len="med"/>
            </a:ln>
            <a:effectLst>
              <a:outerShdw blurRad="63500" dist="35921" dir="2700000" algn="ctr" rotWithShape="0">
                <a:schemeClr val="bg2">
                  <a:alpha val="74998"/>
                </a:schemeClr>
              </a:outerShdw>
            </a:effectLst>
          </p:spPr>
          <p:txBody>
            <a:bodyP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grpSp>
      <p:pic>
        <p:nvPicPr>
          <p:cNvPr id="157700"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387350"/>
            <a:ext cx="3281362" cy="176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1" name="Text Box 56"/>
          <p:cNvSpPr txBox="1">
            <a:spLocks noChangeArrowheads="1"/>
          </p:cNvSpPr>
          <p:nvPr/>
        </p:nvSpPr>
        <p:spPr bwMode="auto">
          <a:xfrm>
            <a:off x="239713" y="2879725"/>
            <a:ext cx="8609012"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 tIns="18288" rIns="18288" bIns="18288">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endParaRPr lang="en-GB" b="1">
              <a:solidFill>
                <a:srgbClr val="3333CC"/>
              </a:solidFill>
              <a:cs typeface="Arial" charset="0"/>
            </a:endParaRPr>
          </a:p>
          <a:p>
            <a:pPr algn="ctr" defTabSz="914400"/>
            <a:r>
              <a:rPr lang="en-GB" b="1">
                <a:solidFill>
                  <a:srgbClr val="3333CC"/>
                </a:solidFill>
                <a:cs typeface="Arial" charset="0"/>
              </a:rPr>
              <a:t>A randomised controlled trial of the prevention of coronary heart disease events and other vascular events by blood pressure lowering and by cholesterol lowering in a factorial study design</a:t>
            </a:r>
          </a:p>
          <a:p>
            <a:pPr algn="ctr" defTabSz="914400"/>
            <a:endParaRPr lang="en-GB" b="1">
              <a:solidFill>
                <a:srgbClr val="3333CC"/>
              </a:solidFill>
              <a:cs typeface="Arial" charset="0"/>
            </a:endParaRPr>
          </a:p>
          <a:p>
            <a:pPr algn="ctr" defTabSz="914400"/>
            <a:r>
              <a:rPr lang="en-GB" sz="2000" b="1">
                <a:solidFill>
                  <a:srgbClr val="3333CC"/>
                </a:solidFill>
                <a:cs typeface="Arial" charset="0"/>
              </a:rPr>
              <a:t>Professor Peter Sever</a:t>
            </a:r>
          </a:p>
          <a:p>
            <a:pPr algn="ctr" defTabSz="914400"/>
            <a:r>
              <a:rPr lang="en-GB" sz="2000" b="1">
                <a:solidFill>
                  <a:srgbClr val="3333CC"/>
                </a:solidFill>
                <a:cs typeface="Arial" charset="0"/>
              </a:rPr>
              <a:t>Professor of Clinical Pharmacology and Therapeutics at Imperial College London, UK</a:t>
            </a:r>
          </a:p>
          <a:p>
            <a:pPr algn="ctr" defTabSz="914400"/>
            <a:endParaRPr lang="en-GB" sz="2000" b="1">
              <a:solidFill>
                <a:srgbClr val="3333CC"/>
              </a:solidFill>
              <a:cs typeface="Arial" charset="0"/>
            </a:endParaRPr>
          </a:p>
          <a:p>
            <a:pPr algn="ctr" defTabSz="914400"/>
            <a:endParaRPr lang="en-GB" b="1">
              <a:solidFill>
                <a:srgbClr val="3333CC"/>
              </a:solidFill>
              <a:cs typeface="Arial" charset="0"/>
            </a:endParaRPr>
          </a:p>
          <a:p>
            <a:pPr algn="ctr" defTabSz="914400"/>
            <a:endParaRPr lang="en-GB" sz="1800" b="1">
              <a:solidFill>
                <a:srgbClr val="3333CC"/>
              </a:solidFill>
              <a:cs typeface="Arial" charset="0"/>
            </a:endParaRPr>
          </a:p>
        </p:txBody>
      </p:sp>
      <p:sp>
        <p:nvSpPr>
          <p:cNvPr id="1433657" name="Rectangle 57"/>
          <p:cNvSpPr>
            <a:spLocks noChangeArrowheads="1"/>
          </p:cNvSpPr>
          <p:nvPr/>
        </p:nvSpPr>
        <p:spPr bwMode="auto">
          <a:xfrm>
            <a:off x="0" y="6553200"/>
            <a:ext cx="9144000" cy="304800"/>
          </a:xfrm>
          <a:prstGeom prst="rect">
            <a:avLst/>
          </a:prstGeom>
          <a:solidFill>
            <a:srgbClr val="000099"/>
          </a:solidFill>
          <a:ln w="9525">
            <a:noFill/>
            <a:miter lim="800000"/>
            <a:headEnd/>
            <a:tailEnd/>
          </a:ln>
          <a:effectLst>
            <a:outerShdw blurRad="63500" dist="38099" dir="2700000" algn="ctr" rotWithShape="0">
              <a:schemeClr val="tx1">
                <a:alpha val="74998"/>
              </a:schemeClr>
            </a:outerShdw>
          </a:effectLst>
        </p:spPr>
        <p:txBody>
          <a:bodyPr wrap="none" lIns="18288" tIns="18288" rIns="18288" bIns="18288" anchor="ctr"/>
          <a:lstStyle/>
          <a:p>
            <a:pPr defTabSz="914400" eaLnBrk="0" hangingPunct="0">
              <a:defRPr/>
            </a:pPr>
            <a:endParaRPr lang="hu-HU" sz="2400" u="sng">
              <a:solidFill>
                <a:srgbClr val="000000"/>
              </a:solidFill>
              <a:latin typeface="Times New Roman" charset="0"/>
              <a:ea typeface="ＭＳ Ｐゴシック"/>
              <a:cs typeface="ＭＳ Ｐゴシック"/>
            </a:endParaRPr>
          </a:p>
        </p:txBody>
      </p:sp>
    </p:spTree>
    <p:extLst>
      <p:ext uri="{BB962C8B-B14F-4D97-AF65-F5344CB8AC3E}">
        <p14:creationId xmlns:p14="http://schemas.microsoft.com/office/powerpoint/2010/main" val="1442415031"/>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p:cNvSpPr>
          <p:nvPr/>
        </p:nvSpPr>
        <p:spPr bwMode="auto">
          <a:xfrm>
            <a:off x="771525" y="366713"/>
            <a:ext cx="760095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defTabSz="914400"/>
            <a:r>
              <a:rPr lang="hu-HU" sz="3600" b="1" dirty="0" smtClean="0">
                <a:solidFill>
                  <a:srgbClr val="FFFF00"/>
                </a:solidFill>
                <a:latin typeface="Times New Roman" charset="0"/>
              </a:rPr>
              <a:t>All cardiovascular events</a:t>
            </a:r>
            <a:endParaRPr lang="en-US" sz="3600" b="1" dirty="0">
              <a:solidFill>
                <a:srgbClr val="FFFF00"/>
              </a:solidFill>
              <a:latin typeface="Times New Roman" charset="0"/>
            </a:endParaRPr>
          </a:p>
        </p:txBody>
      </p:sp>
      <p:sp>
        <p:nvSpPr>
          <p:cNvPr id="158722" name="Rectangle 3"/>
          <p:cNvSpPr>
            <a:spLocks noChangeArrowheads="1"/>
          </p:cNvSpPr>
          <p:nvPr/>
        </p:nvSpPr>
        <p:spPr bwMode="auto">
          <a:xfrm>
            <a:off x="4786313" y="1200150"/>
            <a:ext cx="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endParaRPr lang="en-GB" sz="1400" b="1">
              <a:solidFill>
                <a:srgbClr val="FFFFFF"/>
              </a:solidFill>
              <a:latin typeface="Helvetica" charset="0"/>
            </a:endParaRPr>
          </a:p>
        </p:txBody>
      </p:sp>
      <p:sp>
        <p:nvSpPr>
          <p:cNvPr id="158723" name="Rectangle 4"/>
          <p:cNvSpPr>
            <a:spLocks noChangeArrowheads="1"/>
          </p:cNvSpPr>
          <p:nvPr/>
        </p:nvSpPr>
        <p:spPr bwMode="auto">
          <a:xfrm>
            <a:off x="4784725" y="1358900"/>
            <a:ext cx="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endParaRPr lang="en-GB" sz="1400" b="1">
              <a:solidFill>
                <a:srgbClr val="FFFFFF"/>
              </a:solidFill>
              <a:latin typeface="Helvetica" charset="0"/>
            </a:endParaRPr>
          </a:p>
        </p:txBody>
      </p:sp>
      <p:sp>
        <p:nvSpPr>
          <p:cNvPr id="158724" name="Text Box 5"/>
          <p:cNvSpPr txBox="1">
            <a:spLocks noChangeArrowheads="1"/>
          </p:cNvSpPr>
          <p:nvPr/>
        </p:nvSpPr>
        <p:spPr bwMode="auto">
          <a:xfrm>
            <a:off x="242888" y="4992688"/>
            <a:ext cx="786288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 tIns="18288" rIns="18288" bIns="18288">
            <a:spAutoFit/>
          </a:bodyPr>
          <a:lstStyle>
            <a:lvl1pPr eaLnBrk="0" hangingPunct="0">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cs typeface="ＭＳ Ｐゴシック" charset="0"/>
              </a:defRPr>
            </a:lvl1pPr>
            <a:lvl2pPr marL="742950" indent="-285750" eaLnBrk="0" hangingPunct="0">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2pPr>
            <a:lvl3pPr marL="1143000" indent="-228600" eaLnBrk="0" hangingPunct="0">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3pPr>
            <a:lvl4pPr marL="1600200" indent="-228600" eaLnBrk="0" hangingPunct="0">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4pPr>
            <a:lvl5pPr marL="2057400" indent="-228600" eaLnBrk="0" hangingPunct="0">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066925" algn="ctr"/>
                <a:tab pos="2962275" algn="ctr"/>
                <a:tab pos="3857625" algn="ctr"/>
                <a:tab pos="4667250" algn="ctr"/>
                <a:tab pos="5562600" algn="ctr"/>
                <a:tab pos="6457950" algn="ctr"/>
              </a:tabLst>
              <a:defRPr sz="2400">
                <a:solidFill>
                  <a:schemeClr val="tx1"/>
                </a:solidFill>
                <a:latin typeface="Arial" charset="0"/>
                <a:ea typeface="ＭＳ Ｐゴシック" charset="0"/>
              </a:defRPr>
            </a:lvl9pPr>
          </a:lstStyle>
          <a:p>
            <a:pPr defTabSz="914400"/>
            <a:r>
              <a:rPr lang="en-GB" sz="1200" b="1">
                <a:solidFill>
                  <a:srgbClr val="6666FF"/>
                </a:solidFill>
              </a:rPr>
              <a:t>Number at risk</a:t>
            </a:r>
          </a:p>
          <a:p>
            <a:pPr defTabSz="914400"/>
            <a:r>
              <a:rPr lang="en-GB" sz="1200">
                <a:solidFill>
                  <a:srgbClr val="6666FF"/>
                </a:solidFill>
              </a:rPr>
              <a:t>Amlodipine </a:t>
            </a:r>
            <a:r>
              <a:rPr lang="en-GB" sz="1200">
                <a:solidFill>
                  <a:srgbClr val="6666FF"/>
                </a:solidFill>
                <a:sym typeface="Symbol" charset="0"/>
              </a:rPr>
              <a:t> </a:t>
            </a:r>
            <a:r>
              <a:rPr lang="en-GB" sz="1200">
                <a:solidFill>
                  <a:srgbClr val="6666FF"/>
                </a:solidFill>
              </a:rPr>
              <a:t>perindopril	 9639	9277	 8957	 8646	 8353	 7207</a:t>
            </a:r>
          </a:p>
          <a:p>
            <a:pPr defTabSz="914400"/>
            <a:r>
              <a:rPr lang="en-GB" sz="1200">
                <a:solidFill>
                  <a:srgbClr val="FF3300"/>
                </a:solidFill>
              </a:rPr>
              <a:t>Atenolol </a:t>
            </a:r>
            <a:r>
              <a:rPr lang="en-GB" sz="1200">
                <a:solidFill>
                  <a:srgbClr val="FF3300"/>
                </a:solidFill>
                <a:sym typeface="Symbol" charset="0"/>
              </a:rPr>
              <a:t> </a:t>
            </a:r>
            <a:r>
              <a:rPr lang="en-GB" sz="1200">
                <a:solidFill>
                  <a:srgbClr val="FF3300"/>
                </a:solidFill>
              </a:rPr>
              <a:t>thiazide</a:t>
            </a:r>
            <a:r>
              <a:rPr lang="en-GB" sz="1200" b="1">
                <a:solidFill>
                  <a:srgbClr val="FF3300"/>
                </a:solidFill>
              </a:rPr>
              <a:t> 	 </a:t>
            </a:r>
            <a:r>
              <a:rPr lang="en-GB" sz="1200">
                <a:solidFill>
                  <a:srgbClr val="FF3300"/>
                </a:solidFill>
              </a:rPr>
              <a:t>9618	9210	 8848	 8465	 8121	 6977</a:t>
            </a:r>
          </a:p>
        </p:txBody>
      </p:sp>
      <p:sp>
        <p:nvSpPr>
          <p:cNvPr id="158725" name="Line 6"/>
          <p:cNvSpPr>
            <a:spLocks noChangeShapeType="1"/>
          </p:cNvSpPr>
          <p:nvPr/>
        </p:nvSpPr>
        <p:spPr bwMode="auto">
          <a:xfrm flipH="1">
            <a:off x="2162175" y="1595438"/>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26" name="Line 7"/>
          <p:cNvSpPr>
            <a:spLocks noChangeShapeType="1"/>
          </p:cNvSpPr>
          <p:nvPr/>
        </p:nvSpPr>
        <p:spPr bwMode="auto">
          <a:xfrm flipH="1">
            <a:off x="2162175" y="1963738"/>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27" name="Line 8"/>
          <p:cNvSpPr>
            <a:spLocks noChangeShapeType="1"/>
          </p:cNvSpPr>
          <p:nvPr/>
        </p:nvSpPr>
        <p:spPr bwMode="auto">
          <a:xfrm flipH="1">
            <a:off x="2162175" y="2328863"/>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28" name="Line 9"/>
          <p:cNvSpPr>
            <a:spLocks noChangeShapeType="1"/>
          </p:cNvSpPr>
          <p:nvPr/>
        </p:nvSpPr>
        <p:spPr bwMode="auto">
          <a:xfrm flipH="1">
            <a:off x="2162175" y="2692400"/>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29" name="Line 10"/>
          <p:cNvSpPr>
            <a:spLocks noChangeShapeType="1"/>
          </p:cNvSpPr>
          <p:nvPr/>
        </p:nvSpPr>
        <p:spPr bwMode="auto">
          <a:xfrm flipH="1">
            <a:off x="2162175" y="3055938"/>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0" name="Line 11"/>
          <p:cNvSpPr>
            <a:spLocks noChangeShapeType="1"/>
          </p:cNvSpPr>
          <p:nvPr/>
        </p:nvSpPr>
        <p:spPr bwMode="auto">
          <a:xfrm flipH="1">
            <a:off x="2162175" y="3424238"/>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1" name="Line 12"/>
          <p:cNvSpPr>
            <a:spLocks noChangeShapeType="1"/>
          </p:cNvSpPr>
          <p:nvPr/>
        </p:nvSpPr>
        <p:spPr bwMode="auto">
          <a:xfrm flipH="1">
            <a:off x="2162175" y="3787775"/>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2" name="Line 13"/>
          <p:cNvSpPr>
            <a:spLocks noChangeShapeType="1"/>
          </p:cNvSpPr>
          <p:nvPr/>
        </p:nvSpPr>
        <p:spPr bwMode="auto">
          <a:xfrm flipH="1">
            <a:off x="2162175" y="4146550"/>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3" name="Line 14"/>
          <p:cNvSpPr>
            <a:spLocks noChangeShapeType="1"/>
          </p:cNvSpPr>
          <p:nvPr/>
        </p:nvSpPr>
        <p:spPr bwMode="auto">
          <a:xfrm flipH="1">
            <a:off x="2168525" y="4519613"/>
            <a:ext cx="7778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4" name="Line 15"/>
          <p:cNvSpPr>
            <a:spLocks noChangeShapeType="1"/>
          </p:cNvSpPr>
          <p:nvPr/>
        </p:nvSpPr>
        <p:spPr bwMode="auto">
          <a:xfrm flipH="1">
            <a:off x="2127250" y="1416050"/>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5" name="Line 16"/>
          <p:cNvSpPr>
            <a:spLocks noChangeShapeType="1"/>
          </p:cNvSpPr>
          <p:nvPr/>
        </p:nvSpPr>
        <p:spPr bwMode="auto">
          <a:xfrm>
            <a:off x="2230438" y="1420813"/>
            <a:ext cx="0" cy="3292475"/>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6" name="Line 17"/>
          <p:cNvSpPr>
            <a:spLocks noChangeShapeType="1"/>
          </p:cNvSpPr>
          <p:nvPr/>
        </p:nvSpPr>
        <p:spPr bwMode="auto">
          <a:xfrm flipH="1">
            <a:off x="2120900" y="1779588"/>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7" name="Line 18"/>
          <p:cNvSpPr>
            <a:spLocks noChangeShapeType="1"/>
          </p:cNvSpPr>
          <p:nvPr/>
        </p:nvSpPr>
        <p:spPr bwMode="auto">
          <a:xfrm flipH="1">
            <a:off x="2120900" y="2149475"/>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8" name="Line 19"/>
          <p:cNvSpPr>
            <a:spLocks noChangeShapeType="1"/>
          </p:cNvSpPr>
          <p:nvPr/>
        </p:nvSpPr>
        <p:spPr bwMode="auto">
          <a:xfrm flipH="1">
            <a:off x="2120900" y="2508250"/>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39" name="Line 20"/>
          <p:cNvSpPr>
            <a:spLocks noChangeShapeType="1"/>
          </p:cNvSpPr>
          <p:nvPr/>
        </p:nvSpPr>
        <p:spPr bwMode="auto">
          <a:xfrm flipH="1">
            <a:off x="2120900" y="2876550"/>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0" name="Line 21"/>
          <p:cNvSpPr>
            <a:spLocks noChangeShapeType="1"/>
          </p:cNvSpPr>
          <p:nvPr/>
        </p:nvSpPr>
        <p:spPr bwMode="auto">
          <a:xfrm flipH="1">
            <a:off x="2120900" y="3240088"/>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1" name="Line 22"/>
          <p:cNvSpPr>
            <a:spLocks noChangeShapeType="1"/>
          </p:cNvSpPr>
          <p:nvPr/>
        </p:nvSpPr>
        <p:spPr bwMode="auto">
          <a:xfrm flipH="1">
            <a:off x="2120900" y="3603625"/>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2" name="Line 23"/>
          <p:cNvSpPr>
            <a:spLocks noChangeShapeType="1"/>
          </p:cNvSpPr>
          <p:nvPr/>
        </p:nvSpPr>
        <p:spPr bwMode="auto">
          <a:xfrm flipH="1">
            <a:off x="2120900" y="3971925"/>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3" name="Line 24"/>
          <p:cNvSpPr>
            <a:spLocks noChangeShapeType="1"/>
          </p:cNvSpPr>
          <p:nvPr/>
        </p:nvSpPr>
        <p:spPr bwMode="auto">
          <a:xfrm flipH="1">
            <a:off x="2120900" y="4333875"/>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4" name="Line 25"/>
          <p:cNvSpPr>
            <a:spLocks noChangeShapeType="1"/>
          </p:cNvSpPr>
          <p:nvPr/>
        </p:nvSpPr>
        <p:spPr bwMode="auto">
          <a:xfrm flipH="1">
            <a:off x="2127250" y="4708525"/>
            <a:ext cx="1190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5" name="Line 26"/>
          <p:cNvSpPr>
            <a:spLocks noChangeShapeType="1"/>
          </p:cNvSpPr>
          <p:nvPr/>
        </p:nvSpPr>
        <p:spPr bwMode="auto">
          <a:xfrm>
            <a:off x="2295525" y="4745038"/>
            <a:ext cx="0" cy="9525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6" name="Line 27"/>
          <p:cNvSpPr>
            <a:spLocks noChangeShapeType="1"/>
          </p:cNvSpPr>
          <p:nvPr/>
        </p:nvSpPr>
        <p:spPr bwMode="auto">
          <a:xfrm>
            <a:off x="3170238" y="4748213"/>
            <a:ext cx="0" cy="9525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7" name="Line 28"/>
          <p:cNvSpPr>
            <a:spLocks noChangeShapeType="1"/>
          </p:cNvSpPr>
          <p:nvPr/>
        </p:nvSpPr>
        <p:spPr bwMode="auto">
          <a:xfrm>
            <a:off x="4054475" y="4748213"/>
            <a:ext cx="0" cy="9525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8" name="Line 29"/>
          <p:cNvSpPr>
            <a:spLocks noChangeShapeType="1"/>
          </p:cNvSpPr>
          <p:nvPr/>
        </p:nvSpPr>
        <p:spPr bwMode="auto">
          <a:xfrm>
            <a:off x="4937125" y="4748213"/>
            <a:ext cx="0" cy="9525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49" name="Line 30"/>
          <p:cNvSpPr>
            <a:spLocks noChangeShapeType="1"/>
          </p:cNvSpPr>
          <p:nvPr/>
        </p:nvSpPr>
        <p:spPr bwMode="auto">
          <a:xfrm>
            <a:off x="5821363" y="4748213"/>
            <a:ext cx="0" cy="9525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50" name="Line 31"/>
          <p:cNvSpPr>
            <a:spLocks noChangeShapeType="1"/>
          </p:cNvSpPr>
          <p:nvPr/>
        </p:nvSpPr>
        <p:spPr bwMode="auto">
          <a:xfrm>
            <a:off x="6696075" y="4748213"/>
            <a:ext cx="0" cy="9525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51" name="Line 32"/>
          <p:cNvSpPr>
            <a:spLocks noChangeShapeType="1"/>
          </p:cNvSpPr>
          <p:nvPr/>
        </p:nvSpPr>
        <p:spPr bwMode="auto">
          <a:xfrm rot="5400000">
            <a:off x="4708525" y="2324101"/>
            <a:ext cx="3175" cy="485775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8752" name="Rectangle 33"/>
          <p:cNvSpPr>
            <a:spLocks noChangeArrowheads="1"/>
          </p:cNvSpPr>
          <p:nvPr/>
        </p:nvSpPr>
        <p:spPr bwMode="auto">
          <a:xfrm>
            <a:off x="2168525" y="4845050"/>
            <a:ext cx="230188"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0.0</a:t>
            </a:r>
            <a:endParaRPr lang="en-GB" sz="1400" b="1">
              <a:solidFill>
                <a:srgbClr val="FFFFFF"/>
              </a:solidFill>
              <a:latin typeface="Helvetica" charset="0"/>
            </a:endParaRPr>
          </a:p>
        </p:txBody>
      </p:sp>
      <p:sp>
        <p:nvSpPr>
          <p:cNvPr id="158753" name="Rectangle 34"/>
          <p:cNvSpPr>
            <a:spLocks noChangeArrowheads="1"/>
          </p:cNvSpPr>
          <p:nvPr/>
        </p:nvSpPr>
        <p:spPr bwMode="auto">
          <a:xfrm>
            <a:off x="3062288" y="4835525"/>
            <a:ext cx="22860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1.0</a:t>
            </a:r>
            <a:endParaRPr lang="en-GB" sz="1400" b="1">
              <a:solidFill>
                <a:srgbClr val="FFFFFF"/>
              </a:solidFill>
              <a:latin typeface="Helvetica" charset="0"/>
            </a:endParaRPr>
          </a:p>
        </p:txBody>
      </p:sp>
      <p:sp>
        <p:nvSpPr>
          <p:cNvPr id="158754" name="Rectangle 35"/>
          <p:cNvSpPr>
            <a:spLocks noChangeArrowheads="1"/>
          </p:cNvSpPr>
          <p:nvPr/>
        </p:nvSpPr>
        <p:spPr bwMode="auto">
          <a:xfrm>
            <a:off x="3938588" y="4840288"/>
            <a:ext cx="228600"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2.0</a:t>
            </a:r>
            <a:endParaRPr lang="en-GB" sz="1400" b="1">
              <a:solidFill>
                <a:srgbClr val="FFFFFF"/>
              </a:solidFill>
              <a:latin typeface="Helvetica" charset="0"/>
            </a:endParaRPr>
          </a:p>
        </p:txBody>
      </p:sp>
      <p:sp>
        <p:nvSpPr>
          <p:cNvPr id="158755" name="Rectangle 36"/>
          <p:cNvSpPr>
            <a:spLocks noChangeArrowheads="1"/>
          </p:cNvSpPr>
          <p:nvPr/>
        </p:nvSpPr>
        <p:spPr bwMode="auto">
          <a:xfrm>
            <a:off x="4826000" y="4845050"/>
            <a:ext cx="230188"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3.0</a:t>
            </a:r>
            <a:endParaRPr lang="en-GB" sz="1400" b="1">
              <a:solidFill>
                <a:srgbClr val="FFFFFF"/>
              </a:solidFill>
              <a:latin typeface="Helvetica" charset="0"/>
            </a:endParaRPr>
          </a:p>
        </p:txBody>
      </p:sp>
      <p:sp>
        <p:nvSpPr>
          <p:cNvPr id="158756" name="Rectangle 37"/>
          <p:cNvSpPr>
            <a:spLocks noChangeArrowheads="1"/>
          </p:cNvSpPr>
          <p:nvPr/>
        </p:nvSpPr>
        <p:spPr bwMode="auto">
          <a:xfrm>
            <a:off x="5702300" y="4854575"/>
            <a:ext cx="22860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4.0</a:t>
            </a:r>
            <a:endParaRPr lang="en-GB" sz="1400" b="1">
              <a:solidFill>
                <a:srgbClr val="FFFFFF"/>
              </a:solidFill>
              <a:latin typeface="Helvetica" charset="0"/>
            </a:endParaRPr>
          </a:p>
        </p:txBody>
      </p:sp>
      <p:sp>
        <p:nvSpPr>
          <p:cNvPr id="158757" name="Rectangle 38"/>
          <p:cNvSpPr>
            <a:spLocks noChangeArrowheads="1"/>
          </p:cNvSpPr>
          <p:nvPr/>
        </p:nvSpPr>
        <p:spPr bwMode="auto">
          <a:xfrm>
            <a:off x="6583363" y="4854575"/>
            <a:ext cx="230187"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5.0</a:t>
            </a:r>
            <a:endParaRPr lang="en-GB" sz="1400" b="1">
              <a:solidFill>
                <a:srgbClr val="FFFFFF"/>
              </a:solidFill>
              <a:latin typeface="Helvetica" charset="0"/>
            </a:endParaRPr>
          </a:p>
        </p:txBody>
      </p:sp>
      <p:sp>
        <p:nvSpPr>
          <p:cNvPr id="158758" name="Rectangle 39"/>
          <p:cNvSpPr>
            <a:spLocks noChangeArrowheads="1"/>
          </p:cNvSpPr>
          <p:nvPr/>
        </p:nvSpPr>
        <p:spPr bwMode="auto">
          <a:xfrm>
            <a:off x="7356475" y="4843463"/>
            <a:ext cx="46355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400">
                <a:solidFill>
                  <a:srgbClr val="FFFFFF"/>
                </a:solidFill>
              </a:rPr>
              <a:t>Years</a:t>
            </a:r>
          </a:p>
        </p:txBody>
      </p:sp>
      <p:sp>
        <p:nvSpPr>
          <p:cNvPr id="158759" name="Rectangle 40"/>
          <p:cNvSpPr>
            <a:spLocks noChangeArrowheads="1"/>
          </p:cNvSpPr>
          <p:nvPr/>
        </p:nvSpPr>
        <p:spPr bwMode="auto">
          <a:xfrm>
            <a:off x="1879600" y="4606925"/>
            <a:ext cx="230188"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0.0</a:t>
            </a:r>
            <a:endParaRPr lang="en-GB" sz="1400" b="1">
              <a:solidFill>
                <a:srgbClr val="FFFFFF"/>
              </a:solidFill>
              <a:latin typeface="Helvetica" charset="0"/>
            </a:endParaRPr>
          </a:p>
        </p:txBody>
      </p:sp>
      <p:sp>
        <p:nvSpPr>
          <p:cNvPr id="158760" name="Rectangle 41"/>
          <p:cNvSpPr>
            <a:spLocks noChangeArrowheads="1"/>
          </p:cNvSpPr>
          <p:nvPr/>
        </p:nvSpPr>
        <p:spPr bwMode="auto">
          <a:xfrm>
            <a:off x="1884363" y="4243388"/>
            <a:ext cx="230187"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2.0</a:t>
            </a:r>
            <a:endParaRPr lang="en-GB" sz="1400" b="1">
              <a:solidFill>
                <a:srgbClr val="FFFFFF"/>
              </a:solidFill>
              <a:latin typeface="Helvetica" charset="0"/>
            </a:endParaRPr>
          </a:p>
        </p:txBody>
      </p:sp>
      <p:sp>
        <p:nvSpPr>
          <p:cNvPr id="158761" name="Rectangle 42"/>
          <p:cNvSpPr>
            <a:spLocks noChangeArrowheads="1"/>
          </p:cNvSpPr>
          <p:nvPr/>
        </p:nvSpPr>
        <p:spPr bwMode="auto">
          <a:xfrm>
            <a:off x="1884363" y="3878263"/>
            <a:ext cx="230187"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4.0</a:t>
            </a:r>
            <a:endParaRPr lang="en-GB" sz="1400" b="1">
              <a:solidFill>
                <a:srgbClr val="FFFFFF"/>
              </a:solidFill>
              <a:latin typeface="Helvetica" charset="0"/>
            </a:endParaRPr>
          </a:p>
        </p:txBody>
      </p:sp>
      <p:sp>
        <p:nvSpPr>
          <p:cNvPr id="158762" name="Rectangle 43"/>
          <p:cNvSpPr>
            <a:spLocks noChangeArrowheads="1"/>
          </p:cNvSpPr>
          <p:nvPr/>
        </p:nvSpPr>
        <p:spPr bwMode="auto">
          <a:xfrm>
            <a:off x="1874838" y="3513138"/>
            <a:ext cx="230187"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6.0</a:t>
            </a:r>
            <a:endParaRPr lang="en-GB" sz="1400" b="1">
              <a:solidFill>
                <a:srgbClr val="FFFFFF"/>
              </a:solidFill>
              <a:latin typeface="Helvetica" charset="0"/>
            </a:endParaRPr>
          </a:p>
        </p:txBody>
      </p:sp>
      <p:sp>
        <p:nvSpPr>
          <p:cNvPr id="158763" name="Rectangle 44"/>
          <p:cNvSpPr>
            <a:spLocks noChangeArrowheads="1"/>
          </p:cNvSpPr>
          <p:nvPr/>
        </p:nvSpPr>
        <p:spPr bwMode="auto">
          <a:xfrm>
            <a:off x="1884363" y="3148013"/>
            <a:ext cx="230187"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8.0</a:t>
            </a:r>
            <a:endParaRPr lang="en-GB" sz="1400" b="1">
              <a:solidFill>
                <a:srgbClr val="FFFFFF"/>
              </a:solidFill>
              <a:latin typeface="Helvetica" charset="0"/>
            </a:endParaRPr>
          </a:p>
        </p:txBody>
      </p:sp>
      <p:sp>
        <p:nvSpPr>
          <p:cNvPr id="158764" name="Rectangle 45"/>
          <p:cNvSpPr>
            <a:spLocks noChangeArrowheads="1"/>
          </p:cNvSpPr>
          <p:nvPr/>
        </p:nvSpPr>
        <p:spPr bwMode="auto">
          <a:xfrm>
            <a:off x="1792288" y="2771775"/>
            <a:ext cx="32385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10.0</a:t>
            </a:r>
            <a:endParaRPr lang="en-GB" sz="1400" b="1">
              <a:solidFill>
                <a:srgbClr val="FFFFFF"/>
              </a:solidFill>
              <a:latin typeface="Helvetica" charset="0"/>
            </a:endParaRPr>
          </a:p>
        </p:txBody>
      </p:sp>
      <p:sp>
        <p:nvSpPr>
          <p:cNvPr id="158765" name="Rectangle 46"/>
          <p:cNvSpPr>
            <a:spLocks noChangeArrowheads="1"/>
          </p:cNvSpPr>
          <p:nvPr/>
        </p:nvSpPr>
        <p:spPr bwMode="auto">
          <a:xfrm>
            <a:off x="1797050" y="2411413"/>
            <a:ext cx="323850"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12.0</a:t>
            </a:r>
            <a:endParaRPr lang="en-GB" sz="1400" b="1">
              <a:solidFill>
                <a:srgbClr val="FFFFFF"/>
              </a:solidFill>
              <a:latin typeface="Helvetica" charset="0"/>
            </a:endParaRPr>
          </a:p>
        </p:txBody>
      </p:sp>
      <p:sp>
        <p:nvSpPr>
          <p:cNvPr id="158766" name="Rectangle 47"/>
          <p:cNvSpPr>
            <a:spLocks noChangeArrowheads="1"/>
          </p:cNvSpPr>
          <p:nvPr/>
        </p:nvSpPr>
        <p:spPr bwMode="auto">
          <a:xfrm>
            <a:off x="1797050" y="2051050"/>
            <a:ext cx="32385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14.0</a:t>
            </a:r>
            <a:endParaRPr lang="en-GB" sz="1400" b="1">
              <a:solidFill>
                <a:srgbClr val="FFFFFF"/>
              </a:solidFill>
              <a:latin typeface="Helvetica" charset="0"/>
            </a:endParaRPr>
          </a:p>
        </p:txBody>
      </p:sp>
      <p:sp>
        <p:nvSpPr>
          <p:cNvPr id="158767" name="Rectangle 48"/>
          <p:cNvSpPr>
            <a:spLocks noChangeArrowheads="1"/>
          </p:cNvSpPr>
          <p:nvPr/>
        </p:nvSpPr>
        <p:spPr bwMode="auto">
          <a:xfrm>
            <a:off x="1797050" y="1682750"/>
            <a:ext cx="32385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16.0</a:t>
            </a:r>
            <a:endParaRPr lang="en-GB" sz="1400" b="1">
              <a:solidFill>
                <a:srgbClr val="FFFFFF"/>
              </a:solidFill>
              <a:latin typeface="Helvetica" charset="0"/>
            </a:endParaRPr>
          </a:p>
        </p:txBody>
      </p:sp>
      <p:sp>
        <p:nvSpPr>
          <p:cNvPr id="158768" name="Rectangle 49"/>
          <p:cNvSpPr>
            <a:spLocks noChangeArrowheads="1"/>
          </p:cNvSpPr>
          <p:nvPr/>
        </p:nvSpPr>
        <p:spPr bwMode="auto">
          <a:xfrm>
            <a:off x="1801813" y="1317625"/>
            <a:ext cx="323850"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18.0</a:t>
            </a:r>
            <a:endParaRPr lang="en-GB" sz="1400" b="1">
              <a:solidFill>
                <a:srgbClr val="FFFFFF"/>
              </a:solidFill>
              <a:latin typeface="Helvetica" charset="0"/>
            </a:endParaRPr>
          </a:p>
        </p:txBody>
      </p:sp>
      <p:sp>
        <p:nvSpPr>
          <p:cNvPr id="158769" name="Rectangle 50"/>
          <p:cNvSpPr>
            <a:spLocks noChangeArrowheads="1"/>
          </p:cNvSpPr>
          <p:nvPr/>
        </p:nvSpPr>
        <p:spPr bwMode="auto">
          <a:xfrm rot="-5400000">
            <a:off x="1052513" y="3290888"/>
            <a:ext cx="211137"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algn="ctr" defTabSz="914400" eaLnBrk="0" hangingPunct="0"/>
            <a:endParaRPr lang="en-GB" sz="1400" b="1">
              <a:solidFill>
                <a:srgbClr val="FFFFFF"/>
              </a:solidFill>
              <a:latin typeface="Helvetica" charset="0"/>
            </a:endParaRPr>
          </a:p>
        </p:txBody>
      </p:sp>
      <p:sp>
        <p:nvSpPr>
          <p:cNvPr id="158770" name="Rectangle 51"/>
          <p:cNvSpPr>
            <a:spLocks noChangeArrowheads="1"/>
          </p:cNvSpPr>
          <p:nvPr/>
        </p:nvSpPr>
        <p:spPr bwMode="auto">
          <a:xfrm>
            <a:off x="6053138" y="2659063"/>
            <a:ext cx="208756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400" b="1">
                <a:solidFill>
                  <a:srgbClr val="6666FF"/>
                </a:solidFill>
              </a:rPr>
              <a:t>Amlodipine </a:t>
            </a:r>
            <a:r>
              <a:rPr lang="en-GB" sz="1400" b="1">
                <a:solidFill>
                  <a:srgbClr val="6666FF"/>
                </a:solidFill>
                <a:sym typeface="Symbol" charset="0"/>
              </a:rPr>
              <a:t> </a:t>
            </a:r>
            <a:r>
              <a:rPr lang="en-GB" sz="1400" b="1">
                <a:solidFill>
                  <a:srgbClr val="6666FF"/>
                </a:solidFill>
              </a:rPr>
              <a:t>perindopril</a:t>
            </a:r>
          </a:p>
          <a:p>
            <a:pPr algn="ctr" defTabSz="914400" eaLnBrk="0" hangingPunct="0"/>
            <a:r>
              <a:rPr lang="en-GB" sz="1400" b="1">
                <a:solidFill>
                  <a:srgbClr val="6666FF"/>
                </a:solidFill>
              </a:rPr>
              <a:t>(No. of events 1362)</a:t>
            </a:r>
          </a:p>
        </p:txBody>
      </p:sp>
      <p:sp>
        <p:nvSpPr>
          <p:cNvPr id="158771" name="Rectangle 52"/>
          <p:cNvSpPr>
            <a:spLocks noChangeArrowheads="1"/>
          </p:cNvSpPr>
          <p:nvPr/>
        </p:nvSpPr>
        <p:spPr bwMode="auto">
          <a:xfrm>
            <a:off x="4887913" y="1487488"/>
            <a:ext cx="1671637"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400" b="1">
                <a:solidFill>
                  <a:srgbClr val="FF3300"/>
                </a:solidFill>
              </a:rPr>
              <a:t>Atenolol </a:t>
            </a:r>
            <a:r>
              <a:rPr lang="en-GB" sz="1400" b="1">
                <a:solidFill>
                  <a:srgbClr val="FF3300"/>
                </a:solidFill>
                <a:sym typeface="Symbol" charset="0"/>
              </a:rPr>
              <a:t> </a:t>
            </a:r>
            <a:r>
              <a:rPr lang="en-GB" sz="1400" b="1">
                <a:solidFill>
                  <a:srgbClr val="FF3300"/>
                </a:solidFill>
              </a:rPr>
              <a:t>thiazide</a:t>
            </a:r>
          </a:p>
          <a:p>
            <a:pPr algn="ctr" defTabSz="914400" eaLnBrk="0" hangingPunct="0"/>
            <a:r>
              <a:rPr lang="en-GB" sz="1400" b="1">
                <a:solidFill>
                  <a:srgbClr val="FF3300"/>
                </a:solidFill>
              </a:rPr>
              <a:t>(No. of events 1602)</a:t>
            </a:r>
          </a:p>
        </p:txBody>
      </p:sp>
      <p:sp>
        <p:nvSpPr>
          <p:cNvPr id="158772" name="Rectangle 53"/>
          <p:cNvSpPr>
            <a:spLocks noChangeArrowheads="1"/>
          </p:cNvSpPr>
          <p:nvPr/>
        </p:nvSpPr>
        <p:spPr bwMode="auto">
          <a:xfrm>
            <a:off x="5005388" y="3887788"/>
            <a:ext cx="2216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GB">
                <a:solidFill>
                  <a:srgbClr val="FFFFFF"/>
                </a:solidFill>
              </a:rPr>
              <a:t>HR = 0.84 (0.78­0.90)</a:t>
            </a:r>
          </a:p>
          <a:p>
            <a:pPr defTabSz="914400" eaLnBrk="0" hangingPunct="0"/>
            <a:r>
              <a:rPr lang="en-GB">
                <a:solidFill>
                  <a:srgbClr val="FFFFFF"/>
                </a:solidFill>
              </a:rPr>
              <a:t>p</a:t>
            </a:r>
            <a:r>
              <a:rPr lang="en-GB" i="1">
                <a:solidFill>
                  <a:srgbClr val="FFFFFF"/>
                </a:solidFill>
              </a:rPr>
              <a:t> </a:t>
            </a:r>
            <a:r>
              <a:rPr lang="en-GB">
                <a:solidFill>
                  <a:srgbClr val="FFFFFF"/>
                </a:solidFill>
              </a:rPr>
              <a:t>&lt; 0.0001</a:t>
            </a:r>
            <a:endParaRPr lang="en-GB">
              <a:solidFill>
                <a:srgbClr val="FFFFFF"/>
              </a:solidFill>
              <a:latin typeface="Helvetica" charset="0"/>
            </a:endParaRPr>
          </a:p>
        </p:txBody>
      </p:sp>
      <p:sp>
        <p:nvSpPr>
          <p:cNvPr id="158773" name="Rectangle 54"/>
          <p:cNvSpPr>
            <a:spLocks noChangeArrowheads="1"/>
          </p:cNvSpPr>
          <p:nvPr/>
        </p:nvSpPr>
        <p:spPr bwMode="auto">
          <a:xfrm>
            <a:off x="984250" y="944563"/>
            <a:ext cx="925513"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8" tIns="18288" rIns="18288" bIns="18288" anchor="ctr"/>
          <a:lstStyle/>
          <a:p>
            <a:pPr algn="ctr" defTabSz="914400" eaLnBrk="0" hangingPunct="0"/>
            <a:r>
              <a:rPr lang="en-GB" sz="2000">
                <a:solidFill>
                  <a:srgbClr val="FFFFFF"/>
                </a:solidFill>
              </a:rPr>
              <a:t>%</a:t>
            </a:r>
          </a:p>
        </p:txBody>
      </p:sp>
      <p:sp>
        <p:nvSpPr>
          <p:cNvPr id="158774" name="Freeform 55"/>
          <p:cNvSpPr>
            <a:spLocks/>
          </p:cNvSpPr>
          <p:nvPr/>
        </p:nvSpPr>
        <p:spPr bwMode="auto">
          <a:xfrm>
            <a:off x="2266950" y="1681163"/>
            <a:ext cx="4862513" cy="3000375"/>
          </a:xfrm>
          <a:custGeom>
            <a:avLst/>
            <a:gdLst>
              <a:gd name="T0" fmla="*/ 0 w 3063"/>
              <a:gd name="T1" fmla="*/ 2147483647 h 1890"/>
              <a:gd name="T2" fmla="*/ 362902537 w 3063"/>
              <a:gd name="T3" fmla="*/ 2147483647 h 1890"/>
              <a:gd name="T4" fmla="*/ 2048888036 w 3063"/>
              <a:gd name="T5" fmla="*/ 2147483647 h 1890"/>
              <a:gd name="T6" fmla="*/ 2147483647 w 3063"/>
              <a:gd name="T7" fmla="*/ 2147483647 h 1890"/>
              <a:gd name="T8" fmla="*/ 2147483647 w 3063"/>
              <a:gd name="T9" fmla="*/ 2147483647 h 1890"/>
              <a:gd name="T10" fmla="*/ 2147483647 w 3063"/>
              <a:gd name="T11" fmla="*/ 1905238125 h 1890"/>
              <a:gd name="T12" fmla="*/ 2147483647 w 3063"/>
              <a:gd name="T13" fmla="*/ 1534775950 h 1890"/>
              <a:gd name="T14" fmla="*/ 2147483647 w 3063"/>
              <a:gd name="T15" fmla="*/ 1444050325 h 1890"/>
              <a:gd name="T16" fmla="*/ 2147483647 w 3063"/>
              <a:gd name="T17" fmla="*/ 703124388 h 1890"/>
              <a:gd name="T18" fmla="*/ 2147483647 w 3063"/>
              <a:gd name="T19" fmla="*/ 498990938 h 1890"/>
              <a:gd name="T20" fmla="*/ 2147483647 w 3063"/>
              <a:gd name="T21" fmla="*/ 204133450 h 1890"/>
              <a:gd name="T22" fmla="*/ 2147483647 w 3063"/>
              <a:gd name="T23" fmla="*/ 0 h 18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63"/>
              <a:gd name="T37" fmla="*/ 0 h 1890"/>
              <a:gd name="T38" fmla="*/ 3063 w 3063"/>
              <a:gd name="T39" fmla="*/ 1890 h 18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63" h="1890">
                <a:moveTo>
                  <a:pt x="0" y="1890"/>
                </a:moveTo>
                <a:cubicBezTo>
                  <a:pt x="4" y="1869"/>
                  <a:pt x="9" y="1849"/>
                  <a:pt x="144" y="1749"/>
                </a:cubicBezTo>
                <a:cubicBezTo>
                  <a:pt x="279" y="1649"/>
                  <a:pt x="621" y="1413"/>
                  <a:pt x="813" y="1290"/>
                </a:cubicBezTo>
                <a:cubicBezTo>
                  <a:pt x="1005" y="1167"/>
                  <a:pt x="1188" y="1079"/>
                  <a:pt x="1296" y="1008"/>
                </a:cubicBezTo>
                <a:cubicBezTo>
                  <a:pt x="1404" y="937"/>
                  <a:pt x="1399" y="906"/>
                  <a:pt x="1464" y="864"/>
                </a:cubicBezTo>
                <a:cubicBezTo>
                  <a:pt x="1529" y="822"/>
                  <a:pt x="1618" y="799"/>
                  <a:pt x="1689" y="756"/>
                </a:cubicBezTo>
                <a:cubicBezTo>
                  <a:pt x="1760" y="713"/>
                  <a:pt x="1832" y="639"/>
                  <a:pt x="1890" y="609"/>
                </a:cubicBezTo>
                <a:cubicBezTo>
                  <a:pt x="1948" y="579"/>
                  <a:pt x="1938" y="628"/>
                  <a:pt x="2037" y="573"/>
                </a:cubicBezTo>
                <a:cubicBezTo>
                  <a:pt x="2136" y="518"/>
                  <a:pt x="2380" y="341"/>
                  <a:pt x="2487" y="279"/>
                </a:cubicBezTo>
                <a:cubicBezTo>
                  <a:pt x="2594" y="217"/>
                  <a:pt x="2603" y="231"/>
                  <a:pt x="2679" y="198"/>
                </a:cubicBezTo>
                <a:cubicBezTo>
                  <a:pt x="2755" y="165"/>
                  <a:pt x="2882" y="114"/>
                  <a:pt x="2946" y="81"/>
                </a:cubicBezTo>
                <a:cubicBezTo>
                  <a:pt x="3010" y="48"/>
                  <a:pt x="3036" y="24"/>
                  <a:pt x="3063" y="0"/>
                </a:cubicBezTo>
              </a:path>
            </a:pathLst>
          </a:cu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lIns="18288" tIns="18288" rIns="18288" bIns="18288" anchor="ctr"/>
          <a:lstStyle/>
          <a:p>
            <a:pPr defTabSz="914400"/>
            <a:endParaRPr lang="en-US">
              <a:solidFill>
                <a:srgbClr val="000000"/>
              </a:solidFill>
            </a:endParaRPr>
          </a:p>
        </p:txBody>
      </p:sp>
      <p:sp>
        <p:nvSpPr>
          <p:cNvPr id="158775" name="Freeform 56"/>
          <p:cNvSpPr>
            <a:spLocks/>
          </p:cNvSpPr>
          <p:nvPr/>
        </p:nvSpPr>
        <p:spPr bwMode="auto">
          <a:xfrm>
            <a:off x="2266950" y="2114550"/>
            <a:ext cx="4886325" cy="2595563"/>
          </a:xfrm>
          <a:custGeom>
            <a:avLst/>
            <a:gdLst>
              <a:gd name="T0" fmla="*/ 0 w 3078"/>
              <a:gd name="T1" fmla="*/ 2147483647 h 1635"/>
              <a:gd name="T2" fmla="*/ 1103828438 w 3078"/>
              <a:gd name="T3" fmla="*/ 2147483647 h 1635"/>
              <a:gd name="T4" fmla="*/ 1950600938 w 3078"/>
              <a:gd name="T5" fmla="*/ 2147483647 h 1635"/>
              <a:gd name="T6" fmla="*/ 2147483647 w 3078"/>
              <a:gd name="T7" fmla="*/ 2147483647 h 1635"/>
              <a:gd name="T8" fmla="*/ 2147483647 w 3078"/>
              <a:gd name="T9" fmla="*/ 2147483647 h 1635"/>
              <a:gd name="T10" fmla="*/ 2147483647 w 3078"/>
              <a:gd name="T11" fmla="*/ 2147483647 h 1635"/>
              <a:gd name="T12" fmla="*/ 2147483647 w 3078"/>
              <a:gd name="T13" fmla="*/ 1905238492 h 1635"/>
              <a:gd name="T14" fmla="*/ 2147483647 w 3078"/>
              <a:gd name="T15" fmla="*/ 1701106590 h 1635"/>
              <a:gd name="T16" fmla="*/ 2147483647 w 3078"/>
              <a:gd name="T17" fmla="*/ 1512094041 h 1635"/>
              <a:gd name="T18" fmla="*/ 2147483647 w 3078"/>
              <a:gd name="T19" fmla="*/ 1444050603 h 1635"/>
              <a:gd name="T20" fmla="*/ 2147483647 w 3078"/>
              <a:gd name="T21" fmla="*/ 1028223948 h 1635"/>
              <a:gd name="T22" fmla="*/ 2147483647 w 3078"/>
              <a:gd name="T23" fmla="*/ 710684199 h 1635"/>
              <a:gd name="T24" fmla="*/ 2147483647 w 3078"/>
              <a:gd name="T25" fmla="*/ 551915119 h 1635"/>
              <a:gd name="T26" fmla="*/ 2147483647 w 3078"/>
              <a:gd name="T27" fmla="*/ 446068536 h 1635"/>
              <a:gd name="T28" fmla="*/ 2147483647 w 3078"/>
              <a:gd name="T29" fmla="*/ 408265391 h 1635"/>
              <a:gd name="T30" fmla="*/ 2147483647 w 3078"/>
              <a:gd name="T31" fmla="*/ 302418808 h 1635"/>
              <a:gd name="T32" fmla="*/ 2147483647 w 3078"/>
              <a:gd name="T33" fmla="*/ 136088464 h 1635"/>
              <a:gd name="T34" fmla="*/ 2147483647 w 3078"/>
              <a:gd name="T35" fmla="*/ 52924085 h 1635"/>
              <a:gd name="T36" fmla="*/ 2147483647 w 3078"/>
              <a:gd name="T37" fmla="*/ 0 h 16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78"/>
              <a:gd name="T58" fmla="*/ 0 h 1635"/>
              <a:gd name="T59" fmla="*/ 3078 w 3078"/>
              <a:gd name="T60" fmla="*/ 1635 h 16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78" h="1635">
                <a:moveTo>
                  <a:pt x="0" y="1635"/>
                </a:moveTo>
                <a:cubicBezTo>
                  <a:pt x="154" y="1529"/>
                  <a:pt x="309" y="1424"/>
                  <a:pt x="438" y="1338"/>
                </a:cubicBezTo>
                <a:cubicBezTo>
                  <a:pt x="567" y="1252"/>
                  <a:pt x="702" y="1157"/>
                  <a:pt x="774" y="1116"/>
                </a:cubicBezTo>
                <a:cubicBezTo>
                  <a:pt x="846" y="1075"/>
                  <a:pt x="820" y="1119"/>
                  <a:pt x="867" y="1092"/>
                </a:cubicBezTo>
                <a:cubicBezTo>
                  <a:pt x="914" y="1065"/>
                  <a:pt x="1005" y="982"/>
                  <a:pt x="1056" y="951"/>
                </a:cubicBezTo>
                <a:cubicBezTo>
                  <a:pt x="1107" y="920"/>
                  <a:pt x="1119" y="938"/>
                  <a:pt x="1176" y="906"/>
                </a:cubicBezTo>
                <a:cubicBezTo>
                  <a:pt x="1233" y="874"/>
                  <a:pt x="1322" y="794"/>
                  <a:pt x="1401" y="756"/>
                </a:cubicBezTo>
                <a:cubicBezTo>
                  <a:pt x="1480" y="718"/>
                  <a:pt x="1599" y="701"/>
                  <a:pt x="1650" y="675"/>
                </a:cubicBezTo>
                <a:cubicBezTo>
                  <a:pt x="1701" y="649"/>
                  <a:pt x="1677" y="617"/>
                  <a:pt x="1707" y="600"/>
                </a:cubicBezTo>
                <a:cubicBezTo>
                  <a:pt x="1737" y="583"/>
                  <a:pt x="1750" y="605"/>
                  <a:pt x="1830" y="573"/>
                </a:cubicBezTo>
                <a:cubicBezTo>
                  <a:pt x="1910" y="541"/>
                  <a:pt x="2093" y="456"/>
                  <a:pt x="2184" y="408"/>
                </a:cubicBezTo>
                <a:cubicBezTo>
                  <a:pt x="2275" y="360"/>
                  <a:pt x="2316" y="314"/>
                  <a:pt x="2379" y="282"/>
                </a:cubicBezTo>
                <a:cubicBezTo>
                  <a:pt x="2442" y="250"/>
                  <a:pt x="2524" y="236"/>
                  <a:pt x="2565" y="219"/>
                </a:cubicBezTo>
                <a:cubicBezTo>
                  <a:pt x="2606" y="202"/>
                  <a:pt x="2602" y="187"/>
                  <a:pt x="2628" y="177"/>
                </a:cubicBezTo>
                <a:cubicBezTo>
                  <a:pt x="2654" y="167"/>
                  <a:pt x="2699" y="171"/>
                  <a:pt x="2721" y="162"/>
                </a:cubicBezTo>
                <a:cubicBezTo>
                  <a:pt x="2743" y="153"/>
                  <a:pt x="2718" y="138"/>
                  <a:pt x="2763" y="120"/>
                </a:cubicBezTo>
                <a:cubicBezTo>
                  <a:pt x="2808" y="102"/>
                  <a:pt x="2951" y="70"/>
                  <a:pt x="2994" y="54"/>
                </a:cubicBezTo>
                <a:cubicBezTo>
                  <a:pt x="3037" y="38"/>
                  <a:pt x="3010" y="30"/>
                  <a:pt x="3024" y="21"/>
                </a:cubicBezTo>
                <a:cubicBezTo>
                  <a:pt x="3038" y="12"/>
                  <a:pt x="3071" y="3"/>
                  <a:pt x="3078" y="0"/>
                </a:cubicBezTo>
              </a:path>
            </a:pathLst>
          </a:custGeom>
          <a:noFill/>
          <a:ln w="28575">
            <a:solidFill>
              <a:srgbClr val="000099"/>
            </a:solidFill>
            <a:round/>
            <a:headEnd/>
            <a:tailEnd/>
          </a:ln>
          <a:extLst>
            <a:ext uri="{909E8E84-426E-40dd-AFC4-6F175D3DCCD1}">
              <a14:hiddenFill xmlns:a14="http://schemas.microsoft.com/office/drawing/2010/main" xmlns="">
                <a:solidFill>
                  <a:srgbClr val="FFFFFF"/>
                </a:solidFill>
              </a14:hiddenFill>
            </a:ext>
          </a:extLst>
        </p:spPr>
        <p:txBody>
          <a:bodyPr lIns="18288" tIns="18288" rIns="18288" bIns="18288" anchor="ctr"/>
          <a:lstStyle/>
          <a:p>
            <a:pPr defTabSz="914400"/>
            <a:endParaRPr lang="en-US">
              <a:solidFill>
                <a:srgbClr val="000000"/>
              </a:solidFill>
            </a:endParaRPr>
          </a:p>
        </p:txBody>
      </p:sp>
      <p:sp>
        <p:nvSpPr>
          <p:cNvPr id="158776" name="Line 57"/>
          <p:cNvSpPr>
            <a:spLocks noChangeShapeType="1"/>
          </p:cNvSpPr>
          <p:nvPr/>
        </p:nvSpPr>
        <p:spPr bwMode="auto">
          <a:xfrm>
            <a:off x="755650" y="981075"/>
            <a:ext cx="7632700"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Tree>
    <p:extLst>
      <p:ext uri="{BB962C8B-B14F-4D97-AF65-F5344CB8AC3E}">
        <p14:creationId xmlns:p14="http://schemas.microsoft.com/office/powerpoint/2010/main" val="1506914454"/>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71525" y="188913"/>
            <a:ext cx="760095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algn="ctr" defTabSz="914400"/>
            <a:r>
              <a:rPr lang="hu-HU" sz="3600" b="1" dirty="0" smtClean="0">
                <a:solidFill>
                  <a:srgbClr val="FFFF00"/>
                </a:solidFill>
                <a:latin typeface="Times New Roman" charset="0"/>
              </a:rPr>
              <a:t>New diabetes</a:t>
            </a:r>
            <a:r>
              <a:rPr lang="en-GB" sz="4000" dirty="0" smtClean="0">
                <a:solidFill>
                  <a:srgbClr val="FFFFFF"/>
                </a:solidFill>
                <a:latin typeface="Times New Roman" charset="0"/>
              </a:rPr>
              <a:t> </a:t>
            </a:r>
            <a:endParaRPr lang="en-US" sz="4000" dirty="0">
              <a:solidFill>
                <a:srgbClr val="FFFFFF"/>
              </a:solidFill>
              <a:latin typeface="Times New Roman" charset="0"/>
            </a:endParaRPr>
          </a:p>
        </p:txBody>
      </p:sp>
      <p:sp>
        <p:nvSpPr>
          <p:cNvPr id="159746" name="Rectangle 3"/>
          <p:cNvSpPr>
            <a:spLocks noChangeArrowheads="1"/>
          </p:cNvSpPr>
          <p:nvPr/>
        </p:nvSpPr>
        <p:spPr bwMode="auto">
          <a:xfrm>
            <a:off x="4784725" y="1200150"/>
            <a:ext cx="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endParaRPr lang="en-GB" sz="1400" b="1">
              <a:solidFill>
                <a:srgbClr val="FFFFFF"/>
              </a:solidFill>
              <a:latin typeface="Helvetica" charset="0"/>
            </a:endParaRPr>
          </a:p>
        </p:txBody>
      </p:sp>
      <p:sp>
        <p:nvSpPr>
          <p:cNvPr id="159747" name="Rectangle 4"/>
          <p:cNvSpPr>
            <a:spLocks noChangeArrowheads="1"/>
          </p:cNvSpPr>
          <p:nvPr/>
        </p:nvSpPr>
        <p:spPr bwMode="auto">
          <a:xfrm>
            <a:off x="4784725" y="1358900"/>
            <a:ext cx="0"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endParaRPr lang="en-GB" sz="1400" b="1">
              <a:solidFill>
                <a:srgbClr val="FFFFFF"/>
              </a:solidFill>
              <a:latin typeface="Helvetica" charset="0"/>
            </a:endParaRPr>
          </a:p>
        </p:txBody>
      </p:sp>
      <p:sp>
        <p:nvSpPr>
          <p:cNvPr id="159748" name="Text Box 5"/>
          <p:cNvSpPr txBox="1">
            <a:spLocks noChangeArrowheads="1"/>
          </p:cNvSpPr>
          <p:nvPr/>
        </p:nvSpPr>
        <p:spPr bwMode="auto">
          <a:xfrm>
            <a:off x="190500" y="5032375"/>
            <a:ext cx="8061325"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 tIns="18288" rIns="18288" bIns="18288">
            <a:spAutoFit/>
          </a:bodyPr>
          <a:lstStyle>
            <a:lvl1pPr eaLnBrk="0" hangingPunct="0">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cs typeface="ＭＳ Ｐゴシック" charset="0"/>
              </a:defRPr>
            </a:lvl1pPr>
            <a:lvl2pPr marL="742950" indent="-285750" eaLnBrk="0" hangingPunct="0">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2pPr>
            <a:lvl3pPr marL="1143000" indent="-228600" eaLnBrk="0" hangingPunct="0">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3pPr>
            <a:lvl4pPr marL="1600200" indent="-228600" eaLnBrk="0" hangingPunct="0">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4pPr>
            <a:lvl5pPr marL="2057400" indent="-228600" eaLnBrk="0" hangingPunct="0">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066925" algn="ctr"/>
                <a:tab pos="2962275" algn="ctr"/>
                <a:tab pos="3857625" algn="ctr"/>
                <a:tab pos="4752975" algn="ctr"/>
                <a:tab pos="5648325" algn="ctr"/>
                <a:tab pos="6543675" algn="ctr"/>
              </a:tabLst>
              <a:defRPr sz="2400">
                <a:solidFill>
                  <a:schemeClr val="tx1"/>
                </a:solidFill>
                <a:latin typeface="Arial" charset="0"/>
                <a:ea typeface="ＭＳ Ｐゴシック" charset="0"/>
              </a:defRPr>
            </a:lvl9pPr>
          </a:lstStyle>
          <a:p>
            <a:pPr defTabSz="914400"/>
            <a:r>
              <a:rPr lang="en-GB" sz="1200" b="1">
                <a:solidFill>
                  <a:srgbClr val="6666FF"/>
                </a:solidFill>
              </a:rPr>
              <a:t>Number at risk</a:t>
            </a:r>
          </a:p>
          <a:p>
            <a:pPr defTabSz="914400"/>
            <a:r>
              <a:rPr lang="en-GB" sz="1200">
                <a:solidFill>
                  <a:srgbClr val="6666FF"/>
                </a:solidFill>
              </a:rPr>
              <a:t>Amlodipine </a:t>
            </a:r>
            <a:r>
              <a:rPr lang="en-GB" sz="1200">
                <a:solidFill>
                  <a:srgbClr val="6666FF"/>
                </a:solidFill>
                <a:sym typeface="Symbol" charset="0"/>
              </a:rPr>
              <a:t> </a:t>
            </a:r>
            <a:r>
              <a:rPr lang="en-GB" sz="1200">
                <a:solidFill>
                  <a:srgbClr val="6666FF"/>
                </a:solidFill>
              </a:rPr>
              <a:t>perindopril	 9639	9383	 9165	 8966	8726	 7618</a:t>
            </a:r>
            <a:r>
              <a:rPr lang="en-GB" sz="1200">
                <a:solidFill>
                  <a:srgbClr val="000099"/>
                </a:solidFill>
              </a:rPr>
              <a:t>	</a:t>
            </a:r>
            <a:endParaRPr lang="en-GB" sz="1200" b="1">
              <a:solidFill>
                <a:srgbClr val="000099"/>
              </a:solidFill>
            </a:endParaRPr>
          </a:p>
          <a:p>
            <a:pPr defTabSz="914400"/>
            <a:r>
              <a:rPr lang="en-GB" sz="1200">
                <a:solidFill>
                  <a:srgbClr val="FF3300"/>
                </a:solidFill>
              </a:rPr>
              <a:t>Atenolol </a:t>
            </a:r>
            <a:r>
              <a:rPr lang="en-GB" sz="1200">
                <a:solidFill>
                  <a:srgbClr val="FF3300"/>
                </a:solidFill>
                <a:sym typeface="Symbol" charset="0"/>
              </a:rPr>
              <a:t> </a:t>
            </a:r>
            <a:r>
              <a:rPr lang="en-GB" sz="1200">
                <a:solidFill>
                  <a:srgbClr val="FF3300"/>
                </a:solidFill>
              </a:rPr>
              <a:t>thiazide</a:t>
            </a:r>
            <a:r>
              <a:rPr lang="en-GB" sz="1200" b="1">
                <a:solidFill>
                  <a:srgbClr val="FF3300"/>
                </a:solidFill>
              </a:rPr>
              <a:t>	 </a:t>
            </a:r>
            <a:r>
              <a:rPr lang="en-GB" sz="1200">
                <a:solidFill>
                  <a:srgbClr val="FF3300"/>
                </a:solidFill>
              </a:rPr>
              <a:t>9618	9295	 9014	 8735	8455	 7319	</a:t>
            </a:r>
          </a:p>
        </p:txBody>
      </p:sp>
      <p:sp>
        <p:nvSpPr>
          <p:cNvPr id="159749" name="Line 6"/>
          <p:cNvSpPr>
            <a:spLocks noChangeShapeType="1"/>
          </p:cNvSpPr>
          <p:nvPr/>
        </p:nvSpPr>
        <p:spPr bwMode="auto">
          <a:xfrm>
            <a:off x="2293938" y="4738688"/>
            <a:ext cx="0" cy="117475"/>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0" name="Line 7"/>
          <p:cNvSpPr>
            <a:spLocks noChangeShapeType="1"/>
          </p:cNvSpPr>
          <p:nvPr/>
        </p:nvSpPr>
        <p:spPr bwMode="auto">
          <a:xfrm>
            <a:off x="3182938" y="4743450"/>
            <a:ext cx="0" cy="117475"/>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1" name="Line 8"/>
          <p:cNvSpPr>
            <a:spLocks noChangeShapeType="1"/>
          </p:cNvSpPr>
          <p:nvPr/>
        </p:nvSpPr>
        <p:spPr bwMode="auto">
          <a:xfrm>
            <a:off x="4979988" y="4741863"/>
            <a:ext cx="0" cy="117475"/>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2" name="Line 9"/>
          <p:cNvSpPr>
            <a:spLocks noChangeShapeType="1"/>
          </p:cNvSpPr>
          <p:nvPr/>
        </p:nvSpPr>
        <p:spPr bwMode="auto">
          <a:xfrm>
            <a:off x="4083050" y="4737100"/>
            <a:ext cx="0" cy="117475"/>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3" name="Line 10"/>
          <p:cNvSpPr>
            <a:spLocks noChangeShapeType="1"/>
          </p:cNvSpPr>
          <p:nvPr/>
        </p:nvSpPr>
        <p:spPr bwMode="auto">
          <a:xfrm>
            <a:off x="5862638" y="4743450"/>
            <a:ext cx="0" cy="117475"/>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4" name="Line 11"/>
          <p:cNvSpPr>
            <a:spLocks noChangeShapeType="1"/>
          </p:cNvSpPr>
          <p:nvPr/>
        </p:nvSpPr>
        <p:spPr bwMode="auto">
          <a:xfrm>
            <a:off x="6748463" y="4745038"/>
            <a:ext cx="0" cy="117475"/>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5" name="Line 12"/>
          <p:cNvSpPr>
            <a:spLocks noChangeShapeType="1"/>
          </p:cNvSpPr>
          <p:nvPr/>
        </p:nvSpPr>
        <p:spPr bwMode="auto">
          <a:xfrm>
            <a:off x="2279650" y="4751388"/>
            <a:ext cx="4995863"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6" name="Line 13"/>
          <p:cNvSpPr>
            <a:spLocks noChangeShapeType="1"/>
          </p:cNvSpPr>
          <p:nvPr/>
        </p:nvSpPr>
        <p:spPr bwMode="auto">
          <a:xfrm flipH="1">
            <a:off x="2146300" y="1376363"/>
            <a:ext cx="101600"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7" name="Line 14"/>
          <p:cNvSpPr>
            <a:spLocks noChangeShapeType="1"/>
          </p:cNvSpPr>
          <p:nvPr/>
        </p:nvSpPr>
        <p:spPr bwMode="auto">
          <a:xfrm flipH="1">
            <a:off x="2135188" y="2043113"/>
            <a:ext cx="103187"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8" name="Line 15"/>
          <p:cNvSpPr>
            <a:spLocks noChangeShapeType="1"/>
          </p:cNvSpPr>
          <p:nvPr/>
        </p:nvSpPr>
        <p:spPr bwMode="auto">
          <a:xfrm flipH="1">
            <a:off x="2176463" y="1704975"/>
            <a:ext cx="60325"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59" name="Line 16"/>
          <p:cNvSpPr>
            <a:spLocks noChangeShapeType="1"/>
          </p:cNvSpPr>
          <p:nvPr/>
        </p:nvSpPr>
        <p:spPr bwMode="auto">
          <a:xfrm flipH="1">
            <a:off x="2174875" y="2373313"/>
            <a:ext cx="5873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0" name="Line 17"/>
          <p:cNvSpPr>
            <a:spLocks noChangeShapeType="1"/>
          </p:cNvSpPr>
          <p:nvPr/>
        </p:nvSpPr>
        <p:spPr bwMode="auto">
          <a:xfrm flipH="1">
            <a:off x="2132013" y="2706688"/>
            <a:ext cx="101600"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1" name="Line 18"/>
          <p:cNvSpPr>
            <a:spLocks noChangeShapeType="1"/>
          </p:cNvSpPr>
          <p:nvPr/>
        </p:nvSpPr>
        <p:spPr bwMode="auto">
          <a:xfrm flipH="1">
            <a:off x="2138363" y="3379788"/>
            <a:ext cx="101600"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2" name="Line 19"/>
          <p:cNvSpPr>
            <a:spLocks noChangeShapeType="1"/>
          </p:cNvSpPr>
          <p:nvPr/>
        </p:nvSpPr>
        <p:spPr bwMode="auto">
          <a:xfrm flipH="1">
            <a:off x="2182813" y="3041650"/>
            <a:ext cx="5873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3" name="Line 20"/>
          <p:cNvSpPr>
            <a:spLocks noChangeShapeType="1"/>
          </p:cNvSpPr>
          <p:nvPr/>
        </p:nvSpPr>
        <p:spPr bwMode="auto">
          <a:xfrm flipH="1">
            <a:off x="2146300" y="4716463"/>
            <a:ext cx="101600"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4" name="Line 21"/>
          <p:cNvSpPr>
            <a:spLocks noChangeShapeType="1"/>
          </p:cNvSpPr>
          <p:nvPr/>
        </p:nvSpPr>
        <p:spPr bwMode="auto">
          <a:xfrm flipH="1">
            <a:off x="2133600" y="4041775"/>
            <a:ext cx="103188" cy="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5" name="Line 22"/>
          <p:cNvSpPr>
            <a:spLocks noChangeShapeType="1"/>
          </p:cNvSpPr>
          <p:nvPr/>
        </p:nvSpPr>
        <p:spPr bwMode="auto">
          <a:xfrm flipH="1">
            <a:off x="2176463" y="4371975"/>
            <a:ext cx="60325"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6" name="Line 23"/>
          <p:cNvSpPr>
            <a:spLocks noChangeShapeType="1"/>
          </p:cNvSpPr>
          <p:nvPr/>
        </p:nvSpPr>
        <p:spPr bwMode="auto">
          <a:xfrm flipH="1">
            <a:off x="2176463" y="3702050"/>
            <a:ext cx="60325"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7" name="Line 24"/>
          <p:cNvSpPr>
            <a:spLocks noChangeShapeType="1"/>
          </p:cNvSpPr>
          <p:nvPr/>
        </p:nvSpPr>
        <p:spPr bwMode="auto">
          <a:xfrm>
            <a:off x="2228850" y="1376363"/>
            <a:ext cx="0" cy="3340100"/>
          </a:xfrm>
          <a:prstGeom prst="line">
            <a:avLst/>
          </a:prstGeom>
          <a:noFill/>
          <a:ln w="25400">
            <a:solidFill>
              <a:srgbClr val="FFFF00"/>
            </a:solidFill>
            <a:round/>
            <a:headEnd/>
            <a:tailEnd/>
          </a:ln>
          <a:extLst>
            <a:ext uri="{909E8E84-426E-40dd-AFC4-6F175D3DCCD1}">
              <a14:hiddenFill xmlns:a14="http://schemas.microsoft.com/office/drawing/2010/main" xmlns="">
                <a:noFill/>
              </a14:hiddenFill>
            </a:ext>
          </a:extLst>
        </p:spPr>
        <p:txBody>
          <a:bodyPr lIns="18288" tIns="18288" rIns="18288" bIns="18288" anchor="ctr"/>
          <a:lstStyle/>
          <a:p>
            <a:pPr defTabSz="914400"/>
            <a:endParaRPr lang="en-US">
              <a:solidFill>
                <a:srgbClr val="000000"/>
              </a:solidFill>
            </a:endParaRPr>
          </a:p>
        </p:txBody>
      </p:sp>
      <p:sp>
        <p:nvSpPr>
          <p:cNvPr id="159768" name="Rectangle 25"/>
          <p:cNvSpPr>
            <a:spLocks noChangeArrowheads="1"/>
          </p:cNvSpPr>
          <p:nvPr/>
        </p:nvSpPr>
        <p:spPr bwMode="auto">
          <a:xfrm>
            <a:off x="2178050" y="4849813"/>
            <a:ext cx="2286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0.0</a:t>
            </a:r>
            <a:endParaRPr lang="en-GB" sz="1400" b="1">
              <a:solidFill>
                <a:srgbClr val="FFFFFF"/>
              </a:solidFill>
              <a:latin typeface="Helvetica" charset="0"/>
            </a:endParaRPr>
          </a:p>
        </p:txBody>
      </p:sp>
      <p:sp>
        <p:nvSpPr>
          <p:cNvPr id="159769" name="Rectangle 26"/>
          <p:cNvSpPr>
            <a:spLocks noChangeArrowheads="1"/>
          </p:cNvSpPr>
          <p:nvPr/>
        </p:nvSpPr>
        <p:spPr bwMode="auto">
          <a:xfrm>
            <a:off x="3071813" y="4854575"/>
            <a:ext cx="231775"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1.0</a:t>
            </a:r>
            <a:endParaRPr lang="en-GB" sz="1400" b="1">
              <a:solidFill>
                <a:srgbClr val="FFFFFF"/>
              </a:solidFill>
              <a:latin typeface="Helvetica" charset="0"/>
            </a:endParaRPr>
          </a:p>
        </p:txBody>
      </p:sp>
      <p:sp>
        <p:nvSpPr>
          <p:cNvPr id="159770" name="Rectangle 27"/>
          <p:cNvSpPr>
            <a:spLocks noChangeArrowheads="1"/>
          </p:cNvSpPr>
          <p:nvPr/>
        </p:nvSpPr>
        <p:spPr bwMode="auto">
          <a:xfrm>
            <a:off x="3973513" y="4854575"/>
            <a:ext cx="230187"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2.0</a:t>
            </a:r>
            <a:endParaRPr lang="en-GB" sz="1400" b="1">
              <a:solidFill>
                <a:srgbClr val="FFFFFF"/>
              </a:solidFill>
              <a:latin typeface="Helvetica" charset="0"/>
            </a:endParaRPr>
          </a:p>
        </p:txBody>
      </p:sp>
      <p:sp>
        <p:nvSpPr>
          <p:cNvPr id="159771" name="Rectangle 28"/>
          <p:cNvSpPr>
            <a:spLocks noChangeArrowheads="1"/>
          </p:cNvSpPr>
          <p:nvPr/>
        </p:nvSpPr>
        <p:spPr bwMode="auto">
          <a:xfrm>
            <a:off x="4859338" y="4849813"/>
            <a:ext cx="230187"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3.0</a:t>
            </a:r>
            <a:endParaRPr lang="en-GB" sz="1400" b="1">
              <a:solidFill>
                <a:srgbClr val="FFFFFF"/>
              </a:solidFill>
              <a:latin typeface="Helvetica" charset="0"/>
            </a:endParaRPr>
          </a:p>
        </p:txBody>
      </p:sp>
      <p:sp>
        <p:nvSpPr>
          <p:cNvPr id="159772" name="Rectangle 29"/>
          <p:cNvSpPr>
            <a:spLocks noChangeArrowheads="1"/>
          </p:cNvSpPr>
          <p:nvPr/>
        </p:nvSpPr>
        <p:spPr bwMode="auto">
          <a:xfrm>
            <a:off x="5743575" y="4849813"/>
            <a:ext cx="228600"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4.0</a:t>
            </a:r>
            <a:endParaRPr lang="en-GB" sz="1400" b="1">
              <a:solidFill>
                <a:srgbClr val="FFFFFF"/>
              </a:solidFill>
              <a:latin typeface="Helvetica" charset="0"/>
            </a:endParaRPr>
          </a:p>
        </p:txBody>
      </p:sp>
      <p:sp>
        <p:nvSpPr>
          <p:cNvPr id="159773" name="Rectangle 30"/>
          <p:cNvSpPr>
            <a:spLocks noChangeArrowheads="1"/>
          </p:cNvSpPr>
          <p:nvPr/>
        </p:nvSpPr>
        <p:spPr bwMode="auto">
          <a:xfrm>
            <a:off x="6640513" y="4849813"/>
            <a:ext cx="2270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5.0</a:t>
            </a:r>
            <a:endParaRPr lang="en-GB" sz="1400" b="1">
              <a:solidFill>
                <a:srgbClr val="FFFFFF"/>
              </a:solidFill>
              <a:latin typeface="Helvetica" charset="0"/>
            </a:endParaRPr>
          </a:p>
        </p:txBody>
      </p:sp>
      <p:sp>
        <p:nvSpPr>
          <p:cNvPr id="159774" name="Rectangle 31"/>
          <p:cNvSpPr>
            <a:spLocks noChangeArrowheads="1"/>
          </p:cNvSpPr>
          <p:nvPr/>
        </p:nvSpPr>
        <p:spPr bwMode="auto">
          <a:xfrm>
            <a:off x="7410450" y="4814888"/>
            <a:ext cx="5302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600">
                <a:solidFill>
                  <a:srgbClr val="FFFFFF"/>
                </a:solidFill>
              </a:rPr>
              <a:t>Years</a:t>
            </a:r>
            <a:endParaRPr lang="en-GB" sz="1600">
              <a:solidFill>
                <a:srgbClr val="FFFFFF"/>
              </a:solidFill>
              <a:latin typeface="Helvetica" charset="0"/>
            </a:endParaRPr>
          </a:p>
        </p:txBody>
      </p:sp>
      <p:sp>
        <p:nvSpPr>
          <p:cNvPr id="159775" name="Rectangle 32"/>
          <p:cNvSpPr>
            <a:spLocks noChangeArrowheads="1"/>
          </p:cNvSpPr>
          <p:nvPr/>
        </p:nvSpPr>
        <p:spPr bwMode="auto">
          <a:xfrm>
            <a:off x="1881188" y="4613275"/>
            <a:ext cx="2270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0.0</a:t>
            </a:r>
            <a:endParaRPr lang="en-GB" sz="1400" b="1">
              <a:solidFill>
                <a:srgbClr val="FFFFFF"/>
              </a:solidFill>
              <a:latin typeface="Helvetica" charset="0"/>
            </a:endParaRPr>
          </a:p>
        </p:txBody>
      </p:sp>
      <p:sp>
        <p:nvSpPr>
          <p:cNvPr id="159776" name="Rectangle 33"/>
          <p:cNvSpPr>
            <a:spLocks noChangeArrowheads="1"/>
          </p:cNvSpPr>
          <p:nvPr/>
        </p:nvSpPr>
        <p:spPr bwMode="auto">
          <a:xfrm>
            <a:off x="1876425" y="3946525"/>
            <a:ext cx="227013" cy="198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2.0</a:t>
            </a:r>
            <a:endParaRPr lang="en-GB" sz="1400" b="1">
              <a:solidFill>
                <a:srgbClr val="FFFFFF"/>
              </a:solidFill>
              <a:latin typeface="Helvetica" charset="0"/>
            </a:endParaRPr>
          </a:p>
        </p:txBody>
      </p:sp>
      <p:sp>
        <p:nvSpPr>
          <p:cNvPr id="159777" name="Rectangle 34"/>
          <p:cNvSpPr>
            <a:spLocks noChangeArrowheads="1"/>
          </p:cNvSpPr>
          <p:nvPr/>
        </p:nvSpPr>
        <p:spPr bwMode="auto">
          <a:xfrm>
            <a:off x="1881188" y="3282950"/>
            <a:ext cx="227012" cy="19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4.0</a:t>
            </a:r>
            <a:endParaRPr lang="en-GB" sz="1400" b="1">
              <a:solidFill>
                <a:srgbClr val="FFFFFF"/>
              </a:solidFill>
              <a:latin typeface="Helvetica" charset="0"/>
            </a:endParaRPr>
          </a:p>
        </p:txBody>
      </p:sp>
      <p:sp>
        <p:nvSpPr>
          <p:cNvPr id="159778" name="Rectangle 35"/>
          <p:cNvSpPr>
            <a:spLocks noChangeArrowheads="1"/>
          </p:cNvSpPr>
          <p:nvPr/>
        </p:nvSpPr>
        <p:spPr bwMode="auto">
          <a:xfrm>
            <a:off x="1871663" y="2616200"/>
            <a:ext cx="2270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6.0</a:t>
            </a:r>
            <a:endParaRPr lang="en-GB" sz="1400" b="1">
              <a:solidFill>
                <a:srgbClr val="FFFFFF"/>
              </a:solidFill>
              <a:latin typeface="Helvetica" charset="0"/>
            </a:endParaRPr>
          </a:p>
        </p:txBody>
      </p:sp>
      <p:sp>
        <p:nvSpPr>
          <p:cNvPr id="159779" name="Rectangle 36"/>
          <p:cNvSpPr>
            <a:spLocks noChangeArrowheads="1"/>
          </p:cNvSpPr>
          <p:nvPr/>
        </p:nvSpPr>
        <p:spPr bwMode="auto">
          <a:xfrm>
            <a:off x="1862138" y="1957388"/>
            <a:ext cx="227012"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8.0</a:t>
            </a:r>
            <a:endParaRPr lang="en-GB" sz="1400" b="1">
              <a:solidFill>
                <a:srgbClr val="FFFFFF"/>
              </a:solidFill>
              <a:latin typeface="Helvetica" charset="0"/>
            </a:endParaRPr>
          </a:p>
        </p:txBody>
      </p:sp>
      <p:sp>
        <p:nvSpPr>
          <p:cNvPr id="159780" name="Rectangle 37"/>
          <p:cNvSpPr>
            <a:spLocks noChangeArrowheads="1"/>
          </p:cNvSpPr>
          <p:nvPr/>
        </p:nvSpPr>
        <p:spPr bwMode="auto">
          <a:xfrm>
            <a:off x="1790700" y="1296988"/>
            <a:ext cx="322263" cy="198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300">
                <a:solidFill>
                  <a:srgbClr val="FFFFFF"/>
                </a:solidFill>
              </a:rPr>
              <a:t>10.0</a:t>
            </a:r>
            <a:endParaRPr lang="en-GB" sz="1400" b="1">
              <a:solidFill>
                <a:srgbClr val="FFFFFF"/>
              </a:solidFill>
              <a:latin typeface="Helvetica" charset="0"/>
            </a:endParaRPr>
          </a:p>
        </p:txBody>
      </p:sp>
      <p:sp>
        <p:nvSpPr>
          <p:cNvPr id="159781" name="Rectangle 38"/>
          <p:cNvSpPr>
            <a:spLocks noChangeArrowheads="1"/>
          </p:cNvSpPr>
          <p:nvPr/>
        </p:nvSpPr>
        <p:spPr bwMode="auto">
          <a:xfrm rot="-5400000">
            <a:off x="1062037" y="3186113"/>
            <a:ext cx="2127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pPr algn="ctr" defTabSz="914400" eaLnBrk="0" hangingPunct="0"/>
            <a:endParaRPr lang="en-GB" sz="1400" b="1">
              <a:solidFill>
                <a:srgbClr val="FFFFFF"/>
              </a:solidFill>
              <a:latin typeface="Helvetica" charset="0"/>
            </a:endParaRPr>
          </a:p>
        </p:txBody>
      </p:sp>
      <p:sp>
        <p:nvSpPr>
          <p:cNvPr id="159782" name="Rectangle 39"/>
          <p:cNvSpPr>
            <a:spLocks noChangeArrowheads="1"/>
          </p:cNvSpPr>
          <p:nvPr/>
        </p:nvSpPr>
        <p:spPr bwMode="auto">
          <a:xfrm>
            <a:off x="5986463" y="3028950"/>
            <a:ext cx="208756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400" b="1">
                <a:solidFill>
                  <a:srgbClr val="6666FF"/>
                </a:solidFill>
              </a:rPr>
              <a:t>Amlodipine </a:t>
            </a:r>
            <a:r>
              <a:rPr lang="en-GB" sz="1400" b="1">
                <a:solidFill>
                  <a:srgbClr val="6666FF"/>
                </a:solidFill>
                <a:sym typeface="Symbol" charset="0"/>
              </a:rPr>
              <a:t> </a:t>
            </a:r>
            <a:r>
              <a:rPr lang="en-GB" sz="1400" b="1">
                <a:solidFill>
                  <a:srgbClr val="6666FF"/>
                </a:solidFill>
              </a:rPr>
              <a:t>perindopril</a:t>
            </a:r>
          </a:p>
          <a:p>
            <a:pPr algn="ctr" defTabSz="914400" eaLnBrk="0" hangingPunct="0"/>
            <a:r>
              <a:rPr lang="en-GB" sz="1400" b="1">
                <a:solidFill>
                  <a:srgbClr val="6666FF"/>
                </a:solidFill>
              </a:rPr>
              <a:t>(No. of events = 567)</a:t>
            </a:r>
          </a:p>
        </p:txBody>
      </p:sp>
      <p:sp>
        <p:nvSpPr>
          <p:cNvPr id="159783" name="Rectangle 40"/>
          <p:cNvSpPr>
            <a:spLocks noChangeArrowheads="1"/>
          </p:cNvSpPr>
          <p:nvPr/>
        </p:nvSpPr>
        <p:spPr bwMode="auto">
          <a:xfrm>
            <a:off x="4719638" y="1730375"/>
            <a:ext cx="172561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GB" sz="1400" b="1">
                <a:solidFill>
                  <a:srgbClr val="FF3300"/>
                </a:solidFill>
              </a:rPr>
              <a:t>Atenolol </a:t>
            </a:r>
            <a:r>
              <a:rPr lang="en-GB" sz="1400" b="1">
                <a:solidFill>
                  <a:srgbClr val="FF3300"/>
                </a:solidFill>
                <a:sym typeface="Symbol" charset="0"/>
              </a:rPr>
              <a:t> </a:t>
            </a:r>
            <a:r>
              <a:rPr lang="en-GB" sz="1400" b="1">
                <a:solidFill>
                  <a:srgbClr val="FF3300"/>
                </a:solidFill>
              </a:rPr>
              <a:t>thiazide</a:t>
            </a:r>
          </a:p>
          <a:p>
            <a:pPr algn="ctr" defTabSz="914400" eaLnBrk="0" hangingPunct="0"/>
            <a:r>
              <a:rPr lang="en-GB" sz="1400" b="1">
                <a:solidFill>
                  <a:srgbClr val="FF3300"/>
                </a:solidFill>
              </a:rPr>
              <a:t>(No. of events = 799)</a:t>
            </a:r>
          </a:p>
        </p:txBody>
      </p:sp>
      <p:sp>
        <p:nvSpPr>
          <p:cNvPr id="159784" name="Rectangle 41"/>
          <p:cNvSpPr>
            <a:spLocks noChangeArrowheads="1"/>
          </p:cNvSpPr>
          <p:nvPr/>
        </p:nvSpPr>
        <p:spPr bwMode="auto">
          <a:xfrm>
            <a:off x="4645025" y="3911600"/>
            <a:ext cx="2216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914400" eaLnBrk="0" hangingPunct="0"/>
            <a:r>
              <a:rPr lang="en-GB">
                <a:solidFill>
                  <a:srgbClr val="FFFFFF"/>
                </a:solidFill>
              </a:rPr>
              <a:t>HR = 0.70 (0.63­0.78)</a:t>
            </a:r>
          </a:p>
          <a:p>
            <a:pPr defTabSz="914400" eaLnBrk="0" hangingPunct="0"/>
            <a:r>
              <a:rPr lang="en-GB">
                <a:solidFill>
                  <a:srgbClr val="FFFFFF"/>
                </a:solidFill>
              </a:rPr>
              <a:t>p &lt; 0.0001</a:t>
            </a:r>
            <a:endParaRPr lang="en-GB">
              <a:solidFill>
                <a:srgbClr val="FFFFFF"/>
              </a:solidFill>
              <a:latin typeface="Helvetica" charset="0"/>
            </a:endParaRPr>
          </a:p>
        </p:txBody>
      </p:sp>
      <p:sp>
        <p:nvSpPr>
          <p:cNvPr id="159785" name="Rectangle 42"/>
          <p:cNvSpPr>
            <a:spLocks noChangeArrowheads="1"/>
          </p:cNvSpPr>
          <p:nvPr/>
        </p:nvSpPr>
        <p:spPr bwMode="auto">
          <a:xfrm>
            <a:off x="1103313" y="930275"/>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8288" tIns="18288" rIns="18288" bIns="18288" anchor="ctr"/>
          <a:lstStyle/>
          <a:p>
            <a:pPr algn="ctr" defTabSz="914400" eaLnBrk="0" hangingPunct="0"/>
            <a:r>
              <a:rPr lang="en-GB" sz="2000">
                <a:solidFill>
                  <a:srgbClr val="FFFFFF"/>
                </a:solidFill>
              </a:rPr>
              <a:t>%</a:t>
            </a:r>
          </a:p>
        </p:txBody>
      </p:sp>
      <p:sp>
        <p:nvSpPr>
          <p:cNvPr id="159786" name="Freeform 43"/>
          <p:cNvSpPr>
            <a:spLocks/>
          </p:cNvSpPr>
          <p:nvPr/>
        </p:nvSpPr>
        <p:spPr bwMode="auto">
          <a:xfrm>
            <a:off x="2238375" y="1900238"/>
            <a:ext cx="4876800" cy="2817812"/>
          </a:xfrm>
          <a:custGeom>
            <a:avLst/>
            <a:gdLst>
              <a:gd name="T0" fmla="*/ 52924075 w 3072"/>
              <a:gd name="T1" fmla="*/ 2147483647 h 1775"/>
              <a:gd name="T2" fmla="*/ 105846563 w 3072"/>
              <a:gd name="T3" fmla="*/ 2147483647 h 1775"/>
              <a:gd name="T4" fmla="*/ 688003450 w 3072"/>
              <a:gd name="T5" fmla="*/ 2147483647 h 1775"/>
              <a:gd name="T6" fmla="*/ 786288750 w 3072"/>
              <a:gd name="T7" fmla="*/ 2147483647 h 1775"/>
              <a:gd name="T8" fmla="*/ 914817513 w 3072"/>
              <a:gd name="T9" fmla="*/ 2147483647 h 1775"/>
              <a:gd name="T10" fmla="*/ 1209675000 w 3072"/>
              <a:gd name="T11" fmla="*/ 2147483647 h 1775"/>
              <a:gd name="T12" fmla="*/ 1368445638 w 3072"/>
              <a:gd name="T13" fmla="*/ 2147483647 h 1775"/>
              <a:gd name="T14" fmla="*/ 1489413138 w 3072"/>
              <a:gd name="T15" fmla="*/ 2147483647 h 1775"/>
              <a:gd name="T16" fmla="*/ 1519655013 w 3072"/>
              <a:gd name="T17" fmla="*/ 2147483647 h 1775"/>
              <a:gd name="T18" fmla="*/ 1701106263 w 3072"/>
              <a:gd name="T19" fmla="*/ 2147483647 h 1775"/>
              <a:gd name="T20" fmla="*/ 2139611863 w 3072"/>
              <a:gd name="T21" fmla="*/ 2147483647 h 1775"/>
              <a:gd name="T22" fmla="*/ 2147483647 w 3072"/>
              <a:gd name="T23" fmla="*/ 2147483647 h 1775"/>
              <a:gd name="T24" fmla="*/ 2147483647 w 3072"/>
              <a:gd name="T25" fmla="*/ 2147483647 h 1775"/>
              <a:gd name="T26" fmla="*/ 2147483647 w 3072"/>
              <a:gd name="T27" fmla="*/ 2147483647 h 1775"/>
              <a:gd name="T28" fmla="*/ 2147483647 w 3072"/>
              <a:gd name="T29" fmla="*/ 2147483647 h 1775"/>
              <a:gd name="T30" fmla="*/ 2147483647 w 3072"/>
              <a:gd name="T31" fmla="*/ 2018644004 h 1775"/>
              <a:gd name="T32" fmla="*/ 2147483647 w 3072"/>
              <a:gd name="T33" fmla="*/ 1837192787 h 1775"/>
              <a:gd name="T34" fmla="*/ 2147483647 w 3072"/>
              <a:gd name="T35" fmla="*/ 1799391243 h 1775"/>
              <a:gd name="T36" fmla="*/ 2147483647 w 3072"/>
              <a:gd name="T37" fmla="*/ 1746467178 h 1775"/>
              <a:gd name="T38" fmla="*/ 2147483647 w 3072"/>
              <a:gd name="T39" fmla="*/ 1708665634 h 1775"/>
              <a:gd name="T40" fmla="*/ 2147483647 w 3072"/>
              <a:gd name="T41" fmla="*/ 1663302830 h 1775"/>
              <a:gd name="T42" fmla="*/ 2147483647 w 3072"/>
              <a:gd name="T43" fmla="*/ 1496972547 h 1775"/>
              <a:gd name="T44" fmla="*/ 2147483647 w 3072"/>
              <a:gd name="T45" fmla="*/ 1315521329 h 1775"/>
              <a:gd name="T46" fmla="*/ 2147483647 w 3072"/>
              <a:gd name="T47" fmla="*/ 1186992589 h 1775"/>
              <a:gd name="T48" fmla="*/ 2147483647 w 3072"/>
              <a:gd name="T49" fmla="*/ 1111387915 h 1775"/>
              <a:gd name="T50" fmla="*/ 2147483647 w 3072"/>
              <a:gd name="T51" fmla="*/ 1073586372 h 1775"/>
              <a:gd name="T52" fmla="*/ 2147483647 w 3072"/>
              <a:gd name="T53" fmla="*/ 1020662306 h 1775"/>
              <a:gd name="T54" fmla="*/ 2147483647 w 3072"/>
              <a:gd name="T55" fmla="*/ 982860763 h 1775"/>
              <a:gd name="T56" fmla="*/ 2147483647 w 3072"/>
              <a:gd name="T57" fmla="*/ 756046741 h 1775"/>
              <a:gd name="T58" fmla="*/ 2147483647 w 3072"/>
              <a:gd name="T59" fmla="*/ 589716458 h 1775"/>
              <a:gd name="T60" fmla="*/ 2147483647 w 3072"/>
              <a:gd name="T61" fmla="*/ 498990849 h 1775"/>
              <a:gd name="T62" fmla="*/ 2147483647 w 3072"/>
              <a:gd name="T63" fmla="*/ 491429588 h 1775"/>
              <a:gd name="T64" fmla="*/ 2147483647 w 3072"/>
              <a:gd name="T65" fmla="*/ 438507110 h 1775"/>
              <a:gd name="T66" fmla="*/ 2147483647 w 3072"/>
              <a:gd name="T67" fmla="*/ 423386175 h 1775"/>
              <a:gd name="T68" fmla="*/ 2147483647 w 3072"/>
              <a:gd name="T69" fmla="*/ 408265240 h 1775"/>
              <a:gd name="T70" fmla="*/ 2147483647 w 3072"/>
              <a:gd name="T71" fmla="*/ 166330283 h 1775"/>
              <a:gd name="T72" fmla="*/ 2147483647 w 3072"/>
              <a:gd name="T73" fmla="*/ 52922478 h 1775"/>
              <a:gd name="T74" fmla="*/ 2147483647 w 3072"/>
              <a:gd name="T75" fmla="*/ 60483739 h 1775"/>
              <a:gd name="T76" fmla="*/ 2147483647 w 3072"/>
              <a:gd name="T77" fmla="*/ 0 h 177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72"/>
              <a:gd name="T118" fmla="*/ 0 h 1775"/>
              <a:gd name="T119" fmla="*/ 3072 w 3072"/>
              <a:gd name="T120" fmla="*/ 1775 h 177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72" h="1775">
                <a:moveTo>
                  <a:pt x="21" y="1770"/>
                </a:moveTo>
                <a:cubicBezTo>
                  <a:pt x="10" y="1772"/>
                  <a:pt x="0" y="1775"/>
                  <a:pt x="42" y="1767"/>
                </a:cubicBezTo>
                <a:cubicBezTo>
                  <a:pt x="84" y="1759"/>
                  <a:pt x="228" y="1765"/>
                  <a:pt x="273" y="1722"/>
                </a:cubicBezTo>
                <a:cubicBezTo>
                  <a:pt x="318" y="1679"/>
                  <a:pt x="297" y="1566"/>
                  <a:pt x="312" y="1512"/>
                </a:cubicBezTo>
                <a:cubicBezTo>
                  <a:pt x="327" y="1458"/>
                  <a:pt x="335" y="1423"/>
                  <a:pt x="363" y="1398"/>
                </a:cubicBezTo>
                <a:cubicBezTo>
                  <a:pt x="391" y="1373"/>
                  <a:pt x="450" y="1365"/>
                  <a:pt x="480" y="1359"/>
                </a:cubicBezTo>
                <a:cubicBezTo>
                  <a:pt x="510" y="1353"/>
                  <a:pt x="525" y="1370"/>
                  <a:pt x="543" y="1362"/>
                </a:cubicBezTo>
                <a:cubicBezTo>
                  <a:pt x="561" y="1354"/>
                  <a:pt x="581" y="1345"/>
                  <a:pt x="591" y="1308"/>
                </a:cubicBezTo>
                <a:cubicBezTo>
                  <a:pt x="601" y="1271"/>
                  <a:pt x="589" y="1177"/>
                  <a:pt x="603" y="1140"/>
                </a:cubicBezTo>
                <a:cubicBezTo>
                  <a:pt x="617" y="1103"/>
                  <a:pt x="634" y="1096"/>
                  <a:pt x="675" y="1083"/>
                </a:cubicBezTo>
                <a:cubicBezTo>
                  <a:pt x="716" y="1070"/>
                  <a:pt x="810" y="1068"/>
                  <a:pt x="849" y="1059"/>
                </a:cubicBezTo>
                <a:cubicBezTo>
                  <a:pt x="888" y="1050"/>
                  <a:pt x="889" y="1037"/>
                  <a:pt x="912" y="1029"/>
                </a:cubicBezTo>
                <a:cubicBezTo>
                  <a:pt x="935" y="1021"/>
                  <a:pt x="961" y="1016"/>
                  <a:pt x="990" y="1011"/>
                </a:cubicBezTo>
                <a:cubicBezTo>
                  <a:pt x="1019" y="1006"/>
                  <a:pt x="1061" y="1016"/>
                  <a:pt x="1089" y="999"/>
                </a:cubicBezTo>
                <a:cubicBezTo>
                  <a:pt x="1117" y="982"/>
                  <a:pt x="1145" y="942"/>
                  <a:pt x="1158" y="909"/>
                </a:cubicBezTo>
                <a:cubicBezTo>
                  <a:pt x="1171" y="876"/>
                  <a:pt x="1156" y="831"/>
                  <a:pt x="1167" y="801"/>
                </a:cubicBezTo>
                <a:cubicBezTo>
                  <a:pt x="1178" y="771"/>
                  <a:pt x="1184" y="743"/>
                  <a:pt x="1224" y="729"/>
                </a:cubicBezTo>
                <a:cubicBezTo>
                  <a:pt x="1264" y="715"/>
                  <a:pt x="1368" y="720"/>
                  <a:pt x="1410" y="714"/>
                </a:cubicBezTo>
                <a:cubicBezTo>
                  <a:pt x="1452" y="708"/>
                  <a:pt x="1446" y="699"/>
                  <a:pt x="1479" y="693"/>
                </a:cubicBezTo>
                <a:cubicBezTo>
                  <a:pt x="1512" y="687"/>
                  <a:pt x="1577" y="683"/>
                  <a:pt x="1611" y="678"/>
                </a:cubicBezTo>
                <a:cubicBezTo>
                  <a:pt x="1645" y="673"/>
                  <a:pt x="1668" y="674"/>
                  <a:pt x="1686" y="660"/>
                </a:cubicBezTo>
                <a:cubicBezTo>
                  <a:pt x="1704" y="646"/>
                  <a:pt x="1707" y="617"/>
                  <a:pt x="1716" y="594"/>
                </a:cubicBezTo>
                <a:cubicBezTo>
                  <a:pt x="1725" y="571"/>
                  <a:pt x="1731" y="543"/>
                  <a:pt x="1740" y="522"/>
                </a:cubicBezTo>
                <a:cubicBezTo>
                  <a:pt x="1749" y="501"/>
                  <a:pt x="1738" y="484"/>
                  <a:pt x="1770" y="471"/>
                </a:cubicBezTo>
                <a:cubicBezTo>
                  <a:pt x="1802" y="458"/>
                  <a:pt x="1884" y="448"/>
                  <a:pt x="1935" y="441"/>
                </a:cubicBezTo>
                <a:cubicBezTo>
                  <a:pt x="1986" y="434"/>
                  <a:pt x="2032" y="432"/>
                  <a:pt x="2076" y="426"/>
                </a:cubicBezTo>
                <a:cubicBezTo>
                  <a:pt x="2120" y="420"/>
                  <a:pt x="2169" y="411"/>
                  <a:pt x="2199" y="405"/>
                </a:cubicBezTo>
                <a:cubicBezTo>
                  <a:pt x="2229" y="399"/>
                  <a:pt x="2242" y="407"/>
                  <a:pt x="2256" y="390"/>
                </a:cubicBezTo>
                <a:cubicBezTo>
                  <a:pt x="2270" y="373"/>
                  <a:pt x="2274" y="326"/>
                  <a:pt x="2283" y="300"/>
                </a:cubicBezTo>
                <a:cubicBezTo>
                  <a:pt x="2292" y="274"/>
                  <a:pt x="2287" y="251"/>
                  <a:pt x="2307" y="234"/>
                </a:cubicBezTo>
                <a:cubicBezTo>
                  <a:pt x="2327" y="217"/>
                  <a:pt x="2353" y="205"/>
                  <a:pt x="2406" y="198"/>
                </a:cubicBezTo>
                <a:cubicBezTo>
                  <a:pt x="2459" y="191"/>
                  <a:pt x="2579" y="199"/>
                  <a:pt x="2625" y="195"/>
                </a:cubicBezTo>
                <a:cubicBezTo>
                  <a:pt x="2671" y="191"/>
                  <a:pt x="2660" y="179"/>
                  <a:pt x="2685" y="174"/>
                </a:cubicBezTo>
                <a:cubicBezTo>
                  <a:pt x="2710" y="169"/>
                  <a:pt x="2755" y="170"/>
                  <a:pt x="2775" y="168"/>
                </a:cubicBezTo>
                <a:cubicBezTo>
                  <a:pt x="2795" y="166"/>
                  <a:pt x="2790" y="179"/>
                  <a:pt x="2808" y="162"/>
                </a:cubicBezTo>
                <a:cubicBezTo>
                  <a:pt x="2826" y="145"/>
                  <a:pt x="2857" y="89"/>
                  <a:pt x="2880" y="66"/>
                </a:cubicBezTo>
                <a:cubicBezTo>
                  <a:pt x="2903" y="43"/>
                  <a:pt x="2925" y="28"/>
                  <a:pt x="2949" y="21"/>
                </a:cubicBezTo>
                <a:cubicBezTo>
                  <a:pt x="2973" y="14"/>
                  <a:pt x="3006" y="27"/>
                  <a:pt x="3027" y="24"/>
                </a:cubicBezTo>
                <a:cubicBezTo>
                  <a:pt x="3048" y="21"/>
                  <a:pt x="3060" y="10"/>
                  <a:pt x="3072" y="0"/>
                </a:cubicBezTo>
              </a:path>
            </a:pathLst>
          </a:custGeom>
          <a:noFill/>
          <a:ln w="28575">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lIns="18288" tIns="18288" rIns="18288" bIns="18288" anchor="ctr"/>
          <a:lstStyle/>
          <a:p>
            <a:pPr defTabSz="914400"/>
            <a:endParaRPr lang="en-US">
              <a:solidFill>
                <a:srgbClr val="000000"/>
              </a:solidFill>
            </a:endParaRPr>
          </a:p>
        </p:txBody>
      </p:sp>
      <p:sp>
        <p:nvSpPr>
          <p:cNvPr id="159787" name="Freeform 44"/>
          <p:cNvSpPr>
            <a:spLocks/>
          </p:cNvSpPr>
          <p:nvPr/>
        </p:nvSpPr>
        <p:spPr bwMode="auto">
          <a:xfrm>
            <a:off x="2257425" y="2728913"/>
            <a:ext cx="4938713" cy="1976437"/>
          </a:xfrm>
          <a:custGeom>
            <a:avLst/>
            <a:gdLst>
              <a:gd name="T0" fmla="*/ 0 w 3111"/>
              <a:gd name="T1" fmla="*/ 2147483647 h 1245"/>
              <a:gd name="T2" fmla="*/ 657761642 w 3111"/>
              <a:gd name="T3" fmla="*/ 2147483647 h 1245"/>
              <a:gd name="T4" fmla="*/ 786288830 w 3111"/>
              <a:gd name="T5" fmla="*/ 2147483647 h 1245"/>
              <a:gd name="T6" fmla="*/ 854333849 w 3111"/>
              <a:gd name="T7" fmla="*/ 2147483647 h 1245"/>
              <a:gd name="T8" fmla="*/ 1376005452 w 3111"/>
              <a:gd name="T9" fmla="*/ 2147483647 h 1245"/>
              <a:gd name="T10" fmla="*/ 1459171410 w 3111"/>
              <a:gd name="T11" fmla="*/ 2147483647 h 1245"/>
              <a:gd name="T12" fmla="*/ 1504534227 w 3111"/>
              <a:gd name="T13" fmla="*/ 2064006653 h 1245"/>
              <a:gd name="T14" fmla="*/ 1625501740 w 3111"/>
              <a:gd name="T15" fmla="*/ 1965721378 h 1245"/>
              <a:gd name="T16" fmla="*/ 2041326769 w 3111"/>
              <a:gd name="T17" fmla="*/ 1897676382 h 1245"/>
              <a:gd name="T18" fmla="*/ 2147483647 w 3111"/>
              <a:gd name="T19" fmla="*/ 1867434515 h 1245"/>
              <a:gd name="T20" fmla="*/ 2147483647 w 3111"/>
              <a:gd name="T21" fmla="*/ 1769149240 h 1245"/>
              <a:gd name="T22" fmla="*/ 2147483647 w 3111"/>
              <a:gd name="T23" fmla="*/ 1640620510 h 1245"/>
              <a:gd name="T24" fmla="*/ 2147483647 w 3111"/>
              <a:gd name="T25" fmla="*/ 1474290240 h 1245"/>
              <a:gd name="T26" fmla="*/ 2147483647 w 3111"/>
              <a:gd name="T27" fmla="*/ 1391125898 h 1245"/>
              <a:gd name="T28" fmla="*/ 2147483647 w 3111"/>
              <a:gd name="T29" fmla="*/ 1292839035 h 1245"/>
              <a:gd name="T30" fmla="*/ 2147483647 w 3111"/>
              <a:gd name="T31" fmla="*/ 1262597168 h 1245"/>
              <a:gd name="T32" fmla="*/ 2147483647 w 3111"/>
              <a:gd name="T33" fmla="*/ 1141629699 h 1245"/>
              <a:gd name="T34" fmla="*/ 2147483647 w 3111"/>
              <a:gd name="T35" fmla="*/ 990420362 h 1245"/>
              <a:gd name="T36" fmla="*/ 2147483647 w 3111"/>
              <a:gd name="T37" fmla="*/ 892135087 h 1245"/>
              <a:gd name="T38" fmla="*/ 2147483647 w 3111"/>
              <a:gd name="T39" fmla="*/ 793848224 h 1245"/>
              <a:gd name="T40" fmla="*/ 2147483647 w 3111"/>
              <a:gd name="T41" fmla="*/ 665321082 h 1245"/>
              <a:gd name="T42" fmla="*/ 2147483647 w 3111"/>
              <a:gd name="T43" fmla="*/ 514111745 h 1245"/>
              <a:gd name="T44" fmla="*/ 2147483647 w 3111"/>
              <a:gd name="T45" fmla="*/ 393144276 h 1245"/>
              <a:gd name="T46" fmla="*/ 2147483647 w 3111"/>
              <a:gd name="T47" fmla="*/ 302418673 h 1245"/>
              <a:gd name="T48" fmla="*/ 2147483647 w 3111"/>
              <a:gd name="T49" fmla="*/ 249494612 h 1245"/>
              <a:gd name="T50" fmla="*/ 2147483647 w 3111"/>
              <a:gd name="T51" fmla="*/ 189010877 h 1245"/>
              <a:gd name="T52" fmla="*/ 2147483647 w 3111"/>
              <a:gd name="T53" fmla="*/ 83164341 h 1245"/>
              <a:gd name="T54" fmla="*/ 2147483647 w 3111"/>
              <a:gd name="T55" fmla="*/ 37801540 h 1245"/>
              <a:gd name="T56" fmla="*/ 2147483647 w 3111"/>
              <a:gd name="T57" fmla="*/ 0 h 12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11"/>
              <a:gd name="T88" fmla="*/ 0 h 1245"/>
              <a:gd name="T89" fmla="*/ 3111 w 3111"/>
              <a:gd name="T90" fmla="*/ 1245 h 12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11" h="1245">
                <a:moveTo>
                  <a:pt x="0" y="1245"/>
                </a:moveTo>
                <a:cubicBezTo>
                  <a:pt x="104" y="1240"/>
                  <a:pt x="209" y="1236"/>
                  <a:pt x="261" y="1209"/>
                </a:cubicBezTo>
                <a:cubicBezTo>
                  <a:pt x="313" y="1182"/>
                  <a:pt x="299" y="1119"/>
                  <a:pt x="312" y="1086"/>
                </a:cubicBezTo>
                <a:cubicBezTo>
                  <a:pt x="325" y="1053"/>
                  <a:pt x="300" y="1028"/>
                  <a:pt x="339" y="1008"/>
                </a:cubicBezTo>
                <a:cubicBezTo>
                  <a:pt x="378" y="988"/>
                  <a:pt x="506" y="979"/>
                  <a:pt x="546" y="963"/>
                </a:cubicBezTo>
                <a:cubicBezTo>
                  <a:pt x="586" y="947"/>
                  <a:pt x="571" y="936"/>
                  <a:pt x="579" y="912"/>
                </a:cubicBezTo>
                <a:cubicBezTo>
                  <a:pt x="587" y="888"/>
                  <a:pt x="586" y="841"/>
                  <a:pt x="597" y="819"/>
                </a:cubicBezTo>
                <a:cubicBezTo>
                  <a:pt x="608" y="797"/>
                  <a:pt x="610" y="791"/>
                  <a:pt x="645" y="780"/>
                </a:cubicBezTo>
                <a:cubicBezTo>
                  <a:pt x="680" y="769"/>
                  <a:pt x="772" y="759"/>
                  <a:pt x="810" y="753"/>
                </a:cubicBezTo>
                <a:cubicBezTo>
                  <a:pt x="848" y="747"/>
                  <a:pt x="830" y="749"/>
                  <a:pt x="873" y="741"/>
                </a:cubicBezTo>
                <a:cubicBezTo>
                  <a:pt x="916" y="733"/>
                  <a:pt x="1027" y="717"/>
                  <a:pt x="1071" y="702"/>
                </a:cubicBezTo>
                <a:cubicBezTo>
                  <a:pt x="1115" y="687"/>
                  <a:pt x="1126" y="670"/>
                  <a:pt x="1140" y="651"/>
                </a:cubicBezTo>
                <a:cubicBezTo>
                  <a:pt x="1154" y="632"/>
                  <a:pt x="1148" y="601"/>
                  <a:pt x="1158" y="585"/>
                </a:cubicBezTo>
                <a:cubicBezTo>
                  <a:pt x="1168" y="569"/>
                  <a:pt x="1148" y="564"/>
                  <a:pt x="1197" y="552"/>
                </a:cubicBezTo>
                <a:cubicBezTo>
                  <a:pt x="1246" y="540"/>
                  <a:pt x="1383" y="521"/>
                  <a:pt x="1455" y="513"/>
                </a:cubicBezTo>
                <a:cubicBezTo>
                  <a:pt x="1527" y="505"/>
                  <a:pt x="1589" y="511"/>
                  <a:pt x="1629" y="501"/>
                </a:cubicBezTo>
                <a:cubicBezTo>
                  <a:pt x="1669" y="491"/>
                  <a:pt x="1683" y="471"/>
                  <a:pt x="1698" y="453"/>
                </a:cubicBezTo>
                <a:cubicBezTo>
                  <a:pt x="1713" y="435"/>
                  <a:pt x="1685" y="409"/>
                  <a:pt x="1722" y="393"/>
                </a:cubicBezTo>
                <a:cubicBezTo>
                  <a:pt x="1759" y="377"/>
                  <a:pt x="1843" y="367"/>
                  <a:pt x="1920" y="354"/>
                </a:cubicBezTo>
                <a:cubicBezTo>
                  <a:pt x="1997" y="341"/>
                  <a:pt x="2129" y="330"/>
                  <a:pt x="2184" y="315"/>
                </a:cubicBezTo>
                <a:cubicBezTo>
                  <a:pt x="2239" y="300"/>
                  <a:pt x="2238" y="282"/>
                  <a:pt x="2253" y="264"/>
                </a:cubicBezTo>
                <a:cubicBezTo>
                  <a:pt x="2268" y="246"/>
                  <a:pt x="2265" y="222"/>
                  <a:pt x="2277" y="204"/>
                </a:cubicBezTo>
                <a:cubicBezTo>
                  <a:pt x="2289" y="186"/>
                  <a:pt x="2288" y="170"/>
                  <a:pt x="2325" y="156"/>
                </a:cubicBezTo>
                <a:cubicBezTo>
                  <a:pt x="2362" y="142"/>
                  <a:pt x="2428" y="129"/>
                  <a:pt x="2499" y="120"/>
                </a:cubicBezTo>
                <a:cubicBezTo>
                  <a:pt x="2570" y="111"/>
                  <a:pt x="2693" y="106"/>
                  <a:pt x="2748" y="99"/>
                </a:cubicBezTo>
                <a:cubicBezTo>
                  <a:pt x="2803" y="92"/>
                  <a:pt x="2811" y="86"/>
                  <a:pt x="2829" y="75"/>
                </a:cubicBezTo>
                <a:cubicBezTo>
                  <a:pt x="2847" y="64"/>
                  <a:pt x="2826" y="43"/>
                  <a:pt x="2856" y="33"/>
                </a:cubicBezTo>
                <a:cubicBezTo>
                  <a:pt x="2886" y="23"/>
                  <a:pt x="2970" y="20"/>
                  <a:pt x="3012" y="15"/>
                </a:cubicBezTo>
                <a:cubicBezTo>
                  <a:pt x="3054" y="10"/>
                  <a:pt x="3102" y="1"/>
                  <a:pt x="3111" y="0"/>
                </a:cubicBezTo>
              </a:path>
            </a:pathLst>
          </a:custGeom>
          <a:noFill/>
          <a:ln w="28575">
            <a:solidFill>
              <a:srgbClr val="000099"/>
            </a:solidFill>
            <a:round/>
            <a:headEnd/>
            <a:tailEnd/>
          </a:ln>
          <a:extLst>
            <a:ext uri="{909E8E84-426E-40dd-AFC4-6F175D3DCCD1}">
              <a14:hiddenFill xmlns:a14="http://schemas.microsoft.com/office/drawing/2010/main" xmlns="">
                <a:solidFill>
                  <a:srgbClr val="FFFFFF"/>
                </a:solidFill>
              </a14:hiddenFill>
            </a:ext>
          </a:extLst>
        </p:spPr>
        <p:txBody>
          <a:bodyPr lIns="18288" tIns="18288" rIns="18288" bIns="18288" anchor="ctr"/>
          <a:lstStyle/>
          <a:p>
            <a:pPr defTabSz="914400"/>
            <a:endParaRPr lang="en-US">
              <a:solidFill>
                <a:srgbClr val="000000"/>
              </a:solidFill>
            </a:endParaRPr>
          </a:p>
        </p:txBody>
      </p:sp>
      <p:sp>
        <p:nvSpPr>
          <p:cNvPr id="159788" name="Line 45"/>
          <p:cNvSpPr>
            <a:spLocks noChangeShapeType="1"/>
          </p:cNvSpPr>
          <p:nvPr/>
        </p:nvSpPr>
        <p:spPr bwMode="auto">
          <a:xfrm>
            <a:off x="755650" y="933450"/>
            <a:ext cx="7632700" cy="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Tree>
    <p:extLst>
      <p:ext uri="{BB962C8B-B14F-4D97-AF65-F5344CB8AC3E}">
        <p14:creationId xmlns:p14="http://schemas.microsoft.com/office/powerpoint/2010/main" val="473889259"/>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3" descr="Journal of Renin-Angiotensin-Aldosterone System-2008-Grassi-66-74.pdf-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017713"/>
            <a:ext cx="8891588" cy="393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txBox="1">
            <a:spLocks noChangeArrowheads="1"/>
          </p:cNvSpPr>
          <p:nvPr/>
        </p:nvSpPr>
        <p:spPr bwMode="auto">
          <a:xfrm>
            <a:off x="1117600" y="414338"/>
            <a:ext cx="6983413" cy="10699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FFFFFF"/>
                </a:solidFill>
              </a:rPr>
              <a:t>Short and long term benefit of BP lowering</a:t>
            </a:r>
            <a:endParaRPr lang="en-GB" sz="3200" b="1" dirty="0">
              <a:solidFill>
                <a:srgbClr val="FFFFFF"/>
              </a:solidFill>
            </a:endParaRPr>
          </a:p>
        </p:txBody>
      </p:sp>
    </p:spTree>
    <p:extLst>
      <p:ext uri="{BB962C8B-B14F-4D97-AF65-F5344CB8AC3E}">
        <p14:creationId xmlns:p14="http://schemas.microsoft.com/office/powerpoint/2010/main" val="3822120036"/>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Bangalo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060575"/>
            <a:ext cx="7388225"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0" name="Rectangle 5"/>
          <p:cNvSpPr>
            <a:spLocks noChangeArrowheads="1"/>
          </p:cNvSpPr>
          <p:nvPr/>
        </p:nvSpPr>
        <p:spPr bwMode="auto">
          <a:xfrm>
            <a:off x="971550" y="260350"/>
            <a:ext cx="7345363" cy="609600"/>
          </a:xfrm>
          <a:prstGeom prst="rect">
            <a:avLst/>
          </a:prstGeom>
          <a:noFill/>
          <a:ln w="9525">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pPr algn="ctr" defTabSz="914400"/>
            <a:r>
              <a:rPr lang="hu-HU" sz="3200" b="1" dirty="0" smtClean="0">
                <a:solidFill>
                  <a:srgbClr val="FFFFFF"/>
                </a:solidFill>
              </a:rPr>
              <a:t>ARB</a:t>
            </a:r>
            <a:r>
              <a:rPr lang="hu-HU" sz="3200" b="1" dirty="0">
                <a:solidFill>
                  <a:srgbClr val="FFFFFF"/>
                </a:solidFill>
              </a:rPr>
              <a:t> </a:t>
            </a:r>
            <a:r>
              <a:rPr lang="hu-HU" sz="3200" b="1" dirty="0" smtClean="0">
                <a:solidFill>
                  <a:srgbClr val="FFFFFF"/>
                </a:solidFill>
              </a:rPr>
              <a:t>effects </a:t>
            </a:r>
            <a:r>
              <a:rPr lang="hu-HU" sz="3200" b="1" dirty="0">
                <a:solidFill>
                  <a:srgbClr val="FFFFFF"/>
                </a:solidFill>
              </a:rPr>
              <a:t>- </a:t>
            </a:r>
            <a:r>
              <a:rPr lang="hu-HU" sz="3200" b="1" dirty="0" smtClean="0">
                <a:solidFill>
                  <a:srgbClr val="FFFFFF"/>
                </a:solidFill>
              </a:rPr>
              <a:t>metaanalysis</a:t>
            </a:r>
            <a:endParaRPr lang="hu-HU" sz="3200" b="1" dirty="0">
              <a:solidFill>
                <a:srgbClr val="FFFFFF"/>
              </a:solidFill>
            </a:endParaRPr>
          </a:p>
        </p:txBody>
      </p:sp>
      <p:sp>
        <p:nvSpPr>
          <p:cNvPr id="165891" name="Rectangle 3"/>
          <p:cNvSpPr>
            <a:spLocks noChangeArrowheads="1"/>
          </p:cNvSpPr>
          <p:nvPr/>
        </p:nvSpPr>
        <p:spPr bwMode="auto">
          <a:xfrm>
            <a:off x="4392613" y="6308725"/>
            <a:ext cx="4572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a:r>
              <a:rPr lang="en-US" sz="2000">
                <a:solidFill>
                  <a:srgbClr val="FFFFFF"/>
                </a:solidFill>
              </a:rPr>
              <a:t>Bangalore S. BMJ 2011;342:d2234</a:t>
            </a:r>
          </a:p>
        </p:txBody>
      </p:sp>
      <p:sp>
        <p:nvSpPr>
          <p:cNvPr id="165892" name="Rectangle 4"/>
          <p:cNvSpPr>
            <a:spLocks noChangeArrowheads="1"/>
          </p:cNvSpPr>
          <p:nvPr/>
        </p:nvSpPr>
        <p:spPr bwMode="auto">
          <a:xfrm>
            <a:off x="107950" y="1052513"/>
            <a:ext cx="90011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a:r>
              <a:rPr lang="en-US" sz="2000">
                <a:solidFill>
                  <a:srgbClr val="FFFFFF"/>
                </a:solidFill>
              </a:rPr>
              <a:t>Angiotensin receptor blockers and risk of myocardial infarction: meta-analyses and trial sequential analyses of 147 020 patients from randomised trials</a:t>
            </a:r>
          </a:p>
        </p:txBody>
      </p:sp>
    </p:spTree>
    <p:extLst>
      <p:ext uri="{BB962C8B-B14F-4D97-AF65-F5344CB8AC3E}">
        <p14:creationId xmlns:p14="http://schemas.microsoft.com/office/powerpoint/2010/main" val="179729754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noChangeArrowheads="1"/>
          </p:cNvPicPr>
          <p:nvPr/>
        </p:nvPicPr>
        <p:blipFill>
          <a:blip r:embed="rId2">
            <a:extLst>
              <a:ext uri="{28A0092B-C50C-407E-A947-70E740481C1C}">
                <a14:useLocalDpi xmlns:a14="http://schemas.microsoft.com/office/drawing/2010/main" val="0"/>
              </a:ext>
            </a:extLst>
          </a:blip>
          <a:srcRect t="10466" r="1907" b="17632"/>
          <a:stretch>
            <a:fillRect/>
          </a:stretch>
        </p:blipFill>
        <p:spPr bwMode="auto">
          <a:xfrm>
            <a:off x="339725" y="1844675"/>
            <a:ext cx="8408988" cy="370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4" name="Szövegdoboz 8"/>
          <p:cNvSpPr txBox="1">
            <a:spLocks noChangeArrowheads="1"/>
          </p:cNvSpPr>
          <p:nvPr/>
        </p:nvSpPr>
        <p:spPr bwMode="auto">
          <a:xfrm>
            <a:off x="-20638" y="650875"/>
            <a:ext cx="9164638" cy="523875"/>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hu-HU" sz="2800" b="1" dirty="0">
                <a:solidFill>
                  <a:srgbClr val="FFFFFF"/>
                </a:solidFill>
                <a:latin typeface="Calibri" charset="0"/>
                <a:cs typeface="Arial" charset="0"/>
              </a:rPr>
              <a:t>ACE</a:t>
            </a:r>
            <a:r>
              <a:rPr lang="hu-HU" sz="2800" b="1" dirty="0" smtClean="0">
                <a:solidFill>
                  <a:srgbClr val="FFFFFF"/>
                </a:solidFill>
                <a:latin typeface="Calibri" charset="0"/>
                <a:cs typeface="Arial" charset="0"/>
              </a:rPr>
              <a:t>-inhibitors: effective prevention</a:t>
            </a:r>
            <a:endParaRPr lang="hu-HU" sz="2800" b="1" dirty="0">
              <a:solidFill>
                <a:srgbClr val="FFFFFF"/>
              </a:solidFill>
              <a:latin typeface="Calibri" charset="0"/>
              <a:cs typeface="Arial" charset="0"/>
            </a:endParaRPr>
          </a:p>
        </p:txBody>
      </p:sp>
      <p:sp>
        <p:nvSpPr>
          <p:cNvPr id="166915" name="Szövegdoboz 8"/>
          <p:cNvSpPr txBox="1">
            <a:spLocks noChangeArrowheads="1"/>
          </p:cNvSpPr>
          <p:nvPr/>
        </p:nvSpPr>
        <p:spPr bwMode="auto">
          <a:xfrm>
            <a:off x="-9525" y="-7938"/>
            <a:ext cx="2771775" cy="40005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hu-HU" sz="2000" b="1" dirty="0">
                <a:solidFill>
                  <a:srgbClr val="FFFFFF"/>
                </a:solidFill>
                <a:latin typeface="Calibri" charset="0"/>
                <a:cs typeface="Arial" charset="0"/>
              </a:rPr>
              <a:t>Savarese </a:t>
            </a:r>
            <a:r>
              <a:rPr lang="hu-HU" sz="2000" b="1" dirty="0" smtClean="0">
                <a:solidFill>
                  <a:srgbClr val="FFFFFF"/>
                </a:solidFill>
                <a:latin typeface="Calibri" charset="0"/>
                <a:cs typeface="Arial" charset="0"/>
              </a:rPr>
              <a:t>metananalysis</a:t>
            </a:r>
            <a:endParaRPr lang="hu-HU" sz="2000" b="1" dirty="0">
              <a:solidFill>
                <a:srgbClr val="FFFFFF"/>
              </a:solidFill>
              <a:latin typeface="Calibri" charset="0"/>
              <a:cs typeface="Arial" charset="0"/>
            </a:endParaRPr>
          </a:p>
        </p:txBody>
      </p:sp>
      <p:sp>
        <p:nvSpPr>
          <p:cNvPr id="2" name="Oval 1"/>
          <p:cNvSpPr/>
          <p:nvPr/>
        </p:nvSpPr>
        <p:spPr>
          <a:xfrm>
            <a:off x="3348038" y="1916113"/>
            <a:ext cx="1511300" cy="2592387"/>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endParaRPr>
          </a:p>
        </p:txBody>
      </p:sp>
    </p:spTree>
    <p:extLst>
      <p:ext uri="{BB962C8B-B14F-4D97-AF65-F5344CB8AC3E}">
        <p14:creationId xmlns:p14="http://schemas.microsoft.com/office/powerpoint/2010/main" val="3438468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Rona_GYOGYSZERESZ.pdf (SECURED)-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80021_268911506554798_526073905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7752959" cy="6858000"/>
          </a:xfrm>
          <a:prstGeom prst="rect">
            <a:avLst/>
          </a:prstGeom>
        </p:spPr>
      </p:pic>
    </p:spTree>
    <p:extLst>
      <p:ext uri="{BB962C8B-B14F-4D97-AF65-F5344CB8AC3E}">
        <p14:creationId xmlns:p14="http://schemas.microsoft.com/office/powerpoint/2010/main" val="1557017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Content Placeholder 3" descr="sl_gcp10.pdf-2.jpg"/>
          <p:cNvPicPr>
            <a:picLocks noGrp="1" noChangeAspect="1"/>
          </p:cNvPicPr>
          <p:nvPr>
            <p:ph idx="1"/>
          </p:nvPr>
        </p:nvPicPr>
        <p:blipFill>
          <a:blip r:embed="rId3">
            <a:extLst>
              <a:ext uri="{28A0092B-C50C-407E-A947-70E740481C1C}">
                <a14:useLocalDpi xmlns:a14="http://schemas.microsoft.com/office/drawing/2010/main" val="0"/>
              </a:ext>
            </a:extLst>
          </a:blip>
          <a:srcRect l="-9839" r="-9839"/>
          <a:stretch>
            <a:fillRect/>
          </a:stretch>
        </p:blipFill>
        <p:spPr>
          <a:xfrm>
            <a:off x="92075" y="703263"/>
            <a:ext cx="8918575" cy="542290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6433" name="Picture 21" descr="Gyógyszer-Interakcio.pd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3" descr="Gyógyszer-Interakcio.pdf-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1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descr="DT0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 y="977900"/>
            <a:ext cx="8991600" cy="467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553" name="Picture 3" descr="HF0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800"/>
            <a:ext cx="9144000" cy="673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Content Placeholder 3" descr="sl_gcp10.pdf.jpg"/>
          <p:cNvPicPr>
            <a:picLocks noGrp="1" noChangeAspect="1"/>
          </p:cNvPicPr>
          <p:nvPr>
            <p:ph idx="1"/>
          </p:nvPr>
        </p:nvPicPr>
        <p:blipFill>
          <a:blip r:embed="rId3">
            <a:extLst>
              <a:ext uri="{28A0092B-C50C-407E-A947-70E740481C1C}">
                <a14:useLocalDpi xmlns:a14="http://schemas.microsoft.com/office/drawing/2010/main" val="0"/>
              </a:ext>
            </a:extLst>
          </a:blip>
          <a:srcRect l="-12582" r="-12582"/>
          <a:stretch>
            <a:fillRect/>
          </a:stretch>
        </p:blipFill>
        <p:spPr>
          <a:xfrm>
            <a:off x="53975" y="323850"/>
            <a:ext cx="9036050" cy="61245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3" name="Title 1"/>
          <p:cNvSpPr>
            <a:spLocks noGrp="1"/>
          </p:cNvSpPr>
          <p:nvPr>
            <p:ph type="title"/>
          </p:nvPr>
        </p:nvSpPr>
        <p:spPr/>
        <p:txBody>
          <a:bodyPr/>
          <a:lstStyle/>
          <a:p>
            <a:pPr eaLnBrk="1" hangingPunct="1"/>
            <a:r>
              <a:rPr lang="hu-HU" dirty="0">
                <a:latin typeface="Calibri" charset="0"/>
                <a:ea typeface="ＭＳ Ｐゴシック" charset="0"/>
                <a:cs typeface="ＭＳ Ｐゴシック" charset="0"/>
              </a:rPr>
              <a:t>ADR - </a:t>
            </a:r>
            <a:r>
              <a:rPr lang="hu-HU" dirty="0" smtClean="0">
                <a:latin typeface="Calibri" charset="0"/>
                <a:ea typeface="ＭＳ Ｐゴシック" charset="0"/>
                <a:cs typeface="ＭＳ Ｐゴシック" charset="0"/>
              </a:rPr>
              <a:t>etiology</a:t>
            </a:r>
            <a:endParaRPr lang="hu-HU" dirty="0">
              <a:latin typeface="Calibri" charset="0"/>
              <a:ea typeface="ＭＳ Ｐゴシック" charset="0"/>
              <a:cs typeface="ＭＳ Ｐゴシック" charset="0"/>
            </a:endParaRPr>
          </a:p>
        </p:txBody>
      </p:sp>
      <p:pic>
        <p:nvPicPr>
          <p:cNvPr id="156674" name="Picture 3" descr="Adverse Drug Reactions_ Clinical Pharmacology_ Merck Manual Professional-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88" y="3182938"/>
            <a:ext cx="869315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5" descr="Adverse Drug Reactions_ Clinical Pharmacology_ Merck Manual Profession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982788"/>
            <a:ext cx="8612188" cy="99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6" descr="Adverse Drug Reactions_ Clinical Pharmacology_ Merck Manual Professional-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3" y="4303713"/>
            <a:ext cx="8745537"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58863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ama_72_4_010.pdf.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362" y="0"/>
            <a:ext cx="5170669" cy="6858000"/>
          </a:xfrm>
          <a:prstGeom prst="rect">
            <a:avLst/>
          </a:prstGeom>
        </p:spPr>
      </p:pic>
    </p:spTree>
    <p:extLst>
      <p:ext uri="{BB962C8B-B14F-4D97-AF65-F5344CB8AC3E}">
        <p14:creationId xmlns:p14="http://schemas.microsoft.com/office/powerpoint/2010/main" val="279394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Content Placeholder 3" descr="sl_gcp10.pdf-1.jpg"/>
          <p:cNvPicPr>
            <a:picLocks noGrp="1" noChangeAspect="1"/>
          </p:cNvPicPr>
          <p:nvPr>
            <p:ph idx="1"/>
          </p:nvPr>
        </p:nvPicPr>
        <p:blipFill>
          <a:blip r:embed="rId3">
            <a:extLst>
              <a:ext uri="{28A0092B-C50C-407E-A947-70E740481C1C}">
                <a14:useLocalDpi xmlns:a14="http://schemas.microsoft.com/office/drawing/2010/main" val="0"/>
              </a:ext>
            </a:extLst>
          </a:blip>
          <a:srcRect l="-12662" r="-12662"/>
          <a:stretch>
            <a:fillRect/>
          </a:stretch>
        </p:blipFill>
        <p:spPr>
          <a:xfrm>
            <a:off x="53975" y="404813"/>
            <a:ext cx="9063038" cy="5749925"/>
          </a:xfrm>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p:txBody>
          <a:bodyPr/>
          <a:lstStyle/>
          <a:p>
            <a:pPr eaLnBrk="1" hangingPunct="1"/>
            <a:r>
              <a:rPr lang="hu-HU">
                <a:latin typeface="Calibri" charset="0"/>
                <a:ea typeface="ＭＳ Ｐゴシック" charset="0"/>
                <a:cs typeface="ＭＳ Ｐゴシック" charset="0"/>
              </a:rPr>
              <a:t>ADR - etiológia</a:t>
            </a:r>
          </a:p>
        </p:txBody>
      </p:sp>
      <p:pic>
        <p:nvPicPr>
          <p:cNvPr id="156674" name="Picture 3" descr="Adverse Drug Reactions_ Clinical Pharmacology_ Merck Manual Professional-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88" y="3182938"/>
            <a:ext cx="869315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5" descr="Adverse Drug Reactions_ Clinical Pharmacology_ Merck Manual Profession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982788"/>
            <a:ext cx="8612188" cy="99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6" descr="Adverse Drug Reactions_ Clinical Pharmacology_ Merck Manual Professional-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463" y="4303713"/>
            <a:ext cx="8745537"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a:xfrm>
            <a:off x="457200" y="134938"/>
            <a:ext cx="8229600" cy="758825"/>
          </a:xfrm>
        </p:spPr>
        <p:txBody>
          <a:bodyPr/>
          <a:lstStyle/>
          <a:p>
            <a:pPr eaLnBrk="1" hangingPunct="1"/>
            <a:r>
              <a:rPr lang="hu-HU">
                <a:latin typeface="Calibri" charset="0"/>
                <a:ea typeface="ＭＳ Ｐゴシック" charset="0"/>
                <a:cs typeface="ＭＳ Ｐゴシック" charset="0"/>
              </a:rPr>
              <a:t>ADR – osztályozás - súlyosság</a:t>
            </a:r>
          </a:p>
        </p:txBody>
      </p:sp>
      <p:pic>
        <p:nvPicPr>
          <p:cNvPr id="158722" name="Picture 4" descr="Adverse Drug Reactions_ Clinical Pharmacology_ Merck Manual Professional-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563" y="1033463"/>
            <a:ext cx="6796087" cy="565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Footer Placeholder 2"/>
          <p:cNvSpPr txBox="1">
            <a:spLocks noGrp="1"/>
          </p:cNvSpPr>
          <p:nvPr/>
        </p:nvSpPr>
        <p:spPr bwMode="auto">
          <a:xfrm>
            <a:off x="2362200" y="6245225"/>
            <a:ext cx="46164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hu-HU" sz="1200"/>
              <a:t>Dr Habon Tamás PhD.</a:t>
            </a:r>
          </a:p>
          <a:p>
            <a:pPr eaLnBrk="1" hangingPunct="1"/>
            <a:r>
              <a:rPr lang="hu-HU" sz="1200"/>
              <a:t>A Helyes Klinikai Gyakorlat irányelvei-GCP</a:t>
            </a:r>
          </a:p>
          <a:p>
            <a:pPr eaLnBrk="1" hangingPunct="1"/>
            <a:endParaRPr lang="hu-HU" sz="1200"/>
          </a:p>
        </p:txBody>
      </p:sp>
      <p:pic>
        <p:nvPicPr>
          <p:cNvPr id="160770" name="Picture 2" descr="GyogyszerHi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21738"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1" name="TextBox 3"/>
          <p:cNvSpPr txBox="1">
            <a:spLocks noChangeArrowheads="1"/>
          </p:cNvSpPr>
          <p:nvPr/>
        </p:nvSpPr>
        <p:spPr bwMode="auto">
          <a:xfrm>
            <a:off x="6705600" y="228600"/>
            <a:ext cx="2362200" cy="838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i="1"/>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black">
          <a:xfrm>
            <a:off x="1371600" y="609600"/>
            <a:ext cx="7772400" cy="1143000"/>
          </a:xfrm>
          <a:effectLst>
            <a:outerShdw blurRad="63500" dist="17961" dir="2700000" algn="ctr" rotWithShape="0">
              <a:schemeClr val="tx1">
                <a:alpha val="74998"/>
              </a:schemeClr>
            </a:outerShdw>
          </a:effectLst>
        </p:spPr>
        <p:txBody>
          <a:bodyPr anchor="t"/>
          <a:lstStyle/>
          <a:p>
            <a:pPr eaLnBrk="1" hangingPunct="1">
              <a:defRPr/>
            </a:pPr>
            <a:r>
              <a:rPr lang="en-US" smtClean="0">
                <a:cs typeface="+mj-cs"/>
              </a:rPr>
              <a:t>Where Do Errors Occur?</a:t>
            </a:r>
            <a:br>
              <a:rPr lang="en-US" smtClean="0">
                <a:cs typeface="+mj-cs"/>
              </a:rPr>
            </a:br>
            <a:r>
              <a:rPr lang="en-US" smtClean="0">
                <a:cs typeface="+mj-cs"/>
              </a:rPr>
              <a:t/>
            </a:r>
            <a:br>
              <a:rPr lang="en-US" smtClean="0">
                <a:cs typeface="+mj-cs"/>
              </a:rPr>
            </a:br>
            <a:r>
              <a:rPr lang="en-US" smtClean="0">
                <a:cs typeface="+mj-cs"/>
              </a:rPr>
              <a:t/>
            </a:r>
            <a:br>
              <a:rPr lang="en-US" smtClean="0">
                <a:cs typeface="+mj-cs"/>
              </a:rPr>
            </a:br>
            <a:r>
              <a:rPr lang="en-US" smtClean="0">
                <a:cs typeface="+mj-cs"/>
              </a:rPr>
              <a:t>Prescribing		39%</a:t>
            </a:r>
            <a:br>
              <a:rPr lang="en-US" smtClean="0">
                <a:cs typeface="+mj-cs"/>
              </a:rPr>
            </a:br>
            <a:r>
              <a:rPr lang="en-US" smtClean="0">
                <a:cs typeface="+mj-cs"/>
              </a:rPr>
              <a:t>Transcribing		11%</a:t>
            </a:r>
            <a:br>
              <a:rPr lang="en-US" smtClean="0">
                <a:cs typeface="+mj-cs"/>
              </a:rPr>
            </a:br>
            <a:r>
              <a:rPr lang="en-US" smtClean="0">
                <a:cs typeface="+mj-cs"/>
              </a:rPr>
              <a:t>Dispensing		12%</a:t>
            </a:r>
            <a:br>
              <a:rPr lang="en-US" smtClean="0">
                <a:cs typeface="+mj-cs"/>
              </a:rPr>
            </a:br>
            <a:r>
              <a:rPr lang="en-US" smtClean="0">
                <a:cs typeface="+mj-cs"/>
              </a:rPr>
              <a:t>Administering		38%</a:t>
            </a:r>
            <a:endParaRPr lang="en-US" baseline="30000" smtClean="0">
              <a:cs typeface="+mj-cs"/>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idx="4294967295"/>
          </p:nvPr>
        </p:nvSpPr>
        <p:spPr>
          <a:xfrm>
            <a:off x="457200" y="179388"/>
            <a:ext cx="8229600" cy="874712"/>
          </a:xfrm>
        </p:spPr>
        <p:txBody>
          <a:bodyPr/>
          <a:lstStyle/>
          <a:p>
            <a:pPr eaLnBrk="1" hangingPunct="1"/>
            <a:r>
              <a:rPr lang="hu-HU">
                <a:latin typeface="Calibri" charset="0"/>
                <a:ea typeface="ＭＳ Ｐゴシック" charset="0"/>
                <a:cs typeface="ＭＳ Ｐゴシック" charset="0"/>
              </a:rPr>
              <a:t>Drug error</a:t>
            </a:r>
          </a:p>
        </p:txBody>
      </p:sp>
      <p:pic>
        <p:nvPicPr>
          <p:cNvPr id="164866" name="Content Placeholder 3" descr="Drug Errors_ Concepts in Pharmacotherapy_ Merck Manual Professional.jpg"/>
          <p:cNvPicPr>
            <a:picLocks noGrp="1" noChangeAspect="1"/>
          </p:cNvPicPr>
          <p:nvPr>
            <p:ph idx="4294967295"/>
          </p:nvPr>
        </p:nvPicPr>
        <p:blipFill>
          <a:blip r:embed="rId3">
            <a:extLst>
              <a:ext uri="{28A0092B-C50C-407E-A947-70E740481C1C}">
                <a14:useLocalDpi xmlns:a14="http://schemas.microsoft.com/office/drawing/2010/main" val="0"/>
              </a:ext>
            </a:extLst>
          </a:blip>
          <a:srcRect l="-22614" r="-22614"/>
          <a:stretch>
            <a:fillRect/>
          </a:stretch>
        </p:blipFill>
        <p:spPr>
          <a:xfrm>
            <a:off x="25400" y="1209675"/>
            <a:ext cx="9140825" cy="5495925"/>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4" descr="N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881063"/>
            <a:ext cx="7759700" cy="473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vaso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80772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p:nvPr>
        </p:nvSpPr>
        <p:spPr/>
        <p:txBody>
          <a:bodyPr/>
          <a:lstStyle/>
          <a:p>
            <a:r>
              <a:rPr lang="en-US">
                <a:latin typeface="Calibri" charset="0"/>
                <a:ea typeface="ＭＳ Ｐゴシック" charset="0"/>
                <a:cs typeface="ＭＳ Ｐゴシック" charset="0"/>
              </a:rPr>
              <a:t>Look-alike And Sound-alike Drug Names</a:t>
            </a:r>
          </a:p>
        </p:txBody>
      </p:sp>
      <p:sp>
        <p:nvSpPr>
          <p:cNvPr id="313347" name="Text Box 3"/>
          <p:cNvSpPr txBox="1">
            <a:spLocks noChangeArrowheads="1"/>
          </p:cNvSpPr>
          <p:nvPr/>
        </p:nvSpPr>
        <p:spPr bwMode="auto">
          <a:xfrm>
            <a:off x="212725" y="6411913"/>
            <a:ext cx="69024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Arial Unicode MS" charset="0"/>
              </a:rPr>
              <a:t>USP Quality Review.  </a:t>
            </a:r>
            <a:r>
              <a:rPr lang="en-US" sz="1400">
                <a:latin typeface="Arial Unicode MS" charset="0"/>
                <a:hlinkClick r:id="rId3"/>
              </a:rPr>
              <a:t>www.usp.org/reporting/review/qr66.pdf</a:t>
            </a:r>
            <a:r>
              <a:rPr lang="en-US" sz="1400">
                <a:latin typeface="Arial Unicode MS" charset="0"/>
              </a:rPr>
              <a:t>  accessed on February 6, 2001.</a:t>
            </a:r>
          </a:p>
        </p:txBody>
      </p:sp>
      <p:grpSp>
        <p:nvGrpSpPr>
          <p:cNvPr id="171011" name="Group 4"/>
          <p:cNvGrpSpPr>
            <a:grpSpLocks/>
          </p:cNvGrpSpPr>
          <p:nvPr/>
        </p:nvGrpSpPr>
        <p:grpSpPr bwMode="auto">
          <a:xfrm>
            <a:off x="2438400" y="1981200"/>
            <a:ext cx="4114800" cy="4140200"/>
            <a:chOff x="1536" y="1248"/>
            <a:chExt cx="2592" cy="2608"/>
          </a:xfrm>
        </p:grpSpPr>
        <p:sp>
          <p:nvSpPr>
            <p:cNvPr id="313349" name="Rectangle 5"/>
            <p:cNvSpPr>
              <a:spLocks noChangeArrowheads="1"/>
            </p:cNvSpPr>
            <p:nvPr/>
          </p:nvSpPr>
          <p:spPr bwMode="auto">
            <a:xfrm>
              <a:off x="2880" y="3530"/>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Zyrtec®</a:t>
              </a:r>
            </a:p>
          </p:txBody>
        </p:sp>
        <p:sp>
          <p:nvSpPr>
            <p:cNvPr id="313350" name="Rectangle 6"/>
            <p:cNvSpPr>
              <a:spLocks noChangeArrowheads="1"/>
            </p:cNvSpPr>
            <p:nvPr/>
          </p:nvSpPr>
          <p:spPr bwMode="auto">
            <a:xfrm>
              <a:off x="1536" y="3530"/>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Zantac® </a:t>
              </a:r>
            </a:p>
          </p:txBody>
        </p:sp>
        <p:sp>
          <p:nvSpPr>
            <p:cNvPr id="313351" name="Rectangle 7"/>
            <p:cNvSpPr>
              <a:spLocks noChangeArrowheads="1"/>
            </p:cNvSpPr>
            <p:nvPr/>
          </p:nvSpPr>
          <p:spPr bwMode="auto">
            <a:xfrm>
              <a:off x="2880" y="3204"/>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Prilosec®</a:t>
              </a:r>
            </a:p>
          </p:txBody>
        </p:sp>
        <p:sp>
          <p:nvSpPr>
            <p:cNvPr id="313352" name="Rectangle 8"/>
            <p:cNvSpPr>
              <a:spLocks noChangeArrowheads="1"/>
            </p:cNvSpPr>
            <p:nvPr/>
          </p:nvSpPr>
          <p:spPr bwMode="auto">
            <a:xfrm>
              <a:off x="1536" y="3204"/>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Plendil® </a:t>
              </a:r>
            </a:p>
          </p:txBody>
        </p:sp>
        <p:sp>
          <p:nvSpPr>
            <p:cNvPr id="313353" name="Rectangle 9"/>
            <p:cNvSpPr>
              <a:spLocks noChangeArrowheads="1"/>
            </p:cNvSpPr>
            <p:nvPr/>
          </p:nvSpPr>
          <p:spPr bwMode="auto">
            <a:xfrm>
              <a:off x="2880" y="2878"/>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Neoral®</a:t>
              </a:r>
            </a:p>
          </p:txBody>
        </p:sp>
        <p:sp>
          <p:nvSpPr>
            <p:cNvPr id="313354" name="Rectangle 10"/>
            <p:cNvSpPr>
              <a:spLocks noChangeArrowheads="1"/>
            </p:cNvSpPr>
            <p:nvPr/>
          </p:nvSpPr>
          <p:spPr bwMode="auto">
            <a:xfrm>
              <a:off x="1536" y="2878"/>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Nizoral®</a:t>
              </a:r>
            </a:p>
          </p:txBody>
        </p:sp>
        <p:sp>
          <p:nvSpPr>
            <p:cNvPr id="313355" name="Rectangle 11"/>
            <p:cNvSpPr>
              <a:spLocks noChangeArrowheads="1"/>
            </p:cNvSpPr>
            <p:nvPr/>
          </p:nvSpPr>
          <p:spPr bwMode="auto">
            <a:xfrm>
              <a:off x="2880" y="2552"/>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Lomotil®</a:t>
              </a:r>
            </a:p>
          </p:txBody>
        </p:sp>
        <p:sp>
          <p:nvSpPr>
            <p:cNvPr id="313356" name="Rectangle 12"/>
            <p:cNvSpPr>
              <a:spLocks noChangeArrowheads="1"/>
            </p:cNvSpPr>
            <p:nvPr/>
          </p:nvSpPr>
          <p:spPr bwMode="auto">
            <a:xfrm>
              <a:off x="1536" y="2552"/>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Lamisil® </a:t>
              </a:r>
            </a:p>
          </p:txBody>
        </p:sp>
        <p:sp>
          <p:nvSpPr>
            <p:cNvPr id="313357" name="Rectangle 13"/>
            <p:cNvSpPr>
              <a:spLocks noChangeArrowheads="1"/>
            </p:cNvSpPr>
            <p:nvPr/>
          </p:nvSpPr>
          <p:spPr bwMode="auto">
            <a:xfrm>
              <a:off x="2880" y="2226"/>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Fosamax®</a:t>
              </a:r>
            </a:p>
          </p:txBody>
        </p:sp>
        <p:sp>
          <p:nvSpPr>
            <p:cNvPr id="313358" name="Rectangle 14"/>
            <p:cNvSpPr>
              <a:spLocks noChangeArrowheads="1"/>
            </p:cNvSpPr>
            <p:nvPr/>
          </p:nvSpPr>
          <p:spPr bwMode="auto">
            <a:xfrm>
              <a:off x="1536" y="2226"/>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Flomax®</a:t>
              </a:r>
            </a:p>
          </p:txBody>
        </p:sp>
        <p:sp>
          <p:nvSpPr>
            <p:cNvPr id="313359" name="Rectangle 15"/>
            <p:cNvSpPr>
              <a:spLocks noChangeArrowheads="1"/>
            </p:cNvSpPr>
            <p:nvPr/>
          </p:nvSpPr>
          <p:spPr bwMode="auto">
            <a:xfrm>
              <a:off x="2880" y="1900"/>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Cardura®</a:t>
              </a:r>
            </a:p>
          </p:txBody>
        </p:sp>
        <p:sp>
          <p:nvSpPr>
            <p:cNvPr id="313360" name="Rectangle 16"/>
            <p:cNvSpPr>
              <a:spLocks noChangeArrowheads="1"/>
            </p:cNvSpPr>
            <p:nvPr/>
          </p:nvSpPr>
          <p:spPr bwMode="auto">
            <a:xfrm>
              <a:off x="1536" y="1900"/>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Cardene®</a:t>
              </a:r>
            </a:p>
          </p:txBody>
        </p:sp>
        <p:sp>
          <p:nvSpPr>
            <p:cNvPr id="313361" name="Rectangle 17"/>
            <p:cNvSpPr>
              <a:spLocks noChangeArrowheads="1"/>
            </p:cNvSpPr>
            <p:nvPr/>
          </p:nvSpPr>
          <p:spPr bwMode="auto">
            <a:xfrm>
              <a:off x="2880" y="1574"/>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Lorazepam</a:t>
              </a:r>
            </a:p>
          </p:txBody>
        </p:sp>
        <p:sp>
          <p:nvSpPr>
            <p:cNvPr id="313362" name="Rectangle 18"/>
            <p:cNvSpPr>
              <a:spLocks noChangeArrowheads="1"/>
            </p:cNvSpPr>
            <p:nvPr/>
          </p:nvSpPr>
          <p:spPr bwMode="auto">
            <a:xfrm>
              <a:off x="1536" y="1574"/>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Alprazolam</a:t>
              </a:r>
            </a:p>
          </p:txBody>
        </p:sp>
        <p:sp>
          <p:nvSpPr>
            <p:cNvPr id="313363" name="Rectangle 19"/>
            <p:cNvSpPr>
              <a:spLocks noChangeArrowheads="1"/>
            </p:cNvSpPr>
            <p:nvPr/>
          </p:nvSpPr>
          <p:spPr bwMode="auto">
            <a:xfrm>
              <a:off x="2880" y="1248"/>
              <a:ext cx="1248"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Accutane®</a:t>
              </a:r>
            </a:p>
          </p:txBody>
        </p:sp>
        <p:sp>
          <p:nvSpPr>
            <p:cNvPr id="313364" name="Rectangle 20"/>
            <p:cNvSpPr>
              <a:spLocks noChangeArrowheads="1"/>
            </p:cNvSpPr>
            <p:nvPr/>
          </p:nvSpPr>
          <p:spPr bwMode="auto">
            <a:xfrm>
              <a:off x="1536" y="1248"/>
              <a:ext cx="1344" cy="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latin typeface="Arial Unicode MS" charset="0"/>
                </a:rPr>
                <a:t>Accupril®</a:t>
              </a:r>
            </a:p>
          </p:txBody>
        </p:sp>
        <p:sp>
          <p:nvSpPr>
            <p:cNvPr id="313365" name="Line 21"/>
            <p:cNvSpPr>
              <a:spLocks noChangeShapeType="1"/>
            </p:cNvSpPr>
            <p:nvPr/>
          </p:nvSpPr>
          <p:spPr bwMode="auto">
            <a:xfrm>
              <a:off x="1536" y="1248"/>
              <a:ext cx="2592"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66" name="Line 22"/>
            <p:cNvSpPr>
              <a:spLocks noChangeShapeType="1"/>
            </p:cNvSpPr>
            <p:nvPr/>
          </p:nvSpPr>
          <p:spPr bwMode="auto">
            <a:xfrm>
              <a:off x="1536" y="1574"/>
              <a:ext cx="259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67" name="Line 23"/>
            <p:cNvSpPr>
              <a:spLocks noChangeShapeType="1"/>
            </p:cNvSpPr>
            <p:nvPr/>
          </p:nvSpPr>
          <p:spPr bwMode="auto">
            <a:xfrm>
              <a:off x="1536" y="1900"/>
              <a:ext cx="259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68" name="Line 24"/>
            <p:cNvSpPr>
              <a:spLocks noChangeShapeType="1"/>
            </p:cNvSpPr>
            <p:nvPr/>
          </p:nvSpPr>
          <p:spPr bwMode="auto">
            <a:xfrm>
              <a:off x="1536" y="2226"/>
              <a:ext cx="259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69" name="Line 25"/>
            <p:cNvSpPr>
              <a:spLocks noChangeShapeType="1"/>
            </p:cNvSpPr>
            <p:nvPr/>
          </p:nvSpPr>
          <p:spPr bwMode="auto">
            <a:xfrm>
              <a:off x="1536" y="2552"/>
              <a:ext cx="259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70" name="Line 26"/>
            <p:cNvSpPr>
              <a:spLocks noChangeShapeType="1"/>
            </p:cNvSpPr>
            <p:nvPr/>
          </p:nvSpPr>
          <p:spPr bwMode="auto">
            <a:xfrm>
              <a:off x="1536" y="2878"/>
              <a:ext cx="259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71" name="Line 27"/>
            <p:cNvSpPr>
              <a:spLocks noChangeShapeType="1"/>
            </p:cNvSpPr>
            <p:nvPr/>
          </p:nvSpPr>
          <p:spPr bwMode="auto">
            <a:xfrm>
              <a:off x="1536" y="3204"/>
              <a:ext cx="259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72" name="Line 28"/>
            <p:cNvSpPr>
              <a:spLocks noChangeShapeType="1"/>
            </p:cNvSpPr>
            <p:nvPr/>
          </p:nvSpPr>
          <p:spPr bwMode="auto">
            <a:xfrm>
              <a:off x="1536" y="3530"/>
              <a:ext cx="2592"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73" name="Line 29"/>
            <p:cNvSpPr>
              <a:spLocks noChangeShapeType="1"/>
            </p:cNvSpPr>
            <p:nvPr/>
          </p:nvSpPr>
          <p:spPr bwMode="auto">
            <a:xfrm>
              <a:off x="1536" y="3856"/>
              <a:ext cx="2592" cy="0"/>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74" name="Line 30"/>
            <p:cNvSpPr>
              <a:spLocks noChangeShapeType="1"/>
            </p:cNvSpPr>
            <p:nvPr/>
          </p:nvSpPr>
          <p:spPr bwMode="auto">
            <a:xfrm>
              <a:off x="1536" y="1248"/>
              <a:ext cx="0" cy="2608"/>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75" name="Line 31"/>
            <p:cNvSpPr>
              <a:spLocks noChangeShapeType="1"/>
            </p:cNvSpPr>
            <p:nvPr/>
          </p:nvSpPr>
          <p:spPr bwMode="auto">
            <a:xfrm>
              <a:off x="2880" y="1248"/>
              <a:ext cx="0" cy="2608"/>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13376" name="Line 32"/>
            <p:cNvSpPr>
              <a:spLocks noChangeShapeType="1"/>
            </p:cNvSpPr>
            <p:nvPr/>
          </p:nvSpPr>
          <p:spPr bwMode="auto">
            <a:xfrm>
              <a:off x="4128" y="1248"/>
              <a:ext cx="0" cy="2608"/>
            </a:xfrm>
            <a:prstGeom prst="line">
              <a:avLst/>
            </a:prstGeom>
            <a:noFill/>
            <a:ln w="28575" cap="sq">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3057" name="Object 2"/>
          <p:cNvGraphicFramePr>
            <a:graphicFrameLocks noChangeAspect="1"/>
          </p:cNvGraphicFramePr>
          <p:nvPr/>
        </p:nvGraphicFramePr>
        <p:xfrm>
          <a:off x="533400" y="1981200"/>
          <a:ext cx="7848600" cy="984250"/>
        </p:xfrm>
        <a:graphic>
          <a:graphicData uri="http://schemas.openxmlformats.org/presentationml/2006/ole">
            <mc:AlternateContent xmlns:mc="http://schemas.openxmlformats.org/markup-compatibility/2006">
              <mc:Choice xmlns:v="urn:schemas-microsoft-com:vml" Requires="v">
                <p:oleObj spid="_x0000_s173103" name="Document" r:id="rId4" imgW="3124200" imgH="391668" progId="Word.Document.8">
                  <p:embed/>
                </p:oleObj>
              </mc:Choice>
              <mc:Fallback>
                <p:oleObj name="Document" r:id="rId4" imgW="3124200" imgH="391668"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981200"/>
                        <a:ext cx="7848600" cy="984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73058" name="Object 3"/>
          <p:cNvGraphicFramePr>
            <a:graphicFrameLocks noChangeAspect="1"/>
          </p:cNvGraphicFramePr>
          <p:nvPr/>
        </p:nvGraphicFramePr>
        <p:xfrm>
          <a:off x="533400" y="3886200"/>
          <a:ext cx="8229600" cy="720725"/>
        </p:xfrm>
        <a:graphic>
          <a:graphicData uri="http://schemas.openxmlformats.org/presentationml/2006/ole">
            <mc:AlternateContent xmlns:mc="http://schemas.openxmlformats.org/markup-compatibility/2006">
              <mc:Choice xmlns:v="urn:schemas-microsoft-com:vml" Requires="v">
                <p:oleObj spid="_x0000_s173104" name="Document" r:id="rId7" imgW="3076956" imgH="269748" progId="Word.Document.8">
                  <p:embed/>
                </p:oleObj>
              </mc:Choice>
              <mc:Fallback>
                <p:oleObj name="Document" r:id="rId7" imgW="3076956" imgH="269748"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886200"/>
                        <a:ext cx="8229600"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ma_72_4_010_pdf_gi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505" y="448297"/>
            <a:ext cx="7751452" cy="4867191"/>
          </a:xfrm>
          <a:prstGeom prst="rect">
            <a:avLst/>
          </a:prstGeom>
        </p:spPr>
      </p:pic>
      <p:sp>
        <p:nvSpPr>
          <p:cNvPr id="3" name="TextBox 2"/>
          <p:cNvSpPr txBox="1"/>
          <p:nvPr/>
        </p:nvSpPr>
        <p:spPr>
          <a:xfrm>
            <a:off x="6976556" y="6021084"/>
            <a:ext cx="1815521" cy="461665"/>
          </a:xfrm>
          <a:prstGeom prst="rect">
            <a:avLst/>
          </a:prstGeom>
          <a:noFill/>
        </p:spPr>
        <p:txBody>
          <a:bodyPr wrap="none" rtlCol="0">
            <a:spAutoFit/>
          </a:bodyPr>
          <a:lstStyle/>
          <a:p>
            <a:r>
              <a:rPr lang="en-US" sz="2400" b="1" dirty="0" smtClean="0"/>
              <a:t>JAMA 1919</a:t>
            </a:r>
            <a:endParaRPr lang="en-US" sz="2400" b="1" dirty="0"/>
          </a:p>
        </p:txBody>
      </p:sp>
    </p:spTree>
    <p:extLst>
      <p:ext uri="{BB962C8B-B14F-4D97-AF65-F5344CB8AC3E}">
        <p14:creationId xmlns:p14="http://schemas.microsoft.com/office/powerpoint/2010/main" val="323359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Content Placeholder 3" descr="sl_gcp10.pdf-3.jpg"/>
          <p:cNvPicPr>
            <a:picLocks noGrp="1" noChangeAspect="1"/>
          </p:cNvPicPr>
          <p:nvPr>
            <p:ph idx="1"/>
          </p:nvPr>
        </p:nvPicPr>
        <p:blipFill>
          <a:blip r:embed="rId3">
            <a:extLst>
              <a:ext uri="{28A0092B-C50C-407E-A947-70E740481C1C}">
                <a14:useLocalDpi xmlns:a14="http://schemas.microsoft.com/office/drawing/2010/main" val="0"/>
              </a:ext>
            </a:extLst>
          </a:blip>
          <a:srcRect l="-11732" r="-11732"/>
          <a:stretch>
            <a:fillRect/>
          </a:stretch>
        </p:blipFill>
        <p:spPr>
          <a:xfrm>
            <a:off x="28575" y="658813"/>
            <a:ext cx="9091613" cy="5383212"/>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Content Placeholder 3" descr="sl_gcp10.pdf-4.jpg"/>
          <p:cNvPicPr>
            <a:picLocks noGrp="1" noChangeAspect="1"/>
          </p:cNvPicPr>
          <p:nvPr>
            <p:ph idx="1"/>
          </p:nvPr>
        </p:nvPicPr>
        <p:blipFill>
          <a:blip r:embed="rId3">
            <a:extLst>
              <a:ext uri="{28A0092B-C50C-407E-A947-70E740481C1C}">
                <a14:useLocalDpi xmlns:a14="http://schemas.microsoft.com/office/drawing/2010/main" val="0"/>
              </a:ext>
            </a:extLst>
          </a:blip>
          <a:srcRect l="-8710" r="-8710"/>
          <a:stretch>
            <a:fillRect/>
          </a:stretch>
        </p:blipFill>
        <p:spPr>
          <a:xfrm>
            <a:off x="26988" y="608013"/>
            <a:ext cx="9105900" cy="5476875"/>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solidFill>
            <a:schemeClr val="bg1"/>
          </a:solidFill>
        </p:spPr>
        <p:txBody>
          <a:bodyPr/>
          <a:lstStyle/>
          <a:p>
            <a:r>
              <a:rPr lang="en-US" dirty="0" err="1" smtClean="0">
                <a:solidFill>
                  <a:schemeClr val="tx2">
                    <a:lumMod val="75000"/>
                  </a:schemeClr>
                </a:solidFill>
              </a:rPr>
              <a:t>Tények</a:t>
            </a:r>
            <a:r>
              <a:rPr lang="en-US" dirty="0" smtClean="0">
                <a:solidFill>
                  <a:schemeClr val="tx2">
                    <a:lumMod val="75000"/>
                  </a:schemeClr>
                </a:solidFill>
              </a:rPr>
              <a:t> </a:t>
            </a:r>
            <a:r>
              <a:rPr lang="en-US" dirty="0" err="1" smtClean="0">
                <a:solidFill>
                  <a:schemeClr val="tx2">
                    <a:lumMod val="75000"/>
                  </a:schemeClr>
                </a:solidFill>
              </a:rPr>
              <a:t>és</a:t>
            </a:r>
            <a:r>
              <a:rPr lang="en-US" dirty="0" smtClean="0">
                <a:solidFill>
                  <a:schemeClr val="tx2">
                    <a:lumMod val="75000"/>
                  </a:schemeClr>
                </a:solidFill>
              </a:rPr>
              <a:t> </a:t>
            </a:r>
            <a:r>
              <a:rPr lang="en-US" dirty="0" err="1" smtClean="0">
                <a:solidFill>
                  <a:schemeClr val="tx2">
                    <a:lumMod val="75000"/>
                  </a:schemeClr>
                </a:solidFill>
              </a:rPr>
              <a:t>tévhitek</a:t>
            </a:r>
            <a:endParaRPr lang="en-US" dirty="0">
              <a:solidFill>
                <a:schemeClr val="tx2">
                  <a:lumMod val="75000"/>
                </a:schemeClr>
              </a:solidFill>
            </a:endParaRPr>
          </a:p>
        </p:txBody>
      </p:sp>
      <p:pic>
        <p:nvPicPr>
          <p:cNvPr id="9" name="Picture 8" descr="Dabigatran (Pradaxa) European bleeding update | theheart.or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040" y="1340768"/>
            <a:ext cx="8532440" cy="4090746"/>
          </a:xfrm>
          <a:prstGeom prst="rect">
            <a:avLst/>
          </a:prstGeom>
        </p:spPr>
      </p:pic>
      <p:pic>
        <p:nvPicPr>
          <p:cNvPr id="10" name="Picture 9"/>
          <p:cNvPicPr>
            <a:picLocks noChangeAspect="1"/>
          </p:cNvPicPr>
          <p:nvPr/>
        </p:nvPicPr>
        <p:blipFill>
          <a:blip r:embed="rId3" cstate="print"/>
          <a:stretch>
            <a:fillRect/>
          </a:stretch>
        </p:blipFill>
        <p:spPr>
          <a:xfrm>
            <a:off x="1331640" y="3501008"/>
            <a:ext cx="6225574" cy="2937134"/>
          </a:xfrm>
          <a:prstGeom prst="rect">
            <a:avLst/>
          </a:prstGeom>
        </p:spPr>
      </p:pic>
    </p:spTree>
    <p:extLst>
      <p:ext uri="{BB962C8B-B14F-4D97-AF65-F5344CB8AC3E}">
        <p14:creationId xmlns:p14="http://schemas.microsoft.com/office/powerpoint/2010/main" val="381233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descr="Gyógyszer-Interakcio.pdf-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3" descr="Introduction_ Pharmacokinetics_ Merck Manual Professio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 y="1006475"/>
            <a:ext cx="8218488" cy="574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ext Box 3"/>
          <p:cNvSpPr txBox="1">
            <a:spLocks noChangeArrowheads="1"/>
          </p:cNvSpPr>
          <p:nvPr/>
        </p:nvSpPr>
        <p:spPr bwMode="auto">
          <a:xfrm>
            <a:off x="2622550" y="161925"/>
            <a:ext cx="38322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hu-HU" sz="3600" b="1" smtClean="0">
                <a:solidFill>
                  <a:schemeClr val="tx2"/>
                </a:solidFill>
                <a:latin typeface="Cambria" charset="0"/>
              </a:rPr>
              <a:t>Farmakokinetika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Content Placeholder 3" descr="MMPE_20RX_302_01_eps.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65263" y="1238250"/>
            <a:ext cx="6196012" cy="5468938"/>
          </a:xfrm>
        </p:spPr>
      </p:pic>
      <p:sp>
        <p:nvSpPr>
          <p:cNvPr id="23555" name="Text Box 3"/>
          <p:cNvSpPr txBox="1">
            <a:spLocks noChangeArrowheads="1"/>
          </p:cNvSpPr>
          <p:nvPr/>
        </p:nvSpPr>
        <p:spPr bwMode="auto">
          <a:xfrm>
            <a:off x="2622550" y="200025"/>
            <a:ext cx="38989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hu-HU" sz="3600" b="1">
                <a:solidFill>
                  <a:schemeClr val="tx2"/>
                </a:solidFill>
                <a:latin typeface="Cambria" charset="0"/>
              </a:rPr>
              <a:t>Farmakogenetika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3" descr="Pharmacogenetics_ Concepts in Pharmacotherapy_ Merck Manual Professio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138" y="274638"/>
            <a:ext cx="8048625" cy="64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2692400" y="6045200"/>
            <a:ext cx="6078538"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914400"/>
            <a:r>
              <a:rPr lang="en-US" sz="1600" i="1">
                <a:solidFill>
                  <a:srgbClr val="FFFFFF"/>
                </a:solidFill>
                <a:latin typeface="Times New Roman" charset="0"/>
              </a:rPr>
              <a:t>LAM 2007;17(6–7):403–410.Nagy: A gyógyszerszedési attitûd jelentôsége a lipidszintcsökkentô kezelésben</a:t>
            </a:r>
          </a:p>
        </p:txBody>
      </p:sp>
      <p:pic>
        <p:nvPicPr>
          <p:cNvPr id="189442" name="Picture 2" descr="a_gyogyszerszedesi_attitud_jelentosege_a_lipidszintcsokkento_kezelesben_beteg_egyuttmukodes_perzisztencia_es_compliance-270 (page 4 of 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28600"/>
            <a:ext cx="680085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0" y="169863"/>
            <a:ext cx="9144000" cy="1506537"/>
          </a:xfrm>
        </p:spPr>
        <p:txBody>
          <a:bodyPr lIns="92075" tIns="46038" rIns="92075" bIns="46038"/>
          <a:lstStyle/>
          <a:p>
            <a:pPr eaLnBrk="1" hangingPunct="1">
              <a:defRPr/>
            </a:pPr>
            <a:r>
              <a:rPr lang="hu-HU" smtClean="0">
                <a:solidFill>
                  <a:srgbClr val="FFFF00"/>
                </a:solidFill>
                <a:cs typeface="+mj-cs"/>
              </a:rPr>
              <a:t>A vérnyomáscsökkentők dózis-hatás és dózis-mellékhatás görbéje</a:t>
            </a:r>
          </a:p>
        </p:txBody>
      </p:sp>
      <p:sp>
        <p:nvSpPr>
          <p:cNvPr id="575491" name="Rectangle 3"/>
          <p:cNvSpPr>
            <a:spLocks noChangeArrowheads="1"/>
          </p:cNvSpPr>
          <p:nvPr/>
        </p:nvSpPr>
        <p:spPr bwMode="auto">
          <a:xfrm>
            <a:off x="3325813" y="6537325"/>
            <a:ext cx="58181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spAutoFit/>
          </a:bodyPr>
          <a:lstStyle/>
          <a:p>
            <a:pPr algn="r" defTabSz="914400" eaLnBrk="0" hangingPunct="0">
              <a:defRPr/>
            </a:pPr>
            <a:r>
              <a:rPr lang="hu-HU" sz="1000" b="1">
                <a:solidFill>
                  <a:srgbClr val="CCECFF"/>
                </a:solidFill>
                <a:latin typeface="Times New Roman" charset="0"/>
                <a:cs typeface="+mn-cs"/>
              </a:rPr>
              <a:t>Mancia G. et Grassi  G.  Cardiovasc Drug Therapy, 1997.</a:t>
            </a:r>
          </a:p>
        </p:txBody>
      </p:sp>
      <p:sp>
        <p:nvSpPr>
          <p:cNvPr id="575492" name="Freeform 4"/>
          <p:cNvSpPr>
            <a:spLocks/>
          </p:cNvSpPr>
          <p:nvPr/>
        </p:nvSpPr>
        <p:spPr bwMode="auto">
          <a:xfrm>
            <a:off x="1585913" y="2219325"/>
            <a:ext cx="5953125" cy="3127375"/>
          </a:xfrm>
          <a:custGeom>
            <a:avLst/>
            <a:gdLst>
              <a:gd name="T0" fmla="*/ 0 w 3750"/>
              <a:gd name="T1" fmla="*/ 0 h 1970"/>
              <a:gd name="T2" fmla="*/ 0 w 3750"/>
              <a:gd name="T3" fmla="*/ 1969 h 1970"/>
              <a:gd name="T4" fmla="*/ 3749 w 3750"/>
              <a:gd name="T5" fmla="*/ 1969 h 1970"/>
            </a:gdLst>
            <a:ahLst/>
            <a:cxnLst>
              <a:cxn ang="0">
                <a:pos x="T0" y="T1"/>
              </a:cxn>
              <a:cxn ang="0">
                <a:pos x="T2" y="T3"/>
              </a:cxn>
              <a:cxn ang="0">
                <a:pos x="T4" y="T5"/>
              </a:cxn>
            </a:cxnLst>
            <a:rect l="0" t="0" r="r" b="b"/>
            <a:pathLst>
              <a:path w="3750" h="1970">
                <a:moveTo>
                  <a:pt x="0" y="0"/>
                </a:moveTo>
                <a:lnTo>
                  <a:pt x="0" y="1969"/>
                </a:lnTo>
                <a:lnTo>
                  <a:pt x="3749" y="1969"/>
                </a:lnTo>
              </a:path>
            </a:pathLst>
          </a:custGeom>
          <a:noFill/>
          <a:ln w="25400" cap="rnd" cmpd="sng">
            <a:solidFill>
              <a:schemeClr val="bg1"/>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cs typeface="+mn-cs"/>
            </a:endParaRPr>
          </a:p>
        </p:txBody>
      </p:sp>
      <p:sp>
        <p:nvSpPr>
          <p:cNvPr id="575493" name="Rectangle 5"/>
          <p:cNvSpPr>
            <a:spLocks noChangeArrowheads="1"/>
          </p:cNvSpPr>
          <p:nvPr/>
        </p:nvSpPr>
        <p:spPr bwMode="auto">
          <a:xfrm>
            <a:off x="3544888" y="5454650"/>
            <a:ext cx="65881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defTabSz="762000" eaLnBrk="0" hangingPunct="0">
              <a:defRPr/>
            </a:pPr>
            <a:r>
              <a:rPr lang="hu-HU" sz="1600" b="1">
                <a:solidFill>
                  <a:srgbClr val="FFFF00"/>
                </a:solidFill>
                <a:latin typeface="Times New Roman" charset="0"/>
                <a:cs typeface="+mn-cs"/>
              </a:rPr>
              <a:t>Dózis</a:t>
            </a:r>
          </a:p>
        </p:txBody>
      </p:sp>
      <p:sp>
        <p:nvSpPr>
          <p:cNvPr id="575494" name="Line 6"/>
          <p:cNvSpPr>
            <a:spLocks noChangeShapeType="1"/>
          </p:cNvSpPr>
          <p:nvPr/>
        </p:nvSpPr>
        <p:spPr bwMode="auto">
          <a:xfrm>
            <a:off x="4271963" y="5634038"/>
            <a:ext cx="1390650" cy="0"/>
          </a:xfrm>
          <a:prstGeom prst="line">
            <a:avLst/>
          </a:prstGeom>
          <a:noFill/>
          <a:ln w="25400">
            <a:solidFill>
              <a:schemeClr val="bg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000000"/>
              </a:solidFill>
              <a:cs typeface="+mn-cs"/>
            </a:endParaRPr>
          </a:p>
        </p:txBody>
      </p:sp>
      <p:sp>
        <p:nvSpPr>
          <p:cNvPr id="575495" name="Rectangle 7"/>
          <p:cNvSpPr>
            <a:spLocks noChangeArrowheads="1"/>
          </p:cNvSpPr>
          <p:nvPr/>
        </p:nvSpPr>
        <p:spPr bwMode="auto">
          <a:xfrm rot="16200000">
            <a:off x="816769" y="4277519"/>
            <a:ext cx="69373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ctr" defTabSz="762000" eaLnBrk="0" hangingPunct="0">
              <a:defRPr/>
            </a:pPr>
            <a:r>
              <a:rPr lang="hu-HU" sz="1600" b="1">
                <a:solidFill>
                  <a:srgbClr val="FFFF00"/>
                </a:solidFill>
                <a:latin typeface="Times New Roman" charset="0"/>
                <a:cs typeface="+mn-cs"/>
              </a:rPr>
              <a:t>Hatás</a:t>
            </a:r>
          </a:p>
        </p:txBody>
      </p:sp>
      <p:sp>
        <p:nvSpPr>
          <p:cNvPr id="575496" name="Line 8"/>
          <p:cNvSpPr>
            <a:spLocks noChangeShapeType="1"/>
          </p:cNvSpPr>
          <p:nvPr/>
        </p:nvSpPr>
        <p:spPr bwMode="auto">
          <a:xfrm flipV="1">
            <a:off x="1211263" y="2595563"/>
            <a:ext cx="0" cy="1390650"/>
          </a:xfrm>
          <a:prstGeom prst="line">
            <a:avLst/>
          </a:prstGeom>
          <a:noFill/>
          <a:ln w="25400">
            <a:solidFill>
              <a:schemeClr val="bg1"/>
            </a:solidFill>
            <a:round/>
            <a:headEnd type="none" w="sm" len="sm"/>
            <a:tailEnd type="stealth"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000000"/>
              </a:solidFill>
              <a:cs typeface="+mn-cs"/>
            </a:endParaRPr>
          </a:p>
        </p:txBody>
      </p:sp>
      <p:sp>
        <p:nvSpPr>
          <p:cNvPr id="575497" name="Freeform 9"/>
          <p:cNvSpPr>
            <a:spLocks/>
          </p:cNvSpPr>
          <p:nvPr/>
        </p:nvSpPr>
        <p:spPr bwMode="auto">
          <a:xfrm>
            <a:off x="2035175" y="2573338"/>
            <a:ext cx="5481638" cy="2441575"/>
          </a:xfrm>
          <a:custGeom>
            <a:avLst/>
            <a:gdLst>
              <a:gd name="T0" fmla="*/ 0 w 3453"/>
              <a:gd name="T1" fmla="*/ 1537 h 1538"/>
              <a:gd name="T2" fmla="*/ 148 w 3453"/>
              <a:gd name="T3" fmla="*/ 1375 h 1538"/>
              <a:gd name="T4" fmla="*/ 283 w 3453"/>
              <a:gd name="T5" fmla="*/ 1227 h 1538"/>
              <a:gd name="T6" fmla="*/ 411 w 3453"/>
              <a:gd name="T7" fmla="*/ 1099 h 1538"/>
              <a:gd name="T8" fmla="*/ 499 w 3453"/>
              <a:gd name="T9" fmla="*/ 998 h 1538"/>
              <a:gd name="T10" fmla="*/ 600 w 3453"/>
              <a:gd name="T11" fmla="*/ 890 h 1538"/>
              <a:gd name="T12" fmla="*/ 708 w 3453"/>
              <a:gd name="T13" fmla="*/ 789 h 1538"/>
              <a:gd name="T14" fmla="*/ 883 w 3453"/>
              <a:gd name="T15" fmla="*/ 640 h 1538"/>
              <a:gd name="T16" fmla="*/ 1025 w 3453"/>
              <a:gd name="T17" fmla="*/ 532 h 1538"/>
              <a:gd name="T18" fmla="*/ 1160 w 3453"/>
              <a:gd name="T19" fmla="*/ 445 h 1538"/>
              <a:gd name="T20" fmla="*/ 1281 w 3453"/>
              <a:gd name="T21" fmla="*/ 364 h 1538"/>
              <a:gd name="T22" fmla="*/ 1422 w 3453"/>
              <a:gd name="T23" fmla="*/ 283 h 1538"/>
              <a:gd name="T24" fmla="*/ 1564 w 3453"/>
              <a:gd name="T25" fmla="*/ 222 h 1538"/>
              <a:gd name="T26" fmla="*/ 1726 w 3453"/>
              <a:gd name="T27" fmla="*/ 161 h 1538"/>
              <a:gd name="T28" fmla="*/ 1908 w 3453"/>
              <a:gd name="T29" fmla="*/ 114 h 1538"/>
              <a:gd name="T30" fmla="*/ 2103 w 3453"/>
              <a:gd name="T31" fmla="*/ 81 h 1538"/>
              <a:gd name="T32" fmla="*/ 2299 w 3453"/>
              <a:gd name="T33" fmla="*/ 54 h 1538"/>
              <a:gd name="T34" fmla="*/ 2542 w 3453"/>
              <a:gd name="T35" fmla="*/ 47 h 1538"/>
              <a:gd name="T36" fmla="*/ 2798 w 3453"/>
              <a:gd name="T37" fmla="*/ 40 h 1538"/>
              <a:gd name="T38" fmla="*/ 3014 w 3453"/>
              <a:gd name="T39" fmla="*/ 40 h 1538"/>
              <a:gd name="T40" fmla="*/ 3182 w 3453"/>
              <a:gd name="T41" fmla="*/ 33 h 1538"/>
              <a:gd name="T42" fmla="*/ 3304 w 3453"/>
              <a:gd name="T43" fmla="*/ 27 h 1538"/>
              <a:gd name="T44" fmla="*/ 3398 w 3453"/>
              <a:gd name="T45" fmla="*/ 20 h 1538"/>
              <a:gd name="T46" fmla="*/ 3452 w 3453"/>
              <a:gd name="T47" fmla="*/ 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53" h="1538">
                <a:moveTo>
                  <a:pt x="0" y="1537"/>
                </a:moveTo>
                <a:lnTo>
                  <a:pt x="148" y="1375"/>
                </a:lnTo>
                <a:lnTo>
                  <a:pt x="283" y="1227"/>
                </a:lnTo>
                <a:lnTo>
                  <a:pt x="411" y="1099"/>
                </a:lnTo>
                <a:lnTo>
                  <a:pt x="499" y="998"/>
                </a:lnTo>
                <a:lnTo>
                  <a:pt x="600" y="890"/>
                </a:lnTo>
                <a:lnTo>
                  <a:pt x="708" y="789"/>
                </a:lnTo>
                <a:lnTo>
                  <a:pt x="883" y="640"/>
                </a:lnTo>
                <a:lnTo>
                  <a:pt x="1025" y="532"/>
                </a:lnTo>
                <a:lnTo>
                  <a:pt x="1160" y="445"/>
                </a:lnTo>
                <a:lnTo>
                  <a:pt x="1281" y="364"/>
                </a:lnTo>
                <a:lnTo>
                  <a:pt x="1422" y="283"/>
                </a:lnTo>
                <a:lnTo>
                  <a:pt x="1564" y="222"/>
                </a:lnTo>
                <a:lnTo>
                  <a:pt x="1726" y="161"/>
                </a:lnTo>
                <a:lnTo>
                  <a:pt x="1908" y="114"/>
                </a:lnTo>
                <a:lnTo>
                  <a:pt x="2103" y="81"/>
                </a:lnTo>
                <a:lnTo>
                  <a:pt x="2299" y="54"/>
                </a:lnTo>
                <a:lnTo>
                  <a:pt x="2542" y="47"/>
                </a:lnTo>
                <a:lnTo>
                  <a:pt x="2798" y="40"/>
                </a:lnTo>
                <a:lnTo>
                  <a:pt x="3014" y="40"/>
                </a:lnTo>
                <a:lnTo>
                  <a:pt x="3182" y="33"/>
                </a:lnTo>
                <a:lnTo>
                  <a:pt x="3304" y="27"/>
                </a:lnTo>
                <a:lnTo>
                  <a:pt x="3398" y="20"/>
                </a:lnTo>
                <a:lnTo>
                  <a:pt x="3452" y="0"/>
                </a:lnTo>
              </a:path>
            </a:pathLst>
          </a:custGeom>
          <a:noFill/>
          <a:ln w="38100" cap="rnd" cmpd="sng">
            <a:solidFill>
              <a:srgbClr val="00FFFF"/>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cs typeface="+mn-cs"/>
            </a:endParaRPr>
          </a:p>
        </p:txBody>
      </p:sp>
      <p:sp>
        <p:nvSpPr>
          <p:cNvPr id="575498" name="Freeform 10"/>
          <p:cNvSpPr>
            <a:spLocks/>
          </p:cNvSpPr>
          <p:nvPr/>
        </p:nvSpPr>
        <p:spPr bwMode="auto">
          <a:xfrm>
            <a:off x="2035175" y="2422525"/>
            <a:ext cx="3276600" cy="2603500"/>
          </a:xfrm>
          <a:custGeom>
            <a:avLst/>
            <a:gdLst>
              <a:gd name="T0" fmla="*/ 0 w 2064"/>
              <a:gd name="T1" fmla="*/ 1639 h 1640"/>
              <a:gd name="T2" fmla="*/ 155 w 2064"/>
              <a:gd name="T3" fmla="*/ 1618 h 1640"/>
              <a:gd name="T4" fmla="*/ 290 w 2064"/>
              <a:gd name="T5" fmla="*/ 1598 h 1640"/>
              <a:gd name="T6" fmla="*/ 479 w 2064"/>
              <a:gd name="T7" fmla="*/ 1571 h 1640"/>
              <a:gd name="T8" fmla="*/ 627 w 2064"/>
              <a:gd name="T9" fmla="*/ 1540 h 1640"/>
              <a:gd name="T10" fmla="*/ 789 w 2064"/>
              <a:gd name="T11" fmla="*/ 1504 h 1640"/>
              <a:gd name="T12" fmla="*/ 978 w 2064"/>
              <a:gd name="T13" fmla="*/ 1450 h 1640"/>
              <a:gd name="T14" fmla="*/ 1106 w 2064"/>
              <a:gd name="T15" fmla="*/ 1403 h 1640"/>
              <a:gd name="T16" fmla="*/ 1227 w 2064"/>
              <a:gd name="T17" fmla="*/ 1349 h 1640"/>
              <a:gd name="T18" fmla="*/ 1342 w 2064"/>
              <a:gd name="T19" fmla="*/ 1281 h 1640"/>
              <a:gd name="T20" fmla="*/ 1443 w 2064"/>
              <a:gd name="T21" fmla="*/ 1200 h 1640"/>
              <a:gd name="T22" fmla="*/ 1524 w 2064"/>
              <a:gd name="T23" fmla="*/ 1113 h 1640"/>
              <a:gd name="T24" fmla="*/ 1587 w 2064"/>
              <a:gd name="T25" fmla="*/ 1036 h 1640"/>
              <a:gd name="T26" fmla="*/ 1640 w 2064"/>
              <a:gd name="T27" fmla="*/ 966 h 1640"/>
              <a:gd name="T28" fmla="*/ 1719 w 2064"/>
              <a:gd name="T29" fmla="*/ 836 h 1640"/>
              <a:gd name="T30" fmla="*/ 1781 w 2064"/>
              <a:gd name="T31" fmla="*/ 717 h 1640"/>
              <a:gd name="T32" fmla="*/ 1847 w 2064"/>
              <a:gd name="T33" fmla="*/ 573 h 1640"/>
              <a:gd name="T34" fmla="*/ 1907 w 2064"/>
              <a:gd name="T35" fmla="*/ 437 h 1640"/>
              <a:gd name="T36" fmla="*/ 1969 w 2064"/>
              <a:gd name="T37" fmla="*/ 277 h 1640"/>
              <a:gd name="T38" fmla="*/ 2063 w 2064"/>
              <a:gd name="T39" fmla="*/ 0 h 1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4" h="1640">
                <a:moveTo>
                  <a:pt x="0" y="1639"/>
                </a:moveTo>
                <a:lnTo>
                  <a:pt x="155" y="1618"/>
                </a:lnTo>
                <a:lnTo>
                  <a:pt x="290" y="1598"/>
                </a:lnTo>
                <a:lnTo>
                  <a:pt x="479" y="1571"/>
                </a:lnTo>
                <a:lnTo>
                  <a:pt x="627" y="1540"/>
                </a:lnTo>
                <a:lnTo>
                  <a:pt x="789" y="1504"/>
                </a:lnTo>
                <a:lnTo>
                  <a:pt x="978" y="1450"/>
                </a:lnTo>
                <a:lnTo>
                  <a:pt x="1106" y="1403"/>
                </a:lnTo>
                <a:lnTo>
                  <a:pt x="1227" y="1349"/>
                </a:lnTo>
                <a:lnTo>
                  <a:pt x="1342" y="1281"/>
                </a:lnTo>
                <a:lnTo>
                  <a:pt x="1443" y="1200"/>
                </a:lnTo>
                <a:lnTo>
                  <a:pt x="1524" y="1113"/>
                </a:lnTo>
                <a:lnTo>
                  <a:pt x="1587" y="1036"/>
                </a:lnTo>
                <a:lnTo>
                  <a:pt x="1640" y="966"/>
                </a:lnTo>
                <a:lnTo>
                  <a:pt x="1719" y="836"/>
                </a:lnTo>
                <a:lnTo>
                  <a:pt x="1781" y="717"/>
                </a:lnTo>
                <a:lnTo>
                  <a:pt x="1847" y="573"/>
                </a:lnTo>
                <a:lnTo>
                  <a:pt x="1907" y="437"/>
                </a:lnTo>
                <a:lnTo>
                  <a:pt x="1969" y="277"/>
                </a:lnTo>
                <a:lnTo>
                  <a:pt x="2063" y="0"/>
                </a:lnTo>
              </a:path>
            </a:pathLst>
          </a:custGeom>
          <a:noFill/>
          <a:ln w="38100" cap="rnd" cmpd="sng">
            <a:solidFill>
              <a:srgbClr val="FF99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cs typeface="+mn-cs"/>
            </a:endParaRPr>
          </a:p>
        </p:txBody>
      </p:sp>
      <p:sp>
        <p:nvSpPr>
          <p:cNvPr id="575499" name="Line 11"/>
          <p:cNvSpPr>
            <a:spLocks noChangeShapeType="1"/>
          </p:cNvSpPr>
          <p:nvPr/>
        </p:nvSpPr>
        <p:spPr bwMode="auto">
          <a:xfrm>
            <a:off x="6219825" y="3695700"/>
            <a:ext cx="814388" cy="0"/>
          </a:xfrm>
          <a:prstGeom prst="line">
            <a:avLst/>
          </a:prstGeom>
          <a:noFill/>
          <a:ln w="38100">
            <a:solidFill>
              <a:srgbClr val="00FFFF"/>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000000"/>
              </a:solidFill>
              <a:cs typeface="+mn-cs"/>
            </a:endParaRPr>
          </a:p>
        </p:txBody>
      </p:sp>
      <p:sp>
        <p:nvSpPr>
          <p:cNvPr id="575500" name="Line 12"/>
          <p:cNvSpPr>
            <a:spLocks noChangeShapeType="1"/>
          </p:cNvSpPr>
          <p:nvPr/>
        </p:nvSpPr>
        <p:spPr bwMode="auto">
          <a:xfrm>
            <a:off x="6219825" y="4413250"/>
            <a:ext cx="814388" cy="0"/>
          </a:xfrm>
          <a:prstGeom prst="line">
            <a:avLst/>
          </a:prstGeom>
          <a:noFill/>
          <a:ln w="38100">
            <a:solidFill>
              <a:srgbClr val="FF99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a:solidFill>
                <a:srgbClr val="000000"/>
              </a:solidFill>
              <a:cs typeface="+mn-cs"/>
            </a:endParaRPr>
          </a:p>
        </p:txBody>
      </p:sp>
      <p:sp>
        <p:nvSpPr>
          <p:cNvPr id="575501" name="Rectangle 13"/>
          <p:cNvSpPr>
            <a:spLocks noChangeArrowheads="1"/>
          </p:cNvSpPr>
          <p:nvPr/>
        </p:nvSpPr>
        <p:spPr bwMode="auto">
          <a:xfrm>
            <a:off x="6113463" y="3709988"/>
            <a:ext cx="2003425"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hangingPunct="0">
              <a:defRPr/>
            </a:pPr>
            <a:r>
              <a:rPr lang="hu-HU" sz="1600" b="1">
                <a:solidFill>
                  <a:srgbClr val="FFFF00"/>
                </a:solidFill>
                <a:latin typeface="Times New Roman" charset="0"/>
                <a:cs typeface="+mn-cs"/>
              </a:rPr>
              <a:t>vérnyomáscsökkenés</a:t>
            </a:r>
          </a:p>
        </p:txBody>
      </p:sp>
      <p:sp>
        <p:nvSpPr>
          <p:cNvPr id="575502" name="Rectangle 14"/>
          <p:cNvSpPr>
            <a:spLocks noChangeArrowheads="1"/>
          </p:cNvSpPr>
          <p:nvPr/>
        </p:nvSpPr>
        <p:spPr bwMode="auto">
          <a:xfrm>
            <a:off x="6113463" y="4438650"/>
            <a:ext cx="1439862"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defTabSz="762000" eaLnBrk="0" hangingPunct="0">
              <a:defRPr/>
            </a:pPr>
            <a:r>
              <a:rPr lang="hu-HU" sz="1600" b="1">
                <a:solidFill>
                  <a:srgbClr val="FFFF00"/>
                </a:solidFill>
                <a:latin typeface="Times New Roman" charset="0"/>
                <a:cs typeface="+mn-cs"/>
              </a:rPr>
              <a:t>mellékhatások</a:t>
            </a:r>
          </a:p>
        </p:txBody>
      </p:sp>
      <p:sp>
        <p:nvSpPr>
          <p:cNvPr id="575503" name="Line 15"/>
          <p:cNvSpPr>
            <a:spLocks noChangeShapeType="1"/>
          </p:cNvSpPr>
          <p:nvPr/>
        </p:nvSpPr>
        <p:spPr bwMode="auto">
          <a:xfrm>
            <a:off x="755650" y="1676400"/>
            <a:ext cx="7632700" cy="0"/>
          </a:xfrm>
          <a:prstGeom prst="line">
            <a:avLst/>
          </a:prstGeom>
          <a:noFill/>
          <a:ln w="254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cs typeface="+mn-cs"/>
            </a:endParaRPr>
          </a:p>
        </p:txBody>
      </p:sp>
    </p:spTree>
    <p:extLst>
      <p:ext uri="{BB962C8B-B14F-4D97-AF65-F5344CB8AC3E}">
        <p14:creationId xmlns:p14="http://schemas.microsoft.com/office/powerpoint/2010/main" val="682343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75497"/>
                                        </p:tgtEl>
                                        <p:attrNameLst>
                                          <p:attrName>style.visibility</p:attrName>
                                        </p:attrNameLst>
                                      </p:cBhvr>
                                      <p:to>
                                        <p:strVal val="visible"/>
                                      </p:to>
                                    </p:set>
                                    <p:anim calcmode="lin" valueType="num">
                                      <p:cBhvr additive="base">
                                        <p:cTn id="7" dur="500" fill="hold"/>
                                        <p:tgtEl>
                                          <p:spTgt spid="575497"/>
                                        </p:tgtEl>
                                        <p:attrNameLst>
                                          <p:attrName>ppt_x</p:attrName>
                                        </p:attrNameLst>
                                      </p:cBhvr>
                                      <p:tavLst>
                                        <p:tav tm="0">
                                          <p:val>
                                            <p:strVal val="0-#ppt_w/2"/>
                                          </p:val>
                                        </p:tav>
                                        <p:tav tm="100000">
                                          <p:val>
                                            <p:strVal val="#ppt_x"/>
                                          </p:val>
                                        </p:tav>
                                      </p:tavLst>
                                    </p:anim>
                                    <p:anim calcmode="lin" valueType="num">
                                      <p:cBhvr additive="base">
                                        <p:cTn id="8" dur="500" fill="hold"/>
                                        <p:tgtEl>
                                          <p:spTgt spid="57549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HINT.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75498"/>
                                        </p:tgtEl>
                                        <p:attrNameLst>
                                          <p:attrName>style.visibility</p:attrName>
                                        </p:attrNameLst>
                                      </p:cBhvr>
                                      <p:to>
                                        <p:strVal val="visible"/>
                                      </p:to>
                                    </p:set>
                                    <p:anim calcmode="lin" valueType="num">
                                      <p:cBhvr additive="base">
                                        <p:cTn id="13" dur="500" fill="hold"/>
                                        <p:tgtEl>
                                          <p:spTgt spid="575498"/>
                                        </p:tgtEl>
                                        <p:attrNameLst>
                                          <p:attrName>ppt_x</p:attrName>
                                        </p:attrNameLst>
                                      </p:cBhvr>
                                      <p:tavLst>
                                        <p:tav tm="0">
                                          <p:val>
                                            <p:strVal val="0-#ppt_w/2"/>
                                          </p:val>
                                        </p:tav>
                                        <p:tav tm="100000">
                                          <p:val>
                                            <p:strVal val="#ppt_x"/>
                                          </p:val>
                                        </p:tav>
                                      </p:tavLst>
                                    </p:anim>
                                    <p:anim calcmode="lin" valueType="num">
                                      <p:cBhvr additive="base">
                                        <p:cTn id="14" dur="500" fill="hold"/>
                                        <p:tgtEl>
                                          <p:spTgt spid="57549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SUHI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274638"/>
            <a:ext cx="8229600" cy="644525"/>
          </a:xfrm>
        </p:spPr>
        <p:txBody>
          <a:bodyPr/>
          <a:lstStyle/>
          <a:p>
            <a:pPr eaLnBrk="1" hangingPunct="1">
              <a:defRPr/>
            </a:pPr>
            <a:r>
              <a:rPr lang="hu-HU" b="1" dirty="0">
                <a:solidFill>
                  <a:schemeClr val="accent1">
                    <a:lumMod val="75000"/>
                  </a:schemeClr>
                </a:solidFill>
                <a:latin typeface="Cambria"/>
                <a:ea typeface="ＭＳ Ｐゴシック" charset="0"/>
                <a:cs typeface="Cambria"/>
              </a:rPr>
              <a:t>Non-adherencia okai</a:t>
            </a:r>
          </a:p>
        </p:txBody>
      </p:sp>
      <p:pic>
        <p:nvPicPr>
          <p:cNvPr id="191490" name="Picture 3" descr="Adherence to a Drug Regimen_ Concepts in Pharmacotherapy_ Merck Manual Professional-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0913" y="2019300"/>
            <a:ext cx="3722687" cy="257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1" name="Picture 4" descr="Adherence to a Drug Regimen_ Concepts in Pharmacotherapy_ Merck Manual Profession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17638"/>
            <a:ext cx="3738563" cy="5091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100" y="289923"/>
            <a:ext cx="8669458" cy="5878532"/>
          </a:xfrm>
          <a:prstGeom prst="rect">
            <a:avLst/>
          </a:prstGeom>
        </p:spPr>
        <p:txBody>
          <a:bodyPr wrap="square">
            <a:spAutoFit/>
          </a:bodyPr>
          <a:lstStyle/>
          <a:p>
            <a:r>
              <a:rPr lang="en-US" sz="2000" b="1" dirty="0"/>
              <a:t>RATIONAL DRUG THERAPY</a:t>
            </a:r>
          </a:p>
          <a:p>
            <a:endParaRPr lang="en-US" dirty="0"/>
          </a:p>
          <a:p>
            <a:r>
              <a:rPr lang="en-US" sz="2000" dirty="0"/>
              <a:t>Drug selection while treatment must be based on the following.</a:t>
            </a:r>
          </a:p>
          <a:p>
            <a:endParaRPr lang="en-US" sz="2000" dirty="0"/>
          </a:p>
          <a:p>
            <a:r>
              <a:rPr lang="en-US" sz="2000" dirty="0"/>
              <a:t>1. Relevance to disease - Indicated in the treatment of prevalent diseases.</a:t>
            </a:r>
          </a:p>
          <a:p>
            <a:endParaRPr lang="en-US" sz="2000" dirty="0"/>
          </a:p>
          <a:p>
            <a:r>
              <a:rPr lang="en-US" sz="2000" dirty="0"/>
              <a:t>2. Efficacy and safety - Based on the objective results from adequate pharmacological studies including </a:t>
            </a:r>
            <a:r>
              <a:rPr lang="en-US" sz="2000" dirty="0" smtClean="0"/>
              <a:t>at least </a:t>
            </a:r>
            <a:r>
              <a:rPr lang="en-US" sz="2000" dirty="0"/>
              <a:t>expanded phase (II). clinical trials and / or additional phase (III). studies.</a:t>
            </a:r>
          </a:p>
          <a:p>
            <a:endParaRPr lang="en-US" sz="2000" dirty="0"/>
          </a:p>
          <a:p>
            <a:r>
              <a:rPr lang="en-US" sz="2000" dirty="0"/>
              <a:t>3. Quality.</a:t>
            </a:r>
          </a:p>
          <a:p>
            <a:endParaRPr lang="en-US" sz="2000" dirty="0"/>
          </a:p>
          <a:p>
            <a:r>
              <a:rPr lang="en-US" sz="2000" dirty="0"/>
              <a:t>4. Cost-of treatment regime (not just the unit cost).</a:t>
            </a:r>
          </a:p>
          <a:p>
            <a:endParaRPr lang="en-US" sz="2000" dirty="0"/>
          </a:p>
          <a:p>
            <a:r>
              <a:rPr lang="en-US" sz="2000" dirty="0"/>
              <a:t>5. Appropriateness to the capability of medical personnel at different levels of health </a:t>
            </a:r>
            <a:r>
              <a:rPr lang="en-US" sz="2000" dirty="0" smtClean="0"/>
              <a:t>care. The </a:t>
            </a:r>
            <a:r>
              <a:rPr lang="en-US" sz="2000" dirty="0"/>
              <a:t>level of expertise required to prescribe, administer and monitor safety and adverse effects of single drug or group of drugs in the therapeutic category must be considered. Consideration should be given to the to the competence of local personnel in making the correct diagnosis. </a:t>
            </a:r>
          </a:p>
        </p:txBody>
      </p:sp>
    </p:spTree>
    <p:extLst>
      <p:ext uri="{BB962C8B-B14F-4D97-AF65-F5344CB8AC3E}">
        <p14:creationId xmlns:p14="http://schemas.microsoft.com/office/powerpoint/2010/main" val="161851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3537" name="Picture 7" descr="CYP-interaction.pd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800" y="333375"/>
            <a:ext cx="4292600" cy="594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38" name="Picture 8" descr="CYP-interaction.pdf-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3138" y="333375"/>
            <a:ext cx="4214812"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3539" name="Picture 9" descr="CYP-interaction.pdf-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3016250"/>
            <a:ext cx="4216400" cy="377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1" descr="Rona_GYOGYSZERESZ.pdf (SECUR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82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3" descr="Gyógyszer-Interakcio.pdf-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1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3" descr="Gyógyszer-Interakcio.pdf-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0"/>
            <a:ext cx="9115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Grapefruit.pdf-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894013"/>
            <a:ext cx="4297363" cy="3151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0706" name="Picture 2" descr="Grapefruit.pd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5313" y="12700"/>
            <a:ext cx="4725987"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7" name="Rectangle 3"/>
          <p:cNvSpPr>
            <a:spLocks noChangeArrowheads="1"/>
          </p:cNvSpPr>
          <p:nvPr/>
        </p:nvSpPr>
        <p:spPr bwMode="auto">
          <a:xfrm>
            <a:off x="317500" y="603250"/>
            <a:ext cx="39497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hu-HU" sz="4400" b="1">
                <a:solidFill>
                  <a:srgbClr val="376092"/>
                </a:solidFill>
                <a:latin typeface="Cambria" charset="0"/>
                <a:cs typeface="Cambria" charset="0"/>
              </a:rPr>
              <a:t>Grapefriut</a:t>
            </a:r>
          </a:p>
          <a:p>
            <a:pPr algn="ctr"/>
            <a:r>
              <a:rPr lang="hu-HU" sz="4400" b="1">
                <a:solidFill>
                  <a:srgbClr val="376092"/>
                </a:solidFill>
                <a:latin typeface="Cambria" charset="0"/>
                <a:cs typeface="Cambria" charset="0"/>
              </a:rPr>
              <a:t>interakciók</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3" descr="Gyógyszer-Interakcio.pdf-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3"/>
          <p:cNvSpPr>
            <a:spLocks noChangeArrowheads="1"/>
          </p:cNvSpPr>
          <p:nvPr/>
        </p:nvSpPr>
        <p:spPr bwMode="auto">
          <a:xfrm>
            <a:off x="250825" y="187325"/>
            <a:ext cx="8642350" cy="86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ctr" defTabSz="914400"/>
            <a:r>
              <a:rPr lang="hu-HU" sz="3200" b="1">
                <a:solidFill>
                  <a:srgbClr val="FFFF99"/>
                </a:solidFill>
                <a:latin typeface="Cambria" charset="0"/>
              </a:rPr>
              <a:t>PPI és thienopyridinek</a:t>
            </a:r>
            <a:endParaRPr sz="3200" b="1" noProof="1">
              <a:solidFill>
                <a:srgbClr val="FFFF99"/>
              </a:solidFill>
              <a:latin typeface="Cambria" charset="0"/>
            </a:endParaRPr>
          </a:p>
        </p:txBody>
      </p:sp>
      <p:sp>
        <p:nvSpPr>
          <p:cNvPr id="203778" name="Text Box 4"/>
          <p:cNvSpPr txBox="1">
            <a:spLocks noChangeArrowheads="1"/>
          </p:cNvSpPr>
          <p:nvPr/>
        </p:nvSpPr>
        <p:spPr bwMode="auto">
          <a:xfrm>
            <a:off x="6100763" y="6553200"/>
            <a:ext cx="18923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hu-HU" sz="1400" i="1">
                <a:solidFill>
                  <a:schemeClr val="hlink"/>
                </a:solidFill>
                <a:latin typeface="Times New Roman" charset="0"/>
              </a:rPr>
              <a:t>TRITON – TIMI38 -PPI</a:t>
            </a:r>
            <a:endParaRPr lang="hu-HU" sz="1400" b="1" i="1">
              <a:solidFill>
                <a:schemeClr val="hlink"/>
              </a:solidFill>
              <a:latin typeface="Times New Roman" charset="0"/>
            </a:endParaRPr>
          </a:p>
        </p:txBody>
      </p:sp>
      <p:pic>
        <p:nvPicPr>
          <p:cNvPr id="203779" name="Picture 5" descr="img_L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035050"/>
            <a:ext cx="7029450" cy="530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80" name="Rectangle 6"/>
          <p:cNvSpPr>
            <a:spLocks noChangeArrowheads="1"/>
          </p:cNvSpPr>
          <p:nvPr/>
        </p:nvSpPr>
        <p:spPr bwMode="auto">
          <a:xfrm>
            <a:off x="203200" y="804863"/>
            <a:ext cx="8689975" cy="31750"/>
          </a:xfrm>
          <a:prstGeom prst="rect">
            <a:avLst/>
          </a:prstGeom>
          <a:gradFill rotWithShape="0">
            <a:gsLst>
              <a:gs pos="0">
                <a:srgbClr val="8D0000"/>
              </a:gs>
              <a:gs pos="50000">
                <a:srgbClr val="D80000"/>
              </a:gs>
              <a:gs pos="100000">
                <a:srgbClr val="8D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a:endParaRPr lang="en-US" sz="3800">
              <a:latin typeface="Times New Roman"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itle 1"/>
          <p:cNvSpPr>
            <a:spLocks noGrp="1"/>
          </p:cNvSpPr>
          <p:nvPr>
            <p:ph type="title"/>
          </p:nvPr>
        </p:nvSpPr>
        <p:spPr>
          <a:xfrm>
            <a:off x="420688" y="188913"/>
            <a:ext cx="8302625" cy="1008062"/>
          </a:xfrm>
        </p:spPr>
        <p:txBody>
          <a:bodyPr/>
          <a:lstStyle/>
          <a:p>
            <a:r>
              <a:rPr lang="hu-HU">
                <a:ea typeface="Arial Unicode MS" charset="0"/>
                <a:cs typeface="Arial" charset="0"/>
              </a:rPr>
              <a:t>Gyógyszerkölcsönhatások</a:t>
            </a:r>
            <a:r>
              <a:rPr lang="en-GB">
                <a:ea typeface="Arial Unicode MS" charset="0"/>
                <a:cs typeface="Arial" charset="0"/>
              </a:rPr>
              <a:t> </a:t>
            </a:r>
            <a:r>
              <a:rPr lang="hu-HU">
                <a:ea typeface="Arial Unicode MS" charset="0"/>
                <a:cs typeface="Arial" charset="0"/>
              </a:rPr>
              <a:t>és</a:t>
            </a:r>
            <a:r>
              <a:rPr lang="en-GB">
                <a:ea typeface="Arial Unicode MS" charset="0"/>
                <a:cs typeface="Arial" charset="0"/>
              </a:rPr>
              <a:t> </a:t>
            </a:r>
            <a:r>
              <a:rPr lang="hu-HU">
                <a:ea typeface="Arial Unicode MS" charset="0"/>
                <a:cs typeface="Arial" charset="0"/>
              </a:rPr>
              <a:t>k</a:t>
            </a:r>
            <a:r>
              <a:rPr lang="en-GB">
                <a:ea typeface="Arial Unicode MS" charset="0"/>
                <a:cs typeface="Arial" charset="0"/>
              </a:rPr>
              <a:t>ontraindi</a:t>
            </a:r>
            <a:r>
              <a:rPr lang="hu-HU">
                <a:ea typeface="Arial Unicode MS" charset="0"/>
                <a:cs typeface="Arial" charset="0"/>
              </a:rPr>
              <a:t>kációk</a:t>
            </a:r>
          </a:p>
        </p:txBody>
      </p:sp>
      <p:sp>
        <p:nvSpPr>
          <p:cNvPr id="442370" name="Text Placeholder 2"/>
          <p:cNvSpPr>
            <a:spLocks noGrp="1"/>
          </p:cNvSpPr>
          <p:nvPr>
            <p:ph type="body" sz="quarter" idx="12"/>
          </p:nvPr>
        </p:nvSpPr>
        <p:spPr>
          <a:xfrm>
            <a:off x="419100" y="6456363"/>
            <a:ext cx="8305800" cy="255587"/>
          </a:xfrm>
        </p:spPr>
        <p:txBody>
          <a:bodyPr/>
          <a:lstStyle/>
          <a:p>
            <a:pPr marL="0" indent="0"/>
            <a:endParaRPr lang="en-US">
              <a:ea typeface="Arial Unicode MS" charset="0"/>
              <a:cs typeface="Arial" charset="0"/>
            </a:endParaRPr>
          </a:p>
        </p:txBody>
      </p:sp>
      <p:sp>
        <p:nvSpPr>
          <p:cNvPr id="442371" name="Content Placeholder 3"/>
          <p:cNvSpPr>
            <a:spLocks noGrp="1"/>
          </p:cNvSpPr>
          <p:nvPr>
            <p:ph sz="quarter" idx="13"/>
          </p:nvPr>
        </p:nvSpPr>
        <p:spPr>
          <a:xfrm>
            <a:off x="395288" y="5373688"/>
            <a:ext cx="8353425" cy="1150937"/>
          </a:xfrm>
        </p:spPr>
        <p:txBody>
          <a:bodyPr/>
          <a:lstStyle/>
          <a:p>
            <a:pPr marL="0" indent="0" algn="ctr"/>
            <a:r>
              <a:rPr lang="hu-HU" sz="2400" b="1">
                <a:ea typeface="Arial Unicode MS" charset="0"/>
                <a:cs typeface="Arial" charset="0"/>
              </a:rPr>
              <a:t>P-glikoprotein 1 </a:t>
            </a:r>
          </a:p>
          <a:p>
            <a:pPr marL="0" indent="0" algn="ctr"/>
            <a:r>
              <a:rPr lang="hu-HU" sz="2400" b="1">
                <a:ea typeface="Arial Unicode MS" charset="0"/>
                <a:cs typeface="Arial" charset="0"/>
              </a:rPr>
              <a:t>(permeabilitási glikoprotein, rövidítve P-gp vagy Pgp)</a:t>
            </a:r>
          </a:p>
        </p:txBody>
      </p:sp>
      <p:pic>
        <p:nvPicPr>
          <p:cNvPr id="9" name="Picture 3" descr="800px-MDR3_3g5u.png"/>
          <p:cNvPicPr>
            <a:picLocks noChangeAspect="1"/>
          </p:cNvPicPr>
          <p:nvPr/>
        </p:nvPicPr>
        <p:blipFill>
          <a:blip r:embed="rId2" cstate="print">
            <a:extLst/>
          </a:blip>
          <a:srcRect/>
          <a:stretch>
            <a:fillRect/>
          </a:stretch>
        </p:blipFill>
        <p:spPr bwMode="auto">
          <a:xfrm>
            <a:off x="2243918" y="1485330"/>
            <a:ext cx="4704346" cy="3527846"/>
          </a:xfrm>
          <a:prstGeom prst="roundRect">
            <a:avLst>
              <a:gd name="adj" fmla="val 4990"/>
            </a:avLst>
          </a:prstGeom>
          <a:noFill/>
          <a:ln w="9525">
            <a:solidFill>
              <a:schemeClr val="accent6"/>
            </a:solidFill>
            <a:miter lim="800000"/>
            <a:headEnd/>
            <a:tailEnd/>
          </a:ln>
          <a:ex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Title 1"/>
          <p:cNvSpPr>
            <a:spLocks noGrp="1"/>
          </p:cNvSpPr>
          <p:nvPr>
            <p:ph type="title"/>
          </p:nvPr>
        </p:nvSpPr>
        <p:spPr>
          <a:xfrm>
            <a:off x="412750" y="188913"/>
            <a:ext cx="8304213" cy="1008062"/>
          </a:xfrm>
        </p:spPr>
        <p:txBody>
          <a:bodyPr/>
          <a:lstStyle/>
          <a:p>
            <a:r>
              <a:rPr lang="hu-HU">
                <a:ea typeface="Arial Unicode MS" charset="0"/>
                <a:cs typeface="Arial" charset="0"/>
              </a:rPr>
              <a:t>Gyógyszerkölcsönhatások</a:t>
            </a:r>
            <a:r>
              <a:rPr lang="en-GB">
                <a:ea typeface="Arial Unicode MS" charset="0"/>
                <a:cs typeface="Arial" charset="0"/>
              </a:rPr>
              <a:t> </a:t>
            </a:r>
            <a:r>
              <a:rPr lang="hu-HU">
                <a:ea typeface="Arial Unicode MS" charset="0"/>
                <a:cs typeface="Arial" charset="0"/>
              </a:rPr>
              <a:t>és</a:t>
            </a:r>
            <a:r>
              <a:rPr lang="en-GB">
                <a:ea typeface="Arial Unicode MS" charset="0"/>
                <a:cs typeface="Arial" charset="0"/>
              </a:rPr>
              <a:t> </a:t>
            </a:r>
            <a:r>
              <a:rPr lang="hu-HU">
                <a:ea typeface="Arial Unicode MS" charset="0"/>
                <a:cs typeface="Arial" charset="0"/>
              </a:rPr>
              <a:t>k</a:t>
            </a:r>
            <a:r>
              <a:rPr lang="en-GB">
                <a:ea typeface="Arial Unicode MS" charset="0"/>
                <a:cs typeface="Arial" charset="0"/>
              </a:rPr>
              <a:t>ontraindi</a:t>
            </a:r>
            <a:r>
              <a:rPr lang="hu-HU">
                <a:ea typeface="Arial Unicode MS" charset="0"/>
                <a:cs typeface="Arial" charset="0"/>
              </a:rPr>
              <a:t>kációk</a:t>
            </a:r>
          </a:p>
        </p:txBody>
      </p:sp>
      <p:sp>
        <p:nvSpPr>
          <p:cNvPr id="443394" name="Text Placeholder 2"/>
          <p:cNvSpPr>
            <a:spLocks noGrp="1"/>
          </p:cNvSpPr>
          <p:nvPr>
            <p:ph type="body" sz="quarter" idx="12"/>
          </p:nvPr>
        </p:nvSpPr>
        <p:spPr>
          <a:xfrm>
            <a:off x="411163" y="6486525"/>
            <a:ext cx="8305800" cy="255588"/>
          </a:xfrm>
        </p:spPr>
        <p:txBody>
          <a:bodyPr/>
          <a:lstStyle/>
          <a:p>
            <a:pPr marL="0" indent="0"/>
            <a:r>
              <a:rPr lang="en-US">
                <a:ea typeface="Arial Unicode MS" charset="0"/>
                <a:cs typeface="Arial" charset="0"/>
              </a:rPr>
              <a:t>BID = </a:t>
            </a:r>
            <a:r>
              <a:rPr lang="hu-HU">
                <a:ea typeface="Arial Unicode MS" charset="0"/>
                <a:cs typeface="Arial" charset="0"/>
              </a:rPr>
              <a:t>naponta kétszer</a:t>
            </a:r>
            <a:r>
              <a:rPr lang="en-US">
                <a:ea typeface="Arial Unicode MS" charset="0"/>
                <a:cs typeface="Arial" charset="0"/>
              </a:rPr>
              <a:t> </a:t>
            </a:r>
            <a:r>
              <a:rPr lang="hu-HU">
                <a:ea typeface="Arial Unicode MS" charset="0"/>
                <a:cs typeface="Arial" charset="0"/>
              </a:rPr>
              <a:t/>
            </a:r>
            <a:br>
              <a:rPr lang="hu-HU">
                <a:ea typeface="Arial Unicode MS" charset="0"/>
                <a:cs typeface="Arial" charset="0"/>
              </a:rPr>
            </a:br>
            <a:r>
              <a:rPr lang="en-US">
                <a:ea typeface="Arial Unicode MS" charset="0"/>
                <a:cs typeface="Arial" charset="0"/>
              </a:rPr>
              <a:t>Huisman M et al. Thromb Haemost doi:10.1160/TH11-10-0718</a:t>
            </a:r>
          </a:p>
        </p:txBody>
      </p:sp>
      <p:graphicFrame>
        <p:nvGraphicFramePr>
          <p:cNvPr id="43053" name="Group 45"/>
          <p:cNvGraphicFramePr>
            <a:graphicFrameLocks noGrp="1"/>
          </p:cNvGraphicFramePr>
          <p:nvPr>
            <p:ph sz="quarter" idx="13"/>
          </p:nvPr>
        </p:nvGraphicFramePr>
        <p:xfrm>
          <a:off x="250825" y="1343025"/>
          <a:ext cx="8642350" cy="4173605"/>
        </p:xfrm>
        <a:graphic>
          <a:graphicData uri="http://schemas.openxmlformats.org/drawingml/2006/table">
            <a:tbl>
              <a:tblPr/>
              <a:tblGrid>
                <a:gridCol w="2019300"/>
                <a:gridCol w="2229867"/>
                <a:gridCol w="4393183"/>
              </a:tblGrid>
              <a:tr h="371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dirty="0">
                          <a:ln>
                            <a:noFill/>
                          </a:ln>
                          <a:solidFill>
                            <a:schemeClr val="tx1"/>
                          </a:solidFill>
                          <a:effectLst/>
                          <a:latin typeface="Arial" charset="0"/>
                          <a:ea typeface="ＭＳ Ｐゴシック" charset="0"/>
                          <a:cs typeface="ＭＳ Ｐゴシック" charset="0"/>
                        </a:rPr>
                        <a:t>Gyógyszer</a:t>
                      </a:r>
                      <a:endParaRPr kumimoji="0" lang="en-GB"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15" marB="45715"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dirty="0" smtClean="0">
                          <a:ln>
                            <a:noFill/>
                          </a:ln>
                          <a:solidFill>
                            <a:schemeClr val="tx1"/>
                          </a:solidFill>
                          <a:effectLst/>
                          <a:latin typeface="Arial" charset="0"/>
                          <a:ea typeface="Arial Unicode MS" charset="0"/>
                          <a:cs typeface="Arial" charset="0"/>
                        </a:rPr>
                        <a:t>Hatás</a:t>
                      </a:r>
                      <a:endParaRPr kumimoji="0" lang="en-GB" sz="1800" b="1" i="0" u="none" strike="noStrike" cap="none" normalizeH="0" baseline="0" dirty="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1" i="0" u="none" strike="noStrike" cap="none" normalizeH="0" baseline="0">
                          <a:ln>
                            <a:noFill/>
                          </a:ln>
                          <a:solidFill>
                            <a:schemeClr val="tx1"/>
                          </a:solidFill>
                          <a:effectLst/>
                          <a:latin typeface="Arial" charset="0"/>
                          <a:ea typeface="Arial Unicode MS" charset="0"/>
                          <a:cs typeface="Arial" charset="0"/>
                        </a:rPr>
                        <a:t>Javallat</a:t>
                      </a:r>
                      <a:endParaRPr kumimoji="0" lang="en-GB" sz="1800" b="1" i="0" u="none" strike="noStrike" cap="none" normalizeH="0" baseline="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r>
              <a:tr h="371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Verapamil</a:t>
                      </a:r>
                    </a:p>
                  </a:txBody>
                  <a:tcPr marT="45715" marB="45715"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20–150%</a:t>
                      </a:r>
                    </a:p>
                  </a:txBody>
                  <a:tcPr marT="45715" marB="45715"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a:ln>
                            <a:noFill/>
                          </a:ln>
                          <a:solidFill>
                            <a:schemeClr val="tx1"/>
                          </a:solidFill>
                          <a:effectLst/>
                          <a:latin typeface="Arial" charset="0"/>
                          <a:ea typeface="Arial Unicode MS" charset="0"/>
                          <a:cs typeface="Arial" charset="0"/>
                        </a:rPr>
                        <a:t>Használjon</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alacsonyabb</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d</a:t>
                      </a:r>
                      <a:r>
                        <a:rPr kumimoji="0" lang="hu-HU" sz="1600" b="0" i="0" u="none" strike="noStrike" cap="none" normalizeH="0" baseline="0">
                          <a:ln>
                            <a:noFill/>
                          </a:ln>
                          <a:solidFill>
                            <a:schemeClr val="tx1"/>
                          </a:solidFill>
                          <a:effectLst/>
                          <a:latin typeface="Arial" charset="0"/>
                          <a:ea typeface="Arial Unicode MS" charset="0"/>
                          <a:cs typeface="Arial" charset="0"/>
                        </a:rPr>
                        <a:t>ózist</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(110 mg BID)</a:t>
                      </a:r>
                    </a:p>
                  </a:txBody>
                  <a:tcPr marT="45715" marB="45715" anchor="ctr" horzOverflow="overflow">
                    <a:lnL>
                      <a:noFill/>
                    </a:lnL>
                    <a:lnR>
                      <a:noFill/>
                    </a:lnR>
                    <a:lnT w="12700" cap="flat" cmpd="sng" algn="ctr">
                      <a:solidFill>
                        <a:schemeClr val="accent2"/>
                      </a:solidFill>
                      <a:prstDash val="solid"/>
                      <a:round/>
                      <a:headEnd type="none" w="med" len="med"/>
                      <a:tailEnd type="none" w="med" len="med"/>
                    </a:lnT>
                    <a:lnB>
                      <a:noFill/>
                    </a:lnB>
                    <a:lnTlToBr>
                      <a:noFill/>
                    </a:lnTlToBr>
                    <a:lnBlToTr>
                      <a:noFill/>
                    </a:lnBlToTr>
                    <a:solidFill>
                      <a:schemeClr val="accent2">
                        <a:alpha val="20000"/>
                      </a:schemeClr>
                    </a:solidFill>
                  </a:tcPr>
                </a:tc>
              </a:tr>
              <a:tr h="579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dirty="0">
                          <a:ln>
                            <a:noFill/>
                          </a:ln>
                          <a:solidFill>
                            <a:schemeClr val="tx1"/>
                          </a:solidFill>
                          <a:effectLst/>
                          <a:latin typeface="Arial" charset="0"/>
                          <a:ea typeface="Arial Unicode MS" charset="0"/>
                          <a:cs typeface="Arial" charset="0"/>
                        </a:rPr>
                        <a:t>K</a:t>
                      </a:r>
                      <a:r>
                        <a:rPr kumimoji="0" lang="en-GB" sz="1600" b="0" i="0" u="none" strike="noStrike" cap="none" normalizeH="0" baseline="0" dirty="0" err="1">
                          <a:ln>
                            <a:noFill/>
                          </a:ln>
                          <a:solidFill>
                            <a:schemeClr val="tx1"/>
                          </a:solidFill>
                          <a:effectLst/>
                          <a:latin typeface="Arial" charset="0"/>
                          <a:ea typeface="ＭＳ Ｐゴシック" charset="0"/>
                          <a:cs typeface="ＭＳ Ｐゴシック" charset="0"/>
                        </a:rPr>
                        <a:t>inidin</a:t>
                      </a:r>
                      <a:endPar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15" marB="4571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50%</a:t>
                      </a:r>
                    </a:p>
                  </a:txBody>
                  <a:tcPr marT="45715" marB="4571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a:ln>
                            <a:noFill/>
                          </a:ln>
                          <a:solidFill>
                            <a:schemeClr val="tx1"/>
                          </a:solidFill>
                          <a:effectLst/>
                          <a:latin typeface="Arial" charset="0"/>
                          <a:ea typeface="Arial Unicode MS" charset="0"/>
                          <a:cs typeface="Arial" charset="0"/>
                        </a:rPr>
                        <a:t>Alkalmazza</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körültekintően és</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értékelje a</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vérzéses kockázatot</a:t>
                      </a:r>
                      <a:endParaRPr kumimoji="0" lang="en-GB" sz="1600" b="0" i="0" u="none" strike="noStrike" cap="none" normalizeH="0" baseline="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a:noFill/>
                    </a:lnB>
                    <a:lnTlToBr>
                      <a:noFill/>
                    </a:lnTlToBr>
                    <a:lnBlToTr>
                      <a:noFill/>
                    </a:lnBlToTr>
                    <a:noFill/>
                  </a:tcPr>
                </a:tc>
              </a:tr>
              <a:tr h="579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Amiod</a:t>
                      </a:r>
                      <a:r>
                        <a:rPr kumimoji="0" lang="hu-HU" sz="1600" b="0" i="0" u="none" strike="noStrike" cap="none" normalizeH="0" baseline="0">
                          <a:ln>
                            <a:noFill/>
                          </a:ln>
                          <a:solidFill>
                            <a:schemeClr val="tx1"/>
                          </a:solidFill>
                          <a:effectLst/>
                          <a:latin typeface="Arial" charset="0"/>
                          <a:ea typeface="Arial Unicode MS" charset="0"/>
                          <a:cs typeface="Arial" charset="0"/>
                        </a:rPr>
                        <a:t>a</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ron</a:t>
                      </a: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60%</a:t>
                      </a: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a:ln>
                            <a:noFill/>
                          </a:ln>
                          <a:solidFill>
                            <a:schemeClr val="tx1"/>
                          </a:solidFill>
                          <a:effectLst/>
                          <a:latin typeface="Arial" charset="0"/>
                          <a:ea typeface="Arial Unicode MS" charset="0"/>
                          <a:cs typeface="Arial" charset="0"/>
                        </a:rPr>
                        <a:t>Alkalmazza</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körültekintően és</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értékelje a</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vérzéses kockázatot</a:t>
                      </a:r>
                      <a:endParaRPr kumimoji="0" lang="en-GB" sz="1600" b="0" i="0" u="none" strike="noStrike" cap="none" normalizeH="0" baseline="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r>
              <a:tr h="579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Clarithromycin</a:t>
                      </a:r>
                    </a:p>
                  </a:txBody>
                  <a:tcPr marT="45715" marB="4571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 19%</a:t>
                      </a:r>
                    </a:p>
                  </a:txBody>
                  <a:tcPr marT="45715" marB="4571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600" b="0" i="0" u="none" strike="noStrike" cap="none" normalizeH="0" baseline="0">
                          <a:ln>
                            <a:noFill/>
                          </a:ln>
                          <a:solidFill>
                            <a:schemeClr val="tx1"/>
                          </a:solidFill>
                          <a:effectLst/>
                          <a:latin typeface="Arial" charset="0"/>
                          <a:ea typeface="Arial Unicode MS" charset="0"/>
                          <a:cs typeface="Arial" charset="0"/>
                        </a:rPr>
                        <a:t>Alkalmazza</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körültekintően és</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értékelje a</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vérzéses kockázatot</a:t>
                      </a:r>
                      <a:endParaRPr kumimoji="0" lang="en-GB" sz="1600" b="0" i="0" u="none" strike="noStrike" cap="none" normalizeH="0" baseline="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a:noFill/>
                    </a:lnB>
                    <a:lnTlToBr>
                      <a:noFill/>
                    </a:lnTlToBr>
                    <a:lnBlToTr>
                      <a:noFill/>
                    </a:lnBlToTr>
                    <a:noFill/>
                  </a:tcPr>
                </a:tc>
              </a:tr>
              <a:tr h="371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Dronederon</a:t>
                      </a: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 100%</a:t>
                      </a: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N</a:t>
                      </a:r>
                      <a:r>
                        <a:rPr kumimoji="0" lang="hu-HU" sz="1600" b="0" i="0" u="none" strike="noStrike" cap="none" normalizeH="0" baseline="0" dirty="0">
                          <a:ln>
                            <a:noFill/>
                          </a:ln>
                          <a:solidFill>
                            <a:schemeClr val="tx1"/>
                          </a:solidFill>
                          <a:effectLst/>
                          <a:latin typeface="Arial" charset="0"/>
                          <a:ea typeface="Arial Unicode MS" charset="0"/>
                          <a:cs typeface="Arial" charset="0"/>
                        </a:rPr>
                        <a:t>em</a:t>
                      </a: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dirty="0">
                          <a:ln>
                            <a:noFill/>
                          </a:ln>
                          <a:solidFill>
                            <a:schemeClr val="tx1"/>
                          </a:solidFill>
                          <a:effectLst/>
                          <a:latin typeface="Arial" charset="0"/>
                          <a:ea typeface="Arial Unicode MS" charset="0"/>
                          <a:cs typeface="Arial" charset="0"/>
                        </a:rPr>
                        <a:t>javasolt</a:t>
                      </a:r>
                      <a:endParaRPr kumimoji="0" lang="en-GB" sz="1600" b="0" i="0" u="none" strike="noStrike" cap="none" normalizeH="0" baseline="0" dirty="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r>
              <a:tr h="371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Rifampicin</a:t>
                      </a:r>
                    </a:p>
                  </a:txBody>
                  <a:tcPr marT="45715" marB="4571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67%</a:t>
                      </a:r>
                    </a:p>
                  </a:txBody>
                  <a:tcPr marT="45715" marB="45715"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N</a:t>
                      </a:r>
                      <a:r>
                        <a:rPr kumimoji="0" lang="hu-HU" sz="1600" b="0" i="0" u="none" strike="noStrike" cap="none" normalizeH="0" baseline="0" dirty="0">
                          <a:ln>
                            <a:noFill/>
                          </a:ln>
                          <a:solidFill>
                            <a:schemeClr val="tx1"/>
                          </a:solidFill>
                          <a:effectLst/>
                          <a:latin typeface="Arial" charset="0"/>
                          <a:ea typeface="Arial Unicode MS" charset="0"/>
                          <a:cs typeface="Arial" charset="0"/>
                        </a:rPr>
                        <a:t>em</a:t>
                      </a: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dirty="0">
                          <a:ln>
                            <a:noFill/>
                          </a:ln>
                          <a:solidFill>
                            <a:schemeClr val="tx1"/>
                          </a:solidFill>
                          <a:effectLst/>
                          <a:latin typeface="Arial" charset="0"/>
                          <a:ea typeface="Arial Unicode MS" charset="0"/>
                          <a:cs typeface="Arial" charset="0"/>
                        </a:rPr>
                        <a:t>javasolt</a:t>
                      </a:r>
                      <a:endParaRPr kumimoji="0" lang="en-GB" sz="1600" b="0" i="0" u="none" strike="noStrike" cap="none" normalizeH="0" baseline="0" dirty="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a:noFill/>
                    </a:lnB>
                    <a:lnTlToBr>
                      <a:noFill/>
                    </a:lnTlToBr>
                    <a:lnBlToTr>
                      <a:noFill/>
                    </a:lnBlToTr>
                    <a:noFill/>
                  </a:tcPr>
                </a:tc>
              </a:tr>
              <a:tr h="37143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Carbamazepin</a:t>
                      </a: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-t</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n</a:t>
                      </a:r>
                      <a:r>
                        <a:rPr kumimoji="0" lang="hu-HU" sz="1600" b="0" i="0" u="none" strike="noStrike" cap="none" normalizeH="0" baseline="0">
                          <a:ln>
                            <a:noFill/>
                          </a:ln>
                          <a:solidFill>
                            <a:schemeClr val="tx1"/>
                          </a:solidFill>
                          <a:effectLst/>
                          <a:latin typeface="Arial" charset="0"/>
                          <a:ea typeface="Arial Unicode MS" charset="0"/>
                          <a:cs typeface="Arial" charset="0"/>
                        </a:rPr>
                        <a:t>em</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jelentettek</a:t>
                      </a:r>
                      <a:endParaRPr kumimoji="0" lang="en-GB" sz="1600" b="0" i="0" u="none" strike="noStrike" cap="none" normalizeH="0" baseline="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N</a:t>
                      </a:r>
                      <a:r>
                        <a:rPr kumimoji="0" lang="hu-HU" sz="1600" b="0" i="0" u="none" strike="noStrike" cap="none" normalizeH="0" baseline="0" dirty="0">
                          <a:ln>
                            <a:noFill/>
                          </a:ln>
                          <a:solidFill>
                            <a:schemeClr val="tx1"/>
                          </a:solidFill>
                          <a:effectLst/>
                          <a:latin typeface="Arial" charset="0"/>
                          <a:ea typeface="Arial Unicode MS" charset="0"/>
                          <a:cs typeface="Arial" charset="0"/>
                        </a:rPr>
                        <a:t>em</a:t>
                      </a: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dirty="0">
                          <a:ln>
                            <a:noFill/>
                          </a:ln>
                          <a:solidFill>
                            <a:schemeClr val="tx1"/>
                          </a:solidFill>
                          <a:effectLst/>
                          <a:latin typeface="Arial" charset="0"/>
                          <a:ea typeface="Arial Unicode MS" charset="0"/>
                          <a:cs typeface="Arial" charset="0"/>
                        </a:rPr>
                        <a:t>javasolt</a:t>
                      </a:r>
                      <a:endParaRPr kumimoji="0" lang="en-GB" sz="1600" b="0" i="0" u="none" strike="noStrike" cap="none" normalizeH="0" baseline="0" dirty="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a:noFill/>
                    </a:lnB>
                    <a:lnTlToBr>
                      <a:noFill/>
                    </a:lnTlToBr>
                    <a:lnBlToTr>
                      <a:noFill/>
                    </a:lnBlToTr>
                    <a:solidFill>
                      <a:schemeClr val="accent2">
                        <a:alpha val="20000"/>
                      </a:schemeClr>
                    </a:solidFill>
                  </a:tcPr>
                </a:tc>
              </a:tr>
              <a:tr h="579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Prote</a:t>
                      </a:r>
                      <a:r>
                        <a:rPr kumimoji="0" lang="hu-HU" sz="1600" b="0" i="0" u="none" strike="noStrike" cap="none" normalizeH="0" baseline="0">
                          <a:ln>
                            <a:noFill/>
                          </a:ln>
                          <a:solidFill>
                            <a:schemeClr val="tx1"/>
                          </a:solidFill>
                          <a:effectLst/>
                          <a:latin typeface="Arial" charset="0"/>
                          <a:ea typeface="Arial Unicode MS" charset="0"/>
                          <a:cs typeface="Arial" charset="0"/>
                        </a:rPr>
                        <a:t>áz</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inhibitor</a:t>
                      </a:r>
                      <a:r>
                        <a:rPr kumimoji="0" lang="hu-HU" sz="1600" b="0" i="0" u="none" strike="noStrike" cap="none" normalizeH="0" baseline="0">
                          <a:ln>
                            <a:noFill/>
                          </a:ln>
                          <a:solidFill>
                            <a:schemeClr val="tx1"/>
                          </a:solidFill>
                          <a:effectLst/>
                          <a:latin typeface="Arial" charset="0"/>
                          <a:ea typeface="Arial Unicode MS" charset="0"/>
                          <a:cs typeface="Arial" charset="0"/>
                        </a:rPr>
                        <a:t>ok</a:t>
                      </a:r>
                      <a:endParaRPr kumimoji="0" lang="en-GB" sz="1600" b="0" i="0" u="none" strike="noStrike" cap="none" normalizeH="0" baseline="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Expo</a:t>
                      </a:r>
                      <a:r>
                        <a:rPr kumimoji="0" lang="hu-HU" sz="1600" b="0" i="0" u="none" strike="noStrike" cap="none" normalizeH="0" baseline="0">
                          <a:ln>
                            <a:noFill/>
                          </a:ln>
                          <a:solidFill>
                            <a:schemeClr val="tx1"/>
                          </a:solidFill>
                          <a:effectLst/>
                          <a:latin typeface="Arial" charset="0"/>
                          <a:ea typeface="Arial Unicode MS" charset="0"/>
                          <a:cs typeface="Arial" charset="0"/>
                        </a:rPr>
                        <a:t>zíciót</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n</a:t>
                      </a:r>
                      <a:r>
                        <a:rPr kumimoji="0" lang="hu-HU" sz="1600" b="0" i="0" u="none" strike="noStrike" cap="none" normalizeH="0" baseline="0">
                          <a:ln>
                            <a:noFill/>
                          </a:ln>
                          <a:solidFill>
                            <a:schemeClr val="tx1"/>
                          </a:solidFill>
                          <a:effectLst/>
                          <a:latin typeface="Arial" charset="0"/>
                          <a:ea typeface="Arial Unicode MS" charset="0"/>
                          <a:cs typeface="Arial" charset="0"/>
                        </a:rPr>
                        <a:t>em</a:t>
                      </a:r>
                      <a:r>
                        <a:rPr kumimoji="0" lang="en-GB" sz="1600" b="0" i="0" u="none" strike="noStrike" cap="none" normalizeH="0" baseline="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a:ln>
                            <a:noFill/>
                          </a:ln>
                          <a:solidFill>
                            <a:schemeClr val="tx1"/>
                          </a:solidFill>
                          <a:effectLst/>
                          <a:latin typeface="Arial" charset="0"/>
                          <a:ea typeface="Arial Unicode MS" charset="0"/>
                          <a:cs typeface="Arial" charset="0"/>
                        </a:rPr>
                        <a:t>jelentettek</a:t>
                      </a:r>
                      <a:endParaRPr kumimoji="0" lang="en-GB" sz="1600" b="0" i="0" u="none" strike="noStrike" cap="none" normalizeH="0" baseline="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N</a:t>
                      </a:r>
                      <a:r>
                        <a:rPr kumimoji="0" lang="hu-HU" sz="1600" b="0" i="0" u="none" strike="noStrike" cap="none" normalizeH="0" baseline="0" dirty="0">
                          <a:ln>
                            <a:noFill/>
                          </a:ln>
                          <a:solidFill>
                            <a:schemeClr val="tx1"/>
                          </a:solidFill>
                          <a:effectLst/>
                          <a:latin typeface="Arial" charset="0"/>
                          <a:ea typeface="Arial Unicode MS" charset="0"/>
                          <a:cs typeface="Arial" charset="0"/>
                        </a:rPr>
                        <a:t>em</a:t>
                      </a:r>
                      <a:r>
                        <a:rPr kumimoji="0" lang="en-GB" sz="16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hu-HU" sz="1600" b="0" i="0" u="none" strike="noStrike" cap="none" normalizeH="0" baseline="0" dirty="0">
                          <a:ln>
                            <a:noFill/>
                          </a:ln>
                          <a:solidFill>
                            <a:schemeClr val="tx1"/>
                          </a:solidFill>
                          <a:effectLst/>
                          <a:latin typeface="Arial" charset="0"/>
                          <a:ea typeface="Arial Unicode MS" charset="0"/>
                          <a:cs typeface="Arial" charset="0"/>
                        </a:rPr>
                        <a:t>javasolt</a:t>
                      </a:r>
                      <a:endParaRPr kumimoji="0" lang="en-GB" sz="1600" b="0" i="0" u="none" strike="noStrike" cap="none" normalizeH="0" baseline="0" dirty="0">
                        <a:ln>
                          <a:noFill/>
                        </a:ln>
                        <a:solidFill>
                          <a:schemeClr val="tx1"/>
                        </a:solidFill>
                        <a:effectLst/>
                        <a:latin typeface="Arial" charset="0"/>
                        <a:ea typeface="Arial Unicode MS" charset="0"/>
                        <a:cs typeface="Arial" charset="0"/>
                      </a:endParaRPr>
                    </a:p>
                  </a:txBody>
                  <a:tcPr marT="45715" marB="45715" anchor="ctr" horzOverflow="overflow">
                    <a:lnL>
                      <a:noFill/>
                    </a:lnL>
                    <a:lnR>
                      <a:noFill/>
                    </a:lnR>
                    <a:lnT>
                      <a:noFill/>
                    </a:lnT>
                    <a:lnB w="12700" cap="flat" cmpd="sng" algn="ctr">
                      <a:solidFill>
                        <a:schemeClr val="accent2"/>
                      </a:solidFill>
                      <a:prstDash val="solid"/>
                      <a:round/>
                      <a:headEnd type="none" w="med" len="med"/>
                      <a:tailEnd type="none" w="med" len="med"/>
                    </a:lnB>
                    <a:lnTlToBr>
                      <a:noFill/>
                    </a:lnTlToBr>
                    <a:lnBlToTr>
                      <a:noFill/>
                    </a:lnBlToTr>
                    <a:noFill/>
                  </a:tcPr>
                </a:tc>
              </a:tr>
            </a:tbl>
          </a:graphicData>
        </a:graphic>
      </p:graphicFrame>
      <p:sp>
        <p:nvSpPr>
          <p:cNvPr id="6" name="Rounded Rectangle 5"/>
          <p:cNvSpPr/>
          <p:nvPr/>
        </p:nvSpPr>
        <p:spPr>
          <a:xfrm>
            <a:off x="396875" y="5710238"/>
            <a:ext cx="8334375" cy="6715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hangingPunct="0">
              <a:lnSpc>
                <a:spcPct val="85000"/>
              </a:lnSpc>
              <a:defRPr/>
            </a:pPr>
            <a:r>
              <a:rPr lang="hu-HU" dirty="0">
                <a:solidFill>
                  <a:srgbClr val="FFFFFF"/>
                </a:solidFill>
                <a:latin typeface="Arial" charset="0"/>
                <a:ea typeface="ＭＳ Ｐゴシック" charset="0"/>
                <a:cs typeface="ＭＳ Ｐゴシック" charset="0"/>
              </a:rPr>
              <a:t>A d</a:t>
            </a:r>
            <a:r>
              <a:rPr lang="en-US" dirty="0" err="1">
                <a:solidFill>
                  <a:srgbClr val="FFFFFF"/>
                </a:solidFill>
                <a:latin typeface="Arial" charset="0"/>
                <a:ea typeface="ＭＳ Ｐゴシック" charset="0"/>
                <a:cs typeface="ＭＳ Ｐゴシック" charset="0"/>
              </a:rPr>
              <a:t>abigatran</a:t>
            </a:r>
            <a:r>
              <a:rPr lang="en-US" dirty="0">
                <a:solidFill>
                  <a:srgbClr val="FFFFFF"/>
                </a:solidFill>
                <a:latin typeface="Arial" charset="0"/>
                <a:ea typeface="ＭＳ Ｐゴシック" charset="0"/>
                <a:cs typeface="ＭＳ Ｐゴシック" charset="0"/>
              </a:rPr>
              <a:t> </a:t>
            </a:r>
            <a:r>
              <a:rPr lang="hu-HU" dirty="0">
                <a:solidFill>
                  <a:srgbClr val="FFFFFF"/>
                </a:solidFill>
                <a:latin typeface="Arial" charset="0"/>
                <a:ea typeface="ＭＳ Ｐゴシック" charset="0"/>
                <a:cs typeface="ＭＳ Ｐゴシック" charset="0"/>
              </a:rPr>
              <a:t>alkalmazása k</a:t>
            </a:r>
            <a:r>
              <a:rPr lang="en-US" dirty="0" err="1">
                <a:solidFill>
                  <a:srgbClr val="FFFFFF"/>
                </a:solidFill>
                <a:latin typeface="Arial" charset="0"/>
                <a:ea typeface="ＭＳ Ｐゴシック" charset="0"/>
                <a:cs typeface="ＭＳ Ｐゴシック" charset="0"/>
              </a:rPr>
              <a:t>ontraindi</a:t>
            </a:r>
            <a:r>
              <a:rPr lang="hu-HU" dirty="0">
                <a:solidFill>
                  <a:srgbClr val="FFFFFF"/>
                </a:solidFill>
                <a:latin typeface="Arial" charset="0"/>
                <a:ea typeface="ＭＳ Ｐゴシック" charset="0"/>
                <a:cs typeface="ＭＳ Ｐゴシック" charset="0"/>
              </a:rPr>
              <a:t>kált</a:t>
            </a:r>
            <a:r>
              <a:rPr lang="en-US" dirty="0">
                <a:solidFill>
                  <a:srgbClr val="FFFFFF"/>
                </a:solidFill>
                <a:latin typeface="Arial" charset="0"/>
                <a:ea typeface="ＭＳ Ｐゴシック" charset="0"/>
                <a:cs typeface="ＭＳ Ｐゴシック" charset="0"/>
              </a:rPr>
              <a:t> s</a:t>
            </a:r>
            <a:r>
              <a:rPr lang="hu-HU" dirty="0">
                <a:solidFill>
                  <a:srgbClr val="FFFFFF"/>
                </a:solidFill>
                <a:latin typeface="Arial" charset="0"/>
                <a:ea typeface="ＭＳ Ｐゴシック" charset="0"/>
                <a:cs typeface="ＭＳ Ｐゴシック" charset="0"/>
              </a:rPr>
              <a:t>zi</a:t>
            </a:r>
            <a:r>
              <a:rPr lang="en-US" dirty="0">
                <a:solidFill>
                  <a:srgbClr val="FFFFFF"/>
                </a:solidFill>
                <a:latin typeface="Arial" charset="0"/>
                <a:ea typeface="ＭＳ Ｐゴシック" charset="0"/>
                <a:cs typeface="ＭＳ Ｐゴシック" charset="0"/>
              </a:rPr>
              <a:t>s</a:t>
            </a:r>
            <a:r>
              <a:rPr lang="hu-HU" dirty="0">
                <a:solidFill>
                  <a:srgbClr val="FFFFFF"/>
                </a:solidFill>
                <a:latin typeface="Arial" charset="0"/>
                <a:ea typeface="ＭＳ Ｐゴシック" charset="0"/>
                <a:cs typeface="ＭＳ Ｐゴシック" charset="0"/>
              </a:rPr>
              <a:t>z</a:t>
            </a:r>
            <a:r>
              <a:rPr lang="en-US" dirty="0">
                <a:solidFill>
                  <a:srgbClr val="FFFFFF"/>
                </a:solidFill>
                <a:latin typeface="Arial" charset="0"/>
                <a:ea typeface="ＭＳ Ｐゴシック" charset="0"/>
                <a:cs typeface="ＭＳ Ｐゴシック" charset="0"/>
              </a:rPr>
              <a:t>t</a:t>
            </a:r>
            <a:r>
              <a:rPr lang="hu-HU" dirty="0">
                <a:solidFill>
                  <a:srgbClr val="FFFFFF"/>
                </a:solidFill>
                <a:latin typeface="Arial" charset="0"/>
                <a:ea typeface="ＭＳ Ｐゴシック" charset="0"/>
                <a:cs typeface="ＭＳ Ｐゴシック" charset="0"/>
              </a:rPr>
              <a:t>é</a:t>
            </a:r>
            <a:r>
              <a:rPr lang="en-US" dirty="0">
                <a:solidFill>
                  <a:srgbClr val="FFFFFF"/>
                </a:solidFill>
                <a:latin typeface="Arial" charset="0"/>
                <a:ea typeface="ＭＳ Ｐゴシック" charset="0"/>
                <a:cs typeface="ＭＳ Ｐゴシック" charset="0"/>
              </a:rPr>
              <a:t>m</a:t>
            </a:r>
            <a:r>
              <a:rPr lang="hu-HU" dirty="0">
                <a:solidFill>
                  <a:srgbClr val="FFFFFF"/>
                </a:solidFill>
                <a:latin typeface="Arial" charset="0"/>
                <a:ea typeface="ＭＳ Ｐゴシック" charset="0"/>
                <a:cs typeface="ＭＳ Ｐゴシック" charset="0"/>
              </a:rPr>
              <a:t>ás</a:t>
            </a:r>
            <a:r>
              <a:rPr lang="en-US" dirty="0">
                <a:solidFill>
                  <a:srgbClr val="FFFFFF"/>
                </a:solidFill>
                <a:latin typeface="Arial" charset="0"/>
                <a:ea typeface="ＭＳ Ｐゴシック" charset="0"/>
                <a:cs typeface="ＭＳ Ｐゴシック" charset="0"/>
              </a:rPr>
              <a:t> </a:t>
            </a:r>
            <a:r>
              <a:rPr lang="en-US" dirty="0" err="1">
                <a:solidFill>
                  <a:srgbClr val="FFFFFF"/>
                </a:solidFill>
                <a:latin typeface="Arial" charset="0"/>
                <a:ea typeface="ＭＳ Ｐゴシック" charset="0"/>
                <a:cs typeface="ＭＳ Ｐゴシック" charset="0"/>
              </a:rPr>
              <a:t>ketoconazol</a:t>
            </a:r>
            <a:r>
              <a:rPr lang="hu-HU" dirty="0">
                <a:solidFill>
                  <a:srgbClr val="FFFFFF"/>
                </a:solidFill>
                <a:latin typeface="Arial" charset="0"/>
                <a:ea typeface="ＭＳ Ｐゴシック" charset="0"/>
                <a:cs typeface="ＭＳ Ｐゴシック" charset="0"/>
              </a:rPr>
              <a:t>t</a:t>
            </a:r>
            <a:r>
              <a:rPr lang="en-US" dirty="0">
                <a:solidFill>
                  <a:srgbClr val="FFFFFF"/>
                </a:solidFill>
                <a:latin typeface="Arial" charset="0"/>
                <a:ea typeface="ＭＳ Ｐゴシック" charset="0"/>
                <a:cs typeface="ＭＳ Ｐゴシック" charset="0"/>
              </a:rPr>
              <a:t>, </a:t>
            </a:r>
            <a:r>
              <a:rPr lang="en-US" dirty="0" err="1">
                <a:solidFill>
                  <a:srgbClr val="FFFFFF"/>
                </a:solidFill>
                <a:latin typeface="Arial" charset="0"/>
                <a:ea typeface="ＭＳ Ｐゴシック" charset="0"/>
                <a:cs typeface="ＭＳ Ｐゴシック" charset="0"/>
              </a:rPr>
              <a:t>itraconazol</a:t>
            </a:r>
            <a:r>
              <a:rPr lang="hu-HU" dirty="0">
                <a:solidFill>
                  <a:srgbClr val="FFFFFF"/>
                </a:solidFill>
                <a:latin typeface="Arial" charset="0"/>
                <a:ea typeface="ＭＳ Ｐゴシック" charset="0"/>
                <a:cs typeface="ＭＳ Ｐゴシック" charset="0"/>
              </a:rPr>
              <a:t>t</a:t>
            </a:r>
            <a:r>
              <a:rPr lang="en-US" dirty="0">
                <a:solidFill>
                  <a:srgbClr val="FFFFFF"/>
                </a:solidFill>
                <a:latin typeface="Arial" charset="0"/>
                <a:ea typeface="ＭＳ Ｐゴシック" charset="0"/>
                <a:cs typeface="ＭＳ Ｐゴシック" charset="0"/>
              </a:rPr>
              <a:t>, </a:t>
            </a:r>
            <a:r>
              <a:rPr lang="en-US" dirty="0" err="1">
                <a:solidFill>
                  <a:srgbClr val="FFFFFF"/>
                </a:solidFill>
                <a:latin typeface="Arial" charset="0"/>
                <a:ea typeface="ＭＳ Ｐゴシック" charset="0"/>
                <a:cs typeface="ＭＳ Ｐゴシック" charset="0"/>
              </a:rPr>
              <a:t>tacrolimus</a:t>
            </a:r>
            <a:r>
              <a:rPr lang="hu-HU" dirty="0">
                <a:solidFill>
                  <a:srgbClr val="FFFFFF"/>
                </a:solidFill>
                <a:latin typeface="Arial" charset="0"/>
                <a:ea typeface="ＭＳ Ｐゴシック" charset="0"/>
                <a:cs typeface="ＭＳ Ｐゴシック" charset="0"/>
              </a:rPr>
              <a:t>t</a:t>
            </a:r>
            <a:r>
              <a:rPr lang="en-US" dirty="0">
                <a:solidFill>
                  <a:srgbClr val="FFFFFF"/>
                </a:solidFill>
                <a:latin typeface="Arial" charset="0"/>
                <a:ea typeface="ＭＳ Ｐゴシック" charset="0"/>
                <a:cs typeface="ＭＳ Ｐゴシック" charset="0"/>
              </a:rPr>
              <a:t> </a:t>
            </a:r>
            <a:r>
              <a:rPr lang="hu-HU" dirty="0">
                <a:solidFill>
                  <a:srgbClr val="FFFFFF"/>
                </a:solidFill>
                <a:latin typeface="Arial" charset="0"/>
                <a:ea typeface="ＭＳ Ｐゴシック" charset="0"/>
                <a:cs typeface="ＭＳ Ｐゴシック" charset="0"/>
              </a:rPr>
              <a:t>és</a:t>
            </a:r>
            <a:r>
              <a:rPr lang="en-US" dirty="0">
                <a:solidFill>
                  <a:srgbClr val="FFFFFF"/>
                </a:solidFill>
                <a:latin typeface="Arial" charset="0"/>
                <a:ea typeface="ＭＳ Ｐゴシック" charset="0"/>
                <a:cs typeface="ＭＳ Ｐゴシック" charset="0"/>
              </a:rPr>
              <a:t> </a:t>
            </a:r>
            <a:r>
              <a:rPr lang="en-US" dirty="0" err="1">
                <a:solidFill>
                  <a:srgbClr val="FFFFFF"/>
                </a:solidFill>
                <a:latin typeface="Arial" charset="0"/>
                <a:ea typeface="ＭＳ Ｐゴシック" charset="0"/>
                <a:cs typeface="ＭＳ Ｐゴシック" charset="0"/>
              </a:rPr>
              <a:t>cyclosporin</a:t>
            </a:r>
            <a:r>
              <a:rPr lang="hu-HU" dirty="0">
                <a:solidFill>
                  <a:srgbClr val="FFFFFF"/>
                </a:solidFill>
                <a:latin typeface="Arial" charset="0"/>
                <a:ea typeface="ＭＳ Ｐゴシック" charset="0"/>
                <a:cs typeface="ＭＳ Ｐゴシック" charset="0"/>
              </a:rPr>
              <a:t>t szedő betegeknél</a:t>
            </a:r>
            <a:endParaRPr lang="en-US" dirty="0">
              <a:solidFill>
                <a:srgbClr val="FFFFFF"/>
              </a:solidFill>
              <a:latin typeface="Arial" charset="0"/>
              <a:ea typeface="ＭＳ Ｐゴシック" charset="0"/>
              <a:cs typeface="ＭＳ Ｐゴシック" charset="0"/>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249238" y="166688"/>
            <a:ext cx="8629650" cy="550862"/>
          </a:xfrm>
        </p:spPr>
        <p:txBody>
          <a:bodyPr/>
          <a:lstStyle/>
          <a:p>
            <a:pPr algn="ctr" eaLnBrk="1" hangingPunct="1">
              <a:defRPr/>
            </a:pPr>
            <a:r>
              <a:rPr lang="hu-HU">
                <a:latin typeface="Arial" charset="0"/>
                <a:ea typeface="ＭＳ Ｐゴシック" charset="0"/>
              </a:rPr>
              <a:t>A kumarin kezelés korlátai</a:t>
            </a:r>
            <a:endParaRPr lang="en-US">
              <a:latin typeface="Arial" charset="0"/>
              <a:ea typeface="ＭＳ Ｐゴシック" charset="0"/>
            </a:endParaRPr>
          </a:p>
        </p:txBody>
      </p:sp>
      <p:sp>
        <p:nvSpPr>
          <p:cNvPr id="3" name="Rounded Rectangle 2"/>
          <p:cNvSpPr>
            <a:spLocks noChangeAspect="1"/>
          </p:cNvSpPr>
          <p:nvPr/>
        </p:nvSpPr>
        <p:spPr bwMode="auto">
          <a:xfrm>
            <a:off x="573088" y="1222430"/>
            <a:ext cx="2598738" cy="715090"/>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hu-HU" sz="1800" b="1" dirty="0">
                <a:solidFill>
                  <a:srgbClr val="FFFFFF"/>
                </a:solidFill>
                <a:cs typeface="Arial" charset="0"/>
              </a:rPr>
              <a:t>Kiszámíthatatlan válasz</a:t>
            </a:r>
            <a:endParaRPr lang="en-GB" sz="1800" b="1" dirty="0">
              <a:solidFill>
                <a:srgbClr val="FFFFFF"/>
              </a:solidFill>
              <a:cs typeface="Arial" charset="0"/>
            </a:endParaRPr>
          </a:p>
        </p:txBody>
      </p:sp>
      <p:sp>
        <p:nvSpPr>
          <p:cNvPr id="4" name="Rounded Rectangle 3"/>
          <p:cNvSpPr>
            <a:spLocks noChangeAspect="1"/>
          </p:cNvSpPr>
          <p:nvPr/>
        </p:nvSpPr>
        <p:spPr bwMode="auto">
          <a:xfrm>
            <a:off x="573088" y="3236577"/>
            <a:ext cx="2598738" cy="715089"/>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en-GB" sz="1800" b="1" dirty="0">
                <a:solidFill>
                  <a:srgbClr val="FFFFFF"/>
                </a:solidFill>
                <a:cs typeface="Arial" charset="0"/>
              </a:rPr>
              <a:t>R</a:t>
            </a:r>
            <a:r>
              <a:rPr lang="hu-HU" sz="1800" b="1" dirty="0">
                <a:solidFill>
                  <a:srgbClr val="FFFFFF"/>
                </a:solidFill>
                <a:cs typeface="Arial" charset="0"/>
              </a:rPr>
              <a:t>endszeres labor ellenőrzés</a:t>
            </a:r>
            <a:endParaRPr lang="en-GB" sz="1800" b="1" dirty="0">
              <a:solidFill>
                <a:srgbClr val="FFFFFF"/>
              </a:solidFill>
              <a:cs typeface="Arial" charset="0"/>
            </a:endParaRPr>
          </a:p>
        </p:txBody>
      </p:sp>
      <p:sp>
        <p:nvSpPr>
          <p:cNvPr id="8" name="Rounded Rectangle 7"/>
          <p:cNvSpPr>
            <a:spLocks noChangeAspect="1"/>
          </p:cNvSpPr>
          <p:nvPr/>
        </p:nvSpPr>
        <p:spPr bwMode="auto">
          <a:xfrm>
            <a:off x="573088" y="4188235"/>
            <a:ext cx="2590800" cy="715089"/>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hu-HU" sz="1800" b="1" dirty="0">
                <a:solidFill>
                  <a:srgbClr val="FFFFFF"/>
                </a:solidFill>
                <a:cs typeface="Arial" charset="0"/>
              </a:rPr>
              <a:t>Lassú hatás/hatás vesztés</a:t>
            </a:r>
            <a:endParaRPr lang="en-GB" sz="1800" b="1" dirty="0">
              <a:solidFill>
                <a:srgbClr val="FFFFFF"/>
              </a:solidFill>
              <a:cs typeface="Arial" charset="0"/>
            </a:endParaRPr>
          </a:p>
        </p:txBody>
      </p:sp>
      <p:sp>
        <p:nvSpPr>
          <p:cNvPr id="9" name="Rounded Rectangle 8"/>
          <p:cNvSpPr>
            <a:spLocks noChangeAspect="1"/>
          </p:cNvSpPr>
          <p:nvPr/>
        </p:nvSpPr>
        <p:spPr bwMode="auto">
          <a:xfrm>
            <a:off x="6040438" y="4460540"/>
            <a:ext cx="2609850" cy="408623"/>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en-GB" sz="1800" b="1" dirty="0">
                <a:solidFill>
                  <a:srgbClr val="FFFFFF"/>
                </a:solidFill>
                <a:cs typeface="Arial" charset="0"/>
              </a:rPr>
              <a:t>Warfarin re</a:t>
            </a:r>
            <a:r>
              <a:rPr lang="hu-HU" sz="1800" b="1" dirty="0">
                <a:solidFill>
                  <a:srgbClr val="FFFFFF"/>
                </a:solidFill>
                <a:cs typeface="Arial" charset="0"/>
              </a:rPr>
              <a:t>zisztencia</a:t>
            </a:r>
            <a:endParaRPr lang="en-GB" sz="1800" b="1" dirty="0">
              <a:solidFill>
                <a:srgbClr val="FFFFFF"/>
              </a:solidFill>
              <a:cs typeface="Arial" charset="0"/>
            </a:endParaRPr>
          </a:p>
        </p:txBody>
      </p:sp>
      <p:sp>
        <p:nvSpPr>
          <p:cNvPr id="345098" name="TextBox 9"/>
          <p:cNvSpPr>
            <a:spLocks noChangeArrowheads="1"/>
          </p:cNvSpPr>
          <p:nvPr/>
        </p:nvSpPr>
        <p:spPr bwMode="auto">
          <a:xfrm>
            <a:off x="3343276" y="1959160"/>
            <a:ext cx="2493963" cy="2145268"/>
          </a:xfrm>
          <a:prstGeom prst="roundRect">
            <a:avLst>
              <a:gd name="adj" fmla="val 16667"/>
            </a:avLst>
          </a:prstGeom>
          <a:ln>
            <a:headEnd/>
            <a:tailEnd/>
          </a:ln>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hu-HU" b="1" dirty="0" smtClean="0">
                <a:solidFill>
                  <a:srgbClr val="FFFFFF"/>
                </a:solidFill>
                <a:cs typeface="Arial" charset="0"/>
              </a:rPr>
              <a:t>A </a:t>
            </a:r>
            <a:r>
              <a:rPr lang="hu-HU" b="1" dirty="0">
                <a:solidFill>
                  <a:srgbClr val="FFFFFF"/>
                </a:solidFill>
                <a:cs typeface="Arial" charset="0"/>
              </a:rPr>
              <a:t>kumarin kezelés nehézségei a klinikai rutin során</a:t>
            </a:r>
            <a:endParaRPr lang="en-GB" b="1" dirty="0">
              <a:solidFill>
                <a:srgbClr val="FFFFFF"/>
              </a:solidFill>
              <a:cs typeface="Arial" charset="0"/>
            </a:endParaRPr>
          </a:p>
        </p:txBody>
      </p:sp>
      <p:sp>
        <p:nvSpPr>
          <p:cNvPr id="11" name="Rounded Rectangle 10"/>
          <p:cNvSpPr>
            <a:spLocks noChangeAspect="1"/>
          </p:cNvSpPr>
          <p:nvPr/>
        </p:nvSpPr>
        <p:spPr bwMode="auto">
          <a:xfrm>
            <a:off x="6016626" y="3354053"/>
            <a:ext cx="2633663" cy="715089"/>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hu-HU" sz="1800" b="1" dirty="0">
                <a:solidFill>
                  <a:srgbClr val="FFFFFF"/>
                </a:solidFill>
                <a:cs typeface="Arial" charset="0"/>
              </a:rPr>
              <a:t>Számos gyógyszer-gyógyszer</a:t>
            </a:r>
            <a:r>
              <a:rPr lang="en-GB" sz="1800" b="1" dirty="0">
                <a:solidFill>
                  <a:srgbClr val="FFFFFF"/>
                </a:solidFill>
                <a:cs typeface="Arial" charset="0"/>
              </a:rPr>
              <a:t> </a:t>
            </a:r>
            <a:r>
              <a:rPr lang="en-GB" sz="1800" b="1" dirty="0" err="1">
                <a:solidFill>
                  <a:srgbClr val="FFFFFF"/>
                </a:solidFill>
                <a:cs typeface="Arial" charset="0"/>
              </a:rPr>
              <a:t>intera</a:t>
            </a:r>
            <a:r>
              <a:rPr lang="hu-HU" sz="1800" b="1" dirty="0">
                <a:solidFill>
                  <a:srgbClr val="FFFFFF"/>
                </a:solidFill>
                <a:cs typeface="Arial" charset="0"/>
              </a:rPr>
              <a:t>kció</a:t>
            </a:r>
            <a:endParaRPr lang="en-GB" sz="1800" b="1" dirty="0">
              <a:solidFill>
                <a:srgbClr val="FFFFFF"/>
              </a:solidFill>
              <a:cs typeface="Arial" charset="0"/>
            </a:endParaRPr>
          </a:p>
        </p:txBody>
      </p:sp>
      <p:sp>
        <p:nvSpPr>
          <p:cNvPr id="12" name="Rounded Rectangle 11"/>
          <p:cNvSpPr>
            <a:spLocks noChangeAspect="1"/>
          </p:cNvSpPr>
          <p:nvPr/>
        </p:nvSpPr>
        <p:spPr bwMode="auto">
          <a:xfrm>
            <a:off x="6016626" y="2303388"/>
            <a:ext cx="2633663" cy="715089"/>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hu-HU" sz="1800" b="1">
                <a:solidFill>
                  <a:srgbClr val="FFFFFF"/>
                </a:solidFill>
                <a:cs typeface="Arial" charset="0"/>
              </a:rPr>
              <a:t>Számos gyógyszer-táplálék i</a:t>
            </a:r>
            <a:r>
              <a:rPr lang="en-GB" sz="1800" b="1">
                <a:solidFill>
                  <a:srgbClr val="FFFFFF"/>
                </a:solidFill>
                <a:cs typeface="Arial" charset="0"/>
              </a:rPr>
              <a:t>ntera</a:t>
            </a:r>
            <a:r>
              <a:rPr lang="hu-HU" sz="1800" b="1">
                <a:solidFill>
                  <a:srgbClr val="FFFFFF"/>
                </a:solidFill>
                <a:cs typeface="Arial" charset="0"/>
              </a:rPr>
              <a:t>kció</a:t>
            </a:r>
            <a:endParaRPr lang="en-GB" sz="1800" b="1">
              <a:solidFill>
                <a:srgbClr val="FFFFFF"/>
              </a:solidFill>
            </a:endParaRPr>
          </a:p>
        </p:txBody>
      </p:sp>
      <p:sp>
        <p:nvSpPr>
          <p:cNvPr id="13" name="Rounded Rectangle 12"/>
          <p:cNvSpPr>
            <a:spLocks noChangeAspect="1"/>
          </p:cNvSpPr>
          <p:nvPr/>
        </p:nvSpPr>
        <p:spPr bwMode="auto">
          <a:xfrm>
            <a:off x="6016626" y="1225605"/>
            <a:ext cx="2633663" cy="715089"/>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hu-HU" sz="1800" b="1" dirty="0">
                <a:solidFill>
                  <a:srgbClr val="FFFFFF"/>
                </a:solidFill>
                <a:cs typeface="Arial" charset="0"/>
              </a:rPr>
              <a:t>Gyakori dózis módosítás</a:t>
            </a:r>
            <a:endParaRPr lang="en-GB" sz="1800" b="1" dirty="0">
              <a:solidFill>
                <a:srgbClr val="FFFFFF"/>
              </a:solidFill>
              <a:cs typeface="Arial" charset="0"/>
            </a:endParaRPr>
          </a:p>
        </p:txBody>
      </p:sp>
      <p:sp>
        <p:nvSpPr>
          <p:cNvPr id="14" name="Rounded Rectangle 13"/>
          <p:cNvSpPr>
            <a:spLocks noChangeAspect="1"/>
          </p:cNvSpPr>
          <p:nvPr/>
        </p:nvSpPr>
        <p:spPr bwMode="auto">
          <a:xfrm>
            <a:off x="573088" y="2217621"/>
            <a:ext cx="2598738" cy="715089"/>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p>
            <a:pPr algn="ctr" defTabSz="914400" eaLnBrk="0" hangingPunct="0">
              <a:spcBef>
                <a:spcPct val="50000"/>
              </a:spcBef>
              <a:defRPr/>
            </a:pPr>
            <a:r>
              <a:rPr lang="hu-HU" b="1" dirty="0">
                <a:solidFill>
                  <a:srgbClr val="FFFFFF"/>
                </a:solidFill>
                <a:latin typeface="Arial"/>
                <a:ea typeface="Arial" charset="0"/>
              </a:rPr>
              <a:t>Szűk terápiás ablak </a:t>
            </a:r>
            <a:r>
              <a:rPr lang="en-GB" b="1" dirty="0">
                <a:solidFill>
                  <a:srgbClr val="FFFFFF"/>
                </a:solidFill>
                <a:latin typeface="Arial"/>
                <a:ea typeface="ＭＳ Ｐゴシック"/>
              </a:rPr>
              <a:t>(INR range 2-3)</a:t>
            </a:r>
          </a:p>
        </p:txBody>
      </p:sp>
      <p:sp>
        <p:nvSpPr>
          <p:cNvPr id="205853" name="TextBox 14"/>
          <p:cNvSpPr txBox="1">
            <a:spLocks noChangeArrowheads="1"/>
          </p:cNvSpPr>
          <p:nvPr/>
        </p:nvSpPr>
        <p:spPr bwMode="auto">
          <a:xfrm>
            <a:off x="263525" y="6365875"/>
            <a:ext cx="78311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spcBef>
                <a:spcPct val="50000"/>
              </a:spcBef>
            </a:pPr>
            <a:r>
              <a:rPr lang="en-GB" sz="1000" b="1">
                <a:solidFill>
                  <a:srgbClr val="FFFFFF"/>
                </a:solidFill>
                <a:latin typeface="Helvetica Neue Light" charset="0"/>
              </a:rPr>
              <a:t>1. Ansell J, et al. </a:t>
            </a:r>
            <a:r>
              <a:rPr lang="en-GB" sz="1000" b="1" i="1">
                <a:solidFill>
                  <a:srgbClr val="FFFFFF"/>
                </a:solidFill>
                <a:latin typeface="Helvetica Neue Light" charset="0"/>
              </a:rPr>
              <a:t>Chest  </a:t>
            </a:r>
            <a:r>
              <a:rPr lang="en-GB" sz="1000" b="1">
                <a:solidFill>
                  <a:srgbClr val="FFFFFF"/>
                </a:solidFill>
                <a:latin typeface="Helvetica Neue Light" charset="0"/>
              </a:rPr>
              <a:t>2008;133;160S-198S;  2. Umer Ushman MH, et al.  </a:t>
            </a:r>
            <a:r>
              <a:rPr lang="en-GB" sz="1000" b="1" i="1">
                <a:solidFill>
                  <a:srgbClr val="FFFFFF"/>
                </a:solidFill>
                <a:latin typeface="Helvetica Neue Light" charset="0"/>
              </a:rPr>
              <a:t>J Interv Card Electrophysiol </a:t>
            </a:r>
            <a:r>
              <a:rPr lang="en-GB" sz="1000" b="1">
                <a:solidFill>
                  <a:srgbClr val="FFFFFF"/>
                </a:solidFill>
                <a:latin typeface="Helvetica Neue Light" charset="0"/>
              </a:rPr>
              <a:t>2008; 22:129-137;  </a:t>
            </a:r>
            <a:br>
              <a:rPr lang="en-GB" sz="1000" b="1">
                <a:solidFill>
                  <a:srgbClr val="FFFFFF"/>
                </a:solidFill>
                <a:latin typeface="Helvetica Neue Light" charset="0"/>
              </a:rPr>
            </a:br>
            <a:r>
              <a:rPr lang="en-GB" sz="1000" b="1">
                <a:solidFill>
                  <a:srgbClr val="FFFFFF"/>
                </a:solidFill>
                <a:latin typeface="Helvetica Neue Light" charset="0"/>
              </a:rPr>
              <a:t>Nutescu EA, et al. </a:t>
            </a:r>
            <a:r>
              <a:rPr lang="en-GB" sz="1000" b="1" i="1">
                <a:solidFill>
                  <a:srgbClr val="FFFFFF"/>
                </a:solidFill>
                <a:latin typeface="Helvetica Neue Light" charset="0"/>
              </a:rPr>
              <a:t>Cardiol Clin </a:t>
            </a:r>
            <a:r>
              <a:rPr lang="en-GB" sz="1000" b="1">
                <a:solidFill>
                  <a:srgbClr val="FFFFFF"/>
                </a:solidFill>
                <a:latin typeface="Helvetica Neue Light" charset="0"/>
              </a:rPr>
              <a:t>2008; 26:169-187.</a:t>
            </a:r>
            <a:endParaRPr lang="en-GB" sz="1000" b="1" i="1">
              <a:solidFill>
                <a:srgbClr val="FFFFFF"/>
              </a:solidFill>
              <a:latin typeface="Helvetica Neue Light" charset="0"/>
            </a:endParaRPr>
          </a:p>
        </p:txBody>
      </p:sp>
      <p:sp>
        <p:nvSpPr>
          <p:cNvPr id="15" name="Rounded Rectangle 14"/>
          <p:cNvSpPr>
            <a:spLocks noChangeAspect="1"/>
          </p:cNvSpPr>
          <p:nvPr/>
        </p:nvSpPr>
        <p:spPr bwMode="auto">
          <a:xfrm>
            <a:off x="1189040" y="5151423"/>
            <a:ext cx="6985515" cy="1087957"/>
          </a:xfrm>
          <a:prstGeom prst="roundRect">
            <a:avLst>
              <a:gd name="adj" fmla="val 16667"/>
            </a:avLst>
          </a:prstGeom>
          <a:gradFill>
            <a:gsLst>
              <a:gs pos="0">
                <a:srgbClr val="0046AD"/>
              </a:gs>
              <a:gs pos="99000">
                <a:srgbClr val="0084CB"/>
              </a:gs>
            </a:gsLst>
            <a:lin ang="16200000" scaled="0"/>
          </a:gradFill>
          <a:ln>
            <a:headEnd/>
            <a:tailEnd/>
          </a:ln>
        </p:spPr>
        <p:style>
          <a:lnRef idx="0">
            <a:schemeClr val="accent2"/>
          </a:lnRef>
          <a:fillRef idx="3">
            <a:schemeClr val="accent2"/>
          </a:fillRef>
          <a:effectRef idx="3">
            <a:schemeClr val="accent2"/>
          </a:effectRef>
          <a:fontRef idx="minor">
            <a:schemeClr val="lt1"/>
          </a:fontRef>
        </p:style>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lnSpc>
                <a:spcPct val="90000"/>
              </a:lnSpc>
              <a:spcBef>
                <a:spcPct val="50000"/>
              </a:spcBef>
              <a:buClr>
                <a:srgbClr val="FAAB5A"/>
              </a:buClr>
              <a:defRPr/>
            </a:pPr>
            <a:r>
              <a:rPr lang="hu-HU" sz="1800" b="1" dirty="0">
                <a:solidFill>
                  <a:srgbClr val="FFFFFF"/>
                </a:solidFill>
              </a:rPr>
              <a:t>Vonakodás a</a:t>
            </a:r>
            <a:r>
              <a:rPr lang="en-US" sz="1800" b="1" dirty="0">
                <a:solidFill>
                  <a:srgbClr val="FFFFFF"/>
                </a:solidFill>
              </a:rPr>
              <a:t> VKA</a:t>
            </a:r>
            <a:r>
              <a:rPr lang="hu-HU" sz="1800" b="1" dirty="0">
                <a:solidFill>
                  <a:srgbClr val="FFFFFF"/>
                </a:solidFill>
              </a:rPr>
              <a:t> felírástól</a:t>
            </a:r>
            <a:endParaRPr lang="en-US" sz="1800" b="1" dirty="0">
              <a:solidFill>
                <a:srgbClr val="FFFFFF"/>
              </a:solidFill>
            </a:endParaRPr>
          </a:p>
          <a:p>
            <a:pPr indent="-37474525" algn="ctr" defTabSz="914400" eaLnBrk="1" hangingPunct="1">
              <a:lnSpc>
                <a:spcPct val="90000"/>
              </a:lnSpc>
              <a:spcBef>
                <a:spcPct val="50000"/>
              </a:spcBef>
              <a:buClr>
                <a:srgbClr val="FAAB5A"/>
              </a:buClr>
              <a:defRPr/>
            </a:pPr>
            <a:r>
              <a:rPr lang="hu-HU" sz="1800" b="1" dirty="0">
                <a:solidFill>
                  <a:srgbClr val="FFFFFF"/>
                </a:solidFill>
              </a:rPr>
              <a:t>Főként idős betegek esetén, mert a </a:t>
            </a:r>
            <a:r>
              <a:rPr lang="hu-HU" sz="1800" b="1" dirty="0" smtClean="0">
                <a:solidFill>
                  <a:srgbClr val="FFFFFF"/>
                </a:solidFill>
              </a:rPr>
              <a:t>vérzéses szövődmények </a:t>
            </a:r>
            <a:r>
              <a:rPr lang="hu-HU" sz="1800" b="1" dirty="0">
                <a:solidFill>
                  <a:srgbClr val="FFFFFF"/>
                </a:solidFill>
              </a:rPr>
              <a:t>rizikóját magasnak tartják a lehetséges haszonhoz </a:t>
            </a:r>
            <a:r>
              <a:rPr lang="hu-HU" sz="1800" b="1" dirty="0" smtClean="0">
                <a:solidFill>
                  <a:srgbClr val="FFFFFF"/>
                </a:solidFill>
              </a:rPr>
              <a:t>képest</a:t>
            </a:r>
            <a:endParaRPr lang="en-GB" sz="1800" b="1" dirty="0">
              <a:solidFill>
                <a:srgbClr val="FFFFFF"/>
              </a:solidFill>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627" y="229099"/>
            <a:ext cx="8959368" cy="6527940"/>
          </a:xfrm>
          <a:prstGeom prst="rect">
            <a:avLst/>
          </a:prstGeom>
        </p:spPr>
        <p:txBody>
          <a:bodyPr wrap="square">
            <a:spAutoFit/>
          </a:bodyPr>
          <a:lstStyle/>
          <a:p>
            <a:pPr>
              <a:lnSpc>
                <a:spcPct val="80000"/>
              </a:lnSpc>
            </a:pPr>
            <a:r>
              <a:rPr lang="en-US" dirty="0"/>
              <a:t>6. Local health </a:t>
            </a:r>
            <a:r>
              <a:rPr lang="en-US" dirty="0" smtClean="0"/>
              <a:t>problems. The </a:t>
            </a:r>
            <a:r>
              <a:rPr lang="en-US" dirty="0"/>
              <a:t>influence of concomitant, locally prevalent diseases or conditions on pharmacokinetic and </a:t>
            </a:r>
            <a:r>
              <a:rPr lang="en-US" dirty="0" err="1"/>
              <a:t>pharmacodynamic</a:t>
            </a:r>
            <a:r>
              <a:rPr lang="en-US" dirty="0"/>
              <a:t> parameters modifying therapeutic response have to be considered in making the selection </a:t>
            </a:r>
            <a:r>
              <a:rPr lang="en-US" dirty="0" err="1"/>
              <a:t>eg</a:t>
            </a:r>
            <a:r>
              <a:rPr lang="en-US" dirty="0"/>
              <a:t>. malnutrition, liver disease.</a:t>
            </a:r>
          </a:p>
          <a:p>
            <a:pPr>
              <a:lnSpc>
                <a:spcPct val="80000"/>
              </a:lnSpc>
            </a:pPr>
            <a:endParaRPr lang="en-US" dirty="0"/>
          </a:p>
          <a:p>
            <a:pPr>
              <a:lnSpc>
                <a:spcPct val="80000"/>
              </a:lnSpc>
            </a:pPr>
            <a:r>
              <a:rPr lang="en-US" dirty="0"/>
              <a:t>7. Benefits / Risk ratio - when several comparable drugs are available for the same therapeutic indication it is necessary to select the one which provides the most favorable benefit/risk ratio.</a:t>
            </a:r>
          </a:p>
          <a:p>
            <a:pPr>
              <a:lnSpc>
                <a:spcPct val="80000"/>
              </a:lnSpc>
            </a:pPr>
            <a:endParaRPr lang="en-US" dirty="0"/>
          </a:p>
          <a:p>
            <a:pPr>
              <a:lnSpc>
                <a:spcPct val="80000"/>
              </a:lnSpc>
            </a:pPr>
            <a:r>
              <a:rPr lang="en-US" dirty="0"/>
              <a:t>8. Preferential factors for evaluating therapeutically equivalent drugs - when two or more drugs are therapeutically equivalent preference should be given to :-</a:t>
            </a:r>
          </a:p>
          <a:p>
            <a:pPr>
              <a:lnSpc>
                <a:spcPct val="80000"/>
              </a:lnSpc>
            </a:pPr>
            <a:endParaRPr lang="en-US" dirty="0"/>
          </a:p>
          <a:p>
            <a:pPr>
              <a:lnSpc>
                <a:spcPct val="80000"/>
              </a:lnSpc>
            </a:pPr>
            <a:r>
              <a:rPr lang="en-US" dirty="0"/>
              <a:t>(A) The drug most thoroughly investigated and therefore the best understood with respect to its beneficial properties and limitations.</a:t>
            </a:r>
          </a:p>
          <a:p>
            <a:pPr>
              <a:lnSpc>
                <a:spcPct val="80000"/>
              </a:lnSpc>
            </a:pPr>
            <a:endParaRPr lang="en-US" dirty="0"/>
          </a:p>
          <a:p>
            <a:pPr>
              <a:lnSpc>
                <a:spcPct val="80000"/>
              </a:lnSpc>
            </a:pPr>
            <a:r>
              <a:rPr lang="en-US" dirty="0"/>
              <a:t>(B) The drug which is clinically appropriate for more than one disease.</a:t>
            </a:r>
          </a:p>
          <a:p>
            <a:pPr>
              <a:lnSpc>
                <a:spcPct val="80000"/>
              </a:lnSpc>
            </a:pPr>
            <a:endParaRPr lang="en-US" dirty="0"/>
          </a:p>
          <a:p>
            <a:pPr>
              <a:lnSpc>
                <a:spcPct val="80000"/>
              </a:lnSpc>
            </a:pPr>
            <a:r>
              <a:rPr lang="en-US" dirty="0"/>
              <a:t>(C) The drug with the most favorable pharmacokinetic properties </a:t>
            </a:r>
            <a:r>
              <a:rPr lang="en-US" dirty="0" err="1"/>
              <a:t>eg</a:t>
            </a:r>
            <a:r>
              <a:rPr lang="en-US" dirty="0"/>
              <a:t>., to improve the compliance to minimize risk.</a:t>
            </a:r>
          </a:p>
          <a:p>
            <a:pPr>
              <a:lnSpc>
                <a:spcPct val="80000"/>
              </a:lnSpc>
            </a:pPr>
            <a:endParaRPr lang="en-US" dirty="0"/>
          </a:p>
          <a:p>
            <a:pPr>
              <a:lnSpc>
                <a:spcPct val="80000"/>
              </a:lnSpc>
            </a:pPr>
            <a:r>
              <a:rPr lang="en-US" dirty="0"/>
              <a:t>(D) The drug that are in a dosage form that is easy for the health staff to dispense easily and safely administer to the patient.</a:t>
            </a:r>
          </a:p>
          <a:p>
            <a:pPr>
              <a:lnSpc>
                <a:spcPct val="80000"/>
              </a:lnSpc>
            </a:pPr>
            <a:endParaRPr lang="en-US" dirty="0"/>
          </a:p>
          <a:p>
            <a:pPr>
              <a:lnSpc>
                <a:spcPct val="80000"/>
              </a:lnSpc>
            </a:pPr>
            <a:r>
              <a:rPr lang="en-US" dirty="0"/>
              <a:t>(E) The drugs that are easy for the patient to take or with the broadest acceptability.</a:t>
            </a:r>
          </a:p>
          <a:p>
            <a:pPr>
              <a:lnSpc>
                <a:spcPct val="80000"/>
              </a:lnSpc>
            </a:pPr>
            <a:endParaRPr lang="en-US" dirty="0"/>
          </a:p>
          <a:p>
            <a:pPr>
              <a:lnSpc>
                <a:spcPct val="80000"/>
              </a:lnSpc>
            </a:pPr>
            <a:r>
              <a:rPr lang="en-US" dirty="0"/>
              <a:t>(F) The drugs, pharmaceutical products and dosage forms with favorable stability under anticipated local conditions for which storage facilities exist.</a:t>
            </a:r>
          </a:p>
          <a:p>
            <a:pPr>
              <a:lnSpc>
                <a:spcPct val="80000"/>
              </a:lnSpc>
            </a:pPr>
            <a:endParaRPr lang="en-US" dirty="0"/>
          </a:p>
          <a:p>
            <a:pPr>
              <a:lnSpc>
                <a:spcPct val="80000"/>
              </a:lnSpc>
            </a:pPr>
            <a:r>
              <a:rPr lang="en-US" dirty="0"/>
              <a:t>(G) The drugs for which reliable local manufacturing facilities exist. </a:t>
            </a:r>
          </a:p>
        </p:txBody>
      </p:sp>
    </p:spTree>
    <p:extLst>
      <p:ext uri="{BB962C8B-B14F-4D97-AF65-F5344CB8AC3E}">
        <p14:creationId xmlns:p14="http://schemas.microsoft.com/office/powerpoint/2010/main" val="61965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p:txBody>
          <a:bodyPr/>
          <a:lstStyle/>
          <a:p>
            <a:pPr>
              <a:defRPr/>
            </a:pPr>
            <a:fld id="{83260244-4421-5B49-BECA-D2CD87B1E169}" type="slidenum">
              <a:rPr lang="de-DE"/>
              <a:pPr>
                <a:defRPr/>
              </a:pPr>
              <a:t>50</a:t>
            </a:fld>
            <a:endParaRPr lang="de-DE"/>
          </a:p>
        </p:txBody>
      </p:sp>
      <p:sp>
        <p:nvSpPr>
          <p:cNvPr id="236546" name="Rectangle 2"/>
          <p:cNvSpPr>
            <a:spLocks noGrp="1" noChangeArrowheads="1"/>
          </p:cNvSpPr>
          <p:nvPr>
            <p:ph type="title"/>
          </p:nvPr>
        </p:nvSpPr>
        <p:spPr>
          <a:xfrm>
            <a:off x="1317625" y="242888"/>
            <a:ext cx="7681913" cy="577850"/>
          </a:xfrm>
        </p:spPr>
        <p:txBody>
          <a:bodyPr/>
          <a:lstStyle/>
          <a:p>
            <a:pPr eaLnBrk="1" hangingPunct="1">
              <a:defRPr/>
            </a:pPr>
            <a:r>
              <a:rPr lang="de-DE" sz="2400" dirty="0" smtClean="0">
                <a:cs typeface="+mj-cs"/>
              </a:rPr>
              <a:t>K</a:t>
            </a:r>
            <a:r>
              <a:rPr lang="hu-HU" sz="2400" dirty="0" smtClean="0">
                <a:cs typeface="+mj-cs"/>
              </a:rPr>
              <a:t>-vitamin antagonisták</a:t>
            </a:r>
            <a:r>
              <a:rPr lang="de-DE" sz="2400" dirty="0" smtClean="0">
                <a:cs typeface="+mj-cs"/>
              </a:rPr>
              <a:t>: </a:t>
            </a:r>
            <a:r>
              <a:rPr lang="hu-HU" sz="2400" dirty="0" smtClean="0">
                <a:cs typeface="+mj-cs"/>
              </a:rPr>
              <a:t>gyógyszer</a:t>
            </a:r>
            <a:r>
              <a:rPr lang="de-DE" sz="2400" dirty="0" smtClean="0">
                <a:cs typeface="+mj-cs"/>
              </a:rPr>
              <a:t> </a:t>
            </a:r>
            <a:r>
              <a:rPr lang="de-DE" sz="2400" dirty="0" err="1" smtClean="0">
                <a:cs typeface="+mj-cs"/>
              </a:rPr>
              <a:t>intera</a:t>
            </a:r>
            <a:r>
              <a:rPr lang="hu-HU" sz="2400" dirty="0" smtClean="0">
                <a:cs typeface="+mj-cs"/>
              </a:rPr>
              <a:t>kciók</a:t>
            </a:r>
            <a:endParaRPr lang="de-DE" sz="2400" dirty="0" smtClean="0">
              <a:cs typeface="+mj-cs"/>
            </a:endParaRPr>
          </a:p>
        </p:txBody>
      </p:sp>
      <p:pic>
        <p:nvPicPr>
          <p:cNvPr id="236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749425"/>
            <a:ext cx="4398962" cy="4748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pic>
      <p:pic>
        <p:nvPicPr>
          <p:cNvPr id="2365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7563" y="1749425"/>
            <a:ext cx="4448175" cy="2073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tx1">
                      <a:alpha val="74998"/>
                    </a:schemeClr>
                  </a:outerShdw>
                </a:effectLst>
              </a14:hiddenEffects>
            </a:ext>
          </a:extLst>
        </p:spPr>
      </p:pic>
      <p:sp>
        <p:nvSpPr>
          <p:cNvPr id="207877" name="Rectangle 5"/>
          <p:cNvSpPr>
            <a:spLocks noChangeArrowheads="1"/>
          </p:cNvSpPr>
          <p:nvPr/>
        </p:nvSpPr>
        <p:spPr bwMode="auto">
          <a:xfrm>
            <a:off x="1131888" y="1296988"/>
            <a:ext cx="2265362" cy="304800"/>
          </a:xfrm>
          <a:prstGeom prst="rect">
            <a:avLst/>
          </a:prstGeom>
          <a:noFill/>
          <a:ln>
            <a:noFill/>
          </a:ln>
          <a:effectLst>
            <a:prstShdw prst="shdw17" dist="17961" dir="2700000">
              <a:srgbClr val="999999">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spAutoFit/>
          </a:bodyPr>
          <a:lstStyle/>
          <a:p>
            <a:pPr defTabSz="914400">
              <a:spcBef>
                <a:spcPct val="50000"/>
              </a:spcBef>
              <a:tabLst>
                <a:tab pos="55563" algn="l"/>
              </a:tabLst>
            </a:pPr>
            <a:r>
              <a:rPr lang="hu-HU" sz="2000" b="1">
                <a:solidFill>
                  <a:srgbClr val="FAAB5A"/>
                </a:solidFill>
              </a:rPr>
              <a:t>Fokozott</a:t>
            </a:r>
            <a:r>
              <a:rPr lang="en-GB" b="1">
                <a:solidFill>
                  <a:srgbClr val="FAAB5A"/>
                </a:solidFill>
              </a:rPr>
              <a:t> INR </a:t>
            </a:r>
            <a:r>
              <a:rPr lang="hu-HU" b="1">
                <a:solidFill>
                  <a:srgbClr val="FAAB5A"/>
                </a:solidFill>
              </a:rPr>
              <a:t>válasz</a:t>
            </a:r>
            <a:endParaRPr lang="de-DE" b="1">
              <a:solidFill>
                <a:srgbClr val="FAAB5A"/>
              </a:solidFill>
            </a:endParaRPr>
          </a:p>
        </p:txBody>
      </p:sp>
      <p:sp>
        <p:nvSpPr>
          <p:cNvPr id="207878" name="Rectangle 6"/>
          <p:cNvSpPr>
            <a:spLocks noChangeArrowheads="1"/>
          </p:cNvSpPr>
          <p:nvPr/>
        </p:nvSpPr>
        <p:spPr bwMode="auto">
          <a:xfrm>
            <a:off x="5330825" y="1298575"/>
            <a:ext cx="2351088" cy="304800"/>
          </a:xfrm>
          <a:prstGeom prst="rect">
            <a:avLst/>
          </a:prstGeom>
          <a:noFill/>
          <a:ln>
            <a:noFill/>
          </a:ln>
          <a:effectLst>
            <a:prstShdw prst="shdw17" dist="17961" dir="2700000">
              <a:srgbClr val="999999">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spAutoFit/>
          </a:bodyPr>
          <a:lstStyle/>
          <a:p>
            <a:pPr defTabSz="914400">
              <a:spcBef>
                <a:spcPct val="50000"/>
              </a:spcBef>
              <a:tabLst>
                <a:tab pos="55563" algn="l"/>
              </a:tabLst>
            </a:pPr>
            <a:r>
              <a:rPr lang="hu-HU" sz="2000" b="1">
                <a:solidFill>
                  <a:srgbClr val="FAAB5A"/>
                </a:solidFill>
              </a:rPr>
              <a:t>Csökkent</a:t>
            </a:r>
            <a:r>
              <a:rPr lang="en-GB" b="1">
                <a:solidFill>
                  <a:srgbClr val="FAAB5A"/>
                </a:solidFill>
              </a:rPr>
              <a:t> INR </a:t>
            </a:r>
            <a:r>
              <a:rPr lang="hu-HU" b="1">
                <a:solidFill>
                  <a:srgbClr val="FAAB5A"/>
                </a:solidFill>
              </a:rPr>
              <a:t>válasz</a:t>
            </a:r>
            <a:endParaRPr lang="de-DE" b="1">
              <a:solidFill>
                <a:srgbClr val="FAAB5A"/>
              </a:solidFill>
            </a:endParaRPr>
          </a:p>
        </p:txBody>
      </p:sp>
      <p:sp>
        <p:nvSpPr>
          <p:cNvPr id="207879" name="Text Box 5"/>
          <p:cNvSpPr txBox="1">
            <a:spLocks noChangeArrowheads="1"/>
          </p:cNvSpPr>
          <p:nvPr/>
        </p:nvSpPr>
        <p:spPr bwMode="auto">
          <a:xfrm>
            <a:off x="4681538" y="6308725"/>
            <a:ext cx="4398962"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50000"/>
              </a:spcBef>
            </a:pPr>
            <a:r>
              <a:rPr lang="en-US" sz="1200">
                <a:solidFill>
                  <a:srgbClr val="FFFFFF"/>
                </a:solidFill>
              </a:rPr>
              <a:t>Coumadine Package Insert US revised January 2010 </a:t>
            </a: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1" descr="warfarin-interaction.pd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0800"/>
            <a:ext cx="8128000" cy="675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4160838" y="5251450"/>
            <a:ext cx="4151312" cy="584200"/>
          </a:xfrm>
          <a:prstGeom prst="rect">
            <a:avLst/>
          </a:prstGeom>
          <a:solidFill>
            <a:schemeClr val="bg1">
              <a:lumMod val="95000"/>
            </a:schemeClr>
          </a:solidFill>
        </p:spPr>
        <p:txBody>
          <a:bodyPr wrap="none">
            <a:spAutoFit/>
          </a:bodyPr>
          <a:lstStyle/>
          <a:p>
            <a:pPr>
              <a:defRPr/>
            </a:pPr>
            <a:r>
              <a:rPr lang="en-US" sz="3200" b="1" dirty="0">
                <a:solidFill>
                  <a:srgbClr val="376092"/>
                </a:solidFill>
                <a:latin typeface="Cambria"/>
                <a:cs typeface="Cambria"/>
              </a:rPr>
              <a:t>Warfarin </a:t>
            </a:r>
            <a:r>
              <a:rPr lang="en-US" sz="3200" b="1" dirty="0" err="1">
                <a:solidFill>
                  <a:srgbClr val="376092"/>
                </a:solidFill>
                <a:latin typeface="Cambria"/>
                <a:cs typeface="Cambria"/>
              </a:rPr>
              <a:t>interakciók</a:t>
            </a:r>
            <a:endParaRPr lang="en-US" sz="3200" b="1" dirty="0">
              <a:solidFill>
                <a:srgbClr val="376092"/>
              </a:solidFill>
              <a:latin typeface="Cambria"/>
              <a:cs typeface="Cambria"/>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descr="Rona_GYOGYSZERESZ.pdf (SECURED)-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836613"/>
            <a:ext cx="3887788" cy="278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836613"/>
            <a:ext cx="4348162" cy="281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4"/>
          <p:cNvSpPr>
            <a:spLocks noChangeArrowheads="1"/>
          </p:cNvSpPr>
          <p:nvPr/>
        </p:nvSpPr>
        <p:spPr bwMode="auto">
          <a:xfrm>
            <a:off x="395288" y="3716338"/>
            <a:ext cx="83788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GB" sz="2000" b="1"/>
              <a:t>CYP2C9 (warfarin metaboli</a:t>
            </a:r>
            <a:r>
              <a:rPr lang="hu-HU" sz="2000" b="1"/>
              <a:t>zmust befolyásolja</a:t>
            </a:r>
            <a:r>
              <a:rPr lang="en-GB" sz="2000" b="1"/>
              <a:t>) </a:t>
            </a:r>
            <a:r>
              <a:rPr lang="hu-HU" sz="2000" b="1"/>
              <a:t>és</a:t>
            </a:r>
            <a:r>
              <a:rPr lang="en-GB" sz="2000" b="1"/>
              <a:t> VKORC1 (warfarin sensitivit</a:t>
            </a:r>
            <a:r>
              <a:rPr lang="hu-HU" sz="2000" b="1"/>
              <a:t>ásra van hatással</a:t>
            </a:r>
            <a:r>
              <a:rPr lang="en-GB" sz="2000" b="1"/>
              <a:t>)</a:t>
            </a:r>
          </a:p>
        </p:txBody>
      </p:sp>
      <p:sp>
        <p:nvSpPr>
          <p:cNvPr id="211972" name="Rectangle 5"/>
          <p:cNvSpPr>
            <a:spLocks noChangeArrowheads="1"/>
          </p:cNvSpPr>
          <p:nvPr/>
        </p:nvSpPr>
        <p:spPr bwMode="auto">
          <a:xfrm>
            <a:off x="395288" y="4581525"/>
            <a:ext cx="8534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GB" b="1"/>
              <a:t>Clarification of Optimal Anticoagulation through Genetics (COAG) trial</a:t>
            </a:r>
          </a:p>
        </p:txBody>
      </p:sp>
      <p:sp>
        <p:nvSpPr>
          <p:cNvPr id="211973" name="Rectangle 6"/>
          <p:cNvSpPr>
            <a:spLocks noChangeArrowheads="1"/>
          </p:cNvSpPr>
          <p:nvPr/>
        </p:nvSpPr>
        <p:spPr bwMode="auto">
          <a:xfrm>
            <a:off x="395288" y="5373688"/>
            <a:ext cx="8497887"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n-GB"/>
              <a:t>"Personalized, predictive medicine offers great promise, but we need to carefully examine benefits and understand the cost-effectiveness of such strategies before we spend a lot of money on very expensive tests" </a:t>
            </a:r>
          </a:p>
        </p:txBody>
      </p:sp>
      <p:sp>
        <p:nvSpPr>
          <p:cNvPr id="2" name="Title 1"/>
          <p:cNvSpPr>
            <a:spLocks/>
          </p:cNvSpPr>
          <p:nvPr/>
        </p:nvSpPr>
        <p:spPr bwMode="auto">
          <a:xfrm>
            <a:off x="2195513" y="188913"/>
            <a:ext cx="4968875" cy="533400"/>
          </a:xfrm>
          <a:prstGeom prst="rect">
            <a:avLst/>
          </a:prstGeom>
          <a:solidFill>
            <a:schemeClr val="tx1"/>
          </a:solidFill>
          <a:ln w="9525">
            <a:noFill/>
            <a:miter lim="800000"/>
            <a:headEnd/>
            <a:tailEnd/>
          </a:ln>
          <a:effectLst/>
        </p:spPr>
        <p:txBody>
          <a:bodyPr lIns="73152" anchor="ctr"/>
          <a:lstStyle/>
          <a:p>
            <a:pPr algn="ctr">
              <a:defRPr/>
            </a:pPr>
            <a:r>
              <a:rPr lang="hu-HU" sz="3200" b="1">
                <a:solidFill>
                  <a:schemeClr val="bg2"/>
                </a:solidFill>
                <a:effectLst>
                  <a:outerShdw blurRad="38100" dist="38100" dir="2700000" algn="tl">
                    <a:srgbClr val="DDDDDD"/>
                  </a:outerShdw>
                </a:effectLst>
              </a:rPr>
              <a:t>Warfarin genetika</a:t>
            </a:r>
            <a:endParaRPr lang="en-US" sz="3200" b="1">
              <a:solidFill>
                <a:schemeClr val="bg2"/>
              </a:solidFill>
              <a:effectLst>
                <a:outerShdw blurRad="38100" dist="38100" dir="2700000" algn="tl">
                  <a:srgbClr val="DDDDDD"/>
                </a:outerShdw>
              </a:effectLst>
            </a:endParaRPr>
          </a:p>
        </p:txBody>
      </p:sp>
      <p:sp>
        <p:nvSpPr>
          <p:cNvPr id="211975" name="Rectangle 8"/>
          <p:cNvSpPr>
            <a:spLocks noChangeArrowheads="1"/>
          </p:cNvSpPr>
          <p:nvPr/>
        </p:nvSpPr>
        <p:spPr bwMode="auto">
          <a:xfrm>
            <a:off x="4745038" y="6381750"/>
            <a:ext cx="41481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GB" sz="1600"/>
              <a:t>Ann Intern Med. 2009 Jan 20;150(2):73-83.</a:t>
            </a:r>
            <a:r>
              <a:rPr lang="en-GB"/>
              <a:t> </a:t>
            </a: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4017" name="Picture 3" descr="Rona_GYOGYSZERESZ.pdf (SECURE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3" descr="HF0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242888"/>
            <a:ext cx="8932863" cy="642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112000" y="4030663"/>
            <a:ext cx="1160463" cy="368300"/>
          </a:xfrm>
          <a:prstGeom prst="rect">
            <a:avLst/>
          </a:prstGeom>
          <a:noFill/>
        </p:spPr>
        <p:txBody>
          <a:bodyPr wrap="none">
            <a:spAutoFit/>
          </a:bodyPr>
          <a:lstStyle/>
          <a:p>
            <a:pPr>
              <a:defRPr/>
            </a:pPr>
            <a:r>
              <a:rPr lang="en-US" b="1" dirty="0">
                <a:solidFill>
                  <a:schemeClr val="bg1">
                    <a:lumMod val="50000"/>
                  </a:schemeClr>
                </a:solidFill>
              </a:rPr>
              <a:t>Genetics</a:t>
            </a:r>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5" name="Object 2"/>
          <p:cNvGraphicFramePr>
            <a:graphicFrameLocks noChangeAspect="1"/>
          </p:cNvGraphicFramePr>
          <p:nvPr/>
        </p:nvGraphicFramePr>
        <p:xfrm>
          <a:off x="200025" y="1600200"/>
          <a:ext cx="8867775" cy="3554413"/>
        </p:xfrm>
        <a:graphic>
          <a:graphicData uri="http://schemas.openxmlformats.org/presentationml/2006/ole">
            <mc:AlternateContent xmlns:mc="http://schemas.openxmlformats.org/markup-compatibility/2006">
              <mc:Choice xmlns:v="urn:schemas-microsoft-com:vml" Requires="v">
                <p:oleObj spid="_x0000_s216111" name="Dokumentum" r:id="rId4" imgW="8868156" imgH="3564636" progId="Word.Document.8">
                  <p:embed/>
                </p:oleObj>
              </mc:Choice>
              <mc:Fallback>
                <p:oleObj name="Dokumentum" r:id="rId4" imgW="8868156" imgH="3564636"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 y="1600200"/>
                        <a:ext cx="8867775" cy="355441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16066" name="Object 3"/>
          <p:cNvGraphicFramePr>
            <a:graphicFrameLocks noChangeAspect="1"/>
          </p:cNvGraphicFramePr>
          <p:nvPr/>
        </p:nvGraphicFramePr>
        <p:xfrm>
          <a:off x="1528763" y="590550"/>
          <a:ext cx="6238875" cy="442913"/>
        </p:xfrm>
        <a:graphic>
          <a:graphicData uri="http://schemas.openxmlformats.org/presentationml/2006/ole">
            <mc:AlternateContent xmlns:mc="http://schemas.openxmlformats.org/markup-compatibility/2006">
              <mc:Choice xmlns:v="urn:schemas-microsoft-com:vml" Requires="v">
                <p:oleObj spid="_x0000_s216112" name="Document" r:id="rId7" imgW="6243403" imgH="532151" progId="Word.Document.8">
                  <p:embed/>
                </p:oleObj>
              </mc:Choice>
              <mc:Fallback>
                <p:oleObj name="Document" r:id="rId7" imgW="6243403" imgH="532151"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8763" y="590550"/>
                        <a:ext cx="6238875" cy="44291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57200" y="301625"/>
            <a:ext cx="8229600" cy="1452563"/>
          </a:xfrm>
        </p:spPr>
        <p:txBody>
          <a:bodyPr/>
          <a:lstStyle/>
          <a:p>
            <a:pPr eaLnBrk="1" hangingPunct="1">
              <a:defRPr/>
            </a:pPr>
            <a:r>
              <a:rPr lang="en-US" sz="3200" smtClean="0">
                <a:cs typeface="+mj-cs"/>
              </a:rPr>
              <a:t>Understanding the Need </a:t>
            </a:r>
            <a:br>
              <a:rPr lang="en-US" sz="3200" smtClean="0">
                <a:cs typeface="+mj-cs"/>
              </a:rPr>
            </a:br>
            <a:r>
              <a:rPr lang="en-US" sz="3200" smtClean="0">
                <a:cs typeface="+mj-cs"/>
              </a:rPr>
              <a:t>for Evidence in Practice</a:t>
            </a:r>
            <a:br>
              <a:rPr lang="en-US" sz="3200" smtClean="0">
                <a:cs typeface="+mj-cs"/>
              </a:rPr>
            </a:br>
            <a:r>
              <a:rPr lang="en-US" sz="2600" i="1" smtClean="0">
                <a:solidFill>
                  <a:schemeClr val="accent2"/>
                </a:solidFill>
                <a:cs typeface="+mj-cs"/>
              </a:rPr>
              <a:t>Systematic Approach to Evaluating New Therapies</a:t>
            </a:r>
          </a:p>
        </p:txBody>
      </p:sp>
      <p:sp>
        <p:nvSpPr>
          <p:cNvPr id="308227" name="AutoShape 3"/>
          <p:cNvSpPr>
            <a:spLocks noGrp="1" noChangeArrowheads="1"/>
          </p:cNvSpPr>
          <p:nvPr>
            <p:ph type="body" idx="1"/>
          </p:nvPr>
        </p:nvSpPr>
        <p:spPr>
          <a:xfrm>
            <a:off x="950913" y="2133600"/>
            <a:ext cx="7242175" cy="2611438"/>
          </a:xfrm>
          <a:prstGeom prst="roundRect">
            <a:avLst>
              <a:gd name="adj" fmla="val 8898"/>
            </a:avLst>
          </a:prstGeom>
          <a:solidFill>
            <a:schemeClr val="accent1">
              <a:alpha val="50000"/>
            </a:schemeClr>
          </a:solidFill>
          <a:ln>
            <a:solidFill>
              <a:schemeClr val="folHlink"/>
            </a:solidFill>
            <a:round/>
            <a:headEnd type="none" w="med" len="med"/>
            <a:tailEnd type="none" w="med" len="med"/>
          </a:ln>
        </p:spPr>
        <p:txBody>
          <a:bodyPr lIns="91440" tIns="91440" rIns="91440" bIns="91440"/>
          <a:lstStyle/>
          <a:p>
            <a:pPr marL="0" indent="0" algn="ctr" eaLnBrk="1" hangingPunct="1">
              <a:buFont typeface="Arial" charset="0"/>
              <a:buNone/>
              <a:defRPr/>
            </a:pPr>
            <a:r>
              <a:rPr lang="en-US" smtClean="0">
                <a:cs typeface="+mn-cs"/>
              </a:rPr>
              <a:t>Half of what you learn in </a:t>
            </a:r>
            <a:br>
              <a:rPr lang="en-US" smtClean="0">
                <a:cs typeface="+mn-cs"/>
              </a:rPr>
            </a:br>
            <a:r>
              <a:rPr lang="en-US" smtClean="0">
                <a:cs typeface="+mn-cs"/>
              </a:rPr>
              <a:t>your medical apprenticeship </a:t>
            </a:r>
            <a:br>
              <a:rPr lang="en-US" smtClean="0">
                <a:cs typeface="+mn-cs"/>
              </a:rPr>
            </a:br>
            <a:r>
              <a:rPr lang="en-US" smtClean="0">
                <a:cs typeface="+mn-cs"/>
              </a:rPr>
              <a:t>(about therapy) will be correct…</a:t>
            </a:r>
          </a:p>
          <a:p>
            <a:pPr marL="0" indent="0" algn="ctr" eaLnBrk="1" hangingPunct="1">
              <a:buFont typeface="Arial" charset="0"/>
              <a:buNone/>
              <a:defRPr/>
            </a:pPr>
            <a:r>
              <a:rPr lang="en-US" i="1" smtClean="0">
                <a:solidFill>
                  <a:schemeClr val="accent2"/>
                </a:solidFill>
                <a:cs typeface="+mn-cs"/>
              </a:rPr>
              <a:t>you just don’t know which half.</a:t>
            </a:r>
          </a:p>
        </p:txBody>
      </p:sp>
      <p:sp>
        <p:nvSpPr>
          <p:cNvPr id="308228" name="Text Box 4"/>
          <p:cNvSpPr txBox="1">
            <a:spLocks noChangeArrowheads="1"/>
          </p:cNvSpPr>
          <p:nvPr/>
        </p:nvSpPr>
        <p:spPr bwMode="auto">
          <a:xfrm>
            <a:off x="2792413" y="4953000"/>
            <a:ext cx="3559175"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eaLnBrk="0" hangingPunct="0">
              <a:defRPr/>
            </a:pPr>
            <a:r>
              <a:rPr lang="en-US" sz="2000" b="1" i="1">
                <a:solidFill>
                  <a:srgbClr val="CCFFCC"/>
                </a:solidFill>
                <a:effectLst>
                  <a:outerShdw blurRad="38100" dist="38100" dir="2700000" algn="tl">
                    <a:srgbClr val="000000"/>
                  </a:outerShdw>
                </a:effectLst>
                <a:latin typeface="Times New Roman" charset="0"/>
                <a:cs typeface="+mn-cs"/>
              </a:rPr>
              <a:t>Joe Greenfield, MD</a:t>
            </a:r>
          </a:p>
          <a:p>
            <a:pPr algn="ctr" defTabSz="914400" eaLnBrk="0" hangingPunct="0">
              <a:defRPr/>
            </a:pPr>
            <a:r>
              <a:rPr lang="en-US" sz="2000" b="1" i="1">
                <a:solidFill>
                  <a:srgbClr val="CCFFCC"/>
                </a:solidFill>
                <a:effectLst>
                  <a:outerShdw blurRad="38100" dist="38100" dir="2700000" algn="tl">
                    <a:srgbClr val="000000"/>
                  </a:outerShdw>
                </a:effectLst>
                <a:latin typeface="Times New Roman" charset="0"/>
                <a:cs typeface="+mn-cs"/>
              </a:rPr>
              <a:t>Former Chair, Medicine</a:t>
            </a:r>
          </a:p>
          <a:p>
            <a:pPr algn="ctr" defTabSz="914400" eaLnBrk="0" hangingPunct="0">
              <a:defRPr/>
            </a:pPr>
            <a:r>
              <a:rPr lang="en-US" sz="2000" b="1" i="1">
                <a:solidFill>
                  <a:srgbClr val="CCFFCC"/>
                </a:solidFill>
                <a:effectLst>
                  <a:outerShdw blurRad="38100" dist="38100" dir="2700000" algn="tl">
                    <a:srgbClr val="000000"/>
                  </a:outerShdw>
                </a:effectLst>
                <a:latin typeface="Times New Roman" charset="0"/>
                <a:cs typeface="+mn-cs"/>
              </a:rPr>
              <a:t>Duke University Medical Center</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322263" y="1355725"/>
          <a:ext cx="8612187" cy="5272088"/>
        </p:xfrm>
        <a:graphic>
          <a:graphicData uri="http://schemas.openxmlformats.org/presentationml/2006/ole">
            <mc:AlternateContent xmlns:mc="http://schemas.openxmlformats.org/markup-compatibility/2006">
              <mc:Choice xmlns:v="urn:schemas-microsoft-com:vml" Requires="v">
                <p:oleObj spid="_x0000_s220207" name="Dokumentum" r:id="rId4" imgW="8016949" imgH="5883349" progId="Word.Document.8">
                  <p:embed/>
                </p:oleObj>
              </mc:Choice>
              <mc:Fallback>
                <p:oleObj name="Dokumentum" r:id="rId4" imgW="8016949" imgH="5883349"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355725"/>
                        <a:ext cx="8612187" cy="5272088"/>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20162" name="Object 3"/>
          <p:cNvGraphicFramePr>
            <a:graphicFrameLocks noChangeAspect="1"/>
          </p:cNvGraphicFramePr>
          <p:nvPr/>
        </p:nvGraphicFramePr>
        <p:xfrm>
          <a:off x="1447800" y="603250"/>
          <a:ext cx="6440488" cy="442913"/>
        </p:xfrm>
        <a:graphic>
          <a:graphicData uri="http://schemas.openxmlformats.org/presentationml/2006/ole">
            <mc:AlternateContent xmlns:mc="http://schemas.openxmlformats.org/markup-compatibility/2006">
              <mc:Choice xmlns:v="urn:schemas-microsoft-com:vml" Requires="v">
                <p:oleObj spid="_x0000_s220208" name="Document" r:id="rId7" imgW="6385686" imgH="521435" progId="Word.Document.8">
                  <p:embed/>
                </p:oleObj>
              </mc:Choice>
              <mc:Fallback>
                <p:oleObj name="Document" r:id="rId7" imgW="6385686" imgH="521435"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603250"/>
                        <a:ext cx="6440488" cy="442913"/>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descr="HUMBUG by Jef MAGIC CRYST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404813"/>
            <a:ext cx="8875712" cy="602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0439" y="77233"/>
            <a:ext cx="8917945" cy="6749539"/>
          </a:xfrm>
          <a:prstGeom prst="rect">
            <a:avLst/>
          </a:prstGeom>
        </p:spPr>
        <p:txBody>
          <a:bodyPr wrap="square">
            <a:spAutoFit/>
          </a:bodyPr>
          <a:lstStyle/>
          <a:p>
            <a:pPr>
              <a:lnSpc>
                <a:spcPct val="80000"/>
              </a:lnSpc>
            </a:pPr>
            <a:r>
              <a:rPr lang="en-US" dirty="0"/>
              <a:t>9. In the majority of cases the drugs should be formulated as single compounds. Fixed-ratio combination are only acceptable when-</a:t>
            </a:r>
          </a:p>
          <a:p>
            <a:pPr>
              <a:lnSpc>
                <a:spcPct val="80000"/>
              </a:lnSpc>
            </a:pPr>
            <a:endParaRPr lang="en-US" dirty="0"/>
          </a:p>
          <a:p>
            <a:pPr>
              <a:lnSpc>
                <a:spcPct val="80000"/>
              </a:lnSpc>
            </a:pPr>
            <a:r>
              <a:rPr lang="en-US" dirty="0"/>
              <a:t>(A) The clinical value of simultaneous use of more than one dose is documented.</a:t>
            </a:r>
          </a:p>
          <a:p>
            <a:pPr>
              <a:lnSpc>
                <a:spcPct val="80000"/>
              </a:lnSpc>
            </a:pPr>
            <a:endParaRPr lang="en-US" dirty="0"/>
          </a:p>
          <a:p>
            <a:pPr>
              <a:lnSpc>
                <a:spcPct val="80000"/>
              </a:lnSpc>
            </a:pPr>
            <a:r>
              <a:rPr lang="en-US" dirty="0"/>
              <a:t>(B) The therapeutic benefit of the combination is greater than the sum of each of the individual components.</a:t>
            </a:r>
          </a:p>
          <a:p>
            <a:pPr>
              <a:lnSpc>
                <a:spcPct val="80000"/>
              </a:lnSpc>
            </a:pPr>
            <a:endParaRPr lang="en-US" dirty="0"/>
          </a:p>
          <a:p>
            <a:pPr>
              <a:lnSpc>
                <a:spcPct val="80000"/>
              </a:lnSpc>
            </a:pPr>
            <a:r>
              <a:rPr lang="en-US" dirty="0"/>
              <a:t>(C) The combination is safer than the use of an individual drug.</a:t>
            </a:r>
          </a:p>
          <a:p>
            <a:pPr>
              <a:lnSpc>
                <a:spcPct val="80000"/>
              </a:lnSpc>
            </a:pPr>
            <a:endParaRPr lang="en-US" dirty="0"/>
          </a:p>
          <a:p>
            <a:pPr>
              <a:lnSpc>
                <a:spcPct val="80000"/>
              </a:lnSpc>
            </a:pPr>
            <a:r>
              <a:rPr lang="en-US" dirty="0"/>
              <a:t>(D) The cost of the combination product is less than or equal to the total cost of the individual products.</a:t>
            </a:r>
          </a:p>
          <a:p>
            <a:pPr>
              <a:lnSpc>
                <a:spcPct val="80000"/>
              </a:lnSpc>
            </a:pPr>
            <a:endParaRPr lang="en-US" dirty="0"/>
          </a:p>
          <a:p>
            <a:pPr>
              <a:lnSpc>
                <a:spcPct val="80000"/>
              </a:lnSpc>
            </a:pPr>
            <a:r>
              <a:rPr lang="en-US" dirty="0"/>
              <a:t>(E) The compliance is improved.</a:t>
            </a:r>
          </a:p>
          <a:p>
            <a:pPr>
              <a:lnSpc>
                <a:spcPct val="80000"/>
              </a:lnSpc>
            </a:pPr>
            <a:endParaRPr lang="en-US" dirty="0"/>
          </a:p>
          <a:p>
            <a:pPr>
              <a:lnSpc>
                <a:spcPct val="80000"/>
              </a:lnSpc>
            </a:pPr>
            <a:r>
              <a:rPr lang="en-US" dirty="0"/>
              <a:t>(F) The combination must be such that sufficient quantities to meet the needs of the majority of the population can be maintained.</a:t>
            </a:r>
          </a:p>
          <a:p>
            <a:pPr>
              <a:lnSpc>
                <a:spcPct val="80000"/>
              </a:lnSpc>
            </a:pPr>
            <a:endParaRPr lang="en-US" dirty="0"/>
          </a:p>
          <a:p>
            <a:pPr>
              <a:lnSpc>
                <a:spcPct val="80000"/>
              </a:lnSpc>
            </a:pPr>
            <a:r>
              <a:rPr lang="en-US" dirty="0"/>
              <a:t>10. Periodic review of </a:t>
            </a:r>
            <a:r>
              <a:rPr lang="en-US" dirty="0" err="1"/>
              <a:t>druglist</a:t>
            </a:r>
            <a:r>
              <a:rPr lang="en-US" dirty="0"/>
              <a:t> - Yearly or whenever necessary to incorporate significant new therapeutic advances and selected drugs.</a:t>
            </a:r>
          </a:p>
          <a:p>
            <a:pPr>
              <a:lnSpc>
                <a:spcPct val="80000"/>
              </a:lnSpc>
            </a:pPr>
            <a:endParaRPr lang="en-US" dirty="0"/>
          </a:p>
          <a:p>
            <a:pPr>
              <a:lnSpc>
                <a:spcPct val="80000"/>
              </a:lnSpc>
            </a:pPr>
            <a:r>
              <a:rPr lang="en-US" dirty="0"/>
              <a:t>(A) Generally new drugs should be introduced only if they offer distinct advantages over previously selected drugs.</a:t>
            </a:r>
          </a:p>
          <a:p>
            <a:pPr>
              <a:lnSpc>
                <a:spcPct val="80000"/>
              </a:lnSpc>
            </a:pPr>
            <a:endParaRPr lang="en-US" dirty="0"/>
          </a:p>
          <a:p>
            <a:pPr>
              <a:lnSpc>
                <a:spcPct val="80000"/>
              </a:lnSpc>
            </a:pPr>
            <a:r>
              <a:rPr lang="en-US" dirty="0"/>
              <a:t>(B) If on the basis of new information, drug already on the list are found to no longer posses a favorable benefit / risk ratio, they should be replaced by drugs with the higher benefit/risk ratio.</a:t>
            </a:r>
          </a:p>
          <a:p>
            <a:pPr>
              <a:lnSpc>
                <a:spcPct val="80000"/>
              </a:lnSpc>
            </a:pPr>
            <a:endParaRPr lang="en-US" dirty="0"/>
          </a:p>
          <a:p>
            <a:pPr>
              <a:lnSpc>
                <a:spcPct val="80000"/>
              </a:lnSpc>
            </a:pPr>
            <a:r>
              <a:rPr lang="en-US" dirty="0"/>
              <a:t>11. International Non-proprietary names (INN ; generic names) should be used for drugs. </a:t>
            </a:r>
          </a:p>
        </p:txBody>
      </p:sp>
    </p:spTree>
    <p:extLst>
      <p:ext uri="{BB962C8B-B14F-4D97-AF65-F5344CB8AC3E}">
        <p14:creationId xmlns:p14="http://schemas.microsoft.com/office/powerpoint/2010/main" val="347889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3233" name="Object 2"/>
          <p:cNvGraphicFramePr>
            <a:graphicFrameLocks noChangeAspect="1"/>
          </p:cNvGraphicFramePr>
          <p:nvPr/>
        </p:nvGraphicFramePr>
        <p:xfrm>
          <a:off x="322263" y="1355725"/>
          <a:ext cx="8599487" cy="4694238"/>
        </p:xfrm>
        <a:graphic>
          <a:graphicData uri="http://schemas.openxmlformats.org/presentationml/2006/ole">
            <mc:AlternateContent xmlns:mc="http://schemas.openxmlformats.org/markup-compatibility/2006">
              <mc:Choice xmlns:v="urn:schemas-microsoft-com:vml" Requires="v">
                <p:oleObj spid="_x0000_s223279" name="Dokumentum" r:id="rId4" imgW="8072438" imgH="5293519" progId="Word.Document.8">
                  <p:embed/>
                </p:oleObj>
              </mc:Choice>
              <mc:Fallback>
                <p:oleObj name="Dokumentum" r:id="rId4" imgW="8072438" imgH="5293519"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355725"/>
                        <a:ext cx="8599487" cy="4694238"/>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23234" name="Object 3"/>
          <p:cNvGraphicFramePr>
            <a:graphicFrameLocks noChangeAspect="1"/>
          </p:cNvGraphicFramePr>
          <p:nvPr/>
        </p:nvGraphicFramePr>
        <p:xfrm>
          <a:off x="1341438" y="576263"/>
          <a:ext cx="6507162" cy="442912"/>
        </p:xfrm>
        <a:graphic>
          <a:graphicData uri="http://schemas.openxmlformats.org/presentationml/2006/ole">
            <mc:AlternateContent xmlns:mc="http://schemas.openxmlformats.org/markup-compatibility/2006">
              <mc:Choice xmlns:v="urn:schemas-microsoft-com:vml" Requires="v">
                <p:oleObj spid="_x0000_s223280" name="Document" r:id="rId7" imgW="6513226" imgH="532151" progId="Word.Document.8">
                  <p:embed/>
                </p:oleObj>
              </mc:Choice>
              <mc:Fallback>
                <p:oleObj name="Document" r:id="rId7" imgW="6513226" imgH="532151"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438" y="576263"/>
                        <a:ext cx="6507162" cy="442912"/>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281" name="Object 2"/>
          <p:cNvGraphicFramePr>
            <a:graphicFrameLocks noChangeAspect="1"/>
          </p:cNvGraphicFramePr>
          <p:nvPr/>
        </p:nvGraphicFramePr>
        <p:xfrm>
          <a:off x="322263" y="1355725"/>
          <a:ext cx="8626475" cy="5245100"/>
        </p:xfrm>
        <a:graphic>
          <a:graphicData uri="http://schemas.openxmlformats.org/presentationml/2006/ole">
            <mc:AlternateContent xmlns:mc="http://schemas.openxmlformats.org/markup-compatibility/2006">
              <mc:Choice xmlns:v="urn:schemas-microsoft-com:vml" Requires="v">
                <p:oleObj spid="_x0000_s225327" name="Dokumentum" r:id="rId4" imgW="8024037" imgH="5869172" progId="Word.Document.8">
                  <p:embed/>
                </p:oleObj>
              </mc:Choice>
              <mc:Fallback>
                <p:oleObj name="Dokumentum" r:id="rId4" imgW="8024037" imgH="5869172"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355725"/>
                        <a:ext cx="8626475" cy="52451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25282" name="Object 3"/>
          <p:cNvGraphicFramePr>
            <a:graphicFrameLocks noChangeAspect="1"/>
          </p:cNvGraphicFramePr>
          <p:nvPr/>
        </p:nvGraphicFramePr>
        <p:xfrm>
          <a:off x="1493838" y="533400"/>
          <a:ext cx="6278562" cy="457200"/>
        </p:xfrm>
        <a:graphic>
          <a:graphicData uri="http://schemas.openxmlformats.org/presentationml/2006/ole">
            <mc:AlternateContent xmlns:mc="http://schemas.openxmlformats.org/markup-compatibility/2006">
              <mc:Choice xmlns:v="urn:schemas-microsoft-com:vml" Requires="v">
                <p:oleObj spid="_x0000_s225328" name="Document" r:id="rId7" imgW="6288374" imgH="547141" progId="Word.Document.8">
                  <p:embed/>
                </p:oleObj>
              </mc:Choice>
              <mc:Fallback>
                <p:oleObj name="Document" r:id="rId7" imgW="6288374" imgH="547141" progId="Word.Documen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3838" y="533400"/>
                        <a:ext cx="6278562" cy="4572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4.2.7.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765175"/>
            <a:ext cx="7345362" cy="530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smtClean="0">
                <a:cs typeface="+mj-cs"/>
              </a:rPr>
              <a:t>Evidence-based Medicine</a:t>
            </a:r>
          </a:p>
        </p:txBody>
      </p:sp>
      <p:sp>
        <p:nvSpPr>
          <p:cNvPr id="82947" name="AutoShape 3"/>
          <p:cNvSpPr>
            <a:spLocks noGrp="1" noChangeArrowheads="1"/>
          </p:cNvSpPr>
          <p:nvPr>
            <p:ph type="body" idx="1"/>
          </p:nvPr>
        </p:nvSpPr>
        <p:spPr>
          <a:xfrm>
            <a:off x="1208088" y="1981200"/>
            <a:ext cx="6727825" cy="2657475"/>
          </a:xfrm>
          <a:prstGeom prst="roundRect">
            <a:avLst>
              <a:gd name="adj" fmla="val 7880"/>
            </a:avLst>
          </a:prstGeom>
          <a:solidFill>
            <a:schemeClr val="accent1">
              <a:alpha val="50000"/>
            </a:schemeClr>
          </a:solidFill>
          <a:ln cap="flat">
            <a:solidFill>
              <a:schemeClr val="folHlink"/>
            </a:solidFill>
            <a:round/>
            <a:headEnd type="none" w="med" len="med"/>
            <a:tailEnd type="none" w="med" len="med"/>
          </a:ln>
          <a:extLst>
            <a:ext uri="{AF507438-7753-43e0-B8FC-AC1667EBCBE1}">
              <a14:hiddenEffects xmlns:a14="http://schemas.microsoft.com/office/drawing/2010/main" xmlns="">
                <a:effectLst>
                  <a:outerShdw blurRad="63500" dist="28398" dir="1593903" algn="ctr" rotWithShape="0">
                    <a:schemeClr val="bg2"/>
                  </a:outerShdw>
                </a:effectLst>
              </a14:hiddenEffects>
            </a:ext>
          </a:extLst>
        </p:spPr>
        <p:txBody>
          <a:bodyPr lIns="91440" tIns="91440" rIns="91440" bIns="91440"/>
          <a:lstStyle/>
          <a:p>
            <a:pPr marL="0" indent="0" eaLnBrk="1" hangingPunct="1">
              <a:lnSpc>
                <a:spcPct val="110000"/>
              </a:lnSpc>
              <a:buFont typeface="Arial" charset="0"/>
              <a:buNone/>
              <a:defRPr/>
            </a:pPr>
            <a:r>
              <a:rPr lang="en-US" smtClean="0">
                <a:cs typeface="+mn-cs"/>
              </a:rPr>
              <a:t>Combining quantitative evidence about medical practice with expert judgment in an effort to ensure the provision of medical care with reproducible high quality</a:t>
            </a:r>
          </a:p>
        </p:txBody>
      </p:sp>
      <p:sp>
        <p:nvSpPr>
          <p:cNvPr id="82948" name="Text Box 4"/>
          <p:cNvSpPr txBox="1">
            <a:spLocks noChangeArrowheads="1"/>
          </p:cNvSpPr>
          <p:nvPr/>
        </p:nvSpPr>
        <p:spPr bwMode="auto">
          <a:xfrm>
            <a:off x="3228975" y="5562600"/>
            <a:ext cx="26860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eaLnBrk="0" hangingPunct="0">
              <a:defRPr/>
            </a:pPr>
            <a:r>
              <a:rPr lang="en-US" sz="2000" b="1" i="1">
                <a:solidFill>
                  <a:srgbClr val="CCFFCC"/>
                </a:solidFill>
                <a:effectLst>
                  <a:outerShdw blurRad="38100" dist="38100" dir="2700000" algn="tl">
                    <a:srgbClr val="000000"/>
                  </a:outerShdw>
                </a:effectLst>
                <a:latin typeface="Times New Roman" charset="0"/>
                <a:cs typeface="+mn-cs"/>
              </a:rPr>
              <a:t>Adapted from D Sackett</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doc47ti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895350"/>
            <a:ext cx="5334000" cy="281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0402" name="Picture 3" descr="doc47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810000"/>
            <a:ext cx="533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0403" name="Picture 4" descr="doc32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8" y="990600"/>
            <a:ext cx="3643312"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30404" name="Object 5"/>
          <p:cNvGraphicFramePr>
            <a:graphicFrameLocks noChangeAspect="1"/>
          </p:cNvGraphicFramePr>
          <p:nvPr/>
        </p:nvGraphicFramePr>
        <p:xfrm>
          <a:off x="1493838" y="228600"/>
          <a:ext cx="6278562" cy="457200"/>
        </p:xfrm>
        <a:graphic>
          <a:graphicData uri="http://schemas.openxmlformats.org/presentationml/2006/ole">
            <mc:AlternateContent xmlns:mc="http://schemas.openxmlformats.org/markup-compatibility/2006">
              <mc:Choice xmlns:v="urn:schemas-microsoft-com:vml" Requires="v">
                <p:oleObj spid="_x0000_s230430" name="Document" r:id="rId8" imgW="6399276" imgH="461772" progId="Word.Document.8">
                  <p:embed/>
                </p:oleObj>
              </mc:Choice>
              <mc:Fallback>
                <p:oleObj name="Document" r:id="rId8" imgW="6399276" imgH="461772" progId="Word.Document.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3838" y="228600"/>
                        <a:ext cx="6278562" cy="4572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doc28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925" y="1143000"/>
            <a:ext cx="385127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32450" name="Object 3"/>
          <p:cNvGraphicFramePr>
            <a:graphicFrameLocks noChangeAspect="1"/>
          </p:cNvGraphicFramePr>
          <p:nvPr/>
        </p:nvGraphicFramePr>
        <p:xfrm>
          <a:off x="209550" y="1143000"/>
          <a:ext cx="4586288" cy="5410200"/>
        </p:xfrm>
        <a:graphic>
          <a:graphicData uri="http://schemas.openxmlformats.org/presentationml/2006/ole">
            <mc:AlternateContent xmlns:mc="http://schemas.openxmlformats.org/markup-compatibility/2006">
              <mc:Choice xmlns:v="urn:schemas-microsoft-com:vml" Requires="v">
                <p:oleObj spid="_x0000_s232496" name="Dokumentum" r:id="rId5" imgW="4457700" imgH="4933188" progId="Word.Document.8">
                  <p:embed/>
                </p:oleObj>
              </mc:Choice>
              <mc:Fallback>
                <p:oleObj name="Dokumentum" r:id="rId5" imgW="4457700" imgH="4933188"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50" y="1143000"/>
                        <a:ext cx="4586288" cy="54102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32451" name="Object 4"/>
          <p:cNvGraphicFramePr>
            <a:graphicFrameLocks noChangeAspect="1"/>
          </p:cNvGraphicFramePr>
          <p:nvPr/>
        </p:nvGraphicFramePr>
        <p:xfrm>
          <a:off x="1493838" y="381000"/>
          <a:ext cx="6278562" cy="457200"/>
        </p:xfrm>
        <a:graphic>
          <a:graphicData uri="http://schemas.openxmlformats.org/presentationml/2006/ole">
            <mc:AlternateContent xmlns:mc="http://schemas.openxmlformats.org/markup-compatibility/2006">
              <mc:Choice xmlns:v="urn:schemas-microsoft-com:vml" Requires="v">
                <p:oleObj spid="_x0000_s232497" name="Document" r:id="rId8" imgW="6399276" imgH="461772" progId="Word.Document.8">
                  <p:embed/>
                </p:oleObj>
              </mc:Choice>
              <mc:Fallback>
                <p:oleObj name="Document" r:id="rId8" imgW="6399276" imgH="461772" progId="Word.Document.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3838" y="381000"/>
                        <a:ext cx="6278562" cy="4572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431800" y="142875"/>
            <a:ext cx="8277225" cy="112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defRPr/>
            </a:pPr>
            <a:r>
              <a:rPr lang="hu-HU" sz="3200" b="1">
                <a:solidFill>
                  <a:srgbClr val="FFD35B"/>
                </a:solidFill>
                <a:latin typeface="Times New Roman" charset="0"/>
                <a:cs typeface="+mn-cs"/>
              </a:rPr>
              <a:t>EVIDENCE-BASED MEDICINE (ÉRVEKKEL BIZONYÍTOTT MEDICINA)</a:t>
            </a:r>
          </a:p>
        </p:txBody>
      </p:sp>
      <p:sp>
        <p:nvSpPr>
          <p:cNvPr id="7174" name="Line 6"/>
          <p:cNvSpPr>
            <a:spLocks noChangeShapeType="1"/>
          </p:cNvSpPr>
          <p:nvPr/>
        </p:nvSpPr>
        <p:spPr bwMode="auto">
          <a:xfrm>
            <a:off x="287338" y="1268413"/>
            <a:ext cx="8569325" cy="0"/>
          </a:xfrm>
          <a:prstGeom prst="line">
            <a:avLst/>
          </a:prstGeom>
          <a:noFill/>
          <a:ln w="31750">
            <a:solidFill>
              <a:srgbClr val="8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cs typeface="+mn-cs"/>
            </a:endParaRPr>
          </a:p>
        </p:txBody>
      </p:sp>
      <p:sp>
        <p:nvSpPr>
          <p:cNvPr id="7175" name="Rectangle 7"/>
          <p:cNvSpPr>
            <a:spLocks noChangeArrowheads="1"/>
          </p:cNvSpPr>
          <p:nvPr/>
        </p:nvSpPr>
        <p:spPr bwMode="auto">
          <a:xfrm>
            <a:off x="395288" y="1484313"/>
            <a:ext cx="8348662" cy="51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611313" indent="-1611313" defTabSz="914400">
              <a:spcAft>
                <a:spcPct val="35000"/>
              </a:spcAft>
              <a:defRPr/>
            </a:pPr>
            <a:r>
              <a:rPr lang="hu-HU" sz="2600" b="1">
                <a:solidFill>
                  <a:srgbClr val="FFFF66"/>
                </a:solidFill>
                <a:latin typeface="Times New Roman" charset="0"/>
                <a:cs typeface="Times New Roman" charset="0"/>
              </a:rPr>
              <a:t>Támogató érvek rendszere (ACC/AHA)</a:t>
            </a:r>
            <a:endParaRPr lang="hu-HU" sz="2600" b="1">
              <a:solidFill>
                <a:srgbClr val="FFFF66"/>
              </a:solidFill>
              <a:latin typeface="Times New Roman" charset="0"/>
              <a:cs typeface="+mn-cs"/>
            </a:endParaRPr>
          </a:p>
          <a:p>
            <a:pPr marL="1611313" indent="-1611313" defTabSz="914400">
              <a:defRPr/>
            </a:pPr>
            <a:r>
              <a:rPr lang="hu-HU" sz="2200" b="1">
                <a:solidFill>
                  <a:srgbClr val="FFFFFF"/>
                </a:solidFill>
                <a:latin typeface="Times New Roman" charset="0"/>
                <a:cs typeface="Times New Roman" charset="0"/>
              </a:rPr>
              <a:t>  "A" szint:</a:t>
            </a:r>
            <a:r>
              <a:rPr lang="hu-HU" sz="2200">
                <a:solidFill>
                  <a:srgbClr val="FFFFFF"/>
                </a:solidFill>
                <a:latin typeface="Times New Roman" charset="0"/>
                <a:cs typeface="Times New Roman" charset="0"/>
              </a:rPr>
              <a:t>	Több randomizált, nagy betegszámú klinikai vizsgálat támasztja alá.</a:t>
            </a:r>
          </a:p>
          <a:p>
            <a:pPr marL="1611313" indent="-1611313" defTabSz="914400">
              <a:defRPr/>
            </a:pPr>
            <a:r>
              <a:rPr lang="hu-HU" sz="2200" b="1">
                <a:solidFill>
                  <a:srgbClr val="FFFFFF"/>
                </a:solidFill>
                <a:latin typeface="Times New Roman" charset="0"/>
                <a:cs typeface="Times New Roman" charset="0"/>
              </a:rPr>
              <a:t>  "B" szint:</a:t>
            </a:r>
            <a:r>
              <a:rPr lang="hu-HU" sz="2200">
                <a:solidFill>
                  <a:srgbClr val="FFFFFF"/>
                </a:solidFill>
                <a:latin typeface="Times New Roman" charset="0"/>
                <a:cs typeface="Times New Roman" charset="0"/>
              </a:rPr>
              <a:t>	Kevés, kisebb betegszámú randomizált tanulmány támasztja alá.</a:t>
            </a:r>
          </a:p>
          <a:p>
            <a:pPr marL="1611313" indent="-1611313" defTabSz="914400">
              <a:defRPr/>
            </a:pPr>
            <a:r>
              <a:rPr lang="hu-HU" sz="2200" b="1">
                <a:solidFill>
                  <a:srgbClr val="FFFFFF"/>
                </a:solidFill>
                <a:latin typeface="Times New Roman" charset="0"/>
                <a:cs typeface="Times New Roman" charset="0"/>
              </a:rPr>
              <a:t>  "C" szint:</a:t>
            </a:r>
            <a:r>
              <a:rPr lang="hu-HU" sz="2200">
                <a:solidFill>
                  <a:srgbClr val="FFFFFF"/>
                </a:solidFill>
                <a:latin typeface="Times New Roman" charset="0"/>
                <a:cs typeface="Times New Roman" charset="0"/>
              </a:rPr>
              <a:t>	Szakértők konszenzusa, esettanulmányok, klinikai tapasztalatok támogatják.</a:t>
            </a:r>
          </a:p>
          <a:p>
            <a:pPr marL="1611313" indent="-1611313" defTabSz="914400">
              <a:defRPr/>
            </a:pPr>
            <a:endParaRPr lang="hu-HU" sz="2200">
              <a:solidFill>
                <a:srgbClr val="FFFFFF"/>
              </a:solidFill>
              <a:latin typeface="Times New Roman" charset="0"/>
              <a:cs typeface="Times New Roman" charset="0"/>
            </a:endParaRPr>
          </a:p>
          <a:p>
            <a:pPr marL="1611313" indent="-1611313" defTabSz="914400">
              <a:spcAft>
                <a:spcPct val="35000"/>
              </a:spcAft>
              <a:defRPr/>
            </a:pPr>
            <a:r>
              <a:rPr lang="hu-HU" sz="2600" b="1">
                <a:solidFill>
                  <a:srgbClr val="FFFF66"/>
                </a:solidFill>
                <a:latin typeface="Times New Roman" charset="0"/>
                <a:cs typeface="Times New Roman" charset="0"/>
              </a:rPr>
              <a:t>Indikációk rendszere</a:t>
            </a:r>
          </a:p>
          <a:p>
            <a:pPr marL="1611313" indent="-1611313" defTabSz="914400">
              <a:defRPr/>
            </a:pPr>
            <a:r>
              <a:rPr lang="hu-HU" sz="2200">
                <a:solidFill>
                  <a:srgbClr val="FFFFFF"/>
                </a:solidFill>
                <a:latin typeface="Times New Roman" charset="0"/>
                <a:cs typeface="Times New Roman" charset="0"/>
              </a:rPr>
              <a:t>  I. osztály:	Egyértelműen indikált beavatkozás, kezelés.</a:t>
            </a:r>
          </a:p>
          <a:p>
            <a:pPr marL="1611313" indent="-1611313" defTabSz="914400">
              <a:defRPr/>
            </a:pPr>
            <a:r>
              <a:rPr lang="hu-HU" sz="2200">
                <a:solidFill>
                  <a:srgbClr val="FFFFFF"/>
                </a:solidFill>
                <a:latin typeface="Times New Roman" charset="0"/>
                <a:cs typeface="Times New Roman" charset="0"/>
              </a:rPr>
              <a:t>  II. osztály:	Nem egységes az álláspont.</a:t>
            </a:r>
          </a:p>
          <a:p>
            <a:pPr marL="1611313" indent="-1611313" defTabSz="914400">
              <a:defRPr/>
            </a:pPr>
            <a:r>
              <a:rPr lang="hu-HU" sz="2200">
                <a:solidFill>
                  <a:srgbClr val="FFFFFF"/>
                </a:solidFill>
                <a:latin typeface="Times New Roman" charset="0"/>
                <a:cs typeface="Times New Roman" charset="0"/>
              </a:rPr>
              <a:t>	  a/ inkább javasolt</a:t>
            </a:r>
          </a:p>
          <a:p>
            <a:pPr marL="1611313" indent="-1611313" defTabSz="914400">
              <a:defRPr/>
            </a:pPr>
            <a:r>
              <a:rPr lang="hu-HU" sz="2200">
                <a:solidFill>
                  <a:srgbClr val="FFFFFF"/>
                </a:solidFill>
                <a:latin typeface="Times New Roman" charset="0"/>
                <a:cs typeface="Times New Roman" charset="0"/>
              </a:rPr>
              <a:t>	  b/ inkább nem javasolt</a:t>
            </a:r>
          </a:p>
          <a:p>
            <a:pPr marL="1611313" indent="-1611313" defTabSz="914400">
              <a:defRPr/>
            </a:pPr>
            <a:r>
              <a:rPr lang="hu-HU" sz="2200">
                <a:solidFill>
                  <a:srgbClr val="FFFFFF"/>
                </a:solidFill>
                <a:latin typeface="Times New Roman" charset="0"/>
                <a:cs typeface="Times New Roman" charset="0"/>
              </a:rPr>
              <a:t>  III. osztály:	Egyértelműen nem indikált.</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4" descr="Evidence-level"/>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36665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301625"/>
            <a:ext cx="8229600" cy="1547813"/>
          </a:xfrm>
          <a:extLst>
            <a:ext uri="{91240B29-F687-4f45-9708-019B960494DF}">
              <a14:hiddenLine xmlns:a14="http://schemas.microsoft.com/office/drawing/2010/main" xmlns="" w="9525" cap="flat" cmpd="sng">
                <a:solidFill>
                  <a:srgbClr val="000000"/>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eaLnBrk="1" hangingPunct="1">
              <a:defRPr/>
            </a:pPr>
            <a:r>
              <a:rPr lang="en-US" sz="3200" smtClean="0">
                <a:cs typeface="+mj-cs"/>
              </a:rPr>
              <a:t>Using Evidence for Clinical </a:t>
            </a:r>
            <a:br>
              <a:rPr lang="en-US" sz="3200" smtClean="0">
                <a:cs typeface="+mj-cs"/>
              </a:rPr>
            </a:br>
            <a:r>
              <a:rPr lang="en-US" sz="3200" smtClean="0">
                <a:cs typeface="+mj-cs"/>
              </a:rPr>
              <a:t>Decision-making: </a:t>
            </a:r>
            <a:br>
              <a:rPr lang="en-US" sz="3200" smtClean="0">
                <a:cs typeface="+mj-cs"/>
              </a:rPr>
            </a:br>
            <a:r>
              <a:rPr lang="en-US" sz="3200" smtClean="0">
                <a:cs typeface="+mj-cs"/>
              </a:rPr>
              <a:t>Role of the Randomized Clinical Trial</a:t>
            </a:r>
          </a:p>
        </p:txBody>
      </p:sp>
      <p:sp>
        <p:nvSpPr>
          <p:cNvPr id="270339" name="AutoShape 3"/>
          <p:cNvSpPr>
            <a:spLocks noGrp="1" noChangeArrowheads="1"/>
          </p:cNvSpPr>
          <p:nvPr>
            <p:ph type="body" idx="1"/>
          </p:nvPr>
        </p:nvSpPr>
        <p:spPr>
          <a:xfrm>
            <a:off x="1447800" y="2438400"/>
            <a:ext cx="6248400" cy="1724025"/>
          </a:xfrm>
          <a:prstGeom prst="roundRect">
            <a:avLst>
              <a:gd name="adj" fmla="val 13356"/>
            </a:avLst>
          </a:prstGeom>
          <a:solidFill>
            <a:schemeClr val="accent1">
              <a:alpha val="50000"/>
            </a:schemeClr>
          </a:solidFill>
          <a:ln cap="flat">
            <a:solidFill>
              <a:schemeClr val="folHlink"/>
            </a:solidFill>
            <a:round/>
            <a:headEnd type="none" w="med" len="med"/>
            <a:tailEnd type="none" w="med" len="med"/>
          </a:ln>
          <a:extLst>
            <a:ext uri="{AF507438-7753-43e0-B8FC-AC1667EBCBE1}">
              <a14:hiddenEffects xmlns:a14="http://schemas.microsoft.com/office/drawing/2010/main" xmlns="">
                <a:effectLst>
                  <a:outerShdw blurRad="63500" dist="28398" dir="1593903" algn="ctr" rotWithShape="0">
                    <a:schemeClr val="bg2"/>
                  </a:outerShdw>
                </a:effectLst>
              </a14:hiddenEffects>
            </a:ext>
          </a:extLst>
        </p:spPr>
        <p:txBody>
          <a:bodyPr lIns="91440" tIns="91440" rIns="91440" bIns="91440"/>
          <a:lstStyle/>
          <a:p>
            <a:pPr marL="0" indent="0" eaLnBrk="1" hangingPunct="1">
              <a:lnSpc>
                <a:spcPct val="110000"/>
              </a:lnSpc>
              <a:buFont typeface="Arial" charset="0"/>
              <a:buNone/>
              <a:defRPr/>
            </a:pPr>
            <a:r>
              <a:rPr lang="en-US" smtClean="0">
                <a:cs typeface="+mn-cs"/>
              </a:rPr>
              <a:t>“Statistical methods may be no </a:t>
            </a:r>
            <a:br>
              <a:rPr lang="en-US" smtClean="0">
                <a:cs typeface="+mn-cs"/>
              </a:rPr>
            </a:br>
            <a:r>
              <a:rPr lang="en-US" smtClean="0">
                <a:cs typeface="+mn-cs"/>
              </a:rPr>
              <a:t>substitute for common sense but they are often a powerful aid to it.”</a:t>
            </a:r>
          </a:p>
        </p:txBody>
      </p:sp>
      <p:sp>
        <p:nvSpPr>
          <p:cNvPr id="270340" name="Text Box 4"/>
          <p:cNvSpPr txBox="1">
            <a:spLocks noChangeArrowheads="1"/>
          </p:cNvSpPr>
          <p:nvPr/>
        </p:nvSpPr>
        <p:spPr bwMode="auto">
          <a:xfrm>
            <a:off x="2209800" y="4876800"/>
            <a:ext cx="47244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defRPr/>
            </a:pPr>
            <a:r>
              <a:rPr lang="en-US" sz="2000" b="1" i="1">
                <a:solidFill>
                  <a:srgbClr val="CCFFCC"/>
                </a:solidFill>
                <a:effectLst>
                  <a:outerShdw blurRad="38100" dist="38100" dir="2700000" algn="tl">
                    <a:srgbClr val="000000"/>
                  </a:outerShdw>
                </a:effectLst>
                <a:latin typeface="Times New Roman" charset="0"/>
                <a:cs typeface="+mn-cs"/>
              </a:rPr>
              <a:t>D. D. Reid, commenting on the work of Austin Bradford Hill, father of the randomized clinical trial</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eaLnBrk="1" hangingPunct="1">
              <a:defRPr/>
            </a:pPr>
            <a:r>
              <a:rPr lang="en-US" smtClean="0">
                <a:cs typeface="+mj-cs"/>
              </a:rPr>
              <a:t>Randomization</a:t>
            </a:r>
          </a:p>
        </p:txBody>
      </p:sp>
      <p:sp>
        <p:nvSpPr>
          <p:cNvPr id="272387" name="Rectangle 3"/>
          <p:cNvSpPr>
            <a:spLocks noGrp="1" noChangeArrowheads="1"/>
          </p:cNvSpPr>
          <p:nvPr>
            <p:ph type="body" idx="1"/>
          </p:nvPr>
        </p:nvSpPr>
        <p:spPr>
          <a:xfrm>
            <a:off x="457200" y="1295400"/>
            <a:ext cx="8229600" cy="4610100"/>
          </a:xfrm>
        </p:spPr>
        <p:txBody>
          <a:bodyPr/>
          <a:lstStyle/>
          <a:p>
            <a:pPr eaLnBrk="1" hangingPunct="1">
              <a:defRPr/>
            </a:pPr>
            <a:r>
              <a:rPr lang="en-US" smtClean="0">
                <a:cs typeface="+mn-cs"/>
              </a:rPr>
              <a:t>Eliminates assignment bias</a:t>
            </a:r>
          </a:p>
          <a:p>
            <a:pPr eaLnBrk="1" hangingPunct="1">
              <a:defRPr/>
            </a:pPr>
            <a:r>
              <a:rPr lang="en-US" smtClean="0">
                <a:cs typeface="+mn-cs"/>
              </a:rPr>
              <a:t>Ensures comparable study groups</a:t>
            </a:r>
          </a:p>
          <a:p>
            <a:pPr eaLnBrk="1" hangingPunct="1">
              <a:defRPr/>
            </a:pPr>
            <a:r>
              <a:rPr lang="en-US" smtClean="0">
                <a:cs typeface="+mn-cs"/>
              </a:rPr>
              <a:t>Allows for use of valid statistical tests</a:t>
            </a:r>
          </a:p>
          <a:p>
            <a:pPr eaLnBrk="1" hangingPunct="1">
              <a:defRPr/>
            </a:pPr>
            <a:r>
              <a:rPr lang="en-US" smtClean="0">
                <a:cs typeface="+mn-cs"/>
              </a:rPr>
              <a:t>Requires a predetermined ratio of allocation (usually equal allocation)</a:t>
            </a:r>
          </a:p>
          <a:p>
            <a:pPr eaLnBrk="1" hangingPunct="1">
              <a:defRPr/>
            </a:pPr>
            <a:r>
              <a:rPr lang="en-US" i="1" smtClean="0">
                <a:solidFill>
                  <a:schemeClr val="accent2"/>
                </a:solidFill>
                <a:cs typeface="+mn-cs"/>
              </a:rPr>
              <a:t>Day of week &amp; visit number</a:t>
            </a:r>
            <a:br>
              <a:rPr lang="en-US" i="1" smtClean="0">
                <a:solidFill>
                  <a:schemeClr val="accent2"/>
                </a:solidFill>
                <a:cs typeface="+mn-cs"/>
              </a:rPr>
            </a:br>
            <a:r>
              <a:rPr lang="en-US" i="1" smtClean="0">
                <a:solidFill>
                  <a:schemeClr val="accent2"/>
                </a:solidFill>
                <a:cs typeface="+mn-cs"/>
              </a:rPr>
              <a:t>(e.g., even gets A and odd gets B)</a:t>
            </a:r>
            <a:br>
              <a:rPr lang="en-US" i="1" smtClean="0">
                <a:solidFill>
                  <a:schemeClr val="accent2"/>
                </a:solidFill>
                <a:cs typeface="+mn-cs"/>
              </a:rPr>
            </a:br>
            <a:r>
              <a:rPr lang="en-US" i="1" smtClean="0">
                <a:solidFill>
                  <a:schemeClr val="accent2"/>
                </a:solidFill>
                <a:cs typeface="+mn-cs"/>
              </a:rPr>
              <a:t>are NOT random assignments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cation_wo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36" y="282147"/>
            <a:ext cx="5891107" cy="6316576"/>
          </a:xfrm>
          <a:prstGeom prst="rect">
            <a:avLst/>
          </a:prstGeom>
        </p:spPr>
      </p:pic>
    </p:spTree>
    <p:extLst>
      <p:ext uri="{BB962C8B-B14F-4D97-AF65-F5344CB8AC3E}">
        <p14:creationId xmlns:p14="http://schemas.microsoft.com/office/powerpoint/2010/main" val="3757465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p:txBody>
          <a:bodyPr/>
          <a:lstStyle/>
          <a:p>
            <a:pPr eaLnBrk="1" hangingPunct="1">
              <a:defRPr/>
            </a:pPr>
            <a:r>
              <a:rPr lang="en-US" smtClean="0">
                <a:cs typeface="+mj-cs"/>
              </a:rPr>
              <a:t>Simple Randomization</a:t>
            </a:r>
          </a:p>
        </p:txBody>
      </p:sp>
      <p:sp>
        <p:nvSpPr>
          <p:cNvPr id="628739" name="Rectangle 3"/>
          <p:cNvSpPr>
            <a:spLocks noGrp="1" noChangeArrowheads="1"/>
          </p:cNvSpPr>
          <p:nvPr>
            <p:ph type="body" idx="1"/>
          </p:nvPr>
        </p:nvSpPr>
        <p:spPr>
          <a:xfrm>
            <a:off x="457200" y="1371600"/>
            <a:ext cx="8229600" cy="4484688"/>
          </a:xfrm>
        </p:spPr>
        <p:txBody>
          <a:bodyPr/>
          <a:lstStyle/>
          <a:p>
            <a:pPr eaLnBrk="1" hangingPunct="1">
              <a:defRPr/>
            </a:pPr>
            <a:r>
              <a:rPr lang="en-US" smtClean="0">
                <a:cs typeface="+mn-cs"/>
              </a:rPr>
              <a:t>Unequal allocation can occur by chance alone.</a:t>
            </a:r>
          </a:p>
          <a:p>
            <a:pPr lvl="1" eaLnBrk="1" hangingPunct="1">
              <a:defRPr/>
            </a:pPr>
            <a:r>
              <a:rPr lang="en-US" smtClean="0"/>
              <a:t>Example of a simple randomization scheme of 18 pts: </a:t>
            </a:r>
            <a:r>
              <a:rPr lang="en-US" b="1" smtClean="0">
                <a:solidFill>
                  <a:schemeClr val="accent2"/>
                </a:solidFill>
              </a:rPr>
              <a:t>A</a:t>
            </a:r>
            <a:r>
              <a:rPr lang="en-US" sz="1800" b="1" smtClean="0">
                <a:solidFill>
                  <a:schemeClr val="accent2"/>
                </a:solidFill>
              </a:rPr>
              <a:t> </a:t>
            </a:r>
            <a:r>
              <a:rPr lang="en-US" b="1" smtClean="0">
                <a:solidFill>
                  <a:schemeClr val="accent2"/>
                </a:solidFill>
              </a:rPr>
              <a:t>A</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A</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A</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B</a:t>
            </a:r>
            <a:r>
              <a:rPr lang="en-US" sz="1800" b="1" smtClean="0">
                <a:solidFill>
                  <a:schemeClr val="accent2"/>
                </a:solidFill>
              </a:rPr>
              <a:t> </a:t>
            </a:r>
            <a:r>
              <a:rPr lang="en-US" b="1" smtClean="0">
                <a:solidFill>
                  <a:schemeClr val="accent2"/>
                </a:solidFill>
              </a:rPr>
              <a:t>A</a:t>
            </a:r>
            <a:r>
              <a:rPr lang="en-US" sz="1800" b="1" smtClean="0">
                <a:solidFill>
                  <a:schemeClr val="accent2"/>
                </a:solidFill>
              </a:rPr>
              <a:t> </a:t>
            </a:r>
            <a:r>
              <a:rPr lang="en-US" b="1" smtClean="0">
                <a:solidFill>
                  <a:schemeClr val="accent2"/>
                </a:solidFill>
              </a:rPr>
              <a:t>A</a:t>
            </a:r>
          </a:p>
          <a:p>
            <a:pPr lvl="1" eaLnBrk="1" hangingPunct="1">
              <a:defRPr/>
            </a:pPr>
            <a:r>
              <a:rPr lang="en-US" smtClean="0"/>
              <a:t>Results in 6 As and 12 Bs</a:t>
            </a:r>
          </a:p>
          <a:p>
            <a:pPr eaLnBrk="1" hangingPunct="1">
              <a:defRPr/>
            </a:pPr>
            <a:r>
              <a:rPr lang="en-US" smtClean="0">
                <a:cs typeface="+mn-cs"/>
              </a:rPr>
              <a:t>With large numbers of patients, random allocation should yield groups almost equal in size. Problems can arise in studies with small numbers of patients.</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pPr eaLnBrk="1" hangingPunct="1">
              <a:defRPr/>
            </a:pPr>
            <a:r>
              <a:rPr lang="en-US" smtClean="0">
                <a:cs typeface="+mj-cs"/>
              </a:rPr>
              <a:t>Blocked Randomization—Example</a:t>
            </a:r>
          </a:p>
        </p:txBody>
      </p:sp>
      <p:sp>
        <p:nvSpPr>
          <p:cNvPr id="630787" name="Rectangle 3"/>
          <p:cNvSpPr>
            <a:spLocks noGrp="1" noChangeArrowheads="1"/>
          </p:cNvSpPr>
          <p:nvPr>
            <p:ph type="body" idx="1"/>
          </p:nvPr>
        </p:nvSpPr>
        <p:spPr>
          <a:xfrm>
            <a:off x="457200" y="1371600"/>
            <a:ext cx="7620000" cy="4440238"/>
          </a:xfrm>
        </p:spPr>
        <p:txBody>
          <a:bodyPr/>
          <a:lstStyle/>
          <a:p>
            <a:pPr eaLnBrk="1" hangingPunct="1">
              <a:defRPr/>
            </a:pPr>
            <a:r>
              <a:rPr lang="en-US" smtClean="0">
                <a:cs typeface="+mn-cs"/>
              </a:rPr>
              <a:t>Within a block size of 4 patients,</a:t>
            </a:r>
            <a:br>
              <a:rPr lang="en-US" smtClean="0">
                <a:cs typeface="+mn-cs"/>
              </a:rPr>
            </a:br>
            <a:r>
              <a:rPr lang="en-US" smtClean="0">
                <a:cs typeface="+mn-cs"/>
              </a:rPr>
              <a:t>possible blocks would include:</a:t>
            </a:r>
            <a:br>
              <a:rPr lang="en-US" smtClean="0">
                <a:cs typeface="+mn-cs"/>
              </a:rPr>
            </a:br>
            <a:r>
              <a:rPr lang="en-US" smtClean="0">
                <a:solidFill>
                  <a:schemeClr val="accent2"/>
                </a:solidFill>
                <a:cs typeface="+mn-cs"/>
              </a:rPr>
              <a:t>AABB  ABBA  ABAB  BABA  BAAB BBAA</a:t>
            </a:r>
          </a:p>
          <a:p>
            <a:pPr eaLnBrk="1" hangingPunct="1">
              <a:defRPr/>
            </a:pPr>
            <a:r>
              <a:rPr lang="en-US" smtClean="0">
                <a:cs typeface="+mn-cs"/>
              </a:rPr>
              <a:t>The first 12 patients may be:</a:t>
            </a:r>
            <a:br>
              <a:rPr lang="en-US" smtClean="0">
                <a:cs typeface="+mn-cs"/>
              </a:rPr>
            </a:br>
            <a:r>
              <a:rPr lang="en-US" smtClean="0">
                <a:cs typeface="+mn-cs"/>
              </a:rPr>
              <a:t>BABA </a:t>
            </a:r>
            <a:r>
              <a:rPr lang="en-US" smtClean="0">
                <a:solidFill>
                  <a:schemeClr val="accent2"/>
                </a:solidFill>
                <a:cs typeface="+mn-cs"/>
              </a:rPr>
              <a:t>ABBA</a:t>
            </a:r>
            <a:r>
              <a:rPr lang="en-US" smtClean="0">
                <a:cs typeface="+mn-cs"/>
              </a:rPr>
              <a:t> </a:t>
            </a:r>
            <a:r>
              <a:rPr lang="en-US" smtClean="0">
                <a:solidFill>
                  <a:schemeClr val="folHlink"/>
                </a:solidFill>
                <a:cs typeface="+mn-cs"/>
              </a:rPr>
              <a:t>BABA</a:t>
            </a:r>
          </a:p>
          <a:p>
            <a:pPr eaLnBrk="1" hangingPunct="1">
              <a:defRPr/>
            </a:pPr>
            <a:r>
              <a:rPr lang="en-US" smtClean="0">
                <a:cs typeface="+mn-cs"/>
              </a:rPr>
              <a:t>If study was discontinued after 10 patients were enrolled, you would have equal allocation:</a:t>
            </a:r>
            <a:br>
              <a:rPr lang="en-US" smtClean="0">
                <a:cs typeface="+mn-cs"/>
              </a:rPr>
            </a:br>
            <a:r>
              <a:rPr lang="en-US" smtClean="0">
                <a:solidFill>
                  <a:schemeClr val="accent2"/>
                </a:solidFill>
                <a:cs typeface="+mn-cs"/>
              </a:rPr>
              <a:t>B</a:t>
            </a:r>
            <a:r>
              <a:rPr lang="en-US" sz="2000" smtClean="0">
                <a:solidFill>
                  <a:schemeClr val="accent2"/>
                </a:solidFill>
                <a:cs typeface="+mn-cs"/>
              </a:rPr>
              <a:t> </a:t>
            </a:r>
            <a:r>
              <a:rPr lang="en-US" smtClean="0">
                <a:solidFill>
                  <a:srgbClr val="FF99FF"/>
                </a:solidFill>
                <a:cs typeface="+mn-cs"/>
              </a:rPr>
              <a:t>A</a:t>
            </a:r>
            <a:r>
              <a:rPr lang="en-US" sz="2000" smtClean="0">
                <a:solidFill>
                  <a:srgbClr val="FF99FF"/>
                </a:solidFill>
                <a:cs typeface="+mn-cs"/>
              </a:rPr>
              <a:t> </a:t>
            </a:r>
            <a:r>
              <a:rPr lang="en-US" smtClean="0">
                <a:solidFill>
                  <a:schemeClr val="accent2"/>
                </a:solidFill>
                <a:cs typeface="+mn-cs"/>
              </a:rPr>
              <a:t>B</a:t>
            </a:r>
            <a:r>
              <a:rPr lang="en-US" sz="2000" smtClean="0">
                <a:solidFill>
                  <a:schemeClr val="accent2"/>
                </a:solidFill>
                <a:cs typeface="+mn-cs"/>
              </a:rPr>
              <a:t> </a:t>
            </a:r>
            <a:r>
              <a:rPr lang="en-US" smtClean="0">
                <a:solidFill>
                  <a:srgbClr val="FF99FF"/>
                </a:solidFill>
                <a:cs typeface="+mn-cs"/>
              </a:rPr>
              <a:t>A</a:t>
            </a:r>
            <a:r>
              <a:rPr lang="en-US" sz="2000" smtClean="0">
                <a:solidFill>
                  <a:srgbClr val="FF99FF"/>
                </a:solidFill>
                <a:cs typeface="+mn-cs"/>
              </a:rPr>
              <a:t> </a:t>
            </a:r>
            <a:r>
              <a:rPr lang="en-US" smtClean="0">
                <a:solidFill>
                  <a:srgbClr val="FF99FF"/>
                </a:solidFill>
                <a:cs typeface="+mn-cs"/>
              </a:rPr>
              <a:t>A</a:t>
            </a:r>
            <a:r>
              <a:rPr lang="en-US" sz="2000" smtClean="0">
                <a:solidFill>
                  <a:srgbClr val="FF99FF"/>
                </a:solidFill>
                <a:cs typeface="+mn-cs"/>
              </a:rPr>
              <a:t> </a:t>
            </a:r>
            <a:r>
              <a:rPr lang="en-US" smtClean="0">
                <a:solidFill>
                  <a:schemeClr val="accent2"/>
                </a:solidFill>
                <a:cs typeface="+mn-cs"/>
              </a:rPr>
              <a:t>B</a:t>
            </a:r>
            <a:r>
              <a:rPr lang="en-US" sz="2000" smtClean="0">
                <a:solidFill>
                  <a:schemeClr val="accent2"/>
                </a:solidFill>
                <a:cs typeface="+mn-cs"/>
              </a:rPr>
              <a:t> </a:t>
            </a:r>
            <a:r>
              <a:rPr lang="en-US" smtClean="0">
                <a:solidFill>
                  <a:schemeClr val="accent2"/>
                </a:solidFill>
                <a:cs typeface="+mn-cs"/>
              </a:rPr>
              <a:t>B</a:t>
            </a:r>
            <a:r>
              <a:rPr lang="en-US" sz="2000" smtClean="0">
                <a:solidFill>
                  <a:schemeClr val="accent2"/>
                </a:solidFill>
                <a:cs typeface="+mn-cs"/>
              </a:rPr>
              <a:t> </a:t>
            </a:r>
            <a:r>
              <a:rPr lang="en-US" smtClean="0">
                <a:solidFill>
                  <a:srgbClr val="FF99FF"/>
                </a:solidFill>
                <a:cs typeface="+mn-cs"/>
              </a:rPr>
              <a:t>A</a:t>
            </a:r>
            <a:r>
              <a:rPr lang="en-US" sz="2000" smtClean="0">
                <a:solidFill>
                  <a:srgbClr val="FF99FF"/>
                </a:solidFill>
                <a:cs typeface="+mn-cs"/>
              </a:rPr>
              <a:t> </a:t>
            </a:r>
            <a:r>
              <a:rPr lang="en-US" smtClean="0">
                <a:solidFill>
                  <a:schemeClr val="accent2"/>
                </a:solidFill>
                <a:cs typeface="+mn-cs"/>
              </a:rPr>
              <a:t>B</a:t>
            </a:r>
            <a:r>
              <a:rPr lang="en-US" sz="2000" smtClean="0">
                <a:solidFill>
                  <a:schemeClr val="accent2"/>
                </a:solidFill>
                <a:cs typeface="+mn-cs"/>
              </a:rPr>
              <a:t> </a:t>
            </a:r>
            <a:r>
              <a:rPr lang="en-US" smtClean="0">
                <a:solidFill>
                  <a:srgbClr val="FF99FF"/>
                </a:solidFill>
                <a:cs typeface="+mn-cs"/>
              </a:rPr>
              <a:t>A</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2834" name="Rectangle 2"/>
          <p:cNvSpPr>
            <a:spLocks noChangeArrowheads="1"/>
          </p:cNvSpPr>
          <p:nvPr/>
        </p:nvSpPr>
        <p:spPr bwMode="auto">
          <a:xfrm rot="-5400000">
            <a:off x="3810000" y="1133475"/>
            <a:ext cx="1371600" cy="7467600"/>
          </a:xfrm>
          <a:prstGeom prst="rect">
            <a:avLst/>
          </a:prstGeom>
          <a:solidFill>
            <a:schemeClr val="accent1">
              <a:alpha val="20000"/>
            </a:schemeClr>
          </a:solidFill>
          <a:ln>
            <a:noFill/>
          </a:ln>
          <a:effectLst/>
          <a:extLst>
            <a:ext uri="{91240B29-F687-4f45-9708-019B960494DF}">
              <a14:hiddenLine xmlns:a14="http://schemas.microsoft.com/office/drawing/2010/main" xmlns="" w="50800">
                <a:solidFill>
                  <a:srgbClr val="3365FB"/>
                </a:solidFill>
                <a:miter lim="800000"/>
                <a:headEnd type="none" w="sm" len="sm"/>
                <a:tailEnd type="none" w="sm" len="sm"/>
              </a14:hiddenLine>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pPr defTabSz="914400">
              <a:defRPr/>
            </a:pPr>
            <a:endParaRPr lang="en-US">
              <a:solidFill>
                <a:srgbClr val="FFFFFF"/>
              </a:solidFill>
              <a:cs typeface="+mn-cs"/>
            </a:endParaRPr>
          </a:p>
        </p:txBody>
      </p:sp>
      <p:sp>
        <p:nvSpPr>
          <p:cNvPr id="632835" name="Rectangle 3"/>
          <p:cNvSpPr>
            <a:spLocks noChangeArrowheads="1"/>
          </p:cNvSpPr>
          <p:nvPr/>
        </p:nvSpPr>
        <p:spPr bwMode="auto">
          <a:xfrm rot="-5400000">
            <a:off x="3810000" y="-304800"/>
            <a:ext cx="1371600" cy="7467600"/>
          </a:xfrm>
          <a:prstGeom prst="rect">
            <a:avLst/>
          </a:prstGeom>
          <a:solidFill>
            <a:schemeClr val="accent1">
              <a:alpha val="20000"/>
            </a:schemeClr>
          </a:solidFill>
          <a:ln>
            <a:noFill/>
          </a:ln>
          <a:effectLst/>
          <a:extLst>
            <a:ext uri="{91240B29-F687-4f45-9708-019B960494DF}">
              <a14:hiddenLine xmlns:a14="http://schemas.microsoft.com/office/drawing/2010/main" xmlns="" w="50800">
                <a:solidFill>
                  <a:srgbClr val="3365FB"/>
                </a:solidFill>
                <a:miter lim="800000"/>
                <a:headEnd type="none" w="sm" len="sm"/>
                <a:tailEnd type="none" w="sm" len="sm"/>
              </a14:hiddenLine>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pPr defTabSz="914400">
              <a:defRPr/>
            </a:pPr>
            <a:endParaRPr lang="en-US">
              <a:solidFill>
                <a:srgbClr val="FFFFFF"/>
              </a:solidFill>
              <a:cs typeface="+mn-cs"/>
            </a:endParaRPr>
          </a:p>
        </p:txBody>
      </p:sp>
      <p:sp>
        <p:nvSpPr>
          <p:cNvPr id="632836" name="Rectangle 4"/>
          <p:cNvSpPr>
            <a:spLocks noChangeArrowheads="1"/>
          </p:cNvSpPr>
          <p:nvPr/>
        </p:nvSpPr>
        <p:spPr bwMode="auto">
          <a:xfrm>
            <a:off x="2590800" y="1524000"/>
            <a:ext cx="2743200" cy="4038600"/>
          </a:xfrm>
          <a:prstGeom prst="rect">
            <a:avLst/>
          </a:prstGeom>
          <a:solidFill>
            <a:srgbClr val="FFFFFF">
              <a:alpha val="20000"/>
            </a:srgbClr>
          </a:solidFill>
          <a:ln>
            <a:noFill/>
          </a:ln>
          <a:effectLst/>
          <a:extLst>
            <a:ext uri="{91240B29-F687-4f45-9708-019B960494DF}">
              <a14:hiddenLine xmlns:a14="http://schemas.microsoft.com/office/drawing/2010/main" xmlns="" w="50800">
                <a:solidFill>
                  <a:srgbClr val="3365FB"/>
                </a:solidFill>
                <a:miter lim="800000"/>
                <a:headEnd type="none" w="sm" len="sm"/>
                <a:tailEnd type="none" w="sm" len="sm"/>
              </a14:hiddenLine>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pPr defTabSz="914400">
              <a:defRPr/>
            </a:pPr>
            <a:endParaRPr lang="en-US">
              <a:solidFill>
                <a:srgbClr val="FFFFFF"/>
              </a:solidFill>
              <a:cs typeface="+mn-cs"/>
            </a:endParaRPr>
          </a:p>
        </p:txBody>
      </p:sp>
      <p:sp>
        <p:nvSpPr>
          <p:cNvPr id="632837" name="Rectangle 5"/>
          <p:cNvSpPr>
            <a:spLocks noChangeArrowheads="1"/>
          </p:cNvSpPr>
          <p:nvPr/>
        </p:nvSpPr>
        <p:spPr bwMode="auto">
          <a:xfrm>
            <a:off x="5486400" y="1524000"/>
            <a:ext cx="2743200" cy="4038600"/>
          </a:xfrm>
          <a:prstGeom prst="rect">
            <a:avLst/>
          </a:prstGeom>
          <a:solidFill>
            <a:srgbClr val="FFFFFF">
              <a:alpha val="20000"/>
            </a:srgbClr>
          </a:solidFill>
          <a:ln>
            <a:noFill/>
          </a:ln>
          <a:effectLst/>
          <a:extLst>
            <a:ext uri="{91240B29-F687-4f45-9708-019B960494DF}">
              <a14:hiddenLine xmlns:a14="http://schemas.microsoft.com/office/drawing/2010/main" xmlns="" w="50800">
                <a:solidFill>
                  <a:srgbClr val="3365FB"/>
                </a:solidFill>
                <a:miter lim="800000"/>
                <a:headEnd type="none" w="sm" len="sm"/>
                <a:tailEnd type="none" w="sm" len="sm"/>
              </a14:hiddenLine>
            </a:ext>
            <a:ext uri="{AF507438-7753-43e0-B8FC-AC1667EBCBE1}">
              <a14:hiddenEffects xmlns:a14="http://schemas.microsoft.com/office/drawing/2010/main" xmlns="">
                <a:effectLst>
                  <a:outerShdw blurRad="63500" dist="17961" dir="2700000" algn="ctr" rotWithShape="0">
                    <a:schemeClr val="bg2">
                      <a:alpha val="74998"/>
                    </a:schemeClr>
                  </a:outerShdw>
                </a:effectLst>
              </a14:hiddenEffects>
            </a:ext>
          </a:extLst>
        </p:spPr>
        <p:txBody>
          <a:bodyPr wrap="none" anchor="ctr"/>
          <a:lstStyle/>
          <a:p>
            <a:pPr defTabSz="914400">
              <a:defRPr/>
            </a:pPr>
            <a:endParaRPr lang="en-US">
              <a:solidFill>
                <a:srgbClr val="FFFFFF"/>
              </a:solidFill>
              <a:cs typeface="+mn-cs"/>
            </a:endParaRPr>
          </a:p>
        </p:txBody>
      </p:sp>
      <p:sp>
        <p:nvSpPr>
          <p:cNvPr id="632838" name="Rectangle 6"/>
          <p:cNvSpPr>
            <a:spLocks noGrp="1" noChangeArrowheads="1"/>
          </p:cNvSpPr>
          <p:nvPr>
            <p:ph type="title"/>
          </p:nvPr>
        </p:nvSpPr>
        <p:spPr>
          <a:xfrm>
            <a:off x="457200" y="301625"/>
            <a:ext cx="8229600" cy="1035050"/>
          </a:xfrm>
        </p:spPr>
        <p:txBody>
          <a:bodyPr/>
          <a:lstStyle/>
          <a:p>
            <a:pPr eaLnBrk="1" hangingPunct="1">
              <a:defRPr/>
            </a:pPr>
            <a:r>
              <a:rPr lang="en-US" smtClean="0">
                <a:cs typeface="+mj-cs"/>
              </a:rPr>
              <a:t>Factorial Design—Example </a:t>
            </a:r>
            <a:br>
              <a:rPr lang="en-US" smtClean="0">
                <a:cs typeface="+mj-cs"/>
              </a:rPr>
            </a:br>
            <a:r>
              <a:rPr lang="en-US" sz="2800" i="1" smtClean="0">
                <a:solidFill>
                  <a:schemeClr val="accent2"/>
                </a:solidFill>
                <a:cs typeface="+mj-cs"/>
              </a:rPr>
              <a:t>ISIS 2 Study</a:t>
            </a:r>
          </a:p>
        </p:txBody>
      </p:sp>
      <p:sp>
        <p:nvSpPr>
          <p:cNvPr id="632839" name="Rectangle 7"/>
          <p:cNvSpPr>
            <a:spLocks noChangeArrowheads="1"/>
          </p:cNvSpPr>
          <p:nvPr/>
        </p:nvSpPr>
        <p:spPr bwMode="auto">
          <a:xfrm>
            <a:off x="914400" y="1600200"/>
            <a:ext cx="7543800" cy="3832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29783" dir="1514402" algn="ctr" rotWithShape="0">
                    <a:schemeClr val="bg2">
                      <a:alpha val="74998"/>
                    </a:schemeClr>
                  </a:outerShdw>
                </a:effectLst>
              </a14:hiddenEffects>
            </a:ext>
          </a:extLst>
        </p:spPr>
        <p:txBody>
          <a:bodyPr lIns="0" tIns="0" rIns="0" bIns="0">
            <a:spAutoFit/>
          </a:bodyPr>
          <a:lstStyle/>
          <a:p>
            <a:pPr defTabSz="914400">
              <a:spcBef>
                <a:spcPct val="60000"/>
              </a:spcBef>
              <a:buClr>
                <a:srgbClr val="BFFFEA"/>
              </a:buClr>
              <a:buFont typeface="Arial" charset="0"/>
              <a:buNone/>
              <a:tabLst>
                <a:tab pos="3027363" algn="ctr"/>
                <a:tab pos="5951538" algn="ctr"/>
              </a:tabLst>
              <a:defRPr/>
            </a:pPr>
            <a:r>
              <a:rPr lang="en-US" sz="3200" b="1">
                <a:solidFill>
                  <a:srgbClr val="FFFF99"/>
                </a:solidFill>
                <a:effectLst>
                  <a:outerShdw blurRad="38100" dist="38100" dir="2700000" algn="tl">
                    <a:srgbClr val="000000"/>
                  </a:outerShdw>
                </a:effectLst>
                <a:cs typeface="+mn-cs"/>
              </a:rPr>
              <a:t>		No</a:t>
            </a:r>
            <a:br>
              <a:rPr lang="en-US" sz="3200" b="1">
                <a:solidFill>
                  <a:srgbClr val="FFFF99"/>
                </a:solidFill>
                <a:effectLst>
                  <a:outerShdw blurRad="38100" dist="38100" dir="2700000" algn="tl">
                    <a:srgbClr val="000000"/>
                  </a:outerShdw>
                </a:effectLst>
                <a:cs typeface="+mn-cs"/>
              </a:rPr>
            </a:br>
            <a:r>
              <a:rPr lang="en-US" sz="3200" b="1">
                <a:solidFill>
                  <a:srgbClr val="FFFF99"/>
                </a:solidFill>
                <a:effectLst>
                  <a:outerShdw blurRad="38100" dist="38100" dir="2700000" algn="tl">
                    <a:srgbClr val="000000"/>
                  </a:outerShdw>
                </a:effectLst>
                <a:cs typeface="+mn-cs"/>
              </a:rPr>
              <a:t>	Aspirin	Aspirin</a:t>
            </a:r>
          </a:p>
          <a:p>
            <a:pPr defTabSz="914400">
              <a:spcBef>
                <a:spcPct val="60000"/>
              </a:spcBef>
              <a:buClr>
                <a:srgbClr val="BFFFEA"/>
              </a:buClr>
              <a:buFont typeface="Arial" charset="0"/>
              <a:buNone/>
              <a:tabLst>
                <a:tab pos="3027363" algn="ctr"/>
                <a:tab pos="5951538" algn="ctr"/>
              </a:tabLst>
              <a:defRPr/>
            </a:pPr>
            <a:r>
              <a:rPr lang="en-US" sz="3200" b="1">
                <a:solidFill>
                  <a:srgbClr val="CCFFCC"/>
                </a:solidFill>
                <a:effectLst>
                  <a:outerShdw blurRad="38100" dist="38100" dir="2700000" algn="tl">
                    <a:srgbClr val="000000"/>
                  </a:outerShdw>
                </a:effectLst>
                <a:cs typeface="+mn-cs"/>
              </a:rPr>
              <a:t>SK</a:t>
            </a:r>
            <a:r>
              <a:rPr lang="en-US" sz="3200" b="1">
                <a:solidFill>
                  <a:srgbClr val="FFFFFF"/>
                </a:solidFill>
                <a:effectLst>
                  <a:outerShdw blurRad="38100" dist="38100" dir="2700000" algn="tl">
                    <a:srgbClr val="000000"/>
                  </a:outerShdw>
                </a:effectLst>
                <a:cs typeface="+mn-cs"/>
              </a:rPr>
              <a:t>	</a:t>
            </a:r>
            <a:r>
              <a:rPr lang="en-US" sz="3600" b="1">
                <a:solidFill>
                  <a:srgbClr val="FFFFFF"/>
                </a:solidFill>
                <a:effectLst>
                  <a:outerShdw blurRad="38100" dist="38100" dir="2700000" algn="tl">
                    <a:srgbClr val="000000"/>
                  </a:outerShdw>
                </a:effectLst>
                <a:cs typeface="+mn-cs"/>
              </a:rPr>
              <a:t>Aspirin	No Aspirin</a:t>
            </a:r>
            <a:br>
              <a:rPr lang="en-US" sz="3600" b="1">
                <a:solidFill>
                  <a:srgbClr val="FFFFFF"/>
                </a:solidFill>
                <a:effectLst>
                  <a:outerShdw blurRad="38100" dist="38100" dir="2700000" algn="tl">
                    <a:srgbClr val="000000"/>
                  </a:outerShdw>
                </a:effectLst>
                <a:cs typeface="+mn-cs"/>
              </a:rPr>
            </a:br>
            <a:r>
              <a:rPr lang="en-US" sz="3600" b="1">
                <a:solidFill>
                  <a:srgbClr val="FFFFFF"/>
                </a:solidFill>
                <a:effectLst>
                  <a:outerShdw blurRad="38100" dist="38100" dir="2700000" algn="tl">
                    <a:srgbClr val="000000"/>
                  </a:outerShdw>
                </a:effectLst>
                <a:cs typeface="+mn-cs"/>
              </a:rPr>
              <a:t>	&amp; SK	&amp; SK</a:t>
            </a:r>
            <a:endParaRPr lang="en-US" sz="2800" b="1">
              <a:solidFill>
                <a:srgbClr val="FFFF99"/>
              </a:solidFill>
              <a:effectLst>
                <a:outerShdw blurRad="38100" dist="38100" dir="2700000" algn="tl">
                  <a:srgbClr val="000000"/>
                </a:outerShdw>
              </a:effectLst>
              <a:cs typeface="+mn-cs"/>
            </a:endParaRPr>
          </a:p>
          <a:p>
            <a:pPr defTabSz="914400">
              <a:spcBef>
                <a:spcPct val="60000"/>
              </a:spcBef>
              <a:buClr>
                <a:srgbClr val="BFFFEA"/>
              </a:buClr>
              <a:buFont typeface="Arial" charset="0"/>
              <a:buNone/>
              <a:tabLst>
                <a:tab pos="3027363" algn="ctr"/>
                <a:tab pos="5951538" algn="ctr"/>
              </a:tabLst>
              <a:defRPr/>
            </a:pPr>
            <a:r>
              <a:rPr lang="en-US" sz="3200" b="1">
                <a:solidFill>
                  <a:srgbClr val="CCFFCC"/>
                </a:solidFill>
                <a:effectLst>
                  <a:outerShdw blurRad="38100" dist="38100" dir="2700000" algn="tl">
                    <a:srgbClr val="000000"/>
                  </a:outerShdw>
                </a:effectLst>
                <a:cs typeface="+mn-cs"/>
              </a:rPr>
              <a:t>No SK</a:t>
            </a:r>
            <a:r>
              <a:rPr lang="en-US" sz="3200" b="1">
                <a:solidFill>
                  <a:srgbClr val="FFFFFF"/>
                </a:solidFill>
                <a:effectLst>
                  <a:outerShdw blurRad="38100" dist="38100" dir="2700000" algn="tl">
                    <a:srgbClr val="000000"/>
                  </a:outerShdw>
                </a:effectLst>
                <a:cs typeface="+mn-cs"/>
              </a:rPr>
              <a:t>	</a:t>
            </a:r>
            <a:r>
              <a:rPr lang="en-US" sz="3600" b="1">
                <a:solidFill>
                  <a:srgbClr val="FFFFFF"/>
                </a:solidFill>
                <a:effectLst>
                  <a:outerShdw blurRad="38100" dist="38100" dir="2700000" algn="tl">
                    <a:srgbClr val="000000"/>
                  </a:outerShdw>
                </a:effectLst>
                <a:cs typeface="+mn-cs"/>
              </a:rPr>
              <a:t>Aspirin	No Aspirin</a:t>
            </a:r>
            <a:br>
              <a:rPr lang="en-US" sz="3600" b="1">
                <a:solidFill>
                  <a:srgbClr val="FFFFFF"/>
                </a:solidFill>
                <a:effectLst>
                  <a:outerShdw blurRad="38100" dist="38100" dir="2700000" algn="tl">
                    <a:srgbClr val="000000"/>
                  </a:outerShdw>
                </a:effectLst>
                <a:cs typeface="+mn-cs"/>
              </a:rPr>
            </a:br>
            <a:r>
              <a:rPr lang="en-US" sz="3600" b="1">
                <a:solidFill>
                  <a:srgbClr val="FFFFFF"/>
                </a:solidFill>
                <a:effectLst>
                  <a:outerShdw blurRad="38100" dist="38100" dir="2700000" algn="tl">
                    <a:srgbClr val="000000"/>
                  </a:outerShdw>
                </a:effectLst>
                <a:cs typeface="+mn-cs"/>
              </a:rPr>
              <a:t>	&amp; No SK	&amp; No SK</a:t>
            </a:r>
          </a:p>
        </p:txBody>
      </p:sp>
      <p:sp>
        <p:nvSpPr>
          <p:cNvPr id="632840" name="Rectangle 8"/>
          <p:cNvSpPr>
            <a:spLocks noChangeArrowheads="1"/>
          </p:cNvSpPr>
          <p:nvPr/>
        </p:nvSpPr>
        <p:spPr bwMode="auto">
          <a:xfrm>
            <a:off x="2590800" y="2743200"/>
            <a:ext cx="5638800" cy="2819400"/>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defTabSz="914400">
              <a:defRPr/>
            </a:pPr>
            <a:endParaRPr lang="en-US">
              <a:solidFill>
                <a:srgbClr val="FFFFFF"/>
              </a:solidFill>
              <a:cs typeface="+mn-cs"/>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defRPr/>
            </a:pPr>
            <a:r>
              <a:rPr lang="en-US" smtClean="0">
                <a:cs typeface="+mj-cs"/>
              </a:rPr>
              <a:t>Crossover Design</a:t>
            </a:r>
          </a:p>
        </p:txBody>
      </p:sp>
      <p:sp>
        <p:nvSpPr>
          <p:cNvPr id="634883" name="Text Box 3"/>
          <p:cNvSpPr txBox="1">
            <a:spLocks noChangeArrowheads="1"/>
          </p:cNvSpPr>
          <p:nvPr/>
        </p:nvSpPr>
        <p:spPr bwMode="auto">
          <a:xfrm>
            <a:off x="722313" y="1833563"/>
            <a:ext cx="685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spcBef>
                <a:spcPct val="50000"/>
              </a:spcBef>
              <a:defRPr/>
            </a:pPr>
            <a:r>
              <a:rPr lang="en-US" sz="4000" b="1">
                <a:solidFill>
                  <a:srgbClr val="FFFF99"/>
                </a:solidFill>
                <a:effectLst>
                  <a:outerShdw blurRad="38100" dist="38100" dir="2700000" algn="tl">
                    <a:srgbClr val="000000"/>
                  </a:outerShdw>
                </a:effectLst>
                <a:cs typeface="+mn-cs"/>
              </a:rPr>
              <a:t>A</a:t>
            </a:r>
          </a:p>
        </p:txBody>
      </p:sp>
      <p:sp>
        <p:nvSpPr>
          <p:cNvPr id="634884" name="Text Box 4"/>
          <p:cNvSpPr txBox="1">
            <a:spLocks noChangeArrowheads="1"/>
          </p:cNvSpPr>
          <p:nvPr/>
        </p:nvSpPr>
        <p:spPr bwMode="auto">
          <a:xfrm>
            <a:off x="722313" y="4384675"/>
            <a:ext cx="685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spcBef>
                <a:spcPct val="50000"/>
              </a:spcBef>
              <a:defRPr/>
            </a:pPr>
            <a:r>
              <a:rPr lang="en-US" sz="4000" b="1">
                <a:solidFill>
                  <a:srgbClr val="CCFFCC"/>
                </a:solidFill>
                <a:effectLst>
                  <a:outerShdw blurRad="38100" dist="38100" dir="2700000" algn="tl">
                    <a:srgbClr val="000000"/>
                  </a:outerShdw>
                </a:effectLst>
                <a:cs typeface="+mn-cs"/>
              </a:rPr>
              <a:t>B</a:t>
            </a:r>
          </a:p>
        </p:txBody>
      </p:sp>
      <p:sp>
        <p:nvSpPr>
          <p:cNvPr id="634885" name="Text Box 5"/>
          <p:cNvSpPr txBox="1">
            <a:spLocks noChangeArrowheads="1"/>
          </p:cNvSpPr>
          <p:nvPr/>
        </p:nvSpPr>
        <p:spPr bwMode="auto">
          <a:xfrm>
            <a:off x="7470775" y="1833563"/>
            <a:ext cx="685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spcBef>
                <a:spcPct val="50000"/>
              </a:spcBef>
              <a:defRPr/>
            </a:pPr>
            <a:r>
              <a:rPr lang="en-US" sz="4000" b="1">
                <a:solidFill>
                  <a:srgbClr val="FFFF99"/>
                </a:solidFill>
                <a:effectLst>
                  <a:outerShdw blurRad="38100" dist="38100" dir="2700000" algn="tl">
                    <a:srgbClr val="000000"/>
                  </a:outerShdw>
                </a:effectLst>
                <a:cs typeface="+mn-cs"/>
              </a:rPr>
              <a:t>A</a:t>
            </a:r>
          </a:p>
        </p:txBody>
      </p:sp>
      <p:sp>
        <p:nvSpPr>
          <p:cNvPr id="634886" name="Text Box 6"/>
          <p:cNvSpPr txBox="1">
            <a:spLocks noChangeArrowheads="1"/>
          </p:cNvSpPr>
          <p:nvPr/>
        </p:nvSpPr>
        <p:spPr bwMode="auto">
          <a:xfrm>
            <a:off x="7470775" y="4384675"/>
            <a:ext cx="6858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spcBef>
                <a:spcPct val="50000"/>
              </a:spcBef>
              <a:defRPr/>
            </a:pPr>
            <a:r>
              <a:rPr lang="en-US" sz="4000" b="1">
                <a:solidFill>
                  <a:srgbClr val="CCFFCC"/>
                </a:solidFill>
                <a:effectLst>
                  <a:outerShdw blurRad="38100" dist="38100" dir="2700000" algn="tl">
                    <a:srgbClr val="000000"/>
                  </a:outerShdw>
                </a:effectLst>
                <a:cs typeface="+mn-cs"/>
              </a:rPr>
              <a:t>B</a:t>
            </a:r>
          </a:p>
        </p:txBody>
      </p:sp>
      <p:sp>
        <p:nvSpPr>
          <p:cNvPr id="634887" name="Freeform 7"/>
          <p:cNvSpPr>
            <a:spLocks/>
          </p:cNvSpPr>
          <p:nvPr/>
        </p:nvSpPr>
        <p:spPr bwMode="auto">
          <a:xfrm>
            <a:off x="1524000" y="1905000"/>
            <a:ext cx="5789613" cy="3062288"/>
          </a:xfrm>
          <a:custGeom>
            <a:avLst/>
            <a:gdLst>
              <a:gd name="T0" fmla="*/ 0 w 3647"/>
              <a:gd name="T1" fmla="*/ 339 h 1929"/>
              <a:gd name="T2" fmla="*/ 0 w 3647"/>
              <a:gd name="T3" fmla="*/ 0 h 1929"/>
              <a:gd name="T4" fmla="*/ 812 w 3647"/>
              <a:gd name="T5" fmla="*/ 0 h 1929"/>
              <a:gd name="T6" fmla="*/ 2880 w 3647"/>
              <a:gd name="T7" fmla="*/ 1605 h 1929"/>
              <a:gd name="T8" fmla="*/ 3645 w 3647"/>
              <a:gd name="T9" fmla="*/ 1605 h 1929"/>
              <a:gd name="T10" fmla="*/ 3647 w 3647"/>
              <a:gd name="T11" fmla="*/ 1929 h 1929"/>
              <a:gd name="T12" fmla="*/ 2783 w 3647"/>
              <a:gd name="T13" fmla="*/ 1929 h 1929"/>
              <a:gd name="T14" fmla="*/ 651 w 3647"/>
              <a:gd name="T15" fmla="*/ 339 h 1929"/>
              <a:gd name="T16" fmla="*/ 0 w 3647"/>
              <a:gd name="T17" fmla="*/ 339 h 1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7" h="1929">
                <a:moveTo>
                  <a:pt x="0" y="339"/>
                </a:moveTo>
                <a:lnTo>
                  <a:pt x="0" y="0"/>
                </a:lnTo>
                <a:lnTo>
                  <a:pt x="812" y="0"/>
                </a:lnTo>
                <a:lnTo>
                  <a:pt x="2880" y="1605"/>
                </a:lnTo>
                <a:lnTo>
                  <a:pt x="3645" y="1605"/>
                </a:lnTo>
                <a:lnTo>
                  <a:pt x="3647" y="1929"/>
                </a:lnTo>
                <a:lnTo>
                  <a:pt x="2783" y="1929"/>
                </a:lnTo>
                <a:lnTo>
                  <a:pt x="651" y="339"/>
                </a:lnTo>
                <a:lnTo>
                  <a:pt x="0" y="339"/>
                </a:lnTo>
                <a:close/>
              </a:path>
            </a:pathLst>
          </a:custGeom>
          <a:gradFill rotWithShape="1">
            <a:gsLst>
              <a:gs pos="0">
                <a:schemeClr val="accent2"/>
              </a:gs>
              <a:gs pos="100000">
                <a:schemeClr val="folHlink"/>
              </a:gs>
            </a:gsLst>
            <a:lin ang="0" scaled="1"/>
          </a:gradFill>
          <a:ln w="9525">
            <a:solidFill>
              <a:schemeClr val="tx1"/>
            </a:solidFill>
            <a:round/>
            <a:headEnd/>
            <a:tailEnd/>
          </a:ln>
          <a:effectLst>
            <a:outerShdw blurRad="63500" dist="38099" dir="2700000" algn="ctr" rotWithShape="0">
              <a:schemeClr val="bg2">
                <a:alpha val="74998"/>
              </a:schemeClr>
            </a:outerShdw>
          </a:effectLst>
        </p:spPr>
        <p:txBody>
          <a:bodyPr/>
          <a:lstStyle/>
          <a:p>
            <a:pPr defTabSz="914400">
              <a:defRPr/>
            </a:pPr>
            <a:endParaRPr lang="en-US">
              <a:solidFill>
                <a:srgbClr val="FFFFFF"/>
              </a:solidFill>
              <a:cs typeface="+mn-cs"/>
            </a:endParaRPr>
          </a:p>
        </p:txBody>
      </p:sp>
      <p:sp>
        <p:nvSpPr>
          <p:cNvPr id="634888" name="Freeform 8"/>
          <p:cNvSpPr>
            <a:spLocks/>
          </p:cNvSpPr>
          <p:nvPr/>
        </p:nvSpPr>
        <p:spPr bwMode="auto">
          <a:xfrm flipV="1">
            <a:off x="1522413" y="1919288"/>
            <a:ext cx="5789612" cy="3062287"/>
          </a:xfrm>
          <a:custGeom>
            <a:avLst/>
            <a:gdLst>
              <a:gd name="T0" fmla="*/ 0 w 3647"/>
              <a:gd name="T1" fmla="*/ 339 h 1929"/>
              <a:gd name="T2" fmla="*/ 0 w 3647"/>
              <a:gd name="T3" fmla="*/ 0 h 1929"/>
              <a:gd name="T4" fmla="*/ 812 w 3647"/>
              <a:gd name="T5" fmla="*/ 0 h 1929"/>
              <a:gd name="T6" fmla="*/ 2880 w 3647"/>
              <a:gd name="T7" fmla="*/ 1605 h 1929"/>
              <a:gd name="T8" fmla="*/ 3645 w 3647"/>
              <a:gd name="T9" fmla="*/ 1605 h 1929"/>
              <a:gd name="T10" fmla="*/ 3647 w 3647"/>
              <a:gd name="T11" fmla="*/ 1929 h 1929"/>
              <a:gd name="T12" fmla="*/ 2783 w 3647"/>
              <a:gd name="T13" fmla="*/ 1929 h 1929"/>
              <a:gd name="T14" fmla="*/ 651 w 3647"/>
              <a:gd name="T15" fmla="*/ 339 h 1929"/>
              <a:gd name="T16" fmla="*/ 0 w 3647"/>
              <a:gd name="T17" fmla="*/ 339 h 1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7" h="1929">
                <a:moveTo>
                  <a:pt x="0" y="339"/>
                </a:moveTo>
                <a:lnTo>
                  <a:pt x="0" y="0"/>
                </a:lnTo>
                <a:lnTo>
                  <a:pt x="812" y="0"/>
                </a:lnTo>
                <a:lnTo>
                  <a:pt x="2880" y="1605"/>
                </a:lnTo>
                <a:lnTo>
                  <a:pt x="3645" y="1605"/>
                </a:lnTo>
                <a:lnTo>
                  <a:pt x="3647" y="1929"/>
                </a:lnTo>
                <a:lnTo>
                  <a:pt x="2783" y="1929"/>
                </a:lnTo>
                <a:lnTo>
                  <a:pt x="651" y="339"/>
                </a:lnTo>
                <a:lnTo>
                  <a:pt x="0" y="339"/>
                </a:lnTo>
                <a:close/>
              </a:path>
            </a:pathLst>
          </a:custGeom>
          <a:gradFill rotWithShape="1">
            <a:gsLst>
              <a:gs pos="0">
                <a:schemeClr val="folHlink"/>
              </a:gs>
              <a:gs pos="100000">
                <a:schemeClr val="accent2"/>
              </a:gs>
            </a:gsLst>
            <a:lin ang="0" scaled="1"/>
          </a:gradFill>
          <a:ln w="9525">
            <a:solidFill>
              <a:schemeClr val="tx1"/>
            </a:solidFill>
            <a:round/>
            <a:headEnd/>
            <a:tailEnd/>
          </a:ln>
          <a:effectLst>
            <a:outerShdw blurRad="63500" dist="38099" dir="2700000" algn="ctr" rotWithShape="0">
              <a:schemeClr val="bg2">
                <a:alpha val="74998"/>
              </a:schemeClr>
            </a:outerShdw>
          </a:effectLst>
        </p:spPr>
        <p:txBody>
          <a:bodyPr/>
          <a:lstStyle/>
          <a:p>
            <a:pPr defTabSz="914400">
              <a:defRPr/>
            </a:pPr>
            <a:endParaRPr lang="en-US">
              <a:solidFill>
                <a:srgbClr val="FFFFFF"/>
              </a:solidFill>
              <a:cs typeface="+mn-cs"/>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pPr eaLnBrk="1" hangingPunct="1">
              <a:defRPr/>
            </a:pPr>
            <a:r>
              <a:rPr lang="en-US" smtClean="0">
                <a:cs typeface="+mj-cs"/>
              </a:rPr>
              <a:t>Blinding</a:t>
            </a:r>
          </a:p>
        </p:txBody>
      </p:sp>
      <p:sp>
        <p:nvSpPr>
          <p:cNvPr id="636931" name="Rectangle 3"/>
          <p:cNvSpPr>
            <a:spLocks noGrp="1" noChangeArrowheads="1"/>
          </p:cNvSpPr>
          <p:nvPr>
            <p:ph type="body" idx="1"/>
          </p:nvPr>
        </p:nvSpPr>
        <p:spPr>
          <a:xfrm>
            <a:off x="457200" y="1600200"/>
            <a:ext cx="7467600" cy="3117850"/>
          </a:xfrm>
        </p:spPr>
        <p:txBody>
          <a:bodyPr/>
          <a:lstStyle/>
          <a:p>
            <a:pPr marL="0" indent="0" eaLnBrk="1" hangingPunct="1">
              <a:lnSpc>
                <a:spcPct val="110000"/>
              </a:lnSpc>
              <a:buFont typeface="Arial" charset="0"/>
              <a:buNone/>
              <a:defRPr/>
            </a:pPr>
            <a:r>
              <a:rPr lang="en-US" smtClean="0">
                <a:cs typeface="+mn-cs"/>
              </a:rPr>
              <a:t>Blinding is the masking of the treatment assignment among particular individuals.</a:t>
            </a:r>
          </a:p>
          <a:p>
            <a:pPr marL="0" indent="0" eaLnBrk="1" hangingPunct="1">
              <a:lnSpc>
                <a:spcPct val="110000"/>
              </a:lnSpc>
              <a:buFont typeface="Arial" charset="0"/>
              <a:buNone/>
              <a:defRPr/>
            </a:pPr>
            <a:r>
              <a:rPr lang="en-US" smtClean="0">
                <a:cs typeface="+mn-cs"/>
              </a:rPr>
              <a:t>This process helps to control the potential for bias because individuals tend to change their behaviors based on treatment information.</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eaLnBrk="1" hangingPunct="1">
              <a:defRPr/>
            </a:pPr>
            <a:r>
              <a:rPr lang="en-US" smtClean="0">
                <a:cs typeface="+mj-cs"/>
              </a:rPr>
              <a:t>Unblinded</a:t>
            </a:r>
          </a:p>
        </p:txBody>
      </p:sp>
      <p:sp>
        <p:nvSpPr>
          <p:cNvPr id="638979" name="Rectangle 3"/>
          <p:cNvSpPr>
            <a:spLocks noGrp="1" noChangeArrowheads="1"/>
          </p:cNvSpPr>
          <p:nvPr>
            <p:ph type="body" idx="1"/>
          </p:nvPr>
        </p:nvSpPr>
        <p:spPr>
          <a:xfrm>
            <a:off x="457200" y="1600200"/>
            <a:ext cx="8229600" cy="2603500"/>
          </a:xfrm>
        </p:spPr>
        <p:txBody>
          <a:bodyPr/>
          <a:lstStyle/>
          <a:p>
            <a:pPr eaLnBrk="1" hangingPunct="1">
              <a:defRPr/>
            </a:pPr>
            <a:r>
              <a:rPr lang="en-US" smtClean="0">
                <a:cs typeface="+mn-cs"/>
              </a:rPr>
              <a:t>Also known as open-label</a:t>
            </a:r>
          </a:p>
          <a:p>
            <a:pPr eaLnBrk="1" hangingPunct="1">
              <a:defRPr/>
            </a:pPr>
            <a:r>
              <a:rPr lang="en-US" smtClean="0">
                <a:cs typeface="+mn-cs"/>
              </a:rPr>
              <a:t>May be simpler to execute</a:t>
            </a:r>
          </a:p>
          <a:p>
            <a:pPr eaLnBrk="1" hangingPunct="1">
              <a:defRPr/>
            </a:pPr>
            <a:r>
              <a:rPr lang="en-US" smtClean="0">
                <a:cs typeface="+mn-cs"/>
              </a:rPr>
              <a:t>Better reflects actual clinical practice</a:t>
            </a:r>
          </a:p>
          <a:p>
            <a:pPr eaLnBrk="1" hangingPunct="1">
              <a:defRPr/>
            </a:pPr>
            <a:r>
              <a:rPr lang="en-US" smtClean="0">
                <a:cs typeface="+mn-cs"/>
              </a:rPr>
              <a:t>Introduces bias</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pPr eaLnBrk="1" hangingPunct="1">
              <a:defRPr/>
            </a:pPr>
            <a:r>
              <a:rPr lang="en-US" smtClean="0">
                <a:cs typeface="+mj-cs"/>
              </a:rPr>
              <a:t>Single Blind</a:t>
            </a:r>
          </a:p>
        </p:txBody>
      </p:sp>
      <p:sp>
        <p:nvSpPr>
          <p:cNvPr id="641027" name="Rectangle 3"/>
          <p:cNvSpPr>
            <a:spLocks noGrp="1" noChangeArrowheads="1"/>
          </p:cNvSpPr>
          <p:nvPr>
            <p:ph type="body" idx="1"/>
          </p:nvPr>
        </p:nvSpPr>
        <p:spPr>
          <a:xfrm>
            <a:off x="457200" y="1600200"/>
            <a:ext cx="8229600" cy="3030538"/>
          </a:xfrm>
        </p:spPr>
        <p:txBody>
          <a:bodyPr/>
          <a:lstStyle/>
          <a:p>
            <a:pPr eaLnBrk="1" hangingPunct="1">
              <a:buFont typeface="Arial" charset="0"/>
              <a:buNone/>
              <a:defRPr/>
            </a:pPr>
            <a:r>
              <a:rPr lang="en-US" i="1" smtClean="0">
                <a:solidFill>
                  <a:schemeClr val="accent2"/>
                </a:solidFill>
                <a:cs typeface="+mn-cs"/>
              </a:rPr>
              <a:t>Patient is blinded to treatment but </a:t>
            </a:r>
          </a:p>
          <a:p>
            <a:pPr eaLnBrk="1" hangingPunct="1">
              <a:spcBef>
                <a:spcPct val="0"/>
              </a:spcBef>
              <a:buFont typeface="Arial" charset="0"/>
              <a:buNone/>
              <a:defRPr/>
            </a:pPr>
            <a:r>
              <a:rPr lang="en-US" i="1" smtClean="0">
                <a:solidFill>
                  <a:schemeClr val="accent2"/>
                </a:solidFill>
                <a:cs typeface="+mn-cs"/>
              </a:rPr>
              <a:t>investigator is not.</a:t>
            </a:r>
          </a:p>
          <a:p>
            <a:pPr eaLnBrk="1" hangingPunct="1">
              <a:defRPr/>
            </a:pPr>
            <a:r>
              <a:rPr lang="en-US" smtClean="0">
                <a:cs typeface="+mn-cs"/>
              </a:rPr>
              <a:t>Puts investigators at ease  </a:t>
            </a:r>
          </a:p>
          <a:p>
            <a:pPr eaLnBrk="1" hangingPunct="1">
              <a:defRPr/>
            </a:pPr>
            <a:r>
              <a:rPr lang="en-US" smtClean="0">
                <a:cs typeface="+mn-cs"/>
              </a:rPr>
              <a:t>Easier to administer</a:t>
            </a:r>
          </a:p>
          <a:p>
            <a:pPr eaLnBrk="1" hangingPunct="1">
              <a:defRPr/>
            </a:pPr>
            <a:r>
              <a:rPr lang="en-US" smtClean="0">
                <a:cs typeface="+mn-cs"/>
              </a:rPr>
              <a:t>May introduce investigator bias </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eaLnBrk="1" hangingPunct="1">
              <a:defRPr/>
            </a:pPr>
            <a:r>
              <a:rPr lang="en-US" smtClean="0">
                <a:cs typeface="+mj-cs"/>
              </a:rPr>
              <a:t>Double Blind</a:t>
            </a:r>
          </a:p>
        </p:txBody>
      </p:sp>
      <p:sp>
        <p:nvSpPr>
          <p:cNvPr id="643075" name="Rectangle 3"/>
          <p:cNvSpPr>
            <a:spLocks noGrp="1" noChangeArrowheads="1"/>
          </p:cNvSpPr>
          <p:nvPr>
            <p:ph type="body" idx="1"/>
          </p:nvPr>
        </p:nvSpPr>
        <p:spPr>
          <a:xfrm>
            <a:off x="457200" y="1447800"/>
            <a:ext cx="8229600" cy="3884613"/>
          </a:xfrm>
        </p:spPr>
        <p:txBody>
          <a:bodyPr/>
          <a:lstStyle/>
          <a:p>
            <a:pPr eaLnBrk="1" hangingPunct="1">
              <a:buFont typeface="Arial" charset="0"/>
              <a:buNone/>
              <a:defRPr/>
            </a:pPr>
            <a:r>
              <a:rPr lang="en-US" i="1" smtClean="0">
                <a:solidFill>
                  <a:schemeClr val="accent2"/>
                </a:solidFill>
                <a:cs typeface="+mn-cs"/>
              </a:rPr>
              <a:t>Patient and investigator are blinded </a:t>
            </a:r>
          </a:p>
          <a:p>
            <a:pPr eaLnBrk="1" hangingPunct="1">
              <a:spcBef>
                <a:spcPct val="0"/>
              </a:spcBef>
              <a:buFont typeface="Arial" charset="0"/>
              <a:buNone/>
              <a:defRPr/>
            </a:pPr>
            <a:r>
              <a:rPr lang="en-US" i="1" smtClean="0">
                <a:solidFill>
                  <a:schemeClr val="accent2"/>
                </a:solidFill>
                <a:cs typeface="+mn-cs"/>
              </a:rPr>
              <a:t>to treatment.</a:t>
            </a:r>
          </a:p>
          <a:p>
            <a:pPr eaLnBrk="1" hangingPunct="1">
              <a:defRPr/>
            </a:pPr>
            <a:r>
              <a:rPr lang="en-US" smtClean="0">
                <a:cs typeface="+mn-cs"/>
              </a:rPr>
              <a:t>Reduces risk of bias</a:t>
            </a:r>
          </a:p>
          <a:p>
            <a:pPr eaLnBrk="1" hangingPunct="1">
              <a:defRPr/>
            </a:pPr>
            <a:r>
              <a:rPr lang="en-US" smtClean="0">
                <a:cs typeface="+mn-cs"/>
              </a:rPr>
              <a:t>Requires outside personnel to monitor safety and treatment allocation</a:t>
            </a:r>
          </a:p>
          <a:p>
            <a:pPr eaLnBrk="1" hangingPunct="1">
              <a:defRPr/>
            </a:pPr>
            <a:r>
              <a:rPr lang="en-US" smtClean="0">
                <a:cs typeface="+mn-cs"/>
              </a:rPr>
              <a:t>May be very difficult to accomplish in studies of some treatments</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pPr eaLnBrk="1" hangingPunct="1">
              <a:defRPr/>
            </a:pPr>
            <a:r>
              <a:rPr lang="en-US" smtClean="0">
                <a:cs typeface="+mj-cs"/>
              </a:rPr>
              <a:t>Triple Blind</a:t>
            </a:r>
          </a:p>
        </p:txBody>
      </p:sp>
      <p:sp>
        <p:nvSpPr>
          <p:cNvPr id="645123" name="Rectangle 3"/>
          <p:cNvSpPr>
            <a:spLocks noGrp="1" noChangeArrowheads="1"/>
          </p:cNvSpPr>
          <p:nvPr>
            <p:ph type="body" idx="1"/>
          </p:nvPr>
        </p:nvSpPr>
        <p:spPr>
          <a:xfrm>
            <a:off x="457200" y="1143000"/>
            <a:ext cx="8229600" cy="4784725"/>
          </a:xfrm>
        </p:spPr>
        <p:txBody>
          <a:bodyPr/>
          <a:lstStyle/>
          <a:p>
            <a:pPr eaLnBrk="1" hangingPunct="1">
              <a:spcBef>
                <a:spcPct val="0"/>
              </a:spcBef>
              <a:buFont typeface="Arial" charset="0"/>
              <a:buNone/>
              <a:defRPr/>
            </a:pPr>
            <a:r>
              <a:rPr lang="en-US" i="1" smtClean="0">
                <a:solidFill>
                  <a:schemeClr val="accent2"/>
                </a:solidFill>
                <a:cs typeface="+mn-cs"/>
              </a:rPr>
              <a:t>Patient, investigator, and monitoring committee</a:t>
            </a:r>
          </a:p>
          <a:p>
            <a:pPr eaLnBrk="1" hangingPunct="1">
              <a:spcBef>
                <a:spcPct val="0"/>
              </a:spcBef>
              <a:buFont typeface="Arial" charset="0"/>
              <a:buNone/>
              <a:defRPr/>
            </a:pPr>
            <a:r>
              <a:rPr lang="en-US" i="1" smtClean="0">
                <a:solidFill>
                  <a:schemeClr val="accent2"/>
                </a:solidFill>
                <a:cs typeface="+mn-cs"/>
              </a:rPr>
              <a:t>(and/or trial statistician) are blinded to</a:t>
            </a:r>
          </a:p>
          <a:p>
            <a:pPr eaLnBrk="1" hangingPunct="1">
              <a:spcBef>
                <a:spcPct val="0"/>
              </a:spcBef>
              <a:buFont typeface="Arial" charset="0"/>
              <a:buNone/>
              <a:defRPr/>
            </a:pPr>
            <a:r>
              <a:rPr lang="en-US" i="1" smtClean="0">
                <a:solidFill>
                  <a:schemeClr val="accent2"/>
                </a:solidFill>
                <a:cs typeface="+mn-cs"/>
              </a:rPr>
              <a:t>treatment.</a:t>
            </a:r>
          </a:p>
          <a:p>
            <a:pPr eaLnBrk="1" hangingPunct="1">
              <a:defRPr/>
            </a:pPr>
            <a:r>
              <a:rPr lang="en-US" smtClean="0">
                <a:cs typeface="+mn-cs"/>
              </a:rPr>
              <a:t>Allows monitoring committee and/or statistician to remain objective</a:t>
            </a:r>
          </a:p>
          <a:p>
            <a:pPr eaLnBrk="1" hangingPunct="1">
              <a:defRPr/>
            </a:pPr>
            <a:r>
              <a:rPr lang="en-US" smtClean="0">
                <a:cs typeface="+mn-cs"/>
              </a:rPr>
              <a:t>May be difficult to make crucial decisions on trial conduct without information on the treatments</a:t>
            </a:r>
          </a:p>
          <a:p>
            <a:pPr eaLnBrk="1" hangingPunct="1">
              <a:defRPr/>
            </a:pPr>
            <a:r>
              <a:rPr lang="en-US" smtClean="0">
                <a:cs typeface="+mn-cs"/>
              </a:rPr>
              <a:t>Creates the need for an unblinded statistician for DSMB if the trial statistician is blinded</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pPr eaLnBrk="1" hangingPunct="1">
              <a:defRPr/>
            </a:pPr>
            <a:r>
              <a:rPr lang="en-US" smtClean="0">
                <a:cs typeface="+mj-cs"/>
              </a:rPr>
              <a:t>Phases of a Study</a:t>
            </a:r>
          </a:p>
        </p:txBody>
      </p:sp>
      <p:sp>
        <p:nvSpPr>
          <p:cNvPr id="647171" name="Rectangle 3"/>
          <p:cNvSpPr>
            <a:spLocks noGrp="1" noChangeArrowheads="1"/>
          </p:cNvSpPr>
          <p:nvPr>
            <p:ph type="body" idx="1"/>
          </p:nvPr>
        </p:nvSpPr>
        <p:spPr>
          <a:xfrm>
            <a:off x="457200" y="1600200"/>
            <a:ext cx="8229600" cy="3630613"/>
          </a:xfrm>
        </p:spPr>
        <p:txBody>
          <a:bodyPr/>
          <a:lstStyle/>
          <a:p>
            <a:pPr eaLnBrk="1" hangingPunct="1">
              <a:defRPr/>
            </a:pPr>
            <a:r>
              <a:rPr lang="en-US" smtClean="0">
                <a:cs typeface="+mn-cs"/>
              </a:rPr>
              <a:t>Phase 1: Initial safety study</a:t>
            </a:r>
          </a:p>
          <a:p>
            <a:pPr lvl="1" eaLnBrk="1" hangingPunct="1">
              <a:defRPr/>
            </a:pPr>
            <a:r>
              <a:rPr lang="en-US" smtClean="0"/>
              <a:t>Usually performed on a small number of patients to evaluate toxicity and drug pharmacodynamics</a:t>
            </a:r>
          </a:p>
          <a:p>
            <a:pPr eaLnBrk="1" hangingPunct="1">
              <a:defRPr/>
            </a:pPr>
            <a:r>
              <a:rPr lang="en-US" smtClean="0">
                <a:cs typeface="+mn-cs"/>
              </a:rPr>
              <a:t>Phase 2: Dose finding study</a:t>
            </a:r>
          </a:p>
          <a:p>
            <a:pPr lvl="1" eaLnBrk="1" hangingPunct="1">
              <a:defRPr/>
            </a:pPr>
            <a:r>
              <a:rPr lang="en-US" smtClean="0"/>
              <a:t>Smaller study to determine the optimal dose for the efficacy study</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T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11" y="936074"/>
            <a:ext cx="7269945" cy="4786900"/>
          </a:xfrm>
          <a:prstGeom prst="rect">
            <a:avLst/>
          </a:prstGeom>
        </p:spPr>
      </p:pic>
    </p:spTree>
    <p:extLst>
      <p:ext uri="{BB962C8B-B14F-4D97-AF65-F5344CB8AC3E}">
        <p14:creationId xmlns:p14="http://schemas.microsoft.com/office/powerpoint/2010/main" val="251449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p:txBody>
          <a:bodyPr/>
          <a:lstStyle/>
          <a:p>
            <a:pPr eaLnBrk="1" hangingPunct="1">
              <a:defRPr/>
            </a:pPr>
            <a:r>
              <a:rPr lang="en-US" smtClean="0">
                <a:cs typeface="+mj-cs"/>
              </a:rPr>
              <a:t>Phases of a Study</a:t>
            </a:r>
          </a:p>
        </p:txBody>
      </p:sp>
      <p:sp>
        <p:nvSpPr>
          <p:cNvPr id="649219" name="Rectangle 3"/>
          <p:cNvSpPr>
            <a:spLocks noGrp="1" noChangeArrowheads="1"/>
          </p:cNvSpPr>
          <p:nvPr>
            <p:ph type="body" idx="1"/>
          </p:nvPr>
        </p:nvSpPr>
        <p:spPr>
          <a:xfrm>
            <a:off x="457200" y="1600200"/>
            <a:ext cx="8229600" cy="3203575"/>
          </a:xfrm>
        </p:spPr>
        <p:txBody>
          <a:bodyPr/>
          <a:lstStyle/>
          <a:p>
            <a:pPr eaLnBrk="1" hangingPunct="1">
              <a:defRPr/>
            </a:pPr>
            <a:r>
              <a:rPr lang="en-US" smtClean="0">
                <a:cs typeface="+mn-cs"/>
              </a:rPr>
              <a:t>Phase 3: Efficacy study</a:t>
            </a:r>
          </a:p>
          <a:p>
            <a:pPr lvl="1" eaLnBrk="1" hangingPunct="1">
              <a:defRPr/>
            </a:pPr>
            <a:r>
              <a:rPr lang="en-US" smtClean="0"/>
              <a:t>Large(r) study to establish superiority, equivalence, or noninferiority; usually performed for FDA drug indication	</a:t>
            </a:r>
          </a:p>
          <a:p>
            <a:pPr eaLnBrk="1" hangingPunct="1">
              <a:defRPr/>
            </a:pPr>
            <a:r>
              <a:rPr lang="en-US" smtClean="0">
                <a:cs typeface="+mn-cs"/>
              </a:rPr>
              <a:t>Phase 4: Marketing study</a:t>
            </a:r>
          </a:p>
          <a:p>
            <a:pPr lvl="1" eaLnBrk="1" hangingPunct="1">
              <a:defRPr/>
            </a:pPr>
            <a:r>
              <a:rPr lang="en-US" smtClean="0"/>
              <a:t>May not include any control arm</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p:txBody>
          <a:bodyPr/>
          <a:lstStyle/>
          <a:p>
            <a:pPr eaLnBrk="1" hangingPunct="1">
              <a:defRPr/>
            </a:pPr>
            <a:r>
              <a:rPr lang="en-US" smtClean="0">
                <a:cs typeface="+mj-cs"/>
              </a:rPr>
              <a:t>Superiority Trials</a:t>
            </a:r>
          </a:p>
        </p:txBody>
      </p:sp>
      <p:sp>
        <p:nvSpPr>
          <p:cNvPr id="651267" name="Rectangle 3"/>
          <p:cNvSpPr>
            <a:spLocks noGrp="1" noChangeArrowheads="1"/>
          </p:cNvSpPr>
          <p:nvPr>
            <p:ph type="body" idx="1"/>
          </p:nvPr>
        </p:nvSpPr>
        <p:spPr>
          <a:xfrm>
            <a:off x="457200" y="1600200"/>
            <a:ext cx="7848600" cy="3095625"/>
          </a:xfrm>
          <a:extLst>
            <a:ext uri="{91240B29-F687-4f45-9708-019B960494DF}">
              <a14:hiddenLine xmlns:a14="http://schemas.microsoft.com/office/drawing/2010/main" xmlns="" w="9525" cap="flat" cmpd="sng">
                <a:solidFill>
                  <a:srgbClr val="000000"/>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pPr marL="0" indent="0" eaLnBrk="1" hangingPunct="1">
              <a:lnSpc>
                <a:spcPct val="106000"/>
              </a:lnSpc>
              <a:spcBef>
                <a:spcPct val="0"/>
              </a:spcBef>
              <a:buClr>
                <a:schemeClr val="bg1"/>
              </a:buClr>
              <a:buFontTx/>
              <a:buNone/>
              <a:defRPr/>
            </a:pPr>
            <a:r>
              <a:rPr lang="en-US" smtClean="0">
                <a:cs typeface="+mn-cs"/>
              </a:rPr>
              <a:t>These trials test for statistically significant and clinically meaningful improvements </a:t>
            </a:r>
            <a:r>
              <a:rPr lang="en-US" i="1" smtClean="0">
                <a:cs typeface="+mn-cs"/>
              </a:rPr>
              <a:t>(or harm!)</a:t>
            </a:r>
            <a:r>
              <a:rPr lang="en-US" smtClean="0">
                <a:cs typeface="+mn-cs"/>
              </a:rPr>
              <a:t> from the use of the experimental treatment over the results obtained through the use of standard care.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ChangeArrowheads="1"/>
          </p:cNvSpPr>
          <p:nvPr>
            <p:ph type="title"/>
          </p:nvPr>
        </p:nvSpPr>
        <p:spPr/>
        <p:txBody>
          <a:bodyPr/>
          <a:lstStyle/>
          <a:p>
            <a:pPr eaLnBrk="1" hangingPunct="1">
              <a:defRPr/>
            </a:pPr>
            <a:r>
              <a:rPr lang="en-US" smtClean="0">
                <a:cs typeface="+mj-cs"/>
              </a:rPr>
              <a:t>Equivalence</a:t>
            </a:r>
          </a:p>
        </p:txBody>
      </p:sp>
      <p:sp>
        <p:nvSpPr>
          <p:cNvPr id="653315" name="Rectangle 3"/>
          <p:cNvSpPr>
            <a:spLocks noGrp="1" noChangeArrowheads="1"/>
          </p:cNvSpPr>
          <p:nvPr>
            <p:ph type="body" idx="1"/>
          </p:nvPr>
        </p:nvSpPr>
        <p:spPr>
          <a:xfrm>
            <a:off x="457200" y="1600200"/>
            <a:ext cx="8229600" cy="3714750"/>
          </a:xfrm>
        </p:spPr>
        <p:txBody>
          <a:bodyPr/>
          <a:lstStyle/>
          <a:p>
            <a:pPr eaLnBrk="1" hangingPunct="1">
              <a:defRPr/>
            </a:pPr>
            <a:r>
              <a:rPr lang="en-US" smtClean="0">
                <a:cs typeface="+mn-cs"/>
              </a:rPr>
              <a:t>Equivalence studies are designed to evaluate whether the difference in outcomes for the new treatment compared to those obtained with standard care falls within the boundaries of the minimally important difference (MID).</a:t>
            </a:r>
          </a:p>
          <a:p>
            <a:pPr eaLnBrk="1" hangingPunct="1">
              <a:defRPr/>
            </a:pPr>
            <a:r>
              <a:rPr lang="en-US" smtClean="0">
                <a:cs typeface="+mn-cs"/>
              </a:rPr>
              <a:t>MID is the largest difference one will accept between the outcomes of 2 groups and still consider them clinically similar.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p:txBody>
          <a:bodyPr/>
          <a:lstStyle/>
          <a:p>
            <a:pPr eaLnBrk="1" hangingPunct="1">
              <a:defRPr/>
            </a:pPr>
            <a:r>
              <a:rPr lang="en-US" smtClean="0">
                <a:cs typeface="+mj-cs"/>
              </a:rPr>
              <a:t>Noninferiority Trials</a:t>
            </a:r>
          </a:p>
        </p:txBody>
      </p:sp>
      <p:sp>
        <p:nvSpPr>
          <p:cNvPr id="655363" name="Rectangle 3"/>
          <p:cNvSpPr>
            <a:spLocks noGrp="1" noChangeArrowheads="1"/>
          </p:cNvSpPr>
          <p:nvPr>
            <p:ph type="body" idx="1"/>
          </p:nvPr>
        </p:nvSpPr>
        <p:spPr>
          <a:xfrm>
            <a:off x="457200" y="1600200"/>
            <a:ext cx="8229600" cy="3714750"/>
          </a:xfrm>
        </p:spPr>
        <p:txBody>
          <a:bodyPr/>
          <a:lstStyle/>
          <a:p>
            <a:pPr eaLnBrk="1" hangingPunct="1">
              <a:defRPr/>
            </a:pPr>
            <a:r>
              <a:rPr lang="en-US" smtClean="0">
                <a:cs typeface="+mn-cs"/>
              </a:rPr>
              <a:t>The results will be evaluated assuming that the experimental treatment will not be worse than the standard of care by a clinically meaningful amount.</a:t>
            </a:r>
          </a:p>
          <a:p>
            <a:pPr eaLnBrk="1" hangingPunct="1">
              <a:defRPr/>
            </a:pPr>
            <a:r>
              <a:rPr lang="en-US" smtClean="0">
                <a:cs typeface="+mn-cs"/>
              </a:rPr>
              <a:t>Unlike equivalency studies, these studies do not look for small improvements from the experimental drug (one-sided as opposed to two-sided evaluations).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a:xfrm>
            <a:off x="457200" y="301625"/>
            <a:ext cx="8229600" cy="1165225"/>
          </a:xfrm>
        </p:spPr>
        <p:txBody>
          <a:bodyPr/>
          <a:lstStyle/>
          <a:p>
            <a:pPr eaLnBrk="1" hangingPunct="1">
              <a:defRPr/>
            </a:pPr>
            <a:r>
              <a:rPr lang="en-US" smtClean="0">
                <a:cs typeface="+mj-cs"/>
              </a:rPr>
              <a:t>Data Safety Monitoring Boards </a:t>
            </a:r>
            <a:br>
              <a:rPr lang="en-US" smtClean="0">
                <a:cs typeface="+mj-cs"/>
              </a:rPr>
            </a:br>
            <a:r>
              <a:rPr lang="en-US" smtClean="0">
                <a:cs typeface="+mj-cs"/>
              </a:rPr>
              <a:t>in RCTs</a:t>
            </a:r>
          </a:p>
        </p:txBody>
      </p:sp>
      <p:sp>
        <p:nvSpPr>
          <p:cNvPr id="657411" name="Rectangle 3"/>
          <p:cNvSpPr>
            <a:spLocks noGrp="1" noChangeArrowheads="1"/>
          </p:cNvSpPr>
          <p:nvPr>
            <p:ph type="body" idx="1"/>
          </p:nvPr>
        </p:nvSpPr>
        <p:spPr>
          <a:xfrm>
            <a:off x="457200" y="1905000"/>
            <a:ext cx="7162800" cy="2433638"/>
          </a:xfrm>
        </p:spPr>
        <p:txBody>
          <a:bodyPr/>
          <a:lstStyle/>
          <a:p>
            <a:pPr eaLnBrk="1" hangingPunct="1">
              <a:buFont typeface="Arial" charset="0"/>
              <a:buNone/>
              <a:defRPr/>
            </a:pPr>
            <a:r>
              <a:rPr lang="en-US" i="1" smtClean="0">
                <a:solidFill>
                  <a:schemeClr val="accent2"/>
                </a:solidFill>
                <a:cs typeface="+mn-cs"/>
              </a:rPr>
              <a:t>Purpose</a:t>
            </a:r>
          </a:p>
          <a:p>
            <a:pPr eaLnBrk="1" hangingPunct="1">
              <a:defRPr/>
            </a:pPr>
            <a:r>
              <a:rPr lang="en-US" smtClean="0">
                <a:cs typeface="+mn-cs"/>
              </a:rPr>
              <a:t>To protect the welfare of patients in clinical trial human experiments, primarily by reviewing accumulating data and overall trial progress</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Rectangle 8"/>
          <p:cNvSpPr>
            <a:spLocks noChangeArrowheads="1"/>
          </p:cNvSpPr>
          <p:nvPr/>
        </p:nvSpPr>
        <p:spPr bwMode="auto">
          <a:xfrm>
            <a:off x="395288" y="1557338"/>
            <a:ext cx="8348662" cy="5040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lnSpc>
                <a:spcPct val="110000"/>
              </a:lnSpc>
              <a:spcAft>
                <a:spcPct val="35000"/>
              </a:spcAft>
              <a:tabLst>
                <a:tab pos="449263" algn="l"/>
              </a:tabLst>
              <a:defRPr/>
            </a:pPr>
            <a:r>
              <a:rPr lang="hu-HU" sz="2600" b="1">
                <a:solidFill>
                  <a:srgbClr val="FFFF66"/>
                </a:solidFill>
                <a:latin typeface="Times New Roman" charset="0"/>
                <a:cs typeface="+mn-cs"/>
              </a:rPr>
              <a:t>Multicentrikus, nemzetközi klinikai tanulmányok</a:t>
            </a:r>
            <a:endParaRPr lang="hu-HU" sz="2600">
              <a:solidFill>
                <a:srgbClr val="FFFF66"/>
              </a:solidFill>
              <a:latin typeface="Times New Roman" charset="0"/>
              <a:cs typeface="+mn-cs"/>
            </a:endParaRPr>
          </a:p>
          <a:p>
            <a:pPr defTabSz="914400">
              <a:lnSpc>
                <a:spcPct val="110000"/>
              </a:lnSpc>
              <a:tabLst>
                <a:tab pos="449263" algn="l"/>
              </a:tabLst>
              <a:defRPr/>
            </a:pPr>
            <a:r>
              <a:rPr lang="hu-HU" sz="2200">
                <a:solidFill>
                  <a:srgbClr val="FFFFFF"/>
                </a:solidFill>
                <a:latin typeface="Times New Roman" charset="0"/>
                <a:cs typeface="+mn-cs"/>
              </a:rPr>
              <a:t>  -	 Randomizáltak</a:t>
            </a:r>
          </a:p>
          <a:p>
            <a:pPr defTabSz="914400">
              <a:lnSpc>
                <a:spcPct val="110000"/>
              </a:lnSpc>
              <a:tabLst>
                <a:tab pos="449263" algn="l"/>
              </a:tabLst>
              <a:defRPr/>
            </a:pPr>
            <a:r>
              <a:rPr lang="hu-HU" sz="2200">
                <a:solidFill>
                  <a:srgbClr val="FFFFFF"/>
                </a:solidFill>
                <a:latin typeface="Times New Roman" charset="0"/>
                <a:cs typeface="+mn-cs"/>
              </a:rPr>
              <a:t>  -	 Kontrolláltak</a:t>
            </a:r>
          </a:p>
          <a:p>
            <a:pPr defTabSz="914400">
              <a:lnSpc>
                <a:spcPct val="110000"/>
              </a:lnSpc>
              <a:tabLst>
                <a:tab pos="449263" algn="l"/>
              </a:tabLst>
              <a:defRPr/>
            </a:pPr>
            <a:r>
              <a:rPr lang="hu-HU" sz="2200">
                <a:solidFill>
                  <a:srgbClr val="FFFFFF"/>
                </a:solidFill>
                <a:latin typeface="Times New Roman" charset="0"/>
                <a:cs typeface="+mn-cs"/>
              </a:rPr>
              <a:t>  -	 Kettős vakok</a:t>
            </a:r>
            <a:r>
              <a:rPr lang="en-US" sz="2200">
                <a:solidFill>
                  <a:srgbClr val="FFFFFF"/>
                </a:solidFill>
                <a:latin typeface="Times New Roman" charset="0"/>
                <a:cs typeface="+mn-cs"/>
              </a:rPr>
              <a:t> (egyes, </a:t>
            </a:r>
            <a:r>
              <a:rPr lang="hu-HU" sz="2200">
                <a:solidFill>
                  <a:srgbClr val="FFFFFF"/>
                </a:solidFill>
                <a:latin typeface="Times New Roman" charset="0"/>
                <a:cs typeface="+mn-cs"/>
              </a:rPr>
              <a:t>hármas, PROBE stb...)</a:t>
            </a:r>
          </a:p>
          <a:p>
            <a:pPr defTabSz="914400">
              <a:lnSpc>
                <a:spcPct val="110000"/>
              </a:lnSpc>
              <a:tabLst>
                <a:tab pos="449263" algn="l"/>
              </a:tabLst>
              <a:defRPr/>
            </a:pPr>
            <a:endParaRPr lang="hu-HU" sz="2200">
              <a:solidFill>
                <a:srgbClr val="FFFFFF"/>
              </a:solidFill>
              <a:latin typeface="Times New Roman" charset="0"/>
              <a:cs typeface="+mn-cs"/>
            </a:endParaRPr>
          </a:p>
          <a:p>
            <a:pPr defTabSz="914400">
              <a:lnSpc>
                <a:spcPct val="110000"/>
              </a:lnSpc>
              <a:spcAft>
                <a:spcPct val="35000"/>
              </a:spcAft>
              <a:tabLst>
                <a:tab pos="449263" algn="l"/>
              </a:tabLst>
              <a:defRPr/>
            </a:pPr>
            <a:r>
              <a:rPr lang="hu-HU" sz="2600" b="1">
                <a:solidFill>
                  <a:srgbClr val="FFFF66"/>
                </a:solidFill>
                <a:latin typeface="Times New Roman" charset="0"/>
                <a:cs typeface="+mn-cs"/>
              </a:rPr>
              <a:t>Problémák</a:t>
            </a:r>
          </a:p>
          <a:p>
            <a:pPr defTabSz="914400">
              <a:lnSpc>
                <a:spcPct val="110000"/>
              </a:lnSpc>
              <a:tabLst>
                <a:tab pos="449263" algn="l"/>
              </a:tabLst>
              <a:defRPr/>
            </a:pPr>
            <a:r>
              <a:rPr lang="hu-HU" sz="2200">
                <a:solidFill>
                  <a:srgbClr val="FFFFFF"/>
                </a:solidFill>
                <a:latin typeface="Times New Roman" charset="0"/>
                <a:cs typeface="+mn-cs"/>
              </a:rPr>
              <a:t>  -	 végpontok – kemény, surrogate, kombinált</a:t>
            </a:r>
          </a:p>
          <a:p>
            <a:pPr defTabSz="914400">
              <a:lnSpc>
                <a:spcPct val="110000"/>
              </a:lnSpc>
              <a:tabLst>
                <a:tab pos="449263" algn="l"/>
              </a:tabLst>
              <a:defRPr/>
            </a:pPr>
            <a:r>
              <a:rPr lang="hu-HU" sz="2200">
                <a:solidFill>
                  <a:srgbClr val="FFFFFF"/>
                </a:solidFill>
                <a:latin typeface="Times New Roman" charset="0"/>
                <a:cs typeface="+mn-cs"/>
              </a:rPr>
              <a:t>  -	 placebo – betegszám - megatrial</a:t>
            </a:r>
          </a:p>
          <a:p>
            <a:pPr defTabSz="914400">
              <a:lnSpc>
                <a:spcPct val="110000"/>
              </a:lnSpc>
              <a:tabLst>
                <a:tab pos="449263" algn="l"/>
              </a:tabLst>
              <a:defRPr/>
            </a:pPr>
            <a:r>
              <a:rPr lang="hu-HU" sz="2200">
                <a:solidFill>
                  <a:srgbClr val="FFFFFF"/>
                </a:solidFill>
                <a:latin typeface="Times New Roman" charset="0"/>
                <a:cs typeface="+mn-cs"/>
              </a:rPr>
              <a:t>  -	 study beteg</a:t>
            </a:r>
          </a:p>
          <a:p>
            <a:pPr defTabSz="914400">
              <a:lnSpc>
                <a:spcPct val="110000"/>
              </a:lnSpc>
              <a:tabLst>
                <a:tab pos="449263" algn="l"/>
              </a:tabLst>
              <a:defRPr/>
            </a:pPr>
            <a:r>
              <a:rPr lang="hu-HU" sz="2200">
                <a:solidFill>
                  <a:srgbClr val="FFFFFF"/>
                </a:solidFill>
                <a:latin typeface="Times New Roman" charset="0"/>
                <a:cs typeface="+mn-cs"/>
              </a:rPr>
              <a:t>  -	 statisztika – posthoc analysis, metaanalysis</a:t>
            </a:r>
          </a:p>
          <a:p>
            <a:pPr defTabSz="914400">
              <a:lnSpc>
                <a:spcPct val="110000"/>
              </a:lnSpc>
              <a:tabLst>
                <a:tab pos="449263" algn="l"/>
              </a:tabLst>
              <a:defRPr/>
            </a:pPr>
            <a:r>
              <a:rPr lang="hu-HU" sz="2200">
                <a:solidFill>
                  <a:srgbClr val="FFFFFF"/>
                </a:solidFill>
                <a:latin typeface="Times New Roman" charset="0"/>
                <a:cs typeface="+mn-cs"/>
              </a:rPr>
              <a:t>  -	 comperator – pofozógép </a:t>
            </a:r>
          </a:p>
          <a:p>
            <a:pPr defTabSz="914400">
              <a:lnSpc>
                <a:spcPct val="110000"/>
              </a:lnSpc>
              <a:tabLst>
                <a:tab pos="449263" algn="l"/>
              </a:tabLst>
              <a:defRPr/>
            </a:pPr>
            <a:r>
              <a:rPr lang="hu-HU" sz="2200">
                <a:solidFill>
                  <a:srgbClr val="FFFFFF"/>
                </a:solidFill>
                <a:latin typeface="Times New Roman" charset="0"/>
                <a:cs typeface="+mn-cs"/>
              </a:rPr>
              <a:t>  -	 negatív tanulmányok</a:t>
            </a:r>
          </a:p>
        </p:txBody>
      </p:sp>
      <p:sp>
        <p:nvSpPr>
          <p:cNvPr id="8203" name="Rectangle 11"/>
          <p:cNvSpPr>
            <a:spLocks noChangeArrowheads="1"/>
          </p:cNvSpPr>
          <p:nvPr/>
        </p:nvSpPr>
        <p:spPr bwMode="auto">
          <a:xfrm>
            <a:off x="431800" y="142875"/>
            <a:ext cx="8277225" cy="112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defTabSz="914400">
              <a:defRPr/>
            </a:pPr>
            <a:r>
              <a:rPr lang="hu-HU" sz="3200" b="1">
                <a:solidFill>
                  <a:srgbClr val="FFD35B"/>
                </a:solidFill>
                <a:latin typeface="Times New Roman" charset="0"/>
                <a:cs typeface="+mn-cs"/>
              </a:rPr>
              <a:t>EVIDENCE-BASED MEDICINE (ÉRVEKKEL BIZONYÍTOTT MEDICINA)</a:t>
            </a:r>
          </a:p>
        </p:txBody>
      </p:sp>
      <p:sp>
        <p:nvSpPr>
          <p:cNvPr id="8204" name="Line 12"/>
          <p:cNvSpPr>
            <a:spLocks noChangeShapeType="1"/>
          </p:cNvSpPr>
          <p:nvPr/>
        </p:nvSpPr>
        <p:spPr bwMode="auto">
          <a:xfrm>
            <a:off x="279400" y="1268413"/>
            <a:ext cx="8637588" cy="0"/>
          </a:xfrm>
          <a:prstGeom prst="line">
            <a:avLst/>
          </a:prstGeom>
          <a:noFill/>
          <a:ln w="31750">
            <a:solidFill>
              <a:srgbClr val="8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a:defRPr/>
            </a:pPr>
            <a:endParaRPr lang="en-US">
              <a:solidFill>
                <a:srgbClr val="000000"/>
              </a:solidFill>
              <a:cs typeface="+mn-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505" name="Object 2"/>
          <p:cNvGraphicFramePr>
            <a:graphicFrameLocks noChangeAspect="1"/>
          </p:cNvGraphicFramePr>
          <p:nvPr/>
        </p:nvGraphicFramePr>
        <p:xfrm>
          <a:off x="304800" y="1371600"/>
          <a:ext cx="6972300" cy="4991100"/>
        </p:xfrm>
        <a:graphic>
          <a:graphicData uri="http://schemas.openxmlformats.org/presentationml/2006/ole">
            <mc:AlternateContent xmlns:mc="http://schemas.openxmlformats.org/markup-compatibility/2006">
              <mc:Choice xmlns:v="urn:schemas-microsoft-com:vml" Requires="v">
                <p:oleObj spid="_x0000_s277571" name="Dokumentum" r:id="rId4" imgW="6979920" imgH="4991100" progId="Word.Document.8">
                  <p:embed/>
                </p:oleObj>
              </mc:Choice>
              <mc:Fallback>
                <p:oleObj name="Dokumentum" r:id="rId4" imgW="6979920" imgH="49911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371600"/>
                        <a:ext cx="6972300" cy="49911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77506" name="Object 3"/>
          <p:cNvGraphicFramePr>
            <a:graphicFrameLocks noChangeAspect="1"/>
          </p:cNvGraphicFramePr>
          <p:nvPr/>
        </p:nvGraphicFramePr>
        <p:xfrm>
          <a:off x="1493838" y="533400"/>
          <a:ext cx="6278562" cy="457200"/>
        </p:xfrm>
        <a:graphic>
          <a:graphicData uri="http://schemas.openxmlformats.org/presentationml/2006/ole">
            <mc:AlternateContent xmlns:mc="http://schemas.openxmlformats.org/markup-compatibility/2006">
              <mc:Choice xmlns:v="urn:schemas-microsoft-com:vml" Requires="v">
                <p:oleObj spid="_x0000_s277572" name="Dokumentum" r:id="rId6" imgW="6399276" imgH="461772" progId="Word.Document.8">
                  <p:embed/>
                </p:oleObj>
              </mc:Choice>
              <mc:Fallback>
                <p:oleObj name="Dokumentum" r:id="rId6" imgW="6399276" imgH="461772" progId="Word.Documen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3838" y="533400"/>
                        <a:ext cx="6278562" cy="457200"/>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77507" name="Object 4"/>
          <p:cNvGraphicFramePr>
            <a:graphicFrameLocks noChangeAspect="1"/>
          </p:cNvGraphicFramePr>
          <p:nvPr/>
        </p:nvGraphicFramePr>
        <p:xfrm>
          <a:off x="6705600" y="1143000"/>
          <a:ext cx="2438400" cy="3367088"/>
        </p:xfrm>
        <a:graphic>
          <a:graphicData uri="http://schemas.openxmlformats.org/presentationml/2006/ole">
            <mc:AlternateContent xmlns:mc="http://schemas.openxmlformats.org/markup-compatibility/2006">
              <mc:Choice xmlns:v="urn:schemas-microsoft-com:vml" Requires="v">
                <p:oleObj spid="_x0000_s277573" name="Klip" r:id="rId8" imgW="3715760" imgH="3353877" progId="MS_ClipArt_Gallery.2">
                  <p:embed/>
                </p:oleObj>
              </mc:Choice>
              <mc:Fallback>
                <p:oleObj name="Klip" r:id="rId8" imgW="3715760" imgH="3353877" progId="MS_ClipArt_Gallery.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1143000"/>
                        <a:ext cx="2438400" cy="3367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macsek2na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4389438"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9554" name="Picture 3" descr="macsek1na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28600"/>
            <a:ext cx="348615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6" name="Text Box 4"/>
          <p:cNvSpPr txBox="1">
            <a:spLocks noChangeArrowheads="1"/>
          </p:cNvSpPr>
          <p:nvPr/>
        </p:nvSpPr>
        <p:spPr bwMode="auto">
          <a:xfrm>
            <a:off x="381000" y="547688"/>
            <a:ext cx="4419600" cy="519112"/>
          </a:xfrm>
          <a:prstGeom prst="rect">
            <a:avLst/>
          </a:prstGeom>
          <a:solidFill>
            <a:schemeClr val="hlink"/>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hangingPunct="0">
              <a:spcBef>
                <a:spcPct val="50000"/>
              </a:spcBef>
              <a:defRPr/>
            </a:pPr>
            <a:r>
              <a:rPr lang="hu-HU" sz="2800" b="1">
                <a:solidFill>
                  <a:srgbClr val="9900FF"/>
                </a:solidFill>
                <a:latin typeface="Times New Roman" charset="0"/>
                <a:cs typeface="+mn-cs"/>
              </a:rPr>
              <a:t>Minden nézőpont kérdése ?</a:t>
            </a:r>
            <a:endParaRPr lang="hu-HU" sz="2000" b="1">
              <a:solidFill>
                <a:srgbClr val="9900FF"/>
              </a:solidFill>
              <a:latin typeface="Times New Roman" charset="0"/>
              <a:cs typeface="+mn-cs"/>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C_Choic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196"/>
            <a:ext cx="9144000" cy="5664097"/>
          </a:xfrm>
          <a:prstGeom prst="rect">
            <a:avLst/>
          </a:prstGeom>
        </p:spPr>
      </p:pic>
    </p:spTree>
    <p:extLst>
      <p:ext uri="{BB962C8B-B14F-4D97-AF65-F5344CB8AC3E}">
        <p14:creationId xmlns:p14="http://schemas.microsoft.com/office/powerpoint/2010/main" val="21443597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adigm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31414"/>
          </a:xfrm>
          <a:prstGeom prst="rect">
            <a:avLst/>
          </a:prstGeom>
        </p:spPr>
      </p:pic>
    </p:spTree>
    <p:extLst>
      <p:ext uri="{BB962C8B-B14F-4D97-AF65-F5344CB8AC3E}">
        <p14:creationId xmlns:p14="http://schemas.microsoft.com/office/powerpoint/2010/main" val="174815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DT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00" y="965431"/>
            <a:ext cx="7664099" cy="5193963"/>
          </a:xfrm>
          <a:prstGeom prst="rect">
            <a:avLst/>
          </a:prstGeom>
        </p:spPr>
      </p:pic>
    </p:spTree>
    <p:extLst>
      <p:ext uri="{BB962C8B-B14F-4D97-AF65-F5344CB8AC3E}">
        <p14:creationId xmlns:p14="http://schemas.microsoft.com/office/powerpoint/2010/main" val="1327653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gm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08304"/>
          </a:xfrm>
          <a:prstGeom prst="rect">
            <a:avLst/>
          </a:prstGeom>
        </p:spPr>
      </p:pic>
    </p:spTree>
    <p:extLst>
      <p:ext uri="{BB962C8B-B14F-4D97-AF65-F5344CB8AC3E}">
        <p14:creationId xmlns:p14="http://schemas.microsoft.com/office/powerpoint/2010/main" val="25522579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gm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40166"/>
          </a:xfrm>
          <a:prstGeom prst="rect">
            <a:avLst/>
          </a:prstGeom>
        </p:spPr>
      </p:pic>
    </p:spTree>
    <p:extLst>
      <p:ext uri="{BB962C8B-B14F-4D97-AF65-F5344CB8AC3E}">
        <p14:creationId xmlns:p14="http://schemas.microsoft.com/office/powerpoint/2010/main" val="41216256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gm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90396"/>
          </a:xfrm>
          <a:prstGeom prst="rect">
            <a:avLst/>
          </a:prstGeom>
        </p:spPr>
      </p:pic>
    </p:spTree>
    <p:extLst>
      <p:ext uri="{BB962C8B-B14F-4D97-AF65-F5344CB8AC3E}">
        <p14:creationId xmlns:p14="http://schemas.microsoft.com/office/powerpoint/2010/main" val="10181252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gm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5713"/>
          </a:xfrm>
          <a:prstGeom prst="rect">
            <a:avLst/>
          </a:prstGeom>
        </p:spPr>
      </p:pic>
    </p:spTree>
    <p:extLst>
      <p:ext uri="{BB962C8B-B14F-4D97-AF65-F5344CB8AC3E}">
        <p14:creationId xmlns:p14="http://schemas.microsoft.com/office/powerpoint/2010/main" val="16912467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adigm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75"/>
            <a:ext cx="9144000" cy="6818755"/>
          </a:xfrm>
          <a:prstGeom prst="rect">
            <a:avLst/>
          </a:prstGeom>
        </p:spPr>
      </p:pic>
    </p:spTree>
    <p:extLst>
      <p:ext uri="{BB962C8B-B14F-4D97-AF65-F5344CB8AC3E}">
        <p14:creationId xmlns:p14="http://schemas.microsoft.com/office/powerpoint/2010/main" val="1446203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ChangeArrowheads="1"/>
          </p:cNvSpPr>
          <p:nvPr>
            <p:ph type="title"/>
          </p:nvPr>
        </p:nvSpPr>
        <p:spPr>
          <a:xfrm>
            <a:off x="250825" y="115888"/>
            <a:ext cx="8686800" cy="842962"/>
          </a:xfrm>
          <a:solidFill>
            <a:srgbClr val="FFFFFF"/>
          </a:solidFill>
        </p:spPr>
        <p:txBody>
          <a:bodyPr/>
          <a:lstStyle/>
          <a:p>
            <a:pPr eaLnBrk="1" hangingPunct="1"/>
            <a:r>
              <a:rPr lang="hu-HU" sz="2800" b="1">
                <a:solidFill>
                  <a:schemeClr val="bg2"/>
                </a:solidFill>
                <a:latin typeface="Arial" charset="0"/>
                <a:cs typeface="Arial" charset="0"/>
              </a:rPr>
              <a:t>TRITON TIMI-38</a:t>
            </a:r>
            <a:br>
              <a:rPr lang="hu-HU" sz="2800" b="1">
                <a:solidFill>
                  <a:schemeClr val="bg2"/>
                </a:solidFill>
                <a:latin typeface="Arial" charset="0"/>
                <a:cs typeface="Arial" charset="0"/>
              </a:rPr>
            </a:br>
            <a:r>
              <a:rPr lang="hu-HU" sz="2800" b="1">
                <a:solidFill>
                  <a:schemeClr val="bg2"/>
                </a:solidFill>
                <a:latin typeface="Arial" charset="0"/>
                <a:cs typeface="Arial" charset="0"/>
              </a:rPr>
              <a:t>A Hatékonyság és a Biztonságosság Összevetése</a:t>
            </a:r>
            <a:endParaRPr lang="en-US" sz="2800">
              <a:solidFill>
                <a:schemeClr val="bg2"/>
              </a:solidFill>
              <a:latin typeface="Arial" charset="0"/>
              <a:cs typeface="Arial" charset="0"/>
            </a:endParaRPr>
          </a:p>
        </p:txBody>
      </p:sp>
      <p:sp>
        <p:nvSpPr>
          <p:cNvPr id="17487875" name="Text Box 3"/>
          <p:cNvSpPr txBox="1">
            <a:spLocks noChangeArrowheads="1"/>
          </p:cNvSpPr>
          <p:nvPr/>
        </p:nvSpPr>
        <p:spPr bwMode="auto">
          <a:xfrm>
            <a:off x="4741863" y="6146800"/>
            <a:ext cx="4100512" cy="508000"/>
          </a:xfrm>
          <a:prstGeom prst="rect">
            <a:avLst/>
          </a:prstGeom>
          <a:noFill/>
          <a:ln w="9525" algn="ctr">
            <a:noFill/>
            <a:miter lim="800000"/>
            <a:headEnd/>
            <a:tailEnd/>
          </a:ln>
          <a:effectLst/>
        </p:spPr>
        <p:txBody>
          <a:bodyPr rIns="274320" bIns="274320">
            <a:spAutoFit/>
          </a:bodyPr>
          <a:lstStyle/>
          <a:p>
            <a:pPr algn="r" defTabSz="914400" eaLnBrk="0" hangingPunct="0">
              <a:defRPr/>
            </a:pPr>
            <a:r>
              <a:rPr lang="da-DK" sz="1200" u="sng" dirty="0">
                <a:solidFill>
                  <a:srgbClr val="E5FFFF"/>
                </a:solidFill>
                <a:effectLst>
                  <a:outerShdw blurRad="38100" dist="38100" dir="2700000" algn="tl">
                    <a:srgbClr val="000000"/>
                  </a:outerShdw>
                </a:effectLst>
                <a:latin typeface="Cambria"/>
              </a:rPr>
              <a:t>Wiviott SD et al. </a:t>
            </a:r>
            <a:r>
              <a:rPr lang="da-DK" sz="1200" i="1" u="sng" dirty="0">
                <a:solidFill>
                  <a:srgbClr val="E5FFFF"/>
                </a:solidFill>
                <a:effectLst>
                  <a:outerShdw blurRad="38100" dist="38100" dir="2700000" algn="tl">
                    <a:srgbClr val="000000"/>
                  </a:outerShdw>
                </a:effectLst>
                <a:latin typeface="Cambria"/>
              </a:rPr>
              <a:t>NEJM</a:t>
            </a:r>
            <a:r>
              <a:rPr lang="da-DK" sz="1200" u="sng" dirty="0">
                <a:solidFill>
                  <a:srgbClr val="E5FFFF"/>
                </a:solidFill>
                <a:effectLst>
                  <a:outerShdw blurRad="38100" dist="38100" dir="2700000" algn="tl">
                    <a:srgbClr val="000000"/>
                  </a:outerShdw>
                </a:effectLst>
                <a:latin typeface="Cambria"/>
              </a:rPr>
              <a:t> 2007; 357: 2001-2015</a:t>
            </a:r>
          </a:p>
        </p:txBody>
      </p:sp>
      <p:sp>
        <p:nvSpPr>
          <p:cNvPr id="304131" name="Text Box 319"/>
          <p:cNvSpPr txBox="1">
            <a:spLocks noChangeArrowheads="1"/>
          </p:cNvSpPr>
          <p:nvPr/>
        </p:nvSpPr>
        <p:spPr bwMode="auto">
          <a:xfrm>
            <a:off x="7486650" y="4592638"/>
            <a:ext cx="16002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400" u="sng">
                <a:solidFill>
                  <a:srgbClr val="E5FFFF"/>
                </a:solidFill>
                <a:latin typeface="Cambria" charset="0"/>
              </a:rPr>
              <a:t>HR 1.32</a:t>
            </a:r>
            <a:br>
              <a:rPr lang="en-US" sz="1400" u="sng">
                <a:solidFill>
                  <a:srgbClr val="E5FFFF"/>
                </a:solidFill>
                <a:latin typeface="Cambria" charset="0"/>
              </a:rPr>
            </a:br>
            <a:r>
              <a:rPr lang="en-US" sz="1400" u="sng">
                <a:solidFill>
                  <a:srgbClr val="E5FFFF"/>
                </a:solidFill>
                <a:latin typeface="Cambria" charset="0"/>
              </a:rPr>
              <a:t>(1.03 - 1.68)</a:t>
            </a:r>
            <a:br>
              <a:rPr lang="en-US" sz="1400" u="sng">
                <a:solidFill>
                  <a:srgbClr val="E5FFFF"/>
                </a:solidFill>
                <a:latin typeface="Cambria" charset="0"/>
              </a:rPr>
            </a:br>
            <a:r>
              <a:rPr lang="en-US" sz="1400" u="sng">
                <a:solidFill>
                  <a:srgbClr val="E5FFFF"/>
                </a:solidFill>
                <a:latin typeface="Cambria" charset="0"/>
              </a:rPr>
              <a:t>P = 0.03</a:t>
            </a:r>
          </a:p>
        </p:txBody>
      </p:sp>
      <p:sp>
        <p:nvSpPr>
          <p:cNvPr id="304132" name="Text Box 326"/>
          <p:cNvSpPr txBox="1">
            <a:spLocks noChangeArrowheads="1"/>
          </p:cNvSpPr>
          <p:nvPr/>
        </p:nvSpPr>
        <p:spPr bwMode="auto">
          <a:xfrm>
            <a:off x="7605713" y="3981450"/>
            <a:ext cx="1349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b="1" u="sng">
                <a:solidFill>
                  <a:srgbClr val="E5FFFF"/>
                </a:solidFill>
                <a:latin typeface="Cambria" charset="0"/>
              </a:rPr>
              <a:t>35</a:t>
            </a:r>
            <a:br>
              <a:rPr lang="en-US" sz="1400" b="1" u="sng">
                <a:solidFill>
                  <a:srgbClr val="E5FFFF"/>
                </a:solidFill>
                <a:latin typeface="Cambria" charset="0"/>
              </a:rPr>
            </a:br>
            <a:r>
              <a:rPr lang="en-US" sz="1400" b="1" u="sng">
                <a:solidFill>
                  <a:srgbClr val="E5FFFF"/>
                </a:solidFill>
                <a:latin typeface="Cambria" charset="0"/>
              </a:rPr>
              <a:t> events </a:t>
            </a:r>
          </a:p>
        </p:txBody>
      </p:sp>
      <p:sp>
        <p:nvSpPr>
          <p:cNvPr id="304133" name="Rectangle 3"/>
          <p:cNvSpPr>
            <a:spLocks noChangeAspect="1" noChangeArrowheads="1"/>
          </p:cNvSpPr>
          <p:nvPr/>
        </p:nvSpPr>
        <p:spPr bwMode="auto">
          <a:xfrm>
            <a:off x="782638" y="1139825"/>
            <a:ext cx="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FFFFFF"/>
                </a:solidFill>
                <a:latin typeface="Helvetica" charset="0"/>
              </a:rPr>
              <a:t> </a:t>
            </a:r>
            <a:endParaRPr lang="en-US" sz="1400" u="sng">
              <a:solidFill>
                <a:srgbClr val="FFFFFF"/>
              </a:solidFill>
              <a:latin typeface="Times New Roman" charset="0"/>
            </a:endParaRPr>
          </a:p>
        </p:txBody>
      </p:sp>
      <p:sp>
        <p:nvSpPr>
          <p:cNvPr id="304134" name="Line 4"/>
          <p:cNvSpPr>
            <a:spLocks noChangeAspect="1" noChangeShapeType="1"/>
          </p:cNvSpPr>
          <p:nvPr/>
        </p:nvSpPr>
        <p:spPr bwMode="auto">
          <a:xfrm>
            <a:off x="1082675" y="5492750"/>
            <a:ext cx="5888038" cy="158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35" name="Line 5"/>
          <p:cNvSpPr>
            <a:spLocks noChangeAspect="1" noChangeShapeType="1"/>
          </p:cNvSpPr>
          <p:nvPr/>
        </p:nvSpPr>
        <p:spPr bwMode="auto">
          <a:xfrm flipV="1">
            <a:off x="1082675" y="1223963"/>
            <a:ext cx="1588" cy="426878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36" name="Line 6"/>
          <p:cNvSpPr>
            <a:spLocks noChangeAspect="1" noChangeShapeType="1"/>
          </p:cNvSpPr>
          <p:nvPr/>
        </p:nvSpPr>
        <p:spPr bwMode="auto">
          <a:xfrm>
            <a:off x="985838" y="5492750"/>
            <a:ext cx="96837" cy="158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37" name="Line 11"/>
          <p:cNvSpPr>
            <a:spLocks noChangeAspect="1" noChangeShapeType="1"/>
          </p:cNvSpPr>
          <p:nvPr/>
        </p:nvSpPr>
        <p:spPr bwMode="auto">
          <a:xfrm>
            <a:off x="985838" y="4075113"/>
            <a:ext cx="9683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38" name="Line 16"/>
          <p:cNvSpPr>
            <a:spLocks noChangeAspect="1" noChangeShapeType="1"/>
          </p:cNvSpPr>
          <p:nvPr/>
        </p:nvSpPr>
        <p:spPr bwMode="auto">
          <a:xfrm>
            <a:off x="985838" y="2643188"/>
            <a:ext cx="96837" cy="158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39" name="Line 21"/>
          <p:cNvSpPr>
            <a:spLocks noChangeAspect="1" noChangeShapeType="1"/>
          </p:cNvSpPr>
          <p:nvPr/>
        </p:nvSpPr>
        <p:spPr bwMode="auto">
          <a:xfrm>
            <a:off x="985838" y="1223963"/>
            <a:ext cx="96837" cy="1587"/>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0" name="Line 22"/>
          <p:cNvSpPr>
            <a:spLocks noChangeAspect="1" noChangeShapeType="1"/>
          </p:cNvSpPr>
          <p:nvPr/>
        </p:nvSpPr>
        <p:spPr bwMode="auto">
          <a:xfrm>
            <a:off x="962025" y="5492750"/>
            <a:ext cx="120650" cy="1588"/>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1" name="Line 26"/>
          <p:cNvSpPr>
            <a:spLocks noChangeAspect="1" noChangeShapeType="1"/>
          </p:cNvSpPr>
          <p:nvPr/>
        </p:nvSpPr>
        <p:spPr bwMode="auto">
          <a:xfrm flipV="1">
            <a:off x="1082675"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2" name="Line 27"/>
          <p:cNvSpPr>
            <a:spLocks noChangeAspect="1" noChangeShapeType="1"/>
          </p:cNvSpPr>
          <p:nvPr/>
        </p:nvSpPr>
        <p:spPr bwMode="auto">
          <a:xfrm flipV="1">
            <a:off x="1468438"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3" name="Line 28"/>
          <p:cNvSpPr>
            <a:spLocks noChangeAspect="1" noChangeShapeType="1"/>
          </p:cNvSpPr>
          <p:nvPr/>
        </p:nvSpPr>
        <p:spPr bwMode="auto">
          <a:xfrm flipV="1">
            <a:off x="1866900"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4" name="Line 29"/>
          <p:cNvSpPr>
            <a:spLocks noChangeAspect="1" noChangeShapeType="1"/>
          </p:cNvSpPr>
          <p:nvPr/>
        </p:nvSpPr>
        <p:spPr bwMode="auto">
          <a:xfrm flipV="1">
            <a:off x="2252663"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5" name="Line 30"/>
          <p:cNvSpPr>
            <a:spLocks noChangeAspect="1" noChangeShapeType="1"/>
          </p:cNvSpPr>
          <p:nvPr/>
        </p:nvSpPr>
        <p:spPr bwMode="auto">
          <a:xfrm flipV="1">
            <a:off x="2651125"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6" name="Line 31"/>
          <p:cNvSpPr>
            <a:spLocks noChangeAspect="1" noChangeShapeType="1"/>
          </p:cNvSpPr>
          <p:nvPr/>
        </p:nvSpPr>
        <p:spPr bwMode="auto">
          <a:xfrm flipV="1">
            <a:off x="3036888"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7" name="Line 32"/>
          <p:cNvSpPr>
            <a:spLocks noChangeAspect="1" noChangeShapeType="1"/>
          </p:cNvSpPr>
          <p:nvPr/>
        </p:nvSpPr>
        <p:spPr bwMode="auto">
          <a:xfrm flipV="1">
            <a:off x="3435350"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8" name="Line 33"/>
          <p:cNvSpPr>
            <a:spLocks noChangeAspect="1" noChangeShapeType="1"/>
          </p:cNvSpPr>
          <p:nvPr/>
        </p:nvSpPr>
        <p:spPr bwMode="auto">
          <a:xfrm flipV="1">
            <a:off x="3833813"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49" name="Line 34"/>
          <p:cNvSpPr>
            <a:spLocks noChangeAspect="1" noChangeShapeType="1"/>
          </p:cNvSpPr>
          <p:nvPr/>
        </p:nvSpPr>
        <p:spPr bwMode="auto">
          <a:xfrm flipV="1">
            <a:off x="4219575"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0" name="Line 35"/>
          <p:cNvSpPr>
            <a:spLocks noChangeAspect="1" noChangeShapeType="1"/>
          </p:cNvSpPr>
          <p:nvPr/>
        </p:nvSpPr>
        <p:spPr bwMode="auto">
          <a:xfrm flipV="1">
            <a:off x="4618038"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1" name="Line 36"/>
          <p:cNvSpPr>
            <a:spLocks noChangeAspect="1" noChangeShapeType="1"/>
          </p:cNvSpPr>
          <p:nvPr/>
        </p:nvSpPr>
        <p:spPr bwMode="auto">
          <a:xfrm flipV="1">
            <a:off x="5003800"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2" name="Line 37"/>
          <p:cNvSpPr>
            <a:spLocks noChangeAspect="1" noChangeShapeType="1"/>
          </p:cNvSpPr>
          <p:nvPr/>
        </p:nvSpPr>
        <p:spPr bwMode="auto">
          <a:xfrm flipV="1">
            <a:off x="5402263"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3" name="Line 38"/>
          <p:cNvSpPr>
            <a:spLocks noChangeAspect="1" noChangeShapeType="1"/>
          </p:cNvSpPr>
          <p:nvPr/>
        </p:nvSpPr>
        <p:spPr bwMode="auto">
          <a:xfrm flipV="1">
            <a:off x="5788025"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4" name="Line 39"/>
          <p:cNvSpPr>
            <a:spLocks noChangeAspect="1" noChangeShapeType="1"/>
          </p:cNvSpPr>
          <p:nvPr/>
        </p:nvSpPr>
        <p:spPr bwMode="auto">
          <a:xfrm flipV="1">
            <a:off x="6186488"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5" name="Line 40"/>
          <p:cNvSpPr>
            <a:spLocks noChangeAspect="1" noChangeShapeType="1"/>
          </p:cNvSpPr>
          <p:nvPr/>
        </p:nvSpPr>
        <p:spPr bwMode="auto">
          <a:xfrm flipV="1">
            <a:off x="6572250" y="5492750"/>
            <a:ext cx="1588"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6" name="Line 41"/>
          <p:cNvSpPr>
            <a:spLocks noChangeAspect="1" noChangeShapeType="1"/>
          </p:cNvSpPr>
          <p:nvPr/>
        </p:nvSpPr>
        <p:spPr bwMode="auto">
          <a:xfrm flipV="1">
            <a:off x="6970713" y="5492750"/>
            <a:ext cx="1587" cy="6985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7" name="Line 42"/>
          <p:cNvSpPr>
            <a:spLocks noChangeAspect="1" noChangeShapeType="1"/>
          </p:cNvSpPr>
          <p:nvPr/>
        </p:nvSpPr>
        <p:spPr bwMode="auto">
          <a:xfrm flipV="1">
            <a:off x="1082675" y="1223963"/>
            <a:ext cx="1588" cy="4268787"/>
          </a:xfrm>
          <a:prstGeom prst="line">
            <a:avLst/>
          </a:prstGeom>
          <a:noFill/>
          <a:ln w="1905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8" name="Line 43"/>
          <p:cNvSpPr>
            <a:spLocks noChangeAspect="1" noChangeShapeType="1"/>
          </p:cNvSpPr>
          <p:nvPr/>
        </p:nvSpPr>
        <p:spPr bwMode="auto">
          <a:xfrm>
            <a:off x="1082675" y="5492750"/>
            <a:ext cx="5888038" cy="1588"/>
          </a:xfrm>
          <a:prstGeom prst="line">
            <a:avLst/>
          </a:prstGeom>
          <a:noFill/>
          <a:ln w="1905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59" name="Freeform 44"/>
          <p:cNvSpPr>
            <a:spLocks noChangeAspect="1"/>
          </p:cNvSpPr>
          <p:nvPr/>
        </p:nvSpPr>
        <p:spPr bwMode="auto">
          <a:xfrm>
            <a:off x="1058863" y="2041525"/>
            <a:ext cx="5888037" cy="3429000"/>
          </a:xfrm>
          <a:custGeom>
            <a:avLst/>
            <a:gdLst>
              <a:gd name="T0" fmla="*/ 2147483647 w 3904"/>
              <a:gd name="T1" fmla="*/ 2147483647 h 2416"/>
              <a:gd name="T2" fmla="*/ 2147483647 w 3904"/>
              <a:gd name="T3" fmla="*/ 2147483647 h 2416"/>
              <a:gd name="T4" fmla="*/ 2147483647 w 3904"/>
              <a:gd name="T5" fmla="*/ 2147483647 h 2416"/>
              <a:gd name="T6" fmla="*/ 2147483647 w 3904"/>
              <a:gd name="T7" fmla="*/ 2147483647 h 2416"/>
              <a:gd name="T8" fmla="*/ 2147483647 w 3904"/>
              <a:gd name="T9" fmla="*/ 2147483647 h 2416"/>
              <a:gd name="T10" fmla="*/ 2147483647 w 3904"/>
              <a:gd name="T11" fmla="*/ 2147483647 h 2416"/>
              <a:gd name="T12" fmla="*/ 2147483647 w 3904"/>
              <a:gd name="T13" fmla="*/ 2147483647 h 2416"/>
              <a:gd name="T14" fmla="*/ 2147483647 w 3904"/>
              <a:gd name="T15" fmla="*/ 2147483647 h 2416"/>
              <a:gd name="T16" fmla="*/ 2147483647 w 3904"/>
              <a:gd name="T17" fmla="*/ 2147483647 h 2416"/>
              <a:gd name="T18" fmla="*/ 2147483647 w 3904"/>
              <a:gd name="T19" fmla="*/ 2147483647 h 2416"/>
              <a:gd name="T20" fmla="*/ 2147483647 w 3904"/>
              <a:gd name="T21" fmla="*/ 2147483647 h 2416"/>
              <a:gd name="T22" fmla="*/ 2147483647 w 3904"/>
              <a:gd name="T23" fmla="*/ 2147483647 h 2416"/>
              <a:gd name="T24" fmla="*/ 2147483647 w 3904"/>
              <a:gd name="T25" fmla="*/ 2147483647 h 2416"/>
              <a:gd name="T26" fmla="*/ 2147483647 w 3904"/>
              <a:gd name="T27" fmla="*/ 2147483647 h 2416"/>
              <a:gd name="T28" fmla="*/ 2147483647 w 3904"/>
              <a:gd name="T29" fmla="*/ 2147483647 h 2416"/>
              <a:gd name="T30" fmla="*/ 2147483647 w 3904"/>
              <a:gd name="T31" fmla="*/ 2147483647 h 2416"/>
              <a:gd name="T32" fmla="*/ 2147483647 w 3904"/>
              <a:gd name="T33" fmla="*/ 2147483647 h 2416"/>
              <a:gd name="T34" fmla="*/ 2147483647 w 3904"/>
              <a:gd name="T35" fmla="*/ 2147483647 h 2416"/>
              <a:gd name="T36" fmla="*/ 2147483647 w 3904"/>
              <a:gd name="T37" fmla="*/ 2147483647 h 2416"/>
              <a:gd name="T38" fmla="*/ 2147483647 w 3904"/>
              <a:gd name="T39" fmla="*/ 2147483647 h 2416"/>
              <a:gd name="T40" fmla="*/ 2147483647 w 3904"/>
              <a:gd name="T41" fmla="*/ 2147483647 h 2416"/>
              <a:gd name="T42" fmla="*/ 2147483647 w 3904"/>
              <a:gd name="T43" fmla="*/ 2147483647 h 2416"/>
              <a:gd name="T44" fmla="*/ 2147483647 w 3904"/>
              <a:gd name="T45" fmla="*/ 2147483647 h 2416"/>
              <a:gd name="T46" fmla="*/ 2147483647 w 3904"/>
              <a:gd name="T47" fmla="*/ 2147483647 h 2416"/>
              <a:gd name="T48" fmla="*/ 2147483647 w 3904"/>
              <a:gd name="T49" fmla="*/ 2147483647 h 2416"/>
              <a:gd name="T50" fmla="*/ 2147483647 w 3904"/>
              <a:gd name="T51" fmla="*/ 2147483647 h 2416"/>
              <a:gd name="T52" fmla="*/ 2147483647 w 3904"/>
              <a:gd name="T53" fmla="*/ 2147483647 h 2416"/>
              <a:gd name="T54" fmla="*/ 2147483647 w 3904"/>
              <a:gd name="T55" fmla="*/ 2147483647 h 2416"/>
              <a:gd name="T56" fmla="*/ 2147483647 w 3904"/>
              <a:gd name="T57" fmla="*/ 2147483647 h 2416"/>
              <a:gd name="T58" fmla="*/ 2147483647 w 3904"/>
              <a:gd name="T59" fmla="*/ 2147483647 h 2416"/>
              <a:gd name="T60" fmla="*/ 2147483647 w 3904"/>
              <a:gd name="T61" fmla="*/ 2147483647 h 2416"/>
              <a:gd name="T62" fmla="*/ 2147483647 w 3904"/>
              <a:gd name="T63" fmla="*/ 2147483647 h 2416"/>
              <a:gd name="T64" fmla="*/ 2147483647 w 3904"/>
              <a:gd name="T65" fmla="*/ 2147483647 h 2416"/>
              <a:gd name="T66" fmla="*/ 2147483647 w 3904"/>
              <a:gd name="T67" fmla="*/ 2147483647 h 2416"/>
              <a:gd name="T68" fmla="*/ 2147483647 w 3904"/>
              <a:gd name="T69" fmla="*/ 2147483647 h 2416"/>
              <a:gd name="T70" fmla="*/ 2147483647 w 3904"/>
              <a:gd name="T71" fmla="*/ 2147483647 h 2416"/>
              <a:gd name="T72" fmla="*/ 2147483647 w 3904"/>
              <a:gd name="T73" fmla="*/ 2147483647 h 2416"/>
              <a:gd name="T74" fmla="*/ 2147483647 w 3904"/>
              <a:gd name="T75" fmla="*/ 2147483647 h 2416"/>
              <a:gd name="T76" fmla="*/ 2147483647 w 3904"/>
              <a:gd name="T77" fmla="*/ 2147483647 h 2416"/>
              <a:gd name="T78" fmla="*/ 2147483647 w 3904"/>
              <a:gd name="T79" fmla="*/ 2147483647 h 2416"/>
              <a:gd name="T80" fmla="*/ 2147483647 w 3904"/>
              <a:gd name="T81" fmla="*/ 2147483647 h 2416"/>
              <a:gd name="T82" fmla="*/ 2147483647 w 3904"/>
              <a:gd name="T83" fmla="*/ 2147483647 h 2416"/>
              <a:gd name="T84" fmla="*/ 2147483647 w 3904"/>
              <a:gd name="T85" fmla="*/ 2147483647 h 2416"/>
              <a:gd name="T86" fmla="*/ 2147483647 w 3904"/>
              <a:gd name="T87" fmla="*/ 2147483647 h 2416"/>
              <a:gd name="T88" fmla="*/ 2147483647 w 3904"/>
              <a:gd name="T89" fmla="*/ 2147483647 h 2416"/>
              <a:gd name="T90" fmla="*/ 2147483647 w 3904"/>
              <a:gd name="T91" fmla="*/ 2147483647 h 2416"/>
              <a:gd name="T92" fmla="*/ 2147483647 w 3904"/>
              <a:gd name="T93" fmla="*/ 2147483647 h 2416"/>
              <a:gd name="T94" fmla="*/ 2147483647 w 3904"/>
              <a:gd name="T95" fmla="*/ 2147483647 h 2416"/>
              <a:gd name="T96" fmla="*/ 2147483647 w 3904"/>
              <a:gd name="T97" fmla="*/ 2147483647 h 2416"/>
              <a:gd name="T98" fmla="*/ 2147483647 w 3904"/>
              <a:gd name="T99" fmla="*/ 2147483647 h 2416"/>
              <a:gd name="T100" fmla="*/ 2147483647 w 3904"/>
              <a:gd name="T101" fmla="*/ 2147483647 h 2416"/>
              <a:gd name="T102" fmla="*/ 2147483647 w 3904"/>
              <a:gd name="T103" fmla="*/ 2147483647 h 2416"/>
              <a:gd name="T104" fmla="*/ 2147483647 w 3904"/>
              <a:gd name="T105" fmla="*/ 2147483647 h 2416"/>
              <a:gd name="T106" fmla="*/ 2147483647 w 3904"/>
              <a:gd name="T107" fmla="*/ 2147483647 h 2416"/>
              <a:gd name="T108" fmla="*/ 2147483647 w 3904"/>
              <a:gd name="T109" fmla="*/ 2147483647 h 2416"/>
              <a:gd name="T110" fmla="*/ 2147483647 w 3904"/>
              <a:gd name="T111" fmla="*/ 2147483647 h 2416"/>
              <a:gd name="T112" fmla="*/ 2147483647 w 3904"/>
              <a:gd name="T113" fmla="*/ 2147483647 h 2416"/>
              <a:gd name="T114" fmla="*/ 2147483647 w 3904"/>
              <a:gd name="T115" fmla="*/ 0 h 2416"/>
              <a:gd name="T116" fmla="*/ 2147483647 w 3904"/>
              <a:gd name="T117" fmla="*/ 0 h 2416"/>
              <a:gd name="T118" fmla="*/ 2147483647 w 3904"/>
              <a:gd name="T119" fmla="*/ 0 h 24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04"/>
              <a:gd name="T181" fmla="*/ 0 h 2416"/>
              <a:gd name="T182" fmla="*/ 3904 w 3904"/>
              <a:gd name="T183" fmla="*/ 2416 h 24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04" h="2416">
                <a:moveTo>
                  <a:pt x="0" y="2416"/>
                </a:moveTo>
                <a:lnTo>
                  <a:pt x="0" y="2416"/>
                </a:lnTo>
                <a:lnTo>
                  <a:pt x="8" y="2416"/>
                </a:lnTo>
                <a:lnTo>
                  <a:pt x="8" y="1400"/>
                </a:lnTo>
                <a:lnTo>
                  <a:pt x="16" y="1400"/>
                </a:lnTo>
                <a:lnTo>
                  <a:pt x="16" y="1344"/>
                </a:lnTo>
                <a:lnTo>
                  <a:pt x="24" y="1344"/>
                </a:lnTo>
                <a:lnTo>
                  <a:pt x="24" y="1288"/>
                </a:lnTo>
                <a:lnTo>
                  <a:pt x="32" y="1288"/>
                </a:lnTo>
                <a:lnTo>
                  <a:pt x="32" y="1240"/>
                </a:lnTo>
                <a:lnTo>
                  <a:pt x="40" y="1240"/>
                </a:lnTo>
                <a:lnTo>
                  <a:pt x="40" y="1216"/>
                </a:lnTo>
                <a:lnTo>
                  <a:pt x="48" y="1216"/>
                </a:lnTo>
                <a:lnTo>
                  <a:pt x="48" y="1168"/>
                </a:lnTo>
                <a:lnTo>
                  <a:pt x="56" y="1168"/>
                </a:lnTo>
                <a:lnTo>
                  <a:pt x="56" y="1136"/>
                </a:lnTo>
                <a:lnTo>
                  <a:pt x="64" y="1136"/>
                </a:lnTo>
                <a:lnTo>
                  <a:pt x="64" y="1104"/>
                </a:lnTo>
                <a:lnTo>
                  <a:pt x="72" y="1104"/>
                </a:lnTo>
                <a:lnTo>
                  <a:pt x="72" y="1096"/>
                </a:lnTo>
                <a:lnTo>
                  <a:pt x="80" y="1096"/>
                </a:lnTo>
                <a:lnTo>
                  <a:pt x="80" y="1080"/>
                </a:lnTo>
                <a:lnTo>
                  <a:pt x="96" y="1080"/>
                </a:lnTo>
                <a:lnTo>
                  <a:pt x="96" y="1064"/>
                </a:lnTo>
                <a:lnTo>
                  <a:pt x="104" y="1064"/>
                </a:lnTo>
                <a:lnTo>
                  <a:pt x="104" y="1056"/>
                </a:lnTo>
                <a:lnTo>
                  <a:pt x="112" y="1056"/>
                </a:lnTo>
                <a:lnTo>
                  <a:pt x="112" y="1040"/>
                </a:lnTo>
                <a:lnTo>
                  <a:pt x="120" y="1040"/>
                </a:lnTo>
                <a:lnTo>
                  <a:pt x="120" y="1032"/>
                </a:lnTo>
                <a:lnTo>
                  <a:pt x="128" y="1032"/>
                </a:lnTo>
                <a:lnTo>
                  <a:pt x="128" y="1008"/>
                </a:lnTo>
                <a:lnTo>
                  <a:pt x="136" y="1008"/>
                </a:lnTo>
                <a:lnTo>
                  <a:pt x="136" y="984"/>
                </a:lnTo>
                <a:lnTo>
                  <a:pt x="144" y="984"/>
                </a:lnTo>
                <a:lnTo>
                  <a:pt x="152" y="984"/>
                </a:lnTo>
                <a:lnTo>
                  <a:pt x="152" y="976"/>
                </a:lnTo>
                <a:lnTo>
                  <a:pt x="160" y="976"/>
                </a:lnTo>
                <a:lnTo>
                  <a:pt x="160" y="968"/>
                </a:lnTo>
                <a:lnTo>
                  <a:pt x="168" y="968"/>
                </a:lnTo>
                <a:lnTo>
                  <a:pt x="176" y="968"/>
                </a:lnTo>
                <a:lnTo>
                  <a:pt x="176" y="960"/>
                </a:lnTo>
                <a:lnTo>
                  <a:pt x="184" y="960"/>
                </a:lnTo>
                <a:lnTo>
                  <a:pt x="200" y="960"/>
                </a:lnTo>
                <a:lnTo>
                  <a:pt x="208" y="960"/>
                </a:lnTo>
                <a:lnTo>
                  <a:pt x="216" y="960"/>
                </a:lnTo>
                <a:lnTo>
                  <a:pt x="216" y="944"/>
                </a:lnTo>
                <a:lnTo>
                  <a:pt x="224" y="944"/>
                </a:lnTo>
                <a:lnTo>
                  <a:pt x="232" y="944"/>
                </a:lnTo>
                <a:lnTo>
                  <a:pt x="232" y="936"/>
                </a:lnTo>
                <a:lnTo>
                  <a:pt x="240" y="936"/>
                </a:lnTo>
                <a:lnTo>
                  <a:pt x="240" y="928"/>
                </a:lnTo>
                <a:lnTo>
                  <a:pt x="248" y="928"/>
                </a:lnTo>
                <a:lnTo>
                  <a:pt x="256" y="928"/>
                </a:lnTo>
                <a:lnTo>
                  <a:pt x="264" y="928"/>
                </a:lnTo>
                <a:lnTo>
                  <a:pt x="272" y="928"/>
                </a:lnTo>
                <a:lnTo>
                  <a:pt x="280" y="928"/>
                </a:lnTo>
                <a:lnTo>
                  <a:pt x="296" y="928"/>
                </a:lnTo>
                <a:lnTo>
                  <a:pt x="296" y="920"/>
                </a:lnTo>
                <a:lnTo>
                  <a:pt x="304" y="920"/>
                </a:lnTo>
                <a:lnTo>
                  <a:pt x="304" y="912"/>
                </a:lnTo>
                <a:lnTo>
                  <a:pt x="312" y="912"/>
                </a:lnTo>
                <a:lnTo>
                  <a:pt x="320" y="912"/>
                </a:lnTo>
                <a:lnTo>
                  <a:pt x="328" y="912"/>
                </a:lnTo>
                <a:lnTo>
                  <a:pt x="336" y="912"/>
                </a:lnTo>
                <a:lnTo>
                  <a:pt x="336" y="896"/>
                </a:lnTo>
                <a:lnTo>
                  <a:pt x="344" y="896"/>
                </a:lnTo>
                <a:lnTo>
                  <a:pt x="344" y="888"/>
                </a:lnTo>
                <a:lnTo>
                  <a:pt x="352" y="888"/>
                </a:lnTo>
                <a:lnTo>
                  <a:pt x="352" y="880"/>
                </a:lnTo>
                <a:lnTo>
                  <a:pt x="360" y="880"/>
                </a:lnTo>
                <a:lnTo>
                  <a:pt x="368" y="880"/>
                </a:lnTo>
                <a:lnTo>
                  <a:pt x="376" y="880"/>
                </a:lnTo>
                <a:lnTo>
                  <a:pt x="384" y="880"/>
                </a:lnTo>
                <a:lnTo>
                  <a:pt x="384" y="864"/>
                </a:lnTo>
                <a:lnTo>
                  <a:pt x="400" y="864"/>
                </a:lnTo>
                <a:lnTo>
                  <a:pt x="408" y="864"/>
                </a:lnTo>
                <a:lnTo>
                  <a:pt x="416" y="864"/>
                </a:lnTo>
                <a:lnTo>
                  <a:pt x="424" y="864"/>
                </a:lnTo>
                <a:lnTo>
                  <a:pt x="424" y="856"/>
                </a:lnTo>
                <a:lnTo>
                  <a:pt x="432" y="856"/>
                </a:lnTo>
                <a:lnTo>
                  <a:pt x="440" y="856"/>
                </a:lnTo>
                <a:lnTo>
                  <a:pt x="440" y="840"/>
                </a:lnTo>
                <a:lnTo>
                  <a:pt x="448" y="840"/>
                </a:lnTo>
                <a:lnTo>
                  <a:pt x="456" y="840"/>
                </a:lnTo>
                <a:lnTo>
                  <a:pt x="464" y="840"/>
                </a:lnTo>
                <a:lnTo>
                  <a:pt x="472" y="840"/>
                </a:lnTo>
                <a:lnTo>
                  <a:pt x="480" y="840"/>
                </a:lnTo>
                <a:lnTo>
                  <a:pt x="480" y="832"/>
                </a:lnTo>
                <a:lnTo>
                  <a:pt x="488" y="832"/>
                </a:lnTo>
                <a:lnTo>
                  <a:pt x="504" y="832"/>
                </a:lnTo>
                <a:lnTo>
                  <a:pt x="504" y="824"/>
                </a:lnTo>
                <a:lnTo>
                  <a:pt x="512" y="824"/>
                </a:lnTo>
                <a:lnTo>
                  <a:pt x="512" y="816"/>
                </a:lnTo>
                <a:lnTo>
                  <a:pt x="520" y="816"/>
                </a:lnTo>
                <a:lnTo>
                  <a:pt x="528" y="816"/>
                </a:lnTo>
                <a:lnTo>
                  <a:pt x="536" y="816"/>
                </a:lnTo>
                <a:lnTo>
                  <a:pt x="544" y="816"/>
                </a:lnTo>
                <a:lnTo>
                  <a:pt x="544" y="808"/>
                </a:lnTo>
                <a:lnTo>
                  <a:pt x="552" y="808"/>
                </a:lnTo>
                <a:lnTo>
                  <a:pt x="560" y="808"/>
                </a:lnTo>
                <a:lnTo>
                  <a:pt x="568" y="808"/>
                </a:lnTo>
                <a:lnTo>
                  <a:pt x="576" y="808"/>
                </a:lnTo>
                <a:lnTo>
                  <a:pt x="584" y="808"/>
                </a:lnTo>
                <a:lnTo>
                  <a:pt x="592" y="808"/>
                </a:lnTo>
                <a:lnTo>
                  <a:pt x="592" y="800"/>
                </a:lnTo>
                <a:lnTo>
                  <a:pt x="608" y="800"/>
                </a:lnTo>
                <a:lnTo>
                  <a:pt x="608" y="792"/>
                </a:lnTo>
                <a:lnTo>
                  <a:pt x="616" y="792"/>
                </a:lnTo>
                <a:lnTo>
                  <a:pt x="616" y="776"/>
                </a:lnTo>
                <a:lnTo>
                  <a:pt x="624" y="776"/>
                </a:lnTo>
                <a:lnTo>
                  <a:pt x="632" y="776"/>
                </a:lnTo>
                <a:lnTo>
                  <a:pt x="640" y="776"/>
                </a:lnTo>
                <a:lnTo>
                  <a:pt x="640" y="768"/>
                </a:lnTo>
                <a:lnTo>
                  <a:pt x="648" y="768"/>
                </a:lnTo>
                <a:lnTo>
                  <a:pt x="656" y="768"/>
                </a:lnTo>
                <a:lnTo>
                  <a:pt x="664" y="768"/>
                </a:lnTo>
                <a:lnTo>
                  <a:pt x="664" y="760"/>
                </a:lnTo>
                <a:lnTo>
                  <a:pt x="672" y="760"/>
                </a:lnTo>
                <a:lnTo>
                  <a:pt x="680" y="760"/>
                </a:lnTo>
                <a:lnTo>
                  <a:pt x="680" y="752"/>
                </a:lnTo>
                <a:lnTo>
                  <a:pt x="688" y="752"/>
                </a:lnTo>
                <a:lnTo>
                  <a:pt x="704" y="752"/>
                </a:lnTo>
                <a:lnTo>
                  <a:pt x="712" y="752"/>
                </a:lnTo>
                <a:lnTo>
                  <a:pt x="712" y="744"/>
                </a:lnTo>
                <a:lnTo>
                  <a:pt x="720" y="744"/>
                </a:lnTo>
                <a:lnTo>
                  <a:pt x="728" y="744"/>
                </a:lnTo>
                <a:lnTo>
                  <a:pt x="736" y="744"/>
                </a:lnTo>
                <a:lnTo>
                  <a:pt x="736" y="728"/>
                </a:lnTo>
                <a:lnTo>
                  <a:pt x="744" y="728"/>
                </a:lnTo>
                <a:lnTo>
                  <a:pt x="752" y="728"/>
                </a:lnTo>
                <a:lnTo>
                  <a:pt x="760" y="728"/>
                </a:lnTo>
                <a:lnTo>
                  <a:pt x="768" y="728"/>
                </a:lnTo>
                <a:lnTo>
                  <a:pt x="768" y="720"/>
                </a:lnTo>
                <a:lnTo>
                  <a:pt x="776" y="720"/>
                </a:lnTo>
                <a:lnTo>
                  <a:pt x="776" y="712"/>
                </a:lnTo>
                <a:lnTo>
                  <a:pt x="784" y="712"/>
                </a:lnTo>
                <a:lnTo>
                  <a:pt x="784" y="704"/>
                </a:lnTo>
                <a:lnTo>
                  <a:pt x="792" y="704"/>
                </a:lnTo>
                <a:lnTo>
                  <a:pt x="808" y="704"/>
                </a:lnTo>
                <a:lnTo>
                  <a:pt x="808" y="696"/>
                </a:lnTo>
                <a:lnTo>
                  <a:pt x="816" y="696"/>
                </a:lnTo>
                <a:lnTo>
                  <a:pt x="824" y="696"/>
                </a:lnTo>
                <a:lnTo>
                  <a:pt x="824" y="688"/>
                </a:lnTo>
                <a:lnTo>
                  <a:pt x="832" y="688"/>
                </a:lnTo>
                <a:lnTo>
                  <a:pt x="840" y="688"/>
                </a:lnTo>
                <a:lnTo>
                  <a:pt x="848" y="688"/>
                </a:lnTo>
                <a:lnTo>
                  <a:pt x="856" y="688"/>
                </a:lnTo>
                <a:lnTo>
                  <a:pt x="856" y="680"/>
                </a:lnTo>
                <a:lnTo>
                  <a:pt x="864" y="680"/>
                </a:lnTo>
                <a:lnTo>
                  <a:pt x="864" y="672"/>
                </a:lnTo>
                <a:lnTo>
                  <a:pt x="872" y="672"/>
                </a:lnTo>
                <a:lnTo>
                  <a:pt x="872" y="664"/>
                </a:lnTo>
                <a:lnTo>
                  <a:pt x="880" y="664"/>
                </a:lnTo>
                <a:lnTo>
                  <a:pt x="888" y="664"/>
                </a:lnTo>
                <a:lnTo>
                  <a:pt x="888" y="656"/>
                </a:lnTo>
                <a:lnTo>
                  <a:pt x="896" y="656"/>
                </a:lnTo>
                <a:lnTo>
                  <a:pt x="912" y="656"/>
                </a:lnTo>
                <a:lnTo>
                  <a:pt x="912" y="648"/>
                </a:lnTo>
                <a:lnTo>
                  <a:pt x="920" y="648"/>
                </a:lnTo>
                <a:lnTo>
                  <a:pt x="928" y="648"/>
                </a:lnTo>
                <a:lnTo>
                  <a:pt x="928" y="640"/>
                </a:lnTo>
                <a:lnTo>
                  <a:pt x="936" y="640"/>
                </a:lnTo>
                <a:lnTo>
                  <a:pt x="936" y="632"/>
                </a:lnTo>
                <a:lnTo>
                  <a:pt x="944" y="632"/>
                </a:lnTo>
                <a:lnTo>
                  <a:pt x="944" y="624"/>
                </a:lnTo>
                <a:lnTo>
                  <a:pt x="952" y="624"/>
                </a:lnTo>
                <a:lnTo>
                  <a:pt x="960" y="624"/>
                </a:lnTo>
                <a:lnTo>
                  <a:pt x="960" y="616"/>
                </a:lnTo>
                <a:lnTo>
                  <a:pt x="968" y="616"/>
                </a:lnTo>
                <a:lnTo>
                  <a:pt x="976" y="616"/>
                </a:lnTo>
                <a:lnTo>
                  <a:pt x="984" y="616"/>
                </a:lnTo>
                <a:lnTo>
                  <a:pt x="992" y="616"/>
                </a:lnTo>
                <a:lnTo>
                  <a:pt x="1008" y="616"/>
                </a:lnTo>
                <a:lnTo>
                  <a:pt x="1016" y="616"/>
                </a:lnTo>
                <a:lnTo>
                  <a:pt x="1024" y="616"/>
                </a:lnTo>
                <a:lnTo>
                  <a:pt x="1024" y="608"/>
                </a:lnTo>
                <a:lnTo>
                  <a:pt x="1032" y="608"/>
                </a:lnTo>
                <a:lnTo>
                  <a:pt x="1032" y="600"/>
                </a:lnTo>
                <a:lnTo>
                  <a:pt x="1040" y="600"/>
                </a:lnTo>
                <a:lnTo>
                  <a:pt x="1040" y="592"/>
                </a:lnTo>
                <a:lnTo>
                  <a:pt x="1048" y="592"/>
                </a:lnTo>
                <a:lnTo>
                  <a:pt x="1056" y="592"/>
                </a:lnTo>
                <a:lnTo>
                  <a:pt x="1064" y="592"/>
                </a:lnTo>
                <a:lnTo>
                  <a:pt x="1064" y="584"/>
                </a:lnTo>
                <a:lnTo>
                  <a:pt x="1072" y="584"/>
                </a:lnTo>
                <a:lnTo>
                  <a:pt x="1080" y="584"/>
                </a:lnTo>
                <a:lnTo>
                  <a:pt x="1080" y="576"/>
                </a:lnTo>
                <a:lnTo>
                  <a:pt x="1088" y="576"/>
                </a:lnTo>
                <a:lnTo>
                  <a:pt x="1096" y="576"/>
                </a:lnTo>
                <a:lnTo>
                  <a:pt x="1112" y="576"/>
                </a:lnTo>
                <a:lnTo>
                  <a:pt x="1120" y="576"/>
                </a:lnTo>
                <a:lnTo>
                  <a:pt x="1128" y="576"/>
                </a:lnTo>
                <a:lnTo>
                  <a:pt x="1136" y="576"/>
                </a:lnTo>
                <a:lnTo>
                  <a:pt x="1136" y="568"/>
                </a:lnTo>
                <a:lnTo>
                  <a:pt x="1144" y="568"/>
                </a:lnTo>
                <a:lnTo>
                  <a:pt x="1152" y="568"/>
                </a:lnTo>
                <a:lnTo>
                  <a:pt x="1160" y="568"/>
                </a:lnTo>
                <a:lnTo>
                  <a:pt x="1168" y="568"/>
                </a:lnTo>
                <a:lnTo>
                  <a:pt x="1168" y="560"/>
                </a:lnTo>
                <a:lnTo>
                  <a:pt x="1176" y="560"/>
                </a:lnTo>
                <a:lnTo>
                  <a:pt x="1184" y="560"/>
                </a:lnTo>
                <a:lnTo>
                  <a:pt x="1184" y="552"/>
                </a:lnTo>
                <a:lnTo>
                  <a:pt x="1192" y="552"/>
                </a:lnTo>
                <a:lnTo>
                  <a:pt x="1200" y="552"/>
                </a:lnTo>
                <a:lnTo>
                  <a:pt x="1216" y="552"/>
                </a:lnTo>
                <a:lnTo>
                  <a:pt x="1216" y="544"/>
                </a:lnTo>
                <a:lnTo>
                  <a:pt x="1224" y="544"/>
                </a:lnTo>
                <a:lnTo>
                  <a:pt x="1232" y="544"/>
                </a:lnTo>
                <a:lnTo>
                  <a:pt x="1232" y="536"/>
                </a:lnTo>
                <a:lnTo>
                  <a:pt x="1240" y="536"/>
                </a:lnTo>
                <a:lnTo>
                  <a:pt x="1248" y="536"/>
                </a:lnTo>
                <a:lnTo>
                  <a:pt x="1256" y="536"/>
                </a:lnTo>
                <a:lnTo>
                  <a:pt x="1264" y="536"/>
                </a:lnTo>
                <a:lnTo>
                  <a:pt x="1264" y="528"/>
                </a:lnTo>
                <a:lnTo>
                  <a:pt x="1272" y="528"/>
                </a:lnTo>
                <a:lnTo>
                  <a:pt x="1280" y="528"/>
                </a:lnTo>
                <a:lnTo>
                  <a:pt x="1288" y="528"/>
                </a:lnTo>
                <a:lnTo>
                  <a:pt x="1288" y="520"/>
                </a:lnTo>
                <a:lnTo>
                  <a:pt x="1296" y="520"/>
                </a:lnTo>
                <a:lnTo>
                  <a:pt x="1304" y="520"/>
                </a:lnTo>
                <a:lnTo>
                  <a:pt x="1320" y="520"/>
                </a:lnTo>
                <a:lnTo>
                  <a:pt x="1328" y="520"/>
                </a:lnTo>
                <a:lnTo>
                  <a:pt x="1336" y="520"/>
                </a:lnTo>
                <a:lnTo>
                  <a:pt x="1344" y="520"/>
                </a:lnTo>
                <a:lnTo>
                  <a:pt x="1352" y="520"/>
                </a:lnTo>
                <a:lnTo>
                  <a:pt x="1352" y="512"/>
                </a:lnTo>
                <a:lnTo>
                  <a:pt x="1360" y="512"/>
                </a:lnTo>
                <a:lnTo>
                  <a:pt x="1368" y="512"/>
                </a:lnTo>
                <a:lnTo>
                  <a:pt x="1376" y="512"/>
                </a:lnTo>
                <a:lnTo>
                  <a:pt x="1376" y="504"/>
                </a:lnTo>
                <a:lnTo>
                  <a:pt x="1384" y="504"/>
                </a:lnTo>
                <a:lnTo>
                  <a:pt x="1392" y="504"/>
                </a:lnTo>
                <a:lnTo>
                  <a:pt x="1400" y="504"/>
                </a:lnTo>
                <a:lnTo>
                  <a:pt x="1400" y="496"/>
                </a:lnTo>
                <a:lnTo>
                  <a:pt x="1416" y="496"/>
                </a:lnTo>
                <a:lnTo>
                  <a:pt x="1424" y="496"/>
                </a:lnTo>
                <a:lnTo>
                  <a:pt x="1432" y="496"/>
                </a:lnTo>
                <a:lnTo>
                  <a:pt x="1432" y="488"/>
                </a:lnTo>
                <a:lnTo>
                  <a:pt x="1440" y="488"/>
                </a:lnTo>
                <a:lnTo>
                  <a:pt x="1448" y="488"/>
                </a:lnTo>
                <a:lnTo>
                  <a:pt x="1448" y="480"/>
                </a:lnTo>
                <a:lnTo>
                  <a:pt x="1456" y="480"/>
                </a:lnTo>
                <a:lnTo>
                  <a:pt x="1464" y="480"/>
                </a:lnTo>
                <a:lnTo>
                  <a:pt x="1464" y="472"/>
                </a:lnTo>
                <a:lnTo>
                  <a:pt x="1472" y="472"/>
                </a:lnTo>
                <a:lnTo>
                  <a:pt x="1472" y="464"/>
                </a:lnTo>
                <a:lnTo>
                  <a:pt x="1480" y="464"/>
                </a:lnTo>
                <a:lnTo>
                  <a:pt x="1488" y="464"/>
                </a:lnTo>
                <a:lnTo>
                  <a:pt x="1496" y="464"/>
                </a:lnTo>
                <a:lnTo>
                  <a:pt x="1496" y="456"/>
                </a:lnTo>
                <a:lnTo>
                  <a:pt x="1504" y="456"/>
                </a:lnTo>
                <a:lnTo>
                  <a:pt x="1520" y="456"/>
                </a:lnTo>
                <a:lnTo>
                  <a:pt x="1528" y="456"/>
                </a:lnTo>
                <a:lnTo>
                  <a:pt x="1536" y="456"/>
                </a:lnTo>
                <a:lnTo>
                  <a:pt x="1544" y="456"/>
                </a:lnTo>
                <a:lnTo>
                  <a:pt x="1552" y="456"/>
                </a:lnTo>
                <a:lnTo>
                  <a:pt x="1552" y="448"/>
                </a:lnTo>
                <a:lnTo>
                  <a:pt x="1560" y="448"/>
                </a:lnTo>
                <a:lnTo>
                  <a:pt x="1560" y="440"/>
                </a:lnTo>
                <a:lnTo>
                  <a:pt x="1568" y="440"/>
                </a:lnTo>
                <a:lnTo>
                  <a:pt x="1576" y="440"/>
                </a:lnTo>
                <a:lnTo>
                  <a:pt x="1584" y="440"/>
                </a:lnTo>
                <a:lnTo>
                  <a:pt x="1592" y="440"/>
                </a:lnTo>
                <a:lnTo>
                  <a:pt x="1592" y="432"/>
                </a:lnTo>
                <a:lnTo>
                  <a:pt x="1600" y="432"/>
                </a:lnTo>
                <a:lnTo>
                  <a:pt x="1608" y="432"/>
                </a:lnTo>
                <a:lnTo>
                  <a:pt x="1608" y="424"/>
                </a:lnTo>
                <a:lnTo>
                  <a:pt x="1624" y="424"/>
                </a:lnTo>
                <a:lnTo>
                  <a:pt x="1632" y="424"/>
                </a:lnTo>
                <a:lnTo>
                  <a:pt x="1632" y="416"/>
                </a:lnTo>
                <a:lnTo>
                  <a:pt x="1640" y="416"/>
                </a:lnTo>
                <a:lnTo>
                  <a:pt x="1648" y="416"/>
                </a:lnTo>
                <a:lnTo>
                  <a:pt x="1648" y="408"/>
                </a:lnTo>
                <a:lnTo>
                  <a:pt x="1656" y="408"/>
                </a:lnTo>
                <a:lnTo>
                  <a:pt x="1664" y="408"/>
                </a:lnTo>
                <a:lnTo>
                  <a:pt x="1672" y="408"/>
                </a:lnTo>
                <a:lnTo>
                  <a:pt x="1672" y="400"/>
                </a:lnTo>
                <a:lnTo>
                  <a:pt x="1680" y="400"/>
                </a:lnTo>
                <a:lnTo>
                  <a:pt x="1688" y="400"/>
                </a:lnTo>
                <a:lnTo>
                  <a:pt x="1696" y="400"/>
                </a:lnTo>
                <a:lnTo>
                  <a:pt x="1704" y="400"/>
                </a:lnTo>
                <a:lnTo>
                  <a:pt x="1704" y="392"/>
                </a:lnTo>
                <a:lnTo>
                  <a:pt x="1712" y="392"/>
                </a:lnTo>
                <a:lnTo>
                  <a:pt x="1728" y="392"/>
                </a:lnTo>
                <a:lnTo>
                  <a:pt x="1728" y="384"/>
                </a:lnTo>
                <a:lnTo>
                  <a:pt x="1736" y="384"/>
                </a:lnTo>
                <a:lnTo>
                  <a:pt x="1744" y="384"/>
                </a:lnTo>
                <a:lnTo>
                  <a:pt x="1752" y="384"/>
                </a:lnTo>
                <a:lnTo>
                  <a:pt x="1760" y="384"/>
                </a:lnTo>
                <a:lnTo>
                  <a:pt x="1768" y="384"/>
                </a:lnTo>
                <a:lnTo>
                  <a:pt x="1776" y="384"/>
                </a:lnTo>
                <a:lnTo>
                  <a:pt x="1784" y="384"/>
                </a:lnTo>
                <a:lnTo>
                  <a:pt x="1792" y="384"/>
                </a:lnTo>
                <a:lnTo>
                  <a:pt x="1800" y="384"/>
                </a:lnTo>
                <a:lnTo>
                  <a:pt x="1808" y="384"/>
                </a:lnTo>
                <a:lnTo>
                  <a:pt x="1824" y="384"/>
                </a:lnTo>
                <a:lnTo>
                  <a:pt x="1824" y="376"/>
                </a:lnTo>
                <a:lnTo>
                  <a:pt x="1832" y="376"/>
                </a:lnTo>
                <a:lnTo>
                  <a:pt x="1840" y="376"/>
                </a:lnTo>
                <a:lnTo>
                  <a:pt x="1840" y="368"/>
                </a:lnTo>
                <a:lnTo>
                  <a:pt x="1848" y="368"/>
                </a:lnTo>
                <a:lnTo>
                  <a:pt x="1856" y="368"/>
                </a:lnTo>
                <a:lnTo>
                  <a:pt x="1864" y="368"/>
                </a:lnTo>
                <a:lnTo>
                  <a:pt x="1872" y="368"/>
                </a:lnTo>
                <a:lnTo>
                  <a:pt x="1880" y="368"/>
                </a:lnTo>
                <a:lnTo>
                  <a:pt x="1880" y="360"/>
                </a:lnTo>
                <a:lnTo>
                  <a:pt x="1888" y="360"/>
                </a:lnTo>
                <a:lnTo>
                  <a:pt x="1896" y="360"/>
                </a:lnTo>
                <a:lnTo>
                  <a:pt x="1904" y="360"/>
                </a:lnTo>
                <a:lnTo>
                  <a:pt x="1912" y="360"/>
                </a:lnTo>
                <a:lnTo>
                  <a:pt x="1912" y="352"/>
                </a:lnTo>
                <a:lnTo>
                  <a:pt x="1928" y="352"/>
                </a:lnTo>
                <a:lnTo>
                  <a:pt x="1936" y="352"/>
                </a:lnTo>
                <a:lnTo>
                  <a:pt x="1936" y="344"/>
                </a:lnTo>
                <a:lnTo>
                  <a:pt x="1944" y="344"/>
                </a:lnTo>
                <a:lnTo>
                  <a:pt x="1952" y="344"/>
                </a:lnTo>
                <a:lnTo>
                  <a:pt x="1960" y="344"/>
                </a:lnTo>
                <a:lnTo>
                  <a:pt x="1968" y="344"/>
                </a:lnTo>
                <a:lnTo>
                  <a:pt x="1968" y="336"/>
                </a:lnTo>
                <a:lnTo>
                  <a:pt x="1976" y="336"/>
                </a:lnTo>
                <a:lnTo>
                  <a:pt x="1984" y="336"/>
                </a:lnTo>
                <a:lnTo>
                  <a:pt x="1992" y="336"/>
                </a:lnTo>
                <a:lnTo>
                  <a:pt x="2000" y="336"/>
                </a:lnTo>
                <a:lnTo>
                  <a:pt x="2000" y="320"/>
                </a:lnTo>
                <a:lnTo>
                  <a:pt x="2008" y="320"/>
                </a:lnTo>
                <a:lnTo>
                  <a:pt x="2016" y="320"/>
                </a:lnTo>
                <a:lnTo>
                  <a:pt x="2032" y="320"/>
                </a:lnTo>
                <a:lnTo>
                  <a:pt x="2040" y="320"/>
                </a:lnTo>
                <a:lnTo>
                  <a:pt x="2048" y="320"/>
                </a:lnTo>
                <a:lnTo>
                  <a:pt x="2056" y="320"/>
                </a:lnTo>
                <a:lnTo>
                  <a:pt x="2056" y="312"/>
                </a:lnTo>
                <a:lnTo>
                  <a:pt x="2064" y="312"/>
                </a:lnTo>
                <a:lnTo>
                  <a:pt x="2072" y="312"/>
                </a:lnTo>
                <a:lnTo>
                  <a:pt x="2080" y="312"/>
                </a:lnTo>
                <a:lnTo>
                  <a:pt x="2080" y="304"/>
                </a:lnTo>
                <a:lnTo>
                  <a:pt x="2088" y="304"/>
                </a:lnTo>
                <a:lnTo>
                  <a:pt x="2096" y="304"/>
                </a:lnTo>
                <a:lnTo>
                  <a:pt x="2104" y="304"/>
                </a:lnTo>
                <a:lnTo>
                  <a:pt x="2112" y="304"/>
                </a:lnTo>
                <a:lnTo>
                  <a:pt x="2120" y="304"/>
                </a:lnTo>
                <a:lnTo>
                  <a:pt x="2136" y="304"/>
                </a:lnTo>
                <a:lnTo>
                  <a:pt x="2136" y="296"/>
                </a:lnTo>
                <a:lnTo>
                  <a:pt x="2144" y="296"/>
                </a:lnTo>
                <a:lnTo>
                  <a:pt x="2152" y="296"/>
                </a:lnTo>
                <a:lnTo>
                  <a:pt x="2160" y="296"/>
                </a:lnTo>
                <a:lnTo>
                  <a:pt x="2168" y="296"/>
                </a:lnTo>
                <a:lnTo>
                  <a:pt x="2168" y="288"/>
                </a:lnTo>
                <a:lnTo>
                  <a:pt x="2176" y="288"/>
                </a:lnTo>
                <a:lnTo>
                  <a:pt x="2184" y="288"/>
                </a:lnTo>
                <a:lnTo>
                  <a:pt x="2192" y="288"/>
                </a:lnTo>
                <a:lnTo>
                  <a:pt x="2200" y="288"/>
                </a:lnTo>
                <a:lnTo>
                  <a:pt x="2208" y="288"/>
                </a:lnTo>
                <a:lnTo>
                  <a:pt x="2216" y="288"/>
                </a:lnTo>
                <a:lnTo>
                  <a:pt x="2232" y="288"/>
                </a:lnTo>
                <a:lnTo>
                  <a:pt x="2240" y="288"/>
                </a:lnTo>
                <a:lnTo>
                  <a:pt x="2248" y="288"/>
                </a:lnTo>
                <a:lnTo>
                  <a:pt x="2256" y="288"/>
                </a:lnTo>
                <a:lnTo>
                  <a:pt x="2256" y="280"/>
                </a:lnTo>
                <a:lnTo>
                  <a:pt x="2264" y="280"/>
                </a:lnTo>
                <a:lnTo>
                  <a:pt x="2272" y="280"/>
                </a:lnTo>
                <a:lnTo>
                  <a:pt x="2272" y="272"/>
                </a:lnTo>
                <a:lnTo>
                  <a:pt x="2280" y="272"/>
                </a:lnTo>
                <a:lnTo>
                  <a:pt x="2288" y="272"/>
                </a:lnTo>
                <a:lnTo>
                  <a:pt x="2296" y="272"/>
                </a:lnTo>
                <a:lnTo>
                  <a:pt x="2304" y="272"/>
                </a:lnTo>
                <a:lnTo>
                  <a:pt x="2312" y="272"/>
                </a:lnTo>
                <a:lnTo>
                  <a:pt x="2320" y="272"/>
                </a:lnTo>
                <a:lnTo>
                  <a:pt x="2336" y="272"/>
                </a:lnTo>
                <a:lnTo>
                  <a:pt x="2344" y="272"/>
                </a:lnTo>
                <a:lnTo>
                  <a:pt x="2352" y="272"/>
                </a:lnTo>
                <a:lnTo>
                  <a:pt x="2360" y="272"/>
                </a:lnTo>
                <a:lnTo>
                  <a:pt x="2360" y="264"/>
                </a:lnTo>
                <a:lnTo>
                  <a:pt x="2368" y="264"/>
                </a:lnTo>
                <a:lnTo>
                  <a:pt x="2376" y="264"/>
                </a:lnTo>
                <a:lnTo>
                  <a:pt x="2376" y="256"/>
                </a:lnTo>
                <a:lnTo>
                  <a:pt x="2384" y="256"/>
                </a:lnTo>
                <a:lnTo>
                  <a:pt x="2392" y="256"/>
                </a:lnTo>
                <a:lnTo>
                  <a:pt x="2392" y="248"/>
                </a:lnTo>
                <a:lnTo>
                  <a:pt x="2400" y="248"/>
                </a:lnTo>
                <a:lnTo>
                  <a:pt x="2408" y="248"/>
                </a:lnTo>
                <a:lnTo>
                  <a:pt x="2416" y="248"/>
                </a:lnTo>
                <a:lnTo>
                  <a:pt x="2424" y="248"/>
                </a:lnTo>
                <a:lnTo>
                  <a:pt x="2440" y="248"/>
                </a:lnTo>
                <a:lnTo>
                  <a:pt x="2440" y="240"/>
                </a:lnTo>
                <a:lnTo>
                  <a:pt x="2448" y="240"/>
                </a:lnTo>
                <a:lnTo>
                  <a:pt x="2456" y="240"/>
                </a:lnTo>
                <a:lnTo>
                  <a:pt x="2464" y="240"/>
                </a:lnTo>
                <a:lnTo>
                  <a:pt x="2464" y="232"/>
                </a:lnTo>
                <a:lnTo>
                  <a:pt x="2472" y="232"/>
                </a:lnTo>
                <a:lnTo>
                  <a:pt x="2480" y="232"/>
                </a:lnTo>
                <a:lnTo>
                  <a:pt x="2488" y="232"/>
                </a:lnTo>
                <a:lnTo>
                  <a:pt x="2496" y="232"/>
                </a:lnTo>
                <a:lnTo>
                  <a:pt x="2504" y="232"/>
                </a:lnTo>
                <a:lnTo>
                  <a:pt x="2512" y="232"/>
                </a:lnTo>
                <a:lnTo>
                  <a:pt x="2520" y="232"/>
                </a:lnTo>
                <a:lnTo>
                  <a:pt x="2528" y="232"/>
                </a:lnTo>
                <a:lnTo>
                  <a:pt x="2544" y="232"/>
                </a:lnTo>
                <a:lnTo>
                  <a:pt x="2544" y="224"/>
                </a:lnTo>
                <a:lnTo>
                  <a:pt x="2552" y="224"/>
                </a:lnTo>
                <a:lnTo>
                  <a:pt x="2560" y="224"/>
                </a:lnTo>
                <a:lnTo>
                  <a:pt x="2568" y="224"/>
                </a:lnTo>
                <a:lnTo>
                  <a:pt x="2576" y="224"/>
                </a:lnTo>
                <a:lnTo>
                  <a:pt x="2576" y="216"/>
                </a:lnTo>
                <a:lnTo>
                  <a:pt x="2584" y="216"/>
                </a:lnTo>
                <a:lnTo>
                  <a:pt x="2592" y="216"/>
                </a:lnTo>
                <a:lnTo>
                  <a:pt x="2600" y="216"/>
                </a:lnTo>
                <a:lnTo>
                  <a:pt x="2608" y="216"/>
                </a:lnTo>
                <a:lnTo>
                  <a:pt x="2616" y="216"/>
                </a:lnTo>
                <a:lnTo>
                  <a:pt x="2616" y="208"/>
                </a:lnTo>
                <a:lnTo>
                  <a:pt x="2624" y="208"/>
                </a:lnTo>
                <a:lnTo>
                  <a:pt x="2640" y="208"/>
                </a:lnTo>
                <a:lnTo>
                  <a:pt x="2648" y="208"/>
                </a:lnTo>
                <a:lnTo>
                  <a:pt x="2656" y="208"/>
                </a:lnTo>
                <a:lnTo>
                  <a:pt x="2664" y="208"/>
                </a:lnTo>
                <a:lnTo>
                  <a:pt x="2672" y="208"/>
                </a:lnTo>
                <a:lnTo>
                  <a:pt x="2672" y="200"/>
                </a:lnTo>
                <a:lnTo>
                  <a:pt x="2680" y="200"/>
                </a:lnTo>
                <a:lnTo>
                  <a:pt x="2688" y="200"/>
                </a:lnTo>
                <a:lnTo>
                  <a:pt x="2696" y="200"/>
                </a:lnTo>
                <a:lnTo>
                  <a:pt x="2696" y="192"/>
                </a:lnTo>
                <a:lnTo>
                  <a:pt x="2704" y="192"/>
                </a:lnTo>
                <a:lnTo>
                  <a:pt x="2712" y="192"/>
                </a:lnTo>
                <a:lnTo>
                  <a:pt x="2720" y="192"/>
                </a:lnTo>
                <a:lnTo>
                  <a:pt x="2728" y="192"/>
                </a:lnTo>
                <a:lnTo>
                  <a:pt x="2744" y="192"/>
                </a:lnTo>
                <a:lnTo>
                  <a:pt x="2752" y="192"/>
                </a:lnTo>
                <a:lnTo>
                  <a:pt x="2760" y="192"/>
                </a:lnTo>
                <a:lnTo>
                  <a:pt x="2768" y="192"/>
                </a:lnTo>
                <a:lnTo>
                  <a:pt x="2768" y="184"/>
                </a:lnTo>
                <a:lnTo>
                  <a:pt x="2776" y="184"/>
                </a:lnTo>
                <a:lnTo>
                  <a:pt x="2784" y="184"/>
                </a:lnTo>
                <a:lnTo>
                  <a:pt x="2792" y="184"/>
                </a:lnTo>
                <a:lnTo>
                  <a:pt x="2800" y="184"/>
                </a:lnTo>
                <a:lnTo>
                  <a:pt x="2800" y="176"/>
                </a:lnTo>
                <a:lnTo>
                  <a:pt x="2808" y="176"/>
                </a:lnTo>
                <a:lnTo>
                  <a:pt x="2816" y="176"/>
                </a:lnTo>
                <a:lnTo>
                  <a:pt x="2824" y="176"/>
                </a:lnTo>
                <a:lnTo>
                  <a:pt x="2832" y="176"/>
                </a:lnTo>
                <a:lnTo>
                  <a:pt x="2848" y="176"/>
                </a:lnTo>
                <a:lnTo>
                  <a:pt x="2848" y="168"/>
                </a:lnTo>
                <a:lnTo>
                  <a:pt x="2856" y="168"/>
                </a:lnTo>
                <a:lnTo>
                  <a:pt x="2864" y="168"/>
                </a:lnTo>
                <a:lnTo>
                  <a:pt x="2872" y="168"/>
                </a:lnTo>
                <a:lnTo>
                  <a:pt x="2880" y="168"/>
                </a:lnTo>
                <a:lnTo>
                  <a:pt x="2888" y="168"/>
                </a:lnTo>
                <a:lnTo>
                  <a:pt x="2896" y="168"/>
                </a:lnTo>
                <a:lnTo>
                  <a:pt x="2904" y="168"/>
                </a:lnTo>
                <a:lnTo>
                  <a:pt x="2912" y="168"/>
                </a:lnTo>
                <a:lnTo>
                  <a:pt x="2920" y="168"/>
                </a:lnTo>
                <a:lnTo>
                  <a:pt x="2920" y="160"/>
                </a:lnTo>
                <a:lnTo>
                  <a:pt x="2928" y="160"/>
                </a:lnTo>
                <a:lnTo>
                  <a:pt x="2936" y="160"/>
                </a:lnTo>
                <a:lnTo>
                  <a:pt x="2952" y="160"/>
                </a:lnTo>
                <a:lnTo>
                  <a:pt x="2952" y="152"/>
                </a:lnTo>
                <a:lnTo>
                  <a:pt x="2960" y="152"/>
                </a:lnTo>
                <a:lnTo>
                  <a:pt x="2968" y="152"/>
                </a:lnTo>
                <a:lnTo>
                  <a:pt x="2976" y="152"/>
                </a:lnTo>
                <a:lnTo>
                  <a:pt x="2984" y="152"/>
                </a:lnTo>
                <a:lnTo>
                  <a:pt x="2992" y="152"/>
                </a:lnTo>
                <a:lnTo>
                  <a:pt x="3000" y="152"/>
                </a:lnTo>
                <a:lnTo>
                  <a:pt x="3008" y="152"/>
                </a:lnTo>
                <a:lnTo>
                  <a:pt x="3016" y="152"/>
                </a:lnTo>
                <a:lnTo>
                  <a:pt x="3024" y="152"/>
                </a:lnTo>
                <a:lnTo>
                  <a:pt x="3032" y="152"/>
                </a:lnTo>
                <a:lnTo>
                  <a:pt x="3048" y="152"/>
                </a:lnTo>
                <a:lnTo>
                  <a:pt x="3056" y="152"/>
                </a:lnTo>
                <a:lnTo>
                  <a:pt x="3056" y="144"/>
                </a:lnTo>
                <a:lnTo>
                  <a:pt x="3064" y="144"/>
                </a:lnTo>
                <a:lnTo>
                  <a:pt x="3072" y="144"/>
                </a:lnTo>
                <a:lnTo>
                  <a:pt x="3080" y="144"/>
                </a:lnTo>
                <a:lnTo>
                  <a:pt x="3080" y="136"/>
                </a:lnTo>
                <a:lnTo>
                  <a:pt x="3088" y="136"/>
                </a:lnTo>
                <a:lnTo>
                  <a:pt x="3096" y="136"/>
                </a:lnTo>
                <a:lnTo>
                  <a:pt x="3104" y="136"/>
                </a:lnTo>
                <a:lnTo>
                  <a:pt x="3112" y="136"/>
                </a:lnTo>
                <a:lnTo>
                  <a:pt x="3120" y="136"/>
                </a:lnTo>
                <a:lnTo>
                  <a:pt x="3128" y="136"/>
                </a:lnTo>
                <a:lnTo>
                  <a:pt x="3136" y="136"/>
                </a:lnTo>
                <a:lnTo>
                  <a:pt x="3152" y="136"/>
                </a:lnTo>
                <a:lnTo>
                  <a:pt x="3160" y="136"/>
                </a:lnTo>
                <a:lnTo>
                  <a:pt x="3160" y="128"/>
                </a:lnTo>
                <a:lnTo>
                  <a:pt x="3168" y="128"/>
                </a:lnTo>
                <a:lnTo>
                  <a:pt x="3176" y="128"/>
                </a:lnTo>
                <a:lnTo>
                  <a:pt x="3184" y="128"/>
                </a:lnTo>
                <a:lnTo>
                  <a:pt x="3184" y="120"/>
                </a:lnTo>
                <a:lnTo>
                  <a:pt x="3192" y="120"/>
                </a:lnTo>
                <a:lnTo>
                  <a:pt x="3200" y="120"/>
                </a:lnTo>
                <a:lnTo>
                  <a:pt x="3208" y="120"/>
                </a:lnTo>
                <a:lnTo>
                  <a:pt x="3216" y="120"/>
                </a:lnTo>
                <a:lnTo>
                  <a:pt x="3216" y="112"/>
                </a:lnTo>
                <a:lnTo>
                  <a:pt x="3224" y="112"/>
                </a:lnTo>
                <a:lnTo>
                  <a:pt x="3232" y="112"/>
                </a:lnTo>
                <a:lnTo>
                  <a:pt x="3240" y="112"/>
                </a:lnTo>
                <a:lnTo>
                  <a:pt x="3240" y="104"/>
                </a:lnTo>
                <a:lnTo>
                  <a:pt x="3256" y="104"/>
                </a:lnTo>
                <a:lnTo>
                  <a:pt x="3264" y="104"/>
                </a:lnTo>
                <a:lnTo>
                  <a:pt x="3272" y="104"/>
                </a:lnTo>
                <a:lnTo>
                  <a:pt x="3280" y="104"/>
                </a:lnTo>
                <a:lnTo>
                  <a:pt x="3288" y="104"/>
                </a:lnTo>
                <a:lnTo>
                  <a:pt x="3296" y="104"/>
                </a:lnTo>
                <a:lnTo>
                  <a:pt x="3304" y="104"/>
                </a:lnTo>
                <a:lnTo>
                  <a:pt x="3312" y="104"/>
                </a:lnTo>
                <a:lnTo>
                  <a:pt x="3320" y="104"/>
                </a:lnTo>
                <a:lnTo>
                  <a:pt x="3328" y="104"/>
                </a:lnTo>
                <a:lnTo>
                  <a:pt x="3328" y="80"/>
                </a:lnTo>
                <a:lnTo>
                  <a:pt x="3336" y="80"/>
                </a:lnTo>
                <a:lnTo>
                  <a:pt x="3344" y="80"/>
                </a:lnTo>
                <a:lnTo>
                  <a:pt x="3360" y="80"/>
                </a:lnTo>
                <a:lnTo>
                  <a:pt x="3368" y="80"/>
                </a:lnTo>
                <a:lnTo>
                  <a:pt x="3376" y="80"/>
                </a:lnTo>
                <a:lnTo>
                  <a:pt x="3376" y="72"/>
                </a:lnTo>
                <a:lnTo>
                  <a:pt x="3384" y="72"/>
                </a:lnTo>
                <a:lnTo>
                  <a:pt x="3392" y="72"/>
                </a:lnTo>
                <a:lnTo>
                  <a:pt x="3400" y="72"/>
                </a:lnTo>
                <a:lnTo>
                  <a:pt x="3408" y="72"/>
                </a:lnTo>
                <a:lnTo>
                  <a:pt x="3416" y="72"/>
                </a:lnTo>
                <a:lnTo>
                  <a:pt x="3424" y="72"/>
                </a:lnTo>
                <a:lnTo>
                  <a:pt x="3432" y="72"/>
                </a:lnTo>
                <a:lnTo>
                  <a:pt x="3440" y="72"/>
                </a:lnTo>
                <a:lnTo>
                  <a:pt x="3456" y="72"/>
                </a:lnTo>
                <a:lnTo>
                  <a:pt x="3464" y="72"/>
                </a:lnTo>
                <a:lnTo>
                  <a:pt x="3464" y="64"/>
                </a:lnTo>
                <a:lnTo>
                  <a:pt x="3472" y="64"/>
                </a:lnTo>
                <a:lnTo>
                  <a:pt x="3472" y="56"/>
                </a:lnTo>
                <a:lnTo>
                  <a:pt x="3480" y="56"/>
                </a:lnTo>
                <a:lnTo>
                  <a:pt x="3488" y="56"/>
                </a:lnTo>
                <a:lnTo>
                  <a:pt x="3496" y="56"/>
                </a:lnTo>
                <a:lnTo>
                  <a:pt x="3504" y="56"/>
                </a:lnTo>
                <a:lnTo>
                  <a:pt x="3512" y="56"/>
                </a:lnTo>
                <a:lnTo>
                  <a:pt x="3520" y="56"/>
                </a:lnTo>
                <a:lnTo>
                  <a:pt x="3520" y="48"/>
                </a:lnTo>
                <a:lnTo>
                  <a:pt x="3528" y="48"/>
                </a:lnTo>
                <a:lnTo>
                  <a:pt x="3536" y="48"/>
                </a:lnTo>
                <a:lnTo>
                  <a:pt x="3544" y="48"/>
                </a:lnTo>
                <a:lnTo>
                  <a:pt x="3560" y="48"/>
                </a:lnTo>
                <a:lnTo>
                  <a:pt x="3568" y="48"/>
                </a:lnTo>
                <a:lnTo>
                  <a:pt x="3576" y="48"/>
                </a:lnTo>
                <a:lnTo>
                  <a:pt x="3584" y="48"/>
                </a:lnTo>
                <a:lnTo>
                  <a:pt x="3592" y="48"/>
                </a:lnTo>
                <a:lnTo>
                  <a:pt x="3592" y="40"/>
                </a:lnTo>
                <a:lnTo>
                  <a:pt x="3600" y="40"/>
                </a:lnTo>
                <a:lnTo>
                  <a:pt x="3608" y="40"/>
                </a:lnTo>
                <a:lnTo>
                  <a:pt x="3616" y="40"/>
                </a:lnTo>
                <a:lnTo>
                  <a:pt x="3624" y="40"/>
                </a:lnTo>
                <a:lnTo>
                  <a:pt x="3624" y="32"/>
                </a:lnTo>
                <a:lnTo>
                  <a:pt x="3632" y="32"/>
                </a:lnTo>
                <a:lnTo>
                  <a:pt x="3632" y="24"/>
                </a:lnTo>
                <a:lnTo>
                  <a:pt x="3640" y="24"/>
                </a:lnTo>
                <a:lnTo>
                  <a:pt x="3648" y="24"/>
                </a:lnTo>
                <a:lnTo>
                  <a:pt x="3648" y="16"/>
                </a:lnTo>
                <a:lnTo>
                  <a:pt x="3664" y="16"/>
                </a:lnTo>
                <a:lnTo>
                  <a:pt x="3672" y="16"/>
                </a:lnTo>
                <a:lnTo>
                  <a:pt x="3680" y="16"/>
                </a:lnTo>
                <a:lnTo>
                  <a:pt x="3688" y="16"/>
                </a:lnTo>
                <a:lnTo>
                  <a:pt x="3696" y="16"/>
                </a:lnTo>
                <a:lnTo>
                  <a:pt x="3696" y="8"/>
                </a:lnTo>
                <a:lnTo>
                  <a:pt x="3704" y="8"/>
                </a:lnTo>
                <a:lnTo>
                  <a:pt x="3712" y="8"/>
                </a:lnTo>
                <a:lnTo>
                  <a:pt x="3712" y="0"/>
                </a:lnTo>
                <a:lnTo>
                  <a:pt x="3720" y="0"/>
                </a:lnTo>
                <a:lnTo>
                  <a:pt x="3728" y="0"/>
                </a:lnTo>
                <a:lnTo>
                  <a:pt x="3736" y="0"/>
                </a:lnTo>
                <a:lnTo>
                  <a:pt x="3744" y="0"/>
                </a:lnTo>
                <a:lnTo>
                  <a:pt x="3752" y="0"/>
                </a:lnTo>
                <a:lnTo>
                  <a:pt x="3768" y="0"/>
                </a:lnTo>
                <a:lnTo>
                  <a:pt x="3776" y="0"/>
                </a:lnTo>
                <a:lnTo>
                  <a:pt x="3784" y="0"/>
                </a:lnTo>
                <a:lnTo>
                  <a:pt x="3792" y="0"/>
                </a:lnTo>
                <a:lnTo>
                  <a:pt x="3800" y="0"/>
                </a:lnTo>
                <a:lnTo>
                  <a:pt x="3808" y="0"/>
                </a:lnTo>
                <a:lnTo>
                  <a:pt x="3816" y="0"/>
                </a:lnTo>
                <a:lnTo>
                  <a:pt x="3824" y="0"/>
                </a:lnTo>
                <a:lnTo>
                  <a:pt x="3832" y="0"/>
                </a:lnTo>
                <a:lnTo>
                  <a:pt x="3840" y="0"/>
                </a:lnTo>
                <a:lnTo>
                  <a:pt x="3848" y="0"/>
                </a:lnTo>
                <a:lnTo>
                  <a:pt x="3864" y="0"/>
                </a:lnTo>
                <a:lnTo>
                  <a:pt x="3872" y="0"/>
                </a:lnTo>
                <a:lnTo>
                  <a:pt x="3880" y="0"/>
                </a:lnTo>
                <a:lnTo>
                  <a:pt x="3888" y="0"/>
                </a:lnTo>
                <a:lnTo>
                  <a:pt x="3896" y="0"/>
                </a:lnTo>
                <a:lnTo>
                  <a:pt x="3904" y="0"/>
                </a:lnTo>
              </a:path>
            </a:pathLst>
          </a:custGeom>
          <a:noFill/>
          <a:ln w="57150">
            <a:solidFill>
              <a:schemeClr val="tx1"/>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04160" name="Freeform 45"/>
          <p:cNvSpPr>
            <a:spLocks noChangeAspect="1"/>
          </p:cNvSpPr>
          <p:nvPr/>
        </p:nvSpPr>
        <p:spPr bwMode="auto">
          <a:xfrm>
            <a:off x="1058863" y="2655888"/>
            <a:ext cx="5888037" cy="2814637"/>
          </a:xfrm>
          <a:custGeom>
            <a:avLst/>
            <a:gdLst>
              <a:gd name="T0" fmla="*/ 2147483647 w 3904"/>
              <a:gd name="T1" fmla="*/ 2147483647 h 1984"/>
              <a:gd name="T2" fmla="*/ 2147483647 w 3904"/>
              <a:gd name="T3" fmla="*/ 2147483647 h 1984"/>
              <a:gd name="T4" fmla="*/ 2147483647 w 3904"/>
              <a:gd name="T5" fmla="*/ 2147483647 h 1984"/>
              <a:gd name="T6" fmla="*/ 2147483647 w 3904"/>
              <a:gd name="T7" fmla="*/ 2147483647 h 1984"/>
              <a:gd name="T8" fmla="*/ 2147483647 w 3904"/>
              <a:gd name="T9" fmla="*/ 2147483647 h 1984"/>
              <a:gd name="T10" fmla="*/ 2147483647 w 3904"/>
              <a:gd name="T11" fmla="*/ 2147483647 h 1984"/>
              <a:gd name="T12" fmla="*/ 2147483647 w 3904"/>
              <a:gd name="T13" fmla="*/ 2147483647 h 1984"/>
              <a:gd name="T14" fmla="*/ 2147483647 w 3904"/>
              <a:gd name="T15" fmla="*/ 2147483647 h 1984"/>
              <a:gd name="T16" fmla="*/ 2147483647 w 3904"/>
              <a:gd name="T17" fmla="*/ 2147483647 h 1984"/>
              <a:gd name="T18" fmla="*/ 2147483647 w 3904"/>
              <a:gd name="T19" fmla="*/ 2147483647 h 1984"/>
              <a:gd name="T20" fmla="*/ 2147483647 w 3904"/>
              <a:gd name="T21" fmla="*/ 2147483647 h 1984"/>
              <a:gd name="T22" fmla="*/ 2147483647 w 3904"/>
              <a:gd name="T23" fmla="*/ 2147483647 h 1984"/>
              <a:gd name="T24" fmla="*/ 2147483647 w 3904"/>
              <a:gd name="T25" fmla="*/ 2147483647 h 1984"/>
              <a:gd name="T26" fmla="*/ 2147483647 w 3904"/>
              <a:gd name="T27" fmla="*/ 2147483647 h 1984"/>
              <a:gd name="T28" fmla="*/ 2147483647 w 3904"/>
              <a:gd name="T29" fmla="*/ 2147483647 h 1984"/>
              <a:gd name="T30" fmla="*/ 2147483647 w 3904"/>
              <a:gd name="T31" fmla="*/ 2147483647 h 1984"/>
              <a:gd name="T32" fmla="*/ 2147483647 w 3904"/>
              <a:gd name="T33" fmla="*/ 2147483647 h 1984"/>
              <a:gd name="T34" fmla="*/ 2147483647 w 3904"/>
              <a:gd name="T35" fmla="*/ 2147483647 h 1984"/>
              <a:gd name="T36" fmla="*/ 2147483647 w 3904"/>
              <a:gd name="T37" fmla="*/ 2147483647 h 1984"/>
              <a:gd name="T38" fmla="*/ 2147483647 w 3904"/>
              <a:gd name="T39" fmla="*/ 2147483647 h 1984"/>
              <a:gd name="T40" fmla="*/ 2147483647 w 3904"/>
              <a:gd name="T41" fmla="*/ 2147483647 h 1984"/>
              <a:gd name="T42" fmla="*/ 2147483647 w 3904"/>
              <a:gd name="T43" fmla="*/ 2147483647 h 1984"/>
              <a:gd name="T44" fmla="*/ 2147483647 w 3904"/>
              <a:gd name="T45" fmla="*/ 2147483647 h 1984"/>
              <a:gd name="T46" fmla="*/ 2147483647 w 3904"/>
              <a:gd name="T47" fmla="*/ 2147483647 h 1984"/>
              <a:gd name="T48" fmla="*/ 2147483647 w 3904"/>
              <a:gd name="T49" fmla="*/ 2147483647 h 1984"/>
              <a:gd name="T50" fmla="*/ 2147483647 w 3904"/>
              <a:gd name="T51" fmla="*/ 2147483647 h 1984"/>
              <a:gd name="T52" fmla="*/ 2147483647 w 3904"/>
              <a:gd name="T53" fmla="*/ 2147483647 h 1984"/>
              <a:gd name="T54" fmla="*/ 2147483647 w 3904"/>
              <a:gd name="T55" fmla="*/ 2147483647 h 1984"/>
              <a:gd name="T56" fmla="*/ 2147483647 w 3904"/>
              <a:gd name="T57" fmla="*/ 2147483647 h 1984"/>
              <a:gd name="T58" fmla="*/ 2147483647 w 3904"/>
              <a:gd name="T59" fmla="*/ 2147483647 h 1984"/>
              <a:gd name="T60" fmla="*/ 2147483647 w 3904"/>
              <a:gd name="T61" fmla="*/ 2147483647 h 1984"/>
              <a:gd name="T62" fmla="*/ 2147483647 w 3904"/>
              <a:gd name="T63" fmla="*/ 2147483647 h 1984"/>
              <a:gd name="T64" fmla="*/ 2147483647 w 3904"/>
              <a:gd name="T65" fmla="*/ 2147483647 h 1984"/>
              <a:gd name="T66" fmla="*/ 2147483647 w 3904"/>
              <a:gd name="T67" fmla="*/ 2147483647 h 1984"/>
              <a:gd name="T68" fmla="*/ 2147483647 w 3904"/>
              <a:gd name="T69" fmla="*/ 2147483647 h 1984"/>
              <a:gd name="T70" fmla="*/ 2147483647 w 3904"/>
              <a:gd name="T71" fmla="*/ 2147483647 h 1984"/>
              <a:gd name="T72" fmla="*/ 2147483647 w 3904"/>
              <a:gd name="T73" fmla="*/ 2147483647 h 1984"/>
              <a:gd name="T74" fmla="*/ 2147483647 w 3904"/>
              <a:gd name="T75" fmla="*/ 2147483647 h 1984"/>
              <a:gd name="T76" fmla="*/ 2147483647 w 3904"/>
              <a:gd name="T77" fmla="*/ 2147483647 h 1984"/>
              <a:gd name="T78" fmla="*/ 2147483647 w 3904"/>
              <a:gd name="T79" fmla="*/ 2147483647 h 1984"/>
              <a:gd name="T80" fmla="*/ 2147483647 w 3904"/>
              <a:gd name="T81" fmla="*/ 2147483647 h 1984"/>
              <a:gd name="T82" fmla="*/ 2147483647 w 3904"/>
              <a:gd name="T83" fmla="*/ 2147483647 h 1984"/>
              <a:gd name="T84" fmla="*/ 2147483647 w 3904"/>
              <a:gd name="T85" fmla="*/ 2147483647 h 1984"/>
              <a:gd name="T86" fmla="*/ 2147483647 w 3904"/>
              <a:gd name="T87" fmla="*/ 2147483647 h 1984"/>
              <a:gd name="T88" fmla="*/ 2147483647 w 3904"/>
              <a:gd name="T89" fmla="*/ 2147483647 h 1984"/>
              <a:gd name="T90" fmla="*/ 2147483647 w 3904"/>
              <a:gd name="T91" fmla="*/ 2147483647 h 1984"/>
              <a:gd name="T92" fmla="*/ 2147483647 w 3904"/>
              <a:gd name="T93" fmla="*/ 2147483647 h 1984"/>
              <a:gd name="T94" fmla="*/ 2147483647 w 3904"/>
              <a:gd name="T95" fmla="*/ 2147483647 h 1984"/>
              <a:gd name="T96" fmla="*/ 2147483647 w 3904"/>
              <a:gd name="T97" fmla="*/ 2147483647 h 1984"/>
              <a:gd name="T98" fmla="*/ 2147483647 w 3904"/>
              <a:gd name="T99" fmla="*/ 2147483647 h 1984"/>
              <a:gd name="T100" fmla="*/ 2147483647 w 3904"/>
              <a:gd name="T101" fmla="*/ 2147483647 h 1984"/>
              <a:gd name="T102" fmla="*/ 2147483647 w 3904"/>
              <a:gd name="T103" fmla="*/ 2147483647 h 1984"/>
              <a:gd name="T104" fmla="*/ 2147483647 w 3904"/>
              <a:gd name="T105" fmla="*/ 2147483647 h 1984"/>
              <a:gd name="T106" fmla="*/ 2147483647 w 3904"/>
              <a:gd name="T107" fmla="*/ 2147483647 h 1984"/>
              <a:gd name="T108" fmla="*/ 2147483647 w 3904"/>
              <a:gd name="T109" fmla="*/ 2147483647 h 1984"/>
              <a:gd name="T110" fmla="*/ 2147483647 w 3904"/>
              <a:gd name="T111" fmla="*/ 2147483647 h 1984"/>
              <a:gd name="T112" fmla="*/ 2147483647 w 3904"/>
              <a:gd name="T113" fmla="*/ 2147483647 h 1984"/>
              <a:gd name="T114" fmla="*/ 2147483647 w 3904"/>
              <a:gd name="T115" fmla="*/ 0 h 1984"/>
              <a:gd name="T116" fmla="*/ 2147483647 w 3904"/>
              <a:gd name="T117" fmla="*/ 0 h 1984"/>
              <a:gd name="T118" fmla="*/ 2147483647 w 3904"/>
              <a:gd name="T119" fmla="*/ 0 h 19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04"/>
              <a:gd name="T181" fmla="*/ 0 h 1984"/>
              <a:gd name="T182" fmla="*/ 3904 w 3904"/>
              <a:gd name="T183" fmla="*/ 1984 h 198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04" h="1984">
                <a:moveTo>
                  <a:pt x="0" y="1984"/>
                </a:moveTo>
                <a:lnTo>
                  <a:pt x="0" y="1984"/>
                </a:lnTo>
                <a:lnTo>
                  <a:pt x="8" y="1984"/>
                </a:lnTo>
                <a:lnTo>
                  <a:pt x="8" y="1120"/>
                </a:lnTo>
                <a:lnTo>
                  <a:pt x="16" y="1120"/>
                </a:lnTo>
                <a:lnTo>
                  <a:pt x="16" y="1072"/>
                </a:lnTo>
                <a:lnTo>
                  <a:pt x="24" y="1072"/>
                </a:lnTo>
                <a:lnTo>
                  <a:pt x="24" y="1048"/>
                </a:lnTo>
                <a:lnTo>
                  <a:pt x="32" y="1048"/>
                </a:lnTo>
                <a:lnTo>
                  <a:pt x="32" y="1032"/>
                </a:lnTo>
                <a:lnTo>
                  <a:pt x="40" y="1032"/>
                </a:lnTo>
                <a:lnTo>
                  <a:pt x="40" y="1016"/>
                </a:lnTo>
                <a:lnTo>
                  <a:pt x="48" y="1016"/>
                </a:lnTo>
                <a:lnTo>
                  <a:pt x="48" y="1000"/>
                </a:lnTo>
                <a:lnTo>
                  <a:pt x="56" y="1000"/>
                </a:lnTo>
                <a:lnTo>
                  <a:pt x="56" y="984"/>
                </a:lnTo>
                <a:lnTo>
                  <a:pt x="64" y="984"/>
                </a:lnTo>
                <a:lnTo>
                  <a:pt x="64" y="976"/>
                </a:lnTo>
                <a:lnTo>
                  <a:pt x="72" y="976"/>
                </a:lnTo>
                <a:lnTo>
                  <a:pt x="72" y="952"/>
                </a:lnTo>
                <a:lnTo>
                  <a:pt x="80" y="952"/>
                </a:lnTo>
                <a:lnTo>
                  <a:pt x="80" y="928"/>
                </a:lnTo>
                <a:lnTo>
                  <a:pt x="96" y="928"/>
                </a:lnTo>
                <a:lnTo>
                  <a:pt x="96" y="920"/>
                </a:lnTo>
                <a:lnTo>
                  <a:pt x="104" y="920"/>
                </a:lnTo>
                <a:lnTo>
                  <a:pt x="104" y="912"/>
                </a:lnTo>
                <a:lnTo>
                  <a:pt x="112" y="912"/>
                </a:lnTo>
                <a:lnTo>
                  <a:pt x="120" y="912"/>
                </a:lnTo>
                <a:lnTo>
                  <a:pt x="120" y="904"/>
                </a:lnTo>
                <a:lnTo>
                  <a:pt x="128" y="904"/>
                </a:lnTo>
                <a:lnTo>
                  <a:pt x="128" y="896"/>
                </a:lnTo>
                <a:lnTo>
                  <a:pt x="136" y="896"/>
                </a:lnTo>
                <a:lnTo>
                  <a:pt x="144" y="896"/>
                </a:lnTo>
                <a:lnTo>
                  <a:pt x="152" y="896"/>
                </a:lnTo>
                <a:lnTo>
                  <a:pt x="160" y="896"/>
                </a:lnTo>
                <a:lnTo>
                  <a:pt x="160" y="888"/>
                </a:lnTo>
                <a:lnTo>
                  <a:pt x="168" y="888"/>
                </a:lnTo>
                <a:lnTo>
                  <a:pt x="168" y="880"/>
                </a:lnTo>
                <a:lnTo>
                  <a:pt x="176" y="880"/>
                </a:lnTo>
                <a:lnTo>
                  <a:pt x="184" y="880"/>
                </a:lnTo>
                <a:lnTo>
                  <a:pt x="184" y="872"/>
                </a:lnTo>
                <a:lnTo>
                  <a:pt x="200" y="872"/>
                </a:lnTo>
                <a:lnTo>
                  <a:pt x="200" y="864"/>
                </a:lnTo>
                <a:lnTo>
                  <a:pt x="208" y="864"/>
                </a:lnTo>
                <a:lnTo>
                  <a:pt x="208" y="856"/>
                </a:lnTo>
                <a:lnTo>
                  <a:pt x="216" y="856"/>
                </a:lnTo>
                <a:lnTo>
                  <a:pt x="224" y="856"/>
                </a:lnTo>
                <a:lnTo>
                  <a:pt x="224" y="848"/>
                </a:lnTo>
                <a:lnTo>
                  <a:pt x="232" y="848"/>
                </a:lnTo>
                <a:lnTo>
                  <a:pt x="240" y="848"/>
                </a:lnTo>
                <a:lnTo>
                  <a:pt x="248" y="848"/>
                </a:lnTo>
                <a:lnTo>
                  <a:pt x="248" y="840"/>
                </a:lnTo>
                <a:lnTo>
                  <a:pt x="256" y="840"/>
                </a:lnTo>
                <a:lnTo>
                  <a:pt x="256" y="832"/>
                </a:lnTo>
                <a:lnTo>
                  <a:pt x="264" y="832"/>
                </a:lnTo>
                <a:lnTo>
                  <a:pt x="264" y="824"/>
                </a:lnTo>
                <a:lnTo>
                  <a:pt x="272" y="824"/>
                </a:lnTo>
                <a:lnTo>
                  <a:pt x="272" y="816"/>
                </a:lnTo>
                <a:lnTo>
                  <a:pt x="280" y="816"/>
                </a:lnTo>
                <a:lnTo>
                  <a:pt x="296" y="816"/>
                </a:lnTo>
                <a:lnTo>
                  <a:pt x="296" y="808"/>
                </a:lnTo>
                <a:lnTo>
                  <a:pt x="304" y="808"/>
                </a:lnTo>
                <a:lnTo>
                  <a:pt x="312" y="808"/>
                </a:lnTo>
                <a:lnTo>
                  <a:pt x="312" y="800"/>
                </a:lnTo>
                <a:lnTo>
                  <a:pt x="320" y="800"/>
                </a:lnTo>
                <a:lnTo>
                  <a:pt x="328" y="800"/>
                </a:lnTo>
                <a:lnTo>
                  <a:pt x="336" y="800"/>
                </a:lnTo>
                <a:lnTo>
                  <a:pt x="336" y="792"/>
                </a:lnTo>
                <a:lnTo>
                  <a:pt x="344" y="792"/>
                </a:lnTo>
                <a:lnTo>
                  <a:pt x="352" y="792"/>
                </a:lnTo>
                <a:lnTo>
                  <a:pt x="352" y="784"/>
                </a:lnTo>
                <a:lnTo>
                  <a:pt x="360" y="784"/>
                </a:lnTo>
                <a:lnTo>
                  <a:pt x="368" y="784"/>
                </a:lnTo>
                <a:lnTo>
                  <a:pt x="376" y="784"/>
                </a:lnTo>
                <a:lnTo>
                  <a:pt x="376" y="776"/>
                </a:lnTo>
                <a:lnTo>
                  <a:pt x="384" y="776"/>
                </a:lnTo>
                <a:lnTo>
                  <a:pt x="400" y="776"/>
                </a:lnTo>
                <a:lnTo>
                  <a:pt x="400" y="760"/>
                </a:lnTo>
                <a:lnTo>
                  <a:pt x="408" y="760"/>
                </a:lnTo>
                <a:lnTo>
                  <a:pt x="416" y="760"/>
                </a:lnTo>
                <a:lnTo>
                  <a:pt x="416" y="752"/>
                </a:lnTo>
                <a:lnTo>
                  <a:pt x="424" y="752"/>
                </a:lnTo>
                <a:lnTo>
                  <a:pt x="432" y="752"/>
                </a:lnTo>
                <a:lnTo>
                  <a:pt x="440" y="752"/>
                </a:lnTo>
                <a:lnTo>
                  <a:pt x="440" y="744"/>
                </a:lnTo>
                <a:lnTo>
                  <a:pt x="448" y="744"/>
                </a:lnTo>
                <a:lnTo>
                  <a:pt x="456" y="744"/>
                </a:lnTo>
                <a:lnTo>
                  <a:pt x="456" y="736"/>
                </a:lnTo>
                <a:lnTo>
                  <a:pt x="464" y="736"/>
                </a:lnTo>
                <a:lnTo>
                  <a:pt x="472" y="736"/>
                </a:lnTo>
                <a:lnTo>
                  <a:pt x="472" y="720"/>
                </a:lnTo>
                <a:lnTo>
                  <a:pt x="480" y="720"/>
                </a:lnTo>
                <a:lnTo>
                  <a:pt x="488" y="720"/>
                </a:lnTo>
                <a:lnTo>
                  <a:pt x="504" y="720"/>
                </a:lnTo>
                <a:lnTo>
                  <a:pt x="504" y="712"/>
                </a:lnTo>
                <a:lnTo>
                  <a:pt x="512" y="712"/>
                </a:lnTo>
                <a:lnTo>
                  <a:pt x="520" y="712"/>
                </a:lnTo>
                <a:lnTo>
                  <a:pt x="520" y="704"/>
                </a:lnTo>
                <a:lnTo>
                  <a:pt x="528" y="704"/>
                </a:lnTo>
                <a:lnTo>
                  <a:pt x="536" y="704"/>
                </a:lnTo>
                <a:lnTo>
                  <a:pt x="544" y="704"/>
                </a:lnTo>
                <a:lnTo>
                  <a:pt x="544" y="696"/>
                </a:lnTo>
                <a:lnTo>
                  <a:pt x="552" y="696"/>
                </a:lnTo>
                <a:lnTo>
                  <a:pt x="552" y="688"/>
                </a:lnTo>
                <a:lnTo>
                  <a:pt x="560" y="688"/>
                </a:lnTo>
                <a:lnTo>
                  <a:pt x="560" y="680"/>
                </a:lnTo>
                <a:lnTo>
                  <a:pt x="568" y="680"/>
                </a:lnTo>
                <a:lnTo>
                  <a:pt x="576" y="680"/>
                </a:lnTo>
                <a:lnTo>
                  <a:pt x="584" y="680"/>
                </a:lnTo>
                <a:lnTo>
                  <a:pt x="592" y="680"/>
                </a:lnTo>
                <a:lnTo>
                  <a:pt x="608" y="680"/>
                </a:lnTo>
                <a:lnTo>
                  <a:pt x="616" y="680"/>
                </a:lnTo>
                <a:lnTo>
                  <a:pt x="616" y="672"/>
                </a:lnTo>
                <a:lnTo>
                  <a:pt x="624" y="672"/>
                </a:lnTo>
                <a:lnTo>
                  <a:pt x="624" y="664"/>
                </a:lnTo>
                <a:lnTo>
                  <a:pt x="632" y="664"/>
                </a:lnTo>
                <a:lnTo>
                  <a:pt x="640" y="664"/>
                </a:lnTo>
                <a:lnTo>
                  <a:pt x="648" y="664"/>
                </a:lnTo>
                <a:lnTo>
                  <a:pt x="656" y="664"/>
                </a:lnTo>
                <a:lnTo>
                  <a:pt x="664" y="664"/>
                </a:lnTo>
                <a:lnTo>
                  <a:pt x="664" y="656"/>
                </a:lnTo>
                <a:lnTo>
                  <a:pt x="672" y="656"/>
                </a:lnTo>
                <a:lnTo>
                  <a:pt x="672" y="648"/>
                </a:lnTo>
                <a:lnTo>
                  <a:pt x="680" y="648"/>
                </a:lnTo>
                <a:lnTo>
                  <a:pt x="688" y="648"/>
                </a:lnTo>
                <a:lnTo>
                  <a:pt x="688" y="640"/>
                </a:lnTo>
                <a:lnTo>
                  <a:pt x="704" y="640"/>
                </a:lnTo>
                <a:lnTo>
                  <a:pt x="712" y="640"/>
                </a:lnTo>
                <a:lnTo>
                  <a:pt x="720" y="640"/>
                </a:lnTo>
                <a:lnTo>
                  <a:pt x="720" y="632"/>
                </a:lnTo>
                <a:lnTo>
                  <a:pt x="728" y="632"/>
                </a:lnTo>
                <a:lnTo>
                  <a:pt x="736" y="632"/>
                </a:lnTo>
                <a:lnTo>
                  <a:pt x="736" y="624"/>
                </a:lnTo>
                <a:lnTo>
                  <a:pt x="744" y="624"/>
                </a:lnTo>
                <a:lnTo>
                  <a:pt x="752" y="624"/>
                </a:lnTo>
                <a:lnTo>
                  <a:pt x="760" y="624"/>
                </a:lnTo>
                <a:lnTo>
                  <a:pt x="768" y="624"/>
                </a:lnTo>
                <a:lnTo>
                  <a:pt x="776" y="624"/>
                </a:lnTo>
                <a:lnTo>
                  <a:pt x="776" y="616"/>
                </a:lnTo>
                <a:lnTo>
                  <a:pt x="784" y="616"/>
                </a:lnTo>
                <a:lnTo>
                  <a:pt x="784" y="608"/>
                </a:lnTo>
                <a:lnTo>
                  <a:pt x="792" y="608"/>
                </a:lnTo>
                <a:lnTo>
                  <a:pt x="808" y="608"/>
                </a:lnTo>
                <a:lnTo>
                  <a:pt x="816" y="608"/>
                </a:lnTo>
                <a:lnTo>
                  <a:pt x="816" y="600"/>
                </a:lnTo>
                <a:lnTo>
                  <a:pt x="824" y="600"/>
                </a:lnTo>
                <a:lnTo>
                  <a:pt x="832" y="600"/>
                </a:lnTo>
                <a:lnTo>
                  <a:pt x="840" y="600"/>
                </a:lnTo>
                <a:lnTo>
                  <a:pt x="848" y="600"/>
                </a:lnTo>
                <a:lnTo>
                  <a:pt x="856" y="600"/>
                </a:lnTo>
                <a:lnTo>
                  <a:pt x="856" y="592"/>
                </a:lnTo>
                <a:lnTo>
                  <a:pt x="864" y="592"/>
                </a:lnTo>
                <a:lnTo>
                  <a:pt x="872" y="592"/>
                </a:lnTo>
                <a:lnTo>
                  <a:pt x="872" y="584"/>
                </a:lnTo>
                <a:lnTo>
                  <a:pt x="880" y="584"/>
                </a:lnTo>
                <a:lnTo>
                  <a:pt x="888" y="584"/>
                </a:lnTo>
                <a:lnTo>
                  <a:pt x="896" y="584"/>
                </a:lnTo>
                <a:lnTo>
                  <a:pt x="896" y="576"/>
                </a:lnTo>
                <a:lnTo>
                  <a:pt x="912" y="576"/>
                </a:lnTo>
                <a:lnTo>
                  <a:pt x="920" y="576"/>
                </a:lnTo>
                <a:lnTo>
                  <a:pt x="920" y="568"/>
                </a:lnTo>
                <a:lnTo>
                  <a:pt x="928" y="568"/>
                </a:lnTo>
                <a:lnTo>
                  <a:pt x="936" y="568"/>
                </a:lnTo>
                <a:lnTo>
                  <a:pt x="936" y="560"/>
                </a:lnTo>
                <a:lnTo>
                  <a:pt x="944" y="560"/>
                </a:lnTo>
                <a:lnTo>
                  <a:pt x="952" y="560"/>
                </a:lnTo>
                <a:lnTo>
                  <a:pt x="952" y="544"/>
                </a:lnTo>
                <a:lnTo>
                  <a:pt x="960" y="544"/>
                </a:lnTo>
                <a:lnTo>
                  <a:pt x="968" y="544"/>
                </a:lnTo>
                <a:lnTo>
                  <a:pt x="976" y="544"/>
                </a:lnTo>
                <a:lnTo>
                  <a:pt x="976" y="536"/>
                </a:lnTo>
                <a:lnTo>
                  <a:pt x="984" y="536"/>
                </a:lnTo>
                <a:lnTo>
                  <a:pt x="992" y="536"/>
                </a:lnTo>
                <a:lnTo>
                  <a:pt x="1008" y="536"/>
                </a:lnTo>
                <a:lnTo>
                  <a:pt x="1008" y="520"/>
                </a:lnTo>
                <a:lnTo>
                  <a:pt x="1016" y="520"/>
                </a:lnTo>
                <a:lnTo>
                  <a:pt x="1024" y="520"/>
                </a:lnTo>
                <a:lnTo>
                  <a:pt x="1024" y="512"/>
                </a:lnTo>
                <a:lnTo>
                  <a:pt x="1032" y="512"/>
                </a:lnTo>
                <a:lnTo>
                  <a:pt x="1040" y="512"/>
                </a:lnTo>
                <a:lnTo>
                  <a:pt x="1048" y="512"/>
                </a:lnTo>
                <a:lnTo>
                  <a:pt x="1056" y="512"/>
                </a:lnTo>
                <a:lnTo>
                  <a:pt x="1064" y="512"/>
                </a:lnTo>
                <a:lnTo>
                  <a:pt x="1072" y="512"/>
                </a:lnTo>
                <a:lnTo>
                  <a:pt x="1080" y="512"/>
                </a:lnTo>
                <a:lnTo>
                  <a:pt x="1088" y="512"/>
                </a:lnTo>
                <a:lnTo>
                  <a:pt x="1096" y="512"/>
                </a:lnTo>
                <a:lnTo>
                  <a:pt x="1112" y="512"/>
                </a:lnTo>
                <a:lnTo>
                  <a:pt x="1112" y="504"/>
                </a:lnTo>
                <a:lnTo>
                  <a:pt x="1120" y="504"/>
                </a:lnTo>
                <a:lnTo>
                  <a:pt x="1128" y="504"/>
                </a:lnTo>
                <a:lnTo>
                  <a:pt x="1128" y="496"/>
                </a:lnTo>
                <a:lnTo>
                  <a:pt x="1136" y="496"/>
                </a:lnTo>
                <a:lnTo>
                  <a:pt x="1144" y="496"/>
                </a:lnTo>
                <a:lnTo>
                  <a:pt x="1152" y="496"/>
                </a:lnTo>
                <a:lnTo>
                  <a:pt x="1160" y="496"/>
                </a:lnTo>
                <a:lnTo>
                  <a:pt x="1168" y="496"/>
                </a:lnTo>
                <a:lnTo>
                  <a:pt x="1176" y="496"/>
                </a:lnTo>
                <a:lnTo>
                  <a:pt x="1176" y="488"/>
                </a:lnTo>
                <a:lnTo>
                  <a:pt x="1184" y="488"/>
                </a:lnTo>
                <a:lnTo>
                  <a:pt x="1184" y="480"/>
                </a:lnTo>
                <a:lnTo>
                  <a:pt x="1192" y="480"/>
                </a:lnTo>
                <a:lnTo>
                  <a:pt x="1200" y="480"/>
                </a:lnTo>
                <a:lnTo>
                  <a:pt x="1216" y="480"/>
                </a:lnTo>
                <a:lnTo>
                  <a:pt x="1216" y="472"/>
                </a:lnTo>
                <a:lnTo>
                  <a:pt x="1224" y="472"/>
                </a:lnTo>
                <a:lnTo>
                  <a:pt x="1224" y="464"/>
                </a:lnTo>
                <a:lnTo>
                  <a:pt x="1232" y="464"/>
                </a:lnTo>
                <a:lnTo>
                  <a:pt x="1240" y="464"/>
                </a:lnTo>
                <a:lnTo>
                  <a:pt x="1240" y="456"/>
                </a:lnTo>
                <a:lnTo>
                  <a:pt x="1248" y="456"/>
                </a:lnTo>
                <a:lnTo>
                  <a:pt x="1256" y="456"/>
                </a:lnTo>
                <a:lnTo>
                  <a:pt x="1264" y="456"/>
                </a:lnTo>
                <a:lnTo>
                  <a:pt x="1272" y="456"/>
                </a:lnTo>
                <a:lnTo>
                  <a:pt x="1280" y="456"/>
                </a:lnTo>
                <a:lnTo>
                  <a:pt x="1280" y="448"/>
                </a:lnTo>
                <a:lnTo>
                  <a:pt x="1288" y="448"/>
                </a:lnTo>
                <a:lnTo>
                  <a:pt x="1296" y="448"/>
                </a:lnTo>
                <a:lnTo>
                  <a:pt x="1296" y="440"/>
                </a:lnTo>
                <a:lnTo>
                  <a:pt x="1304" y="440"/>
                </a:lnTo>
                <a:lnTo>
                  <a:pt x="1320" y="440"/>
                </a:lnTo>
                <a:lnTo>
                  <a:pt x="1328" y="440"/>
                </a:lnTo>
                <a:lnTo>
                  <a:pt x="1328" y="432"/>
                </a:lnTo>
                <a:lnTo>
                  <a:pt x="1336" y="432"/>
                </a:lnTo>
                <a:lnTo>
                  <a:pt x="1344" y="432"/>
                </a:lnTo>
                <a:lnTo>
                  <a:pt x="1344" y="424"/>
                </a:lnTo>
                <a:lnTo>
                  <a:pt x="1352" y="424"/>
                </a:lnTo>
                <a:lnTo>
                  <a:pt x="1360" y="424"/>
                </a:lnTo>
                <a:lnTo>
                  <a:pt x="1368" y="424"/>
                </a:lnTo>
                <a:lnTo>
                  <a:pt x="1368" y="416"/>
                </a:lnTo>
                <a:lnTo>
                  <a:pt x="1376" y="416"/>
                </a:lnTo>
                <a:lnTo>
                  <a:pt x="1384" y="416"/>
                </a:lnTo>
                <a:lnTo>
                  <a:pt x="1384" y="408"/>
                </a:lnTo>
                <a:lnTo>
                  <a:pt x="1392" y="408"/>
                </a:lnTo>
                <a:lnTo>
                  <a:pt x="1392" y="400"/>
                </a:lnTo>
                <a:lnTo>
                  <a:pt x="1400" y="400"/>
                </a:lnTo>
                <a:lnTo>
                  <a:pt x="1416" y="400"/>
                </a:lnTo>
                <a:lnTo>
                  <a:pt x="1424" y="400"/>
                </a:lnTo>
                <a:lnTo>
                  <a:pt x="1432" y="400"/>
                </a:lnTo>
                <a:lnTo>
                  <a:pt x="1440" y="400"/>
                </a:lnTo>
                <a:lnTo>
                  <a:pt x="1448" y="400"/>
                </a:lnTo>
                <a:lnTo>
                  <a:pt x="1448" y="392"/>
                </a:lnTo>
                <a:lnTo>
                  <a:pt x="1456" y="392"/>
                </a:lnTo>
                <a:lnTo>
                  <a:pt x="1464" y="392"/>
                </a:lnTo>
                <a:lnTo>
                  <a:pt x="1472" y="392"/>
                </a:lnTo>
                <a:lnTo>
                  <a:pt x="1480" y="392"/>
                </a:lnTo>
                <a:lnTo>
                  <a:pt x="1488" y="392"/>
                </a:lnTo>
                <a:lnTo>
                  <a:pt x="1488" y="384"/>
                </a:lnTo>
                <a:lnTo>
                  <a:pt x="1496" y="384"/>
                </a:lnTo>
                <a:lnTo>
                  <a:pt x="1504" y="384"/>
                </a:lnTo>
                <a:lnTo>
                  <a:pt x="1520" y="384"/>
                </a:lnTo>
                <a:lnTo>
                  <a:pt x="1528" y="384"/>
                </a:lnTo>
                <a:lnTo>
                  <a:pt x="1528" y="376"/>
                </a:lnTo>
                <a:lnTo>
                  <a:pt x="1536" y="376"/>
                </a:lnTo>
                <a:lnTo>
                  <a:pt x="1544" y="376"/>
                </a:lnTo>
                <a:lnTo>
                  <a:pt x="1544" y="368"/>
                </a:lnTo>
                <a:lnTo>
                  <a:pt x="1552" y="368"/>
                </a:lnTo>
                <a:lnTo>
                  <a:pt x="1560" y="368"/>
                </a:lnTo>
                <a:lnTo>
                  <a:pt x="1568" y="368"/>
                </a:lnTo>
                <a:lnTo>
                  <a:pt x="1568" y="360"/>
                </a:lnTo>
                <a:lnTo>
                  <a:pt x="1576" y="360"/>
                </a:lnTo>
                <a:lnTo>
                  <a:pt x="1584" y="360"/>
                </a:lnTo>
                <a:lnTo>
                  <a:pt x="1592" y="360"/>
                </a:lnTo>
                <a:lnTo>
                  <a:pt x="1600" y="360"/>
                </a:lnTo>
                <a:lnTo>
                  <a:pt x="1608" y="360"/>
                </a:lnTo>
                <a:lnTo>
                  <a:pt x="1624" y="360"/>
                </a:lnTo>
                <a:lnTo>
                  <a:pt x="1632" y="360"/>
                </a:lnTo>
                <a:lnTo>
                  <a:pt x="1640" y="360"/>
                </a:lnTo>
                <a:lnTo>
                  <a:pt x="1648" y="360"/>
                </a:lnTo>
                <a:lnTo>
                  <a:pt x="1656" y="360"/>
                </a:lnTo>
                <a:lnTo>
                  <a:pt x="1664" y="360"/>
                </a:lnTo>
                <a:lnTo>
                  <a:pt x="1664" y="352"/>
                </a:lnTo>
                <a:lnTo>
                  <a:pt x="1672" y="352"/>
                </a:lnTo>
                <a:lnTo>
                  <a:pt x="1680" y="352"/>
                </a:lnTo>
                <a:lnTo>
                  <a:pt x="1688" y="352"/>
                </a:lnTo>
                <a:lnTo>
                  <a:pt x="1696" y="352"/>
                </a:lnTo>
                <a:lnTo>
                  <a:pt x="1704" y="352"/>
                </a:lnTo>
                <a:lnTo>
                  <a:pt x="1712" y="352"/>
                </a:lnTo>
                <a:lnTo>
                  <a:pt x="1712" y="344"/>
                </a:lnTo>
                <a:lnTo>
                  <a:pt x="1728" y="344"/>
                </a:lnTo>
                <a:lnTo>
                  <a:pt x="1736" y="344"/>
                </a:lnTo>
                <a:lnTo>
                  <a:pt x="1744" y="344"/>
                </a:lnTo>
                <a:lnTo>
                  <a:pt x="1744" y="336"/>
                </a:lnTo>
                <a:lnTo>
                  <a:pt x="1752" y="336"/>
                </a:lnTo>
                <a:lnTo>
                  <a:pt x="1760" y="336"/>
                </a:lnTo>
                <a:lnTo>
                  <a:pt x="1768" y="336"/>
                </a:lnTo>
                <a:lnTo>
                  <a:pt x="1776" y="336"/>
                </a:lnTo>
                <a:lnTo>
                  <a:pt x="1784" y="336"/>
                </a:lnTo>
                <a:lnTo>
                  <a:pt x="1792" y="336"/>
                </a:lnTo>
                <a:lnTo>
                  <a:pt x="1800" y="336"/>
                </a:lnTo>
                <a:lnTo>
                  <a:pt x="1808" y="336"/>
                </a:lnTo>
                <a:lnTo>
                  <a:pt x="1824" y="336"/>
                </a:lnTo>
                <a:lnTo>
                  <a:pt x="1832" y="336"/>
                </a:lnTo>
                <a:lnTo>
                  <a:pt x="1832" y="328"/>
                </a:lnTo>
                <a:lnTo>
                  <a:pt x="1840" y="328"/>
                </a:lnTo>
                <a:lnTo>
                  <a:pt x="1848" y="328"/>
                </a:lnTo>
                <a:lnTo>
                  <a:pt x="1856" y="328"/>
                </a:lnTo>
                <a:lnTo>
                  <a:pt x="1856" y="320"/>
                </a:lnTo>
                <a:lnTo>
                  <a:pt x="1864" y="320"/>
                </a:lnTo>
                <a:lnTo>
                  <a:pt x="1872" y="320"/>
                </a:lnTo>
                <a:lnTo>
                  <a:pt x="1880" y="320"/>
                </a:lnTo>
                <a:lnTo>
                  <a:pt x="1880" y="312"/>
                </a:lnTo>
                <a:lnTo>
                  <a:pt x="1888" y="312"/>
                </a:lnTo>
                <a:lnTo>
                  <a:pt x="1896" y="312"/>
                </a:lnTo>
                <a:lnTo>
                  <a:pt x="1904" y="312"/>
                </a:lnTo>
                <a:lnTo>
                  <a:pt x="1904" y="304"/>
                </a:lnTo>
                <a:lnTo>
                  <a:pt x="1912" y="304"/>
                </a:lnTo>
                <a:lnTo>
                  <a:pt x="1928" y="304"/>
                </a:lnTo>
                <a:lnTo>
                  <a:pt x="1928" y="296"/>
                </a:lnTo>
                <a:lnTo>
                  <a:pt x="1936" y="296"/>
                </a:lnTo>
                <a:lnTo>
                  <a:pt x="1944" y="296"/>
                </a:lnTo>
                <a:lnTo>
                  <a:pt x="1952" y="296"/>
                </a:lnTo>
                <a:lnTo>
                  <a:pt x="1960" y="296"/>
                </a:lnTo>
                <a:lnTo>
                  <a:pt x="1968" y="296"/>
                </a:lnTo>
                <a:lnTo>
                  <a:pt x="1976" y="296"/>
                </a:lnTo>
                <a:lnTo>
                  <a:pt x="1976" y="288"/>
                </a:lnTo>
                <a:lnTo>
                  <a:pt x="1984" y="288"/>
                </a:lnTo>
                <a:lnTo>
                  <a:pt x="1992" y="288"/>
                </a:lnTo>
                <a:lnTo>
                  <a:pt x="2000" y="288"/>
                </a:lnTo>
                <a:lnTo>
                  <a:pt x="2008" y="288"/>
                </a:lnTo>
                <a:lnTo>
                  <a:pt x="2016" y="288"/>
                </a:lnTo>
                <a:lnTo>
                  <a:pt x="2016" y="280"/>
                </a:lnTo>
                <a:lnTo>
                  <a:pt x="2032" y="280"/>
                </a:lnTo>
                <a:lnTo>
                  <a:pt x="2040" y="280"/>
                </a:lnTo>
                <a:lnTo>
                  <a:pt x="2040" y="272"/>
                </a:lnTo>
                <a:lnTo>
                  <a:pt x="2048" y="272"/>
                </a:lnTo>
                <a:lnTo>
                  <a:pt x="2048" y="264"/>
                </a:lnTo>
                <a:lnTo>
                  <a:pt x="2056" y="264"/>
                </a:lnTo>
                <a:lnTo>
                  <a:pt x="2064" y="264"/>
                </a:lnTo>
                <a:lnTo>
                  <a:pt x="2072" y="264"/>
                </a:lnTo>
                <a:lnTo>
                  <a:pt x="2080" y="264"/>
                </a:lnTo>
                <a:lnTo>
                  <a:pt x="2088" y="264"/>
                </a:lnTo>
                <a:lnTo>
                  <a:pt x="2096" y="264"/>
                </a:lnTo>
                <a:lnTo>
                  <a:pt x="2104" y="264"/>
                </a:lnTo>
                <a:lnTo>
                  <a:pt x="2104" y="256"/>
                </a:lnTo>
                <a:lnTo>
                  <a:pt x="2112" y="256"/>
                </a:lnTo>
                <a:lnTo>
                  <a:pt x="2120" y="256"/>
                </a:lnTo>
                <a:lnTo>
                  <a:pt x="2136" y="256"/>
                </a:lnTo>
                <a:lnTo>
                  <a:pt x="2144" y="256"/>
                </a:lnTo>
                <a:lnTo>
                  <a:pt x="2152" y="256"/>
                </a:lnTo>
                <a:lnTo>
                  <a:pt x="2160" y="256"/>
                </a:lnTo>
                <a:lnTo>
                  <a:pt x="2160" y="248"/>
                </a:lnTo>
                <a:lnTo>
                  <a:pt x="2168" y="248"/>
                </a:lnTo>
                <a:lnTo>
                  <a:pt x="2176" y="248"/>
                </a:lnTo>
                <a:lnTo>
                  <a:pt x="2176" y="240"/>
                </a:lnTo>
                <a:lnTo>
                  <a:pt x="2184" y="240"/>
                </a:lnTo>
                <a:lnTo>
                  <a:pt x="2192" y="240"/>
                </a:lnTo>
                <a:lnTo>
                  <a:pt x="2200" y="240"/>
                </a:lnTo>
                <a:lnTo>
                  <a:pt x="2208" y="240"/>
                </a:lnTo>
                <a:lnTo>
                  <a:pt x="2216" y="240"/>
                </a:lnTo>
                <a:lnTo>
                  <a:pt x="2232" y="240"/>
                </a:lnTo>
                <a:lnTo>
                  <a:pt x="2240" y="240"/>
                </a:lnTo>
                <a:lnTo>
                  <a:pt x="2248" y="240"/>
                </a:lnTo>
                <a:lnTo>
                  <a:pt x="2256" y="240"/>
                </a:lnTo>
                <a:lnTo>
                  <a:pt x="2264" y="240"/>
                </a:lnTo>
                <a:lnTo>
                  <a:pt x="2264" y="232"/>
                </a:lnTo>
                <a:lnTo>
                  <a:pt x="2272" y="232"/>
                </a:lnTo>
                <a:lnTo>
                  <a:pt x="2280" y="232"/>
                </a:lnTo>
                <a:lnTo>
                  <a:pt x="2288" y="232"/>
                </a:lnTo>
                <a:lnTo>
                  <a:pt x="2288" y="224"/>
                </a:lnTo>
                <a:lnTo>
                  <a:pt x="2296" y="224"/>
                </a:lnTo>
                <a:lnTo>
                  <a:pt x="2304" y="224"/>
                </a:lnTo>
                <a:lnTo>
                  <a:pt x="2312" y="224"/>
                </a:lnTo>
                <a:lnTo>
                  <a:pt x="2312" y="216"/>
                </a:lnTo>
                <a:lnTo>
                  <a:pt x="2320" y="216"/>
                </a:lnTo>
                <a:lnTo>
                  <a:pt x="2336" y="216"/>
                </a:lnTo>
                <a:lnTo>
                  <a:pt x="2344" y="216"/>
                </a:lnTo>
                <a:lnTo>
                  <a:pt x="2352" y="216"/>
                </a:lnTo>
                <a:lnTo>
                  <a:pt x="2360" y="216"/>
                </a:lnTo>
                <a:lnTo>
                  <a:pt x="2368" y="216"/>
                </a:lnTo>
                <a:lnTo>
                  <a:pt x="2376" y="216"/>
                </a:lnTo>
                <a:lnTo>
                  <a:pt x="2384" y="216"/>
                </a:lnTo>
                <a:lnTo>
                  <a:pt x="2384" y="208"/>
                </a:lnTo>
                <a:lnTo>
                  <a:pt x="2392" y="208"/>
                </a:lnTo>
                <a:lnTo>
                  <a:pt x="2400" y="208"/>
                </a:lnTo>
                <a:lnTo>
                  <a:pt x="2408" y="208"/>
                </a:lnTo>
                <a:lnTo>
                  <a:pt x="2416" y="208"/>
                </a:lnTo>
                <a:lnTo>
                  <a:pt x="2416" y="200"/>
                </a:lnTo>
                <a:lnTo>
                  <a:pt x="2424" y="200"/>
                </a:lnTo>
                <a:lnTo>
                  <a:pt x="2440" y="200"/>
                </a:lnTo>
                <a:lnTo>
                  <a:pt x="2448" y="200"/>
                </a:lnTo>
                <a:lnTo>
                  <a:pt x="2456" y="200"/>
                </a:lnTo>
                <a:lnTo>
                  <a:pt x="2464" y="200"/>
                </a:lnTo>
                <a:lnTo>
                  <a:pt x="2472" y="200"/>
                </a:lnTo>
                <a:lnTo>
                  <a:pt x="2480" y="200"/>
                </a:lnTo>
                <a:lnTo>
                  <a:pt x="2488" y="200"/>
                </a:lnTo>
                <a:lnTo>
                  <a:pt x="2496" y="200"/>
                </a:lnTo>
                <a:lnTo>
                  <a:pt x="2504" y="200"/>
                </a:lnTo>
                <a:lnTo>
                  <a:pt x="2512" y="200"/>
                </a:lnTo>
                <a:lnTo>
                  <a:pt x="2512" y="192"/>
                </a:lnTo>
                <a:lnTo>
                  <a:pt x="2520" y="192"/>
                </a:lnTo>
                <a:lnTo>
                  <a:pt x="2528" y="192"/>
                </a:lnTo>
                <a:lnTo>
                  <a:pt x="2544" y="192"/>
                </a:lnTo>
                <a:lnTo>
                  <a:pt x="2552" y="192"/>
                </a:lnTo>
                <a:lnTo>
                  <a:pt x="2560" y="192"/>
                </a:lnTo>
                <a:lnTo>
                  <a:pt x="2560" y="184"/>
                </a:lnTo>
                <a:lnTo>
                  <a:pt x="2568" y="184"/>
                </a:lnTo>
                <a:lnTo>
                  <a:pt x="2576" y="184"/>
                </a:lnTo>
                <a:lnTo>
                  <a:pt x="2584" y="184"/>
                </a:lnTo>
                <a:lnTo>
                  <a:pt x="2592" y="184"/>
                </a:lnTo>
                <a:lnTo>
                  <a:pt x="2600" y="184"/>
                </a:lnTo>
                <a:lnTo>
                  <a:pt x="2608" y="184"/>
                </a:lnTo>
                <a:lnTo>
                  <a:pt x="2608" y="176"/>
                </a:lnTo>
                <a:lnTo>
                  <a:pt x="2616" y="176"/>
                </a:lnTo>
                <a:lnTo>
                  <a:pt x="2624" y="176"/>
                </a:lnTo>
                <a:lnTo>
                  <a:pt x="2640" y="176"/>
                </a:lnTo>
                <a:lnTo>
                  <a:pt x="2648" y="176"/>
                </a:lnTo>
                <a:lnTo>
                  <a:pt x="2656" y="176"/>
                </a:lnTo>
                <a:lnTo>
                  <a:pt x="2664" y="176"/>
                </a:lnTo>
                <a:lnTo>
                  <a:pt x="2672" y="176"/>
                </a:lnTo>
                <a:lnTo>
                  <a:pt x="2680" y="176"/>
                </a:lnTo>
                <a:lnTo>
                  <a:pt x="2688" y="176"/>
                </a:lnTo>
                <a:lnTo>
                  <a:pt x="2696" y="176"/>
                </a:lnTo>
                <a:lnTo>
                  <a:pt x="2704" y="176"/>
                </a:lnTo>
                <a:lnTo>
                  <a:pt x="2712" y="176"/>
                </a:lnTo>
                <a:lnTo>
                  <a:pt x="2720" y="176"/>
                </a:lnTo>
                <a:lnTo>
                  <a:pt x="2728" y="176"/>
                </a:lnTo>
                <a:lnTo>
                  <a:pt x="2728" y="168"/>
                </a:lnTo>
                <a:lnTo>
                  <a:pt x="2744" y="168"/>
                </a:lnTo>
                <a:lnTo>
                  <a:pt x="2744" y="160"/>
                </a:lnTo>
                <a:lnTo>
                  <a:pt x="2752" y="160"/>
                </a:lnTo>
                <a:lnTo>
                  <a:pt x="2752" y="152"/>
                </a:lnTo>
                <a:lnTo>
                  <a:pt x="2760" y="152"/>
                </a:lnTo>
                <a:lnTo>
                  <a:pt x="2768" y="152"/>
                </a:lnTo>
                <a:lnTo>
                  <a:pt x="2776" y="152"/>
                </a:lnTo>
                <a:lnTo>
                  <a:pt x="2784" y="152"/>
                </a:lnTo>
                <a:lnTo>
                  <a:pt x="2792" y="152"/>
                </a:lnTo>
                <a:lnTo>
                  <a:pt x="2800" y="152"/>
                </a:lnTo>
                <a:lnTo>
                  <a:pt x="2808" y="152"/>
                </a:lnTo>
                <a:lnTo>
                  <a:pt x="2808" y="144"/>
                </a:lnTo>
                <a:lnTo>
                  <a:pt x="2816" y="144"/>
                </a:lnTo>
                <a:lnTo>
                  <a:pt x="2824" y="144"/>
                </a:lnTo>
                <a:lnTo>
                  <a:pt x="2832" y="144"/>
                </a:lnTo>
                <a:lnTo>
                  <a:pt x="2848" y="144"/>
                </a:lnTo>
                <a:lnTo>
                  <a:pt x="2856" y="144"/>
                </a:lnTo>
                <a:lnTo>
                  <a:pt x="2864" y="144"/>
                </a:lnTo>
                <a:lnTo>
                  <a:pt x="2872" y="144"/>
                </a:lnTo>
                <a:lnTo>
                  <a:pt x="2880" y="144"/>
                </a:lnTo>
                <a:lnTo>
                  <a:pt x="2888" y="144"/>
                </a:lnTo>
                <a:lnTo>
                  <a:pt x="2888" y="136"/>
                </a:lnTo>
                <a:lnTo>
                  <a:pt x="2896" y="136"/>
                </a:lnTo>
                <a:lnTo>
                  <a:pt x="2904" y="136"/>
                </a:lnTo>
                <a:lnTo>
                  <a:pt x="2912" y="136"/>
                </a:lnTo>
                <a:lnTo>
                  <a:pt x="2920" y="136"/>
                </a:lnTo>
                <a:lnTo>
                  <a:pt x="2928" y="136"/>
                </a:lnTo>
                <a:lnTo>
                  <a:pt x="2936" y="136"/>
                </a:lnTo>
                <a:lnTo>
                  <a:pt x="2952" y="136"/>
                </a:lnTo>
                <a:lnTo>
                  <a:pt x="2960" y="136"/>
                </a:lnTo>
                <a:lnTo>
                  <a:pt x="2968" y="136"/>
                </a:lnTo>
                <a:lnTo>
                  <a:pt x="2976" y="136"/>
                </a:lnTo>
                <a:lnTo>
                  <a:pt x="2984" y="136"/>
                </a:lnTo>
                <a:lnTo>
                  <a:pt x="2992" y="136"/>
                </a:lnTo>
                <a:lnTo>
                  <a:pt x="2992" y="128"/>
                </a:lnTo>
                <a:lnTo>
                  <a:pt x="3000" y="128"/>
                </a:lnTo>
                <a:lnTo>
                  <a:pt x="3008" y="128"/>
                </a:lnTo>
                <a:lnTo>
                  <a:pt x="3016" y="128"/>
                </a:lnTo>
                <a:lnTo>
                  <a:pt x="3024" y="128"/>
                </a:lnTo>
                <a:lnTo>
                  <a:pt x="3024" y="120"/>
                </a:lnTo>
                <a:lnTo>
                  <a:pt x="3032" y="120"/>
                </a:lnTo>
                <a:lnTo>
                  <a:pt x="3048" y="120"/>
                </a:lnTo>
                <a:lnTo>
                  <a:pt x="3056" y="120"/>
                </a:lnTo>
                <a:lnTo>
                  <a:pt x="3064" y="120"/>
                </a:lnTo>
                <a:lnTo>
                  <a:pt x="3072" y="120"/>
                </a:lnTo>
                <a:lnTo>
                  <a:pt x="3080" y="120"/>
                </a:lnTo>
                <a:lnTo>
                  <a:pt x="3088" y="120"/>
                </a:lnTo>
                <a:lnTo>
                  <a:pt x="3096" y="120"/>
                </a:lnTo>
                <a:lnTo>
                  <a:pt x="3104" y="120"/>
                </a:lnTo>
                <a:lnTo>
                  <a:pt x="3104" y="112"/>
                </a:lnTo>
                <a:lnTo>
                  <a:pt x="3112" y="112"/>
                </a:lnTo>
                <a:lnTo>
                  <a:pt x="3120" y="112"/>
                </a:lnTo>
                <a:lnTo>
                  <a:pt x="3128" y="112"/>
                </a:lnTo>
                <a:lnTo>
                  <a:pt x="3136" y="112"/>
                </a:lnTo>
                <a:lnTo>
                  <a:pt x="3152" y="112"/>
                </a:lnTo>
                <a:lnTo>
                  <a:pt x="3160" y="112"/>
                </a:lnTo>
                <a:lnTo>
                  <a:pt x="3168" y="112"/>
                </a:lnTo>
                <a:lnTo>
                  <a:pt x="3168" y="104"/>
                </a:lnTo>
                <a:lnTo>
                  <a:pt x="3176" y="104"/>
                </a:lnTo>
                <a:lnTo>
                  <a:pt x="3184" y="104"/>
                </a:lnTo>
                <a:lnTo>
                  <a:pt x="3192" y="104"/>
                </a:lnTo>
                <a:lnTo>
                  <a:pt x="3200" y="104"/>
                </a:lnTo>
                <a:lnTo>
                  <a:pt x="3208" y="104"/>
                </a:lnTo>
                <a:lnTo>
                  <a:pt x="3216" y="104"/>
                </a:lnTo>
                <a:lnTo>
                  <a:pt x="3224" y="104"/>
                </a:lnTo>
                <a:lnTo>
                  <a:pt x="3232" y="104"/>
                </a:lnTo>
                <a:lnTo>
                  <a:pt x="3240" y="104"/>
                </a:lnTo>
                <a:lnTo>
                  <a:pt x="3240" y="96"/>
                </a:lnTo>
                <a:lnTo>
                  <a:pt x="3256" y="96"/>
                </a:lnTo>
                <a:lnTo>
                  <a:pt x="3264" y="96"/>
                </a:lnTo>
                <a:lnTo>
                  <a:pt x="3272" y="96"/>
                </a:lnTo>
                <a:lnTo>
                  <a:pt x="3280" y="96"/>
                </a:lnTo>
                <a:lnTo>
                  <a:pt x="3280" y="88"/>
                </a:lnTo>
                <a:lnTo>
                  <a:pt x="3288" y="88"/>
                </a:lnTo>
                <a:lnTo>
                  <a:pt x="3288" y="80"/>
                </a:lnTo>
                <a:lnTo>
                  <a:pt x="3296" y="80"/>
                </a:lnTo>
                <a:lnTo>
                  <a:pt x="3304" y="80"/>
                </a:lnTo>
                <a:lnTo>
                  <a:pt x="3312" y="80"/>
                </a:lnTo>
                <a:lnTo>
                  <a:pt x="3320" y="80"/>
                </a:lnTo>
                <a:lnTo>
                  <a:pt x="3328" y="80"/>
                </a:lnTo>
                <a:lnTo>
                  <a:pt x="3328" y="72"/>
                </a:lnTo>
                <a:lnTo>
                  <a:pt x="3336" y="72"/>
                </a:lnTo>
                <a:lnTo>
                  <a:pt x="3344" y="72"/>
                </a:lnTo>
                <a:lnTo>
                  <a:pt x="3360" y="72"/>
                </a:lnTo>
                <a:lnTo>
                  <a:pt x="3368" y="72"/>
                </a:lnTo>
                <a:lnTo>
                  <a:pt x="3368" y="64"/>
                </a:lnTo>
                <a:lnTo>
                  <a:pt x="3376" y="64"/>
                </a:lnTo>
                <a:lnTo>
                  <a:pt x="3384" y="64"/>
                </a:lnTo>
                <a:lnTo>
                  <a:pt x="3392" y="64"/>
                </a:lnTo>
                <a:lnTo>
                  <a:pt x="3400" y="64"/>
                </a:lnTo>
                <a:lnTo>
                  <a:pt x="3400" y="56"/>
                </a:lnTo>
                <a:lnTo>
                  <a:pt x="3408" y="56"/>
                </a:lnTo>
                <a:lnTo>
                  <a:pt x="3416" y="56"/>
                </a:lnTo>
                <a:lnTo>
                  <a:pt x="3424" y="56"/>
                </a:lnTo>
                <a:lnTo>
                  <a:pt x="3432" y="56"/>
                </a:lnTo>
                <a:lnTo>
                  <a:pt x="3440" y="56"/>
                </a:lnTo>
                <a:lnTo>
                  <a:pt x="3456" y="56"/>
                </a:lnTo>
                <a:lnTo>
                  <a:pt x="3464" y="56"/>
                </a:lnTo>
                <a:lnTo>
                  <a:pt x="3472" y="56"/>
                </a:lnTo>
                <a:lnTo>
                  <a:pt x="3480" y="56"/>
                </a:lnTo>
                <a:lnTo>
                  <a:pt x="3480" y="48"/>
                </a:lnTo>
                <a:lnTo>
                  <a:pt x="3488" y="48"/>
                </a:lnTo>
                <a:lnTo>
                  <a:pt x="3496" y="48"/>
                </a:lnTo>
                <a:lnTo>
                  <a:pt x="3504" y="48"/>
                </a:lnTo>
                <a:lnTo>
                  <a:pt x="3512" y="48"/>
                </a:lnTo>
                <a:lnTo>
                  <a:pt x="3512" y="40"/>
                </a:lnTo>
                <a:lnTo>
                  <a:pt x="3520" y="40"/>
                </a:lnTo>
                <a:lnTo>
                  <a:pt x="3528" y="40"/>
                </a:lnTo>
                <a:lnTo>
                  <a:pt x="3528" y="32"/>
                </a:lnTo>
                <a:lnTo>
                  <a:pt x="3536" y="32"/>
                </a:lnTo>
                <a:lnTo>
                  <a:pt x="3544" y="32"/>
                </a:lnTo>
                <a:lnTo>
                  <a:pt x="3560" y="32"/>
                </a:lnTo>
                <a:lnTo>
                  <a:pt x="3568" y="32"/>
                </a:lnTo>
                <a:lnTo>
                  <a:pt x="3576" y="32"/>
                </a:lnTo>
                <a:lnTo>
                  <a:pt x="3584" y="32"/>
                </a:lnTo>
                <a:lnTo>
                  <a:pt x="3584" y="24"/>
                </a:lnTo>
                <a:lnTo>
                  <a:pt x="3592" y="24"/>
                </a:lnTo>
                <a:lnTo>
                  <a:pt x="3600" y="24"/>
                </a:lnTo>
                <a:lnTo>
                  <a:pt x="3608" y="24"/>
                </a:lnTo>
                <a:lnTo>
                  <a:pt x="3616" y="24"/>
                </a:lnTo>
                <a:lnTo>
                  <a:pt x="3624" y="24"/>
                </a:lnTo>
                <a:lnTo>
                  <a:pt x="3632" y="24"/>
                </a:lnTo>
                <a:lnTo>
                  <a:pt x="3632" y="16"/>
                </a:lnTo>
                <a:lnTo>
                  <a:pt x="3640" y="16"/>
                </a:lnTo>
                <a:lnTo>
                  <a:pt x="3648" y="16"/>
                </a:lnTo>
                <a:lnTo>
                  <a:pt x="3664" y="16"/>
                </a:lnTo>
                <a:lnTo>
                  <a:pt x="3672" y="16"/>
                </a:lnTo>
                <a:lnTo>
                  <a:pt x="3680" y="16"/>
                </a:lnTo>
                <a:lnTo>
                  <a:pt x="3688" y="16"/>
                </a:lnTo>
                <a:lnTo>
                  <a:pt x="3696" y="16"/>
                </a:lnTo>
                <a:lnTo>
                  <a:pt x="3704" y="16"/>
                </a:lnTo>
                <a:lnTo>
                  <a:pt x="3712" y="16"/>
                </a:lnTo>
                <a:lnTo>
                  <a:pt x="3720" y="16"/>
                </a:lnTo>
                <a:lnTo>
                  <a:pt x="3728" y="16"/>
                </a:lnTo>
                <a:lnTo>
                  <a:pt x="3728" y="8"/>
                </a:lnTo>
                <a:lnTo>
                  <a:pt x="3736" y="8"/>
                </a:lnTo>
                <a:lnTo>
                  <a:pt x="3744" y="8"/>
                </a:lnTo>
                <a:lnTo>
                  <a:pt x="3744" y="0"/>
                </a:lnTo>
                <a:lnTo>
                  <a:pt x="3752" y="0"/>
                </a:lnTo>
                <a:lnTo>
                  <a:pt x="3768" y="0"/>
                </a:lnTo>
                <a:lnTo>
                  <a:pt x="3776" y="0"/>
                </a:lnTo>
                <a:lnTo>
                  <a:pt x="3784" y="0"/>
                </a:lnTo>
                <a:lnTo>
                  <a:pt x="3792" y="0"/>
                </a:lnTo>
                <a:lnTo>
                  <a:pt x="3800" y="0"/>
                </a:lnTo>
                <a:lnTo>
                  <a:pt x="3808" y="0"/>
                </a:lnTo>
                <a:lnTo>
                  <a:pt x="3816" y="0"/>
                </a:lnTo>
                <a:lnTo>
                  <a:pt x="3824" y="0"/>
                </a:lnTo>
                <a:lnTo>
                  <a:pt x="3832" y="0"/>
                </a:lnTo>
                <a:lnTo>
                  <a:pt x="3840" y="0"/>
                </a:lnTo>
                <a:lnTo>
                  <a:pt x="3848" y="0"/>
                </a:lnTo>
                <a:lnTo>
                  <a:pt x="3864" y="0"/>
                </a:lnTo>
                <a:lnTo>
                  <a:pt x="3872" y="0"/>
                </a:lnTo>
                <a:lnTo>
                  <a:pt x="3880" y="0"/>
                </a:lnTo>
                <a:lnTo>
                  <a:pt x="3888" y="0"/>
                </a:lnTo>
                <a:lnTo>
                  <a:pt x="3896" y="0"/>
                </a:lnTo>
                <a:lnTo>
                  <a:pt x="3904" y="0"/>
                </a:lnTo>
              </a:path>
            </a:pathLst>
          </a:custGeom>
          <a:noFill/>
          <a:ln w="635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04161" name="Freeform 46"/>
          <p:cNvSpPr>
            <a:spLocks noChangeAspect="1"/>
          </p:cNvSpPr>
          <p:nvPr/>
        </p:nvSpPr>
        <p:spPr bwMode="auto">
          <a:xfrm>
            <a:off x="1058863" y="4948238"/>
            <a:ext cx="5888037" cy="522287"/>
          </a:xfrm>
          <a:custGeom>
            <a:avLst/>
            <a:gdLst>
              <a:gd name="T0" fmla="*/ 2147483647 w 3904"/>
              <a:gd name="T1" fmla="*/ 2147483647 h 368"/>
              <a:gd name="T2" fmla="*/ 2147483647 w 3904"/>
              <a:gd name="T3" fmla="*/ 2147483647 h 368"/>
              <a:gd name="T4" fmla="*/ 2147483647 w 3904"/>
              <a:gd name="T5" fmla="*/ 2147483647 h 368"/>
              <a:gd name="T6" fmla="*/ 2147483647 w 3904"/>
              <a:gd name="T7" fmla="*/ 2147483647 h 368"/>
              <a:gd name="T8" fmla="*/ 2147483647 w 3904"/>
              <a:gd name="T9" fmla="*/ 2147483647 h 368"/>
              <a:gd name="T10" fmla="*/ 2147483647 w 3904"/>
              <a:gd name="T11" fmla="*/ 2147483647 h 368"/>
              <a:gd name="T12" fmla="*/ 2147483647 w 3904"/>
              <a:gd name="T13" fmla="*/ 2147483647 h 368"/>
              <a:gd name="T14" fmla="*/ 2147483647 w 3904"/>
              <a:gd name="T15" fmla="*/ 2147483647 h 368"/>
              <a:gd name="T16" fmla="*/ 2147483647 w 3904"/>
              <a:gd name="T17" fmla="*/ 2147483647 h 368"/>
              <a:gd name="T18" fmla="*/ 2147483647 w 3904"/>
              <a:gd name="T19" fmla="*/ 2147483647 h 368"/>
              <a:gd name="T20" fmla="*/ 2147483647 w 3904"/>
              <a:gd name="T21" fmla="*/ 2147483647 h 368"/>
              <a:gd name="T22" fmla="*/ 2147483647 w 3904"/>
              <a:gd name="T23" fmla="*/ 2147483647 h 368"/>
              <a:gd name="T24" fmla="*/ 2147483647 w 3904"/>
              <a:gd name="T25" fmla="*/ 2147483647 h 368"/>
              <a:gd name="T26" fmla="*/ 2147483647 w 3904"/>
              <a:gd name="T27" fmla="*/ 2147483647 h 368"/>
              <a:gd name="T28" fmla="*/ 2147483647 w 3904"/>
              <a:gd name="T29" fmla="*/ 2147483647 h 368"/>
              <a:gd name="T30" fmla="*/ 2147483647 w 3904"/>
              <a:gd name="T31" fmla="*/ 2147483647 h 368"/>
              <a:gd name="T32" fmla="*/ 2147483647 w 3904"/>
              <a:gd name="T33" fmla="*/ 2147483647 h 368"/>
              <a:gd name="T34" fmla="*/ 2147483647 w 3904"/>
              <a:gd name="T35" fmla="*/ 2147483647 h 368"/>
              <a:gd name="T36" fmla="*/ 2147483647 w 3904"/>
              <a:gd name="T37" fmla="*/ 2147483647 h 368"/>
              <a:gd name="T38" fmla="*/ 2147483647 w 3904"/>
              <a:gd name="T39" fmla="*/ 2147483647 h 368"/>
              <a:gd name="T40" fmla="*/ 2147483647 w 3904"/>
              <a:gd name="T41" fmla="*/ 2147483647 h 368"/>
              <a:gd name="T42" fmla="*/ 2147483647 w 3904"/>
              <a:gd name="T43" fmla="*/ 2147483647 h 368"/>
              <a:gd name="T44" fmla="*/ 2147483647 w 3904"/>
              <a:gd name="T45" fmla="*/ 2147483647 h 368"/>
              <a:gd name="T46" fmla="*/ 2147483647 w 3904"/>
              <a:gd name="T47" fmla="*/ 2147483647 h 368"/>
              <a:gd name="T48" fmla="*/ 2147483647 w 3904"/>
              <a:gd name="T49" fmla="*/ 2147483647 h 368"/>
              <a:gd name="T50" fmla="*/ 2147483647 w 3904"/>
              <a:gd name="T51" fmla="*/ 2147483647 h 368"/>
              <a:gd name="T52" fmla="*/ 2147483647 w 3904"/>
              <a:gd name="T53" fmla="*/ 2147483647 h 368"/>
              <a:gd name="T54" fmla="*/ 2147483647 w 3904"/>
              <a:gd name="T55" fmla="*/ 2147483647 h 368"/>
              <a:gd name="T56" fmla="*/ 2147483647 w 3904"/>
              <a:gd name="T57" fmla="*/ 2147483647 h 368"/>
              <a:gd name="T58" fmla="*/ 2147483647 w 3904"/>
              <a:gd name="T59" fmla="*/ 2147483647 h 368"/>
              <a:gd name="T60" fmla="*/ 2147483647 w 3904"/>
              <a:gd name="T61" fmla="*/ 2147483647 h 368"/>
              <a:gd name="T62" fmla="*/ 2147483647 w 3904"/>
              <a:gd name="T63" fmla="*/ 2147483647 h 368"/>
              <a:gd name="T64" fmla="*/ 2147483647 w 3904"/>
              <a:gd name="T65" fmla="*/ 2147483647 h 368"/>
              <a:gd name="T66" fmla="*/ 2147483647 w 3904"/>
              <a:gd name="T67" fmla="*/ 2147483647 h 368"/>
              <a:gd name="T68" fmla="*/ 2147483647 w 3904"/>
              <a:gd name="T69" fmla="*/ 2147483647 h 368"/>
              <a:gd name="T70" fmla="*/ 2147483647 w 3904"/>
              <a:gd name="T71" fmla="*/ 2147483647 h 368"/>
              <a:gd name="T72" fmla="*/ 2147483647 w 3904"/>
              <a:gd name="T73" fmla="*/ 2147483647 h 368"/>
              <a:gd name="T74" fmla="*/ 2147483647 w 3904"/>
              <a:gd name="T75" fmla="*/ 2147483647 h 368"/>
              <a:gd name="T76" fmla="*/ 2147483647 w 3904"/>
              <a:gd name="T77" fmla="*/ 2147483647 h 368"/>
              <a:gd name="T78" fmla="*/ 2147483647 w 3904"/>
              <a:gd name="T79" fmla="*/ 2147483647 h 368"/>
              <a:gd name="T80" fmla="*/ 2147483647 w 3904"/>
              <a:gd name="T81" fmla="*/ 2147483647 h 368"/>
              <a:gd name="T82" fmla="*/ 2147483647 w 3904"/>
              <a:gd name="T83" fmla="*/ 2147483647 h 368"/>
              <a:gd name="T84" fmla="*/ 2147483647 w 3904"/>
              <a:gd name="T85" fmla="*/ 2147483647 h 368"/>
              <a:gd name="T86" fmla="*/ 2147483647 w 3904"/>
              <a:gd name="T87" fmla="*/ 2147483647 h 368"/>
              <a:gd name="T88" fmla="*/ 2147483647 w 3904"/>
              <a:gd name="T89" fmla="*/ 2147483647 h 368"/>
              <a:gd name="T90" fmla="*/ 2147483647 w 3904"/>
              <a:gd name="T91" fmla="*/ 2147483647 h 368"/>
              <a:gd name="T92" fmla="*/ 2147483647 w 3904"/>
              <a:gd name="T93" fmla="*/ 2147483647 h 368"/>
              <a:gd name="T94" fmla="*/ 2147483647 w 3904"/>
              <a:gd name="T95" fmla="*/ 2147483647 h 368"/>
              <a:gd name="T96" fmla="*/ 2147483647 w 3904"/>
              <a:gd name="T97" fmla="*/ 2147483647 h 368"/>
              <a:gd name="T98" fmla="*/ 2147483647 w 3904"/>
              <a:gd name="T99" fmla="*/ 2147483647 h 368"/>
              <a:gd name="T100" fmla="*/ 2147483647 w 3904"/>
              <a:gd name="T101" fmla="*/ 2147483647 h 368"/>
              <a:gd name="T102" fmla="*/ 2147483647 w 3904"/>
              <a:gd name="T103" fmla="*/ 2147483647 h 368"/>
              <a:gd name="T104" fmla="*/ 2147483647 w 3904"/>
              <a:gd name="T105" fmla="*/ 0 h 368"/>
              <a:gd name="T106" fmla="*/ 2147483647 w 3904"/>
              <a:gd name="T107" fmla="*/ 0 h 368"/>
              <a:gd name="T108" fmla="*/ 2147483647 w 3904"/>
              <a:gd name="T109" fmla="*/ 0 h 368"/>
              <a:gd name="T110" fmla="*/ 2147483647 w 3904"/>
              <a:gd name="T111" fmla="*/ 0 h 368"/>
              <a:gd name="T112" fmla="*/ 2147483647 w 3904"/>
              <a:gd name="T113" fmla="*/ 0 h 368"/>
              <a:gd name="T114" fmla="*/ 2147483647 w 3904"/>
              <a:gd name="T115" fmla="*/ 0 h 368"/>
              <a:gd name="T116" fmla="*/ 2147483647 w 3904"/>
              <a:gd name="T117" fmla="*/ 0 h 368"/>
              <a:gd name="T118" fmla="*/ 2147483647 w 3904"/>
              <a:gd name="T119" fmla="*/ 0 h 3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04"/>
              <a:gd name="T181" fmla="*/ 0 h 368"/>
              <a:gd name="T182" fmla="*/ 3904 w 3904"/>
              <a:gd name="T183" fmla="*/ 368 h 3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04" h="368">
                <a:moveTo>
                  <a:pt x="0" y="368"/>
                </a:moveTo>
                <a:lnTo>
                  <a:pt x="0" y="368"/>
                </a:lnTo>
                <a:lnTo>
                  <a:pt x="8" y="368"/>
                </a:lnTo>
                <a:lnTo>
                  <a:pt x="8" y="272"/>
                </a:lnTo>
                <a:lnTo>
                  <a:pt x="16" y="272"/>
                </a:lnTo>
                <a:lnTo>
                  <a:pt x="16" y="256"/>
                </a:lnTo>
                <a:lnTo>
                  <a:pt x="24" y="256"/>
                </a:lnTo>
                <a:lnTo>
                  <a:pt x="24" y="248"/>
                </a:lnTo>
                <a:lnTo>
                  <a:pt x="32" y="248"/>
                </a:lnTo>
                <a:lnTo>
                  <a:pt x="40" y="248"/>
                </a:lnTo>
                <a:lnTo>
                  <a:pt x="48" y="248"/>
                </a:lnTo>
                <a:lnTo>
                  <a:pt x="56" y="248"/>
                </a:lnTo>
                <a:lnTo>
                  <a:pt x="56" y="240"/>
                </a:lnTo>
                <a:lnTo>
                  <a:pt x="64" y="240"/>
                </a:lnTo>
                <a:lnTo>
                  <a:pt x="64" y="232"/>
                </a:lnTo>
                <a:lnTo>
                  <a:pt x="72" y="232"/>
                </a:lnTo>
                <a:lnTo>
                  <a:pt x="72" y="224"/>
                </a:lnTo>
                <a:lnTo>
                  <a:pt x="80" y="224"/>
                </a:lnTo>
                <a:lnTo>
                  <a:pt x="96" y="224"/>
                </a:lnTo>
                <a:lnTo>
                  <a:pt x="96" y="216"/>
                </a:lnTo>
                <a:lnTo>
                  <a:pt x="104" y="216"/>
                </a:lnTo>
                <a:lnTo>
                  <a:pt x="104" y="208"/>
                </a:lnTo>
                <a:lnTo>
                  <a:pt x="112" y="208"/>
                </a:lnTo>
                <a:lnTo>
                  <a:pt x="120" y="208"/>
                </a:lnTo>
                <a:lnTo>
                  <a:pt x="128" y="208"/>
                </a:lnTo>
                <a:lnTo>
                  <a:pt x="136" y="208"/>
                </a:lnTo>
                <a:lnTo>
                  <a:pt x="144" y="208"/>
                </a:lnTo>
                <a:lnTo>
                  <a:pt x="152" y="208"/>
                </a:lnTo>
                <a:lnTo>
                  <a:pt x="160" y="208"/>
                </a:lnTo>
                <a:lnTo>
                  <a:pt x="168" y="208"/>
                </a:lnTo>
                <a:lnTo>
                  <a:pt x="176" y="208"/>
                </a:lnTo>
                <a:lnTo>
                  <a:pt x="184" y="208"/>
                </a:lnTo>
                <a:lnTo>
                  <a:pt x="200" y="208"/>
                </a:lnTo>
                <a:lnTo>
                  <a:pt x="208" y="208"/>
                </a:lnTo>
                <a:lnTo>
                  <a:pt x="216" y="208"/>
                </a:lnTo>
                <a:lnTo>
                  <a:pt x="224" y="208"/>
                </a:lnTo>
                <a:lnTo>
                  <a:pt x="224" y="200"/>
                </a:lnTo>
                <a:lnTo>
                  <a:pt x="232" y="200"/>
                </a:lnTo>
                <a:lnTo>
                  <a:pt x="240" y="200"/>
                </a:lnTo>
                <a:lnTo>
                  <a:pt x="248" y="200"/>
                </a:lnTo>
                <a:lnTo>
                  <a:pt x="248" y="192"/>
                </a:lnTo>
                <a:lnTo>
                  <a:pt x="256" y="192"/>
                </a:lnTo>
                <a:lnTo>
                  <a:pt x="264" y="192"/>
                </a:lnTo>
                <a:lnTo>
                  <a:pt x="272" y="192"/>
                </a:lnTo>
                <a:lnTo>
                  <a:pt x="280" y="192"/>
                </a:lnTo>
                <a:lnTo>
                  <a:pt x="296" y="192"/>
                </a:lnTo>
                <a:lnTo>
                  <a:pt x="304" y="192"/>
                </a:lnTo>
                <a:lnTo>
                  <a:pt x="312" y="192"/>
                </a:lnTo>
                <a:lnTo>
                  <a:pt x="320" y="192"/>
                </a:lnTo>
                <a:lnTo>
                  <a:pt x="328" y="192"/>
                </a:lnTo>
                <a:lnTo>
                  <a:pt x="336" y="192"/>
                </a:lnTo>
                <a:lnTo>
                  <a:pt x="344" y="192"/>
                </a:lnTo>
                <a:lnTo>
                  <a:pt x="352" y="192"/>
                </a:lnTo>
                <a:lnTo>
                  <a:pt x="360" y="192"/>
                </a:lnTo>
                <a:lnTo>
                  <a:pt x="368" y="192"/>
                </a:lnTo>
                <a:lnTo>
                  <a:pt x="376" y="192"/>
                </a:lnTo>
                <a:lnTo>
                  <a:pt x="384" y="192"/>
                </a:lnTo>
                <a:lnTo>
                  <a:pt x="400" y="192"/>
                </a:lnTo>
                <a:lnTo>
                  <a:pt x="408" y="192"/>
                </a:lnTo>
                <a:lnTo>
                  <a:pt x="416" y="192"/>
                </a:lnTo>
                <a:lnTo>
                  <a:pt x="424" y="192"/>
                </a:lnTo>
                <a:lnTo>
                  <a:pt x="432" y="192"/>
                </a:lnTo>
                <a:lnTo>
                  <a:pt x="440" y="192"/>
                </a:lnTo>
                <a:lnTo>
                  <a:pt x="448" y="192"/>
                </a:lnTo>
                <a:lnTo>
                  <a:pt x="456" y="192"/>
                </a:lnTo>
                <a:lnTo>
                  <a:pt x="464" y="192"/>
                </a:lnTo>
                <a:lnTo>
                  <a:pt x="472" y="192"/>
                </a:lnTo>
                <a:lnTo>
                  <a:pt x="480" y="192"/>
                </a:lnTo>
                <a:lnTo>
                  <a:pt x="488" y="192"/>
                </a:lnTo>
                <a:lnTo>
                  <a:pt x="488" y="184"/>
                </a:lnTo>
                <a:lnTo>
                  <a:pt x="504" y="184"/>
                </a:lnTo>
                <a:lnTo>
                  <a:pt x="512" y="184"/>
                </a:lnTo>
                <a:lnTo>
                  <a:pt x="520" y="184"/>
                </a:lnTo>
                <a:lnTo>
                  <a:pt x="528" y="184"/>
                </a:lnTo>
                <a:lnTo>
                  <a:pt x="536" y="184"/>
                </a:lnTo>
                <a:lnTo>
                  <a:pt x="544" y="184"/>
                </a:lnTo>
                <a:lnTo>
                  <a:pt x="552" y="184"/>
                </a:lnTo>
                <a:lnTo>
                  <a:pt x="560" y="184"/>
                </a:lnTo>
                <a:lnTo>
                  <a:pt x="568" y="184"/>
                </a:lnTo>
                <a:lnTo>
                  <a:pt x="576" y="184"/>
                </a:lnTo>
                <a:lnTo>
                  <a:pt x="584" y="184"/>
                </a:lnTo>
                <a:lnTo>
                  <a:pt x="592" y="184"/>
                </a:lnTo>
                <a:lnTo>
                  <a:pt x="608" y="184"/>
                </a:lnTo>
                <a:lnTo>
                  <a:pt x="616" y="184"/>
                </a:lnTo>
                <a:lnTo>
                  <a:pt x="624" y="184"/>
                </a:lnTo>
                <a:lnTo>
                  <a:pt x="632" y="184"/>
                </a:lnTo>
                <a:lnTo>
                  <a:pt x="640" y="184"/>
                </a:lnTo>
                <a:lnTo>
                  <a:pt x="648" y="184"/>
                </a:lnTo>
                <a:lnTo>
                  <a:pt x="656" y="184"/>
                </a:lnTo>
                <a:lnTo>
                  <a:pt x="664" y="184"/>
                </a:lnTo>
                <a:lnTo>
                  <a:pt x="672" y="184"/>
                </a:lnTo>
                <a:lnTo>
                  <a:pt x="680" y="184"/>
                </a:lnTo>
                <a:lnTo>
                  <a:pt x="688" y="184"/>
                </a:lnTo>
                <a:lnTo>
                  <a:pt x="688" y="176"/>
                </a:lnTo>
                <a:lnTo>
                  <a:pt x="704" y="176"/>
                </a:lnTo>
                <a:lnTo>
                  <a:pt x="712" y="176"/>
                </a:lnTo>
                <a:lnTo>
                  <a:pt x="720" y="176"/>
                </a:lnTo>
                <a:lnTo>
                  <a:pt x="728" y="176"/>
                </a:lnTo>
                <a:lnTo>
                  <a:pt x="736" y="176"/>
                </a:lnTo>
                <a:lnTo>
                  <a:pt x="744" y="176"/>
                </a:lnTo>
                <a:lnTo>
                  <a:pt x="752" y="176"/>
                </a:lnTo>
                <a:lnTo>
                  <a:pt x="760" y="176"/>
                </a:lnTo>
                <a:lnTo>
                  <a:pt x="768" y="176"/>
                </a:lnTo>
                <a:lnTo>
                  <a:pt x="776" y="176"/>
                </a:lnTo>
                <a:lnTo>
                  <a:pt x="776" y="168"/>
                </a:lnTo>
                <a:lnTo>
                  <a:pt x="784" y="168"/>
                </a:lnTo>
                <a:lnTo>
                  <a:pt x="792" y="168"/>
                </a:lnTo>
                <a:lnTo>
                  <a:pt x="808" y="168"/>
                </a:lnTo>
                <a:lnTo>
                  <a:pt x="816" y="168"/>
                </a:lnTo>
                <a:lnTo>
                  <a:pt x="824" y="168"/>
                </a:lnTo>
                <a:lnTo>
                  <a:pt x="832" y="168"/>
                </a:lnTo>
                <a:lnTo>
                  <a:pt x="840" y="168"/>
                </a:lnTo>
                <a:lnTo>
                  <a:pt x="848" y="168"/>
                </a:lnTo>
                <a:lnTo>
                  <a:pt x="856" y="168"/>
                </a:lnTo>
                <a:lnTo>
                  <a:pt x="864" y="168"/>
                </a:lnTo>
                <a:lnTo>
                  <a:pt x="872" y="168"/>
                </a:lnTo>
                <a:lnTo>
                  <a:pt x="880" y="168"/>
                </a:lnTo>
                <a:lnTo>
                  <a:pt x="888" y="168"/>
                </a:lnTo>
                <a:lnTo>
                  <a:pt x="888" y="152"/>
                </a:lnTo>
                <a:lnTo>
                  <a:pt x="896" y="152"/>
                </a:lnTo>
                <a:lnTo>
                  <a:pt x="912" y="152"/>
                </a:lnTo>
                <a:lnTo>
                  <a:pt x="920" y="152"/>
                </a:lnTo>
                <a:lnTo>
                  <a:pt x="928" y="152"/>
                </a:lnTo>
                <a:lnTo>
                  <a:pt x="936" y="152"/>
                </a:lnTo>
                <a:lnTo>
                  <a:pt x="944" y="152"/>
                </a:lnTo>
                <a:lnTo>
                  <a:pt x="952" y="152"/>
                </a:lnTo>
                <a:lnTo>
                  <a:pt x="960" y="152"/>
                </a:lnTo>
                <a:lnTo>
                  <a:pt x="960" y="144"/>
                </a:lnTo>
                <a:lnTo>
                  <a:pt x="968" y="144"/>
                </a:lnTo>
                <a:lnTo>
                  <a:pt x="976" y="144"/>
                </a:lnTo>
                <a:lnTo>
                  <a:pt x="984" y="144"/>
                </a:lnTo>
                <a:lnTo>
                  <a:pt x="992" y="144"/>
                </a:lnTo>
                <a:lnTo>
                  <a:pt x="992" y="136"/>
                </a:lnTo>
                <a:lnTo>
                  <a:pt x="1008" y="136"/>
                </a:lnTo>
                <a:lnTo>
                  <a:pt x="1016" y="136"/>
                </a:lnTo>
                <a:lnTo>
                  <a:pt x="1024" y="136"/>
                </a:lnTo>
                <a:lnTo>
                  <a:pt x="1032" y="136"/>
                </a:lnTo>
                <a:lnTo>
                  <a:pt x="1040" y="136"/>
                </a:lnTo>
                <a:lnTo>
                  <a:pt x="1048" y="136"/>
                </a:lnTo>
                <a:lnTo>
                  <a:pt x="1056" y="136"/>
                </a:lnTo>
                <a:lnTo>
                  <a:pt x="1064" y="136"/>
                </a:lnTo>
                <a:lnTo>
                  <a:pt x="1072" y="136"/>
                </a:lnTo>
                <a:lnTo>
                  <a:pt x="1072" y="128"/>
                </a:lnTo>
                <a:lnTo>
                  <a:pt x="1080" y="128"/>
                </a:lnTo>
                <a:lnTo>
                  <a:pt x="1088" y="128"/>
                </a:lnTo>
                <a:lnTo>
                  <a:pt x="1096" y="128"/>
                </a:lnTo>
                <a:lnTo>
                  <a:pt x="1112" y="128"/>
                </a:lnTo>
                <a:lnTo>
                  <a:pt x="1120" y="128"/>
                </a:lnTo>
                <a:lnTo>
                  <a:pt x="1128" y="128"/>
                </a:lnTo>
                <a:lnTo>
                  <a:pt x="1136" y="128"/>
                </a:lnTo>
                <a:lnTo>
                  <a:pt x="1144" y="128"/>
                </a:lnTo>
                <a:lnTo>
                  <a:pt x="1152" y="128"/>
                </a:lnTo>
                <a:lnTo>
                  <a:pt x="1160" y="128"/>
                </a:lnTo>
                <a:lnTo>
                  <a:pt x="1168" y="128"/>
                </a:lnTo>
                <a:lnTo>
                  <a:pt x="1176" y="128"/>
                </a:lnTo>
                <a:lnTo>
                  <a:pt x="1184" y="128"/>
                </a:lnTo>
                <a:lnTo>
                  <a:pt x="1192" y="128"/>
                </a:lnTo>
                <a:lnTo>
                  <a:pt x="1200" y="128"/>
                </a:lnTo>
                <a:lnTo>
                  <a:pt x="1216" y="128"/>
                </a:lnTo>
                <a:lnTo>
                  <a:pt x="1224" y="128"/>
                </a:lnTo>
                <a:lnTo>
                  <a:pt x="1232" y="128"/>
                </a:lnTo>
                <a:lnTo>
                  <a:pt x="1240" y="128"/>
                </a:lnTo>
                <a:lnTo>
                  <a:pt x="1240" y="120"/>
                </a:lnTo>
                <a:lnTo>
                  <a:pt x="1248" y="120"/>
                </a:lnTo>
                <a:lnTo>
                  <a:pt x="1256" y="120"/>
                </a:lnTo>
                <a:lnTo>
                  <a:pt x="1264" y="120"/>
                </a:lnTo>
                <a:lnTo>
                  <a:pt x="1272" y="120"/>
                </a:lnTo>
                <a:lnTo>
                  <a:pt x="1280" y="120"/>
                </a:lnTo>
                <a:lnTo>
                  <a:pt x="1288" y="120"/>
                </a:lnTo>
                <a:lnTo>
                  <a:pt x="1296" y="120"/>
                </a:lnTo>
                <a:lnTo>
                  <a:pt x="1304" y="120"/>
                </a:lnTo>
                <a:lnTo>
                  <a:pt x="1320" y="120"/>
                </a:lnTo>
                <a:lnTo>
                  <a:pt x="1328" y="120"/>
                </a:lnTo>
                <a:lnTo>
                  <a:pt x="1336" y="120"/>
                </a:lnTo>
                <a:lnTo>
                  <a:pt x="1344" y="120"/>
                </a:lnTo>
                <a:lnTo>
                  <a:pt x="1352" y="120"/>
                </a:lnTo>
                <a:lnTo>
                  <a:pt x="1360" y="120"/>
                </a:lnTo>
                <a:lnTo>
                  <a:pt x="1368" y="120"/>
                </a:lnTo>
                <a:lnTo>
                  <a:pt x="1376" y="120"/>
                </a:lnTo>
                <a:lnTo>
                  <a:pt x="1384" y="120"/>
                </a:lnTo>
                <a:lnTo>
                  <a:pt x="1392" y="120"/>
                </a:lnTo>
                <a:lnTo>
                  <a:pt x="1400" y="120"/>
                </a:lnTo>
                <a:lnTo>
                  <a:pt x="1416" y="120"/>
                </a:lnTo>
                <a:lnTo>
                  <a:pt x="1424" y="120"/>
                </a:lnTo>
                <a:lnTo>
                  <a:pt x="1432" y="120"/>
                </a:lnTo>
                <a:lnTo>
                  <a:pt x="1432" y="112"/>
                </a:lnTo>
                <a:lnTo>
                  <a:pt x="1440" y="112"/>
                </a:lnTo>
                <a:lnTo>
                  <a:pt x="1448" y="112"/>
                </a:lnTo>
                <a:lnTo>
                  <a:pt x="1456" y="112"/>
                </a:lnTo>
                <a:lnTo>
                  <a:pt x="1464" y="112"/>
                </a:lnTo>
                <a:lnTo>
                  <a:pt x="1472" y="112"/>
                </a:lnTo>
                <a:lnTo>
                  <a:pt x="1480" y="112"/>
                </a:lnTo>
                <a:lnTo>
                  <a:pt x="1488" y="112"/>
                </a:lnTo>
                <a:lnTo>
                  <a:pt x="1496" y="112"/>
                </a:lnTo>
                <a:lnTo>
                  <a:pt x="1504" y="112"/>
                </a:lnTo>
                <a:lnTo>
                  <a:pt x="1520" y="112"/>
                </a:lnTo>
                <a:lnTo>
                  <a:pt x="1528" y="112"/>
                </a:lnTo>
                <a:lnTo>
                  <a:pt x="1528" y="104"/>
                </a:lnTo>
                <a:lnTo>
                  <a:pt x="1536" y="104"/>
                </a:lnTo>
                <a:lnTo>
                  <a:pt x="1544" y="104"/>
                </a:lnTo>
                <a:lnTo>
                  <a:pt x="1552" y="104"/>
                </a:lnTo>
                <a:lnTo>
                  <a:pt x="1560" y="104"/>
                </a:lnTo>
                <a:lnTo>
                  <a:pt x="1560" y="96"/>
                </a:lnTo>
                <a:lnTo>
                  <a:pt x="1568" y="96"/>
                </a:lnTo>
                <a:lnTo>
                  <a:pt x="1576" y="96"/>
                </a:lnTo>
                <a:lnTo>
                  <a:pt x="1584" y="96"/>
                </a:lnTo>
                <a:lnTo>
                  <a:pt x="1592" y="96"/>
                </a:lnTo>
                <a:lnTo>
                  <a:pt x="1600" y="96"/>
                </a:lnTo>
                <a:lnTo>
                  <a:pt x="1608" y="96"/>
                </a:lnTo>
                <a:lnTo>
                  <a:pt x="1624" y="96"/>
                </a:lnTo>
                <a:lnTo>
                  <a:pt x="1632" y="96"/>
                </a:lnTo>
                <a:lnTo>
                  <a:pt x="1640" y="96"/>
                </a:lnTo>
                <a:lnTo>
                  <a:pt x="1648" y="96"/>
                </a:lnTo>
                <a:lnTo>
                  <a:pt x="1648" y="88"/>
                </a:lnTo>
                <a:lnTo>
                  <a:pt x="1656" y="88"/>
                </a:lnTo>
                <a:lnTo>
                  <a:pt x="1664" y="88"/>
                </a:lnTo>
                <a:lnTo>
                  <a:pt x="1672" y="88"/>
                </a:lnTo>
                <a:lnTo>
                  <a:pt x="1680" y="88"/>
                </a:lnTo>
                <a:lnTo>
                  <a:pt x="1688" y="88"/>
                </a:lnTo>
                <a:lnTo>
                  <a:pt x="1696" y="88"/>
                </a:lnTo>
                <a:lnTo>
                  <a:pt x="1704" y="88"/>
                </a:lnTo>
                <a:lnTo>
                  <a:pt x="1712" y="88"/>
                </a:lnTo>
                <a:lnTo>
                  <a:pt x="1712" y="80"/>
                </a:lnTo>
                <a:lnTo>
                  <a:pt x="1728" y="80"/>
                </a:lnTo>
                <a:lnTo>
                  <a:pt x="1736" y="80"/>
                </a:lnTo>
                <a:lnTo>
                  <a:pt x="1744" y="80"/>
                </a:lnTo>
                <a:lnTo>
                  <a:pt x="1752" y="80"/>
                </a:lnTo>
                <a:lnTo>
                  <a:pt x="1760" y="80"/>
                </a:lnTo>
                <a:lnTo>
                  <a:pt x="1768" y="80"/>
                </a:lnTo>
                <a:lnTo>
                  <a:pt x="1776" y="80"/>
                </a:lnTo>
                <a:lnTo>
                  <a:pt x="1784" y="80"/>
                </a:lnTo>
                <a:lnTo>
                  <a:pt x="1792" y="80"/>
                </a:lnTo>
                <a:lnTo>
                  <a:pt x="1800" y="80"/>
                </a:lnTo>
                <a:lnTo>
                  <a:pt x="1808" y="80"/>
                </a:lnTo>
                <a:lnTo>
                  <a:pt x="1824" y="80"/>
                </a:lnTo>
                <a:lnTo>
                  <a:pt x="1832" y="80"/>
                </a:lnTo>
                <a:lnTo>
                  <a:pt x="1840" y="80"/>
                </a:lnTo>
                <a:lnTo>
                  <a:pt x="1848" y="80"/>
                </a:lnTo>
                <a:lnTo>
                  <a:pt x="1856" y="80"/>
                </a:lnTo>
                <a:lnTo>
                  <a:pt x="1864" y="80"/>
                </a:lnTo>
                <a:lnTo>
                  <a:pt x="1872" y="80"/>
                </a:lnTo>
                <a:lnTo>
                  <a:pt x="1880" y="80"/>
                </a:lnTo>
                <a:lnTo>
                  <a:pt x="1888" y="80"/>
                </a:lnTo>
                <a:lnTo>
                  <a:pt x="1896" y="80"/>
                </a:lnTo>
                <a:lnTo>
                  <a:pt x="1904" y="80"/>
                </a:lnTo>
                <a:lnTo>
                  <a:pt x="1912" y="80"/>
                </a:lnTo>
                <a:lnTo>
                  <a:pt x="1928" y="80"/>
                </a:lnTo>
                <a:lnTo>
                  <a:pt x="1936" y="80"/>
                </a:lnTo>
                <a:lnTo>
                  <a:pt x="1944" y="80"/>
                </a:lnTo>
                <a:lnTo>
                  <a:pt x="1952" y="80"/>
                </a:lnTo>
                <a:lnTo>
                  <a:pt x="1960" y="80"/>
                </a:lnTo>
                <a:lnTo>
                  <a:pt x="1968" y="80"/>
                </a:lnTo>
                <a:lnTo>
                  <a:pt x="1976" y="80"/>
                </a:lnTo>
                <a:lnTo>
                  <a:pt x="1984" y="80"/>
                </a:lnTo>
                <a:lnTo>
                  <a:pt x="1992" y="80"/>
                </a:lnTo>
                <a:lnTo>
                  <a:pt x="2000" y="80"/>
                </a:lnTo>
                <a:lnTo>
                  <a:pt x="2008" y="80"/>
                </a:lnTo>
                <a:lnTo>
                  <a:pt x="2016" y="80"/>
                </a:lnTo>
                <a:lnTo>
                  <a:pt x="2032" y="80"/>
                </a:lnTo>
                <a:lnTo>
                  <a:pt x="2032" y="72"/>
                </a:lnTo>
                <a:lnTo>
                  <a:pt x="2040" y="72"/>
                </a:lnTo>
                <a:lnTo>
                  <a:pt x="2048" y="72"/>
                </a:lnTo>
                <a:lnTo>
                  <a:pt x="2056" y="72"/>
                </a:lnTo>
                <a:lnTo>
                  <a:pt x="2064" y="72"/>
                </a:lnTo>
                <a:lnTo>
                  <a:pt x="2072" y="72"/>
                </a:lnTo>
                <a:lnTo>
                  <a:pt x="2080" y="72"/>
                </a:lnTo>
                <a:lnTo>
                  <a:pt x="2088" y="72"/>
                </a:lnTo>
                <a:lnTo>
                  <a:pt x="2088" y="64"/>
                </a:lnTo>
                <a:lnTo>
                  <a:pt x="2096" y="64"/>
                </a:lnTo>
                <a:lnTo>
                  <a:pt x="2104" y="64"/>
                </a:lnTo>
                <a:lnTo>
                  <a:pt x="2112" y="64"/>
                </a:lnTo>
                <a:lnTo>
                  <a:pt x="2120" y="64"/>
                </a:lnTo>
                <a:lnTo>
                  <a:pt x="2136" y="64"/>
                </a:lnTo>
                <a:lnTo>
                  <a:pt x="2144" y="64"/>
                </a:lnTo>
                <a:lnTo>
                  <a:pt x="2152" y="64"/>
                </a:lnTo>
                <a:lnTo>
                  <a:pt x="2160" y="64"/>
                </a:lnTo>
                <a:lnTo>
                  <a:pt x="2168" y="64"/>
                </a:lnTo>
                <a:lnTo>
                  <a:pt x="2176" y="64"/>
                </a:lnTo>
                <a:lnTo>
                  <a:pt x="2184" y="64"/>
                </a:lnTo>
                <a:lnTo>
                  <a:pt x="2184" y="56"/>
                </a:lnTo>
                <a:lnTo>
                  <a:pt x="2192" y="56"/>
                </a:lnTo>
                <a:lnTo>
                  <a:pt x="2200" y="56"/>
                </a:lnTo>
                <a:lnTo>
                  <a:pt x="2208" y="56"/>
                </a:lnTo>
                <a:lnTo>
                  <a:pt x="2216" y="56"/>
                </a:lnTo>
                <a:lnTo>
                  <a:pt x="2232" y="56"/>
                </a:lnTo>
                <a:lnTo>
                  <a:pt x="2240" y="56"/>
                </a:lnTo>
                <a:lnTo>
                  <a:pt x="2248" y="56"/>
                </a:lnTo>
                <a:lnTo>
                  <a:pt x="2256" y="56"/>
                </a:lnTo>
                <a:lnTo>
                  <a:pt x="2264" y="56"/>
                </a:lnTo>
                <a:lnTo>
                  <a:pt x="2272" y="56"/>
                </a:lnTo>
                <a:lnTo>
                  <a:pt x="2280" y="56"/>
                </a:lnTo>
                <a:lnTo>
                  <a:pt x="2288" y="56"/>
                </a:lnTo>
                <a:lnTo>
                  <a:pt x="2296" y="56"/>
                </a:lnTo>
                <a:lnTo>
                  <a:pt x="2304" y="56"/>
                </a:lnTo>
                <a:lnTo>
                  <a:pt x="2312" y="56"/>
                </a:lnTo>
                <a:lnTo>
                  <a:pt x="2320" y="56"/>
                </a:lnTo>
                <a:lnTo>
                  <a:pt x="2336" y="56"/>
                </a:lnTo>
                <a:lnTo>
                  <a:pt x="2344" y="56"/>
                </a:lnTo>
                <a:lnTo>
                  <a:pt x="2352" y="56"/>
                </a:lnTo>
                <a:lnTo>
                  <a:pt x="2360" y="56"/>
                </a:lnTo>
                <a:lnTo>
                  <a:pt x="2368" y="56"/>
                </a:lnTo>
                <a:lnTo>
                  <a:pt x="2376" y="56"/>
                </a:lnTo>
                <a:lnTo>
                  <a:pt x="2384" y="56"/>
                </a:lnTo>
                <a:lnTo>
                  <a:pt x="2392" y="56"/>
                </a:lnTo>
                <a:lnTo>
                  <a:pt x="2400" y="56"/>
                </a:lnTo>
                <a:lnTo>
                  <a:pt x="2408" y="56"/>
                </a:lnTo>
                <a:lnTo>
                  <a:pt x="2408" y="48"/>
                </a:lnTo>
                <a:lnTo>
                  <a:pt x="2416" y="48"/>
                </a:lnTo>
                <a:lnTo>
                  <a:pt x="2424" y="48"/>
                </a:lnTo>
                <a:lnTo>
                  <a:pt x="2440" y="48"/>
                </a:lnTo>
                <a:lnTo>
                  <a:pt x="2448" y="48"/>
                </a:lnTo>
                <a:lnTo>
                  <a:pt x="2456" y="48"/>
                </a:lnTo>
                <a:lnTo>
                  <a:pt x="2464" y="48"/>
                </a:lnTo>
                <a:lnTo>
                  <a:pt x="2472" y="48"/>
                </a:lnTo>
                <a:lnTo>
                  <a:pt x="2472" y="40"/>
                </a:lnTo>
                <a:lnTo>
                  <a:pt x="2480" y="40"/>
                </a:lnTo>
                <a:lnTo>
                  <a:pt x="2488" y="40"/>
                </a:lnTo>
                <a:lnTo>
                  <a:pt x="2496" y="40"/>
                </a:lnTo>
                <a:lnTo>
                  <a:pt x="2504" y="40"/>
                </a:lnTo>
                <a:lnTo>
                  <a:pt x="2512" y="40"/>
                </a:lnTo>
                <a:lnTo>
                  <a:pt x="2520" y="40"/>
                </a:lnTo>
                <a:lnTo>
                  <a:pt x="2528" y="40"/>
                </a:lnTo>
                <a:lnTo>
                  <a:pt x="2544" y="40"/>
                </a:lnTo>
                <a:lnTo>
                  <a:pt x="2544" y="32"/>
                </a:lnTo>
                <a:lnTo>
                  <a:pt x="2552" y="32"/>
                </a:lnTo>
                <a:lnTo>
                  <a:pt x="2560" y="32"/>
                </a:lnTo>
                <a:lnTo>
                  <a:pt x="2568" y="32"/>
                </a:lnTo>
                <a:lnTo>
                  <a:pt x="2576" y="32"/>
                </a:lnTo>
                <a:lnTo>
                  <a:pt x="2576" y="24"/>
                </a:lnTo>
                <a:lnTo>
                  <a:pt x="2584" y="24"/>
                </a:lnTo>
                <a:lnTo>
                  <a:pt x="2592" y="24"/>
                </a:lnTo>
                <a:lnTo>
                  <a:pt x="2600" y="24"/>
                </a:lnTo>
                <a:lnTo>
                  <a:pt x="2608" y="24"/>
                </a:lnTo>
                <a:lnTo>
                  <a:pt x="2616" y="24"/>
                </a:lnTo>
                <a:lnTo>
                  <a:pt x="2624" y="24"/>
                </a:lnTo>
                <a:lnTo>
                  <a:pt x="2640" y="24"/>
                </a:lnTo>
                <a:lnTo>
                  <a:pt x="2648" y="24"/>
                </a:lnTo>
                <a:lnTo>
                  <a:pt x="2656" y="24"/>
                </a:lnTo>
                <a:lnTo>
                  <a:pt x="2664" y="24"/>
                </a:lnTo>
                <a:lnTo>
                  <a:pt x="2672" y="24"/>
                </a:lnTo>
                <a:lnTo>
                  <a:pt x="2680" y="24"/>
                </a:lnTo>
                <a:lnTo>
                  <a:pt x="2688" y="24"/>
                </a:lnTo>
                <a:lnTo>
                  <a:pt x="2696" y="24"/>
                </a:lnTo>
                <a:lnTo>
                  <a:pt x="2704" y="24"/>
                </a:lnTo>
                <a:lnTo>
                  <a:pt x="2712" y="24"/>
                </a:lnTo>
                <a:lnTo>
                  <a:pt x="2720" y="24"/>
                </a:lnTo>
                <a:lnTo>
                  <a:pt x="2728" y="24"/>
                </a:lnTo>
                <a:lnTo>
                  <a:pt x="2744" y="24"/>
                </a:lnTo>
                <a:lnTo>
                  <a:pt x="2752" y="24"/>
                </a:lnTo>
                <a:lnTo>
                  <a:pt x="2760" y="24"/>
                </a:lnTo>
                <a:lnTo>
                  <a:pt x="2768" y="24"/>
                </a:lnTo>
                <a:lnTo>
                  <a:pt x="2776" y="24"/>
                </a:lnTo>
                <a:lnTo>
                  <a:pt x="2784" y="24"/>
                </a:lnTo>
                <a:lnTo>
                  <a:pt x="2792" y="24"/>
                </a:lnTo>
                <a:lnTo>
                  <a:pt x="2800" y="24"/>
                </a:lnTo>
                <a:lnTo>
                  <a:pt x="2808" y="24"/>
                </a:lnTo>
                <a:lnTo>
                  <a:pt x="2816" y="24"/>
                </a:lnTo>
                <a:lnTo>
                  <a:pt x="2824" y="24"/>
                </a:lnTo>
                <a:lnTo>
                  <a:pt x="2832" y="24"/>
                </a:lnTo>
                <a:lnTo>
                  <a:pt x="2848" y="24"/>
                </a:lnTo>
                <a:lnTo>
                  <a:pt x="2856" y="24"/>
                </a:lnTo>
                <a:lnTo>
                  <a:pt x="2864" y="24"/>
                </a:lnTo>
                <a:lnTo>
                  <a:pt x="2872" y="24"/>
                </a:lnTo>
                <a:lnTo>
                  <a:pt x="2880" y="24"/>
                </a:lnTo>
                <a:lnTo>
                  <a:pt x="2888" y="24"/>
                </a:lnTo>
                <a:lnTo>
                  <a:pt x="2896" y="24"/>
                </a:lnTo>
                <a:lnTo>
                  <a:pt x="2904" y="24"/>
                </a:lnTo>
                <a:lnTo>
                  <a:pt x="2912" y="24"/>
                </a:lnTo>
                <a:lnTo>
                  <a:pt x="2920" y="24"/>
                </a:lnTo>
                <a:lnTo>
                  <a:pt x="2928" y="24"/>
                </a:lnTo>
                <a:lnTo>
                  <a:pt x="2928" y="16"/>
                </a:lnTo>
                <a:lnTo>
                  <a:pt x="2936" y="16"/>
                </a:lnTo>
                <a:lnTo>
                  <a:pt x="2952" y="16"/>
                </a:lnTo>
                <a:lnTo>
                  <a:pt x="2960" y="16"/>
                </a:lnTo>
                <a:lnTo>
                  <a:pt x="2968" y="16"/>
                </a:lnTo>
                <a:lnTo>
                  <a:pt x="2976" y="16"/>
                </a:lnTo>
                <a:lnTo>
                  <a:pt x="2984" y="16"/>
                </a:lnTo>
                <a:lnTo>
                  <a:pt x="2992" y="16"/>
                </a:lnTo>
                <a:lnTo>
                  <a:pt x="3000" y="16"/>
                </a:lnTo>
                <a:lnTo>
                  <a:pt x="3008" y="16"/>
                </a:lnTo>
                <a:lnTo>
                  <a:pt x="3016" y="16"/>
                </a:lnTo>
                <a:lnTo>
                  <a:pt x="3024" y="16"/>
                </a:lnTo>
                <a:lnTo>
                  <a:pt x="3032" y="16"/>
                </a:lnTo>
                <a:lnTo>
                  <a:pt x="3048" y="16"/>
                </a:lnTo>
                <a:lnTo>
                  <a:pt x="3056" y="16"/>
                </a:lnTo>
                <a:lnTo>
                  <a:pt x="3064" y="16"/>
                </a:lnTo>
                <a:lnTo>
                  <a:pt x="3072" y="16"/>
                </a:lnTo>
                <a:lnTo>
                  <a:pt x="3080" y="16"/>
                </a:lnTo>
                <a:lnTo>
                  <a:pt x="3088" y="16"/>
                </a:lnTo>
                <a:lnTo>
                  <a:pt x="3096" y="16"/>
                </a:lnTo>
                <a:lnTo>
                  <a:pt x="3104" y="16"/>
                </a:lnTo>
                <a:lnTo>
                  <a:pt x="3104" y="8"/>
                </a:lnTo>
                <a:lnTo>
                  <a:pt x="3112" y="8"/>
                </a:lnTo>
                <a:lnTo>
                  <a:pt x="3120" y="8"/>
                </a:lnTo>
                <a:lnTo>
                  <a:pt x="3128" y="8"/>
                </a:lnTo>
                <a:lnTo>
                  <a:pt x="3136" y="8"/>
                </a:lnTo>
                <a:lnTo>
                  <a:pt x="3152" y="8"/>
                </a:lnTo>
                <a:lnTo>
                  <a:pt x="3160" y="8"/>
                </a:lnTo>
                <a:lnTo>
                  <a:pt x="3168" y="8"/>
                </a:lnTo>
                <a:lnTo>
                  <a:pt x="3176" y="8"/>
                </a:lnTo>
                <a:lnTo>
                  <a:pt x="3184" y="8"/>
                </a:lnTo>
                <a:lnTo>
                  <a:pt x="3192" y="8"/>
                </a:lnTo>
                <a:lnTo>
                  <a:pt x="3200" y="8"/>
                </a:lnTo>
                <a:lnTo>
                  <a:pt x="3208" y="8"/>
                </a:lnTo>
                <a:lnTo>
                  <a:pt x="3216" y="8"/>
                </a:lnTo>
                <a:lnTo>
                  <a:pt x="3224" y="8"/>
                </a:lnTo>
                <a:lnTo>
                  <a:pt x="3232" y="8"/>
                </a:lnTo>
                <a:lnTo>
                  <a:pt x="3240" y="8"/>
                </a:lnTo>
                <a:lnTo>
                  <a:pt x="3256" y="8"/>
                </a:lnTo>
                <a:lnTo>
                  <a:pt x="3264" y="8"/>
                </a:lnTo>
                <a:lnTo>
                  <a:pt x="3272" y="8"/>
                </a:lnTo>
                <a:lnTo>
                  <a:pt x="3280" y="8"/>
                </a:lnTo>
                <a:lnTo>
                  <a:pt x="3288" y="8"/>
                </a:lnTo>
                <a:lnTo>
                  <a:pt x="3296" y="8"/>
                </a:lnTo>
                <a:lnTo>
                  <a:pt x="3304" y="8"/>
                </a:lnTo>
                <a:lnTo>
                  <a:pt x="3312" y="8"/>
                </a:lnTo>
                <a:lnTo>
                  <a:pt x="3320" y="8"/>
                </a:lnTo>
                <a:lnTo>
                  <a:pt x="3328" y="8"/>
                </a:lnTo>
                <a:lnTo>
                  <a:pt x="3336" y="8"/>
                </a:lnTo>
                <a:lnTo>
                  <a:pt x="3344" y="8"/>
                </a:lnTo>
                <a:lnTo>
                  <a:pt x="3360" y="8"/>
                </a:lnTo>
                <a:lnTo>
                  <a:pt x="3368" y="8"/>
                </a:lnTo>
                <a:lnTo>
                  <a:pt x="3376" y="8"/>
                </a:lnTo>
                <a:lnTo>
                  <a:pt x="3384" y="8"/>
                </a:lnTo>
                <a:lnTo>
                  <a:pt x="3392" y="8"/>
                </a:lnTo>
                <a:lnTo>
                  <a:pt x="3400" y="8"/>
                </a:lnTo>
                <a:lnTo>
                  <a:pt x="3408" y="8"/>
                </a:lnTo>
                <a:lnTo>
                  <a:pt x="3416" y="8"/>
                </a:lnTo>
                <a:lnTo>
                  <a:pt x="3416" y="0"/>
                </a:lnTo>
                <a:lnTo>
                  <a:pt x="3424" y="0"/>
                </a:lnTo>
                <a:lnTo>
                  <a:pt x="3432" y="0"/>
                </a:lnTo>
                <a:lnTo>
                  <a:pt x="3440" y="0"/>
                </a:lnTo>
                <a:lnTo>
                  <a:pt x="3456" y="0"/>
                </a:lnTo>
                <a:lnTo>
                  <a:pt x="3464" y="0"/>
                </a:lnTo>
                <a:lnTo>
                  <a:pt x="3472" y="0"/>
                </a:lnTo>
                <a:lnTo>
                  <a:pt x="3480" y="0"/>
                </a:lnTo>
                <a:lnTo>
                  <a:pt x="3488" y="0"/>
                </a:lnTo>
                <a:lnTo>
                  <a:pt x="3496" y="0"/>
                </a:lnTo>
                <a:lnTo>
                  <a:pt x="3504" y="0"/>
                </a:lnTo>
                <a:lnTo>
                  <a:pt x="3512" y="0"/>
                </a:lnTo>
                <a:lnTo>
                  <a:pt x="3520" y="0"/>
                </a:lnTo>
                <a:lnTo>
                  <a:pt x="3528" y="0"/>
                </a:lnTo>
                <a:lnTo>
                  <a:pt x="3536" y="0"/>
                </a:lnTo>
                <a:lnTo>
                  <a:pt x="3544" y="0"/>
                </a:lnTo>
                <a:lnTo>
                  <a:pt x="3560" y="0"/>
                </a:lnTo>
                <a:lnTo>
                  <a:pt x="3568" y="0"/>
                </a:lnTo>
                <a:lnTo>
                  <a:pt x="3576" y="0"/>
                </a:lnTo>
                <a:lnTo>
                  <a:pt x="3584" y="0"/>
                </a:lnTo>
                <a:lnTo>
                  <a:pt x="3592" y="0"/>
                </a:lnTo>
                <a:lnTo>
                  <a:pt x="3600" y="0"/>
                </a:lnTo>
                <a:lnTo>
                  <a:pt x="3608" y="0"/>
                </a:lnTo>
                <a:lnTo>
                  <a:pt x="3616" y="0"/>
                </a:lnTo>
                <a:lnTo>
                  <a:pt x="3624" y="0"/>
                </a:lnTo>
                <a:lnTo>
                  <a:pt x="3632" y="0"/>
                </a:lnTo>
                <a:lnTo>
                  <a:pt x="3640" y="0"/>
                </a:lnTo>
                <a:lnTo>
                  <a:pt x="3648" y="0"/>
                </a:lnTo>
                <a:lnTo>
                  <a:pt x="3664" y="0"/>
                </a:lnTo>
                <a:lnTo>
                  <a:pt x="3672" y="0"/>
                </a:lnTo>
                <a:lnTo>
                  <a:pt x="3680" y="0"/>
                </a:lnTo>
                <a:lnTo>
                  <a:pt x="3688" y="0"/>
                </a:lnTo>
                <a:lnTo>
                  <a:pt x="3696" y="0"/>
                </a:lnTo>
                <a:lnTo>
                  <a:pt x="3704" y="0"/>
                </a:lnTo>
                <a:lnTo>
                  <a:pt x="3712" y="0"/>
                </a:lnTo>
                <a:lnTo>
                  <a:pt x="3720" y="0"/>
                </a:lnTo>
                <a:lnTo>
                  <a:pt x="3728" y="0"/>
                </a:lnTo>
                <a:lnTo>
                  <a:pt x="3736" y="0"/>
                </a:lnTo>
                <a:lnTo>
                  <a:pt x="3744" y="0"/>
                </a:lnTo>
                <a:lnTo>
                  <a:pt x="3752" y="0"/>
                </a:lnTo>
                <a:lnTo>
                  <a:pt x="3768" y="0"/>
                </a:lnTo>
                <a:lnTo>
                  <a:pt x="3776" y="0"/>
                </a:lnTo>
                <a:lnTo>
                  <a:pt x="3784" y="0"/>
                </a:lnTo>
                <a:lnTo>
                  <a:pt x="3792" y="0"/>
                </a:lnTo>
                <a:lnTo>
                  <a:pt x="3800" y="0"/>
                </a:lnTo>
                <a:lnTo>
                  <a:pt x="3808" y="0"/>
                </a:lnTo>
                <a:lnTo>
                  <a:pt x="3816" y="0"/>
                </a:lnTo>
                <a:lnTo>
                  <a:pt x="3824" y="0"/>
                </a:lnTo>
                <a:lnTo>
                  <a:pt x="3832" y="0"/>
                </a:lnTo>
                <a:lnTo>
                  <a:pt x="3840" y="0"/>
                </a:lnTo>
                <a:lnTo>
                  <a:pt x="3848" y="0"/>
                </a:lnTo>
                <a:lnTo>
                  <a:pt x="3864" y="0"/>
                </a:lnTo>
                <a:lnTo>
                  <a:pt x="3872" y="0"/>
                </a:lnTo>
                <a:lnTo>
                  <a:pt x="3880" y="0"/>
                </a:lnTo>
                <a:lnTo>
                  <a:pt x="3888" y="0"/>
                </a:lnTo>
                <a:lnTo>
                  <a:pt x="3896" y="0"/>
                </a:lnTo>
                <a:lnTo>
                  <a:pt x="3904" y="0"/>
                </a:lnTo>
              </a:path>
            </a:pathLst>
          </a:custGeom>
          <a:noFill/>
          <a:ln w="63500">
            <a:solidFill>
              <a:srgbClr val="FFFFFF"/>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04162" name="Freeform 47"/>
          <p:cNvSpPr>
            <a:spLocks noChangeAspect="1"/>
          </p:cNvSpPr>
          <p:nvPr/>
        </p:nvSpPr>
        <p:spPr bwMode="auto">
          <a:xfrm>
            <a:off x="1058863" y="4778375"/>
            <a:ext cx="5888037" cy="692150"/>
          </a:xfrm>
          <a:custGeom>
            <a:avLst/>
            <a:gdLst>
              <a:gd name="T0" fmla="*/ 2147483647 w 3904"/>
              <a:gd name="T1" fmla="*/ 2147483647 h 488"/>
              <a:gd name="T2" fmla="*/ 2147483647 w 3904"/>
              <a:gd name="T3" fmla="*/ 2147483647 h 488"/>
              <a:gd name="T4" fmla="*/ 2147483647 w 3904"/>
              <a:gd name="T5" fmla="*/ 2147483647 h 488"/>
              <a:gd name="T6" fmla="*/ 2147483647 w 3904"/>
              <a:gd name="T7" fmla="*/ 2147483647 h 488"/>
              <a:gd name="T8" fmla="*/ 2147483647 w 3904"/>
              <a:gd name="T9" fmla="*/ 2147483647 h 488"/>
              <a:gd name="T10" fmla="*/ 2147483647 w 3904"/>
              <a:gd name="T11" fmla="*/ 2147483647 h 488"/>
              <a:gd name="T12" fmla="*/ 2147483647 w 3904"/>
              <a:gd name="T13" fmla="*/ 2147483647 h 488"/>
              <a:gd name="T14" fmla="*/ 2147483647 w 3904"/>
              <a:gd name="T15" fmla="*/ 2147483647 h 488"/>
              <a:gd name="T16" fmla="*/ 2147483647 w 3904"/>
              <a:gd name="T17" fmla="*/ 2147483647 h 488"/>
              <a:gd name="T18" fmla="*/ 2147483647 w 3904"/>
              <a:gd name="T19" fmla="*/ 2147483647 h 488"/>
              <a:gd name="T20" fmla="*/ 2147483647 w 3904"/>
              <a:gd name="T21" fmla="*/ 2147483647 h 488"/>
              <a:gd name="T22" fmla="*/ 2147483647 w 3904"/>
              <a:gd name="T23" fmla="*/ 2147483647 h 488"/>
              <a:gd name="T24" fmla="*/ 2147483647 w 3904"/>
              <a:gd name="T25" fmla="*/ 2147483647 h 488"/>
              <a:gd name="T26" fmla="*/ 2147483647 w 3904"/>
              <a:gd name="T27" fmla="*/ 2147483647 h 488"/>
              <a:gd name="T28" fmla="*/ 2147483647 w 3904"/>
              <a:gd name="T29" fmla="*/ 2147483647 h 488"/>
              <a:gd name="T30" fmla="*/ 2147483647 w 3904"/>
              <a:gd name="T31" fmla="*/ 2147483647 h 488"/>
              <a:gd name="T32" fmla="*/ 2147483647 w 3904"/>
              <a:gd name="T33" fmla="*/ 2147483647 h 488"/>
              <a:gd name="T34" fmla="*/ 2147483647 w 3904"/>
              <a:gd name="T35" fmla="*/ 2147483647 h 488"/>
              <a:gd name="T36" fmla="*/ 2147483647 w 3904"/>
              <a:gd name="T37" fmla="*/ 2147483647 h 488"/>
              <a:gd name="T38" fmla="*/ 2147483647 w 3904"/>
              <a:gd name="T39" fmla="*/ 2147483647 h 488"/>
              <a:gd name="T40" fmla="*/ 2147483647 w 3904"/>
              <a:gd name="T41" fmla="*/ 2147483647 h 488"/>
              <a:gd name="T42" fmla="*/ 2147483647 w 3904"/>
              <a:gd name="T43" fmla="*/ 2147483647 h 488"/>
              <a:gd name="T44" fmla="*/ 2147483647 w 3904"/>
              <a:gd name="T45" fmla="*/ 2147483647 h 488"/>
              <a:gd name="T46" fmla="*/ 2147483647 w 3904"/>
              <a:gd name="T47" fmla="*/ 2147483647 h 488"/>
              <a:gd name="T48" fmla="*/ 2147483647 w 3904"/>
              <a:gd name="T49" fmla="*/ 2147483647 h 488"/>
              <a:gd name="T50" fmla="*/ 2147483647 w 3904"/>
              <a:gd name="T51" fmla="*/ 2147483647 h 488"/>
              <a:gd name="T52" fmla="*/ 2147483647 w 3904"/>
              <a:gd name="T53" fmla="*/ 2147483647 h 488"/>
              <a:gd name="T54" fmla="*/ 2147483647 w 3904"/>
              <a:gd name="T55" fmla="*/ 2147483647 h 488"/>
              <a:gd name="T56" fmla="*/ 2147483647 w 3904"/>
              <a:gd name="T57" fmla="*/ 2147483647 h 488"/>
              <a:gd name="T58" fmla="*/ 2147483647 w 3904"/>
              <a:gd name="T59" fmla="*/ 2147483647 h 488"/>
              <a:gd name="T60" fmla="*/ 2147483647 w 3904"/>
              <a:gd name="T61" fmla="*/ 2147483647 h 488"/>
              <a:gd name="T62" fmla="*/ 2147483647 w 3904"/>
              <a:gd name="T63" fmla="*/ 2147483647 h 488"/>
              <a:gd name="T64" fmla="*/ 2147483647 w 3904"/>
              <a:gd name="T65" fmla="*/ 2147483647 h 488"/>
              <a:gd name="T66" fmla="*/ 2147483647 w 3904"/>
              <a:gd name="T67" fmla="*/ 2147483647 h 488"/>
              <a:gd name="T68" fmla="*/ 2147483647 w 3904"/>
              <a:gd name="T69" fmla="*/ 2147483647 h 488"/>
              <a:gd name="T70" fmla="*/ 2147483647 w 3904"/>
              <a:gd name="T71" fmla="*/ 2147483647 h 488"/>
              <a:gd name="T72" fmla="*/ 2147483647 w 3904"/>
              <a:gd name="T73" fmla="*/ 2147483647 h 488"/>
              <a:gd name="T74" fmla="*/ 2147483647 w 3904"/>
              <a:gd name="T75" fmla="*/ 2147483647 h 488"/>
              <a:gd name="T76" fmla="*/ 2147483647 w 3904"/>
              <a:gd name="T77" fmla="*/ 2147483647 h 488"/>
              <a:gd name="T78" fmla="*/ 2147483647 w 3904"/>
              <a:gd name="T79" fmla="*/ 2147483647 h 488"/>
              <a:gd name="T80" fmla="*/ 2147483647 w 3904"/>
              <a:gd name="T81" fmla="*/ 2147483647 h 488"/>
              <a:gd name="T82" fmla="*/ 2147483647 w 3904"/>
              <a:gd name="T83" fmla="*/ 2147483647 h 488"/>
              <a:gd name="T84" fmla="*/ 2147483647 w 3904"/>
              <a:gd name="T85" fmla="*/ 2147483647 h 488"/>
              <a:gd name="T86" fmla="*/ 2147483647 w 3904"/>
              <a:gd name="T87" fmla="*/ 2147483647 h 488"/>
              <a:gd name="T88" fmla="*/ 2147483647 w 3904"/>
              <a:gd name="T89" fmla="*/ 2147483647 h 488"/>
              <a:gd name="T90" fmla="*/ 2147483647 w 3904"/>
              <a:gd name="T91" fmla="*/ 2147483647 h 488"/>
              <a:gd name="T92" fmla="*/ 2147483647 w 3904"/>
              <a:gd name="T93" fmla="*/ 2147483647 h 488"/>
              <a:gd name="T94" fmla="*/ 2147483647 w 3904"/>
              <a:gd name="T95" fmla="*/ 2147483647 h 488"/>
              <a:gd name="T96" fmla="*/ 2147483647 w 3904"/>
              <a:gd name="T97" fmla="*/ 2147483647 h 488"/>
              <a:gd name="T98" fmla="*/ 2147483647 w 3904"/>
              <a:gd name="T99" fmla="*/ 2147483647 h 488"/>
              <a:gd name="T100" fmla="*/ 2147483647 w 3904"/>
              <a:gd name="T101" fmla="*/ 2147483647 h 488"/>
              <a:gd name="T102" fmla="*/ 2147483647 w 3904"/>
              <a:gd name="T103" fmla="*/ 2147483647 h 488"/>
              <a:gd name="T104" fmla="*/ 2147483647 w 3904"/>
              <a:gd name="T105" fmla="*/ 2147483647 h 488"/>
              <a:gd name="T106" fmla="*/ 2147483647 w 3904"/>
              <a:gd name="T107" fmla="*/ 2147483647 h 488"/>
              <a:gd name="T108" fmla="*/ 2147483647 w 3904"/>
              <a:gd name="T109" fmla="*/ 2147483647 h 488"/>
              <a:gd name="T110" fmla="*/ 2147483647 w 3904"/>
              <a:gd name="T111" fmla="*/ 2147483647 h 488"/>
              <a:gd name="T112" fmla="*/ 2147483647 w 3904"/>
              <a:gd name="T113" fmla="*/ 2147483647 h 488"/>
              <a:gd name="T114" fmla="*/ 2147483647 w 3904"/>
              <a:gd name="T115" fmla="*/ 2147483647 h 488"/>
              <a:gd name="T116" fmla="*/ 2147483647 w 3904"/>
              <a:gd name="T117" fmla="*/ 2147483647 h 488"/>
              <a:gd name="T118" fmla="*/ 2147483647 w 3904"/>
              <a:gd name="T119" fmla="*/ 0 h 4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04"/>
              <a:gd name="T181" fmla="*/ 0 h 488"/>
              <a:gd name="T182" fmla="*/ 3904 w 3904"/>
              <a:gd name="T183" fmla="*/ 488 h 4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04" h="488">
                <a:moveTo>
                  <a:pt x="0" y="488"/>
                </a:moveTo>
                <a:lnTo>
                  <a:pt x="0" y="488"/>
                </a:lnTo>
                <a:lnTo>
                  <a:pt x="8" y="488"/>
                </a:lnTo>
                <a:lnTo>
                  <a:pt x="8" y="376"/>
                </a:lnTo>
                <a:lnTo>
                  <a:pt x="16" y="376"/>
                </a:lnTo>
                <a:lnTo>
                  <a:pt x="16" y="352"/>
                </a:lnTo>
                <a:lnTo>
                  <a:pt x="24" y="352"/>
                </a:lnTo>
                <a:lnTo>
                  <a:pt x="24" y="344"/>
                </a:lnTo>
                <a:lnTo>
                  <a:pt x="32" y="344"/>
                </a:lnTo>
                <a:lnTo>
                  <a:pt x="32" y="336"/>
                </a:lnTo>
                <a:lnTo>
                  <a:pt x="40" y="336"/>
                </a:lnTo>
                <a:lnTo>
                  <a:pt x="40" y="320"/>
                </a:lnTo>
                <a:lnTo>
                  <a:pt x="48" y="320"/>
                </a:lnTo>
                <a:lnTo>
                  <a:pt x="56" y="320"/>
                </a:lnTo>
                <a:lnTo>
                  <a:pt x="64" y="320"/>
                </a:lnTo>
                <a:lnTo>
                  <a:pt x="72" y="320"/>
                </a:lnTo>
                <a:lnTo>
                  <a:pt x="80" y="320"/>
                </a:lnTo>
                <a:lnTo>
                  <a:pt x="80" y="312"/>
                </a:lnTo>
                <a:lnTo>
                  <a:pt x="96" y="312"/>
                </a:lnTo>
                <a:lnTo>
                  <a:pt x="104" y="312"/>
                </a:lnTo>
                <a:lnTo>
                  <a:pt x="112" y="312"/>
                </a:lnTo>
                <a:lnTo>
                  <a:pt x="112" y="304"/>
                </a:lnTo>
                <a:lnTo>
                  <a:pt x="120" y="304"/>
                </a:lnTo>
                <a:lnTo>
                  <a:pt x="128" y="304"/>
                </a:lnTo>
                <a:lnTo>
                  <a:pt x="136" y="304"/>
                </a:lnTo>
                <a:lnTo>
                  <a:pt x="136" y="296"/>
                </a:lnTo>
                <a:lnTo>
                  <a:pt x="144" y="296"/>
                </a:lnTo>
                <a:lnTo>
                  <a:pt x="152" y="296"/>
                </a:lnTo>
                <a:lnTo>
                  <a:pt x="160" y="296"/>
                </a:lnTo>
                <a:lnTo>
                  <a:pt x="168" y="296"/>
                </a:lnTo>
                <a:lnTo>
                  <a:pt x="168" y="288"/>
                </a:lnTo>
                <a:lnTo>
                  <a:pt x="176" y="288"/>
                </a:lnTo>
                <a:lnTo>
                  <a:pt x="184" y="288"/>
                </a:lnTo>
                <a:lnTo>
                  <a:pt x="200" y="288"/>
                </a:lnTo>
                <a:lnTo>
                  <a:pt x="208" y="288"/>
                </a:lnTo>
                <a:lnTo>
                  <a:pt x="216" y="288"/>
                </a:lnTo>
                <a:lnTo>
                  <a:pt x="224" y="288"/>
                </a:lnTo>
                <a:lnTo>
                  <a:pt x="232" y="288"/>
                </a:lnTo>
                <a:lnTo>
                  <a:pt x="240" y="288"/>
                </a:lnTo>
                <a:lnTo>
                  <a:pt x="248" y="288"/>
                </a:lnTo>
                <a:lnTo>
                  <a:pt x="256" y="288"/>
                </a:lnTo>
                <a:lnTo>
                  <a:pt x="256" y="280"/>
                </a:lnTo>
                <a:lnTo>
                  <a:pt x="264" y="280"/>
                </a:lnTo>
                <a:lnTo>
                  <a:pt x="272" y="280"/>
                </a:lnTo>
                <a:lnTo>
                  <a:pt x="280" y="280"/>
                </a:lnTo>
                <a:lnTo>
                  <a:pt x="296" y="280"/>
                </a:lnTo>
                <a:lnTo>
                  <a:pt x="304" y="280"/>
                </a:lnTo>
                <a:lnTo>
                  <a:pt x="312" y="280"/>
                </a:lnTo>
                <a:lnTo>
                  <a:pt x="312" y="272"/>
                </a:lnTo>
                <a:lnTo>
                  <a:pt x="320" y="272"/>
                </a:lnTo>
                <a:lnTo>
                  <a:pt x="328" y="272"/>
                </a:lnTo>
                <a:lnTo>
                  <a:pt x="336" y="272"/>
                </a:lnTo>
                <a:lnTo>
                  <a:pt x="344" y="272"/>
                </a:lnTo>
                <a:lnTo>
                  <a:pt x="352" y="272"/>
                </a:lnTo>
                <a:lnTo>
                  <a:pt x="360" y="272"/>
                </a:lnTo>
                <a:lnTo>
                  <a:pt x="360" y="264"/>
                </a:lnTo>
                <a:lnTo>
                  <a:pt x="368" y="264"/>
                </a:lnTo>
                <a:lnTo>
                  <a:pt x="376" y="264"/>
                </a:lnTo>
                <a:lnTo>
                  <a:pt x="384" y="264"/>
                </a:lnTo>
                <a:lnTo>
                  <a:pt x="400" y="264"/>
                </a:lnTo>
                <a:lnTo>
                  <a:pt x="408" y="264"/>
                </a:lnTo>
                <a:lnTo>
                  <a:pt x="416" y="264"/>
                </a:lnTo>
                <a:lnTo>
                  <a:pt x="424" y="264"/>
                </a:lnTo>
                <a:lnTo>
                  <a:pt x="432" y="264"/>
                </a:lnTo>
                <a:lnTo>
                  <a:pt x="432" y="256"/>
                </a:lnTo>
                <a:lnTo>
                  <a:pt x="440" y="256"/>
                </a:lnTo>
                <a:lnTo>
                  <a:pt x="448" y="256"/>
                </a:lnTo>
                <a:lnTo>
                  <a:pt x="456" y="256"/>
                </a:lnTo>
                <a:lnTo>
                  <a:pt x="464" y="256"/>
                </a:lnTo>
                <a:lnTo>
                  <a:pt x="472" y="256"/>
                </a:lnTo>
                <a:lnTo>
                  <a:pt x="472" y="248"/>
                </a:lnTo>
                <a:lnTo>
                  <a:pt x="480" y="248"/>
                </a:lnTo>
                <a:lnTo>
                  <a:pt x="488" y="248"/>
                </a:lnTo>
                <a:lnTo>
                  <a:pt x="504" y="248"/>
                </a:lnTo>
                <a:lnTo>
                  <a:pt x="512" y="248"/>
                </a:lnTo>
                <a:lnTo>
                  <a:pt x="520" y="248"/>
                </a:lnTo>
                <a:lnTo>
                  <a:pt x="528" y="248"/>
                </a:lnTo>
                <a:lnTo>
                  <a:pt x="536" y="248"/>
                </a:lnTo>
                <a:lnTo>
                  <a:pt x="544" y="248"/>
                </a:lnTo>
                <a:lnTo>
                  <a:pt x="552" y="248"/>
                </a:lnTo>
                <a:lnTo>
                  <a:pt x="552" y="240"/>
                </a:lnTo>
                <a:lnTo>
                  <a:pt x="560" y="240"/>
                </a:lnTo>
                <a:lnTo>
                  <a:pt x="568" y="240"/>
                </a:lnTo>
                <a:lnTo>
                  <a:pt x="576" y="240"/>
                </a:lnTo>
                <a:lnTo>
                  <a:pt x="576" y="232"/>
                </a:lnTo>
                <a:lnTo>
                  <a:pt x="584" y="232"/>
                </a:lnTo>
                <a:lnTo>
                  <a:pt x="592" y="232"/>
                </a:lnTo>
                <a:lnTo>
                  <a:pt x="608" y="232"/>
                </a:lnTo>
                <a:lnTo>
                  <a:pt x="616" y="232"/>
                </a:lnTo>
                <a:lnTo>
                  <a:pt x="616" y="224"/>
                </a:lnTo>
                <a:lnTo>
                  <a:pt x="624" y="224"/>
                </a:lnTo>
                <a:lnTo>
                  <a:pt x="632" y="224"/>
                </a:lnTo>
                <a:lnTo>
                  <a:pt x="640" y="224"/>
                </a:lnTo>
                <a:lnTo>
                  <a:pt x="640" y="216"/>
                </a:lnTo>
                <a:lnTo>
                  <a:pt x="648" y="216"/>
                </a:lnTo>
                <a:lnTo>
                  <a:pt x="656" y="216"/>
                </a:lnTo>
                <a:lnTo>
                  <a:pt x="664" y="216"/>
                </a:lnTo>
                <a:lnTo>
                  <a:pt x="672" y="216"/>
                </a:lnTo>
                <a:lnTo>
                  <a:pt x="680" y="216"/>
                </a:lnTo>
                <a:lnTo>
                  <a:pt x="688" y="216"/>
                </a:lnTo>
                <a:lnTo>
                  <a:pt x="704" y="216"/>
                </a:lnTo>
                <a:lnTo>
                  <a:pt x="712" y="216"/>
                </a:lnTo>
                <a:lnTo>
                  <a:pt x="720" y="216"/>
                </a:lnTo>
                <a:lnTo>
                  <a:pt x="728" y="216"/>
                </a:lnTo>
                <a:lnTo>
                  <a:pt x="736" y="216"/>
                </a:lnTo>
                <a:lnTo>
                  <a:pt x="744" y="216"/>
                </a:lnTo>
                <a:lnTo>
                  <a:pt x="744" y="208"/>
                </a:lnTo>
                <a:lnTo>
                  <a:pt x="752" y="208"/>
                </a:lnTo>
                <a:lnTo>
                  <a:pt x="760" y="208"/>
                </a:lnTo>
                <a:lnTo>
                  <a:pt x="768" y="208"/>
                </a:lnTo>
                <a:lnTo>
                  <a:pt x="776" y="208"/>
                </a:lnTo>
                <a:lnTo>
                  <a:pt x="784" y="208"/>
                </a:lnTo>
                <a:lnTo>
                  <a:pt x="792" y="208"/>
                </a:lnTo>
                <a:lnTo>
                  <a:pt x="808" y="208"/>
                </a:lnTo>
                <a:lnTo>
                  <a:pt x="816" y="208"/>
                </a:lnTo>
                <a:lnTo>
                  <a:pt x="824" y="208"/>
                </a:lnTo>
                <a:lnTo>
                  <a:pt x="832" y="208"/>
                </a:lnTo>
                <a:lnTo>
                  <a:pt x="840" y="208"/>
                </a:lnTo>
                <a:lnTo>
                  <a:pt x="848" y="208"/>
                </a:lnTo>
                <a:lnTo>
                  <a:pt x="848" y="200"/>
                </a:lnTo>
                <a:lnTo>
                  <a:pt x="856" y="200"/>
                </a:lnTo>
                <a:lnTo>
                  <a:pt x="864" y="200"/>
                </a:lnTo>
                <a:lnTo>
                  <a:pt x="872" y="200"/>
                </a:lnTo>
                <a:lnTo>
                  <a:pt x="880" y="200"/>
                </a:lnTo>
                <a:lnTo>
                  <a:pt x="888" y="200"/>
                </a:lnTo>
                <a:lnTo>
                  <a:pt x="896" y="200"/>
                </a:lnTo>
                <a:lnTo>
                  <a:pt x="912" y="200"/>
                </a:lnTo>
                <a:lnTo>
                  <a:pt x="920" y="200"/>
                </a:lnTo>
                <a:lnTo>
                  <a:pt x="928" y="200"/>
                </a:lnTo>
                <a:lnTo>
                  <a:pt x="928" y="192"/>
                </a:lnTo>
                <a:lnTo>
                  <a:pt x="936" y="192"/>
                </a:lnTo>
                <a:lnTo>
                  <a:pt x="944" y="192"/>
                </a:lnTo>
                <a:lnTo>
                  <a:pt x="952" y="192"/>
                </a:lnTo>
                <a:lnTo>
                  <a:pt x="960" y="192"/>
                </a:lnTo>
                <a:lnTo>
                  <a:pt x="968" y="192"/>
                </a:lnTo>
                <a:lnTo>
                  <a:pt x="976" y="192"/>
                </a:lnTo>
                <a:lnTo>
                  <a:pt x="984" y="192"/>
                </a:lnTo>
                <a:lnTo>
                  <a:pt x="992" y="192"/>
                </a:lnTo>
                <a:lnTo>
                  <a:pt x="1008" y="192"/>
                </a:lnTo>
                <a:lnTo>
                  <a:pt x="1016" y="192"/>
                </a:lnTo>
                <a:lnTo>
                  <a:pt x="1024" y="192"/>
                </a:lnTo>
                <a:lnTo>
                  <a:pt x="1032" y="192"/>
                </a:lnTo>
                <a:lnTo>
                  <a:pt x="1040" y="192"/>
                </a:lnTo>
                <a:lnTo>
                  <a:pt x="1048" y="192"/>
                </a:lnTo>
                <a:lnTo>
                  <a:pt x="1056" y="192"/>
                </a:lnTo>
                <a:lnTo>
                  <a:pt x="1064" y="192"/>
                </a:lnTo>
                <a:lnTo>
                  <a:pt x="1064" y="184"/>
                </a:lnTo>
                <a:lnTo>
                  <a:pt x="1072" y="184"/>
                </a:lnTo>
                <a:lnTo>
                  <a:pt x="1080" y="184"/>
                </a:lnTo>
                <a:lnTo>
                  <a:pt x="1088" y="184"/>
                </a:lnTo>
                <a:lnTo>
                  <a:pt x="1096" y="184"/>
                </a:lnTo>
                <a:lnTo>
                  <a:pt x="1112" y="184"/>
                </a:lnTo>
                <a:lnTo>
                  <a:pt x="1120" y="184"/>
                </a:lnTo>
                <a:lnTo>
                  <a:pt x="1128" y="184"/>
                </a:lnTo>
                <a:lnTo>
                  <a:pt x="1136" y="184"/>
                </a:lnTo>
                <a:lnTo>
                  <a:pt x="1144" y="184"/>
                </a:lnTo>
                <a:lnTo>
                  <a:pt x="1144" y="176"/>
                </a:lnTo>
                <a:lnTo>
                  <a:pt x="1152" y="176"/>
                </a:lnTo>
                <a:lnTo>
                  <a:pt x="1160" y="176"/>
                </a:lnTo>
                <a:lnTo>
                  <a:pt x="1168" y="176"/>
                </a:lnTo>
                <a:lnTo>
                  <a:pt x="1176" y="176"/>
                </a:lnTo>
                <a:lnTo>
                  <a:pt x="1184" y="176"/>
                </a:lnTo>
                <a:lnTo>
                  <a:pt x="1192" y="176"/>
                </a:lnTo>
                <a:lnTo>
                  <a:pt x="1200" y="176"/>
                </a:lnTo>
                <a:lnTo>
                  <a:pt x="1216" y="176"/>
                </a:lnTo>
                <a:lnTo>
                  <a:pt x="1224" y="176"/>
                </a:lnTo>
                <a:lnTo>
                  <a:pt x="1224" y="168"/>
                </a:lnTo>
                <a:lnTo>
                  <a:pt x="1232" y="168"/>
                </a:lnTo>
                <a:lnTo>
                  <a:pt x="1240" y="168"/>
                </a:lnTo>
                <a:lnTo>
                  <a:pt x="1248" y="168"/>
                </a:lnTo>
                <a:lnTo>
                  <a:pt x="1256" y="168"/>
                </a:lnTo>
                <a:lnTo>
                  <a:pt x="1264" y="168"/>
                </a:lnTo>
                <a:lnTo>
                  <a:pt x="1272" y="168"/>
                </a:lnTo>
                <a:lnTo>
                  <a:pt x="1280" y="168"/>
                </a:lnTo>
                <a:lnTo>
                  <a:pt x="1288" y="168"/>
                </a:lnTo>
                <a:lnTo>
                  <a:pt x="1296" y="168"/>
                </a:lnTo>
                <a:lnTo>
                  <a:pt x="1296" y="160"/>
                </a:lnTo>
                <a:lnTo>
                  <a:pt x="1304" y="160"/>
                </a:lnTo>
                <a:lnTo>
                  <a:pt x="1320" y="160"/>
                </a:lnTo>
                <a:lnTo>
                  <a:pt x="1328" y="160"/>
                </a:lnTo>
                <a:lnTo>
                  <a:pt x="1336" y="160"/>
                </a:lnTo>
                <a:lnTo>
                  <a:pt x="1344" y="160"/>
                </a:lnTo>
                <a:lnTo>
                  <a:pt x="1352" y="160"/>
                </a:lnTo>
                <a:lnTo>
                  <a:pt x="1360" y="160"/>
                </a:lnTo>
                <a:lnTo>
                  <a:pt x="1368" y="160"/>
                </a:lnTo>
                <a:lnTo>
                  <a:pt x="1376" y="160"/>
                </a:lnTo>
                <a:lnTo>
                  <a:pt x="1376" y="152"/>
                </a:lnTo>
                <a:lnTo>
                  <a:pt x="1384" y="152"/>
                </a:lnTo>
                <a:lnTo>
                  <a:pt x="1392" y="152"/>
                </a:lnTo>
                <a:lnTo>
                  <a:pt x="1400" y="152"/>
                </a:lnTo>
                <a:lnTo>
                  <a:pt x="1416" y="152"/>
                </a:lnTo>
                <a:lnTo>
                  <a:pt x="1424" y="152"/>
                </a:lnTo>
                <a:lnTo>
                  <a:pt x="1424" y="144"/>
                </a:lnTo>
                <a:lnTo>
                  <a:pt x="1432" y="144"/>
                </a:lnTo>
                <a:lnTo>
                  <a:pt x="1440" y="144"/>
                </a:lnTo>
                <a:lnTo>
                  <a:pt x="1448" y="144"/>
                </a:lnTo>
                <a:lnTo>
                  <a:pt x="1456" y="144"/>
                </a:lnTo>
                <a:lnTo>
                  <a:pt x="1464" y="144"/>
                </a:lnTo>
                <a:lnTo>
                  <a:pt x="1472" y="144"/>
                </a:lnTo>
                <a:lnTo>
                  <a:pt x="1480" y="144"/>
                </a:lnTo>
                <a:lnTo>
                  <a:pt x="1488" y="144"/>
                </a:lnTo>
                <a:lnTo>
                  <a:pt x="1496" y="144"/>
                </a:lnTo>
                <a:lnTo>
                  <a:pt x="1504" y="144"/>
                </a:lnTo>
                <a:lnTo>
                  <a:pt x="1520" y="144"/>
                </a:lnTo>
                <a:lnTo>
                  <a:pt x="1528" y="144"/>
                </a:lnTo>
                <a:lnTo>
                  <a:pt x="1536" y="144"/>
                </a:lnTo>
                <a:lnTo>
                  <a:pt x="1544" y="144"/>
                </a:lnTo>
                <a:lnTo>
                  <a:pt x="1552" y="144"/>
                </a:lnTo>
                <a:lnTo>
                  <a:pt x="1560" y="144"/>
                </a:lnTo>
                <a:lnTo>
                  <a:pt x="1568" y="144"/>
                </a:lnTo>
                <a:lnTo>
                  <a:pt x="1576" y="144"/>
                </a:lnTo>
                <a:lnTo>
                  <a:pt x="1584" y="144"/>
                </a:lnTo>
                <a:lnTo>
                  <a:pt x="1592" y="144"/>
                </a:lnTo>
                <a:lnTo>
                  <a:pt x="1600" y="144"/>
                </a:lnTo>
                <a:lnTo>
                  <a:pt x="1608" y="144"/>
                </a:lnTo>
                <a:lnTo>
                  <a:pt x="1624" y="144"/>
                </a:lnTo>
                <a:lnTo>
                  <a:pt x="1632" y="144"/>
                </a:lnTo>
                <a:lnTo>
                  <a:pt x="1640" y="144"/>
                </a:lnTo>
                <a:lnTo>
                  <a:pt x="1648" y="144"/>
                </a:lnTo>
                <a:lnTo>
                  <a:pt x="1656" y="144"/>
                </a:lnTo>
                <a:lnTo>
                  <a:pt x="1664" y="144"/>
                </a:lnTo>
                <a:lnTo>
                  <a:pt x="1672" y="144"/>
                </a:lnTo>
                <a:lnTo>
                  <a:pt x="1680" y="144"/>
                </a:lnTo>
                <a:lnTo>
                  <a:pt x="1688" y="144"/>
                </a:lnTo>
                <a:lnTo>
                  <a:pt x="1696" y="144"/>
                </a:lnTo>
                <a:lnTo>
                  <a:pt x="1704" y="144"/>
                </a:lnTo>
                <a:lnTo>
                  <a:pt x="1712" y="144"/>
                </a:lnTo>
                <a:lnTo>
                  <a:pt x="1728" y="144"/>
                </a:lnTo>
                <a:lnTo>
                  <a:pt x="1736" y="144"/>
                </a:lnTo>
                <a:lnTo>
                  <a:pt x="1744" y="144"/>
                </a:lnTo>
                <a:lnTo>
                  <a:pt x="1744" y="136"/>
                </a:lnTo>
                <a:lnTo>
                  <a:pt x="1752" y="136"/>
                </a:lnTo>
                <a:lnTo>
                  <a:pt x="1760" y="136"/>
                </a:lnTo>
                <a:lnTo>
                  <a:pt x="1768" y="136"/>
                </a:lnTo>
                <a:lnTo>
                  <a:pt x="1776" y="136"/>
                </a:lnTo>
                <a:lnTo>
                  <a:pt x="1784" y="136"/>
                </a:lnTo>
                <a:lnTo>
                  <a:pt x="1792" y="136"/>
                </a:lnTo>
                <a:lnTo>
                  <a:pt x="1800" y="136"/>
                </a:lnTo>
                <a:lnTo>
                  <a:pt x="1808" y="136"/>
                </a:lnTo>
                <a:lnTo>
                  <a:pt x="1824" y="136"/>
                </a:lnTo>
                <a:lnTo>
                  <a:pt x="1832" y="136"/>
                </a:lnTo>
                <a:lnTo>
                  <a:pt x="1840" y="136"/>
                </a:lnTo>
                <a:lnTo>
                  <a:pt x="1848" y="136"/>
                </a:lnTo>
                <a:lnTo>
                  <a:pt x="1856" y="136"/>
                </a:lnTo>
                <a:lnTo>
                  <a:pt x="1864" y="136"/>
                </a:lnTo>
                <a:lnTo>
                  <a:pt x="1872" y="136"/>
                </a:lnTo>
                <a:lnTo>
                  <a:pt x="1880" y="136"/>
                </a:lnTo>
                <a:lnTo>
                  <a:pt x="1888" y="136"/>
                </a:lnTo>
                <a:lnTo>
                  <a:pt x="1896" y="136"/>
                </a:lnTo>
                <a:lnTo>
                  <a:pt x="1904" y="136"/>
                </a:lnTo>
                <a:lnTo>
                  <a:pt x="1912" y="136"/>
                </a:lnTo>
                <a:lnTo>
                  <a:pt x="1928" y="136"/>
                </a:lnTo>
                <a:lnTo>
                  <a:pt x="1936" y="136"/>
                </a:lnTo>
                <a:lnTo>
                  <a:pt x="1944" y="136"/>
                </a:lnTo>
                <a:lnTo>
                  <a:pt x="1944" y="128"/>
                </a:lnTo>
                <a:lnTo>
                  <a:pt x="1952" y="128"/>
                </a:lnTo>
                <a:lnTo>
                  <a:pt x="1960" y="128"/>
                </a:lnTo>
                <a:lnTo>
                  <a:pt x="1968" y="128"/>
                </a:lnTo>
                <a:lnTo>
                  <a:pt x="1976" y="128"/>
                </a:lnTo>
                <a:lnTo>
                  <a:pt x="1984" y="128"/>
                </a:lnTo>
                <a:lnTo>
                  <a:pt x="1992" y="128"/>
                </a:lnTo>
                <a:lnTo>
                  <a:pt x="2000" y="128"/>
                </a:lnTo>
                <a:lnTo>
                  <a:pt x="2008" y="128"/>
                </a:lnTo>
                <a:lnTo>
                  <a:pt x="2016" y="128"/>
                </a:lnTo>
                <a:lnTo>
                  <a:pt x="2032" y="128"/>
                </a:lnTo>
                <a:lnTo>
                  <a:pt x="2040" y="128"/>
                </a:lnTo>
                <a:lnTo>
                  <a:pt x="2040" y="120"/>
                </a:lnTo>
                <a:lnTo>
                  <a:pt x="2048" y="120"/>
                </a:lnTo>
                <a:lnTo>
                  <a:pt x="2056" y="120"/>
                </a:lnTo>
                <a:lnTo>
                  <a:pt x="2064" y="120"/>
                </a:lnTo>
                <a:lnTo>
                  <a:pt x="2072" y="120"/>
                </a:lnTo>
                <a:lnTo>
                  <a:pt x="2080" y="120"/>
                </a:lnTo>
                <a:lnTo>
                  <a:pt x="2088" y="120"/>
                </a:lnTo>
                <a:lnTo>
                  <a:pt x="2096" y="120"/>
                </a:lnTo>
                <a:lnTo>
                  <a:pt x="2104" y="120"/>
                </a:lnTo>
                <a:lnTo>
                  <a:pt x="2112" y="120"/>
                </a:lnTo>
                <a:lnTo>
                  <a:pt x="2120" y="120"/>
                </a:lnTo>
                <a:lnTo>
                  <a:pt x="2136" y="120"/>
                </a:lnTo>
                <a:lnTo>
                  <a:pt x="2136" y="112"/>
                </a:lnTo>
                <a:lnTo>
                  <a:pt x="2144" y="112"/>
                </a:lnTo>
                <a:lnTo>
                  <a:pt x="2152" y="112"/>
                </a:lnTo>
                <a:lnTo>
                  <a:pt x="2160" y="112"/>
                </a:lnTo>
                <a:lnTo>
                  <a:pt x="2168" y="112"/>
                </a:lnTo>
                <a:lnTo>
                  <a:pt x="2176" y="112"/>
                </a:lnTo>
                <a:lnTo>
                  <a:pt x="2184" y="112"/>
                </a:lnTo>
                <a:lnTo>
                  <a:pt x="2184" y="104"/>
                </a:lnTo>
                <a:lnTo>
                  <a:pt x="2192" y="104"/>
                </a:lnTo>
                <a:lnTo>
                  <a:pt x="2200" y="104"/>
                </a:lnTo>
                <a:lnTo>
                  <a:pt x="2208" y="104"/>
                </a:lnTo>
                <a:lnTo>
                  <a:pt x="2216" y="104"/>
                </a:lnTo>
                <a:lnTo>
                  <a:pt x="2216" y="96"/>
                </a:lnTo>
                <a:lnTo>
                  <a:pt x="2232" y="96"/>
                </a:lnTo>
                <a:lnTo>
                  <a:pt x="2240" y="96"/>
                </a:lnTo>
                <a:lnTo>
                  <a:pt x="2248" y="96"/>
                </a:lnTo>
                <a:lnTo>
                  <a:pt x="2256" y="96"/>
                </a:lnTo>
                <a:lnTo>
                  <a:pt x="2264" y="96"/>
                </a:lnTo>
                <a:lnTo>
                  <a:pt x="2272" y="96"/>
                </a:lnTo>
                <a:lnTo>
                  <a:pt x="2280" y="96"/>
                </a:lnTo>
                <a:lnTo>
                  <a:pt x="2288" y="96"/>
                </a:lnTo>
                <a:lnTo>
                  <a:pt x="2296" y="96"/>
                </a:lnTo>
                <a:lnTo>
                  <a:pt x="2304" y="96"/>
                </a:lnTo>
                <a:lnTo>
                  <a:pt x="2312" y="96"/>
                </a:lnTo>
                <a:lnTo>
                  <a:pt x="2320" y="96"/>
                </a:lnTo>
                <a:lnTo>
                  <a:pt x="2336" y="96"/>
                </a:lnTo>
                <a:lnTo>
                  <a:pt x="2344" y="96"/>
                </a:lnTo>
                <a:lnTo>
                  <a:pt x="2352" y="96"/>
                </a:lnTo>
                <a:lnTo>
                  <a:pt x="2352" y="88"/>
                </a:lnTo>
                <a:lnTo>
                  <a:pt x="2360" y="88"/>
                </a:lnTo>
                <a:lnTo>
                  <a:pt x="2368" y="88"/>
                </a:lnTo>
                <a:lnTo>
                  <a:pt x="2376" y="88"/>
                </a:lnTo>
                <a:lnTo>
                  <a:pt x="2384" y="88"/>
                </a:lnTo>
                <a:lnTo>
                  <a:pt x="2392" y="88"/>
                </a:lnTo>
                <a:lnTo>
                  <a:pt x="2400" y="88"/>
                </a:lnTo>
                <a:lnTo>
                  <a:pt x="2408" y="88"/>
                </a:lnTo>
                <a:lnTo>
                  <a:pt x="2416" y="88"/>
                </a:lnTo>
                <a:lnTo>
                  <a:pt x="2424" y="88"/>
                </a:lnTo>
                <a:lnTo>
                  <a:pt x="2440" y="88"/>
                </a:lnTo>
                <a:lnTo>
                  <a:pt x="2448" y="88"/>
                </a:lnTo>
                <a:lnTo>
                  <a:pt x="2456" y="88"/>
                </a:lnTo>
                <a:lnTo>
                  <a:pt x="2464" y="88"/>
                </a:lnTo>
                <a:lnTo>
                  <a:pt x="2472" y="88"/>
                </a:lnTo>
                <a:lnTo>
                  <a:pt x="2480" y="88"/>
                </a:lnTo>
                <a:lnTo>
                  <a:pt x="2488" y="88"/>
                </a:lnTo>
                <a:lnTo>
                  <a:pt x="2496" y="88"/>
                </a:lnTo>
                <a:lnTo>
                  <a:pt x="2504" y="88"/>
                </a:lnTo>
                <a:lnTo>
                  <a:pt x="2504" y="80"/>
                </a:lnTo>
                <a:lnTo>
                  <a:pt x="2512" y="80"/>
                </a:lnTo>
                <a:lnTo>
                  <a:pt x="2520" y="80"/>
                </a:lnTo>
                <a:lnTo>
                  <a:pt x="2528" y="80"/>
                </a:lnTo>
                <a:lnTo>
                  <a:pt x="2544" y="80"/>
                </a:lnTo>
                <a:lnTo>
                  <a:pt x="2552" y="80"/>
                </a:lnTo>
                <a:lnTo>
                  <a:pt x="2560" y="80"/>
                </a:lnTo>
                <a:lnTo>
                  <a:pt x="2568" y="80"/>
                </a:lnTo>
                <a:lnTo>
                  <a:pt x="2576" y="80"/>
                </a:lnTo>
                <a:lnTo>
                  <a:pt x="2584" y="80"/>
                </a:lnTo>
                <a:lnTo>
                  <a:pt x="2592" y="80"/>
                </a:lnTo>
                <a:lnTo>
                  <a:pt x="2600" y="80"/>
                </a:lnTo>
                <a:lnTo>
                  <a:pt x="2608" y="80"/>
                </a:lnTo>
                <a:lnTo>
                  <a:pt x="2616" y="80"/>
                </a:lnTo>
                <a:lnTo>
                  <a:pt x="2624" y="80"/>
                </a:lnTo>
                <a:lnTo>
                  <a:pt x="2640" y="80"/>
                </a:lnTo>
                <a:lnTo>
                  <a:pt x="2648" y="80"/>
                </a:lnTo>
                <a:lnTo>
                  <a:pt x="2656" y="80"/>
                </a:lnTo>
                <a:lnTo>
                  <a:pt x="2664" y="80"/>
                </a:lnTo>
                <a:lnTo>
                  <a:pt x="2672" y="80"/>
                </a:lnTo>
                <a:lnTo>
                  <a:pt x="2680" y="80"/>
                </a:lnTo>
                <a:lnTo>
                  <a:pt x="2688" y="80"/>
                </a:lnTo>
                <a:lnTo>
                  <a:pt x="2696" y="80"/>
                </a:lnTo>
                <a:lnTo>
                  <a:pt x="2704" y="80"/>
                </a:lnTo>
                <a:lnTo>
                  <a:pt x="2712" y="80"/>
                </a:lnTo>
                <a:lnTo>
                  <a:pt x="2720" y="80"/>
                </a:lnTo>
                <a:lnTo>
                  <a:pt x="2728" y="80"/>
                </a:lnTo>
                <a:lnTo>
                  <a:pt x="2744" y="80"/>
                </a:lnTo>
                <a:lnTo>
                  <a:pt x="2752" y="80"/>
                </a:lnTo>
                <a:lnTo>
                  <a:pt x="2760" y="80"/>
                </a:lnTo>
                <a:lnTo>
                  <a:pt x="2768" y="80"/>
                </a:lnTo>
                <a:lnTo>
                  <a:pt x="2776" y="80"/>
                </a:lnTo>
                <a:lnTo>
                  <a:pt x="2784" y="80"/>
                </a:lnTo>
                <a:lnTo>
                  <a:pt x="2792" y="80"/>
                </a:lnTo>
                <a:lnTo>
                  <a:pt x="2800" y="80"/>
                </a:lnTo>
                <a:lnTo>
                  <a:pt x="2800" y="72"/>
                </a:lnTo>
                <a:lnTo>
                  <a:pt x="2808" y="72"/>
                </a:lnTo>
                <a:lnTo>
                  <a:pt x="2816" y="72"/>
                </a:lnTo>
                <a:lnTo>
                  <a:pt x="2824" y="72"/>
                </a:lnTo>
                <a:lnTo>
                  <a:pt x="2832" y="72"/>
                </a:lnTo>
                <a:lnTo>
                  <a:pt x="2848" y="72"/>
                </a:lnTo>
                <a:lnTo>
                  <a:pt x="2856" y="72"/>
                </a:lnTo>
                <a:lnTo>
                  <a:pt x="2864" y="72"/>
                </a:lnTo>
                <a:lnTo>
                  <a:pt x="2872" y="72"/>
                </a:lnTo>
                <a:lnTo>
                  <a:pt x="2880" y="72"/>
                </a:lnTo>
                <a:lnTo>
                  <a:pt x="2888" y="72"/>
                </a:lnTo>
                <a:lnTo>
                  <a:pt x="2896" y="72"/>
                </a:lnTo>
                <a:lnTo>
                  <a:pt x="2904" y="72"/>
                </a:lnTo>
                <a:lnTo>
                  <a:pt x="2912" y="72"/>
                </a:lnTo>
                <a:lnTo>
                  <a:pt x="2920" y="72"/>
                </a:lnTo>
                <a:lnTo>
                  <a:pt x="2928" y="72"/>
                </a:lnTo>
                <a:lnTo>
                  <a:pt x="2936" y="72"/>
                </a:lnTo>
                <a:lnTo>
                  <a:pt x="2952" y="72"/>
                </a:lnTo>
                <a:lnTo>
                  <a:pt x="2952" y="64"/>
                </a:lnTo>
                <a:lnTo>
                  <a:pt x="2960" y="64"/>
                </a:lnTo>
                <a:lnTo>
                  <a:pt x="2968" y="64"/>
                </a:lnTo>
                <a:lnTo>
                  <a:pt x="2976" y="64"/>
                </a:lnTo>
                <a:lnTo>
                  <a:pt x="2984" y="64"/>
                </a:lnTo>
                <a:lnTo>
                  <a:pt x="2992" y="64"/>
                </a:lnTo>
                <a:lnTo>
                  <a:pt x="2992" y="56"/>
                </a:lnTo>
                <a:lnTo>
                  <a:pt x="3000" y="56"/>
                </a:lnTo>
                <a:lnTo>
                  <a:pt x="3008" y="56"/>
                </a:lnTo>
                <a:lnTo>
                  <a:pt x="3016" y="56"/>
                </a:lnTo>
                <a:lnTo>
                  <a:pt x="3024" y="56"/>
                </a:lnTo>
                <a:lnTo>
                  <a:pt x="3032" y="56"/>
                </a:lnTo>
                <a:lnTo>
                  <a:pt x="3048" y="56"/>
                </a:lnTo>
                <a:lnTo>
                  <a:pt x="3056" y="56"/>
                </a:lnTo>
                <a:lnTo>
                  <a:pt x="3064" y="56"/>
                </a:lnTo>
                <a:lnTo>
                  <a:pt x="3072" y="56"/>
                </a:lnTo>
                <a:lnTo>
                  <a:pt x="3080" y="56"/>
                </a:lnTo>
                <a:lnTo>
                  <a:pt x="3088" y="56"/>
                </a:lnTo>
                <a:lnTo>
                  <a:pt x="3096" y="56"/>
                </a:lnTo>
                <a:lnTo>
                  <a:pt x="3096" y="48"/>
                </a:lnTo>
                <a:lnTo>
                  <a:pt x="3104" y="48"/>
                </a:lnTo>
                <a:lnTo>
                  <a:pt x="3112" y="48"/>
                </a:lnTo>
                <a:lnTo>
                  <a:pt x="3120" y="48"/>
                </a:lnTo>
                <a:lnTo>
                  <a:pt x="3128" y="48"/>
                </a:lnTo>
                <a:lnTo>
                  <a:pt x="3136" y="48"/>
                </a:lnTo>
                <a:lnTo>
                  <a:pt x="3152" y="48"/>
                </a:lnTo>
                <a:lnTo>
                  <a:pt x="3160" y="48"/>
                </a:lnTo>
                <a:lnTo>
                  <a:pt x="3168" y="48"/>
                </a:lnTo>
                <a:lnTo>
                  <a:pt x="3176" y="48"/>
                </a:lnTo>
                <a:lnTo>
                  <a:pt x="3184" y="48"/>
                </a:lnTo>
                <a:lnTo>
                  <a:pt x="3192" y="48"/>
                </a:lnTo>
                <a:lnTo>
                  <a:pt x="3200" y="48"/>
                </a:lnTo>
                <a:lnTo>
                  <a:pt x="3208" y="48"/>
                </a:lnTo>
                <a:lnTo>
                  <a:pt x="3216" y="48"/>
                </a:lnTo>
                <a:lnTo>
                  <a:pt x="3224" y="48"/>
                </a:lnTo>
                <a:lnTo>
                  <a:pt x="3232" y="48"/>
                </a:lnTo>
                <a:lnTo>
                  <a:pt x="3240" y="48"/>
                </a:lnTo>
                <a:lnTo>
                  <a:pt x="3256" y="48"/>
                </a:lnTo>
                <a:lnTo>
                  <a:pt x="3264" y="48"/>
                </a:lnTo>
                <a:lnTo>
                  <a:pt x="3272" y="48"/>
                </a:lnTo>
                <a:lnTo>
                  <a:pt x="3280" y="48"/>
                </a:lnTo>
                <a:lnTo>
                  <a:pt x="3288" y="48"/>
                </a:lnTo>
                <a:lnTo>
                  <a:pt x="3296" y="48"/>
                </a:lnTo>
                <a:lnTo>
                  <a:pt x="3304" y="48"/>
                </a:lnTo>
                <a:lnTo>
                  <a:pt x="3312" y="48"/>
                </a:lnTo>
                <a:lnTo>
                  <a:pt x="3312" y="40"/>
                </a:lnTo>
                <a:lnTo>
                  <a:pt x="3320" y="40"/>
                </a:lnTo>
                <a:lnTo>
                  <a:pt x="3328" y="40"/>
                </a:lnTo>
                <a:lnTo>
                  <a:pt x="3328" y="32"/>
                </a:lnTo>
                <a:lnTo>
                  <a:pt x="3336" y="32"/>
                </a:lnTo>
                <a:lnTo>
                  <a:pt x="3344" y="32"/>
                </a:lnTo>
                <a:lnTo>
                  <a:pt x="3360" y="32"/>
                </a:lnTo>
                <a:lnTo>
                  <a:pt x="3368" y="32"/>
                </a:lnTo>
                <a:lnTo>
                  <a:pt x="3376" y="32"/>
                </a:lnTo>
                <a:lnTo>
                  <a:pt x="3384" y="32"/>
                </a:lnTo>
                <a:lnTo>
                  <a:pt x="3392" y="32"/>
                </a:lnTo>
                <a:lnTo>
                  <a:pt x="3400" y="32"/>
                </a:lnTo>
                <a:lnTo>
                  <a:pt x="3408" y="32"/>
                </a:lnTo>
                <a:lnTo>
                  <a:pt x="3416" y="32"/>
                </a:lnTo>
                <a:lnTo>
                  <a:pt x="3424" y="32"/>
                </a:lnTo>
                <a:lnTo>
                  <a:pt x="3432" y="32"/>
                </a:lnTo>
                <a:lnTo>
                  <a:pt x="3440" y="32"/>
                </a:lnTo>
                <a:lnTo>
                  <a:pt x="3456" y="32"/>
                </a:lnTo>
                <a:lnTo>
                  <a:pt x="3464" y="32"/>
                </a:lnTo>
                <a:lnTo>
                  <a:pt x="3472" y="32"/>
                </a:lnTo>
                <a:lnTo>
                  <a:pt x="3480" y="32"/>
                </a:lnTo>
                <a:lnTo>
                  <a:pt x="3488" y="32"/>
                </a:lnTo>
                <a:lnTo>
                  <a:pt x="3496" y="32"/>
                </a:lnTo>
                <a:lnTo>
                  <a:pt x="3504" y="32"/>
                </a:lnTo>
                <a:lnTo>
                  <a:pt x="3512" y="32"/>
                </a:lnTo>
                <a:lnTo>
                  <a:pt x="3520" y="32"/>
                </a:lnTo>
                <a:lnTo>
                  <a:pt x="3520" y="24"/>
                </a:lnTo>
                <a:lnTo>
                  <a:pt x="3528" y="24"/>
                </a:lnTo>
                <a:lnTo>
                  <a:pt x="3536" y="24"/>
                </a:lnTo>
                <a:lnTo>
                  <a:pt x="3544" y="24"/>
                </a:lnTo>
                <a:lnTo>
                  <a:pt x="3560" y="24"/>
                </a:lnTo>
                <a:lnTo>
                  <a:pt x="3568" y="24"/>
                </a:lnTo>
                <a:lnTo>
                  <a:pt x="3576" y="24"/>
                </a:lnTo>
                <a:lnTo>
                  <a:pt x="3584" y="24"/>
                </a:lnTo>
                <a:lnTo>
                  <a:pt x="3592" y="24"/>
                </a:lnTo>
                <a:lnTo>
                  <a:pt x="3592" y="16"/>
                </a:lnTo>
                <a:lnTo>
                  <a:pt x="3600" y="16"/>
                </a:lnTo>
                <a:lnTo>
                  <a:pt x="3608" y="16"/>
                </a:lnTo>
                <a:lnTo>
                  <a:pt x="3616" y="16"/>
                </a:lnTo>
                <a:lnTo>
                  <a:pt x="3624" y="16"/>
                </a:lnTo>
                <a:lnTo>
                  <a:pt x="3632" y="16"/>
                </a:lnTo>
                <a:lnTo>
                  <a:pt x="3640" y="16"/>
                </a:lnTo>
                <a:lnTo>
                  <a:pt x="3648" y="16"/>
                </a:lnTo>
                <a:lnTo>
                  <a:pt x="3664" y="16"/>
                </a:lnTo>
                <a:lnTo>
                  <a:pt x="3672" y="16"/>
                </a:lnTo>
                <a:lnTo>
                  <a:pt x="3680" y="16"/>
                </a:lnTo>
                <a:lnTo>
                  <a:pt x="3688" y="16"/>
                </a:lnTo>
                <a:lnTo>
                  <a:pt x="3696" y="16"/>
                </a:lnTo>
                <a:lnTo>
                  <a:pt x="3704" y="16"/>
                </a:lnTo>
                <a:lnTo>
                  <a:pt x="3712" y="16"/>
                </a:lnTo>
                <a:lnTo>
                  <a:pt x="3720" y="16"/>
                </a:lnTo>
                <a:lnTo>
                  <a:pt x="3728" y="16"/>
                </a:lnTo>
                <a:lnTo>
                  <a:pt x="3728" y="8"/>
                </a:lnTo>
                <a:lnTo>
                  <a:pt x="3736" y="8"/>
                </a:lnTo>
                <a:lnTo>
                  <a:pt x="3744" y="8"/>
                </a:lnTo>
                <a:lnTo>
                  <a:pt x="3752" y="8"/>
                </a:lnTo>
                <a:lnTo>
                  <a:pt x="3768" y="8"/>
                </a:lnTo>
                <a:lnTo>
                  <a:pt x="3776" y="8"/>
                </a:lnTo>
                <a:lnTo>
                  <a:pt x="3784" y="8"/>
                </a:lnTo>
                <a:lnTo>
                  <a:pt x="3792" y="8"/>
                </a:lnTo>
                <a:lnTo>
                  <a:pt x="3800" y="8"/>
                </a:lnTo>
                <a:lnTo>
                  <a:pt x="3808" y="8"/>
                </a:lnTo>
                <a:lnTo>
                  <a:pt x="3816" y="8"/>
                </a:lnTo>
                <a:lnTo>
                  <a:pt x="3824" y="8"/>
                </a:lnTo>
                <a:lnTo>
                  <a:pt x="3832" y="8"/>
                </a:lnTo>
                <a:lnTo>
                  <a:pt x="3840" y="8"/>
                </a:lnTo>
                <a:lnTo>
                  <a:pt x="3848" y="8"/>
                </a:lnTo>
                <a:lnTo>
                  <a:pt x="3848" y="0"/>
                </a:lnTo>
                <a:lnTo>
                  <a:pt x="3864" y="0"/>
                </a:lnTo>
                <a:lnTo>
                  <a:pt x="3872" y="0"/>
                </a:lnTo>
                <a:lnTo>
                  <a:pt x="3880" y="0"/>
                </a:lnTo>
                <a:lnTo>
                  <a:pt x="3888" y="0"/>
                </a:lnTo>
                <a:lnTo>
                  <a:pt x="3896" y="0"/>
                </a:lnTo>
                <a:lnTo>
                  <a:pt x="3904" y="0"/>
                </a:lnTo>
              </a:path>
            </a:pathLst>
          </a:custGeom>
          <a:noFill/>
          <a:ln w="635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304163" name="Rectangle 48"/>
          <p:cNvSpPr>
            <a:spLocks noChangeAspect="1" noChangeArrowheads="1"/>
          </p:cNvSpPr>
          <p:nvPr/>
        </p:nvSpPr>
        <p:spPr bwMode="auto">
          <a:xfrm>
            <a:off x="785813" y="5353050"/>
            <a:ext cx="1047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E5FFFF"/>
                </a:solidFill>
                <a:latin typeface="Cambria" charset="0"/>
              </a:rPr>
              <a:t>0</a:t>
            </a:r>
          </a:p>
        </p:txBody>
      </p:sp>
      <p:sp>
        <p:nvSpPr>
          <p:cNvPr id="304164" name="Rectangle 49"/>
          <p:cNvSpPr>
            <a:spLocks noChangeAspect="1" noChangeArrowheads="1"/>
          </p:cNvSpPr>
          <p:nvPr/>
        </p:nvSpPr>
        <p:spPr bwMode="auto">
          <a:xfrm>
            <a:off x="785813" y="3933825"/>
            <a:ext cx="1047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E5FFFF"/>
                </a:solidFill>
                <a:latin typeface="Cambria" charset="0"/>
              </a:rPr>
              <a:t>5</a:t>
            </a:r>
          </a:p>
        </p:txBody>
      </p:sp>
      <p:sp>
        <p:nvSpPr>
          <p:cNvPr id="304165" name="Rectangle 50"/>
          <p:cNvSpPr>
            <a:spLocks noChangeAspect="1" noChangeArrowheads="1"/>
          </p:cNvSpPr>
          <p:nvPr/>
        </p:nvSpPr>
        <p:spPr bwMode="auto">
          <a:xfrm>
            <a:off x="693738" y="2503488"/>
            <a:ext cx="21113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E5FFFF"/>
                </a:solidFill>
                <a:latin typeface="Cambria" charset="0"/>
              </a:rPr>
              <a:t>10</a:t>
            </a:r>
          </a:p>
        </p:txBody>
      </p:sp>
      <p:sp>
        <p:nvSpPr>
          <p:cNvPr id="304166" name="Rectangle 51"/>
          <p:cNvSpPr>
            <a:spLocks noChangeAspect="1" noChangeArrowheads="1"/>
          </p:cNvSpPr>
          <p:nvPr/>
        </p:nvSpPr>
        <p:spPr bwMode="auto">
          <a:xfrm>
            <a:off x="695325" y="1084263"/>
            <a:ext cx="2111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E5FFFF"/>
                </a:solidFill>
                <a:latin typeface="Cambria" charset="0"/>
              </a:rPr>
              <a:t>15</a:t>
            </a:r>
          </a:p>
        </p:txBody>
      </p:sp>
      <p:sp>
        <p:nvSpPr>
          <p:cNvPr id="304167" name="Rectangle 52"/>
          <p:cNvSpPr>
            <a:spLocks noChangeAspect="1" noChangeArrowheads="1"/>
          </p:cNvSpPr>
          <p:nvPr/>
        </p:nvSpPr>
        <p:spPr bwMode="auto">
          <a:xfrm>
            <a:off x="1079500" y="5589588"/>
            <a:ext cx="100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0</a:t>
            </a:r>
          </a:p>
        </p:txBody>
      </p:sp>
      <p:sp>
        <p:nvSpPr>
          <p:cNvPr id="304168" name="Rectangle 53"/>
          <p:cNvSpPr>
            <a:spLocks noChangeAspect="1" noChangeArrowheads="1"/>
          </p:cNvSpPr>
          <p:nvPr/>
        </p:nvSpPr>
        <p:spPr bwMode="auto">
          <a:xfrm>
            <a:off x="1425575" y="5589588"/>
            <a:ext cx="2000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30</a:t>
            </a:r>
          </a:p>
        </p:txBody>
      </p:sp>
      <p:sp>
        <p:nvSpPr>
          <p:cNvPr id="304169" name="Rectangle 54"/>
          <p:cNvSpPr>
            <a:spLocks noChangeAspect="1" noChangeArrowheads="1"/>
          </p:cNvSpPr>
          <p:nvPr/>
        </p:nvSpPr>
        <p:spPr bwMode="auto">
          <a:xfrm>
            <a:off x="1812925" y="5589588"/>
            <a:ext cx="2000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60</a:t>
            </a:r>
          </a:p>
        </p:txBody>
      </p:sp>
      <p:sp>
        <p:nvSpPr>
          <p:cNvPr id="304170" name="Rectangle 55"/>
          <p:cNvSpPr>
            <a:spLocks noChangeAspect="1" noChangeArrowheads="1"/>
          </p:cNvSpPr>
          <p:nvPr/>
        </p:nvSpPr>
        <p:spPr bwMode="auto">
          <a:xfrm>
            <a:off x="2209800" y="5589588"/>
            <a:ext cx="2000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90</a:t>
            </a:r>
          </a:p>
        </p:txBody>
      </p:sp>
      <p:sp>
        <p:nvSpPr>
          <p:cNvPr id="304171" name="Rectangle 56"/>
          <p:cNvSpPr>
            <a:spLocks noChangeAspect="1" noChangeArrowheads="1"/>
          </p:cNvSpPr>
          <p:nvPr/>
        </p:nvSpPr>
        <p:spPr bwMode="auto">
          <a:xfrm>
            <a:off x="3340100" y="5589588"/>
            <a:ext cx="29686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180</a:t>
            </a:r>
          </a:p>
        </p:txBody>
      </p:sp>
      <p:sp>
        <p:nvSpPr>
          <p:cNvPr id="304172" name="Rectangle 57"/>
          <p:cNvSpPr>
            <a:spLocks noChangeAspect="1" noChangeArrowheads="1"/>
          </p:cNvSpPr>
          <p:nvPr/>
        </p:nvSpPr>
        <p:spPr bwMode="auto">
          <a:xfrm>
            <a:off x="4518025" y="5589588"/>
            <a:ext cx="2984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270</a:t>
            </a:r>
          </a:p>
        </p:txBody>
      </p:sp>
      <p:sp>
        <p:nvSpPr>
          <p:cNvPr id="304173" name="Rectangle 58"/>
          <p:cNvSpPr>
            <a:spLocks noChangeAspect="1" noChangeArrowheads="1"/>
          </p:cNvSpPr>
          <p:nvPr/>
        </p:nvSpPr>
        <p:spPr bwMode="auto">
          <a:xfrm>
            <a:off x="5692775" y="5589588"/>
            <a:ext cx="2984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360</a:t>
            </a:r>
          </a:p>
        </p:txBody>
      </p:sp>
      <p:sp>
        <p:nvSpPr>
          <p:cNvPr id="304174" name="Rectangle 59"/>
          <p:cNvSpPr>
            <a:spLocks noChangeAspect="1" noChangeArrowheads="1"/>
          </p:cNvSpPr>
          <p:nvPr/>
        </p:nvSpPr>
        <p:spPr bwMode="auto">
          <a:xfrm>
            <a:off x="6875463" y="5589588"/>
            <a:ext cx="29845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u="sng">
                <a:solidFill>
                  <a:srgbClr val="E5FFFF"/>
                </a:solidFill>
                <a:latin typeface="Cambria" charset="0"/>
              </a:rPr>
              <a:t>450</a:t>
            </a:r>
          </a:p>
        </p:txBody>
      </p:sp>
      <p:sp>
        <p:nvSpPr>
          <p:cNvPr id="304175" name="Line 186"/>
          <p:cNvSpPr>
            <a:spLocks noChangeAspect="1" noChangeShapeType="1"/>
          </p:cNvSpPr>
          <p:nvPr/>
        </p:nvSpPr>
        <p:spPr bwMode="auto">
          <a:xfrm flipV="1">
            <a:off x="2252663" y="5481638"/>
            <a:ext cx="1587" cy="1111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76" name="Text Box 312"/>
          <p:cNvSpPr txBox="1">
            <a:spLocks noChangeAspect="1" noChangeArrowheads="1"/>
          </p:cNvSpPr>
          <p:nvPr/>
        </p:nvSpPr>
        <p:spPr bwMode="auto">
          <a:xfrm>
            <a:off x="7485063" y="2065338"/>
            <a:ext cx="159702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E5FFFF"/>
                </a:solidFill>
                <a:latin typeface="Cambria" charset="0"/>
              </a:rPr>
              <a:t>HR 0.81</a:t>
            </a:r>
            <a:br>
              <a:rPr lang="en-US" sz="1400" u="sng">
                <a:solidFill>
                  <a:srgbClr val="E5FFFF"/>
                </a:solidFill>
                <a:latin typeface="Cambria" charset="0"/>
              </a:rPr>
            </a:br>
            <a:r>
              <a:rPr lang="en-US" sz="1400" u="sng">
                <a:solidFill>
                  <a:srgbClr val="E5FFFF"/>
                </a:solidFill>
                <a:latin typeface="Cambria" charset="0"/>
              </a:rPr>
              <a:t>(0.73 - 0.90)</a:t>
            </a:r>
            <a:br>
              <a:rPr lang="en-US" sz="1400" u="sng">
                <a:solidFill>
                  <a:srgbClr val="E5FFFF"/>
                </a:solidFill>
                <a:latin typeface="Cambria" charset="0"/>
              </a:rPr>
            </a:br>
            <a:r>
              <a:rPr lang="en-US" sz="1400" u="sng">
                <a:solidFill>
                  <a:srgbClr val="E5FFFF"/>
                </a:solidFill>
                <a:latin typeface="Cambria" charset="0"/>
              </a:rPr>
              <a:t>P = 0.0004</a:t>
            </a:r>
          </a:p>
        </p:txBody>
      </p:sp>
      <p:sp>
        <p:nvSpPr>
          <p:cNvPr id="304177" name="Text Box 313"/>
          <p:cNvSpPr txBox="1">
            <a:spLocks noChangeAspect="1" noChangeArrowheads="1"/>
          </p:cNvSpPr>
          <p:nvPr/>
        </p:nvSpPr>
        <p:spPr bwMode="auto">
          <a:xfrm>
            <a:off x="5010150" y="2830513"/>
            <a:ext cx="25939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FF0000"/>
                </a:solidFill>
                <a:latin typeface="Cambria" charset="0"/>
              </a:rPr>
              <a:t>Prasugrel </a:t>
            </a:r>
          </a:p>
        </p:txBody>
      </p:sp>
      <p:sp>
        <p:nvSpPr>
          <p:cNvPr id="304178" name="Text Box 314"/>
          <p:cNvSpPr txBox="1">
            <a:spLocks noChangeAspect="1" noChangeArrowheads="1"/>
          </p:cNvSpPr>
          <p:nvPr/>
        </p:nvSpPr>
        <p:spPr bwMode="auto">
          <a:xfrm>
            <a:off x="5010150" y="1484313"/>
            <a:ext cx="25939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FFFFFF"/>
                </a:solidFill>
                <a:latin typeface="Cambria" charset="0"/>
              </a:rPr>
              <a:t>Clopidogrel</a:t>
            </a:r>
          </a:p>
        </p:txBody>
      </p:sp>
      <p:sp>
        <p:nvSpPr>
          <p:cNvPr id="304179" name="Text Box 315"/>
          <p:cNvSpPr txBox="1">
            <a:spLocks noChangeAspect="1" noChangeArrowheads="1"/>
          </p:cNvSpPr>
          <p:nvPr/>
        </p:nvSpPr>
        <p:spPr bwMode="auto">
          <a:xfrm>
            <a:off x="2870200" y="5816600"/>
            <a:ext cx="25939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hu-HU" sz="1400" u="sng">
                <a:solidFill>
                  <a:srgbClr val="E5FFFF"/>
                </a:solidFill>
                <a:latin typeface="Cambria" charset="0"/>
              </a:rPr>
              <a:t>Napok</a:t>
            </a:r>
            <a:endParaRPr lang="en-US" sz="1400" u="sng">
              <a:solidFill>
                <a:srgbClr val="E5FFFF"/>
              </a:solidFill>
              <a:latin typeface="Cambria" charset="0"/>
            </a:endParaRPr>
          </a:p>
        </p:txBody>
      </p:sp>
      <p:sp>
        <p:nvSpPr>
          <p:cNvPr id="304180" name="Text Box 316"/>
          <p:cNvSpPr txBox="1">
            <a:spLocks noChangeAspect="1" noChangeArrowheads="1"/>
          </p:cNvSpPr>
          <p:nvPr/>
        </p:nvSpPr>
        <p:spPr bwMode="auto">
          <a:xfrm rot="-5400000">
            <a:off x="-806450" y="3241675"/>
            <a:ext cx="2439988"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hu-HU" sz="1400" b="1" u="sng">
                <a:solidFill>
                  <a:srgbClr val="E5FFFF"/>
                </a:solidFill>
                <a:latin typeface="Cambria" charset="0"/>
              </a:rPr>
              <a:t>Végpont</a:t>
            </a:r>
            <a:r>
              <a:rPr lang="en-US" sz="1400" b="1" u="sng">
                <a:solidFill>
                  <a:srgbClr val="E5FFFF"/>
                </a:solidFill>
                <a:latin typeface="Cambria" charset="0"/>
              </a:rPr>
              <a:t> (%)</a:t>
            </a:r>
          </a:p>
        </p:txBody>
      </p:sp>
      <p:sp>
        <p:nvSpPr>
          <p:cNvPr id="304181" name="Text Box 317"/>
          <p:cNvSpPr txBox="1">
            <a:spLocks noChangeAspect="1" noChangeArrowheads="1"/>
          </p:cNvSpPr>
          <p:nvPr/>
        </p:nvSpPr>
        <p:spPr bwMode="auto">
          <a:xfrm>
            <a:off x="6854825" y="1860550"/>
            <a:ext cx="8969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FFFFFF"/>
                </a:solidFill>
                <a:latin typeface="Times New Roman" charset="0"/>
              </a:rPr>
              <a:t>12.1%</a:t>
            </a:r>
          </a:p>
        </p:txBody>
      </p:sp>
      <p:sp>
        <p:nvSpPr>
          <p:cNvPr id="304182" name="Text Box 318"/>
          <p:cNvSpPr txBox="1">
            <a:spLocks noChangeAspect="1" noChangeArrowheads="1"/>
          </p:cNvSpPr>
          <p:nvPr/>
        </p:nvSpPr>
        <p:spPr bwMode="auto">
          <a:xfrm>
            <a:off x="6854825" y="2462213"/>
            <a:ext cx="796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FF0000"/>
                </a:solidFill>
                <a:latin typeface="Times New Roman" charset="0"/>
              </a:rPr>
              <a:t>9.9%</a:t>
            </a:r>
          </a:p>
        </p:txBody>
      </p:sp>
      <p:sp>
        <p:nvSpPr>
          <p:cNvPr id="304183" name="Text Box 320"/>
          <p:cNvSpPr txBox="1">
            <a:spLocks noChangeAspect="1" noChangeArrowheads="1"/>
          </p:cNvSpPr>
          <p:nvPr/>
        </p:nvSpPr>
        <p:spPr bwMode="auto">
          <a:xfrm>
            <a:off x="5010150" y="4362450"/>
            <a:ext cx="25939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C00000"/>
                </a:solidFill>
                <a:latin typeface="Cambria" charset="0"/>
              </a:rPr>
              <a:t>Prasugrel </a:t>
            </a:r>
          </a:p>
        </p:txBody>
      </p:sp>
      <p:sp>
        <p:nvSpPr>
          <p:cNvPr id="304184" name="Text Box 321"/>
          <p:cNvSpPr txBox="1">
            <a:spLocks noChangeAspect="1" noChangeArrowheads="1"/>
          </p:cNvSpPr>
          <p:nvPr/>
        </p:nvSpPr>
        <p:spPr bwMode="auto">
          <a:xfrm>
            <a:off x="5389563" y="5006975"/>
            <a:ext cx="16795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FFFFFF"/>
                </a:solidFill>
                <a:latin typeface="Cambria" charset="0"/>
              </a:rPr>
              <a:t>Clopidogrel</a:t>
            </a:r>
          </a:p>
        </p:txBody>
      </p:sp>
      <p:sp>
        <p:nvSpPr>
          <p:cNvPr id="304185" name="Text Box 322"/>
          <p:cNvSpPr txBox="1">
            <a:spLocks noChangeAspect="1" noChangeArrowheads="1"/>
          </p:cNvSpPr>
          <p:nvPr/>
        </p:nvSpPr>
        <p:spPr bwMode="auto">
          <a:xfrm>
            <a:off x="6845300" y="4827588"/>
            <a:ext cx="796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FFFFFF"/>
                </a:solidFill>
                <a:latin typeface="Times New Roman" charset="0"/>
              </a:rPr>
              <a:t>1.8%</a:t>
            </a:r>
          </a:p>
        </p:txBody>
      </p:sp>
      <p:sp>
        <p:nvSpPr>
          <p:cNvPr id="304186" name="Text Box 323"/>
          <p:cNvSpPr txBox="1">
            <a:spLocks noChangeAspect="1" noChangeArrowheads="1"/>
          </p:cNvSpPr>
          <p:nvPr/>
        </p:nvSpPr>
        <p:spPr bwMode="auto">
          <a:xfrm>
            <a:off x="6854825" y="4508500"/>
            <a:ext cx="7969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C00000"/>
                </a:solidFill>
                <a:latin typeface="Times New Roman" charset="0"/>
              </a:rPr>
              <a:t>2.4%</a:t>
            </a:r>
          </a:p>
        </p:txBody>
      </p:sp>
      <p:sp>
        <p:nvSpPr>
          <p:cNvPr id="304187" name="Text Box 324"/>
          <p:cNvSpPr txBox="1">
            <a:spLocks noChangeAspect="1" noChangeArrowheads="1"/>
          </p:cNvSpPr>
          <p:nvPr/>
        </p:nvSpPr>
        <p:spPr bwMode="auto">
          <a:xfrm>
            <a:off x="7327900" y="1423988"/>
            <a:ext cx="175418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b="1" u="sng">
                <a:solidFill>
                  <a:srgbClr val="E5FFFF"/>
                </a:solidFill>
                <a:latin typeface="Cambria" charset="0"/>
              </a:rPr>
              <a:t> 138</a:t>
            </a:r>
            <a:br>
              <a:rPr lang="en-US" sz="1400" b="1" u="sng">
                <a:solidFill>
                  <a:srgbClr val="E5FFFF"/>
                </a:solidFill>
                <a:latin typeface="Cambria" charset="0"/>
              </a:rPr>
            </a:br>
            <a:r>
              <a:rPr lang="en-US" sz="1400" b="1" u="sng">
                <a:solidFill>
                  <a:srgbClr val="E5FFFF"/>
                </a:solidFill>
                <a:latin typeface="Cambria" charset="0"/>
              </a:rPr>
              <a:t> events </a:t>
            </a:r>
          </a:p>
        </p:txBody>
      </p:sp>
      <p:sp>
        <p:nvSpPr>
          <p:cNvPr id="304188" name="Line 325"/>
          <p:cNvSpPr>
            <a:spLocks noChangeAspect="1" noChangeShapeType="1"/>
          </p:cNvSpPr>
          <p:nvPr/>
        </p:nvSpPr>
        <p:spPr bwMode="auto">
          <a:xfrm>
            <a:off x="7899400" y="1506538"/>
            <a:ext cx="1588" cy="212725"/>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04189" name="Line 327"/>
          <p:cNvSpPr>
            <a:spLocks noChangeAspect="1" noChangeShapeType="1"/>
          </p:cNvSpPr>
          <p:nvPr/>
        </p:nvSpPr>
        <p:spPr bwMode="auto">
          <a:xfrm flipV="1">
            <a:off x="8040688" y="4030663"/>
            <a:ext cx="1587" cy="212725"/>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04190" name="Text Box 329"/>
          <p:cNvSpPr txBox="1">
            <a:spLocks noChangeAspect="1" noChangeArrowheads="1"/>
          </p:cNvSpPr>
          <p:nvPr/>
        </p:nvSpPr>
        <p:spPr bwMode="auto">
          <a:xfrm>
            <a:off x="1714500" y="1758950"/>
            <a:ext cx="27781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b="1" u="sng">
                <a:solidFill>
                  <a:srgbClr val="E5FFFF"/>
                </a:solidFill>
                <a:latin typeface="Cambria" charset="0"/>
              </a:rPr>
              <a:t>CV death / MI / stroke</a:t>
            </a:r>
          </a:p>
        </p:txBody>
      </p:sp>
      <p:sp>
        <p:nvSpPr>
          <p:cNvPr id="304191" name="Text Box 331"/>
          <p:cNvSpPr txBox="1">
            <a:spLocks noChangeAspect="1" noChangeArrowheads="1"/>
          </p:cNvSpPr>
          <p:nvPr/>
        </p:nvSpPr>
        <p:spPr bwMode="auto">
          <a:xfrm>
            <a:off x="7493000" y="3078163"/>
            <a:ext cx="15208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E5FFFF"/>
                </a:solidFill>
                <a:latin typeface="Cambria" charset="0"/>
              </a:rPr>
              <a:t> NNT = 46</a:t>
            </a:r>
          </a:p>
        </p:txBody>
      </p:sp>
      <p:sp>
        <p:nvSpPr>
          <p:cNvPr id="304192" name="Text Box 332"/>
          <p:cNvSpPr txBox="1">
            <a:spLocks noChangeAspect="1" noChangeArrowheads="1"/>
          </p:cNvSpPr>
          <p:nvPr/>
        </p:nvSpPr>
        <p:spPr bwMode="auto">
          <a:xfrm>
            <a:off x="7488238" y="5491163"/>
            <a:ext cx="15208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u="sng">
                <a:solidFill>
                  <a:srgbClr val="E5FFFF"/>
                </a:solidFill>
                <a:latin typeface="Cambria" charset="0"/>
              </a:rPr>
              <a:t> NNH = 167</a:t>
            </a:r>
          </a:p>
        </p:txBody>
      </p:sp>
      <p:sp>
        <p:nvSpPr>
          <p:cNvPr id="304193" name="Line 66"/>
          <p:cNvSpPr>
            <a:spLocks noChangeShapeType="1"/>
          </p:cNvSpPr>
          <p:nvPr/>
        </p:nvSpPr>
        <p:spPr bwMode="auto">
          <a:xfrm>
            <a:off x="1463675" y="1203325"/>
            <a:ext cx="0" cy="4283075"/>
          </a:xfrm>
          <a:prstGeom prst="line">
            <a:avLst/>
          </a:prstGeom>
          <a:noFill/>
          <a:ln w="1905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4194" name="Text Box 330"/>
          <p:cNvSpPr txBox="1">
            <a:spLocks noChangeAspect="1" noChangeArrowheads="1"/>
          </p:cNvSpPr>
          <p:nvPr/>
        </p:nvSpPr>
        <p:spPr bwMode="auto">
          <a:xfrm>
            <a:off x="1662113" y="4227513"/>
            <a:ext cx="26892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b="1" u="sng">
                <a:solidFill>
                  <a:srgbClr val="E5FFFF"/>
                </a:solidFill>
                <a:latin typeface="Cambria" charset="0"/>
              </a:rPr>
              <a:t>TIMI major </a:t>
            </a:r>
            <a:br>
              <a:rPr lang="en-US" sz="1400" b="1" u="sng">
                <a:solidFill>
                  <a:srgbClr val="E5FFFF"/>
                </a:solidFill>
                <a:latin typeface="Cambria" charset="0"/>
              </a:rPr>
            </a:br>
            <a:r>
              <a:rPr lang="en-US" sz="1400" b="1" u="sng">
                <a:solidFill>
                  <a:srgbClr val="E5FFFF"/>
                </a:solidFill>
                <a:latin typeface="Cambria" charset="0"/>
              </a:rPr>
              <a:t>Non-CABG bleeds</a:t>
            </a:r>
          </a:p>
        </p:txBody>
      </p:sp>
    </p:spTree>
    <p:extLst>
      <p:ext uri="{BB962C8B-B14F-4D97-AF65-F5344CB8AC3E}">
        <p14:creationId xmlns:p14="http://schemas.microsoft.com/office/powerpoint/2010/main" val="3953608374"/>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63"/>
          <p:cNvSpPr>
            <a:spLocks noGrp="1" noChangeArrowheads="1"/>
          </p:cNvSpPr>
          <p:nvPr>
            <p:ph type="title"/>
          </p:nvPr>
        </p:nvSpPr>
        <p:spPr>
          <a:xfrm>
            <a:off x="549275" y="107950"/>
            <a:ext cx="8042275" cy="1058863"/>
          </a:xfrm>
          <a:solidFill>
            <a:schemeClr val="tx1"/>
          </a:solidFill>
        </p:spPr>
        <p:txBody>
          <a:bodyPr/>
          <a:lstStyle/>
          <a:p>
            <a:pPr eaLnBrk="1" hangingPunct="1"/>
            <a:r>
              <a:rPr lang="en-US" sz="2800" b="1">
                <a:solidFill>
                  <a:schemeClr val="bg2"/>
                </a:solidFill>
                <a:latin typeface="Arial" charset="0"/>
                <a:cs typeface="Arial" charset="0"/>
              </a:rPr>
              <a:t> Stent Tromb</a:t>
            </a:r>
            <a:r>
              <a:rPr lang="hu-HU" sz="2800" b="1">
                <a:solidFill>
                  <a:schemeClr val="bg2"/>
                </a:solidFill>
                <a:latin typeface="Arial" charset="0"/>
                <a:cs typeface="Arial" charset="0"/>
              </a:rPr>
              <a:t>óz</a:t>
            </a:r>
            <a:r>
              <a:rPr lang="en-US" sz="2800" b="1">
                <a:solidFill>
                  <a:schemeClr val="bg2"/>
                </a:solidFill>
                <a:latin typeface="Arial" charset="0"/>
                <a:cs typeface="Arial" charset="0"/>
              </a:rPr>
              <a:t>is</a:t>
            </a:r>
            <a:r>
              <a:rPr lang="hu-HU" sz="2800" b="1">
                <a:solidFill>
                  <a:schemeClr val="bg2"/>
                </a:solidFill>
                <a:latin typeface="Arial" charset="0"/>
                <a:cs typeface="Arial" charset="0"/>
              </a:rPr>
              <a:t> – Bármely típusú stent </a:t>
            </a:r>
            <a:r>
              <a:rPr lang="en-US" sz="2800" b="1">
                <a:solidFill>
                  <a:schemeClr val="bg2"/>
                </a:solidFill>
                <a:latin typeface="Arial" charset="0"/>
                <a:cs typeface="Arial" charset="0"/>
              </a:rPr>
              <a:t/>
            </a:r>
            <a:br>
              <a:rPr lang="en-US" sz="2800" b="1">
                <a:solidFill>
                  <a:schemeClr val="bg2"/>
                </a:solidFill>
                <a:latin typeface="Arial" charset="0"/>
                <a:cs typeface="Arial" charset="0"/>
              </a:rPr>
            </a:br>
            <a:r>
              <a:rPr lang="en-US" sz="2800" b="1">
                <a:solidFill>
                  <a:schemeClr val="bg2"/>
                </a:solidFill>
                <a:latin typeface="Arial" charset="0"/>
                <a:cs typeface="Arial" charset="0"/>
              </a:rPr>
              <a:t>(ARC Definit</a:t>
            </a:r>
            <a:r>
              <a:rPr lang="hu-HU" sz="2800" b="1">
                <a:solidFill>
                  <a:schemeClr val="bg2"/>
                </a:solidFill>
                <a:latin typeface="Arial" charset="0"/>
                <a:cs typeface="Arial" charset="0"/>
              </a:rPr>
              <a:t>ív</a:t>
            </a:r>
            <a:r>
              <a:rPr lang="en-US" sz="2800" b="1">
                <a:solidFill>
                  <a:schemeClr val="bg2"/>
                </a:solidFill>
                <a:latin typeface="Arial" charset="0"/>
                <a:cs typeface="Arial" charset="0"/>
              </a:rPr>
              <a:t> + </a:t>
            </a:r>
            <a:r>
              <a:rPr lang="hu-HU" sz="2800" b="1">
                <a:solidFill>
                  <a:schemeClr val="bg2"/>
                </a:solidFill>
                <a:latin typeface="Arial" charset="0"/>
                <a:cs typeface="Arial" charset="0"/>
              </a:rPr>
              <a:t>valószínű</a:t>
            </a:r>
            <a:r>
              <a:rPr lang="en-US" sz="2800" b="1">
                <a:solidFill>
                  <a:schemeClr val="bg2"/>
                </a:solidFill>
                <a:latin typeface="Arial" charset="0"/>
                <a:cs typeface="Arial" charset="0"/>
              </a:rPr>
              <a:t>)</a:t>
            </a:r>
          </a:p>
        </p:txBody>
      </p:sp>
      <p:sp>
        <p:nvSpPr>
          <p:cNvPr id="306178" name="Rectangle 35"/>
          <p:cNvSpPr>
            <a:spLocks noChangeArrowheads="1"/>
          </p:cNvSpPr>
          <p:nvPr/>
        </p:nvSpPr>
        <p:spPr bwMode="auto">
          <a:xfrm>
            <a:off x="0" y="6378575"/>
            <a:ext cx="89614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914400" eaLnBrk="0" hangingPunct="0">
              <a:lnSpc>
                <a:spcPct val="90000"/>
              </a:lnSpc>
              <a:buClr>
                <a:srgbClr val="E5FFFF"/>
              </a:buClr>
            </a:pPr>
            <a:r>
              <a:rPr lang="en-GB" sz="1200" u="sng">
                <a:solidFill>
                  <a:srgbClr val="FFFFFF"/>
                </a:solidFill>
                <a:latin typeface="Cambria" charset="0"/>
              </a:rPr>
              <a:t>ARC=Academic </a:t>
            </a:r>
            <a:r>
              <a:rPr lang="en-GB" sz="1100" u="sng">
                <a:solidFill>
                  <a:srgbClr val="FFFFFF"/>
                </a:solidFill>
                <a:latin typeface="Cambria" charset="0"/>
              </a:rPr>
              <a:t>Research</a:t>
            </a:r>
            <a:r>
              <a:rPr lang="en-GB" sz="1200" u="sng">
                <a:solidFill>
                  <a:srgbClr val="FFFFFF"/>
                </a:solidFill>
                <a:latin typeface="Cambria" charset="0"/>
              </a:rPr>
              <a:t> Consortium; ARR=Absolute Risk Reduction; HR=Hazard Ratio; </a:t>
            </a:r>
            <a:br>
              <a:rPr lang="en-GB" sz="1200" u="sng">
                <a:solidFill>
                  <a:srgbClr val="FFFFFF"/>
                </a:solidFill>
                <a:latin typeface="Cambria" charset="0"/>
              </a:rPr>
            </a:br>
            <a:r>
              <a:rPr lang="en-GB" sz="1200" u="sng">
                <a:solidFill>
                  <a:srgbClr val="FFFFFF"/>
                </a:solidFill>
                <a:latin typeface="Cambria" charset="0"/>
              </a:rPr>
              <a:t>NNT=Number Needed to Treat; PCI=Percutaneous Coronary Intervention; </a:t>
            </a:r>
            <a:br>
              <a:rPr lang="en-GB" sz="1200" u="sng">
                <a:solidFill>
                  <a:srgbClr val="FFFFFF"/>
                </a:solidFill>
                <a:latin typeface="Cambria" charset="0"/>
              </a:rPr>
            </a:br>
            <a:r>
              <a:rPr lang="en-GB" sz="1200" u="sng">
                <a:solidFill>
                  <a:srgbClr val="FFFFFF"/>
                </a:solidFill>
                <a:latin typeface="Cambria" charset="0"/>
              </a:rPr>
              <a:t>RRR=Relative Risk Reduction</a:t>
            </a:r>
          </a:p>
        </p:txBody>
      </p:sp>
      <p:sp>
        <p:nvSpPr>
          <p:cNvPr id="306179" name="Text Box 36"/>
          <p:cNvSpPr txBox="1">
            <a:spLocks noChangeArrowheads="1"/>
          </p:cNvSpPr>
          <p:nvPr/>
        </p:nvSpPr>
        <p:spPr bwMode="auto">
          <a:xfrm>
            <a:off x="4991100" y="6538913"/>
            <a:ext cx="41148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4763" indent="47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a:lnSpc>
                <a:spcPct val="90000"/>
              </a:lnSpc>
              <a:buClr>
                <a:srgbClr val="E5FFFF"/>
              </a:buClr>
            </a:pPr>
            <a:r>
              <a:rPr lang="en-US" sz="1200" u="sng">
                <a:solidFill>
                  <a:srgbClr val="FFFFFF"/>
                </a:solidFill>
                <a:latin typeface="Arial Narrow" charset="0"/>
              </a:rPr>
              <a:t>Wiviott SD et al. </a:t>
            </a:r>
            <a:r>
              <a:rPr lang="en-US" sz="1200" i="1" u="sng">
                <a:solidFill>
                  <a:srgbClr val="FFFFFF"/>
                </a:solidFill>
                <a:latin typeface="Arial Narrow" charset="0"/>
              </a:rPr>
              <a:t>Lancet</a:t>
            </a:r>
            <a:r>
              <a:rPr lang="en-US" sz="1200" u="sng">
                <a:solidFill>
                  <a:srgbClr val="FFFFFF"/>
                </a:solidFill>
                <a:latin typeface="Arial Narrow" charset="0"/>
              </a:rPr>
              <a:t> 2008;371:1353-1363</a:t>
            </a:r>
          </a:p>
        </p:txBody>
      </p:sp>
      <p:sp>
        <p:nvSpPr>
          <p:cNvPr id="306180" name="Rectangle 56"/>
          <p:cNvSpPr>
            <a:spLocks noChangeArrowheads="1"/>
          </p:cNvSpPr>
          <p:nvPr/>
        </p:nvSpPr>
        <p:spPr bwMode="auto">
          <a:xfrm>
            <a:off x="906463" y="1552575"/>
            <a:ext cx="7988300" cy="401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p>
            <a:pPr algn="ctr" defTabSz="914400" eaLnBrk="0" hangingPunct="0"/>
            <a:endParaRPr lang="en-US" sz="1400" u="sng">
              <a:solidFill>
                <a:srgbClr val="FFFFFF"/>
              </a:solidFill>
              <a:latin typeface="Times New Roman" charset="0"/>
            </a:endParaRPr>
          </a:p>
        </p:txBody>
      </p:sp>
      <p:sp>
        <p:nvSpPr>
          <p:cNvPr id="306181" name="Rectangle 5"/>
          <p:cNvSpPr>
            <a:spLocks noChangeArrowheads="1"/>
          </p:cNvSpPr>
          <p:nvPr/>
        </p:nvSpPr>
        <p:spPr bwMode="auto">
          <a:xfrm>
            <a:off x="647700" y="1395413"/>
            <a:ext cx="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Helvetica" charset="0"/>
              </a:rPr>
              <a:t> </a:t>
            </a:r>
            <a:endParaRPr lang="en-US" sz="1400" u="sng">
              <a:solidFill>
                <a:srgbClr val="FFFFFF"/>
              </a:solidFill>
              <a:latin typeface="Times New Roman" charset="0"/>
            </a:endParaRPr>
          </a:p>
        </p:txBody>
      </p:sp>
      <p:grpSp>
        <p:nvGrpSpPr>
          <p:cNvPr id="306182" name="Group 57"/>
          <p:cNvGrpSpPr>
            <a:grpSpLocks/>
          </p:cNvGrpSpPr>
          <p:nvPr/>
        </p:nvGrpSpPr>
        <p:grpSpPr bwMode="auto">
          <a:xfrm>
            <a:off x="909638" y="5583238"/>
            <a:ext cx="7137400" cy="74612"/>
            <a:chOff x="610" y="3482"/>
            <a:chExt cx="4384" cy="48"/>
          </a:xfrm>
        </p:grpSpPr>
        <p:sp>
          <p:nvSpPr>
            <p:cNvPr id="306216" name="Line 15"/>
            <p:cNvSpPr>
              <a:spLocks noChangeShapeType="1"/>
            </p:cNvSpPr>
            <p:nvPr/>
          </p:nvSpPr>
          <p:spPr bwMode="auto">
            <a:xfrm flipV="1">
              <a:off x="610"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17" name="Line 16"/>
            <p:cNvSpPr>
              <a:spLocks noChangeShapeType="1"/>
            </p:cNvSpPr>
            <p:nvPr/>
          </p:nvSpPr>
          <p:spPr bwMode="auto">
            <a:xfrm flipV="1">
              <a:off x="898"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18" name="Line 17"/>
            <p:cNvSpPr>
              <a:spLocks noChangeShapeType="1"/>
            </p:cNvSpPr>
            <p:nvPr/>
          </p:nvSpPr>
          <p:spPr bwMode="auto">
            <a:xfrm flipV="1">
              <a:off x="1196"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19" name="Line 18"/>
            <p:cNvSpPr>
              <a:spLocks noChangeShapeType="1"/>
            </p:cNvSpPr>
            <p:nvPr/>
          </p:nvSpPr>
          <p:spPr bwMode="auto">
            <a:xfrm flipV="1">
              <a:off x="1485"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0" name="Line 19"/>
            <p:cNvSpPr>
              <a:spLocks noChangeShapeType="1"/>
            </p:cNvSpPr>
            <p:nvPr/>
          </p:nvSpPr>
          <p:spPr bwMode="auto">
            <a:xfrm flipV="1">
              <a:off x="1773"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1" name="Line 20"/>
            <p:cNvSpPr>
              <a:spLocks noChangeShapeType="1"/>
            </p:cNvSpPr>
            <p:nvPr/>
          </p:nvSpPr>
          <p:spPr bwMode="auto">
            <a:xfrm flipV="1">
              <a:off x="2071"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2" name="Line 21"/>
            <p:cNvSpPr>
              <a:spLocks noChangeShapeType="1"/>
            </p:cNvSpPr>
            <p:nvPr/>
          </p:nvSpPr>
          <p:spPr bwMode="auto">
            <a:xfrm flipV="1">
              <a:off x="2360"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3" name="Line 22"/>
            <p:cNvSpPr>
              <a:spLocks noChangeShapeType="1"/>
            </p:cNvSpPr>
            <p:nvPr/>
          </p:nvSpPr>
          <p:spPr bwMode="auto">
            <a:xfrm flipV="1">
              <a:off x="2657"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4" name="Line 23"/>
            <p:cNvSpPr>
              <a:spLocks noChangeShapeType="1"/>
            </p:cNvSpPr>
            <p:nvPr/>
          </p:nvSpPr>
          <p:spPr bwMode="auto">
            <a:xfrm flipV="1">
              <a:off x="2946"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5" name="Line 24"/>
            <p:cNvSpPr>
              <a:spLocks noChangeShapeType="1"/>
            </p:cNvSpPr>
            <p:nvPr/>
          </p:nvSpPr>
          <p:spPr bwMode="auto">
            <a:xfrm flipV="1">
              <a:off x="3243"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6" name="Line 25"/>
            <p:cNvSpPr>
              <a:spLocks noChangeShapeType="1"/>
            </p:cNvSpPr>
            <p:nvPr/>
          </p:nvSpPr>
          <p:spPr bwMode="auto">
            <a:xfrm flipV="1">
              <a:off x="3532"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7" name="Line 26"/>
            <p:cNvSpPr>
              <a:spLocks noChangeShapeType="1"/>
            </p:cNvSpPr>
            <p:nvPr/>
          </p:nvSpPr>
          <p:spPr bwMode="auto">
            <a:xfrm flipV="1">
              <a:off x="3821"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8" name="Line 27"/>
            <p:cNvSpPr>
              <a:spLocks noChangeShapeType="1"/>
            </p:cNvSpPr>
            <p:nvPr/>
          </p:nvSpPr>
          <p:spPr bwMode="auto">
            <a:xfrm flipV="1">
              <a:off x="4118"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29" name="Line 28"/>
            <p:cNvSpPr>
              <a:spLocks noChangeShapeType="1"/>
            </p:cNvSpPr>
            <p:nvPr/>
          </p:nvSpPr>
          <p:spPr bwMode="auto">
            <a:xfrm flipV="1">
              <a:off x="4407"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30" name="Line 29"/>
            <p:cNvSpPr>
              <a:spLocks noChangeShapeType="1"/>
            </p:cNvSpPr>
            <p:nvPr/>
          </p:nvSpPr>
          <p:spPr bwMode="auto">
            <a:xfrm flipV="1">
              <a:off x="4705"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31" name="Line 30"/>
            <p:cNvSpPr>
              <a:spLocks noChangeShapeType="1"/>
            </p:cNvSpPr>
            <p:nvPr/>
          </p:nvSpPr>
          <p:spPr bwMode="auto">
            <a:xfrm flipV="1">
              <a:off x="4993" y="3482"/>
              <a:ext cx="1" cy="4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43016" name="Freeform 33"/>
          <p:cNvSpPr>
            <a:spLocks/>
          </p:cNvSpPr>
          <p:nvPr/>
        </p:nvSpPr>
        <p:spPr bwMode="auto">
          <a:xfrm>
            <a:off x="933450" y="2417763"/>
            <a:ext cx="7135813" cy="3149600"/>
          </a:xfrm>
          <a:custGeom>
            <a:avLst/>
            <a:gdLst>
              <a:gd name="T0" fmla="*/ 2147483647 w 4413"/>
              <a:gd name="T1" fmla="*/ 2147483647 h 2255"/>
              <a:gd name="T2" fmla="*/ 2147483647 w 4413"/>
              <a:gd name="T3" fmla="*/ 2147483647 h 2255"/>
              <a:gd name="T4" fmla="*/ 2147483647 w 4413"/>
              <a:gd name="T5" fmla="*/ 2147483647 h 2255"/>
              <a:gd name="T6" fmla="*/ 2147483647 w 4413"/>
              <a:gd name="T7" fmla="*/ 2147483647 h 2255"/>
              <a:gd name="T8" fmla="*/ 2147483647 w 4413"/>
              <a:gd name="T9" fmla="*/ 2147483647 h 2255"/>
              <a:gd name="T10" fmla="*/ 2147483647 w 4413"/>
              <a:gd name="T11" fmla="*/ 2147483647 h 2255"/>
              <a:gd name="T12" fmla="*/ 2147483647 w 4413"/>
              <a:gd name="T13" fmla="*/ 2147483647 h 2255"/>
              <a:gd name="T14" fmla="*/ 2147483647 w 4413"/>
              <a:gd name="T15" fmla="*/ 2147483647 h 2255"/>
              <a:gd name="T16" fmla="*/ 2147483647 w 4413"/>
              <a:gd name="T17" fmla="*/ 2147483647 h 2255"/>
              <a:gd name="T18" fmla="*/ 2147483647 w 4413"/>
              <a:gd name="T19" fmla="*/ 2147483647 h 2255"/>
              <a:gd name="T20" fmla="*/ 2147483647 w 4413"/>
              <a:gd name="T21" fmla="*/ 2147483647 h 2255"/>
              <a:gd name="T22" fmla="*/ 2147483647 w 4413"/>
              <a:gd name="T23" fmla="*/ 2147483647 h 2255"/>
              <a:gd name="T24" fmla="*/ 2147483647 w 4413"/>
              <a:gd name="T25" fmla="*/ 2147483647 h 2255"/>
              <a:gd name="T26" fmla="*/ 2147483647 w 4413"/>
              <a:gd name="T27" fmla="*/ 2147483647 h 2255"/>
              <a:gd name="T28" fmla="*/ 2147483647 w 4413"/>
              <a:gd name="T29" fmla="*/ 2147483647 h 2255"/>
              <a:gd name="T30" fmla="*/ 2147483647 w 4413"/>
              <a:gd name="T31" fmla="*/ 2147483647 h 2255"/>
              <a:gd name="T32" fmla="*/ 2147483647 w 4413"/>
              <a:gd name="T33" fmla="*/ 2147483647 h 2255"/>
              <a:gd name="T34" fmla="*/ 2147483647 w 4413"/>
              <a:gd name="T35" fmla="*/ 2147483647 h 2255"/>
              <a:gd name="T36" fmla="*/ 2147483647 w 4413"/>
              <a:gd name="T37" fmla="*/ 2147483647 h 2255"/>
              <a:gd name="T38" fmla="*/ 2147483647 w 4413"/>
              <a:gd name="T39" fmla="*/ 2147483647 h 2255"/>
              <a:gd name="T40" fmla="*/ 2147483647 w 4413"/>
              <a:gd name="T41" fmla="*/ 2147483647 h 2255"/>
              <a:gd name="T42" fmla="*/ 2147483647 w 4413"/>
              <a:gd name="T43" fmla="*/ 2147483647 h 2255"/>
              <a:gd name="T44" fmla="*/ 2147483647 w 4413"/>
              <a:gd name="T45" fmla="*/ 2147483647 h 2255"/>
              <a:gd name="T46" fmla="*/ 2147483647 w 4413"/>
              <a:gd name="T47" fmla="*/ 2147483647 h 2255"/>
              <a:gd name="T48" fmla="*/ 2147483647 w 4413"/>
              <a:gd name="T49" fmla="*/ 2147483647 h 2255"/>
              <a:gd name="T50" fmla="*/ 2147483647 w 4413"/>
              <a:gd name="T51" fmla="*/ 2147483647 h 2255"/>
              <a:gd name="T52" fmla="*/ 2147483647 w 4413"/>
              <a:gd name="T53" fmla="*/ 2147483647 h 2255"/>
              <a:gd name="T54" fmla="*/ 2147483647 w 4413"/>
              <a:gd name="T55" fmla="*/ 2147483647 h 2255"/>
              <a:gd name="T56" fmla="*/ 2147483647 w 4413"/>
              <a:gd name="T57" fmla="*/ 2147483647 h 2255"/>
              <a:gd name="T58" fmla="*/ 2147483647 w 4413"/>
              <a:gd name="T59" fmla="*/ 2147483647 h 2255"/>
              <a:gd name="T60" fmla="*/ 2147483647 w 4413"/>
              <a:gd name="T61" fmla="*/ 2147483647 h 2255"/>
              <a:gd name="T62" fmla="*/ 2147483647 w 4413"/>
              <a:gd name="T63" fmla="*/ 2147483647 h 2255"/>
              <a:gd name="T64" fmla="*/ 2147483647 w 4413"/>
              <a:gd name="T65" fmla="*/ 2147483647 h 2255"/>
              <a:gd name="T66" fmla="*/ 2147483647 w 4413"/>
              <a:gd name="T67" fmla="*/ 2147483647 h 2255"/>
              <a:gd name="T68" fmla="*/ 2147483647 w 4413"/>
              <a:gd name="T69" fmla="*/ 2147483647 h 2255"/>
              <a:gd name="T70" fmla="*/ 2147483647 w 4413"/>
              <a:gd name="T71" fmla="*/ 2147483647 h 2255"/>
              <a:gd name="T72" fmla="*/ 2147483647 w 4413"/>
              <a:gd name="T73" fmla="*/ 2147483647 h 2255"/>
              <a:gd name="T74" fmla="*/ 2147483647 w 4413"/>
              <a:gd name="T75" fmla="*/ 2147483647 h 2255"/>
              <a:gd name="T76" fmla="*/ 2147483647 w 4413"/>
              <a:gd name="T77" fmla="*/ 2147483647 h 2255"/>
              <a:gd name="T78" fmla="*/ 2147483647 w 4413"/>
              <a:gd name="T79" fmla="*/ 2147483647 h 2255"/>
              <a:gd name="T80" fmla="*/ 2147483647 w 4413"/>
              <a:gd name="T81" fmla="*/ 2147483647 h 2255"/>
              <a:gd name="T82" fmla="*/ 2147483647 w 4413"/>
              <a:gd name="T83" fmla="*/ 2147483647 h 2255"/>
              <a:gd name="T84" fmla="*/ 2147483647 w 4413"/>
              <a:gd name="T85" fmla="*/ 2147483647 h 2255"/>
              <a:gd name="T86" fmla="*/ 2147483647 w 4413"/>
              <a:gd name="T87" fmla="*/ 2147483647 h 2255"/>
              <a:gd name="T88" fmla="*/ 2147483647 w 4413"/>
              <a:gd name="T89" fmla="*/ 2147483647 h 2255"/>
              <a:gd name="T90" fmla="*/ 2147483647 w 4413"/>
              <a:gd name="T91" fmla="*/ 2147483647 h 2255"/>
              <a:gd name="T92" fmla="*/ 2147483647 w 4413"/>
              <a:gd name="T93" fmla="*/ 2147483647 h 2255"/>
              <a:gd name="T94" fmla="*/ 2147483647 w 4413"/>
              <a:gd name="T95" fmla="*/ 2147483647 h 2255"/>
              <a:gd name="T96" fmla="*/ 2147483647 w 4413"/>
              <a:gd name="T97" fmla="*/ 2147483647 h 2255"/>
              <a:gd name="T98" fmla="*/ 2147483647 w 4413"/>
              <a:gd name="T99" fmla="*/ 2147483647 h 2255"/>
              <a:gd name="T100" fmla="*/ 2147483647 w 4413"/>
              <a:gd name="T101" fmla="*/ 2147483647 h 2255"/>
              <a:gd name="T102" fmla="*/ 2147483647 w 4413"/>
              <a:gd name="T103" fmla="*/ 2147483647 h 2255"/>
              <a:gd name="T104" fmla="*/ 2147483647 w 4413"/>
              <a:gd name="T105" fmla="*/ 2147483647 h 2255"/>
              <a:gd name="T106" fmla="*/ 2147483647 w 4413"/>
              <a:gd name="T107" fmla="*/ 2147483647 h 2255"/>
              <a:gd name="T108" fmla="*/ 2147483647 w 4413"/>
              <a:gd name="T109" fmla="*/ 2147483647 h 2255"/>
              <a:gd name="T110" fmla="*/ 2147483647 w 4413"/>
              <a:gd name="T111" fmla="*/ 2147483647 h 2255"/>
              <a:gd name="T112" fmla="*/ 2147483647 w 4413"/>
              <a:gd name="T113" fmla="*/ 2147483647 h 2255"/>
              <a:gd name="T114" fmla="*/ 2147483647 w 4413"/>
              <a:gd name="T115" fmla="*/ 0 h 2255"/>
              <a:gd name="T116" fmla="*/ 2147483647 w 4413"/>
              <a:gd name="T117" fmla="*/ 0 h 2255"/>
              <a:gd name="T118" fmla="*/ 2147483647 w 4413"/>
              <a:gd name="T119" fmla="*/ 0 h 22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13"/>
              <a:gd name="T181" fmla="*/ 0 h 2255"/>
              <a:gd name="T182" fmla="*/ 4413 w 4413"/>
              <a:gd name="T183" fmla="*/ 2255 h 22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13" h="2255">
                <a:moveTo>
                  <a:pt x="0" y="2255"/>
                </a:moveTo>
                <a:lnTo>
                  <a:pt x="0" y="2255"/>
                </a:lnTo>
                <a:lnTo>
                  <a:pt x="8" y="2255"/>
                </a:lnTo>
                <a:lnTo>
                  <a:pt x="8" y="1903"/>
                </a:lnTo>
                <a:lnTo>
                  <a:pt x="17" y="1903"/>
                </a:lnTo>
                <a:lnTo>
                  <a:pt x="17" y="1762"/>
                </a:lnTo>
                <a:lnTo>
                  <a:pt x="26" y="1762"/>
                </a:lnTo>
                <a:lnTo>
                  <a:pt x="26" y="1612"/>
                </a:lnTo>
                <a:lnTo>
                  <a:pt x="35" y="1612"/>
                </a:lnTo>
                <a:lnTo>
                  <a:pt x="35" y="1480"/>
                </a:lnTo>
                <a:lnTo>
                  <a:pt x="44" y="1480"/>
                </a:lnTo>
                <a:lnTo>
                  <a:pt x="44" y="1330"/>
                </a:lnTo>
                <a:lnTo>
                  <a:pt x="52" y="1330"/>
                </a:lnTo>
                <a:lnTo>
                  <a:pt x="52" y="1189"/>
                </a:lnTo>
                <a:lnTo>
                  <a:pt x="61" y="1189"/>
                </a:lnTo>
                <a:lnTo>
                  <a:pt x="61" y="1145"/>
                </a:lnTo>
                <a:lnTo>
                  <a:pt x="79" y="1145"/>
                </a:lnTo>
                <a:lnTo>
                  <a:pt x="88" y="1145"/>
                </a:lnTo>
                <a:lnTo>
                  <a:pt x="88" y="1110"/>
                </a:lnTo>
                <a:lnTo>
                  <a:pt x="96" y="1110"/>
                </a:lnTo>
                <a:lnTo>
                  <a:pt x="96" y="1084"/>
                </a:lnTo>
                <a:lnTo>
                  <a:pt x="105" y="1084"/>
                </a:lnTo>
                <a:lnTo>
                  <a:pt x="105" y="1040"/>
                </a:lnTo>
                <a:lnTo>
                  <a:pt x="114" y="1040"/>
                </a:lnTo>
                <a:lnTo>
                  <a:pt x="123" y="1040"/>
                </a:lnTo>
                <a:lnTo>
                  <a:pt x="123" y="996"/>
                </a:lnTo>
                <a:lnTo>
                  <a:pt x="132" y="996"/>
                </a:lnTo>
                <a:lnTo>
                  <a:pt x="132" y="960"/>
                </a:lnTo>
                <a:lnTo>
                  <a:pt x="141" y="960"/>
                </a:lnTo>
                <a:lnTo>
                  <a:pt x="141" y="952"/>
                </a:lnTo>
                <a:lnTo>
                  <a:pt x="149" y="952"/>
                </a:lnTo>
                <a:lnTo>
                  <a:pt x="149" y="925"/>
                </a:lnTo>
                <a:lnTo>
                  <a:pt x="167" y="925"/>
                </a:lnTo>
                <a:lnTo>
                  <a:pt x="167" y="899"/>
                </a:lnTo>
                <a:lnTo>
                  <a:pt x="176" y="899"/>
                </a:lnTo>
                <a:lnTo>
                  <a:pt x="176" y="890"/>
                </a:lnTo>
                <a:lnTo>
                  <a:pt x="185" y="890"/>
                </a:lnTo>
                <a:lnTo>
                  <a:pt x="185" y="855"/>
                </a:lnTo>
                <a:lnTo>
                  <a:pt x="193" y="855"/>
                </a:lnTo>
                <a:lnTo>
                  <a:pt x="202" y="855"/>
                </a:lnTo>
                <a:lnTo>
                  <a:pt x="202" y="846"/>
                </a:lnTo>
                <a:lnTo>
                  <a:pt x="211" y="846"/>
                </a:lnTo>
                <a:lnTo>
                  <a:pt x="220" y="846"/>
                </a:lnTo>
                <a:lnTo>
                  <a:pt x="229" y="846"/>
                </a:lnTo>
                <a:lnTo>
                  <a:pt x="237" y="846"/>
                </a:lnTo>
                <a:lnTo>
                  <a:pt x="237" y="820"/>
                </a:lnTo>
                <a:lnTo>
                  <a:pt x="255" y="820"/>
                </a:lnTo>
                <a:lnTo>
                  <a:pt x="255" y="793"/>
                </a:lnTo>
                <a:lnTo>
                  <a:pt x="264" y="793"/>
                </a:lnTo>
                <a:lnTo>
                  <a:pt x="264" y="775"/>
                </a:lnTo>
                <a:lnTo>
                  <a:pt x="273" y="775"/>
                </a:lnTo>
                <a:lnTo>
                  <a:pt x="273" y="767"/>
                </a:lnTo>
                <a:lnTo>
                  <a:pt x="281" y="767"/>
                </a:lnTo>
                <a:lnTo>
                  <a:pt x="290" y="767"/>
                </a:lnTo>
                <a:lnTo>
                  <a:pt x="299" y="767"/>
                </a:lnTo>
                <a:lnTo>
                  <a:pt x="299" y="749"/>
                </a:lnTo>
                <a:lnTo>
                  <a:pt x="308" y="749"/>
                </a:lnTo>
                <a:lnTo>
                  <a:pt x="317" y="749"/>
                </a:lnTo>
                <a:lnTo>
                  <a:pt x="334" y="749"/>
                </a:lnTo>
                <a:lnTo>
                  <a:pt x="343" y="749"/>
                </a:lnTo>
                <a:lnTo>
                  <a:pt x="352" y="749"/>
                </a:lnTo>
                <a:lnTo>
                  <a:pt x="361" y="749"/>
                </a:lnTo>
                <a:lnTo>
                  <a:pt x="361" y="740"/>
                </a:lnTo>
                <a:lnTo>
                  <a:pt x="370" y="740"/>
                </a:lnTo>
                <a:lnTo>
                  <a:pt x="378" y="740"/>
                </a:lnTo>
                <a:lnTo>
                  <a:pt x="387" y="740"/>
                </a:lnTo>
                <a:lnTo>
                  <a:pt x="396" y="740"/>
                </a:lnTo>
                <a:lnTo>
                  <a:pt x="405" y="740"/>
                </a:lnTo>
                <a:lnTo>
                  <a:pt x="422" y="740"/>
                </a:lnTo>
                <a:lnTo>
                  <a:pt x="431" y="740"/>
                </a:lnTo>
                <a:lnTo>
                  <a:pt x="440" y="740"/>
                </a:lnTo>
                <a:lnTo>
                  <a:pt x="449" y="740"/>
                </a:lnTo>
                <a:lnTo>
                  <a:pt x="458" y="740"/>
                </a:lnTo>
                <a:lnTo>
                  <a:pt x="466" y="740"/>
                </a:lnTo>
                <a:lnTo>
                  <a:pt x="475" y="740"/>
                </a:lnTo>
                <a:lnTo>
                  <a:pt x="484" y="740"/>
                </a:lnTo>
                <a:lnTo>
                  <a:pt x="484" y="723"/>
                </a:lnTo>
                <a:lnTo>
                  <a:pt x="493" y="723"/>
                </a:lnTo>
                <a:lnTo>
                  <a:pt x="511" y="723"/>
                </a:lnTo>
                <a:lnTo>
                  <a:pt x="519" y="723"/>
                </a:lnTo>
                <a:lnTo>
                  <a:pt x="528" y="723"/>
                </a:lnTo>
                <a:lnTo>
                  <a:pt x="537" y="723"/>
                </a:lnTo>
                <a:lnTo>
                  <a:pt x="546" y="723"/>
                </a:lnTo>
                <a:lnTo>
                  <a:pt x="546" y="696"/>
                </a:lnTo>
                <a:lnTo>
                  <a:pt x="555" y="696"/>
                </a:lnTo>
                <a:lnTo>
                  <a:pt x="563" y="696"/>
                </a:lnTo>
                <a:lnTo>
                  <a:pt x="563" y="687"/>
                </a:lnTo>
                <a:lnTo>
                  <a:pt x="572" y="687"/>
                </a:lnTo>
                <a:lnTo>
                  <a:pt x="590" y="687"/>
                </a:lnTo>
                <a:lnTo>
                  <a:pt x="599" y="687"/>
                </a:lnTo>
                <a:lnTo>
                  <a:pt x="607" y="687"/>
                </a:lnTo>
                <a:lnTo>
                  <a:pt x="607" y="670"/>
                </a:lnTo>
                <a:lnTo>
                  <a:pt x="616" y="670"/>
                </a:lnTo>
                <a:lnTo>
                  <a:pt x="625" y="670"/>
                </a:lnTo>
                <a:lnTo>
                  <a:pt x="634" y="670"/>
                </a:lnTo>
                <a:lnTo>
                  <a:pt x="643" y="670"/>
                </a:lnTo>
                <a:lnTo>
                  <a:pt x="651" y="670"/>
                </a:lnTo>
                <a:lnTo>
                  <a:pt x="660" y="670"/>
                </a:lnTo>
                <a:lnTo>
                  <a:pt x="678" y="670"/>
                </a:lnTo>
                <a:lnTo>
                  <a:pt x="687" y="670"/>
                </a:lnTo>
                <a:lnTo>
                  <a:pt x="687" y="661"/>
                </a:lnTo>
                <a:lnTo>
                  <a:pt x="696" y="661"/>
                </a:lnTo>
                <a:lnTo>
                  <a:pt x="704" y="661"/>
                </a:lnTo>
                <a:lnTo>
                  <a:pt x="713" y="661"/>
                </a:lnTo>
                <a:lnTo>
                  <a:pt x="722" y="661"/>
                </a:lnTo>
                <a:lnTo>
                  <a:pt x="731" y="661"/>
                </a:lnTo>
                <a:lnTo>
                  <a:pt x="740" y="661"/>
                </a:lnTo>
                <a:lnTo>
                  <a:pt x="748" y="661"/>
                </a:lnTo>
                <a:lnTo>
                  <a:pt x="766" y="661"/>
                </a:lnTo>
                <a:lnTo>
                  <a:pt x="766" y="643"/>
                </a:lnTo>
                <a:lnTo>
                  <a:pt x="775" y="643"/>
                </a:lnTo>
                <a:lnTo>
                  <a:pt x="784" y="643"/>
                </a:lnTo>
                <a:lnTo>
                  <a:pt x="792" y="643"/>
                </a:lnTo>
                <a:lnTo>
                  <a:pt x="801" y="643"/>
                </a:lnTo>
                <a:lnTo>
                  <a:pt x="801" y="626"/>
                </a:lnTo>
                <a:lnTo>
                  <a:pt x="810" y="626"/>
                </a:lnTo>
                <a:lnTo>
                  <a:pt x="819" y="626"/>
                </a:lnTo>
                <a:lnTo>
                  <a:pt x="828" y="626"/>
                </a:lnTo>
                <a:lnTo>
                  <a:pt x="836" y="626"/>
                </a:lnTo>
                <a:lnTo>
                  <a:pt x="854" y="626"/>
                </a:lnTo>
                <a:lnTo>
                  <a:pt x="863" y="626"/>
                </a:lnTo>
                <a:lnTo>
                  <a:pt x="872" y="626"/>
                </a:lnTo>
                <a:lnTo>
                  <a:pt x="872" y="617"/>
                </a:lnTo>
                <a:lnTo>
                  <a:pt x="881" y="617"/>
                </a:lnTo>
                <a:lnTo>
                  <a:pt x="889" y="617"/>
                </a:lnTo>
                <a:lnTo>
                  <a:pt x="898" y="617"/>
                </a:lnTo>
                <a:lnTo>
                  <a:pt x="907" y="617"/>
                </a:lnTo>
                <a:lnTo>
                  <a:pt x="907" y="591"/>
                </a:lnTo>
                <a:lnTo>
                  <a:pt x="916" y="591"/>
                </a:lnTo>
                <a:lnTo>
                  <a:pt x="933" y="591"/>
                </a:lnTo>
                <a:lnTo>
                  <a:pt x="933" y="582"/>
                </a:lnTo>
                <a:lnTo>
                  <a:pt x="942" y="582"/>
                </a:lnTo>
                <a:lnTo>
                  <a:pt x="951" y="582"/>
                </a:lnTo>
                <a:lnTo>
                  <a:pt x="960" y="582"/>
                </a:lnTo>
                <a:lnTo>
                  <a:pt x="969" y="582"/>
                </a:lnTo>
                <a:lnTo>
                  <a:pt x="977" y="582"/>
                </a:lnTo>
                <a:lnTo>
                  <a:pt x="986" y="582"/>
                </a:lnTo>
                <a:lnTo>
                  <a:pt x="995" y="582"/>
                </a:lnTo>
                <a:lnTo>
                  <a:pt x="1004" y="582"/>
                </a:lnTo>
                <a:lnTo>
                  <a:pt x="1022" y="582"/>
                </a:lnTo>
                <a:lnTo>
                  <a:pt x="1030" y="582"/>
                </a:lnTo>
                <a:lnTo>
                  <a:pt x="1039" y="582"/>
                </a:lnTo>
                <a:lnTo>
                  <a:pt x="1048" y="582"/>
                </a:lnTo>
                <a:lnTo>
                  <a:pt x="1057" y="582"/>
                </a:lnTo>
                <a:lnTo>
                  <a:pt x="1066" y="582"/>
                </a:lnTo>
                <a:lnTo>
                  <a:pt x="1066" y="564"/>
                </a:lnTo>
                <a:lnTo>
                  <a:pt x="1074" y="564"/>
                </a:lnTo>
                <a:lnTo>
                  <a:pt x="1083" y="564"/>
                </a:lnTo>
                <a:lnTo>
                  <a:pt x="1092" y="564"/>
                </a:lnTo>
                <a:lnTo>
                  <a:pt x="1110" y="564"/>
                </a:lnTo>
                <a:lnTo>
                  <a:pt x="1118" y="564"/>
                </a:lnTo>
                <a:lnTo>
                  <a:pt x="1127" y="564"/>
                </a:lnTo>
                <a:lnTo>
                  <a:pt x="1136" y="564"/>
                </a:lnTo>
                <a:lnTo>
                  <a:pt x="1145" y="564"/>
                </a:lnTo>
                <a:lnTo>
                  <a:pt x="1154" y="564"/>
                </a:lnTo>
                <a:lnTo>
                  <a:pt x="1162" y="564"/>
                </a:lnTo>
                <a:lnTo>
                  <a:pt x="1162" y="546"/>
                </a:lnTo>
                <a:lnTo>
                  <a:pt x="1171" y="546"/>
                </a:lnTo>
                <a:lnTo>
                  <a:pt x="1171" y="538"/>
                </a:lnTo>
                <a:lnTo>
                  <a:pt x="1189" y="538"/>
                </a:lnTo>
                <a:lnTo>
                  <a:pt x="1189" y="520"/>
                </a:lnTo>
                <a:lnTo>
                  <a:pt x="1198" y="520"/>
                </a:lnTo>
                <a:lnTo>
                  <a:pt x="1207" y="520"/>
                </a:lnTo>
                <a:lnTo>
                  <a:pt x="1215" y="520"/>
                </a:lnTo>
                <a:lnTo>
                  <a:pt x="1224" y="520"/>
                </a:lnTo>
                <a:lnTo>
                  <a:pt x="1233" y="520"/>
                </a:lnTo>
                <a:lnTo>
                  <a:pt x="1242" y="520"/>
                </a:lnTo>
                <a:lnTo>
                  <a:pt x="1251" y="520"/>
                </a:lnTo>
                <a:lnTo>
                  <a:pt x="1259" y="520"/>
                </a:lnTo>
                <a:lnTo>
                  <a:pt x="1277" y="520"/>
                </a:lnTo>
                <a:lnTo>
                  <a:pt x="1286" y="520"/>
                </a:lnTo>
                <a:lnTo>
                  <a:pt x="1295" y="520"/>
                </a:lnTo>
                <a:lnTo>
                  <a:pt x="1295" y="494"/>
                </a:lnTo>
                <a:lnTo>
                  <a:pt x="1303" y="494"/>
                </a:lnTo>
                <a:lnTo>
                  <a:pt x="1312" y="494"/>
                </a:lnTo>
                <a:lnTo>
                  <a:pt x="1321" y="494"/>
                </a:lnTo>
                <a:lnTo>
                  <a:pt x="1330" y="494"/>
                </a:lnTo>
                <a:lnTo>
                  <a:pt x="1339" y="494"/>
                </a:lnTo>
                <a:lnTo>
                  <a:pt x="1347" y="494"/>
                </a:lnTo>
                <a:lnTo>
                  <a:pt x="1365" y="494"/>
                </a:lnTo>
                <a:lnTo>
                  <a:pt x="1374" y="494"/>
                </a:lnTo>
                <a:lnTo>
                  <a:pt x="1383" y="494"/>
                </a:lnTo>
                <a:lnTo>
                  <a:pt x="1392" y="494"/>
                </a:lnTo>
                <a:lnTo>
                  <a:pt x="1400" y="494"/>
                </a:lnTo>
                <a:lnTo>
                  <a:pt x="1409" y="494"/>
                </a:lnTo>
                <a:lnTo>
                  <a:pt x="1418" y="494"/>
                </a:lnTo>
                <a:lnTo>
                  <a:pt x="1427" y="494"/>
                </a:lnTo>
                <a:lnTo>
                  <a:pt x="1436" y="494"/>
                </a:lnTo>
                <a:lnTo>
                  <a:pt x="1453" y="494"/>
                </a:lnTo>
                <a:lnTo>
                  <a:pt x="1462" y="494"/>
                </a:lnTo>
                <a:lnTo>
                  <a:pt x="1462" y="485"/>
                </a:lnTo>
                <a:lnTo>
                  <a:pt x="1471" y="485"/>
                </a:lnTo>
                <a:lnTo>
                  <a:pt x="1480" y="485"/>
                </a:lnTo>
                <a:lnTo>
                  <a:pt x="1488" y="485"/>
                </a:lnTo>
                <a:lnTo>
                  <a:pt x="1488" y="467"/>
                </a:lnTo>
                <a:lnTo>
                  <a:pt x="1497" y="467"/>
                </a:lnTo>
                <a:lnTo>
                  <a:pt x="1506" y="467"/>
                </a:lnTo>
                <a:lnTo>
                  <a:pt x="1515" y="467"/>
                </a:lnTo>
                <a:lnTo>
                  <a:pt x="1532" y="467"/>
                </a:lnTo>
                <a:lnTo>
                  <a:pt x="1541" y="467"/>
                </a:lnTo>
                <a:lnTo>
                  <a:pt x="1550" y="467"/>
                </a:lnTo>
                <a:lnTo>
                  <a:pt x="1559" y="467"/>
                </a:lnTo>
                <a:lnTo>
                  <a:pt x="1559" y="458"/>
                </a:lnTo>
                <a:lnTo>
                  <a:pt x="1568" y="458"/>
                </a:lnTo>
                <a:lnTo>
                  <a:pt x="1577" y="458"/>
                </a:lnTo>
                <a:lnTo>
                  <a:pt x="1585" y="458"/>
                </a:lnTo>
                <a:lnTo>
                  <a:pt x="1594" y="458"/>
                </a:lnTo>
                <a:lnTo>
                  <a:pt x="1603" y="458"/>
                </a:lnTo>
                <a:lnTo>
                  <a:pt x="1621" y="458"/>
                </a:lnTo>
                <a:lnTo>
                  <a:pt x="1629" y="458"/>
                </a:lnTo>
                <a:lnTo>
                  <a:pt x="1638" y="458"/>
                </a:lnTo>
                <a:lnTo>
                  <a:pt x="1647" y="458"/>
                </a:lnTo>
                <a:lnTo>
                  <a:pt x="1656" y="458"/>
                </a:lnTo>
                <a:lnTo>
                  <a:pt x="1656" y="441"/>
                </a:lnTo>
                <a:lnTo>
                  <a:pt x="1665" y="441"/>
                </a:lnTo>
                <a:lnTo>
                  <a:pt x="1673" y="441"/>
                </a:lnTo>
                <a:lnTo>
                  <a:pt x="1682" y="441"/>
                </a:lnTo>
                <a:lnTo>
                  <a:pt x="1691" y="441"/>
                </a:lnTo>
                <a:lnTo>
                  <a:pt x="1709" y="441"/>
                </a:lnTo>
                <a:lnTo>
                  <a:pt x="1717" y="441"/>
                </a:lnTo>
                <a:lnTo>
                  <a:pt x="1726" y="441"/>
                </a:lnTo>
                <a:lnTo>
                  <a:pt x="1735" y="441"/>
                </a:lnTo>
                <a:lnTo>
                  <a:pt x="1744" y="441"/>
                </a:lnTo>
                <a:lnTo>
                  <a:pt x="1753" y="441"/>
                </a:lnTo>
                <a:lnTo>
                  <a:pt x="1762" y="441"/>
                </a:lnTo>
                <a:lnTo>
                  <a:pt x="1770" y="441"/>
                </a:lnTo>
                <a:lnTo>
                  <a:pt x="1788" y="441"/>
                </a:lnTo>
                <a:lnTo>
                  <a:pt x="1797" y="441"/>
                </a:lnTo>
                <a:lnTo>
                  <a:pt x="1806" y="441"/>
                </a:lnTo>
                <a:lnTo>
                  <a:pt x="1814" y="441"/>
                </a:lnTo>
                <a:lnTo>
                  <a:pt x="1823" y="441"/>
                </a:lnTo>
                <a:lnTo>
                  <a:pt x="1832" y="441"/>
                </a:lnTo>
                <a:lnTo>
                  <a:pt x="1841" y="441"/>
                </a:lnTo>
                <a:lnTo>
                  <a:pt x="1850" y="441"/>
                </a:lnTo>
                <a:lnTo>
                  <a:pt x="1858" y="441"/>
                </a:lnTo>
                <a:lnTo>
                  <a:pt x="1876" y="441"/>
                </a:lnTo>
                <a:lnTo>
                  <a:pt x="1876" y="423"/>
                </a:lnTo>
                <a:lnTo>
                  <a:pt x="1885" y="423"/>
                </a:lnTo>
                <a:lnTo>
                  <a:pt x="1894" y="423"/>
                </a:lnTo>
                <a:lnTo>
                  <a:pt x="1902" y="423"/>
                </a:lnTo>
                <a:lnTo>
                  <a:pt x="1911" y="423"/>
                </a:lnTo>
                <a:lnTo>
                  <a:pt x="1920" y="423"/>
                </a:lnTo>
                <a:lnTo>
                  <a:pt x="1929" y="423"/>
                </a:lnTo>
                <a:lnTo>
                  <a:pt x="1929" y="397"/>
                </a:lnTo>
                <a:lnTo>
                  <a:pt x="1938" y="397"/>
                </a:lnTo>
                <a:lnTo>
                  <a:pt x="1947" y="397"/>
                </a:lnTo>
                <a:lnTo>
                  <a:pt x="1947" y="388"/>
                </a:lnTo>
                <a:lnTo>
                  <a:pt x="1964" y="388"/>
                </a:lnTo>
                <a:lnTo>
                  <a:pt x="1964" y="370"/>
                </a:lnTo>
                <a:lnTo>
                  <a:pt x="1973" y="370"/>
                </a:lnTo>
                <a:lnTo>
                  <a:pt x="1982" y="370"/>
                </a:lnTo>
                <a:lnTo>
                  <a:pt x="1991" y="370"/>
                </a:lnTo>
                <a:lnTo>
                  <a:pt x="1999" y="370"/>
                </a:lnTo>
                <a:lnTo>
                  <a:pt x="2008" y="370"/>
                </a:lnTo>
                <a:lnTo>
                  <a:pt x="2017" y="370"/>
                </a:lnTo>
                <a:lnTo>
                  <a:pt x="2026" y="370"/>
                </a:lnTo>
                <a:lnTo>
                  <a:pt x="2035" y="370"/>
                </a:lnTo>
                <a:lnTo>
                  <a:pt x="2052" y="370"/>
                </a:lnTo>
                <a:lnTo>
                  <a:pt x="2061" y="370"/>
                </a:lnTo>
                <a:lnTo>
                  <a:pt x="2070" y="370"/>
                </a:lnTo>
                <a:lnTo>
                  <a:pt x="2079" y="370"/>
                </a:lnTo>
                <a:lnTo>
                  <a:pt x="2087" y="370"/>
                </a:lnTo>
                <a:lnTo>
                  <a:pt x="2096" y="370"/>
                </a:lnTo>
                <a:lnTo>
                  <a:pt x="2105" y="370"/>
                </a:lnTo>
                <a:lnTo>
                  <a:pt x="2114" y="370"/>
                </a:lnTo>
                <a:lnTo>
                  <a:pt x="2132" y="370"/>
                </a:lnTo>
                <a:lnTo>
                  <a:pt x="2132" y="353"/>
                </a:lnTo>
                <a:lnTo>
                  <a:pt x="2140" y="353"/>
                </a:lnTo>
                <a:lnTo>
                  <a:pt x="2149" y="353"/>
                </a:lnTo>
                <a:lnTo>
                  <a:pt x="2158" y="353"/>
                </a:lnTo>
                <a:lnTo>
                  <a:pt x="2158" y="335"/>
                </a:lnTo>
                <a:lnTo>
                  <a:pt x="2167" y="335"/>
                </a:lnTo>
                <a:lnTo>
                  <a:pt x="2176" y="335"/>
                </a:lnTo>
                <a:lnTo>
                  <a:pt x="2184" y="335"/>
                </a:lnTo>
                <a:lnTo>
                  <a:pt x="2184" y="300"/>
                </a:lnTo>
                <a:lnTo>
                  <a:pt x="2193" y="300"/>
                </a:lnTo>
                <a:lnTo>
                  <a:pt x="2193" y="282"/>
                </a:lnTo>
                <a:lnTo>
                  <a:pt x="2202" y="282"/>
                </a:lnTo>
                <a:lnTo>
                  <a:pt x="2220" y="282"/>
                </a:lnTo>
                <a:lnTo>
                  <a:pt x="2228" y="282"/>
                </a:lnTo>
                <a:lnTo>
                  <a:pt x="2237" y="282"/>
                </a:lnTo>
                <a:lnTo>
                  <a:pt x="2246" y="282"/>
                </a:lnTo>
                <a:lnTo>
                  <a:pt x="2255" y="282"/>
                </a:lnTo>
                <a:lnTo>
                  <a:pt x="2264" y="282"/>
                </a:lnTo>
                <a:lnTo>
                  <a:pt x="2272" y="282"/>
                </a:lnTo>
                <a:lnTo>
                  <a:pt x="2281" y="282"/>
                </a:lnTo>
                <a:lnTo>
                  <a:pt x="2290" y="282"/>
                </a:lnTo>
                <a:lnTo>
                  <a:pt x="2290" y="265"/>
                </a:lnTo>
                <a:lnTo>
                  <a:pt x="2308" y="265"/>
                </a:lnTo>
                <a:lnTo>
                  <a:pt x="2317" y="265"/>
                </a:lnTo>
                <a:lnTo>
                  <a:pt x="2325" y="265"/>
                </a:lnTo>
                <a:lnTo>
                  <a:pt x="2325" y="247"/>
                </a:lnTo>
                <a:lnTo>
                  <a:pt x="2334" y="247"/>
                </a:lnTo>
                <a:lnTo>
                  <a:pt x="2343" y="247"/>
                </a:lnTo>
                <a:lnTo>
                  <a:pt x="2352" y="247"/>
                </a:lnTo>
                <a:lnTo>
                  <a:pt x="2361" y="247"/>
                </a:lnTo>
                <a:lnTo>
                  <a:pt x="2369" y="247"/>
                </a:lnTo>
                <a:lnTo>
                  <a:pt x="2387" y="247"/>
                </a:lnTo>
                <a:lnTo>
                  <a:pt x="2396" y="247"/>
                </a:lnTo>
                <a:lnTo>
                  <a:pt x="2405" y="247"/>
                </a:lnTo>
                <a:lnTo>
                  <a:pt x="2413" y="247"/>
                </a:lnTo>
                <a:lnTo>
                  <a:pt x="2422" y="247"/>
                </a:lnTo>
                <a:lnTo>
                  <a:pt x="2431" y="247"/>
                </a:lnTo>
                <a:lnTo>
                  <a:pt x="2440" y="247"/>
                </a:lnTo>
                <a:lnTo>
                  <a:pt x="2449" y="247"/>
                </a:lnTo>
                <a:lnTo>
                  <a:pt x="2457" y="247"/>
                </a:lnTo>
                <a:lnTo>
                  <a:pt x="2475" y="247"/>
                </a:lnTo>
                <a:lnTo>
                  <a:pt x="2484" y="247"/>
                </a:lnTo>
                <a:lnTo>
                  <a:pt x="2493" y="247"/>
                </a:lnTo>
                <a:lnTo>
                  <a:pt x="2502" y="247"/>
                </a:lnTo>
                <a:lnTo>
                  <a:pt x="2510" y="247"/>
                </a:lnTo>
                <a:lnTo>
                  <a:pt x="2519" y="247"/>
                </a:lnTo>
                <a:lnTo>
                  <a:pt x="2528" y="247"/>
                </a:lnTo>
                <a:lnTo>
                  <a:pt x="2537" y="247"/>
                </a:lnTo>
                <a:lnTo>
                  <a:pt x="2546" y="247"/>
                </a:lnTo>
                <a:lnTo>
                  <a:pt x="2563" y="247"/>
                </a:lnTo>
                <a:lnTo>
                  <a:pt x="2572" y="247"/>
                </a:lnTo>
                <a:lnTo>
                  <a:pt x="2581" y="247"/>
                </a:lnTo>
                <a:lnTo>
                  <a:pt x="2590" y="247"/>
                </a:lnTo>
                <a:lnTo>
                  <a:pt x="2598" y="247"/>
                </a:lnTo>
                <a:lnTo>
                  <a:pt x="2607" y="247"/>
                </a:lnTo>
                <a:lnTo>
                  <a:pt x="2616" y="247"/>
                </a:lnTo>
                <a:lnTo>
                  <a:pt x="2625" y="247"/>
                </a:lnTo>
                <a:lnTo>
                  <a:pt x="2634" y="247"/>
                </a:lnTo>
                <a:lnTo>
                  <a:pt x="2634" y="229"/>
                </a:lnTo>
                <a:lnTo>
                  <a:pt x="2651" y="229"/>
                </a:lnTo>
                <a:lnTo>
                  <a:pt x="2660" y="229"/>
                </a:lnTo>
                <a:lnTo>
                  <a:pt x="2669" y="229"/>
                </a:lnTo>
                <a:lnTo>
                  <a:pt x="2678" y="229"/>
                </a:lnTo>
                <a:lnTo>
                  <a:pt x="2687" y="229"/>
                </a:lnTo>
                <a:lnTo>
                  <a:pt x="2695" y="229"/>
                </a:lnTo>
                <a:lnTo>
                  <a:pt x="2704" y="229"/>
                </a:lnTo>
                <a:lnTo>
                  <a:pt x="2713" y="229"/>
                </a:lnTo>
                <a:lnTo>
                  <a:pt x="2731" y="229"/>
                </a:lnTo>
                <a:lnTo>
                  <a:pt x="2739" y="229"/>
                </a:lnTo>
                <a:lnTo>
                  <a:pt x="2748" y="229"/>
                </a:lnTo>
                <a:lnTo>
                  <a:pt x="2757" y="229"/>
                </a:lnTo>
                <a:lnTo>
                  <a:pt x="2766" y="229"/>
                </a:lnTo>
                <a:lnTo>
                  <a:pt x="2775" y="229"/>
                </a:lnTo>
                <a:lnTo>
                  <a:pt x="2783" y="229"/>
                </a:lnTo>
                <a:lnTo>
                  <a:pt x="2792" y="229"/>
                </a:lnTo>
                <a:lnTo>
                  <a:pt x="2801" y="229"/>
                </a:lnTo>
                <a:lnTo>
                  <a:pt x="2819" y="229"/>
                </a:lnTo>
                <a:lnTo>
                  <a:pt x="2827" y="229"/>
                </a:lnTo>
                <a:lnTo>
                  <a:pt x="2836" y="229"/>
                </a:lnTo>
                <a:lnTo>
                  <a:pt x="2845" y="229"/>
                </a:lnTo>
                <a:lnTo>
                  <a:pt x="2854" y="229"/>
                </a:lnTo>
                <a:lnTo>
                  <a:pt x="2863" y="229"/>
                </a:lnTo>
                <a:lnTo>
                  <a:pt x="2872" y="229"/>
                </a:lnTo>
                <a:lnTo>
                  <a:pt x="2880" y="229"/>
                </a:lnTo>
                <a:lnTo>
                  <a:pt x="2889" y="229"/>
                </a:lnTo>
                <a:lnTo>
                  <a:pt x="2907" y="229"/>
                </a:lnTo>
                <a:lnTo>
                  <a:pt x="2916" y="229"/>
                </a:lnTo>
                <a:lnTo>
                  <a:pt x="2924" y="229"/>
                </a:lnTo>
                <a:lnTo>
                  <a:pt x="2933" y="229"/>
                </a:lnTo>
                <a:lnTo>
                  <a:pt x="2942" y="229"/>
                </a:lnTo>
                <a:lnTo>
                  <a:pt x="2951" y="229"/>
                </a:lnTo>
                <a:lnTo>
                  <a:pt x="2960" y="229"/>
                </a:lnTo>
                <a:lnTo>
                  <a:pt x="2968" y="229"/>
                </a:lnTo>
                <a:lnTo>
                  <a:pt x="2977" y="229"/>
                </a:lnTo>
                <a:lnTo>
                  <a:pt x="2995" y="229"/>
                </a:lnTo>
                <a:lnTo>
                  <a:pt x="3004" y="229"/>
                </a:lnTo>
                <a:lnTo>
                  <a:pt x="3012" y="229"/>
                </a:lnTo>
                <a:lnTo>
                  <a:pt x="3021" y="229"/>
                </a:lnTo>
                <a:lnTo>
                  <a:pt x="3030" y="229"/>
                </a:lnTo>
                <a:lnTo>
                  <a:pt x="3039" y="229"/>
                </a:lnTo>
                <a:lnTo>
                  <a:pt x="3048" y="229"/>
                </a:lnTo>
                <a:lnTo>
                  <a:pt x="3057" y="229"/>
                </a:lnTo>
                <a:lnTo>
                  <a:pt x="3074" y="229"/>
                </a:lnTo>
                <a:lnTo>
                  <a:pt x="3083" y="229"/>
                </a:lnTo>
                <a:lnTo>
                  <a:pt x="3092" y="229"/>
                </a:lnTo>
                <a:lnTo>
                  <a:pt x="3101" y="229"/>
                </a:lnTo>
                <a:lnTo>
                  <a:pt x="3101" y="203"/>
                </a:lnTo>
                <a:lnTo>
                  <a:pt x="3109" y="203"/>
                </a:lnTo>
                <a:lnTo>
                  <a:pt x="3118" y="203"/>
                </a:lnTo>
                <a:lnTo>
                  <a:pt x="3127" y="203"/>
                </a:lnTo>
                <a:lnTo>
                  <a:pt x="3136" y="203"/>
                </a:lnTo>
                <a:lnTo>
                  <a:pt x="3145" y="203"/>
                </a:lnTo>
                <a:lnTo>
                  <a:pt x="3162" y="203"/>
                </a:lnTo>
                <a:lnTo>
                  <a:pt x="3171" y="203"/>
                </a:lnTo>
                <a:lnTo>
                  <a:pt x="3180" y="203"/>
                </a:lnTo>
                <a:lnTo>
                  <a:pt x="3189" y="203"/>
                </a:lnTo>
                <a:lnTo>
                  <a:pt x="3197" y="203"/>
                </a:lnTo>
                <a:lnTo>
                  <a:pt x="3206" y="203"/>
                </a:lnTo>
                <a:lnTo>
                  <a:pt x="3215" y="203"/>
                </a:lnTo>
                <a:lnTo>
                  <a:pt x="3224" y="203"/>
                </a:lnTo>
                <a:lnTo>
                  <a:pt x="3233" y="203"/>
                </a:lnTo>
                <a:lnTo>
                  <a:pt x="3250" y="203"/>
                </a:lnTo>
                <a:lnTo>
                  <a:pt x="3259" y="203"/>
                </a:lnTo>
                <a:lnTo>
                  <a:pt x="3268" y="203"/>
                </a:lnTo>
                <a:lnTo>
                  <a:pt x="3277" y="203"/>
                </a:lnTo>
                <a:lnTo>
                  <a:pt x="3286" y="203"/>
                </a:lnTo>
                <a:lnTo>
                  <a:pt x="3294" y="203"/>
                </a:lnTo>
                <a:lnTo>
                  <a:pt x="3303" y="203"/>
                </a:lnTo>
                <a:lnTo>
                  <a:pt x="3312" y="203"/>
                </a:lnTo>
                <a:lnTo>
                  <a:pt x="3330" y="203"/>
                </a:lnTo>
                <a:lnTo>
                  <a:pt x="3338" y="203"/>
                </a:lnTo>
                <a:lnTo>
                  <a:pt x="3347" y="203"/>
                </a:lnTo>
                <a:lnTo>
                  <a:pt x="3356" y="203"/>
                </a:lnTo>
                <a:lnTo>
                  <a:pt x="3365" y="203"/>
                </a:lnTo>
                <a:lnTo>
                  <a:pt x="3374" y="203"/>
                </a:lnTo>
                <a:lnTo>
                  <a:pt x="3383" y="203"/>
                </a:lnTo>
                <a:lnTo>
                  <a:pt x="3391" y="203"/>
                </a:lnTo>
                <a:lnTo>
                  <a:pt x="3400" y="203"/>
                </a:lnTo>
                <a:lnTo>
                  <a:pt x="3418" y="203"/>
                </a:lnTo>
                <a:lnTo>
                  <a:pt x="3427" y="203"/>
                </a:lnTo>
                <a:lnTo>
                  <a:pt x="3435" y="203"/>
                </a:lnTo>
                <a:lnTo>
                  <a:pt x="3435" y="185"/>
                </a:lnTo>
                <a:lnTo>
                  <a:pt x="3444" y="185"/>
                </a:lnTo>
                <a:lnTo>
                  <a:pt x="3453" y="185"/>
                </a:lnTo>
                <a:lnTo>
                  <a:pt x="3462" y="185"/>
                </a:lnTo>
                <a:lnTo>
                  <a:pt x="3471" y="185"/>
                </a:lnTo>
                <a:lnTo>
                  <a:pt x="3479" y="185"/>
                </a:lnTo>
                <a:lnTo>
                  <a:pt x="3488" y="185"/>
                </a:lnTo>
                <a:lnTo>
                  <a:pt x="3506" y="185"/>
                </a:lnTo>
                <a:lnTo>
                  <a:pt x="3515" y="185"/>
                </a:lnTo>
                <a:lnTo>
                  <a:pt x="3523" y="185"/>
                </a:lnTo>
                <a:lnTo>
                  <a:pt x="3532" y="185"/>
                </a:lnTo>
                <a:lnTo>
                  <a:pt x="3541" y="185"/>
                </a:lnTo>
                <a:lnTo>
                  <a:pt x="3550" y="185"/>
                </a:lnTo>
                <a:lnTo>
                  <a:pt x="3559" y="185"/>
                </a:lnTo>
                <a:lnTo>
                  <a:pt x="3568" y="185"/>
                </a:lnTo>
                <a:lnTo>
                  <a:pt x="3576" y="185"/>
                </a:lnTo>
                <a:lnTo>
                  <a:pt x="3594" y="185"/>
                </a:lnTo>
                <a:lnTo>
                  <a:pt x="3603" y="185"/>
                </a:lnTo>
                <a:lnTo>
                  <a:pt x="3612" y="185"/>
                </a:lnTo>
                <a:lnTo>
                  <a:pt x="3620" y="185"/>
                </a:lnTo>
                <a:lnTo>
                  <a:pt x="3629" y="185"/>
                </a:lnTo>
                <a:lnTo>
                  <a:pt x="3638" y="185"/>
                </a:lnTo>
                <a:lnTo>
                  <a:pt x="3647" y="185"/>
                </a:lnTo>
                <a:lnTo>
                  <a:pt x="3656" y="185"/>
                </a:lnTo>
                <a:lnTo>
                  <a:pt x="3673" y="185"/>
                </a:lnTo>
                <a:lnTo>
                  <a:pt x="3682" y="185"/>
                </a:lnTo>
                <a:lnTo>
                  <a:pt x="3691" y="185"/>
                </a:lnTo>
                <a:lnTo>
                  <a:pt x="3700" y="185"/>
                </a:lnTo>
                <a:lnTo>
                  <a:pt x="3708" y="185"/>
                </a:lnTo>
                <a:lnTo>
                  <a:pt x="3717" y="185"/>
                </a:lnTo>
                <a:lnTo>
                  <a:pt x="3726" y="185"/>
                </a:lnTo>
                <a:lnTo>
                  <a:pt x="3735" y="185"/>
                </a:lnTo>
                <a:lnTo>
                  <a:pt x="3744" y="185"/>
                </a:lnTo>
                <a:lnTo>
                  <a:pt x="3761" y="185"/>
                </a:lnTo>
                <a:lnTo>
                  <a:pt x="3770" y="185"/>
                </a:lnTo>
                <a:lnTo>
                  <a:pt x="3779" y="185"/>
                </a:lnTo>
                <a:lnTo>
                  <a:pt x="3788" y="185"/>
                </a:lnTo>
                <a:lnTo>
                  <a:pt x="3797" y="185"/>
                </a:lnTo>
                <a:lnTo>
                  <a:pt x="3805" y="185"/>
                </a:lnTo>
                <a:lnTo>
                  <a:pt x="3814" y="185"/>
                </a:lnTo>
                <a:lnTo>
                  <a:pt x="3823" y="185"/>
                </a:lnTo>
                <a:lnTo>
                  <a:pt x="3832" y="185"/>
                </a:lnTo>
                <a:lnTo>
                  <a:pt x="3832" y="168"/>
                </a:lnTo>
                <a:lnTo>
                  <a:pt x="3849" y="168"/>
                </a:lnTo>
                <a:lnTo>
                  <a:pt x="3858" y="168"/>
                </a:lnTo>
                <a:lnTo>
                  <a:pt x="3867" y="168"/>
                </a:lnTo>
                <a:lnTo>
                  <a:pt x="3876" y="168"/>
                </a:lnTo>
                <a:lnTo>
                  <a:pt x="3885" y="168"/>
                </a:lnTo>
                <a:lnTo>
                  <a:pt x="3893" y="168"/>
                </a:lnTo>
                <a:lnTo>
                  <a:pt x="3902" y="168"/>
                </a:lnTo>
                <a:lnTo>
                  <a:pt x="3911" y="168"/>
                </a:lnTo>
                <a:lnTo>
                  <a:pt x="3929" y="168"/>
                </a:lnTo>
                <a:lnTo>
                  <a:pt x="3938" y="168"/>
                </a:lnTo>
                <a:lnTo>
                  <a:pt x="3946" y="168"/>
                </a:lnTo>
                <a:lnTo>
                  <a:pt x="3955" y="168"/>
                </a:lnTo>
                <a:lnTo>
                  <a:pt x="3964" y="168"/>
                </a:lnTo>
                <a:lnTo>
                  <a:pt x="3973" y="168"/>
                </a:lnTo>
                <a:lnTo>
                  <a:pt x="3982" y="168"/>
                </a:lnTo>
                <a:lnTo>
                  <a:pt x="3982" y="115"/>
                </a:lnTo>
                <a:lnTo>
                  <a:pt x="3990" y="115"/>
                </a:lnTo>
                <a:lnTo>
                  <a:pt x="3999" y="115"/>
                </a:lnTo>
                <a:lnTo>
                  <a:pt x="4017" y="115"/>
                </a:lnTo>
                <a:lnTo>
                  <a:pt x="4026" y="115"/>
                </a:lnTo>
                <a:lnTo>
                  <a:pt x="4034" y="115"/>
                </a:lnTo>
                <a:lnTo>
                  <a:pt x="4034" y="97"/>
                </a:lnTo>
                <a:lnTo>
                  <a:pt x="4043" y="97"/>
                </a:lnTo>
                <a:lnTo>
                  <a:pt x="4052" y="97"/>
                </a:lnTo>
                <a:lnTo>
                  <a:pt x="4052" y="71"/>
                </a:lnTo>
                <a:lnTo>
                  <a:pt x="4061" y="71"/>
                </a:lnTo>
                <a:lnTo>
                  <a:pt x="4061" y="53"/>
                </a:lnTo>
                <a:lnTo>
                  <a:pt x="4070" y="53"/>
                </a:lnTo>
                <a:lnTo>
                  <a:pt x="4078" y="53"/>
                </a:lnTo>
                <a:lnTo>
                  <a:pt x="4087" y="53"/>
                </a:lnTo>
                <a:lnTo>
                  <a:pt x="4105" y="53"/>
                </a:lnTo>
                <a:lnTo>
                  <a:pt x="4114" y="53"/>
                </a:lnTo>
                <a:lnTo>
                  <a:pt x="4123" y="53"/>
                </a:lnTo>
                <a:lnTo>
                  <a:pt x="4131" y="53"/>
                </a:lnTo>
                <a:lnTo>
                  <a:pt x="4140" y="53"/>
                </a:lnTo>
                <a:lnTo>
                  <a:pt x="4149" y="53"/>
                </a:lnTo>
                <a:lnTo>
                  <a:pt x="4158" y="53"/>
                </a:lnTo>
                <a:lnTo>
                  <a:pt x="4167" y="53"/>
                </a:lnTo>
                <a:lnTo>
                  <a:pt x="4175" y="53"/>
                </a:lnTo>
                <a:lnTo>
                  <a:pt x="4175" y="18"/>
                </a:lnTo>
                <a:lnTo>
                  <a:pt x="4193" y="18"/>
                </a:lnTo>
                <a:lnTo>
                  <a:pt x="4202" y="18"/>
                </a:lnTo>
                <a:lnTo>
                  <a:pt x="4202" y="0"/>
                </a:lnTo>
                <a:lnTo>
                  <a:pt x="4211" y="0"/>
                </a:lnTo>
                <a:lnTo>
                  <a:pt x="4219" y="0"/>
                </a:lnTo>
                <a:lnTo>
                  <a:pt x="4228" y="0"/>
                </a:lnTo>
                <a:lnTo>
                  <a:pt x="4237" y="0"/>
                </a:lnTo>
                <a:lnTo>
                  <a:pt x="4246" y="0"/>
                </a:lnTo>
                <a:lnTo>
                  <a:pt x="4255" y="0"/>
                </a:lnTo>
                <a:lnTo>
                  <a:pt x="4272" y="0"/>
                </a:lnTo>
                <a:lnTo>
                  <a:pt x="4281" y="0"/>
                </a:lnTo>
                <a:lnTo>
                  <a:pt x="4290" y="0"/>
                </a:lnTo>
                <a:lnTo>
                  <a:pt x="4299" y="0"/>
                </a:lnTo>
                <a:lnTo>
                  <a:pt x="4308" y="0"/>
                </a:lnTo>
                <a:lnTo>
                  <a:pt x="4316" y="0"/>
                </a:lnTo>
                <a:lnTo>
                  <a:pt x="4325" y="0"/>
                </a:lnTo>
                <a:lnTo>
                  <a:pt x="4334" y="0"/>
                </a:lnTo>
                <a:lnTo>
                  <a:pt x="4343" y="0"/>
                </a:lnTo>
                <a:lnTo>
                  <a:pt x="4360" y="0"/>
                </a:lnTo>
                <a:lnTo>
                  <a:pt x="4369" y="0"/>
                </a:lnTo>
                <a:lnTo>
                  <a:pt x="4378" y="0"/>
                </a:lnTo>
                <a:lnTo>
                  <a:pt x="4387" y="0"/>
                </a:lnTo>
                <a:lnTo>
                  <a:pt x="4396" y="0"/>
                </a:lnTo>
                <a:lnTo>
                  <a:pt x="4404" y="0"/>
                </a:lnTo>
                <a:lnTo>
                  <a:pt x="4413" y="0"/>
                </a:lnTo>
              </a:path>
            </a:pathLst>
          </a:custGeom>
          <a:ln w="28575" cmpd="sng">
            <a:solidFill>
              <a:schemeClr val="tx1"/>
            </a:solidFill>
            <a:headEnd/>
            <a:tailEnd/>
          </a:ln>
        </p:spPr>
        <p:style>
          <a:lnRef idx="1">
            <a:schemeClr val="dk1"/>
          </a:lnRef>
          <a:fillRef idx="0">
            <a:schemeClr val="dk1"/>
          </a:fillRef>
          <a:effectRef idx="0">
            <a:schemeClr val="dk1"/>
          </a:effectRef>
          <a:fontRef idx="minor">
            <a:schemeClr val="tx1"/>
          </a:fontRef>
        </p:style>
        <p:txBody>
          <a:bodyPr/>
          <a:lstStyle/>
          <a:p>
            <a:pPr defTabSz="914400" eaLnBrk="0" hangingPunct="0">
              <a:defRPr/>
            </a:pPr>
            <a:endParaRPr lang="hu-HU" sz="1400" u="sng">
              <a:solidFill>
                <a:srgbClr val="FFFFFF"/>
              </a:solidFill>
            </a:endParaRPr>
          </a:p>
        </p:txBody>
      </p:sp>
      <p:sp>
        <p:nvSpPr>
          <p:cNvPr id="43017" name="Freeform 34"/>
          <p:cNvSpPr>
            <a:spLocks/>
          </p:cNvSpPr>
          <p:nvPr/>
        </p:nvSpPr>
        <p:spPr bwMode="auto">
          <a:xfrm>
            <a:off x="933450" y="4027488"/>
            <a:ext cx="7135813" cy="1525587"/>
          </a:xfrm>
          <a:custGeom>
            <a:avLst/>
            <a:gdLst>
              <a:gd name="T0" fmla="*/ 2147483647 w 4413"/>
              <a:gd name="T1" fmla="*/ 2147483647 h 1092"/>
              <a:gd name="T2" fmla="*/ 2147483647 w 4413"/>
              <a:gd name="T3" fmla="*/ 2147483647 h 1092"/>
              <a:gd name="T4" fmla="*/ 2147483647 w 4413"/>
              <a:gd name="T5" fmla="*/ 2147483647 h 1092"/>
              <a:gd name="T6" fmla="*/ 2147483647 w 4413"/>
              <a:gd name="T7" fmla="*/ 2147483647 h 1092"/>
              <a:gd name="T8" fmla="*/ 2147483647 w 4413"/>
              <a:gd name="T9" fmla="*/ 2147483647 h 1092"/>
              <a:gd name="T10" fmla="*/ 2147483647 w 4413"/>
              <a:gd name="T11" fmla="*/ 2147483647 h 1092"/>
              <a:gd name="T12" fmla="*/ 2147483647 w 4413"/>
              <a:gd name="T13" fmla="*/ 2147483647 h 1092"/>
              <a:gd name="T14" fmla="*/ 2147483647 w 4413"/>
              <a:gd name="T15" fmla="*/ 2147483647 h 1092"/>
              <a:gd name="T16" fmla="*/ 2147483647 w 4413"/>
              <a:gd name="T17" fmla="*/ 2147483647 h 1092"/>
              <a:gd name="T18" fmla="*/ 2147483647 w 4413"/>
              <a:gd name="T19" fmla="*/ 2147483647 h 1092"/>
              <a:gd name="T20" fmla="*/ 2147483647 w 4413"/>
              <a:gd name="T21" fmla="*/ 2147483647 h 1092"/>
              <a:gd name="T22" fmla="*/ 2147483647 w 4413"/>
              <a:gd name="T23" fmla="*/ 2147483647 h 1092"/>
              <a:gd name="T24" fmla="*/ 2147483647 w 4413"/>
              <a:gd name="T25" fmla="*/ 2147483647 h 1092"/>
              <a:gd name="T26" fmla="*/ 2147483647 w 4413"/>
              <a:gd name="T27" fmla="*/ 2147483647 h 1092"/>
              <a:gd name="T28" fmla="*/ 2147483647 w 4413"/>
              <a:gd name="T29" fmla="*/ 2147483647 h 1092"/>
              <a:gd name="T30" fmla="*/ 2147483647 w 4413"/>
              <a:gd name="T31" fmla="*/ 2147483647 h 1092"/>
              <a:gd name="T32" fmla="*/ 2147483647 w 4413"/>
              <a:gd name="T33" fmla="*/ 2147483647 h 1092"/>
              <a:gd name="T34" fmla="*/ 2147483647 w 4413"/>
              <a:gd name="T35" fmla="*/ 2147483647 h 1092"/>
              <a:gd name="T36" fmla="*/ 2147483647 w 4413"/>
              <a:gd name="T37" fmla="*/ 2147483647 h 1092"/>
              <a:gd name="T38" fmla="*/ 2147483647 w 4413"/>
              <a:gd name="T39" fmla="*/ 2147483647 h 1092"/>
              <a:gd name="T40" fmla="*/ 2147483647 w 4413"/>
              <a:gd name="T41" fmla="*/ 2147483647 h 1092"/>
              <a:gd name="T42" fmla="*/ 2147483647 w 4413"/>
              <a:gd name="T43" fmla="*/ 2147483647 h 1092"/>
              <a:gd name="T44" fmla="*/ 2147483647 w 4413"/>
              <a:gd name="T45" fmla="*/ 2147483647 h 1092"/>
              <a:gd name="T46" fmla="*/ 2147483647 w 4413"/>
              <a:gd name="T47" fmla="*/ 2147483647 h 1092"/>
              <a:gd name="T48" fmla="*/ 2147483647 w 4413"/>
              <a:gd name="T49" fmla="*/ 2147483647 h 1092"/>
              <a:gd name="T50" fmla="*/ 2147483647 w 4413"/>
              <a:gd name="T51" fmla="*/ 2147483647 h 1092"/>
              <a:gd name="T52" fmla="*/ 2147483647 w 4413"/>
              <a:gd name="T53" fmla="*/ 2147483647 h 1092"/>
              <a:gd name="T54" fmla="*/ 2147483647 w 4413"/>
              <a:gd name="T55" fmla="*/ 2147483647 h 1092"/>
              <a:gd name="T56" fmla="*/ 2147483647 w 4413"/>
              <a:gd name="T57" fmla="*/ 2147483647 h 1092"/>
              <a:gd name="T58" fmla="*/ 2147483647 w 4413"/>
              <a:gd name="T59" fmla="*/ 2147483647 h 1092"/>
              <a:gd name="T60" fmla="*/ 2147483647 w 4413"/>
              <a:gd name="T61" fmla="*/ 2147483647 h 1092"/>
              <a:gd name="T62" fmla="*/ 2147483647 w 4413"/>
              <a:gd name="T63" fmla="*/ 2147483647 h 1092"/>
              <a:gd name="T64" fmla="*/ 2147483647 w 4413"/>
              <a:gd name="T65" fmla="*/ 2147483647 h 1092"/>
              <a:gd name="T66" fmla="*/ 2147483647 w 4413"/>
              <a:gd name="T67" fmla="*/ 2147483647 h 1092"/>
              <a:gd name="T68" fmla="*/ 2147483647 w 4413"/>
              <a:gd name="T69" fmla="*/ 2147483647 h 1092"/>
              <a:gd name="T70" fmla="*/ 2147483647 w 4413"/>
              <a:gd name="T71" fmla="*/ 2147483647 h 1092"/>
              <a:gd name="T72" fmla="*/ 2147483647 w 4413"/>
              <a:gd name="T73" fmla="*/ 2147483647 h 1092"/>
              <a:gd name="T74" fmla="*/ 2147483647 w 4413"/>
              <a:gd name="T75" fmla="*/ 2147483647 h 1092"/>
              <a:gd name="T76" fmla="*/ 2147483647 w 4413"/>
              <a:gd name="T77" fmla="*/ 2147483647 h 1092"/>
              <a:gd name="T78" fmla="*/ 2147483647 w 4413"/>
              <a:gd name="T79" fmla="*/ 2147483647 h 1092"/>
              <a:gd name="T80" fmla="*/ 2147483647 w 4413"/>
              <a:gd name="T81" fmla="*/ 2147483647 h 1092"/>
              <a:gd name="T82" fmla="*/ 2147483647 w 4413"/>
              <a:gd name="T83" fmla="*/ 2147483647 h 1092"/>
              <a:gd name="T84" fmla="*/ 2147483647 w 4413"/>
              <a:gd name="T85" fmla="*/ 2147483647 h 1092"/>
              <a:gd name="T86" fmla="*/ 2147483647 w 4413"/>
              <a:gd name="T87" fmla="*/ 2147483647 h 1092"/>
              <a:gd name="T88" fmla="*/ 2147483647 w 4413"/>
              <a:gd name="T89" fmla="*/ 2147483647 h 1092"/>
              <a:gd name="T90" fmla="*/ 2147483647 w 4413"/>
              <a:gd name="T91" fmla="*/ 2147483647 h 1092"/>
              <a:gd name="T92" fmla="*/ 2147483647 w 4413"/>
              <a:gd name="T93" fmla="*/ 2147483647 h 1092"/>
              <a:gd name="T94" fmla="*/ 2147483647 w 4413"/>
              <a:gd name="T95" fmla="*/ 2147483647 h 1092"/>
              <a:gd name="T96" fmla="*/ 2147483647 w 4413"/>
              <a:gd name="T97" fmla="*/ 2147483647 h 1092"/>
              <a:gd name="T98" fmla="*/ 2147483647 w 4413"/>
              <a:gd name="T99" fmla="*/ 2147483647 h 1092"/>
              <a:gd name="T100" fmla="*/ 2147483647 w 4413"/>
              <a:gd name="T101" fmla="*/ 2147483647 h 1092"/>
              <a:gd name="T102" fmla="*/ 2147483647 w 4413"/>
              <a:gd name="T103" fmla="*/ 2147483647 h 1092"/>
              <a:gd name="T104" fmla="*/ 2147483647 w 4413"/>
              <a:gd name="T105" fmla="*/ 2147483647 h 1092"/>
              <a:gd name="T106" fmla="*/ 2147483647 w 4413"/>
              <a:gd name="T107" fmla="*/ 2147483647 h 1092"/>
              <a:gd name="T108" fmla="*/ 2147483647 w 4413"/>
              <a:gd name="T109" fmla="*/ 2147483647 h 1092"/>
              <a:gd name="T110" fmla="*/ 2147483647 w 4413"/>
              <a:gd name="T111" fmla="*/ 2147483647 h 1092"/>
              <a:gd name="T112" fmla="*/ 2147483647 w 4413"/>
              <a:gd name="T113" fmla="*/ 0 h 1092"/>
              <a:gd name="T114" fmla="*/ 2147483647 w 4413"/>
              <a:gd name="T115" fmla="*/ 0 h 1092"/>
              <a:gd name="T116" fmla="*/ 2147483647 w 4413"/>
              <a:gd name="T117" fmla="*/ 0 h 1092"/>
              <a:gd name="T118" fmla="*/ 2147483647 w 4413"/>
              <a:gd name="T119" fmla="*/ 0 h 10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13"/>
              <a:gd name="T181" fmla="*/ 0 h 1092"/>
              <a:gd name="T182" fmla="*/ 4413 w 4413"/>
              <a:gd name="T183" fmla="*/ 1092 h 10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13" h="1092">
                <a:moveTo>
                  <a:pt x="0" y="1092"/>
                </a:moveTo>
                <a:lnTo>
                  <a:pt x="0" y="1092"/>
                </a:lnTo>
                <a:lnTo>
                  <a:pt x="8" y="1092"/>
                </a:lnTo>
                <a:lnTo>
                  <a:pt x="8" y="828"/>
                </a:lnTo>
                <a:lnTo>
                  <a:pt x="17" y="828"/>
                </a:lnTo>
                <a:lnTo>
                  <a:pt x="17" y="775"/>
                </a:lnTo>
                <a:lnTo>
                  <a:pt x="26" y="775"/>
                </a:lnTo>
                <a:lnTo>
                  <a:pt x="35" y="775"/>
                </a:lnTo>
                <a:lnTo>
                  <a:pt x="35" y="749"/>
                </a:lnTo>
                <a:lnTo>
                  <a:pt x="44" y="749"/>
                </a:lnTo>
                <a:lnTo>
                  <a:pt x="44" y="696"/>
                </a:lnTo>
                <a:lnTo>
                  <a:pt x="52" y="696"/>
                </a:lnTo>
                <a:lnTo>
                  <a:pt x="52" y="670"/>
                </a:lnTo>
                <a:lnTo>
                  <a:pt x="61" y="670"/>
                </a:lnTo>
                <a:lnTo>
                  <a:pt x="61" y="661"/>
                </a:lnTo>
                <a:lnTo>
                  <a:pt x="79" y="661"/>
                </a:lnTo>
                <a:lnTo>
                  <a:pt x="79" y="643"/>
                </a:lnTo>
                <a:lnTo>
                  <a:pt x="88" y="643"/>
                </a:lnTo>
                <a:lnTo>
                  <a:pt x="88" y="634"/>
                </a:lnTo>
                <a:lnTo>
                  <a:pt x="96" y="634"/>
                </a:lnTo>
                <a:lnTo>
                  <a:pt x="96" y="581"/>
                </a:lnTo>
                <a:lnTo>
                  <a:pt x="105" y="581"/>
                </a:lnTo>
                <a:lnTo>
                  <a:pt x="105" y="555"/>
                </a:lnTo>
                <a:lnTo>
                  <a:pt x="114" y="555"/>
                </a:lnTo>
                <a:lnTo>
                  <a:pt x="114" y="537"/>
                </a:lnTo>
                <a:lnTo>
                  <a:pt x="123" y="537"/>
                </a:lnTo>
                <a:lnTo>
                  <a:pt x="132" y="537"/>
                </a:lnTo>
                <a:lnTo>
                  <a:pt x="141" y="537"/>
                </a:lnTo>
                <a:lnTo>
                  <a:pt x="149" y="537"/>
                </a:lnTo>
                <a:lnTo>
                  <a:pt x="167" y="537"/>
                </a:lnTo>
                <a:lnTo>
                  <a:pt x="176" y="537"/>
                </a:lnTo>
                <a:lnTo>
                  <a:pt x="185" y="537"/>
                </a:lnTo>
                <a:lnTo>
                  <a:pt x="185" y="511"/>
                </a:lnTo>
                <a:lnTo>
                  <a:pt x="193" y="511"/>
                </a:lnTo>
                <a:lnTo>
                  <a:pt x="202" y="511"/>
                </a:lnTo>
                <a:lnTo>
                  <a:pt x="211" y="511"/>
                </a:lnTo>
                <a:lnTo>
                  <a:pt x="220" y="511"/>
                </a:lnTo>
                <a:lnTo>
                  <a:pt x="220" y="502"/>
                </a:lnTo>
                <a:lnTo>
                  <a:pt x="229" y="502"/>
                </a:lnTo>
                <a:lnTo>
                  <a:pt x="237" y="502"/>
                </a:lnTo>
                <a:lnTo>
                  <a:pt x="255" y="502"/>
                </a:lnTo>
                <a:lnTo>
                  <a:pt x="255" y="485"/>
                </a:lnTo>
                <a:lnTo>
                  <a:pt x="264" y="485"/>
                </a:lnTo>
                <a:lnTo>
                  <a:pt x="273" y="485"/>
                </a:lnTo>
                <a:lnTo>
                  <a:pt x="281" y="485"/>
                </a:lnTo>
                <a:lnTo>
                  <a:pt x="281" y="476"/>
                </a:lnTo>
                <a:lnTo>
                  <a:pt x="290" y="476"/>
                </a:lnTo>
                <a:lnTo>
                  <a:pt x="299" y="476"/>
                </a:lnTo>
                <a:lnTo>
                  <a:pt x="308" y="476"/>
                </a:lnTo>
                <a:lnTo>
                  <a:pt x="317" y="476"/>
                </a:lnTo>
                <a:lnTo>
                  <a:pt x="334" y="476"/>
                </a:lnTo>
                <a:lnTo>
                  <a:pt x="343" y="476"/>
                </a:lnTo>
                <a:lnTo>
                  <a:pt x="343" y="458"/>
                </a:lnTo>
                <a:lnTo>
                  <a:pt x="352" y="458"/>
                </a:lnTo>
                <a:lnTo>
                  <a:pt x="361" y="458"/>
                </a:lnTo>
                <a:lnTo>
                  <a:pt x="370" y="458"/>
                </a:lnTo>
                <a:lnTo>
                  <a:pt x="378" y="458"/>
                </a:lnTo>
                <a:lnTo>
                  <a:pt x="387" y="458"/>
                </a:lnTo>
                <a:lnTo>
                  <a:pt x="396" y="458"/>
                </a:lnTo>
                <a:lnTo>
                  <a:pt x="405" y="458"/>
                </a:lnTo>
                <a:lnTo>
                  <a:pt x="422" y="458"/>
                </a:lnTo>
                <a:lnTo>
                  <a:pt x="431" y="458"/>
                </a:lnTo>
                <a:lnTo>
                  <a:pt x="440" y="458"/>
                </a:lnTo>
                <a:lnTo>
                  <a:pt x="449" y="458"/>
                </a:lnTo>
                <a:lnTo>
                  <a:pt x="458" y="458"/>
                </a:lnTo>
                <a:lnTo>
                  <a:pt x="466" y="458"/>
                </a:lnTo>
                <a:lnTo>
                  <a:pt x="475" y="458"/>
                </a:lnTo>
                <a:lnTo>
                  <a:pt x="475" y="449"/>
                </a:lnTo>
                <a:lnTo>
                  <a:pt x="484" y="449"/>
                </a:lnTo>
                <a:lnTo>
                  <a:pt x="493" y="449"/>
                </a:lnTo>
                <a:lnTo>
                  <a:pt x="511" y="449"/>
                </a:lnTo>
                <a:lnTo>
                  <a:pt x="519" y="449"/>
                </a:lnTo>
                <a:lnTo>
                  <a:pt x="528" y="449"/>
                </a:lnTo>
                <a:lnTo>
                  <a:pt x="537" y="449"/>
                </a:lnTo>
                <a:lnTo>
                  <a:pt x="546" y="449"/>
                </a:lnTo>
                <a:lnTo>
                  <a:pt x="555" y="449"/>
                </a:lnTo>
                <a:lnTo>
                  <a:pt x="563" y="449"/>
                </a:lnTo>
                <a:lnTo>
                  <a:pt x="572" y="449"/>
                </a:lnTo>
                <a:lnTo>
                  <a:pt x="590" y="449"/>
                </a:lnTo>
                <a:lnTo>
                  <a:pt x="599" y="449"/>
                </a:lnTo>
                <a:lnTo>
                  <a:pt x="607" y="449"/>
                </a:lnTo>
                <a:lnTo>
                  <a:pt x="616" y="449"/>
                </a:lnTo>
                <a:lnTo>
                  <a:pt x="625" y="449"/>
                </a:lnTo>
                <a:lnTo>
                  <a:pt x="625" y="432"/>
                </a:lnTo>
                <a:lnTo>
                  <a:pt x="634" y="432"/>
                </a:lnTo>
                <a:lnTo>
                  <a:pt x="643" y="432"/>
                </a:lnTo>
                <a:lnTo>
                  <a:pt x="651" y="432"/>
                </a:lnTo>
                <a:lnTo>
                  <a:pt x="660" y="432"/>
                </a:lnTo>
                <a:lnTo>
                  <a:pt x="678" y="432"/>
                </a:lnTo>
                <a:lnTo>
                  <a:pt x="687" y="432"/>
                </a:lnTo>
                <a:lnTo>
                  <a:pt x="696" y="432"/>
                </a:lnTo>
                <a:lnTo>
                  <a:pt x="704" y="432"/>
                </a:lnTo>
                <a:lnTo>
                  <a:pt x="713" y="432"/>
                </a:lnTo>
                <a:lnTo>
                  <a:pt x="722" y="432"/>
                </a:lnTo>
                <a:lnTo>
                  <a:pt x="731" y="432"/>
                </a:lnTo>
                <a:lnTo>
                  <a:pt x="740" y="432"/>
                </a:lnTo>
                <a:lnTo>
                  <a:pt x="748" y="432"/>
                </a:lnTo>
                <a:lnTo>
                  <a:pt x="766" y="432"/>
                </a:lnTo>
                <a:lnTo>
                  <a:pt x="766" y="405"/>
                </a:lnTo>
                <a:lnTo>
                  <a:pt x="775" y="405"/>
                </a:lnTo>
                <a:lnTo>
                  <a:pt x="784" y="405"/>
                </a:lnTo>
                <a:lnTo>
                  <a:pt x="792" y="405"/>
                </a:lnTo>
                <a:lnTo>
                  <a:pt x="801" y="405"/>
                </a:lnTo>
                <a:lnTo>
                  <a:pt x="810" y="405"/>
                </a:lnTo>
                <a:lnTo>
                  <a:pt x="810" y="379"/>
                </a:lnTo>
                <a:lnTo>
                  <a:pt x="819" y="379"/>
                </a:lnTo>
                <a:lnTo>
                  <a:pt x="828" y="379"/>
                </a:lnTo>
                <a:lnTo>
                  <a:pt x="836" y="379"/>
                </a:lnTo>
                <a:lnTo>
                  <a:pt x="854" y="379"/>
                </a:lnTo>
                <a:lnTo>
                  <a:pt x="863" y="379"/>
                </a:lnTo>
                <a:lnTo>
                  <a:pt x="872" y="379"/>
                </a:lnTo>
                <a:lnTo>
                  <a:pt x="881" y="379"/>
                </a:lnTo>
                <a:lnTo>
                  <a:pt x="889" y="379"/>
                </a:lnTo>
                <a:lnTo>
                  <a:pt x="898" y="379"/>
                </a:lnTo>
                <a:lnTo>
                  <a:pt x="907" y="379"/>
                </a:lnTo>
                <a:lnTo>
                  <a:pt x="916" y="379"/>
                </a:lnTo>
                <a:lnTo>
                  <a:pt x="933" y="379"/>
                </a:lnTo>
                <a:lnTo>
                  <a:pt x="942" y="379"/>
                </a:lnTo>
                <a:lnTo>
                  <a:pt x="951" y="379"/>
                </a:lnTo>
                <a:lnTo>
                  <a:pt x="960" y="379"/>
                </a:lnTo>
                <a:lnTo>
                  <a:pt x="969" y="379"/>
                </a:lnTo>
                <a:lnTo>
                  <a:pt x="977" y="379"/>
                </a:lnTo>
                <a:lnTo>
                  <a:pt x="986" y="379"/>
                </a:lnTo>
                <a:lnTo>
                  <a:pt x="995" y="379"/>
                </a:lnTo>
                <a:lnTo>
                  <a:pt x="1004" y="379"/>
                </a:lnTo>
                <a:lnTo>
                  <a:pt x="1022" y="379"/>
                </a:lnTo>
                <a:lnTo>
                  <a:pt x="1030" y="379"/>
                </a:lnTo>
                <a:lnTo>
                  <a:pt x="1039" y="379"/>
                </a:lnTo>
                <a:lnTo>
                  <a:pt x="1039" y="361"/>
                </a:lnTo>
                <a:lnTo>
                  <a:pt x="1048" y="361"/>
                </a:lnTo>
                <a:lnTo>
                  <a:pt x="1057" y="361"/>
                </a:lnTo>
                <a:lnTo>
                  <a:pt x="1057" y="352"/>
                </a:lnTo>
                <a:lnTo>
                  <a:pt x="1066" y="352"/>
                </a:lnTo>
                <a:lnTo>
                  <a:pt x="1074" y="352"/>
                </a:lnTo>
                <a:lnTo>
                  <a:pt x="1083" y="352"/>
                </a:lnTo>
                <a:lnTo>
                  <a:pt x="1092" y="352"/>
                </a:lnTo>
                <a:lnTo>
                  <a:pt x="1110" y="352"/>
                </a:lnTo>
                <a:lnTo>
                  <a:pt x="1118" y="352"/>
                </a:lnTo>
                <a:lnTo>
                  <a:pt x="1127" y="352"/>
                </a:lnTo>
                <a:lnTo>
                  <a:pt x="1136" y="352"/>
                </a:lnTo>
                <a:lnTo>
                  <a:pt x="1145" y="352"/>
                </a:lnTo>
                <a:lnTo>
                  <a:pt x="1145" y="335"/>
                </a:lnTo>
                <a:lnTo>
                  <a:pt x="1154" y="335"/>
                </a:lnTo>
                <a:lnTo>
                  <a:pt x="1162" y="335"/>
                </a:lnTo>
                <a:lnTo>
                  <a:pt x="1171" y="335"/>
                </a:lnTo>
                <a:lnTo>
                  <a:pt x="1189" y="335"/>
                </a:lnTo>
                <a:lnTo>
                  <a:pt x="1198" y="335"/>
                </a:lnTo>
                <a:lnTo>
                  <a:pt x="1207" y="335"/>
                </a:lnTo>
                <a:lnTo>
                  <a:pt x="1215" y="335"/>
                </a:lnTo>
                <a:lnTo>
                  <a:pt x="1224" y="335"/>
                </a:lnTo>
                <a:lnTo>
                  <a:pt x="1233" y="335"/>
                </a:lnTo>
                <a:lnTo>
                  <a:pt x="1242" y="335"/>
                </a:lnTo>
                <a:lnTo>
                  <a:pt x="1251" y="335"/>
                </a:lnTo>
                <a:lnTo>
                  <a:pt x="1259" y="335"/>
                </a:lnTo>
                <a:lnTo>
                  <a:pt x="1259" y="317"/>
                </a:lnTo>
                <a:lnTo>
                  <a:pt x="1277" y="317"/>
                </a:lnTo>
                <a:lnTo>
                  <a:pt x="1286" y="317"/>
                </a:lnTo>
                <a:lnTo>
                  <a:pt x="1295" y="317"/>
                </a:lnTo>
                <a:lnTo>
                  <a:pt x="1303" y="317"/>
                </a:lnTo>
                <a:lnTo>
                  <a:pt x="1312" y="317"/>
                </a:lnTo>
                <a:lnTo>
                  <a:pt x="1321" y="317"/>
                </a:lnTo>
                <a:lnTo>
                  <a:pt x="1330" y="317"/>
                </a:lnTo>
                <a:lnTo>
                  <a:pt x="1339" y="317"/>
                </a:lnTo>
                <a:lnTo>
                  <a:pt x="1347" y="317"/>
                </a:lnTo>
                <a:lnTo>
                  <a:pt x="1365" y="317"/>
                </a:lnTo>
                <a:lnTo>
                  <a:pt x="1374" y="317"/>
                </a:lnTo>
                <a:lnTo>
                  <a:pt x="1374" y="300"/>
                </a:lnTo>
                <a:lnTo>
                  <a:pt x="1383" y="300"/>
                </a:lnTo>
                <a:lnTo>
                  <a:pt x="1392" y="300"/>
                </a:lnTo>
                <a:lnTo>
                  <a:pt x="1400" y="300"/>
                </a:lnTo>
                <a:lnTo>
                  <a:pt x="1400" y="282"/>
                </a:lnTo>
                <a:lnTo>
                  <a:pt x="1409" y="282"/>
                </a:lnTo>
                <a:lnTo>
                  <a:pt x="1418" y="282"/>
                </a:lnTo>
                <a:lnTo>
                  <a:pt x="1427" y="282"/>
                </a:lnTo>
                <a:lnTo>
                  <a:pt x="1436" y="282"/>
                </a:lnTo>
                <a:lnTo>
                  <a:pt x="1453" y="282"/>
                </a:lnTo>
                <a:lnTo>
                  <a:pt x="1462" y="282"/>
                </a:lnTo>
                <a:lnTo>
                  <a:pt x="1462" y="273"/>
                </a:lnTo>
                <a:lnTo>
                  <a:pt x="1471" y="273"/>
                </a:lnTo>
                <a:lnTo>
                  <a:pt x="1480" y="273"/>
                </a:lnTo>
                <a:lnTo>
                  <a:pt x="1488" y="273"/>
                </a:lnTo>
                <a:lnTo>
                  <a:pt x="1497" y="273"/>
                </a:lnTo>
                <a:lnTo>
                  <a:pt x="1497" y="256"/>
                </a:lnTo>
                <a:lnTo>
                  <a:pt x="1506" y="256"/>
                </a:lnTo>
                <a:lnTo>
                  <a:pt x="1506" y="247"/>
                </a:lnTo>
                <a:lnTo>
                  <a:pt x="1515" y="247"/>
                </a:lnTo>
                <a:lnTo>
                  <a:pt x="1532" y="247"/>
                </a:lnTo>
                <a:lnTo>
                  <a:pt x="1541" y="247"/>
                </a:lnTo>
                <a:lnTo>
                  <a:pt x="1550" y="247"/>
                </a:lnTo>
                <a:lnTo>
                  <a:pt x="1559" y="247"/>
                </a:lnTo>
                <a:lnTo>
                  <a:pt x="1568" y="247"/>
                </a:lnTo>
                <a:lnTo>
                  <a:pt x="1577" y="247"/>
                </a:lnTo>
                <a:lnTo>
                  <a:pt x="1585" y="247"/>
                </a:lnTo>
                <a:lnTo>
                  <a:pt x="1594" y="247"/>
                </a:lnTo>
                <a:lnTo>
                  <a:pt x="1603" y="247"/>
                </a:lnTo>
                <a:lnTo>
                  <a:pt x="1621" y="247"/>
                </a:lnTo>
                <a:lnTo>
                  <a:pt x="1629" y="247"/>
                </a:lnTo>
                <a:lnTo>
                  <a:pt x="1638" y="247"/>
                </a:lnTo>
                <a:lnTo>
                  <a:pt x="1647" y="247"/>
                </a:lnTo>
                <a:lnTo>
                  <a:pt x="1656" y="247"/>
                </a:lnTo>
                <a:lnTo>
                  <a:pt x="1665" y="247"/>
                </a:lnTo>
                <a:lnTo>
                  <a:pt x="1673" y="247"/>
                </a:lnTo>
                <a:lnTo>
                  <a:pt x="1682" y="247"/>
                </a:lnTo>
                <a:lnTo>
                  <a:pt x="1691" y="247"/>
                </a:lnTo>
                <a:lnTo>
                  <a:pt x="1709" y="247"/>
                </a:lnTo>
                <a:lnTo>
                  <a:pt x="1717" y="247"/>
                </a:lnTo>
                <a:lnTo>
                  <a:pt x="1726" y="247"/>
                </a:lnTo>
                <a:lnTo>
                  <a:pt x="1735" y="247"/>
                </a:lnTo>
                <a:lnTo>
                  <a:pt x="1744" y="247"/>
                </a:lnTo>
                <a:lnTo>
                  <a:pt x="1753" y="247"/>
                </a:lnTo>
                <a:lnTo>
                  <a:pt x="1762" y="247"/>
                </a:lnTo>
                <a:lnTo>
                  <a:pt x="1770" y="247"/>
                </a:lnTo>
                <a:lnTo>
                  <a:pt x="1788" y="247"/>
                </a:lnTo>
                <a:lnTo>
                  <a:pt x="1797" y="247"/>
                </a:lnTo>
                <a:lnTo>
                  <a:pt x="1806" y="247"/>
                </a:lnTo>
                <a:lnTo>
                  <a:pt x="1814" y="247"/>
                </a:lnTo>
                <a:lnTo>
                  <a:pt x="1823" y="247"/>
                </a:lnTo>
                <a:lnTo>
                  <a:pt x="1832" y="247"/>
                </a:lnTo>
                <a:lnTo>
                  <a:pt x="1841" y="247"/>
                </a:lnTo>
                <a:lnTo>
                  <a:pt x="1850" y="247"/>
                </a:lnTo>
                <a:lnTo>
                  <a:pt x="1858" y="247"/>
                </a:lnTo>
                <a:lnTo>
                  <a:pt x="1876" y="247"/>
                </a:lnTo>
                <a:lnTo>
                  <a:pt x="1885" y="247"/>
                </a:lnTo>
                <a:lnTo>
                  <a:pt x="1894" y="247"/>
                </a:lnTo>
                <a:lnTo>
                  <a:pt x="1894" y="220"/>
                </a:lnTo>
                <a:lnTo>
                  <a:pt x="1902" y="220"/>
                </a:lnTo>
                <a:lnTo>
                  <a:pt x="1911" y="220"/>
                </a:lnTo>
                <a:lnTo>
                  <a:pt x="1920" y="220"/>
                </a:lnTo>
                <a:lnTo>
                  <a:pt x="1929" y="220"/>
                </a:lnTo>
                <a:lnTo>
                  <a:pt x="1938" y="220"/>
                </a:lnTo>
                <a:lnTo>
                  <a:pt x="1947" y="220"/>
                </a:lnTo>
                <a:lnTo>
                  <a:pt x="1964" y="220"/>
                </a:lnTo>
                <a:lnTo>
                  <a:pt x="1964" y="203"/>
                </a:lnTo>
                <a:lnTo>
                  <a:pt x="1973" y="203"/>
                </a:lnTo>
                <a:lnTo>
                  <a:pt x="1982" y="203"/>
                </a:lnTo>
                <a:lnTo>
                  <a:pt x="1991" y="203"/>
                </a:lnTo>
                <a:lnTo>
                  <a:pt x="1999" y="203"/>
                </a:lnTo>
                <a:lnTo>
                  <a:pt x="2008" y="203"/>
                </a:lnTo>
                <a:lnTo>
                  <a:pt x="2017" y="203"/>
                </a:lnTo>
                <a:lnTo>
                  <a:pt x="2026" y="203"/>
                </a:lnTo>
                <a:lnTo>
                  <a:pt x="2035" y="203"/>
                </a:lnTo>
                <a:lnTo>
                  <a:pt x="2052" y="203"/>
                </a:lnTo>
                <a:lnTo>
                  <a:pt x="2061" y="203"/>
                </a:lnTo>
                <a:lnTo>
                  <a:pt x="2070" y="203"/>
                </a:lnTo>
                <a:lnTo>
                  <a:pt x="2079" y="203"/>
                </a:lnTo>
                <a:lnTo>
                  <a:pt x="2087" y="203"/>
                </a:lnTo>
                <a:lnTo>
                  <a:pt x="2096" y="203"/>
                </a:lnTo>
                <a:lnTo>
                  <a:pt x="2105" y="203"/>
                </a:lnTo>
                <a:lnTo>
                  <a:pt x="2114" y="203"/>
                </a:lnTo>
                <a:lnTo>
                  <a:pt x="2132" y="203"/>
                </a:lnTo>
                <a:lnTo>
                  <a:pt x="2132" y="185"/>
                </a:lnTo>
                <a:lnTo>
                  <a:pt x="2140" y="185"/>
                </a:lnTo>
                <a:lnTo>
                  <a:pt x="2149" y="185"/>
                </a:lnTo>
                <a:lnTo>
                  <a:pt x="2158" y="185"/>
                </a:lnTo>
                <a:lnTo>
                  <a:pt x="2167" y="185"/>
                </a:lnTo>
                <a:lnTo>
                  <a:pt x="2176" y="185"/>
                </a:lnTo>
                <a:lnTo>
                  <a:pt x="2184" y="185"/>
                </a:lnTo>
                <a:lnTo>
                  <a:pt x="2193" y="185"/>
                </a:lnTo>
                <a:lnTo>
                  <a:pt x="2202" y="185"/>
                </a:lnTo>
                <a:lnTo>
                  <a:pt x="2220" y="185"/>
                </a:lnTo>
                <a:lnTo>
                  <a:pt x="2228" y="185"/>
                </a:lnTo>
                <a:lnTo>
                  <a:pt x="2237" y="185"/>
                </a:lnTo>
                <a:lnTo>
                  <a:pt x="2246" y="185"/>
                </a:lnTo>
                <a:lnTo>
                  <a:pt x="2255" y="185"/>
                </a:lnTo>
                <a:lnTo>
                  <a:pt x="2264" y="185"/>
                </a:lnTo>
                <a:lnTo>
                  <a:pt x="2272" y="185"/>
                </a:lnTo>
                <a:lnTo>
                  <a:pt x="2281" y="185"/>
                </a:lnTo>
                <a:lnTo>
                  <a:pt x="2290" y="185"/>
                </a:lnTo>
                <a:lnTo>
                  <a:pt x="2308" y="185"/>
                </a:lnTo>
                <a:lnTo>
                  <a:pt x="2317" y="185"/>
                </a:lnTo>
                <a:lnTo>
                  <a:pt x="2325" y="185"/>
                </a:lnTo>
                <a:lnTo>
                  <a:pt x="2334" y="185"/>
                </a:lnTo>
                <a:lnTo>
                  <a:pt x="2343" y="185"/>
                </a:lnTo>
                <a:lnTo>
                  <a:pt x="2352" y="185"/>
                </a:lnTo>
                <a:lnTo>
                  <a:pt x="2361" y="185"/>
                </a:lnTo>
                <a:lnTo>
                  <a:pt x="2369" y="185"/>
                </a:lnTo>
                <a:lnTo>
                  <a:pt x="2387" y="185"/>
                </a:lnTo>
                <a:lnTo>
                  <a:pt x="2396" y="185"/>
                </a:lnTo>
                <a:lnTo>
                  <a:pt x="2405" y="185"/>
                </a:lnTo>
                <a:lnTo>
                  <a:pt x="2413" y="185"/>
                </a:lnTo>
                <a:lnTo>
                  <a:pt x="2422" y="185"/>
                </a:lnTo>
                <a:lnTo>
                  <a:pt x="2431" y="185"/>
                </a:lnTo>
                <a:lnTo>
                  <a:pt x="2440" y="185"/>
                </a:lnTo>
                <a:lnTo>
                  <a:pt x="2440" y="167"/>
                </a:lnTo>
                <a:lnTo>
                  <a:pt x="2449" y="167"/>
                </a:lnTo>
                <a:lnTo>
                  <a:pt x="2457" y="167"/>
                </a:lnTo>
                <a:lnTo>
                  <a:pt x="2457" y="150"/>
                </a:lnTo>
                <a:lnTo>
                  <a:pt x="2475" y="150"/>
                </a:lnTo>
                <a:lnTo>
                  <a:pt x="2484" y="150"/>
                </a:lnTo>
                <a:lnTo>
                  <a:pt x="2493" y="150"/>
                </a:lnTo>
                <a:lnTo>
                  <a:pt x="2502" y="150"/>
                </a:lnTo>
                <a:lnTo>
                  <a:pt x="2510" y="150"/>
                </a:lnTo>
                <a:lnTo>
                  <a:pt x="2519" y="150"/>
                </a:lnTo>
                <a:lnTo>
                  <a:pt x="2528" y="150"/>
                </a:lnTo>
                <a:lnTo>
                  <a:pt x="2537" y="150"/>
                </a:lnTo>
                <a:lnTo>
                  <a:pt x="2546" y="150"/>
                </a:lnTo>
                <a:lnTo>
                  <a:pt x="2563" y="150"/>
                </a:lnTo>
                <a:lnTo>
                  <a:pt x="2572" y="150"/>
                </a:lnTo>
                <a:lnTo>
                  <a:pt x="2581" y="150"/>
                </a:lnTo>
                <a:lnTo>
                  <a:pt x="2590" y="150"/>
                </a:lnTo>
                <a:lnTo>
                  <a:pt x="2598" y="150"/>
                </a:lnTo>
                <a:lnTo>
                  <a:pt x="2607" y="150"/>
                </a:lnTo>
                <a:lnTo>
                  <a:pt x="2616" y="150"/>
                </a:lnTo>
                <a:lnTo>
                  <a:pt x="2625" y="150"/>
                </a:lnTo>
                <a:lnTo>
                  <a:pt x="2634" y="150"/>
                </a:lnTo>
                <a:lnTo>
                  <a:pt x="2651" y="150"/>
                </a:lnTo>
                <a:lnTo>
                  <a:pt x="2660" y="150"/>
                </a:lnTo>
                <a:lnTo>
                  <a:pt x="2669" y="150"/>
                </a:lnTo>
                <a:lnTo>
                  <a:pt x="2678" y="150"/>
                </a:lnTo>
                <a:lnTo>
                  <a:pt x="2687" y="150"/>
                </a:lnTo>
                <a:lnTo>
                  <a:pt x="2695" y="150"/>
                </a:lnTo>
                <a:lnTo>
                  <a:pt x="2704" y="150"/>
                </a:lnTo>
                <a:lnTo>
                  <a:pt x="2713" y="150"/>
                </a:lnTo>
                <a:lnTo>
                  <a:pt x="2731" y="150"/>
                </a:lnTo>
                <a:lnTo>
                  <a:pt x="2739" y="150"/>
                </a:lnTo>
                <a:lnTo>
                  <a:pt x="2748" y="150"/>
                </a:lnTo>
                <a:lnTo>
                  <a:pt x="2757" y="150"/>
                </a:lnTo>
                <a:lnTo>
                  <a:pt x="2766" y="150"/>
                </a:lnTo>
                <a:lnTo>
                  <a:pt x="2775" y="150"/>
                </a:lnTo>
                <a:lnTo>
                  <a:pt x="2783" y="150"/>
                </a:lnTo>
                <a:lnTo>
                  <a:pt x="2792" y="150"/>
                </a:lnTo>
                <a:lnTo>
                  <a:pt x="2801" y="150"/>
                </a:lnTo>
                <a:lnTo>
                  <a:pt x="2819" y="150"/>
                </a:lnTo>
                <a:lnTo>
                  <a:pt x="2827" y="150"/>
                </a:lnTo>
                <a:lnTo>
                  <a:pt x="2836" y="150"/>
                </a:lnTo>
                <a:lnTo>
                  <a:pt x="2845" y="150"/>
                </a:lnTo>
                <a:lnTo>
                  <a:pt x="2854" y="150"/>
                </a:lnTo>
                <a:lnTo>
                  <a:pt x="2863" y="150"/>
                </a:lnTo>
                <a:lnTo>
                  <a:pt x="2872" y="150"/>
                </a:lnTo>
                <a:lnTo>
                  <a:pt x="2880" y="150"/>
                </a:lnTo>
                <a:lnTo>
                  <a:pt x="2889" y="150"/>
                </a:lnTo>
                <a:lnTo>
                  <a:pt x="2907" y="150"/>
                </a:lnTo>
                <a:lnTo>
                  <a:pt x="2916" y="150"/>
                </a:lnTo>
                <a:lnTo>
                  <a:pt x="2924" y="150"/>
                </a:lnTo>
                <a:lnTo>
                  <a:pt x="2933" y="150"/>
                </a:lnTo>
                <a:lnTo>
                  <a:pt x="2942" y="150"/>
                </a:lnTo>
                <a:lnTo>
                  <a:pt x="2951" y="150"/>
                </a:lnTo>
                <a:lnTo>
                  <a:pt x="2951" y="123"/>
                </a:lnTo>
                <a:lnTo>
                  <a:pt x="2960" y="123"/>
                </a:lnTo>
                <a:lnTo>
                  <a:pt x="2968" y="123"/>
                </a:lnTo>
                <a:lnTo>
                  <a:pt x="2977" y="123"/>
                </a:lnTo>
                <a:lnTo>
                  <a:pt x="2995" y="123"/>
                </a:lnTo>
                <a:lnTo>
                  <a:pt x="2995" y="106"/>
                </a:lnTo>
                <a:lnTo>
                  <a:pt x="3004" y="106"/>
                </a:lnTo>
                <a:lnTo>
                  <a:pt x="3012" y="106"/>
                </a:lnTo>
                <a:lnTo>
                  <a:pt x="3021" y="106"/>
                </a:lnTo>
                <a:lnTo>
                  <a:pt x="3030" y="106"/>
                </a:lnTo>
                <a:lnTo>
                  <a:pt x="3039" y="106"/>
                </a:lnTo>
                <a:lnTo>
                  <a:pt x="3048" y="106"/>
                </a:lnTo>
                <a:lnTo>
                  <a:pt x="3057" y="106"/>
                </a:lnTo>
                <a:lnTo>
                  <a:pt x="3074" y="106"/>
                </a:lnTo>
                <a:lnTo>
                  <a:pt x="3083" y="106"/>
                </a:lnTo>
                <a:lnTo>
                  <a:pt x="3092" y="106"/>
                </a:lnTo>
                <a:lnTo>
                  <a:pt x="3101" y="106"/>
                </a:lnTo>
                <a:lnTo>
                  <a:pt x="3109" y="106"/>
                </a:lnTo>
                <a:lnTo>
                  <a:pt x="3118" y="106"/>
                </a:lnTo>
                <a:lnTo>
                  <a:pt x="3118" y="88"/>
                </a:lnTo>
                <a:lnTo>
                  <a:pt x="3127" y="88"/>
                </a:lnTo>
                <a:lnTo>
                  <a:pt x="3136" y="88"/>
                </a:lnTo>
                <a:lnTo>
                  <a:pt x="3145" y="88"/>
                </a:lnTo>
                <a:lnTo>
                  <a:pt x="3162" y="88"/>
                </a:lnTo>
                <a:lnTo>
                  <a:pt x="3171" y="88"/>
                </a:lnTo>
                <a:lnTo>
                  <a:pt x="3180" y="88"/>
                </a:lnTo>
                <a:lnTo>
                  <a:pt x="3180" y="71"/>
                </a:lnTo>
                <a:lnTo>
                  <a:pt x="3189" y="71"/>
                </a:lnTo>
                <a:lnTo>
                  <a:pt x="3197" y="71"/>
                </a:lnTo>
                <a:lnTo>
                  <a:pt x="3206" y="71"/>
                </a:lnTo>
                <a:lnTo>
                  <a:pt x="3215" y="71"/>
                </a:lnTo>
                <a:lnTo>
                  <a:pt x="3224" y="71"/>
                </a:lnTo>
                <a:lnTo>
                  <a:pt x="3233" y="71"/>
                </a:lnTo>
                <a:lnTo>
                  <a:pt x="3250" y="71"/>
                </a:lnTo>
                <a:lnTo>
                  <a:pt x="3259" y="71"/>
                </a:lnTo>
                <a:lnTo>
                  <a:pt x="3268" y="71"/>
                </a:lnTo>
                <a:lnTo>
                  <a:pt x="3277" y="71"/>
                </a:lnTo>
                <a:lnTo>
                  <a:pt x="3286" y="71"/>
                </a:lnTo>
                <a:lnTo>
                  <a:pt x="3294" y="71"/>
                </a:lnTo>
                <a:lnTo>
                  <a:pt x="3303" y="71"/>
                </a:lnTo>
                <a:lnTo>
                  <a:pt x="3312" y="71"/>
                </a:lnTo>
                <a:lnTo>
                  <a:pt x="3330" y="71"/>
                </a:lnTo>
                <a:lnTo>
                  <a:pt x="3338" y="71"/>
                </a:lnTo>
                <a:lnTo>
                  <a:pt x="3347" y="71"/>
                </a:lnTo>
                <a:lnTo>
                  <a:pt x="3356" y="71"/>
                </a:lnTo>
                <a:lnTo>
                  <a:pt x="3365" y="71"/>
                </a:lnTo>
                <a:lnTo>
                  <a:pt x="3374" y="71"/>
                </a:lnTo>
                <a:lnTo>
                  <a:pt x="3383" y="71"/>
                </a:lnTo>
                <a:lnTo>
                  <a:pt x="3391" y="71"/>
                </a:lnTo>
                <a:lnTo>
                  <a:pt x="3400" y="71"/>
                </a:lnTo>
                <a:lnTo>
                  <a:pt x="3418" y="71"/>
                </a:lnTo>
                <a:lnTo>
                  <a:pt x="3427" y="71"/>
                </a:lnTo>
                <a:lnTo>
                  <a:pt x="3435" y="71"/>
                </a:lnTo>
                <a:lnTo>
                  <a:pt x="3444" y="71"/>
                </a:lnTo>
                <a:lnTo>
                  <a:pt x="3453" y="71"/>
                </a:lnTo>
                <a:lnTo>
                  <a:pt x="3462" y="71"/>
                </a:lnTo>
                <a:lnTo>
                  <a:pt x="3471" y="71"/>
                </a:lnTo>
                <a:lnTo>
                  <a:pt x="3479" y="71"/>
                </a:lnTo>
                <a:lnTo>
                  <a:pt x="3488" y="71"/>
                </a:lnTo>
                <a:lnTo>
                  <a:pt x="3506" y="71"/>
                </a:lnTo>
                <a:lnTo>
                  <a:pt x="3515" y="71"/>
                </a:lnTo>
                <a:lnTo>
                  <a:pt x="3523" y="71"/>
                </a:lnTo>
                <a:lnTo>
                  <a:pt x="3532" y="71"/>
                </a:lnTo>
                <a:lnTo>
                  <a:pt x="3541" y="71"/>
                </a:lnTo>
                <a:lnTo>
                  <a:pt x="3550" y="71"/>
                </a:lnTo>
                <a:lnTo>
                  <a:pt x="3559" y="71"/>
                </a:lnTo>
                <a:lnTo>
                  <a:pt x="3568" y="71"/>
                </a:lnTo>
                <a:lnTo>
                  <a:pt x="3576" y="71"/>
                </a:lnTo>
                <a:lnTo>
                  <a:pt x="3594" y="71"/>
                </a:lnTo>
                <a:lnTo>
                  <a:pt x="3603" y="71"/>
                </a:lnTo>
                <a:lnTo>
                  <a:pt x="3612" y="71"/>
                </a:lnTo>
                <a:lnTo>
                  <a:pt x="3620" y="71"/>
                </a:lnTo>
                <a:lnTo>
                  <a:pt x="3629" y="71"/>
                </a:lnTo>
                <a:lnTo>
                  <a:pt x="3638" y="71"/>
                </a:lnTo>
                <a:lnTo>
                  <a:pt x="3647" y="71"/>
                </a:lnTo>
                <a:lnTo>
                  <a:pt x="3656" y="71"/>
                </a:lnTo>
                <a:lnTo>
                  <a:pt x="3673" y="71"/>
                </a:lnTo>
                <a:lnTo>
                  <a:pt x="3682" y="71"/>
                </a:lnTo>
                <a:lnTo>
                  <a:pt x="3691" y="71"/>
                </a:lnTo>
                <a:lnTo>
                  <a:pt x="3700" y="71"/>
                </a:lnTo>
                <a:lnTo>
                  <a:pt x="3708" y="71"/>
                </a:lnTo>
                <a:lnTo>
                  <a:pt x="3717" y="71"/>
                </a:lnTo>
                <a:lnTo>
                  <a:pt x="3726" y="71"/>
                </a:lnTo>
                <a:lnTo>
                  <a:pt x="3735" y="71"/>
                </a:lnTo>
                <a:lnTo>
                  <a:pt x="3744" y="71"/>
                </a:lnTo>
                <a:lnTo>
                  <a:pt x="3761" y="71"/>
                </a:lnTo>
                <a:lnTo>
                  <a:pt x="3770" y="71"/>
                </a:lnTo>
                <a:lnTo>
                  <a:pt x="3779" y="71"/>
                </a:lnTo>
                <a:lnTo>
                  <a:pt x="3788" y="71"/>
                </a:lnTo>
                <a:lnTo>
                  <a:pt x="3797" y="71"/>
                </a:lnTo>
                <a:lnTo>
                  <a:pt x="3805" y="71"/>
                </a:lnTo>
                <a:lnTo>
                  <a:pt x="3814" y="71"/>
                </a:lnTo>
                <a:lnTo>
                  <a:pt x="3823" y="71"/>
                </a:lnTo>
                <a:lnTo>
                  <a:pt x="3832" y="71"/>
                </a:lnTo>
                <a:lnTo>
                  <a:pt x="3832" y="53"/>
                </a:lnTo>
                <a:lnTo>
                  <a:pt x="3849" y="53"/>
                </a:lnTo>
                <a:lnTo>
                  <a:pt x="3858" y="53"/>
                </a:lnTo>
                <a:lnTo>
                  <a:pt x="3867" y="53"/>
                </a:lnTo>
                <a:lnTo>
                  <a:pt x="3876" y="53"/>
                </a:lnTo>
                <a:lnTo>
                  <a:pt x="3885" y="53"/>
                </a:lnTo>
                <a:lnTo>
                  <a:pt x="3893" y="53"/>
                </a:lnTo>
                <a:lnTo>
                  <a:pt x="3902" y="53"/>
                </a:lnTo>
                <a:lnTo>
                  <a:pt x="3911" y="53"/>
                </a:lnTo>
                <a:lnTo>
                  <a:pt x="3929" y="53"/>
                </a:lnTo>
                <a:lnTo>
                  <a:pt x="3938" y="53"/>
                </a:lnTo>
                <a:lnTo>
                  <a:pt x="3946" y="53"/>
                </a:lnTo>
                <a:lnTo>
                  <a:pt x="3955" y="53"/>
                </a:lnTo>
                <a:lnTo>
                  <a:pt x="3964" y="53"/>
                </a:lnTo>
                <a:lnTo>
                  <a:pt x="3973" y="53"/>
                </a:lnTo>
                <a:lnTo>
                  <a:pt x="3982" y="53"/>
                </a:lnTo>
                <a:lnTo>
                  <a:pt x="3990" y="53"/>
                </a:lnTo>
                <a:lnTo>
                  <a:pt x="3990" y="18"/>
                </a:lnTo>
                <a:lnTo>
                  <a:pt x="3999" y="18"/>
                </a:lnTo>
                <a:lnTo>
                  <a:pt x="4017" y="18"/>
                </a:lnTo>
                <a:lnTo>
                  <a:pt x="4026" y="18"/>
                </a:lnTo>
                <a:lnTo>
                  <a:pt x="4034" y="18"/>
                </a:lnTo>
                <a:lnTo>
                  <a:pt x="4043" y="18"/>
                </a:lnTo>
                <a:lnTo>
                  <a:pt x="4052" y="18"/>
                </a:lnTo>
                <a:lnTo>
                  <a:pt x="4061" y="18"/>
                </a:lnTo>
                <a:lnTo>
                  <a:pt x="4070" y="18"/>
                </a:lnTo>
                <a:lnTo>
                  <a:pt x="4078" y="18"/>
                </a:lnTo>
                <a:lnTo>
                  <a:pt x="4087" y="18"/>
                </a:lnTo>
                <a:lnTo>
                  <a:pt x="4105" y="18"/>
                </a:lnTo>
                <a:lnTo>
                  <a:pt x="4114" y="18"/>
                </a:lnTo>
                <a:lnTo>
                  <a:pt x="4123" y="18"/>
                </a:lnTo>
                <a:lnTo>
                  <a:pt x="4131" y="18"/>
                </a:lnTo>
                <a:lnTo>
                  <a:pt x="4140" y="18"/>
                </a:lnTo>
                <a:lnTo>
                  <a:pt x="4149" y="18"/>
                </a:lnTo>
                <a:lnTo>
                  <a:pt x="4158" y="18"/>
                </a:lnTo>
                <a:lnTo>
                  <a:pt x="4158" y="0"/>
                </a:lnTo>
                <a:lnTo>
                  <a:pt x="4167" y="0"/>
                </a:lnTo>
                <a:lnTo>
                  <a:pt x="4175" y="0"/>
                </a:lnTo>
                <a:lnTo>
                  <a:pt x="4193" y="0"/>
                </a:lnTo>
                <a:lnTo>
                  <a:pt x="4202" y="0"/>
                </a:lnTo>
                <a:lnTo>
                  <a:pt x="4211" y="0"/>
                </a:lnTo>
                <a:lnTo>
                  <a:pt x="4219" y="0"/>
                </a:lnTo>
                <a:lnTo>
                  <a:pt x="4228" y="0"/>
                </a:lnTo>
                <a:lnTo>
                  <a:pt x="4237" y="0"/>
                </a:lnTo>
                <a:lnTo>
                  <a:pt x="4246" y="0"/>
                </a:lnTo>
                <a:lnTo>
                  <a:pt x="4255" y="0"/>
                </a:lnTo>
                <a:lnTo>
                  <a:pt x="4272" y="0"/>
                </a:lnTo>
                <a:lnTo>
                  <a:pt x="4281" y="0"/>
                </a:lnTo>
                <a:lnTo>
                  <a:pt x="4290" y="0"/>
                </a:lnTo>
                <a:lnTo>
                  <a:pt x="4299" y="0"/>
                </a:lnTo>
                <a:lnTo>
                  <a:pt x="4308" y="0"/>
                </a:lnTo>
                <a:lnTo>
                  <a:pt x="4316" y="0"/>
                </a:lnTo>
                <a:lnTo>
                  <a:pt x="4325" y="0"/>
                </a:lnTo>
                <a:lnTo>
                  <a:pt x="4334" y="0"/>
                </a:lnTo>
                <a:lnTo>
                  <a:pt x="4343" y="0"/>
                </a:lnTo>
                <a:lnTo>
                  <a:pt x="4360" y="0"/>
                </a:lnTo>
                <a:lnTo>
                  <a:pt x="4369" y="0"/>
                </a:lnTo>
                <a:lnTo>
                  <a:pt x="4378" y="0"/>
                </a:lnTo>
                <a:lnTo>
                  <a:pt x="4387" y="0"/>
                </a:lnTo>
                <a:lnTo>
                  <a:pt x="4396" y="0"/>
                </a:lnTo>
                <a:lnTo>
                  <a:pt x="4404" y="0"/>
                </a:lnTo>
                <a:lnTo>
                  <a:pt x="4413" y="0"/>
                </a:lnTo>
              </a:path>
            </a:pathLst>
          </a:custGeom>
          <a:ln w="38100" cmpd="sng">
            <a:solidFill>
              <a:srgbClr val="FF0000"/>
            </a:solidFill>
            <a:headEnd/>
            <a:tailEnd/>
          </a:ln>
        </p:spPr>
        <p:style>
          <a:lnRef idx="1">
            <a:schemeClr val="accent3"/>
          </a:lnRef>
          <a:fillRef idx="0">
            <a:schemeClr val="accent3"/>
          </a:fillRef>
          <a:effectRef idx="0">
            <a:schemeClr val="accent3"/>
          </a:effectRef>
          <a:fontRef idx="minor">
            <a:schemeClr val="tx1"/>
          </a:fontRef>
        </p:style>
        <p:txBody>
          <a:bodyPr/>
          <a:lstStyle/>
          <a:p>
            <a:pPr defTabSz="914400" eaLnBrk="0" hangingPunct="0">
              <a:defRPr/>
            </a:pPr>
            <a:endParaRPr lang="hu-HU" sz="1400" u="sng">
              <a:solidFill>
                <a:srgbClr val="FFFFFF"/>
              </a:solidFill>
            </a:endParaRPr>
          </a:p>
        </p:txBody>
      </p:sp>
      <p:grpSp>
        <p:nvGrpSpPr>
          <p:cNvPr id="306185" name="Group 60"/>
          <p:cNvGrpSpPr>
            <a:grpSpLocks/>
          </p:cNvGrpSpPr>
          <p:nvPr/>
        </p:nvGrpSpPr>
        <p:grpSpPr bwMode="auto">
          <a:xfrm>
            <a:off x="833438" y="5680075"/>
            <a:ext cx="7367587" cy="215900"/>
            <a:chOff x="620" y="3549"/>
            <a:chExt cx="4526" cy="137"/>
          </a:xfrm>
        </p:grpSpPr>
        <p:sp>
          <p:nvSpPr>
            <p:cNvPr id="306208" name="Rectangle 39"/>
            <p:cNvSpPr>
              <a:spLocks noChangeArrowheads="1"/>
            </p:cNvSpPr>
            <p:nvPr/>
          </p:nvSpPr>
          <p:spPr bwMode="auto">
            <a:xfrm>
              <a:off x="620" y="3549"/>
              <a:ext cx="65"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0</a:t>
              </a:r>
              <a:endParaRPr lang="en-US" sz="1400" u="sng">
                <a:solidFill>
                  <a:srgbClr val="FFFFFF"/>
                </a:solidFill>
                <a:latin typeface="Cambria" charset="0"/>
              </a:endParaRPr>
            </a:p>
          </p:txBody>
        </p:sp>
        <p:sp>
          <p:nvSpPr>
            <p:cNvPr id="306209" name="Rectangle 40"/>
            <p:cNvSpPr>
              <a:spLocks noChangeArrowheads="1"/>
            </p:cNvSpPr>
            <p:nvPr/>
          </p:nvSpPr>
          <p:spPr bwMode="auto">
            <a:xfrm>
              <a:off x="885" y="3549"/>
              <a:ext cx="13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30</a:t>
              </a:r>
              <a:endParaRPr lang="en-US" sz="1400" u="sng">
                <a:solidFill>
                  <a:srgbClr val="FFFFFF"/>
                </a:solidFill>
                <a:latin typeface="Cambria" charset="0"/>
              </a:endParaRPr>
            </a:p>
          </p:txBody>
        </p:sp>
        <p:sp>
          <p:nvSpPr>
            <p:cNvPr id="306210" name="Rectangle 41"/>
            <p:cNvSpPr>
              <a:spLocks noChangeArrowheads="1"/>
            </p:cNvSpPr>
            <p:nvPr/>
          </p:nvSpPr>
          <p:spPr bwMode="auto">
            <a:xfrm>
              <a:off x="1188" y="3549"/>
              <a:ext cx="132"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60</a:t>
              </a:r>
              <a:endParaRPr lang="en-US" sz="1400" u="sng">
                <a:solidFill>
                  <a:srgbClr val="FFFFFF"/>
                </a:solidFill>
                <a:latin typeface="Cambria" charset="0"/>
              </a:endParaRPr>
            </a:p>
          </p:txBody>
        </p:sp>
        <p:sp>
          <p:nvSpPr>
            <p:cNvPr id="306211" name="Rectangle 42"/>
            <p:cNvSpPr>
              <a:spLocks noChangeArrowheads="1"/>
            </p:cNvSpPr>
            <p:nvPr/>
          </p:nvSpPr>
          <p:spPr bwMode="auto">
            <a:xfrm>
              <a:off x="1471" y="3549"/>
              <a:ext cx="13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90</a:t>
              </a:r>
              <a:endParaRPr lang="en-US" sz="1400" u="sng">
                <a:solidFill>
                  <a:srgbClr val="FFFFFF"/>
                </a:solidFill>
                <a:latin typeface="Cambria" charset="0"/>
              </a:endParaRPr>
            </a:p>
          </p:txBody>
        </p:sp>
        <p:sp>
          <p:nvSpPr>
            <p:cNvPr id="306212" name="Rectangle 45"/>
            <p:cNvSpPr>
              <a:spLocks noChangeArrowheads="1"/>
            </p:cNvSpPr>
            <p:nvPr/>
          </p:nvSpPr>
          <p:spPr bwMode="auto">
            <a:xfrm>
              <a:off x="2316" y="3549"/>
              <a:ext cx="196"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180</a:t>
              </a:r>
              <a:endParaRPr lang="en-US" sz="1400" u="sng">
                <a:solidFill>
                  <a:srgbClr val="FFFFFF"/>
                </a:solidFill>
                <a:latin typeface="Cambria" charset="0"/>
              </a:endParaRPr>
            </a:p>
          </p:txBody>
        </p:sp>
        <p:sp>
          <p:nvSpPr>
            <p:cNvPr id="306213" name="Rectangle 48"/>
            <p:cNvSpPr>
              <a:spLocks noChangeArrowheads="1"/>
            </p:cNvSpPr>
            <p:nvPr/>
          </p:nvSpPr>
          <p:spPr bwMode="auto">
            <a:xfrm>
              <a:off x="3194" y="3549"/>
              <a:ext cx="196"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270</a:t>
              </a:r>
              <a:endParaRPr lang="en-US" sz="1400" u="sng">
                <a:solidFill>
                  <a:srgbClr val="FFFFFF"/>
                </a:solidFill>
                <a:latin typeface="Cambria" charset="0"/>
              </a:endParaRPr>
            </a:p>
          </p:txBody>
        </p:sp>
        <p:sp>
          <p:nvSpPr>
            <p:cNvPr id="306214" name="Rectangle 51"/>
            <p:cNvSpPr>
              <a:spLocks noChangeArrowheads="1"/>
            </p:cNvSpPr>
            <p:nvPr/>
          </p:nvSpPr>
          <p:spPr bwMode="auto">
            <a:xfrm>
              <a:off x="4075" y="3549"/>
              <a:ext cx="196"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360</a:t>
              </a:r>
              <a:endParaRPr lang="en-US" sz="1400" u="sng">
                <a:solidFill>
                  <a:srgbClr val="FFFFFF"/>
                </a:solidFill>
                <a:latin typeface="Cambria" charset="0"/>
              </a:endParaRPr>
            </a:p>
          </p:txBody>
        </p:sp>
        <p:sp>
          <p:nvSpPr>
            <p:cNvPr id="306215" name="Rectangle 54"/>
            <p:cNvSpPr>
              <a:spLocks noChangeArrowheads="1"/>
            </p:cNvSpPr>
            <p:nvPr/>
          </p:nvSpPr>
          <p:spPr bwMode="auto">
            <a:xfrm>
              <a:off x="4950" y="3549"/>
              <a:ext cx="196"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eaLnBrk="0" hangingPunct="0"/>
              <a:r>
                <a:rPr lang="en-US" sz="1400" b="1" u="sng">
                  <a:solidFill>
                    <a:srgbClr val="FFFFFF"/>
                  </a:solidFill>
                  <a:latin typeface="Cambria" charset="0"/>
                </a:rPr>
                <a:t>450</a:t>
              </a:r>
              <a:endParaRPr lang="en-US" sz="1400" u="sng">
                <a:solidFill>
                  <a:srgbClr val="FFFFFF"/>
                </a:solidFill>
                <a:latin typeface="Cambria" charset="0"/>
              </a:endParaRPr>
            </a:p>
          </p:txBody>
        </p:sp>
      </p:grpSp>
      <p:sp>
        <p:nvSpPr>
          <p:cNvPr id="306186" name="Text Box 57"/>
          <p:cNvSpPr txBox="1">
            <a:spLocks noChangeArrowheads="1"/>
          </p:cNvSpPr>
          <p:nvPr/>
        </p:nvSpPr>
        <p:spPr bwMode="auto">
          <a:xfrm>
            <a:off x="6415088" y="4357688"/>
            <a:ext cx="2482850" cy="617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lnSpc>
                <a:spcPct val="90000"/>
              </a:lnSpc>
              <a:spcBef>
                <a:spcPct val="15000"/>
              </a:spcBef>
            </a:pPr>
            <a:r>
              <a:rPr lang="en-US" sz="1400" b="1" u="sng">
                <a:solidFill>
                  <a:srgbClr val="E5FFFF"/>
                </a:solidFill>
                <a:latin typeface="Cambria" charset="0"/>
              </a:rPr>
              <a:t>HR 0.48 </a:t>
            </a:r>
            <a:r>
              <a:rPr lang="hu-HU" sz="1400" b="1" u="sng">
                <a:solidFill>
                  <a:srgbClr val="FF0000"/>
                </a:solidFill>
                <a:latin typeface="Cambria" charset="0"/>
              </a:rPr>
              <a:t>RRR:52%</a:t>
            </a:r>
            <a:r>
              <a:rPr lang="en-US" sz="1400" b="1" u="sng">
                <a:solidFill>
                  <a:srgbClr val="E5FFFF"/>
                </a:solidFill>
                <a:latin typeface="Cambria" charset="0"/>
              </a:rPr>
              <a:t> (0.36-0.64)</a:t>
            </a:r>
            <a:br>
              <a:rPr lang="en-US" sz="1400" b="1" u="sng">
                <a:solidFill>
                  <a:srgbClr val="E5FFFF"/>
                </a:solidFill>
                <a:latin typeface="Cambria" charset="0"/>
              </a:rPr>
            </a:br>
            <a:r>
              <a:rPr lang="en-US" sz="1400" b="1" u="sng">
                <a:solidFill>
                  <a:srgbClr val="E5FFFF"/>
                </a:solidFill>
                <a:latin typeface="Cambria" charset="0"/>
              </a:rPr>
              <a:t>P&lt;0.0001</a:t>
            </a:r>
          </a:p>
          <a:p>
            <a:pPr algn="ctr" defTabSz="914400">
              <a:lnSpc>
                <a:spcPct val="90000"/>
              </a:lnSpc>
              <a:spcBef>
                <a:spcPct val="15000"/>
              </a:spcBef>
            </a:pPr>
            <a:endParaRPr lang="en-US" sz="1400" b="1" u="sng">
              <a:solidFill>
                <a:srgbClr val="E5FFFF"/>
              </a:solidFill>
              <a:latin typeface="Cambria" charset="0"/>
            </a:endParaRPr>
          </a:p>
        </p:txBody>
      </p:sp>
      <p:sp>
        <p:nvSpPr>
          <p:cNvPr id="306187" name="Text Box 58"/>
          <p:cNvSpPr txBox="1">
            <a:spLocks noChangeArrowheads="1"/>
          </p:cNvSpPr>
          <p:nvPr/>
        </p:nvSpPr>
        <p:spPr bwMode="auto">
          <a:xfrm>
            <a:off x="5907088" y="3762375"/>
            <a:ext cx="7461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b="1" u="sng">
                <a:solidFill>
                  <a:srgbClr val="FF0000"/>
                </a:solidFill>
                <a:latin typeface="Times New Roman" charset="0"/>
              </a:rPr>
              <a:t>Prasugrel </a:t>
            </a:r>
          </a:p>
        </p:txBody>
      </p:sp>
      <p:sp>
        <p:nvSpPr>
          <p:cNvPr id="306188" name="Text Box 59"/>
          <p:cNvSpPr txBox="1">
            <a:spLocks noChangeArrowheads="1"/>
          </p:cNvSpPr>
          <p:nvPr/>
        </p:nvSpPr>
        <p:spPr bwMode="auto">
          <a:xfrm>
            <a:off x="5829300" y="2319338"/>
            <a:ext cx="9096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b="1" u="sng">
                <a:solidFill>
                  <a:srgbClr val="FFFFFF"/>
                </a:solidFill>
                <a:latin typeface="Times New Roman" charset="0"/>
              </a:rPr>
              <a:t>Clopidogrel</a:t>
            </a:r>
          </a:p>
        </p:txBody>
      </p:sp>
      <p:sp>
        <p:nvSpPr>
          <p:cNvPr id="306189" name="Text Box 60"/>
          <p:cNvSpPr txBox="1">
            <a:spLocks noChangeArrowheads="1"/>
          </p:cNvSpPr>
          <p:nvPr/>
        </p:nvSpPr>
        <p:spPr bwMode="auto">
          <a:xfrm>
            <a:off x="7934325" y="1978025"/>
            <a:ext cx="3127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400" b="1" u="sng">
                <a:solidFill>
                  <a:srgbClr val="FFFFFF"/>
                </a:solidFill>
                <a:latin typeface="Times New Roman" charset="0"/>
              </a:rPr>
              <a:t>2.35 </a:t>
            </a:r>
          </a:p>
        </p:txBody>
      </p:sp>
      <p:sp>
        <p:nvSpPr>
          <p:cNvPr id="306190" name="Text Box 64"/>
          <p:cNvSpPr txBox="1">
            <a:spLocks noChangeArrowheads="1"/>
          </p:cNvSpPr>
          <p:nvPr/>
        </p:nvSpPr>
        <p:spPr bwMode="auto">
          <a:xfrm>
            <a:off x="7927975" y="3546475"/>
            <a:ext cx="3127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400" b="1" u="sng">
                <a:solidFill>
                  <a:srgbClr val="FF0000"/>
                </a:solidFill>
                <a:latin typeface="Times New Roman" charset="0"/>
              </a:rPr>
              <a:t>1.13 </a:t>
            </a:r>
          </a:p>
        </p:txBody>
      </p:sp>
      <p:sp>
        <p:nvSpPr>
          <p:cNvPr id="306191" name="Text Box 65"/>
          <p:cNvSpPr txBox="1">
            <a:spLocks noChangeArrowheads="1"/>
          </p:cNvSpPr>
          <p:nvPr/>
        </p:nvSpPr>
        <p:spPr bwMode="auto">
          <a:xfrm>
            <a:off x="830263" y="5875338"/>
            <a:ext cx="78152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hu-HU" sz="1400" b="1" u="sng">
                <a:solidFill>
                  <a:srgbClr val="E5FFFF"/>
                </a:solidFill>
                <a:latin typeface="Cambria" charset="0"/>
              </a:rPr>
              <a:t>Napok</a:t>
            </a:r>
            <a:endParaRPr lang="en-US" sz="1400" b="1" u="sng">
              <a:solidFill>
                <a:srgbClr val="E5FFFF"/>
              </a:solidFill>
              <a:latin typeface="Cambria" charset="0"/>
            </a:endParaRPr>
          </a:p>
        </p:txBody>
      </p:sp>
      <p:sp>
        <p:nvSpPr>
          <p:cNvPr id="306192" name="Text Box 66"/>
          <p:cNvSpPr txBox="1">
            <a:spLocks noChangeArrowheads="1"/>
          </p:cNvSpPr>
          <p:nvPr/>
        </p:nvSpPr>
        <p:spPr bwMode="auto">
          <a:xfrm rot="-5400000">
            <a:off x="-1649413" y="3476626"/>
            <a:ext cx="40306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400" b="1" u="sng">
                <a:solidFill>
                  <a:srgbClr val="E5FFFF"/>
                </a:solidFill>
                <a:latin typeface="Cambria" charset="0"/>
              </a:rPr>
              <a:t>Stent Tromb</a:t>
            </a:r>
            <a:r>
              <a:rPr lang="hu-HU" sz="1400" b="1" u="sng">
                <a:solidFill>
                  <a:srgbClr val="E5FFFF"/>
                </a:solidFill>
                <a:latin typeface="Cambria" charset="0"/>
              </a:rPr>
              <a:t>óz</a:t>
            </a:r>
            <a:r>
              <a:rPr lang="en-US" sz="1400" b="1" u="sng">
                <a:solidFill>
                  <a:srgbClr val="E5FFFF"/>
                </a:solidFill>
                <a:latin typeface="Cambria" charset="0"/>
              </a:rPr>
              <a:t>is (%)</a:t>
            </a:r>
          </a:p>
        </p:txBody>
      </p:sp>
      <p:sp>
        <p:nvSpPr>
          <p:cNvPr id="306193" name="Rectangle 67"/>
          <p:cNvSpPr>
            <a:spLocks noChangeArrowheads="1"/>
          </p:cNvSpPr>
          <p:nvPr/>
        </p:nvSpPr>
        <p:spPr bwMode="auto">
          <a:xfrm>
            <a:off x="1073150" y="1712913"/>
            <a:ext cx="2687638"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914400" eaLnBrk="0" hangingPunct="0"/>
            <a:r>
              <a:rPr lang="en-US" sz="1400" b="1" u="sng">
                <a:solidFill>
                  <a:srgbClr val="E5FFFF"/>
                </a:solidFill>
                <a:latin typeface="Cambria" charset="0"/>
              </a:rPr>
              <a:t>Any Stent at Index PCI</a:t>
            </a:r>
            <a:br>
              <a:rPr lang="en-US" sz="1400" b="1" u="sng">
                <a:solidFill>
                  <a:srgbClr val="E5FFFF"/>
                </a:solidFill>
                <a:latin typeface="Cambria" charset="0"/>
              </a:rPr>
            </a:br>
            <a:r>
              <a:rPr lang="en-US" sz="1400" b="1" u="sng">
                <a:solidFill>
                  <a:srgbClr val="E5FFFF"/>
                </a:solidFill>
                <a:latin typeface="Cambria" charset="0"/>
              </a:rPr>
              <a:t> n=12,844</a:t>
            </a:r>
          </a:p>
        </p:txBody>
      </p:sp>
      <p:grpSp>
        <p:nvGrpSpPr>
          <p:cNvPr id="306194" name="Group 53"/>
          <p:cNvGrpSpPr>
            <a:grpSpLocks/>
          </p:cNvGrpSpPr>
          <p:nvPr/>
        </p:nvGrpSpPr>
        <p:grpSpPr bwMode="auto">
          <a:xfrm>
            <a:off x="717550" y="1409700"/>
            <a:ext cx="204788" cy="4240213"/>
            <a:chOff x="692157" y="1147762"/>
            <a:chExt cx="204781" cy="4516219"/>
          </a:xfrm>
        </p:grpSpPr>
        <p:grpSp>
          <p:nvGrpSpPr>
            <p:cNvPr id="306198" name="Group 41"/>
            <p:cNvGrpSpPr>
              <a:grpSpLocks/>
            </p:cNvGrpSpPr>
            <p:nvPr/>
          </p:nvGrpSpPr>
          <p:grpSpPr bwMode="auto">
            <a:xfrm>
              <a:off x="814388" y="1299310"/>
              <a:ext cx="82550" cy="2840820"/>
              <a:chOff x="554" y="984"/>
              <a:chExt cx="52" cy="1676"/>
            </a:xfrm>
          </p:grpSpPr>
          <p:sp>
            <p:nvSpPr>
              <p:cNvPr id="306205" name="Line 6"/>
              <p:cNvSpPr>
                <a:spLocks noChangeShapeType="1"/>
              </p:cNvSpPr>
              <p:nvPr/>
            </p:nvSpPr>
            <p:spPr bwMode="auto">
              <a:xfrm>
                <a:off x="554" y="2659"/>
                <a:ext cx="48" cy="1"/>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06" name="Line 7"/>
              <p:cNvSpPr>
                <a:spLocks noChangeShapeType="1"/>
              </p:cNvSpPr>
              <p:nvPr/>
            </p:nvSpPr>
            <p:spPr bwMode="auto">
              <a:xfrm>
                <a:off x="554" y="1821"/>
                <a:ext cx="48" cy="1"/>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207" name="Line 9"/>
              <p:cNvSpPr>
                <a:spLocks noChangeShapeType="1"/>
              </p:cNvSpPr>
              <p:nvPr/>
            </p:nvSpPr>
            <p:spPr bwMode="auto">
              <a:xfrm>
                <a:off x="558" y="984"/>
                <a:ext cx="48" cy="1"/>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grpSp>
          <p:nvGrpSpPr>
            <p:cNvPr id="306199" name="Group 46"/>
            <p:cNvGrpSpPr>
              <a:grpSpLocks/>
            </p:cNvGrpSpPr>
            <p:nvPr/>
          </p:nvGrpSpPr>
          <p:grpSpPr bwMode="auto">
            <a:xfrm>
              <a:off x="692157" y="1147762"/>
              <a:ext cx="90488" cy="4516219"/>
              <a:chOff x="398" y="905"/>
              <a:chExt cx="57" cy="2663"/>
            </a:xfrm>
          </p:grpSpPr>
          <p:sp>
            <p:nvSpPr>
              <p:cNvPr id="306201" name="Rectangle 117"/>
              <p:cNvSpPr>
                <a:spLocks noChangeArrowheads="1"/>
              </p:cNvSpPr>
              <p:nvPr/>
            </p:nvSpPr>
            <p:spPr bwMode="auto">
              <a:xfrm>
                <a:off x="398" y="3433"/>
                <a:ext cx="57"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400" eaLnBrk="0" hangingPunct="0"/>
                <a:r>
                  <a:rPr lang="en-US" sz="1400" b="1" u="sng">
                    <a:solidFill>
                      <a:srgbClr val="FFFFFF"/>
                    </a:solidFill>
                    <a:latin typeface="Times New Roman" charset="0"/>
                  </a:rPr>
                  <a:t>0</a:t>
                </a:r>
                <a:endParaRPr lang="en-US" sz="1400" u="sng">
                  <a:solidFill>
                    <a:srgbClr val="FFFFFF"/>
                  </a:solidFill>
                  <a:latin typeface="Times New Roman" charset="0"/>
                </a:endParaRPr>
              </a:p>
            </p:txBody>
          </p:sp>
          <p:sp>
            <p:nvSpPr>
              <p:cNvPr id="306202" name="Rectangle 118"/>
              <p:cNvSpPr>
                <a:spLocks noChangeArrowheads="1"/>
              </p:cNvSpPr>
              <p:nvPr/>
            </p:nvSpPr>
            <p:spPr bwMode="auto">
              <a:xfrm>
                <a:off x="398" y="2574"/>
                <a:ext cx="57"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400" eaLnBrk="0" hangingPunct="0"/>
                <a:r>
                  <a:rPr lang="en-US" sz="1400" b="1" u="sng">
                    <a:solidFill>
                      <a:srgbClr val="FFFFFF"/>
                    </a:solidFill>
                    <a:latin typeface="Times New Roman" charset="0"/>
                  </a:rPr>
                  <a:t>1</a:t>
                </a:r>
                <a:endParaRPr lang="en-US" sz="1400" u="sng">
                  <a:solidFill>
                    <a:srgbClr val="FFFFFF"/>
                  </a:solidFill>
                  <a:latin typeface="Times New Roman" charset="0"/>
                </a:endParaRPr>
              </a:p>
            </p:txBody>
          </p:sp>
          <p:sp>
            <p:nvSpPr>
              <p:cNvPr id="306203" name="Rectangle 119"/>
              <p:cNvSpPr>
                <a:spLocks noChangeArrowheads="1"/>
              </p:cNvSpPr>
              <p:nvPr/>
            </p:nvSpPr>
            <p:spPr bwMode="auto">
              <a:xfrm>
                <a:off x="398" y="1738"/>
                <a:ext cx="57"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400" eaLnBrk="0" hangingPunct="0"/>
                <a:r>
                  <a:rPr lang="en-US" sz="1400" b="1" u="sng">
                    <a:solidFill>
                      <a:srgbClr val="FFFFFF"/>
                    </a:solidFill>
                    <a:latin typeface="Times New Roman" charset="0"/>
                  </a:rPr>
                  <a:t>2</a:t>
                </a:r>
                <a:endParaRPr lang="en-US" sz="1400" u="sng">
                  <a:solidFill>
                    <a:srgbClr val="FFFFFF"/>
                  </a:solidFill>
                  <a:latin typeface="Times New Roman" charset="0"/>
                </a:endParaRPr>
              </a:p>
            </p:txBody>
          </p:sp>
          <p:sp>
            <p:nvSpPr>
              <p:cNvPr id="306204" name="Rectangle 121"/>
              <p:cNvSpPr>
                <a:spLocks noChangeArrowheads="1"/>
              </p:cNvSpPr>
              <p:nvPr/>
            </p:nvSpPr>
            <p:spPr bwMode="auto">
              <a:xfrm>
                <a:off x="398" y="905"/>
                <a:ext cx="57" cy="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defTabSz="914400" eaLnBrk="0" hangingPunct="0"/>
                <a:r>
                  <a:rPr lang="en-US" sz="1400" b="1" u="sng">
                    <a:solidFill>
                      <a:srgbClr val="FFFFFF"/>
                    </a:solidFill>
                    <a:latin typeface="Times New Roman" charset="0"/>
                  </a:rPr>
                  <a:t>3</a:t>
                </a:r>
                <a:endParaRPr lang="en-US" sz="1400" u="sng">
                  <a:solidFill>
                    <a:srgbClr val="FFFFFF"/>
                  </a:solidFill>
                  <a:latin typeface="Times New Roman" charset="0"/>
                </a:endParaRPr>
              </a:p>
            </p:txBody>
          </p:sp>
        </p:grpSp>
        <p:sp>
          <p:nvSpPr>
            <p:cNvPr id="306200" name="Line 6"/>
            <p:cNvSpPr>
              <a:spLocks noChangeShapeType="1"/>
            </p:cNvSpPr>
            <p:nvPr/>
          </p:nvSpPr>
          <p:spPr bwMode="auto">
            <a:xfrm>
              <a:off x="812800" y="5587782"/>
              <a:ext cx="76200" cy="3175"/>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grpSp>
      <p:sp>
        <p:nvSpPr>
          <p:cNvPr id="230457" name="Text Box 57"/>
          <p:cNvSpPr txBox="1">
            <a:spLocks noChangeArrowheads="1"/>
          </p:cNvSpPr>
          <p:nvPr/>
        </p:nvSpPr>
        <p:spPr bwMode="auto">
          <a:xfrm>
            <a:off x="4035425" y="5200650"/>
            <a:ext cx="863600" cy="307975"/>
          </a:xfrm>
          <a:prstGeom prst="rect">
            <a:avLst/>
          </a:prstGeom>
          <a:noFill/>
          <a:ln w="9525" algn="ctr">
            <a:noFill/>
            <a:miter lim="800000"/>
            <a:headEnd/>
            <a:tailEnd/>
          </a:ln>
          <a:effectLst>
            <a:prstShdw prst="shdw17" dist="17961" dir="2700000">
              <a:schemeClr val="accent1">
                <a:gamma/>
                <a:shade val="60000"/>
                <a:invGamma/>
              </a:schemeClr>
            </a:prstShdw>
          </a:effectLst>
        </p:spPr>
        <p:txBody>
          <a:bodyPr wrap="none">
            <a:spAutoFit/>
          </a:bodyPr>
          <a:lstStyle/>
          <a:p>
            <a:pPr algn="ctr" defTabSz="914400" eaLnBrk="0" fontAlgn="auto" hangingPunct="0">
              <a:spcBef>
                <a:spcPts val="0"/>
              </a:spcBef>
              <a:spcAft>
                <a:spcPts val="0"/>
              </a:spcAft>
              <a:defRPr/>
            </a:pPr>
            <a:r>
              <a:rPr lang="en-US" sz="1400" b="1" u="sng">
                <a:solidFill>
                  <a:srgbClr val="E5FFFF"/>
                </a:solidFill>
                <a:latin typeface="Cambria"/>
              </a:rPr>
              <a:t>NNT=77</a:t>
            </a:r>
          </a:p>
        </p:txBody>
      </p:sp>
      <p:sp>
        <p:nvSpPr>
          <p:cNvPr id="306196" name="Line 59"/>
          <p:cNvSpPr>
            <a:spLocks noChangeShapeType="1"/>
          </p:cNvSpPr>
          <p:nvPr/>
        </p:nvSpPr>
        <p:spPr bwMode="auto">
          <a:xfrm flipV="1">
            <a:off x="885825" y="5588000"/>
            <a:ext cx="799782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306197" name="Line 60"/>
          <p:cNvSpPr>
            <a:spLocks noChangeShapeType="1"/>
          </p:cNvSpPr>
          <p:nvPr/>
        </p:nvSpPr>
        <p:spPr bwMode="auto">
          <a:xfrm flipH="1">
            <a:off x="906463" y="1535113"/>
            <a:ext cx="0" cy="41322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Tree>
    <p:extLst>
      <p:ext uri="{BB962C8B-B14F-4D97-AF65-F5344CB8AC3E}">
        <p14:creationId xmlns:p14="http://schemas.microsoft.com/office/powerpoint/2010/main" val="410744038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CardiovascularisForster.pdf-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7638"/>
            <a:ext cx="8729662" cy="656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6153347"/>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2973388" y="6010275"/>
            <a:ext cx="2563812"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hu-HU" sz="1200" b="1">
                <a:solidFill>
                  <a:srgbClr val="FFFFFF"/>
                </a:solidFill>
                <a:latin typeface="Verdana" charset="0"/>
              </a:rPr>
              <a:t>Elért </a:t>
            </a:r>
            <a:r>
              <a:rPr lang="en-GB" sz="1200" b="1">
                <a:solidFill>
                  <a:srgbClr val="FFFFFF"/>
                </a:solidFill>
                <a:latin typeface="Verdana" charset="0"/>
              </a:rPr>
              <a:t>LDL-C  mg/dL (mmol/L)</a:t>
            </a:r>
            <a:endParaRPr lang="en-GB" sz="2400" b="1">
              <a:solidFill>
                <a:srgbClr val="FFFFFF"/>
              </a:solidFill>
              <a:latin typeface="Times New Roman" charset="0"/>
            </a:endParaRPr>
          </a:p>
        </p:txBody>
      </p:sp>
      <p:sp>
        <p:nvSpPr>
          <p:cNvPr id="187395" name="Line 3"/>
          <p:cNvSpPr>
            <a:spLocks noChangeShapeType="1"/>
          </p:cNvSpPr>
          <p:nvPr/>
        </p:nvSpPr>
        <p:spPr bwMode="auto">
          <a:xfrm>
            <a:off x="823913" y="1854200"/>
            <a:ext cx="39687" cy="158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396" name="Line 4"/>
          <p:cNvSpPr>
            <a:spLocks noChangeShapeType="1"/>
          </p:cNvSpPr>
          <p:nvPr/>
        </p:nvSpPr>
        <p:spPr bwMode="auto">
          <a:xfrm>
            <a:off x="823913" y="1139825"/>
            <a:ext cx="39687" cy="158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397" name="Line 5"/>
          <p:cNvSpPr>
            <a:spLocks noChangeShapeType="1"/>
          </p:cNvSpPr>
          <p:nvPr/>
        </p:nvSpPr>
        <p:spPr bwMode="auto">
          <a:xfrm flipV="1">
            <a:off x="863600" y="5476875"/>
            <a:ext cx="7772400" cy="0"/>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398" name="Line 6"/>
          <p:cNvSpPr>
            <a:spLocks noChangeShapeType="1"/>
          </p:cNvSpPr>
          <p:nvPr/>
        </p:nvSpPr>
        <p:spPr bwMode="auto">
          <a:xfrm flipV="1">
            <a:off x="1843088" y="5451475"/>
            <a:ext cx="1587" cy="4603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399" name="Line 7"/>
          <p:cNvSpPr>
            <a:spLocks noChangeShapeType="1"/>
          </p:cNvSpPr>
          <p:nvPr/>
        </p:nvSpPr>
        <p:spPr bwMode="auto">
          <a:xfrm flipV="1">
            <a:off x="2833688" y="5451475"/>
            <a:ext cx="1587" cy="4603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0" name="Line 8"/>
          <p:cNvSpPr>
            <a:spLocks noChangeShapeType="1"/>
          </p:cNvSpPr>
          <p:nvPr/>
        </p:nvSpPr>
        <p:spPr bwMode="auto">
          <a:xfrm flipV="1">
            <a:off x="3813175" y="5451475"/>
            <a:ext cx="1588" cy="4603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1" name="Line 9"/>
          <p:cNvSpPr>
            <a:spLocks noChangeShapeType="1"/>
          </p:cNvSpPr>
          <p:nvPr/>
        </p:nvSpPr>
        <p:spPr bwMode="auto">
          <a:xfrm flipV="1">
            <a:off x="4802188" y="5451475"/>
            <a:ext cx="1587" cy="4603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2" name="Line 10"/>
          <p:cNvSpPr>
            <a:spLocks noChangeShapeType="1"/>
          </p:cNvSpPr>
          <p:nvPr/>
        </p:nvSpPr>
        <p:spPr bwMode="auto">
          <a:xfrm flipV="1">
            <a:off x="5781675" y="5451475"/>
            <a:ext cx="1588" cy="4603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3" name="Line 11"/>
          <p:cNvSpPr>
            <a:spLocks noChangeShapeType="1"/>
          </p:cNvSpPr>
          <p:nvPr/>
        </p:nvSpPr>
        <p:spPr bwMode="auto">
          <a:xfrm flipV="1">
            <a:off x="6772275" y="5451475"/>
            <a:ext cx="1588" cy="4603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4" name="Line 12"/>
          <p:cNvSpPr>
            <a:spLocks noChangeShapeType="1"/>
          </p:cNvSpPr>
          <p:nvPr/>
        </p:nvSpPr>
        <p:spPr bwMode="auto">
          <a:xfrm flipV="1">
            <a:off x="7751763" y="5451475"/>
            <a:ext cx="1587" cy="4603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5" name="Oval 13"/>
          <p:cNvSpPr>
            <a:spLocks noChangeArrowheads="1"/>
          </p:cNvSpPr>
          <p:nvPr/>
        </p:nvSpPr>
        <p:spPr bwMode="auto">
          <a:xfrm>
            <a:off x="5618163" y="3343275"/>
            <a:ext cx="92075" cy="104775"/>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06" name="Line 14"/>
          <p:cNvSpPr>
            <a:spLocks noChangeShapeType="1"/>
          </p:cNvSpPr>
          <p:nvPr/>
        </p:nvSpPr>
        <p:spPr bwMode="auto">
          <a:xfrm flipV="1">
            <a:off x="1670050" y="4333875"/>
            <a:ext cx="6661150" cy="857250"/>
          </a:xfrm>
          <a:prstGeom prst="line">
            <a:avLst/>
          </a:prstGeom>
          <a:noFill/>
          <a:ln w="27051">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7" name="Line 15"/>
          <p:cNvSpPr>
            <a:spLocks noChangeShapeType="1"/>
          </p:cNvSpPr>
          <p:nvPr/>
        </p:nvSpPr>
        <p:spPr bwMode="auto">
          <a:xfrm flipV="1">
            <a:off x="1778000" y="1743075"/>
            <a:ext cx="6400800" cy="2971800"/>
          </a:xfrm>
          <a:prstGeom prst="line">
            <a:avLst/>
          </a:prstGeom>
          <a:noFill/>
          <a:ln w="27051">
            <a:solidFill>
              <a:srgbClr val="66CC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08" name="Rectangle 16"/>
          <p:cNvSpPr>
            <a:spLocks noChangeArrowheads="1"/>
          </p:cNvSpPr>
          <p:nvPr/>
        </p:nvSpPr>
        <p:spPr bwMode="auto">
          <a:xfrm>
            <a:off x="6610350" y="4075113"/>
            <a:ext cx="16002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WOSCOPS – Placebo</a:t>
            </a:r>
            <a:endParaRPr lang="en-GB" sz="2400">
              <a:solidFill>
                <a:srgbClr val="FFFFFF"/>
              </a:solidFill>
              <a:latin typeface="Times New Roman" charset="0"/>
            </a:endParaRPr>
          </a:p>
        </p:txBody>
      </p:sp>
      <p:sp>
        <p:nvSpPr>
          <p:cNvPr id="187409" name="Rectangle 17"/>
          <p:cNvSpPr>
            <a:spLocks noChangeArrowheads="1"/>
          </p:cNvSpPr>
          <p:nvPr/>
        </p:nvSpPr>
        <p:spPr bwMode="auto">
          <a:xfrm>
            <a:off x="4859338" y="4333875"/>
            <a:ext cx="138588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AFCAPS - Placebo</a:t>
            </a:r>
            <a:endParaRPr lang="en-GB" sz="2400">
              <a:solidFill>
                <a:srgbClr val="FFFFFF"/>
              </a:solidFill>
              <a:latin typeface="Times New Roman" charset="0"/>
            </a:endParaRPr>
          </a:p>
        </p:txBody>
      </p:sp>
      <p:sp>
        <p:nvSpPr>
          <p:cNvPr id="187410" name="Rectangle 18"/>
          <p:cNvSpPr>
            <a:spLocks noChangeArrowheads="1"/>
          </p:cNvSpPr>
          <p:nvPr/>
        </p:nvSpPr>
        <p:spPr bwMode="auto">
          <a:xfrm>
            <a:off x="5208588" y="4867275"/>
            <a:ext cx="13081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ASCOT - Placebo</a:t>
            </a:r>
            <a:endParaRPr lang="en-GB" sz="2400">
              <a:solidFill>
                <a:srgbClr val="FFFFFF"/>
              </a:solidFill>
              <a:latin typeface="Times New Roman" charset="0"/>
            </a:endParaRPr>
          </a:p>
        </p:txBody>
      </p:sp>
      <p:sp>
        <p:nvSpPr>
          <p:cNvPr id="187411" name="Rectangle 19"/>
          <p:cNvSpPr>
            <a:spLocks noChangeArrowheads="1"/>
          </p:cNvSpPr>
          <p:nvPr/>
        </p:nvSpPr>
        <p:spPr bwMode="auto">
          <a:xfrm>
            <a:off x="2768600" y="4638675"/>
            <a:ext cx="21336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762000" eaLnBrk="0" hangingPunct="0"/>
            <a:r>
              <a:rPr lang="en-GB" sz="1200">
                <a:solidFill>
                  <a:srgbClr val="FFFFFF"/>
                </a:solidFill>
                <a:latin typeface="Verdana" charset="0"/>
              </a:rPr>
              <a:t>AFCAPS - Rx</a:t>
            </a:r>
            <a:endParaRPr lang="en-GB" sz="2400">
              <a:solidFill>
                <a:srgbClr val="FFFFFF"/>
              </a:solidFill>
              <a:latin typeface="Times New Roman" charset="0"/>
            </a:endParaRPr>
          </a:p>
        </p:txBody>
      </p:sp>
      <p:sp>
        <p:nvSpPr>
          <p:cNvPr id="187412" name="Rectangle 20"/>
          <p:cNvSpPr>
            <a:spLocks noChangeArrowheads="1"/>
          </p:cNvSpPr>
          <p:nvPr/>
        </p:nvSpPr>
        <p:spPr bwMode="auto">
          <a:xfrm>
            <a:off x="6553200" y="4667250"/>
            <a:ext cx="11811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WOSCOPS - Rx</a:t>
            </a:r>
            <a:endParaRPr lang="en-GB" sz="2400">
              <a:solidFill>
                <a:srgbClr val="FFFFFF"/>
              </a:solidFill>
              <a:latin typeface="Times New Roman" charset="0"/>
            </a:endParaRPr>
          </a:p>
        </p:txBody>
      </p:sp>
      <p:sp>
        <p:nvSpPr>
          <p:cNvPr id="187413" name="Rectangle 21"/>
          <p:cNvSpPr>
            <a:spLocks noChangeArrowheads="1"/>
          </p:cNvSpPr>
          <p:nvPr/>
        </p:nvSpPr>
        <p:spPr bwMode="auto">
          <a:xfrm>
            <a:off x="3454400" y="5054600"/>
            <a:ext cx="542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762000" eaLnBrk="0" hangingPunct="0"/>
            <a:r>
              <a:rPr lang="en-GB" sz="1200">
                <a:solidFill>
                  <a:srgbClr val="FFFFFF"/>
                </a:solidFill>
                <a:latin typeface="Verdana" charset="0"/>
              </a:rPr>
              <a:t>ASCOT - Rx</a:t>
            </a:r>
            <a:endParaRPr lang="en-GB" sz="2400">
              <a:solidFill>
                <a:srgbClr val="FFFFFF"/>
              </a:solidFill>
              <a:latin typeface="Times New Roman" charset="0"/>
            </a:endParaRPr>
          </a:p>
        </p:txBody>
      </p:sp>
      <p:sp>
        <p:nvSpPr>
          <p:cNvPr id="187414" name="Rectangle 22"/>
          <p:cNvSpPr>
            <a:spLocks noChangeArrowheads="1"/>
          </p:cNvSpPr>
          <p:nvPr/>
        </p:nvSpPr>
        <p:spPr bwMode="auto">
          <a:xfrm>
            <a:off x="4597400" y="2398713"/>
            <a:ext cx="57943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4S - Rx</a:t>
            </a:r>
            <a:endParaRPr lang="en-GB" sz="2400">
              <a:solidFill>
                <a:srgbClr val="FFFFFF"/>
              </a:solidFill>
              <a:latin typeface="Times New Roman" charset="0"/>
            </a:endParaRPr>
          </a:p>
        </p:txBody>
      </p:sp>
      <p:sp>
        <p:nvSpPr>
          <p:cNvPr id="187415" name="Rectangle 23"/>
          <p:cNvSpPr>
            <a:spLocks noChangeArrowheads="1"/>
          </p:cNvSpPr>
          <p:nvPr/>
        </p:nvSpPr>
        <p:spPr bwMode="auto">
          <a:xfrm>
            <a:off x="5207000" y="3800475"/>
            <a:ext cx="108108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HPS - Placebo</a:t>
            </a:r>
            <a:endParaRPr lang="en-GB" sz="2400">
              <a:solidFill>
                <a:srgbClr val="FFFFFF"/>
              </a:solidFill>
              <a:latin typeface="Times New Roman" charset="0"/>
            </a:endParaRPr>
          </a:p>
        </p:txBody>
      </p:sp>
      <p:sp>
        <p:nvSpPr>
          <p:cNvPr id="187416" name="Rectangle 24"/>
          <p:cNvSpPr>
            <a:spLocks noChangeArrowheads="1"/>
          </p:cNvSpPr>
          <p:nvPr/>
        </p:nvSpPr>
        <p:spPr bwMode="auto">
          <a:xfrm>
            <a:off x="4133850" y="3646488"/>
            <a:ext cx="8032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LIPID - Rx</a:t>
            </a:r>
            <a:endParaRPr lang="en-GB" sz="2400">
              <a:solidFill>
                <a:srgbClr val="FFFFFF"/>
              </a:solidFill>
              <a:latin typeface="Times New Roman" charset="0"/>
            </a:endParaRPr>
          </a:p>
        </p:txBody>
      </p:sp>
      <p:sp>
        <p:nvSpPr>
          <p:cNvPr id="187417" name="Rectangle 25"/>
          <p:cNvSpPr>
            <a:spLocks noChangeArrowheads="1"/>
          </p:cNvSpPr>
          <p:nvPr/>
        </p:nvSpPr>
        <p:spPr bwMode="auto">
          <a:xfrm>
            <a:off x="7721600" y="1179513"/>
            <a:ext cx="96996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4S - Placebo</a:t>
            </a:r>
            <a:endParaRPr lang="en-GB" sz="2400">
              <a:solidFill>
                <a:srgbClr val="FFFFFF"/>
              </a:solidFill>
              <a:latin typeface="Times New Roman" charset="0"/>
            </a:endParaRPr>
          </a:p>
        </p:txBody>
      </p:sp>
      <p:sp>
        <p:nvSpPr>
          <p:cNvPr id="187418" name="Rectangle 26"/>
          <p:cNvSpPr>
            <a:spLocks noChangeArrowheads="1"/>
          </p:cNvSpPr>
          <p:nvPr/>
        </p:nvSpPr>
        <p:spPr bwMode="auto">
          <a:xfrm>
            <a:off x="3557588" y="3422650"/>
            <a:ext cx="5984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762000" eaLnBrk="0" hangingPunct="0"/>
            <a:r>
              <a:rPr lang="en-GB" sz="1200">
                <a:solidFill>
                  <a:srgbClr val="FFFFFF"/>
                </a:solidFill>
                <a:latin typeface="Verdana" charset="0"/>
              </a:rPr>
              <a:t>CARE - Rx</a:t>
            </a:r>
            <a:endParaRPr lang="en-GB" sz="2400">
              <a:solidFill>
                <a:srgbClr val="FFFFFF"/>
              </a:solidFill>
              <a:latin typeface="Times New Roman" charset="0"/>
            </a:endParaRPr>
          </a:p>
        </p:txBody>
      </p:sp>
      <p:sp>
        <p:nvSpPr>
          <p:cNvPr id="187419" name="Rectangle 27"/>
          <p:cNvSpPr>
            <a:spLocks noChangeArrowheads="1"/>
          </p:cNvSpPr>
          <p:nvPr/>
        </p:nvSpPr>
        <p:spPr bwMode="auto">
          <a:xfrm>
            <a:off x="6426200" y="3038475"/>
            <a:ext cx="11938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LIPID - Placebo</a:t>
            </a:r>
            <a:endParaRPr lang="en-GB" sz="2400">
              <a:solidFill>
                <a:srgbClr val="FFFFFF"/>
              </a:solidFill>
              <a:latin typeface="Times New Roman" charset="0"/>
            </a:endParaRPr>
          </a:p>
        </p:txBody>
      </p:sp>
      <p:sp>
        <p:nvSpPr>
          <p:cNvPr id="187420" name="Rectangle 28"/>
          <p:cNvSpPr>
            <a:spLocks noChangeArrowheads="1"/>
          </p:cNvSpPr>
          <p:nvPr/>
        </p:nvSpPr>
        <p:spPr bwMode="auto">
          <a:xfrm>
            <a:off x="5740400" y="3343275"/>
            <a:ext cx="11842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CARE - Placebo</a:t>
            </a:r>
            <a:endParaRPr lang="en-GB" sz="2400">
              <a:solidFill>
                <a:srgbClr val="FFFFFF"/>
              </a:solidFill>
              <a:latin typeface="Times New Roman" charset="0"/>
            </a:endParaRPr>
          </a:p>
        </p:txBody>
      </p:sp>
      <p:sp>
        <p:nvSpPr>
          <p:cNvPr id="187421" name="Rectangle 29"/>
          <p:cNvSpPr>
            <a:spLocks noChangeArrowheads="1"/>
          </p:cNvSpPr>
          <p:nvPr/>
        </p:nvSpPr>
        <p:spPr bwMode="auto">
          <a:xfrm>
            <a:off x="2500313" y="3846513"/>
            <a:ext cx="6858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762000" eaLnBrk="0" hangingPunct="0"/>
            <a:r>
              <a:rPr lang="en-GB" sz="1200">
                <a:solidFill>
                  <a:srgbClr val="FFFFFF"/>
                </a:solidFill>
                <a:latin typeface="Verdana" charset="0"/>
              </a:rPr>
              <a:t>HPS - Rx</a:t>
            </a:r>
            <a:endParaRPr lang="en-GB" sz="2400">
              <a:solidFill>
                <a:srgbClr val="FFFFFF"/>
              </a:solidFill>
              <a:latin typeface="Times New Roman" charset="0"/>
            </a:endParaRPr>
          </a:p>
        </p:txBody>
      </p:sp>
      <p:sp>
        <p:nvSpPr>
          <p:cNvPr id="187422" name="Rectangle 30"/>
          <p:cNvSpPr>
            <a:spLocks noChangeArrowheads="1"/>
          </p:cNvSpPr>
          <p:nvPr/>
        </p:nvSpPr>
        <p:spPr bwMode="auto">
          <a:xfrm>
            <a:off x="635000" y="5324475"/>
            <a:ext cx="10953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b="1">
                <a:solidFill>
                  <a:srgbClr val="FFFFFF"/>
                </a:solidFill>
                <a:latin typeface="Verdana" charset="0"/>
              </a:rPr>
              <a:t>0</a:t>
            </a:r>
            <a:endParaRPr lang="en-GB" sz="2400" b="1">
              <a:solidFill>
                <a:srgbClr val="FFFFFF"/>
              </a:solidFill>
              <a:latin typeface="Times New Roman" charset="0"/>
            </a:endParaRPr>
          </a:p>
        </p:txBody>
      </p:sp>
      <p:sp>
        <p:nvSpPr>
          <p:cNvPr id="187423" name="Rectangle 31"/>
          <p:cNvSpPr>
            <a:spLocks noChangeArrowheads="1"/>
          </p:cNvSpPr>
          <p:nvPr/>
        </p:nvSpPr>
        <p:spPr bwMode="auto">
          <a:xfrm>
            <a:off x="635000" y="4638675"/>
            <a:ext cx="109538"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b="1">
                <a:solidFill>
                  <a:srgbClr val="FFFFFF"/>
                </a:solidFill>
                <a:latin typeface="Verdana" charset="0"/>
              </a:rPr>
              <a:t>5</a:t>
            </a:r>
            <a:endParaRPr lang="en-GB" sz="2400" b="1">
              <a:solidFill>
                <a:srgbClr val="FFFFFF"/>
              </a:solidFill>
              <a:latin typeface="Times New Roman" charset="0"/>
            </a:endParaRPr>
          </a:p>
        </p:txBody>
      </p:sp>
      <p:sp>
        <p:nvSpPr>
          <p:cNvPr id="187424" name="Rectangle 32"/>
          <p:cNvSpPr>
            <a:spLocks noChangeArrowheads="1"/>
          </p:cNvSpPr>
          <p:nvPr/>
        </p:nvSpPr>
        <p:spPr bwMode="auto">
          <a:xfrm>
            <a:off x="482600" y="3952875"/>
            <a:ext cx="2190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b="1">
                <a:solidFill>
                  <a:srgbClr val="FFFFFF"/>
                </a:solidFill>
                <a:latin typeface="Verdana" charset="0"/>
              </a:rPr>
              <a:t>10</a:t>
            </a:r>
            <a:endParaRPr lang="en-GB" sz="2400" b="1">
              <a:solidFill>
                <a:srgbClr val="FFFFFF"/>
              </a:solidFill>
              <a:latin typeface="Times New Roman" charset="0"/>
            </a:endParaRPr>
          </a:p>
        </p:txBody>
      </p:sp>
      <p:sp>
        <p:nvSpPr>
          <p:cNvPr id="187425" name="Rectangle 33"/>
          <p:cNvSpPr>
            <a:spLocks noChangeArrowheads="1"/>
          </p:cNvSpPr>
          <p:nvPr/>
        </p:nvSpPr>
        <p:spPr bwMode="auto">
          <a:xfrm>
            <a:off x="482600" y="3190875"/>
            <a:ext cx="2190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b="1">
                <a:solidFill>
                  <a:srgbClr val="FFFFFF"/>
                </a:solidFill>
                <a:latin typeface="Verdana" charset="0"/>
              </a:rPr>
              <a:t>15</a:t>
            </a:r>
            <a:endParaRPr lang="en-GB" sz="2400" b="1">
              <a:solidFill>
                <a:srgbClr val="FFFFFF"/>
              </a:solidFill>
              <a:latin typeface="Times New Roman" charset="0"/>
            </a:endParaRPr>
          </a:p>
        </p:txBody>
      </p:sp>
      <p:sp>
        <p:nvSpPr>
          <p:cNvPr id="187426" name="Rectangle 34"/>
          <p:cNvSpPr>
            <a:spLocks noChangeArrowheads="1"/>
          </p:cNvSpPr>
          <p:nvPr/>
        </p:nvSpPr>
        <p:spPr bwMode="auto">
          <a:xfrm>
            <a:off x="482600" y="2505075"/>
            <a:ext cx="2190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b="1">
                <a:solidFill>
                  <a:srgbClr val="FFFFFF"/>
                </a:solidFill>
                <a:latin typeface="Verdana" charset="0"/>
              </a:rPr>
              <a:t>20</a:t>
            </a:r>
            <a:endParaRPr lang="en-GB" sz="2400" b="1">
              <a:solidFill>
                <a:srgbClr val="FFFFFF"/>
              </a:solidFill>
              <a:latin typeface="Times New Roman" charset="0"/>
            </a:endParaRPr>
          </a:p>
        </p:txBody>
      </p:sp>
      <p:sp>
        <p:nvSpPr>
          <p:cNvPr id="187427" name="Rectangle 35"/>
          <p:cNvSpPr>
            <a:spLocks noChangeArrowheads="1"/>
          </p:cNvSpPr>
          <p:nvPr/>
        </p:nvSpPr>
        <p:spPr bwMode="auto">
          <a:xfrm>
            <a:off x="482600" y="1743075"/>
            <a:ext cx="2190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b="1">
                <a:solidFill>
                  <a:srgbClr val="FFFFFF"/>
                </a:solidFill>
                <a:latin typeface="Verdana" charset="0"/>
              </a:rPr>
              <a:t>25</a:t>
            </a:r>
            <a:endParaRPr lang="en-GB" sz="2400" b="1">
              <a:solidFill>
                <a:srgbClr val="FFFFFF"/>
              </a:solidFill>
              <a:latin typeface="Times New Roman" charset="0"/>
            </a:endParaRPr>
          </a:p>
        </p:txBody>
      </p:sp>
      <p:sp>
        <p:nvSpPr>
          <p:cNvPr id="187428" name="Rectangle 36"/>
          <p:cNvSpPr>
            <a:spLocks noChangeArrowheads="1"/>
          </p:cNvSpPr>
          <p:nvPr/>
        </p:nvSpPr>
        <p:spPr bwMode="auto">
          <a:xfrm>
            <a:off x="482600" y="1057275"/>
            <a:ext cx="2190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b="1">
                <a:solidFill>
                  <a:srgbClr val="FFFFFF"/>
                </a:solidFill>
                <a:latin typeface="Verdana" charset="0"/>
              </a:rPr>
              <a:t>30</a:t>
            </a:r>
            <a:endParaRPr lang="en-GB" sz="2400" b="1">
              <a:solidFill>
                <a:srgbClr val="FFFFFF"/>
              </a:solidFill>
              <a:latin typeface="Times New Roman" charset="0"/>
            </a:endParaRPr>
          </a:p>
        </p:txBody>
      </p:sp>
      <p:sp>
        <p:nvSpPr>
          <p:cNvPr id="187429" name="Rectangle 37"/>
          <p:cNvSpPr>
            <a:spLocks noChangeArrowheads="1"/>
          </p:cNvSpPr>
          <p:nvPr/>
        </p:nvSpPr>
        <p:spPr bwMode="auto">
          <a:xfrm>
            <a:off x="758825" y="5580063"/>
            <a:ext cx="4857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762000" eaLnBrk="0" hangingPunct="0"/>
            <a:r>
              <a:rPr lang="en-GB" sz="1200" b="1">
                <a:solidFill>
                  <a:srgbClr val="FFFFFF"/>
                </a:solidFill>
                <a:latin typeface="Verdana" charset="0"/>
              </a:rPr>
              <a:t>40</a:t>
            </a:r>
          </a:p>
          <a:p>
            <a:pPr algn="ctr" defTabSz="762000" eaLnBrk="0" hangingPunct="0"/>
            <a:r>
              <a:rPr lang="en-GB" sz="1200" b="1">
                <a:solidFill>
                  <a:srgbClr val="FFFFFF"/>
                </a:solidFill>
                <a:latin typeface="Verdana" charset="0"/>
              </a:rPr>
              <a:t>(1.0)</a:t>
            </a:r>
            <a:endParaRPr lang="en-GB" sz="2400" b="1">
              <a:solidFill>
                <a:srgbClr val="FFFFFF"/>
              </a:solidFill>
              <a:latin typeface="Times New Roman" charset="0"/>
            </a:endParaRPr>
          </a:p>
        </p:txBody>
      </p:sp>
      <p:sp>
        <p:nvSpPr>
          <p:cNvPr id="187430" name="Rectangle 38"/>
          <p:cNvSpPr>
            <a:spLocks noChangeArrowheads="1"/>
          </p:cNvSpPr>
          <p:nvPr/>
        </p:nvSpPr>
        <p:spPr bwMode="auto">
          <a:xfrm>
            <a:off x="1624013" y="5580063"/>
            <a:ext cx="4413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60</a:t>
            </a:r>
          </a:p>
          <a:p>
            <a:pPr algn="ctr" defTabSz="762000" eaLnBrk="0" hangingPunct="0"/>
            <a:r>
              <a:rPr lang="en-GB" sz="1200" b="1">
                <a:solidFill>
                  <a:srgbClr val="FFFFFF"/>
                </a:solidFill>
                <a:latin typeface="Verdana" charset="0"/>
              </a:rPr>
              <a:t>(1.6)</a:t>
            </a:r>
            <a:endParaRPr lang="en-GB" sz="2400" b="1">
              <a:solidFill>
                <a:srgbClr val="FFFFFF"/>
              </a:solidFill>
              <a:latin typeface="Times New Roman" charset="0"/>
            </a:endParaRPr>
          </a:p>
        </p:txBody>
      </p:sp>
      <p:sp>
        <p:nvSpPr>
          <p:cNvPr id="187431" name="Rectangle 39"/>
          <p:cNvSpPr>
            <a:spLocks noChangeArrowheads="1"/>
          </p:cNvSpPr>
          <p:nvPr/>
        </p:nvSpPr>
        <p:spPr bwMode="auto">
          <a:xfrm>
            <a:off x="2609850" y="5580063"/>
            <a:ext cx="4413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80</a:t>
            </a:r>
          </a:p>
          <a:p>
            <a:pPr algn="ctr" defTabSz="762000" eaLnBrk="0" hangingPunct="0"/>
            <a:r>
              <a:rPr lang="en-GB" sz="1200" b="1">
                <a:solidFill>
                  <a:srgbClr val="FFFFFF"/>
                </a:solidFill>
                <a:latin typeface="Verdana" charset="0"/>
              </a:rPr>
              <a:t>(2.1)</a:t>
            </a:r>
            <a:endParaRPr lang="en-GB" sz="2400" b="1">
              <a:solidFill>
                <a:srgbClr val="FFFFFF"/>
              </a:solidFill>
              <a:latin typeface="Times New Roman" charset="0"/>
            </a:endParaRPr>
          </a:p>
        </p:txBody>
      </p:sp>
      <p:sp>
        <p:nvSpPr>
          <p:cNvPr id="187432" name="Rectangle 40"/>
          <p:cNvSpPr>
            <a:spLocks noChangeArrowheads="1"/>
          </p:cNvSpPr>
          <p:nvPr/>
        </p:nvSpPr>
        <p:spPr bwMode="auto">
          <a:xfrm>
            <a:off x="3589338" y="5580063"/>
            <a:ext cx="442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100</a:t>
            </a:r>
          </a:p>
          <a:p>
            <a:pPr algn="ctr" defTabSz="762000" eaLnBrk="0" hangingPunct="0"/>
            <a:r>
              <a:rPr lang="en-GB" sz="1200" b="1">
                <a:solidFill>
                  <a:srgbClr val="FFFFFF"/>
                </a:solidFill>
                <a:latin typeface="Verdana" charset="0"/>
              </a:rPr>
              <a:t>(2.6)</a:t>
            </a:r>
            <a:endParaRPr lang="en-GB" sz="2400" b="1">
              <a:solidFill>
                <a:srgbClr val="FFFFFF"/>
              </a:solidFill>
              <a:latin typeface="Times New Roman" charset="0"/>
            </a:endParaRPr>
          </a:p>
        </p:txBody>
      </p:sp>
      <p:sp>
        <p:nvSpPr>
          <p:cNvPr id="187433" name="Rectangle 41"/>
          <p:cNvSpPr>
            <a:spLocks noChangeArrowheads="1"/>
          </p:cNvSpPr>
          <p:nvPr/>
        </p:nvSpPr>
        <p:spPr bwMode="auto">
          <a:xfrm>
            <a:off x="4578350" y="5580063"/>
            <a:ext cx="4413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120</a:t>
            </a:r>
          </a:p>
          <a:p>
            <a:pPr algn="ctr" defTabSz="762000" eaLnBrk="0" hangingPunct="0"/>
            <a:r>
              <a:rPr lang="en-GB" sz="1200" b="1">
                <a:solidFill>
                  <a:srgbClr val="FFFFFF"/>
                </a:solidFill>
                <a:latin typeface="Verdana" charset="0"/>
              </a:rPr>
              <a:t>(3.1)</a:t>
            </a:r>
            <a:endParaRPr lang="en-GB" sz="2400" b="1">
              <a:solidFill>
                <a:srgbClr val="FFFFFF"/>
              </a:solidFill>
              <a:latin typeface="Times New Roman" charset="0"/>
            </a:endParaRPr>
          </a:p>
        </p:txBody>
      </p:sp>
      <p:sp>
        <p:nvSpPr>
          <p:cNvPr id="187434" name="Rectangle 42"/>
          <p:cNvSpPr>
            <a:spLocks noChangeArrowheads="1"/>
          </p:cNvSpPr>
          <p:nvPr/>
        </p:nvSpPr>
        <p:spPr bwMode="auto">
          <a:xfrm>
            <a:off x="5557838" y="5580063"/>
            <a:ext cx="442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140</a:t>
            </a:r>
          </a:p>
          <a:p>
            <a:pPr algn="ctr" defTabSz="762000" eaLnBrk="0" hangingPunct="0"/>
            <a:r>
              <a:rPr lang="en-GB" sz="1200" b="1">
                <a:solidFill>
                  <a:srgbClr val="FFFFFF"/>
                </a:solidFill>
                <a:latin typeface="Verdana" charset="0"/>
              </a:rPr>
              <a:t>(3.6)</a:t>
            </a:r>
            <a:endParaRPr lang="en-GB" sz="2400" b="1">
              <a:solidFill>
                <a:srgbClr val="FFFFFF"/>
              </a:solidFill>
              <a:latin typeface="Times New Roman" charset="0"/>
            </a:endParaRPr>
          </a:p>
        </p:txBody>
      </p:sp>
      <p:sp>
        <p:nvSpPr>
          <p:cNvPr id="187435" name="Rectangle 43"/>
          <p:cNvSpPr>
            <a:spLocks noChangeArrowheads="1"/>
          </p:cNvSpPr>
          <p:nvPr/>
        </p:nvSpPr>
        <p:spPr bwMode="auto">
          <a:xfrm>
            <a:off x="6548438" y="5580063"/>
            <a:ext cx="442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160</a:t>
            </a:r>
          </a:p>
          <a:p>
            <a:pPr algn="ctr" defTabSz="762000" eaLnBrk="0" hangingPunct="0"/>
            <a:r>
              <a:rPr lang="en-GB" sz="1200" b="1">
                <a:solidFill>
                  <a:srgbClr val="FFFFFF"/>
                </a:solidFill>
                <a:latin typeface="Verdana" charset="0"/>
              </a:rPr>
              <a:t>(4.1)</a:t>
            </a:r>
            <a:endParaRPr lang="en-GB" sz="2400" b="1">
              <a:solidFill>
                <a:srgbClr val="FFFFFF"/>
              </a:solidFill>
              <a:latin typeface="Times New Roman" charset="0"/>
            </a:endParaRPr>
          </a:p>
        </p:txBody>
      </p:sp>
      <p:sp>
        <p:nvSpPr>
          <p:cNvPr id="187436" name="Rectangle 44"/>
          <p:cNvSpPr>
            <a:spLocks noChangeArrowheads="1"/>
          </p:cNvSpPr>
          <p:nvPr/>
        </p:nvSpPr>
        <p:spPr bwMode="auto">
          <a:xfrm>
            <a:off x="7526338" y="5580063"/>
            <a:ext cx="4429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180</a:t>
            </a:r>
          </a:p>
          <a:p>
            <a:pPr algn="ctr" defTabSz="762000" eaLnBrk="0" hangingPunct="0"/>
            <a:r>
              <a:rPr lang="en-GB" sz="1200" b="1">
                <a:solidFill>
                  <a:srgbClr val="FFFFFF"/>
                </a:solidFill>
                <a:latin typeface="Verdana" charset="0"/>
              </a:rPr>
              <a:t>(4.7)</a:t>
            </a:r>
            <a:endParaRPr lang="en-GB" sz="2400" b="1">
              <a:solidFill>
                <a:srgbClr val="FFFFFF"/>
              </a:solidFill>
              <a:latin typeface="Times New Roman" charset="0"/>
            </a:endParaRPr>
          </a:p>
        </p:txBody>
      </p:sp>
      <p:sp>
        <p:nvSpPr>
          <p:cNvPr id="187437" name="Rectangle 45"/>
          <p:cNvSpPr>
            <a:spLocks noChangeArrowheads="1"/>
          </p:cNvSpPr>
          <p:nvPr/>
        </p:nvSpPr>
        <p:spPr bwMode="auto">
          <a:xfrm rot="-5295293">
            <a:off x="-457200" y="2827338"/>
            <a:ext cx="153987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tabLst>
                <a:tab pos="93663" algn="l"/>
              </a:tabLst>
            </a:pPr>
            <a:r>
              <a:rPr lang="hu-HU" sz="1200" b="1">
                <a:solidFill>
                  <a:srgbClr val="FFFFFF"/>
                </a:solidFill>
                <a:latin typeface="Verdana" charset="0"/>
              </a:rPr>
              <a:t>Eseményráta</a:t>
            </a:r>
            <a:r>
              <a:rPr lang="en-GB" sz="1200" b="1">
                <a:solidFill>
                  <a:srgbClr val="FFFFFF"/>
                </a:solidFill>
                <a:latin typeface="Verdana" charset="0"/>
              </a:rPr>
              <a:t> (%)</a:t>
            </a:r>
            <a:endParaRPr lang="en-GB" sz="2400" b="1">
              <a:solidFill>
                <a:srgbClr val="FFFFFF"/>
              </a:solidFill>
              <a:latin typeface="Times New Roman" charset="0"/>
            </a:endParaRPr>
          </a:p>
        </p:txBody>
      </p:sp>
      <p:sp>
        <p:nvSpPr>
          <p:cNvPr id="187438" name="Oval 46"/>
          <p:cNvSpPr>
            <a:spLocks noChangeArrowheads="1"/>
          </p:cNvSpPr>
          <p:nvPr/>
        </p:nvSpPr>
        <p:spPr bwMode="auto">
          <a:xfrm>
            <a:off x="4826000" y="2581275"/>
            <a:ext cx="115888"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39" name="Oval 47"/>
          <p:cNvSpPr>
            <a:spLocks noChangeArrowheads="1"/>
          </p:cNvSpPr>
          <p:nvPr/>
        </p:nvSpPr>
        <p:spPr bwMode="auto">
          <a:xfrm>
            <a:off x="1854200" y="4257675"/>
            <a:ext cx="115888"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40" name="Oval 48"/>
          <p:cNvSpPr>
            <a:spLocks noChangeArrowheads="1"/>
          </p:cNvSpPr>
          <p:nvPr/>
        </p:nvSpPr>
        <p:spPr bwMode="auto">
          <a:xfrm>
            <a:off x="6273800" y="3114675"/>
            <a:ext cx="115888"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41" name="Oval 49"/>
          <p:cNvSpPr>
            <a:spLocks noChangeArrowheads="1"/>
          </p:cNvSpPr>
          <p:nvPr/>
        </p:nvSpPr>
        <p:spPr bwMode="auto">
          <a:xfrm>
            <a:off x="5054600" y="3800475"/>
            <a:ext cx="131763" cy="106363"/>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42" name="Oval 50"/>
          <p:cNvSpPr>
            <a:spLocks noChangeArrowheads="1"/>
          </p:cNvSpPr>
          <p:nvPr/>
        </p:nvSpPr>
        <p:spPr bwMode="auto">
          <a:xfrm>
            <a:off x="4064000" y="3571875"/>
            <a:ext cx="115888"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43" name="Oval 51"/>
          <p:cNvSpPr>
            <a:spLocks noChangeArrowheads="1"/>
          </p:cNvSpPr>
          <p:nvPr/>
        </p:nvSpPr>
        <p:spPr bwMode="auto">
          <a:xfrm>
            <a:off x="3444875" y="3819525"/>
            <a:ext cx="115888"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44" name="Rectangle 52"/>
          <p:cNvSpPr>
            <a:spLocks noChangeArrowheads="1"/>
          </p:cNvSpPr>
          <p:nvPr/>
        </p:nvSpPr>
        <p:spPr bwMode="auto">
          <a:xfrm>
            <a:off x="8255000" y="4105275"/>
            <a:ext cx="104775" cy="103188"/>
          </a:xfrm>
          <a:prstGeom prst="rect">
            <a:avLst/>
          </a:prstGeom>
          <a:solidFill>
            <a:schemeClr val="tx2"/>
          </a:solidFill>
          <a:ln w="9525">
            <a:solidFill>
              <a:srgbClr val="FFFF00"/>
            </a:solidFill>
            <a:miter lim="800000"/>
            <a:headEnd/>
            <a:tailEnd/>
          </a:ln>
        </p:spPr>
        <p:txBody>
          <a:bodyPr/>
          <a:lstStyle/>
          <a:p>
            <a:pPr defTabSz="914400"/>
            <a:endParaRPr lang="en-US" sz="2000" i="1">
              <a:solidFill>
                <a:srgbClr val="FFFFFF"/>
              </a:solidFill>
              <a:latin typeface="Times New Roman" charset="0"/>
            </a:endParaRPr>
          </a:p>
        </p:txBody>
      </p:sp>
      <p:sp>
        <p:nvSpPr>
          <p:cNvPr id="187445" name="Rectangle 53"/>
          <p:cNvSpPr>
            <a:spLocks noChangeArrowheads="1"/>
          </p:cNvSpPr>
          <p:nvPr/>
        </p:nvSpPr>
        <p:spPr bwMode="auto">
          <a:xfrm>
            <a:off x="6702425" y="4486275"/>
            <a:ext cx="104775" cy="103188"/>
          </a:xfrm>
          <a:prstGeom prst="rect">
            <a:avLst/>
          </a:prstGeom>
          <a:solidFill>
            <a:schemeClr val="tx2"/>
          </a:solidFill>
          <a:ln w="9525">
            <a:solidFill>
              <a:srgbClr val="FFFF00"/>
            </a:solidFill>
            <a:miter lim="800000"/>
            <a:headEnd/>
            <a:tailEnd/>
          </a:ln>
        </p:spPr>
        <p:txBody>
          <a:bodyPr/>
          <a:lstStyle/>
          <a:p>
            <a:pPr defTabSz="914400" eaLnBrk="0" hangingPunct="0">
              <a:spcBef>
                <a:spcPct val="30000"/>
              </a:spcBef>
            </a:pPr>
            <a:r>
              <a:rPr lang="en-GB" sz="800">
                <a:solidFill>
                  <a:srgbClr val="000066"/>
                </a:solidFill>
                <a:latin typeface="Verdana" charset="0"/>
                <a:cs typeface="Arial" charset="0"/>
              </a:rPr>
              <a:t>6</a:t>
            </a:r>
          </a:p>
        </p:txBody>
      </p:sp>
      <p:sp>
        <p:nvSpPr>
          <p:cNvPr id="187446" name="Rectangle 54"/>
          <p:cNvSpPr>
            <a:spLocks noChangeArrowheads="1"/>
          </p:cNvSpPr>
          <p:nvPr/>
        </p:nvSpPr>
        <p:spPr bwMode="auto">
          <a:xfrm>
            <a:off x="6273800" y="4410075"/>
            <a:ext cx="104775" cy="103188"/>
          </a:xfrm>
          <a:prstGeom prst="rect">
            <a:avLst/>
          </a:prstGeom>
          <a:solidFill>
            <a:schemeClr val="tx2"/>
          </a:solidFill>
          <a:ln w="9525">
            <a:solidFill>
              <a:srgbClr val="FFFF00"/>
            </a:solidFill>
            <a:miter lim="800000"/>
            <a:headEnd/>
            <a:tailEnd/>
          </a:ln>
        </p:spPr>
        <p:txBody>
          <a:bodyPr/>
          <a:lstStyle/>
          <a:p>
            <a:pPr defTabSz="914400"/>
            <a:endParaRPr lang="en-US" sz="2000" i="1">
              <a:solidFill>
                <a:srgbClr val="FFFFFF"/>
              </a:solidFill>
              <a:latin typeface="Times New Roman" charset="0"/>
            </a:endParaRPr>
          </a:p>
        </p:txBody>
      </p:sp>
      <p:sp>
        <p:nvSpPr>
          <p:cNvPr id="187447" name="Rectangle 55"/>
          <p:cNvSpPr>
            <a:spLocks noChangeArrowheads="1"/>
          </p:cNvSpPr>
          <p:nvPr/>
        </p:nvSpPr>
        <p:spPr bwMode="auto">
          <a:xfrm>
            <a:off x="5054600" y="4867275"/>
            <a:ext cx="104775" cy="103188"/>
          </a:xfrm>
          <a:prstGeom prst="rect">
            <a:avLst/>
          </a:prstGeom>
          <a:solidFill>
            <a:schemeClr val="tx2"/>
          </a:solidFill>
          <a:ln w="9525">
            <a:solidFill>
              <a:srgbClr val="FFFF00"/>
            </a:solidFill>
            <a:miter lim="800000"/>
            <a:headEnd/>
            <a:tailEnd/>
          </a:ln>
        </p:spPr>
        <p:txBody>
          <a:bodyPr/>
          <a:lstStyle/>
          <a:p>
            <a:pPr defTabSz="914400"/>
            <a:endParaRPr lang="en-US" sz="2000" i="1">
              <a:solidFill>
                <a:srgbClr val="FFFFFF"/>
              </a:solidFill>
              <a:latin typeface="Times New Roman" charset="0"/>
            </a:endParaRPr>
          </a:p>
        </p:txBody>
      </p:sp>
      <p:sp>
        <p:nvSpPr>
          <p:cNvPr id="187448" name="Rectangle 56"/>
          <p:cNvSpPr>
            <a:spLocks noChangeArrowheads="1"/>
          </p:cNvSpPr>
          <p:nvPr/>
        </p:nvSpPr>
        <p:spPr bwMode="auto">
          <a:xfrm>
            <a:off x="4368800" y="4791075"/>
            <a:ext cx="104775" cy="103188"/>
          </a:xfrm>
          <a:prstGeom prst="rect">
            <a:avLst/>
          </a:prstGeom>
          <a:solidFill>
            <a:schemeClr val="tx2"/>
          </a:solidFill>
          <a:ln w="9525">
            <a:solidFill>
              <a:srgbClr val="FFFF00"/>
            </a:solidFill>
            <a:miter lim="800000"/>
            <a:headEnd/>
            <a:tailEnd/>
          </a:ln>
        </p:spPr>
        <p:txBody>
          <a:bodyPr/>
          <a:lstStyle/>
          <a:p>
            <a:pPr defTabSz="914400"/>
            <a:endParaRPr lang="en-US" sz="2000" i="1">
              <a:solidFill>
                <a:srgbClr val="FFFFFF"/>
              </a:solidFill>
              <a:latin typeface="Times New Roman" charset="0"/>
            </a:endParaRPr>
          </a:p>
        </p:txBody>
      </p:sp>
      <p:sp>
        <p:nvSpPr>
          <p:cNvPr id="187449" name="Rectangle 57"/>
          <p:cNvSpPr>
            <a:spLocks noChangeArrowheads="1"/>
          </p:cNvSpPr>
          <p:nvPr/>
        </p:nvSpPr>
        <p:spPr bwMode="auto">
          <a:xfrm>
            <a:off x="3302000" y="5172075"/>
            <a:ext cx="104775" cy="103188"/>
          </a:xfrm>
          <a:prstGeom prst="rect">
            <a:avLst/>
          </a:prstGeom>
          <a:solidFill>
            <a:schemeClr val="tx2"/>
          </a:solidFill>
          <a:ln w="9525">
            <a:solidFill>
              <a:srgbClr val="FFFF00"/>
            </a:solidFill>
            <a:miter lim="800000"/>
            <a:headEnd/>
            <a:tailEnd/>
          </a:ln>
        </p:spPr>
        <p:txBody>
          <a:bodyPr/>
          <a:lstStyle/>
          <a:p>
            <a:pPr defTabSz="914400"/>
            <a:endParaRPr lang="en-US" sz="2000" i="1">
              <a:solidFill>
                <a:srgbClr val="FFFFFF"/>
              </a:solidFill>
              <a:latin typeface="Times New Roman" charset="0"/>
            </a:endParaRPr>
          </a:p>
        </p:txBody>
      </p:sp>
      <p:sp>
        <p:nvSpPr>
          <p:cNvPr id="187450" name="Oval 58"/>
          <p:cNvSpPr>
            <a:spLocks noChangeArrowheads="1"/>
          </p:cNvSpPr>
          <p:nvPr/>
        </p:nvSpPr>
        <p:spPr bwMode="auto">
          <a:xfrm>
            <a:off x="7950200" y="1362075"/>
            <a:ext cx="115888"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51" name="Rectangle 59"/>
          <p:cNvSpPr>
            <a:spLocks noChangeArrowheads="1"/>
          </p:cNvSpPr>
          <p:nvPr/>
        </p:nvSpPr>
        <p:spPr bwMode="auto">
          <a:xfrm>
            <a:off x="4954588" y="1933575"/>
            <a:ext cx="21748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400" b="1">
                <a:solidFill>
                  <a:srgbClr val="FF0000"/>
                </a:solidFill>
                <a:latin typeface="Verdana" charset="0"/>
              </a:rPr>
              <a:t> </a:t>
            </a:r>
            <a:r>
              <a:rPr lang="en-GB" sz="1400" b="1">
                <a:solidFill>
                  <a:srgbClr val="66CCFF"/>
                </a:solidFill>
                <a:latin typeface="Verdana" charset="0"/>
              </a:rPr>
              <a:t>S</a:t>
            </a:r>
            <a:r>
              <a:rPr lang="hu-HU" sz="1400" b="1">
                <a:solidFill>
                  <a:srgbClr val="66CCFF"/>
                </a:solidFill>
                <a:latin typeface="Verdana" charset="0"/>
              </a:rPr>
              <a:t>zekunder prevenció</a:t>
            </a:r>
            <a:endParaRPr lang="en-GB" sz="1400" b="1">
              <a:solidFill>
                <a:srgbClr val="66CCFF"/>
              </a:solidFill>
              <a:latin typeface="Verdana" charset="0"/>
            </a:endParaRPr>
          </a:p>
        </p:txBody>
      </p:sp>
      <p:sp>
        <p:nvSpPr>
          <p:cNvPr id="187452" name="Rectangle 60"/>
          <p:cNvSpPr>
            <a:spLocks noChangeArrowheads="1"/>
          </p:cNvSpPr>
          <p:nvPr/>
        </p:nvSpPr>
        <p:spPr bwMode="auto">
          <a:xfrm>
            <a:off x="7362825" y="4473575"/>
            <a:ext cx="18002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400">
                <a:solidFill>
                  <a:srgbClr val="FFFF00"/>
                </a:solidFill>
                <a:latin typeface="Verdana" charset="0"/>
              </a:rPr>
              <a:t> </a:t>
            </a:r>
            <a:r>
              <a:rPr lang="en-GB" sz="1400" b="1">
                <a:solidFill>
                  <a:srgbClr val="FFFF00"/>
                </a:solidFill>
                <a:latin typeface="Verdana" charset="0"/>
              </a:rPr>
              <a:t>Prim</a:t>
            </a:r>
            <a:r>
              <a:rPr lang="hu-HU" sz="1400" b="1">
                <a:solidFill>
                  <a:srgbClr val="FFFF00"/>
                </a:solidFill>
                <a:latin typeface="Verdana" charset="0"/>
              </a:rPr>
              <a:t>er</a:t>
            </a:r>
            <a:r>
              <a:rPr lang="en-GB" sz="1400" b="1">
                <a:solidFill>
                  <a:srgbClr val="FFFF00"/>
                </a:solidFill>
                <a:latin typeface="Verdana" charset="0"/>
              </a:rPr>
              <a:t> Preven</a:t>
            </a:r>
            <a:r>
              <a:rPr lang="hu-HU" sz="1400" b="1">
                <a:solidFill>
                  <a:srgbClr val="FFFF00"/>
                </a:solidFill>
                <a:latin typeface="Verdana" charset="0"/>
              </a:rPr>
              <a:t>ció</a:t>
            </a:r>
            <a:endParaRPr lang="en-GB" sz="1400" b="1">
              <a:solidFill>
                <a:srgbClr val="FFFF00"/>
              </a:solidFill>
              <a:latin typeface="Times New Roman" charset="0"/>
            </a:endParaRPr>
          </a:p>
        </p:txBody>
      </p:sp>
      <p:sp>
        <p:nvSpPr>
          <p:cNvPr id="187453" name="Text Box 61"/>
          <p:cNvSpPr txBox="1">
            <a:spLocks noChangeArrowheads="1"/>
          </p:cNvSpPr>
          <p:nvPr/>
        </p:nvSpPr>
        <p:spPr bwMode="auto">
          <a:xfrm>
            <a:off x="1473200" y="1743075"/>
            <a:ext cx="25288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GB" sz="1200">
                <a:solidFill>
                  <a:srgbClr val="FFFF00"/>
                </a:solidFill>
                <a:latin typeface="Verdana" charset="0"/>
                <a:cs typeface="Arial" charset="0"/>
              </a:rPr>
              <a:t>Rx - Statin </a:t>
            </a:r>
            <a:r>
              <a:rPr lang="hu-HU" sz="1200">
                <a:solidFill>
                  <a:srgbClr val="FFFF00"/>
                </a:solidFill>
                <a:latin typeface="Verdana" charset="0"/>
                <a:cs typeface="Arial" charset="0"/>
              </a:rPr>
              <a:t>kezelés</a:t>
            </a:r>
            <a:endParaRPr lang="en-GB" sz="1200">
              <a:solidFill>
                <a:srgbClr val="FFFF00"/>
              </a:solidFill>
              <a:latin typeface="Verdana" charset="0"/>
              <a:cs typeface="Arial" charset="0"/>
            </a:endParaRPr>
          </a:p>
          <a:p>
            <a:pPr defTabSz="914400"/>
            <a:r>
              <a:rPr lang="en-GB" sz="1200">
                <a:solidFill>
                  <a:srgbClr val="FFFF00"/>
                </a:solidFill>
                <a:latin typeface="Verdana" charset="0"/>
                <a:cs typeface="Arial" charset="0"/>
              </a:rPr>
              <a:t>PRA – pravastatin</a:t>
            </a:r>
          </a:p>
          <a:p>
            <a:pPr defTabSz="914400"/>
            <a:r>
              <a:rPr lang="en-GB" sz="1200">
                <a:solidFill>
                  <a:srgbClr val="FFFF00"/>
                </a:solidFill>
                <a:latin typeface="Verdana" charset="0"/>
                <a:cs typeface="Arial" charset="0"/>
              </a:rPr>
              <a:t>ATV - atorvastatin</a:t>
            </a:r>
          </a:p>
        </p:txBody>
      </p:sp>
      <p:sp>
        <p:nvSpPr>
          <p:cNvPr id="187454" name="Line 62"/>
          <p:cNvSpPr>
            <a:spLocks noChangeShapeType="1"/>
          </p:cNvSpPr>
          <p:nvPr/>
        </p:nvSpPr>
        <p:spPr bwMode="auto">
          <a:xfrm>
            <a:off x="863600" y="1012825"/>
            <a:ext cx="0" cy="4464050"/>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55" name="Line 63"/>
          <p:cNvSpPr>
            <a:spLocks noChangeShapeType="1"/>
          </p:cNvSpPr>
          <p:nvPr/>
        </p:nvSpPr>
        <p:spPr bwMode="auto">
          <a:xfrm>
            <a:off x="823913" y="2581275"/>
            <a:ext cx="39687" cy="158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56" name="Line 64"/>
          <p:cNvSpPr>
            <a:spLocks noChangeShapeType="1"/>
          </p:cNvSpPr>
          <p:nvPr/>
        </p:nvSpPr>
        <p:spPr bwMode="auto">
          <a:xfrm>
            <a:off x="823913" y="4029075"/>
            <a:ext cx="39687" cy="158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57" name="Line 65"/>
          <p:cNvSpPr>
            <a:spLocks noChangeShapeType="1"/>
          </p:cNvSpPr>
          <p:nvPr/>
        </p:nvSpPr>
        <p:spPr bwMode="auto">
          <a:xfrm>
            <a:off x="823913" y="4714875"/>
            <a:ext cx="39687" cy="158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58" name="Line 66"/>
          <p:cNvSpPr>
            <a:spLocks noChangeShapeType="1"/>
          </p:cNvSpPr>
          <p:nvPr/>
        </p:nvSpPr>
        <p:spPr bwMode="auto">
          <a:xfrm>
            <a:off x="823913" y="3267075"/>
            <a:ext cx="39687" cy="1588"/>
          </a:xfrm>
          <a:prstGeom prst="line">
            <a:avLst/>
          </a:prstGeom>
          <a:noFill/>
          <a:ln w="25400">
            <a:solidFill>
              <a:srgbClr val="FFFFFF"/>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59" name="Rectangle 67"/>
          <p:cNvSpPr>
            <a:spLocks noChangeArrowheads="1"/>
          </p:cNvSpPr>
          <p:nvPr/>
        </p:nvSpPr>
        <p:spPr bwMode="auto">
          <a:xfrm>
            <a:off x="8350250" y="5599113"/>
            <a:ext cx="4413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762000" eaLnBrk="0" hangingPunct="0"/>
            <a:r>
              <a:rPr lang="en-GB" sz="1200" b="1">
                <a:solidFill>
                  <a:srgbClr val="FFFFFF"/>
                </a:solidFill>
                <a:latin typeface="Verdana" charset="0"/>
              </a:rPr>
              <a:t>200</a:t>
            </a:r>
          </a:p>
          <a:p>
            <a:pPr algn="ctr" defTabSz="762000" eaLnBrk="0" hangingPunct="0"/>
            <a:r>
              <a:rPr lang="en-GB" sz="1200" b="1">
                <a:solidFill>
                  <a:srgbClr val="FFFFFF"/>
                </a:solidFill>
                <a:latin typeface="Verdana" charset="0"/>
              </a:rPr>
              <a:t>(5.2)</a:t>
            </a:r>
            <a:endParaRPr lang="en-GB" sz="2400" b="1">
              <a:solidFill>
                <a:srgbClr val="FFFFFF"/>
              </a:solidFill>
              <a:latin typeface="Times New Roman" charset="0"/>
            </a:endParaRPr>
          </a:p>
        </p:txBody>
      </p:sp>
      <p:sp>
        <p:nvSpPr>
          <p:cNvPr id="187460" name="Oval 68"/>
          <p:cNvSpPr>
            <a:spLocks noChangeArrowheads="1"/>
          </p:cNvSpPr>
          <p:nvPr/>
        </p:nvSpPr>
        <p:spPr bwMode="auto">
          <a:xfrm>
            <a:off x="3163888" y="3956050"/>
            <a:ext cx="115887"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61" name="Oval 69"/>
          <p:cNvSpPr>
            <a:spLocks noChangeArrowheads="1"/>
          </p:cNvSpPr>
          <p:nvPr/>
        </p:nvSpPr>
        <p:spPr bwMode="auto">
          <a:xfrm>
            <a:off x="3511550" y="3762375"/>
            <a:ext cx="115888"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62" name="Rectangle 70"/>
          <p:cNvSpPr>
            <a:spLocks noChangeArrowheads="1"/>
          </p:cNvSpPr>
          <p:nvPr/>
        </p:nvSpPr>
        <p:spPr bwMode="auto">
          <a:xfrm>
            <a:off x="3473450" y="4044950"/>
            <a:ext cx="879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defTabSz="762000" eaLnBrk="0" hangingPunct="0"/>
            <a:r>
              <a:rPr lang="en-GB" sz="1200">
                <a:solidFill>
                  <a:srgbClr val="FFFFFF"/>
                </a:solidFill>
                <a:latin typeface="Verdana" charset="0"/>
              </a:rPr>
              <a:t>PROVE-IT - PRA</a:t>
            </a:r>
            <a:endParaRPr lang="en-GB" sz="2400">
              <a:solidFill>
                <a:srgbClr val="FFFFFF"/>
              </a:solidFill>
              <a:latin typeface="Times New Roman" charset="0"/>
            </a:endParaRPr>
          </a:p>
        </p:txBody>
      </p:sp>
      <p:sp>
        <p:nvSpPr>
          <p:cNvPr id="187463" name="Rectangle 71"/>
          <p:cNvSpPr>
            <a:spLocks noChangeArrowheads="1"/>
          </p:cNvSpPr>
          <p:nvPr/>
        </p:nvSpPr>
        <p:spPr bwMode="auto">
          <a:xfrm>
            <a:off x="914400" y="4333875"/>
            <a:ext cx="12573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PROVE-IT – ATV</a:t>
            </a:r>
            <a:endParaRPr lang="en-GB" sz="2400">
              <a:solidFill>
                <a:srgbClr val="FFFFFF"/>
              </a:solidFill>
              <a:latin typeface="Times New Roman" charset="0"/>
            </a:endParaRPr>
          </a:p>
        </p:txBody>
      </p:sp>
      <p:sp>
        <p:nvSpPr>
          <p:cNvPr id="187464" name="Text Box 72"/>
          <p:cNvSpPr txBox="1">
            <a:spLocks noChangeArrowheads="1"/>
          </p:cNvSpPr>
          <p:nvPr/>
        </p:nvSpPr>
        <p:spPr bwMode="auto">
          <a:xfrm>
            <a:off x="315913" y="6237288"/>
            <a:ext cx="83883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50000"/>
              </a:spcBef>
            </a:pPr>
            <a:r>
              <a:rPr lang="en-GB" sz="1200">
                <a:solidFill>
                  <a:srgbClr val="E5FFFF"/>
                </a:solidFill>
              </a:rPr>
              <a:t>Rosensen RS. </a:t>
            </a:r>
            <a:r>
              <a:rPr lang="en-GB" sz="1200" i="1">
                <a:solidFill>
                  <a:srgbClr val="E5FFFF"/>
                </a:solidFill>
              </a:rPr>
              <a:t>Exp Opin Emerg Drugs</a:t>
            </a:r>
            <a:r>
              <a:rPr lang="en-GB" sz="1200">
                <a:solidFill>
                  <a:srgbClr val="E5FFFF"/>
                </a:solidFill>
              </a:rPr>
              <a:t> 2004;</a:t>
            </a:r>
            <a:r>
              <a:rPr lang="en-GB" sz="1200" b="1">
                <a:solidFill>
                  <a:srgbClr val="E5FFFF"/>
                </a:solidFill>
              </a:rPr>
              <a:t>9</a:t>
            </a:r>
            <a:r>
              <a:rPr lang="en-GB" sz="1200">
                <a:solidFill>
                  <a:srgbClr val="E5FFFF"/>
                </a:solidFill>
              </a:rPr>
              <a:t>(2):269-</a:t>
            </a:r>
            <a:r>
              <a:rPr lang="hu-HU" sz="1200">
                <a:solidFill>
                  <a:srgbClr val="E5FFFF"/>
                </a:solidFill>
              </a:rPr>
              <a:t>,  </a:t>
            </a:r>
            <a:r>
              <a:rPr lang="en-GB" sz="1200">
                <a:solidFill>
                  <a:srgbClr val="E5FFFF"/>
                </a:solidFill>
              </a:rPr>
              <a:t>LaRosa JC </a:t>
            </a:r>
            <a:r>
              <a:rPr lang="en-GB" sz="1200" i="1">
                <a:solidFill>
                  <a:srgbClr val="E5FFFF"/>
                </a:solidFill>
              </a:rPr>
              <a:t>et al. N Engl J Med</a:t>
            </a:r>
            <a:r>
              <a:rPr lang="en-GB" sz="1200">
                <a:solidFill>
                  <a:srgbClr val="E5FFFF"/>
                </a:solidFill>
              </a:rPr>
              <a:t> 2005;</a:t>
            </a:r>
            <a:r>
              <a:rPr lang="en-GB" sz="1200" b="1">
                <a:solidFill>
                  <a:srgbClr val="E5FFFF"/>
                </a:solidFill>
              </a:rPr>
              <a:t>352</a:t>
            </a:r>
            <a:r>
              <a:rPr lang="en-GB" sz="1200">
                <a:solidFill>
                  <a:srgbClr val="E5FFFF"/>
                </a:solidFill>
              </a:rPr>
              <a:t>:e-version</a:t>
            </a:r>
            <a:r>
              <a:rPr lang="hu-HU" sz="1200">
                <a:solidFill>
                  <a:srgbClr val="E5FFFF"/>
                </a:solidFill>
              </a:rPr>
              <a:t>,</a:t>
            </a:r>
          </a:p>
          <a:p>
            <a:pPr defTabSz="914400">
              <a:spcBef>
                <a:spcPct val="50000"/>
              </a:spcBef>
            </a:pPr>
            <a:r>
              <a:rPr lang="hu-HU" sz="1200">
                <a:solidFill>
                  <a:srgbClr val="E5FFFF"/>
                </a:solidFill>
              </a:rPr>
              <a:t>Ridker PM, N Engl J Med 2008;359:2195-  alapján</a:t>
            </a:r>
            <a:endParaRPr lang="en-GB" sz="1200">
              <a:solidFill>
                <a:srgbClr val="E5FFFF"/>
              </a:solidFill>
            </a:endParaRPr>
          </a:p>
        </p:txBody>
      </p:sp>
      <p:sp>
        <p:nvSpPr>
          <p:cNvPr id="187465" name="Oval 73"/>
          <p:cNvSpPr>
            <a:spLocks noChangeArrowheads="1"/>
          </p:cNvSpPr>
          <p:nvPr/>
        </p:nvSpPr>
        <p:spPr bwMode="auto">
          <a:xfrm>
            <a:off x="3643313" y="3857625"/>
            <a:ext cx="115887"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66" name="Rectangle 74"/>
          <p:cNvSpPr>
            <a:spLocks noChangeArrowheads="1"/>
          </p:cNvSpPr>
          <p:nvPr/>
        </p:nvSpPr>
        <p:spPr bwMode="auto">
          <a:xfrm>
            <a:off x="3749675" y="3846513"/>
            <a:ext cx="1001713"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en-GB" sz="1200">
                <a:solidFill>
                  <a:srgbClr val="FFFFFF"/>
                </a:solidFill>
                <a:latin typeface="Verdana" charset="0"/>
              </a:rPr>
              <a:t>TNT – ATV10</a:t>
            </a:r>
            <a:endParaRPr lang="en-GB" sz="2400">
              <a:solidFill>
                <a:srgbClr val="FFFFFF"/>
              </a:solidFill>
              <a:latin typeface="Times New Roman" charset="0"/>
            </a:endParaRPr>
          </a:p>
        </p:txBody>
      </p:sp>
      <p:sp>
        <p:nvSpPr>
          <p:cNvPr id="187467" name="Oval 75"/>
          <p:cNvSpPr>
            <a:spLocks noChangeArrowheads="1"/>
          </p:cNvSpPr>
          <p:nvPr/>
        </p:nvSpPr>
        <p:spPr bwMode="auto">
          <a:xfrm>
            <a:off x="2590800" y="4141788"/>
            <a:ext cx="115888" cy="115887"/>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68" name="Rectangle 76"/>
          <p:cNvSpPr>
            <a:spLocks noChangeArrowheads="1"/>
          </p:cNvSpPr>
          <p:nvPr/>
        </p:nvSpPr>
        <p:spPr bwMode="auto">
          <a:xfrm>
            <a:off x="2555875" y="4349750"/>
            <a:ext cx="8001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762000" eaLnBrk="0" hangingPunct="0"/>
            <a:r>
              <a:rPr lang="en-GB" sz="1200">
                <a:solidFill>
                  <a:srgbClr val="FFFFFF"/>
                </a:solidFill>
                <a:latin typeface="Verdana" charset="0"/>
              </a:rPr>
              <a:t>TNT – ATV80</a:t>
            </a:r>
            <a:endParaRPr lang="en-GB" sz="2400">
              <a:solidFill>
                <a:srgbClr val="FFFFFF"/>
              </a:solidFill>
              <a:latin typeface="Times New Roman" charset="0"/>
            </a:endParaRPr>
          </a:p>
        </p:txBody>
      </p:sp>
      <p:sp>
        <p:nvSpPr>
          <p:cNvPr id="187469" name="Rectangle 77"/>
          <p:cNvSpPr>
            <a:spLocks noGrp="1" noChangeArrowheads="1"/>
          </p:cNvSpPr>
          <p:nvPr>
            <p:ph type="title" idx="4294967295"/>
          </p:nvPr>
        </p:nvSpPr>
        <p:spPr>
          <a:xfrm>
            <a:off x="474663" y="169863"/>
            <a:ext cx="8499475" cy="1125537"/>
          </a:xfrm>
          <a:noFill/>
        </p:spPr>
        <p:txBody>
          <a:bodyPr lIns="92075" tIns="46038" rIns="92075" bIns="46038" anchor="t" anchorCtr="1"/>
          <a:lstStyle/>
          <a:p>
            <a:pPr defTabSz="762000" eaLnBrk="1" hangingPunct="1"/>
            <a:r>
              <a:rPr lang="hu-HU" sz="2400" b="1">
                <a:solidFill>
                  <a:srgbClr val="FFD34D"/>
                </a:solidFill>
                <a:latin typeface="Tahoma" charset="0"/>
                <a:ea typeface="ＭＳ Ｐゴシック" charset="0"/>
                <a:cs typeface="ＭＳ Ｐゴシック" charset="0"/>
              </a:rPr>
              <a:t>Az LDL-koleszterin és az 5 éves major koszorúér események kockázatának kapcsolata</a:t>
            </a:r>
            <a:endParaRPr lang="en-US" sz="2400" b="1">
              <a:solidFill>
                <a:srgbClr val="FFD34D"/>
              </a:solidFill>
              <a:latin typeface="Tahoma" charset="0"/>
              <a:ea typeface="ＭＳ Ｐゴシック" charset="0"/>
              <a:cs typeface="ＭＳ Ｐゴシック" charset="0"/>
            </a:endParaRPr>
          </a:p>
        </p:txBody>
      </p:sp>
      <p:sp>
        <p:nvSpPr>
          <p:cNvPr id="187470" name="Rectangle 78"/>
          <p:cNvSpPr>
            <a:spLocks noChangeArrowheads="1"/>
          </p:cNvSpPr>
          <p:nvPr/>
        </p:nvSpPr>
        <p:spPr bwMode="auto">
          <a:xfrm>
            <a:off x="1749425" y="3989388"/>
            <a:ext cx="9874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hu-HU" sz="1200">
                <a:solidFill>
                  <a:srgbClr val="FFFFFF"/>
                </a:solidFill>
                <a:latin typeface="Verdana" charset="0"/>
              </a:rPr>
              <a:t>IDEAL</a:t>
            </a:r>
            <a:r>
              <a:rPr lang="en-GB" sz="1200">
                <a:solidFill>
                  <a:srgbClr val="FFFFFF"/>
                </a:solidFill>
                <a:latin typeface="Verdana" charset="0"/>
              </a:rPr>
              <a:t> – ATV</a:t>
            </a:r>
            <a:endParaRPr lang="en-GB" sz="2400">
              <a:solidFill>
                <a:srgbClr val="FFFFFF"/>
              </a:solidFill>
              <a:latin typeface="Times New Roman" charset="0"/>
            </a:endParaRPr>
          </a:p>
        </p:txBody>
      </p:sp>
      <p:sp>
        <p:nvSpPr>
          <p:cNvPr id="187471" name="Oval 79"/>
          <p:cNvSpPr>
            <a:spLocks noChangeArrowheads="1"/>
          </p:cNvSpPr>
          <p:nvPr/>
        </p:nvSpPr>
        <p:spPr bwMode="auto">
          <a:xfrm>
            <a:off x="2725738" y="4032250"/>
            <a:ext cx="115887" cy="115888"/>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72" name="Oval 80"/>
          <p:cNvSpPr>
            <a:spLocks noChangeArrowheads="1"/>
          </p:cNvSpPr>
          <p:nvPr/>
        </p:nvSpPr>
        <p:spPr bwMode="auto">
          <a:xfrm>
            <a:off x="3389313" y="3973513"/>
            <a:ext cx="115887" cy="115887"/>
          </a:xfrm>
          <a:prstGeom prst="ellipse">
            <a:avLst/>
          </a:prstGeom>
          <a:solidFill>
            <a:srgbClr val="66CCFF"/>
          </a:solidFill>
          <a:ln w="9525">
            <a:solidFill>
              <a:srgbClr val="000000"/>
            </a:solidFill>
            <a:round/>
            <a:headEnd/>
            <a:tailEnd/>
          </a:ln>
        </p:spPr>
        <p:txBody>
          <a:bodyPr/>
          <a:lstStyle/>
          <a:p>
            <a:pPr defTabSz="914400"/>
            <a:endParaRPr lang="en-US" sz="2000" i="1">
              <a:solidFill>
                <a:srgbClr val="FFFFFF"/>
              </a:solidFill>
              <a:latin typeface="Times New Roman" charset="0"/>
            </a:endParaRPr>
          </a:p>
        </p:txBody>
      </p:sp>
      <p:sp>
        <p:nvSpPr>
          <p:cNvPr id="187473" name="Rectangle 81"/>
          <p:cNvSpPr>
            <a:spLocks noChangeArrowheads="1"/>
          </p:cNvSpPr>
          <p:nvPr/>
        </p:nvSpPr>
        <p:spPr bwMode="auto">
          <a:xfrm>
            <a:off x="2514600" y="3684588"/>
            <a:ext cx="9779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762000" eaLnBrk="0" hangingPunct="0"/>
            <a:r>
              <a:rPr lang="hu-HU" sz="1200">
                <a:solidFill>
                  <a:srgbClr val="FFFFFF"/>
                </a:solidFill>
                <a:latin typeface="Verdana" charset="0"/>
              </a:rPr>
              <a:t>IDEAL</a:t>
            </a:r>
            <a:r>
              <a:rPr lang="en-GB" sz="1200">
                <a:solidFill>
                  <a:srgbClr val="FFFFFF"/>
                </a:solidFill>
                <a:latin typeface="Verdana" charset="0"/>
              </a:rPr>
              <a:t> – </a:t>
            </a:r>
            <a:r>
              <a:rPr lang="hu-HU" sz="1200">
                <a:solidFill>
                  <a:srgbClr val="FFFFFF"/>
                </a:solidFill>
                <a:latin typeface="Verdana" charset="0"/>
              </a:rPr>
              <a:t>SIM</a:t>
            </a:r>
            <a:endParaRPr lang="en-GB" sz="2400">
              <a:solidFill>
                <a:srgbClr val="FFFFFF"/>
              </a:solidFill>
              <a:latin typeface="Times New Roman" charset="0"/>
            </a:endParaRPr>
          </a:p>
        </p:txBody>
      </p:sp>
      <p:sp>
        <p:nvSpPr>
          <p:cNvPr id="187474" name="Rectangle 82"/>
          <p:cNvSpPr>
            <a:spLocks noChangeArrowheads="1"/>
          </p:cNvSpPr>
          <p:nvPr/>
        </p:nvSpPr>
        <p:spPr bwMode="auto">
          <a:xfrm>
            <a:off x="4144963" y="5000625"/>
            <a:ext cx="104775" cy="103188"/>
          </a:xfrm>
          <a:prstGeom prst="rect">
            <a:avLst/>
          </a:prstGeom>
          <a:solidFill>
            <a:schemeClr val="tx2"/>
          </a:solidFill>
          <a:ln w="9525">
            <a:solidFill>
              <a:srgbClr val="FFFF00"/>
            </a:solidFill>
            <a:miter lim="800000"/>
            <a:headEnd/>
            <a:tailEnd/>
          </a:ln>
        </p:spPr>
        <p:txBody>
          <a:bodyPr/>
          <a:lstStyle/>
          <a:p>
            <a:pPr defTabSz="914400"/>
            <a:endParaRPr lang="en-US" sz="2000" i="1">
              <a:solidFill>
                <a:srgbClr val="FFFFFF"/>
              </a:solidFill>
              <a:latin typeface="Times New Roman" charset="0"/>
            </a:endParaRPr>
          </a:p>
        </p:txBody>
      </p:sp>
      <p:sp>
        <p:nvSpPr>
          <p:cNvPr id="187475" name="Rectangle 83"/>
          <p:cNvSpPr>
            <a:spLocks noChangeArrowheads="1"/>
          </p:cNvSpPr>
          <p:nvPr/>
        </p:nvSpPr>
        <p:spPr bwMode="auto">
          <a:xfrm>
            <a:off x="4257675" y="5041900"/>
            <a:ext cx="892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762000" eaLnBrk="0" hangingPunct="0"/>
            <a:r>
              <a:rPr lang="hu-HU" sz="1200">
                <a:solidFill>
                  <a:srgbClr val="FFFFFF"/>
                </a:solidFill>
                <a:latin typeface="Verdana" charset="0"/>
              </a:rPr>
              <a:t>JUPITER</a:t>
            </a:r>
            <a:r>
              <a:rPr lang="en-GB" sz="1200">
                <a:solidFill>
                  <a:srgbClr val="FFFFFF"/>
                </a:solidFill>
                <a:latin typeface="Verdana" charset="0"/>
              </a:rPr>
              <a:t> - Placebo</a:t>
            </a:r>
            <a:endParaRPr lang="en-GB" sz="2400">
              <a:solidFill>
                <a:srgbClr val="FFFFFF"/>
              </a:solidFill>
              <a:latin typeface="Times New Roman" charset="0"/>
            </a:endParaRPr>
          </a:p>
        </p:txBody>
      </p:sp>
      <p:sp>
        <p:nvSpPr>
          <p:cNvPr id="187476" name="Line 85"/>
          <p:cNvSpPr>
            <a:spLocks noChangeShapeType="1"/>
          </p:cNvSpPr>
          <p:nvPr/>
        </p:nvSpPr>
        <p:spPr bwMode="auto">
          <a:xfrm>
            <a:off x="879475" y="5064125"/>
            <a:ext cx="8094663" cy="41275"/>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77" name="Line 86"/>
          <p:cNvSpPr>
            <a:spLocks noChangeShapeType="1"/>
          </p:cNvSpPr>
          <p:nvPr/>
        </p:nvSpPr>
        <p:spPr bwMode="auto">
          <a:xfrm>
            <a:off x="855663" y="4024313"/>
            <a:ext cx="8051800" cy="14287"/>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87478" name="Rectangle 87"/>
          <p:cNvSpPr>
            <a:spLocks noChangeArrowheads="1"/>
          </p:cNvSpPr>
          <p:nvPr/>
        </p:nvSpPr>
        <p:spPr bwMode="auto">
          <a:xfrm>
            <a:off x="1612900" y="5243513"/>
            <a:ext cx="104775" cy="103187"/>
          </a:xfrm>
          <a:prstGeom prst="rect">
            <a:avLst/>
          </a:prstGeom>
          <a:solidFill>
            <a:schemeClr val="tx2"/>
          </a:solidFill>
          <a:ln w="9525">
            <a:solidFill>
              <a:srgbClr val="FFFF00"/>
            </a:solidFill>
            <a:miter lim="800000"/>
            <a:headEnd/>
            <a:tailEnd/>
          </a:ln>
        </p:spPr>
        <p:txBody>
          <a:bodyPr/>
          <a:lstStyle/>
          <a:p>
            <a:pPr defTabSz="914400"/>
            <a:endParaRPr lang="en-US" sz="2000" i="1">
              <a:solidFill>
                <a:srgbClr val="FFFFFF"/>
              </a:solidFill>
              <a:latin typeface="Times New Roman" charset="0"/>
            </a:endParaRPr>
          </a:p>
        </p:txBody>
      </p:sp>
      <p:sp>
        <p:nvSpPr>
          <p:cNvPr id="187479" name="Rectangle 88"/>
          <p:cNvSpPr>
            <a:spLocks noChangeArrowheads="1"/>
          </p:cNvSpPr>
          <p:nvPr/>
        </p:nvSpPr>
        <p:spPr bwMode="auto">
          <a:xfrm>
            <a:off x="1738313" y="5253038"/>
            <a:ext cx="14065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defTabSz="762000" eaLnBrk="0" hangingPunct="0"/>
            <a:r>
              <a:rPr lang="hu-HU" sz="1200">
                <a:solidFill>
                  <a:srgbClr val="FFFFFF"/>
                </a:solidFill>
                <a:latin typeface="Verdana" charset="0"/>
              </a:rPr>
              <a:t>JUPITER</a:t>
            </a:r>
            <a:r>
              <a:rPr lang="en-GB" sz="1200">
                <a:solidFill>
                  <a:srgbClr val="FFFFFF"/>
                </a:solidFill>
                <a:latin typeface="Verdana" charset="0"/>
              </a:rPr>
              <a:t> - </a:t>
            </a:r>
            <a:r>
              <a:rPr lang="hu-HU" sz="1200">
                <a:solidFill>
                  <a:srgbClr val="FFFFFF"/>
                </a:solidFill>
                <a:latin typeface="Verdana" charset="0"/>
              </a:rPr>
              <a:t>Rx</a:t>
            </a:r>
            <a:endParaRPr lang="en-GB" sz="2400">
              <a:solidFill>
                <a:srgbClr val="FFFFFF"/>
              </a:solidFill>
              <a:latin typeface="Times New Roman" charset="0"/>
            </a:endParaRPr>
          </a:p>
        </p:txBody>
      </p:sp>
      <p:sp>
        <p:nvSpPr>
          <p:cNvPr id="187480" name="Line 89"/>
          <p:cNvSpPr>
            <a:spLocks noChangeShapeType="1"/>
          </p:cNvSpPr>
          <p:nvPr/>
        </p:nvSpPr>
        <p:spPr bwMode="auto">
          <a:xfrm>
            <a:off x="855663" y="5268913"/>
            <a:ext cx="8118475" cy="65087"/>
          </a:xfrm>
          <a:prstGeom prst="line">
            <a:avLst/>
          </a:prstGeom>
          <a:noFill/>
          <a:ln w="9525">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 name="Rectangle 88"/>
          <p:cNvSpPr/>
          <p:nvPr/>
        </p:nvSpPr>
        <p:spPr>
          <a:xfrm>
            <a:off x="1300898" y="4950319"/>
            <a:ext cx="151200" cy="17777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2851786" y="3528353"/>
            <a:ext cx="2286000" cy="1323439"/>
          </a:xfrm>
          <a:prstGeom prst="rect">
            <a:avLst/>
          </a:prstGeom>
          <a:solidFill>
            <a:schemeClr val="bg1">
              <a:lumMod val="40000"/>
              <a:lumOff val="60000"/>
            </a:schemeClr>
          </a:solidFill>
        </p:spPr>
        <p:txBody>
          <a:bodyPr wrap="square">
            <a:spAutoFit/>
          </a:bodyPr>
          <a:lstStyle/>
          <a:p>
            <a:pPr algn="ctr"/>
            <a:r>
              <a:rPr lang="en-US" sz="2000" b="1" dirty="0" err="1">
                <a:solidFill>
                  <a:schemeClr val="bg1"/>
                </a:solidFill>
                <a:latin typeface="Times New Roman"/>
                <a:cs typeface="Times New Roman"/>
              </a:rPr>
              <a:t>Proprotein</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convertase</a:t>
            </a:r>
            <a:r>
              <a:rPr lang="en-US" sz="2000" b="1" dirty="0">
                <a:solidFill>
                  <a:schemeClr val="bg1"/>
                </a:solidFill>
                <a:latin typeface="Times New Roman"/>
                <a:cs typeface="Times New Roman"/>
              </a:rPr>
              <a:t> </a:t>
            </a:r>
            <a:r>
              <a:rPr lang="en-US" sz="2000" b="1" dirty="0" err="1">
                <a:solidFill>
                  <a:schemeClr val="bg1"/>
                </a:solidFill>
                <a:latin typeface="Times New Roman"/>
                <a:cs typeface="Times New Roman"/>
              </a:rPr>
              <a:t>subtilisin</a:t>
            </a:r>
            <a:r>
              <a:rPr lang="en-US" sz="2000" b="1" dirty="0">
                <a:solidFill>
                  <a:schemeClr val="bg1"/>
                </a:solidFill>
                <a:latin typeface="Times New Roman"/>
                <a:cs typeface="Times New Roman"/>
              </a:rPr>
              <a:t>/</a:t>
            </a:r>
            <a:r>
              <a:rPr lang="en-US" sz="2000" b="1" dirty="0" err="1">
                <a:solidFill>
                  <a:schemeClr val="bg1"/>
                </a:solidFill>
                <a:latin typeface="Times New Roman"/>
                <a:cs typeface="Times New Roman"/>
              </a:rPr>
              <a:t>kexin</a:t>
            </a:r>
            <a:r>
              <a:rPr lang="en-US" sz="2000" b="1" dirty="0">
                <a:solidFill>
                  <a:schemeClr val="bg1"/>
                </a:solidFill>
                <a:latin typeface="Times New Roman"/>
                <a:cs typeface="Times New Roman"/>
              </a:rPr>
              <a:t> type 9 (PCSK9)</a:t>
            </a:r>
          </a:p>
        </p:txBody>
      </p:sp>
      <p:sp>
        <p:nvSpPr>
          <p:cNvPr id="91" name="Right Arrow 90"/>
          <p:cNvSpPr/>
          <p:nvPr/>
        </p:nvSpPr>
        <p:spPr>
          <a:xfrm rot="9806803">
            <a:off x="1596638" y="4635603"/>
            <a:ext cx="1374917" cy="363538"/>
          </a:xfrm>
          <a:prstGeom prst="rightArrow">
            <a:avLst/>
          </a:prstGeom>
          <a:solidFill>
            <a:srgbClr val="9ABAD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2385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ChangeArrowheads="1"/>
          </p:cNvSpPr>
          <p:nvPr/>
        </p:nvSpPr>
        <p:spPr bwMode="auto">
          <a:xfrm>
            <a:off x="1235075" y="527050"/>
            <a:ext cx="674052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2800" b="1">
                <a:solidFill>
                  <a:srgbClr val="FFFF00"/>
                </a:solidFill>
              </a:rPr>
              <a:t>VASZKULÁRIS ESEMÉNYEK </a:t>
            </a:r>
          </a:p>
          <a:p>
            <a:pPr algn="ctr" defTabSz="914400"/>
            <a:r>
              <a:rPr lang="en-US" sz="2800" b="1">
                <a:solidFill>
                  <a:srgbClr val="FFFF00"/>
                </a:solidFill>
              </a:rPr>
              <a:t>A KIINDULÁSI LIPIDSZINTEK SZERINT - HPS</a:t>
            </a:r>
            <a:endParaRPr lang="en-US" sz="2400" b="1" i="1">
              <a:solidFill>
                <a:srgbClr val="FFFF00"/>
              </a:solidFill>
              <a:latin typeface="Times New Roman" charset="0"/>
            </a:endParaRPr>
          </a:p>
        </p:txBody>
      </p:sp>
      <p:sp>
        <p:nvSpPr>
          <p:cNvPr id="181250" name="Rectangle 3"/>
          <p:cNvSpPr>
            <a:spLocks noChangeArrowheads="1"/>
          </p:cNvSpPr>
          <p:nvPr/>
        </p:nvSpPr>
        <p:spPr bwMode="auto">
          <a:xfrm>
            <a:off x="5505450" y="1752600"/>
            <a:ext cx="20542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Rizikóarány és 95% CI</a:t>
            </a:r>
            <a:endParaRPr lang="en-US" sz="2400" i="1">
              <a:solidFill>
                <a:srgbClr val="FFFF00"/>
              </a:solidFill>
              <a:latin typeface="Times New Roman" charset="0"/>
            </a:endParaRPr>
          </a:p>
        </p:txBody>
      </p:sp>
      <p:sp>
        <p:nvSpPr>
          <p:cNvPr id="181251" name="Rectangle 4"/>
          <p:cNvSpPr>
            <a:spLocks noChangeArrowheads="1"/>
          </p:cNvSpPr>
          <p:nvPr/>
        </p:nvSpPr>
        <p:spPr bwMode="auto">
          <a:xfrm>
            <a:off x="2613025" y="1752600"/>
            <a:ext cx="8445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SZTATIN</a:t>
            </a:r>
            <a:endParaRPr lang="en-US" sz="2400" i="1">
              <a:solidFill>
                <a:srgbClr val="FFFF00"/>
              </a:solidFill>
              <a:latin typeface="Times New Roman" charset="0"/>
            </a:endParaRPr>
          </a:p>
        </p:txBody>
      </p:sp>
      <p:sp>
        <p:nvSpPr>
          <p:cNvPr id="181252" name="Rectangle 5"/>
          <p:cNvSpPr>
            <a:spLocks noChangeArrowheads="1"/>
          </p:cNvSpPr>
          <p:nvPr/>
        </p:nvSpPr>
        <p:spPr bwMode="auto">
          <a:xfrm>
            <a:off x="3879850" y="1752600"/>
            <a:ext cx="9572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PLACÉBÓ</a:t>
            </a:r>
            <a:endParaRPr lang="en-US" sz="2400" i="1">
              <a:solidFill>
                <a:srgbClr val="FFFF00"/>
              </a:solidFill>
              <a:latin typeface="Times New Roman" charset="0"/>
            </a:endParaRPr>
          </a:p>
        </p:txBody>
      </p:sp>
      <p:sp>
        <p:nvSpPr>
          <p:cNvPr id="181253" name="Rectangle 6"/>
          <p:cNvSpPr>
            <a:spLocks noChangeArrowheads="1"/>
          </p:cNvSpPr>
          <p:nvPr/>
        </p:nvSpPr>
        <p:spPr bwMode="auto">
          <a:xfrm>
            <a:off x="374650" y="1752600"/>
            <a:ext cx="13747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Kiindulási érték</a:t>
            </a:r>
            <a:endParaRPr lang="en-US" sz="2400" i="1">
              <a:solidFill>
                <a:srgbClr val="FFFF00"/>
              </a:solidFill>
              <a:latin typeface="Times New Roman" charset="0"/>
            </a:endParaRPr>
          </a:p>
        </p:txBody>
      </p:sp>
      <p:sp>
        <p:nvSpPr>
          <p:cNvPr id="181254" name="Rectangle 7"/>
          <p:cNvSpPr>
            <a:spLocks noChangeArrowheads="1"/>
          </p:cNvSpPr>
          <p:nvPr/>
        </p:nvSpPr>
        <p:spPr bwMode="auto">
          <a:xfrm>
            <a:off x="2641600" y="2038350"/>
            <a:ext cx="700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(10269)</a:t>
            </a:r>
            <a:endParaRPr lang="en-US" sz="2400" i="1">
              <a:solidFill>
                <a:srgbClr val="FFFF00"/>
              </a:solidFill>
              <a:latin typeface="Times New Roman" charset="0"/>
            </a:endParaRPr>
          </a:p>
        </p:txBody>
      </p:sp>
      <p:sp>
        <p:nvSpPr>
          <p:cNvPr id="181255" name="Rectangle 8"/>
          <p:cNvSpPr>
            <a:spLocks noChangeArrowheads="1"/>
          </p:cNvSpPr>
          <p:nvPr/>
        </p:nvSpPr>
        <p:spPr bwMode="auto">
          <a:xfrm>
            <a:off x="3973513" y="2038350"/>
            <a:ext cx="70008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(10267)</a:t>
            </a:r>
            <a:endParaRPr lang="en-US" sz="2400" i="1">
              <a:solidFill>
                <a:srgbClr val="FFFF00"/>
              </a:solidFill>
              <a:latin typeface="Times New Roman" charset="0"/>
            </a:endParaRPr>
          </a:p>
        </p:txBody>
      </p:sp>
      <p:sp>
        <p:nvSpPr>
          <p:cNvPr id="181256" name="Rectangle 9"/>
          <p:cNvSpPr>
            <a:spLocks noChangeArrowheads="1"/>
          </p:cNvSpPr>
          <p:nvPr/>
        </p:nvSpPr>
        <p:spPr bwMode="auto">
          <a:xfrm>
            <a:off x="4967288" y="2038350"/>
            <a:ext cx="128428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SZTATIN jobb</a:t>
            </a:r>
            <a:endParaRPr lang="en-US" sz="2400" i="1">
              <a:solidFill>
                <a:srgbClr val="FFFF00"/>
              </a:solidFill>
              <a:latin typeface="Times New Roman" charset="0"/>
            </a:endParaRPr>
          </a:p>
        </p:txBody>
      </p:sp>
      <p:sp>
        <p:nvSpPr>
          <p:cNvPr id="181257" name="Rectangle 10"/>
          <p:cNvSpPr>
            <a:spLocks noChangeArrowheads="1"/>
          </p:cNvSpPr>
          <p:nvPr/>
        </p:nvSpPr>
        <p:spPr bwMode="auto">
          <a:xfrm>
            <a:off x="6534150" y="2038350"/>
            <a:ext cx="172561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SZTATIN rosszabb</a:t>
            </a:r>
            <a:endParaRPr lang="en-US" sz="2400" i="1">
              <a:solidFill>
                <a:srgbClr val="FFFF00"/>
              </a:solidFill>
              <a:latin typeface="Times New Roman" charset="0"/>
            </a:endParaRPr>
          </a:p>
        </p:txBody>
      </p:sp>
      <p:sp>
        <p:nvSpPr>
          <p:cNvPr id="181258" name="Rectangle 11"/>
          <p:cNvSpPr>
            <a:spLocks noChangeArrowheads="1"/>
          </p:cNvSpPr>
          <p:nvPr/>
        </p:nvSpPr>
        <p:spPr bwMode="auto">
          <a:xfrm>
            <a:off x="406400" y="2503488"/>
            <a:ext cx="11636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LDL (mmol/l)</a:t>
            </a:r>
            <a:endParaRPr lang="en-US" sz="2400" i="1">
              <a:solidFill>
                <a:srgbClr val="FFFF00"/>
              </a:solidFill>
              <a:latin typeface="Times New Roman" charset="0"/>
            </a:endParaRPr>
          </a:p>
        </p:txBody>
      </p:sp>
      <p:sp>
        <p:nvSpPr>
          <p:cNvPr id="181259" name="Rectangle 12"/>
          <p:cNvSpPr>
            <a:spLocks noChangeArrowheads="1"/>
          </p:cNvSpPr>
          <p:nvPr/>
        </p:nvSpPr>
        <p:spPr bwMode="auto">
          <a:xfrm>
            <a:off x="788988" y="2855913"/>
            <a:ext cx="15446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&lt; 3.0 (116 mg/dl)</a:t>
            </a:r>
            <a:endParaRPr lang="en-US" sz="2400" i="1">
              <a:solidFill>
                <a:srgbClr val="FFFF00"/>
              </a:solidFill>
              <a:latin typeface="Times New Roman" charset="0"/>
            </a:endParaRPr>
          </a:p>
        </p:txBody>
      </p:sp>
      <p:sp>
        <p:nvSpPr>
          <p:cNvPr id="181260" name="Rectangle 13"/>
          <p:cNvSpPr>
            <a:spLocks noChangeArrowheads="1"/>
          </p:cNvSpPr>
          <p:nvPr/>
        </p:nvSpPr>
        <p:spPr bwMode="auto">
          <a:xfrm>
            <a:off x="2951163" y="2855913"/>
            <a:ext cx="338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602</a:t>
            </a:r>
            <a:endParaRPr lang="en-US" sz="2400" i="1">
              <a:solidFill>
                <a:srgbClr val="FFFF00"/>
              </a:solidFill>
              <a:latin typeface="Times New Roman" charset="0"/>
            </a:endParaRPr>
          </a:p>
        </p:txBody>
      </p:sp>
      <p:sp>
        <p:nvSpPr>
          <p:cNvPr id="181261" name="Rectangle 14"/>
          <p:cNvSpPr>
            <a:spLocks noChangeArrowheads="1"/>
          </p:cNvSpPr>
          <p:nvPr/>
        </p:nvSpPr>
        <p:spPr bwMode="auto">
          <a:xfrm>
            <a:off x="4292600" y="2855913"/>
            <a:ext cx="338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761</a:t>
            </a:r>
            <a:endParaRPr lang="en-US" sz="2400" i="1">
              <a:solidFill>
                <a:srgbClr val="FFFF00"/>
              </a:solidFill>
              <a:latin typeface="Times New Roman" charset="0"/>
            </a:endParaRPr>
          </a:p>
        </p:txBody>
      </p:sp>
      <p:sp>
        <p:nvSpPr>
          <p:cNvPr id="181262" name="Line 15"/>
          <p:cNvSpPr>
            <a:spLocks noChangeShapeType="1"/>
          </p:cNvSpPr>
          <p:nvPr/>
        </p:nvSpPr>
        <p:spPr bwMode="auto">
          <a:xfrm>
            <a:off x="5641975" y="2951163"/>
            <a:ext cx="40005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263" name="Rectangle 16"/>
          <p:cNvSpPr>
            <a:spLocks noChangeArrowheads="1"/>
          </p:cNvSpPr>
          <p:nvPr/>
        </p:nvSpPr>
        <p:spPr bwMode="auto">
          <a:xfrm>
            <a:off x="5746750" y="2865438"/>
            <a:ext cx="180975" cy="180975"/>
          </a:xfrm>
          <a:prstGeom prst="rect">
            <a:avLst/>
          </a:prstGeom>
          <a:solidFill>
            <a:srgbClr val="FFFF00"/>
          </a:solidFill>
          <a:ln w="19050">
            <a:solidFill>
              <a:srgbClr val="FFFF00"/>
            </a:solidFill>
            <a:miter lim="800000"/>
            <a:headEnd/>
            <a:tailEnd/>
          </a:ln>
        </p:spPr>
        <p:txBody>
          <a:bodyPr/>
          <a:lstStyle/>
          <a:p>
            <a:pPr defTabSz="914400"/>
            <a:endParaRPr lang="en-US">
              <a:solidFill>
                <a:srgbClr val="000000"/>
              </a:solidFill>
            </a:endParaRPr>
          </a:p>
        </p:txBody>
      </p:sp>
      <p:sp>
        <p:nvSpPr>
          <p:cNvPr id="181264" name="Rectangle 17"/>
          <p:cNvSpPr>
            <a:spLocks noChangeArrowheads="1"/>
          </p:cNvSpPr>
          <p:nvPr/>
        </p:nvSpPr>
        <p:spPr bwMode="auto">
          <a:xfrm>
            <a:off x="825500" y="3141663"/>
            <a:ext cx="1111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latin typeface="Symbol" charset="0"/>
              </a:rPr>
              <a:t>³</a:t>
            </a:r>
            <a:endParaRPr lang="en-US" sz="2400" i="1">
              <a:solidFill>
                <a:srgbClr val="FFFF00"/>
              </a:solidFill>
              <a:latin typeface="Times New Roman" charset="0"/>
            </a:endParaRPr>
          </a:p>
        </p:txBody>
      </p:sp>
      <p:sp>
        <p:nvSpPr>
          <p:cNvPr id="181265" name="Rectangle 18"/>
          <p:cNvSpPr>
            <a:spLocks noChangeArrowheads="1"/>
          </p:cNvSpPr>
          <p:nvPr/>
        </p:nvSpPr>
        <p:spPr bwMode="auto">
          <a:xfrm>
            <a:off x="917575" y="3208338"/>
            <a:ext cx="8556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 3.0 &lt; 3.5</a:t>
            </a:r>
            <a:endParaRPr lang="en-US" sz="2400" i="1">
              <a:solidFill>
                <a:srgbClr val="FFFF00"/>
              </a:solidFill>
              <a:latin typeface="Times New Roman" charset="0"/>
            </a:endParaRPr>
          </a:p>
        </p:txBody>
      </p:sp>
      <p:sp>
        <p:nvSpPr>
          <p:cNvPr id="181266" name="Rectangle 19"/>
          <p:cNvSpPr>
            <a:spLocks noChangeArrowheads="1"/>
          </p:cNvSpPr>
          <p:nvPr/>
        </p:nvSpPr>
        <p:spPr bwMode="auto">
          <a:xfrm>
            <a:off x="2951163" y="3208338"/>
            <a:ext cx="338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483</a:t>
            </a:r>
            <a:endParaRPr lang="en-US" sz="2400" i="1">
              <a:solidFill>
                <a:srgbClr val="FFFF00"/>
              </a:solidFill>
              <a:latin typeface="Times New Roman" charset="0"/>
            </a:endParaRPr>
          </a:p>
        </p:txBody>
      </p:sp>
      <p:sp>
        <p:nvSpPr>
          <p:cNvPr id="181267" name="Rectangle 20"/>
          <p:cNvSpPr>
            <a:spLocks noChangeArrowheads="1"/>
          </p:cNvSpPr>
          <p:nvPr/>
        </p:nvSpPr>
        <p:spPr bwMode="auto">
          <a:xfrm>
            <a:off x="4292600" y="3208338"/>
            <a:ext cx="338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655</a:t>
            </a:r>
            <a:endParaRPr lang="en-US" sz="2400" i="1">
              <a:solidFill>
                <a:srgbClr val="FFFF00"/>
              </a:solidFill>
              <a:latin typeface="Times New Roman" charset="0"/>
            </a:endParaRPr>
          </a:p>
        </p:txBody>
      </p:sp>
      <p:sp>
        <p:nvSpPr>
          <p:cNvPr id="181268" name="Line 21"/>
          <p:cNvSpPr>
            <a:spLocks noChangeShapeType="1"/>
          </p:cNvSpPr>
          <p:nvPr/>
        </p:nvSpPr>
        <p:spPr bwMode="auto">
          <a:xfrm>
            <a:off x="5432425" y="3313113"/>
            <a:ext cx="400050"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269" name="Rectangle 22"/>
          <p:cNvSpPr>
            <a:spLocks noChangeArrowheads="1"/>
          </p:cNvSpPr>
          <p:nvPr/>
        </p:nvSpPr>
        <p:spPr bwMode="auto">
          <a:xfrm>
            <a:off x="5546725" y="3227388"/>
            <a:ext cx="161925" cy="171450"/>
          </a:xfrm>
          <a:prstGeom prst="rect">
            <a:avLst/>
          </a:prstGeom>
          <a:solidFill>
            <a:srgbClr val="FFFF00"/>
          </a:solidFill>
          <a:ln w="19050">
            <a:solidFill>
              <a:srgbClr val="FFFF00"/>
            </a:solidFill>
            <a:miter lim="800000"/>
            <a:headEnd/>
            <a:tailEnd/>
          </a:ln>
        </p:spPr>
        <p:txBody>
          <a:bodyPr/>
          <a:lstStyle/>
          <a:p>
            <a:pPr defTabSz="914400"/>
            <a:endParaRPr lang="en-US">
              <a:solidFill>
                <a:srgbClr val="000000"/>
              </a:solidFill>
            </a:endParaRPr>
          </a:p>
        </p:txBody>
      </p:sp>
      <p:sp>
        <p:nvSpPr>
          <p:cNvPr id="181270" name="Rectangle 23"/>
          <p:cNvSpPr>
            <a:spLocks noChangeArrowheads="1"/>
          </p:cNvSpPr>
          <p:nvPr/>
        </p:nvSpPr>
        <p:spPr bwMode="auto">
          <a:xfrm>
            <a:off x="825500" y="3503613"/>
            <a:ext cx="1111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latin typeface="Symbol" charset="0"/>
              </a:rPr>
              <a:t>³</a:t>
            </a:r>
            <a:endParaRPr lang="en-US" sz="2400" i="1">
              <a:solidFill>
                <a:srgbClr val="FFFF00"/>
              </a:solidFill>
              <a:latin typeface="Times New Roman" charset="0"/>
            </a:endParaRPr>
          </a:p>
        </p:txBody>
      </p:sp>
      <p:sp>
        <p:nvSpPr>
          <p:cNvPr id="181271" name="Rectangle 24"/>
          <p:cNvSpPr>
            <a:spLocks noChangeArrowheads="1"/>
          </p:cNvSpPr>
          <p:nvPr/>
        </p:nvSpPr>
        <p:spPr bwMode="auto">
          <a:xfrm>
            <a:off x="912813" y="3570288"/>
            <a:ext cx="1425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 3.5 (135 mg/dl)</a:t>
            </a:r>
            <a:endParaRPr lang="en-US" sz="2400" i="1">
              <a:solidFill>
                <a:srgbClr val="FFFF00"/>
              </a:solidFill>
              <a:latin typeface="Times New Roman" charset="0"/>
            </a:endParaRPr>
          </a:p>
        </p:txBody>
      </p:sp>
      <p:sp>
        <p:nvSpPr>
          <p:cNvPr id="181272" name="Rectangle 25"/>
          <p:cNvSpPr>
            <a:spLocks noChangeArrowheads="1"/>
          </p:cNvSpPr>
          <p:nvPr/>
        </p:nvSpPr>
        <p:spPr bwMode="auto">
          <a:xfrm>
            <a:off x="2951163" y="3570288"/>
            <a:ext cx="338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957</a:t>
            </a:r>
            <a:endParaRPr lang="en-US" sz="2400" i="1">
              <a:solidFill>
                <a:srgbClr val="FFFF00"/>
              </a:solidFill>
              <a:latin typeface="Times New Roman" charset="0"/>
            </a:endParaRPr>
          </a:p>
        </p:txBody>
      </p:sp>
      <p:sp>
        <p:nvSpPr>
          <p:cNvPr id="181273" name="Rectangle 26"/>
          <p:cNvSpPr>
            <a:spLocks noChangeArrowheads="1"/>
          </p:cNvSpPr>
          <p:nvPr/>
        </p:nvSpPr>
        <p:spPr bwMode="auto">
          <a:xfrm>
            <a:off x="4179888" y="3570288"/>
            <a:ext cx="450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1190</a:t>
            </a:r>
            <a:endParaRPr lang="en-US" sz="2400" i="1">
              <a:solidFill>
                <a:srgbClr val="FFFF00"/>
              </a:solidFill>
              <a:latin typeface="Times New Roman" charset="0"/>
            </a:endParaRPr>
          </a:p>
        </p:txBody>
      </p:sp>
      <p:sp>
        <p:nvSpPr>
          <p:cNvPr id="181274" name="Line 27"/>
          <p:cNvSpPr>
            <a:spLocks noChangeShapeType="1"/>
          </p:cNvSpPr>
          <p:nvPr/>
        </p:nvSpPr>
        <p:spPr bwMode="auto">
          <a:xfrm>
            <a:off x="5689600" y="3665538"/>
            <a:ext cx="333375" cy="1587"/>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275" name="Rectangle 28"/>
          <p:cNvSpPr>
            <a:spLocks noChangeArrowheads="1"/>
          </p:cNvSpPr>
          <p:nvPr/>
        </p:nvSpPr>
        <p:spPr bwMode="auto">
          <a:xfrm>
            <a:off x="5737225" y="3551238"/>
            <a:ext cx="228600" cy="228600"/>
          </a:xfrm>
          <a:prstGeom prst="rect">
            <a:avLst/>
          </a:prstGeom>
          <a:solidFill>
            <a:srgbClr val="FFFF00"/>
          </a:solidFill>
          <a:ln w="19050">
            <a:solidFill>
              <a:srgbClr val="FFFF00"/>
            </a:solidFill>
            <a:miter lim="800000"/>
            <a:headEnd/>
            <a:tailEnd/>
          </a:ln>
        </p:spPr>
        <p:txBody>
          <a:bodyPr/>
          <a:lstStyle/>
          <a:p>
            <a:pPr defTabSz="914400"/>
            <a:endParaRPr lang="en-US">
              <a:solidFill>
                <a:srgbClr val="000000"/>
              </a:solidFill>
            </a:endParaRPr>
          </a:p>
        </p:txBody>
      </p:sp>
      <p:sp>
        <p:nvSpPr>
          <p:cNvPr id="181276" name="Rectangle 29"/>
          <p:cNvSpPr>
            <a:spLocks noChangeArrowheads="1"/>
          </p:cNvSpPr>
          <p:nvPr/>
        </p:nvSpPr>
        <p:spPr bwMode="auto">
          <a:xfrm>
            <a:off x="361950" y="3960813"/>
            <a:ext cx="22256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Összkoleszterin (mmol/l)</a:t>
            </a:r>
            <a:endParaRPr lang="en-US" sz="2400" i="1">
              <a:solidFill>
                <a:srgbClr val="FFFF00"/>
              </a:solidFill>
              <a:latin typeface="Times New Roman" charset="0"/>
            </a:endParaRPr>
          </a:p>
        </p:txBody>
      </p:sp>
      <p:sp>
        <p:nvSpPr>
          <p:cNvPr id="181277" name="Rectangle 30"/>
          <p:cNvSpPr>
            <a:spLocks noChangeArrowheads="1"/>
          </p:cNvSpPr>
          <p:nvPr/>
        </p:nvSpPr>
        <p:spPr bwMode="auto">
          <a:xfrm>
            <a:off x="793750" y="4303713"/>
            <a:ext cx="14874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&lt;5.0 (193 mg/dl)</a:t>
            </a:r>
            <a:endParaRPr lang="en-US" sz="2400" i="1">
              <a:solidFill>
                <a:srgbClr val="FFFF00"/>
              </a:solidFill>
              <a:latin typeface="Times New Roman" charset="0"/>
            </a:endParaRPr>
          </a:p>
        </p:txBody>
      </p:sp>
      <p:sp>
        <p:nvSpPr>
          <p:cNvPr id="181278" name="Rectangle 31"/>
          <p:cNvSpPr>
            <a:spLocks noChangeArrowheads="1"/>
          </p:cNvSpPr>
          <p:nvPr/>
        </p:nvSpPr>
        <p:spPr bwMode="auto">
          <a:xfrm>
            <a:off x="2951163" y="4303713"/>
            <a:ext cx="338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361</a:t>
            </a:r>
            <a:endParaRPr lang="en-US" sz="2400" i="1">
              <a:solidFill>
                <a:srgbClr val="FFFF00"/>
              </a:solidFill>
              <a:latin typeface="Times New Roman" charset="0"/>
            </a:endParaRPr>
          </a:p>
        </p:txBody>
      </p:sp>
      <p:sp>
        <p:nvSpPr>
          <p:cNvPr id="181279" name="Rectangle 32"/>
          <p:cNvSpPr>
            <a:spLocks noChangeArrowheads="1"/>
          </p:cNvSpPr>
          <p:nvPr/>
        </p:nvSpPr>
        <p:spPr bwMode="auto">
          <a:xfrm>
            <a:off x="4292600" y="4303713"/>
            <a:ext cx="338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476</a:t>
            </a:r>
            <a:endParaRPr lang="en-US" sz="2400" i="1">
              <a:solidFill>
                <a:srgbClr val="FFFF00"/>
              </a:solidFill>
              <a:latin typeface="Times New Roman" charset="0"/>
            </a:endParaRPr>
          </a:p>
        </p:txBody>
      </p:sp>
      <p:sp>
        <p:nvSpPr>
          <p:cNvPr id="181280" name="Line 33"/>
          <p:cNvSpPr>
            <a:spLocks noChangeShapeType="1"/>
          </p:cNvSpPr>
          <p:nvPr/>
        </p:nvSpPr>
        <p:spPr bwMode="auto">
          <a:xfrm>
            <a:off x="5518150" y="4408488"/>
            <a:ext cx="504825" cy="1587"/>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281" name="Rectangle 34"/>
          <p:cNvSpPr>
            <a:spLocks noChangeArrowheads="1"/>
          </p:cNvSpPr>
          <p:nvPr/>
        </p:nvSpPr>
        <p:spPr bwMode="auto">
          <a:xfrm>
            <a:off x="5689600" y="4332288"/>
            <a:ext cx="142875" cy="141287"/>
          </a:xfrm>
          <a:prstGeom prst="rect">
            <a:avLst/>
          </a:prstGeom>
          <a:solidFill>
            <a:srgbClr val="FFFF00"/>
          </a:solidFill>
          <a:ln w="19050">
            <a:solidFill>
              <a:srgbClr val="FFFF00"/>
            </a:solidFill>
            <a:miter lim="800000"/>
            <a:headEnd/>
            <a:tailEnd/>
          </a:ln>
        </p:spPr>
        <p:txBody>
          <a:bodyPr/>
          <a:lstStyle/>
          <a:p>
            <a:pPr defTabSz="914400"/>
            <a:endParaRPr lang="en-US">
              <a:solidFill>
                <a:srgbClr val="000000"/>
              </a:solidFill>
            </a:endParaRPr>
          </a:p>
        </p:txBody>
      </p:sp>
      <p:sp>
        <p:nvSpPr>
          <p:cNvPr id="181282" name="Rectangle 35"/>
          <p:cNvSpPr>
            <a:spLocks noChangeArrowheads="1"/>
          </p:cNvSpPr>
          <p:nvPr/>
        </p:nvSpPr>
        <p:spPr bwMode="auto">
          <a:xfrm>
            <a:off x="825500" y="4597400"/>
            <a:ext cx="1111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latin typeface="Symbol" charset="0"/>
              </a:rPr>
              <a:t>³</a:t>
            </a:r>
            <a:endParaRPr lang="en-US" sz="2400" i="1">
              <a:solidFill>
                <a:srgbClr val="FFFF00"/>
              </a:solidFill>
              <a:latin typeface="Times New Roman" charset="0"/>
            </a:endParaRPr>
          </a:p>
        </p:txBody>
      </p:sp>
      <p:sp>
        <p:nvSpPr>
          <p:cNvPr id="181283" name="Rectangle 36"/>
          <p:cNvSpPr>
            <a:spLocks noChangeArrowheads="1"/>
          </p:cNvSpPr>
          <p:nvPr/>
        </p:nvSpPr>
        <p:spPr bwMode="auto">
          <a:xfrm>
            <a:off x="917575" y="4664075"/>
            <a:ext cx="8556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 5.0 &lt; 6.0</a:t>
            </a:r>
            <a:endParaRPr lang="en-US" sz="2400" i="1">
              <a:solidFill>
                <a:srgbClr val="FFFF00"/>
              </a:solidFill>
              <a:latin typeface="Times New Roman" charset="0"/>
            </a:endParaRPr>
          </a:p>
        </p:txBody>
      </p:sp>
      <p:sp>
        <p:nvSpPr>
          <p:cNvPr id="181284" name="Rectangle 37"/>
          <p:cNvSpPr>
            <a:spLocks noChangeArrowheads="1"/>
          </p:cNvSpPr>
          <p:nvPr/>
        </p:nvSpPr>
        <p:spPr bwMode="auto">
          <a:xfrm>
            <a:off x="2951163" y="4664075"/>
            <a:ext cx="338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746</a:t>
            </a:r>
            <a:endParaRPr lang="en-US" sz="2400" i="1">
              <a:solidFill>
                <a:srgbClr val="FFFF00"/>
              </a:solidFill>
              <a:latin typeface="Times New Roman" charset="0"/>
            </a:endParaRPr>
          </a:p>
        </p:txBody>
      </p:sp>
      <p:sp>
        <p:nvSpPr>
          <p:cNvPr id="181285" name="Rectangle 38"/>
          <p:cNvSpPr>
            <a:spLocks noChangeArrowheads="1"/>
          </p:cNvSpPr>
          <p:nvPr/>
        </p:nvSpPr>
        <p:spPr bwMode="auto">
          <a:xfrm>
            <a:off x="4292600" y="4664075"/>
            <a:ext cx="338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965</a:t>
            </a:r>
            <a:endParaRPr lang="en-US" sz="2400" i="1">
              <a:solidFill>
                <a:srgbClr val="FFFF00"/>
              </a:solidFill>
              <a:latin typeface="Times New Roman" charset="0"/>
            </a:endParaRPr>
          </a:p>
        </p:txBody>
      </p:sp>
      <p:sp>
        <p:nvSpPr>
          <p:cNvPr id="181286" name="Line 39"/>
          <p:cNvSpPr>
            <a:spLocks noChangeShapeType="1"/>
          </p:cNvSpPr>
          <p:nvPr/>
        </p:nvSpPr>
        <p:spPr bwMode="auto">
          <a:xfrm>
            <a:off x="5575300" y="4759325"/>
            <a:ext cx="352425"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287" name="Rectangle 40"/>
          <p:cNvSpPr>
            <a:spLocks noChangeArrowheads="1"/>
          </p:cNvSpPr>
          <p:nvPr/>
        </p:nvSpPr>
        <p:spPr bwMode="auto">
          <a:xfrm>
            <a:off x="5651500" y="4664075"/>
            <a:ext cx="200025" cy="200025"/>
          </a:xfrm>
          <a:prstGeom prst="rect">
            <a:avLst/>
          </a:prstGeom>
          <a:solidFill>
            <a:srgbClr val="FFFF00"/>
          </a:solidFill>
          <a:ln w="19050">
            <a:solidFill>
              <a:srgbClr val="FFFF00"/>
            </a:solidFill>
            <a:miter lim="800000"/>
            <a:headEnd/>
            <a:tailEnd/>
          </a:ln>
        </p:spPr>
        <p:txBody>
          <a:bodyPr/>
          <a:lstStyle/>
          <a:p>
            <a:pPr defTabSz="914400"/>
            <a:endParaRPr lang="en-US">
              <a:solidFill>
                <a:srgbClr val="000000"/>
              </a:solidFill>
            </a:endParaRPr>
          </a:p>
        </p:txBody>
      </p:sp>
      <p:sp>
        <p:nvSpPr>
          <p:cNvPr id="181288" name="Rectangle 41"/>
          <p:cNvSpPr>
            <a:spLocks noChangeArrowheads="1"/>
          </p:cNvSpPr>
          <p:nvPr/>
        </p:nvSpPr>
        <p:spPr bwMode="auto">
          <a:xfrm>
            <a:off x="825500" y="4949825"/>
            <a:ext cx="1111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latin typeface="Symbol" charset="0"/>
              </a:rPr>
              <a:t>³</a:t>
            </a:r>
            <a:endParaRPr lang="en-US" sz="2400" i="1">
              <a:solidFill>
                <a:srgbClr val="FFFF00"/>
              </a:solidFill>
              <a:latin typeface="Times New Roman" charset="0"/>
            </a:endParaRPr>
          </a:p>
        </p:txBody>
      </p:sp>
      <p:sp>
        <p:nvSpPr>
          <p:cNvPr id="181289" name="Rectangle 42"/>
          <p:cNvSpPr>
            <a:spLocks noChangeArrowheads="1"/>
          </p:cNvSpPr>
          <p:nvPr/>
        </p:nvSpPr>
        <p:spPr bwMode="auto">
          <a:xfrm>
            <a:off x="912813" y="5016500"/>
            <a:ext cx="1425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 6.0 (232 mg/dl)</a:t>
            </a:r>
            <a:endParaRPr lang="en-US" sz="2400" i="1">
              <a:solidFill>
                <a:srgbClr val="FFFF00"/>
              </a:solidFill>
              <a:latin typeface="Times New Roman" charset="0"/>
            </a:endParaRPr>
          </a:p>
        </p:txBody>
      </p:sp>
      <p:sp>
        <p:nvSpPr>
          <p:cNvPr id="181290" name="Rectangle 43"/>
          <p:cNvSpPr>
            <a:spLocks noChangeArrowheads="1"/>
          </p:cNvSpPr>
          <p:nvPr/>
        </p:nvSpPr>
        <p:spPr bwMode="auto">
          <a:xfrm>
            <a:off x="2951163" y="5016500"/>
            <a:ext cx="338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935</a:t>
            </a:r>
            <a:endParaRPr lang="en-US" sz="2400" i="1">
              <a:solidFill>
                <a:srgbClr val="FFFF00"/>
              </a:solidFill>
              <a:latin typeface="Times New Roman" charset="0"/>
            </a:endParaRPr>
          </a:p>
        </p:txBody>
      </p:sp>
      <p:sp>
        <p:nvSpPr>
          <p:cNvPr id="181291" name="Rectangle 44"/>
          <p:cNvSpPr>
            <a:spLocks noChangeArrowheads="1"/>
          </p:cNvSpPr>
          <p:nvPr/>
        </p:nvSpPr>
        <p:spPr bwMode="auto">
          <a:xfrm>
            <a:off x="4179888" y="5016500"/>
            <a:ext cx="450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1165</a:t>
            </a:r>
            <a:endParaRPr lang="en-US" sz="2400" i="1">
              <a:solidFill>
                <a:srgbClr val="FFFF00"/>
              </a:solidFill>
              <a:latin typeface="Times New Roman" charset="0"/>
            </a:endParaRPr>
          </a:p>
        </p:txBody>
      </p:sp>
      <p:sp>
        <p:nvSpPr>
          <p:cNvPr id="181292" name="Line 45"/>
          <p:cNvSpPr>
            <a:spLocks noChangeShapeType="1"/>
          </p:cNvSpPr>
          <p:nvPr/>
        </p:nvSpPr>
        <p:spPr bwMode="auto">
          <a:xfrm>
            <a:off x="5661025" y="5121275"/>
            <a:ext cx="333375" cy="1588"/>
          </a:xfrm>
          <a:prstGeom prst="line">
            <a:avLst/>
          </a:prstGeom>
          <a:noFill/>
          <a:ln w="19050">
            <a:solidFill>
              <a:srgbClr val="FFFFFF"/>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293" name="Rectangle 46"/>
          <p:cNvSpPr>
            <a:spLocks noChangeArrowheads="1"/>
          </p:cNvSpPr>
          <p:nvPr/>
        </p:nvSpPr>
        <p:spPr bwMode="auto">
          <a:xfrm>
            <a:off x="5718175" y="5006975"/>
            <a:ext cx="228600" cy="228600"/>
          </a:xfrm>
          <a:prstGeom prst="rect">
            <a:avLst/>
          </a:prstGeom>
          <a:solidFill>
            <a:srgbClr val="FFFF00"/>
          </a:solidFill>
          <a:ln w="19050">
            <a:solidFill>
              <a:srgbClr val="FFFF00"/>
            </a:solidFill>
            <a:miter lim="800000"/>
            <a:headEnd/>
            <a:tailEnd/>
          </a:ln>
        </p:spPr>
        <p:txBody>
          <a:bodyPr/>
          <a:lstStyle/>
          <a:p>
            <a:pPr defTabSz="914400"/>
            <a:endParaRPr lang="en-US">
              <a:solidFill>
                <a:srgbClr val="000000"/>
              </a:solidFill>
            </a:endParaRPr>
          </a:p>
        </p:txBody>
      </p:sp>
      <p:sp>
        <p:nvSpPr>
          <p:cNvPr id="181294" name="Rectangle 47"/>
          <p:cNvSpPr>
            <a:spLocks noChangeArrowheads="1"/>
          </p:cNvSpPr>
          <p:nvPr/>
        </p:nvSpPr>
        <p:spPr bwMode="auto">
          <a:xfrm>
            <a:off x="447675" y="5502275"/>
            <a:ext cx="13096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b="1">
                <a:solidFill>
                  <a:srgbClr val="FFFF00"/>
                </a:solidFill>
              </a:rPr>
              <a:t>Összes beteg</a:t>
            </a:r>
            <a:endParaRPr lang="en-US" sz="2400" b="1" i="1">
              <a:solidFill>
                <a:srgbClr val="FFFF00"/>
              </a:solidFill>
              <a:latin typeface="Times New Roman" charset="0"/>
            </a:endParaRPr>
          </a:p>
        </p:txBody>
      </p:sp>
      <p:sp>
        <p:nvSpPr>
          <p:cNvPr id="181295" name="Rectangle 48"/>
          <p:cNvSpPr>
            <a:spLocks noChangeArrowheads="1"/>
          </p:cNvSpPr>
          <p:nvPr/>
        </p:nvSpPr>
        <p:spPr bwMode="auto">
          <a:xfrm>
            <a:off x="2838450" y="5502275"/>
            <a:ext cx="450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2042</a:t>
            </a:r>
            <a:endParaRPr lang="en-US" sz="2400" i="1">
              <a:solidFill>
                <a:srgbClr val="FFFF00"/>
              </a:solidFill>
              <a:latin typeface="Times New Roman" charset="0"/>
            </a:endParaRPr>
          </a:p>
        </p:txBody>
      </p:sp>
      <p:sp>
        <p:nvSpPr>
          <p:cNvPr id="181296" name="Rectangle 49"/>
          <p:cNvSpPr>
            <a:spLocks noChangeArrowheads="1"/>
          </p:cNvSpPr>
          <p:nvPr/>
        </p:nvSpPr>
        <p:spPr bwMode="auto">
          <a:xfrm>
            <a:off x="4179888" y="5502275"/>
            <a:ext cx="4508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2606</a:t>
            </a:r>
            <a:endParaRPr lang="en-US" sz="2400" i="1">
              <a:solidFill>
                <a:srgbClr val="FFFF00"/>
              </a:solidFill>
              <a:latin typeface="Times New Roman" charset="0"/>
            </a:endParaRPr>
          </a:p>
        </p:txBody>
      </p:sp>
      <p:sp>
        <p:nvSpPr>
          <p:cNvPr id="181297" name="Rectangle 50"/>
          <p:cNvSpPr>
            <a:spLocks noChangeArrowheads="1"/>
          </p:cNvSpPr>
          <p:nvPr/>
        </p:nvSpPr>
        <p:spPr bwMode="auto">
          <a:xfrm>
            <a:off x="2692400" y="5730875"/>
            <a:ext cx="7127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(19.9%)</a:t>
            </a:r>
            <a:endParaRPr lang="en-US" sz="2400" i="1">
              <a:solidFill>
                <a:srgbClr val="FFFF00"/>
              </a:solidFill>
              <a:latin typeface="Times New Roman" charset="0"/>
            </a:endParaRPr>
          </a:p>
        </p:txBody>
      </p:sp>
      <p:sp>
        <p:nvSpPr>
          <p:cNvPr id="181298" name="Rectangle 51"/>
          <p:cNvSpPr>
            <a:spLocks noChangeArrowheads="1"/>
          </p:cNvSpPr>
          <p:nvPr/>
        </p:nvSpPr>
        <p:spPr bwMode="auto">
          <a:xfrm>
            <a:off x="4033838" y="5730875"/>
            <a:ext cx="71278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(25.4%)</a:t>
            </a:r>
            <a:endParaRPr lang="en-US" sz="2400" i="1">
              <a:solidFill>
                <a:srgbClr val="FFFF00"/>
              </a:solidFill>
              <a:latin typeface="Times New Roman" charset="0"/>
            </a:endParaRPr>
          </a:p>
        </p:txBody>
      </p:sp>
      <p:sp>
        <p:nvSpPr>
          <p:cNvPr id="181299" name="Rectangle 52"/>
          <p:cNvSpPr>
            <a:spLocks noChangeArrowheads="1"/>
          </p:cNvSpPr>
          <p:nvPr/>
        </p:nvSpPr>
        <p:spPr bwMode="auto">
          <a:xfrm>
            <a:off x="7943850" y="4654550"/>
            <a:ext cx="4508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2000" b="1">
                <a:solidFill>
                  <a:srgbClr val="FFFF00"/>
                </a:solidFill>
              </a:rPr>
              <a:t>24%</a:t>
            </a:r>
            <a:endParaRPr lang="en-US" sz="2000" i="1">
              <a:solidFill>
                <a:srgbClr val="FFFF00"/>
              </a:solidFill>
              <a:latin typeface="Times New Roman" charset="0"/>
            </a:endParaRPr>
          </a:p>
        </p:txBody>
      </p:sp>
      <p:sp>
        <p:nvSpPr>
          <p:cNvPr id="181300" name="Rectangle 53"/>
          <p:cNvSpPr>
            <a:spLocks noChangeArrowheads="1"/>
          </p:cNvSpPr>
          <p:nvPr/>
        </p:nvSpPr>
        <p:spPr bwMode="auto">
          <a:xfrm>
            <a:off x="7853363" y="5441950"/>
            <a:ext cx="5413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b="1">
                <a:solidFill>
                  <a:srgbClr val="FFFF00"/>
                </a:solidFill>
              </a:rPr>
              <a:t>SE 2.6</a:t>
            </a:r>
            <a:endParaRPr lang="en-US" sz="2400" b="1" i="1">
              <a:solidFill>
                <a:srgbClr val="FFFF00"/>
              </a:solidFill>
              <a:latin typeface="Times New Roman" charset="0"/>
            </a:endParaRPr>
          </a:p>
        </p:txBody>
      </p:sp>
      <p:sp>
        <p:nvSpPr>
          <p:cNvPr id="181301" name="Rectangle 54"/>
          <p:cNvSpPr>
            <a:spLocks noChangeArrowheads="1"/>
          </p:cNvSpPr>
          <p:nvPr/>
        </p:nvSpPr>
        <p:spPr bwMode="auto">
          <a:xfrm>
            <a:off x="7550150" y="4918075"/>
            <a:ext cx="11557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2000" b="1">
                <a:solidFill>
                  <a:srgbClr val="FFFF00"/>
                </a:solidFill>
              </a:rPr>
              <a:t>csökkenés</a:t>
            </a:r>
            <a:endParaRPr lang="en-US" sz="2000" i="1">
              <a:solidFill>
                <a:srgbClr val="FFFF00"/>
              </a:solidFill>
              <a:latin typeface="Times New Roman" charset="0"/>
            </a:endParaRPr>
          </a:p>
        </p:txBody>
      </p:sp>
      <p:sp>
        <p:nvSpPr>
          <p:cNvPr id="181302" name="Rectangle 55"/>
          <p:cNvSpPr>
            <a:spLocks noChangeArrowheads="1"/>
          </p:cNvSpPr>
          <p:nvPr/>
        </p:nvSpPr>
        <p:spPr bwMode="auto">
          <a:xfrm>
            <a:off x="7681913" y="5210175"/>
            <a:ext cx="8985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b="1">
                <a:solidFill>
                  <a:srgbClr val="FFFF00"/>
                </a:solidFill>
              </a:rPr>
              <a:t>(P&lt;0.0001)</a:t>
            </a:r>
            <a:endParaRPr lang="en-US" sz="2400" b="1" i="1">
              <a:solidFill>
                <a:srgbClr val="FFFF00"/>
              </a:solidFill>
              <a:latin typeface="Times New Roman" charset="0"/>
            </a:endParaRPr>
          </a:p>
        </p:txBody>
      </p:sp>
      <p:sp>
        <p:nvSpPr>
          <p:cNvPr id="181303" name="Freeform 56"/>
          <p:cNvSpPr>
            <a:spLocks/>
          </p:cNvSpPr>
          <p:nvPr/>
        </p:nvSpPr>
        <p:spPr bwMode="auto">
          <a:xfrm>
            <a:off x="5680075" y="5435600"/>
            <a:ext cx="219075" cy="342900"/>
          </a:xfrm>
          <a:custGeom>
            <a:avLst/>
            <a:gdLst>
              <a:gd name="T0" fmla="*/ 0 w 138"/>
              <a:gd name="T1" fmla="*/ 171450 h 216"/>
              <a:gd name="T2" fmla="*/ 104775 w 138"/>
              <a:gd name="T3" fmla="*/ 342900 h 216"/>
              <a:gd name="T4" fmla="*/ 219075 w 138"/>
              <a:gd name="T5" fmla="*/ 171450 h 216"/>
              <a:gd name="T6" fmla="*/ 104775 w 138"/>
              <a:gd name="T7" fmla="*/ 0 h 216"/>
              <a:gd name="T8" fmla="*/ 0 w 138"/>
              <a:gd name="T9" fmla="*/ 171450 h 2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8" h="216">
                <a:moveTo>
                  <a:pt x="0" y="108"/>
                </a:moveTo>
                <a:lnTo>
                  <a:pt x="66" y="216"/>
                </a:lnTo>
                <a:lnTo>
                  <a:pt x="138" y="108"/>
                </a:lnTo>
                <a:lnTo>
                  <a:pt x="66" y="0"/>
                </a:lnTo>
                <a:lnTo>
                  <a:pt x="0" y="108"/>
                </a:lnTo>
                <a:close/>
              </a:path>
            </a:pathLst>
          </a:custGeom>
          <a:solidFill>
            <a:srgbClr val="FFFF00"/>
          </a:solidFill>
          <a:ln w="19050">
            <a:solidFill>
              <a:srgbClr val="FFFF00"/>
            </a:solidFill>
            <a:prstDash val="solid"/>
            <a:round/>
            <a:headEnd/>
            <a:tailEnd/>
          </a:ln>
        </p:spPr>
        <p:txBody>
          <a:bodyPr/>
          <a:lstStyle/>
          <a:p>
            <a:pPr defTabSz="914400"/>
            <a:endParaRPr lang="en-US">
              <a:solidFill>
                <a:srgbClr val="000000"/>
              </a:solidFill>
            </a:endParaRPr>
          </a:p>
        </p:txBody>
      </p:sp>
      <p:sp>
        <p:nvSpPr>
          <p:cNvPr id="181304" name="Line 57"/>
          <p:cNvSpPr>
            <a:spLocks noChangeShapeType="1"/>
          </p:cNvSpPr>
          <p:nvPr/>
        </p:nvSpPr>
        <p:spPr bwMode="auto">
          <a:xfrm>
            <a:off x="4900613" y="6064250"/>
            <a:ext cx="2482850" cy="1588"/>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05" name="Line 58"/>
          <p:cNvSpPr>
            <a:spLocks noChangeShapeType="1"/>
          </p:cNvSpPr>
          <p:nvPr/>
        </p:nvSpPr>
        <p:spPr bwMode="auto">
          <a:xfrm flipV="1">
            <a:off x="6394450" y="2333625"/>
            <a:ext cx="1588" cy="3730625"/>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06" name="Line 59"/>
          <p:cNvSpPr>
            <a:spLocks noChangeShapeType="1"/>
          </p:cNvSpPr>
          <p:nvPr/>
        </p:nvSpPr>
        <p:spPr bwMode="auto">
          <a:xfrm flipV="1">
            <a:off x="5784850" y="2333625"/>
            <a:ext cx="1588" cy="3730625"/>
          </a:xfrm>
          <a:prstGeom prst="line">
            <a:avLst/>
          </a:prstGeom>
          <a:noFill/>
          <a:ln w="9525">
            <a:solidFill>
              <a:srgbClr val="FFFF00"/>
            </a:solidFill>
            <a:prstDash val="sysDash"/>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07" name="Line 60"/>
          <p:cNvSpPr>
            <a:spLocks noChangeShapeType="1"/>
          </p:cNvSpPr>
          <p:nvPr/>
        </p:nvSpPr>
        <p:spPr bwMode="auto">
          <a:xfrm flipV="1">
            <a:off x="4900613" y="6064250"/>
            <a:ext cx="1587"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08" name="Rectangle 61"/>
          <p:cNvSpPr>
            <a:spLocks noChangeArrowheads="1"/>
          </p:cNvSpPr>
          <p:nvPr/>
        </p:nvSpPr>
        <p:spPr bwMode="auto">
          <a:xfrm>
            <a:off x="4797425" y="6188075"/>
            <a:ext cx="282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0.4</a:t>
            </a:r>
            <a:endParaRPr lang="en-US" sz="2400" i="1">
              <a:solidFill>
                <a:srgbClr val="FFFF00"/>
              </a:solidFill>
              <a:latin typeface="Times New Roman" charset="0"/>
            </a:endParaRPr>
          </a:p>
        </p:txBody>
      </p:sp>
      <p:sp>
        <p:nvSpPr>
          <p:cNvPr id="181309" name="Line 62"/>
          <p:cNvSpPr>
            <a:spLocks noChangeShapeType="1"/>
          </p:cNvSpPr>
          <p:nvPr/>
        </p:nvSpPr>
        <p:spPr bwMode="auto">
          <a:xfrm flipV="1">
            <a:off x="5148263" y="6064250"/>
            <a:ext cx="1587"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10" name="Rectangle 63"/>
          <p:cNvSpPr>
            <a:spLocks noChangeArrowheads="1"/>
          </p:cNvSpPr>
          <p:nvPr/>
        </p:nvSpPr>
        <p:spPr bwMode="auto">
          <a:xfrm>
            <a:off x="5292725" y="6188075"/>
            <a:ext cx="282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0.6</a:t>
            </a:r>
            <a:endParaRPr lang="en-US" sz="2400" i="1">
              <a:solidFill>
                <a:srgbClr val="FFFF00"/>
              </a:solidFill>
              <a:latin typeface="Times New Roman" charset="0"/>
            </a:endParaRPr>
          </a:p>
        </p:txBody>
      </p:sp>
      <p:sp>
        <p:nvSpPr>
          <p:cNvPr id="181311" name="Line 64"/>
          <p:cNvSpPr>
            <a:spLocks noChangeShapeType="1"/>
          </p:cNvSpPr>
          <p:nvPr/>
        </p:nvSpPr>
        <p:spPr bwMode="auto">
          <a:xfrm flipV="1">
            <a:off x="5641975" y="6064250"/>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12" name="Line 65"/>
          <p:cNvSpPr>
            <a:spLocks noChangeShapeType="1"/>
          </p:cNvSpPr>
          <p:nvPr/>
        </p:nvSpPr>
        <p:spPr bwMode="auto">
          <a:xfrm flipV="1">
            <a:off x="5889625" y="6064250"/>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13" name="Rectangle 66"/>
          <p:cNvSpPr>
            <a:spLocks noChangeArrowheads="1"/>
          </p:cNvSpPr>
          <p:nvPr/>
        </p:nvSpPr>
        <p:spPr bwMode="auto">
          <a:xfrm>
            <a:off x="5786438" y="6188075"/>
            <a:ext cx="282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0.8</a:t>
            </a:r>
            <a:endParaRPr lang="en-US" sz="2400" i="1">
              <a:solidFill>
                <a:srgbClr val="FFFF00"/>
              </a:solidFill>
              <a:latin typeface="Times New Roman" charset="0"/>
            </a:endParaRPr>
          </a:p>
        </p:txBody>
      </p:sp>
      <p:sp>
        <p:nvSpPr>
          <p:cNvPr id="181314" name="Line 67"/>
          <p:cNvSpPr>
            <a:spLocks noChangeShapeType="1"/>
          </p:cNvSpPr>
          <p:nvPr/>
        </p:nvSpPr>
        <p:spPr bwMode="auto">
          <a:xfrm flipV="1">
            <a:off x="6137275" y="6064250"/>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15" name="Line 68"/>
          <p:cNvSpPr>
            <a:spLocks noChangeShapeType="1"/>
          </p:cNvSpPr>
          <p:nvPr/>
        </p:nvSpPr>
        <p:spPr bwMode="auto">
          <a:xfrm flipV="1">
            <a:off x="6381750" y="6064250"/>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16" name="Rectangle 69"/>
          <p:cNvSpPr>
            <a:spLocks noChangeArrowheads="1"/>
          </p:cNvSpPr>
          <p:nvPr/>
        </p:nvSpPr>
        <p:spPr bwMode="auto">
          <a:xfrm>
            <a:off x="6291263" y="6188075"/>
            <a:ext cx="282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1.0</a:t>
            </a:r>
            <a:endParaRPr lang="en-US" sz="2400" i="1">
              <a:solidFill>
                <a:srgbClr val="FFFF00"/>
              </a:solidFill>
              <a:latin typeface="Times New Roman" charset="0"/>
            </a:endParaRPr>
          </a:p>
        </p:txBody>
      </p:sp>
      <p:sp>
        <p:nvSpPr>
          <p:cNvPr id="181317" name="Line 70"/>
          <p:cNvSpPr>
            <a:spLocks noChangeShapeType="1"/>
          </p:cNvSpPr>
          <p:nvPr/>
        </p:nvSpPr>
        <p:spPr bwMode="auto">
          <a:xfrm flipV="1">
            <a:off x="6642100" y="6064250"/>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18" name="Line 71"/>
          <p:cNvSpPr>
            <a:spLocks noChangeShapeType="1"/>
          </p:cNvSpPr>
          <p:nvPr/>
        </p:nvSpPr>
        <p:spPr bwMode="auto">
          <a:xfrm flipV="1">
            <a:off x="6889750" y="6064250"/>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19" name="Rectangle 72"/>
          <p:cNvSpPr>
            <a:spLocks noChangeArrowheads="1"/>
          </p:cNvSpPr>
          <p:nvPr/>
        </p:nvSpPr>
        <p:spPr bwMode="auto">
          <a:xfrm>
            <a:off x="6786563" y="6188075"/>
            <a:ext cx="282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1.2</a:t>
            </a:r>
            <a:endParaRPr lang="en-US" sz="2400" i="1">
              <a:solidFill>
                <a:srgbClr val="FFFF00"/>
              </a:solidFill>
              <a:latin typeface="Times New Roman" charset="0"/>
            </a:endParaRPr>
          </a:p>
        </p:txBody>
      </p:sp>
      <p:sp>
        <p:nvSpPr>
          <p:cNvPr id="181320" name="Line 73"/>
          <p:cNvSpPr>
            <a:spLocks noChangeShapeType="1"/>
          </p:cNvSpPr>
          <p:nvPr/>
        </p:nvSpPr>
        <p:spPr bwMode="auto">
          <a:xfrm flipV="1">
            <a:off x="7383463" y="6064250"/>
            <a:ext cx="1587"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21" name="Rectangle 74"/>
          <p:cNvSpPr>
            <a:spLocks noChangeArrowheads="1"/>
          </p:cNvSpPr>
          <p:nvPr/>
        </p:nvSpPr>
        <p:spPr bwMode="auto">
          <a:xfrm>
            <a:off x="7280275" y="6188075"/>
            <a:ext cx="2825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defTabSz="914400"/>
            <a:r>
              <a:rPr lang="en-US" sz="1600">
                <a:solidFill>
                  <a:srgbClr val="FFFF00"/>
                </a:solidFill>
              </a:rPr>
              <a:t>1.4</a:t>
            </a:r>
            <a:endParaRPr lang="en-US" sz="2400" i="1">
              <a:solidFill>
                <a:srgbClr val="FFFF00"/>
              </a:solidFill>
              <a:latin typeface="Times New Roman" charset="0"/>
            </a:endParaRPr>
          </a:p>
        </p:txBody>
      </p:sp>
      <p:sp>
        <p:nvSpPr>
          <p:cNvPr id="181322" name="Line 75"/>
          <p:cNvSpPr>
            <a:spLocks noChangeShapeType="1"/>
          </p:cNvSpPr>
          <p:nvPr/>
        </p:nvSpPr>
        <p:spPr bwMode="auto">
          <a:xfrm flipV="1">
            <a:off x="7131050" y="6056313"/>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
        <p:nvSpPr>
          <p:cNvPr id="181323" name="Line 76"/>
          <p:cNvSpPr>
            <a:spLocks noChangeShapeType="1"/>
          </p:cNvSpPr>
          <p:nvPr/>
        </p:nvSpPr>
        <p:spPr bwMode="auto">
          <a:xfrm flipV="1">
            <a:off x="5403850" y="6056313"/>
            <a:ext cx="1588" cy="104775"/>
          </a:xfrm>
          <a:prstGeom prst="line">
            <a:avLst/>
          </a:prstGeom>
          <a:noFill/>
          <a:ln w="9525">
            <a:solidFill>
              <a:srgbClr val="FFFF00"/>
            </a:solidFill>
            <a:round/>
            <a:headEnd/>
            <a:tailEnd/>
          </a:ln>
          <a:extLst>
            <a:ext uri="{909E8E84-426E-40dd-AFC4-6F175D3DCCD1}">
              <a14:hiddenFill xmlns:a14="http://schemas.microsoft.com/office/drawing/2010/main" xmlns="">
                <a:noFill/>
              </a14:hiddenFill>
            </a:ext>
          </a:extLst>
        </p:spPr>
        <p:txBody>
          <a:bodyPr/>
          <a:lstStyle/>
          <a:p>
            <a:pPr defTabSz="914400"/>
            <a:endParaRPr lang="en-US">
              <a:solidFill>
                <a:srgbClr val="000000"/>
              </a:solidFill>
            </a:endParaRPr>
          </a:p>
        </p:txBody>
      </p:sp>
    </p:spTree>
    <p:extLst>
      <p:ext uri="{BB962C8B-B14F-4D97-AF65-F5344CB8AC3E}">
        <p14:creationId xmlns:p14="http://schemas.microsoft.com/office/powerpoint/2010/main" val="370636782"/>
      </p:ext>
    </p:extLst>
  </p:cSld>
  <p:clrMapOvr>
    <a:masterClrMapping/>
  </p:clrMapOvr>
  <p:transition advTm="50752"/>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template">
  <a:themeElements>
    <a:clrScheme name="">
      <a:dk1>
        <a:srgbClr val="005C84"/>
      </a:dk1>
      <a:lt1>
        <a:srgbClr val="FFFFFF"/>
      </a:lt1>
      <a:dk2>
        <a:srgbClr val="042341"/>
      </a:dk2>
      <a:lt2>
        <a:srgbClr val="00428A"/>
      </a:lt2>
      <a:accent1>
        <a:srgbClr val="D1043E"/>
      </a:accent1>
      <a:accent2>
        <a:srgbClr val="0084CB"/>
      </a:accent2>
      <a:accent3>
        <a:srgbClr val="AAACB0"/>
      </a:accent3>
      <a:accent4>
        <a:srgbClr val="DADADA"/>
      </a:accent4>
      <a:accent5>
        <a:srgbClr val="E5AAAF"/>
      </a:accent5>
      <a:accent6>
        <a:srgbClr val="0077B8"/>
      </a:accent6>
      <a:hlink>
        <a:srgbClr val="D6DEE4"/>
      </a:hlink>
      <a:folHlink>
        <a:srgbClr val="798893"/>
      </a:folHlink>
    </a:clrScheme>
    <a:fontScheme name="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
      <a:clrScheme name="template 14">
        <a:dk1>
          <a:srgbClr val="00427E"/>
        </a:dk1>
        <a:lt1>
          <a:srgbClr val="FFFFFF"/>
        </a:lt1>
        <a:dk2>
          <a:srgbClr val="00539F"/>
        </a:dk2>
        <a:lt2>
          <a:srgbClr val="0A6AAF"/>
        </a:lt2>
        <a:accent1>
          <a:srgbClr val="D1043E"/>
        </a:accent1>
        <a:accent2>
          <a:srgbClr val="1181C5"/>
        </a:accent2>
        <a:accent3>
          <a:srgbClr val="AAB3CD"/>
        </a:accent3>
        <a:accent4>
          <a:srgbClr val="DADADA"/>
        </a:accent4>
        <a:accent5>
          <a:srgbClr val="E5AAAF"/>
        </a:accent5>
        <a:accent6>
          <a:srgbClr val="0E74B2"/>
        </a:accent6>
        <a:hlink>
          <a:srgbClr val="FFFFFF"/>
        </a:hlink>
        <a:folHlink>
          <a:srgbClr val="99CC00"/>
        </a:folHlink>
      </a:clrScheme>
      <a:clrMap bg1="dk2" tx1="lt1" bg2="dk1" tx2="lt2" accent1="accent1" accent2="accent2" accent3="accent3" accent4="accent4" accent5="accent5" accent6="accent6" hlink="hlink" folHlink="folHlink"/>
    </a:extraClrScheme>
    <a:extraClrScheme>
      <a:clrScheme name="template 15">
        <a:dk1>
          <a:srgbClr val="00427E"/>
        </a:dk1>
        <a:lt1>
          <a:srgbClr val="FFFFFF"/>
        </a:lt1>
        <a:dk2>
          <a:srgbClr val="00539F"/>
        </a:dk2>
        <a:lt2>
          <a:srgbClr val="0A6AAF"/>
        </a:lt2>
        <a:accent1>
          <a:srgbClr val="D1043E"/>
        </a:accent1>
        <a:accent2>
          <a:srgbClr val="1181C5"/>
        </a:accent2>
        <a:accent3>
          <a:srgbClr val="AAB3CD"/>
        </a:accent3>
        <a:accent4>
          <a:srgbClr val="DADADA"/>
        </a:accent4>
        <a:accent5>
          <a:srgbClr val="E5AAAF"/>
        </a:accent5>
        <a:accent6>
          <a:srgbClr val="0E74B2"/>
        </a:accent6>
        <a:hlink>
          <a:srgbClr val="D6DEE4"/>
        </a:hlink>
        <a:folHlink>
          <a:srgbClr val="B9C6D1"/>
        </a:folHlink>
      </a:clrScheme>
      <a:clrMap bg1="dk2" tx1="lt1" bg2="dk1" tx2="lt2" accent1="accent1" accent2="accent2" accent3="accent3" accent4="accent4" accent5="accent5" accent6="accent6" hlink="hlink" folHlink="folHlink"/>
    </a:extraClrScheme>
    <a:extraClrScheme>
      <a:clrScheme name="template 16">
        <a:dk1>
          <a:srgbClr val="004B90"/>
        </a:dk1>
        <a:lt1>
          <a:srgbClr val="FFFFFF"/>
        </a:lt1>
        <a:dk2>
          <a:srgbClr val="00539F"/>
        </a:dk2>
        <a:lt2>
          <a:srgbClr val="0A6AAF"/>
        </a:lt2>
        <a:accent1>
          <a:srgbClr val="D1043E"/>
        </a:accent1>
        <a:accent2>
          <a:srgbClr val="1181C5"/>
        </a:accent2>
        <a:accent3>
          <a:srgbClr val="AAB3CD"/>
        </a:accent3>
        <a:accent4>
          <a:srgbClr val="DADADA"/>
        </a:accent4>
        <a:accent5>
          <a:srgbClr val="E5AAAF"/>
        </a:accent5>
        <a:accent6>
          <a:srgbClr val="0E74B2"/>
        </a:accent6>
        <a:hlink>
          <a:srgbClr val="D6DEE4"/>
        </a:hlink>
        <a:folHlink>
          <a:srgbClr val="B9C6D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Alapértelmezett terv">
  <a:themeElements>
    <a:clrScheme name="1_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lapértelmezett terv">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template">
  <a:themeElements>
    <a:clrScheme name="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
      <a:dk1>
        <a:srgbClr val="FFFF00"/>
      </a:dk1>
      <a:lt1>
        <a:srgbClr val="FFFFFF"/>
      </a:lt1>
      <a:dk2>
        <a:srgbClr val="FF9933"/>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2_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PAF_Academy_template">
  <a:themeElements>
    <a:clrScheme name="">
      <a:dk1>
        <a:srgbClr val="00498B"/>
      </a:dk1>
      <a:lt1>
        <a:srgbClr val="FFFFFF"/>
      </a:lt1>
      <a:dk2>
        <a:srgbClr val="00498B"/>
      </a:dk2>
      <a:lt2>
        <a:srgbClr val="005C84"/>
      </a:lt2>
      <a:accent1>
        <a:srgbClr val="CD1543"/>
      </a:accent1>
      <a:accent2>
        <a:srgbClr val="00498B"/>
      </a:accent2>
      <a:accent3>
        <a:srgbClr val="FFFFFF"/>
      </a:accent3>
      <a:accent4>
        <a:srgbClr val="003D76"/>
      </a:accent4>
      <a:accent5>
        <a:srgbClr val="E3AAB0"/>
      </a:accent5>
      <a:accent6>
        <a:srgbClr val="00417D"/>
      </a:accent6>
      <a:hlink>
        <a:srgbClr val="0084CB"/>
      </a:hlink>
      <a:folHlink>
        <a:srgbClr val="007370"/>
      </a:folHlink>
    </a:clrScheme>
    <a:fontScheme name="SPAF_Academy_temp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AF_Academy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AF_Academy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AF_Academy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AF_Academy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AF_Academy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AF_Academy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AF_Academy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AF_Academy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AF_Academy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AF_Academy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AF_Academy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AF_Academy_template 13">
        <a:dk1>
          <a:srgbClr val="005C84"/>
        </a:dk1>
        <a:lt1>
          <a:srgbClr val="FFFFFF"/>
        </a:lt1>
        <a:dk2>
          <a:srgbClr val="005C84"/>
        </a:dk2>
        <a:lt2>
          <a:srgbClr val="808080"/>
        </a:lt2>
        <a:accent1>
          <a:srgbClr val="A21636"/>
        </a:accent1>
        <a:accent2>
          <a:srgbClr val="0046AD"/>
        </a:accent2>
        <a:accent3>
          <a:srgbClr val="FFFFFF"/>
        </a:accent3>
        <a:accent4>
          <a:srgbClr val="004D70"/>
        </a:accent4>
        <a:accent5>
          <a:srgbClr val="CEABAE"/>
        </a:accent5>
        <a:accent6>
          <a:srgbClr val="003F9C"/>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4">
        <a:dk1>
          <a:srgbClr val="0046AD"/>
        </a:dk1>
        <a:lt1>
          <a:srgbClr val="FFFFFF"/>
        </a:lt1>
        <a:dk2>
          <a:srgbClr val="0046AD"/>
        </a:dk2>
        <a:lt2>
          <a:srgbClr val="808080"/>
        </a:lt2>
        <a:accent1>
          <a:srgbClr val="A21636"/>
        </a:accent1>
        <a:accent2>
          <a:srgbClr val="005C84"/>
        </a:accent2>
        <a:accent3>
          <a:srgbClr val="FFFFFF"/>
        </a:accent3>
        <a:accent4>
          <a:srgbClr val="003A93"/>
        </a:accent4>
        <a:accent5>
          <a:srgbClr val="CEABAE"/>
        </a:accent5>
        <a:accent6>
          <a:srgbClr val="005377"/>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5">
        <a:dk1>
          <a:srgbClr val="00498B"/>
        </a:dk1>
        <a:lt1>
          <a:srgbClr val="FFFFFF"/>
        </a:lt1>
        <a:dk2>
          <a:srgbClr val="00498B"/>
        </a:dk2>
        <a:lt2>
          <a:srgbClr val="005C84"/>
        </a:lt2>
        <a:accent1>
          <a:srgbClr val="A21636"/>
        </a:accent1>
        <a:accent2>
          <a:srgbClr val="00498B"/>
        </a:accent2>
        <a:accent3>
          <a:srgbClr val="FFFFFF"/>
        </a:accent3>
        <a:accent4>
          <a:srgbClr val="003D76"/>
        </a:accent4>
        <a:accent5>
          <a:srgbClr val="CEABAE"/>
        </a:accent5>
        <a:accent6>
          <a:srgbClr val="00417D"/>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6">
        <a:dk1>
          <a:srgbClr val="00498B"/>
        </a:dk1>
        <a:lt1>
          <a:srgbClr val="FFFFFF"/>
        </a:lt1>
        <a:dk2>
          <a:srgbClr val="00498B"/>
        </a:dk2>
        <a:lt2>
          <a:srgbClr val="005C84"/>
        </a:lt2>
        <a:accent1>
          <a:srgbClr val="CD1543"/>
        </a:accent1>
        <a:accent2>
          <a:srgbClr val="00498B"/>
        </a:accent2>
        <a:accent3>
          <a:srgbClr val="FFFFFF"/>
        </a:accent3>
        <a:accent4>
          <a:srgbClr val="003D76"/>
        </a:accent4>
        <a:accent5>
          <a:srgbClr val="E3AAB0"/>
        </a:accent5>
        <a:accent6>
          <a:srgbClr val="00417D"/>
        </a:accent6>
        <a:hlink>
          <a:srgbClr val="0084CB"/>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PAF plain theme">
  <a:themeElements>
    <a:clrScheme name="SPAF Academy">
      <a:dk1>
        <a:srgbClr val="00498B"/>
      </a:dk1>
      <a:lt1>
        <a:srgbClr val="FFFFFF"/>
      </a:lt1>
      <a:dk2>
        <a:srgbClr val="00498B"/>
      </a:dk2>
      <a:lt2>
        <a:srgbClr val="FFFFFF"/>
      </a:lt2>
      <a:accent1>
        <a:srgbClr val="CD1543"/>
      </a:accent1>
      <a:accent2>
        <a:srgbClr val="00498B"/>
      </a:accent2>
      <a:accent3>
        <a:srgbClr val="0084CB"/>
      </a:accent3>
      <a:accent4>
        <a:srgbClr val="007370"/>
      </a:accent4>
      <a:accent5>
        <a:srgbClr val="EAEAEA"/>
      </a:accent5>
      <a:accent6>
        <a:srgbClr val="FFFF00"/>
      </a:accent6>
      <a:hlink>
        <a:srgbClr val="0084CB"/>
      </a:hlink>
      <a:folHlink>
        <a:srgbClr val="990F32"/>
      </a:folHlink>
    </a:clrScheme>
    <a:fontScheme name="Master SPAF Academy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498B"/>
        </a:solidFill>
        <a:ln w="25400" cap="flat" cmpd="sng" algn="ctr">
          <a:solidFill>
            <a:schemeClr val="accent1"/>
          </a:solidFill>
          <a:prstDash val="solid"/>
          <a:round/>
          <a:headEnd type="none" w="med" len="med"/>
          <a:tailEnd type="none" w="med" len="med"/>
        </a:ln>
        <a:effectLst/>
      </a:spPr>
      <a:bodyPr vert="horz" wrap="square" lIns="91414" tIns="45708" rIns="91414" bIns="45708" numCol="1" anchor="ctr" anchorCtr="0" compatLnSpc="1">
        <a:prstTxWarp prst="textNoShape">
          <a:avLst/>
        </a:prstTxWarp>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Tahoma" pitchFamily="34" charset="0"/>
            <a:ea typeface="ＭＳ Ｐゴシック" pitchFamily="34" charset="-128"/>
          </a:defRPr>
        </a:defPPr>
      </a:lstStyle>
    </a:spDef>
    <a:lnDef>
      <a:spPr bwMode="auto">
        <a:xfrm>
          <a:off x="0" y="0"/>
          <a:ext cx="1" cy="1"/>
        </a:xfrm>
        <a:custGeom>
          <a:avLst/>
          <a:gdLst/>
          <a:ahLst/>
          <a:cxnLst/>
          <a:rect l="0" t="0" r="0" b="0"/>
          <a:pathLst/>
        </a:custGeom>
        <a:solidFill>
          <a:srgbClr val="00498B"/>
        </a:solidFill>
        <a:ln w="25400" cap="flat" cmpd="sng" algn="ctr">
          <a:solidFill>
            <a:schemeClr val="accent1"/>
          </a:solidFill>
          <a:prstDash val="solid"/>
          <a:round/>
          <a:headEnd type="none" w="med" len="med"/>
          <a:tailEnd type="none" w="med" len="med"/>
        </a:ln>
        <a:effectLst/>
      </a:spPr>
      <a:bodyPr vert="horz" wrap="square" lIns="91414" tIns="45708" rIns="91414" bIns="45708" numCol="1" anchor="ctr" anchorCtr="0" compatLnSpc="1">
        <a:prstTxWarp prst="textNoShape">
          <a:avLst/>
        </a:prstTxWarp>
      </a:bodyPr>
      <a:lstStyle>
        <a:defPPr marL="0" marR="0" indent="0" algn="l" defTabSz="914400" rtl="0" eaLnBrk="0" fontAlgn="base" latinLnBrk="0" hangingPunct="0">
          <a:lnSpc>
            <a:spcPct val="85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Tahoma" pitchFamily="34" charset="0"/>
            <a:ea typeface="ＭＳ Ｐゴシック" pitchFamily="34" charset="-128"/>
          </a:defRPr>
        </a:defPPr>
      </a:lstStyle>
    </a:lnDef>
    <a:txDef>
      <a:spPr bwMode="auto">
        <a:noFill/>
        <a:ln w="9525" algn="ctr">
          <a:noFill/>
          <a:miter lim="800000"/>
          <a:headEnd/>
          <a:tailEnd/>
        </a:ln>
      </a:spPr>
      <a:bodyPr lIns="0"/>
      <a:lstStyle>
        <a:defPPr>
          <a:defRPr sz="1100" dirty="0">
            <a:solidFill>
              <a:schemeClr val="tx1"/>
            </a:solidFill>
          </a:defRPr>
        </a:defPPr>
      </a:lstStyle>
    </a:txDef>
  </a:objectDefaults>
  <a:extraClrSchemeLst>
    <a:extraClrScheme>
      <a:clrScheme name="SPAF_Academy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AF_Academy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AF_Academy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AF_Academy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AF_Academy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AF_Academy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AF_Academy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AF_Academy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AF_Academy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AF_Academy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AF_Academy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PAF_Academy_template 13">
        <a:dk1>
          <a:srgbClr val="005C84"/>
        </a:dk1>
        <a:lt1>
          <a:srgbClr val="FFFFFF"/>
        </a:lt1>
        <a:dk2>
          <a:srgbClr val="005C84"/>
        </a:dk2>
        <a:lt2>
          <a:srgbClr val="808080"/>
        </a:lt2>
        <a:accent1>
          <a:srgbClr val="A21636"/>
        </a:accent1>
        <a:accent2>
          <a:srgbClr val="0046AD"/>
        </a:accent2>
        <a:accent3>
          <a:srgbClr val="FFFFFF"/>
        </a:accent3>
        <a:accent4>
          <a:srgbClr val="004D70"/>
        </a:accent4>
        <a:accent5>
          <a:srgbClr val="CEABAE"/>
        </a:accent5>
        <a:accent6>
          <a:srgbClr val="003F9C"/>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4">
        <a:dk1>
          <a:srgbClr val="0046AD"/>
        </a:dk1>
        <a:lt1>
          <a:srgbClr val="FFFFFF"/>
        </a:lt1>
        <a:dk2>
          <a:srgbClr val="0046AD"/>
        </a:dk2>
        <a:lt2>
          <a:srgbClr val="808080"/>
        </a:lt2>
        <a:accent1>
          <a:srgbClr val="A21636"/>
        </a:accent1>
        <a:accent2>
          <a:srgbClr val="005C84"/>
        </a:accent2>
        <a:accent3>
          <a:srgbClr val="FFFFFF"/>
        </a:accent3>
        <a:accent4>
          <a:srgbClr val="003A93"/>
        </a:accent4>
        <a:accent5>
          <a:srgbClr val="CEABAE"/>
        </a:accent5>
        <a:accent6>
          <a:srgbClr val="005377"/>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5">
        <a:dk1>
          <a:srgbClr val="00498B"/>
        </a:dk1>
        <a:lt1>
          <a:srgbClr val="FFFFFF"/>
        </a:lt1>
        <a:dk2>
          <a:srgbClr val="00498B"/>
        </a:dk2>
        <a:lt2>
          <a:srgbClr val="005C84"/>
        </a:lt2>
        <a:accent1>
          <a:srgbClr val="A21636"/>
        </a:accent1>
        <a:accent2>
          <a:srgbClr val="00498B"/>
        </a:accent2>
        <a:accent3>
          <a:srgbClr val="FFFFFF"/>
        </a:accent3>
        <a:accent4>
          <a:srgbClr val="003D76"/>
        </a:accent4>
        <a:accent5>
          <a:srgbClr val="CEABAE"/>
        </a:accent5>
        <a:accent6>
          <a:srgbClr val="00417D"/>
        </a:accent6>
        <a:hlink>
          <a:srgbClr val="0084CB"/>
        </a:hlink>
        <a:folHlink>
          <a:srgbClr val="99CC00"/>
        </a:folHlink>
      </a:clrScheme>
      <a:clrMap bg1="lt1" tx1="dk1" bg2="lt2" tx2="dk2" accent1="accent1" accent2="accent2" accent3="accent3" accent4="accent4" accent5="accent5" accent6="accent6" hlink="hlink" folHlink="folHlink"/>
    </a:extraClrScheme>
    <a:extraClrScheme>
      <a:clrScheme name="SPAF_Academy_template 16">
        <a:dk1>
          <a:srgbClr val="00498B"/>
        </a:dk1>
        <a:lt1>
          <a:srgbClr val="FFFFFF"/>
        </a:lt1>
        <a:dk2>
          <a:srgbClr val="00498B"/>
        </a:dk2>
        <a:lt2>
          <a:srgbClr val="005C84"/>
        </a:lt2>
        <a:accent1>
          <a:srgbClr val="CD1543"/>
        </a:accent1>
        <a:accent2>
          <a:srgbClr val="00498B"/>
        </a:accent2>
        <a:accent3>
          <a:srgbClr val="FFFFFF"/>
        </a:accent3>
        <a:accent4>
          <a:srgbClr val="003D76"/>
        </a:accent4>
        <a:accent5>
          <a:srgbClr val="E3AAB0"/>
        </a:accent5>
        <a:accent6>
          <a:srgbClr val="00417D"/>
        </a:accent6>
        <a:hlink>
          <a:srgbClr val="0084CB"/>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LIIFE slide set 21st Jan">
  <a:themeElements>
    <a:clrScheme name="">
      <a:dk1>
        <a:srgbClr val="919191"/>
      </a:dk1>
      <a:lt1>
        <a:srgbClr val="FFFFFF"/>
      </a:lt1>
      <a:dk2>
        <a:srgbClr val="24530D"/>
      </a:dk2>
      <a:lt2>
        <a:srgbClr val="FAFD00"/>
      </a:lt2>
      <a:accent1>
        <a:srgbClr val="0101EF"/>
      </a:accent1>
      <a:accent2>
        <a:srgbClr val="00FF00"/>
      </a:accent2>
      <a:accent3>
        <a:srgbClr val="ACB3AA"/>
      </a:accent3>
      <a:accent4>
        <a:srgbClr val="DADADA"/>
      </a:accent4>
      <a:accent5>
        <a:srgbClr val="AAAAF6"/>
      </a:accent5>
      <a:accent6>
        <a:srgbClr val="00E700"/>
      </a:accent6>
      <a:hlink>
        <a:srgbClr val="FAFD00"/>
      </a:hlink>
      <a:folHlink>
        <a:srgbClr val="00FADC"/>
      </a:folHlink>
    </a:clrScheme>
    <a:fontScheme name="LIIFE slide set 21st J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triangle" w="med" len="med"/>
          <a:tailEnd type="triangle" w="med" len="med"/>
        </a:ln>
        <a:effectLst>
          <a:outerShdw blurRad="63500" dist="1796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triangle" w="med" len="med"/>
          <a:tailEnd type="triangle" w="med" len="med"/>
        </a:ln>
        <a:effectLst>
          <a:outerShdw blurRad="63500" dist="1796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charset="0"/>
          </a:defRPr>
        </a:defPPr>
      </a:lstStyle>
    </a:lnDef>
  </a:objectDefaults>
  <a:extraClrSchemeLst>
    <a:extraClrScheme>
      <a:clrScheme name="LIIFE slide set 21st Ja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IFE slide set 21st Ja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IFE slide set 21st Ja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IFE slide set 21st Ja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IFE slide set 21st Ja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IFE slide set 21st Ja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IFE slide set 21st Ja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IIFE slide set 21st Jan 8">
        <a:dk1>
          <a:srgbClr val="919191"/>
        </a:dk1>
        <a:lt1>
          <a:srgbClr val="FFFFFF"/>
        </a:lt1>
        <a:dk2>
          <a:srgbClr val="000060"/>
        </a:dk2>
        <a:lt2>
          <a:srgbClr val="FAFD00"/>
        </a:lt2>
        <a:accent1>
          <a:srgbClr val="0101EF"/>
        </a:accent1>
        <a:accent2>
          <a:srgbClr val="00FF00"/>
        </a:accent2>
        <a:accent3>
          <a:srgbClr val="AAAAB6"/>
        </a:accent3>
        <a:accent4>
          <a:srgbClr val="DADADA"/>
        </a:accent4>
        <a:accent5>
          <a:srgbClr val="AAAAF6"/>
        </a:accent5>
        <a:accent6>
          <a:srgbClr val="00E700"/>
        </a:accent6>
        <a:hlink>
          <a:srgbClr val="FAFD00"/>
        </a:hlink>
        <a:folHlink>
          <a:srgbClr val="00FAD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triangle" w="med" len="med"/>
          <a:tailEnd type="triangle" w="med" len="med"/>
        </a:ln>
        <a:effectLst>
          <a:outerShdw blurRad="63500" dist="1796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triangle" w="med" len="med"/>
          <a:tailEnd type="triangle" w="med" len="med"/>
        </a:ln>
        <a:effectLst>
          <a:outerShdw blurRad="63500" dist="1796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Alapértelmezett terv">
  <a:themeElements>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triangle" w="med" len="med"/>
          <a:tailEnd type="triangle" w="med" len="med"/>
        </a:ln>
        <a:effectLst>
          <a:outerShdw blurRad="63500" dist="1796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rgbClr val="FE9C09"/>
        </a:solidFill>
        <a:ln w="50800" cap="flat" cmpd="sng" algn="ctr">
          <a:solidFill>
            <a:srgbClr val="3365FB"/>
          </a:solidFill>
          <a:prstDash val="solid"/>
          <a:round/>
          <a:headEnd type="triangle" w="med" len="med"/>
          <a:tailEnd type="triangle" w="med" len="med"/>
        </a:ln>
        <a:effectLst>
          <a:outerShdw blurRad="63500" dist="17961" dir="2700000" algn="ctr" rotWithShape="0">
            <a:schemeClr val="bg2"/>
          </a:outerShdw>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charset="0"/>
          </a:defRPr>
        </a:defPPr>
      </a:lstStyle>
    </a:lnDef>
  </a:objectDefaults>
  <a:extraClrSchemeLst>
    <a:extraClrScheme>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lapértelmezett terv">
  <a:themeElements>
    <a:clrScheme name="1_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Alapértelmezett terv">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Mintázatos">
  <a:themeElements>
    <a:clrScheme name="Mintázatos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Mintázato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intázatos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Mintázatos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Mintázatos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Mintázatos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Mintázatos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Mintázatos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Mintázatos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Mintázatos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3_Mintázatos">
  <a:themeElements>
    <a:clrScheme name="Mintázatos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Sketchbook">
      <a:majorFont>
        <a:latin typeface="Cambria"/>
        <a:ea typeface=""/>
        <a:cs typeface=""/>
        <a:font script="Jpan" typeface="ＭＳ 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intázatos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Mintázatos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Mintázatos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Mintázatos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Mintázatos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Mintázatos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Mintázatos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Mintázatos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Üres bemutató">
  <a:themeElements>
    <a:clrScheme name="Üres bemutat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Üres bemutat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Üres bemutat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Üres bemutat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Üres bemutat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Üres bemutat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Üres bemutat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Üres bemutat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Üres bemutat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TN">
  <a:themeElements>
    <a:clrScheme name="1_CTN 13">
      <a:dk1>
        <a:srgbClr val="000000"/>
      </a:dk1>
      <a:lt1>
        <a:srgbClr val="FFFFFF"/>
      </a:lt1>
      <a:dk2>
        <a:srgbClr val="00009C"/>
      </a:dk2>
      <a:lt2>
        <a:srgbClr val="BFFFEA"/>
      </a:lt2>
      <a:accent1>
        <a:srgbClr val="3365FB"/>
      </a:accent1>
      <a:accent2>
        <a:srgbClr val="FFFF99"/>
      </a:accent2>
      <a:accent3>
        <a:srgbClr val="AAAACB"/>
      </a:accent3>
      <a:accent4>
        <a:srgbClr val="DADADA"/>
      </a:accent4>
      <a:accent5>
        <a:srgbClr val="ADB8FD"/>
      </a:accent5>
      <a:accent6>
        <a:srgbClr val="E7E78A"/>
      </a:accent6>
      <a:hlink>
        <a:srgbClr val="00B7A5"/>
      </a:hlink>
      <a:folHlink>
        <a:srgbClr val="CCFFCC"/>
      </a:folHlink>
    </a:clrScheme>
    <a:fontScheme name="1_CT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T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T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T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T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T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T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T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CTN 8">
        <a:dk1>
          <a:srgbClr val="000000"/>
        </a:dk1>
        <a:lt1>
          <a:srgbClr val="FFFFFF"/>
        </a:lt1>
        <a:dk2>
          <a:srgbClr val="00009C"/>
        </a:dk2>
        <a:lt2>
          <a:srgbClr val="FFFF99"/>
        </a:lt2>
        <a:accent1>
          <a:srgbClr val="3365FB"/>
        </a:accent1>
        <a:accent2>
          <a:srgbClr val="6B6BCE"/>
        </a:accent2>
        <a:accent3>
          <a:srgbClr val="AAAACB"/>
        </a:accent3>
        <a:accent4>
          <a:srgbClr val="DADADA"/>
        </a:accent4>
        <a:accent5>
          <a:srgbClr val="ADB8FD"/>
        </a:accent5>
        <a:accent6>
          <a:srgbClr val="6060BA"/>
        </a:accent6>
        <a:hlink>
          <a:srgbClr val="00B7A5"/>
        </a:hlink>
        <a:folHlink>
          <a:srgbClr val="F8E6C6"/>
        </a:folHlink>
      </a:clrScheme>
      <a:clrMap bg1="dk2" tx1="lt1" bg2="dk1" tx2="lt2" accent1="accent1" accent2="accent2" accent3="accent3" accent4="accent4" accent5="accent5" accent6="accent6" hlink="hlink" folHlink="folHlink"/>
    </a:extraClrScheme>
    <a:extraClrScheme>
      <a:clrScheme name="1_CTN 9">
        <a:dk1>
          <a:srgbClr val="000000"/>
        </a:dk1>
        <a:lt1>
          <a:srgbClr val="FFFFFF"/>
        </a:lt1>
        <a:dk2>
          <a:srgbClr val="00009C"/>
        </a:dk2>
        <a:lt2>
          <a:srgbClr val="00CC99"/>
        </a:lt2>
        <a:accent1>
          <a:srgbClr val="3365FB"/>
        </a:accent1>
        <a:accent2>
          <a:srgbClr val="FFFF99"/>
        </a:accent2>
        <a:accent3>
          <a:srgbClr val="AAAACB"/>
        </a:accent3>
        <a:accent4>
          <a:srgbClr val="DADADA"/>
        </a:accent4>
        <a:accent5>
          <a:srgbClr val="ADB8FD"/>
        </a:accent5>
        <a:accent6>
          <a:srgbClr val="E7E78A"/>
        </a:accent6>
        <a:hlink>
          <a:srgbClr val="00B7A5"/>
        </a:hlink>
        <a:folHlink>
          <a:srgbClr val="F8E6C6"/>
        </a:folHlink>
      </a:clrScheme>
      <a:clrMap bg1="dk2" tx1="lt1" bg2="dk1" tx2="lt2" accent1="accent1" accent2="accent2" accent3="accent3" accent4="accent4" accent5="accent5" accent6="accent6" hlink="hlink" folHlink="folHlink"/>
    </a:extraClrScheme>
    <a:extraClrScheme>
      <a:clrScheme name="1_CTN 10">
        <a:dk1>
          <a:srgbClr val="000000"/>
        </a:dk1>
        <a:lt1>
          <a:srgbClr val="FFFFFF"/>
        </a:lt1>
        <a:dk2>
          <a:srgbClr val="00009C"/>
        </a:dk2>
        <a:lt2>
          <a:srgbClr val="00FFCC"/>
        </a:lt2>
        <a:accent1>
          <a:srgbClr val="3365FB"/>
        </a:accent1>
        <a:accent2>
          <a:srgbClr val="FFFF99"/>
        </a:accent2>
        <a:accent3>
          <a:srgbClr val="AAAACB"/>
        </a:accent3>
        <a:accent4>
          <a:srgbClr val="DADADA"/>
        </a:accent4>
        <a:accent5>
          <a:srgbClr val="ADB8FD"/>
        </a:accent5>
        <a:accent6>
          <a:srgbClr val="E7E78A"/>
        </a:accent6>
        <a:hlink>
          <a:srgbClr val="00B7A5"/>
        </a:hlink>
        <a:folHlink>
          <a:srgbClr val="F8E6C6"/>
        </a:folHlink>
      </a:clrScheme>
      <a:clrMap bg1="dk2" tx1="lt1" bg2="dk1" tx2="lt2" accent1="accent1" accent2="accent2" accent3="accent3" accent4="accent4" accent5="accent5" accent6="accent6" hlink="hlink" folHlink="folHlink"/>
    </a:extraClrScheme>
    <a:extraClrScheme>
      <a:clrScheme name="1_CTN 11">
        <a:dk1>
          <a:srgbClr val="000000"/>
        </a:dk1>
        <a:lt1>
          <a:srgbClr val="FFFFFF"/>
        </a:lt1>
        <a:dk2>
          <a:srgbClr val="00009C"/>
        </a:dk2>
        <a:lt2>
          <a:srgbClr val="00FFCC"/>
        </a:lt2>
        <a:accent1>
          <a:srgbClr val="3365FB"/>
        </a:accent1>
        <a:accent2>
          <a:srgbClr val="FFFF99"/>
        </a:accent2>
        <a:accent3>
          <a:srgbClr val="AAAACB"/>
        </a:accent3>
        <a:accent4>
          <a:srgbClr val="DADADA"/>
        </a:accent4>
        <a:accent5>
          <a:srgbClr val="ADB8FD"/>
        </a:accent5>
        <a:accent6>
          <a:srgbClr val="E7E78A"/>
        </a:accent6>
        <a:hlink>
          <a:srgbClr val="00B7A5"/>
        </a:hlink>
        <a:folHlink>
          <a:srgbClr val="CCFFCC"/>
        </a:folHlink>
      </a:clrScheme>
      <a:clrMap bg1="dk2" tx1="lt1" bg2="dk1" tx2="lt2" accent1="accent1" accent2="accent2" accent3="accent3" accent4="accent4" accent5="accent5" accent6="accent6" hlink="hlink" folHlink="folHlink"/>
    </a:extraClrScheme>
    <a:extraClrScheme>
      <a:clrScheme name="1_CTN 12">
        <a:dk1>
          <a:srgbClr val="000000"/>
        </a:dk1>
        <a:lt1>
          <a:srgbClr val="FFFFFF"/>
        </a:lt1>
        <a:dk2>
          <a:srgbClr val="00009C"/>
        </a:dk2>
        <a:lt2>
          <a:srgbClr val="99FFDC"/>
        </a:lt2>
        <a:accent1>
          <a:srgbClr val="3365FB"/>
        </a:accent1>
        <a:accent2>
          <a:srgbClr val="FFFF99"/>
        </a:accent2>
        <a:accent3>
          <a:srgbClr val="AAAACB"/>
        </a:accent3>
        <a:accent4>
          <a:srgbClr val="DADADA"/>
        </a:accent4>
        <a:accent5>
          <a:srgbClr val="ADB8FD"/>
        </a:accent5>
        <a:accent6>
          <a:srgbClr val="E7E78A"/>
        </a:accent6>
        <a:hlink>
          <a:srgbClr val="00B7A5"/>
        </a:hlink>
        <a:folHlink>
          <a:srgbClr val="CCFFCC"/>
        </a:folHlink>
      </a:clrScheme>
      <a:clrMap bg1="dk2" tx1="lt1" bg2="dk1" tx2="lt2" accent1="accent1" accent2="accent2" accent3="accent3" accent4="accent4" accent5="accent5" accent6="accent6" hlink="hlink" folHlink="folHlink"/>
    </a:extraClrScheme>
    <a:extraClrScheme>
      <a:clrScheme name="1_CTN 13">
        <a:dk1>
          <a:srgbClr val="000000"/>
        </a:dk1>
        <a:lt1>
          <a:srgbClr val="FFFFFF"/>
        </a:lt1>
        <a:dk2>
          <a:srgbClr val="00009C"/>
        </a:dk2>
        <a:lt2>
          <a:srgbClr val="BFFFEA"/>
        </a:lt2>
        <a:accent1>
          <a:srgbClr val="3365FB"/>
        </a:accent1>
        <a:accent2>
          <a:srgbClr val="FFFF99"/>
        </a:accent2>
        <a:accent3>
          <a:srgbClr val="AAAACB"/>
        </a:accent3>
        <a:accent4>
          <a:srgbClr val="DADADA"/>
        </a:accent4>
        <a:accent5>
          <a:srgbClr val="ADB8FD"/>
        </a:accent5>
        <a:accent6>
          <a:srgbClr val="E7E78A"/>
        </a:accent6>
        <a:hlink>
          <a:srgbClr val="00B7A5"/>
        </a:hlink>
        <a:folHlink>
          <a:srgbClr val="CC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Alapértelmezett terv">
  <a:themeElements>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Alapértelmezett terv">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intázatos">
  <a:themeElements>
    <a:clrScheme name="Mintázatos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Mintázato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intázatos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Mintázatos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Mintázatos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Mintázatos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Mintázatos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Mintázatos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Mintázatos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Mintázatos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Riva_blue_template July 09">
  <a:themeElements>
    <a:clrScheme name="4_Riva_blue_template July 09 3">
      <a:dk1>
        <a:srgbClr val="E6008C"/>
      </a:dk1>
      <a:lt1>
        <a:srgbClr val="FFFFFF"/>
      </a:lt1>
      <a:dk2>
        <a:srgbClr val="001D8D"/>
      </a:dk2>
      <a:lt2>
        <a:srgbClr val="807F83"/>
      </a:lt2>
      <a:accent1>
        <a:srgbClr val="FFF000"/>
      </a:accent1>
      <a:accent2>
        <a:srgbClr val="FF9600"/>
      </a:accent2>
      <a:accent3>
        <a:srgbClr val="AAABC5"/>
      </a:accent3>
      <a:accent4>
        <a:srgbClr val="DADADA"/>
      </a:accent4>
      <a:accent5>
        <a:srgbClr val="FFF6AA"/>
      </a:accent5>
      <a:accent6>
        <a:srgbClr val="E78700"/>
      </a:accent6>
      <a:hlink>
        <a:srgbClr val="B4DC50"/>
      </a:hlink>
      <a:folHlink>
        <a:srgbClr val="32C8FF"/>
      </a:folHlink>
    </a:clrScheme>
    <a:fontScheme name="4_Riva_blue_template July 09">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extLst>
          <a:ext uri="{909E8E84-426E-40dd-AFC4-6F175D3DCCD1}">
            <a14:hiddenFill xmlns:a14="http://schemas.microsoft.com/office/drawing/2010/main" xmlns="">
              <a:solidFill>
                <a:srgbClr val="FFFFFF"/>
              </a:solidFill>
            </a14:hiddenFill>
          </a:ext>
        </a:extLst>
      </a:spPr>
      <a:bodyPr vert="horz" wrap="none" lIns="0" tIns="0" rIns="0" bIns="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tab pos="55563" algn="l"/>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extLst>
          <a:ext uri="{909E8E84-426E-40dd-AFC4-6F175D3DCCD1}">
            <a14:hiddenFill xmlns:a14="http://schemas.microsoft.com/office/drawing/2010/main" xmlns="">
              <a:solidFill>
                <a:srgbClr val="FFFFFF"/>
              </a:solidFill>
            </a14:hiddenFill>
          </a:ext>
        </a:extLst>
      </a:spPr>
      <a:bodyPr vert="horz" wrap="none" lIns="0" tIns="0" rIns="0" bIns="0" numCol="1" anchor="ctr"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tab pos="55563" algn="l"/>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Riva_blue_template July 09 1">
        <a:dk1>
          <a:srgbClr val="EC008C"/>
        </a:dk1>
        <a:lt1>
          <a:srgbClr val="FFFFFF"/>
        </a:lt1>
        <a:dk2>
          <a:srgbClr val="001D8D"/>
        </a:dk2>
        <a:lt2>
          <a:srgbClr val="807F83"/>
        </a:lt2>
        <a:accent1>
          <a:srgbClr val="FFF000"/>
        </a:accent1>
        <a:accent2>
          <a:srgbClr val="FF9600"/>
        </a:accent2>
        <a:accent3>
          <a:srgbClr val="AAABC5"/>
        </a:accent3>
        <a:accent4>
          <a:srgbClr val="DADADA"/>
        </a:accent4>
        <a:accent5>
          <a:srgbClr val="FFF6AA"/>
        </a:accent5>
        <a:accent6>
          <a:srgbClr val="E78700"/>
        </a:accent6>
        <a:hlink>
          <a:srgbClr val="B4DC50"/>
        </a:hlink>
        <a:folHlink>
          <a:srgbClr val="32C8FF"/>
        </a:folHlink>
      </a:clrScheme>
      <a:clrMap bg1="dk2" tx1="lt1" bg2="dk1" tx2="lt2" accent1="accent1" accent2="accent2" accent3="accent3" accent4="accent4" accent5="accent5" accent6="accent6" hlink="hlink" folHlink="folHlink"/>
    </a:extraClrScheme>
    <a:extraClrScheme>
      <a:clrScheme name="4_Riva_blue_template July 09 2">
        <a:dk1>
          <a:srgbClr val="E60088"/>
        </a:dk1>
        <a:lt1>
          <a:srgbClr val="FFFFFF"/>
        </a:lt1>
        <a:dk2>
          <a:srgbClr val="001D8D"/>
        </a:dk2>
        <a:lt2>
          <a:srgbClr val="807F83"/>
        </a:lt2>
        <a:accent1>
          <a:srgbClr val="FFF000"/>
        </a:accent1>
        <a:accent2>
          <a:srgbClr val="FF9600"/>
        </a:accent2>
        <a:accent3>
          <a:srgbClr val="AAABC5"/>
        </a:accent3>
        <a:accent4>
          <a:srgbClr val="DADADA"/>
        </a:accent4>
        <a:accent5>
          <a:srgbClr val="FFF6AA"/>
        </a:accent5>
        <a:accent6>
          <a:srgbClr val="E78700"/>
        </a:accent6>
        <a:hlink>
          <a:srgbClr val="B4DC50"/>
        </a:hlink>
        <a:folHlink>
          <a:srgbClr val="32C8FF"/>
        </a:folHlink>
      </a:clrScheme>
      <a:clrMap bg1="dk2" tx1="lt1" bg2="dk1" tx2="lt2" accent1="accent1" accent2="accent2" accent3="accent3" accent4="accent4" accent5="accent5" accent6="accent6" hlink="hlink" folHlink="folHlink"/>
    </a:extraClrScheme>
    <a:extraClrScheme>
      <a:clrScheme name="4_Riva_blue_template July 09 3">
        <a:dk1>
          <a:srgbClr val="E6008C"/>
        </a:dk1>
        <a:lt1>
          <a:srgbClr val="FFFFFF"/>
        </a:lt1>
        <a:dk2>
          <a:srgbClr val="001D8D"/>
        </a:dk2>
        <a:lt2>
          <a:srgbClr val="807F83"/>
        </a:lt2>
        <a:accent1>
          <a:srgbClr val="FFF000"/>
        </a:accent1>
        <a:accent2>
          <a:srgbClr val="FF9600"/>
        </a:accent2>
        <a:accent3>
          <a:srgbClr val="AAABC5"/>
        </a:accent3>
        <a:accent4>
          <a:srgbClr val="DADADA"/>
        </a:accent4>
        <a:accent5>
          <a:srgbClr val="FFF6AA"/>
        </a:accent5>
        <a:accent6>
          <a:srgbClr val="E78700"/>
        </a:accent6>
        <a:hlink>
          <a:srgbClr val="B4DC50"/>
        </a:hlink>
        <a:folHlink>
          <a:srgbClr val="32C8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emplate">
  <a:themeElements>
    <a:clrScheme name="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496</TotalTime>
  <Words>4040</Words>
  <Application>Microsoft Office PowerPoint</Application>
  <PresentationFormat>Diavetítés a képernyőre (4:3 oldalarány)</PresentationFormat>
  <Paragraphs>753</Paragraphs>
  <Slides>109</Slides>
  <Notes>75</Notes>
  <HiddenSlides>9</HiddenSlides>
  <MMClips>0</MMClips>
  <ScaleCrop>false</ScaleCrop>
  <HeadingPairs>
    <vt:vector size="8" baseType="variant">
      <vt:variant>
        <vt:lpstr>Használt betűtípusok</vt:lpstr>
      </vt:variant>
      <vt:variant>
        <vt:i4>19</vt:i4>
      </vt:variant>
      <vt:variant>
        <vt:lpstr>Téma</vt:lpstr>
      </vt:variant>
      <vt:variant>
        <vt:i4>24</vt:i4>
      </vt:variant>
      <vt:variant>
        <vt:lpstr>Beágyazott OLE kiszolgálók</vt:lpstr>
      </vt:variant>
      <vt:variant>
        <vt:i4>5</vt:i4>
      </vt:variant>
      <vt:variant>
        <vt:lpstr>Diacímek</vt:lpstr>
      </vt:variant>
      <vt:variant>
        <vt:i4>109</vt:i4>
      </vt:variant>
    </vt:vector>
  </HeadingPairs>
  <TitlesOfParts>
    <vt:vector size="157" baseType="lpstr">
      <vt:lpstr>Arial Unicode MS</vt:lpstr>
      <vt:lpstr>ＭＳ Ｐゴシック</vt:lpstr>
      <vt:lpstr>Arial</vt:lpstr>
      <vt:lpstr>Arial Narrow</vt:lpstr>
      <vt:lpstr>BISansCond</vt:lpstr>
      <vt:lpstr>Calibri</vt:lpstr>
      <vt:lpstr>Cambria</vt:lpstr>
      <vt:lpstr>Century Schoolbook</vt:lpstr>
      <vt:lpstr>Helvetica</vt:lpstr>
      <vt:lpstr>Helvetica Neue Light</vt:lpstr>
      <vt:lpstr>Monotype Sorts</vt:lpstr>
      <vt:lpstr>Symbol</vt:lpstr>
      <vt:lpstr>Syntax-Roman</vt:lpstr>
      <vt:lpstr>Tahoma</vt:lpstr>
      <vt:lpstr>Times</vt:lpstr>
      <vt:lpstr>Times New Roman</vt:lpstr>
      <vt:lpstr>Verdana</vt:lpstr>
      <vt:lpstr>Wingdings</vt:lpstr>
      <vt:lpstr>Wingdings 2</vt:lpstr>
      <vt:lpstr>Office Theme</vt:lpstr>
      <vt:lpstr>1_Alapértelmezett terv</vt:lpstr>
      <vt:lpstr>Üres bemutató</vt:lpstr>
      <vt:lpstr>1_CTN</vt:lpstr>
      <vt:lpstr>2_Alapértelmezett terv</vt:lpstr>
      <vt:lpstr>Mintázatos</vt:lpstr>
      <vt:lpstr>4_Riva_blue_template July 09</vt:lpstr>
      <vt:lpstr>1_template</vt:lpstr>
      <vt:lpstr>Azure</vt:lpstr>
      <vt:lpstr>2_template</vt:lpstr>
      <vt:lpstr>4_Alapértelmezett terv</vt:lpstr>
      <vt:lpstr>3_template</vt:lpstr>
      <vt:lpstr>2_Default Design</vt:lpstr>
      <vt:lpstr>SPAF_Academy_template</vt:lpstr>
      <vt:lpstr>1_SPAF plain theme</vt:lpstr>
      <vt:lpstr>1_Office Theme</vt:lpstr>
      <vt:lpstr>3_LIIFE slide set 21st Jan</vt:lpstr>
      <vt:lpstr>3_Default Design</vt:lpstr>
      <vt:lpstr>10_Alapértelmezett terv</vt:lpstr>
      <vt:lpstr>1_Mintázatos</vt:lpstr>
      <vt:lpstr>4_Office-téma</vt:lpstr>
      <vt:lpstr>5_Office-téma</vt:lpstr>
      <vt:lpstr>3_Mintázatos</vt:lpstr>
      <vt:lpstr>2_Office Theme</vt:lpstr>
      <vt:lpstr>Microsoft PowerPoint 97–2003-as bemutató</vt:lpstr>
      <vt:lpstr>Bitmap Image</vt:lpstr>
      <vt:lpstr>Document</vt:lpstr>
      <vt:lpstr>Dokumentum</vt:lpstr>
      <vt:lpstr>Klip</vt:lpstr>
      <vt:lpstr>Gondolatok a gyógyszeres kezelésről Biztonságosság Hibák Különbségek Evidenciák</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ADR - etiology</vt:lpstr>
      <vt:lpstr>PowerPoint bemutató</vt:lpstr>
      <vt:lpstr>ADR - etiológia</vt:lpstr>
      <vt:lpstr>ADR – osztályozás - súlyosság</vt:lpstr>
      <vt:lpstr>PowerPoint bemutató</vt:lpstr>
      <vt:lpstr>Where Do Errors Occur?   Prescribing  39% Transcribing  11% Dispensing  12% Administering  38%</vt:lpstr>
      <vt:lpstr>Drug error</vt:lpstr>
      <vt:lpstr>PowerPoint bemutató</vt:lpstr>
      <vt:lpstr>PowerPoint bemutató</vt:lpstr>
      <vt:lpstr>Look-alike And Sound-alike Drug Names</vt:lpstr>
      <vt:lpstr>PowerPoint bemutató</vt:lpstr>
      <vt:lpstr>PowerPoint bemutató</vt:lpstr>
      <vt:lpstr>PowerPoint bemutató</vt:lpstr>
      <vt:lpstr>Tények és tévhitek</vt:lpstr>
      <vt:lpstr>PowerPoint bemutató</vt:lpstr>
      <vt:lpstr>PowerPoint bemutató</vt:lpstr>
      <vt:lpstr>PowerPoint bemutató</vt:lpstr>
      <vt:lpstr>PowerPoint bemutató</vt:lpstr>
      <vt:lpstr>PowerPoint bemutató</vt:lpstr>
      <vt:lpstr>A vérnyomáscsökkentők dózis-hatás és dózis-mellékhatás görbéje</vt:lpstr>
      <vt:lpstr>Non-adherencia okai</vt:lpstr>
      <vt:lpstr>PowerPoint bemutató</vt:lpstr>
      <vt:lpstr>PowerPoint bemutató</vt:lpstr>
      <vt:lpstr>PowerPoint bemutató</vt:lpstr>
      <vt:lpstr>PowerPoint bemutató</vt:lpstr>
      <vt:lpstr>PowerPoint bemutató</vt:lpstr>
      <vt:lpstr>PowerPoint bemutató</vt:lpstr>
      <vt:lpstr>PowerPoint bemutató</vt:lpstr>
      <vt:lpstr>Gyógyszerkölcsönhatások és kontraindikációk</vt:lpstr>
      <vt:lpstr>Gyógyszerkölcsönhatások és kontraindikációk</vt:lpstr>
      <vt:lpstr>A kumarin kezelés korlátai</vt:lpstr>
      <vt:lpstr>K-vitamin antagonisták: gyógyszer interakciók</vt:lpstr>
      <vt:lpstr>PowerPoint bemutató</vt:lpstr>
      <vt:lpstr>PowerPoint bemutató</vt:lpstr>
      <vt:lpstr>PowerPoint bemutató</vt:lpstr>
      <vt:lpstr>PowerPoint bemutató</vt:lpstr>
      <vt:lpstr>PowerPoint bemutató</vt:lpstr>
      <vt:lpstr>PowerPoint bemutató</vt:lpstr>
      <vt:lpstr>Understanding the Need  for Evidence in Practice Systematic Approach to Evaluating New Therapies</vt:lpstr>
      <vt:lpstr>PowerPoint bemutató</vt:lpstr>
      <vt:lpstr>PowerPoint bemutató</vt:lpstr>
      <vt:lpstr>PowerPoint bemutató</vt:lpstr>
      <vt:lpstr>PowerPoint bemutató</vt:lpstr>
      <vt:lpstr>PowerPoint bemutató</vt:lpstr>
      <vt:lpstr>Evidence-based Medicine</vt:lpstr>
      <vt:lpstr>PowerPoint bemutató</vt:lpstr>
      <vt:lpstr>PowerPoint bemutató</vt:lpstr>
      <vt:lpstr>PowerPoint bemutató</vt:lpstr>
      <vt:lpstr>PowerPoint bemutató</vt:lpstr>
      <vt:lpstr>Using Evidence for Clinical  Decision-making:  Role of the Randomized Clinical Trial</vt:lpstr>
      <vt:lpstr>Randomization</vt:lpstr>
      <vt:lpstr>Simple Randomization</vt:lpstr>
      <vt:lpstr>Blocked Randomization—Example</vt:lpstr>
      <vt:lpstr>Factorial Design—Example  ISIS 2 Study</vt:lpstr>
      <vt:lpstr>Crossover Design</vt:lpstr>
      <vt:lpstr>Blinding</vt:lpstr>
      <vt:lpstr>Unblinded</vt:lpstr>
      <vt:lpstr>Single Blind</vt:lpstr>
      <vt:lpstr>Double Blind</vt:lpstr>
      <vt:lpstr>Triple Blind</vt:lpstr>
      <vt:lpstr>Phases of a Study</vt:lpstr>
      <vt:lpstr>Phases of a Study</vt:lpstr>
      <vt:lpstr>Superiority Trials</vt:lpstr>
      <vt:lpstr>Equivalence</vt:lpstr>
      <vt:lpstr>Noninferiority Trials</vt:lpstr>
      <vt:lpstr>Data Safety Monitoring Boards  in RCTs</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TRITON TIMI-38 A Hatékonyság és a Biztonságosság Összevetése</vt:lpstr>
      <vt:lpstr> Stent Trombózis – Bármely típusú stent  (ARC Definitív + valószínű)</vt:lpstr>
      <vt:lpstr>PowerPoint bemutató</vt:lpstr>
      <vt:lpstr>Az LDL-koleszterin és az 5 éves major koszorúér események kockázatának kapcsolata</vt:lpstr>
      <vt:lpstr>PowerPoint bemutató</vt:lpstr>
      <vt:lpstr>LDL-C csökkentés és atherosclerosis  progresszió / regresszió a statin vizsgálatokban</vt:lpstr>
      <vt:lpstr>PRIMARY COMBINED ENDPOINT</vt:lpstr>
      <vt:lpstr>Stroke</vt:lpstr>
      <vt:lpstr>NEW DIABETES</vt:lpstr>
      <vt:lpstr>PowerPoint bemutató</vt:lpstr>
      <vt:lpstr>PowerPoint bemutató</vt:lpstr>
      <vt:lpstr>PowerPoint bemutató</vt:lpstr>
      <vt:lpstr>PowerPoint bemutató</vt:lpstr>
      <vt:lpstr>PowerPoint bemutató</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Tamas Habon</dc:creator>
  <cp:lastModifiedBy>Habon Tamás dr.</cp:lastModifiedBy>
  <cp:revision>52</cp:revision>
  <dcterms:created xsi:type="dcterms:W3CDTF">2010-10-17T12:22:53Z</dcterms:created>
  <dcterms:modified xsi:type="dcterms:W3CDTF">2015-10-15T07:22:30Z</dcterms:modified>
</cp:coreProperties>
</file>