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9" r:id="rId3"/>
    <p:sldId id="272" r:id="rId4"/>
    <p:sldId id="284" r:id="rId5"/>
    <p:sldId id="280" r:id="rId6"/>
    <p:sldId id="281" r:id="rId7"/>
    <p:sldId id="282" r:id="rId8"/>
    <p:sldId id="273" r:id="rId9"/>
    <p:sldId id="260" r:id="rId10"/>
    <p:sldId id="257" r:id="rId11"/>
    <p:sldId id="269" r:id="rId12"/>
    <p:sldId id="274" r:id="rId13"/>
    <p:sldId id="279" r:id="rId14"/>
    <p:sldId id="261" r:id="rId15"/>
    <p:sldId id="278" r:id="rId16"/>
    <p:sldId id="277" r:id="rId17"/>
    <p:sldId id="268" r:id="rId18"/>
    <p:sldId id="262" r:id="rId19"/>
    <p:sldId id="271" r:id="rId20"/>
    <p:sldId id="275" r:id="rId21"/>
    <p:sldId id="263" r:id="rId22"/>
    <p:sldId id="265" r:id="rId23"/>
    <p:sldId id="266" r:id="rId24"/>
    <p:sldId id="267" r:id="rId25"/>
    <p:sldId id="270" r:id="rId26"/>
    <p:sldId id="283" r:id="rId27"/>
    <p:sldId id="264" r:id="rId28"/>
    <p:sldId id="276"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4A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642"/>
    <p:restoredTop sz="94599"/>
  </p:normalViewPr>
  <p:slideViewPr>
    <p:cSldViewPr snapToGrid="0" snapToObjects="1">
      <p:cViewPr varScale="1">
        <p:scale>
          <a:sx n="82" d="100"/>
          <a:sy n="82" d="100"/>
        </p:scale>
        <p:origin x="1013" y="72"/>
      </p:cViewPr>
      <p:guideLst/>
    </p:cSldViewPr>
  </p:slideViewPr>
  <p:notesTextViewPr>
    <p:cViewPr>
      <p:scale>
        <a:sx n="1" d="1"/>
        <a:sy n="1" d="1"/>
      </p:scale>
      <p:origin x="0" y="0"/>
    </p:cViewPr>
  </p:notesTextViewPr>
  <p:sorterViewPr>
    <p:cViewPr>
      <p:scale>
        <a:sx n="100" d="100"/>
        <a:sy n="100" d="100"/>
      </p:scale>
      <p:origin x="0" y="-419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hu-HU"/>
              <a:t>Mintacím szerkesztése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a:t>Kattintson ide az alcím mintájának szerkesztéséhez</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ím és képaláírás">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hu-HU"/>
              <a:t>Mintacím szerkesztése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a:t>Mintaszöveg szerkesztése
Második szint
Harmadik szint
Negyedik szint
Ötödik szint</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Idézet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hu-HU"/>
              <a:t>Mintacím szerkesztése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u-HU"/>
              <a:t>Mintaszöveg szerkesztése
Második szint
Harmadik szint
Negyedik szint
Ötödik szint</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a:t>Mintaszöveg szerkesztése
Második szint
Harmadik szint
Negyedik szint
Ötödik szint</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évkártya">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hu-HU"/>
              <a:t>Mintacím szerkesztése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u-HU"/>
              <a:t>Mintaszöveg szerkesztése
Második szint
Harmadik szint
Negyedik szint
Ötödik szint</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9/29/2023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évkártya idézettel">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hu-HU"/>
              <a:t>Mintacím szerkesztése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u-HU"/>
              <a:t>Mintaszöveg szerkesztése
Második szint
Harmadik szint
Negyedik szint
Ötödik szint</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u-HU"/>
              <a:t>Mintaszöveg szerkesztése
Második szint
Harmadik szint
Negyedik szint
Ötödik szint</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9/29/2023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Igaz vagy hamis">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hu-HU"/>
              <a:t>Mintacím szerkesztése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u-HU"/>
              <a:t>Mintaszöveg szerkesztése
Második szint
Harmadik szint
Negyedik szint
Ötödik szint</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u-HU"/>
              <a:t>Mintaszöveg szerkesztése
Második szint
Harmadik szint
Negyedik szint
Ötödik szint</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9/29/2023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Vertical Text Placeholder 2"/>
          <p:cNvSpPr>
            <a:spLocks noGrp="1"/>
          </p:cNvSpPr>
          <p:nvPr>
            <p:ph type="body" orient="vert" idx="1"/>
          </p:nvPr>
        </p:nvSpPr>
        <p:spPr/>
        <p:txBody>
          <a:bodyPr vert="eaVert" anchor="t"/>
          <a:lstStyle/>
          <a:p>
            <a:pPr lvl="0"/>
            <a:r>
              <a:rPr lang="hu-HU"/>
              <a:t>Mintaszöveg szerkesztése
Második szint
Harmadik szint
Negyedik szint
Ötödik szint</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hu-HU"/>
              <a:t>Mintacím szerkesztése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hu-HU"/>
              <a:t>Mintaszöveg szerkesztése
Második szint
Harmadik szint
Negyedik szint
Ötödik szint</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hu-HU"/>
              <a:t>Mintacím szerkesztése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hu-HU"/>
              <a:t>Mintaszöveg szerkesztése
Második szint
Harmadik szint
Negyedik szint
Ötödik szint</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hu-HU"/>
              <a:t>Mintacím szerkesztése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a:t>Mintaszöveg szerkesztése
Második szint
Harmadik szint
Negyedik szint
Ötödik szint</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hu-HU"/>
              <a:t>Mintacím szerkesztése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hu-HU"/>
              <a:t>Mintaszöveg szerkesztése
Második szint
Harmadik szint
Negyedik szint
Ötödik szint</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hu-HU"/>
              <a:t>Mintaszöveg szerkesztése
Második szint
Harmadik szint
Negyedik szint
Ötödik szint</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9/29/2023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hu-HU"/>
              <a:t>Mintacím szerkesztése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
Második szint
Harmadik szint
Negyedik szint
Ötödik szint</a:t>
            </a:r>
            <a:endParaRPr lang="en-US" dirty="0"/>
          </a:p>
        </p:txBody>
      </p:sp>
      <p:sp>
        <p:nvSpPr>
          <p:cNvPr id="4" name="Content Placeholder 3"/>
          <p:cNvSpPr>
            <a:spLocks noGrp="1"/>
          </p:cNvSpPr>
          <p:nvPr>
            <p:ph sz="half" idx="2"/>
          </p:nvPr>
        </p:nvSpPr>
        <p:spPr>
          <a:xfrm>
            <a:off x="2589212" y="2548966"/>
            <a:ext cx="4342893" cy="3354060"/>
          </a:xfrm>
        </p:spPr>
        <p:txBody>
          <a:bodyPr>
            <a:normAutofit/>
          </a:bodyPr>
          <a:lstStyle/>
          <a:p>
            <a:pPr lvl="0"/>
            <a:r>
              <a:rPr lang="hu-HU"/>
              <a:t>Mintaszöveg szerkesztése
Második szint
Harmadik szint
Negyedik szint
Ötödik szint</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
Második szint
Harmadik szint
Negyedik szint
Ötödik szint</a:t>
            </a:r>
            <a:endParaRPr lang="en-US" dirty="0"/>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hu-HU"/>
              <a:t>Mintaszöveg szerkesztése
Második szint
Harmadik szint
Negyedik szint
Ötödik szint</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9/29/2023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9/29/2023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9/29/2023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hu-HU"/>
              <a:t>Mintacím szerkesztése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hu-HU"/>
              <a:t>Mintaszöveg szerkesztése
Második szint
Harmadik szint
Negyedik szint
Ötödik szint</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
Második szint
Harmadik szint
Negyedik szint
Ötödik szint</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9/29/2023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hu-HU"/>
              <a:t>Mintacím szerkesztése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u-HU"/>
              <a:t>Kép beszúrásához kattintson az ikonra</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
Második szint
Harmadik szint
Negyedik szint
Ötödik szint</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9/29/2023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hu-HU"/>
              <a:t>Mintacím szerkesztése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hu-HU"/>
              <a:t>Mintaszöveg szerkesztése
Második szint
Harmadik szint
Negyedik szint
Ötödik szint</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9/29/2023</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pubmed.ncbi.nlm.nih.gov/23711427/#affiliation-1" TargetMode="External"/><Relationship Id="rId2" Type="http://schemas.openxmlformats.org/officeDocument/2006/relationships/hyperlink" Target="https://pubmed.ncbi.nlm.nih.gov/?term=Dorcaratto+D&amp;cauthor_id=23711427" TargetMode="External"/><Relationship Id="rId1" Type="http://schemas.openxmlformats.org/officeDocument/2006/relationships/slideLayout" Target="../slideLayouts/slideLayout2.xml"/><Relationship Id="rId5" Type="http://schemas.openxmlformats.org/officeDocument/2006/relationships/hyperlink" Target="https://pubmed.ncbi.nlm.nih.gov/?term=Pera+M&amp;cauthor_id=23711427" TargetMode="External"/><Relationship Id="rId4" Type="http://schemas.openxmlformats.org/officeDocument/2006/relationships/hyperlink" Target="https://pubmed.ncbi.nlm.nih.gov/?term=Grande+L&amp;cauthor_id=23711427"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183531F-498E-524A-BE71-15BC547FE956}"/>
              </a:ext>
            </a:extLst>
          </p:cNvPr>
          <p:cNvSpPr>
            <a:spLocks noGrp="1"/>
          </p:cNvSpPr>
          <p:nvPr>
            <p:ph type="ctrTitle"/>
          </p:nvPr>
        </p:nvSpPr>
        <p:spPr>
          <a:xfrm>
            <a:off x="1659835" y="2469957"/>
            <a:ext cx="8915399" cy="983974"/>
          </a:xfrm>
        </p:spPr>
        <p:txBody>
          <a:bodyPr>
            <a:normAutofit fontScale="90000"/>
          </a:bodyPr>
          <a:lstStyle/>
          <a:p>
            <a:pPr algn="ctr"/>
            <a:r>
              <a:rPr lang="hu-HU" b="1" dirty="0">
                <a:solidFill>
                  <a:srgbClr val="BA4A3A"/>
                </a:solidFill>
                <a:cs typeface="Times New Roman" panose="02020603050405020304" pitchFamily="18" charset="0"/>
              </a:rPr>
              <a:t>ERAS alkalmazása a sebészetben</a:t>
            </a:r>
          </a:p>
        </p:txBody>
      </p:sp>
      <p:sp>
        <p:nvSpPr>
          <p:cNvPr id="3" name="Szövegdoboz 2">
            <a:extLst>
              <a:ext uri="{FF2B5EF4-FFF2-40B4-BE49-F238E27FC236}">
                <a16:creationId xmlns:a16="http://schemas.microsoft.com/office/drawing/2014/main" id="{E2E02CF2-0548-F04F-B3DB-990667890F53}"/>
              </a:ext>
            </a:extLst>
          </p:cNvPr>
          <p:cNvSpPr txBox="1"/>
          <p:nvPr/>
        </p:nvSpPr>
        <p:spPr>
          <a:xfrm>
            <a:off x="2989943" y="4607194"/>
            <a:ext cx="6809665" cy="1015663"/>
          </a:xfrm>
          <a:prstGeom prst="rect">
            <a:avLst/>
          </a:prstGeom>
          <a:noFill/>
        </p:spPr>
        <p:txBody>
          <a:bodyPr wrap="square" rtlCol="0">
            <a:spAutoFit/>
          </a:bodyPr>
          <a:lstStyle/>
          <a:p>
            <a:r>
              <a:rPr lang="hu-HU" sz="2000" b="1" dirty="0">
                <a:solidFill>
                  <a:srgbClr val="C00000"/>
                </a:solidFill>
              </a:rPr>
              <a:t>Dr. Papp András, Dr. Sindler Dóra Lili, Dr. Papp Csenge</a:t>
            </a:r>
          </a:p>
          <a:p>
            <a:endParaRPr lang="hu-HU" sz="2000" b="1" dirty="0">
              <a:solidFill>
                <a:srgbClr val="C00000"/>
              </a:solidFill>
            </a:endParaRPr>
          </a:p>
          <a:p>
            <a:r>
              <a:rPr lang="hu-HU" sz="2000" b="1" dirty="0">
                <a:solidFill>
                  <a:srgbClr val="C00000"/>
                </a:solidFill>
              </a:rPr>
              <a:t> PTE KK SEBÉSZETI KLINIKA</a:t>
            </a:r>
          </a:p>
        </p:txBody>
      </p:sp>
    </p:spTree>
    <p:extLst>
      <p:ext uri="{BB962C8B-B14F-4D97-AF65-F5344CB8AC3E}">
        <p14:creationId xmlns:p14="http://schemas.microsoft.com/office/powerpoint/2010/main" val="25573697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798F80D-FD5C-D64E-82F4-02C496558A29}"/>
              </a:ext>
            </a:extLst>
          </p:cNvPr>
          <p:cNvSpPr>
            <a:spLocks noGrp="1"/>
          </p:cNvSpPr>
          <p:nvPr>
            <p:ph type="title"/>
          </p:nvPr>
        </p:nvSpPr>
        <p:spPr/>
        <p:txBody>
          <a:bodyPr/>
          <a:lstStyle/>
          <a:p>
            <a:r>
              <a:rPr lang="hu-HU" b="1" dirty="0"/>
              <a:t>ERAS,</a:t>
            </a:r>
            <a:br>
              <a:rPr lang="hu-HU" b="1" dirty="0"/>
            </a:br>
            <a:r>
              <a:rPr lang="hu-HU" b="1" dirty="0"/>
              <a:t>FELSŐ GASZTROINTESZTINÁLIS MŰTÉTEK</a:t>
            </a:r>
          </a:p>
        </p:txBody>
      </p:sp>
      <p:sp>
        <p:nvSpPr>
          <p:cNvPr id="3" name="Tartalom helye 2">
            <a:extLst>
              <a:ext uri="{FF2B5EF4-FFF2-40B4-BE49-F238E27FC236}">
                <a16:creationId xmlns:a16="http://schemas.microsoft.com/office/drawing/2014/main" id="{682F3B04-5752-9E45-B8E1-42CB48F76668}"/>
              </a:ext>
            </a:extLst>
          </p:cNvPr>
          <p:cNvSpPr>
            <a:spLocks noGrp="1"/>
          </p:cNvSpPr>
          <p:nvPr>
            <p:ph idx="1"/>
          </p:nvPr>
        </p:nvSpPr>
        <p:spPr/>
        <p:txBody>
          <a:bodyPr/>
          <a:lstStyle/>
          <a:p>
            <a:r>
              <a:rPr lang="hu-HU" dirty="0">
                <a:latin typeface="+mj-lt"/>
                <a:cs typeface="Times New Roman" panose="02020603050405020304" pitchFamily="18" charset="0"/>
              </a:rPr>
              <a:t>Nyelőcső-pótlás (gyomor)</a:t>
            </a:r>
          </a:p>
          <a:p>
            <a:r>
              <a:rPr lang="hu-HU" dirty="0" err="1">
                <a:latin typeface="+mj-lt"/>
                <a:cs typeface="Times New Roman" panose="02020603050405020304" pitchFamily="18" charset="0"/>
              </a:rPr>
              <a:t>Anasztomózis</a:t>
            </a:r>
            <a:r>
              <a:rPr lang="hu-HU" dirty="0">
                <a:latin typeface="+mj-lt"/>
                <a:cs typeface="Times New Roman" panose="02020603050405020304" pitchFamily="18" charset="0"/>
              </a:rPr>
              <a:t> elégtelenség (akár 20 %)</a:t>
            </a:r>
          </a:p>
          <a:p>
            <a:endParaRPr lang="hu-HU" dirty="0">
              <a:latin typeface="+mj-lt"/>
              <a:cs typeface="Times New Roman" panose="02020603050405020304" pitchFamily="18" charset="0"/>
            </a:endParaRPr>
          </a:p>
          <a:p>
            <a:r>
              <a:rPr lang="hu-HU" dirty="0">
                <a:latin typeface="+mj-lt"/>
                <a:cs typeface="Times New Roman" panose="02020603050405020304" pitchFamily="18" charset="0"/>
              </a:rPr>
              <a:t>Táplálásterápia</a:t>
            </a:r>
          </a:p>
          <a:p>
            <a:r>
              <a:rPr lang="hu-HU" b="1" dirty="0">
                <a:solidFill>
                  <a:schemeClr val="tx1"/>
                </a:solidFill>
                <a:latin typeface="+mj-lt"/>
                <a:cs typeface="Times New Roman" panose="02020603050405020304" pitchFamily="18" charset="0"/>
              </a:rPr>
              <a:t>NIL PER OS TÁPLÁLÁS POSTOP. 7 NAPIG </a:t>
            </a:r>
          </a:p>
          <a:p>
            <a:endParaRPr lang="hu-HU" dirty="0">
              <a:solidFill>
                <a:srgbClr val="000000"/>
              </a:solidFill>
              <a:latin typeface="+mj-lt"/>
              <a:cs typeface="Times New Roman" panose="02020603050405020304" pitchFamily="18" charset="0"/>
            </a:endParaRPr>
          </a:p>
          <a:p>
            <a:r>
              <a:rPr lang="hu-HU" b="1" dirty="0">
                <a:solidFill>
                  <a:srgbClr val="000000"/>
                </a:solidFill>
                <a:latin typeface="+mj-lt"/>
                <a:cs typeface="Times New Roman" panose="02020603050405020304" pitchFamily="18" charset="0"/>
              </a:rPr>
              <a:t>ERAS PROTOKOLL</a:t>
            </a:r>
            <a:endParaRPr lang="hu-HU" b="1" dirty="0">
              <a:solidFill>
                <a:srgbClr val="000000"/>
              </a:solidFill>
              <a:latin typeface="+mj-lt"/>
            </a:endParaRPr>
          </a:p>
        </p:txBody>
      </p:sp>
      <p:sp>
        <p:nvSpPr>
          <p:cNvPr id="5" name="Lefelé mutató nyíl 4">
            <a:extLst>
              <a:ext uri="{FF2B5EF4-FFF2-40B4-BE49-F238E27FC236}">
                <a16:creationId xmlns:a16="http://schemas.microsoft.com/office/drawing/2014/main" id="{63A902E6-3B9F-EA40-BC0C-FCB3D47B00E2}"/>
              </a:ext>
            </a:extLst>
          </p:cNvPr>
          <p:cNvSpPr/>
          <p:nvPr/>
        </p:nvSpPr>
        <p:spPr>
          <a:xfrm>
            <a:off x="3653469" y="3015714"/>
            <a:ext cx="198783" cy="2683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7" name="Kép 6">
            <a:extLst>
              <a:ext uri="{FF2B5EF4-FFF2-40B4-BE49-F238E27FC236}">
                <a16:creationId xmlns:a16="http://schemas.microsoft.com/office/drawing/2014/main" id="{93C06B23-A07E-6F40-A58D-98684B124758}"/>
              </a:ext>
            </a:extLst>
          </p:cNvPr>
          <p:cNvPicPr>
            <a:picLocks noChangeAspect="1"/>
          </p:cNvPicPr>
          <p:nvPr/>
        </p:nvPicPr>
        <p:blipFill>
          <a:blip r:embed="rId2"/>
          <a:stretch>
            <a:fillRect/>
          </a:stretch>
        </p:blipFill>
        <p:spPr>
          <a:xfrm>
            <a:off x="7720517" y="2290088"/>
            <a:ext cx="3574803" cy="3752193"/>
          </a:xfrm>
          <a:prstGeom prst="rect">
            <a:avLst/>
          </a:prstGeom>
        </p:spPr>
      </p:pic>
      <p:sp>
        <p:nvSpPr>
          <p:cNvPr id="6" name="Balra-jobbra nyíl 5">
            <a:extLst>
              <a:ext uri="{FF2B5EF4-FFF2-40B4-BE49-F238E27FC236}">
                <a16:creationId xmlns:a16="http://schemas.microsoft.com/office/drawing/2014/main" id="{9241DD9B-734A-C642-81C2-6F42B0B3FE81}"/>
              </a:ext>
            </a:extLst>
          </p:cNvPr>
          <p:cNvSpPr/>
          <p:nvPr/>
        </p:nvSpPr>
        <p:spPr>
          <a:xfrm rot="5400000">
            <a:off x="3688255" y="4270547"/>
            <a:ext cx="327992" cy="11926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8705107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6695F9F-521E-CD4F-8C85-6EA007AE5EC7}"/>
              </a:ext>
            </a:extLst>
          </p:cNvPr>
          <p:cNvSpPr>
            <a:spLocks noGrp="1"/>
          </p:cNvSpPr>
          <p:nvPr>
            <p:ph type="title"/>
          </p:nvPr>
        </p:nvSpPr>
        <p:spPr/>
        <p:txBody>
          <a:bodyPr/>
          <a:lstStyle/>
          <a:p>
            <a:r>
              <a:rPr lang="hu-HU" b="1" dirty="0"/>
              <a:t>ENTERÁLIS TÁPLÁLÁS, FELSŐ GI</a:t>
            </a:r>
          </a:p>
        </p:txBody>
      </p:sp>
      <p:sp>
        <p:nvSpPr>
          <p:cNvPr id="3" name="Tartalom helye 2">
            <a:extLst>
              <a:ext uri="{FF2B5EF4-FFF2-40B4-BE49-F238E27FC236}">
                <a16:creationId xmlns:a16="http://schemas.microsoft.com/office/drawing/2014/main" id="{0FE66720-CCD7-8241-AEE2-CCBED26B46A6}"/>
              </a:ext>
            </a:extLst>
          </p:cNvPr>
          <p:cNvSpPr>
            <a:spLocks noGrp="1"/>
          </p:cNvSpPr>
          <p:nvPr>
            <p:ph idx="1"/>
          </p:nvPr>
        </p:nvSpPr>
        <p:spPr/>
        <p:txBody>
          <a:bodyPr/>
          <a:lstStyle/>
          <a:p>
            <a:r>
              <a:rPr lang="hu-HU" b="1" dirty="0"/>
              <a:t>McCarter, M. (1997). </a:t>
            </a:r>
            <a:r>
              <a:rPr lang="hu-HU" b="1" i="1" dirty="0" err="1"/>
              <a:t>Early</a:t>
            </a:r>
            <a:r>
              <a:rPr lang="hu-HU" b="1" i="1" dirty="0"/>
              <a:t> </a:t>
            </a:r>
            <a:r>
              <a:rPr lang="hu-HU" b="1" i="1" dirty="0" err="1"/>
              <a:t>postoperative</a:t>
            </a:r>
            <a:r>
              <a:rPr lang="hu-HU" b="1" i="1" dirty="0"/>
              <a:t> </a:t>
            </a:r>
            <a:r>
              <a:rPr lang="hu-HU" b="1" i="1" dirty="0" err="1"/>
              <a:t>enteral</a:t>
            </a:r>
            <a:r>
              <a:rPr lang="hu-HU" b="1" i="1" dirty="0"/>
              <a:t> </a:t>
            </a:r>
            <a:r>
              <a:rPr lang="hu-HU" b="1" i="1" dirty="0" err="1"/>
              <a:t>feeding</a:t>
            </a:r>
            <a:r>
              <a:rPr lang="hu-HU" b="1" i="1" dirty="0"/>
              <a:t> </a:t>
            </a:r>
            <a:r>
              <a:rPr lang="hu-HU" b="1" i="1" dirty="0" err="1"/>
              <a:t>following</a:t>
            </a:r>
            <a:r>
              <a:rPr lang="hu-HU" b="1" i="1" dirty="0"/>
              <a:t> major </a:t>
            </a:r>
            <a:r>
              <a:rPr lang="hu-HU" b="1" i="1" dirty="0" err="1"/>
              <a:t>upper</a:t>
            </a:r>
            <a:r>
              <a:rPr lang="hu-HU" b="1" i="1" dirty="0"/>
              <a:t> </a:t>
            </a:r>
            <a:r>
              <a:rPr lang="hu-HU" b="1" i="1" dirty="0" err="1"/>
              <a:t>gastrointestinal</a:t>
            </a:r>
            <a:r>
              <a:rPr lang="hu-HU" b="1" i="1" dirty="0"/>
              <a:t> </a:t>
            </a:r>
            <a:r>
              <a:rPr lang="hu-HU" b="1" i="1" dirty="0" err="1"/>
              <a:t>surgery</a:t>
            </a:r>
            <a:r>
              <a:rPr lang="hu-HU" b="1" i="1" dirty="0"/>
              <a:t>. </a:t>
            </a:r>
          </a:p>
          <a:p>
            <a:r>
              <a:rPr lang="hu-HU" dirty="0"/>
              <a:t>Korai </a:t>
            </a:r>
            <a:r>
              <a:rPr lang="hu-HU" dirty="0" err="1"/>
              <a:t>enterális</a:t>
            </a:r>
            <a:r>
              <a:rPr lang="hu-HU" dirty="0"/>
              <a:t> táplálás nyelőcső műtétek után előnyösebb, mint a </a:t>
            </a:r>
            <a:r>
              <a:rPr lang="hu-HU" dirty="0" err="1"/>
              <a:t>parenterális</a:t>
            </a:r>
            <a:r>
              <a:rPr lang="hu-HU" dirty="0"/>
              <a:t> táplálás. (1)</a:t>
            </a:r>
          </a:p>
          <a:p>
            <a:r>
              <a:rPr lang="hu-HU" dirty="0" err="1"/>
              <a:t>Fiziológiásabb</a:t>
            </a:r>
            <a:r>
              <a:rPr lang="hu-HU" dirty="0"/>
              <a:t>, jobb </a:t>
            </a:r>
            <a:r>
              <a:rPr lang="hu-HU" dirty="0" err="1"/>
              <a:t>immunfukciót</a:t>
            </a:r>
            <a:r>
              <a:rPr lang="hu-HU" dirty="0"/>
              <a:t> eredményez, bélintegritás megőrzésében fontos szerepet játszik.</a:t>
            </a:r>
          </a:p>
          <a:p>
            <a:pPr marL="0" indent="0">
              <a:buNone/>
            </a:pPr>
            <a:endParaRPr lang="hu-HU" dirty="0"/>
          </a:p>
          <a:p>
            <a:endParaRPr lang="hu-HU" b="1" dirty="0"/>
          </a:p>
          <a:p>
            <a:pPr marL="0" indent="0">
              <a:buNone/>
            </a:pPr>
            <a:endParaRPr lang="hu-HU" dirty="0"/>
          </a:p>
        </p:txBody>
      </p:sp>
      <p:pic>
        <p:nvPicPr>
          <p:cNvPr id="4" name="Kép 3">
            <a:extLst>
              <a:ext uri="{FF2B5EF4-FFF2-40B4-BE49-F238E27FC236}">
                <a16:creationId xmlns:a16="http://schemas.microsoft.com/office/drawing/2014/main" id="{17B1A5FF-17DC-3442-8EA1-A298091F60E4}"/>
              </a:ext>
            </a:extLst>
          </p:cNvPr>
          <p:cNvPicPr>
            <a:picLocks noChangeAspect="1"/>
          </p:cNvPicPr>
          <p:nvPr/>
        </p:nvPicPr>
        <p:blipFill>
          <a:blip r:embed="rId2"/>
          <a:stretch>
            <a:fillRect/>
          </a:stretch>
        </p:blipFill>
        <p:spPr>
          <a:xfrm>
            <a:off x="10089931" y="126125"/>
            <a:ext cx="1987341" cy="2018026"/>
          </a:xfrm>
          <a:prstGeom prst="rect">
            <a:avLst/>
          </a:prstGeom>
        </p:spPr>
      </p:pic>
      <p:sp>
        <p:nvSpPr>
          <p:cNvPr id="5" name="Szövegdoboz 4">
            <a:extLst>
              <a:ext uri="{FF2B5EF4-FFF2-40B4-BE49-F238E27FC236}">
                <a16:creationId xmlns:a16="http://schemas.microsoft.com/office/drawing/2014/main" id="{7099238E-702F-B744-9B5A-5C5FA06012E1}"/>
              </a:ext>
            </a:extLst>
          </p:cNvPr>
          <p:cNvSpPr txBox="1"/>
          <p:nvPr/>
        </p:nvSpPr>
        <p:spPr>
          <a:xfrm>
            <a:off x="2570415" y="5511112"/>
            <a:ext cx="9506857" cy="400110"/>
          </a:xfrm>
          <a:prstGeom prst="rect">
            <a:avLst/>
          </a:prstGeom>
          <a:noFill/>
        </p:spPr>
        <p:txBody>
          <a:bodyPr wrap="square" rtlCol="0">
            <a:spAutoFit/>
          </a:bodyPr>
          <a:lstStyle/>
          <a:p>
            <a:r>
              <a:rPr lang="hu-HU" sz="1000" dirty="0"/>
              <a:t>McCarter, M. (1997). </a:t>
            </a:r>
            <a:r>
              <a:rPr lang="hu-HU" sz="1000" i="1" dirty="0" err="1"/>
              <a:t>Early</a:t>
            </a:r>
            <a:r>
              <a:rPr lang="hu-HU" sz="1000" i="1" dirty="0"/>
              <a:t> </a:t>
            </a:r>
            <a:r>
              <a:rPr lang="hu-HU" sz="1000" i="1" dirty="0" err="1"/>
              <a:t>postoperative</a:t>
            </a:r>
            <a:r>
              <a:rPr lang="hu-HU" sz="1000" i="1" dirty="0"/>
              <a:t> </a:t>
            </a:r>
            <a:r>
              <a:rPr lang="hu-HU" sz="1000" i="1" dirty="0" err="1"/>
              <a:t>enteral</a:t>
            </a:r>
            <a:r>
              <a:rPr lang="hu-HU" sz="1000" i="1" dirty="0"/>
              <a:t> </a:t>
            </a:r>
            <a:r>
              <a:rPr lang="hu-HU" sz="1000" i="1" dirty="0" err="1"/>
              <a:t>feeding</a:t>
            </a:r>
            <a:r>
              <a:rPr lang="hu-HU" sz="1000" i="1" dirty="0"/>
              <a:t> </a:t>
            </a:r>
            <a:r>
              <a:rPr lang="hu-HU" sz="1000" i="1" dirty="0" err="1"/>
              <a:t>following</a:t>
            </a:r>
            <a:r>
              <a:rPr lang="hu-HU" sz="1000" i="1" dirty="0"/>
              <a:t> major </a:t>
            </a:r>
            <a:r>
              <a:rPr lang="hu-HU" sz="1000" i="1" dirty="0" err="1"/>
              <a:t>upper</a:t>
            </a:r>
            <a:r>
              <a:rPr lang="hu-HU" sz="1000" i="1" dirty="0"/>
              <a:t> </a:t>
            </a:r>
            <a:r>
              <a:rPr lang="hu-HU" sz="1000" i="1" dirty="0" err="1"/>
              <a:t>gastrointestinal</a:t>
            </a:r>
            <a:r>
              <a:rPr lang="hu-HU" sz="1000" i="1" dirty="0"/>
              <a:t> </a:t>
            </a:r>
            <a:r>
              <a:rPr lang="hu-HU" sz="1000" i="1" dirty="0" err="1"/>
              <a:t>surgery</a:t>
            </a:r>
            <a:r>
              <a:rPr lang="hu-HU" sz="1000" i="1" dirty="0"/>
              <a:t>. Journal of </a:t>
            </a:r>
            <a:r>
              <a:rPr lang="hu-HU" sz="1000" i="1" dirty="0" err="1"/>
              <a:t>Gastrointestinal</a:t>
            </a:r>
            <a:r>
              <a:rPr lang="hu-HU" sz="1000" i="1" dirty="0"/>
              <a:t> </a:t>
            </a:r>
            <a:r>
              <a:rPr lang="hu-HU" sz="1000" i="1" dirty="0" err="1"/>
              <a:t>Surgery</a:t>
            </a:r>
            <a:r>
              <a:rPr lang="hu-HU" sz="1000" i="1" dirty="0"/>
              <a:t>, 1(3), 278–285.</a:t>
            </a:r>
            <a:r>
              <a:rPr lang="hu-HU" sz="1000" dirty="0"/>
              <a:t>doi:10.1016/s1091-255x(97)80121-7 </a:t>
            </a:r>
          </a:p>
        </p:txBody>
      </p:sp>
    </p:spTree>
    <p:extLst>
      <p:ext uri="{BB962C8B-B14F-4D97-AF65-F5344CB8AC3E}">
        <p14:creationId xmlns:p14="http://schemas.microsoft.com/office/powerpoint/2010/main" val="4064606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192C412-068A-D141-817D-635C0EC05AF4}"/>
              </a:ext>
            </a:extLst>
          </p:cNvPr>
          <p:cNvSpPr>
            <a:spLocks noGrp="1"/>
          </p:cNvSpPr>
          <p:nvPr>
            <p:ph type="title"/>
          </p:nvPr>
        </p:nvSpPr>
        <p:spPr/>
        <p:txBody>
          <a:bodyPr/>
          <a:lstStyle/>
          <a:p>
            <a:r>
              <a:rPr lang="hu-HU" b="1" dirty="0"/>
              <a:t>ERAS, KORAI ENTERÁLIS TÁPLÁLÁS</a:t>
            </a:r>
          </a:p>
        </p:txBody>
      </p:sp>
      <p:sp>
        <p:nvSpPr>
          <p:cNvPr id="3" name="Tartalom helye 2">
            <a:extLst>
              <a:ext uri="{FF2B5EF4-FFF2-40B4-BE49-F238E27FC236}">
                <a16:creationId xmlns:a16="http://schemas.microsoft.com/office/drawing/2014/main" id="{0019D10F-0EE8-4244-A3CC-CE4E378639F7}"/>
              </a:ext>
            </a:extLst>
          </p:cNvPr>
          <p:cNvSpPr>
            <a:spLocks noGrp="1"/>
          </p:cNvSpPr>
          <p:nvPr>
            <p:ph idx="1"/>
          </p:nvPr>
        </p:nvSpPr>
        <p:spPr/>
        <p:txBody>
          <a:bodyPr>
            <a:normAutofit/>
          </a:bodyPr>
          <a:lstStyle/>
          <a:p>
            <a:r>
              <a:rPr lang="hu-HU" dirty="0"/>
              <a:t>A metabolikus </a:t>
            </a:r>
            <a:r>
              <a:rPr lang="hu-HU" dirty="0" err="1"/>
              <a:t>homoeosztázis</a:t>
            </a:r>
            <a:r>
              <a:rPr lang="hu-HU" dirty="0"/>
              <a:t> fenntartásának további, potenciálisan előnyös módja a </a:t>
            </a:r>
            <a:r>
              <a:rPr lang="hu-HU" b="1" dirty="0"/>
              <a:t>korai posztoperatív táplálás</a:t>
            </a:r>
            <a:r>
              <a:rPr lang="hu-HU" dirty="0"/>
              <a:t>. </a:t>
            </a:r>
          </a:p>
          <a:p>
            <a:r>
              <a:rPr lang="hu-HU" dirty="0"/>
              <a:t>Kimutatták, hogy a műtét utáni táplálkozás korai újrakezdése előnyös a páciens számára. </a:t>
            </a:r>
          </a:p>
          <a:p>
            <a:r>
              <a:rPr lang="hu-HU" dirty="0"/>
              <a:t>A műtét után korai </a:t>
            </a:r>
            <a:r>
              <a:rPr lang="hu-HU" dirty="0" err="1"/>
              <a:t>enterális</a:t>
            </a:r>
            <a:r>
              <a:rPr lang="hu-HU" dirty="0"/>
              <a:t> táplálás </a:t>
            </a:r>
            <a:r>
              <a:rPr lang="hu-HU" b="1" dirty="0"/>
              <a:t>normalizálta a glükózszintet</a:t>
            </a:r>
            <a:r>
              <a:rPr lang="hu-HU" dirty="0"/>
              <a:t>, és a műtétre adott </a:t>
            </a:r>
            <a:r>
              <a:rPr lang="hu-HU" b="1" dirty="0" err="1"/>
              <a:t>katabolikus</a:t>
            </a:r>
            <a:r>
              <a:rPr lang="hu-HU" b="1" dirty="0"/>
              <a:t> válasz megszűnésével járt</a:t>
            </a:r>
            <a:r>
              <a:rPr lang="hu-HU" dirty="0"/>
              <a:t>.</a:t>
            </a:r>
          </a:p>
          <a:p>
            <a:r>
              <a:rPr lang="hu-HU" dirty="0"/>
              <a:t>Ez arra utal, hogy a sérülésekre adott metabolikus válasz túlnyomó része leküzdhető, ha a posztoperatív </a:t>
            </a:r>
            <a:r>
              <a:rPr lang="hu-HU" b="1" dirty="0"/>
              <a:t>korai táplálást </a:t>
            </a:r>
            <a:r>
              <a:rPr lang="hu-HU" dirty="0"/>
              <a:t>a műtét előtti </a:t>
            </a:r>
            <a:r>
              <a:rPr lang="hu-HU" b="1" dirty="0"/>
              <a:t>szénhidrátbevitel</a:t>
            </a:r>
            <a:r>
              <a:rPr lang="hu-HU" dirty="0"/>
              <a:t>lel és </a:t>
            </a:r>
            <a:r>
              <a:rPr lang="hu-HU" dirty="0" err="1"/>
              <a:t>epidurális</a:t>
            </a:r>
            <a:r>
              <a:rPr lang="hu-HU" dirty="0"/>
              <a:t> érzéstelenítéssel kombinálják.</a:t>
            </a:r>
          </a:p>
        </p:txBody>
      </p:sp>
      <p:sp>
        <p:nvSpPr>
          <p:cNvPr id="4" name="Szövegdoboz 3">
            <a:extLst>
              <a:ext uri="{FF2B5EF4-FFF2-40B4-BE49-F238E27FC236}">
                <a16:creationId xmlns:a16="http://schemas.microsoft.com/office/drawing/2014/main" id="{B601B61E-EA6E-394F-9161-BE40A8FDA3F5}"/>
              </a:ext>
            </a:extLst>
          </p:cNvPr>
          <p:cNvSpPr txBox="1"/>
          <p:nvPr/>
        </p:nvSpPr>
        <p:spPr>
          <a:xfrm>
            <a:off x="2816352" y="6108192"/>
            <a:ext cx="8688260" cy="548640"/>
          </a:xfrm>
          <a:prstGeom prst="rect">
            <a:avLst/>
          </a:prstGeom>
          <a:noFill/>
        </p:spPr>
        <p:txBody>
          <a:bodyPr wrap="square" rtlCol="0">
            <a:spAutoFit/>
          </a:bodyPr>
          <a:lstStyle/>
          <a:p>
            <a:endParaRPr lang="hu-HU" dirty="0"/>
          </a:p>
        </p:txBody>
      </p:sp>
      <p:sp>
        <p:nvSpPr>
          <p:cNvPr id="5" name="Szövegdoboz 4">
            <a:extLst>
              <a:ext uri="{FF2B5EF4-FFF2-40B4-BE49-F238E27FC236}">
                <a16:creationId xmlns:a16="http://schemas.microsoft.com/office/drawing/2014/main" id="{2C9ED479-3FCA-E64C-93B0-F14E8BD4847D}"/>
              </a:ext>
            </a:extLst>
          </p:cNvPr>
          <p:cNvSpPr txBox="1"/>
          <p:nvPr/>
        </p:nvSpPr>
        <p:spPr>
          <a:xfrm>
            <a:off x="3048000" y="6022848"/>
            <a:ext cx="8863584" cy="553998"/>
          </a:xfrm>
          <a:prstGeom prst="rect">
            <a:avLst/>
          </a:prstGeom>
          <a:noFill/>
        </p:spPr>
        <p:txBody>
          <a:bodyPr wrap="square" rtlCol="0">
            <a:spAutoFit/>
          </a:bodyPr>
          <a:lstStyle/>
          <a:p>
            <a:r>
              <a:rPr lang="hu-HU" sz="1000" dirty="0"/>
              <a:t>Scott MJ, Baldini G, </a:t>
            </a:r>
            <a:r>
              <a:rPr lang="hu-HU" sz="1000" dirty="0" err="1"/>
              <a:t>Fearon</a:t>
            </a:r>
            <a:r>
              <a:rPr lang="hu-HU" sz="1000" dirty="0"/>
              <a:t> KC, </a:t>
            </a:r>
            <a:r>
              <a:rPr lang="hu-HU" sz="1000" dirty="0" err="1"/>
              <a:t>Feldheiser</a:t>
            </a:r>
            <a:r>
              <a:rPr lang="hu-HU" sz="1000" dirty="0"/>
              <a:t> A, </a:t>
            </a:r>
            <a:r>
              <a:rPr lang="hu-HU" sz="1000" dirty="0" err="1"/>
              <a:t>Feldman</a:t>
            </a:r>
            <a:r>
              <a:rPr lang="hu-HU" sz="1000" dirty="0"/>
              <a:t> LS, </a:t>
            </a:r>
            <a:r>
              <a:rPr lang="hu-HU" sz="1000" dirty="0" err="1"/>
              <a:t>Gan</a:t>
            </a:r>
            <a:r>
              <a:rPr lang="hu-HU" sz="1000" dirty="0"/>
              <a:t> TJ, </a:t>
            </a:r>
            <a:r>
              <a:rPr lang="hu-HU" sz="1000" dirty="0" err="1"/>
              <a:t>Ljungqvist</a:t>
            </a:r>
            <a:r>
              <a:rPr lang="hu-HU" sz="1000" dirty="0"/>
              <a:t> O, </a:t>
            </a:r>
            <a:r>
              <a:rPr lang="hu-HU" sz="1000" dirty="0" err="1"/>
              <a:t>Lobo</a:t>
            </a:r>
            <a:r>
              <a:rPr lang="hu-HU" sz="1000" dirty="0"/>
              <a:t> DN, </a:t>
            </a:r>
            <a:r>
              <a:rPr lang="hu-HU" sz="1000" dirty="0" err="1"/>
              <a:t>Rockall</a:t>
            </a:r>
            <a:r>
              <a:rPr lang="hu-HU" sz="1000" dirty="0"/>
              <a:t> TA, </a:t>
            </a:r>
            <a:r>
              <a:rPr lang="hu-HU" sz="1000" dirty="0" err="1"/>
              <a:t>Schricker</a:t>
            </a:r>
            <a:r>
              <a:rPr lang="hu-HU" sz="1000" dirty="0"/>
              <a:t> T, </a:t>
            </a:r>
            <a:r>
              <a:rPr lang="hu-HU" sz="1000" dirty="0" err="1"/>
              <a:t>Carli</a:t>
            </a:r>
            <a:r>
              <a:rPr lang="hu-HU" sz="1000" dirty="0"/>
              <a:t> F. </a:t>
            </a:r>
            <a:r>
              <a:rPr lang="hu-HU" sz="1000" dirty="0" err="1"/>
              <a:t>Enhanced</a:t>
            </a:r>
            <a:r>
              <a:rPr lang="hu-HU" sz="1000" dirty="0"/>
              <a:t> </a:t>
            </a:r>
            <a:r>
              <a:rPr lang="hu-HU" sz="1000" dirty="0" err="1"/>
              <a:t>Recovery</a:t>
            </a:r>
            <a:r>
              <a:rPr lang="hu-HU" sz="1000" dirty="0"/>
              <a:t> </a:t>
            </a:r>
            <a:r>
              <a:rPr lang="hu-HU" sz="1000" dirty="0" err="1"/>
              <a:t>After</a:t>
            </a:r>
            <a:r>
              <a:rPr lang="hu-HU" sz="1000" dirty="0"/>
              <a:t> </a:t>
            </a:r>
            <a:r>
              <a:rPr lang="hu-HU" sz="1000" dirty="0" err="1"/>
              <a:t>Surgery</a:t>
            </a:r>
            <a:r>
              <a:rPr lang="hu-HU" sz="1000" dirty="0"/>
              <a:t> (ERAS) </a:t>
            </a:r>
            <a:r>
              <a:rPr lang="hu-HU" sz="1000" dirty="0" err="1"/>
              <a:t>for</a:t>
            </a:r>
            <a:r>
              <a:rPr lang="hu-HU" sz="1000" dirty="0"/>
              <a:t> </a:t>
            </a:r>
            <a:r>
              <a:rPr lang="hu-HU" sz="1000" dirty="0" err="1"/>
              <a:t>gastrointestinal</a:t>
            </a:r>
            <a:r>
              <a:rPr lang="hu-HU" sz="1000" dirty="0"/>
              <a:t> </a:t>
            </a:r>
            <a:r>
              <a:rPr lang="hu-HU" sz="1000" dirty="0" err="1"/>
              <a:t>surgery</a:t>
            </a:r>
            <a:r>
              <a:rPr lang="hu-HU" sz="1000" dirty="0"/>
              <a:t>, part 1: </a:t>
            </a:r>
            <a:r>
              <a:rPr lang="hu-HU" sz="1000" dirty="0" err="1"/>
              <a:t>pathophysiological</a:t>
            </a:r>
            <a:r>
              <a:rPr lang="hu-HU" sz="1000" dirty="0"/>
              <a:t> </a:t>
            </a:r>
            <a:r>
              <a:rPr lang="hu-HU" sz="1000" dirty="0" err="1"/>
              <a:t>considerations</a:t>
            </a:r>
            <a:r>
              <a:rPr lang="hu-HU" sz="1000" dirty="0"/>
              <a:t>. </a:t>
            </a:r>
            <a:r>
              <a:rPr lang="hu-HU" sz="1000" dirty="0" err="1"/>
              <a:t>Acta</a:t>
            </a:r>
            <a:r>
              <a:rPr lang="hu-HU" sz="1000" dirty="0"/>
              <a:t> </a:t>
            </a:r>
            <a:r>
              <a:rPr lang="hu-HU" sz="1000" dirty="0" err="1"/>
              <a:t>Anaesthesiol</a:t>
            </a:r>
            <a:r>
              <a:rPr lang="hu-HU" sz="1000" dirty="0"/>
              <a:t> </a:t>
            </a:r>
            <a:r>
              <a:rPr lang="hu-HU" sz="1000" dirty="0" err="1"/>
              <a:t>Scand</a:t>
            </a:r>
            <a:r>
              <a:rPr lang="hu-HU" sz="1000" dirty="0"/>
              <a:t>. 2015 Nov;59(10):1212-31. </a:t>
            </a:r>
            <a:r>
              <a:rPr lang="hu-HU" sz="1000" dirty="0" err="1"/>
              <a:t>doi</a:t>
            </a:r>
            <a:r>
              <a:rPr lang="hu-HU" sz="1000" dirty="0"/>
              <a:t>: 10.1111/aas.12601. </a:t>
            </a:r>
            <a:r>
              <a:rPr lang="hu-HU" sz="1000" dirty="0" err="1"/>
              <a:t>Epub</a:t>
            </a:r>
            <a:r>
              <a:rPr lang="hu-HU" sz="1000" dirty="0"/>
              <a:t> 2015 </a:t>
            </a:r>
            <a:r>
              <a:rPr lang="hu-HU" sz="1000" dirty="0" err="1"/>
              <a:t>Sep</a:t>
            </a:r>
            <a:r>
              <a:rPr lang="hu-HU" sz="1000" dirty="0"/>
              <a:t> 8. PMID: 26346577; PMCID: PMC5049676.</a:t>
            </a:r>
          </a:p>
        </p:txBody>
      </p:sp>
    </p:spTree>
    <p:extLst>
      <p:ext uri="{BB962C8B-B14F-4D97-AF65-F5344CB8AC3E}">
        <p14:creationId xmlns:p14="http://schemas.microsoft.com/office/powerpoint/2010/main" val="9170539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AE3AC3C-3C57-754B-88C7-99BA2C09BA28}"/>
              </a:ext>
            </a:extLst>
          </p:cNvPr>
          <p:cNvSpPr>
            <a:spLocks noGrp="1"/>
          </p:cNvSpPr>
          <p:nvPr>
            <p:ph type="title"/>
          </p:nvPr>
        </p:nvSpPr>
        <p:spPr/>
        <p:txBody>
          <a:bodyPr/>
          <a:lstStyle/>
          <a:p>
            <a:r>
              <a:rPr lang="hu-HU" b="1" dirty="0"/>
              <a:t>ERAS PROTOKOLL, FELSŐ GI MŰTÉTEK</a:t>
            </a:r>
          </a:p>
        </p:txBody>
      </p:sp>
      <p:sp>
        <p:nvSpPr>
          <p:cNvPr id="3" name="Tartalom helye 2">
            <a:extLst>
              <a:ext uri="{FF2B5EF4-FFF2-40B4-BE49-F238E27FC236}">
                <a16:creationId xmlns:a16="http://schemas.microsoft.com/office/drawing/2014/main" id="{019A78B2-DB8E-4343-A511-D67833126F78}"/>
              </a:ext>
            </a:extLst>
          </p:cNvPr>
          <p:cNvSpPr>
            <a:spLocks noGrp="1"/>
          </p:cNvSpPr>
          <p:nvPr>
            <p:ph idx="1"/>
          </p:nvPr>
        </p:nvSpPr>
        <p:spPr>
          <a:xfrm>
            <a:off x="2298927" y="1509485"/>
            <a:ext cx="8915400" cy="4513943"/>
          </a:xfrm>
        </p:spPr>
        <p:txBody>
          <a:bodyPr>
            <a:normAutofit/>
          </a:bodyPr>
          <a:lstStyle/>
          <a:p>
            <a:endParaRPr lang="hu-HU" b="1" dirty="0">
              <a:solidFill>
                <a:schemeClr val="tx1"/>
              </a:solidFill>
            </a:endParaRPr>
          </a:p>
          <a:p>
            <a:r>
              <a:rPr lang="hu-HU" b="1" dirty="0" err="1">
                <a:solidFill>
                  <a:schemeClr val="tx1"/>
                </a:solidFill>
              </a:rPr>
              <a:t>Enhanced</a:t>
            </a:r>
            <a:r>
              <a:rPr lang="hu-HU" b="1" dirty="0">
                <a:solidFill>
                  <a:schemeClr val="tx1"/>
                </a:solidFill>
              </a:rPr>
              <a:t> </a:t>
            </a:r>
            <a:r>
              <a:rPr lang="hu-HU" b="1" dirty="0" err="1">
                <a:solidFill>
                  <a:schemeClr val="tx1"/>
                </a:solidFill>
              </a:rPr>
              <a:t>recovery</a:t>
            </a:r>
            <a:r>
              <a:rPr lang="hu-HU" b="1" dirty="0">
                <a:solidFill>
                  <a:schemeClr val="tx1"/>
                </a:solidFill>
              </a:rPr>
              <a:t> in </a:t>
            </a:r>
            <a:r>
              <a:rPr lang="hu-HU" b="1" dirty="0" err="1">
                <a:solidFill>
                  <a:schemeClr val="tx1"/>
                </a:solidFill>
              </a:rPr>
              <a:t>gastrointestinal</a:t>
            </a:r>
            <a:r>
              <a:rPr lang="hu-HU" b="1" dirty="0">
                <a:solidFill>
                  <a:schemeClr val="tx1"/>
                </a:solidFill>
              </a:rPr>
              <a:t> </a:t>
            </a:r>
            <a:r>
              <a:rPr lang="hu-HU" b="1" dirty="0" err="1">
                <a:solidFill>
                  <a:schemeClr val="tx1"/>
                </a:solidFill>
              </a:rPr>
              <a:t>surgery</a:t>
            </a:r>
            <a:r>
              <a:rPr lang="hu-HU" b="1" dirty="0">
                <a:solidFill>
                  <a:schemeClr val="tx1"/>
                </a:solidFill>
              </a:rPr>
              <a:t>: </a:t>
            </a:r>
            <a:r>
              <a:rPr lang="hu-HU" b="1" dirty="0" err="1">
                <a:solidFill>
                  <a:schemeClr val="tx1"/>
                </a:solidFill>
              </a:rPr>
              <a:t>upper</a:t>
            </a:r>
            <a:r>
              <a:rPr lang="hu-HU" b="1" dirty="0">
                <a:solidFill>
                  <a:schemeClr val="tx1"/>
                </a:solidFill>
              </a:rPr>
              <a:t> </a:t>
            </a:r>
            <a:r>
              <a:rPr lang="hu-HU" b="1" dirty="0" err="1">
                <a:solidFill>
                  <a:schemeClr val="tx1"/>
                </a:solidFill>
              </a:rPr>
              <a:t>gastrointestinal</a:t>
            </a:r>
            <a:r>
              <a:rPr lang="hu-HU" b="1" dirty="0">
                <a:solidFill>
                  <a:schemeClr val="tx1"/>
                </a:solidFill>
              </a:rPr>
              <a:t> </a:t>
            </a:r>
            <a:r>
              <a:rPr lang="hu-HU" b="1" dirty="0" err="1">
                <a:solidFill>
                  <a:schemeClr val="tx1"/>
                </a:solidFill>
              </a:rPr>
              <a:t>surgery</a:t>
            </a:r>
            <a:r>
              <a:rPr lang="hu-HU" b="1" dirty="0">
                <a:solidFill>
                  <a:schemeClr val="tx1"/>
                </a:solidFill>
              </a:rPr>
              <a:t> </a:t>
            </a:r>
            <a:r>
              <a:rPr lang="hu-HU" dirty="0">
                <a:solidFill>
                  <a:schemeClr val="tx1"/>
                </a:solidFill>
                <a:hlinkClick r:id="rId2">
                  <a:extLst>
                    <a:ext uri="{A12FA001-AC4F-418D-AE19-62706E023703}">
                      <ahyp:hlinkClr xmlns:ahyp="http://schemas.microsoft.com/office/drawing/2018/hyperlinkcolor" val="tx"/>
                    </a:ext>
                  </a:extLst>
                </a:hlinkClick>
              </a:rPr>
              <a:t>Dimitri Dorcaratto</a:t>
            </a:r>
            <a:r>
              <a:rPr lang="hu-HU" baseline="30000" dirty="0">
                <a:solidFill>
                  <a:schemeClr val="tx1"/>
                </a:solidFill>
              </a:rPr>
              <a:t> </a:t>
            </a:r>
            <a:r>
              <a:rPr lang="hu-HU" baseline="30000" dirty="0">
                <a:solidFill>
                  <a:schemeClr val="tx1"/>
                </a:solidFill>
                <a:hlinkClick r:id="rId3" tooltip="Section of Gastrointestinal Surgery, Hospital Universitario del Mar, Institut Hospital del Mar d'Investigacions Mèdiques, Universitat Autònoma de Barcelona, Barcelona, Spain.">
                  <a:extLst>
                    <a:ext uri="{A12FA001-AC4F-418D-AE19-62706E023703}">
                      <ahyp:hlinkClr xmlns:ahyp="http://schemas.microsoft.com/office/drawing/2018/hyperlinkcolor" val="tx"/>
                    </a:ext>
                  </a:extLst>
                </a:hlinkClick>
              </a:rPr>
              <a:t>1</a:t>
            </a:r>
            <a:r>
              <a:rPr lang="hu-HU" dirty="0">
                <a:solidFill>
                  <a:schemeClr val="tx1"/>
                </a:solidFill>
              </a:rPr>
              <a:t>, </a:t>
            </a:r>
            <a:r>
              <a:rPr lang="hu-HU" dirty="0">
                <a:solidFill>
                  <a:schemeClr val="tx1"/>
                </a:solidFill>
                <a:hlinkClick r:id="rId4">
                  <a:extLst>
                    <a:ext uri="{A12FA001-AC4F-418D-AE19-62706E023703}">
                      <ahyp:hlinkClr xmlns:ahyp="http://schemas.microsoft.com/office/drawing/2018/hyperlinkcolor" val="tx"/>
                    </a:ext>
                  </a:extLst>
                </a:hlinkClick>
              </a:rPr>
              <a:t>Luís Grande</a:t>
            </a:r>
            <a:r>
              <a:rPr lang="hu-HU" dirty="0">
                <a:solidFill>
                  <a:schemeClr val="tx1"/>
                </a:solidFill>
              </a:rPr>
              <a:t>, </a:t>
            </a:r>
            <a:r>
              <a:rPr lang="hu-HU" dirty="0">
                <a:solidFill>
                  <a:schemeClr val="tx1"/>
                </a:solidFill>
                <a:hlinkClick r:id="rId5">
                  <a:extLst>
                    <a:ext uri="{A12FA001-AC4F-418D-AE19-62706E023703}">
                      <ahyp:hlinkClr xmlns:ahyp="http://schemas.microsoft.com/office/drawing/2018/hyperlinkcolor" val="tx"/>
                    </a:ext>
                  </a:extLst>
                </a:hlinkClick>
              </a:rPr>
              <a:t>Manuel Pera</a:t>
            </a:r>
            <a:r>
              <a:rPr lang="hu-HU" dirty="0">
                <a:solidFill>
                  <a:schemeClr val="tx1"/>
                </a:solidFill>
              </a:rPr>
              <a:t> </a:t>
            </a:r>
            <a:r>
              <a:rPr lang="hu-HU" b="1" dirty="0">
                <a:solidFill>
                  <a:schemeClr val="tx1"/>
                </a:solidFill>
              </a:rPr>
              <a:t>2013</a:t>
            </a:r>
            <a:r>
              <a:rPr lang="hu-HU" dirty="0">
                <a:solidFill>
                  <a:schemeClr val="tx1"/>
                </a:solidFill>
              </a:rPr>
              <a:t>.</a:t>
            </a:r>
          </a:p>
          <a:p>
            <a:r>
              <a:rPr lang="hu-HU" sz="1600" b="1" dirty="0"/>
              <a:t>49 nyelőcsőeltávolításon átesett beteg </a:t>
            </a:r>
            <a:r>
              <a:rPr lang="hu-HU" sz="1600" dirty="0"/>
              <a:t>, kiknél az ERAS hatékony intraoperatív mellkasi </a:t>
            </a:r>
            <a:r>
              <a:rPr lang="hu-HU" sz="1600" dirty="0" err="1"/>
              <a:t>epidurális</a:t>
            </a:r>
            <a:r>
              <a:rPr lang="hu-HU" sz="1600" dirty="0"/>
              <a:t> fájdalomcsillapításból, páciens által kontrollált, posztoperatív </a:t>
            </a:r>
            <a:r>
              <a:rPr lang="hu-HU" sz="1600" b="1" dirty="0" err="1"/>
              <a:t>epidurális</a:t>
            </a:r>
            <a:r>
              <a:rPr lang="hu-HU" sz="1600" b="1" dirty="0"/>
              <a:t> fájdalomcsillapításból</a:t>
            </a:r>
            <a:r>
              <a:rPr lang="hu-HU" sz="1600" dirty="0"/>
              <a:t>, korai </a:t>
            </a:r>
            <a:r>
              <a:rPr lang="hu-HU" sz="1600" dirty="0" err="1"/>
              <a:t>extubációból</a:t>
            </a:r>
            <a:r>
              <a:rPr lang="hu-HU" sz="1600" dirty="0"/>
              <a:t> és a betegek </a:t>
            </a:r>
            <a:r>
              <a:rPr lang="hu-HU" sz="1600" b="1" dirty="0"/>
              <a:t>korai mobilizálásából </a:t>
            </a:r>
            <a:r>
              <a:rPr lang="hu-HU" sz="1600" dirty="0"/>
              <a:t>állt.</a:t>
            </a:r>
          </a:p>
          <a:p>
            <a:r>
              <a:rPr lang="hu-HU" sz="1600" dirty="0"/>
              <a:t>A betegek kontroll csoportjával összehasonlítva</a:t>
            </a:r>
            <a:r>
              <a:rPr lang="hu-HU" sz="1600" b="1" dirty="0"/>
              <a:t>, rövidebb a bélműködés megindulásáig eltelt idő, rövidebb intenzív osztályon való tartózkodási idő.</a:t>
            </a:r>
          </a:p>
          <a:p>
            <a:r>
              <a:rPr lang="hu-HU" sz="1600" dirty="0"/>
              <a:t>ERAS programok alkalmazása nagyobb felső hasi műtétek után kivitelezhető és </a:t>
            </a:r>
            <a:r>
              <a:rPr lang="hu-HU" sz="1600" b="1" dirty="0"/>
              <a:t>biztonságos</a:t>
            </a:r>
            <a:r>
              <a:rPr lang="hu-HU" sz="1600" dirty="0"/>
              <a:t>, csökkenti a posztoperatív kórházi tartózkodási időt, és egyes esetekben a posztoperatív szövődményeket és a kórházi költségeket.</a:t>
            </a:r>
          </a:p>
          <a:p>
            <a:r>
              <a:rPr lang="hu-HU" dirty="0">
                <a:solidFill>
                  <a:srgbClr val="C00000"/>
                </a:solidFill>
              </a:rPr>
              <a:t>JELENLEGI PROTOKOLL SZERINT NIL PER OS TÁPLÁLÁS A MŰTÉT UTÁNI 5-7 NAPIG</a:t>
            </a:r>
          </a:p>
        </p:txBody>
      </p:sp>
      <p:sp>
        <p:nvSpPr>
          <p:cNvPr id="4" name="Szövegdoboz 3">
            <a:extLst>
              <a:ext uri="{FF2B5EF4-FFF2-40B4-BE49-F238E27FC236}">
                <a16:creationId xmlns:a16="http://schemas.microsoft.com/office/drawing/2014/main" id="{3EA1D3DA-ED61-A848-B5B7-736238EB1B62}"/>
              </a:ext>
            </a:extLst>
          </p:cNvPr>
          <p:cNvSpPr txBox="1"/>
          <p:nvPr/>
        </p:nvSpPr>
        <p:spPr>
          <a:xfrm>
            <a:off x="2298927" y="6154057"/>
            <a:ext cx="9399587" cy="430887"/>
          </a:xfrm>
          <a:prstGeom prst="rect">
            <a:avLst/>
          </a:prstGeom>
          <a:noFill/>
        </p:spPr>
        <p:txBody>
          <a:bodyPr wrap="square" rtlCol="0">
            <a:spAutoFit/>
          </a:bodyPr>
          <a:lstStyle/>
          <a:p>
            <a:r>
              <a:rPr lang="hu-HU" sz="1100" dirty="0" err="1"/>
              <a:t>Dorcaratto</a:t>
            </a:r>
            <a:r>
              <a:rPr lang="hu-HU" sz="1100" dirty="0"/>
              <a:t> D, Grande L, </a:t>
            </a:r>
            <a:r>
              <a:rPr lang="hu-HU" sz="1100" dirty="0" err="1"/>
              <a:t>Pera</a:t>
            </a:r>
            <a:r>
              <a:rPr lang="hu-HU" sz="1100" dirty="0"/>
              <a:t> M. </a:t>
            </a:r>
            <a:r>
              <a:rPr lang="hu-HU" sz="1100" dirty="0" err="1"/>
              <a:t>Enhanced</a:t>
            </a:r>
            <a:r>
              <a:rPr lang="hu-HU" sz="1100" dirty="0"/>
              <a:t> </a:t>
            </a:r>
            <a:r>
              <a:rPr lang="hu-HU" sz="1100" dirty="0" err="1"/>
              <a:t>recovery</a:t>
            </a:r>
            <a:r>
              <a:rPr lang="hu-HU" sz="1100" dirty="0"/>
              <a:t> in </a:t>
            </a:r>
            <a:r>
              <a:rPr lang="hu-HU" sz="1100" dirty="0" err="1"/>
              <a:t>gastrointestinal</a:t>
            </a:r>
            <a:r>
              <a:rPr lang="hu-HU" sz="1100" dirty="0"/>
              <a:t> </a:t>
            </a:r>
            <a:r>
              <a:rPr lang="hu-HU" sz="1100" dirty="0" err="1"/>
              <a:t>surgery</a:t>
            </a:r>
            <a:r>
              <a:rPr lang="hu-HU" sz="1100" dirty="0"/>
              <a:t>: </a:t>
            </a:r>
            <a:r>
              <a:rPr lang="hu-HU" sz="1100" dirty="0" err="1"/>
              <a:t>upper</a:t>
            </a:r>
            <a:r>
              <a:rPr lang="hu-HU" sz="1100" dirty="0"/>
              <a:t> </a:t>
            </a:r>
            <a:r>
              <a:rPr lang="hu-HU" sz="1100" dirty="0" err="1"/>
              <a:t>gastrointestinal</a:t>
            </a:r>
            <a:r>
              <a:rPr lang="hu-HU" sz="1100" dirty="0"/>
              <a:t> </a:t>
            </a:r>
            <a:r>
              <a:rPr lang="hu-HU" sz="1100" dirty="0" err="1"/>
              <a:t>surgery</a:t>
            </a:r>
            <a:r>
              <a:rPr lang="hu-HU" sz="1100" dirty="0"/>
              <a:t>. </a:t>
            </a:r>
            <a:r>
              <a:rPr lang="hu-HU" sz="1100" dirty="0" err="1"/>
              <a:t>Dig</a:t>
            </a:r>
            <a:r>
              <a:rPr lang="hu-HU" sz="1100" dirty="0"/>
              <a:t> </a:t>
            </a:r>
            <a:r>
              <a:rPr lang="hu-HU" sz="1100" dirty="0" err="1"/>
              <a:t>Surg</a:t>
            </a:r>
            <a:r>
              <a:rPr lang="hu-HU" sz="1100" dirty="0"/>
              <a:t>. 2013;30(1):70-8. </a:t>
            </a:r>
            <a:r>
              <a:rPr lang="hu-HU" sz="1100" dirty="0" err="1"/>
              <a:t>doi</a:t>
            </a:r>
            <a:r>
              <a:rPr lang="hu-HU" sz="1100" dirty="0"/>
              <a:t>: 10.1159/000350701. </a:t>
            </a:r>
            <a:r>
              <a:rPr lang="hu-HU" sz="1100" dirty="0" err="1"/>
              <a:t>Epub</a:t>
            </a:r>
            <a:r>
              <a:rPr lang="hu-HU" sz="1100" dirty="0"/>
              <a:t> 2013 May 25. PMID: 23711427.</a:t>
            </a:r>
          </a:p>
        </p:txBody>
      </p:sp>
    </p:spTree>
    <p:extLst>
      <p:ext uri="{BB962C8B-B14F-4D97-AF65-F5344CB8AC3E}">
        <p14:creationId xmlns:p14="http://schemas.microsoft.com/office/powerpoint/2010/main" val="3433733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9FC1C6B-C55A-8742-918F-B76362DF495D}"/>
              </a:ext>
            </a:extLst>
          </p:cNvPr>
          <p:cNvSpPr>
            <a:spLocks noGrp="1"/>
          </p:cNvSpPr>
          <p:nvPr>
            <p:ph type="title"/>
          </p:nvPr>
        </p:nvSpPr>
        <p:spPr>
          <a:xfrm>
            <a:off x="2171914" y="411276"/>
            <a:ext cx="8911687" cy="1280890"/>
          </a:xfrm>
        </p:spPr>
        <p:txBody>
          <a:bodyPr/>
          <a:lstStyle/>
          <a:p>
            <a:r>
              <a:rPr lang="hu-HU" b="1" dirty="0">
                <a:cs typeface="Times New Roman" panose="02020603050405020304" pitchFamily="18" charset="0"/>
              </a:rPr>
              <a:t>ERAS protokoll, felső GI műtétek</a:t>
            </a:r>
          </a:p>
        </p:txBody>
      </p:sp>
      <p:sp>
        <p:nvSpPr>
          <p:cNvPr id="3" name="Tartalom helye 2">
            <a:extLst>
              <a:ext uri="{FF2B5EF4-FFF2-40B4-BE49-F238E27FC236}">
                <a16:creationId xmlns:a16="http://schemas.microsoft.com/office/drawing/2014/main" id="{951E283C-DF71-1D49-BB47-80750396B61B}"/>
              </a:ext>
            </a:extLst>
          </p:cNvPr>
          <p:cNvSpPr>
            <a:spLocks noGrp="1"/>
          </p:cNvSpPr>
          <p:nvPr>
            <p:ph idx="1"/>
          </p:nvPr>
        </p:nvSpPr>
        <p:spPr>
          <a:xfrm>
            <a:off x="1202837" y="1051721"/>
            <a:ext cx="9880764" cy="3777622"/>
          </a:xfrm>
        </p:spPr>
        <p:txBody>
          <a:bodyPr/>
          <a:lstStyle/>
          <a:p>
            <a:endParaRPr lang="hu-HU" b="1" dirty="0"/>
          </a:p>
          <a:p>
            <a:pPr marL="0" indent="0">
              <a:buNone/>
            </a:pPr>
            <a:r>
              <a:rPr lang="hu-HU" b="1" dirty="0" err="1"/>
              <a:t>Enhanced</a:t>
            </a:r>
            <a:r>
              <a:rPr lang="hu-HU" b="1" dirty="0"/>
              <a:t> </a:t>
            </a:r>
            <a:r>
              <a:rPr lang="hu-HU" b="1" dirty="0" err="1"/>
              <a:t>recovery</a:t>
            </a:r>
            <a:r>
              <a:rPr lang="hu-HU" b="1" dirty="0"/>
              <a:t> </a:t>
            </a:r>
            <a:r>
              <a:rPr lang="hu-HU" b="1" dirty="0" err="1"/>
              <a:t>after</a:t>
            </a:r>
            <a:r>
              <a:rPr lang="hu-HU" b="1" dirty="0"/>
              <a:t> </a:t>
            </a:r>
            <a:r>
              <a:rPr lang="hu-HU" b="1" dirty="0" err="1"/>
              <a:t>surgery</a:t>
            </a:r>
            <a:r>
              <a:rPr lang="hu-HU" b="1" dirty="0"/>
              <a:t> </a:t>
            </a:r>
            <a:r>
              <a:rPr lang="hu-HU" b="1" dirty="0" err="1"/>
              <a:t>protocol</a:t>
            </a:r>
            <a:r>
              <a:rPr lang="hu-HU" b="1" dirty="0"/>
              <a:t> in </a:t>
            </a:r>
            <a:r>
              <a:rPr lang="hu-HU" b="1" dirty="0" err="1"/>
              <a:t>oesophageal</a:t>
            </a:r>
            <a:r>
              <a:rPr lang="hu-HU" b="1" dirty="0"/>
              <a:t> </a:t>
            </a:r>
            <a:r>
              <a:rPr lang="hu-HU" b="1" dirty="0" err="1"/>
              <a:t>cancer</a:t>
            </a:r>
            <a:r>
              <a:rPr lang="hu-HU" b="1" dirty="0"/>
              <a:t> </a:t>
            </a:r>
            <a:r>
              <a:rPr lang="hu-HU" b="1" dirty="0" err="1"/>
              <a:t>surgery</a:t>
            </a:r>
            <a:r>
              <a:rPr lang="hu-HU" b="1" dirty="0"/>
              <a:t>: </a:t>
            </a:r>
          </a:p>
          <a:p>
            <a:pPr marL="0" indent="0">
              <a:buNone/>
            </a:pPr>
            <a:r>
              <a:rPr lang="hu-HU" b="1" dirty="0" err="1"/>
              <a:t>Systematic</a:t>
            </a:r>
            <a:r>
              <a:rPr lang="hu-HU" b="1" dirty="0"/>
              <a:t> </a:t>
            </a:r>
            <a:r>
              <a:rPr lang="hu-HU" b="1" dirty="0" err="1"/>
              <a:t>review</a:t>
            </a:r>
            <a:r>
              <a:rPr lang="hu-HU" b="1" dirty="0"/>
              <a:t> and </a:t>
            </a:r>
            <a:r>
              <a:rPr lang="hu-HU" b="1" dirty="0" err="1"/>
              <a:t>meta-analysis</a:t>
            </a:r>
            <a:r>
              <a:rPr lang="hu-HU" b="1" dirty="0"/>
              <a:t>  </a:t>
            </a:r>
            <a:r>
              <a:rPr lang="hu-HU" b="1" dirty="0" err="1">
                <a:latin typeface="+mj-lt"/>
                <a:cs typeface="Times New Roman" panose="02020603050405020304" pitchFamily="18" charset="0"/>
              </a:rPr>
              <a:t>Pisarska</a:t>
            </a:r>
            <a:r>
              <a:rPr lang="hu-HU" b="1" dirty="0">
                <a:latin typeface="+mj-lt"/>
                <a:cs typeface="Times New Roman" panose="02020603050405020304" pitchFamily="18" charset="0"/>
              </a:rPr>
              <a:t>, </a:t>
            </a:r>
            <a:r>
              <a:rPr lang="hu-HU" b="1" dirty="0" err="1">
                <a:latin typeface="+mj-lt"/>
                <a:cs typeface="Times New Roman" panose="02020603050405020304" pitchFamily="18" charset="0"/>
              </a:rPr>
              <a:t>Małczak</a:t>
            </a:r>
            <a:r>
              <a:rPr lang="hu-HU" b="1" dirty="0">
                <a:latin typeface="+mj-lt"/>
                <a:cs typeface="Times New Roman" panose="02020603050405020304" pitchFamily="18" charset="0"/>
              </a:rPr>
              <a:t>, </a:t>
            </a:r>
            <a:r>
              <a:rPr lang="hu-HU" b="1" dirty="0" err="1">
                <a:latin typeface="+mj-lt"/>
                <a:cs typeface="Times New Roman" panose="02020603050405020304" pitchFamily="18" charset="0"/>
              </a:rPr>
              <a:t>Majo</a:t>
            </a:r>
            <a:r>
              <a:rPr lang="hu-HU" b="1" dirty="0">
                <a:latin typeface="+mj-lt"/>
                <a:cs typeface="Times New Roman" panose="02020603050405020304" pitchFamily="18" charset="0"/>
              </a:rPr>
              <a:t> </a:t>
            </a:r>
            <a:r>
              <a:rPr lang="hu-HU" b="1" dirty="0">
                <a:latin typeface="+mj-lt"/>
              </a:rPr>
              <a:t>2017.</a:t>
            </a:r>
            <a:endParaRPr lang="hu-HU" b="1" dirty="0">
              <a:latin typeface="+mj-lt"/>
              <a:cs typeface="Times New Roman" panose="02020603050405020304" pitchFamily="18" charset="0"/>
            </a:endParaRPr>
          </a:p>
          <a:p>
            <a:r>
              <a:rPr lang="hu-HU" dirty="0"/>
              <a:t>13 cikk analízise</a:t>
            </a:r>
          </a:p>
          <a:p>
            <a:r>
              <a:rPr lang="hu-HU" dirty="0"/>
              <a:t>2042 páciens</a:t>
            </a:r>
          </a:p>
          <a:p>
            <a:r>
              <a:rPr lang="hu-HU" dirty="0"/>
              <a:t>1058 ERAS csoport </a:t>
            </a:r>
          </a:p>
          <a:p>
            <a:r>
              <a:rPr lang="hu-HU" dirty="0"/>
              <a:t> 984  kontroll csoport</a:t>
            </a:r>
          </a:p>
          <a:p>
            <a:endParaRPr lang="hu-HU" dirty="0">
              <a:latin typeface="Times New Roman" panose="02020603050405020304" pitchFamily="18" charset="0"/>
              <a:cs typeface="Times New Roman" panose="02020603050405020304" pitchFamily="18" charset="0"/>
            </a:endParaRPr>
          </a:p>
        </p:txBody>
      </p:sp>
      <p:pic>
        <p:nvPicPr>
          <p:cNvPr id="4" name="Kép 3">
            <a:extLst>
              <a:ext uri="{FF2B5EF4-FFF2-40B4-BE49-F238E27FC236}">
                <a16:creationId xmlns:a16="http://schemas.microsoft.com/office/drawing/2014/main" id="{69F9DFC4-E10B-304D-BF7E-16821CFCEA74}"/>
              </a:ext>
            </a:extLst>
          </p:cNvPr>
          <p:cNvPicPr>
            <a:picLocks noChangeAspect="1"/>
          </p:cNvPicPr>
          <p:nvPr/>
        </p:nvPicPr>
        <p:blipFill>
          <a:blip r:embed="rId2"/>
          <a:stretch>
            <a:fillRect/>
          </a:stretch>
        </p:blipFill>
        <p:spPr>
          <a:xfrm>
            <a:off x="10089931" y="126125"/>
            <a:ext cx="1987341" cy="2018026"/>
          </a:xfrm>
          <a:prstGeom prst="rect">
            <a:avLst/>
          </a:prstGeom>
        </p:spPr>
      </p:pic>
      <p:pic>
        <p:nvPicPr>
          <p:cNvPr id="5" name="Kép 4">
            <a:extLst>
              <a:ext uri="{FF2B5EF4-FFF2-40B4-BE49-F238E27FC236}">
                <a16:creationId xmlns:a16="http://schemas.microsoft.com/office/drawing/2014/main" id="{CE077CCB-6BB9-654C-BED8-96678910D32E}"/>
              </a:ext>
            </a:extLst>
          </p:cNvPr>
          <p:cNvPicPr>
            <a:picLocks noChangeAspect="1"/>
          </p:cNvPicPr>
          <p:nvPr/>
        </p:nvPicPr>
        <p:blipFill>
          <a:blip r:embed="rId3"/>
          <a:stretch>
            <a:fillRect/>
          </a:stretch>
        </p:blipFill>
        <p:spPr>
          <a:xfrm>
            <a:off x="3992582" y="2730717"/>
            <a:ext cx="7990447" cy="3727173"/>
          </a:xfrm>
          <a:prstGeom prst="rect">
            <a:avLst/>
          </a:prstGeom>
        </p:spPr>
      </p:pic>
      <p:sp>
        <p:nvSpPr>
          <p:cNvPr id="6" name="Szövegdoboz 5">
            <a:extLst>
              <a:ext uri="{FF2B5EF4-FFF2-40B4-BE49-F238E27FC236}">
                <a16:creationId xmlns:a16="http://schemas.microsoft.com/office/drawing/2014/main" id="{5A85EC16-F581-7F47-9A59-79A9B2FBBD84}"/>
              </a:ext>
            </a:extLst>
          </p:cNvPr>
          <p:cNvSpPr txBox="1"/>
          <p:nvPr/>
        </p:nvSpPr>
        <p:spPr>
          <a:xfrm>
            <a:off x="653143" y="6457890"/>
            <a:ext cx="11538857" cy="400110"/>
          </a:xfrm>
          <a:prstGeom prst="rect">
            <a:avLst/>
          </a:prstGeom>
          <a:noFill/>
        </p:spPr>
        <p:txBody>
          <a:bodyPr wrap="square" rtlCol="0">
            <a:spAutoFit/>
          </a:bodyPr>
          <a:lstStyle/>
          <a:p>
            <a:r>
              <a:rPr lang="hu-HU" sz="1000" dirty="0" err="1"/>
              <a:t>Pisarska</a:t>
            </a:r>
            <a:r>
              <a:rPr lang="hu-HU" sz="1000" dirty="0"/>
              <a:t> M, </a:t>
            </a:r>
            <a:r>
              <a:rPr lang="hu-HU" sz="1000" dirty="0" err="1"/>
              <a:t>Małczak</a:t>
            </a:r>
            <a:r>
              <a:rPr lang="hu-HU" sz="1000" dirty="0"/>
              <a:t> P, Major P, </a:t>
            </a:r>
            <a:r>
              <a:rPr lang="hu-HU" sz="1000" dirty="0" err="1"/>
              <a:t>Wysocki</a:t>
            </a:r>
            <a:r>
              <a:rPr lang="hu-HU" sz="1000" dirty="0"/>
              <a:t> M, </a:t>
            </a:r>
            <a:r>
              <a:rPr lang="hu-HU" sz="1000" dirty="0" err="1"/>
              <a:t>Budzyński</a:t>
            </a:r>
            <a:r>
              <a:rPr lang="hu-HU" sz="1000" dirty="0"/>
              <a:t> A, </a:t>
            </a:r>
            <a:r>
              <a:rPr lang="hu-HU" sz="1000" dirty="0" err="1"/>
              <a:t>Pędziwiatr</a:t>
            </a:r>
            <a:r>
              <a:rPr lang="hu-HU" sz="1000" dirty="0"/>
              <a:t> M. </a:t>
            </a:r>
            <a:r>
              <a:rPr lang="hu-HU" sz="1000" dirty="0" err="1"/>
              <a:t>Enhanced</a:t>
            </a:r>
            <a:r>
              <a:rPr lang="hu-HU" sz="1000" dirty="0"/>
              <a:t> </a:t>
            </a:r>
            <a:r>
              <a:rPr lang="hu-HU" sz="1000" dirty="0" err="1"/>
              <a:t>recovery</a:t>
            </a:r>
            <a:r>
              <a:rPr lang="hu-HU" sz="1000" dirty="0"/>
              <a:t> </a:t>
            </a:r>
            <a:r>
              <a:rPr lang="hu-HU" sz="1000" dirty="0" err="1"/>
              <a:t>after</a:t>
            </a:r>
            <a:r>
              <a:rPr lang="hu-HU" sz="1000" dirty="0"/>
              <a:t> </a:t>
            </a:r>
            <a:r>
              <a:rPr lang="hu-HU" sz="1000" dirty="0" err="1"/>
              <a:t>surgery</a:t>
            </a:r>
            <a:r>
              <a:rPr lang="hu-HU" sz="1000" dirty="0"/>
              <a:t> </a:t>
            </a:r>
            <a:r>
              <a:rPr lang="hu-HU" sz="1000" dirty="0" err="1"/>
              <a:t>protocol</a:t>
            </a:r>
            <a:r>
              <a:rPr lang="hu-HU" sz="1000" dirty="0"/>
              <a:t> in </a:t>
            </a:r>
            <a:r>
              <a:rPr lang="hu-HU" sz="1000" dirty="0" err="1"/>
              <a:t>oesophageal</a:t>
            </a:r>
            <a:r>
              <a:rPr lang="hu-HU" sz="1000" dirty="0"/>
              <a:t> </a:t>
            </a:r>
            <a:r>
              <a:rPr lang="hu-HU" sz="1000" dirty="0" err="1"/>
              <a:t>cancer</a:t>
            </a:r>
            <a:r>
              <a:rPr lang="hu-HU" sz="1000" dirty="0"/>
              <a:t> </a:t>
            </a:r>
            <a:r>
              <a:rPr lang="hu-HU" sz="1000" dirty="0" err="1"/>
              <a:t>surgery</a:t>
            </a:r>
            <a:r>
              <a:rPr lang="hu-HU" sz="1000" dirty="0"/>
              <a:t>: </a:t>
            </a:r>
            <a:r>
              <a:rPr lang="hu-HU" sz="1000" dirty="0" err="1"/>
              <a:t>Systematic</a:t>
            </a:r>
            <a:r>
              <a:rPr lang="hu-HU" sz="1000" dirty="0"/>
              <a:t> </a:t>
            </a:r>
            <a:r>
              <a:rPr lang="hu-HU" sz="1000" dirty="0" err="1"/>
              <a:t>review</a:t>
            </a:r>
            <a:r>
              <a:rPr lang="hu-HU" sz="1000" dirty="0"/>
              <a:t> and </a:t>
            </a:r>
            <a:r>
              <a:rPr lang="hu-HU" sz="1000" dirty="0" err="1"/>
              <a:t>meta-analysis</a:t>
            </a:r>
            <a:r>
              <a:rPr lang="hu-HU" sz="1000" dirty="0"/>
              <a:t>. </a:t>
            </a:r>
            <a:r>
              <a:rPr lang="hu-HU" sz="1000" dirty="0" err="1"/>
              <a:t>PLoS</a:t>
            </a:r>
            <a:r>
              <a:rPr lang="hu-HU" sz="1000" dirty="0"/>
              <a:t> </a:t>
            </a:r>
            <a:r>
              <a:rPr lang="hu-HU" sz="1000" dirty="0" err="1"/>
              <a:t>One</a:t>
            </a:r>
            <a:r>
              <a:rPr lang="hu-HU" sz="1000" dirty="0"/>
              <a:t>. 2017 Mar 28;12(3):e0174382. </a:t>
            </a:r>
            <a:r>
              <a:rPr lang="hu-HU" sz="1000" dirty="0" err="1"/>
              <a:t>doi</a:t>
            </a:r>
            <a:r>
              <a:rPr lang="hu-HU" sz="1000" dirty="0"/>
              <a:t>: 10.1371/journal.pone.0174382. PMID: 28350805; PMCID: PMC5370110.</a:t>
            </a:r>
          </a:p>
        </p:txBody>
      </p:sp>
    </p:spTree>
    <p:extLst>
      <p:ext uri="{BB962C8B-B14F-4D97-AF65-F5344CB8AC3E}">
        <p14:creationId xmlns:p14="http://schemas.microsoft.com/office/powerpoint/2010/main" val="27099904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ADC8890-7A40-9B47-A7A4-22E5B78B8491}"/>
              </a:ext>
            </a:extLst>
          </p:cNvPr>
          <p:cNvSpPr>
            <a:spLocks noGrp="1"/>
          </p:cNvSpPr>
          <p:nvPr>
            <p:ph type="title"/>
          </p:nvPr>
        </p:nvSpPr>
        <p:spPr>
          <a:xfrm>
            <a:off x="1727200" y="-232228"/>
            <a:ext cx="9617755" cy="1280890"/>
          </a:xfrm>
        </p:spPr>
        <p:txBody>
          <a:bodyPr>
            <a:normAutofit fontScale="90000"/>
          </a:bodyPr>
          <a:lstStyle/>
          <a:p>
            <a:br>
              <a:rPr lang="hu-HU" sz="2000" dirty="0"/>
            </a:br>
            <a:br>
              <a:rPr lang="hu-HU" sz="2000" dirty="0"/>
            </a:br>
            <a:r>
              <a:rPr lang="hu-HU" sz="2700" b="1" dirty="0" err="1"/>
              <a:t>Observation</a:t>
            </a:r>
            <a:r>
              <a:rPr lang="hu-HU" sz="2700" b="1" dirty="0"/>
              <a:t> of </a:t>
            </a:r>
            <a:r>
              <a:rPr lang="hu-HU" sz="2700" b="1" dirty="0" err="1"/>
              <a:t>clinical</a:t>
            </a:r>
            <a:r>
              <a:rPr lang="hu-HU" sz="2700" b="1" dirty="0"/>
              <a:t> </a:t>
            </a:r>
            <a:r>
              <a:rPr lang="hu-HU" sz="2700" b="1" dirty="0" err="1"/>
              <a:t>efficacy</a:t>
            </a:r>
            <a:r>
              <a:rPr lang="hu-HU" sz="2700" b="1" dirty="0"/>
              <a:t> of </a:t>
            </a:r>
            <a:r>
              <a:rPr lang="hu-HU" sz="2700" b="1" dirty="0" err="1"/>
              <a:t>application</a:t>
            </a:r>
            <a:r>
              <a:rPr lang="hu-HU" sz="2700" b="1" dirty="0"/>
              <a:t> of </a:t>
            </a:r>
            <a:r>
              <a:rPr lang="hu-HU" sz="2700" b="1" dirty="0" err="1"/>
              <a:t>enhanced</a:t>
            </a:r>
            <a:r>
              <a:rPr lang="hu-HU" sz="2700" b="1" dirty="0"/>
              <a:t> </a:t>
            </a:r>
            <a:r>
              <a:rPr lang="hu-HU" sz="2700" b="1" dirty="0" err="1"/>
              <a:t>recovery</a:t>
            </a:r>
            <a:r>
              <a:rPr lang="hu-HU" sz="2700" b="1" dirty="0"/>
              <a:t> </a:t>
            </a:r>
            <a:r>
              <a:rPr lang="hu-HU" sz="2700" b="1" dirty="0" err="1"/>
              <a:t>after</a:t>
            </a:r>
            <a:r>
              <a:rPr lang="hu-HU" sz="2700" b="1" dirty="0"/>
              <a:t> </a:t>
            </a:r>
            <a:r>
              <a:rPr lang="hu-HU" sz="2700" b="1" dirty="0" err="1"/>
              <a:t>surgery</a:t>
            </a:r>
            <a:r>
              <a:rPr lang="hu-HU" sz="2700" b="1" dirty="0"/>
              <a:t> in </a:t>
            </a:r>
            <a:r>
              <a:rPr lang="hu-HU" sz="2700" b="1" dirty="0" err="1"/>
              <a:t>perioperative</a:t>
            </a:r>
            <a:r>
              <a:rPr lang="hu-HU" sz="2700" b="1" dirty="0"/>
              <a:t> </a:t>
            </a:r>
            <a:r>
              <a:rPr lang="hu-HU" sz="2700" b="1" dirty="0" err="1"/>
              <a:t>period</a:t>
            </a:r>
            <a:r>
              <a:rPr lang="hu-HU" sz="2700" b="1" dirty="0"/>
              <a:t> </a:t>
            </a:r>
            <a:r>
              <a:rPr lang="hu-HU" sz="2700" b="1" dirty="0" err="1"/>
              <a:t>on</a:t>
            </a:r>
            <a:r>
              <a:rPr lang="hu-HU" sz="2700" b="1" dirty="0"/>
              <a:t> </a:t>
            </a:r>
            <a:r>
              <a:rPr lang="hu-HU" sz="2700" b="1" dirty="0" err="1"/>
              <a:t>esophageal</a:t>
            </a:r>
            <a:r>
              <a:rPr lang="hu-HU" sz="2700" b="1" dirty="0"/>
              <a:t> </a:t>
            </a:r>
            <a:r>
              <a:rPr lang="hu-HU" sz="2700" b="1" dirty="0" err="1"/>
              <a:t>carcinoma</a:t>
            </a:r>
            <a:r>
              <a:rPr lang="hu-HU" sz="2700" b="1" dirty="0"/>
              <a:t> </a:t>
            </a:r>
            <a:r>
              <a:rPr lang="hu-HU" sz="2700" b="1" dirty="0" err="1"/>
              <a:t>patients</a:t>
            </a:r>
            <a:r>
              <a:rPr lang="hu-HU" sz="2700" b="1" dirty="0"/>
              <a:t> 2018</a:t>
            </a:r>
            <a:br>
              <a:rPr lang="hu-HU" sz="2000" b="1" dirty="0"/>
            </a:br>
            <a:r>
              <a:rPr lang="hu-HU" sz="1300" dirty="0" err="1"/>
              <a:t>Ziteng</a:t>
            </a:r>
            <a:r>
              <a:rPr lang="hu-HU" sz="1300" dirty="0"/>
              <a:t> Zhang1, Ling Zong1, </a:t>
            </a:r>
            <a:r>
              <a:rPr lang="hu-HU" sz="1300" dirty="0" err="1"/>
              <a:t>Baobin</a:t>
            </a:r>
            <a:r>
              <a:rPr lang="hu-HU" sz="1300" dirty="0"/>
              <a:t> Xu1, </a:t>
            </a:r>
            <a:r>
              <a:rPr lang="hu-HU" sz="1300" dirty="0" err="1"/>
              <a:t>Ronghang</a:t>
            </a:r>
            <a:r>
              <a:rPr lang="hu-HU" sz="1300" dirty="0"/>
              <a:t> Hu1, </a:t>
            </a:r>
            <a:r>
              <a:rPr lang="hu-HU" sz="1300" dirty="0" err="1"/>
              <a:t>Ming</a:t>
            </a:r>
            <a:r>
              <a:rPr lang="hu-HU" sz="1300" dirty="0"/>
              <a:t> Ma1, </a:t>
            </a:r>
            <a:r>
              <a:rPr lang="hu-HU" sz="1300" dirty="0" err="1"/>
              <a:t>Haixiang</a:t>
            </a:r>
            <a:r>
              <a:rPr lang="hu-HU" sz="1300" dirty="0"/>
              <a:t> Wei1, </a:t>
            </a:r>
            <a:r>
              <a:rPr lang="hu-HU" sz="1300" dirty="0" err="1"/>
              <a:t>Yan</a:t>
            </a:r>
            <a:r>
              <a:rPr lang="hu-HU" sz="1300" dirty="0"/>
              <a:t>- </a:t>
            </a:r>
            <a:r>
              <a:rPr lang="hu-HU" sz="1300" dirty="0" err="1"/>
              <a:t>hong</a:t>
            </a:r>
            <a:r>
              <a:rPr lang="hu-HU" sz="1300" dirty="0"/>
              <a:t> Meng2 , 1Department of </a:t>
            </a:r>
            <a:r>
              <a:rPr lang="hu-HU" sz="1300" dirty="0" err="1"/>
              <a:t>Thoracic</a:t>
            </a:r>
            <a:r>
              <a:rPr lang="hu-HU" sz="1300" dirty="0"/>
              <a:t> </a:t>
            </a:r>
            <a:r>
              <a:rPr lang="hu-HU" sz="1300" dirty="0" err="1"/>
              <a:t>Surgery</a:t>
            </a:r>
            <a:r>
              <a:rPr lang="hu-HU" sz="1300" dirty="0"/>
              <a:t> and 2Department of </a:t>
            </a:r>
            <a:r>
              <a:rPr lang="hu-HU" sz="1300" dirty="0" err="1"/>
              <a:t>Ultrasonography</a:t>
            </a:r>
            <a:r>
              <a:rPr lang="hu-HU" sz="1300" dirty="0"/>
              <a:t>, A </a:t>
            </a:r>
            <a:r>
              <a:rPr lang="hu-HU" sz="1300" dirty="0" err="1"/>
              <a:t>liated</a:t>
            </a:r>
            <a:r>
              <a:rPr lang="hu-HU" sz="1300" dirty="0"/>
              <a:t> </a:t>
            </a:r>
            <a:r>
              <a:rPr lang="hu-HU" sz="1300" dirty="0" err="1"/>
              <a:t>Hospital</a:t>
            </a:r>
            <a:r>
              <a:rPr lang="hu-HU" sz="1300" dirty="0"/>
              <a:t> of </a:t>
            </a:r>
            <a:r>
              <a:rPr lang="hu-HU" sz="1300" dirty="0" err="1"/>
              <a:t>Jining</a:t>
            </a:r>
            <a:r>
              <a:rPr lang="hu-HU" sz="1300" dirty="0"/>
              <a:t> </a:t>
            </a:r>
            <a:r>
              <a:rPr lang="hu-HU" sz="1300" dirty="0" err="1"/>
              <a:t>Medical</a:t>
            </a:r>
            <a:r>
              <a:rPr lang="hu-HU" sz="1300" dirty="0"/>
              <a:t> University, </a:t>
            </a:r>
            <a:r>
              <a:rPr lang="hu-HU" sz="1300" dirty="0" err="1"/>
              <a:t>Jining</a:t>
            </a:r>
            <a:r>
              <a:rPr lang="hu-HU" sz="1300" dirty="0"/>
              <a:t>, </a:t>
            </a:r>
            <a:r>
              <a:rPr lang="hu-HU" sz="1300" dirty="0" err="1"/>
              <a:t>Shandong</a:t>
            </a:r>
            <a:r>
              <a:rPr lang="hu-HU" sz="1300" dirty="0"/>
              <a:t> </a:t>
            </a:r>
            <a:r>
              <a:rPr lang="hu-HU" sz="1300" dirty="0" err="1"/>
              <a:t>Province</a:t>
            </a:r>
            <a:r>
              <a:rPr lang="hu-HU" sz="1300"/>
              <a:t>,  </a:t>
            </a:r>
            <a:r>
              <a:rPr lang="hu-HU" sz="1300" dirty="0" err="1"/>
              <a:t>China</a:t>
            </a:r>
            <a:r>
              <a:rPr lang="hu-HU" sz="1300" dirty="0"/>
              <a:t> </a:t>
            </a:r>
            <a:br>
              <a:rPr lang="hu-HU" dirty="0"/>
            </a:br>
            <a:br>
              <a:rPr lang="hu-HU" dirty="0"/>
            </a:br>
            <a:endParaRPr lang="hu-HU" dirty="0"/>
          </a:p>
        </p:txBody>
      </p:sp>
      <p:sp>
        <p:nvSpPr>
          <p:cNvPr id="3" name="Tartalom helye 2">
            <a:extLst>
              <a:ext uri="{FF2B5EF4-FFF2-40B4-BE49-F238E27FC236}">
                <a16:creationId xmlns:a16="http://schemas.microsoft.com/office/drawing/2014/main" id="{2FE4227F-E277-FC47-AEF8-0D625D106724}"/>
              </a:ext>
            </a:extLst>
          </p:cNvPr>
          <p:cNvSpPr>
            <a:spLocks noGrp="1"/>
          </p:cNvSpPr>
          <p:nvPr>
            <p:ph idx="1"/>
          </p:nvPr>
        </p:nvSpPr>
        <p:spPr>
          <a:xfrm>
            <a:off x="1727200" y="2191657"/>
            <a:ext cx="8915400" cy="3777622"/>
          </a:xfrm>
        </p:spPr>
        <p:txBody>
          <a:bodyPr>
            <a:normAutofit/>
          </a:bodyPr>
          <a:lstStyle/>
          <a:p>
            <a:r>
              <a:rPr lang="hu-HU" sz="1600" i="1" dirty="0"/>
              <a:t>RCT, 114 páciens, homogén betegcsoport, I</a:t>
            </a:r>
            <a:r>
              <a:rPr lang="hu-HU" sz="1600" dirty="0"/>
              <a:t>vor-Lewis </a:t>
            </a:r>
            <a:r>
              <a:rPr lang="hu-HU" sz="1600" dirty="0" err="1"/>
              <a:t>subtotalis</a:t>
            </a:r>
            <a:r>
              <a:rPr lang="hu-HU" sz="1600" dirty="0"/>
              <a:t> reszekció</a:t>
            </a:r>
            <a:endParaRPr lang="hu-HU" sz="1600" i="1" dirty="0"/>
          </a:p>
          <a:p>
            <a:r>
              <a:rPr lang="hu-HU" sz="1600" i="1" dirty="0"/>
              <a:t>57 páciens a konvencionális , 57 páciens ERAS csoportban</a:t>
            </a:r>
          </a:p>
          <a:p>
            <a:r>
              <a:rPr lang="hu-HU" sz="1600" dirty="0"/>
              <a:t>500 </a:t>
            </a:r>
            <a:r>
              <a:rPr lang="hu-HU" sz="1600" dirty="0" err="1"/>
              <a:t>mL</a:t>
            </a:r>
            <a:r>
              <a:rPr lang="hu-HU" sz="1600" dirty="0"/>
              <a:t> szénhidrát oldat műtét előtt éjfélkor</a:t>
            </a:r>
          </a:p>
          <a:p>
            <a:r>
              <a:rPr lang="hu-HU" sz="1600" dirty="0">
                <a:solidFill>
                  <a:schemeClr val="tx1"/>
                </a:solidFill>
              </a:rPr>
              <a:t>200 ml  folyadék </a:t>
            </a:r>
            <a:r>
              <a:rPr lang="hu-HU" sz="1600" dirty="0" err="1">
                <a:solidFill>
                  <a:schemeClr val="tx1"/>
                </a:solidFill>
              </a:rPr>
              <a:t>postop</a:t>
            </a:r>
            <a:r>
              <a:rPr lang="hu-HU" sz="1600" dirty="0">
                <a:solidFill>
                  <a:schemeClr val="tx1"/>
                </a:solidFill>
              </a:rPr>
              <a:t> 24 órán </a:t>
            </a:r>
            <a:r>
              <a:rPr lang="hu-HU" sz="1600" dirty="0">
                <a:solidFill>
                  <a:schemeClr val="tx1"/>
                </a:solidFill>
                <a:effectLst>
                  <a:outerShdw blurRad="38100" dist="38100" dir="2700000" algn="tl">
                    <a:srgbClr val="000000">
                      <a:alpha val="43137"/>
                    </a:srgbClr>
                  </a:outerShdw>
                </a:effectLst>
              </a:rPr>
              <a:t>belül</a:t>
            </a:r>
            <a:r>
              <a:rPr lang="hu-HU" sz="1600" dirty="0">
                <a:solidFill>
                  <a:schemeClr val="tx1"/>
                </a:solidFill>
              </a:rPr>
              <a:t> per </a:t>
            </a:r>
            <a:r>
              <a:rPr lang="hu-HU" sz="1600" dirty="0" err="1">
                <a:solidFill>
                  <a:schemeClr val="tx1"/>
                </a:solidFill>
              </a:rPr>
              <a:t>os</a:t>
            </a:r>
            <a:endParaRPr lang="hu-HU" sz="1600" dirty="0">
              <a:solidFill>
                <a:schemeClr val="tx1"/>
              </a:solidFill>
            </a:endParaRPr>
          </a:p>
          <a:p>
            <a:r>
              <a:rPr lang="hu-HU" sz="1600" dirty="0"/>
              <a:t>Fizikai aktivitás</a:t>
            </a:r>
          </a:p>
          <a:p>
            <a:endParaRPr lang="hu-HU" i="1" dirty="0"/>
          </a:p>
          <a:p>
            <a:endParaRPr lang="hu-HU" i="1" dirty="0"/>
          </a:p>
          <a:p>
            <a:endParaRPr lang="hu-HU" b="1" i="1" dirty="0"/>
          </a:p>
          <a:p>
            <a:endParaRPr lang="hu-HU" b="1" i="1" dirty="0"/>
          </a:p>
          <a:p>
            <a:endParaRPr lang="hu-HU" b="1" i="1" dirty="0"/>
          </a:p>
          <a:p>
            <a:endParaRPr lang="hu-HU" b="1" i="1" dirty="0"/>
          </a:p>
          <a:p>
            <a:endParaRPr lang="hu-HU" b="1" i="1" dirty="0"/>
          </a:p>
          <a:p>
            <a:endParaRPr lang="hu-HU" b="1" i="1" dirty="0"/>
          </a:p>
          <a:p>
            <a:endParaRPr lang="hu-HU" b="1" i="1" dirty="0"/>
          </a:p>
          <a:p>
            <a:endParaRPr lang="hu-HU" b="1" i="1" dirty="0"/>
          </a:p>
          <a:p>
            <a:endParaRPr lang="hu-HU" dirty="0"/>
          </a:p>
          <a:p>
            <a:endParaRPr lang="hu-HU" dirty="0"/>
          </a:p>
        </p:txBody>
      </p:sp>
      <p:pic>
        <p:nvPicPr>
          <p:cNvPr id="5" name="Kép 4">
            <a:extLst>
              <a:ext uri="{FF2B5EF4-FFF2-40B4-BE49-F238E27FC236}">
                <a16:creationId xmlns:a16="http://schemas.microsoft.com/office/drawing/2014/main" id="{5CE33C01-3D57-5549-8263-27816134D6DD}"/>
              </a:ext>
            </a:extLst>
          </p:cNvPr>
          <p:cNvPicPr>
            <a:picLocks noChangeAspect="1"/>
          </p:cNvPicPr>
          <p:nvPr/>
        </p:nvPicPr>
        <p:blipFill>
          <a:blip r:embed="rId2"/>
          <a:stretch>
            <a:fillRect/>
          </a:stretch>
        </p:blipFill>
        <p:spPr>
          <a:xfrm>
            <a:off x="3812610" y="3607970"/>
            <a:ext cx="8103620" cy="3143070"/>
          </a:xfrm>
          <a:prstGeom prst="rect">
            <a:avLst/>
          </a:prstGeom>
        </p:spPr>
      </p:pic>
    </p:spTree>
    <p:extLst>
      <p:ext uri="{BB962C8B-B14F-4D97-AF65-F5344CB8AC3E}">
        <p14:creationId xmlns:p14="http://schemas.microsoft.com/office/powerpoint/2010/main" val="1074114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F736A81-C312-874B-ACB7-CED4B408B1D1}"/>
              </a:ext>
            </a:extLst>
          </p:cNvPr>
          <p:cNvSpPr>
            <a:spLocks noGrp="1"/>
          </p:cNvSpPr>
          <p:nvPr>
            <p:ph type="title"/>
          </p:nvPr>
        </p:nvSpPr>
        <p:spPr>
          <a:xfrm>
            <a:off x="2206171" y="624110"/>
            <a:ext cx="9298441" cy="1280890"/>
          </a:xfrm>
        </p:spPr>
        <p:txBody>
          <a:bodyPr>
            <a:noAutofit/>
          </a:bodyPr>
          <a:lstStyle/>
          <a:p>
            <a:r>
              <a:rPr lang="hu-HU" sz="2800" b="1" dirty="0"/>
              <a:t>The </a:t>
            </a:r>
            <a:r>
              <a:rPr lang="hu-HU" sz="2800" b="1" dirty="0" err="1"/>
              <a:t>application</a:t>
            </a:r>
            <a:r>
              <a:rPr lang="hu-HU" sz="2800" b="1" dirty="0"/>
              <a:t> of </a:t>
            </a:r>
            <a:r>
              <a:rPr lang="hu-HU" sz="2800" b="1" dirty="0" err="1"/>
              <a:t>enhanced</a:t>
            </a:r>
            <a:r>
              <a:rPr lang="hu-HU" sz="2800" b="1" dirty="0"/>
              <a:t> </a:t>
            </a:r>
            <a:r>
              <a:rPr lang="hu-HU" sz="2800" b="1" dirty="0" err="1"/>
              <a:t>recovery</a:t>
            </a:r>
            <a:r>
              <a:rPr lang="hu-HU" sz="2800" b="1" dirty="0"/>
              <a:t> </a:t>
            </a:r>
            <a:r>
              <a:rPr lang="hu-HU" sz="2800" b="1" dirty="0" err="1"/>
              <a:t>after</a:t>
            </a:r>
            <a:r>
              <a:rPr lang="hu-HU" sz="2800" b="1" dirty="0"/>
              <a:t>  </a:t>
            </a:r>
            <a:r>
              <a:rPr lang="hu-HU" sz="2800" b="1" dirty="0" err="1"/>
              <a:t>surgery</a:t>
            </a:r>
            <a:r>
              <a:rPr lang="hu-HU" sz="2800" b="1" dirty="0"/>
              <a:t> </a:t>
            </a:r>
            <a:r>
              <a:rPr lang="hu-HU" sz="2800" b="1" dirty="0" err="1"/>
              <a:t>for</a:t>
            </a:r>
            <a:r>
              <a:rPr lang="hu-HU" sz="2800" b="1" dirty="0"/>
              <a:t> </a:t>
            </a:r>
            <a:r>
              <a:rPr lang="hu-HU" sz="2800" b="1" dirty="0" err="1"/>
              <a:t>upper</a:t>
            </a:r>
            <a:r>
              <a:rPr lang="hu-HU" sz="2800" b="1" dirty="0"/>
              <a:t> </a:t>
            </a:r>
            <a:r>
              <a:rPr lang="hu-HU" sz="2800" b="1" dirty="0" err="1"/>
              <a:t>gastrointestinal</a:t>
            </a:r>
            <a:r>
              <a:rPr lang="hu-HU" sz="2800" b="1" dirty="0"/>
              <a:t> </a:t>
            </a:r>
            <a:r>
              <a:rPr lang="hu-HU" sz="2800" b="1" dirty="0" err="1"/>
              <a:t>surgery</a:t>
            </a:r>
            <a:r>
              <a:rPr lang="hu-HU" sz="2800" b="1" dirty="0"/>
              <a:t>: Meta-</a:t>
            </a:r>
            <a:r>
              <a:rPr lang="hu-HU" sz="2800" b="1" dirty="0" err="1"/>
              <a:t>analysis</a:t>
            </a:r>
            <a:r>
              <a:rPr lang="hu-HU" sz="2800" b="1" dirty="0"/>
              <a:t>,    </a:t>
            </a:r>
            <a:r>
              <a:rPr lang="hu-HU" sz="2800" b="1" dirty="0" err="1"/>
              <a:t>Huang</a:t>
            </a:r>
            <a:r>
              <a:rPr lang="hu-HU" sz="2800" b="1" dirty="0"/>
              <a:t> et </a:t>
            </a:r>
            <a:r>
              <a:rPr lang="hu-HU" sz="2800" b="1" dirty="0" err="1"/>
              <a:t>al</a:t>
            </a:r>
            <a:r>
              <a:rPr lang="hu-HU" sz="2800" b="1" dirty="0"/>
              <a:t>. BMC </a:t>
            </a:r>
            <a:r>
              <a:rPr lang="hu-HU" sz="2800" b="1" dirty="0" err="1"/>
              <a:t>Surgery</a:t>
            </a:r>
            <a:r>
              <a:rPr lang="hu-HU" sz="2800" b="1" dirty="0"/>
              <a:t> (2020) 20:3 </a:t>
            </a:r>
            <a:br>
              <a:rPr lang="hu-HU" sz="2800" dirty="0"/>
            </a:br>
            <a:r>
              <a:rPr lang="hu-HU" sz="1400" dirty="0" err="1"/>
              <a:t>Zhen</a:t>
            </a:r>
            <a:r>
              <a:rPr lang="hu-HU" sz="1400" dirty="0"/>
              <a:t>-Dong Huang1†, </a:t>
            </a:r>
            <a:r>
              <a:rPr lang="hu-HU" sz="1400" dirty="0" err="1"/>
              <a:t>Hui-Yun</a:t>
            </a:r>
            <a:r>
              <a:rPr lang="hu-HU" sz="1400" dirty="0"/>
              <a:t> Gu2†, </a:t>
            </a:r>
            <a:r>
              <a:rPr lang="hu-HU" sz="1400" dirty="0" err="1"/>
              <a:t>Jie</a:t>
            </a:r>
            <a:r>
              <a:rPr lang="hu-HU" sz="1400" dirty="0"/>
              <a:t> Zhu3, </a:t>
            </a:r>
            <a:r>
              <a:rPr lang="hu-HU" sz="1400" dirty="0" err="1"/>
              <a:t>Jie</a:t>
            </a:r>
            <a:r>
              <a:rPr lang="hu-HU" sz="1400" dirty="0"/>
              <a:t> Luo1, </a:t>
            </a:r>
            <a:r>
              <a:rPr lang="hu-HU" sz="1400" dirty="0" err="1"/>
              <a:t>Xian-Feng</a:t>
            </a:r>
            <a:r>
              <a:rPr lang="hu-HU" sz="1400" dirty="0"/>
              <a:t> Shen4, </a:t>
            </a:r>
            <a:r>
              <a:rPr lang="hu-HU" sz="1400" dirty="0" err="1"/>
              <a:t>Qi-Feng</a:t>
            </a:r>
            <a:r>
              <a:rPr lang="hu-HU" sz="1400" dirty="0"/>
              <a:t> Deng1, </a:t>
            </a:r>
            <a:r>
              <a:rPr lang="hu-HU" sz="1400" dirty="0" err="1"/>
              <a:t>Chao</a:t>
            </a:r>
            <a:r>
              <a:rPr lang="hu-HU" sz="1400" dirty="0"/>
              <a:t> Zhang1* and </a:t>
            </a:r>
            <a:r>
              <a:rPr lang="hu-HU" sz="1400" dirty="0" err="1"/>
              <a:t>Yan</a:t>
            </a:r>
            <a:r>
              <a:rPr lang="hu-HU" sz="1400" dirty="0"/>
              <a:t>-Bing Li4</a:t>
            </a:r>
            <a:br>
              <a:rPr lang="hu-HU" sz="1400" dirty="0"/>
            </a:br>
            <a:endParaRPr lang="hu-HU" sz="1400" dirty="0"/>
          </a:p>
        </p:txBody>
      </p:sp>
      <p:sp>
        <p:nvSpPr>
          <p:cNvPr id="3" name="Tartalom helye 2">
            <a:extLst>
              <a:ext uri="{FF2B5EF4-FFF2-40B4-BE49-F238E27FC236}">
                <a16:creationId xmlns:a16="http://schemas.microsoft.com/office/drawing/2014/main" id="{15AEEF78-09C5-BA4D-BE97-573D43059E85}"/>
              </a:ext>
            </a:extLst>
          </p:cNvPr>
          <p:cNvSpPr>
            <a:spLocks noGrp="1"/>
          </p:cNvSpPr>
          <p:nvPr>
            <p:ph idx="1"/>
          </p:nvPr>
        </p:nvSpPr>
        <p:spPr>
          <a:xfrm>
            <a:off x="2452914" y="2380343"/>
            <a:ext cx="9051698" cy="4096936"/>
          </a:xfrm>
        </p:spPr>
        <p:txBody>
          <a:bodyPr>
            <a:normAutofit/>
          </a:bodyPr>
          <a:lstStyle/>
          <a:p>
            <a:endParaRPr lang="hu-HU" dirty="0"/>
          </a:p>
          <a:p>
            <a:r>
              <a:rPr lang="hu-HU" dirty="0"/>
              <a:t> 67 cikk elemzése</a:t>
            </a:r>
          </a:p>
          <a:p>
            <a:r>
              <a:rPr lang="hu-HU" dirty="0"/>
              <a:t> </a:t>
            </a:r>
            <a:r>
              <a:rPr lang="hu-HU" dirty="0" err="1"/>
              <a:t>Anasztomózis</a:t>
            </a:r>
            <a:r>
              <a:rPr lang="hu-HU" dirty="0"/>
              <a:t> elégtelenség</a:t>
            </a:r>
          </a:p>
          <a:p>
            <a:r>
              <a:rPr lang="hu-HU" dirty="0"/>
              <a:t>14 </a:t>
            </a:r>
            <a:r>
              <a:rPr lang="hu-HU" dirty="0" err="1"/>
              <a:t>RCTs</a:t>
            </a:r>
            <a:r>
              <a:rPr lang="hu-HU" dirty="0"/>
              <a:t> ,1414 páciens </a:t>
            </a:r>
          </a:p>
          <a:p>
            <a:r>
              <a:rPr lang="hu-HU" dirty="0"/>
              <a:t>ERAS protokoll </a:t>
            </a:r>
            <a:r>
              <a:rPr lang="hu-HU" b="1" dirty="0"/>
              <a:t>nem növeli az </a:t>
            </a:r>
            <a:r>
              <a:rPr lang="hu-HU" b="1" dirty="0" err="1"/>
              <a:t>anasztomózis</a:t>
            </a:r>
            <a:r>
              <a:rPr lang="hu-HU" b="1" dirty="0"/>
              <a:t> elégtelenséget</a:t>
            </a:r>
            <a:r>
              <a:rPr lang="hu-HU" dirty="0"/>
              <a:t>( RR = 0.80, 95%CI: 0.44 </a:t>
            </a:r>
            <a:r>
              <a:rPr lang="hu-HU" dirty="0" err="1"/>
              <a:t>to</a:t>
            </a:r>
            <a:r>
              <a:rPr lang="hu-HU" dirty="0"/>
              <a:t> 1.45). </a:t>
            </a:r>
          </a:p>
          <a:p>
            <a:r>
              <a:rPr lang="hu-HU" dirty="0"/>
              <a:t>1716 páciens , ERAS csoportban </a:t>
            </a:r>
            <a:r>
              <a:rPr lang="hu-HU" b="1" dirty="0"/>
              <a:t>szignifikánsan csökken a kórházi tartózkodási idő </a:t>
            </a:r>
            <a:r>
              <a:rPr lang="hu-HU" dirty="0"/>
              <a:t>(MD = − 2.53, 95%CI: − 3.42 </a:t>
            </a:r>
            <a:r>
              <a:rPr lang="hu-HU" dirty="0" err="1"/>
              <a:t>to</a:t>
            </a:r>
            <a:r>
              <a:rPr lang="hu-HU" dirty="0"/>
              <a:t> − 1.65). </a:t>
            </a:r>
          </a:p>
          <a:p>
            <a:r>
              <a:rPr lang="hu-HU" dirty="0"/>
              <a:t>1072 páciens, </a:t>
            </a:r>
            <a:r>
              <a:rPr lang="hu-HU" b="1" dirty="0"/>
              <a:t>bélműködés megindulása </a:t>
            </a:r>
          </a:p>
          <a:p>
            <a:pPr marL="0" indent="0">
              <a:buNone/>
            </a:pPr>
            <a:r>
              <a:rPr lang="hu-HU" dirty="0"/>
              <a:t>ERAS csoportban </a:t>
            </a:r>
            <a:r>
              <a:rPr lang="hu-HU" b="1" dirty="0"/>
              <a:t>szignifikánsan csökken a bélműködés megindulásáig eltelt idő </a:t>
            </a:r>
            <a:r>
              <a:rPr lang="hu-HU" dirty="0"/>
              <a:t>(MD = − 0.65, 95% CI: − 0.85 </a:t>
            </a:r>
            <a:r>
              <a:rPr lang="hu-HU" dirty="0" err="1"/>
              <a:t>to</a:t>
            </a:r>
            <a:r>
              <a:rPr lang="hu-HU" dirty="0"/>
              <a:t> − 0.45) </a:t>
            </a:r>
          </a:p>
          <a:p>
            <a:endParaRPr lang="hu-HU" dirty="0"/>
          </a:p>
        </p:txBody>
      </p:sp>
    </p:spTree>
    <p:extLst>
      <p:ext uri="{BB962C8B-B14F-4D97-AF65-F5344CB8AC3E}">
        <p14:creationId xmlns:p14="http://schemas.microsoft.com/office/powerpoint/2010/main" val="19165126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91CE52BA-DD91-E94E-8A65-77B60C8B54A7}"/>
              </a:ext>
            </a:extLst>
          </p:cNvPr>
          <p:cNvSpPr>
            <a:spLocks noGrp="1"/>
          </p:cNvSpPr>
          <p:nvPr>
            <p:ph idx="1"/>
          </p:nvPr>
        </p:nvSpPr>
        <p:spPr>
          <a:xfrm>
            <a:off x="1786539" y="483600"/>
            <a:ext cx="10041026" cy="1766176"/>
          </a:xfrm>
        </p:spPr>
        <p:txBody>
          <a:bodyPr/>
          <a:lstStyle/>
          <a:p>
            <a:r>
              <a:rPr lang="hu-HU" sz="2000" b="1" dirty="0" err="1">
                <a:latin typeface="+mj-lt"/>
                <a:cs typeface="Times New Roman" panose="02020603050405020304" pitchFamily="18" charset="0"/>
              </a:rPr>
              <a:t>Enhanced</a:t>
            </a:r>
            <a:r>
              <a:rPr lang="hu-HU" sz="2000" b="1" dirty="0">
                <a:latin typeface="+mj-lt"/>
                <a:cs typeface="Times New Roman" panose="02020603050405020304" pitchFamily="18" charset="0"/>
              </a:rPr>
              <a:t> </a:t>
            </a:r>
            <a:r>
              <a:rPr lang="hu-HU" sz="2000" b="1" dirty="0" err="1">
                <a:latin typeface="+mj-lt"/>
                <a:cs typeface="Times New Roman" panose="02020603050405020304" pitchFamily="18" charset="0"/>
              </a:rPr>
              <a:t>recovery</a:t>
            </a:r>
            <a:r>
              <a:rPr lang="hu-HU" sz="2000" b="1" dirty="0">
                <a:latin typeface="+mj-lt"/>
                <a:cs typeface="Times New Roman" panose="02020603050405020304" pitchFamily="18" charset="0"/>
              </a:rPr>
              <a:t> </a:t>
            </a:r>
            <a:r>
              <a:rPr lang="hu-HU" sz="2000" b="1" dirty="0" err="1">
                <a:latin typeface="+mj-lt"/>
                <a:cs typeface="Times New Roman" panose="02020603050405020304" pitchFamily="18" charset="0"/>
              </a:rPr>
              <a:t>pathways</a:t>
            </a:r>
            <a:r>
              <a:rPr lang="hu-HU" sz="2000" b="1" dirty="0">
                <a:latin typeface="+mj-lt"/>
                <a:cs typeface="Times New Roman" panose="02020603050405020304" pitchFamily="18" charset="0"/>
              </a:rPr>
              <a:t> </a:t>
            </a:r>
            <a:r>
              <a:rPr lang="hu-HU" sz="2000" b="1" dirty="0" err="1">
                <a:latin typeface="+mj-lt"/>
                <a:cs typeface="Times New Roman" panose="02020603050405020304" pitchFamily="18" charset="0"/>
              </a:rPr>
              <a:t>vs</a:t>
            </a:r>
            <a:r>
              <a:rPr lang="hu-HU" sz="2000" b="1" dirty="0">
                <a:latin typeface="+mj-lt"/>
                <a:cs typeface="Times New Roman" panose="02020603050405020304" pitchFamily="18" charset="0"/>
              </a:rPr>
              <a:t> standard </a:t>
            </a:r>
            <a:r>
              <a:rPr lang="hu-HU" sz="2000" b="1" dirty="0" err="1">
                <a:latin typeface="+mj-lt"/>
                <a:cs typeface="Times New Roman" panose="02020603050405020304" pitchFamily="18" charset="0"/>
              </a:rPr>
              <a:t>care</a:t>
            </a:r>
            <a:r>
              <a:rPr lang="hu-HU" sz="2000" b="1" dirty="0">
                <a:latin typeface="+mj-lt"/>
                <a:cs typeface="Times New Roman" panose="02020603050405020304" pitchFamily="18" charset="0"/>
              </a:rPr>
              <a:t> </a:t>
            </a:r>
            <a:r>
              <a:rPr lang="hu-HU" sz="2000" b="1" dirty="0" err="1">
                <a:latin typeface="+mj-lt"/>
                <a:cs typeface="Times New Roman" panose="02020603050405020304" pitchFamily="18" charset="0"/>
              </a:rPr>
              <a:t>pathways</a:t>
            </a:r>
            <a:r>
              <a:rPr lang="hu-HU" sz="2000" b="1" dirty="0">
                <a:latin typeface="+mj-lt"/>
                <a:cs typeface="Times New Roman" panose="02020603050405020304" pitchFamily="18" charset="0"/>
              </a:rPr>
              <a:t> in </a:t>
            </a:r>
            <a:r>
              <a:rPr lang="hu-HU" sz="2000" b="1" dirty="0" err="1">
                <a:latin typeface="+mj-lt"/>
                <a:cs typeface="Times New Roman" panose="02020603050405020304" pitchFamily="18" charset="0"/>
              </a:rPr>
              <a:t>esophageal</a:t>
            </a:r>
            <a:r>
              <a:rPr lang="hu-HU" sz="2000" b="1" dirty="0">
                <a:latin typeface="+mj-lt"/>
                <a:cs typeface="Times New Roman" panose="02020603050405020304" pitchFamily="18" charset="0"/>
              </a:rPr>
              <a:t> </a:t>
            </a:r>
            <a:r>
              <a:rPr lang="hu-HU" sz="2000" b="1" dirty="0" err="1">
                <a:latin typeface="+mj-lt"/>
                <a:cs typeface="Times New Roman" panose="02020603050405020304" pitchFamily="18" charset="0"/>
              </a:rPr>
              <a:t>cancer</a:t>
            </a:r>
            <a:r>
              <a:rPr lang="hu-HU" sz="2000" b="1" dirty="0">
                <a:latin typeface="+mj-lt"/>
                <a:cs typeface="Times New Roman" panose="02020603050405020304" pitchFamily="18" charset="0"/>
              </a:rPr>
              <a:t> </a:t>
            </a:r>
            <a:r>
              <a:rPr lang="hu-HU" sz="2000" b="1" dirty="0" err="1">
                <a:latin typeface="+mj-lt"/>
                <a:cs typeface="Times New Roman" panose="02020603050405020304" pitchFamily="18" charset="0"/>
              </a:rPr>
              <a:t>surgery</a:t>
            </a:r>
            <a:r>
              <a:rPr lang="hu-HU" sz="2000" b="1" dirty="0">
                <a:latin typeface="+mj-lt"/>
                <a:cs typeface="Times New Roman" panose="02020603050405020304" pitchFamily="18" charset="0"/>
              </a:rPr>
              <a:t>: </a:t>
            </a:r>
            <a:r>
              <a:rPr lang="hu-HU" sz="2000" b="1" dirty="0" err="1">
                <a:latin typeface="+mj-lt"/>
                <a:cs typeface="Times New Roman" panose="02020603050405020304" pitchFamily="18" charset="0"/>
              </a:rPr>
              <a:t>systematic</a:t>
            </a:r>
            <a:r>
              <a:rPr lang="hu-HU" sz="2000" b="1" dirty="0">
                <a:latin typeface="+mj-lt"/>
                <a:cs typeface="Times New Roman" panose="02020603050405020304" pitchFamily="18" charset="0"/>
              </a:rPr>
              <a:t> </a:t>
            </a:r>
            <a:r>
              <a:rPr lang="hu-HU" sz="2000" b="1" dirty="0" err="1">
                <a:latin typeface="+mj-lt"/>
                <a:cs typeface="Times New Roman" panose="02020603050405020304" pitchFamily="18" charset="0"/>
              </a:rPr>
              <a:t>review</a:t>
            </a:r>
            <a:r>
              <a:rPr lang="hu-HU" sz="2000" b="1" dirty="0">
                <a:latin typeface="+mj-lt"/>
                <a:cs typeface="Times New Roman" panose="02020603050405020304" pitchFamily="18" charset="0"/>
              </a:rPr>
              <a:t> and </a:t>
            </a:r>
            <a:r>
              <a:rPr lang="hu-HU" sz="2000" b="1" dirty="0" err="1">
                <a:latin typeface="+mj-lt"/>
                <a:cs typeface="Times New Roman" panose="02020603050405020304" pitchFamily="18" charset="0"/>
              </a:rPr>
              <a:t>meta‐analysis</a:t>
            </a:r>
            <a:r>
              <a:rPr lang="hu-HU" sz="2000" b="1" dirty="0">
                <a:latin typeface="+mj-lt"/>
                <a:cs typeface="Times New Roman" panose="02020603050405020304" pitchFamily="18" charset="0"/>
              </a:rPr>
              <a:t> , Triantafyllou1 · </a:t>
            </a:r>
            <a:r>
              <a:rPr lang="hu-HU" sz="2000" b="1" dirty="0" err="1">
                <a:latin typeface="+mj-lt"/>
                <a:cs typeface="Times New Roman" panose="02020603050405020304" pitchFamily="18" charset="0"/>
              </a:rPr>
              <a:t>Olson</a:t>
            </a:r>
            <a:r>
              <a:rPr lang="hu-HU" sz="2000" b="1" dirty="0">
                <a:latin typeface="+mj-lt"/>
                <a:cs typeface="Times New Roman" panose="02020603050405020304" pitchFamily="18" charset="0"/>
              </a:rPr>
              <a:t> · </a:t>
            </a:r>
            <a:r>
              <a:rPr lang="hu-HU" sz="2000" b="1" dirty="0" err="1">
                <a:latin typeface="+mj-lt"/>
                <a:cs typeface="Times New Roman" panose="02020603050405020304" pitchFamily="18" charset="0"/>
              </a:rPr>
              <a:t>Theodorou</a:t>
            </a:r>
            <a:r>
              <a:rPr lang="hu-HU" sz="2000" b="1" dirty="0">
                <a:latin typeface="+mj-lt"/>
                <a:cs typeface="Times New Roman" panose="02020603050405020304" pitchFamily="18" charset="0"/>
              </a:rPr>
              <a:t>  2021 </a:t>
            </a:r>
            <a:r>
              <a:rPr lang="hu-HU" sz="2000" b="1" dirty="0" err="1">
                <a:latin typeface="+mj-lt"/>
              </a:rPr>
              <a:t>Epub</a:t>
            </a:r>
            <a:r>
              <a:rPr lang="hu-HU" sz="2000" b="1" dirty="0">
                <a:latin typeface="+mj-lt"/>
              </a:rPr>
              <a:t> </a:t>
            </a:r>
          </a:p>
          <a:p>
            <a:r>
              <a:rPr lang="hu-HU" dirty="0">
                <a:latin typeface="Times New Roman" panose="02020603050405020304" pitchFamily="18" charset="0"/>
                <a:cs typeface="Times New Roman" panose="02020603050405020304" pitchFamily="18" charset="0"/>
              </a:rPr>
              <a:t>Alacsonyabb anasztomózis elégtelenség, morbiditás az ERAS csoportban</a:t>
            </a:r>
          </a:p>
          <a:p>
            <a:endParaRPr lang="hu-HU" b="1" dirty="0">
              <a:latin typeface="Times New Roman" panose="02020603050405020304" pitchFamily="18" charset="0"/>
              <a:cs typeface="Times New Roman" panose="02020603050405020304" pitchFamily="18" charset="0"/>
            </a:endParaRPr>
          </a:p>
          <a:p>
            <a:endParaRPr lang="hu-HU" b="1" dirty="0">
              <a:latin typeface="Times New Roman" panose="02020603050405020304" pitchFamily="18" charset="0"/>
              <a:cs typeface="Times New Roman" panose="02020603050405020304" pitchFamily="18" charset="0"/>
            </a:endParaRPr>
          </a:p>
          <a:p>
            <a:endParaRPr lang="hu-HU" dirty="0"/>
          </a:p>
          <a:p>
            <a:endParaRPr lang="hu-HU" dirty="0"/>
          </a:p>
        </p:txBody>
      </p:sp>
      <p:sp>
        <p:nvSpPr>
          <p:cNvPr id="6" name="Téglalap 5">
            <a:extLst>
              <a:ext uri="{FF2B5EF4-FFF2-40B4-BE49-F238E27FC236}">
                <a16:creationId xmlns:a16="http://schemas.microsoft.com/office/drawing/2014/main" id="{F26D724E-22AE-EA46-B919-B088CF74D135}"/>
              </a:ext>
            </a:extLst>
          </p:cNvPr>
          <p:cNvSpPr/>
          <p:nvPr/>
        </p:nvSpPr>
        <p:spPr>
          <a:xfrm>
            <a:off x="5982026" y="3244334"/>
            <a:ext cx="227948" cy="369332"/>
          </a:xfrm>
          <a:prstGeom prst="rect">
            <a:avLst/>
          </a:prstGeom>
        </p:spPr>
        <p:txBody>
          <a:bodyPr wrap="none">
            <a:spAutoFit/>
          </a:bodyPr>
          <a:lstStyle/>
          <a:p>
            <a:r>
              <a:rPr lang="hu-HU" baseline="30000" dirty="0">
                <a:solidFill>
                  <a:srgbClr val="000000"/>
                </a:solidFill>
                <a:latin typeface="Helvetica" pitchFamily="2" charset="0"/>
              </a:rPr>
              <a:t> </a:t>
            </a:r>
            <a:endParaRPr lang="hu-HU" dirty="0"/>
          </a:p>
        </p:txBody>
      </p:sp>
      <p:pic>
        <p:nvPicPr>
          <p:cNvPr id="10" name="Kép 9">
            <a:extLst>
              <a:ext uri="{FF2B5EF4-FFF2-40B4-BE49-F238E27FC236}">
                <a16:creationId xmlns:a16="http://schemas.microsoft.com/office/drawing/2014/main" id="{ED1DDA82-64C9-E149-BAE2-4A54526F331A}"/>
              </a:ext>
            </a:extLst>
          </p:cNvPr>
          <p:cNvPicPr>
            <a:picLocks noChangeAspect="1"/>
          </p:cNvPicPr>
          <p:nvPr/>
        </p:nvPicPr>
        <p:blipFill>
          <a:blip r:embed="rId2"/>
          <a:stretch>
            <a:fillRect/>
          </a:stretch>
        </p:blipFill>
        <p:spPr>
          <a:xfrm>
            <a:off x="1786539" y="1901373"/>
            <a:ext cx="9450629" cy="4289437"/>
          </a:xfrm>
          <a:prstGeom prst="rect">
            <a:avLst/>
          </a:prstGeom>
        </p:spPr>
      </p:pic>
      <p:sp>
        <p:nvSpPr>
          <p:cNvPr id="2" name="Szövegdoboz 1">
            <a:extLst>
              <a:ext uri="{FF2B5EF4-FFF2-40B4-BE49-F238E27FC236}">
                <a16:creationId xmlns:a16="http://schemas.microsoft.com/office/drawing/2014/main" id="{14F3B41E-2178-9A4E-ADBB-22059AC6C7B4}"/>
              </a:ext>
            </a:extLst>
          </p:cNvPr>
          <p:cNvSpPr txBox="1"/>
          <p:nvPr/>
        </p:nvSpPr>
        <p:spPr>
          <a:xfrm>
            <a:off x="1786539" y="6328229"/>
            <a:ext cx="10406743" cy="400110"/>
          </a:xfrm>
          <a:prstGeom prst="rect">
            <a:avLst/>
          </a:prstGeom>
          <a:noFill/>
        </p:spPr>
        <p:txBody>
          <a:bodyPr wrap="square" rtlCol="0">
            <a:spAutoFit/>
          </a:bodyPr>
          <a:lstStyle/>
          <a:p>
            <a:r>
              <a:rPr lang="hu-HU" sz="1000" dirty="0" err="1"/>
              <a:t>Triantafyllou</a:t>
            </a:r>
            <a:r>
              <a:rPr lang="hu-HU" sz="1000" dirty="0"/>
              <a:t> T, </a:t>
            </a:r>
            <a:r>
              <a:rPr lang="hu-HU" sz="1000" dirty="0" err="1"/>
              <a:t>Olson</a:t>
            </a:r>
            <a:r>
              <a:rPr lang="hu-HU" sz="1000" dirty="0"/>
              <a:t> MT, </a:t>
            </a:r>
            <a:r>
              <a:rPr lang="hu-HU" sz="1000" dirty="0" err="1"/>
              <a:t>Theodorou</a:t>
            </a:r>
            <a:r>
              <a:rPr lang="hu-HU" sz="1000" dirty="0"/>
              <a:t> D, </a:t>
            </a:r>
            <a:r>
              <a:rPr lang="hu-HU" sz="1000" dirty="0" err="1"/>
              <a:t>Schizas</a:t>
            </a:r>
            <a:r>
              <a:rPr lang="hu-HU" sz="1000" dirty="0"/>
              <a:t> D, Singhal S. </a:t>
            </a:r>
            <a:r>
              <a:rPr lang="hu-HU" sz="1000" dirty="0" err="1"/>
              <a:t>Enhanced</a:t>
            </a:r>
            <a:r>
              <a:rPr lang="hu-HU" sz="1000" dirty="0"/>
              <a:t> </a:t>
            </a:r>
            <a:r>
              <a:rPr lang="hu-HU" sz="1000" dirty="0" err="1"/>
              <a:t>recovery</a:t>
            </a:r>
            <a:r>
              <a:rPr lang="hu-HU" sz="1000" dirty="0"/>
              <a:t> </a:t>
            </a:r>
            <a:r>
              <a:rPr lang="hu-HU" sz="1000" dirty="0" err="1"/>
              <a:t>pathways</a:t>
            </a:r>
            <a:r>
              <a:rPr lang="hu-HU" sz="1000" dirty="0"/>
              <a:t> </a:t>
            </a:r>
            <a:r>
              <a:rPr lang="hu-HU" sz="1000" dirty="0" err="1"/>
              <a:t>vs</a:t>
            </a:r>
            <a:r>
              <a:rPr lang="hu-HU" sz="1000" dirty="0"/>
              <a:t> standard </a:t>
            </a:r>
            <a:r>
              <a:rPr lang="hu-HU" sz="1000" dirty="0" err="1"/>
              <a:t>care</a:t>
            </a:r>
            <a:r>
              <a:rPr lang="hu-HU" sz="1000" dirty="0"/>
              <a:t> </a:t>
            </a:r>
            <a:r>
              <a:rPr lang="hu-HU" sz="1000" dirty="0" err="1"/>
              <a:t>pathways</a:t>
            </a:r>
            <a:r>
              <a:rPr lang="hu-HU" sz="1000" dirty="0"/>
              <a:t> in </a:t>
            </a:r>
            <a:r>
              <a:rPr lang="hu-HU" sz="1000" dirty="0" err="1"/>
              <a:t>esophageal</a:t>
            </a:r>
            <a:r>
              <a:rPr lang="hu-HU" sz="1000" dirty="0"/>
              <a:t> </a:t>
            </a:r>
            <a:r>
              <a:rPr lang="hu-HU" sz="1000" dirty="0" err="1"/>
              <a:t>cancer</a:t>
            </a:r>
            <a:r>
              <a:rPr lang="hu-HU" sz="1000" dirty="0"/>
              <a:t> </a:t>
            </a:r>
            <a:r>
              <a:rPr lang="hu-HU" sz="1000" dirty="0" err="1"/>
              <a:t>surgery</a:t>
            </a:r>
            <a:r>
              <a:rPr lang="hu-HU" sz="1000" dirty="0"/>
              <a:t>: </a:t>
            </a:r>
            <a:r>
              <a:rPr lang="hu-HU" sz="1000" dirty="0" err="1"/>
              <a:t>systematic</a:t>
            </a:r>
            <a:r>
              <a:rPr lang="hu-HU" sz="1000" dirty="0"/>
              <a:t> </a:t>
            </a:r>
            <a:r>
              <a:rPr lang="hu-HU" sz="1000" dirty="0" err="1"/>
              <a:t>review</a:t>
            </a:r>
            <a:r>
              <a:rPr lang="hu-HU" sz="1000" dirty="0"/>
              <a:t> and </a:t>
            </a:r>
            <a:r>
              <a:rPr lang="hu-HU" sz="1000" dirty="0" err="1"/>
              <a:t>meta-analysis</a:t>
            </a:r>
            <a:r>
              <a:rPr lang="hu-HU" sz="1000" dirty="0"/>
              <a:t>. </a:t>
            </a:r>
            <a:r>
              <a:rPr lang="hu-HU" sz="1000" dirty="0" err="1"/>
              <a:t>Esophagus</a:t>
            </a:r>
            <a:r>
              <a:rPr lang="hu-HU" sz="1000" dirty="0"/>
              <a:t>. 2020 Apr;17(2):100-112. </a:t>
            </a:r>
            <a:r>
              <a:rPr lang="hu-HU" sz="1000" dirty="0" err="1"/>
              <a:t>doi</a:t>
            </a:r>
            <a:r>
              <a:rPr lang="hu-HU" sz="1000" dirty="0"/>
              <a:t>: 10.1007/s10388-020-00718-9. </a:t>
            </a:r>
            <a:r>
              <a:rPr lang="hu-HU" sz="1000" dirty="0" err="1"/>
              <a:t>Epub</a:t>
            </a:r>
            <a:r>
              <a:rPr lang="hu-HU" sz="1000" dirty="0"/>
              <a:t> 2020 Jan 23. PMID: 31974853.</a:t>
            </a:r>
          </a:p>
        </p:txBody>
      </p:sp>
    </p:spTree>
    <p:extLst>
      <p:ext uri="{BB962C8B-B14F-4D97-AF65-F5344CB8AC3E}">
        <p14:creationId xmlns:p14="http://schemas.microsoft.com/office/powerpoint/2010/main" val="8173409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B21D988-9D72-AA4B-8EB9-CD2FD3F6FABB}"/>
              </a:ext>
            </a:extLst>
          </p:cNvPr>
          <p:cNvSpPr>
            <a:spLocks noGrp="1"/>
          </p:cNvSpPr>
          <p:nvPr>
            <p:ph type="title"/>
          </p:nvPr>
        </p:nvSpPr>
        <p:spPr>
          <a:xfrm>
            <a:off x="2203571" y="624110"/>
            <a:ext cx="4942249" cy="1280890"/>
          </a:xfrm>
        </p:spPr>
        <p:txBody>
          <a:bodyPr/>
          <a:lstStyle/>
          <a:p>
            <a:r>
              <a:rPr lang="hu-HU" b="1" dirty="0"/>
              <a:t>SAJÁT METAANALÍZIS</a:t>
            </a:r>
          </a:p>
        </p:txBody>
      </p:sp>
      <p:sp>
        <p:nvSpPr>
          <p:cNvPr id="3" name="Tartalom helye 2">
            <a:extLst>
              <a:ext uri="{FF2B5EF4-FFF2-40B4-BE49-F238E27FC236}">
                <a16:creationId xmlns:a16="http://schemas.microsoft.com/office/drawing/2014/main" id="{B87C3F11-CCFB-EC4B-96EA-7430BC3746F3}"/>
              </a:ext>
            </a:extLst>
          </p:cNvPr>
          <p:cNvSpPr>
            <a:spLocks noGrp="1"/>
          </p:cNvSpPr>
          <p:nvPr>
            <p:ph idx="1"/>
          </p:nvPr>
        </p:nvSpPr>
        <p:spPr>
          <a:xfrm>
            <a:off x="2605467" y="2670652"/>
            <a:ext cx="8915400" cy="3777622"/>
          </a:xfrm>
        </p:spPr>
        <p:txBody>
          <a:bodyPr/>
          <a:lstStyle/>
          <a:p>
            <a:r>
              <a:rPr lang="hu-HU" b="1" dirty="0">
                <a:solidFill>
                  <a:schemeClr val="tx1"/>
                </a:solidFill>
                <a:effectLst>
                  <a:outerShdw blurRad="38100" dist="38100" dir="2700000" algn="tl">
                    <a:srgbClr val="000000">
                      <a:alpha val="43137"/>
                    </a:srgbClr>
                  </a:outerShdw>
                </a:effectLst>
                <a:latin typeface="+mj-lt"/>
                <a:cs typeface="Times New Roman" panose="02020603050405020304" pitchFamily="18" charset="0"/>
              </a:rPr>
              <a:t>Magyar Nyelőcső Munkacsoport</a:t>
            </a:r>
            <a:r>
              <a:rPr lang="hu-HU" b="1" dirty="0">
                <a:solidFill>
                  <a:schemeClr val="tx1"/>
                </a:solidFill>
                <a:latin typeface="+mj-lt"/>
                <a:cs typeface="Times New Roman" panose="02020603050405020304" pitchFamily="18" charset="0"/>
              </a:rPr>
              <a:t>, 2</a:t>
            </a:r>
            <a:r>
              <a:rPr lang="hu-HU" b="1" dirty="0">
                <a:latin typeface="+mj-lt"/>
                <a:cs typeface="Times New Roman" panose="02020603050405020304" pitchFamily="18" charset="0"/>
              </a:rPr>
              <a:t>020.</a:t>
            </a:r>
          </a:p>
          <a:p>
            <a:r>
              <a:rPr lang="hu-HU" dirty="0">
                <a:latin typeface="+mj-lt"/>
                <a:cs typeface="Times New Roman" panose="02020603050405020304" pitchFamily="18" charset="0"/>
              </a:rPr>
              <a:t>Felső GI műtétek, </a:t>
            </a:r>
            <a:r>
              <a:rPr lang="hu-HU" dirty="0" err="1">
                <a:latin typeface="+mj-lt"/>
                <a:cs typeface="Times New Roman" panose="02020603050405020304" pitchFamily="18" charset="0"/>
              </a:rPr>
              <a:t>malignitás</a:t>
            </a:r>
            <a:r>
              <a:rPr lang="hu-HU" dirty="0">
                <a:latin typeface="+mj-lt"/>
                <a:cs typeface="Times New Roman" panose="02020603050405020304" pitchFamily="18" charset="0"/>
              </a:rPr>
              <a:t> miatt</a:t>
            </a:r>
          </a:p>
          <a:p>
            <a:r>
              <a:rPr lang="hu-HU" dirty="0">
                <a:latin typeface="+mj-lt"/>
                <a:cs typeface="Times New Roman" panose="02020603050405020304" pitchFamily="18" charset="0"/>
              </a:rPr>
              <a:t>Korai per </a:t>
            </a:r>
            <a:r>
              <a:rPr lang="hu-HU" dirty="0" err="1">
                <a:latin typeface="+mj-lt"/>
                <a:cs typeface="Times New Roman" panose="02020603050405020304" pitchFamily="18" charset="0"/>
              </a:rPr>
              <a:t>os</a:t>
            </a:r>
            <a:r>
              <a:rPr lang="hu-HU" dirty="0">
                <a:latin typeface="+mj-lt"/>
                <a:cs typeface="Times New Roman" panose="02020603050405020304" pitchFamily="18" charset="0"/>
              </a:rPr>
              <a:t> 		késői per </a:t>
            </a:r>
            <a:r>
              <a:rPr lang="hu-HU" dirty="0" err="1">
                <a:latin typeface="+mj-lt"/>
                <a:cs typeface="Times New Roman" panose="02020603050405020304" pitchFamily="18" charset="0"/>
              </a:rPr>
              <a:t>os</a:t>
            </a:r>
            <a:r>
              <a:rPr lang="hu-HU" dirty="0">
                <a:latin typeface="+mj-lt"/>
                <a:cs typeface="Times New Roman" panose="02020603050405020304" pitchFamily="18" charset="0"/>
              </a:rPr>
              <a:t> táplálás összehasonlítása </a:t>
            </a:r>
          </a:p>
          <a:p>
            <a:r>
              <a:rPr lang="hu-HU" b="1" dirty="0">
                <a:latin typeface="+mj-lt"/>
                <a:cs typeface="Times New Roman" panose="02020603050405020304" pitchFamily="18" charset="0"/>
              </a:rPr>
              <a:t>Végpontok</a:t>
            </a:r>
            <a:r>
              <a:rPr lang="hu-HU" dirty="0">
                <a:latin typeface="+mj-lt"/>
                <a:cs typeface="Times New Roman" panose="02020603050405020304" pitchFamily="18" charset="0"/>
              </a:rPr>
              <a:t>: primer: 30 napos mortalitás</a:t>
            </a:r>
          </a:p>
          <a:p>
            <a:pPr marL="1371600" lvl="3" indent="0">
              <a:buNone/>
            </a:pPr>
            <a:r>
              <a:rPr lang="hu-HU" sz="1800" dirty="0">
                <a:latin typeface="+mj-lt"/>
                <a:cs typeface="Times New Roman" panose="02020603050405020304" pitchFamily="18" charset="0"/>
              </a:rPr>
              <a:t>    </a:t>
            </a:r>
            <a:r>
              <a:rPr lang="hu-HU" sz="1800" dirty="0" err="1">
                <a:latin typeface="+mj-lt"/>
                <a:cs typeface="Times New Roman" panose="02020603050405020304" pitchFamily="18" charset="0"/>
              </a:rPr>
              <a:t>secunder</a:t>
            </a:r>
            <a:r>
              <a:rPr lang="hu-HU" sz="1800" dirty="0">
                <a:latin typeface="+mj-lt"/>
                <a:cs typeface="Times New Roman" panose="02020603050405020304" pitchFamily="18" charset="0"/>
              </a:rPr>
              <a:t>:  anasztomózis elégtelenség</a:t>
            </a:r>
          </a:p>
          <a:p>
            <a:pPr marL="1371600" lvl="3" indent="0">
              <a:buNone/>
            </a:pPr>
            <a:r>
              <a:rPr lang="hu-HU" sz="1800" dirty="0">
                <a:latin typeface="+mj-lt"/>
                <a:cs typeface="Times New Roman" panose="02020603050405020304" pitchFamily="18" charset="0"/>
              </a:rPr>
              <a:t>		      kórházi tartózkodási idő</a:t>
            </a:r>
          </a:p>
          <a:p>
            <a:pPr marL="1371600" lvl="3" indent="0">
              <a:buNone/>
            </a:pPr>
            <a:r>
              <a:rPr lang="hu-HU" sz="1800" dirty="0">
                <a:latin typeface="+mj-lt"/>
                <a:cs typeface="Times New Roman" panose="02020603050405020304" pitchFamily="18" charset="0"/>
              </a:rPr>
              <a:t>		      </a:t>
            </a:r>
            <a:r>
              <a:rPr lang="hu-HU" sz="1800" dirty="0" err="1">
                <a:latin typeface="+mj-lt"/>
                <a:cs typeface="Times New Roman" panose="02020603050405020304" pitchFamily="18" charset="0"/>
              </a:rPr>
              <a:t>bélmotilitás</a:t>
            </a:r>
            <a:r>
              <a:rPr lang="hu-HU" sz="1800" dirty="0">
                <a:latin typeface="+mj-lt"/>
                <a:cs typeface="Times New Roman" panose="02020603050405020304" pitchFamily="18" charset="0"/>
              </a:rPr>
              <a:t> megindulása</a:t>
            </a:r>
          </a:p>
          <a:p>
            <a:pPr marL="1371600" lvl="3" indent="0">
              <a:buNone/>
            </a:pPr>
            <a:r>
              <a:rPr lang="hu-HU" sz="1800" dirty="0">
                <a:latin typeface="+mj-lt"/>
                <a:cs typeface="Times New Roman" panose="02020603050405020304" pitchFamily="18" charset="0"/>
              </a:rPr>
              <a:t>		      </a:t>
            </a:r>
            <a:r>
              <a:rPr lang="hu-HU" sz="1800" dirty="0">
                <a:solidFill>
                  <a:schemeClr val="tx1"/>
                </a:solidFill>
                <a:effectLst>
                  <a:outerShdw blurRad="38100" dist="38100" dir="2700000" algn="tl">
                    <a:srgbClr val="000000">
                      <a:alpha val="43137"/>
                    </a:srgbClr>
                  </a:outerShdw>
                </a:effectLst>
                <a:latin typeface="+mj-lt"/>
                <a:cs typeface="Times New Roman" panose="02020603050405020304" pitchFamily="18" charset="0"/>
              </a:rPr>
              <a:t>légzőszervi</a:t>
            </a:r>
            <a:r>
              <a:rPr lang="hu-HU" sz="1800" dirty="0">
                <a:solidFill>
                  <a:schemeClr val="tx1"/>
                </a:solidFill>
                <a:latin typeface="+mj-lt"/>
                <a:cs typeface="Times New Roman" panose="02020603050405020304" pitchFamily="18" charset="0"/>
              </a:rPr>
              <a:t> </a:t>
            </a:r>
            <a:r>
              <a:rPr lang="hu-HU" sz="1800" dirty="0">
                <a:latin typeface="+mj-lt"/>
                <a:cs typeface="Times New Roman" panose="02020603050405020304" pitchFamily="18" charset="0"/>
              </a:rPr>
              <a:t>komplikációk</a:t>
            </a:r>
          </a:p>
          <a:p>
            <a:endParaRPr lang="hu-HU" dirty="0"/>
          </a:p>
        </p:txBody>
      </p:sp>
      <p:sp>
        <p:nvSpPr>
          <p:cNvPr id="4" name="Balra-jobbra nyíl 3">
            <a:extLst>
              <a:ext uri="{FF2B5EF4-FFF2-40B4-BE49-F238E27FC236}">
                <a16:creationId xmlns:a16="http://schemas.microsoft.com/office/drawing/2014/main" id="{42E432A9-8930-CC4C-AD9C-A53641AF80D4}"/>
              </a:ext>
            </a:extLst>
          </p:cNvPr>
          <p:cNvSpPr/>
          <p:nvPr/>
        </p:nvSpPr>
        <p:spPr>
          <a:xfrm>
            <a:off x="4531611" y="3588245"/>
            <a:ext cx="268356" cy="13914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7" name="Kép 6" descr="A képen szöveg, képernyőkép, Betűtípus látható&#10;&#10;Automatikusan generált leírás">
            <a:extLst>
              <a:ext uri="{FF2B5EF4-FFF2-40B4-BE49-F238E27FC236}">
                <a16:creationId xmlns:a16="http://schemas.microsoft.com/office/drawing/2014/main" id="{58E589B7-F6C3-4B27-DBFD-E26D881FC054}"/>
              </a:ext>
            </a:extLst>
          </p:cNvPr>
          <p:cNvPicPr>
            <a:picLocks noChangeAspect="1"/>
          </p:cNvPicPr>
          <p:nvPr/>
        </p:nvPicPr>
        <p:blipFill>
          <a:blip r:embed="rId2"/>
          <a:stretch>
            <a:fillRect/>
          </a:stretch>
        </p:blipFill>
        <p:spPr>
          <a:xfrm>
            <a:off x="7145820" y="0"/>
            <a:ext cx="5046180" cy="2658815"/>
          </a:xfrm>
          <a:prstGeom prst="rect">
            <a:avLst/>
          </a:prstGeom>
        </p:spPr>
      </p:pic>
    </p:spTree>
    <p:extLst>
      <p:ext uri="{BB962C8B-B14F-4D97-AF65-F5344CB8AC3E}">
        <p14:creationId xmlns:p14="http://schemas.microsoft.com/office/powerpoint/2010/main" val="17059712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4E0E6D6-BB8B-D046-8A27-65A726A59221}"/>
              </a:ext>
            </a:extLst>
          </p:cNvPr>
          <p:cNvSpPr>
            <a:spLocks noGrp="1"/>
          </p:cNvSpPr>
          <p:nvPr>
            <p:ph type="title"/>
          </p:nvPr>
        </p:nvSpPr>
        <p:spPr/>
        <p:txBody>
          <a:bodyPr/>
          <a:lstStyle/>
          <a:p>
            <a:r>
              <a:rPr lang="hu-HU" b="1" dirty="0"/>
              <a:t>SAJÁT METAANALÍZIS</a:t>
            </a:r>
          </a:p>
        </p:txBody>
      </p:sp>
      <p:sp>
        <p:nvSpPr>
          <p:cNvPr id="3" name="Tartalom helye 2">
            <a:extLst>
              <a:ext uri="{FF2B5EF4-FFF2-40B4-BE49-F238E27FC236}">
                <a16:creationId xmlns:a16="http://schemas.microsoft.com/office/drawing/2014/main" id="{B34C275C-F6BC-EA43-BE6C-8A0DDADAB6CA}"/>
              </a:ext>
            </a:extLst>
          </p:cNvPr>
          <p:cNvSpPr>
            <a:spLocks noGrp="1"/>
          </p:cNvSpPr>
          <p:nvPr>
            <p:ph idx="1"/>
          </p:nvPr>
        </p:nvSpPr>
        <p:spPr/>
        <p:txBody>
          <a:bodyPr>
            <a:normAutofit fontScale="92500" lnSpcReduction="10000"/>
          </a:bodyPr>
          <a:lstStyle/>
          <a:p>
            <a:r>
              <a:rPr lang="hu-HU" b="1" dirty="0"/>
              <a:t>ENDNOTE</a:t>
            </a:r>
            <a:r>
              <a:rPr lang="hu-HU" dirty="0"/>
              <a:t> program (</a:t>
            </a:r>
            <a:r>
              <a:rPr lang="hu-HU" dirty="0" err="1"/>
              <a:t>PubMed</a:t>
            </a:r>
            <a:r>
              <a:rPr lang="hu-HU" dirty="0"/>
              <a:t>, </a:t>
            </a:r>
            <a:r>
              <a:rPr lang="hu-HU" dirty="0" err="1"/>
              <a:t>Cochrane</a:t>
            </a:r>
            <a:r>
              <a:rPr lang="hu-HU" dirty="0"/>
              <a:t>, </a:t>
            </a:r>
            <a:r>
              <a:rPr lang="hu-HU" dirty="0" err="1"/>
              <a:t>Embase</a:t>
            </a:r>
            <a:r>
              <a:rPr lang="hu-HU" dirty="0"/>
              <a:t> adatbázisok)</a:t>
            </a:r>
          </a:p>
          <a:p>
            <a:r>
              <a:rPr lang="hu-HU" b="1" dirty="0"/>
              <a:t>PRISMA</a:t>
            </a:r>
            <a:r>
              <a:rPr lang="hu-HU" dirty="0"/>
              <a:t> : (</a:t>
            </a:r>
            <a:r>
              <a:rPr lang="hu-HU" dirty="0" err="1"/>
              <a:t>Preferred</a:t>
            </a:r>
            <a:r>
              <a:rPr lang="hu-HU" dirty="0"/>
              <a:t> </a:t>
            </a:r>
            <a:r>
              <a:rPr lang="hu-HU" dirty="0" err="1"/>
              <a:t>Reporting</a:t>
            </a:r>
            <a:r>
              <a:rPr lang="hu-HU" dirty="0"/>
              <a:t> </a:t>
            </a:r>
            <a:r>
              <a:rPr lang="hu-HU" dirty="0" err="1"/>
              <a:t>Items</a:t>
            </a:r>
            <a:r>
              <a:rPr lang="hu-HU" dirty="0"/>
              <a:t> </a:t>
            </a:r>
            <a:r>
              <a:rPr lang="hu-HU" dirty="0" err="1"/>
              <a:t>for</a:t>
            </a:r>
            <a:r>
              <a:rPr lang="hu-HU" dirty="0"/>
              <a:t> </a:t>
            </a:r>
            <a:r>
              <a:rPr lang="hu-HU" dirty="0" err="1"/>
              <a:t>Systematic</a:t>
            </a:r>
            <a:r>
              <a:rPr lang="hu-HU" dirty="0"/>
              <a:t> </a:t>
            </a:r>
            <a:r>
              <a:rPr lang="hu-HU" dirty="0" err="1"/>
              <a:t>Reviews</a:t>
            </a:r>
            <a:r>
              <a:rPr lang="hu-HU" dirty="0"/>
              <a:t> and Meta-				               </a:t>
            </a:r>
            <a:r>
              <a:rPr lang="hu-HU" dirty="0" err="1"/>
              <a:t>Analysis</a:t>
            </a:r>
            <a:r>
              <a:rPr lang="hu-HU" dirty="0"/>
              <a:t>)</a:t>
            </a:r>
          </a:p>
          <a:p>
            <a:pPr lvl="3"/>
            <a:r>
              <a:rPr lang="hu-HU" sz="1800" dirty="0"/>
              <a:t>27 elemből álló szisztematikus áttekintés a metaanalízis felépítésére, tartalmára vonatkozóan</a:t>
            </a:r>
          </a:p>
          <a:p>
            <a:pPr marL="0" indent="0">
              <a:buNone/>
            </a:pPr>
            <a:endParaRPr lang="hu-HU" dirty="0"/>
          </a:p>
          <a:p>
            <a:r>
              <a:rPr lang="hu-HU" b="1" dirty="0"/>
              <a:t>PICO</a:t>
            </a:r>
            <a:r>
              <a:rPr lang="hu-HU" dirty="0"/>
              <a:t>:  </a:t>
            </a:r>
            <a:r>
              <a:rPr lang="hu-HU" b="1" dirty="0" err="1"/>
              <a:t>Population</a:t>
            </a:r>
            <a:r>
              <a:rPr lang="hu-HU" dirty="0"/>
              <a:t> : felső GI műtétek malignitás miatt</a:t>
            </a:r>
          </a:p>
          <a:p>
            <a:pPr marL="914400" lvl="2" indent="0">
              <a:buNone/>
            </a:pPr>
            <a:r>
              <a:rPr lang="hu-HU" dirty="0"/>
              <a:t>   </a:t>
            </a:r>
            <a:r>
              <a:rPr lang="hu-HU" sz="1800" b="1" dirty="0" err="1"/>
              <a:t>Interventions</a:t>
            </a:r>
            <a:r>
              <a:rPr lang="hu-HU" sz="1800" dirty="0"/>
              <a:t> : korai per </a:t>
            </a:r>
            <a:r>
              <a:rPr lang="hu-HU" sz="1800" dirty="0" err="1"/>
              <a:t>os</a:t>
            </a:r>
            <a:r>
              <a:rPr lang="hu-HU" sz="1800" dirty="0"/>
              <a:t> táplálás</a:t>
            </a:r>
          </a:p>
          <a:p>
            <a:pPr marL="914400" lvl="2" indent="0">
              <a:buNone/>
            </a:pPr>
            <a:r>
              <a:rPr lang="hu-HU" sz="1800" dirty="0"/>
              <a:t>  </a:t>
            </a:r>
            <a:r>
              <a:rPr lang="hu-HU" sz="1800" b="1" dirty="0" err="1"/>
              <a:t>Comparators</a:t>
            </a:r>
            <a:r>
              <a:rPr lang="hu-HU" sz="1800" dirty="0"/>
              <a:t> : késői per </a:t>
            </a:r>
            <a:r>
              <a:rPr lang="hu-HU" sz="1800" dirty="0" err="1"/>
              <a:t>os</a:t>
            </a:r>
            <a:r>
              <a:rPr lang="hu-HU" sz="1800" dirty="0"/>
              <a:t> táplálás</a:t>
            </a:r>
          </a:p>
          <a:p>
            <a:pPr marL="914400" lvl="2" indent="0">
              <a:buNone/>
            </a:pPr>
            <a:r>
              <a:rPr lang="hu-HU" sz="1800" dirty="0"/>
              <a:t>  </a:t>
            </a:r>
            <a:r>
              <a:rPr lang="hu-HU" sz="1800" b="1" dirty="0" err="1"/>
              <a:t>Outcome</a:t>
            </a:r>
            <a:r>
              <a:rPr lang="hu-HU" sz="1800" dirty="0"/>
              <a:t> : 30 napos mortalitás, anasztomózis </a:t>
            </a:r>
          </a:p>
          <a:p>
            <a:pPr marL="914400" lvl="2" indent="0">
              <a:buNone/>
            </a:pPr>
            <a:r>
              <a:rPr lang="hu-HU" sz="1800" dirty="0"/>
              <a:t>elégtelenség, bélműködés megindulása</a:t>
            </a:r>
          </a:p>
        </p:txBody>
      </p:sp>
      <p:pic>
        <p:nvPicPr>
          <p:cNvPr id="4" name="Kép 3">
            <a:extLst>
              <a:ext uri="{FF2B5EF4-FFF2-40B4-BE49-F238E27FC236}">
                <a16:creationId xmlns:a16="http://schemas.microsoft.com/office/drawing/2014/main" id="{F64B2747-A8F4-9548-8077-6461E6BDC650}"/>
              </a:ext>
            </a:extLst>
          </p:cNvPr>
          <p:cNvPicPr>
            <a:picLocks noChangeAspect="1"/>
          </p:cNvPicPr>
          <p:nvPr/>
        </p:nvPicPr>
        <p:blipFill>
          <a:blip r:embed="rId2"/>
          <a:stretch>
            <a:fillRect/>
          </a:stretch>
        </p:blipFill>
        <p:spPr>
          <a:xfrm>
            <a:off x="9590953" y="4646950"/>
            <a:ext cx="2303570" cy="2211049"/>
          </a:xfrm>
          <a:prstGeom prst="rect">
            <a:avLst/>
          </a:prstGeom>
        </p:spPr>
      </p:pic>
    </p:spTree>
    <p:extLst>
      <p:ext uri="{BB962C8B-B14F-4D97-AF65-F5344CB8AC3E}">
        <p14:creationId xmlns:p14="http://schemas.microsoft.com/office/powerpoint/2010/main" val="12677773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A3B7280-371E-6E4E-A4F3-4D8BE9DF9C12}"/>
              </a:ext>
            </a:extLst>
          </p:cNvPr>
          <p:cNvSpPr>
            <a:spLocks noGrp="1"/>
          </p:cNvSpPr>
          <p:nvPr>
            <p:ph type="title"/>
          </p:nvPr>
        </p:nvSpPr>
        <p:spPr>
          <a:xfrm>
            <a:off x="2480213" y="529244"/>
            <a:ext cx="8911687" cy="1280890"/>
          </a:xfrm>
        </p:spPr>
        <p:txBody>
          <a:bodyPr/>
          <a:lstStyle/>
          <a:p>
            <a:r>
              <a:rPr lang="hu-HU" b="1" dirty="0">
                <a:solidFill>
                  <a:schemeClr val="tx1"/>
                </a:solidFill>
              </a:rPr>
              <a:t>ERAS</a:t>
            </a:r>
            <a:r>
              <a:rPr lang="hu-HU" dirty="0"/>
              <a:t> </a:t>
            </a:r>
          </a:p>
        </p:txBody>
      </p:sp>
      <p:sp>
        <p:nvSpPr>
          <p:cNvPr id="3" name="Tartalom helye 2">
            <a:extLst>
              <a:ext uri="{FF2B5EF4-FFF2-40B4-BE49-F238E27FC236}">
                <a16:creationId xmlns:a16="http://schemas.microsoft.com/office/drawing/2014/main" id="{154A2EF1-D68B-6444-9CEE-1D6F566EAFF1}"/>
              </a:ext>
            </a:extLst>
          </p:cNvPr>
          <p:cNvSpPr>
            <a:spLocks noGrp="1"/>
          </p:cNvSpPr>
          <p:nvPr>
            <p:ph idx="1"/>
          </p:nvPr>
        </p:nvSpPr>
        <p:spPr>
          <a:xfrm>
            <a:off x="940905" y="1256540"/>
            <a:ext cx="8915400" cy="3777622"/>
          </a:xfrm>
        </p:spPr>
        <p:txBody>
          <a:bodyPr>
            <a:normAutofit fontScale="92500" lnSpcReduction="20000"/>
          </a:bodyPr>
          <a:lstStyle/>
          <a:p>
            <a:r>
              <a:rPr lang="hu-HU" b="1" dirty="0">
                <a:solidFill>
                  <a:srgbClr val="C00000"/>
                </a:solidFill>
                <a:latin typeface="+mj-lt"/>
                <a:cs typeface="Times New Roman" panose="02020603050405020304" pitchFamily="18" charset="0"/>
              </a:rPr>
              <a:t>ERAS</a:t>
            </a:r>
            <a:r>
              <a:rPr lang="hu-HU" dirty="0">
                <a:latin typeface="+mj-lt"/>
                <a:cs typeface="Times New Roman" panose="02020603050405020304" pitchFamily="18" charset="0"/>
              </a:rPr>
              <a:t> : </a:t>
            </a:r>
            <a:r>
              <a:rPr lang="hu-HU" dirty="0" err="1">
                <a:latin typeface="+mj-lt"/>
                <a:cs typeface="Times New Roman" panose="02020603050405020304" pitchFamily="18" charset="0"/>
              </a:rPr>
              <a:t>enhanced</a:t>
            </a:r>
            <a:r>
              <a:rPr lang="hu-HU" dirty="0">
                <a:latin typeface="+mj-lt"/>
                <a:cs typeface="Times New Roman" panose="02020603050405020304" pitchFamily="18" charset="0"/>
              </a:rPr>
              <a:t> </a:t>
            </a:r>
            <a:r>
              <a:rPr lang="hu-HU" dirty="0" err="1">
                <a:latin typeface="+mj-lt"/>
                <a:cs typeface="Times New Roman" panose="02020603050405020304" pitchFamily="18" charset="0"/>
              </a:rPr>
              <a:t>recovery</a:t>
            </a:r>
            <a:r>
              <a:rPr lang="hu-HU" dirty="0">
                <a:latin typeface="+mj-lt"/>
                <a:cs typeface="Times New Roman" panose="02020603050405020304" pitchFamily="18" charset="0"/>
              </a:rPr>
              <a:t> </a:t>
            </a:r>
            <a:r>
              <a:rPr lang="hu-HU" dirty="0" err="1">
                <a:latin typeface="+mj-lt"/>
                <a:cs typeface="Times New Roman" panose="02020603050405020304" pitchFamily="18" charset="0"/>
              </a:rPr>
              <a:t>after</a:t>
            </a:r>
            <a:r>
              <a:rPr lang="hu-HU" dirty="0">
                <a:latin typeface="+mj-lt"/>
                <a:cs typeface="Times New Roman" panose="02020603050405020304" pitchFamily="18" charset="0"/>
              </a:rPr>
              <a:t> </a:t>
            </a:r>
            <a:r>
              <a:rPr lang="hu-HU" dirty="0" err="1">
                <a:latin typeface="+mj-lt"/>
                <a:cs typeface="Times New Roman" panose="02020603050405020304" pitchFamily="18" charset="0"/>
              </a:rPr>
              <a:t>surgery</a:t>
            </a:r>
            <a:r>
              <a:rPr lang="hu-HU" dirty="0">
                <a:latin typeface="+mj-lt"/>
                <a:cs typeface="Times New Roman" panose="02020603050405020304" pitchFamily="18" charset="0"/>
              </a:rPr>
              <a:t>, mely egy </a:t>
            </a:r>
            <a:r>
              <a:rPr lang="hu-HU" b="1" dirty="0">
                <a:latin typeface="+mj-lt"/>
                <a:cs typeface="Times New Roman" panose="02020603050405020304" pitchFamily="18" charset="0"/>
              </a:rPr>
              <a:t>komplex ellátási protokoll</a:t>
            </a:r>
            <a:r>
              <a:rPr lang="hu-HU" dirty="0">
                <a:latin typeface="+mj-lt"/>
                <a:cs typeface="Times New Roman" panose="02020603050405020304" pitchFamily="18" charset="0"/>
              </a:rPr>
              <a:t>, melyet nagy műtéten átesett betegek korai felépülésére terveztek. </a:t>
            </a:r>
          </a:p>
          <a:p>
            <a:r>
              <a:rPr lang="hu-HU" dirty="0">
                <a:latin typeface="+mj-lt"/>
                <a:cs typeface="Times New Roman" panose="02020603050405020304" pitchFamily="18" charset="0"/>
              </a:rPr>
              <a:t>Multimodális ellátás</a:t>
            </a:r>
          </a:p>
          <a:p>
            <a:r>
              <a:rPr lang="hu-HU" dirty="0"/>
              <a:t>Alapvető váltást jelent az ellátás folyamatában</a:t>
            </a:r>
          </a:p>
          <a:p>
            <a:r>
              <a:rPr lang="hu-HU" dirty="0"/>
              <a:t>Beavatkozások, amelyek enyhítik a </a:t>
            </a:r>
            <a:r>
              <a:rPr lang="hu-HU" b="1" dirty="0"/>
              <a:t>műtéti stresszt</a:t>
            </a:r>
          </a:p>
          <a:p>
            <a:r>
              <a:rPr lang="hu-HU" dirty="0"/>
              <a:t>Fenntartják a fiziológiás funkciókat </a:t>
            </a:r>
          </a:p>
          <a:p>
            <a:r>
              <a:rPr lang="hu-HU" dirty="0"/>
              <a:t>Felgyorsítják rehabilitációt</a:t>
            </a:r>
            <a:endParaRPr lang="hu-HU" dirty="0">
              <a:latin typeface="+mj-lt"/>
              <a:cs typeface="Times New Roman" panose="02020603050405020304" pitchFamily="18" charset="0"/>
            </a:endParaRPr>
          </a:p>
          <a:p>
            <a:r>
              <a:rPr lang="hu-HU" dirty="0">
                <a:latin typeface="+mj-lt"/>
              </a:rPr>
              <a:t>Magában foglalja a műtéttel kapcsolatos</a:t>
            </a:r>
          </a:p>
          <a:p>
            <a:pPr marL="0" indent="0">
              <a:buNone/>
            </a:pPr>
            <a:r>
              <a:rPr lang="hu-HU" dirty="0">
                <a:latin typeface="+mj-lt"/>
              </a:rPr>
              <a:t> összes elemet (az éhezést, a szövetkárosodást, </a:t>
            </a:r>
          </a:p>
          <a:p>
            <a:pPr marL="0" indent="0">
              <a:buNone/>
            </a:pPr>
            <a:r>
              <a:rPr lang="hu-HU" dirty="0">
                <a:latin typeface="+mj-lt"/>
              </a:rPr>
              <a:t>a vérzést, a </a:t>
            </a:r>
            <a:r>
              <a:rPr lang="hu-HU" dirty="0" err="1">
                <a:latin typeface="+mj-lt"/>
              </a:rPr>
              <a:t>hipotermiat</a:t>
            </a:r>
            <a:r>
              <a:rPr lang="hu-HU" dirty="0">
                <a:latin typeface="+mj-lt"/>
              </a:rPr>
              <a:t>, a fájdalmat, a </a:t>
            </a:r>
            <a:r>
              <a:rPr lang="hu-HU" dirty="0" err="1">
                <a:latin typeface="+mj-lt"/>
              </a:rPr>
              <a:t>hipoxiát</a:t>
            </a:r>
            <a:r>
              <a:rPr lang="hu-HU" dirty="0">
                <a:latin typeface="+mj-lt"/>
              </a:rPr>
              <a:t>, </a:t>
            </a:r>
          </a:p>
          <a:p>
            <a:pPr marL="0" indent="0">
              <a:buNone/>
            </a:pPr>
            <a:r>
              <a:rPr lang="hu-HU" dirty="0">
                <a:latin typeface="+mj-lt"/>
              </a:rPr>
              <a:t>az </a:t>
            </a:r>
            <a:r>
              <a:rPr lang="hu-HU" dirty="0" err="1">
                <a:latin typeface="+mj-lt"/>
              </a:rPr>
              <a:t>ileust</a:t>
            </a:r>
            <a:r>
              <a:rPr lang="hu-HU" dirty="0">
                <a:latin typeface="+mj-lt"/>
              </a:rPr>
              <a:t>).</a:t>
            </a:r>
            <a:endParaRPr lang="hu-HU" dirty="0">
              <a:latin typeface="+mj-lt"/>
              <a:cs typeface="Times New Roman" panose="02020603050405020304" pitchFamily="18" charset="0"/>
            </a:endParaRPr>
          </a:p>
        </p:txBody>
      </p:sp>
      <p:sp>
        <p:nvSpPr>
          <p:cNvPr id="4" name="AutoShape 1" descr="canva3.jpg">
            <a:extLst>
              <a:ext uri="{FF2B5EF4-FFF2-40B4-BE49-F238E27FC236}">
                <a16:creationId xmlns:a16="http://schemas.microsoft.com/office/drawing/2014/main" id="{A34682F1-38AE-E643-A707-F36C0AD68B01}"/>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5" name="Rectangle 2">
            <a:extLst>
              <a:ext uri="{FF2B5EF4-FFF2-40B4-BE49-F238E27FC236}">
                <a16:creationId xmlns:a16="http://schemas.microsoft.com/office/drawing/2014/main" id="{2AAD6C25-0557-D948-811D-A69CF8D7C95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hu-HU" altLang="hu-HU" sz="1800" b="0" i="0" u="none" strike="noStrike" cap="none" normalizeH="0" baseline="0">
                <a:ln>
                  <a:noFill/>
                </a:ln>
                <a:solidFill>
                  <a:schemeClr val="tx1"/>
                </a:solidFill>
                <a:effectLst/>
                <a:latin typeface="Arial" panose="020B0604020202020204" pitchFamily="34" charset="0"/>
              </a:rPr>
            </a:br>
            <a:endParaRPr kumimoji="0" lang="hu-HU" altLang="hu-HU" sz="1800" b="0" i="0" u="none" strike="noStrike" cap="none" normalizeH="0" baseline="0">
              <a:ln>
                <a:noFill/>
              </a:ln>
              <a:solidFill>
                <a:schemeClr val="tx1"/>
              </a:solidFill>
              <a:effectLst/>
              <a:latin typeface="Arial" panose="020B0604020202020204" pitchFamily="34" charset="0"/>
            </a:endParaRPr>
          </a:p>
        </p:txBody>
      </p:sp>
      <p:sp>
        <p:nvSpPr>
          <p:cNvPr id="6" name="AutoShape 3" descr="canva3.jpg">
            <a:extLst>
              <a:ext uri="{FF2B5EF4-FFF2-40B4-BE49-F238E27FC236}">
                <a16:creationId xmlns:a16="http://schemas.microsoft.com/office/drawing/2014/main" id="{4A7FD237-E4B5-CD45-8CE3-AFC7C1282780}"/>
              </a:ext>
            </a:extLst>
          </p:cNvPr>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7" name="Rectangle 4">
            <a:extLst>
              <a:ext uri="{FF2B5EF4-FFF2-40B4-BE49-F238E27FC236}">
                <a16:creationId xmlns:a16="http://schemas.microsoft.com/office/drawing/2014/main" id="{9125E44F-144E-A14B-9A95-0975B97497D5}"/>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hu-HU" altLang="hu-HU" sz="1800" b="0" i="0" u="none" strike="noStrike" cap="none" normalizeH="0" baseline="0">
                <a:ln>
                  <a:noFill/>
                </a:ln>
                <a:solidFill>
                  <a:schemeClr val="tx1"/>
                </a:solidFill>
                <a:effectLst/>
                <a:latin typeface="Arial" panose="020B0604020202020204" pitchFamily="34" charset="0"/>
              </a:rPr>
            </a:br>
            <a:endParaRPr kumimoji="0" lang="hu-HU" altLang="hu-HU" sz="1800" b="0" i="0" u="none" strike="noStrike" cap="none" normalizeH="0" baseline="0">
              <a:ln>
                <a:noFill/>
              </a:ln>
              <a:solidFill>
                <a:schemeClr val="tx1"/>
              </a:solidFill>
              <a:effectLst/>
              <a:latin typeface="Arial" panose="020B0604020202020204" pitchFamily="34" charset="0"/>
            </a:endParaRPr>
          </a:p>
        </p:txBody>
      </p:sp>
      <p:pic>
        <p:nvPicPr>
          <p:cNvPr id="10" name="Tartalom helye 3">
            <a:extLst>
              <a:ext uri="{FF2B5EF4-FFF2-40B4-BE49-F238E27FC236}">
                <a16:creationId xmlns:a16="http://schemas.microsoft.com/office/drawing/2014/main" id="{1DFDD112-DB18-AE47-AD2F-360AE985E1AB}"/>
              </a:ext>
            </a:extLst>
          </p:cNvPr>
          <p:cNvPicPr>
            <a:picLocks noChangeAspect="1"/>
          </p:cNvPicPr>
          <p:nvPr/>
        </p:nvPicPr>
        <p:blipFill>
          <a:blip r:embed="rId2"/>
          <a:stretch>
            <a:fillRect/>
          </a:stretch>
        </p:blipFill>
        <p:spPr>
          <a:xfrm>
            <a:off x="6625058" y="1810134"/>
            <a:ext cx="5426734" cy="4575362"/>
          </a:xfrm>
          <a:prstGeom prst="rect">
            <a:avLst/>
          </a:prstGeom>
        </p:spPr>
      </p:pic>
      <p:sp>
        <p:nvSpPr>
          <p:cNvPr id="8" name="Szövegdoboz 7">
            <a:extLst>
              <a:ext uri="{FF2B5EF4-FFF2-40B4-BE49-F238E27FC236}">
                <a16:creationId xmlns:a16="http://schemas.microsoft.com/office/drawing/2014/main" id="{8AC73089-C77A-BD42-81AC-F96E00379D19}"/>
              </a:ext>
            </a:extLst>
          </p:cNvPr>
          <p:cNvSpPr txBox="1"/>
          <p:nvPr/>
        </p:nvSpPr>
        <p:spPr>
          <a:xfrm>
            <a:off x="4701209" y="6443101"/>
            <a:ext cx="7643191" cy="400110"/>
          </a:xfrm>
          <a:prstGeom prst="rect">
            <a:avLst/>
          </a:prstGeom>
          <a:noFill/>
        </p:spPr>
        <p:txBody>
          <a:bodyPr wrap="square" rtlCol="0">
            <a:spAutoFit/>
          </a:bodyPr>
          <a:lstStyle/>
          <a:p>
            <a:r>
              <a:rPr lang="hu-HU" sz="1000" dirty="0" err="1"/>
              <a:t>Brindle</a:t>
            </a:r>
            <a:r>
              <a:rPr lang="hu-HU" sz="1000" dirty="0"/>
              <a:t>, M.E., </a:t>
            </a:r>
            <a:r>
              <a:rPr lang="hu-HU" sz="1000" dirty="0" err="1"/>
              <a:t>McDiarmid</a:t>
            </a:r>
            <a:r>
              <a:rPr lang="hu-HU" sz="1000" dirty="0"/>
              <a:t>, C., </a:t>
            </a:r>
            <a:r>
              <a:rPr lang="hu-HU" sz="1000" dirty="0" err="1"/>
              <a:t>Short</a:t>
            </a:r>
            <a:r>
              <a:rPr lang="hu-HU" sz="1000" dirty="0"/>
              <a:t>, K. </a:t>
            </a:r>
            <a:r>
              <a:rPr lang="hu-HU" sz="1000" i="1" dirty="0"/>
              <a:t>et </a:t>
            </a:r>
            <a:r>
              <a:rPr lang="hu-HU" sz="1000" i="1" dirty="0" err="1"/>
              <a:t>al</a:t>
            </a:r>
            <a:r>
              <a:rPr lang="hu-HU" sz="1000" i="1" dirty="0"/>
              <a:t>.</a:t>
            </a:r>
            <a:r>
              <a:rPr lang="hu-HU" sz="1000" dirty="0"/>
              <a:t> </a:t>
            </a:r>
            <a:r>
              <a:rPr lang="hu-HU" sz="1000" dirty="0" err="1"/>
              <a:t>Consensus</a:t>
            </a:r>
            <a:r>
              <a:rPr lang="hu-HU" sz="1000" dirty="0"/>
              <a:t> </a:t>
            </a:r>
            <a:r>
              <a:rPr lang="hu-HU" sz="1000" dirty="0" err="1"/>
              <a:t>Guidelines</a:t>
            </a:r>
            <a:r>
              <a:rPr lang="hu-HU" sz="1000" dirty="0"/>
              <a:t> </a:t>
            </a:r>
            <a:r>
              <a:rPr lang="hu-HU" sz="1000" dirty="0" err="1"/>
              <a:t>for</a:t>
            </a:r>
            <a:r>
              <a:rPr lang="hu-HU" sz="1000" dirty="0"/>
              <a:t> </a:t>
            </a:r>
            <a:r>
              <a:rPr lang="hu-HU" sz="1000" dirty="0" err="1"/>
              <a:t>Perioperative</a:t>
            </a:r>
            <a:r>
              <a:rPr lang="hu-HU" sz="1000" dirty="0"/>
              <a:t> </a:t>
            </a:r>
            <a:r>
              <a:rPr lang="hu-HU" sz="1000" dirty="0" err="1"/>
              <a:t>Care</a:t>
            </a:r>
            <a:r>
              <a:rPr lang="hu-HU" sz="1000" dirty="0"/>
              <a:t> in </a:t>
            </a:r>
            <a:r>
              <a:rPr lang="hu-HU" sz="1000" dirty="0" err="1"/>
              <a:t>Neonatal</a:t>
            </a:r>
            <a:r>
              <a:rPr lang="hu-HU" sz="1000" dirty="0"/>
              <a:t> </a:t>
            </a:r>
            <a:r>
              <a:rPr lang="hu-HU" sz="1000" dirty="0" err="1"/>
              <a:t>Intestinal</a:t>
            </a:r>
            <a:r>
              <a:rPr lang="hu-HU" sz="1000" dirty="0"/>
              <a:t> </a:t>
            </a:r>
            <a:r>
              <a:rPr lang="hu-HU" sz="1000" dirty="0" err="1"/>
              <a:t>Surgery</a:t>
            </a:r>
            <a:r>
              <a:rPr lang="hu-HU" sz="1000" dirty="0"/>
              <a:t>: </a:t>
            </a:r>
            <a:r>
              <a:rPr lang="hu-HU" sz="1000" dirty="0" err="1"/>
              <a:t>Enhanced</a:t>
            </a:r>
            <a:r>
              <a:rPr lang="hu-HU" sz="1000" dirty="0"/>
              <a:t> </a:t>
            </a:r>
            <a:r>
              <a:rPr lang="hu-HU" sz="1000" dirty="0" err="1"/>
              <a:t>Recovery</a:t>
            </a:r>
            <a:r>
              <a:rPr lang="hu-HU" sz="1000" dirty="0"/>
              <a:t> </a:t>
            </a:r>
            <a:r>
              <a:rPr lang="hu-HU" sz="1000" dirty="0" err="1"/>
              <a:t>After</a:t>
            </a:r>
            <a:r>
              <a:rPr lang="hu-HU" sz="1000" dirty="0"/>
              <a:t> </a:t>
            </a:r>
            <a:r>
              <a:rPr lang="hu-HU" sz="1000" dirty="0" err="1"/>
              <a:t>Surgery</a:t>
            </a:r>
            <a:r>
              <a:rPr lang="hu-HU" sz="1000" dirty="0"/>
              <a:t> (ERAS</a:t>
            </a:r>
            <a:r>
              <a:rPr lang="hu-HU" sz="1000" baseline="30000" dirty="0"/>
              <a:t>®</a:t>
            </a:r>
            <a:r>
              <a:rPr lang="hu-HU" sz="1000" dirty="0"/>
              <a:t>) Society </a:t>
            </a:r>
            <a:r>
              <a:rPr lang="hu-HU" sz="1000" dirty="0" err="1"/>
              <a:t>Recommendations</a:t>
            </a:r>
            <a:r>
              <a:rPr lang="hu-HU" sz="1000" dirty="0"/>
              <a:t>. </a:t>
            </a:r>
            <a:r>
              <a:rPr lang="hu-HU" sz="1000" i="1" dirty="0"/>
              <a:t>World J </a:t>
            </a:r>
            <a:r>
              <a:rPr lang="hu-HU" sz="1000" i="1" dirty="0" err="1"/>
              <a:t>Surg</a:t>
            </a:r>
            <a:r>
              <a:rPr lang="hu-HU" sz="1000" dirty="0"/>
              <a:t> </a:t>
            </a:r>
            <a:r>
              <a:rPr lang="hu-HU" sz="1000" b="1" dirty="0"/>
              <a:t>44, </a:t>
            </a:r>
            <a:r>
              <a:rPr lang="hu-HU" sz="1000" dirty="0"/>
              <a:t>2482–2492 (2020). </a:t>
            </a:r>
          </a:p>
        </p:txBody>
      </p:sp>
    </p:spTree>
    <p:extLst>
      <p:ext uri="{BB962C8B-B14F-4D97-AF65-F5344CB8AC3E}">
        <p14:creationId xmlns:p14="http://schemas.microsoft.com/office/powerpoint/2010/main" val="12219654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A991AD9-D831-3E45-A1F6-268590C25110}"/>
              </a:ext>
            </a:extLst>
          </p:cNvPr>
          <p:cNvSpPr>
            <a:spLocks noGrp="1"/>
          </p:cNvSpPr>
          <p:nvPr>
            <p:ph type="title"/>
          </p:nvPr>
        </p:nvSpPr>
        <p:spPr/>
        <p:txBody>
          <a:bodyPr>
            <a:normAutofit/>
          </a:bodyPr>
          <a:lstStyle/>
          <a:p>
            <a:r>
              <a:rPr lang="hu-HU" sz="3200" b="1" dirty="0"/>
              <a:t>CIKKSZELEKCIÓ</a:t>
            </a:r>
          </a:p>
        </p:txBody>
      </p:sp>
      <p:sp>
        <p:nvSpPr>
          <p:cNvPr id="3" name="Tartalom helye 2">
            <a:extLst>
              <a:ext uri="{FF2B5EF4-FFF2-40B4-BE49-F238E27FC236}">
                <a16:creationId xmlns:a16="http://schemas.microsoft.com/office/drawing/2014/main" id="{604220B1-1F67-7244-BA46-17F2A04A93F2}"/>
              </a:ext>
            </a:extLst>
          </p:cNvPr>
          <p:cNvSpPr>
            <a:spLocks noGrp="1"/>
          </p:cNvSpPr>
          <p:nvPr>
            <p:ph idx="1"/>
          </p:nvPr>
        </p:nvSpPr>
        <p:spPr>
          <a:xfrm>
            <a:off x="2342469" y="1462786"/>
            <a:ext cx="8915400" cy="3777622"/>
          </a:xfrm>
        </p:spPr>
        <p:txBody>
          <a:bodyPr>
            <a:normAutofit fontScale="92500" lnSpcReduction="20000"/>
          </a:bodyPr>
          <a:lstStyle/>
          <a:p>
            <a:pPr marL="0" indent="0">
              <a:buNone/>
            </a:pPr>
            <a:endParaRPr lang="hu-HU" sz="2200" b="1" dirty="0"/>
          </a:p>
          <a:p>
            <a:pPr marL="0" indent="0">
              <a:buNone/>
            </a:pPr>
            <a:r>
              <a:rPr lang="hu-HU" sz="1900" b="1" dirty="0" err="1"/>
              <a:t>Embase</a:t>
            </a:r>
            <a:r>
              <a:rPr lang="hu-HU" sz="1900" b="1" dirty="0"/>
              <a:t> program, 3000 cikk           duplikátum szűrés</a:t>
            </a:r>
          </a:p>
          <a:p>
            <a:pPr marL="0" indent="0">
              <a:buNone/>
            </a:pPr>
            <a:endParaRPr lang="hu-HU" sz="2600" b="1" dirty="0"/>
          </a:p>
          <a:p>
            <a:r>
              <a:rPr lang="hu-HU" sz="1900" b="1" dirty="0"/>
              <a:t>Címszelekció: 300 cikk</a:t>
            </a:r>
          </a:p>
          <a:p>
            <a:r>
              <a:rPr lang="hu-HU" sz="1900" b="1" dirty="0"/>
              <a:t>Teljes szövegszelekció: 70 cikk</a:t>
            </a:r>
          </a:p>
          <a:p>
            <a:r>
              <a:rPr lang="hu-HU" sz="1900" b="1" dirty="0"/>
              <a:t>Végleges szelekció: 11 cikk, 1482 páciens  </a:t>
            </a:r>
          </a:p>
          <a:p>
            <a:endParaRPr lang="hu-HU" sz="2600" b="1" dirty="0"/>
          </a:p>
          <a:p>
            <a:r>
              <a:rPr lang="hu-HU" sz="1900" b="1" dirty="0"/>
              <a:t>2 független vizsgáló</a:t>
            </a:r>
          </a:p>
          <a:p>
            <a:r>
              <a:rPr lang="hu-HU" sz="1900" b="1" dirty="0">
                <a:solidFill>
                  <a:srgbClr val="C00000"/>
                </a:solidFill>
              </a:rPr>
              <a:t>Cohen kappa: 0,92 </a:t>
            </a:r>
          </a:p>
          <a:p>
            <a:r>
              <a:rPr lang="hu-HU" sz="1900" b="1" dirty="0"/>
              <a:t>Adattábla</a:t>
            </a:r>
            <a:r>
              <a:rPr lang="hu-HU" sz="1900" dirty="0"/>
              <a:t> </a:t>
            </a:r>
          </a:p>
          <a:p>
            <a:endParaRPr lang="hu-HU" dirty="0"/>
          </a:p>
        </p:txBody>
      </p:sp>
      <p:pic>
        <p:nvPicPr>
          <p:cNvPr id="9" name="Kép 8">
            <a:extLst>
              <a:ext uri="{FF2B5EF4-FFF2-40B4-BE49-F238E27FC236}">
                <a16:creationId xmlns:a16="http://schemas.microsoft.com/office/drawing/2014/main" id="{5DD0F052-B9A6-684D-B392-07D6B6ED7F58}"/>
              </a:ext>
            </a:extLst>
          </p:cNvPr>
          <p:cNvPicPr>
            <a:picLocks noChangeAspect="1"/>
          </p:cNvPicPr>
          <p:nvPr/>
        </p:nvPicPr>
        <p:blipFill>
          <a:blip r:embed="rId2"/>
          <a:stretch>
            <a:fillRect/>
          </a:stretch>
        </p:blipFill>
        <p:spPr>
          <a:xfrm>
            <a:off x="9159766" y="185456"/>
            <a:ext cx="2857780" cy="2743000"/>
          </a:xfrm>
          <a:prstGeom prst="rect">
            <a:avLst/>
          </a:prstGeom>
        </p:spPr>
      </p:pic>
    </p:spTree>
    <p:extLst>
      <p:ext uri="{BB962C8B-B14F-4D97-AF65-F5344CB8AC3E}">
        <p14:creationId xmlns:p14="http://schemas.microsoft.com/office/powerpoint/2010/main" val="39459353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F706FAD-32F3-844E-9531-2168400B7EC5}"/>
              </a:ext>
            </a:extLst>
          </p:cNvPr>
          <p:cNvSpPr>
            <a:spLocks noGrp="1"/>
          </p:cNvSpPr>
          <p:nvPr>
            <p:ph type="title"/>
          </p:nvPr>
        </p:nvSpPr>
        <p:spPr/>
        <p:txBody>
          <a:bodyPr/>
          <a:lstStyle/>
          <a:p>
            <a:r>
              <a:rPr lang="hu-HU" b="1" dirty="0"/>
              <a:t>ANASZTOMÓZIS ELÉGTELENSÉG</a:t>
            </a:r>
          </a:p>
        </p:txBody>
      </p:sp>
      <p:sp>
        <p:nvSpPr>
          <p:cNvPr id="5" name="Rectangle 1">
            <a:extLst>
              <a:ext uri="{FF2B5EF4-FFF2-40B4-BE49-F238E27FC236}">
                <a16:creationId xmlns:a16="http://schemas.microsoft.com/office/drawing/2014/main" id="{6483A0C6-1CBB-9142-BF7C-91C18BB32CD4}"/>
              </a:ext>
            </a:extLst>
          </p:cNvPr>
          <p:cNvSpPr>
            <a:spLocks noChangeArrowheads="1"/>
          </p:cNvSpPr>
          <p:nvPr/>
        </p:nvSpPr>
        <p:spPr bwMode="auto">
          <a:xfrm>
            <a:off x="-5574001" y="0"/>
            <a:ext cx="2063165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hu-HU"/>
          </a:p>
        </p:txBody>
      </p:sp>
      <p:graphicFrame>
        <p:nvGraphicFramePr>
          <p:cNvPr id="8" name="Tartalom helye 7">
            <a:extLst>
              <a:ext uri="{FF2B5EF4-FFF2-40B4-BE49-F238E27FC236}">
                <a16:creationId xmlns:a16="http://schemas.microsoft.com/office/drawing/2014/main" id="{5F7A4794-3889-BA47-B925-28068AA9E958}"/>
              </a:ext>
            </a:extLst>
          </p:cNvPr>
          <p:cNvGraphicFramePr>
            <a:graphicFrameLocks noGrp="1"/>
          </p:cNvGraphicFramePr>
          <p:nvPr>
            <p:ph idx="1"/>
            <p:extLst>
              <p:ext uri="{D42A27DB-BD31-4B8C-83A1-F6EECF244321}">
                <p14:modId xmlns:p14="http://schemas.microsoft.com/office/powerpoint/2010/main" val="1866079293"/>
              </p:ext>
            </p:extLst>
          </p:nvPr>
        </p:nvGraphicFramePr>
        <p:xfrm>
          <a:off x="2380345" y="1732081"/>
          <a:ext cx="8459575" cy="4117173"/>
        </p:xfrm>
        <a:graphic>
          <a:graphicData uri="http://schemas.openxmlformats.org/drawingml/2006/table">
            <a:tbl>
              <a:tblPr>
                <a:tableStyleId>{5C22544A-7EE6-4342-B048-85BDC9FD1C3A}</a:tableStyleId>
              </a:tblPr>
              <a:tblGrid>
                <a:gridCol w="1691915">
                  <a:extLst>
                    <a:ext uri="{9D8B030D-6E8A-4147-A177-3AD203B41FA5}">
                      <a16:colId xmlns:a16="http://schemas.microsoft.com/office/drawing/2014/main" val="3545545803"/>
                    </a:ext>
                  </a:extLst>
                </a:gridCol>
                <a:gridCol w="1691915">
                  <a:extLst>
                    <a:ext uri="{9D8B030D-6E8A-4147-A177-3AD203B41FA5}">
                      <a16:colId xmlns:a16="http://schemas.microsoft.com/office/drawing/2014/main" val="1975349852"/>
                    </a:ext>
                  </a:extLst>
                </a:gridCol>
                <a:gridCol w="1691915">
                  <a:extLst>
                    <a:ext uri="{9D8B030D-6E8A-4147-A177-3AD203B41FA5}">
                      <a16:colId xmlns:a16="http://schemas.microsoft.com/office/drawing/2014/main" val="2441890141"/>
                    </a:ext>
                  </a:extLst>
                </a:gridCol>
                <a:gridCol w="1691915">
                  <a:extLst>
                    <a:ext uri="{9D8B030D-6E8A-4147-A177-3AD203B41FA5}">
                      <a16:colId xmlns:a16="http://schemas.microsoft.com/office/drawing/2014/main" val="2421824662"/>
                    </a:ext>
                  </a:extLst>
                </a:gridCol>
                <a:gridCol w="1691915">
                  <a:extLst>
                    <a:ext uri="{9D8B030D-6E8A-4147-A177-3AD203B41FA5}">
                      <a16:colId xmlns:a16="http://schemas.microsoft.com/office/drawing/2014/main" val="1338393158"/>
                    </a:ext>
                  </a:extLst>
                </a:gridCol>
              </a:tblGrid>
              <a:tr h="323823">
                <a:tc gridSpan="5">
                  <a:txBody>
                    <a:bodyPr/>
                    <a:lstStyle/>
                    <a:p>
                      <a:pPr algn="ctr" fontAlgn="ctr"/>
                      <a:r>
                        <a:rPr lang="hu-HU" sz="1100" u="none" strike="noStrike" dirty="0" err="1">
                          <a:effectLst/>
                        </a:rPr>
                        <a:t>Anasztomosis</a:t>
                      </a:r>
                      <a:r>
                        <a:rPr lang="hu-HU" sz="1100" u="none" strike="noStrike" dirty="0">
                          <a:effectLst/>
                        </a:rPr>
                        <a:t> </a:t>
                      </a:r>
                      <a:r>
                        <a:rPr lang="hu-HU" sz="1100" u="none" strike="noStrike" dirty="0" err="1">
                          <a:effectLst/>
                        </a:rPr>
                        <a:t>insuficiencia</a:t>
                      </a:r>
                      <a:endParaRPr lang="hu-HU" sz="1100" b="1"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hu-HU"/>
                    </a:p>
                  </a:txBody>
                  <a:tcPr/>
                </a:tc>
                <a:tc hMerge="1">
                  <a:txBody>
                    <a:bodyPr/>
                    <a:lstStyle/>
                    <a:p>
                      <a:endParaRPr lang="hu-HU"/>
                    </a:p>
                  </a:txBody>
                  <a:tcPr/>
                </a:tc>
                <a:tc hMerge="1">
                  <a:txBody>
                    <a:bodyPr/>
                    <a:lstStyle/>
                    <a:p>
                      <a:endParaRPr lang="hu-HU"/>
                    </a:p>
                  </a:txBody>
                  <a:tcPr/>
                </a:tc>
                <a:tc hMerge="1">
                  <a:txBody>
                    <a:bodyPr/>
                    <a:lstStyle/>
                    <a:p>
                      <a:endParaRPr lang="hu-HU"/>
                    </a:p>
                  </a:txBody>
                  <a:tcPr/>
                </a:tc>
                <a:extLst>
                  <a:ext uri="{0D108BD9-81ED-4DB2-BD59-A6C34878D82A}">
                    <a16:rowId xmlns:a16="http://schemas.microsoft.com/office/drawing/2014/main" val="1877426850"/>
                  </a:ext>
                </a:extLst>
              </a:tr>
              <a:tr h="323823">
                <a:tc rowSpan="2">
                  <a:txBody>
                    <a:bodyPr/>
                    <a:lstStyle/>
                    <a:p>
                      <a:pPr algn="ctr" fontAlgn="ctr"/>
                      <a:r>
                        <a:rPr lang="hu-HU" sz="1100" u="none" strike="noStrike" dirty="0" err="1">
                          <a:effectLst/>
                        </a:rPr>
                        <a:t>Study</a:t>
                      </a:r>
                      <a:endParaRPr lang="hu-HU" sz="1100" b="1" i="0" u="none" strike="noStrike" dirty="0">
                        <a:solidFill>
                          <a:srgbClr val="000000"/>
                        </a:solidFill>
                        <a:effectLst/>
                        <a:latin typeface="Calibri" panose="020F0502020204030204" pitchFamily="34" charset="0"/>
                      </a:endParaRPr>
                    </a:p>
                  </a:txBody>
                  <a:tcPr marL="9525" marR="9525" marT="9525" marB="0" anchor="ctr"/>
                </a:tc>
                <a:tc gridSpan="2">
                  <a:txBody>
                    <a:bodyPr/>
                    <a:lstStyle/>
                    <a:p>
                      <a:pPr algn="ctr" fontAlgn="ctr"/>
                      <a:r>
                        <a:rPr lang="hu-HU" sz="1100" b="1" u="none" strike="noStrike" dirty="0">
                          <a:solidFill>
                            <a:srgbClr val="C00000"/>
                          </a:solidFill>
                          <a:effectLst/>
                        </a:rPr>
                        <a:t>EOF</a:t>
                      </a:r>
                      <a:endParaRPr lang="hu-HU" sz="1100" b="1" i="0" u="none" strike="noStrike" dirty="0">
                        <a:solidFill>
                          <a:srgbClr val="C00000"/>
                        </a:solidFill>
                        <a:effectLst/>
                        <a:latin typeface="Calibri" panose="020F0502020204030204" pitchFamily="34" charset="0"/>
                      </a:endParaRPr>
                    </a:p>
                  </a:txBody>
                  <a:tcPr marL="9525" marR="9525" marT="9525" marB="0" anchor="ctr"/>
                </a:tc>
                <a:tc hMerge="1">
                  <a:txBody>
                    <a:bodyPr/>
                    <a:lstStyle/>
                    <a:p>
                      <a:endParaRPr lang="hu-HU"/>
                    </a:p>
                  </a:txBody>
                  <a:tcPr/>
                </a:tc>
                <a:tc gridSpan="2">
                  <a:txBody>
                    <a:bodyPr/>
                    <a:lstStyle/>
                    <a:p>
                      <a:pPr algn="ctr" fontAlgn="ctr"/>
                      <a:r>
                        <a:rPr lang="hu-HU" sz="1100" b="1" u="none" strike="noStrike" dirty="0">
                          <a:solidFill>
                            <a:srgbClr val="C00000"/>
                          </a:solidFill>
                          <a:effectLst/>
                        </a:rPr>
                        <a:t>LOF</a:t>
                      </a:r>
                      <a:endParaRPr lang="hu-HU" sz="1100" b="1" i="0" u="none" strike="noStrike" dirty="0">
                        <a:solidFill>
                          <a:srgbClr val="C00000"/>
                        </a:solidFill>
                        <a:effectLst/>
                        <a:latin typeface="Calibri" panose="020F0502020204030204" pitchFamily="34" charset="0"/>
                      </a:endParaRPr>
                    </a:p>
                  </a:txBody>
                  <a:tcPr marL="9525" marR="9525" marT="9525" marB="0" anchor="ctr"/>
                </a:tc>
                <a:tc hMerge="1">
                  <a:txBody>
                    <a:bodyPr/>
                    <a:lstStyle/>
                    <a:p>
                      <a:endParaRPr lang="hu-HU"/>
                    </a:p>
                  </a:txBody>
                  <a:tcPr/>
                </a:tc>
                <a:extLst>
                  <a:ext uri="{0D108BD9-81ED-4DB2-BD59-A6C34878D82A}">
                    <a16:rowId xmlns:a16="http://schemas.microsoft.com/office/drawing/2014/main" val="3842377655"/>
                  </a:ext>
                </a:extLst>
              </a:tr>
              <a:tr h="323823">
                <a:tc vMerge="1">
                  <a:txBody>
                    <a:bodyPr/>
                    <a:lstStyle/>
                    <a:p>
                      <a:endParaRPr lang="hu-HU"/>
                    </a:p>
                  </a:txBody>
                  <a:tcPr/>
                </a:tc>
                <a:tc>
                  <a:txBody>
                    <a:bodyPr/>
                    <a:lstStyle/>
                    <a:p>
                      <a:pPr algn="ctr" fontAlgn="ctr"/>
                      <a:r>
                        <a:rPr lang="hu-HU" sz="1100" u="none" strike="noStrike">
                          <a:effectLst/>
                        </a:rPr>
                        <a:t>no leakage</a:t>
                      </a:r>
                      <a:endParaRPr lang="hu-HU"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hu-HU" sz="1100" u="none" strike="noStrike" dirty="0" err="1">
                          <a:ln>
                            <a:solidFill>
                              <a:srgbClr val="FF0000"/>
                            </a:solidFill>
                          </a:ln>
                          <a:effectLst/>
                        </a:rPr>
                        <a:t>leakage</a:t>
                      </a:r>
                      <a:endParaRPr lang="hu-HU" sz="1100" b="1" i="0" u="none" strike="noStrike" dirty="0">
                        <a:ln>
                          <a:solidFill>
                            <a:srgbClr val="FF0000"/>
                          </a:solidFill>
                        </a:ln>
                        <a:solidFill>
                          <a:srgbClr val="000000"/>
                        </a:solidFill>
                        <a:effectLst/>
                        <a:latin typeface="Calibri" panose="020F0502020204030204" pitchFamily="34" charset="0"/>
                      </a:endParaRPr>
                    </a:p>
                  </a:txBody>
                  <a:tcPr marL="9525" marR="9525" marT="9525" marB="0" anchor="ctr"/>
                </a:tc>
                <a:tc>
                  <a:txBody>
                    <a:bodyPr/>
                    <a:lstStyle/>
                    <a:p>
                      <a:pPr algn="ctr" fontAlgn="ctr"/>
                      <a:r>
                        <a:rPr lang="hu-HU" sz="1100" u="none" strike="noStrike">
                          <a:effectLst/>
                        </a:rPr>
                        <a:t>no leakage</a:t>
                      </a:r>
                      <a:endParaRPr lang="hu-HU"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hu-HU" sz="1100" u="none" strike="noStrike" dirty="0" err="1">
                          <a:ln>
                            <a:solidFill>
                              <a:schemeClr val="bg2">
                                <a:lumMod val="50000"/>
                              </a:schemeClr>
                            </a:solidFill>
                          </a:ln>
                          <a:effectLst/>
                        </a:rPr>
                        <a:t>leakage</a:t>
                      </a:r>
                      <a:endParaRPr lang="hu-HU" sz="1100" b="1" i="0" u="none" strike="noStrike" dirty="0">
                        <a:ln>
                          <a:solidFill>
                            <a:schemeClr val="bg2">
                              <a:lumMod val="50000"/>
                            </a:schemeClr>
                          </a:solidFill>
                        </a:ln>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961794072"/>
                  </a:ext>
                </a:extLst>
              </a:tr>
              <a:tr h="508863">
                <a:tc>
                  <a:txBody>
                    <a:bodyPr/>
                    <a:lstStyle/>
                    <a:p>
                      <a:pPr algn="ctr" fontAlgn="ctr"/>
                      <a:r>
                        <a:rPr lang="hu-HU" sz="1000" u="none" strike="noStrike" dirty="0">
                          <a:effectLst/>
                        </a:rPr>
                        <a:t>Miguel A. </a:t>
                      </a:r>
                      <a:r>
                        <a:rPr lang="hu-HU" sz="1000" u="none" strike="noStrike" dirty="0" err="1">
                          <a:effectLst/>
                        </a:rPr>
                        <a:t>Cuesta</a:t>
                      </a:r>
                      <a:endParaRPr lang="hu-HU" sz="10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hu-HU" sz="1000" u="none" strike="noStrike">
                          <a:effectLst/>
                        </a:rPr>
                        <a:t>135</a:t>
                      </a:r>
                      <a:endParaRPr lang="hu-HU" sz="10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hu-HU" sz="1000" u="none" strike="noStrike" dirty="0">
                          <a:ln>
                            <a:solidFill>
                              <a:srgbClr val="FF0000"/>
                            </a:solidFill>
                          </a:ln>
                          <a:effectLst/>
                        </a:rPr>
                        <a:t>5  (3,5%)</a:t>
                      </a:r>
                      <a:endParaRPr lang="hu-HU" sz="1000" b="0" i="0" u="none" strike="noStrike" dirty="0">
                        <a:ln>
                          <a:solidFill>
                            <a:srgbClr val="FF0000"/>
                          </a:solidFill>
                        </a:ln>
                        <a:solidFill>
                          <a:srgbClr val="000000"/>
                        </a:solidFill>
                        <a:effectLst/>
                        <a:latin typeface="Arial" panose="020B0604020202020204" pitchFamily="34" charset="0"/>
                      </a:endParaRPr>
                    </a:p>
                  </a:txBody>
                  <a:tcPr marL="9525" marR="9525" marT="9525" marB="0" anchor="ctr"/>
                </a:tc>
                <a:tc>
                  <a:txBody>
                    <a:bodyPr/>
                    <a:lstStyle/>
                    <a:p>
                      <a:pPr algn="ctr" fontAlgn="ctr"/>
                      <a:r>
                        <a:rPr lang="hu-HU" sz="1000" u="none" strike="noStrike">
                          <a:effectLst/>
                        </a:rPr>
                        <a:t>134</a:t>
                      </a:r>
                      <a:endParaRPr lang="hu-HU" sz="10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hu-HU" sz="1000" u="none" strike="noStrike" dirty="0">
                          <a:ln>
                            <a:solidFill>
                              <a:schemeClr val="bg2">
                                <a:lumMod val="50000"/>
                              </a:schemeClr>
                            </a:solidFill>
                          </a:ln>
                          <a:effectLst/>
                        </a:rPr>
                        <a:t>6 (4,28%)</a:t>
                      </a:r>
                      <a:endParaRPr lang="hu-HU" sz="1000" b="0" i="0" u="none" strike="noStrike" dirty="0">
                        <a:ln>
                          <a:solidFill>
                            <a:schemeClr val="bg2">
                              <a:lumMod val="50000"/>
                            </a:schemeClr>
                          </a:solidFill>
                        </a:ln>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2017109642"/>
                  </a:ext>
                </a:extLst>
              </a:tr>
              <a:tr h="323823">
                <a:tc>
                  <a:txBody>
                    <a:bodyPr/>
                    <a:lstStyle/>
                    <a:p>
                      <a:pPr algn="ctr" fontAlgn="ctr"/>
                      <a:r>
                        <a:rPr lang="hu-HU" sz="1000" u="none" strike="noStrike" dirty="0" err="1">
                          <a:effectLst/>
                        </a:rPr>
                        <a:t>Aelee</a:t>
                      </a:r>
                      <a:r>
                        <a:rPr lang="hu-HU" sz="1000" u="none" strike="noStrike" dirty="0">
                          <a:effectLst/>
                        </a:rPr>
                        <a:t> Jang</a:t>
                      </a:r>
                      <a:endParaRPr lang="hu-HU" sz="10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hu-HU" sz="1000" u="none" strike="noStrike">
                          <a:effectLst/>
                        </a:rPr>
                        <a:t>200</a:t>
                      </a:r>
                      <a:endParaRPr lang="hu-HU" sz="10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hu-HU" sz="1000" u="none" strike="noStrike" dirty="0">
                          <a:ln>
                            <a:solidFill>
                              <a:srgbClr val="FF0000"/>
                            </a:solidFill>
                          </a:ln>
                          <a:effectLst/>
                        </a:rPr>
                        <a:t>3 (1,4%)</a:t>
                      </a:r>
                      <a:endParaRPr lang="hu-HU" sz="1000" b="0" i="0" u="none" strike="noStrike" dirty="0">
                        <a:ln>
                          <a:solidFill>
                            <a:srgbClr val="FF0000"/>
                          </a:solidFill>
                        </a:ln>
                        <a:solidFill>
                          <a:srgbClr val="000000"/>
                        </a:solidFill>
                        <a:effectLst/>
                        <a:latin typeface="Arial" panose="020B0604020202020204" pitchFamily="34" charset="0"/>
                      </a:endParaRPr>
                    </a:p>
                  </a:txBody>
                  <a:tcPr marL="9525" marR="9525" marT="9525" marB="0" anchor="ctr"/>
                </a:tc>
                <a:tc>
                  <a:txBody>
                    <a:bodyPr/>
                    <a:lstStyle/>
                    <a:p>
                      <a:pPr algn="ctr" fontAlgn="ctr"/>
                      <a:r>
                        <a:rPr lang="hu-HU" sz="1000" u="none" strike="noStrike">
                          <a:effectLst/>
                        </a:rPr>
                        <a:t>193</a:t>
                      </a:r>
                      <a:endParaRPr lang="hu-HU" sz="10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hu-HU" sz="1000" u="none" strike="noStrike" dirty="0">
                          <a:ln>
                            <a:solidFill>
                              <a:schemeClr val="bg2">
                                <a:lumMod val="50000"/>
                              </a:schemeClr>
                            </a:solidFill>
                          </a:ln>
                          <a:effectLst/>
                        </a:rPr>
                        <a:t>10 (4,9%)</a:t>
                      </a:r>
                      <a:endParaRPr lang="hu-HU" sz="1000" b="0" i="0" u="none" strike="noStrike" dirty="0">
                        <a:ln>
                          <a:solidFill>
                            <a:schemeClr val="bg2">
                              <a:lumMod val="50000"/>
                            </a:schemeClr>
                          </a:solidFill>
                        </a:ln>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5045195"/>
                  </a:ext>
                </a:extLst>
              </a:tr>
              <a:tr h="508863">
                <a:tc>
                  <a:txBody>
                    <a:bodyPr/>
                    <a:lstStyle/>
                    <a:p>
                      <a:pPr algn="ctr" fontAlgn="ctr"/>
                      <a:r>
                        <a:rPr lang="hu-HU" sz="1000" u="none" strike="noStrike" dirty="0">
                          <a:effectLst/>
                        </a:rPr>
                        <a:t>Bolton, </a:t>
                      </a:r>
                      <a:r>
                        <a:rPr lang="hu-HU" sz="1000" u="none" strike="noStrike" dirty="0" err="1">
                          <a:effectLst/>
                        </a:rPr>
                        <a:t>Conway</a:t>
                      </a:r>
                      <a:endParaRPr lang="hu-HU" sz="10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hu-HU" sz="1000" u="none" strike="noStrike" dirty="0">
                          <a:effectLst/>
                        </a:rPr>
                        <a:t>92 </a:t>
                      </a:r>
                      <a:endParaRPr lang="hu-HU" sz="10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hu-HU" sz="1000" u="none" strike="noStrike" dirty="0">
                          <a:ln>
                            <a:solidFill>
                              <a:srgbClr val="FF0000"/>
                            </a:solidFill>
                          </a:ln>
                          <a:effectLst/>
                        </a:rPr>
                        <a:t>28 (23%)</a:t>
                      </a:r>
                      <a:endParaRPr lang="hu-HU" sz="1000" b="0" i="0" u="none" strike="noStrike" dirty="0">
                        <a:ln>
                          <a:solidFill>
                            <a:srgbClr val="FF0000"/>
                          </a:solidFill>
                        </a:ln>
                        <a:solidFill>
                          <a:srgbClr val="000000"/>
                        </a:solidFill>
                        <a:effectLst/>
                        <a:latin typeface="Arial" panose="020B0604020202020204" pitchFamily="34" charset="0"/>
                      </a:endParaRPr>
                    </a:p>
                  </a:txBody>
                  <a:tcPr marL="9525" marR="9525" marT="9525" marB="0" anchor="ctr"/>
                </a:tc>
                <a:tc>
                  <a:txBody>
                    <a:bodyPr/>
                    <a:lstStyle/>
                    <a:p>
                      <a:pPr algn="ctr" fontAlgn="ctr"/>
                      <a:r>
                        <a:rPr lang="hu-HU" sz="1000" u="none" strike="noStrike">
                          <a:effectLst/>
                        </a:rPr>
                        <a:t>116</a:t>
                      </a:r>
                      <a:endParaRPr lang="hu-HU" sz="10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hu-HU" sz="1000" u="none" strike="noStrike" dirty="0">
                          <a:ln>
                            <a:solidFill>
                              <a:schemeClr val="bg2">
                                <a:lumMod val="50000"/>
                              </a:schemeClr>
                            </a:solidFill>
                          </a:ln>
                          <a:effectLst/>
                        </a:rPr>
                        <a:t>4 (3,33%)</a:t>
                      </a:r>
                      <a:endParaRPr lang="hu-HU" sz="1000" b="0" i="0" u="none" strike="noStrike" dirty="0">
                        <a:ln>
                          <a:solidFill>
                            <a:schemeClr val="bg2">
                              <a:lumMod val="50000"/>
                            </a:schemeClr>
                          </a:solidFill>
                        </a:ln>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3485861031"/>
                  </a:ext>
                </a:extLst>
              </a:tr>
              <a:tr h="323823">
                <a:tc>
                  <a:txBody>
                    <a:bodyPr/>
                    <a:lstStyle/>
                    <a:p>
                      <a:pPr algn="ctr" fontAlgn="ctr"/>
                      <a:r>
                        <a:rPr lang="hu-HU" sz="1000" u="none" strike="noStrike" dirty="0" err="1">
                          <a:effectLst/>
                        </a:rPr>
                        <a:t>Habibollah</a:t>
                      </a:r>
                      <a:endParaRPr lang="hu-HU" sz="10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hu-HU" sz="1000" u="none" strike="noStrike">
                          <a:effectLst/>
                        </a:rPr>
                        <a:t>52</a:t>
                      </a:r>
                      <a:endParaRPr lang="hu-HU" sz="10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hu-HU" sz="1000" u="none" strike="noStrike" dirty="0">
                          <a:ln>
                            <a:solidFill>
                              <a:srgbClr val="FF0000"/>
                            </a:solidFill>
                          </a:ln>
                          <a:effectLst/>
                        </a:rPr>
                        <a:t>2 (3,7%)</a:t>
                      </a:r>
                      <a:endParaRPr lang="hu-HU" sz="1000" b="0" i="0" u="none" strike="noStrike" dirty="0">
                        <a:ln>
                          <a:solidFill>
                            <a:srgbClr val="FF0000"/>
                          </a:solidFill>
                        </a:ln>
                        <a:solidFill>
                          <a:srgbClr val="000000"/>
                        </a:solidFill>
                        <a:effectLst/>
                        <a:latin typeface="Arial" panose="020B0604020202020204" pitchFamily="34" charset="0"/>
                      </a:endParaRPr>
                    </a:p>
                  </a:txBody>
                  <a:tcPr marL="9525" marR="9525" marT="9525" marB="0" anchor="ctr"/>
                </a:tc>
                <a:tc>
                  <a:txBody>
                    <a:bodyPr/>
                    <a:lstStyle/>
                    <a:p>
                      <a:pPr algn="ctr" fontAlgn="ctr"/>
                      <a:r>
                        <a:rPr lang="hu-HU" sz="1000" u="none" strike="noStrike">
                          <a:effectLst/>
                        </a:rPr>
                        <a:t>53</a:t>
                      </a:r>
                      <a:endParaRPr lang="hu-HU" sz="10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hu-HU" sz="1000" u="none" strike="noStrike" dirty="0">
                          <a:ln>
                            <a:solidFill>
                              <a:schemeClr val="bg2">
                                <a:lumMod val="50000"/>
                              </a:schemeClr>
                            </a:solidFill>
                          </a:ln>
                          <a:effectLst/>
                        </a:rPr>
                        <a:t>2 (3,6%)</a:t>
                      </a:r>
                      <a:endParaRPr lang="hu-HU" sz="1000" b="0" i="0" u="none" strike="noStrike" dirty="0">
                        <a:ln>
                          <a:solidFill>
                            <a:schemeClr val="bg2">
                              <a:lumMod val="50000"/>
                            </a:schemeClr>
                          </a:solidFill>
                        </a:ln>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2226288907"/>
                  </a:ext>
                </a:extLst>
              </a:tr>
              <a:tr h="323823">
                <a:tc>
                  <a:txBody>
                    <a:bodyPr/>
                    <a:lstStyle/>
                    <a:p>
                      <a:pPr algn="ctr" fontAlgn="ctr"/>
                      <a:r>
                        <a:rPr lang="hu-HU" sz="1000" u="none" strike="noStrike" dirty="0" err="1">
                          <a:effectLst/>
                        </a:rPr>
                        <a:t>Shimizu</a:t>
                      </a:r>
                      <a:endParaRPr lang="hu-HU" sz="10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hu-HU" sz="1000" u="none" strike="noStrike">
                          <a:effectLst/>
                        </a:rPr>
                        <a:t>119</a:t>
                      </a:r>
                      <a:endParaRPr lang="hu-HU" sz="10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hu-HU" sz="1000" u="none" strike="noStrike" dirty="0">
                          <a:ln>
                            <a:solidFill>
                              <a:srgbClr val="FF0000"/>
                            </a:solidFill>
                          </a:ln>
                          <a:effectLst/>
                        </a:rPr>
                        <a:t>3 (2,4%)</a:t>
                      </a:r>
                      <a:endParaRPr lang="hu-HU" sz="1000" b="0" i="0" u="none" strike="noStrike" dirty="0">
                        <a:ln>
                          <a:solidFill>
                            <a:srgbClr val="FF0000"/>
                          </a:solidFill>
                        </a:ln>
                        <a:solidFill>
                          <a:srgbClr val="000000"/>
                        </a:solidFill>
                        <a:effectLst/>
                        <a:latin typeface="Arial" panose="020B0604020202020204" pitchFamily="34" charset="0"/>
                      </a:endParaRPr>
                    </a:p>
                  </a:txBody>
                  <a:tcPr marL="9525" marR="9525" marT="9525" marB="0" anchor="ctr"/>
                </a:tc>
                <a:tc>
                  <a:txBody>
                    <a:bodyPr/>
                    <a:lstStyle/>
                    <a:p>
                      <a:pPr algn="ctr" fontAlgn="ctr"/>
                      <a:r>
                        <a:rPr lang="hu-HU" sz="1000" u="none" strike="noStrike">
                          <a:effectLst/>
                        </a:rPr>
                        <a:t>119</a:t>
                      </a:r>
                      <a:endParaRPr lang="hu-HU" sz="10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hu-HU" sz="1000" u="none" strike="noStrike" dirty="0">
                          <a:ln>
                            <a:solidFill>
                              <a:schemeClr val="bg2">
                                <a:lumMod val="50000"/>
                              </a:schemeClr>
                            </a:solidFill>
                          </a:ln>
                          <a:effectLst/>
                        </a:rPr>
                        <a:t>3 (2,4%)</a:t>
                      </a:r>
                      <a:endParaRPr lang="hu-HU" sz="1000" b="0" i="0" u="none" strike="noStrike" dirty="0">
                        <a:ln>
                          <a:solidFill>
                            <a:schemeClr val="bg2">
                              <a:lumMod val="50000"/>
                            </a:schemeClr>
                          </a:solidFill>
                        </a:ln>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3086746129"/>
                  </a:ext>
                </a:extLst>
              </a:tr>
              <a:tr h="323823">
                <a:tc>
                  <a:txBody>
                    <a:bodyPr/>
                    <a:lstStyle/>
                    <a:p>
                      <a:pPr algn="ctr" fontAlgn="ctr"/>
                      <a:r>
                        <a:rPr lang="hu-HU" sz="1000" u="none" strike="noStrike" dirty="0" err="1">
                          <a:effectLst/>
                        </a:rPr>
                        <a:t>Hai-Bo</a:t>
                      </a:r>
                      <a:r>
                        <a:rPr lang="hu-HU" sz="1000" u="none" strike="noStrike" dirty="0">
                          <a:effectLst/>
                        </a:rPr>
                        <a:t> Sun</a:t>
                      </a:r>
                      <a:endParaRPr lang="hu-HU" sz="10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hu-HU" sz="1000" u="none" strike="noStrike">
                          <a:effectLst/>
                        </a:rPr>
                        <a:t>45</a:t>
                      </a:r>
                      <a:endParaRPr lang="hu-HU" sz="10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hu-HU" sz="1000" u="none" strike="noStrike" dirty="0">
                          <a:ln>
                            <a:solidFill>
                              <a:srgbClr val="FF0000"/>
                            </a:solidFill>
                          </a:ln>
                          <a:effectLst/>
                        </a:rPr>
                        <a:t>1 (2,2%)</a:t>
                      </a:r>
                      <a:endParaRPr lang="hu-HU" sz="1000" b="0" i="0" u="none" strike="noStrike" dirty="0">
                        <a:ln>
                          <a:solidFill>
                            <a:srgbClr val="FF0000"/>
                          </a:solidFill>
                        </a:ln>
                        <a:solidFill>
                          <a:srgbClr val="000000"/>
                        </a:solidFill>
                        <a:effectLst/>
                        <a:latin typeface="Arial" panose="020B0604020202020204" pitchFamily="34" charset="0"/>
                      </a:endParaRPr>
                    </a:p>
                  </a:txBody>
                  <a:tcPr marL="9525" marR="9525" marT="9525" marB="0" anchor="ctr"/>
                </a:tc>
                <a:tc>
                  <a:txBody>
                    <a:bodyPr/>
                    <a:lstStyle/>
                    <a:p>
                      <a:pPr algn="ctr" fontAlgn="ctr"/>
                      <a:r>
                        <a:rPr lang="hu-HU" sz="1000" u="none" strike="noStrike">
                          <a:effectLst/>
                        </a:rPr>
                        <a:t>39</a:t>
                      </a:r>
                      <a:endParaRPr lang="hu-HU" sz="10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hu-HU" sz="1000" u="none" strike="noStrike" dirty="0">
                          <a:ln>
                            <a:solidFill>
                              <a:schemeClr val="bg2">
                                <a:lumMod val="50000"/>
                              </a:schemeClr>
                            </a:solidFill>
                          </a:ln>
                          <a:effectLst/>
                        </a:rPr>
                        <a:t>1 (2,5%)</a:t>
                      </a:r>
                      <a:endParaRPr lang="hu-HU" sz="1000" b="0" i="0" u="none" strike="noStrike" dirty="0">
                        <a:ln>
                          <a:solidFill>
                            <a:schemeClr val="bg2">
                              <a:lumMod val="50000"/>
                            </a:schemeClr>
                          </a:solidFill>
                        </a:ln>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257710050"/>
                  </a:ext>
                </a:extLst>
              </a:tr>
              <a:tr h="323823">
                <a:tc>
                  <a:txBody>
                    <a:bodyPr/>
                    <a:lstStyle/>
                    <a:p>
                      <a:pPr algn="ctr" fontAlgn="ctr"/>
                      <a:r>
                        <a:rPr lang="hu-HU" sz="1000" u="none" strike="noStrike" dirty="0" err="1">
                          <a:effectLst/>
                        </a:rPr>
                        <a:t>Quan</a:t>
                      </a:r>
                      <a:r>
                        <a:rPr lang="hu-HU" sz="1000" u="none" strike="noStrike" dirty="0">
                          <a:effectLst/>
                        </a:rPr>
                        <a:t> </a:t>
                      </a:r>
                      <a:r>
                        <a:rPr lang="hu-HU" sz="1000" u="none" strike="noStrike" dirty="0" err="1">
                          <a:effectLst/>
                        </a:rPr>
                        <a:t>Wang</a:t>
                      </a:r>
                      <a:endParaRPr lang="hu-HU" sz="10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hu-HU" sz="1000" u="none" strike="noStrike">
                          <a:effectLst/>
                        </a:rPr>
                        <a:t>51</a:t>
                      </a:r>
                      <a:endParaRPr lang="hu-HU" sz="10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hu-HU" sz="1000" u="none" strike="noStrike" dirty="0">
                          <a:ln>
                            <a:solidFill>
                              <a:srgbClr val="FF0000"/>
                            </a:solidFill>
                          </a:ln>
                          <a:effectLst/>
                        </a:rPr>
                        <a:t>0  (0%)</a:t>
                      </a:r>
                      <a:endParaRPr lang="hu-HU" sz="1000" b="0" i="0" u="none" strike="noStrike" dirty="0">
                        <a:ln>
                          <a:solidFill>
                            <a:srgbClr val="FF0000"/>
                          </a:solidFill>
                        </a:ln>
                        <a:solidFill>
                          <a:srgbClr val="000000"/>
                        </a:solidFill>
                        <a:effectLst/>
                        <a:latin typeface="Arial" panose="020B0604020202020204" pitchFamily="34" charset="0"/>
                      </a:endParaRPr>
                    </a:p>
                  </a:txBody>
                  <a:tcPr marL="9525" marR="9525" marT="9525" marB="0" anchor="ctr"/>
                </a:tc>
                <a:tc>
                  <a:txBody>
                    <a:bodyPr/>
                    <a:lstStyle/>
                    <a:p>
                      <a:pPr algn="ctr" fontAlgn="ctr"/>
                      <a:r>
                        <a:rPr lang="hu-HU" sz="1000" u="none" strike="noStrike">
                          <a:effectLst/>
                        </a:rPr>
                        <a:t>49</a:t>
                      </a:r>
                      <a:endParaRPr lang="hu-HU" sz="10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hu-HU" sz="1000" u="none" strike="noStrike" dirty="0">
                          <a:ln>
                            <a:solidFill>
                              <a:schemeClr val="bg2">
                                <a:lumMod val="50000"/>
                              </a:schemeClr>
                            </a:solidFill>
                          </a:ln>
                          <a:effectLst/>
                        </a:rPr>
                        <a:t>0 (0%)</a:t>
                      </a:r>
                      <a:endParaRPr lang="hu-HU" sz="1000" b="0" i="0" u="none" strike="noStrike" dirty="0">
                        <a:ln>
                          <a:solidFill>
                            <a:schemeClr val="bg2">
                              <a:lumMod val="50000"/>
                            </a:schemeClr>
                          </a:solidFill>
                        </a:ln>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465939177"/>
                  </a:ext>
                </a:extLst>
              </a:tr>
              <a:tr h="508863">
                <a:tc>
                  <a:txBody>
                    <a:bodyPr/>
                    <a:lstStyle/>
                    <a:p>
                      <a:pPr algn="ctr" fontAlgn="ctr"/>
                      <a:r>
                        <a:rPr lang="hu-HU" sz="1000" u="none" strike="noStrike" dirty="0" err="1">
                          <a:effectLst/>
                        </a:rPr>
                        <a:t>Hai-Bo</a:t>
                      </a:r>
                      <a:r>
                        <a:rPr lang="hu-HU" sz="1000" u="none" strike="noStrike" dirty="0">
                          <a:effectLst/>
                        </a:rPr>
                        <a:t> Sun (2015)</a:t>
                      </a:r>
                      <a:endParaRPr lang="hu-HU" sz="10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hu-HU" sz="1000" u="none" strike="noStrike">
                          <a:effectLst/>
                        </a:rPr>
                        <a:t>67</a:t>
                      </a:r>
                      <a:endParaRPr lang="hu-HU" sz="10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hu-HU" sz="1000" u="none" strike="noStrike" dirty="0">
                          <a:ln>
                            <a:solidFill>
                              <a:srgbClr val="FF0000"/>
                            </a:solidFill>
                          </a:ln>
                          <a:effectLst/>
                        </a:rPr>
                        <a:t>1 (1,49%)</a:t>
                      </a:r>
                      <a:endParaRPr lang="hu-HU" sz="1000" b="0" i="0" u="none" strike="noStrike" dirty="0">
                        <a:ln>
                          <a:solidFill>
                            <a:srgbClr val="FF0000"/>
                          </a:solidFill>
                        </a:ln>
                        <a:solidFill>
                          <a:srgbClr val="000000"/>
                        </a:solidFill>
                        <a:effectLst/>
                        <a:latin typeface="Arial" panose="020B0604020202020204" pitchFamily="34" charset="0"/>
                      </a:endParaRPr>
                    </a:p>
                  </a:txBody>
                  <a:tcPr marL="9525" marR="9525" marT="9525" marB="0" anchor="ctr"/>
                </a:tc>
                <a:tc>
                  <a:txBody>
                    <a:bodyPr/>
                    <a:lstStyle/>
                    <a:p>
                      <a:pPr algn="ctr" fontAlgn="ctr"/>
                      <a:r>
                        <a:rPr lang="hu-HU" sz="1000" u="none" strike="noStrike">
                          <a:effectLst/>
                        </a:rPr>
                        <a:t>63</a:t>
                      </a:r>
                      <a:endParaRPr lang="hu-HU" sz="10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hu-HU" sz="1000" u="none" strike="noStrike" dirty="0">
                          <a:ln>
                            <a:solidFill>
                              <a:schemeClr val="bg2">
                                <a:lumMod val="50000"/>
                              </a:schemeClr>
                            </a:solidFill>
                          </a:ln>
                          <a:effectLst/>
                        </a:rPr>
                        <a:t>2 (3,17%)</a:t>
                      </a:r>
                      <a:endParaRPr lang="hu-HU" sz="1000" b="0" i="0" u="none" strike="noStrike" dirty="0">
                        <a:ln>
                          <a:solidFill>
                            <a:schemeClr val="bg2">
                              <a:lumMod val="50000"/>
                            </a:schemeClr>
                          </a:solidFill>
                        </a:ln>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491573318"/>
                  </a:ext>
                </a:extLst>
              </a:tr>
            </a:tbl>
          </a:graphicData>
        </a:graphic>
      </p:graphicFrame>
      <p:sp>
        <p:nvSpPr>
          <p:cNvPr id="3" name="Szövegdoboz 2">
            <a:extLst>
              <a:ext uri="{FF2B5EF4-FFF2-40B4-BE49-F238E27FC236}">
                <a16:creationId xmlns:a16="http://schemas.microsoft.com/office/drawing/2014/main" id="{DAB88651-6D16-C347-9515-42BF92ECCBA5}"/>
              </a:ext>
            </a:extLst>
          </p:cNvPr>
          <p:cNvSpPr txBox="1"/>
          <p:nvPr/>
        </p:nvSpPr>
        <p:spPr>
          <a:xfrm>
            <a:off x="1814286" y="6110515"/>
            <a:ext cx="9318171" cy="646331"/>
          </a:xfrm>
          <a:prstGeom prst="rect">
            <a:avLst/>
          </a:prstGeom>
          <a:noFill/>
        </p:spPr>
        <p:txBody>
          <a:bodyPr wrap="square" rtlCol="0">
            <a:spAutoFit/>
          </a:bodyPr>
          <a:lstStyle/>
          <a:p>
            <a:r>
              <a:rPr lang="hu-HU" dirty="0"/>
              <a:t>Majdnem minden esetben alacsonyabb az anasztomózis elégtelenségi ráta az EOF csoportban, mint a LOF csoportban.</a:t>
            </a:r>
          </a:p>
        </p:txBody>
      </p:sp>
    </p:spTree>
    <p:extLst>
      <p:ext uri="{BB962C8B-B14F-4D97-AF65-F5344CB8AC3E}">
        <p14:creationId xmlns:p14="http://schemas.microsoft.com/office/powerpoint/2010/main" val="30821200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F182E69-4EED-4045-8A1E-AC8F8A42F389}"/>
              </a:ext>
            </a:extLst>
          </p:cNvPr>
          <p:cNvSpPr>
            <a:spLocks noGrp="1"/>
          </p:cNvSpPr>
          <p:nvPr>
            <p:ph type="title"/>
          </p:nvPr>
        </p:nvSpPr>
        <p:spPr/>
        <p:txBody>
          <a:bodyPr/>
          <a:lstStyle/>
          <a:p>
            <a:r>
              <a:rPr lang="hu-HU" b="1" dirty="0"/>
              <a:t>LÉGZŐSZERVI KOMPLIKÁCIÓK</a:t>
            </a:r>
          </a:p>
        </p:txBody>
      </p:sp>
      <p:graphicFrame>
        <p:nvGraphicFramePr>
          <p:cNvPr id="8" name="Tartalom helye 7">
            <a:extLst>
              <a:ext uri="{FF2B5EF4-FFF2-40B4-BE49-F238E27FC236}">
                <a16:creationId xmlns:a16="http://schemas.microsoft.com/office/drawing/2014/main" id="{B40E2C44-5CB4-6B44-8612-9B9BAA566353}"/>
              </a:ext>
            </a:extLst>
          </p:cNvPr>
          <p:cNvGraphicFramePr>
            <a:graphicFrameLocks noGrp="1"/>
          </p:cNvGraphicFramePr>
          <p:nvPr>
            <p:ph idx="1"/>
            <p:extLst>
              <p:ext uri="{D42A27DB-BD31-4B8C-83A1-F6EECF244321}">
                <p14:modId xmlns:p14="http://schemas.microsoft.com/office/powerpoint/2010/main" val="3753471171"/>
              </p:ext>
            </p:extLst>
          </p:nvPr>
        </p:nvGraphicFramePr>
        <p:xfrm>
          <a:off x="2592925" y="1611086"/>
          <a:ext cx="7654165" cy="4136577"/>
        </p:xfrm>
        <a:graphic>
          <a:graphicData uri="http://schemas.openxmlformats.org/drawingml/2006/table">
            <a:tbl>
              <a:tblPr>
                <a:tableStyleId>{5C22544A-7EE6-4342-B048-85BDC9FD1C3A}</a:tableStyleId>
              </a:tblPr>
              <a:tblGrid>
                <a:gridCol w="1530833">
                  <a:extLst>
                    <a:ext uri="{9D8B030D-6E8A-4147-A177-3AD203B41FA5}">
                      <a16:colId xmlns:a16="http://schemas.microsoft.com/office/drawing/2014/main" val="2065033233"/>
                    </a:ext>
                  </a:extLst>
                </a:gridCol>
                <a:gridCol w="1530833">
                  <a:extLst>
                    <a:ext uri="{9D8B030D-6E8A-4147-A177-3AD203B41FA5}">
                      <a16:colId xmlns:a16="http://schemas.microsoft.com/office/drawing/2014/main" val="2389151333"/>
                    </a:ext>
                  </a:extLst>
                </a:gridCol>
                <a:gridCol w="1530833">
                  <a:extLst>
                    <a:ext uri="{9D8B030D-6E8A-4147-A177-3AD203B41FA5}">
                      <a16:colId xmlns:a16="http://schemas.microsoft.com/office/drawing/2014/main" val="272613290"/>
                    </a:ext>
                  </a:extLst>
                </a:gridCol>
                <a:gridCol w="1530833">
                  <a:extLst>
                    <a:ext uri="{9D8B030D-6E8A-4147-A177-3AD203B41FA5}">
                      <a16:colId xmlns:a16="http://schemas.microsoft.com/office/drawing/2014/main" val="2572377761"/>
                    </a:ext>
                  </a:extLst>
                </a:gridCol>
                <a:gridCol w="1530833">
                  <a:extLst>
                    <a:ext uri="{9D8B030D-6E8A-4147-A177-3AD203B41FA5}">
                      <a16:colId xmlns:a16="http://schemas.microsoft.com/office/drawing/2014/main" val="2617488573"/>
                    </a:ext>
                  </a:extLst>
                </a:gridCol>
              </a:tblGrid>
              <a:tr h="210765">
                <a:tc gridSpan="5">
                  <a:txBody>
                    <a:bodyPr/>
                    <a:lstStyle/>
                    <a:p>
                      <a:pPr algn="ctr" fontAlgn="ctr"/>
                      <a:r>
                        <a:rPr lang="hu-HU" sz="1100" u="none" strike="noStrike" dirty="0" err="1">
                          <a:effectLst/>
                        </a:rPr>
                        <a:t>Respiratory</a:t>
                      </a:r>
                      <a:r>
                        <a:rPr lang="hu-HU" sz="1100" u="none" strike="noStrike" dirty="0">
                          <a:effectLst/>
                        </a:rPr>
                        <a:t> </a:t>
                      </a:r>
                      <a:r>
                        <a:rPr lang="hu-HU" sz="1100" u="none" strike="noStrike" dirty="0" err="1">
                          <a:effectLst/>
                        </a:rPr>
                        <a:t>complications</a:t>
                      </a:r>
                      <a:endParaRPr lang="hu-HU" sz="1100" b="1" i="0" u="none" strike="noStrike" dirty="0">
                        <a:solidFill>
                          <a:srgbClr val="000000"/>
                        </a:solidFill>
                        <a:effectLst/>
                        <a:latin typeface="Calibri" panose="020F0502020204030204" pitchFamily="34" charset="0"/>
                      </a:endParaRPr>
                    </a:p>
                  </a:txBody>
                  <a:tcPr marL="9193" marR="9193" marT="9193" marB="0" anchor="ctr"/>
                </a:tc>
                <a:tc hMerge="1">
                  <a:txBody>
                    <a:bodyPr/>
                    <a:lstStyle/>
                    <a:p>
                      <a:endParaRPr lang="hu-HU"/>
                    </a:p>
                  </a:txBody>
                  <a:tcPr/>
                </a:tc>
                <a:tc hMerge="1">
                  <a:txBody>
                    <a:bodyPr/>
                    <a:lstStyle/>
                    <a:p>
                      <a:endParaRPr lang="hu-HU"/>
                    </a:p>
                  </a:txBody>
                  <a:tcPr/>
                </a:tc>
                <a:tc hMerge="1">
                  <a:txBody>
                    <a:bodyPr/>
                    <a:lstStyle/>
                    <a:p>
                      <a:endParaRPr lang="hu-HU"/>
                    </a:p>
                  </a:txBody>
                  <a:tcPr/>
                </a:tc>
                <a:tc hMerge="1">
                  <a:txBody>
                    <a:bodyPr/>
                    <a:lstStyle/>
                    <a:p>
                      <a:endParaRPr lang="hu-HU"/>
                    </a:p>
                  </a:txBody>
                  <a:tcPr/>
                </a:tc>
                <a:extLst>
                  <a:ext uri="{0D108BD9-81ED-4DB2-BD59-A6C34878D82A}">
                    <a16:rowId xmlns:a16="http://schemas.microsoft.com/office/drawing/2014/main" val="60230170"/>
                  </a:ext>
                </a:extLst>
              </a:tr>
              <a:tr h="210765">
                <a:tc rowSpan="2">
                  <a:txBody>
                    <a:bodyPr/>
                    <a:lstStyle/>
                    <a:p>
                      <a:pPr algn="ctr" fontAlgn="ctr"/>
                      <a:r>
                        <a:rPr lang="hu-HU" sz="1100" u="none" strike="noStrike" dirty="0" err="1">
                          <a:effectLst/>
                        </a:rPr>
                        <a:t>Study</a:t>
                      </a:r>
                      <a:endParaRPr lang="hu-HU" sz="1100" b="1" i="0" u="none" strike="noStrike" dirty="0">
                        <a:solidFill>
                          <a:srgbClr val="000000"/>
                        </a:solidFill>
                        <a:effectLst/>
                        <a:latin typeface="Calibri" panose="020F0502020204030204" pitchFamily="34" charset="0"/>
                      </a:endParaRPr>
                    </a:p>
                  </a:txBody>
                  <a:tcPr marL="9193" marR="9193" marT="9193" marB="0" anchor="ctr"/>
                </a:tc>
                <a:tc gridSpan="2">
                  <a:txBody>
                    <a:bodyPr/>
                    <a:lstStyle/>
                    <a:p>
                      <a:pPr algn="ctr" fontAlgn="ctr"/>
                      <a:r>
                        <a:rPr lang="hu-HU" sz="1100" b="1" u="none" strike="noStrike" dirty="0">
                          <a:solidFill>
                            <a:srgbClr val="C00000"/>
                          </a:solidFill>
                          <a:effectLst/>
                        </a:rPr>
                        <a:t>EOF</a:t>
                      </a:r>
                      <a:endParaRPr lang="hu-HU" sz="1100" b="1" i="0" u="none" strike="noStrike" dirty="0">
                        <a:solidFill>
                          <a:srgbClr val="C00000"/>
                        </a:solidFill>
                        <a:effectLst/>
                        <a:latin typeface="Calibri" panose="020F0502020204030204" pitchFamily="34" charset="0"/>
                      </a:endParaRPr>
                    </a:p>
                  </a:txBody>
                  <a:tcPr marL="9193" marR="9193" marT="9193" marB="0" anchor="ctr"/>
                </a:tc>
                <a:tc hMerge="1">
                  <a:txBody>
                    <a:bodyPr/>
                    <a:lstStyle/>
                    <a:p>
                      <a:endParaRPr lang="hu-HU"/>
                    </a:p>
                  </a:txBody>
                  <a:tcPr/>
                </a:tc>
                <a:tc gridSpan="2">
                  <a:txBody>
                    <a:bodyPr/>
                    <a:lstStyle/>
                    <a:p>
                      <a:pPr algn="ctr" fontAlgn="ctr"/>
                      <a:r>
                        <a:rPr lang="hu-HU" sz="1100" b="1" u="none" strike="noStrike" dirty="0">
                          <a:solidFill>
                            <a:srgbClr val="C00000"/>
                          </a:solidFill>
                          <a:effectLst/>
                        </a:rPr>
                        <a:t>LOF</a:t>
                      </a:r>
                      <a:endParaRPr lang="hu-HU" sz="1100" b="1" i="0" u="none" strike="noStrike" dirty="0">
                        <a:solidFill>
                          <a:srgbClr val="C00000"/>
                        </a:solidFill>
                        <a:effectLst/>
                        <a:latin typeface="Calibri" panose="020F0502020204030204" pitchFamily="34" charset="0"/>
                      </a:endParaRPr>
                    </a:p>
                  </a:txBody>
                  <a:tcPr marL="9193" marR="9193" marT="9193" marB="0" anchor="ctr"/>
                </a:tc>
                <a:tc hMerge="1">
                  <a:txBody>
                    <a:bodyPr/>
                    <a:lstStyle/>
                    <a:p>
                      <a:endParaRPr lang="hu-HU"/>
                    </a:p>
                  </a:txBody>
                  <a:tcPr/>
                </a:tc>
                <a:extLst>
                  <a:ext uri="{0D108BD9-81ED-4DB2-BD59-A6C34878D82A}">
                    <a16:rowId xmlns:a16="http://schemas.microsoft.com/office/drawing/2014/main" val="1087564732"/>
                  </a:ext>
                </a:extLst>
              </a:tr>
              <a:tr h="210765">
                <a:tc vMerge="1">
                  <a:txBody>
                    <a:bodyPr/>
                    <a:lstStyle/>
                    <a:p>
                      <a:endParaRPr lang="hu-HU"/>
                    </a:p>
                  </a:txBody>
                  <a:tcPr/>
                </a:tc>
                <a:tc>
                  <a:txBody>
                    <a:bodyPr/>
                    <a:lstStyle/>
                    <a:p>
                      <a:pPr algn="ctr" fontAlgn="ctr"/>
                      <a:r>
                        <a:rPr lang="hu-HU" sz="1100" u="none" strike="noStrike">
                          <a:effectLst/>
                        </a:rPr>
                        <a:t>no morbidity</a:t>
                      </a:r>
                      <a:endParaRPr lang="hu-HU" sz="1100" b="1" i="0" u="none" strike="noStrike">
                        <a:solidFill>
                          <a:srgbClr val="000000"/>
                        </a:solidFill>
                        <a:effectLst/>
                        <a:latin typeface="Calibri" panose="020F0502020204030204" pitchFamily="34" charset="0"/>
                      </a:endParaRPr>
                    </a:p>
                  </a:txBody>
                  <a:tcPr marL="9193" marR="9193" marT="9193" marB="0" anchor="ctr"/>
                </a:tc>
                <a:tc>
                  <a:txBody>
                    <a:bodyPr/>
                    <a:lstStyle/>
                    <a:p>
                      <a:pPr algn="ctr" fontAlgn="ctr"/>
                      <a:r>
                        <a:rPr lang="hu-HU" sz="1100" u="none" strike="noStrike" dirty="0" err="1">
                          <a:ln>
                            <a:solidFill>
                              <a:srgbClr val="FF0000"/>
                            </a:solidFill>
                          </a:ln>
                          <a:effectLst/>
                        </a:rPr>
                        <a:t>morbidity</a:t>
                      </a:r>
                      <a:endParaRPr lang="hu-HU" sz="1100" b="1" i="0" u="none" strike="noStrike" dirty="0">
                        <a:ln>
                          <a:solidFill>
                            <a:srgbClr val="FF0000"/>
                          </a:solidFill>
                        </a:ln>
                        <a:solidFill>
                          <a:srgbClr val="000000"/>
                        </a:solidFill>
                        <a:effectLst/>
                        <a:latin typeface="Calibri" panose="020F0502020204030204" pitchFamily="34" charset="0"/>
                      </a:endParaRPr>
                    </a:p>
                  </a:txBody>
                  <a:tcPr marL="9193" marR="9193" marT="9193" marB="0" anchor="ctr"/>
                </a:tc>
                <a:tc>
                  <a:txBody>
                    <a:bodyPr/>
                    <a:lstStyle/>
                    <a:p>
                      <a:pPr algn="ctr" fontAlgn="ctr"/>
                      <a:r>
                        <a:rPr lang="hu-HU" sz="1100" u="none" strike="noStrike">
                          <a:effectLst/>
                        </a:rPr>
                        <a:t>no morbidity</a:t>
                      </a:r>
                      <a:endParaRPr lang="hu-HU" sz="1100" b="1" i="0" u="none" strike="noStrike">
                        <a:solidFill>
                          <a:srgbClr val="000000"/>
                        </a:solidFill>
                        <a:effectLst/>
                        <a:latin typeface="Calibri" panose="020F0502020204030204" pitchFamily="34" charset="0"/>
                      </a:endParaRPr>
                    </a:p>
                  </a:txBody>
                  <a:tcPr marL="9193" marR="9193" marT="9193" marB="0" anchor="ctr"/>
                </a:tc>
                <a:tc>
                  <a:txBody>
                    <a:bodyPr/>
                    <a:lstStyle/>
                    <a:p>
                      <a:pPr algn="ctr" fontAlgn="ctr"/>
                      <a:r>
                        <a:rPr lang="hu-HU" sz="1100" u="none" strike="noStrike" dirty="0" err="1">
                          <a:ln>
                            <a:solidFill>
                              <a:schemeClr val="bg2">
                                <a:lumMod val="50000"/>
                              </a:schemeClr>
                            </a:solidFill>
                          </a:ln>
                          <a:effectLst/>
                        </a:rPr>
                        <a:t>morbidity</a:t>
                      </a:r>
                      <a:endParaRPr lang="hu-HU" sz="1100" b="1" i="0" u="none" strike="noStrike" dirty="0">
                        <a:ln>
                          <a:solidFill>
                            <a:schemeClr val="bg2">
                              <a:lumMod val="50000"/>
                            </a:schemeClr>
                          </a:solidFill>
                        </a:ln>
                        <a:solidFill>
                          <a:srgbClr val="000000"/>
                        </a:solidFill>
                        <a:effectLst/>
                        <a:latin typeface="Calibri" panose="020F0502020204030204" pitchFamily="34" charset="0"/>
                      </a:endParaRPr>
                    </a:p>
                  </a:txBody>
                  <a:tcPr marL="9193" marR="9193" marT="9193" marB="0" anchor="ctr"/>
                </a:tc>
                <a:extLst>
                  <a:ext uri="{0D108BD9-81ED-4DB2-BD59-A6C34878D82A}">
                    <a16:rowId xmlns:a16="http://schemas.microsoft.com/office/drawing/2014/main" val="2540052412"/>
                  </a:ext>
                </a:extLst>
              </a:tr>
              <a:tr h="342807">
                <a:tc>
                  <a:txBody>
                    <a:bodyPr/>
                    <a:lstStyle/>
                    <a:p>
                      <a:pPr algn="ctr" fontAlgn="ctr"/>
                      <a:r>
                        <a:rPr lang="hu-HU" sz="1000" u="none" strike="noStrike" dirty="0" err="1">
                          <a:effectLst/>
                        </a:rPr>
                        <a:t>Mahmoodzadeh</a:t>
                      </a:r>
                      <a:r>
                        <a:rPr lang="hu-HU" sz="1000" u="none" strike="noStrike" dirty="0">
                          <a:effectLst/>
                        </a:rPr>
                        <a:t> 2014</a:t>
                      </a:r>
                      <a:endParaRPr lang="hu-HU" sz="1000" b="0" i="0" u="none" strike="noStrike" dirty="0">
                        <a:solidFill>
                          <a:srgbClr val="000000"/>
                        </a:solidFill>
                        <a:effectLst/>
                        <a:latin typeface="Arial" panose="020B0604020202020204" pitchFamily="34" charset="0"/>
                      </a:endParaRPr>
                    </a:p>
                  </a:txBody>
                  <a:tcPr marL="9193" marR="9193" marT="9193" marB="0" anchor="ctr"/>
                </a:tc>
                <a:tc>
                  <a:txBody>
                    <a:bodyPr/>
                    <a:lstStyle/>
                    <a:p>
                      <a:pPr algn="ctr" fontAlgn="ctr"/>
                      <a:r>
                        <a:rPr lang="hu-HU" sz="1000" u="none" strike="noStrike" dirty="0">
                          <a:effectLst/>
                        </a:rPr>
                        <a:t>0</a:t>
                      </a:r>
                      <a:endParaRPr lang="hu-HU" sz="1000" b="0" i="0" u="none" strike="noStrike" dirty="0">
                        <a:solidFill>
                          <a:srgbClr val="000000"/>
                        </a:solidFill>
                        <a:effectLst/>
                        <a:latin typeface="Arial" panose="020B0604020202020204" pitchFamily="34" charset="0"/>
                      </a:endParaRPr>
                    </a:p>
                  </a:txBody>
                  <a:tcPr marL="9193" marR="9193" marT="9193" marB="0" anchor="ctr"/>
                </a:tc>
                <a:tc>
                  <a:txBody>
                    <a:bodyPr/>
                    <a:lstStyle/>
                    <a:p>
                      <a:pPr algn="ctr" fontAlgn="ctr"/>
                      <a:r>
                        <a:rPr lang="hu-HU" sz="1000" u="none" strike="noStrike" dirty="0">
                          <a:ln>
                            <a:solidFill>
                              <a:srgbClr val="FF0000"/>
                            </a:solidFill>
                          </a:ln>
                          <a:effectLst/>
                        </a:rPr>
                        <a:t>54</a:t>
                      </a:r>
                      <a:endParaRPr lang="hu-HU" sz="1000" b="0" i="0" u="none" strike="noStrike" dirty="0">
                        <a:ln>
                          <a:solidFill>
                            <a:srgbClr val="FF0000"/>
                          </a:solidFill>
                        </a:ln>
                        <a:solidFill>
                          <a:srgbClr val="000000"/>
                        </a:solidFill>
                        <a:effectLst/>
                        <a:latin typeface="Arial" panose="020B0604020202020204" pitchFamily="34" charset="0"/>
                      </a:endParaRPr>
                    </a:p>
                  </a:txBody>
                  <a:tcPr marL="9193" marR="9193" marT="9193" marB="0" anchor="ctr"/>
                </a:tc>
                <a:tc>
                  <a:txBody>
                    <a:bodyPr/>
                    <a:lstStyle/>
                    <a:p>
                      <a:pPr algn="ctr" fontAlgn="ctr"/>
                      <a:r>
                        <a:rPr lang="hu-HU" sz="1000" u="none" strike="noStrike">
                          <a:effectLst/>
                        </a:rPr>
                        <a:t>0</a:t>
                      </a:r>
                      <a:endParaRPr lang="hu-HU" sz="1000" b="0" i="0" u="none" strike="noStrike">
                        <a:solidFill>
                          <a:srgbClr val="000000"/>
                        </a:solidFill>
                        <a:effectLst/>
                        <a:latin typeface="Arial" panose="020B0604020202020204" pitchFamily="34" charset="0"/>
                      </a:endParaRPr>
                    </a:p>
                  </a:txBody>
                  <a:tcPr marL="9193" marR="9193" marT="9193" marB="0" anchor="ctr"/>
                </a:tc>
                <a:tc>
                  <a:txBody>
                    <a:bodyPr/>
                    <a:lstStyle/>
                    <a:p>
                      <a:pPr algn="ctr" fontAlgn="ctr"/>
                      <a:r>
                        <a:rPr lang="hu-HU" sz="1000" u="none" strike="noStrike" dirty="0">
                          <a:ln>
                            <a:solidFill>
                              <a:schemeClr val="bg2">
                                <a:lumMod val="50000"/>
                              </a:schemeClr>
                            </a:solidFill>
                          </a:ln>
                          <a:effectLst/>
                        </a:rPr>
                        <a:t>55</a:t>
                      </a:r>
                      <a:endParaRPr lang="hu-HU" sz="1000" b="0" i="0" u="none" strike="noStrike" dirty="0">
                        <a:ln>
                          <a:solidFill>
                            <a:schemeClr val="bg2">
                              <a:lumMod val="50000"/>
                            </a:schemeClr>
                          </a:solidFill>
                        </a:ln>
                        <a:solidFill>
                          <a:srgbClr val="000000"/>
                        </a:solidFill>
                        <a:effectLst/>
                        <a:latin typeface="Arial" panose="020B0604020202020204" pitchFamily="34" charset="0"/>
                      </a:endParaRPr>
                    </a:p>
                  </a:txBody>
                  <a:tcPr marL="9193" marR="9193" marT="9193" marB="0" anchor="ctr"/>
                </a:tc>
                <a:extLst>
                  <a:ext uri="{0D108BD9-81ED-4DB2-BD59-A6C34878D82A}">
                    <a16:rowId xmlns:a16="http://schemas.microsoft.com/office/drawing/2014/main" val="4110861717"/>
                  </a:ext>
                </a:extLst>
              </a:tr>
              <a:tr h="210765">
                <a:tc rowSpan="2">
                  <a:txBody>
                    <a:bodyPr/>
                    <a:lstStyle/>
                    <a:p>
                      <a:pPr algn="ctr" fontAlgn="ctr"/>
                      <a:r>
                        <a:rPr lang="hu-HU" sz="1000" u="none" strike="noStrike" dirty="0" err="1">
                          <a:effectLst/>
                        </a:rPr>
                        <a:t>shimizu</a:t>
                      </a:r>
                      <a:r>
                        <a:rPr lang="hu-HU" sz="1000" u="none" strike="noStrike" dirty="0">
                          <a:effectLst/>
                        </a:rPr>
                        <a:t> 2018</a:t>
                      </a:r>
                      <a:endParaRPr lang="hu-HU" sz="1000" b="0" i="0" u="none" strike="noStrike" dirty="0">
                        <a:solidFill>
                          <a:srgbClr val="000000"/>
                        </a:solidFill>
                        <a:effectLst/>
                        <a:latin typeface="Arial" panose="020B0604020202020204" pitchFamily="34" charset="0"/>
                      </a:endParaRPr>
                    </a:p>
                  </a:txBody>
                  <a:tcPr marL="9193" marR="9193" marT="9193" marB="0" anchor="ctr"/>
                </a:tc>
                <a:tc>
                  <a:txBody>
                    <a:bodyPr/>
                    <a:lstStyle/>
                    <a:p>
                      <a:pPr algn="ctr" fontAlgn="ctr"/>
                      <a:r>
                        <a:rPr lang="hu-HU" sz="1000" u="none" strike="noStrike" dirty="0">
                          <a:effectLst/>
                        </a:rPr>
                        <a:t>80</a:t>
                      </a:r>
                      <a:endParaRPr lang="hu-HU" sz="1000" b="0" i="0" u="none" strike="noStrike" dirty="0">
                        <a:solidFill>
                          <a:srgbClr val="000000"/>
                        </a:solidFill>
                        <a:effectLst/>
                        <a:latin typeface="Arial" panose="020B0604020202020204" pitchFamily="34" charset="0"/>
                      </a:endParaRPr>
                    </a:p>
                  </a:txBody>
                  <a:tcPr marL="9193" marR="9193" marT="9193" marB="0" anchor="ctr"/>
                </a:tc>
                <a:tc>
                  <a:txBody>
                    <a:bodyPr/>
                    <a:lstStyle/>
                    <a:p>
                      <a:pPr algn="ctr" fontAlgn="ctr"/>
                      <a:r>
                        <a:rPr lang="hu-HU" sz="1000" u="none" strike="noStrike" dirty="0">
                          <a:ln>
                            <a:solidFill>
                              <a:srgbClr val="FF0000"/>
                            </a:solidFill>
                          </a:ln>
                          <a:effectLst/>
                        </a:rPr>
                        <a:t>0 (0%)</a:t>
                      </a:r>
                      <a:endParaRPr lang="hu-HU" sz="1000" b="0" i="0" u="none" strike="noStrike" dirty="0">
                        <a:ln>
                          <a:solidFill>
                            <a:srgbClr val="FF0000"/>
                          </a:solidFill>
                        </a:ln>
                        <a:solidFill>
                          <a:srgbClr val="000000"/>
                        </a:solidFill>
                        <a:effectLst/>
                        <a:latin typeface="Arial" panose="020B0604020202020204" pitchFamily="34" charset="0"/>
                      </a:endParaRPr>
                    </a:p>
                  </a:txBody>
                  <a:tcPr marL="9193" marR="9193" marT="9193" marB="0" anchor="ctr"/>
                </a:tc>
                <a:tc>
                  <a:txBody>
                    <a:bodyPr/>
                    <a:lstStyle/>
                    <a:p>
                      <a:pPr algn="ctr" fontAlgn="ctr"/>
                      <a:r>
                        <a:rPr lang="hu-HU" sz="1000" u="none" strike="noStrike">
                          <a:effectLst/>
                        </a:rPr>
                        <a:t>87</a:t>
                      </a:r>
                      <a:endParaRPr lang="hu-HU" sz="1000" b="0" i="0" u="none" strike="noStrike">
                        <a:solidFill>
                          <a:srgbClr val="000000"/>
                        </a:solidFill>
                        <a:effectLst/>
                        <a:latin typeface="Arial" panose="020B0604020202020204" pitchFamily="34" charset="0"/>
                      </a:endParaRPr>
                    </a:p>
                  </a:txBody>
                  <a:tcPr marL="9193" marR="9193" marT="9193" marB="0" anchor="ctr"/>
                </a:tc>
                <a:tc>
                  <a:txBody>
                    <a:bodyPr/>
                    <a:lstStyle/>
                    <a:p>
                      <a:pPr algn="ctr" fontAlgn="ctr"/>
                      <a:r>
                        <a:rPr lang="hu-HU" sz="1000" u="none" strike="noStrike" dirty="0">
                          <a:ln>
                            <a:solidFill>
                              <a:schemeClr val="bg2">
                                <a:lumMod val="50000"/>
                              </a:schemeClr>
                            </a:solidFill>
                          </a:ln>
                          <a:effectLst/>
                        </a:rPr>
                        <a:t>2 (2,29%)</a:t>
                      </a:r>
                      <a:endParaRPr lang="hu-HU" sz="1000" b="0" i="0" u="none" strike="noStrike" dirty="0">
                        <a:ln>
                          <a:solidFill>
                            <a:schemeClr val="bg2">
                              <a:lumMod val="50000"/>
                            </a:schemeClr>
                          </a:solidFill>
                        </a:ln>
                        <a:solidFill>
                          <a:srgbClr val="000000"/>
                        </a:solidFill>
                        <a:effectLst/>
                        <a:latin typeface="Arial" panose="020B0604020202020204" pitchFamily="34" charset="0"/>
                      </a:endParaRPr>
                    </a:p>
                  </a:txBody>
                  <a:tcPr marL="9193" marR="9193" marT="9193" marB="0" anchor="ctr"/>
                </a:tc>
                <a:extLst>
                  <a:ext uri="{0D108BD9-81ED-4DB2-BD59-A6C34878D82A}">
                    <a16:rowId xmlns:a16="http://schemas.microsoft.com/office/drawing/2014/main" val="1355961438"/>
                  </a:ext>
                </a:extLst>
              </a:tr>
              <a:tr h="210765">
                <a:tc vMerge="1">
                  <a:txBody>
                    <a:bodyPr/>
                    <a:lstStyle/>
                    <a:p>
                      <a:endParaRPr lang="hu-HU"/>
                    </a:p>
                  </a:txBody>
                  <a:tcPr/>
                </a:tc>
                <a:tc>
                  <a:txBody>
                    <a:bodyPr/>
                    <a:lstStyle/>
                    <a:p>
                      <a:pPr algn="ctr" fontAlgn="ctr"/>
                      <a:r>
                        <a:rPr lang="hu-HU" sz="1000" u="none" strike="noStrike" dirty="0">
                          <a:effectLst/>
                        </a:rPr>
                        <a:t>40</a:t>
                      </a:r>
                      <a:endParaRPr lang="hu-HU" sz="1000" b="0" i="0" u="none" strike="noStrike" dirty="0">
                        <a:solidFill>
                          <a:srgbClr val="000000"/>
                        </a:solidFill>
                        <a:effectLst/>
                        <a:latin typeface="Arial" panose="020B0604020202020204" pitchFamily="34" charset="0"/>
                      </a:endParaRPr>
                    </a:p>
                  </a:txBody>
                  <a:tcPr marL="9193" marR="9193" marT="9193" marB="0" anchor="ctr"/>
                </a:tc>
                <a:tc>
                  <a:txBody>
                    <a:bodyPr/>
                    <a:lstStyle/>
                    <a:p>
                      <a:pPr algn="ctr" fontAlgn="ctr"/>
                      <a:r>
                        <a:rPr lang="hu-HU" sz="1000" u="none" strike="noStrike" dirty="0">
                          <a:ln>
                            <a:solidFill>
                              <a:srgbClr val="FF0000"/>
                            </a:solidFill>
                          </a:ln>
                          <a:effectLst/>
                        </a:rPr>
                        <a:t>1 (2,4%)</a:t>
                      </a:r>
                      <a:endParaRPr lang="hu-HU" sz="1000" b="0" i="0" u="none" strike="noStrike" dirty="0">
                        <a:ln>
                          <a:solidFill>
                            <a:srgbClr val="FF0000"/>
                          </a:solidFill>
                        </a:ln>
                        <a:solidFill>
                          <a:srgbClr val="000000"/>
                        </a:solidFill>
                        <a:effectLst/>
                        <a:latin typeface="Arial" panose="020B0604020202020204" pitchFamily="34" charset="0"/>
                      </a:endParaRPr>
                    </a:p>
                  </a:txBody>
                  <a:tcPr marL="9193" marR="9193" marT="9193" marB="0" anchor="ctr"/>
                </a:tc>
                <a:tc>
                  <a:txBody>
                    <a:bodyPr/>
                    <a:lstStyle/>
                    <a:p>
                      <a:pPr algn="ctr" fontAlgn="ctr"/>
                      <a:r>
                        <a:rPr lang="hu-HU" sz="1000" u="none" strike="noStrike">
                          <a:effectLst/>
                        </a:rPr>
                        <a:t>33</a:t>
                      </a:r>
                      <a:endParaRPr lang="hu-HU" sz="1000" b="0" i="0" u="none" strike="noStrike">
                        <a:solidFill>
                          <a:srgbClr val="000000"/>
                        </a:solidFill>
                        <a:effectLst/>
                        <a:latin typeface="Arial" panose="020B0604020202020204" pitchFamily="34" charset="0"/>
                      </a:endParaRPr>
                    </a:p>
                  </a:txBody>
                  <a:tcPr marL="9193" marR="9193" marT="9193" marB="0" anchor="ctr"/>
                </a:tc>
                <a:tc>
                  <a:txBody>
                    <a:bodyPr/>
                    <a:lstStyle/>
                    <a:p>
                      <a:pPr algn="ctr" fontAlgn="ctr"/>
                      <a:r>
                        <a:rPr lang="hu-HU" sz="1000" u="none" strike="noStrike" dirty="0">
                          <a:ln>
                            <a:solidFill>
                              <a:schemeClr val="bg2">
                                <a:lumMod val="50000"/>
                              </a:schemeClr>
                            </a:solidFill>
                          </a:ln>
                          <a:effectLst/>
                        </a:rPr>
                        <a:t>0 (0%)</a:t>
                      </a:r>
                      <a:endParaRPr lang="hu-HU" sz="1000" b="0" i="0" u="none" strike="noStrike" dirty="0">
                        <a:ln>
                          <a:solidFill>
                            <a:schemeClr val="bg2">
                              <a:lumMod val="50000"/>
                            </a:schemeClr>
                          </a:solidFill>
                        </a:ln>
                        <a:solidFill>
                          <a:srgbClr val="000000"/>
                        </a:solidFill>
                        <a:effectLst/>
                        <a:latin typeface="Arial" panose="020B0604020202020204" pitchFamily="34" charset="0"/>
                      </a:endParaRPr>
                    </a:p>
                  </a:txBody>
                  <a:tcPr marL="9193" marR="9193" marT="9193" marB="0" anchor="ctr"/>
                </a:tc>
                <a:extLst>
                  <a:ext uri="{0D108BD9-81ED-4DB2-BD59-A6C34878D82A}">
                    <a16:rowId xmlns:a16="http://schemas.microsoft.com/office/drawing/2014/main" val="3775447269"/>
                  </a:ext>
                </a:extLst>
              </a:tr>
              <a:tr h="210765">
                <a:tc>
                  <a:txBody>
                    <a:bodyPr/>
                    <a:lstStyle/>
                    <a:p>
                      <a:pPr algn="ctr" fontAlgn="b"/>
                      <a:r>
                        <a:rPr lang="hu-HU" sz="1000" u="none" strike="noStrike" dirty="0">
                          <a:effectLst/>
                        </a:rPr>
                        <a:t>Sun 2014</a:t>
                      </a:r>
                      <a:endParaRPr lang="hu-HU" sz="1000" b="0" i="0" u="none" strike="noStrike" dirty="0">
                        <a:solidFill>
                          <a:srgbClr val="000000"/>
                        </a:solidFill>
                        <a:effectLst/>
                        <a:latin typeface="Arial" panose="020B0604020202020204" pitchFamily="34" charset="0"/>
                      </a:endParaRPr>
                    </a:p>
                  </a:txBody>
                  <a:tcPr marL="9193" marR="9193" marT="9193" marB="0" anchor="b"/>
                </a:tc>
                <a:tc>
                  <a:txBody>
                    <a:bodyPr/>
                    <a:lstStyle/>
                    <a:p>
                      <a:pPr algn="ctr" fontAlgn="b"/>
                      <a:r>
                        <a:rPr lang="hu-HU" sz="1000" u="none" strike="noStrike">
                          <a:effectLst/>
                        </a:rPr>
                        <a:t>63</a:t>
                      </a:r>
                      <a:endParaRPr lang="hu-HU" sz="1000" b="0" i="0" u="none" strike="noStrike">
                        <a:solidFill>
                          <a:srgbClr val="000000"/>
                        </a:solidFill>
                        <a:effectLst/>
                        <a:latin typeface="Arial" panose="020B0604020202020204" pitchFamily="34" charset="0"/>
                      </a:endParaRPr>
                    </a:p>
                  </a:txBody>
                  <a:tcPr marL="9193" marR="9193" marT="9193" marB="0" anchor="b"/>
                </a:tc>
                <a:tc>
                  <a:txBody>
                    <a:bodyPr/>
                    <a:lstStyle/>
                    <a:p>
                      <a:pPr algn="ctr" fontAlgn="b"/>
                      <a:r>
                        <a:rPr lang="hu-HU" sz="1000" u="none" strike="noStrike" dirty="0">
                          <a:ln>
                            <a:solidFill>
                              <a:srgbClr val="FF0000"/>
                            </a:solidFill>
                          </a:ln>
                          <a:effectLst/>
                        </a:rPr>
                        <a:t>5 (7,%)</a:t>
                      </a:r>
                      <a:endParaRPr lang="hu-HU" sz="1000" b="0" i="0" u="none" strike="noStrike" dirty="0">
                        <a:ln>
                          <a:solidFill>
                            <a:srgbClr val="FF0000"/>
                          </a:solidFill>
                        </a:ln>
                        <a:solidFill>
                          <a:srgbClr val="000000"/>
                        </a:solidFill>
                        <a:effectLst/>
                        <a:latin typeface="Arial" panose="020B0604020202020204" pitchFamily="34" charset="0"/>
                      </a:endParaRPr>
                    </a:p>
                  </a:txBody>
                  <a:tcPr marL="9193" marR="9193" marT="9193" marB="0" anchor="b"/>
                </a:tc>
                <a:tc>
                  <a:txBody>
                    <a:bodyPr/>
                    <a:lstStyle/>
                    <a:p>
                      <a:pPr algn="ctr" fontAlgn="b"/>
                      <a:r>
                        <a:rPr lang="hu-HU" sz="1000" u="none" strike="noStrike">
                          <a:effectLst/>
                        </a:rPr>
                        <a:t>59</a:t>
                      </a:r>
                      <a:endParaRPr lang="hu-HU" sz="1000" b="0" i="0" u="none" strike="noStrike">
                        <a:solidFill>
                          <a:srgbClr val="000000"/>
                        </a:solidFill>
                        <a:effectLst/>
                        <a:latin typeface="Arial" panose="020B0604020202020204" pitchFamily="34" charset="0"/>
                      </a:endParaRPr>
                    </a:p>
                  </a:txBody>
                  <a:tcPr marL="9193" marR="9193" marT="9193" marB="0" anchor="b"/>
                </a:tc>
                <a:tc>
                  <a:txBody>
                    <a:bodyPr/>
                    <a:lstStyle/>
                    <a:p>
                      <a:pPr algn="ctr" fontAlgn="b"/>
                      <a:r>
                        <a:rPr lang="hu-HU" sz="1000" u="none" strike="noStrike" dirty="0">
                          <a:ln>
                            <a:solidFill>
                              <a:schemeClr val="bg2">
                                <a:lumMod val="50000"/>
                              </a:schemeClr>
                            </a:solidFill>
                          </a:ln>
                          <a:effectLst/>
                        </a:rPr>
                        <a:t>6 (9,2%)</a:t>
                      </a:r>
                      <a:endParaRPr lang="hu-HU" sz="1000" b="0" i="0" u="none" strike="noStrike" dirty="0">
                        <a:ln>
                          <a:solidFill>
                            <a:schemeClr val="bg2">
                              <a:lumMod val="50000"/>
                            </a:schemeClr>
                          </a:solidFill>
                        </a:ln>
                        <a:solidFill>
                          <a:srgbClr val="000000"/>
                        </a:solidFill>
                        <a:effectLst/>
                        <a:latin typeface="Arial" panose="020B0604020202020204" pitchFamily="34" charset="0"/>
                      </a:endParaRPr>
                    </a:p>
                  </a:txBody>
                  <a:tcPr marL="9193" marR="9193" marT="9193" marB="0" anchor="b"/>
                </a:tc>
                <a:extLst>
                  <a:ext uri="{0D108BD9-81ED-4DB2-BD59-A6C34878D82A}">
                    <a16:rowId xmlns:a16="http://schemas.microsoft.com/office/drawing/2014/main" val="3282728993"/>
                  </a:ext>
                </a:extLst>
              </a:tr>
              <a:tr h="210765">
                <a:tc>
                  <a:txBody>
                    <a:bodyPr/>
                    <a:lstStyle/>
                    <a:p>
                      <a:pPr algn="ctr" fontAlgn="b"/>
                      <a:r>
                        <a:rPr lang="hu-HU" sz="1000" u="none" strike="noStrike" dirty="0">
                          <a:effectLst/>
                        </a:rPr>
                        <a:t>Sun 2017</a:t>
                      </a:r>
                      <a:endParaRPr lang="hu-HU" sz="1000" b="0" i="0" u="none" strike="noStrike" dirty="0">
                        <a:solidFill>
                          <a:srgbClr val="000000"/>
                        </a:solidFill>
                        <a:effectLst/>
                        <a:latin typeface="Arial" panose="020B0604020202020204" pitchFamily="34" charset="0"/>
                      </a:endParaRPr>
                    </a:p>
                  </a:txBody>
                  <a:tcPr marL="9193" marR="9193" marT="9193" marB="0" anchor="b"/>
                </a:tc>
                <a:tc>
                  <a:txBody>
                    <a:bodyPr/>
                    <a:lstStyle/>
                    <a:p>
                      <a:pPr algn="ctr" fontAlgn="b"/>
                      <a:r>
                        <a:rPr lang="hu-HU" sz="1000" u="none" strike="noStrike">
                          <a:effectLst/>
                        </a:rPr>
                        <a:t>125</a:t>
                      </a:r>
                      <a:endParaRPr lang="hu-HU" sz="1000" b="0" i="0" u="none" strike="noStrike">
                        <a:solidFill>
                          <a:srgbClr val="000000"/>
                        </a:solidFill>
                        <a:effectLst/>
                        <a:latin typeface="Arial" panose="020B0604020202020204" pitchFamily="34" charset="0"/>
                      </a:endParaRPr>
                    </a:p>
                  </a:txBody>
                  <a:tcPr marL="9193" marR="9193" marT="9193" marB="0" anchor="b"/>
                </a:tc>
                <a:tc>
                  <a:txBody>
                    <a:bodyPr/>
                    <a:lstStyle/>
                    <a:p>
                      <a:pPr algn="ctr" fontAlgn="b"/>
                      <a:r>
                        <a:rPr lang="hu-HU" sz="1000" u="none" strike="noStrike" dirty="0">
                          <a:ln>
                            <a:solidFill>
                              <a:srgbClr val="FF0000"/>
                            </a:solidFill>
                          </a:ln>
                          <a:effectLst/>
                        </a:rPr>
                        <a:t>15 (10%)</a:t>
                      </a:r>
                      <a:endParaRPr lang="hu-HU" sz="1000" b="0" i="0" u="none" strike="noStrike" dirty="0">
                        <a:ln>
                          <a:solidFill>
                            <a:srgbClr val="FF0000"/>
                          </a:solidFill>
                        </a:ln>
                        <a:solidFill>
                          <a:srgbClr val="000000"/>
                        </a:solidFill>
                        <a:effectLst/>
                        <a:latin typeface="Arial" panose="020B0604020202020204" pitchFamily="34" charset="0"/>
                      </a:endParaRPr>
                    </a:p>
                  </a:txBody>
                  <a:tcPr marL="9193" marR="9193" marT="9193" marB="0" anchor="b"/>
                </a:tc>
                <a:tc>
                  <a:txBody>
                    <a:bodyPr/>
                    <a:lstStyle/>
                    <a:p>
                      <a:pPr algn="ctr" fontAlgn="b"/>
                      <a:r>
                        <a:rPr lang="hu-HU" sz="1000" u="none" strike="noStrike">
                          <a:effectLst/>
                        </a:rPr>
                        <a:t>123</a:t>
                      </a:r>
                      <a:endParaRPr lang="hu-HU" sz="1000" b="0" i="0" u="none" strike="noStrike">
                        <a:solidFill>
                          <a:srgbClr val="000000"/>
                        </a:solidFill>
                        <a:effectLst/>
                        <a:latin typeface="Arial" panose="020B0604020202020204" pitchFamily="34" charset="0"/>
                      </a:endParaRPr>
                    </a:p>
                  </a:txBody>
                  <a:tcPr marL="9193" marR="9193" marT="9193" marB="0" anchor="b"/>
                </a:tc>
                <a:tc>
                  <a:txBody>
                    <a:bodyPr/>
                    <a:lstStyle/>
                    <a:p>
                      <a:pPr algn="ctr" fontAlgn="b"/>
                      <a:r>
                        <a:rPr lang="hu-HU" sz="1000" u="none" strike="noStrike" dirty="0">
                          <a:ln>
                            <a:solidFill>
                              <a:schemeClr val="bg2">
                                <a:lumMod val="50000"/>
                              </a:schemeClr>
                            </a:solidFill>
                          </a:ln>
                          <a:effectLst/>
                        </a:rPr>
                        <a:t>17 (12,1%)</a:t>
                      </a:r>
                      <a:endParaRPr lang="hu-HU" sz="1000" b="0" i="0" u="none" strike="noStrike" dirty="0">
                        <a:ln>
                          <a:solidFill>
                            <a:schemeClr val="bg2">
                              <a:lumMod val="50000"/>
                            </a:schemeClr>
                          </a:solidFill>
                        </a:ln>
                        <a:solidFill>
                          <a:srgbClr val="000000"/>
                        </a:solidFill>
                        <a:effectLst/>
                        <a:latin typeface="Arial" panose="020B0604020202020204" pitchFamily="34" charset="0"/>
                      </a:endParaRPr>
                    </a:p>
                  </a:txBody>
                  <a:tcPr marL="9193" marR="9193" marT="9193" marB="0" anchor="b"/>
                </a:tc>
                <a:extLst>
                  <a:ext uri="{0D108BD9-81ED-4DB2-BD59-A6C34878D82A}">
                    <a16:rowId xmlns:a16="http://schemas.microsoft.com/office/drawing/2014/main" val="1514111962"/>
                  </a:ext>
                </a:extLst>
              </a:tr>
              <a:tr h="210765">
                <a:tc>
                  <a:txBody>
                    <a:bodyPr/>
                    <a:lstStyle/>
                    <a:p>
                      <a:pPr algn="ctr" fontAlgn="b"/>
                      <a:r>
                        <a:rPr lang="hu-HU" sz="1000" u="none" strike="noStrike" dirty="0" err="1">
                          <a:effectLst/>
                        </a:rPr>
                        <a:t>Wang</a:t>
                      </a:r>
                      <a:r>
                        <a:rPr lang="hu-HU" sz="1000" u="none" strike="noStrike" dirty="0">
                          <a:effectLst/>
                        </a:rPr>
                        <a:t> 2019</a:t>
                      </a:r>
                      <a:endParaRPr lang="hu-HU" sz="1000" b="0" i="0" u="none" strike="noStrike" dirty="0">
                        <a:solidFill>
                          <a:srgbClr val="000000"/>
                        </a:solidFill>
                        <a:effectLst/>
                        <a:latin typeface="Arial" panose="020B0604020202020204" pitchFamily="34" charset="0"/>
                      </a:endParaRPr>
                    </a:p>
                  </a:txBody>
                  <a:tcPr marL="9193" marR="9193" marT="9193" marB="0" anchor="b"/>
                </a:tc>
                <a:tc>
                  <a:txBody>
                    <a:bodyPr/>
                    <a:lstStyle/>
                    <a:p>
                      <a:pPr algn="ctr" fontAlgn="b"/>
                      <a:r>
                        <a:rPr lang="hu-HU" sz="1000" u="none" strike="noStrike">
                          <a:effectLst/>
                        </a:rPr>
                        <a:t>49</a:t>
                      </a:r>
                      <a:endParaRPr lang="hu-HU" sz="1000" b="0" i="0" u="none" strike="noStrike">
                        <a:solidFill>
                          <a:srgbClr val="000000"/>
                        </a:solidFill>
                        <a:effectLst/>
                        <a:latin typeface="Arial" panose="020B0604020202020204" pitchFamily="34" charset="0"/>
                      </a:endParaRPr>
                    </a:p>
                  </a:txBody>
                  <a:tcPr marL="9193" marR="9193" marT="9193" marB="0" anchor="b"/>
                </a:tc>
                <a:tc>
                  <a:txBody>
                    <a:bodyPr/>
                    <a:lstStyle/>
                    <a:p>
                      <a:pPr algn="ctr" fontAlgn="b"/>
                      <a:r>
                        <a:rPr lang="hu-HU" sz="1000" u="none" strike="noStrike" dirty="0">
                          <a:ln>
                            <a:solidFill>
                              <a:srgbClr val="FF0000"/>
                            </a:solidFill>
                          </a:ln>
                          <a:effectLst/>
                        </a:rPr>
                        <a:t>2 (3,9%)</a:t>
                      </a:r>
                      <a:endParaRPr lang="hu-HU" sz="1000" b="0" i="0" u="none" strike="noStrike" dirty="0">
                        <a:ln>
                          <a:solidFill>
                            <a:srgbClr val="FF0000"/>
                          </a:solidFill>
                        </a:ln>
                        <a:solidFill>
                          <a:srgbClr val="000000"/>
                        </a:solidFill>
                        <a:effectLst/>
                        <a:latin typeface="Arial" panose="020B0604020202020204" pitchFamily="34" charset="0"/>
                      </a:endParaRPr>
                    </a:p>
                  </a:txBody>
                  <a:tcPr marL="9193" marR="9193" marT="9193" marB="0" anchor="b"/>
                </a:tc>
                <a:tc>
                  <a:txBody>
                    <a:bodyPr/>
                    <a:lstStyle/>
                    <a:p>
                      <a:pPr algn="ctr" fontAlgn="b"/>
                      <a:r>
                        <a:rPr lang="hu-HU" sz="1000" u="none" strike="noStrike">
                          <a:effectLst/>
                        </a:rPr>
                        <a:t>49</a:t>
                      </a:r>
                      <a:endParaRPr lang="hu-HU" sz="1000" b="0" i="0" u="none" strike="noStrike">
                        <a:solidFill>
                          <a:srgbClr val="000000"/>
                        </a:solidFill>
                        <a:effectLst/>
                        <a:latin typeface="Arial" panose="020B0604020202020204" pitchFamily="34" charset="0"/>
                      </a:endParaRPr>
                    </a:p>
                  </a:txBody>
                  <a:tcPr marL="9193" marR="9193" marT="9193" marB="0" anchor="b"/>
                </a:tc>
                <a:tc>
                  <a:txBody>
                    <a:bodyPr/>
                    <a:lstStyle/>
                    <a:p>
                      <a:pPr algn="ctr" fontAlgn="b"/>
                      <a:r>
                        <a:rPr lang="hu-HU" sz="1000" u="none" strike="noStrike" dirty="0">
                          <a:ln>
                            <a:solidFill>
                              <a:schemeClr val="bg2">
                                <a:lumMod val="50000"/>
                              </a:schemeClr>
                            </a:solidFill>
                          </a:ln>
                          <a:effectLst/>
                        </a:rPr>
                        <a:t>0 (0%)</a:t>
                      </a:r>
                      <a:endParaRPr lang="hu-HU" sz="1000" b="0" i="0" u="none" strike="noStrike" dirty="0">
                        <a:ln>
                          <a:solidFill>
                            <a:schemeClr val="bg2">
                              <a:lumMod val="50000"/>
                            </a:schemeClr>
                          </a:solidFill>
                        </a:ln>
                        <a:solidFill>
                          <a:srgbClr val="000000"/>
                        </a:solidFill>
                        <a:effectLst/>
                        <a:latin typeface="Arial" panose="020B0604020202020204" pitchFamily="34" charset="0"/>
                      </a:endParaRPr>
                    </a:p>
                  </a:txBody>
                  <a:tcPr marL="9193" marR="9193" marT="9193" marB="0" anchor="b"/>
                </a:tc>
                <a:extLst>
                  <a:ext uri="{0D108BD9-81ED-4DB2-BD59-A6C34878D82A}">
                    <a16:rowId xmlns:a16="http://schemas.microsoft.com/office/drawing/2014/main" val="3418628228"/>
                  </a:ext>
                </a:extLst>
              </a:tr>
              <a:tr h="210765">
                <a:tc>
                  <a:txBody>
                    <a:bodyPr/>
                    <a:lstStyle/>
                    <a:p>
                      <a:pPr algn="ctr" fontAlgn="ctr"/>
                      <a:r>
                        <a:rPr lang="hu-HU" sz="1000" u="none" strike="noStrike">
                          <a:effectLst/>
                        </a:rPr>
                        <a:t>Sun 2018</a:t>
                      </a:r>
                      <a:endParaRPr lang="hu-HU" sz="1000" b="0" i="0" u="none" strike="noStrike">
                        <a:solidFill>
                          <a:srgbClr val="000000"/>
                        </a:solidFill>
                        <a:effectLst/>
                        <a:latin typeface="Arial" panose="020B0604020202020204" pitchFamily="34" charset="0"/>
                      </a:endParaRPr>
                    </a:p>
                  </a:txBody>
                  <a:tcPr marL="9193" marR="9193" marT="9193" marB="0" anchor="ctr"/>
                </a:tc>
                <a:tc>
                  <a:txBody>
                    <a:bodyPr/>
                    <a:lstStyle/>
                    <a:p>
                      <a:pPr algn="ctr" fontAlgn="ctr"/>
                      <a:r>
                        <a:rPr lang="hu-HU" sz="1000" u="none" strike="noStrike">
                          <a:effectLst/>
                        </a:rPr>
                        <a:t>41</a:t>
                      </a:r>
                      <a:endParaRPr lang="hu-HU" sz="1000" b="0" i="0" u="none" strike="noStrike">
                        <a:solidFill>
                          <a:srgbClr val="000000"/>
                        </a:solidFill>
                        <a:effectLst/>
                        <a:latin typeface="Arial" panose="020B0604020202020204" pitchFamily="34" charset="0"/>
                      </a:endParaRPr>
                    </a:p>
                  </a:txBody>
                  <a:tcPr marL="9193" marR="9193" marT="9193" marB="0" anchor="ctr"/>
                </a:tc>
                <a:tc>
                  <a:txBody>
                    <a:bodyPr/>
                    <a:lstStyle/>
                    <a:p>
                      <a:pPr algn="ctr" fontAlgn="b"/>
                      <a:r>
                        <a:rPr lang="hu-HU" sz="1000" u="none" strike="noStrike" dirty="0">
                          <a:ln>
                            <a:solidFill>
                              <a:srgbClr val="FF0000"/>
                            </a:solidFill>
                          </a:ln>
                          <a:effectLst/>
                        </a:rPr>
                        <a:t>5 (10,8%)</a:t>
                      </a:r>
                      <a:endParaRPr lang="hu-HU" sz="1000" b="0" i="0" u="none" strike="noStrike" dirty="0">
                        <a:ln>
                          <a:solidFill>
                            <a:srgbClr val="FF0000"/>
                          </a:solidFill>
                        </a:ln>
                        <a:solidFill>
                          <a:srgbClr val="000000"/>
                        </a:solidFill>
                        <a:effectLst/>
                        <a:latin typeface="Arial" panose="020B0604020202020204" pitchFamily="34" charset="0"/>
                      </a:endParaRPr>
                    </a:p>
                  </a:txBody>
                  <a:tcPr marL="9193" marR="9193" marT="9193" marB="0" anchor="b"/>
                </a:tc>
                <a:tc>
                  <a:txBody>
                    <a:bodyPr/>
                    <a:lstStyle/>
                    <a:p>
                      <a:pPr algn="ctr" fontAlgn="ctr"/>
                      <a:r>
                        <a:rPr lang="hu-HU" sz="1000" u="none" strike="noStrike">
                          <a:effectLst/>
                        </a:rPr>
                        <a:t>36</a:t>
                      </a:r>
                      <a:endParaRPr lang="hu-HU" sz="1000" b="0" i="0" u="none" strike="noStrike">
                        <a:solidFill>
                          <a:srgbClr val="000000"/>
                        </a:solidFill>
                        <a:effectLst/>
                        <a:latin typeface="Arial" panose="020B0604020202020204" pitchFamily="34" charset="0"/>
                      </a:endParaRPr>
                    </a:p>
                  </a:txBody>
                  <a:tcPr marL="9193" marR="9193" marT="9193" marB="0" anchor="ctr"/>
                </a:tc>
                <a:tc>
                  <a:txBody>
                    <a:bodyPr/>
                    <a:lstStyle/>
                    <a:p>
                      <a:pPr algn="ctr" fontAlgn="ctr"/>
                      <a:r>
                        <a:rPr lang="hu-HU" sz="1000" u="none" strike="noStrike" dirty="0">
                          <a:ln>
                            <a:solidFill>
                              <a:schemeClr val="bg2">
                                <a:lumMod val="50000"/>
                              </a:schemeClr>
                            </a:solidFill>
                          </a:ln>
                          <a:effectLst/>
                        </a:rPr>
                        <a:t>4 (10%)</a:t>
                      </a:r>
                      <a:endParaRPr lang="hu-HU" sz="1000" b="0" i="0" u="none" strike="noStrike" dirty="0">
                        <a:ln>
                          <a:solidFill>
                            <a:schemeClr val="bg2">
                              <a:lumMod val="50000"/>
                            </a:schemeClr>
                          </a:solidFill>
                        </a:ln>
                        <a:solidFill>
                          <a:srgbClr val="000000"/>
                        </a:solidFill>
                        <a:effectLst/>
                        <a:latin typeface="Arial" panose="020B0604020202020204" pitchFamily="34" charset="0"/>
                      </a:endParaRPr>
                    </a:p>
                  </a:txBody>
                  <a:tcPr marL="9193" marR="9193" marT="9193" marB="0" anchor="ctr"/>
                </a:tc>
                <a:extLst>
                  <a:ext uri="{0D108BD9-81ED-4DB2-BD59-A6C34878D82A}">
                    <a16:rowId xmlns:a16="http://schemas.microsoft.com/office/drawing/2014/main" val="798927078"/>
                  </a:ext>
                </a:extLst>
              </a:tr>
              <a:tr h="210765">
                <a:tc>
                  <a:txBody>
                    <a:bodyPr/>
                    <a:lstStyle/>
                    <a:p>
                      <a:pPr algn="ctr" fontAlgn="ctr"/>
                      <a:r>
                        <a:rPr lang="hu-HU" sz="1000" u="none" strike="noStrike" dirty="0" err="1">
                          <a:effectLst/>
                        </a:rPr>
                        <a:t>Ceusta</a:t>
                      </a:r>
                      <a:endParaRPr lang="hu-HU" sz="1000" b="0" i="0" u="none" strike="noStrike" dirty="0">
                        <a:solidFill>
                          <a:srgbClr val="000000"/>
                        </a:solidFill>
                        <a:effectLst/>
                        <a:latin typeface="Arial" panose="020B0604020202020204" pitchFamily="34" charset="0"/>
                      </a:endParaRPr>
                    </a:p>
                  </a:txBody>
                  <a:tcPr marL="9193" marR="9193" marT="9193" marB="0" anchor="ctr"/>
                </a:tc>
                <a:tc>
                  <a:txBody>
                    <a:bodyPr/>
                    <a:lstStyle/>
                    <a:p>
                      <a:pPr algn="ctr" fontAlgn="ctr"/>
                      <a:r>
                        <a:rPr lang="hu-HU" sz="1000" u="none" strike="noStrike">
                          <a:effectLst/>
                        </a:rPr>
                        <a:t>109</a:t>
                      </a:r>
                      <a:endParaRPr lang="hu-HU" sz="1000" b="0" i="0" u="none" strike="noStrike">
                        <a:solidFill>
                          <a:srgbClr val="000000"/>
                        </a:solidFill>
                        <a:effectLst/>
                        <a:latin typeface="Arial" panose="020B0604020202020204" pitchFamily="34" charset="0"/>
                      </a:endParaRPr>
                    </a:p>
                  </a:txBody>
                  <a:tcPr marL="9193" marR="9193" marT="9193" marB="0" anchor="ctr"/>
                </a:tc>
                <a:tc>
                  <a:txBody>
                    <a:bodyPr/>
                    <a:lstStyle/>
                    <a:p>
                      <a:pPr algn="ctr" fontAlgn="b"/>
                      <a:r>
                        <a:rPr lang="hu-HU" sz="1000" u="none" strike="noStrike" dirty="0">
                          <a:ln>
                            <a:solidFill>
                              <a:srgbClr val="FF0000"/>
                            </a:solidFill>
                          </a:ln>
                          <a:effectLst/>
                        </a:rPr>
                        <a:t>31 (22,1%)</a:t>
                      </a:r>
                      <a:endParaRPr lang="hu-HU" sz="1000" b="0" i="0" u="none" strike="noStrike" dirty="0">
                        <a:ln>
                          <a:solidFill>
                            <a:srgbClr val="FF0000"/>
                          </a:solidFill>
                        </a:ln>
                        <a:solidFill>
                          <a:srgbClr val="000000"/>
                        </a:solidFill>
                        <a:effectLst/>
                        <a:latin typeface="Arial" panose="020B0604020202020204" pitchFamily="34" charset="0"/>
                      </a:endParaRPr>
                    </a:p>
                  </a:txBody>
                  <a:tcPr marL="9193" marR="9193" marT="9193" marB="0" anchor="b"/>
                </a:tc>
                <a:tc>
                  <a:txBody>
                    <a:bodyPr/>
                    <a:lstStyle/>
                    <a:p>
                      <a:pPr algn="ctr" fontAlgn="ctr"/>
                      <a:r>
                        <a:rPr lang="hu-HU" sz="1000" u="none" strike="noStrike">
                          <a:effectLst/>
                        </a:rPr>
                        <a:t>100</a:t>
                      </a:r>
                      <a:endParaRPr lang="hu-HU" sz="1000" b="0" i="0" u="none" strike="noStrike">
                        <a:solidFill>
                          <a:srgbClr val="000000"/>
                        </a:solidFill>
                        <a:effectLst/>
                        <a:latin typeface="Arial" panose="020B0604020202020204" pitchFamily="34" charset="0"/>
                      </a:endParaRPr>
                    </a:p>
                  </a:txBody>
                  <a:tcPr marL="9193" marR="9193" marT="9193" marB="0" anchor="ctr"/>
                </a:tc>
                <a:tc>
                  <a:txBody>
                    <a:bodyPr/>
                    <a:lstStyle/>
                    <a:p>
                      <a:pPr algn="ctr" fontAlgn="ctr"/>
                      <a:r>
                        <a:rPr lang="hu-HU" sz="1000" u="none" strike="noStrike" dirty="0">
                          <a:ln>
                            <a:solidFill>
                              <a:schemeClr val="bg2">
                                <a:lumMod val="50000"/>
                              </a:schemeClr>
                            </a:solidFill>
                          </a:ln>
                          <a:effectLst/>
                        </a:rPr>
                        <a:t>40 (40%)</a:t>
                      </a:r>
                      <a:endParaRPr lang="hu-HU" sz="1000" b="0" i="0" u="none" strike="noStrike" dirty="0">
                        <a:ln>
                          <a:solidFill>
                            <a:schemeClr val="bg2">
                              <a:lumMod val="50000"/>
                            </a:schemeClr>
                          </a:solidFill>
                        </a:ln>
                        <a:solidFill>
                          <a:srgbClr val="000000"/>
                        </a:solidFill>
                        <a:effectLst/>
                        <a:latin typeface="Arial" panose="020B0604020202020204" pitchFamily="34" charset="0"/>
                      </a:endParaRPr>
                    </a:p>
                  </a:txBody>
                  <a:tcPr marL="9193" marR="9193" marT="9193" marB="0" anchor="ctr"/>
                </a:tc>
                <a:extLst>
                  <a:ext uri="{0D108BD9-81ED-4DB2-BD59-A6C34878D82A}">
                    <a16:rowId xmlns:a16="http://schemas.microsoft.com/office/drawing/2014/main" val="2769693020"/>
                  </a:ext>
                </a:extLst>
              </a:tr>
              <a:tr h="210765">
                <a:tc>
                  <a:txBody>
                    <a:bodyPr/>
                    <a:lstStyle/>
                    <a:p>
                      <a:pPr algn="ctr" fontAlgn="ctr"/>
                      <a:endParaRPr lang="hu-HU" sz="1000" b="0" i="0" u="none" strike="noStrike">
                        <a:solidFill>
                          <a:srgbClr val="000000"/>
                        </a:solidFill>
                        <a:effectLst/>
                        <a:latin typeface="Arial" panose="020B0604020202020204" pitchFamily="34" charset="0"/>
                      </a:endParaRPr>
                    </a:p>
                  </a:txBody>
                  <a:tcPr marL="9193" marR="9193" marT="9193" marB="0" anchor="ctr"/>
                </a:tc>
                <a:tc>
                  <a:txBody>
                    <a:bodyPr/>
                    <a:lstStyle/>
                    <a:p>
                      <a:pPr algn="ctr" fontAlgn="ctr"/>
                      <a:endParaRPr lang="hu-HU" sz="1000" b="0" i="0" u="none" strike="noStrike">
                        <a:solidFill>
                          <a:srgbClr val="000000"/>
                        </a:solidFill>
                        <a:effectLst/>
                        <a:latin typeface="Arial" panose="020B0604020202020204" pitchFamily="34" charset="0"/>
                      </a:endParaRPr>
                    </a:p>
                  </a:txBody>
                  <a:tcPr marL="9193" marR="9193" marT="9193" marB="0" anchor="ctr"/>
                </a:tc>
                <a:tc>
                  <a:txBody>
                    <a:bodyPr/>
                    <a:lstStyle/>
                    <a:p>
                      <a:pPr algn="ctr" fontAlgn="b"/>
                      <a:endParaRPr lang="hu-HU" sz="1000" b="0" i="0" u="none" strike="noStrike" dirty="0">
                        <a:ln>
                          <a:solidFill>
                            <a:srgbClr val="FF0000"/>
                          </a:solidFill>
                        </a:ln>
                        <a:solidFill>
                          <a:srgbClr val="000000"/>
                        </a:solidFill>
                        <a:effectLst/>
                        <a:latin typeface="Arial" panose="020B0604020202020204" pitchFamily="34" charset="0"/>
                      </a:endParaRPr>
                    </a:p>
                  </a:txBody>
                  <a:tcPr marL="9193" marR="9193" marT="9193" marB="0" anchor="b"/>
                </a:tc>
                <a:tc>
                  <a:txBody>
                    <a:bodyPr/>
                    <a:lstStyle/>
                    <a:p>
                      <a:pPr algn="ctr" fontAlgn="ctr"/>
                      <a:endParaRPr lang="hu-HU" sz="1000" b="0" i="0" u="none" strike="noStrike">
                        <a:solidFill>
                          <a:srgbClr val="000000"/>
                        </a:solidFill>
                        <a:effectLst/>
                        <a:latin typeface="Arial" panose="020B0604020202020204" pitchFamily="34" charset="0"/>
                      </a:endParaRPr>
                    </a:p>
                  </a:txBody>
                  <a:tcPr marL="9193" marR="9193" marT="9193" marB="0" anchor="ctr"/>
                </a:tc>
                <a:tc>
                  <a:txBody>
                    <a:bodyPr/>
                    <a:lstStyle/>
                    <a:p>
                      <a:pPr algn="ctr" fontAlgn="ctr"/>
                      <a:endParaRPr lang="hu-HU" sz="1000" b="0" i="0" u="none" strike="noStrike" dirty="0">
                        <a:ln>
                          <a:solidFill>
                            <a:schemeClr val="bg2">
                              <a:lumMod val="50000"/>
                            </a:schemeClr>
                          </a:solidFill>
                        </a:ln>
                        <a:solidFill>
                          <a:srgbClr val="000000"/>
                        </a:solidFill>
                        <a:effectLst/>
                        <a:latin typeface="Arial" panose="020B0604020202020204" pitchFamily="34" charset="0"/>
                      </a:endParaRPr>
                    </a:p>
                  </a:txBody>
                  <a:tcPr marL="9193" marR="9193" marT="9193" marB="0" anchor="ctr"/>
                </a:tc>
                <a:extLst>
                  <a:ext uri="{0D108BD9-81ED-4DB2-BD59-A6C34878D82A}">
                    <a16:rowId xmlns:a16="http://schemas.microsoft.com/office/drawing/2014/main" val="2241713086"/>
                  </a:ext>
                </a:extLst>
              </a:tr>
              <a:tr h="210765">
                <a:tc rowSpan="2">
                  <a:txBody>
                    <a:bodyPr/>
                    <a:lstStyle/>
                    <a:p>
                      <a:pPr algn="ctr" fontAlgn="ctr"/>
                      <a:r>
                        <a:rPr lang="hu-HU" sz="1000" u="none" strike="noStrike" dirty="0" err="1">
                          <a:effectLst/>
                        </a:rPr>
                        <a:t>shimizu</a:t>
                      </a:r>
                      <a:r>
                        <a:rPr lang="hu-HU" sz="1000" u="none" strike="noStrike" dirty="0">
                          <a:effectLst/>
                        </a:rPr>
                        <a:t> 2018</a:t>
                      </a:r>
                      <a:endParaRPr lang="hu-HU" sz="1000" b="0" i="0" u="none" strike="noStrike" dirty="0">
                        <a:solidFill>
                          <a:srgbClr val="000000"/>
                        </a:solidFill>
                        <a:effectLst/>
                        <a:latin typeface="Arial" panose="020B0604020202020204" pitchFamily="34" charset="0"/>
                      </a:endParaRPr>
                    </a:p>
                  </a:txBody>
                  <a:tcPr marL="9193" marR="9193" marT="9193" marB="0" anchor="ctr"/>
                </a:tc>
                <a:tc>
                  <a:txBody>
                    <a:bodyPr/>
                    <a:lstStyle/>
                    <a:p>
                      <a:pPr algn="ctr" fontAlgn="ctr"/>
                      <a:r>
                        <a:rPr lang="hu-HU" sz="1000" u="none" strike="noStrike">
                          <a:effectLst/>
                        </a:rPr>
                        <a:t>78</a:t>
                      </a:r>
                      <a:endParaRPr lang="hu-HU" sz="1000" b="0" i="0" u="none" strike="noStrike">
                        <a:solidFill>
                          <a:srgbClr val="000000"/>
                        </a:solidFill>
                        <a:effectLst/>
                        <a:latin typeface="Arial" panose="020B0604020202020204" pitchFamily="34" charset="0"/>
                      </a:endParaRPr>
                    </a:p>
                  </a:txBody>
                  <a:tcPr marL="9193" marR="9193" marT="9193" marB="0" anchor="ctr"/>
                </a:tc>
                <a:tc>
                  <a:txBody>
                    <a:bodyPr/>
                    <a:lstStyle/>
                    <a:p>
                      <a:pPr algn="ctr" fontAlgn="b"/>
                      <a:r>
                        <a:rPr lang="hu-HU" sz="1000" u="none" strike="noStrike" dirty="0">
                          <a:ln>
                            <a:solidFill>
                              <a:srgbClr val="FF0000"/>
                            </a:solidFill>
                          </a:ln>
                          <a:effectLst/>
                        </a:rPr>
                        <a:t>22 (22%)</a:t>
                      </a:r>
                      <a:endParaRPr lang="hu-HU" sz="1000" b="0" i="0" u="none" strike="noStrike" dirty="0">
                        <a:ln>
                          <a:solidFill>
                            <a:srgbClr val="FF0000"/>
                          </a:solidFill>
                        </a:ln>
                        <a:solidFill>
                          <a:srgbClr val="000000"/>
                        </a:solidFill>
                        <a:effectLst/>
                        <a:latin typeface="Arial" panose="020B0604020202020204" pitchFamily="34" charset="0"/>
                      </a:endParaRPr>
                    </a:p>
                  </a:txBody>
                  <a:tcPr marL="9193" marR="9193" marT="9193" marB="0" anchor="b"/>
                </a:tc>
                <a:tc>
                  <a:txBody>
                    <a:bodyPr/>
                    <a:lstStyle/>
                    <a:p>
                      <a:pPr algn="ctr" fontAlgn="ctr"/>
                      <a:r>
                        <a:rPr lang="hu-HU" sz="1000" u="none" strike="noStrike" dirty="0">
                          <a:effectLst/>
                        </a:rPr>
                        <a:t>71</a:t>
                      </a:r>
                      <a:endParaRPr lang="hu-HU" sz="1000" b="0" i="0" u="none" strike="noStrike" dirty="0">
                        <a:solidFill>
                          <a:srgbClr val="000000"/>
                        </a:solidFill>
                        <a:effectLst/>
                        <a:latin typeface="Arial" panose="020B0604020202020204" pitchFamily="34" charset="0"/>
                      </a:endParaRPr>
                    </a:p>
                  </a:txBody>
                  <a:tcPr marL="9193" marR="9193" marT="9193" marB="0" anchor="ctr"/>
                </a:tc>
                <a:tc>
                  <a:txBody>
                    <a:bodyPr/>
                    <a:lstStyle/>
                    <a:p>
                      <a:pPr algn="ctr" fontAlgn="ctr"/>
                      <a:r>
                        <a:rPr lang="hu-HU" sz="1000" u="none" strike="noStrike" dirty="0">
                          <a:ln>
                            <a:solidFill>
                              <a:schemeClr val="bg2">
                                <a:lumMod val="50000"/>
                              </a:schemeClr>
                            </a:solidFill>
                          </a:ln>
                          <a:effectLst/>
                        </a:rPr>
                        <a:t>18 (20%)</a:t>
                      </a:r>
                      <a:endParaRPr lang="hu-HU" sz="1000" b="0" i="0" u="none" strike="noStrike" dirty="0">
                        <a:ln>
                          <a:solidFill>
                            <a:schemeClr val="bg2">
                              <a:lumMod val="50000"/>
                            </a:schemeClr>
                          </a:solidFill>
                        </a:ln>
                        <a:solidFill>
                          <a:srgbClr val="000000"/>
                        </a:solidFill>
                        <a:effectLst/>
                        <a:latin typeface="Arial" panose="020B0604020202020204" pitchFamily="34" charset="0"/>
                      </a:endParaRPr>
                    </a:p>
                  </a:txBody>
                  <a:tcPr marL="9193" marR="9193" marT="9193" marB="0" anchor="ctr"/>
                </a:tc>
                <a:extLst>
                  <a:ext uri="{0D108BD9-81ED-4DB2-BD59-A6C34878D82A}">
                    <a16:rowId xmlns:a16="http://schemas.microsoft.com/office/drawing/2014/main" val="2108081374"/>
                  </a:ext>
                </a:extLst>
              </a:tr>
              <a:tr h="210765">
                <a:tc vMerge="1">
                  <a:txBody>
                    <a:bodyPr/>
                    <a:lstStyle/>
                    <a:p>
                      <a:endParaRPr lang="hu-HU"/>
                    </a:p>
                  </a:txBody>
                  <a:tcPr/>
                </a:tc>
                <a:tc>
                  <a:txBody>
                    <a:bodyPr/>
                    <a:lstStyle/>
                    <a:p>
                      <a:pPr algn="ctr" fontAlgn="b"/>
                      <a:r>
                        <a:rPr lang="hu-HU" sz="1000" u="none" strike="noStrike">
                          <a:effectLst/>
                        </a:rPr>
                        <a:t>25</a:t>
                      </a:r>
                      <a:endParaRPr lang="hu-HU" sz="1000" b="0" i="0" u="none" strike="noStrike">
                        <a:solidFill>
                          <a:srgbClr val="000000"/>
                        </a:solidFill>
                        <a:effectLst/>
                        <a:latin typeface="Arial" panose="020B0604020202020204" pitchFamily="34" charset="0"/>
                      </a:endParaRPr>
                    </a:p>
                  </a:txBody>
                  <a:tcPr marL="9193" marR="9193" marT="9193" marB="0" anchor="b"/>
                </a:tc>
                <a:tc>
                  <a:txBody>
                    <a:bodyPr/>
                    <a:lstStyle/>
                    <a:p>
                      <a:pPr algn="ctr" fontAlgn="b"/>
                      <a:r>
                        <a:rPr lang="hu-HU" sz="1000" u="none" strike="noStrike" dirty="0">
                          <a:ln>
                            <a:solidFill>
                              <a:srgbClr val="FF0000"/>
                            </a:solidFill>
                          </a:ln>
                          <a:effectLst/>
                        </a:rPr>
                        <a:t>16 (39%)</a:t>
                      </a:r>
                      <a:endParaRPr lang="hu-HU" sz="1000" b="0" i="0" u="none" strike="noStrike" dirty="0">
                        <a:ln>
                          <a:solidFill>
                            <a:srgbClr val="FF0000"/>
                          </a:solidFill>
                        </a:ln>
                        <a:solidFill>
                          <a:srgbClr val="000000"/>
                        </a:solidFill>
                        <a:effectLst/>
                        <a:latin typeface="Arial" panose="020B0604020202020204" pitchFamily="34" charset="0"/>
                      </a:endParaRPr>
                    </a:p>
                  </a:txBody>
                  <a:tcPr marL="9193" marR="9193" marT="9193" marB="0" anchor="b"/>
                </a:tc>
                <a:tc>
                  <a:txBody>
                    <a:bodyPr/>
                    <a:lstStyle/>
                    <a:p>
                      <a:pPr algn="ctr" fontAlgn="b"/>
                      <a:r>
                        <a:rPr lang="hu-HU" sz="1000" u="none" strike="noStrike">
                          <a:effectLst/>
                        </a:rPr>
                        <a:t>24</a:t>
                      </a:r>
                      <a:endParaRPr lang="hu-HU" sz="1000" b="0" i="0" u="none" strike="noStrike">
                        <a:solidFill>
                          <a:srgbClr val="000000"/>
                        </a:solidFill>
                        <a:effectLst/>
                        <a:latin typeface="Arial" panose="020B0604020202020204" pitchFamily="34" charset="0"/>
                      </a:endParaRPr>
                    </a:p>
                  </a:txBody>
                  <a:tcPr marL="9193" marR="9193" marT="9193" marB="0" anchor="b"/>
                </a:tc>
                <a:tc>
                  <a:txBody>
                    <a:bodyPr/>
                    <a:lstStyle/>
                    <a:p>
                      <a:pPr algn="ctr" fontAlgn="b"/>
                      <a:r>
                        <a:rPr lang="hu-HU" sz="1000" u="none" strike="noStrike" dirty="0">
                          <a:ln>
                            <a:solidFill>
                              <a:schemeClr val="bg2">
                                <a:lumMod val="50000"/>
                              </a:schemeClr>
                            </a:solidFill>
                          </a:ln>
                          <a:effectLst/>
                        </a:rPr>
                        <a:t>9 (27%)</a:t>
                      </a:r>
                      <a:endParaRPr lang="hu-HU" sz="1000" b="0" i="0" u="none" strike="noStrike" dirty="0">
                        <a:ln>
                          <a:solidFill>
                            <a:schemeClr val="bg2">
                              <a:lumMod val="50000"/>
                            </a:schemeClr>
                          </a:solidFill>
                        </a:ln>
                        <a:solidFill>
                          <a:srgbClr val="000000"/>
                        </a:solidFill>
                        <a:effectLst/>
                        <a:latin typeface="Arial" panose="020B0604020202020204" pitchFamily="34" charset="0"/>
                      </a:endParaRPr>
                    </a:p>
                  </a:txBody>
                  <a:tcPr marL="9193" marR="9193" marT="9193" marB="0" anchor="b"/>
                </a:tc>
                <a:extLst>
                  <a:ext uri="{0D108BD9-81ED-4DB2-BD59-A6C34878D82A}">
                    <a16:rowId xmlns:a16="http://schemas.microsoft.com/office/drawing/2014/main" val="2718881789"/>
                  </a:ext>
                </a:extLst>
              </a:tr>
              <a:tr h="210765">
                <a:tc>
                  <a:txBody>
                    <a:bodyPr/>
                    <a:lstStyle/>
                    <a:p>
                      <a:pPr algn="ctr" fontAlgn="ctr"/>
                      <a:r>
                        <a:rPr lang="hu-HU" sz="1000" u="none" strike="noStrike" dirty="0">
                          <a:effectLst/>
                        </a:rPr>
                        <a:t>Jang 2018</a:t>
                      </a:r>
                      <a:endParaRPr lang="hu-HU" sz="1000" b="0" i="0" u="none" strike="noStrike" dirty="0">
                        <a:solidFill>
                          <a:srgbClr val="000000"/>
                        </a:solidFill>
                        <a:effectLst/>
                        <a:latin typeface="Arial" panose="020B0604020202020204" pitchFamily="34" charset="0"/>
                      </a:endParaRPr>
                    </a:p>
                  </a:txBody>
                  <a:tcPr marL="9193" marR="9193" marT="9193" marB="0" anchor="ctr"/>
                </a:tc>
                <a:tc>
                  <a:txBody>
                    <a:bodyPr/>
                    <a:lstStyle/>
                    <a:p>
                      <a:pPr algn="ctr" fontAlgn="ctr"/>
                      <a:r>
                        <a:rPr lang="hu-HU" sz="1000" u="none" strike="noStrike">
                          <a:effectLst/>
                        </a:rPr>
                        <a:t>198</a:t>
                      </a:r>
                      <a:endParaRPr lang="hu-HU" sz="1000" b="0" i="0" u="none" strike="noStrike">
                        <a:solidFill>
                          <a:srgbClr val="000000"/>
                        </a:solidFill>
                        <a:effectLst/>
                        <a:latin typeface="Arial" panose="020B0604020202020204" pitchFamily="34" charset="0"/>
                      </a:endParaRPr>
                    </a:p>
                  </a:txBody>
                  <a:tcPr marL="9193" marR="9193" marT="9193" marB="0" anchor="ctr"/>
                </a:tc>
                <a:tc>
                  <a:txBody>
                    <a:bodyPr/>
                    <a:lstStyle/>
                    <a:p>
                      <a:pPr algn="ctr" fontAlgn="ctr"/>
                      <a:r>
                        <a:rPr lang="hu-HU" sz="1000" u="none" strike="noStrike" dirty="0">
                          <a:ln>
                            <a:solidFill>
                              <a:srgbClr val="FF0000"/>
                            </a:solidFill>
                          </a:ln>
                          <a:effectLst/>
                        </a:rPr>
                        <a:t>5 (2,4%)</a:t>
                      </a:r>
                      <a:endParaRPr lang="hu-HU" sz="1000" b="0" i="0" u="none" strike="noStrike" dirty="0">
                        <a:ln>
                          <a:solidFill>
                            <a:srgbClr val="FF0000"/>
                          </a:solidFill>
                        </a:ln>
                        <a:solidFill>
                          <a:srgbClr val="000000"/>
                        </a:solidFill>
                        <a:effectLst/>
                        <a:latin typeface="Arial" panose="020B0604020202020204" pitchFamily="34" charset="0"/>
                      </a:endParaRPr>
                    </a:p>
                  </a:txBody>
                  <a:tcPr marL="9193" marR="9193" marT="9193" marB="0" anchor="ctr"/>
                </a:tc>
                <a:tc>
                  <a:txBody>
                    <a:bodyPr/>
                    <a:lstStyle/>
                    <a:p>
                      <a:pPr algn="ctr" fontAlgn="ctr"/>
                      <a:r>
                        <a:rPr lang="hu-HU" sz="1000" u="none" strike="noStrike">
                          <a:effectLst/>
                        </a:rPr>
                        <a:t>193</a:t>
                      </a:r>
                      <a:endParaRPr lang="hu-HU" sz="1000" b="0" i="0" u="none" strike="noStrike">
                        <a:solidFill>
                          <a:srgbClr val="000000"/>
                        </a:solidFill>
                        <a:effectLst/>
                        <a:latin typeface="Arial" panose="020B0604020202020204" pitchFamily="34" charset="0"/>
                      </a:endParaRPr>
                    </a:p>
                  </a:txBody>
                  <a:tcPr marL="9193" marR="9193" marT="9193" marB="0" anchor="ctr"/>
                </a:tc>
                <a:tc>
                  <a:txBody>
                    <a:bodyPr/>
                    <a:lstStyle/>
                    <a:p>
                      <a:pPr algn="ctr" fontAlgn="ctr"/>
                      <a:r>
                        <a:rPr lang="hu-HU" sz="1000" u="none" strike="noStrike" dirty="0">
                          <a:ln>
                            <a:solidFill>
                              <a:schemeClr val="bg2">
                                <a:lumMod val="50000"/>
                              </a:schemeClr>
                            </a:solidFill>
                          </a:ln>
                          <a:effectLst/>
                        </a:rPr>
                        <a:t>10 (4,9%)</a:t>
                      </a:r>
                      <a:endParaRPr lang="hu-HU" sz="1000" b="0" i="0" u="none" strike="noStrike" dirty="0">
                        <a:ln>
                          <a:solidFill>
                            <a:schemeClr val="bg2">
                              <a:lumMod val="50000"/>
                            </a:schemeClr>
                          </a:solidFill>
                        </a:ln>
                        <a:solidFill>
                          <a:srgbClr val="000000"/>
                        </a:solidFill>
                        <a:effectLst/>
                        <a:latin typeface="Arial" panose="020B0604020202020204" pitchFamily="34" charset="0"/>
                      </a:endParaRPr>
                    </a:p>
                  </a:txBody>
                  <a:tcPr marL="9193" marR="9193" marT="9193" marB="0" anchor="ctr"/>
                </a:tc>
                <a:extLst>
                  <a:ext uri="{0D108BD9-81ED-4DB2-BD59-A6C34878D82A}">
                    <a16:rowId xmlns:a16="http://schemas.microsoft.com/office/drawing/2014/main" val="2046406667"/>
                  </a:ext>
                </a:extLst>
              </a:tr>
              <a:tr h="210765">
                <a:tc>
                  <a:txBody>
                    <a:bodyPr/>
                    <a:lstStyle/>
                    <a:p>
                      <a:pPr algn="ctr" fontAlgn="b"/>
                      <a:r>
                        <a:rPr lang="hu-HU" sz="1000" u="none" strike="noStrike" dirty="0" err="1">
                          <a:effectLst/>
                        </a:rPr>
                        <a:t>sun</a:t>
                      </a:r>
                      <a:r>
                        <a:rPr lang="hu-HU" sz="1000" u="none" strike="noStrike" dirty="0">
                          <a:effectLst/>
                        </a:rPr>
                        <a:t> 2014</a:t>
                      </a:r>
                      <a:endParaRPr lang="hu-HU" sz="1000" b="0" i="0" u="none" strike="noStrike" dirty="0">
                        <a:solidFill>
                          <a:srgbClr val="000000"/>
                        </a:solidFill>
                        <a:effectLst/>
                        <a:latin typeface="Arial" panose="020B0604020202020204" pitchFamily="34" charset="0"/>
                      </a:endParaRPr>
                    </a:p>
                  </a:txBody>
                  <a:tcPr marL="9193" marR="9193" marT="9193" marB="0" anchor="b"/>
                </a:tc>
                <a:tc>
                  <a:txBody>
                    <a:bodyPr/>
                    <a:lstStyle/>
                    <a:p>
                      <a:pPr algn="ctr" fontAlgn="b"/>
                      <a:r>
                        <a:rPr lang="hu-HU" sz="1000" u="none" strike="noStrike">
                          <a:effectLst/>
                        </a:rPr>
                        <a:t>67</a:t>
                      </a:r>
                      <a:endParaRPr lang="hu-HU" sz="1000" b="0" i="0" u="none" strike="noStrike">
                        <a:solidFill>
                          <a:srgbClr val="000000"/>
                        </a:solidFill>
                        <a:effectLst/>
                        <a:latin typeface="Arial" panose="020B0604020202020204" pitchFamily="34" charset="0"/>
                      </a:endParaRPr>
                    </a:p>
                  </a:txBody>
                  <a:tcPr marL="9193" marR="9193" marT="9193" marB="0" anchor="b"/>
                </a:tc>
                <a:tc>
                  <a:txBody>
                    <a:bodyPr/>
                    <a:lstStyle/>
                    <a:p>
                      <a:pPr algn="ctr" fontAlgn="b"/>
                      <a:r>
                        <a:rPr lang="hu-HU" sz="1000" u="none" strike="noStrike" dirty="0">
                          <a:ln>
                            <a:solidFill>
                              <a:srgbClr val="FF0000"/>
                            </a:solidFill>
                          </a:ln>
                          <a:effectLst/>
                        </a:rPr>
                        <a:t>1 (1,47%)</a:t>
                      </a:r>
                      <a:endParaRPr lang="hu-HU" sz="1000" b="0" i="0" u="none" strike="noStrike" dirty="0">
                        <a:ln>
                          <a:solidFill>
                            <a:srgbClr val="FF0000"/>
                          </a:solidFill>
                        </a:ln>
                        <a:solidFill>
                          <a:srgbClr val="000000"/>
                        </a:solidFill>
                        <a:effectLst/>
                        <a:latin typeface="Arial" panose="020B0604020202020204" pitchFamily="34" charset="0"/>
                      </a:endParaRPr>
                    </a:p>
                  </a:txBody>
                  <a:tcPr marL="9193" marR="9193" marT="9193" marB="0" anchor="b"/>
                </a:tc>
                <a:tc>
                  <a:txBody>
                    <a:bodyPr/>
                    <a:lstStyle/>
                    <a:p>
                      <a:pPr algn="ctr" fontAlgn="b"/>
                      <a:r>
                        <a:rPr lang="hu-HU" sz="1000" u="none" strike="noStrike">
                          <a:effectLst/>
                        </a:rPr>
                        <a:t>65</a:t>
                      </a:r>
                      <a:endParaRPr lang="hu-HU" sz="1000" b="0" i="0" u="none" strike="noStrike">
                        <a:solidFill>
                          <a:srgbClr val="000000"/>
                        </a:solidFill>
                        <a:effectLst/>
                        <a:latin typeface="Arial" panose="020B0604020202020204" pitchFamily="34" charset="0"/>
                      </a:endParaRPr>
                    </a:p>
                  </a:txBody>
                  <a:tcPr marL="9193" marR="9193" marT="9193" marB="0" anchor="b"/>
                </a:tc>
                <a:tc>
                  <a:txBody>
                    <a:bodyPr/>
                    <a:lstStyle/>
                    <a:p>
                      <a:pPr algn="ctr" fontAlgn="b"/>
                      <a:r>
                        <a:rPr lang="hu-HU" sz="1000" u="none" strike="noStrike" dirty="0">
                          <a:ln>
                            <a:solidFill>
                              <a:schemeClr val="bg2">
                                <a:lumMod val="50000"/>
                              </a:schemeClr>
                            </a:solidFill>
                          </a:ln>
                          <a:effectLst/>
                        </a:rPr>
                        <a:t>0 (0%)</a:t>
                      </a:r>
                      <a:endParaRPr lang="hu-HU" sz="1000" b="0" i="0" u="none" strike="noStrike" dirty="0">
                        <a:ln>
                          <a:solidFill>
                            <a:schemeClr val="bg2">
                              <a:lumMod val="50000"/>
                            </a:schemeClr>
                          </a:solidFill>
                        </a:ln>
                        <a:solidFill>
                          <a:srgbClr val="000000"/>
                        </a:solidFill>
                        <a:effectLst/>
                        <a:latin typeface="Arial" panose="020B0604020202020204" pitchFamily="34" charset="0"/>
                      </a:endParaRPr>
                    </a:p>
                  </a:txBody>
                  <a:tcPr marL="9193" marR="9193" marT="9193" marB="0" anchor="b"/>
                </a:tc>
                <a:extLst>
                  <a:ext uri="{0D108BD9-81ED-4DB2-BD59-A6C34878D82A}">
                    <a16:rowId xmlns:a16="http://schemas.microsoft.com/office/drawing/2014/main" val="340797206"/>
                  </a:ext>
                </a:extLst>
              </a:tr>
              <a:tr h="210765">
                <a:tc>
                  <a:txBody>
                    <a:bodyPr/>
                    <a:lstStyle/>
                    <a:p>
                      <a:pPr algn="ctr" fontAlgn="b"/>
                      <a:r>
                        <a:rPr lang="hu-HU" sz="1000" u="none" strike="noStrike" dirty="0" err="1">
                          <a:effectLst/>
                        </a:rPr>
                        <a:t>sun</a:t>
                      </a:r>
                      <a:r>
                        <a:rPr lang="hu-HU" sz="1000" u="none" strike="noStrike" dirty="0">
                          <a:effectLst/>
                        </a:rPr>
                        <a:t> 2017</a:t>
                      </a:r>
                      <a:endParaRPr lang="hu-HU" sz="1000" b="0" i="0" u="none" strike="noStrike" dirty="0">
                        <a:solidFill>
                          <a:srgbClr val="000000"/>
                        </a:solidFill>
                        <a:effectLst/>
                        <a:latin typeface="Arial" panose="020B0604020202020204" pitchFamily="34" charset="0"/>
                      </a:endParaRPr>
                    </a:p>
                  </a:txBody>
                  <a:tcPr marL="9193" marR="9193" marT="9193" marB="0" anchor="b"/>
                </a:tc>
                <a:tc>
                  <a:txBody>
                    <a:bodyPr/>
                    <a:lstStyle/>
                    <a:p>
                      <a:pPr algn="ctr" fontAlgn="b"/>
                      <a:r>
                        <a:rPr lang="hu-HU" sz="1000" u="none" strike="noStrike">
                          <a:effectLst/>
                        </a:rPr>
                        <a:t>138</a:t>
                      </a:r>
                      <a:endParaRPr lang="hu-HU" sz="1000" b="0" i="0" u="none" strike="noStrike">
                        <a:solidFill>
                          <a:srgbClr val="000000"/>
                        </a:solidFill>
                        <a:effectLst/>
                        <a:latin typeface="Arial" panose="020B0604020202020204" pitchFamily="34" charset="0"/>
                      </a:endParaRPr>
                    </a:p>
                  </a:txBody>
                  <a:tcPr marL="9193" marR="9193" marT="9193" marB="0" anchor="b"/>
                </a:tc>
                <a:tc>
                  <a:txBody>
                    <a:bodyPr/>
                    <a:lstStyle/>
                    <a:p>
                      <a:pPr algn="ctr" fontAlgn="b"/>
                      <a:r>
                        <a:rPr lang="hu-HU" sz="1000" u="none" strike="noStrike" dirty="0">
                          <a:ln>
                            <a:solidFill>
                              <a:srgbClr val="FF0000"/>
                            </a:solidFill>
                          </a:ln>
                          <a:effectLst/>
                        </a:rPr>
                        <a:t>2 (1,42%)</a:t>
                      </a:r>
                      <a:endParaRPr lang="hu-HU" sz="1000" b="0" i="0" u="none" strike="noStrike" dirty="0">
                        <a:ln>
                          <a:solidFill>
                            <a:srgbClr val="FF0000"/>
                          </a:solidFill>
                        </a:ln>
                        <a:solidFill>
                          <a:srgbClr val="000000"/>
                        </a:solidFill>
                        <a:effectLst/>
                        <a:latin typeface="Arial" panose="020B0604020202020204" pitchFamily="34" charset="0"/>
                      </a:endParaRPr>
                    </a:p>
                  </a:txBody>
                  <a:tcPr marL="9193" marR="9193" marT="9193" marB="0" anchor="b"/>
                </a:tc>
                <a:tc>
                  <a:txBody>
                    <a:bodyPr/>
                    <a:lstStyle/>
                    <a:p>
                      <a:pPr algn="ctr" fontAlgn="b"/>
                      <a:r>
                        <a:rPr lang="hu-HU" sz="1000" u="none" strike="noStrike">
                          <a:effectLst/>
                        </a:rPr>
                        <a:t>137</a:t>
                      </a:r>
                      <a:endParaRPr lang="hu-HU" sz="1000" b="0" i="0" u="none" strike="noStrike">
                        <a:solidFill>
                          <a:srgbClr val="000000"/>
                        </a:solidFill>
                        <a:effectLst/>
                        <a:latin typeface="Arial" panose="020B0604020202020204" pitchFamily="34" charset="0"/>
                      </a:endParaRPr>
                    </a:p>
                  </a:txBody>
                  <a:tcPr marL="9193" marR="9193" marT="9193" marB="0" anchor="b"/>
                </a:tc>
                <a:tc>
                  <a:txBody>
                    <a:bodyPr/>
                    <a:lstStyle/>
                    <a:p>
                      <a:pPr algn="ctr" fontAlgn="b"/>
                      <a:r>
                        <a:rPr lang="hu-HU" sz="1000" u="none" strike="noStrike" dirty="0">
                          <a:ln>
                            <a:solidFill>
                              <a:schemeClr val="bg2">
                                <a:lumMod val="50000"/>
                              </a:schemeClr>
                            </a:solidFill>
                          </a:ln>
                          <a:effectLst/>
                        </a:rPr>
                        <a:t>3 (2,14%)</a:t>
                      </a:r>
                      <a:endParaRPr lang="hu-HU" sz="1000" b="0" i="0" u="none" strike="noStrike" dirty="0">
                        <a:ln>
                          <a:solidFill>
                            <a:schemeClr val="bg2">
                              <a:lumMod val="50000"/>
                            </a:schemeClr>
                          </a:solidFill>
                        </a:ln>
                        <a:solidFill>
                          <a:srgbClr val="000000"/>
                        </a:solidFill>
                        <a:effectLst/>
                        <a:latin typeface="Arial" panose="020B0604020202020204" pitchFamily="34" charset="0"/>
                      </a:endParaRPr>
                    </a:p>
                  </a:txBody>
                  <a:tcPr marL="9193" marR="9193" marT="9193" marB="0" anchor="b"/>
                </a:tc>
                <a:extLst>
                  <a:ext uri="{0D108BD9-81ED-4DB2-BD59-A6C34878D82A}">
                    <a16:rowId xmlns:a16="http://schemas.microsoft.com/office/drawing/2014/main" val="2954376985"/>
                  </a:ext>
                </a:extLst>
              </a:tr>
              <a:tr h="210765">
                <a:tc>
                  <a:txBody>
                    <a:bodyPr/>
                    <a:lstStyle/>
                    <a:p>
                      <a:pPr algn="ctr" fontAlgn="b"/>
                      <a:r>
                        <a:rPr lang="hu-HU" sz="1000" u="none" strike="noStrike" dirty="0" err="1">
                          <a:effectLst/>
                        </a:rPr>
                        <a:t>sun</a:t>
                      </a:r>
                      <a:r>
                        <a:rPr lang="hu-HU" sz="1000" u="none" strike="noStrike" dirty="0">
                          <a:effectLst/>
                        </a:rPr>
                        <a:t> 2017</a:t>
                      </a:r>
                      <a:endParaRPr lang="hu-HU" sz="1000" b="0" i="0" u="none" strike="noStrike" dirty="0">
                        <a:solidFill>
                          <a:srgbClr val="000000"/>
                        </a:solidFill>
                        <a:effectLst/>
                        <a:latin typeface="Arial" panose="020B0604020202020204" pitchFamily="34" charset="0"/>
                      </a:endParaRPr>
                    </a:p>
                  </a:txBody>
                  <a:tcPr marL="9193" marR="9193" marT="9193" marB="0" anchor="b"/>
                </a:tc>
                <a:tc>
                  <a:txBody>
                    <a:bodyPr/>
                    <a:lstStyle/>
                    <a:p>
                      <a:pPr algn="ctr" fontAlgn="b"/>
                      <a:r>
                        <a:rPr lang="hu-HU" sz="1000" u="none" strike="noStrike">
                          <a:effectLst/>
                        </a:rPr>
                        <a:t>137</a:t>
                      </a:r>
                      <a:endParaRPr lang="hu-HU" sz="1000" b="0" i="0" u="none" strike="noStrike">
                        <a:solidFill>
                          <a:srgbClr val="000000"/>
                        </a:solidFill>
                        <a:effectLst/>
                        <a:latin typeface="Arial" panose="020B0604020202020204" pitchFamily="34" charset="0"/>
                      </a:endParaRPr>
                    </a:p>
                  </a:txBody>
                  <a:tcPr marL="9193" marR="9193" marT="9193" marB="0" anchor="b"/>
                </a:tc>
                <a:tc>
                  <a:txBody>
                    <a:bodyPr/>
                    <a:lstStyle/>
                    <a:p>
                      <a:pPr algn="ctr" fontAlgn="b"/>
                      <a:r>
                        <a:rPr lang="hu-HU" sz="1000" u="none" strike="noStrike" dirty="0">
                          <a:ln>
                            <a:solidFill>
                              <a:srgbClr val="FF0000"/>
                            </a:solidFill>
                          </a:ln>
                          <a:effectLst/>
                        </a:rPr>
                        <a:t>3(2,1%)</a:t>
                      </a:r>
                      <a:endParaRPr lang="hu-HU" sz="1000" b="0" i="0" u="none" strike="noStrike" dirty="0">
                        <a:ln>
                          <a:solidFill>
                            <a:srgbClr val="FF0000"/>
                          </a:solidFill>
                        </a:ln>
                        <a:solidFill>
                          <a:srgbClr val="000000"/>
                        </a:solidFill>
                        <a:effectLst/>
                        <a:latin typeface="Arial" panose="020B0604020202020204" pitchFamily="34" charset="0"/>
                      </a:endParaRPr>
                    </a:p>
                  </a:txBody>
                  <a:tcPr marL="9193" marR="9193" marT="9193" marB="0" anchor="b"/>
                </a:tc>
                <a:tc>
                  <a:txBody>
                    <a:bodyPr/>
                    <a:lstStyle/>
                    <a:p>
                      <a:pPr algn="ctr" fontAlgn="b"/>
                      <a:r>
                        <a:rPr lang="hu-HU" sz="1000" u="none" strike="noStrike">
                          <a:effectLst/>
                        </a:rPr>
                        <a:t>135</a:t>
                      </a:r>
                      <a:endParaRPr lang="hu-HU" sz="1000" b="0" i="0" u="none" strike="noStrike">
                        <a:solidFill>
                          <a:srgbClr val="000000"/>
                        </a:solidFill>
                        <a:effectLst/>
                        <a:latin typeface="Arial" panose="020B0604020202020204" pitchFamily="34" charset="0"/>
                      </a:endParaRPr>
                    </a:p>
                  </a:txBody>
                  <a:tcPr marL="9193" marR="9193" marT="9193" marB="0" anchor="b"/>
                </a:tc>
                <a:tc>
                  <a:txBody>
                    <a:bodyPr/>
                    <a:lstStyle/>
                    <a:p>
                      <a:pPr algn="ctr" fontAlgn="b"/>
                      <a:r>
                        <a:rPr lang="hu-HU" sz="1000" u="none" strike="noStrike" dirty="0">
                          <a:ln>
                            <a:solidFill>
                              <a:schemeClr val="bg2">
                                <a:lumMod val="50000"/>
                              </a:schemeClr>
                            </a:solidFill>
                          </a:ln>
                          <a:effectLst/>
                        </a:rPr>
                        <a:t>5 (3,5%)</a:t>
                      </a:r>
                      <a:endParaRPr lang="hu-HU" sz="1000" b="0" i="0" u="none" strike="noStrike" dirty="0">
                        <a:ln>
                          <a:solidFill>
                            <a:schemeClr val="bg2">
                              <a:lumMod val="50000"/>
                            </a:schemeClr>
                          </a:solidFill>
                        </a:ln>
                        <a:solidFill>
                          <a:srgbClr val="000000"/>
                        </a:solidFill>
                        <a:effectLst/>
                        <a:latin typeface="Arial" panose="020B0604020202020204" pitchFamily="34" charset="0"/>
                      </a:endParaRPr>
                    </a:p>
                  </a:txBody>
                  <a:tcPr marL="9193" marR="9193" marT="9193" marB="0" anchor="b"/>
                </a:tc>
                <a:extLst>
                  <a:ext uri="{0D108BD9-81ED-4DB2-BD59-A6C34878D82A}">
                    <a16:rowId xmlns:a16="http://schemas.microsoft.com/office/drawing/2014/main" val="3972910374"/>
                  </a:ext>
                </a:extLst>
              </a:tr>
              <a:tr h="210765">
                <a:tc>
                  <a:txBody>
                    <a:bodyPr/>
                    <a:lstStyle/>
                    <a:p>
                      <a:pPr algn="ctr" fontAlgn="b"/>
                      <a:r>
                        <a:rPr lang="hu-HU" sz="1000" u="none" strike="noStrike" dirty="0">
                          <a:effectLst/>
                        </a:rPr>
                        <a:t>sun2018</a:t>
                      </a:r>
                      <a:endParaRPr lang="hu-HU" sz="1000" b="0" i="0" u="none" strike="noStrike" dirty="0">
                        <a:solidFill>
                          <a:srgbClr val="000000"/>
                        </a:solidFill>
                        <a:effectLst/>
                        <a:latin typeface="Arial" panose="020B0604020202020204" pitchFamily="34" charset="0"/>
                      </a:endParaRPr>
                    </a:p>
                  </a:txBody>
                  <a:tcPr marL="9193" marR="9193" marT="9193" marB="0" anchor="b"/>
                </a:tc>
                <a:tc>
                  <a:txBody>
                    <a:bodyPr/>
                    <a:lstStyle/>
                    <a:p>
                      <a:pPr algn="ctr" fontAlgn="b"/>
                      <a:r>
                        <a:rPr lang="hu-HU" sz="1000" u="none" strike="noStrike">
                          <a:effectLst/>
                        </a:rPr>
                        <a:t>44</a:t>
                      </a:r>
                      <a:endParaRPr lang="hu-HU" sz="1000" b="0" i="0" u="none" strike="noStrike">
                        <a:solidFill>
                          <a:srgbClr val="000000"/>
                        </a:solidFill>
                        <a:effectLst/>
                        <a:latin typeface="Arial" panose="020B0604020202020204" pitchFamily="34" charset="0"/>
                      </a:endParaRPr>
                    </a:p>
                  </a:txBody>
                  <a:tcPr marL="9193" marR="9193" marT="9193" marB="0" anchor="b"/>
                </a:tc>
                <a:tc>
                  <a:txBody>
                    <a:bodyPr/>
                    <a:lstStyle/>
                    <a:p>
                      <a:pPr algn="ctr" fontAlgn="b"/>
                      <a:r>
                        <a:rPr lang="hu-HU" sz="1000" u="none" strike="noStrike" dirty="0">
                          <a:ln>
                            <a:solidFill>
                              <a:srgbClr val="FF0000"/>
                            </a:solidFill>
                          </a:ln>
                          <a:effectLst/>
                        </a:rPr>
                        <a:t>2 (4,3%)</a:t>
                      </a:r>
                      <a:endParaRPr lang="hu-HU" sz="1000" b="0" i="0" u="none" strike="noStrike" dirty="0">
                        <a:ln>
                          <a:solidFill>
                            <a:srgbClr val="FF0000"/>
                          </a:solidFill>
                        </a:ln>
                        <a:solidFill>
                          <a:srgbClr val="000000"/>
                        </a:solidFill>
                        <a:effectLst/>
                        <a:latin typeface="Arial" panose="020B0604020202020204" pitchFamily="34" charset="0"/>
                      </a:endParaRPr>
                    </a:p>
                  </a:txBody>
                  <a:tcPr marL="9193" marR="9193" marT="9193" marB="0" anchor="b"/>
                </a:tc>
                <a:tc>
                  <a:txBody>
                    <a:bodyPr/>
                    <a:lstStyle/>
                    <a:p>
                      <a:pPr algn="ctr" fontAlgn="b"/>
                      <a:r>
                        <a:rPr lang="hu-HU" sz="1000" u="none" strike="noStrike">
                          <a:effectLst/>
                        </a:rPr>
                        <a:t>38</a:t>
                      </a:r>
                      <a:endParaRPr lang="hu-HU" sz="1000" b="0" i="0" u="none" strike="noStrike">
                        <a:solidFill>
                          <a:srgbClr val="000000"/>
                        </a:solidFill>
                        <a:effectLst/>
                        <a:latin typeface="Arial" panose="020B0604020202020204" pitchFamily="34" charset="0"/>
                      </a:endParaRPr>
                    </a:p>
                  </a:txBody>
                  <a:tcPr marL="9193" marR="9193" marT="9193" marB="0" anchor="b"/>
                </a:tc>
                <a:tc>
                  <a:txBody>
                    <a:bodyPr/>
                    <a:lstStyle/>
                    <a:p>
                      <a:pPr algn="ctr" fontAlgn="b"/>
                      <a:r>
                        <a:rPr lang="hu-HU" sz="1000" u="none" strike="noStrike" dirty="0">
                          <a:ln>
                            <a:solidFill>
                              <a:schemeClr val="bg2">
                                <a:lumMod val="50000"/>
                              </a:schemeClr>
                            </a:solidFill>
                          </a:ln>
                          <a:effectLst/>
                        </a:rPr>
                        <a:t>2 (5%)</a:t>
                      </a:r>
                      <a:endParaRPr lang="hu-HU" sz="1000" b="0" i="0" u="none" strike="noStrike" dirty="0">
                        <a:ln>
                          <a:solidFill>
                            <a:schemeClr val="bg2">
                              <a:lumMod val="50000"/>
                            </a:schemeClr>
                          </a:solidFill>
                        </a:ln>
                        <a:solidFill>
                          <a:srgbClr val="000000"/>
                        </a:solidFill>
                        <a:effectLst/>
                        <a:latin typeface="Arial" panose="020B0604020202020204" pitchFamily="34" charset="0"/>
                      </a:endParaRPr>
                    </a:p>
                  </a:txBody>
                  <a:tcPr marL="9193" marR="9193" marT="9193" marB="0" anchor="b"/>
                </a:tc>
                <a:extLst>
                  <a:ext uri="{0D108BD9-81ED-4DB2-BD59-A6C34878D82A}">
                    <a16:rowId xmlns:a16="http://schemas.microsoft.com/office/drawing/2014/main" val="3306944724"/>
                  </a:ext>
                </a:extLst>
              </a:tr>
            </a:tbl>
          </a:graphicData>
        </a:graphic>
      </p:graphicFrame>
      <p:sp>
        <p:nvSpPr>
          <p:cNvPr id="3" name="Szövegdoboz 2">
            <a:extLst>
              <a:ext uri="{FF2B5EF4-FFF2-40B4-BE49-F238E27FC236}">
                <a16:creationId xmlns:a16="http://schemas.microsoft.com/office/drawing/2014/main" id="{06833174-EAB9-FE43-ABC2-BF3B2A9BFD1C}"/>
              </a:ext>
            </a:extLst>
          </p:cNvPr>
          <p:cNvSpPr txBox="1"/>
          <p:nvPr/>
        </p:nvSpPr>
        <p:spPr>
          <a:xfrm>
            <a:off x="10495722" y="2146852"/>
            <a:ext cx="1560443" cy="369332"/>
          </a:xfrm>
          <a:prstGeom prst="rect">
            <a:avLst/>
          </a:prstGeom>
          <a:noFill/>
        </p:spPr>
        <p:txBody>
          <a:bodyPr wrap="square" rtlCol="0">
            <a:spAutoFit/>
          </a:bodyPr>
          <a:lstStyle/>
          <a:p>
            <a:r>
              <a:rPr lang="hu-HU" dirty="0" err="1"/>
              <a:t>pneumonia</a:t>
            </a:r>
            <a:endParaRPr lang="hu-HU" dirty="0"/>
          </a:p>
        </p:txBody>
      </p:sp>
      <p:sp>
        <p:nvSpPr>
          <p:cNvPr id="4" name="Szövegdoboz 3">
            <a:extLst>
              <a:ext uri="{FF2B5EF4-FFF2-40B4-BE49-F238E27FC236}">
                <a16:creationId xmlns:a16="http://schemas.microsoft.com/office/drawing/2014/main" id="{0A1D3B06-85EE-B546-B807-692049CFA8B3}"/>
              </a:ext>
            </a:extLst>
          </p:cNvPr>
          <p:cNvSpPr txBox="1"/>
          <p:nvPr/>
        </p:nvSpPr>
        <p:spPr>
          <a:xfrm>
            <a:off x="10644809" y="4532243"/>
            <a:ext cx="1401417" cy="646331"/>
          </a:xfrm>
          <a:prstGeom prst="rect">
            <a:avLst/>
          </a:prstGeom>
          <a:noFill/>
        </p:spPr>
        <p:txBody>
          <a:bodyPr wrap="square" rtlCol="0">
            <a:spAutoFit/>
          </a:bodyPr>
          <a:lstStyle/>
          <a:p>
            <a:r>
              <a:rPr lang="hu-HU" dirty="0"/>
              <a:t>ARDS</a:t>
            </a:r>
          </a:p>
          <a:p>
            <a:r>
              <a:rPr lang="hu-HU"/>
              <a:t>SIRS</a:t>
            </a:r>
          </a:p>
        </p:txBody>
      </p:sp>
    </p:spTree>
    <p:extLst>
      <p:ext uri="{BB962C8B-B14F-4D97-AF65-F5344CB8AC3E}">
        <p14:creationId xmlns:p14="http://schemas.microsoft.com/office/powerpoint/2010/main" val="4481107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8B4D150-2A93-1F4A-985F-1FD56726625D}"/>
              </a:ext>
            </a:extLst>
          </p:cNvPr>
          <p:cNvSpPr>
            <a:spLocks noGrp="1"/>
          </p:cNvSpPr>
          <p:nvPr>
            <p:ph type="title"/>
          </p:nvPr>
        </p:nvSpPr>
        <p:spPr/>
        <p:txBody>
          <a:bodyPr/>
          <a:lstStyle/>
          <a:p>
            <a:r>
              <a:rPr lang="hu-HU" b="1" dirty="0"/>
              <a:t>BÉLMŰKÖDÉS MEGINDULÁSA</a:t>
            </a:r>
          </a:p>
        </p:txBody>
      </p:sp>
      <p:graphicFrame>
        <p:nvGraphicFramePr>
          <p:cNvPr id="4" name="Tartalom helye 3">
            <a:extLst>
              <a:ext uri="{FF2B5EF4-FFF2-40B4-BE49-F238E27FC236}">
                <a16:creationId xmlns:a16="http://schemas.microsoft.com/office/drawing/2014/main" id="{129C2C80-AE12-B544-8294-15FB2FE2C17B}"/>
              </a:ext>
            </a:extLst>
          </p:cNvPr>
          <p:cNvGraphicFramePr>
            <a:graphicFrameLocks noGrp="1"/>
          </p:cNvGraphicFramePr>
          <p:nvPr>
            <p:ph idx="1"/>
            <p:extLst>
              <p:ext uri="{D42A27DB-BD31-4B8C-83A1-F6EECF244321}">
                <p14:modId xmlns:p14="http://schemas.microsoft.com/office/powerpoint/2010/main" val="2014428163"/>
              </p:ext>
            </p:extLst>
          </p:nvPr>
        </p:nvGraphicFramePr>
        <p:xfrm>
          <a:off x="1623849" y="2096815"/>
          <a:ext cx="9880764" cy="2842279"/>
        </p:xfrm>
        <a:graphic>
          <a:graphicData uri="http://schemas.openxmlformats.org/drawingml/2006/table">
            <a:tbl>
              <a:tblPr>
                <a:tableStyleId>{5C22544A-7EE6-4342-B048-85BDC9FD1C3A}</a:tableStyleId>
              </a:tblPr>
              <a:tblGrid>
                <a:gridCol w="1439844">
                  <a:extLst>
                    <a:ext uri="{9D8B030D-6E8A-4147-A177-3AD203B41FA5}">
                      <a16:colId xmlns:a16="http://schemas.microsoft.com/office/drawing/2014/main" val="1551147412"/>
                    </a:ext>
                  </a:extLst>
                </a:gridCol>
                <a:gridCol w="703410">
                  <a:extLst>
                    <a:ext uri="{9D8B030D-6E8A-4147-A177-3AD203B41FA5}">
                      <a16:colId xmlns:a16="http://schemas.microsoft.com/office/drawing/2014/main" val="454817225"/>
                    </a:ext>
                  </a:extLst>
                </a:gridCol>
                <a:gridCol w="703410">
                  <a:extLst>
                    <a:ext uri="{9D8B030D-6E8A-4147-A177-3AD203B41FA5}">
                      <a16:colId xmlns:a16="http://schemas.microsoft.com/office/drawing/2014/main" val="96438891"/>
                    </a:ext>
                  </a:extLst>
                </a:gridCol>
                <a:gridCol w="703410">
                  <a:extLst>
                    <a:ext uri="{9D8B030D-6E8A-4147-A177-3AD203B41FA5}">
                      <a16:colId xmlns:a16="http://schemas.microsoft.com/office/drawing/2014/main" val="636612334"/>
                    </a:ext>
                  </a:extLst>
                </a:gridCol>
                <a:gridCol w="703410">
                  <a:extLst>
                    <a:ext uri="{9D8B030D-6E8A-4147-A177-3AD203B41FA5}">
                      <a16:colId xmlns:a16="http://schemas.microsoft.com/office/drawing/2014/main" val="3091986172"/>
                    </a:ext>
                  </a:extLst>
                </a:gridCol>
                <a:gridCol w="703410">
                  <a:extLst>
                    <a:ext uri="{9D8B030D-6E8A-4147-A177-3AD203B41FA5}">
                      <a16:colId xmlns:a16="http://schemas.microsoft.com/office/drawing/2014/main" val="1388142954"/>
                    </a:ext>
                  </a:extLst>
                </a:gridCol>
                <a:gridCol w="703410">
                  <a:extLst>
                    <a:ext uri="{9D8B030D-6E8A-4147-A177-3AD203B41FA5}">
                      <a16:colId xmlns:a16="http://schemas.microsoft.com/office/drawing/2014/main" val="1083331752"/>
                    </a:ext>
                  </a:extLst>
                </a:gridCol>
                <a:gridCol w="703410">
                  <a:extLst>
                    <a:ext uri="{9D8B030D-6E8A-4147-A177-3AD203B41FA5}">
                      <a16:colId xmlns:a16="http://schemas.microsoft.com/office/drawing/2014/main" val="2368389911"/>
                    </a:ext>
                  </a:extLst>
                </a:gridCol>
                <a:gridCol w="703410">
                  <a:extLst>
                    <a:ext uri="{9D8B030D-6E8A-4147-A177-3AD203B41FA5}">
                      <a16:colId xmlns:a16="http://schemas.microsoft.com/office/drawing/2014/main" val="497701770"/>
                    </a:ext>
                  </a:extLst>
                </a:gridCol>
                <a:gridCol w="703410">
                  <a:extLst>
                    <a:ext uri="{9D8B030D-6E8A-4147-A177-3AD203B41FA5}">
                      <a16:colId xmlns:a16="http://schemas.microsoft.com/office/drawing/2014/main" val="3140038033"/>
                    </a:ext>
                  </a:extLst>
                </a:gridCol>
                <a:gridCol w="703410">
                  <a:extLst>
                    <a:ext uri="{9D8B030D-6E8A-4147-A177-3AD203B41FA5}">
                      <a16:colId xmlns:a16="http://schemas.microsoft.com/office/drawing/2014/main" val="1589670371"/>
                    </a:ext>
                  </a:extLst>
                </a:gridCol>
                <a:gridCol w="703410">
                  <a:extLst>
                    <a:ext uri="{9D8B030D-6E8A-4147-A177-3AD203B41FA5}">
                      <a16:colId xmlns:a16="http://schemas.microsoft.com/office/drawing/2014/main" val="3163577706"/>
                    </a:ext>
                  </a:extLst>
                </a:gridCol>
                <a:gridCol w="703410">
                  <a:extLst>
                    <a:ext uri="{9D8B030D-6E8A-4147-A177-3AD203B41FA5}">
                      <a16:colId xmlns:a16="http://schemas.microsoft.com/office/drawing/2014/main" val="2990427660"/>
                    </a:ext>
                  </a:extLst>
                </a:gridCol>
              </a:tblGrid>
              <a:tr h="292301">
                <a:tc gridSpan="13">
                  <a:txBody>
                    <a:bodyPr/>
                    <a:lstStyle/>
                    <a:p>
                      <a:pPr algn="ctr" fontAlgn="ctr"/>
                      <a:r>
                        <a:rPr lang="hu-HU" sz="1000" u="none" strike="noStrike">
                          <a:effectLst/>
                        </a:rPr>
                        <a:t>First postoperative defecation</a:t>
                      </a:r>
                      <a:endParaRPr lang="hu-HU" sz="1000" b="1" i="0" u="none" strike="noStrike">
                        <a:solidFill>
                          <a:srgbClr val="000000"/>
                        </a:solidFill>
                        <a:effectLst/>
                        <a:latin typeface="Calibri" panose="020F0502020204030204" pitchFamily="34" charset="0"/>
                      </a:endParaRPr>
                    </a:p>
                  </a:txBody>
                  <a:tcPr marL="8975" marR="8975" marT="8975" marB="0" anchor="ctr"/>
                </a:tc>
                <a:tc hMerge="1">
                  <a:txBody>
                    <a:bodyPr/>
                    <a:lstStyle/>
                    <a:p>
                      <a:endParaRPr lang="hu-HU"/>
                    </a:p>
                  </a:txBody>
                  <a:tcPr/>
                </a:tc>
                <a:tc hMerge="1">
                  <a:txBody>
                    <a:bodyPr/>
                    <a:lstStyle/>
                    <a:p>
                      <a:endParaRPr lang="hu-HU"/>
                    </a:p>
                  </a:txBody>
                  <a:tcPr/>
                </a:tc>
                <a:tc hMerge="1">
                  <a:txBody>
                    <a:bodyPr/>
                    <a:lstStyle/>
                    <a:p>
                      <a:endParaRPr lang="hu-HU"/>
                    </a:p>
                  </a:txBody>
                  <a:tcPr/>
                </a:tc>
                <a:tc hMerge="1">
                  <a:txBody>
                    <a:bodyPr/>
                    <a:lstStyle/>
                    <a:p>
                      <a:endParaRPr lang="hu-HU"/>
                    </a:p>
                  </a:txBody>
                  <a:tcPr/>
                </a:tc>
                <a:tc hMerge="1">
                  <a:txBody>
                    <a:bodyPr/>
                    <a:lstStyle/>
                    <a:p>
                      <a:endParaRPr lang="hu-HU"/>
                    </a:p>
                  </a:txBody>
                  <a:tcPr/>
                </a:tc>
                <a:tc hMerge="1">
                  <a:txBody>
                    <a:bodyPr/>
                    <a:lstStyle/>
                    <a:p>
                      <a:endParaRPr lang="hu-HU"/>
                    </a:p>
                  </a:txBody>
                  <a:tcPr/>
                </a:tc>
                <a:tc hMerge="1">
                  <a:txBody>
                    <a:bodyPr/>
                    <a:lstStyle/>
                    <a:p>
                      <a:endParaRPr lang="hu-HU"/>
                    </a:p>
                  </a:txBody>
                  <a:tcPr/>
                </a:tc>
                <a:tc hMerge="1">
                  <a:txBody>
                    <a:bodyPr/>
                    <a:lstStyle/>
                    <a:p>
                      <a:endParaRPr lang="hu-HU"/>
                    </a:p>
                  </a:txBody>
                  <a:tcPr/>
                </a:tc>
                <a:tc hMerge="1">
                  <a:txBody>
                    <a:bodyPr/>
                    <a:lstStyle/>
                    <a:p>
                      <a:endParaRPr lang="hu-HU"/>
                    </a:p>
                  </a:txBody>
                  <a:tcPr/>
                </a:tc>
                <a:tc hMerge="1">
                  <a:txBody>
                    <a:bodyPr/>
                    <a:lstStyle/>
                    <a:p>
                      <a:endParaRPr lang="hu-HU"/>
                    </a:p>
                  </a:txBody>
                  <a:tcPr/>
                </a:tc>
                <a:tc hMerge="1">
                  <a:txBody>
                    <a:bodyPr/>
                    <a:lstStyle/>
                    <a:p>
                      <a:endParaRPr lang="hu-HU"/>
                    </a:p>
                  </a:txBody>
                  <a:tcPr/>
                </a:tc>
                <a:tc hMerge="1">
                  <a:txBody>
                    <a:bodyPr/>
                    <a:lstStyle/>
                    <a:p>
                      <a:endParaRPr lang="hu-HU"/>
                    </a:p>
                  </a:txBody>
                  <a:tcPr/>
                </a:tc>
                <a:extLst>
                  <a:ext uri="{0D108BD9-81ED-4DB2-BD59-A6C34878D82A}">
                    <a16:rowId xmlns:a16="http://schemas.microsoft.com/office/drawing/2014/main" val="1848970015"/>
                  </a:ext>
                </a:extLst>
              </a:tr>
              <a:tr h="292301">
                <a:tc rowSpan="2">
                  <a:txBody>
                    <a:bodyPr/>
                    <a:lstStyle/>
                    <a:p>
                      <a:pPr algn="ctr" fontAlgn="ctr"/>
                      <a:r>
                        <a:rPr lang="hu-HU" sz="1000" u="none" strike="noStrike">
                          <a:effectLst/>
                        </a:rPr>
                        <a:t>Study</a:t>
                      </a:r>
                      <a:endParaRPr lang="hu-HU" sz="1000" b="1" i="0" u="none" strike="noStrike">
                        <a:solidFill>
                          <a:srgbClr val="000000"/>
                        </a:solidFill>
                        <a:effectLst/>
                        <a:latin typeface="Calibri" panose="020F0502020204030204" pitchFamily="34" charset="0"/>
                      </a:endParaRPr>
                    </a:p>
                  </a:txBody>
                  <a:tcPr marL="8975" marR="8975" marT="8975" marB="0" anchor="ctr"/>
                </a:tc>
                <a:tc rowSpan="2">
                  <a:txBody>
                    <a:bodyPr/>
                    <a:lstStyle/>
                    <a:p>
                      <a:pPr algn="ctr" fontAlgn="ctr"/>
                      <a:r>
                        <a:rPr lang="hu-HU" sz="1000" u="none" strike="noStrike">
                          <a:effectLst/>
                        </a:rPr>
                        <a:t>N0 of EOF</a:t>
                      </a:r>
                      <a:endParaRPr lang="hu-HU" sz="1000" b="1" i="0" u="none" strike="noStrike">
                        <a:solidFill>
                          <a:srgbClr val="000000"/>
                        </a:solidFill>
                        <a:effectLst/>
                        <a:latin typeface="Calibri" panose="020F0502020204030204" pitchFamily="34" charset="0"/>
                      </a:endParaRPr>
                    </a:p>
                  </a:txBody>
                  <a:tcPr marL="8975" marR="8975" marT="8975" marB="0" anchor="ctr"/>
                </a:tc>
                <a:tc gridSpan="5">
                  <a:txBody>
                    <a:bodyPr/>
                    <a:lstStyle/>
                    <a:p>
                      <a:pPr algn="ctr" fontAlgn="ctr"/>
                      <a:r>
                        <a:rPr lang="hu-HU" sz="1000" b="1" u="none" strike="noStrike" dirty="0">
                          <a:solidFill>
                            <a:srgbClr val="C00000"/>
                          </a:solidFill>
                          <a:effectLst/>
                        </a:rPr>
                        <a:t>EOF</a:t>
                      </a:r>
                      <a:endParaRPr lang="hu-HU" sz="1000" b="1" i="0" u="none" strike="noStrike" dirty="0">
                        <a:solidFill>
                          <a:srgbClr val="C00000"/>
                        </a:solidFill>
                        <a:effectLst/>
                        <a:latin typeface="Calibri" panose="020F0502020204030204" pitchFamily="34" charset="0"/>
                      </a:endParaRPr>
                    </a:p>
                  </a:txBody>
                  <a:tcPr marL="8975" marR="8975" marT="8975" marB="0" anchor="ctr"/>
                </a:tc>
                <a:tc hMerge="1">
                  <a:txBody>
                    <a:bodyPr/>
                    <a:lstStyle/>
                    <a:p>
                      <a:endParaRPr lang="hu-HU"/>
                    </a:p>
                  </a:txBody>
                  <a:tcPr/>
                </a:tc>
                <a:tc hMerge="1">
                  <a:txBody>
                    <a:bodyPr/>
                    <a:lstStyle/>
                    <a:p>
                      <a:endParaRPr lang="hu-HU"/>
                    </a:p>
                  </a:txBody>
                  <a:tcPr/>
                </a:tc>
                <a:tc hMerge="1">
                  <a:txBody>
                    <a:bodyPr/>
                    <a:lstStyle/>
                    <a:p>
                      <a:endParaRPr lang="hu-HU"/>
                    </a:p>
                  </a:txBody>
                  <a:tcPr/>
                </a:tc>
                <a:tc hMerge="1">
                  <a:txBody>
                    <a:bodyPr/>
                    <a:lstStyle/>
                    <a:p>
                      <a:endParaRPr lang="hu-HU"/>
                    </a:p>
                  </a:txBody>
                  <a:tcPr/>
                </a:tc>
                <a:tc rowSpan="2">
                  <a:txBody>
                    <a:bodyPr/>
                    <a:lstStyle/>
                    <a:p>
                      <a:pPr algn="ctr" fontAlgn="ctr"/>
                      <a:r>
                        <a:rPr lang="hu-HU" sz="1000" u="none" strike="noStrike">
                          <a:effectLst/>
                        </a:rPr>
                        <a:t>N0 of LOF</a:t>
                      </a:r>
                      <a:endParaRPr lang="hu-HU" sz="1000" b="1" i="0" u="none" strike="noStrike">
                        <a:solidFill>
                          <a:srgbClr val="000000"/>
                        </a:solidFill>
                        <a:effectLst/>
                        <a:latin typeface="Calibri" panose="020F0502020204030204" pitchFamily="34" charset="0"/>
                      </a:endParaRPr>
                    </a:p>
                  </a:txBody>
                  <a:tcPr marL="8975" marR="8975" marT="8975" marB="0" anchor="ctr"/>
                </a:tc>
                <a:tc gridSpan="5">
                  <a:txBody>
                    <a:bodyPr/>
                    <a:lstStyle/>
                    <a:p>
                      <a:pPr algn="ctr" fontAlgn="ctr"/>
                      <a:r>
                        <a:rPr lang="hu-HU" sz="1000" b="1" u="none" strike="noStrike" dirty="0">
                          <a:solidFill>
                            <a:srgbClr val="C00000"/>
                          </a:solidFill>
                          <a:effectLst/>
                        </a:rPr>
                        <a:t>LOF</a:t>
                      </a:r>
                      <a:endParaRPr lang="hu-HU" sz="1000" b="1" i="0" u="none" strike="noStrike" dirty="0">
                        <a:solidFill>
                          <a:srgbClr val="C00000"/>
                        </a:solidFill>
                        <a:effectLst/>
                        <a:latin typeface="Calibri" panose="020F0502020204030204" pitchFamily="34" charset="0"/>
                      </a:endParaRPr>
                    </a:p>
                  </a:txBody>
                  <a:tcPr marL="8975" marR="8975" marT="8975" marB="0" anchor="ctr"/>
                </a:tc>
                <a:tc hMerge="1">
                  <a:txBody>
                    <a:bodyPr/>
                    <a:lstStyle/>
                    <a:p>
                      <a:endParaRPr lang="hu-HU"/>
                    </a:p>
                  </a:txBody>
                  <a:tcPr/>
                </a:tc>
                <a:tc hMerge="1">
                  <a:txBody>
                    <a:bodyPr/>
                    <a:lstStyle/>
                    <a:p>
                      <a:endParaRPr lang="hu-HU"/>
                    </a:p>
                  </a:txBody>
                  <a:tcPr/>
                </a:tc>
                <a:tc hMerge="1">
                  <a:txBody>
                    <a:bodyPr/>
                    <a:lstStyle/>
                    <a:p>
                      <a:endParaRPr lang="hu-HU"/>
                    </a:p>
                  </a:txBody>
                  <a:tcPr/>
                </a:tc>
                <a:tc hMerge="1">
                  <a:txBody>
                    <a:bodyPr/>
                    <a:lstStyle/>
                    <a:p>
                      <a:endParaRPr lang="hu-HU"/>
                    </a:p>
                  </a:txBody>
                  <a:tcPr/>
                </a:tc>
                <a:extLst>
                  <a:ext uri="{0D108BD9-81ED-4DB2-BD59-A6C34878D82A}">
                    <a16:rowId xmlns:a16="http://schemas.microsoft.com/office/drawing/2014/main" val="1620414338"/>
                  </a:ext>
                </a:extLst>
              </a:tr>
              <a:tr h="503871">
                <a:tc vMerge="1">
                  <a:txBody>
                    <a:bodyPr/>
                    <a:lstStyle/>
                    <a:p>
                      <a:endParaRPr lang="hu-HU"/>
                    </a:p>
                  </a:txBody>
                  <a:tcPr/>
                </a:tc>
                <a:tc vMerge="1">
                  <a:txBody>
                    <a:bodyPr/>
                    <a:lstStyle/>
                    <a:p>
                      <a:endParaRPr lang="hu-HU"/>
                    </a:p>
                  </a:txBody>
                  <a:tcPr/>
                </a:tc>
                <a:tc>
                  <a:txBody>
                    <a:bodyPr/>
                    <a:lstStyle/>
                    <a:p>
                      <a:pPr algn="ctr" fontAlgn="ctr"/>
                      <a:r>
                        <a:rPr lang="hu-HU" sz="1000" u="none" strike="noStrike">
                          <a:effectLst/>
                        </a:rPr>
                        <a:t>Mean</a:t>
                      </a:r>
                      <a:endParaRPr lang="hu-HU" sz="1000" b="1" i="0" u="none" strike="noStrike">
                        <a:solidFill>
                          <a:srgbClr val="000000"/>
                        </a:solidFill>
                        <a:effectLst/>
                        <a:latin typeface="Calibri" panose="020F0502020204030204" pitchFamily="34" charset="0"/>
                      </a:endParaRPr>
                    </a:p>
                  </a:txBody>
                  <a:tcPr marL="8975" marR="8975" marT="8975" marB="0" anchor="ctr"/>
                </a:tc>
                <a:tc>
                  <a:txBody>
                    <a:bodyPr/>
                    <a:lstStyle/>
                    <a:p>
                      <a:pPr algn="ctr" fontAlgn="ctr"/>
                      <a:r>
                        <a:rPr lang="hu-HU" sz="1000" u="none" strike="noStrike">
                          <a:effectLst/>
                        </a:rPr>
                        <a:t>Median</a:t>
                      </a:r>
                      <a:endParaRPr lang="hu-HU" sz="1000" b="1" i="0" u="none" strike="noStrike">
                        <a:solidFill>
                          <a:srgbClr val="000000"/>
                        </a:solidFill>
                        <a:effectLst/>
                        <a:latin typeface="Calibri" panose="020F0502020204030204" pitchFamily="34" charset="0"/>
                      </a:endParaRPr>
                    </a:p>
                  </a:txBody>
                  <a:tcPr marL="8975" marR="8975" marT="8975" marB="0" anchor="ctr"/>
                </a:tc>
                <a:tc>
                  <a:txBody>
                    <a:bodyPr/>
                    <a:lstStyle/>
                    <a:p>
                      <a:pPr algn="ctr" fontAlgn="ctr"/>
                      <a:r>
                        <a:rPr lang="hu-HU" sz="1000" u="none" strike="noStrike">
                          <a:effectLst/>
                        </a:rPr>
                        <a:t>Standard deviation</a:t>
                      </a:r>
                      <a:endParaRPr lang="hu-HU" sz="1000" b="1" i="0" u="none" strike="noStrike">
                        <a:solidFill>
                          <a:srgbClr val="000000"/>
                        </a:solidFill>
                        <a:effectLst/>
                        <a:latin typeface="Calibri" panose="020F0502020204030204" pitchFamily="34" charset="0"/>
                      </a:endParaRPr>
                    </a:p>
                  </a:txBody>
                  <a:tcPr marL="8975" marR="8975" marT="8975" marB="0" anchor="ctr"/>
                </a:tc>
                <a:tc>
                  <a:txBody>
                    <a:bodyPr/>
                    <a:lstStyle/>
                    <a:p>
                      <a:pPr algn="ctr" fontAlgn="ctr"/>
                      <a:r>
                        <a:rPr lang="hu-HU" sz="1000" u="none" strike="noStrike">
                          <a:effectLst/>
                        </a:rPr>
                        <a:t>Range min</a:t>
                      </a:r>
                      <a:endParaRPr lang="hu-HU" sz="1000" b="1" i="0" u="none" strike="noStrike">
                        <a:solidFill>
                          <a:srgbClr val="000000"/>
                        </a:solidFill>
                        <a:effectLst/>
                        <a:latin typeface="Calibri" panose="020F0502020204030204" pitchFamily="34" charset="0"/>
                      </a:endParaRPr>
                    </a:p>
                  </a:txBody>
                  <a:tcPr marL="8975" marR="8975" marT="8975" marB="0" anchor="ctr"/>
                </a:tc>
                <a:tc>
                  <a:txBody>
                    <a:bodyPr/>
                    <a:lstStyle/>
                    <a:p>
                      <a:pPr algn="ctr" fontAlgn="ctr"/>
                      <a:r>
                        <a:rPr lang="hu-HU" sz="1000" u="none" strike="noStrike">
                          <a:effectLst/>
                        </a:rPr>
                        <a:t>Range max</a:t>
                      </a:r>
                      <a:endParaRPr lang="hu-HU" sz="1000" b="1" i="0" u="none" strike="noStrike">
                        <a:solidFill>
                          <a:srgbClr val="000000"/>
                        </a:solidFill>
                        <a:effectLst/>
                        <a:latin typeface="Calibri" panose="020F0502020204030204" pitchFamily="34" charset="0"/>
                      </a:endParaRPr>
                    </a:p>
                  </a:txBody>
                  <a:tcPr marL="8975" marR="8975" marT="8975" marB="0" anchor="ctr"/>
                </a:tc>
                <a:tc vMerge="1">
                  <a:txBody>
                    <a:bodyPr/>
                    <a:lstStyle/>
                    <a:p>
                      <a:endParaRPr lang="hu-HU"/>
                    </a:p>
                  </a:txBody>
                  <a:tcPr/>
                </a:tc>
                <a:tc>
                  <a:txBody>
                    <a:bodyPr/>
                    <a:lstStyle/>
                    <a:p>
                      <a:pPr algn="ctr" fontAlgn="ctr"/>
                      <a:r>
                        <a:rPr lang="hu-HU" sz="1000" u="none" strike="noStrike">
                          <a:effectLst/>
                        </a:rPr>
                        <a:t>Mean</a:t>
                      </a:r>
                      <a:endParaRPr lang="hu-HU" sz="1000" b="1" i="0" u="none" strike="noStrike">
                        <a:solidFill>
                          <a:srgbClr val="000000"/>
                        </a:solidFill>
                        <a:effectLst/>
                        <a:latin typeface="Calibri" panose="020F0502020204030204" pitchFamily="34" charset="0"/>
                      </a:endParaRPr>
                    </a:p>
                  </a:txBody>
                  <a:tcPr marL="8975" marR="8975" marT="8975" marB="0" anchor="ctr"/>
                </a:tc>
                <a:tc>
                  <a:txBody>
                    <a:bodyPr/>
                    <a:lstStyle/>
                    <a:p>
                      <a:pPr algn="ctr" fontAlgn="ctr"/>
                      <a:r>
                        <a:rPr lang="hu-HU" sz="1000" u="none" strike="noStrike">
                          <a:effectLst/>
                        </a:rPr>
                        <a:t>Median</a:t>
                      </a:r>
                      <a:endParaRPr lang="hu-HU" sz="1000" b="1" i="0" u="none" strike="noStrike">
                        <a:solidFill>
                          <a:srgbClr val="000000"/>
                        </a:solidFill>
                        <a:effectLst/>
                        <a:latin typeface="Calibri" panose="020F0502020204030204" pitchFamily="34" charset="0"/>
                      </a:endParaRPr>
                    </a:p>
                  </a:txBody>
                  <a:tcPr marL="8975" marR="8975" marT="8975" marB="0" anchor="ctr"/>
                </a:tc>
                <a:tc>
                  <a:txBody>
                    <a:bodyPr/>
                    <a:lstStyle/>
                    <a:p>
                      <a:pPr algn="ctr" fontAlgn="ctr"/>
                      <a:r>
                        <a:rPr lang="hu-HU" sz="1000" u="none" strike="noStrike">
                          <a:effectLst/>
                        </a:rPr>
                        <a:t>Standard deviation</a:t>
                      </a:r>
                      <a:endParaRPr lang="hu-HU" sz="1000" b="1" i="0" u="none" strike="noStrike">
                        <a:solidFill>
                          <a:srgbClr val="000000"/>
                        </a:solidFill>
                        <a:effectLst/>
                        <a:latin typeface="Calibri" panose="020F0502020204030204" pitchFamily="34" charset="0"/>
                      </a:endParaRPr>
                    </a:p>
                  </a:txBody>
                  <a:tcPr marL="8975" marR="8975" marT="8975" marB="0" anchor="ctr"/>
                </a:tc>
                <a:tc>
                  <a:txBody>
                    <a:bodyPr/>
                    <a:lstStyle/>
                    <a:p>
                      <a:pPr algn="ctr" fontAlgn="ctr"/>
                      <a:r>
                        <a:rPr lang="hu-HU" sz="1000" u="none" strike="noStrike">
                          <a:effectLst/>
                        </a:rPr>
                        <a:t>Range min</a:t>
                      </a:r>
                      <a:endParaRPr lang="hu-HU" sz="1000" b="1" i="0" u="none" strike="noStrike">
                        <a:solidFill>
                          <a:srgbClr val="000000"/>
                        </a:solidFill>
                        <a:effectLst/>
                        <a:latin typeface="Calibri" panose="020F0502020204030204" pitchFamily="34" charset="0"/>
                      </a:endParaRPr>
                    </a:p>
                  </a:txBody>
                  <a:tcPr marL="8975" marR="8975" marT="8975" marB="0" anchor="ctr"/>
                </a:tc>
                <a:tc>
                  <a:txBody>
                    <a:bodyPr/>
                    <a:lstStyle/>
                    <a:p>
                      <a:pPr algn="ctr" fontAlgn="ctr"/>
                      <a:r>
                        <a:rPr lang="hu-HU" sz="1000" u="none" strike="noStrike">
                          <a:effectLst/>
                        </a:rPr>
                        <a:t>Range max</a:t>
                      </a:r>
                      <a:endParaRPr lang="hu-HU" sz="1000" b="1" i="0" u="none" strike="noStrike">
                        <a:solidFill>
                          <a:srgbClr val="000000"/>
                        </a:solidFill>
                        <a:effectLst/>
                        <a:latin typeface="Calibri" panose="020F0502020204030204" pitchFamily="34" charset="0"/>
                      </a:endParaRPr>
                    </a:p>
                  </a:txBody>
                  <a:tcPr marL="8975" marR="8975" marT="8975" marB="0" anchor="ctr"/>
                </a:tc>
                <a:extLst>
                  <a:ext uri="{0D108BD9-81ED-4DB2-BD59-A6C34878D82A}">
                    <a16:rowId xmlns:a16="http://schemas.microsoft.com/office/drawing/2014/main" val="3745765104"/>
                  </a:ext>
                </a:extLst>
              </a:tr>
              <a:tr h="292301">
                <a:tc>
                  <a:txBody>
                    <a:bodyPr/>
                    <a:lstStyle/>
                    <a:p>
                      <a:pPr algn="ctr" fontAlgn="ctr"/>
                      <a:r>
                        <a:rPr lang="hu-HU" sz="900" u="none" strike="noStrike" dirty="0" err="1">
                          <a:effectLst/>
                        </a:rPr>
                        <a:t>wang</a:t>
                      </a:r>
                      <a:r>
                        <a:rPr lang="hu-HU" sz="900" u="none" strike="noStrike" dirty="0">
                          <a:effectLst/>
                        </a:rPr>
                        <a:t> 2019</a:t>
                      </a:r>
                      <a:endParaRPr lang="hu-HU" sz="900" b="0" i="0" u="none" strike="noStrike" dirty="0">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51</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dirty="0">
                          <a:effectLst/>
                          <a:highlight>
                            <a:srgbClr val="FFFF00"/>
                          </a:highlight>
                        </a:rPr>
                        <a:t>3.71</a:t>
                      </a:r>
                      <a:endParaRPr lang="hu-HU" sz="900" b="0" i="0" u="none" strike="noStrike" dirty="0">
                        <a:solidFill>
                          <a:srgbClr val="000000"/>
                        </a:solidFill>
                        <a:effectLst/>
                        <a:highlight>
                          <a:srgbClr val="FFFF00"/>
                        </a:highlight>
                        <a:latin typeface="Arial" panose="020B0604020202020204" pitchFamily="34" charset="0"/>
                      </a:endParaRPr>
                    </a:p>
                  </a:txBody>
                  <a:tcPr marL="8975" marR="8975" marT="8975" marB="0" anchor="ctr"/>
                </a:tc>
                <a:tc>
                  <a:txBody>
                    <a:bodyPr/>
                    <a:lstStyle/>
                    <a:p>
                      <a:pPr algn="ctr" fontAlgn="ctr"/>
                      <a:r>
                        <a:rPr lang="hu-HU" sz="900" u="none" strike="noStrike">
                          <a:effectLst/>
                        </a:rPr>
                        <a:t> </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1.21</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 </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 </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49</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dirty="0">
                          <a:effectLst/>
                          <a:highlight>
                            <a:srgbClr val="00FFFF"/>
                          </a:highlight>
                        </a:rPr>
                        <a:t>4.24</a:t>
                      </a:r>
                      <a:endParaRPr lang="hu-HU" sz="900" b="0" i="0" u="none" strike="noStrike" dirty="0">
                        <a:solidFill>
                          <a:srgbClr val="000000"/>
                        </a:solidFill>
                        <a:effectLst/>
                        <a:highlight>
                          <a:srgbClr val="00FFFF"/>
                        </a:highlight>
                        <a:latin typeface="Arial" panose="020B0604020202020204" pitchFamily="34" charset="0"/>
                      </a:endParaRPr>
                    </a:p>
                  </a:txBody>
                  <a:tcPr marL="8975" marR="8975" marT="8975" marB="0" anchor="ctr"/>
                </a:tc>
                <a:tc>
                  <a:txBody>
                    <a:bodyPr/>
                    <a:lstStyle/>
                    <a:p>
                      <a:pPr algn="ctr" fontAlgn="ctr"/>
                      <a:r>
                        <a:rPr lang="hu-HU" sz="900" u="none" strike="noStrike">
                          <a:effectLst/>
                        </a:rPr>
                        <a:t> </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2.8</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 </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 </a:t>
                      </a:r>
                      <a:endParaRPr lang="hu-HU" sz="900" b="0" i="0" u="none" strike="noStrike">
                        <a:solidFill>
                          <a:srgbClr val="000000"/>
                        </a:solidFill>
                        <a:effectLst/>
                        <a:latin typeface="Arial" panose="020B0604020202020204" pitchFamily="34" charset="0"/>
                      </a:endParaRPr>
                    </a:p>
                  </a:txBody>
                  <a:tcPr marL="8975" marR="8975" marT="8975" marB="0" anchor="ctr"/>
                </a:tc>
                <a:extLst>
                  <a:ext uri="{0D108BD9-81ED-4DB2-BD59-A6C34878D82A}">
                    <a16:rowId xmlns:a16="http://schemas.microsoft.com/office/drawing/2014/main" val="4269550195"/>
                  </a:ext>
                </a:extLst>
              </a:tr>
              <a:tr h="292301">
                <a:tc>
                  <a:txBody>
                    <a:bodyPr/>
                    <a:lstStyle/>
                    <a:p>
                      <a:pPr algn="ctr" fontAlgn="ctr"/>
                      <a:r>
                        <a:rPr lang="hu-HU" sz="900" u="none" strike="noStrike" dirty="0">
                          <a:effectLst/>
                        </a:rPr>
                        <a:t>sun2017</a:t>
                      </a:r>
                      <a:endParaRPr lang="hu-HU" sz="900" b="0" i="0" u="none" strike="noStrike" dirty="0">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140</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 </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dirty="0">
                          <a:effectLst/>
                          <a:highlight>
                            <a:srgbClr val="FFFF00"/>
                          </a:highlight>
                        </a:rPr>
                        <a:t>3</a:t>
                      </a:r>
                      <a:endParaRPr lang="hu-HU" sz="900" b="0" i="0" u="none" strike="noStrike" dirty="0">
                        <a:solidFill>
                          <a:srgbClr val="000000"/>
                        </a:solidFill>
                        <a:effectLst/>
                        <a:highlight>
                          <a:srgbClr val="FFFF00"/>
                        </a:highlight>
                        <a:latin typeface="Arial" panose="020B0604020202020204" pitchFamily="34" charset="0"/>
                      </a:endParaRPr>
                    </a:p>
                  </a:txBody>
                  <a:tcPr marL="8975" marR="8975" marT="8975" marB="0" anchor="ctr"/>
                </a:tc>
                <a:tc>
                  <a:txBody>
                    <a:bodyPr/>
                    <a:lstStyle/>
                    <a:p>
                      <a:pPr algn="ctr" fontAlgn="ctr"/>
                      <a:r>
                        <a:rPr lang="hu-HU" sz="900" u="none" strike="noStrike">
                          <a:effectLst/>
                        </a:rPr>
                        <a:t> </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3</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4</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140</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 </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dirty="0">
                          <a:effectLst/>
                          <a:highlight>
                            <a:srgbClr val="00FFFF"/>
                          </a:highlight>
                        </a:rPr>
                        <a:t>4</a:t>
                      </a:r>
                      <a:endParaRPr lang="hu-HU" sz="900" b="0" i="0" u="none" strike="noStrike" dirty="0">
                        <a:solidFill>
                          <a:srgbClr val="000000"/>
                        </a:solidFill>
                        <a:effectLst/>
                        <a:highlight>
                          <a:srgbClr val="00FFFF"/>
                        </a:highlight>
                        <a:latin typeface="Arial" panose="020B0604020202020204" pitchFamily="34" charset="0"/>
                      </a:endParaRPr>
                    </a:p>
                  </a:txBody>
                  <a:tcPr marL="8975" marR="8975" marT="8975" marB="0" anchor="ctr"/>
                </a:tc>
                <a:tc>
                  <a:txBody>
                    <a:bodyPr/>
                    <a:lstStyle/>
                    <a:p>
                      <a:pPr algn="ctr" fontAlgn="ctr"/>
                      <a:r>
                        <a:rPr lang="hu-HU" sz="900" u="none" strike="noStrike">
                          <a:effectLst/>
                        </a:rPr>
                        <a:t> </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3</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4</a:t>
                      </a:r>
                      <a:endParaRPr lang="hu-HU" sz="900" b="0" i="0" u="none" strike="noStrike">
                        <a:solidFill>
                          <a:srgbClr val="000000"/>
                        </a:solidFill>
                        <a:effectLst/>
                        <a:latin typeface="Arial" panose="020B0604020202020204" pitchFamily="34" charset="0"/>
                      </a:endParaRPr>
                    </a:p>
                  </a:txBody>
                  <a:tcPr marL="8975" marR="8975" marT="8975" marB="0" anchor="ctr"/>
                </a:tc>
                <a:extLst>
                  <a:ext uri="{0D108BD9-81ED-4DB2-BD59-A6C34878D82A}">
                    <a16:rowId xmlns:a16="http://schemas.microsoft.com/office/drawing/2014/main" val="4191160914"/>
                  </a:ext>
                </a:extLst>
              </a:tr>
              <a:tr h="292301">
                <a:tc>
                  <a:txBody>
                    <a:bodyPr/>
                    <a:lstStyle/>
                    <a:p>
                      <a:pPr algn="ctr" fontAlgn="ctr"/>
                      <a:r>
                        <a:rPr lang="hu-HU" sz="900" u="none" strike="noStrike" dirty="0">
                          <a:effectLst/>
                        </a:rPr>
                        <a:t>sun2014</a:t>
                      </a:r>
                      <a:endParaRPr lang="hu-HU" sz="900" b="0" i="0" u="none" strike="noStrike" dirty="0">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68</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dirty="0">
                          <a:effectLst/>
                          <a:highlight>
                            <a:srgbClr val="FFFF00"/>
                          </a:highlight>
                        </a:rPr>
                        <a:t>4.4</a:t>
                      </a:r>
                      <a:endParaRPr lang="hu-HU" sz="900" b="0" i="0" u="none" strike="noStrike" dirty="0">
                        <a:solidFill>
                          <a:srgbClr val="000000"/>
                        </a:solidFill>
                        <a:effectLst/>
                        <a:highlight>
                          <a:srgbClr val="FFFF00"/>
                        </a:highlight>
                        <a:latin typeface="Arial" panose="020B0604020202020204" pitchFamily="34" charset="0"/>
                      </a:endParaRPr>
                    </a:p>
                  </a:txBody>
                  <a:tcPr marL="8975" marR="8975" marT="8975" marB="0" anchor="ctr"/>
                </a:tc>
                <a:tc>
                  <a:txBody>
                    <a:bodyPr/>
                    <a:lstStyle/>
                    <a:p>
                      <a:pPr algn="ctr" fontAlgn="ctr"/>
                      <a:r>
                        <a:rPr lang="hu-HU" sz="900" u="none" strike="noStrike">
                          <a:effectLst/>
                        </a:rPr>
                        <a:t> </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1.3</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 </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 </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65</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dirty="0">
                          <a:effectLst/>
                          <a:highlight>
                            <a:srgbClr val="00FFFF"/>
                          </a:highlight>
                        </a:rPr>
                        <a:t>6.5</a:t>
                      </a:r>
                      <a:endParaRPr lang="hu-HU" sz="900" b="0" i="0" u="none" strike="noStrike" dirty="0">
                        <a:solidFill>
                          <a:srgbClr val="000000"/>
                        </a:solidFill>
                        <a:effectLst/>
                        <a:highlight>
                          <a:srgbClr val="00FFFF"/>
                        </a:highlight>
                        <a:latin typeface="Arial" panose="020B0604020202020204" pitchFamily="34" charset="0"/>
                      </a:endParaRPr>
                    </a:p>
                  </a:txBody>
                  <a:tcPr marL="8975" marR="8975" marT="8975" marB="0" anchor="ctr"/>
                </a:tc>
                <a:tc>
                  <a:txBody>
                    <a:bodyPr/>
                    <a:lstStyle/>
                    <a:p>
                      <a:pPr algn="ctr" fontAlgn="ctr"/>
                      <a:r>
                        <a:rPr lang="hu-HU" sz="900" u="none" strike="noStrike">
                          <a:effectLst/>
                        </a:rPr>
                        <a:t> </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1.0</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 </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 </a:t>
                      </a:r>
                      <a:endParaRPr lang="hu-HU" sz="900" b="0" i="0" u="none" strike="noStrike">
                        <a:solidFill>
                          <a:srgbClr val="000000"/>
                        </a:solidFill>
                        <a:effectLst/>
                        <a:latin typeface="Arial" panose="020B0604020202020204" pitchFamily="34" charset="0"/>
                      </a:endParaRPr>
                    </a:p>
                  </a:txBody>
                  <a:tcPr marL="8975" marR="8975" marT="8975" marB="0" anchor="ctr"/>
                </a:tc>
                <a:extLst>
                  <a:ext uri="{0D108BD9-81ED-4DB2-BD59-A6C34878D82A}">
                    <a16:rowId xmlns:a16="http://schemas.microsoft.com/office/drawing/2014/main" val="2289999834"/>
                  </a:ext>
                </a:extLst>
              </a:tr>
              <a:tr h="292301">
                <a:tc rowSpan="2">
                  <a:txBody>
                    <a:bodyPr/>
                    <a:lstStyle/>
                    <a:p>
                      <a:pPr algn="ctr" fontAlgn="ctr"/>
                      <a:r>
                        <a:rPr lang="hu-HU" sz="900" u="none" strike="noStrike" dirty="0" err="1">
                          <a:effectLst/>
                        </a:rPr>
                        <a:t>shimizu</a:t>
                      </a:r>
                      <a:r>
                        <a:rPr lang="hu-HU" sz="900" u="none" strike="noStrike" dirty="0">
                          <a:effectLst/>
                        </a:rPr>
                        <a:t> 2018</a:t>
                      </a:r>
                      <a:endParaRPr lang="hu-HU" sz="900" b="0" i="0" u="none" strike="noStrike" dirty="0">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70</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 </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dirty="0">
                          <a:effectLst/>
                          <a:highlight>
                            <a:srgbClr val="FFFF00"/>
                          </a:highlight>
                        </a:rPr>
                        <a:t>4</a:t>
                      </a:r>
                      <a:endParaRPr lang="hu-HU" sz="900" b="0" i="0" u="none" strike="noStrike" dirty="0">
                        <a:solidFill>
                          <a:srgbClr val="000000"/>
                        </a:solidFill>
                        <a:effectLst/>
                        <a:highlight>
                          <a:srgbClr val="FFFF00"/>
                        </a:highlight>
                        <a:latin typeface="Arial" panose="020B0604020202020204" pitchFamily="34" charset="0"/>
                      </a:endParaRPr>
                    </a:p>
                  </a:txBody>
                  <a:tcPr marL="8975" marR="8975" marT="8975" marB="0" anchor="ctr"/>
                </a:tc>
                <a:tc>
                  <a:txBody>
                    <a:bodyPr/>
                    <a:lstStyle/>
                    <a:p>
                      <a:pPr algn="ctr" fontAlgn="ctr"/>
                      <a:r>
                        <a:rPr lang="hu-HU" sz="900" u="none" strike="noStrike">
                          <a:effectLst/>
                        </a:rPr>
                        <a:t> </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1</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7</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84</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 </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dirty="0">
                          <a:effectLst/>
                          <a:highlight>
                            <a:srgbClr val="00FFFF"/>
                          </a:highlight>
                        </a:rPr>
                        <a:t>4</a:t>
                      </a:r>
                      <a:endParaRPr lang="hu-HU" sz="900" b="0" i="0" u="none" strike="noStrike" dirty="0">
                        <a:solidFill>
                          <a:srgbClr val="000000"/>
                        </a:solidFill>
                        <a:effectLst/>
                        <a:highlight>
                          <a:srgbClr val="00FFFF"/>
                        </a:highlight>
                        <a:latin typeface="Arial" panose="020B0604020202020204" pitchFamily="34" charset="0"/>
                      </a:endParaRPr>
                    </a:p>
                  </a:txBody>
                  <a:tcPr marL="8975" marR="8975" marT="8975" marB="0" anchor="ctr"/>
                </a:tc>
                <a:tc>
                  <a:txBody>
                    <a:bodyPr/>
                    <a:lstStyle/>
                    <a:p>
                      <a:pPr algn="ctr" fontAlgn="ctr"/>
                      <a:r>
                        <a:rPr lang="hu-HU" sz="900" u="none" strike="noStrike">
                          <a:effectLst/>
                        </a:rPr>
                        <a:t> </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1</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7</a:t>
                      </a:r>
                      <a:endParaRPr lang="hu-HU" sz="900" b="0" i="0" u="none" strike="noStrike">
                        <a:solidFill>
                          <a:srgbClr val="000000"/>
                        </a:solidFill>
                        <a:effectLst/>
                        <a:latin typeface="Arial" panose="020B0604020202020204" pitchFamily="34" charset="0"/>
                      </a:endParaRPr>
                    </a:p>
                  </a:txBody>
                  <a:tcPr marL="8975" marR="8975" marT="8975" marB="0" anchor="ctr"/>
                </a:tc>
                <a:extLst>
                  <a:ext uri="{0D108BD9-81ED-4DB2-BD59-A6C34878D82A}">
                    <a16:rowId xmlns:a16="http://schemas.microsoft.com/office/drawing/2014/main" val="955844152"/>
                  </a:ext>
                </a:extLst>
              </a:tr>
              <a:tr h="292301">
                <a:tc vMerge="1">
                  <a:txBody>
                    <a:bodyPr/>
                    <a:lstStyle/>
                    <a:p>
                      <a:endParaRPr lang="hu-HU"/>
                    </a:p>
                  </a:txBody>
                  <a:tcPr/>
                </a:tc>
                <a:tc>
                  <a:txBody>
                    <a:bodyPr/>
                    <a:lstStyle/>
                    <a:p>
                      <a:pPr algn="ctr" fontAlgn="ctr"/>
                      <a:r>
                        <a:rPr lang="hu-HU" sz="900" u="none" strike="noStrike">
                          <a:effectLst/>
                        </a:rPr>
                        <a:t>32</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 </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dirty="0">
                          <a:effectLst/>
                          <a:highlight>
                            <a:srgbClr val="FFFF00"/>
                          </a:highlight>
                        </a:rPr>
                        <a:t>4</a:t>
                      </a:r>
                      <a:endParaRPr lang="hu-HU" sz="900" b="0" i="0" u="none" strike="noStrike" dirty="0">
                        <a:solidFill>
                          <a:srgbClr val="000000"/>
                        </a:solidFill>
                        <a:effectLst/>
                        <a:highlight>
                          <a:srgbClr val="FFFF00"/>
                        </a:highlight>
                        <a:latin typeface="Arial" panose="020B0604020202020204" pitchFamily="34" charset="0"/>
                      </a:endParaRPr>
                    </a:p>
                  </a:txBody>
                  <a:tcPr marL="8975" marR="8975" marT="8975" marB="0" anchor="ctr"/>
                </a:tc>
                <a:tc>
                  <a:txBody>
                    <a:bodyPr/>
                    <a:lstStyle/>
                    <a:p>
                      <a:pPr algn="ctr" fontAlgn="ctr"/>
                      <a:r>
                        <a:rPr lang="hu-HU" sz="900" u="none" strike="noStrike">
                          <a:effectLst/>
                        </a:rPr>
                        <a:t> </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1</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7</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30</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 </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dirty="0">
                          <a:effectLst/>
                          <a:highlight>
                            <a:srgbClr val="00FFFF"/>
                          </a:highlight>
                        </a:rPr>
                        <a:t>4.5</a:t>
                      </a:r>
                      <a:endParaRPr lang="hu-HU" sz="900" b="0" i="0" u="none" strike="noStrike" dirty="0">
                        <a:solidFill>
                          <a:srgbClr val="000000"/>
                        </a:solidFill>
                        <a:effectLst/>
                        <a:highlight>
                          <a:srgbClr val="00FFFF"/>
                        </a:highlight>
                        <a:latin typeface="Arial" panose="020B0604020202020204" pitchFamily="34" charset="0"/>
                      </a:endParaRPr>
                    </a:p>
                  </a:txBody>
                  <a:tcPr marL="8975" marR="8975" marT="8975" marB="0" anchor="ctr"/>
                </a:tc>
                <a:tc>
                  <a:txBody>
                    <a:bodyPr/>
                    <a:lstStyle/>
                    <a:p>
                      <a:pPr algn="ctr" fontAlgn="ctr"/>
                      <a:r>
                        <a:rPr lang="hu-HU" sz="900" u="none" strike="noStrike">
                          <a:effectLst/>
                        </a:rPr>
                        <a:t> </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2</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11</a:t>
                      </a:r>
                      <a:endParaRPr lang="hu-HU" sz="900" b="0" i="0" u="none" strike="noStrike">
                        <a:solidFill>
                          <a:srgbClr val="000000"/>
                        </a:solidFill>
                        <a:effectLst/>
                        <a:latin typeface="Arial" panose="020B0604020202020204" pitchFamily="34" charset="0"/>
                      </a:endParaRPr>
                    </a:p>
                  </a:txBody>
                  <a:tcPr marL="8975" marR="8975" marT="8975" marB="0" anchor="ctr"/>
                </a:tc>
                <a:extLst>
                  <a:ext uri="{0D108BD9-81ED-4DB2-BD59-A6C34878D82A}">
                    <a16:rowId xmlns:a16="http://schemas.microsoft.com/office/drawing/2014/main" val="3391267562"/>
                  </a:ext>
                </a:extLst>
              </a:tr>
              <a:tr h="292301">
                <a:tc>
                  <a:txBody>
                    <a:bodyPr/>
                    <a:lstStyle/>
                    <a:p>
                      <a:pPr algn="l" fontAlgn="b"/>
                      <a:endParaRPr lang="hu-HU" sz="900" b="0" i="0" u="none" strike="noStrike">
                        <a:solidFill>
                          <a:srgbClr val="000000"/>
                        </a:solidFill>
                        <a:effectLst/>
                        <a:latin typeface="Arial" panose="020B0604020202020204" pitchFamily="34" charset="0"/>
                      </a:endParaRPr>
                    </a:p>
                  </a:txBody>
                  <a:tcPr marL="8975" marR="8975" marT="8975" marB="0" anchor="b"/>
                </a:tc>
                <a:tc>
                  <a:txBody>
                    <a:bodyPr/>
                    <a:lstStyle/>
                    <a:p>
                      <a:pPr algn="l" fontAlgn="b"/>
                      <a:endParaRPr lang="hu-HU" sz="900" b="0" i="0" u="none" strike="noStrike">
                        <a:solidFill>
                          <a:srgbClr val="000000"/>
                        </a:solidFill>
                        <a:effectLst/>
                        <a:latin typeface="Arial" panose="020B0604020202020204" pitchFamily="34" charset="0"/>
                      </a:endParaRPr>
                    </a:p>
                  </a:txBody>
                  <a:tcPr marL="8975" marR="8975" marT="8975" marB="0" anchor="b"/>
                </a:tc>
                <a:tc>
                  <a:txBody>
                    <a:bodyPr/>
                    <a:lstStyle/>
                    <a:p>
                      <a:pPr algn="l" fontAlgn="b"/>
                      <a:endParaRPr lang="hu-HU" sz="900" b="0" i="0" u="none" strike="noStrike">
                        <a:solidFill>
                          <a:srgbClr val="000000"/>
                        </a:solidFill>
                        <a:effectLst/>
                        <a:latin typeface="Arial" panose="020B0604020202020204" pitchFamily="34" charset="0"/>
                      </a:endParaRPr>
                    </a:p>
                  </a:txBody>
                  <a:tcPr marL="8975" marR="8975" marT="8975" marB="0" anchor="b"/>
                </a:tc>
                <a:tc>
                  <a:txBody>
                    <a:bodyPr/>
                    <a:lstStyle/>
                    <a:p>
                      <a:pPr algn="l" fontAlgn="b"/>
                      <a:endParaRPr lang="hu-HU" sz="900" b="0" i="0" u="none" strike="noStrike">
                        <a:solidFill>
                          <a:srgbClr val="000000"/>
                        </a:solidFill>
                        <a:effectLst/>
                        <a:latin typeface="Arial" panose="020B0604020202020204" pitchFamily="34" charset="0"/>
                      </a:endParaRPr>
                    </a:p>
                  </a:txBody>
                  <a:tcPr marL="8975" marR="8975" marT="8975" marB="0" anchor="b"/>
                </a:tc>
                <a:tc>
                  <a:txBody>
                    <a:bodyPr/>
                    <a:lstStyle/>
                    <a:p>
                      <a:pPr algn="l" fontAlgn="b"/>
                      <a:endParaRPr lang="hu-HU" sz="900" b="0" i="0" u="none" strike="noStrike">
                        <a:solidFill>
                          <a:srgbClr val="000000"/>
                        </a:solidFill>
                        <a:effectLst/>
                        <a:latin typeface="Arial" panose="020B0604020202020204" pitchFamily="34" charset="0"/>
                      </a:endParaRPr>
                    </a:p>
                  </a:txBody>
                  <a:tcPr marL="8975" marR="8975" marT="8975" marB="0" anchor="b"/>
                </a:tc>
                <a:tc>
                  <a:txBody>
                    <a:bodyPr/>
                    <a:lstStyle/>
                    <a:p>
                      <a:pPr algn="l" fontAlgn="b"/>
                      <a:endParaRPr lang="hu-HU" sz="900" b="0" i="0" u="none" strike="noStrike">
                        <a:solidFill>
                          <a:srgbClr val="000000"/>
                        </a:solidFill>
                        <a:effectLst/>
                        <a:latin typeface="Arial" panose="020B0604020202020204" pitchFamily="34" charset="0"/>
                      </a:endParaRPr>
                    </a:p>
                  </a:txBody>
                  <a:tcPr marL="8975" marR="8975" marT="8975" marB="0" anchor="b"/>
                </a:tc>
                <a:tc>
                  <a:txBody>
                    <a:bodyPr/>
                    <a:lstStyle/>
                    <a:p>
                      <a:pPr algn="l" fontAlgn="b"/>
                      <a:endParaRPr lang="hu-HU" sz="900" b="0" i="0" u="none" strike="noStrike">
                        <a:solidFill>
                          <a:srgbClr val="000000"/>
                        </a:solidFill>
                        <a:effectLst/>
                        <a:latin typeface="Arial" panose="020B0604020202020204" pitchFamily="34" charset="0"/>
                      </a:endParaRPr>
                    </a:p>
                  </a:txBody>
                  <a:tcPr marL="8975" marR="8975" marT="8975" marB="0" anchor="b"/>
                </a:tc>
                <a:tc>
                  <a:txBody>
                    <a:bodyPr/>
                    <a:lstStyle/>
                    <a:p>
                      <a:pPr algn="l" fontAlgn="b"/>
                      <a:endParaRPr lang="hu-HU" sz="900" b="0" i="0" u="none" strike="noStrike">
                        <a:solidFill>
                          <a:srgbClr val="000000"/>
                        </a:solidFill>
                        <a:effectLst/>
                        <a:latin typeface="Arial" panose="020B0604020202020204" pitchFamily="34" charset="0"/>
                      </a:endParaRPr>
                    </a:p>
                  </a:txBody>
                  <a:tcPr marL="8975" marR="8975" marT="8975" marB="0" anchor="b"/>
                </a:tc>
                <a:tc>
                  <a:txBody>
                    <a:bodyPr/>
                    <a:lstStyle/>
                    <a:p>
                      <a:pPr algn="l" fontAlgn="b"/>
                      <a:endParaRPr lang="hu-HU" sz="900" b="0" i="0" u="none" strike="noStrike">
                        <a:solidFill>
                          <a:srgbClr val="000000"/>
                        </a:solidFill>
                        <a:effectLst/>
                        <a:latin typeface="Arial" panose="020B0604020202020204" pitchFamily="34" charset="0"/>
                      </a:endParaRPr>
                    </a:p>
                  </a:txBody>
                  <a:tcPr marL="8975" marR="8975" marT="8975" marB="0" anchor="b"/>
                </a:tc>
                <a:tc>
                  <a:txBody>
                    <a:bodyPr/>
                    <a:lstStyle/>
                    <a:p>
                      <a:pPr algn="l" fontAlgn="b"/>
                      <a:endParaRPr lang="hu-HU" sz="900" b="0" i="0" u="none" strike="noStrike">
                        <a:solidFill>
                          <a:srgbClr val="000000"/>
                        </a:solidFill>
                        <a:effectLst/>
                        <a:latin typeface="Arial" panose="020B0604020202020204" pitchFamily="34" charset="0"/>
                      </a:endParaRPr>
                    </a:p>
                  </a:txBody>
                  <a:tcPr marL="8975" marR="8975" marT="8975" marB="0" anchor="b"/>
                </a:tc>
                <a:tc>
                  <a:txBody>
                    <a:bodyPr/>
                    <a:lstStyle/>
                    <a:p>
                      <a:pPr algn="l" fontAlgn="b"/>
                      <a:endParaRPr lang="hu-HU" sz="900" b="0" i="0" u="none" strike="noStrike">
                        <a:solidFill>
                          <a:srgbClr val="000000"/>
                        </a:solidFill>
                        <a:effectLst/>
                        <a:latin typeface="Arial" panose="020B0604020202020204" pitchFamily="34" charset="0"/>
                      </a:endParaRPr>
                    </a:p>
                  </a:txBody>
                  <a:tcPr marL="8975" marR="8975" marT="8975" marB="0" anchor="b"/>
                </a:tc>
                <a:tc>
                  <a:txBody>
                    <a:bodyPr/>
                    <a:lstStyle/>
                    <a:p>
                      <a:pPr algn="l" fontAlgn="b"/>
                      <a:endParaRPr lang="hu-HU" sz="900" b="0" i="0" u="none" strike="noStrike">
                        <a:solidFill>
                          <a:srgbClr val="000000"/>
                        </a:solidFill>
                        <a:effectLst/>
                        <a:latin typeface="Arial" panose="020B0604020202020204" pitchFamily="34" charset="0"/>
                      </a:endParaRPr>
                    </a:p>
                  </a:txBody>
                  <a:tcPr marL="8975" marR="8975" marT="8975" marB="0" anchor="b"/>
                </a:tc>
                <a:tc>
                  <a:txBody>
                    <a:bodyPr/>
                    <a:lstStyle/>
                    <a:p>
                      <a:pPr algn="l" fontAlgn="b"/>
                      <a:endParaRPr lang="hu-HU" sz="900" b="0" i="0" u="none" strike="noStrike" dirty="0">
                        <a:solidFill>
                          <a:srgbClr val="000000"/>
                        </a:solidFill>
                        <a:effectLst/>
                        <a:latin typeface="Arial" panose="020B0604020202020204" pitchFamily="34" charset="0"/>
                      </a:endParaRPr>
                    </a:p>
                  </a:txBody>
                  <a:tcPr marL="8975" marR="8975" marT="8975" marB="0" anchor="b"/>
                </a:tc>
                <a:extLst>
                  <a:ext uri="{0D108BD9-81ED-4DB2-BD59-A6C34878D82A}">
                    <a16:rowId xmlns:a16="http://schemas.microsoft.com/office/drawing/2014/main" val="2222911455"/>
                  </a:ext>
                </a:extLst>
              </a:tr>
            </a:tbl>
          </a:graphicData>
        </a:graphic>
      </p:graphicFrame>
      <p:sp>
        <p:nvSpPr>
          <p:cNvPr id="3" name="Szövegdoboz 2">
            <a:extLst>
              <a:ext uri="{FF2B5EF4-FFF2-40B4-BE49-F238E27FC236}">
                <a16:creationId xmlns:a16="http://schemas.microsoft.com/office/drawing/2014/main" id="{66287B39-39E8-0E4A-9160-F211F6E9B5EE}"/>
              </a:ext>
            </a:extLst>
          </p:cNvPr>
          <p:cNvSpPr txBox="1"/>
          <p:nvPr/>
        </p:nvSpPr>
        <p:spPr>
          <a:xfrm>
            <a:off x="1997765" y="5476461"/>
            <a:ext cx="8955157" cy="369332"/>
          </a:xfrm>
          <a:prstGeom prst="rect">
            <a:avLst/>
          </a:prstGeom>
          <a:noFill/>
        </p:spPr>
        <p:txBody>
          <a:bodyPr wrap="square" rtlCol="0">
            <a:spAutoFit/>
          </a:bodyPr>
          <a:lstStyle/>
          <a:p>
            <a:r>
              <a:rPr lang="hu-HU" dirty="0"/>
              <a:t>EOF csoportban rövidebb a bélműködés megindulásáig eltelt idő.</a:t>
            </a:r>
          </a:p>
        </p:txBody>
      </p:sp>
    </p:spTree>
    <p:extLst>
      <p:ext uri="{BB962C8B-B14F-4D97-AF65-F5344CB8AC3E}">
        <p14:creationId xmlns:p14="http://schemas.microsoft.com/office/powerpoint/2010/main" val="6359909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4E1D3BE-F5D1-7140-85F9-10EB0B75F3BD}"/>
              </a:ext>
            </a:extLst>
          </p:cNvPr>
          <p:cNvSpPr>
            <a:spLocks noGrp="1"/>
          </p:cNvSpPr>
          <p:nvPr>
            <p:ph type="title"/>
          </p:nvPr>
        </p:nvSpPr>
        <p:spPr/>
        <p:txBody>
          <a:bodyPr/>
          <a:lstStyle/>
          <a:p>
            <a:r>
              <a:rPr lang="hu-HU" b="1" dirty="0"/>
              <a:t>KÓRHÁZI TARTÓZKODÁS</a:t>
            </a:r>
          </a:p>
        </p:txBody>
      </p:sp>
      <p:graphicFrame>
        <p:nvGraphicFramePr>
          <p:cNvPr id="4" name="Tartalom helye 3">
            <a:extLst>
              <a:ext uri="{FF2B5EF4-FFF2-40B4-BE49-F238E27FC236}">
                <a16:creationId xmlns:a16="http://schemas.microsoft.com/office/drawing/2014/main" id="{AB23AFD5-8CD2-5549-9491-6DACA47873C9}"/>
              </a:ext>
            </a:extLst>
          </p:cNvPr>
          <p:cNvGraphicFramePr>
            <a:graphicFrameLocks noGrp="1"/>
          </p:cNvGraphicFramePr>
          <p:nvPr>
            <p:ph idx="1"/>
            <p:extLst>
              <p:ext uri="{D42A27DB-BD31-4B8C-83A1-F6EECF244321}">
                <p14:modId xmlns:p14="http://schemas.microsoft.com/office/powerpoint/2010/main" val="1853503402"/>
              </p:ext>
            </p:extLst>
          </p:nvPr>
        </p:nvGraphicFramePr>
        <p:xfrm>
          <a:off x="1686911" y="2033753"/>
          <a:ext cx="9817706" cy="3972906"/>
        </p:xfrm>
        <a:graphic>
          <a:graphicData uri="http://schemas.openxmlformats.org/drawingml/2006/table">
            <a:tbl>
              <a:tblPr>
                <a:tableStyleId>{5C22544A-7EE6-4342-B048-85BDC9FD1C3A}</a:tableStyleId>
              </a:tblPr>
              <a:tblGrid>
                <a:gridCol w="1430654">
                  <a:extLst>
                    <a:ext uri="{9D8B030D-6E8A-4147-A177-3AD203B41FA5}">
                      <a16:colId xmlns:a16="http://schemas.microsoft.com/office/drawing/2014/main" val="1499113855"/>
                    </a:ext>
                  </a:extLst>
                </a:gridCol>
                <a:gridCol w="698921">
                  <a:extLst>
                    <a:ext uri="{9D8B030D-6E8A-4147-A177-3AD203B41FA5}">
                      <a16:colId xmlns:a16="http://schemas.microsoft.com/office/drawing/2014/main" val="2546337751"/>
                    </a:ext>
                  </a:extLst>
                </a:gridCol>
                <a:gridCol w="698921">
                  <a:extLst>
                    <a:ext uri="{9D8B030D-6E8A-4147-A177-3AD203B41FA5}">
                      <a16:colId xmlns:a16="http://schemas.microsoft.com/office/drawing/2014/main" val="4241665338"/>
                    </a:ext>
                  </a:extLst>
                </a:gridCol>
                <a:gridCol w="698921">
                  <a:extLst>
                    <a:ext uri="{9D8B030D-6E8A-4147-A177-3AD203B41FA5}">
                      <a16:colId xmlns:a16="http://schemas.microsoft.com/office/drawing/2014/main" val="2380041099"/>
                    </a:ext>
                  </a:extLst>
                </a:gridCol>
                <a:gridCol w="698921">
                  <a:extLst>
                    <a:ext uri="{9D8B030D-6E8A-4147-A177-3AD203B41FA5}">
                      <a16:colId xmlns:a16="http://schemas.microsoft.com/office/drawing/2014/main" val="1690704145"/>
                    </a:ext>
                  </a:extLst>
                </a:gridCol>
                <a:gridCol w="698921">
                  <a:extLst>
                    <a:ext uri="{9D8B030D-6E8A-4147-A177-3AD203B41FA5}">
                      <a16:colId xmlns:a16="http://schemas.microsoft.com/office/drawing/2014/main" val="2365640282"/>
                    </a:ext>
                  </a:extLst>
                </a:gridCol>
                <a:gridCol w="698921">
                  <a:extLst>
                    <a:ext uri="{9D8B030D-6E8A-4147-A177-3AD203B41FA5}">
                      <a16:colId xmlns:a16="http://schemas.microsoft.com/office/drawing/2014/main" val="2233485064"/>
                    </a:ext>
                  </a:extLst>
                </a:gridCol>
                <a:gridCol w="698921">
                  <a:extLst>
                    <a:ext uri="{9D8B030D-6E8A-4147-A177-3AD203B41FA5}">
                      <a16:colId xmlns:a16="http://schemas.microsoft.com/office/drawing/2014/main" val="341634060"/>
                    </a:ext>
                  </a:extLst>
                </a:gridCol>
                <a:gridCol w="698921">
                  <a:extLst>
                    <a:ext uri="{9D8B030D-6E8A-4147-A177-3AD203B41FA5}">
                      <a16:colId xmlns:a16="http://schemas.microsoft.com/office/drawing/2014/main" val="4105093739"/>
                    </a:ext>
                  </a:extLst>
                </a:gridCol>
                <a:gridCol w="698921">
                  <a:extLst>
                    <a:ext uri="{9D8B030D-6E8A-4147-A177-3AD203B41FA5}">
                      <a16:colId xmlns:a16="http://schemas.microsoft.com/office/drawing/2014/main" val="3571851285"/>
                    </a:ext>
                  </a:extLst>
                </a:gridCol>
                <a:gridCol w="698921">
                  <a:extLst>
                    <a:ext uri="{9D8B030D-6E8A-4147-A177-3AD203B41FA5}">
                      <a16:colId xmlns:a16="http://schemas.microsoft.com/office/drawing/2014/main" val="2389369510"/>
                    </a:ext>
                  </a:extLst>
                </a:gridCol>
                <a:gridCol w="698921">
                  <a:extLst>
                    <a:ext uri="{9D8B030D-6E8A-4147-A177-3AD203B41FA5}">
                      <a16:colId xmlns:a16="http://schemas.microsoft.com/office/drawing/2014/main" val="4088344396"/>
                    </a:ext>
                  </a:extLst>
                </a:gridCol>
                <a:gridCol w="698921">
                  <a:extLst>
                    <a:ext uri="{9D8B030D-6E8A-4147-A177-3AD203B41FA5}">
                      <a16:colId xmlns:a16="http://schemas.microsoft.com/office/drawing/2014/main" val="3814163947"/>
                    </a:ext>
                  </a:extLst>
                </a:gridCol>
              </a:tblGrid>
              <a:tr h="338875">
                <a:tc gridSpan="13">
                  <a:txBody>
                    <a:bodyPr/>
                    <a:lstStyle/>
                    <a:p>
                      <a:pPr algn="ctr" fontAlgn="ctr"/>
                      <a:r>
                        <a:rPr lang="hu-HU" sz="1000" u="none" strike="noStrike" dirty="0">
                          <a:effectLst/>
                        </a:rPr>
                        <a:t>Kórházi tartózkodási idő</a:t>
                      </a:r>
                      <a:endParaRPr lang="hu-HU" sz="1000" b="1" i="0" u="none" strike="noStrike" dirty="0">
                        <a:solidFill>
                          <a:srgbClr val="000000"/>
                        </a:solidFill>
                        <a:effectLst/>
                        <a:latin typeface="Calibri" panose="020F0502020204030204" pitchFamily="34" charset="0"/>
                      </a:endParaRPr>
                    </a:p>
                  </a:txBody>
                  <a:tcPr marL="8975" marR="8975" marT="8975" marB="0" anchor="ctr"/>
                </a:tc>
                <a:tc hMerge="1">
                  <a:txBody>
                    <a:bodyPr/>
                    <a:lstStyle/>
                    <a:p>
                      <a:endParaRPr lang="hu-HU"/>
                    </a:p>
                  </a:txBody>
                  <a:tcPr/>
                </a:tc>
                <a:tc hMerge="1">
                  <a:txBody>
                    <a:bodyPr/>
                    <a:lstStyle/>
                    <a:p>
                      <a:endParaRPr lang="hu-HU"/>
                    </a:p>
                  </a:txBody>
                  <a:tcPr/>
                </a:tc>
                <a:tc hMerge="1">
                  <a:txBody>
                    <a:bodyPr/>
                    <a:lstStyle/>
                    <a:p>
                      <a:endParaRPr lang="hu-HU"/>
                    </a:p>
                  </a:txBody>
                  <a:tcPr/>
                </a:tc>
                <a:tc hMerge="1">
                  <a:txBody>
                    <a:bodyPr/>
                    <a:lstStyle/>
                    <a:p>
                      <a:endParaRPr lang="hu-HU"/>
                    </a:p>
                  </a:txBody>
                  <a:tcPr/>
                </a:tc>
                <a:tc hMerge="1">
                  <a:txBody>
                    <a:bodyPr/>
                    <a:lstStyle/>
                    <a:p>
                      <a:endParaRPr lang="hu-HU"/>
                    </a:p>
                  </a:txBody>
                  <a:tcPr/>
                </a:tc>
                <a:tc hMerge="1">
                  <a:txBody>
                    <a:bodyPr/>
                    <a:lstStyle/>
                    <a:p>
                      <a:endParaRPr lang="hu-HU"/>
                    </a:p>
                  </a:txBody>
                  <a:tcPr/>
                </a:tc>
                <a:tc hMerge="1">
                  <a:txBody>
                    <a:bodyPr/>
                    <a:lstStyle/>
                    <a:p>
                      <a:endParaRPr lang="hu-HU"/>
                    </a:p>
                  </a:txBody>
                  <a:tcPr/>
                </a:tc>
                <a:tc hMerge="1">
                  <a:txBody>
                    <a:bodyPr/>
                    <a:lstStyle/>
                    <a:p>
                      <a:endParaRPr lang="hu-HU"/>
                    </a:p>
                  </a:txBody>
                  <a:tcPr/>
                </a:tc>
                <a:tc hMerge="1">
                  <a:txBody>
                    <a:bodyPr/>
                    <a:lstStyle/>
                    <a:p>
                      <a:endParaRPr lang="hu-HU"/>
                    </a:p>
                  </a:txBody>
                  <a:tcPr/>
                </a:tc>
                <a:tc hMerge="1">
                  <a:txBody>
                    <a:bodyPr/>
                    <a:lstStyle/>
                    <a:p>
                      <a:endParaRPr lang="hu-HU"/>
                    </a:p>
                  </a:txBody>
                  <a:tcPr/>
                </a:tc>
                <a:tc hMerge="1">
                  <a:txBody>
                    <a:bodyPr/>
                    <a:lstStyle/>
                    <a:p>
                      <a:endParaRPr lang="hu-HU"/>
                    </a:p>
                  </a:txBody>
                  <a:tcPr/>
                </a:tc>
                <a:tc hMerge="1">
                  <a:txBody>
                    <a:bodyPr/>
                    <a:lstStyle/>
                    <a:p>
                      <a:endParaRPr lang="hu-HU"/>
                    </a:p>
                  </a:txBody>
                  <a:tcPr/>
                </a:tc>
                <a:extLst>
                  <a:ext uri="{0D108BD9-81ED-4DB2-BD59-A6C34878D82A}">
                    <a16:rowId xmlns:a16="http://schemas.microsoft.com/office/drawing/2014/main" val="3561926391"/>
                  </a:ext>
                </a:extLst>
              </a:tr>
              <a:tr h="338875">
                <a:tc rowSpan="2">
                  <a:txBody>
                    <a:bodyPr/>
                    <a:lstStyle/>
                    <a:p>
                      <a:pPr algn="ctr" fontAlgn="ctr"/>
                      <a:r>
                        <a:rPr lang="hu-HU" sz="1000" u="none" strike="noStrike" dirty="0" err="1">
                          <a:effectLst/>
                        </a:rPr>
                        <a:t>Study</a:t>
                      </a:r>
                      <a:endParaRPr lang="hu-HU" sz="1000" b="1" i="0" u="none" strike="noStrike" dirty="0">
                        <a:solidFill>
                          <a:srgbClr val="000000"/>
                        </a:solidFill>
                        <a:effectLst/>
                        <a:latin typeface="Calibri" panose="020F0502020204030204" pitchFamily="34" charset="0"/>
                      </a:endParaRPr>
                    </a:p>
                  </a:txBody>
                  <a:tcPr marL="8975" marR="8975" marT="8975" marB="0" anchor="ctr"/>
                </a:tc>
                <a:tc rowSpan="2">
                  <a:txBody>
                    <a:bodyPr/>
                    <a:lstStyle/>
                    <a:p>
                      <a:pPr algn="ctr" fontAlgn="ctr"/>
                      <a:r>
                        <a:rPr lang="hu-HU" sz="1000" u="none" strike="noStrike">
                          <a:effectLst/>
                        </a:rPr>
                        <a:t>N0 of EOF</a:t>
                      </a:r>
                      <a:endParaRPr lang="hu-HU" sz="1000" b="1" i="0" u="none" strike="noStrike">
                        <a:solidFill>
                          <a:srgbClr val="000000"/>
                        </a:solidFill>
                        <a:effectLst/>
                        <a:latin typeface="Calibri" panose="020F0502020204030204" pitchFamily="34" charset="0"/>
                      </a:endParaRPr>
                    </a:p>
                  </a:txBody>
                  <a:tcPr marL="8975" marR="8975" marT="8975" marB="0" anchor="ctr"/>
                </a:tc>
                <a:tc gridSpan="5">
                  <a:txBody>
                    <a:bodyPr/>
                    <a:lstStyle/>
                    <a:p>
                      <a:pPr algn="ctr" fontAlgn="ctr"/>
                      <a:r>
                        <a:rPr lang="hu-HU" sz="1000" b="1" u="none" strike="noStrike" dirty="0">
                          <a:solidFill>
                            <a:srgbClr val="C00000"/>
                          </a:solidFill>
                          <a:effectLst/>
                        </a:rPr>
                        <a:t>EOF</a:t>
                      </a:r>
                      <a:endParaRPr lang="hu-HU" sz="1000" b="1" i="0" u="none" strike="noStrike" dirty="0">
                        <a:solidFill>
                          <a:srgbClr val="C00000"/>
                        </a:solidFill>
                        <a:effectLst/>
                        <a:latin typeface="Calibri" panose="020F0502020204030204" pitchFamily="34" charset="0"/>
                      </a:endParaRPr>
                    </a:p>
                  </a:txBody>
                  <a:tcPr marL="8975" marR="8975" marT="8975" marB="0" anchor="ctr"/>
                </a:tc>
                <a:tc hMerge="1">
                  <a:txBody>
                    <a:bodyPr/>
                    <a:lstStyle/>
                    <a:p>
                      <a:endParaRPr lang="hu-HU"/>
                    </a:p>
                  </a:txBody>
                  <a:tcPr/>
                </a:tc>
                <a:tc hMerge="1">
                  <a:txBody>
                    <a:bodyPr/>
                    <a:lstStyle/>
                    <a:p>
                      <a:endParaRPr lang="hu-HU"/>
                    </a:p>
                  </a:txBody>
                  <a:tcPr/>
                </a:tc>
                <a:tc hMerge="1">
                  <a:txBody>
                    <a:bodyPr/>
                    <a:lstStyle/>
                    <a:p>
                      <a:endParaRPr lang="hu-HU"/>
                    </a:p>
                  </a:txBody>
                  <a:tcPr/>
                </a:tc>
                <a:tc hMerge="1">
                  <a:txBody>
                    <a:bodyPr/>
                    <a:lstStyle/>
                    <a:p>
                      <a:endParaRPr lang="hu-HU"/>
                    </a:p>
                  </a:txBody>
                  <a:tcPr/>
                </a:tc>
                <a:tc rowSpan="2">
                  <a:txBody>
                    <a:bodyPr/>
                    <a:lstStyle/>
                    <a:p>
                      <a:pPr algn="ctr" fontAlgn="ctr"/>
                      <a:r>
                        <a:rPr lang="hu-HU" sz="1000" u="none" strike="noStrike">
                          <a:effectLst/>
                        </a:rPr>
                        <a:t>N0 of LOF</a:t>
                      </a:r>
                      <a:endParaRPr lang="hu-HU" sz="1000" b="1" i="0" u="none" strike="noStrike">
                        <a:solidFill>
                          <a:srgbClr val="000000"/>
                        </a:solidFill>
                        <a:effectLst/>
                        <a:latin typeface="Calibri" panose="020F0502020204030204" pitchFamily="34" charset="0"/>
                      </a:endParaRPr>
                    </a:p>
                  </a:txBody>
                  <a:tcPr marL="8975" marR="8975" marT="8975" marB="0" anchor="ctr"/>
                </a:tc>
                <a:tc gridSpan="5">
                  <a:txBody>
                    <a:bodyPr/>
                    <a:lstStyle/>
                    <a:p>
                      <a:pPr algn="ctr" fontAlgn="ctr"/>
                      <a:r>
                        <a:rPr lang="hu-HU" sz="1000" b="1" u="none" strike="noStrike" dirty="0">
                          <a:solidFill>
                            <a:srgbClr val="C00000"/>
                          </a:solidFill>
                          <a:effectLst/>
                        </a:rPr>
                        <a:t>LOF</a:t>
                      </a:r>
                      <a:endParaRPr lang="hu-HU" sz="1000" b="1" i="0" u="none" strike="noStrike" dirty="0">
                        <a:solidFill>
                          <a:srgbClr val="C00000"/>
                        </a:solidFill>
                        <a:effectLst/>
                        <a:latin typeface="Calibri" panose="020F0502020204030204" pitchFamily="34" charset="0"/>
                      </a:endParaRPr>
                    </a:p>
                  </a:txBody>
                  <a:tcPr marL="8975" marR="8975" marT="8975" marB="0" anchor="ctr"/>
                </a:tc>
                <a:tc hMerge="1">
                  <a:txBody>
                    <a:bodyPr/>
                    <a:lstStyle/>
                    <a:p>
                      <a:endParaRPr lang="hu-HU"/>
                    </a:p>
                  </a:txBody>
                  <a:tcPr/>
                </a:tc>
                <a:tc hMerge="1">
                  <a:txBody>
                    <a:bodyPr/>
                    <a:lstStyle/>
                    <a:p>
                      <a:endParaRPr lang="hu-HU"/>
                    </a:p>
                  </a:txBody>
                  <a:tcPr/>
                </a:tc>
                <a:tc hMerge="1">
                  <a:txBody>
                    <a:bodyPr/>
                    <a:lstStyle/>
                    <a:p>
                      <a:endParaRPr lang="hu-HU"/>
                    </a:p>
                  </a:txBody>
                  <a:tcPr/>
                </a:tc>
                <a:tc hMerge="1">
                  <a:txBody>
                    <a:bodyPr/>
                    <a:lstStyle/>
                    <a:p>
                      <a:endParaRPr lang="hu-HU"/>
                    </a:p>
                  </a:txBody>
                  <a:tcPr/>
                </a:tc>
                <a:extLst>
                  <a:ext uri="{0D108BD9-81ED-4DB2-BD59-A6C34878D82A}">
                    <a16:rowId xmlns:a16="http://schemas.microsoft.com/office/drawing/2014/main" val="4000282638"/>
                  </a:ext>
                </a:extLst>
              </a:tr>
              <a:tr h="584156">
                <a:tc vMerge="1">
                  <a:txBody>
                    <a:bodyPr/>
                    <a:lstStyle/>
                    <a:p>
                      <a:endParaRPr lang="hu-HU"/>
                    </a:p>
                  </a:txBody>
                  <a:tcPr/>
                </a:tc>
                <a:tc vMerge="1">
                  <a:txBody>
                    <a:bodyPr/>
                    <a:lstStyle/>
                    <a:p>
                      <a:endParaRPr lang="hu-HU"/>
                    </a:p>
                  </a:txBody>
                  <a:tcPr/>
                </a:tc>
                <a:tc>
                  <a:txBody>
                    <a:bodyPr/>
                    <a:lstStyle/>
                    <a:p>
                      <a:pPr algn="ctr" fontAlgn="ctr"/>
                      <a:r>
                        <a:rPr lang="hu-HU" sz="1000" u="none" strike="noStrike">
                          <a:effectLst/>
                        </a:rPr>
                        <a:t>Mean</a:t>
                      </a:r>
                      <a:endParaRPr lang="hu-HU" sz="1000" b="1" i="0" u="none" strike="noStrike">
                        <a:solidFill>
                          <a:srgbClr val="000000"/>
                        </a:solidFill>
                        <a:effectLst/>
                        <a:latin typeface="Calibri" panose="020F0502020204030204" pitchFamily="34" charset="0"/>
                      </a:endParaRPr>
                    </a:p>
                  </a:txBody>
                  <a:tcPr marL="8975" marR="8975" marT="8975" marB="0" anchor="ctr"/>
                </a:tc>
                <a:tc>
                  <a:txBody>
                    <a:bodyPr/>
                    <a:lstStyle/>
                    <a:p>
                      <a:pPr algn="ctr" fontAlgn="ctr"/>
                      <a:r>
                        <a:rPr lang="hu-HU" sz="1000" u="none" strike="noStrike">
                          <a:effectLst/>
                        </a:rPr>
                        <a:t>Median</a:t>
                      </a:r>
                      <a:endParaRPr lang="hu-HU" sz="1000" b="1" i="0" u="none" strike="noStrike">
                        <a:solidFill>
                          <a:srgbClr val="000000"/>
                        </a:solidFill>
                        <a:effectLst/>
                        <a:latin typeface="Calibri" panose="020F0502020204030204" pitchFamily="34" charset="0"/>
                      </a:endParaRPr>
                    </a:p>
                  </a:txBody>
                  <a:tcPr marL="8975" marR="8975" marT="8975" marB="0" anchor="ctr"/>
                </a:tc>
                <a:tc>
                  <a:txBody>
                    <a:bodyPr/>
                    <a:lstStyle/>
                    <a:p>
                      <a:pPr algn="ctr" fontAlgn="ctr"/>
                      <a:r>
                        <a:rPr lang="hu-HU" sz="1000" u="none" strike="noStrike">
                          <a:effectLst/>
                        </a:rPr>
                        <a:t>Standard deviation</a:t>
                      </a:r>
                      <a:endParaRPr lang="hu-HU" sz="1000" b="1" i="0" u="none" strike="noStrike">
                        <a:solidFill>
                          <a:srgbClr val="000000"/>
                        </a:solidFill>
                        <a:effectLst/>
                        <a:latin typeface="Calibri" panose="020F0502020204030204" pitchFamily="34" charset="0"/>
                      </a:endParaRPr>
                    </a:p>
                  </a:txBody>
                  <a:tcPr marL="8975" marR="8975" marT="8975" marB="0" anchor="ctr"/>
                </a:tc>
                <a:tc>
                  <a:txBody>
                    <a:bodyPr/>
                    <a:lstStyle/>
                    <a:p>
                      <a:pPr algn="ctr" fontAlgn="ctr"/>
                      <a:r>
                        <a:rPr lang="hu-HU" sz="1000" u="none" strike="noStrike">
                          <a:effectLst/>
                        </a:rPr>
                        <a:t>Range min</a:t>
                      </a:r>
                      <a:endParaRPr lang="hu-HU" sz="1000" b="1" i="0" u="none" strike="noStrike">
                        <a:solidFill>
                          <a:srgbClr val="000000"/>
                        </a:solidFill>
                        <a:effectLst/>
                        <a:latin typeface="Calibri" panose="020F0502020204030204" pitchFamily="34" charset="0"/>
                      </a:endParaRPr>
                    </a:p>
                  </a:txBody>
                  <a:tcPr marL="8975" marR="8975" marT="8975" marB="0" anchor="ctr"/>
                </a:tc>
                <a:tc>
                  <a:txBody>
                    <a:bodyPr/>
                    <a:lstStyle/>
                    <a:p>
                      <a:pPr algn="ctr" fontAlgn="ctr"/>
                      <a:r>
                        <a:rPr lang="hu-HU" sz="1000" u="none" strike="noStrike">
                          <a:effectLst/>
                        </a:rPr>
                        <a:t>Range max</a:t>
                      </a:r>
                      <a:endParaRPr lang="hu-HU" sz="1000" b="1" i="0" u="none" strike="noStrike">
                        <a:solidFill>
                          <a:srgbClr val="000000"/>
                        </a:solidFill>
                        <a:effectLst/>
                        <a:latin typeface="Calibri" panose="020F0502020204030204" pitchFamily="34" charset="0"/>
                      </a:endParaRPr>
                    </a:p>
                  </a:txBody>
                  <a:tcPr marL="8975" marR="8975" marT="8975" marB="0" anchor="ctr"/>
                </a:tc>
                <a:tc vMerge="1">
                  <a:txBody>
                    <a:bodyPr/>
                    <a:lstStyle/>
                    <a:p>
                      <a:endParaRPr lang="hu-HU"/>
                    </a:p>
                  </a:txBody>
                  <a:tcPr/>
                </a:tc>
                <a:tc>
                  <a:txBody>
                    <a:bodyPr/>
                    <a:lstStyle/>
                    <a:p>
                      <a:pPr algn="ctr" fontAlgn="ctr"/>
                      <a:r>
                        <a:rPr lang="hu-HU" sz="1000" u="none" strike="noStrike">
                          <a:effectLst/>
                        </a:rPr>
                        <a:t>Mean</a:t>
                      </a:r>
                      <a:endParaRPr lang="hu-HU" sz="1000" b="1" i="0" u="none" strike="noStrike">
                        <a:solidFill>
                          <a:srgbClr val="000000"/>
                        </a:solidFill>
                        <a:effectLst/>
                        <a:latin typeface="Calibri" panose="020F0502020204030204" pitchFamily="34" charset="0"/>
                      </a:endParaRPr>
                    </a:p>
                  </a:txBody>
                  <a:tcPr marL="8975" marR="8975" marT="8975" marB="0" anchor="ctr"/>
                </a:tc>
                <a:tc>
                  <a:txBody>
                    <a:bodyPr/>
                    <a:lstStyle/>
                    <a:p>
                      <a:pPr algn="ctr" fontAlgn="ctr"/>
                      <a:r>
                        <a:rPr lang="hu-HU" sz="1000" u="none" strike="noStrike">
                          <a:effectLst/>
                        </a:rPr>
                        <a:t>Median</a:t>
                      </a:r>
                      <a:endParaRPr lang="hu-HU" sz="1000" b="1" i="0" u="none" strike="noStrike">
                        <a:solidFill>
                          <a:srgbClr val="000000"/>
                        </a:solidFill>
                        <a:effectLst/>
                        <a:latin typeface="Calibri" panose="020F0502020204030204" pitchFamily="34" charset="0"/>
                      </a:endParaRPr>
                    </a:p>
                  </a:txBody>
                  <a:tcPr marL="8975" marR="8975" marT="8975" marB="0" anchor="ctr"/>
                </a:tc>
                <a:tc>
                  <a:txBody>
                    <a:bodyPr/>
                    <a:lstStyle/>
                    <a:p>
                      <a:pPr algn="ctr" fontAlgn="ctr"/>
                      <a:r>
                        <a:rPr lang="hu-HU" sz="1000" u="none" strike="noStrike">
                          <a:effectLst/>
                        </a:rPr>
                        <a:t>Standard deviation</a:t>
                      </a:r>
                      <a:endParaRPr lang="hu-HU" sz="1000" b="1" i="0" u="none" strike="noStrike">
                        <a:solidFill>
                          <a:srgbClr val="000000"/>
                        </a:solidFill>
                        <a:effectLst/>
                        <a:latin typeface="Calibri" panose="020F0502020204030204" pitchFamily="34" charset="0"/>
                      </a:endParaRPr>
                    </a:p>
                  </a:txBody>
                  <a:tcPr marL="8975" marR="8975" marT="8975" marB="0" anchor="ctr"/>
                </a:tc>
                <a:tc>
                  <a:txBody>
                    <a:bodyPr/>
                    <a:lstStyle/>
                    <a:p>
                      <a:pPr algn="ctr" fontAlgn="ctr"/>
                      <a:r>
                        <a:rPr lang="hu-HU" sz="1000" u="none" strike="noStrike">
                          <a:effectLst/>
                        </a:rPr>
                        <a:t>Range min</a:t>
                      </a:r>
                      <a:endParaRPr lang="hu-HU" sz="1000" b="1" i="0" u="none" strike="noStrike">
                        <a:solidFill>
                          <a:srgbClr val="000000"/>
                        </a:solidFill>
                        <a:effectLst/>
                        <a:latin typeface="Calibri" panose="020F0502020204030204" pitchFamily="34" charset="0"/>
                      </a:endParaRPr>
                    </a:p>
                  </a:txBody>
                  <a:tcPr marL="8975" marR="8975" marT="8975" marB="0" anchor="ctr"/>
                </a:tc>
                <a:tc>
                  <a:txBody>
                    <a:bodyPr/>
                    <a:lstStyle/>
                    <a:p>
                      <a:pPr algn="ctr" fontAlgn="ctr"/>
                      <a:r>
                        <a:rPr lang="hu-HU" sz="1000" u="none" strike="noStrike">
                          <a:effectLst/>
                        </a:rPr>
                        <a:t>Range max</a:t>
                      </a:r>
                      <a:endParaRPr lang="hu-HU" sz="1000" b="1" i="0" u="none" strike="noStrike">
                        <a:solidFill>
                          <a:srgbClr val="000000"/>
                        </a:solidFill>
                        <a:effectLst/>
                        <a:latin typeface="Calibri" panose="020F0502020204030204" pitchFamily="34" charset="0"/>
                      </a:endParaRPr>
                    </a:p>
                  </a:txBody>
                  <a:tcPr marL="8975" marR="8975" marT="8975" marB="0" anchor="ctr"/>
                </a:tc>
                <a:extLst>
                  <a:ext uri="{0D108BD9-81ED-4DB2-BD59-A6C34878D82A}">
                    <a16:rowId xmlns:a16="http://schemas.microsoft.com/office/drawing/2014/main" val="2871750412"/>
                  </a:ext>
                </a:extLst>
              </a:tr>
              <a:tr h="338875">
                <a:tc>
                  <a:txBody>
                    <a:bodyPr/>
                    <a:lstStyle/>
                    <a:p>
                      <a:pPr algn="ctr" fontAlgn="ctr"/>
                      <a:r>
                        <a:rPr lang="hu-HU" sz="900" u="none" strike="noStrike" dirty="0">
                          <a:effectLst/>
                        </a:rPr>
                        <a:t>hur2011</a:t>
                      </a:r>
                      <a:endParaRPr lang="hu-HU" sz="900" b="0" i="0" u="none" strike="noStrike" dirty="0">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28</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7.2</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 </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1.7</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 </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 </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26</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8.5</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 </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2.9</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 </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 </a:t>
                      </a:r>
                      <a:endParaRPr lang="hu-HU" sz="900" b="0" i="0" u="none" strike="noStrike">
                        <a:solidFill>
                          <a:srgbClr val="000000"/>
                        </a:solidFill>
                        <a:effectLst/>
                        <a:latin typeface="Arial" panose="020B0604020202020204" pitchFamily="34" charset="0"/>
                      </a:endParaRPr>
                    </a:p>
                  </a:txBody>
                  <a:tcPr marL="8975" marR="8975" marT="8975" marB="0" anchor="ctr"/>
                </a:tc>
                <a:extLst>
                  <a:ext uri="{0D108BD9-81ED-4DB2-BD59-A6C34878D82A}">
                    <a16:rowId xmlns:a16="http://schemas.microsoft.com/office/drawing/2014/main" val="3106062876"/>
                  </a:ext>
                </a:extLst>
              </a:tr>
              <a:tr h="338875">
                <a:tc>
                  <a:txBody>
                    <a:bodyPr/>
                    <a:lstStyle/>
                    <a:p>
                      <a:pPr algn="ctr" fontAlgn="ctr"/>
                      <a:r>
                        <a:rPr lang="hu-HU" sz="900" u="none" strike="noStrike">
                          <a:effectLst/>
                        </a:rPr>
                        <a:t>jang2018</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203</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8.9</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 </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5.7</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 </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 </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203</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12.6</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 </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10.2</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 </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 </a:t>
                      </a:r>
                      <a:endParaRPr lang="hu-HU" sz="900" b="0" i="0" u="none" strike="noStrike">
                        <a:solidFill>
                          <a:srgbClr val="000000"/>
                        </a:solidFill>
                        <a:effectLst/>
                        <a:latin typeface="Arial" panose="020B0604020202020204" pitchFamily="34" charset="0"/>
                      </a:endParaRPr>
                    </a:p>
                  </a:txBody>
                  <a:tcPr marL="8975" marR="8975" marT="8975" marB="0" anchor="ctr"/>
                </a:tc>
                <a:extLst>
                  <a:ext uri="{0D108BD9-81ED-4DB2-BD59-A6C34878D82A}">
                    <a16:rowId xmlns:a16="http://schemas.microsoft.com/office/drawing/2014/main" val="3439230721"/>
                  </a:ext>
                </a:extLst>
              </a:tr>
              <a:tr h="338875">
                <a:tc>
                  <a:txBody>
                    <a:bodyPr/>
                    <a:lstStyle/>
                    <a:p>
                      <a:pPr algn="ctr" fontAlgn="ctr"/>
                      <a:r>
                        <a:rPr lang="hu-HU" sz="900" u="none" strike="noStrike" dirty="0">
                          <a:effectLst/>
                        </a:rPr>
                        <a:t>mahmoodzadeh2014</a:t>
                      </a:r>
                      <a:endParaRPr lang="hu-HU" sz="900" b="0" i="0" u="none" strike="noStrike" dirty="0">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54</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6</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 </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 </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5.75</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7</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55</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8</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 </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 </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7</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9</a:t>
                      </a:r>
                      <a:endParaRPr lang="hu-HU" sz="900" b="0" i="0" u="none" strike="noStrike">
                        <a:solidFill>
                          <a:srgbClr val="000000"/>
                        </a:solidFill>
                        <a:effectLst/>
                        <a:latin typeface="Arial" panose="020B0604020202020204" pitchFamily="34" charset="0"/>
                      </a:endParaRPr>
                    </a:p>
                  </a:txBody>
                  <a:tcPr marL="8975" marR="8975" marT="8975" marB="0" anchor="ctr"/>
                </a:tc>
                <a:extLst>
                  <a:ext uri="{0D108BD9-81ED-4DB2-BD59-A6C34878D82A}">
                    <a16:rowId xmlns:a16="http://schemas.microsoft.com/office/drawing/2014/main" val="2437718463"/>
                  </a:ext>
                </a:extLst>
              </a:tr>
              <a:tr h="338875">
                <a:tc rowSpan="2">
                  <a:txBody>
                    <a:bodyPr/>
                    <a:lstStyle/>
                    <a:p>
                      <a:pPr algn="ctr" fontAlgn="ctr"/>
                      <a:r>
                        <a:rPr lang="hu-HU" sz="900" u="none" strike="noStrike" dirty="0">
                          <a:effectLst/>
                        </a:rPr>
                        <a:t>shimizu2018</a:t>
                      </a:r>
                      <a:endParaRPr lang="hu-HU" sz="900" b="0" i="0" u="none" strike="noStrike" dirty="0">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70</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 </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10</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 </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5</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70</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84</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 </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10</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 </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5</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31</a:t>
                      </a:r>
                      <a:endParaRPr lang="hu-HU" sz="900" b="0" i="0" u="none" strike="noStrike">
                        <a:solidFill>
                          <a:srgbClr val="000000"/>
                        </a:solidFill>
                        <a:effectLst/>
                        <a:latin typeface="Arial" panose="020B0604020202020204" pitchFamily="34" charset="0"/>
                      </a:endParaRPr>
                    </a:p>
                  </a:txBody>
                  <a:tcPr marL="8975" marR="8975" marT="8975" marB="0" anchor="ctr"/>
                </a:tc>
                <a:extLst>
                  <a:ext uri="{0D108BD9-81ED-4DB2-BD59-A6C34878D82A}">
                    <a16:rowId xmlns:a16="http://schemas.microsoft.com/office/drawing/2014/main" val="3411101045"/>
                  </a:ext>
                </a:extLst>
              </a:tr>
              <a:tr h="338875">
                <a:tc vMerge="1">
                  <a:txBody>
                    <a:bodyPr/>
                    <a:lstStyle/>
                    <a:p>
                      <a:endParaRPr lang="hu-HU"/>
                    </a:p>
                  </a:txBody>
                  <a:tcPr/>
                </a:tc>
                <a:tc>
                  <a:txBody>
                    <a:bodyPr/>
                    <a:lstStyle/>
                    <a:p>
                      <a:pPr algn="ctr" fontAlgn="ctr"/>
                      <a:r>
                        <a:rPr lang="hu-HU" sz="900" u="none" strike="noStrike">
                          <a:effectLst/>
                        </a:rPr>
                        <a:t>32</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 </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10</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 </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7</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44</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30</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 </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12</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 </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7</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44</a:t>
                      </a:r>
                      <a:endParaRPr lang="hu-HU" sz="900" b="0" i="0" u="none" strike="noStrike">
                        <a:solidFill>
                          <a:srgbClr val="000000"/>
                        </a:solidFill>
                        <a:effectLst/>
                        <a:latin typeface="Arial" panose="020B0604020202020204" pitchFamily="34" charset="0"/>
                      </a:endParaRPr>
                    </a:p>
                  </a:txBody>
                  <a:tcPr marL="8975" marR="8975" marT="8975" marB="0" anchor="ctr"/>
                </a:tc>
                <a:extLst>
                  <a:ext uri="{0D108BD9-81ED-4DB2-BD59-A6C34878D82A}">
                    <a16:rowId xmlns:a16="http://schemas.microsoft.com/office/drawing/2014/main" val="2686717000"/>
                  </a:ext>
                </a:extLst>
              </a:tr>
              <a:tr h="338875">
                <a:tc>
                  <a:txBody>
                    <a:bodyPr/>
                    <a:lstStyle/>
                    <a:p>
                      <a:pPr algn="ctr" fontAlgn="ctr"/>
                      <a:r>
                        <a:rPr lang="hu-HU" sz="900" u="none" strike="noStrike" dirty="0">
                          <a:effectLst/>
                        </a:rPr>
                        <a:t>sun2014</a:t>
                      </a:r>
                      <a:endParaRPr lang="hu-HU" sz="900" b="0" i="0" u="none" strike="noStrike" dirty="0">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68</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9.2</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b"/>
                      <a:endParaRPr lang="hu-HU" sz="900" b="0" i="0" u="none" strike="noStrike">
                        <a:solidFill>
                          <a:srgbClr val="000000"/>
                        </a:solidFill>
                        <a:effectLst/>
                        <a:latin typeface="Arial" panose="020B0604020202020204" pitchFamily="34" charset="0"/>
                      </a:endParaRPr>
                    </a:p>
                  </a:txBody>
                  <a:tcPr marL="8975" marR="8975" marT="8975" marB="0" anchor="b"/>
                </a:tc>
                <a:tc>
                  <a:txBody>
                    <a:bodyPr/>
                    <a:lstStyle/>
                    <a:p>
                      <a:pPr algn="ctr" fontAlgn="ctr"/>
                      <a:r>
                        <a:rPr lang="hu-HU" sz="900" u="none" strike="noStrike">
                          <a:effectLst/>
                        </a:rPr>
                        <a:t>2.6</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 </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 </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65</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10.7</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 </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3.9</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 </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 </a:t>
                      </a:r>
                      <a:endParaRPr lang="hu-HU" sz="900" b="0" i="0" u="none" strike="noStrike">
                        <a:solidFill>
                          <a:srgbClr val="000000"/>
                        </a:solidFill>
                        <a:effectLst/>
                        <a:latin typeface="Arial" panose="020B0604020202020204" pitchFamily="34" charset="0"/>
                      </a:endParaRPr>
                    </a:p>
                  </a:txBody>
                  <a:tcPr marL="8975" marR="8975" marT="8975" marB="0" anchor="ctr"/>
                </a:tc>
                <a:extLst>
                  <a:ext uri="{0D108BD9-81ED-4DB2-BD59-A6C34878D82A}">
                    <a16:rowId xmlns:a16="http://schemas.microsoft.com/office/drawing/2014/main" val="933534710"/>
                  </a:ext>
                </a:extLst>
              </a:tr>
              <a:tr h="338875">
                <a:tc>
                  <a:txBody>
                    <a:bodyPr/>
                    <a:lstStyle/>
                    <a:p>
                      <a:pPr algn="ctr" fontAlgn="ctr"/>
                      <a:r>
                        <a:rPr lang="hu-HU" sz="900" u="none" strike="noStrike" dirty="0">
                          <a:effectLst/>
                        </a:rPr>
                        <a:t>sun2017</a:t>
                      </a:r>
                      <a:endParaRPr lang="hu-HU" sz="900" b="0" i="0" u="none" strike="noStrike" dirty="0">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140</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 </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7</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 </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7</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8</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140</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 </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10</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 </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9</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12</a:t>
                      </a:r>
                      <a:endParaRPr lang="hu-HU" sz="900" b="0" i="0" u="none" strike="noStrike">
                        <a:solidFill>
                          <a:srgbClr val="000000"/>
                        </a:solidFill>
                        <a:effectLst/>
                        <a:latin typeface="Arial" panose="020B0604020202020204" pitchFamily="34" charset="0"/>
                      </a:endParaRPr>
                    </a:p>
                  </a:txBody>
                  <a:tcPr marL="8975" marR="8975" marT="8975" marB="0" anchor="ctr"/>
                </a:tc>
                <a:extLst>
                  <a:ext uri="{0D108BD9-81ED-4DB2-BD59-A6C34878D82A}">
                    <a16:rowId xmlns:a16="http://schemas.microsoft.com/office/drawing/2014/main" val="3771700021"/>
                  </a:ext>
                </a:extLst>
              </a:tr>
              <a:tr h="338875">
                <a:tc>
                  <a:txBody>
                    <a:bodyPr/>
                    <a:lstStyle/>
                    <a:p>
                      <a:pPr algn="ctr" fontAlgn="ctr"/>
                      <a:r>
                        <a:rPr lang="hu-HU" sz="900" u="none" strike="noStrike" dirty="0" err="1">
                          <a:effectLst/>
                        </a:rPr>
                        <a:t>wang</a:t>
                      </a:r>
                      <a:r>
                        <a:rPr lang="hu-HU" sz="900" u="none" strike="noStrike" dirty="0">
                          <a:effectLst/>
                        </a:rPr>
                        <a:t> 2019</a:t>
                      </a:r>
                      <a:endParaRPr lang="hu-HU" sz="900" b="0" i="0" u="none" strike="noStrike" dirty="0">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51</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5.18</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 </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1.47</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b"/>
                      <a:r>
                        <a:rPr lang="hu-HU" sz="900" u="none" strike="noStrike">
                          <a:effectLst/>
                        </a:rPr>
                        <a:t> </a:t>
                      </a:r>
                      <a:endParaRPr lang="hu-HU" sz="900" b="0" i="0" u="none" strike="noStrike">
                        <a:solidFill>
                          <a:srgbClr val="000000"/>
                        </a:solidFill>
                        <a:effectLst/>
                        <a:latin typeface="Arial" panose="020B0604020202020204" pitchFamily="34" charset="0"/>
                      </a:endParaRPr>
                    </a:p>
                  </a:txBody>
                  <a:tcPr marL="8975" marR="8975" marT="8975" marB="0" anchor="b"/>
                </a:tc>
                <a:tc>
                  <a:txBody>
                    <a:bodyPr/>
                    <a:lstStyle/>
                    <a:p>
                      <a:pPr algn="ctr" fontAlgn="ctr"/>
                      <a:r>
                        <a:rPr lang="hu-HU" sz="900" u="none" strike="noStrike">
                          <a:effectLst/>
                        </a:rPr>
                        <a:t> </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49</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6.18</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 </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2.46</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a:effectLst/>
                        </a:rPr>
                        <a:t> </a:t>
                      </a:r>
                      <a:endParaRPr lang="hu-HU" sz="900" b="0" i="0" u="none" strike="noStrike">
                        <a:solidFill>
                          <a:srgbClr val="000000"/>
                        </a:solidFill>
                        <a:effectLst/>
                        <a:latin typeface="Arial" panose="020B0604020202020204" pitchFamily="34" charset="0"/>
                      </a:endParaRPr>
                    </a:p>
                  </a:txBody>
                  <a:tcPr marL="8975" marR="8975" marT="8975" marB="0" anchor="ctr"/>
                </a:tc>
                <a:tc>
                  <a:txBody>
                    <a:bodyPr/>
                    <a:lstStyle/>
                    <a:p>
                      <a:pPr algn="ctr" fontAlgn="ctr"/>
                      <a:r>
                        <a:rPr lang="hu-HU" sz="900" u="none" strike="noStrike" dirty="0">
                          <a:effectLst/>
                        </a:rPr>
                        <a:t> </a:t>
                      </a:r>
                      <a:endParaRPr lang="hu-HU" sz="900" b="0" i="0" u="none" strike="noStrike" dirty="0">
                        <a:solidFill>
                          <a:srgbClr val="000000"/>
                        </a:solidFill>
                        <a:effectLst/>
                        <a:latin typeface="Arial" panose="020B0604020202020204" pitchFamily="34" charset="0"/>
                      </a:endParaRPr>
                    </a:p>
                  </a:txBody>
                  <a:tcPr marL="8975" marR="8975" marT="8975" marB="0" anchor="ctr"/>
                </a:tc>
                <a:extLst>
                  <a:ext uri="{0D108BD9-81ED-4DB2-BD59-A6C34878D82A}">
                    <a16:rowId xmlns:a16="http://schemas.microsoft.com/office/drawing/2014/main" val="3944186036"/>
                  </a:ext>
                </a:extLst>
              </a:tr>
            </a:tbl>
          </a:graphicData>
        </a:graphic>
      </p:graphicFrame>
      <p:pic>
        <p:nvPicPr>
          <p:cNvPr id="5" name="Kép 4">
            <a:extLst>
              <a:ext uri="{FF2B5EF4-FFF2-40B4-BE49-F238E27FC236}">
                <a16:creationId xmlns:a16="http://schemas.microsoft.com/office/drawing/2014/main" id="{20B3C592-A010-DE46-A204-556D85EBC99B}"/>
              </a:ext>
            </a:extLst>
          </p:cNvPr>
          <p:cNvPicPr>
            <a:picLocks noChangeAspect="1"/>
          </p:cNvPicPr>
          <p:nvPr/>
        </p:nvPicPr>
        <p:blipFill>
          <a:blip r:embed="rId2"/>
          <a:stretch>
            <a:fillRect/>
          </a:stretch>
        </p:blipFill>
        <p:spPr>
          <a:xfrm>
            <a:off x="9843978" y="218725"/>
            <a:ext cx="1660634" cy="1686275"/>
          </a:xfrm>
          <a:prstGeom prst="rect">
            <a:avLst/>
          </a:prstGeom>
        </p:spPr>
      </p:pic>
      <p:sp>
        <p:nvSpPr>
          <p:cNvPr id="3" name="Szövegdoboz 2">
            <a:extLst>
              <a:ext uri="{FF2B5EF4-FFF2-40B4-BE49-F238E27FC236}">
                <a16:creationId xmlns:a16="http://schemas.microsoft.com/office/drawing/2014/main" id="{F2D4FDED-DCB8-BC46-A916-F1EE44D24D2D}"/>
              </a:ext>
            </a:extLst>
          </p:cNvPr>
          <p:cNvSpPr txBox="1"/>
          <p:nvPr/>
        </p:nvSpPr>
        <p:spPr>
          <a:xfrm>
            <a:off x="1828800" y="6221896"/>
            <a:ext cx="9591261" cy="369332"/>
          </a:xfrm>
          <a:prstGeom prst="rect">
            <a:avLst/>
          </a:prstGeom>
          <a:noFill/>
        </p:spPr>
        <p:txBody>
          <a:bodyPr wrap="square" rtlCol="0">
            <a:spAutoFit/>
          </a:bodyPr>
          <a:lstStyle/>
          <a:p>
            <a:r>
              <a:rPr lang="hu-HU" dirty="0"/>
              <a:t>EOF csoportban rövidebb a kórházi tartózkodási idő.</a:t>
            </a:r>
          </a:p>
        </p:txBody>
      </p:sp>
      <p:sp>
        <p:nvSpPr>
          <p:cNvPr id="6" name="Ellipszis 5">
            <a:extLst>
              <a:ext uri="{FF2B5EF4-FFF2-40B4-BE49-F238E27FC236}">
                <a16:creationId xmlns:a16="http://schemas.microsoft.com/office/drawing/2014/main" id="{B944E053-E191-616A-FCB4-0FFFF5C0E0DD}"/>
              </a:ext>
            </a:extLst>
          </p:cNvPr>
          <p:cNvSpPr/>
          <p:nvPr/>
        </p:nvSpPr>
        <p:spPr>
          <a:xfrm>
            <a:off x="3683479" y="3183147"/>
            <a:ext cx="1354347" cy="3140015"/>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7" name="Ellipszis 6">
            <a:extLst>
              <a:ext uri="{FF2B5EF4-FFF2-40B4-BE49-F238E27FC236}">
                <a16:creationId xmlns:a16="http://schemas.microsoft.com/office/drawing/2014/main" id="{70C10D5F-3EBA-4076-537B-ACB26EB5D0E4}"/>
              </a:ext>
            </a:extLst>
          </p:cNvPr>
          <p:cNvSpPr/>
          <p:nvPr/>
        </p:nvSpPr>
        <p:spPr>
          <a:xfrm>
            <a:off x="7916173" y="3183147"/>
            <a:ext cx="1354347" cy="3140015"/>
          </a:xfrm>
          <a:prstGeom prst="ellipse">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1309874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DB5A797-8B25-AB42-9E84-224441A07147}"/>
              </a:ext>
            </a:extLst>
          </p:cNvPr>
          <p:cNvSpPr>
            <a:spLocks noGrp="1"/>
          </p:cNvSpPr>
          <p:nvPr>
            <p:ph type="title"/>
          </p:nvPr>
        </p:nvSpPr>
        <p:spPr/>
        <p:txBody>
          <a:bodyPr/>
          <a:lstStyle/>
          <a:p>
            <a:r>
              <a:rPr lang="hu-HU" b="1" dirty="0"/>
              <a:t>METAANALÍZIS ÖSSZEGZÉSE</a:t>
            </a:r>
          </a:p>
        </p:txBody>
      </p:sp>
      <p:sp>
        <p:nvSpPr>
          <p:cNvPr id="3" name="Tartalom helye 2">
            <a:extLst>
              <a:ext uri="{FF2B5EF4-FFF2-40B4-BE49-F238E27FC236}">
                <a16:creationId xmlns:a16="http://schemas.microsoft.com/office/drawing/2014/main" id="{F0566B13-B958-9A45-8204-CDAE58A5E592}"/>
              </a:ext>
            </a:extLst>
          </p:cNvPr>
          <p:cNvSpPr>
            <a:spLocks noGrp="1"/>
          </p:cNvSpPr>
          <p:nvPr>
            <p:ph idx="1"/>
          </p:nvPr>
        </p:nvSpPr>
        <p:spPr/>
        <p:txBody>
          <a:bodyPr/>
          <a:lstStyle/>
          <a:p>
            <a:r>
              <a:rPr lang="hu-HU" dirty="0"/>
              <a:t>Minden kimenetel szempontjából elmondható, hogy a korai per </a:t>
            </a:r>
            <a:r>
              <a:rPr lang="hu-HU" dirty="0" err="1"/>
              <a:t>os</a:t>
            </a:r>
            <a:r>
              <a:rPr lang="hu-HU" dirty="0"/>
              <a:t> táplálás, nem növeli az anasztomózis elégtelenséget, nem növeli a morbiditást.</a:t>
            </a:r>
          </a:p>
          <a:p>
            <a:endParaRPr lang="hu-HU" dirty="0"/>
          </a:p>
          <a:p>
            <a:r>
              <a:rPr lang="hu-HU" dirty="0"/>
              <a:t>Csökken a kórházi tartózkodási idő, rövidül a bélműködés megindulásáig eltelt idő az EOF csoportban.</a:t>
            </a:r>
          </a:p>
          <a:p>
            <a:endParaRPr lang="hu-HU" dirty="0"/>
          </a:p>
          <a:p>
            <a:r>
              <a:rPr lang="hu-HU" b="1" dirty="0"/>
              <a:t>A korai per </a:t>
            </a:r>
            <a:r>
              <a:rPr lang="hu-HU" b="1" dirty="0" err="1"/>
              <a:t>oralis</a:t>
            </a:r>
            <a:r>
              <a:rPr lang="hu-HU" b="1" dirty="0"/>
              <a:t> táplálás biztonságosan alkalmazható UGI műtétek során</a:t>
            </a:r>
          </a:p>
        </p:txBody>
      </p:sp>
      <p:pic>
        <p:nvPicPr>
          <p:cNvPr id="4" name="Kép 3">
            <a:extLst>
              <a:ext uri="{FF2B5EF4-FFF2-40B4-BE49-F238E27FC236}">
                <a16:creationId xmlns:a16="http://schemas.microsoft.com/office/drawing/2014/main" id="{BF5B522E-2F43-E24F-AF68-7DE8B9643CD5}"/>
              </a:ext>
            </a:extLst>
          </p:cNvPr>
          <p:cNvPicPr>
            <a:picLocks noChangeAspect="1"/>
          </p:cNvPicPr>
          <p:nvPr/>
        </p:nvPicPr>
        <p:blipFill>
          <a:blip r:embed="rId2"/>
          <a:stretch>
            <a:fillRect/>
          </a:stretch>
        </p:blipFill>
        <p:spPr>
          <a:xfrm>
            <a:off x="9843978" y="218725"/>
            <a:ext cx="1814622" cy="1842641"/>
          </a:xfrm>
          <a:prstGeom prst="rect">
            <a:avLst/>
          </a:prstGeom>
        </p:spPr>
      </p:pic>
    </p:spTree>
    <p:extLst>
      <p:ext uri="{BB962C8B-B14F-4D97-AF65-F5344CB8AC3E}">
        <p14:creationId xmlns:p14="http://schemas.microsoft.com/office/powerpoint/2010/main" val="3033773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63D1FF6-1087-4E39-1C2E-693055E24484}"/>
              </a:ext>
            </a:extLst>
          </p:cNvPr>
          <p:cNvSpPr>
            <a:spLocks noGrp="1"/>
          </p:cNvSpPr>
          <p:nvPr>
            <p:ph type="title"/>
          </p:nvPr>
        </p:nvSpPr>
        <p:spPr>
          <a:xfrm>
            <a:off x="1785668" y="0"/>
            <a:ext cx="10406332" cy="1280890"/>
          </a:xfrm>
        </p:spPr>
        <p:txBody>
          <a:bodyPr>
            <a:normAutofit fontScale="90000"/>
          </a:bodyPr>
          <a:lstStyle/>
          <a:p>
            <a:r>
              <a:rPr lang="hu-HU" dirty="0"/>
              <a:t>Saját prospektív adatgyűjtés és „</a:t>
            </a:r>
            <a:r>
              <a:rPr lang="hu-HU" dirty="0" err="1"/>
              <a:t>propensity</a:t>
            </a:r>
            <a:r>
              <a:rPr lang="hu-HU" dirty="0"/>
              <a:t> </a:t>
            </a:r>
            <a:r>
              <a:rPr lang="hu-HU" dirty="0" err="1"/>
              <a:t>score</a:t>
            </a:r>
            <a:r>
              <a:rPr lang="hu-HU" dirty="0"/>
              <a:t> </a:t>
            </a:r>
            <a:r>
              <a:rPr lang="hu-HU" dirty="0" err="1"/>
              <a:t>matching</a:t>
            </a:r>
            <a:r>
              <a:rPr lang="hu-HU" dirty="0"/>
              <a:t>” vizsgálat 2020 január-2022 július</a:t>
            </a:r>
          </a:p>
        </p:txBody>
      </p:sp>
      <p:sp>
        <p:nvSpPr>
          <p:cNvPr id="6" name="Jobb oldali kapcsos zárójel 5">
            <a:extLst>
              <a:ext uri="{FF2B5EF4-FFF2-40B4-BE49-F238E27FC236}">
                <a16:creationId xmlns:a16="http://schemas.microsoft.com/office/drawing/2014/main" id="{39176BAD-498B-2B23-A8E7-92677782AC12}"/>
              </a:ext>
            </a:extLst>
          </p:cNvPr>
          <p:cNvSpPr/>
          <p:nvPr/>
        </p:nvSpPr>
        <p:spPr>
          <a:xfrm>
            <a:off x="8169160" y="2512265"/>
            <a:ext cx="302256" cy="109728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hu-HU"/>
          </a:p>
        </p:txBody>
      </p:sp>
      <p:sp>
        <p:nvSpPr>
          <p:cNvPr id="7" name="Jobb oldali kapcsos zárójel 6">
            <a:extLst>
              <a:ext uri="{FF2B5EF4-FFF2-40B4-BE49-F238E27FC236}">
                <a16:creationId xmlns:a16="http://schemas.microsoft.com/office/drawing/2014/main" id="{47E295D6-BE34-69FD-A71C-5B1EA1B9C552}"/>
              </a:ext>
            </a:extLst>
          </p:cNvPr>
          <p:cNvSpPr/>
          <p:nvPr/>
        </p:nvSpPr>
        <p:spPr>
          <a:xfrm>
            <a:off x="8169159" y="3759978"/>
            <a:ext cx="302257" cy="2886255"/>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hu-HU"/>
          </a:p>
        </p:txBody>
      </p:sp>
      <p:sp>
        <p:nvSpPr>
          <p:cNvPr id="8" name="Szövegdoboz 7">
            <a:extLst>
              <a:ext uri="{FF2B5EF4-FFF2-40B4-BE49-F238E27FC236}">
                <a16:creationId xmlns:a16="http://schemas.microsoft.com/office/drawing/2014/main" id="{C369D360-F2B4-E6E6-1A44-0F7299946095}"/>
              </a:ext>
            </a:extLst>
          </p:cNvPr>
          <p:cNvSpPr txBox="1"/>
          <p:nvPr/>
        </p:nvSpPr>
        <p:spPr>
          <a:xfrm>
            <a:off x="8606244" y="2887900"/>
            <a:ext cx="2763328" cy="369332"/>
          </a:xfrm>
          <a:prstGeom prst="rect">
            <a:avLst/>
          </a:prstGeom>
          <a:solidFill>
            <a:srgbClr val="FF0000"/>
          </a:solidFill>
        </p:spPr>
        <p:txBody>
          <a:bodyPr wrap="square" rtlCol="0">
            <a:spAutoFit/>
          </a:bodyPr>
          <a:lstStyle/>
          <a:p>
            <a:r>
              <a:rPr lang="hu-HU" dirty="0"/>
              <a:t>Szignifikáns különbség!</a:t>
            </a:r>
          </a:p>
        </p:txBody>
      </p:sp>
      <p:sp>
        <p:nvSpPr>
          <p:cNvPr id="9" name="Szövegdoboz 8">
            <a:extLst>
              <a:ext uri="{FF2B5EF4-FFF2-40B4-BE49-F238E27FC236}">
                <a16:creationId xmlns:a16="http://schemas.microsoft.com/office/drawing/2014/main" id="{2FEE29C2-4C43-A2DE-04A8-2F4C577029C9}"/>
              </a:ext>
            </a:extLst>
          </p:cNvPr>
          <p:cNvSpPr txBox="1"/>
          <p:nvPr/>
        </p:nvSpPr>
        <p:spPr>
          <a:xfrm>
            <a:off x="8606245" y="4879939"/>
            <a:ext cx="2763327" cy="646331"/>
          </a:xfrm>
          <a:prstGeom prst="rect">
            <a:avLst/>
          </a:prstGeom>
          <a:solidFill>
            <a:srgbClr val="FFFF00"/>
          </a:solidFill>
        </p:spPr>
        <p:txBody>
          <a:bodyPr wrap="square" rtlCol="0">
            <a:spAutoFit/>
          </a:bodyPr>
          <a:lstStyle/>
          <a:p>
            <a:r>
              <a:rPr lang="hu-HU" b="1" dirty="0"/>
              <a:t>NEM</a:t>
            </a:r>
            <a:r>
              <a:rPr lang="hu-HU" dirty="0"/>
              <a:t> </a:t>
            </a:r>
          </a:p>
          <a:p>
            <a:r>
              <a:rPr lang="hu-HU" dirty="0"/>
              <a:t>szignifikáns különbség!</a:t>
            </a:r>
          </a:p>
        </p:txBody>
      </p:sp>
      <p:sp>
        <p:nvSpPr>
          <p:cNvPr id="3" name="Szövegdoboz 2">
            <a:extLst>
              <a:ext uri="{FF2B5EF4-FFF2-40B4-BE49-F238E27FC236}">
                <a16:creationId xmlns:a16="http://schemas.microsoft.com/office/drawing/2014/main" id="{CFB40358-882F-60C4-E755-F7BEF86B1F83}"/>
              </a:ext>
            </a:extLst>
          </p:cNvPr>
          <p:cNvSpPr txBox="1"/>
          <p:nvPr/>
        </p:nvSpPr>
        <p:spPr>
          <a:xfrm>
            <a:off x="776377" y="2104845"/>
            <a:ext cx="2442435" cy="3693319"/>
          </a:xfrm>
          <a:prstGeom prst="rect">
            <a:avLst/>
          </a:prstGeom>
          <a:solidFill>
            <a:srgbClr val="FFFF00"/>
          </a:solidFill>
        </p:spPr>
        <p:txBody>
          <a:bodyPr wrap="square" rtlCol="0">
            <a:spAutoFit/>
          </a:bodyPr>
          <a:lstStyle/>
          <a:p>
            <a:r>
              <a:rPr lang="hu-HU" b="1" dirty="0">
                <a:solidFill>
                  <a:srgbClr val="FF0000"/>
                </a:solidFill>
              </a:rPr>
              <a:t>Prehabilitáció + EOF</a:t>
            </a:r>
          </a:p>
          <a:p>
            <a:pPr marL="342900" indent="-342900">
              <a:buAutoNum type="arabicPeriod"/>
            </a:pPr>
            <a:r>
              <a:rPr lang="hu-HU" dirty="0"/>
              <a:t>Nap 200-400 ml folyadék</a:t>
            </a:r>
          </a:p>
          <a:p>
            <a:r>
              <a:rPr lang="hu-HU" dirty="0"/>
              <a:t>2. Nap 500 ml folyadék+ 1 tápszer</a:t>
            </a:r>
          </a:p>
          <a:p>
            <a:r>
              <a:rPr lang="hu-HU" dirty="0"/>
              <a:t>3. Nap 1000 ml folyadék, leves, 2 tápszer</a:t>
            </a:r>
          </a:p>
          <a:p>
            <a:r>
              <a:rPr lang="hu-HU" dirty="0"/>
              <a:t>4. Naptól </a:t>
            </a:r>
            <a:r>
              <a:rPr lang="hu-HU" dirty="0" err="1"/>
              <a:t>foly</a:t>
            </a:r>
            <a:r>
              <a:rPr lang="hu-HU" dirty="0"/>
              <a:t>-pép, pép, tápszer</a:t>
            </a:r>
          </a:p>
          <a:p>
            <a:endParaRPr lang="hu-HU" dirty="0"/>
          </a:p>
          <a:p>
            <a:r>
              <a:rPr lang="hu-HU" b="1" dirty="0">
                <a:solidFill>
                  <a:srgbClr val="FF0000"/>
                </a:solidFill>
                <a:highlight>
                  <a:srgbClr val="FFFF00"/>
                </a:highlight>
              </a:rPr>
              <a:t>LOF</a:t>
            </a:r>
          </a:p>
          <a:p>
            <a:r>
              <a:rPr lang="hu-HU" dirty="0"/>
              <a:t>5-7 napig </a:t>
            </a:r>
            <a:r>
              <a:rPr lang="hu-HU" dirty="0" err="1"/>
              <a:t>carentia</a:t>
            </a:r>
            <a:endParaRPr lang="hu-HU" dirty="0"/>
          </a:p>
        </p:txBody>
      </p:sp>
      <p:sp>
        <p:nvSpPr>
          <p:cNvPr id="10" name="Villám 9">
            <a:extLst>
              <a:ext uri="{FF2B5EF4-FFF2-40B4-BE49-F238E27FC236}">
                <a16:creationId xmlns:a16="http://schemas.microsoft.com/office/drawing/2014/main" id="{CD6673EB-90B8-74C1-E93E-D2F8AA67104E}"/>
              </a:ext>
            </a:extLst>
          </p:cNvPr>
          <p:cNvSpPr/>
          <p:nvPr/>
        </p:nvSpPr>
        <p:spPr>
          <a:xfrm>
            <a:off x="8007828" y="2646360"/>
            <a:ext cx="222573" cy="241540"/>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3" name="Szövegdoboz 12">
            <a:extLst>
              <a:ext uri="{FF2B5EF4-FFF2-40B4-BE49-F238E27FC236}">
                <a16:creationId xmlns:a16="http://schemas.microsoft.com/office/drawing/2014/main" id="{4BD0DC13-231D-F54F-DA08-E1345EBDF06F}"/>
              </a:ext>
            </a:extLst>
          </p:cNvPr>
          <p:cNvSpPr txBox="1"/>
          <p:nvPr/>
        </p:nvSpPr>
        <p:spPr>
          <a:xfrm>
            <a:off x="8471416" y="1681588"/>
            <a:ext cx="2610098" cy="646331"/>
          </a:xfrm>
          <a:prstGeom prst="rect">
            <a:avLst/>
          </a:prstGeom>
          <a:noFill/>
        </p:spPr>
        <p:txBody>
          <a:bodyPr wrap="square" rtlCol="0">
            <a:spAutoFit/>
          </a:bodyPr>
          <a:lstStyle/>
          <a:p>
            <a:r>
              <a:rPr lang="hu-HU" dirty="0"/>
              <a:t>DE! </a:t>
            </a:r>
            <a:r>
              <a:rPr lang="hu-HU" b="1" dirty="0"/>
              <a:t>ITO ugyanannyi! </a:t>
            </a:r>
            <a:r>
              <a:rPr lang="hu-HU" dirty="0" err="1"/>
              <a:t>Mo</a:t>
            </a:r>
            <a:r>
              <a:rPr lang="hu-HU" dirty="0"/>
              <a:t>-i sajátság!</a:t>
            </a:r>
          </a:p>
        </p:txBody>
      </p:sp>
      <p:sp>
        <p:nvSpPr>
          <p:cNvPr id="14" name="Nyíl: kanyarodó 13">
            <a:extLst>
              <a:ext uri="{FF2B5EF4-FFF2-40B4-BE49-F238E27FC236}">
                <a16:creationId xmlns:a16="http://schemas.microsoft.com/office/drawing/2014/main" id="{DEC4CFDC-A61A-6933-4026-D63E5B2AECAA}"/>
              </a:ext>
            </a:extLst>
          </p:cNvPr>
          <p:cNvSpPr/>
          <p:nvPr/>
        </p:nvSpPr>
        <p:spPr>
          <a:xfrm>
            <a:off x="8015930" y="1772459"/>
            <a:ext cx="386475" cy="842883"/>
          </a:xfrm>
          <a:prstGeom prst="bentArrow">
            <a:avLst>
              <a:gd name="adj1" fmla="val 25000"/>
              <a:gd name="adj2" fmla="val 26116"/>
              <a:gd name="adj3" fmla="val 45089"/>
              <a:gd name="adj4" fmla="val 549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chemeClr val="tx1"/>
              </a:solidFill>
            </a:endParaRPr>
          </a:p>
        </p:txBody>
      </p:sp>
      <p:graphicFrame>
        <p:nvGraphicFramePr>
          <p:cNvPr id="21" name="Táblázat 20">
            <a:extLst>
              <a:ext uri="{FF2B5EF4-FFF2-40B4-BE49-F238E27FC236}">
                <a16:creationId xmlns:a16="http://schemas.microsoft.com/office/drawing/2014/main" id="{7F4BED15-DBFE-66B7-60C7-172D7E5DDDB1}"/>
              </a:ext>
            </a:extLst>
          </p:cNvPr>
          <p:cNvGraphicFramePr>
            <a:graphicFrameLocks noGrp="1"/>
          </p:cNvGraphicFramePr>
          <p:nvPr>
            <p:extLst>
              <p:ext uri="{D42A27DB-BD31-4B8C-83A1-F6EECF244321}">
                <p14:modId xmlns:p14="http://schemas.microsoft.com/office/powerpoint/2010/main" val="1045218001"/>
              </p:ext>
            </p:extLst>
          </p:nvPr>
        </p:nvGraphicFramePr>
        <p:xfrm>
          <a:off x="3604334" y="1005423"/>
          <a:ext cx="4376690" cy="2603607"/>
        </p:xfrm>
        <a:graphic>
          <a:graphicData uri="http://schemas.openxmlformats.org/drawingml/2006/table">
            <a:tbl>
              <a:tblPr firstRow="1" firstCol="1" bandRow="1">
                <a:tableStyleId>{5C22544A-7EE6-4342-B048-85BDC9FD1C3A}</a:tableStyleId>
              </a:tblPr>
              <a:tblGrid>
                <a:gridCol w="3071197">
                  <a:extLst>
                    <a:ext uri="{9D8B030D-6E8A-4147-A177-3AD203B41FA5}">
                      <a16:colId xmlns:a16="http://schemas.microsoft.com/office/drawing/2014/main" val="600175378"/>
                    </a:ext>
                  </a:extLst>
                </a:gridCol>
                <a:gridCol w="610483">
                  <a:extLst>
                    <a:ext uri="{9D8B030D-6E8A-4147-A177-3AD203B41FA5}">
                      <a16:colId xmlns:a16="http://schemas.microsoft.com/office/drawing/2014/main" val="2961470649"/>
                    </a:ext>
                  </a:extLst>
                </a:gridCol>
                <a:gridCol w="695010">
                  <a:extLst>
                    <a:ext uri="{9D8B030D-6E8A-4147-A177-3AD203B41FA5}">
                      <a16:colId xmlns:a16="http://schemas.microsoft.com/office/drawing/2014/main" val="2037049605"/>
                    </a:ext>
                  </a:extLst>
                </a:gridCol>
              </a:tblGrid>
              <a:tr h="231586">
                <a:tc>
                  <a:txBody>
                    <a:bodyPr/>
                    <a:lstStyle/>
                    <a:p>
                      <a:endParaRPr lang="hu-HU" sz="1200">
                        <a:solidFill>
                          <a:srgbClr val="000000"/>
                        </a:solidFill>
                        <a:effectLst/>
                        <a:latin typeface="Times New Roman" panose="02020603050405020304" pitchFamily="18" charset="0"/>
                      </a:endParaRPr>
                    </a:p>
                  </a:txBody>
                  <a:tcPr marL="65405" marR="68580" marT="0" marB="0"/>
                </a:tc>
                <a:tc>
                  <a:txBody>
                    <a:bodyPr/>
                    <a:lstStyle/>
                    <a:p>
                      <a:pPr algn="just">
                        <a:lnSpc>
                          <a:spcPct val="150000"/>
                        </a:lnSpc>
                      </a:pPr>
                      <a:r>
                        <a:rPr lang="hu-HU" sz="1200">
                          <a:effectLst/>
                        </a:rPr>
                        <a:t>EOF</a:t>
                      </a:r>
                      <a:endParaRPr lang="hu-HU" sz="1200">
                        <a:solidFill>
                          <a:srgbClr val="000000"/>
                        </a:solidFill>
                        <a:effectLst/>
                        <a:latin typeface="Times New Roman" panose="02020603050405020304" pitchFamily="18" charset="0"/>
                        <a:ea typeface="Times New Roman" panose="02020603050405020304" pitchFamily="18" charset="0"/>
                      </a:endParaRPr>
                    </a:p>
                  </a:txBody>
                  <a:tcPr marL="65405" marR="68580" marT="0" marB="0"/>
                </a:tc>
                <a:tc>
                  <a:txBody>
                    <a:bodyPr/>
                    <a:lstStyle/>
                    <a:p>
                      <a:pPr algn="just">
                        <a:lnSpc>
                          <a:spcPct val="150000"/>
                        </a:lnSpc>
                      </a:pPr>
                      <a:r>
                        <a:rPr lang="hu-HU" sz="1200">
                          <a:effectLst/>
                        </a:rPr>
                        <a:t>LOF</a:t>
                      </a:r>
                      <a:endParaRPr lang="hu-HU" sz="1200">
                        <a:solidFill>
                          <a:srgbClr val="000000"/>
                        </a:solidFill>
                        <a:effectLst/>
                        <a:latin typeface="Times New Roman" panose="02020603050405020304" pitchFamily="18" charset="0"/>
                        <a:ea typeface="Times New Roman" panose="02020603050405020304" pitchFamily="18" charset="0"/>
                      </a:endParaRPr>
                    </a:p>
                  </a:txBody>
                  <a:tcPr marL="65405" marR="68580" marT="0" marB="0"/>
                </a:tc>
                <a:extLst>
                  <a:ext uri="{0D108BD9-81ED-4DB2-BD59-A6C34878D82A}">
                    <a16:rowId xmlns:a16="http://schemas.microsoft.com/office/drawing/2014/main" val="494550046"/>
                  </a:ext>
                </a:extLst>
              </a:tr>
              <a:tr h="231646">
                <a:tc>
                  <a:txBody>
                    <a:bodyPr/>
                    <a:lstStyle/>
                    <a:p>
                      <a:pPr algn="just">
                        <a:lnSpc>
                          <a:spcPct val="150000"/>
                        </a:lnSpc>
                      </a:pPr>
                      <a:r>
                        <a:rPr lang="hu-HU" sz="1200">
                          <a:effectLst/>
                        </a:rPr>
                        <a:t>Gyomorrák</a:t>
                      </a:r>
                      <a:endParaRPr lang="hu-HU" sz="1200">
                        <a:solidFill>
                          <a:srgbClr val="000000"/>
                        </a:solidFill>
                        <a:effectLst/>
                        <a:latin typeface="Times New Roman" panose="02020603050405020304" pitchFamily="18" charset="0"/>
                        <a:ea typeface="Times New Roman" panose="02020603050405020304" pitchFamily="18" charset="0"/>
                      </a:endParaRPr>
                    </a:p>
                  </a:txBody>
                  <a:tcPr marL="65405" marR="68580" marT="0" marB="0"/>
                </a:tc>
                <a:tc>
                  <a:txBody>
                    <a:bodyPr/>
                    <a:lstStyle/>
                    <a:p>
                      <a:pPr algn="just">
                        <a:lnSpc>
                          <a:spcPct val="150000"/>
                        </a:lnSpc>
                      </a:pPr>
                      <a:r>
                        <a:rPr lang="hu-HU" sz="1200">
                          <a:effectLst/>
                        </a:rPr>
                        <a:t>19</a:t>
                      </a:r>
                      <a:endParaRPr lang="hu-HU" sz="1200">
                        <a:solidFill>
                          <a:srgbClr val="000000"/>
                        </a:solidFill>
                        <a:effectLst/>
                        <a:latin typeface="Times New Roman" panose="02020603050405020304" pitchFamily="18" charset="0"/>
                        <a:ea typeface="Times New Roman" panose="02020603050405020304" pitchFamily="18" charset="0"/>
                      </a:endParaRPr>
                    </a:p>
                  </a:txBody>
                  <a:tcPr marL="65405" marR="68580" marT="0" marB="0"/>
                </a:tc>
                <a:tc>
                  <a:txBody>
                    <a:bodyPr/>
                    <a:lstStyle/>
                    <a:p>
                      <a:pPr algn="just">
                        <a:lnSpc>
                          <a:spcPct val="150000"/>
                        </a:lnSpc>
                      </a:pPr>
                      <a:r>
                        <a:rPr lang="hu-HU" sz="1200">
                          <a:effectLst/>
                        </a:rPr>
                        <a:t>19</a:t>
                      </a:r>
                      <a:endParaRPr lang="hu-HU" sz="1200">
                        <a:solidFill>
                          <a:srgbClr val="000000"/>
                        </a:solidFill>
                        <a:effectLst/>
                        <a:latin typeface="Times New Roman" panose="02020603050405020304" pitchFamily="18" charset="0"/>
                        <a:ea typeface="Times New Roman" panose="02020603050405020304" pitchFamily="18" charset="0"/>
                      </a:endParaRPr>
                    </a:p>
                  </a:txBody>
                  <a:tcPr marL="65405" marR="68580" marT="0" marB="0"/>
                </a:tc>
                <a:extLst>
                  <a:ext uri="{0D108BD9-81ED-4DB2-BD59-A6C34878D82A}">
                    <a16:rowId xmlns:a16="http://schemas.microsoft.com/office/drawing/2014/main" val="1160122650"/>
                  </a:ext>
                </a:extLst>
              </a:tr>
              <a:tr h="231646">
                <a:tc>
                  <a:txBody>
                    <a:bodyPr/>
                    <a:lstStyle/>
                    <a:p>
                      <a:pPr algn="just">
                        <a:lnSpc>
                          <a:spcPct val="150000"/>
                        </a:lnSpc>
                      </a:pPr>
                      <a:r>
                        <a:rPr lang="hu-HU" sz="1200">
                          <a:effectLst/>
                        </a:rPr>
                        <a:t>Nyelőcsőrák</a:t>
                      </a:r>
                      <a:endParaRPr lang="hu-HU" sz="1200">
                        <a:solidFill>
                          <a:srgbClr val="000000"/>
                        </a:solidFill>
                        <a:effectLst/>
                        <a:latin typeface="Times New Roman" panose="02020603050405020304" pitchFamily="18" charset="0"/>
                        <a:ea typeface="Times New Roman" panose="02020603050405020304" pitchFamily="18" charset="0"/>
                      </a:endParaRPr>
                    </a:p>
                  </a:txBody>
                  <a:tcPr marL="65405" marR="68580" marT="0" marB="0"/>
                </a:tc>
                <a:tc>
                  <a:txBody>
                    <a:bodyPr/>
                    <a:lstStyle/>
                    <a:p>
                      <a:pPr algn="just">
                        <a:lnSpc>
                          <a:spcPct val="150000"/>
                        </a:lnSpc>
                      </a:pPr>
                      <a:r>
                        <a:rPr lang="hu-HU" sz="1200">
                          <a:effectLst/>
                        </a:rPr>
                        <a:t>6</a:t>
                      </a:r>
                      <a:endParaRPr lang="hu-HU" sz="1200">
                        <a:solidFill>
                          <a:srgbClr val="000000"/>
                        </a:solidFill>
                        <a:effectLst/>
                        <a:latin typeface="Times New Roman" panose="02020603050405020304" pitchFamily="18" charset="0"/>
                        <a:ea typeface="Times New Roman" panose="02020603050405020304" pitchFamily="18" charset="0"/>
                      </a:endParaRPr>
                    </a:p>
                  </a:txBody>
                  <a:tcPr marL="65405" marR="68580" marT="0" marB="0"/>
                </a:tc>
                <a:tc>
                  <a:txBody>
                    <a:bodyPr/>
                    <a:lstStyle/>
                    <a:p>
                      <a:pPr algn="just">
                        <a:lnSpc>
                          <a:spcPct val="150000"/>
                        </a:lnSpc>
                      </a:pPr>
                      <a:r>
                        <a:rPr lang="hu-HU" sz="1200">
                          <a:effectLst/>
                        </a:rPr>
                        <a:t>6</a:t>
                      </a:r>
                      <a:endParaRPr lang="hu-HU" sz="1200">
                        <a:solidFill>
                          <a:srgbClr val="000000"/>
                        </a:solidFill>
                        <a:effectLst/>
                        <a:latin typeface="Times New Roman" panose="02020603050405020304" pitchFamily="18" charset="0"/>
                        <a:ea typeface="Times New Roman" panose="02020603050405020304" pitchFamily="18" charset="0"/>
                      </a:endParaRPr>
                    </a:p>
                  </a:txBody>
                  <a:tcPr marL="65405" marR="68580" marT="0" marB="0"/>
                </a:tc>
                <a:extLst>
                  <a:ext uri="{0D108BD9-81ED-4DB2-BD59-A6C34878D82A}">
                    <a16:rowId xmlns:a16="http://schemas.microsoft.com/office/drawing/2014/main" val="4096363"/>
                  </a:ext>
                </a:extLst>
              </a:tr>
              <a:tr h="231646">
                <a:tc>
                  <a:txBody>
                    <a:bodyPr/>
                    <a:lstStyle/>
                    <a:p>
                      <a:pPr algn="just">
                        <a:lnSpc>
                          <a:spcPct val="150000"/>
                        </a:lnSpc>
                      </a:pPr>
                      <a:r>
                        <a:rPr lang="hu-HU" sz="1200">
                          <a:effectLst/>
                        </a:rPr>
                        <a:t>Átlag életkor</a:t>
                      </a:r>
                      <a:endParaRPr lang="hu-HU" sz="1200">
                        <a:solidFill>
                          <a:srgbClr val="000000"/>
                        </a:solidFill>
                        <a:effectLst/>
                        <a:latin typeface="Times New Roman" panose="02020603050405020304" pitchFamily="18" charset="0"/>
                        <a:ea typeface="Times New Roman" panose="02020603050405020304" pitchFamily="18" charset="0"/>
                      </a:endParaRPr>
                    </a:p>
                  </a:txBody>
                  <a:tcPr marL="65405" marR="68580" marT="0" marB="0"/>
                </a:tc>
                <a:tc>
                  <a:txBody>
                    <a:bodyPr/>
                    <a:lstStyle/>
                    <a:p>
                      <a:pPr algn="just">
                        <a:lnSpc>
                          <a:spcPct val="150000"/>
                        </a:lnSpc>
                      </a:pPr>
                      <a:r>
                        <a:rPr lang="hu-HU" sz="1200">
                          <a:effectLst/>
                        </a:rPr>
                        <a:t>61,52</a:t>
                      </a:r>
                      <a:endParaRPr lang="hu-HU" sz="1200">
                        <a:solidFill>
                          <a:srgbClr val="000000"/>
                        </a:solidFill>
                        <a:effectLst/>
                        <a:latin typeface="Times New Roman" panose="02020603050405020304" pitchFamily="18" charset="0"/>
                        <a:ea typeface="Times New Roman" panose="02020603050405020304" pitchFamily="18" charset="0"/>
                      </a:endParaRPr>
                    </a:p>
                  </a:txBody>
                  <a:tcPr marL="65405" marR="68580" marT="0" marB="0"/>
                </a:tc>
                <a:tc>
                  <a:txBody>
                    <a:bodyPr/>
                    <a:lstStyle/>
                    <a:p>
                      <a:pPr algn="just">
                        <a:lnSpc>
                          <a:spcPct val="150000"/>
                        </a:lnSpc>
                      </a:pPr>
                      <a:r>
                        <a:rPr lang="hu-HU" sz="1200">
                          <a:effectLst/>
                        </a:rPr>
                        <a:t>60,84</a:t>
                      </a:r>
                      <a:endParaRPr lang="hu-HU" sz="1200">
                        <a:solidFill>
                          <a:srgbClr val="000000"/>
                        </a:solidFill>
                        <a:effectLst/>
                        <a:latin typeface="Times New Roman" panose="02020603050405020304" pitchFamily="18" charset="0"/>
                        <a:ea typeface="Times New Roman" panose="02020603050405020304" pitchFamily="18" charset="0"/>
                      </a:endParaRPr>
                    </a:p>
                  </a:txBody>
                  <a:tcPr marL="65405" marR="68580" marT="0" marB="0"/>
                </a:tc>
                <a:extLst>
                  <a:ext uri="{0D108BD9-81ED-4DB2-BD59-A6C34878D82A}">
                    <a16:rowId xmlns:a16="http://schemas.microsoft.com/office/drawing/2014/main" val="3710301540"/>
                  </a:ext>
                </a:extLst>
              </a:tr>
              <a:tr h="231646">
                <a:tc>
                  <a:txBody>
                    <a:bodyPr/>
                    <a:lstStyle/>
                    <a:p>
                      <a:pPr algn="just">
                        <a:lnSpc>
                          <a:spcPct val="150000"/>
                        </a:lnSpc>
                      </a:pPr>
                      <a:r>
                        <a:rPr lang="hu-HU" sz="1200">
                          <a:effectLst/>
                        </a:rPr>
                        <a:t>Férfi</a:t>
                      </a:r>
                      <a:endParaRPr lang="hu-HU" sz="1200">
                        <a:solidFill>
                          <a:srgbClr val="000000"/>
                        </a:solidFill>
                        <a:effectLst/>
                        <a:latin typeface="Times New Roman" panose="02020603050405020304" pitchFamily="18" charset="0"/>
                        <a:ea typeface="Times New Roman" panose="02020603050405020304" pitchFamily="18" charset="0"/>
                      </a:endParaRPr>
                    </a:p>
                  </a:txBody>
                  <a:tcPr marL="65405" marR="68580" marT="0" marB="0"/>
                </a:tc>
                <a:tc>
                  <a:txBody>
                    <a:bodyPr/>
                    <a:lstStyle/>
                    <a:p>
                      <a:pPr algn="just">
                        <a:lnSpc>
                          <a:spcPct val="150000"/>
                        </a:lnSpc>
                      </a:pPr>
                      <a:r>
                        <a:rPr lang="hu-HU" sz="1200">
                          <a:effectLst/>
                        </a:rPr>
                        <a:t>20</a:t>
                      </a:r>
                      <a:endParaRPr lang="hu-HU" sz="1200">
                        <a:solidFill>
                          <a:srgbClr val="000000"/>
                        </a:solidFill>
                        <a:effectLst/>
                        <a:latin typeface="Times New Roman" panose="02020603050405020304" pitchFamily="18" charset="0"/>
                        <a:ea typeface="Times New Roman" panose="02020603050405020304" pitchFamily="18" charset="0"/>
                      </a:endParaRPr>
                    </a:p>
                  </a:txBody>
                  <a:tcPr marL="65405" marR="68580" marT="0" marB="0"/>
                </a:tc>
                <a:tc>
                  <a:txBody>
                    <a:bodyPr/>
                    <a:lstStyle/>
                    <a:p>
                      <a:pPr algn="just">
                        <a:lnSpc>
                          <a:spcPct val="150000"/>
                        </a:lnSpc>
                      </a:pPr>
                      <a:r>
                        <a:rPr lang="hu-HU" sz="1200">
                          <a:effectLst/>
                        </a:rPr>
                        <a:t>20</a:t>
                      </a:r>
                      <a:endParaRPr lang="hu-HU" sz="1200">
                        <a:solidFill>
                          <a:srgbClr val="000000"/>
                        </a:solidFill>
                        <a:effectLst/>
                        <a:latin typeface="Times New Roman" panose="02020603050405020304" pitchFamily="18" charset="0"/>
                        <a:ea typeface="Times New Roman" panose="02020603050405020304" pitchFamily="18" charset="0"/>
                      </a:endParaRPr>
                    </a:p>
                  </a:txBody>
                  <a:tcPr marL="65405" marR="68580" marT="0" marB="0"/>
                </a:tc>
                <a:extLst>
                  <a:ext uri="{0D108BD9-81ED-4DB2-BD59-A6C34878D82A}">
                    <a16:rowId xmlns:a16="http://schemas.microsoft.com/office/drawing/2014/main" val="3684670193"/>
                  </a:ext>
                </a:extLst>
              </a:tr>
              <a:tr h="231646">
                <a:tc>
                  <a:txBody>
                    <a:bodyPr/>
                    <a:lstStyle/>
                    <a:p>
                      <a:pPr algn="just">
                        <a:lnSpc>
                          <a:spcPct val="150000"/>
                        </a:lnSpc>
                      </a:pPr>
                      <a:r>
                        <a:rPr lang="hu-HU" sz="1200" dirty="0">
                          <a:effectLst/>
                        </a:rPr>
                        <a:t>Nő</a:t>
                      </a:r>
                      <a:endParaRPr lang="hu-HU" sz="1200" dirty="0">
                        <a:solidFill>
                          <a:srgbClr val="000000"/>
                        </a:solidFill>
                        <a:effectLst/>
                        <a:latin typeface="Times New Roman" panose="02020603050405020304" pitchFamily="18" charset="0"/>
                        <a:ea typeface="Times New Roman" panose="02020603050405020304" pitchFamily="18" charset="0"/>
                      </a:endParaRPr>
                    </a:p>
                  </a:txBody>
                  <a:tcPr marL="65405" marR="68580" marT="0" marB="0"/>
                </a:tc>
                <a:tc>
                  <a:txBody>
                    <a:bodyPr/>
                    <a:lstStyle/>
                    <a:p>
                      <a:pPr algn="just">
                        <a:lnSpc>
                          <a:spcPct val="150000"/>
                        </a:lnSpc>
                      </a:pPr>
                      <a:r>
                        <a:rPr lang="hu-HU" sz="1200">
                          <a:effectLst/>
                        </a:rPr>
                        <a:t>5</a:t>
                      </a:r>
                      <a:endParaRPr lang="hu-HU" sz="1200">
                        <a:solidFill>
                          <a:srgbClr val="000000"/>
                        </a:solidFill>
                        <a:effectLst/>
                        <a:latin typeface="Times New Roman" panose="02020603050405020304" pitchFamily="18" charset="0"/>
                        <a:ea typeface="Times New Roman" panose="02020603050405020304" pitchFamily="18" charset="0"/>
                      </a:endParaRPr>
                    </a:p>
                  </a:txBody>
                  <a:tcPr marL="65405" marR="68580" marT="0" marB="0"/>
                </a:tc>
                <a:tc>
                  <a:txBody>
                    <a:bodyPr/>
                    <a:lstStyle/>
                    <a:p>
                      <a:pPr algn="just">
                        <a:lnSpc>
                          <a:spcPct val="150000"/>
                        </a:lnSpc>
                      </a:pPr>
                      <a:r>
                        <a:rPr lang="hu-HU" sz="1200" dirty="0">
                          <a:effectLst/>
                        </a:rPr>
                        <a:t>5</a:t>
                      </a:r>
                      <a:endParaRPr lang="hu-HU" sz="1200" dirty="0">
                        <a:solidFill>
                          <a:srgbClr val="000000"/>
                        </a:solidFill>
                        <a:effectLst/>
                        <a:latin typeface="Times New Roman" panose="02020603050405020304" pitchFamily="18" charset="0"/>
                        <a:ea typeface="Times New Roman" panose="02020603050405020304" pitchFamily="18" charset="0"/>
                      </a:endParaRPr>
                    </a:p>
                  </a:txBody>
                  <a:tcPr marL="65405" marR="68580" marT="0" marB="0"/>
                </a:tc>
                <a:extLst>
                  <a:ext uri="{0D108BD9-81ED-4DB2-BD59-A6C34878D82A}">
                    <a16:rowId xmlns:a16="http://schemas.microsoft.com/office/drawing/2014/main" val="3574201515"/>
                  </a:ext>
                </a:extLst>
              </a:tr>
              <a:tr h="231646">
                <a:tc>
                  <a:txBody>
                    <a:bodyPr/>
                    <a:lstStyle/>
                    <a:p>
                      <a:pPr algn="just">
                        <a:lnSpc>
                          <a:spcPct val="150000"/>
                        </a:lnSpc>
                      </a:pPr>
                      <a:r>
                        <a:rPr lang="hu-HU" sz="1200">
                          <a:effectLst/>
                        </a:rPr>
                        <a:t>Posztop. orális táplálás kezdete (nap)</a:t>
                      </a:r>
                      <a:endParaRPr lang="hu-HU" sz="1200">
                        <a:solidFill>
                          <a:srgbClr val="000000"/>
                        </a:solidFill>
                        <a:effectLst/>
                        <a:latin typeface="Times New Roman" panose="02020603050405020304" pitchFamily="18" charset="0"/>
                        <a:ea typeface="Times New Roman" panose="02020603050405020304" pitchFamily="18" charset="0"/>
                      </a:endParaRPr>
                    </a:p>
                  </a:txBody>
                  <a:tcPr marL="65405" marR="68580" marT="0" marB="0"/>
                </a:tc>
                <a:tc>
                  <a:txBody>
                    <a:bodyPr/>
                    <a:lstStyle/>
                    <a:p>
                      <a:pPr algn="just">
                        <a:lnSpc>
                          <a:spcPct val="150000"/>
                        </a:lnSpc>
                      </a:pPr>
                      <a:r>
                        <a:rPr lang="hu-HU" sz="1200">
                          <a:effectLst/>
                        </a:rPr>
                        <a:t>2,09</a:t>
                      </a:r>
                      <a:endParaRPr lang="hu-HU" sz="1200">
                        <a:solidFill>
                          <a:srgbClr val="000000"/>
                        </a:solidFill>
                        <a:effectLst/>
                        <a:latin typeface="Times New Roman" panose="02020603050405020304" pitchFamily="18" charset="0"/>
                        <a:ea typeface="Times New Roman" panose="02020603050405020304" pitchFamily="18" charset="0"/>
                      </a:endParaRPr>
                    </a:p>
                  </a:txBody>
                  <a:tcPr marL="65405" marR="68580" marT="0" marB="0"/>
                </a:tc>
                <a:tc>
                  <a:txBody>
                    <a:bodyPr/>
                    <a:lstStyle/>
                    <a:p>
                      <a:pPr algn="just">
                        <a:lnSpc>
                          <a:spcPct val="150000"/>
                        </a:lnSpc>
                      </a:pPr>
                      <a:r>
                        <a:rPr lang="hu-HU" sz="1200">
                          <a:effectLst/>
                        </a:rPr>
                        <a:t>5,52</a:t>
                      </a:r>
                      <a:endParaRPr lang="hu-HU" sz="1200">
                        <a:solidFill>
                          <a:srgbClr val="000000"/>
                        </a:solidFill>
                        <a:effectLst/>
                        <a:latin typeface="Times New Roman" panose="02020603050405020304" pitchFamily="18" charset="0"/>
                        <a:ea typeface="Times New Roman" panose="02020603050405020304" pitchFamily="18" charset="0"/>
                      </a:endParaRPr>
                    </a:p>
                  </a:txBody>
                  <a:tcPr marL="65405" marR="68580" marT="0" marB="0"/>
                </a:tc>
                <a:extLst>
                  <a:ext uri="{0D108BD9-81ED-4DB2-BD59-A6C34878D82A}">
                    <a16:rowId xmlns:a16="http://schemas.microsoft.com/office/drawing/2014/main" val="2424797757"/>
                  </a:ext>
                </a:extLst>
              </a:tr>
              <a:tr h="231646">
                <a:tc>
                  <a:txBody>
                    <a:bodyPr/>
                    <a:lstStyle/>
                    <a:p>
                      <a:pPr algn="just">
                        <a:lnSpc>
                          <a:spcPct val="150000"/>
                        </a:lnSpc>
                      </a:pPr>
                      <a:r>
                        <a:rPr lang="hu-HU" sz="1200">
                          <a:effectLst/>
                        </a:rPr>
                        <a:t>Posztop. Kórházi tartózkodás (nap)</a:t>
                      </a:r>
                      <a:endParaRPr lang="hu-HU" sz="1200">
                        <a:solidFill>
                          <a:srgbClr val="000000"/>
                        </a:solidFill>
                        <a:effectLst/>
                        <a:latin typeface="Times New Roman" panose="02020603050405020304" pitchFamily="18" charset="0"/>
                        <a:ea typeface="Times New Roman" panose="02020603050405020304" pitchFamily="18" charset="0"/>
                      </a:endParaRPr>
                    </a:p>
                  </a:txBody>
                  <a:tcPr marL="65405" marR="68580" marT="0" marB="0"/>
                </a:tc>
                <a:tc>
                  <a:txBody>
                    <a:bodyPr/>
                    <a:lstStyle/>
                    <a:p>
                      <a:pPr algn="just">
                        <a:lnSpc>
                          <a:spcPct val="150000"/>
                        </a:lnSpc>
                      </a:pPr>
                      <a:r>
                        <a:rPr lang="hu-HU" sz="1200">
                          <a:effectLst/>
                        </a:rPr>
                        <a:t>8,875</a:t>
                      </a:r>
                      <a:endParaRPr lang="hu-HU" sz="1200">
                        <a:solidFill>
                          <a:srgbClr val="000000"/>
                        </a:solidFill>
                        <a:effectLst/>
                        <a:latin typeface="Times New Roman" panose="02020603050405020304" pitchFamily="18" charset="0"/>
                        <a:ea typeface="Times New Roman" panose="02020603050405020304" pitchFamily="18" charset="0"/>
                      </a:endParaRPr>
                    </a:p>
                  </a:txBody>
                  <a:tcPr marL="65405" marR="68580" marT="0" marB="0"/>
                </a:tc>
                <a:tc>
                  <a:txBody>
                    <a:bodyPr/>
                    <a:lstStyle/>
                    <a:p>
                      <a:pPr algn="just">
                        <a:lnSpc>
                          <a:spcPct val="150000"/>
                        </a:lnSpc>
                      </a:pPr>
                      <a:r>
                        <a:rPr lang="hu-HU" sz="1200">
                          <a:effectLst/>
                        </a:rPr>
                        <a:t>12,161</a:t>
                      </a:r>
                      <a:endParaRPr lang="hu-HU" sz="1200">
                        <a:solidFill>
                          <a:srgbClr val="000000"/>
                        </a:solidFill>
                        <a:effectLst/>
                        <a:latin typeface="Times New Roman" panose="02020603050405020304" pitchFamily="18" charset="0"/>
                        <a:ea typeface="Times New Roman" panose="02020603050405020304" pitchFamily="18" charset="0"/>
                      </a:endParaRPr>
                    </a:p>
                  </a:txBody>
                  <a:tcPr marL="65405" marR="68580" marT="0" marB="0"/>
                </a:tc>
                <a:extLst>
                  <a:ext uri="{0D108BD9-81ED-4DB2-BD59-A6C34878D82A}">
                    <a16:rowId xmlns:a16="http://schemas.microsoft.com/office/drawing/2014/main" val="281108641"/>
                  </a:ext>
                </a:extLst>
              </a:tr>
              <a:tr h="231646">
                <a:tc>
                  <a:txBody>
                    <a:bodyPr/>
                    <a:lstStyle/>
                    <a:p>
                      <a:pPr algn="just">
                        <a:lnSpc>
                          <a:spcPct val="150000"/>
                        </a:lnSpc>
                      </a:pPr>
                      <a:r>
                        <a:rPr lang="hu-HU" sz="1200">
                          <a:effectLst/>
                        </a:rPr>
                        <a:t>Bélműködés megindulása (nap)</a:t>
                      </a:r>
                      <a:endParaRPr lang="hu-HU" sz="1200">
                        <a:solidFill>
                          <a:srgbClr val="000000"/>
                        </a:solidFill>
                        <a:effectLst/>
                        <a:latin typeface="Times New Roman" panose="02020603050405020304" pitchFamily="18" charset="0"/>
                        <a:ea typeface="Times New Roman" panose="02020603050405020304" pitchFamily="18" charset="0"/>
                      </a:endParaRPr>
                    </a:p>
                  </a:txBody>
                  <a:tcPr marL="65405" marR="68580" marT="0" marB="0"/>
                </a:tc>
                <a:tc>
                  <a:txBody>
                    <a:bodyPr/>
                    <a:lstStyle/>
                    <a:p>
                      <a:pPr algn="just">
                        <a:lnSpc>
                          <a:spcPct val="150000"/>
                        </a:lnSpc>
                      </a:pPr>
                      <a:r>
                        <a:rPr lang="hu-HU" sz="1200">
                          <a:effectLst/>
                        </a:rPr>
                        <a:t>3,88</a:t>
                      </a:r>
                      <a:endParaRPr lang="hu-HU" sz="1200">
                        <a:solidFill>
                          <a:srgbClr val="000000"/>
                        </a:solidFill>
                        <a:effectLst/>
                        <a:latin typeface="Times New Roman" panose="02020603050405020304" pitchFamily="18" charset="0"/>
                        <a:ea typeface="Times New Roman" panose="02020603050405020304" pitchFamily="18" charset="0"/>
                      </a:endParaRPr>
                    </a:p>
                  </a:txBody>
                  <a:tcPr marL="65405" marR="68580" marT="0" marB="0"/>
                </a:tc>
                <a:tc>
                  <a:txBody>
                    <a:bodyPr/>
                    <a:lstStyle/>
                    <a:p>
                      <a:pPr algn="just">
                        <a:lnSpc>
                          <a:spcPct val="150000"/>
                        </a:lnSpc>
                      </a:pPr>
                      <a:r>
                        <a:rPr lang="hu-HU" sz="1200">
                          <a:effectLst/>
                        </a:rPr>
                        <a:t>5,56</a:t>
                      </a:r>
                      <a:endParaRPr lang="hu-HU" sz="1200">
                        <a:solidFill>
                          <a:srgbClr val="000000"/>
                        </a:solidFill>
                        <a:effectLst/>
                        <a:latin typeface="Times New Roman" panose="02020603050405020304" pitchFamily="18" charset="0"/>
                        <a:ea typeface="Times New Roman" panose="02020603050405020304" pitchFamily="18" charset="0"/>
                      </a:endParaRPr>
                    </a:p>
                  </a:txBody>
                  <a:tcPr marL="65405" marR="68580" marT="0" marB="0"/>
                </a:tc>
                <a:extLst>
                  <a:ext uri="{0D108BD9-81ED-4DB2-BD59-A6C34878D82A}">
                    <a16:rowId xmlns:a16="http://schemas.microsoft.com/office/drawing/2014/main" val="3054162180"/>
                  </a:ext>
                </a:extLst>
              </a:tr>
              <a:tr h="434256">
                <a:tc>
                  <a:txBody>
                    <a:bodyPr/>
                    <a:lstStyle/>
                    <a:p>
                      <a:pPr algn="just">
                        <a:lnSpc>
                          <a:spcPct val="150000"/>
                        </a:lnSpc>
                      </a:pPr>
                      <a:r>
                        <a:rPr lang="hu-HU" sz="1200" dirty="0">
                          <a:effectLst/>
                        </a:rPr>
                        <a:t>Utolsó intravénás folyadék adása (nap)</a:t>
                      </a:r>
                      <a:endParaRPr lang="hu-HU" sz="1200" dirty="0">
                        <a:solidFill>
                          <a:srgbClr val="000000"/>
                        </a:solidFill>
                        <a:effectLst/>
                        <a:latin typeface="Times New Roman" panose="02020603050405020304" pitchFamily="18" charset="0"/>
                        <a:ea typeface="Times New Roman" panose="02020603050405020304" pitchFamily="18" charset="0"/>
                      </a:endParaRPr>
                    </a:p>
                  </a:txBody>
                  <a:tcPr marL="65405" marR="68580" marT="0" marB="0"/>
                </a:tc>
                <a:tc>
                  <a:txBody>
                    <a:bodyPr/>
                    <a:lstStyle/>
                    <a:p>
                      <a:pPr algn="just">
                        <a:lnSpc>
                          <a:spcPct val="150000"/>
                        </a:lnSpc>
                      </a:pPr>
                      <a:r>
                        <a:rPr lang="hu-HU" sz="1200">
                          <a:effectLst/>
                        </a:rPr>
                        <a:t>4,8</a:t>
                      </a:r>
                      <a:endParaRPr lang="hu-HU" sz="1200">
                        <a:solidFill>
                          <a:srgbClr val="000000"/>
                        </a:solidFill>
                        <a:effectLst/>
                        <a:latin typeface="Times New Roman" panose="02020603050405020304" pitchFamily="18" charset="0"/>
                        <a:ea typeface="Times New Roman" panose="02020603050405020304" pitchFamily="18" charset="0"/>
                      </a:endParaRPr>
                    </a:p>
                  </a:txBody>
                  <a:tcPr marL="65405" marR="68580" marT="0" marB="0"/>
                </a:tc>
                <a:tc>
                  <a:txBody>
                    <a:bodyPr/>
                    <a:lstStyle/>
                    <a:p>
                      <a:pPr algn="just">
                        <a:lnSpc>
                          <a:spcPct val="150000"/>
                        </a:lnSpc>
                      </a:pPr>
                      <a:r>
                        <a:rPr lang="hu-HU" sz="1200" dirty="0">
                          <a:effectLst/>
                        </a:rPr>
                        <a:t>8,83</a:t>
                      </a:r>
                      <a:endParaRPr lang="hu-HU" sz="1200" dirty="0">
                        <a:solidFill>
                          <a:srgbClr val="000000"/>
                        </a:solidFill>
                        <a:effectLst/>
                        <a:latin typeface="Times New Roman" panose="02020603050405020304" pitchFamily="18" charset="0"/>
                        <a:ea typeface="Times New Roman" panose="02020603050405020304" pitchFamily="18" charset="0"/>
                      </a:endParaRPr>
                    </a:p>
                  </a:txBody>
                  <a:tcPr marL="65405" marR="68580" marT="0" marB="0"/>
                </a:tc>
                <a:extLst>
                  <a:ext uri="{0D108BD9-81ED-4DB2-BD59-A6C34878D82A}">
                    <a16:rowId xmlns:a16="http://schemas.microsoft.com/office/drawing/2014/main" val="4197283215"/>
                  </a:ext>
                </a:extLst>
              </a:tr>
            </a:tbl>
          </a:graphicData>
        </a:graphic>
      </p:graphicFrame>
      <p:graphicFrame>
        <p:nvGraphicFramePr>
          <p:cNvPr id="22" name="Táblázat 21">
            <a:extLst>
              <a:ext uri="{FF2B5EF4-FFF2-40B4-BE49-F238E27FC236}">
                <a16:creationId xmlns:a16="http://schemas.microsoft.com/office/drawing/2014/main" id="{37AEFB2D-0438-1EA5-F6C0-66246E8A8D4F}"/>
              </a:ext>
            </a:extLst>
          </p:cNvPr>
          <p:cNvGraphicFramePr>
            <a:graphicFrameLocks noGrp="1"/>
          </p:cNvGraphicFramePr>
          <p:nvPr>
            <p:extLst>
              <p:ext uri="{D42A27DB-BD31-4B8C-83A1-F6EECF244321}">
                <p14:modId xmlns:p14="http://schemas.microsoft.com/office/powerpoint/2010/main" val="2748414202"/>
              </p:ext>
            </p:extLst>
          </p:nvPr>
        </p:nvGraphicFramePr>
        <p:xfrm>
          <a:off x="3604334" y="3636339"/>
          <a:ext cx="4376691" cy="3133535"/>
        </p:xfrm>
        <a:graphic>
          <a:graphicData uri="http://schemas.openxmlformats.org/drawingml/2006/table">
            <a:tbl>
              <a:tblPr firstRow="1" firstCol="1" bandRow="1">
                <a:tableStyleId>{5C22544A-7EE6-4342-B048-85BDC9FD1C3A}</a:tableStyleId>
              </a:tblPr>
              <a:tblGrid>
                <a:gridCol w="3062844">
                  <a:extLst>
                    <a:ext uri="{9D8B030D-6E8A-4147-A177-3AD203B41FA5}">
                      <a16:colId xmlns:a16="http://schemas.microsoft.com/office/drawing/2014/main" val="2992943570"/>
                    </a:ext>
                  </a:extLst>
                </a:gridCol>
                <a:gridCol w="636773">
                  <a:extLst>
                    <a:ext uri="{9D8B030D-6E8A-4147-A177-3AD203B41FA5}">
                      <a16:colId xmlns:a16="http://schemas.microsoft.com/office/drawing/2014/main" val="2458150993"/>
                    </a:ext>
                  </a:extLst>
                </a:gridCol>
                <a:gridCol w="677074">
                  <a:extLst>
                    <a:ext uri="{9D8B030D-6E8A-4147-A177-3AD203B41FA5}">
                      <a16:colId xmlns:a16="http://schemas.microsoft.com/office/drawing/2014/main" val="317555325"/>
                    </a:ext>
                  </a:extLst>
                </a:gridCol>
              </a:tblGrid>
              <a:tr h="0">
                <a:tc>
                  <a:txBody>
                    <a:bodyPr/>
                    <a:lstStyle/>
                    <a:p>
                      <a:pPr algn="just">
                        <a:lnSpc>
                          <a:spcPct val="150000"/>
                        </a:lnSpc>
                      </a:pPr>
                      <a:r>
                        <a:rPr lang="hu-HU" sz="1200">
                          <a:effectLst/>
                        </a:rPr>
                        <a:t>Morbiditás</a:t>
                      </a:r>
                      <a:endParaRPr lang="hu-HU" sz="1200">
                        <a:solidFill>
                          <a:srgbClr val="000000"/>
                        </a:solidFill>
                        <a:effectLst/>
                        <a:latin typeface="Times New Roman" panose="02020603050405020304" pitchFamily="18" charset="0"/>
                        <a:ea typeface="Times New Roman" panose="02020603050405020304" pitchFamily="18" charset="0"/>
                      </a:endParaRPr>
                    </a:p>
                  </a:txBody>
                  <a:tcPr marL="65405" marR="68580" marT="0" marB="0"/>
                </a:tc>
                <a:tc>
                  <a:txBody>
                    <a:bodyPr/>
                    <a:lstStyle/>
                    <a:p>
                      <a:pPr algn="just">
                        <a:lnSpc>
                          <a:spcPct val="150000"/>
                        </a:lnSpc>
                      </a:pPr>
                      <a:r>
                        <a:rPr lang="hu-HU" sz="1200">
                          <a:effectLst/>
                        </a:rPr>
                        <a:t>EOF</a:t>
                      </a:r>
                      <a:endParaRPr lang="hu-HU" sz="1200">
                        <a:solidFill>
                          <a:srgbClr val="000000"/>
                        </a:solidFill>
                        <a:effectLst/>
                        <a:latin typeface="Times New Roman" panose="02020603050405020304" pitchFamily="18" charset="0"/>
                        <a:ea typeface="Times New Roman" panose="02020603050405020304" pitchFamily="18" charset="0"/>
                      </a:endParaRPr>
                    </a:p>
                  </a:txBody>
                  <a:tcPr marL="65405" marR="68580" marT="0" marB="0"/>
                </a:tc>
                <a:tc>
                  <a:txBody>
                    <a:bodyPr/>
                    <a:lstStyle/>
                    <a:p>
                      <a:pPr algn="just">
                        <a:lnSpc>
                          <a:spcPct val="150000"/>
                        </a:lnSpc>
                      </a:pPr>
                      <a:r>
                        <a:rPr lang="hu-HU" sz="1200">
                          <a:effectLst/>
                        </a:rPr>
                        <a:t>LOF</a:t>
                      </a:r>
                      <a:endParaRPr lang="hu-HU" sz="1200">
                        <a:solidFill>
                          <a:srgbClr val="000000"/>
                        </a:solidFill>
                        <a:effectLst/>
                        <a:latin typeface="Times New Roman" panose="02020603050405020304" pitchFamily="18" charset="0"/>
                        <a:ea typeface="Times New Roman" panose="02020603050405020304" pitchFamily="18" charset="0"/>
                      </a:endParaRPr>
                    </a:p>
                  </a:txBody>
                  <a:tcPr marL="65405" marR="68580" marT="0" marB="0"/>
                </a:tc>
                <a:extLst>
                  <a:ext uri="{0D108BD9-81ED-4DB2-BD59-A6C34878D82A}">
                    <a16:rowId xmlns:a16="http://schemas.microsoft.com/office/drawing/2014/main" val="1245280021"/>
                  </a:ext>
                </a:extLst>
              </a:tr>
              <a:tr h="0">
                <a:tc>
                  <a:txBody>
                    <a:bodyPr/>
                    <a:lstStyle/>
                    <a:p>
                      <a:pPr algn="just">
                        <a:lnSpc>
                          <a:spcPct val="150000"/>
                        </a:lnSpc>
                      </a:pPr>
                      <a:r>
                        <a:rPr lang="hu-HU" sz="1200" dirty="0">
                          <a:effectLst/>
                        </a:rPr>
                        <a:t>Anasztomózis elégtelenség</a:t>
                      </a:r>
                      <a:endParaRPr lang="hu-HU" sz="1200" dirty="0">
                        <a:solidFill>
                          <a:srgbClr val="000000"/>
                        </a:solidFill>
                        <a:effectLst/>
                        <a:latin typeface="Times New Roman" panose="02020603050405020304" pitchFamily="18" charset="0"/>
                        <a:ea typeface="Times New Roman" panose="02020603050405020304" pitchFamily="18" charset="0"/>
                      </a:endParaRPr>
                    </a:p>
                  </a:txBody>
                  <a:tcPr marL="65405" marR="68580" marT="0" marB="0"/>
                </a:tc>
                <a:tc>
                  <a:txBody>
                    <a:bodyPr/>
                    <a:lstStyle/>
                    <a:p>
                      <a:pPr algn="just">
                        <a:lnSpc>
                          <a:spcPct val="150000"/>
                        </a:lnSpc>
                      </a:pPr>
                      <a:r>
                        <a:rPr lang="hu-HU" sz="1200">
                          <a:effectLst/>
                        </a:rPr>
                        <a:t>3*</a:t>
                      </a:r>
                      <a:endParaRPr lang="hu-HU" sz="1200">
                        <a:solidFill>
                          <a:srgbClr val="000000"/>
                        </a:solidFill>
                        <a:effectLst/>
                        <a:latin typeface="Times New Roman" panose="02020603050405020304" pitchFamily="18" charset="0"/>
                        <a:ea typeface="Times New Roman" panose="02020603050405020304" pitchFamily="18" charset="0"/>
                      </a:endParaRPr>
                    </a:p>
                  </a:txBody>
                  <a:tcPr marL="65405" marR="68580" marT="0" marB="0"/>
                </a:tc>
                <a:tc>
                  <a:txBody>
                    <a:bodyPr/>
                    <a:lstStyle/>
                    <a:p>
                      <a:pPr algn="just">
                        <a:lnSpc>
                          <a:spcPct val="150000"/>
                        </a:lnSpc>
                      </a:pPr>
                      <a:r>
                        <a:rPr lang="hu-HU" sz="1200">
                          <a:effectLst/>
                        </a:rPr>
                        <a:t>1</a:t>
                      </a:r>
                      <a:endParaRPr lang="hu-HU" sz="1200">
                        <a:solidFill>
                          <a:srgbClr val="000000"/>
                        </a:solidFill>
                        <a:effectLst/>
                        <a:latin typeface="Times New Roman" panose="02020603050405020304" pitchFamily="18" charset="0"/>
                        <a:ea typeface="Times New Roman" panose="02020603050405020304" pitchFamily="18" charset="0"/>
                      </a:endParaRPr>
                    </a:p>
                  </a:txBody>
                  <a:tcPr marL="65405" marR="68580" marT="0" marB="0"/>
                </a:tc>
                <a:extLst>
                  <a:ext uri="{0D108BD9-81ED-4DB2-BD59-A6C34878D82A}">
                    <a16:rowId xmlns:a16="http://schemas.microsoft.com/office/drawing/2014/main" val="2825711726"/>
                  </a:ext>
                </a:extLst>
              </a:tr>
              <a:tr h="0">
                <a:tc>
                  <a:txBody>
                    <a:bodyPr/>
                    <a:lstStyle/>
                    <a:p>
                      <a:pPr algn="just">
                        <a:lnSpc>
                          <a:spcPct val="150000"/>
                        </a:lnSpc>
                      </a:pPr>
                      <a:r>
                        <a:rPr lang="hu-HU" sz="1200" dirty="0">
                          <a:effectLst/>
                        </a:rPr>
                        <a:t>Anasztomózis szűkület</a:t>
                      </a:r>
                      <a:endParaRPr lang="hu-HU" sz="1200" dirty="0">
                        <a:solidFill>
                          <a:srgbClr val="000000"/>
                        </a:solidFill>
                        <a:effectLst/>
                        <a:latin typeface="Times New Roman" panose="02020603050405020304" pitchFamily="18" charset="0"/>
                        <a:ea typeface="Times New Roman" panose="02020603050405020304" pitchFamily="18" charset="0"/>
                      </a:endParaRPr>
                    </a:p>
                  </a:txBody>
                  <a:tcPr marL="65405" marR="68580" marT="0" marB="0"/>
                </a:tc>
                <a:tc>
                  <a:txBody>
                    <a:bodyPr/>
                    <a:lstStyle/>
                    <a:p>
                      <a:pPr algn="just">
                        <a:lnSpc>
                          <a:spcPct val="150000"/>
                        </a:lnSpc>
                      </a:pPr>
                      <a:r>
                        <a:rPr lang="hu-HU" sz="1200">
                          <a:effectLst/>
                        </a:rPr>
                        <a:t>1</a:t>
                      </a:r>
                      <a:endParaRPr lang="hu-HU" sz="1200">
                        <a:solidFill>
                          <a:srgbClr val="000000"/>
                        </a:solidFill>
                        <a:effectLst/>
                        <a:latin typeface="Times New Roman" panose="02020603050405020304" pitchFamily="18" charset="0"/>
                        <a:ea typeface="Times New Roman" panose="02020603050405020304" pitchFamily="18" charset="0"/>
                      </a:endParaRPr>
                    </a:p>
                  </a:txBody>
                  <a:tcPr marL="65405" marR="68580" marT="0" marB="0"/>
                </a:tc>
                <a:tc>
                  <a:txBody>
                    <a:bodyPr/>
                    <a:lstStyle/>
                    <a:p>
                      <a:pPr algn="just">
                        <a:lnSpc>
                          <a:spcPct val="150000"/>
                        </a:lnSpc>
                      </a:pPr>
                      <a:r>
                        <a:rPr lang="hu-HU" sz="1200" dirty="0">
                          <a:effectLst/>
                        </a:rPr>
                        <a:t>1</a:t>
                      </a:r>
                      <a:endParaRPr lang="hu-HU" sz="1200" dirty="0">
                        <a:solidFill>
                          <a:srgbClr val="000000"/>
                        </a:solidFill>
                        <a:effectLst/>
                        <a:latin typeface="Times New Roman" panose="02020603050405020304" pitchFamily="18" charset="0"/>
                        <a:ea typeface="Times New Roman" panose="02020603050405020304" pitchFamily="18" charset="0"/>
                      </a:endParaRPr>
                    </a:p>
                  </a:txBody>
                  <a:tcPr marL="65405" marR="68580" marT="0" marB="0"/>
                </a:tc>
                <a:extLst>
                  <a:ext uri="{0D108BD9-81ED-4DB2-BD59-A6C34878D82A}">
                    <a16:rowId xmlns:a16="http://schemas.microsoft.com/office/drawing/2014/main" val="2395094422"/>
                  </a:ext>
                </a:extLst>
              </a:tr>
              <a:tr h="0">
                <a:tc>
                  <a:txBody>
                    <a:bodyPr/>
                    <a:lstStyle/>
                    <a:p>
                      <a:pPr algn="just">
                        <a:lnSpc>
                          <a:spcPct val="150000"/>
                        </a:lnSpc>
                      </a:pPr>
                      <a:r>
                        <a:rPr lang="hu-HU" sz="1200">
                          <a:effectLst/>
                        </a:rPr>
                        <a:t>Nyirokcsorgás</a:t>
                      </a:r>
                      <a:endParaRPr lang="hu-HU" sz="1200">
                        <a:solidFill>
                          <a:srgbClr val="000000"/>
                        </a:solidFill>
                        <a:effectLst/>
                        <a:latin typeface="Times New Roman" panose="02020603050405020304" pitchFamily="18" charset="0"/>
                        <a:ea typeface="Times New Roman" panose="02020603050405020304" pitchFamily="18" charset="0"/>
                      </a:endParaRPr>
                    </a:p>
                  </a:txBody>
                  <a:tcPr marL="65405" marR="68580" marT="0" marB="0"/>
                </a:tc>
                <a:tc>
                  <a:txBody>
                    <a:bodyPr/>
                    <a:lstStyle/>
                    <a:p>
                      <a:pPr algn="just">
                        <a:lnSpc>
                          <a:spcPct val="150000"/>
                        </a:lnSpc>
                      </a:pPr>
                      <a:r>
                        <a:rPr lang="hu-HU" sz="1200">
                          <a:effectLst/>
                        </a:rPr>
                        <a:t>1</a:t>
                      </a:r>
                      <a:endParaRPr lang="hu-HU" sz="1200">
                        <a:solidFill>
                          <a:srgbClr val="000000"/>
                        </a:solidFill>
                        <a:effectLst/>
                        <a:latin typeface="Times New Roman" panose="02020603050405020304" pitchFamily="18" charset="0"/>
                        <a:ea typeface="Times New Roman" panose="02020603050405020304" pitchFamily="18" charset="0"/>
                      </a:endParaRPr>
                    </a:p>
                  </a:txBody>
                  <a:tcPr marL="65405" marR="68580" marT="0" marB="0"/>
                </a:tc>
                <a:tc>
                  <a:txBody>
                    <a:bodyPr/>
                    <a:lstStyle/>
                    <a:p>
                      <a:pPr algn="just">
                        <a:lnSpc>
                          <a:spcPct val="150000"/>
                        </a:lnSpc>
                      </a:pPr>
                      <a:r>
                        <a:rPr lang="hu-HU" sz="1200">
                          <a:effectLst/>
                        </a:rPr>
                        <a:t>0</a:t>
                      </a:r>
                      <a:endParaRPr lang="hu-HU" sz="1200">
                        <a:solidFill>
                          <a:srgbClr val="000000"/>
                        </a:solidFill>
                        <a:effectLst/>
                        <a:latin typeface="Times New Roman" panose="02020603050405020304" pitchFamily="18" charset="0"/>
                        <a:ea typeface="Times New Roman" panose="02020603050405020304" pitchFamily="18" charset="0"/>
                      </a:endParaRPr>
                    </a:p>
                  </a:txBody>
                  <a:tcPr marL="65405" marR="68580" marT="0" marB="0"/>
                </a:tc>
                <a:extLst>
                  <a:ext uri="{0D108BD9-81ED-4DB2-BD59-A6C34878D82A}">
                    <a16:rowId xmlns:a16="http://schemas.microsoft.com/office/drawing/2014/main" val="1074695183"/>
                  </a:ext>
                </a:extLst>
              </a:tr>
              <a:tr h="0">
                <a:tc>
                  <a:txBody>
                    <a:bodyPr/>
                    <a:lstStyle/>
                    <a:p>
                      <a:pPr algn="just">
                        <a:lnSpc>
                          <a:spcPct val="150000"/>
                        </a:lnSpc>
                      </a:pPr>
                      <a:r>
                        <a:rPr lang="hu-HU" sz="1200">
                          <a:effectLst/>
                        </a:rPr>
                        <a:t>Pneumonia</a:t>
                      </a:r>
                      <a:endParaRPr lang="hu-HU" sz="1200">
                        <a:solidFill>
                          <a:srgbClr val="000000"/>
                        </a:solidFill>
                        <a:effectLst/>
                        <a:latin typeface="Times New Roman" panose="02020603050405020304" pitchFamily="18" charset="0"/>
                        <a:ea typeface="Times New Roman" panose="02020603050405020304" pitchFamily="18" charset="0"/>
                      </a:endParaRPr>
                    </a:p>
                  </a:txBody>
                  <a:tcPr marL="65405" marR="68580" marT="0" marB="0"/>
                </a:tc>
                <a:tc>
                  <a:txBody>
                    <a:bodyPr/>
                    <a:lstStyle/>
                    <a:p>
                      <a:pPr algn="just">
                        <a:lnSpc>
                          <a:spcPct val="150000"/>
                        </a:lnSpc>
                      </a:pPr>
                      <a:r>
                        <a:rPr lang="hu-HU" sz="1200">
                          <a:effectLst/>
                        </a:rPr>
                        <a:t>2</a:t>
                      </a:r>
                      <a:endParaRPr lang="hu-HU" sz="1200">
                        <a:solidFill>
                          <a:srgbClr val="000000"/>
                        </a:solidFill>
                        <a:effectLst/>
                        <a:latin typeface="Times New Roman" panose="02020603050405020304" pitchFamily="18" charset="0"/>
                        <a:ea typeface="Times New Roman" panose="02020603050405020304" pitchFamily="18" charset="0"/>
                      </a:endParaRPr>
                    </a:p>
                  </a:txBody>
                  <a:tcPr marL="65405" marR="68580" marT="0" marB="0"/>
                </a:tc>
                <a:tc>
                  <a:txBody>
                    <a:bodyPr/>
                    <a:lstStyle/>
                    <a:p>
                      <a:pPr algn="just">
                        <a:lnSpc>
                          <a:spcPct val="150000"/>
                        </a:lnSpc>
                      </a:pPr>
                      <a:r>
                        <a:rPr lang="hu-HU" sz="1200" dirty="0">
                          <a:effectLst/>
                        </a:rPr>
                        <a:t>2</a:t>
                      </a:r>
                      <a:endParaRPr lang="hu-HU" sz="1200" dirty="0">
                        <a:solidFill>
                          <a:srgbClr val="000000"/>
                        </a:solidFill>
                        <a:effectLst/>
                        <a:latin typeface="Times New Roman" panose="02020603050405020304" pitchFamily="18" charset="0"/>
                        <a:ea typeface="Times New Roman" panose="02020603050405020304" pitchFamily="18" charset="0"/>
                      </a:endParaRPr>
                    </a:p>
                  </a:txBody>
                  <a:tcPr marL="65405" marR="68580" marT="0" marB="0"/>
                </a:tc>
                <a:extLst>
                  <a:ext uri="{0D108BD9-81ED-4DB2-BD59-A6C34878D82A}">
                    <a16:rowId xmlns:a16="http://schemas.microsoft.com/office/drawing/2014/main" val="474951486"/>
                  </a:ext>
                </a:extLst>
              </a:tr>
              <a:tr h="0">
                <a:tc>
                  <a:txBody>
                    <a:bodyPr/>
                    <a:lstStyle/>
                    <a:p>
                      <a:pPr algn="just">
                        <a:lnSpc>
                          <a:spcPct val="150000"/>
                        </a:lnSpc>
                      </a:pPr>
                      <a:r>
                        <a:rPr lang="hu-HU" sz="1200" dirty="0">
                          <a:effectLst/>
                        </a:rPr>
                        <a:t>HTX</a:t>
                      </a:r>
                      <a:endParaRPr lang="hu-HU" sz="1200" dirty="0">
                        <a:solidFill>
                          <a:srgbClr val="000000"/>
                        </a:solidFill>
                        <a:effectLst/>
                        <a:latin typeface="Times New Roman" panose="02020603050405020304" pitchFamily="18" charset="0"/>
                        <a:ea typeface="Times New Roman" panose="02020603050405020304" pitchFamily="18" charset="0"/>
                      </a:endParaRPr>
                    </a:p>
                  </a:txBody>
                  <a:tcPr marL="65405" marR="68580" marT="0" marB="0"/>
                </a:tc>
                <a:tc>
                  <a:txBody>
                    <a:bodyPr/>
                    <a:lstStyle/>
                    <a:p>
                      <a:pPr algn="just">
                        <a:lnSpc>
                          <a:spcPct val="150000"/>
                        </a:lnSpc>
                      </a:pPr>
                      <a:r>
                        <a:rPr lang="hu-HU" sz="1200">
                          <a:effectLst/>
                        </a:rPr>
                        <a:t>2</a:t>
                      </a:r>
                      <a:endParaRPr lang="hu-HU" sz="1200">
                        <a:solidFill>
                          <a:srgbClr val="000000"/>
                        </a:solidFill>
                        <a:effectLst/>
                        <a:latin typeface="Times New Roman" panose="02020603050405020304" pitchFamily="18" charset="0"/>
                        <a:ea typeface="Times New Roman" panose="02020603050405020304" pitchFamily="18" charset="0"/>
                      </a:endParaRPr>
                    </a:p>
                  </a:txBody>
                  <a:tcPr marL="65405" marR="68580" marT="0" marB="0"/>
                </a:tc>
                <a:tc>
                  <a:txBody>
                    <a:bodyPr/>
                    <a:lstStyle/>
                    <a:p>
                      <a:pPr algn="just">
                        <a:lnSpc>
                          <a:spcPct val="150000"/>
                        </a:lnSpc>
                      </a:pPr>
                      <a:r>
                        <a:rPr lang="hu-HU" sz="1200">
                          <a:effectLst/>
                        </a:rPr>
                        <a:t>2</a:t>
                      </a:r>
                      <a:endParaRPr lang="hu-HU" sz="1200">
                        <a:solidFill>
                          <a:srgbClr val="000000"/>
                        </a:solidFill>
                        <a:effectLst/>
                        <a:latin typeface="Times New Roman" panose="02020603050405020304" pitchFamily="18" charset="0"/>
                        <a:ea typeface="Times New Roman" panose="02020603050405020304" pitchFamily="18" charset="0"/>
                      </a:endParaRPr>
                    </a:p>
                  </a:txBody>
                  <a:tcPr marL="65405" marR="68580" marT="0" marB="0"/>
                </a:tc>
                <a:extLst>
                  <a:ext uri="{0D108BD9-81ED-4DB2-BD59-A6C34878D82A}">
                    <a16:rowId xmlns:a16="http://schemas.microsoft.com/office/drawing/2014/main" val="3251824896"/>
                  </a:ext>
                </a:extLst>
              </a:tr>
              <a:tr h="0">
                <a:tc>
                  <a:txBody>
                    <a:bodyPr/>
                    <a:lstStyle/>
                    <a:p>
                      <a:pPr algn="just">
                        <a:lnSpc>
                          <a:spcPct val="150000"/>
                        </a:lnSpc>
                      </a:pPr>
                      <a:r>
                        <a:rPr lang="hu-HU" sz="1200" dirty="0" err="1">
                          <a:effectLst/>
                        </a:rPr>
                        <a:t>Reoperáció</a:t>
                      </a:r>
                      <a:endParaRPr lang="hu-HU" sz="1200" dirty="0">
                        <a:solidFill>
                          <a:srgbClr val="000000"/>
                        </a:solidFill>
                        <a:effectLst/>
                        <a:latin typeface="Times New Roman" panose="02020603050405020304" pitchFamily="18" charset="0"/>
                        <a:ea typeface="Times New Roman" panose="02020603050405020304" pitchFamily="18" charset="0"/>
                      </a:endParaRPr>
                    </a:p>
                  </a:txBody>
                  <a:tcPr marL="65405" marR="68580" marT="0" marB="0"/>
                </a:tc>
                <a:tc>
                  <a:txBody>
                    <a:bodyPr/>
                    <a:lstStyle/>
                    <a:p>
                      <a:pPr algn="just">
                        <a:lnSpc>
                          <a:spcPct val="150000"/>
                        </a:lnSpc>
                      </a:pPr>
                      <a:r>
                        <a:rPr lang="hu-HU" sz="1200">
                          <a:effectLst/>
                        </a:rPr>
                        <a:t>1</a:t>
                      </a:r>
                      <a:endParaRPr lang="hu-HU" sz="1200">
                        <a:solidFill>
                          <a:srgbClr val="000000"/>
                        </a:solidFill>
                        <a:effectLst/>
                        <a:latin typeface="Times New Roman" panose="02020603050405020304" pitchFamily="18" charset="0"/>
                        <a:ea typeface="Times New Roman" panose="02020603050405020304" pitchFamily="18" charset="0"/>
                      </a:endParaRPr>
                    </a:p>
                  </a:txBody>
                  <a:tcPr marL="65405" marR="68580" marT="0" marB="0"/>
                </a:tc>
                <a:tc>
                  <a:txBody>
                    <a:bodyPr/>
                    <a:lstStyle/>
                    <a:p>
                      <a:pPr algn="just">
                        <a:lnSpc>
                          <a:spcPct val="150000"/>
                        </a:lnSpc>
                      </a:pPr>
                      <a:r>
                        <a:rPr lang="hu-HU" sz="1200">
                          <a:effectLst/>
                        </a:rPr>
                        <a:t>2</a:t>
                      </a:r>
                      <a:endParaRPr lang="hu-HU" sz="1200">
                        <a:solidFill>
                          <a:srgbClr val="000000"/>
                        </a:solidFill>
                        <a:effectLst/>
                        <a:latin typeface="Times New Roman" panose="02020603050405020304" pitchFamily="18" charset="0"/>
                        <a:ea typeface="Times New Roman" panose="02020603050405020304" pitchFamily="18" charset="0"/>
                      </a:endParaRPr>
                    </a:p>
                  </a:txBody>
                  <a:tcPr marL="65405" marR="68580" marT="0" marB="0"/>
                </a:tc>
                <a:extLst>
                  <a:ext uri="{0D108BD9-81ED-4DB2-BD59-A6C34878D82A}">
                    <a16:rowId xmlns:a16="http://schemas.microsoft.com/office/drawing/2014/main" val="761967203"/>
                  </a:ext>
                </a:extLst>
              </a:tr>
              <a:tr h="0">
                <a:tc>
                  <a:txBody>
                    <a:bodyPr/>
                    <a:lstStyle/>
                    <a:p>
                      <a:pPr algn="just">
                        <a:lnSpc>
                          <a:spcPct val="150000"/>
                        </a:lnSpc>
                      </a:pPr>
                      <a:r>
                        <a:rPr lang="hu-HU" sz="1200">
                          <a:effectLst/>
                        </a:rPr>
                        <a:t>Szeróma</a:t>
                      </a:r>
                      <a:endParaRPr lang="hu-HU" sz="1200">
                        <a:solidFill>
                          <a:srgbClr val="000000"/>
                        </a:solidFill>
                        <a:effectLst/>
                        <a:latin typeface="Times New Roman" panose="02020603050405020304" pitchFamily="18" charset="0"/>
                        <a:ea typeface="Times New Roman" panose="02020603050405020304" pitchFamily="18" charset="0"/>
                      </a:endParaRPr>
                    </a:p>
                  </a:txBody>
                  <a:tcPr marL="65405" marR="68580" marT="0" marB="0"/>
                </a:tc>
                <a:tc>
                  <a:txBody>
                    <a:bodyPr/>
                    <a:lstStyle/>
                    <a:p>
                      <a:pPr algn="just">
                        <a:lnSpc>
                          <a:spcPct val="150000"/>
                        </a:lnSpc>
                      </a:pPr>
                      <a:r>
                        <a:rPr lang="hu-HU" sz="1200">
                          <a:effectLst/>
                        </a:rPr>
                        <a:t>1</a:t>
                      </a:r>
                      <a:endParaRPr lang="hu-HU" sz="1200">
                        <a:solidFill>
                          <a:srgbClr val="000000"/>
                        </a:solidFill>
                        <a:effectLst/>
                        <a:latin typeface="Times New Roman" panose="02020603050405020304" pitchFamily="18" charset="0"/>
                        <a:ea typeface="Times New Roman" panose="02020603050405020304" pitchFamily="18" charset="0"/>
                      </a:endParaRPr>
                    </a:p>
                  </a:txBody>
                  <a:tcPr marL="65405" marR="68580" marT="0" marB="0"/>
                </a:tc>
                <a:tc>
                  <a:txBody>
                    <a:bodyPr/>
                    <a:lstStyle/>
                    <a:p>
                      <a:pPr algn="just">
                        <a:lnSpc>
                          <a:spcPct val="150000"/>
                        </a:lnSpc>
                      </a:pPr>
                      <a:r>
                        <a:rPr lang="hu-HU" sz="1200">
                          <a:effectLst/>
                        </a:rPr>
                        <a:t>1</a:t>
                      </a:r>
                      <a:endParaRPr lang="hu-HU" sz="1200">
                        <a:solidFill>
                          <a:srgbClr val="000000"/>
                        </a:solidFill>
                        <a:effectLst/>
                        <a:latin typeface="Times New Roman" panose="02020603050405020304" pitchFamily="18" charset="0"/>
                        <a:ea typeface="Times New Roman" panose="02020603050405020304" pitchFamily="18" charset="0"/>
                      </a:endParaRPr>
                    </a:p>
                  </a:txBody>
                  <a:tcPr marL="65405" marR="68580" marT="0" marB="0"/>
                </a:tc>
                <a:extLst>
                  <a:ext uri="{0D108BD9-81ED-4DB2-BD59-A6C34878D82A}">
                    <a16:rowId xmlns:a16="http://schemas.microsoft.com/office/drawing/2014/main" val="3448539444"/>
                  </a:ext>
                </a:extLst>
              </a:tr>
              <a:tr h="0">
                <a:tc>
                  <a:txBody>
                    <a:bodyPr/>
                    <a:lstStyle/>
                    <a:p>
                      <a:pPr algn="just">
                        <a:lnSpc>
                          <a:spcPct val="150000"/>
                        </a:lnSpc>
                      </a:pPr>
                      <a:r>
                        <a:rPr lang="hu-HU" sz="1200">
                          <a:effectLst/>
                        </a:rPr>
                        <a:t>Hasűri tályog</a:t>
                      </a:r>
                      <a:endParaRPr lang="hu-HU" sz="1200">
                        <a:solidFill>
                          <a:srgbClr val="000000"/>
                        </a:solidFill>
                        <a:effectLst/>
                        <a:latin typeface="Times New Roman" panose="02020603050405020304" pitchFamily="18" charset="0"/>
                        <a:ea typeface="Times New Roman" panose="02020603050405020304" pitchFamily="18" charset="0"/>
                      </a:endParaRPr>
                    </a:p>
                  </a:txBody>
                  <a:tcPr marL="65405" marR="68580" marT="0" marB="0"/>
                </a:tc>
                <a:tc>
                  <a:txBody>
                    <a:bodyPr/>
                    <a:lstStyle/>
                    <a:p>
                      <a:pPr algn="just">
                        <a:lnSpc>
                          <a:spcPct val="150000"/>
                        </a:lnSpc>
                      </a:pPr>
                      <a:r>
                        <a:rPr lang="hu-HU" sz="1200">
                          <a:effectLst/>
                        </a:rPr>
                        <a:t>0</a:t>
                      </a:r>
                      <a:endParaRPr lang="hu-HU" sz="1200">
                        <a:solidFill>
                          <a:srgbClr val="000000"/>
                        </a:solidFill>
                        <a:effectLst/>
                        <a:latin typeface="Times New Roman" panose="02020603050405020304" pitchFamily="18" charset="0"/>
                        <a:ea typeface="Times New Roman" panose="02020603050405020304" pitchFamily="18" charset="0"/>
                      </a:endParaRPr>
                    </a:p>
                  </a:txBody>
                  <a:tcPr marL="65405" marR="68580" marT="0" marB="0"/>
                </a:tc>
                <a:tc>
                  <a:txBody>
                    <a:bodyPr/>
                    <a:lstStyle/>
                    <a:p>
                      <a:pPr algn="just">
                        <a:lnSpc>
                          <a:spcPct val="150000"/>
                        </a:lnSpc>
                      </a:pPr>
                      <a:r>
                        <a:rPr lang="hu-HU" sz="1200">
                          <a:effectLst/>
                        </a:rPr>
                        <a:t>1</a:t>
                      </a:r>
                      <a:endParaRPr lang="hu-HU" sz="1200">
                        <a:solidFill>
                          <a:srgbClr val="000000"/>
                        </a:solidFill>
                        <a:effectLst/>
                        <a:latin typeface="Times New Roman" panose="02020603050405020304" pitchFamily="18" charset="0"/>
                        <a:ea typeface="Times New Roman" panose="02020603050405020304" pitchFamily="18" charset="0"/>
                      </a:endParaRPr>
                    </a:p>
                  </a:txBody>
                  <a:tcPr marL="65405" marR="68580" marT="0" marB="0"/>
                </a:tc>
                <a:extLst>
                  <a:ext uri="{0D108BD9-81ED-4DB2-BD59-A6C34878D82A}">
                    <a16:rowId xmlns:a16="http://schemas.microsoft.com/office/drawing/2014/main" val="3169749726"/>
                  </a:ext>
                </a:extLst>
              </a:tr>
              <a:tr h="0">
                <a:tc>
                  <a:txBody>
                    <a:bodyPr/>
                    <a:lstStyle/>
                    <a:p>
                      <a:pPr algn="just">
                        <a:lnSpc>
                          <a:spcPct val="150000"/>
                        </a:lnSpc>
                      </a:pPr>
                      <a:r>
                        <a:rPr lang="hu-HU" sz="1200">
                          <a:effectLst/>
                        </a:rPr>
                        <a:t>ARDS</a:t>
                      </a:r>
                      <a:endParaRPr lang="hu-HU" sz="1200">
                        <a:solidFill>
                          <a:srgbClr val="000000"/>
                        </a:solidFill>
                        <a:effectLst/>
                        <a:latin typeface="Times New Roman" panose="02020603050405020304" pitchFamily="18" charset="0"/>
                        <a:ea typeface="Times New Roman" panose="02020603050405020304" pitchFamily="18" charset="0"/>
                      </a:endParaRPr>
                    </a:p>
                  </a:txBody>
                  <a:tcPr marL="65405" marR="68580" marT="0" marB="0"/>
                </a:tc>
                <a:tc>
                  <a:txBody>
                    <a:bodyPr/>
                    <a:lstStyle/>
                    <a:p>
                      <a:pPr algn="just">
                        <a:lnSpc>
                          <a:spcPct val="150000"/>
                        </a:lnSpc>
                      </a:pPr>
                      <a:r>
                        <a:rPr lang="hu-HU" sz="1200">
                          <a:effectLst/>
                        </a:rPr>
                        <a:t>0</a:t>
                      </a:r>
                      <a:endParaRPr lang="hu-HU" sz="1200">
                        <a:solidFill>
                          <a:srgbClr val="000000"/>
                        </a:solidFill>
                        <a:effectLst/>
                        <a:latin typeface="Times New Roman" panose="02020603050405020304" pitchFamily="18" charset="0"/>
                        <a:ea typeface="Times New Roman" panose="02020603050405020304" pitchFamily="18" charset="0"/>
                      </a:endParaRPr>
                    </a:p>
                  </a:txBody>
                  <a:tcPr marL="65405" marR="68580" marT="0" marB="0"/>
                </a:tc>
                <a:tc>
                  <a:txBody>
                    <a:bodyPr/>
                    <a:lstStyle/>
                    <a:p>
                      <a:pPr algn="just">
                        <a:lnSpc>
                          <a:spcPct val="150000"/>
                        </a:lnSpc>
                      </a:pPr>
                      <a:r>
                        <a:rPr lang="hu-HU" sz="1200">
                          <a:effectLst/>
                        </a:rPr>
                        <a:t>1</a:t>
                      </a:r>
                      <a:endParaRPr lang="hu-HU" sz="1200">
                        <a:solidFill>
                          <a:srgbClr val="000000"/>
                        </a:solidFill>
                        <a:effectLst/>
                        <a:latin typeface="Times New Roman" panose="02020603050405020304" pitchFamily="18" charset="0"/>
                        <a:ea typeface="Times New Roman" panose="02020603050405020304" pitchFamily="18" charset="0"/>
                      </a:endParaRPr>
                    </a:p>
                  </a:txBody>
                  <a:tcPr marL="65405" marR="68580" marT="0" marB="0"/>
                </a:tc>
                <a:extLst>
                  <a:ext uri="{0D108BD9-81ED-4DB2-BD59-A6C34878D82A}">
                    <a16:rowId xmlns:a16="http://schemas.microsoft.com/office/drawing/2014/main" val="1520554241"/>
                  </a:ext>
                </a:extLst>
              </a:tr>
              <a:tr h="0">
                <a:tc>
                  <a:txBody>
                    <a:bodyPr/>
                    <a:lstStyle/>
                    <a:p>
                      <a:pPr algn="just">
                        <a:lnSpc>
                          <a:spcPct val="150000"/>
                        </a:lnSpc>
                      </a:pPr>
                      <a:r>
                        <a:rPr lang="hu-HU" sz="1200">
                          <a:effectLst/>
                        </a:rPr>
                        <a:t>Láz</a:t>
                      </a:r>
                      <a:endParaRPr lang="hu-HU" sz="1200">
                        <a:solidFill>
                          <a:srgbClr val="000000"/>
                        </a:solidFill>
                        <a:effectLst/>
                        <a:latin typeface="Times New Roman" panose="02020603050405020304" pitchFamily="18" charset="0"/>
                        <a:ea typeface="Times New Roman" panose="02020603050405020304" pitchFamily="18" charset="0"/>
                      </a:endParaRPr>
                    </a:p>
                  </a:txBody>
                  <a:tcPr marL="65405" marR="68580" marT="0" marB="0"/>
                </a:tc>
                <a:tc>
                  <a:txBody>
                    <a:bodyPr/>
                    <a:lstStyle/>
                    <a:p>
                      <a:pPr algn="just">
                        <a:lnSpc>
                          <a:spcPct val="150000"/>
                        </a:lnSpc>
                      </a:pPr>
                      <a:r>
                        <a:rPr lang="hu-HU" sz="1200">
                          <a:effectLst/>
                        </a:rPr>
                        <a:t>0</a:t>
                      </a:r>
                      <a:endParaRPr lang="hu-HU" sz="1200">
                        <a:solidFill>
                          <a:srgbClr val="000000"/>
                        </a:solidFill>
                        <a:effectLst/>
                        <a:latin typeface="Times New Roman" panose="02020603050405020304" pitchFamily="18" charset="0"/>
                        <a:ea typeface="Times New Roman" panose="02020603050405020304" pitchFamily="18" charset="0"/>
                      </a:endParaRPr>
                    </a:p>
                  </a:txBody>
                  <a:tcPr marL="65405" marR="68580" marT="0" marB="0"/>
                </a:tc>
                <a:tc>
                  <a:txBody>
                    <a:bodyPr/>
                    <a:lstStyle/>
                    <a:p>
                      <a:pPr algn="just">
                        <a:lnSpc>
                          <a:spcPct val="150000"/>
                        </a:lnSpc>
                      </a:pPr>
                      <a:r>
                        <a:rPr lang="hu-HU" sz="1200" dirty="0">
                          <a:effectLst/>
                        </a:rPr>
                        <a:t>2</a:t>
                      </a:r>
                      <a:endParaRPr lang="hu-HU" sz="1200" dirty="0">
                        <a:solidFill>
                          <a:srgbClr val="000000"/>
                        </a:solidFill>
                        <a:effectLst/>
                        <a:latin typeface="Times New Roman" panose="02020603050405020304" pitchFamily="18" charset="0"/>
                        <a:ea typeface="Times New Roman" panose="02020603050405020304" pitchFamily="18" charset="0"/>
                      </a:endParaRPr>
                    </a:p>
                  </a:txBody>
                  <a:tcPr marL="65405" marR="68580" marT="0" marB="0"/>
                </a:tc>
                <a:extLst>
                  <a:ext uri="{0D108BD9-81ED-4DB2-BD59-A6C34878D82A}">
                    <a16:rowId xmlns:a16="http://schemas.microsoft.com/office/drawing/2014/main" val="1584784017"/>
                  </a:ext>
                </a:extLst>
              </a:tr>
              <a:tr h="0">
                <a:tc>
                  <a:txBody>
                    <a:bodyPr/>
                    <a:lstStyle/>
                    <a:p>
                      <a:pPr algn="just">
                        <a:lnSpc>
                          <a:spcPct val="150000"/>
                        </a:lnSpc>
                      </a:pPr>
                      <a:r>
                        <a:rPr lang="hu-HU" sz="1200">
                          <a:effectLst/>
                        </a:rPr>
                        <a:t>Dysphagia</a:t>
                      </a:r>
                      <a:endParaRPr lang="hu-HU" sz="1200">
                        <a:solidFill>
                          <a:srgbClr val="000000"/>
                        </a:solidFill>
                        <a:effectLst/>
                        <a:latin typeface="Times New Roman" panose="02020603050405020304" pitchFamily="18" charset="0"/>
                        <a:ea typeface="Times New Roman" panose="02020603050405020304" pitchFamily="18" charset="0"/>
                      </a:endParaRPr>
                    </a:p>
                  </a:txBody>
                  <a:tcPr marL="65405" marR="68580" marT="0" marB="0"/>
                </a:tc>
                <a:tc>
                  <a:txBody>
                    <a:bodyPr/>
                    <a:lstStyle/>
                    <a:p>
                      <a:pPr algn="just">
                        <a:lnSpc>
                          <a:spcPct val="150000"/>
                        </a:lnSpc>
                      </a:pPr>
                      <a:r>
                        <a:rPr lang="hu-HU" sz="1200">
                          <a:effectLst/>
                        </a:rPr>
                        <a:t>0</a:t>
                      </a:r>
                      <a:endParaRPr lang="hu-HU" sz="1200">
                        <a:solidFill>
                          <a:srgbClr val="000000"/>
                        </a:solidFill>
                        <a:effectLst/>
                        <a:latin typeface="Times New Roman" panose="02020603050405020304" pitchFamily="18" charset="0"/>
                        <a:ea typeface="Times New Roman" panose="02020603050405020304" pitchFamily="18" charset="0"/>
                      </a:endParaRPr>
                    </a:p>
                  </a:txBody>
                  <a:tcPr marL="65405" marR="68580" marT="0" marB="0"/>
                </a:tc>
                <a:tc>
                  <a:txBody>
                    <a:bodyPr/>
                    <a:lstStyle/>
                    <a:p>
                      <a:pPr algn="just">
                        <a:lnSpc>
                          <a:spcPct val="150000"/>
                        </a:lnSpc>
                      </a:pPr>
                      <a:r>
                        <a:rPr lang="hu-HU" sz="1200">
                          <a:effectLst/>
                        </a:rPr>
                        <a:t>1</a:t>
                      </a:r>
                      <a:endParaRPr lang="hu-HU" sz="1200">
                        <a:solidFill>
                          <a:srgbClr val="000000"/>
                        </a:solidFill>
                        <a:effectLst/>
                        <a:latin typeface="Times New Roman" panose="02020603050405020304" pitchFamily="18" charset="0"/>
                        <a:ea typeface="Times New Roman" panose="02020603050405020304" pitchFamily="18" charset="0"/>
                      </a:endParaRPr>
                    </a:p>
                  </a:txBody>
                  <a:tcPr marL="65405" marR="68580" marT="0" marB="0"/>
                </a:tc>
                <a:extLst>
                  <a:ext uri="{0D108BD9-81ED-4DB2-BD59-A6C34878D82A}">
                    <a16:rowId xmlns:a16="http://schemas.microsoft.com/office/drawing/2014/main" val="3853489864"/>
                  </a:ext>
                </a:extLst>
              </a:tr>
              <a:tr h="0">
                <a:tc>
                  <a:txBody>
                    <a:bodyPr/>
                    <a:lstStyle/>
                    <a:p>
                      <a:pPr algn="just">
                        <a:lnSpc>
                          <a:spcPct val="150000"/>
                        </a:lnSpc>
                      </a:pPr>
                      <a:r>
                        <a:rPr lang="hu-HU" sz="1200">
                          <a:effectLst/>
                        </a:rPr>
                        <a:t>Halálozás</a:t>
                      </a:r>
                      <a:endParaRPr lang="hu-HU" sz="1200">
                        <a:solidFill>
                          <a:srgbClr val="000000"/>
                        </a:solidFill>
                        <a:effectLst/>
                        <a:latin typeface="Times New Roman" panose="02020603050405020304" pitchFamily="18" charset="0"/>
                        <a:ea typeface="Times New Roman" panose="02020603050405020304" pitchFamily="18" charset="0"/>
                      </a:endParaRPr>
                    </a:p>
                  </a:txBody>
                  <a:tcPr marL="65405" marR="68580" marT="0" marB="0"/>
                </a:tc>
                <a:tc>
                  <a:txBody>
                    <a:bodyPr/>
                    <a:lstStyle/>
                    <a:p>
                      <a:pPr algn="just">
                        <a:lnSpc>
                          <a:spcPct val="150000"/>
                        </a:lnSpc>
                      </a:pPr>
                      <a:r>
                        <a:rPr lang="hu-HU" sz="1200">
                          <a:effectLst/>
                        </a:rPr>
                        <a:t>2</a:t>
                      </a:r>
                      <a:endParaRPr lang="hu-HU" sz="1200">
                        <a:solidFill>
                          <a:srgbClr val="000000"/>
                        </a:solidFill>
                        <a:effectLst/>
                        <a:latin typeface="Times New Roman" panose="02020603050405020304" pitchFamily="18" charset="0"/>
                        <a:ea typeface="Times New Roman" panose="02020603050405020304" pitchFamily="18" charset="0"/>
                      </a:endParaRPr>
                    </a:p>
                  </a:txBody>
                  <a:tcPr marL="65405" marR="68580" marT="0" marB="0"/>
                </a:tc>
                <a:tc>
                  <a:txBody>
                    <a:bodyPr/>
                    <a:lstStyle/>
                    <a:p>
                      <a:pPr algn="just">
                        <a:lnSpc>
                          <a:spcPct val="150000"/>
                        </a:lnSpc>
                      </a:pPr>
                      <a:r>
                        <a:rPr lang="hu-HU" sz="1200" dirty="0">
                          <a:effectLst/>
                        </a:rPr>
                        <a:t>1</a:t>
                      </a:r>
                      <a:endParaRPr lang="hu-HU" sz="1200" dirty="0">
                        <a:solidFill>
                          <a:srgbClr val="000000"/>
                        </a:solidFill>
                        <a:effectLst/>
                        <a:latin typeface="Times New Roman" panose="02020603050405020304" pitchFamily="18" charset="0"/>
                        <a:ea typeface="Times New Roman" panose="02020603050405020304" pitchFamily="18" charset="0"/>
                      </a:endParaRPr>
                    </a:p>
                  </a:txBody>
                  <a:tcPr marL="65405" marR="68580" marT="0" marB="0"/>
                </a:tc>
                <a:extLst>
                  <a:ext uri="{0D108BD9-81ED-4DB2-BD59-A6C34878D82A}">
                    <a16:rowId xmlns:a16="http://schemas.microsoft.com/office/drawing/2014/main" val="3266418785"/>
                  </a:ext>
                </a:extLst>
              </a:tr>
            </a:tbl>
          </a:graphicData>
        </a:graphic>
      </p:graphicFrame>
      <p:pic>
        <p:nvPicPr>
          <p:cNvPr id="23" name="Kép 22" descr="A képen szöveg látható">
            <a:extLst>
              <a:ext uri="{FF2B5EF4-FFF2-40B4-BE49-F238E27FC236}">
                <a16:creationId xmlns:a16="http://schemas.microsoft.com/office/drawing/2014/main" id="{DB4903CE-F8FB-A464-34C9-A5B13AE7C4B9}"/>
              </a:ext>
            </a:extLst>
          </p:cNvPr>
          <p:cNvPicPr>
            <a:picLocks noChangeAspect="1"/>
          </p:cNvPicPr>
          <p:nvPr/>
        </p:nvPicPr>
        <p:blipFill>
          <a:blip r:embed="rId2"/>
          <a:stretch>
            <a:fillRect/>
          </a:stretch>
        </p:blipFill>
        <p:spPr>
          <a:xfrm>
            <a:off x="2148095" y="3257395"/>
            <a:ext cx="8673030" cy="3421688"/>
          </a:xfrm>
          <a:prstGeom prst="rect">
            <a:avLst/>
          </a:prstGeom>
        </p:spPr>
      </p:pic>
      <p:pic>
        <p:nvPicPr>
          <p:cNvPr id="24" name="Kép 23" descr="A képen szöveg látható">
            <a:extLst>
              <a:ext uri="{FF2B5EF4-FFF2-40B4-BE49-F238E27FC236}">
                <a16:creationId xmlns:a16="http://schemas.microsoft.com/office/drawing/2014/main" id="{070C1FBB-2BE2-6F5E-F20B-8DFA4B7C6CA0}"/>
              </a:ext>
            </a:extLst>
          </p:cNvPr>
          <p:cNvPicPr>
            <a:picLocks noChangeAspect="1"/>
          </p:cNvPicPr>
          <p:nvPr/>
        </p:nvPicPr>
        <p:blipFill>
          <a:blip r:embed="rId3"/>
          <a:stretch>
            <a:fillRect/>
          </a:stretch>
        </p:blipFill>
        <p:spPr>
          <a:xfrm>
            <a:off x="2167887" y="65719"/>
            <a:ext cx="8653237" cy="3186352"/>
          </a:xfrm>
          <a:prstGeom prst="rect">
            <a:avLst/>
          </a:prstGeom>
        </p:spPr>
      </p:pic>
    </p:spTree>
    <p:extLst>
      <p:ext uri="{BB962C8B-B14F-4D97-AF65-F5344CB8AC3E}">
        <p14:creationId xmlns:p14="http://schemas.microsoft.com/office/powerpoint/2010/main" val="1155559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1000" fill="hold"/>
                                        <p:tgtEl>
                                          <p:spTgt spid="23"/>
                                        </p:tgtEl>
                                        <p:attrNameLst>
                                          <p:attrName>ppt_w</p:attrName>
                                        </p:attrNameLst>
                                      </p:cBhvr>
                                      <p:tavLst>
                                        <p:tav tm="0">
                                          <p:val>
                                            <p:fltVal val="0"/>
                                          </p:val>
                                        </p:tav>
                                        <p:tav tm="100000">
                                          <p:val>
                                            <p:strVal val="#ppt_w"/>
                                          </p:val>
                                        </p:tav>
                                      </p:tavLst>
                                    </p:anim>
                                    <p:anim calcmode="lin" valueType="num">
                                      <p:cBhvr>
                                        <p:cTn id="16" dur="1000" fill="hold"/>
                                        <p:tgtEl>
                                          <p:spTgt spid="23"/>
                                        </p:tgtEl>
                                        <p:attrNameLst>
                                          <p:attrName>ppt_h</p:attrName>
                                        </p:attrNameLst>
                                      </p:cBhvr>
                                      <p:tavLst>
                                        <p:tav tm="0">
                                          <p:val>
                                            <p:fltVal val="0"/>
                                          </p:val>
                                        </p:tav>
                                        <p:tav tm="100000">
                                          <p:val>
                                            <p:strVal val="#ppt_h"/>
                                          </p:val>
                                        </p:tav>
                                      </p:tavLst>
                                    </p:anim>
                                    <p:anim calcmode="lin" valueType="num">
                                      <p:cBhvr>
                                        <p:cTn id="17" dur="1000" fill="hold"/>
                                        <p:tgtEl>
                                          <p:spTgt spid="23"/>
                                        </p:tgtEl>
                                        <p:attrNameLst>
                                          <p:attrName>style.rotation</p:attrName>
                                        </p:attrNameLst>
                                      </p:cBhvr>
                                      <p:tavLst>
                                        <p:tav tm="0">
                                          <p:val>
                                            <p:fltVal val="90"/>
                                          </p:val>
                                        </p:tav>
                                        <p:tav tm="100000">
                                          <p:val>
                                            <p:fltVal val="0"/>
                                          </p:val>
                                        </p:tav>
                                      </p:tavLst>
                                    </p:anim>
                                    <p:animEffect transition="in" filter="fade">
                                      <p:cBhvr>
                                        <p:cTn id="18"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ADA566E-B3A5-F344-AF00-524630F7DFDA}"/>
              </a:ext>
            </a:extLst>
          </p:cNvPr>
          <p:cNvSpPr>
            <a:spLocks noGrp="1"/>
          </p:cNvSpPr>
          <p:nvPr>
            <p:ph type="title"/>
          </p:nvPr>
        </p:nvSpPr>
        <p:spPr/>
        <p:txBody>
          <a:bodyPr/>
          <a:lstStyle/>
          <a:p>
            <a:r>
              <a:rPr lang="hu-HU" b="1" dirty="0"/>
              <a:t>PROSPEKTÍV RANDOMIZÁLT VIZSGÁLAT</a:t>
            </a:r>
          </a:p>
        </p:txBody>
      </p:sp>
      <p:sp>
        <p:nvSpPr>
          <p:cNvPr id="3" name="Tartalom helye 2">
            <a:extLst>
              <a:ext uri="{FF2B5EF4-FFF2-40B4-BE49-F238E27FC236}">
                <a16:creationId xmlns:a16="http://schemas.microsoft.com/office/drawing/2014/main" id="{12720D14-C6BE-744F-B9DD-2CF6A5C8E52B}"/>
              </a:ext>
            </a:extLst>
          </p:cNvPr>
          <p:cNvSpPr>
            <a:spLocks noGrp="1"/>
          </p:cNvSpPr>
          <p:nvPr>
            <p:ph idx="1"/>
          </p:nvPr>
        </p:nvSpPr>
        <p:spPr/>
        <p:txBody>
          <a:bodyPr>
            <a:normAutofit fontScale="92500" lnSpcReduction="20000"/>
          </a:bodyPr>
          <a:lstStyle/>
          <a:p>
            <a:r>
              <a:rPr lang="hu-HU" b="1" dirty="0"/>
              <a:t>Magyarországi multicentrikus, prospektív, </a:t>
            </a:r>
            <a:r>
              <a:rPr lang="hu-HU" b="1" dirty="0" err="1"/>
              <a:t>randomizált</a:t>
            </a:r>
            <a:r>
              <a:rPr lang="hu-HU" b="1" dirty="0"/>
              <a:t> vizsgálatot állítottunk össze</a:t>
            </a:r>
          </a:p>
          <a:p>
            <a:r>
              <a:rPr lang="hu-HU" b="1" dirty="0"/>
              <a:t>TUKEB engedély</a:t>
            </a:r>
          </a:p>
          <a:p>
            <a:r>
              <a:rPr lang="hu-HU" dirty="0"/>
              <a:t>Randomizáció: 2 vizsgálati csoport </a:t>
            </a:r>
          </a:p>
          <a:p>
            <a:r>
              <a:rPr lang="hu-HU" dirty="0"/>
              <a:t>Műtét (nyelőcső anasztomózis) </a:t>
            </a:r>
          </a:p>
          <a:p>
            <a:r>
              <a:rPr lang="hu-HU" dirty="0">
                <a:solidFill>
                  <a:schemeClr val="tx1"/>
                </a:solidFill>
                <a:effectLst>
                  <a:outerShdw blurRad="38100" dist="38100" dir="2700000" algn="tl">
                    <a:srgbClr val="000000">
                      <a:alpha val="43137"/>
                    </a:srgbClr>
                  </a:outerShdw>
                </a:effectLst>
              </a:rPr>
              <a:t>Posztoperatív táplálás során korai per </a:t>
            </a:r>
            <a:r>
              <a:rPr lang="hu-HU" dirty="0" err="1">
                <a:solidFill>
                  <a:schemeClr val="tx1"/>
                </a:solidFill>
                <a:effectLst>
                  <a:outerShdw blurRad="38100" dist="38100" dir="2700000" algn="tl">
                    <a:srgbClr val="000000">
                      <a:alpha val="43137"/>
                    </a:srgbClr>
                  </a:outerShdw>
                </a:effectLst>
              </a:rPr>
              <a:t>oralis</a:t>
            </a:r>
            <a:r>
              <a:rPr lang="hu-HU" dirty="0">
                <a:solidFill>
                  <a:schemeClr val="tx1"/>
                </a:solidFill>
                <a:effectLst>
                  <a:outerShdw blurRad="38100" dist="38100" dir="2700000" algn="tl">
                    <a:srgbClr val="000000">
                      <a:alpha val="43137"/>
                    </a:srgbClr>
                  </a:outerShdw>
                </a:effectLst>
              </a:rPr>
              <a:t> táplálás </a:t>
            </a:r>
            <a:r>
              <a:rPr lang="hu-HU" dirty="0" err="1">
                <a:solidFill>
                  <a:schemeClr val="tx1"/>
                </a:solidFill>
                <a:effectLst>
                  <a:outerShdw blurRad="38100" dist="38100" dir="2700000" algn="tl">
                    <a:srgbClr val="000000">
                      <a:alpha val="43137"/>
                    </a:srgbClr>
                  </a:outerShdw>
                </a:effectLst>
              </a:rPr>
              <a:t>vs</a:t>
            </a:r>
            <a:r>
              <a:rPr lang="hu-HU" dirty="0">
                <a:solidFill>
                  <a:schemeClr val="tx1"/>
                </a:solidFill>
                <a:effectLst>
                  <a:outerShdw blurRad="38100" dist="38100" dir="2700000" algn="tl">
                    <a:srgbClr val="000000">
                      <a:alpha val="43137"/>
                    </a:srgbClr>
                  </a:outerShdw>
                </a:effectLst>
              </a:rPr>
              <a:t> konvencionális csoport</a:t>
            </a:r>
          </a:p>
          <a:p>
            <a:r>
              <a:rPr lang="hu-HU" dirty="0"/>
              <a:t>Eredmények összehasonlítása, publikációja </a:t>
            </a:r>
          </a:p>
          <a:p>
            <a:endParaRPr lang="hu-HU" dirty="0"/>
          </a:p>
          <a:p>
            <a:pPr marL="0" indent="0">
              <a:buNone/>
            </a:pPr>
            <a:endParaRPr lang="hu-HU" dirty="0"/>
          </a:p>
          <a:p>
            <a:pPr marL="0" indent="0">
              <a:buNone/>
            </a:pPr>
            <a:endParaRPr lang="hu-HU" dirty="0"/>
          </a:p>
          <a:p>
            <a:pPr marL="0" indent="0">
              <a:buNone/>
            </a:pPr>
            <a:r>
              <a:rPr lang="hu-HU" dirty="0"/>
              <a:t> </a:t>
            </a:r>
          </a:p>
        </p:txBody>
      </p:sp>
      <p:pic>
        <p:nvPicPr>
          <p:cNvPr id="4" name="Kép 3">
            <a:extLst>
              <a:ext uri="{FF2B5EF4-FFF2-40B4-BE49-F238E27FC236}">
                <a16:creationId xmlns:a16="http://schemas.microsoft.com/office/drawing/2014/main" id="{C8E666FF-364B-0943-80FB-AE1AAC9A27F5}"/>
              </a:ext>
            </a:extLst>
          </p:cNvPr>
          <p:cNvPicPr>
            <a:picLocks noChangeAspect="1"/>
          </p:cNvPicPr>
          <p:nvPr/>
        </p:nvPicPr>
        <p:blipFill>
          <a:blip r:embed="rId2"/>
          <a:stretch>
            <a:fillRect/>
          </a:stretch>
        </p:blipFill>
        <p:spPr>
          <a:xfrm>
            <a:off x="9222828" y="4210743"/>
            <a:ext cx="2847340" cy="2647257"/>
          </a:xfrm>
          <a:prstGeom prst="rect">
            <a:avLst/>
          </a:prstGeom>
        </p:spPr>
      </p:pic>
    </p:spTree>
    <p:extLst>
      <p:ext uri="{BB962C8B-B14F-4D97-AF65-F5344CB8AC3E}">
        <p14:creationId xmlns:p14="http://schemas.microsoft.com/office/powerpoint/2010/main" val="13662610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6AFD431-09B7-42CA-BF39-9FE5DBE53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solidFill>
            <a:schemeClr val="tx2"/>
          </a:solidFill>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9711C96E-3D2D-48C8-AAB9-C1CB02D1D5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tx2">
              <a:lumMod val="90000"/>
            </a:schemeClr>
          </a:solidFill>
        </p:grpSpPr>
        <p:sp>
          <p:nvSpPr>
            <p:cNvPr id="11" name="Freeform 11">
              <a:extLst>
                <a:ext uri="{FF2B5EF4-FFF2-40B4-BE49-F238E27FC236}">
                  <a16:creationId xmlns:a16="http://schemas.microsoft.com/office/drawing/2014/main" id="{0D18AF42-7CD5-4754-91D4-1BE53B5D14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endParaRPr lang="hu-HU"/>
            </a:p>
          </p:txBody>
        </p:sp>
        <p:sp>
          <p:nvSpPr>
            <p:cNvPr id="12" name="Freeform 12">
              <a:extLst>
                <a:ext uri="{FF2B5EF4-FFF2-40B4-BE49-F238E27FC236}">
                  <a16:creationId xmlns:a16="http://schemas.microsoft.com/office/drawing/2014/main" id="{A28C8F1A-9407-4D67-8250-D8923BC6DD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endParaRPr lang="hu-HU"/>
            </a:p>
          </p:txBody>
        </p:sp>
        <p:sp>
          <p:nvSpPr>
            <p:cNvPr id="13" name="Freeform 13">
              <a:extLst>
                <a:ext uri="{FF2B5EF4-FFF2-40B4-BE49-F238E27FC236}">
                  <a16:creationId xmlns:a16="http://schemas.microsoft.com/office/drawing/2014/main" id="{5CE0A2B0-F7F1-442C-A287-CD6F729E28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endParaRPr lang="hu-HU"/>
            </a:p>
          </p:txBody>
        </p:sp>
        <p:sp>
          <p:nvSpPr>
            <p:cNvPr id="14" name="Freeform 14">
              <a:extLst>
                <a:ext uri="{FF2B5EF4-FFF2-40B4-BE49-F238E27FC236}">
                  <a16:creationId xmlns:a16="http://schemas.microsoft.com/office/drawing/2014/main" id="{9E69CFA3-AE12-4EAF-A3A1-564BEEFEF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endParaRPr lang="hu-HU"/>
            </a:p>
          </p:txBody>
        </p:sp>
        <p:sp>
          <p:nvSpPr>
            <p:cNvPr id="15" name="Freeform 15">
              <a:extLst>
                <a:ext uri="{FF2B5EF4-FFF2-40B4-BE49-F238E27FC236}">
                  <a16:creationId xmlns:a16="http://schemas.microsoft.com/office/drawing/2014/main" id="{ECB64037-2AE8-4CA9-AD8E-7ACC8618F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endParaRPr lang="hu-HU"/>
            </a:p>
          </p:txBody>
        </p:sp>
        <p:sp>
          <p:nvSpPr>
            <p:cNvPr id="16" name="Freeform 16">
              <a:extLst>
                <a:ext uri="{FF2B5EF4-FFF2-40B4-BE49-F238E27FC236}">
                  <a16:creationId xmlns:a16="http://schemas.microsoft.com/office/drawing/2014/main" id="{8D319B10-EE8E-453F-A137-D7EEFA2089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endParaRPr lang="hu-HU"/>
            </a:p>
          </p:txBody>
        </p:sp>
        <p:sp>
          <p:nvSpPr>
            <p:cNvPr id="17" name="Freeform 17">
              <a:extLst>
                <a:ext uri="{FF2B5EF4-FFF2-40B4-BE49-F238E27FC236}">
                  <a16:creationId xmlns:a16="http://schemas.microsoft.com/office/drawing/2014/main" id="{3283F486-509C-4A42-8EED-794A991D2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endParaRPr lang="hu-HU"/>
            </a:p>
          </p:txBody>
        </p:sp>
        <p:sp>
          <p:nvSpPr>
            <p:cNvPr id="18" name="Freeform 18">
              <a:extLst>
                <a:ext uri="{FF2B5EF4-FFF2-40B4-BE49-F238E27FC236}">
                  <a16:creationId xmlns:a16="http://schemas.microsoft.com/office/drawing/2014/main" id="{EBBFBB12-E756-4386-9C17-CA57438389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endParaRPr lang="hu-HU"/>
            </a:p>
          </p:txBody>
        </p:sp>
        <p:sp>
          <p:nvSpPr>
            <p:cNvPr id="19" name="Freeform 19">
              <a:extLst>
                <a:ext uri="{FF2B5EF4-FFF2-40B4-BE49-F238E27FC236}">
                  <a16:creationId xmlns:a16="http://schemas.microsoft.com/office/drawing/2014/main" id="{7ADD0E7E-F4A6-4B3F-8A2F-BCBFAFBA23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endParaRPr lang="hu-HU"/>
            </a:p>
          </p:txBody>
        </p:sp>
        <p:sp>
          <p:nvSpPr>
            <p:cNvPr id="20" name="Freeform 20">
              <a:extLst>
                <a:ext uri="{FF2B5EF4-FFF2-40B4-BE49-F238E27FC236}">
                  <a16:creationId xmlns:a16="http://schemas.microsoft.com/office/drawing/2014/main" id="{C19FCFB7-5E71-4197-8EC7-2ACB6DB02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endParaRPr lang="hu-HU"/>
            </a:p>
          </p:txBody>
        </p:sp>
        <p:sp>
          <p:nvSpPr>
            <p:cNvPr id="21" name="Freeform 21">
              <a:extLst>
                <a:ext uri="{FF2B5EF4-FFF2-40B4-BE49-F238E27FC236}">
                  <a16:creationId xmlns:a16="http://schemas.microsoft.com/office/drawing/2014/main" id="{EAA533FE-4903-48DD-A921-421A9C44AF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endParaRPr lang="hu-HU"/>
            </a:p>
          </p:txBody>
        </p:sp>
        <p:sp>
          <p:nvSpPr>
            <p:cNvPr id="22" name="Freeform 22">
              <a:extLst>
                <a:ext uri="{FF2B5EF4-FFF2-40B4-BE49-F238E27FC236}">
                  <a16:creationId xmlns:a16="http://schemas.microsoft.com/office/drawing/2014/main" id="{54CC5D8E-0D6C-4021-B84E-5D6182C0E1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endParaRPr lang="hu-HU"/>
            </a:p>
          </p:txBody>
        </p:sp>
      </p:grpSp>
      <p:sp>
        <p:nvSpPr>
          <p:cNvPr id="24" name="Freeform 6">
            <a:extLst>
              <a:ext uri="{FF2B5EF4-FFF2-40B4-BE49-F238E27FC236}">
                <a16:creationId xmlns:a16="http://schemas.microsoft.com/office/drawing/2014/main" id="{E7D63BAB-D0DB-4F66-92F9-4D2E0A2E5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643468"/>
            <a:ext cx="7560245" cy="5571066"/>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txBody>
          <a:bodyPr/>
          <a:lstStyle/>
          <a:p>
            <a:endParaRPr lang="hu-HU"/>
          </a:p>
        </p:txBody>
      </p:sp>
      <p:sp>
        <p:nvSpPr>
          <p:cNvPr id="3" name="Tartalom helye 2">
            <a:extLst>
              <a:ext uri="{FF2B5EF4-FFF2-40B4-BE49-F238E27FC236}">
                <a16:creationId xmlns:a16="http://schemas.microsoft.com/office/drawing/2014/main" id="{905B1AC1-5065-8B4C-9B19-38BE3E8D3A38}"/>
              </a:ext>
            </a:extLst>
          </p:cNvPr>
          <p:cNvSpPr>
            <a:spLocks noGrp="1"/>
          </p:cNvSpPr>
          <p:nvPr>
            <p:ph idx="1"/>
          </p:nvPr>
        </p:nvSpPr>
        <p:spPr>
          <a:xfrm>
            <a:off x="637310" y="1286934"/>
            <a:ext cx="5292436" cy="4284134"/>
          </a:xfrm>
        </p:spPr>
        <p:txBody>
          <a:bodyPr anchor="ctr">
            <a:normAutofit/>
          </a:bodyPr>
          <a:lstStyle/>
          <a:p>
            <a:pPr marL="0" indent="0">
              <a:buNone/>
            </a:pPr>
            <a:r>
              <a:rPr lang="hu-HU" b="1">
                <a:solidFill>
                  <a:srgbClr val="FFFFFF"/>
                </a:solidFill>
              </a:rPr>
              <a:t>Köszönöm megtisztelő figyelmüket!</a:t>
            </a:r>
          </a:p>
        </p:txBody>
      </p:sp>
    </p:spTree>
    <p:extLst>
      <p:ext uri="{BB962C8B-B14F-4D97-AF65-F5344CB8AC3E}">
        <p14:creationId xmlns:p14="http://schemas.microsoft.com/office/powerpoint/2010/main" val="1854816166"/>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06B6E99-29D7-0544-87C7-B3F5EF292BC8}"/>
              </a:ext>
            </a:extLst>
          </p:cNvPr>
          <p:cNvSpPr>
            <a:spLocks noGrp="1"/>
          </p:cNvSpPr>
          <p:nvPr>
            <p:ph type="title"/>
          </p:nvPr>
        </p:nvSpPr>
        <p:spPr/>
        <p:txBody>
          <a:bodyPr/>
          <a:lstStyle/>
          <a:p>
            <a:r>
              <a:rPr lang="hu-HU" b="1" dirty="0"/>
              <a:t>MŰTÉT</a:t>
            </a:r>
          </a:p>
        </p:txBody>
      </p:sp>
      <p:sp>
        <p:nvSpPr>
          <p:cNvPr id="3" name="Tartalom helye 2">
            <a:extLst>
              <a:ext uri="{FF2B5EF4-FFF2-40B4-BE49-F238E27FC236}">
                <a16:creationId xmlns:a16="http://schemas.microsoft.com/office/drawing/2014/main" id="{C7BC5327-4AB4-B74A-8211-A8F075CAE26E}"/>
              </a:ext>
            </a:extLst>
          </p:cNvPr>
          <p:cNvSpPr>
            <a:spLocks noGrp="1"/>
          </p:cNvSpPr>
          <p:nvPr>
            <p:ph idx="1"/>
          </p:nvPr>
        </p:nvSpPr>
        <p:spPr>
          <a:xfrm>
            <a:off x="1603948" y="1603948"/>
            <a:ext cx="9900664" cy="4307274"/>
          </a:xfrm>
        </p:spPr>
        <p:txBody>
          <a:bodyPr>
            <a:normAutofit/>
          </a:bodyPr>
          <a:lstStyle/>
          <a:p>
            <a:r>
              <a:rPr lang="hu-HU" dirty="0">
                <a:cs typeface="Times New Roman" panose="02020603050405020304" pitchFamily="18" charset="0"/>
              </a:rPr>
              <a:t>Nagymértékű </a:t>
            </a:r>
            <a:r>
              <a:rPr lang="hu-HU" b="1" dirty="0">
                <a:cs typeface="Times New Roman" panose="02020603050405020304" pitchFamily="18" charset="0"/>
              </a:rPr>
              <a:t>metabolikus stressz.</a:t>
            </a:r>
          </a:p>
          <a:p>
            <a:r>
              <a:rPr lang="hu-HU" b="1" dirty="0" err="1">
                <a:cs typeface="Times New Roman" panose="02020603050405020304" pitchFamily="18" charset="0"/>
              </a:rPr>
              <a:t>Homeosztázis</a:t>
            </a:r>
            <a:r>
              <a:rPr lang="hu-HU" b="1" dirty="0">
                <a:cs typeface="Times New Roman" panose="02020603050405020304" pitchFamily="18" charset="0"/>
              </a:rPr>
              <a:t> zavara</a:t>
            </a:r>
            <a:endParaRPr lang="hu-HU" b="1" dirty="0"/>
          </a:p>
          <a:p>
            <a:r>
              <a:rPr lang="hu-HU" dirty="0"/>
              <a:t>A „</a:t>
            </a:r>
            <a:r>
              <a:rPr lang="hu-HU" b="1" dirty="0"/>
              <a:t>stresszreakciót</a:t>
            </a:r>
            <a:r>
              <a:rPr lang="hu-HU" dirty="0"/>
              <a:t>” hormonális és anyagcsere-változások jelentik.</a:t>
            </a:r>
          </a:p>
          <a:p>
            <a:r>
              <a:rPr lang="hu-HU" b="1" dirty="0"/>
              <a:t>Hematológiai, immunológiai és endokrin reakciókat eredményeznek.</a:t>
            </a:r>
          </a:p>
          <a:p>
            <a:r>
              <a:rPr lang="hu-HU" b="1" dirty="0" err="1"/>
              <a:t>Glukagon</a:t>
            </a:r>
            <a:r>
              <a:rPr lang="hu-HU" b="1" dirty="0"/>
              <a:t> és </a:t>
            </a:r>
            <a:r>
              <a:rPr lang="hu-HU" b="1" dirty="0" err="1"/>
              <a:t>katekolaminok</a:t>
            </a:r>
            <a:r>
              <a:rPr lang="hu-HU" b="1" dirty="0"/>
              <a:t> </a:t>
            </a:r>
            <a:r>
              <a:rPr lang="hu-HU" dirty="0"/>
              <a:t>és  </a:t>
            </a:r>
            <a:r>
              <a:rPr lang="hu-HU" b="1" dirty="0"/>
              <a:t>pro-</a:t>
            </a:r>
            <a:r>
              <a:rPr lang="hu-HU" b="1" dirty="0" err="1"/>
              <a:t>inflammatorikus</a:t>
            </a:r>
            <a:r>
              <a:rPr lang="hu-HU" dirty="0"/>
              <a:t> </a:t>
            </a:r>
            <a:r>
              <a:rPr lang="hu-HU" b="1" dirty="0" err="1"/>
              <a:t>citokinek</a:t>
            </a:r>
            <a:r>
              <a:rPr lang="hu-HU" b="1" dirty="0"/>
              <a:t> (</a:t>
            </a:r>
            <a:r>
              <a:rPr lang="hu-HU" b="1" dirty="0" err="1"/>
              <a:t>interleukinok</a:t>
            </a:r>
            <a:r>
              <a:rPr lang="hu-HU" b="1" dirty="0"/>
              <a:t>, IL-1 és IL-6 )</a:t>
            </a:r>
            <a:r>
              <a:rPr lang="hu-HU" dirty="0"/>
              <a:t>aktiválják és közvetítik.</a:t>
            </a:r>
          </a:p>
          <a:p>
            <a:r>
              <a:rPr lang="hu-HU" dirty="0"/>
              <a:t>A lokális változások nemcsak a generalizált gyulladásos állapotra, hanem a </a:t>
            </a:r>
            <a:r>
              <a:rPr lang="hu-HU" b="1" dirty="0"/>
              <a:t>homeosztatikus</a:t>
            </a:r>
            <a:r>
              <a:rPr lang="hu-HU" dirty="0"/>
              <a:t>, </a:t>
            </a:r>
            <a:r>
              <a:rPr lang="hu-HU" b="1" dirty="0"/>
              <a:t>anyagcsere-</a:t>
            </a:r>
            <a:r>
              <a:rPr lang="hu-HU" dirty="0"/>
              <a:t> </a:t>
            </a:r>
            <a:r>
              <a:rPr lang="hu-HU" b="1" dirty="0"/>
              <a:t>és keringési szervekre </a:t>
            </a:r>
            <a:r>
              <a:rPr lang="hu-HU" dirty="0"/>
              <a:t>is hatással vannak.</a:t>
            </a:r>
          </a:p>
          <a:p>
            <a:r>
              <a:rPr lang="hu-HU" dirty="0"/>
              <a:t>Sejtanyagcsere </a:t>
            </a:r>
            <a:r>
              <a:rPr lang="hu-HU" b="1" dirty="0" err="1"/>
              <a:t>katabolikus</a:t>
            </a:r>
            <a:r>
              <a:rPr lang="hu-HU" dirty="0"/>
              <a:t> állapota.</a:t>
            </a:r>
          </a:p>
        </p:txBody>
      </p:sp>
      <p:sp>
        <p:nvSpPr>
          <p:cNvPr id="7" name="Szövegdoboz 6">
            <a:extLst>
              <a:ext uri="{FF2B5EF4-FFF2-40B4-BE49-F238E27FC236}">
                <a16:creationId xmlns:a16="http://schemas.microsoft.com/office/drawing/2014/main" id="{08A2CB6D-A8CB-6E47-A557-CE78BED0A1DE}"/>
              </a:ext>
            </a:extLst>
          </p:cNvPr>
          <p:cNvSpPr txBox="1"/>
          <p:nvPr/>
        </p:nvSpPr>
        <p:spPr>
          <a:xfrm>
            <a:off x="3541486" y="6212114"/>
            <a:ext cx="8548914" cy="677108"/>
          </a:xfrm>
          <a:prstGeom prst="rect">
            <a:avLst/>
          </a:prstGeom>
          <a:noFill/>
        </p:spPr>
        <p:txBody>
          <a:bodyPr wrap="square" rtlCol="0">
            <a:spAutoFit/>
          </a:bodyPr>
          <a:lstStyle/>
          <a:p>
            <a:r>
              <a:rPr lang="hu-HU" sz="1000" dirty="0"/>
              <a:t>Scott MJ, Baldini G, </a:t>
            </a:r>
            <a:r>
              <a:rPr lang="hu-HU" sz="1000" dirty="0" err="1"/>
              <a:t>Fearon</a:t>
            </a:r>
            <a:r>
              <a:rPr lang="hu-HU" sz="1000" dirty="0"/>
              <a:t> KC, </a:t>
            </a:r>
            <a:r>
              <a:rPr lang="hu-HU" sz="1000" dirty="0" err="1"/>
              <a:t>Feldheiser</a:t>
            </a:r>
            <a:r>
              <a:rPr lang="hu-HU" sz="1000" dirty="0"/>
              <a:t> A, </a:t>
            </a:r>
            <a:r>
              <a:rPr lang="hu-HU" sz="1000" dirty="0" err="1"/>
              <a:t>Feldman</a:t>
            </a:r>
            <a:r>
              <a:rPr lang="hu-HU" sz="1000" dirty="0"/>
              <a:t> LS, </a:t>
            </a:r>
            <a:r>
              <a:rPr lang="hu-HU" sz="1000" dirty="0" err="1"/>
              <a:t>Gan</a:t>
            </a:r>
            <a:r>
              <a:rPr lang="hu-HU" sz="1000" dirty="0"/>
              <a:t> TJ, </a:t>
            </a:r>
            <a:r>
              <a:rPr lang="hu-HU" sz="1000" dirty="0" err="1"/>
              <a:t>Ljungqvist</a:t>
            </a:r>
            <a:r>
              <a:rPr lang="hu-HU" sz="1000" dirty="0"/>
              <a:t> O, </a:t>
            </a:r>
            <a:r>
              <a:rPr lang="hu-HU" sz="1000" dirty="0" err="1"/>
              <a:t>Lobo</a:t>
            </a:r>
            <a:r>
              <a:rPr lang="hu-HU" sz="1000" dirty="0"/>
              <a:t> DN, </a:t>
            </a:r>
            <a:r>
              <a:rPr lang="hu-HU" sz="1000" dirty="0" err="1"/>
              <a:t>Rockall</a:t>
            </a:r>
            <a:r>
              <a:rPr lang="hu-HU" sz="1000" dirty="0"/>
              <a:t> TA, </a:t>
            </a:r>
            <a:r>
              <a:rPr lang="hu-HU" sz="1000" dirty="0" err="1"/>
              <a:t>Schricker</a:t>
            </a:r>
            <a:r>
              <a:rPr lang="hu-HU" sz="1000" dirty="0"/>
              <a:t> T, </a:t>
            </a:r>
            <a:r>
              <a:rPr lang="hu-HU" sz="1000" dirty="0" err="1"/>
              <a:t>Carli</a:t>
            </a:r>
            <a:r>
              <a:rPr lang="hu-HU" sz="1000" dirty="0"/>
              <a:t> F. </a:t>
            </a:r>
            <a:r>
              <a:rPr lang="hu-HU" sz="1000" dirty="0" err="1"/>
              <a:t>Enhanced</a:t>
            </a:r>
            <a:r>
              <a:rPr lang="hu-HU" sz="1000" dirty="0"/>
              <a:t> </a:t>
            </a:r>
            <a:r>
              <a:rPr lang="hu-HU" sz="1000" dirty="0" err="1"/>
              <a:t>Recovery</a:t>
            </a:r>
            <a:r>
              <a:rPr lang="hu-HU" sz="1000" dirty="0"/>
              <a:t> </a:t>
            </a:r>
            <a:r>
              <a:rPr lang="hu-HU" sz="1000" dirty="0" err="1"/>
              <a:t>After</a:t>
            </a:r>
            <a:r>
              <a:rPr lang="hu-HU" sz="1000" dirty="0"/>
              <a:t> </a:t>
            </a:r>
            <a:r>
              <a:rPr lang="hu-HU" sz="1000" dirty="0" err="1"/>
              <a:t>Surgery</a:t>
            </a:r>
            <a:r>
              <a:rPr lang="hu-HU" sz="1000" dirty="0"/>
              <a:t> (ERAS) </a:t>
            </a:r>
            <a:r>
              <a:rPr lang="hu-HU" sz="1000" dirty="0" err="1"/>
              <a:t>for</a:t>
            </a:r>
            <a:r>
              <a:rPr lang="hu-HU" sz="1000" dirty="0"/>
              <a:t> </a:t>
            </a:r>
            <a:r>
              <a:rPr lang="hu-HU" sz="1000" dirty="0" err="1"/>
              <a:t>gastrointestinal</a:t>
            </a:r>
            <a:r>
              <a:rPr lang="hu-HU" sz="1000" dirty="0"/>
              <a:t> </a:t>
            </a:r>
            <a:r>
              <a:rPr lang="hu-HU" sz="1000" dirty="0" err="1"/>
              <a:t>surgery</a:t>
            </a:r>
            <a:r>
              <a:rPr lang="hu-HU" sz="1000" dirty="0"/>
              <a:t>, part 1: </a:t>
            </a:r>
            <a:r>
              <a:rPr lang="hu-HU" sz="1000" dirty="0" err="1"/>
              <a:t>pathophysiological</a:t>
            </a:r>
            <a:r>
              <a:rPr lang="hu-HU" sz="1000" dirty="0"/>
              <a:t> </a:t>
            </a:r>
            <a:r>
              <a:rPr lang="hu-HU" sz="1000" dirty="0" err="1"/>
              <a:t>considerations</a:t>
            </a:r>
            <a:r>
              <a:rPr lang="hu-HU" sz="1000" dirty="0"/>
              <a:t>. </a:t>
            </a:r>
            <a:r>
              <a:rPr lang="hu-HU" sz="1000" dirty="0" err="1"/>
              <a:t>Acta</a:t>
            </a:r>
            <a:r>
              <a:rPr lang="hu-HU" sz="1000" dirty="0"/>
              <a:t> </a:t>
            </a:r>
            <a:r>
              <a:rPr lang="hu-HU" sz="1000" dirty="0" err="1"/>
              <a:t>Anaesthesiol</a:t>
            </a:r>
            <a:r>
              <a:rPr lang="hu-HU" sz="1000" dirty="0"/>
              <a:t> </a:t>
            </a:r>
            <a:r>
              <a:rPr lang="hu-HU" sz="1000" dirty="0" err="1"/>
              <a:t>Scand</a:t>
            </a:r>
            <a:r>
              <a:rPr lang="hu-HU" sz="1000" dirty="0"/>
              <a:t>. 2015 Nov;59(10):1212-31. </a:t>
            </a:r>
            <a:r>
              <a:rPr lang="hu-HU" sz="1000" dirty="0" err="1"/>
              <a:t>doi</a:t>
            </a:r>
            <a:r>
              <a:rPr lang="hu-HU" sz="1000" dirty="0"/>
              <a:t>: 10.1111/aas.12601. </a:t>
            </a:r>
            <a:r>
              <a:rPr lang="hu-HU" sz="1000" dirty="0" err="1"/>
              <a:t>Epub</a:t>
            </a:r>
            <a:r>
              <a:rPr lang="hu-HU" sz="1000" dirty="0"/>
              <a:t> 2015 </a:t>
            </a:r>
            <a:r>
              <a:rPr lang="hu-HU" sz="1000" dirty="0" err="1"/>
              <a:t>Sep</a:t>
            </a:r>
            <a:r>
              <a:rPr lang="hu-HU" sz="1000" dirty="0"/>
              <a:t> 8. PMID: 26346577; PMCID: PMC5049676</a:t>
            </a:r>
            <a:r>
              <a:rPr lang="hu-HU" dirty="0"/>
              <a:t>.</a:t>
            </a:r>
          </a:p>
        </p:txBody>
      </p:sp>
    </p:spTree>
    <p:extLst>
      <p:ext uri="{BB962C8B-B14F-4D97-AF65-F5344CB8AC3E}">
        <p14:creationId xmlns:p14="http://schemas.microsoft.com/office/powerpoint/2010/main" val="1190847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C88C63A-14FD-BEBB-6BD4-358DBACF55A6}"/>
              </a:ext>
            </a:extLst>
          </p:cNvPr>
          <p:cNvSpPr>
            <a:spLocks noGrp="1"/>
          </p:cNvSpPr>
          <p:nvPr>
            <p:ph type="title"/>
          </p:nvPr>
        </p:nvSpPr>
        <p:spPr>
          <a:xfrm>
            <a:off x="2592926" y="624110"/>
            <a:ext cx="7784652" cy="1280890"/>
          </a:xfrm>
        </p:spPr>
        <p:txBody>
          <a:bodyPr/>
          <a:lstStyle/>
          <a:p>
            <a:r>
              <a:rPr lang="hu-HU" dirty="0"/>
              <a:t>https://erassociety.org/guidelines/</a:t>
            </a:r>
          </a:p>
        </p:txBody>
      </p:sp>
      <p:pic>
        <p:nvPicPr>
          <p:cNvPr id="5" name="Kép 4" descr="A képen szöveg, képernyőkép, computer látható&#10;&#10;Automatikusan generált leírás">
            <a:extLst>
              <a:ext uri="{FF2B5EF4-FFF2-40B4-BE49-F238E27FC236}">
                <a16:creationId xmlns:a16="http://schemas.microsoft.com/office/drawing/2014/main" id="{45077AB4-DC78-1095-61DC-4C8EBF37750C}"/>
              </a:ext>
            </a:extLst>
          </p:cNvPr>
          <p:cNvPicPr>
            <a:picLocks noChangeAspect="1"/>
          </p:cNvPicPr>
          <p:nvPr/>
        </p:nvPicPr>
        <p:blipFill>
          <a:blip r:embed="rId2"/>
          <a:stretch>
            <a:fillRect/>
          </a:stretch>
        </p:blipFill>
        <p:spPr>
          <a:xfrm>
            <a:off x="1992383" y="1522168"/>
            <a:ext cx="8985738" cy="5054478"/>
          </a:xfrm>
          <a:prstGeom prst="rect">
            <a:avLst/>
          </a:prstGeom>
        </p:spPr>
      </p:pic>
    </p:spTree>
    <p:extLst>
      <p:ext uri="{BB962C8B-B14F-4D97-AF65-F5344CB8AC3E}">
        <p14:creationId xmlns:p14="http://schemas.microsoft.com/office/powerpoint/2010/main" val="934827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descr="A képen szöveg látható">
            <a:extLst>
              <a:ext uri="{FF2B5EF4-FFF2-40B4-BE49-F238E27FC236}">
                <a16:creationId xmlns:a16="http://schemas.microsoft.com/office/drawing/2014/main" id="{78DCC8AB-9C45-4CC1-0192-15D7C9583B54}"/>
              </a:ext>
            </a:extLst>
          </p:cNvPr>
          <p:cNvPicPr>
            <a:picLocks noChangeAspect="1"/>
          </p:cNvPicPr>
          <p:nvPr/>
        </p:nvPicPr>
        <p:blipFill>
          <a:blip r:embed="rId2"/>
          <a:stretch>
            <a:fillRect/>
          </a:stretch>
        </p:blipFill>
        <p:spPr>
          <a:xfrm>
            <a:off x="2563162" y="146471"/>
            <a:ext cx="7065675" cy="3434822"/>
          </a:xfrm>
          <a:prstGeom prst="rect">
            <a:avLst/>
          </a:prstGeom>
        </p:spPr>
      </p:pic>
      <p:pic>
        <p:nvPicPr>
          <p:cNvPr id="7" name="Kép 6" descr="A képen szöveg látható&#10;&#10;Automatikusan generált leírás">
            <a:extLst>
              <a:ext uri="{FF2B5EF4-FFF2-40B4-BE49-F238E27FC236}">
                <a16:creationId xmlns:a16="http://schemas.microsoft.com/office/drawing/2014/main" id="{B0D0B1E9-09B9-7509-E688-3162EFC165FF}"/>
              </a:ext>
            </a:extLst>
          </p:cNvPr>
          <p:cNvPicPr>
            <a:picLocks noChangeAspect="1"/>
          </p:cNvPicPr>
          <p:nvPr/>
        </p:nvPicPr>
        <p:blipFill>
          <a:blip r:embed="rId3">
            <a:duotone>
              <a:prstClr val="black"/>
              <a:schemeClr val="accent2">
                <a:tint val="45000"/>
                <a:satMod val="400000"/>
              </a:schemeClr>
            </a:duotone>
          </a:blip>
          <a:stretch>
            <a:fillRect/>
          </a:stretch>
        </p:blipFill>
        <p:spPr>
          <a:xfrm>
            <a:off x="2237835" y="3924392"/>
            <a:ext cx="7716327" cy="2457793"/>
          </a:xfrm>
          <a:prstGeom prst="rect">
            <a:avLst/>
          </a:prstGeom>
        </p:spPr>
      </p:pic>
    </p:spTree>
    <p:extLst>
      <p:ext uri="{BB962C8B-B14F-4D97-AF65-F5344CB8AC3E}">
        <p14:creationId xmlns:p14="http://schemas.microsoft.com/office/powerpoint/2010/main" val="3409630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descr="A képen szöveg látható&#10;&#10;Automatikusan generált leírás">
            <a:extLst>
              <a:ext uri="{FF2B5EF4-FFF2-40B4-BE49-F238E27FC236}">
                <a16:creationId xmlns:a16="http://schemas.microsoft.com/office/drawing/2014/main" id="{E111FB78-B5EF-C261-AF39-A6A3457D0DFC}"/>
              </a:ext>
            </a:extLst>
          </p:cNvPr>
          <p:cNvPicPr>
            <a:picLocks noChangeAspect="1"/>
          </p:cNvPicPr>
          <p:nvPr/>
        </p:nvPicPr>
        <p:blipFill>
          <a:blip r:embed="rId2"/>
          <a:stretch>
            <a:fillRect/>
          </a:stretch>
        </p:blipFill>
        <p:spPr>
          <a:xfrm>
            <a:off x="1982565" y="311489"/>
            <a:ext cx="4585289" cy="2667686"/>
          </a:xfrm>
          <a:prstGeom prst="rect">
            <a:avLst/>
          </a:prstGeom>
        </p:spPr>
      </p:pic>
      <p:sp>
        <p:nvSpPr>
          <p:cNvPr id="6" name="Szövegdoboz 5">
            <a:extLst>
              <a:ext uri="{FF2B5EF4-FFF2-40B4-BE49-F238E27FC236}">
                <a16:creationId xmlns:a16="http://schemas.microsoft.com/office/drawing/2014/main" id="{57E8DE0C-799C-B42C-C026-1E6748B212F7}"/>
              </a:ext>
            </a:extLst>
          </p:cNvPr>
          <p:cNvSpPr txBox="1"/>
          <p:nvPr/>
        </p:nvSpPr>
        <p:spPr>
          <a:xfrm>
            <a:off x="1982565" y="3112477"/>
            <a:ext cx="4585289" cy="2492990"/>
          </a:xfrm>
          <a:prstGeom prst="rect">
            <a:avLst/>
          </a:prstGeom>
          <a:noFill/>
        </p:spPr>
        <p:txBody>
          <a:bodyPr wrap="square" rtlCol="0">
            <a:spAutoFit/>
          </a:bodyPr>
          <a:lstStyle/>
          <a:p>
            <a:r>
              <a:rPr lang="hu-HU" sz="1200" b="1" i="0" u="none" strike="noStrike" baseline="0" dirty="0" err="1">
                <a:solidFill>
                  <a:srgbClr val="292929"/>
                </a:solidFill>
                <a:latin typeface="Times New Roman" panose="02020603050405020304" pitchFamily="18" charset="0"/>
                <a:cs typeface="Times New Roman" panose="02020603050405020304" pitchFamily="18" charset="0"/>
              </a:rPr>
              <a:t>Results</a:t>
            </a:r>
            <a:endParaRPr lang="hu-HU" sz="1200" b="0" i="0" u="none" strike="noStrike" baseline="0" dirty="0">
              <a:solidFill>
                <a:srgbClr val="292929"/>
              </a:solidFill>
              <a:latin typeface="Times New Roman" panose="02020603050405020304" pitchFamily="18" charset="0"/>
              <a:cs typeface="Times New Roman" panose="02020603050405020304" pitchFamily="18" charset="0"/>
            </a:endParaRPr>
          </a:p>
          <a:p>
            <a:r>
              <a:rPr lang="en-US" sz="1200" b="0" i="0" u="none" strike="noStrike" baseline="0" dirty="0">
                <a:solidFill>
                  <a:srgbClr val="292929"/>
                </a:solidFill>
                <a:latin typeface="Times New Roman" panose="02020603050405020304" pitchFamily="18" charset="0"/>
                <a:cs typeface="Times New Roman" panose="02020603050405020304" pitchFamily="18" charset="0"/>
              </a:rPr>
              <a:t>Individual-patient data were obtained from 17 of 31eligible studies comprising </a:t>
            </a:r>
            <a:r>
              <a:rPr lang="en-US" sz="1200" b="0" i="0" u="none" strike="noStrike" baseline="0" dirty="0">
                <a:solidFill>
                  <a:srgbClr val="292929"/>
                </a:solidFill>
                <a:highlight>
                  <a:srgbClr val="FFFF00"/>
                </a:highlight>
                <a:latin typeface="Times New Roman" panose="02020603050405020304" pitchFamily="18" charset="0"/>
                <a:cs typeface="Times New Roman" panose="02020603050405020304" pitchFamily="18" charset="0"/>
              </a:rPr>
              <a:t>3108 patients</a:t>
            </a:r>
            <a:r>
              <a:rPr lang="en-US" sz="1200" b="0" i="0" u="none" strike="noStrike" baseline="0" dirty="0">
                <a:solidFill>
                  <a:srgbClr val="292929"/>
                </a:solidFill>
                <a:latin typeface="Times New Roman" panose="02020603050405020304" pitchFamily="18" charset="0"/>
                <a:cs typeface="Times New Roman" panose="02020603050405020304" pitchFamily="18" charset="0"/>
              </a:rPr>
              <a:t>. Time to liquid(mean di</a:t>
            </a:r>
            <a:r>
              <a:rPr lang="en-US" sz="1200" b="0" i="0" u="none" strike="noStrike" baseline="0" dirty="0">
                <a:solidFill>
                  <a:srgbClr val="000000"/>
                </a:solidFill>
                <a:latin typeface="Times New Roman" panose="02020603050405020304" pitchFamily="18" charset="0"/>
                <a:cs typeface="Times New Roman" panose="02020603050405020304" pitchFamily="18" charset="0"/>
              </a:rPr>
              <a:t>ff</a:t>
            </a:r>
            <a:r>
              <a:rPr lang="en-US" sz="1200" b="0" i="0" u="none" strike="noStrike" baseline="0" dirty="0">
                <a:solidFill>
                  <a:srgbClr val="292929"/>
                </a:solidFill>
                <a:latin typeface="Times New Roman" panose="02020603050405020304" pitchFamily="18" charset="0"/>
                <a:cs typeface="Times New Roman" panose="02020603050405020304" pitchFamily="18" charset="0"/>
              </a:rPr>
              <a:t>erence (MD) −3.23 (95 per cent </a:t>
            </a:r>
            <a:r>
              <a:rPr lang="en-US" sz="1200" b="0" i="0" u="none" strike="noStrike" baseline="0" dirty="0" err="1">
                <a:solidFill>
                  <a:srgbClr val="292929"/>
                </a:solidFill>
                <a:latin typeface="Times New Roman" panose="02020603050405020304" pitchFamily="18" charset="0"/>
                <a:cs typeface="Times New Roman" panose="02020603050405020304" pitchFamily="18" charset="0"/>
              </a:rPr>
              <a:t>c.i.</a:t>
            </a:r>
            <a:r>
              <a:rPr lang="en-US" sz="1200" b="0" i="0" u="none" strike="noStrike" baseline="0" dirty="0">
                <a:solidFill>
                  <a:srgbClr val="292929"/>
                </a:solidFill>
                <a:latin typeface="Times New Roman" panose="02020603050405020304" pitchFamily="18" charset="0"/>
                <a:cs typeface="Times New Roman" panose="02020603050405020304" pitchFamily="18" charset="0"/>
              </a:rPr>
              <a:t> −4.62 to−1.85) days; </a:t>
            </a:r>
            <a:r>
              <a:rPr lang="en-US" sz="1200" b="0" i="1" u="none" strike="noStrike" baseline="0" dirty="0">
                <a:solidFill>
                  <a:srgbClr val="292929"/>
                </a:solidFill>
                <a:latin typeface="Times New Roman" panose="02020603050405020304" pitchFamily="18" charset="0"/>
                <a:cs typeface="Times New Roman" panose="02020603050405020304" pitchFamily="18" charset="0"/>
              </a:rPr>
              <a:t>P </a:t>
            </a:r>
            <a:r>
              <a:rPr lang="en-US" sz="1200" b="0" i="0" u="none" strike="noStrike" baseline="0" dirty="0">
                <a:solidFill>
                  <a:srgbClr val="292929"/>
                </a:solidFill>
                <a:latin typeface="Times New Roman" panose="02020603050405020304" pitchFamily="18" charset="0"/>
                <a:cs typeface="Times New Roman" panose="02020603050405020304" pitchFamily="18" charset="0"/>
              </a:rPr>
              <a:t>&lt; 0.001) and solid (−3.84 (−5.09 to −2.60)days; </a:t>
            </a:r>
            <a:r>
              <a:rPr lang="en-US" sz="1200" b="0" i="1" u="none" strike="noStrike" baseline="0" dirty="0">
                <a:solidFill>
                  <a:srgbClr val="292929"/>
                </a:solidFill>
                <a:latin typeface="Times New Roman" panose="02020603050405020304" pitchFamily="18" charset="0"/>
                <a:cs typeface="Times New Roman" panose="02020603050405020304" pitchFamily="18" charset="0"/>
              </a:rPr>
              <a:t>P </a:t>
            </a:r>
            <a:r>
              <a:rPr lang="en-US" sz="1200" b="0" i="0" u="none" strike="noStrike" baseline="0" dirty="0">
                <a:solidFill>
                  <a:srgbClr val="292929"/>
                </a:solidFill>
                <a:latin typeface="Times New Roman" panose="02020603050405020304" pitchFamily="18" charset="0"/>
                <a:cs typeface="Times New Roman" panose="02020603050405020304" pitchFamily="18" charset="0"/>
              </a:rPr>
              <a:t>&lt; 0.001) intake, time to passage of </a:t>
            </a:r>
            <a:r>
              <a:rPr lang="en-US" sz="1200" b="0" i="0" u="none" strike="noStrike" baseline="0" dirty="0">
                <a:solidFill>
                  <a:srgbClr val="000000"/>
                </a:solidFill>
                <a:latin typeface="Times New Roman" panose="02020603050405020304" pitchFamily="18" charset="0"/>
                <a:cs typeface="Times New Roman" panose="02020603050405020304" pitchFamily="18" charset="0"/>
              </a:rPr>
              <a:t>fi</a:t>
            </a:r>
            <a:r>
              <a:rPr lang="en-US" sz="1200" b="0" i="0" u="none" strike="noStrike" baseline="0" dirty="0">
                <a:solidFill>
                  <a:srgbClr val="292929"/>
                </a:solidFill>
                <a:latin typeface="Times New Roman" panose="02020603050405020304" pitchFamily="18" charset="0"/>
                <a:cs typeface="Times New Roman" panose="02020603050405020304" pitchFamily="18" charset="0"/>
              </a:rPr>
              <a:t>rst stool </a:t>
            </a:r>
            <a:r>
              <a:rPr lang="hu-HU" sz="1200" b="0" i="0" u="none" strike="noStrike" baseline="0" dirty="0">
                <a:solidFill>
                  <a:srgbClr val="292929"/>
                </a:solidFill>
                <a:latin typeface="Times New Roman" panose="02020603050405020304" pitchFamily="18" charset="0"/>
                <a:cs typeface="Times New Roman" panose="02020603050405020304" pitchFamily="18" charset="0"/>
              </a:rPr>
              <a:t>,</a:t>
            </a:r>
            <a:r>
              <a:rPr lang="hu-HU" sz="1200" b="0" i="0" u="none" strike="noStrike" baseline="0" dirty="0" err="1">
                <a:solidFill>
                  <a:srgbClr val="292929"/>
                </a:solidFill>
                <a:latin typeface="Times New Roman" panose="02020603050405020304" pitchFamily="18" charset="0"/>
                <a:cs typeface="Times New Roman" panose="02020603050405020304" pitchFamily="18" charset="0"/>
              </a:rPr>
              <a:t>lower</a:t>
            </a:r>
            <a:r>
              <a:rPr lang="hu-HU" sz="1200" b="0" i="0" u="none" strike="noStrike" baseline="0" dirty="0">
                <a:solidFill>
                  <a:srgbClr val="292929"/>
                </a:solidFill>
                <a:latin typeface="Times New Roman" panose="02020603050405020304" pitchFamily="18" charset="0"/>
                <a:cs typeface="Times New Roman" panose="02020603050405020304" pitchFamily="18" charset="0"/>
              </a:rPr>
              <a:t> overall </a:t>
            </a:r>
            <a:r>
              <a:rPr lang="hu-HU" sz="1200" b="0" i="0" u="none" strike="noStrike" baseline="0" dirty="0" err="1">
                <a:solidFill>
                  <a:srgbClr val="292929"/>
                </a:solidFill>
                <a:latin typeface="Times New Roman" panose="02020603050405020304" pitchFamily="18" charset="0"/>
                <a:cs typeface="Times New Roman" panose="02020603050405020304" pitchFamily="18" charset="0"/>
              </a:rPr>
              <a:t>morbidity</a:t>
            </a:r>
            <a:r>
              <a:rPr lang="hu-HU" sz="1200" b="0" i="0" u="none" strike="noStrike" baseline="0" dirty="0">
                <a:solidFill>
                  <a:srgbClr val="292929"/>
                </a:solidFill>
                <a:latin typeface="Times New Roman" panose="02020603050405020304" pitchFamily="18" charset="0"/>
                <a:cs typeface="Times New Roman" panose="02020603050405020304" pitchFamily="18" charset="0"/>
              </a:rPr>
              <a:t> (</a:t>
            </a:r>
            <a:r>
              <a:rPr lang="hu-HU" sz="1200" b="0" i="0" u="none" strike="noStrike" baseline="0" dirty="0" err="1">
                <a:solidFill>
                  <a:srgbClr val="292929"/>
                </a:solidFill>
                <a:latin typeface="Times New Roman" panose="02020603050405020304" pitchFamily="18" charset="0"/>
                <a:cs typeface="Times New Roman" panose="02020603050405020304" pitchFamily="18" charset="0"/>
              </a:rPr>
              <a:t>risk</a:t>
            </a:r>
            <a:r>
              <a:rPr lang="hu-HU" sz="1200" b="0" i="0" u="none" strike="noStrike" baseline="0" dirty="0">
                <a:solidFill>
                  <a:srgbClr val="292929"/>
                </a:solidFill>
                <a:latin typeface="Times New Roman" panose="02020603050405020304" pitchFamily="18" charset="0"/>
                <a:cs typeface="Times New Roman" panose="02020603050405020304" pitchFamily="18" charset="0"/>
              </a:rPr>
              <a:t> </a:t>
            </a:r>
            <a:r>
              <a:rPr lang="hu-HU" sz="1200" b="0" i="0" u="none" strike="noStrike" baseline="0" dirty="0" err="1">
                <a:solidFill>
                  <a:srgbClr val="292929"/>
                </a:solidFill>
                <a:latin typeface="Times New Roman" panose="02020603050405020304" pitchFamily="18" charset="0"/>
                <a:cs typeface="Times New Roman" panose="02020603050405020304" pitchFamily="18" charset="0"/>
              </a:rPr>
              <a:t>diff</a:t>
            </a:r>
            <a:r>
              <a:rPr lang="hu-HU" sz="1200" b="0" i="0" u="none" strike="noStrike" baseline="0" dirty="0">
                <a:solidFill>
                  <a:srgbClr val="292929"/>
                </a:solidFill>
                <a:latin typeface="Times New Roman" panose="02020603050405020304" pitchFamily="18" charset="0"/>
                <a:cs typeface="Times New Roman" panose="02020603050405020304" pitchFamily="18" charset="0"/>
              </a:rPr>
              <a:t> </a:t>
            </a:r>
            <a:r>
              <a:rPr lang="hu-HU" sz="1200" b="0" i="0" u="none" strike="noStrike" baseline="0" dirty="0" err="1">
                <a:solidFill>
                  <a:srgbClr val="292929"/>
                </a:solidFill>
                <a:latin typeface="Times New Roman" panose="02020603050405020304" pitchFamily="18" charset="0"/>
                <a:cs typeface="Times New Roman" panose="02020603050405020304" pitchFamily="18" charset="0"/>
              </a:rPr>
              <a:t>erence</a:t>
            </a:r>
            <a:r>
              <a:rPr lang="hu-HU" sz="1200" b="0" i="0" u="none" strike="noStrike" baseline="0" dirty="0">
                <a:solidFill>
                  <a:srgbClr val="292929"/>
                </a:solidFill>
                <a:latin typeface="Times New Roman" panose="02020603050405020304" pitchFamily="18" charset="0"/>
                <a:cs typeface="Times New Roman" panose="02020603050405020304" pitchFamily="18" charset="0"/>
              </a:rPr>
              <a:t> (RD) −0.04, 95 percent </a:t>
            </a:r>
            <a:r>
              <a:rPr lang="hu-HU" sz="1200" b="0" i="0" u="none" strike="noStrike" baseline="0" dirty="0" err="1">
                <a:solidFill>
                  <a:srgbClr val="292929"/>
                </a:solidFill>
                <a:latin typeface="Times New Roman" panose="02020603050405020304" pitchFamily="18" charset="0"/>
                <a:cs typeface="Times New Roman" panose="02020603050405020304" pitchFamily="18" charset="0"/>
              </a:rPr>
              <a:t>c.i</a:t>
            </a:r>
            <a:r>
              <a:rPr lang="hu-HU" sz="1200" b="0" i="0" u="none" strike="noStrike" baseline="0" dirty="0">
                <a:solidFill>
                  <a:srgbClr val="292929"/>
                </a:solidFill>
                <a:latin typeface="Times New Roman" panose="02020603050405020304" pitchFamily="18" charset="0"/>
                <a:cs typeface="Times New Roman" panose="02020603050405020304" pitchFamily="18" charset="0"/>
              </a:rPr>
              <a:t>. −0.08 </a:t>
            </a:r>
            <a:r>
              <a:rPr lang="hu-HU" sz="1200" b="0" i="0" u="none" strike="noStrike" baseline="0" dirty="0" err="1">
                <a:solidFill>
                  <a:srgbClr val="292929"/>
                </a:solidFill>
                <a:latin typeface="Times New Roman" panose="02020603050405020304" pitchFamily="18" charset="0"/>
                <a:cs typeface="Times New Roman" panose="02020603050405020304" pitchFamily="18" charset="0"/>
              </a:rPr>
              <a:t>to</a:t>
            </a:r>
            <a:r>
              <a:rPr lang="hu-HU" sz="1200" b="0" i="0" u="none" strike="noStrike" baseline="0" dirty="0">
                <a:solidFill>
                  <a:srgbClr val="292929"/>
                </a:solidFill>
                <a:latin typeface="Times New Roman" panose="02020603050405020304" pitchFamily="18" charset="0"/>
                <a:cs typeface="Times New Roman" panose="02020603050405020304" pitchFamily="18" charset="0"/>
              </a:rPr>
              <a:t> −0.01; P = 0.015), less </a:t>
            </a:r>
            <a:r>
              <a:rPr lang="hu-HU" sz="1200" b="0" i="0" u="none" strike="noStrike" baseline="0" dirty="0" err="1">
                <a:solidFill>
                  <a:srgbClr val="292929"/>
                </a:solidFill>
                <a:latin typeface="Times New Roman" panose="02020603050405020304" pitchFamily="18" charset="0"/>
                <a:cs typeface="Times New Roman" panose="02020603050405020304" pitchFamily="18" charset="0"/>
              </a:rPr>
              <a:t>delayed</a:t>
            </a:r>
            <a:r>
              <a:rPr lang="hu-HU" sz="1200" b="0" i="0" u="none" strike="noStrike" baseline="0" dirty="0">
                <a:solidFill>
                  <a:srgbClr val="292929"/>
                </a:solidFill>
                <a:latin typeface="Times New Roman" panose="02020603050405020304" pitchFamily="18" charset="0"/>
                <a:cs typeface="Times New Roman" panose="02020603050405020304" pitchFamily="18" charset="0"/>
              </a:rPr>
              <a:t> </a:t>
            </a:r>
            <a:r>
              <a:rPr lang="hu-HU" sz="1200" b="0" i="0" u="none" strike="noStrike" baseline="0" dirty="0" err="1">
                <a:solidFill>
                  <a:srgbClr val="292929"/>
                </a:solidFill>
                <a:latin typeface="Times New Roman" panose="02020603050405020304" pitchFamily="18" charset="0"/>
                <a:cs typeface="Times New Roman" panose="02020603050405020304" pitchFamily="18" charset="0"/>
              </a:rPr>
              <a:t>gastricemptying</a:t>
            </a:r>
            <a:r>
              <a:rPr lang="hu-HU" sz="1200" b="0" i="0" u="none" strike="noStrike" baseline="0" dirty="0">
                <a:solidFill>
                  <a:srgbClr val="292929"/>
                </a:solidFill>
                <a:latin typeface="Times New Roman" panose="02020603050405020304" pitchFamily="18" charset="0"/>
                <a:cs typeface="Times New Roman" panose="02020603050405020304" pitchFamily="18" charset="0"/>
              </a:rPr>
              <a:t> (RD −0.11, −0.22 </a:t>
            </a:r>
            <a:r>
              <a:rPr lang="hu-HU" sz="1200" b="0" i="0" u="none" strike="noStrike" baseline="0" dirty="0" err="1">
                <a:solidFill>
                  <a:srgbClr val="292929"/>
                </a:solidFill>
                <a:latin typeface="Times New Roman" panose="02020603050405020304" pitchFamily="18" charset="0"/>
                <a:cs typeface="Times New Roman" panose="02020603050405020304" pitchFamily="18" charset="0"/>
              </a:rPr>
              <a:t>to</a:t>
            </a:r>
            <a:r>
              <a:rPr lang="hu-HU" sz="1200" b="0" i="0" u="none" strike="noStrike" baseline="0" dirty="0">
                <a:solidFill>
                  <a:srgbClr val="292929"/>
                </a:solidFill>
                <a:latin typeface="Times New Roman" panose="02020603050405020304" pitchFamily="18" charset="0"/>
                <a:cs typeface="Times New Roman" panose="02020603050405020304" pitchFamily="18" charset="0"/>
              </a:rPr>
              <a:t> −0.01; P = 0.039) and a </a:t>
            </a:r>
            <a:r>
              <a:rPr lang="hu-HU" sz="1200" b="0" i="0" u="none" strike="noStrike" baseline="0" dirty="0" err="1">
                <a:solidFill>
                  <a:srgbClr val="292929"/>
                </a:solidFill>
                <a:latin typeface="Times New Roman" panose="02020603050405020304" pitchFamily="18" charset="0"/>
                <a:cs typeface="Times New Roman" panose="02020603050405020304" pitchFamily="18" charset="0"/>
              </a:rPr>
              <a:t>shorter</a:t>
            </a:r>
            <a:r>
              <a:rPr lang="hu-HU" sz="1200" b="0" i="0" u="none" strike="noStrike" baseline="0" dirty="0">
                <a:solidFill>
                  <a:srgbClr val="292929"/>
                </a:solidFill>
                <a:latin typeface="Times New Roman" panose="02020603050405020304" pitchFamily="18" charset="0"/>
                <a:cs typeface="Times New Roman" panose="02020603050405020304" pitchFamily="18" charset="0"/>
              </a:rPr>
              <a:t> </a:t>
            </a:r>
            <a:r>
              <a:rPr lang="hu-HU" sz="1200" b="0" i="0" u="none" strike="noStrike" baseline="0" dirty="0" err="1">
                <a:solidFill>
                  <a:srgbClr val="292929"/>
                </a:solidFill>
                <a:latin typeface="Times New Roman" panose="02020603050405020304" pitchFamily="18" charset="0"/>
                <a:cs typeface="Times New Roman" panose="02020603050405020304" pitchFamily="18" charset="0"/>
              </a:rPr>
              <a:t>duration</a:t>
            </a:r>
            <a:r>
              <a:rPr lang="hu-HU" sz="1200" b="0" i="0" u="none" strike="noStrike" baseline="0" dirty="0">
                <a:solidFill>
                  <a:srgbClr val="292929"/>
                </a:solidFill>
                <a:latin typeface="Times New Roman" panose="02020603050405020304" pitchFamily="18" charset="0"/>
                <a:cs typeface="Times New Roman" panose="02020603050405020304" pitchFamily="18" charset="0"/>
              </a:rPr>
              <a:t> of </a:t>
            </a:r>
            <a:r>
              <a:rPr lang="hu-HU" sz="1200" b="0" i="0" u="none" strike="noStrike" baseline="0" dirty="0" err="1">
                <a:solidFill>
                  <a:srgbClr val="292929"/>
                </a:solidFill>
                <a:latin typeface="Times New Roman" panose="02020603050405020304" pitchFamily="18" charset="0"/>
                <a:cs typeface="Times New Roman" panose="02020603050405020304" pitchFamily="18" charset="0"/>
              </a:rPr>
              <a:t>hospital</a:t>
            </a:r>
            <a:r>
              <a:rPr lang="hu-HU" sz="1200" b="0" i="0" u="none" strike="noStrike" baseline="0" dirty="0">
                <a:solidFill>
                  <a:srgbClr val="292929"/>
                </a:solidFill>
                <a:latin typeface="Times New Roman" panose="02020603050405020304" pitchFamily="18" charset="0"/>
                <a:cs typeface="Times New Roman" panose="02020603050405020304" pitchFamily="18" charset="0"/>
              </a:rPr>
              <a:t> </a:t>
            </a:r>
            <a:r>
              <a:rPr lang="hu-HU" sz="1200" b="0" i="0" u="none" strike="noStrike" baseline="0" dirty="0" err="1">
                <a:solidFill>
                  <a:srgbClr val="292929"/>
                </a:solidFill>
                <a:latin typeface="Times New Roman" panose="02020603050405020304" pitchFamily="18" charset="0"/>
                <a:cs typeface="Times New Roman" panose="02020603050405020304" pitchFamily="18" charset="0"/>
              </a:rPr>
              <a:t>stay</a:t>
            </a:r>
            <a:r>
              <a:rPr lang="hu-HU" sz="1200" b="0" i="0" u="none" strike="noStrike" baseline="0" dirty="0">
                <a:solidFill>
                  <a:srgbClr val="292929"/>
                </a:solidFill>
                <a:latin typeface="Times New Roman" panose="02020603050405020304" pitchFamily="18" charset="0"/>
                <a:cs typeface="Times New Roman" panose="02020603050405020304" pitchFamily="18" charset="0"/>
              </a:rPr>
              <a:t> (MD −2.33 (−2.98 to−1.69) </a:t>
            </a:r>
            <a:r>
              <a:rPr lang="hu-HU" sz="1200" b="0" i="0" u="none" strike="noStrike" baseline="0" dirty="0" err="1">
                <a:solidFill>
                  <a:srgbClr val="292929"/>
                </a:solidFill>
                <a:latin typeface="Times New Roman" panose="02020603050405020304" pitchFamily="18" charset="0"/>
                <a:cs typeface="Times New Roman" panose="02020603050405020304" pitchFamily="18" charset="0"/>
              </a:rPr>
              <a:t>days</a:t>
            </a:r>
            <a:r>
              <a:rPr lang="hu-HU" sz="1200" b="0" i="0" u="none" strike="noStrike" baseline="0" dirty="0">
                <a:solidFill>
                  <a:srgbClr val="292929"/>
                </a:solidFill>
                <a:latin typeface="Times New Roman" panose="02020603050405020304" pitchFamily="18" charset="0"/>
                <a:cs typeface="Times New Roman" panose="02020603050405020304" pitchFamily="18" charset="0"/>
              </a:rPr>
              <a:t>; P &lt; 0.001) </a:t>
            </a:r>
            <a:r>
              <a:rPr lang="hu-HU" sz="1200" b="0" i="0" u="none" strike="noStrike" baseline="0" dirty="0" err="1">
                <a:solidFill>
                  <a:srgbClr val="292929"/>
                </a:solidFill>
                <a:latin typeface="Times New Roman" panose="02020603050405020304" pitchFamily="18" charset="0"/>
                <a:cs typeface="Times New Roman" panose="02020603050405020304" pitchFamily="18" charset="0"/>
              </a:rPr>
              <a:t>without</a:t>
            </a:r>
            <a:r>
              <a:rPr lang="hu-HU" sz="1200" b="0" i="0" u="none" strike="noStrike" baseline="0" dirty="0">
                <a:solidFill>
                  <a:srgbClr val="292929"/>
                </a:solidFill>
                <a:latin typeface="Times New Roman" panose="02020603050405020304" pitchFamily="18" charset="0"/>
                <a:cs typeface="Times New Roman" panose="02020603050405020304" pitchFamily="18" charset="0"/>
              </a:rPr>
              <a:t> a </a:t>
            </a:r>
            <a:r>
              <a:rPr lang="hu-HU" sz="1200" b="0" i="0" u="none" strike="noStrike" baseline="0" dirty="0" err="1">
                <a:solidFill>
                  <a:srgbClr val="292929"/>
                </a:solidFill>
                <a:latin typeface="Times New Roman" panose="02020603050405020304" pitchFamily="18" charset="0"/>
                <a:cs typeface="Times New Roman" panose="02020603050405020304" pitchFamily="18" charset="0"/>
              </a:rPr>
              <a:t>higher</a:t>
            </a:r>
            <a:r>
              <a:rPr lang="hu-HU" sz="1200" b="0" i="0" u="none" strike="noStrike" baseline="0" dirty="0">
                <a:solidFill>
                  <a:srgbClr val="292929"/>
                </a:solidFill>
                <a:latin typeface="Times New Roman" panose="02020603050405020304" pitchFamily="18" charset="0"/>
                <a:cs typeface="Times New Roman" panose="02020603050405020304" pitchFamily="18" charset="0"/>
              </a:rPr>
              <a:t>  </a:t>
            </a:r>
            <a:r>
              <a:rPr lang="hu-HU" sz="1200" b="0" i="0" u="none" strike="noStrike" baseline="0" dirty="0" err="1">
                <a:solidFill>
                  <a:srgbClr val="292929"/>
                </a:solidFill>
                <a:latin typeface="Times New Roman" panose="02020603050405020304" pitchFamily="18" charset="0"/>
                <a:cs typeface="Times New Roman" panose="02020603050405020304" pitchFamily="18" charset="0"/>
              </a:rPr>
              <a:t>readmission</a:t>
            </a:r>
            <a:r>
              <a:rPr lang="hu-HU" sz="1200" b="0" i="0" u="none" strike="noStrike" baseline="0" dirty="0">
                <a:solidFill>
                  <a:srgbClr val="292929"/>
                </a:solidFill>
                <a:latin typeface="Times New Roman" panose="02020603050405020304" pitchFamily="18" charset="0"/>
                <a:cs typeface="Times New Roman" panose="02020603050405020304" pitchFamily="18" charset="0"/>
              </a:rPr>
              <a:t> </a:t>
            </a:r>
            <a:r>
              <a:rPr lang="hu-HU" sz="1200" b="0" i="0" u="none" strike="noStrike" baseline="0" dirty="0" err="1">
                <a:solidFill>
                  <a:srgbClr val="292929"/>
                </a:solidFill>
                <a:latin typeface="Times New Roman" panose="02020603050405020304" pitchFamily="18" charset="0"/>
                <a:cs typeface="Times New Roman" panose="02020603050405020304" pitchFamily="18" charset="0"/>
              </a:rPr>
              <a:t>rate</a:t>
            </a:r>
            <a:r>
              <a:rPr lang="hu-HU" sz="1200" b="0" i="0" u="none" strike="noStrike" baseline="0" dirty="0">
                <a:solidFill>
                  <a:srgbClr val="292929"/>
                </a:solidFill>
                <a:latin typeface="Times New Roman" panose="02020603050405020304" pitchFamily="18" charset="0"/>
                <a:cs typeface="Times New Roman" panose="02020603050405020304" pitchFamily="18" charset="0"/>
              </a:rPr>
              <a:t>. </a:t>
            </a:r>
          </a:p>
          <a:p>
            <a:r>
              <a:rPr lang="hu-HU" sz="1200" b="1" i="0" u="none" strike="noStrike" baseline="0" dirty="0" err="1">
                <a:solidFill>
                  <a:srgbClr val="292929"/>
                </a:solidFill>
                <a:latin typeface="Times New Roman" panose="02020603050405020304" pitchFamily="18" charset="0"/>
                <a:cs typeface="Times New Roman" panose="02020603050405020304" pitchFamily="18" charset="0"/>
              </a:rPr>
              <a:t>Conclusion</a:t>
            </a:r>
            <a:r>
              <a:rPr lang="hu-HU" sz="1200" b="0" i="0" u="none" strike="noStrike" baseline="0" dirty="0">
                <a:solidFill>
                  <a:srgbClr val="292929"/>
                </a:solidFill>
                <a:latin typeface="Times New Roman" panose="02020603050405020304" pitchFamily="18" charset="0"/>
                <a:cs typeface="Times New Roman" panose="02020603050405020304" pitchFamily="18" charset="0"/>
              </a:rPr>
              <a:t> </a:t>
            </a:r>
          </a:p>
          <a:p>
            <a:r>
              <a:rPr lang="hu-HU" sz="1200" b="0" i="0" u="none" strike="noStrike" baseline="0" dirty="0">
                <a:solidFill>
                  <a:srgbClr val="292929"/>
                </a:solidFill>
                <a:latin typeface="Times New Roman" panose="02020603050405020304" pitchFamily="18" charset="0"/>
                <a:cs typeface="Times New Roman" panose="02020603050405020304" pitchFamily="18" charset="0"/>
              </a:rPr>
              <a:t>ERAS </a:t>
            </a:r>
            <a:r>
              <a:rPr lang="hu-HU" sz="1200" b="0" i="0" u="none" strike="noStrike" baseline="0" dirty="0" err="1">
                <a:solidFill>
                  <a:srgbClr val="292929"/>
                </a:solidFill>
                <a:latin typeface="Times New Roman" panose="02020603050405020304" pitchFamily="18" charset="0"/>
                <a:cs typeface="Times New Roman" panose="02020603050405020304" pitchFamily="18" charset="0"/>
              </a:rPr>
              <a:t>improved</a:t>
            </a:r>
            <a:r>
              <a:rPr lang="hu-HU" sz="1200" b="0" i="0" u="none" strike="noStrike" baseline="0" dirty="0">
                <a:solidFill>
                  <a:srgbClr val="292929"/>
                </a:solidFill>
                <a:latin typeface="Times New Roman" panose="02020603050405020304" pitchFamily="18" charset="0"/>
                <a:cs typeface="Times New Roman" panose="02020603050405020304" pitchFamily="18" charset="0"/>
              </a:rPr>
              <a:t> </a:t>
            </a:r>
            <a:r>
              <a:rPr lang="hu-HU" sz="1200" b="0" i="0" u="none" strike="noStrike" baseline="0" dirty="0" err="1">
                <a:solidFill>
                  <a:srgbClr val="292929"/>
                </a:solidFill>
                <a:latin typeface="Times New Roman" panose="02020603050405020304" pitchFamily="18" charset="0"/>
                <a:cs typeface="Times New Roman" panose="02020603050405020304" pitchFamily="18" charset="0"/>
              </a:rPr>
              <a:t>postoperative</a:t>
            </a:r>
            <a:r>
              <a:rPr lang="hu-HU" sz="1200" b="0" i="0" u="none" strike="noStrike" baseline="0" dirty="0">
                <a:solidFill>
                  <a:srgbClr val="292929"/>
                </a:solidFill>
                <a:latin typeface="Times New Roman" panose="02020603050405020304" pitchFamily="18" charset="0"/>
                <a:cs typeface="Times New Roman" panose="02020603050405020304" pitchFamily="18" charset="0"/>
              </a:rPr>
              <a:t> </a:t>
            </a:r>
            <a:r>
              <a:rPr lang="hu-HU" sz="1200" b="0" i="0" u="none" strike="noStrike" baseline="0" dirty="0" err="1">
                <a:solidFill>
                  <a:srgbClr val="292929"/>
                </a:solidFill>
                <a:latin typeface="Times New Roman" panose="02020603050405020304" pitchFamily="18" charset="0"/>
                <a:cs typeface="Times New Roman" panose="02020603050405020304" pitchFamily="18" charset="0"/>
              </a:rPr>
              <a:t>outcome</a:t>
            </a:r>
            <a:r>
              <a:rPr lang="hu-HU" sz="1200" b="0" i="0" u="none" strike="noStrike" baseline="0" dirty="0">
                <a:solidFill>
                  <a:srgbClr val="292929"/>
                </a:solidFill>
                <a:latin typeface="Times New Roman" panose="02020603050405020304" pitchFamily="18" charset="0"/>
                <a:cs typeface="Times New Roman" panose="02020603050405020304" pitchFamily="18" charset="0"/>
              </a:rPr>
              <a:t> </a:t>
            </a:r>
            <a:r>
              <a:rPr lang="hu-HU" sz="1200" b="0" i="0" u="none" strike="noStrike" baseline="0" dirty="0" err="1">
                <a:solidFill>
                  <a:srgbClr val="292929"/>
                </a:solidFill>
                <a:latin typeface="Times New Roman" panose="02020603050405020304" pitchFamily="18" charset="0"/>
                <a:cs typeface="Times New Roman" panose="02020603050405020304" pitchFamily="18" charset="0"/>
              </a:rPr>
              <a:t>afterpancreatoduodenectomy</a:t>
            </a:r>
            <a:r>
              <a:rPr lang="hu-HU" sz="1200" b="0" i="0" u="none" strike="noStrike" baseline="0" dirty="0">
                <a:solidFill>
                  <a:srgbClr val="292929"/>
                </a:solidFill>
                <a:latin typeface="Times New Roman" panose="02020603050405020304" pitchFamily="18" charset="0"/>
                <a:cs typeface="Times New Roman" panose="02020603050405020304" pitchFamily="18" charset="0"/>
              </a:rPr>
              <a:t>. </a:t>
            </a:r>
            <a:r>
              <a:rPr lang="hu-HU" sz="1200" b="0" i="0" u="none" strike="noStrike" baseline="0" dirty="0" err="1">
                <a:solidFill>
                  <a:srgbClr val="292929"/>
                </a:solidFill>
                <a:latin typeface="Times New Roman" panose="02020603050405020304" pitchFamily="18" charset="0"/>
                <a:cs typeface="Times New Roman" panose="02020603050405020304" pitchFamily="18" charset="0"/>
              </a:rPr>
              <a:t>Implementation</a:t>
            </a:r>
            <a:r>
              <a:rPr lang="hu-HU" sz="1200" b="0" i="0" u="none" strike="noStrike" baseline="0" dirty="0">
                <a:solidFill>
                  <a:srgbClr val="292929"/>
                </a:solidFill>
                <a:latin typeface="Times New Roman" panose="02020603050405020304" pitchFamily="18" charset="0"/>
                <a:cs typeface="Times New Roman" panose="02020603050405020304" pitchFamily="18" charset="0"/>
              </a:rPr>
              <a:t> </a:t>
            </a:r>
            <a:r>
              <a:rPr lang="hu-HU" sz="1200" b="0" i="0" u="none" strike="noStrike" baseline="0" dirty="0" err="1">
                <a:solidFill>
                  <a:srgbClr val="292929"/>
                </a:solidFill>
                <a:latin typeface="Times New Roman" panose="02020603050405020304" pitchFamily="18" charset="0"/>
                <a:cs typeface="Times New Roman" panose="02020603050405020304" pitchFamily="18" charset="0"/>
              </a:rPr>
              <a:t>should</a:t>
            </a:r>
            <a:r>
              <a:rPr lang="hu-HU" sz="1200" b="0" i="0" u="none" strike="noStrike" baseline="0" dirty="0">
                <a:solidFill>
                  <a:srgbClr val="292929"/>
                </a:solidFill>
                <a:latin typeface="Times New Roman" panose="02020603050405020304" pitchFamily="18" charset="0"/>
                <a:cs typeface="Times New Roman" panose="02020603050405020304" pitchFamily="18" charset="0"/>
              </a:rPr>
              <a:t> </a:t>
            </a:r>
            <a:r>
              <a:rPr lang="hu-HU" sz="1200" b="0" i="0" u="none" strike="noStrike" baseline="0" dirty="0" err="1">
                <a:solidFill>
                  <a:srgbClr val="292929"/>
                </a:solidFill>
                <a:latin typeface="Times New Roman" panose="02020603050405020304" pitchFamily="18" charset="0"/>
                <a:cs typeface="Times New Roman" panose="02020603050405020304" pitchFamily="18" charset="0"/>
              </a:rPr>
              <a:t>beencouraged</a:t>
            </a:r>
            <a:r>
              <a:rPr lang="hu-HU" sz="1200" b="0" i="0" u="none" strike="noStrike" baseline="0" dirty="0">
                <a:solidFill>
                  <a:srgbClr val="292929"/>
                </a:solidFill>
                <a:latin typeface="Times New Roman" panose="02020603050405020304" pitchFamily="18" charset="0"/>
                <a:cs typeface="Times New Roman" panose="02020603050405020304" pitchFamily="18" charset="0"/>
              </a:rPr>
              <a:t>.</a:t>
            </a:r>
            <a:endParaRPr lang="hu-HU" sz="1200" dirty="0">
              <a:latin typeface="Times New Roman" panose="02020603050405020304" pitchFamily="18" charset="0"/>
              <a:cs typeface="Times New Roman" panose="02020603050405020304" pitchFamily="18" charset="0"/>
            </a:endParaRPr>
          </a:p>
        </p:txBody>
      </p:sp>
      <p:pic>
        <p:nvPicPr>
          <p:cNvPr id="8" name="Kép 7" descr="A képen szöveg látható&#10;&#10;Automatikusan generált leírás">
            <a:extLst>
              <a:ext uri="{FF2B5EF4-FFF2-40B4-BE49-F238E27FC236}">
                <a16:creationId xmlns:a16="http://schemas.microsoft.com/office/drawing/2014/main" id="{67195503-35E1-0E32-A07A-344C694E58FB}"/>
              </a:ext>
            </a:extLst>
          </p:cNvPr>
          <p:cNvPicPr>
            <a:picLocks noChangeAspect="1"/>
          </p:cNvPicPr>
          <p:nvPr/>
        </p:nvPicPr>
        <p:blipFill>
          <a:blip r:embed="rId3"/>
          <a:stretch>
            <a:fillRect/>
          </a:stretch>
        </p:blipFill>
        <p:spPr>
          <a:xfrm>
            <a:off x="6567853" y="311489"/>
            <a:ext cx="5623735" cy="2138508"/>
          </a:xfrm>
          <a:prstGeom prst="rect">
            <a:avLst/>
          </a:prstGeom>
        </p:spPr>
      </p:pic>
      <p:pic>
        <p:nvPicPr>
          <p:cNvPr id="10" name="Kép 9" descr="A képen szöveg látható">
            <a:extLst>
              <a:ext uri="{FF2B5EF4-FFF2-40B4-BE49-F238E27FC236}">
                <a16:creationId xmlns:a16="http://schemas.microsoft.com/office/drawing/2014/main" id="{547D0396-DD69-67BC-B2BD-5223B5129EC0}"/>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6567854" y="2449997"/>
            <a:ext cx="3924992" cy="3960935"/>
          </a:xfrm>
          <a:prstGeom prst="rect">
            <a:avLst/>
          </a:prstGeom>
        </p:spPr>
      </p:pic>
    </p:spTree>
    <p:extLst>
      <p:ext uri="{BB962C8B-B14F-4D97-AF65-F5344CB8AC3E}">
        <p14:creationId xmlns:p14="http://schemas.microsoft.com/office/powerpoint/2010/main" val="668768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descr="A képen szöveg látható&#10;&#10;Automatikusan generált leírás">
            <a:extLst>
              <a:ext uri="{FF2B5EF4-FFF2-40B4-BE49-F238E27FC236}">
                <a16:creationId xmlns:a16="http://schemas.microsoft.com/office/drawing/2014/main" id="{76931642-7C0F-ECEB-E613-806136FFC77F}"/>
              </a:ext>
            </a:extLst>
          </p:cNvPr>
          <p:cNvPicPr>
            <a:picLocks noChangeAspect="1"/>
          </p:cNvPicPr>
          <p:nvPr/>
        </p:nvPicPr>
        <p:blipFill>
          <a:blip r:embed="rId2"/>
          <a:stretch>
            <a:fillRect/>
          </a:stretch>
        </p:blipFill>
        <p:spPr>
          <a:xfrm>
            <a:off x="2356915" y="416685"/>
            <a:ext cx="7478169" cy="3105583"/>
          </a:xfrm>
          <a:prstGeom prst="rect">
            <a:avLst/>
          </a:prstGeom>
        </p:spPr>
      </p:pic>
      <p:pic>
        <p:nvPicPr>
          <p:cNvPr id="7" name="Kép 6" descr="A képen szöveg látható">
            <a:extLst>
              <a:ext uri="{FF2B5EF4-FFF2-40B4-BE49-F238E27FC236}">
                <a16:creationId xmlns:a16="http://schemas.microsoft.com/office/drawing/2014/main" id="{D9E56E3E-7F2E-2417-D72B-D19D8DE0D4D3}"/>
              </a:ext>
            </a:extLst>
          </p:cNvPr>
          <p:cNvPicPr>
            <a:picLocks noChangeAspect="1"/>
          </p:cNvPicPr>
          <p:nvPr/>
        </p:nvPicPr>
        <p:blipFill>
          <a:blip r:embed="rId3">
            <a:duotone>
              <a:prstClr val="black"/>
              <a:schemeClr val="accent5">
                <a:tint val="45000"/>
                <a:satMod val="400000"/>
              </a:schemeClr>
            </a:duotone>
          </a:blip>
          <a:stretch>
            <a:fillRect/>
          </a:stretch>
        </p:blipFill>
        <p:spPr>
          <a:xfrm>
            <a:off x="1463787" y="4321670"/>
            <a:ext cx="9264426" cy="1949734"/>
          </a:xfrm>
          <a:prstGeom prst="rect">
            <a:avLst/>
          </a:prstGeom>
        </p:spPr>
      </p:pic>
    </p:spTree>
    <p:extLst>
      <p:ext uri="{BB962C8B-B14F-4D97-AF65-F5344CB8AC3E}">
        <p14:creationId xmlns:p14="http://schemas.microsoft.com/office/powerpoint/2010/main" val="3888199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E177D6D-B3A3-2E42-8B08-0160C4699662}"/>
              </a:ext>
            </a:extLst>
          </p:cNvPr>
          <p:cNvSpPr>
            <a:spLocks noGrp="1"/>
          </p:cNvSpPr>
          <p:nvPr>
            <p:ph type="title"/>
          </p:nvPr>
        </p:nvSpPr>
        <p:spPr/>
        <p:txBody>
          <a:bodyPr/>
          <a:lstStyle/>
          <a:p>
            <a:r>
              <a:rPr lang="hu-HU" b="1" dirty="0"/>
              <a:t>ERAS</a:t>
            </a:r>
          </a:p>
        </p:txBody>
      </p:sp>
      <p:sp>
        <p:nvSpPr>
          <p:cNvPr id="3" name="Tartalom helye 2">
            <a:extLst>
              <a:ext uri="{FF2B5EF4-FFF2-40B4-BE49-F238E27FC236}">
                <a16:creationId xmlns:a16="http://schemas.microsoft.com/office/drawing/2014/main" id="{9D722F8F-05E4-614B-8496-62561E7BA889}"/>
              </a:ext>
            </a:extLst>
          </p:cNvPr>
          <p:cNvSpPr>
            <a:spLocks noGrp="1"/>
          </p:cNvSpPr>
          <p:nvPr>
            <p:ph idx="1"/>
          </p:nvPr>
        </p:nvSpPr>
        <p:spPr>
          <a:xfrm>
            <a:off x="963267" y="1264555"/>
            <a:ext cx="8915400" cy="3777622"/>
          </a:xfrm>
        </p:spPr>
        <p:txBody>
          <a:bodyPr>
            <a:normAutofit/>
          </a:bodyPr>
          <a:lstStyle/>
          <a:p>
            <a:r>
              <a:rPr lang="hu-HU" dirty="0"/>
              <a:t>A műtét előtti </a:t>
            </a:r>
            <a:r>
              <a:rPr lang="hu-HU" b="1" dirty="0"/>
              <a:t>szénhidrátkezelés</a:t>
            </a:r>
            <a:r>
              <a:rPr lang="hu-HU" dirty="0"/>
              <a:t> ötlete állatkísérletekből származik, kimutatták, hogy a stresszreakció jelentősen kisebb, ha az állatok táplált, nem pedig koplalt állapotban szenvednek traumát. </a:t>
            </a:r>
          </a:p>
          <a:p>
            <a:r>
              <a:rPr lang="hu-HU" dirty="0"/>
              <a:t>csökkenti az izomtömeg csökkenését </a:t>
            </a:r>
          </a:p>
          <a:p>
            <a:r>
              <a:rPr lang="hu-HU" dirty="0"/>
              <a:t>50%-</a:t>
            </a:r>
            <a:r>
              <a:rPr lang="hu-HU" dirty="0" err="1"/>
              <a:t>kal</a:t>
            </a:r>
            <a:r>
              <a:rPr lang="hu-HU" dirty="0"/>
              <a:t> növeli az inzulinérzékenységet</a:t>
            </a:r>
          </a:p>
          <a:p>
            <a:r>
              <a:rPr lang="hu-HU" dirty="0"/>
              <a:t>50%-</a:t>
            </a:r>
            <a:r>
              <a:rPr lang="hu-HU" dirty="0" err="1"/>
              <a:t>kal</a:t>
            </a:r>
            <a:r>
              <a:rPr lang="hu-HU" dirty="0"/>
              <a:t> kisebb az inzulinrezisztencia</a:t>
            </a:r>
          </a:p>
          <a:p>
            <a:endParaRPr lang="hu-HU" dirty="0"/>
          </a:p>
          <a:p>
            <a:endParaRPr lang="hu-HU" dirty="0"/>
          </a:p>
          <a:p>
            <a:r>
              <a:rPr lang="hu-HU" dirty="0"/>
              <a:t>Sejtanyagcsere anabolikus állapota </a:t>
            </a:r>
          </a:p>
        </p:txBody>
      </p:sp>
      <p:pic>
        <p:nvPicPr>
          <p:cNvPr id="5" name="Kép 4">
            <a:extLst>
              <a:ext uri="{FF2B5EF4-FFF2-40B4-BE49-F238E27FC236}">
                <a16:creationId xmlns:a16="http://schemas.microsoft.com/office/drawing/2014/main" id="{128501E3-ADBF-B245-BE2B-723E3BED6C4C}"/>
              </a:ext>
            </a:extLst>
          </p:cNvPr>
          <p:cNvPicPr>
            <a:picLocks noChangeAspect="1"/>
          </p:cNvPicPr>
          <p:nvPr/>
        </p:nvPicPr>
        <p:blipFill>
          <a:blip r:embed="rId2"/>
          <a:stretch>
            <a:fillRect/>
          </a:stretch>
        </p:blipFill>
        <p:spPr>
          <a:xfrm>
            <a:off x="7046843" y="2400829"/>
            <a:ext cx="4697896" cy="3487832"/>
          </a:xfrm>
          <a:prstGeom prst="rect">
            <a:avLst/>
          </a:prstGeom>
        </p:spPr>
      </p:pic>
      <p:sp>
        <p:nvSpPr>
          <p:cNvPr id="6" name="Szövegdoboz 5">
            <a:extLst>
              <a:ext uri="{FF2B5EF4-FFF2-40B4-BE49-F238E27FC236}">
                <a16:creationId xmlns:a16="http://schemas.microsoft.com/office/drawing/2014/main" id="{2E814497-BA83-0946-B36A-599E46D7D252}"/>
              </a:ext>
            </a:extLst>
          </p:cNvPr>
          <p:cNvSpPr txBox="1"/>
          <p:nvPr/>
        </p:nvSpPr>
        <p:spPr>
          <a:xfrm>
            <a:off x="2514600" y="6304002"/>
            <a:ext cx="9677400" cy="553998"/>
          </a:xfrm>
          <a:prstGeom prst="rect">
            <a:avLst/>
          </a:prstGeom>
          <a:noFill/>
        </p:spPr>
        <p:txBody>
          <a:bodyPr wrap="square" rtlCol="0">
            <a:spAutoFit/>
          </a:bodyPr>
          <a:lstStyle/>
          <a:p>
            <a:r>
              <a:rPr lang="hu-HU" sz="1000" dirty="0"/>
              <a:t>Scott MJ, Baldini G, </a:t>
            </a:r>
            <a:r>
              <a:rPr lang="hu-HU" sz="1000" dirty="0" err="1"/>
              <a:t>Fearon</a:t>
            </a:r>
            <a:r>
              <a:rPr lang="hu-HU" sz="1000" dirty="0"/>
              <a:t> KC, </a:t>
            </a:r>
            <a:r>
              <a:rPr lang="hu-HU" sz="1000" dirty="0" err="1"/>
              <a:t>Feldheiser</a:t>
            </a:r>
            <a:r>
              <a:rPr lang="hu-HU" sz="1000" dirty="0"/>
              <a:t> A, </a:t>
            </a:r>
            <a:r>
              <a:rPr lang="hu-HU" sz="1000" dirty="0" err="1"/>
              <a:t>Feldman</a:t>
            </a:r>
            <a:r>
              <a:rPr lang="hu-HU" sz="1000" dirty="0"/>
              <a:t> LS, </a:t>
            </a:r>
            <a:r>
              <a:rPr lang="hu-HU" sz="1000" dirty="0" err="1"/>
              <a:t>Gan</a:t>
            </a:r>
            <a:r>
              <a:rPr lang="hu-HU" sz="1000" dirty="0"/>
              <a:t> TJ, </a:t>
            </a:r>
            <a:r>
              <a:rPr lang="hu-HU" sz="1000" dirty="0" err="1"/>
              <a:t>Ljungqvist</a:t>
            </a:r>
            <a:r>
              <a:rPr lang="hu-HU" sz="1000" dirty="0"/>
              <a:t> O, </a:t>
            </a:r>
            <a:r>
              <a:rPr lang="hu-HU" sz="1000" dirty="0" err="1"/>
              <a:t>Lobo</a:t>
            </a:r>
            <a:r>
              <a:rPr lang="hu-HU" sz="1000" dirty="0"/>
              <a:t> DN, </a:t>
            </a:r>
            <a:r>
              <a:rPr lang="hu-HU" sz="1000" dirty="0" err="1"/>
              <a:t>Rockall</a:t>
            </a:r>
            <a:r>
              <a:rPr lang="hu-HU" sz="1000" dirty="0"/>
              <a:t> TA, </a:t>
            </a:r>
            <a:r>
              <a:rPr lang="hu-HU" sz="1000" dirty="0" err="1"/>
              <a:t>Schricker</a:t>
            </a:r>
            <a:r>
              <a:rPr lang="hu-HU" sz="1000" dirty="0"/>
              <a:t> T, </a:t>
            </a:r>
            <a:r>
              <a:rPr lang="hu-HU" sz="1000" dirty="0" err="1"/>
              <a:t>Carli</a:t>
            </a:r>
            <a:r>
              <a:rPr lang="hu-HU" sz="1000" dirty="0"/>
              <a:t> F. </a:t>
            </a:r>
            <a:r>
              <a:rPr lang="hu-HU" sz="1000" dirty="0" err="1"/>
              <a:t>Enhanced</a:t>
            </a:r>
            <a:r>
              <a:rPr lang="hu-HU" sz="1000" dirty="0"/>
              <a:t> </a:t>
            </a:r>
            <a:r>
              <a:rPr lang="hu-HU" sz="1000" dirty="0" err="1"/>
              <a:t>Recovery</a:t>
            </a:r>
            <a:r>
              <a:rPr lang="hu-HU" sz="1000" dirty="0"/>
              <a:t> </a:t>
            </a:r>
            <a:r>
              <a:rPr lang="hu-HU" sz="1000" dirty="0" err="1"/>
              <a:t>After</a:t>
            </a:r>
            <a:r>
              <a:rPr lang="hu-HU" sz="1000" dirty="0"/>
              <a:t> </a:t>
            </a:r>
            <a:r>
              <a:rPr lang="hu-HU" sz="1000" dirty="0" err="1"/>
              <a:t>Surgery</a:t>
            </a:r>
            <a:r>
              <a:rPr lang="hu-HU" sz="1000" dirty="0"/>
              <a:t> (ERAS) </a:t>
            </a:r>
            <a:r>
              <a:rPr lang="hu-HU" sz="1000" dirty="0" err="1"/>
              <a:t>for</a:t>
            </a:r>
            <a:r>
              <a:rPr lang="hu-HU" sz="1000" dirty="0"/>
              <a:t> </a:t>
            </a:r>
            <a:r>
              <a:rPr lang="hu-HU" sz="1000" dirty="0" err="1"/>
              <a:t>gastrointestinal</a:t>
            </a:r>
            <a:r>
              <a:rPr lang="hu-HU" sz="1000" dirty="0"/>
              <a:t> </a:t>
            </a:r>
            <a:r>
              <a:rPr lang="hu-HU" sz="1000" dirty="0" err="1"/>
              <a:t>surgery</a:t>
            </a:r>
            <a:r>
              <a:rPr lang="hu-HU" sz="1000" dirty="0"/>
              <a:t>, part 1: </a:t>
            </a:r>
            <a:r>
              <a:rPr lang="hu-HU" sz="1000" dirty="0" err="1"/>
              <a:t>pathophysiological</a:t>
            </a:r>
            <a:r>
              <a:rPr lang="hu-HU" sz="1000" dirty="0"/>
              <a:t> </a:t>
            </a:r>
            <a:r>
              <a:rPr lang="hu-HU" sz="1000" dirty="0" err="1"/>
              <a:t>considerations</a:t>
            </a:r>
            <a:r>
              <a:rPr lang="hu-HU" sz="1000" dirty="0"/>
              <a:t>. </a:t>
            </a:r>
            <a:r>
              <a:rPr lang="hu-HU" sz="1000" dirty="0" err="1"/>
              <a:t>Acta</a:t>
            </a:r>
            <a:r>
              <a:rPr lang="hu-HU" sz="1000" dirty="0"/>
              <a:t> </a:t>
            </a:r>
            <a:r>
              <a:rPr lang="hu-HU" sz="1000" dirty="0" err="1"/>
              <a:t>Anaesthesiol</a:t>
            </a:r>
            <a:r>
              <a:rPr lang="hu-HU" sz="1000" dirty="0"/>
              <a:t> </a:t>
            </a:r>
            <a:r>
              <a:rPr lang="hu-HU" sz="1000" dirty="0" err="1"/>
              <a:t>Scand</a:t>
            </a:r>
            <a:r>
              <a:rPr lang="hu-HU" sz="1000" dirty="0"/>
              <a:t>. 2015 Nov;59(10):1212-31. </a:t>
            </a:r>
            <a:r>
              <a:rPr lang="hu-HU" sz="1000" dirty="0" err="1"/>
              <a:t>doi</a:t>
            </a:r>
            <a:r>
              <a:rPr lang="hu-HU" sz="1000" dirty="0"/>
              <a:t>: 10.1111/aas.12601. </a:t>
            </a:r>
            <a:r>
              <a:rPr lang="hu-HU" sz="1000" dirty="0" err="1"/>
              <a:t>Epub</a:t>
            </a:r>
            <a:r>
              <a:rPr lang="hu-HU" sz="1000" dirty="0"/>
              <a:t> 2015 </a:t>
            </a:r>
            <a:r>
              <a:rPr lang="hu-HU" sz="1000" dirty="0" err="1"/>
              <a:t>Sep</a:t>
            </a:r>
            <a:r>
              <a:rPr lang="hu-HU" sz="1000" dirty="0"/>
              <a:t> 8. PMID: 26346577; PMCID: PMC5049676.</a:t>
            </a:r>
          </a:p>
        </p:txBody>
      </p:sp>
    </p:spTree>
    <p:extLst>
      <p:ext uri="{BB962C8B-B14F-4D97-AF65-F5344CB8AC3E}">
        <p14:creationId xmlns:p14="http://schemas.microsoft.com/office/powerpoint/2010/main" val="42871284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a:extLst>
              <a:ext uri="{FF2B5EF4-FFF2-40B4-BE49-F238E27FC236}">
                <a16:creationId xmlns:a16="http://schemas.microsoft.com/office/drawing/2014/main" id="{DDE21C15-BCBA-7949-9325-311120C70340}"/>
              </a:ext>
            </a:extLst>
          </p:cNvPr>
          <p:cNvPicPr>
            <a:picLocks noGrp="1" noChangeAspect="1"/>
          </p:cNvPicPr>
          <p:nvPr>
            <p:ph idx="1"/>
          </p:nvPr>
        </p:nvPicPr>
        <p:blipFill>
          <a:blip r:embed="rId2"/>
          <a:stretch>
            <a:fillRect/>
          </a:stretch>
        </p:blipFill>
        <p:spPr>
          <a:xfrm>
            <a:off x="1654047" y="1262270"/>
            <a:ext cx="10163329" cy="4430919"/>
          </a:xfrm>
          <a:prstGeom prst="rect">
            <a:avLst/>
          </a:prstGeom>
          <a:ln>
            <a:noFill/>
          </a:ln>
          <a:effectLst>
            <a:outerShdw blurRad="292100" dist="139700" dir="2700000" algn="tl" rotWithShape="0">
              <a:srgbClr val="333333">
                <a:alpha val="65000"/>
              </a:srgbClr>
            </a:outerShdw>
          </a:effectLst>
        </p:spPr>
      </p:pic>
      <p:sp>
        <p:nvSpPr>
          <p:cNvPr id="3" name="Szövegdoboz 2">
            <a:extLst>
              <a:ext uri="{FF2B5EF4-FFF2-40B4-BE49-F238E27FC236}">
                <a16:creationId xmlns:a16="http://schemas.microsoft.com/office/drawing/2014/main" id="{FF13AF52-7BF9-FB45-B4C7-BF8B4E6D99E8}"/>
              </a:ext>
            </a:extLst>
          </p:cNvPr>
          <p:cNvSpPr txBox="1"/>
          <p:nvPr/>
        </p:nvSpPr>
        <p:spPr>
          <a:xfrm>
            <a:off x="1654047" y="208722"/>
            <a:ext cx="9805770" cy="646331"/>
          </a:xfrm>
          <a:prstGeom prst="rect">
            <a:avLst/>
          </a:prstGeom>
          <a:noFill/>
        </p:spPr>
        <p:txBody>
          <a:bodyPr wrap="square" rtlCol="0">
            <a:spAutoFit/>
          </a:bodyPr>
          <a:lstStyle/>
          <a:p>
            <a:r>
              <a:rPr lang="hu-HU" sz="3600" b="1" dirty="0"/>
              <a:t>ERAS PROTOKOLL, TÁPLÁLÁSTERÁPIA</a:t>
            </a:r>
          </a:p>
        </p:txBody>
      </p:sp>
    </p:spTree>
    <p:extLst>
      <p:ext uri="{BB962C8B-B14F-4D97-AF65-F5344CB8AC3E}">
        <p14:creationId xmlns:p14="http://schemas.microsoft.com/office/powerpoint/2010/main" val="3635479986"/>
      </p:ext>
    </p:extLst>
  </p:cSld>
  <p:clrMapOvr>
    <a:masterClrMapping/>
  </p:clrMapOvr>
</p:sld>
</file>

<file path=ppt/theme/theme1.xml><?xml version="1.0" encoding="utf-8"?>
<a:theme xmlns:a="http://schemas.openxmlformats.org/drawingml/2006/main" name="Szálak">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Szálak</Template>
  <TotalTime>14128</TotalTime>
  <Words>2438</Words>
  <Application>Microsoft Office PowerPoint</Application>
  <PresentationFormat>Szélesvásznú</PresentationFormat>
  <Paragraphs>576</Paragraphs>
  <Slides>28</Slides>
  <Notes>0</Notes>
  <HiddenSlides>0</HiddenSlides>
  <MMClips>0</MMClips>
  <ScaleCrop>false</ScaleCrop>
  <HeadingPairs>
    <vt:vector size="6" baseType="variant">
      <vt:variant>
        <vt:lpstr>Használt betűtípusok</vt:lpstr>
      </vt:variant>
      <vt:variant>
        <vt:i4>6</vt:i4>
      </vt:variant>
      <vt:variant>
        <vt:lpstr>Téma</vt:lpstr>
      </vt:variant>
      <vt:variant>
        <vt:i4>1</vt:i4>
      </vt:variant>
      <vt:variant>
        <vt:lpstr>Diacímek</vt:lpstr>
      </vt:variant>
      <vt:variant>
        <vt:i4>28</vt:i4>
      </vt:variant>
    </vt:vector>
  </HeadingPairs>
  <TitlesOfParts>
    <vt:vector size="35" baseType="lpstr">
      <vt:lpstr>Arial</vt:lpstr>
      <vt:lpstr>Calibri</vt:lpstr>
      <vt:lpstr>Century Gothic</vt:lpstr>
      <vt:lpstr>Helvetica</vt:lpstr>
      <vt:lpstr>Times New Roman</vt:lpstr>
      <vt:lpstr>Wingdings 3</vt:lpstr>
      <vt:lpstr>Szálak</vt:lpstr>
      <vt:lpstr>ERAS alkalmazása a sebészetben</vt:lpstr>
      <vt:lpstr>ERAS </vt:lpstr>
      <vt:lpstr>MŰTÉT</vt:lpstr>
      <vt:lpstr>https://erassociety.org/guidelines/</vt:lpstr>
      <vt:lpstr>PowerPoint-bemutató</vt:lpstr>
      <vt:lpstr>PowerPoint-bemutató</vt:lpstr>
      <vt:lpstr>PowerPoint-bemutató</vt:lpstr>
      <vt:lpstr>ERAS</vt:lpstr>
      <vt:lpstr>PowerPoint-bemutató</vt:lpstr>
      <vt:lpstr>ERAS, FELSŐ GASZTROINTESZTINÁLIS MŰTÉTEK</vt:lpstr>
      <vt:lpstr>ENTERÁLIS TÁPLÁLÁS, FELSŐ GI</vt:lpstr>
      <vt:lpstr>ERAS, KORAI ENTERÁLIS TÁPLÁLÁS</vt:lpstr>
      <vt:lpstr>ERAS PROTOKOLL, FELSŐ GI MŰTÉTEK</vt:lpstr>
      <vt:lpstr>ERAS protokoll, felső GI műtétek</vt:lpstr>
      <vt:lpstr>  Observation of clinical efficacy of application of enhanced recovery after surgery in perioperative period on esophageal carcinoma patients 2018 Ziteng Zhang1, Ling Zong1, Baobin Xu1, Ronghang Hu1, Ming Ma1, Haixiang Wei1, Yan- hong Meng2 , 1Department of Thoracic Surgery and 2Department of Ultrasonography, A liated Hospital of Jining Medical University, Jining, Shandong Province,  China   </vt:lpstr>
      <vt:lpstr>The application of enhanced recovery after  surgery for upper gastrointestinal surgery: Meta-analysis,    Huang et al. BMC Surgery (2020) 20:3  Zhen-Dong Huang1†, Hui-Yun Gu2†, Jie Zhu3, Jie Luo1, Xian-Feng Shen4, Qi-Feng Deng1, Chao Zhang1* and Yan-Bing Li4 </vt:lpstr>
      <vt:lpstr>PowerPoint-bemutató</vt:lpstr>
      <vt:lpstr>SAJÁT METAANALÍZIS</vt:lpstr>
      <vt:lpstr>SAJÁT METAANALÍZIS</vt:lpstr>
      <vt:lpstr>CIKKSZELEKCIÓ</vt:lpstr>
      <vt:lpstr>ANASZTOMÓZIS ELÉGTELENSÉG</vt:lpstr>
      <vt:lpstr>LÉGZŐSZERVI KOMPLIKÁCIÓK</vt:lpstr>
      <vt:lpstr>BÉLMŰKÖDÉS MEGINDULÁSA</vt:lpstr>
      <vt:lpstr>KÓRHÁZI TARTÓZKODÁS</vt:lpstr>
      <vt:lpstr>METAANALÍZIS ÖSSZEGZÉSE</vt:lpstr>
      <vt:lpstr>Saját prospektív adatgyűjtés és „propensity score matching” vizsgálat 2020 január-2022 július</vt:lpstr>
      <vt:lpstr>PROSPEKTÍV RANDOMIZÁLT VIZSGÁLAT</vt:lpstr>
      <vt:lpstr>PowerPoint-bemutató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ERAS protokoll</dc:title>
  <dc:creator>Sindler Dóra Lili</dc:creator>
  <cp:lastModifiedBy>Papp Andras</cp:lastModifiedBy>
  <cp:revision>88</cp:revision>
  <dcterms:created xsi:type="dcterms:W3CDTF">2022-05-08T17:14:14Z</dcterms:created>
  <dcterms:modified xsi:type="dcterms:W3CDTF">2023-09-28T23:48:13Z</dcterms:modified>
</cp:coreProperties>
</file>