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32" r:id="rId2"/>
    <p:sldId id="337" r:id="rId3"/>
    <p:sldId id="333" r:id="rId4"/>
    <p:sldId id="258" r:id="rId5"/>
    <p:sldId id="339" r:id="rId6"/>
    <p:sldId id="320" r:id="rId7"/>
    <p:sldId id="259" r:id="rId8"/>
    <p:sldId id="323" r:id="rId9"/>
    <p:sldId id="324" r:id="rId10"/>
    <p:sldId id="343" r:id="rId11"/>
    <p:sldId id="344" r:id="rId12"/>
    <p:sldId id="345" r:id="rId13"/>
    <p:sldId id="275" r:id="rId14"/>
    <p:sldId id="295" r:id="rId15"/>
    <p:sldId id="328" r:id="rId16"/>
    <p:sldId id="299" r:id="rId17"/>
    <p:sldId id="300" r:id="rId18"/>
    <p:sldId id="340" r:id="rId19"/>
    <p:sldId id="341" r:id="rId20"/>
    <p:sldId id="342" r:id="rId21"/>
    <p:sldId id="260" r:id="rId22"/>
    <p:sldId id="347" r:id="rId23"/>
    <p:sldId id="348" r:id="rId24"/>
    <p:sldId id="349" r:id="rId25"/>
    <p:sldId id="350" r:id="rId26"/>
    <p:sldId id="351" r:id="rId27"/>
    <p:sldId id="352" r:id="rId28"/>
    <p:sldId id="317" r:id="rId29"/>
    <p:sldId id="335" r:id="rId3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4676" autoAdjust="0"/>
  </p:normalViewPr>
  <p:slideViewPr>
    <p:cSldViewPr snapToGrid="0">
      <p:cViewPr varScale="1">
        <p:scale>
          <a:sx n="127" d="100"/>
          <a:sy n="127" d="100"/>
        </p:scale>
        <p:origin x="603" y="51"/>
      </p:cViewPr>
      <p:guideLst/>
    </p:cSldViewPr>
  </p:slideViewPr>
  <p:outlineViewPr>
    <p:cViewPr>
      <p:scale>
        <a:sx n="33" d="100"/>
        <a:sy n="33" d="100"/>
      </p:scale>
      <p:origin x="0" y="-88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FF1A0-CFEB-4023-BA42-99B073C8FF18}" type="datetimeFigureOut">
              <a:rPr lang="hu-HU" smtClean="0"/>
              <a:t>2023. 10. 10.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27280-E866-40A1-B432-FB85B409D582}" type="slidenum">
              <a:rPr lang="hu-HU" smtClean="0"/>
              <a:t>‹#›</a:t>
            </a:fld>
            <a:endParaRPr lang="hu-HU"/>
          </a:p>
        </p:txBody>
      </p:sp>
    </p:spTree>
    <p:extLst>
      <p:ext uri="{BB962C8B-B14F-4D97-AF65-F5344CB8AC3E}">
        <p14:creationId xmlns:p14="http://schemas.microsoft.com/office/powerpoint/2010/main" val="206074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6567220/#B46-nutrients-11-0108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cbi.nlm.nih.gov/pmc/articles/PMC6567220/#B27-nutrients-11-0108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E1CC5C-8C88-6884-1836-D86B318F0B9F}"/>
              </a:ext>
            </a:extLst>
          </p:cNvPr>
          <p:cNvSpPr>
            <a:spLocks noGrp="1" noChangeArrowheads="1"/>
          </p:cNvSpPr>
          <p:nvPr>
            <p:ph type="sldNum" sz="quarter" idx="5"/>
          </p:nvPr>
        </p:nvSpPr>
        <p:spPr>
          <a:ln/>
        </p:spPr>
        <p:txBody>
          <a:bodyPr/>
          <a:lstStyle/>
          <a:p>
            <a:fld id="{8AC2BD4E-711B-4037-A91B-71509A7B793E}" type="slidenum">
              <a:rPr lang="en-US" altLang="hu-HU"/>
              <a:pPr/>
              <a:t>1</a:t>
            </a:fld>
            <a:endParaRPr lang="en-US" altLang="hu-HU"/>
          </a:p>
        </p:txBody>
      </p:sp>
      <p:sp>
        <p:nvSpPr>
          <p:cNvPr id="172034" name="Rectangle 2">
            <a:extLst>
              <a:ext uri="{FF2B5EF4-FFF2-40B4-BE49-F238E27FC236}">
                <a16:creationId xmlns:a16="http://schemas.microsoft.com/office/drawing/2014/main" id="{2458C10A-7852-17BF-8192-DE0B56F816A9}"/>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2E66D189-105F-7E47-9C00-F577D8D5C35A}"/>
              </a:ext>
            </a:extLst>
          </p:cNvPr>
          <p:cNvSpPr>
            <a:spLocks noGrp="1" noChangeArrowheads="1"/>
          </p:cNvSpPr>
          <p:nvPr>
            <p:ph type="body" idx="1"/>
          </p:nvPr>
        </p:nvSpPr>
        <p:spPr/>
        <p:txBody>
          <a:bodyPr/>
          <a:lstStyle/>
          <a:p>
            <a:endParaRPr lang="hu-HU" alt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Early</a:t>
            </a:r>
            <a:r>
              <a:rPr lang="hu-HU" dirty="0"/>
              <a:t> </a:t>
            </a:r>
            <a:r>
              <a:rPr lang="hu-HU" dirty="0" err="1"/>
              <a:t>oral</a:t>
            </a:r>
            <a:r>
              <a:rPr lang="hu-HU" dirty="0"/>
              <a:t> </a:t>
            </a:r>
            <a:r>
              <a:rPr lang="hu-HU" dirty="0" err="1"/>
              <a:t>intake</a:t>
            </a:r>
            <a:r>
              <a:rPr lang="hu-HU" dirty="0"/>
              <a:t>, </a:t>
            </a:r>
            <a:r>
              <a:rPr lang="hu-HU" dirty="0" err="1"/>
              <a:t>eary</a:t>
            </a:r>
            <a:r>
              <a:rPr lang="hu-HU" dirty="0"/>
              <a:t> NG </a:t>
            </a:r>
            <a:r>
              <a:rPr lang="hu-HU" dirty="0" err="1"/>
              <a:t>removal</a:t>
            </a:r>
            <a:endParaRPr lang="hu-HU" dirty="0"/>
          </a:p>
          <a:p>
            <a:pPr marL="0" indent="0">
              <a:buFont typeface="Arial" panose="020B0604020202020204" pitchFamily="34" charset="0"/>
              <a:buNone/>
            </a:pPr>
            <a:r>
              <a:rPr lang="hu-HU" altLang="hu-HU" dirty="0"/>
              <a:t>Újabb </a:t>
            </a:r>
            <a:r>
              <a:rPr lang="hu-HU" altLang="hu-HU" dirty="0" err="1"/>
              <a:t>metaanalízisek</a:t>
            </a:r>
            <a:r>
              <a:rPr lang="hu-HU" altLang="hu-HU" dirty="0"/>
              <a:t> már </a:t>
            </a:r>
            <a:r>
              <a:rPr lang="hu-HU" altLang="hu-HU" dirty="0" err="1"/>
              <a:t>oesophagus</a:t>
            </a:r>
            <a:r>
              <a:rPr lang="hu-HU" altLang="hu-HU" dirty="0"/>
              <a:t> </a:t>
            </a:r>
            <a:r>
              <a:rPr lang="hu-HU" altLang="hu-HU" dirty="0" err="1"/>
              <a:t>rezekció</a:t>
            </a:r>
            <a:r>
              <a:rPr lang="hu-HU" altLang="hu-HU" dirty="0"/>
              <a:t> esetén is felvetik a EOI&lt;1nap, ENR&lt;2 nap előnyét, mely (?)</a:t>
            </a:r>
          </a:p>
          <a:p>
            <a:r>
              <a:rPr lang="hu-HU" altLang="hu-HU" dirty="0"/>
              <a:t>Nem növeli az </a:t>
            </a:r>
            <a:r>
              <a:rPr lang="hu-HU" altLang="hu-HU" dirty="0" err="1"/>
              <a:t>anasztomózis</a:t>
            </a:r>
            <a:r>
              <a:rPr lang="hu-HU" altLang="hu-HU" dirty="0"/>
              <a:t> elégtelenség, mortalitás rizikóját</a:t>
            </a:r>
          </a:p>
          <a:p>
            <a:r>
              <a:rPr lang="hu-HU" altLang="hu-HU" dirty="0"/>
              <a:t>Csökkenti a LOS-t</a:t>
            </a:r>
            <a:endParaRPr lang="en-US" altLang="hu-HU" dirty="0"/>
          </a:p>
          <a:p>
            <a:endParaRPr lang="hu-HU" dirty="0"/>
          </a:p>
        </p:txBody>
      </p:sp>
      <p:sp>
        <p:nvSpPr>
          <p:cNvPr id="4" name="Dia számának helye 3"/>
          <p:cNvSpPr>
            <a:spLocks noGrp="1"/>
          </p:cNvSpPr>
          <p:nvPr>
            <p:ph type="sldNum" sz="quarter" idx="5"/>
          </p:nvPr>
        </p:nvSpPr>
        <p:spPr/>
        <p:txBody>
          <a:bodyPr/>
          <a:lstStyle/>
          <a:p>
            <a:fld id="{B3F27280-E866-40A1-B432-FB85B409D582}" type="slidenum">
              <a:rPr lang="hu-HU" smtClean="0"/>
              <a:t>24</a:t>
            </a:fld>
            <a:endParaRPr lang="hu-HU"/>
          </a:p>
        </p:txBody>
      </p:sp>
    </p:spTree>
    <p:extLst>
      <p:ext uri="{BB962C8B-B14F-4D97-AF65-F5344CB8AC3E}">
        <p14:creationId xmlns:p14="http://schemas.microsoft.com/office/powerpoint/2010/main" val="381323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E1CC5C-8C88-6884-1836-D86B318F0B9F}"/>
              </a:ext>
            </a:extLst>
          </p:cNvPr>
          <p:cNvSpPr>
            <a:spLocks noGrp="1" noChangeArrowheads="1"/>
          </p:cNvSpPr>
          <p:nvPr>
            <p:ph type="sldNum" sz="quarter" idx="5"/>
          </p:nvPr>
        </p:nvSpPr>
        <p:spPr>
          <a:ln/>
        </p:spPr>
        <p:txBody>
          <a:bodyPr/>
          <a:lstStyle/>
          <a:p>
            <a:fld id="{8AC2BD4E-711B-4037-A91B-71509A7B793E}" type="slidenum">
              <a:rPr lang="en-US" altLang="hu-HU"/>
              <a:pPr/>
              <a:t>29</a:t>
            </a:fld>
            <a:endParaRPr lang="en-US" altLang="hu-HU"/>
          </a:p>
        </p:txBody>
      </p:sp>
      <p:sp>
        <p:nvSpPr>
          <p:cNvPr id="172034" name="Rectangle 2">
            <a:extLst>
              <a:ext uri="{FF2B5EF4-FFF2-40B4-BE49-F238E27FC236}">
                <a16:creationId xmlns:a16="http://schemas.microsoft.com/office/drawing/2014/main" id="{2458C10A-7852-17BF-8192-DE0B56F816A9}"/>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2E66D189-105F-7E47-9C00-F577D8D5C35A}"/>
              </a:ext>
            </a:extLst>
          </p:cNvPr>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159948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DE17961-1F4A-3449-0650-4F5278F8D952}"/>
              </a:ext>
            </a:extLst>
          </p:cNvPr>
          <p:cNvSpPr>
            <a:spLocks noGrp="1" noChangeArrowheads="1"/>
          </p:cNvSpPr>
          <p:nvPr>
            <p:ph type="sldNum" sz="quarter" idx="5"/>
          </p:nvPr>
        </p:nvSpPr>
        <p:spPr>
          <a:ln/>
        </p:spPr>
        <p:txBody>
          <a:bodyPr/>
          <a:lstStyle/>
          <a:p>
            <a:fld id="{CF2DC280-DC76-4FCA-8C38-1E45245FA3FD}" type="slidenum">
              <a:rPr lang="en-US" altLang="hu-HU"/>
              <a:pPr/>
              <a:t>2</a:t>
            </a:fld>
            <a:endParaRPr lang="en-US" altLang="hu-HU"/>
          </a:p>
        </p:txBody>
      </p:sp>
      <p:sp>
        <p:nvSpPr>
          <p:cNvPr id="178178" name="Rectangle 2">
            <a:extLst>
              <a:ext uri="{FF2B5EF4-FFF2-40B4-BE49-F238E27FC236}">
                <a16:creationId xmlns:a16="http://schemas.microsoft.com/office/drawing/2014/main" id="{4EE4E860-3A90-A649-5428-1CB18A7917A6}"/>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7FD6037F-5BC4-876B-D453-D91BAE237827}"/>
              </a:ext>
            </a:extLst>
          </p:cNvPr>
          <p:cNvSpPr>
            <a:spLocks noGrp="1" noChangeArrowheads="1"/>
          </p:cNvSpPr>
          <p:nvPr>
            <p:ph type="body" idx="1"/>
          </p:nvPr>
        </p:nvSpPr>
        <p:spPr/>
        <p:txBody>
          <a:bodyPr/>
          <a:lstStyle/>
          <a:p>
            <a:r>
              <a:rPr lang="hu-HU" altLang="hu-HU"/>
              <a:t>Varratelégtelenség</a:t>
            </a:r>
          </a:p>
          <a:p>
            <a:r>
              <a:rPr lang="hu-HU" altLang="hu-HU"/>
              <a:t>Elégtelen immun funkció, iatrogen infekció</a:t>
            </a:r>
          </a:p>
          <a:p>
            <a:r>
              <a:rPr lang="hu-HU" altLang="hu-HU"/>
              <a:t>Folyadék-, elektrolit-, sav-bázis eltérések </a:t>
            </a:r>
          </a:p>
          <a:p>
            <a:r>
              <a:rPr lang="hu-HU" altLang="hu-HU"/>
              <a:t>Légzési drive, légzőizom funkció → gépfüggőség </a:t>
            </a:r>
          </a:p>
          <a:p>
            <a:r>
              <a:rPr lang="hu-HU" altLang="hu-HU"/>
              <a:t>Magasabb morbiditás, mortalitás</a:t>
            </a:r>
          </a:p>
          <a:p>
            <a:endParaRPr lang="en-US" alt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87FA70-AEC2-603E-79D9-047D716441BC}"/>
              </a:ext>
            </a:extLst>
          </p:cNvPr>
          <p:cNvSpPr>
            <a:spLocks noGrp="1" noChangeArrowheads="1"/>
          </p:cNvSpPr>
          <p:nvPr>
            <p:ph type="sldNum" sz="quarter" idx="5"/>
          </p:nvPr>
        </p:nvSpPr>
        <p:spPr>
          <a:ln/>
        </p:spPr>
        <p:txBody>
          <a:bodyPr/>
          <a:lstStyle/>
          <a:p>
            <a:fld id="{C2D7A4A5-CA43-4F78-BA60-89B14E71E3C9}" type="slidenum">
              <a:rPr lang="en-US" altLang="hu-HU"/>
              <a:pPr/>
              <a:t>3</a:t>
            </a:fld>
            <a:endParaRPr lang="en-US" altLang="hu-HU"/>
          </a:p>
        </p:txBody>
      </p:sp>
      <p:sp>
        <p:nvSpPr>
          <p:cNvPr id="174082" name="Rectangle 2">
            <a:extLst>
              <a:ext uri="{FF2B5EF4-FFF2-40B4-BE49-F238E27FC236}">
                <a16:creationId xmlns:a16="http://schemas.microsoft.com/office/drawing/2014/main" id="{B0D10BEB-1171-B8D9-59BF-0A8333277E80}"/>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30D59873-AA32-1060-F909-679F7E1EA09B}"/>
              </a:ext>
            </a:extLst>
          </p:cNvPr>
          <p:cNvSpPr>
            <a:spLocks noGrp="1" noChangeArrowheads="1"/>
          </p:cNvSpPr>
          <p:nvPr>
            <p:ph type="body" idx="1"/>
          </p:nvPr>
        </p:nvSpPr>
        <p:spPr/>
        <p:txBody>
          <a:bodyPr/>
          <a:lstStyle/>
          <a:p>
            <a:r>
              <a:rPr lang="en-US" altLang="hu-HU"/>
              <a:t>2008 szeptember 9.-én az Európai Parlament ENVI Bizottsága (Committee on the Environment, Public Health and Food Safety) megszavazta a „Fehér papír”-nak nevezett: „együtt az egészségért, az EU Stratégiai megközelítése 2008-13-ra” című dokumentumot, mely a malnutritio kezelését kulcsfontosságú célkitűzésként jelöli meg.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a:t>Tápláltsági status felmérése, dokumentálása</a:t>
            </a:r>
          </a:p>
          <a:p>
            <a:r>
              <a:rPr lang="hu-HU" altLang="hu-HU" dirty="0" err="1"/>
              <a:t>Preoperatív</a:t>
            </a:r>
            <a:r>
              <a:rPr lang="hu-HU" altLang="hu-HU" dirty="0"/>
              <a:t> mesterséges táplálási támogatás mérlegelése</a:t>
            </a:r>
          </a:p>
          <a:p>
            <a:pPr lvl="1"/>
            <a:r>
              <a:rPr lang="hu-HU" altLang="hu-HU" dirty="0" err="1"/>
              <a:t>Enteralis</a:t>
            </a:r>
            <a:r>
              <a:rPr lang="hu-HU" altLang="hu-HU" dirty="0"/>
              <a:t> (immun-moduláló tápoldat)-otthon</a:t>
            </a:r>
          </a:p>
          <a:p>
            <a:pPr lvl="1"/>
            <a:r>
              <a:rPr lang="hu-HU" altLang="hu-HU" dirty="0" err="1"/>
              <a:t>Parenteralis</a:t>
            </a:r>
            <a:r>
              <a:rPr lang="hu-HU" altLang="hu-HU" dirty="0"/>
              <a:t>- döntően kórházban</a:t>
            </a:r>
          </a:p>
          <a:p>
            <a:pPr lvl="1"/>
            <a:r>
              <a:rPr lang="hu-HU" altLang="hu-HU" dirty="0"/>
              <a:t>Szükség esetén műtét halasztása</a:t>
            </a:r>
            <a:endParaRPr lang="en-US" altLang="hu-HU" dirty="0"/>
          </a:p>
          <a:p>
            <a:endParaRPr lang="hu-HU" dirty="0"/>
          </a:p>
        </p:txBody>
      </p:sp>
      <p:sp>
        <p:nvSpPr>
          <p:cNvPr id="4" name="Dia számának helye 3"/>
          <p:cNvSpPr>
            <a:spLocks noGrp="1"/>
          </p:cNvSpPr>
          <p:nvPr>
            <p:ph type="sldNum" sz="quarter" idx="5"/>
          </p:nvPr>
        </p:nvSpPr>
        <p:spPr/>
        <p:txBody>
          <a:bodyPr/>
          <a:lstStyle/>
          <a:p>
            <a:fld id="{B3F27280-E866-40A1-B432-FB85B409D582}" type="slidenum">
              <a:rPr lang="hu-HU" smtClean="0"/>
              <a:t>5</a:t>
            </a:fld>
            <a:endParaRPr lang="hu-HU"/>
          </a:p>
        </p:txBody>
      </p:sp>
    </p:spTree>
    <p:extLst>
      <p:ext uri="{BB962C8B-B14F-4D97-AF65-F5344CB8AC3E}">
        <p14:creationId xmlns:p14="http://schemas.microsoft.com/office/powerpoint/2010/main" val="406314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Timing is </a:t>
            </a:r>
            <a:r>
              <a:rPr lang="hu-HU" dirty="0" err="1"/>
              <a:t>essential</a:t>
            </a:r>
            <a:r>
              <a:rPr lang="hu-HU" dirty="0"/>
              <a:t>. </a:t>
            </a:r>
          </a:p>
        </p:txBody>
      </p:sp>
      <p:sp>
        <p:nvSpPr>
          <p:cNvPr id="4" name="Dia számának helye 3"/>
          <p:cNvSpPr>
            <a:spLocks noGrp="1"/>
          </p:cNvSpPr>
          <p:nvPr>
            <p:ph type="sldNum" sz="quarter" idx="5"/>
          </p:nvPr>
        </p:nvSpPr>
        <p:spPr/>
        <p:txBody>
          <a:bodyPr/>
          <a:lstStyle/>
          <a:p>
            <a:fld id="{B3F27280-E866-40A1-B432-FB85B409D582}" type="slidenum">
              <a:rPr lang="hu-HU" smtClean="0"/>
              <a:t>9</a:t>
            </a:fld>
            <a:endParaRPr lang="hu-HU"/>
          </a:p>
        </p:txBody>
      </p:sp>
    </p:spTree>
    <p:extLst>
      <p:ext uri="{BB962C8B-B14F-4D97-AF65-F5344CB8AC3E}">
        <p14:creationId xmlns:p14="http://schemas.microsoft.com/office/powerpoint/2010/main" val="279234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a:r>
              <a:rPr lang="en-US" b="1" i="0" dirty="0">
                <a:solidFill>
                  <a:srgbClr val="212121"/>
                </a:solidFill>
                <a:effectLst/>
                <a:latin typeface="BlinkMacSystemFont"/>
              </a:rPr>
              <a:t>Background &amp; aims: </a:t>
            </a:r>
            <a:r>
              <a:rPr lang="en-US" b="0" i="0" dirty="0">
                <a:solidFill>
                  <a:srgbClr val="212121"/>
                </a:solidFill>
                <a:effectLst/>
                <a:latin typeface="BlinkMacSystemFont"/>
              </a:rPr>
              <a:t>Postoperative metabolism is </a:t>
            </a:r>
            <a:r>
              <a:rPr lang="en-US" b="0" i="0" dirty="0" err="1">
                <a:solidFill>
                  <a:srgbClr val="212121"/>
                </a:solidFill>
                <a:effectLst/>
                <a:latin typeface="BlinkMacSystemFont"/>
              </a:rPr>
              <a:t>characterised</a:t>
            </a:r>
            <a:r>
              <a:rPr lang="en-US" b="0" i="0" dirty="0">
                <a:solidFill>
                  <a:srgbClr val="212121"/>
                </a:solidFill>
                <a:effectLst/>
                <a:latin typeface="BlinkMacSystemFont"/>
              </a:rPr>
              <a:t> by insulin resistance and a negative whole-body nitrogen balance. Preoperative carbohydrate treatment reduces insulin resistance in the first day after surgery. We </a:t>
            </a:r>
            <a:r>
              <a:rPr lang="en-US" b="0" i="0" dirty="0" err="1">
                <a:solidFill>
                  <a:srgbClr val="212121"/>
                </a:solidFill>
                <a:effectLst/>
                <a:latin typeface="BlinkMacSystemFont"/>
              </a:rPr>
              <a:t>hypothesised</a:t>
            </a:r>
            <a:r>
              <a:rPr lang="en-US" b="0" i="0" dirty="0">
                <a:solidFill>
                  <a:srgbClr val="212121"/>
                </a:solidFill>
                <a:effectLst/>
                <a:latin typeface="BlinkMacSystemFont"/>
              </a:rPr>
              <a:t> that preoperative oral carbohydrate treatment attenuates insulin resistance and improves whole-body nitrogen balance 3 days after surgery.</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Fourteen patients undergoing total hip replacement were double-blindly </a:t>
            </a:r>
            <a:r>
              <a:rPr lang="en-US" b="0" i="0" dirty="0" err="1">
                <a:solidFill>
                  <a:srgbClr val="212121"/>
                </a:solidFill>
                <a:effectLst/>
                <a:latin typeface="BlinkMacSystemFont"/>
              </a:rPr>
              <a:t>randomised</a:t>
            </a:r>
            <a:r>
              <a:rPr lang="en-US" b="0" i="0" dirty="0">
                <a:solidFill>
                  <a:srgbClr val="212121"/>
                </a:solidFill>
                <a:effectLst/>
                <a:latin typeface="BlinkMacSystemFont"/>
              </a:rPr>
              <a:t> to preoperative oral carbohydrate treatment (12.5%, 800 + 400 ml, n = 8) or placebo (n = 6). Glucose kinetics (6,6-D2-glucose), substrate </a:t>
            </a:r>
            <a:r>
              <a:rPr lang="en-US" b="0" i="0" dirty="0" err="1">
                <a:solidFill>
                  <a:srgbClr val="212121"/>
                </a:solidFill>
                <a:effectLst/>
                <a:latin typeface="BlinkMacSystemFont"/>
              </a:rPr>
              <a:t>utilisation</a:t>
            </a:r>
            <a:r>
              <a:rPr lang="en-US" b="0" i="0" dirty="0">
                <a:solidFill>
                  <a:srgbClr val="212121"/>
                </a:solidFill>
                <a:effectLst/>
                <a:latin typeface="BlinkMacSystemFont"/>
              </a:rPr>
              <a:t> (indirect calorimetry) and insulin sensitivity (</a:t>
            </a:r>
            <a:r>
              <a:rPr lang="en-US" b="0" i="0" dirty="0" err="1">
                <a:solidFill>
                  <a:srgbClr val="212121"/>
                </a:solidFill>
                <a:effectLst/>
                <a:latin typeface="BlinkMacSystemFont"/>
              </a:rPr>
              <a:t>hyperinsulinaemic-euglycaemic</a:t>
            </a:r>
            <a:r>
              <a:rPr lang="en-US" b="0" i="0" dirty="0">
                <a:solidFill>
                  <a:srgbClr val="212121"/>
                </a:solidFill>
                <a:effectLst/>
                <a:latin typeface="BlinkMacSystemFont"/>
              </a:rPr>
              <a:t> clamp) were measured preoperatively and on the third day after surgery. Nitrogen losses were monitored for 3 days after surgery. Values are mean (SEM). Analysis of variance (ANOVA) statistics were used.</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Endogenous glucose release during insulin infusion increased after surgery in the placebo group. Preoperative carbohydrate treatment, as compared to placebo, significantly attenuated postoperative endogenous glucose release (0.69 (0.07) vs. 1.21 (0.13)mg kg(-1) x min(-1), P &lt; 0.01), while whole-body glucose disposal and nitrogen balance were similar between groups.</a:t>
            </a:r>
          </a:p>
          <a:p>
            <a:pPr algn="l"/>
            <a:r>
              <a:rPr lang="en-US" b="1" i="0" dirty="0">
                <a:solidFill>
                  <a:srgbClr val="212121"/>
                </a:solidFill>
                <a:effectLst/>
                <a:latin typeface="BlinkMacSystemFont"/>
              </a:rPr>
              <a:t>Conclusions: </a:t>
            </a:r>
            <a:r>
              <a:rPr lang="en-US" b="0" i="0" dirty="0">
                <a:solidFill>
                  <a:srgbClr val="212121"/>
                </a:solidFill>
                <a:effectLst/>
                <a:latin typeface="BlinkMacSystemFont"/>
              </a:rPr>
              <a:t>While insulin resistance in the first day after surgery has previously been </a:t>
            </a:r>
            <a:r>
              <a:rPr lang="en-US" b="0" i="0" dirty="0" err="1">
                <a:solidFill>
                  <a:srgbClr val="212121"/>
                </a:solidFill>
                <a:effectLst/>
                <a:latin typeface="BlinkMacSystemFont"/>
              </a:rPr>
              <a:t>characterised</a:t>
            </a:r>
            <a:r>
              <a:rPr lang="en-US" b="0" i="0" dirty="0">
                <a:solidFill>
                  <a:srgbClr val="212121"/>
                </a:solidFill>
                <a:effectLst/>
                <a:latin typeface="BlinkMacSystemFont"/>
              </a:rPr>
              <a:t> by reduced glucose disposal, enhanced endogenous glucose release was the main component of postoperative insulin resistance on the third postoperative day. Preoperative carbohydrate treatment attenuated endogenous glucose release on the third postoperative day.</a:t>
            </a:r>
          </a:p>
          <a:p>
            <a:endParaRPr lang="hu-HU" dirty="0"/>
          </a:p>
        </p:txBody>
      </p:sp>
      <p:sp>
        <p:nvSpPr>
          <p:cNvPr id="4" name="Dia számának helye 3"/>
          <p:cNvSpPr>
            <a:spLocks noGrp="1"/>
          </p:cNvSpPr>
          <p:nvPr>
            <p:ph type="sldNum" sz="quarter" idx="5"/>
          </p:nvPr>
        </p:nvSpPr>
        <p:spPr/>
        <p:txBody>
          <a:bodyPr/>
          <a:lstStyle/>
          <a:p>
            <a:fld id="{B3F27280-E866-40A1-B432-FB85B409D582}" type="slidenum">
              <a:rPr lang="hu-HU" smtClean="0"/>
              <a:t>10</a:t>
            </a:fld>
            <a:endParaRPr lang="hu-HU"/>
          </a:p>
        </p:txBody>
      </p:sp>
    </p:spTree>
    <p:extLst>
      <p:ext uri="{BB962C8B-B14F-4D97-AF65-F5344CB8AC3E}">
        <p14:creationId xmlns:p14="http://schemas.microsoft.com/office/powerpoint/2010/main" val="17938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gn="l"/>
            <a:r>
              <a:rPr lang="en-US" b="1" i="0" dirty="0">
                <a:solidFill>
                  <a:srgbClr val="212121"/>
                </a:solidFill>
                <a:effectLst/>
                <a:latin typeface="BlinkMacSystemFont"/>
              </a:rPr>
              <a:t> </a:t>
            </a:r>
            <a:r>
              <a:rPr lang="en-US" b="0" i="0" dirty="0">
                <a:solidFill>
                  <a:srgbClr val="212121"/>
                </a:solidFill>
                <a:effectLst/>
                <a:latin typeface="BlinkMacSystemFont"/>
              </a:rPr>
              <a:t>Forty-eight patients were included and randomized into three groups to receive 2 x 400 ml of carbohydrate-rich drinks or to fast overnight and allowed only water. Voluntary grip and quadriceps strength, body composition, pulmonary function, VAS-score of eight parameters of wellbeing, muscle biopsies and insulin, glucagon, IGF-1 and free fatty acids were measured before and after the operation. The basic postoperative regimen for all groups were immediate oral nutrition and early enforced mobilization.</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Significant postoperative decrease in glycogen synthase activity in the muscle biopsies was reduced in the intervention groups, and in combination, the intervention groups had a less reduced quadriceps strength after one week (-10% vs. -16%, NS) and one month (-5% vs. -13%, P &lt; 0.05). Minor changes in the endocrine response to surgery were found without differences between the groups, and there were no differences between the groups in ambulation time, nutritional intake or subjective measures of wellbeing.</a:t>
            </a:r>
          </a:p>
          <a:p>
            <a:endParaRPr lang="hu-HU" dirty="0"/>
          </a:p>
        </p:txBody>
      </p:sp>
      <p:sp>
        <p:nvSpPr>
          <p:cNvPr id="4" name="Dia számának helye 3"/>
          <p:cNvSpPr>
            <a:spLocks noGrp="1"/>
          </p:cNvSpPr>
          <p:nvPr>
            <p:ph type="sldNum" sz="quarter" idx="5"/>
          </p:nvPr>
        </p:nvSpPr>
        <p:spPr/>
        <p:txBody>
          <a:bodyPr/>
          <a:lstStyle/>
          <a:p>
            <a:fld id="{B3F27280-E866-40A1-B432-FB85B409D582}" type="slidenum">
              <a:rPr lang="hu-HU" smtClean="0"/>
              <a:t>11</a:t>
            </a:fld>
            <a:endParaRPr lang="hu-HU"/>
          </a:p>
        </p:txBody>
      </p:sp>
    </p:spTree>
    <p:extLst>
      <p:ext uri="{BB962C8B-B14F-4D97-AF65-F5344CB8AC3E}">
        <p14:creationId xmlns:p14="http://schemas.microsoft.com/office/powerpoint/2010/main" val="119277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Maltodextrin</a:t>
            </a:r>
            <a:r>
              <a:rPr lang="hu-HU" dirty="0"/>
              <a:t> (</a:t>
            </a:r>
            <a:r>
              <a:rPr lang="hu-HU" dirty="0" err="1"/>
              <a:t>Polymer</a:t>
            </a:r>
            <a:r>
              <a:rPr lang="hu-HU" dirty="0"/>
              <a:t>) </a:t>
            </a:r>
            <a:r>
              <a:rPr lang="hu-HU" dirty="0" err="1"/>
              <a:t>quicker</a:t>
            </a:r>
            <a:r>
              <a:rPr lang="hu-HU" dirty="0"/>
              <a:t> </a:t>
            </a:r>
            <a:r>
              <a:rPr lang="hu-HU" dirty="0" err="1"/>
              <a:t>gastric</a:t>
            </a:r>
            <a:r>
              <a:rPr lang="hu-HU" dirty="0"/>
              <a:t> </a:t>
            </a:r>
            <a:r>
              <a:rPr lang="hu-HU" dirty="0" err="1"/>
              <a:t>emptying</a:t>
            </a:r>
            <a:r>
              <a:rPr lang="hu-HU" dirty="0"/>
              <a:t> </a:t>
            </a:r>
            <a:r>
              <a:rPr lang="hu-HU" dirty="0" err="1"/>
              <a:t>as</a:t>
            </a:r>
            <a:r>
              <a:rPr lang="hu-HU" dirty="0"/>
              <a:t> </a:t>
            </a:r>
            <a:r>
              <a:rPr lang="hu-HU" dirty="0" err="1"/>
              <a:t>compared</a:t>
            </a:r>
            <a:r>
              <a:rPr lang="hu-HU" dirty="0"/>
              <a:t> </a:t>
            </a:r>
            <a:r>
              <a:rPr lang="hu-HU" dirty="0" err="1"/>
              <a:t>to</a:t>
            </a:r>
            <a:r>
              <a:rPr lang="hu-HU" dirty="0"/>
              <a:t> standard </a:t>
            </a:r>
            <a:r>
              <a:rPr lang="hu-HU" dirty="0" err="1"/>
              <a:t>glucose</a:t>
            </a:r>
            <a:r>
              <a:rPr lang="hu-HU" dirty="0"/>
              <a:t>- </a:t>
            </a:r>
            <a:r>
              <a:rPr lang="hu-HU" dirty="0" err="1"/>
              <a:t>Lower</a:t>
            </a:r>
            <a:r>
              <a:rPr lang="hu-HU" dirty="0"/>
              <a:t> </a:t>
            </a:r>
            <a:r>
              <a:rPr lang="hu-HU" dirty="0" err="1"/>
              <a:t>osmolality</a:t>
            </a:r>
            <a:r>
              <a:rPr lang="hu-HU" dirty="0"/>
              <a:t> less </a:t>
            </a:r>
            <a:r>
              <a:rPr lang="hu-HU" dirty="0" err="1"/>
              <a:t>activation</a:t>
            </a:r>
            <a:r>
              <a:rPr lang="hu-HU" dirty="0"/>
              <a:t> of </a:t>
            </a:r>
            <a:r>
              <a:rPr lang="hu-HU" dirty="0" err="1"/>
              <a:t>osmoreceptors</a:t>
            </a:r>
            <a:r>
              <a:rPr lang="hu-HU" dirty="0"/>
              <a:t>, less </a:t>
            </a:r>
            <a:r>
              <a:rPr lang="hu-HU" dirty="0" err="1"/>
              <a:t>gastric</a:t>
            </a:r>
            <a:r>
              <a:rPr lang="hu-HU" dirty="0"/>
              <a:t> </a:t>
            </a:r>
            <a:r>
              <a:rPr lang="hu-HU" dirty="0" err="1"/>
              <a:t>secretions</a:t>
            </a:r>
            <a:r>
              <a:rPr lang="hu-HU" dirty="0"/>
              <a:t>. </a:t>
            </a:r>
            <a:r>
              <a:rPr lang="hu-HU" dirty="0" err="1"/>
              <a:t>Contains</a:t>
            </a:r>
            <a:r>
              <a:rPr lang="hu-HU" dirty="0"/>
              <a:t> </a:t>
            </a:r>
            <a:r>
              <a:rPr lang="hu-HU" dirty="0" err="1"/>
              <a:t>electrolites</a:t>
            </a:r>
            <a:r>
              <a:rPr lang="hu-HU" dirty="0"/>
              <a:t> </a:t>
            </a:r>
            <a:r>
              <a:rPr lang="hu-HU" dirty="0" err="1"/>
              <a:t>contributing</a:t>
            </a:r>
            <a:r>
              <a:rPr lang="hu-HU" dirty="0"/>
              <a:t> </a:t>
            </a:r>
            <a:r>
              <a:rPr lang="hu-HU" dirty="0" err="1"/>
              <a:t>to</a:t>
            </a:r>
            <a:r>
              <a:rPr lang="hu-HU" dirty="0"/>
              <a:t> </a:t>
            </a:r>
            <a:r>
              <a:rPr lang="hu-HU" dirty="0" err="1"/>
              <a:t>quicker</a:t>
            </a:r>
            <a:r>
              <a:rPr lang="hu-HU" dirty="0"/>
              <a:t> </a:t>
            </a:r>
            <a:r>
              <a:rPr lang="hu-HU" dirty="0" err="1"/>
              <a:t>emptying</a:t>
            </a:r>
            <a:r>
              <a:rPr lang="hu-HU" dirty="0"/>
              <a:t>.</a:t>
            </a:r>
          </a:p>
        </p:txBody>
      </p:sp>
      <p:sp>
        <p:nvSpPr>
          <p:cNvPr id="4" name="Dia számának helye 3"/>
          <p:cNvSpPr>
            <a:spLocks noGrp="1"/>
          </p:cNvSpPr>
          <p:nvPr>
            <p:ph type="sldNum" sz="quarter" idx="5"/>
          </p:nvPr>
        </p:nvSpPr>
        <p:spPr/>
        <p:txBody>
          <a:bodyPr/>
          <a:lstStyle/>
          <a:p>
            <a:fld id="{B3F27280-E866-40A1-B432-FB85B409D582}" type="slidenum">
              <a:rPr lang="hu-HU" smtClean="0"/>
              <a:t>12</a:t>
            </a:fld>
            <a:endParaRPr lang="hu-HU"/>
          </a:p>
        </p:txBody>
      </p:sp>
    </p:spTree>
    <p:extLst>
      <p:ext uri="{BB962C8B-B14F-4D97-AF65-F5344CB8AC3E}">
        <p14:creationId xmlns:p14="http://schemas.microsoft.com/office/powerpoint/2010/main" val="107756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0" i="0" dirty="0">
                <a:solidFill>
                  <a:srgbClr val="212121"/>
                </a:solidFill>
                <a:effectLst/>
                <a:latin typeface="Cambria" panose="02040503050406030204" pitchFamily="18" charset="0"/>
              </a:rPr>
              <a:t>Pingvin patika 3410 Ft (2023.09.27) </a:t>
            </a:r>
            <a:r>
              <a:rPr lang="en-US" b="0" i="0" dirty="0">
                <a:solidFill>
                  <a:srgbClr val="212121"/>
                </a:solidFill>
                <a:effectLst/>
                <a:latin typeface="Cambria" panose="02040503050406030204" pitchFamily="18" charset="0"/>
              </a:rPr>
              <a:t>The most commonly used oral supplement is maltodextrin (reconstituted in a clear fluid) in a 50 g packet with a 100 g evening dose and a 50 g morning dose ~3 h pre-operatively. The evening dose of carbohydrate is meant to create glycogen stores, whereas the morning dose is meant to change the body to a “fed” state</a:t>
            </a:r>
            <a:r>
              <a:rPr lang="hu-HU" b="0" i="0" dirty="0">
                <a:solidFill>
                  <a:srgbClr val="212121"/>
                </a:solidFill>
                <a:effectLst/>
                <a:latin typeface="Cambria" panose="02040503050406030204" pitchFamily="18" charset="0"/>
              </a:rPr>
              <a:t>. </a:t>
            </a:r>
            <a:r>
              <a:rPr lang="en-US" b="0" i="0" dirty="0">
                <a:solidFill>
                  <a:srgbClr val="212121"/>
                </a:solidFill>
                <a:effectLst/>
                <a:latin typeface="Cambria" panose="02040503050406030204" pitchFamily="18" charset="0"/>
              </a:rPr>
              <a:t>To be effective, the pre-operative carbohydrate load needs to be ~12% carbohydrate with an osmolality of 135 </a:t>
            </a:r>
            <a:r>
              <a:rPr lang="en-US" b="0" i="0" dirty="0" err="1">
                <a:solidFill>
                  <a:srgbClr val="212121"/>
                </a:solidFill>
                <a:effectLst/>
                <a:latin typeface="Cambria" panose="02040503050406030204" pitchFamily="18" charset="0"/>
              </a:rPr>
              <a:t>mOsm</a:t>
            </a:r>
            <a:r>
              <a:rPr lang="en-US" b="0" i="0" dirty="0">
                <a:solidFill>
                  <a:srgbClr val="212121"/>
                </a:solidFill>
                <a:effectLst/>
                <a:latin typeface="Cambria" panose="02040503050406030204" pitchFamily="18" charset="0"/>
              </a:rPr>
              <a:t>/kg [</a:t>
            </a:r>
            <a:r>
              <a:rPr lang="en-US" b="0" i="0" u="sng" dirty="0">
                <a:solidFill>
                  <a:srgbClr val="376FAA"/>
                </a:solidFill>
                <a:effectLst/>
                <a:latin typeface="Cambria" panose="02040503050406030204" pitchFamily="18" charset="0"/>
                <a:hlinkClick r:id="rId3"/>
              </a:rPr>
              <a:t>46</a:t>
            </a:r>
            <a:r>
              <a:rPr lang="en-US" b="0" i="0" dirty="0">
                <a:solidFill>
                  <a:srgbClr val="212121"/>
                </a:solidFill>
                <a:effectLst/>
                <a:latin typeface="Cambria" panose="02040503050406030204" pitchFamily="18" charset="0"/>
              </a:rPr>
              <a:t>], where most “sports” drinks are approximately 6–7%. Carbohydrate polymers in oral supplements act to minimize osmotic load and reduce gastric emptying time [</a:t>
            </a:r>
            <a:r>
              <a:rPr lang="en-US" b="0" i="0" u="sng" dirty="0">
                <a:solidFill>
                  <a:srgbClr val="376FAA"/>
                </a:solidFill>
                <a:effectLst/>
                <a:latin typeface="Cambria" panose="02040503050406030204" pitchFamily="18" charset="0"/>
                <a:hlinkClick r:id="rId4"/>
              </a:rPr>
              <a:t>27</a:t>
            </a:r>
            <a:r>
              <a:rPr lang="en-US" b="0" i="0" dirty="0">
                <a:solidFill>
                  <a:srgbClr val="212121"/>
                </a:solidFill>
                <a:effectLst/>
                <a:latin typeface="Cambria" panose="02040503050406030204" pitchFamily="18" charset="0"/>
              </a:rPr>
              <a:t>]. Carbohydrate loading from other dietary sources (e.g., pasta) or supplements (e.g., exercise gels) have not yet been studied.</a:t>
            </a:r>
            <a:endParaRPr lang="hu-HU" dirty="0"/>
          </a:p>
        </p:txBody>
      </p:sp>
      <p:sp>
        <p:nvSpPr>
          <p:cNvPr id="4" name="Dia számának helye 3"/>
          <p:cNvSpPr>
            <a:spLocks noGrp="1"/>
          </p:cNvSpPr>
          <p:nvPr>
            <p:ph type="sldNum" sz="quarter" idx="5"/>
          </p:nvPr>
        </p:nvSpPr>
        <p:spPr/>
        <p:txBody>
          <a:bodyPr/>
          <a:lstStyle/>
          <a:p>
            <a:fld id="{B3F27280-E866-40A1-B432-FB85B409D582}" type="slidenum">
              <a:rPr lang="hu-HU" smtClean="0"/>
              <a:t>13</a:t>
            </a:fld>
            <a:endParaRPr lang="hu-HU"/>
          </a:p>
        </p:txBody>
      </p:sp>
    </p:spTree>
    <p:extLst>
      <p:ext uri="{BB962C8B-B14F-4D97-AF65-F5344CB8AC3E}">
        <p14:creationId xmlns:p14="http://schemas.microsoft.com/office/powerpoint/2010/main" val="400931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B33C24-D3B3-6C1D-10E3-8E98A6E8BAB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576C0BD-50DC-78F1-0571-D06239AA1C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1E2D17CA-DA55-B033-2646-A22DD2AF3E1F}"/>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5" name="Élőláb helye 4">
            <a:extLst>
              <a:ext uri="{FF2B5EF4-FFF2-40B4-BE49-F238E27FC236}">
                <a16:creationId xmlns:a16="http://schemas.microsoft.com/office/drawing/2014/main" id="{04F45C8A-212E-22DD-DF0B-47F0416F5B2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7EB5E73-2ABF-5488-DA14-0A84366B0DD8}"/>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357099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E653C2-8C2E-648B-A029-75A299094462}"/>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5D54D4B3-96D2-582A-308B-9BCE0C763AF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4CDA4E0-B363-C485-5466-6E173D868072}"/>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5" name="Élőláb helye 4">
            <a:extLst>
              <a:ext uri="{FF2B5EF4-FFF2-40B4-BE49-F238E27FC236}">
                <a16:creationId xmlns:a16="http://schemas.microsoft.com/office/drawing/2014/main" id="{146A6B5A-CBCD-95F0-4B75-2CC4BBF770A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8BA7DBA-AB67-D028-0D36-51D19E49B4C1}"/>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130938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A13F48A1-326B-1236-7851-1901806B5AB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46692766-0695-9793-B03B-49ED77E164CE}"/>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E4AF803-E99C-8329-B819-8F40E426912D}"/>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5" name="Élőláb helye 4">
            <a:extLst>
              <a:ext uri="{FF2B5EF4-FFF2-40B4-BE49-F238E27FC236}">
                <a16:creationId xmlns:a16="http://schemas.microsoft.com/office/drawing/2014/main" id="{FCC7AF63-B8B0-2C8C-5C04-579EC0EE7A0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27C78CF-8633-0656-6270-2BCFE9DB28B3}"/>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347639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38DBFB-05E2-7D32-A853-6FCB00CCA08A}"/>
              </a:ext>
            </a:extLst>
          </p:cNvPr>
          <p:cNvSpPr>
            <a:spLocks noGrp="1"/>
          </p:cNvSpPr>
          <p:nvPr>
            <p:ph type="title"/>
          </p:nvPr>
        </p:nvSpPr>
        <p:spPr>
          <a:xfrm>
            <a:off x="609600" y="274638"/>
            <a:ext cx="10972800" cy="1143000"/>
          </a:xfrm>
        </p:spPr>
        <p:txBody>
          <a:bodyPr/>
          <a:lstStyle/>
          <a:p>
            <a:r>
              <a:rPr lang="hu-HU"/>
              <a:t>Mintacím szerkesztése</a:t>
            </a:r>
          </a:p>
        </p:txBody>
      </p:sp>
      <p:sp>
        <p:nvSpPr>
          <p:cNvPr id="3" name="Szöveg helye 2">
            <a:extLst>
              <a:ext uri="{FF2B5EF4-FFF2-40B4-BE49-F238E27FC236}">
                <a16:creationId xmlns:a16="http://schemas.microsoft.com/office/drawing/2014/main" id="{7D1363CC-EF25-7138-45E9-328CC73D87DF}"/>
              </a:ext>
            </a:extLst>
          </p:cNvPr>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5EFFFEF1-2785-2BFE-301A-DB30696A354F}"/>
              </a:ext>
            </a:extLst>
          </p:cNvPr>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7264C1B1-254B-AF19-955D-2070DA44801E}"/>
              </a:ext>
            </a:extLst>
          </p:cNvPr>
          <p:cNvSpPr>
            <a:spLocks noGrp="1"/>
          </p:cNvSpPr>
          <p:nvPr>
            <p:ph type="dt" sz="half" idx="10"/>
          </p:nvPr>
        </p:nvSpPr>
        <p:spPr>
          <a:xfrm>
            <a:off x="609600" y="6245225"/>
            <a:ext cx="2844800" cy="476250"/>
          </a:xfrm>
        </p:spPr>
        <p:txBody>
          <a:bodyPr/>
          <a:lstStyle>
            <a:lvl1pPr>
              <a:defRPr/>
            </a:lvl1pPr>
          </a:lstStyle>
          <a:p>
            <a:endParaRPr lang="en-US" altLang="hu-HU"/>
          </a:p>
        </p:txBody>
      </p:sp>
      <p:sp>
        <p:nvSpPr>
          <p:cNvPr id="6" name="Élőláb helye 5">
            <a:extLst>
              <a:ext uri="{FF2B5EF4-FFF2-40B4-BE49-F238E27FC236}">
                <a16:creationId xmlns:a16="http://schemas.microsoft.com/office/drawing/2014/main" id="{0779ED38-F513-9EE2-92C5-4A30EA66FEB6}"/>
              </a:ext>
            </a:extLst>
          </p:cNvPr>
          <p:cNvSpPr>
            <a:spLocks noGrp="1"/>
          </p:cNvSpPr>
          <p:nvPr>
            <p:ph type="ftr" sz="quarter" idx="11"/>
          </p:nvPr>
        </p:nvSpPr>
        <p:spPr>
          <a:xfrm>
            <a:off x="4165600" y="6245225"/>
            <a:ext cx="3860800" cy="476250"/>
          </a:xfrm>
        </p:spPr>
        <p:txBody>
          <a:bodyPr/>
          <a:lstStyle>
            <a:lvl1pPr>
              <a:defRPr/>
            </a:lvl1pPr>
          </a:lstStyle>
          <a:p>
            <a:endParaRPr lang="en-US" altLang="hu-HU"/>
          </a:p>
        </p:txBody>
      </p:sp>
      <p:sp>
        <p:nvSpPr>
          <p:cNvPr id="7" name="Dia számának helye 6">
            <a:extLst>
              <a:ext uri="{FF2B5EF4-FFF2-40B4-BE49-F238E27FC236}">
                <a16:creationId xmlns:a16="http://schemas.microsoft.com/office/drawing/2014/main" id="{C000D7F6-A39A-2718-EB93-F67B770CD830}"/>
              </a:ext>
            </a:extLst>
          </p:cNvPr>
          <p:cNvSpPr>
            <a:spLocks noGrp="1"/>
          </p:cNvSpPr>
          <p:nvPr>
            <p:ph type="sldNum" sz="quarter" idx="12"/>
          </p:nvPr>
        </p:nvSpPr>
        <p:spPr>
          <a:xfrm>
            <a:off x="9395884" y="6524625"/>
            <a:ext cx="2844800" cy="476250"/>
          </a:xfrm>
        </p:spPr>
        <p:txBody>
          <a:bodyPr/>
          <a:lstStyle>
            <a:lvl1pPr>
              <a:defRPr/>
            </a:lvl1pPr>
          </a:lstStyle>
          <a:p>
            <a:fld id="{A283F05C-5868-40B9-98DA-D62594ACC2EF}" type="slidenum">
              <a:rPr lang="en-US" altLang="hu-HU"/>
              <a:pPr/>
              <a:t>‹#›</a:t>
            </a:fld>
            <a:endParaRPr lang="en-US" altLang="hu-HU"/>
          </a:p>
        </p:txBody>
      </p:sp>
    </p:spTree>
    <p:extLst>
      <p:ext uri="{BB962C8B-B14F-4D97-AF65-F5344CB8AC3E}">
        <p14:creationId xmlns:p14="http://schemas.microsoft.com/office/powerpoint/2010/main" val="165580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Cím, szöveg és 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A8FA3A-3CA4-A637-2A55-CF2613CA0850}"/>
              </a:ext>
            </a:extLst>
          </p:cNvPr>
          <p:cNvSpPr>
            <a:spLocks noGrp="1"/>
          </p:cNvSpPr>
          <p:nvPr>
            <p:ph type="title"/>
          </p:nvPr>
        </p:nvSpPr>
        <p:spPr>
          <a:xfrm>
            <a:off x="609600" y="274638"/>
            <a:ext cx="10972800" cy="1143000"/>
          </a:xfrm>
        </p:spPr>
        <p:txBody>
          <a:bodyPr/>
          <a:lstStyle/>
          <a:p>
            <a:r>
              <a:rPr lang="hu-HU"/>
              <a:t>Mintacím szerkesztése</a:t>
            </a:r>
          </a:p>
        </p:txBody>
      </p:sp>
      <p:sp>
        <p:nvSpPr>
          <p:cNvPr id="3" name="Szöveg helye 2">
            <a:extLst>
              <a:ext uri="{FF2B5EF4-FFF2-40B4-BE49-F238E27FC236}">
                <a16:creationId xmlns:a16="http://schemas.microsoft.com/office/drawing/2014/main" id="{51EA830A-8C21-1106-AEC6-8710748B7991}"/>
              </a:ext>
            </a:extLst>
          </p:cNvPr>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668A25F2-F1AC-9EA3-0FBD-C6BBB9C35A0F}"/>
              </a:ext>
            </a:extLst>
          </p:cNvPr>
          <p:cNvSpPr>
            <a:spLocks noGrp="1"/>
          </p:cNvSpPr>
          <p:nvPr>
            <p:ph sz="quarter" idx="2"/>
          </p:nvPr>
        </p:nvSpPr>
        <p:spPr>
          <a:xfrm>
            <a:off x="6197600" y="1600200"/>
            <a:ext cx="5384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a:extLst>
              <a:ext uri="{FF2B5EF4-FFF2-40B4-BE49-F238E27FC236}">
                <a16:creationId xmlns:a16="http://schemas.microsoft.com/office/drawing/2014/main" id="{026F0A79-A7DF-5877-F2BF-39EDAB56EAA9}"/>
              </a:ext>
            </a:extLst>
          </p:cNvPr>
          <p:cNvSpPr>
            <a:spLocks noGrp="1"/>
          </p:cNvSpPr>
          <p:nvPr>
            <p:ph sz="quarter" idx="3"/>
          </p:nvPr>
        </p:nvSpPr>
        <p:spPr>
          <a:xfrm>
            <a:off x="6197600" y="3938589"/>
            <a:ext cx="5384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Dátum helye 5">
            <a:extLst>
              <a:ext uri="{FF2B5EF4-FFF2-40B4-BE49-F238E27FC236}">
                <a16:creationId xmlns:a16="http://schemas.microsoft.com/office/drawing/2014/main" id="{5AED6CB2-AB87-0E1E-B6D8-F2C3965CD33F}"/>
              </a:ext>
            </a:extLst>
          </p:cNvPr>
          <p:cNvSpPr>
            <a:spLocks noGrp="1"/>
          </p:cNvSpPr>
          <p:nvPr>
            <p:ph type="dt" sz="half" idx="10"/>
          </p:nvPr>
        </p:nvSpPr>
        <p:spPr>
          <a:xfrm>
            <a:off x="609600" y="6245225"/>
            <a:ext cx="2844800" cy="476250"/>
          </a:xfrm>
        </p:spPr>
        <p:txBody>
          <a:bodyPr/>
          <a:lstStyle>
            <a:lvl1pPr>
              <a:defRPr/>
            </a:lvl1pPr>
          </a:lstStyle>
          <a:p>
            <a:endParaRPr lang="en-US" altLang="hu-HU"/>
          </a:p>
        </p:txBody>
      </p:sp>
      <p:sp>
        <p:nvSpPr>
          <p:cNvPr id="7" name="Élőláb helye 6">
            <a:extLst>
              <a:ext uri="{FF2B5EF4-FFF2-40B4-BE49-F238E27FC236}">
                <a16:creationId xmlns:a16="http://schemas.microsoft.com/office/drawing/2014/main" id="{4D285FE8-D29E-F56B-1AA9-FA7A784432D1}"/>
              </a:ext>
            </a:extLst>
          </p:cNvPr>
          <p:cNvSpPr>
            <a:spLocks noGrp="1"/>
          </p:cNvSpPr>
          <p:nvPr>
            <p:ph type="ftr" sz="quarter" idx="11"/>
          </p:nvPr>
        </p:nvSpPr>
        <p:spPr>
          <a:xfrm>
            <a:off x="4165600" y="6245225"/>
            <a:ext cx="3860800" cy="476250"/>
          </a:xfrm>
        </p:spPr>
        <p:txBody>
          <a:bodyPr/>
          <a:lstStyle>
            <a:lvl1pPr>
              <a:defRPr/>
            </a:lvl1pPr>
          </a:lstStyle>
          <a:p>
            <a:endParaRPr lang="en-US" altLang="hu-HU"/>
          </a:p>
        </p:txBody>
      </p:sp>
      <p:sp>
        <p:nvSpPr>
          <p:cNvPr id="8" name="Dia számának helye 7">
            <a:extLst>
              <a:ext uri="{FF2B5EF4-FFF2-40B4-BE49-F238E27FC236}">
                <a16:creationId xmlns:a16="http://schemas.microsoft.com/office/drawing/2014/main" id="{B6E38B1D-6D56-2395-E4E1-5005070588EB}"/>
              </a:ext>
            </a:extLst>
          </p:cNvPr>
          <p:cNvSpPr>
            <a:spLocks noGrp="1"/>
          </p:cNvSpPr>
          <p:nvPr>
            <p:ph type="sldNum" sz="quarter" idx="12"/>
          </p:nvPr>
        </p:nvSpPr>
        <p:spPr>
          <a:xfrm>
            <a:off x="9395884" y="6524625"/>
            <a:ext cx="2844800" cy="476250"/>
          </a:xfrm>
        </p:spPr>
        <p:txBody>
          <a:bodyPr/>
          <a:lstStyle>
            <a:lvl1pPr>
              <a:defRPr/>
            </a:lvl1pPr>
          </a:lstStyle>
          <a:p>
            <a:fld id="{4B6128B3-7E37-4A50-9690-AEC263B8F7E1}" type="slidenum">
              <a:rPr lang="en-US" altLang="hu-HU"/>
              <a:pPr/>
              <a:t>‹#›</a:t>
            </a:fld>
            <a:endParaRPr lang="en-US" altLang="hu-HU"/>
          </a:p>
        </p:txBody>
      </p:sp>
    </p:spTree>
    <p:extLst>
      <p:ext uri="{BB962C8B-B14F-4D97-AF65-F5344CB8AC3E}">
        <p14:creationId xmlns:p14="http://schemas.microsoft.com/office/powerpoint/2010/main" val="28233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59D450F-21D6-6A42-C9FC-6227E66BAE1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665ED1E-A5C0-1385-8CD6-90392080B48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9D8328F-3A59-B326-1DCD-ADC35F1C899A}"/>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5" name="Élőláb helye 4">
            <a:extLst>
              <a:ext uri="{FF2B5EF4-FFF2-40B4-BE49-F238E27FC236}">
                <a16:creationId xmlns:a16="http://schemas.microsoft.com/office/drawing/2014/main" id="{BDFCE54B-E319-EAB8-CCB8-B9720F05AD21}"/>
              </a:ext>
            </a:extLst>
          </p:cNvPr>
          <p:cNvSpPr>
            <a:spLocks noGrp="1"/>
          </p:cNvSpPr>
          <p:nvPr>
            <p:ph type="ftr" sz="quarter" idx="11"/>
          </p:nvPr>
        </p:nvSpPr>
        <p:spPr/>
        <p:txBody>
          <a:bodyPr/>
          <a:lstStyle/>
          <a:p>
            <a:endParaRPr lang="hu-HU"/>
          </a:p>
        </p:txBody>
      </p:sp>
    </p:spTree>
    <p:extLst>
      <p:ext uri="{BB962C8B-B14F-4D97-AF65-F5344CB8AC3E}">
        <p14:creationId xmlns:p14="http://schemas.microsoft.com/office/powerpoint/2010/main" val="88138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71AA5C0-1AE3-A957-56F8-86EC237BB5D0}"/>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719BB0C6-3509-8A12-A1B4-22F409409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067B43BE-C831-9F66-2624-3B5ED1EB169B}"/>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5" name="Élőláb helye 4">
            <a:extLst>
              <a:ext uri="{FF2B5EF4-FFF2-40B4-BE49-F238E27FC236}">
                <a16:creationId xmlns:a16="http://schemas.microsoft.com/office/drawing/2014/main" id="{77841B19-5711-1903-7BBF-F9F336B44422}"/>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02519E7-E0B3-D9B5-51D7-CFC688E7E9D6}"/>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64200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8DC4BB-7600-F5B7-1759-91686E6134B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034115A-DCEE-A276-265E-AA716924F44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BF2AFCD2-9DD6-85BF-2188-C6A7CA4555F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BE0D76A-32F0-F4F8-2A50-CBFF561571B0}"/>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6" name="Élőláb helye 5">
            <a:extLst>
              <a:ext uri="{FF2B5EF4-FFF2-40B4-BE49-F238E27FC236}">
                <a16:creationId xmlns:a16="http://schemas.microsoft.com/office/drawing/2014/main" id="{66960627-F6D7-FAC2-E556-37C4BEE2DCB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E3FAD53-D0B3-6C8F-FD45-1C69A25F5807}"/>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173351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3EE5EBB-C994-628B-E5E0-22BC37636396}"/>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44A2F6F3-42A4-65F7-CA3C-74F7AD16E9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7E52662-575B-CC02-5880-6F615DB5C840}"/>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84790543-0749-4328-348E-6024C8DDF8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20FA675-83D9-ADFF-0D09-B992FFAB627C}"/>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0C899B54-6125-86C4-1F4A-D5AE9B8BCB84}"/>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8" name="Élőláb helye 7">
            <a:extLst>
              <a:ext uri="{FF2B5EF4-FFF2-40B4-BE49-F238E27FC236}">
                <a16:creationId xmlns:a16="http://schemas.microsoft.com/office/drawing/2014/main" id="{B470C659-2651-BFDC-BFF3-03035F8645B1}"/>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D313AAB2-1684-AB46-BDBA-E96F4E1C8E6D}"/>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24310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FF4494-3876-034C-083D-F2B7DEC305C0}"/>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60E78B63-9F92-067B-E38F-D7F696776A7A}"/>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4" name="Élőláb helye 3">
            <a:extLst>
              <a:ext uri="{FF2B5EF4-FFF2-40B4-BE49-F238E27FC236}">
                <a16:creationId xmlns:a16="http://schemas.microsoft.com/office/drawing/2014/main" id="{31C806F9-DD39-19ED-0F41-07DE3DD050B6}"/>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7B00297D-1BB8-C838-8A1C-BCF39EE6715A}"/>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270593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B35A4539-1728-3833-6107-88BFBE9EEA94}"/>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3" name="Élőláb helye 2">
            <a:extLst>
              <a:ext uri="{FF2B5EF4-FFF2-40B4-BE49-F238E27FC236}">
                <a16:creationId xmlns:a16="http://schemas.microsoft.com/office/drawing/2014/main" id="{C2B7BCD5-A95D-EF13-BEA2-E7BA7411A82D}"/>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EEC9EF89-3A54-CAD1-E84D-F3F4177A0A0A}"/>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359328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D65DFBF-3C78-BC43-8BCB-486162E6EA0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7DF9A827-DCDE-C6CD-117E-697AB70DA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5DC3DBA7-74E6-6B53-294C-3B32C8026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E2A99454-402C-0F4C-1E49-7C42A44FCDDA}"/>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6" name="Élőláb helye 5">
            <a:extLst>
              <a:ext uri="{FF2B5EF4-FFF2-40B4-BE49-F238E27FC236}">
                <a16:creationId xmlns:a16="http://schemas.microsoft.com/office/drawing/2014/main" id="{9B577070-B688-74B8-C9BA-3B2E86A069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E8B51F6-1C4D-B1E8-1505-B8BD40CEB5F8}"/>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420183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645E026-778F-4819-5436-42C30B41A78C}"/>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7C4179EB-BD76-37CE-6373-411D5CBC4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10A0720F-046B-A28B-CFAB-BF4509131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A430BE8-7E85-622C-2594-61A86BC9DB42}"/>
              </a:ext>
            </a:extLst>
          </p:cNvPr>
          <p:cNvSpPr>
            <a:spLocks noGrp="1"/>
          </p:cNvSpPr>
          <p:nvPr>
            <p:ph type="dt" sz="half" idx="10"/>
          </p:nvPr>
        </p:nvSpPr>
        <p:spPr/>
        <p:txBody>
          <a:bodyPr/>
          <a:lstStyle/>
          <a:p>
            <a:fld id="{2E0D9FED-188E-4B15-9CCA-06D191FF2E52}" type="datetimeFigureOut">
              <a:rPr lang="hu-HU" smtClean="0"/>
              <a:t>2023. 10. 10.</a:t>
            </a:fld>
            <a:endParaRPr lang="hu-HU"/>
          </a:p>
        </p:txBody>
      </p:sp>
      <p:sp>
        <p:nvSpPr>
          <p:cNvPr id="6" name="Élőláb helye 5">
            <a:extLst>
              <a:ext uri="{FF2B5EF4-FFF2-40B4-BE49-F238E27FC236}">
                <a16:creationId xmlns:a16="http://schemas.microsoft.com/office/drawing/2014/main" id="{1F21272F-BA28-A1C5-6814-5B1FFD48F31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7E27266-D73B-0D8E-0370-877BF11F1DD0}"/>
              </a:ext>
            </a:extLst>
          </p:cNvPr>
          <p:cNvSpPr>
            <a:spLocks noGrp="1"/>
          </p:cNvSpPr>
          <p:nvPr>
            <p:ph type="sldNum" sz="quarter" idx="12"/>
          </p:nvPr>
        </p:nvSpPr>
        <p:spPr/>
        <p:txBody>
          <a:bodyPr/>
          <a:lstStyle/>
          <a:p>
            <a:fld id="{F2CCC393-5F68-4CAF-AA72-6FB079FDE92F}" type="slidenum">
              <a:rPr lang="hu-HU" smtClean="0"/>
              <a:t>‹#›</a:t>
            </a:fld>
            <a:endParaRPr lang="hu-HU"/>
          </a:p>
        </p:txBody>
      </p:sp>
    </p:spTree>
    <p:extLst>
      <p:ext uri="{BB962C8B-B14F-4D97-AF65-F5344CB8AC3E}">
        <p14:creationId xmlns:p14="http://schemas.microsoft.com/office/powerpoint/2010/main" val="286868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9164144E-CCE7-F648-F739-D2EA589F3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FB0A4161-EADB-E112-B502-60A6B5AD7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85BCAA56-8C73-F4F5-EF29-182DEBAF2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D9FED-188E-4B15-9CCA-06D191FF2E52}" type="datetimeFigureOut">
              <a:rPr lang="hu-HU" smtClean="0"/>
              <a:t>2023. 10. 10.</a:t>
            </a:fld>
            <a:endParaRPr lang="hu-HU"/>
          </a:p>
        </p:txBody>
      </p:sp>
      <p:sp>
        <p:nvSpPr>
          <p:cNvPr id="5" name="Élőláb helye 4">
            <a:extLst>
              <a:ext uri="{FF2B5EF4-FFF2-40B4-BE49-F238E27FC236}">
                <a16:creationId xmlns:a16="http://schemas.microsoft.com/office/drawing/2014/main" id="{572E6C94-64B4-1FDC-667B-4DC0B5FB1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0AA74454-C919-F450-765F-CFA6791017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CC393-5F68-4CAF-AA72-6FB079FDE92F}" type="slidenum">
              <a:rPr lang="hu-HU" smtClean="0"/>
              <a:t>‹#›</a:t>
            </a:fld>
            <a:endParaRPr lang="hu-HU"/>
          </a:p>
        </p:txBody>
      </p:sp>
    </p:spTree>
    <p:extLst>
      <p:ext uri="{BB962C8B-B14F-4D97-AF65-F5344CB8AC3E}">
        <p14:creationId xmlns:p14="http://schemas.microsoft.com/office/powerpoint/2010/main" val="288742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034" name="Rectangle 17102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010" name="Picture 2">
            <a:extLst>
              <a:ext uri="{FF2B5EF4-FFF2-40B4-BE49-F238E27FC236}">
                <a16:creationId xmlns:a16="http://schemas.microsoft.com/office/drawing/2014/main" id="{2193854D-7D46-310F-A272-AB63D30C57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22" r="33268"/>
          <a:stretch/>
        </p:blipFill>
        <p:spPr>
          <a:xfrm>
            <a:off x="4672909" y="-4"/>
            <a:ext cx="7518397"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1035" name="Rectangle 17102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011" name="Rectangle 3">
            <a:extLst>
              <a:ext uri="{FF2B5EF4-FFF2-40B4-BE49-F238E27FC236}">
                <a16:creationId xmlns:a16="http://schemas.microsoft.com/office/drawing/2014/main" id="{9BD3DCCD-DD04-9F2C-D01A-C687B8AC18DA}"/>
              </a:ext>
            </a:extLst>
          </p:cNvPr>
          <p:cNvSpPr>
            <a:spLocks noGrp="1" noChangeArrowheads="1"/>
          </p:cNvSpPr>
          <p:nvPr>
            <p:ph type="title"/>
          </p:nvPr>
        </p:nvSpPr>
        <p:spPr>
          <a:xfrm>
            <a:off x="523146" y="1301733"/>
            <a:ext cx="4023360" cy="2234704"/>
          </a:xfrm>
        </p:spPr>
        <p:txBody>
          <a:bodyPr vert="horz" lIns="91440" tIns="45720" rIns="91440" bIns="45720" rtlCol="0" anchor="b">
            <a:noAutofit/>
          </a:bodyPr>
          <a:lstStyle/>
          <a:p>
            <a:r>
              <a:rPr lang="hu-HU" sz="5400" dirty="0">
                <a:solidFill>
                  <a:schemeClr val="bg1"/>
                </a:solidFill>
              </a:rPr>
              <a:t>ERAS - Táplálás</a:t>
            </a:r>
            <a:br>
              <a:rPr lang="en-US" altLang="hu-HU" sz="5400" dirty="0">
                <a:solidFill>
                  <a:schemeClr val="bg1"/>
                </a:solidFill>
              </a:rPr>
            </a:br>
            <a:endParaRPr lang="en-US" altLang="hu-HU" sz="5400" i="1" dirty="0">
              <a:solidFill>
                <a:schemeClr val="bg1"/>
              </a:solidFill>
            </a:endParaRPr>
          </a:p>
        </p:txBody>
      </p:sp>
      <p:sp>
        <p:nvSpPr>
          <p:cNvPr id="171015" name="Content Placeholder 171014">
            <a:extLst>
              <a:ext uri="{FF2B5EF4-FFF2-40B4-BE49-F238E27FC236}">
                <a16:creationId xmlns:a16="http://schemas.microsoft.com/office/drawing/2014/main" id="{479395EA-7A7F-77FE-A8C5-F7341372739F}"/>
              </a:ext>
            </a:extLst>
          </p:cNvPr>
          <p:cNvSpPr>
            <a:spLocks noGrp="1"/>
          </p:cNvSpPr>
          <p:nvPr>
            <p:ph idx="1"/>
          </p:nvPr>
        </p:nvSpPr>
        <p:spPr>
          <a:xfrm>
            <a:off x="690252" y="4234099"/>
            <a:ext cx="4747162" cy="1208141"/>
          </a:xfrm>
        </p:spPr>
        <p:txBody>
          <a:bodyPr vert="horz" lIns="91440" tIns="45720" rIns="91440" bIns="45720" rtlCol="0">
            <a:noAutofit/>
          </a:bodyPr>
          <a:lstStyle/>
          <a:p>
            <a:pPr marL="0" indent="0">
              <a:buNone/>
            </a:pPr>
            <a:r>
              <a:rPr lang="hu-HU" sz="2000" dirty="0">
                <a:solidFill>
                  <a:schemeClr val="bg1"/>
                </a:solidFill>
              </a:rPr>
              <a:t>Madách Krisztina </a:t>
            </a:r>
          </a:p>
          <a:p>
            <a:pPr marL="0" indent="0">
              <a:buNone/>
            </a:pPr>
            <a:endParaRPr lang="hu-HU" sz="2000" dirty="0">
              <a:solidFill>
                <a:schemeClr val="bg1"/>
              </a:solidFill>
            </a:endParaRPr>
          </a:p>
          <a:p>
            <a:pPr marL="0" indent="0">
              <a:buNone/>
            </a:pPr>
            <a:r>
              <a:rPr lang="hu-HU" sz="2000" dirty="0">
                <a:solidFill>
                  <a:schemeClr val="bg1"/>
                </a:solidFill>
              </a:rPr>
              <a:t>Semmelweis Egyetem,</a:t>
            </a:r>
          </a:p>
          <a:p>
            <a:pPr marL="0" indent="0">
              <a:buNone/>
            </a:pPr>
            <a:r>
              <a:rPr lang="hu-HU" sz="2000" dirty="0" err="1">
                <a:solidFill>
                  <a:schemeClr val="bg1"/>
                </a:solidFill>
              </a:rPr>
              <a:t>Aneszteziológiai</a:t>
            </a:r>
            <a:r>
              <a:rPr lang="hu-HU" sz="2000" dirty="0">
                <a:solidFill>
                  <a:schemeClr val="bg1"/>
                </a:solidFill>
              </a:rPr>
              <a:t> és Intenzív Terápiás Klinika</a:t>
            </a:r>
            <a:endParaRPr lang="en-US" sz="2000" i="1" dirty="0">
              <a:solidFill>
                <a:schemeClr val="bg1"/>
              </a:solidFill>
            </a:endParaRPr>
          </a:p>
        </p:txBody>
      </p:sp>
      <p:sp>
        <p:nvSpPr>
          <p:cNvPr id="171036" name="Rectangle 1710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1033" name="Rectangle 1710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zövegdoboz 2">
            <a:extLst>
              <a:ext uri="{FF2B5EF4-FFF2-40B4-BE49-F238E27FC236}">
                <a16:creationId xmlns:a16="http://schemas.microsoft.com/office/drawing/2014/main" id="{36D05C61-E834-70B4-6459-F24748BF28CA}"/>
              </a:ext>
            </a:extLst>
          </p:cNvPr>
          <p:cNvSpPr txBox="1"/>
          <p:nvPr/>
        </p:nvSpPr>
        <p:spPr>
          <a:xfrm>
            <a:off x="5495770" y="4623146"/>
            <a:ext cx="6435356" cy="2246769"/>
          </a:xfrm>
          <a:prstGeom prst="rect">
            <a:avLst/>
          </a:prstGeom>
          <a:noFill/>
        </p:spPr>
        <p:txBody>
          <a:bodyPr wrap="square">
            <a:spAutoFit/>
          </a:bodyPr>
          <a:lstStyle/>
          <a:p>
            <a:r>
              <a:rPr lang="hu-HU" altLang="hu-HU" sz="2800" dirty="0">
                <a:solidFill>
                  <a:schemeClr val="bg1"/>
                </a:solidFill>
              </a:rPr>
              <a:t>„ …, az egyik legjobb megoldás, hogy a betegek gyógyulását segítsük valószínűleg nem az újabb terápiák felfedezéséből, hanem a már meglévő terápiák hatékonyabb alkalmazásából ered majd.”</a:t>
            </a:r>
            <a:endParaRPr lang="hu-HU" sz="2800" dirty="0">
              <a:solidFill>
                <a:schemeClr val="bg1"/>
              </a:solidFill>
            </a:endParaRPr>
          </a:p>
        </p:txBody>
      </p:sp>
      <p:sp>
        <p:nvSpPr>
          <p:cNvPr id="4" name="Content Placeholder 171014">
            <a:extLst>
              <a:ext uri="{FF2B5EF4-FFF2-40B4-BE49-F238E27FC236}">
                <a16:creationId xmlns:a16="http://schemas.microsoft.com/office/drawing/2014/main" id="{DE49BF81-D86A-59AA-5000-8E43A2F50DBE}"/>
              </a:ext>
            </a:extLst>
          </p:cNvPr>
          <p:cNvSpPr txBox="1">
            <a:spLocks/>
          </p:cNvSpPr>
          <p:nvPr/>
        </p:nvSpPr>
        <p:spPr>
          <a:xfrm>
            <a:off x="-132609" y="5556267"/>
            <a:ext cx="4747162" cy="10705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50000"/>
              </a:spcBef>
            </a:pPr>
            <a:endParaRPr lang="hu-HU" altLang="hu-HU" sz="1600">
              <a:solidFill>
                <a:schemeClr val="tx2"/>
              </a:solidFill>
            </a:endParaRPr>
          </a:p>
          <a:p>
            <a:pPr algn="ctr">
              <a:spcBef>
                <a:spcPct val="50000"/>
              </a:spcBef>
            </a:pPr>
            <a:endParaRPr lang="hu-HU" altLang="hu-HU" sz="1600">
              <a:solidFill>
                <a:schemeClr val="tx2"/>
              </a:solidFill>
            </a:endParaRPr>
          </a:p>
          <a:p>
            <a:pPr marL="0" indent="0" algn="ctr">
              <a:spcBef>
                <a:spcPct val="50000"/>
              </a:spcBef>
              <a:buFont typeface="Arial" panose="020B0604020202020204" pitchFamily="34" charset="0"/>
              <a:buNone/>
            </a:pPr>
            <a:r>
              <a:rPr lang="hu-HU" altLang="hu-HU" sz="1600">
                <a:solidFill>
                  <a:schemeClr val="bg1"/>
                </a:solidFill>
              </a:rPr>
              <a:t>Pronovost PJ et al., Lancet 2004;363:1061-7</a:t>
            </a:r>
            <a:endParaRPr lang="en-US" altLang="hu-HU"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71011"/>
                                        </p:tgtEl>
                                      </p:cBhvr>
                                    </p:animEffect>
                                    <p:set>
                                      <p:cBhvr>
                                        <p:cTn id="7" dur="1" fill="hold">
                                          <p:stCondLst>
                                            <p:cond delay="499"/>
                                          </p:stCondLst>
                                        </p:cTn>
                                        <p:tgtEl>
                                          <p:spTgt spid="1710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1015"/>
                                        </p:tgtEl>
                                      </p:cBhvr>
                                    </p:animEffect>
                                    <p:set>
                                      <p:cBhvr>
                                        <p:cTn id="10" dur="1" fill="hold">
                                          <p:stCondLst>
                                            <p:cond delay="499"/>
                                          </p:stCondLst>
                                        </p:cTn>
                                        <p:tgtEl>
                                          <p:spTgt spid="17101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P spid="171011" grpId="1"/>
      <p:bldP spid="171015" grpId="0" uiExpand="1"/>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259" name="Rectangle 13725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a:extLst>
              <a:ext uri="{FF2B5EF4-FFF2-40B4-BE49-F238E27FC236}">
                <a16:creationId xmlns:a16="http://schemas.microsoft.com/office/drawing/2014/main" id="{EFE1E4B3-D05F-0FB9-6A21-CDA4A2270E82}"/>
              </a:ext>
            </a:extLst>
          </p:cNvPr>
          <p:cNvSpPr>
            <a:spLocks noGrp="1" noChangeArrowheads="1"/>
          </p:cNvSpPr>
          <p:nvPr>
            <p:ph type="title"/>
          </p:nvPr>
        </p:nvSpPr>
        <p:spPr>
          <a:xfrm>
            <a:off x="841248" y="256032"/>
            <a:ext cx="10506456" cy="1014984"/>
          </a:xfrm>
        </p:spPr>
        <p:txBody>
          <a:bodyPr vert="horz" lIns="91440" tIns="45720" rIns="91440" bIns="45720" rtlCol="0" anchor="b">
            <a:normAutofit/>
          </a:bodyPr>
          <a:lstStyle/>
          <a:p>
            <a:r>
              <a:rPr lang="hu-HU" altLang="hu-HU" sz="3200" dirty="0" err="1"/>
              <a:t>Preoperatív</a:t>
            </a:r>
            <a:r>
              <a:rPr lang="hu-HU" altLang="hu-HU" sz="3200" dirty="0"/>
              <a:t> CHO csökkenti a posztoperatív glukóz termelést</a:t>
            </a:r>
            <a:endParaRPr lang="en-US" altLang="hu-HU" sz="3100" kern="1200" dirty="0">
              <a:solidFill>
                <a:schemeClr val="tx1"/>
              </a:solidFill>
              <a:latin typeface="+mj-lt"/>
              <a:ea typeface="+mj-ea"/>
              <a:cs typeface="+mj-cs"/>
            </a:endParaRPr>
          </a:p>
        </p:txBody>
      </p:sp>
      <p:sp>
        <p:nvSpPr>
          <p:cNvPr id="137261" name="Rectangle 13726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7263" name="Rectangle 13726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3">
            <a:extLst>
              <a:ext uri="{FF2B5EF4-FFF2-40B4-BE49-F238E27FC236}">
                <a16:creationId xmlns:a16="http://schemas.microsoft.com/office/drawing/2014/main" id="{AD6C59CC-9472-82E8-9A7B-E3EE8440D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15" t="23886" r="4922" b="6104"/>
          <a:stretch>
            <a:fillRect/>
          </a:stretch>
        </p:blipFill>
        <p:spPr>
          <a:xfrm>
            <a:off x="1054895" y="2761543"/>
            <a:ext cx="5545137" cy="3168650"/>
          </a:xfrm>
          <a:prstGeom prst="rect">
            <a:avLst/>
          </a:prstGeom>
          <a:noFill/>
          <a:ln/>
        </p:spPr>
      </p:pic>
      <p:sp>
        <p:nvSpPr>
          <p:cNvPr id="6" name="Text Box 7">
            <a:extLst>
              <a:ext uri="{FF2B5EF4-FFF2-40B4-BE49-F238E27FC236}">
                <a16:creationId xmlns:a16="http://schemas.microsoft.com/office/drawing/2014/main" id="{EC045590-D6F9-7375-5C36-05CC2920B8EA}"/>
              </a:ext>
            </a:extLst>
          </p:cNvPr>
          <p:cNvSpPr txBox="1">
            <a:spLocks noChangeArrowheads="1"/>
          </p:cNvSpPr>
          <p:nvPr/>
        </p:nvSpPr>
        <p:spPr bwMode="auto">
          <a:xfrm>
            <a:off x="1650310" y="2190752"/>
            <a:ext cx="3846368"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hu-HU" altLang="hu-HU" b="1" dirty="0"/>
              <a:t>Endogén glukóz felszabadulás mértéke a </a:t>
            </a:r>
            <a:r>
              <a:rPr lang="hu-HU" altLang="hu-HU" b="1" dirty="0" err="1"/>
              <a:t>postop</a:t>
            </a:r>
            <a:r>
              <a:rPr lang="hu-HU" altLang="hu-HU" b="1" dirty="0"/>
              <a:t>. 3. napon </a:t>
            </a:r>
            <a:r>
              <a:rPr lang="hu-HU" altLang="hu-HU" dirty="0"/>
              <a:t>(TEP műtöttek)</a:t>
            </a:r>
          </a:p>
        </p:txBody>
      </p:sp>
      <p:sp>
        <p:nvSpPr>
          <p:cNvPr id="7" name="Rectangle 5">
            <a:extLst>
              <a:ext uri="{FF2B5EF4-FFF2-40B4-BE49-F238E27FC236}">
                <a16:creationId xmlns:a16="http://schemas.microsoft.com/office/drawing/2014/main" id="{35FDB332-2D33-CB2E-2DC9-A6F535305D13}"/>
              </a:ext>
            </a:extLst>
          </p:cNvPr>
          <p:cNvSpPr txBox="1">
            <a:spLocks noChangeArrowheads="1"/>
          </p:cNvSpPr>
          <p:nvPr/>
        </p:nvSpPr>
        <p:spPr>
          <a:xfrm>
            <a:off x="7181849" y="2700340"/>
            <a:ext cx="463867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altLang="hu-HU"/>
              <a:t>Fokozott inzulin érzékenység</a:t>
            </a:r>
          </a:p>
          <a:p>
            <a:r>
              <a:rPr lang="hu-HU" altLang="hu-HU"/>
              <a:t>Kisebb stressz-válasz</a:t>
            </a:r>
          </a:p>
          <a:p>
            <a:r>
              <a:rPr lang="hu-HU" altLang="hu-HU"/>
              <a:t>Koraibb posztop. táplálás hyperglycaemia nélkül</a:t>
            </a:r>
          </a:p>
          <a:p>
            <a:endParaRPr lang="en-US" altLang="hu-HU" dirty="0"/>
          </a:p>
        </p:txBody>
      </p:sp>
      <p:sp>
        <p:nvSpPr>
          <p:cNvPr id="8" name="Text Box 6">
            <a:extLst>
              <a:ext uri="{FF2B5EF4-FFF2-40B4-BE49-F238E27FC236}">
                <a16:creationId xmlns:a16="http://schemas.microsoft.com/office/drawing/2014/main" id="{9D9594C2-86A6-5812-1792-779E62CCE641}"/>
              </a:ext>
            </a:extLst>
          </p:cNvPr>
          <p:cNvSpPr txBox="1">
            <a:spLocks noChangeArrowheads="1"/>
          </p:cNvSpPr>
          <p:nvPr/>
        </p:nvSpPr>
        <p:spPr bwMode="auto">
          <a:xfrm>
            <a:off x="3216276" y="6340475"/>
            <a:ext cx="6767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400" dirty="0" err="1"/>
              <a:t>Soop</a:t>
            </a:r>
            <a:r>
              <a:rPr lang="hu-HU" altLang="hu-HU" sz="1400" dirty="0"/>
              <a:t> M </a:t>
            </a:r>
            <a:r>
              <a:rPr lang="hu-HU" altLang="hu-HU" sz="1400" dirty="0" err="1"/>
              <a:t>et</a:t>
            </a:r>
            <a:r>
              <a:rPr lang="hu-HU" altLang="hu-HU" sz="1400" dirty="0"/>
              <a:t> </a:t>
            </a:r>
            <a:r>
              <a:rPr lang="hu-HU" altLang="hu-HU" sz="1400" dirty="0" err="1"/>
              <a:t>al</a:t>
            </a:r>
            <a:r>
              <a:rPr lang="hu-HU" altLang="hu-HU" sz="1400" dirty="0"/>
              <a:t>. </a:t>
            </a:r>
            <a:r>
              <a:rPr lang="hu-HU" altLang="hu-HU" sz="1400" dirty="0" err="1"/>
              <a:t>Clin</a:t>
            </a:r>
            <a:r>
              <a:rPr lang="hu-HU" altLang="hu-HU" sz="1400" dirty="0"/>
              <a:t> </a:t>
            </a:r>
            <a:r>
              <a:rPr lang="hu-HU" altLang="hu-HU" sz="1400" dirty="0" err="1"/>
              <a:t>Nutr</a:t>
            </a:r>
            <a:r>
              <a:rPr lang="hu-HU" altLang="hu-HU" sz="1400" dirty="0"/>
              <a:t> 2004</a:t>
            </a:r>
            <a:endParaRPr lang="en-US" altLang="hu-HU" sz="1400" dirty="0"/>
          </a:p>
        </p:txBody>
      </p:sp>
      <p:sp>
        <p:nvSpPr>
          <p:cNvPr id="10" name="Szövegdoboz 9">
            <a:extLst>
              <a:ext uri="{FF2B5EF4-FFF2-40B4-BE49-F238E27FC236}">
                <a16:creationId xmlns:a16="http://schemas.microsoft.com/office/drawing/2014/main" id="{ED702F9E-A14B-0DED-6C91-0567751BDC85}"/>
              </a:ext>
            </a:extLst>
          </p:cNvPr>
          <p:cNvSpPr txBox="1"/>
          <p:nvPr/>
        </p:nvSpPr>
        <p:spPr>
          <a:xfrm>
            <a:off x="2727406" y="6001921"/>
            <a:ext cx="1873457" cy="338554"/>
          </a:xfrm>
          <a:prstGeom prst="rect">
            <a:avLst/>
          </a:prstGeom>
          <a:noFill/>
        </p:spPr>
        <p:txBody>
          <a:bodyPr wrap="square">
            <a:spAutoFit/>
          </a:bodyPr>
          <a:lstStyle/>
          <a:p>
            <a:r>
              <a:rPr lang="hu-HU" sz="1600" b="0" i="0" dirty="0">
                <a:solidFill>
                  <a:srgbClr val="505050"/>
                </a:solidFill>
                <a:effectLst/>
                <a:latin typeface="helvetica" panose="020B0604020202020204" pitchFamily="34" charset="0"/>
              </a:rPr>
              <a:t>6,6-D</a:t>
            </a:r>
            <a:r>
              <a:rPr lang="hu-HU" sz="1600" b="0" i="0" baseline="-25000" dirty="0">
                <a:solidFill>
                  <a:srgbClr val="505050"/>
                </a:solidFill>
                <a:effectLst/>
                <a:latin typeface="helvetica" panose="020B0604020202020204" pitchFamily="34" charset="0"/>
              </a:rPr>
              <a:t>2</a:t>
            </a:r>
            <a:r>
              <a:rPr lang="hu-HU" sz="1600" b="0" i="0" dirty="0">
                <a:solidFill>
                  <a:srgbClr val="505050"/>
                </a:solidFill>
                <a:effectLst/>
                <a:latin typeface="helvetica" panose="020B0604020202020204" pitchFamily="34" charset="0"/>
              </a:rPr>
              <a:t>-glucose</a:t>
            </a:r>
            <a:endParaRPr lang="hu-HU" sz="1600" dirty="0"/>
          </a:p>
        </p:txBody>
      </p:sp>
    </p:spTree>
    <p:extLst>
      <p:ext uri="{BB962C8B-B14F-4D97-AF65-F5344CB8AC3E}">
        <p14:creationId xmlns:p14="http://schemas.microsoft.com/office/powerpoint/2010/main" val="400510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259" name="Rectangle 13725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a:extLst>
              <a:ext uri="{FF2B5EF4-FFF2-40B4-BE49-F238E27FC236}">
                <a16:creationId xmlns:a16="http://schemas.microsoft.com/office/drawing/2014/main" id="{EFE1E4B3-D05F-0FB9-6A21-CDA4A2270E82}"/>
              </a:ext>
            </a:extLst>
          </p:cNvPr>
          <p:cNvSpPr>
            <a:spLocks noGrp="1" noChangeArrowheads="1"/>
          </p:cNvSpPr>
          <p:nvPr>
            <p:ph type="title"/>
          </p:nvPr>
        </p:nvSpPr>
        <p:spPr>
          <a:xfrm>
            <a:off x="841248" y="385415"/>
            <a:ext cx="10506456" cy="1014984"/>
          </a:xfrm>
        </p:spPr>
        <p:txBody>
          <a:bodyPr vert="horz" lIns="91440" tIns="45720" rIns="91440" bIns="45720" rtlCol="0" anchor="b">
            <a:normAutofit/>
          </a:bodyPr>
          <a:lstStyle/>
          <a:p>
            <a:r>
              <a:rPr lang="hu-HU" altLang="hu-HU" sz="3200" dirty="0" err="1"/>
              <a:t>Preoperatív</a:t>
            </a:r>
            <a:r>
              <a:rPr lang="hu-HU" altLang="hu-HU" sz="3200" dirty="0"/>
              <a:t> CHO csökkenti a </a:t>
            </a:r>
            <a:r>
              <a:rPr lang="hu-HU" altLang="hu-HU" sz="3200" dirty="0" err="1"/>
              <a:t>posztoperativ</a:t>
            </a:r>
            <a:r>
              <a:rPr lang="hu-HU" altLang="hu-HU" sz="3200" dirty="0"/>
              <a:t> protein vesztést, javítja az izomerőt</a:t>
            </a:r>
            <a:endParaRPr lang="en-US" altLang="hu-HU" sz="3100" kern="1200" dirty="0">
              <a:solidFill>
                <a:schemeClr val="tx1"/>
              </a:solidFill>
              <a:latin typeface="+mj-lt"/>
              <a:ea typeface="+mj-ea"/>
              <a:cs typeface="+mj-cs"/>
            </a:endParaRPr>
          </a:p>
        </p:txBody>
      </p:sp>
      <p:sp>
        <p:nvSpPr>
          <p:cNvPr id="137261" name="Rectangle 13726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7263" name="Rectangle 13726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Picture 3">
            <a:extLst>
              <a:ext uri="{FF2B5EF4-FFF2-40B4-BE49-F238E27FC236}">
                <a16:creationId xmlns:a16="http://schemas.microsoft.com/office/drawing/2014/main" id="{DA296A9E-64D1-1359-EA0A-E0015E9621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392" t="29253" r="2185" b="6450"/>
          <a:stretch>
            <a:fillRect/>
          </a:stretch>
        </p:blipFill>
        <p:spPr>
          <a:xfrm>
            <a:off x="2495550" y="1852613"/>
            <a:ext cx="7200900" cy="3592512"/>
          </a:xfrm>
          <a:noFill/>
          <a:ln/>
        </p:spPr>
      </p:pic>
      <p:sp>
        <p:nvSpPr>
          <p:cNvPr id="3" name="Text Box 4">
            <a:extLst>
              <a:ext uri="{FF2B5EF4-FFF2-40B4-BE49-F238E27FC236}">
                <a16:creationId xmlns:a16="http://schemas.microsoft.com/office/drawing/2014/main" id="{DBFFCE32-733F-73DF-62EC-7EDD3B45042E}"/>
              </a:ext>
            </a:extLst>
          </p:cNvPr>
          <p:cNvSpPr txBox="1">
            <a:spLocks noChangeArrowheads="1"/>
          </p:cNvSpPr>
          <p:nvPr/>
        </p:nvSpPr>
        <p:spPr bwMode="auto">
          <a:xfrm>
            <a:off x="4440238" y="5949950"/>
            <a:ext cx="5472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400" dirty="0" err="1"/>
              <a:t>Henriksen</a:t>
            </a:r>
            <a:r>
              <a:rPr lang="hu-HU" altLang="hu-HU" sz="1400" dirty="0"/>
              <a:t> </a:t>
            </a:r>
            <a:r>
              <a:rPr lang="hu-HU" altLang="hu-HU" sz="1400" dirty="0" err="1"/>
              <a:t>et</a:t>
            </a:r>
            <a:r>
              <a:rPr lang="hu-HU" altLang="hu-HU" sz="1400" dirty="0"/>
              <a:t> </a:t>
            </a:r>
            <a:r>
              <a:rPr lang="hu-HU" altLang="hu-HU" sz="1400" dirty="0" err="1"/>
              <a:t>al</a:t>
            </a:r>
            <a:r>
              <a:rPr lang="hu-HU" altLang="hu-HU" sz="1400" dirty="0"/>
              <a:t>. </a:t>
            </a:r>
            <a:r>
              <a:rPr lang="hu-HU" altLang="hu-HU" sz="1400" dirty="0" err="1"/>
              <a:t>Acta</a:t>
            </a:r>
            <a:r>
              <a:rPr lang="hu-HU" altLang="hu-HU" sz="1400" dirty="0"/>
              <a:t> </a:t>
            </a:r>
            <a:r>
              <a:rPr lang="hu-HU" altLang="hu-HU" sz="1400" dirty="0" err="1"/>
              <a:t>Anaesth</a:t>
            </a:r>
            <a:r>
              <a:rPr lang="hu-HU" altLang="hu-HU" sz="1400" dirty="0"/>
              <a:t> </a:t>
            </a:r>
            <a:r>
              <a:rPr lang="hu-HU" altLang="hu-HU" sz="1400" dirty="0" err="1"/>
              <a:t>Scand</a:t>
            </a:r>
            <a:r>
              <a:rPr lang="hu-HU" altLang="hu-HU" sz="1400" dirty="0"/>
              <a:t> 2003</a:t>
            </a:r>
            <a:endParaRPr lang="en-US" altLang="hu-HU" sz="1400" dirty="0"/>
          </a:p>
        </p:txBody>
      </p:sp>
      <p:sp>
        <p:nvSpPr>
          <p:cNvPr id="10" name="Szövegdoboz 9">
            <a:extLst>
              <a:ext uri="{FF2B5EF4-FFF2-40B4-BE49-F238E27FC236}">
                <a16:creationId xmlns:a16="http://schemas.microsoft.com/office/drawing/2014/main" id="{E68836C1-287D-A735-C355-3180ADCD5FAA}"/>
              </a:ext>
            </a:extLst>
          </p:cNvPr>
          <p:cNvSpPr txBox="1"/>
          <p:nvPr/>
        </p:nvSpPr>
        <p:spPr>
          <a:xfrm>
            <a:off x="377575" y="5211286"/>
            <a:ext cx="6097712" cy="1200329"/>
          </a:xfrm>
          <a:prstGeom prst="rect">
            <a:avLst/>
          </a:prstGeom>
          <a:noFill/>
        </p:spPr>
        <p:txBody>
          <a:bodyPr wrap="square">
            <a:spAutoFit/>
          </a:bodyPr>
          <a:lstStyle/>
          <a:p>
            <a:r>
              <a:rPr lang="en-US" b="1" i="0" dirty="0">
                <a:solidFill>
                  <a:srgbClr val="212121"/>
                </a:solidFill>
                <a:effectLst/>
                <a:latin typeface="BlinkMacSystemFont"/>
              </a:rPr>
              <a:t> </a:t>
            </a:r>
            <a:r>
              <a:rPr lang="en-US" b="0" i="0" dirty="0">
                <a:solidFill>
                  <a:srgbClr val="212121"/>
                </a:solidFill>
                <a:effectLst/>
                <a:latin typeface="BlinkMacSystemFont"/>
              </a:rPr>
              <a:t>Significant postoperative decrease in </a:t>
            </a:r>
            <a:r>
              <a:rPr lang="en-US" b="1" i="0" dirty="0">
                <a:solidFill>
                  <a:srgbClr val="212121"/>
                </a:solidFill>
                <a:effectLst/>
                <a:latin typeface="BlinkMacSystemFont"/>
              </a:rPr>
              <a:t>glycogen synthase </a:t>
            </a:r>
            <a:r>
              <a:rPr lang="en-US" b="0" i="0" dirty="0">
                <a:solidFill>
                  <a:srgbClr val="212121"/>
                </a:solidFill>
                <a:effectLst/>
                <a:latin typeface="BlinkMacSystemFont"/>
              </a:rPr>
              <a:t>activity in the </a:t>
            </a:r>
            <a:r>
              <a:rPr lang="en-US" b="1" i="0" dirty="0">
                <a:solidFill>
                  <a:srgbClr val="212121"/>
                </a:solidFill>
                <a:effectLst/>
                <a:latin typeface="BlinkMacSystemFont"/>
              </a:rPr>
              <a:t>muscle biopsies </a:t>
            </a:r>
            <a:r>
              <a:rPr lang="en-US" b="0" i="0" dirty="0">
                <a:solidFill>
                  <a:srgbClr val="212121"/>
                </a:solidFill>
                <a:effectLst/>
                <a:latin typeface="BlinkMacSystemFont"/>
              </a:rPr>
              <a:t>was reduced in the intervention groups, and in combination, the intervention groups had a less reduced quadriceps strength after one month</a:t>
            </a:r>
            <a:r>
              <a:rPr lang="hu-HU" b="0" i="0" dirty="0">
                <a:solidFill>
                  <a:srgbClr val="212121"/>
                </a:solidFill>
                <a:effectLst/>
                <a:latin typeface="BlinkMacSystemFont"/>
              </a:rPr>
              <a:t>.</a:t>
            </a:r>
            <a:endParaRPr lang="hu-HU" dirty="0"/>
          </a:p>
        </p:txBody>
      </p:sp>
    </p:spTree>
    <p:extLst>
      <p:ext uri="{BB962C8B-B14F-4D97-AF65-F5344CB8AC3E}">
        <p14:creationId xmlns:p14="http://schemas.microsoft.com/office/powerpoint/2010/main" val="167088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259" name="Rectangle 13725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a:extLst>
              <a:ext uri="{FF2B5EF4-FFF2-40B4-BE49-F238E27FC236}">
                <a16:creationId xmlns:a16="http://schemas.microsoft.com/office/drawing/2014/main" id="{EFE1E4B3-D05F-0FB9-6A21-CDA4A2270E82}"/>
              </a:ext>
            </a:extLst>
          </p:cNvPr>
          <p:cNvSpPr>
            <a:spLocks noGrp="1" noChangeArrowheads="1"/>
          </p:cNvSpPr>
          <p:nvPr>
            <p:ph type="title"/>
          </p:nvPr>
        </p:nvSpPr>
        <p:spPr>
          <a:xfrm>
            <a:off x="841248" y="385415"/>
            <a:ext cx="10506456" cy="1014984"/>
          </a:xfrm>
        </p:spPr>
        <p:txBody>
          <a:bodyPr vert="horz" lIns="91440" tIns="45720" rIns="91440" bIns="45720" rtlCol="0" anchor="b">
            <a:normAutofit/>
          </a:bodyPr>
          <a:lstStyle/>
          <a:p>
            <a:r>
              <a:rPr lang="hu-HU" altLang="hu-HU" sz="3200" dirty="0" err="1"/>
              <a:t>Preoperatív</a:t>
            </a:r>
            <a:r>
              <a:rPr lang="hu-HU" altLang="hu-HU" sz="3200" dirty="0"/>
              <a:t> CHO adásának rizikója</a:t>
            </a:r>
            <a:endParaRPr lang="en-US" altLang="hu-HU" sz="3100" kern="1200" dirty="0">
              <a:solidFill>
                <a:schemeClr val="tx1"/>
              </a:solidFill>
              <a:latin typeface="+mj-lt"/>
              <a:ea typeface="+mj-ea"/>
              <a:cs typeface="+mj-cs"/>
            </a:endParaRPr>
          </a:p>
        </p:txBody>
      </p:sp>
      <p:sp>
        <p:nvSpPr>
          <p:cNvPr id="137261" name="Rectangle 13726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7263" name="Rectangle 13726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727F5645-4396-489C-59BC-FE95460E117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4483" b="6155"/>
          <a:stretch>
            <a:fillRect/>
          </a:stretch>
        </p:blipFill>
        <p:spPr>
          <a:xfrm>
            <a:off x="1730376" y="1696981"/>
            <a:ext cx="8686800" cy="4448175"/>
          </a:xfrm>
          <a:noFill/>
          <a:ln/>
        </p:spPr>
      </p:pic>
      <p:pic>
        <p:nvPicPr>
          <p:cNvPr id="8" name="Picture 4">
            <a:extLst>
              <a:ext uri="{FF2B5EF4-FFF2-40B4-BE49-F238E27FC236}">
                <a16:creationId xmlns:a16="http://schemas.microsoft.com/office/drawing/2014/main" id="{B8B638C6-F683-835B-245D-EF8619DE58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9659" t="94591" r="36273" b="-731"/>
          <a:stretch>
            <a:fillRect/>
          </a:stretch>
        </p:blipFill>
        <p:spPr>
          <a:xfrm>
            <a:off x="4643917" y="6202700"/>
            <a:ext cx="2588268" cy="417878"/>
          </a:xfrm>
          <a:noFill/>
          <a:ln/>
        </p:spPr>
      </p:pic>
      <p:sp>
        <p:nvSpPr>
          <p:cNvPr id="9" name="Szövegdoboz 8">
            <a:extLst>
              <a:ext uri="{FF2B5EF4-FFF2-40B4-BE49-F238E27FC236}">
                <a16:creationId xmlns:a16="http://schemas.microsoft.com/office/drawing/2014/main" id="{6228A34F-2300-0D85-C312-F6ACB7C95AB1}"/>
              </a:ext>
            </a:extLst>
          </p:cNvPr>
          <p:cNvSpPr txBox="1"/>
          <p:nvPr/>
        </p:nvSpPr>
        <p:spPr>
          <a:xfrm>
            <a:off x="6237211" y="4764641"/>
            <a:ext cx="3605434" cy="584775"/>
          </a:xfrm>
          <a:prstGeom prst="rect">
            <a:avLst/>
          </a:prstGeom>
          <a:solidFill>
            <a:srgbClr val="FFFFCC"/>
          </a:solidFill>
          <a:ln w="57150">
            <a:solidFill>
              <a:srgbClr val="993366"/>
            </a:solidFill>
          </a:ln>
        </p:spPr>
        <p:txBody>
          <a:bodyPr wrap="square" rtlCol="0">
            <a:spAutoFit/>
          </a:bodyPr>
          <a:lstStyle/>
          <a:p>
            <a:r>
              <a:rPr lang="hu-HU" sz="3200" dirty="0"/>
              <a:t>Az összetétel fontos!</a:t>
            </a:r>
          </a:p>
        </p:txBody>
      </p:sp>
    </p:spTree>
    <p:extLst>
      <p:ext uri="{BB962C8B-B14F-4D97-AF65-F5344CB8AC3E}">
        <p14:creationId xmlns:p14="http://schemas.microsoft.com/office/powerpoint/2010/main" val="10296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5" name="Rectangle 3482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1" name="Rectangle 9">
            <a:extLst>
              <a:ext uri="{FF2B5EF4-FFF2-40B4-BE49-F238E27FC236}">
                <a16:creationId xmlns:a16="http://schemas.microsoft.com/office/drawing/2014/main" id="{0D5C0598-6DCC-7039-CDB1-B1622C50C523}"/>
              </a:ext>
            </a:extLst>
          </p:cNvPr>
          <p:cNvSpPr>
            <a:spLocks noGrp="1" noChangeArrowheads="1"/>
          </p:cNvSpPr>
          <p:nvPr>
            <p:ph type="title"/>
          </p:nvPr>
        </p:nvSpPr>
        <p:spPr>
          <a:xfrm>
            <a:off x="838201" y="345810"/>
            <a:ext cx="5396012" cy="1325563"/>
          </a:xfrm>
        </p:spPr>
        <p:txBody>
          <a:bodyPr>
            <a:normAutofit/>
          </a:bodyPr>
          <a:lstStyle/>
          <a:p>
            <a:r>
              <a:rPr lang="hu-HU" altLang="hu-HU" dirty="0" err="1"/>
              <a:t>Preoperatív</a:t>
            </a:r>
            <a:r>
              <a:rPr lang="hu-HU" altLang="hu-HU" dirty="0"/>
              <a:t> CHO </a:t>
            </a:r>
            <a:endParaRPr lang="en-US" altLang="hu-HU" dirty="0"/>
          </a:p>
        </p:txBody>
      </p:sp>
      <p:sp>
        <p:nvSpPr>
          <p:cNvPr id="33803" name="Rectangle 11">
            <a:extLst>
              <a:ext uri="{FF2B5EF4-FFF2-40B4-BE49-F238E27FC236}">
                <a16:creationId xmlns:a16="http://schemas.microsoft.com/office/drawing/2014/main" id="{237761B1-45B9-3B1A-CAC9-1C369E74F626}"/>
              </a:ext>
            </a:extLst>
          </p:cNvPr>
          <p:cNvSpPr>
            <a:spLocks noGrp="1" noChangeArrowheads="1"/>
          </p:cNvSpPr>
          <p:nvPr>
            <p:ph type="body" idx="1"/>
          </p:nvPr>
        </p:nvSpPr>
        <p:spPr>
          <a:xfrm>
            <a:off x="838200" y="1825625"/>
            <a:ext cx="5264233" cy="4351338"/>
          </a:xfrm>
        </p:spPr>
        <p:txBody>
          <a:bodyPr>
            <a:normAutofit fontScale="92500" lnSpcReduction="20000"/>
          </a:bodyPr>
          <a:lstStyle/>
          <a:p>
            <a:pPr marL="0" indent="0">
              <a:buNone/>
            </a:pPr>
            <a:r>
              <a:rPr lang="hu-HU" altLang="hu-HU" dirty="0" err="1"/>
              <a:t>Maltodextrin</a:t>
            </a:r>
            <a:endParaRPr lang="hu-HU" altLang="hu-HU" dirty="0"/>
          </a:p>
          <a:p>
            <a:r>
              <a:rPr lang="hu-HU" altLang="hu-HU" dirty="0" err="1"/>
              <a:t>Preop.este</a:t>
            </a:r>
            <a:r>
              <a:rPr lang="hu-HU" altLang="hu-HU" dirty="0"/>
              <a:t> 100 g = 800 ml </a:t>
            </a:r>
            <a:r>
              <a:rPr lang="hu-HU" altLang="hu-HU" i="1" dirty="0"/>
              <a:t>glikogén raktárak feltöltése </a:t>
            </a:r>
          </a:p>
          <a:p>
            <a:r>
              <a:rPr lang="hu-HU" altLang="hu-HU" dirty="0" err="1"/>
              <a:t>Preop</a:t>
            </a:r>
            <a:r>
              <a:rPr lang="hu-HU" altLang="hu-HU" dirty="0"/>
              <a:t>. &gt; 2 órával  50g = 400 ml </a:t>
            </a:r>
            <a:r>
              <a:rPr lang="hu-HU" altLang="hu-HU" i="1" dirty="0"/>
              <a:t>„táplált állapotba állítás”</a:t>
            </a:r>
          </a:p>
          <a:p>
            <a:endParaRPr lang="en-US" altLang="hu-HU" dirty="0"/>
          </a:p>
          <a:p>
            <a:r>
              <a:rPr lang="hu-HU" altLang="hu-HU" dirty="0"/>
              <a:t>CHO: 12,5%, 50 Kcal/100 ml, 260 </a:t>
            </a:r>
            <a:r>
              <a:rPr lang="hu-HU" altLang="hu-HU" dirty="0" err="1"/>
              <a:t>mOsm</a:t>
            </a:r>
            <a:r>
              <a:rPr lang="hu-HU" altLang="hu-HU" dirty="0"/>
              <a:t>/kg, pH 5, 200 ml/db</a:t>
            </a:r>
          </a:p>
          <a:p>
            <a:r>
              <a:rPr lang="hu-HU" altLang="hu-HU" dirty="0">
                <a:solidFill>
                  <a:srgbClr val="7030A0"/>
                </a:solidFill>
              </a:rPr>
              <a:t>≠ Sportital 6-7% </a:t>
            </a:r>
          </a:p>
          <a:p>
            <a:r>
              <a:rPr lang="hu-HU" altLang="hu-HU" dirty="0">
                <a:solidFill>
                  <a:srgbClr val="7030A0"/>
                </a:solidFill>
              </a:rPr>
              <a:t>≠ 1 púpozott evőkanál cukor 20 g</a:t>
            </a:r>
          </a:p>
          <a:p>
            <a:r>
              <a:rPr lang="hu-HU" altLang="hu-HU" dirty="0">
                <a:solidFill>
                  <a:srgbClr val="7030A0"/>
                </a:solidFill>
              </a:rPr>
              <a:t>DM kivétel!</a:t>
            </a:r>
          </a:p>
        </p:txBody>
      </p:sp>
      <p:sp>
        <p:nvSpPr>
          <p:cNvPr id="34827" name="Oval 3482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2" descr="Nutricia preOp citrom ízű speciális gyógyászati célra szánt élelmiszer">
            <a:extLst>
              <a:ext uri="{FF2B5EF4-FFF2-40B4-BE49-F238E27FC236}">
                <a16:creationId xmlns:a16="http://schemas.microsoft.com/office/drawing/2014/main" id="{003F5E9E-8E91-9462-8A9F-2543D320C7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40" r="1"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34829" name="Arc 3482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4820" name="Picture 4" descr="Running, Recreation, Sky, Fun, Photography, Sports, Jogging, Jumping, Happy, Tree, ">
            <a:extLst>
              <a:ext uri="{FF2B5EF4-FFF2-40B4-BE49-F238E27FC236}">
                <a16:creationId xmlns:a16="http://schemas.microsoft.com/office/drawing/2014/main" id="{0B3C15FD-E710-6D17-D974-6E451A7AB3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65" r="10340"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03">
                                            <p:txEl>
                                              <p:pRg st="5" end="5"/>
                                            </p:txEl>
                                          </p:spTgt>
                                        </p:tgtEl>
                                        <p:attrNameLst>
                                          <p:attrName>style.visibility</p:attrName>
                                        </p:attrNameLst>
                                      </p:cBhvr>
                                      <p:to>
                                        <p:strVal val="visible"/>
                                      </p:to>
                                    </p:set>
                                    <p:animEffect transition="in" filter="fade">
                                      <p:cBhvr>
                                        <p:cTn id="7" dur="500"/>
                                        <p:tgtEl>
                                          <p:spTgt spid="3380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03">
                                            <p:txEl>
                                              <p:pRg st="6" end="6"/>
                                            </p:txEl>
                                          </p:spTgt>
                                        </p:tgtEl>
                                        <p:attrNameLst>
                                          <p:attrName>style.visibility</p:attrName>
                                        </p:attrNameLst>
                                      </p:cBhvr>
                                      <p:to>
                                        <p:strVal val="visible"/>
                                      </p:to>
                                    </p:set>
                                    <p:animEffect transition="in" filter="fade">
                                      <p:cBhvr>
                                        <p:cTn id="12" dur="500"/>
                                        <p:tgtEl>
                                          <p:spTgt spid="3380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03">
                                            <p:txEl>
                                              <p:pRg st="7" end="7"/>
                                            </p:txEl>
                                          </p:spTgt>
                                        </p:tgtEl>
                                        <p:attrNameLst>
                                          <p:attrName>style.visibility</p:attrName>
                                        </p:attrNameLst>
                                      </p:cBhvr>
                                      <p:to>
                                        <p:strVal val="visible"/>
                                      </p:to>
                                    </p:set>
                                    <p:animEffect transition="in" filter="fade">
                                      <p:cBhvr>
                                        <p:cTn id="17" dur="500"/>
                                        <p:tgtEl>
                                          <p:spTgt spid="33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836" name="Rectangle 77835">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29" name="Rectangle 5">
            <a:extLst>
              <a:ext uri="{FF2B5EF4-FFF2-40B4-BE49-F238E27FC236}">
                <a16:creationId xmlns:a16="http://schemas.microsoft.com/office/drawing/2014/main" id="{46681005-1A71-3671-929C-FBD4696DEEE1}"/>
              </a:ext>
            </a:extLst>
          </p:cNvPr>
          <p:cNvSpPr>
            <a:spLocks noGrp="1" noChangeArrowheads="1"/>
          </p:cNvSpPr>
          <p:nvPr>
            <p:ph type="title"/>
          </p:nvPr>
        </p:nvSpPr>
        <p:spPr>
          <a:xfrm>
            <a:off x="841248" y="256032"/>
            <a:ext cx="10506456" cy="1014984"/>
          </a:xfrm>
        </p:spPr>
        <p:txBody>
          <a:bodyPr anchor="b">
            <a:normAutofit/>
          </a:bodyPr>
          <a:lstStyle/>
          <a:p>
            <a:r>
              <a:rPr lang="hu-HU" altLang="hu-HU"/>
              <a:t>Sebészeti stressz okozta hyperglycaemia</a:t>
            </a:r>
            <a:endParaRPr lang="en-US" altLang="hu-HU"/>
          </a:p>
        </p:txBody>
      </p:sp>
      <p:sp>
        <p:nvSpPr>
          <p:cNvPr id="77838" name="Rectangle 7783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840" name="Rectangle 7783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831" name="Rectangle 7">
            <a:extLst>
              <a:ext uri="{FF2B5EF4-FFF2-40B4-BE49-F238E27FC236}">
                <a16:creationId xmlns:a16="http://schemas.microsoft.com/office/drawing/2014/main" id="{E5072139-6C62-55E6-53A4-99B709BE15CF}"/>
              </a:ext>
            </a:extLst>
          </p:cNvPr>
          <p:cNvSpPr>
            <a:spLocks noGrp="1" noChangeArrowheads="1"/>
          </p:cNvSpPr>
          <p:nvPr>
            <p:ph type="body" idx="1"/>
          </p:nvPr>
        </p:nvSpPr>
        <p:spPr>
          <a:xfrm>
            <a:off x="882499" y="2447262"/>
            <a:ext cx="10506456" cy="4750981"/>
          </a:xfrm>
        </p:spPr>
        <p:txBody>
          <a:bodyPr>
            <a:normAutofit/>
          </a:bodyPr>
          <a:lstStyle/>
          <a:p>
            <a:pPr marL="217170" indent="-217170" defTabSz="868680">
              <a:spcBef>
                <a:spcPts val="950"/>
              </a:spcBef>
            </a:pPr>
            <a:r>
              <a:rPr lang="hu-HU" altLang="hu-HU" sz="3600" dirty="0"/>
              <a:t>? A h</a:t>
            </a:r>
            <a:r>
              <a:rPr lang="hu-HU" altLang="hu-HU" sz="3600" kern="1200" dirty="0">
                <a:solidFill>
                  <a:schemeClr val="tx1"/>
                </a:solidFill>
                <a:latin typeface="+mn-lt"/>
                <a:ea typeface="+mn-ea"/>
                <a:cs typeface="+mn-cs"/>
              </a:rPr>
              <a:t>agyományos nézet: </a:t>
            </a:r>
          </a:p>
          <a:p>
            <a:pPr marL="651510" lvl="1" indent="-217170" defTabSz="868680">
              <a:spcBef>
                <a:spcPts val="475"/>
              </a:spcBef>
            </a:pPr>
            <a:r>
              <a:rPr lang="hu-HU" altLang="hu-HU" sz="3200" kern="1200" dirty="0">
                <a:solidFill>
                  <a:schemeClr val="tx1"/>
                </a:solidFill>
                <a:latin typeface="+mn-lt"/>
                <a:ea typeface="+mn-ea"/>
                <a:cs typeface="+mn-cs"/>
              </a:rPr>
              <a:t>A </a:t>
            </a:r>
            <a:r>
              <a:rPr lang="hu-HU" altLang="hu-HU" sz="3200" kern="1200" dirty="0" err="1">
                <a:solidFill>
                  <a:schemeClr val="tx1"/>
                </a:solidFill>
                <a:latin typeface="+mn-lt"/>
                <a:ea typeface="+mn-ea"/>
                <a:cs typeface="+mn-cs"/>
              </a:rPr>
              <a:t>hyperglycaemia</a:t>
            </a:r>
            <a:r>
              <a:rPr lang="hu-HU" altLang="hu-HU" sz="3200" kern="1200" dirty="0">
                <a:solidFill>
                  <a:schemeClr val="tx1"/>
                </a:solidFill>
                <a:latin typeface="+mn-lt"/>
                <a:ea typeface="+mn-ea"/>
                <a:cs typeface="+mn-cs"/>
              </a:rPr>
              <a:t> akut stressz helyzetben „nem veszélyes”</a:t>
            </a:r>
          </a:p>
          <a:p>
            <a:pPr marL="0" indent="0" defTabSz="868680">
              <a:spcBef>
                <a:spcPts val="950"/>
              </a:spcBef>
              <a:buNone/>
            </a:pPr>
            <a:endParaRPr lang="hu-HU" altLang="hu-HU" sz="3600" kern="1200" dirty="0">
              <a:solidFill>
                <a:schemeClr val="tx1"/>
              </a:solidFill>
              <a:latin typeface="+mn-lt"/>
              <a:ea typeface="+mn-ea"/>
              <a:cs typeface="+mn-cs"/>
            </a:endParaRPr>
          </a:p>
          <a:p>
            <a:pPr marL="217170" indent="-217170" defTabSz="868680">
              <a:spcBef>
                <a:spcPts val="950"/>
              </a:spcBef>
            </a:pPr>
            <a:r>
              <a:rPr lang="hu-HU" altLang="hu-HU" sz="3600" kern="1200" dirty="0">
                <a:solidFill>
                  <a:schemeClr val="tx1"/>
                </a:solidFill>
                <a:latin typeface="+mn-lt"/>
                <a:ea typeface="+mn-ea"/>
                <a:cs typeface="+mn-cs"/>
              </a:rPr>
              <a:t>? Kezelendő glukóz &gt; 12 </a:t>
            </a:r>
            <a:r>
              <a:rPr lang="hu-HU" altLang="hu-HU" sz="3600" kern="1200" dirty="0" err="1">
                <a:solidFill>
                  <a:schemeClr val="tx1"/>
                </a:solidFill>
                <a:latin typeface="+mn-lt"/>
                <a:ea typeface="+mn-ea"/>
                <a:cs typeface="+mn-cs"/>
              </a:rPr>
              <a:t>mmol</a:t>
            </a:r>
            <a:r>
              <a:rPr lang="hu-HU" altLang="hu-HU" sz="3600" kern="1200" dirty="0">
                <a:solidFill>
                  <a:schemeClr val="tx1"/>
                </a:solidFill>
                <a:latin typeface="+mn-lt"/>
                <a:ea typeface="+mn-ea"/>
                <a:cs typeface="+mn-cs"/>
              </a:rPr>
              <a:t>/l </a:t>
            </a:r>
          </a:p>
          <a:p>
            <a:pPr>
              <a:buFontTx/>
              <a:buNone/>
            </a:pPr>
            <a:endParaRPr lang="hu-HU" altLang="hu-HU" sz="4000" dirty="0"/>
          </a:p>
        </p:txBody>
      </p:sp>
      <p:sp>
        <p:nvSpPr>
          <p:cNvPr id="4" name="Text Box 13">
            <a:extLst>
              <a:ext uri="{FF2B5EF4-FFF2-40B4-BE49-F238E27FC236}">
                <a16:creationId xmlns:a16="http://schemas.microsoft.com/office/drawing/2014/main" id="{0D149941-2669-0C3F-2E04-8C445C566EB2}"/>
              </a:ext>
            </a:extLst>
          </p:cNvPr>
          <p:cNvSpPr txBox="1">
            <a:spLocks noChangeArrowheads="1"/>
          </p:cNvSpPr>
          <p:nvPr/>
        </p:nvSpPr>
        <p:spPr bwMode="auto">
          <a:xfrm>
            <a:off x="3553857" y="5993086"/>
            <a:ext cx="7073787" cy="29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68680">
              <a:spcBef>
                <a:spcPct val="50000"/>
              </a:spcBef>
            </a:pPr>
            <a:r>
              <a:rPr lang="hu-HU" altLang="hu-HU" sz="1330" kern="1200" err="1">
                <a:solidFill>
                  <a:schemeClr val="tx1"/>
                </a:solidFill>
                <a:latin typeface="+mn-lt"/>
                <a:ea typeface="+mn-ea"/>
                <a:cs typeface="+mn-cs"/>
              </a:rPr>
              <a:t>Hausel</a:t>
            </a:r>
            <a:r>
              <a:rPr lang="hu-HU" altLang="hu-HU" sz="1330" kern="1200">
                <a:solidFill>
                  <a:schemeClr val="tx1"/>
                </a:solidFill>
                <a:latin typeface="+mn-lt"/>
                <a:ea typeface="+mn-ea"/>
                <a:cs typeface="+mn-cs"/>
              </a:rPr>
              <a:t> J </a:t>
            </a:r>
            <a:r>
              <a:rPr lang="hu-HU" altLang="hu-HU" sz="1330" kern="1200" err="1">
                <a:solidFill>
                  <a:schemeClr val="tx1"/>
                </a:solidFill>
                <a:latin typeface="+mn-lt"/>
                <a:ea typeface="+mn-ea"/>
                <a:cs typeface="+mn-cs"/>
              </a:rPr>
              <a:t>et</a:t>
            </a:r>
            <a:r>
              <a:rPr lang="hu-HU" altLang="hu-HU" sz="1330" kern="1200">
                <a:solidFill>
                  <a:schemeClr val="tx1"/>
                </a:solidFill>
                <a:latin typeface="+mn-lt"/>
                <a:ea typeface="+mn-ea"/>
                <a:cs typeface="+mn-cs"/>
              </a:rPr>
              <a:t> </a:t>
            </a:r>
            <a:r>
              <a:rPr lang="hu-HU" altLang="hu-HU" sz="1330" kern="1200" err="1">
                <a:solidFill>
                  <a:schemeClr val="tx1"/>
                </a:solidFill>
                <a:latin typeface="+mn-lt"/>
                <a:ea typeface="+mn-ea"/>
                <a:cs typeface="+mn-cs"/>
              </a:rPr>
              <a:t>al</a:t>
            </a:r>
            <a:r>
              <a:rPr lang="hu-HU" altLang="hu-HU" sz="1330" kern="1200">
                <a:solidFill>
                  <a:schemeClr val="tx1"/>
                </a:solidFill>
                <a:latin typeface="+mn-lt"/>
                <a:ea typeface="+mn-ea"/>
                <a:cs typeface="+mn-cs"/>
              </a:rPr>
              <a:t>. </a:t>
            </a:r>
            <a:r>
              <a:rPr lang="hu-HU" altLang="hu-HU" sz="1330" kern="1200" err="1">
                <a:solidFill>
                  <a:schemeClr val="tx1"/>
                </a:solidFill>
                <a:latin typeface="+mn-lt"/>
                <a:ea typeface="+mn-ea"/>
                <a:cs typeface="+mn-cs"/>
              </a:rPr>
              <a:t>Anesth</a:t>
            </a:r>
            <a:r>
              <a:rPr lang="hu-HU" altLang="hu-HU" sz="1330" kern="1200">
                <a:solidFill>
                  <a:schemeClr val="tx1"/>
                </a:solidFill>
                <a:latin typeface="+mn-lt"/>
                <a:ea typeface="+mn-ea"/>
                <a:cs typeface="+mn-cs"/>
              </a:rPr>
              <a:t> </a:t>
            </a:r>
            <a:r>
              <a:rPr lang="hu-HU" altLang="hu-HU" sz="1330" kern="1200" err="1">
                <a:solidFill>
                  <a:schemeClr val="tx1"/>
                </a:solidFill>
                <a:latin typeface="+mn-lt"/>
                <a:ea typeface="+mn-ea"/>
                <a:cs typeface="+mn-cs"/>
              </a:rPr>
              <a:t>Analg</a:t>
            </a:r>
            <a:r>
              <a:rPr lang="hu-HU" altLang="hu-HU" sz="1330" kern="1200">
                <a:solidFill>
                  <a:schemeClr val="tx1"/>
                </a:solidFill>
                <a:latin typeface="+mn-lt"/>
                <a:ea typeface="+mn-ea"/>
                <a:cs typeface="+mn-cs"/>
              </a:rPr>
              <a:t> 2001;93:1344-50</a:t>
            </a:r>
            <a:endParaRPr lang="en-US" altLang="hu-HU"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490" name="Rectangle 14848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8492" name="Freeform: Shape 14849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8494" name="Freeform: Shape 14849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482" name="Rectangle 2">
            <a:extLst>
              <a:ext uri="{FF2B5EF4-FFF2-40B4-BE49-F238E27FC236}">
                <a16:creationId xmlns:a16="http://schemas.microsoft.com/office/drawing/2014/main" id="{03E56CDB-6C63-B9D8-8EA2-79B8FD0C4CED}"/>
              </a:ext>
            </a:extLst>
          </p:cNvPr>
          <p:cNvSpPr>
            <a:spLocks noGrp="1" noChangeArrowheads="1"/>
          </p:cNvSpPr>
          <p:nvPr>
            <p:ph type="title"/>
          </p:nvPr>
        </p:nvSpPr>
        <p:spPr>
          <a:xfrm>
            <a:off x="371094" y="1161288"/>
            <a:ext cx="3743706" cy="1239012"/>
          </a:xfrm>
        </p:spPr>
        <p:txBody>
          <a:bodyPr vert="horz" lIns="91440" tIns="45720" rIns="91440" bIns="45720" rtlCol="0" anchor="ctr">
            <a:normAutofit/>
          </a:bodyPr>
          <a:lstStyle/>
          <a:p>
            <a:r>
              <a:rPr lang="en-US" altLang="hu-HU" sz="2600" kern="1200" dirty="0">
                <a:solidFill>
                  <a:schemeClr val="tx1"/>
                </a:solidFill>
                <a:latin typeface="+mj-lt"/>
                <a:ea typeface="+mj-ea"/>
                <a:cs typeface="+mj-cs"/>
              </a:rPr>
              <a:t>„Minor” </a:t>
            </a:r>
            <a:r>
              <a:rPr lang="en-US" altLang="hu-HU" sz="2600" kern="1200" dirty="0" err="1">
                <a:solidFill>
                  <a:schemeClr val="tx1"/>
                </a:solidFill>
                <a:latin typeface="+mj-lt"/>
                <a:ea typeface="+mj-ea"/>
                <a:cs typeface="+mj-cs"/>
              </a:rPr>
              <a:t>hyperglycaemia</a:t>
            </a:r>
            <a:r>
              <a:rPr lang="en-US" altLang="hu-HU" sz="2600" kern="1200" dirty="0">
                <a:solidFill>
                  <a:schemeClr val="tx1"/>
                </a:solidFill>
                <a:latin typeface="+mj-lt"/>
                <a:ea typeface="+mj-ea"/>
                <a:cs typeface="+mj-cs"/>
              </a:rPr>
              <a:t> </a:t>
            </a:r>
            <a:r>
              <a:rPr lang="hu-HU" altLang="hu-HU" sz="2600" kern="1200" dirty="0">
                <a:solidFill>
                  <a:schemeClr val="tx1"/>
                </a:solidFill>
                <a:latin typeface="+mj-lt"/>
                <a:ea typeface="+mj-ea"/>
                <a:cs typeface="+mj-cs"/>
              </a:rPr>
              <a:t>is </a:t>
            </a:r>
            <a:r>
              <a:rPr lang="en-US" altLang="hu-HU" sz="2600" kern="1200" dirty="0" err="1">
                <a:solidFill>
                  <a:schemeClr val="tx1"/>
                </a:solidFill>
                <a:latin typeface="+mj-lt"/>
                <a:ea typeface="+mj-ea"/>
                <a:cs typeface="+mj-cs"/>
              </a:rPr>
              <a:t>növel</a:t>
            </a:r>
            <a:r>
              <a:rPr lang="hu-HU" altLang="hu-HU" sz="2600" kern="1200" dirty="0" err="1">
                <a:solidFill>
                  <a:schemeClr val="tx1"/>
                </a:solidFill>
                <a:latin typeface="+mj-lt"/>
                <a:ea typeface="+mj-ea"/>
                <a:cs typeface="+mj-cs"/>
              </a:rPr>
              <a:t>het</a:t>
            </a:r>
            <a:r>
              <a:rPr lang="en-US" altLang="hu-HU" sz="2600" kern="1200" dirty="0" err="1">
                <a:solidFill>
                  <a:schemeClr val="tx1"/>
                </a:solidFill>
                <a:latin typeface="+mj-lt"/>
                <a:ea typeface="+mj-ea"/>
                <a:cs typeface="+mj-cs"/>
              </a:rPr>
              <a:t>i</a:t>
            </a:r>
            <a:r>
              <a:rPr lang="en-US" altLang="hu-HU" sz="2600" kern="1200" dirty="0">
                <a:solidFill>
                  <a:schemeClr val="tx1"/>
                </a:solidFill>
                <a:latin typeface="+mj-lt"/>
                <a:ea typeface="+mj-ea"/>
                <a:cs typeface="+mj-cs"/>
              </a:rPr>
              <a:t> a </a:t>
            </a:r>
            <a:r>
              <a:rPr lang="en-US" altLang="hu-HU" sz="2600" kern="1200" dirty="0" err="1">
                <a:solidFill>
                  <a:schemeClr val="tx1"/>
                </a:solidFill>
                <a:latin typeface="+mj-lt"/>
                <a:ea typeface="+mj-ea"/>
                <a:cs typeface="+mj-cs"/>
              </a:rPr>
              <a:t>mortalitást</a:t>
            </a:r>
            <a:endParaRPr lang="en-US" altLang="hu-HU" sz="2600" kern="1200" dirty="0">
              <a:solidFill>
                <a:schemeClr val="tx1"/>
              </a:solidFill>
              <a:latin typeface="+mj-lt"/>
              <a:ea typeface="+mj-ea"/>
              <a:cs typeface="+mj-cs"/>
            </a:endParaRPr>
          </a:p>
        </p:txBody>
      </p:sp>
      <p:sp>
        <p:nvSpPr>
          <p:cNvPr id="148496" name="Rectangle 14849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8498" name="Rectangle 14849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484" name="Text Box 4">
            <a:extLst>
              <a:ext uri="{FF2B5EF4-FFF2-40B4-BE49-F238E27FC236}">
                <a16:creationId xmlns:a16="http://schemas.microsoft.com/office/drawing/2014/main" id="{3181D1B4-C040-E3EE-082B-ACE5F4BD6DCA}"/>
              </a:ext>
            </a:extLst>
          </p:cNvPr>
          <p:cNvSpPr txBox="1">
            <a:spLocks noChangeArrowheads="1"/>
          </p:cNvSpPr>
          <p:nvPr/>
        </p:nvSpPr>
        <p:spPr bwMode="auto">
          <a:xfrm>
            <a:off x="371094" y="2591754"/>
            <a:ext cx="3561449" cy="373189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Autofit/>
          </a:bodyPr>
          <a:lstStyle/>
          <a:p>
            <a:r>
              <a:rPr lang="hu-HU" altLang="hu-HU" sz="2400" dirty="0"/>
              <a:t>Szövődmény: </a:t>
            </a:r>
          </a:p>
          <a:p>
            <a:pPr indent="-228600">
              <a:buFont typeface="Arial" panose="020B0604020202020204" pitchFamily="34" charset="0"/>
              <a:buChar char="•"/>
            </a:pPr>
            <a:r>
              <a:rPr lang="en-US" altLang="hu-HU" sz="2400" dirty="0" err="1"/>
              <a:t>Veseelégtelenség</a:t>
            </a:r>
            <a:endParaRPr lang="en-US" altLang="hu-HU" sz="2400" dirty="0"/>
          </a:p>
          <a:p>
            <a:pPr indent="-228600">
              <a:buFont typeface="Arial" panose="020B0604020202020204" pitchFamily="34" charset="0"/>
              <a:buChar char="•"/>
            </a:pPr>
            <a:r>
              <a:rPr lang="en-US" altLang="hu-HU" sz="2400" dirty="0" err="1"/>
              <a:t>Bacteraemia</a:t>
            </a:r>
            <a:endParaRPr lang="hu-HU" altLang="hu-HU" sz="2400" dirty="0"/>
          </a:p>
          <a:p>
            <a:pPr indent="-228600">
              <a:buFont typeface="Arial" panose="020B0604020202020204" pitchFamily="34" charset="0"/>
              <a:buChar char="•"/>
            </a:pPr>
            <a:r>
              <a:rPr lang="en-US" altLang="hu-HU" sz="2400" dirty="0" err="1"/>
              <a:t>Polyneuropathia</a:t>
            </a:r>
            <a:endParaRPr lang="en-US" altLang="hu-HU" sz="2400" dirty="0"/>
          </a:p>
          <a:p>
            <a:pPr indent="-228600">
              <a:buFont typeface="Arial" panose="020B0604020202020204" pitchFamily="34" charset="0"/>
              <a:buChar char="•"/>
            </a:pPr>
            <a:endParaRPr lang="hu-HU" altLang="hu-HU" sz="2400" dirty="0"/>
          </a:p>
          <a:p>
            <a:r>
              <a:rPr lang="hu-HU" altLang="hu-HU" sz="2400" dirty="0" err="1"/>
              <a:t>Pathomechanizmus</a:t>
            </a:r>
            <a:r>
              <a:rPr lang="hu-HU" altLang="hu-HU" sz="2400" dirty="0"/>
              <a:t>:</a:t>
            </a:r>
          </a:p>
          <a:p>
            <a:pPr lvl="1" indent="-228600">
              <a:buFont typeface="Arial" panose="020B0604020202020204" pitchFamily="34" charset="0"/>
              <a:buChar char="•"/>
            </a:pPr>
            <a:r>
              <a:rPr lang="hu-HU" altLang="hu-HU" sz="2400" dirty="0" err="1"/>
              <a:t>Mithochondrialis</a:t>
            </a:r>
            <a:r>
              <a:rPr lang="hu-HU" altLang="hu-HU" sz="2400" dirty="0"/>
              <a:t> ROS túlprodukció</a:t>
            </a:r>
          </a:p>
          <a:p>
            <a:pPr lvl="1" indent="-228600">
              <a:buFont typeface="Arial" panose="020B0604020202020204" pitchFamily="34" charset="0"/>
              <a:buChar char="•"/>
            </a:pPr>
            <a:r>
              <a:rPr lang="hu-HU" altLang="hu-HU" sz="2400" dirty="0" err="1"/>
              <a:t>Insulin</a:t>
            </a:r>
            <a:r>
              <a:rPr lang="hu-HU" altLang="hu-HU" sz="2400" dirty="0"/>
              <a:t> kezelés csökkenti a CRP szintet</a:t>
            </a:r>
            <a:endParaRPr lang="en-US" altLang="hu-HU" sz="2400" dirty="0"/>
          </a:p>
          <a:p>
            <a:pPr lvl="1" indent="-228600">
              <a:buFont typeface="Arial" panose="020B0604020202020204" pitchFamily="34" charset="0"/>
              <a:buChar char="•"/>
            </a:pPr>
            <a:endParaRPr lang="en-US" altLang="hu-HU" sz="2400" dirty="0"/>
          </a:p>
        </p:txBody>
      </p:sp>
      <p:pic>
        <p:nvPicPr>
          <p:cNvPr id="148483" name="Picture 3">
            <a:extLst>
              <a:ext uri="{FF2B5EF4-FFF2-40B4-BE49-F238E27FC236}">
                <a16:creationId xmlns:a16="http://schemas.microsoft.com/office/drawing/2014/main" id="{E5DCE9A0-35E4-04F2-9ABC-29B86A07CC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079" t="19116" r="13300" b="7716"/>
          <a:stretch>
            <a:fillRect/>
          </a:stretch>
        </p:blipFill>
        <p:spPr>
          <a:xfrm>
            <a:off x="5094951" y="841248"/>
            <a:ext cx="6534473" cy="5276088"/>
          </a:xfrm>
          <a:prstGeom prst="rect">
            <a:avLst/>
          </a:prstGeom>
          <a:noFill/>
        </p:spPr>
      </p:pic>
      <p:sp>
        <p:nvSpPr>
          <p:cNvPr id="148485" name="Text Box 5">
            <a:extLst>
              <a:ext uri="{FF2B5EF4-FFF2-40B4-BE49-F238E27FC236}">
                <a16:creationId xmlns:a16="http://schemas.microsoft.com/office/drawing/2014/main" id="{1F0ED199-B543-1C6A-ADA7-26335E01DCA9}"/>
              </a:ext>
            </a:extLst>
          </p:cNvPr>
          <p:cNvSpPr txBox="1">
            <a:spLocks noChangeArrowheads="1"/>
          </p:cNvSpPr>
          <p:nvPr/>
        </p:nvSpPr>
        <p:spPr bwMode="auto">
          <a:xfrm>
            <a:off x="4866351" y="6223864"/>
            <a:ext cx="6534473" cy="527608"/>
          </a:xfrm>
          <a:prstGeom prst="rect">
            <a:avLst/>
          </a:prstGeom>
          <a:noFill/>
          <a:ln>
            <a:noFill/>
          </a:ln>
          <a:effectLst/>
        </p:spPr>
        <p:txBody>
          <a:bodyPr wrap="square">
            <a:noAutofit/>
          </a:bodyPr>
          <a:lstStyle/>
          <a:p>
            <a:pPr algn="ctr">
              <a:spcBef>
                <a:spcPct val="50000"/>
              </a:spcBef>
            </a:pPr>
            <a:r>
              <a:rPr lang="hu-HU" altLang="hu-HU" sz="1300" dirty="0" err="1"/>
              <a:t>G.Van</a:t>
            </a:r>
            <a:r>
              <a:rPr lang="hu-HU" altLang="hu-HU" sz="1300" dirty="0"/>
              <a:t> </a:t>
            </a:r>
            <a:r>
              <a:rPr lang="hu-HU" altLang="hu-HU" sz="1300" dirty="0" err="1"/>
              <a:t>den</a:t>
            </a:r>
            <a:r>
              <a:rPr lang="hu-HU" altLang="hu-HU" sz="1300" dirty="0"/>
              <a:t> </a:t>
            </a:r>
            <a:r>
              <a:rPr lang="hu-HU" altLang="hu-HU" sz="1300" dirty="0" err="1"/>
              <a:t>Berghe</a:t>
            </a:r>
            <a:r>
              <a:rPr lang="hu-HU" altLang="hu-HU" sz="1300" dirty="0"/>
              <a:t> </a:t>
            </a:r>
            <a:r>
              <a:rPr lang="hu-HU" altLang="hu-HU" sz="1300" dirty="0" err="1"/>
              <a:t>et</a:t>
            </a:r>
            <a:r>
              <a:rPr lang="hu-HU" altLang="hu-HU" sz="1300" dirty="0"/>
              <a:t> </a:t>
            </a:r>
            <a:r>
              <a:rPr lang="hu-HU" altLang="hu-HU" sz="1300" dirty="0" err="1"/>
              <a:t>al</a:t>
            </a:r>
            <a:r>
              <a:rPr lang="hu-HU" altLang="hu-HU" sz="1300" dirty="0"/>
              <a:t>. </a:t>
            </a:r>
            <a:r>
              <a:rPr lang="hu-HU" altLang="hu-HU" sz="1300" dirty="0" err="1"/>
              <a:t>Crit</a:t>
            </a:r>
            <a:r>
              <a:rPr lang="hu-HU" altLang="hu-HU" sz="1300" dirty="0"/>
              <a:t> </a:t>
            </a:r>
            <a:r>
              <a:rPr lang="hu-HU" altLang="hu-HU" sz="1300" dirty="0" err="1"/>
              <a:t>Care</a:t>
            </a:r>
            <a:r>
              <a:rPr lang="hu-HU" altLang="hu-HU" sz="1300" dirty="0"/>
              <a:t> </a:t>
            </a:r>
            <a:r>
              <a:rPr lang="hu-HU" altLang="hu-HU" sz="1300" dirty="0" err="1"/>
              <a:t>Med</a:t>
            </a:r>
            <a:r>
              <a:rPr lang="hu-HU" altLang="hu-HU" sz="1300" dirty="0"/>
              <a:t> 2003;31:2, </a:t>
            </a:r>
            <a:r>
              <a:rPr lang="hu-HU" altLang="hu-HU" sz="1200" dirty="0" err="1"/>
              <a:t>Brownlee</a:t>
            </a:r>
            <a:r>
              <a:rPr lang="hu-HU" altLang="hu-HU" sz="1200" dirty="0"/>
              <a:t>, </a:t>
            </a:r>
            <a:r>
              <a:rPr lang="hu-HU" altLang="hu-HU" sz="1200" dirty="0" err="1"/>
              <a:t>Nature</a:t>
            </a:r>
            <a:r>
              <a:rPr lang="hu-HU" altLang="hu-HU" sz="1200" dirty="0"/>
              <a:t> 2001</a:t>
            </a:r>
            <a:endParaRPr lang="en-US" altLang="hu-HU" sz="1200" dirty="0"/>
          </a:p>
          <a:p>
            <a:pPr algn="ctr">
              <a:spcBef>
                <a:spcPct val="50000"/>
              </a:spcBef>
            </a:pPr>
            <a:endParaRPr lang="en-US" altLang="hu-HU" sz="1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029" name="Rectangle 8602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21" name="Rectangle 5">
            <a:extLst>
              <a:ext uri="{FF2B5EF4-FFF2-40B4-BE49-F238E27FC236}">
                <a16:creationId xmlns:a16="http://schemas.microsoft.com/office/drawing/2014/main" id="{C235498D-B7F0-B39B-502F-C543695EBF37}"/>
              </a:ext>
            </a:extLst>
          </p:cNvPr>
          <p:cNvSpPr>
            <a:spLocks noGrp="1" noChangeArrowheads="1"/>
          </p:cNvSpPr>
          <p:nvPr>
            <p:ph type="title"/>
          </p:nvPr>
        </p:nvSpPr>
        <p:spPr>
          <a:xfrm>
            <a:off x="841248" y="256032"/>
            <a:ext cx="10506456" cy="1014984"/>
          </a:xfrm>
        </p:spPr>
        <p:txBody>
          <a:bodyPr anchor="b">
            <a:normAutofit/>
          </a:bodyPr>
          <a:lstStyle/>
          <a:p>
            <a:r>
              <a:rPr lang="hu-HU" altLang="hu-HU" sz="3100"/>
              <a:t>Szorosabb glukóz kontrol</a:t>
            </a:r>
            <a:br>
              <a:rPr lang="hu-HU" altLang="hu-HU" sz="3100"/>
            </a:br>
            <a:r>
              <a:rPr lang="hu-HU" altLang="hu-HU" sz="3100"/>
              <a:t>Mely betegcsoportnak előnyös az ITO-n?</a:t>
            </a:r>
            <a:endParaRPr lang="en-US" altLang="hu-HU" sz="3100"/>
          </a:p>
        </p:txBody>
      </p:sp>
      <p:sp>
        <p:nvSpPr>
          <p:cNvPr id="86031" name="Rectangle 8603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6033" name="Rectangle 8603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6024" name="Rectangle 8">
            <a:extLst>
              <a:ext uri="{FF2B5EF4-FFF2-40B4-BE49-F238E27FC236}">
                <a16:creationId xmlns:a16="http://schemas.microsoft.com/office/drawing/2014/main" id="{99039DE5-8AA6-4863-CD15-668941467DFC}"/>
              </a:ext>
            </a:extLst>
          </p:cNvPr>
          <p:cNvSpPr>
            <a:spLocks noGrp="1" noChangeArrowheads="1"/>
          </p:cNvSpPr>
          <p:nvPr>
            <p:ph type="body" idx="1"/>
          </p:nvPr>
        </p:nvSpPr>
        <p:spPr>
          <a:xfrm>
            <a:off x="1878274" y="1926266"/>
            <a:ext cx="7649783" cy="3985660"/>
          </a:xfrm>
        </p:spPr>
        <p:txBody>
          <a:bodyPr/>
          <a:lstStyle/>
          <a:p>
            <a:pPr marL="201168" indent="-201168" algn="ctr" defTabSz="804672">
              <a:spcBef>
                <a:spcPts val="880"/>
              </a:spcBef>
              <a:buNone/>
            </a:pPr>
            <a:r>
              <a:rPr lang="hu-HU" altLang="hu-HU" sz="2464" kern="1200" dirty="0">
                <a:solidFill>
                  <a:schemeClr val="tx1"/>
                </a:solidFill>
                <a:latin typeface="+mn-lt"/>
                <a:ea typeface="+mn-ea"/>
                <a:cs typeface="+mn-cs"/>
              </a:rPr>
              <a:t>2x800 </a:t>
            </a:r>
            <a:r>
              <a:rPr lang="hu-HU" altLang="hu-HU" sz="2464" kern="1200" dirty="0" err="1">
                <a:solidFill>
                  <a:schemeClr val="tx1"/>
                </a:solidFill>
                <a:latin typeface="+mn-lt"/>
                <a:ea typeface="+mn-ea"/>
                <a:cs typeface="+mn-cs"/>
              </a:rPr>
              <a:t>konzekutív</a:t>
            </a:r>
            <a:r>
              <a:rPr lang="hu-HU" altLang="hu-HU" sz="2464" kern="1200" dirty="0">
                <a:solidFill>
                  <a:schemeClr val="tx1"/>
                </a:solidFill>
                <a:latin typeface="+mn-lt"/>
                <a:ea typeface="+mn-ea"/>
                <a:cs typeface="+mn-cs"/>
              </a:rPr>
              <a:t> ITO beteg</a:t>
            </a:r>
          </a:p>
          <a:p>
            <a:pPr marL="201168" indent="-201168" defTabSz="804672">
              <a:spcBef>
                <a:spcPts val="880"/>
              </a:spcBef>
              <a:buNone/>
            </a:pPr>
            <a:r>
              <a:rPr lang="hu-HU" altLang="hu-HU" sz="2464" kern="1200" dirty="0">
                <a:solidFill>
                  <a:schemeClr val="tx1"/>
                </a:solidFill>
                <a:latin typeface="+mn-lt"/>
                <a:ea typeface="+mn-ea"/>
                <a:cs typeface="+mn-cs"/>
              </a:rPr>
              <a:t>					</a:t>
            </a:r>
            <a:r>
              <a:rPr lang="hu-HU" altLang="hu-HU" sz="2112" b="1" kern="1200" dirty="0">
                <a:solidFill>
                  <a:srgbClr val="CC0000"/>
                </a:solidFill>
                <a:latin typeface="+mn-lt"/>
                <a:ea typeface="+mn-ea"/>
                <a:cs typeface="+mn-cs"/>
              </a:rPr>
              <a:t>Mortalitás (%)</a:t>
            </a:r>
          </a:p>
          <a:p>
            <a:pPr marL="201168" indent="-201168" defTabSz="804672">
              <a:spcBef>
                <a:spcPts val="880"/>
              </a:spcBef>
              <a:buNone/>
            </a:pPr>
            <a:r>
              <a:rPr lang="hu-HU" altLang="hu-HU" sz="2112" kern="1200" dirty="0">
                <a:solidFill>
                  <a:srgbClr val="CC0000"/>
                </a:solidFill>
                <a:latin typeface="+mn-lt"/>
                <a:ea typeface="+mn-ea"/>
                <a:cs typeface="+mn-cs"/>
              </a:rPr>
              <a:t>Diagnózis</a:t>
            </a:r>
            <a:r>
              <a:rPr lang="hu-HU" altLang="hu-HU" sz="2112" kern="1200" dirty="0">
                <a:solidFill>
                  <a:schemeClr val="tx1"/>
                </a:solidFill>
                <a:latin typeface="+mn-lt"/>
                <a:ea typeface="+mn-ea"/>
                <a:cs typeface="+mn-cs"/>
              </a:rPr>
              <a:t>		Kontrol		Kezelt		p</a:t>
            </a:r>
          </a:p>
          <a:p>
            <a:pPr marL="201168" indent="-201168" defTabSz="804672">
              <a:spcBef>
                <a:spcPts val="880"/>
              </a:spcBef>
              <a:buNone/>
            </a:pPr>
            <a:r>
              <a:rPr lang="hu-HU" altLang="hu-HU" sz="2112" kern="1200" dirty="0" err="1">
                <a:solidFill>
                  <a:schemeClr val="tx1"/>
                </a:solidFill>
                <a:latin typeface="+mn-lt"/>
                <a:ea typeface="+mn-ea"/>
                <a:cs typeface="+mn-cs"/>
              </a:rPr>
              <a:t>Septikus</a:t>
            </a:r>
            <a:r>
              <a:rPr lang="hu-HU" altLang="hu-HU" sz="2112" kern="1200" dirty="0">
                <a:solidFill>
                  <a:schemeClr val="tx1"/>
                </a:solidFill>
                <a:latin typeface="+mn-lt"/>
                <a:ea typeface="+mn-ea"/>
                <a:cs typeface="+mn-cs"/>
              </a:rPr>
              <a:t> </a:t>
            </a:r>
            <a:r>
              <a:rPr lang="hu-HU" altLang="hu-HU" sz="2112" kern="1200" dirty="0" err="1">
                <a:solidFill>
                  <a:schemeClr val="tx1"/>
                </a:solidFill>
                <a:latin typeface="+mn-lt"/>
                <a:ea typeface="+mn-ea"/>
                <a:cs typeface="+mn-cs"/>
              </a:rPr>
              <a:t>shock</a:t>
            </a:r>
            <a:r>
              <a:rPr lang="hu-HU" altLang="hu-HU" sz="2112" kern="1200" dirty="0">
                <a:solidFill>
                  <a:schemeClr val="tx1"/>
                </a:solidFill>
                <a:latin typeface="+mn-lt"/>
                <a:ea typeface="+mn-ea"/>
                <a:cs typeface="+mn-cs"/>
              </a:rPr>
              <a:t>		60.4		44.9		=0.02</a:t>
            </a:r>
          </a:p>
          <a:p>
            <a:pPr marL="201168" indent="-201168" defTabSz="804672">
              <a:spcBef>
                <a:spcPts val="880"/>
              </a:spcBef>
              <a:buNone/>
            </a:pPr>
            <a:r>
              <a:rPr lang="hu-HU" altLang="hu-HU" sz="2112" kern="1200" dirty="0">
                <a:solidFill>
                  <a:schemeClr val="tx1"/>
                </a:solidFill>
                <a:latin typeface="+mn-lt"/>
                <a:ea typeface="+mn-ea"/>
                <a:cs typeface="+mn-cs"/>
              </a:rPr>
              <a:t>Neurológiai		21.0		8.1		=0.007</a:t>
            </a:r>
          </a:p>
          <a:p>
            <a:pPr marL="201168" indent="-201168" defTabSz="804672">
              <a:spcBef>
                <a:spcPts val="880"/>
              </a:spcBef>
              <a:buNone/>
            </a:pPr>
            <a:r>
              <a:rPr lang="hu-HU" altLang="hu-HU" sz="2112" b="1" kern="1200" dirty="0">
                <a:solidFill>
                  <a:srgbClr val="CC0000"/>
                </a:solidFill>
                <a:latin typeface="+mn-lt"/>
                <a:ea typeface="+mn-ea"/>
                <a:cs typeface="+mn-cs"/>
              </a:rPr>
              <a:t>Általános sebészet</a:t>
            </a:r>
            <a:r>
              <a:rPr lang="hu-HU" altLang="hu-HU" sz="2112" kern="1200" dirty="0">
                <a:solidFill>
                  <a:schemeClr val="tx1"/>
                </a:solidFill>
                <a:latin typeface="+mn-lt"/>
                <a:ea typeface="+mn-ea"/>
                <a:cs typeface="+mn-cs"/>
              </a:rPr>
              <a:t>	</a:t>
            </a:r>
            <a:r>
              <a:rPr lang="hu-HU" altLang="hu-HU" sz="2112" b="1" kern="1200" dirty="0">
                <a:solidFill>
                  <a:srgbClr val="CC0000"/>
                </a:solidFill>
                <a:latin typeface="+mn-lt"/>
                <a:ea typeface="+mn-ea"/>
                <a:cs typeface="+mn-cs"/>
              </a:rPr>
              <a:t>16.1		8.6		=0.04</a:t>
            </a:r>
          </a:p>
          <a:p>
            <a:pPr marL="201168" indent="-201168" defTabSz="804672">
              <a:spcBef>
                <a:spcPts val="880"/>
              </a:spcBef>
              <a:buNone/>
            </a:pPr>
            <a:r>
              <a:rPr lang="hu-HU" altLang="hu-HU" sz="2112" kern="1200" dirty="0">
                <a:solidFill>
                  <a:schemeClr val="tx1"/>
                </a:solidFill>
                <a:latin typeface="+mn-lt"/>
                <a:ea typeface="+mn-ea"/>
                <a:cs typeface="+mn-cs"/>
              </a:rPr>
              <a:t>Minden diagnózis	20.9		14.7		=0.02</a:t>
            </a:r>
          </a:p>
          <a:p>
            <a:pPr marL="201168" indent="-201168" defTabSz="804672">
              <a:spcBef>
                <a:spcPts val="880"/>
              </a:spcBef>
              <a:buNone/>
            </a:pPr>
            <a:r>
              <a:rPr lang="hu-HU" altLang="hu-HU" sz="2112" kern="1200" dirty="0" err="1">
                <a:solidFill>
                  <a:schemeClr val="tx1"/>
                </a:solidFill>
                <a:latin typeface="+mn-lt"/>
                <a:ea typeface="+mn-ea"/>
                <a:cs typeface="+mn-cs"/>
              </a:rPr>
              <a:t>Cardiológiai</a:t>
            </a:r>
            <a:r>
              <a:rPr lang="hu-HU" altLang="hu-HU" sz="2112" kern="1200" dirty="0">
                <a:solidFill>
                  <a:schemeClr val="tx1"/>
                </a:solidFill>
                <a:latin typeface="+mn-lt"/>
                <a:ea typeface="+mn-ea"/>
                <a:cs typeface="+mn-cs"/>
              </a:rPr>
              <a:t>, </a:t>
            </a:r>
            <a:r>
              <a:rPr lang="hu-HU" altLang="hu-HU" sz="2112" kern="1200" dirty="0" err="1">
                <a:solidFill>
                  <a:schemeClr val="tx1"/>
                </a:solidFill>
                <a:latin typeface="+mn-lt"/>
                <a:ea typeface="+mn-ea"/>
                <a:cs typeface="+mn-cs"/>
              </a:rPr>
              <a:t>respiratorikus</a:t>
            </a:r>
            <a:r>
              <a:rPr lang="hu-HU" altLang="hu-HU" sz="2112" kern="1200" dirty="0">
                <a:solidFill>
                  <a:schemeClr val="tx1"/>
                </a:solidFill>
                <a:latin typeface="+mn-lt"/>
                <a:ea typeface="+mn-ea"/>
                <a:cs typeface="+mn-cs"/>
              </a:rPr>
              <a:t>, egyéb belgyógyászati, trauma: NS</a:t>
            </a:r>
          </a:p>
          <a:p>
            <a:pPr>
              <a:buFontTx/>
              <a:buNone/>
            </a:pPr>
            <a:endParaRPr lang="en-US" altLang="hu-HU" sz="2400" dirty="0"/>
          </a:p>
        </p:txBody>
      </p:sp>
      <p:sp>
        <p:nvSpPr>
          <p:cNvPr id="86023" name="Text Box 7">
            <a:extLst>
              <a:ext uri="{FF2B5EF4-FFF2-40B4-BE49-F238E27FC236}">
                <a16:creationId xmlns:a16="http://schemas.microsoft.com/office/drawing/2014/main" id="{207F4A54-7FC7-EA4D-7AC2-D2D6F6DFD886}"/>
              </a:ext>
            </a:extLst>
          </p:cNvPr>
          <p:cNvSpPr txBox="1">
            <a:spLocks noChangeArrowheads="1"/>
          </p:cNvSpPr>
          <p:nvPr/>
        </p:nvSpPr>
        <p:spPr bwMode="auto">
          <a:xfrm>
            <a:off x="3977360" y="6132463"/>
            <a:ext cx="6341268" cy="28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04672">
              <a:spcBef>
                <a:spcPct val="50000"/>
              </a:spcBef>
            </a:pPr>
            <a:r>
              <a:rPr lang="hu-HU" altLang="hu-HU" sz="1232" kern="1200" dirty="0" err="1">
                <a:solidFill>
                  <a:schemeClr val="tx1"/>
                </a:solidFill>
                <a:latin typeface="+mn-lt"/>
                <a:ea typeface="+mn-ea"/>
                <a:cs typeface="+mn-cs"/>
              </a:rPr>
              <a:t>Krinsley</a:t>
            </a:r>
            <a:r>
              <a:rPr lang="hu-HU" altLang="hu-HU" sz="1232" kern="1200" dirty="0">
                <a:solidFill>
                  <a:schemeClr val="tx1"/>
                </a:solidFill>
                <a:latin typeface="+mn-lt"/>
                <a:ea typeface="+mn-ea"/>
                <a:cs typeface="+mn-cs"/>
              </a:rPr>
              <a:t> JS. </a:t>
            </a:r>
            <a:r>
              <a:rPr lang="hu-HU" altLang="hu-HU" sz="1232" kern="1200" dirty="0" err="1">
                <a:solidFill>
                  <a:schemeClr val="tx1"/>
                </a:solidFill>
                <a:latin typeface="+mn-lt"/>
                <a:ea typeface="+mn-ea"/>
                <a:cs typeface="+mn-cs"/>
              </a:rPr>
              <a:t>Mayo</a:t>
            </a:r>
            <a:r>
              <a:rPr lang="hu-HU" altLang="hu-HU" sz="1232" kern="1200" dirty="0">
                <a:solidFill>
                  <a:schemeClr val="tx1"/>
                </a:solidFill>
                <a:latin typeface="+mn-lt"/>
                <a:ea typeface="+mn-ea"/>
                <a:cs typeface="+mn-cs"/>
              </a:rPr>
              <a:t> </a:t>
            </a:r>
            <a:r>
              <a:rPr lang="hu-HU" altLang="hu-HU" sz="1232" kern="1200" dirty="0" err="1">
                <a:solidFill>
                  <a:schemeClr val="tx1"/>
                </a:solidFill>
                <a:latin typeface="+mn-lt"/>
                <a:ea typeface="+mn-ea"/>
                <a:cs typeface="+mn-cs"/>
              </a:rPr>
              <a:t>Clinic</a:t>
            </a:r>
            <a:r>
              <a:rPr lang="hu-HU" altLang="hu-HU" sz="1232" kern="1200" dirty="0">
                <a:solidFill>
                  <a:schemeClr val="tx1"/>
                </a:solidFill>
                <a:latin typeface="+mn-lt"/>
                <a:ea typeface="+mn-ea"/>
                <a:cs typeface="+mn-cs"/>
              </a:rPr>
              <a:t> </a:t>
            </a:r>
            <a:r>
              <a:rPr lang="hu-HU" altLang="hu-HU" sz="1232" kern="1200" dirty="0" err="1">
                <a:solidFill>
                  <a:schemeClr val="tx1"/>
                </a:solidFill>
                <a:latin typeface="+mn-lt"/>
                <a:ea typeface="+mn-ea"/>
                <a:cs typeface="+mn-cs"/>
              </a:rPr>
              <a:t>Proc</a:t>
            </a:r>
            <a:r>
              <a:rPr lang="hu-HU" altLang="hu-HU" sz="1232" kern="1200" dirty="0">
                <a:solidFill>
                  <a:schemeClr val="tx1"/>
                </a:solidFill>
                <a:latin typeface="+mn-lt"/>
                <a:ea typeface="+mn-ea"/>
                <a:cs typeface="+mn-cs"/>
              </a:rPr>
              <a:t> 2004;79:992-1000</a:t>
            </a:r>
            <a:endParaRPr lang="en-US" altLang="hu-HU"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1248" y="256032"/>
            <a:ext cx="10506456" cy="1014984"/>
          </a:xfrm>
        </p:spPr>
        <p:txBody>
          <a:bodyPr anchor="b">
            <a:normAutofit/>
          </a:bodyPr>
          <a:lstStyle/>
          <a:p>
            <a:r>
              <a:rPr lang="hu-HU" altLang="hu-HU" sz="3100"/>
              <a:t>Glukóz kontrol</a:t>
            </a:r>
            <a:br>
              <a:rPr lang="hu-HU" altLang="hu-HU" sz="3100"/>
            </a:br>
            <a:r>
              <a:rPr lang="hu-HU" altLang="hu-HU" sz="3100"/>
              <a:t>NICE study</a:t>
            </a:r>
            <a:endParaRPr lang="en-US" altLang="hu-HU" sz="310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72" name="Rectangle 8">
            <a:extLst>
              <a:ext uri="{FF2B5EF4-FFF2-40B4-BE49-F238E27FC236}">
                <a16:creationId xmlns:a16="http://schemas.microsoft.com/office/drawing/2014/main" id="{20746F3A-917D-15C3-62C7-1B0CA342FEA9}"/>
              </a:ext>
            </a:extLst>
          </p:cNvPr>
          <p:cNvSpPr>
            <a:spLocks noGrp="1" noChangeArrowheads="1"/>
          </p:cNvSpPr>
          <p:nvPr>
            <p:ph type="body" idx="1"/>
          </p:nvPr>
        </p:nvSpPr>
        <p:spPr>
          <a:xfrm>
            <a:off x="2178094" y="1926266"/>
            <a:ext cx="7835811" cy="4082584"/>
          </a:xfrm>
        </p:spPr>
        <p:txBody>
          <a:bodyPr/>
          <a:lstStyle/>
          <a:p>
            <a:pPr marL="205740" indent="-205740" defTabSz="822960">
              <a:spcBef>
                <a:spcPts val="900"/>
              </a:spcBef>
            </a:pPr>
            <a:r>
              <a:rPr lang="hu-HU" altLang="hu-HU" sz="2520" kern="1200">
                <a:solidFill>
                  <a:schemeClr val="tx1"/>
                </a:solidFill>
                <a:latin typeface="+mn-lt"/>
                <a:ea typeface="+mn-ea"/>
                <a:cs typeface="+mn-cs"/>
              </a:rPr>
              <a:t>6000 beteg</a:t>
            </a:r>
          </a:p>
          <a:p>
            <a:pPr marL="205740" indent="-205740" defTabSz="822960">
              <a:spcBef>
                <a:spcPts val="900"/>
              </a:spcBef>
            </a:pPr>
            <a:r>
              <a:rPr lang="hu-HU" altLang="hu-HU" sz="2520" kern="1200" err="1">
                <a:solidFill>
                  <a:schemeClr val="tx1"/>
                </a:solidFill>
                <a:latin typeface="+mn-lt"/>
                <a:ea typeface="+mn-ea"/>
                <a:cs typeface="+mn-cs"/>
              </a:rPr>
              <a:t>Randomizált</a:t>
            </a:r>
            <a:endParaRPr lang="hu-HU" altLang="hu-HU" sz="2520" kern="1200">
              <a:solidFill>
                <a:schemeClr val="tx1"/>
              </a:solidFill>
              <a:latin typeface="+mn-lt"/>
              <a:ea typeface="+mn-ea"/>
              <a:cs typeface="+mn-cs"/>
            </a:endParaRPr>
          </a:p>
          <a:p>
            <a:pPr marL="205740" indent="-205740" defTabSz="822960">
              <a:spcBef>
                <a:spcPts val="900"/>
              </a:spcBef>
              <a:buNone/>
            </a:pPr>
            <a:r>
              <a:rPr lang="hu-HU" altLang="hu-HU" sz="2520" kern="1200">
                <a:solidFill>
                  <a:schemeClr val="tx1"/>
                </a:solidFill>
                <a:latin typeface="+mn-lt"/>
                <a:ea typeface="+mn-ea"/>
                <a:cs typeface="+mn-cs"/>
              </a:rPr>
              <a:t>				</a:t>
            </a:r>
            <a:r>
              <a:rPr lang="hu-HU" altLang="hu-HU" sz="2520" kern="1200">
                <a:solidFill>
                  <a:srgbClr val="CC0000"/>
                </a:solidFill>
                <a:latin typeface="+mn-lt"/>
                <a:ea typeface="+mn-ea"/>
                <a:cs typeface="+mn-cs"/>
              </a:rPr>
              <a:t>intenzív		hagyományos</a:t>
            </a:r>
          </a:p>
          <a:p>
            <a:pPr marL="205740" indent="-205740" defTabSz="822960">
              <a:spcBef>
                <a:spcPts val="900"/>
              </a:spcBef>
              <a:buNone/>
            </a:pPr>
            <a:r>
              <a:rPr lang="hu-HU" altLang="hu-HU" sz="2520" kern="1200">
                <a:solidFill>
                  <a:schemeClr val="tx1"/>
                </a:solidFill>
                <a:latin typeface="+mn-lt"/>
                <a:ea typeface="+mn-ea"/>
                <a:cs typeface="+mn-cs"/>
              </a:rPr>
              <a:t>cukorszint 		4.5-6.0 		8.0-10.0</a:t>
            </a:r>
          </a:p>
          <a:p>
            <a:pPr marL="205740" indent="-205740" defTabSz="822960">
              <a:spcBef>
                <a:spcPts val="900"/>
              </a:spcBef>
              <a:buNone/>
            </a:pPr>
            <a:r>
              <a:rPr lang="hu-HU" altLang="hu-HU" sz="2520" b="1" kern="1200">
                <a:solidFill>
                  <a:srgbClr val="CC0000"/>
                </a:solidFill>
                <a:latin typeface="+mn-lt"/>
                <a:ea typeface="+mn-ea"/>
                <a:cs typeface="+mn-cs"/>
              </a:rPr>
              <a:t>mortalitás 		27.5%			24.9%    (p=0.02)</a:t>
            </a:r>
          </a:p>
          <a:p>
            <a:pPr marL="205740" indent="-205740" defTabSz="822960">
              <a:spcBef>
                <a:spcPts val="900"/>
              </a:spcBef>
              <a:buNone/>
            </a:pPr>
            <a:endParaRPr lang="hu-HU" altLang="hu-HU" sz="2520" b="1" kern="1200">
              <a:solidFill>
                <a:srgbClr val="CC0000"/>
              </a:solidFill>
              <a:latin typeface="+mn-lt"/>
              <a:ea typeface="+mn-ea"/>
              <a:cs typeface="+mn-cs"/>
            </a:endParaRPr>
          </a:p>
          <a:p>
            <a:pPr marL="205740" indent="-205740" defTabSz="822960">
              <a:spcBef>
                <a:spcPts val="900"/>
              </a:spcBef>
              <a:buNone/>
            </a:pPr>
            <a:r>
              <a:rPr lang="hu-HU" altLang="hu-HU" sz="2520" kern="1200">
                <a:solidFill>
                  <a:schemeClr val="tx1"/>
                </a:solidFill>
                <a:latin typeface="+mn-lt"/>
                <a:ea typeface="+mn-ea"/>
                <a:cs typeface="+mn-cs"/>
              </a:rPr>
              <a:t>De: alacsony kalória: 890 Kcal/nap</a:t>
            </a:r>
          </a:p>
          <a:p>
            <a:pPr marL="617220" lvl="1" indent="-205740" defTabSz="822960">
              <a:spcBef>
                <a:spcPts val="450"/>
              </a:spcBef>
              <a:buFontTx/>
              <a:buChar char="•"/>
            </a:pPr>
            <a:endParaRPr lang="hu-HU" altLang="hu-HU" sz="2160" kern="1200">
              <a:solidFill>
                <a:schemeClr val="tx1"/>
              </a:solidFill>
              <a:latin typeface="+mn-lt"/>
              <a:ea typeface="+mn-ea"/>
              <a:cs typeface="+mn-cs"/>
            </a:endParaRPr>
          </a:p>
          <a:p>
            <a:pPr marL="205740" indent="-205740" defTabSz="822960">
              <a:spcBef>
                <a:spcPts val="900"/>
              </a:spcBef>
            </a:pPr>
            <a:endParaRPr lang="hu-HU" altLang="hu-HU" sz="2520" kern="1200">
              <a:solidFill>
                <a:schemeClr val="tx1"/>
              </a:solidFill>
              <a:latin typeface="+mn-lt"/>
              <a:ea typeface="+mn-ea"/>
              <a:cs typeface="+mn-cs"/>
            </a:endParaRPr>
          </a:p>
          <a:p>
            <a:pPr marL="205740" indent="-205740" defTabSz="822960">
              <a:spcBef>
                <a:spcPts val="900"/>
              </a:spcBef>
            </a:pPr>
            <a:endParaRPr lang="hu-HU" altLang="hu-HU" sz="2520" kern="1200">
              <a:solidFill>
                <a:schemeClr val="tx1"/>
              </a:solidFill>
              <a:latin typeface="+mn-lt"/>
              <a:ea typeface="+mn-ea"/>
              <a:cs typeface="+mn-cs"/>
            </a:endParaRPr>
          </a:p>
          <a:p>
            <a:endParaRPr lang="en-US" altLang="hu-HU" dirty="0"/>
          </a:p>
        </p:txBody>
      </p:sp>
      <p:sp>
        <p:nvSpPr>
          <p:cNvPr id="88071" name="Text Box 7">
            <a:extLst>
              <a:ext uri="{FF2B5EF4-FFF2-40B4-BE49-F238E27FC236}">
                <a16:creationId xmlns:a16="http://schemas.microsoft.com/office/drawing/2014/main" id="{4EEF1D80-7FD6-F1BC-FAC5-28C9EAF0B454}"/>
              </a:ext>
            </a:extLst>
          </p:cNvPr>
          <p:cNvSpPr txBox="1">
            <a:spLocks noChangeArrowheads="1"/>
          </p:cNvSpPr>
          <p:nvPr/>
        </p:nvSpPr>
        <p:spPr bwMode="auto">
          <a:xfrm>
            <a:off x="3282154" y="6008849"/>
            <a:ext cx="6365164"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defTabSz="822960">
              <a:spcBef>
                <a:spcPct val="50000"/>
              </a:spcBef>
            </a:pPr>
            <a:r>
              <a:rPr lang="hu-HU" altLang="hu-HU" sz="1260" kern="1200">
                <a:solidFill>
                  <a:schemeClr val="tx1"/>
                </a:solidFill>
                <a:latin typeface="+mn-lt"/>
                <a:ea typeface="+mn-ea"/>
                <a:cs typeface="+mn-cs"/>
              </a:rPr>
              <a:t>NICE-SUGAR NEJM 2009;360:1283-97</a:t>
            </a:r>
            <a:endParaRPr lang="en-US" altLang="hu-HU"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F8F5105F-1FD7-D1E1-349D-4A13736D21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326" b="11856"/>
          <a:stretch>
            <a:fillRect/>
          </a:stretch>
        </p:blipFill>
        <p:spPr>
          <a:xfrm>
            <a:off x="5752801" y="2340477"/>
            <a:ext cx="5822511" cy="2785872"/>
          </a:xfrm>
          <a:noFill/>
          <a:ln/>
        </p:spPr>
      </p:pic>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1248" y="256032"/>
            <a:ext cx="10506456" cy="1014984"/>
          </a:xfrm>
        </p:spPr>
        <p:txBody>
          <a:bodyPr anchor="b">
            <a:normAutofit/>
          </a:bodyPr>
          <a:lstStyle/>
          <a:p>
            <a:r>
              <a:rPr lang="hu-HU" altLang="hu-HU" sz="3200" dirty="0" err="1"/>
              <a:t>Preoperatív</a:t>
            </a:r>
            <a:r>
              <a:rPr lang="hu-HU" altLang="hu-HU" sz="3200" dirty="0"/>
              <a:t> HbA1C és posztoperatív szövődmények</a:t>
            </a:r>
            <a:br>
              <a:rPr lang="hu-HU" altLang="hu-HU" sz="3200" dirty="0"/>
            </a:br>
            <a:r>
              <a:rPr lang="hu-HU" altLang="hu-HU" sz="3200" dirty="0"/>
              <a:t>(nem ismert diabetes)</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9">
            <a:extLst>
              <a:ext uri="{FF2B5EF4-FFF2-40B4-BE49-F238E27FC236}">
                <a16:creationId xmlns:a16="http://schemas.microsoft.com/office/drawing/2014/main" id="{55741076-25F4-201B-B19B-A0AC850A6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9503" y="2335677"/>
            <a:ext cx="5972388" cy="3058007"/>
          </a:xfrm>
          <a:prstGeom prst="rect">
            <a:avLst/>
          </a:prstGeom>
          <a:noFill/>
          <a:ln/>
        </p:spPr>
      </p:pic>
      <p:sp>
        <p:nvSpPr>
          <p:cNvPr id="5" name="Text Box 7">
            <a:extLst>
              <a:ext uri="{FF2B5EF4-FFF2-40B4-BE49-F238E27FC236}">
                <a16:creationId xmlns:a16="http://schemas.microsoft.com/office/drawing/2014/main" id="{594C9CDE-EE37-9FD8-2260-51F47F0C3D9B}"/>
              </a:ext>
            </a:extLst>
          </p:cNvPr>
          <p:cNvSpPr txBox="1">
            <a:spLocks noChangeArrowheads="1"/>
          </p:cNvSpPr>
          <p:nvPr/>
        </p:nvSpPr>
        <p:spPr bwMode="auto">
          <a:xfrm>
            <a:off x="2414071" y="5973442"/>
            <a:ext cx="525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400" dirty="0" err="1"/>
              <a:t>Gustafsson</a:t>
            </a:r>
            <a:r>
              <a:rPr lang="hu-HU" altLang="hu-HU" sz="1400" dirty="0"/>
              <a:t> </a:t>
            </a:r>
            <a:r>
              <a:rPr lang="hu-HU" altLang="hu-HU" sz="1400" dirty="0" err="1"/>
              <a:t>et</a:t>
            </a:r>
            <a:r>
              <a:rPr lang="hu-HU" altLang="hu-HU" sz="1400" dirty="0"/>
              <a:t> </a:t>
            </a:r>
            <a:r>
              <a:rPr lang="hu-HU" altLang="hu-HU" sz="1400" dirty="0" err="1"/>
              <a:t>al</a:t>
            </a:r>
            <a:r>
              <a:rPr lang="hu-HU" altLang="hu-HU" sz="1400" dirty="0"/>
              <a:t>. Brit J </a:t>
            </a:r>
            <a:r>
              <a:rPr lang="hu-HU" altLang="hu-HU" sz="1400" dirty="0" err="1"/>
              <a:t>Surg</a:t>
            </a:r>
            <a:r>
              <a:rPr lang="hu-HU" altLang="hu-HU" sz="1400" dirty="0"/>
              <a:t> 2009; 96:1358-64</a:t>
            </a:r>
            <a:endParaRPr lang="en-US" altLang="hu-HU" sz="1400" dirty="0"/>
          </a:p>
        </p:txBody>
      </p:sp>
    </p:spTree>
    <p:extLst>
      <p:ext uri="{BB962C8B-B14F-4D97-AF65-F5344CB8AC3E}">
        <p14:creationId xmlns:p14="http://schemas.microsoft.com/office/powerpoint/2010/main" val="355424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1248" y="256032"/>
            <a:ext cx="10506456" cy="1014984"/>
          </a:xfrm>
        </p:spPr>
        <p:txBody>
          <a:bodyPr anchor="b">
            <a:normAutofit/>
          </a:bodyPr>
          <a:lstStyle/>
          <a:p>
            <a:r>
              <a:rPr lang="hu-HU" altLang="hu-HU" sz="3200" dirty="0" err="1"/>
              <a:t>Insulin</a:t>
            </a:r>
            <a:r>
              <a:rPr lang="hu-HU" altLang="hu-HU" sz="3200" dirty="0"/>
              <a:t> rezisztencia és </a:t>
            </a:r>
            <a:r>
              <a:rPr lang="hu-HU" altLang="hu-HU" sz="3200" dirty="0" err="1"/>
              <a:t>hyperglycaemia</a:t>
            </a:r>
            <a:r>
              <a:rPr lang="hu-HU" altLang="hu-HU" sz="3200" dirty="0"/>
              <a:t> elkerülése</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artalom helye 7">
            <a:extLst>
              <a:ext uri="{FF2B5EF4-FFF2-40B4-BE49-F238E27FC236}">
                <a16:creationId xmlns:a16="http://schemas.microsoft.com/office/drawing/2014/main" id="{15F37CC1-157E-505B-2061-3D52254E4034}"/>
              </a:ext>
            </a:extLst>
          </p:cNvPr>
          <p:cNvSpPr>
            <a:spLocks noGrp="1"/>
          </p:cNvSpPr>
          <p:nvPr>
            <p:ph idx="1"/>
          </p:nvPr>
        </p:nvSpPr>
        <p:spPr>
          <a:xfrm>
            <a:off x="841248" y="2196794"/>
            <a:ext cx="5257801" cy="4128912"/>
          </a:xfrm>
        </p:spPr>
        <p:txBody>
          <a:bodyPr/>
          <a:lstStyle/>
          <a:p>
            <a:r>
              <a:rPr lang="hu-HU" altLang="hu-HU" dirty="0">
                <a:solidFill>
                  <a:schemeClr val="tx1">
                    <a:lumMod val="50000"/>
                    <a:lumOff val="50000"/>
                  </a:schemeClr>
                </a:solidFill>
              </a:rPr>
              <a:t>Metabolikus előkészítés </a:t>
            </a:r>
          </a:p>
          <a:p>
            <a:r>
              <a:rPr lang="hu-HU" altLang="hu-HU" dirty="0"/>
              <a:t>Minimál </a:t>
            </a:r>
            <a:r>
              <a:rPr lang="hu-HU" altLang="hu-HU" dirty="0" err="1"/>
              <a:t>invazív</a:t>
            </a:r>
            <a:r>
              <a:rPr lang="hu-HU" altLang="hu-HU" dirty="0"/>
              <a:t> sebészet</a:t>
            </a:r>
          </a:p>
          <a:p>
            <a:pPr lvl="1"/>
            <a:r>
              <a:rPr lang="hu-HU" altLang="hu-HU" dirty="0"/>
              <a:t>Inzulin szenzitivitás és a műtét nagysága összefügg</a:t>
            </a:r>
          </a:p>
          <a:p>
            <a:r>
              <a:rPr lang="hu-HU" altLang="hu-HU" dirty="0">
                <a:solidFill>
                  <a:schemeClr val="tx1">
                    <a:lumMod val="50000"/>
                    <a:lumOff val="50000"/>
                  </a:schemeClr>
                </a:solidFill>
              </a:rPr>
              <a:t>EDA, adekvát fájdalomcsillapítás</a:t>
            </a:r>
          </a:p>
          <a:p>
            <a:endParaRPr lang="hu-HU" dirty="0"/>
          </a:p>
        </p:txBody>
      </p:sp>
      <p:pic>
        <p:nvPicPr>
          <p:cNvPr id="9" name="Picture 4">
            <a:extLst>
              <a:ext uri="{FF2B5EF4-FFF2-40B4-BE49-F238E27FC236}">
                <a16:creationId xmlns:a16="http://schemas.microsoft.com/office/drawing/2014/main" id="{4F25FAAF-6CCF-B923-F14B-98774AE50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326" b="7085"/>
          <a:stretch>
            <a:fillRect/>
          </a:stretch>
        </p:blipFill>
        <p:spPr>
          <a:xfrm>
            <a:off x="6268177" y="2196794"/>
            <a:ext cx="5524375" cy="3145651"/>
          </a:xfrm>
          <a:prstGeom prst="rect">
            <a:avLst/>
          </a:prstGeom>
          <a:noFill/>
          <a:ln/>
        </p:spPr>
      </p:pic>
      <p:sp>
        <p:nvSpPr>
          <p:cNvPr id="10" name="Text Box 7">
            <a:extLst>
              <a:ext uri="{FF2B5EF4-FFF2-40B4-BE49-F238E27FC236}">
                <a16:creationId xmlns:a16="http://schemas.microsoft.com/office/drawing/2014/main" id="{EB1AAC75-1566-5066-3B7A-5E4D2DF1EC2B}"/>
              </a:ext>
            </a:extLst>
          </p:cNvPr>
          <p:cNvSpPr txBox="1">
            <a:spLocks noChangeArrowheads="1"/>
          </p:cNvSpPr>
          <p:nvPr/>
        </p:nvSpPr>
        <p:spPr bwMode="auto">
          <a:xfrm>
            <a:off x="7180264" y="5886450"/>
            <a:ext cx="4752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dirty="0" err="1"/>
              <a:t>Thorell</a:t>
            </a:r>
            <a:r>
              <a:rPr lang="hu-HU" altLang="hu-HU" sz="1400" dirty="0"/>
              <a:t> </a:t>
            </a:r>
            <a:r>
              <a:rPr lang="hu-HU" altLang="hu-HU" sz="1400" dirty="0" err="1"/>
              <a:t>et</a:t>
            </a:r>
            <a:r>
              <a:rPr lang="hu-HU" altLang="hu-HU" sz="1400" dirty="0"/>
              <a:t> </a:t>
            </a:r>
            <a:r>
              <a:rPr lang="hu-HU" altLang="hu-HU" sz="1400" dirty="0" err="1"/>
              <a:t>al</a:t>
            </a:r>
            <a:r>
              <a:rPr lang="hu-HU" altLang="hu-HU" sz="1400" dirty="0"/>
              <a:t>. </a:t>
            </a:r>
            <a:r>
              <a:rPr lang="hu-HU" altLang="hu-HU" sz="1400" dirty="0" err="1"/>
              <a:t>Curr</a:t>
            </a:r>
            <a:r>
              <a:rPr lang="hu-HU" altLang="hu-HU" sz="1400" dirty="0"/>
              <a:t> </a:t>
            </a:r>
            <a:r>
              <a:rPr lang="hu-HU" altLang="hu-HU" sz="1400" dirty="0" err="1"/>
              <a:t>Opin</a:t>
            </a:r>
            <a:r>
              <a:rPr lang="hu-HU" altLang="hu-HU" sz="1400" dirty="0"/>
              <a:t> </a:t>
            </a:r>
            <a:r>
              <a:rPr lang="hu-HU" altLang="hu-HU" sz="1400" dirty="0" err="1"/>
              <a:t>Clin</a:t>
            </a:r>
            <a:r>
              <a:rPr lang="hu-HU" altLang="hu-HU" sz="1400" dirty="0"/>
              <a:t> </a:t>
            </a:r>
            <a:r>
              <a:rPr lang="hu-HU" altLang="hu-HU" sz="1400" dirty="0" err="1"/>
              <a:t>Nutr</a:t>
            </a:r>
            <a:r>
              <a:rPr lang="hu-HU" altLang="hu-HU" sz="1400" dirty="0"/>
              <a:t> </a:t>
            </a:r>
            <a:r>
              <a:rPr lang="hu-HU" altLang="hu-HU" sz="1400" dirty="0" err="1"/>
              <a:t>Metab</a:t>
            </a:r>
            <a:r>
              <a:rPr lang="hu-HU" altLang="hu-HU" sz="1400" dirty="0"/>
              <a:t> </a:t>
            </a:r>
            <a:r>
              <a:rPr lang="hu-HU" altLang="hu-HU" sz="1400" dirty="0" err="1"/>
              <a:t>Care</a:t>
            </a:r>
            <a:r>
              <a:rPr lang="hu-HU" altLang="hu-HU" sz="1400" dirty="0"/>
              <a:t> 1999</a:t>
            </a:r>
            <a:endParaRPr lang="en-US" altLang="hu-HU" sz="1400" dirty="0"/>
          </a:p>
        </p:txBody>
      </p:sp>
    </p:spTree>
    <p:extLst>
      <p:ext uri="{BB962C8B-B14F-4D97-AF65-F5344CB8AC3E}">
        <p14:creationId xmlns:p14="http://schemas.microsoft.com/office/powerpoint/2010/main" val="427071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5302EE1B-82C8-4897-C8C9-3418F04A6AF4}"/>
              </a:ext>
            </a:extLst>
          </p:cNvPr>
          <p:cNvSpPr>
            <a:spLocks noGrp="1" noChangeArrowheads="1"/>
          </p:cNvSpPr>
          <p:nvPr>
            <p:ph type="title"/>
          </p:nvPr>
        </p:nvSpPr>
        <p:spPr/>
        <p:txBody>
          <a:bodyPr/>
          <a:lstStyle/>
          <a:p>
            <a:r>
              <a:rPr lang="hu-HU" altLang="hu-HU" dirty="0"/>
              <a:t>Mi a cél?</a:t>
            </a:r>
            <a:endParaRPr lang="en-US" altLang="hu-HU" dirty="0"/>
          </a:p>
        </p:txBody>
      </p:sp>
      <p:sp>
        <p:nvSpPr>
          <p:cNvPr id="177155" name="Rectangle 3">
            <a:extLst>
              <a:ext uri="{FF2B5EF4-FFF2-40B4-BE49-F238E27FC236}">
                <a16:creationId xmlns:a16="http://schemas.microsoft.com/office/drawing/2014/main" id="{63356726-9190-D81E-5A69-CDD51E483F10}"/>
              </a:ext>
            </a:extLst>
          </p:cNvPr>
          <p:cNvSpPr>
            <a:spLocks noGrp="1" noChangeArrowheads="1"/>
          </p:cNvSpPr>
          <p:nvPr>
            <p:ph type="body" idx="1"/>
          </p:nvPr>
        </p:nvSpPr>
        <p:spPr>
          <a:xfrm>
            <a:off x="838201" y="1738313"/>
            <a:ext cx="9578976" cy="4703762"/>
          </a:xfrm>
        </p:spPr>
        <p:txBody>
          <a:bodyPr/>
          <a:lstStyle/>
          <a:p>
            <a:r>
              <a:rPr lang="hu-HU" altLang="hu-HU" dirty="0"/>
              <a:t>Betegbiztonság </a:t>
            </a:r>
          </a:p>
          <a:p>
            <a:pPr lvl="1"/>
            <a:r>
              <a:rPr lang="hu-HU" altLang="hu-HU" dirty="0"/>
              <a:t>Negatív protein/kalória egyensúly kivédése </a:t>
            </a:r>
          </a:p>
          <a:p>
            <a:pPr lvl="1"/>
            <a:r>
              <a:rPr lang="hu-HU" altLang="hu-HU" dirty="0"/>
              <a:t>Folyadék-, elektrolit-, sav-bázis </a:t>
            </a:r>
            <a:r>
              <a:rPr lang="hu-HU" altLang="hu-HU" dirty="0" err="1"/>
              <a:t>homeostasis</a:t>
            </a:r>
            <a:r>
              <a:rPr lang="hu-HU" altLang="hu-HU" dirty="0"/>
              <a:t> </a:t>
            </a:r>
          </a:p>
          <a:p>
            <a:pPr lvl="1"/>
            <a:r>
              <a:rPr lang="hu-HU" altLang="hu-HU" dirty="0"/>
              <a:t>Izom-, immun-, kognitív funkciók fenntartása</a:t>
            </a:r>
          </a:p>
          <a:p>
            <a:pPr lvl="1"/>
            <a:r>
              <a:rPr lang="hu-HU" altLang="hu-HU" dirty="0"/>
              <a:t>Postoperatív felépülés elősegítése</a:t>
            </a:r>
          </a:p>
          <a:p>
            <a:r>
              <a:rPr lang="hu-HU" altLang="hu-HU" dirty="0"/>
              <a:t>Költségek</a:t>
            </a:r>
          </a:p>
          <a:p>
            <a:r>
              <a:rPr lang="hu-HU" altLang="hu-HU" dirty="0"/>
              <a:t>Idő, kapacitás</a:t>
            </a:r>
            <a:endParaRPr lang="en-US" altLang="hu-HU" dirty="0"/>
          </a:p>
        </p:txBody>
      </p:sp>
      <p:sp>
        <p:nvSpPr>
          <p:cNvPr id="177156" name="Text Box 4">
            <a:extLst>
              <a:ext uri="{FF2B5EF4-FFF2-40B4-BE49-F238E27FC236}">
                <a16:creationId xmlns:a16="http://schemas.microsoft.com/office/drawing/2014/main" id="{683343F8-380C-4CA9-CA4D-58BEB6F5F0C5}"/>
              </a:ext>
            </a:extLst>
          </p:cNvPr>
          <p:cNvSpPr txBox="1">
            <a:spLocks noChangeArrowheads="1"/>
          </p:cNvSpPr>
          <p:nvPr/>
        </p:nvSpPr>
        <p:spPr bwMode="auto">
          <a:xfrm>
            <a:off x="1283117" y="2246919"/>
            <a:ext cx="7056441" cy="163121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endParaRPr lang="hu-HU" altLang="hu-HU" sz="1000" dirty="0">
              <a:solidFill>
                <a:srgbClr val="C00000"/>
              </a:solidFill>
            </a:endParaRPr>
          </a:p>
          <a:p>
            <a:pPr>
              <a:buFontTx/>
              <a:buChar char="•"/>
            </a:pPr>
            <a:r>
              <a:rPr lang="hu-HU" altLang="hu-HU" sz="3600" dirty="0">
                <a:solidFill>
                  <a:srgbClr val="C00000"/>
                </a:solidFill>
              </a:rPr>
              <a:t> morbiditás relatív rizikó: 1,6</a:t>
            </a:r>
          </a:p>
          <a:p>
            <a:pPr>
              <a:buFontTx/>
              <a:buChar char="•"/>
            </a:pPr>
            <a:r>
              <a:rPr lang="hu-HU" altLang="hu-HU" sz="3600" dirty="0">
                <a:solidFill>
                  <a:srgbClr val="C00000"/>
                </a:solidFill>
              </a:rPr>
              <a:t> mortalitás relatív rizikó: 2,63</a:t>
            </a:r>
          </a:p>
          <a:p>
            <a:pPr>
              <a:buFontTx/>
              <a:buChar char="•"/>
            </a:pPr>
            <a:endParaRPr lang="en-US" altLang="hu-HU" sz="1600" dirty="0">
              <a:solidFill>
                <a:srgbClr val="C00000"/>
              </a:solidFill>
            </a:endParaRPr>
          </a:p>
        </p:txBody>
      </p:sp>
      <p:sp>
        <p:nvSpPr>
          <p:cNvPr id="177157" name="Text Box 5">
            <a:extLst>
              <a:ext uri="{FF2B5EF4-FFF2-40B4-BE49-F238E27FC236}">
                <a16:creationId xmlns:a16="http://schemas.microsoft.com/office/drawing/2014/main" id="{01D1CDA2-9335-3E86-2859-91CBC1A8596D}"/>
              </a:ext>
            </a:extLst>
          </p:cNvPr>
          <p:cNvSpPr txBox="1">
            <a:spLocks noChangeArrowheads="1"/>
          </p:cNvSpPr>
          <p:nvPr/>
        </p:nvSpPr>
        <p:spPr bwMode="auto">
          <a:xfrm>
            <a:off x="3944880" y="3749422"/>
            <a:ext cx="18716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3200" dirty="0">
                <a:solidFill>
                  <a:srgbClr val="C00000"/>
                </a:solidFill>
              </a:rPr>
              <a:t>(308,9%)</a:t>
            </a:r>
            <a:endParaRPr lang="en-US" altLang="hu-HU" sz="3200" dirty="0">
              <a:solidFill>
                <a:srgbClr val="C00000"/>
              </a:solidFill>
            </a:endParaRPr>
          </a:p>
        </p:txBody>
      </p:sp>
      <p:sp>
        <p:nvSpPr>
          <p:cNvPr id="177158" name="Text Box 6">
            <a:extLst>
              <a:ext uri="{FF2B5EF4-FFF2-40B4-BE49-F238E27FC236}">
                <a16:creationId xmlns:a16="http://schemas.microsoft.com/office/drawing/2014/main" id="{8B2F53E0-7F44-D7D2-AD29-AF943886487D}"/>
              </a:ext>
            </a:extLst>
          </p:cNvPr>
          <p:cNvSpPr txBox="1">
            <a:spLocks noChangeArrowheads="1"/>
          </p:cNvSpPr>
          <p:nvPr/>
        </p:nvSpPr>
        <p:spPr bwMode="auto">
          <a:xfrm>
            <a:off x="3944880" y="4305653"/>
            <a:ext cx="24005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3200" dirty="0">
                <a:solidFill>
                  <a:srgbClr val="C00000"/>
                </a:solidFill>
              </a:rPr>
              <a:t>(LOS:+ 6 nap)</a:t>
            </a:r>
            <a:endParaRPr lang="en-US" altLang="hu-HU" sz="3200" dirty="0">
              <a:solidFill>
                <a:srgbClr val="C00000"/>
              </a:solidFill>
            </a:endParaRPr>
          </a:p>
        </p:txBody>
      </p:sp>
      <p:sp>
        <p:nvSpPr>
          <p:cNvPr id="177159" name="Text Box 7">
            <a:extLst>
              <a:ext uri="{FF2B5EF4-FFF2-40B4-BE49-F238E27FC236}">
                <a16:creationId xmlns:a16="http://schemas.microsoft.com/office/drawing/2014/main" id="{4829FF6A-00DE-3D1B-7A38-94DF2C86DE85}"/>
              </a:ext>
            </a:extLst>
          </p:cNvPr>
          <p:cNvSpPr txBox="1">
            <a:spLocks noChangeArrowheads="1"/>
          </p:cNvSpPr>
          <p:nvPr/>
        </p:nvSpPr>
        <p:spPr bwMode="auto">
          <a:xfrm>
            <a:off x="3287714" y="6289675"/>
            <a:ext cx="6911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400" dirty="0" err="1"/>
              <a:t>Waitzberg</a:t>
            </a:r>
            <a:r>
              <a:rPr lang="hu-HU" altLang="hu-HU" sz="1400" dirty="0"/>
              <a:t> DL. </a:t>
            </a:r>
            <a:r>
              <a:rPr lang="hu-HU" altLang="hu-HU" sz="1400" dirty="0" err="1"/>
              <a:t>Curr</a:t>
            </a:r>
            <a:r>
              <a:rPr lang="hu-HU" altLang="hu-HU" sz="1400" dirty="0"/>
              <a:t> </a:t>
            </a:r>
            <a:r>
              <a:rPr lang="hu-HU" altLang="hu-HU" sz="1400" dirty="0" err="1"/>
              <a:t>Opin</a:t>
            </a:r>
            <a:r>
              <a:rPr lang="hu-HU" altLang="hu-HU" sz="1400" dirty="0"/>
              <a:t> </a:t>
            </a:r>
            <a:r>
              <a:rPr lang="hu-HU" altLang="hu-HU" sz="1400" dirty="0" err="1"/>
              <a:t>Clin</a:t>
            </a:r>
            <a:r>
              <a:rPr lang="hu-HU" altLang="hu-HU" sz="1400" dirty="0"/>
              <a:t> </a:t>
            </a:r>
            <a:r>
              <a:rPr lang="hu-HU" altLang="hu-HU" sz="1400" dirty="0" err="1"/>
              <a:t>Nutr</a:t>
            </a:r>
            <a:r>
              <a:rPr lang="hu-HU" altLang="hu-HU" sz="1400" dirty="0"/>
              <a:t> and </a:t>
            </a:r>
            <a:r>
              <a:rPr lang="hu-HU" altLang="hu-HU" sz="1400" dirty="0" err="1"/>
              <a:t>Met</a:t>
            </a:r>
            <a:r>
              <a:rPr lang="hu-HU" altLang="hu-HU" sz="1400" dirty="0"/>
              <a:t> </a:t>
            </a:r>
            <a:r>
              <a:rPr lang="hu-HU" altLang="hu-HU" sz="1400" dirty="0" err="1"/>
              <a:t>Care</a:t>
            </a:r>
            <a:r>
              <a:rPr lang="hu-HU" altLang="hu-HU" sz="1400" dirty="0"/>
              <a:t> 2003,6:531-538</a:t>
            </a:r>
            <a:endParaRPr lang="en-US" altLang="hu-HU"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fade">
                                      <p:cBhvr>
                                        <p:cTn id="7" dur="500"/>
                                        <p:tgtEl>
                                          <p:spTgt spid="177156"/>
                                        </p:tgtEl>
                                      </p:cBhvr>
                                    </p:animEffect>
                                  </p:childTnLst>
                                </p:cTn>
                              </p:par>
                              <p:par>
                                <p:cTn id="8" presetID="10" presetClass="entr" presetSubtype="0" fill="hold" nodeType="withEffect">
                                  <p:stCondLst>
                                    <p:cond delay="0"/>
                                  </p:stCondLst>
                                  <p:childTnLst>
                                    <p:set>
                                      <p:cBhvr>
                                        <p:cTn id="9" dur="1" fill="hold">
                                          <p:stCondLst>
                                            <p:cond delay="0"/>
                                          </p:stCondLst>
                                        </p:cTn>
                                        <p:tgtEl>
                                          <p:spTgt spid="177157"/>
                                        </p:tgtEl>
                                        <p:attrNameLst>
                                          <p:attrName>style.visibility</p:attrName>
                                        </p:attrNameLst>
                                      </p:cBhvr>
                                      <p:to>
                                        <p:strVal val="visible"/>
                                      </p:to>
                                    </p:set>
                                    <p:animEffect transition="in" filter="fade">
                                      <p:cBhvr>
                                        <p:cTn id="10" dur="500"/>
                                        <p:tgtEl>
                                          <p:spTgt spid="177157"/>
                                        </p:tgtEl>
                                      </p:cBhvr>
                                    </p:animEffect>
                                  </p:childTnLst>
                                </p:cTn>
                              </p:par>
                              <p:par>
                                <p:cTn id="11" presetID="10" presetClass="entr" presetSubtype="0" fill="hold" nodeType="withEffect">
                                  <p:stCondLst>
                                    <p:cond delay="0"/>
                                  </p:stCondLst>
                                  <p:childTnLst>
                                    <p:set>
                                      <p:cBhvr>
                                        <p:cTn id="12" dur="1" fill="hold">
                                          <p:stCondLst>
                                            <p:cond delay="0"/>
                                          </p:stCondLst>
                                        </p:cTn>
                                        <p:tgtEl>
                                          <p:spTgt spid="177158"/>
                                        </p:tgtEl>
                                        <p:attrNameLst>
                                          <p:attrName>style.visibility</p:attrName>
                                        </p:attrNameLst>
                                      </p:cBhvr>
                                      <p:to>
                                        <p:strVal val="visible"/>
                                      </p:to>
                                    </p:set>
                                    <p:animEffect transition="in" filter="fade">
                                      <p:cBhvr>
                                        <p:cTn id="13" dur="500"/>
                                        <p:tgtEl>
                                          <p:spTgt spid="17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p:bldP spid="177157" grpId="0"/>
      <p:bldP spid="1771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1248" y="256032"/>
            <a:ext cx="10506456" cy="1014984"/>
          </a:xfrm>
        </p:spPr>
        <p:txBody>
          <a:bodyPr anchor="b">
            <a:normAutofit/>
          </a:bodyPr>
          <a:lstStyle/>
          <a:p>
            <a:r>
              <a:rPr lang="hu-HU" altLang="hu-HU" sz="3200" dirty="0"/>
              <a:t>Adekvát fájdalomcsillapítás: EDA </a:t>
            </a:r>
            <a:r>
              <a:rPr lang="hu-HU" altLang="hu-HU" sz="3200" dirty="0" err="1"/>
              <a:t>vs</a:t>
            </a:r>
            <a:r>
              <a:rPr lang="hu-HU" altLang="hu-HU" sz="3200" dirty="0"/>
              <a:t> </a:t>
            </a:r>
            <a:r>
              <a:rPr lang="hu-HU" altLang="hu-HU" sz="3200" dirty="0" err="1"/>
              <a:t>opiátok</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Text Box 7">
            <a:extLst>
              <a:ext uri="{FF2B5EF4-FFF2-40B4-BE49-F238E27FC236}">
                <a16:creationId xmlns:a16="http://schemas.microsoft.com/office/drawing/2014/main" id="{EB1AAC75-1566-5066-3B7A-5E4D2DF1EC2B}"/>
              </a:ext>
            </a:extLst>
          </p:cNvPr>
          <p:cNvSpPr txBox="1">
            <a:spLocks noChangeArrowheads="1"/>
          </p:cNvSpPr>
          <p:nvPr/>
        </p:nvSpPr>
        <p:spPr bwMode="auto">
          <a:xfrm>
            <a:off x="6454034" y="5886450"/>
            <a:ext cx="547920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hu-HU" altLang="hu-HU" sz="1400" dirty="0" err="1"/>
              <a:t>Rigg</a:t>
            </a:r>
            <a:r>
              <a:rPr lang="hu-HU" altLang="hu-HU" sz="1400" dirty="0"/>
              <a:t> </a:t>
            </a:r>
            <a:r>
              <a:rPr lang="hu-HU" altLang="hu-HU" sz="1400" dirty="0" err="1"/>
              <a:t>et</a:t>
            </a:r>
            <a:r>
              <a:rPr lang="hu-HU" altLang="hu-HU" sz="1400" dirty="0"/>
              <a:t> </a:t>
            </a:r>
            <a:r>
              <a:rPr lang="hu-HU" altLang="hu-HU" sz="1400" dirty="0" err="1"/>
              <a:t>al</a:t>
            </a:r>
            <a:r>
              <a:rPr lang="hu-HU" altLang="hu-HU" sz="1400" dirty="0"/>
              <a:t>. </a:t>
            </a:r>
            <a:r>
              <a:rPr lang="hu-HU" altLang="hu-HU" sz="1400" dirty="0" err="1"/>
              <a:t>Lancet</a:t>
            </a:r>
            <a:r>
              <a:rPr lang="hu-HU" altLang="hu-HU" sz="1400" dirty="0"/>
              <a:t> 2002, </a:t>
            </a:r>
            <a:r>
              <a:rPr lang="hu-HU" altLang="hu-HU" sz="1400" dirty="0" err="1"/>
              <a:t>Jorgensen</a:t>
            </a:r>
            <a:r>
              <a:rPr lang="hu-HU" altLang="hu-HU" sz="1400" dirty="0"/>
              <a:t> </a:t>
            </a:r>
            <a:r>
              <a:rPr lang="hu-HU" altLang="hu-HU" sz="1400" dirty="0" err="1"/>
              <a:t>Cochr</a:t>
            </a:r>
            <a:r>
              <a:rPr lang="hu-HU" altLang="hu-HU" sz="1400" dirty="0"/>
              <a:t> </a:t>
            </a:r>
            <a:r>
              <a:rPr lang="hu-HU" altLang="hu-HU" sz="1400" dirty="0" err="1"/>
              <a:t>Database</a:t>
            </a:r>
            <a:r>
              <a:rPr lang="hu-HU" altLang="hu-HU" sz="1400" dirty="0"/>
              <a:t> </a:t>
            </a:r>
            <a:r>
              <a:rPr lang="hu-HU" altLang="hu-HU" sz="1400" dirty="0" err="1"/>
              <a:t>Syst</a:t>
            </a:r>
            <a:r>
              <a:rPr lang="hu-HU" altLang="hu-HU" sz="1400" dirty="0"/>
              <a:t> </a:t>
            </a:r>
            <a:r>
              <a:rPr lang="hu-HU" altLang="hu-HU" sz="1400" dirty="0" err="1"/>
              <a:t>Rev</a:t>
            </a:r>
            <a:r>
              <a:rPr lang="hu-HU" altLang="hu-HU" sz="1400" dirty="0"/>
              <a:t> 2004</a:t>
            </a:r>
            <a:endParaRPr lang="en-US" altLang="hu-HU" sz="1400" dirty="0"/>
          </a:p>
        </p:txBody>
      </p:sp>
      <p:pic>
        <p:nvPicPr>
          <p:cNvPr id="2" name="Picture 4">
            <a:extLst>
              <a:ext uri="{FF2B5EF4-FFF2-40B4-BE49-F238E27FC236}">
                <a16:creationId xmlns:a16="http://schemas.microsoft.com/office/drawing/2014/main" id="{5F1DA9FC-A961-EB19-EC81-F49576799C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941" b="7085"/>
          <a:stretch>
            <a:fillRect/>
          </a:stretch>
        </p:blipFill>
        <p:spPr>
          <a:xfrm>
            <a:off x="799278" y="1982901"/>
            <a:ext cx="5993346" cy="3308348"/>
          </a:xfrm>
          <a:noFill/>
          <a:ln/>
        </p:spPr>
      </p:pic>
      <p:pic>
        <p:nvPicPr>
          <p:cNvPr id="3" name="Picture 4">
            <a:extLst>
              <a:ext uri="{FF2B5EF4-FFF2-40B4-BE49-F238E27FC236}">
                <a16:creationId xmlns:a16="http://schemas.microsoft.com/office/drawing/2014/main" id="{DA4145E2-5991-0E3F-CA38-7A86AE2A7C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05" r="6704" b="7307"/>
          <a:stretch/>
        </p:blipFill>
        <p:spPr>
          <a:xfrm>
            <a:off x="5943600" y="2011476"/>
            <a:ext cx="5588080" cy="3311599"/>
          </a:xfrm>
          <a:prstGeom prst="rect">
            <a:avLst/>
          </a:prstGeom>
          <a:noFill/>
          <a:ln/>
        </p:spPr>
      </p:pic>
    </p:spTree>
    <p:extLst>
      <p:ext uri="{BB962C8B-B14F-4D97-AF65-F5344CB8AC3E}">
        <p14:creationId xmlns:p14="http://schemas.microsoft.com/office/powerpoint/2010/main" val="38191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85AEA0AE-56B8-F0EB-9007-48D12BE5F10C}"/>
              </a:ext>
            </a:extLst>
          </p:cNvPr>
          <p:cNvSpPr>
            <a:spLocks noGrp="1" noChangeArrowheads="1"/>
          </p:cNvSpPr>
          <p:nvPr>
            <p:ph type="title"/>
          </p:nvPr>
        </p:nvSpPr>
        <p:spPr>
          <a:xfrm>
            <a:off x="841248" y="426720"/>
            <a:ext cx="10506456" cy="1919141"/>
          </a:xfrm>
        </p:spPr>
        <p:txBody>
          <a:bodyPr vert="horz" lIns="91440" tIns="45720" rIns="91440" bIns="45720" rtlCol="0" anchor="b">
            <a:normAutofit/>
          </a:bodyPr>
          <a:lstStyle/>
          <a:p>
            <a:r>
              <a:rPr lang="en-US" altLang="hu-HU" sz="6000" kern="1200">
                <a:solidFill>
                  <a:schemeClr val="tx1"/>
                </a:solidFill>
                <a:latin typeface="+mj-lt"/>
                <a:ea typeface="+mj-ea"/>
                <a:cs typeface="+mj-cs"/>
              </a:rPr>
              <a:t>Oralis táplálás mielőbbi postoperatív visszaállítása</a:t>
            </a:r>
          </a:p>
        </p:txBody>
      </p:sp>
      <p:sp>
        <p:nvSpPr>
          <p:cNvPr id="7178" name="Rectangle 717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80" name="Rectangle 7179">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1" name="Rectangle 3">
            <a:extLst>
              <a:ext uri="{FF2B5EF4-FFF2-40B4-BE49-F238E27FC236}">
                <a16:creationId xmlns:a16="http://schemas.microsoft.com/office/drawing/2014/main" id="{0F09EC39-6BC4-CA6E-DF7C-526868D9FAD1}"/>
              </a:ext>
            </a:extLst>
          </p:cNvPr>
          <p:cNvSpPr>
            <a:spLocks noGrp="1" noChangeArrowheads="1"/>
          </p:cNvSpPr>
          <p:nvPr>
            <p:ph type="body" sz="half" idx="1"/>
          </p:nvPr>
        </p:nvSpPr>
        <p:spPr>
          <a:xfrm>
            <a:off x="841248" y="3143892"/>
            <a:ext cx="10509504" cy="3099063"/>
          </a:xfrm>
        </p:spPr>
        <p:txBody>
          <a:bodyPr vert="horz" lIns="91440" tIns="45720" rIns="91440" bIns="45720" rtlCol="0">
            <a:normAutofit/>
          </a:bodyPr>
          <a:lstStyle/>
          <a:p>
            <a:r>
              <a:rPr lang="en-US" altLang="hu-HU" sz="2400" dirty="0"/>
              <a:t>A </a:t>
            </a:r>
            <a:r>
              <a:rPr lang="en-US" altLang="hu-HU" sz="2400" dirty="0" err="1"/>
              <a:t>bél</a:t>
            </a:r>
            <a:r>
              <a:rPr lang="en-US" altLang="hu-HU" sz="2400" dirty="0"/>
              <a:t> </a:t>
            </a:r>
            <a:r>
              <a:rPr lang="en-US" altLang="hu-HU" sz="2400" dirty="0" err="1"/>
              <a:t>nem</a:t>
            </a:r>
            <a:r>
              <a:rPr lang="hu-HU" altLang="hu-HU" sz="2400" dirty="0"/>
              <a:t> vagy nem</a:t>
            </a:r>
            <a:r>
              <a:rPr lang="en-US" altLang="hu-HU" sz="2400" dirty="0"/>
              <a:t> </a:t>
            </a:r>
            <a:r>
              <a:rPr lang="hu-HU" altLang="hu-HU" sz="2400" dirty="0"/>
              <a:t>optimálisan </a:t>
            </a:r>
            <a:r>
              <a:rPr lang="en-US" altLang="hu-HU" sz="2400" dirty="0" err="1"/>
              <a:t>működik</a:t>
            </a:r>
            <a:endParaRPr lang="en-US" altLang="hu-HU" sz="2400" dirty="0"/>
          </a:p>
          <a:p>
            <a:pPr lvl="1"/>
            <a:r>
              <a:rPr lang="en-US" altLang="hu-HU" dirty="0" err="1"/>
              <a:t>Folyadék</a:t>
            </a:r>
            <a:r>
              <a:rPr lang="en-US" altLang="hu-HU" dirty="0"/>
              <a:t>- </a:t>
            </a:r>
            <a:r>
              <a:rPr lang="en-US" altLang="hu-HU" dirty="0" err="1"/>
              <a:t>és</a:t>
            </a:r>
            <a:r>
              <a:rPr lang="en-US" altLang="hu-HU" dirty="0"/>
              <a:t> </a:t>
            </a:r>
            <a:r>
              <a:rPr lang="en-US" altLang="hu-HU" dirty="0" err="1"/>
              <a:t>sóterhelés</a:t>
            </a:r>
            <a:r>
              <a:rPr lang="en-US" altLang="hu-HU" dirty="0"/>
              <a:t> </a:t>
            </a:r>
            <a:r>
              <a:rPr lang="en-US" altLang="hu-HU" dirty="0" err="1"/>
              <a:t>kerülése</a:t>
            </a:r>
            <a:endParaRPr lang="en-US" altLang="hu-HU" dirty="0"/>
          </a:p>
          <a:p>
            <a:pPr lvl="1"/>
            <a:r>
              <a:rPr lang="en-US" altLang="hu-HU" dirty="0" err="1"/>
              <a:t>Drének</a:t>
            </a:r>
            <a:r>
              <a:rPr lang="en-US" altLang="hu-HU" dirty="0"/>
              <a:t>, </a:t>
            </a:r>
            <a:r>
              <a:rPr lang="en-US" altLang="hu-HU" dirty="0" err="1"/>
              <a:t>szondák</a:t>
            </a:r>
            <a:endParaRPr lang="en-US" altLang="hu-HU" dirty="0"/>
          </a:p>
          <a:p>
            <a:pPr lvl="1"/>
            <a:r>
              <a:rPr lang="en-US" altLang="hu-HU" dirty="0" err="1">
                <a:solidFill>
                  <a:schemeClr val="tx1">
                    <a:lumMod val="50000"/>
                    <a:lumOff val="50000"/>
                  </a:schemeClr>
                </a:solidFill>
              </a:rPr>
              <a:t>Fájdalom</a:t>
            </a:r>
            <a:r>
              <a:rPr lang="en-US" altLang="hu-HU" dirty="0"/>
              <a:t> </a:t>
            </a:r>
          </a:p>
          <a:p>
            <a:r>
              <a:rPr lang="en-US" altLang="hu-HU" sz="2400" dirty="0"/>
              <a:t>A </a:t>
            </a:r>
            <a:r>
              <a:rPr lang="en-US" altLang="hu-HU" sz="2400" dirty="0" err="1"/>
              <a:t>katabolizmus</a:t>
            </a:r>
            <a:r>
              <a:rPr lang="en-US" altLang="hu-HU" sz="2400" dirty="0"/>
              <a:t> </a:t>
            </a:r>
            <a:r>
              <a:rPr lang="en-US" altLang="hu-HU" sz="2400" dirty="0" err="1"/>
              <a:t>gátolja</a:t>
            </a:r>
            <a:r>
              <a:rPr lang="en-US" altLang="hu-HU" sz="2400" dirty="0"/>
              <a:t> a </a:t>
            </a:r>
            <a:r>
              <a:rPr lang="en-US" altLang="hu-HU" sz="2400" dirty="0" err="1"/>
              <a:t>tápanyagok</a:t>
            </a:r>
            <a:r>
              <a:rPr lang="en-US" altLang="hu-HU" sz="2400" dirty="0"/>
              <a:t> </a:t>
            </a:r>
            <a:r>
              <a:rPr lang="en-US" altLang="hu-HU" sz="2400" dirty="0" err="1"/>
              <a:t>felhasználását</a:t>
            </a:r>
            <a:endParaRPr lang="en-US" altLang="hu-HU"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1248" y="256032"/>
            <a:ext cx="10506456" cy="1014984"/>
          </a:xfrm>
        </p:spPr>
        <p:txBody>
          <a:bodyPr anchor="b">
            <a:normAutofit/>
          </a:bodyPr>
          <a:lstStyle/>
          <a:p>
            <a:r>
              <a:rPr lang="hu-HU" altLang="hu-HU" sz="3200" dirty="0"/>
              <a:t>Folyadék- és sóterhelés kerülése</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Picture 4">
            <a:extLst>
              <a:ext uri="{FF2B5EF4-FFF2-40B4-BE49-F238E27FC236}">
                <a16:creationId xmlns:a16="http://schemas.microsoft.com/office/drawing/2014/main" id="{462F3F43-A70B-1DE6-33BE-DCDC563E39E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19214" y="2054188"/>
            <a:ext cx="8604250" cy="3524250"/>
          </a:xfrm>
          <a:noFill/>
          <a:ln/>
        </p:spPr>
      </p:pic>
      <p:sp>
        <p:nvSpPr>
          <p:cNvPr id="3" name="Text Box 12">
            <a:extLst>
              <a:ext uri="{FF2B5EF4-FFF2-40B4-BE49-F238E27FC236}">
                <a16:creationId xmlns:a16="http://schemas.microsoft.com/office/drawing/2014/main" id="{9B9551E3-A80D-B279-F718-2E83384E3C46}"/>
              </a:ext>
            </a:extLst>
          </p:cNvPr>
          <p:cNvSpPr txBox="1">
            <a:spLocks noChangeArrowheads="1"/>
          </p:cNvSpPr>
          <p:nvPr/>
        </p:nvSpPr>
        <p:spPr bwMode="auto">
          <a:xfrm>
            <a:off x="1104180" y="5583238"/>
            <a:ext cx="93230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u-HU" altLang="hu-HU" dirty="0"/>
              <a:t>Célorientált folyadékterápia: bélműködés helyreállása, szelek 2 nappal, széklet 3 nappal korábban</a:t>
            </a:r>
            <a:endParaRPr lang="en-US" altLang="hu-HU" dirty="0"/>
          </a:p>
        </p:txBody>
      </p:sp>
      <p:sp>
        <p:nvSpPr>
          <p:cNvPr id="4" name="Text Box 8">
            <a:extLst>
              <a:ext uri="{FF2B5EF4-FFF2-40B4-BE49-F238E27FC236}">
                <a16:creationId xmlns:a16="http://schemas.microsoft.com/office/drawing/2014/main" id="{EE16822E-D12A-1947-A1DB-96EB157A1840}"/>
              </a:ext>
            </a:extLst>
          </p:cNvPr>
          <p:cNvSpPr txBox="1">
            <a:spLocks noChangeArrowheads="1"/>
          </p:cNvSpPr>
          <p:nvPr/>
        </p:nvSpPr>
        <p:spPr bwMode="auto">
          <a:xfrm>
            <a:off x="6019800" y="6203950"/>
            <a:ext cx="4321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400" dirty="0" err="1"/>
              <a:t>Lobo</a:t>
            </a:r>
            <a:r>
              <a:rPr lang="hu-HU" altLang="hu-HU" sz="1400" dirty="0"/>
              <a:t> D </a:t>
            </a:r>
            <a:r>
              <a:rPr lang="hu-HU" altLang="hu-HU" sz="1400" dirty="0" err="1"/>
              <a:t>et</a:t>
            </a:r>
            <a:r>
              <a:rPr lang="hu-HU" altLang="hu-HU" sz="1400" dirty="0"/>
              <a:t> </a:t>
            </a:r>
            <a:r>
              <a:rPr lang="hu-HU" altLang="hu-HU" sz="1400" dirty="0" err="1"/>
              <a:t>al</a:t>
            </a:r>
            <a:r>
              <a:rPr lang="hu-HU" altLang="hu-HU" sz="1400" dirty="0"/>
              <a:t>. </a:t>
            </a:r>
            <a:r>
              <a:rPr lang="hu-HU" altLang="hu-HU" sz="1400" dirty="0" err="1"/>
              <a:t>Lancet</a:t>
            </a:r>
            <a:r>
              <a:rPr lang="hu-HU" altLang="hu-HU" sz="1400" dirty="0"/>
              <a:t> 2002;359:1812-1818</a:t>
            </a:r>
            <a:endParaRPr lang="en-US" altLang="hu-HU" sz="1400" dirty="0"/>
          </a:p>
        </p:txBody>
      </p:sp>
    </p:spTree>
    <p:extLst>
      <p:ext uri="{BB962C8B-B14F-4D97-AF65-F5344CB8AC3E}">
        <p14:creationId xmlns:p14="http://schemas.microsoft.com/office/powerpoint/2010/main" val="53567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1248" y="256032"/>
            <a:ext cx="10506456" cy="1014984"/>
          </a:xfrm>
        </p:spPr>
        <p:txBody>
          <a:bodyPr anchor="b">
            <a:normAutofit/>
          </a:bodyPr>
          <a:lstStyle/>
          <a:p>
            <a:r>
              <a:rPr lang="hu-HU" altLang="hu-HU" sz="3200" dirty="0"/>
              <a:t>Restriktív-cél orientált </a:t>
            </a:r>
            <a:r>
              <a:rPr lang="hu-HU" altLang="hu-HU" sz="3200" dirty="0" err="1"/>
              <a:t>vs</a:t>
            </a:r>
            <a:r>
              <a:rPr lang="hu-HU" altLang="hu-HU" sz="3200" dirty="0"/>
              <a:t>. liberális folyadékterápia hatása a kimenetelre</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4">
            <a:extLst>
              <a:ext uri="{FF2B5EF4-FFF2-40B4-BE49-F238E27FC236}">
                <a16:creationId xmlns:a16="http://schemas.microsoft.com/office/drawing/2014/main" id="{9D80C476-A1A6-6575-697A-192ECB4D40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976" t="21326" r="3976" b="7085"/>
          <a:stretch>
            <a:fillRect/>
          </a:stretch>
        </p:blipFill>
        <p:spPr>
          <a:xfrm>
            <a:off x="57997" y="2011043"/>
            <a:ext cx="5878306" cy="3897313"/>
          </a:xfrm>
          <a:noFill/>
          <a:ln/>
        </p:spPr>
      </p:pic>
      <p:sp>
        <p:nvSpPr>
          <p:cNvPr id="9" name="Text Box 7">
            <a:extLst>
              <a:ext uri="{FF2B5EF4-FFF2-40B4-BE49-F238E27FC236}">
                <a16:creationId xmlns:a16="http://schemas.microsoft.com/office/drawing/2014/main" id="{A7AFF778-916A-5026-0140-CEB7E0E47181}"/>
              </a:ext>
            </a:extLst>
          </p:cNvPr>
          <p:cNvSpPr txBox="1">
            <a:spLocks noChangeArrowheads="1"/>
          </p:cNvSpPr>
          <p:nvPr/>
        </p:nvSpPr>
        <p:spPr bwMode="auto">
          <a:xfrm>
            <a:off x="1150705" y="6360638"/>
            <a:ext cx="782683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hu-HU" altLang="hu-HU" sz="1400" dirty="0" err="1"/>
              <a:t>Brandstrup</a:t>
            </a:r>
            <a:r>
              <a:rPr lang="hu-HU" altLang="hu-HU" sz="1400" dirty="0"/>
              <a:t> </a:t>
            </a:r>
            <a:r>
              <a:rPr lang="hu-HU" altLang="hu-HU" sz="1400" dirty="0" err="1"/>
              <a:t>et</a:t>
            </a:r>
            <a:r>
              <a:rPr lang="hu-HU" altLang="hu-HU" sz="1400" dirty="0"/>
              <a:t> </a:t>
            </a:r>
            <a:r>
              <a:rPr lang="hu-HU" altLang="hu-HU" sz="1400" dirty="0" err="1"/>
              <a:t>al</a:t>
            </a:r>
            <a:r>
              <a:rPr lang="hu-HU" altLang="hu-HU" sz="1400" dirty="0"/>
              <a:t>. Ann </a:t>
            </a:r>
            <a:r>
              <a:rPr lang="hu-HU" altLang="hu-HU" sz="1400" dirty="0" err="1"/>
              <a:t>Surg</a:t>
            </a:r>
            <a:r>
              <a:rPr lang="hu-HU" altLang="hu-HU" sz="1400" dirty="0"/>
              <a:t> 2003; 238:641-648, </a:t>
            </a:r>
            <a:r>
              <a:rPr lang="hu-HU" altLang="hu-HU" sz="1400" dirty="0" err="1"/>
              <a:t>Rahbari</a:t>
            </a:r>
            <a:r>
              <a:rPr lang="hu-HU" altLang="hu-HU" sz="1400" dirty="0"/>
              <a:t> NN </a:t>
            </a:r>
            <a:r>
              <a:rPr lang="hu-HU" altLang="hu-HU" sz="1400" dirty="0" err="1"/>
              <a:t>et</a:t>
            </a:r>
            <a:r>
              <a:rPr lang="hu-HU" altLang="hu-HU" sz="1400" dirty="0"/>
              <a:t> </a:t>
            </a:r>
            <a:r>
              <a:rPr lang="hu-HU" altLang="hu-HU" sz="1400" dirty="0" err="1"/>
              <a:t>al</a:t>
            </a:r>
            <a:r>
              <a:rPr lang="hu-HU" altLang="hu-HU" sz="1400" dirty="0"/>
              <a:t>. BJS 2009;96:331</a:t>
            </a:r>
            <a:endParaRPr lang="en-US" altLang="hu-HU" sz="1400" dirty="0"/>
          </a:p>
          <a:p>
            <a:pPr algn="r">
              <a:spcBef>
                <a:spcPct val="50000"/>
              </a:spcBef>
            </a:pPr>
            <a:endParaRPr lang="en-US" altLang="hu-HU" sz="1400" dirty="0"/>
          </a:p>
        </p:txBody>
      </p:sp>
      <p:grpSp>
        <p:nvGrpSpPr>
          <p:cNvPr id="10" name="Csoportba foglalás 9">
            <a:extLst>
              <a:ext uri="{FF2B5EF4-FFF2-40B4-BE49-F238E27FC236}">
                <a16:creationId xmlns:a16="http://schemas.microsoft.com/office/drawing/2014/main" id="{88CC7B3E-A5D2-BC1C-D30D-E846E60A4474}"/>
              </a:ext>
            </a:extLst>
          </p:cNvPr>
          <p:cNvGrpSpPr/>
          <p:nvPr/>
        </p:nvGrpSpPr>
        <p:grpSpPr>
          <a:xfrm>
            <a:off x="5723126" y="1035939"/>
            <a:ext cx="6306461" cy="5191119"/>
            <a:chOff x="2497139" y="981076"/>
            <a:chExt cx="7127875" cy="5605463"/>
          </a:xfrm>
        </p:grpSpPr>
        <p:pic>
          <p:nvPicPr>
            <p:cNvPr id="11" name="Picture 4">
              <a:extLst>
                <a:ext uri="{FF2B5EF4-FFF2-40B4-BE49-F238E27FC236}">
                  <a16:creationId xmlns:a16="http://schemas.microsoft.com/office/drawing/2014/main" id="{C646FE5B-C472-BC5E-C914-4E31213A89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296" t="11954" r="13525" b="7462"/>
            <a:stretch>
              <a:fillRect/>
            </a:stretch>
          </p:blipFill>
          <p:spPr>
            <a:xfrm>
              <a:off x="2497139" y="981076"/>
              <a:ext cx="7127875" cy="5605463"/>
            </a:xfrm>
            <a:noFill/>
            <a:ln/>
          </p:spPr>
        </p:pic>
        <p:sp>
          <p:nvSpPr>
            <p:cNvPr id="12" name="Line 8">
              <a:extLst>
                <a:ext uri="{FF2B5EF4-FFF2-40B4-BE49-F238E27FC236}">
                  <a16:creationId xmlns:a16="http://schemas.microsoft.com/office/drawing/2014/main" id="{E179E3DA-D13D-9A94-D5A9-1C90E96A0971}"/>
                </a:ext>
              </a:extLst>
            </p:cNvPr>
            <p:cNvSpPr>
              <a:spLocks noChangeShapeType="1"/>
            </p:cNvSpPr>
            <p:nvPr/>
          </p:nvSpPr>
          <p:spPr bwMode="auto">
            <a:xfrm>
              <a:off x="2782889" y="1916113"/>
              <a:ext cx="6626225"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 name="Line 9">
              <a:extLst>
                <a:ext uri="{FF2B5EF4-FFF2-40B4-BE49-F238E27FC236}">
                  <a16:creationId xmlns:a16="http://schemas.microsoft.com/office/drawing/2014/main" id="{559CA811-EA03-9D87-8BFB-74127ACBB759}"/>
                </a:ext>
              </a:extLst>
            </p:cNvPr>
            <p:cNvSpPr>
              <a:spLocks noChangeShapeType="1"/>
            </p:cNvSpPr>
            <p:nvPr/>
          </p:nvSpPr>
          <p:spPr bwMode="auto">
            <a:xfrm>
              <a:off x="2782889" y="2781300"/>
              <a:ext cx="6626225"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 name="Line 10">
              <a:extLst>
                <a:ext uri="{FF2B5EF4-FFF2-40B4-BE49-F238E27FC236}">
                  <a16:creationId xmlns:a16="http://schemas.microsoft.com/office/drawing/2014/main" id="{B3B073AC-9530-3EF4-F046-5C84ADC262A9}"/>
                </a:ext>
              </a:extLst>
            </p:cNvPr>
            <p:cNvSpPr>
              <a:spLocks noChangeShapeType="1"/>
            </p:cNvSpPr>
            <p:nvPr/>
          </p:nvSpPr>
          <p:spPr bwMode="auto">
            <a:xfrm>
              <a:off x="2782889" y="3573463"/>
              <a:ext cx="6626225"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 name="Line 11">
              <a:extLst>
                <a:ext uri="{FF2B5EF4-FFF2-40B4-BE49-F238E27FC236}">
                  <a16:creationId xmlns:a16="http://schemas.microsoft.com/office/drawing/2014/main" id="{5C027FE1-C77A-C9CC-15D2-E8A35987873F}"/>
                </a:ext>
              </a:extLst>
            </p:cNvPr>
            <p:cNvSpPr>
              <a:spLocks noChangeShapeType="1"/>
            </p:cNvSpPr>
            <p:nvPr/>
          </p:nvSpPr>
          <p:spPr bwMode="auto">
            <a:xfrm>
              <a:off x="2711451" y="6092825"/>
              <a:ext cx="6626225" cy="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Tree>
    <p:extLst>
      <p:ext uri="{BB962C8B-B14F-4D97-AF65-F5344CB8AC3E}">
        <p14:creationId xmlns:p14="http://schemas.microsoft.com/office/powerpoint/2010/main" val="398277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1248" y="256032"/>
            <a:ext cx="10506456" cy="1014984"/>
          </a:xfrm>
        </p:spPr>
        <p:txBody>
          <a:bodyPr anchor="b">
            <a:normAutofit/>
          </a:bodyPr>
          <a:lstStyle/>
          <a:p>
            <a:r>
              <a:rPr lang="hu-HU" altLang="hu-HU" sz="3200" dirty="0"/>
              <a:t>NG szonda használatának szövődményei hasi sebészetben</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ctangle 4">
            <a:extLst>
              <a:ext uri="{FF2B5EF4-FFF2-40B4-BE49-F238E27FC236}">
                <a16:creationId xmlns:a16="http://schemas.microsoft.com/office/drawing/2014/main" id="{F09CBE85-645D-B1B2-4FDC-BACF45977DC4}"/>
              </a:ext>
            </a:extLst>
          </p:cNvPr>
          <p:cNvSpPr txBox="1">
            <a:spLocks noChangeArrowheads="1"/>
          </p:cNvSpPr>
          <p:nvPr/>
        </p:nvSpPr>
        <p:spPr>
          <a:xfrm>
            <a:off x="820575" y="2010878"/>
            <a:ext cx="10853791"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hu-HU" altLang="hu-HU" dirty="0" err="1"/>
              <a:t>Colorectalis</a:t>
            </a:r>
            <a:r>
              <a:rPr lang="hu-HU" altLang="hu-HU" dirty="0"/>
              <a:t> sebészetben NG </a:t>
            </a:r>
            <a:r>
              <a:rPr lang="hu-HU" altLang="hu-HU" dirty="0" err="1"/>
              <a:t>profilaktikus</a:t>
            </a:r>
            <a:r>
              <a:rPr lang="hu-HU" altLang="hu-HU" dirty="0"/>
              <a:t> használata nem indokolt</a:t>
            </a:r>
          </a:p>
          <a:p>
            <a:r>
              <a:rPr lang="hu-HU" altLang="hu-HU" dirty="0"/>
              <a:t>Lassítja a bél </a:t>
            </a:r>
            <a:r>
              <a:rPr lang="hu-HU" altLang="hu-HU" dirty="0" err="1"/>
              <a:t>motilitás</a:t>
            </a:r>
            <a:r>
              <a:rPr lang="hu-HU" altLang="hu-HU" dirty="0"/>
              <a:t> visszatértét, növeli a LOS-t</a:t>
            </a:r>
          </a:p>
          <a:p>
            <a:r>
              <a:rPr lang="hu-HU" altLang="hu-HU" dirty="0"/>
              <a:t>Nem befolyásolja a varratelégtelenséget, fertőzés gyakoriságát</a:t>
            </a:r>
          </a:p>
          <a:p>
            <a:r>
              <a:rPr lang="hu-HU" altLang="hu-HU" dirty="0"/>
              <a:t>Nem előzi meg a </a:t>
            </a:r>
            <a:r>
              <a:rPr lang="hu-HU" altLang="hu-HU" dirty="0" err="1"/>
              <a:t>pulmonalis</a:t>
            </a:r>
            <a:r>
              <a:rPr lang="hu-HU" altLang="hu-HU" dirty="0"/>
              <a:t> szövődményeket (láz, </a:t>
            </a:r>
            <a:r>
              <a:rPr lang="hu-HU" altLang="hu-HU" dirty="0" err="1"/>
              <a:t>asp.pneumonia</a:t>
            </a:r>
            <a:r>
              <a:rPr lang="hu-HU" altLang="hu-HU" dirty="0"/>
              <a:t>, </a:t>
            </a:r>
            <a:r>
              <a:rPr lang="hu-HU" altLang="hu-HU" dirty="0" err="1"/>
              <a:t>atelectasia</a:t>
            </a:r>
            <a:r>
              <a:rPr lang="hu-HU" altLang="hu-HU" dirty="0"/>
              <a:t>), de gyakoribb a </a:t>
            </a:r>
            <a:r>
              <a:rPr lang="hu-HU" altLang="hu-HU" dirty="0" err="1"/>
              <a:t>pharyngolaryngitis</a:t>
            </a:r>
            <a:endParaRPr lang="hu-HU" altLang="hu-HU" dirty="0"/>
          </a:p>
          <a:p>
            <a:r>
              <a:rPr lang="hu-HU" altLang="hu-HU" dirty="0"/>
              <a:t>Nem csökkenti a hányás, </a:t>
            </a:r>
            <a:r>
              <a:rPr lang="hu-HU" altLang="hu-HU" dirty="0" err="1"/>
              <a:t>disztenzió</a:t>
            </a:r>
            <a:r>
              <a:rPr lang="hu-HU" altLang="hu-HU" dirty="0"/>
              <a:t> gyakoriságát</a:t>
            </a:r>
          </a:p>
          <a:p>
            <a:pPr marL="0" indent="0">
              <a:buFont typeface="Arial" panose="020B0604020202020204" pitchFamily="34" charset="0"/>
              <a:buNone/>
            </a:pPr>
            <a:r>
              <a:rPr lang="hu-HU" altLang="hu-HU" dirty="0"/>
              <a:t>Újabb </a:t>
            </a:r>
            <a:r>
              <a:rPr lang="hu-HU" altLang="hu-HU" dirty="0" err="1"/>
              <a:t>metaanalízisek</a:t>
            </a:r>
            <a:r>
              <a:rPr lang="hu-HU" altLang="hu-HU" dirty="0"/>
              <a:t> már </a:t>
            </a:r>
            <a:r>
              <a:rPr lang="hu-HU" altLang="hu-HU" dirty="0" err="1"/>
              <a:t>oesophagus</a:t>
            </a:r>
            <a:r>
              <a:rPr lang="hu-HU" altLang="hu-HU" dirty="0"/>
              <a:t> </a:t>
            </a:r>
            <a:r>
              <a:rPr lang="hu-HU" altLang="hu-HU" dirty="0" err="1"/>
              <a:t>rezekció</a:t>
            </a:r>
            <a:r>
              <a:rPr lang="hu-HU" altLang="hu-HU" dirty="0"/>
              <a:t> esetén is felvetik a EOI&lt;1nap, ENR&lt;2 nap előnyét</a:t>
            </a:r>
            <a:endParaRPr lang="en-US" altLang="hu-HU" dirty="0"/>
          </a:p>
        </p:txBody>
      </p:sp>
      <p:sp>
        <p:nvSpPr>
          <p:cNvPr id="6" name="Text Box 7">
            <a:extLst>
              <a:ext uri="{FF2B5EF4-FFF2-40B4-BE49-F238E27FC236}">
                <a16:creationId xmlns:a16="http://schemas.microsoft.com/office/drawing/2014/main" id="{D8B4A511-87E0-069B-AAC6-1414AA8F49A7}"/>
              </a:ext>
            </a:extLst>
          </p:cNvPr>
          <p:cNvSpPr txBox="1">
            <a:spLocks noChangeArrowheads="1"/>
          </p:cNvSpPr>
          <p:nvPr/>
        </p:nvSpPr>
        <p:spPr bwMode="auto">
          <a:xfrm>
            <a:off x="3847527" y="6263986"/>
            <a:ext cx="782683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hu-HU" altLang="hu-HU" sz="1400" dirty="0" err="1"/>
              <a:t>Kaaki</a:t>
            </a:r>
            <a:r>
              <a:rPr lang="hu-HU" altLang="hu-HU" sz="1400" dirty="0"/>
              <a:t> </a:t>
            </a:r>
            <a:r>
              <a:rPr lang="hu-HU" altLang="hu-HU" sz="1400" dirty="0" err="1"/>
              <a:t>et</a:t>
            </a:r>
            <a:r>
              <a:rPr lang="hu-HU" altLang="hu-HU" sz="1400" dirty="0"/>
              <a:t> </a:t>
            </a:r>
            <a:r>
              <a:rPr lang="hu-HU" altLang="hu-HU" sz="1400" dirty="0" err="1"/>
              <a:t>al</a:t>
            </a:r>
            <a:r>
              <a:rPr lang="hu-HU" altLang="hu-HU" sz="1400" dirty="0"/>
              <a:t>. </a:t>
            </a:r>
            <a:r>
              <a:rPr lang="hu-HU" altLang="hu-HU" sz="1400" dirty="0" err="1"/>
              <a:t>Cancer</a:t>
            </a:r>
            <a:r>
              <a:rPr lang="hu-HU" altLang="hu-HU" sz="1400" dirty="0"/>
              <a:t> Rep.2022, Bauer </a:t>
            </a:r>
            <a:r>
              <a:rPr lang="hu-HU" altLang="hu-HU" sz="1400" dirty="0" err="1"/>
              <a:t>et</a:t>
            </a:r>
            <a:r>
              <a:rPr lang="hu-HU" altLang="hu-HU" sz="1400" dirty="0"/>
              <a:t> </a:t>
            </a:r>
            <a:r>
              <a:rPr lang="hu-HU" altLang="hu-HU" sz="1400" dirty="0" err="1"/>
              <a:t>al</a:t>
            </a:r>
            <a:r>
              <a:rPr lang="hu-HU" altLang="hu-HU" sz="1400" dirty="0"/>
              <a:t>. </a:t>
            </a:r>
            <a:r>
              <a:rPr lang="hu-HU" altLang="hu-HU" sz="1400" dirty="0" err="1"/>
              <a:t>Clin</a:t>
            </a:r>
            <a:r>
              <a:rPr lang="hu-HU" altLang="hu-HU" sz="1400" dirty="0"/>
              <a:t>. Colon. </a:t>
            </a:r>
            <a:r>
              <a:rPr lang="hu-HU" altLang="hu-HU" sz="1400" dirty="0" err="1"/>
              <a:t>Rectal</a:t>
            </a:r>
            <a:r>
              <a:rPr lang="hu-HU" altLang="hu-HU" sz="1400" dirty="0"/>
              <a:t>. </a:t>
            </a:r>
            <a:r>
              <a:rPr lang="hu-HU" altLang="hu-HU" sz="1400" dirty="0" err="1"/>
              <a:t>Surg</a:t>
            </a:r>
            <a:r>
              <a:rPr lang="hu-HU" altLang="hu-HU" sz="1400" dirty="0"/>
              <a:t>. 2013</a:t>
            </a:r>
            <a:endParaRPr lang="en-US" altLang="hu-HU" sz="1400" dirty="0"/>
          </a:p>
          <a:p>
            <a:pPr algn="r">
              <a:spcBef>
                <a:spcPct val="50000"/>
              </a:spcBef>
            </a:pPr>
            <a:endParaRPr lang="en-US" altLang="hu-HU" sz="1400" dirty="0"/>
          </a:p>
        </p:txBody>
      </p:sp>
    </p:spTree>
    <p:extLst>
      <p:ext uri="{BB962C8B-B14F-4D97-AF65-F5344CB8AC3E}">
        <p14:creationId xmlns:p14="http://schemas.microsoft.com/office/powerpoint/2010/main" val="337976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2772" y="477881"/>
            <a:ext cx="10506456" cy="1014984"/>
          </a:xfrm>
        </p:spPr>
        <p:txBody>
          <a:bodyPr anchor="b">
            <a:normAutofit/>
          </a:bodyPr>
          <a:lstStyle/>
          <a:p>
            <a:r>
              <a:rPr lang="hu-HU" altLang="hu-HU" sz="3200" dirty="0"/>
              <a:t>Műtétre adott metabolikus válasz hagyományos perioperatív terápia mellett</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 name="Picture 4">
            <a:extLst>
              <a:ext uri="{FF2B5EF4-FFF2-40B4-BE49-F238E27FC236}">
                <a16:creationId xmlns:a16="http://schemas.microsoft.com/office/drawing/2014/main" id="{04F4C3B1-FE97-8B74-9FC7-864952F3A4B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19713" r="6689" b="10277"/>
          <a:stretch>
            <a:fillRect/>
          </a:stretch>
        </p:blipFill>
        <p:spPr>
          <a:xfrm>
            <a:off x="2855913" y="1916114"/>
            <a:ext cx="6121400" cy="4116387"/>
          </a:xfrm>
          <a:noFill/>
          <a:ln/>
        </p:spPr>
      </p:pic>
      <p:pic>
        <p:nvPicPr>
          <p:cNvPr id="3" name="Picture 7">
            <a:extLst>
              <a:ext uri="{FF2B5EF4-FFF2-40B4-BE49-F238E27FC236}">
                <a16:creationId xmlns:a16="http://schemas.microsoft.com/office/drawing/2014/main" id="{E99C62FC-6AB5-CB4C-06C4-4C39AB8E7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31" t="95020" r="18283" b="-1021"/>
          <a:stretch>
            <a:fillRect/>
          </a:stretch>
        </p:blipFill>
        <p:spPr>
          <a:xfrm>
            <a:off x="3863975" y="6092826"/>
            <a:ext cx="4319588" cy="360363"/>
          </a:xfrm>
          <a:prstGeom prst="rect">
            <a:avLst/>
          </a:prstGeom>
          <a:noFill/>
          <a:ln/>
        </p:spPr>
      </p:pic>
      <p:pic>
        <p:nvPicPr>
          <p:cNvPr id="6" name="Picture 4">
            <a:extLst>
              <a:ext uri="{FF2B5EF4-FFF2-40B4-BE49-F238E27FC236}">
                <a16:creationId xmlns:a16="http://schemas.microsoft.com/office/drawing/2014/main" id="{881C0584-0CD5-4286-B248-F499A79B3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713" b="10010"/>
          <a:stretch>
            <a:fillRect/>
          </a:stretch>
        </p:blipFill>
        <p:spPr>
          <a:xfrm>
            <a:off x="2891631" y="1921669"/>
            <a:ext cx="6408737" cy="4159250"/>
          </a:xfrm>
          <a:prstGeom prst="rect">
            <a:avLst/>
          </a:prstGeom>
          <a:noFill/>
          <a:ln/>
        </p:spPr>
      </p:pic>
    </p:spTree>
    <p:extLst>
      <p:ext uri="{BB962C8B-B14F-4D97-AF65-F5344CB8AC3E}">
        <p14:creationId xmlns:p14="http://schemas.microsoft.com/office/powerpoint/2010/main" val="32889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2772" y="477881"/>
            <a:ext cx="10506456" cy="1014984"/>
          </a:xfrm>
        </p:spPr>
        <p:txBody>
          <a:bodyPr anchor="b">
            <a:normAutofit/>
          </a:bodyPr>
          <a:lstStyle/>
          <a:p>
            <a:r>
              <a:rPr lang="hu-HU" altLang="hu-HU" sz="3200" dirty="0"/>
              <a:t>Betegmenedzsment</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3">
            <a:extLst>
              <a:ext uri="{FF2B5EF4-FFF2-40B4-BE49-F238E27FC236}">
                <a16:creationId xmlns:a16="http://schemas.microsoft.com/office/drawing/2014/main" id="{FAEBB215-BA24-C534-F734-4343FA835D3F}"/>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altLang="hu-HU"/>
              <a:t>OFNoSH: Organisation of Food and Nutritional Support in Hospitals (www.bapen.org.uk)</a:t>
            </a:r>
            <a:endParaRPr lang="en-US" altLang="hu-HU" dirty="0"/>
          </a:p>
        </p:txBody>
      </p:sp>
      <p:grpSp>
        <p:nvGrpSpPr>
          <p:cNvPr id="10" name="Csoportba foglalás 9">
            <a:extLst>
              <a:ext uri="{FF2B5EF4-FFF2-40B4-BE49-F238E27FC236}">
                <a16:creationId xmlns:a16="http://schemas.microsoft.com/office/drawing/2014/main" id="{156D9787-D7F9-F19D-9918-2B7477683FAE}"/>
              </a:ext>
            </a:extLst>
          </p:cNvPr>
          <p:cNvGrpSpPr/>
          <p:nvPr/>
        </p:nvGrpSpPr>
        <p:grpSpPr>
          <a:xfrm>
            <a:off x="2275398" y="3186166"/>
            <a:ext cx="7632701" cy="3092451"/>
            <a:chOff x="2424113" y="3429000"/>
            <a:chExt cx="7632701" cy="3092451"/>
          </a:xfrm>
        </p:grpSpPr>
        <p:sp>
          <p:nvSpPr>
            <p:cNvPr id="11" name="Oval 4">
              <a:extLst>
                <a:ext uri="{FF2B5EF4-FFF2-40B4-BE49-F238E27FC236}">
                  <a16:creationId xmlns:a16="http://schemas.microsoft.com/office/drawing/2014/main" id="{79ACF999-E81B-EA94-2F07-3128737DA62B}"/>
                </a:ext>
              </a:extLst>
            </p:cNvPr>
            <p:cNvSpPr>
              <a:spLocks noChangeArrowheads="1"/>
            </p:cNvSpPr>
            <p:nvPr/>
          </p:nvSpPr>
          <p:spPr bwMode="auto">
            <a:xfrm>
              <a:off x="3432176" y="3716339"/>
              <a:ext cx="5040313" cy="19446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2" name="Text Box 5">
              <a:extLst>
                <a:ext uri="{FF2B5EF4-FFF2-40B4-BE49-F238E27FC236}">
                  <a16:creationId xmlns:a16="http://schemas.microsoft.com/office/drawing/2014/main" id="{8B027F90-4CA0-D7CF-3FFB-B1E9BD77B7C1}"/>
                </a:ext>
              </a:extLst>
            </p:cNvPr>
            <p:cNvSpPr txBox="1">
              <a:spLocks noChangeArrowheads="1"/>
            </p:cNvSpPr>
            <p:nvPr/>
          </p:nvSpPr>
          <p:spPr bwMode="auto">
            <a:xfrm>
              <a:off x="4727576" y="5300664"/>
              <a:ext cx="2447925" cy="1220787"/>
            </a:xfrm>
            <a:prstGeom prst="rect">
              <a:avLst/>
            </a:prstGeom>
            <a:solidFill>
              <a:schemeClr val="bg1"/>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a:t>Ambuláns beteg</a:t>
              </a:r>
            </a:p>
            <a:p>
              <a:pPr algn="ctr">
                <a:spcBef>
                  <a:spcPct val="50000"/>
                </a:spcBef>
              </a:pPr>
              <a:r>
                <a:rPr lang="hu-HU" altLang="hu-HU"/>
                <a:t>Krónikus betegség</a:t>
              </a:r>
            </a:p>
            <a:p>
              <a:pPr algn="ctr">
                <a:spcBef>
                  <a:spcPct val="50000"/>
                </a:spcBef>
              </a:pPr>
              <a:r>
                <a:rPr lang="hu-HU" altLang="hu-HU"/>
                <a:t>Hazabocsátás </a:t>
              </a:r>
              <a:endParaRPr lang="en-US" altLang="hu-HU"/>
            </a:p>
          </p:txBody>
        </p:sp>
        <p:sp>
          <p:nvSpPr>
            <p:cNvPr id="13" name="Text Box 6">
              <a:extLst>
                <a:ext uri="{FF2B5EF4-FFF2-40B4-BE49-F238E27FC236}">
                  <a16:creationId xmlns:a16="http://schemas.microsoft.com/office/drawing/2014/main" id="{2E3FE7AA-069D-A04F-00F1-3EABFF51A6ED}"/>
                </a:ext>
              </a:extLst>
            </p:cNvPr>
            <p:cNvSpPr txBox="1">
              <a:spLocks noChangeArrowheads="1"/>
            </p:cNvSpPr>
            <p:nvPr/>
          </p:nvSpPr>
          <p:spPr bwMode="auto">
            <a:xfrm>
              <a:off x="2640014" y="3789363"/>
              <a:ext cx="2376487" cy="369332"/>
            </a:xfrm>
            <a:prstGeom prst="rect">
              <a:avLst/>
            </a:prstGeom>
            <a:solidFill>
              <a:schemeClr val="bg1"/>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dirty="0"/>
                <a:t>Műtét-anesztézia</a:t>
              </a:r>
              <a:endParaRPr lang="en-US" altLang="hu-HU" dirty="0"/>
            </a:p>
          </p:txBody>
        </p:sp>
        <p:sp>
          <p:nvSpPr>
            <p:cNvPr id="14" name="Text Box 7">
              <a:extLst>
                <a:ext uri="{FF2B5EF4-FFF2-40B4-BE49-F238E27FC236}">
                  <a16:creationId xmlns:a16="http://schemas.microsoft.com/office/drawing/2014/main" id="{8018F709-1077-4055-E1EC-15D94C240EE1}"/>
                </a:ext>
              </a:extLst>
            </p:cNvPr>
            <p:cNvSpPr txBox="1">
              <a:spLocks noChangeArrowheads="1"/>
            </p:cNvSpPr>
            <p:nvPr/>
          </p:nvSpPr>
          <p:spPr bwMode="auto">
            <a:xfrm>
              <a:off x="7608889" y="4581525"/>
              <a:ext cx="2447925" cy="369332"/>
            </a:xfrm>
            <a:prstGeom prst="rect">
              <a:avLst/>
            </a:prstGeom>
            <a:solidFill>
              <a:schemeClr val="bg1"/>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a:t>Általános osztály</a:t>
              </a:r>
              <a:endParaRPr lang="en-US" altLang="hu-HU"/>
            </a:p>
          </p:txBody>
        </p:sp>
        <p:sp>
          <p:nvSpPr>
            <p:cNvPr id="15" name="Text Box 8">
              <a:extLst>
                <a:ext uri="{FF2B5EF4-FFF2-40B4-BE49-F238E27FC236}">
                  <a16:creationId xmlns:a16="http://schemas.microsoft.com/office/drawing/2014/main" id="{A608076D-B546-6C91-E29B-7879CDB1743D}"/>
                </a:ext>
              </a:extLst>
            </p:cNvPr>
            <p:cNvSpPr txBox="1">
              <a:spLocks noChangeArrowheads="1"/>
            </p:cNvSpPr>
            <p:nvPr/>
          </p:nvSpPr>
          <p:spPr bwMode="auto">
            <a:xfrm>
              <a:off x="4367213" y="4437063"/>
              <a:ext cx="316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a:t>A beteg útja</a:t>
              </a:r>
              <a:endParaRPr lang="en-US" altLang="hu-HU"/>
            </a:p>
          </p:txBody>
        </p:sp>
        <p:sp>
          <p:nvSpPr>
            <p:cNvPr id="16" name="Text Box 9">
              <a:extLst>
                <a:ext uri="{FF2B5EF4-FFF2-40B4-BE49-F238E27FC236}">
                  <a16:creationId xmlns:a16="http://schemas.microsoft.com/office/drawing/2014/main" id="{12B3634A-29A8-E2F2-02A5-3865B4B0CBDE}"/>
                </a:ext>
              </a:extLst>
            </p:cNvPr>
            <p:cNvSpPr txBox="1">
              <a:spLocks noChangeArrowheads="1"/>
            </p:cNvSpPr>
            <p:nvPr/>
          </p:nvSpPr>
          <p:spPr bwMode="auto">
            <a:xfrm>
              <a:off x="5951539" y="3429000"/>
              <a:ext cx="2447925" cy="369332"/>
            </a:xfrm>
            <a:prstGeom prst="rect">
              <a:avLst/>
            </a:prstGeom>
            <a:solidFill>
              <a:schemeClr val="bg1"/>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a:t>ITO, őrző</a:t>
              </a:r>
              <a:endParaRPr lang="en-US" altLang="hu-HU"/>
            </a:p>
          </p:txBody>
        </p:sp>
        <p:sp>
          <p:nvSpPr>
            <p:cNvPr id="17" name="Text Box 10">
              <a:extLst>
                <a:ext uri="{FF2B5EF4-FFF2-40B4-BE49-F238E27FC236}">
                  <a16:creationId xmlns:a16="http://schemas.microsoft.com/office/drawing/2014/main" id="{E3DCB111-EF77-291E-D7E8-668A7F9ABE4A}"/>
                </a:ext>
              </a:extLst>
            </p:cNvPr>
            <p:cNvSpPr txBox="1">
              <a:spLocks noChangeArrowheads="1"/>
            </p:cNvSpPr>
            <p:nvPr/>
          </p:nvSpPr>
          <p:spPr bwMode="auto">
            <a:xfrm>
              <a:off x="2424113" y="4852988"/>
              <a:ext cx="1871662" cy="369332"/>
            </a:xfrm>
            <a:prstGeom prst="rect">
              <a:avLst/>
            </a:prstGeom>
            <a:solidFill>
              <a:schemeClr val="bg1"/>
            </a:solidFill>
            <a:ln w="2857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a:t>Preop. osztály</a:t>
              </a:r>
              <a:endParaRPr lang="en-US" altLang="hu-HU"/>
            </a:p>
          </p:txBody>
        </p:sp>
      </p:grpSp>
    </p:spTree>
    <p:extLst>
      <p:ext uri="{BB962C8B-B14F-4D97-AF65-F5344CB8AC3E}">
        <p14:creationId xmlns:p14="http://schemas.microsoft.com/office/powerpoint/2010/main" val="2425268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077" name="Rectangle 8807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69" name="Rectangle 5">
            <a:extLst>
              <a:ext uri="{FF2B5EF4-FFF2-40B4-BE49-F238E27FC236}">
                <a16:creationId xmlns:a16="http://schemas.microsoft.com/office/drawing/2014/main" id="{2DB4DA74-7959-A2FF-7A76-17AF329A15C5}"/>
              </a:ext>
            </a:extLst>
          </p:cNvPr>
          <p:cNvSpPr>
            <a:spLocks noGrp="1" noChangeArrowheads="1"/>
          </p:cNvSpPr>
          <p:nvPr>
            <p:ph type="title"/>
          </p:nvPr>
        </p:nvSpPr>
        <p:spPr>
          <a:xfrm>
            <a:off x="842772" y="477881"/>
            <a:ext cx="10506456" cy="1014984"/>
          </a:xfrm>
        </p:spPr>
        <p:txBody>
          <a:bodyPr anchor="b">
            <a:normAutofit/>
          </a:bodyPr>
          <a:lstStyle/>
          <a:p>
            <a:r>
              <a:rPr lang="hu-HU" altLang="hu-HU" sz="3200" dirty="0"/>
              <a:t>Táplálási team</a:t>
            </a:r>
            <a:endParaRPr lang="en-US" altLang="hu-HU" sz="3100" dirty="0"/>
          </a:p>
        </p:txBody>
      </p:sp>
      <p:sp>
        <p:nvSpPr>
          <p:cNvPr id="88079" name="Rectangle 8807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081" name="Rectangle 8808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Rectangle 16">
            <a:extLst>
              <a:ext uri="{FF2B5EF4-FFF2-40B4-BE49-F238E27FC236}">
                <a16:creationId xmlns:a16="http://schemas.microsoft.com/office/drawing/2014/main" id="{90B880A4-770A-F57B-F5F3-A09BFAF5BDB1}"/>
              </a:ext>
            </a:extLst>
          </p:cNvPr>
          <p:cNvSpPr txBox="1">
            <a:spLocks noChangeArrowheads="1"/>
          </p:cNvSpPr>
          <p:nvPr/>
        </p:nvSpPr>
        <p:spPr>
          <a:xfrm>
            <a:off x="838200" y="2033588"/>
            <a:ext cx="61214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altLang="hu-HU"/>
              <a:t>A csapat: </a:t>
            </a:r>
          </a:p>
          <a:p>
            <a:pPr lvl="1"/>
            <a:r>
              <a:rPr lang="hu-HU" altLang="hu-HU"/>
              <a:t>orvos, dietetikus, szaknővér és gyógyszerész </a:t>
            </a:r>
          </a:p>
          <a:p>
            <a:r>
              <a:rPr lang="hu-HU" altLang="hu-HU"/>
              <a:t>Az ellátó specialisták terápiás tervét figyelembe véve, a beteget </a:t>
            </a:r>
            <a:r>
              <a:rPr lang="hu-HU" altLang="hu-HU" i="1"/>
              <a:t>folytatólagosan</a:t>
            </a:r>
            <a:r>
              <a:rPr lang="hu-HU" altLang="hu-HU"/>
              <a:t>, kórházi ápolása alatt, sőt hazabocsátása után is </a:t>
            </a:r>
            <a:r>
              <a:rPr lang="hu-HU" altLang="hu-HU" i="1"/>
              <a:t>követi, dokumentálja és kezeli</a:t>
            </a:r>
            <a:r>
              <a:rPr lang="hu-HU" altLang="hu-HU"/>
              <a:t>.</a:t>
            </a:r>
            <a:r>
              <a:rPr lang="en-US" altLang="hu-HU"/>
              <a:t> </a:t>
            </a:r>
            <a:endParaRPr lang="en-US" altLang="hu-HU" dirty="0"/>
          </a:p>
        </p:txBody>
      </p:sp>
      <p:pic>
        <p:nvPicPr>
          <p:cNvPr id="3" name="Picture 8">
            <a:extLst>
              <a:ext uri="{FF2B5EF4-FFF2-40B4-BE49-F238E27FC236}">
                <a16:creationId xmlns:a16="http://schemas.microsoft.com/office/drawing/2014/main" id="{A24734AD-EA65-6D3E-888B-EF73A9F50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152" t="31616" r="33192" b="12842"/>
          <a:stretch>
            <a:fillRect/>
          </a:stretch>
        </p:blipFill>
        <p:spPr>
          <a:xfrm>
            <a:off x="7438066" y="2033588"/>
            <a:ext cx="3554413" cy="3960812"/>
          </a:xfrm>
          <a:prstGeom prst="rect">
            <a:avLst/>
          </a:prstGeom>
          <a:noFill/>
          <a:ln>
            <a:solidFill>
              <a:srgbClr val="CC0000"/>
            </a:solidFill>
            <a:miter lim="800000"/>
            <a:headEnd/>
            <a:tailEnd/>
          </a:ln>
        </p:spPr>
      </p:pic>
      <p:pic>
        <p:nvPicPr>
          <p:cNvPr id="4" name="Picture 14">
            <a:extLst>
              <a:ext uri="{FF2B5EF4-FFF2-40B4-BE49-F238E27FC236}">
                <a16:creationId xmlns:a16="http://schemas.microsoft.com/office/drawing/2014/main" id="{EF05372C-7429-0877-B159-124C476D4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490047" y="2657"/>
            <a:ext cx="2733851" cy="1007435"/>
          </a:xfrm>
          <a:prstGeom prst="rect">
            <a:avLst/>
          </a:prstGeom>
          <a:noFill/>
          <a:ln/>
        </p:spPr>
      </p:pic>
      <p:sp>
        <p:nvSpPr>
          <p:cNvPr id="5" name="Text Box 9">
            <a:extLst>
              <a:ext uri="{FF2B5EF4-FFF2-40B4-BE49-F238E27FC236}">
                <a16:creationId xmlns:a16="http://schemas.microsoft.com/office/drawing/2014/main" id="{22C300C9-25AA-70B3-5820-98B2A47318BE}"/>
              </a:ext>
            </a:extLst>
          </p:cNvPr>
          <p:cNvSpPr txBox="1">
            <a:spLocks noChangeArrowheads="1"/>
          </p:cNvSpPr>
          <p:nvPr/>
        </p:nvSpPr>
        <p:spPr bwMode="auto">
          <a:xfrm>
            <a:off x="2711450" y="6381750"/>
            <a:ext cx="7956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400" dirty="0" err="1"/>
              <a:t>NutritionDay</a:t>
            </a:r>
            <a:r>
              <a:rPr lang="hu-HU" altLang="hu-HU" sz="1400" dirty="0"/>
              <a:t> 2007/</a:t>
            </a:r>
            <a:r>
              <a:rPr lang="hu-HU" altLang="hu-HU" sz="1400" dirty="0" err="1"/>
              <a:t>Structures</a:t>
            </a:r>
            <a:r>
              <a:rPr lang="hu-HU" altLang="hu-HU" sz="1400" dirty="0"/>
              <a:t> (Europe)</a:t>
            </a:r>
            <a:endParaRPr lang="en-US" altLang="hu-HU" sz="1400" dirty="0"/>
          </a:p>
        </p:txBody>
      </p:sp>
    </p:spTree>
    <p:extLst>
      <p:ext uri="{BB962C8B-B14F-4D97-AF65-F5344CB8AC3E}">
        <p14:creationId xmlns:p14="http://schemas.microsoft.com/office/powerpoint/2010/main" val="4103098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916" name="Rectangle 123915">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9" name="Rectangle 5">
            <a:extLst>
              <a:ext uri="{FF2B5EF4-FFF2-40B4-BE49-F238E27FC236}">
                <a16:creationId xmlns:a16="http://schemas.microsoft.com/office/drawing/2014/main" id="{34B431FB-DD5D-5F74-2EDC-EBA885439063}"/>
              </a:ext>
            </a:extLst>
          </p:cNvPr>
          <p:cNvSpPr>
            <a:spLocks noGrp="1" noChangeArrowheads="1"/>
          </p:cNvSpPr>
          <p:nvPr>
            <p:ph type="title"/>
          </p:nvPr>
        </p:nvSpPr>
        <p:spPr>
          <a:xfrm>
            <a:off x="841248" y="502920"/>
            <a:ext cx="10509504" cy="1975104"/>
          </a:xfrm>
        </p:spPr>
        <p:txBody>
          <a:bodyPr anchor="b">
            <a:normAutofit/>
          </a:bodyPr>
          <a:lstStyle/>
          <a:p>
            <a:r>
              <a:rPr lang="hu-HU" altLang="hu-HU" sz="5400"/>
              <a:t>Konklúzió – ERAS Táplálás</a:t>
            </a:r>
            <a:endParaRPr lang="en-US" altLang="hu-HU" sz="5400"/>
          </a:p>
        </p:txBody>
      </p:sp>
      <p:sp>
        <p:nvSpPr>
          <p:cNvPr id="123918" name="Rectangle 123917">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920" name="Rectangle 123919">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911" name="Rectangle 7">
            <a:extLst>
              <a:ext uri="{FF2B5EF4-FFF2-40B4-BE49-F238E27FC236}">
                <a16:creationId xmlns:a16="http://schemas.microsoft.com/office/drawing/2014/main" id="{C21A7DC7-9405-76A3-2B73-EB97572B155F}"/>
              </a:ext>
            </a:extLst>
          </p:cNvPr>
          <p:cNvSpPr>
            <a:spLocks noGrp="1" noChangeArrowheads="1"/>
          </p:cNvSpPr>
          <p:nvPr>
            <p:ph type="body" idx="1"/>
          </p:nvPr>
        </p:nvSpPr>
        <p:spPr>
          <a:xfrm>
            <a:off x="841248" y="3054096"/>
            <a:ext cx="10509504" cy="2990088"/>
          </a:xfrm>
        </p:spPr>
        <p:txBody>
          <a:bodyPr>
            <a:normAutofit/>
          </a:bodyPr>
          <a:lstStyle/>
          <a:p>
            <a:pPr>
              <a:spcBef>
                <a:spcPct val="40000"/>
              </a:spcBef>
            </a:pPr>
            <a:r>
              <a:rPr lang="hu-HU" altLang="hu-HU" sz="2400" dirty="0"/>
              <a:t>Megfelelő </a:t>
            </a:r>
            <a:r>
              <a:rPr lang="hu-HU" altLang="hu-HU" sz="2400" dirty="0" err="1"/>
              <a:t>preop</a:t>
            </a:r>
            <a:r>
              <a:rPr lang="hu-HU" altLang="hu-HU" sz="2400" dirty="0"/>
              <a:t>. felmérés, előkészítés</a:t>
            </a:r>
          </a:p>
          <a:p>
            <a:pPr>
              <a:spcBef>
                <a:spcPct val="40000"/>
              </a:spcBef>
            </a:pPr>
            <a:r>
              <a:rPr lang="hu-HU" altLang="hu-HU" sz="2400" dirty="0"/>
              <a:t>Metabolikus stressz kerülése: </a:t>
            </a:r>
            <a:r>
              <a:rPr lang="hu-HU" altLang="hu-HU" sz="2400" dirty="0" err="1"/>
              <a:t>preop</a:t>
            </a:r>
            <a:r>
              <a:rPr lang="hu-HU" altLang="hu-HU" sz="2400" dirty="0"/>
              <a:t>. CHO, EDA</a:t>
            </a:r>
          </a:p>
          <a:p>
            <a:pPr>
              <a:spcBef>
                <a:spcPct val="40000"/>
              </a:spcBef>
            </a:pPr>
            <a:r>
              <a:rPr lang="hu-HU" altLang="hu-HU" sz="2400" dirty="0"/>
              <a:t>Glukóz kontrol</a:t>
            </a:r>
          </a:p>
          <a:p>
            <a:pPr>
              <a:spcBef>
                <a:spcPct val="40000"/>
              </a:spcBef>
            </a:pPr>
            <a:r>
              <a:rPr lang="hu-HU" altLang="hu-HU" sz="2400" dirty="0" err="1"/>
              <a:t>Enteralis</a:t>
            </a:r>
            <a:r>
              <a:rPr lang="hu-HU" altLang="hu-HU" sz="2400" dirty="0"/>
              <a:t> táplálás mielőbbi visszaállítása</a:t>
            </a:r>
          </a:p>
          <a:p>
            <a:pPr>
              <a:spcBef>
                <a:spcPct val="40000"/>
              </a:spcBef>
            </a:pPr>
            <a:r>
              <a:rPr lang="hu-HU" altLang="hu-HU" sz="2400" dirty="0"/>
              <a:t>Bélműködés elősegítése: folyadék menedzsment</a:t>
            </a:r>
          </a:p>
          <a:p>
            <a:pPr>
              <a:spcBef>
                <a:spcPct val="40000"/>
              </a:spcBef>
            </a:pPr>
            <a:r>
              <a:rPr lang="hu-HU" altLang="hu-HU" sz="2400" dirty="0" err="1"/>
              <a:t>Multidiszciplinaris</a:t>
            </a:r>
            <a:r>
              <a:rPr lang="hu-HU" altLang="hu-HU" sz="2400" dirty="0"/>
              <a:t> csapatmunka</a:t>
            </a:r>
          </a:p>
          <a:p>
            <a:pPr>
              <a:spcBef>
                <a:spcPct val="40000"/>
              </a:spcBef>
            </a:pPr>
            <a:endParaRPr lang="en-US" altLang="hu-HU"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11">
                                            <p:txEl>
                                              <p:pRg st="0" end="0"/>
                                            </p:txEl>
                                          </p:spTgt>
                                        </p:tgtEl>
                                        <p:attrNameLst>
                                          <p:attrName>style.visibility</p:attrName>
                                        </p:attrNameLst>
                                      </p:cBhvr>
                                      <p:to>
                                        <p:strVal val="visible"/>
                                      </p:to>
                                    </p:set>
                                    <p:animEffect transition="in" filter="fade">
                                      <p:cBhvr>
                                        <p:cTn id="7" dur="500"/>
                                        <p:tgtEl>
                                          <p:spTgt spid="1239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3911">
                                            <p:txEl>
                                              <p:pRg st="1" end="1"/>
                                            </p:txEl>
                                          </p:spTgt>
                                        </p:tgtEl>
                                        <p:attrNameLst>
                                          <p:attrName>style.visibility</p:attrName>
                                        </p:attrNameLst>
                                      </p:cBhvr>
                                      <p:to>
                                        <p:strVal val="visible"/>
                                      </p:to>
                                    </p:set>
                                    <p:animEffect transition="in" filter="fade">
                                      <p:cBhvr>
                                        <p:cTn id="12" dur="500"/>
                                        <p:tgtEl>
                                          <p:spTgt spid="1239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3911">
                                            <p:txEl>
                                              <p:pRg st="2" end="2"/>
                                            </p:txEl>
                                          </p:spTgt>
                                        </p:tgtEl>
                                        <p:attrNameLst>
                                          <p:attrName>style.visibility</p:attrName>
                                        </p:attrNameLst>
                                      </p:cBhvr>
                                      <p:to>
                                        <p:strVal val="visible"/>
                                      </p:to>
                                    </p:set>
                                    <p:animEffect transition="in" filter="fade">
                                      <p:cBhvr>
                                        <p:cTn id="17" dur="500"/>
                                        <p:tgtEl>
                                          <p:spTgt spid="1239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3911">
                                            <p:txEl>
                                              <p:pRg st="3" end="3"/>
                                            </p:txEl>
                                          </p:spTgt>
                                        </p:tgtEl>
                                        <p:attrNameLst>
                                          <p:attrName>style.visibility</p:attrName>
                                        </p:attrNameLst>
                                      </p:cBhvr>
                                      <p:to>
                                        <p:strVal val="visible"/>
                                      </p:to>
                                    </p:set>
                                    <p:animEffect transition="in" filter="fade">
                                      <p:cBhvr>
                                        <p:cTn id="22" dur="500"/>
                                        <p:tgtEl>
                                          <p:spTgt spid="1239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3911">
                                            <p:txEl>
                                              <p:pRg st="4" end="4"/>
                                            </p:txEl>
                                          </p:spTgt>
                                        </p:tgtEl>
                                        <p:attrNameLst>
                                          <p:attrName>style.visibility</p:attrName>
                                        </p:attrNameLst>
                                      </p:cBhvr>
                                      <p:to>
                                        <p:strVal val="visible"/>
                                      </p:to>
                                    </p:set>
                                    <p:animEffect transition="in" filter="fade">
                                      <p:cBhvr>
                                        <p:cTn id="27" dur="500"/>
                                        <p:tgtEl>
                                          <p:spTgt spid="1239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3911">
                                            <p:txEl>
                                              <p:pRg st="5" end="5"/>
                                            </p:txEl>
                                          </p:spTgt>
                                        </p:tgtEl>
                                        <p:attrNameLst>
                                          <p:attrName>style.visibility</p:attrName>
                                        </p:attrNameLst>
                                      </p:cBhvr>
                                      <p:to>
                                        <p:strVal val="visible"/>
                                      </p:to>
                                    </p:set>
                                    <p:animEffect transition="in" filter="fade">
                                      <p:cBhvr>
                                        <p:cTn id="32" dur="500"/>
                                        <p:tgtEl>
                                          <p:spTgt spid="1239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034" name="Rectangle 17102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1010" name="Picture 2">
            <a:extLst>
              <a:ext uri="{FF2B5EF4-FFF2-40B4-BE49-F238E27FC236}">
                <a16:creationId xmlns:a16="http://schemas.microsoft.com/office/drawing/2014/main" id="{2193854D-7D46-310F-A272-AB63D30C57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22" r="33268"/>
          <a:stretch/>
        </p:blipFill>
        <p:spPr>
          <a:xfrm>
            <a:off x="4673603" y="0"/>
            <a:ext cx="7518397"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1035" name="Rectangle 17102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011" name="Rectangle 3">
            <a:extLst>
              <a:ext uri="{FF2B5EF4-FFF2-40B4-BE49-F238E27FC236}">
                <a16:creationId xmlns:a16="http://schemas.microsoft.com/office/drawing/2014/main" id="{9BD3DCCD-DD04-9F2C-D01A-C687B8AC18DA}"/>
              </a:ext>
            </a:extLst>
          </p:cNvPr>
          <p:cNvSpPr>
            <a:spLocks noGrp="1" noChangeArrowheads="1"/>
          </p:cNvSpPr>
          <p:nvPr>
            <p:ph type="title"/>
          </p:nvPr>
        </p:nvSpPr>
        <p:spPr>
          <a:xfrm>
            <a:off x="477981" y="1122363"/>
            <a:ext cx="4023360" cy="3204134"/>
          </a:xfrm>
        </p:spPr>
        <p:txBody>
          <a:bodyPr vert="horz" lIns="91440" tIns="45720" rIns="91440" bIns="45720" rtlCol="0" anchor="b">
            <a:normAutofit/>
          </a:bodyPr>
          <a:lstStyle/>
          <a:p>
            <a:r>
              <a:rPr lang="en-US" altLang="hu-HU" sz="3000">
                <a:solidFill>
                  <a:schemeClr val="bg1"/>
                </a:solidFill>
              </a:rPr>
              <a:t> "A felfedezés lényege: látni azt, amit már mindenki látott, de olyat gondolni, amit senki más nem gondolt róla."</a:t>
            </a:r>
            <a:br>
              <a:rPr lang="en-US" altLang="hu-HU" sz="3000">
                <a:solidFill>
                  <a:schemeClr val="bg1"/>
                </a:solidFill>
              </a:rPr>
            </a:br>
            <a:br>
              <a:rPr lang="en-US" altLang="hu-HU" sz="3000">
                <a:solidFill>
                  <a:schemeClr val="bg1"/>
                </a:solidFill>
              </a:rPr>
            </a:br>
            <a:endParaRPr lang="en-US" altLang="hu-HU" sz="3000" i="1">
              <a:solidFill>
                <a:schemeClr val="bg1"/>
              </a:solidFill>
            </a:endParaRPr>
          </a:p>
        </p:txBody>
      </p:sp>
      <p:sp>
        <p:nvSpPr>
          <p:cNvPr id="171015" name="Content Placeholder 171014">
            <a:extLst>
              <a:ext uri="{FF2B5EF4-FFF2-40B4-BE49-F238E27FC236}">
                <a16:creationId xmlns:a16="http://schemas.microsoft.com/office/drawing/2014/main" id="{479395EA-7A7F-77FE-A8C5-F7341372739F}"/>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altLang="hu-HU" sz="2000" i="1" dirty="0" err="1">
                <a:solidFill>
                  <a:schemeClr val="bg1"/>
                </a:solidFill>
              </a:rPr>
              <a:t>Szent-Györgyi</a:t>
            </a:r>
            <a:r>
              <a:rPr lang="en-US" altLang="hu-HU" sz="2000" i="1" dirty="0">
                <a:solidFill>
                  <a:schemeClr val="bg1"/>
                </a:solidFill>
              </a:rPr>
              <a:t> Albert</a:t>
            </a:r>
            <a:endParaRPr lang="en-US" sz="2000" i="1" dirty="0">
              <a:solidFill>
                <a:schemeClr val="bg1"/>
              </a:solidFill>
            </a:endParaRPr>
          </a:p>
        </p:txBody>
      </p:sp>
      <p:sp>
        <p:nvSpPr>
          <p:cNvPr id="171036" name="Rectangle 1710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1033" name="Rectangle 1710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395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1011"/>
                                        </p:tgtEl>
                                        <p:attrNameLst>
                                          <p:attrName>style.visibility</p:attrName>
                                        </p:attrNameLst>
                                      </p:cBhvr>
                                      <p:to>
                                        <p:strVal val="visible"/>
                                      </p:to>
                                    </p:set>
                                    <p:animEffect transition="in" filter="fade">
                                      <p:cBhvr>
                                        <p:cTn id="7" dur="2000"/>
                                        <p:tgtEl>
                                          <p:spTgt spid="17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3091" name="Rectangle 173076">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3092" name="Rectangle 173078">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058" name="Rectangle 2">
            <a:extLst>
              <a:ext uri="{FF2B5EF4-FFF2-40B4-BE49-F238E27FC236}">
                <a16:creationId xmlns:a16="http://schemas.microsoft.com/office/drawing/2014/main" id="{003B04C1-F38E-6FF9-BB4F-7AEFC97A4F8E}"/>
              </a:ext>
            </a:extLst>
          </p:cNvPr>
          <p:cNvSpPr>
            <a:spLocks noGrp="1" noChangeArrowheads="1"/>
          </p:cNvSpPr>
          <p:nvPr>
            <p:ph type="title"/>
          </p:nvPr>
        </p:nvSpPr>
        <p:spPr>
          <a:xfrm>
            <a:off x="838196" y="978408"/>
            <a:ext cx="6007608" cy="1106424"/>
          </a:xfrm>
        </p:spPr>
        <p:txBody>
          <a:bodyPr vert="horz" lIns="91440" tIns="45720" rIns="91440" bIns="45720" rtlCol="0" anchor="ctr">
            <a:normAutofit/>
          </a:bodyPr>
          <a:lstStyle/>
          <a:p>
            <a:r>
              <a:rPr lang="en-US" altLang="hu-HU" sz="2800"/>
              <a:t>A malnutritio…</a:t>
            </a:r>
          </a:p>
        </p:txBody>
      </p:sp>
      <p:sp>
        <p:nvSpPr>
          <p:cNvPr id="173093" name="Rectangle 173080">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3094" name="Rectangle 173082">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059" name="Rectangle 3">
            <a:extLst>
              <a:ext uri="{FF2B5EF4-FFF2-40B4-BE49-F238E27FC236}">
                <a16:creationId xmlns:a16="http://schemas.microsoft.com/office/drawing/2014/main" id="{05C56BC6-7D13-3B74-2247-4B65A1C56BFF}"/>
              </a:ext>
            </a:extLst>
          </p:cNvPr>
          <p:cNvSpPr>
            <a:spLocks noGrp="1" noChangeArrowheads="1"/>
          </p:cNvSpPr>
          <p:nvPr>
            <p:ph type="body" sz="half" idx="1"/>
          </p:nvPr>
        </p:nvSpPr>
        <p:spPr>
          <a:xfrm>
            <a:off x="838196" y="2369828"/>
            <a:ext cx="6121404" cy="3429000"/>
          </a:xfrm>
        </p:spPr>
        <p:txBody>
          <a:bodyPr vert="horz" lIns="91440" tIns="45720" rIns="91440" bIns="45720" rtlCol="0">
            <a:normAutofit/>
          </a:bodyPr>
          <a:lstStyle/>
          <a:p>
            <a:r>
              <a:rPr lang="en-US" altLang="hu-HU" sz="2400" dirty="0"/>
              <a:t>Az EU-ban 20 </a:t>
            </a:r>
            <a:r>
              <a:rPr lang="en-US" altLang="hu-HU" sz="2400" dirty="0" err="1"/>
              <a:t>millió</a:t>
            </a:r>
            <a:r>
              <a:rPr lang="en-US" altLang="hu-HU" sz="2400" dirty="0"/>
              <a:t> </a:t>
            </a:r>
            <a:r>
              <a:rPr lang="en-US" altLang="hu-HU" sz="2400" dirty="0" err="1"/>
              <a:t>embert</a:t>
            </a:r>
            <a:r>
              <a:rPr lang="en-US" altLang="hu-HU" sz="2400" dirty="0"/>
              <a:t> </a:t>
            </a:r>
            <a:r>
              <a:rPr lang="en-US" altLang="hu-HU" sz="2400" dirty="0" err="1"/>
              <a:t>érint</a:t>
            </a:r>
            <a:endParaRPr lang="en-US" altLang="hu-HU" sz="2400" dirty="0"/>
          </a:p>
          <a:p>
            <a:r>
              <a:rPr lang="en-US" altLang="hu-HU" sz="2400" dirty="0"/>
              <a:t>A </a:t>
            </a:r>
            <a:r>
              <a:rPr lang="en-US" altLang="hu-HU" sz="2400" dirty="0" err="1"/>
              <a:t>kapcsolódó</a:t>
            </a:r>
            <a:r>
              <a:rPr lang="en-US" altLang="hu-HU" sz="2400" dirty="0"/>
              <a:t> </a:t>
            </a:r>
            <a:r>
              <a:rPr lang="en-US" altLang="hu-HU" sz="2400" dirty="0" err="1"/>
              <a:t>eü</a:t>
            </a:r>
            <a:r>
              <a:rPr lang="en-US" altLang="hu-HU" sz="2400" dirty="0"/>
              <a:t>. </a:t>
            </a:r>
            <a:r>
              <a:rPr lang="en-US" altLang="hu-HU" sz="2400" dirty="0" err="1"/>
              <a:t>költség</a:t>
            </a:r>
            <a:r>
              <a:rPr lang="en-US" altLang="hu-HU" sz="2400" dirty="0"/>
              <a:t>: 120 </a:t>
            </a:r>
            <a:r>
              <a:rPr lang="en-US" altLang="hu-HU" sz="2400" dirty="0" err="1"/>
              <a:t>milliárd</a:t>
            </a:r>
            <a:r>
              <a:rPr lang="en-US" altLang="hu-HU" sz="2400" dirty="0"/>
              <a:t> </a:t>
            </a:r>
            <a:r>
              <a:rPr lang="hu-HU" altLang="hu-HU" sz="2400" dirty="0"/>
              <a:t>EUR/év</a:t>
            </a:r>
            <a:r>
              <a:rPr lang="en-US" altLang="hu-HU" sz="2400" dirty="0"/>
              <a:t> </a:t>
            </a:r>
          </a:p>
          <a:p>
            <a:r>
              <a:rPr lang="en-US" altLang="hu-HU" sz="2400" dirty="0"/>
              <a:t>A </a:t>
            </a:r>
            <a:r>
              <a:rPr lang="en-US" altLang="hu-HU" sz="2400" dirty="0" err="1"/>
              <a:t>hazai</a:t>
            </a:r>
            <a:r>
              <a:rPr lang="en-US" altLang="hu-HU" sz="2400" dirty="0"/>
              <a:t> </a:t>
            </a:r>
            <a:r>
              <a:rPr lang="en-US" altLang="hu-HU" sz="2400" dirty="0" err="1"/>
              <a:t>felmérések</a:t>
            </a:r>
            <a:r>
              <a:rPr lang="en-US" altLang="hu-HU" sz="2400" dirty="0"/>
              <a:t> a </a:t>
            </a:r>
            <a:r>
              <a:rPr lang="en-US" altLang="hu-HU" sz="2400" dirty="0" err="1"/>
              <a:t>kórházba</a:t>
            </a:r>
            <a:r>
              <a:rPr lang="en-US" altLang="hu-HU" sz="2400" dirty="0"/>
              <a:t> </a:t>
            </a:r>
            <a:r>
              <a:rPr lang="en-US" altLang="hu-HU" sz="2400" dirty="0" err="1"/>
              <a:t>kerülő</a:t>
            </a:r>
            <a:r>
              <a:rPr lang="en-US" altLang="hu-HU" sz="2400" dirty="0"/>
              <a:t> </a:t>
            </a:r>
            <a:r>
              <a:rPr lang="en-US" altLang="hu-HU" sz="2400" dirty="0" err="1"/>
              <a:t>betegek</a:t>
            </a:r>
            <a:r>
              <a:rPr lang="en-US" altLang="hu-HU" sz="2400" dirty="0"/>
              <a:t> 40%-</a:t>
            </a:r>
            <a:r>
              <a:rPr lang="en-US" altLang="hu-HU" sz="2400" dirty="0" err="1"/>
              <a:t>ában</a:t>
            </a:r>
            <a:r>
              <a:rPr lang="en-US" altLang="hu-HU" sz="2400" dirty="0"/>
              <a:t> </a:t>
            </a:r>
            <a:r>
              <a:rPr lang="en-US" altLang="hu-HU" sz="2400" dirty="0" err="1"/>
              <a:t>igazolnak</a:t>
            </a:r>
            <a:r>
              <a:rPr lang="en-US" altLang="hu-HU" sz="2400" dirty="0"/>
              <a:t> </a:t>
            </a:r>
            <a:r>
              <a:rPr lang="en-US" altLang="hu-HU" sz="2400" dirty="0" err="1"/>
              <a:t>malnutritiot</a:t>
            </a:r>
            <a:endParaRPr lang="en-US" altLang="hu-HU" sz="2400" dirty="0"/>
          </a:p>
        </p:txBody>
      </p:sp>
      <p:pic>
        <p:nvPicPr>
          <p:cNvPr id="173060" name="Picture 4">
            <a:extLst>
              <a:ext uri="{FF2B5EF4-FFF2-40B4-BE49-F238E27FC236}">
                <a16:creationId xmlns:a16="http://schemas.microsoft.com/office/drawing/2014/main" id="{FD0C2619-0905-0397-457A-B77C3CA55080}"/>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7680960" y="1472627"/>
            <a:ext cx="4233672" cy="9737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3061" name="Picture 5">
            <a:extLst>
              <a:ext uri="{FF2B5EF4-FFF2-40B4-BE49-F238E27FC236}">
                <a16:creationId xmlns:a16="http://schemas.microsoft.com/office/drawing/2014/main" id="{EC87B0F1-7AA8-05A7-109D-6234EDA354B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tretch>
            <a:fillRect/>
          </a:stretch>
        </p:blipFill>
        <p:spPr>
          <a:xfrm>
            <a:off x="8856575" y="3472468"/>
            <a:ext cx="1878885" cy="2651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a:extLst>
              <a:ext uri="{FF2B5EF4-FFF2-40B4-BE49-F238E27FC236}">
                <a16:creationId xmlns:a16="http://schemas.microsoft.com/office/drawing/2014/main" id="{37610EBB-2C4A-7F89-6DC6-AFFF917B8158}"/>
              </a:ext>
            </a:extLst>
          </p:cNvPr>
          <p:cNvSpPr>
            <a:spLocks noGrp="1" noChangeArrowheads="1"/>
          </p:cNvSpPr>
          <p:nvPr>
            <p:ph type="title"/>
          </p:nvPr>
        </p:nvSpPr>
        <p:spPr>
          <a:xfrm>
            <a:off x="841248" y="426720"/>
            <a:ext cx="10506456" cy="1919141"/>
          </a:xfrm>
        </p:spPr>
        <p:txBody>
          <a:bodyPr anchor="b">
            <a:normAutofit/>
          </a:bodyPr>
          <a:lstStyle/>
          <a:p>
            <a:r>
              <a:rPr lang="hu-HU" altLang="hu-HU" sz="4200"/>
              <a:t>Cél a beteg gyors felépülése</a:t>
            </a:r>
            <a:br>
              <a:rPr lang="hu-HU" altLang="hu-HU" sz="4200" b="1"/>
            </a:br>
            <a:r>
              <a:rPr lang="hu-HU" altLang="hu-HU" sz="4200" b="1"/>
              <a:t>E</a:t>
            </a:r>
            <a:r>
              <a:rPr lang="hu-HU" altLang="hu-HU" sz="4200"/>
              <a:t>nhanced </a:t>
            </a:r>
            <a:r>
              <a:rPr lang="hu-HU" altLang="hu-HU" sz="4200" b="1"/>
              <a:t>R</a:t>
            </a:r>
            <a:r>
              <a:rPr lang="hu-HU" altLang="hu-HU" sz="4200"/>
              <a:t>ecovery of patients </a:t>
            </a:r>
            <a:r>
              <a:rPr lang="hu-HU" altLang="hu-HU" sz="4200" b="1"/>
              <a:t>A</a:t>
            </a:r>
            <a:r>
              <a:rPr lang="hu-HU" altLang="hu-HU" sz="4200"/>
              <a:t>fter </a:t>
            </a:r>
            <a:r>
              <a:rPr lang="hu-HU" altLang="hu-HU" sz="4200" b="1"/>
              <a:t>S</a:t>
            </a:r>
            <a:r>
              <a:rPr lang="hu-HU" altLang="hu-HU" sz="4200"/>
              <a:t>urgery</a:t>
            </a:r>
            <a:endParaRPr lang="en-US" altLang="hu-HU" sz="4200"/>
          </a:p>
        </p:txBody>
      </p:sp>
      <p:sp>
        <p:nvSpPr>
          <p:cNvPr id="4109" name="Rectangle 410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11" name="Rectangle 411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2" name="Rectangle 6">
            <a:extLst>
              <a:ext uri="{FF2B5EF4-FFF2-40B4-BE49-F238E27FC236}">
                <a16:creationId xmlns:a16="http://schemas.microsoft.com/office/drawing/2014/main" id="{9BA63254-FC5C-A89F-42B3-B6439F7D981E}"/>
              </a:ext>
            </a:extLst>
          </p:cNvPr>
          <p:cNvSpPr>
            <a:spLocks noGrp="1" noChangeArrowheads="1"/>
          </p:cNvSpPr>
          <p:nvPr>
            <p:ph type="body" idx="1"/>
          </p:nvPr>
        </p:nvSpPr>
        <p:spPr>
          <a:xfrm>
            <a:off x="841248" y="3125972"/>
            <a:ext cx="10509504" cy="3116983"/>
          </a:xfrm>
        </p:spPr>
        <p:txBody>
          <a:bodyPr>
            <a:normAutofit/>
          </a:bodyPr>
          <a:lstStyle/>
          <a:p>
            <a:pPr marL="457200" indent="-457200">
              <a:buFont typeface="+mj-lt"/>
              <a:buAutoNum type="arabicPeriod"/>
            </a:pPr>
            <a:r>
              <a:rPr lang="hu-HU" altLang="hu-HU" sz="2400" dirty="0"/>
              <a:t>Beteg felmérése, előkészítése</a:t>
            </a:r>
          </a:p>
          <a:p>
            <a:pPr marL="457200" indent="-457200">
              <a:buFont typeface="+mj-lt"/>
              <a:buAutoNum type="arabicPeriod"/>
            </a:pPr>
            <a:r>
              <a:rPr lang="hu-HU" altLang="hu-HU" sz="2400" dirty="0"/>
              <a:t>Metabolikus kontrol </a:t>
            </a:r>
          </a:p>
          <a:p>
            <a:pPr marL="457200" indent="-457200">
              <a:buFont typeface="+mj-lt"/>
              <a:buAutoNum type="arabicPeriod"/>
            </a:pPr>
            <a:r>
              <a:rPr lang="hu-HU" altLang="hu-HU" sz="2400" dirty="0"/>
              <a:t>Mielőbbi postoperatív </a:t>
            </a:r>
            <a:r>
              <a:rPr lang="hu-HU" altLang="hu-HU" sz="2400" dirty="0" err="1"/>
              <a:t>oralis</a:t>
            </a:r>
            <a:r>
              <a:rPr lang="hu-HU" altLang="hu-HU" sz="2400" dirty="0"/>
              <a:t> táplálás </a:t>
            </a:r>
          </a:p>
          <a:p>
            <a:pPr marL="457200" indent="-457200">
              <a:buFont typeface="+mj-lt"/>
              <a:buAutoNum type="arabicPeriod"/>
            </a:pPr>
            <a:r>
              <a:rPr lang="hu-HU" altLang="hu-HU" sz="2400" dirty="0"/>
              <a:t>Stressz faktorok csökkentése </a:t>
            </a:r>
          </a:p>
          <a:p>
            <a:pPr marL="457200" indent="-457200">
              <a:buFont typeface="+mj-lt"/>
              <a:buAutoNum type="arabicPeriod"/>
            </a:pPr>
            <a:r>
              <a:rPr lang="hu-HU" altLang="hu-HU" sz="2400" dirty="0"/>
              <a:t>Korai mobilizálás</a:t>
            </a:r>
            <a:endParaRPr lang="en-US" altLang="hu-HU" sz="2400" dirty="0"/>
          </a:p>
          <a:p>
            <a:pPr marL="457200" indent="-457200">
              <a:buFont typeface="+mj-lt"/>
              <a:buAutoNum type="arabicPeriod"/>
            </a:pPr>
            <a:r>
              <a:rPr lang="hu-HU" altLang="hu-HU" sz="2400" dirty="0"/>
              <a:t>Betegmenedzsment</a:t>
            </a:r>
          </a:p>
          <a:p>
            <a:pPr marL="457200" indent="-457200">
              <a:buFont typeface="+mj-lt"/>
              <a:buAutoNum type="arabicPeriod"/>
            </a:pPr>
            <a:endParaRPr lang="hu-HU" altLang="hu-H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a:extLst>
              <a:ext uri="{FF2B5EF4-FFF2-40B4-BE49-F238E27FC236}">
                <a16:creationId xmlns:a16="http://schemas.microsoft.com/office/drawing/2014/main" id="{D33CB926-8CE7-456D-1007-EE03F7FB4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96344"/>
            <a:ext cx="9144000" cy="325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6">
            <a:extLst>
              <a:ext uri="{FF2B5EF4-FFF2-40B4-BE49-F238E27FC236}">
                <a16:creationId xmlns:a16="http://schemas.microsoft.com/office/drawing/2014/main" id="{FCF70BF9-674B-0011-B241-BAE272C7A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529" t="19070" r="13667" b="9209"/>
          <a:stretch>
            <a:fillRect/>
          </a:stretch>
        </p:blipFill>
        <p:spPr bwMode="auto">
          <a:xfrm>
            <a:off x="5951539" y="4941888"/>
            <a:ext cx="1152525" cy="1223962"/>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a:extLst>
              <a:ext uri="{FF2B5EF4-FFF2-40B4-BE49-F238E27FC236}">
                <a16:creationId xmlns:a16="http://schemas.microsoft.com/office/drawing/2014/main" id="{EAA5A0D3-C2E4-0DB9-6FB8-9F1126017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275" y="201612"/>
            <a:ext cx="5364163"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a:extLst>
              <a:ext uri="{FF2B5EF4-FFF2-40B4-BE49-F238E27FC236}">
                <a16:creationId xmlns:a16="http://schemas.microsoft.com/office/drawing/2014/main" id="{C17703F7-19C0-EC6C-58BA-051C0D96B3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4" y="6453188"/>
            <a:ext cx="81168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a:extLst>
              <a:ext uri="{FF2B5EF4-FFF2-40B4-BE49-F238E27FC236}">
                <a16:creationId xmlns:a16="http://schemas.microsoft.com/office/drawing/2014/main" id="{CE339849-2C69-CB42-A0D3-F01C2E2BB82B}"/>
              </a:ext>
            </a:extLst>
          </p:cNvPr>
          <p:cNvSpPr txBox="1">
            <a:spLocks noChangeArrowheads="1"/>
          </p:cNvSpPr>
          <p:nvPr/>
        </p:nvSpPr>
        <p:spPr>
          <a:xfrm>
            <a:off x="4924424" y="2753733"/>
            <a:ext cx="7400926" cy="4525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hu-H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041" name="Rectangle 129043">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26" name="Rectangle 2">
            <a:extLst>
              <a:ext uri="{FF2B5EF4-FFF2-40B4-BE49-F238E27FC236}">
                <a16:creationId xmlns:a16="http://schemas.microsoft.com/office/drawing/2014/main" id="{150D63FD-62F6-4F74-AAC2-B0767F150BC5}"/>
              </a:ext>
            </a:extLst>
          </p:cNvPr>
          <p:cNvSpPr>
            <a:spLocks noGrp="1" noChangeArrowheads="1"/>
          </p:cNvSpPr>
          <p:nvPr>
            <p:ph type="title"/>
          </p:nvPr>
        </p:nvSpPr>
        <p:spPr>
          <a:xfrm>
            <a:off x="841248" y="426720"/>
            <a:ext cx="10506456" cy="1919141"/>
          </a:xfrm>
        </p:spPr>
        <p:txBody>
          <a:bodyPr vert="horz" lIns="91440" tIns="45720" rIns="91440" bIns="45720" rtlCol="0" anchor="b">
            <a:normAutofit/>
          </a:bodyPr>
          <a:lstStyle/>
          <a:p>
            <a:r>
              <a:rPr lang="en-US" altLang="hu-HU" sz="6000" kern="1200">
                <a:solidFill>
                  <a:schemeClr val="tx1"/>
                </a:solidFill>
                <a:latin typeface="+mj-lt"/>
                <a:ea typeface="+mj-ea"/>
                <a:cs typeface="+mj-cs"/>
              </a:rPr>
              <a:t>Preoperatív PN indikációja</a:t>
            </a:r>
          </a:p>
        </p:txBody>
      </p:sp>
      <p:sp>
        <p:nvSpPr>
          <p:cNvPr id="129042" name="Rectangle 12904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9043" name="Rectangle 12904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9027" name="Rectangle 3">
            <a:extLst>
              <a:ext uri="{FF2B5EF4-FFF2-40B4-BE49-F238E27FC236}">
                <a16:creationId xmlns:a16="http://schemas.microsoft.com/office/drawing/2014/main" id="{C3BDBD0C-B863-3B8C-AB72-BD6832EFAF4B}"/>
              </a:ext>
            </a:extLst>
          </p:cNvPr>
          <p:cNvSpPr>
            <a:spLocks noGrp="1" noChangeArrowheads="1"/>
          </p:cNvSpPr>
          <p:nvPr>
            <p:ph type="body" sz="half" idx="1"/>
          </p:nvPr>
        </p:nvSpPr>
        <p:spPr>
          <a:xfrm>
            <a:off x="841248" y="3248044"/>
            <a:ext cx="10673812" cy="2905686"/>
          </a:xfrm>
        </p:spPr>
        <p:txBody>
          <a:bodyPr vert="horz" lIns="91440" tIns="45720" rIns="91440" bIns="45720" rtlCol="0">
            <a:normAutofit/>
          </a:bodyPr>
          <a:lstStyle/>
          <a:p>
            <a:r>
              <a:rPr lang="en-US" altLang="hu-HU" sz="2400" dirty="0" err="1"/>
              <a:t>Súlyosan</a:t>
            </a:r>
            <a:r>
              <a:rPr lang="en-US" altLang="hu-HU" sz="2400" dirty="0"/>
              <a:t> </a:t>
            </a:r>
            <a:r>
              <a:rPr lang="en-US" altLang="hu-HU" sz="2400" dirty="0" err="1"/>
              <a:t>alultáplált</a:t>
            </a:r>
            <a:r>
              <a:rPr lang="en-US" altLang="hu-HU" sz="2400" dirty="0"/>
              <a:t>, </a:t>
            </a:r>
            <a:r>
              <a:rPr lang="en-US" altLang="hu-HU" sz="2400" dirty="0" err="1"/>
              <a:t>oralisan</a:t>
            </a:r>
            <a:r>
              <a:rPr lang="en-US" altLang="hu-HU" sz="2400" dirty="0"/>
              <a:t>/</a:t>
            </a:r>
            <a:r>
              <a:rPr lang="en-US" altLang="hu-HU" sz="2400" dirty="0" err="1"/>
              <a:t>enteralisan</a:t>
            </a:r>
            <a:r>
              <a:rPr lang="en-US" altLang="hu-HU" sz="2400" dirty="0"/>
              <a:t> </a:t>
            </a:r>
            <a:r>
              <a:rPr lang="en-US" altLang="hu-HU" sz="2400" dirty="0" err="1"/>
              <a:t>nem</a:t>
            </a:r>
            <a:r>
              <a:rPr lang="en-US" altLang="hu-HU" sz="2400" dirty="0"/>
              <a:t> </a:t>
            </a:r>
            <a:r>
              <a:rPr lang="en-US" altLang="hu-HU" sz="2400" dirty="0" err="1"/>
              <a:t>táplálható</a:t>
            </a:r>
            <a:r>
              <a:rPr lang="en-US" altLang="hu-HU" sz="2400" dirty="0"/>
              <a:t> </a:t>
            </a:r>
            <a:r>
              <a:rPr lang="en-US" altLang="hu-HU" sz="2400" dirty="0" err="1"/>
              <a:t>betegek</a:t>
            </a:r>
            <a:r>
              <a:rPr lang="en-US" altLang="hu-HU" sz="2400" dirty="0"/>
              <a:t> </a:t>
            </a:r>
            <a:r>
              <a:rPr lang="en-US" altLang="hu-HU" sz="2400" dirty="0" err="1"/>
              <a:t>esetén</a:t>
            </a:r>
            <a:r>
              <a:rPr lang="en-US" altLang="hu-HU" sz="2400" dirty="0"/>
              <a:t> (grade A)</a:t>
            </a:r>
          </a:p>
          <a:p>
            <a:pPr lvl="1"/>
            <a:r>
              <a:rPr lang="en-US" altLang="hu-HU" dirty="0"/>
              <a:t>&gt;10-15% </a:t>
            </a:r>
            <a:r>
              <a:rPr lang="en-US" altLang="hu-HU" dirty="0" err="1"/>
              <a:t>testtömeg</a:t>
            </a:r>
            <a:r>
              <a:rPr lang="en-US" altLang="hu-HU" dirty="0"/>
              <a:t> </a:t>
            </a:r>
            <a:r>
              <a:rPr lang="en-US" altLang="hu-HU" dirty="0" err="1"/>
              <a:t>vesztés</a:t>
            </a:r>
            <a:r>
              <a:rPr lang="en-US" altLang="hu-HU" dirty="0"/>
              <a:t> 6 </a:t>
            </a:r>
            <a:r>
              <a:rPr lang="en-US" altLang="hu-HU" dirty="0" err="1"/>
              <a:t>hónap</a:t>
            </a:r>
            <a:r>
              <a:rPr lang="en-US" altLang="hu-HU" dirty="0"/>
              <a:t> </a:t>
            </a:r>
            <a:r>
              <a:rPr lang="en-US" altLang="hu-HU" dirty="0" err="1"/>
              <a:t>alatt</a:t>
            </a:r>
            <a:endParaRPr lang="en-US" altLang="hu-HU" dirty="0"/>
          </a:p>
          <a:p>
            <a:pPr lvl="1"/>
            <a:r>
              <a:rPr lang="en-US" altLang="hu-HU" dirty="0"/>
              <a:t>BMI &lt; 18kg/m</a:t>
            </a:r>
            <a:r>
              <a:rPr lang="en-US" altLang="hu-HU" baseline="30000" dirty="0"/>
              <a:t>2</a:t>
            </a:r>
          </a:p>
          <a:p>
            <a:pPr lvl="1"/>
            <a:r>
              <a:rPr lang="en-US" altLang="hu-HU" dirty="0" err="1"/>
              <a:t>Szubjektív</a:t>
            </a:r>
            <a:r>
              <a:rPr lang="en-US" altLang="hu-HU" dirty="0"/>
              <a:t> </a:t>
            </a:r>
            <a:r>
              <a:rPr lang="en-US" altLang="hu-HU" dirty="0" err="1"/>
              <a:t>globális</a:t>
            </a:r>
            <a:r>
              <a:rPr lang="en-US" altLang="hu-HU" dirty="0"/>
              <a:t> </a:t>
            </a:r>
            <a:r>
              <a:rPr lang="en-US" altLang="hu-HU" dirty="0" err="1"/>
              <a:t>megítélés</a:t>
            </a:r>
            <a:r>
              <a:rPr lang="en-US" altLang="hu-HU" dirty="0"/>
              <a:t> (grade C)</a:t>
            </a:r>
          </a:p>
          <a:p>
            <a:pPr lvl="1"/>
            <a:r>
              <a:rPr lang="en-US" altLang="hu-HU" dirty="0"/>
              <a:t>Se albumin &lt;30 g/L (</a:t>
            </a:r>
            <a:r>
              <a:rPr lang="en-US" altLang="hu-HU" dirty="0" err="1"/>
              <a:t>nincs</a:t>
            </a:r>
            <a:r>
              <a:rPr lang="en-US" altLang="hu-HU" dirty="0"/>
              <a:t> </a:t>
            </a:r>
            <a:r>
              <a:rPr lang="en-US" altLang="hu-HU" dirty="0" err="1"/>
              <a:t>máj</a:t>
            </a:r>
            <a:r>
              <a:rPr lang="en-US" altLang="hu-HU" dirty="0"/>
              <a:t>-, </a:t>
            </a:r>
            <a:r>
              <a:rPr lang="en-US" altLang="hu-HU" dirty="0" err="1"/>
              <a:t>vese</a:t>
            </a:r>
            <a:r>
              <a:rPr lang="en-US" altLang="hu-HU" dirty="0"/>
              <a:t> </a:t>
            </a:r>
            <a:r>
              <a:rPr lang="en-US" altLang="hu-HU" dirty="0" err="1"/>
              <a:t>dysfunctio</a:t>
            </a:r>
            <a:r>
              <a:rPr lang="en-US" altLang="hu-HU" dirty="0"/>
              <a:t>)</a:t>
            </a:r>
          </a:p>
          <a:p>
            <a:r>
              <a:rPr lang="en-US" altLang="hu-HU" sz="2400" dirty="0"/>
              <a:t>7-10 nap PN </a:t>
            </a:r>
          </a:p>
          <a:p>
            <a:endParaRPr lang="en-US" altLang="hu-HU" sz="2400" dirty="0"/>
          </a:p>
          <a:p>
            <a:endParaRPr lang="en-US" altLang="hu-HU" sz="2400" dirty="0"/>
          </a:p>
          <a:p>
            <a:endParaRPr lang="en-US" altLang="hu-HU" sz="2400" dirty="0"/>
          </a:p>
          <a:p>
            <a:pPr lvl="1"/>
            <a:endParaRPr lang="en-US" altLang="hu-HU" dirty="0"/>
          </a:p>
          <a:p>
            <a:pPr lvl="1"/>
            <a:endParaRPr lang="en-US" altLang="hu-HU" dirty="0"/>
          </a:p>
        </p:txBody>
      </p:sp>
      <p:sp>
        <p:nvSpPr>
          <p:cNvPr id="129028" name="Text Box 4">
            <a:extLst>
              <a:ext uri="{FF2B5EF4-FFF2-40B4-BE49-F238E27FC236}">
                <a16:creationId xmlns:a16="http://schemas.microsoft.com/office/drawing/2014/main" id="{B3975BBB-C8A9-A309-6263-04DD2D35B51B}"/>
              </a:ext>
            </a:extLst>
          </p:cNvPr>
          <p:cNvSpPr txBox="1">
            <a:spLocks noChangeArrowheads="1"/>
          </p:cNvSpPr>
          <p:nvPr/>
        </p:nvSpPr>
        <p:spPr bwMode="auto">
          <a:xfrm>
            <a:off x="3313749" y="5810693"/>
            <a:ext cx="792162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400" dirty="0" err="1"/>
              <a:t>Braga</a:t>
            </a:r>
            <a:r>
              <a:rPr lang="hu-HU" altLang="hu-HU" sz="1400" dirty="0"/>
              <a:t> M. </a:t>
            </a:r>
            <a:r>
              <a:rPr lang="hu-HU" altLang="hu-HU" sz="1400" dirty="0" err="1"/>
              <a:t>Clin</a:t>
            </a:r>
            <a:r>
              <a:rPr lang="hu-HU" altLang="hu-HU" sz="1400" dirty="0"/>
              <a:t> </a:t>
            </a:r>
            <a:r>
              <a:rPr lang="hu-HU" altLang="hu-HU" sz="1400" dirty="0" err="1"/>
              <a:t>Nutr</a:t>
            </a:r>
            <a:r>
              <a:rPr lang="hu-HU" altLang="hu-HU" sz="1400" dirty="0"/>
              <a:t> 2009;28:378-386</a:t>
            </a:r>
          </a:p>
          <a:p>
            <a:pPr algn="r">
              <a:spcBef>
                <a:spcPct val="50000"/>
              </a:spcBef>
            </a:pPr>
            <a:r>
              <a:rPr lang="hu-HU" altLang="hu-HU" sz="1400" dirty="0" err="1"/>
              <a:t>Bozetti</a:t>
            </a:r>
            <a:r>
              <a:rPr lang="hu-HU" altLang="hu-HU" sz="1400" dirty="0"/>
              <a:t> F. J Parenter </a:t>
            </a:r>
            <a:r>
              <a:rPr lang="hu-HU" altLang="hu-HU" sz="1400" dirty="0" err="1"/>
              <a:t>Enteral</a:t>
            </a:r>
            <a:r>
              <a:rPr lang="hu-HU" altLang="hu-HU" sz="1400" dirty="0"/>
              <a:t> </a:t>
            </a:r>
            <a:r>
              <a:rPr lang="hu-HU" altLang="hu-HU" sz="1400" dirty="0" err="1"/>
              <a:t>Nutr</a:t>
            </a:r>
            <a:r>
              <a:rPr lang="hu-HU" altLang="hu-HU" sz="1400" dirty="0"/>
              <a:t> 2000;24:7-14</a:t>
            </a:r>
            <a:endParaRPr lang="en-US" altLang="hu-HU"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6" name="Rectangle 6155">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77C7392F-FEE2-B5AA-72F1-97599DE02A8F}"/>
              </a:ext>
            </a:extLst>
          </p:cNvPr>
          <p:cNvSpPr>
            <a:spLocks noGrp="1" noChangeArrowheads="1"/>
          </p:cNvSpPr>
          <p:nvPr>
            <p:ph type="title"/>
          </p:nvPr>
        </p:nvSpPr>
        <p:spPr>
          <a:xfrm>
            <a:off x="612648" y="1078992"/>
            <a:ext cx="7103244" cy="1536192"/>
          </a:xfrm>
        </p:spPr>
        <p:txBody>
          <a:bodyPr anchor="b">
            <a:normAutofit fontScale="90000"/>
          </a:bodyPr>
          <a:lstStyle/>
          <a:p>
            <a:r>
              <a:rPr lang="hu-HU" altLang="hu-HU" sz="4900" dirty="0"/>
              <a:t>Metabolikus kontrol: </a:t>
            </a:r>
            <a:r>
              <a:rPr lang="hu-HU" altLang="hu-HU" sz="4900" dirty="0" err="1"/>
              <a:t>preoperatív</a:t>
            </a:r>
            <a:r>
              <a:rPr lang="hu-HU" altLang="hu-HU" sz="4900" dirty="0"/>
              <a:t> éhezés kerülése </a:t>
            </a:r>
            <a:br>
              <a:rPr lang="hu-HU" altLang="hu-HU" sz="5200" dirty="0"/>
            </a:br>
            <a:r>
              <a:rPr lang="hu-HU" altLang="hu-HU" sz="2700" dirty="0"/>
              <a:t>(</a:t>
            </a:r>
            <a:r>
              <a:rPr lang="hu-HU" altLang="hu-HU" sz="2700" dirty="0">
                <a:latin typeface="+mn-lt"/>
                <a:ea typeface="+mn-ea"/>
                <a:cs typeface="+mn-cs"/>
              </a:rPr>
              <a:t>CHO-szénhidrátok</a:t>
            </a:r>
            <a:r>
              <a:rPr lang="hu-HU" altLang="hu-HU" sz="2700" dirty="0"/>
              <a:t>)</a:t>
            </a:r>
            <a:endParaRPr lang="en-US" altLang="hu-HU" sz="2700" dirty="0"/>
          </a:p>
        </p:txBody>
      </p:sp>
      <p:sp>
        <p:nvSpPr>
          <p:cNvPr id="6167" name="Rectangle 6157">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68" name="Rectangle 6159">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0" name="Rectangle 6">
            <a:extLst>
              <a:ext uri="{FF2B5EF4-FFF2-40B4-BE49-F238E27FC236}">
                <a16:creationId xmlns:a16="http://schemas.microsoft.com/office/drawing/2014/main" id="{266962F6-0297-15D9-18D0-EDD17AD2C081}"/>
              </a:ext>
            </a:extLst>
          </p:cNvPr>
          <p:cNvSpPr>
            <a:spLocks noGrp="1" noChangeArrowheads="1"/>
          </p:cNvSpPr>
          <p:nvPr>
            <p:ph type="body" idx="1"/>
          </p:nvPr>
        </p:nvSpPr>
        <p:spPr>
          <a:xfrm>
            <a:off x="612648" y="3096189"/>
            <a:ext cx="6968366" cy="3275267"/>
          </a:xfrm>
        </p:spPr>
        <p:txBody>
          <a:bodyPr>
            <a:normAutofit lnSpcReduction="10000"/>
          </a:bodyPr>
          <a:lstStyle/>
          <a:p>
            <a:r>
              <a:rPr lang="hu-HU" altLang="hu-HU" sz="2400" dirty="0"/>
              <a:t>Tiszta folyadék </a:t>
            </a:r>
          </a:p>
          <a:p>
            <a:r>
              <a:rPr lang="hu-HU" altLang="hu-HU" sz="2400" dirty="0"/>
              <a:t>CHO </a:t>
            </a:r>
            <a:r>
              <a:rPr lang="hu-HU" altLang="hu-HU" sz="2400" dirty="0" err="1"/>
              <a:t>preoperatív</a:t>
            </a:r>
            <a:r>
              <a:rPr lang="hu-HU" altLang="hu-HU" sz="2400" dirty="0"/>
              <a:t> hatásai:</a:t>
            </a:r>
          </a:p>
          <a:p>
            <a:pPr lvl="1"/>
            <a:r>
              <a:rPr lang="hu-HU" altLang="hu-HU" dirty="0"/>
              <a:t>Szomjúság </a:t>
            </a:r>
            <a:r>
              <a:rPr lang="hu-HU" altLang="hu-HU" dirty="0">
                <a:cs typeface="Arial" panose="020B0604020202020204" pitchFamily="34" charset="0"/>
              </a:rPr>
              <a:t>↓</a:t>
            </a:r>
          </a:p>
          <a:p>
            <a:pPr lvl="1"/>
            <a:r>
              <a:rPr lang="hu-HU" altLang="hu-HU" dirty="0"/>
              <a:t>Éhség </a:t>
            </a:r>
            <a:r>
              <a:rPr lang="hu-HU" altLang="hu-HU" dirty="0">
                <a:cs typeface="Arial" panose="020B0604020202020204" pitchFamily="34" charset="0"/>
              </a:rPr>
              <a:t>↓</a:t>
            </a:r>
            <a:endParaRPr lang="hu-HU" altLang="hu-HU" dirty="0"/>
          </a:p>
          <a:p>
            <a:pPr lvl="1"/>
            <a:r>
              <a:rPr lang="hu-HU" altLang="hu-HU" dirty="0"/>
              <a:t>Feszültség </a:t>
            </a:r>
            <a:r>
              <a:rPr lang="hu-HU" altLang="hu-HU" dirty="0">
                <a:cs typeface="Arial" panose="020B0604020202020204" pitchFamily="34" charset="0"/>
              </a:rPr>
              <a:t>↓</a:t>
            </a:r>
            <a:endParaRPr lang="hu-HU" altLang="hu-HU" dirty="0"/>
          </a:p>
          <a:p>
            <a:r>
              <a:rPr lang="hu-HU" altLang="hu-HU" sz="2400" dirty="0"/>
              <a:t>CHO postoperatív hatásai:</a:t>
            </a:r>
          </a:p>
          <a:p>
            <a:pPr lvl="1"/>
            <a:r>
              <a:rPr lang="hu-HU" altLang="hu-HU" dirty="0"/>
              <a:t>PONV </a:t>
            </a:r>
            <a:r>
              <a:rPr lang="hu-HU" altLang="hu-HU" dirty="0">
                <a:cs typeface="Arial" panose="020B0604020202020204" pitchFamily="34" charset="0"/>
              </a:rPr>
              <a:t>↓</a:t>
            </a:r>
          </a:p>
          <a:p>
            <a:pPr lvl="1"/>
            <a:r>
              <a:rPr lang="hu-HU" altLang="hu-HU" dirty="0"/>
              <a:t>Kórházi tartózkodás hossza </a:t>
            </a:r>
            <a:r>
              <a:rPr lang="hu-HU" altLang="hu-HU" dirty="0">
                <a:cs typeface="Arial" panose="020B0604020202020204" pitchFamily="34" charset="0"/>
              </a:rPr>
              <a:t>↓</a:t>
            </a:r>
            <a:endParaRPr lang="hu-HU" altLang="hu-HU" dirty="0"/>
          </a:p>
          <a:p>
            <a:endParaRPr lang="en-US" altLang="hu-HU" sz="2400" dirty="0"/>
          </a:p>
        </p:txBody>
      </p:sp>
      <p:pic>
        <p:nvPicPr>
          <p:cNvPr id="6148" name="Picture 4">
            <a:extLst>
              <a:ext uri="{FF2B5EF4-FFF2-40B4-BE49-F238E27FC236}">
                <a16:creationId xmlns:a16="http://schemas.microsoft.com/office/drawing/2014/main" id="{658D1641-897D-ECBA-0899-5733374E9FE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45912" t="38162" b="9331"/>
          <a:stretch>
            <a:fillRect/>
          </a:stretch>
        </p:blipFill>
        <p:spPr>
          <a:xfrm>
            <a:off x="7341666" y="3014763"/>
            <a:ext cx="4237686" cy="3124919"/>
          </a:xfrm>
          <a:prstGeom prst="rect">
            <a:avLst/>
          </a:prstGeom>
          <a:noFill/>
        </p:spPr>
      </p:pic>
      <p:sp>
        <p:nvSpPr>
          <p:cNvPr id="6151" name="Text Box 7">
            <a:extLst>
              <a:ext uri="{FF2B5EF4-FFF2-40B4-BE49-F238E27FC236}">
                <a16:creationId xmlns:a16="http://schemas.microsoft.com/office/drawing/2014/main" id="{F53FE385-1FF0-83D2-4EC1-9164D320D379}"/>
              </a:ext>
            </a:extLst>
          </p:cNvPr>
          <p:cNvSpPr txBox="1">
            <a:spLocks noChangeArrowheads="1"/>
          </p:cNvSpPr>
          <p:nvPr/>
        </p:nvSpPr>
        <p:spPr bwMode="auto">
          <a:xfrm>
            <a:off x="1992314" y="6381750"/>
            <a:ext cx="8207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hu-HU" altLang="hu-HU" sz="1400"/>
              <a:t>Ljungquist O, Hausel J. Br J Surg 2005;92:415-421</a:t>
            </a:r>
            <a:endParaRPr lang="en-US" altLang="hu-HU"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259" name="Rectangle 13725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Rectangle 2">
            <a:extLst>
              <a:ext uri="{FF2B5EF4-FFF2-40B4-BE49-F238E27FC236}">
                <a16:creationId xmlns:a16="http://schemas.microsoft.com/office/drawing/2014/main" id="{EFE1E4B3-D05F-0FB9-6A21-CDA4A2270E82}"/>
              </a:ext>
            </a:extLst>
          </p:cNvPr>
          <p:cNvSpPr>
            <a:spLocks noGrp="1" noChangeArrowheads="1"/>
          </p:cNvSpPr>
          <p:nvPr>
            <p:ph type="title"/>
          </p:nvPr>
        </p:nvSpPr>
        <p:spPr>
          <a:xfrm>
            <a:off x="841248" y="256032"/>
            <a:ext cx="10506456" cy="1014984"/>
          </a:xfrm>
        </p:spPr>
        <p:txBody>
          <a:bodyPr vert="horz" lIns="91440" tIns="45720" rIns="91440" bIns="45720" rtlCol="0" anchor="b">
            <a:normAutofit/>
          </a:bodyPr>
          <a:lstStyle/>
          <a:p>
            <a:r>
              <a:rPr lang="en-US" altLang="hu-HU" sz="3100" kern="1200" dirty="0">
                <a:solidFill>
                  <a:schemeClr val="tx1"/>
                </a:solidFill>
                <a:latin typeface="+mj-lt"/>
                <a:ea typeface="+mj-ea"/>
                <a:cs typeface="+mj-cs"/>
              </a:rPr>
              <a:t>CHO </a:t>
            </a:r>
            <a:r>
              <a:rPr lang="en-US" altLang="hu-HU" sz="3100" kern="1200" dirty="0" err="1">
                <a:solidFill>
                  <a:schemeClr val="tx1"/>
                </a:solidFill>
                <a:latin typeface="+mj-lt"/>
                <a:ea typeface="+mj-ea"/>
                <a:cs typeface="+mj-cs"/>
              </a:rPr>
              <a:t>adásának</a:t>
            </a:r>
            <a:r>
              <a:rPr lang="en-US" altLang="hu-HU" sz="3100" kern="1200" dirty="0">
                <a:solidFill>
                  <a:schemeClr val="tx1"/>
                </a:solidFill>
                <a:latin typeface="+mj-lt"/>
                <a:ea typeface="+mj-ea"/>
                <a:cs typeface="+mj-cs"/>
              </a:rPr>
              <a:t> </a:t>
            </a:r>
            <a:r>
              <a:rPr lang="en-US" altLang="hu-HU" sz="3100" kern="1200" dirty="0" err="1">
                <a:solidFill>
                  <a:schemeClr val="tx1"/>
                </a:solidFill>
                <a:latin typeface="+mj-lt"/>
                <a:ea typeface="+mj-ea"/>
                <a:cs typeface="+mj-cs"/>
              </a:rPr>
              <a:t>elméleti</a:t>
            </a:r>
            <a:r>
              <a:rPr lang="en-US" altLang="hu-HU" sz="3100" kern="1200" dirty="0">
                <a:solidFill>
                  <a:schemeClr val="tx1"/>
                </a:solidFill>
                <a:latin typeface="+mj-lt"/>
                <a:ea typeface="+mj-ea"/>
                <a:cs typeface="+mj-cs"/>
              </a:rPr>
              <a:t> </a:t>
            </a:r>
            <a:r>
              <a:rPr lang="en-US" altLang="hu-HU" sz="3100" kern="1200" dirty="0" err="1">
                <a:solidFill>
                  <a:schemeClr val="tx1"/>
                </a:solidFill>
                <a:latin typeface="+mj-lt"/>
                <a:ea typeface="+mj-ea"/>
                <a:cs typeface="+mj-cs"/>
              </a:rPr>
              <a:t>háttere</a:t>
            </a:r>
            <a:br>
              <a:rPr lang="en-US" altLang="hu-HU" sz="3100" kern="1200" dirty="0">
                <a:solidFill>
                  <a:schemeClr val="tx1"/>
                </a:solidFill>
                <a:latin typeface="+mj-lt"/>
                <a:ea typeface="+mj-ea"/>
                <a:cs typeface="+mj-cs"/>
              </a:rPr>
            </a:br>
            <a:r>
              <a:rPr lang="en-US" altLang="hu-HU" sz="3100" kern="1200" dirty="0" err="1">
                <a:solidFill>
                  <a:schemeClr val="tx1"/>
                </a:solidFill>
                <a:latin typeface="+mj-lt"/>
                <a:ea typeface="+mj-ea"/>
                <a:cs typeface="+mj-cs"/>
              </a:rPr>
              <a:t>Éjszakai</a:t>
            </a:r>
            <a:r>
              <a:rPr lang="en-US" altLang="hu-HU" sz="3100" kern="1200" dirty="0">
                <a:solidFill>
                  <a:schemeClr val="tx1"/>
                </a:solidFill>
                <a:latin typeface="+mj-lt"/>
                <a:ea typeface="+mj-ea"/>
                <a:cs typeface="+mj-cs"/>
              </a:rPr>
              <a:t> </a:t>
            </a:r>
            <a:r>
              <a:rPr lang="en-US" altLang="hu-HU" sz="3100" kern="1200" dirty="0" err="1">
                <a:solidFill>
                  <a:schemeClr val="tx1"/>
                </a:solidFill>
                <a:latin typeface="+mj-lt"/>
                <a:ea typeface="+mj-ea"/>
                <a:cs typeface="+mj-cs"/>
              </a:rPr>
              <a:t>éhezés</a:t>
            </a:r>
            <a:r>
              <a:rPr lang="en-US" altLang="hu-HU" sz="3100" kern="1200" dirty="0">
                <a:solidFill>
                  <a:schemeClr val="tx1"/>
                </a:solidFill>
                <a:latin typeface="+mj-lt"/>
                <a:ea typeface="+mj-ea"/>
                <a:cs typeface="+mj-cs"/>
              </a:rPr>
              <a:t> </a:t>
            </a:r>
            <a:r>
              <a:rPr lang="en-US" altLang="hu-HU" sz="3100" kern="1200" dirty="0" err="1">
                <a:solidFill>
                  <a:schemeClr val="tx1"/>
                </a:solidFill>
                <a:latin typeface="+mj-lt"/>
                <a:ea typeface="+mj-ea"/>
                <a:cs typeface="+mj-cs"/>
              </a:rPr>
              <a:t>metabolikus</a:t>
            </a:r>
            <a:r>
              <a:rPr lang="en-US" altLang="hu-HU" sz="3100" kern="1200" dirty="0">
                <a:solidFill>
                  <a:schemeClr val="tx1"/>
                </a:solidFill>
                <a:latin typeface="+mj-lt"/>
                <a:ea typeface="+mj-ea"/>
                <a:cs typeface="+mj-cs"/>
              </a:rPr>
              <a:t> </a:t>
            </a:r>
            <a:r>
              <a:rPr lang="en-US" altLang="hu-HU" sz="3100" kern="1200" dirty="0" err="1">
                <a:solidFill>
                  <a:schemeClr val="tx1"/>
                </a:solidFill>
                <a:latin typeface="+mj-lt"/>
                <a:ea typeface="+mj-ea"/>
                <a:cs typeface="+mj-cs"/>
              </a:rPr>
              <a:t>hatásai</a:t>
            </a:r>
            <a:endParaRPr lang="en-US" altLang="hu-HU" sz="3100" kern="1200" dirty="0">
              <a:solidFill>
                <a:schemeClr val="tx1"/>
              </a:solidFill>
              <a:latin typeface="+mj-lt"/>
              <a:ea typeface="+mj-ea"/>
              <a:cs typeface="+mj-cs"/>
            </a:endParaRPr>
          </a:p>
        </p:txBody>
      </p:sp>
      <p:sp>
        <p:nvSpPr>
          <p:cNvPr id="137261" name="Rectangle 13726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7263" name="Rectangle 13726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37254" name="Group 38">
            <a:extLst>
              <a:ext uri="{FF2B5EF4-FFF2-40B4-BE49-F238E27FC236}">
                <a16:creationId xmlns:a16="http://schemas.microsoft.com/office/drawing/2014/main" id="{C953264A-3537-9137-F71C-2F0F6235C541}"/>
              </a:ext>
            </a:extLst>
          </p:cNvPr>
          <p:cNvGraphicFramePr>
            <a:graphicFrameLocks noGrp="1"/>
          </p:cNvGraphicFramePr>
          <p:nvPr>
            <p:ph sz="half" idx="2"/>
            <p:extLst>
              <p:ext uri="{D42A27DB-BD31-4B8C-83A1-F6EECF244321}">
                <p14:modId xmlns:p14="http://schemas.microsoft.com/office/powerpoint/2010/main" val="2147712796"/>
              </p:ext>
            </p:extLst>
          </p:nvPr>
        </p:nvGraphicFramePr>
        <p:xfrm>
          <a:off x="1422287" y="2193932"/>
          <a:ext cx="9347428" cy="3822192"/>
        </p:xfrm>
        <a:graphic>
          <a:graphicData uri="http://schemas.openxmlformats.org/drawingml/2006/table">
            <a:tbl>
              <a:tblPr/>
              <a:tblGrid>
                <a:gridCol w="3115185">
                  <a:extLst>
                    <a:ext uri="{9D8B030D-6E8A-4147-A177-3AD203B41FA5}">
                      <a16:colId xmlns:a16="http://schemas.microsoft.com/office/drawing/2014/main" val="3752707542"/>
                    </a:ext>
                  </a:extLst>
                </a:gridCol>
                <a:gridCol w="3117057">
                  <a:extLst>
                    <a:ext uri="{9D8B030D-6E8A-4147-A177-3AD203B41FA5}">
                      <a16:colId xmlns:a16="http://schemas.microsoft.com/office/drawing/2014/main" val="1743489227"/>
                    </a:ext>
                  </a:extLst>
                </a:gridCol>
                <a:gridCol w="3115186">
                  <a:extLst>
                    <a:ext uri="{9D8B030D-6E8A-4147-A177-3AD203B41FA5}">
                      <a16:colId xmlns:a16="http://schemas.microsoft.com/office/drawing/2014/main" val="3334374537"/>
                    </a:ext>
                  </a:extLst>
                </a:gridCol>
              </a:tblGrid>
              <a:tr h="65379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Nappal</a:t>
                      </a:r>
                      <a:endParaRPr kumimoji="0" lang="en-US"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Éjszaka</a:t>
                      </a:r>
                      <a:endParaRPr kumimoji="0" lang="en-US"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2529343988"/>
                  </a:ext>
                </a:extLst>
              </a:tr>
              <a:tr h="186080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Hormonok</a:t>
                      </a:r>
                      <a:endParaRPr kumimoji="0" lang="en-US"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Insulin +</a:t>
                      </a:r>
                      <a:endParaRPr kumimoji="0" lang="en-US"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Insulin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Glucagon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Cortisol</a:t>
                      </a:r>
                      <a:endParaRPr kumimoji="0" lang="en-US"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137874602"/>
                  </a:ext>
                </a:extLst>
              </a:tr>
              <a:tr h="65379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Szubsztrát</a:t>
                      </a:r>
                      <a:endParaRPr kumimoji="0" lang="en-US"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1" i="0" u="none" strike="noStrike" cap="none" normalizeH="0" baseline="0" dirty="0">
                          <a:ln>
                            <a:noFill/>
                          </a:ln>
                          <a:solidFill>
                            <a:schemeClr val="tx1"/>
                          </a:solidFill>
                          <a:effectLst/>
                          <a:latin typeface="Arial" panose="020B0604020202020204" pitchFamily="34" charset="0"/>
                        </a:rPr>
                        <a:t>Tárolás</a:t>
                      </a:r>
                      <a:endParaRPr kumimoji="0" lang="en-US" altLang="hu-HU" sz="3300" b="1" i="0" u="none" strike="noStrike" cap="none" normalizeH="0" baseline="0" dirty="0">
                        <a:ln>
                          <a:noFill/>
                        </a:ln>
                        <a:solidFill>
                          <a:schemeClr val="tx1"/>
                        </a:solidFill>
                        <a:effectLst/>
                        <a:latin typeface="Arial" panose="020B0604020202020204" pitchFamily="34" charset="0"/>
                      </a:endParaRPr>
                    </a:p>
                  </a:txBody>
                  <a:tcPr marL="107769" marR="107769" marT="53884" marB="5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1" i="0" u="none" strike="noStrike" cap="none" normalizeH="0" baseline="0" dirty="0">
                          <a:ln>
                            <a:noFill/>
                          </a:ln>
                          <a:solidFill>
                            <a:schemeClr val="tx1"/>
                          </a:solidFill>
                          <a:effectLst/>
                          <a:latin typeface="Arial" panose="020B0604020202020204" pitchFamily="34" charset="0"/>
                        </a:rPr>
                        <a:t>Lebontás</a:t>
                      </a:r>
                      <a:endParaRPr kumimoji="0" lang="en-US" altLang="hu-HU" sz="3300" b="1" i="0" u="none" strike="noStrike" cap="none" normalizeH="0" baseline="0" dirty="0">
                        <a:ln>
                          <a:noFill/>
                        </a:ln>
                        <a:solidFill>
                          <a:schemeClr val="tx1"/>
                        </a:solidFill>
                        <a:effectLst/>
                        <a:latin typeface="Arial" panose="020B0604020202020204" pitchFamily="34" charset="0"/>
                      </a:endParaRPr>
                    </a:p>
                  </a:txBody>
                  <a:tcPr marL="107769" marR="107769" marT="53884" marB="5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956736151"/>
                  </a:ext>
                </a:extLst>
              </a:tr>
              <a:tr h="65379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Felhasználás</a:t>
                      </a:r>
                      <a:endParaRPr kumimoji="0" lang="en-US"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a:ln>
                            <a:noFill/>
                          </a:ln>
                          <a:solidFill>
                            <a:schemeClr val="tx1"/>
                          </a:solidFill>
                          <a:effectLst/>
                          <a:latin typeface="Arial" panose="020B0604020202020204" pitchFamily="34" charset="0"/>
                        </a:rPr>
                        <a:t>CHO&gt;zsír</a:t>
                      </a:r>
                      <a:endParaRPr kumimoji="0" lang="en-US" altLang="hu-HU" sz="3300" b="0" i="0" u="none" strike="noStrike" cap="none" normalizeH="0" baseline="0">
                        <a:ln>
                          <a:noFill/>
                        </a:ln>
                        <a:solidFill>
                          <a:schemeClr val="tx1"/>
                        </a:solidFill>
                        <a:effectLst/>
                        <a:latin typeface="Arial" panose="020B0604020202020204" pitchFamily="34" charset="0"/>
                      </a:endParaRPr>
                    </a:p>
                  </a:txBody>
                  <a:tcPr marL="107769" marR="107769" marT="53884" marB="538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3300" b="0" i="0" u="none" strike="noStrike" cap="none" normalizeH="0" baseline="0" dirty="0">
                          <a:ln>
                            <a:noFill/>
                          </a:ln>
                          <a:solidFill>
                            <a:schemeClr val="tx1"/>
                          </a:solidFill>
                          <a:effectLst/>
                          <a:latin typeface="Arial" panose="020B0604020202020204" pitchFamily="34" charset="0"/>
                        </a:rPr>
                        <a:t>Zsír&gt;CHO</a:t>
                      </a:r>
                      <a:endParaRPr kumimoji="0" lang="en-US" altLang="hu-HU" sz="3300" b="0" i="0" u="none" strike="noStrike" cap="none" normalizeH="0" baseline="0" dirty="0">
                        <a:ln>
                          <a:noFill/>
                        </a:ln>
                        <a:solidFill>
                          <a:schemeClr val="tx1"/>
                        </a:solidFill>
                        <a:effectLst/>
                        <a:latin typeface="Arial" panose="020B0604020202020204" pitchFamily="34" charset="0"/>
                      </a:endParaRPr>
                    </a:p>
                  </a:txBody>
                  <a:tcPr marL="107769" marR="107769" marT="53884" marB="538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6224983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248" name="Rectangle 138247">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250" name="Freeform: Shape 138249">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8252" name="Freeform: Shape 138251">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242" name="Rectangle 2">
            <a:extLst>
              <a:ext uri="{FF2B5EF4-FFF2-40B4-BE49-F238E27FC236}">
                <a16:creationId xmlns:a16="http://schemas.microsoft.com/office/drawing/2014/main" id="{EA991729-3624-D004-9CBB-2632C87EAE0C}"/>
              </a:ext>
            </a:extLst>
          </p:cNvPr>
          <p:cNvSpPr>
            <a:spLocks noGrp="1" noChangeArrowheads="1"/>
          </p:cNvSpPr>
          <p:nvPr>
            <p:ph type="title"/>
          </p:nvPr>
        </p:nvSpPr>
        <p:spPr>
          <a:xfrm>
            <a:off x="477981" y="1122363"/>
            <a:ext cx="4023360" cy="3204134"/>
          </a:xfrm>
        </p:spPr>
        <p:txBody>
          <a:bodyPr vert="horz" lIns="91440" tIns="45720" rIns="91440" bIns="45720" rtlCol="0" anchor="b">
            <a:normAutofit/>
          </a:bodyPr>
          <a:lstStyle/>
          <a:p>
            <a:r>
              <a:rPr lang="en-US" altLang="hu-HU" sz="4800" kern="1200" dirty="0" err="1">
                <a:solidFill>
                  <a:schemeClr val="tx1"/>
                </a:solidFill>
                <a:latin typeface="+mj-lt"/>
                <a:ea typeface="+mj-ea"/>
                <a:cs typeface="+mj-cs"/>
              </a:rPr>
              <a:t>Oralis</a:t>
            </a:r>
            <a:r>
              <a:rPr lang="en-US" altLang="hu-HU" sz="4800" kern="1200" dirty="0">
                <a:solidFill>
                  <a:schemeClr val="tx1"/>
                </a:solidFill>
                <a:latin typeface="+mj-lt"/>
                <a:ea typeface="+mj-ea"/>
                <a:cs typeface="+mj-cs"/>
              </a:rPr>
              <a:t> CHO </a:t>
            </a:r>
            <a:r>
              <a:rPr lang="en-US" altLang="hu-HU" sz="4800" kern="1200" dirty="0" err="1">
                <a:solidFill>
                  <a:schemeClr val="tx1"/>
                </a:solidFill>
                <a:latin typeface="+mj-lt"/>
                <a:ea typeface="+mj-ea"/>
                <a:cs typeface="+mj-cs"/>
              </a:rPr>
              <a:t>fogyasztás</a:t>
            </a:r>
            <a:r>
              <a:rPr lang="en-US" altLang="hu-HU" sz="4800" kern="1200" dirty="0">
                <a:solidFill>
                  <a:schemeClr val="tx1"/>
                </a:solidFill>
                <a:latin typeface="+mj-lt"/>
                <a:ea typeface="+mj-ea"/>
                <a:cs typeface="+mj-cs"/>
              </a:rPr>
              <a:t> </a:t>
            </a:r>
            <a:r>
              <a:rPr lang="en-US" altLang="hu-HU" sz="4800" kern="1200" dirty="0" err="1">
                <a:solidFill>
                  <a:schemeClr val="tx1"/>
                </a:solidFill>
                <a:latin typeface="+mj-lt"/>
                <a:ea typeface="+mj-ea"/>
                <a:cs typeface="+mj-cs"/>
              </a:rPr>
              <a:t>növeli</a:t>
            </a:r>
            <a:r>
              <a:rPr lang="en-US" altLang="hu-HU" sz="4800" kern="1200" dirty="0">
                <a:solidFill>
                  <a:schemeClr val="tx1"/>
                </a:solidFill>
                <a:latin typeface="+mj-lt"/>
                <a:ea typeface="+mj-ea"/>
                <a:cs typeface="+mj-cs"/>
              </a:rPr>
              <a:t> </a:t>
            </a:r>
            <a:r>
              <a:rPr lang="en-US" altLang="hu-HU" sz="4800" kern="1200" dirty="0" err="1">
                <a:solidFill>
                  <a:schemeClr val="tx1"/>
                </a:solidFill>
                <a:latin typeface="+mj-lt"/>
                <a:ea typeface="+mj-ea"/>
                <a:cs typeface="+mj-cs"/>
              </a:rPr>
              <a:t>az</a:t>
            </a:r>
            <a:r>
              <a:rPr lang="en-US" altLang="hu-HU" sz="4800" kern="1200" dirty="0">
                <a:solidFill>
                  <a:schemeClr val="tx1"/>
                </a:solidFill>
                <a:latin typeface="+mj-lt"/>
                <a:ea typeface="+mj-ea"/>
                <a:cs typeface="+mj-cs"/>
              </a:rPr>
              <a:t> insulin </a:t>
            </a:r>
            <a:r>
              <a:rPr lang="en-US" altLang="hu-HU" sz="4800" kern="1200" dirty="0" err="1">
                <a:solidFill>
                  <a:schemeClr val="tx1"/>
                </a:solidFill>
                <a:latin typeface="+mj-lt"/>
                <a:ea typeface="+mj-ea"/>
                <a:cs typeface="+mj-cs"/>
              </a:rPr>
              <a:t>szintet</a:t>
            </a:r>
            <a:endParaRPr lang="en-US" altLang="hu-HU" sz="4800" kern="1200" dirty="0">
              <a:solidFill>
                <a:schemeClr val="tx1"/>
              </a:solidFill>
              <a:latin typeface="+mj-lt"/>
              <a:ea typeface="+mj-ea"/>
              <a:cs typeface="+mj-cs"/>
            </a:endParaRPr>
          </a:p>
        </p:txBody>
      </p:sp>
      <p:sp>
        <p:nvSpPr>
          <p:cNvPr id="138254" name="Rectangle 13825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8256" name="Rectangle 13825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8243" name="Picture 3">
            <a:extLst>
              <a:ext uri="{FF2B5EF4-FFF2-40B4-BE49-F238E27FC236}">
                <a16:creationId xmlns:a16="http://schemas.microsoft.com/office/drawing/2014/main" id="{2E1ECA4C-A74C-8426-AC20-640A6D42EFB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1328" t="13364" r="13519"/>
          <a:stretch>
            <a:fillRect/>
          </a:stretch>
        </p:blipFill>
        <p:spPr>
          <a:xfrm>
            <a:off x="5414356" y="771988"/>
            <a:ext cx="6408836" cy="5133624"/>
          </a:xfrm>
          <a:prstGeom prst="rect">
            <a:avLst/>
          </a:prstGeom>
          <a:noFill/>
        </p:spPr>
      </p:pic>
      <p:sp>
        <p:nvSpPr>
          <p:cNvPr id="4" name="Szövegdoboz 3">
            <a:extLst>
              <a:ext uri="{FF2B5EF4-FFF2-40B4-BE49-F238E27FC236}">
                <a16:creationId xmlns:a16="http://schemas.microsoft.com/office/drawing/2014/main" id="{56A32F16-061B-9B90-FB84-4020B9173315}"/>
              </a:ext>
            </a:extLst>
          </p:cNvPr>
          <p:cNvSpPr txBox="1"/>
          <p:nvPr/>
        </p:nvSpPr>
        <p:spPr>
          <a:xfrm>
            <a:off x="477981" y="4949576"/>
            <a:ext cx="3282361" cy="584775"/>
          </a:xfrm>
          <a:prstGeom prst="rect">
            <a:avLst/>
          </a:prstGeom>
          <a:solidFill>
            <a:srgbClr val="FFFFCC"/>
          </a:solidFill>
          <a:ln w="57150">
            <a:solidFill>
              <a:srgbClr val="993366"/>
            </a:solidFill>
          </a:ln>
        </p:spPr>
        <p:txBody>
          <a:bodyPr wrap="square" rtlCol="0">
            <a:spAutoFit/>
          </a:bodyPr>
          <a:lstStyle/>
          <a:p>
            <a:r>
              <a:rPr lang="hu-HU" sz="3200" dirty="0"/>
              <a:t>Az időzítés fontos!</a:t>
            </a:r>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1886</Words>
  <Application>Microsoft Office PowerPoint</Application>
  <PresentationFormat>Szélesvásznú</PresentationFormat>
  <Paragraphs>219</Paragraphs>
  <Slides>29</Slides>
  <Notes>11</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29</vt:i4>
      </vt:variant>
    </vt:vector>
  </HeadingPairs>
  <TitlesOfParts>
    <vt:vector size="36" baseType="lpstr">
      <vt:lpstr>Arial</vt:lpstr>
      <vt:lpstr>BlinkMacSystemFont</vt:lpstr>
      <vt:lpstr>Calibri</vt:lpstr>
      <vt:lpstr>Calibri Light</vt:lpstr>
      <vt:lpstr>Cambria</vt:lpstr>
      <vt:lpstr>helvetica</vt:lpstr>
      <vt:lpstr>Office-téma</vt:lpstr>
      <vt:lpstr>ERAS - Táplálás </vt:lpstr>
      <vt:lpstr>Mi a cél?</vt:lpstr>
      <vt:lpstr>A malnutritio…</vt:lpstr>
      <vt:lpstr>Cél a beteg gyors felépülése Enhanced Recovery of patients After Surgery</vt:lpstr>
      <vt:lpstr>PowerPoint-bemutató</vt:lpstr>
      <vt:lpstr>Preoperatív PN indikációja</vt:lpstr>
      <vt:lpstr>Metabolikus kontrol: preoperatív éhezés kerülése  (CHO-szénhidrátok)</vt:lpstr>
      <vt:lpstr>CHO adásának elméleti háttere Éjszakai éhezés metabolikus hatásai</vt:lpstr>
      <vt:lpstr>Oralis CHO fogyasztás növeli az insulin szintet</vt:lpstr>
      <vt:lpstr>Preoperatív CHO csökkenti a posztoperatív glukóz termelést</vt:lpstr>
      <vt:lpstr>Preoperatív CHO csökkenti a posztoperativ protein vesztést, javítja az izomerőt</vt:lpstr>
      <vt:lpstr>Preoperatív CHO adásának rizikója</vt:lpstr>
      <vt:lpstr>Preoperatív CHO </vt:lpstr>
      <vt:lpstr>Sebészeti stressz okozta hyperglycaemia</vt:lpstr>
      <vt:lpstr>„Minor” hyperglycaemia is növelheti a mortalitást</vt:lpstr>
      <vt:lpstr>Szorosabb glukóz kontrol Mely betegcsoportnak előnyös az ITO-n?</vt:lpstr>
      <vt:lpstr>Glukóz kontrol NICE study</vt:lpstr>
      <vt:lpstr>Preoperatív HbA1C és posztoperatív szövődmények (nem ismert diabetes)</vt:lpstr>
      <vt:lpstr>Insulin rezisztencia és hyperglycaemia elkerülése</vt:lpstr>
      <vt:lpstr>Adekvát fájdalomcsillapítás: EDA vs opiátok</vt:lpstr>
      <vt:lpstr>Oralis táplálás mielőbbi postoperatív visszaállítása</vt:lpstr>
      <vt:lpstr>Folyadék- és sóterhelés kerülése</vt:lpstr>
      <vt:lpstr>Restriktív-cél orientált vs. liberális folyadékterápia hatása a kimenetelre</vt:lpstr>
      <vt:lpstr>NG szonda használatának szövődményei hasi sebészetben</vt:lpstr>
      <vt:lpstr>Műtétre adott metabolikus válasz hagyományos perioperatív terápia mellett</vt:lpstr>
      <vt:lpstr>Betegmenedzsment</vt:lpstr>
      <vt:lpstr>Táplálási team</vt:lpstr>
      <vt:lpstr>Konklúzió – ERAS Táplálás</vt:lpstr>
      <vt:lpstr> "A felfedezés lényege: látni azt, amit már mindenki látott, de olyat gondolni, amit senki más nem gondolt róla."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  Táplálás</dc:title>
  <dc:creator>Krisztina dr. Madách</dc:creator>
  <cp:lastModifiedBy>Tornai Balázs</cp:lastModifiedBy>
  <cp:revision>17</cp:revision>
  <dcterms:created xsi:type="dcterms:W3CDTF">2023-09-27T06:30:13Z</dcterms:created>
  <dcterms:modified xsi:type="dcterms:W3CDTF">2023-10-10T17:35:52Z</dcterms:modified>
</cp:coreProperties>
</file>