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sldIdLst>
    <p:sldId id="264" r:id="rId6"/>
    <p:sldId id="257" r:id="rId7"/>
    <p:sldId id="371" r:id="rId8"/>
    <p:sldId id="373" r:id="rId9"/>
    <p:sldId id="374" r:id="rId10"/>
    <p:sldId id="375" r:id="rId11"/>
    <p:sldId id="275" r:id="rId12"/>
    <p:sldId id="292" r:id="rId13"/>
    <p:sldId id="259" r:id="rId14"/>
    <p:sldId id="367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7" r:id="rId25"/>
    <p:sldId id="385" r:id="rId26"/>
    <p:sldId id="386" r:id="rId27"/>
    <p:sldId id="360" r:id="rId28"/>
    <p:sldId id="388" r:id="rId29"/>
    <p:sldId id="389" r:id="rId30"/>
    <p:sldId id="390" r:id="rId31"/>
    <p:sldId id="258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Közepesen sötét stílus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235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ulesdibela/Desktop/Be&#769;la/Sorin%20editorial/PORN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ulesdibela/Desktop/Be&#769;la/Sorin%20editorial/PORN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'0,7'!$B$1</c:f>
              <c:strCache>
                <c:ptCount val="1"/>
                <c:pt idx="0">
                  <c:v>Long 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'0,7'!$A$2:$A$21</c:f>
              <c:numCache>
                <c:formatCode>General</c:formatCode>
                <c:ptCount val="20"/>
                <c:pt idx="0">
                  <c:v>1979</c:v>
                </c:pt>
                <c:pt idx="1">
                  <c:v>1984</c:v>
                </c:pt>
                <c:pt idx="2">
                  <c:v>1986</c:v>
                </c:pt>
                <c:pt idx="3">
                  <c:v>1988</c:v>
                </c:pt>
                <c:pt idx="4">
                  <c:v>1988</c:v>
                </c:pt>
                <c:pt idx="5">
                  <c:v>1990</c:v>
                </c:pt>
                <c:pt idx="6">
                  <c:v>1991</c:v>
                </c:pt>
                <c:pt idx="7">
                  <c:v>1991</c:v>
                </c:pt>
                <c:pt idx="8">
                  <c:v>1995</c:v>
                </c:pt>
                <c:pt idx="9">
                  <c:v>1995</c:v>
                </c:pt>
                <c:pt idx="10">
                  <c:v>1995</c:v>
                </c:pt>
                <c:pt idx="11">
                  <c:v>1998</c:v>
                </c:pt>
                <c:pt idx="12">
                  <c:v>2000</c:v>
                </c:pt>
                <c:pt idx="13">
                  <c:v>2000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2003</c:v>
                </c:pt>
                <c:pt idx="18">
                  <c:v>2003</c:v>
                </c:pt>
                <c:pt idx="19">
                  <c:v>2003</c:v>
                </c:pt>
              </c:numCache>
            </c:numRef>
          </c:xVal>
          <c:yVal>
            <c:numRef>
              <c:f>'0,7'!$B$2:$B$21</c:f>
              <c:numCache>
                <c:formatCode>General</c:formatCode>
                <c:ptCount val="20"/>
                <c:pt idx="0">
                  <c:v>41.7</c:v>
                </c:pt>
                <c:pt idx="1">
                  <c:v>25</c:v>
                </c:pt>
                <c:pt idx="2">
                  <c:v>21</c:v>
                </c:pt>
                <c:pt idx="3">
                  <c:v>20</c:v>
                </c:pt>
                <c:pt idx="4">
                  <c:v>0</c:v>
                </c:pt>
                <c:pt idx="5">
                  <c:v>60</c:v>
                </c:pt>
                <c:pt idx="6">
                  <c:v>45</c:v>
                </c:pt>
                <c:pt idx="7">
                  <c:v>83</c:v>
                </c:pt>
                <c:pt idx="8">
                  <c:v>47</c:v>
                </c:pt>
                <c:pt idx="10">
                  <c:v>52</c:v>
                </c:pt>
                <c:pt idx="11">
                  <c:v>57</c:v>
                </c:pt>
                <c:pt idx="12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503-7640-AB34-C408DC92EC14}"/>
            </c:ext>
          </c:extLst>
        </c:ser>
        <c:ser>
          <c:idx val="1"/>
          <c:order val="1"/>
          <c:tx>
            <c:strRef>
              <c:f>'0,7'!$C$1</c:f>
              <c:strCache>
                <c:ptCount val="1"/>
                <c:pt idx="0">
                  <c:v>Intermediate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'0,7'!$A$2:$A$21</c:f>
              <c:numCache>
                <c:formatCode>General</c:formatCode>
                <c:ptCount val="20"/>
                <c:pt idx="0">
                  <c:v>1979</c:v>
                </c:pt>
                <c:pt idx="1">
                  <c:v>1984</c:v>
                </c:pt>
                <c:pt idx="2">
                  <c:v>1986</c:v>
                </c:pt>
                <c:pt idx="3">
                  <c:v>1988</c:v>
                </c:pt>
                <c:pt idx="4">
                  <c:v>1988</c:v>
                </c:pt>
                <c:pt idx="5">
                  <c:v>1990</c:v>
                </c:pt>
                <c:pt idx="6">
                  <c:v>1991</c:v>
                </c:pt>
                <c:pt idx="7">
                  <c:v>1991</c:v>
                </c:pt>
                <c:pt idx="8">
                  <c:v>1995</c:v>
                </c:pt>
                <c:pt idx="9">
                  <c:v>1995</c:v>
                </c:pt>
                <c:pt idx="10">
                  <c:v>1995</c:v>
                </c:pt>
                <c:pt idx="11">
                  <c:v>1998</c:v>
                </c:pt>
                <c:pt idx="12">
                  <c:v>2000</c:v>
                </c:pt>
                <c:pt idx="13">
                  <c:v>2000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2003</c:v>
                </c:pt>
                <c:pt idx="18">
                  <c:v>2003</c:v>
                </c:pt>
                <c:pt idx="19">
                  <c:v>2003</c:v>
                </c:pt>
              </c:numCache>
            </c:numRef>
          </c:xVal>
          <c:yVal>
            <c:numRef>
              <c:f>'0,7'!$C$2:$C$21</c:f>
              <c:numCache>
                <c:formatCode>General</c:formatCode>
                <c:ptCount val="20"/>
                <c:pt idx="3">
                  <c:v>0</c:v>
                </c:pt>
                <c:pt idx="4">
                  <c:v>50</c:v>
                </c:pt>
                <c:pt idx="5">
                  <c:v>40</c:v>
                </c:pt>
                <c:pt idx="6">
                  <c:v>8</c:v>
                </c:pt>
                <c:pt idx="9">
                  <c:v>16</c:v>
                </c:pt>
                <c:pt idx="12">
                  <c:v>7</c:v>
                </c:pt>
                <c:pt idx="13">
                  <c:v>42</c:v>
                </c:pt>
                <c:pt idx="14">
                  <c:v>25</c:v>
                </c:pt>
                <c:pt idx="15">
                  <c:v>15</c:v>
                </c:pt>
                <c:pt idx="16">
                  <c:v>10</c:v>
                </c:pt>
                <c:pt idx="17">
                  <c:v>17</c:v>
                </c:pt>
                <c:pt idx="18">
                  <c:v>17</c:v>
                </c:pt>
                <c:pt idx="19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503-7640-AB34-C408DC92EC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2444399"/>
        <c:axId val="1090566335"/>
      </c:scatterChart>
      <c:valAx>
        <c:axId val="1082444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90566335"/>
        <c:crosses val="autoZero"/>
        <c:crossBetween val="midCat"/>
      </c:valAx>
      <c:valAx>
        <c:axId val="1090566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hu-HU"/>
          </a:p>
        </c:txPr>
        <c:crossAx val="108244439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'0,9'!$B$1</c:f>
              <c:strCache>
                <c:ptCount val="1"/>
                <c:pt idx="0">
                  <c:v>Long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'0,9'!$A$2:$A$14</c:f>
              <c:numCache>
                <c:formatCode>General</c:formatCode>
                <c:ptCount val="13"/>
                <c:pt idx="0">
                  <c:v>1986</c:v>
                </c:pt>
                <c:pt idx="1">
                  <c:v>1991</c:v>
                </c:pt>
                <c:pt idx="2">
                  <c:v>1995</c:v>
                </c:pt>
                <c:pt idx="3">
                  <c:v>1995</c:v>
                </c:pt>
                <c:pt idx="4">
                  <c:v>1998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2003</c:v>
                </c:pt>
                <c:pt idx="11">
                  <c:v>2003</c:v>
                </c:pt>
                <c:pt idx="12">
                  <c:v>2016</c:v>
                </c:pt>
              </c:numCache>
            </c:numRef>
          </c:xVal>
          <c:yVal>
            <c:numRef>
              <c:f>'0,9'!$B$2:$B$14</c:f>
              <c:numCache>
                <c:formatCode>General</c:formatCode>
                <c:ptCount val="13"/>
                <c:pt idx="0">
                  <c:v>40</c:v>
                </c:pt>
                <c:pt idx="1">
                  <c:v>93</c:v>
                </c:pt>
                <c:pt idx="3">
                  <c:v>81</c:v>
                </c:pt>
                <c:pt idx="4">
                  <c:v>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399-C74B-BC1E-B7073C7F0E2A}"/>
            </c:ext>
          </c:extLst>
        </c:ser>
        <c:ser>
          <c:idx val="1"/>
          <c:order val="1"/>
          <c:tx>
            <c:strRef>
              <c:f>'0,9'!$C$1</c:f>
              <c:strCache>
                <c:ptCount val="1"/>
                <c:pt idx="0">
                  <c:v>Intermediate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'0,9'!$A$2:$A$14</c:f>
              <c:numCache>
                <c:formatCode>General</c:formatCode>
                <c:ptCount val="13"/>
                <c:pt idx="0">
                  <c:v>1986</c:v>
                </c:pt>
                <c:pt idx="1">
                  <c:v>1991</c:v>
                </c:pt>
                <c:pt idx="2">
                  <c:v>1995</c:v>
                </c:pt>
                <c:pt idx="3">
                  <c:v>1995</c:v>
                </c:pt>
                <c:pt idx="4">
                  <c:v>1998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2003</c:v>
                </c:pt>
                <c:pt idx="11">
                  <c:v>2003</c:v>
                </c:pt>
                <c:pt idx="12">
                  <c:v>2016</c:v>
                </c:pt>
              </c:numCache>
            </c:numRef>
          </c:xVal>
          <c:yVal>
            <c:numRef>
              <c:f>'0,9'!$C$2:$C$14</c:f>
              <c:numCache>
                <c:formatCode>General</c:formatCode>
                <c:ptCount val="13"/>
                <c:pt idx="2">
                  <c:v>84</c:v>
                </c:pt>
                <c:pt idx="5">
                  <c:v>38</c:v>
                </c:pt>
                <c:pt idx="6">
                  <c:v>40</c:v>
                </c:pt>
                <c:pt idx="7">
                  <c:v>23</c:v>
                </c:pt>
                <c:pt idx="8">
                  <c:v>30</c:v>
                </c:pt>
                <c:pt idx="9">
                  <c:v>42</c:v>
                </c:pt>
                <c:pt idx="10">
                  <c:v>47</c:v>
                </c:pt>
                <c:pt idx="11">
                  <c:v>45</c:v>
                </c:pt>
                <c:pt idx="12">
                  <c:v>15.7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399-C74B-BC1E-B7073C7F0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7894703"/>
        <c:axId val="1063150831"/>
      </c:scatterChart>
      <c:valAx>
        <c:axId val="1107894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63150831"/>
        <c:crosses val="autoZero"/>
        <c:crossBetween val="midCat"/>
      </c:valAx>
      <c:valAx>
        <c:axId val="106315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0789470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1B5853-D84A-4B11-8586-E1D0198E9E7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BD383DA-34DD-4AD5-96E6-68A4B5ACC831}">
      <dgm:prSet/>
      <dgm:spPr/>
      <dgm:t>
        <a:bodyPr/>
        <a:lstStyle/>
        <a:p>
          <a:r>
            <a:rPr lang="hu-HU"/>
            <a:t>Alacsonyabb IAP-t tesz lehetővé</a:t>
          </a:r>
          <a:endParaRPr lang="en-US"/>
        </a:p>
      </dgm:t>
    </dgm:pt>
    <dgm:pt modelId="{D1050E6C-8A64-4331-AB14-9EE5BE52015D}" type="parTrans" cxnId="{15820324-2310-4B9F-AF08-A1D1CA8ED2A1}">
      <dgm:prSet/>
      <dgm:spPr/>
      <dgm:t>
        <a:bodyPr/>
        <a:lstStyle/>
        <a:p>
          <a:endParaRPr lang="en-US"/>
        </a:p>
      </dgm:t>
    </dgm:pt>
    <dgm:pt modelId="{B751CD23-C458-48D3-BD4E-9E2EB0CF56C1}" type="sibTrans" cxnId="{15820324-2310-4B9F-AF08-A1D1CA8ED2A1}">
      <dgm:prSet/>
      <dgm:spPr/>
      <dgm:t>
        <a:bodyPr/>
        <a:lstStyle/>
        <a:p>
          <a:endParaRPr lang="en-US"/>
        </a:p>
      </dgm:t>
    </dgm:pt>
    <dgm:pt modelId="{F184FE89-1C8A-44E7-8869-9A8030753CE3}">
      <dgm:prSet/>
      <dgm:spPr/>
      <dgm:t>
        <a:bodyPr/>
        <a:lstStyle/>
        <a:p>
          <a:r>
            <a:rPr lang="hu-HU"/>
            <a:t>A sebészi vizualizáció megfelelő</a:t>
          </a:r>
          <a:endParaRPr lang="en-US"/>
        </a:p>
      </dgm:t>
    </dgm:pt>
    <dgm:pt modelId="{DDBAB27D-490A-49D5-8D48-BB8B3B2C6799}" type="parTrans" cxnId="{940758CE-C4EC-4714-90A2-68A643982332}">
      <dgm:prSet/>
      <dgm:spPr/>
      <dgm:t>
        <a:bodyPr/>
        <a:lstStyle/>
        <a:p>
          <a:endParaRPr lang="en-US"/>
        </a:p>
      </dgm:t>
    </dgm:pt>
    <dgm:pt modelId="{CAF653DF-2BCD-4B8D-8733-9F939C28D5F4}" type="sibTrans" cxnId="{940758CE-C4EC-4714-90A2-68A643982332}">
      <dgm:prSet/>
      <dgm:spPr/>
      <dgm:t>
        <a:bodyPr/>
        <a:lstStyle/>
        <a:p>
          <a:endParaRPr lang="en-US"/>
        </a:p>
      </dgm:t>
    </dgm:pt>
    <dgm:pt modelId="{09E08B88-EA79-4E26-A16D-F8CFCF17D344}">
      <dgm:prSet/>
      <dgm:spPr/>
      <dgm:t>
        <a:bodyPr/>
        <a:lstStyle/>
        <a:p>
          <a:r>
            <a:rPr lang="hu-HU"/>
            <a:t>A vállfájdalom csökken</a:t>
          </a:r>
          <a:endParaRPr lang="en-US"/>
        </a:p>
      </dgm:t>
    </dgm:pt>
    <dgm:pt modelId="{85C1DF6D-450A-486E-8CFA-476E513B4B5B}" type="parTrans" cxnId="{00603673-9904-4ED9-8FF1-452DC800AA6B}">
      <dgm:prSet/>
      <dgm:spPr/>
      <dgm:t>
        <a:bodyPr/>
        <a:lstStyle/>
        <a:p>
          <a:endParaRPr lang="en-US"/>
        </a:p>
      </dgm:t>
    </dgm:pt>
    <dgm:pt modelId="{715CC7E3-8565-437A-A5D2-FFC1CDBC7817}" type="sibTrans" cxnId="{00603673-9904-4ED9-8FF1-452DC800AA6B}">
      <dgm:prSet/>
      <dgm:spPr/>
      <dgm:t>
        <a:bodyPr/>
        <a:lstStyle/>
        <a:p>
          <a:endParaRPr lang="en-US"/>
        </a:p>
      </dgm:t>
    </dgm:pt>
    <dgm:pt modelId="{FA67E9B3-2AAF-46C0-95AE-6F4F34C6D2FB}">
      <dgm:prSet/>
      <dgm:spPr/>
      <dgm:t>
        <a:bodyPr/>
        <a:lstStyle/>
        <a:p>
          <a:r>
            <a:rPr lang="hu-HU" dirty="0">
              <a:solidFill>
                <a:srgbClr val="FF0000"/>
              </a:solidFill>
            </a:rPr>
            <a:t>Különösen a magas rizikójú betegekben ajánlott</a:t>
          </a:r>
          <a:endParaRPr lang="en-US" dirty="0">
            <a:solidFill>
              <a:srgbClr val="FF0000"/>
            </a:solidFill>
          </a:endParaRPr>
        </a:p>
      </dgm:t>
    </dgm:pt>
    <dgm:pt modelId="{89AD6EDD-7E46-4513-BFC7-BBE4B54832A4}" type="parTrans" cxnId="{E8F5F23C-B3FA-4A68-B380-FF26CC17B091}">
      <dgm:prSet/>
      <dgm:spPr/>
      <dgm:t>
        <a:bodyPr/>
        <a:lstStyle/>
        <a:p>
          <a:endParaRPr lang="en-US"/>
        </a:p>
      </dgm:t>
    </dgm:pt>
    <dgm:pt modelId="{43449981-F589-4AA1-B845-FA81F6A8D992}" type="sibTrans" cxnId="{E8F5F23C-B3FA-4A68-B380-FF26CC17B091}">
      <dgm:prSet/>
      <dgm:spPr/>
      <dgm:t>
        <a:bodyPr/>
        <a:lstStyle/>
        <a:p>
          <a:endParaRPr lang="en-US"/>
        </a:p>
      </dgm:t>
    </dgm:pt>
    <dgm:pt modelId="{91ACB93B-D6E1-9943-851F-C1D16922EE1C}" type="pres">
      <dgm:prSet presAssocID="{301B5853-D84A-4B11-8586-E1D0198E9E78}" presName="vert0" presStyleCnt="0">
        <dgm:presLayoutVars>
          <dgm:dir/>
          <dgm:animOne val="branch"/>
          <dgm:animLvl val="lvl"/>
        </dgm:presLayoutVars>
      </dgm:prSet>
      <dgm:spPr/>
    </dgm:pt>
    <dgm:pt modelId="{514578DA-A62E-8B4F-A6C1-9DE8C183CB52}" type="pres">
      <dgm:prSet presAssocID="{7BD383DA-34DD-4AD5-96E6-68A4B5ACC831}" presName="thickLine" presStyleLbl="alignNode1" presStyleIdx="0" presStyleCnt="4"/>
      <dgm:spPr/>
    </dgm:pt>
    <dgm:pt modelId="{430B0CB3-5D8B-804E-868C-13D37F87900E}" type="pres">
      <dgm:prSet presAssocID="{7BD383DA-34DD-4AD5-96E6-68A4B5ACC831}" presName="horz1" presStyleCnt="0"/>
      <dgm:spPr/>
    </dgm:pt>
    <dgm:pt modelId="{D3B4F950-17BC-7245-A189-10AB8E5EE7BD}" type="pres">
      <dgm:prSet presAssocID="{7BD383DA-34DD-4AD5-96E6-68A4B5ACC831}" presName="tx1" presStyleLbl="revTx" presStyleIdx="0" presStyleCnt="4"/>
      <dgm:spPr/>
    </dgm:pt>
    <dgm:pt modelId="{01148D6B-A9AA-7340-A83D-BDAEBA73B8E4}" type="pres">
      <dgm:prSet presAssocID="{7BD383DA-34DD-4AD5-96E6-68A4B5ACC831}" presName="vert1" presStyleCnt="0"/>
      <dgm:spPr/>
    </dgm:pt>
    <dgm:pt modelId="{853B3C90-8D5B-3F4F-9B71-0E5A76A1E5A7}" type="pres">
      <dgm:prSet presAssocID="{F184FE89-1C8A-44E7-8869-9A8030753CE3}" presName="thickLine" presStyleLbl="alignNode1" presStyleIdx="1" presStyleCnt="4"/>
      <dgm:spPr/>
    </dgm:pt>
    <dgm:pt modelId="{65B087BB-AA08-E444-BAEA-21454B6754D7}" type="pres">
      <dgm:prSet presAssocID="{F184FE89-1C8A-44E7-8869-9A8030753CE3}" presName="horz1" presStyleCnt="0"/>
      <dgm:spPr/>
    </dgm:pt>
    <dgm:pt modelId="{DE1A6CFB-014A-5242-86A2-12E55CC505F8}" type="pres">
      <dgm:prSet presAssocID="{F184FE89-1C8A-44E7-8869-9A8030753CE3}" presName="tx1" presStyleLbl="revTx" presStyleIdx="1" presStyleCnt="4"/>
      <dgm:spPr/>
    </dgm:pt>
    <dgm:pt modelId="{EA971370-351F-F34D-93CE-3EFA46264120}" type="pres">
      <dgm:prSet presAssocID="{F184FE89-1C8A-44E7-8869-9A8030753CE3}" presName="vert1" presStyleCnt="0"/>
      <dgm:spPr/>
    </dgm:pt>
    <dgm:pt modelId="{6DACC5DC-EF4F-F941-97D4-AF393DDC0EF0}" type="pres">
      <dgm:prSet presAssocID="{09E08B88-EA79-4E26-A16D-F8CFCF17D344}" presName="thickLine" presStyleLbl="alignNode1" presStyleIdx="2" presStyleCnt="4"/>
      <dgm:spPr/>
    </dgm:pt>
    <dgm:pt modelId="{9FF093E8-0449-B34F-8466-1BC7F0BCFC96}" type="pres">
      <dgm:prSet presAssocID="{09E08B88-EA79-4E26-A16D-F8CFCF17D344}" presName="horz1" presStyleCnt="0"/>
      <dgm:spPr/>
    </dgm:pt>
    <dgm:pt modelId="{84FAB329-BAA7-1242-8F29-900DABFAE911}" type="pres">
      <dgm:prSet presAssocID="{09E08B88-EA79-4E26-A16D-F8CFCF17D344}" presName="tx1" presStyleLbl="revTx" presStyleIdx="2" presStyleCnt="4"/>
      <dgm:spPr/>
    </dgm:pt>
    <dgm:pt modelId="{7C058CC9-CE71-1D4A-83F2-E1FBADCEE12A}" type="pres">
      <dgm:prSet presAssocID="{09E08B88-EA79-4E26-A16D-F8CFCF17D344}" presName="vert1" presStyleCnt="0"/>
      <dgm:spPr/>
    </dgm:pt>
    <dgm:pt modelId="{CC568AA5-A9C5-7F4F-8E0A-ECC858D7051A}" type="pres">
      <dgm:prSet presAssocID="{FA67E9B3-2AAF-46C0-95AE-6F4F34C6D2FB}" presName="thickLine" presStyleLbl="alignNode1" presStyleIdx="3" presStyleCnt="4"/>
      <dgm:spPr/>
    </dgm:pt>
    <dgm:pt modelId="{E9D2ADD9-EBA8-F249-B9DA-0CCB6212E7E1}" type="pres">
      <dgm:prSet presAssocID="{FA67E9B3-2AAF-46C0-95AE-6F4F34C6D2FB}" presName="horz1" presStyleCnt="0"/>
      <dgm:spPr/>
    </dgm:pt>
    <dgm:pt modelId="{48942467-AAF9-B749-A786-BD807C426CD5}" type="pres">
      <dgm:prSet presAssocID="{FA67E9B3-2AAF-46C0-95AE-6F4F34C6D2FB}" presName="tx1" presStyleLbl="revTx" presStyleIdx="3" presStyleCnt="4"/>
      <dgm:spPr/>
    </dgm:pt>
    <dgm:pt modelId="{5DBE207F-192B-2A4B-9FCC-EB4948060226}" type="pres">
      <dgm:prSet presAssocID="{FA67E9B3-2AAF-46C0-95AE-6F4F34C6D2FB}" presName="vert1" presStyleCnt="0"/>
      <dgm:spPr/>
    </dgm:pt>
  </dgm:ptLst>
  <dgm:cxnLst>
    <dgm:cxn modelId="{FCEFC902-5442-1644-80C7-38C8FE41702C}" type="presOf" srcId="{FA67E9B3-2AAF-46C0-95AE-6F4F34C6D2FB}" destId="{48942467-AAF9-B749-A786-BD807C426CD5}" srcOrd="0" destOrd="0" presId="urn:microsoft.com/office/officeart/2008/layout/LinedList"/>
    <dgm:cxn modelId="{15820324-2310-4B9F-AF08-A1D1CA8ED2A1}" srcId="{301B5853-D84A-4B11-8586-E1D0198E9E78}" destId="{7BD383DA-34DD-4AD5-96E6-68A4B5ACC831}" srcOrd="0" destOrd="0" parTransId="{D1050E6C-8A64-4331-AB14-9EE5BE52015D}" sibTransId="{B751CD23-C458-48D3-BD4E-9E2EB0CF56C1}"/>
    <dgm:cxn modelId="{E8F5F23C-B3FA-4A68-B380-FF26CC17B091}" srcId="{301B5853-D84A-4B11-8586-E1D0198E9E78}" destId="{FA67E9B3-2AAF-46C0-95AE-6F4F34C6D2FB}" srcOrd="3" destOrd="0" parTransId="{89AD6EDD-7E46-4513-BFC7-BBE4B54832A4}" sibTransId="{43449981-F589-4AA1-B845-FA81F6A8D992}"/>
    <dgm:cxn modelId="{00603673-9904-4ED9-8FF1-452DC800AA6B}" srcId="{301B5853-D84A-4B11-8586-E1D0198E9E78}" destId="{09E08B88-EA79-4E26-A16D-F8CFCF17D344}" srcOrd="2" destOrd="0" parTransId="{85C1DF6D-450A-486E-8CFA-476E513B4B5B}" sibTransId="{715CC7E3-8565-437A-A5D2-FFC1CDBC7817}"/>
    <dgm:cxn modelId="{EC779D93-713D-B442-99E8-4DE06421AC87}" type="presOf" srcId="{09E08B88-EA79-4E26-A16D-F8CFCF17D344}" destId="{84FAB329-BAA7-1242-8F29-900DABFAE911}" srcOrd="0" destOrd="0" presId="urn:microsoft.com/office/officeart/2008/layout/LinedList"/>
    <dgm:cxn modelId="{D578B2A4-21C8-1349-B9B4-A173311F5DA8}" type="presOf" srcId="{301B5853-D84A-4B11-8586-E1D0198E9E78}" destId="{91ACB93B-D6E1-9943-851F-C1D16922EE1C}" srcOrd="0" destOrd="0" presId="urn:microsoft.com/office/officeart/2008/layout/LinedList"/>
    <dgm:cxn modelId="{C08BADCC-D448-6943-A855-A0172953ACA9}" type="presOf" srcId="{7BD383DA-34DD-4AD5-96E6-68A4B5ACC831}" destId="{D3B4F950-17BC-7245-A189-10AB8E5EE7BD}" srcOrd="0" destOrd="0" presId="urn:microsoft.com/office/officeart/2008/layout/LinedList"/>
    <dgm:cxn modelId="{940758CE-C4EC-4714-90A2-68A643982332}" srcId="{301B5853-D84A-4B11-8586-E1D0198E9E78}" destId="{F184FE89-1C8A-44E7-8869-9A8030753CE3}" srcOrd="1" destOrd="0" parTransId="{DDBAB27D-490A-49D5-8D48-BB8B3B2C6799}" sibTransId="{CAF653DF-2BCD-4B8D-8733-9F939C28D5F4}"/>
    <dgm:cxn modelId="{CCB476E4-4B53-964A-A344-21C873429AC4}" type="presOf" srcId="{F184FE89-1C8A-44E7-8869-9A8030753CE3}" destId="{DE1A6CFB-014A-5242-86A2-12E55CC505F8}" srcOrd="0" destOrd="0" presId="urn:microsoft.com/office/officeart/2008/layout/LinedList"/>
    <dgm:cxn modelId="{560AC206-8740-E648-9434-76FE18AEBC39}" type="presParOf" srcId="{91ACB93B-D6E1-9943-851F-C1D16922EE1C}" destId="{514578DA-A62E-8B4F-A6C1-9DE8C183CB52}" srcOrd="0" destOrd="0" presId="urn:microsoft.com/office/officeart/2008/layout/LinedList"/>
    <dgm:cxn modelId="{41A8FB95-DA16-DC4D-BEFB-1C3C31D68025}" type="presParOf" srcId="{91ACB93B-D6E1-9943-851F-C1D16922EE1C}" destId="{430B0CB3-5D8B-804E-868C-13D37F87900E}" srcOrd="1" destOrd="0" presId="urn:microsoft.com/office/officeart/2008/layout/LinedList"/>
    <dgm:cxn modelId="{DB467D45-8EB5-7D41-B36C-55162E5C7709}" type="presParOf" srcId="{430B0CB3-5D8B-804E-868C-13D37F87900E}" destId="{D3B4F950-17BC-7245-A189-10AB8E5EE7BD}" srcOrd="0" destOrd="0" presId="urn:microsoft.com/office/officeart/2008/layout/LinedList"/>
    <dgm:cxn modelId="{E49063C3-5732-E846-AFD9-F1D96F504F50}" type="presParOf" srcId="{430B0CB3-5D8B-804E-868C-13D37F87900E}" destId="{01148D6B-A9AA-7340-A83D-BDAEBA73B8E4}" srcOrd="1" destOrd="0" presId="urn:microsoft.com/office/officeart/2008/layout/LinedList"/>
    <dgm:cxn modelId="{93D1AFEB-2222-4744-8A82-5FBACD7081F4}" type="presParOf" srcId="{91ACB93B-D6E1-9943-851F-C1D16922EE1C}" destId="{853B3C90-8D5B-3F4F-9B71-0E5A76A1E5A7}" srcOrd="2" destOrd="0" presId="urn:microsoft.com/office/officeart/2008/layout/LinedList"/>
    <dgm:cxn modelId="{925BB6C0-BC2E-3C49-9B11-E4D8334BAC57}" type="presParOf" srcId="{91ACB93B-D6E1-9943-851F-C1D16922EE1C}" destId="{65B087BB-AA08-E444-BAEA-21454B6754D7}" srcOrd="3" destOrd="0" presId="urn:microsoft.com/office/officeart/2008/layout/LinedList"/>
    <dgm:cxn modelId="{E12F2582-D098-D246-8584-BBFC73516670}" type="presParOf" srcId="{65B087BB-AA08-E444-BAEA-21454B6754D7}" destId="{DE1A6CFB-014A-5242-86A2-12E55CC505F8}" srcOrd="0" destOrd="0" presId="urn:microsoft.com/office/officeart/2008/layout/LinedList"/>
    <dgm:cxn modelId="{653283C9-4812-BC46-98CB-96BFB6655CCA}" type="presParOf" srcId="{65B087BB-AA08-E444-BAEA-21454B6754D7}" destId="{EA971370-351F-F34D-93CE-3EFA46264120}" srcOrd="1" destOrd="0" presId="urn:microsoft.com/office/officeart/2008/layout/LinedList"/>
    <dgm:cxn modelId="{D3577D15-707D-7C42-8833-C2F3884E0A79}" type="presParOf" srcId="{91ACB93B-D6E1-9943-851F-C1D16922EE1C}" destId="{6DACC5DC-EF4F-F941-97D4-AF393DDC0EF0}" srcOrd="4" destOrd="0" presId="urn:microsoft.com/office/officeart/2008/layout/LinedList"/>
    <dgm:cxn modelId="{E3B975EB-12EC-9F4C-AE76-FB43B3BC5F66}" type="presParOf" srcId="{91ACB93B-D6E1-9943-851F-C1D16922EE1C}" destId="{9FF093E8-0449-B34F-8466-1BC7F0BCFC96}" srcOrd="5" destOrd="0" presId="urn:microsoft.com/office/officeart/2008/layout/LinedList"/>
    <dgm:cxn modelId="{5EAF6885-7DFE-F84D-97D2-2257501E0D7B}" type="presParOf" srcId="{9FF093E8-0449-B34F-8466-1BC7F0BCFC96}" destId="{84FAB329-BAA7-1242-8F29-900DABFAE911}" srcOrd="0" destOrd="0" presId="urn:microsoft.com/office/officeart/2008/layout/LinedList"/>
    <dgm:cxn modelId="{D8B2B5EA-D2C4-B144-97DF-59BF6C2422E9}" type="presParOf" srcId="{9FF093E8-0449-B34F-8466-1BC7F0BCFC96}" destId="{7C058CC9-CE71-1D4A-83F2-E1FBADCEE12A}" srcOrd="1" destOrd="0" presId="urn:microsoft.com/office/officeart/2008/layout/LinedList"/>
    <dgm:cxn modelId="{27C21AB6-076A-7446-B037-700FC4F1B9DB}" type="presParOf" srcId="{91ACB93B-D6E1-9943-851F-C1D16922EE1C}" destId="{CC568AA5-A9C5-7F4F-8E0A-ECC858D7051A}" srcOrd="6" destOrd="0" presId="urn:microsoft.com/office/officeart/2008/layout/LinedList"/>
    <dgm:cxn modelId="{8901307C-847E-6246-80CF-F43B98A737D8}" type="presParOf" srcId="{91ACB93B-D6E1-9943-851F-C1D16922EE1C}" destId="{E9D2ADD9-EBA8-F249-B9DA-0CCB6212E7E1}" srcOrd="7" destOrd="0" presId="urn:microsoft.com/office/officeart/2008/layout/LinedList"/>
    <dgm:cxn modelId="{44668821-A794-094B-AEBB-48AEAAB9A9B1}" type="presParOf" srcId="{E9D2ADD9-EBA8-F249-B9DA-0CCB6212E7E1}" destId="{48942467-AAF9-B749-A786-BD807C426CD5}" srcOrd="0" destOrd="0" presId="urn:microsoft.com/office/officeart/2008/layout/LinedList"/>
    <dgm:cxn modelId="{C040BB2D-140D-7A4C-8C52-D88818F9A43F}" type="presParOf" srcId="{E9D2ADD9-EBA8-F249-B9DA-0CCB6212E7E1}" destId="{5DBE207F-192B-2A4B-9FCC-EB49480602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3D4E3E-0428-4FD7-8AEB-0FB2480A2C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5EFB92C-784D-43F6-8FC1-73505C8E1FE2}">
      <dgm:prSet/>
      <dgm:spPr/>
      <dgm:t>
        <a:bodyPr/>
        <a:lstStyle/>
        <a:p>
          <a:r>
            <a:rPr lang="hu-HU"/>
            <a:t>Legyen mély blokk és mozdulatlanság, ameddig tart az inszuffláció, hogy</a:t>
          </a:r>
          <a:endParaRPr lang="en-US"/>
        </a:p>
      </dgm:t>
    </dgm:pt>
    <dgm:pt modelId="{5F27DDE8-0EBD-46B9-B82F-3CE65A66679D}" type="parTrans" cxnId="{DC2B3B4F-58C1-4A48-BF15-9610F6EF7F0F}">
      <dgm:prSet/>
      <dgm:spPr/>
      <dgm:t>
        <a:bodyPr/>
        <a:lstStyle/>
        <a:p>
          <a:endParaRPr lang="en-US"/>
        </a:p>
      </dgm:t>
    </dgm:pt>
    <dgm:pt modelId="{27DD16B7-AA4D-4495-80C8-3CFC9F3CD449}" type="sibTrans" cxnId="{DC2B3B4F-58C1-4A48-BF15-9610F6EF7F0F}">
      <dgm:prSet/>
      <dgm:spPr/>
      <dgm:t>
        <a:bodyPr/>
        <a:lstStyle/>
        <a:p>
          <a:endParaRPr lang="en-US"/>
        </a:p>
      </dgm:t>
    </dgm:pt>
    <dgm:pt modelId="{F56AE9BD-A22C-4CF7-A0D8-E7F122F76EE1}">
      <dgm:prSet/>
      <dgm:spPr/>
      <dgm:t>
        <a:bodyPr/>
        <a:lstStyle/>
        <a:p>
          <a:r>
            <a:rPr lang="hu-HU"/>
            <a:t>Jól lehessen látni</a:t>
          </a:r>
          <a:endParaRPr lang="en-US"/>
        </a:p>
      </dgm:t>
    </dgm:pt>
    <dgm:pt modelId="{3B49262E-8CB1-430F-8E36-D5F4D3B8B9F1}" type="parTrans" cxnId="{8B77799F-AE93-487F-B5C8-439EB5D5C3AD}">
      <dgm:prSet/>
      <dgm:spPr/>
      <dgm:t>
        <a:bodyPr/>
        <a:lstStyle/>
        <a:p>
          <a:endParaRPr lang="en-US"/>
        </a:p>
      </dgm:t>
    </dgm:pt>
    <dgm:pt modelId="{5D07EEE8-46B7-4013-B853-862B1AFBB8CA}" type="sibTrans" cxnId="{8B77799F-AE93-487F-B5C8-439EB5D5C3AD}">
      <dgm:prSet/>
      <dgm:spPr/>
      <dgm:t>
        <a:bodyPr/>
        <a:lstStyle/>
        <a:p>
          <a:endParaRPr lang="en-US"/>
        </a:p>
      </dgm:t>
    </dgm:pt>
    <dgm:pt modelId="{23BCC8BC-5CF9-4088-8E1C-19C88FF2AC61}">
      <dgm:prSet/>
      <dgm:spPr/>
      <dgm:t>
        <a:bodyPr/>
        <a:lstStyle/>
        <a:p>
          <a:r>
            <a:rPr lang="hu-HU"/>
            <a:t>Kisebb nyomást lehessen alkalmazni</a:t>
          </a:r>
          <a:endParaRPr lang="en-US"/>
        </a:p>
      </dgm:t>
    </dgm:pt>
    <dgm:pt modelId="{CB91FEA4-1E8A-4AC6-9102-DA645626D86D}" type="parTrans" cxnId="{0044320E-466D-4588-8E65-C98FE4C6C13F}">
      <dgm:prSet/>
      <dgm:spPr/>
      <dgm:t>
        <a:bodyPr/>
        <a:lstStyle/>
        <a:p>
          <a:endParaRPr lang="en-US"/>
        </a:p>
      </dgm:t>
    </dgm:pt>
    <dgm:pt modelId="{945FE9D8-8C09-470E-9450-6E99E445B21E}" type="sibTrans" cxnId="{0044320E-466D-4588-8E65-C98FE4C6C13F}">
      <dgm:prSet/>
      <dgm:spPr/>
      <dgm:t>
        <a:bodyPr/>
        <a:lstStyle/>
        <a:p>
          <a:endParaRPr lang="en-US"/>
        </a:p>
      </dgm:t>
    </dgm:pt>
    <dgm:pt modelId="{7D3AD687-E854-411B-A7CB-2F627B2DDD9E}">
      <dgm:prSet/>
      <dgm:spPr/>
      <dgm:t>
        <a:bodyPr/>
        <a:lstStyle/>
        <a:p>
          <a:r>
            <a:rPr lang="hu-HU"/>
            <a:t>A műtét után térjen vissza minél hamarabb</a:t>
          </a:r>
          <a:endParaRPr lang="en-US"/>
        </a:p>
      </dgm:t>
    </dgm:pt>
    <dgm:pt modelId="{F055EE54-1A10-47CC-8325-A3EDE338E2ED}" type="parTrans" cxnId="{7A06D7C8-C74B-4213-81CE-6845BFBDF5A9}">
      <dgm:prSet/>
      <dgm:spPr/>
      <dgm:t>
        <a:bodyPr/>
        <a:lstStyle/>
        <a:p>
          <a:endParaRPr lang="en-US"/>
        </a:p>
      </dgm:t>
    </dgm:pt>
    <dgm:pt modelId="{B0EE9774-6AAA-4FEB-AEED-5530A85AE950}" type="sibTrans" cxnId="{7A06D7C8-C74B-4213-81CE-6845BFBDF5A9}">
      <dgm:prSet/>
      <dgm:spPr/>
      <dgm:t>
        <a:bodyPr/>
        <a:lstStyle/>
        <a:p>
          <a:endParaRPr lang="en-US"/>
        </a:p>
      </dgm:t>
    </dgm:pt>
    <dgm:pt modelId="{075D39CA-18FB-C644-AE76-095E69E9EAFA}" type="pres">
      <dgm:prSet presAssocID="{8B3D4E3E-0428-4FD7-8AEB-0FB2480A2CDA}" presName="linear" presStyleCnt="0">
        <dgm:presLayoutVars>
          <dgm:animLvl val="lvl"/>
          <dgm:resizeHandles val="exact"/>
        </dgm:presLayoutVars>
      </dgm:prSet>
      <dgm:spPr/>
    </dgm:pt>
    <dgm:pt modelId="{111E3A8D-9DD2-6B45-8FBF-C3609746946F}" type="pres">
      <dgm:prSet presAssocID="{35EFB92C-784D-43F6-8FC1-73505C8E1FE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EEAD7DB-A248-1144-9AF9-59A482937E16}" type="pres">
      <dgm:prSet presAssocID="{35EFB92C-784D-43F6-8FC1-73505C8E1FE2}" presName="childText" presStyleLbl="revTx" presStyleIdx="0" presStyleCnt="1">
        <dgm:presLayoutVars>
          <dgm:bulletEnabled val="1"/>
        </dgm:presLayoutVars>
      </dgm:prSet>
      <dgm:spPr/>
    </dgm:pt>
    <dgm:pt modelId="{085995EA-18F8-FD43-8306-7B49AB6A5452}" type="pres">
      <dgm:prSet presAssocID="{7D3AD687-E854-411B-A7CB-2F627B2DDD9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044320E-466D-4588-8E65-C98FE4C6C13F}" srcId="{35EFB92C-784D-43F6-8FC1-73505C8E1FE2}" destId="{23BCC8BC-5CF9-4088-8E1C-19C88FF2AC61}" srcOrd="1" destOrd="0" parTransId="{CB91FEA4-1E8A-4AC6-9102-DA645626D86D}" sibTransId="{945FE9D8-8C09-470E-9450-6E99E445B21E}"/>
    <dgm:cxn modelId="{805F2E1D-197D-8A45-8A69-932BD99B88A5}" type="presOf" srcId="{7D3AD687-E854-411B-A7CB-2F627B2DDD9E}" destId="{085995EA-18F8-FD43-8306-7B49AB6A5452}" srcOrd="0" destOrd="0" presId="urn:microsoft.com/office/officeart/2005/8/layout/vList2"/>
    <dgm:cxn modelId="{7295E343-EE26-C449-BF62-D4541DEA171C}" type="presOf" srcId="{8B3D4E3E-0428-4FD7-8AEB-0FB2480A2CDA}" destId="{075D39CA-18FB-C644-AE76-095E69E9EAFA}" srcOrd="0" destOrd="0" presId="urn:microsoft.com/office/officeart/2005/8/layout/vList2"/>
    <dgm:cxn modelId="{DC2B3B4F-58C1-4A48-BF15-9610F6EF7F0F}" srcId="{8B3D4E3E-0428-4FD7-8AEB-0FB2480A2CDA}" destId="{35EFB92C-784D-43F6-8FC1-73505C8E1FE2}" srcOrd="0" destOrd="0" parTransId="{5F27DDE8-0EBD-46B9-B82F-3CE65A66679D}" sibTransId="{27DD16B7-AA4D-4495-80C8-3CFC9F3CD449}"/>
    <dgm:cxn modelId="{94037389-EFA2-1D48-802E-7B38BF4B1BEC}" type="presOf" srcId="{F56AE9BD-A22C-4CF7-A0D8-E7F122F76EE1}" destId="{7EEAD7DB-A248-1144-9AF9-59A482937E16}" srcOrd="0" destOrd="0" presId="urn:microsoft.com/office/officeart/2005/8/layout/vList2"/>
    <dgm:cxn modelId="{8B77799F-AE93-487F-B5C8-439EB5D5C3AD}" srcId="{35EFB92C-784D-43F6-8FC1-73505C8E1FE2}" destId="{F56AE9BD-A22C-4CF7-A0D8-E7F122F76EE1}" srcOrd="0" destOrd="0" parTransId="{3B49262E-8CB1-430F-8E36-D5F4D3B8B9F1}" sibTransId="{5D07EEE8-46B7-4013-B853-862B1AFBB8CA}"/>
    <dgm:cxn modelId="{7A06D7C8-C74B-4213-81CE-6845BFBDF5A9}" srcId="{8B3D4E3E-0428-4FD7-8AEB-0FB2480A2CDA}" destId="{7D3AD687-E854-411B-A7CB-2F627B2DDD9E}" srcOrd="1" destOrd="0" parTransId="{F055EE54-1A10-47CC-8325-A3EDE338E2ED}" sibTransId="{B0EE9774-6AAA-4FEB-AEED-5530A85AE950}"/>
    <dgm:cxn modelId="{9264D8D0-D1BA-3642-816A-A319C46BA3E0}" type="presOf" srcId="{35EFB92C-784D-43F6-8FC1-73505C8E1FE2}" destId="{111E3A8D-9DD2-6B45-8FBF-C3609746946F}" srcOrd="0" destOrd="0" presId="urn:microsoft.com/office/officeart/2005/8/layout/vList2"/>
    <dgm:cxn modelId="{6780BEF8-C7B5-EB41-8A19-AD2DBFBA98CC}" type="presOf" srcId="{23BCC8BC-5CF9-4088-8E1C-19C88FF2AC61}" destId="{7EEAD7DB-A248-1144-9AF9-59A482937E16}" srcOrd="0" destOrd="1" presId="urn:microsoft.com/office/officeart/2005/8/layout/vList2"/>
    <dgm:cxn modelId="{D7A9ACA7-AF7D-D04B-A450-DF42D2EE8866}" type="presParOf" srcId="{075D39CA-18FB-C644-AE76-095E69E9EAFA}" destId="{111E3A8D-9DD2-6B45-8FBF-C3609746946F}" srcOrd="0" destOrd="0" presId="urn:microsoft.com/office/officeart/2005/8/layout/vList2"/>
    <dgm:cxn modelId="{18294744-872B-C648-9B4C-D51B513F85CC}" type="presParOf" srcId="{075D39CA-18FB-C644-AE76-095E69E9EAFA}" destId="{7EEAD7DB-A248-1144-9AF9-59A482937E16}" srcOrd="1" destOrd="0" presId="urn:microsoft.com/office/officeart/2005/8/layout/vList2"/>
    <dgm:cxn modelId="{340A34EF-87E8-B249-A8EE-17F1272C5F4E}" type="presParOf" srcId="{075D39CA-18FB-C644-AE76-095E69E9EAFA}" destId="{085995EA-18F8-FD43-8306-7B49AB6A545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C9AB51-95A0-45DB-9BED-6C547360431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C3422DE-2422-4E88-9B24-D42ED463631A}">
      <dgm:prSet/>
      <dgm:spPr/>
      <dgm:t>
        <a:bodyPr/>
        <a:lstStyle/>
        <a:p>
          <a:r>
            <a:rPr lang="hu-HU"/>
            <a:t>Relaxáns megválasztásának szempontjai: </a:t>
          </a:r>
          <a:endParaRPr lang="en-US"/>
        </a:p>
      </dgm:t>
    </dgm:pt>
    <dgm:pt modelId="{F0DF6DB6-6DDB-470D-9C8C-5A27738293BF}" type="parTrans" cxnId="{B0CB75FC-E5E3-4218-B055-A2D354C04DEF}">
      <dgm:prSet/>
      <dgm:spPr/>
      <dgm:t>
        <a:bodyPr/>
        <a:lstStyle/>
        <a:p>
          <a:endParaRPr lang="en-US"/>
        </a:p>
      </dgm:t>
    </dgm:pt>
    <dgm:pt modelId="{50F623A6-61E9-4644-9583-5F1BD0BD7A1D}" type="sibTrans" cxnId="{B0CB75FC-E5E3-4218-B055-A2D354C04DEF}">
      <dgm:prSet/>
      <dgm:spPr/>
      <dgm:t>
        <a:bodyPr/>
        <a:lstStyle/>
        <a:p>
          <a:endParaRPr lang="en-US"/>
        </a:p>
      </dgm:t>
    </dgm:pt>
    <dgm:pt modelId="{850CDAF6-E082-4902-B65D-11EE99D154BF}">
      <dgm:prSet/>
      <dgm:spPr/>
      <dgm:t>
        <a:bodyPr/>
        <a:lstStyle/>
        <a:p>
          <a:r>
            <a:rPr lang="hu-HU"/>
            <a:t>Közepes hatástartamú relaxáns, perfúzorral, vagy top-up dózisban</a:t>
          </a:r>
          <a:endParaRPr lang="en-US"/>
        </a:p>
      </dgm:t>
    </dgm:pt>
    <dgm:pt modelId="{700A36C0-DBCB-40DC-9E8F-D0D1ABB1C259}" type="parTrans" cxnId="{AE71FD2A-A7F3-494A-995D-DBC76A685204}">
      <dgm:prSet/>
      <dgm:spPr/>
      <dgm:t>
        <a:bodyPr/>
        <a:lstStyle/>
        <a:p>
          <a:endParaRPr lang="en-US"/>
        </a:p>
      </dgm:t>
    </dgm:pt>
    <dgm:pt modelId="{A97EB11E-8654-46A1-AA8E-1111C82991B0}" type="sibTrans" cxnId="{AE71FD2A-A7F3-494A-995D-DBC76A685204}">
      <dgm:prSet/>
      <dgm:spPr/>
      <dgm:t>
        <a:bodyPr/>
        <a:lstStyle/>
        <a:p>
          <a:endParaRPr lang="en-US"/>
        </a:p>
      </dgm:t>
    </dgm:pt>
    <dgm:pt modelId="{EA263EE9-FF3C-4172-9A7E-884653A821C9}">
      <dgm:prSet/>
      <dgm:spPr/>
      <dgm:t>
        <a:bodyPr/>
        <a:lstStyle/>
        <a:p>
          <a:r>
            <a:rPr lang="hu-HU"/>
            <a:t>Hosszú hatású relaxáns</a:t>
          </a:r>
          <a:endParaRPr lang="en-US"/>
        </a:p>
      </dgm:t>
    </dgm:pt>
    <dgm:pt modelId="{CC803DF4-E8EC-47BC-81CF-EE8AB7ABD0A6}" type="parTrans" cxnId="{0398AC7A-3201-4612-B32C-5422FFBF5DE1}">
      <dgm:prSet/>
      <dgm:spPr/>
      <dgm:t>
        <a:bodyPr/>
        <a:lstStyle/>
        <a:p>
          <a:endParaRPr lang="en-US"/>
        </a:p>
      </dgm:t>
    </dgm:pt>
    <dgm:pt modelId="{C3251A83-057F-498E-B45B-E4B6228AAE2F}" type="sibTrans" cxnId="{0398AC7A-3201-4612-B32C-5422FFBF5DE1}">
      <dgm:prSet/>
      <dgm:spPr/>
      <dgm:t>
        <a:bodyPr/>
        <a:lstStyle/>
        <a:p>
          <a:endParaRPr lang="en-US"/>
        </a:p>
      </dgm:t>
    </dgm:pt>
    <dgm:pt modelId="{8625CCC1-6656-44C2-B6E2-4568160583ED}">
      <dgm:prSet/>
      <dgm:spPr/>
      <dgm:t>
        <a:bodyPr/>
        <a:lstStyle/>
        <a:p>
          <a:r>
            <a:rPr lang="hu-HU"/>
            <a:t>Mivel reverzáljunk, hogy mielőbb visszatérjen?</a:t>
          </a:r>
          <a:endParaRPr lang="en-US"/>
        </a:p>
      </dgm:t>
    </dgm:pt>
    <dgm:pt modelId="{D3EC47AB-0F13-4E4E-9BAD-F26AFC54FB9A}" type="parTrans" cxnId="{E442A62C-CDA5-4E71-95DD-00855319565A}">
      <dgm:prSet/>
      <dgm:spPr/>
      <dgm:t>
        <a:bodyPr/>
        <a:lstStyle/>
        <a:p>
          <a:endParaRPr lang="en-US"/>
        </a:p>
      </dgm:t>
    </dgm:pt>
    <dgm:pt modelId="{AAB960C1-E4B3-4DC8-AD97-5F124288EB67}" type="sibTrans" cxnId="{E442A62C-CDA5-4E71-95DD-00855319565A}">
      <dgm:prSet/>
      <dgm:spPr/>
      <dgm:t>
        <a:bodyPr/>
        <a:lstStyle/>
        <a:p>
          <a:endParaRPr lang="en-US"/>
        </a:p>
      </dgm:t>
    </dgm:pt>
    <dgm:pt modelId="{FA34F2DE-CD15-4FF5-B2D9-466780715ACC}">
      <dgm:prSet/>
      <dgm:spPr/>
      <dgm:t>
        <a:bodyPr/>
        <a:lstStyle/>
        <a:p>
          <a:r>
            <a:rPr lang="hu-HU"/>
            <a:t>NEO</a:t>
          </a:r>
          <a:endParaRPr lang="en-US"/>
        </a:p>
      </dgm:t>
    </dgm:pt>
    <dgm:pt modelId="{DCD25C8F-EDAC-4D3C-9D9F-4CF57ECBF69E}" type="parTrans" cxnId="{ACA52BF1-7AED-4930-A7CD-33A884DF8A3B}">
      <dgm:prSet/>
      <dgm:spPr/>
      <dgm:t>
        <a:bodyPr/>
        <a:lstStyle/>
        <a:p>
          <a:endParaRPr lang="en-US"/>
        </a:p>
      </dgm:t>
    </dgm:pt>
    <dgm:pt modelId="{7E40EB4B-CBAC-46FC-ACFF-EC67145ED584}" type="sibTrans" cxnId="{ACA52BF1-7AED-4930-A7CD-33A884DF8A3B}">
      <dgm:prSet/>
      <dgm:spPr/>
      <dgm:t>
        <a:bodyPr/>
        <a:lstStyle/>
        <a:p>
          <a:endParaRPr lang="en-US"/>
        </a:p>
      </dgm:t>
    </dgm:pt>
    <dgm:pt modelId="{3E6904AC-CA71-45A7-803A-D94DA876A17B}">
      <dgm:prSet/>
      <dgm:spPr/>
      <dgm:t>
        <a:bodyPr/>
        <a:lstStyle/>
        <a:p>
          <a:r>
            <a:rPr lang="hu-HU"/>
            <a:t>SUGA</a:t>
          </a:r>
          <a:endParaRPr lang="en-US"/>
        </a:p>
      </dgm:t>
    </dgm:pt>
    <dgm:pt modelId="{9562D899-B6E3-44C2-97B4-FEACF5B8BD4E}" type="parTrans" cxnId="{A4CDA0C2-DD81-4BBF-9F58-EF96566F76E9}">
      <dgm:prSet/>
      <dgm:spPr/>
      <dgm:t>
        <a:bodyPr/>
        <a:lstStyle/>
        <a:p>
          <a:endParaRPr lang="en-US"/>
        </a:p>
      </dgm:t>
    </dgm:pt>
    <dgm:pt modelId="{365549A7-1809-45AB-A51F-CD3BC6171994}" type="sibTrans" cxnId="{A4CDA0C2-DD81-4BBF-9F58-EF96566F76E9}">
      <dgm:prSet/>
      <dgm:spPr/>
      <dgm:t>
        <a:bodyPr/>
        <a:lstStyle/>
        <a:p>
          <a:endParaRPr lang="en-US"/>
        </a:p>
      </dgm:t>
    </dgm:pt>
    <dgm:pt modelId="{584B5338-4F1F-4C4C-B4A1-94DEA2168ACB}">
      <dgm:prSet/>
      <dgm:spPr/>
      <dgm:t>
        <a:bodyPr/>
        <a:lstStyle/>
        <a:p>
          <a:r>
            <a:rPr lang="hu-HU"/>
            <a:t>Kell-e monitorozni (PORNMB veszélyei)?</a:t>
          </a:r>
          <a:endParaRPr lang="en-US"/>
        </a:p>
      </dgm:t>
    </dgm:pt>
    <dgm:pt modelId="{641960C1-C4A4-4DE3-896B-9BD8A8018C70}" type="parTrans" cxnId="{DF3166DC-2D0A-4577-8878-075A78F8C3D0}">
      <dgm:prSet/>
      <dgm:spPr/>
      <dgm:t>
        <a:bodyPr/>
        <a:lstStyle/>
        <a:p>
          <a:endParaRPr lang="en-US"/>
        </a:p>
      </dgm:t>
    </dgm:pt>
    <dgm:pt modelId="{5C710894-DCE7-4C2F-AC31-A43C63E5BA36}" type="sibTrans" cxnId="{DF3166DC-2D0A-4577-8878-075A78F8C3D0}">
      <dgm:prSet/>
      <dgm:spPr/>
      <dgm:t>
        <a:bodyPr/>
        <a:lstStyle/>
        <a:p>
          <a:endParaRPr lang="en-US"/>
        </a:p>
      </dgm:t>
    </dgm:pt>
    <dgm:pt modelId="{EB042FAC-5CA6-B147-B5A0-C8C50CBE642C}" type="pres">
      <dgm:prSet presAssocID="{31C9AB51-95A0-45DB-9BED-6C5473604319}" presName="linear" presStyleCnt="0">
        <dgm:presLayoutVars>
          <dgm:animLvl val="lvl"/>
          <dgm:resizeHandles val="exact"/>
        </dgm:presLayoutVars>
      </dgm:prSet>
      <dgm:spPr/>
    </dgm:pt>
    <dgm:pt modelId="{B4DCC69D-07AE-6248-A329-286DF9E6EE6C}" type="pres">
      <dgm:prSet presAssocID="{3C3422DE-2422-4E88-9B24-D42ED463631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84890B-6B9D-AA40-B7C9-D5BDC93BAB08}" type="pres">
      <dgm:prSet presAssocID="{3C3422DE-2422-4E88-9B24-D42ED463631A}" presName="childText" presStyleLbl="revTx" presStyleIdx="0" presStyleCnt="2">
        <dgm:presLayoutVars>
          <dgm:bulletEnabled val="1"/>
        </dgm:presLayoutVars>
      </dgm:prSet>
      <dgm:spPr/>
    </dgm:pt>
    <dgm:pt modelId="{02D7CE9B-844A-944D-B3CB-4AB981788AAB}" type="pres">
      <dgm:prSet presAssocID="{8625CCC1-6656-44C2-B6E2-4568160583E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7B1D06E-9C9F-D64E-8C27-C2B8E8C04F31}" type="pres">
      <dgm:prSet presAssocID="{8625CCC1-6656-44C2-B6E2-4568160583ED}" presName="childText" presStyleLbl="revTx" presStyleIdx="1" presStyleCnt="2">
        <dgm:presLayoutVars>
          <dgm:bulletEnabled val="1"/>
        </dgm:presLayoutVars>
      </dgm:prSet>
      <dgm:spPr/>
    </dgm:pt>
    <dgm:pt modelId="{1529201E-1280-9549-8375-FE0BDCE3C1B6}" type="pres">
      <dgm:prSet presAssocID="{584B5338-4F1F-4C4C-B4A1-94DEA2168AC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506EB03-A43B-7848-A637-EBED2B79BD85}" type="presOf" srcId="{EA263EE9-FF3C-4172-9A7E-884653A821C9}" destId="{9E84890B-6B9D-AA40-B7C9-D5BDC93BAB08}" srcOrd="0" destOrd="1" presId="urn:microsoft.com/office/officeart/2005/8/layout/vList2"/>
    <dgm:cxn modelId="{F1645816-595D-344C-A3DF-C146B2D5186A}" type="presOf" srcId="{850CDAF6-E082-4902-B65D-11EE99D154BF}" destId="{9E84890B-6B9D-AA40-B7C9-D5BDC93BAB08}" srcOrd="0" destOrd="0" presId="urn:microsoft.com/office/officeart/2005/8/layout/vList2"/>
    <dgm:cxn modelId="{46D36F2A-59ED-9E48-B866-E88B6FE44D5D}" type="presOf" srcId="{3C3422DE-2422-4E88-9B24-D42ED463631A}" destId="{B4DCC69D-07AE-6248-A329-286DF9E6EE6C}" srcOrd="0" destOrd="0" presId="urn:microsoft.com/office/officeart/2005/8/layout/vList2"/>
    <dgm:cxn modelId="{AE71FD2A-A7F3-494A-995D-DBC76A685204}" srcId="{3C3422DE-2422-4E88-9B24-D42ED463631A}" destId="{850CDAF6-E082-4902-B65D-11EE99D154BF}" srcOrd="0" destOrd="0" parTransId="{700A36C0-DBCB-40DC-9E8F-D0D1ABB1C259}" sibTransId="{A97EB11E-8654-46A1-AA8E-1111C82991B0}"/>
    <dgm:cxn modelId="{E442A62C-CDA5-4E71-95DD-00855319565A}" srcId="{31C9AB51-95A0-45DB-9BED-6C5473604319}" destId="{8625CCC1-6656-44C2-B6E2-4568160583ED}" srcOrd="1" destOrd="0" parTransId="{D3EC47AB-0F13-4E4E-9BAD-F26AFC54FB9A}" sibTransId="{AAB960C1-E4B3-4DC8-AD97-5F124288EB67}"/>
    <dgm:cxn modelId="{05A14041-3DF7-3941-B14D-5B9A640E43BB}" type="presOf" srcId="{31C9AB51-95A0-45DB-9BED-6C5473604319}" destId="{EB042FAC-5CA6-B147-B5A0-C8C50CBE642C}" srcOrd="0" destOrd="0" presId="urn:microsoft.com/office/officeart/2005/8/layout/vList2"/>
    <dgm:cxn modelId="{39F45078-B651-4D4A-8160-87127EB05C3A}" type="presOf" srcId="{584B5338-4F1F-4C4C-B4A1-94DEA2168ACB}" destId="{1529201E-1280-9549-8375-FE0BDCE3C1B6}" srcOrd="0" destOrd="0" presId="urn:microsoft.com/office/officeart/2005/8/layout/vList2"/>
    <dgm:cxn modelId="{0398AC7A-3201-4612-B32C-5422FFBF5DE1}" srcId="{3C3422DE-2422-4E88-9B24-D42ED463631A}" destId="{EA263EE9-FF3C-4172-9A7E-884653A821C9}" srcOrd="1" destOrd="0" parTransId="{CC803DF4-E8EC-47BC-81CF-EE8AB7ABD0A6}" sibTransId="{C3251A83-057F-498E-B45B-E4B6228AAE2F}"/>
    <dgm:cxn modelId="{F812ED95-08D1-5C4D-9410-FBBE140004E5}" type="presOf" srcId="{3E6904AC-CA71-45A7-803A-D94DA876A17B}" destId="{47B1D06E-9C9F-D64E-8C27-C2B8E8C04F31}" srcOrd="0" destOrd="1" presId="urn:microsoft.com/office/officeart/2005/8/layout/vList2"/>
    <dgm:cxn modelId="{7D5CE29C-1390-1043-B237-FA0F6742A8BB}" type="presOf" srcId="{8625CCC1-6656-44C2-B6E2-4568160583ED}" destId="{02D7CE9B-844A-944D-B3CB-4AB981788AAB}" srcOrd="0" destOrd="0" presId="urn:microsoft.com/office/officeart/2005/8/layout/vList2"/>
    <dgm:cxn modelId="{5131469F-25AB-E147-8F53-D029172E91D4}" type="presOf" srcId="{FA34F2DE-CD15-4FF5-B2D9-466780715ACC}" destId="{47B1D06E-9C9F-D64E-8C27-C2B8E8C04F31}" srcOrd="0" destOrd="0" presId="urn:microsoft.com/office/officeart/2005/8/layout/vList2"/>
    <dgm:cxn modelId="{A4CDA0C2-DD81-4BBF-9F58-EF96566F76E9}" srcId="{8625CCC1-6656-44C2-B6E2-4568160583ED}" destId="{3E6904AC-CA71-45A7-803A-D94DA876A17B}" srcOrd="1" destOrd="0" parTransId="{9562D899-B6E3-44C2-97B4-FEACF5B8BD4E}" sibTransId="{365549A7-1809-45AB-A51F-CD3BC6171994}"/>
    <dgm:cxn modelId="{DF3166DC-2D0A-4577-8878-075A78F8C3D0}" srcId="{31C9AB51-95A0-45DB-9BED-6C5473604319}" destId="{584B5338-4F1F-4C4C-B4A1-94DEA2168ACB}" srcOrd="2" destOrd="0" parTransId="{641960C1-C4A4-4DE3-896B-9BD8A8018C70}" sibTransId="{5C710894-DCE7-4C2F-AC31-A43C63E5BA36}"/>
    <dgm:cxn modelId="{ACA52BF1-7AED-4930-A7CD-33A884DF8A3B}" srcId="{8625CCC1-6656-44C2-B6E2-4568160583ED}" destId="{FA34F2DE-CD15-4FF5-B2D9-466780715ACC}" srcOrd="0" destOrd="0" parTransId="{DCD25C8F-EDAC-4D3C-9D9F-4CF57ECBF69E}" sibTransId="{7E40EB4B-CBAC-46FC-ACFF-EC67145ED584}"/>
    <dgm:cxn modelId="{B0CB75FC-E5E3-4218-B055-A2D354C04DEF}" srcId="{31C9AB51-95A0-45DB-9BED-6C5473604319}" destId="{3C3422DE-2422-4E88-9B24-D42ED463631A}" srcOrd="0" destOrd="0" parTransId="{F0DF6DB6-6DDB-470D-9C8C-5A27738293BF}" sibTransId="{50F623A6-61E9-4644-9583-5F1BD0BD7A1D}"/>
    <dgm:cxn modelId="{0A4C966D-DFF2-CC4E-816C-D21EE4219E5B}" type="presParOf" srcId="{EB042FAC-5CA6-B147-B5A0-C8C50CBE642C}" destId="{B4DCC69D-07AE-6248-A329-286DF9E6EE6C}" srcOrd="0" destOrd="0" presId="urn:microsoft.com/office/officeart/2005/8/layout/vList2"/>
    <dgm:cxn modelId="{599C28C7-5D08-B04A-80F8-E937F10F04CA}" type="presParOf" srcId="{EB042FAC-5CA6-B147-B5A0-C8C50CBE642C}" destId="{9E84890B-6B9D-AA40-B7C9-D5BDC93BAB08}" srcOrd="1" destOrd="0" presId="urn:microsoft.com/office/officeart/2005/8/layout/vList2"/>
    <dgm:cxn modelId="{BA09800B-480E-584A-989E-8727C004765D}" type="presParOf" srcId="{EB042FAC-5CA6-B147-B5A0-C8C50CBE642C}" destId="{02D7CE9B-844A-944D-B3CB-4AB981788AAB}" srcOrd="2" destOrd="0" presId="urn:microsoft.com/office/officeart/2005/8/layout/vList2"/>
    <dgm:cxn modelId="{8AD79905-976C-914F-B7D1-D7F6615ADE95}" type="presParOf" srcId="{EB042FAC-5CA6-B147-B5A0-C8C50CBE642C}" destId="{47B1D06E-9C9F-D64E-8C27-C2B8E8C04F31}" srcOrd="3" destOrd="0" presId="urn:microsoft.com/office/officeart/2005/8/layout/vList2"/>
    <dgm:cxn modelId="{C6DC5551-FD5D-AE4D-93E9-2374BA0EA146}" type="presParOf" srcId="{EB042FAC-5CA6-B147-B5A0-C8C50CBE642C}" destId="{1529201E-1280-9549-8375-FE0BDCE3C1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4D728E-FE7B-489B-932E-3CA4A08F4EAE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29784B4-01BB-45A8-816C-3C787E5B25E5}">
      <dgm:prSet/>
      <dgm:spPr/>
      <dgm:t>
        <a:bodyPr/>
        <a:lstStyle/>
        <a:p>
          <a:r>
            <a:rPr lang="hu-HU"/>
            <a:t>Rocuronium, Vecuronium, Atracurium, Cisatracurium</a:t>
          </a:r>
          <a:endParaRPr lang="en-US"/>
        </a:p>
      </dgm:t>
    </dgm:pt>
    <dgm:pt modelId="{181ACD03-5EA1-429E-BA28-37305CE8D99A}" type="parTrans" cxnId="{88D9CAA3-EA6E-450B-AB80-CC93DC70D3FB}">
      <dgm:prSet/>
      <dgm:spPr/>
      <dgm:t>
        <a:bodyPr/>
        <a:lstStyle/>
        <a:p>
          <a:endParaRPr lang="en-US"/>
        </a:p>
      </dgm:t>
    </dgm:pt>
    <dgm:pt modelId="{E3CFC8F0-F497-4D01-9C59-FD50F05ACBA7}" type="sibTrans" cxnId="{88D9CAA3-EA6E-450B-AB80-CC93DC70D3FB}">
      <dgm:prSet/>
      <dgm:spPr/>
      <dgm:t>
        <a:bodyPr/>
        <a:lstStyle/>
        <a:p>
          <a:endParaRPr lang="en-US"/>
        </a:p>
      </dgm:t>
    </dgm:pt>
    <dgm:pt modelId="{C39DD368-8399-4A92-A28A-40792255BB43}">
      <dgm:prSet/>
      <dgm:spPr/>
      <dgm:t>
        <a:bodyPr/>
        <a:lstStyle/>
        <a:p>
          <a:r>
            <a:rPr lang="hu-HU"/>
            <a:t>Mindenképpen ismételni kell őket a mély blokk fenntartásához</a:t>
          </a:r>
          <a:endParaRPr lang="en-US"/>
        </a:p>
      </dgm:t>
    </dgm:pt>
    <dgm:pt modelId="{E8EC5289-4295-4183-BD9C-1A4F5CFB113C}" type="parTrans" cxnId="{CA448760-C515-4A43-BAE4-31138D0F8075}">
      <dgm:prSet/>
      <dgm:spPr/>
      <dgm:t>
        <a:bodyPr/>
        <a:lstStyle/>
        <a:p>
          <a:endParaRPr lang="en-US"/>
        </a:p>
      </dgm:t>
    </dgm:pt>
    <dgm:pt modelId="{A3F6B99E-7D25-450D-A617-5098F9F239A4}" type="sibTrans" cxnId="{CA448760-C515-4A43-BAE4-31138D0F8075}">
      <dgm:prSet/>
      <dgm:spPr/>
      <dgm:t>
        <a:bodyPr/>
        <a:lstStyle/>
        <a:p>
          <a:endParaRPr lang="en-US"/>
        </a:p>
      </dgm:t>
    </dgm:pt>
    <dgm:pt modelId="{1EE23A0F-05D9-4791-890A-BDB2DA533363}">
      <dgm:prSet/>
      <dgm:spPr/>
      <dgm:t>
        <a:bodyPr/>
        <a:lstStyle/>
        <a:p>
          <a:r>
            <a:rPr lang="hu-HU"/>
            <a:t>A műtét végén a blokk mélysége nem számítható ki (monitorozás!)</a:t>
          </a:r>
          <a:endParaRPr lang="en-US"/>
        </a:p>
      </dgm:t>
    </dgm:pt>
    <dgm:pt modelId="{8DD4C522-9763-4AEB-BC5C-37A286279EEB}" type="parTrans" cxnId="{DB9CB66D-9B13-43A8-A72B-6EDFAEB77725}">
      <dgm:prSet/>
      <dgm:spPr/>
      <dgm:t>
        <a:bodyPr/>
        <a:lstStyle/>
        <a:p>
          <a:endParaRPr lang="en-US"/>
        </a:p>
      </dgm:t>
    </dgm:pt>
    <dgm:pt modelId="{991A13AC-C481-4CB0-872A-E238D969AB49}" type="sibTrans" cxnId="{DB9CB66D-9B13-43A8-A72B-6EDFAEB77725}">
      <dgm:prSet/>
      <dgm:spPr/>
      <dgm:t>
        <a:bodyPr/>
        <a:lstStyle/>
        <a:p>
          <a:endParaRPr lang="en-US"/>
        </a:p>
      </dgm:t>
    </dgm:pt>
    <dgm:pt modelId="{952C1949-59E4-41A9-99AE-B56E3127F1F1}">
      <dgm:prSet/>
      <dgm:spPr/>
      <dgm:t>
        <a:bodyPr/>
        <a:lstStyle/>
        <a:p>
          <a:r>
            <a:rPr lang="hu-HU" dirty="0"/>
            <a:t>SUGA csak a </a:t>
          </a:r>
          <a:r>
            <a:rPr lang="hu-HU" dirty="0" err="1"/>
            <a:t>szteránvázasokra</a:t>
          </a:r>
          <a:r>
            <a:rPr lang="hu-HU" dirty="0"/>
            <a:t> jó (ROCU, VECU, PIPE)</a:t>
          </a:r>
          <a:endParaRPr lang="en-US" dirty="0"/>
        </a:p>
      </dgm:t>
    </dgm:pt>
    <dgm:pt modelId="{61D418A7-5C54-4E37-AF15-EC9B398EFF6D}" type="parTrans" cxnId="{711CCC0B-B7D4-4BD8-81AE-F57178F6BDC5}">
      <dgm:prSet/>
      <dgm:spPr/>
      <dgm:t>
        <a:bodyPr/>
        <a:lstStyle/>
        <a:p>
          <a:endParaRPr lang="en-US"/>
        </a:p>
      </dgm:t>
    </dgm:pt>
    <dgm:pt modelId="{B1230896-0F25-482E-8978-518892F94A57}" type="sibTrans" cxnId="{711CCC0B-B7D4-4BD8-81AE-F57178F6BDC5}">
      <dgm:prSet/>
      <dgm:spPr/>
      <dgm:t>
        <a:bodyPr/>
        <a:lstStyle/>
        <a:p>
          <a:endParaRPr lang="en-US"/>
        </a:p>
      </dgm:t>
    </dgm:pt>
    <dgm:pt modelId="{75ADD6DE-F45C-4B21-AEE0-0C0796956002}">
      <dgm:prSet/>
      <dgm:spPr/>
      <dgm:t>
        <a:bodyPr/>
        <a:lstStyle/>
        <a:p>
          <a:r>
            <a:rPr lang="hu-HU" dirty="0"/>
            <a:t>NEO meg még lehet, hogy a műtét végén nem adható a blokk mélysége miatt</a:t>
          </a:r>
          <a:endParaRPr lang="en-US" dirty="0"/>
        </a:p>
      </dgm:t>
    </dgm:pt>
    <dgm:pt modelId="{99EBE39A-EDA7-4FC3-971E-15EE97E3B9E8}" type="parTrans" cxnId="{1BC2482B-50A1-4E54-827F-A226B8AB4D55}">
      <dgm:prSet/>
      <dgm:spPr/>
      <dgm:t>
        <a:bodyPr/>
        <a:lstStyle/>
        <a:p>
          <a:endParaRPr lang="en-US"/>
        </a:p>
      </dgm:t>
    </dgm:pt>
    <dgm:pt modelId="{F88F069E-4312-4E41-955C-793CD61B5C57}" type="sibTrans" cxnId="{1BC2482B-50A1-4E54-827F-A226B8AB4D55}">
      <dgm:prSet/>
      <dgm:spPr/>
      <dgm:t>
        <a:bodyPr/>
        <a:lstStyle/>
        <a:p>
          <a:endParaRPr lang="en-US"/>
        </a:p>
      </dgm:t>
    </dgm:pt>
    <dgm:pt modelId="{8B59CE8B-F228-AB43-AFA3-43DE1E0A5A8F}" type="pres">
      <dgm:prSet presAssocID="{B64D728E-FE7B-489B-932E-3CA4A08F4EAE}" presName="vert0" presStyleCnt="0">
        <dgm:presLayoutVars>
          <dgm:dir/>
          <dgm:animOne val="branch"/>
          <dgm:animLvl val="lvl"/>
        </dgm:presLayoutVars>
      </dgm:prSet>
      <dgm:spPr/>
    </dgm:pt>
    <dgm:pt modelId="{F5234E21-7BFB-7A46-A2BA-3FB3B2319755}" type="pres">
      <dgm:prSet presAssocID="{929784B4-01BB-45A8-816C-3C787E5B25E5}" presName="thickLine" presStyleLbl="alignNode1" presStyleIdx="0" presStyleCnt="5"/>
      <dgm:spPr/>
    </dgm:pt>
    <dgm:pt modelId="{D1D0DD92-F308-E145-A6EC-11280B21A261}" type="pres">
      <dgm:prSet presAssocID="{929784B4-01BB-45A8-816C-3C787E5B25E5}" presName="horz1" presStyleCnt="0"/>
      <dgm:spPr/>
    </dgm:pt>
    <dgm:pt modelId="{0E8CB40E-5E5C-FC46-8E9C-2E90AC146855}" type="pres">
      <dgm:prSet presAssocID="{929784B4-01BB-45A8-816C-3C787E5B25E5}" presName="tx1" presStyleLbl="revTx" presStyleIdx="0" presStyleCnt="5"/>
      <dgm:spPr/>
    </dgm:pt>
    <dgm:pt modelId="{761F50D1-C729-2744-B5A2-3DD6CAB92902}" type="pres">
      <dgm:prSet presAssocID="{929784B4-01BB-45A8-816C-3C787E5B25E5}" presName="vert1" presStyleCnt="0"/>
      <dgm:spPr/>
    </dgm:pt>
    <dgm:pt modelId="{6FBE3A24-BA81-9B4C-BC35-6268893042B7}" type="pres">
      <dgm:prSet presAssocID="{C39DD368-8399-4A92-A28A-40792255BB43}" presName="thickLine" presStyleLbl="alignNode1" presStyleIdx="1" presStyleCnt="5"/>
      <dgm:spPr/>
    </dgm:pt>
    <dgm:pt modelId="{5E40E082-8213-F24F-9FE6-94F99C80C8FA}" type="pres">
      <dgm:prSet presAssocID="{C39DD368-8399-4A92-A28A-40792255BB43}" presName="horz1" presStyleCnt="0"/>
      <dgm:spPr/>
    </dgm:pt>
    <dgm:pt modelId="{124B1F87-7D49-854D-A2B0-BC5C3761E269}" type="pres">
      <dgm:prSet presAssocID="{C39DD368-8399-4A92-A28A-40792255BB43}" presName="tx1" presStyleLbl="revTx" presStyleIdx="1" presStyleCnt="5"/>
      <dgm:spPr/>
    </dgm:pt>
    <dgm:pt modelId="{2E78608B-747B-1646-B785-8760E6EAC21E}" type="pres">
      <dgm:prSet presAssocID="{C39DD368-8399-4A92-A28A-40792255BB43}" presName="vert1" presStyleCnt="0"/>
      <dgm:spPr/>
    </dgm:pt>
    <dgm:pt modelId="{25AEFA6E-466A-D04E-962D-AE0D06505DEC}" type="pres">
      <dgm:prSet presAssocID="{1EE23A0F-05D9-4791-890A-BDB2DA533363}" presName="thickLine" presStyleLbl="alignNode1" presStyleIdx="2" presStyleCnt="5"/>
      <dgm:spPr/>
    </dgm:pt>
    <dgm:pt modelId="{BBEBA5AC-2EA1-104A-B72A-F5066A31D050}" type="pres">
      <dgm:prSet presAssocID="{1EE23A0F-05D9-4791-890A-BDB2DA533363}" presName="horz1" presStyleCnt="0"/>
      <dgm:spPr/>
    </dgm:pt>
    <dgm:pt modelId="{4EB21B70-8CDD-1149-AB37-AC4A3D115D85}" type="pres">
      <dgm:prSet presAssocID="{1EE23A0F-05D9-4791-890A-BDB2DA533363}" presName="tx1" presStyleLbl="revTx" presStyleIdx="2" presStyleCnt="5"/>
      <dgm:spPr/>
    </dgm:pt>
    <dgm:pt modelId="{4044242F-6517-454F-A2C5-FB983D0BF92F}" type="pres">
      <dgm:prSet presAssocID="{1EE23A0F-05D9-4791-890A-BDB2DA533363}" presName="vert1" presStyleCnt="0"/>
      <dgm:spPr/>
    </dgm:pt>
    <dgm:pt modelId="{3804C969-5E7E-324F-8569-AED46D8FDA1E}" type="pres">
      <dgm:prSet presAssocID="{952C1949-59E4-41A9-99AE-B56E3127F1F1}" presName="thickLine" presStyleLbl="alignNode1" presStyleIdx="3" presStyleCnt="5"/>
      <dgm:spPr/>
    </dgm:pt>
    <dgm:pt modelId="{79C8C7BA-FAA1-FB4F-AE86-25E77AC10F1C}" type="pres">
      <dgm:prSet presAssocID="{952C1949-59E4-41A9-99AE-B56E3127F1F1}" presName="horz1" presStyleCnt="0"/>
      <dgm:spPr/>
    </dgm:pt>
    <dgm:pt modelId="{57FE605F-ECDA-5B4B-B481-E79C54DAA32C}" type="pres">
      <dgm:prSet presAssocID="{952C1949-59E4-41A9-99AE-B56E3127F1F1}" presName="tx1" presStyleLbl="revTx" presStyleIdx="3" presStyleCnt="5"/>
      <dgm:spPr/>
    </dgm:pt>
    <dgm:pt modelId="{8F3B3FD9-7D4D-CC4A-83B9-CE777F39386E}" type="pres">
      <dgm:prSet presAssocID="{952C1949-59E4-41A9-99AE-B56E3127F1F1}" presName="vert1" presStyleCnt="0"/>
      <dgm:spPr/>
    </dgm:pt>
    <dgm:pt modelId="{FB5135FD-0A2A-4645-A952-81C8E241AD16}" type="pres">
      <dgm:prSet presAssocID="{75ADD6DE-F45C-4B21-AEE0-0C0796956002}" presName="thickLine" presStyleLbl="alignNode1" presStyleIdx="4" presStyleCnt="5"/>
      <dgm:spPr/>
    </dgm:pt>
    <dgm:pt modelId="{6D06FEEB-03E1-9944-93DC-1ACDE6A32110}" type="pres">
      <dgm:prSet presAssocID="{75ADD6DE-F45C-4B21-AEE0-0C0796956002}" presName="horz1" presStyleCnt="0"/>
      <dgm:spPr/>
    </dgm:pt>
    <dgm:pt modelId="{16D0AF91-ACB5-F94E-B828-027F4DDF0494}" type="pres">
      <dgm:prSet presAssocID="{75ADD6DE-F45C-4B21-AEE0-0C0796956002}" presName="tx1" presStyleLbl="revTx" presStyleIdx="4" presStyleCnt="5"/>
      <dgm:spPr/>
    </dgm:pt>
    <dgm:pt modelId="{E320356C-8AEA-6D4A-8565-3A0CFECBB635}" type="pres">
      <dgm:prSet presAssocID="{75ADD6DE-F45C-4B21-AEE0-0C0796956002}" presName="vert1" presStyleCnt="0"/>
      <dgm:spPr/>
    </dgm:pt>
  </dgm:ptLst>
  <dgm:cxnLst>
    <dgm:cxn modelId="{FA21EF05-CE31-3644-B8AF-D915A172D3F3}" type="presOf" srcId="{1EE23A0F-05D9-4791-890A-BDB2DA533363}" destId="{4EB21B70-8CDD-1149-AB37-AC4A3D115D85}" srcOrd="0" destOrd="0" presId="urn:microsoft.com/office/officeart/2008/layout/LinedList"/>
    <dgm:cxn modelId="{711CCC0B-B7D4-4BD8-81AE-F57178F6BDC5}" srcId="{B64D728E-FE7B-489B-932E-3CA4A08F4EAE}" destId="{952C1949-59E4-41A9-99AE-B56E3127F1F1}" srcOrd="3" destOrd="0" parTransId="{61D418A7-5C54-4E37-AF15-EC9B398EFF6D}" sibTransId="{B1230896-0F25-482E-8978-518892F94A57}"/>
    <dgm:cxn modelId="{E247871E-160E-5843-A629-932213750499}" type="presOf" srcId="{929784B4-01BB-45A8-816C-3C787E5B25E5}" destId="{0E8CB40E-5E5C-FC46-8E9C-2E90AC146855}" srcOrd="0" destOrd="0" presId="urn:microsoft.com/office/officeart/2008/layout/LinedList"/>
    <dgm:cxn modelId="{1BC2482B-50A1-4E54-827F-A226B8AB4D55}" srcId="{B64D728E-FE7B-489B-932E-3CA4A08F4EAE}" destId="{75ADD6DE-F45C-4B21-AEE0-0C0796956002}" srcOrd="4" destOrd="0" parTransId="{99EBE39A-EDA7-4FC3-971E-15EE97E3B9E8}" sibTransId="{F88F069E-4312-4E41-955C-793CD61B5C57}"/>
    <dgm:cxn modelId="{E2CA3D33-D353-2048-8857-DC14BFB9F413}" type="presOf" srcId="{B64D728E-FE7B-489B-932E-3CA4A08F4EAE}" destId="{8B59CE8B-F228-AB43-AFA3-43DE1E0A5A8F}" srcOrd="0" destOrd="0" presId="urn:microsoft.com/office/officeart/2008/layout/LinedList"/>
    <dgm:cxn modelId="{09F87042-125B-2346-944D-EB4EA5CED414}" type="presOf" srcId="{952C1949-59E4-41A9-99AE-B56E3127F1F1}" destId="{57FE605F-ECDA-5B4B-B481-E79C54DAA32C}" srcOrd="0" destOrd="0" presId="urn:microsoft.com/office/officeart/2008/layout/LinedList"/>
    <dgm:cxn modelId="{CA448760-C515-4A43-BAE4-31138D0F8075}" srcId="{B64D728E-FE7B-489B-932E-3CA4A08F4EAE}" destId="{C39DD368-8399-4A92-A28A-40792255BB43}" srcOrd="1" destOrd="0" parTransId="{E8EC5289-4295-4183-BD9C-1A4F5CFB113C}" sibTransId="{A3F6B99E-7D25-450D-A617-5098F9F239A4}"/>
    <dgm:cxn modelId="{41800761-1A82-C24F-80C1-3DA491406D65}" type="presOf" srcId="{C39DD368-8399-4A92-A28A-40792255BB43}" destId="{124B1F87-7D49-854D-A2B0-BC5C3761E269}" srcOrd="0" destOrd="0" presId="urn:microsoft.com/office/officeart/2008/layout/LinedList"/>
    <dgm:cxn modelId="{DB9CB66D-9B13-43A8-A72B-6EDFAEB77725}" srcId="{B64D728E-FE7B-489B-932E-3CA4A08F4EAE}" destId="{1EE23A0F-05D9-4791-890A-BDB2DA533363}" srcOrd="2" destOrd="0" parTransId="{8DD4C522-9763-4AEB-BC5C-37A286279EEB}" sibTransId="{991A13AC-C481-4CB0-872A-E238D969AB49}"/>
    <dgm:cxn modelId="{88D9CAA3-EA6E-450B-AB80-CC93DC70D3FB}" srcId="{B64D728E-FE7B-489B-932E-3CA4A08F4EAE}" destId="{929784B4-01BB-45A8-816C-3C787E5B25E5}" srcOrd="0" destOrd="0" parTransId="{181ACD03-5EA1-429E-BA28-37305CE8D99A}" sibTransId="{E3CFC8F0-F497-4D01-9C59-FD50F05ACBA7}"/>
    <dgm:cxn modelId="{27CD5CC5-CFEB-1C40-A0B5-BA3FA0A61649}" type="presOf" srcId="{75ADD6DE-F45C-4B21-AEE0-0C0796956002}" destId="{16D0AF91-ACB5-F94E-B828-027F4DDF0494}" srcOrd="0" destOrd="0" presId="urn:microsoft.com/office/officeart/2008/layout/LinedList"/>
    <dgm:cxn modelId="{D4E09FB3-7B4E-1C41-82C5-893288255E4E}" type="presParOf" srcId="{8B59CE8B-F228-AB43-AFA3-43DE1E0A5A8F}" destId="{F5234E21-7BFB-7A46-A2BA-3FB3B2319755}" srcOrd="0" destOrd="0" presId="urn:microsoft.com/office/officeart/2008/layout/LinedList"/>
    <dgm:cxn modelId="{1DEF2FF6-842A-A24D-B0EA-C362F55BF8C9}" type="presParOf" srcId="{8B59CE8B-F228-AB43-AFA3-43DE1E0A5A8F}" destId="{D1D0DD92-F308-E145-A6EC-11280B21A261}" srcOrd="1" destOrd="0" presId="urn:microsoft.com/office/officeart/2008/layout/LinedList"/>
    <dgm:cxn modelId="{190EDD34-7A05-774C-A5AC-85105A345608}" type="presParOf" srcId="{D1D0DD92-F308-E145-A6EC-11280B21A261}" destId="{0E8CB40E-5E5C-FC46-8E9C-2E90AC146855}" srcOrd="0" destOrd="0" presId="urn:microsoft.com/office/officeart/2008/layout/LinedList"/>
    <dgm:cxn modelId="{F3941827-5E0D-0344-8625-C8778EEE05CA}" type="presParOf" srcId="{D1D0DD92-F308-E145-A6EC-11280B21A261}" destId="{761F50D1-C729-2744-B5A2-3DD6CAB92902}" srcOrd="1" destOrd="0" presId="urn:microsoft.com/office/officeart/2008/layout/LinedList"/>
    <dgm:cxn modelId="{1874263D-4C32-BF46-9439-65F3E0EC3722}" type="presParOf" srcId="{8B59CE8B-F228-AB43-AFA3-43DE1E0A5A8F}" destId="{6FBE3A24-BA81-9B4C-BC35-6268893042B7}" srcOrd="2" destOrd="0" presId="urn:microsoft.com/office/officeart/2008/layout/LinedList"/>
    <dgm:cxn modelId="{90F1958D-3779-8F47-97BC-F064DAD50577}" type="presParOf" srcId="{8B59CE8B-F228-AB43-AFA3-43DE1E0A5A8F}" destId="{5E40E082-8213-F24F-9FE6-94F99C80C8FA}" srcOrd="3" destOrd="0" presId="urn:microsoft.com/office/officeart/2008/layout/LinedList"/>
    <dgm:cxn modelId="{7004AE52-8233-6445-BD9C-817A03AF9E8A}" type="presParOf" srcId="{5E40E082-8213-F24F-9FE6-94F99C80C8FA}" destId="{124B1F87-7D49-854D-A2B0-BC5C3761E269}" srcOrd="0" destOrd="0" presId="urn:microsoft.com/office/officeart/2008/layout/LinedList"/>
    <dgm:cxn modelId="{F07BEA39-200A-E642-904C-7EA2591B3258}" type="presParOf" srcId="{5E40E082-8213-F24F-9FE6-94F99C80C8FA}" destId="{2E78608B-747B-1646-B785-8760E6EAC21E}" srcOrd="1" destOrd="0" presId="urn:microsoft.com/office/officeart/2008/layout/LinedList"/>
    <dgm:cxn modelId="{0CF5F237-EA35-1342-8FE6-BA187501C53B}" type="presParOf" srcId="{8B59CE8B-F228-AB43-AFA3-43DE1E0A5A8F}" destId="{25AEFA6E-466A-D04E-962D-AE0D06505DEC}" srcOrd="4" destOrd="0" presId="urn:microsoft.com/office/officeart/2008/layout/LinedList"/>
    <dgm:cxn modelId="{91A22B4D-703B-E944-93D4-34DB0D28FE9C}" type="presParOf" srcId="{8B59CE8B-F228-AB43-AFA3-43DE1E0A5A8F}" destId="{BBEBA5AC-2EA1-104A-B72A-F5066A31D050}" srcOrd="5" destOrd="0" presId="urn:microsoft.com/office/officeart/2008/layout/LinedList"/>
    <dgm:cxn modelId="{843D1367-208A-8B48-9D80-56D1BF26E8C7}" type="presParOf" srcId="{BBEBA5AC-2EA1-104A-B72A-F5066A31D050}" destId="{4EB21B70-8CDD-1149-AB37-AC4A3D115D85}" srcOrd="0" destOrd="0" presId="urn:microsoft.com/office/officeart/2008/layout/LinedList"/>
    <dgm:cxn modelId="{A850F178-D35F-0046-953D-97ABB5CA0145}" type="presParOf" srcId="{BBEBA5AC-2EA1-104A-B72A-F5066A31D050}" destId="{4044242F-6517-454F-A2C5-FB983D0BF92F}" srcOrd="1" destOrd="0" presId="urn:microsoft.com/office/officeart/2008/layout/LinedList"/>
    <dgm:cxn modelId="{217229FA-5EEA-1549-8E2E-20AB28E5E918}" type="presParOf" srcId="{8B59CE8B-F228-AB43-AFA3-43DE1E0A5A8F}" destId="{3804C969-5E7E-324F-8569-AED46D8FDA1E}" srcOrd="6" destOrd="0" presId="urn:microsoft.com/office/officeart/2008/layout/LinedList"/>
    <dgm:cxn modelId="{99E79EA5-7B1F-6F4D-8CEE-7FC5076DC1B4}" type="presParOf" srcId="{8B59CE8B-F228-AB43-AFA3-43DE1E0A5A8F}" destId="{79C8C7BA-FAA1-FB4F-AE86-25E77AC10F1C}" srcOrd="7" destOrd="0" presId="urn:microsoft.com/office/officeart/2008/layout/LinedList"/>
    <dgm:cxn modelId="{7A33E0F9-87BD-4443-A8B4-586EE2F9D46A}" type="presParOf" srcId="{79C8C7BA-FAA1-FB4F-AE86-25E77AC10F1C}" destId="{57FE605F-ECDA-5B4B-B481-E79C54DAA32C}" srcOrd="0" destOrd="0" presId="urn:microsoft.com/office/officeart/2008/layout/LinedList"/>
    <dgm:cxn modelId="{86F49566-1FB7-1447-A2BB-4A5995251FD5}" type="presParOf" srcId="{79C8C7BA-FAA1-FB4F-AE86-25E77AC10F1C}" destId="{8F3B3FD9-7D4D-CC4A-83B9-CE777F39386E}" srcOrd="1" destOrd="0" presId="urn:microsoft.com/office/officeart/2008/layout/LinedList"/>
    <dgm:cxn modelId="{6D6AFC92-D058-3441-916B-81D58A41D79D}" type="presParOf" srcId="{8B59CE8B-F228-AB43-AFA3-43DE1E0A5A8F}" destId="{FB5135FD-0A2A-4645-A952-81C8E241AD16}" srcOrd="8" destOrd="0" presId="urn:microsoft.com/office/officeart/2008/layout/LinedList"/>
    <dgm:cxn modelId="{5911E62F-5841-5247-85B8-2B64D21319FC}" type="presParOf" srcId="{8B59CE8B-F228-AB43-AFA3-43DE1E0A5A8F}" destId="{6D06FEEB-03E1-9944-93DC-1ACDE6A32110}" srcOrd="9" destOrd="0" presId="urn:microsoft.com/office/officeart/2008/layout/LinedList"/>
    <dgm:cxn modelId="{5F8FE66C-6F1E-324A-8A39-C723799D2BBB}" type="presParOf" srcId="{6D06FEEB-03E1-9944-93DC-1ACDE6A32110}" destId="{16D0AF91-ACB5-F94E-B828-027F4DDF0494}" srcOrd="0" destOrd="0" presId="urn:microsoft.com/office/officeart/2008/layout/LinedList"/>
    <dgm:cxn modelId="{498B07FF-0E32-F54C-B657-AAACF95D8BF1}" type="presParOf" srcId="{6D06FEEB-03E1-9944-93DC-1ACDE6A32110}" destId="{E320356C-8AEA-6D4A-8565-3A0CFECBB6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40862D-3FF3-4B10-BB1D-EB3F93E02DD7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BEC63E5B-7267-4FCF-ABAC-30829D91C8D9}">
      <dgm:prSet/>
      <dgm:spPr/>
      <dgm:t>
        <a:bodyPr/>
        <a:lstStyle/>
        <a:p>
          <a:r>
            <a:rPr lang="hu-HU"/>
            <a:t>A mély blokk hasznos segítője lehet az ERAS-nak</a:t>
          </a:r>
          <a:endParaRPr lang="en-US"/>
        </a:p>
      </dgm:t>
    </dgm:pt>
    <dgm:pt modelId="{7E64409A-98A7-40E6-A87C-D3B9F1E9E48D}" type="parTrans" cxnId="{42C3FA48-60FF-4B82-B94C-ABAC2468375E}">
      <dgm:prSet/>
      <dgm:spPr/>
      <dgm:t>
        <a:bodyPr/>
        <a:lstStyle/>
        <a:p>
          <a:endParaRPr lang="en-US"/>
        </a:p>
      </dgm:t>
    </dgm:pt>
    <dgm:pt modelId="{DA16D916-156D-4C13-83E9-EBB3E381544A}" type="sibTrans" cxnId="{42C3FA48-60FF-4B82-B94C-ABAC2468375E}">
      <dgm:prSet/>
      <dgm:spPr/>
      <dgm:t>
        <a:bodyPr/>
        <a:lstStyle/>
        <a:p>
          <a:endParaRPr lang="en-US"/>
        </a:p>
      </dgm:t>
    </dgm:pt>
    <dgm:pt modelId="{6941848C-8F57-4C05-93F8-AE6FD599BE8D}">
      <dgm:prSet/>
      <dgm:spPr/>
      <dgm:t>
        <a:bodyPr/>
        <a:lstStyle/>
        <a:p>
          <a:r>
            <a:rPr lang="hu-HU"/>
            <a:t>Újabb típusú függesztő szerek hatásosabbak</a:t>
          </a:r>
          <a:endParaRPr lang="en-US"/>
        </a:p>
      </dgm:t>
    </dgm:pt>
    <dgm:pt modelId="{3C0916CF-89A3-4430-8E07-E41360F7FC40}" type="parTrans" cxnId="{E7C9812D-9133-4491-8A04-D228E6B6C8C7}">
      <dgm:prSet/>
      <dgm:spPr/>
      <dgm:t>
        <a:bodyPr/>
        <a:lstStyle/>
        <a:p>
          <a:endParaRPr lang="en-US"/>
        </a:p>
      </dgm:t>
    </dgm:pt>
    <dgm:pt modelId="{17D1AAC0-8B83-4949-BB89-99352186DD81}" type="sibTrans" cxnId="{E7C9812D-9133-4491-8A04-D228E6B6C8C7}">
      <dgm:prSet/>
      <dgm:spPr/>
      <dgm:t>
        <a:bodyPr/>
        <a:lstStyle/>
        <a:p>
          <a:endParaRPr lang="en-US"/>
        </a:p>
      </dgm:t>
    </dgm:pt>
    <dgm:pt modelId="{D367760A-7941-4B93-B803-F18E0D151D31}">
      <dgm:prSet/>
      <dgm:spPr/>
      <dgm:t>
        <a:bodyPr/>
        <a:lstStyle/>
        <a:p>
          <a:r>
            <a:rPr lang="hu-HU"/>
            <a:t>Monitorozás elengedhetetlen a célok teljesüléséhez</a:t>
          </a:r>
          <a:endParaRPr lang="en-US"/>
        </a:p>
      </dgm:t>
    </dgm:pt>
    <dgm:pt modelId="{2728F23B-4A16-4910-B030-E1A21BA9D250}" type="parTrans" cxnId="{3C075CAF-4F4E-4152-911D-1E5A5083FF4C}">
      <dgm:prSet/>
      <dgm:spPr/>
      <dgm:t>
        <a:bodyPr/>
        <a:lstStyle/>
        <a:p>
          <a:endParaRPr lang="en-US"/>
        </a:p>
      </dgm:t>
    </dgm:pt>
    <dgm:pt modelId="{46F96B83-E934-461A-B1FD-FCC4AA2C948E}" type="sibTrans" cxnId="{3C075CAF-4F4E-4152-911D-1E5A5083FF4C}">
      <dgm:prSet/>
      <dgm:spPr/>
      <dgm:t>
        <a:bodyPr/>
        <a:lstStyle/>
        <a:p>
          <a:endParaRPr lang="en-US"/>
        </a:p>
      </dgm:t>
    </dgm:pt>
    <dgm:pt modelId="{5FACD9E7-0D35-8C4A-A7F0-46850B89BCF4}" type="pres">
      <dgm:prSet presAssocID="{7840862D-3FF3-4B10-BB1D-EB3F93E02DD7}" presName="vert0" presStyleCnt="0">
        <dgm:presLayoutVars>
          <dgm:dir/>
          <dgm:animOne val="branch"/>
          <dgm:animLvl val="lvl"/>
        </dgm:presLayoutVars>
      </dgm:prSet>
      <dgm:spPr/>
    </dgm:pt>
    <dgm:pt modelId="{5058EB5F-4FDD-E24B-BB96-6F16E96F3411}" type="pres">
      <dgm:prSet presAssocID="{BEC63E5B-7267-4FCF-ABAC-30829D91C8D9}" presName="thickLine" presStyleLbl="alignNode1" presStyleIdx="0" presStyleCnt="3"/>
      <dgm:spPr/>
    </dgm:pt>
    <dgm:pt modelId="{AE69213A-FB42-0647-9547-3777A76BA362}" type="pres">
      <dgm:prSet presAssocID="{BEC63E5B-7267-4FCF-ABAC-30829D91C8D9}" presName="horz1" presStyleCnt="0"/>
      <dgm:spPr/>
    </dgm:pt>
    <dgm:pt modelId="{783EA3A2-E5BB-4C4B-B18E-4CBFCC6C5C3A}" type="pres">
      <dgm:prSet presAssocID="{BEC63E5B-7267-4FCF-ABAC-30829D91C8D9}" presName="tx1" presStyleLbl="revTx" presStyleIdx="0" presStyleCnt="3"/>
      <dgm:spPr/>
    </dgm:pt>
    <dgm:pt modelId="{0DC38112-D2C8-3A46-83AD-3DBEBF922694}" type="pres">
      <dgm:prSet presAssocID="{BEC63E5B-7267-4FCF-ABAC-30829D91C8D9}" presName="vert1" presStyleCnt="0"/>
      <dgm:spPr/>
    </dgm:pt>
    <dgm:pt modelId="{9F3CDF8E-1718-434D-A39C-38DFA6B5F32E}" type="pres">
      <dgm:prSet presAssocID="{6941848C-8F57-4C05-93F8-AE6FD599BE8D}" presName="thickLine" presStyleLbl="alignNode1" presStyleIdx="1" presStyleCnt="3"/>
      <dgm:spPr/>
    </dgm:pt>
    <dgm:pt modelId="{23E8725C-4E5D-844C-B341-8B524F92BFC9}" type="pres">
      <dgm:prSet presAssocID="{6941848C-8F57-4C05-93F8-AE6FD599BE8D}" presName="horz1" presStyleCnt="0"/>
      <dgm:spPr/>
    </dgm:pt>
    <dgm:pt modelId="{013E932F-5E48-9A4D-AE46-AAB038C3022F}" type="pres">
      <dgm:prSet presAssocID="{6941848C-8F57-4C05-93F8-AE6FD599BE8D}" presName="tx1" presStyleLbl="revTx" presStyleIdx="1" presStyleCnt="3"/>
      <dgm:spPr/>
    </dgm:pt>
    <dgm:pt modelId="{8F607395-71A7-F546-A12F-245D42CB6E96}" type="pres">
      <dgm:prSet presAssocID="{6941848C-8F57-4C05-93F8-AE6FD599BE8D}" presName="vert1" presStyleCnt="0"/>
      <dgm:spPr/>
    </dgm:pt>
    <dgm:pt modelId="{DB33985E-FEF6-F740-88A7-1CE39DA180DA}" type="pres">
      <dgm:prSet presAssocID="{D367760A-7941-4B93-B803-F18E0D151D31}" presName="thickLine" presStyleLbl="alignNode1" presStyleIdx="2" presStyleCnt="3"/>
      <dgm:spPr/>
    </dgm:pt>
    <dgm:pt modelId="{CC95718D-8229-A54E-A521-A801D31CECA3}" type="pres">
      <dgm:prSet presAssocID="{D367760A-7941-4B93-B803-F18E0D151D31}" presName="horz1" presStyleCnt="0"/>
      <dgm:spPr/>
    </dgm:pt>
    <dgm:pt modelId="{1E226B4C-A53F-8543-8DB4-7312BF24C6EA}" type="pres">
      <dgm:prSet presAssocID="{D367760A-7941-4B93-B803-F18E0D151D31}" presName="tx1" presStyleLbl="revTx" presStyleIdx="2" presStyleCnt="3"/>
      <dgm:spPr/>
    </dgm:pt>
    <dgm:pt modelId="{60D35E62-DCC9-2B4F-AA3E-D50166EF56C8}" type="pres">
      <dgm:prSet presAssocID="{D367760A-7941-4B93-B803-F18E0D151D31}" presName="vert1" presStyleCnt="0"/>
      <dgm:spPr/>
    </dgm:pt>
  </dgm:ptLst>
  <dgm:cxnLst>
    <dgm:cxn modelId="{F67EDE10-443C-3F47-9BAC-D61E1B83ECDD}" type="presOf" srcId="{BEC63E5B-7267-4FCF-ABAC-30829D91C8D9}" destId="{783EA3A2-E5BB-4C4B-B18E-4CBFCC6C5C3A}" srcOrd="0" destOrd="0" presId="urn:microsoft.com/office/officeart/2008/layout/LinedList"/>
    <dgm:cxn modelId="{891DBD1A-C72C-C74C-8CE0-C522C69B350E}" type="presOf" srcId="{7840862D-3FF3-4B10-BB1D-EB3F93E02DD7}" destId="{5FACD9E7-0D35-8C4A-A7F0-46850B89BCF4}" srcOrd="0" destOrd="0" presId="urn:microsoft.com/office/officeart/2008/layout/LinedList"/>
    <dgm:cxn modelId="{E7C9812D-9133-4491-8A04-D228E6B6C8C7}" srcId="{7840862D-3FF3-4B10-BB1D-EB3F93E02DD7}" destId="{6941848C-8F57-4C05-93F8-AE6FD599BE8D}" srcOrd="1" destOrd="0" parTransId="{3C0916CF-89A3-4430-8E07-E41360F7FC40}" sibTransId="{17D1AAC0-8B83-4949-BB89-99352186DD81}"/>
    <dgm:cxn modelId="{42C3FA48-60FF-4B82-B94C-ABAC2468375E}" srcId="{7840862D-3FF3-4B10-BB1D-EB3F93E02DD7}" destId="{BEC63E5B-7267-4FCF-ABAC-30829D91C8D9}" srcOrd="0" destOrd="0" parTransId="{7E64409A-98A7-40E6-A87C-D3B9F1E9E48D}" sibTransId="{DA16D916-156D-4C13-83E9-EBB3E381544A}"/>
    <dgm:cxn modelId="{4433176C-A1E4-AC40-B99F-7373931F4B1E}" type="presOf" srcId="{D367760A-7941-4B93-B803-F18E0D151D31}" destId="{1E226B4C-A53F-8543-8DB4-7312BF24C6EA}" srcOrd="0" destOrd="0" presId="urn:microsoft.com/office/officeart/2008/layout/LinedList"/>
    <dgm:cxn modelId="{3C075CAF-4F4E-4152-911D-1E5A5083FF4C}" srcId="{7840862D-3FF3-4B10-BB1D-EB3F93E02DD7}" destId="{D367760A-7941-4B93-B803-F18E0D151D31}" srcOrd="2" destOrd="0" parTransId="{2728F23B-4A16-4910-B030-E1A21BA9D250}" sibTransId="{46F96B83-E934-461A-B1FD-FCC4AA2C948E}"/>
    <dgm:cxn modelId="{D47141FB-8109-844B-8910-E89D43D53A09}" type="presOf" srcId="{6941848C-8F57-4C05-93F8-AE6FD599BE8D}" destId="{013E932F-5E48-9A4D-AE46-AAB038C3022F}" srcOrd="0" destOrd="0" presId="urn:microsoft.com/office/officeart/2008/layout/LinedList"/>
    <dgm:cxn modelId="{05AC9003-29BC-7E43-BC59-A694D416C25F}" type="presParOf" srcId="{5FACD9E7-0D35-8C4A-A7F0-46850B89BCF4}" destId="{5058EB5F-4FDD-E24B-BB96-6F16E96F3411}" srcOrd="0" destOrd="0" presId="urn:microsoft.com/office/officeart/2008/layout/LinedList"/>
    <dgm:cxn modelId="{872192A2-D66E-654A-9127-1F711A8D066B}" type="presParOf" srcId="{5FACD9E7-0D35-8C4A-A7F0-46850B89BCF4}" destId="{AE69213A-FB42-0647-9547-3777A76BA362}" srcOrd="1" destOrd="0" presId="urn:microsoft.com/office/officeart/2008/layout/LinedList"/>
    <dgm:cxn modelId="{4FAD2672-8A9C-EF4D-8ADE-CAC1BC267C53}" type="presParOf" srcId="{AE69213A-FB42-0647-9547-3777A76BA362}" destId="{783EA3A2-E5BB-4C4B-B18E-4CBFCC6C5C3A}" srcOrd="0" destOrd="0" presId="urn:microsoft.com/office/officeart/2008/layout/LinedList"/>
    <dgm:cxn modelId="{F44BB373-700B-844B-B90A-8098C2EC714E}" type="presParOf" srcId="{AE69213A-FB42-0647-9547-3777A76BA362}" destId="{0DC38112-D2C8-3A46-83AD-3DBEBF922694}" srcOrd="1" destOrd="0" presId="urn:microsoft.com/office/officeart/2008/layout/LinedList"/>
    <dgm:cxn modelId="{38FD45B9-1A54-474D-A2D1-12DEE09B9EED}" type="presParOf" srcId="{5FACD9E7-0D35-8C4A-A7F0-46850B89BCF4}" destId="{9F3CDF8E-1718-434D-A39C-38DFA6B5F32E}" srcOrd="2" destOrd="0" presId="urn:microsoft.com/office/officeart/2008/layout/LinedList"/>
    <dgm:cxn modelId="{721FACE8-8074-4449-92FA-396730216727}" type="presParOf" srcId="{5FACD9E7-0D35-8C4A-A7F0-46850B89BCF4}" destId="{23E8725C-4E5D-844C-B341-8B524F92BFC9}" srcOrd="3" destOrd="0" presId="urn:microsoft.com/office/officeart/2008/layout/LinedList"/>
    <dgm:cxn modelId="{370468F4-BAE7-EA43-984B-6B1AC5D15DC1}" type="presParOf" srcId="{23E8725C-4E5D-844C-B341-8B524F92BFC9}" destId="{013E932F-5E48-9A4D-AE46-AAB038C3022F}" srcOrd="0" destOrd="0" presId="urn:microsoft.com/office/officeart/2008/layout/LinedList"/>
    <dgm:cxn modelId="{40206F0D-73CF-4C42-B70F-2B5D86E0BB30}" type="presParOf" srcId="{23E8725C-4E5D-844C-B341-8B524F92BFC9}" destId="{8F607395-71A7-F546-A12F-245D42CB6E96}" srcOrd="1" destOrd="0" presId="urn:microsoft.com/office/officeart/2008/layout/LinedList"/>
    <dgm:cxn modelId="{B24C2400-3D38-0F4C-A06B-23AA0FF7EEEB}" type="presParOf" srcId="{5FACD9E7-0D35-8C4A-A7F0-46850B89BCF4}" destId="{DB33985E-FEF6-F740-88A7-1CE39DA180DA}" srcOrd="4" destOrd="0" presId="urn:microsoft.com/office/officeart/2008/layout/LinedList"/>
    <dgm:cxn modelId="{D9475A38-52FA-8F47-9A80-ED2695DBF85D}" type="presParOf" srcId="{5FACD9E7-0D35-8C4A-A7F0-46850B89BCF4}" destId="{CC95718D-8229-A54E-A521-A801D31CECA3}" srcOrd="5" destOrd="0" presId="urn:microsoft.com/office/officeart/2008/layout/LinedList"/>
    <dgm:cxn modelId="{6E35B918-AD67-634F-A0C1-50653F5C3352}" type="presParOf" srcId="{CC95718D-8229-A54E-A521-A801D31CECA3}" destId="{1E226B4C-A53F-8543-8DB4-7312BF24C6EA}" srcOrd="0" destOrd="0" presId="urn:microsoft.com/office/officeart/2008/layout/LinedList"/>
    <dgm:cxn modelId="{3A943BE0-B005-404C-9B58-FDE34DAC45F7}" type="presParOf" srcId="{CC95718D-8229-A54E-A521-A801D31CECA3}" destId="{60D35E62-DCC9-2B4F-AA3E-D50166EF56C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578DA-A62E-8B4F-A6C1-9DE8C183CB52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4F950-17BC-7245-A189-10AB8E5EE7BD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/>
            <a:t>Alacsonyabb IAP-t tesz lehetővé</a:t>
          </a:r>
          <a:endParaRPr lang="en-US" sz="3800" kern="1200"/>
        </a:p>
      </dsp:txBody>
      <dsp:txXfrm>
        <a:off x="0" y="0"/>
        <a:ext cx="6900512" cy="1384035"/>
      </dsp:txXfrm>
    </dsp:sp>
    <dsp:sp modelId="{853B3C90-8D5B-3F4F-9B71-0E5A76A1E5A7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A6CFB-014A-5242-86A2-12E55CC505F8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/>
            <a:t>A sebészi vizualizáció megfelelő</a:t>
          </a:r>
          <a:endParaRPr lang="en-US" sz="3800" kern="1200"/>
        </a:p>
      </dsp:txBody>
      <dsp:txXfrm>
        <a:off x="0" y="1384035"/>
        <a:ext cx="6900512" cy="1384035"/>
      </dsp:txXfrm>
    </dsp:sp>
    <dsp:sp modelId="{6DACC5DC-EF4F-F941-97D4-AF393DDC0EF0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AB329-BAA7-1242-8F29-900DABFAE911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/>
            <a:t>A vállfájdalom csökken</a:t>
          </a:r>
          <a:endParaRPr lang="en-US" sz="3800" kern="1200"/>
        </a:p>
      </dsp:txBody>
      <dsp:txXfrm>
        <a:off x="0" y="2768070"/>
        <a:ext cx="6900512" cy="1384035"/>
      </dsp:txXfrm>
    </dsp:sp>
    <dsp:sp modelId="{CC568AA5-A9C5-7F4F-8E0A-ECC858D7051A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42467-AAF9-B749-A786-BD807C426CD5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 dirty="0">
              <a:solidFill>
                <a:srgbClr val="FF0000"/>
              </a:solidFill>
            </a:rPr>
            <a:t>Különösen a magas rizikójú betegekben ajánlott</a:t>
          </a:r>
          <a:endParaRPr lang="en-US" sz="3800" kern="1200" dirty="0">
            <a:solidFill>
              <a:srgbClr val="FF0000"/>
            </a:solidFill>
          </a:endParaRPr>
        </a:p>
      </dsp:txBody>
      <dsp:txXfrm>
        <a:off x="0" y="4152105"/>
        <a:ext cx="6900512" cy="1384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E3A8D-9DD2-6B45-8FBF-C3609746946F}">
      <dsp:nvSpPr>
        <dsp:cNvPr id="0" name=""/>
        <dsp:cNvSpPr/>
      </dsp:nvSpPr>
      <dsp:spPr>
        <a:xfrm>
          <a:off x="0" y="46268"/>
          <a:ext cx="10515600" cy="159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000" kern="1200"/>
            <a:t>Legyen mély blokk és mozdulatlanság, ameddig tart az inszuffláció, hogy</a:t>
          </a:r>
          <a:endParaRPr lang="en-US" sz="4000" kern="1200"/>
        </a:p>
      </dsp:txBody>
      <dsp:txXfrm>
        <a:off x="77676" y="123944"/>
        <a:ext cx="10360248" cy="1435848"/>
      </dsp:txXfrm>
    </dsp:sp>
    <dsp:sp modelId="{7EEAD7DB-A248-1144-9AF9-59A482937E16}">
      <dsp:nvSpPr>
        <dsp:cNvPr id="0" name=""/>
        <dsp:cNvSpPr/>
      </dsp:nvSpPr>
      <dsp:spPr>
        <a:xfrm>
          <a:off x="0" y="1637469"/>
          <a:ext cx="105156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3100" kern="1200"/>
            <a:t>Jól lehessen látni</a:t>
          </a:r>
          <a:endParaRPr lang="en-US" sz="3100" kern="120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3100" kern="1200"/>
            <a:t>Kisebb nyomást lehessen alkalmazni</a:t>
          </a:r>
          <a:endParaRPr lang="en-US" sz="3100" kern="1200"/>
        </a:p>
      </dsp:txBody>
      <dsp:txXfrm>
        <a:off x="0" y="1637469"/>
        <a:ext cx="10515600" cy="1076400"/>
      </dsp:txXfrm>
    </dsp:sp>
    <dsp:sp modelId="{085995EA-18F8-FD43-8306-7B49AB6A5452}">
      <dsp:nvSpPr>
        <dsp:cNvPr id="0" name=""/>
        <dsp:cNvSpPr/>
      </dsp:nvSpPr>
      <dsp:spPr>
        <a:xfrm>
          <a:off x="0" y="2713869"/>
          <a:ext cx="10515600" cy="159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000" kern="1200"/>
            <a:t>A műtét után térjen vissza minél hamarabb</a:t>
          </a:r>
          <a:endParaRPr lang="en-US" sz="4000" kern="1200"/>
        </a:p>
      </dsp:txBody>
      <dsp:txXfrm>
        <a:off x="77676" y="2791545"/>
        <a:ext cx="10360248" cy="1435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CC69D-07AE-6248-A329-286DF9E6EE6C}">
      <dsp:nvSpPr>
        <dsp:cNvPr id="0" name=""/>
        <dsp:cNvSpPr/>
      </dsp:nvSpPr>
      <dsp:spPr>
        <a:xfrm>
          <a:off x="0" y="25650"/>
          <a:ext cx="6900512" cy="11917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/>
            <a:t>Relaxáns megválasztásának szempontjai: </a:t>
          </a:r>
          <a:endParaRPr lang="en-US" sz="3000" kern="1200"/>
        </a:p>
      </dsp:txBody>
      <dsp:txXfrm>
        <a:off x="58177" y="83827"/>
        <a:ext cx="6784158" cy="1075400"/>
      </dsp:txXfrm>
    </dsp:sp>
    <dsp:sp modelId="{9E84890B-6B9D-AA40-B7C9-D5BDC93BAB08}">
      <dsp:nvSpPr>
        <dsp:cNvPr id="0" name=""/>
        <dsp:cNvSpPr/>
      </dsp:nvSpPr>
      <dsp:spPr>
        <a:xfrm>
          <a:off x="0" y="1217405"/>
          <a:ext cx="6900512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300" kern="1200"/>
            <a:t>Közepes hatástartamú relaxáns, perfúzorral, vagy top-up dózisban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300" kern="1200"/>
            <a:t>Hosszú hatású relaxáns</a:t>
          </a:r>
          <a:endParaRPr lang="en-US" sz="2300" kern="1200"/>
        </a:p>
      </dsp:txBody>
      <dsp:txXfrm>
        <a:off x="0" y="1217405"/>
        <a:ext cx="6900512" cy="1117800"/>
      </dsp:txXfrm>
    </dsp:sp>
    <dsp:sp modelId="{02D7CE9B-844A-944D-B3CB-4AB981788AAB}">
      <dsp:nvSpPr>
        <dsp:cNvPr id="0" name=""/>
        <dsp:cNvSpPr/>
      </dsp:nvSpPr>
      <dsp:spPr>
        <a:xfrm>
          <a:off x="0" y="2335205"/>
          <a:ext cx="6900512" cy="1191754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/>
            <a:t>Mivel reverzáljunk, hogy mielőbb visszatérjen?</a:t>
          </a:r>
          <a:endParaRPr lang="en-US" sz="3000" kern="1200"/>
        </a:p>
      </dsp:txBody>
      <dsp:txXfrm>
        <a:off x="58177" y="2393382"/>
        <a:ext cx="6784158" cy="1075400"/>
      </dsp:txXfrm>
    </dsp:sp>
    <dsp:sp modelId="{47B1D06E-9C9F-D64E-8C27-C2B8E8C04F31}">
      <dsp:nvSpPr>
        <dsp:cNvPr id="0" name=""/>
        <dsp:cNvSpPr/>
      </dsp:nvSpPr>
      <dsp:spPr>
        <a:xfrm>
          <a:off x="0" y="3526960"/>
          <a:ext cx="6900512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300" kern="1200"/>
            <a:t>NEO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300" kern="1200"/>
            <a:t>SUGA</a:t>
          </a:r>
          <a:endParaRPr lang="en-US" sz="2300" kern="1200"/>
        </a:p>
      </dsp:txBody>
      <dsp:txXfrm>
        <a:off x="0" y="3526960"/>
        <a:ext cx="6900512" cy="791774"/>
      </dsp:txXfrm>
    </dsp:sp>
    <dsp:sp modelId="{1529201E-1280-9549-8375-FE0BDCE3C1B6}">
      <dsp:nvSpPr>
        <dsp:cNvPr id="0" name=""/>
        <dsp:cNvSpPr/>
      </dsp:nvSpPr>
      <dsp:spPr>
        <a:xfrm>
          <a:off x="0" y="4318735"/>
          <a:ext cx="6900512" cy="119175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kern="1200"/>
            <a:t>Kell-e monitorozni (PORNMB veszélyei)?</a:t>
          </a:r>
          <a:endParaRPr lang="en-US" sz="3000" kern="1200"/>
        </a:p>
      </dsp:txBody>
      <dsp:txXfrm>
        <a:off x="58177" y="4376912"/>
        <a:ext cx="6784158" cy="1075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34E21-7BFB-7A46-A2BA-3FB3B2319755}">
      <dsp:nvSpPr>
        <dsp:cNvPr id="0" name=""/>
        <dsp:cNvSpPr/>
      </dsp:nvSpPr>
      <dsp:spPr>
        <a:xfrm>
          <a:off x="0" y="675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CB40E-5E5C-FC46-8E9C-2E90AC146855}">
      <dsp:nvSpPr>
        <dsp:cNvPr id="0" name=""/>
        <dsp:cNvSpPr/>
      </dsp:nvSpPr>
      <dsp:spPr>
        <a:xfrm>
          <a:off x="0" y="675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/>
            <a:t>Rocuronium, Vecuronium, Atracurium, Cisatracurium</a:t>
          </a:r>
          <a:endParaRPr lang="en-US" sz="2800" kern="1200"/>
        </a:p>
      </dsp:txBody>
      <dsp:txXfrm>
        <a:off x="0" y="675"/>
        <a:ext cx="6291714" cy="1105876"/>
      </dsp:txXfrm>
    </dsp:sp>
    <dsp:sp modelId="{6FBE3A24-BA81-9B4C-BC35-6268893042B7}">
      <dsp:nvSpPr>
        <dsp:cNvPr id="0" name=""/>
        <dsp:cNvSpPr/>
      </dsp:nvSpPr>
      <dsp:spPr>
        <a:xfrm>
          <a:off x="0" y="1106552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B1F87-7D49-854D-A2B0-BC5C3761E269}">
      <dsp:nvSpPr>
        <dsp:cNvPr id="0" name=""/>
        <dsp:cNvSpPr/>
      </dsp:nvSpPr>
      <dsp:spPr>
        <a:xfrm>
          <a:off x="0" y="1106552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/>
            <a:t>Mindenképpen ismételni kell őket a mély blokk fenntartásához</a:t>
          </a:r>
          <a:endParaRPr lang="en-US" sz="2800" kern="1200"/>
        </a:p>
      </dsp:txBody>
      <dsp:txXfrm>
        <a:off x="0" y="1106552"/>
        <a:ext cx="6291714" cy="1105876"/>
      </dsp:txXfrm>
    </dsp:sp>
    <dsp:sp modelId="{25AEFA6E-466A-D04E-962D-AE0D06505DEC}">
      <dsp:nvSpPr>
        <dsp:cNvPr id="0" name=""/>
        <dsp:cNvSpPr/>
      </dsp:nvSpPr>
      <dsp:spPr>
        <a:xfrm>
          <a:off x="0" y="2212429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21B70-8CDD-1149-AB37-AC4A3D115D85}">
      <dsp:nvSpPr>
        <dsp:cNvPr id="0" name=""/>
        <dsp:cNvSpPr/>
      </dsp:nvSpPr>
      <dsp:spPr>
        <a:xfrm>
          <a:off x="0" y="2212429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/>
            <a:t>A műtét végén a blokk mélysége nem számítható ki (monitorozás!)</a:t>
          </a:r>
          <a:endParaRPr lang="en-US" sz="2800" kern="1200"/>
        </a:p>
      </dsp:txBody>
      <dsp:txXfrm>
        <a:off x="0" y="2212429"/>
        <a:ext cx="6291714" cy="1105876"/>
      </dsp:txXfrm>
    </dsp:sp>
    <dsp:sp modelId="{3804C969-5E7E-324F-8569-AED46D8FDA1E}">
      <dsp:nvSpPr>
        <dsp:cNvPr id="0" name=""/>
        <dsp:cNvSpPr/>
      </dsp:nvSpPr>
      <dsp:spPr>
        <a:xfrm>
          <a:off x="0" y="3318305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E605F-ECDA-5B4B-B481-E79C54DAA32C}">
      <dsp:nvSpPr>
        <dsp:cNvPr id="0" name=""/>
        <dsp:cNvSpPr/>
      </dsp:nvSpPr>
      <dsp:spPr>
        <a:xfrm>
          <a:off x="0" y="3318305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/>
            <a:t>SUGA csak a </a:t>
          </a:r>
          <a:r>
            <a:rPr lang="hu-HU" sz="2800" kern="1200" dirty="0" err="1"/>
            <a:t>szteránvázasokra</a:t>
          </a:r>
          <a:r>
            <a:rPr lang="hu-HU" sz="2800" kern="1200" dirty="0"/>
            <a:t> jó (ROCU, VECU, PIPE)</a:t>
          </a:r>
          <a:endParaRPr lang="en-US" sz="2800" kern="1200" dirty="0"/>
        </a:p>
      </dsp:txBody>
      <dsp:txXfrm>
        <a:off x="0" y="3318305"/>
        <a:ext cx="6291714" cy="1105876"/>
      </dsp:txXfrm>
    </dsp:sp>
    <dsp:sp modelId="{FB5135FD-0A2A-4645-A952-81C8E241AD16}">
      <dsp:nvSpPr>
        <dsp:cNvPr id="0" name=""/>
        <dsp:cNvSpPr/>
      </dsp:nvSpPr>
      <dsp:spPr>
        <a:xfrm>
          <a:off x="0" y="4424182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0AF91-ACB5-F94E-B828-027F4DDF0494}">
      <dsp:nvSpPr>
        <dsp:cNvPr id="0" name=""/>
        <dsp:cNvSpPr/>
      </dsp:nvSpPr>
      <dsp:spPr>
        <a:xfrm>
          <a:off x="0" y="4424182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/>
            <a:t>NEO meg még lehet, hogy a műtét végén nem adható a blokk mélysége miatt</a:t>
          </a:r>
          <a:endParaRPr lang="en-US" sz="2800" kern="1200" dirty="0"/>
        </a:p>
      </dsp:txBody>
      <dsp:txXfrm>
        <a:off x="0" y="4424182"/>
        <a:ext cx="6291714" cy="11058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8EB5F-4FDD-E24B-BB96-6F16E96F3411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EA3A2-E5BB-4C4B-B18E-4CBFCC6C5C3A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300" kern="1200"/>
            <a:t>A mély blokk hasznos segítője lehet az ERAS-nak</a:t>
          </a:r>
          <a:endParaRPr lang="en-US" sz="4300" kern="1200"/>
        </a:p>
      </dsp:txBody>
      <dsp:txXfrm>
        <a:off x="0" y="2703"/>
        <a:ext cx="6900512" cy="1843578"/>
      </dsp:txXfrm>
    </dsp:sp>
    <dsp:sp modelId="{9F3CDF8E-1718-434D-A39C-38DFA6B5F32E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E932F-5E48-9A4D-AE46-AAB038C3022F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300" kern="1200"/>
            <a:t>Újabb típusú függesztő szerek hatásosabbak</a:t>
          </a:r>
          <a:endParaRPr lang="en-US" sz="4300" kern="1200"/>
        </a:p>
      </dsp:txBody>
      <dsp:txXfrm>
        <a:off x="0" y="1846281"/>
        <a:ext cx="6900512" cy="1843578"/>
      </dsp:txXfrm>
    </dsp:sp>
    <dsp:sp modelId="{DB33985E-FEF6-F740-88A7-1CE39DA180DA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26B4C-A53F-8543-8DB4-7312BF24C6EA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300" kern="1200"/>
            <a:t>Monitorozás elengedhetetlen a célok teljesüléséhez</a:t>
          </a:r>
          <a:endParaRPr lang="en-US" sz="4300" kern="1200"/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516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990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14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4882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7283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01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4451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2013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2500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421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211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3462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3435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2480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5054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E5A57-D309-4371-A250-309633B85F3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59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204E2-5A2A-49D5-96B9-A0E0CDAEA2F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13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F7A61-2A23-4BE1-B12D-73479F91D02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25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0C877-3A24-4144-9DE5-51F74645CFD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65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CB632-DD07-4A1F-8EDA-EF5E9392AF5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1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FEE47-B46A-42ED-B2C8-AE22D5EF9E5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40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F127-BC09-42CD-AD9C-92CA390C984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8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1796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658-C243-4BD6-9E03-8EB5EA1A8AD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99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45CBD-A5A3-4AA0-9B11-E5104B48E83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89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AF63-A647-4BF2-979B-40AD58626AF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13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0912A-77BF-4248-82B5-1DF76063CBC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08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hu-HU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7AFA2-DD51-4275-AA8A-5DC32F1D720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97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93CB08C-B3DB-674C-905A-C4C8A3E72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53871-0C25-0647-BE2A-F9D215E6035C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D066949-FEFC-E44D-AF10-709C33BB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6CC58EE-2669-1F4C-9D47-1AF5A476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22E0E-EEBE-8D44-9243-CE33D545E85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612580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5D7487-C7E1-7B4E-B5A0-08BC92B1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A1CC3-FEF9-754F-9EB9-EE6018E9F565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FA88D6D-F61E-2249-AF59-E118B012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7F13974-CF1D-FF4B-B799-0FF06F13A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61DD-24C7-AD49-AF58-4D4DFAAC69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7426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D4ADCFF-9570-604B-A239-63DEADD18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DDF86-DF64-9D4A-8756-5D28FC35110E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8C95B9B-5784-B34B-9574-8ABA2D8F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32A4172-ADB2-6A44-98B3-3DFB427A3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5F96F-92E9-E547-AFE2-E146FFA51AF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95138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4767AF50-DFA5-CE48-8BDD-261CF47AE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7F33F-296B-7445-A1BE-2D5DE57A196C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D95BB711-0C6E-C94F-9AC6-BACE39F73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976B9181-B0F6-F24E-990F-9E4C2EB9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79D90-1886-4847-9BC1-78517973BC8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23788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F107C3D8-8B0D-E848-8F18-EEFDA94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62997-C604-834E-AC8A-25AB0F1247E0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B83BA3A3-23C6-C349-8D94-845691990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1DDE22BA-6F3D-A44E-BA99-14EFC224C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4E342-84B4-4D43-989F-B515DC7ADDD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3923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1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>
            <a:extLst>
              <a:ext uri="{FF2B5EF4-FFF2-40B4-BE49-F238E27FC236}">
                <a16:creationId xmlns:a16="http://schemas.microsoft.com/office/drawing/2014/main" id="{C6113823-AF39-1742-B04B-FF4D73546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357B5-42E6-8941-B6E1-375F5491A533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4" name="Élőláb helye 4">
            <a:extLst>
              <a:ext uri="{FF2B5EF4-FFF2-40B4-BE49-F238E27FC236}">
                <a16:creationId xmlns:a16="http://schemas.microsoft.com/office/drawing/2014/main" id="{B89239F7-1F9B-AD4C-8107-09FEB39C9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05475D1E-E4D8-F74A-A355-21151319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50F6F-08B7-D740-BB4E-A6017CD5045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16862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>
            <a:extLst>
              <a:ext uri="{FF2B5EF4-FFF2-40B4-BE49-F238E27FC236}">
                <a16:creationId xmlns:a16="http://schemas.microsoft.com/office/drawing/2014/main" id="{E301338D-4A91-7C49-8885-D6FFC5FAB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7F22F-E98A-EA41-A96B-262B8F095EEA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3" name="Élőláb helye 4">
            <a:extLst>
              <a:ext uri="{FF2B5EF4-FFF2-40B4-BE49-F238E27FC236}">
                <a16:creationId xmlns:a16="http://schemas.microsoft.com/office/drawing/2014/main" id="{5C1738F2-23C1-6443-86FA-A9A6F53A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Dia számának helye 5">
            <a:extLst>
              <a:ext uri="{FF2B5EF4-FFF2-40B4-BE49-F238E27FC236}">
                <a16:creationId xmlns:a16="http://schemas.microsoft.com/office/drawing/2014/main" id="{6609A6BF-8BAF-3C4F-A40E-E7C167B7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7F7F2-5C42-9949-9881-945039A7393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15311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FC46DE8D-0F41-A149-8C54-A333406B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EA6CB-3AF1-844C-BD2A-ECCBA2753BB8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409A28B1-A770-F848-B0E6-4F8AAD28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6E7CFD11-6A11-A344-947B-BED25701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F7468-B2E1-484E-9931-37B05FA6614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01525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770B2796-325C-E749-96EB-E5760D70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8A974-84EA-644B-8FF8-D1F902A20DB2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486B8AB6-808E-A042-B733-6F8EBFB0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257ABA07-0434-0044-BB05-87C0A90C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EA20F-CA92-D448-BA31-63BB0E74ABD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2654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6C2B04E-F339-6444-ABE4-D9CA62870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97A77-2510-B148-9D04-9900E747812C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71A2F5-77FD-AC4C-94B3-57F6A91F8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6B3CE4-05D5-4541-9A81-073E4A47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DBAA3-86E4-4B48-80DC-F893E6C988A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59294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0E9E8E4-C6CD-0248-AE89-0EB4E49C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1D274-4A6A-E940-AC18-F2E3B5AE7416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B588E10-FA9F-0E42-821C-F47CC741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1D718CF-125F-414B-B073-BA2FD7A5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7C32B-A825-C84F-A370-42B11437466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63453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36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47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2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5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94422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389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44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48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20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698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42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2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367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541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166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012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F1656-678E-4851-8F2A-821B16BC0A1C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3C412-797C-4823-9C23-43B18A9FC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737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281C-694F-FF4E-A0CA-000174DD1580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CC336-CCE0-C94E-B6F3-4D875083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899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ED5C33-B16E-4A7F-8492-42822DAF6ADE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>
            <a:extLst>
              <a:ext uri="{FF2B5EF4-FFF2-40B4-BE49-F238E27FC236}">
                <a16:creationId xmlns:a16="http://schemas.microsoft.com/office/drawing/2014/main" id="{E6F3CF71-453F-2C41-A7F7-618B48CB4E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Szöveg helye 2">
            <a:extLst>
              <a:ext uri="{FF2B5EF4-FFF2-40B4-BE49-F238E27FC236}">
                <a16:creationId xmlns:a16="http://schemas.microsoft.com/office/drawing/2014/main" id="{D488F640-ED80-EA41-A1D6-B2415C6808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0676A2-B6B1-7C4E-9E85-9258126B6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9074A9-D0CD-4A46-BC40-FA1806302DC6}" type="datetimeFigureOut">
              <a:rPr lang="hu-HU" altLang="hu-HU"/>
              <a:pPr>
                <a:defRPr/>
              </a:pPr>
              <a:t>2023. 09. 29.</a:t>
            </a:fld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C2AC8A-8BEE-7546-8315-417CFADAB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C033764-05D8-9A4C-BE09-7E01FB327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16F1B3-6A64-8F4C-88CB-13C4C2F9A5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5512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8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12" Type="http://schemas.microsoft.com/office/2007/relationships/hdphoto" Target="../media/hdphoto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D8768A2-24B2-7FC4-21BE-40E924EA5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 fontScale="90000"/>
          </a:bodyPr>
          <a:lstStyle/>
          <a:p>
            <a:r>
              <a:rPr lang="hu-HU" sz="4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hu-HU" sz="4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hu-HU" sz="4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hu-HU" sz="4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hu-HU" sz="4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(ERAS)</a:t>
            </a:r>
            <a:br>
              <a:rPr lang="hu-HU" sz="4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neuromuscularis</a:t>
            </a:r>
            <a:r>
              <a:rPr lang="hu-HU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r>
              <a:rPr lang="hu-HU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szerepe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0E86D4B-BDDA-71FA-BB16-81B7EB66D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hu-HU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Fülesdi Béla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deoec">
            <a:extLst>
              <a:ext uri="{FF2B5EF4-FFF2-40B4-BE49-F238E27FC236}">
                <a16:creationId xmlns:a16="http://schemas.microsoft.com/office/drawing/2014/main" id="{95BEB2DF-4E41-A2B3-0BFA-174E93C0CBB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lum bright="-14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7" y="4503736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920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FA851D4-B4C7-0649-9A71-D13002E53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53554"/>
            <a:ext cx="8302353" cy="13704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63EE346-5D22-6A46-AB6E-04856C90B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798" y="2922730"/>
            <a:ext cx="9376214" cy="28527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Lekerekített téglalap 4">
            <a:extLst>
              <a:ext uri="{FF2B5EF4-FFF2-40B4-BE49-F238E27FC236}">
                <a16:creationId xmlns:a16="http://schemas.microsoft.com/office/drawing/2014/main" id="{F62A596A-88A0-FB43-BCC8-3D8C349301F2}"/>
              </a:ext>
            </a:extLst>
          </p:cNvPr>
          <p:cNvSpPr/>
          <p:nvPr/>
        </p:nvSpPr>
        <p:spPr>
          <a:xfrm>
            <a:off x="3228109" y="1800224"/>
            <a:ext cx="5735782" cy="66501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hu-H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hu-H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A6D750C-975F-6944-8B84-67E7ACCA5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970" y="6123132"/>
            <a:ext cx="3955083" cy="27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9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9C5DFC7-8C44-AB08-489E-22BA697A3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hu-HU" sz="2600" b="1">
                <a:latin typeface="Arial" panose="020B0604020202020204" pitchFamily="34" charset="0"/>
                <a:cs typeface="Arial" panose="020B0604020202020204" pitchFamily="34" charset="0"/>
              </a:rPr>
              <a:t>A megoldás: mély neuromuszkuláris blokk alkalmazása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AC98A7B4-946A-8B54-9193-91844F6ADC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648001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06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90882EE-2E8F-5A46-BE9D-3222FFA57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0" y="2053641"/>
            <a:ext cx="2751871" cy="276009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3400" b="1" dirty="0">
                <a:solidFill>
                  <a:srgbClr val="FFFFFF"/>
                </a:solidFill>
              </a:rPr>
              <a:t>High risk: severe cardiac, COPD, peripheral arterial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42647F1-DAF4-2E4E-9301-F70E7D1698A4}"/>
              </a:ext>
            </a:extLst>
          </p:cNvPr>
          <p:cNvSpPr txBox="1"/>
          <p:nvPr/>
        </p:nvSpPr>
        <p:spPr>
          <a:xfrm>
            <a:off x="6091931" y="801866"/>
            <a:ext cx="4894316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“Mechanisms to counterbalance these changes should be identified preoperatively, including adequate hydration, positioning, </a:t>
            </a:r>
            <a:r>
              <a:rPr lang="en-US" sz="2100" b="1" u="sng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use of lowest IAP feasible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and hemodynamic monitoring. “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  <a:ea typeface="ＭＳ Ｐゴシック" charset="0"/>
                <a:cs typeface="Arial" charset="0"/>
              </a:rPr>
              <a:t>(Surgeons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  <a:ea typeface="ＭＳ Ｐゴシック" charset="0"/>
                <a:cs typeface="Arial" charset="0"/>
              </a:rPr>
              <a:t>SoL.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  <a:ea typeface="ＭＳ Ｐゴシック" charset="0"/>
                <a:cs typeface="Arial" charset="0"/>
              </a:rPr>
              <a:t> Prevention and Management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  <a:ea typeface="ＭＳ Ｐゴシック" charset="0"/>
                <a:cs typeface="Arial" charset="0"/>
              </a:rPr>
              <a:t>Laparoendoscopic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  <a:ea typeface="ＭＳ Ｐゴシック" charset="0"/>
                <a:cs typeface="Arial" charset="0"/>
              </a:rPr>
              <a:t> Surgical Complications. 2012. )</a:t>
            </a:r>
          </a:p>
        </p:txBody>
      </p:sp>
    </p:spTree>
    <p:extLst>
      <p:ext uri="{BB962C8B-B14F-4D97-AF65-F5344CB8AC3E}">
        <p14:creationId xmlns:p14="http://schemas.microsoft.com/office/powerpoint/2010/main" val="247655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0F70BF6-BD9C-711D-D12A-01F726BC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hu-HU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Mély blokk definíció laparoszkópos műtétekhez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1133050-D7F9-8BBC-53E6-0092681D4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93" y="1455724"/>
            <a:ext cx="9467013" cy="5257700"/>
          </a:xfrm>
          <a:prstGeom prst="rect">
            <a:avLst/>
          </a:prstGeom>
        </p:spPr>
      </p:pic>
      <p:sp>
        <p:nvSpPr>
          <p:cNvPr id="4" name="Lekerekített téglalap 3">
            <a:extLst>
              <a:ext uri="{FF2B5EF4-FFF2-40B4-BE49-F238E27FC236}">
                <a16:creationId xmlns:a16="http://schemas.microsoft.com/office/drawing/2014/main" id="{06417DEF-570D-ECBB-4C90-D2B4CCB6751F}"/>
              </a:ext>
            </a:extLst>
          </p:cNvPr>
          <p:cNvSpPr/>
          <p:nvPr/>
        </p:nvSpPr>
        <p:spPr>
          <a:xfrm>
            <a:off x="3724835" y="1573306"/>
            <a:ext cx="3146612" cy="5207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622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A2D29-C184-5D46-BD0F-AB70FA56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ERAS elvárások</a:t>
            </a: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72B58E16-C0E4-F862-56C4-675453BA0C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326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AD66497-9D89-ACE1-19B1-38058FD50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hu-HU" sz="3400"/>
              <a:t>Neuromuszkuláris megfontolások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514CF129-483D-B13B-4D8D-93258C7BD9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55944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328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35C36EC-ADEA-A0E1-4957-D527BBEE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hu-HU">
                <a:solidFill>
                  <a:srgbClr val="FFFFFF"/>
                </a:solidFill>
              </a:rPr>
              <a:t>Közepes hatástartamú relaxánsok</a:t>
            </a: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14C6285E-CD0F-4BF3-0F45-5CC7E936CC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1918796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7278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C2EE6D-7828-2C47-B5B1-EC0CA385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208" y="248723"/>
            <a:ext cx="10515600" cy="1325563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A PORNMB gyakorisága NEO alkalmazása után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AF41D38-067C-644E-B25A-9FFF8E9BA460}"/>
              </a:ext>
            </a:extLst>
          </p:cNvPr>
          <p:cNvGraphicFramePr>
            <a:graphicFrameLocks/>
          </p:cNvGraphicFramePr>
          <p:nvPr/>
        </p:nvGraphicFramePr>
        <p:xfrm>
          <a:off x="1981201" y="2564904"/>
          <a:ext cx="4186807" cy="2809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B535286-AC61-8F46-9B3C-EAE626AC978B}"/>
              </a:ext>
            </a:extLst>
          </p:cNvPr>
          <p:cNvGraphicFramePr>
            <a:graphicFrameLocks/>
          </p:cNvGraphicFramePr>
          <p:nvPr/>
        </p:nvGraphicFramePr>
        <p:xfrm>
          <a:off x="6293032" y="2540887"/>
          <a:ext cx="3918322" cy="2857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D165251E-6F7D-B44A-A7C4-A99387118035}"/>
              </a:ext>
            </a:extLst>
          </p:cNvPr>
          <p:cNvSpPr/>
          <p:nvPr/>
        </p:nvSpPr>
        <p:spPr>
          <a:xfrm>
            <a:off x="2855640" y="1772816"/>
            <a:ext cx="180020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b="1" dirty="0">
                <a:solidFill>
                  <a:prstClr val="white"/>
                </a:solidFill>
                <a:latin typeface="Arial"/>
              </a:rPr>
              <a:t>TOFR ≧ 0,7</a:t>
            </a:r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A4A2E895-342A-964A-9A82-781904A2E4E2}"/>
              </a:ext>
            </a:extLst>
          </p:cNvPr>
          <p:cNvSpPr/>
          <p:nvPr/>
        </p:nvSpPr>
        <p:spPr>
          <a:xfrm>
            <a:off x="7352093" y="1772816"/>
            <a:ext cx="180020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b="1" dirty="0">
                <a:solidFill>
                  <a:prstClr val="white"/>
                </a:solidFill>
                <a:latin typeface="Arial"/>
              </a:rPr>
              <a:t>TOFR ≧ 0,9</a:t>
            </a:r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0BA6E0CE-D85C-2949-A85E-5C7B41C09553}"/>
              </a:ext>
            </a:extLst>
          </p:cNvPr>
          <p:cNvSpPr/>
          <p:nvPr/>
        </p:nvSpPr>
        <p:spPr>
          <a:xfrm>
            <a:off x="2315580" y="5362755"/>
            <a:ext cx="75608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800" b="1" dirty="0">
                <a:solidFill>
                  <a:srgbClr val="FF0000"/>
                </a:solidFill>
                <a:latin typeface="Arial"/>
              </a:rPr>
              <a:t>NEO rutin </a:t>
            </a:r>
            <a:r>
              <a:rPr lang="hu-HU" sz="2800" b="1" dirty="0" err="1">
                <a:solidFill>
                  <a:srgbClr val="FF0000"/>
                </a:solidFill>
                <a:latin typeface="Arial"/>
              </a:rPr>
              <a:t>reverzálásra</a:t>
            </a:r>
            <a:r>
              <a:rPr lang="hu-HU" sz="2800" b="1" dirty="0">
                <a:solidFill>
                  <a:srgbClr val="FF0000"/>
                </a:solidFill>
                <a:latin typeface="Arial"/>
              </a:rPr>
              <a:t> nem alkalmas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6D6E082-0232-684E-BDE2-B9414C716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782" y="6260070"/>
            <a:ext cx="3332018" cy="47278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05B882E-2490-0447-976B-8427B67CC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890" y="6221989"/>
            <a:ext cx="1917700" cy="2794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3B3469A-0B38-7949-B6DE-69EBCDDC6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690" y="6442073"/>
            <a:ext cx="2324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34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CCFB220-4C85-6AB4-1699-42B3768E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hu-HU" sz="2700" dirty="0">
                <a:solidFill>
                  <a:schemeClr val="bg1"/>
                </a:solidFill>
              </a:rPr>
              <a:t>Bizonyos mélységű blokk esetén NEO nem is adható, csak SUGA (nagy dózisban)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542AD10-75F8-A46F-C747-3B4BCBE37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2579" y="1396588"/>
            <a:ext cx="8855771" cy="546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637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68B2A77-20C3-B2C8-2059-5497BBCC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600"/>
              <a:t>OK, akkor ROCU-t használok, és beadom a műtét végén, de nem monitorozok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1">
            <a:extLst>
              <a:ext uri="{FF2B5EF4-FFF2-40B4-BE49-F238E27FC236}">
                <a16:creationId xmlns:a16="http://schemas.microsoft.com/office/drawing/2014/main" id="{DB9A5827-2A3E-3F02-B008-BD8884C41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2748126"/>
            <a:ext cx="5614416" cy="339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1EBA4DB-ADA0-1AC2-11C2-91AE82520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3115501"/>
            <a:ext cx="5614416" cy="26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69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Kép 2" descr="A képen szöveg, Emberi arc, poszter, ember látható&#10;&#10;Automatikusan generált leírás">
            <a:extLst>
              <a:ext uri="{FF2B5EF4-FFF2-40B4-BE49-F238E27FC236}">
                <a16:creationId xmlns:a16="http://schemas.microsoft.com/office/drawing/2014/main" id="{40420224-9292-D735-599C-FC90A0CFE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2" r="8448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Kép 6" descr="A képen szöveg, Emberi arc, poszter, ember látható&#10;&#10;Automatikusan generált leírás">
            <a:extLst>
              <a:ext uri="{FF2B5EF4-FFF2-40B4-BE49-F238E27FC236}">
                <a16:creationId xmlns:a16="http://schemas.microsoft.com/office/drawing/2014/main" id="{907B00DD-C072-B4E4-2356-A34DD8A7E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9" r="8135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Kép 4" descr="A képen szöveg, Emberi arc, poszter, ember látható&#10;&#10;Automatikusan generált leírás">
            <a:extLst>
              <a:ext uri="{FF2B5EF4-FFF2-40B4-BE49-F238E27FC236}">
                <a16:creationId xmlns:a16="http://schemas.microsoft.com/office/drawing/2014/main" id="{33C837AC-DF9C-3111-1FD3-89E7F6CD9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2" r="8387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D3BE31D-AC2D-342E-8FF9-4F0C86E4A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928" y="2937933"/>
            <a:ext cx="1210348" cy="141393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17BD277-2156-C767-0250-4D2838425B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6098" y="2864907"/>
            <a:ext cx="1202320" cy="169968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B343949-4047-C614-736C-32C9AF829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7229" y="2864906"/>
            <a:ext cx="1202320" cy="169968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7119312-8B10-3F33-0645-FD0C713EE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4752" y="2937933"/>
            <a:ext cx="1130916" cy="159874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5E4374E-662C-51DE-BD65-DA196C9BDC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8032" y="2892819"/>
            <a:ext cx="1482097" cy="164385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EFFBA14F-88E3-5396-89B4-3FD3E3829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6331" y="2892819"/>
            <a:ext cx="12827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86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17FA24-1E23-DED9-50ED-C50CA108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Hagyjuk már, vesz levegőt, </a:t>
            </a:r>
            <a:r>
              <a:rPr lang="hu-HU" dirty="0" err="1"/>
              <a:t>extubálom</a:t>
            </a:r>
            <a:r>
              <a:rPr lang="hu-HU" dirty="0"/>
              <a:t> klinikai jelek alapján</a:t>
            </a:r>
          </a:p>
        </p:txBody>
      </p:sp>
      <p:pic>
        <p:nvPicPr>
          <p:cNvPr id="3" name="Extub">
            <a:hlinkClick r:id="" action="ppaction://media"/>
            <a:extLst>
              <a:ext uri="{FF2B5EF4-FFF2-40B4-BE49-F238E27FC236}">
                <a16:creationId xmlns:a16="http://schemas.microsoft.com/office/drawing/2014/main" id="{F641E1C0-4A5A-5212-11B4-C88EBEC7F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6200" y="1870754"/>
            <a:ext cx="4927600" cy="4223657"/>
          </a:xfrm>
          <a:prstGeom prst="rect">
            <a:avLst/>
          </a:prstGeom>
        </p:spPr>
      </p:pic>
      <p:pic>
        <p:nvPicPr>
          <p:cNvPr id="4" name="Préop">
            <a:extLst>
              <a:ext uri="{FF2B5EF4-FFF2-40B4-BE49-F238E27FC236}">
                <a16:creationId xmlns:a16="http://schemas.microsoft.com/office/drawing/2014/main" id="{59C95780-D184-2B65-4720-D11F5332E0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775" y="1870754"/>
            <a:ext cx="4927600" cy="42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1769" y="1687856"/>
            <a:ext cx="9067274" cy="5125521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4347211" y="4521155"/>
            <a:ext cx="2071593" cy="30008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pPr defTabSz="685800"/>
            <a:r>
              <a:rPr lang="hu-HU" sz="135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m.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g</a:t>
            </a:r>
            <a:r>
              <a:rPr lang="hu-HU" sz="1350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enioglossus</a:t>
            </a:r>
            <a:r>
              <a:rPr lang="hu-HU" sz="135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  <a:r>
              <a:rPr lang="hu-HU" sz="1350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dysfunctio</a:t>
            </a:r>
            <a:endParaRPr lang="hu-HU" sz="1350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484370" y="3973616"/>
            <a:ext cx="2789866" cy="30008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F</a:t>
            </a:r>
            <a:r>
              <a:rPr lang="hu-HU" sz="135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első garat és </a:t>
            </a:r>
            <a:r>
              <a:rPr lang="hu-HU" sz="1350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oesophagus</a:t>
            </a:r>
            <a:r>
              <a:rPr lang="hu-HU" sz="135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  <a:r>
              <a:rPr lang="hu-HU" sz="1350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dysfunctio</a:t>
            </a:r>
            <a:endParaRPr lang="hu-HU" sz="1350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8" name="Kanyar jobbra 7"/>
          <p:cNvSpPr/>
          <p:nvPr/>
        </p:nvSpPr>
        <p:spPr>
          <a:xfrm flipH="1">
            <a:off x="6402629" y="3801617"/>
            <a:ext cx="914400" cy="344001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Kanyar jobbra 8"/>
          <p:cNvSpPr/>
          <p:nvPr/>
        </p:nvSpPr>
        <p:spPr>
          <a:xfrm flipH="1">
            <a:off x="5558206" y="4336928"/>
            <a:ext cx="914400" cy="344001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DDAE4D3D-14BA-C14C-B7D0-9787E06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 w="381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A blokk mélysége és a minimális </a:t>
            </a:r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retroglossalis</a:t>
            </a:r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 átmérő</a:t>
            </a:r>
          </a:p>
        </p:txBody>
      </p:sp>
    </p:spTree>
    <p:extLst>
      <p:ext uri="{BB962C8B-B14F-4D97-AF65-F5344CB8AC3E}">
        <p14:creationId xmlns:p14="http://schemas.microsoft.com/office/powerpoint/2010/main" val="19072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9CF620-077F-63F3-2BB8-C06472F4D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Effektív felfüggesztés mellett kevesebb a légzési szövődmény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F0AA37D-8D99-460E-36F9-342870736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86" y="1710630"/>
            <a:ext cx="7949079" cy="478224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91AC1EE-69F2-52B1-99D5-00CA249FA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566" y="6430433"/>
            <a:ext cx="15494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73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id="{391BD42C-1EAE-0094-2142-1F87AA639F08}"/>
              </a:ext>
            </a:extLst>
          </p:cNvPr>
          <p:cNvSpPr txBox="1"/>
          <p:nvPr/>
        </p:nvSpPr>
        <p:spPr>
          <a:xfrm>
            <a:off x="593610" y="2121763"/>
            <a:ext cx="5235490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</a:rPr>
              <a:t>More patients in the NEO group were diagnosed with radiographically confirmed pneumonia (9.6% vs 2.4%).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C81F892-1860-D78F-E8B2-F082F14E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28" y="133004"/>
            <a:ext cx="6235343" cy="285257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0F21AB3-E52E-7F3C-8407-378A6C615295}"/>
              </a:ext>
            </a:extLst>
          </p:cNvPr>
          <p:cNvSpPr txBox="1"/>
          <p:nvPr/>
        </p:nvSpPr>
        <p:spPr>
          <a:xfrm>
            <a:off x="6596882" y="3114761"/>
            <a:ext cx="4531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Különösen idősebb betegekben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421FB86-0CD7-34F1-27BA-73233751E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14" y="4575966"/>
            <a:ext cx="5526085" cy="80610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61B306C-3C07-F75F-8882-91BBF5EF4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183" y="5894773"/>
            <a:ext cx="4196304" cy="3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75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310AED8-0AB0-224F-8CBA-B8CCF763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0" y="643467"/>
            <a:ext cx="3662975" cy="557106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207A6D2-1061-A142-A1C2-9011C4AAA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533" y="2174386"/>
            <a:ext cx="7622917" cy="4040146"/>
          </a:xfrm>
          <a:prstGeom prst="rect">
            <a:avLst/>
          </a:prstGeom>
        </p:spPr>
      </p:pic>
      <p:sp>
        <p:nvSpPr>
          <p:cNvPr id="5" name="Lekerekített téglalap 4">
            <a:extLst>
              <a:ext uri="{FF2B5EF4-FFF2-40B4-BE49-F238E27FC236}">
                <a16:creationId xmlns:a16="http://schemas.microsoft.com/office/drawing/2014/main" id="{BEC14D54-FE05-8F42-A18C-70F8E6989C24}"/>
              </a:ext>
            </a:extLst>
          </p:cNvPr>
          <p:cNvSpPr/>
          <p:nvPr/>
        </p:nvSpPr>
        <p:spPr>
          <a:xfrm>
            <a:off x="5419357" y="643468"/>
            <a:ext cx="5212747" cy="12546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 mg/kg (1.8 x ED</a:t>
            </a:r>
            <a:r>
              <a:rPr lang="en-US" sz="16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pipecuronium </a:t>
            </a: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mg/kg SUGA  </a:t>
            </a: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6-7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mmgHg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IAP</a:t>
            </a:r>
            <a:endParaRPr lang="hu-H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123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00AD57B-3943-1FB2-245A-6485D87F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hu-HU" sz="5400"/>
              <a:t>THM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615BEF05-F787-77DA-C946-8DFB9EEDA8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17636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1106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3C98C0F-912C-7D1C-0EE5-09DF6230D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785" y="650497"/>
            <a:ext cx="3378874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5366393-E6BB-E7CC-7AB3-29C01BF2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964662"/>
            <a:ext cx="3854945" cy="18332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3DAECBD-2D56-68E7-0773-5469C11E7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4085674"/>
            <a:ext cx="3854945" cy="179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07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uházat, Emberi arc, rajzfilm látható&#10;&#10;Automatikusan generált leírás">
            <a:extLst>
              <a:ext uri="{FF2B5EF4-FFF2-40B4-BE49-F238E27FC236}">
                <a16:creationId xmlns:a16="http://schemas.microsoft.com/office/drawing/2014/main" id="{6C3F5B0C-B1B4-8E74-807E-B3777D013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06982"/>
            <a:ext cx="10905066" cy="3844035"/>
          </a:xfrm>
          <a:prstGeom prst="rect">
            <a:avLst/>
          </a:prstGeom>
        </p:spPr>
      </p:pic>
      <p:sp>
        <p:nvSpPr>
          <p:cNvPr id="3" name="Lekerekített téglalap 2">
            <a:extLst>
              <a:ext uri="{FF2B5EF4-FFF2-40B4-BE49-F238E27FC236}">
                <a16:creationId xmlns:a16="http://schemas.microsoft.com/office/drawing/2014/main" id="{85342773-704F-EBD5-61F8-19B32263E793}"/>
              </a:ext>
            </a:extLst>
          </p:cNvPr>
          <p:cNvSpPr/>
          <p:nvPr/>
        </p:nvSpPr>
        <p:spPr>
          <a:xfrm>
            <a:off x="3810000" y="1490133"/>
            <a:ext cx="4910667" cy="575734"/>
          </a:xfrm>
          <a:prstGeom prst="roundRect">
            <a:avLst/>
          </a:prstGeom>
          <a:solidFill>
            <a:srgbClr val="ECD9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F64410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HUN-PANNON</a:t>
            </a:r>
          </a:p>
        </p:txBody>
      </p:sp>
    </p:spTree>
    <p:extLst>
      <p:ext uri="{BB962C8B-B14F-4D97-AF65-F5344CB8AC3E}">
        <p14:creationId xmlns:p14="http://schemas.microsoft.com/office/powerpoint/2010/main" val="161635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9F29F4FC-621C-7E67-9232-09368B17A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Conflict of interest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41BEFD-920E-2FAD-836B-5F2DC79A3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3809999"/>
            <a:ext cx="9769286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Senzyme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Kft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(Uppsala,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Svédország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 Scientific Advisory Board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tagja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vagyok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(Tetragraph monitor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elektróda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fejlesztés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1026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F85B962-ADF7-C574-38B9-C4C2A1E0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96" y="1614559"/>
            <a:ext cx="4807263" cy="1138168"/>
          </a:xfrm>
          <a:prstGeom prst="rect">
            <a:avLst/>
          </a:pr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F2728E2-462A-E8EA-DE2C-F65146DE08D6}"/>
              </a:ext>
            </a:extLst>
          </p:cNvPr>
          <p:cNvSpPr txBox="1"/>
          <p:nvPr/>
        </p:nvSpPr>
        <p:spPr>
          <a:xfrm>
            <a:off x="5333999" y="4440365"/>
            <a:ext cx="6214871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b="1" dirty="0" err="1">
                <a:solidFill>
                  <a:srgbClr val="FF0000"/>
                </a:solidFill>
              </a:rPr>
              <a:t>Szorosabb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értelemben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nincs</a:t>
            </a:r>
            <a:r>
              <a:rPr lang="en-US" sz="2200" b="1" dirty="0">
                <a:solidFill>
                  <a:srgbClr val="FF0000"/>
                </a:solidFill>
              </a:rPr>
              <a:t> is </a:t>
            </a:r>
            <a:r>
              <a:rPr lang="en-US" sz="2200" b="1" dirty="0" err="1">
                <a:solidFill>
                  <a:srgbClr val="FF0000"/>
                </a:solidFill>
              </a:rPr>
              <a:t>szó</a:t>
            </a:r>
            <a:r>
              <a:rPr lang="en-US" sz="2200" b="1" dirty="0">
                <a:solidFill>
                  <a:srgbClr val="FF0000"/>
                </a:solidFill>
              </a:rPr>
              <a:t> a </a:t>
            </a:r>
            <a:r>
              <a:rPr lang="en-US" sz="2200" b="1" dirty="0" err="1">
                <a:solidFill>
                  <a:srgbClr val="FF0000"/>
                </a:solidFill>
              </a:rPr>
              <a:t>relaxánsok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szerepéről</a:t>
            </a:r>
            <a:endParaRPr lang="en-US" sz="2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DA111268-BCBA-283F-5CC3-26E9BB7DC7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731222"/>
              </p:ext>
            </p:extLst>
          </p:nvPr>
        </p:nvGraphicFramePr>
        <p:xfrm>
          <a:off x="5170455" y="94129"/>
          <a:ext cx="6866991" cy="42492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66991">
                  <a:extLst>
                    <a:ext uri="{9D8B030D-6E8A-4147-A177-3AD203B41FA5}">
                      <a16:colId xmlns:a16="http://schemas.microsoft.com/office/drawing/2014/main" val="1569521358"/>
                    </a:ext>
                  </a:extLst>
                </a:gridCol>
              </a:tblGrid>
              <a:tr h="540837">
                <a:tc>
                  <a:txBody>
                    <a:bodyPr/>
                    <a:lstStyle/>
                    <a:p>
                      <a:pPr algn="ctr"/>
                      <a:r>
                        <a:rPr lang="hu-HU" sz="2000" b="1"/>
                        <a:t>Intraoperatív teendők</a:t>
                      </a:r>
                    </a:p>
                  </a:txBody>
                  <a:tcPr marL="65458" marR="65458" marT="32729" marB="32729"/>
                </a:tc>
                <a:extLst>
                  <a:ext uri="{0D108BD9-81ED-4DB2-BD59-A6C34878D82A}">
                    <a16:rowId xmlns:a16="http://schemas.microsoft.com/office/drawing/2014/main" val="566369257"/>
                  </a:ext>
                </a:extLst>
              </a:tr>
              <a:tr h="392257">
                <a:tc>
                  <a:txBody>
                    <a:bodyPr/>
                    <a:lstStyle/>
                    <a:p>
                      <a:r>
                        <a:rPr lang="hu-HU" sz="1600" b="0" dirty="0">
                          <a:solidFill>
                            <a:schemeClr val="tx1"/>
                          </a:solidFill>
                        </a:rPr>
                        <a:t>Minimál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</a:rPr>
                        <a:t>invazív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</a:rPr>
                        <a:t> sebészi technika</a:t>
                      </a:r>
                    </a:p>
                  </a:txBody>
                  <a:tcPr marL="65458" marR="65458" marT="32729" marB="32729"/>
                </a:tc>
                <a:extLst>
                  <a:ext uri="{0D108BD9-81ED-4DB2-BD59-A6C34878D82A}">
                    <a16:rowId xmlns:a16="http://schemas.microsoft.com/office/drawing/2014/main" val="352065405"/>
                  </a:ext>
                </a:extLst>
              </a:tr>
              <a:tr h="392257">
                <a:tc>
                  <a:txBody>
                    <a:bodyPr/>
                    <a:lstStyle/>
                    <a:p>
                      <a:r>
                        <a:rPr lang="hu-HU" sz="1600"/>
                        <a:t>Intraoperativ thrombosis profilaxis</a:t>
                      </a:r>
                    </a:p>
                  </a:txBody>
                  <a:tcPr marL="65458" marR="65458" marT="32729" marB="32729"/>
                </a:tc>
                <a:extLst>
                  <a:ext uri="{0D108BD9-81ED-4DB2-BD59-A6C34878D82A}">
                    <a16:rowId xmlns:a16="http://schemas.microsoft.com/office/drawing/2014/main" val="4150013651"/>
                  </a:ext>
                </a:extLst>
              </a:tr>
              <a:tr h="677446">
                <a:tc>
                  <a:txBody>
                    <a:bodyPr/>
                    <a:lstStyle/>
                    <a:p>
                      <a:r>
                        <a:rPr lang="hu-HU" sz="1600"/>
                        <a:t>Standardizált anesztézia, hosszú hatású opioidok kerülése, multimodalis analgézia</a:t>
                      </a:r>
                    </a:p>
                  </a:txBody>
                  <a:tcPr marL="65458" marR="65458" marT="32729" marB="32729"/>
                </a:tc>
                <a:extLst>
                  <a:ext uri="{0D108BD9-81ED-4DB2-BD59-A6C34878D82A}">
                    <a16:rowId xmlns:a16="http://schemas.microsoft.com/office/drawing/2014/main" val="4266176557"/>
                  </a:ext>
                </a:extLst>
              </a:tr>
              <a:tr h="677446">
                <a:tc>
                  <a:txBody>
                    <a:bodyPr/>
                    <a:lstStyle/>
                    <a:p>
                      <a:r>
                        <a:rPr lang="hu-HU" sz="1600" dirty="0"/>
                        <a:t>A folyadékháztartás kézben tartása (alul-és túlhidrálás kerülése), </a:t>
                      </a:r>
                      <a:r>
                        <a:rPr lang="hu-HU" sz="1600" dirty="0" err="1"/>
                        <a:t>vazopresszor</a:t>
                      </a:r>
                      <a:r>
                        <a:rPr lang="hu-HU" sz="1600" dirty="0"/>
                        <a:t> mérlegelése a megfelelő vérnyomás biztosításához</a:t>
                      </a:r>
                    </a:p>
                  </a:txBody>
                  <a:tcPr marL="65458" marR="65458" marT="32729" marB="32729"/>
                </a:tc>
                <a:extLst>
                  <a:ext uri="{0D108BD9-81ED-4DB2-BD59-A6C34878D82A}">
                    <a16:rowId xmlns:a16="http://schemas.microsoft.com/office/drawing/2014/main" val="732908953"/>
                  </a:ext>
                </a:extLst>
              </a:tr>
              <a:tr h="392257">
                <a:tc>
                  <a:txBody>
                    <a:bodyPr/>
                    <a:lstStyle/>
                    <a:p>
                      <a:r>
                        <a:rPr lang="hu-HU" sz="1600"/>
                        <a:t>Lokoregionális technikák előtérbe helyezése</a:t>
                      </a:r>
                    </a:p>
                  </a:txBody>
                  <a:tcPr marL="65458" marR="65458" marT="32729" marB="32729"/>
                </a:tc>
                <a:extLst>
                  <a:ext uri="{0D108BD9-81ED-4DB2-BD59-A6C34878D82A}">
                    <a16:rowId xmlns:a16="http://schemas.microsoft.com/office/drawing/2014/main" val="1787584182"/>
                  </a:ext>
                </a:extLst>
              </a:tr>
              <a:tr h="392257">
                <a:tc>
                  <a:txBody>
                    <a:bodyPr/>
                    <a:lstStyle/>
                    <a:p>
                      <a:r>
                        <a:rPr lang="hu-HU" sz="1600"/>
                        <a:t>A sebészi drain-ek számának csökkentése</a:t>
                      </a:r>
                    </a:p>
                  </a:txBody>
                  <a:tcPr marL="65458" marR="65458" marT="32729" marB="32729"/>
                </a:tc>
                <a:extLst>
                  <a:ext uri="{0D108BD9-81ED-4DB2-BD59-A6C34878D82A}">
                    <a16:rowId xmlns:a16="http://schemas.microsoft.com/office/drawing/2014/main" val="1568498165"/>
                  </a:ext>
                </a:extLst>
              </a:tr>
              <a:tr h="392257">
                <a:tc>
                  <a:txBody>
                    <a:bodyPr/>
                    <a:lstStyle/>
                    <a:p>
                      <a:r>
                        <a:rPr lang="hu-HU" sz="1600"/>
                        <a:t>A nasogastricus szonda eltávolítása a műtét vége előtt</a:t>
                      </a:r>
                    </a:p>
                  </a:txBody>
                  <a:tcPr marL="65458" marR="65458" marT="32729" marB="32729"/>
                </a:tc>
                <a:extLst>
                  <a:ext uri="{0D108BD9-81ED-4DB2-BD59-A6C34878D82A}">
                    <a16:rowId xmlns:a16="http://schemas.microsoft.com/office/drawing/2014/main" val="914744730"/>
                  </a:ext>
                </a:extLst>
              </a:tr>
              <a:tr h="392257">
                <a:tc>
                  <a:txBody>
                    <a:bodyPr/>
                    <a:lstStyle/>
                    <a:p>
                      <a:r>
                        <a:rPr lang="hu-HU" sz="1600" dirty="0" err="1"/>
                        <a:t>Intraoperativ</a:t>
                      </a:r>
                      <a:r>
                        <a:rPr lang="hu-HU" sz="1600" dirty="0"/>
                        <a:t> </a:t>
                      </a:r>
                      <a:r>
                        <a:rPr lang="hu-HU" sz="1600" dirty="0" err="1"/>
                        <a:t>hypothermia</a:t>
                      </a:r>
                      <a:r>
                        <a:rPr lang="hu-HU" sz="1600" dirty="0"/>
                        <a:t> kerülése</a:t>
                      </a:r>
                    </a:p>
                  </a:txBody>
                  <a:tcPr marL="65458" marR="65458" marT="32729" marB="32729"/>
                </a:tc>
                <a:extLst>
                  <a:ext uri="{0D108BD9-81ED-4DB2-BD59-A6C34878D82A}">
                    <a16:rowId xmlns:a16="http://schemas.microsoft.com/office/drawing/2014/main" val="146994729"/>
                  </a:ext>
                </a:extLst>
              </a:tr>
            </a:tbl>
          </a:graphicData>
        </a:graphic>
      </p:graphicFrame>
      <p:pic>
        <p:nvPicPr>
          <p:cNvPr id="7" name="Kép 6">
            <a:extLst>
              <a:ext uri="{FF2B5EF4-FFF2-40B4-BE49-F238E27FC236}">
                <a16:creationId xmlns:a16="http://schemas.microsoft.com/office/drawing/2014/main" id="{FA796521-4419-0546-A9EC-E7C9542BF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887" y="5705412"/>
            <a:ext cx="2690202" cy="2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7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BF851D7-7226-A5D1-163C-6D02442B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laparoscopos műtétek fiziológiás hatásai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C7B62C4-4659-3280-6D74-9476BF72E3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89" y="556765"/>
            <a:ext cx="7798944" cy="62001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8443C9F-341B-E99E-DEE1-E567B807EA4E}"/>
              </a:ext>
            </a:extLst>
          </p:cNvPr>
          <p:cNvSpPr txBox="1"/>
          <p:nvPr/>
        </p:nvSpPr>
        <p:spPr>
          <a:xfrm>
            <a:off x="83125" y="6277707"/>
            <a:ext cx="38723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/>
              <a:t>Atkinson TM et al. </a:t>
            </a:r>
            <a:r>
              <a:rPr lang="hu-HU" sz="1400" dirty="0" err="1"/>
              <a:t>Circulation</a:t>
            </a:r>
            <a:r>
              <a:rPr lang="hu-HU" sz="1400" dirty="0"/>
              <a:t>. 2017; 135:700-710.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9655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651753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1783211-BAC5-264F-90C3-B6FC1852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903" y="623951"/>
            <a:ext cx="8408193" cy="744836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pneumoperitoneum</a:t>
            </a:r>
            <a: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cardiovascularis</a:t>
            </a:r>
            <a: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hatásai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40B6918-D1BB-B64E-B94F-35D5C61604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4965" y="1675227"/>
            <a:ext cx="7496962" cy="4795628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7B19D526-1AF0-F847-9674-B1EAD74D9598}"/>
              </a:ext>
            </a:extLst>
          </p:cNvPr>
          <p:cNvSpPr txBox="1"/>
          <p:nvPr/>
        </p:nvSpPr>
        <p:spPr>
          <a:xfrm>
            <a:off x="6366334" y="6498657"/>
            <a:ext cx="4301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Galizia</a:t>
            </a:r>
            <a:r>
              <a:rPr lang="hu-HU" sz="12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 G et al. </a:t>
            </a:r>
            <a:r>
              <a:rPr lang="hu-HU" sz="1200" i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Surg </a:t>
            </a:r>
            <a:r>
              <a:rPr lang="hu-HU" sz="1200" i="1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Endosc</a:t>
            </a:r>
            <a:r>
              <a:rPr lang="hu-HU" sz="1200" i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hu-HU" sz="12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2001; 15:477-83.</a:t>
            </a:r>
            <a:endParaRPr lang="en-US" sz="1200" dirty="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E0F379A2-9FC4-CC48-8313-7E26B9C116A7}"/>
              </a:ext>
            </a:extLst>
          </p:cNvPr>
          <p:cNvSpPr/>
          <p:nvPr/>
        </p:nvSpPr>
        <p:spPr>
          <a:xfrm>
            <a:off x="9762181" y="3049863"/>
            <a:ext cx="789709" cy="5957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400" b="1" dirty="0">
                <a:solidFill>
                  <a:srgbClr val="FF0000"/>
                </a:solidFill>
                <a:latin typeface="Calibri" panose="020F0502020204030204"/>
              </a:rPr>
              <a:t>12 </a:t>
            </a:r>
            <a:r>
              <a:rPr lang="hu-HU" sz="1400" b="1" dirty="0" err="1">
                <a:solidFill>
                  <a:srgbClr val="FF0000"/>
                </a:solidFill>
                <a:latin typeface="Calibri" panose="020F0502020204030204"/>
              </a:rPr>
              <a:t>mmHg</a:t>
            </a:r>
            <a:endParaRPr lang="hu-HU" sz="14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8214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rtalom helye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801661"/>
              </p:ext>
            </p:extLst>
          </p:nvPr>
        </p:nvGraphicFramePr>
        <p:xfrm>
          <a:off x="609600" y="996613"/>
          <a:ext cx="10972800" cy="49072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dirty="0" err="1">
                          <a:solidFill>
                            <a:schemeClr val="bg1"/>
                          </a:solidFill>
                        </a:rPr>
                        <a:t>Baseline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dirty="0">
                          <a:solidFill>
                            <a:schemeClr val="bg1"/>
                          </a:solidFill>
                        </a:rPr>
                        <a:t>8 Hgmm PP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dirty="0">
                          <a:solidFill>
                            <a:schemeClr val="bg1"/>
                          </a:solidFill>
                        </a:rPr>
                        <a:t>12 Hgmm PP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dirty="0">
                          <a:solidFill>
                            <a:schemeClr val="bg1"/>
                          </a:solidFill>
                        </a:rPr>
                        <a:t>16 Hgmm PP</a:t>
                      </a:r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dirty="0"/>
                        <a:t>Atelektázia (%)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4 ± 1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9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2*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12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2*</a:t>
                      </a:r>
                      <a:endParaRPr kumimoji="0" lang="en-US" sz="20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15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2</a:t>
                      </a:r>
                      <a:r>
                        <a:rPr lang="hu-HU" sz="2000" dirty="0"/>
                        <a:t>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*, **</a:t>
                      </a:r>
                      <a:endParaRPr kumimoji="0" lang="en-US" sz="20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dirty="0"/>
                        <a:t>Optimálisan</a:t>
                      </a:r>
                      <a:r>
                        <a:rPr lang="hu-HU" sz="2000" baseline="0" dirty="0"/>
                        <a:t> légző tüdőterület (%)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44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5</a:t>
                      </a:r>
                      <a:r>
                        <a:rPr lang="hu-HU" sz="2000" baseline="0" dirty="0"/>
                        <a:t>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41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6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36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6*</a:t>
                      </a:r>
                      <a:endParaRPr kumimoji="0" lang="en-US" sz="20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35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5*</a:t>
                      </a:r>
                      <a:endParaRPr kumimoji="0" lang="en-US" sz="20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dirty="0"/>
                        <a:t>FRC</a:t>
                      </a:r>
                      <a:r>
                        <a:rPr lang="hu-HU" sz="2000" baseline="0" dirty="0"/>
                        <a:t> </a:t>
                      </a:r>
                      <a:r>
                        <a:rPr lang="hu-HU" sz="2000" dirty="0"/>
                        <a:t>(ml)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772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32</a:t>
                      </a:r>
                      <a:r>
                        <a:rPr lang="hu-HU" sz="2000" dirty="0"/>
                        <a:t>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668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31*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635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37*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617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39*, **</a:t>
                      </a:r>
                      <a:endParaRPr kumimoji="0" lang="en-US" sz="20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dirty="0" err="1"/>
                        <a:t>Ppeak</a:t>
                      </a:r>
                      <a:r>
                        <a:rPr lang="hu-HU" sz="2000" dirty="0"/>
                        <a:t> (cmH</a:t>
                      </a:r>
                      <a:r>
                        <a:rPr lang="hu-HU" sz="2000" baseline="-25000" dirty="0"/>
                        <a:t>2</a:t>
                      </a:r>
                      <a:r>
                        <a:rPr lang="hu-HU" sz="2000" dirty="0"/>
                        <a:t>O)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21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2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30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3*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35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3*, **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40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2*, **, ***</a:t>
                      </a:r>
                      <a:endParaRPr kumimoji="0" lang="en-US" sz="20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 err="1"/>
                        <a:t>Pplateau</a:t>
                      </a:r>
                      <a:r>
                        <a:rPr lang="hu-HU" sz="2000" dirty="0"/>
                        <a:t>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(cmH</a:t>
                      </a:r>
                      <a:r>
                        <a:rPr kumimoji="0" lang="hu-HU" sz="20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O)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18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2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26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2*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30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3*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37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3*, **, ***</a:t>
                      </a:r>
                      <a:endParaRPr kumimoji="0" lang="en-US" sz="20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Compliance (ml/cmH</a:t>
                      </a:r>
                      <a:r>
                        <a:rPr kumimoji="0" lang="hu-HU" sz="20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O)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26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3</a:t>
                      </a:r>
                      <a:r>
                        <a:rPr lang="hu-HU" sz="2000" dirty="0"/>
                        <a:t>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15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2*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12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2*, **</a:t>
                      </a:r>
                      <a:endParaRPr kumimoji="0" lang="en-US" sz="20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/>
                        <a:t>11 </a:t>
                      </a:r>
                      <a:r>
                        <a:rPr kumimoji="0" lang="hu-HU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± 2*, **, ***</a:t>
                      </a:r>
                      <a:endParaRPr kumimoji="0" lang="en-US" sz="20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493987"/>
          </a:xfrm>
          <a:ln w="28575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r>
              <a:rPr lang="hu-HU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Pulmonális hatások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39144" y="5903893"/>
            <a:ext cx="6023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*p&lt;0,005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baseline-nal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összehasonlítva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**p&lt;0,05 8 Hgmm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PP-vel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összehasonlítva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***p&lt;0,05 12 Hmm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PP-vel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összehasonlítva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096000" y="6491348"/>
            <a:ext cx="626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CM et al. Acta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Anaesth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Scand. 2011; 55:887-96.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17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762000" y="1567619"/>
            <a:ext cx="10614992" cy="46884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Sebfájdalom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Viscerális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Vállfájdalom</a:t>
            </a:r>
            <a:r>
              <a:rPr lang="hu-HU" sz="2800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hu-HU" sz="28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30-50%</a:t>
            </a:r>
            <a:r>
              <a:rPr lang="hu-HU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-70%</a:t>
            </a:r>
            <a:r>
              <a:rPr lang="hu-HU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endParaRPr lang="hu-HU" sz="2800" i="1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Okai: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hu-HU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-ből alakult karbonsav kémiailag ingerli a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peritoneumot</a:t>
            </a: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Rekeszizom túlfeszülése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Peritoneum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túlfeszülése</a:t>
            </a:r>
            <a:r>
              <a:rPr lang="hu-HU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7025581" y="5903893"/>
            <a:ext cx="38811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400" baseline="30000" dirty="0">
                <a:solidFill>
                  <a:prstClr val="black"/>
                </a:solidFill>
              </a:rPr>
              <a:t>1</a:t>
            </a:r>
            <a:r>
              <a:rPr lang="hu-HU" sz="1400" dirty="0">
                <a:solidFill>
                  <a:prstClr val="black"/>
                </a:solidFill>
              </a:rPr>
              <a:t>Kim MH et al. </a:t>
            </a:r>
            <a:r>
              <a:rPr lang="hu-HU" sz="1400" i="1" dirty="0" err="1">
                <a:solidFill>
                  <a:prstClr val="black"/>
                </a:solidFill>
              </a:rPr>
              <a:t>Medicine</a:t>
            </a:r>
            <a:r>
              <a:rPr lang="hu-HU" sz="1400" dirty="0">
                <a:solidFill>
                  <a:prstClr val="black"/>
                </a:solidFill>
              </a:rPr>
              <a:t>. 2016; 95:e2920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hu-HU" sz="1400" baseline="30000" dirty="0">
                <a:solidFill>
                  <a:prstClr val="black"/>
                </a:solidFill>
              </a:rPr>
              <a:t>2</a:t>
            </a:r>
            <a:r>
              <a:rPr lang="hu-HU" sz="1400" dirty="0">
                <a:solidFill>
                  <a:prstClr val="black"/>
                </a:solidFill>
              </a:rPr>
              <a:t>Rosenberg J et al. </a:t>
            </a:r>
            <a:r>
              <a:rPr lang="hu-HU" sz="1400" i="1" dirty="0" err="1">
                <a:solidFill>
                  <a:prstClr val="black"/>
                </a:solidFill>
              </a:rPr>
              <a:t>Adv</a:t>
            </a:r>
            <a:r>
              <a:rPr lang="hu-HU" sz="1400" i="1" dirty="0">
                <a:solidFill>
                  <a:prstClr val="black"/>
                </a:solidFill>
              </a:rPr>
              <a:t> </a:t>
            </a:r>
            <a:r>
              <a:rPr lang="hu-HU" sz="1400" i="1" dirty="0" err="1">
                <a:solidFill>
                  <a:prstClr val="black"/>
                </a:solidFill>
              </a:rPr>
              <a:t>Ther</a:t>
            </a:r>
            <a:r>
              <a:rPr lang="hu-HU" sz="1400" dirty="0">
                <a:solidFill>
                  <a:prstClr val="black"/>
                </a:solidFill>
              </a:rPr>
              <a:t>. 2017; 34:925-36</a:t>
            </a:r>
          </a:p>
          <a:p>
            <a:r>
              <a:rPr lang="hu-HU" sz="1400" baseline="30000" dirty="0">
                <a:solidFill>
                  <a:prstClr val="black"/>
                </a:solidFill>
              </a:rPr>
              <a:t>3</a:t>
            </a:r>
            <a:r>
              <a:rPr lang="hu-HU" sz="1400" dirty="0">
                <a:solidFill>
                  <a:prstClr val="black"/>
                </a:solidFill>
              </a:rPr>
              <a:t>Tsai HW et al. </a:t>
            </a:r>
            <a:r>
              <a:rPr lang="hu-HU" sz="1400" i="1" dirty="0" err="1">
                <a:solidFill>
                  <a:prstClr val="black"/>
                </a:solidFill>
              </a:rPr>
              <a:t>Arch</a:t>
            </a:r>
            <a:r>
              <a:rPr lang="hu-HU" sz="1400" i="1" dirty="0">
                <a:solidFill>
                  <a:prstClr val="black"/>
                </a:solidFill>
              </a:rPr>
              <a:t> Surg</a:t>
            </a:r>
            <a:r>
              <a:rPr lang="hu-HU" sz="1400" dirty="0">
                <a:solidFill>
                  <a:prstClr val="black"/>
                </a:solidFill>
              </a:rPr>
              <a:t>. 2011; 146:1360-6.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3760" y="1656421"/>
            <a:ext cx="5681134" cy="2132319"/>
          </a:xfrm>
          <a:prstGeom prst="rect">
            <a:avLst/>
          </a:prstGeom>
        </p:spPr>
      </p:pic>
      <p:sp>
        <p:nvSpPr>
          <p:cNvPr id="2" name="Cím 1"/>
          <p:cNvSpPr txBox="1">
            <a:spLocks/>
          </p:cNvSpPr>
          <p:nvPr/>
        </p:nvSpPr>
        <p:spPr>
          <a:xfrm>
            <a:off x="447360" y="215443"/>
            <a:ext cx="10972800" cy="9860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sz="4000" b="1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Laparoszkópiát</a:t>
            </a:r>
            <a:r>
              <a:rPr lang="hu-HU" sz="40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követő fájdalom </a:t>
            </a:r>
          </a:p>
        </p:txBody>
      </p:sp>
    </p:spTree>
    <p:extLst>
      <p:ext uri="{BB962C8B-B14F-4D97-AF65-F5344CB8AC3E}">
        <p14:creationId xmlns:p14="http://schemas.microsoft.com/office/powerpoint/2010/main" val="249457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37097" y="1428750"/>
            <a:ext cx="9117807" cy="2105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recommend deepening neuromuscular blockade if surgical conditions need to be improved (1B)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553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lapértelmezett terv">
  <a:themeElements>
    <a:clrScheme name="5. egyéni séma">
      <a:dk1>
        <a:sysClr val="windowText" lastClr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3E3E67"/>
      </a:accent2>
      <a:accent3>
        <a:srgbClr val="FF0000"/>
      </a:accent3>
      <a:accent4>
        <a:srgbClr val="0070C0"/>
      </a:accent4>
      <a:accent5>
        <a:srgbClr val="8B5D3D"/>
      </a:accent5>
      <a:accent6>
        <a:srgbClr val="53548A"/>
      </a:accent6>
      <a:hlink>
        <a:srgbClr val="0070C0"/>
      </a:hlink>
      <a:folHlink>
        <a:srgbClr val="C2A874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-téma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718</Words>
  <Application>Microsoft Macintosh PowerPoint</Application>
  <PresentationFormat>Szélesvásznú</PresentationFormat>
  <Paragraphs>123</Paragraphs>
  <Slides>27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5</vt:i4>
      </vt:variant>
      <vt:variant>
        <vt:lpstr>Diacímek</vt:lpstr>
      </vt:variant>
      <vt:variant>
        <vt:i4>27</vt:i4>
      </vt:variant>
    </vt:vector>
  </HeadingPairs>
  <TitlesOfParts>
    <vt:vector size="39" baseType="lpstr">
      <vt:lpstr>Aptos</vt:lpstr>
      <vt:lpstr>Aptos Display</vt:lpstr>
      <vt:lpstr>Arial</vt:lpstr>
      <vt:lpstr>Bell MT</vt:lpstr>
      <vt:lpstr>Calibri</vt:lpstr>
      <vt:lpstr>Calibri Light</vt:lpstr>
      <vt:lpstr>Wingdings</vt:lpstr>
      <vt:lpstr>Office-téma</vt:lpstr>
      <vt:lpstr>2_Office-téma</vt:lpstr>
      <vt:lpstr>Alapértelmezett terv</vt:lpstr>
      <vt:lpstr>1_Office-téma</vt:lpstr>
      <vt:lpstr>3_Office-téma</vt:lpstr>
      <vt:lpstr>Enhanced recovery after surgery (ERAS) A neuromuscularis block szerepe</vt:lpstr>
      <vt:lpstr>PowerPoint-bemutató</vt:lpstr>
      <vt:lpstr>Conflict of interest</vt:lpstr>
      <vt:lpstr>PowerPoint-bemutató</vt:lpstr>
      <vt:lpstr>A laparoscopos műtétek fiziológiás hatásai</vt:lpstr>
      <vt:lpstr>A pneumoperitoneum cardiovascularis hatásai</vt:lpstr>
      <vt:lpstr>Pulmonális hatások</vt:lpstr>
      <vt:lpstr>PowerPoint-bemutató</vt:lpstr>
      <vt:lpstr>We recommend deepening neuromuscular blockade if surgical conditions need to be improved (1B)</vt:lpstr>
      <vt:lpstr>PowerPoint-bemutató</vt:lpstr>
      <vt:lpstr>A megoldás: mély neuromuszkuláris blokk alkalmazása</vt:lpstr>
      <vt:lpstr>High risk: severe cardiac, COPD, peripheral arterial</vt:lpstr>
      <vt:lpstr>Mély blokk definíció laparoszkópos műtétekhez</vt:lpstr>
      <vt:lpstr>ERAS elvárások</vt:lpstr>
      <vt:lpstr>Neuromuszkuláris megfontolások</vt:lpstr>
      <vt:lpstr>Közepes hatástartamú relaxánsok</vt:lpstr>
      <vt:lpstr>A PORNMB gyakorisága NEO alkalmazása után</vt:lpstr>
      <vt:lpstr>Bizonyos mélységű blokk esetén NEO nem is adható, csak SUGA (nagy dózisban)</vt:lpstr>
      <vt:lpstr>OK, akkor ROCU-t használok, és beadom a műtét végén, de nem monitorozok</vt:lpstr>
      <vt:lpstr>Hagyjuk már, vesz levegőt, extubálom klinikai jelek alapján</vt:lpstr>
      <vt:lpstr>A blokk mélysége és a minimális retroglossalis átmérő</vt:lpstr>
      <vt:lpstr>Effektív felfüggesztés mellett kevesebb a légzési szövődmény</vt:lpstr>
      <vt:lpstr>PowerPoint-bemutató</vt:lpstr>
      <vt:lpstr>PowerPoint-bemutató</vt:lpstr>
      <vt:lpstr>THM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recommend using a muscle relaxant to facilitate tracheal intubation (1A)</dc:title>
  <dc:creator>user</dc:creator>
  <cp:lastModifiedBy>Dr. Fülesdi Béla</cp:lastModifiedBy>
  <cp:revision>31</cp:revision>
  <dcterms:created xsi:type="dcterms:W3CDTF">2023-03-06T07:28:28Z</dcterms:created>
  <dcterms:modified xsi:type="dcterms:W3CDTF">2023-09-29T06:02:20Z</dcterms:modified>
</cp:coreProperties>
</file>