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6"/>
  </p:notesMasterIdLst>
  <p:sldIdLst>
    <p:sldId id="256" r:id="rId2"/>
    <p:sldId id="259" r:id="rId3"/>
    <p:sldId id="267" r:id="rId4"/>
    <p:sldId id="257" r:id="rId5"/>
    <p:sldId id="269" r:id="rId6"/>
    <p:sldId id="270" r:id="rId7"/>
    <p:sldId id="271" r:id="rId8"/>
    <p:sldId id="569" r:id="rId9"/>
    <p:sldId id="576" r:id="rId10"/>
    <p:sldId id="571" r:id="rId11"/>
    <p:sldId id="572" r:id="rId12"/>
    <p:sldId id="577" r:id="rId13"/>
    <p:sldId id="585" r:id="rId14"/>
    <p:sldId id="581" r:id="rId15"/>
    <p:sldId id="573" r:id="rId16"/>
    <p:sldId id="578" r:id="rId17"/>
    <p:sldId id="579" r:id="rId18"/>
    <p:sldId id="580" r:id="rId19"/>
    <p:sldId id="582" r:id="rId20"/>
    <p:sldId id="588" r:id="rId21"/>
    <p:sldId id="584" r:id="rId22"/>
    <p:sldId id="575" r:id="rId23"/>
    <p:sldId id="266" r:id="rId24"/>
    <p:sldId id="586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oppins" pitchFamily="2" charset="0"/>
      <p:regular r:id="rId31"/>
      <p:bold r:id="rId32"/>
      <p:italic r:id="rId33"/>
      <p:boldItalic r:id="rId34"/>
    </p:embeddedFont>
    <p:embeddedFont>
      <p:font typeface="Poppins Bold" pitchFamily="2" charset="0"/>
      <p:bold r:id="rId35"/>
    </p:embeddedFont>
    <p:embeddedFont>
      <p:font typeface="Poppins Regular" pitchFamily="2" charset="0"/>
      <p:regular r:id="rId36"/>
    </p:embeddedFont>
    <p:embeddedFont>
      <p:font typeface="Poppins Regular" pitchFamily="2" charset="0"/>
      <p:regular r:id="rId36"/>
    </p:embeddedFont>
  </p:embeddedFontLst>
  <p:defaultTextStyle>
    <a:defPPr>
      <a:defRPr lang="en-US"/>
    </a:defPPr>
    <a:lvl1pPr marL="0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1pPr>
    <a:lvl2pPr marL="382676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2pPr>
    <a:lvl3pPr marL="765353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3pPr>
    <a:lvl4pPr marL="1148029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4pPr>
    <a:lvl5pPr marL="1530706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5pPr>
    <a:lvl6pPr marL="1913382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6pPr>
    <a:lvl7pPr marL="2296058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7pPr>
    <a:lvl8pPr marL="2678735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8pPr>
    <a:lvl9pPr marL="3061411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  <a:srgbClr val="121D46"/>
    <a:srgbClr val="9DA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17" autoAdjust="0"/>
    <p:restoredTop sz="87758"/>
  </p:normalViewPr>
  <p:slideViewPr>
    <p:cSldViewPr snapToGrid="0">
      <p:cViewPr varScale="1">
        <p:scale>
          <a:sx n="94" d="100"/>
          <a:sy n="94" d="100"/>
        </p:scale>
        <p:origin x="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A3925-DD04-41B5-9794-B736107BFBFE}" type="datetimeFigureOut">
              <a:rPr lang="hu-HU" smtClean="0"/>
              <a:t>2023. 09. 29.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B3B42-98B4-4C8A-992B-19765CF92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60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1pPr>
    <a:lvl2pPr marL="544243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2pPr>
    <a:lvl3pPr marL="1088485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3pPr>
    <a:lvl4pPr marL="1632728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4pPr>
    <a:lvl5pPr marL="2176969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5pPr>
    <a:lvl6pPr marL="2721212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6pPr>
    <a:lvl7pPr marL="3265454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7pPr>
    <a:lvl8pPr marL="3809697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8pPr>
    <a:lvl9pPr marL="4353939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800" b="1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Komplex </a:t>
            </a:r>
            <a:r>
              <a:rPr lang="hu-HU" sz="1800" b="1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ellátási</a:t>
            </a:r>
            <a:r>
              <a:rPr lang="hu-HU" sz="1800" b="1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protokoll</a:t>
            </a: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melyet nagy </a:t>
            </a:r>
            <a:r>
              <a:rPr lang="hu-HU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műtéten</a:t>
            </a: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átesett</a:t>
            </a: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betegek korai </a:t>
            </a:r>
            <a:r>
              <a:rPr lang="hu-HU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felépülésére</a:t>
            </a: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terveztek</a:t>
            </a:r>
            <a:endParaRPr lang="hu-HU" sz="1800" b="1" dirty="0">
              <a:solidFill>
                <a:srgbClr val="3F3F3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Magában</a:t>
            </a: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foglalja a </a:t>
            </a:r>
            <a:r>
              <a:rPr lang="hu-HU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műtéttel</a:t>
            </a: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kapcsolatos </a:t>
            </a:r>
            <a:r>
              <a:rPr lang="hu-HU" sz="1429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29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hu-HU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̈sszes</a:t>
            </a: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elemet (az </a:t>
            </a:r>
            <a:r>
              <a:rPr lang="hu-HU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éhezést</a:t>
            </a: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hu-HU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szövetkárosodást</a:t>
            </a: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hu-HU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vérzést</a:t>
            </a: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hu-HU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hipotermiat</a:t>
            </a: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hu-HU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fájdalmat</a:t>
            </a: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hu-HU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hipoxiát</a:t>
            </a: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az </a:t>
            </a:r>
            <a:r>
              <a:rPr lang="hu-HU" sz="1800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ileust</a:t>
            </a:r>
            <a:r>
              <a:rPr lang="hu-HU" sz="180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hu-HU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664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-első lépés, hogy a beteget </a:t>
            </a:r>
            <a:r>
              <a:rPr lang="hu-HU" dirty="0" err="1"/>
              <a:t>bátorítjon</a:t>
            </a:r>
            <a:r>
              <a:rPr lang="hu-HU" dirty="0"/>
              <a:t>, hogy Műtét előtt igyon – műtét előtt 2 h-</a:t>
            </a:r>
            <a:r>
              <a:rPr lang="hu-HU" dirty="0" err="1"/>
              <a:t>ig</a:t>
            </a:r>
            <a:endParaRPr lang="hu-HU" dirty="0"/>
          </a:p>
          <a:p>
            <a:pPr marL="285750" indent="-285750">
              <a:buFontTx/>
              <a:buChar char="-"/>
            </a:pPr>
            <a:r>
              <a:rPr lang="hu-HU" dirty="0"/>
              <a:t>Egyénre szabottan SV </a:t>
            </a:r>
            <a:r>
              <a:rPr lang="hu-HU" dirty="0" err="1"/>
              <a:t>optimaliázáció</a:t>
            </a:r>
            <a:r>
              <a:rPr lang="hu-HU" dirty="0"/>
              <a:t>!</a:t>
            </a:r>
          </a:p>
          <a:p>
            <a:pPr marL="285750" marR="0" lvl="0" indent="-285750" algn="l" defTabSz="1088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altLang="hu-H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Kiterjeszthető:  </a:t>
            </a:r>
            <a:r>
              <a:rPr lang="hu-HU" altLang="hu-H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CO, a volument státusz dinamikus paramétereinek (</a:t>
            </a:r>
            <a:r>
              <a:rPr lang="hu-HU" altLang="hu-H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SVV, PPV</a:t>
            </a:r>
            <a:r>
              <a:rPr lang="hu-HU" altLang="hu-H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és a </a:t>
            </a:r>
            <a:r>
              <a:rPr lang="hu-HU" altLang="hu-HU" sz="1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ScvO</a:t>
            </a:r>
            <a:r>
              <a:rPr lang="hu-HU" altLang="hu-HU" sz="1600" b="1" baseline="-25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altLang="hu-H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(70%) követése. </a:t>
            </a:r>
            <a:r>
              <a:rPr lang="hu-HU" altLang="hu-H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77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59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10" descr="Kép 10"/>
          <p:cNvPicPr>
            <a:picLocks/>
          </p:cNvPicPr>
          <p:nvPr userDrawn="1"/>
        </p:nvPicPr>
        <p:blipFill>
          <a:blip r:embed="rId2"/>
          <a:srcRect l="33196"/>
          <a:stretch>
            <a:fillRect/>
          </a:stretch>
        </p:blipFill>
        <p:spPr>
          <a:xfrm flipH="1">
            <a:off x="7840800" y="345600"/>
            <a:ext cx="4352400" cy="65232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l">
              <a:lnSpc>
                <a:spcPct val="100000"/>
              </a:lnSpc>
              <a:defRPr sz="54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600" y="4201200"/>
            <a:ext cx="4172400" cy="10044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l">
              <a:lnSpc>
                <a:spcPts val="2391"/>
              </a:lnSpc>
              <a:spcBef>
                <a:spcPts val="0"/>
              </a:spcBef>
              <a:buNone/>
              <a:defRPr sz="18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399" indent="0" algn="ctr">
              <a:buNone/>
              <a:defRPr sz="1801"/>
            </a:lvl3pPr>
            <a:lvl4pPr marL="1371599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7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6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pic>
        <p:nvPicPr>
          <p:cNvPr id="8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400" y="723600"/>
            <a:ext cx="3358800" cy="7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zöveg helye 20"/>
          <p:cNvSpPr>
            <a:spLocks noGrp="1"/>
          </p:cNvSpPr>
          <p:nvPr>
            <p:ph type="body" sz="quarter" idx="10"/>
          </p:nvPr>
        </p:nvSpPr>
        <p:spPr>
          <a:xfrm>
            <a:off x="741600" y="6134400"/>
            <a:ext cx="4172400" cy="367200"/>
          </a:xfrm>
          <a:prstGeom prst="rect">
            <a:avLst/>
          </a:prstGeom>
        </p:spPr>
        <p:txBody>
          <a:bodyPr wrap="none" lIns="90000" tIns="46800" rIns="90000" bIns="46800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8556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0" descr="Kép 10"/>
          <p:cNvPicPr>
            <a:picLocks noChangeAspect="1"/>
          </p:cNvPicPr>
          <p:nvPr userDrawn="1"/>
        </p:nvPicPr>
        <p:blipFill>
          <a:blip r:embed="rId2"/>
          <a:srcRect t="14602" r="55677"/>
          <a:stretch>
            <a:fillRect/>
          </a:stretch>
        </p:blipFill>
        <p:spPr>
          <a:xfrm flipH="1">
            <a:off x="0" y="3378"/>
            <a:ext cx="4736708" cy="6851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6800" y="723600"/>
            <a:ext cx="3358800" cy="7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96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r">
              <a:lnSpc>
                <a:spcPct val="100000"/>
              </a:lnSpc>
              <a:defRPr sz="54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0"/>
          </p:nvPr>
        </p:nvSpPr>
        <p:spPr>
          <a:xfrm>
            <a:off x="7509377" y="6134400"/>
            <a:ext cx="4172400" cy="367200"/>
          </a:xfrm>
          <a:prstGeom prst="rect">
            <a:avLst/>
          </a:prstGeom>
        </p:spPr>
        <p:txBody>
          <a:bodyPr wrap="none" lIns="90000" tIns="46800" rIns="90000" bIns="46800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4536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19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292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FF6F5FB-C6F9-6F42-8875-6E6003C04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6A44A54-EDA3-1C41-B0CB-0EBFE2FE2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3F5B87-5E70-644B-AF9A-0539E110B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70DA-BD16-2442-87AF-8AFA345948C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4308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3" descr="Kép 3"/>
          <p:cNvPicPr>
            <a:picLocks/>
          </p:cNvPicPr>
          <p:nvPr userDrawn="1"/>
        </p:nvPicPr>
        <p:blipFill>
          <a:blip r:embed="rId2"/>
          <a:srcRect r="70737"/>
          <a:stretch>
            <a:fillRect/>
          </a:stretch>
        </p:blipFill>
        <p:spPr>
          <a:xfrm>
            <a:off x="8305200" y="0"/>
            <a:ext cx="388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>
              <a:defRPr sz="5400">
                <a:solidFill>
                  <a:schemeClr val="bg1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600" y="4201200"/>
            <a:ext cx="8977500" cy="38728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391"/>
              </a:lnSpc>
              <a:spcBef>
                <a:spcPts val="0"/>
              </a:spcBef>
              <a:buNone/>
              <a:defRPr sz="1687">
                <a:solidFill>
                  <a:schemeClr val="bg1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6" name="Ábra 4" descr="Ábra 4"/>
          <p:cNvPicPr>
            <a:picLocks/>
          </p:cNvPicPr>
          <p:nvPr userDrawn="1"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1546" y="6116400"/>
            <a:ext cx="1678854" cy="3594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91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51" y="1288406"/>
            <a:ext cx="10749375" cy="594844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8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741600" y="2264400"/>
            <a:ext cx="5216400" cy="3471867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3"/>
          </p:nvPr>
        </p:nvSpPr>
        <p:spPr>
          <a:xfrm>
            <a:off x="6354000" y="2264400"/>
            <a:ext cx="5216400" cy="3471867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9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5611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2" descr="Kép 2"/>
          <p:cNvPicPr>
            <a:picLocks/>
          </p:cNvPicPr>
          <p:nvPr userDrawn="1"/>
        </p:nvPicPr>
        <p:blipFill>
          <a:blip r:embed="rId2"/>
          <a:srcRect t="15778" r="25348"/>
          <a:stretch>
            <a:fillRect/>
          </a:stretch>
        </p:blipFill>
        <p:spPr>
          <a:xfrm>
            <a:off x="10144057" y="0"/>
            <a:ext cx="2048400" cy="223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741600" y="2264400"/>
            <a:ext cx="10526625" cy="3532618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2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72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ép helye 20"/>
          <p:cNvSpPr>
            <a:spLocks noGrp="1"/>
          </p:cNvSpPr>
          <p:nvPr>
            <p:ph type="pic" sz="quarter" idx="15"/>
          </p:nvPr>
        </p:nvSpPr>
        <p:spPr>
          <a:xfrm>
            <a:off x="6095251" y="115200"/>
            <a:ext cx="6095250" cy="6742800"/>
          </a:xfrm>
          <a:prstGeom prst="rect">
            <a:avLst/>
          </a:prstGeom>
          <a:solidFill>
            <a:srgbClr val="E9E9E9"/>
          </a:solidFill>
        </p:spPr>
        <p:txBody>
          <a:bodyPr lIns="50400" tIns="50400" rIns="50400" bIns="50400"/>
          <a:lstStyle>
            <a:lvl1pPr marL="0" indent="0">
              <a:buNone/>
              <a:defRPr sz="16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90792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741600" y="2264401"/>
            <a:ext cx="4885200" cy="34796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9079200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2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6561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ép helye 20"/>
          <p:cNvSpPr>
            <a:spLocks noGrp="1"/>
          </p:cNvSpPr>
          <p:nvPr>
            <p:ph type="pic" sz="quarter" idx="15"/>
          </p:nvPr>
        </p:nvSpPr>
        <p:spPr>
          <a:xfrm>
            <a:off x="0" y="115200"/>
            <a:ext cx="6095250" cy="6742800"/>
          </a:xfrm>
          <a:prstGeom prst="rect">
            <a:avLst/>
          </a:prstGeom>
          <a:solidFill>
            <a:srgbClr val="E9E9E9"/>
          </a:solidFill>
        </p:spPr>
        <p:txBody>
          <a:bodyPr lIns="50400" tIns="50400" rIns="50400" bIns="50400"/>
          <a:lstStyle>
            <a:lvl1pPr marL="0" indent="0">
              <a:buNone/>
              <a:defRPr sz="16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400" y="1360800"/>
            <a:ext cx="5435249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6724800" y="2264401"/>
            <a:ext cx="4885200" cy="34796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391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6724800" y="730800"/>
            <a:ext cx="5421749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1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3706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ing - általános helyőrz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6452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608400" y="4136400"/>
            <a:ext cx="3423600" cy="135421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645200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4280400" y="4136400"/>
            <a:ext cx="3423600" cy="135421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6"/>
          </p:nvPr>
        </p:nvSpPr>
        <p:spPr>
          <a:xfrm>
            <a:off x="7952400" y="4136655"/>
            <a:ext cx="3423600" cy="1353964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Oval 22"/>
          <p:cNvSpPr/>
          <p:nvPr userDrawn="1"/>
        </p:nvSpPr>
        <p:spPr>
          <a:xfrm>
            <a:off x="1816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  <p:sp>
        <p:nvSpPr>
          <p:cNvPr id="14" name="Oval 24"/>
          <p:cNvSpPr/>
          <p:nvPr userDrawn="1"/>
        </p:nvSpPr>
        <p:spPr>
          <a:xfrm>
            <a:off x="9160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5" name="Oval 26"/>
          <p:cNvSpPr/>
          <p:nvPr userDrawn="1"/>
        </p:nvSpPr>
        <p:spPr>
          <a:xfrm>
            <a:off x="5488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6000" tIns="36000" rIns="36000" bIns="3600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7"/>
          </p:nvPr>
        </p:nvSpPr>
        <p:spPr>
          <a:xfrm>
            <a:off x="5783400" y="3146400"/>
            <a:ext cx="417600" cy="417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7" name="Szöveg helye 5"/>
          <p:cNvSpPr>
            <a:spLocks noGrp="1"/>
          </p:cNvSpPr>
          <p:nvPr>
            <p:ph type="body" sz="quarter" idx="18" hasCustomPrompt="1"/>
          </p:nvPr>
        </p:nvSpPr>
        <p:spPr>
          <a:xfrm>
            <a:off x="2110950" y="3146400"/>
            <a:ext cx="418500" cy="41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 err="1"/>
              <a:t>Mintszöveg</a:t>
            </a:r>
            <a:r>
              <a:rPr lang="hu-HU" dirty="0"/>
              <a:t> szerkesztése</a:t>
            </a:r>
          </a:p>
        </p:txBody>
      </p:sp>
      <p:sp>
        <p:nvSpPr>
          <p:cNvPr id="18" name="Szöveg helye 5"/>
          <p:cNvSpPr>
            <a:spLocks noGrp="1"/>
          </p:cNvSpPr>
          <p:nvPr>
            <p:ph type="body" sz="quarter" idx="19"/>
          </p:nvPr>
        </p:nvSpPr>
        <p:spPr>
          <a:xfrm>
            <a:off x="9454950" y="3146400"/>
            <a:ext cx="418500" cy="417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20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2643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Ábra 2" descr="Ábra 2"/>
          <p:cNvPicPr>
            <a:picLocks/>
          </p:cNvPicPr>
          <p:nvPr userDrawn="1"/>
        </p:nvPicPr>
        <p:blipFill>
          <a:blip r:embed="rId2"/>
          <a:srcRect r="21663"/>
          <a:stretch>
            <a:fillRect/>
          </a:stretch>
        </p:blipFill>
        <p:spPr>
          <a:xfrm>
            <a:off x="10725235" y="4525200"/>
            <a:ext cx="1466766" cy="110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Ábra 23" descr="Ábra 23"/>
          <p:cNvPicPr>
            <a:picLocks/>
          </p:cNvPicPr>
          <p:nvPr userDrawn="1"/>
        </p:nvPicPr>
        <p:blipFill>
          <a:blip r:embed="rId2"/>
          <a:srcRect l="26987"/>
          <a:stretch>
            <a:fillRect/>
          </a:stretch>
        </p:blipFill>
        <p:spPr>
          <a:xfrm>
            <a:off x="0" y="2563200"/>
            <a:ext cx="1367057" cy="110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Kép 2" descr="Kép 2"/>
          <p:cNvPicPr>
            <a:picLocks/>
          </p:cNvPicPr>
          <p:nvPr userDrawn="1"/>
        </p:nvPicPr>
        <p:blipFill>
          <a:blip r:embed="rId3"/>
          <a:srcRect t="15778" r="25348"/>
          <a:stretch>
            <a:fillRect/>
          </a:stretch>
        </p:blipFill>
        <p:spPr>
          <a:xfrm>
            <a:off x="10183200" y="0"/>
            <a:ext cx="2008800" cy="223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2178000" y="3020400"/>
            <a:ext cx="8672400" cy="226040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i="1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3" name="Ábra 4" descr="Ábra 4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3433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784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áblázat helye 3"/>
          <p:cNvSpPr>
            <a:spLocks noGrp="1"/>
          </p:cNvSpPr>
          <p:nvPr>
            <p:ph type="tbl" sz="quarter" idx="15"/>
          </p:nvPr>
        </p:nvSpPr>
        <p:spPr>
          <a:xfrm>
            <a:off x="730800" y="2347200"/>
            <a:ext cx="10839600" cy="33847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0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428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84" r:id="rId4"/>
    <p:sldLayoutId id="2147483685" r:id="rId5"/>
    <p:sldLayoutId id="2147483686" r:id="rId6"/>
    <p:sldLayoutId id="2147483687" r:id="rId7"/>
    <p:sldLayoutId id="2147483690" r:id="rId8"/>
    <p:sldLayoutId id="2147483691" r:id="rId9"/>
    <p:sldLayoutId id="2147483692" r:id="rId10"/>
    <p:sldLayoutId id="2147483688" r:id="rId11"/>
    <p:sldLayoutId id="2147483689" r:id="rId12"/>
    <p:sldLayoutId id="2147483693" r:id="rId13"/>
  </p:sldLayoutIdLst>
  <p:hf sldNum="0" hd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5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5459" y="2194200"/>
            <a:ext cx="9175341" cy="1004400"/>
          </a:xfrm>
        </p:spPr>
        <p:txBody>
          <a:bodyPr/>
          <a:lstStyle/>
          <a:p>
            <a:pPr algn="ctr"/>
            <a:r>
              <a:rPr lang="hu-HU" sz="4800" dirty="0"/>
              <a:t>ERAS -</a:t>
            </a:r>
            <a:r>
              <a:rPr lang="hu-HU" sz="4800" dirty="0" err="1"/>
              <a:t>Aneszteziológiai</a:t>
            </a:r>
            <a:r>
              <a:rPr lang="hu-HU" sz="4800" dirty="0"/>
              <a:t> megfontolások</a:t>
            </a:r>
            <a:endParaRPr lang="en-US" sz="4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195000" y="4124700"/>
            <a:ext cx="4172400" cy="1004400"/>
          </a:xfrm>
        </p:spPr>
        <p:txBody>
          <a:bodyPr/>
          <a:lstStyle/>
          <a:p>
            <a:pPr algn="ctr"/>
            <a:r>
              <a:rPr lang="en-US" dirty="0" err="1"/>
              <a:t>Zádori</a:t>
            </a:r>
            <a:r>
              <a:rPr lang="en-US" dirty="0"/>
              <a:t> </a:t>
            </a:r>
            <a:r>
              <a:rPr lang="en-US" dirty="0" err="1"/>
              <a:t>Noémi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PTE KK AITI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>
                <a:latin typeface="Poppins Regular" panose="00000500000000000000" pitchFamily="2" charset="-18"/>
                <a:cs typeface="Poppins Regular" panose="00000500000000000000" pitchFamily="2" charset="-18"/>
              </a:rPr>
              <a:t>Pécs, 2023 szeptember 29.</a:t>
            </a:r>
            <a:endParaRPr lang="hu-HU" dirty="0"/>
          </a:p>
        </p:txBody>
      </p:sp>
      <p:pic>
        <p:nvPicPr>
          <p:cNvPr id="6" name="Picture 14" descr="Tweets with replies by ERAS (@ERASinfo) / Twitter">
            <a:extLst>
              <a:ext uri="{FF2B5EF4-FFF2-40B4-BE49-F238E27FC236}">
                <a16:creationId xmlns:a16="http://schemas.microsoft.com/office/drawing/2014/main" id="{9CDD5EFF-C6CD-D247-AD15-60F0B1463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187" y="224374"/>
            <a:ext cx="1603692" cy="16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AE0FDC55-40E1-8E4A-9814-56D1DE54B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8" y="135851"/>
            <a:ext cx="3917844" cy="16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2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5610E0-376E-9642-8B0E-5EE157EF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24" y="341469"/>
            <a:ext cx="10749375" cy="554400"/>
          </a:xfrm>
        </p:spPr>
        <p:txBody>
          <a:bodyPr/>
          <a:lstStyle/>
          <a:p>
            <a:r>
              <a:rPr lang="hu-HU" dirty="0"/>
              <a:t>Egyéb </a:t>
            </a:r>
            <a:r>
              <a:rPr lang="hu-HU" dirty="0" err="1"/>
              <a:t>preop</a:t>
            </a:r>
            <a:r>
              <a:rPr lang="hu-HU" dirty="0"/>
              <a:t> előkészítés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FB23A3E-CB61-F44C-8DAD-D9502115B0A6}"/>
              </a:ext>
            </a:extLst>
          </p:cNvPr>
          <p:cNvSpPr txBox="1">
            <a:spLocks noGrp="1" noChangeArrowheads="1"/>
          </p:cNvSpPr>
          <p:nvPr>
            <p:ph type="body" sz="quarter" idx="15"/>
          </p:nvPr>
        </p:nvSpPr>
        <p:spPr bwMode="auto">
          <a:xfrm>
            <a:off x="630224" y="1379980"/>
            <a:ext cx="10526625" cy="480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solidFill>
                  <a:srgbClr val="000066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Sebészi feladat:</a:t>
            </a:r>
            <a:r>
              <a:rPr lang="hu-HU" altLang="hu-HU" sz="1800" dirty="0">
                <a:latin typeface="Poppins" pitchFamily="2" charset="0"/>
                <a:cs typeface="Poppins" pitchFamily="2" charset="0"/>
                <a:sym typeface="Symbol" pitchFamily="2" charset="2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solidFill>
                  <a:srgbClr val="80000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LMWH</a:t>
            </a:r>
            <a:r>
              <a:rPr lang="hu-HU" altLang="hu-HU" sz="1800" dirty="0">
                <a:latin typeface="Poppins" pitchFamily="2" charset="0"/>
                <a:cs typeface="Poppins" pitchFamily="2" charset="0"/>
                <a:sym typeface="Symbol" pitchFamily="2" charset="2"/>
              </a:rPr>
              <a:t>, „</a:t>
            </a:r>
            <a:r>
              <a:rPr lang="hu-HU" altLang="hu-HU" sz="18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single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</a:t>
            </a:r>
            <a:r>
              <a:rPr lang="hu-HU" altLang="hu-HU" sz="18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shot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” AB, bélrendszer tisztító előkészítése</a:t>
            </a:r>
            <a:endParaRPr lang="hu-HU" altLang="hu-HU" sz="1800" b="1" dirty="0">
              <a:solidFill>
                <a:srgbClr val="002060"/>
              </a:solidFill>
              <a:latin typeface="Poppins" pitchFamily="2" charset="0"/>
              <a:cs typeface="Poppins" pitchFamily="2" charset="0"/>
            </a:endParaRPr>
          </a:p>
          <a:p>
            <a:pPr>
              <a:buFontTx/>
              <a:buNone/>
            </a:pPr>
            <a:r>
              <a:rPr lang="hu-HU" altLang="hu-HU" sz="18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DE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: LMWH adása szerencsésebb este</a:t>
            </a:r>
          </a:p>
          <a:p>
            <a:pPr lvl="1">
              <a:buFontTx/>
              <a:buChar char="•"/>
            </a:pP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Magas </a:t>
            </a:r>
            <a:r>
              <a:rPr lang="hu-HU" altLang="hu-HU" sz="18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thrombotikus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rizikó esetén – konszenzus: post op. éjjel</a:t>
            </a:r>
          </a:p>
          <a:p>
            <a:pPr lvl="1">
              <a:buFontTx/>
              <a:buChar char="•"/>
            </a:pP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EDA </a:t>
            </a:r>
            <a:r>
              <a:rPr lang="hu-HU" altLang="hu-HU" sz="18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kanül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eltávolítás ! (vérzéses szövődmény 50%-</a:t>
            </a:r>
            <a:r>
              <a:rPr lang="hu-HU" altLang="hu-HU" sz="18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ban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kihúzáskor) </a:t>
            </a:r>
          </a:p>
          <a:p>
            <a:pPr lvl="2">
              <a:buFontTx/>
              <a:buChar char="•"/>
            </a:pP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Prev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. LMWH után 12 órával, terápiás után 24 órával.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hu-HU" altLang="hu-HU" sz="18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TCT </a:t>
            </a:r>
            <a:r>
              <a:rPr lang="hu-HU" altLang="hu-HU" sz="1800" b="1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aggregáció</a:t>
            </a:r>
            <a:r>
              <a:rPr lang="hu-HU" altLang="hu-HU" sz="18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gátlás</a:t>
            </a:r>
          </a:p>
          <a:p>
            <a:pPr>
              <a:spcBef>
                <a:spcPct val="30000"/>
              </a:spcBef>
            </a:pP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ADP-R </a:t>
            </a:r>
            <a:r>
              <a:rPr lang="hu-HU" altLang="hu-HU" sz="18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antagonista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5 nappal, </a:t>
            </a:r>
            <a:r>
              <a:rPr lang="hu-HU" altLang="hu-HU" sz="18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cilostasol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, </a:t>
            </a:r>
            <a:r>
              <a:rPr lang="hu-HU" altLang="hu-HU" sz="18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sulodexid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(</a:t>
            </a:r>
            <a:r>
              <a:rPr lang="hu-HU" altLang="hu-HU" sz="18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Vessel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</a:t>
            </a:r>
            <a:r>
              <a:rPr lang="hu-HU" altLang="hu-HU" sz="18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Due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) 3 nappal</a:t>
            </a:r>
          </a:p>
          <a:p>
            <a:pPr>
              <a:spcBef>
                <a:spcPct val="30000"/>
              </a:spcBef>
            </a:pP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Konszenzus (intervenciós, kardiológus) - </a:t>
            </a:r>
            <a:r>
              <a:rPr lang="hu-HU" altLang="hu-HU" sz="18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sze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. </a:t>
            </a:r>
            <a:r>
              <a:rPr lang="hu-HU" altLang="hu-HU" sz="1800" b="1" dirty="0">
                <a:solidFill>
                  <a:srgbClr val="80000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ASA</a:t>
            </a:r>
            <a:r>
              <a:rPr lang="hu-HU" altLang="hu-HU" sz="1800" dirty="0">
                <a:latin typeface="Poppins" pitchFamily="2" charset="0"/>
                <a:cs typeface="Poppins" pitchFamily="2" charset="0"/>
                <a:sym typeface="Symbol" pitchFamily="2" charset="2"/>
              </a:rPr>
              <a:t> 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átállítás!!! </a:t>
            </a:r>
            <a:r>
              <a:rPr lang="hu-HU" altLang="hu-HU" sz="1800" b="1" dirty="0">
                <a:solidFill>
                  <a:srgbClr val="80000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NEM LMWH!!</a:t>
            </a:r>
            <a:endParaRPr lang="hu-HU" altLang="hu-HU" sz="1800" b="1" dirty="0">
              <a:solidFill>
                <a:srgbClr val="800000"/>
              </a:solidFill>
              <a:latin typeface="Poppins" pitchFamily="2" charset="0"/>
              <a:cs typeface="Poppins" pitchFamily="2" charset="0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hu-HU" altLang="hu-HU" sz="1800" b="1" dirty="0">
                <a:solidFill>
                  <a:srgbClr val="000066"/>
                </a:solidFill>
                <a:latin typeface="Poppins" pitchFamily="2" charset="0"/>
                <a:cs typeface="Poppins" pitchFamily="2" charset="0"/>
              </a:rPr>
              <a:t>DOAC</a:t>
            </a:r>
            <a:r>
              <a:rPr lang="hu-HU" altLang="hu-HU" sz="1800" b="1" dirty="0">
                <a:solidFill>
                  <a:srgbClr val="800000"/>
                </a:solidFill>
                <a:latin typeface="Poppins" pitchFamily="2" charset="0"/>
                <a:cs typeface="Poppins" pitchFamily="2" charset="0"/>
              </a:rPr>
              <a:t> NEM KELL</a:t>
            </a:r>
            <a:r>
              <a:rPr lang="hu-HU" altLang="hu-HU" sz="1800" dirty="0"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LMWH </a:t>
            </a:r>
            <a:r>
              <a:rPr lang="hu-HU" altLang="hu-HU" sz="18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bridging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(csak a K-</a:t>
            </a:r>
            <a:r>
              <a:rPr lang="hu-HU" altLang="hu-HU" sz="18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vit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8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antagonistáknál</a:t>
            </a:r>
            <a:r>
              <a:rPr lang="hu-HU" altLang="hu-HU" sz="18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!)</a:t>
            </a:r>
          </a:p>
        </p:txBody>
      </p:sp>
      <p:pic>
        <p:nvPicPr>
          <p:cNvPr id="7" name="Picture 7" descr="Sebész Clipart és stock illusztrációk. 41 170 Sebész vektoros EPS  illusztrációk és rajzok kereshetőek több ezer szerzői jogdíj mentes clip  art grafika designertől.">
            <a:extLst>
              <a:ext uri="{FF2B5EF4-FFF2-40B4-BE49-F238E27FC236}">
                <a16:creationId xmlns:a16="http://schemas.microsoft.com/office/drawing/2014/main" id="{0F27CA50-CD4B-F446-A7FD-22236BD82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9264" r="9842" b="18527"/>
          <a:stretch>
            <a:fillRect/>
          </a:stretch>
        </p:blipFill>
        <p:spPr bwMode="auto">
          <a:xfrm>
            <a:off x="9331030" y="2427794"/>
            <a:ext cx="2833674" cy="270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1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2487" y="2361966"/>
            <a:ext cx="11789513" cy="1234800"/>
          </a:xfrm>
        </p:spPr>
        <p:txBody>
          <a:bodyPr/>
          <a:lstStyle/>
          <a:p>
            <a:r>
              <a:rPr lang="en-US" sz="4800" dirty="0"/>
              <a:t>Intra- </a:t>
            </a:r>
            <a:r>
              <a:rPr lang="en-US" sz="4800" dirty="0" err="1"/>
              <a:t>és</a:t>
            </a:r>
            <a:r>
              <a:rPr lang="en-US" sz="4800" dirty="0"/>
              <a:t> </a:t>
            </a:r>
            <a:r>
              <a:rPr lang="en-US" sz="4800" dirty="0" err="1"/>
              <a:t>posztoperatív</a:t>
            </a:r>
            <a:r>
              <a:rPr lang="en-US" sz="4800" dirty="0"/>
              <a:t> </a:t>
            </a:r>
            <a:r>
              <a:rPr lang="en-US" sz="4800" dirty="0" err="1"/>
              <a:t>feladatok</a:t>
            </a:r>
            <a:endParaRPr lang="en-US" sz="4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41600" y="3596766"/>
            <a:ext cx="8977500" cy="387281"/>
          </a:xfrm>
        </p:spPr>
        <p:txBody>
          <a:bodyPr/>
          <a:lstStyle/>
          <a:p>
            <a:r>
              <a:rPr lang="en-US" dirty="0"/>
              <a:t>(3-4. </a:t>
            </a:r>
            <a:r>
              <a:rPr lang="en-US" dirty="0" err="1"/>
              <a:t>pillér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80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B1287C-5EF4-5C44-8B12-CE2E23AC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0" y="600952"/>
            <a:ext cx="10749375" cy="554400"/>
          </a:xfrm>
        </p:spPr>
        <p:txBody>
          <a:bodyPr/>
          <a:lstStyle/>
          <a:p>
            <a:r>
              <a:rPr lang="hu-HU" b="1" dirty="0">
                <a:latin typeface="Poppins" pitchFamily="2" charset="0"/>
                <a:cs typeface="Poppins" pitchFamily="2" charset="0"/>
              </a:rPr>
              <a:t>PONV -</a:t>
            </a:r>
            <a:r>
              <a:rPr lang="hu-HU" altLang="hu-HU" sz="3200" b="1" dirty="0"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3200" b="1" dirty="0" err="1">
                <a:latin typeface="Poppins" pitchFamily="2" charset="0"/>
                <a:cs typeface="Poppins" pitchFamily="2" charset="0"/>
              </a:rPr>
              <a:t>postoperative</a:t>
            </a:r>
            <a:r>
              <a:rPr lang="hu-HU" altLang="hu-HU" sz="3200" b="1" dirty="0"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3200" b="1" dirty="0" err="1">
                <a:latin typeface="Poppins" pitchFamily="2" charset="0"/>
                <a:cs typeface="Poppins" pitchFamily="2" charset="0"/>
              </a:rPr>
              <a:t>nausea</a:t>
            </a:r>
            <a:r>
              <a:rPr lang="hu-HU" altLang="hu-HU" sz="3200" b="1" dirty="0">
                <a:latin typeface="Poppins" pitchFamily="2" charset="0"/>
                <a:cs typeface="Poppins" pitchFamily="2" charset="0"/>
              </a:rPr>
              <a:t> and </a:t>
            </a:r>
            <a:r>
              <a:rPr lang="hu-HU" altLang="hu-HU" sz="3200" b="1" dirty="0" err="1">
                <a:latin typeface="Poppins" pitchFamily="2" charset="0"/>
                <a:cs typeface="Poppins" pitchFamily="2" charset="0"/>
              </a:rPr>
              <a:t>vomiting</a:t>
            </a:r>
            <a:r>
              <a:rPr lang="hu-HU" b="1" dirty="0">
                <a:latin typeface="Poppins" pitchFamily="2" charset="0"/>
                <a:cs typeface="Poppins" pitchFamily="2" charset="0"/>
              </a:rPr>
              <a:t>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93FB405-A1A3-4E4C-B91A-D07C7405EE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224" y="1676338"/>
            <a:ext cx="10749375" cy="377873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Fontos a megelőzés</a:t>
            </a:r>
          </a:p>
          <a:p>
            <a:pPr>
              <a:spcBef>
                <a:spcPct val="0"/>
              </a:spcBef>
            </a:pP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Rizikó </a:t>
            </a:r>
            <a:r>
              <a:rPr lang="hu-HU" altLang="hu-HU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stratifikáció</a:t>
            </a: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– </a:t>
            </a:r>
            <a:r>
              <a:rPr lang="hu-HU" altLang="hu-HU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Apfel</a:t>
            </a: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score</a:t>
            </a: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alapján:</a:t>
            </a:r>
          </a:p>
          <a:p>
            <a:pPr lvl="1">
              <a:spcBef>
                <a:spcPct val="0"/>
              </a:spcBef>
            </a:pP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1-2 rizikófaktor esetén: 2 </a:t>
            </a:r>
            <a:r>
              <a:rPr lang="hu-HU" altLang="hu-HU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antiemetikum</a:t>
            </a: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kombináiója</a:t>
            </a:r>
            <a:endParaRPr lang="hu-HU" altLang="hu-HU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</a:endParaRPr>
          </a:p>
          <a:p>
            <a:pPr lvl="1">
              <a:spcBef>
                <a:spcPct val="0"/>
              </a:spcBef>
            </a:pP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3-4 rizikófaktor esetén: 2-3 </a:t>
            </a:r>
            <a:r>
              <a:rPr lang="hu-HU" altLang="hu-HU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antiemetikum</a:t>
            </a: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+ minimális </a:t>
            </a:r>
            <a:r>
              <a:rPr lang="hu-HU" altLang="hu-HU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ópioid</a:t>
            </a: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használat + TIVA</a:t>
            </a:r>
          </a:p>
          <a:p>
            <a:pPr>
              <a:spcBef>
                <a:spcPct val="0"/>
              </a:spcBef>
            </a:pPr>
            <a:endParaRPr lang="hu-HU" altLang="hu-HU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</a:endParaRPr>
          </a:p>
          <a:p>
            <a:pPr>
              <a:spcBef>
                <a:spcPct val="0"/>
              </a:spcBef>
            </a:pPr>
            <a:r>
              <a:rPr lang="hu-HU" altLang="hu-HU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Ondansetron</a:t>
            </a: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4 mg iv (6 óra múlva ismételhető)</a:t>
            </a:r>
          </a:p>
          <a:p>
            <a:pPr>
              <a:spcBef>
                <a:spcPct val="0"/>
              </a:spcBef>
            </a:pPr>
            <a:r>
              <a:rPr lang="hu-HU" altLang="hu-HU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Droperidol</a:t>
            </a: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0.625–1.25 mg </a:t>
            </a:r>
            <a:r>
              <a:rPr lang="hu-HU" altLang="hu-HU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i.v</a:t>
            </a: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hu-HU" altLang="hu-HU" sz="14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(</a:t>
            </a:r>
            <a:r>
              <a:rPr lang="hu-HU" altLang="hu-HU" sz="14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Metoclopramid</a:t>
            </a:r>
            <a:r>
              <a:rPr lang="hu-HU" altLang="hu-HU" sz="14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, </a:t>
            </a:r>
            <a:r>
              <a:rPr lang="hu-HU" altLang="hu-HU" sz="14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scopolamin</a:t>
            </a:r>
            <a:r>
              <a:rPr lang="hu-HU" altLang="hu-HU" sz="14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patch ?)</a:t>
            </a: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Kortikoszteroid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(pl.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dexamethasone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): 4-5 mg vagy 8-10 mg - lehetséges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immunszupressziv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hatás?  </a:t>
            </a:r>
          </a:p>
          <a:p>
            <a:pPr>
              <a:spcBef>
                <a:spcPct val="0"/>
              </a:spcBef>
            </a:pPr>
            <a:endParaRPr lang="hu-HU" altLang="hu-HU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</a:endParaRPr>
          </a:p>
          <a:p>
            <a:pPr>
              <a:spcBef>
                <a:spcPct val="0"/>
              </a:spcBef>
            </a:pP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NG szonda csak ha indokolt! (</a:t>
            </a:r>
            <a:r>
              <a:rPr lang="hu-HU" altLang="hu-HU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colorectalis</a:t>
            </a:r>
            <a:r>
              <a:rPr lang="hu-HU" alt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műtéteknél rutinszerűen nem</a:t>
            </a:r>
            <a:r>
              <a:rPr lang="hu-HU" altLang="hu-HU" dirty="0">
                <a:latin typeface="Poppins" pitchFamily="2" charset="0"/>
                <a:cs typeface="Poppins" pitchFamily="2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5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D5A593-2376-E941-8926-43765F28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24" y="506582"/>
            <a:ext cx="10749375" cy="554400"/>
          </a:xfrm>
        </p:spPr>
        <p:txBody>
          <a:bodyPr/>
          <a:lstStyle/>
          <a:p>
            <a:r>
              <a:rPr lang="hu-HU" altLang="hu-HU" sz="3200" b="1" dirty="0">
                <a:solidFill>
                  <a:srgbClr val="000066"/>
                </a:solidFill>
                <a:latin typeface="Poppins" pitchFamily="2" charset="0"/>
                <a:cs typeface="Poppins" pitchFamily="2" charset="0"/>
              </a:rPr>
              <a:t>Gyomor / </a:t>
            </a:r>
            <a:r>
              <a:rPr lang="hu-HU" altLang="hu-HU" sz="3200" b="1" dirty="0" err="1">
                <a:solidFill>
                  <a:srgbClr val="000066"/>
                </a:solidFill>
                <a:latin typeface="Poppins" pitchFamily="2" charset="0"/>
                <a:cs typeface="Poppins" pitchFamily="2" charset="0"/>
              </a:rPr>
              <a:t>bélparalysis</a:t>
            </a:r>
            <a:r>
              <a:rPr lang="hu-HU" altLang="hu-HU" sz="2800" dirty="0">
                <a:latin typeface="Poppins" pitchFamily="2" charset="0"/>
                <a:cs typeface="Poppins" pitchFamily="2" charset="0"/>
              </a:rPr>
              <a:t> </a:t>
            </a:r>
            <a:endParaRPr lang="hu-HU" dirty="0">
              <a:latin typeface="Poppins" pitchFamily="2" charset="0"/>
              <a:cs typeface="Poppins" pitchFamily="2" charset="0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F11BC5A-F3F1-934C-A880-724D690A73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224" y="2008241"/>
            <a:ext cx="9391106" cy="3762363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hu-HU" altLang="hu-HU" sz="20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Korai mobilizáció !! Korai </a:t>
            </a:r>
            <a:r>
              <a:rPr lang="hu-HU" altLang="hu-HU" sz="20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enterális</a:t>
            </a:r>
            <a:r>
              <a:rPr lang="hu-HU" altLang="hu-HU" sz="20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táplálás !! </a:t>
            </a:r>
          </a:p>
          <a:p>
            <a:pPr lvl="1">
              <a:buFontTx/>
              <a:buChar char="•"/>
            </a:pPr>
            <a:r>
              <a:rPr lang="hu-HU" altLang="hu-HU" sz="2000" b="1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Erythromycin</a:t>
            </a:r>
            <a:r>
              <a:rPr lang="hu-HU" altLang="hu-HU" sz="20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20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iv. 4x 250 mg (</a:t>
            </a:r>
            <a:r>
              <a:rPr lang="hu-HU" altLang="hu-HU" sz="20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max</a:t>
            </a:r>
            <a:r>
              <a:rPr lang="hu-HU" altLang="hu-HU" sz="20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. 1 gr iv.) elsőként! </a:t>
            </a:r>
            <a:r>
              <a:rPr lang="hu-HU" altLang="hu-HU" sz="2400" b="1" dirty="0">
                <a:solidFill>
                  <a:srgbClr val="C00000"/>
                </a:solidFill>
                <a:latin typeface="Poppins" pitchFamily="2" charset="0"/>
                <a:cs typeface="Poppins" pitchFamily="2" charset="0"/>
              </a:rPr>
              <a:t>I A</a:t>
            </a:r>
            <a:r>
              <a:rPr lang="hu-HU" altLang="hu-HU" sz="20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evidencia</a:t>
            </a:r>
          </a:p>
          <a:p>
            <a:pPr lvl="1">
              <a:buFontTx/>
              <a:buChar char="•"/>
            </a:pPr>
            <a:r>
              <a:rPr lang="hu-HU" altLang="hu-HU" sz="20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Metoclopramid</a:t>
            </a:r>
            <a:r>
              <a:rPr lang="hu-HU" altLang="hu-HU" sz="20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3x10 mg</a:t>
            </a:r>
          </a:p>
          <a:p>
            <a:pPr lvl="1">
              <a:buFontTx/>
              <a:buChar char="•"/>
            </a:pPr>
            <a:r>
              <a:rPr lang="hu-HU" altLang="hu-HU" sz="20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Neostigmin</a:t>
            </a:r>
            <a:endParaRPr lang="hu-HU" altLang="hu-HU" sz="2000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</a:endParaRPr>
          </a:p>
          <a:p>
            <a:pPr lvl="1">
              <a:buFontTx/>
              <a:buChar char="•"/>
            </a:pPr>
            <a:r>
              <a:rPr lang="hu-HU" altLang="hu-HU" sz="20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NG szonda (idős, </a:t>
            </a:r>
            <a:r>
              <a:rPr lang="hu-HU" altLang="hu-HU" sz="20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somnolens</a:t>
            </a:r>
            <a:r>
              <a:rPr lang="hu-HU" altLang="hu-HU" sz="20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, deliráló) </a:t>
            </a:r>
            <a:r>
              <a:rPr lang="hu-HU" altLang="hu-HU" sz="20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 aspiráció veszély </a:t>
            </a:r>
          </a:p>
          <a:p>
            <a:pPr lvl="1">
              <a:buFontTx/>
              <a:buChar char="•"/>
            </a:pPr>
            <a:r>
              <a:rPr lang="hu-HU" altLang="hu-HU" sz="20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IAP</a:t>
            </a:r>
            <a:r>
              <a:rPr lang="hu-HU" altLang="hu-HU" sz="20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kontroll (</a:t>
            </a:r>
            <a:r>
              <a:rPr lang="hu-HU" altLang="hu-HU" sz="20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&gt; 20 Hgmm veszélyes, &gt; 25 Hgmm kritikus)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40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7DB0F5-934D-E24A-9A2C-A2234D65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24" y="539646"/>
            <a:ext cx="10749375" cy="554400"/>
          </a:xfrm>
        </p:spPr>
        <p:txBody>
          <a:bodyPr/>
          <a:lstStyle/>
          <a:p>
            <a:r>
              <a:rPr lang="hu-HU" dirty="0" err="1"/>
              <a:t>Intraoperatív</a:t>
            </a:r>
            <a:r>
              <a:rPr lang="hu-HU" dirty="0"/>
              <a:t> megfontolások I. - </a:t>
            </a:r>
            <a:r>
              <a:rPr lang="hu-HU" dirty="0" err="1"/>
              <a:t>izotermia</a:t>
            </a:r>
            <a:endParaRPr lang="hu-HU" dirty="0"/>
          </a:p>
        </p:txBody>
      </p:sp>
      <p:pic>
        <p:nvPicPr>
          <p:cNvPr id="10" name="Kép 9" descr="A képen rajzfilm, Animációs film, rajz, illusztráció látható&#10;&#10;Automatikusan generált leírás">
            <a:extLst>
              <a:ext uri="{FF2B5EF4-FFF2-40B4-BE49-F238E27FC236}">
                <a16:creationId xmlns:a16="http://schemas.microsoft.com/office/drawing/2014/main" id="{B8ADC1F3-B145-9D49-B8E8-BA3485758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970" y="102121"/>
            <a:ext cx="3222573" cy="2820843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A6EFD6C6-0AB9-314E-9D07-9B9831323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43" y="1561391"/>
            <a:ext cx="9273693" cy="485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MÉRNI!</a:t>
            </a:r>
            <a:endParaRPr lang="hu-HU" altLang="hu-HU" sz="1800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Cél: 36°C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maghő</a:t>
            </a:r>
            <a:endParaRPr lang="hu-HU" altLang="hu-HU" sz="1800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Hypothermia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50-90%-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ban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fordul elő </a:t>
            </a:r>
            <a:b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</a:b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(</a:t>
            </a: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&lt;35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°</a:t>
            </a: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C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vérzés 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, hidegrázás, </a:t>
            </a: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&gt;38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°</a:t>
            </a: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C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oxigén igény, anyagcsere ) </a:t>
            </a:r>
          </a:p>
          <a:p>
            <a:pPr marL="285750" indent="-285750">
              <a:lnSpc>
                <a:spcPct val="150000"/>
              </a:lnSpc>
            </a:pP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Megelőzés:</a:t>
            </a:r>
          </a:p>
          <a:p>
            <a:pPr marL="1028700" lvl="1">
              <a:lnSpc>
                <a:spcPct val="150000"/>
              </a:lnSpc>
            </a:pP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megfelelő műtőasztalra helyezett melegítő matrac</a:t>
            </a:r>
          </a:p>
          <a:p>
            <a:pPr marL="1028700" lvl="1">
              <a:lnSpc>
                <a:spcPct val="150000"/>
              </a:lnSpc>
            </a:pP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légbefúvás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(fej, láb), takaró </a:t>
            </a:r>
            <a:r>
              <a:rPr lang="hu-HU" altLang="hu-HU" sz="1600" b="1" dirty="0">
                <a:solidFill>
                  <a:srgbClr val="C0000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nem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megfelelő </a:t>
            </a:r>
          </a:p>
          <a:p>
            <a:pPr marL="1028700" lvl="1">
              <a:lnSpc>
                <a:spcPct val="150000"/>
              </a:lnSpc>
            </a:pP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hypotermiában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melegített infúzió</a:t>
            </a:r>
          </a:p>
          <a:p>
            <a:pPr marL="285750" indent="-285750">
              <a:lnSpc>
                <a:spcPct val="150000"/>
              </a:lnSpc>
            </a:pP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Hidegrázás prevenció </a:t>
            </a: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&lt;35,5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°</a:t>
            </a: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C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: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szedálás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tovább </a:t>
            </a:r>
            <a:b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</a:b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(ajánlás: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meperidine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0.25–0.5 mg/kg vagy </a:t>
            </a:r>
            <a:b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</a:b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clonidine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1–2 g/kg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i.v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./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midazolam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/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dexmedetomidin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)</a:t>
            </a:r>
          </a:p>
        </p:txBody>
      </p:sp>
      <p:pic>
        <p:nvPicPr>
          <p:cNvPr id="7" name="Picture 7" descr="New Concepts in Perioperative Normothermia:">
            <a:extLst>
              <a:ext uri="{FF2B5EF4-FFF2-40B4-BE49-F238E27FC236}">
                <a16:creationId xmlns:a16="http://schemas.microsoft.com/office/drawing/2014/main" id="{0F277A6D-312E-E14B-96E4-C0192A3C3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337" y="4721902"/>
            <a:ext cx="1921019" cy="183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B1287C-5EF4-5C44-8B12-CE2E23AC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12" y="589297"/>
            <a:ext cx="10749375" cy="554400"/>
          </a:xfrm>
        </p:spPr>
        <p:txBody>
          <a:bodyPr/>
          <a:lstStyle/>
          <a:p>
            <a:r>
              <a:rPr lang="hu-HU" dirty="0" err="1"/>
              <a:t>Intraoperatív</a:t>
            </a:r>
            <a:r>
              <a:rPr lang="hu-HU" dirty="0"/>
              <a:t> megfontolások II.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93FB405-A1A3-4E4C-B91A-D07C7405EE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1312" y="1649059"/>
            <a:ext cx="9473566" cy="4783210"/>
          </a:xfrm>
        </p:spPr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Tartós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hyperoxia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kerülése, 100%-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os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oxigén adása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preoxigenizációhoz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, vagy rövid idejű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hypoxiás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epizód kezelésére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Megfelelő sebészi technika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Laparoscopos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műtétek alatt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capnometria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 alkalmazása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Kilégzett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inhalációs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anesztetikum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mérése (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vol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%), MAC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Alvásmélység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monitorozás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(BIS: 40-60%)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Izomrelaxáns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hatás TOF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monitorozása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,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extubálhatóság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: </a:t>
            </a:r>
            <a:b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</a:b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spontán légzés + TOF &gt;0.9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Rocuronium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alkalmazás esetén szükség szerint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sugammadex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felfüggesztés</a:t>
            </a:r>
          </a:p>
          <a:p>
            <a:pPr marL="0" lvl="0" indent="0">
              <a:buNone/>
            </a:pPr>
            <a:endParaRPr lang="hu-HU" dirty="0">
              <a:solidFill>
                <a:schemeClr val="accent5">
                  <a:lumMod val="50000"/>
                </a:schemeClr>
              </a:solidFill>
              <a:effectLst/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</p:txBody>
      </p:sp>
      <p:pic>
        <p:nvPicPr>
          <p:cNvPr id="6" name="Picture 3" descr="Aneszteziológia - Léda-Platán Magánklinika">
            <a:extLst>
              <a:ext uri="{FF2B5EF4-FFF2-40B4-BE49-F238E27FC236}">
                <a16:creationId xmlns:a16="http://schemas.microsoft.com/office/drawing/2014/main" id="{D8A778C9-FF44-C542-A003-BBDF0BC4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11" y="2377814"/>
            <a:ext cx="3156376" cy="210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D52655A-2792-DB4A-BBB3-D6BA8059D5CA}"/>
              </a:ext>
            </a:extLst>
          </p:cNvPr>
          <p:cNvSpPr txBox="1"/>
          <p:nvPr/>
        </p:nvSpPr>
        <p:spPr>
          <a:xfrm>
            <a:off x="721312" y="5574744"/>
            <a:ext cx="9893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Anesztézia betegre és műtétre szabottan az aneszteziológus feladata + </a:t>
            </a:r>
            <a:r>
              <a:rPr lang="hu-HU" altLang="hu-HU" sz="1600" b="1" dirty="0">
                <a:solidFill>
                  <a:srgbClr val="C00000"/>
                </a:solidFill>
                <a:latin typeface="Poppins" pitchFamily="2" charset="0"/>
                <a:cs typeface="Poppins" pitchFamily="2" charset="0"/>
              </a:rPr>
              <a:t>kommunikáció a sebésszel</a:t>
            </a:r>
          </a:p>
        </p:txBody>
      </p:sp>
    </p:spTree>
    <p:extLst>
      <p:ext uri="{BB962C8B-B14F-4D97-AF65-F5344CB8AC3E}">
        <p14:creationId xmlns:p14="http://schemas.microsoft.com/office/powerpoint/2010/main" val="36504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BDD1D-5975-4D47-9E63-F430AEB3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59" y="236538"/>
            <a:ext cx="10749375" cy="554400"/>
          </a:xfrm>
        </p:spPr>
        <p:txBody>
          <a:bodyPr/>
          <a:lstStyle/>
          <a:p>
            <a:r>
              <a:rPr lang="hu-HU" dirty="0"/>
              <a:t>Folyadékterápia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F380BCC-C504-2749-B44C-62D3642AFA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325" y="1197802"/>
            <a:ext cx="7957753" cy="3765515"/>
          </a:xfrm>
        </p:spPr>
        <p:txBody>
          <a:bodyPr/>
          <a:lstStyle/>
          <a:p>
            <a:r>
              <a:rPr lang="hu-HU" altLang="hu-HU" dirty="0" err="1">
                <a:latin typeface="Poppins" pitchFamily="2" charset="0"/>
                <a:cs typeface="Poppins" pitchFamily="2" charset="0"/>
              </a:rPr>
              <a:t>Preop</a:t>
            </a:r>
            <a:r>
              <a:rPr lang="hu-HU" altLang="hu-HU" dirty="0">
                <a:latin typeface="Poppins" pitchFamily="2" charset="0"/>
                <a:cs typeface="Poppins" pitchFamily="2" charset="0"/>
              </a:rPr>
              <a:t>. korrekció „zéró” egyenlegre (</a:t>
            </a:r>
            <a:r>
              <a:rPr lang="hu-HU" altLang="hu-HU" dirty="0" err="1">
                <a:latin typeface="Poppins" pitchFamily="2" charset="0"/>
                <a:cs typeface="Poppins" pitchFamily="2" charset="0"/>
              </a:rPr>
              <a:t>elektív</a:t>
            </a:r>
            <a:r>
              <a:rPr lang="hu-HU" altLang="hu-HU" dirty="0">
                <a:latin typeface="Poppins" pitchFamily="2" charset="0"/>
                <a:cs typeface="Poppins" pitchFamily="2" charset="0"/>
              </a:rPr>
              <a:t> műtétnél) - tiszta folyadék fogyasztása műtét előtt 2 órával</a:t>
            </a:r>
          </a:p>
          <a:p>
            <a:r>
              <a:rPr lang="hu-HU" altLang="hu-HU" dirty="0">
                <a:latin typeface="Poppins" pitchFamily="2" charset="0"/>
                <a:cs typeface="Poppins" pitchFamily="2" charset="0"/>
              </a:rPr>
              <a:t>Fenntartás: </a:t>
            </a:r>
            <a:r>
              <a:rPr lang="hu-HU" altLang="hu-HU" dirty="0" err="1">
                <a:latin typeface="Poppins" pitchFamily="2" charset="0"/>
                <a:cs typeface="Poppins" pitchFamily="2" charset="0"/>
              </a:rPr>
              <a:t>normovolaemia</a:t>
            </a:r>
            <a:r>
              <a:rPr lang="hu-HU" altLang="hu-HU" dirty="0">
                <a:latin typeface="Poppins" pitchFamily="2" charset="0"/>
                <a:cs typeface="Poppins" pitchFamily="2" charset="0"/>
              </a:rPr>
              <a:t> – balanszírozott </a:t>
            </a:r>
            <a:r>
              <a:rPr lang="hu-HU" altLang="hu-HU" dirty="0" err="1">
                <a:latin typeface="Poppins" pitchFamily="2" charset="0"/>
                <a:cs typeface="Poppins" pitchFamily="2" charset="0"/>
              </a:rPr>
              <a:t>krisztalloid</a:t>
            </a:r>
            <a:r>
              <a:rPr lang="hu-HU" altLang="hu-HU" dirty="0">
                <a:latin typeface="Poppins" pitchFamily="2" charset="0"/>
                <a:cs typeface="Poppins" pitchFamily="2" charset="0"/>
              </a:rPr>
              <a:t> oldat (1-2 ml/</a:t>
            </a:r>
            <a:r>
              <a:rPr lang="hu-HU" altLang="hu-HU" dirty="0" err="1">
                <a:latin typeface="Poppins" pitchFamily="2" charset="0"/>
                <a:cs typeface="Poppins" pitchFamily="2" charset="0"/>
              </a:rPr>
              <a:t>ttskg</a:t>
            </a:r>
            <a:r>
              <a:rPr lang="hu-HU" altLang="hu-HU" dirty="0">
                <a:latin typeface="Poppins" pitchFamily="2" charset="0"/>
                <a:cs typeface="Poppins" pitchFamily="2" charset="0"/>
              </a:rPr>
              <a:t>/h)</a:t>
            </a:r>
          </a:p>
          <a:p>
            <a:r>
              <a:rPr lang="hu-HU" altLang="hu-HU" dirty="0">
                <a:latin typeface="Poppins" pitchFamily="2" charset="0"/>
                <a:cs typeface="Poppins" pitchFamily="2" charset="0"/>
              </a:rPr>
              <a:t>Folyadékvesztés pótlása</a:t>
            </a:r>
          </a:p>
          <a:p>
            <a:r>
              <a:rPr lang="hu-HU" altLang="hu-HU" dirty="0" err="1">
                <a:latin typeface="Poppins" pitchFamily="2" charset="0"/>
                <a:cs typeface="Poppins" pitchFamily="2" charset="0"/>
              </a:rPr>
              <a:t>Intraop</a:t>
            </a:r>
            <a:r>
              <a:rPr lang="hu-HU" altLang="hu-HU" dirty="0">
                <a:latin typeface="Poppins" pitchFamily="2" charset="0"/>
                <a:cs typeface="Poppins" pitchFamily="2" charset="0"/>
              </a:rPr>
              <a:t>.: kerülni a </a:t>
            </a: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&gt;</a:t>
            </a:r>
            <a:r>
              <a:rPr lang="hu-HU" altLang="hu-HU" dirty="0">
                <a:latin typeface="Poppins" pitchFamily="2" charset="0"/>
                <a:cs typeface="Poppins" pitchFamily="2" charset="0"/>
              </a:rPr>
              <a:t>  2.5 kg testtömeg növekedést!</a:t>
            </a:r>
          </a:p>
          <a:p>
            <a:endParaRPr lang="hu-HU" altLang="hu-HU" dirty="0">
              <a:latin typeface="Poppins" pitchFamily="2" charset="0"/>
              <a:cs typeface="Poppins" pitchFamily="2" charset="0"/>
            </a:endParaRPr>
          </a:p>
          <a:p>
            <a:r>
              <a:rPr lang="hu-HU" altLang="hu-HU" b="1" dirty="0">
                <a:solidFill>
                  <a:srgbClr val="000066"/>
                </a:solidFill>
                <a:latin typeface="Poppins" pitchFamily="2" charset="0"/>
                <a:cs typeface="Poppins" pitchFamily="2" charset="0"/>
              </a:rPr>
              <a:t>3 </a:t>
            </a:r>
            <a:r>
              <a:rPr lang="hu-HU" altLang="hu-HU" b="1" dirty="0">
                <a:solidFill>
                  <a:srgbClr val="000066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 2 ml/</a:t>
            </a:r>
            <a:r>
              <a:rPr lang="hu-HU" altLang="hu-HU" b="1" dirty="0" err="1">
                <a:solidFill>
                  <a:srgbClr val="000066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ttkg</a:t>
            </a:r>
            <a:r>
              <a:rPr lang="hu-HU" altLang="hu-HU" b="1" dirty="0">
                <a:solidFill>
                  <a:srgbClr val="000066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/óra </a:t>
            </a:r>
            <a:r>
              <a:rPr lang="hu-HU" altLang="hu-HU" b="1" dirty="0" err="1">
                <a:solidFill>
                  <a:srgbClr val="000066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max</a:t>
            </a:r>
            <a:r>
              <a:rPr lang="hu-HU" altLang="hu-HU" b="1" dirty="0">
                <a:solidFill>
                  <a:srgbClr val="000066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.</a:t>
            </a: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 bevitel  restriktív folyadékterápia</a:t>
            </a:r>
          </a:p>
          <a:p>
            <a:pPr lvl="1">
              <a:buFontTx/>
              <a:buChar char="•"/>
            </a:pP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Sok </a:t>
            </a:r>
            <a:r>
              <a:rPr lang="hu-HU" altLang="hu-HU" dirty="0" err="1">
                <a:latin typeface="Poppins" pitchFamily="2" charset="0"/>
                <a:cs typeface="Poppins" pitchFamily="2" charset="0"/>
                <a:sym typeface="Symbol" pitchFamily="2" charset="2"/>
              </a:rPr>
              <a:t>krisztalloid</a:t>
            </a: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  </a:t>
            </a:r>
            <a:r>
              <a:rPr lang="hu-HU" altLang="hu-HU" dirty="0" err="1">
                <a:latin typeface="Poppins" pitchFamily="2" charset="0"/>
                <a:cs typeface="Poppins" pitchFamily="2" charset="0"/>
                <a:sym typeface="Symbol" pitchFamily="2" charset="2"/>
              </a:rPr>
              <a:t>pulmonális</a:t>
            </a: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 szövődmény , prolongált </a:t>
            </a:r>
            <a:r>
              <a:rPr lang="hu-HU" altLang="hu-HU" dirty="0" err="1">
                <a:latin typeface="Poppins" pitchFamily="2" charset="0"/>
                <a:cs typeface="Poppins" pitchFamily="2" charset="0"/>
                <a:sym typeface="Symbol" pitchFamily="2" charset="2"/>
              </a:rPr>
              <a:t>ileus</a:t>
            </a: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 </a:t>
            </a:r>
            <a:r>
              <a:rPr lang="hu-HU" altLang="hu-HU" dirty="0">
                <a:latin typeface="Poppins" pitchFamily="2" charset="0"/>
                <a:cs typeface="Poppins" pitchFamily="2" charset="0"/>
              </a:rPr>
              <a:t> </a:t>
            </a:r>
          </a:p>
          <a:p>
            <a:r>
              <a:rPr lang="hu-HU" altLang="hu-HU" b="1" dirty="0">
                <a:solidFill>
                  <a:srgbClr val="000066"/>
                </a:solidFill>
                <a:latin typeface="Poppins" pitchFamily="2" charset="0"/>
                <a:cs typeface="Poppins" pitchFamily="2" charset="0"/>
              </a:rPr>
              <a:t>CAVE 0,9%-</a:t>
            </a:r>
            <a:r>
              <a:rPr lang="hu-HU" altLang="hu-HU" b="1" dirty="0" err="1">
                <a:solidFill>
                  <a:srgbClr val="000066"/>
                </a:solidFill>
                <a:latin typeface="Poppins" pitchFamily="2" charset="0"/>
                <a:cs typeface="Poppins" pitchFamily="2" charset="0"/>
              </a:rPr>
              <a:t>os</a:t>
            </a:r>
            <a:r>
              <a:rPr lang="hu-HU" altLang="hu-HU" b="1" dirty="0">
                <a:solidFill>
                  <a:srgbClr val="000066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b="1" dirty="0" err="1">
                <a:solidFill>
                  <a:srgbClr val="000066"/>
                </a:solidFill>
                <a:latin typeface="Poppins" pitchFamily="2" charset="0"/>
                <a:cs typeface="Poppins" pitchFamily="2" charset="0"/>
              </a:rPr>
              <a:t>NaCl</a:t>
            </a:r>
            <a:r>
              <a:rPr lang="hu-HU" altLang="hu-HU" dirty="0"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 </a:t>
            </a:r>
            <a:r>
              <a:rPr lang="hu-HU" altLang="hu-HU" dirty="0" err="1">
                <a:latin typeface="Poppins" pitchFamily="2" charset="0"/>
                <a:cs typeface="Poppins" pitchFamily="2" charset="0"/>
                <a:sym typeface="Symbol" pitchFamily="2" charset="2"/>
              </a:rPr>
              <a:t>hyperchloraemia</a:t>
            </a: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, AKI, LOHS és 30 napos </a:t>
            </a:r>
            <a:r>
              <a:rPr lang="hu-HU" altLang="hu-HU" dirty="0" err="1">
                <a:latin typeface="Poppins" pitchFamily="2" charset="0"/>
                <a:cs typeface="Poppins" pitchFamily="2" charset="0"/>
                <a:sym typeface="Symbol" pitchFamily="2" charset="2"/>
              </a:rPr>
              <a:t>mort</a:t>
            </a: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. </a:t>
            </a:r>
          </a:p>
          <a:p>
            <a:pPr lvl="1">
              <a:buFontTx/>
              <a:buChar char="•"/>
            </a:pP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Kolloid </a:t>
            </a:r>
            <a:r>
              <a:rPr lang="hu-HU" altLang="hu-HU" b="1" dirty="0">
                <a:solidFill>
                  <a:srgbClr val="000066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csak</a:t>
            </a: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 súlyos </a:t>
            </a:r>
            <a:r>
              <a:rPr lang="hu-HU" altLang="hu-HU" dirty="0" err="1">
                <a:latin typeface="Poppins" pitchFamily="2" charset="0"/>
                <a:cs typeface="Poppins" pitchFamily="2" charset="0"/>
                <a:sym typeface="Symbol" pitchFamily="2" charset="2"/>
              </a:rPr>
              <a:t>hypovolaemiában</a:t>
            </a: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  AKI  , véralvadás </a:t>
            </a:r>
          </a:p>
          <a:p>
            <a:r>
              <a:rPr lang="hu-HU" altLang="hu-HU" b="1" dirty="0">
                <a:solidFill>
                  <a:srgbClr val="000066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„</a:t>
            </a:r>
            <a:r>
              <a:rPr lang="hu-HU" altLang="hu-HU" b="1" dirty="0" err="1">
                <a:solidFill>
                  <a:srgbClr val="000066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Goal-directed</a:t>
            </a:r>
            <a:r>
              <a:rPr lang="hu-HU" altLang="hu-HU" b="1" dirty="0">
                <a:solidFill>
                  <a:srgbClr val="000066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fluid </a:t>
            </a:r>
            <a:r>
              <a:rPr lang="hu-HU" altLang="hu-HU" b="1" dirty="0" err="1">
                <a:solidFill>
                  <a:srgbClr val="000066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therapy</a:t>
            </a:r>
            <a:r>
              <a:rPr lang="hu-HU" altLang="hu-HU" b="1" dirty="0">
                <a:solidFill>
                  <a:srgbClr val="000066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”</a:t>
            </a: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 – non </a:t>
            </a:r>
            <a:r>
              <a:rPr lang="hu-HU" altLang="hu-HU" dirty="0" err="1">
                <a:latin typeface="Poppins" pitchFamily="2" charset="0"/>
                <a:cs typeface="Poppins" pitchFamily="2" charset="0"/>
                <a:sym typeface="Symbol" pitchFamily="2" charset="2"/>
              </a:rPr>
              <a:t>invazív</a:t>
            </a: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, és minimál </a:t>
            </a:r>
            <a:r>
              <a:rPr lang="hu-HU" altLang="hu-HU" dirty="0" err="1">
                <a:latin typeface="Poppins" pitchFamily="2" charset="0"/>
                <a:cs typeface="Poppins" pitchFamily="2" charset="0"/>
                <a:sym typeface="Symbol" pitchFamily="2" charset="2"/>
              </a:rPr>
              <a:t>invazív</a:t>
            </a: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 technikák </a:t>
            </a:r>
          </a:p>
          <a:p>
            <a:pPr marL="0" indent="0">
              <a:buNone/>
            </a:pP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	(</a:t>
            </a:r>
            <a:r>
              <a:rPr lang="hu-HU" altLang="hu-HU" dirty="0" err="1">
                <a:latin typeface="Poppins" pitchFamily="2" charset="0"/>
                <a:cs typeface="Poppins" pitchFamily="2" charset="0"/>
                <a:sym typeface="Symbol" pitchFamily="2" charset="2"/>
              </a:rPr>
              <a:t>fast</a:t>
            </a: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 UH, </a:t>
            </a:r>
            <a:r>
              <a:rPr lang="hu-HU" altLang="hu-HU" dirty="0" err="1">
                <a:latin typeface="Poppins" pitchFamily="2" charset="0"/>
                <a:cs typeface="Poppins" pitchFamily="2" charset="0"/>
                <a:sym typeface="Symbol" pitchFamily="2" charset="2"/>
              </a:rPr>
              <a:t>intraop</a:t>
            </a: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 TEE, TOE doppler, </a:t>
            </a:r>
            <a:r>
              <a:rPr lang="hu-HU" dirty="0">
                <a:latin typeface="Poppins" pitchFamily="2" charset="0"/>
                <a:cs typeface="Poppins" pitchFamily="2" charset="0"/>
              </a:rPr>
              <a:t>VIGILIO, LIDCO, </a:t>
            </a:r>
            <a:r>
              <a:rPr lang="hu-HU" dirty="0" err="1">
                <a:latin typeface="Poppins" pitchFamily="2" charset="0"/>
                <a:cs typeface="Poppins" pitchFamily="2" charset="0"/>
              </a:rPr>
              <a:t>PiCCO</a:t>
            </a:r>
            <a:r>
              <a:rPr lang="hu-HU" dirty="0"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+ </a:t>
            </a:r>
            <a:b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</a:b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	CO, volumen státusz dinamikus indexeinek alkalmazása (SVV, PPV), 	ScvO2 követése (70%) – 1C</a:t>
            </a:r>
          </a:p>
          <a:p>
            <a:pPr marL="0" indent="0">
              <a:buNone/>
            </a:pPr>
            <a:r>
              <a:rPr lang="hu-HU" altLang="hu-HU" dirty="0">
                <a:latin typeface="Poppins" pitchFamily="2" charset="0"/>
                <a:cs typeface="Poppins" pitchFamily="2" charset="0"/>
                <a:sym typeface="Symbol" pitchFamily="2" charset="2"/>
              </a:rPr>
              <a:t>	</a:t>
            </a:r>
          </a:p>
          <a:p>
            <a:endParaRPr lang="hu-HU" dirty="0"/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7EFC7E18-3659-804F-B3E9-AEBF03241D23}"/>
              </a:ext>
            </a:extLst>
          </p:cNvPr>
          <p:cNvGrpSpPr/>
          <p:nvPr/>
        </p:nvGrpSpPr>
        <p:grpSpPr>
          <a:xfrm>
            <a:off x="8014077" y="3186905"/>
            <a:ext cx="3892030" cy="1776412"/>
            <a:chOff x="8126386" y="4845050"/>
            <a:chExt cx="3892030" cy="1776412"/>
          </a:xfrm>
        </p:grpSpPr>
        <p:pic>
          <p:nvPicPr>
            <p:cNvPr id="7" name="Kép 1">
              <a:extLst>
                <a:ext uri="{FF2B5EF4-FFF2-40B4-BE49-F238E27FC236}">
                  <a16:creationId xmlns:a16="http://schemas.microsoft.com/office/drawing/2014/main" id="{B6B7C49D-B952-B04E-9D6C-B6C95E6E9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" t="3917" r="1045" b="7683"/>
            <a:stretch>
              <a:fillRect/>
            </a:stretch>
          </p:blipFill>
          <p:spPr bwMode="auto">
            <a:xfrm>
              <a:off x="8311603" y="4845050"/>
              <a:ext cx="3706813" cy="177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E6D880E2-FF93-3C45-ADC3-DEA8CA360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6386" y="4845050"/>
              <a:ext cx="230505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u-HU" altLang="hu-HU" sz="1800" dirty="0">
                  <a:latin typeface="Poppins" pitchFamily="2" charset="0"/>
                  <a:cs typeface="Poppins" pitchFamily="2" charset="0"/>
                </a:rPr>
                <a:t>Jó válaszkészség:   </a:t>
              </a:r>
              <a:r>
                <a:rPr lang="hu-HU" altLang="hu-HU" sz="1800" b="1" dirty="0">
                  <a:solidFill>
                    <a:srgbClr val="000066"/>
                  </a:solidFill>
                  <a:latin typeface="Poppins" pitchFamily="2" charset="0"/>
                  <a:cs typeface="Poppins" pitchFamily="2" charset="0"/>
                </a:rPr>
                <a:t>PPV &gt; (10) 13%</a:t>
              </a:r>
              <a:r>
                <a:rPr lang="hu-HU" altLang="hu-HU" sz="1800" dirty="0">
                  <a:latin typeface="Poppins" pitchFamily="2" charset="0"/>
                  <a:cs typeface="Poppins" pitchFamily="2" charset="0"/>
                </a:rPr>
                <a:t> </a:t>
              </a:r>
            </a:p>
          </p:txBody>
        </p:sp>
      </p:grp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7B530215-68DD-4448-80AA-012A3997602A}"/>
              </a:ext>
            </a:extLst>
          </p:cNvPr>
          <p:cNvSpPr txBox="1"/>
          <p:nvPr/>
        </p:nvSpPr>
        <p:spPr>
          <a:xfrm>
            <a:off x="8199294" y="2328058"/>
            <a:ext cx="51847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altLang="hu-HU" sz="1100" i="1" dirty="0">
                <a:latin typeface="Poppins" pitchFamily="2" charset="0"/>
                <a:cs typeface="Poppins" pitchFamily="2" charset="0"/>
              </a:rPr>
              <a:t>Folyadékválasz készség megítélhető: </a:t>
            </a:r>
          </a:p>
          <a:p>
            <a:pPr>
              <a:defRPr/>
            </a:pPr>
            <a:r>
              <a:rPr lang="hu-HU" altLang="hu-HU" sz="1100" i="1" dirty="0">
                <a:latin typeface="Poppins" pitchFamily="2" charset="0"/>
                <a:cs typeface="Poppins" pitchFamily="2" charset="0"/>
              </a:rPr>
              <a:t>PP arányos a </a:t>
            </a:r>
            <a:r>
              <a:rPr lang="hu-HU" altLang="hu-HU" sz="1100" i="1" dirty="0" err="1">
                <a:latin typeface="Poppins" pitchFamily="2" charset="0"/>
                <a:cs typeface="Poppins" pitchFamily="2" charset="0"/>
              </a:rPr>
              <a:t>SV-el</a:t>
            </a:r>
            <a:endParaRPr lang="hu-HU" altLang="hu-HU" sz="1100" i="1" dirty="0">
              <a:latin typeface="Poppins" pitchFamily="2" charset="0"/>
              <a:cs typeface="Poppi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altLang="hu-HU" sz="1100" b="1" i="1" dirty="0">
                <a:solidFill>
                  <a:srgbClr val="0000CC"/>
                </a:solidFill>
                <a:latin typeface="Poppins" pitchFamily="2" charset="0"/>
                <a:cs typeface="Poppins" pitchFamily="2" charset="0"/>
              </a:rPr>
              <a:t>Ritmuszavar nélkül !</a:t>
            </a:r>
          </a:p>
          <a:p>
            <a:pPr>
              <a:buFontTx/>
              <a:buChar char="•"/>
              <a:defRPr/>
            </a:pPr>
            <a:r>
              <a:rPr lang="hu-HU" altLang="hu-HU" sz="1100" i="1" dirty="0">
                <a:latin typeface="Poppins" pitchFamily="2" charset="0"/>
                <a:cs typeface="Poppins" pitchFamily="2" charset="0"/>
              </a:rPr>
              <a:t>Kontrollált gépi lélegeztetés és szedálás mellett</a:t>
            </a:r>
          </a:p>
        </p:txBody>
      </p:sp>
    </p:spTree>
    <p:extLst>
      <p:ext uri="{BB962C8B-B14F-4D97-AF65-F5344CB8AC3E}">
        <p14:creationId xmlns:p14="http://schemas.microsoft.com/office/powerpoint/2010/main" val="15514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0CDBBB59-A754-2C4C-B92A-AB5E3471E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053" y="2854003"/>
            <a:ext cx="4194412" cy="2401077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AB30B42-BA74-E042-99C2-B2FFA2374345}"/>
              </a:ext>
            </a:extLst>
          </p:cNvPr>
          <p:cNvSpPr txBox="1">
            <a:spLocks noGrp="1" noChangeArrowheads="1"/>
          </p:cNvSpPr>
          <p:nvPr>
            <p:ph type="body" sz="quarter" idx="15"/>
          </p:nvPr>
        </p:nvSpPr>
        <p:spPr bwMode="auto">
          <a:xfrm>
            <a:off x="721312" y="1530350"/>
            <a:ext cx="6882640" cy="409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Ha nem sikerül emelni a stroke volument &gt;10%-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al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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vasopressor</a:t>
            </a:r>
            <a:endParaRPr lang="hu-HU" altLang="hu-HU" sz="1600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</a:endParaRPr>
          </a:p>
          <a:p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Ha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cardiac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index &lt; 2.5 l/min/m</a:t>
            </a:r>
            <a:r>
              <a:rPr lang="hu-HU" altLang="hu-HU" sz="1600" baseline="300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2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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inotróp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támogatás </a:t>
            </a:r>
          </a:p>
          <a:p>
            <a:pPr>
              <a:buFontTx/>
              <a:buNone/>
            </a:pPr>
            <a:endParaRPr lang="hu-HU" altLang="hu-HU" sz="1600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</a:endParaRPr>
          </a:p>
          <a:p>
            <a:pPr>
              <a:buFontTx/>
              <a:buNone/>
            </a:pPr>
            <a:r>
              <a:rPr lang="hu-HU" altLang="hu-HU" sz="16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Posztoperatív folyadékterápia:</a:t>
            </a:r>
          </a:p>
          <a:p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Korai per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os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folyadék bevitel (1500 ml/nap) bélműtét után is</a:t>
            </a:r>
          </a:p>
          <a:p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Egyenleg számítás</a:t>
            </a:r>
          </a:p>
          <a:p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Veszteségek pótlása – 25-35 ml/kg víz/nap </a:t>
            </a:r>
            <a:b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</a:b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(átlagosan 1,75-2,75 l/nap)</a:t>
            </a:r>
          </a:p>
          <a:p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EDA +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hypotensiv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a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normovolaemiás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beteg 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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vasopressor</a:t>
            </a:r>
            <a:endParaRPr lang="hu-HU" altLang="hu-HU" sz="1600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01EC8B92-A8A2-F64D-8381-74015FB0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12" y="487975"/>
            <a:ext cx="10749375" cy="554400"/>
          </a:xfrm>
        </p:spPr>
        <p:txBody>
          <a:bodyPr/>
          <a:lstStyle/>
          <a:p>
            <a:r>
              <a:rPr lang="hu-HU" dirty="0"/>
              <a:t>Folyadékterápia II.</a:t>
            </a:r>
          </a:p>
        </p:txBody>
      </p:sp>
    </p:spTree>
    <p:extLst>
      <p:ext uri="{BB962C8B-B14F-4D97-AF65-F5344CB8AC3E}">
        <p14:creationId xmlns:p14="http://schemas.microsoft.com/office/powerpoint/2010/main" val="4452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6DF4ED-AB9D-7E40-9245-27E61649B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12" y="2058792"/>
            <a:ext cx="10749375" cy="554400"/>
          </a:xfrm>
        </p:spPr>
        <p:txBody>
          <a:bodyPr/>
          <a:lstStyle/>
          <a:p>
            <a:r>
              <a:rPr lang="hu-HU" altLang="hu-HU" sz="3200" b="1" dirty="0">
                <a:solidFill>
                  <a:srgbClr val="000066"/>
                </a:solidFill>
                <a:latin typeface="Poppins" pitchFamily="2" charset="0"/>
                <a:cs typeface="Poppins" pitchFamily="2" charset="0"/>
              </a:rPr>
              <a:t>Glükóz kontroll</a:t>
            </a:r>
            <a:r>
              <a:rPr lang="hu-HU" altLang="hu-HU" sz="3200" dirty="0">
                <a:latin typeface="Poppins" pitchFamily="2" charset="0"/>
                <a:cs typeface="Poppins" pitchFamily="2" charset="0"/>
              </a:rPr>
              <a:t> műtét előtt/alatt/után</a:t>
            </a:r>
            <a:br>
              <a:rPr lang="hu-HU" altLang="hu-HU" sz="3200" dirty="0">
                <a:latin typeface="Poppins" pitchFamily="2" charset="0"/>
                <a:cs typeface="Poppins" pitchFamily="2" charset="0"/>
              </a:rPr>
            </a:br>
            <a:endParaRPr lang="hu-HU" dirty="0">
              <a:latin typeface="Poppins" pitchFamily="2" charset="0"/>
              <a:cs typeface="Poppins" pitchFamily="2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01FF8AB-B9D0-E24D-BBEA-96269792B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12" y="3221479"/>
            <a:ext cx="7913022" cy="230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Cél: 7-10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mmol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/l (&lt;4 mortalitás 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, &gt;10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gyull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. szövődmény )</a:t>
            </a:r>
          </a:p>
          <a:p>
            <a:pPr marL="285750" indent="-285750">
              <a:lnSpc>
                <a:spcPct val="150000"/>
              </a:lnSpc>
            </a:pP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Balanszírozott infúzió választandó</a:t>
            </a:r>
          </a:p>
          <a:p>
            <a:pPr marL="285750" indent="-285750">
              <a:lnSpc>
                <a:spcPct val="150000"/>
              </a:lnSpc>
            </a:pP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Cukor értékek alapján módosítható, kiegészíthető 	(„</a:t>
            </a:r>
            <a:r>
              <a:rPr lang="hu-HU" altLang="hu-HU" sz="1800" b="1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Csúszóskála</a:t>
            </a: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”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,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sze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.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Sterofundin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B, vércukor szerinti glukóz)</a:t>
            </a:r>
            <a:endParaRPr lang="hu-HU" altLang="hu-HU" sz="1800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DM gyakori kontroll – </a:t>
            </a: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vg/laktát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- (4 óránként)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sze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. 1-2 óránként</a:t>
            </a:r>
          </a:p>
        </p:txBody>
      </p:sp>
      <p:pic>
        <p:nvPicPr>
          <p:cNvPr id="7" name="Picture 9" descr="Good Glucos: Giving Back with Affordable Diabetes Test Strips">
            <a:extLst>
              <a:ext uri="{FF2B5EF4-FFF2-40B4-BE49-F238E27FC236}">
                <a16:creationId xmlns:a16="http://schemas.microsoft.com/office/drawing/2014/main" id="{5E29D702-CD30-544E-BC2C-51C7F27A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5" y="364212"/>
            <a:ext cx="16002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74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7A241C-A95B-C049-81B1-1585965B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24" y="506582"/>
            <a:ext cx="10749375" cy="554400"/>
          </a:xfrm>
        </p:spPr>
        <p:txBody>
          <a:bodyPr/>
          <a:lstStyle/>
          <a:p>
            <a:r>
              <a:rPr lang="hu-HU" altLang="hu-HU" sz="3200" b="1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Analgézia</a:t>
            </a:r>
            <a:r>
              <a:rPr lang="hu-HU" altLang="hu-HU" sz="32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32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műtét előtt/alatt/után I.</a:t>
            </a:r>
            <a:br>
              <a:rPr lang="hu-HU" altLang="hu-HU" sz="32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</a:br>
            <a:endParaRPr lang="hu-HU" dirty="0">
              <a:solidFill>
                <a:srgbClr val="002060"/>
              </a:solidFill>
              <a:latin typeface="Poppins" pitchFamily="2" charset="0"/>
              <a:cs typeface="Poppins" pitchFamily="2" charset="0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15B5D7-BB17-EF43-BB15-3D00A85622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3733"/>
            <a:ext cx="8447372" cy="349182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Preemptív (=preventív)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analgézia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műtét előtt per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os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/iv. non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ópiát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egyénre szabottan – legújabb vélemények megoszlanak</a:t>
            </a:r>
          </a:p>
          <a:p>
            <a:pPr>
              <a:spcBef>
                <a:spcPct val="0"/>
              </a:spcBef>
            </a:pPr>
            <a:endParaRPr lang="hu-HU" altLang="hu-HU" sz="1800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</a:endParaRPr>
          </a:p>
          <a:p>
            <a:pPr>
              <a:spcBef>
                <a:spcPct val="0"/>
              </a:spcBef>
            </a:pPr>
            <a:r>
              <a:rPr lang="hu-HU" altLang="hu-HU" sz="1800" b="1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Thoracalis</a:t>
            </a: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EDA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műtét előtt (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Th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6- Th12) 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 40% mortalitás  </a:t>
            </a:r>
          </a:p>
          <a:p>
            <a:pPr>
              <a:spcBef>
                <a:spcPct val="0"/>
              </a:spcBef>
            </a:pP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Éber állapotban, ülve, majd teszt elvégzése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Intraop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(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postop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)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ópiát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igény 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„Koktél”: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fentanyl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/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sufentanil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+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bupivacain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/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ropivacain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+ 0.9%NaCl)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Postop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3 nap,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max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. 6 nap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Előny: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bélmotilitás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, kiegészítő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analgetikum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,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ópiát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</a:t>
            </a:r>
          </a:p>
          <a:p>
            <a:pPr>
              <a:spcBef>
                <a:spcPct val="0"/>
              </a:spcBef>
            </a:pP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PCA pumpa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előnyös lehet</a:t>
            </a:r>
          </a:p>
          <a:p>
            <a:endParaRPr lang="hu-HU" sz="1800" dirty="0">
              <a:latin typeface="Poppins" pitchFamily="2" charset="0"/>
              <a:cs typeface="Poppins" pitchFamily="2" charset="0"/>
            </a:endParaRPr>
          </a:p>
        </p:txBody>
      </p:sp>
      <p:pic>
        <p:nvPicPr>
          <p:cNvPr id="7" name="Tartalom helye 2">
            <a:extLst>
              <a:ext uri="{FF2B5EF4-FFF2-40B4-BE49-F238E27FC236}">
                <a16:creationId xmlns:a16="http://schemas.microsoft.com/office/drawing/2014/main" id="{9C232057-4FDE-4644-A335-58456F040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727575"/>
            <a:ext cx="3505200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5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1312" y="422954"/>
            <a:ext cx="10749375" cy="554400"/>
          </a:xfrm>
        </p:spPr>
        <p:txBody>
          <a:bodyPr/>
          <a:lstStyle/>
          <a:p>
            <a:r>
              <a:rPr lang="hu-HU" dirty="0"/>
              <a:t>ERAS – </a:t>
            </a:r>
            <a:r>
              <a:rPr lang="hu-HU" dirty="0" err="1"/>
              <a:t>Enhanced</a:t>
            </a:r>
            <a:r>
              <a:rPr lang="hu-HU" dirty="0"/>
              <a:t> </a:t>
            </a:r>
            <a:r>
              <a:rPr lang="hu-HU" dirty="0" err="1"/>
              <a:t>Recovery</a:t>
            </a:r>
            <a:r>
              <a:rPr lang="hu-HU" dirty="0"/>
              <a:t> 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Surgery</a:t>
            </a:r>
            <a:endParaRPr lang="hu-HU" dirty="0"/>
          </a:p>
        </p:txBody>
      </p:sp>
      <p:pic>
        <p:nvPicPr>
          <p:cNvPr id="9" name="Picture 3" descr="enhanced_recovery_after_spine_surgery [Operative Neurosurgery]">
            <a:extLst>
              <a:ext uri="{FF2B5EF4-FFF2-40B4-BE49-F238E27FC236}">
                <a16:creationId xmlns:a16="http://schemas.microsoft.com/office/drawing/2014/main" id="{9656788A-C9D3-BC40-9C86-75280B7FB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60" y="3463949"/>
            <a:ext cx="5139298" cy="321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413342" y="1257804"/>
            <a:ext cx="10526625" cy="3532618"/>
          </a:xfrm>
        </p:spPr>
        <p:txBody>
          <a:bodyPr/>
          <a:lstStyle/>
          <a:p>
            <a:pPr marL="276266" indent="-27626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000" dirty="0"/>
              <a:t>Beteg központú </a:t>
            </a:r>
          </a:p>
          <a:p>
            <a:pPr marL="276266" indent="-27626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000" dirty="0"/>
              <a:t>Evidencia alapú</a:t>
            </a:r>
          </a:p>
          <a:p>
            <a:pPr marL="276266" indent="-27626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000" dirty="0"/>
              <a:t>Multidiszciplináris megközelítés – team munka (</a:t>
            </a:r>
            <a:r>
              <a:rPr lang="hu-HU" altLang="hu-HU" sz="2000" dirty="0">
                <a:latin typeface="Poppins Regular"/>
                <a:cs typeface="Poppins Regular"/>
              </a:rPr>
              <a:t>háziorvos + sebész + aneszteziológus + szakápoló + dietetikus + gyógytornász )</a:t>
            </a:r>
          </a:p>
          <a:p>
            <a:pPr marL="276266" indent="-27626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000" dirty="0"/>
          </a:p>
          <a:p>
            <a:pPr marL="0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000" dirty="0"/>
              <a:t>Mik a célok?</a:t>
            </a:r>
          </a:p>
          <a:p>
            <a:pPr marL="457200" indent="-457200">
              <a:buSzPct val="100000"/>
              <a:buFont typeface="+mj-lt"/>
              <a:buAutoNum type="arabicPeriod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000" dirty="0"/>
              <a:t>Műtéti stressz csökkentése</a:t>
            </a:r>
          </a:p>
          <a:p>
            <a:pPr marL="457200" indent="-457200">
              <a:buSzPct val="100000"/>
              <a:buFont typeface="+mj-lt"/>
              <a:buAutoNum type="arabicPeriod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000" dirty="0"/>
              <a:t>A fiziológiai válaszreakciók csökkentése</a:t>
            </a:r>
          </a:p>
          <a:p>
            <a:pPr marL="457200" indent="-457200">
              <a:buSzPct val="100000"/>
              <a:buFont typeface="+mj-lt"/>
              <a:buAutoNum type="arabicPeriod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000" dirty="0"/>
              <a:t>A gyógyulás elősegítése</a:t>
            </a:r>
          </a:p>
          <a:p>
            <a:pPr marL="457200" indent="-457200">
              <a:buSzPct val="100000"/>
              <a:buFont typeface="+mj-lt"/>
              <a:buAutoNum type="arabicPeriod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000" dirty="0"/>
              <a:t>Korai hazabocsátás</a:t>
            </a:r>
          </a:p>
        </p:txBody>
      </p:sp>
    </p:spTree>
    <p:extLst>
      <p:ext uri="{BB962C8B-B14F-4D97-AF65-F5344CB8AC3E}">
        <p14:creationId xmlns:p14="http://schemas.microsoft.com/office/powerpoint/2010/main" val="56170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D55AE12B-EDE5-8048-A13F-570E231BC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326" y="1337642"/>
            <a:ext cx="9539222" cy="343206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u-HU" altLang="hu-HU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Multimodális </a:t>
            </a:r>
            <a:r>
              <a:rPr lang="hu-HU" altLang="hu-HU" b="1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analgézia</a:t>
            </a:r>
            <a:endParaRPr lang="hu-HU" altLang="hu-HU" dirty="0">
              <a:solidFill>
                <a:srgbClr val="002060"/>
              </a:solidFill>
              <a:latin typeface="Poppins" pitchFamily="2" charset="0"/>
              <a:cs typeface="Poppins" pitchFamily="2" charset="0"/>
            </a:endParaRPr>
          </a:p>
          <a:p>
            <a:pPr>
              <a:spcBef>
                <a:spcPct val="0"/>
              </a:spcBef>
            </a:pPr>
            <a:r>
              <a:rPr lang="hu-HU" altLang="hu-HU" b="1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Iv</a:t>
            </a:r>
            <a:r>
              <a:rPr lang="hu-HU" altLang="hu-HU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. </a:t>
            </a:r>
            <a:r>
              <a:rPr lang="hu-HU" altLang="hu-HU" b="1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lidocain</a:t>
            </a:r>
            <a:endParaRPr lang="hu-HU" altLang="hu-HU" b="1" dirty="0">
              <a:solidFill>
                <a:srgbClr val="002060"/>
              </a:solidFill>
              <a:latin typeface="Poppins" pitchFamily="2" charset="0"/>
              <a:cs typeface="Poppins" pitchFamily="2" charset="0"/>
            </a:endParaRPr>
          </a:p>
          <a:p>
            <a:pPr>
              <a:spcBef>
                <a:spcPct val="0"/>
              </a:spcBef>
            </a:pP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Sebészi feladat: </a:t>
            </a:r>
            <a:r>
              <a:rPr lang="hu-HU" alt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periperitonealis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ropivacain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0,2% (10 ml/óra) 48-72 órán át </a:t>
            </a:r>
            <a:b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</a:b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(más amid típusú lokál aneszt is jó) – </a:t>
            </a:r>
            <a:r>
              <a:rPr lang="hu-HU" altLang="hu-HU" dirty="0">
                <a:solidFill>
                  <a:srgbClr val="C00000"/>
                </a:solidFill>
                <a:latin typeface="Poppins" pitchFamily="2" charset="0"/>
                <a:cs typeface="Poppins" pitchFamily="2" charset="0"/>
              </a:rPr>
              <a:t>gyenge ajánlás</a:t>
            </a:r>
          </a:p>
          <a:p>
            <a:pPr>
              <a:spcBef>
                <a:spcPct val="0"/>
              </a:spcBef>
            </a:pPr>
            <a:r>
              <a:rPr lang="hu-HU" altLang="hu-HU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TAP blokk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(</a:t>
            </a:r>
            <a:r>
              <a:rPr lang="hu-HU" alt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transversus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abdominis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plane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) több lumenű katéteren át 48-72 órán keresztül helyi érzéstelenítő adása - </a:t>
            </a:r>
            <a:r>
              <a:rPr lang="hu-HU" altLang="hu-HU" dirty="0">
                <a:solidFill>
                  <a:srgbClr val="C00000"/>
                </a:solidFill>
                <a:latin typeface="Poppins" pitchFamily="2" charset="0"/>
                <a:cs typeface="Poppins" pitchFamily="2" charset="0"/>
              </a:rPr>
              <a:t>mérsékelt ajánlás </a:t>
            </a:r>
          </a:p>
          <a:p>
            <a:pPr>
              <a:spcBef>
                <a:spcPct val="0"/>
              </a:spcBef>
            </a:pPr>
            <a:r>
              <a:rPr lang="hu-HU" altLang="hu-HU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NSAID, COX</a:t>
            </a:r>
            <a:r>
              <a:rPr lang="hu-HU" altLang="hu-HU" b="1" baseline="-250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2</a:t>
            </a:r>
            <a:r>
              <a:rPr lang="hu-HU" altLang="hu-HU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gátlók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adása </a:t>
            </a:r>
            <a:r>
              <a:rPr lang="hu-HU" alt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ópiát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igényt 30%-</a:t>
            </a:r>
            <a:r>
              <a:rPr lang="hu-HU" alt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al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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, </a:t>
            </a:r>
            <a:r>
              <a:rPr lang="hu-HU" altLang="hu-HU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de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varratelégtelenség ?</a:t>
            </a:r>
          </a:p>
          <a:p>
            <a:pPr>
              <a:spcBef>
                <a:spcPct val="0"/>
              </a:spcBef>
            </a:pPr>
            <a:r>
              <a:rPr lang="hu-HU" altLang="hu-HU" b="1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Paracetamol</a:t>
            </a:r>
            <a:r>
              <a:rPr lang="hu-HU" altLang="hu-HU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gyengébb NSAID-okhoz képest + </a:t>
            </a:r>
            <a:r>
              <a:rPr lang="hu-HU" alt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gasztrointesztinális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, kardiovaszkuláris, </a:t>
            </a:r>
            <a:r>
              <a:rPr lang="hu-HU" alt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hepatotoxicitás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mellékhatás</a:t>
            </a:r>
          </a:p>
          <a:p>
            <a:pPr>
              <a:spcBef>
                <a:spcPct val="0"/>
              </a:spcBef>
            </a:pPr>
            <a:r>
              <a:rPr lang="hu-HU" altLang="hu-HU" b="1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Dexmedetomidin</a:t>
            </a:r>
            <a:r>
              <a:rPr lang="hu-HU" altLang="hu-HU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, </a:t>
            </a:r>
            <a:r>
              <a:rPr lang="hu-HU" altLang="hu-HU" b="1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ketamin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hu-HU" altLang="hu-HU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Per orális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kiegészítés 2.-3. naptól </a:t>
            </a:r>
            <a:r>
              <a:rPr lang="hu-HU" alt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hidrokodon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/</a:t>
            </a:r>
            <a:r>
              <a:rPr lang="hu-HU" alt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ibuprofen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(7,5 mg/400 mg), </a:t>
            </a:r>
            <a:r>
              <a:rPr lang="hu-HU" alt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oxikodon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/</a:t>
            </a:r>
            <a:r>
              <a:rPr lang="hu-HU" alt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ibuprofen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(5 mg/400 mg)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D608ED55-98B8-864F-B031-721573DE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24" y="506582"/>
            <a:ext cx="10749375" cy="554400"/>
          </a:xfrm>
        </p:spPr>
        <p:txBody>
          <a:bodyPr/>
          <a:lstStyle/>
          <a:p>
            <a:r>
              <a:rPr lang="hu-HU" altLang="hu-HU" sz="3200" b="1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Analgézia</a:t>
            </a:r>
            <a:r>
              <a:rPr lang="hu-HU" altLang="hu-HU" sz="32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32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műtét előtt/alatt/után II.</a:t>
            </a:r>
            <a:br>
              <a:rPr lang="hu-HU" altLang="hu-HU" sz="32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</a:br>
            <a:endParaRPr lang="hu-HU" dirty="0">
              <a:solidFill>
                <a:srgbClr val="002060"/>
              </a:solidFill>
              <a:latin typeface="Poppins" pitchFamily="2" charset="0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szöveg, képernyőkép, Betűtípus, sor látható&#10;&#10;Automatikusan generált leírás">
            <a:extLst>
              <a:ext uri="{FF2B5EF4-FFF2-40B4-BE49-F238E27FC236}">
                <a16:creationId xmlns:a16="http://schemas.microsoft.com/office/drawing/2014/main" id="{186DC1C9-467D-3945-964F-5A0A2B3B9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42" y="2691214"/>
            <a:ext cx="6058958" cy="2140280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8FAF8A27-754D-834C-B342-6519ABE148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7768" y="1824284"/>
            <a:ext cx="5775274" cy="405753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u-HU" dirty="0">
                <a:solidFill>
                  <a:srgbClr val="002060"/>
                </a:solidFill>
              </a:rPr>
              <a:t>Nemzetközi bizottság jóváhagyta</a:t>
            </a: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rgbClr val="002060"/>
                </a:solidFill>
              </a:rPr>
              <a:t>Ideális testsúlyra kell alkalmazni</a:t>
            </a:r>
            <a:endParaRPr lang="hu-HU" altLang="hu-HU" dirty="0">
              <a:solidFill>
                <a:srgbClr val="002060"/>
              </a:solidFill>
              <a:latin typeface="Poppins" pitchFamily="2" charset="0"/>
              <a:cs typeface="Poppins" pitchFamily="2" charset="0"/>
            </a:endParaRPr>
          </a:p>
          <a:p>
            <a:pPr>
              <a:lnSpc>
                <a:spcPct val="200000"/>
              </a:lnSpc>
            </a:pP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Telítés: 1,5 mg/kg 30 perccel az altatás előtt, anesztézia alatt 2 mg/</a:t>
            </a:r>
            <a:r>
              <a:rPr lang="hu-HU" altLang="hu-HU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ttkg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/óra) </a:t>
            </a:r>
            <a:r>
              <a:rPr lang="hu-HU" dirty="0">
                <a:solidFill>
                  <a:srgbClr val="002060"/>
                </a:solidFill>
              </a:rPr>
              <a:t>– </a:t>
            </a:r>
            <a:br>
              <a:rPr lang="hu-HU" dirty="0">
                <a:solidFill>
                  <a:srgbClr val="002060"/>
                </a:solidFill>
              </a:rPr>
            </a:br>
            <a:r>
              <a:rPr lang="hu-HU" dirty="0">
                <a:solidFill>
                  <a:srgbClr val="002060"/>
                </a:solidFill>
              </a:rPr>
              <a:t>DE! Max. 120 mg/h </a:t>
            </a:r>
            <a:r>
              <a:rPr lang="hu-HU" altLang="hu-HU" dirty="0">
                <a:solidFill>
                  <a:srgbClr val="C00000"/>
                </a:solidFill>
                <a:latin typeface="Poppins" pitchFamily="2" charset="0"/>
                <a:cs typeface="Poppins" pitchFamily="2" charset="0"/>
              </a:rPr>
              <a:t>- mérsékelt ajánlás</a:t>
            </a:r>
            <a:endParaRPr lang="hu-HU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rgbClr val="002060"/>
                </a:solidFill>
              </a:rPr>
              <a:t>Más LA-</a:t>
            </a:r>
            <a:r>
              <a:rPr lang="hu-HU" dirty="0" err="1">
                <a:solidFill>
                  <a:srgbClr val="002060"/>
                </a:solidFill>
              </a:rPr>
              <a:t>kal</a:t>
            </a:r>
            <a:r>
              <a:rPr lang="hu-HU" dirty="0">
                <a:solidFill>
                  <a:srgbClr val="002060"/>
                </a:solidFill>
              </a:rPr>
              <a:t> együtt NE!</a:t>
            </a: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rgbClr val="002060"/>
                </a:solidFill>
              </a:rPr>
              <a:t>Megfigyelés monitoros helyen</a:t>
            </a: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rgbClr val="002060"/>
                </a:solidFill>
              </a:rPr>
              <a:t>LA toxicitás veszélye!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994BA0BF-FE3B-FA4B-964D-F52FBB58D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203" y="459538"/>
            <a:ext cx="10749375" cy="554400"/>
          </a:xfrm>
        </p:spPr>
        <p:txBody>
          <a:bodyPr/>
          <a:lstStyle/>
          <a:p>
            <a:r>
              <a:rPr lang="hu-HU" altLang="hu-HU" sz="3200" b="1" dirty="0">
                <a:solidFill>
                  <a:srgbClr val="000066"/>
                </a:solidFill>
                <a:latin typeface="Poppins" pitchFamily="2" charset="0"/>
                <a:cs typeface="Poppins" pitchFamily="2" charset="0"/>
              </a:rPr>
              <a:t>LA infúzió fájdalom kezelésre</a:t>
            </a:r>
            <a:endParaRPr lang="hu-HU" dirty="0">
              <a:latin typeface="Poppins" pitchFamily="2" charset="0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1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B1287C-5EF4-5C44-8B12-CE2E23AC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24" y="326700"/>
            <a:ext cx="10749375" cy="554400"/>
          </a:xfrm>
        </p:spPr>
        <p:txBody>
          <a:bodyPr/>
          <a:lstStyle/>
          <a:p>
            <a:r>
              <a:rPr lang="hu-HU" dirty="0" err="1"/>
              <a:t>Take</a:t>
            </a:r>
            <a:r>
              <a:rPr lang="hu-HU" dirty="0"/>
              <a:t> </a:t>
            </a:r>
            <a:r>
              <a:rPr lang="hu-HU" dirty="0" err="1"/>
              <a:t>home</a:t>
            </a:r>
            <a:r>
              <a:rPr lang="hu-HU" dirty="0"/>
              <a:t> </a:t>
            </a:r>
            <a:r>
              <a:rPr lang="hu-HU" dirty="0" err="1"/>
              <a:t>message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93FB405-A1A3-4E4C-B91A-D07C7405EE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324" y="1201837"/>
            <a:ext cx="9428176" cy="4181370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>
                <a:solidFill>
                  <a:schemeClr val="accent5">
                    <a:lumMod val="50000"/>
                  </a:schemeClr>
                </a:solidFill>
              </a:rPr>
              <a:t>Kulcselemek: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b="1" dirty="0">
                <a:solidFill>
                  <a:schemeClr val="accent5">
                    <a:lumMod val="50000"/>
                  </a:schemeClr>
                </a:solidFill>
              </a:rPr>
              <a:t>Cél-orientált folyadékterápia </a:t>
            </a:r>
            <a:r>
              <a:rPr lang="hu-HU" sz="18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hu-HU" sz="1800" dirty="0" err="1">
                <a:solidFill>
                  <a:srgbClr val="C00000"/>
                </a:solidFill>
              </a:rPr>
              <a:t>normovolaemia</a:t>
            </a:r>
            <a:r>
              <a:rPr lang="hu-HU" sz="1800" dirty="0">
                <a:solidFill>
                  <a:schemeClr val="accent5">
                    <a:lumMod val="50000"/>
                  </a:schemeClr>
                </a:solidFill>
              </a:rPr>
              <a:t> fenntartása</a:t>
            </a:r>
          </a:p>
          <a:p>
            <a:pPr marL="342900" indent="-342900">
              <a:buFont typeface="+mj-lt"/>
              <a:buAutoNum type="arabicPeriod"/>
            </a:pPr>
            <a:endParaRPr lang="hu-HU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800" b="1" dirty="0">
                <a:solidFill>
                  <a:schemeClr val="accent5">
                    <a:lumMod val="50000"/>
                  </a:schemeClr>
                </a:solidFill>
              </a:rPr>
              <a:t>Táplálási stratégia:  </a:t>
            </a:r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hosszú </a:t>
            </a:r>
            <a:r>
              <a:rPr lang="hu-HU" sz="1800" i="1" dirty="0" err="1">
                <a:solidFill>
                  <a:schemeClr val="accent5">
                    <a:lumMod val="50000"/>
                  </a:schemeClr>
                </a:solidFill>
              </a:rPr>
              <a:t>preoperatív</a:t>
            </a:r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 éhezés kerülendő!</a:t>
            </a:r>
            <a:b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u-HU" sz="1800" dirty="0">
                <a:solidFill>
                  <a:schemeClr val="accent5">
                    <a:lumMod val="50000"/>
                  </a:schemeClr>
                </a:solidFill>
              </a:rPr>
              <a:t>Tiszta folyadék fogyasztása 2 órával a műtét előtt</a:t>
            </a:r>
            <a:br>
              <a:rPr lang="hu-HU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u-HU" sz="1800" dirty="0">
                <a:solidFill>
                  <a:schemeClr val="accent5">
                    <a:lumMod val="50000"/>
                  </a:schemeClr>
                </a:solidFill>
              </a:rPr>
              <a:t>Szénhidrát tartalmú folyadék fogyasztása</a:t>
            </a:r>
            <a:br>
              <a:rPr lang="hu-HU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u-HU" sz="1800" dirty="0" err="1">
                <a:solidFill>
                  <a:schemeClr val="accent5">
                    <a:lumMod val="50000"/>
                  </a:schemeClr>
                </a:solidFill>
              </a:rPr>
              <a:t>P.o</a:t>
            </a:r>
            <a:r>
              <a:rPr lang="hu-HU" sz="1800" dirty="0">
                <a:solidFill>
                  <a:schemeClr val="accent5">
                    <a:lumMod val="50000"/>
                  </a:schemeClr>
                </a:solidFill>
              </a:rPr>
              <a:t>. folyadék fogyasztás mielőbbi visszaállítása</a:t>
            </a:r>
            <a:br>
              <a:rPr lang="hu-HU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u-HU" sz="1800" dirty="0">
                <a:solidFill>
                  <a:schemeClr val="accent5">
                    <a:lumMod val="50000"/>
                  </a:schemeClr>
                </a:solidFill>
              </a:rPr>
              <a:t>Metabolikus kontroll (glükóz)</a:t>
            </a:r>
            <a:br>
              <a:rPr lang="hu-HU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u-HU" sz="1800" dirty="0">
                <a:solidFill>
                  <a:schemeClr val="accent5">
                    <a:lumMod val="50000"/>
                  </a:schemeClr>
                </a:solidFill>
              </a:rPr>
              <a:t>Korai mobilizáció – fehérjeszintézis elősegítésére, izomműködés visszaállítására</a:t>
            </a:r>
          </a:p>
          <a:p>
            <a:pPr marL="342900" indent="-342900">
              <a:buFont typeface="+mj-lt"/>
              <a:buAutoNum type="arabicPeriod"/>
            </a:pPr>
            <a:endParaRPr lang="hu-HU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800" b="1" dirty="0">
                <a:solidFill>
                  <a:schemeClr val="accent5">
                    <a:lumMod val="50000"/>
                  </a:schemeClr>
                </a:solidFill>
              </a:rPr>
              <a:t>Fájdalom menedzsment</a:t>
            </a:r>
            <a:r>
              <a:rPr lang="hu-HU" sz="1800" dirty="0">
                <a:solidFill>
                  <a:schemeClr val="accent5">
                    <a:lumMod val="50000"/>
                  </a:schemeClr>
                </a:solidFill>
              </a:rPr>
              <a:t>: minimális </a:t>
            </a:r>
            <a:r>
              <a:rPr lang="hu-HU" sz="1800" dirty="0" err="1">
                <a:solidFill>
                  <a:schemeClr val="accent5">
                    <a:lumMod val="50000"/>
                  </a:schemeClr>
                </a:solidFill>
              </a:rPr>
              <a:t>ópioid</a:t>
            </a:r>
            <a:r>
              <a:rPr lang="hu-HU" sz="1800" dirty="0">
                <a:solidFill>
                  <a:schemeClr val="accent5">
                    <a:lumMod val="50000"/>
                  </a:schemeClr>
                </a:solidFill>
              </a:rPr>
              <a:t> használat, multimodális </a:t>
            </a:r>
            <a:r>
              <a:rPr lang="hu-HU" sz="1800" dirty="0" err="1">
                <a:solidFill>
                  <a:schemeClr val="accent5">
                    <a:lumMod val="50000"/>
                  </a:schemeClr>
                </a:solidFill>
              </a:rPr>
              <a:t>analgézia</a:t>
            </a:r>
            <a:r>
              <a:rPr lang="hu-HU" sz="1800" dirty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102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2844414" y="2383878"/>
            <a:ext cx="9079200" cy="925200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Pécs, 2023 szeptember 29.</a:t>
            </a:r>
          </a:p>
        </p:txBody>
      </p:sp>
    </p:spTree>
    <p:extLst>
      <p:ext uri="{BB962C8B-B14F-4D97-AF65-F5344CB8AC3E}">
        <p14:creationId xmlns:p14="http://schemas.microsoft.com/office/powerpoint/2010/main" val="3666793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BF151CAF-D889-354F-BE62-25620E279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6388"/>
            <a:ext cx="8229600" cy="660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Irodalom</a:t>
            </a:r>
            <a:r>
              <a:rPr lang="hu-HU" altLang="hu-HU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: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Gustafsson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U.O. et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al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.:</a:t>
            </a:r>
            <a:r>
              <a:rPr lang="hu-HU" altLang="hu-HU" sz="14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Guidelines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for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perioperative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care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in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elective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colonic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surgery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: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Enhanced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Recovery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After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Surgery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(ERAS®) Society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recommendations</a:t>
            </a:r>
            <a:r>
              <a:rPr lang="hu-HU" altLang="hu-HU" sz="14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.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Clin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Nutr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2012; 31: 783-800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Feldheiser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A. et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al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.: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Enhanced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Recovery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After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Surgery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(ERAS)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for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gastrointestinal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surgery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, part 2: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consensus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statement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for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anaesthesia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practice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.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Acta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Anest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Scand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2016; 60: 289-334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perioperative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consult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service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results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in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reduction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in cost and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length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of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stay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for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colorectal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surgical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patients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: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Evidence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from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a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healthcare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redesign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project 2016 DOI:10.1186/s13741-016-0028-1</a:t>
            </a:r>
            <a:r>
              <a:rPr lang="hu-HU" altLang="hu-HU" sz="14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Ashok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,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Apurva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et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al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. The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enhanced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recovery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after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surgery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(ERAS)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protocol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to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promote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recovery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following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esophageal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cancer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resection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.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Surgery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Today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(2020) 50:323-334. doi:10.1007/s00595-020-01956-1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Gustafsson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U.O. et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al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.:</a:t>
            </a:r>
            <a:r>
              <a:rPr lang="hu-HU" altLang="hu-HU" sz="14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Guidelines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for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perioperative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care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in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elective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colonic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surgery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: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Enhanced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Recovery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After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Surgery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(ERAS®) Society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recommendations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: 2018</a:t>
            </a:r>
            <a:r>
              <a:rPr lang="hu-HU" altLang="hu-HU" sz="1400" b="1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. 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World J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Surg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2019; 43:659-595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Singer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P. et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al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: ESPEN GL -ICU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Clin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Nutr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2019; 38(1): 48-79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Weimann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A et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al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: ESPEN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guideline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: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Clinical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nutrition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in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surgery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.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Clin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Nutr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2021; 40(7), 4745-4761.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Kobayashi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et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al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.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Probability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of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Postoperative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Complication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after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Liver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Resection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: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Stratification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of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Patient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Factors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,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Operative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Complexity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, and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Use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of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Enhanced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Recovery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after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Surgery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. Journal of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the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American College of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Surgeons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(2021) 233 (3):357-368.e2.  https://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doi.org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/10.1016/j.jamcollsurg.2021.05.020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Zhou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,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Biao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et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al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. ERAS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reduces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postoperative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hospital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stay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and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complications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after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bariatric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surgery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.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Medicine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 (2021) 100 (47): e27831. </a:t>
            </a:r>
            <a:r>
              <a:rPr lang="hu-HU" altLang="hu-HU" sz="1400" dirty="0" err="1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doi</a:t>
            </a:r>
            <a:r>
              <a:rPr lang="hu-HU" altLang="hu-HU" sz="1400" dirty="0">
                <a:solidFill>
                  <a:srgbClr val="002060"/>
                </a:solidFill>
                <a:latin typeface="Poppins" pitchFamily="2" charset="0"/>
                <a:cs typeface="Poppins" pitchFamily="2" charset="0"/>
              </a:rPr>
              <a:t>: 10.1097/MD.0000000000027831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CC3EC214-54C4-1941-A100-9EE44F3C33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686" y="1091520"/>
            <a:ext cx="10526625" cy="3532618"/>
          </a:xfrm>
        </p:spPr>
        <p:txBody>
          <a:bodyPr/>
          <a:lstStyle/>
          <a:p>
            <a:pPr marL="0" indent="0">
              <a:buNone/>
            </a:pPr>
            <a:r>
              <a:rPr 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4 alappillér:</a:t>
            </a:r>
          </a:p>
          <a:p>
            <a:pPr marL="342900" indent="-342900">
              <a:buAutoNum type="arabicPeriod"/>
            </a:pPr>
            <a:r>
              <a:rPr lang="hu-HU" sz="18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Felvétel előtti</a:t>
            </a:r>
          </a:p>
          <a:p>
            <a:pPr marL="342900" indent="-342900">
              <a:buAutoNum type="arabicPeriod"/>
            </a:pPr>
            <a:r>
              <a:rPr lang="hu-HU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Preoperatív</a:t>
            </a:r>
            <a:endParaRPr lang="hu-HU" sz="1800" dirty="0">
              <a:solidFill>
                <a:schemeClr val="accent5">
                  <a:lumMod val="50000"/>
                </a:schemeClr>
              </a:solidFill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  <a:p>
            <a:pPr marL="342900" indent="-342900">
              <a:buAutoNum type="arabicPeriod"/>
            </a:pPr>
            <a:r>
              <a:rPr lang="hu-HU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Intraoperatív</a:t>
            </a:r>
            <a:endParaRPr lang="hu-HU" sz="1800" dirty="0">
              <a:solidFill>
                <a:schemeClr val="accent5">
                  <a:lumMod val="50000"/>
                </a:schemeClr>
              </a:solidFill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  <a:p>
            <a:pPr marL="342900" indent="-342900">
              <a:buAutoNum type="arabicPeriod"/>
            </a:pPr>
            <a:r>
              <a:rPr lang="hu-HU" sz="18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Postoperatív ellátás optimalizálása</a:t>
            </a:r>
            <a:endParaRPr lang="hu-HU" sz="1800" dirty="0">
              <a:solidFill>
                <a:schemeClr val="accent5">
                  <a:lumMod val="50000"/>
                </a:schemeClr>
              </a:solidFill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(+5: audit: eredményesség objektív felmérésére)</a:t>
            </a:r>
            <a:endParaRPr lang="hu-HU" sz="1800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B0A0E87F-B7C3-AF43-B042-AC426C33C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12" y="422954"/>
            <a:ext cx="10749375" cy="554400"/>
          </a:xfrm>
        </p:spPr>
        <p:txBody>
          <a:bodyPr/>
          <a:lstStyle/>
          <a:p>
            <a:r>
              <a:rPr lang="hu-HU" dirty="0"/>
              <a:t>ERAS – Felépítés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A418FDB2-5730-DE42-BEA9-61BA2F34A893}"/>
              </a:ext>
            </a:extLst>
          </p:cNvPr>
          <p:cNvGrpSpPr/>
          <p:nvPr/>
        </p:nvGrpSpPr>
        <p:grpSpPr>
          <a:xfrm>
            <a:off x="2424323" y="3872331"/>
            <a:ext cx="7343349" cy="2791065"/>
            <a:chOff x="721312" y="4077048"/>
            <a:chExt cx="7343349" cy="2791065"/>
          </a:xfrm>
        </p:grpSpPr>
        <p:pic>
          <p:nvPicPr>
            <p:cNvPr id="6" name="Picture 1030" descr="Enhanced recovery after surgery—ERAS—principles, practice and feasibility  in the elderly | SpringerLink">
              <a:extLst>
                <a:ext uri="{FF2B5EF4-FFF2-40B4-BE49-F238E27FC236}">
                  <a16:creationId xmlns:a16="http://schemas.microsoft.com/office/drawing/2014/main" id="{17374D04-8857-D349-9B96-E644B1CEA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12" y="4077048"/>
              <a:ext cx="6706891" cy="246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69D5BE34-F15C-6944-94D8-F84FAD155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989924" y="5416168"/>
              <a:ext cx="17526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2000" b="1">
                  <a:solidFill>
                    <a:srgbClr val="800000"/>
                  </a:solidFill>
                  <a:latin typeface="Arial" panose="020B0604020202020204" pitchFamily="34" charset="0"/>
                </a:rPr>
                <a:t>AUDITÁLÁS</a:t>
              </a:r>
            </a:p>
          </p:txBody>
        </p:sp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1E0C1DA6-1978-194A-9366-800D1A6FE1D6}"/>
                </a:ext>
              </a:extLst>
            </p:cNvPr>
            <p:cNvSpPr txBox="1"/>
            <p:nvPr/>
          </p:nvSpPr>
          <p:spPr>
            <a:xfrm>
              <a:off x="887919" y="6543857"/>
              <a:ext cx="6540284" cy="324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>
                  <a:solidFill>
                    <a:srgbClr val="002060"/>
                  </a:solidFill>
                  <a:latin typeface="Poppins" pitchFamily="2" charset="0"/>
                  <a:cs typeface="Poppins" pitchFamily="2" charset="0"/>
                </a:rPr>
                <a:t>		1			2				3					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9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2488" y="2361966"/>
            <a:ext cx="11047912" cy="1234800"/>
          </a:xfrm>
        </p:spPr>
        <p:txBody>
          <a:bodyPr/>
          <a:lstStyle/>
          <a:p>
            <a:r>
              <a:rPr lang="en-US" dirty="0" err="1"/>
              <a:t>Preoperatív</a:t>
            </a:r>
            <a:r>
              <a:rPr lang="en-US" dirty="0"/>
              <a:t> </a:t>
            </a:r>
            <a:r>
              <a:rPr lang="en-US" dirty="0" err="1"/>
              <a:t>feladatok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41600" y="3596766"/>
            <a:ext cx="8977500" cy="387281"/>
          </a:xfrm>
        </p:spPr>
        <p:txBody>
          <a:bodyPr/>
          <a:lstStyle/>
          <a:p>
            <a:r>
              <a:rPr lang="en-US" dirty="0"/>
              <a:t>(1-2. </a:t>
            </a:r>
            <a:r>
              <a:rPr lang="en-US" dirty="0" err="1"/>
              <a:t>pillér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45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5DDAF2-FB04-194A-B22D-E688D07D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26" y="514679"/>
            <a:ext cx="10749375" cy="554400"/>
          </a:xfrm>
        </p:spPr>
        <p:txBody>
          <a:bodyPr/>
          <a:lstStyle/>
          <a:p>
            <a:r>
              <a:rPr lang="hu-HU" dirty="0"/>
              <a:t>Felvétel előtti optimalizálás</a:t>
            </a:r>
            <a:b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F43BE46-400B-3D4F-A8F5-F53CA1E63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26" y="1363251"/>
            <a:ext cx="1046576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6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Sebész feladatai: 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felvilágosítás: műtét,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stoma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, komplikációk, táplálás (mikor?, mit?), </a:t>
            </a:r>
            <a:b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</a:b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perioperatív fizioterápia, mobilizálás…. 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1600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16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Aneszteziológus feladatai: </a:t>
            </a:r>
            <a:endParaRPr lang="hu-HU" altLang="hu-HU" sz="1600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Anesztéziai rizikó felmérés </a:t>
            </a:r>
            <a:b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</a:b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(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score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rendszerek – CV rizikó, akut veseelégtelenség rizikója, funkcionális kapacitás felmérése, ASA beosztás)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Társbetegségek? –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sze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. szakkonzílium, kontroll vizsgálat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Pontos gyógyszerelés, élvezeti szerek, függőség ismerete (dohányzás, alkohol lehetőség szerinti elhagyása)</a:t>
            </a:r>
            <a:r>
              <a:rPr lang="hu-HU" altLang="hu-HU" sz="1600" i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– 4 hét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Érzéstelenítés technikája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Aggodalom, szorongás csökkentése -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premedikáció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megbeszélése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7536470-EEE4-6C42-A306-0313EF074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26" y="5196853"/>
            <a:ext cx="8534400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hu-HU" altLang="hu-HU" sz="1800" b="1" dirty="0">
                <a:solidFill>
                  <a:srgbClr val="FF0000"/>
                </a:solidFill>
                <a:latin typeface="Poppins" pitchFamily="2" charset="0"/>
                <a:cs typeface="Poppins" pitchFamily="2" charset="0"/>
              </a:rPr>
              <a:t>DE!</a:t>
            </a: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Közös feladat: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hu-HU" altLang="hu-HU" sz="1800" b="1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Anaemia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rendezése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Tápláltsági állapot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felmérése</a:t>
            </a:r>
          </a:p>
        </p:txBody>
      </p:sp>
    </p:spTree>
    <p:extLst>
      <p:ext uri="{BB962C8B-B14F-4D97-AF65-F5344CB8AC3E}">
        <p14:creationId xmlns:p14="http://schemas.microsoft.com/office/powerpoint/2010/main" val="30171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4197E9-6AC1-3249-B2EE-9A346244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12" y="506582"/>
            <a:ext cx="10749375" cy="554400"/>
          </a:xfrm>
        </p:spPr>
        <p:txBody>
          <a:bodyPr/>
          <a:lstStyle/>
          <a:p>
            <a:r>
              <a:rPr lang="hu-HU" dirty="0" err="1"/>
              <a:t>Anaemia</a:t>
            </a:r>
            <a:r>
              <a:rPr lang="hu-HU" dirty="0"/>
              <a:t> korrekciója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55B1BFC-8800-764A-8EC3-55D08FD2F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67" y="2585803"/>
            <a:ext cx="5553231" cy="39199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0328FBA8-A3F1-0346-B068-CAC970DDB9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1662" y="1245068"/>
            <a:ext cx="5779230" cy="5260663"/>
          </a:xfrm>
        </p:spPr>
        <p:txBody>
          <a:bodyPr/>
          <a:lstStyle/>
          <a:p>
            <a:r>
              <a:rPr lang="hu-HU" sz="1400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Anaemia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– gyakori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, független </a:t>
            </a:r>
            <a:r>
              <a:rPr lang="hu-HU" sz="14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prediktora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a posztoperatív szövődményeknek, mortalitásnak</a:t>
            </a:r>
            <a:endParaRPr lang="hu-HU" sz="1400" dirty="0">
              <a:solidFill>
                <a:schemeClr val="accent5">
                  <a:lumMod val="50000"/>
                </a:schemeClr>
              </a:solidFill>
              <a:effectLst/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  <a:p>
            <a:r>
              <a:rPr lang="hu-HU" sz="1400" b="1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H</a:t>
            </a:r>
            <a:r>
              <a:rPr lang="hu-HU" sz="1400" b="1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gb</a:t>
            </a:r>
            <a:r>
              <a:rPr lang="hu-HU" sz="1400" b="1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célérték: 120 g/l, </a:t>
            </a:r>
            <a:r>
              <a:rPr lang="hu-HU" sz="1400" b="1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Arial" panose="020B0604020202020204" pitchFamily="34" charset="0"/>
                <a:cs typeface="Poppins" pitchFamily="2" charset="0"/>
              </a:rPr>
              <a:t>ESA</a:t>
            </a:r>
            <a:r>
              <a:rPr lang="hu-HU" sz="1400" b="1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: </a:t>
            </a:r>
            <a:r>
              <a:rPr lang="hu-HU" sz="1400" b="1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Arial" panose="020B0604020202020204" pitchFamily="34" charset="0"/>
                <a:cs typeface="Poppins" pitchFamily="2" charset="0"/>
              </a:rPr>
              <a:t>cél: 100-110 g/l</a:t>
            </a:r>
          </a:p>
          <a:p>
            <a:r>
              <a:rPr lang="hu-HU" sz="14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ea typeface="Arial" panose="020B0604020202020204" pitchFamily="34" charset="0"/>
                <a:cs typeface="Poppins" pitchFamily="2" charset="0"/>
              </a:rPr>
              <a:t>Etiológiát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ea typeface="Arial" panose="020B0604020202020204" pitchFamily="34" charset="0"/>
                <a:cs typeface="Poppins" pitchFamily="2" charset="0"/>
              </a:rPr>
              <a:t> figyelembe kell venni – aszerint kezelni</a:t>
            </a:r>
          </a:p>
          <a:p>
            <a:r>
              <a:rPr lang="hu-HU" sz="14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Arial" panose="020B0604020202020204" pitchFamily="34" charset="0"/>
                <a:cs typeface="Poppins" pitchFamily="2" charset="0"/>
              </a:rPr>
              <a:t>Fontos a tervezés – 3-4 héttel </a:t>
            </a:r>
            <a:r>
              <a:rPr lang="hu-HU" sz="1400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Arial" panose="020B0604020202020204" pitchFamily="34" charset="0"/>
                <a:cs typeface="Poppins" pitchFamily="2" charset="0"/>
              </a:rPr>
              <a:t>elektív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Arial" panose="020B0604020202020204" pitchFamily="34" charset="0"/>
                <a:cs typeface="Poppins" pitchFamily="2" charset="0"/>
              </a:rPr>
              <a:t> műtét előtt</a:t>
            </a:r>
          </a:p>
          <a:p>
            <a:r>
              <a:rPr lang="hu-HU" sz="14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Arial" panose="020B0604020202020204" pitchFamily="34" charset="0"/>
                <a:cs typeface="Poppins" pitchFamily="2" charset="0"/>
              </a:rPr>
              <a:t>Vas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pótlás (1500 mg/nap): </a:t>
            </a:r>
            <a:r>
              <a:rPr lang="hu-HU" sz="1400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po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, iv + folsav, </a:t>
            </a:r>
            <a:r>
              <a:rPr lang="hu-HU" sz="1400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Vit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B12</a:t>
            </a:r>
          </a:p>
          <a:p>
            <a:endParaRPr lang="hu-HU" sz="1400" dirty="0">
              <a:solidFill>
                <a:schemeClr val="accent5">
                  <a:lumMod val="50000"/>
                </a:schemeClr>
              </a:solidFill>
              <a:effectLst/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  <a:p>
            <a:r>
              <a:rPr lang="hu-HU" sz="1400" b="1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EPO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:</a:t>
            </a:r>
            <a:br>
              <a:rPr lang="hu-HU" sz="14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</a:br>
            <a:r>
              <a:rPr lang="hu-HU" sz="14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Ha műtét előtt &gt; 3 hét : 600 NE/</a:t>
            </a:r>
            <a:r>
              <a:rPr lang="hu-HU" sz="1400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ttkg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/nap hetente 1x, </a:t>
            </a:r>
            <a:r>
              <a:rPr lang="hu-HU" sz="1400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max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. 4x</a:t>
            </a:r>
            <a:br>
              <a:rPr lang="hu-HU" sz="14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</a:br>
            <a:r>
              <a:rPr lang="hu-HU" sz="14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Ha műtét előtt &lt; 3 hét: 300 NE/</a:t>
            </a:r>
            <a:r>
              <a:rPr lang="hu-HU" sz="1400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ttkg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/nap naponta 1x, </a:t>
            </a:r>
            <a:r>
              <a:rPr lang="hu-HU" sz="1400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max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. 15x</a:t>
            </a:r>
          </a:p>
          <a:p>
            <a:endParaRPr lang="hu-HU" sz="1400" dirty="0">
              <a:solidFill>
                <a:schemeClr val="accent5">
                  <a:lumMod val="50000"/>
                </a:schemeClr>
              </a:solidFill>
              <a:effectLst/>
              <a:latin typeface="Poppins" pitchFamily="2" charset="0"/>
              <a:ea typeface="Times New Roman" panose="02020603050405020304" pitchFamily="18" charset="0"/>
              <a:cs typeface="Poppins" pitchFamily="2" charset="0"/>
            </a:endParaRPr>
          </a:p>
          <a:p>
            <a:r>
              <a:rPr lang="hu-HU" sz="14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Preop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 transzfúzió: gyors megoldás, súlyos </a:t>
            </a:r>
            <a:r>
              <a:rPr lang="hu-HU" sz="14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anaemiában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, jelentős vérzéssel járó műtétek esetében jó lehet, DE morbiditás, mortalitás növekedést okozhat</a:t>
            </a:r>
          </a:p>
          <a:p>
            <a:endParaRPr lang="hu-HU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EDFDB4-697E-0D4B-BB01-24C1E788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12" y="500723"/>
            <a:ext cx="10749375" cy="554400"/>
          </a:xfrm>
        </p:spPr>
        <p:txBody>
          <a:bodyPr/>
          <a:lstStyle/>
          <a:p>
            <a:r>
              <a:rPr lang="hu-HU" dirty="0"/>
              <a:t>Táplálási stratégia I.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BD060E9-B34E-9149-9220-00E6D042AE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267" y="1678512"/>
            <a:ext cx="6813421" cy="3573459"/>
          </a:xfrm>
        </p:spPr>
        <p:txBody>
          <a:bodyPr/>
          <a:lstStyle/>
          <a:p>
            <a:r>
              <a:rPr 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Fontos a tápláltsági állapot felmérése (</a:t>
            </a:r>
            <a:r>
              <a:rPr 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score</a:t>
            </a:r>
            <a:r>
              <a:rPr 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rendszerek: NUTRIC, MUST)</a:t>
            </a:r>
          </a:p>
          <a:p>
            <a:endParaRPr lang="hu-HU" sz="1800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</a:endParaRPr>
          </a:p>
          <a:p>
            <a:r>
              <a:rPr lang="hu-HU" sz="18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ea typeface="Times New Roman" panose="02020603050405020304" pitchFamily="18" charset="0"/>
                <a:cs typeface="Poppins" pitchFamily="2" charset="0"/>
              </a:rPr>
              <a:t>Optimális fizikális állapot elérése</a:t>
            </a:r>
            <a:r>
              <a:rPr lang="hu-HU" sz="1800" dirty="0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cs typeface="Poppins" pitchFamily="2" charset="0"/>
              </a:rPr>
              <a:t> (gyógytornász, dietetikus) - </a:t>
            </a:r>
            <a:r>
              <a:rPr lang="hu-HU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itchFamily="2" charset="0"/>
                <a:cs typeface="Poppins" pitchFamily="2" charset="0"/>
              </a:rPr>
              <a:t>sz</a:t>
            </a:r>
            <a:r>
              <a:rPr 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.e</a:t>
            </a:r>
            <a:r>
              <a:rPr 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. </a:t>
            </a:r>
            <a:r>
              <a:rPr 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elektív</a:t>
            </a:r>
            <a:r>
              <a:rPr 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műtét halasztás</a:t>
            </a:r>
            <a:endParaRPr lang="hu-HU" sz="1800" dirty="0">
              <a:solidFill>
                <a:schemeClr val="accent5">
                  <a:lumMod val="50000"/>
                </a:schemeClr>
              </a:solidFill>
              <a:effectLst/>
              <a:latin typeface="Poppins" pitchFamily="2" charset="0"/>
              <a:cs typeface="Poppins" pitchFamily="2" charset="0"/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2E42F61-1050-2346-A7C7-4CA08C512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88" y="777923"/>
            <a:ext cx="3676974" cy="5097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4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A21A2D63-24CD-3944-A32D-12D3A395B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74" y="1337469"/>
            <a:ext cx="6056300" cy="490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hu-HU" altLang="hu-HU" sz="1800" b="1" dirty="0">
                <a:solidFill>
                  <a:srgbClr val="000066"/>
                </a:solidFill>
                <a:latin typeface="Poppins" pitchFamily="2" charset="0"/>
                <a:cs typeface="Poppins" pitchFamily="2" charset="0"/>
              </a:rPr>
              <a:t>Tiszta, CH tartalmú folyadék műtét előtt</a:t>
            </a:r>
            <a:r>
              <a:rPr lang="hu-HU" altLang="hu-HU" sz="1800" dirty="0">
                <a:latin typeface="Poppins" pitchFamily="2" charset="0"/>
                <a:cs typeface="Poppins" pitchFamily="2" charset="0"/>
              </a:rPr>
              <a:t> (</a:t>
            </a:r>
            <a:r>
              <a:rPr lang="hu-HU" altLang="hu-HU" sz="1800" b="1" dirty="0">
                <a:solidFill>
                  <a:srgbClr val="800000"/>
                </a:solidFill>
                <a:latin typeface="Poppins" pitchFamily="2" charset="0"/>
                <a:cs typeface="Poppins" pitchFamily="2" charset="0"/>
              </a:rPr>
              <a:t>I A</a:t>
            </a:r>
            <a:r>
              <a:rPr lang="hu-HU" altLang="hu-HU" sz="1800" dirty="0">
                <a:latin typeface="Poppins" pitchFamily="2" charset="0"/>
                <a:cs typeface="Poppins" pitchFamily="2" charset="0"/>
              </a:rPr>
              <a:t>)</a:t>
            </a:r>
            <a:endParaRPr lang="hu-HU" altLang="hu-HU" sz="1800" b="1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Aspiráció DOGMA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– gyomor 90 perc alatt kiürül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Cél: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metabolikus stresszválasz csökkentése, </a:t>
            </a:r>
            <a:b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</a:b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inzulin rezisztencia kivédése</a:t>
            </a:r>
            <a:b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</a:b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2021: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DM-ben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is hasznos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Preop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éjjel: 800 ml komplex szénhidrát </a:t>
            </a:r>
            <a:b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</a:b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(100 gr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maltodextrin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12,5%)	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Indukció előtt 2-3 órával 400 ml (50 gr)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Abszolút kontraindikáció esetén </a:t>
            </a:r>
            <a:b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</a:b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iv 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Isodex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/</a:t>
            </a:r>
            <a:r>
              <a:rPr lang="hu-HU" altLang="hu-HU" sz="18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Sterofundin</a:t>
            </a:r>
            <a:r>
              <a:rPr lang="hu-HU" altLang="hu-HU" sz="18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B formában adható </a:t>
            </a:r>
          </a:p>
        </p:txBody>
      </p:sp>
      <p:pic>
        <p:nvPicPr>
          <p:cNvPr id="7" name="Picture 2" descr="PPT - Műtét előtti betegvizsgálat Aneszteziológiai ambulancia Premedikáció  PowerPoint Presentation - ID:375539">
            <a:extLst>
              <a:ext uri="{FF2B5EF4-FFF2-40B4-BE49-F238E27FC236}">
                <a16:creationId xmlns:a16="http://schemas.microsoft.com/office/drawing/2014/main" id="{9257D38D-F69E-BE4E-AB87-6AC9B77F6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/>
          <a:stretch>
            <a:fillRect/>
          </a:stretch>
        </p:blipFill>
        <p:spPr bwMode="auto">
          <a:xfrm>
            <a:off x="5914376" y="2949774"/>
            <a:ext cx="5963726" cy="249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57F07C02-78A9-874D-9B41-9340733E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52" y="477044"/>
            <a:ext cx="10749375" cy="554400"/>
          </a:xfrm>
        </p:spPr>
        <p:txBody>
          <a:bodyPr/>
          <a:lstStyle/>
          <a:p>
            <a:r>
              <a:rPr lang="hu-HU" dirty="0"/>
              <a:t>Táplálási stratégia II.</a:t>
            </a:r>
          </a:p>
        </p:txBody>
      </p:sp>
    </p:spTree>
    <p:extLst>
      <p:ext uri="{BB962C8B-B14F-4D97-AF65-F5344CB8AC3E}">
        <p14:creationId xmlns:p14="http://schemas.microsoft.com/office/powerpoint/2010/main" val="38571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9B4E38-E7C4-0F41-825B-805BD8D2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00" y="506582"/>
            <a:ext cx="10749375" cy="554400"/>
          </a:xfrm>
        </p:spPr>
        <p:txBody>
          <a:bodyPr/>
          <a:lstStyle/>
          <a:p>
            <a:r>
              <a:rPr lang="hu-HU" dirty="0" err="1"/>
              <a:t>Premedikáció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A0A9170-362F-C240-ACB1-4ABC53A57F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1600" y="1364990"/>
            <a:ext cx="10526625" cy="3532618"/>
          </a:xfrm>
        </p:spPr>
        <p:txBody>
          <a:bodyPr/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Cél: 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félelem, szorongás 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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1600" b="1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Benzodiazepin</a:t>
            </a:r>
            <a:r>
              <a:rPr lang="hu-HU" altLang="hu-HU" sz="16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(BDZ)</a:t>
            </a:r>
          </a:p>
          <a:p>
            <a:pPr>
              <a:spcBef>
                <a:spcPct val="30000"/>
              </a:spcBef>
            </a:pP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Rövid hatású (pl.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Alprazolam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) fiatal betegeknek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regional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/ EDA előtt </a:t>
            </a:r>
          </a:p>
          <a:p>
            <a:pPr>
              <a:spcBef>
                <a:spcPct val="30000"/>
              </a:spcBef>
            </a:pP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Hosszú hatású 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 per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os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psychomotoros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 károsodás, korai mobilizáció és kooperáció hiánya</a:t>
            </a:r>
          </a:p>
          <a:p>
            <a:pPr>
              <a:spcBef>
                <a:spcPct val="30000"/>
              </a:spcBef>
            </a:pP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</a:rPr>
              <a:t>&gt;60 év 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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cognitiv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dysfunctio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+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delirium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,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adverz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effektus</a:t>
            </a:r>
          </a:p>
          <a:p>
            <a:pPr>
              <a:spcBef>
                <a:spcPct val="50000"/>
              </a:spcBef>
            </a:pPr>
            <a:r>
              <a:rPr lang="hu-HU" altLang="hu-HU" sz="16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Legyen egyénre szabott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(eddig szedett BZD,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tiapridal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,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kvetiapin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stb. )</a:t>
            </a:r>
          </a:p>
          <a:p>
            <a:pPr>
              <a:spcBef>
                <a:spcPct val="0"/>
              </a:spcBef>
            </a:pP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Aneszteziológus műtőben: kis dózis, rövid iv: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midazolam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,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propofol</a:t>
            </a:r>
            <a:endParaRPr lang="hu-HU" altLang="hu-HU" sz="1600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  <a:sym typeface="Symbol" pitchFamily="2" charset="2"/>
            </a:endParaRPr>
          </a:p>
          <a:p>
            <a:pPr algn="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hu-HU" altLang="hu-HU" sz="1400" i="1" dirty="0">
              <a:solidFill>
                <a:schemeClr val="accent5">
                  <a:lumMod val="50000"/>
                </a:schemeClr>
              </a:solidFill>
              <a:latin typeface="Poppins" pitchFamily="2" charset="0"/>
              <a:cs typeface="Poppins" pitchFamily="2" charset="0"/>
              <a:sym typeface="Symbol" pitchFamily="2" charset="2"/>
            </a:endParaRPr>
          </a:p>
          <a:p>
            <a:pPr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u-HU" altLang="hu-HU" sz="1400" i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	Van, de kevés evidencia, magas egyetértés!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De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</a:t>
            </a:r>
          </a:p>
          <a:p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BDZ szedőknél ne maradjon ki! Ne feledd – saját gyógyszerek fiókban!</a:t>
            </a:r>
          </a:p>
          <a:p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Alkohol abúzusban </a:t>
            </a:r>
            <a:r>
              <a:rPr lang="hu-HU" altLang="hu-HU" sz="1600" dirty="0" err="1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adverz</a:t>
            </a:r>
            <a:r>
              <a:rPr lang="hu-HU" altLang="hu-HU" sz="1600" dirty="0">
                <a:solidFill>
                  <a:schemeClr val="accent5">
                    <a:lumMod val="50000"/>
                  </a:schemeClr>
                </a:solidFill>
                <a:latin typeface="Poppins" pitchFamily="2" charset="0"/>
                <a:cs typeface="Poppins" pitchFamily="2" charset="0"/>
                <a:sym typeface="Symbol" pitchFamily="2" charset="2"/>
              </a:rPr>
              <a:t> reakció </a:t>
            </a:r>
          </a:p>
        </p:txBody>
      </p:sp>
    </p:spTree>
    <p:extLst>
      <p:ext uri="{BB962C8B-B14F-4D97-AF65-F5344CB8AC3E}">
        <p14:creationId xmlns:p14="http://schemas.microsoft.com/office/powerpoint/2010/main" val="7190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ok-template-HU.pptx" id="{5902C0CD-3840-4895-98FC-91488E0E1C10}" vid="{94FCA8B2-C161-4BBE-BA04-7AB4325899A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</TotalTime>
  <Words>2033</Words>
  <Application>Microsoft Macintosh PowerPoint</Application>
  <PresentationFormat>Szélesvásznú</PresentationFormat>
  <Paragraphs>207</Paragraphs>
  <Slides>24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3" baseType="lpstr">
      <vt:lpstr>Symbol</vt:lpstr>
      <vt:lpstr>Poppins Regular</vt:lpstr>
      <vt:lpstr>Poppins Regular</vt:lpstr>
      <vt:lpstr>Times New Roman</vt:lpstr>
      <vt:lpstr>Poppins Bold</vt:lpstr>
      <vt:lpstr>Calibri</vt:lpstr>
      <vt:lpstr>Arial</vt:lpstr>
      <vt:lpstr>Poppins</vt:lpstr>
      <vt:lpstr>Office-téma</vt:lpstr>
      <vt:lpstr>ERAS -Aneszteziológiai megfontolások</vt:lpstr>
      <vt:lpstr>ERAS – Enhanced Recovery After Surgery</vt:lpstr>
      <vt:lpstr>ERAS – Felépítés</vt:lpstr>
      <vt:lpstr>Preoperatív feladatok</vt:lpstr>
      <vt:lpstr>Felvétel előtti optimalizálás </vt:lpstr>
      <vt:lpstr>Anaemia korrekciója</vt:lpstr>
      <vt:lpstr>Táplálási stratégia I.</vt:lpstr>
      <vt:lpstr>Táplálási stratégia II.</vt:lpstr>
      <vt:lpstr>Premedikáció</vt:lpstr>
      <vt:lpstr>Egyéb preop előkészítés</vt:lpstr>
      <vt:lpstr>Intra- és posztoperatív feladatok</vt:lpstr>
      <vt:lpstr>PONV - postoperative nausea and vomiting </vt:lpstr>
      <vt:lpstr>Gyomor / bélparalysis </vt:lpstr>
      <vt:lpstr>Intraoperatív megfontolások I. - izotermia</vt:lpstr>
      <vt:lpstr>Intraoperatív megfontolások II.</vt:lpstr>
      <vt:lpstr>Folyadékterápia</vt:lpstr>
      <vt:lpstr>Folyadékterápia II.</vt:lpstr>
      <vt:lpstr>Glükóz kontroll műtét előtt/alatt/után </vt:lpstr>
      <vt:lpstr>Analgézia műtét előtt/alatt/után I. </vt:lpstr>
      <vt:lpstr>Analgézia műtét előtt/alatt/után II. </vt:lpstr>
      <vt:lpstr>LA infúzió fájdalom kezelésre</vt:lpstr>
      <vt:lpstr>Take home message</vt:lpstr>
      <vt:lpstr>Köszönöm a figyelmet!</vt:lpstr>
      <vt:lpstr>PowerPoint-bemutató</vt:lpstr>
    </vt:vector>
  </TitlesOfParts>
  <Company>Pécsi Tudományegyetem Általáson Orvostudomámyi 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Czulák Szilvia</dc:creator>
  <cp:lastModifiedBy>Dr. Zádori Noémi</cp:lastModifiedBy>
  <cp:revision>157</cp:revision>
  <dcterms:created xsi:type="dcterms:W3CDTF">2021-02-22T10:03:35Z</dcterms:created>
  <dcterms:modified xsi:type="dcterms:W3CDTF">2023-09-29T07:02:12Z</dcterms:modified>
</cp:coreProperties>
</file>