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1" r:id="rId2"/>
    <p:sldId id="256" r:id="rId3"/>
    <p:sldId id="273" r:id="rId4"/>
    <p:sldId id="258" r:id="rId5"/>
    <p:sldId id="262" r:id="rId6"/>
    <p:sldId id="263" r:id="rId7"/>
    <p:sldId id="275" r:id="rId8"/>
    <p:sldId id="260" r:id="rId9"/>
    <p:sldId id="257" r:id="rId10"/>
    <p:sldId id="265" r:id="rId11"/>
    <p:sldId id="269" r:id="rId12"/>
    <p:sldId id="270" r:id="rId13"/>
    <p:sldId id="271" r:id="rId14"/>
    <p:sldId id="277" r:id="rId15"/>
    <p:sldId id="276" r:id="rId16"/>
    <p:sldId id="272" r:id="rId17"/>
    <p:sldId id="264" r:id="rId18"/>
    <p:sldId id="266" r:id="rId19"/>
    <p:sldId id="267" r:id="rId20"/>
    <p:sldId id="268" r:id="rId21"/>
    <p:sldId id="274" r:id="rId22"/>
    <p:sldId id="278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75"/>
    <p:restoredTop sz="94685"/>
  </p:normalViewPr>
  <p:slideViewPr>
    <p:cSldViewPr snapToGrid="0">
      <p:cViewPr varScale="1">
        <p:scale>
          <a:sx n="83" d="100"/>
          <a:sy n="83" d="100"/>
        </p:scale>
        <p:origin x="20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45166-77FF-C24A-BA71-A8C8E5D7458D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E6D04-B5EB-D046-92B3-4B67C8A231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108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6D04-B5EB-D046-92B3-4B67C8A231EE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337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5A36AF-E77A-4EE2-8216-23D9D9F4D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3C36F47-4A13-415B-B6C6-4B970694A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8B29D2F-B469-66EA-B304-7D1B4586E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5276-531A-1C44-AE8A-73DFB3415E9F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46D73E-476B-B641-02A0-6828DEA42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4F69F95-BE15-1CAC-84DE-7BAE90A4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E71C-8484-794B-A55C-857D695F96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483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926A08-06CD-79F7-A3EC-64261AB27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D726A65-98DB-A674-54AE-C9C8358AB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7E78975-F514-9BD0-2807-B53869239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5276-531A-1C44-AE8A-73DFB3415E9F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7E29B4B-74EC-4CDE-E13A-9137F6CEB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4A68B64-5AE6-5F13-A675-05F9BEB91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E71C-8484-794B-A55C-857D695F96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595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0F15255-C46F-AB18-E8CC-CA0DC426FB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D75D50B-DD62-3FED-D361-8DBE0EDB0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AC7F42F-73D5-44B9-600C-09C3C6B7A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5276-531A-1C44-AE8A-73DFB3415E9F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3537A99-BDCB-E54B-A606-DEB7D798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B8A0CA2-F2D3-AE88-A87D-718CAADB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E71C-8484-794B-A55C-857D695F96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940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D2F460-C112-4280-C20E-E9C6FA5B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038BC83-6EBD-C9E4-642F-FD40987C4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D68BEB4-285C-DA91-5451-0B2DE71D9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5276-531A-1C44-AE8A-73DFB3415E9F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81F97FB-F645-FC8E-1ED1-F44BFC4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2927470-A3C6-AE1B-8CBF-9A1DA1EE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E71C-8484-794B-A55C-857D695F96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64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E504A7-58F8-E0FC-5C8E-7865F48A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577647-21E9-DB28-CC1B-228C1FAEC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804FA2-2382-5B00-FB42-AB9A0949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5276-531A-1C44-AE8A-73DFB3415E9F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EF577CE-A3F7-4A92-BDC0-D1401C4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7C97079-6653-DE6C-A983-1BF906976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E71C-8484-794B-A55C-857D695F96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0860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EE5526-5566-2094-DB14-DED9DA60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928FA2-E12B-FBE5-AE58-56DB1814C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CBF3233-897B-4DDA-048D-FDD2F0D3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7975D26-FF9C-177B-23A6-88F9D682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5276-531A-1C44-AE8A-73DFB3415E9F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74AFCF6-2E3E-B77E-77C4-EDD15BE0A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AB8222F-0AA8-67AF-AEDB-54392C03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E71C-8484-794B-A55C-857D695F96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233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88845E-5AF6-15C0-0174-387B1E059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9097B87-9DE5-6291-D128-4BA25517C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E4A8505-AEE9-DC37-4FFD-8D45DDB75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AFC94DD-11CD-7BF6-2EDC-D22F936A3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B86974F-9299-6902-6150-68297552AE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09A008A-1046-12E4-C669-459D6CBC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5276-531A-1C44-AE8A-73DFB3415E9F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19B9D88-14F2-36A5-E2EB-1C4303898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BBDED1C-D122-74DE-8EF8-82A86B65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E71C-8484-794B-A55C-857D695F96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384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46E974-C764-E268-D83F-3EC405049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899DB4C-1C75-20E3-07E7-FA6D96211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5276-531A-1C44-AE8A-73DFB3415E9F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7F0A155-786B-3E0A-777E-15FAE7D6B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DB0969D-5F2B-E482-C51D-5EAF61B5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E71C-8484-794B-A55C-857D695F96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797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683C5AC-2A74-2012-7939-8320B3D9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5276-531A-1C44-AE8A-73DFB3415E9F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1840F9A-C62C-4CC1-7ADE-A74F4931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C2B4315-8BEC-97D6-0D4F-3A15D75A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E71C-8484-794B-A55C-857D695F96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5982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1B24F8-DCCF-B896-60C3-3D5DB82E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98D55FC-4B94-B3E2-2CB5-1A035E83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D9F9AF9-2168-584C-9FDA-5E55036CC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B8658CA-7B9D-5499-E8CC-29C9BA35A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5276-531A-1C44-AE8A-73DFB3415E9F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EB026F1-B00B-ADC5-B835-281753154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F87A2DE-9FE7-7AE4-35F0-B3475B38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E71C-8484-794B-A55C-857D695F96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950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A8325C-00EF-A2C7-92C2-03AD6D60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8B45645-AF9F-F08E-7443-81141B028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14DA3E1-8C86-95FE-7ADA-085AFF823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01B0829-F080-C08F-B8F7-3FBD76AFF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5276-531A-1C44-AE8A-73DFB3415E9F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6380076-4697-2233-877D-E7FD2EA2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ABA4165-AA56-27B1-835B-CEB8090B8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E71C-8484-794B-A55C-857D695F96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96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8BC065C-9CC1-A82B-414F-D59BA015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93BADED-5035-124F-23A0-3BB3B5F4A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ACEF84B-97F3-43E9-12A6-4BDE350EA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45276-531A-1C44-AE8A-73DFB3415E9F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96BC717-AF62-2154-AFF6-ED359178A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14D092B-98EE-58B7-5BEC-752A1EC2A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2E71C-8484-794B-A55C-857D695F96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639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7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1.wdp"/><Relationship Id="rId4" Type="http://schemas.openxmlformats.org/officeDocument/2006/relationships/image" Target="../media/image27.png"/><Relationship Id="rId9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cbi.nlm.nih.gov/pmc/articles/PMC7647619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7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E0FB4853-BD7B-36A2-F7E6-A23E6235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hu-HU" sz="4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ERAS lehetősége az idegsebészeti anesztéziában</a:t>
            </a:r>
            <a:endParaRPr lang="hu-H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76DC677F-77CD-5578-541C-8AE4A14C25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hu-HU" sz="2000">
                <a:latin typeface="Calibri" panose="020F0502020204030204" pitchFamily="34" charset="0"/>
                <a:cs typeface="Calibri" panose="020F0502020204030204" pitchFamily="34" charset="0"/>
              </a:rPr>
              <a:t>Molnár  Csilla</a:t>
            </a:r>
          </a:p>
          <a:p>
            <a:pPr algn="l"/>
            <a:r>
              <a:rPr lang="hu-HU" sz="2000">
                <a:latin typeface="Calibri" panose="020F0502020204030204" pitchFamily="34" charset="0"/>
                <a:cs typeface="Calibri" panose="020F0502020204030204" pitchFamily="34" charset="0"/>
              </a:rPr>
              <a:t>DEKK AITK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EC076C1-52A8-4080-FFAF-0D5FB8E42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253" y="957860"/>
            <a:ext cx="4942280" cy="49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91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Webhely, Weblap, Betűtípus látható&#10;&#10;Automatikusan generált leírás">
            <a:extLst>
              <a:ext uri="{FF2B5EF4-FFF2-40B4-BE49-F238E27FC236}">
                <a16:creationId xmlns:a16="http://schemas.microsoft.com/office/drawing/2014/main" id="{E69DEECC-719B-002A-10E9-BF899887D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8508" y="167709"/>
            <a:ext cx="7274983" cy="2167467"/>
          </a:xfr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4B7F9AF2-7C6E-DF55-86CE-430C0331ACEA}"/>
              </a:ext>
            </a:extLst>
          </p:cNvPr>
          <p:cNvSpPr txBox="1"/>
          <p:nvPr/>
        </p:nvSpPr>
        <p:spPr>
          <a:xfrm>
            <a:off x="892176" y="2504531"/>
            <a:ext cx="3132664" cy="38164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dirty="0" err="1"/>
              <a:t>Préoperatív</a:t>
            </a:r>
            <a:r>
              <a:rPr lang="hu-HU" sz="2800" dirty="0"/>
              <a:t>:</a:t>
            </a:r>
          </a:p>
          <a:p>
            <a:endParaRPr lang="hu-HU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Préoperatív</a:t>
            </a:r>
            <a:r>
              <a:rPr lang="hu-HU" sz="2400" dirty="0"/>
              <a:t> vizit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Beteg oktatás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Préoperatív</a:t>
            </a:r>
            <a:r>
              <a:rPr lang="hu-HU" sz="2400" dirty="0"/>
              <a:t> szénhidrát töltés, 2 órával a műtét előtt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Légzőtorna</a:t>
            </a:r>
          </a:p>
          <a:p>
            <a:endParaRPr lang="hu-HU" sz="2400" dirty="0"/>
          </a:p>
          <a:p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ABEDA60-5F46-F05A-76EA-A5E59F7BD15A}"/>
              </a:ext>
            </a:extLst>
          </p:cNvPr>
          <p:cNvSpPr txBox="1"/>
          <p:nvPr/>
        </p:nvSpPr>
        <p:spPr>
          <a:xfrm>
            <a:off x="4529666" y="2504532"/>
            <a:ext cx="2485989" cy="49244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dirty="0" err="1"/>
              <a:t>Intraoperatív</a:t>
            </a:r>
            <a:r>
              <a:rPr lang="hu-HU" sz="2800" dirty="0"/>
              <a:t> :</a:t>
            </a:r>
          </a:p>
          <a:p>
            <a:endParaRPr lang="hu-HU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FF0000"/>
                </a:solidFill>
              </a:rPr>
              <a:t>Skalp </a:t>
            </a:r>
            <a:r>
              <a:rPr lang="hu-HU" sz="2400" dirty="0" err="1">
                <a:solidFill>
                  <a:srgbClr val="FF0000"/>
                </a:solidFill>
              </a:rPr>
              <a:t>block</a:t>
            </a:r>
            <a:endParaRPr lang="hu-HU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FF0000"/>
                </a:solidFill>
              </a:rPr>
              <a:t>Antibiotikum profilaxis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Folyadék </a:t>
            </a:r>
            <a:r>
              <a:rPr lang="hu-HU" sz="2400" dirty="0" err="1"/>
              <a:t>th</a:t>
            </a:r>
            <a:r>
              <a:rPr lang="hu-HU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IONM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Normotermia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/>
              <a:t>Tüdőprotektív</a:t>
            </a:r>
            <a:r>
              <a:rPr lang="hu-HU" sz="2400" dirty="0"/>
              <a:t> ventilláció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  <a:p>
            <a:endParaRPr lang="hu-HU" sz="2400" dirty="0"/>
          </a:p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7C558C0-F76E-5B7E-2EF3-0F88FB476C60}"/>
              </a:ext>
            </a:extLst>
          </p:cNvPr>
          <p:cNvSpPr txBox="1"/>
          <p:nvPr/>
        </p:nvSpPr>
        <p:spPr>
          <a:xfrm>
            <a:off x="8167158" y="2504530"/>
            <a:ext cx="3132666" cy="41857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dirty="0"/>
              <a:t>Posztoperatív:</a:t>
            </a:r>
          </a:p>
          <a:p>
            <a:endParaRPr lang="hu-HU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FF0000"/>
                </a:solidFill>
              </a:rPr>
              <a:t>Fájdalom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PONV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Korai </a:t>
            </a:r>
            <a:r>
              <a:rPr lang="hu-HU" sz="2400" dirty="0" err="1"/>
              <a:t>po</a:t>
            </a:r>
            <a:r>
              <a:rPr lang="hu-HU" sz="2400" dirty="0"/>
              <a:t>. táplálás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Drén, katéter korai eltávolítása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Korai mobilizálás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6572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D95F8C-09C8-4985-C90F-7F413263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					</a:t>
            </a:r>
          </a:p>
        </p:txBody>
      </p:sp>
      <p:pic>
        <p:nvPicPr>
          <p:cNvPr id="5" name="Tartalom helye 4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4CCB4C41-D4CA-B0E8-3ED8-E81691841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068" y="365125"/>
            <a:ext cx="4817532" cy="2296380"/>
          </a:xfr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69D6201-65AF-34CB-4596-0802A63759A4}"/>
              </a:ext>
            </a:extLst>
          </p:cNvPr>
          <p:cNvSpPr txBox="1"/>
          <p:nvPr/>
        </p:nvSpPr>
        <p:spPr>
          <a:xfrm>
            <a:off x="1126068" y="3428999"/>
            <a:ext cx="39108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57 beteg</a:t>
            </a:r>
          </a:p>
          <a:p>
            <a:r>
              <a:rPr lang="hu-HU" sz="2400" dirty="0"/>
              <a:t>S: Skalp blokk</a:t>
            </a:r>
          </a:p>
          <a:p>
            <a:r>
              <a:rPr lang="hu-HU" sz="2400" dirty="0"/>
              <a:t>I: Lokális infiltráció</a:t>
            </a:r>
          </a:p>
          <a:p>
            <a:r>
              <a:rPr lang="hu-HU" sz="2400" dirty="0"/>
              <a:t>C: IV </a:t>
            </a:r>
            <a:r>
              <a:rPr lang="hu-HU" sz="2400" dirty="0" err="1"/>
              <a:t>analgetikum</a:t>
            </a:r>
            <a:r>
              <a:rPr lang="hu-HU" sz="2400" dirty="0"/>
              <a:t> </a:t>
            </a:r>
          </a:p>
          <a:p>
            <a:endParaRPr lang="hu-HU" sz="2400" dirty="0"/>
          </a:p>
          <a:p>
            <a:r>
              <a:rPr lang="hu-HU" sz="2400" dirty="0"/>
              <a:t>1 sebész által operált betegek</a:t>
            </a:r>
          </a:p>
          <a:p>
            <a:r>
              <a:rPr lang="hu-HU" sz="2400" dirty="0"/>
              <a:t>Standardizált anesztézia</a:t>
            </a:r>
          </a:p>
        </p:txBody>
      </p:sp>
      <p:pic>
        <p:nvPicPr>
          <p:cNvPr id="8" name="Kép 7" descr="A képen szöveg, diagram látható&#10;&#10;Automatikusan generált leírás">
            <a:extLst>
              <a:ext uri="{FF2B5EF4-FFF2-40B4-BE49-F238E27FC236}">
                <a16:creationId xmlns:a16="http://schemas.microsoft.com/office/drawing/2014/main" id="{85C42342-4D05-E82B-DCCC-6AF1F4710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8402" y="289131"/>
            <a:ext cx="4948978" cy="6279737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41417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diagram, sor, Párhuzamos, Diagram látható&#10;&#10;Automatikusan generált leírás">
            <a:extLst>
              <a:ext uri="{FF2B5EF4-FFF2-40B4-BE49-F238E27FC236}">
                <a16:creationId xmlns:a16="http://schemas.microsoft.com/office/drawing/2014/main" id="{D877191A-8EEC-C1DE-AF6E-CF95A3E7C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506132"/>
            <a:ext cx="4568432" cy="3816351"/>
          </a:xfr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Kép 6" descr="A képen diagram, Betűtípus, sor, szöveg látható&#10;&#10;Automatikusan generált leírás">
            <a:extLst>
              <a:ext uri="{FF2B5EF4-FFF2-40B4-BE49-F238E27FC236}">
                <a16:creationId xmlns:a16="http://schemas.microsoft.com/office/drawing/2014/main" id="{05533188-24A9-1153-7EEC-73C83C5A1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6169" y="501649"/>
            <a:ext cx="5777630" cy="266528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Kép 8" descr="A képen diagram, szöveg, sor, Műszaki rajz látható&#10;&#10;Automatikusan generált leírás">
            <a:extLst>
              <a:ext uri="{FF2B5EF4-FFF2-40B4-BE49-F238E27FC236}">
                <a16:creationId xmlns:a16="http://schemas.microsoft.com/office/drawing/2014/main" id="{36B614E8-FE88-6D1F-BFD3-EF569CFDB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6170" y="3335867"/>
            <a:ext cx="5777629" cy="2986618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Tartalom helye 4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385206D9-45EF-CEDD-4D0E-3A15A2C59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199" y="501648"/>
            <a:ext cx="4568432" cy="184097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2576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öveg, képernyőkép, Betűtípus, dokumentum látható&#10;&#10;Automatikusan generált leírás">
            <a:extLst>
              <a:ext uri="{FF2B5EF4-FFF2-40B4-BE49-F238E27FC236}">
                <a16:creationId xmlns:a16="http://schemas.microsoft.com/office/drawing/2014/main" id="{79F4FCB8-456E-C298-3CAE-E353DBA6E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5563" y="990920"/>
            <a:ext cx="8120873" cy="5375244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7B4CCAC7-F8A2-A6B4-9043-9195246732B6}"/>
              </a:ext>
            </a:extLst>
          </p:cNvPr>
          <p:cNvSpPr txBox="1"/>
          <p:nvPr/>
        </p:nvSpPr>
        <p:spPr>
          <a:xfrm>
            <a:off x="7584948" y="6511820"/>
            <a:ext cx="6099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hu-HU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Anesthesiology</a:t>
            </a:r>
            <a:r>
              <a:rPr lang="hu-HU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Reports</a:t>
            </a:r>
            <a:r>
              <a:rPr lang="hu-HU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(2021) 11:298–305 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76BBA82-689A-C439-6F0C-3CF6D99997CC}"/>
              </a:ext>
            </a:extLst>
          </p:cNvPr>
          <p:cNvSpPr txBox="1"/>
          <p:nvPr/>
        </p:nvSpPr>
        <p:spPr>
          <a:xfrm>
            <a:off x="3909847" y="137378"/>
            <a:ext cx="4856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/>
              <a:t>Multimodális </a:t>
            </a:r>
            <a:r>
              <a:rPr lang="hu-HU" sz="4000" dirty="0" err="1"/>
              <a:t>anagézia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2283167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képernyőkép, Webhely, Weblap látható&#10;&#10;Automatikusan generált leírás">
            <a:extLst>
              <a:ext uri="{FF2B5EF4-FFF2-40B4-BE49-F238E27FC236}">
                <a16:creationId xmlns:a16="http://schemas.microsoft.com/office/drawing/2014/main" id="{893E9E32-D278-6BCE-7CA0-4AEB3729C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928" y="387459"/>
            <a:ext cx="4925150" cy="2123268"/>
          </a:xfrm>
        </p:spPr>
      </p:pic>
      <p:pic>
        <p:nvPicPr>
          <p:cNvPr id="7" name="Kép 6" descr="A képen diagram, Műszaki rajz, szöveg, Tervrajz látható&#10;&#10;Automatikusan generált leírás">
            <a:extLst>
              <a:ext uri="{FF2B5EF4-FFF2-40B4-BE49-F238E27FC236}">
                <a16:creationId xmlns:a16="http://schemas.microsoft.com/office/drawing/2014/main" id="{FFC2E232-75C8-A72C-7E21-983ECCC76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928" y="2768598"/>
            <a:ext cx="4884999" cy="309880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Kép 8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640CFAA2-6D9F-9155-0F5B-541975ACD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059" y="387460"/>
            <a:ext cx="4884999" cy="21232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Kép 10" descr="A képen diagram, szöveg, Műszaki rajz, sor látható&#10;&#10;Automatikusan generált leírás">
            <a:extLst>
              <a:ext uri="{FF2B5EF4-FFF2-40B4-BE49-F238E27FC236}">
                <a16:creationId xmlns:a16="http://schemas.microsoft.com/office/drawing/2014/main" id="{783E7395-2EF4-F5D4-8B1B-1A3EB14EA7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059" y="2768600"/>
            <a:ext cx="4884999" cy="30988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14285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Betűtípus, képernyőkép látható&#10;&#10;Automatikusan generált leírás">
            <a:extLst>
              <a:ext uri="{FF2B5EF4-FFF2-40B4-BE49-F238E27FC236}">
                <a16:creationId xmlns:a16="http://schemas.microsoft.com/office/drawing/2014/main" id="{9A59BB42-5F04-34B7-00CA-BA1D09DED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694" y="393472"/>
            <a:ext cx="5857629" cy="1551747"/>
          </a:xfr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Kép 8" descr="A képen diagram, Műszaki rajz, képernyőkép, tervezés látható&#10;&#10;Automatikusan generált leírás">
            <a:extLst>
              <a:ext uri="{FF2B5EF4-FFF2-40B4-BE49-F238E27FC236}">
                <a16:creationId xmlns:a16="http://schemas.microsoft.com/office/drawing/2014/main" id="{DDF88AFE-0A9F-59A5-03DD-962110EF9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79400"/>
            <a:ext cx="4069334" cy="62992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Kép 10" descr="A képen szöveg, képernyőkép, Betűtípus, diagram látható&#10;&#10;Automatikusan generált leírás">
            <a:extLst>
              <a:ext uri="{FF2B5EF4-FFF2-40B4-BE49-F238E27FC236}">
                <a16:creationId xmlns:a16="http://schemas.microsoft.com/office/drawing/2014/main" id="{6AB2264C-FB77-F506-F88F-6ABBA9812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94" y="3245547"/>
            <a:ext cx="5790946" cy="333305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E7CFD334-62F5-8246-E61E-59C20C2A2FC0}"/>
              </a:ext>
            </a:extLst>
          </p:cNvPr>
          <p:cNvSpPr txBox="1"/>
          <p:nvPr/>
        </p:nvSpPr>
        <p:spPr>
          <a:xfrm>
            <a:off x="972694" y="2241440"/>
            <a:ext cx="585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Chlorhexidines</a:t>
            </a:r>
            <a:r>
              <a:rPr lang="hu-HU" sz="2000" dirty="0"/>
              <a:t> zuhany a műtét előtt 2, majd 1 nappal, </a:t>
            </a:r>
          </a:p>
          <a:p>
            <a:r>
              <a:rPr lang="hu-HU" sz="2000" dirty="0"/>
              <a:t>majd a műtét reggelén.</a:t>
            </a:r>
          </a:p>
        </p:txBody>
      </p:sp>
    </p:spTree>
    <p:extLst>
      <p:ext uri="{BB962C8B-B14F-4D97-AF65-F5344CB8AC3E}">
        <p14:creationId xmlns:p14="http://schemas.microsoft.com/office/powerpoint/2010/main" val="978323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szöveg, Betűtípus, képernyőkép látható&#10;&#10;Automatikusan generált leírás">
            <a:extLst>
              <a:ext uri="{FF2B5EF4-FFF2-40B4-BE49-F238E27FC236}">
                <a16:creationId xmlns:a16="http://schemas.microsoft.com/office/drawing/2014/main" id="{78C5AA6F-FA8B-1A30-2ECE-14ECCF44B1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16300" y="213265"/>
            <a:ext cx="5181600" cy="1093199"/>
          </a:xfrm>
        </p:spPr>
      </p:pic>
      <p:pic>
        <p:nvPicPr>
          <p:cNvPr id="8" name="Tartalom helye 7" descr="A képen étel, fedett pályás, személy látható&#10;&#10;Automatikusan generált leírás">
            <a:extLst>
              <a:ext uri="{FF2B5EF4-FFF2-40B4-BE49-F238E27FC236}">
                <a16:creationId xmlns:a16="http://schemas.microsoft.com/office/drawing/2014/main" id="{901A36F1-D842-417C-1E76-8870369F38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5500" y="1746797"/>
            <a:ext cx="4039106" cy="4351338"/>
          </a:xfrm>
        </p:spPr>
      </p:pic>
      <p:pic>
        <p:nvPicPr>
          <p:cNvPr id="10" name="Kép 9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141E6568-2C87-E6D7-6F3D-BC7405626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100" y="3164435"/>
            <a:ext cx="5359400" cy="293370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668976A3-883D-CC41-593A-F357ECBEA372}"/>
              </a:ext>
            </a:extLst>
          </p:cNvPr>
          <p:cNvSpPr txBox="1"/>
          <p:nvPr/>
        </p:nvSpPr>
        <p:spPr>
          <a:xfrm>
            <a:off x="6007100" y="1669307"/>
            <a:ext cx="535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/>
              <a:t>355 </a:t>
            </a:r>
            <a:r>
              <a:rPr lang="hu-HU" sz="2000" dirty="0" err="1"/>
              <a:t>craniotomia</a:t>
            </a:r>
            <a:endParaRPr lang="hu-HU" sz="2000" dirty="0"/>
          </a:p>
          <a:p>
            <a:pPr>
              <a:lnSpc>
                <a:spcPct val="150000"/>
              </a:lnSpc>
            </a:pPr>
            <a:r>
              <a:rPr lang="hu-HU" sz="2000" dirty="0" err="1"/>
              <a:t>Clorhexidenes</a:t>
            </a:r>
            <a:r>
              <a:rPr lang="hu-HU" sz="2000" dirty="0"/>
              <a:t> fürdés + </a:t>
            </a:r>
            <a:r>
              <a:rPr lang="hu-HU" sz="2000" dirty="0" err="1"/>
              <a:t>cefazolin</a:t>
            </a:r>
            <a:r>
              <a:rPr lang="hu-HU" sz="2000" dirty="0"/>
              <a:t> profilaxis</a:t>
            </a:r>
          </a:p>
          <a:p>
            <a:pPr>
              <a:lnSpc>
                <a:spcPct val="150000"/>
              </a:lnSpc>
            </a:pPr>
            <a:r>
              <a:rPr lang="hu-HU" sz="2000" dirty="0" err="1"/>
              <a:t>Study</a:t>
            </a:r>
            <a:r>
              <a:rPr lang="hu-HU" sz="2000" dirty="0"/>
              <a:t> csoport: 1 </a:t>
            </a:r>
            <a:r>
              <a:rPr lang="hu-HU" sz="2000" dirty="0" err="1"/>
              <a:t>g</a:t>
            </a:r>
            <a:r>
              <a:rPr lang="hu-HU" sz="2000" dirty="0"/>
              <a:t> </a:t>
            </a:r>
            <a:r>
              <a:rPr lang="hu-HU" sz="2000" dirty="0" err="1"/>
              <a:t>Vancomycin</a:t>
            </a:r>
            <a:r>
              <a:rPr lang="hu-HU" sz="2000" dirty="0"/>
              <a:t> por </a:t>
            </a:r>
            <a:r>
              <a:rPr lang="hu-HU" sz="2000" dirty="0" err="1"/>
              <a:t>subgaleálisan</a:t>
            </a:r>
            <a:endParaRPr lang="hu-HU" sz="2000" dirty="0"/>
          </a:p>
          <a:p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7419994-685E-C2ED-7A87-CCDD29A71848}"/>
              </a:ext>
            </a:extLst>
          </p:cNvPr>
          <p:cNvSpPr txBox="1"/>
          <p:nvPr/>
        </p:nvSpPr>
        <p:spPr>
          <a:xfrm>
            <a:off x="3908156" y="6211669"/>
            <a:ext cx="3257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i="1" dirty="0" err="1">
                <a:effectLst/>
                <a:latin typeface="MyriadPro"/>
              </a:rPr>
              <a:t>Neurosurgery</a:t>
            </a:r>
            <a:r>
              <a:rPr lang="hu-HU" sz="1800" i="1" dirty="0">
                <a:effectLst/>
                <a:latin typeface="MyriadPro"/>
              </a:rPr>
              <a:t> 83:761–767, 2018 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01112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Webhely, Weblap, Betűtípus látható&#10;&#10;Automatikusan generált leírás">
            <a:extLst>
              <a:ext uri="{FF2B5EF4-FFF2-40B4-BE49-F238E27FC236}">
                <a16:creationId xmlns:a16="http://schemas.microsoft.com/office/drawing/2014/main" id="{951D9EB2-C6D1-BC2C-B78C-9226BB12BD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27284" y="232924"/>
            <a:ext cx="4937431" cy="1447308"/>
          </a:xfrm>
          <a:ln>
            <a:solidFill>
              <a:schemeClr val="accent6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rtalom helye 8">
                <a:extLst>
                  <a:ext uri="{FF2B5EF4-FFF2-40B4-BE49-F238E27FC236}">
                    <a16:creationId xmlns:a16="http://schemas.microsoft.com/office/drawing/2014/main" id="{C2F3D429-7E62-ECFA-84C7-31C0D1825F43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3584430546"/>
                  </p:ext>
                </p:extLst>
              </p:nvPr>
            </p:nvGraphicFramePr>
            <p:xfrm>
              <a:off x="1204382" y="1858524"/>
              <a:ext cx="10073217" cy="4480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88526">
                      <a:extLst>
                        <a:ext uri="{9D8B030D-6E8A-4147-A177-3AD203B41FA5}">
                          <a16:colId xmlns:a16="http://schemas.microsoft.com/office/drawing/2014/main" val="4129774792"/>
                        </a:ext>
                      </a:extLst>
                    </a:gridCol>
                    <a:gridCol w="1838727">
                      <a:extLst>
                        <a:ext uri="{9D8B030D-6E8A-4147-A177-3AD203B41FA5}">
                          <a16:colId xmlns:a16="http://schemas.microsoft.com/office/drawing/2014/main" val="771877195"/>
                        </a:ext>
                      </a:extLst>
                    </a:gridCol>
                    <a:gridCol w="2068567">
                      <a:extLst>
                        <a:ext uri="{9D8B030D-6E8A-4147-A177-3AD203B41FA5}">
                          <a16:colId xmlns:a16="http://schemas.microsoft.com/office/drawing/2014/main" val="1739602951"/>
                        </a:ext>
                      </a:extLst>
                    </a:gridCol>
                    <a:gridCol w="1677397">
                      <a:extLst>
                        <a:ext uri="{9D8B030D-6E8A-4147-A177-3AD203B41FA5}">
                          <a16:colId xmlns:a16="http://schemas.microsoft.com/office/drawing/2014/main" val="3673252682"/>
                        </a:ext>
                      </a:extLst>
                    </a:gridCol>
                  </a:tblGrid>
                  <a:tr h="348827">
                    <a:tc>
                      <a:txBody>
                        <a:bodyPr/>
                        <a:lstStyle/>
                        <a:p>
                          <a:r>
                            <a:rPr lang="hu-HU" sz="2400" dirty="0" err="1">
                              <a:solidFill>
                                <a:schemeClr val="tx1"/>
                              </a:solidFill>
                            </a:rPr>
                            <a:t>Elektív</a:t>
                          </a:r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hu-HU" sz="2400" dirty="0" err="1">
                              <a:solidFill>
                                <a:schemeClr val="tx1"/>
                              </a:solidFill>
                            </a:rPr>
                            <a:t>kraniotómia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ERAS (</a:t>
                          </a:r>
                          <a:r>
                            <a:rPr lang="hu-HU" sz="2400" dirty="0" err="1">
                              <a:solidFill>
                                <a:schemeClr val="tx1"/>
                              </a:solidFill>
                            </a:rPr>
                            <a:t>n</a:t>
                          </a:r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=76)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Kontroll(</a:t>
                          </a:r>
                          <a:r>
                            <a:rPr lang="hu-HU" sz="2400" dirty="0" err="1">
                              <a:solidFill>
                                <a:schemeClr val="tx1"/>
                              </a:solidFill>
                            </a:rPr>
                            <a:t>n</a:t>
                          </a:r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=75)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err="1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1822209"/>
                      </a:ext>
                    </a:extLst>
                  </a:tr>
                  <a:tr h="434915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LOS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hu-HU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0.0001</m:t>
                                </m:r>
                              </m:oMath>
                            </m:oMathPara>
                          </a14:m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596059"/>
                      </a:ext>
                    </a:extLst>
                  </a:tr>
                  <a:tr h="434915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PONV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0.003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4156430"/>
                      </a:ext>
                    </a:extLst>
                  </a:tr>
                  <a:tr h="434915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PO táplálkozásig eltelt idő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13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15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hu-HU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0.0001</m:t>
                                </m:r>
                              </m:oMath>
                            </m:oMathPara>
                          </a14:m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8375378"/>
                      </a:ext>
                    </a:extLst>
                  </a:tr>
                  <a:tr h="434915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Hólyagkatéter eltávolításig eltelt idő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0.031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8856154"/>
                      </a:ext>
                    </a:extLst>
                  </a:tr>
                  <a:tr h="434915">
                    <a:tc>
                      <a:txBody>
                        <a:bodyPr/>
                        <a:lstStyle/>
                        <a:p>
                          <a:r>
                            <a:rPr lang="hu-HU" sz="2400" b="1" dirty="0">
                              <a:solidFill>
                                <a:schemeClr val="tx1"/>
                              </a:solidFill>
                            </a:rPr>
                            <a:t>Funkcionális </a:t>
                          </a:r>
                          <a:r>
                            <a:rPr lang="hu-HU" sz="2400" b="1" dirty="0" err="1">
                              <a:solidFill>
                                <a:schemeClr val="tx1"/>
                              </a:solidFill>
                            </a:rPr>
                            <a:t>outcome</a:t>
                          </a:r>
                          <a:endParaRPr lang="hu-HU" sz="2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2609117"/>
                      </a:ext>
                    </a:extLst>
                  </a:tr>
                  <a:tr h="434915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Távozáskor KPS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80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hu-HU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0.0001</m:t>
                                </m:r>
                              </m:oMath>
                            </m:oMathPara>
                          </a14:m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8181031"/>
                      </a:ext>
                    </a:extLst>
                  </a:tr>
                  <a:tr h="434915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30 napos KPS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hu-HU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0.0001</m:t>
                                </m:r>
                              </m:oMath>
                            </m:oMathPara>
                          </a14:m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9402621"/>
                      </a:ext>
                    </a:extLst>
                  </a:tr>
                  <a:tr h="434915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180 napos KPS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 sz="24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38170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rtalom helye 8">
                <a:extLst>
                  <a:ext uri="{FF2B5EF4-FFF2-40B4-BE49-F238E27FC236}">
                    <a16:creationId xmlns:a16="http://schemas.microsoft.com/office/drawing/2014/main" id="{C2F3D429-7E62-ECFA-84C7-31C0D1825F43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3584430546"/>
                  </p:ext>
                </p:extLst>
              </p:nvPr>
            </p:nvGraphicFramePr>
            <p:xfrm>
              <a:off x="1204382" y="1858524"/>
              <a:ext cx="10073217" cy="4480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88526">
                      <a:extLst>
                        <a:ext uri="{9D8B030D-6E8A-4147-A177-3AD203B41FA5}">
                          <a16:colId xmlns:a16="http://schemas.microsoft.com/office/drawing/2014/main" val="4129774792"/>
                        </a:ext>
                      </a:extLst>
                    </a:gridCol>
                    <a:gridCol w="1838727">
                      <a:extLst>
                        <a:ext uri="{9D8B030D-6E8A-4147-A177-3AD203B41FA5}">
                          <a16:colId xmlns:a16="http://schemas.microsoft.com/office/drawing/2014/main" val="771877195"/>
                        </a:ext>
                      </a:extLst>
                    </a:gridCol>
                    <a:gridCol w="2068567">
                      <a:extLst>
                        <a:ext uri="{9D8B030D-6E8A-4147-A177-3AD203B41FA5}">
                          <a16:colId xmlns:a16="http://schemas.microsoft.com/office/drawing/2014/main" val="1739602951"/>
                        </a:ext>
                      </a:extLst>
                    </a:gridCol>
                    <a:gridCol w="1677397">
                      <a:extLst>
                        <a:ext uri="{9D8B030D-6E8A-4147-A177-3AD203B41FA5}">
                          <a16:colId xmlns:a16="http://schemas.microsoft.com/office/drawing/2014/main" val="3673252682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hu-HU" sz="2400" dirty="0" err="1">
                              <a:solidFill>
                                <a:schemeClr val="tx1"/>
                              </a:solidFill>
                            </a:rPr>
                            <a:t>Elektív</a:t>
                          </a:r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hu-HU" sz="2400" dirty="0" err="1">
                              <a:solidFill>
                                <a:schemeClr val="tx1"/>
                              </a:solidFill>
                            </a:rPr>
                            <a:t>kraniotómia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ERAS (</a:t>
                          </a:r>
                          <a:r>
                            <a:rPr lang="hu-HU" sz="2400" dirty="0" err="1">
                              <a:solidFill>
                                <a:schemeClr val="tx1"/>
                              </a:solidFill>
                            </a:rPr>
                            <a:t>n</a:t>
                          </a:r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=76)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Kontroll(</a:t>
                          </a:r>
                          <a:r>
                            <a:rPr lang="hu-HU" sz="2400" dirty="0" err="1">
                              <a:solidFill>
                                <a:schemeClr val="tx1"/>
                              </a:solidFill>
                            </a:rPr>
                            <a:t>n</a:t>
                          </a:r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=75)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 err="1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182220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LOS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1515" t="-111111" r="-1515" b="-8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596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PONV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0.003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415643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PO táplálkozásig eltelt idő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13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15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1515" t="-311111" r="-1515" b="-6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8375378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Hólyagkatéter eltávolításig eltelt idő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0.031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885615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hu-HU" sz="2400" b="1" dirty="0">
                              <a:solidFill>
                                <a:schemeClr val="tx1"/>
                              </a:solidFill>
                            </a:rPr>
                            <a:t>Funkcionális </a:t>
                          </a:r>
                          <a:r>
                            <a:rPr lang="hu-HU" sz="2400" b="1" dirty="0" err="1">
                              <a:solidFill>
                                <a:schemeClr val="tx1"/>
                              </a:solidFill>
                            </a:rPr>
                            <a:t>outcome</a:t>
                          </a:r>
                          <a:endParaRPr lang="hu-HU" sz="2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260911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Távozáskor KPS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80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1515" t="-694444" r="-1515" b="-2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818103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30 napos KPS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1515" t="-794444" r="-1515" b="-1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940262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180 napos KPS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hu-HU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 sz="24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400" dirty="0">
                              <a:solidFill>
                                <a:schemeClr val="tx1"/>
                              </a:solidFill>
                            </a:rPr>
                            <a:t>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381701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56335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szöveg, képernyőkép, szám, Betűtípus látható&#10;&#10;Automatikusan generált leírás">
            <a:extLst>
              <a:ext uri="{FF2B5EF4-FFF2-40B4-BE49-F238E27FC236}">
                <a16:creationId xmlns:a16="http://schemas.microsoft.com/office/drawing/2014/main" id="{793654FF-1F97-C26E-0867-27FACA9B4A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028" y="2563123"/>
            <a:ext cx="9803143" cy="4125543"/>
          </a:xfrm>
          <a:ln w="19050">
            <a:solidFill>
              <a:schemeClr val="tx1"/>
            </a:solidFill>
          </a:ln>
        </p:spPr>
      </p:pic>
      <p:pic>
        <p:nvPicPr>
          <p:cNvPr id="8" name="Kép 7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7B23B649-899C-F0C2-F44C-B3B2B313F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338669"/>
            <a:ext cx="7772400" cy="2032000"/>
          </a:xfrm>
          <a:prstGeom prst="rect">
            <a:avLst/>
          </a:prstGeom>
        </p:spPr>
      </p:pic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602F8BE2-3F5D-80B7-40DF-2296A4060B9B}"/>
              </a:ext>
            </a:extLst>
          </p:cNvPr>
          <p:cNvSpPr/>
          <p:nvPr/>
        </p:nvSpPr>
        <p:spPr>
          <a:xfrm>
            <a:off x="1042027" y="3166533"/>
            <a:ext cx="9803143" cy="262467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highlight>
                <a:srgbClr val="FFFF00"/>
              </a:highlight>
            </a:endParaRPr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D146AD6C-4BB6-68B7-2EF5-63DD6CD21BAB}"/>
              </a:ext>
            </a:extLst>
          </p:cNvPr>
          <p:cNvSpPr/>
          <p:nvPr/>
        </p:nvSpPr>
        <p:spPr>
          <a:xfrm>
            <a:off x="1042028" y="3968908"/>
            <a:ext cx="9803143" cy="26246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highlight>
                <a:srgbClr val="FFFF00"/>
              </a:highlight>
            </a:endParaRPr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BA94EBDE-6350-1CF8-E63F-3D128CDEF1EE}"/>
              </a:ext>
            </a:extLst>
          </p:cNvPr>
          <p:cNvSpPr/>
          <p:nvPr/>
        </p:nvSpPr>
        <p:spPr>
          <a:xfrm>
            <a:off x="1042031" y="4521204"/>
            <a:ext cx="9803143" cy="26246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highlight>
                <a:srgbClr val="FFFF00"/>
              </a:highlight>
            </a:endParaRPr>
          </a:p>
        </p:txBody>
      </p:sp>
      <p:sp>
        <p:nvSpPr>
          <p:cNvPr id="12" name="Lekerekített téglalap 11">
            <a:extLst>
              <a:ext uri="{FF2B5EF4-FFF2-40B4-BE49-F238E27FC236}">
                <a16:creationId xmlns:a16="http://schemas.microsoft.com/office/drawing/2014/main" id="{491AB402-ED4A-B56B-1339-41B00F0A23EF}"/>
              </a:ext>
            </a:extLst>
          </p:cNvPr>
          <p:cNvSpPr/>
          <p:nvPr/>
        </p:nvSpPr>
        <p:spPr>
          <a:xfrm>
            <a:off x="1042031" y="6417732"/>
            <a:ext cx="9803143" cy="262467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96590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szöveg, képernyőkép, Betűtípus, sor látható&#10;&#10;Automatikusan generált leírás">
            <a:extLst>
              <a:ext uri="{FF2B5EF4-FFF2-40B4-BE49-F238E27FC236}">
                <a16:creationId xmlns:a16="http://schemas.microsoft.com/office/drawing/2014/main" id="{1B4990F5-A273-656A-AFB0-CA82612051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6682" y="382139"/>
            <a:ext cx="5609167" cy="1505929"/>
          </a:xfr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31BDD0A-4C83-96F4-5A08-275CEB3A843D}"/>
              </a:ext>
            </a:extLst>
          </p:cNvPr>
          <p:cNvSpPr txBox="1"/>
          <p:nvPr/>
        </p:nvSpPr>
        <p:spPr>
          <a:xfrm flipH="1">
            <a:off x="702731" y="2204409"/>
            <a:ext cx="5317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Multidiszciplinális</a:t>
            </a:r>
            <a:r>
              <a:rPr lang="hu-HU" dirty="0"/>
              <a:t> előkészítés és kezelés:</a:t>
            </a:r>
          </a:p>
          <a:p>
            <a:r>
              <a:rPr lang="hu-HU" dirty="0"/>
              <a:t>Idegsebész</a:t>
            </a:r>
          </a:p>
          <a:p>
            <a:r>
              <a:rPr lang="hu-HU" dirty="0"/>
              <a:t>Endokrinológus </a:t>
            </a:r>
          </a:p>
          <a:p>
            <a:r>
              <a:rPr lang="hu-HU" dirty="0"/>
              <a:t>Fül-Orr-Gégész</a:t>
            </a:r>
          </a:p>
          <a:p>
            <a:endParaRPr lang="hu-HU" dirty="0"/>
          </a:p>
          <a:p>
            <a:r>
              <a:rPr lang="hu-HU" dirty="0"/>
              <a:t>Anesztézia: </a:t>
            </a:r>
          </a:p>
          <a:p>
            <a:r>
              <a:rPr lang="hu-HU" dirty="0"/>
              <a:t>TIVA/TCI</a:t>
            </a:r>
          </a:p>
          <a:p>
            <a:r>
              <a:rPr lang="hu-HU" dirty="0"/>
              <a:t>IONM (BIS)</a:t>
            </a:r>
          </a:p>
        </p:txBody>
      </p:sp>
      <p:pic>
        <p:nvPicPr>
          <p:cNvPr id="11" name="Kép 10" descr="A képen szöveg, sor, Betűtípus, nyugta látható&#10;&#10;Automatikusan generált leírás">
            <a:extLst>
              <a:ext uri="{FF2B5EF4-FFF2-40B4-BE49-F238E27FC236}">
                <a16:creationId xmlns:a16="http://schemas.microsoft.com/office/drawing/2014/main" id="{422F5306-56C8-5327-2F08-26FC771D4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918" y="2548467"/>
            <a:ext cx="8388351" cy="347133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075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F0E73DA8-A616-00D2-E1EF-CC1515D2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ERAS bevezetése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50178DC4-1CD9-2F63-17EC-F8D3CE6FED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ERAS 1990-ban </a:t>
            </a:r>
            <a:r>
              <a:rPr lang="hu-HU" dirty="0" err="1"/>
              <a:t>colorectális</a:t>
            </a:r>
            <a:r>
              <a:rPr lang="hu-HU" dirty="0"/>
              <a:t> sebészeti műtéteknél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Idegsebészeti műtéteknél 2-3 évtized késedelem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Eleinte inkább gerincműtéteknél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Jelenleg már szinte minden idegsebészeti beavatkozáshoz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8" name="Tartalom helye 7" descr="A képen szöveg, képernyőkép, rajzfilm, tervezés látható&#10;&#10;Automatikusan generált leírás">
            <a:extLst>
              <a:ext uri="{FF2B5EF4-FFF2-40B4-BE49-F238E27FC236}">
                <a16:creationId xmlns:a16="http://schemas.microsoft.com/office/drawing/2014/main" id="{35B81C39-293D-6E40-1532-51D5FFF0F6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6186" y="992451"/>
            <a:ext cx="5760568" cy="5184511"/>
          </a:xfrm>
        </p:spPr>
      </p:pic>
    </p:spTree>
    <p:extLst>
      <p:ext uri="{BB962C8B-B14F-4D97-AF65-F5344CB8AC3E}">
        <p14:creationId xmlns:p14="http://schemas.microsoft.com/office/powerpoint/2010/main" val="1773705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szöveg, képernyőkép, Betűtípus, sor látható&#10;&#10;Automatikusan generált leírás">
            <a:extLst>
              <a:ext uri="{FF2B5EF4-FFF2-40B4-BE49-F238E27FC236}">
                <a16:creationId xmlns:a16="http://schemas.microsoft.com/office/drawing/2014/main" id="{1B4990F5-A273-656A-AFB0-CA82612051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0332" y="168805"/>
            <a:ext cx="6449107" cy="1731433"/>
          </a:xfrm>
        </p:spPr>
      </p:pic>
      <p:pic>
        <p:nvPicPr>
          <p:cNvPr id="3" name="Kép 2" descr="A képen diagram, szöveg, sor, Betűtípus látható&#10;&#10;Automatikusan generált leírás">
            <a:extLst>
              <a:ext uri="{FF2B5EF4-FFF2-40B4-BE49-F238E27FC236}">
                <a16:creationId xmlns:a16="http://schemas.microsoft.com/office/drawing/2014/main" id="{5C81F5B7-A0A0-8FDF-EEE3-6643164C7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308" y="1900238"/>
            <a:ext cx="8509383" cy="451273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EAB1F89-3B8A-A4D9-5F9E-4D7C7B62643C}"/>
              </a:ext>
            </a:extLst>
          </p:cNvPr>
          <p:cNvSpPr txBox="1"/>
          <p:nvPr/>
        </p:nvSpPr>
        <p:spPr>
          <a:xfrm>
            <a:off x="6709439" y="6488668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 err="1">
                <a:effectLst/>
                <a:latin typeface="MyriadProUnicSemiCondensed"/>
              </a:rPr>
              <a:t>Current</a:t>
            </a:r>
            <a:r>
              <a:rPr lang="hu-HU" sz="1800" dirty="0">
                <a:effectLst/>
                <a:latin typeface="MyriadProUnicSemiCondensed"/>
              </a:rPr>
              <a:t> </a:t>
            </a:r>
            <a:r>
              <a:rPr lang="hu-HU" sz="1800" dirty="0" err="1">
                <a:effectLst/>
                <a:latin typeface="MyriadProUnicSemiCondensed"/>
              </a:rPr>
              <a:t>Anesthesiology</a:t>
            </a:r>
            <a:r>
              <a:rPr lang="hu-HU" sz="1800" dirty="0">
                <a:effectLst/>
                <a:latin typeface="MyriadProUnicSemiCondensed"/>
              </a:rPr>
              <a:t> </a:t>
            </a:r>
            <a:r>
              <a:rPr lang="hu-HU" sz="1800" dirty="0" err="1">
                <a:effectLst/>
                <a:latin typeface="MyriadProUnicSemiCondensed"/>
              </a:rPr>
              <a:t>Reports</a:t>
            </a:r>
            <a:r>
              <a:rPr lang="hu-HU" sz="1800" dirty="0">
                <a:effectLst/>
                <a:latin typeface="MyriadProUnicSemiCondensed"/>
              </a:rPr>
              <a:t> (2021) 11:298–305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47686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35950797-B7C6-0611-8AAE-F93AFF17F2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9331" y="229417"/>
            <a:ext cx="5181600" cy="1379029"/>
          </a:xfrm>
        </p:spPr>
      </p:pic>
      <p:pic>
        <p:nvPicPr>
          <p:cNvPr id="8" name="Tartalom helye 7" descr="A képen szöveg, képernyőkép, Betűtípus, sor látható&#10;&#10;Automatikusan generált leírás">
            <a:extLst>
              <a:ext uri="{FF2B5EF4-FFF2-40B4-BE49-F238E27FC236}">
                <a16:creationId xmlns:a16="http://schemas.microsoft.com/office/drawing/2014/main" id="{E67BFBFB-A2AE-DBDB-F738-63B57851DC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0931" y="912918"/>
            <a:ext cx="5181600" cy="5032164"/>
          </a:xfr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3971CA61-F182-228B-73A3-671DE5B27533}"/>
              </a:ext>
            </a:extLst>
          </p:cNvPr>
          <p:cNvSpPr txBox="1"/>
          <p:nvPr/>
        </p:nvSpPr>
        <p:spPr>
          <a:xfrm>
            <a:off x="1638301" y="2528762"/>
            <a:ext cx="48636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6-18 hónapos gyermekek</a:t>
            </a:r>
          </a:p>
          <a:p>
            <a:endParaRPr lang="hu-HU" sz="2000" dirty="0"/>
          </a:p>
          <a:p>
            <a:r>
              <a:rPr lang="hu-HU" sz="2000" dirty="0"/>
              <a:t>55 ERAS </a:t>
            </a:r>
            <a:r>
              <a:rPr lang="hu-HU" sz="2000" dirty="0" err="1"/>
              <a:t>vs</a:t>
            </a:r>
            <a:r>
              <a:rPr lang="hu-HU" sz="2000" dirty="0"/>
              <a:t>. 23 kontroll</a:t>
            </a:r>
          </a:p>
          <a:p>
            <a:endParaRPr lang="hu-HU" sz="2000" dirty="0"/>
          </a:p>
          <a:p>
            <a:r>
              <a:rPr lang="hu-HU" sz="2000" dirty="0" err="1"/>
              <a:t>Intraoperatív</a:t>
            </a:r>
            <a:r>
              <a:rPr lang="hu-HU" sz="2000" dirty="0"/>
              <a:t> transzfúzió:</a:t>
            </a:r>
          </a:p>
          <a:p>
            <a:r>
              <a:rPr lang="hu-HU" sz="2000" dirty="0"/>
              <a:t>183.4 ml </a:t>
            </a:r>
            <a:r>
              <a:rPr lang="hu-HU" sz="2000" dirty="0" err="1"/>
              <a:t>vs</a:t>
            </a:r>
            <a:r>
              <a:rPr lang="hu-HU" sz="2000" dirty="0"/>
              <a:t>. 339.8 ml  </a:t>
            </a:r>
            <a:r>
              <a:rPr lang="hu-HU" sz="2000" dirty="0" err="1"/>
              <a:t>P</a:t>
            </a:r>
            <a:r>
              <a:rPr lang="hu-HU" sz="2000" dirty="0"/>
              <a:t> = 0.05</a:t>
            </a:r>
          </a:p>
          <a:p>
            <a:endParaRPr lang="hu-HU" sz="2000" dirty="0"/>
          </a:p>
          <a:p>
            <a:r>
              <a:rPr lang="hu-HU" sz="2000" dirty="0" err="1"/>
              <a:t>Morphin</a:t>
            </a:r>
            <a:r>
              <a:rPr lang="hu-HU" sz="2000" dirty="0"/>
              <a:t> igény: 12/55 </a:t>
            </a:r>
            <a:r>
              <a:rPr lang="hu-HU" sz="2000" dirty="0" err="1"/>
              <a:t>vs</a:t>
            </a:r>
            <a:r>
              <a:rPr lang="hu-HU" sz="2000" dirty="0"/>
              <a:t>. 22/23 </a:t>
            </a:r>
            <a:r>
              <a:rPr lang="hu-HU" sz="2000" dirty="0" err="1"/>
              <a:t>P</a:t>
            </a:r>
            <a:r>
              <a:rPr lang="hu-HU" sz="2000" dirty="0"/>
              <a:t> &lt; 0.0001</a:t>
            </a:r>
          </a:p>
          <a:p>
            <a:endParaRPr lang="hu-HU" sz="2000" dirty="0"/>
          </a:p>
          <a:p>
            <a:r>
              <a:rPr lang="hu-HU" sz="2000" dirty="0"/>
              <a:t>LOS 2.3 </a:t>
            </a:r>
            <a:r>
              <a:rPr lang="hu-HU" sz="2000" dirty="0" err="1"/>
              <a:t>vs</a:t>
            </a:r>
            <a:r>
              <a:rPr lang="hu-HU" sz="2000" dirty="0"/>
              <a:t>. 3.6 éjszaka </a:t>
            </a:r>
            <a:r>
              <a:rPr lang="hu-HU" sz="2000" dirty="0" err="1"/>
              <a:t>P</a:t>
            </a:r>
            <a:r>
              <a:rPr lang="hu-HU" sz="2000" dirty="0"/>
              <a:t> &lt; 0.0001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C9D0BDA-0BDE-9C93-E89F-F35CB2C0E954}"/>
              </a:ext>
            </a:extLst>
          </p:cNvPr>
          <p:cNvSpPr txBox="1"/>
          <p:nvPr/>
        </p:nvSpPr>
        <p:spPr>
          <a:xfrm>
            <a:off x="3810000" y="6105363"/>
            <a:ext cx="46560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0" i="0" u="sng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Plast Reconstr Surg Glob Open.</a:t>
            </a:r>
            <a:r>
              <a:rPr lang="hu-HU" sz="1400" b="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hu-HU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Oct</a:t>
            </a:r>
            <a:r>
              <a:rPr lang="hu-HU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8(10): e3205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65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6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Debreceni Egyetem: továbbra is az ország második legnépszerűbb egyeteme a  debreceni – SzakmaPORTÁL">
            <a:extLst>
              <a:ext uri="{FF2B5EF4-FFF2-40B4-BE49-F238E27FC236}">
                <a16:creationId xmlns:a16="http://schemas.microsoft.com/office/drawing/2014/main" id="{4B8D5E19-6351-5F06-25DD-941D4688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578" y="1401479"/>
            <a:ext cx="9664846" cy="387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149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szöveg, képernyőkép, Betűtípus, sor látható&#10;&#10;Automatikusan generált leírás">
            <a:extLst>
              <a:ext uri="{FF2B5EF4-FFF2-40B4-BE49-F238E27FC236}">
                <a16:creationId xmlns:a16="http://schemas.microsoft.com/office/drawing/2014/main" id="{6E52FCA5-BDF3-D47B-59A5-3F6FDEE279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932" y="1039232"/>
            <a:ext cx="4777529" cy="1331601"/>
          </a:xfr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Tartalom helye 7" descr="A képen szöveg, képernyőkép, szám, Betűtípus látható&#10;&#10;Automatikusan generált leírás">
            <a:extLst>
              <a:ext uri="{FF2B5EF4-FFF2-40B4-BE49-F238E27FC236}">
                <a16:creationId xmlns:a16="http://schemas.microsoft.com/office/drawing/2014/main" id="{5A424766-B5C7-CD1B-9002-312DD53745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6612" y="1039232"/>
            <a:ext cx="5306630" cy="4813300"/>
          </a:xfr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D978A633-69E0-5805-CEB8-BF5613C602A7}"/>
              </a:ext>
            </a:extLst>
          </p:cNvPr>
          <p:cNvSpPr txBox="1"/>
          <p:nvPr/>
        </p:nvSpPr>
        <p:spPr>
          <a:xfrm>
            <a:off x="2778673" y="6435774"/>
            <a:ext cx="61012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WORLD NEUROSURGERY 118: e195-e205, OCTOBER 2018 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55EE786F-9981-DB7A-8E46-900216B34EB7}"/>
              </a:ext>
            </a:extLst>
          </p:cNvPr>
          <p:cNvSpPr txBox="1"/>
          <p:nvPr/>
        </p:nvSpPr>
        <p:spPr>
          <a:xfrm>
            <a:off x="658758" y="2651517"/>
            <a:ext cx="4890703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cs typeface="Arial" panose="020B0604020202020204" pitchFamily="34" charset="0"/>
              </a:rPr>
              <a:t>500 kórház, </a:t>
            </a:r>
            <a:r>
              <a:rPr lang="hu-HU" sz="2000" dirty="0">
                <a:effectLst/>
                <a:cs typeface="Arial" panose="020B0604020202020204" pitchFamily="34" charset="0"/>
              </a:rPr>
              <a:t>32695  beteg</a:t>
            </a:r>
          </a:p>
          <a:p>
            <a:pPr>
              <a:lnSpc>
                <a:spcPct val="150000"/>
              </a:lnSpc>
            </a:pPr>
            <a:endParaRPr lang="hu-HU" sz="2000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000" dirty="0">
                <a:cs typeface="Arial" panose="020B0604020202020204" pitchFamily="34" charset="0"/>
              </a:rPr>
              <a:t>2006-2015 </a:t>
            </a:r>
            <a:r>
              <a:rPr lang="hu-HU" sz="2000" dirty="0" err="1">
                <a:cs typeface="Arial" panose="020B0604020202020204" pitchFamily="34" charset="0"/>
              </a:rPr>
              <a:t>elektív</a:t>
            </a:r>
            <a:r>
              <a:rPr lang="hu-HU" sz="2000" dirty="0">
                <a:cs typeface="Arial" panose="020B0604020202020204" pitchFamily="34" charset="0"/>
              </a:rPr>
              <a:t> </a:t>
            </a:r>
            <a:r>
              <a:rPr lang="hu-HU" sz="2000" dirty="0" err="1">
                <a:cs typeface="Arial" panose="020B0604020202020204" pitchFamily="34" charset="0"/>
              </a:rPr>
              <a:t>kraniotomia</a:t>
            </a:r>
            <a:endParaRPr lang="hu-HU" sz="2000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2000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000" dirty="0">
                <a:cs typeface="Arial" panose="020B0604020202020204" pitchFamily="34" charset="0"/>
              </a:rPr>
              <a:t>A beteg általános állapotától és a műtét rizikójától független mortalitást befolyásoló tényezők felmérése</a:t>
            </a:r>
          </a:p>
        </p:txBody>
      </p:sp>
    </p:spTree>
    <p:extLst>
      <p:ext uri="{BB962C8B-B14F-4D97-AF65-F5344CB8AC3E}">
        <p14:creationId xmlns:p14="http://schemas.microsoft.com/office/powerpoint/2010/main" val="195150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Weblap, Webhely, Betűtípus látható&#10;&#10;Automatikusan generált leírás">
            <a:extLst>
              <a:ext uri="{FF2B5EF4-FFF2-40B4-BE49-F238E27FC236}">
                <a16:creationId xmlns:a16="http://schemas.microsoft.com/office/drawing/2014/main" id="{95EFAD7C-45B7-F51C-2044-E665DAA5E3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200419"/>
            <a:ext cx="5493130" cy="2298020"/>
          </a:xfr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Tartalom helye 8" descr="A képen szöveg, diagram, Betűtípus, sor látható&#10;&#10;Automatikusan generált leírás">
            <a:extLst>
              <a:ext uri="{FF2B5EF4-FFF2-40B4-BE49-F238E27FC236}">
                <a16:creationId xmlns:a16="http://schemas.microsoft.com/office/drawing/2014/main" id="{7E0348AB-C41E-F41B-83CE-51EB4AA18D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3371124"/>
            <a:ext cx="5493130" cy="3199009"/>
          </a:xfr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A4159BEA-CF47-69CF-83BB-652EE5F56D76}"/>
              </a:ext>
            </a:extLst>
          </p:cNvPr>
          <p:cNvSpPr txBox="1"/>
          <p:nvPr/>
        </p:nvSpPr>
        <p:spPr>
          <a:xfrm>
            <a:off x="533400" y="2641600"/>
            <a:ext cx="4170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  <a:p>
            <a:r>
              <a:rPr lang="hu-HU" dirty="0"/>
              <a:t>15 kérdéses kérdőív az ERAS bevezetéséről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93CA55C-1D78-6F94-F5D2-F24E7C534732}"/>
              </a:ext>
            </a:extLst>
          </p:cNvPr>
          <p:cNvSpPr txBox="1"/>
          <p:nvPr/>
        </p:nvSpPr>
        <p:spPr>
          <a:xfrm>
            <a:off x="2300378" y="403013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16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A67ACA4-6187-6EF4-2921-3ADEFF7E695B}"/>
              </a:ext>
            </a:extLst>
          </p:cNvPr>
          <p:cNvSpPr txBox="1"/>
          <p:nvPr/>
        </p:nvSpPr>
        <p:spPr>
          <a:xfrm>
            <a:off x="1659469" y="3429000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23</a:t>
            </a:r>
          </a:p>
        </p:txBody>
      </p:sp>
      <p:pic>
        <p:nvPicPr>
          <p:cNvPr id="15" name="Kép 14" descr="A képen szöveg, képernyőkép, diagram, Betűtípus látható&#10;&#10;Automatikusan generált leírás">
            <a:extLst>
              <a:ext uri="{FF2B5EF4-FFF2-40B4-BE49-F238E27FC236}">
                <a16:creationId xmlns:a16="http://schemas.microsoft.com/office/drawing/2014/main" id="{AF5393B2-6CC7-4CCB-946B-87CC5B91D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417" y="159476"/>
            <a:ext cx="4633383" cy="30564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" name="Kép 16" descr="A képen szöveg, képernyőkép, Betűtípus, diagram látható&#10;&#10;Automatikusan generált leírás">
            <a:extLst>
              <a:ext uri="{FF2B5EF4-FFF2-40B4-BE49-F238E27FC236}">
                <a16:creationId xmlns:a16="http://schemas.microsoft.com/office/drawing/2014/main" id="{C95F971C-B44A-EB85-12BD-03EAA57A7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417" y="3642057"/>
            <a:ext cx="4618374" cy="292807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150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50BF7A6A-3367-AFF0-2A04-F5C9CD5E1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137"/>
            <a:ext cx="10515600" cy="787967"/>
          </a:xfrm>
        </p:spPr>
        <p:txBody>
          <a:bodyPr/>
          <a:lstStyle/>
          <a:p>
            <a:r>
              <a:rPr lang="hu-HU" dirty="0"/>
              <a:t>ERAS a gerincsebészetben</a:t>
            </a:r>
          </a:p>
        </p:txBody>
      </p:sp>
      <p:sp>
        <p:nvSpPr>
          <p:cNvPr id="7" name="Lekerekített téglalap 6">
            <a:extLst>
              <a:ext uri="{FF2B5EF4-FFF2-40B4-BE49-F238E27FC236}">
                <a16:creationId xmlns:a16="http://schemas.microsoft.com/office/drawing/2014/main" id="{C02F0B56-FC68-54B9-778D-5179D205B450}"/>
              </a:ext>
            </a:extLst>
          </p:cNvPr>
          <p:cNvSpPr/>
          <p:nvPr/>
        </p:nvSpPr>
        <p:spPr>
          <a:xfrm>
            <a:off x="471254" y="1810446"/>
            <a:ext cx="3515590" cy="4801314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kerekített téglalap 7">
            <a:extLst>
              <a:ext uri="{FF2B5EF4-FFF2-40B4-BE49-F238E27FC236}">
                <a16:creationId xmlns:a16="http://schemas.microsoft.com/office/drawing/2014/main" id="{EF65AB28-BA83-4A1B-EB4E-96E25D29BDA2}"/>
              </a:ext>
            </a:extLst>
          </p:cNvPr>
          <p:cNvSpPr/>
          <p:nvPr/>
        </p:nvSpPr>
        <p:spPr>
          <a:xfrm>
            <a:off x="4197917" y="1824819"/>
            <a:ext cx="3788866" cy="4838382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523B4EBA-C20D-CD6F-7379-0607844862B7}"/>
              </a:ext>
            </a:extLst>
          </p:cNvPr>
          <p:cNvSpPr/>
          <p:nvPr/>
        </p:nvSpPr>
        <p:spPr>
          <a:xfrm>
            <a:off x="8205158" y="1806035"/>
            <a:ext cx="3624467" cy="4838382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51A4789-4BD8-AA59-F43A-0080A4263DC2}"/>
              </a:ext>
            </a:extLst>
          </p:cNvPr>
          <p:cNvSpPr txBox="1"/>
          <p:nvPr/>
        </p:nvSpPr>
        <p:spPr>
          <a:xfrm>
            <a:off x="1696494" y="1167807"/>
            <a:ext cx="1396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Preoperatív</a:t>
            </a:r>
            <a:endParaRPr lang="hu-HU" sz="20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0B822F7-5D80-C414-9671-A46BC1723C82}"/>
              </a:ext>
            </a:extLst>
          </p:cNvPr>
          <p:cNvSpPr txBox="1"/>
          <p:nvPr/>
        </p:nvSpPr>
        <p:spPr>
          <a:xfrm>
            <a:off x="5287913" y="1129173"/>
            <a:ext cx="1539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Intraoperatív</a:t>
            </a:r>
            <a:endParaRPr lang="hu-HU" sz="2000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4632BF9D-7AD7-EAAD-66F7-EDED1BA75D73}"/>
              </a:ext>
            </a:extLst>
          </p:cNvPr>
          <p:cNvSpPr txBox="1"/>
          <p:nvPr/>
        </p:nvSpPr>
        <p:spPr>
          <a:xfrm>
            <a:off x="9147695" y="1241346"/>
            <a:ext cx="1595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Posztoperatív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36CB5AE3-DD32-E09C-5CEC-02C6C5D86B91}"/>
              </a:ext>
            </a:extLst>
          </p:cNvPr>
          <p:cNvSpPr txBox="1"/>
          <p:nvPr/>
        </p:nvSpPr>
        <p:spPr>
          <a:xfrm>
            <a:off x="601135" y="2019617"/>
            <a:ext cx="3255828" cy="5216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/>
              <a:t>Beteg képzés/konzultáció</a:t>
            </a:r>
          </a:p>
          <a:p>
            <a:pPr>
              <a:lnSpc>
                <a:spcPct val="150000"/>
              </a:lnSpc>
            </a:pPr>
            <a:r>
              <a:rPr lang="hu-HU" dirty="0"/>
              <a:t>Beteg állapotának optimalizálása</a:t>
            </a:r>
          </a:p>
          <a:p>
            <a:pPr>
              <a:lnSpc>
                <a:spcPct val="150000"/>
              </a:lnSpc>
            </a:pPr>
            <a:r>
              <a:rPr lang="hu-HU" dirty="0"/>
              <a:t>	nikotin, alkohol</a:t>
            </a:r>
          </a:p>
          <a:p>
            <a:pPr>
              <a:lnSpc>
                <a:spcPct val="150000"/>
              </a:lnSpc>
            </a:pPr>
            <a:r>
              <a:rPr lang="hu-HU" dirty="0"/>
              <a:t>Tápláltság</a:t>
            </a:r>
          </a:p>
          <a:p>
            <a:pPr>
              <a:lnSpc>
                <a:spcPct val="150000"/>
              </a:lnSpc>
            </a:pPr>
            <a:r>
              <a:rPr lang="hu-HU" dirty="0"/>
              <a:t>NPO </a:t>
            </a:r>
            <a:r>
              <a:rPr lang="hu-HU" dirty="0" err="1"/>
              <a:t>guideline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Hosszan tartó éhezés kerülése</a:t>
            </a:r>
          </a:p>
          <a:p>
            <a:pPr>
              <a:lnSpc>
                <a:spcPct val="150000"/>
              </a:lnSpc>
            </a:pPr>
            <a:r>
              <a:rPr lang="hu-HU" dirty="0"/>
              <a:t>Anémia menedzsment</a:t>
            </a:r>
          </a:p>
          <a:p>
            <a:pPr>
              <a:lnSpc>
                <a:spcPct val="150000"/>
              </a:lnSpc>
            </a:pPr>
            <a:r>
              <a:rPr lang="hu-HU" dirty="0" err="1"/>
              <a:t>Thr</a:t>
            </a:r>
            <a:r>
              <a:rPr lang="hu-HU" dirty="0"/>
              <a:t>. profilaxis</a:t>
            </a:r>
          </a:p>
          <a:p>
            <a:pPr>
              <a:lnSpc>
                <a:spcPct val="150000"/>
              </a:lnSpc>
            </a:pPr>
            <a:r>
              <a:rPr lang="hu-HU" dirty="0" err="1"/>
              <a:t>Prémedikáció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	</a:t>
            </a:r>
            <a:r>
              <a:rPr lang="hu-HU" dirty="0" err="1">
                <a:solidFill>
                  <a:srgbClr val="FF0000"/>
                </a:solidFill>
              </a:rPr>
              <a:t>Gabapentin</a:t>
            </a:r>
            <a:endParaRPr lang="hu-HU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rgbClr val="FF0000"/>
                </a:solidFill>
              </a:rPr>
              <a:t>	</a:t>
            </a:r>
            <a:r>
              <a:rPr lang="hu-HU" dirty="0" err="1">
                <a:solidFill>
                  <a:srgbClr val="FF0000"/>
                </a:solidFill>
              </a:rPr>
              <a:t>Acetaminophen</a:t>
            </a:r>
            <a:endParaRPr lang="hu-HU" dirty="0">
              <a:solidFill>
                <a:srgbClr val="FF0000"/>
              </a:solidFill>
            </a:endParaRPr>
          </a:p>
          <a:p>
            <a:endParaRPr lang="hu-HU" dirty="0"/>
          </a:p>
          <a:p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44309A08-0B6C-F0B4-98F2-EEA6A312DB59}"/>
              </a:ext>
            </a:extLst>
          </p:cNvPr>
          <p:cNvSpPr txBox="1"/>
          <p:nvPr/>
        </p:nvSpPr>
        <p:spPr>
          <a:xfrm>
            <a:off x="4327798" y="2019617"/>
            <a:ext cx="3737074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>
                <a:solidFill>
                  <a:srgbClr val="FF0000"/>
                </a:solidFill>
              </a:rPr>
              <a:t>Fertőzések megelőzése- AB profilaxis</a:t>
            </a:r>
          </a:p>
          <a:p>
            <a:pPr>
              <a:lnSpc>
                <a:spcPct val="150000"/>
              </a:lnSpc>
            </a:pPr>
            <a:r>
              <a:rPr lang="hu-HU" dirty="0"/>
              <a:t>Multimodális anesztézia</a:t>
            </a:r>
          </a:p>
          <a:p>
            <a:pPr>
              <a:lnSpc>
                <a:spcPct val="150000"/>
              </a:lnSpc>
            </a:pPr>
            <a:r>
              <a:rPr lang="hu-HU" dirty="0"/>
              <a:t>Multimodális </a:t>
            </a:r>
            <a:r>
              <a:rPr lang="hu-HU" dirty="0" err="1"/>
              <a:t>analgézia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MIS (</a:t>
            </a:r>
            <a:r>
              <a:rPr lang="hu-HU" dirty="0" err="1"/>
              <a:t>Minimal</a:t>
            </a:r>
            <a:r>
              <a:rPr lang="hu-HU" dirty="0"/>
              <a:t> </a:t>
            </a:r>
            <a:r>
              <a:rPr lang="hu-HU" dirty="0" err="1"/>
              <a:t>invazív</a:t>
            </a:r>
            <a:r>
              <a:rPr lang="hu-HU" dirty="0"/>
              <a:t> beavatkozás)  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rgbClr val="FF0000"/>
                </a:solidFill>
              </a:rPr>
              <a:t>Vérvesztés minimalizálása</a:t>
            </a:r>
          </a:p>
          <a:p>
            <a:pPr>
              <a:lnSpc>
                <a:spcPct val="150000"/>
              </a:lnSpc>
            </a:pPr>
            <a:r>
              <a:rPr lang="hu-HU" dirty="0"/>
              <a:t>Célorientált folyadék </a:t>
            </a:r>
            <a:r>
              <a:rPr lang="hu-HU" dirty="0" err="1"/>
              <a:t>th</a:t>
            </a:r>
            <a:r>
              <a:rPr lang="hu-HU" dirty="0"/>
              <a:t>.</a:t>
            </a:r>
          </a:p>
          <a:p>
            <a:pPr>
              <a:lnSpc>
                <a:spcPct val="150000"/>
              </a:lnSpc>
            </a:pPr>
            <a:r>
              <a:rPr lang="hu-HU" dirty="0"/>
              <a:t>VC kontroll</a:t>
            </a:r>
          </a:p>
          <a:p>
            <a:pPr>
              <a:lnSpc>
                <a:spcPct val="150000"/>
              </a:lnSpc>
            </a:pPr>
            <a:r>
              <a:rPr lang="hu-HU" dirty="0"/>
              <a:t>Lokális, regionális blokkok</a:t>
            </a:r>
          </a:p>
          <a:p>
            <a:pPr>
              <a:lnSpc>
                <a:spcPct val="150000"/>
              </a:lnSpc>
            </a:pPr>
            <a:r>
              <a:rPr lang="hu-HU" dirty="0" err="1">
                <a:solidFill>
                  <a:srgbClr val="FF0000"/>
                </a:solidFill>
              </a:rPr>
              <a:t>Neuromonitorozás</a:t>
            </a:r>
            <a:r>
              <a:rPr lang="hu-HU" dirty="0">
                <a:solidFill>
                  <a:srgbClr val="FF0000"/>
                </a:solidFill>
              </a:rPr>
              <a:t> (SEP, MEP, EMG)</a:t>
            </a:r>
          </a:p>
          <a:p>
            <a:pPr>
              <a:lnSpc>
                <a:spcPct val="150000"/>
              </a:lnSpc>
            </a:pPr>
            <a:r>
              <a:rPr lang="hu-HU" dirty="0"/>
              <a:t>PONV profilaxis</a:t>
            </a:r>
          </a:p>
          <a:p>
            <a:pPr>
              <a:lnSpc>
                <a:spcPct val="150000"/>
              </a:lnSpc>
            </a:pPr>
            <a:r>
              <a:rPr lang="hu-HU" dirty="0" err="1"/>
              <a:t>Normotermia</a:t>
            </a:r>
            <a:endParaRPr lang="hu-HU" dirty="0"/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CF321548-4202-8D17-F630-5582E508F912}"/>
              </a:ext>
            </a:extLst>
          </p:cNvPr>
          <p:cNvSpPr txBox="1"/>
          <p:nvPr/>
        </p:nvSpPr>
        <p:spPr>
          <a:xfrm>
            <a:off x="8386496" y="2024454"/>
            <a:ext cx="3261790" cy="3373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/>
              <a:t>Korai mobilizálás</a:t>
            </a:r>
          </a:p>
          <a:p>
            <a:pPr>
              <a:lnSpc>
                <a:spcPct val="150000"/>
              </a:lnSpc>
            </a:pPr>
            <a:r>
              <a:rPr lang="hu-HU" dirty="0"/>
              <a:t>Korai </a:t>
            </a:r>
            <a:r>
              <a:rPr lang="hu-HU" dirty="0" err="1"/>
              <a:t>enterális</a:t>
            </a:r>
            <a:r>
              <a:rPr lang="hu-HU" dirty="0"/>
              <a:t> táplálás</a:t>
            </a:r>
          </a:p>
          <a:p>
            <a:pPr>
              <a:lnSpc>
                <a:spcPct val="150000"/>
              </a:lnSpc>
            </a:pPr>
            <a:r>
              <a:rPr lang="hu-HU" dirty="0"/>
              <a:t>Korai </a:t>
            </a:r>
            <a:r>
              <a:rPr lang="hu-HU" dirty="0" err="1"/>
              <a:t>drain</a:t>
            </a:r>
            <a:r>
              <a:rPr lang="hu-HU" dirty="0"/>
              <a:t>, </a:t>
            </a:r>
            <a:r>
              <a:rPr lang="hu-HU" dirty="0" err="1"/>
              <a:t>kanül</a:t>
            </a:r>
            <a:r>
              <a:rPr lang="hu-HU" dirty="0"/>
              <a:t>, katéter kivétel</a:t>
            </a:r>
          </a:p>
          <a:p>
            <a:pPr>
              <a:lnSpc>
                <a:spcPct val="150000"/>
              </a:lnSpc>
            </a:pPr>
            <a:r>
              <a:rPr lang="hu-HU" dirty="0"/>
              <a:t>PONV kezelés</a:t>
            </a:r>
          </a:p>
          <a:p>
            <a:pPr>
              <a:lnSpc>
                <a:spcPct val="150000"/>
              </a:lnSpc>
            </a:pPr>
            <a:r>
              <a:rPr lang="hu-HU" dirty="0"/>
              <a:t>Multimodális </a:t>
            </a:r>
            <a:r>
              <a:rPr lang="hu-HU" dirty="0" err="1"/>
              <a:t>analgézia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rgbClr val="FF0000"/>
                </a:solidFill>
              </a:rPr>
              <a:t>Regionális idegblokádok</a:t>
            </a:r>
          </a:p>
          <a:p>
            <a:pPr>
              <a:lnSpc>
                <a:spcPct val="150000"/>
              </a:lnSpc>
            </a:pPr>
            <a:r>
              <a:rPr lang="hu-HU" dirty="0" err="1"/>
              <a:t>Ketamin</a:t>
            </a:r>
            <a:r>
              <a:rPr lang="hu-HU" dirty="0"/>
              <a:t>, </a:t>
            </a:r>
            <a:r>
              <a:rPr lang="hu-HU" dirty="0" err="1"/>
              <a:t>lidocain</a:t>
            </a:r>
            <a:r>
              <a:rPr lang="hu-HU" dirty="0"/>
              <a:t> infúzió</a:t>
            </a:r>
          </a:p>
          <a:p>
            <a:pPr>
              <a:lnSpc>
                <a:spcPct val="150000"/>
              </a:lnSpc>
            </a:pPr>
            <a:r>
              <a:rPr lang="hu-HU" dirty="0"/>
              <a:t>Fájdalomcsillapítás</a:t>
            </a:r>
          </a:p>
        </p:txBody>
      </p:sp>
    </p:spTree>
    <p:extLst>
      <p:ext uri="{BB962C8B-B14F-4D97-AF65-F5344CB8AC3E}">
        <p14:creationId xmlns:p14="http://schemas.microsoft.com/office/powerpoint/2010/main" val="2282316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képernyőkép, Betűtípus, sor látható&#10;&#10;Automatikusan generált leírás">
            <a:extLst>
              <a:ext uri="{FF2B5EF4-FFF2-40B4-BE49-F238E27FC236}">
                <a16:creationId xmlns:a16="http://schemas.microsoft.com/office/drawing/2014/main" id="{F1256F7B-72A4-619B-B9A9-364C8EDAC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201" y="268013"/>
            <a:ext cx="5511800" cy="1608083"/>
          </a:xfr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F6E9CCB-C6FF-9105-0014-C6A1B72F5AE6}"/>
              </a:ext>
            </a:extLst>
          </p:cNvPr>
          <p:cNvSpPr txBox="1"/>
          <p:nvPr/>
        </p:nvSpPr>
        <p:spPr>
          <a:xfrm>
            <a:off x="584200" y="2049348"/>
            <a:ext cx="5511800" cy="461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200" dirty="0"/>
              <a:t>Különböző típusú gerinc műtétek</a:t>
            </a:r>
          </a:p>
          <a:p>
            <a:pPr>
              <a:lnSpc>
                <a:spcPct val="150000"/>
              </a:lnSpc>
            </a:pPr>
            <a:r>
              <a:rPr lang="hu-HU" sz="2200" dirty="0" err="1"/>
              <a:t>Antifibrinolítikus</a:t>
            </a:r>
            <a:r>
              <a:rPr lang="hu-HU" sz="2200" dirty="0"/>
              <a:t> terápia</a:t>
            </a:r>
          </a:p>
          <a:p>
            <a:pPr>
              <a:lnSpc>
                <a:spcPct val="150000"/>
              </a:lnSpc>
            </a:pPr>
            <a:r>
              <a:rPr lang="hu-HU" sz="2200" dirty="0"/>
              <a:t>	</a:t>
            </a:r>
            <a:r>
              <a:rPr lang="hu-HU" sz="2200" dirty="0" err="1"/>
              <a:t>Aprotinin</a:t>
            </a:r>
            <a:endParaRPr lang="hu-HU" sz="2200" dirty="0"/>
          </a:p>
          <a:p>
            <a:pPr>
              <a:lnSpc>
                <a:spcPct val="150000"/>
              </a:lnSpc>
            </a:pPr>
            <a:r>
              <a:rPr lang="hu-HU" sz="2200" dirty="0"/>
              <a:t>	</a:t>
            </a:r>
            <a:r>
              <a:rPr lang="hu-HU" sz="2200" dirty="0" err="1"/>
              <a:t>Tranexámsav</a:t>
            </a:r>
            <a:endParaRPr lang="hu-HU" sz="2200" dirty="0"/>
          </a:p>
          <a:p>
            <a:pPr>
              <a:lnSpc>
                <a:spcPct val="150000"/>
              </a:lnSpc>
            </a:pPr>
            <a:r>
              <a:rPr lang="hu-HU" sz="2200" dirty="0"/>
              <a:t>	</a:t>
            </a:r>
            <a:r>
              <a:rPr lang="hu-HU" sz="2200" dirty="0" err="1"/>
              <a:t>Aminokapronsav</a:t>
            </a:r>
            <a:endParaRPr lang="hu-HU" sz="2200" dirty="0"/>
          </a:p>
          <a:p>
            <a:pPr>
              <a:lnSpc>
                <a:spcPct val="150000"/>
              </a:lnSpc>
            </a:pPr>
            <a:r>
              <a:rPr lang="hu-HU" sz="2200" dirty="0"/>
              <a:t>Végpontok:</a:t>
            </a:r>
          </a:p>
          <a:p>
            <a:pPr>
              <a:lnSpc>
                <a:spcPct val="150000"/>
              </a:lnSpc>
            </a:pPr>
            <a:r>
              <a:rPr lang="hu-HU" sz="2200" dirty="0"/>
              <a:t>	</a:t>
            </a:r>
            <a:r>
              <a:rPr lang="hu-HU" sz="2200" dirty="0" err="1">
                <a:solidFill>
                  <a:srgbClr val="FF0000"/>
                </a:solidFill>
              </a:rPr>
              <a:t>Intraoperatív</a:t>
            </a:r>
            <a:r>
              <a:rPr lang="hu-HU" sz="2200" dirty="0">
                <a:solidFill>
                  <a:srgbClr val="FF0000"/>
                </a:solidFill>
              </a:rPr>
              <a:t> vérvesztés</a:t>
            </a:r>
          </a:p>
          <a:p>
            <a:pPr>
              <a:lnSpc>
                <a:spcPct val="150000"/>
              </a:lnSpc>
            </a:pPr>
            <a:r>
              <a:rPr lang="hu-HU" sz="2200" dirty="0"/>
              <a:t>	Posztoperatív vérvesztés</a:t>
            </a:r>
          </a:p>
          <a:p>
            <a:pPr>
              <a:lnSpc>
                <a:spcPct val="150000"/>
              </a:lnSpc>
            </a:pPr>
            <a:r>
              <a:rPr lang="hu-HU" sz="2200" dirty="0"/>
              <a:t>	Transzfúziós igény</a:t>
            </a:r>
          </a:p>
        </p:txBody>
      </p:sp>
      <p:pic>
        <p:nvPicPr>
          <p:cNvPr id="6" name="Kép 5" descr="A képen szöveg, képernyőkép, szám, diagram látható&#10;&#10;Automatikusan generált leírás">
            <a:extLst>
              <a:ext uri="{FF2B5EF4-FFF2-40B4-BE49-F238E27FC236}">
                <a16:creationId xmlns:a16="http://schemas.microsoft.com/office/drawing/2014/main" id="{8566F9F6-0707-72CC-EBF6-5CDC7E6CF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2745" y="268013"/>
            <a:ext cx="4183117" cy="298794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Kép 9" descr="A képen szöveg, képernyőkép, szám látható&#10;&#10;Automatikusan generált leírás">
            <a:extLst>
              <a:ext uri="{FF2B5EF4-FFF2-40B4-BE49-F238E27FC236}">
                <a16:creationId xmlns:a16="http://schemas.microsoft.com/office/drawing/2014/main" id="{8E421B08-69C9-AB70-470D-75776034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2745" y="3343949"/>
            <a:ext cx="4183116" cy="324603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6471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 descr="A képen szöveg, képernyőkép, szám, Betűtípus látható&#10;&#10;Automatikusan generált leírás">
            <a:extLst>
              <a:ext uri="{FF2B5EF4-FFF2-40B4-BE49-F238E27FC236}">
                <a16:creationId xmlns:a16="http://schemas.microsoft.com/office/drawing/2014/main" id="{66325485-5B05-BD7C-B96C-25C0DFD02C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224" y="2264379"/>
            <a:ext cx="5127145" cy="3962049"/>
          </a:xfr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Tartalom helye 9" descr="A képen szöveg, képernyőkép, szám, Betűtípus látható&#10;&#10;Automatikusan generált leírás">
            <a:extLst>
              <a:ext uri="{FF2B5EF4-FFF2-40B4-BE49-F238E27FC236}">
                <a16:creationId xmlns:a16="http://schemas.microsoft.com/office/drawing/2014/main" id="{CFAADEBB-30D0-6861-E166-CA5324AFA3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494" y="2264379"/>
            <a:ext cx="5353284" cy="4016913"/>
          </a:xfr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B1BB9633-F6B7-275B-8EAC-8E08C2799301}"/>
              </a:ext>
            </a:extLst>
          </p:cNvPr>
          <p:cNvSpPr txBox="1"/>
          <p:nvPr/>
        </p:nvSpPr>
        <p:spPr>
          <a:xfrm>
            <a:off x="1931275" y="1747850"/>
            <a:ext cx="2729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Posztoperatív vérzés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5C3E255-C85B-639F-EF65-290841251A08}"/>
              </a:ext>
            </a:extLst>
          </p:cNvPr>
          <p:cNvSpPr txBox="1"/>
          <p:nvPr/>
        </p:nvSpPr>
        <p:spPr>
          <a:xfrm>
            <a:off x="7484908" y="1747849"/>
            <a:ext cx="2595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Várható transzfúzió</a:t>
            </a:r>
          </a:p>
        </p:txBody>
      </p:sp>
      <p:pic>
        <p:nvPicPr>
          <p:cNvPr id="2" name="Tartalom helye 4" descr="A képen szöveg, képernyőkép, Betűtípus, sor látható&#10;&#10;Automatikusan generált leírás">
            <a:extLst>
              <a:ext uri="{FF2B5EF4-FFF2-40B4-BE49-F238E27FC236}">
                <a16:creationId xmlns:a16="http://schemas.microsoft.com/office/drawing/2014/main" id="{357D6128-D246-9B17-04D6-A53AF0FAC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107" y="0"/>
            <a:ext cx="5280897" cy="178189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2061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képernyőkép, Betűtípus, sor látható&#10;&#10;Automatikusan generált leírás">
            <a:extLst>
              <a:ext uri="{FF2B5EF4-FFF2-40B4-BE49-F238E27FC236}">
                <a16:creationId xmlns:a16="http://schemas.microsoft.com/office/drawing/2014/main" id="{F1256F7B-72A4-619B-B9A9-364C8EDAC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684" y="220323"/>
            <a:ext cx="5280897" cy="1781898"/>
          </a:xfr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D7289A4B-FB8B-487D-C19B-589276528F57}"/>
              </a:ext>
            </a:extLst>
          </p:cNvPr>
          <p:cNvSpPr txBox="1"/>
          <p:nvPr/>
        </p:nvSpPr>
        <p:spPr>
          <a:xfrm>
            <a:off x="951684" y="3310128"/>
            <a:ext cx="41882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További végpont:</a:t>
            </a:r>
          </a:p>
          <a:p>
            <a:endParaRPr lang="hu-HU" sz="2400" dirty="0"/>
          </a:p>
          <a:p>
            <a:r>
              <a:rPr lang="hu-HU" sz="2400" dirty="0" err="1"/>
              <a:t>Tromboembóliás</a:t>
            </a:r>
            <a:r>
              <a:rPr lang="hu-HU" sz="2400" dirty="0"/>
              <a:t> szövődmények</a:t>
            </a:r>
          </a:p>
          <a:p>
            <a:r>
              <a:rPr lang="hu-HU" sz="2400" dirty="0"/>
              <a:t>gyakorisága</a:t>
            </a:r>
          </a:p>
        </p:txBody>
      </p:sp>
      <p:pic>
        <p:nvPicPr>
          <p:cNvPr id="10" name="Kép 9" descr="A képen szöveg, képernyőkép, Párhuzamos, sor látható&#10;&#10;Automatikusan generált leírás">
            <a:extLst>
              <a:ext uri="{FF2B5EF4-FFF2-40B4-BE49-F238E27FC236}">
                <a16:creationId xmlns:a16="http://schemas.microsoft.com/office/drawing/2014/main" id="{BD8E6ED7-A5A0-15EB-085D-D8DC9F24D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8203" y="1947701"/>
            <a:ext cx="4921309" cy="42945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58092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F059C5C4-4D2D-A2CA-BAD8-615C7BF66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432" y="177800"/>
            <a:ext cx="5541434" cy="2091267"/>
          </a:xfrm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946C628-52EA-AAAA-C0F9-ECDE11CAABC2}"/>
              </a:ext>
            </a:extLst>
          </p:cNvPr>
          <p:cNvSpPr txBox="1"/>
          <p:nvPr/>
        </p:nvSpPr>
        <p:spPr>
          <a:xfrm>
            <a:off x="334432" y="2600325"/>
            <a:ext cx="55414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4 RCT </a:t>
            </a:r>
            <a:r>
              <a:rPr lang="hu-HU" dirty="0" err="1"/>
              <a:t>metaanalízise</a:t>
            </a:r>
            <a:r>
              <a:rPr lang="hu-HU" dirty="0"/>
              <a:t>- 275 beteg</a:t>
            </a:r>
          </a:p>
          <a:p>
            <a:r>
              <a:rPr lang="hu-HU" dirty="0"/>
              <a:t>Különböző típusú gerinc műtétek</a:t>
            </a:r>
          </a:p>
          <a:p>
            <a:endParaRPr lang="hu-HU" dirty="0"/>
          </a:p>
          <a:p>
            <a:r>
              <a:rPr lang="hu-HU" dirty="0"/>
              <a:t>Sebészi bemetszés előtt 1,5-2 mg/kg </a:t>
            </a:r>
            <a:r>
              <a:rPr lang="hu-HU" dirty="0" err="1"/>
              <a:t>bólus</a:t>
            </a:r>
            <a:r>
              <a:rPr lang="hu-HU" dirty="0"/>
              <a:t> </a:t>
            </a:r>
            <a:r>
              <a:rPr lang="hu-HU" dirty="0" err="1"/>
              <a:t>Lidocain</a:t>
            </a:r>
            <a:endParaRPr lang="hu-HU" dirty="0"/>
          </a:p>
          <a:p>
            <a:r>
              <a:rPr lang="hu-HU" dirty="0"/>
              <a:t>Fenntartó dózis 1,5-3 mg/kg/</a:t>
            </a:r>
            <a:r>
              <a:rPr lang="hu-HU" dirty="0" err="1"/>
              <a:t>h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 err="1"/>
              <a:t>Outcome</a:t>
            </a:r>
            <a:r>
              <a:rPr lang="hu-HU" dirty="0"/>
              <a:t>:</a:t>
            </a:r>
          </a:p>
          <a:p>
            <a:r>
              <a:rPr lang="hu-HU" dirty="0"/>
              <a:t>1.Ópioid fogyasztás</a:t>
            </a:r>
          </a:p>
          <a:p>
            <a:r>
              <a:rPr lang="hu-HU" dirty="0"/>
              <a:t>2.Posztoperatív fájdalom mértéke</a:t>
            </a:r>
          </a:p>
          <a:p>
            <a:r>
              <a:rPr lang="hu-HU" dirty="0"/>
              <a:t>3.LOS</a:t>
            </a:r>
          </a:p>
        </p:txBody>
      </p:sp>
      <p:pic>
        <p:nvPicPr>
          <p:cNvPr id="10" name="Kép 9" descr="A képen szöveg, képernyőkép, diagram, sor látható&#10;&#10;Automatikusan generált leírás">
            <a:extLst>
              <a:ext uri="{FF2B5EF4-FFF2-40B4-BE49-F238E27FC236}">
                <a16:creationId xmlns:a16="http://schemas.microsoft.com/office/drawing/2014/main" id="{A597FCB3-4B0F-73BF-BB1C-B335E6AD3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269458"/>
            <a:ext cx="5541434" cy="473451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Kép 14" descr="A képen diagram, képernyőkép, sor, szöveg látható&#10;&#10;Automatikusan generált leírás">
            <a:extLst>
              <a:ext uri="{FF2B5EF4-FFF2-40B4-BE49-F238E27FC236}">
                <a16:creationId xmlns:a16="http://schemas.microsoft.com/office/drawing/2014/main" id="{F0F227DC-1A08-996A-7505-3EFED1D1F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764640"/>
            <a:ext cx="5541434" cy="374414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8" name="Kép 17" descr="A képen diagram, sor, szöveg, Párhuzamos látható&#10;&#10;Automatikusan generált leírás">
            <a:extLst>
              <a:ext uri="{FF2B5EF4-FFF2-40B4-BE49-F238E27FC236}">
                <a16:creationId xmlns:a16="http://schemas.microsoft.com/office/drawing/2014/main" id="{BCF1568D-D263-A2CD-AC93-5A4CDA670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223433"/>
            <a:ext cx="5541433" cy="447891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40C2EA0D-1323-B37A-2B22-DDE11FA5CE7D}"/>
              </a:ext>
            </a:extLst>
          </p:cNvPr>
          <p:cNvSpPr txBox="1"/>
          <p:nvPr/>
        </p:nvSpPr>
        <p:spPr>
          <a:xfrm>
            <a:off x="4258732" y="6335230"/>
            <a:ext cx="3234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 err="1">
                <a:effectLst/>
                <a:latin typeface="AdvOT6e5d2ec0"/>
              </a:rPr>
              <a:t>Bi</a:t>
            </a:r>
            <a:r>
              <a:rPr lang="hu-HU" sz="1800" dirty="0">
                <a:effectLst/>
                <a:latin typeface="AdvOT6e5d2ec0"/>
              </a:rPr>
              <a:t> </a:t>
            </a:r>
            <a:r>
              <a:rPr lang="hu-HU" sz="1800" dirty="0" err="1">
                <a:effectLst/>
                <a:latin typeface="AdvOT6e5d2ec0"/>
              </a:rPr>
              <a:t>et</a:t>
            </a:r>
            <a:r>
              <a:rPr lang="hu-HU" sz="1800" dirty="0">
                <a:effectLst/>
                <a:latin typeface="AdvOT6e5d2ec0"/>
              </a:rPr>
              <a:t> </a:t>
            </a:r>
            <a:r>
              <a:rPr lang="hu-HU" sz="1800" dirty="0" err="1">
                <a:effectLst/>
                <a:latin typeface="AdvOT6e5d2ec0"/>
              </a:rPr>
              <a:t>al</a:t>
            </a:r>
            <a:r>
              <a:rPr lang="hu-HU" sz="1800" dirty="0">
                <a:effectLst/>
                <a:latin typeface="AdvOT6e5d2ec0"/>
              </a:rPr>
              <a:t>. </a:t>
            </a:r>
            <a:r>
              <a:rPr lang="hu-HU" sz="1800" dirty="0" err="1">
                <a:effectLst/>
                <a:latin typeface="AdvOT6e5d2ec0"/>
              </a:rPr>
              <a:t>Medicine</a:t>
            </a:r>
            <a:r>
              <a:rPr lang="hu-HU" sz="1800" dirty="0">
                <a:effectLst/>
                <a:latin typeface="AdvOT6e5d2ec0"/>
              </a:rPr>
              <a:t> (2020) 99:48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0967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491</Words>
  <Application>Microsoft Macintosh PowerPoint</Application>
  <PresentationFormat>Szélesvásznú</PresentationFormat>
  <Paragraphs>170</Paragraphs>
  <Slides>22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30" baseType="lpstr">
      <vt:lpstr>AdvOT6e5d2ec0</vt:lpstr>
      <vt:lpstr>Arial</vt:lpstr>
      <vt:lpstr>Calibri</vt:lpstr>
      <vt:lpstr>Calibri Light</vt:lpstr>
      <vt:lpstr>Cambria Math</vt:lpstr>
      <vt:lpstr>MyriadPro</vt:lpstr>
      <vt:lpstr>MyriadProUnicSemiCondensed</vt:lpstr>
      <vt:lpstr>Office-téma</vt:lpstr>
      <vt:lpstr>ERAS lehetősége az idegsebészeti anesztéziában</vt:lpstr>
      <vt:lpstr>ERAS bevezetése</vt:lpstr>
      <vt:lpstr>PowerPoint-bemutató</vt:lpstr>
      <vt:lpstr>PowerPoint-bemutató</vt:lpstr>
      <vt:lpstr>ERAS a gerincsebészetben</vt:lpstr>
      <vt:lpstr>PowerPoint-bemutató</vt:lpstr>
      <vt:lpstr>PowerPoint-bemutató</vt:lpstr>
      <vt:lpstr>PowerPoint-bemutató</vt:lpstr>
      <vt:lpstr>PowerPoint-bemutató</vt:lpstr>
      <vt:lpstr>PowerPoint-bemutató</vt:lpstr>
      <vt:lpstr>    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dr. Fülesdiné dr. Molnár Csilla</dc:creator>
  <cp:lastModifiedBy>dr. Fülesdiné dr. Molnár Csilla</cp:lastModifiedBy>
  <cp:revision>67</cp:revision>
  <dcterms:created xsi:type="dcterms:W3CDTF">2023-09-24T19:13:41Z</dcterms:created>
  <dcterms:modified xsi:type="dcterms:W3CDTF">2023-09-29T06:11:24Z</dcterms:modified>
</cp:coreProperties>
</file>