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2.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3.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4.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5.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6.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7.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7" r:id="rId3"/>
    <p:sldMasterId id="2147483715" r:id="rId4"/>
    <p:sldMasterId id="2147483735" r:id="rId5"/>
    <p:sldMasterId id="2147483753" r:id="rId6"/>
    <p:sldMasterId id="2147483772" r:id="rId7"/>
    <p:sldMasterId id="2147483832" r:id="rId8"/>
    <p:sldMasterId id="2147483877" r:id="rId9"/>
    <p:sldMasterId id="2147483896" r:id="rId10"/>
    <p:sldMasterId id="2147483908" r:id="rId11"/>
    <p:sldMasterId id="2147483920" r:id="rId12"/>
    <p:sldMasterId id="2147483946" r:id="rId13"/>
    <p:sldMasterId id="2147483974" r:id="rId14"/>
    <p:sldMasterId id="2147483994" r:id="rId15"/>
    <p:sldMasterId id="2147484012" r:id="rId16"/>
    <p:sldMasterId id="2147484030" r:id="rId17"/>
    <p:sldMasterId id="2147484048" r:id="rId18"/>
  </p:sldMasterIdLst>
  <p:notesMasterIdLst>
    <p:notesMasterId r:id="rId54"/>
  </p:notesMasterIdLst>
  <p:sldIdLst>
    <p:sldId id="256" r:id="rId19"/>
    <p:sldId id="271" r:id="rId20"/>
    <p:sldId id="319" r:id="rId21"/>
    <p:sldId id="320" r:id="rId22"/>
    <p:sldId id="321" r:id="rId23"/>
    <p:sldId id="322" r:id="rId24"/>
    <p:sldId id="313" r:id="rId25"/>
    <p:sldId id="305" r:id="rId26"/>
    <p:sldId id="303" r:id="rId27"/>
    <p:sldId id="292" r:id="rId28"/>
    <p:sldId id="293" r:id="rId29"/>
    <p:sldId id="311" r:id="rId30"/>
    <p:sldId id="307" r:id="rId31"/>
    <p:sldId id="324" r:id="rId32"/>
    <p:sldId id="276" r:id="rId33"/>
    <p:sldId id="284" r:id="rId34"/>
    <p:sldId id="277" r:id="rId35"/>
    <p:sldId id="325" r:id="rId36"/>
    <p:sldId id="278" r:id="rId37"/>
    <p:sldId id="279" r:id="rId38"/>
    <p:sldId id="280" r:id="rId39"/>
    <p:sldId id="332" r:id="rId40"/>
    <p:sldId id="283" r:id="rId41"/>
    <p:sldId id="285" r:id="rId42"/>
    <p:sldId id="287" r:id="rId43"/>
    <p:sldId id="333" r:id="rId44"/>
    <p:sldId id="335" r:id="rId45"/>
    <p:sldId id="326" r:id="rId46"/>
    <p:sldId id="327" r:id="rId47"/>
    <p:sldId id="329" r:id="rId48"/>
    <p:sldId id="312" r:id="rId49"/>
    <p:sldId id="336" r:id="rId50"/>
    <p:sldId id="272" r:id="rId51"/>
    <p:sldId id="273" r:id="rId52"/>
    <p:sldId id="269" r:id="rId53"/>
  </p:sldIdLst>
  <p:sldSz cx="12192000" cy="6858000"/>
  <p:notesSz cx="6858000" cy="9144000"/>
  <p:embeddedFontLst>
    <p:embeddedFont>
      <p:font typeface="Calibri" panose="020F0502020204030204" pitchFamily="34" charset="0"/>
      <p:regular r:id="rId55"/>
      <p:bold r:id="rId56"/>
      <p:italic r:id="rId57"/>
      <p:boldItalic r:id="rId58"/>
    </p:embeddedFont>
    <p:embeddedFont>
      <p:font typeface="맑은 고딕" panose="020B0503020000020004" pitchFamily="34" charset="-127"/>
      <p:regular r:id="rId59"/>
      <p:bold r:id="rId60"/>
    </p:embeddedFont>
    <p:embeddedFont>
      <p:font typeface="Corbel" panose="020B050302020402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Arial Unicode MS" panose="020B0604020202020204" pitchFamily="34" charset="-128"/>
      <p:regular r:id="rId67"/>
    </p:embeddedFont>
    <p:embeddedFont>
      <p:font typeface="Poppins" panose="020B0604020202020204" charset="-18"/>
      <p:regular r:id="rId68"/>
      <p:bold r:id="rId69"/>
      <p:italic r:id="rId70"/>
      <p:boldItalic r:id="rId71"/>
    </p:embeddedFont>
    <p:embeddedFont>
      <p:font typeface="Century Gothic" panose="020B0502020202020204" pitchFamily="34" charset="0"/>
      <p:regular r:id="rId72"/>
      <p:bold r:id="rId73"/>
      <p:italic r:id="rId74"/>
      <p:boldItalic r:id="rId75"/>
    </p:embeddedFont>
    <p:embeddedFont>
      <p:font typeface="Wingdings 3" panose="05040102010807070707" pitchFamily="18" charset="2"/>
      <p:regular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2" roundtripDataSignature="AMtx7miqhiCRY/6wb6mRhbm6ftrzu/VM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EC794D-73B7-419E-A1E4-86AEB77DFF82}">
  <a:tblStyle styleId="{A9EC794D-73B7-419E-A1E4-86AEB77DFF8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font" Target="fonts/font22.fntdata"/><Relationship Id="rId7" Type="http://schemas.openxmlformats.org/officeDocument/2006/relationships/slideMaster" Target="slideMasters/slideMaster7.xml"/><Relationship Id="rId71" Type="http://schemas.openxmlformats.org/officeDocument/2006/relationships/font" Target="fonts/font17.fntdata"/><Relationship Id="rId92"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font" Target="fonts/font7.fntdata"/><Relationship Id="rId95"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font" Target="fonts/font18.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27993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iencedirect.com/science/article/pii/B978012398270400042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ealth.howstuffworks.com/human-body/systems/nervous-system/hypothalamus.htm" TargetMode="External"/><Relationship Id="rId7" Type="http://schemas.openxmlformats.org/officeDocument/2006/relationships/hyperlink" Target="https://www.ncbi.nlm.nih.gov/books/n/neurosci/A2251/def-item/A2836/"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ncbi.nlm.nih.gov/books/n/neurosci/A2251/def-item/A2738/" TargetMode="External"/><Relationship Id="rId5" Type="http://schemas.openxmlformats.org/officeDocument/2006/relationships/hyperlink" Target="https://www.ncbi.nlm.nih.gov/books/n/neurosci/A2251/def-item/A2315/" TargetMode="External"/><Relationship Id="rId4" Type="http://schemas.openxmlformats.org/officeDocument/2006/relationships/hyperlink" Target="https://health.howstuffworks.com/human-body/systems/nervous-system/nerve.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5910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17</a:t>
            </a:fld>
            <a:endParaRPr lang="hu-HU">
              <a:solidFill>
                <a:prstClr val="black"/>
              </a:solidFill>
              <a:latin typeface="Calibri" panose="020F0502020204030204"/>
            </a:endParaRPr>
          </a:p>
        </p:txBody>
      </p:sp>
    </p:spTree>
    <p:extLst>
      <p:ext uri="{BB962C8B-B14F-4D97-AF65-F5344CB8AC3E}">
        <p14:creationId xmlns:p14="http://schemas.microsoft.com/office/powerpoint/2010/main" val="346597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18</a:t>
            </a:fld>
            <a:endParaRPr lang="hu-HU">
              <a:solidFill>
                <a:prstClr val="black"/>
              </a:solidFill>
              <a:latin typeface="Calibri" panose="020F0502020204030204"/>
            </a:endParaRPr>
          </a:p>
        </p:txBody>
      </p:sp>
    </p:spTree>
    <p:extLst>
      <p:ext uri="{BB962C8B-B14F-4D97-AF65-F5344CB8AC3E}">
        <p14:creationId xmlns:p14="http://schemas.microsoft.com/office/powerpoint/2010/main" val="2393862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19</a:t>
            </a:fld>
            <a:endParaRPr lang="hu-HU">
              <a:solidFill>
                <a:prstClr val="black"/>
              </a:solidFill>
              <a:latin typeface="Calibri" panose="020F0502020204030204"/>
            </a:endParaRPr>
          </a:p>
        </p:txBody>
      </p:sp>
    </p:spTree>
    <p:extLst>
      <p:ext uri="{BB962C8B-B14F-4D97-AF65-F5344CB8AC3E}">
        <p14:creationId xmlns:p14="http://schemas.microsoft.com/office/powerpoint/2010/main" val="772190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0" i="0" kern="1200" dirty="0" smtClean="0">
                <a:solidFill>
                  <a:schemeClr val="tx1"/>
                </a:solidFill>
                <a:effectLst/>
                <a:latin typeface="+mn-lt"/>
                <a:ea typeface="+mn-ea"/>
                <a:cs typeface="+mn-cs"/>
              </a:rPr>
              <a:t>Némelyike</a:t>
            </a:r>
            <a:r>
              <a:rPr lang="hu-HU" sz="1200" b="0" i="0" kern="1200" baseline="0" dirty="0" smtClean="0">
                <a:solidFill>
                  <a:schemeClr val="tx1"/>
                </a:solidFill>
                <a:effectLst/>
                <a:latin typeface="+mn-lt"/>
                <a:ea typeface="+mn-ea"/>
                <a:cs typeface="+mn-cs"/>
              </a:rPr>
              <a:t> ezeknek az </a:t>
            </a:r>
            <a:r>
              <a:rPr lang="hu-HU" sz="1200" b="0" i="0" kern="1200" baseline="0" dirty="0" err="1" smtClean="0">
                <a:solidFill>
                  <a:schemeClr val="tx1"/>
                </a:solidFill>
                <a:effectLst/>
                <a:latin typeface="+mn-lt"/>
                <a:ea typeface="+mn-ea"/>
                <a:cs typeface="+mn-cs"/>
              </a:rPr>
              <a:t>analgetikus</a:t>
            </a:r>
            <a:r>
              <a:rPr lang="hu-HU" sz="1200" b="0" i="0" kern="1200" baseline="0" dirty="0" smtClean="0">
                <a:solidFill>
                  <a:schemeClr val="tx1"/>
                </a:solidFill>
                <a:effectLst/>
                <a:latin typeface="+mn-lt"/>
                <a:ea typeface="+mn-ea"/>
                <a:cs typeface="+mn-cs"/>
              </a:rPr>
              <a:t> modulációs folyamatoknak a természetes fájdalomcsillapító rendszer </a:t>
            </a:r>
            <a:r>
              <a:rPr lang="hu-HU" sz="1200" b="0" i="0" kern="1200" baseline="0" dirty="0" err="1" smtClean="0">
                <a:solidFill>
                  <a:schemeClr val="tx1"/>
                </a:solidFill>
                <a:effectLst/>
                <a:latin typeface="+mn-lt"/>
                <a:ea typeface="+mn-ea"/>
                <a:cs typeface="+mn-cs"/>
              </a:rPr>
              <a:t>aktivizációjából</a:t>
            </a:r>
            <a:r>
              <a:rPr lang="hu-HU" sz="1200" b="0" i="0" kern="1200" baseline="0" dirty="0" smtClean="0">
                <a:solidFill>
                  <a:schemeClr val="tx1"/>
                </a:solidFill>
                <a:effectLst/>
                <a:latin typeface="+mn-lt"/>
                <a:ea typeface="+mn-ea"/>
                <a:cs typeface="+mn-cs"/>
              </a:rPr>
              <a:t> ered melyek endogén </a:t>
            </a:r>
            <a:r>
              <a:rPr lang="hu-HU" sz="1200" b="0" i="0" kern="1200" baseline="0" dirty="0" err="1" smtClean="0">
                <a:solidFill>
                  <a:schemeClr val="tx1"/>
                </a:solidFill>
                <a:effectLst/>
                <a:latin typeface="+mn-lt"/>
                <a:ea typeface="+mn-ea"/>
                <a:cs typeface="+mn-cs"/>
              </a:rPr>
              <a:t>opiátokat</a:t>
            </a:r>
            <a:r>
              <a:rPr lang="hu-HU" sz="1200" b="0" i="0" kern="1200" baseline="0" dirty="0" smtClean="0">
                <a:solidFill>
                  <a:schemeClr val="tx1"/>
                </a:solidFill>
                <a:effectLst/>
                <a:latin typeface="+mn-lt"/>
                <a:ea typeface="+mn-ea"/>
                <a:cs typeface="+mn-cs"/>
              </a:rPr>
              <a:t> szabadítanak fel, ezek a…</a:t>
            </a: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b="0" i="0" kern="1200" baseline="0" dirty="0" smtClean="0">
                <a:solidFill>
                  <a:schemeClr val="tx1"/>
                </a:solidFill>
                <a:effectLst/>
                <a:latin typeface="+mn-lt"/>
                <a:ea typeface="+mn-ea"/>
                <a:cs typeface="+mn-cs"/>
              </a:rPr>
              <a:t>Ezek az </a:t>
            </a:r>
            <a:r>
              <a:rPr lang="hu-HU" sz="1200" b="0" i="0" kern="1200" baseline="0" dirty="0" err="1" smtClean="0">
                <a:solidFill>
                  <a:schemeClr val="tx1"/>
                </a:solidFill>
                <a:effectLst/>
                <a:latin typeface="+mn-lt"/>
                <a:ea typeface="+mn-ea"/>
                <a:cs typeface="+mn-cs"/>
              </a:rPr>
              <a:t>opioidok</a:t>
            </a:r>
            <a:r>
              <a:rPr lang="hu-HU" sz="1200" b="0" i="0" kern="1200" baseline="0" dirty="0" smtClean="0">
                <a:solidFill>
                  <a:schemeClr val="tx1"/>
                </a:solidFill>
                <a:effectLst/>
                <a:latin typeface="+mn-lt"/>
                <a:ea typeface="+mn-ea"/>
                <a:cs typeface="+mn-cs"/>
              </a:rPr>
              <a:t> </a:t>
            </a:r>
            <a:r>
              <a:rPr lang="hu-HU" sz="1200" b="1" i="0" kern="1200" dirty="0" smtClean="0">
                <a:solidFill>
                  <a:schemeClr val="tx1"/>
                </a:solidFill>
                <a:effectLst/>
                <a:latin typeface="+mn-lt"/>
                <a:ea typeface="+mn-ea"/>
                <a:cs typeface="+mn-cs"/>
              </a:rPr>
              <a:t>…</a:t>
            </a:r>
            <a:endParaRPr lang="hu-HU" dirty="0" smtClean="0"/>
          </a:p>
          <a:p>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20</a:t>
            </a:fld>
            <a:endParaRPr lang="hu-HU">
              <a:solidFill>
                <a:prstClr val="black"/>
              </a:solidFill>
              <a:latin typeface="Calibri" panose="020F0502020204030204"/>
            </a:endParaRPr>
          </a:p>
        </p:txBody>
      </p:sp>
    </p:spTree>
    <p:extLst>
      <p:ext uri="{BB962C8B-B14F-4D97-AF65-F5344CB8AC3E}">
        <p14:creationId xmlns:p14="http://schemas.microsoft.com/office/powerpoint/2010/main" val="4176977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0" i="0" kern="1200" dirty="0" smtClean="0">
                <a:solidFill>
                  <a:schemeClr val="tx1"/>
                </a:solidFill>
                <a:effectLst/>
                <a:latin typeface="+mn-lt"/>
                <a:ea typeface="+mn-ea"/>
                <a:cs typeface="+mn-cs"/>
              </a:rPr>
              <a:t>A modulációs rendszer némelyike</a:t>
            </a:r>
            <a:r>
              <a:rPr lang="hu-HU" sz="1200" b="0" i="0" kern="1200" baseline="0" dirty="0" smtClean="0">
                <a:solidFill>
                  <a:schemeClr val="tx1"/>
                </a:solidFill>
                <a:effectLst/>
                <a:latin typeface="+mn-lt"/>
                <a:ea typeface="+mn-ea"/>
                <a:cs typeface="+mn-cs"/>
              </a:rPr>
              <a:t> viszont endogén </a:t>
            </a:r>
            <a:r>
              <a:rPr lang="hu-HU" sz="1200" b="0" i="0" kern="1200" baseline="0" dirty="0" err="1" smtClean="0">
                <a:solidFill>
                  <a:schemeClr val="tx1"/>
                </a:solidFill>
                <a:effectLst/>
                <a:latin typeface="+mn-lt"/>
                <a:ea typeface="+mn-ea"/>
                <a:cs typeface="+mn-cs"/>
              </a:rPr>
              <a:t>cannabinoidokat</a:t>
            </a:r>
            <a:r>
              <a:rPr lang="hu-HU" sz="1200" b="0" i="0" kern="1200" baseline="0" dirty="0" smtClean="0">
                <a:solidFill>
                  <a:schemeClr val="tx1"/>
                </a:solidFill>
                <a:effectLst/>
                <a:latin typeface="+mn-lt"/>
                <a:ea typeface="+mn-ea"/>
                <a:cs typeface="+mn-cs"/>
              </a:rPr>
              <a:t> szabadít fel.</a:t>
            </a:r>
            <a:r>
              <a:rPr lang="hu-HU" sz="1200" b="0" i="0" kern="1200" dirty="0" smtClean="0">
                <a:solidFill>
                  <a:schemeClr val="tx1"/>
                </a:solidFill>
                <a:effectLst/>
                <a:latin typeface="+mn-lt"/>
                <a:ea typeface="+mn-ea"/>
                <a:cs typeface="+mn-cs"/>
              </a:rPr>
              <a:t> A </a:t>
            </a:r>
            <a:r>
              <a:rPr lang="hu-HU" sz="1200" b="0" i="0" kern="1200" dirty="0" err="1" smtClean="0">
                <a:solidFill>
                  <a:schemeClr val="tx1"/>
                </a:solidFill>
                <a:effectLst/>
                <a:latin typeface="+mn-lt"/>
                <a:ea typeface="+mn-ea"/>
                <a:cs typeface="+mn-cs"/>
              </a:rPr>
              <a:t>neurotranszmitterek</a:t>
            </a:r>
            <a:r>
              <a:rPr lang="hu-HU" sz="1200" b="0" i="0" kern="1200" dirty="0" smtClean="0">
                <a:solidFill>
                  <a:schemeClr val="tx1"/>
                </a:solidFill>
                <a:effectLst/>
                <a:latin typeface="+mn-lt"/>
                <a:ea typeface="+mn-ea"/>
                <a:cs typeface="+mn-cs"/>
              </a:rPr>
              <a:t> csoportjai a következők:</a:t>
            </a:r>
            <a:r>
              <a:rPr lang="en-US" sz="1200" b="0" i="0" kern="1200" dirty="0" smtClean="0">
                <a:solidFill>
                  <a:schemeClr val="tx1"/>
                </a:solidFill>
                <a:effectLst/>
                <a:latin typeface="+mn-lt"/>
                <a:ea typeface="+mn-ea"/>
                <a:cs typeface="+mn-cs"/>
              </a:rPr>
              <a:t> </a:t>
            </a:r>
            <a:r>
              <a:rPr lang="hu-HU"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endo</a:t>
            </a:r>
            <a:r>
              <a:rPr lang="hu-HU" sz="1200" b="1" i="0" kern="1200" dirty="0" err="1" smtClean="0">
                <a:solidFill>
                  <a:schemeClr val="tx1"/>
                </a:solidFill>
                <a:effectLst/>
                <a:latin typeface="+mn-lt"/>
                <a:ea typeface="+mn-ea"/>
                <a:cs typeface="+mn-cs"/>
              </a:rPr>
              <a:t>cannabinoids</a:t>
            </a:r>
            <a:r>
              <a:rPr lang="en-US" sz="1200" b="0" i="0" kern="1200" dirty="0" smtClean="0">
                <a:solidFill>
                  <a:schemeClr val="tx1"/>
                </a:solidFill>
                <a:effectLst/>
                <a:latin typeface="+mn-lt"/>
                <a:ea typeface="+mn-ea"/>
                <a:cs typeface="+mn-cs"/>
              </a:rPr>
              <a:t>, </a:t>
            </a:r>
            <a:r>
              <a:rPr lang="hu-HU" sz="1200" b="1" i="0" kern="1200" dirty="0" err="1" smtClean="0">
                <a:solidFill>
                  <a:schemeClr val="tx1"/>
                </a:solidFill>
                <a:effectLst/>
                <a:latin typeface="+mn-lt"/>
                <a:ea typeface="+mn-ea"/>
                <a:cs typeface="+mn-cs"/>
              </a:rPr>
              <a:t>Endocannabinoid</a:t>
            </a:r>
            <a:r>
              <a:rPr lang="hu-HU" sz="1200" b="1" i="0" kern="1200" dirty="0" smtClean="0">
                <a:solidFill>
                  <a:schemeClr val="tx1"/>
                </a:solidFill>
                <a:effectLst/>
                <a:latin typeface="+mn-lt"/>
                <a:ea typeface="+mn-ea"/>
                <a:cs typeface="+mn-cs"/>
              </a:rPr>
              <a:t>/</a:t>
            </a:r>
            <a:r>
              <a:rPr lang="hu-HU" sz="1200" b="1" i="0" kern="1200" dirty="0" err="1" smtClean="0">
                <a:solidFill>
                  <a:schemeClr val="tx1"/>
                </a:solidFill>
                <a:effectLst/>
                <a:latin typeface="+mn-lt"/>
                <a:ea typeface="+mn-ea"/>
                <a:cs typeface="+mn-cs"/>
              </a:rPr>
              <a:t>endovanilloid</a:t>
            </a:r>
            <a:r>
              <a:rPr lang="hu-HU" sz="1200" b="1" i="0" kern="1200" dirty="0" smtClean="0">
                <a:solidFill>
                  <a:schemeClr val="tx1"/>
                </a:solidFill>
                <a:effectLst/>
                <a:latin typeface="+mn-lt"/>
                <a:ea typeface="+mn-ea"/>
                <a:cs typeface="+mn-cs"/>
              </a:rPr>
              <a:t>, </a:t>
            </a:r>
            <a:r>
              <a:rPr lang="hu-HU" sz="1200" b="1" i="0" kern="1200" dirty="0" err="1" smtClean="0">
                <a:solidFill>
                  <a:schemeClr val="tx1"/>
                </a:solidFill>
                <a:effectLst/>
                <a:latin typeface="+mn-lt"/>
                <a:ea typeface="+mn-ea"/>
                <a:cs typeface="+mn-cs"/>
              </a:rPr>
              <a:t>endovanilloid</a:t>
            </a:r>
            <a:r>
              <a:rPr lang="en-US" sz="1200" b="0" i="0" kern="1200" dirty="0" smtClean="0">
                <a:solidFill>
                  <a:schemeClr val="tx1"/>
                </a:solidFill>
                <a:effectLst/>
                <a:latin typeface="+mn-lt"/>
                <a:ea typeface="+mn-ea"/>
                <a:cs typeface="+mn-cs"/>
              </a:rPr>
              <a:t> and </a:t>
            </a:r>
            <a:r>
              <a:rPr lang="hu-HU" sz="1200" b="0" i="0" kern="1200" dirty="0" err="1" smtClean="0">
                <a:solidFill>
                  <a:schemeClr val="tx1"/>
                </a:solidFill>
                <a:effectLst/>
                <a:latin typeface="+mn-lt"/>
                <a:ea typeface="+mn-ea"/>
                <a:cs typeface="+mn-cs"/>
              </a:rPr>
              <a:t>N-acyl</a:t>
            </a:r>
            <a:r>
              <a:rPr lang="hu-HU"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e</a:t>
            </a:r>
            <a:r>
              <a:rPr lang="hu-HU" sz="1200" b="1" i="0" kern="1200" dirty="0" err="1" smtClean="0">
                <a:solidFill>
                  <a:schemeClr val="tx1"/>
                </a:solidFill>
                <a:effectLst/>
                <a:latin typeface="+mn-lt"/>
                <a:ea typeface="+mn-ea"/>
                <a:cs typeface="+mn-cs"/>
              </a:rPr>
              <a:t>thanolamide</a:t>
            </a:r>
            <a:r>
              <a:rPr lang="hu-HU" sz="1200" b="1" i="0" kern="1200" dirty="0" smtClean="0">
                <a:solidFill>
                  <a:schemeClr val="tx1"/>
                </a:solidFill>
                <a:effectLst/>
                <a:latin typeface="+mn-lt"/>
                <a:ea typeface="+mn-ea"/>
                <a:cs typeface="+mn-cs"/>
              </a:rPr>
              <a:t> származékok. Ezek a </a:t>
            </a:r>
            <a:r>
              <a:rPr lang="hu-HU" sz="1200" b="1" i="0" kern="1200" dirty="0" err="1" smtClean="0">
                <a:solidFill>
                  <a:schemeClr val="tx1"/>
                </a:solidFill>
                <a:effectLst/>
                <a:latin typeface="+mn-lt"/>
                <a:ea typeface="+mn-ea"/>
                <a:cs typeface="+mn-cs"/>
              </a:rPr>
              <a:t>lipid</a:t>
            </a:r>
            <a:r>
              <a:rPr lang="hu-HU" sz="1200" b="1" i="0" kern="1200" dirty="0" smtClean="0">
                <a:solidFill>
                  <a:schemeClr val="tx1"/>
                </a:solidFill>
                <a:effectLst/>
                <a:latin typeface="+mn-lt"/>
                <a:ea typeface="+mn-ea"/>
                <a:cs typeface="+mn-cs"/>
              </a:rPr>
              <a:t> termékek főleg a CB1 és TPV receptorokon hatnak, tehát centrálisan és perifériásan is, ritkán</a:t>
            </a:r>
            <a:r>
              <a:rPr lang="hu-HU" sz="1200" b="1" i="0" kern="1200" baseline="0" dirty="0" smtClean="0">
                <a:solidFill>
                  <a:schemeClr val="tx1"/>
                </a:solidFill>
                <a:effectLst/>
                <a:latin typeface="+mn-lt"/>
                <a:ea typeface="+mn-ea"/>
                <a:cs typeface="+mn-cs"/>
              </a:rPr>
              <a:t> a CB2 </a:t>
            </a:r>
            <a:r>
              <a:rPr lang="hu-HU" sz="1200" b="1" i="0" kern="1200" baseline="0" dirty="0" err="1" smtClean="0">
                <a:solidFill>
                  <a:schemeClr val="tx1"/>
                </a:solidFill>
                <a:effectLst/>
                <a:latin typeface="+mn-lt"/>
                <a:ea typeface="+mn-ea"/>
                <a:cs typeface="+mn-cs"/>
              </a:rPr>
              <a:t>rec-kon</a:t>
            </a:r>
            <a:r>
              <a:rPr lang="hu-HU" sz="1200" b="1" i="0" kern="1200" baseline="0" dirty="0" smtClean="0">
                <a:solidFill>
                  <a:schemeClr val="tx1"/>
                </a:solidFill>
                <a:effectLst/>
                <a:latin typeface="+mn-lt"/>
                <a:ea typeface="+mn-ea"/>
                <a:cs typeface="+mn-cs"/>
              </a:rPr>
              <a:t>. A</a:t>
            </a:r>
            <a:r>
              <a:rPr lang="hu-HU" sz="1200" b="1" i="0" kern="1200" dirty="0" smtClean="0">
                <a:solidFill>
                  <a:schemeClr val="tx1"/>
                </a:solidFill>
                <a:effectLst/>
                <a:latin typeface="+mn-lt"/>
                <a:ea typeface="+mn-ea"/>
                <a:cs typeface="+mn-cs"/>
              </a:rPr>
              <a:t> </a:t>
            </a:r>
            <a:r>
              <a:rPr lang="hu-HU" sz="1200" b="1" i="0" kern="1200" dirty="0" err="1" smtClean="0">
                <a:solidFill>
                  <a:schemeClr val="tx1"/>
                </a:solidFill>
                <a:effectLst/>
                <a:latin typeface="+mn-lt"/>
                <a:ea typeface="+mn-ea"/>
                <a:cs typeface="+mn-cs"/>
              </a:rPr>
              <a:t>Cannabinoidok</a:t>
            </a:r>
            <a:r>
              <a:rPr lang="hu-HU" sz="1200" b="1" i="0" kern="1200" dirty="0" smtClean="0">
                <a:solidFill>
                  <a:schemeClr val="tx1"/>
                </a:solidFill>
                <a:effectLst/>
                <a:latin typeface="+mn-lt"/>
                <a:ea typeface="+mn-ea"/>
                <a:cs typeface="+mn-cs"/>
              </a:rPr>
              <a:t> és </a:t>
            </a:r>
            <a:r>
              <a:rPr lang="hu-HU" sz="1200" b="1" i="0" kern="1200" dirty="0" err="1" smtClean="0">
                <a:solidFill>
                  <a:schemeClr val="tx1"/>
                </a:solidFill>
                <a:effectLst/>
                <a:latin typeface="+mn-lt"/>
                <a:ea typeface="+mn-ea"/>
                <a:cs typeface="+mn-cs"/>
              </a:rPr>
              <a:t>vanilloidok</a:t>
            </a:r>
            <a:r>
              <a:rPr lang="hu-HU" sz="1200" b="1" i="0" kern="1200" dirty="0" smtClean="0">
                <a:solidFill>
                  <a:schemeClr val="tx1"/>
                </a:solidFill>
                <a:effectLst/>
                <a:latin typeface="+mn-lt"/>
                <a:ea typeface="+mn-ea"/>
                <a:cs typeface="+mn-cs"/>
              </a:rPr>
              <a:t> ugyanazokon a </a:t>
            </a:r>
            <a:r>
              <a:rPr lang="hu-HU" sz="1200" b="1" i="0" kern="1200" dirty="0" err="1" smtClean="0">
                <a:solidFill>
                  <a:schemeClr val="tx1"/>
                </a:solidFill>
                <a:effectLst/>
                <a:latin typeface="+mn-lt"/>
                <a:ea typeface="+mn-ea"/>
                <a:cs typeface="+mn-cs"/>
              </a:rPr>
              <a:t>rec-kon</a:t>
            </a:r>
            <a:r>
              <a:rPr lang="hu-HU" sz="1200" b="1" i="0" kern="1200" dirty="0" smtClean="0">
                <a:solidFill>
                  <a:schemeClr val="tx1"/>
                </a:solidFill>
                <a:effectLst/>
                <a:latin typeface="+mn-lt"/>
                <a:ea typeface="+mn-ea"/>
                <a:cs typeface="+mn-cs"/>
              </a:rPr>
              <a:t> hatnak és analgéziát okoznak. </a:t>
            </a:r>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21</a:t>
            </a:fld>
            <a:endParaRPr lang="hu-HU">
              <a:solidFill>
                <a:prstClr val="black"/>
              </a:solidFill>
              <a:latin typeface="Calibri" panose="020F0502020204030204"/>
            </a:endParaRPr>
          </a:p>
        </p:txBody>
      </p:sp>
    </p:spTree>
    <p:extLst>
      <p:ext uri="{BB962C8B-B14F-4D97-AF65-F5344CB8AC3E}">
        <p14:creationId xmlns:p14="http://schemas.microsoft.com/office/powerpoint/2010/main" val="2098769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b="0" i="0" kern="1200" dirty="0" smtClean="0">
                <a:solidFill>
                  <a:schemeClr val="tx1"/>
                </a:solidFill>
                <a:effectLst/>
                <a:latin typeface="+mn-lt"/>
                <a:ea typeface="+mn-ea"/>
                <a:cs typeface="+mn-cs"/>
              </a:rPr>
              <a:t>A modulációs rendszer némelyike</a:t>
            </a:r>
            <a:r>
              <a:rPr lang="hu-HU" sz="1200" b="0" i="0" kern="1200" baseline="0" dirty="0" smtClean="0">
                <a:solidFill>
                  <a:schemeClr val="tx1"/>
                </a:solidFill>
                <a:effectLst/>
                <a:latin typeface="+mn-lt"/>
                <a:ea typeface="+mn-ea"/>
                <a:cs typeface="+mn-cs"/>
              </a:rPr>
              <a:t> viszont endogén </a:t>
            </a:r>
            <a:r>
              <a:rPr lang="hu-HU" sz="1200" b="0" i="0" kern="1200" baseline="0" dirty="0" err="1" smtClean="0">
                <a:solidFill>
                  <a:schemeClr val="tx1"/>
                </a:solidFill>
                <a:effectLst/>
                <a:latin typeface="+mn-lt"/>
                <a:ea typeface="+mn-ea"/>
                <a:cs typeface="+mn-cs"/>
              </a:rPr>
              <a:t>cannabinoidokat</a:t>
            </a:r>
            <a:r>
              <a:rPr lang="hu-HU" sz="1200" b="0" i="0" kern="1200" baseline="0" dirty="0" smtClean="0">
                <a:solidFill>
                  <a:schemeClr val="tx1"/>
                </a:solidFill>
                <a:effectLst/>
                <a:latin typeface="+mn-lt"/>
                <a:ea typeface="+mn-ea"/>
                <a:cs typeface="+mn-cs"/>
              </a:rPr>
              <a:t> szabadít fel.</a:t>
            </a:r>
            <a:r>
              <a:rPr lang="hu-HU" sz="1200" b="0" i="0" kern="1200" dirty="0" smtClean="0">
                <a:solidFill>
                  <a:schemeClr val="tx1"/>
                </a:solidFill>
                <a:effectLst/>
                <a:latin typeface="+mn-lt"/>
                <a:ea typeface="+mn-ea"/>
                <a:cs typeface="+mn-cs"/>
              </a:rPr>
              <a:t> A </a:t>
            </a:r>
            <a:r>
              <a:rPr lang="hu-HU" sz="1200" b="0" i="0" kern="1200" dirty="0" err="1" smtClean="0">
                <a:solidFill>
                  <a:schemeClr val="tx1"/>
                </a:solidFill>
                <a:effectLst/>
                <a:latin typeface="+mn-lt"/>
                <a:ea typeface="+mn-ea"/>
                <a:cs typeface="+mn-cs"/>
              </a:rPr>
              <a:t>neurotranszmitterek</a:t>
            </a:r>
            <a:r>
              <a:rPr lang="hu-HU" sz="1200" b="0" i="0" kern="1200" dirty="0" smtClean="0">
                <a:solidFill>
                  <a:schemeClr val="tx1"/>
                </a:solidFill>
                <a:effectLst/>
                <a:latin typeface="+mn-lt"/>
                <a:ea typeface="+mn-ea"/>
                <a:cs typeface="+mn-cs"/>
              </a:rPr>
              <a:t> csoportjai a következők:</a:t>
            </a:r>
            <a:r>
              <a:rPr lang="en-US" sz="1200" b="0" i="0" kern="1200" dirty="0" smtClean="0">
                <a:solidFill>
                  <a:schemeClr val="tx1"/>
                </a:solidFill>
                <a:effectLst/>
                <a:latin typeface="+mn-lt"/>
                <a:ea typeface="+mn-ea"/>
                <a:cs typeface="+mn-cs"/>
              </a:rPr>
              <a:t> </a:t>
            </a:r>
            <a:r>
              <a:rPr lang="hu-HU"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endo</a:t>
            </a:r>
            <a:r>
              <a:rPr lang="hu-HU" sz="1200" b="1" i="0" kern="1200" dirty="0" err="1" smtClean="0">
                <a:solidFill>
                  <a:schemeClr val="tx1"/>
                </a:solidFill>
                <a:effectLst/>
                <a:latin typeface="+mn-lt"/>
                <a:ea typeface="+mn-ea"/>
                <a:cs typeface="+mn-cs"/>
              </a:rPr>
              <a:t>cannabinoids</a:t>
            </a:r>
            <a:r>
              <a:rPr lang="en-US" sz="1200" b="0" i="0" kern="1200" dirty="0" smtClean="0">
                <a:solidFill>
                  <a:schemeClr val="tx1"/>
                </a:solidFill>
                <a:effectLst/>
                <a:latin typeface="+mn-lt"/>
                <a:ea typeface="+mn-ea"/>
                <a:cs typeface="+mn-cs"/>
              </a:rPr>
              <a:t>, </a:t>
            </a:r>
            <a:r>
              <a:rPr lang="hu-HU" sz="1200" b="1" i="0" kern="1200" dirty="0" err="1" smtClean="0">
                <a:solidFill>
                  <a:schemeClr val="tx1"/>
                </a:solidFill>
                <a:effectLst/>
                <a:latin typeface="+mn-lt"/>
                <a:ea typeface="+mn-ea"/>
                <a:cs typeface="+mn-cs"/>
              </a:rPr>
              <a:t>Endocannabinoid</a:t>
            </a:r>
            <a:r>
              <a:rPr lang="hu-HU" sz="1200" b="1" i="0" kern="1200" dirty="0" smtClean="0">
                <a:solidFill>
                  <a:schemeClr val="tx1"/>
                </a:solidFill>
                <a:effectLst/>
                <a:latin typeface="+mn-lt"/>
                <a:ea typeface="+mn-ea"/>
                <a:cs typeface="+mn-cs"/>
              </a:rPr>
              <a:t>/</a:t>
            </a:r>
            <a:r>
              <a:rPr lang="hu-HU" sz="1200" b="1" i="0" kern="1200" dirty="0" err="1" smtClean="0">
                <a:solidFill>
                  <a:schemeClr val="tx1"/>
                </a:solidFill>
                <a:effectLst/>
                <a:latin typeface="+mn-lt"/>
                <a:ea typeface="+mn-ea"/>
                <a:cs typeface="+mn-cs"/>
              </a:rPr>
              <a:t>endovanilloid</a:t>
            </a:r>
            <a:r>
              <a:rPr lang="hu-HU" sz="1200" b="1" i="0" kern="1200" dirty="0" smtClean="0">
                <a:solidFill>
                  <a:schemeClr val="tx1"/>
                </a:solidFill>
                <a:effectLst/>
                <a:latin typeface="+mn-lt"/>
                <a:ea typeface="+mn-ea"/>
                <a:cs typeface="+mn-cs"/>
              </a:rPr>
              <a:t>, </a:t>
            </a:r>
            <a:r>
              <a:rPr lang="hu-HU" sz="1200" b="1" i="0" kern="1200" dirty="0" err="1" smtClean="0">
                <a:solidFill>
                  <a:schemeClr val="tx1"/>
                </a:solidFill>
                <a:effectLst/>
                <a:latin typeface="+mn-lt"/>
                <a:ea typeface="+mn-ea"/>
                <a:cs typeface="+mn-cs"/>
              </a:rPr>
              <a:t>endovanilloid</a:t>
            </a:r>
            <a:r>
              <a:rPr lang="en-US" sz="1200" b="0" i="0" kern="1200" dirty="0" smtClean="0">
                <a:solidFill>
                  <a:schemeClr val="tx1"/>
                </a:solidFill>
                <a:effectLst/>
                <a:latin typeface="+mn-lt"/>
                <a:ea typeface="+mn-ea"/>
                <a:cs typeface="+mn-cs"/>
              </a:rPr>
              <a:t> and </a:t>
            </a:r>
            <a:r>
              <a:rPr lang="hu-HU" sz="1200" b="0" i="0" kern="1200" dirty="0" err="1" smtClean="0">
                <a:solidFill>
                  <a:schemeClr val="tx1"/>
                </a:solidFill>
                <a:effectLst/>
                <a:latin typeface="+mn-lt"/>
                <a:ea typeface="+mn-ea"/>
                <a:cs typeface="+mn-cs"/>
              </a:rPr>
              <a:t>N-acyl</a:t>
            </a:r>
            <a:r>
              <a:rPr lang="hu-HU"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e</a:t>
            </a:r>
            <a:r>
              <a:rPr lang="hu-HU" sz="1200" b="1" i="0" kern="1200" dirty="0" err="1" smtClean="0">
                <a:solidFill>
                  <a:schemeClr val="tx1"/>
                </a:solidFill>
                <a:effectLst/>
                <a:latin typeface="+mn-lt"/>
                <a:ea typeface="+mn-ea"/>
                <a:cs typeface="+mn-cs"/>
              </a:rPr>
              <a:t>thanolamide</a:t>
            </a:r>
            <a:r>
              <a:rPr lang="hu-HU" sz="1200" b="1" i="0" kern="1200" dirty="0" smtClean="0">
                <a:solidFill>
                  <a:schemeClr val="tx1"/>
                </a:solidFill>
                <a:effectLst/>
                <a:latin typeface="+mn-lt"/>
                <a:ea typeface="+mn-ea"/>
                <a:cs typeface="+mn-cs"/>
              </a:rPr>
              <a:t> származékok. Ezek a </a:t>
            </a:r>
            <a:r>
              <a:rPr lang="hu-HU" sz="1200" b="1" i="0" kern="1200" dirty="0" err="1" smtClean="0">
                <a:solidFill>
                  <a:schemeClr val="tx1"/>
                </a:solidFill>
                <a:effectLst/>
                <a:latin typeface="+mn-lt"/>
                <a:ea typeface="+mn-ea"/>
                <a:cs typeface="+mn-cs"/>
              </a:rPr>
              <a:t>lipid</a:t>
            </a:r>
            <a:r>
              <a:rPr lang="hu-HU" sz="1200" b="1" i="0" kern="1200" dirty="0" smtClean="0">
                <a:solidFill>
                  <a:schemeClr val="tx1"/>
                </a:solidFill>
                <a:effectLst/>
                <a:latin typeface="+mn-lt"/>
                <a:ea typeface="+mn-ea"/>
                <a:cs typeface="+mn-cs"/>
              </a:rPr>
              <a:t> termékek főleg a CB1 és TPV receptorokon hatnak, tehát centrálisan és perifériásan is, ritkán</a:t>
            </a:r>
            <a:r>
              <a:rPr lang="hu-HU" sz="1200" b="1" i="0" kern="1200" baseline="0" dirty="0" smtClean="0">
                <a:solidFill>
                  <a:schemeClr val="tx1"/>
                </a:solidFill>
                <a:effectLst/>
                <a:latin typeface="+mn-lt"/>
                <a:ea typeface="+mn-ea"/>
                <a:cs typeface="+mn-cs"/>
              </a:rPr>
              <a:t> a CB2 </a:t>
            </a:r>
            <a:r>
              <a:rPr lang="hu-HU" sz="1200" b="1" i="0" kern="1200" baseline="0" dirty="0" err="1" smtClean="0">
                <a:solidFill>
                  <a:schemeClr val="tx1"/>
                </a:solidFill>
                <a:effectLst/>
                <a:latin typeface="+mn-lt"/>
                <a:ea typeface="+mn-ea"/>
                <a:cs typeface="+mn-cs"/>
              </a:rPr>
              <a:t>rec-kon</a:t>
            </a:r>
            <a:r>
              <a:rPr lang="hu-HU" sz="1200" b="1" i="0" kern="1200" baseline="0" dirty="0" smtClean="0">
                <a:solidFill>
                  <a:schemeClr val="tx1"/>
                </a:solidFill>
                <a:effectLst/>
                <a:latin typeface="+mn-lt"/>
                <a:ea typeface="+mn-ea"/>
                <a:cs typeface="+mn-cs"/>
              </a:rPr>
              <a:t>. A</a:t>
            </a:r>
            <a:r>
              <a:rPr lang="hu-HU" sz="1200" b="1" i="0" kern="1200" dirty="0" smtClean="0">
                <a:solidFill>
                  <a:schemeClr val="tx1"/>
                </a:solidFill>
                <a:effectLst/>
                <a:latin typeface="+mn-lt"/>
                <a:ea typeface="+mn-ea"/>
                <a:cs typeface="+mn-cs"/>
              </a:rPr>
              <a:t> </a:t>
            </a:r>
            <a:r>
              <a:rPr lang="hu-HU" sz="1200" b="1" i="0" kern="1200" dirty="0" err="1" smtClean="0">
                <a:solidFill>
                  <a:schemeClr val="tx1"/>
                </a:solidFill>
                <a:effectLst/>
                <a:latin typeface="+mn-lt"/>
                <a:ea typeface="+mn-ea"/>
                <a:cs typeface="+mn-cs"/>
              </a:rPr>
              <a:t>Cannabinoidok</a:t>
            </a:r>
            <a:r>
              <a:rPr lang="hu-HU" sz="1200" b="1" i="0" kern="1200" dirty="0" smtClean="0">
                <a:solidFill>
                  <a:schemeClr val="tx1"/>
                </a:solidFill>
                <a:effectLst/>
                <a:latin typeface="+mn-lt"/>
                <a:ea typeface="+mn-ea"/>
                <a:cs typeface="+mn-cs"/>
              </a:rPr>
              <a:t> és </a:t>
            </a:r>
            <a:r>
              <a:rPr lang="hu-HU" sz="1200" b="1" i="0" kern="1200" dirty="0" err="1" smtClean="0">
                <a:solidFill>
                  <a:schemeClr val="tx1"/>
                </a:solidFill>
                <a:effectLst/>
                <a:latin typeface="+mn-lt"/>
                <a:ea typeface="+mn-ea"/>
                <a:cs typeface="+mn-cs"/>
              </a:rPr>
              <a:t>vanilloidok</a:t>
            </a:r>
            <a:r>
              <a:rPr lang="hu-HU" sz="1200" b="1" i="0" kern="1200" dirty="0" smtClean="0">
                <a:solidFill>
                  <a:schemeClr val="tx1"/>
                </a:solidFill>
                <a:effectLst/>
                <a:latin typeface="+mn-lt"/>
                <a:ea typeface="+mn-ea"/>
                <a:cs typeface="+mn-cs"/>
              </a:rPr>
              <a:t> ugyanazokon a </a:t>
            </a:r>
            <a:r>
              <a:rPr lang="hu-HU" sz="1200" b="1" i="0" kern="1200" dirty="0" err="1" smtClean="0">
                <a:solidFill>
                  <a:schemeClr val="tx1"/>
                </a:solidFill>
                <a:effectLst/>
                <a:latin typeface="+mn-lt"/>
                <a:ea typeface="+mn-ea"/>
                <a:cs typeface="+mn-cs"/>
              </a:rPr>
              <a:t>rec-kon</a:t>
            </a:r>
            <a:r>
              <a:rPr lang="hu-HU" sz="1200" b="1" i="0" kern="1200" dirty="0" smtClean="0">
                <a:solidFill>
                  <a:schemeClr val="tx1"/>
                </a:solidFill>
                <a:effectLst/>
                <a:latin typeface="+mn-lt"/>
                <a:ea typeface="+mn-ea"/>
                <a:cs typeface="+mn-cs"/>
              </a:rPr>
              <a:t> hatnak és analgéziát okoznak. </a:t>
            </a:r>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22</a:t>
            </a:fld>
            <a:endParaRPr lang="hu-HU">
              <a:solidFill>
                <a:prstClr val="black"/>
              </a:solidFill>
              <a:latin typeface="Calibri" panose="020F0502020204030204"/>
            </a:endParaRPr>
          </a:p>
        </p:txBody>
      </p:sp>
    </p:spTree>
    <p:extLst>
      <p:ext uri="{BB962C8B-B14F-4D97-AF65-F5344CB8AC3E}">
        <p14:creationId xmlns:p14="http://schemas.microsoft.com/office/powerpoint/2010/main" val="2171773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Az agyunk alap működési módja a nyitottság a környezeti ingerek felé, ez az alapja a tanulási folyamatnak, beleértve a tanulási stílust és stratégiákat. A </a:t>
            </a:r>
            <a:r>
              <a:rPr lang="hu-HU" dirty="0" err="1" smtClean="0"/>
              <a:t>salience</a:t>
            </a:r>
            <a:r>
              <a:rPr lang="hu-HU" dirty="0" smtClean="0"/>
              <a:t> mód az előtérbe helyezett figyelem központúság egy magasabban szerveződő rendszer, mely a versengésért, a környezet-specifikus inger választásért</a:t>
            </a:r>
            <a:r>
              <a:rPr lang="hu-HU" baseline="0" dirty="0" smtClean="0"/>
              <a:t> felelős, a figyelmet fókuszálja, reflektorfénybe helyezi az éppen aktuális, az egyén számára legfontosabbnak tűnő eseményt, helyzetet. Ez a folyamat céltudatos célirányos magatartással jár.</a:t>
            </a:r>
          </a:p>
          <a:p>
            <a:r>
              <a:rPr lang="hu-HU" baseline="0" dirty="0" smtClean="0"/>
              <a:t>A </a:t>
            </a:r>
            <a:r>
              <a:rPr lang="hu-HU" baseline="0" dirty="0" err="1" smtClean="0"/>
              <a:t>mindfulness</a:t>
            </a:r>
            <a:r>
              <a:rPr lang="hu-HU" baseline="0" dirty="0" smtClean="0"/>
              <a:t> meditációs technika egy az adott pillanatra, időre vonatkozó helyzetre összpontosító és folyamatosan fenntartott elfogadó, nem elemző, nem le reagáló, nem bíráló állapoton alapul. </a:t>
            </a:r>
          </a:p>
          <a:p>
            <a:r>
              <a:rPr lang="hu-HU" baseline="0" dirty="0" smtClean="0"/>
              <a:t>Azok az egyének, akiknél erősebb a késztetés és képesség hogy leválasszák az érzelmi értékelést a fájdalom szenzoros diszkriminációs folyamatáról, jóval kisebb fájdalmakról számolnak be. Akik természetüknél, beállítottságuknál fogva alacsony szintű helyzeti tudatossággal rendelkeznek, jóval gyakrabban töprengenek és </a:t>
            </a:r>
            <a:r>
              <a:rPr lang="hu-HU" baseline="0" dirty="0" err="1" smtClean="0"/>
              <a:t>katasztrófizálnak</a:t>
            </a:r>
            <a:r>
              <a:rPr lang="hu-HU" baseline="0" dirty="0" smtClean="0"/>
              <a:t> a fájdalmaikon. </a:t>
            </a:r>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24</a:t>
            </a:fld>
            <a:endParaRPr lang="hu-HU">
              <a:solidFill>
                <a:prstClr val="black"/>
              </a:solidFill>
              <a:latin typeface="Calibri" panose="020F0502020204030204"/>
            </a:endParaRPr>
          </a:p>
        </p:txBody>
      </p:sp>
    </p:spTree>
    <p:extLst>
      <p:ext uri="{BB962C8B-B14F-4D97-AF65-F5344CB8AC3E}">
        <p14:creationId xmlns:p14="http://schemas.microsoft.com/office/powerpoint/2010/main" val="3458666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Az agyunk alap működési módja a nyitottság a környezeti ingerek felé, ez az alapja a tanulási folyamatnak, beleértve a tanulási stílust és stratégiákat. A </a:t>
            </a:r>
            <a:r>
              <a:rPr lang="hu-HU" dirty="0" err="1" smtClean="0"/>
              <a:t>salience</a:t>
            </a:r>
            <a:r>
              <a:rPr lang="hu-HU" dirty="0" smtClean="0"/>
              <a:t> mód az előtérbe helyezett figyelem központúság egy magasabban szerveződő rendszer, mely a versengésért, a környezet-specifikus inger választásért</a:t>
            </a:r>
            <a:r>
              <a:rPr lang="hu-HU" baseline="0" dirty="0" smtClean="0"/>
              <a:t> felelős, a figyelmet fókuszálja, reflektorfénybe helyezi az éppen aktuális, az egyén számára legfontosabbnak tűnő eseményt, helyzetet. Ez a folyamat céltudatos célirányos magatartással jár.</a:t>
            </a:r>
          </a:p>
          <a:p>
            <a:r>
              <a:rPr lang="hu-HU" baseline="0" dirty="0" smtClean="0"/>
              <a:t>A </a:t>
            </a:r>
            <a:r>
              <a:rPr lang="hu-HU" baseline="0" dirty="0" err="1" smtClean="0"/>
              <a:t>mindfulness</a:t>
            </a:r>
            <a:r>
              <a:rPr lang="hu-HU" baseline="0" dirty="0" smtClean="0"/>
              <a:t> meditációs technika egy az adott pillanatra, időre vonatkozó helyzetre összpontosító és folyamatosan fenntartott elfogadó, nem elemző, nem le reagáló, nem bíráló állapoton alapul. </a:t>
            </a:r>
          </a:p>
          <a:p>
            <a:r>
              <a:rPr lang="hu-HU" baseline="0" dirty="0" smtClean="0"/>
              <a:t>Azok az egyének, akiknél erősebb a késztetés és képesség hogy leválasszák az érzelmi értékelést a fájdalom szenzoros diszkriminációs folyamatáról, jóval kisebb fájdalmakról számolnak be. Akik természetüknél, beállítottságuknál fogva alacsony szintű helyzeti tudatossággal rendelkeznek, jóval gyakrabban töprengenek és </a:t>
            </a:r>
            <a:r>
              <a:rPr lang="hu-HU" baseline="0" dirty="0" err="1" smtClean="0"/>
              <a:t>katasztrófizálnak</a:t>
            </a:r>
            <a:r>
              <a:rPr lang="hu-HU" baseline="0" dirty="0" smtClean="0"/>
              <a:t> a fájdalmaikon. </a:t>
            </a:r>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25</a:t>
            </a:fld>
            <a:endParaRPr lang="hu-HU">
              <a:solidFill>
                <a:prstClr val="black"/>
              </a:solidFill>
              <a:latin typeface="Calibri" panose="020F0502020204030204"/>
            </a:endParaRPr>
          </a:p>
        </p:txBody>
      </p:sp>
    </p:spTree>
    <p:extLst>
      <p:ext uri="{BB962C8B-B14F-4D97-AF65-F5344CB8AC3E}">
        <p14:creationId xmlns:p14="http://schemas.microsoft.com/office/powerpoint/2010/main" val="2079322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Precuneus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precuneus</a:t>
            </a:r>
            <a:r>
              <a:rPr lang="en-US" sz="1200" b="0" i="0" kern="1200" dirty="0" smtClean="0">
                <a:solidFill>
                  <a:schemeClr val="tx1"/>
                </a:solidFill>
                <a:effectLst/>
                <a:latin typeface="+mn-lt"/>
                <a:ea typeface="+mn-ea"/>
                <a:cs typeface="+mn-cs"/>
              </a:rPr>
              <a:t> is a brain region involved in a variety of complex functions,60 which include recollection and memory, integration of information (gestalt) relating to perception of the environment, cue reactivity, mental imagery strategies, episodic memory retrieval, and affective responses to pain.</a:t>
            </a:r>
          </a:p>
          <a:p>
            <a:r>
              <a:rPr lang="en-US" sz="1200" b="0" i="0" kern="1200" dirty="0" smtClean="0">
                <a:solidFill>
                  <a:schemeClr val="tx1"/>
                </a:solidFill>
                <a:effectLst/>
                <a:latin typeface="+mn-lt"/>
                <a:ea typeface="+mn-ea"/>
                <a:cs typeface="+mn-cs"/>
              </a:rPr>
              <a:t>From: </a:t>
            </a:r>
            <a:r>
              <a:rPr lang="en-US" sz="1200" b="0" i="0" u="none" strike="noStrike" kern="1200" dirty="0" smtClean="0">
                <a:solidFill>
                  <a:schemeClr val="tx1"/>
                </a:solidFill>
                <a:effectLst/>
                <a:latin typeface="+mn-lt"/>
                <a:ea typeface="+mn-ea"/>
                <a:cs typeface="+mn-cs"/>
                <a:hlinkClick r:id="rId3"/>
              </a:rPr>
              <a:t>Neurobiology of Brain Disorders, 2015</a:t>
            </a:r>
            <a:endParaRPr lang="en-US" sz="1200" b="0" i="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26</a:t>
            </a:fld>
            <a:endParaRPr lang="hu-HU">
              <a:solidFill>
                <a:prstClr val="black"/>
              </a:solidFill>
              <a:latin typeface="Calibri" panose="020F0502020204030204"/>
            </a:endParaRPr>
          </a:p>
        </p:txBody>
      </p:sp>
    </p:spTree>
    <p:extLst>
      <p:ext uri="{BB962C8B-B14F-4D97-AF65-F5344CB8AC3E}">
        <p14:creationId xmlns:p14="http://schemas.microsoft.com/office/powerpoint/2010/main" val="1535450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27</a:t>
            </a:fld>
            <a:endParaRPr lang="hu-HU">
              <a:solidFill>
                <a:prstClr val="black"/>
              </a:solidFill>
              <a:latin typeface="Calibri" panose="020F0502020204030204"/>
            </a:endParaRPr>
          </a:p>
        </p:txBody>
      </p:sp>
    </p:spTree>
    <p:extLst>
      <p:ext uri="{BB962C8B-B14F-4D97-AF65-F5344CB8AC3E}">
        <p14:creationId xmlns:p14="http://schemas.microsoft.com/office/powerpoint/2010/main" val="334281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hu-HU" altLang="hu-HU" sz="1200" b="1" dirty="0" smtClean="0">
                <a:latin typeface="Times New Roman" panose="02020603050405020304" pitchFamily="18" charset="0"/>
              </a:rPr>
              <a:t>1965 </a:t>
            </a:r>
            <a:r>
              <a:rPr lang="hu-HU" altLang="hu-HU" sz="1200" b="1" dirty="0" smtClean="0">
                <a:solidFill>
                  <a:srgbClr val="CC0000"/>
                </a:solidFill>
                <a:latin typeface="Times New Roman" panose="02020603050405020304" pitchFamily="18" charset="0"/>
              </a:rPr>
              <a:t>R. </a:t>
            </a:r>
            <a:r>
              <a:rPr lang="hu-HU" altLang="hu-HU" sz="1200" b="1" dirty="0" err="1" smtClean="0">
                <a:solidFill>
                  <a:srgbClr val="CC0000"/>
                </a:solidFill>
                <a:latin typeface="Times New Roman" panose="02020603050405020304" pitchFamily="18" charset="0"/>
              </a:rPr>
              <a:t>Melzack</a:t>
            </a:r>
            <a:r>
              <a:rPr lang="hu-HU" altLang="hu-HU" sz="1200" b="1" dirty="0" smtClean="0">
                <a:solidFill>
                  <a:srgbClr val="CC0000"/>
                </a:solidFill>
                <a:latin typeface="Times New Roman" panose="02020603050405020304" pitchFamily="18" charset="0"/>
              </a:rPr>
              <a:t> és P. Wall</a:t>
            </a:r>
            <a:r>
              <a:rPr lang="hu-HU" altLang="hu-HU" sz="1200" dirty="0" smtClean="0">
                <a:latin typeface="Times New Roman" panose="02020603050405020304" pitchFamily="18" charset="0"/>
              </a:rPr>
              <a:t> (</a:t>
            </a:r>
            <a:r>
              <a:rPr lang="hu-HU" altLang="hu-HU" sz="1200" i="1" dirty="0" smtClean="0">
                <a:latin typeface="Times New Roman" panose="02020603050405020304" pitchFamily="18" charset="0"/>
              </a:rPr>
              <a:t>Science</a:t>
            </a:r>
            <a:r>
              <a:rPr lang="hu-HU" altLang="hu-HU" sz="1200" dirty="0" smtClean="0">
                <a:latin typeface="Times New Roman" panose="02020603050405020304" pitchFamily="18" charset="0"/>
              </a:rPr>
              <a:t> 1965 150:971) szemlélete szerint az érzékelés, a fájdalom érzet megjelenése </a:t>
            </a:r>
            <a:r>
              <a:rPr lang="hu-HU" altLang="hu-HU" sz="1200" b="1" dirty="0" smtClean="0">
                <a:solidFill>
                  <a:srgbClr val="CC0000"/>
                </a:solidFill>
                <a:latin typeface="Times New Roman" panose="02020603050405020304" pitchFamily="18" charset="0"/>
              </a:rPr>
              <a:t>folyamatos dinamikus integráción és moduláción</a:t>
            </a:r>
            <a:r>
              <a:rPr lang="hu-HU" altLang="hu-HU" sz="1200" dirty="0" smtClean="0">
                <a:latin typeface="Times New Roman" panose="02020603050405020304" pitchFamily="18" charset="0"/>
              </a:rPr>
              <a:t> megy végbe. Megalkották a </a:t>
            </a:r>
            <a:r>
              <a:rPr lang="hu-HU" altLang="hu-HU" sz="1200" b="1" dirty="0" err="1" smtClean="0">
                <a:solidFill>
                  <a:srgbClr val="CC0000"/>
                </a:solidFill>
                <a:latin typeface="Times New Roman" panose="02020603050405020304" pitchFamily="18" charset="0"/>
              </a:rPr>
              <a:t>gate-control</a:t>
            </a:r>
            <a:r>
              <a:rPr lang="hu-HU" altLang="hu-HU" sz="1200" b="1" dirty="0" smtClean="0">
                <a:solidFill>
                  <a:srgbClr val="CC0000"/>
                </a:solidFill>
                <a:latin typeface="Times New Roman" panose="02020603050405020304" pitchFamily="18" charset="0"/>
              </a:rPr>
              <a:t> teóriát</a:t>
            </a:r>
            <a:r>
              <a:rPr lang="hu-HU" altLang="hu-HU" sz="1200" dirty="0" smtClean="0">
                <a:latin typeface="Times New Roman" panose="02020603050405020304" pitchFamily="18" charset="0"/>
              </a:rPr>
              <a:t>, mely nem teljesen tökéletes, de melyben elválik a perifériás nocicepció és az agyi fájdalom percepció. E szerint nincs fájdalom impulzus vagy fájdalom érzet, a </a:t>
            </a:r>
            <a:r>
              <a:rPr lang="hu-HU" altLang="hu-HU" sz="1200" b="1" dirty="0" smtClean="0">
                <a:solidFill>
                  <a:srgbClr val="CC0000"/>
                </a:solidFill>
                <a:latin typeface="Times New Roman" panose="02020603050405020304" pitchFamily="18" charset="0"/>
              </a:rPr>
              <a:t>periférián nocicepció</a:t>
            </a:r>
            <a:r>
              <a:rPr lang="hu-HU" altLang="hu-HU" sz="1200" dirty="0" smtClean="0">
                <a:solidFill>
                  <a:srgbClr val="CC9900"/>
                </a:solidFill>
                <a:latin typeface="Times New Roman" panose="02020603050405020304" pitchFamily="18" charset="0"/>
              </a:rPr>
              <a:t> </a:t>
            </a:r>
            <a:r>
              <a:rPr lang="hu-HU" altLang="hu-HU" sz="1200" dirty="0" smtClean="0">
                <a:latin typeface="Times New Roman" panose="02020603050405020304" pitchFamily="18" charset="0"/>
              </a:rPr>
              <a:t>van, a</a:t>
            </a:r>
            <a:r>
              <a:rPr lang="hu-HU" altLang="hu-HU" sz="1200" dirty="0" smtClean="0">
                <a:solidFill>
                  <a:srgbClr val="CC9900"/>
                </a:solidFill>
                <a:latin typeface="Times New Roman" panose="02020603050405020304" pitchFamily="18" charset="0"/>
              </a:rPr>
              <a:t> </a:t>
            </a:r>
            <a:r>
              <a:rPr lang="hu-HU" altLang="hu-HU" sz="1200" b="1" dirty="0" smtClean="0">
                <a:solidFill>
                  <a:srgbClr val="CC0000"/>
                </a:solidFill>
                <a:latin typeface="Times New Roman" panose="02020603050405020304" pitchFamily="18" charset="0"/>
              </a:rPr>
              <a:t>fájdalom érzékelés valójában </a:t>
            </a:r>
            <a:r>
              <a:rPr lang="hu-HU" altLang="hu-HU" sz="1200" b="1" dirty="0" err="1" smtClean="0">
                <a:solidFill>
                  <a:srgbClr val="CC0000"/>
                </a:solidFill>
                <a:latin typeface="Times New Roman" panose="02020603050405020304" pitchFamily="18" charset="0"/>
              </a:rPr>
              <a:t>kortikális</a:t>
            </a:r>
            <a:r>
              <a:rPr lang="hu-HU" altLang="hu-HU" sz="1200" b="1" dirty="0" smtClean="0">
                <a:solidFill>
                  <a:srgbClr val="CC0000"/>
                </a:solidFill>
                <a:latin typeface="Times New Roman" panose="02020603050405020304" pitchFamily="18" charset="0"/>
              </a:rPr>
              <a:t> tevékenység</a:t>
            </a:r>
            <a:r>
              <a:rPr lang="hu-HU" altLang="hu-HU" sz="1200" dirty="0" smtClean="0">
                <a:latin typeface="Times New Roman" panose="02020603050405020304" pitchFamily="18" charset="0"/>
              </a:rPr>
              <a:t>, így pszichológiai fenomén. Tehát fájdalom receptorok sincsenek, a fájdalom számos aktiváció komplex egyensúlya.</a:t>
            </a:r>
          </a:p>
          <a:p>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2</a:t>
            </a:fld>
            <a:endParaRPr lang="hu-HU">
              <a:solidFill>
                <a:prstClr val="black"/>
              </a:solidFill>
              <a:latin typeface="Calibri" panose="020F0502020204030204"/>
            </a:endParaRPr>
          </a:p>
        </p:txBody>
      </p:sp>
    </p:spTree>
    <p:extLst>
      <p:ext uri="{BB962C8B-B14F-4D97-AF65-F5344CB8AC3E}">
        <p14:creationId xmlns:p14="http://schemas.microsoft.com/office/powerpoint/2010/main" val="4261001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lvl="0"/>
            <a:r>
              <a:rPr lang="hu-HU" dirty="0" smtClean="0"/>
              <a:t>Is </a:t>
            </a:r>
            <a:r>
              <a:rPr lang="hu-HU" dirty="0" err="1" smtClean="0"/>
              <a:t>that</a:t>
            </a:r>
            <a:r>
              <a:rPr lang="hu-HU" dirty="0" smtClean="0"/>
              <a:t> </a:t>
            </a:r>
            <a:r>
              <a:rPr lang="hu-HU" dirty="0" err="1" smtClean="0"/>
              <a:t>why</a:t>
            </a:r>
            <a:r>
              <a:rPr lang="hu-HU" dirty="0" smtClean="0"/>
              <a:t> </a:t>
            </a:r>
            <a:r>
              <a:rPr lang="hu-HU" dirty="0" err="1" smtClean="0"/>
              <a:t>we</a:t>
            </a:r>
            <a:r>
              <a:rPr lang="hu-HU" dirty="0" smtClean="0"/>
              <a:t> </a:t>
            </a:r>
            <a:r>
              <a:rPr lang="hu-HU" dirty="0" err="1" smtClean="0"/>
              <a:t>never</a:t>
            </a:r>
            <a:r>
              <a:rPr lang="hu-HU" dirty="0" smtClean="0"/>
              <a:t> </a:t>
            </a:r>
            <a:r>
              <a:rPr lang="hu-HU" dirty="0" err="1" smtClean="0"/>
              <a:t>think</a:t>
            </a:r>
            <a:r>
              <a:rPr lang="hu-HU" dirty="0" smtClean="0"/>
              <a:t> </a:t>
            </a:r>
            <a:r>
              <a:rPr lang="hu-HU" dirty="0" err="1" smtClean="0"/>
              <a:t>alone</a:t>
            </a:r>
            <a:r>
              <a:rPr lang="hu-HU" dirty="0" smtClean="0"/>
              <a:t> and </a:t>
            </a:r>
            <a:r>
              <a:rPr lang="hu-HU" dirty="0" err="1" smtClean="0"/>
              <a:t>don’t</a:t>
            </a:r>
            <a:r>
              <a:rPr lang="hu-HU" dirty="0" smtClean="0"/>
              <a:t> </a:t>
            </a:r>
            <a:r>
              <a:rPr lang="hu-HU" dirty="0" err="1" smtClean="0"/>
              <a:t>try</a:t>
            </a:r>
            <a:r>
              <a:rPr lang="hu-HU" dirty="0" smtClean="0"/>
              <a:t> </a:t>
            </a:r>
            <a:r>
              <a:rPr lang="hu-HU" dirty="0" err="1" smtClean="0"/>
              <a:t>to</a:t>
            </a:r>
            <a:r>
              <a:rPr lang="hu-HU" dirty="0" smtClean="0"/>
              <a:t> </a:t>
            </a:r>
            <a:r>
              <a:rPr lang="hu-HU" dirty="0" err="1" smtClean="0"/>
              <a:t>use</a:t>
            </a:r>
            <a:r>
              <a:rPr lang="hu-HU" dirty="0" smtClean="0"/>
              <a:t> </a:t>
            </a:r>
            <a:r>
              <a:rPr lang="hu-HU" dirty="0" err="1" smtClean="0"/>
              <a:t>our</a:t>
            </a:r>
            <a:r>
              <a:rPr lang="hu-HU" dirty="0" smtClean="0"/>
              <a:t> </a:t>
            </a:r>
            <a:r>
              <a:rPr lang="hu-HU" dirty="0" err="1" smtClean="0"/>
              <a:t>inmatured</a:t>
            </a:r>
            <a:r>
              <a:rPr lang="hu-HU" dirty="0" smtClean="0"/>
              <a:t> </a:t>
            </a:r>
            <a:r>
              <a:rPr lang="hu-HU" dirty="0" err="1" smtClean="0"/>
              <a:t>brain</a:t>
            </a:r>
            <a:r>
              <a:rPr lang="hu-HU" dirty="0" smtClean="0"/>
              <a:t> </a:t>
            </a:r>
            <a:r>
              <a:rPr lang="hu-HU" dirty="0" err="1" smtClean="0"/>
              <a:t>but</a:t>
            </a:r>
            <a:r>
              <a:rPr lang="hu-HU" dirty="0" smtClean="0"/>
              <a:t> </a:t>
            </a:r>
            <a:r>
              <a:rPr lang="hu-HU" dirty="0" err="1" smtClean="0"/>
              <a:t>quote</a:t>
            </a:r>
            <a:r>
              <a:rPr lang="hu-HU" dirty="0" smtClean="0"/>
              <a:t> </a:t>
            </a:r>
            <a:r>
              <a:rPr lang="hu-HU" dirty="0" err="1" smtClean="0"/>
              <a:t>our</a:t>
            </a:r>
            <a:r>
              <a:rPr lang="hu-HU" dirty="0" smtClean="0"/>
              <a:t> </a:t>
            </a:r>
            <a:r>
              <a:rPr lang="hu-HU" dirty="0" err="1" smtClean="0"/>
              <a:t>masters</a:t>
            </a:r>
            <a:r>
              <a:rPr lang="hu-HU" dirty="0" smtClean="0"/>
              <a:t> </a:t>
            </a:r>
            <a:r>
              <a:rPr lang="hu-HU" dirty="0" err="1" smtClean="0"/>
              <a:t>and</a:t>
            </a:r>
            <a:r>
              <a:rPr lang="hu-HU" dirty="0" smtClean="0"/>
              <a:t> </a:t>
            </a:r>
            <a:r>
              <a:rPr lang="hu-HU" dirty="0" err="1" smtClean="0"/>
              <a:t>rely</a:t>
            </a:r>
            <a:r>
              <a:rPr lang="hu-HU" dirty="0" smtClean="0"/>
              <a:t> </a:t>
            </a:r>
            <a:r>
              <a:rPr lang="hu-HU" dirty="0" err="1" smtClean="0"/>
              <a:t>on</a:t>
            </a:r>
            <a:r>
              <a:rPr lang="hu-HU" dirty="0" smtClean="0"/>
              <a:t> </a:t>
            </a:r>
            <a:r>
              <a:rPr lang="hu-HU" dirty="0" err="1" smtClean="0"/>
              <a:t>their</a:t>
            </a:r>
            <a:r>
              <a:rPr lang="hu-HU" dirty="0" smtClean="0"/>
              <a:t> </a:t>
            </a:r>
            <a:r>
              <a:rPr lang="hu-HU" dirty="0" err="1" smtClean="0"/>
              <a:t>ideation</a:t>
            </a:r>
            <a:r>
              <a:rPr lang="hu-HU" dirty="0" smtClean="0"/>
              <a:t>? </a:t>
            </a:r>
            <a:r>
              <a:rPr lang="hu-HU" dirty="0" err="1" smtClean="0"/>
              <a:t>Do</a:t>
            </a:r>
            <a:r>
              <a:rPr lang="hu-HU" dirty="0" smtClean="0"/>
              <a:t> </a:t>
            </a:r>
            <a:r>
              <a:rPr lang="hu-HU" dirty="0" err="1" smtClean="0"/>
              <a:t>their</a:t>
            </a:r>
            <a:r>
              <a:rPr lang="hu-HU" dirty="0" smtClean="0"/>
              <a:t> </a:t>
            </a:r>
            <a:r>
              <a:rPr lang="hu-HU" dirty="0" err="1" smtClean="0"/>
              <a:t>thoughts</a:t>
            </a:r>
            <a:r>
              <a:rPr lang="hu-HU" dirty="0" smtClean="0"/>
              <a:t> </a:t>
            </a:r>
            <a:r>
              <a:rPr lang="hu-HU" dirty="0" err="1" smtClean="0"/>
              <a:t>always</a:t>
            </a:r>
            <a:r>
              <a:rPr lang="hu-HU" dirty="0" smtClean="0"/>
              <a:t> </a:t>
            </a:r>
            <a:r>
              <a:rPr lang="hu-HU" dirty="0" err="1" smtClean="0"/>
              <a:t>elucidate</a:t>
            </a:r>
            <a:r>
              <a:rPr lang="hu-HU" baseline="0" dirty="0" smtClean="0"/>
              <a:t> </a:t>
            </a:r>
            <a:r>
              <a:rPr lang="hu-HU" baseline="0" dirty="0" err="1" smtClean="0"/>
              <a:t>the</a:t>
            </a:r>
            <a:r>
              <a:rPr lang="hu-HU" baseline="0" dirty="0" smtClean="0"/>
              <a:t> </a:t>
            </a:r>
            <a:r>
              <a:rPr lang="hu-HU" baseline="0" dirty="0" err="1" smtClean="0"/>
              <a:t>situation</a:t>
            </a:r>
            <a:r>
              <a:rPr lang="hu-HU" baseline="0" dirty="0" smtClean="0"/>
              <a:t>? </a:t>
            </a:r>
            <a:r>
              <a:rPr lang="hu-HU" baseline="0" dirty="0" err="1" smtClean="0"/>
              <a:t>Hoops</a:t>
            </a:r>
            <a:r>
              <a:rPr lang="hu-HU" baseline="0" dirty="0" smtClean="0"/>
              <a:t>. </a:t>
            </a:r>
            <a:r>
              <a:rPr lang="hu-HU" baseline="0" dirty="0" err="1" smtClean="0"/>
              <a:t>So</a:t>
            </a:r>
            <a:r>
              <a:rPr lang="hu-HU" baseline="0" dirty="0" smtClean="0"/>
              <a:t> </a:t>
            </a:r>
            <a:r>
              <a:rPr lang="hu-HU" baseline="0" dirty="0" err="1" smtClean="0"/>
              <a:t>my</a:t>
            </a:r>
            <a:r>
              <a:rPr lang="hu-HU" baseline="0" dirty="0" smtClean="0"/>
              <a:t> </a:t>
            </a:r>
            <a:r>
              <a:rPr lang="hu-HU" baseline="0" dirty="0" err="1" smtClean="0"/>
              <a:t>problem</a:t>
            </a:r>
            <a:r>
              <a:rPr lang="hu-HU" baseline="0" dirty="0" smtClean="0"/>
              <a:t> is </a:t>
            </a:r>
            <a:r>
              <a:rPr lang="hu-HU" baseline="0" dirty="0" err="1" smtClean="0"/>
              <a:t>that</a:t>
            </a:r>
            <a:r>
              <a:rPr lang="hu-HU" baseline="0" dirty="0" smtClean="0"/>
              <a:t> </a:t>
            </a:r>
            <a:r>
              <a:rPr lang="hu-HU" baseline="0" dirty="0" err="1" smtClean="0"/>
              <a:t>we</a:t>
            </a:r>
            <a:r>
              <a:rPr lang="hu-HU" baseline="0" dirty="0" smtClean="0"/>
              <a:t> </a:t>
            </a:r>
            <a:r>
              <a:rPr lang="hu-HU" baseline="0" dirty="0" err="1" smtClean="0"/>
              <a:t>are</a:t>
            </a:r>
            <a:r>
              <a:rPr lang="hu-HU" baseline="0" dirty="0" smtClean="0"/>
              <a:t> </a:t>
            </a:r>
            <a:r>
              <a:rPr lang="hu-HU" baseline="0" dirty="0" err="1" smtClean="0"/>
              <a:t>very</a:t>
            </a:r>
            <a:r>
              <a:rPr lang="hu-HU" baseline="0" dirty="0" smtClean="0"/>
              <a:t> </a:t>
            </a:r>
            <a:r>
              <a:rPr lang="hu-HU" baseline="0" dirty="0" err="1" smtClean="0"/>
              <a:t>often</a:t>
            </a:r>
            <a:r>
              <a:rPr lang="hu-HU" baseline="0" dirty="0" smtClean="0"/>
              <a:t> </a:t>
            </a:r>
            <a:r>
              <a:rPr lang="hu-HU" baseline="0" dirty="0" err="1" smtClean="0"/>
              <a:t>incapable</a:t>
            </a:r>
            <a:r>
              <a:rPr lang="hu-HU" baseline="0" dirty="0" smtClean="0"/>
              <a:t> </a:t>
            </a:r>
            <a:r>
              <a:rPr lang="hu-HU" baseline="0" dirty="0" err="1" smtClean="0"/>
              <a:t>to</a:t>
            </a:r>
            <a:r>
              <a:rPr lang="hu-HU" baseline="0" dirty="0" smtClean="0"/>
              <a:t> </a:t>
            </a:r>
            <a:r>
              <a:rPr lang="hu-HU" baseline="0" dirty="0" err="1" smtClean="0"/>
              <a:t>give</a:t>
            </a:r>
            <a:r>
              <a:rPr lang="hu-HU" baseline="0" dirty="0" smtClean="0"/>
              <a:t> </a:t>
            </a:r>
            <a:r>
              <a:rPr lang="hu-HU" baseline="0" dirty="0" err="1" smtClean="0"/>
              <a:t>this</a:t>
            </a:r>
            <a:r>
              <a:rPr lang="hu-HU" baseline="0" dirty="0" smtClean="0"/>
              <a:t> </a:t>
            </a:r>
            <a:r>
              <a:rPr lang="hu-HU" baseline="0" dirty="0" err="1" smtClean="0"/>
              <a:t>freedom</a:t>
            </a:r>
            <a:r>
              <a:rPr lang="hu-HU" baseline="0" dirty="0" smtClean="0"/>
              <a:t> </a:t>
            </a:r>
            <a:r>
              <a:rPr lang="hu-HU" baseline="0" dirty="0" err="1" smtClean="0"/>
              <a:t>for</a:t>
            </a:r>
            <a:r>
              <a:rPr lang="hu-HU" baseline="0" dirty="0" smtClean="0"/>
              <a:t> </a:t>
            </a:r>
            <a:r>
              <a:rPr lang="hu-HU" baseline="0" dirty="0" err="1" smtClean="0"/>
              <a:t>the</a:t>
            </a:r>
            <a:r>
              <a:rPr lang="hu-HU" baseline="0" dirty="0" smtClean="0"/>
              <a:t> </a:t>
            </a:r>
            <a:r>
              <a:rPr lang="hu-HU" baseline="0" dirty="0" err="1" smtClean="0"/>
              <a:t>patients</a:t>
            </a:r>
            <a:r>
              <a:rPr lang="hu-HU" baseline="0" dirty="0" smtClean="0"/>
              <a:t>, </a:t>
            </a:r>
            <a:r>
              <a:rPr lang="hu-HU" baseline="0" dirty="0" err="1" smtClean="0"/>
              <a:t>thus</a:t>
            </a:r>
            <a:r>
              <a:rPr lang="hu-HU" baseline="0" dirty="0" smtClean="0"/>
              <a:t> </a:t>
            </a:r>
            <a:r>
              <a:rPr lang="hu-HU" baseline="0" dirty="0" err="1" smtClean="0"/>
              <a:t>our</a:t>
            </a:r>
            <a:r>
              <a:rPr lang="hu-HU" baseline="0" dirty="0" smtClean="0"/>
              <a:t> </a:t>
            </a:r>
            <a:r>
              <a:rPr lang="hu-HU" baseline="0" dirty="0" err="1" smtClean="0"/>
              <a:t>knowledge</a:t>
            </a:r>
            <a:r>
              <a:rPr lang="hu-HU" baseline="0" dirty="0" smtClean="0"/>
              <a:t> </a:t>
            </a:r>
            <a:r>
              <a:rPr lang="hu-HU" baseline="0" dirty="0" err="1" smtClean="0"/>
              <a:t>is</a:t>
            </a:r>
            <a:r>
              <a:rPr lang="hu-HU" baseline="0" dirty="0" smtClean="0"/>
              <a:t> </a:t>
            </a:r>
            <a:r>
              <a:rPr lang="hu-HU" baseline="0" dirty="0" err="1" smtClean="0"/>
              <a:t>poor</a:t>
            </a:r>
            <a:r>
              <a:rPr lang="hu-HU" baseline="0" dirty="0" smtClean="0"/>
              <a:t> </a:t>
            </a:r>
            <a:r>
              <a:rPr lang="hu-HU" baseline="0" dirty="0" err="1" smtClean="0"/>
              <a:t>in</a:t>
            </a:r>
            <a:r>
              <a:rPr lang="hu-HU" baseline="0" dirty="0" smtClean="0"/>
              <a:t> </a:t>
            </a:r>
            <a:r>
              <a:rPr lang="hu-HU" baseline="0" dirty="0" err="1" smtClean="0"/>
              <a:t>this</a:t>
            </a:r>
            <a:r>
              <a:rPr lang="hu-HU" baseline="0" dirty="0" smtClean="0"/>
              <a:t> </a:t>
            </a:r>
            <a:r>
              <a:rPr lang="hu-HU" baseline="0" dirty="0" err="1" smtClean="0"/>
              <a:t>field</a:t>
            </a:r>
            <a:r>
              <a:rPr lang="hu-HU" baseline="0" dirty="0" smtClean="0"/>
              <a:t>, </a:t>
            </a:r>
            <a:r>
              <a:rPr lang="hu-HU" baseline="0" dirty="0" err="1" smtClean="0"/>
              <a:t>so</a:t>
            </a:r>
            <a:r>
              <a:rPr lang="hu-HU" baseline="0" dirty="0" smtClean="0"/>
              <a:t> </a:t>
            </a:r>
            <a:r>
              <a:rPr lang="hu-HU" baseline="0" dirty="0" err="1" smtClean="0"/>
              <a:t>we</a:t>
            </a:r>
            <a:r>
              <a:rPr lang="hu-HU" baseline="0" dirty="0" smtClean="0"/>
              <a:t> </a:t>
            </a:r>
            <a:r>
              <a:rPr lang="hu-HU" baseline="0" dirty="0" err="1" smtClean="0"/>
              <a:t>should</a:t>
            </a:r>
            <a:r>
              <a:rPr lang="hu-HU" baseline="0" dirty="0" smtClean="0"/>
              <a:t> </a:t>
            </a:r>
            <a:r>
              <a:rPr lang="hu-HU" baseline="0" dirty="0" err="1" smtClean="0"/>
              <a:t>learn</a:t>
            </a:r>
            <a:r>
              <a:rPr lang="hu-HU" baseline="0" dirty="0" smtClean="0"/>
              <a:t> more. </a:t>
            </a:r>
            <a:r>
              <a:rPr lang="hu-HU" baseline="0" dirty="0" err="1" smtClean="0"/>
              <a:t>Anesthesiologists</a:t>
            </a:r>
            <a:r>
              <a:rPr lang="hu-HU" baseline="0" dirty="0" smtClean="0"/>
              <a:t> </a:t>
            </a:r>
            <a:r>
              <a:rPr lang="hu-HU" baseline="0" dirty="0" err="1" smtClean="0"/>
              <a:t>as</a:t>
            </a:r>
            <a:r>
              <a:rPr lang="hu-HU" baseline="0" dirty="0" smtClean="0"/>
              <a:t> </a:t>
            </a:r>
            <a:r>
              <a:rPr lang="hu-HU" baseline="0" dirty="0" err="1" smtClean="0"/>
              <a:t>we</a:t>
            </a:r>
            <a:r>
              <a:rPr lang="hu-HU" baseline="0" dirty="0" smtClean="0"/>
              <a:t> </a:t>
            </a:r>
            <a:r>
              <a:rPr lang="hu-HU" baseline="0" dirty="0" err="1" smtClean="0"/>
              <a:t>are</a:t>
            </a:r>
            <a:r>
              <a:rPr lang="hu-HU" baseline="0" dirty="0" smtClean="0"/>
              <a:t> </a:t>
            </a:r>
            <a:r>
              <a:rPr lang="hu-HU" baseline="0" dirty="0" err="1" smtClean="0"/>
              <a:t>perfect</a:t>
            </a:r>
            <a:r>
              <a:rPr lang="hu-HU" baseline="0" dirty="0" smtClean="0"/>
              <a:t> </a:t>
            </a:r>
            <a:r>
              <a:rPr lang="hu-HU" baseline="0" dirty="0" err="1" smtClean="0"/>
              <a:t>at</a:t>
            </a:r>
            <a:r>
              <a:rPr lang="hu-HU" baseline="0" dirty="0" smtClean="0"/>
              <a:t> </a:t>
            </a:r>
            <a:r>
              <a:rPr lang="hu-HU" baseline="0" dirty="0" err="1" smtClean="0"/>
              <a:t>putting</a:t>
            </a:r>
            <a:r>
              <a:rPr lang="hu-HU" baseline="0" dirty="0" smtClean="0"/>
              <a:t> a </a:t>
            </a:r>
            <a:r>
              <a:rPr lang="hu-HU" baseline="0" dirty="0" err="1" smtClean="0"/>
              <a:t>patient</a:t>
            </a:r>
            <a:r>
              <a:rPr lang="hu-HU" baseline="0" dirty="0" smtClean="0"/>
              <a:t> </a:t>
            </a:r>
            <a:r>
              <a:rPr lang="hu-HU" baseline="0" dirty="0" err="1" smtClean="0"/>
              <a:t>into</a:t>
            </a:r>
            <a:r>
              <a:rPr lang="hu-HU" baseline="0" dirty="0" smtClean="0"/>
              <a:t> </a:t>
            </a:r>
            <a:r>
              <a:rPr lang="hu-HU" baseline="0" dirty="0" err="1" smtClean="0"/>
              <a:t>sleep</a:t>
            </a:r>
            <a:r>
              <a:rPr lang="hu-HU" baseline="0" dirty="0" smtClean="0"/>
              <a:t>…</a:t>
            </a:r>
            <a:r>
              <a:rPr lang="hu-HU" baseline="0" dirty="0" err="1" smtClean="0"/>
              <a:t>we</a:t>
            </a:r>
            <a:r>
              <a:rPr lang="hu-HU" baseline="0" dirty="0" smtClean="0"/>
              <a:t> </a:t>
            </a:r>
            <a:r>
              <a:rPr lang="hu-HU" baseline="0" dirty="0" err="1" smtClean="0"/>
              <a:t>can</a:t>
            </a:r>
            <a:r>
              <a:rPr lang="hu-HU" baseline="0" dirty="0" smtClean="0"/>
              <a:t> </a:t>
            </a:r>
            <a:r>
              <a:rPr lang="hu-HU" baseline="0" dirty="0" err="1" smtClean="0"/>
              <a:t>provide</a:t>
            </a:r>
            <a:r>
              <a:rPr lang="hu-HU" baseline="0" dirty="0" smtClean="0"/>
              <a:t> </a:t>
            </a:r>
            <a:r>
              <a:rPr lang="hu-HU" baseline="0" dirty="0" err="1" smtClean="0"/>
              <a:t>real</a:t>
            </a:r>
            <a:r>
              <a:rPr lang="hu-HU" baseline="0" dirty="0" smtClean="0"/>
              <a:t> </a:t>
            </a:r>
            <a:r>
              <a:rPr lang="hu-HU" baseline="0" dirty="0" err="1" smtClean="0"/>
              <a:t>analgesia</a:t>
            </a:r>
            <a:r>
              <a:rPr lang="hu-HU" baseline="0" dirty="0" smtClean="0"/>
              <a:t> </a:t>
            </a:r>
            <a:r>
              <a:rPr lang="hu-HU" baseline="0" dirty="0" err="1" smtClean="0"/>
              <a:t>in</a:t>
            </a:r>
            <a:r>
              <a:rPr lang="hu-HU" baseline="0" dirty="0" smtClean="0"/>
              <a:t> </a:t>
            </a:r>
            <a:r>
              <a:rPr lang="hu-HU" baseline="0" dirty="0" err="1" smtClean="0"/>
              <a:t>operating</a:t>
            </a:r>
            <a:r>
              <a:rPr lang="hu-HU" baseline="0" dirty="0" smtClean="0"/>
              <a:t> </a:t>
            </a:r>
            <a:r>
              <a:rPr lang="hu-HU" baseline="0" dirty="0" err="1" smtClean="0"/>
              <a:t>theatre</a:t>
            </a:r>
            <a:r>
              <a:rPr lang="hu-HU" baseline="0" dirty="0" smtClean="0"/>
              <a:t> </a:t>
            </a:r>
            <a:r>
              <a:rPr lang="hu-HU" baseline="0" dirty="0" err="1" smtClean="0"/>
              <a:t>settings</a:t>
            </a:r>
            <a:r>
              <a:rPr lang="hu-HU" baseline="0" dirty="0" smtClean="0"/>
              <a:t> </a:t>
            </a:r>
            <a:r>
              <a:rPr lang="hu-HU" baseline="0" dirty="0" err="1" smtClean="0"/>
              <a:t>or</a:t>
            </a:r>
            <a:r>
              <a:rPr lang="hu-HU" baseline="0" dirty="0" smtClean="0"/>
              <a:t> </a:t>
            </a:r>
            <a:r>
              <a:rPr lang="hu-HU" baseline="0" dirty="0" err="1" smtClean="0"/>
              <a:t>at</a:t>
            </a:r>
            <a:r>
              <a:rPr lang="hu-HU" baseline="0" dirty="0" smtClean="0"/>
              <a:t> </a:t>
            </a:r>
            <a:r>
              <a:rPr lang="hu-HU" baseline="0" dirty="0" err="1" smtClean="0"/>
              <a:t>home</a:t>
            </a:r>
            <a:r>
              <a:rPr lang="hu-HU" baseline="0" dirty="0" smtClean="0"/>
              <a:t> </a:t>
            </a:r>
            <a:r>
              <a:rPr lang="hu-HU" baseline="0" dirty="0" err="1" smtClean="0"/>
              <a:t>for</a:t>
            </a:r>
            <a:r>
              <a:rPr lang="hu-HU" baseline="0" dirty="0" smtClean="0"/>
              <a:t> Michael Jackson. </a:t>
            </a:r>
            <a:r>
              <a:rPr lang="hu-HU" baseline="0" dirty="0" err="1" smtClean="0"/>
              <a:t>So</a:t>
            </a:r>
            <a:r>
              <a:rPr lang="hu-HU" baseline="0" dirty="0" smtClean="0"/>
              <a:t> </a:t>
            </a:r>
            <a:r>
              <a:rPr lang="hu-HU" baseline="0" dirty="0" err="1" smtClean="0"/>
              <a:t>we</a:t>
            </a:r>
            <a:r>
              <a:rPr lang="hu-HU" baseline="0" dirty="0" smtClean="0"/>
              <a:t> </a:t>
            </a:r>
            <a:r>
              <a:rPr lang="hu-HU" baseline="0" dirty="0" err="1" smtClean="0"/>
              <a:t>are</a:t>
            </a:r>
            <a:r>
              <a:rPr lang="hu-HU" baseline="0" dirty="0" smtClean="0"/>
              <a:t> </a:t>
            </a:r>
            <a:r>
              <a:rPr lang="hu-HU" baseline="0" dirty="0" err="1" smtClean="0"/>
              <a:t>the</a:t>
            </a:r>
            <a:r>
              <a:rPr lang="hu-HU" baseline="0" dirty="0" smtClean="0"/>
              <a:t> </a:t>
            </a:r>
            <a:r>
              <a:rPr lang="hu-HU" baseline="0" dirty="0" err="1" smtClean="0"/>
              <a:t>ones</a:t>
            </a:r>
            <a:r>
              <a:rPr lang="hu-HU" baseline="0" dirty="0" smtClean="0"/>
              <a:t> </a:t>
            </a:r>
            <a:r>
              <a:rPr lang="hu-HU" baseline="0" dirty="0" err="1" smtClean="0"/>
              <a:t>who</a:t>
            </a:r>
            <a:r>
              <a:rPr lang="hu-HU" baseline="0" dirty="0" smtClean="0"/>
              <a:t> </a:t>
            </a:r>
            <a:r>
              <a:rPr lang="hu-HU" baseline="0" dirty="0" err="1" smtClean="0"/>
              <a:t>don’t</a:t>
            </a:r>
            <a:r>
              <a:rPr lang="hu-HU" baseline="0" dirty="0" smtClean="0"/>
              <a:t> </a:t>
            </a:r>
            <a:r>
              <a:rPr lang="hu-HU" baseline="0" dirty="0" err="1" smtClean="0"/>
              <a:t>need</a:t>
            </a:r>
            <a:r>
              <a:rPr lang="hu-HU" baseline="0" dirty="0" smtClean="0"/>
              <a:t> </a:t>
            </a:r>
            <a:r>
              <a:rPr lang="hu-HU" baseline="0" dirty="0" err="1" smtClean="0"/>
              <a:t>to</a:t>
            </a:r>
            <a:r>
              <a:rPr lang="hu-HU" baseline="0" dirty="0" smtClean="0"/>
              <a:t> </a:t>
            </a:r>
            <a:r>
              <a:rPr lang="hu-HU" baseline="0" dirty="0" err="1" smtClean="0"/>
              <a:t>learn</a:t>
            </a:r>
            <a:r>
              <a:rPr lang="hu-HU" baseline="0" dirty="0" smtClean="0"/>
              <a:t> more? </a:t>
            </a:r>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33</a:t>
            </a:fld>
            <a:endParaRPr lang="hu-HU">
              <a:solidFill>
                <a:prstClr val="black"/>
              </a:solidFill>
              <a:latin typeface="Calibri" panose="020F0502020204030204"/>
            </a:endParaRPr>
          </a:p>
        </p:txBody>
      </p:sp>
    </p:spTree>
    <p:extLst>
      <p:ext uri="{BB962C8B-B14F-4D97-AF65-F5344CB8AC3E}">
        <p14:creationId xmlns:p14="http://schemas.microsoft.com/office/powerpoint/2010/main" val="58636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kern="1200" dirty="0" err="1" smtClean="0">
                <a:solidFill>
                  <a:schemeClr val="tx1"/>
                </a:solidFill>
                <a:effectLst/>
                <a:latin typeface="+mn-lt"/>
                <a:ea typeface="+mn-ea"/>
                <a:cs typeface="+mn-cs"/>
              </a:rPr>
              <a:t>We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should</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avoid</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offering</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false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promises</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to</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patient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It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can</a:t>
            </a:r>
            <a:r>
              <a:rPr lang="hu-HU" sz="1200" kern="1200" dirty="0" smtClean="0">
                <a:solidFill>
                  <a:schemeClr val="tx1"/>
                </a:solidFill>
                <a:effectLst/>
                <a:latin typeface="+mn-lt"/>
                <a:ea typeface="+mn-ea"/>
                <a:cs typeface="+mn-cs"/>
              </a:rPr>
              <a:t> be </a:t>
            </a:r>
            <a:r>
              <a:rPr lang="hu-HU" sz="1200" kern="1200" dirty="0" err="1" smtClean="0">
                <a:solidFill>
                  <a:schemeClr val="tx1"/>
                </a:solidFill>
                <a:effectLst/>
                <a:latin typeface="+mn-lt"/>
                <a:ea typeface="+mn-ea"/>
                <a:cs typeface="+mn-cs"/>
              </a:rPr>
              <a:t>deceitful</a:t>
            </a:r>
            <a:r>
              <a:rPr lang="hu-HU" sz="1200" kern="1200" dirty="0" smtClean="0">
                <a:solidFill>
                  <a:schemeClr val="tx1"/>
                </a:solidFill>
                <a:effectLst/>
                <a:latin typeface="+mn-lt"/>
                <a:ea typeface="+mn-ea"/>
                <a:cs typeface="+mn-cs"/>
              </a:rPr>
              <a:t> and </a:t>
            </a:r>
            <a:r>
              <a:rPr lang="hu-HU" sz="1200" kern="1200" dirty="0" err="1" smtClean="0">
                <a:solidFill>
                  <a:schemeClr val="tx1"/>
                </a:solidFill>
                <a:effectLst/>
                <a:latin typeface="+mn-lt"/>
                <a:ea typeface="+mn-ea"/>
                <a:cs typeface="+mn-cs"/>
              </a:rPr>
              <a:t>induce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false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hopes</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Sometimes</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or</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really</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often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despite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every</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effort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complete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pain</a:t>
            </a:r>
            <a:r>
              <a:rPr lang="hu-HU" sz="1200" kern="1200" dirty="0" smtClean="0">
                <a:solidFill>
                  <a:schemeClr val="tx1"/>
                </a:solidFill>
                <a:effectLst/>
                <a:latin typeface="+mn-lt"/>
                <a:ea typeface="+mn-ea"/>
                <a:cs typeface="+mn-cs"/>
              </a:rPr>
              <a:t> relief, </a:t>
            </a:r>
            <a:r>
              <a:rPr lang="hu-HU" sz="1200" kern="1200" dirty="0" err="1" smtClean="0">
                <a:solidFill>
                  <a:schemeClr val="tx1"/>
                </a:solidFill>
                <a:effectLst/>
                <a:latin typeface="+mn-lt"/>
                <a:ea typeface="+mn-ea"/>
                <a:cs typeface="+mn-cs"/>
              </a:rPr>
              <a:t>analgesia</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cannot</a:t>
            </a:r>
            <a:r>
              <a:rPr lang="hu-HU" sz="1200" kern="1200" dirty="0" smtClean="0">
                <a:solidFill>
                  <a:schemeClr val="tx1"/>
                </a:solidFill>
                <a:effectLst/>
                <a:latin typeface="+mn-lt"/>
                <a:ea typeface="+mn-ea"/>
                <a:cs typeface="+mn-cs"/>
              </a:rPr>
              <a:t> be </a:t>
            </a:r>
            <a:r>
              <a:rPr lang="hu-HU" sz="1200" kern="1200" dirty="0" err="1" smtClean="0">
                <a:solidFill>
                  <a:schemeClr val="tx1"/>
                </a:solidFill>
                <a:effectLst/>
                <a:latin typeface="+mn-lt"/>
                <a:ea typeface="+mn-ea"/>
                <a:cs typeface="+mn-cs"/>
              </a:rPr>
              <a:t>achieved</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That’s</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why</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we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shouldn’t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offer</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such</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hope</a:t>
            </a:r>
            <a:r>
              <a:rPr lang="hu-HU" sz="1200" kern="1200" dirty="0" smtClean="0">
                <a:solidFill>
                  <a:schemeClr val="tx1"/>
                </a:solidFill>
                <a:effectLst/>
                <a:latin typeface="+mn-lt"/>
                <a:ea typeface="+mn-ea"/>
                <a:cs typeface="+mn-cs"/>
              </a:rPr>
              <a:t> and </a:t>
            </a:r>
            <a:r>
              <a:rPr lang="hu-HU" sz="1200" kern="1200" dirty="0" err="1" smtClean="0">
                <a:solidFill>
                  <a:schemeClr val="tx1"/>
                </a:solidFill>
                <a:effectLst/>
                <a:latin typeface="+mn-lt"/>
                <a:ea typeface="+mn-ea"/>
                <a:cs typeface="+mn-cs"/>
              </a:rPr>
              <a:t>optimism</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that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we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can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convey</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to</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patient</a:t>
            </a:r>
            <a:r>
              <a:rPr lang="hu-HU" sz="1200" kern="1200" dirty="0" smtClean="0">
                <a:solidFill>
                  <a:schemeClr val="tx1"/>
                </a:solidFill>
                <a:effectLst/>
                <a:latin typeface="+mn-lt"/>
                <a:ea typeface="+mn-ea"/>
                <a:cs typeface="+mn-cs"/>
              </a:rPr>
              <a:t> a 75 </a:t>
            </a:r>
            <a:r>
              <a:rPr lang="hu-HU" sz="1200" kern="1200" dirty="0" err="1" smtClean="0">
                <a:solidFill>
                  <a:schemeClr val="tx1"/>
                </a:solidFill>
                <a:effectLst/>
                <a:latin typeface="+mn-lt"/>
                <a:ea typeface="+mn-ea"/>
                <a:cs typeface="+mn-cs"/>
              </a:rPr>
              <a:t>or</a:t>
            </a:r>
            <a:r>
              <a:rPr lang="hu-HU" sz="1200" kern="1200" dirty="0" smtClean="0">
                <a:solidFill>
                  <a:schemeClr val="tx1"/>
                </a:solidFill>
                <a:effectLst/>
                <a:latin typeface="+mn-lt"/>
                <a:ea typeface="+mn-ea"/>
                <a:cs typeface="+mn-cs"/>
              </a:rPr>
              <a:t> 100% </a:t>
            </a:r>
            <a:r>
              <a:rPr lang="hu-HU" sz="1200" kern="1200" dirty="0" err="1" smtClean="0">
                <a:solidFill>
                  <a:schemeClr val="tx1"/>
                </a:solidFill>
                <a:effectLst/>
                <a:latin typeface="+mn-lt"/>
                <a:ea typeface="+mn-ea"/>
                <a:cs typeface="+mn-cs"/>
              </a:rPr>
              <a:t>improvement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in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his</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her</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condition</a:t>
            </a:r>
            <a:r>
              <a:rPr lang="hu-HU" sz="1200" kern="1200" dirty="0" smtClean="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34</a:t>
            </a:fld>
            <a:endParaRPr lang="hu-HU">
              <a:solidFill>
                <a:prstClr val="black"/>
              </a:solidFill>
              <a:latin typeface="Calibri" panose="020F0502020204030204"/>
            </a:endParaRPr>
          </a:p>
        </p:txBody>
      </p:sp>
    </p:spTree>
    <p:extLst>
      <p:ext uri="{BB962C8B-B14F-4D97-AF65-F5344CB8AC3E}">
        <p14:creationId xmlns:p14="http://schemas.microsoft.com/office/powerpoint/2010/main" val="535018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711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smtClean="0"/>
              <a:t>A perifériás idegrostok </a:t>
            </a:r>
            <a:r>
              <a:rPr lang="hu-HU" dirty="0" err="1" smtClean="0"/>
              <a:t>szenzitizációs</a:t>
            </a:r>
            <a:r>
              <a:rPr lang="hu-HU" dirty="0" smtClean="0"/>
              <a:t> képessége, bonyolult a sok résztvevő </a:t>
            </a:r>
            <a:r>
              <a:rPr lang="hu-HU" dirty="0" err="1" smtClean="0"/>
              <a:t>modulator</a:t>
            </a:r>
            <a:r>
              <a:rPr lang="hu-HU" dirty="0" smtClean="0"/>
              <a:t> és receptor miatt. Míg a PS elsődleges </a:t>
            </a:r>
            <a:r>
              <a:rPr lang="hu-HU" dirty="0" err="1" smtClean="0"/>
              <a:t>hyperalgeziáért</a:t>
            </a:r>
            <a:r>
              <a:rPr lang="hu-HU" dirty="0" smtClean="0"/>
              <a:t> addig a CS a </a:t>
            </a:r>
            <a:r>
              <a:rPr lang="hu-HU" dirty="0" err="1" smtClean="0"/>
              <a:t>secunder</a:t>
            </a:r>
            <a:r>
              <a:rPr lang="hu-HU" dirty="0" smtClean="0"/>
              <a:t> </a:t>
            </a:r>
            <a:r>
              <a:rPr lang="hu-HU" dirty="0" err="1" smtClean="0"/>
              <a:t>hyperalgesiáért</a:t>
            </a:r>
            <a:r>
              <a:rPr lang="hu-HU" dirty="0" smtClean="0"/>
              <a:t> felelős.</a:t>
            </a:r>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34504367-4E67-44CF-BEF5-6DE1D1B7DB97}" type="slidenum">
              <a:rPr lang="hu-HU" smtClean="0">
                <a:solidFill>
                  <a:prstClr val="black"/>
                </a:solidFill>
                <a:latin typeface="Calibri" panose="020F0502020204030204"/>
              </a:rPr>
              <a:pPr/>
              <a:t>7</a:t>
            </a:fld>
            <a:endParaRPr lang="hu-HU">
              <a:solidFill>
                <a:prstClr val="black"/>
              </a:solidFill>
              <a:latin typeface="Calibri" panose="020F0502020204030204"/>
            </a:endParaRPr>
          </a:p>
        </p:txBody>
      </p:sp>
    </p:spTree>
    <p:extLst>
      <p:ext uri="{BB962C8B-B14F-4D97-AF65-F5344CB8AC3E}">
        <p14:creationId xmlns:p14="http://schemas.microsoft.com/office/powerpoint/2010/main" val="1123793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smtClean="0"/>
              <a:t>A perifériás idegrostok </a:t>
            </a:r>
            <a:r>
              <a:rPr lang="hu-HU" dirty="0" err="1" smtClean="0"/>
              <a:t>szenzitizációs</a:t>
            </a:r>
            <a:r>
              <a:rPr lang="hu-HU" dirty="0" smtClean="0"/>
              <a:t> képessége, bonyolult a sok résztvevő </a:t>
            </a:r>
            <a:r>
              <a:rPr lang="hu-HU" dirty="0" err="1" smtClean="0"/>
              <a:t>modulator</a:t>
            </a:r>
            <a:r>
              <a:rPr lang="hu-HU" dirty="0" smtClean="0"/>
              <a:t> és receptor miatt. Míg a PS elsődleges </a:t>
            </a:r>
            <a:r>
              <a:rPr lang="hu-HU" dirty="0" err="1" smtClean="0"/>
              <a:t>hyperalgeziáért</a:t>
            </a:r>
            <a:r>
              <a:rPr lang="hu-HU" dirty="0" smtClean="0"/>
              <a:t> addig a CS a </a:t>
            </a:r>
            <a:r>
              <a:rPr lang="hu-HU" dirty="0" err="1" smtClean="0"/>
              <a:t>secunder</a:t>
            </a:r>
            <a:r>
              <a:rPr lang="hu-HU" dirty="0" smtClean="0"/>
              <a:t> </a:t>
            </a:r>
            <a:r>
              <a:rPr lang="hu-HU" dirty="0" err="1" smtClean="0"/>
              <a:t>hyperalgesiáért</a:t>
            </a:r>
            <a:r>
              <a:rPr lang="hu-HU" dirty="0" smtClean="0"/>
              <a:t> felelős.</a:t>
            </a:r>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34504367-4E67-44CF-BEF5-6DE1D1B7DB97}" type="slidenum">
              <a:rPr lang="hu-HU" smtClean="0">
                <a:solidFill>
                  <a:prstClr val="black"/>
                </a:solidFill>
                <a:latin typeface="Calibri" panose="020F0502020204030204"/>
              </a:rPr>
              <a:pPr/>
              <a:t>8</a:t>
            </a:fld>
            <a:endParaRPr lang="hu-HU">
              <a:solidFill>
                <a:prstClr val="black"/>
              </a:solidFill>
              <a:latin typeface="Calibri" panose="020F0502020204030204"/>
            </a:endParaRPr>
          </a:p>
        </p:txBody>
      </p:sp>
    </p:spTree>
    <p:extLst>
      <p:ext uri="{BB962C8B-B14F-4D97-AF65-F5344CB8AC3E}">
        <p14:creationId xmlns:p14="http://schemas.microsoft.com/office/powerpoint/2010/main" val="336119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dirty="0" smtClean="0"/>
              <a:t>A perifériás idegrostok </a:t>
            </a:r>
            <a:r>
              <a:rPr lang="hu-HU" dirty="0" err="1" smtClean="0"/>
              <a:t>szenzitizációs</a:t>
            </a:r>
            <a:r>
              <a:rPr lang="hu-HU" dirty="0" smtClean="0"/>
              <a:t> képessége, bonyolult a sok résztvevő </a:t>
            </a:r>
            <a:r>
              <a:rPr lang="hu-HU" dirty="0" err="1" smtClean="0"/>
              <a:t>modulator</a:t>
            </a:r>
            <a:r>
              <a:rPr lang="hu-HU" dirty="0" smtClean="0"/>
              <a:t> és receptor miatt. Míg a PS elsődleges </a:t>
            </a:r>
            <a:r>
              <a:rPr lang="hu-HU" dirty="0" err="1" smtClean="0"/>
              <a:t>hyperalgeziáért</a:t>
            </a:r>
            <a:r>
              <a:rPr lang="hu-HU" dirty="0" smtClean="0"/>
              <a:t> addig a CS a </a:t>
            </a:r>
            <a:r>
              <a:rPr lang="hu-HU" dirty="0" err="1" smtClean="0"/>
              <a:t>secunder</a:t>
            </a:r>
            <a:r>
              <a:rPr lang="hu-HU" dirty="0" smtClean="0"/>
              <a:t> </a:t>
            </a:r>
            <a:r>
              <a:rPr lang="hu-HU" dirty="0" err="1" smtClean="0"/>
              <a:t>hyperalgesiáért</a:t>
            </a:r>
            <a:r>
              <a:rPr lang="hu-HU" dirty="0" smtClean="0"/>
              <a:t> felelős.</a:t>
            </a:r>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34504367-4E67-44CF-BEF5-6DE1D1B7DB97}" type="slidenum">
              <a:rPr lang="hu-HU" smtClean="0">
                <a:solidFill>
                  <a:prstClr val="black"/>
                </a:solidFill>
                <a:latin typeface="Calibri" panose="020F0502020204030204"/>
              </a:rPr>
              <a:pPr/>
              <a:t>9</a:t>
            </a:fld>
            <a:endParaRPr lang="hu-HU">
              <a:solidFill>
                <a:prstClr val="black"/>
              </a:solidFill>
              <a:latin typeface="Calibri" panose="020F0502020204030204"/>
            </a:endParaRPr>
          </a:p>
        </p:txBody>
      </p:sp>
    </p:spTree>
    <p:extLst>
      <p:ext uri="{BB962C8B-B14F-4D97-AF65-F5344CB8AC3E}">
        <p14:creationId xmlns:p14="http://schemas.microsoft.com/office/powerpoint/2010/main" val="1568059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r>
              <a:rPr lang="hu-HU" sz="1100" b="0" i="0" u="none" strike="noStrike" cap="none" dirty="0" err="1" smtClean="0">
                <a:solidFill>
                  <a:srgbClr val="000000"/>
                </a:solidFill>
                <a:effectLst/>
                <a:latin typeface="Arial"/>
                <a:ea typeface="Arial"/>
                <a:cs typeface="Arial"/>
                <a:sym typeface="Arial"/>
              </a:rPr>
              <a:t>lysophosphatidic</a:t>
            </a:r>
            <a:r>
              <a:rPr lang="hu-HU" sz="1100" b="0" i="0" u="none" strike="noStrike" cap="none" dirty="0" smtClean="0">
                <a:solidFill>
                  <a:srgbClr val="000000"/>
                </a:solidFill>
                <a:effectLst/>
                <a:latin typeface="Arial"/>
                <a:ea typeface="Arial"/>
                <a:cs typeface="Arial"/>
                <a:sym typeface="Arial"/>
              </a:rPr>
              <a:t> </a:t>
            </a:r>
            <a:r>
              <a:rPr lang="hu-HU" sz="1100" b="1" i="0" u="none" strike="noStrike" cap="none" dirty="0" err="1" smtClean="0">
                <a:solidFill>
                  <a:srgbClr val="000000"/>
                </a:solidFill>
                <a:effectLst/>
                <a:latin typeface="Arial"/>
                <a:ea typeface="Arial"/>
                <a:cs typeface="Arial"/>
                <a:sym typeface="Arial"/>
              </a:rPr>
              <a:t>acid</a:t>
            </a:r>
            <a:r>
              <a:rPr lang="hu-HU" sz="1100" b="0" i="0" u="none" strike="noStrike" cap="none" dirty="0" smtClean="0">
                <a:solidFill>
                  <a:srgbClr val="000000"/>
                </a:solidFill>
                <a:effectLst/>
                <a:latin typeface="Arial"/>
                <a:ea typeface="Arial"/>
                <a:cs typeface="Arial"/>
                <a:sym typeface="Arial"/>
              </a:rPr>
              <a:t> (</a:t>
            </a:r>
            <a:r>
              <a:rPr lang="hu-HU" sz="1100" b="1" i="0" u="none" strike="noStrike" cap="none" dirty="0" smtClean="0">
                <a:solidFill>
                  <a:srgbClr val="000000"/>
                </a:solidFill>
                <a:effectLst/>
                <a:latin typeface="Arial"/>
                <a:ea typeface="Arial"/>
                <a:cs typeface="Arial"/>
                <a:sym typeface="Arial"/>
              </a:rPr>
              <a:t>LPA</a:t>
            </a:r>
            <a:r>
              <a:rPr lang="hu-HU" sz="1100" b="0" i="0" u="none" strike="noStrike" cap="none" dirty="0" smtClean="0">
                <a:solidFill>
                  <a:srgbClr val="000000"/>
                </a:solidFill>
                <a:effectLst/>
                <a:latin typeface="Arial"/>
                <a:ea typeface="Arial"/>
                <a:cs typeface="Arial"/>
                <a:sym typeface="Arial"/>
              </a:rPr>
              <a:t>) hydroperoxy-9Z,11E-octadecadienoic </a:t>
            </a:r>
            <a:r>
              <a:rPr lang="hu-HU" sz="1100" b="0" i="0" u="none" strike="noStrike" cap="none" dirty="0" err="1" smtClean="0">
                <a:solidFill>
                  <a:srgbClr val="000000"/>
                </a:solidFill>
                <a:effectLst/>
                <a:latin typeface="Arial"/>
                <a:ea typeface="Arial"/>
                <a:cs typeface="Arial"/>
                <a:sym typeface="Arial"/>
              </a:rPr>
              <a:t>acid</a:t>
            </a:r>
            <a:r>
              <a:rPr lang="hu-HU" sz="1100" b="0" i="0" u="none" strike="noStrike" cap="none" dirty="0" smtClean="0">
                <a:solidFill>
                  <a:srgbClr val="000000"/>
                </a:solidFill>
                <a:effectLst/>
                <a:latin typeface="Arial"/>
                <a:ea typeface="Arial"/>
                <a:cs typeface="Arial"/>
                <a:sym typeface="Arial"/>
              </a:rPr>
              <a:t> </a:t>
            </a:r>
            <a:endParaRPr lang="hu-HU" dirty="0"/>
          </a:p>
        </p:txBody>
      </p:sp>
    </p:spTree>
    <p:extLst>
      <p:ext uri="{BB962C8B-B14F-4D97-AF65-F5344CB8AC3E}">
        <p14:creationId xmlns:p14="http://schemas.microsoft.com/office/powerpoint/2010/main" val="656866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smtClean="0"/>
              <a:t>Így az ingerek </a:t>
            </a:r>
            <a:r>
              <a:rPr lang="hu-HU" dirty="0" err="1" smtClean="0"/>
              <a:t>eérok</a:t>
            </a:r>
            <a:r>
              <a:rPr lang="hu-HU" dirty="0" smtClean="0"/>
              <a:t> a magasabb idegrendszeri struktúrákat. A fájdalomérzet fő központjai a </a:t>
            </a:r>
            <a:r>
              <a:rPr lang="hu-HU" dirty="0" err="1" smtClean="0"/>
              <a:t>cortikális</a:t>
            </a:r>
            <a:r>
              <a:rPr lang="hu-HU" dirty="0" smtClean="0"/>
              <a:t>, első és másodlagos érzőkéreg, továbbá a motoros kéreg. </a:t>
            </a:r>
            <a:r>
              <a:rPr lang="hu-HU" dirty="0" err="1" smtClean="0"/>
              <a:t>Subcorticális</a:t>
            </a:r>
            <a:r>
              <a:rPr lang="hu-HU" dirty="0" smtClean="0"/>
              <a:t> </a:t>
            </a:r>
            <a:r>
              <a:rPr lang="hu-HU" dirty="0" err="1" smtClean="0"/>
              <a:t>sturktúrák</a:t>
            </a:r>
            <a:r>
              <a:rPr lang="hu-HU" dirty="0" smtClean="0"/>
              <a:t> közül a </a:t>
            </a:r>
            <a:r>
              <a:rPr lang="hu-HU" dirty="0" err="1" smtClean="0"/>
              <a:t>prefrontális</a:t>
            </a:r>
            <a:r>
              <a:rPr lang="hu-HU" baseline="0" dirty="0" smtClean="0"/>
              <a:t> terület az elülső </a:t>
            </a:r>
            <a:r>
              <a:rPr lang="hu-HU" baseline="0" dirty="0" err="1" smtClean="0"/>
              <a:t>gyrus</a:t>
            </a:r>
            <a:r>
              <a:rPr lang="hu-HU" baseline="0" dirty="0" smtClean="0"/>
              <a:t> </a:t>
            </a:r>
            <a:r>
              <a:rPr lang="hu-HU" baseline="0" dirty="0" err="1" smtClean="0"/>
              <a:t>cinguli</a:t>
            </a:r>
            <a:r>
              <a:rPr lang="hu-HU" baseline="0" dirty="0" smtClean="0"/>
              <a:t>, az </a:t>
            </a:r>
            <a:r>
              <a:rPr lang="hu-HU" baseline="0" dirty="0" err="1" smtClean="0"/>
              <a:t>inzula</a:t>
            </a:r>
            <a:r>
              <a:rPr lang="hu-HU" baseline="0" dirty="0" smtClean="0"/>
              <a:t>, a limbikus rendszer, a </a:t>
            </a:r>
            <a:r>
              <a:rPr lang="hu-HU" baseline="0" dirty="0" err="1" smtClean="0"/>
              <a:t>talamus</a:t>
            </a:r>
            <a:r>
              <a:rPr lang="hu-HU" baseline="0" dirty="0" smtClean="0"/>
              <a:t>, </a:t>
            </a:r>
            <a:r>
              <a:rPr lang="hu-HU" baseline="0" dirty="0" err="1" smtClean="0"/>
              <a:t>a</a:t>
            </a:r>
            <a:r>
              <a:rPr lang="hu-HU" baseline="0" dirty="0" smtClean="0"/>
              <a:t> </a:t>
            </a:r>
            <a:r>
              <a:rPr lang="hu-HU" baseline="0" dirty="0" err="1" smtClean="0"/>
              <a:t>hypotalamus</a:t>
            </a:r>
            <a:r>
              <a:rPr lang="hu-HU" baseline="0" dirty="0" smtClean="0"/>
              <a:t>, </a:t>
            </a:r>
            <a:r>
              <a:rPr lang="hu-HU" baseline="0" dirty="0" err="1" smtClean="0"/>
              <a:t>a</a:t>
            </a:r>
            <a:r>
              <a:rPr lang="hu-HU" baseline="0" dirty="0" smtClean="0"/>
              <a:t> PAG és számos agytörzsi aktiváló rendszer. </a:t>
            </a:r>
            <a:endParaRPr lang="hu-HU" dirty="0" smtClean="0"/>
          </a:p>
          <a:p>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14</a:t>
            </a:fld>
            <a:endParaRPr lang="hu-HU">
              <a:solidFill>
                <a:prstClr val="black"/>
              </a:solidFill>
              <a:latin typeface="Calibri" panose="020F0502020204030204"/>
            </a:endParaRPr>
          </a:p>
        </p:txBody>
      </p:sp>
    </p:spTree>
    <p:extLst>
      <p:ext uri="{BB962C8B-B14F-4D97-AF65-F5344CB8AC3E}">
        <p14:creationId xmlns:p14="http://schemas.microsoft.com/office/powerpoint/2010/main" val="90433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lvl="0"/>
            <a:r>
              <a:rPr lang="hu-HU" sz="1200" kern="1200" dirty="0" err="1" smtClean="0">
                <a:solidFill>
                  <a:schemeClr val="tx1"/>
                </a:solidFill>
                <a:effectLst/>
                <a:latin typeface="+mn-lt"/>
                <a:ea typeface="+mn-ea"/>
                <a:cs typeface="+mn-cs"/>
              </a:rPr>
              <a:t>Now</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next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thing</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we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have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to</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discuss</a:t>
            </a:r>
            <a:r>
              <a:rPr lang="hu-HU" sz="1200" kern="1200" dirty="0" smtClean="0">
                <a:solidFill>
                  <a:schemeClr val="tx1"/>
                </a:solidFill>
                <a:effectLst/>
                <a:latin typeface="+mn-lt"/>
                <a:ea typeface="+mn-ea"/>
                <a:cs typeface="+mn-cs"/>
              </a:rPr>
              <a:t> is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modulation</a:t>
            </a:r>
            <a:r>
              <a:rPr lang="hu-HU"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Unbelievable as it may sound, yet sometimes the tiniest impact can injure the body in such a way that this momentarily ache develops into severe chronic pain, whereas a</a:t>
            </a:r>
            <a:r>
              <a:rPr lang="hu-HU"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gross comminution of a part of the body </a:t>
            </a:r>
            <a:r>
              <a:rPr lang="hu-HU" sz="1200" kern="1200" dirty="0" err="1" smtClean="0">
                <a:solidFill>
                  <a:schemeClr val="tx1"/>
                </a:solidFill>
                <a:effectLst/>
                <a:latin typeface="+mn-lt"/>
                <a:ea typeface="+mn-ea"/>
                <a:cs typeface="+mn-cs"/>
              </a:rPr>
              <a:t>engenders</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sometimes</a:t>
            </a:r>
            <a:r>
              <a:rPr lang="hu-HU" sz="1200" kern="1200" dirty="0" smtClean="0">
                <a:solidFill>
                  <a:schemeClr val="tx1"/>
                </a:solidFill>
                <a:effectLst/>
                <a:latin typeface="+mn-lt"/>
                <a:ea typeface="+mn-ea"/>
                <a:cs typeface="+mn-cs"/>
              </a:rPr>
              <a:t> a </a:t>
            </a:r>
            <a:r>
              <a:rPr lang="hu-HU" sz="1200" kern="1200" dirty="0" err="1" smtClean="0">
                <a:solidFill>
                  <a:schemeClr val="tx1"/>
                </a:solidFill>
                <a:effectLst/>
                <a:latin typeface="+mn-lt"/>
                <a:ea typeface="+mn-ea"/>
                <a:cs typeface="+mn-cs"/>
              </a:rPr>
              <a:t>fairly</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well-</a:t>
            </a:r>
            <a:r>
              <a:rPr lang="en-GB" sz="1200" kern="1200" dirty="0" smtClean="0">
                <a:solidFill>
                  <a:schemeClr val="tx1"/>
                </a:solidFill>
                <a:effectLst/>
                <a:latin typeface="+mn-lt"/>
                <a:ea typeface="+mn-ea"/>
                <a:cs typeface="+mn-cs"/>
              </a:rPr>
              <a:t>manageable pain sensation</a:t>
            </a:r>
            <a:r>
              <a:rPr lang="hu-HU" sz="1200" kern="1200" dirty="0" smtClean="0">
                <a:solidFill>
                  <a:schemeClr val="tx1"/>
                </a:solidFill>
                <a:effectLst/>
                <a:latin typeface="+mn-lt"/>
                <a:ea typeface="+mn-ea"/>
                <a:cs typeface="+mn-cs"/>
              </a:rPr>
              <a:t>. The </a:t>
            </a:r>
            <a:r>
              <a:rPr lang="hu-HU" sz="1200" kern="1200" dirty="0" err="1" smtClean="0">
                <a:solidFill>
                  <a:schemeClr val="tx1"/>
                </a:solidFill>
                <a:effectLst/>
                <a:latin typeface="+mn-lt"/>
                <a:ea typeface="+mn-ea"/>
                <a:cs typeface="+mn-cs"/>
              </a:rPr>
              <a:t>underlying</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mechanism</a:t>
            </a:r>
            <a:r>
              <a:rPr lang="hu-HU" sz="1200" kern="1200" dirty="0" smtClean="0">
                <a:solidFill>
                  <a:schemeClr val="tx1"/>
                </a:solidFill>
                <a:effectLst/>
                <a:latin typeface="+mn-lt"/>
                <a:ea typeface="+mn-ea"/>
                <a:cs typeface="+mn-cs"/>
              </a:rPr>
              <a:t> is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modulation</a:t>
            </a:r>
            <a:r>
              <a:rPr lang="hu-HU" sz="1200" kern="1200" dirty="0" smtClean="0">
                <a:solidFill>
                  <a:schemeClr val="tx1"/>
                </a:solidFill>
                <a:effectLst/>
                <a:latin typeface="+mn-lt"/>
                <a:ea typeface="+mn-ea"/>
                <a:cs typeface="+mn-cs"/>
              </a:rPr>
              <a:t>. The </a:t>
            </a:r>
            <a:r>
              <a:rPr lang="hu-HU" sz="1200" b="1" kern="1200" dirty="0" err="1" smtClean="0">
                <a:solidFill>
                  <a:schemeClr val="tx1"/>
                </a:solidFill>
                <a:effectLst/>
                <a:latin typeface="+mn-lt"/>
                <a:ea typeface="+mn-ea"/>
                <a:cs typeface="+mn-cs"/>
              </a:rPr>
              <a:t>modulation</a:t>
            </a:r>
            <a:r>
              <a:rPr lang="hu-HU" sz="1200" b="1" kern="1200" dirty="0" smtClean="0">
                <a:solidFill>
                  <a:schemeClr val="tx1"/>
                </a:solidFill>
                <a:effectLst/>
                <a:latin typeface="+mn-lt"/>
                <a:ea typeface="+mn-ea"/>
                <a:cs typeface="+mn-cs"/>
              </a:rPr>
              <a:t> </a:t>
            </a:r>
            <a:r>
              <a:rPr lang="hu-HU" sz="1200" b="1" kern="1200" dirty="0" err="1" smtClean="0">
                <a:solidFill>
                  <a:schemeClr val="tx1"/>
                </a:solidFill>
                <a:effectLst/>
                <a:latin typeface="+mn-lt"/>
                <a:ea typeface="+mn-ea"/>
                <a:cs typeface="+mn-cs"/>
              </a:rPr>
              <a:t>can</a:t>
            </a:r>
            <a:r>
              <a:rPr lang="hu-HU" sz="1200" b="1" kern="1200" dirty="0" smtClean="0">
                <a:solidFill>
                  <a:schemeClr val="tx1"/>
                </a:solidFill>
                <a:effectLst/>
                <a:latin typeface="+mn-lt"/>
                <a:ea typeface="+mn-ea"/>
                <a:cs typeface="+mn-cs"/>
              </a:rPr>
              <a:t> be a </a:t>
            </a:r>
            <a:r>
              <a:rPr lang="hu-HU" sz="1200" b="1" kern="1200" dirty="0" err="1" smtClean="0">
                <a:solidFill>
                  <a:schemeClr val="tx1"/>
                </a:solidFill>
                <a:effectLst/>
                <a:latin typeface="+mn-lt"/>
                <a:ea typeface="+mn-ea"/>
                <a:cs typeface="+mn-cs"/>
              </a:rPr>
              <a:t>potentiation</a:t>
            </a:r>
            <a:r>
              <a:rPr lang="hu-HU" sz="1200" b="1" kern="1200" dirty="0" smtClean="0">
                <a:solidFill>
                  <a:schemeClr val="tx1"/>
                </a:solidFill>
                <a:effectLst/>
                <a:latin typeface="+mn-lt"/>
                <a:ea typeface="+mn-ea"/>
                <a:cs typeface="+mn-cs"/>
              </a:rPr>
              <a:t> </a:t>
            </a:r>
            <a:r>
              <a:rPr lang="hu-HU" sz="1200" b="1" kern="1200" dirty="0" err="1" smtClean="0">
                <a:solidFill>
                  <a:schemeClr val="tx1"/>
                </a:solidFill>
                <a:effectLst/>
                <a:latin typeface="+mn-lt"/>
                <a:ea typeface="+mn-ea"/>
                <a:cs typeface="+mn-cs"/>
              </a:rPr>
              <a:t>or</a:t>
            </a:r>
            <a:r>
              <a:rPr lang="hu-HU" sz="1200" b="1" kern="1200" dirty="0" smtClean="0">
                <a:solidFill>
                  <a:schemeClr val="tx1"/>
                </a:solidFill>
                <a:effectLst/>
                <a:latin typeface="+mn-lt"/>
                <a:ea typeface="+mn-ea"/>
                <a:cs typeface="+mn-cs"/>
              </a:rPr>
              <a:t> </a:t>
            </a:r>
            <a:r>
              <a:rPr lang="hu-HU" sz="1200" b="1" kern="1200" dirty="0" err="1" smtClean="0">
                <a:solidFill>
                  <a:schemeClr val="tx1"/>
                </a:solidFill>
                <a:effectLst/>
                <a:latin typeface="+mn-lt"/>
                <a:ea typeface="+mn-ea"/>
                <a:cs typeface="+mn-cs"/>
              </a:rPr>
              <a:t>depression</a:t>
            </a:r>
            <a:r>
              <a:rPr lang="hu-HU" sz="1200" b="1"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causing</a:t>
            </a:r>
            <a:r>
              <a:rPr lang="hu-HU" sz="1200" kern="1200" dirty="0" smtClean="0">
                <a:solidFill>
                  <a:schemeClr val="tx1"/>
                </a:solidFill>
                <a:effectLst/>
                <a:latin typeface="+mn-lt"/>
                <a:ea typeface="+mn-ea"/>
                <a:cs typeface="+mn-cs"/>
              </a:rPr>
              <a:t> </a:t>
            </a:r>
            <a:r>
              <a:rPr lang="hu-HU" sz="1200" b="1" kern="1200" dirty="0" err="1" smtClean="0">
                <a:solidFill>
                  <a:schemeClr val="tx1"/>
                </a:solidFill>
                <a:effectLst/>
                <a:latin typeface="+mn-lt"/>
                <a:ea typeface="+mn-ea"/>
                <a:cs typeface="+mn-cs"/>
              </a:rPr>
              <a:t>hyperalgesia</a:t>
            </a:r>
            <a:r>
              <a:rPr lang="hu-HU" sz="1200" b="1" kern="1200" dirty="0" smtClean="0">
                <a:solidFill>
                  <a:schemeClr val="tx1"/>
                </a:solidFill>
                <a:effectLst/>
                <a:latin typeface="+mn-lt"/>
                <a:ea typeface="+mn-ea"/>
                <a:cs typeface="+mn-cs"/>
              </a:rPr>
              <a:t> </a:t>
            </a:r>
            <a:r>
              <a:rPr lang="hu-HU" sz="1200" b="1" kern="1200" dirty="0" err="1" smtClean="0">
                <a:solidFill>
                  <a:schemeClr val="tx1"/>
                </a:solidFill>
                <a:effectLst/>
                <a:latin typeface="+mn-lt"/>
                <a:ea typeface="+mn-ea"/>
                <a:cs typeface="+mn-cs"/>
              </a:rPr>
              <a:t>or</a:t>
            </a:r>
            <a:r>
              <a:rPr lang="hu-HU" sz="1200" b="1" kern="1200" dirty="0" smtClean="0">
                <a:solidFill>
                  <a:schemeClr val="tx1"/>
                </a:solidFill>
                <a:effectLst/>
                <a:latin typeface="+mn-lt"/>
                <a:ea typeface="+mn-ea"/>
                <a:cs typeface="+mn-cs"/>
              </a:rPr>
              <a:t> </a:t>
            </a:r>
            <a:r>
              <a:rPr lang="hu-HU" sz="1200" b="1" kern="1200" dirty="0" err="1" smtClean="0">
                <a:solidFill>
                  <a:schemeClr val="tx1"/>
                </a:solidFill>
                <a:effectLst/>
                <a:latin typeface="+mn-lt"/>
                <a:ea typeface="+mn-ea"/>
                <a:cs typeface="+mn-cs"/>
              </a:rPr>
              <a:t>pain</a:t>
            </a:r>
            <a:r>
              <a:rPr lang="hu-HU" sz="1200" b="1" kern="1200" dirty="0" smtClean="0">
                <a:solidFill>
                  <a:schemeClr val="tx1"/>
                </a:solidFill>
                <a:effectLst/>
                <a:latin typeface="+mn-lt"/>
                <a:ea typeface="+mn-ea"/>
                <a:cs typeface="+mn-cs"/>
              </a:rPr>
              <a:t> relief</a:t>
            </a:r>
            <a:r>
              <a:rPr lang="hu-HU" sz="1200" kern="1200" dirty="0" smtClean="0">
                <a:solidFill>
                  <a:schemeClr val="tx1"/>
                </a:solidFill>
                <a:effectLst/>
                <a:latin typeface="+mn-lt"/>
                <a:ea typeface="+mn-ea"/>
                <a:cs typeface="+mn-cs"/>
              </a:rPr>
              <a:t>. The most </a:t>
            </a:r>
            <a:r>
              <a:rPr lang="hu-HU" sz="1200" kern="1200" dirty="0" err="1" smtClean="0">
                <a:solidFill>
                  <a:schemeClr val="tx1"/>
                </a:solidFill>
                <a:effectLst/>
                <a:latin typeface="+mn-lt"/>
                <a:ea typeface="+mn-ea"/>
                <a:cs typeface="+mn-cs"/>
              </a:rPr>
              <a:t>important</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centers</a:t>
            </a:r>
            <a:r>
              <a:rPr lang="hu-HU" sz="1200" kern="1200" dirty="0" smtClean="0">
                <a:solidFill>
                  <a:schemeClr val="tx1"/>
                </a:solidFill>
                <a:effectLst/>
                <a:latin typeface="+mn-lt"/>
                <a:ea typeface="+mn-ea"/>
                <a:cs typeface="+mn-cs"/>
              </a:rPr>
              <a:t> of </a:t>
            </a:r>
            <a:r>
              <a:rPr lang="hu-HU" sz="1200" kern="1200" dirty="0" err="1" smtClean="0">
                <a:solidFill>
                  <a:schemeClr val="tx1"/>
                </a:solidFill>
                <a:effectLst/>
                <a:latin typeface="+mn-lt"/>
                <a:ea typeface="+mn-ea"/>
                <a:cs typeface="+mn-cs"/>
              </a:rPr>
              <a:t>pain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modulation</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are</a:t>
            </a:r>
            <a:r>
              <a:rPr lang="hu-HU" sz="1200" kern="1200" dirty="0" smtClean="0">
                <a:solidFill>
                  <a:schemeClr val="tx1"/>
                </a:solidFill>
                <a:effectLst/>
                <a:latin typeface="+mn-lt"/>
                <a:ea typeface="+mn-ea"/>
                <a:cs typeface="+mn-cs"/>
              </a:rPr>
              <a: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PAG, LC, NR and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NRG…</a:t>
            </a:r>
          </a:p>
          <a:p>
            <a:pPr lvl="0"/>
            <a:endParaRPr lang="hu-H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descending pathways originate in the </a:t>
            </a:r>
            <a:r>
              <a:rPr lang="en-US" sz="1200" b="1" kern="1200" dirty="0" smtClean="0">
                <a:solidFill>
                  <a:schemeClr val="tx1"/>
                </a:solidFill>
                <a:effectLst/>
                <a:latin typeface="+mn-lt"/>
                <a:ea typeface="+mn-ea"/>
                <a:cs typeface="+mn-cs"/>
              </a:rPr>
              <a:t>somatosensory cortex</a:t>
            </a:r>
            <a:r>
              <a:rPr lang="en-US" sz="1200" kern="1200" dirty="0" smtClean="0">
                <a:solidFill>
                  <a:schemeClr val="tx1"/>
                </a:solidFill>
                <a:effectLst/>
                <a:latin typeface="+mn-lt"/>
                <a:ea typeface="+mn-ea"/>
                <a:cs typeface="+mn-cs"/>
              </a:rPr>
              <a:t> that relays to the thalamus, and the </a:t>
            </a:r>
            <a:r>
              <a:rPr lang="en-US" sz="1200" b="1" u="sng" kern="1200" dirty="0" smtClean="0">
                <a:solidFill>
                  <a:schemeClr val="tx1"/>
                </a:solidFill>
                <a:effectLst/>
                <a:latin typeface="+mn-lt"/>
                <a:ea typeface="+mn-ea"/>
                <a:cs typeface="+mn-cs"/>
                <a:hlinkClick r:id="rId3"/>
              </a:rPr>
              <a:t>hypothalamus</a:t>
            </a:r>
            <a:r>
              <a:rPr lang="en-US" sz="1200" kern="1200" dirty="0" smtClean="0">
                <a:solidFill>
                  <a:schemeClr val="tx1"/>
                </a:solidFill>
                <a:effectLst/>
                <a:latin typeface="+mn-lt"/>
                <a:ea typeface="+mn-ea"/>
                <a:cs typeface="+mn-cs"/>
              </a:rPr>
              <a:t>. Thalamic neurons descend to the midbrain. There, they synapse on ascending pathways in the medulla and spinal cord and inhibit </a:t>
            </a:r>
            <a:r>
              <a:rPr lang="hu-HU" sz="1200" kern="1200" dirty="0" err="1" smtClean="0">
                <a:solidFill>
                  <a:schemeClr val="tx1"/>
                </a:solidFill>
                <a:effectLst/>
                <a:latin typeface="+mn-lt"/>
                <a:ea typeface="+mn-ea"/>
                <a:cs typeface="+mn-cs"/>
              </a:rPr>
              <a:t>the</a:t>
            </a:r>
            <a:r>
              <a:rPr lang="hu-H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ascending </a:t>
            </a:r>
            <a:r>
              <a:rPr lang="en-US" sz="1200" u="sng" kern="1200" dirty="0" smtClean="0">
                <a:solidFill>
                  <a:schemeClr val="tx1"/>
                </a:solidFill>
                <a:effectLst/>
                <a:latin typeface="+mn-lt"/>
                <a:ea typeface="+mn-ea"/>
                <a:cs typeface="+mn-cs"/>
                <a:hlinkClick r:id="rId4"/>
              </a:rPr>
              <a:t>nerve</a:t>
            </a:r>
            <a:r>
              <a:rPr lang="en-US" sz="1200" kern="1200" dirty="0" smtClean="0">
                <a:solidFill>
                  <a:schemeClr val="tx1"/>
                </a:solidFill>
                <a:effectLst/>
                <a:latin typeface="+mn-lt"/>
                <a:ea typeface="+mn-ea"/>
                <a:cs typeface="+mn-cs"/>
              </a:rPr>
              <a:t> signals. This produces pain relief (analgesia). The major </a:t>
            </a:r>
            <a:r>
              <a:rPr lang="en-US" sz="1200" u="sng" kern="1200" dirty="0" smtClean="0">
                <a:solidFill>
                  <a:schemeClr val="tx1"/>
                </a:solidFill>
                <a:effectLst/>
                <a:latin typeface="+mn-lt"/>
                <a:ea typeface="+mn-ea"/>
                <a:cs typeface="+mn-cs"/>
                <a:hlinkClick r:id="rId5"/>
              </a:rPr>
              <a:t>brainstem</a:t>
            </a:r>
            <a:r>
              <a:rPr lang="en-US" sz="1200" kern="1200" dirty="0" smtClean="0">
                <a:solidFill>
                  <a:schemeClr val="tx1"/>
                </a:solidFill>
                <a:effectLst/>
                <a:latin typeface="+mn-lt"/>
                <a:ea typeface="+mn-ea"/>
                <a:cs typeface="+mn-cs"/>
              </a:rPr>
              <a:t> regions that produce this effect are located in poorly defined nuclei in the </a:t>
            </a:r>
            <a:r>
              <a:rPr lang="en-US" sz="1200" u="sng" kern="1200" dirty="0" smtClean="0">
                <a:solidFill>
                  <a:schemeClr val="tx1"/>
                </a:solidFill>
                <a:effectLst/>
                <a:latin typeface="+mn-lt"/>
                <a:ea typeface="+mn-ea"/>
                <a:cs typeface="+mn-cs"/>
                <a:hlinkClick r:id="rId6"/>
              </a:rPr>
              <a:t>periaqueductal gray matter</a:t>
            </a:r>
            <a:r>
              <a:rPr lang="en-US" sz="1200" kern="1200" dirty="0" smtClean="0">
                <a:solidFill>
                  <a:schemeClr val="tx1"/>
                </a:solidFill>
                <a:effectLst/>
                <a:latin typeface="+mn-lt"/>
                <a:ea typeface="+mn-ea"/>
                <a:cs typeface="+mn-cs"/>
              </a:rPr>
              <a:t> and the </a:t>
            </a:r>
            <a:r>
              <a:rPr lang="en-US" sz="1200" u="sng" kern="1200" dirty="0" smtClean="0">
                <a:solidFill>
                  <a:schemeClr val="tx1"/>
                </a:solidFill>
                <a:effectLst/>
                <a:latin typeface="+mn-lt"/>
                <a:ea typeface="+mn-ea"/>
                <a:cs typeface="+mn-cs"/>
                <a:hlinkClick r:id="rId7"/>
              </a:rPr>
              <a:t>rostral</a:t>
            </a:r>
            <a:r>
              <a:rPr lang="en-US" sz="1200" kern="1200" dirty="0" smtClean="0">
                <a:solidFill>
                  <a:schemeClr val="tx1"/>
                </a:solidFill>
                <a:effectLst/>
                <a:latin typeface="+mn-lt"/>
                <a:ea typeface="+mn-ea"/>
                <a:cs typeface="+mn-cs"/>
              </a:rPr>
              <a:t> medulla</a:t>
            </a:r>
            <a:r>
              <a:rPr lang="hu-HU" sz="1200" kern="1200" dirty="0" smtClean="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15</a:t>
            </a:fld>
            <a:endParaRPr lang="hu-HU">
              <a:solidFill>
                <a:prstClr val="black"/>
              </a:solidFill>
              <a:latin typeface="Calibri" panose="020F0502020204030204"/>
            </a:endParaRPr>
          </a:p>
        </p:txBody>
      </p:sp>
    </p:spTree>
    <p:extLst>
      <p:ext uri="{BB962C8B-B14F-4D97-AF65-F5344CB8AC3E}">
        <p14:creationId xmlns:p14="http://schemas.microsoft.com/office/powerpoint/2010/main" val="2137100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Látszólag a poszt </a:t>
            </a:r>
            <a:r>
              <a:rPr lang="hu-HU" dirty="0" err="1" smtClean="0"/>
              <a:t>op</a:t>
            </a:r>
            <a:r>
              <a:rPr lang="hu-HU" dirty="0" smtClean="0"/>
              <a:t> </a:t>
            </a:r>
            <a:r>
              <a:rPr lang="hu-HU" dirty="0" err="1" smtClean="0"/>
              <a:t>fájdalomcsill</a:t>
            </a:r>
            <a:r>
              <a:rPr lang="hu-HU" dirty="0" smtClean="0"/>
              <a:t> a műtőben egyszerűbb ha megfelelő anesztéziában </a:t>
            </a:r>
            <a:r>
              <a:rPr lang="hu-HU" baseline="0" dirty="0" smtClean="0"/>
              <a:t>és erős fájdalomcsillapításban részesül a beteg. Sajnálatosan a </a:t>
            </a:r>
            <a:r>
              <a:rPr lang="hu-HU" baseline="0" dirty="0" err="1" smtClean="0"/>
              <a:t>szövetkárososdás</a:t>
            </a:r>
            <a:r>
              <a:rPr lang="hu-HU" baseline="0" dirty="0" smtClean="0"/>
              <a:t>, </a:t>
            </a:r>
            <a:r>
              <a:rPr lang="hu-HU" baseline="0" dirty="0" err="1" smtClean="0"/>
              <a:t>a</a:t>
            </a:r>
            <a:r>
              <a:rPr lang="hu-HU" baseline="0" dirty="0" smtClean="0"/>
              <a:t> sebészi inzultus , a helyreállítás </a:t>
            </a:r>
            <a:r>
              <a:rPr lang="hu-HU" baseline="0" dirty="0" err="1" smtClean="0"/>
              <a:t>stimulusai</a:t>
            </a:r>
            <a:r>
              <a:rPr lang="hu-HU" baseline="0" dirty="0" smtClean="0"/>
              <a:t> bejutnak a magasabb idegrendszeri struktúrákba, potenciálisan ezek stresszhez és krónikus fájdalomhoz vezetnek.</a:t>
            </a:r>
            <a:endParaRPr lang="hu-HU" dirty="0"/>
          </a:p>
        </p:txBody>
      </p:sp>
      <p:sp>
        <p:nvSpPr>
          <p:cNvPr id="4" name="Dia számának helye 3"/>
          <p:cNvSpPr>
            <a:spLocks noGrp="1"/>
          </p:cNvSpPr>
          <p:nvPr>
            <p:ph type="sldNum" sz="quarter" idx="10"/>
          </p:nvPr>
        </p:nvSpPr>
        <p:spPr>
          <a:xfrm>
            <a:off x="3884613" y="8685213"/>
            <a:ext cx="2971800" cy="458787"/>
          </a:xfrm>
          <a:prstGeom prst="rect">
            <a:avLst/>
          </a:prstGeom>
        </p:spPr>
        <p:txBody>
          <a:bodyPr/>
          <a:lstStyle/>
          <a:p>
            <a:fld id="{670615D1-0E1C-40F3-A798-BC7912D1BD01}" type="slidenum">
              <a:rPr lang="hu-HU" smtClean="0">
                <a:solidFill>
                  <a:prstClr val="black"/>
                </a:solidFill>
                <a:latin typeface="Calibri" panose="020F0502020204030204"/>
              </a:rPr>
              <a:pPr/>
              <a:t>16</a:t>
            </a:fld>
            <a:endParaRPr lang="hu-HU">
              <a:solidFill>
                <a:prstClr val="black"/>
              </a:solidFill>
              <a:latin typeface="Calibri" panose="020F0502020204030204"/>
            </a:endParaRPr>
          </a:p>
        </p:txBody>
      </p:sp>
    </p:spTree>
    <p:extLst>
      <p:ext uri="{BB962C8B-B14F-4D97-AF65-F5344CB8AC3E}">
        <p14:creationId xmlns:p14="http://schemas.microsoft.com/office/powerpoint/2010/main" val="3547758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11"/>
        <p:cNvGrpSpPr/>
        <p:nvPr/>
      </p:nvGrpSpPr>
      <p:grpSpPr>
        <a:xfrm>
          <a:off x="0" y="0"/>
          <a:ext cx="0" cy="0"/>
          <a:chOff x="0" y="0"/>
          <a:chExt cx="0" cy="0"/>
        </a:xfrm>
      </p:grpSpPr>
      <p:sp>
        <p:nvSpPr>
          <p:cNvPr id="12" name="Google Shape;12;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nchor="ct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8084358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u-HU" smtClean="0"/>
              <a:t>Mintacím szerkesztése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96DFF08F-DC6B-4601-B491-B0F83F6DD2DA}" type="datetimeFigureOut">
              <a:rPr lang="en-US" smtClean="0">
                <a:solidFill>
                  <a:srgbClr val="F2F2F2"/>
                </a:solidFill>
              </a:rPr>
              <a:pPr/>
              <a:t>9/29/2023</a:t>
            </a:fld>
            <a:endParaRPr lang="en-US" dirty="0">
              <a:solidFill>
                <a:srgbClr val="F2F2F2"/>
              </a:solidFill>
            </a:endParaRPr>
          </a:p>
        </p:txBody>
      </p:sp>
      <p:sp>
        <p:nvSpPr>
          <p:cNvPr id="5" name="Footer Placeholder 4"/>
          <p:cNvSpPr>
            <a:spLocks noGrp="1"/>
          </p:cNvSpPr>
          <p:nvPr>
            <p:ph type="ftr" sz="quarter" idx="11"/>
          </p:nvPr>
        </p:nvSpPr>
        <p:spPr/>
        <p:txBody>
          <a:bodyPr/>
          <a:lstStyle/>
          <a:p>
            <a:endParaRPr lang="en-US" dirty="0">
              <a:solidFill>
                <a:srgbClr val="F2F2F2"/>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0398609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2366015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solidFill>
                  <a:srgbClr val="006699"/>
                </a:solidFill>
              </a:rPr>
              <a:pPr/>
              <a:t>9/29/2023</a:t>
            </a:fld>
            <a:endParaRPr lang="en-US" dirty="0">
              <a:solidFill>
                <a:srgbClr val="006699"/>
              </a:solidFill>
            </a:endParaRPr>
          </a:p>
        </p:txBody>
      </p:sp>
      <p:sp>
        <p:nvSpPr>
          <p:cNvPr id="8" name="Footer Placeholder 7"/>
          <p:cNvSpPr>
            <a:spLocks noGrp="1"/>
          </p:cNvSpPr>
          <p:nvPr>
            <p:ph type="ftr" sz="quarter" idx="11"/>
          </p:nvPr>
        </p:nvSpPr>
        <p:spPr/>
        <p:txBody>
          <a:bodyPr/>
          <a:lstStyle/>
          <a:p>
            <a:endParaRPr lang="en-US" dirty="0">
              <a:solidFill>
                <a:srgbClr val="006699"/>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42544945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solidFill>
                  <a:srgbClr val="006699"/>
                </a:solidFill>
              </a:rPr>
              <a:pPr/>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endParaRPr lang="en-US" dirty="0">
              <a:solidFill>
                <a:srgbClr val="006699"/>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3816798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solidFill>
                  <a:srgbClr val="006699"/>
                </a:solidFill>
              </a:rPr>
              <a:pPr/>
              <a:t>9/29/2023</a:t>
            </a:fld>
            <a:endParaRPr lang="en-US" dirty="0">
              <a:solidFill>
                <a:srgbClr val="006699"/>
              </a:solidFill>
            </a:endParaRPr>
          </a:p>
        </p:txBody>
      </p:sp>
      <p:sp>
        <p:nvSpPr>
          <p:cNvPr id="3" name="Footer Placeholder 2"/>
          <p:cNvSpPr>
            <a:spLocks noGrp="1"/>
          </p:cNvSpPr>
          <p:nvPr>
            <p:ph type="ftr" sz="quarter" idx="11"/>
          </p:nvPr>
        </p:nvSpPr>
        <p:spPr/>
        <p:txBody>
          <a:bodyPr/>
          <a:lstStyle/>
          <a:p>
            <a:endParaRPr lang="en-US" dirty="0">
              <a:solidFill>
                <a:srgbClr val="006699"/>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5685335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u-HU" smtClean="0"/>
              <a:t>Mintacím szerkesztése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96DFF08F-DC6B-4601-B491-B0F83F6DD2DA}" type="datetimeFigureOut">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8755711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u-HU" smtClean="0"/>
              <a:t>Mintacím szerkesztése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96DFF08F-DC6B-4601-B491-B0F83F6DD2DA}" type="datetimeFigureOut">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0281526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Date Placeholder 2"/>
          <p:cNvSpPr>
            <a:spLocks noGrp="1"/>
          </p:cNvSpPr>
          <p:nvPr>
            <p:ph type="dt" sz="half" idx="10"/>
          </p:nvPr>
        </p:nvSpPr>
        <p:spPr/>
        <p:txBody>
          <a:bodyPr/>
          <a:lstStyle/>
          <a:p>
            <a:pPr defTabSz="457200"/>
            <a:fld id="{96DFF08F-DC6B-4601-B491-B0F83F6DD2DA}" type="datetimeFigureOut">
              <a:rPr lang="en-US" smtClean="0">
                <a:solidFill>
                  <a:srgbClr val="006699"/>
                </a:solidFill>
              </a:rPr>
              <a:pPr defTabSz="457200"/>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pPr defTabSz="457200"/>
            <a:endParaRPr lang="en-US" dirty="0">
              <a:solidFill>
                <a:srgbClr val="006699"/>
              </a:solidFill>
            </a:endParaRPr>
          </a:p>
        </p:txBody>
      </p:sp>
      <p:sp>
        <p:nvSpPr>
          <p:cNvPr id="5" name="Slide Number Placeholder 4"/>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2714895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96DFF08F-DC6B-4601-B491-B0F83F6DD2DA}" type="datetimeFigureOut">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28799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96DFF08F-DC6B-4601-B491-B0F83F6DD2DA}" type="datetimeFigureOut">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41953308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96DFF08F-DC6B-4601-B491-B0F83F6DD2DA}" type="datetimeFigureOut">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2693016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96DFF08F-DC6B-4601-B491-B0F83F6DD2DA}" type="datetimeFigureOut">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42835886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u-HU" smtClean="0"/>
              <a:t>Mintacím szerkesztése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96DFF08F-DC6B-4601-B491-B0F83F6DD2DA}" type="datetimeFigureOut">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39287905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4710050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1440668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hu-HU" smtClean="0"/>
              <a:t>Mintacím szerkesztése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1417227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5370578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hu-HU" smtClean="0"/>
              <a:t>Mintacím szerkesztése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solidFill>
                  <a:srgbClr val="F2F2F2"/>
                </a:solidFill>
              </a:rPr>
              <a:pPr/>
              <a:t>9/29/2023</a:t>
            </a:fld>
            <a:endParaRPr lang="en-US" dirty="0">
              <a:solidFill>
                <a:srgbClr val="F2F2F2"/>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solidFill>
                <a:srgbClr val="F2F2F2"/>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938710001"/>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766472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12506234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smtClean="0"/>
              <a:t>Mintacím szerkesztése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8" name="Footer Placeholder 7"/>
          <p:cNvSpPr>
            <a:spLocks noGrp="1"/>
          </p:cNvSpPr>
          <p:nvPr>
            <p:ph type="ftr" sz="quarter" idx="11"/>
          </p:nvPr>
        </p:nvSpPr>
        <p:spPr/>
        <p:txBody>
          <a:bodyPr/>
          <a:lstStyle/>
          <a:p>
            <a:endParaRPr lang="en-US" dirty="0">
              <a:solidFill>
                <a:srgbClr val="006699"/>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9053186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endParaRPr lang="en-US" dirty="0">
              <a:solidFill>
                <a:srgbClr val="006699"/>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4878846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3" name="Footer Placeholder 2"/>
          <p:cNvSpPr>
            <a:spLocks noGrp="1"/>
          </p:cNvSpPr>
          <p:nvPr>
            <p:ph type="ftr" sz="quarter" idx="11"/>
          </p:nvPr>
        </p:nvSpPr>
        <p:spPr/>
        <p:txBody>
          <a:bodyPr/>
          <a:lstStyle/>
          <a:p>
            <a:endParaRPr lang="en-US" dirty="0">
              <a:solidFill>
                <a:srgbClr val="006699"/>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2822673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6290896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8879209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337258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a:xfrm>
            <a:off x="3776135" y="6422854"/>
            <a:ext cx="4279669" cy="365125"/>
          </a:xfrm>
        </p:spPr>
        <p:txBody>
          <a:bodyPr/>
          <a:lstStyle/>
          <a:p>
            <a:endParaRPr lang="en-US" dirty="0">
              <a:solidFill>
                <a:srgbClr val="006699"/>
              </a:solidFill>
            </a:endParaRPr>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9840404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579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4751851" y="0"/>
            <a:ext cx="7440149" cy="6858000"/>
          </a:xfrm>
          <a:prstGeom prst="rect">
            <a:avLst/>
          </a:prstGeom>
          <a:solidFill>
            <a:schemeClr val="accent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
        <p:nvSpPr>
          <p:cNvPr id="10" name="Text Placeholder 9"/>
          <p:cNvSpPr>
            <a:spLocks noGrp="1"/>
          </p:cNvSpPr>
          <p:nvPr>
            <p:ph type="body" sz="quarter" idx="10" hasCustomPrompt="1"/>
          </p:nvPr>
        </p:nvSpPr>
        <p:spPr>
          <a:xfrm>
            <a:off x="5135893" y="164638"/>
            <a:ext cx="7056107" cy="768085"/>
          </a:xfrm>
          <a:prstGeom prst="rect">
            <a:avLst/>
          </a:prstGeom>
        </p:spPr>
        <p:txBody>
          <a:bodyPr anchor="ctr"/>
          <a:lstStyle>
            <a:lvl1pPr marL="0" indent="0" algn="l">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5135893" y="932723"/>
            <a:ext cx="7056107" cy="384043"/>
          </a:xfrm>
          <a:prstGeom prst="rect">
            <a:avLst/>
          </a:prstGeom>
        </p:spPr>
        <p:txBody>
          <a:bodyPr anchor="ctr"/>
          <a:lstStyle>
            <a:lvl1pPr marL="0" indent="0" algn="l">
              <a:buNone/>
              <a:defRPr sz="1867"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1365744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4752000" y="0"/>
            <a:ext cx="74400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
        <p:nvSpPr>
          <p:cNvPr id="10" name="Text Placeholder 9"/>
          <p:cNvSpPr>
            <a:spLocks noGrp="1"/>
          </p:cNvSpPr>
          <p:nvPr>
            <p:ph type="body" sz="quarter" idx="10" hasCustomPrompt="1"/>
          </p:nvPr>
        </p:nvSpPr>
        <p:spPr>
          <a:xfrm>
            <a:off x="5135893" y="164638"/>
            <a:ext cx="7056107" cy="768085"/>
          </a:xfrm>
          <a:prstGeom prst="rect">
            <a:avLst/>
          </a:prstGeom>
        </p:spPr>
        <p:txBody>
          <a:bodyPr anchor="ctr"/>
          <a:lstStyle>
            <a:lvl1pPr marL="0" indent="0" algn="l">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5135893" y="932723"/>
            <a:ext cx="7056107" cy="384043"/>
          </a:xfrm>
          <a:prstGeom prst="rect">
            <a:avLst/>
          </a:prstGeom>
        </p:spPr>
        <p:txBody>
          <a:bodyPr anchor="ctr"/>
          <a:lstStyle>
            <a:lvl1pPr marL="0" indent="0" algn="l">
              <a:buNone/>
              <a:defRPr sz="1867"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508098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12391227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Basic Layout">
    <p:bg>
      <p:bgPr>
        <a:solidFill>
          <a:schemeClr val="accent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2730453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
        <p:nvSpPr>
          <p:cNvPr id="2" name="Rectangle 1"/>
          <p:cNvSpPr/>
          <p:nvPr userDrawn="1"/>
        </p:nvSpPr>
        <p:spPr>
          <a:xfrm>
            <a:off x="0" y="0"/>
            <a:ext cx="12192000" cy="15087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3834123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5087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759213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508787"/>
          </a:xfrm>
          <a:prstGeom prst="rect">
            <a:avLst/>
          </a:prstGeom>
          <a:solidFill>
            <a:srgbClr val="027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 hasCustomPrompt="1"/>
          </p:nvPr>
        </p:nvSpPr>
        <p:spPr>
          <a:xfrm>
            <a:off x="3554313" y="1867705"/>
            <a:ext cx="2160000" cy="2304000"/>
          </a:xfrm>
          <a:prstGeom prst="roundRect">
            <a:avLst/>
          </a:prstGeom>
          <a:solidFill>
            <a:schemeClr val="bg1">
              <a:lumMod val="95000"/>
            </a:schemeClr>
          </a:solidFill>
          <a:ln w="19050">
            <a:solidFill>
              <a:schemeClr val="accent1"/>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2" hasCustomPrompt="1"/>
          </p:nvPr>
        </p:nvSpPr>
        <p:spPr>
          <a:xfrm>
            <a:off x="6416421" y="1867705"/>
            <a:ext cx="2160000" cy="2304000"/>
          </a:xfrm>
          <a:prstGeom prst="roundRect">
            <a:avLst/>
          </a:prstGeom>
          <a:solidFill>
            <a:schemeClr val="bg1">
              <a:lumMod val="95000"/>
            </a:schemeClr>
          </a:solidFill>
          <a:ln w="19050">
            <a:solidFill>
              <a:schemeClr val="accent3"/>
            </a:solidFill>
          </a:ln>
        </p:spPr>
        <p:txBody>
          <a:bodyPr anchor="ctr"/>
          <a:lstStyle>
            <a:lvl1pPr marL="0" indent="0" algn="ctr">
              <a:buNone/>
              <a:defRPr sz="1600" baseline="0">
                <a:latin typeface="Arial" pitchFamily="34" charset="0"/>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692205" y="4101173"/>
            <a:ext cx="2160000" cy="2304000"/>
          </a:xfrm>
          <a:prstGeom prst="roundRect">
            <a:avLst/>
          </a:prstGeom>
          <a:solidFill>
            <a:schemeClr val="bg1">
              <a:lumMod val="95000"/>
            </a:schemeClr>
          </a:solidFill>
          <a:ln w="19050">
            <a:solidFill>
              <a:schemeClr val="accent3"/>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9278529" y="4101173"/>
            <a:ext cx="2160000" cy="2304000"/>
          </a:xfrm>
          <a:prstGeom prst="roundRect">
            <a:avLst/>
          </a:prstGeom>
          <a:solidFill>
            <a:schemeClr val="bg1">
              <a:lumMod val="95000"/>
            </a:schemeClr>
          </a:solidFill>
          <a:ln w="19050">
            <a:solidFill>
              <a:schemeClr val="accent1"/>
            </a:solidFill>
          </a:ln>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Rectangle 11"/>
          <p:cNvSpPr/>
          <p:nvPr userDrawn="1"/>
        </p:nvSpPr>
        <p:spPr>
          <a:xfrm>
            <a:off x="692206" y="2038859"/>
            <a:ext cx="2619485" cy="196169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
        <p:nvSpPr>
          <p:cNvPr id="13" name="Rectangle 12"/>
          <p:cNvSpPr/>
          <p:nvPr userDrawn="1"/>
        </p:nvSpPr>
        <p:spPr>
          <a:xfrm>
            <a:off x="8784299" y="2038050"/>
            <a:ext cx="2619485" cy="1961693"/>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
        <p:nvSpPr>
          <p:cNvPr id="14" name="Rectangle 13"/>
          <p:cNvSpPr/>
          <p:nvPr userDrawn="1"/>
        </p:nvSpPr>
        <p:spPr>
          <a:xfrm>
            <a:off x="3094828" y="4272327"/>
            <a:ext cx="2619485" cy="1961693"/>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
        <p:nvSpPr>
          <p:cNvPr id="15" name="Rectangle 14"/>
          <p:cNvSpPr/>
          <p:nvPr userDrawn="1"/>
        </p:nvSpPr>
        <p:spPr>
          <a:xfrm>
            <a:off x="6416422" y="4272327"/>
            <a:ext cx="2619485" cy="196169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Tree>
    <p:extLst>
      <p:ext uri="{BB962C8B-B14F-4D97-AF65-F5344CB8AC3E}">
        <p14:creationId xmlns:p14="http://schemas.microsoft.com/office/powerpoint/2010/main" val="35099589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accent4"/>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367808" y="242176"/>
            <a:ext cx="7824192" cy="768085"/>
          </a:xfrm>
          <a:prstGeom prst="rect">
            <a:avLst/>
          </a:prstGeom>
        </p:spPr>
        <p:txBody>
          <a:bodyPr anchor="ctr"/>
          <a:lstStyle>
            <a:lvl1pPr marL="0" indent="0" algn="l">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4367808" y="1010261"/>
            <a:ext cx="7824192" cy="384043"/>
          </a:xfrm>
          <a:prstGeom prst="rect">
            <a:avLst/>
          </a:prstGeom>
        </p:spPr>
        <p:txBody>
          <a:bodyPr anchor="ctr"/>
          <a:lstStyle>
            <a:lvl1pPr marL="0" indent="0" algn="l">
              <a:buNone/>
              <a:defRPr sz="3200" b="0" baseline="0">
                <a:solidFill>
                  <a:schemeClr val="bg1"/>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321483" y="293579"/>
            <a:ext cx="2160000" cy="201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2" hasCustomPrompt="1"/>
          </p:nvPr>
        </p:nvSpPr>
        <p:spPr>
          <a:xfrm>
            <a:off x="321483" y="2400295"/>
            <a:ext cx="2160000" cy="201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18456" y="4507011"/>
            <a:ext cx="2160000" cy="201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2576069" y="2400295"/>
            <a:ext cx="2160000" cy="201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2576069" y="4507011"/>
            <a:ext cx="2160000" cy="201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4833684" y="4507011"/>
            <a:ext cx="2160000" cy="201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7368479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Images and Contents Layout">
    <p:bg>
      <p:bgPr>
        <a:solidFill>
          <a:schemeClr val="accent2"/>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2772517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Images and Contents Layout">
    <p:bg>
      <p:bgPr>
        <a:solidFill>
          <a:schemeClr val="accent4"/>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431371" y="356659"/>
            <a:ext cx="7104789" cy="3840427"/>
          </a:xfrm>
          <a:prstGeom prst="rect">
            <a:avLst/>
          </a:prstGeom>
          <a:solidFill>
            <a:schemeClr val="bg1">
              <a:lumMod val="8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2628238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0"/>
            <a:ext cx="3983765" cy="6858000"/>
          </a:xfrm>
          <a:prstGeom prst="rect">
            <a:avLst/>
          </a:prstGeom>
          <a:solidFill>
            <a:schemeClr val="bg1">
              <a:lumMod val="95000"/>
            </a:schemeClr>
          </a:solidFill>
        </p:spPr>
        <p:txBody>
          <a:bodyPr anchor="ctr"/>
          <a:lstStyle>
            <a:lvl1pPr marL="0" indent="0" algn="ctr">
              <a:buNone/>
              <a:defRPr sz="1600" u="none"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4104118" y="0"/>
            <a:ext cx="3983765" cy="2372883"/>
          </a:xfrm>
          <a:prstGeom prst="rect">
            <a:avLst/>
          </a:prstGeom>
          <a:solidFill>
            <a:schemeClr val="bg1">
              <a:lumMod val="95000"/>
            </a:schemeClr>
          </a:solidFill>
        </p:spPr>
        <p:txBody>
          <a:bodyPr anchor="ctr"/>
          <a:lstStyle>
            <a:lvl1pPr marL="0" indent="0" algn="ctr">
              <a:buNone/>
              <a:defRPr sz="1600" u="none"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8208235" y="0"/>
            <a:ext cx="3983765" cy="6858000"/>
          </a:xfrm>
          <a:prstGeom prst="rect">
            <a:avLst/>
          </a:prstGeom>
          <a:solidFill>
            <a:schemeClr val="bg1">
              <a:lumMod val="95000"/>
            </a:schemeClr>
          </a:solidFill>
        </p:spPr>
        <p:txBody>
          <a:bodyPr anchor="ctr"/>
          <a:lstStyle>
            <a:lvl1pPr marL="0" indent="0" algn="ctr">
              <a:buNone/>
              <a:defRPr sz="1600" u="none"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Rectangle 1"/>
          <p:cNvSpPr/>
          <p:nvPr userDrawn="1"/>
        </p:nvSpPr>
        <p:spPr>
          <a:xfrm>
            <a:off x="4103883" y="2468893"/>
            <a:ext cx="3984000" cy="43891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Tree>
    <p:extLst>
      <p:ext uri="{BB962C8B-B14F-4D97-AF65-F5344CB8AC3E}">
        <p14:creationId xmlns:p14="http://schemas.microsoft.com/office/powerpoint/2010/main" val="30053537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0"/>
            <a:ext cx="2831637"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9360363" y="0"/>
            <a:ext cx="2831637"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6546134" y="0"/>
            <a:ext cx="2831637"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6989560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Images and Contents Layout">
    <p:bg>
      <p:bgPr>
        <a:solidFill>
          <a:schemeClr val="accent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31371" y="242176"/>
            <a:ext cx="11760629" cy="768085"/>
          </a:xfrm>
          <a:prstGeom prst="rect">
            <a:avLst/>
          </a:prstGeom>
        </p:spPr>
        <p:txBody>
          <a:bodyPr anchor="ctr"/>
          <a:lstStyle>
            <a:lvl1pPr marL="0" indent="0" algn="l">
              <a:buNone/>
              <a:defRPr sz="4800" b="0" baseline="0">
                <a:solidFill>
                  <a:schemeClr val="bg1"/>
                </a:solidFill>
                <a:latin typeface="+mj-lt"/>
                <a:cs typeface="Arial" pitchFamily="34" charset="0"/>
              </a:defRPr>
            </a:lvl1pPr>
          </a:lstStyle>
          <a:p>
            <a:pPr lvl="0"/>
            <a:r>
              <a:rPr lang="en-US" altLang="ko-KR" dirty="0"/>
              <a:t>IMAGES &amp; CONTENTS</a:t>
            </a:r>
          </a:p>
        </p:txBody>
      </p:sp>
      <p:sp>
        <p:nvSpPr>
          <p:cNvPr id="5" name="Picture Placeholder 2"/>
          <p:cNvSpPr>
            <a:spLocks noGrp="1"/>
          </p:cNvSpPr>
          <p:nvPr>
            <p:ph type="pic" idx="1" hasCustomPrompt="1"/>
          </p:nvPr>
        </p:nvSpPr>
        <p:spPr>
          <a:xfrm>
            <a:off x="3695733" y="1206664"/>
            <a:ext cx="8496267" cy="2784000"/>
          </a:xfrm>
          <a:custGeom>
            <a:avLst/>
            <a:gdLst>
              <a:gd name="connsiteX0" fmla="*/ 0 w 5328592"/>
              <a:gd name="connsiteY0" fmla="*/ 0 h 2088000"/>
              <a:gd name="connsiteX1" fmla="*/ 5328592 w 5328592"/>
              <a:gd name="connsiteY1" fmla="*/ 0 h 2088000"/>
              <a:gd name="connsiteX2" fmla="*/ 5328592 w 5328592"/>
              <a:gd name="connsiteY2" fmla="*/ 2088000 h 2088000"/>
              <a:gd name="connsiteX3" fmla="*/ 0 w 5328592"/>
              <a:gd name="connsiteY3" fmla="*/ 2088000 h 2088000"/>
              <a:gd name="connsiteX4" fmla="*/ 0 w 5328592"/>
              <a:gd name="connsiteY4" fmla="*/ 0 h 2088000"/>
              <a:gd name="connsiteX0" fmla="*/ 612939 w 5941531"/>
              <a:gd name="connsiteY0" fmla="*/ 0 h 2088000"/>
              <a:gd name="connsiteX1" fmla="*/ 5941531 w 5941531"/>
              <a:gd name="connsiteY1" fmla="*/ 0 h 2088000"/>
              <a:gd name="connsiteX2" fmla="*/ 5941531 w 5941531"/>
              <a:gd name="connsiteY2" fmla="*/ 2088000 h 2088000"/>
              <a:gd name="connsiteX3" fmla="*/ 612939 w 5941531"/>
              <a:gd name="connsiteY3" fmla="*/ 2088000 h 2088000"/>
              <a:gd name="connsiteX4" fmla="*/ 0 w 5941531"/>
              <a:gd name="connsiteY4" fmla="*/ 1047929 h 2088000"/>
              <a:gd name="connsiteX5" fmla="*/ 612939 w 5941531"/>
              <a:gd name="connsiteY5" fmla="*/ 0 h 2088000"/>
              <a:gd name="connsiteX0" fmla="*/ 612939 w 5941531"/>
              <a:gd name="connsiteY0" fmla="*/ 0 h 2088000"/>
              <a:gd name="connsiteX1" fmla="*/ 5941531 w 5941531"/>
              <a:gd name="connsiteY1" fmla="*/ 0 h 2088000"/>
              <a:gd name="connsiteX2" fmla="*/ 5941531 w 5941531"/>
              <a:gd name="connsiteY2" fmla="*/ 2088000 h 2088000"/>
              <a:gd name="connsiteX3" fmla="*/ 612939 w 5941531"/>
              <a:gd name="connsiteY3" fmla="*/ 2088000 h 2088000"/>
              <a:gd name="connsiteX4" fmla="*/ 0 w 5941531"/>
              <a:gd name="connsiteY4" fmla="*/ 1047929 h 2088000"/>
              <a:gd name="connsiteX5" fmla="*/ 612939 w 5941531"/>
              <a:gd name="connsiteY5" fmla="*/ 0 h 2088000"/>
              <a:gd name="connsiteX0" fmla="*/ 612939 w 5941531"/>
              <a:gd name="connsiteY0" fmla="*/ 0 h 2088000"/>
              <a:gd name="connsiteX1" fmla="*/ 5941531 w 5941531"/>
              <a:gd name="connsiteY1" fmla="*/ 0 h 2088000"/>
              <a:gd name="connsiteX2" fmla="*/ 5941531 w 5941531"/>
              <a:gd name="connsiteY2" fmla="*/ 2088000 h 2088000"/>
              <a:gd name="connsiteX3" fmla="*/ 612939 w 5941531"/>
              <a:gd name="connsiteY3" fmla="*/ 2088000 h 2088000"/>
              <a:gd name="connsiteX4" fmla="*/ 0 w 5941531"/>
              <a:gd name="connsiteY4" fmla="*/ 1047929 h 2088000"/>
              <a:gd name="connsiteX5" fmla="*/ 612939 w 5941531"/>
              <a:gd name="connsiteY5" fmla="*/ 0 h 2088000"/>
              <a:gd name="connsiteX0" fmla="*/ 612939 w 5941531"/>
              <a:gd name="connsiteY0" fmla="*/ 0 h 2088000"/>
              <a:gd name="connsiteX1" fmla="*/ 5941531 w 5941531"/>
              <a:gd name="connsiteY1" fmla="*/ 0 h 2088000"/>
              <a:gd name="connsiteX2" fmla="*/ 5941531 w 5941531"/>
              <a:gd name="connsiteY2" fmla="*/ 2088000 h 2088000"/>
              <a:gd name="connsiteX3" fmla="*/ 612939 w 5941531"/>
              <a:gd name="connsiteY3" fmla="*/ 2088000 h 2088000"/>
              <a:gd name="connsiteX4" fmla="*/ 0 w 5941531"/>
              <a:gd name="connsiteY4" fmla="*/ 1047929 h 2088000"/>
              <a:gd name="connsiteX5" fmla="*/ 612939 w 5941531"/>
              <a:gd name="connsiteY5" fmla="*/ 0 h 2088000"/>
              <a:gd name="connsiteX0" fmla="*/ 612939 w 5941531"/>
              <a:gd name="connsiteY0" fmla="*/ 0 h 2088000"/>
              <a:gd name="connsiteX1" fmla="*/ 5941531 w 5941531"/>
              <a:gd name="connsiteY1" fmla="*/ 0 h 2088000"/>
              <a:gd name="connsiteX2" fmla="*/ 5941531 w 5941531"/>
              <a:gd name="connsiteY2" fmla="*/ 2088000 h 2088000"/>
              <a:gd name="connsiteX3" fmla="*/ 612939 w 5941531"/>
              <a:gd name="connsiteY3" fmla="*/ 2088000 h 2088000"/>
              <a:gd name="connsiteX4" fmla="*/ 0 w 5941531"/>
              <a:gd name="connsiteY4" fmla="*/ 1047929 h 2088000"/>
              <a:gd name="connsiteX5" fmla="*/ 612939 w 5941531"/>
              <a:gd name="connsiteY5" fmla="*/ 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1531" h="2088000">
                <a:moveTo>
                  <a:pt x="612939" y="0"/>
                </a:moveTo>
                <a:lnTo>
                  <a:pt x="5941531" y="0"/>
                </a:lnTo>
                <a:lnTo>
                  <a:pt x="5941531" y="2088000"/>
                </a:lnTo>
                <a:lnTo>
                  <a:pt x="612939" y="2088000"/>
                </a:lnTo>
                <a:cubicBezTo>
                  <a:pt x="376904" y="1710967"/>
                  <a:pt x="256723" y="1511850"/>
                  <a:pt x="0" y="1047929"/>
                </a:cubicBezTo>
                <a:lnTo>
                  <a:pt x="612939" y="0"/>
                </a:lnTo>
                <a:close/>
              </a:path>
            </a:pathLst>
          </a:cu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3695734" y="4074000"/>
            <a:ext cx="8496267" cy="2784000"/>
          </a:xfrm>
          <a:custGeom>
            <a:avLst/>
            <a:gdLst>
              <a:gd name="connsiteX0" fmla="*/ 0 w 5328592"/>
              <a:gd name="connsiteY0" fmla="*/ 0 h 2088000"/>
              <a:gd name="connsiteX1" fmla="*/ 5328592 w 5328592"/>
              <a:gd name="connsiteY1" fmla="*/ 0 h 2088000"/>
              <a:gd name="connsiteX2" fmla="*/ 5328592 w 5328592"/>
              <a:gd name="connsiteY2" fmla="*/ 2088000 h 2088000"/>
              <a:gd name="connsiteX3" fmla="*/ 0 w 5328592"/>
              <a:gd name="connsiteY3" fmla="*/ 2088000 h 2088000"/>
              <a:gd name="connsiteX4" fmla="*/ 0 w 5328592"/>
              <a:gd name="connsiteY4" fmla="*/ 0 h 2088000"/>
              <a:gd name="connsiteX0" fmla="*/ 612939 w 5941531"/>
              <a:gd name="connsiteY0" fmla="*/ 0 h 2088000"/>
              <a:gd name="connsiteX1" fmla="*/ 5941531 w 5941531"/>
              <a:gd name="connsiteY1" fmla="*/ 0 h 2088000"/>
              <a:gd name="connsiteX2" fmla="*/ 5941531 w 5941531"/>
              <a:gd name="connsiteY2" fmla="*/ 2088000 h 2088000"/>
              <a:gd name="connsiteX3" fmla="*/ 612939 w 5941531"/>
              <a:gd name="connsiteY3" fmla="*/ 2088000 h 2088000"/>
              <a:gd name="connsiteX4" fmla="*/ 0 w 5941531"/>
              <a:gd name="connsiteY4" fmla="*/ 1047929 h 2088000"/>
              <a:gd name="connsiteX5" fmla="*/ 612939 w 5941531"/>
              <a:gd name="connsiteY5" fmla="*/ 0 h 2088000"/>
              <a:gd name="connsiteX0" fmla="*/ 612939 w 5941531"/>
              <a:gd name="connsiteY0" fmla="*/ 0 h 2088000"/>
              <a:gd name="connsiteX1" fmla="*/ 5941531 w 5941531"/>
              <a:gd name="connsiteY1" fmla="*/ 0 h 2088000"/>
              <a:gd name="connsiteX2" fmla="*/ 5941531 w 5941531"/>
              <a:gd name="connsiteY2" fmla="*/ 2088000 h 2088000"/>
              <a:gd name="connsiteX3" fmla="*/ 612939 w 5941531"/>
              <a:gd name="connsiteY3" fmla="*/ 2088000 h 2088000"/>
              <a:gd name="connsiteX4" fmla="*/ 0 w 5941531"/>
              <a:gd name="connsiteY4" fmla="*/ 1047929 h 2088000"/>
              <a:gd name="connsiteX5" fmla="*/ 612939 w 5941531"/>
              <a:gd name="connsiteY5" fmla="*/ 0 h 2088000"/>
              <a:gd name="connsiteX0" fmla="*/ 612939 w 5941531"/>
              <a:gd name="connsiteY0" fmla="*/ 0 h 2088000"/>
              <a:gd name="connsiteX1" fmla="*/ 5941531 w 5941531"/>
              <a:gd name="connsiteY1" fmla="*/ 0 h 2088000"/>
              <a:gd name="connsiteX2" fmla="*/ 5941531 w 5941531"/>
              <a:gd name="connsiteY2" fmla="*/ 2088000 h 2088000"/>
              <a:gd name="connsiteX3" fmla="*/ 612939 w 5941531"/>
              <a:gd name="connsiteY3" fmla="*/ 2088000 h 2088000"/>
              <a:gd name="connsiteX4" fmla="*/ 0 w 5941531"/>
              <a:gd name="connsiteY4" fmla="*/ 1047929 h 2088000"/>
              <a:gd name="connsiteX5" fmla="*/ 612939 w 5941531"/>
              <a:gd name="connsiteY5" fmla="*/ 0 h 2088000"/>
              <a:gd name="connsiteX0" fmla="*/ 612939 w 5941531"/>
              <a:gd name="connsiteY0" fmla="*/ 0 h 2088000"/>
              <a:gd name="connsiteX1" fmla="*/ 5941531 w 5941531"/>
              <a:gd name="connsiteY1" fmla="*/ 0 h 2088000"/>
              <a:gd name="connsiteX2" fmla="*/ 5941531 w 5941531"/>
              <a:gd name="connsiteY2" fmla="*/ 2088000 h 2088000"/>
              <a:gd name="connsiteX3" fmla="*/ 612939 w 5941531"/>
              <a:gd name="connsiteY3" fmla="*/ 2088000 h 2088000"/>
              <a:gd name="connsiteX4" fmla="*/ 0 w 5941531"/>
              <a:gd name="connsiteY4" fmla="*/ 1047929 h 2088000"/>
              <a:gd name="connsiteX5" fmla="*/ 612939 w 5941531"/>
              <a:gd name="connsiteY5" fmla="*/ 0 h 2088000"/>
              <a:gd name="connsiteX0" fmla="*/ 612939 w 5941531"/>
              <a:gd name="connsiteY0" fmla="*/ 0 h 2088000"/>
              <a:gd name="connsiteX1" fmla="*/ 5941531 w 5941531"/>
              <a:gd name="connsiteY1" fmla="*/ 0 h 2088000"/>
              <a:gd name="connsiteX2" fmla="*/ 5941531 w 5941531"/>
              <a:gd name="connsiteY2" fmla="*/ 2088000 h 2088000"/>
              <a:gd name="connsiteX3" fmla="*/ 612939 w 5941531"/>
              <a:gd name="connsiteY3" fmla="*/ 2088000 h 2088000"/>
              <a:gd name="connsiteX4" fmla="*/ 0 w 5941531"/>
              <a:gd name="connsiteY4" fmla="*/ 1047929 h 2088000"/>
              <a:gd name="connsiteX5" fmla="*/ 612939 w 5941531"/>
              <a:gd name="connsiteY5" fmla="*/ 0 h 20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1531" h="2088000">
                <a:moveTo>
                  <a:pt x="612939" y="0"/>
                </a:moveTo>
                <a:lnTo>
                  <a:pt x="5941531" y="0"/>
                </a:lnTo>
                <a:lnTo>
                  <a:pt x="5941531" y="2088000"/>
                </a:lnTo>
                <a:lnTo>
                  <a:pt x="612939" y="2088000"/>
                </a:lnTo>
                <a:cubicBezTo>
                  <a:pt x="376904" y="1710967"/>
                  <a:pt x="256723" y="1511850"/>
                  <a:pt x="0" y="1047929"/>
                </a:cubicBezTo>
                <a:lnTo>
                  <a:pt x="612939" y="0"/>
                </a:lnTo>
                <a:close/>
              </a:path>
            </a:pathLst>
          </a:cu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85454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p:cNvSpPr>
            <a:spLocks noGrp="1"/>
          </p:cNvSpPr>
          <p:nvPr>
            <p:ph type="title"/>
          </p:nvPr>
        </p:nvSpPr>
        <p:spPr>
          <a:xfrm>
            <a:off x="2159563" y="0"/>
            <a:ext cx="10032437"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30826137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4"/>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0"/>
            <a:ext cx="6096000" cy="22848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0" y="4573200"/>
            <a:ext cx="6096000" cy="22848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6096000" y="2295875"/>
            <a:ext cx="6096000" cy="22848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094813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8_Images and Contents Layout">
    <p:bg>
      <p:bgPr>
        <a:solidFill>
          <a:schemeClr val="accent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pic>
        <p:nvPicPr>
          <p:cNvPr id="5"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61422" y="1769637"/>
            <a:ext cx="4224469" cy="5115748"/>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2697219" y="1951394"/>
            <a:ext cx="2436335" cy="376338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51364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3717032"/>
            <a:ext cx="12192000" cy="3140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black">
                  <a:lumMod val="75000"/>
                  <a:lumOff val="25000"/>
                </a:prstClr>
              </a:solidFill>
            </a:endParaRPr>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12" name="Picture 2" descr="D:\Fullppt\005-PNG이미지\노트북.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47862" y="1460500"/>
            <a:ext cx="8015881" cy="4077011"/>
          </a:xfrm>
          <a:prstGeom prst="rect">
            <a:avLst/>
          </a:prstGeom>
          <a:noFill/>
          <a:extLst>
            <a:ext uri="{909E8E84-426E-40DD-AFC4-6F175D3DCCD1}">
              <a14:hiddenFill xmlns:a14="http://schemas.microsoft.com/office/drawing/2010/main">
                <a:solidFill>
                  <a:srgbClr val="FFFFFF"/>
                </a:solidFill>
              </a14:hiddenFill>
            </a:ext>
          </a:extLst>
        </p:spPr>
      </p:pic>
      <p:sp>
        <p:nvSpPr>
          <p:cNvPr id="13" name="Picture Placeholder 2"/>
          <p:cNvSpPr>
            <a:spLocks noGrp="1"/>
          </p:cNvSpPr>
          <p:nvPr>
            <p:ph type="pic" idx="1" hasCustomPrompt="1"/>
          </p:nvPr>
        </p:nvSpPr>
        <p:spPr>
          <a:xfrm>
            <a:off x="7044605" y="1988841"/>
            <a:ext cx="3778671" cy="28189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3023080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35544271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472011" y="1508786"/>
            <a:ext cx="3799787" cy="486556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
        <p:nvSpPr>
          <p:cNvPr id="17" name="Rounded Rectangle 16"/>
          <p:cNvSpPr/>
          <p:nvPr userDrawn="1"/>
        </p:nvSpPr>
        <p:spPr>
          <a:xfrm>
            <a:off x="709243" y="1796667"/>
            <a:ext cx="144693"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white"/>
              </a:solidFill>
            </a:endParaRPr>
          </a:p>
        </p:txBody>
      </p:sp>
      <p:sp>
        <p:nvSpPr>
          <p:cNvPr id="18" name="Half Frame 17"/>
          <p:cNvSpPr/>
          <p:nvPr userDrawn="1"/>
        </p:nvSpPr>
        <p:spPr>
          <a:xfrm rot="5400000">
            <a:off x="3456857" y="1650935"/>
            <a:ext cx="669775" cy="669775"/>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pPr>
            <a:endParaRPr lang="ko-KR" altLang="en-US" sz="2400" kern="1200">
              <a:solidFill>
                <a:prstClr val="black"/>
              </a:solidFill>
            </a:endParaRPr>
          </a:p>
        </p:txBody>
      </p:sp>
    </p:spTree>
    <p:extLst>
      <p:ext uri="{BB962C8B-B14F-4D97-AF65-F5344CB8AC3E}">
        <p14:creationId xmlns:p14="http://schemas.microsoft.com/office/powerpoint/2010/main" val="7027613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hu-HU" smtClean="0"/>
              <a:t>Mintacím szerkesztése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8346578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7112328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hu-HU" smtClean="0"/>
              <a:t>Mintacím szerkesztése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solidFill>
                  <a:srgbClr val="F2F2F2"/>
                </a:solidFill>
              </a:rPr>
              <a:pPr/>
              <a:t>9/29/2023</a:t>
            </a:fld>
            <a:endParaRPr lang="en-US" dirty="0">
              <a:solidFill>
                <a:srgbClr val="F2F2F2"/>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solidFill>
                <a:srgbClr val="F2F2F2"/>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279647718"/>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42404909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smtClean="0"/>
              <a:t>Mintacím szerkesztése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8" name="Footer Placeholder 7"/>
          <p:cNvSpPr>
            <a:spLocks noGrp="1"/>
          </p:cNvSpPr>
          <p:nvPr>
            <p:ph type="ftr" sz="quarter" idx="11"/>
          </p:nvPr>
        </p:nvSpPr>
        <p:spPr/>
        <p:txBody>
          <a:bodyPr/>
          <a:lstStyle/>
          <a:p>
            <a:endParaRPr lang="en-US" dirty="0">
              <a:solidFill>
                <a:srgbClr val="006699"/>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761517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866912" y="1929225"/>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9" name="Picture Placeholder 2"/>
          <p:cNvSpPr>
            <a:spLocks noGrp="1"/>
          </p:cNvSpPr>
          <p:nvPr>
            <p:ph type="pic" idx="10" hasCustomPrompt="1"/>
          </p:nvPr>
        </p:nvSpPr>
        <p:spPr>
          <a:xfrm>
            <a:off x="866912" y="4110344"/>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866912" y="3463130"/>
            <a:ext cx="2208000" cy="4800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buClrTx/>
              <a:buFontTx/>
              <a:buNone/>
            </a:pPr>
            <a:endParaRPr lang="ko-KR" altLang="en-US" sz="1600" kern="1200">
              <a:solidFill>
                <a:prstClr val="black">
                  <a:lumMod val="75000"/>
                  <a:lumOff val="25000"/>
                </a:prstClr>
              </a:solidFill>
            </a:endParaRPr>
          </a:p>
        </p:txBody>
      </p:sp>
      <p:sp>
        <p:nvSpPr>
          <p:cNvPr id="10" name="Rectangle 9"/>
          <p:cNvSpPr/>
          <p:nvPr userDrawn="1"/>
        </p:nvSpPr>
        <p:spPr>
          <a:xfrm>
            <a:off x="866912" y="5646344"/>
            <a:ext cx="2208000" cy="480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buClrTx/>
              <a:buFontTx/>
              <a:buNone/>
            </a:pPr>
            <a:endParaRPr lang="ko-KR" altLang="en-US" sz="1600" kern="1200">
              <a:solidFill>
                <a:prstClr val="black">
                  <a:lumMod val="75000"/>
                  <a:lumOff val="25000"/>
                </a:prstClr>
              </a:solidFill>
            </a:endParaRPr>
          </a:p>
        </p:txBody>
      </p:sp>
      <p:sp>
        <p:nvSpPr>
          <p:cNvPr id="11" name="Picture Placeholder 2"/>
          <p:cNvSpPr>
            <a:spLocks noGrp="1"/>
          </p:cNvSpPr>
          <p:nvPr>
            <p:ph type="pic" idx="11" hasCustomPrompt="1"/>
          </p:nvPr>
        </p:nvSpPr>
        <p:spPr>
          <a:xfrm>
            <a:off x="6237267" y="1934249"/>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Picture Placeholder 2"/>
          <p:cNvSpPr>
            <a:spLocks noGrp="1"/>
          </p:cNvSpPr>
          <p:nvPr>
            <p:ph type="pic" idx="12" hasCustomPrompt="1"/>
          </p:nvPr>
        </p:nvSpPr>
        <p:spPr>
          <a:xfrm>
            <a:off x="6237267" y="4115368"/>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3" name="Rectangle 12"/>
          <p:cNvSpPr/>
          <p:nvPr userDrawn="1"/>
        </p:nvSpPr>
        <p:spPr>
          <a:xfrm>
            <a:off x="6237267" y="3468154"/>
            <a:ext cx="2208000" cy="4800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buClrTx/>
              <a:buFontTx/>
              <a:buNone/>
            </a:pPr>
            <a:endParaRPr lang="ko-KR" altLang="en-US" sz="1600" kern="1200">
              <a:solidFill>
                <a:prstClr val="black">
                  <a:lumMod val="75000"/>
                  <a:lumOff val="25000"/>
                </a:prstClr>
              </a:solidFill>
            </a:endParaRPr>
          </a:p>
        </p:txBody>
      </p:sp>
      <p:sp>
        <p:nvSpPr>
          <p:cNvPr id="14" name="Rectangle 13"/>
          <p:cNvSpPr/>
          <p:nvPr userDrawn="1"/>
        </p:nvSpPr>
        <p:spPr>
          <a:xfrm>
            <a:off x="6237267" y="5651368"/>
            <a:ext cx="2208000" cy="4800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buClrTx/>
              <a:buFontTx/>
              <a:buNone/>
            </a:pPr>
            <a:endParaRPr lang="ko-KR" altLang="en-US" sz="1600" kern="1200">
              <a:solidFill>
                <a:prstClr val="black">
                  <a:lumMod val="75000"/>
                  <a:lumOff val="25000"/>
                </a:prstClr>
              </a:solidFill>
            </a:endParaRPr>
          </a:p>
        </p:txBody>
      </p:sp>
    </p:spTree>
    <p:extLst>
      <p:ext uri="{BB962C8B-B14F-4D97-AF65-F5344CB8AC3E}">
        <p14:creationId xmlns:p14="http://schemas.microsoft.com/office/powerpoint/2010/main" val="10837235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endParaRPr lang="en-US" dirty="0">
              <a:solidFill>
                <a:srgbClr val="006699"/>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4244391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3" name="Footer Placeholder 2"/>
          <p:cNvSpPr>
            <a:spLocks noGrp="1"/>
          </p:cNvSpPr>
          <p:nvPr>
            <p:ph type="ftr" sz="quarter" idx="11"/>
          </p:nvPr>
        </p:nvSpPr>
        <p:spPr/>
        <p:txBody>
          <a:bodyPr/>
          <a:lstStyle/>
          <a:p>
            <a:endParaRPr lang="en-US" dirty="0">
              <a:solidFill>
                <a:srgbClr val="006699"/>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5004026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3376937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025455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9948997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a:xfrm>
            <a:off x="3776135" y="6422854"/>
            <a:ext cx="4279669" cy="365125"/>
          </a:xfrm>
        </p:spPr>
        <p:txBody>
          <a:bodyPr/>
          <a:lstStyle/>
          <a:p>
            <a:endParaRPr lang="en-US" dirty="0">
              <a:solidFill>
                <a:srgbClr val="006699"/>
              </a:solidFill>
            </a:endParaRPr>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6602506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hu-HU" smtClean="0"/>
              <a:t>Mintacím szerkesztése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40082310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1307971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hu-HU" smtClean="0"/>
              <a:t>Mintacím szerkesztése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solidFill>
                  <a:srgbClr val="F2F2F2"/>
                </a:solidFill>
              </a:rPr>
              <a:pPr/>
              <a:t>9/29/2023</a:t>
            </a:fld>
            <a:endParaRPr lang="en-US" dirty="0">
              <a:solidFill>
                <a:srgbClr val="F2F2F2"/>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solidFill>
                <a:srgbClr val="F2F2F2"/>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955814227"/>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946142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1673512"/>
            <a:ext cx="6096000" cy="442809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Title 2">
            <a:extLst>
              <a:ext uri="{FF2B5EF4-FFF2-40B4-BE49-F238E27FC236}">
                <a16:creationId xmlns="" xmlns:a16="http://schemas.microsoft.com/office/drawing/2014/main" id="{E62EAC56-5A2E-46B2-B8D9-375A807E3F65}"/>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6" name="텍스트 개체 틀 2">
            <a:extLst>
              <a:ext uri="{FF2B5EF4-FFF2-40B4-BE49-F238E27FC236}">
                <a16:creationId xmlns="" xmlns:a16="http://schemas.microsoft.com/office/drawing/2014/main" id="{14844AF7-CCEE-4899-AEED-9D922F173586}"/>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3988050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smtClean="0"/>
              <a:t>Mintacím szerkesztése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8" name="Footer Placeholder 7"/>
          <p:cNvSpPr>
            <a:spLocks noGrp="1"/>
          </p:cNvSpPr>
          <p:nvPr>
            <p:ph type="ftr" sz="quarter" idx="11"/>
          </p:nvPr>
        </p:nvSpPr>
        <p:spPr/>
        <p:txBody>
          <a:bodyPr/>
          <a:lstStyle/>
          <a:p>
            <a:endParaRPr lang="en-US" dirty="0">
              <a:solidFill>
                <a:srgbClr val="006699"/>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541754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endParaRPr lang="en-US" dirty="0">
              <a:solidFill>
                <a:srgbClr val="006699"/>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0893561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3" name="Footer Placeholder 2"/>
          <p:cNvSpPr>
            <a:spLocks noGrp="1"/>
          </p:cNvSpPr>
          <p:nvPr>
            <p:ph type="ftr" sz="quarter" idx="11"/>
          </p:nvPr>
        </p:nvSpPr>
        <p:spPr/>
        <p:txBody>
          <a:bodyPr/>
          <a:lstStyle/>
          <a:p>
            <a:endParaRPr lang="en-US" dirty="0">
              <a:solidFill>
                <a:srgbClr val="006699"/>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42308630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4770180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294613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9297769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a:xfrm>
            <a:off x="3776135" y="6422854"/>
            <a:ext cx="4279669" cy="365125"/>
          </a:xfrm>
        </p:spPr>
        <p:txBody>
          <a:bodyPr/>
          <a:lstStyle/>
          <a:p>
            <a:endParaRPr lang="en-US" dirty="0">
              <a:solidFill>
                <a:srgbClr val="006699"/>
              </a:solidFill>
            </a:endParaRPr>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3251763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hu-HU" smtClean="0"/>
              <a:t>Mintacím szerkesztése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6042237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3233431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hu-HU" smtClean="0"/>
              <a:t>Mintacím szerkesztése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solidFill>
                  <a:srgbClr val="F2F2F2"/>
                </a:solidFill>
              </a:rPr>
              <a:pPr/>
              <a:t>9/29/2023</a:t>
            </a:fld>
            <a:endParaRPr lang="en-US" dirty="0">
              <a:solidFill>
                <a:srgbClr val="F2F2F2"/>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solidFill>
                <a:srgbClr val="F2F2F2"/>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28815885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645" y="1820040"/>
            <a:ext cx="6090356"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9" name="Picture Placeholder 2"/>
          <p:cNvSpPr>
            <a:spLocks noGrp="1"/>
          </p:cNvSpPr>
          <p:nvPr>
            <p:ph type="pic" idx="10" hasCustomPrompt="1"/>
          </p:nvPr>
        </p:nvSpPr>
        <p:spPr>
          <a:xfrm>
            <a:off x="6101645" y="1820040"/>
            <a:ext cx="6090356"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Title 2">
            <a:extLst>
              <a:ext uri="{FF2B5EF4-FFF2-40B4-BE49-F238E27FC236}">
                <a16:creationId xmlns="" xmlns:a16="http://schemas.microsoft.com/office/drawing/2014/main" id="{C292895B-CBD9-4745-8D30-91F49E9E1C2C}"/>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6" name="텍스트 개체 틀 2">
            <a:extLst>
              <a:ext uri="{FF2B5EF4-FFF2-40B4-BE49-F238E27FC236}">
                <a16:creationId xmlns="" xmlns:a16="http://schemas.microsoft.com/office/drawing/2014/main" id="{A4041D5A-9284-440B-BB7E-072D9FB2DEF2}"/>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3013442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659674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smtClean="0"/>
              <a:t>Mintacím szerkesztése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8" name="Footer Placeholder 7"/>
          <p:cNvSpPr>
            <a:spLocks noGrp="1"/>
          </p:cNvSpPr>
          <p:nvPr>
            <p:ph type="ftr" sz="quarter" idx="11"/>
          </p:nvPr>
        </p:nvSpPr>
        <p:spPr/>
        <p:txBody>
          <a:bodyPr/>
          <a:lstStyle/>
          <a:p>
            <a:endParaRPr lang="en-US" dirty="0">
              <a:solidFill>
                <a:srgbClr val="006699"/>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7945416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endParaRPr lang="en-US" dirty="0">
              <a:solidFill>
                <a:srgbClr val="006699"/>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6088432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3" name="Footer Placeholder 2"/>
          <p:cNvSpPr>
            <a:spLocks noGrp="1"/>
          </p:cNvSpPr>
          <p:nvPr>
            <p:ph type="ftr" sz="quarter" idx="11"/>
          </p:nvPr>
        </p:nvSpPr>
        <p:spPr/>
        <p:txBody>
          <a:bodyPr/>
          <a:lstStyle/>
          <a:p>
            <a:endParaRPr lang="en-US" dirty="0">
              <a:solidFill>
                <a:srgbClr val="006699"/>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6587552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1351543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41562664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0974173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a:xfrm>
            <a:off x="3776135" y="6422854"/>
            <a:ext cx="4279669" cy="365125"/>
          </a:xfrm>
        </p:spPr>
        <p:txBody>
          <a:bodyPr/>
          <a:lstStyle/>
          <a:p>
            <a:endParaRPr lang="en-US" dirty="0">
              <a:solidFill>
                <a:srgbClr val="006699"/>
              </a:solidFill>
            </a:endParaRPr>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9528340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75EA3FC2-187E-4E29-B919-ABBD87A9F070}" type="datetimeFigureOut">
              <a:rPr lang="hu-HU" smtClean="0">
                <a:solidFill>
                  <a:prstClr val="black">
                    <a:tint val="75000"/>
                  </a:prstClr>
                </a:solidFill>
              </a:rPr>
              <a:pPr/>
              <a:t>2023. 09. 29.</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127EFFCC-3688-4BD2-83F6-39ED4C9DC8C7}"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3798130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5EA3FC2-187E-4E29-B919-ABBD87A9F070}" type="datetimeFigureOut">
              <a:rPr lang="hu-HU" smtClean="0">
                <a:solidFill>
                  <a:prstClr val="black">
                    <a:tint val="75000"/>
                  </a:prstClr>
                </a:solidFill>
              </a:rPr>
              <a:pPr/>
              <a:t>2023. 09. 29.</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127EFFCC-3688-4BD2-83F6-39ED4C9DC8C7}"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147278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720000"/>
            <a:ext cx="12192000" cy="5418000"/>
          </a:xfrm>
          <a:prstGeom prst="rect">
            <a:avLst/>
          </a:prstGeom>
          <a:solidFill>
            <a:schemeClr val="bg1">
              <a:lumMod val="95000"/>
            </a:schemeClr>
          </a:solidFill>
        </p:spPr>
        <p:txBody>
          <a:bodyPr lIns="1260000" anchor="ctr"/>
          <a:lstStyle>
            <a:lvl1pPr marL="0" indent="0" algn="l">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a:extLst>
              <a:ext uri="{FF2B5EF4-FFF2-40B4-BE49-F238E27FC236}">
                <a16:creationId xmlns="" xmlns:a16="http://schemas.microsoft.com/office/drawing/2014/main" id="{38C8F810-5F00-4129-8726-6F1CFA1C6089}"/>
              </a:ext>
            </a:extLst>
          </p:cNvPr>
          <p:cNvSpPr>
            <a:spLocks noGrp="1"/>
          </p:cNvSpPr>
          <p:nvPr>
            <p:ph type="title" hasCustomPrompt="1"/>
          </p:nvPr>
        </p:nvSpPr>
        <p:spPr>
          <a:xfrm>
            <a:off x="6096000" y="726056"/>
            <a:ext cx="6096000" cy="912000"/>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altLang="ko-KR" dirty="0"/>
              <a:t>Click to add title</a:t>
            </a:r>
            <a:endParaRPr lang="en-US" dirty="0"/>
          </a:p>
        </p:txBody>
      </p:sp>
      <p:sp>
        <p:nvSpPr>
          <p:cNvPr id="5" name="텍스트 개체 틀 2">
            <a:extLst>
              <a:ext uri="{FF2B5EF4-FFF2-40B4-BE49-F238E27FC236}">
                <a16:creationId xmlns="" xmlns:a16="http://schemas.microsoft.com/office/drawing/2014/main" id="{C70CC6A0-1F85-4CAC-BF4E-27C58E3ACDD5}"/>
              </a:ext>
            </a:extLst>
          </p:cNvPr>
          <p:cNvSpPr>
            <a:spLocks noGrp="1"/>
          </p:cNvSpPr>
          <p:nvPr>
            <p:ph type="body" sz="quarter" idx="41" hasCustomPrompt="1"/>
          </p:nvPr>
        </p:nvSpPr>
        <p:spPr>
          <a:xfrm>
            <a:off x="6480043" y="1650008"/>
            <a:ext cx="5711957" cy="288032"/>
          </a:xfrm>
          <a:prstGeom prst="rect">
            <a:avLst/>
          </a:prstGeom>
        </p:spPr>
        <p:txBody>
          <a:bodyPr anchor="ctr"/>
          <a:lstStyle>
            <a:lvl1pPr marL="0" marR="0" indent="0" algn="l"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379035660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75EA3FC2-187E-4E29-B919-ABBD87A9F070}" type="datetimeFigureOut">
              <a:rPr lang="hu-HU" smtClean="0">
                <a:solidFill>
                  <a:prstClr val="black">
                    <a:tint val="75000"/>
                  </a:prstClr>
                </a:solidFill>
              </a:rPr>
              <a:pPr/>
              <a:t>2023. 09. 29.</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127EFFCC-3688-4BD2-83F6-39ED4C9DC8C7}"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33168241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75EA3FC2-187E-4E29-B919-ABBD87A9F070}" type="datetimeFigureOut">
              <a:rPr lang="hu-HU" smtClean="0">
                <a:solidFill>
                  <a:prstClr val="black">
                    <a:tint val="75000"/>
                  </a:prstClr>
                </a:solidFill>
              </a:rPr>
              <a:pPr/>
              <a:t>2023. 09. 29.</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127EFFCC-3688-4BD2-83F6-39ED4C9DC8C7}"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32516036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75EA3FC2-187E-4E29-B919-ABBD87A9F070}" type="datetimeFigureOut">
              <a:rPr lang="hu-HU" smtClean="0">
                <a:solidFill>
                  <a:prstClr val="black">
                    <a:tint val="75000"/>
                  </a:prstClr>
                </a:solidFill>
              </a:rPr>
              <a:pPr/>
              <a:t>2023. 09. 29.</a:t>
            </a:fld>
            <a:endParaRPr lang="hu-HU">
              <a:solidFill>
                <a:prstClr val="black">
                  <a:tint val="75000"/>
                </a:prstClr>
              </a:solidFill>
            </a:endParaRPr>
          </a:p>
        </p:txBody>
      </p:sp>
      <p:sp>
        <p:nvSpPr>
          <p:cNvPr id="8" name="Élőláb helye 7"/>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p:cNvSpPr>
            <a:spLocks noGrp="1"/>
          </p:cNvSpPr>
          <p:nvPr>
            <p:ph type="sldNum" sz="quarter" idx="12"/>
          </p:nvPr>
        </p:nvSpPr>
        <p:spPr/>
        <p:txBody>
          <a:bodyPr/>
          <a:lstStyle/>
          <a:p>
            <a:fld id="{127EFFCC-3688-4BD2-83F6-39ED4C9DC8C7}"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6515539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75EA3FC2-187E-4E29-B919-ABBD87A9F070}" type="datetimeFigureOut">
              <a:rPr lang="hu-HU" smtClean="0">
                <a:solidFill>
                  <a:prstClr val="black">
                    <a:tint val="75000"/>
                  </a:prstClr>
                </a:solidFill>
              </a:rPr>
              <a:pPr/>
              <a:t>2023. 09. 29.</a:t>
            </a:fld>
            <a:endParaRPr lang="hu-HU">
              <a:solidFill>
                <a:prstClr val="black">
                  <a:tint val="75000"/>
                </a:prstClr>
              </a:solidFill>
            </a:endParaRPr>
          </a:p>
        </p:txBody>
      </p:sp>
      <p:sp>
        <p:nvSpPr>
          <p:cNvPr id="4" name="Élőláb helye 3"/>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p:cNvSpPr>
            <a:spLocks noGrp="1"/>
          </p:cNvSpPr>
          <p:nvPr>
            <p:ph type="sldNum" sz="quarter" idx="12"/>
          </p:nvPr>
        </p:nvSpPr>
        <p:spPr/>
        <p:txBody>
          <a:bodyPr/>
          <a:lstStyle/>
          <a:p>
            <a:fld id="{127EFFCC-3688-4BD2-83F6-39ED4C9DC8C7}"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19632527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75EA3FC2-187E-4E29-B919-ABBD87A9F070}" type="datetimeFigureOut">
              <a:rPr lang="hu-HU" smtClean="0">
                <a:solidFill>
                  <a:prstClr val="black">
                    <a:tint val="75000"/>
                  </a:prstClr>
                </a:solidFill>
              </a:rPr>
              <a:pPr/>
              <a:t>2023. 09. 29.</a:t>
            </a:fld>
            <a:endParaRPr lang="hu-HU">
              <a:solidFill>
                <a:prstClr val="black">
                  <a:tint val="75000"/>
                </a:prstClr>
              </a:solidFill>
            </a:endParaRPr>
          </a:p>
        </p:txBody>
      </p:sp>
      <p:sp>
        <p:nvSpPr>
          <p:cNvPr id="3" name="Élőláb helye 2"/>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p:cNvSpPr>
            <a:spLocks noGrp="1"/>
          </p:cNvSpPr>
          <p:nvPr>
            <p:ph type="sldNum" sz="quarter" idx="12"/>
          </p:nvPr>
        </p:nvSpPr>
        <p:spPr/>
        <p:txBody>
          <a:bodyPr/>
          <a:lstStyle/>
          <a:p>
            <a:fld id="{127EFFCC-3688-4BD2-83F6-39ED4C9DC8C7}"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17932747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75EA3FC2-187E-4E29-B919-ABBD87A9F070}" type="datetimeFigureOut">
              <a:rPr lang="hu-HU" smtClean="0">
                <a:solidFill>
                  <a:prstClr val="black">
                    <a:tint val="75000"/>
                  </a:prstClr>
                </a:solidFill>
              </a:rPr>
              <a:pPr/>
              <a:t>2023. 09. 29.</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127EFFCC-3688-4BD2-83F6-39ED4C9DC8C7}"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36812829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75EA3FC2-187E-4E29-B919-ABBD87A9F070}" type="datetimeFigureOut">
              <a:rPr lang="hu-HU" smtClean="0">
                <a:solidFill>
                  <a:prstClr val="black">
                    <a:tint val="75000"/>
                  </a:prstClr>
                </a:solidFill>
              </a:rPr>
              <a:pPr/>
              <a:t>2023. 09. 29.</a:t>
            </a:fld>
            <a:endParaRPr lang="hu-HU">
              <a:solidFill>
                <a:prstClr val="black">
                  <a:tint val="75000"/>
                </a:prstClr>
              </a:solidFill>
            </a:endParaRPr>
          </a:p>
        </p:txBody>
      </p:sp>
      <p:sp>
        <p:nvSpPr>
          <p:cNvPr id="6" name="Élőláb helye 5"/>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p:cNvSpPr>
            <a:spLocks noGrp="1"/>
          </p:cNvSpPr>
          <p:nvPr>
            <p:ph type="sldNum" sz="quarter" idx="12"/>
          </p:nvPr>
        </p:nvSpPr>
        <p:spPr/>
        <p:txBody>
          <a:bodyPr/>
          <a:lstStyle/>
          <a:p>
            <a:fld id="{127EFFCC-3688-4BD2-83F6-39ED4C9DC8C7}"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12912348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5EA3FC2-187E-4E29-B919-ABBD87A9F070}" type="datetimeFigureOut">
              <a:rPr lang="hu-HU" smtClean="0">
                <a:solidFill>
                  <a:prstClr val="black">
                    <a:tint val="75000"/>
                  </a:prstClr>
                </a:solidFill>
              </a:rPr>
              <a:pPr/>
              <a:t>2023. 09. 29.</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127EFFCC-3688-4BD2-83F6-39ED4C9DC8C7}"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942133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75EA3FC2-187E-4E29-B919-ABBD87A9F070}" type="datetimeFigureOut">
              <a:rPr lang="hu-HU" smtClean="0">
                <a:solidFill>
                  <a:prstClr val="black">
                    <a:tint val="75000"/>
                  </a:prstClr>
                </a:solidFill>
              </a:rPr>
              <a:pPr/>
              <a:t>2023. 09. 29.</a:t>
            </a:fld>
            <a:endParaRPr lang="hu-HU">
              <a:solidFill>
                <a:prstClr val="black">
                  <a:tint val="75000"/>
                </a:prstClr>
              </a:solidFill>
            </a:endParaRPr>
          </a:p>
        </p:txBody>
      </p:sp>
      <p:sp>
        <p:nvSpPr>
          <p:cNvPr id="5" name="Élőláb helye 4"/>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p:cNvSpPr>
            <a:spLocks noGrp="1"/>
          </p:cNvSpPr>
          <p:nvPr>
            <p:ph type="sldNum" sz="quarter" idx="12"/>
          </p:nvPr>
        </p:nvSpPr>
        <p:spPr/>
        <p:txBody>
          <a:bodyPr/>
          <a:lstStyle/>
          <a:p>
            <a:fld id="{127EFFCC-3688-4BD2-83F6-39ED4C9DC8C7}"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5546059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fourObj">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609600" y="274638"/>
            <a:ext cx="109728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609600" y="1600200"/>
            <a:ext cx="53848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6197600" y="1600200"/>
            <a:ext cx="53848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609600" y="3938589"/>
            <a:ext cx="53848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6197600" y="3938589"/>
            <a:ext cx="53848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solidFill>
                <a:prstClr val="black">
                  <a:tint val="7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prstClr val="black">
                  <a:tint val="7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FDEA72-C7D3-4584-A43C-3D734389E186}" type="slidenum">
              <a:rPr lang="hu-HU" altLang="hu-HU">
                <a:solidFill>
                  <a:prstClr val="black">
                    <a:tint val="75000"/>
                  </a:prstClr>
                </a:solidFill>
              </a:rPr>
              <a:pPr>
                <a:defRPr/>
              </a:pPr>
              <a:t>‹#›</a:t>
            </a:fld>
            <a:endParaRPr lang="hu-HU" altLang="hu-HU">
              <a:solidFill>
                <a:prstClr val="black">
                  <a:tint val="75000"/>
                </a:prstClr>
              </a:solidFill>
            </a:endParaRPr>
          </a:p>
        </p:txBody>
      </p:sp>
    </p:spTree>
    <p:extLst>
      <p:ext uri="{BB962C8B-B14F-4D97-AF65-F5344CB8AC3E}">
        <p14:creationId xmlns:p14="http://schemas.microsoft.com/office/powerpoint/2010/main" val="862111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solidFill>
          <a:schemeClr val="accent3"/>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0" y="1628019"/>
            <a:ext cx="3984000"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0" hasCustomPrompt="1"/>
          </p:nvPr>
        </p:nvSpPr>
        <p:spPr>
          <a:xfrm>
            <a:off x="8208000" y="1628019"/>
            <a:ext cx="3984000"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4082597" y="1629096"/>
            <a:ext cx="4032448" cy="26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buClrTx/>
              <a:buFontTx/>
              <a:buNone/>
            </a:pPr>
            <a:endParaRPr lang="ko-KR" altLang="en-US" sz="2400" kern="1200">
              <a:solidFill>
                <a:prstClr val="black">
                  <a:lumMod val="75000"/>
                  <a:lumOff val="25000"/>
                </a:prstClr>
              </a:solidFill>
            </a:endParaRPr>
          </a:p>
        </p:txBody>
      </p:sp>
      <p:sp>
        <p:nvSpPr>
          <p:cNvPr id="6" name="Title 2">
            <a:extLst>
              <a:ext uri="{FF2B5EF4-FFF2-40B4-BE49-F238E27FC236}">
                <a16:creationId xmlns="" xmlns:a16="http://schemas.microsoft.com/office/drawing/2014/main" id="{198C7C00-8428-4703-A32D-B42FC3CEC2A4}"/>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bg1"/>
                </a:solidFill>
                <a:latin typeface="+mj-lt"/>
                <a:cs typeface="Arial" pitchFamily="34" charset="0"/>
              </a:defRPr>
            </a:lvl1pPr>
          </a:lstStyle>
          <a:p>
            <a:r>
              <a:rPr lang="en-US" dirty="0"/>
              <a:t> </a:t>
            </a:r>
            <a:r>
              <a:rPr lang="en-US" altLang="ko-KR" dirty="0"/>
              <a:t>Free PPT _ Click to add title</a:t>
            </a:r>
            <a:endParaRPr lang="en-US" dirty="0"/>
          </a:p>
        </p:txBody>
      </p:sp>
      <p:sp>
        <p:nvSpPr>
          <p:cNvPr id="7" name="텍스트 개체 틀 2">
            <a:extLst>
              <a:ext uri="{FF2B5EF4-FFF2-40B4-BE49-F238E27FC236}">
                <a16:creationId xmlns="" xmlns:a16="http://schemas.microsoft.com/office/drawing/2014/main" id="{B8B8BF13-A895-4860-BF57-D420F5A51965}"/>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bg1"/>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34544955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woObj">
  <p:cSld name="Cím, 1 nagy és 2 kisebb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1826684" y="301625"/>
            <a:ext cx="9751483" cy="1143000"/>
          </a:xfrm>
        </p:spPr>
        <p:txBody>
          <a:bodyPr/>
          <a:lstStyle/>
          <a:p>
            <a:r>
              <a:rPr lang="hu-HU" smtClean="0"/>
              <a:t>Mintacím szerkesztése</a:t>
            </a:r>
            <a:endParaRPr lang="hu-HU"/>
          </a:p>
        </p:txBody>
      </p:sp>
      <p:sp>
        <p:nvSpPr>
          <p:cNvPr id="3" name="Tartalom helye 2"/>
          <p:cNvSpPr>
            <a:spLocks noGrp="1"/>
          </p:cNvSpPr>
          <p:nvPr>
            <p:ph sz="half" idx="1"/>
          </p:nvPr>
        </p:nvSpPr>
        <p:spPr>
          <a:xfrm>
            <a:off x="1826684" y="1827213"/>
            <a:ext cx="4773083"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6802967" y="1827213"/>
            <a:ext cx="47752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6802967" y="3960813"/>
            <a:ext cx="4775200" cy="19812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Dátum helye 5"/>
          <p:cNvSpPr>
            <a:spLocks noGrp="1"/>
          </p:cNvSpPr>
          <p:nvPr>
            <p:ph type="dt" sz="half" idx="10"/>
          </p:nvPr>
        </p:nvSpPr>
        <p:spPr>
          <a:xfrm>
            <a:off x="609600" y="6248400"/>
            <a:ext cx="2844800" cy="457200"/>
          </a:xfrm>
        </p:spPr>
        <p:txBody>
          <a:bodyPr/>
          <a:lstStyle>
            <a:lvl1pPr>
              <a:defRPr/>
            </a:lvl1pPr>
          </a:lstStyle>
          <a:p>
            <a:endParaRPr lang="hu-HU" altLang="hu-HU">
              <a:solidFill>
                <a:prstClr val="black">
                  <a:tint val="75000"/>
                </a:prstClr>
              </a:solidFill>
            </a:endParaRPr>
          </a:p>
        </p:txBody>
      </p:sp>
      <p:sp>
        <p:nvSpPr>
          <p:cNvPr id="7" name="Élőláb helye 6"/>
          <p:cNvSpPr>
            <a:spLocks noGrp="1"/>
          </p:cNvSpPr>
          <p:nvPr>
            <p:ph type="ftr" sz="quarter" idx="11"/>
          </p:nvPr>
        </p:nvSpPr>
        <p:spPr>
          <a:xfrm>
            <a:off x="4165600" y="6248400"/>
            <a:ext cx="3860800" cy="457200"/>
          </a:xfrm>
        </p:spPr>
        <p:txBody>
          <a:bodyPr/>
          <a:lstStyle>
            <a:lvl1pPr>
              <a:defRPr/>
            </a:lvl1pPr>
          </a:lstStyle>
          <a:p>
            <a:endParaRPr lang="hu-HU" altLang="hu-HU">
              <a:solidFill>
                <a:prstClr val="black">
                  <a:tint val="75000"/>
                </a:prstClr>
              </a:solidFill>
            </a:endParaRPr>
          </a:p>
        </p:txBody>
      </p:sp>
      <p:sp>
        <p:nvSpPr>
          <p:cNvPr id="8" name="Dia számának helye 7"/>
          <p:cNvSpPr>
            <a:spLocks noGrp="1"/>
          </p:cNvSpPr>
          <p:nvPr>
            <p:ph type="sldNum" sz="quarter" idx="12"/>
          </p:nvPr>
        </p:nvSpPr>
        <p:spPr>
          <a:xfrm>
            <a:off x="8737600" y="6248400"/>
            <a:ext cx="2844800" cy="457200"/>
          </a:xfrm>
        </p:spPr>
        <p:txBody>
          <a:bodyPr/>
          <a:lstStyle>
            <a:lvl1pPr>
              <a:defRPr/>
            </a:lvl1pPr>
          </a:lstStyle>
          <a:p>
            <a:fld id="{05261D0E-72B4-4098-B39E-D62F23A21196}" type="slidenum">
              <a:rPr lang="hu-HU" altLang="hu-HU">
                <a:solidFill>
                  <a:prstClr val="black">
                    <a:tint val="75000"/>
                  </a:prstClr>
                </a:solidFill>
              </a:rPr>
              <a:pPr/>
              <a:t>‹#›</a:t>
            </a:fld>
            <a:endParaRPr lang="hu-HU" altLang="hu-HU">
              <a:solidFill>
                <a:prstClr val="black">
                  <a:tint val="75000"/>
                </a:prstClr>
              </a:solidFill>
            </a:endParaRPr>
          </a:p>
        </p:txBody>
      </p:sp>
    </p:spTree>
    <p:extLst>
      <p:ext uri="{BB962C8B-B14F-4D97-AF65-F5344CB8AC3E}">
        <p14:creationId xmlns:p14="http://schemas.microsoft.com/office/powerpoint/2010/main" val="128963484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u-HU" smtClean="0"/>
              <a:t>Mintacím szerkesztése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81588F6D-B377-4048-97A9-F22430FC8077}"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11962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nchor="ct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CEB084C-033C-4D3D-9B4E-A0FB07967625}"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7497644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u-HU" smtClean="0"/>
              <a:t>Mintacím szerkesztése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472706D3-DE3E-4C03-B715-365922F9574B}" type="datetime1">
              <a:rPr lang="en-US" smtClean="0">
                <a:solidFill>
                  <a:srgbClr val="F2F2F2"/>
                </a:solidFill>
              </a:rPr>
              <a:pPr/>
              <a:t>9/29/2023</a:t>
            </a:fld>
            <a:endParaRPr lang="en-US" dirty="0">
              <a:solidFill>
                <a:srgbClr val="F2F2F2"/>
              </a:solidFill>
            </a:endParaRPr>
          </a:p>
        </p:txBody>
      </p:sp>
      <p:sp>
        <p:nvSpPr>
          <p:cNvPr id="5" name="Footer Placeholder 4"/>
          <p:cNvSpPr>
            <a:spLocks noGrp="1"/>
          </p:cNvSpPr>
          <p:nvPr>
            <p:ph type="ftr" sz="quarter" idx="11"/>
          </p:nvPr>
        </p:nvSpPr>
        <p:spPr/>
        <p:txBody>
          <a:bodyPr/>
          <a:lstStyle/>
          <a:p>
            <a:r>
              <a:rPr lang="en-US" smtClean="0">
                <a:solidFill>
                  <a:srgbClr val="F2F2F2"/>
                </a:solidFill>
              </a:rPr>
              <a:t>Dr Almási R. Gyula Ph.D 2018. PTE KK AITI FT</a:t>
            </a:r>
            <a:endParaRPr lang="en-US" dirty="0">
              <a:solidFill>
                <a:srgbClr val="F2F2F2"/>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14068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79D04883-CF9B-4F96-8E19-C298ABACBBB5}"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4959987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66017599-3406-4367-AD3A-4CB3B42F8B75}" type="datetime1">
              <a:rPr lang="en-US" smtClean="0">
                <a:solidFill>
                  <a:srgbClr val="006699"/>
                </a:solidFill>
              </a:rPr>
              <a:pPr/>
              <a:t>9/29/2023</a:t>
            </a:fld>
            <a:endParaRPr lang="en-US" dirty="0">
              <a:solidFill>
                <a:srgbClr val="006699"/>
              </a:solidFill>
            </a:endParaRPr>
          </a:p>
        </p:txBody>
      </p:sp>
      <p:sp>
        <p:nvSpPr>
          <p:cNvPr id="8" name="Footer Placeholder 7"/>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8787817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708D23D1-7572-4FC4-BC3E-985D5A1C99C6}" type="datetime1">
              <a:rPr lang="en-US" smtClean="0">
                <a:solidFill>
                  <a:srgbClr val="006699"/>
                </a:solidFill>
              </a:rPr>
              <a:pPr/>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6336467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AD40E-FB85-4609-A554-8BA6C1327FE1}" type="datetime1">
              <a:rPr lang="en-US" smtClean="0">
                <a:solidFill>
                  <a:srgbClr val="006699"/>
                </a:solidFill>
              </a:rPr>
              <a:pPr/>
              <a:t>9/29/2023</a:t>
            </a:fld>
            <a:endParaRPr lang="en-US" dirty="0">
              <a:solidFill>
                <a:srgbClr val="006699"/>
              </a:solidFill>
            </a:endParaRPr>
          </a:p>
        </p:txBody>
      </p:sp>
      <p:sp>
        <p:nvSpPr>
          <p:cNvPr id="3" name="Footer Placeholder 2"/>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1426902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u-HU" smtClean="0"/>
              <a:t>Mintacím szerkesztése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6EF9E1B4-1312-492B-B59C-463E29C215B0}"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42778164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u-HU" smtClean="0"/>
              <a:t>Mintacím szerkesztése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F1E94421-9F45-4BB5-8C24-A1E33E03BE07}"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40981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23996" y="3621021"/>
            <a:ext cx="5279989" cy="252071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0" hasCustomPrompt="1"/>
          </p:nvPr>
        </p:nvSpPr>
        <p:spPr>
          <a:xfrm>
            <a:off x="6192011" y="3621021"/>
            <a:ext cx="5279989" cy="252071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720001" y="1575758"/>
            <a:ext cx="5283985" cy="1955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buClrTx/>
              <a:buFontTx/>
              <a:buNone/>
            </a:pPr>
            <a:endParaRPr lang="ko-KR" altLang="en-US" sz="2400" kern="1200">
              <a:solidFill>
                <a:prstClr val="white"/>
              </a:solidFill>
            </a:endParaRPr>
          </a:p>
        </p:txBody>
      </p:sp>
      <p:sp>
        <p:nvSpPr>
          <p:cNvPr id="11" name="Rectangle 10"/>
          <p:cNvSpPr/>
          <p:nvPr userDrawn="1"/>
        </p:nvSpPr>
        <p:spPr>
          <a:xfrm>
            <a:off x="6188016" y="1575758"/>
            <a:ext cx="5283985" cy="1955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buClrTx/>
              <a:buFontTx/>
              <a:buNone/>
            </a:pPr>
            <a:endParaRPr lang="ko-KR" altLang="en-US" sz="2400" kern="1200">
              <a:solidFill>
                <a:prstClr val="white"/>
              </a:solidFill>
            </a:endParaRPr>
          </a:p>
        </p:txBody>
      </p:sp>
      <p:sp>
        <p:nvSpPr>
          <p:cNvPr id="7" name="Title 2">
            <a:extLst>
              <a:ext uri="{FF2B5EF4-FFF2-40B4-BE49-F238E27FC236}">
                <a16:creationId xmlns="" xmlns:a16="http://schemas.microsoft.com/office/drawing/2014/main" id="{32E2CB55-DB02-4B94-9AA0-6EFBB8682F7F}"/>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8" name="텍스트 개체 틀 2">
            <a:extLst>
              <a:ext uri="{FF2B5EF4-FFF2-40B4-BE49-F238E27FC236}">
                <a16:creationId xmlns="" xmlns:a16="http://schemas.microsoft.com/office/drawing/2014/main" id="{7DDB83E5-458E-46B2-9A0C-FA643319B2D1}"/>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30091480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Date Placeholder 2"/>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5" name="Slide Number Placeholder 4"/>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2889117569"/>
      </p:ext>
    </p:extLst>
  </p:cSld>
  <p:clrMapOvr>
    <a:masterClrMapping/>
  </p:clrMapOvr>
  <p:hf sldNum="0"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589311178"/>
      </p:ext>
    </p:extLst>
  </p:cSld>
  <p:clrMapOvr>
    <a:masterClrMapping/>
  </p:clrMapOvr>
  <p:hf sldNum="0"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1380330970"/>
      </p:ext>
    </p:extLst>
  </p:cSld>
  <p:clrMapOvr>
    <a:masterClrMapping/>
  </p:clrMapOvr>
  <p:hf sldNum="0"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1411113737"/>
      </p:ext>
    </p:extLst>
  </p:cSld>
  <p:clrMapOvr>
    <a:masterClrMapping/>
  </p:clrMapOvr>
  <p:hf sldNum="0"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3664221519"/>
      </p:ext>
    </p:extLst>
  </p:cSld>
  <p:clrMapOvr>
    <a:masterClrMapping/>
  </p:clrMapOvr>
  <p:hf sldNum="0"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u-HU" smtClean="0"/>
              <a:t>Mintacím szerkesztése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2369252927"/>
      </p:ext>
    </p:extLst>
  </p:cSld>
  <p:clrMapOvr>
    <a:masterClrMapping/>
  </p:clrMapOvr>
  <p:hf sldNum="0"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50A62D3-C9EA-4996-A716-9A05F77C66C7}"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8289071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7E8FEFA9-4B42-454F-922F-D980484FC9FC}"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8501716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fourObj">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609600" y="274638"/>
            <a:ext cx="109728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609600" y="1600200"/>
            <a:ext cx="53848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6197600" y="1600200"/>
            <a:ext cx="53848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609600" y="3938589"/>
            <a:ext cx="53848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6197600" y="3938589"/>
            <a:ext cx="53848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solidFill>
                <a:srgbClr val="146194">
                  <a:lumMod val="50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srgbClr val="146194">
                  <a:lumMod val="50000"/>
                </a:srgb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EA7997-4729-4DC0-BCD9-642A49F5BFE5}" type="slidenum">
              <a:rPr lang="hu-HU" altLang="hu-HU">
                <a:solidFill>
                  <a:srgbClr val="146194">
                    <a:lumMod val="50000"/>
                  </a:srgbClr>
                </a:solidFill>
              </a:rPr>
              <a:pPr>
                <a:defRPr/>
              </a:pPr>
              <a:t>‹#›</a:t>
            </a:fld>
            <a:endParaRPr lang="hu-HU" altLang="hu-HU">
              <a:solidFill>
                <a:srgbClr val="146194">
                  <a:lumMod val="50000"/>
                </a:srgbClr>
              </a:solidFill>
            </a:endParaRPr>
          </a:p>
        </p:txBody>
      </p:sp>
    </p:spTree>
    <p:extLst>
      <p:ext uri="{BB962C8B-B14F-4D97-AF65-F5344CB8AC3E}">
        <p14:creationId xmlns:p14="http://schemas.microsoft.com/office/powerpoint/2010/main" val="7034428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09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97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146194">
                  <a:lumMod val="50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146194">
                  <a:lumMod val="50000"/>
                </a:srgb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6EAA0D-6F94-4744-B118-21842D6F7FA3}" type="slidenum">
              <a:rPr lang="hu-HU" altLang="hu-HU">
                <a:solidFill>
                  <a:srgbClr val="146194">
                    <a:lumMod val="50000"/>
                  </a:srgbClr>
                </a:solidFill>
              </a:rPr>
              <a:pPr>
                <a:defRPr/>
              </a:pPr>
              <a:t>‹#›</a:t>
            </a:fld>
            <a:endParaRPr lang="hu-HU" altLang="hu-HU">
              <a:solidFill>
                <a:srgbClr val="146194">
                  <a:lumMod val="50000"/>
                </a:srgbClr>
              </a:solidFill>
            </a:endParaRPr>
          </a:p>
        </p:txBody>
      </p:sp>
    </p:spTree>
    <p:extLst>
      <p:ext uri="{BB962C8B-B14F-4D97-AF65-F5344CB8AC3E}">
        <p14:creationId xmlns:p14="http://schemas.microsoft.com/office/powerpoint/2010/main" val="3540952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20000" y="1670920"/>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9" name="Picture Placeholder 2"/>
          <p:cNvSpPr>
            <a:spLocks noGrp="1"/>
          </p:cNvSpPr>
          <p:nvPr>
            <p:ph type="pic" idx="10" hasCustomPrompt="1"/>
          </p:nvPr>
        </p:nvSpPr>
        <p:spPr>
          <a:xfrm>
            <a:off x="4409051" y="1675944"/>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1" hasCustomPrompt="1"/>
          </p:nvPr>
        </p:nvSpPr>
        <p:spPr>
          <a:xfrm>
            <a:off x="8098101" y="1680968"/>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6" name="Title 2">
            <a:extLst>
              <a:ext uri="{FF2B5EF4-FFF2-40B4-BE49-F238E27FC236}">
                <a16:creationId xmlns="" xmlns:a16="http://schemas.microsoft.com/office/drawing/2014/main" id="{E28DB036-0B4F-4FC0-8B21-0350E5FF0C35}"/>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7" name="텍스트 개체 틀 2">
            <a:extLst>
              <a:ext uri="{FF2B5EF4-FFF2-40B4-BE49-F238E27FC236}">
                <a16:creationId xmlns="" xmlns:a16="http://schemas.microsoft.com/office/drawing/2014/main" id="{92C50DF5-B06D-47A0-9932-607237B9E882}"/>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1715858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25374526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35464433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p:cNvSpPr>
            <a:spLocks noGrp="1"/>
          </p:cNvSpPr>
          <p:nvPr>
            <p:ph type="title"/>
          </p:nvPr>
        </p:nvSpPr>
        <p:spPr>
          <a:xfrm>
            <a:off x="2159563" y="0"/>
            <a:ext cx="10032437"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12933985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866912" y="1929225"/>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9" name="Picture Placeholder 2"/>
          <p:cNvSpPr>
            <a:spLocks noGrp="1"/>
          </p:cNvSpPr>
          <p:nvPr>
            <p:ph type="pic" idx="10" hasCustomPrompt="1"/>
          </p:nvPr>
        </p:nvSpPr>
        <p:spPr>
          <a:xfrm>
            <a:off x="866912" y="4110344"/>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866912" y="3463130"/>
            <a:ext cx="2208000" cy="4800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
        <p:nvSpPr>
          <p:cNvPr id="10" name="Rectangle 9"/>
          <p:cNvSpPr/>
          <p:nvPr userDrawn="1"/>
        </p:nvSpPr>
        <p:spPr>
          <a:xfrm>
            <a:off x="866912" y="5646344"/>
            <a:ext cx="2208000" cy="480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
        <p:nvSpPr>
          <p:cNvPr id="11" name="Picture Placeholder 2"/>
          <p:cNvSpPr>
            <a:spLocks noGrp="1"/>
          </p:cNvSpPr>
          <p:nvPr>
            <p:ph type="pic" idx="11" hasCustomPrompt="1"/>
          </p:nvPr>
        </p:nvSpPr>
        <p:spPr>
          <a:xfrm>
            <a:off x="6237267" y="1934249"/>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Picture Placeholder 2"/>
          <p:cNvSpPr>
            <a:spLocks noGrp="1"/>
          </p:cNvSpPr>
          <p:nvPr>
            <p:ph type="pic" idx="12" hasCustomPrompt="1"/>
          </p:nvPr>
        </p:nvSpPr>
        <p:spPr>
          <a:xfrm>
            <a:off x="6237267" y="4115368"/>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3" name="Rectangle 12"/>
          <p:cNvSpPr/>
          <p:nvPr userDrawn="1"/>
        </p:nvSpPr>
        <p:spPr>
          <a:xfrm>
            <a:off x="6237267" y="3468154"/>
            <a:ext cx="2208000" cy="4800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
        <p:nvSpPr>
          <p:cNvPr id="14" name="Rectangle 13"/>
          <p:cNvSpPr/>
          <p:nvPr userDrawn="1"/>
        </p:nvSpPr>
        <p:spPr>
          <a:xfrm>
            <a:off x="6237267" y="5651368"/>
            <a:ext cx="2208000" cy="4800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Tree>
    <p:extLst>
      <p:ext uri="{BB962C8B-B14F-4D97-AF65-F5344CB8AC3E}">
        <p14:creationId xmlns:p14="http://schemas.microsoft.com/office/powerpoint/2010/main" val="93824308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1673512"/>
            <a:ext cx="6096000" cy="442809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Title 2">
            <a:extLst>
              <a:ext uri="{FF2B5EF4-FFF2-40B4-BE49-F238E27FC236}">
                <a16:creationId xmlns="" xmlns:a16="http://schemas.microsoft.com/office/drawing/2014/main" id="{E62EAC56-5A2E-46B2-B8D9-375A807E3F65}"/>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6" name="텍스트 개체 틀 2">
            <a:extLst>
              <a:ext uri="{FF2B5EF4-FFF2-40B4-BE49-F238E27FC236}">
                <a16:creationId xmlns="" xmlns:a16="http://schemas.microsoft.com/office/drawing/2014/main" id="{14844AF7-CCEE-4899-AEED-9D922F173586}"/>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1824713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645" y="1820040"/>
            <a:ext cx="6090356"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9" name="Picture Placeholder 2"/>
          <p:cNvSpPr>
            <a:spLocks noGrp="1"/>
          </p:cNvSpPr>
          <p:nvPr>
            <p:ph type="pic" idx="10" hasCustomPrompt="1"/>
          </p:nvPr>
        </p:nvSpPr>
        <p:spPr>
          <a:xfrm>
            <a:off x="6101645" y="1820040"/>
            <a:ext cx="6090356"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Title 2">
            <a:extLst>
              <a:ext uri="{FF2B5EF4-FFF2-40B4-BE49-F238E27FC236}">
                <a16:creationId xmlns="" xmlns:a16="http://schemas.microsoft.com/office/drawing/2014/main" id="{C292895B-CBD9-4745-8D30-91F49E9E1C2C}"/>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6" name="텍스트 개체 틀 2">
            <a:extLst>
              <a:ext uri="{FF2B5EF4-FFF2-40B4-BE49-F238E27FC236}">
                <a16:creationId xmlns="" xmlns:a16="http://schemas.microsoft.com/office/drawing/2014/main" id="{A4041D5A-9284-440B-BB7E-072D9FB2DEF2}"/>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3598818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720000"/>
            <a:ext cx="12192000" cy="5418000"/>
          </a:xfrm>
          <a:prstGeom prst="rect">
            <a:avLst/>
          </a:prstGeom>
          <a:solidFill>
            <a:schemeClr val="bg1">
              <a:lumMod val="95000"/>
            </a:schemeClr>
          </a:solidFill>
        </p:spPr>
        <p:txBody>
          <a:bodyPr lIns="1260000" anchor="ctr"/>
          <a:lstStyle>
            <a:lvl1pPr marL="0" indent="0" algn="l">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a:extLst>
              <a:ext uri="{FF2B5EF4-FFF2-40B4-BE49-F238E27FC236}">
                <a16:creationId xmlns="" xmlns:a16="http://schemas.microsoft.com/office/drawing/2014/main" id="{38C8F810-5F00-4129-8726-6F1CFA1C6089}"/>
              </a:ext>
            </a:extLst>
          </p:cNvPr>
          <p:cNvSpPr>
            <a:spLocks noGrp="1"/>
          </p:cNvSpPr>
          <p:nvPr>
            <p:ph type="title" hasCustomPrompt="1"/>
          </p:nvPr>
        </p:nvSpPr>
        <p:spPr>
          <a:xfrm>
            <a:off x="6096000" y="726056"/>
            <a:ext cx="6096000" cy="912000"/>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altLang="ko-KR" dirty="0"/>
              <a:t>Click to add title</a:t>
            </a:r>
            <a:endParaRPr lang="en-US" dirty="0"/>
          </a:p>
        </p:txBody>
      </p:sp>
      <p:sp>
        <p:nvSpPr>
          <p:cNvPr id="5" name="텍스트 개체 틀 2">
            <a:extLst>
              <a:ext uri="{FF2B5EF4-FFF2-40B4-BE49-F238E27FC236}">
                <a16:creationId xmlns="" xmlns:a16="http://schemas.microsoft.com/office/drawing/2014/main" id="{C70CC6A0-1F85-4CAC-BF4E-27C58E3ACDD5}"/>
              </a:ext>
            </a:extLst>
          </p:cNvPr>
          <p:cNvSpPr>
            <a:spLocks noGrp="1"/>
          </p:cNvSpPr>
          <p:nvPr>
            <p:ph type="body" sz="quarter" idx="41" hasCustomPrompt="1"/>
          </p:nvPr>
        </p:nvSpPr>
        <p:spPr>
          <a:xfrm>
            <a:off x="6480043" y="1650008"/>
            <a:ext cx="5711957" cy="288032"/>
          </a:xfrm>
          <a:prstGeom prst="rect">
            <a:avLst/>
          </a:prstGeom>
        </p:spPr>
        <p:txBody>
          <a:bodyPr anchor="ctr"/>
          <a:lstStyle>
            <a:lvl1pPr marL="0" marR="0" indent="0" algn="l"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43594320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solidFill>
          <a:schemeClr val="accent3"/>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0" y="1628019"/>
            <a:ext cx="3984000"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0" hasCustomPrompt="1"/>
          </p:nvPr>
        </p:nvSpPr>
        <p:spPr>
          <a:xfrm>
            <a:off x="8208000" y="1628019"/>
            <a:ext cx="3984000"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4082597" y="1629096"/>
            <a:ext cx="4032448" cy="26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black">
                  <a:lumMod val="75000"/>
                  <a:lumOff val="25000"/>
                </a:prstClr>
              </a:solidFill>
            </a:endParaRPr>
          </a:p>
        </p:txBody>
      </p:sp>
      <p:sp>
        <p:nvSpPr>
          <p:cNvPr id="6" name="Title 2">
            <a:extLst>
              <a:ext uri="{FF2B5EF4-FFF2-40B4-BE49-F238E27FC236}">
                <a16:creationId xmlns="" xmlns:a16="http://schemas.microsoft.com/office/drawing/2014/main" id="{198C7C00-8428-4703-A32D-B42FC3CEC2A4}"/>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bg1"/>
                </a:solidFill>
                <a:latin typeface="+mj-lt"/>
                <a:cs typeface="Arial" pitchFamily="34" charset="0"/>
              </a:defRPr>
            </a:lvl1pPr>
          </a:lstStyle>
          <a:p>
            <a:r>
              <a:rPr lang="en-US" dirty="0"/>
              <a:t> </a:t>
            </a:r>
            <a:r>
              <a:rPr lang="en-US" altLang="ko-KR" dirty="0"/>
              <a:t>Free PPT _ Click to add title</a:t>
            </a:r>
            <a:endParaRPr lang="en-US" dirty="0"/>
          </a:p>
        </p:txBody>
      </p:sp>
      <p:sp>
        <p:nvSpPr>
          <p:cNvPr id="7" name="텍스트 개체 틀 2">
            <a:extLst>
              <a:ext uri="{FF2B5EF4-FFF2-40B4-BE49-F238E27FC236}">
                <a16:creationId xmlns="" xmlns:a16="http://schemas.microsoft.com/office/drawing/2014/main" id="{B8B8BF13-A895-4860-BF57-D420F5A51965}"/>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bg1"/>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9518550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23996" y="3621021"/>
            <a:ext cx="5279989" cy="252071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0" hasCustomPrompt="1"/>
          </p:nvPr>
        </p:nvSpPr>
        <p:spPr>
          <a:xfrm>
            <a:off x="6192011" y="3621021"/>
            <a:ext cx="5279989" cy="252071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720001" y="1575758"/>
            <a:ext cx="5283985" cy="1955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1" name="Rectangle 10"/>
          <p:cNvSpPr/>
          <p:nvPr userDrawn="1"/>
        </p:nvSpPr>
        <p:spPr>
          <a:xfrm>
            <a:off x="6188016" y="1575758"/>
            <a:ext cx="5283985" cy="1955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7" name="Title 2">
            <a:extLst>
              <a:ext uri="{FF2B5EF4-FFF2-40B4-BE49-F238E27FC236}">
                <a16:creationId xmlns="" xmlns:a16="http://schemas.microsoft.com/office/drawing/2014/main" id="{32E2CB55-DB02-4B94-9AA0-6EFBB8682F7F}"/>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8" name="텍스트 개체 틀 2">
            <a:extLst>
              <a:ext uri="{FF2B5EF4-FFF2-40B4-BE49-F238E27FC236}">
                <a16:creationId xmlns="" xmlns:a16="http://schemas.microsoft.com/office/drawing/2014/main" id="{7DDB83E5-458E-46B2-9A0C-FA643319B2D1}"/>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396142293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20000" y="1670920"/>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9" name="Picture Placeholder 2"/>
          <p:cNvSpPr>
            <a:spLocks noGrp="1"/>
          </p:cNvSpPr>
          <p:nvPr>
            <p:ph type="pic" idx="10" hasCustomPrompt="1"/>
          </p:nvPr>
        </p:nvSpPr>
        <p:spPr>
          <a:xfrm>
            <a:off x="4409051" y="1675944"/>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1" hasCustomPrompt="1"/>
          </p:nvPr>
        </p:nvSpPr>
        <p:spPr>
          <a:xfrm>
            <a:off x="8098101" y="1680968"/>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6" name="Title 2">
            <a:extLst>
              <a:ext uri="{FF2B5EF4-FFF2-40B4-BE49-F238E27FC236}">
                <a16:creationId xmlns="" xmlns:a16="http://schemas.microsoft.com/office/drawing/2014/main" id="{E28DB036-0B4F-4FC0-8B21-0350E5FF0C35}"/>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7" name="텍스트 개체 틀 2">
            <a:extLst>
              <a:ext uri="{FF2B5EF4-FFF2-40B4-BE49-F238E27FC236}">
                <a16:creationId xmlns="" xmlns:a16="http://schemas.microsoft.com/office/drawing/2014/main" id="{92C50DF5-B06D-47A0-9932-607237B9E882}"/>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502316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263691" y="274340"/>
            <a:ext cx="11664619" cy="6309320"/>
          </a:xfrm>
          <a:prstGeom prst="rect">
            <a:avLst/>
          </a:prstGeom>
          <a:solidFill>
            <a:schemeClr val="bg1">
              <a:lumMod val="95000"/>
            </a:schemeClr>
          </a:solidFill>
        </p:spPr>
        <p:txBody>
          <a:bodyPr tIns="576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22349285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263691" y="274340"/>
            <a:ext cx="11664619" cy="6309320"/>
          </a:xfrm>
          <a:prstGeom prst="rect">
            <a:avLst/>
          </a:prstGeom>
          <a:solidFill>
            <a:schemeClr val="bg1">
              <a:lumMod val="95000"/>
            </a:schemeClr>
          </a:solidFill>
        </p:spPr>
        <p:txBody>
          <a:bodyPr tIns="576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7853861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3547120" y="1"/>
            <a:ext cx="509776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Picture Placeholder 2"/>
          <p:cNvSpPr>
            <a:spLocks noGrp="1"/>
          </p:cNvSpPr>
          <p:nvPr>
            <p:ph type="pic" idx="10" hasCustomPrompt="1"/>
          </p:nvPr>
        </p:nvSpPr>
        <p:spPr>
          <a:xfrm>
            <a:off x="0" y="1"/>
            <a:ext cx="3407701"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1" hasCustomPrompt="1"/>
          </p:nvPr>
        </p:nvSpPr>
        <p:spPr>
          <a:xfrm>
            <a:off x="8784299" y="1"/>
            <a:ext cx="3407701"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0" y="3566615"/>
            <a:ext cx="3407701" cy="32913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7" name="Rectangle 6"/>
          <p:cNvSpPr/>
          <p:nvPr userDrawn="1"/>
        </p:nvSpPr>
        <p:spPr>
          <a:xfrm>
            <a:off x="8784299" y="3566613"/>
            <a:ext cx="3407701" cy="32913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Tree>
    <p:extLst>
      <p:ext uri="{BB962C8B-B14F-4D97-AF65-F5344CB8AC3E}">
        <p14:creationId xmlns:p14="http://schemas.microsoft.com/office/powerpoint/2010/main" val="34840152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37505" y="1680019"/>
            <a:ext cx="3971001" cy="44579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9" name="Picture Placeholder 2"/>
          <p:cNvSpPr>
            <a:spLocks noGrp="1"/>
          </p:cNvSpPr>
          <p:nvPr>
            <p:ph type="pic" idx="10" hasCustomPrompt="1"/>
          </p:nvPr>
        </p:nvSpPr>
        <p:spPr>
          <a:xfrm>
            <a:off x="4704460" y="3909483"/>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1" hasCustomPrompt="1"/>
          </p:nvPr>
        </p:nvSpPr>
        <p:spPr>
          <a:xfrm>
            <a:off x="6911721" y="3909485"/>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2" hasCustomPrompt="1"/>
          </p:nvPr>
        </p:nvSpPr>
        <p:spPr>
          <a:xfrm>
            <a:off x="9111665" y="3909486"/>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4704460" y="1680019"/>
            <a:ext cx="2208245" cy="222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3" name="Rectangle 12"/>
          <p:cNvSpPr/>
          <p:nvPr userDrawn="1"/>
        </p:nvSpPr>
        <p:spPr>
          <a:xfrm>
            <a:off x="6911476" y="1680019"/>
            <a:ext cx="2208245" cy="222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4" name="Rectangle 13"/>
          <p:cNvSpPr/>
          <p:nvPr userDrawn="1"/>
        </p:nvSpPr>
        <p:spPr>
          <a:xfrm>
            <a:off x="9111666" y="1680019"/>
            <a:ext cx="2208245" cy="222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2" name="텍스트 개체 틀 2">
            <a:extLst>
              <a:ext uri="{FF2B5EF4-FFF2-40B4-BE49-F238E27FC236}">
                <a16:creationId xmlns="" xmlns:a16="http://schemas.microsoft.com/office/drawing/2014/main" id="{04DB8D5C-C91A-4755-AF2D-72EE2C637AD1}"/>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8726413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341906914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5333" b="0" baseline="0">
                <a:latin typeface="+mj-lt"/>
                <a:cs typeface="Arial" pitchFamily="34" charset="0"/>
              </a:defRPr>
            </a:lvl1pPr>
          </a:lstStyle>
          <a:p>
            <a:pPr lvl="0"/>
            <a:r>
              <a:rPr lang="en-US" altLang="ko-KR" dirty="0"/>
              <a:t>ICON SETS LAYOUT</a:t>
            </a:r>
          </a:p>
        </p:txBody>
      </p:sp>
      <p:grpSp>
        <p:nvGrpSpPr>
          <p:cNvPr id="4" name="Group 3"/>
          <p:cNvGrpSpPr/>
          <p:nvPr userDrawn="1"/>
        </p:nvGrpSpPr>
        <p:grpSpPr>
          <a:xfrm>
            <a:off x="472011" y="1508786"/>
            <a:ext cx="3799787" cy="4865561"/>
            <a:chOff x="354008" y="1131589"/>
            <a:chExt cx="2849840" cy="3649171"/>
          </a:xfrm>
        </p:grpSpPr>
        <p:sp>
          <p:nvSpPr>
            <p:cNvPr id="5" name="Rounded Rectangle 4"/>
            <p:cNvSpPr/>
            <p:nvPr/>
          </p:nvSpPr>
          <p:spPr>
            <a:xfrm>
              <a:off x="354008" y="1131589"/>
              <a:ext cx="2849840" cy="364917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2400" kern="1200">
                <a:solidFill>
                  <a:prstClr val="white"/>
                </a:solidFill>
              </a:endParaRPr>
            </a:p>
          </p:txBody>
        </p:sp>
        <p:sp>
          <p:nvSpPr>
            <p:cNvPr id="8" name="Rounded Rectangle 7"/>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2400" kern="1200">
                <a:solidFill>
                  <a:prstClr val="white"/>
                </a:solidFill>
              </a:endParaRPr>
            </a:p>
          </p:txBody>
        </p:sp>
        <p:sp>
          <p:nvSpPr>
            <p:cNvPr id="9" name="Half Frame 8"/>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2400" kern="1200">
                <a:solidFill>
                  <a:prstClr val="black"/>
                </a:solidFill>
              </a:endParaRPr>
            </a:p>
          </p:txBody>
        </p:sp>
      </p:grpSp>
    </p:spTree>
    <p:extLst>
      <p:ext uri="{BB962C8B-B14F-4D97-AF65-F5344CB8AC3E}">
        <p14:creationId xmlns:p14="http://schemas.microsoft.com/office/powerpoint/2010/main" val="42673545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09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97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buClrTx/>
              <a:buFontTx/>
              <a:buNone/>
              <a:defRPr/>
            </a:pPr>
            <a:endParaRPr lang="hu-HU" sz="1800" kern="1200">
              <a:solidFill>
                <a:prstClr val="black"/>
              </a:solidFill>
              <a:ea typeface="Arial Unicode MS"/>
              <a:cs typeface="+mn-cs"/>
            </a:endParaRPr>
          </a:p>
        </p:txBody>
      </p:sp>
      <p:sp>
        <p:nvSpPr>
          <p:cNvPr id="6" name="Rectangle 5"/>
          <p:cNvSpPr>
            <a:spLocks noGrp="1" noChangeArrowheads="1"/>
          </p:cNvSpPr>
          <p:nvPr>
            <p:ph type="ftr" sz="quarter" idx="11"/>
          </p:nvPr>
        </p:nvSpPr>
        <p:spPr>
          <a:ln/>
        </p:spPr>
        <p:txBody>
          <a:bodyPr/>
          <a:lstStyle>
            <a:lvl1pPr>
              <a:defRPr/>
            </a:lvl1pPr>
          </a:lstStyle>
          <a:p>
            <a:pPr>
              <a:buClrTx/>
              <a:buFontTx/>
              <a:buNone/>
              <a:defRPr/>
            </a:pPr>
            <a:endParaRPr lang="hu-HU" sz="1800" kern="1200">
              <a:solidFill>
                <a:prstClr val="black"/>
              </a:solidFill>
              <a:ea typeface="Arial Unicode MS"/>
              <a:cs typeface="+mn-cs"/>
            </a:endParaRPr>
          </a:p>
        </p:txBody>
      </p:sp>
      <p:sp>
        <p:nvSpPr>
          <p:cNvPr id="7" name="Rectangle 6"/>
          <p:cNvSpPr>
            <a:spLocks noGrp="1" noChangeArrowheads="1"/>
          </p:cNvSpPr>
          <p:nvPr>
            <p:ph type="sldNum" sz="quarter" idx="12"/>
          </p:nvPr>
        </p:nvSpPr>
        <p:spPr>
          <a:ln/>
        </p:spPr>
        <p:txBody>
          <a:bodyPr/>
          <a:lstStyle>
            <a:lvl1pPr>
              <a:defRPr/>
            </a:lvl1pPr>
          </a:lstStyle>
          <a:p>
            <a:pPr>
              <a:buClrTx/>
              <a:buFontTx/>
              <a:buNone/>
              <a:defRPr/>
            </a:pPr>
            <a:fld id="{F2AB0105-0024-41F2-9395-ABBBDE36CB0E}" type="slidenum">
              <a:rPr lang="hu-HU" altLang="hu-HU" sz="1800" kern="1200">
                <a:solidFill>
                  <a:prstClr val="black"/>
                </a:solidFill>
                <a:ea typeface="Arial Unicode MS"/>
                <a:cs typeface="+mn-cs"/>
              </a:rPr>
              <a:pPr>
                <a:buClrTx/>
                <a:buFontTx/>
                <a:buNone/>
                <a:defRPr/>
              </a:pPr>
              <a:t>‹#›</a:t>
            </a:fld>
            <a:endParaRPr lang="hu-HU" altLang="hu-HU" sz="1800" kern="1200">
              <a:solidFill>
                <a:prstClr val="black"/>
              </a:solidFill>
              <a:ea typeface="Arial Unicode MS"/>
              <a:cs typeface="+mn-cs"/>
            </a:endParaRPr>
          </a:p>
        </p:txBody>
      </p:sp>
    </p:spTree>
    <p:extLst>
      <p:ext uri="{BB962C8B-B14F-4D97-AF65-F5344CB8AC3E}">
        <p14:creationId xmlns:p14="http://schemas.microsoft.com/office/powerpoint/2010/main" val="42645447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a:buClrTx/>
              <a:buFontTx/>
              <a:buNone/>
            </a:pPr>
            <a:fld id="{75EA3FC2-187E-4E29-B919-ABBD87A9F070}" type="datetimeFigureOut">
              <a:rPr lang="hu-HU" sz="1800" kern="1200" smtClean="0">
                <a:solidFill>
                  <a:prstClr val="black"/>
                </a:solidFill>
                <a:ea typeface="Arial Unicode MS"/>
                <a:cs typeface="+mn-cs"/>
              </a:rPr>
              <a:pPr>
                <a:buClrTx/>
                <a:buFontTx/>
                <a:buNone/>
              </a:pPr>
              <a:t>2023. 09. 29.</a:t>
            </a:fld>
            <a:endParaRPr lang="hu-HU" sz="1800" kern="1200">
              <a:solidFill>
                <a:prstClr val="black"/>
              </a:solidFill>
              <a:ea typeface="Arial Unicode MS"/>
              <a:cs typeface="+mn-cs"/>
            </a:endParaRPr>
          </a:p>
        </p:txBody>
      </p:sp>
      <p:sp>
        <p:nvSpPr>
          <p:cNvPr id="5" name="Élőláb helye 4"/>
          <p:cNvSpPr>
            <a:spLocks noGrp="1"/>
          </p:cNvSpPr>
          <p:nvPr>
            <p:ph type="ftr" sz="quarter" idx="11"/>
          </p:nvPr>
        </p:nvSpPr>
        <p:spPr/>
        <p:txBody>
          <a:bodyPr/>
          <a:lstStyle/>
          <a:p>
            <a:pPr>
              <a:buClrTx/>
              <a:buFontTx/>
              <a:buNone/>
            </a:pPr>
            <a:endParaRPr lang="hu-HU" sz="1800" kern="1200">
              <a:solidFill>
                <a:prstClr val="black"/>
              </a:solidFill>
              <a:ea typeface="Arial Unicode MS"/>
              <a:cs typeface="+mn-cs"/>
            </a:endParaRPr>
          </a:p>
        </p:txBody>
      </p:sp>
      <p:sp>
        <p:nvSpPr>
          <p:cNvPr id="6" name="Dia számának helye 5"/>
          <p:cNvSpPr>
            <a:spLocks noGrp="1"/>
          </p:cNvSpPr>
          <p:nvPr>
            <p:ph type="sldNum" sz="quarter" idx="12"/>
          </p:nvPr>
        </p:nvSpPr>
        <p:spPr/>
        <p:txBody>
          <a:bodyPr/>
          <a:lstStyle/>
          <a:p>
            <a:pPr>
              <a:buClrTx/>
              <a:buFontTx/>
              <a:buNone/>
            </a:pPr>
            <a:fld id="{127EFFCC-3688-4BD2-83F6-39ED4C9DC8C7}" type="slidenum">
              <a:rPr lang="hu-HU" sz="1800" kern="1200" smtClean="0">
                <a:solidFill>
                  <a:prstClr val="black"/>
                </a:solidFill>
                <a:ea typeface="Arial Unicode MS"/>
                <a:cs typeface="+mn-cs"/>
              </a:rPr>
              <a:pPr>
                <a:buClrTx/>
                <a:buFontTx/>
                <a:buNone/>
              </a:pPr>
              <a:t>‹#›</a:t>
            </a:fld>
            <a:endParaRPr lang="hu-HU" sz="1800" kern="1200">
              <a:solidFill>
                <a:prstClr val="black"/>
              </a:solidFill>
              <a:ea typeface="Arial Unicode MS"/>
              <a:cs typeface="+mn-cs"/>
            </a:endParaRPr>
          </a:p>
        </p:txBody>
      </p:sp>
    </p:spTree>
    <p:extLst>
      <p:ext uri="{BB962C8B-B14F-4D97-AF65-F5344CB8AC3E}">
        <p14:creationId xmlns:p14="http://schemas.microsoft.com/office/powerpoint/2010/main" val="29279641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380449698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33442530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p:cNvSpPr>
            <a:spLocks noGrp="1"/>
          </p:cNvSpPr>
          <p:nvPr>
            <p:ph type="title"/>
          </p:nvPr>
        </p:nvSpPr>
        <p:spPr>
          <a:xfrm>
            <a:off x="2159563" y="0"/>
            <a:ext cx="10032437"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462541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3547120" y="1"/>
            <a:ext cx="509776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Picture Placeholder 2"/>
          <p:cNvSpPr>
            <a:spLocks noGrp="1"/>
          </p:cNvSpPr>
          <p:nvPr>
            <p:ph type="pic" idx="10" hasCustomPrompt="1"/>
          </p:nvPr>
        </p:nvSpPr>
        <p:spPr>
          <a:xfrm>
            <a:off x="0" y="1"/>
            <a:ext cx="3407701"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1" hasCustomPrompt="1"/>
          </p:nvPr>
        </p:nvSpPr>
        <p:spPr>
          <a:xfrm>
            <a:off x="8784299" y="1"/>
            <a:ext cx="3407701"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0" y="3566615"/>
            <a:ext cx="3407701" cy="32913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buClrTx/>
              <a:buFontTx/>
              <a:buNone/>
            </a:pPr>
            <a:endParaRPr lang="ko-KR" altLang="en-US" sz="2400" kern="1200">
              <a:solidFill>
                <a:prstClr val="white"/>
              </a:solidFill>
            </a:endParaRPr>
          </a:p>
        </p:txBody>
      </p:sp>
      <p:sp>
        <p:nvSpPr>
          <p:cNvPr id="7" name="Rectangle 6"/>
          <p:cNvSpPr/>
          <p:nvPr userDrawn="1"/>
        </p:nvSpPr>
        <p:spPr>
          <a:xfrm>
            <a:off x="8784299" y="3566613"/>
            <a:ext cx="3407701" cy="32913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buClrTx/>
              <a:buFontTx/>
              <a:buNone/>
            </a:pPr>
            <a:endParaRPr lang="ko-KR" altLang="en-US" sz="2400" kern="1200">
              <a:solidFill>
                <a:prstClr val="white"/>
              </a:solidFill>
            </a:endParaRPr>
          </a:p>
        </p:txBody>
      </p:sp>
    </p:spTree>
    <p:extLst>
      <p:ext uri="{BB962C8B-B14F-4D97-AF65-F5344CB8AC3E}">
        <p14:creationId xmlns:p14="http://schemas.microsoft.com/office/powerpoint/2010/main" val="203820374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866912" y="1929225"/>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9" name="Picture Placeholder 2"/>
          <p:cNvSpPr>
            <a:spLocks noGrp="1"/>
          </p:cNvSpPr>
          <p:nvPr>
            <p:ph type="pic" idx="10" hasCustomPrompt="1"/>
          </p:nvPr>
        </p:nvSpPr>
        <p:spPr>
          <a:xfrm>
            <a:off x="866912" y="4110344"/>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866912" y="3463130"/>
            <a:ext cx="2208000" cy="4800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
        <p:nvSpPr>
          <p:cNvPr id="10" name="Rectangle 9"/>
          <p:cNvSpPr/>
          <p:nvPr userDrawn="1"/>
        </p:nvSpPr>
        <p:spPr>
          <a:xfrm>
            <a:off x="866912" y="5646344"/>
            <a:ext cx="2208000" cy="480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
        <p:nvSpPr>
          <p:cNvPr id="11" name="Picture Placeholder 2"/>
          <p:cNvSpPr>
            <a:spLocks noGrp="1"/>
          </p:cNvSpPr>
          <p:nvPr>
            <p:ph type="pic" idx="11" hasCustomPrompt="1"/>
          </p:nvPr>
        </p:nvSpPr>
        <p:spPr>
          <a:xfrm>
            <a:off x="6237267" y="1934249"/>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Picture Placeholder 2"/>
          <p:cNvSpPr>
            <a:spLocks noGrp="1"/>
          </p:cNvSpPr>
          <p:nvPr>
            <p:ph type="pic" idx="12" hasCustomPrompt="1"/>
          </p:nvPr>
        </p:nvSpPr>
        <p:spPr>
          <a:xfrm>
            <a:off x="6237267" y="4115368"/>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3" name="Rectangle 12"/>
          <p:cNvSpPr/>
          <p:nvPr userDrawn="1"/>
        </p:nvSpPr>
        <p:spPr>
          <a:xfrm>
            <a:off x="6237267" y="3468154"/>
            <a:ext cx="2208000" cy="4800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
        <p:nvSpPr>
          <p:cNvPr id="14" name="Rectangle 13"/>
          <p:cNvSpPr/>
          <p:nvPr userDrawn="1"/>
        </p:nvSpPr>
        <p:spPr>
          <a:xfrm>
            <a:off x="6237267" y="5651368"/>
            <a:ext cx="2208000" cy="4800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Tree>
    <p:extLst>
      <p:ext uri="{BB962C8B-B14F-4D97-AF65-F5344CB8AC3E}">
        <p14:creationId xmlns:p14="http://schemas.microsoft.com/office/powerpoint/2010/main" val="13001136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1673512"/>
            <a:ext cx="6096000" cy="442809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Title 2">
            <a:extLst>
              <a:ext uri="{FF2B5EF4-FFF2-40B4-BE49-F238E27FC236}">
                <a16:creationId xmlns:a16="http://schemas.microsoft.com/office/drawing/2014/main" xmlns="" id="{E62EAC56-5A2E-46B2-B8D9-375A807E3F65}"/>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6" name="텍스트 개체 틀 2">
            <a:extLst>
              <a:ext uri="{FF2B5EF4-FFF2-40B4-BE49-F238E27FC236}">
                <a16:creationId xmlns:a16="http://schemas.microsoft.com/office/drawing/2014/main" xmlns="" id="{14844AF7-CCEE-4899-AEED-9D922F173586}"/>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7503688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645" y="1820040"/>
            <a:ext cx="6090356"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9" name="Picture Placeholder 2"/>
          <p:cNvSpPr>
            <a:spLocks noGrp="1"/>
          </p:cNvSpPr>
          <p:nvPr>
            <p:ph type="pic" idx="10" hasCustomPrompt="1"/>
          </p:nvPr>
        </p:nvSpPr>
        <p:spPr>
          <a:xfrm>
            <a:off x="6101645" y="1820040"/>
            <a:ext cx="6090356"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Title 2">
            <a:extLst>
              <a:ext uri="{FF2B5EF4-FFF2-40B4-BE49-F238E27FC236}">
                <a16:creationId xmlns:a16="http://schemas.microsoft.com/office/drawing/2014/main" xmlns="" id="{C292895B-CBD9-4745-8D30-91F49E9E1C2C}"/>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6" name="텍스트 개체 틀 2">
            <a:extLst>
              <a:ext uri="{FF2B5EF4-FFF2-40B4-BE49-F238E27FC236}">
                <a16:creationId xmlns:a16="http://schemas.microsoft.com/office/drawing/2014/main" xmlns="" id="{A4041D5A-9284-440B-BB7E-072D9FB2DEF2}"/>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4145224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720000"/>
            <a:ext cx="12192000" cy="5418000"/>
          </a:xfrm>
          <a:prstGeom prst="rect">
            <a:avLst/>
          </a:prstGeom>
          <a:solidFill>
            <a:schemeClr val="bg1">
              <a:lumMod val="95000"/>
            </a:schemeClr>
          </a:solidFill>
        </p:spPr>
        <p:txBody>
          <a:bodyPr lIns="1260000" anchor="ctr"/>
          <a:lstStyle>
            <a:lvl1pPr marL="0" indent="0" algn="l">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a:extLst>
              <a:ext uri="{FF2B5EF4-FFF2-40B4-BE49-F238E27FC236}">
                <a16:creationId xmlns:a16="http://schemas.microsoft.com/office/drawing/2014/main" xmlns="" id="{38C8F810-5F00-4129-8726-6F1CFA1C6089}"/>
              </a:ext>
            </a:extLst>
          </p:cNvPr>
          <p:cNvSpPr>
            <a:spLocks noGrp="1"/>
          </p:cNvSpPr>
          <p:nvPr>
            <p:ph type="title" hasCustomPrompt="1"/>
          </p:nvPr>
        </p:nvSpPr>
        <p:spPr>
          <a:xfrm>
            <a:off x="6096000" y="726056"/>
            <a:ext cx="6096000" cy="912000"/>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altLang="ko-KR" dirty="0"/>
              <a:t>Click to add title</a:t>
            </a:r>
            <a:endParaRPr lang="en-US" dirty="0"/>
          </a:p>
        </p:txBody>
      </p:sp>
      <p:sp>
        <p:nvSpPr>
          <p:cNvPr id="5" name="텍스트 개체 틀 2">
            <a:extLst>
              <a:ext uri="{FF2B5EF4-FFF2-40B4-BE49-F238E27FC236}">
                <a16:creationId xmlns:a16="http://schemas.microsoft.com/office/drawing/2014/main" xmlns="" id="{C70CC6A0-1F85-4CAC-BF4E-27C58E3ACDD5}"/>
              </a:ext>
            </a:extLst>
          </p:cNvPr>
          <p:cNvSpPr>
            <a:spLocks noGrp="1"/>
          </p:cNvSpPr>
          <p:nvPr>
            <p:ph type="body" sz="quarter" idx="41" hasCustomPrompt="1"/>
          </p:nvPr>
        </p:nvSpPr>
        <p:spPr>
          <a:xfrm>
            <a:off x="6480043" y="1650008"/>
            <a:ext cx="5711957" cy="288032"/>
          </a:xfrm>
          <a:prstGeom prst="rect">
            <a:avLst/>
          </a:prstGeom>
        </p:spPr>
        <p:txBody>
          <a:bodyPr anchor="ctr"/>
          <a:lstStyle>
            <a:lvl1pPr marL="0" marR="0" indent="0" algn="l"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3542019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solidFill>
          <a:schemeClr val="accent3"/>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0" y="1628019"/>
            <a:ext cx="3984000"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0" hasCustomPrompt="1"/>
          </p:nvPr>
        </p:nvSpPr>
        <p:spPr>
          <a:xfrm>
            <a:off x="8208000" y="1628019"/>
            <a:ext cx="3984000"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4082597" y="1629096"/>
            <a:ext cx="4032448" cy="26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black">
                  <a:lumMod val="75000"/>
                  <a:lumOff val="25000"/>
                </a:prstClr>
              </a:solidFill>
            </a:endParaRPr>
          </a:p>
        </p:txBody>
      </p:sp>
      <p:sp>
        <p:nvSpPr>
          <p:cNvPr id="6" name="Title 2">
            <a:extLst>
              <a:ext uri="{FF2B5EF4-FFF2-40B4-BE49-F238E27FC236}">
                <a16:creationId xmlns:a16="http://schemas.microsoft.com/office/drawing/2014/main" xmlns="" id="{198C7C00-8428-4703-A32D-B42FC3CEC2A4}"/>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bg1"/>
                </a:solidFill>
                <a:latin typeface="+mj-lt"/>
                <a:cs typeface="Arial" pitchFamily="34" charset="0"/>
              </a:defRPr>
            </a:lvl1pPr>
          </a:lstStyle>
          <a:p>
            <a:r>
              <a:rPr lang="en-US" dirty="0"/>
              <a:t> </a:t>
            </a:r>
            <a:r>
              <a:rPr lang="en-US" altLang="ko-KR" dirty="0"/>
              <a:t>Free PPT _ Click to add title</a:t>
            </a:r>
            <a:endParaRPr lang="en-US" dirty="0"/>
          </a:p>
        </p:txBody>
      </p:sp>
      <p:sp>
        <p:nvSpPr>
          <p:cNvPr id="7" name="텍스트 개체 틀 2">
            <a:extLst>
              <a:ext uri="{FF2B5EF4-FFF2-40B4-BE49-F238E27FC236}">
                <a16:creationId xmlns:a16="http://schemas.microsoft.com/office/drawing/2014/main" xmlns="" id="{B8B8BF13-A895-4860-BF57-D420F5A51965}"/>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bg1"/>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701970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23996" y="3621021"/>
            <a:ext cx="5279989" cy="252071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0" hasCustomPrompt="1"/>
          </p:nvPr>
        </p:nvSpPr>
        <p:spPr>
          <a:xfrm>
            <a:off x="6192011" y="3621021"/>
            <a:ext cx="5279989" cy="252071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720001" y="1575758"/>
            <a:ext cx="5283985" cy="1955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1" name="Rectangle 10"/>
          <p:cNvSpPr/>
          <p:nvPr userDrawn="1"/>
        </p:nvSpPr>
        <p:spPr>
          <a:xfrm>
            <a:off x="6188016" y="1575758"/>
            <a:ext cx="5283985" cy="1955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7" name="Title 2">
            <a:extLst>
              <a:ext uri="{FF2B5EF4-FFF2-40B4-BE49-F238E27FC236}">
                <a16:creationId xmlns:a16="http://schemas.microsoft.com/office/drawing/2014/main" xmlns="" id="{32E2CB55-DB02-4B94-9AA0-6EFBB8682F7F}"/>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8" name="텍스트 개체 틀 2">
            <a:extLst>
              <a:ext uri="{FF2B5EF4-FFF2-40B4-BE49-F238E27FC236}">
                <a16:creationId xmlns:a16="http://schemas.microsoft.com/office/drawing/2014/main" xmlns="" id="{7DDB83E5-458E-46B2-9A0C-FA643319B2D1}"/>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1023657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20000" y="1670920"/>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9" name="Picture Placeholder 2"/>
          <p:cNvSpPr>
            <a:spLocks noGrp="1"/>
          </p:cNvSpPr>
          <p:nvPr>
            <p:ph type="pic" idx="10" hasCustomPrompt="1"/>
          </p:nvPr>
        </p:nvSpPr>
        <p:spPr>
          <a:xfrm>
            <a:off x="4409051" y="1675944"/>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1" hasCustomPrompt="1"/>
          </p:nvPr>
        </p:nvSpPr>
        <p:spPr>
          <a:xfrm>
            <a:off x="8098101" y="1680968"/>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6" name="Title 2">
            <a:extLst>
              <a:ext uri="{FF2B5EF4-FFF2-40B4-BE49-F238E27FC236}">
                <a16:creationId xmlns:a16="http://schemas.microsoft.com/office/drawing/2014/main" xmlns="" id="{E28DB036-0B4F-4FC0-8B21-0350E5FF0C35}"/>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7" name="텍스트 개체 틀 2">
            <a:extLst>
              <a:ext uri="{FF2B5EF4-FFF2-40B4-BE49-F238E27FC236}">
                <a16:creationId xmlns:a16="http://schemas.microsoft.com/office/drawing/2014/main" xmlns="" id="{92C50DF5-B06D-47A0-9932-607237B9E882}"/>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1279915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263691" y="274340"/>
            <a:ext cx="11664619" cy="6309320"/>
          </a:xfrm>
          <a:prstGeom prst="rect">
            <a:avLst/>
          </a:prstGeom>
          <a:solidFill>
            <a:schemeClr val="bg1">
              <a:lumMod val="95000"/>
            </a:schemeClr>
          </a:solidFill>
        </p:spPr>
        <p:txBody>
          <a:bodyPr tIns="576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5557070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3547120" y="1"/>
            <a:ext cx="509776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Picture Placeholder 2"/>
          <p:cNvSpPr>
            <a:spLocks noGrp="1"/>
          </p:cNvSpPr>
          <p:nvPr>
            <p:ph type="pic" idx="10" hasCustomPrompt="1"/>
          </p:nvPr>
        </p:nvSpPr>
        <p:spPr>
          <a:xfrm>
            <a:off x="0" y="1"/>
            <a:ext cx="3407701"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1" hasCustomPrompt="1"/>
          </p:nvPr>
        </p:nvSpPr>
        <p:spPr>
          <a:xfrm>
            <a:off x="8784299" y="1"/>
            <a:ext cx="3407701"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0" y="3566615"/>
            <a:ext cx="3407701" cy="32913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7" name="Rectangle 6"/>
          <p:cNvSpPr/>
          <p:nvPr userDrawn="1"/>
        </p:nvSpPr>
        <p:spPr>
          <a:xfrm>
            <a:off x="8784299" y="3566613"/>
            <a:ext cx="3407701" cy="32913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Tree>
    <p:extLst>
      <p:ext uri="{BB962C8B-B14F-4D97-AF65-F5344CB8AC3E}">
        <p14:creationId xmlns:p14="http://schemas.microsoft.com/office/powerpoint/2010/main" val="12489062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37505" y="1680019"/>
            <a:ext cx="3971001" cy="44579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9" name="Picture Placeholder 2"/>
          <p:cNvSpPr>
            <a:spLocks noGrp="1"/>
          </p:cNvSpPr>
          <p:nvPr>
            <p:ph type="pic" idx="10" hasCustomPrompt="1"/>
          </p:nvPr>
        </p:nvSpPr>
        <p:spPr>
          <a:xfrm>
            <a:off x="4704460" y="3909483"/>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1" hasCustomPrompt="1"/>
          </p:nvPr>
        </p:nvSpPr>
        <p:spPr>
          <a:xfrm>
            <a:off x="6911721" y="3909485"/>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2" hasCustomPrompt="1"/>
          </p:nvPr>
        </p:nvSpPr>
        <p:spPr>
          <a:xfrm>
            <a:off x="9111665" y="3909486"/>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4704460" y="1680019"/>
            <a:ext cx="2208245" cy="222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3" name="Rectangle 12"/>
          <p:cNvSpPr/>
          <p:nvPr userDrawn="1"/>
        </p:nvSpPr>
        <p:spPr>
          <a:xfrm>
            <a:off x="6911476" y="1680019"/>
            <a:ext cx="2208245" cy="222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4" name="Rectangle 13"/>
          <p:cNvSpPr/>
          <p:nvPr userDrawn="1"/>
        </p:nvSpPr>
        <p:spPr>
          <a:xfrm>
            <a:off x="9111666" y="1680019"/>
            <a:ext cx="2208245" cy="222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2" name="텍스트 개체 틀 2">
            <a:extLst>
              <a:ext uri="{FF2B5EF4-FFF2-40B4-BE49-F238E27FC236}">
                <a16:creationId xmlns:a16="http://schemas.microsoft.com/office/drawing/2014/main" xmlns="" id="{04DB8D5C-C91A-4755-AF2D-72EE2C637AD1}"/>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369105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37505" y="1680019"/>
            <a:ext cx="3971001" cy="44579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9" name="Picture Placeholder 2"/>
          <p:cNvSpPr>
            <a:spLocks noGrp="1"/>
          </p:cNvSpPr>
          <p:nvPr>
            <p:ph type="pic" idx="10" hasCustomPrompt="1"/>
          </p:nvPr>
        </p:nvSpPr>
        <p:spPr>
          <a:xfrm>
            <a:off x="4704460" y="3909483"/>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1" hasCustomPrompt="1"/>
          </p:nvPr>
        </p:nvSpPr>
        <p:spPr>
          <a:xfrm>
            <a:off x="6911721" y="3909485"/>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2" hasCustomPrompt="1"/>
          </p:nvPr>
        </p:nvSpPr>
        <p:spPr>
          <a:xfrm>
            <a:off x="9111665" y="3909486"/>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4704460" y="1680019"/>
            <a:ext cx="2208245" cy="222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buClrTx/>
              <a:buFontTx/>
              <a:buNone/>
            </a:pPr>
            <a:endParaRPr lang="ko-KR" altLang="en-US" sz="2400" kern="1200">
              <a:solidFill>
                <a:prstClr val="white"/>
              </a:solidFill>
            </a:endParaRPr>
          </a:p>
        </p:txBody>
      </p:sp>
      <p:sp>
        <p:nvSpPr>
          <p:cNvPr id="13" name="Rectangle 12"/>
          <p:cNvSpPr/>
          <p:nvPr userDrawn="1"/>
        </p:nvSpPr>
        <p:spPr>
          <a:xfrm>
            <a:off x="6911476" y="1680019"/>
            <a:ext cx="2208245" cy="222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buClrTx/>
              <a:buFontTx/>
              <a:buNone/>
            </a:pPr>
            <a:endParaRPr lang="ko-KR" altLang="en-US" sz="2400" kern="1200">
              <a:solidFill>
                <a:prstClr val="white"/>
              </a:solidFill>
            </a:endParaRPr>
          </a:p>
        </p:txBody>
      </p:sp>
      <p:sp>
        <p:nvSpPr>
          <p:cNvPr id="14" name="Rectangle 13"/>
          <p:cNvSpPr/>
          <p:nvPr userDrawn="1"/>
        </p:nvSpPr>
        <p:spPr>
          <a:xfrm>
            <a:off x="9111666" y="1680019"/>
            <a:ext cx="2208245" cy="222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buClrTx/>
              <a:buFontTx/>
              <a:buNone/>
            </a:pPr>
            <a:endParaRPr lang="ko-KR" altLang="en-US" sz="2400" kern="1200">
              <a:solidFill>
                <a:prstClr val="white"/>
              </a:solidFill>
            </a:endParaRPr>
          </a:p>
        </p:txBody>
      </p:sp>
      <p:sp>
        <p:nvSpPr>
          <p:cNvPr id="12" name="텍스트 개체 틀 2">
            <a:extLst>
              <a:ext uri="{FF2B5EF4-FFF2-40B4-BE49-F238E27FC236}">
                <a16:creationId xmlns="" xmlns:a16="http://schemas.microsoft.com/office/drawing/2014/main" id="{04DB8D5C-C91A-4755-AF2D-72EE2C637AD1}"/>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1919280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387162982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5333" b="0" baseline="0">
                <a:latin typeface="+mj-lt"/>
                <a:cs typeface="Arial" pitchFamily="34" charset="0"/>
              </a:defRPr>
            </a:lvl1pPr>
          </a:lstStyle>
          <a:p>
            <a:pPr lvl="0"/>
            <a:r>
              <a:rPr lang="en-US" altLang="ko-KR" dirty="0"/>
              <a:t>ICON SETS LAYOUT</a:t>
            </a:r>
          </a:p>
        </p:txBody>
      </p:sp>
      <p:grpSp>
        <p:nvGrpSpPr>
          <p:cNvPr id="4" name="Group 3"/>
          <p:cNvGrpSpPr/>
          <p:nvPr userDrawn="1"/>
        </p:nvGrpSpPr>
        <p:grpSpPr>
          <a:xfrm>
            <a:off x="472011" y="1508786"/>
            <a:ext cx="3799787" cy="4865561"/>
            <a:chOff x="354008" y="1131589"/>
            <a:chExt cx="2849840" cy="3649171"/>
          </a:xfrm>
        </p:grpSpPr>
        <p:sp>
          <p:nvSpPr>
            <p:cNvPr id="5" name="Rounded Rectangle 4"/>
            <p:cNvSpPr/>
            <p:nvPr/>
          </p:nvSpPr>
          <p:spPr>
            <a:xfrm>
              <a:off x="354008" y="1131589"/>
              <a:ext cx="2849840" cy="364917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2400" kern="1200">
                <a:solidFill>
                  <a:prstClr val="white"/>
                </a:solidFill>
              </a:endParaRPr>
            </a:p>
          </p:txBody>
        </p:sp>
        <p:sp>
          <p:nvSpPr>
            <p:cNvPr id="8" name="Rounded Rectangle 7"/>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2400" kern="1200">
                <a:solidFill>
                  <a:prstClr val="white"/>
                </a:solidFill>
              </a:endParaRPr>
            </a:p>
          </p:txBody>
        </p:sp>
        <p:sp>
          <p:nvSpPr>
            <p:cNvPr id="9" name="Half Frame 8"/>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2400" kern="1200">
                <a:solidFill>
                  <a:prstClr val="black"/>
                </a:solidFill>
              </a:endParaRPr>
            </a:p>
          </p:txBody>
        </p:sp>
      </p:grpSp>
    </p:spTree>
    <p:extLst>
      <p:ext uri="{BB962C8B-B14F-4D97-AF65-F5344CB8AC3E}">
        <p14:creationId xmlns:p14="http://schemas.microsoft.com/office/powerpoint/2010/main" val="2178659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09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97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buClrTx/>
              <a:buFontTx/>
              <a:buNone/>
              <a:defRPr/>
            </a:pPr>
            <a:endParaRPr lang="hu-HU" sz="1800" kern="1200">
              <a:solidFill>
                <a:prstClr val="black"/>
              </a:solidFill>
              <a:ea typeface="Arial Unicode MS"/>
              <a:cs typeface="+mn-cs"/>
            </a:endParaRPr>
          </a:p>
        </p:txBody>
      </p:sp>
      <p:sp>
        <p:nvSpPr>
          <p:cNvPr id="6" name="Rectangle 5"/>
          <p:cNvSpPr>
            <a:spLocks noGrp="1" noChangeArrowheads="1"/>
          </p:cNvSpPr>
          <p:nvPr>
            <p:ph type="ftr" sz="quarter" idx="11"/>
          </p:nvPr>
        </p:nvSpPr>
        <p:spPr>
          <a:ln/>
        </p:spPr>
        <p:txBody>
          <a:bodyPr/>
          <a:lstStyle>
            <a:lvl1pPr>
              <a:defRPr/>
            </a:lvl1pPr>
          </a:lstStyle>
          <a:p>
            <a:pPr>
              <a:buClrTx/>
              <a:buFontTx/>
              <a:buNone/>
              <a:defRPr/>
            </a:pPr>
            <a:endParaRPr lang="hu-HU" sz="1800" kern="1200">
              <a:solidFill>
                <a:prstClr val="black"/>
              </a:solidFill>
              <a:ea typeface="Arial Unicode MS"/>
              <a:cs typeface="+mn-cs"/>
            </a:endParaRPr>
          </a:p>
        </p:txBody>
      </p:sp>
      <p:sp>
        <p:nvSpPr>
          <p:cNvPr id="7" name="Rectangle 6"/>
          <p:cNvSpPr>
            <a:spLocks noGrp="1" noChangeArrowheads="1"/>
          </p:cNvSpPr>
          <p:nvPr>
            <p:ph type="sldNum" sz="quarter" idx="12"/>
          </p:nvPr>
        </p:nvSpPr>
        <p:spPr>
          <a:ln/>
        </p:spPr>
        <p:txBody>
          <a:bodyPr/>
          <a:lstStyle>
            <a:lvl1pPr>
              <a:defRPr/>
            </a:lvl1pPr>
          </a:lstStyle>
          <a:p>
            <a:pPr>
              <a:buClrTx/>
              <a:buFontTx/>
              <a:buNone/>
              <a:defRPr/>
            </a:pPr>
            <a:fld id="{F2AB0105-0024-41F2-9395-ABBBDE36CB0E}" type="slidenum">
              <a:rPr lang="hu-HU" altLang="hu-HU" sz="1800" kern="1200">
                <a:solidFill>
                  <a:prstClr val="black"/>
                </a:solidFill>
                <a:ea typeface="Arial Unicode MS"/>
                <a:cs typeface="+mn-cs"/>
              </a:rPr>
              <a:pPr>
                <a:buClrTx/>
                <a:buFontTx/>
                <a:buNone/>
                <a:defRPr/>
              </a:pPr>
              <a:t>‹#›</a:t>
            </a:fld>
            <a:endParaRPr lang="hu-HU" altLang="hu-HU" sz="1800" kern="1200">
              <a:solidFill>
                <a:prstClr val="black"/>
              </a:solidFill>
              <a:ea typeface="Arial Unicode MS"/>
              <a:cs typeface="+mn-cs"/>
            </a:endParaRPr>
          </a:p>
        </p:txBody>
      </p:sp>
    </p:spTree>
    <p:extLst>
      <p:ext uri="{BB962C8B-B14F-4D97-AF65-F5344CB8AC3E}">
        <p14:creationId xmlns:p14="http://schemas.microsoft.com/office/powerpoint/2010/main" val="344053759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a:buClrTx/>
              <a:buFontTx/>
              <a:buNone/>
            </a:pPr>
            <a:fld id="{75EA3FC2-187E-4E29-B919-ABBD87A9F070}" type="datetimeFigureOut">
              <a:rPr lang="hu-HU" sz="1800" kern="1200" smtClean="0">
                <a:solidFill>
                  <a:prstClr val="black"/>
                </a:solidFill>
                <a:ea typeface="Arial Unicode MS"/>
                <a:cs typeface="+mn-cs"/>
              </a:rPr>
              <a:pPr>
                <a:buClrTx/>
                <a:buFontTx/>
                <a:buNone/>
              </a:pPr>
              <a:t>2023. 09. 29.</a:t>
            </a:fld>
            <a:endParaRPr lang="hu-HU" sz="1800" kern="1200">
              <a:solidFill>
                <a:prstClr val="black"/>
              </a:solidFill>
              <a:ea typeface="Arial Unicode MS"/>
              <a:cs typeface="+mn-cs"/>
            </a:endParaRPr>
          </a:p>
        </p:txBody>
      </p:sp>
      <p:sp>
        <p:nvSpPr>
          <p:cNvPr id="5" name="Élőláb helye 4"/>
          <p:cNvSpPr>
            <a:spLocks noGrp="1"/>
          </p:cNvSpPr>
          <p:nvPr>
            <p:ph type="ftr" sz="quarter" idx="11"/>
          </p:nvPr>
        </p:nvSpPr>
        <p:spPr/>
        <p:txBody>
          <a:bodyPr/>
          <a:lstStyle/>
          <a:p>
            <a:pPr>
              <a:buClrTx/>
              <a:buFontTx/>
              <a:buNone/>
            </a:pPr>
            <a:endParaRPr lang="hu-HU" sz="1800" kern="1200">
              <a:solidFill>
                <a:prstClr val="black"/>
              </a:solidFill>
              <a:ea typeface="Arial Unicode MS"/>
              <a:cs typeface="+mn-cs"/>
            </a:endParaRPr>
          </a:p>
        </p:txBody>
      </p:sp>
      <p:sp>
        <p:nvSpPr>
          <p:cNvPr id="6" name="Dia számának helye 5"/>
          <p:cNvSpPr>
            <a:spLocks noGrp="1"/>
          </p:cNvSpPr>
          <p:nvPr>
            <p:ph type="sldNum" sz="quarter" idx="12"/>
          </p:nvPr>
        </p:nvSpPr>
        <p:spPr/>
        <p:txBody>
          <a:bodyPr/>
          <a:lstStyle/>
          <a:p>
            <a:pPr>
              <a:buClrTx/>
              <a:buFontTx/>
              <a:buNone/>
            </a:pPr>
            <a:fld id="{127EFFCC-3688-4BD2-83F6-39ED4C9DC8C7}" type="slidenum">
              <a:rPr lang="hu-HU" sz="1800" kern="1200" smtClean="0">
                <a:solidFill>
                  <a:prstClr val="black"/>
                </a:solidFill>
                <a:ea typeface="Arial Unicode MS"/>
                <a:cs typeface="+mn-cs"/>
              </a:rPr>
              <a:pPr>
                <a:buClrTx/>
                <a:buFontTx/>
                <a:buNone/>
              </a:pPr>
              <a:t>‹#›</a:t>
            </a:fld>
            <a:endParaRPr lang="hu-HU" sz="1800" kern="1200">
              <a:solidFill>
                <a:prstClr val="black"/>
              </a:solidFill>
              <a:ea typeface="Arial Unicode MS"/>
              <a:cs typeface="+mn-cs"/>
            </a:endParaRPr>
          </a:p>
        </p:txBody>
      </p:sp>
    </p:spTree>
    <p:extLst>
      <p:ext uri="{BB962C8B-B14F-4D97-AF65-F5344CB8AC3E}">
        <p14:creationId xmlns:p14="http://schemas.microsoft.com/office/powerpoint/2010/main" val="18264698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u-HU" smtClean="0"/>
              <a:t>Mintacím szerkesztése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81588F6D-B377-4048-97A9-F22430FC8077}"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42490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nchor="ct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CEB084C-033C-4D3D-9B4E-A0FB07967625}"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96649523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u-HU" smtClean="0"/>
              <a:t>Mintacím szerkesztése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472706D3-DE3E-4C03-B715-365922F9574B}" type="datetime1">
              <a:rPr lang="en-US" smtClean="0">
                <a:solidFill>
                  <a:srgbClr val="F2F2F2"/>
                </a:solidFill>
              </a:rPr>
              <a:pPr/>
              <a:t>9/29/2023</a:t>
            </a:fld>
            <a:endParaRPr lang="en-US" dirty="0">
              <a:solidFill>
                <a:srgbClr val="F2F2F2"/>
              </a:solidFill>
            </a:endParaRPr>
          </a:p>
        </p:txBody>
      </p:sp>
      <p:sp>
        <p:nvSpPr>
          <p:cNvPr id="5" name="Footer Placeholder 4"/>
          <p:cNvSpPr>
            <a:spLocks noGrp="1"/>
          </p:cNvSpPr>
          <p:nvPr>
            <p:ph type="ftr" sz="quarter" idx="11"/>
          </p:nvPr>
        </p:nvSpPr>
        <p:spPr/>
        <p:txBody>
          <a:bodyPr/>
          <a:lstStyle/>
          <a:p>
            <a:r>
              <a:rPr lang="en-US" smtClean="0">
                <a:solidFill>
                  <a:srgbClr val="F2F2F2"/>
                </a:solidFill>
              </a:rPr>
              <a:t>Dr Almási R. Gyula Ph.D 2018. PTE KK AITI FT</a:t>
            </a:r>
            <a:endParaRPr lang="en-US" dirty="0">
              <a:solidFill>
                <a:srgbClr val="F2F2F2"/>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7863075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79D04883-CF9B-4F96-8E19-C298ABACBBB5}"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5311267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66017599-3406-4367-AD3A-4CB3B42F8B75}" type="datetime1">
              <a:rPr lang="en-US" smtClean="0">
                <a:solidFill>
                  <a:srgbClr val="006699"/>
                </a:solidFill>
              </a:rPr>
              <a:pPr/>
              <a:t>9/29/2023</a:t>
            </a:fld>
            <a:endParaRPr lang="en-US" dirty="0">
              <a:solidFill>
                <a:srgbClr val="006699"/>
              </a:solidFill>
            </a:endParaRPr>
          </a:p>
        </p:txBody>
      </p:sp>
      <p:sp>
        <p:nvSpPr>
          <p:cNvPr id="8" name="Footer Placeholder 7"/>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3863582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708D23D1-7572-4FC4-BC3E-985D5A1C99C6}" type="datetime1">
              <a:rPr lang="en-US" smtClean="0">
                <a:solidFill>
                  <a:srgbClr val="006699"/>
                </a:solidFill>
              </a:rPr>
              <a:pPr/>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741749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331948927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AD40E-FB85-4609-A554-8BA6C1327FE1}" type="datetime1">
              <a:rPr lang="en-US" smtClean="0">
                <a:solidFill>
                  <a:srgbClr val="006699"/>
                </a:solidFill>
              </a:rPr>
              <a:pPr/>
              <a:t>9/29/2023</a:t>
            </a:fld>
            <a:endParaRPr lang="en-US" dirty="0">
              <a:solidFill>
                <a:srgbClr val="006699"/>
              </a:solidFill>
            </a:endParaRPr>
          </a:p>
        </p:txBody>
      </p:sp>
      <p:sp>
        <p:nvSpPr>
          <p:cNvPr id="3" name="Footer Placeholder 2"/>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63724268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u-HU" smtClean="0"/>
              <a:t>Mintacím szerkesztése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6EF9E1B4-1312-492B-B59C-463E29C215B0}"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0182994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u-HU" smtClean="0"/>
              <a:t>Mintacím szerkesztése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F1E94421-9F45-4BB5-8C24-A1E33E03BE07}"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9727830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Date Placeholder 2"/>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5" name="Slide Number Placeholder 4"/>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3707223190"/>
      </p:ext>
    </p:extLst>
  </p:cSld>
  <p:clrMapOvr>
    <a:masterClrMapping/>
  </p:clrMapOvr>
  <p:hf sldNum="0"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4247480482"/>
      </p:ext>
    </p:extLst>
  </p:cSld>
  <p:clrMapOvr>
    <a:masterClrMapping/>
  </p:clrMapOvr>
  <p:hf sldNum="0"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1745629878"/>
      </p:ext>
    </p:extLst>
  </p:cSld>
  <p:clrMapOvr>
    <a:masterClrMapping/>
  </p:clrMapOvr>
  <p:hf sldNum="0"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1589874744"/>
      </p:ext>
    </p:extLst>
  </p:cSld>
  <p:clrMapOvr>
    <a:masterClrMapping/>
  </p:clrMapOvr>
  <p:hf sldNum="0"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3006538324"/>
      </p:ext>
    </p:extLst>
  </p:cSld>
  <p:clrMapOvr>
    <a:masterClrMapping/>
  </p:clrMapOvr>
  <p:hf sldNum="0"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u-HU" smtClean="0"/>
              <a:t>Mintacím szerkesztése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3296981000"/>
      </p:ext>
    </p:extLst>
  </p:cSld>
  <p:clrMapOvr>
    <a:masterClrMapping/>
  </p:clrMapOvr>
  <p:hf sldNum="0"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50A62D3-C9EA-4996-A716-9A05F77C66C7}"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291148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5333" b="0" baseline="0">
                <a:latin typeface="+mj-lt"/>
                <a:cs typeface="Arial" pitchFamily="34" charset="0"/>
              </a:defRPr>
            </a:lvl1pPr>
          </a:lstStyle>
          <a:p>
            <a:pPr lvl="0"/>
            <a:r>
              <a:rPr lang="en-US" altLang="ko-KR" dirty="0"/>
              <a:t>ICON SETS LAYOUT</a:t>
            </a:r>
          </a:p>
        </p:txBody>
      </p:sp>
      <p:grpSp>
        <p:nvGrpSpPr>
          <p:cNvPr id="4" name="Group 3"/>
          <p:cNvGrpSpPr/>
          <p:nvPr userDrawn="1"/>
        </p:nvGrpSpPr>
        <p:grpSpPr>
          <a:xfrm>
            <a:off x="472011" y="1508786"/>
            <a:ext cx="3799787" cy="4865561"/>
            <a:chOff x="354008" y="1131589"/>
            <a:chExt cx="2849840" cy="3649171"/>
          </a:xfrm>
        </p:grpSpPr>
        <p:sp>
          <p:nvSpPr>
            <p:cNvPr id="5" name="Rounded Rectangle 4"/>
            <p:cNvSpPr/>
            <p:nvPr/>
          </p:nvSpPr>
          <p:spPr>
            <a:xfrm>
              <a:off x="354008" y="1131589"/>
              <a:ext cx="2849840" cy="364917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buClrTx/>
                <a:buFontTx/>
                <a:buNone/>
              </a:pPr>
              <a:endParaRPr lang="ko-KR" altLang="en-US" sz="2400" kern="1200">
                <a:solidFill>
                  <a:prstClr val="white"/>
                </a:solidFill>
              </a:endParaRPr>
            </a:p>
          </p:txBody>
        </p:sp>
        <p:sp>
          <p:nvSpPr>
            <p:cNvPr id="8" name="Rounded Rectangle 7"/>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buClrTx/>
                <a:buFontTx/>
                <a:buNone/>
              </a:pPr>
              <a:endParaRPr lang="ko-KR" altLang="en-US" sz="2400" kern="1200">
                <a:solidFill>
                  <a:prstClr val="white"/>
                </a:solidFill>
              </a:endParaRPr>
            </a:p>
          </p:txBody>
        </p:sp>
        <p:sp>
          <p:nvSpPr>
            <p:cNvPr id="9" name="Half Frame 8"/>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buClrTx/>
                <a:buFontTx/>
                <a:buNone/>
              </a:pPr>
              <a:endParaRPr lang="ko-KR" altLang="en-US" sz="2400" kern="1200">
                <a:solidFill>
                  <a:prstClr val="black"/>
                </a:solidFill>
              </a:endParaRPr>
            </a:p>
          </p:txBody>
        </p:sp>
      </p:grpSp>
    </p:spTree>
    <p:extLst>
      <p:ext uri="{BB962C8B-B14F-4D97-AF65-F5344CB8AC3E}">
        <p14:creationId xmlns:p14="http://schemas.microsoft.com/office/powerpoint/2010/main" val="41141418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7E8FEFA9-4B42-454F-922F-D980484FC9FC}"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5194858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hu-HU" smtClean="0"/>
              <a:t>Mintacím szerkesztése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48177964-9F4F-4B1A-80BE-276853CD5991}"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2020.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0323199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5A21FE8B-6EB9-4002-888E-100584596B74}"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2020.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40071391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hu-HU" smtClean="0"/>
              <a:t>Mintacím szerkesztése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lvl1pPr>
              <a:defRPr>
                <a:solidFill>
                  <a:schemeClr val="tx2"/>
                </a:solidFill>
              </a:defRPr>
            </a:lvl1pPr>
          </a:lstStyle>
          <a:p>
            <a:fld id="{321026D3-2B22-4059-A0A7-EB8882A020F2}" type="datetime1">
              <a:rPr lang="en-US" smtClean="0">
                <a:solidFill>
                  <a:srgbClr val="F2F2F2"/>
                </a:solidFill>
              </a:rPr>
              <a:pPr/>
              <a:t>9/29/2023</a:t>
            </a:fld>
            <a:endParaRPr lang="en-US" dirty="0">
              <a:solidFill>
                <a:srgbClr val="F2F2F2"/>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smtClean="0">
                <a:solidFill>
                  <a:srgbClr val="F2F2F2"/>
                </a:solidFill>
              </a:rPr>
              <a:t>Dr Almási R. Gyula Ph.D 2020. PTE KK AITI FT</a:t>
            </a:r>
            <a:endParaRPr lang="en-US" dirty="0">
              <a:solidFill>
                <a:srgbClr val="F2F2F2"/>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276623144"/>
      </p:ext>
    </p:extLst>
  </p:cSld>
  <p:clrMapOvr>
    <a:overrideClrMapping bg1="lt1" tx1="dk1" bg2="lt2" tx2="dk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3E3C204E-1648-48D2-ACE1-01E7AC591672}"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2020.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9690880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smtClean="0"/>
              <a:t>Mintacím szerkesztése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080E9CBC-A16A-419C-98DE-F3984B2E79F8}" type="datetime1">
              <a:rPr lang="en-US" smtClean="0">
                <a:solidFill>
                  <a:srgbClr val="006699"/>
                </a:solidFill>
              </a:rPr>
              <a:pPr/>
              <a:t>9/29/2023</a:t>
            </a:fld>
            <a:endParaRPr lang="en-US" dirty="0">
              <a:solidFill>
                <a:srgbClr val="006699"/>
              </a:solidFill>
            </a:endParaRPr>
          </a:p>
        </p:txBody>
      </p:sp>
      <p:sp>
        <p:nvSpPr>
          <p:cNvPr id="8" name="Footer Placeholder 7"/>
          <p:cNvSpPr>
            <a:spLocks noGrp="1"/>
          </p:cNvSpPr>
          <p:nvPr>
            <p:ph type="ftr" sz="quarter" idx="11"/>
          </p:nvPr>
        </p:nvSpPr>
        <p:spPr/>
        <p:txBody>
          <a:bodyPr/>
          <a:lstStyle/>
          <a:p>
            <a:r>
              <a:rPr lang="en-US" smtClean="0">
                <a:solidFill>
                  <a:srgbClr val="006699"/>
                </a:solidFill>
              </a:rPr>
              <a:t>Dr Almási R. Gyula Ph.D 2020. PTE KK AITI FT</a:t>
            </a:r>
            <a:endParaRPr lang="en-US" dirty="0">
              <a:solidFill>
                <a:srgbClr val="006699"/>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1894005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2F0BD188-D299-433A-A3EB-E03F2C9FA616}" type="datetime1">
              <a:rPr lang="en-US" smtClean="0">
                <a:solidFill>
                  <a:srgbClr val="006699"/>
                </a:solidFill>
              </a:rPr>
              <a:pPr/>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r>
              <a:rPr lang="en-US" smtClean="0">
                <a:solidFill>
                  <a:srgbClr val="006699"/>
                </a:solidFill>
              </a:rPr>
              <a:t>Dr Almási R. Gyula Ph.D 2020. PTE KK AITI FT</a:t>
            </a:r>
            <a:endParaRPr lang="en-US" dirty="0">
              <a:solidFill>
                <a:srgbClr val="006699"/>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35252539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D6933-CC34-497F-A439-C8228DE83D5E}" type="datetime1">
              <a:rPr lang="en-US" smtClean="0">
                <a:solidFill>
                  <a:srgbClr val="006699"/>
                </a:solidFill>
              </a:rPr>
              <a:pPr/>
              <a:t>9/29/2023</a:t>
            </a:fld>
            <a:endParaRPr lang="en-US" dirty="0">
              <a:solidFill>
                <a:srgbClr val="006699"/>
              </a:solidFill>
            </a:endParaRPr>
          </a:p>
        </p:txBody>
      </p:sp>
      <p:sp>
        <p:nvSpPr>
          <p:cNvPr id="3" name="Footer Placeholder 2"/>
          <p:cNvSpPr>
            <a:spLocks noGrp="1"/>
          </p:cNvSpPr>
          <p:nvPr>
            <p:ph type="ftr" sz="quarter" idx="11"/>
          </p:nvPr>
        </p:nvSpPr>
        <p:spPr/>
        <p:txBody>
          <a:bodyPr/>
          <a:lstStyle/>
          <a:p>
            <a:r>
              <a:rPr lang="en-US" smtClean="0">
                <a:solidFill>
                  <a:srgbClr val="006699"/>
                </a:solidFill>
              </a:rPr>
              <a:t>Dr Almási R. Gyula Ph.D 2020. PTE KK AITI FT</a:t>
            </a:r>
            <a:endParaRPr lang="en-US" dirty="0">
              <a:solidFill>
                <a:srgbClr val="006699"/>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87738992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FE46512F-0387-4B90-A36F-E3343D12E81B}"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2020.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8095654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7D3AE67D-AC6C-42AF-8950-B7622284374A}"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2020.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285606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u-HU" smtClean="0"/>
              <a:t>Mintacím szerkesztése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81588F6D-B377-4048-97A9-F22430FC8077}"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878913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E8612840-0C6A-4281-B159-2EDDBCC4D01A}"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2020.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4333236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83E9B05-0D41-4307-8D4E-3BCE45E86617}"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a:xfrm>
            <a:off x="3776135" y="6422854"/>
            <a:ext cx="4279669" cy="365125"/>
          </a:xfrm>
        </p:spPr>
        <p:txBody>
          <a:bodyPr/>
          <a:lstStyle/>
          <a:p>
            <a:r>
              <a:rPr lang="en-US" smtClean="0">
                <a:solidFill>
                  <a:srgbClr val="006699"/>
                </a:solidFill>
              </a:rPr>
              <a:t>Dr Almási R. Gyula Ph.D 2020. PTE KK AITI FT</a:t>
            </a:r>
            <a:endParaRPr lang="en-US" dirty="0">
              <a:solidFill>
                <a:srgbClr val="006699"/>
              </a:solidFill>
            </a:endParaRPr>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989850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nchor="ct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CEB084C-033C-4D3D-9B4E-A0FB07967625}"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551853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u-HU" smtClean="0"/>
              <a:t>Mintacím szerkesztése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472706D3-DE3E-4C03-B715-365922F9574B}" type="datetime1">
              <a:rPr lang="en-US" smtClean="0">
                <a:solidFill>
                  <a:srgbClr val="F2F2F2"/>
                </a:solidFill>
              </a:rPr>
              <a:pPr/>
              <a:t>9/29/2023</a:t>
            </a:fld>
            <a:endParaRPr lang="en-US" dirty="0">
              <a:solidFill>
                <a:srgbClr val="F2F2F2"/>
              </a:solidFill>
            </a:endParaRPr>
          </a:p>
        </p:txBody>
      </p:sp>
      <p:sp>
        <p:nvSpPr>
          <p:cNvPr id="5" name="Footer Placeholder 4"/>
          <p:cNvSpPr>
            <a:spLocks noGrp="1"/>
          </p:cNvSpPr>
          <p:nvPr>
            <p:ph type="ftr" sz="quarter" idx="11"/>
          </p:nvPr>
        </p:nvSpPr>
        <p:spPr/>
        <p:txBody>
          <a:bodyPr/>
          <a:lstStyle/>
          <a:p>
            <a:r>
              <a:rPr lang="en-US" smtClean="0">
                <a:solidFill>
                  <a:srgbClr val="F2F2F2"/>
                </a:solidFill>
              </a:rPr>
              <a:t>Dr Almási R. Gyula Ph.D 2018. PTE KK AITI FT</a:t>
            </a:r>
            <a:endParaRPr lang="en-US" dirty="0">
              <a:solidFill>
                <a:srgbClr val="F2F2F2"/>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05677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79D04883-CF9B-4F96-8E19-C298ABACBBB5}"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252695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66017599-3406-4367-AD3A-4CB3B42F8B75}" type="datetime1">
              <a:rPr lang="en-US" smtClean="0">
                <a:solidFill>
                  <a:srgbClr val="006699"/>
                </a:solidFill>
              </a:rPr>
              <a:pPr/>
              <a:t>9/29/2023</a:t>
            </a:fld>
            <a:endParaRPr lang="en-US" dirty="0">
              <a:solidFill>
                <a:srgbClr val="006699"/>
              </a:solidFill>
            </a:endParaRPr>
          </a:p>
        </p:txBody>
      </p:sp>
      <p:sp>
        <p:nvSpPr>
          <p:cNvPr id="8" name="Footer Placeholder 7"/>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393587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708D23D1-7572-4FC4-BC3E-985D5A1C99C6}" type="datetime1">
              <a:rPr lang="en-US" smtClean="0">
                <a:solidFill>
                  <a:srgbClr val="006699"/>
                </a:solidFill>
              </a:rPr>
              <a:pPr/>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255955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AD40E-FB85-4609-A554-8BA6C1327FE1}" type="datetime1">
              <a:rPr lang="en-US" smtClean="0">
                <a:solidFill>
                  <a:srgbClr val="006699"/>
                </a:solidFill>
              </a:rPr>
              <a:pPr/>
              <a:t>9/29/2023</a:t>
            </a:fld>
            <a:endParaRPr lang="en-US" dirty="0">
              <a:solidFill>
                <a:srgbClr val="006699"/>
              </a:solidFill>
            </a:endParaRPr>
          </a:p>
        </p:txBody>
      </p:sp>
      <p:sp>
        <p:nvSpPr>
          <p:cNvPr id="3" name="Footer Placeholder 2"/>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070193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u-HU" smtClean="0"/>
              <a:t>Mintacím szerkesztése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6EF9E1B4-1312-492B-B59C-463E29C215B0}"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826326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u-HU" smtClean="0"/>
              <a:t>Mintacím szerkesztése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F1E94421-9F45-4BB5-8C24-A1E33E03BE07}"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1498830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Date Placeholder 2"/>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5" name="Slide Number Placeholder 4"/>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282584414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227309180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196737776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38037274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271161025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u-HU" smtClean="0"/>
              <a:t>Mintacím szerkesztése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11095148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50A62D3-C9EA-4996-A716-9A05F77C66C7}"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13431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7E8FEFA9-4B42-454F-922F-D980484FC9FC}"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865127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609600" y="274638"/>
            <a:ext cx="109728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609600" y="1600200"/>
            <a:ext cx="53848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6197600" y="1600200"/>
            <a:ext cx="53848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609600" y="3938589"/>
            <a:ext cx="53848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6197600" y="3938589"/>
            <a:ext cx="53848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solidFill>
                <a:srgbClr val="146194">
                  <a:lumMod val="50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srgbClr val="146194">
                  <a:lumMod val="50000"/>
                </a:srgb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EA7997-4729-4DC0-BCD9-642A49F5BFE5}" type="slidenum">
              <a:rPr lang="hu-HU" altLang="hu-HU">
                <a:solidFill>
                  <a:srgbClr val="146194">
                    <a:lumMod val="50000"/>
                  </a:srgbClr>
                </a:solidFill>
              </a:rPr>
              <a:pPr>
                <a:defRPr/>
              </a:pPr>
              <a:t>‹#›</a:t>
            </a:fld>
            <a:endParaRPr lang="hu-HU" altLang="hu-HU">
              <a:solidFill>
                <a:srgbClr val="146194">
                  <a:lumMod val="50000"/>
                </a:srgbClr>
              </a:solidFill>
            </a:endParaRPr>
          </a:p>
        </p:txBody>
      </p:sp>
    </p:spTree>
    <p:extLst>
      <p:ext uri="{BB962C8B-B14F-4D97-AF65-F5344CB8AC3E}">
        <p14:creationId xmlns:p14="http://schemas.microsoft.com/office/powerpoint/2010/main" val="3954501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u-HU" smtClean="0"/>
              <a:t>Mintacím szerkesztése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81588F6D-B377-4048-97A9-F22430FC8077}"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7868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nchor="ct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CEB084C-033C-4D3D-9B4E-A0FB07967625}"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203530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u-HU" smtClean="0"/>
              <a:t>Mintacím szerkesztése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472706D3-DE3E-4C03-B715-365922F9574B}" type="datetime1">
              <a:rPr lang="en-US" smtClean="0">
                <a:solidFill>
                  <a:srgbClr val="F2F2F2"/>
                </a:solidFill>
              </a:rPr>
              <a:pPr/>
              <a:t>9/29/2023</a:t>
            </a:fld>
            <a:endParaRPr lang="en-US" dirty="0">
              <a:solidFill>
                <a:srgbClr val="F2F2F2"/>
              </a:solidFill>
            </a:endParaRPr>
          </a:p>
        </p:txBody>
      </p:sp>
      <p:sp>
        <p:nvSpPr>
          <p:cNvPr id="5" name="Footer Placeholder 4"/>
          <p:cNvSpPr>
            <a:spLocks noGrp="1"/>
          </p:cNvSpPr>
          <p:nvPr>
            <p:ph type="ftr" sz="quarter" idx="11"/>
          </p:nvPr>
        </p:nvSpPr>
        <p:spPr/>
        <p:txBody>
          <a:bodyPr/>
          <a:lstStyle/>
          <a:p>
            <a:r>
              <a:rPr lang="en-US" smtClean="0">
                <a:solidFill>
                  <a:srgbClr val="F2F2F2"/>
                </a:solidFill>
              </a:rPr>
              <a:t>Dr Almási R. Gyula Ph.D 2018. PTE KK AITI FT</a:t>
            </a:r>
            <a:endParaRPr lang="en-US" dirty="0">
              <a:solidFill>
                <a:srgbClr val="F2F2F2"/>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507833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79D04883-CF9B-4F96-8E19-C298ABACBBB5}"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433570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66017599-3406-4367-AD3A-4CB3B42F8B75}" type="datetime1">
              <a:rPr lang="en-US" smtClean="0">
                <a:solidFill>
                  <a:srgbClr val="006699"/>
                </a:solidFill>
              </a:rPr>
              <a:pPr/>
              <a:t>9/29/2023</a:t>
            </a:fld>
            <a:endParaRPr lang="en-US" dirty="0">
              <a:solidFill>
                <a:srgbClr val="006699"/>
              </a:solidFill>
            </a:endParaRPr>
          </a:p>
        </p:txBody>
      </p:sp>
      <p:sp>
        <p:nvSpPr>
          <p:cNvPr id="8" name="Footer Placeholder 7"/>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823267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708D23D1-7572-4FC4-BC3E-985D5A1C99C6}" type="datetime1">
              <a:rPr lang="en-US" smtClean="0">
                <a:solidFill>
                  <a:srgbClr val="006699"/>
                </a:solidFill>
              </a:rPr>
              <a:pPr/>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543904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AD40E-FB85-4609-A554-8BA6C1327FE1}" type="datetime1">
              <a:rPr lang="en-US" smtClean="0">
                <a:solidFill>
                  <a:srgbClr val="006699"/>
                </a:solidFill>
              </a:rPr>
              <a:pPr/>
              <a:t>9/29/2023</a:t>
            </a:fld>
            <a:endParaRPr lang="en-US" dirty="0">
              <a:solidFill>
                <a:srgbClr val="006699"/>
              </a:solidFill>
            </a:endParaRPr>
          </a:p>
        </p:txBody>
      </p:sp>
      <p:sp>
        <p:nvSpPr>
          <p:cNvPr id="3" name="Footer Placeholder 2"/>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850080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u-HU" smtClean="0"/>
              <a:t>Mintacím szerkesztése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6EF9E1B4-1312-492B-B59C-463E29C215B0}"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4126816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u-HU" smtClean="0"/>
              <a:t>Mintacím szerkesztése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F1E94421-9F45-4BB5-8C24-A1E33E03BE07}"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403970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Date Placeholder 2"/>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5" name="Slide Number Placeholder 4"/>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3663366563"/>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3072016978"/>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2790349998"/>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3586479725"/>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3417222447"/>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u-HU" smtClean="0"/>
              <a:t>Mintacím szerkesztése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83353180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50A62D3-C9EA-4996-A716-9A05F77C66C7}"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7653578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7E8FEFA9-4B42-454F-922F-D980484FC9FC}"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31915069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609600" y="274638"/>
            <a:ext cx="109728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609600" y="1600200"/>
            <a:ext cx="53848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6197600" y="1600200"/>
            <a:ext cx="53848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609600" y="3938589"/>
            <a:ext cx="53848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6197600" y="3938589"/>
            <a:ext cx="53848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solidFill>
                <a:srgbClr val="146194">
                  <a:lumMod val="50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srgbClr val="146194">
                  <a:lumMod val="50000"/>
                </a:srgb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EA7997-4729-4DC0-BCD9-642A49F5BFE5}" type="slidenum">
              <a:rPr lang="hu-HU" altLang="hu-HU">
                <a:solidFill>
                  <a:srgbClr val="146194">
                    <a:lumMod val="50000"/>
                  </a:srgbClr>
                </a:solidFill>
              </a:rPr>
              <a:pPr>
                <a:defRPr/>
              </a:pPr>
              <a:t>‹#›</a:t>
            </a:fld>
            <a:endParaRPr lang="hu-HU" altLang="hu-HU">
              <a:solidFill>
                <a:srgbClr val="146194">
                  <a:lumMod val="50000"/>
                </a:srgbClr>
              </a:solidFill>
            </a:endParaRPr>
          </a:p>
        </p:txBody>
      </p:sp>
    </p:spTree>
    <p:extLst>
      <p:ext uri="{BB962C8B-B14F-4D97-AF65-F5344CB8AC3E}">
        <p14:creationId xmlns:p14="http://schemas.microsoft.com/office/powerpoint/2010/main" val="13009620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09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97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146194">
                  <a:lumMod val="50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146194">
                  <a:lumMod val="50000"/>
                </a:srgb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6EAA0D-6F94-4744-B118-21842D6F7FA3}" type="slidenum">
              <a:rPr lang="hu-HU" altLang="hu-HU">
                <a:solidFill>
                  <a:srgbClr val="146194">
                    <a:lumMod val="50000"/>
                  </a:srgbClr>
                </a:solidFill>
              </a:rPr>
              <a:pPr>
                <a:defRPr/>
              </a:pPr>
              <a:t>‹#›</a:t>
            </a:fld>
            <a:endParaRPr lang="hu-HU" altLang="hu-HU">
              <a:solidFill>
                <a:srgbClr val="146194">
                  <a:lumMod val="50000"/>
                </a:srgbClr>
              </a:solidFill>
            </a:endParaRPr>
          </a:p>
        </p:txBody>
      </p:sp>
    </p:spTree>
    <p:extLst>
      <p:ext uri="{BB962C8B-B14F-4D97-AF65-F5344CB8AC3E}">
        <p14:creationId xmlns:p14="http://schemas.microsoft.com/office/powerpoint/2010/main" val="27753468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21178208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2238291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p:cNvSpPr>
            <a:spLocks noGrp="1"/>
          </p:cNvSpPr>
          <p:nvPr>
            <p:ph type="title"/>
          </p:nvPr>
        </p:nvSpPr>
        <p:spPr>
          <a:xfrm>
            <a:off x="2159563" y="0"/>
            <a:ext cx="10032437"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Tree>
    <p:extLst>
      <p:ext uri="{BB962C8B-B14F-4D97-AF65-F5344CB8AC3E}">
        <p14:creationId xmlns:p14="http://schemas.microsoft.com/office/powerpoint/2010/main" val="3788199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866912" y="1929225"/>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p:cNvSpPr>
            <a:spLocks noGrp="1"/>
          </p:cNvSpPr>
          <p:nvPr>
            <p:ph type="title"/>
          </p:nvPr>
        </p:nvSpPr>
        <p:spPr>
          <a:xfrm>
            <a:off x="143339" y="0"/>
            <a:ext cx="12048661"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9" name="Picture Placeholder 2"/>
          <p:cNvSpPr>
            <a:spLocks noGrp="1"/>
          </p:cNvSpPr>
          <p:nvPr>
            <p:ph type="pic" idx="10" hasCustomPrompt="1"/>
          </p:nvPr>
        </p:nvSpPr>
        <p:spPr>
          <a:xfrm>
            <a:off x="866912" y="4110344"/>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866912" y="3463130"/>
            <a:ext cx="2208000" cy="4800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
        <p:nvSpPr>
          <p:cNvPr id="10" name="Rectangle 9"/>
          <p:cNvSpPr/>
          <p:nvPr userDrawn="1"/>
        </p:nvSpPr>
        <p:spPr>
          <a:xfrm>
            <a:off x="866912" y="5646344"/>
            <a:ext cx="2208000" cy="480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
        <p:nvSpPr>
          <p:cNvPr id="11" name="Picture Placeholder 2"/>
          <p:cNvSpPr>
            <a:spLocks noGrp="1"/>
          </p:cNvSpPr>
          <p:nvPr>
            <p:ph type="pic" idx="11" hasCustomPrompt="1"/>
          </p:nvPr>
        </p:nvSpPr>
        <p:spPr>
          <a:xfrm>
            <a:off x="6237267" y="1934249"/>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Picture Placeholder 2"/>
          <p:cNvSpPr>
            <a:spLocks noGrp="1"/>
          </p:cNvSpPr>
          <p:nvPr>
            <p:ph type="pic" idx="12" hasCustomPrompt="1"/>
          </p:nvPr>
        </p:nvSpPr>
        <p:spPr>
          <a:xfrm>
            <a:off x="6237267" y="4115368"/>
            <a:ext cx="2208000" cy="153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3" name="Rectangle 12"/>
          <p:cNvSpPr/>
          <p:nvPr userDrawn="1"/>
        </p:nvSpPr>
        <p:spPr>
          <a:xfrm>
            <a:off x="6237267" y="3468154"/>
            <a:ext cx="2208000" cy="4800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
        <p:nvSpPr>
          <p:cNvPr id="14" name="Rectangle 13"/>
          <p:cNvSpPr/>
          <p:nvPr userDrawn="1"/>
        </p:nvSpPr>
        <p:spPr>
          <a:xfrm>
            <a:off x="6237267" y="5651368"/>
            <a:ext cx="2208000" cy="4800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1600" kern="1200">
              <a:solidFill>
                <a:prstClr val="black">
                  <a:lumMod val="75000"/>
                  <a:lumOff val="25000"/>
                </a:prstClr>
              </a:solidFill>
            </a:endParaRPr>
          </a:p>
        </p:txBody>
      </p:sp>
    </p:spTree>
    <p:extLst>
      <p:ext uri="{BB962C8B-B14F-4D97-AF65-F5344CB8AC3E}">
        <p14:creationId xmlns:p14="http://schemas.microsoft.com/office/powerpoint/2010/main" val="41457759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1673512"/>
            <a:ext cx="6096000" cy="442809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Title 2">
            <a:extLst>
              <a:ext uri="{FF2B5EF4-FFF2-40B4-BE49-F238E27FC236}">
                <a16:creationId xmlns="" xmlns:a16="http://schemas.microsoft.com/office/drawing/2014/main" id="{E62EAC56-5A2E-46B2-B8D9-375A807E3F65}"/>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6" name="텍스트 개체 틀 2">
            <a:extLst>
              <a:ext uri="{FF2B5EF4-FFF2-40B4-BE49-F238E27FC236}">
                <a16:creationId xmlns="" xmlns:a16="http://schemas.microsoft.com/office/drawing/2014/main" id="{14844AF7-CCEE-4899-AEED-9D922F173586}"/>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669761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645" y="1820040"/>
            <a:ext cx="6090356"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9" name="Picture Placeholder 2"/>
          <p:cNvSpPr>
            <a:spLocks noGrp="1"/>
          </p:cNvSpPr>
          <p:nvPr>
            <p:ph type="pic" idx="10" hasCustomPrompt="1"/>
          </p:nvPr>
        </p:nvSpPr>
        <p:spPr>
          <a:xfrm>
            <a:off x="6101645" y="1820040"/>
            <a:ext cx="6090356"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Title 2">
            <a:extLst>
              <a:ext uri="{FF2B5EF4-FFF2-40B4-BE49-F238E27FC236}">
                <a16:creationId xmlns="" xmlns:a16="http://schemas.microsoft.com/office/drawing/2014/main" id="{C292895B-CBD9-4745-8D30-91F49E9E1C2C}"/>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6" name="텍스트 개체 틀 2">
            <a:extLst>
              <a:ext uri="{FF2B5EF4-FFF2-40B4-BE49-F238E27FC236}">
                <a16:creationId xmlns="" xmlns:a16="http://schemas.microsoft.com/office/drawing/2014/main" id="{A4041D5A-9284-440B-BB7E-072D9FB2DEF2}"/>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964518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54"/>
        <p:cNvGrpSpPr/>
        <p:nvPr/>
      </p:nvGrpSpPr>
      <p:grpSpPr>
        <a:xfrm>
          <a:off x="0" y="0"/>
          <a:ext cx="0" cy="0"/>
          <a:chOff x="0" y="0"/>
          <a:chExt cx="0" cy="0"/>
        </a:xfrm>
      </p:grpSpPr>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720000"/>
            <a:ext cx="12192000" cy="5418000"/>
          </a:xfrm>
          <a:prstGeom prst="rect">
            <a:avLst/>
          </a:prstGeom>
          <a:solidFill>
            <a:schemeClr val="bg1">
              <a:lumMod val="95000"/>
            </a:schemeClr>
          </a:solidFill>
        </p:spPr>
        <p:txBody>
          <a:bodyPr lIns="1260000" anchor="ctr"/>
          <a:lstStyle>
            <a:lvl1pPr marL="0" indent="0" algn="l">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a:extLst>
              <a:ext uri="{FF2B5EF4-FFF2-40B4-BE49-F238E27FC236}">
                <a16:creationId xmlns="" xmlns:a16="http://schemas.microsoft.com/office/drawing/2014/main" id="{38C8F810-5F00-4129-8726-6F1CFA1C6089}"/>
              </a:ext>
            </a:extLst>
          </p:cNvPr>
          <p:cNvSpPr>
            <a:spLocks noGrp="1"/>
          </p:cNvSpPr>
          <p:nvPr>
            <p:ph type="title" hasCustomPrompt="1"/>
          </p:nvPr>
        </p:nvSpPr>
        <p:spPr>
          <a:xfrm>
            <a:off x="6096000" y="726056"/>
            <a:ext cx="6096000" cy="912000"/>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altLang="ko-KR" dirty="0"/>
              <a:t>Click to add title</a:t>
            </a:r>
            <a:endParaRPr lang="en-US" dirty="0"/>
          </a:p>
        </p:txBody>
      </p:sp>
      <p:sp>
        <p:nvSpPr>
          <p:cNvPr id="5" name="텍스트 개체 틀 2">
            <a:extLst>
              <a:ext uri="{FF2B5EF4-FFF2-40B4-BE49-F238E27FC236}">
                <a16:creationId xmlns="" xmlns:a16="http://schemas.microsoft.com/office/drawing/2014/main" id="{C70CC6A0-1F85-4CAC-BF4E-27C58E3ACDD5}"/>
              </a:ext>
            </a:extLst>
          </p:cNvPr>
          <p:cNvSpPr>
            <a:spLocks noGrp="1"/>
          </p:cNvSpPr>
          <p:nvPr>
            <p:ph type="body" sz="quarter" idx="41" hasCustomPrompt="1"/>
          </p:nvPr>
        </p:nvSpPr>
        <p:spPr>
          <a:xfrm>
            <a:off x="6480043" y="1650008"/>
            <a:ext cx="5711957" cy="288032"/>
          </a:xfrm>
          <a:prstGeom prst="rect">
            <a:avLst/>
          </a:prstGeom>
        </p:spPr>
        <p:txBody>
          <a:bodyPr anchor="ctr"/>
          <a:lstStyle>
            <a:lvl1pPr marL="0" marR="0" indent="0" algn="l"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444796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solidFill>
          <a:schemeClr val="accent3"/>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0" y="1628019"/>
            <a:ext cx="3984000"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0" hasCustomPrompt="1"/>
          </p:nvPr>
        </p:nvSpPr>
        <p:spPr>
          <a:xfrm>
            <a:off x="8208000" y="1628019"/>
            <a:ext cx="3984000" cy="26650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4082597" y="1629096"/>
            <a:ext cx="4032448" cy="26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black">
                  <a:lumMod val="75000"/>
                  <a:lumOff val="25000"/>
                </a:prstClr>
              </a:solidFill>
            </a:endParaRPr>
          </a:p>
        </p:txBody>
      </p:sp>
      <p:sp>
        <p:nvSpPr>
          <p:cNvPr id="6" name="Title 2">
            <a:extLst>
              <a:ext uri="{FF2B5EF4-FFF2-40B4-BE49-F238E27FC236}">
                <a16:creationId xmlns="" xmlns:a16="http://schemas.microsoft.com/office/drawing/2014/main" id="{198C7C00-8428-4703-A32D-B42FC3CEC2A4}"/>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bg1"/>
                </a:solidFill>
                <a:latin typeface="+mj-lt"/>
                <a:cs typeface="Arial" pitchFamily="34" charset="0"/>
              </a:defRPr>
            </a:lvl1pPr>
          </a:lstStyle>
          <a:p>
            <a:r>
              <a:rPr lang="en-US" dirty="0"/>
              <a:t> </a:t>
            </a:r>
            <a:r>
              <a:rPr lang="en-US" altLang="ko-KR" dirty="0"/>
              <a:t>Free PPT _ Click to add title</a:t>
            </a:r>
            <a:endParaRPr lang="en-US" dirty="0"/>
          </a:p>
        </p:txBody>
      </p:sp>
      <p:sp>
        <p:nvSpPr>
          <p:cNvPr id="7" name="텍스트 개체 틀 2">
            <a:extLst>
              <a:ext uri="{FF2B5EF4-FFF2-40B4-BE49-F238E27FC236}">
                <a16:creationId xmlns="" xmlns:a16="http://schemas.microsoft.com/office/drawing/2014/main" id="{B8B8BF13-A895-4860-BF57-D420F5A51965}"/>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bg1"/>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0117920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23996" y="3621021"/>
            <a:ext cx="5279989" cy="252071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0" hasCustomPrompt="1"/>
          </p:nvPr>
        </p:nvSpPr>
        <p:spPr>
          <a:xfrm>
            <a:off x="6192011" y="3621021"/>
            <a:ext cx="5279989" cy="2520715"/>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720001" y="1575758"/>
            <a:ext cx="5283985" cy="1955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1" name="Rectangle 10"/>
          <p:cNvSpPr/>
          <p:nvPr userDrawn="1"/>
        </p:nvSpPr>
        <p:spPr>
          <a:xfrm>
            <a:off x="6188016" y="1575758"/>
            <a:ext cx="5283985" cy="1955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7" name="Title 2">
            <a:extLst>
              <a:ext uri="{FF2B5EF4-FFF2-40B4-BE49-F238E27FC236}">
                <a16:creationId xmlns="" xmlns:a16="http://schemas.microsoft.com/office/drawing/2014/main" id="{32E2CB55-DB02-4B94-9AA0-6EFBB8682F7F}"/>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8" name="텍스트 개체 틀 2">
            <a:extLst>
              <a:ext uri="{FF2B5EF4-FFF2-40B4-BE49-F238E27FC236}">
                <a16:creationId xmlns="" xmlns:a16="http://schemas.microsoft.com/office/drawing/2014/main" id="{7DDB83E5-458E-46B2-9A0C-FA643319B2D1}"/>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8166924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20000" y="1670920"/>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9" name="Picture Placeholder 2"/>
          <p:cNvSpPr>
            <a:spLocks noGrp="1"/>
          </p:cNvSpPr>
          <p:nvPr>
            <p:ph type="pic" idx="10" hasCustomPrompt="1"/>
          </p:nvPr>
        </p:nvSpPr>
        <p:spPr>
          <a:xfrm>
            <a:off x="4409051" y="1675944"/>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1" hasCustomPrompt="1"/>
          </p:nvPr>
        </p:nvSpPr>
        <p:spPr>
          <a:xfrm>
            <a:off x="8098101" y="1680968"/>
            <a:ext cx="3360000" cy="446708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6" name="Title 2">
            <a:extLst>
              <a:ext uri="{FF2B5EF4-FFF2-40B4-BE49-F238E27FC236}">
                <a16:creationId xmlns="" xmlns:a16="http://schemas.microsoft.com/office/drawing/2014/main" id="{E28DB036-0B4F-4FC0-8B21-0350E5FF0C35}"/>
              </a:ext>
            </a:extLst>
          </p:cNvPr>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7" name="텍스트 개체 틀 2">
            <a:extLst>
              <a:ext uri="{FF2B5EF4-FFF2-40B4-BE49-F238E27FC236}">
                <a16:creationId xmlns="" xmlns:a16="http://schemas.microsoft.com/office/drawing/2014/main" id="{92C50DF5-B06D-47A0-9932-607237B9E882}"/>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924926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263691" y="274340"/>
            <a:ext cx="11664619" cy="6309320"/>
          </a:xfrm>
          <a:prstGeom prst="rect">
            <a:avLst/>
          </a:prstGeom>
          <a:solidFill>
            <a:schemeClr val="bg1">
              <a:lumMod val="95000"/>
            </a:schemeClr>
          </a:solidFill>
        </p:spPr>
        <p:txBody>
          <a:bodyPr tIns="576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41911086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3547120" y="1"/>
            <a:ext cx="509776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Picture Placeholder 2"/>
          <p:cNvSpPr>
            <a:spLocks noGrp="1"/>
          </p:cNvSpPr>
          <p:nvPr>
            <p:ph type="pic" idx="10" hasCustomPrompt="1"/>
          </p:nvPr>
        </p:nvSpPr>
        <p:spPr>
          <a:xfrm>
            <a:off x="0" y="1"/>
            <a:ext cx="3407701"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1" hasCustomPrompt="1"/>
          </p:nvPr>
        </p:nvSpPr>
        <p:spPr>
          <a:xfrm>
            <a:off x="8784299" y="1"/>
            <a:ext cx="3407701"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0" y="3566615"/>
            <a:ext cx="3407701" cy="32913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7" name="Rectangle 6"/>
          <p:cNvSpPr/>
          <p:nvPr userDrawn="1"/>
        </p:nvSpPr>
        <p:spPr>
          <a:xfrm>
            <a:off x="8784299" y="3566613"/>
            <a:ext cx="3407701" cy="32913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Tree>
    <p:extLst>
      <p:ext uri="{BB962C8B-B14F-4D97-AF65-F5344CB8AC3E}">
        <p14:creationId xmlns:p14="http://schemas.microsoft.com/office/powerpoint/2010/main" val="19678246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737505" y="1680019"/>
            <a:ext cx="3971001" cy="44579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Title 2"/>
          <p:cNvSpPr>
            <a:spLocks noGrp="1"/>
          </p:cNvSpPr>
          <p:nvPr>
            <p:ph type="title"/>
          </p:nvPr>
        </p:nvSpPr>
        <p:spPr>
          <a:xfrm>
            <a:off x="0" y="200792"/>
            <a:ext cx="12192000" cy="912000"/>
          </a:xfrm>
          <a:prstGeom prst="rect">
            <a:avLst/>
          </a:prstGeom>
        </p:spPr>
        <p:txBody>
          <a:bodyPr anchor="ctr"/>
          <a:lstStyle>
            <a:lvl1pPr algn="ctr">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9" name="Picture Placeholder 2"/>
          <p:cNvSpPr>
            <a:spLocks noGrp="1"/>
          </p:cNvSpPr>
          <p:nvPr>
            <p:ph type="pic" idx="10" hasCustomPrompt="1"/>
          </p:nvPr>
        </p:nvSpPr>
        <p:spPr>
          <a:xfrm>
            <a:off x="4704460" y="3909483"/>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0" name="Picture Placeholder 2"/>
          <p:cNvSpPr>
            <a:spLocks noGrp="1"/>
          </p:cNvSpPr>
          <p:nvPr>
            <p:ph type="pic" idx="11" hasCustomPrompt="1"/>
          </p:nvPr>
        </p:nvSpPr>
        <p:spPr>
          <a:xfrm>
            <a:off x="6911721" y="3909485"/>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2" hasCustomPrompt="1"/>
          </p:nvPr>
        </p:nvSpPr>
        <p:spPr>
          <a:xfrm>
            <a:off x="9111665" y="3909486"/>
            <a:ext cx="2208000" cy="222851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2" name="Rectangle 1"/>
          <p:cNvSpPr/>
          <p:nvPr userDrawn="1"/>
        </p:nvSpPr>
        <p:spPr>
          <a:xfrm>
            <a:off x="4704460" y="1680019"/>
            <a:ext cx="2208245" cy="222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3" name="Rectangle 12"/>
          <p:cNvSpPr/>
          <p:nvPr userDrawn="1"/>
        </p:nvSpPr>
        <p:spPr>
          <a:xfrm>
            <a:off x="6911476" y="1680019"/>
            <a:ext cx="2208245" cy="222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4" name="Rectangle 13"/>
          <p:cNvSpPr/>
          <p:nvPr userDrawn="1"/>
        </p:nvSpPr>
        <p:spPr>
          <a:xfrm>
            <a:off x="9111666" y="1680019"/>
            <a:ext cx="2208245" cy="222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buClrTx/>
              <a:buFontTx/>
              <a:buNone/>
            </a:pPr>
            <a:endParaRPr lang="ko-KR" altLang="en-US" sz="2400" kern="1200">
              <a:solidFill>
                <a:prstClr val="white"/>
              </a:solidFill>
            </a:endParaRPr>
          </a:p>
        </p:txBody>
      </p:sp>
      <p:sp>
        <p:nvSpPr>
          <p:cNvPr id="12" name="텍스트 개체 틀 2">
            <a:extLst>
              <a:ext uri="{FF2B5EF4-FFF2-40B4-BE49-F238E27FC236}">
                <a16:creationId xmlns="" xmlns:a16="http://schemas.microsoft.com/office/drawing/2014/main" id="{04DB8D5C-C91A-4755-AF2D-72EE2C637AD1}"/>
              </a:ext>
            </a:extLst>
          </p:cNvPr>
          <p:cNvSpPr>
            <a:spLocks noGrp="1"/>
          </p:cNvSpPr>
          <p:nvPr>
            <p:ph type="body" sz="quarter" idx="41" hasCustomPrompt="1"/>
          </p:nvPr>
        </p:nvSpPr>
        <p:spPr>
          <a:xfrm>
            <a:off x="0" y="1124744"/>
            <a:ext cx="12192000" cy="288032"/>
          </a:xfrm>
          <a:prstGeom prst="rect">
            <a:avLst/>
          </a:prstGeom>
        </p:spPr>
        <p:txBody>
          <a:bodyPr anchor="ctr"/>
          <a:lstStyle>
            <a:lvl1pPr marL="0" marR="0" indent="0" algn="ctr" defTabSz="1219170" rtl="0" eaLnBrk="1" fontAlgn="auto" latinLnBrk="1" hangingPunct="1">
              <a:lnSpc>
                <a:spcPct val="90000"/>
              </a:lnSpc>
              <a:spcBef>
                <a:spcPts val="1333"/>
              </a:spcBef>
              <a:spcAft>
                <a:spcPts val="0"/>
              </a:spcAft>
              <a:buClrTx/>
              <a:buSzTx/>
              <a:buFontTx/>
              <a:buNone/>
              <a:tabLst/>
              <a:defRPr sz="1600">
                <a:solidFill>
                  <a:schemeClr val="tx1">
                    <a:lumMod val="75000"/>
                    <a:lumOff val="25000"/>
                  </a:schemeClr>
                </a:solidFill>
              </a:defRPr>
            </a:lvl1pPr>
          </a:lstStyle>
          <a:p>
            <a:pPr marL="0" marR="0" lvl="0" indent="0" algn="ctr" defTabSz="1219170" rtl="0" eaLnBrk="1" fontAlgn="auto" latinLnBrk="1" hangingPunct="1">
              <a:lnSpc>
                <a:spcPct val="90000"/>
              </a:lnSpc>
              <a:spcBef>
                <a:spcPts val="1333"/>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42740404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14378339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5333" b="0" baseline="0">
                <a:latin typeface="+mj-lt"/>
                <a:cs typeface="Arial" pitchFamily="34" charset="0"/>
              </a:defRPr>
            </a:lvl1pPr>
          </a:lstStyle>
          <a:p>
            <a:pPr lvl="0"/>
            <a:r>
              <a:rPr lang="en-US" altLang="ko-KR" dirty="0"/>
              <a:t>ICON SETS LAYOUT</a:t>
            </a:r>
          </a:p>
        </p:txBody>
      </p:sp>
      <p:grpSp>
        <p:nvGrpSpPr>
          <p:cNvPr id="4" name="Group 3"/>
          <p:cNvGrpSpPr/>
          <p:nvPr userDrawn="1"/>
        </p:nvGrpSpPr>
        <p:grpSpPr>
          <a:xfrm>
            <a:off x="472011" y="1508786"/>
            <a:ext cx="3799787" cy="4865561"/>
            <a:chOff x="354008" y="1131589"/>
            <a:chExt cx="2849840" cy="3649171"/>
          </a:xfrm>
        </p:grpSpPr>
        <p:sp>
          <p:nvSpPr>
            <p:cNvPr id="5" name="Rounded Rectangle 4"/>
            <p:cNvSpPr/>
            <p:nvPr/>
          </p:nvSpPr>
          <p:spPr>
            <a:xfrm>
              <a:off x="354008" y="1131589"/>
              <a:ext cx="2849840" cy="364917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2400" kern="1200">
                <a:solidFill>
                  <a:prstClr val="white"/>
                </a:solidFill>
              </a:endParaRPr>
            </a:p>
          </p:txBody>
        </p:sp>
        <p:sp>
          <p:nvSpPr>
            <p:cNvPr id="8" name="Rounded Rectangle 7"/>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2400" kern="1200">
                <a:solidFill>
                  <a:prstClr val="white"/>
                </a:solidFill>
              </a:endParaRPr>
            </a:p>
          </p:txBody>
        </p:sp>
        <p:sp>
          <p:nvSpPr>
            <p:cNvPr id="9" name="Half Frame 8"/>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ko-KR" altLang="en-US" sz="2400" kern="1200">
                <a:solidFill>
                  <a:prstClr val="black"/>
                </a:solidFill>
              </a:endParaRPr>
            </a:p>
          </p:txBody>
        </p:sp>
      </p:grpSp>
    </p:spTree>
    <p:extLst>
      <p:ext uri="{BB962C8B-B14F-4D97-AF65-F5344CB8AC3E}">
        <p14:creationId xmlns:p14="http://schemas.microsoft.com/office/powerpoint/2010/main" val="2710363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09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97600" y="1600201"/>
            <a:ext cx="53848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buClrTx/>
              <a:buFontTx/>
              <a:buNone/>
              <a:defRPr/>
            </a:pPr>
            <a:endParaRPr lang="hu-HU" sz="1800" kern="1200">
              <a:solidFill>
                <a:prstClr val="black"/>
              </a:solidFill>
              <a:ea typeface="Arial Unicode MS"/>
              <a:cs typeface="+mn-cs"/>
            </a:endParaRPr>
          </a:p>
        </p:txBody>
      </p:sp>
      <p:sp>
        <p:nvSpPr>
          <p:cNvPr id="6" name="Rectangle 5"/>
          <p:cNvSpPr>
            <a:spLocks noGrp="1" noChangeArrowheads="1"/>
          </p:cNvSpPr>
          <p:nvPr>
            <p:ph type="ftr" sz="quarter" idx="11"/>
          </p:nvPr>
        </p:nvSpPr>
        <p:spPr>
          <a:ln/>
        </p:spPr>
        <p:txBody>
          <a:bodyPr/>
          <a:lstStyle>
            <a:lvl1pPr>
              <a:defRPr/>
            </a:lvl1pPr>
          </a:lstStyle>
          <a:p>
            <a:pPr>
              <a:buClrTx/>
              <a:buFontTx/>
              <a:buNone/>
              <a:defRPr/>
            </a:pPr>
            <a:endParaRPr lang="hu-HU" sz="1800" kern="1200">
              <a:solidFill>
                <a:prstClr val="black"/>
              </a:solidFill>
              <a:ea typeface="Arial Unicode MS"/>
              <a:cs typeface="+mn-cs"/>
            </a:endParaRPr>
          </a:p>
        </p:txBody>
      </p:sp>
      <p:sp>
        <p:nvSpPr>
          <p:cNvPr id="7" name="Rectangle 6"/>
          <p:cNvSpPr>
            <a:spLocks noGrp="1" noChangeArrowheads="1"/>
          </p:cNvSpPr>
          <p:nvPr>
            <p:ph type="sldNum" sz="quarter" idx="12"/>
          </p:nvPr>
        </p:nvSpPr>
        <p:spPr>
          <a:ln/>
        </p:spPr>
        <p:txBody>
          <a:bodyPr/>
          <a:lstStyle>
            <a:lvl1pPr>
              <a:defRPr/>
            </a:lvl1pPr>
          </a:lstStyle>
          <a:p>
            <a:pPr>
              <a:buClrTx/>
              <a:buFontTx/>
              <a:buNone/>
              <a:defRPr/>
            </a:pPr>
            <a:fld id="{F2AB0105-0024-41F2-9395-ABBBDE36CB0E}" type="slidenum">
              <a:rPr lang="hu-HU" altLang="hu-HU" sz="1800" kern="1200">
                <a:solidFill>
                  <a:prstClr val="black"/>
                </a:solidFill>
                <a:ea typeface="Arial Unicode MS"/>
                <a:cs typeface="+mn-cs"/>
              </a:rPr>
              <a:pPr>
                <a:buClrTx/>
                <a:buFontTx/>
                <a:buNone/>
                <a:defRPr/>
              </a:pPr>
              <a:t>‹#›</a:t>
            </a:fld>
            <a:endParaRPr lang="hu-HU" altLang="hu-HU" sz="1800" kern="1200">
              <a:solidFill>
                <a:prstClr val="black"/>
              </a:solidFill>
              <a:ea typeface="Arial Unicode MS"/>
              <a:cs typeface="+mn-cs"/>
            </a:endParaRPr>
          </a:p>
        </p:txBody>
      </p:sp>
    </p:spTree>
    <p:extLst>
      <p:ext uri="{BB962C8B-B14F-4D97-AF65-F5344CB8AC3E}">
        <p14:creationId xmlns:p14="http://schemas.microsoft.com/office/powerpoint/2010/main" val="540768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pPr>
              <a:buClrTx/>
              <a:buFontTx/>
              <a:buNone/>
            </a:pPr>
            <a:fld id="{75EA3FC2-187E-4E29-B919-ABBD87A9F070}" type="datetimeFigureOut">
              <a:rPr lang="hu-HU" sz="1800" kern="1200" smtClean="0">
                <a:solidFill>
                  <a:prstClr val="black"/>
                </a:solidFill>
                <a:ea typeface="Arial Unicode MS"/>
                <a:cs typeface="+mn-cs"/>
              </a:rPr>
              <a:pPr>
                <a:buClrTx/>
                <a:buFontTx/>
                <a:buNone/>
              </a:pPr>
              <a:t>2023. 09. 29.</a:t>
            </a:fld>
            <a:endParaRPr lang="hu-HU" sz="1800" kern="1200">
              <a:solidFill>
                <a:prstClr val="black"/>
              </a:solidFill>
              <a:ea typeface="Arial Unicode MS"/>
              <a:cs typeface="+mn-cs"/>
            </a:endParaRPr>
          </a:p>
        </p:txBody>
      </p:sp>
      <p:sp>
        <p:nvSpPr>
          <p:cNvPr id="5" name="Élőláb helye 4"/>
          <p:cNvSpPr>
            <a:spLocks noGrp="1"/>
          </p:cNvSpPr>
          <p:nvPr>
            <p:ph type="ftr" sz="quarter" idx="11"/>
          </p:nvPr>
        </p:nvSpPr>
        <p:spPr/>
        <p:txBody>
          <a:bodyPr/>
          <a:lstStyle/>
          <a:p>
            <a:pPr>
              <a:buClrTx/>
              <a:buFontTx/>
              <a:buNone/>
            </a:pPr>
            <a:endParaRPr lang="hu-HU" sz="1800" kern="1200">
              <a:solidFill>
                <a:prstClr val="black"/>
              </a:solidFill>
              <a:ea typeface="Arial Unicode MS"/>
              <a:cs typeface="+mn-cs"/>
            </a:endParaRPr>
          </a:p>
        </p:txBody>
      </p:sp>
      <p:sp>
        <p:nvSpPr>
          <p:cNvPr id="6" name="Dia számának helye 5"/>
          <p:cNvSpPr>
            <a:spLocks noGrp="1"/>
          </p:cNvSpPr>
          <p:nvPr>
            <p:ph type="sldNum" sz="quarter" idx="12"/>
          </p:nvPr>
        </p:nvSpPr>
        <p:spPr/>
        <p:txBody>
          <a:bodyPr/>
          <a:lstStyle/>
          <a:p>
            <a:pPr>
              <a:buClrTx/>
              <a:buFontTx/>
              <a:buNone/>
            </a:pPr>
            <a:fld id="{127EFFCC-3688-4BD2-83F6-39ED4C9DC8C7}" type="slidenum">
              <a:rPr lang="hu-HU" sz="1800" kern="1200" smtClean="0">
                <a:solidFill>
                  <a:prstClr val="black"/>
                </a:solidFill>
                <a:ea typeface="Arial Unicode MS"/>
                <a:cs typeface="+mn-cs"/>
              </a:rPr>
              <a:pPr>
                <a:buClrTx/>
                <a:buFontTx/>
                <a:buNone/>
              </a:pPr>
              <a:t>‹#›</a:t>
            </a:fld>
            <a:endParaRPr lang="hu-HU" sz="1800" kern="1200">
              <a:solidFill>
                <a:prstClr val="black"/>
              </a:solidFill>
              <a:ea typeface="Arial Unicode MS"/>
              <a:cs typeface="+mn-cs"/>
            </a:endParaRPr>
          </a:p>
        </p:txBody>
      </p:sp>
    </p:spTree>
    <p:extLst>
      <p:ext uri="{BB962C8B-B14F-4D97-AF65-F5344CB8AC3E}">
        <p14:creationId xmlns:p14="http://schemas.microsoft.com/office/powerpoint/2010/main" val="8541899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u-HU" smtClean="0"/>
              <a:t>Mintacím szerkesztése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81588F6D-B377-4048-97A9-F22430FC8077}"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43070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nchor="ct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CEB084C-033C-4D3D-9B4E-A0FB07967625}"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7073347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u-HU" smtClean="0"/>
              <a:t>Mintacím szerkesztése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472706D3-DE3E-4C03-B715-365922F9574B}" type="datetime1">
              <a:rPr lang="en-US" smtClean="0">
                <a:solidFill>
                  <a:srgbClr val="F2F2F2"/>
                </a:solidFill>
              </a:rPr>
              <a:pPr/>
              <a:t>9/29/2023</a:t>
            </a:fld>
            <a:endParaRPr lang="en-US" dirty="0">
              <a:solidFill>
                <a:srgbClr val="F2F2F2"/>
              </a:solidFill>
            </a:endParaRPr>
          </a:p>
        </p:txBody>
      </p:sp>
      <p:sp>
        <p:nvSpPr>
          <p:cNvPr id="5" name="Footer Placeholder 4"/>
          <p:cNvSpPr>
            <a:spLocks noGrp="1"/>
          </p:cNvSpPr>
          <p:nvPr>
            <p:ph type="ftr" sz="quarter" idx="11"/>
          </p:nvPr>
        </p:nvSpPr>
        <p:spPr/>
        <p:txBody>
          <a:bodyPr/>
          <a:lstStyle/>
          <a:p>
            <a:r>
              <a:rPr lang="en-US" smtClean="0">
                <a:solidFill>
                  <a:srgbClr val="F2F2F2"/>
                </a:solidFill>
              </a:rPr>
              <a:t>Dr Almási R. Gyula Ph.D 2018. PTE KK AITI FT</a:t>
            </a:r>
            <a:endParaRPr lang="en-US" dirty="0">
              <a:solidFill>
                <a:srgbClr val="F2F2F2"/>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9402565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79D04883-CF9B-4F96-8E19-C298ABACBBB5}"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1642356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smtClean="0"/>
              <a:t>Mintacím szerkesztése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66017599-3406-4367-AD3A-4CB3B42F8B75}" type="datetime1">
              <a:rPr lang="en-US" smtClean="0">
                <a:solidFill>
                  <a:srgbClr val="006699"/>
                </a:solidFill>
              </a:rPr>
              <a:pPr/>
              <a:t>9/29/2023</a:t>
            </a:fld>
            <a:endParaRPr lang="en-US" dirty="0">
              <a:solidFill>
                <a:srgbClr val="006699"/>
              </a:solidFill>
            </a:endParaRPr>
          </a:p>
        </p:txBody>
      </p:sp>
      <p:sp>
        <p:nvSpPr>
          <p:cNvPr id="8" name="Footer Placeholder 7"/>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2003837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708D23D1-7572-4FC4-BC3E-985D5A1C99C6}" type="datetime1">
              <a:rPr lang="en-US" smtClean="0">
                <a:solidFill>
                  <a:srgbClr val="006699"/>
                </a:solidFill>
              </a:rPr>
              <a:pPr/>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4823578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AD40E-FB85-4609-A554-8BA6C1327FE1}" type="datetime1">
              <a:rPr lang="en-US" smtClean="0">
                <a:solidFill>
                  <a:srgbClr val="006699"/>
                </a:solidFill>
              </a:rPr>
              <a:pPr/>
              <a:t>9/29/2023</a:t>
            </a:fld>
            <a:endParaRPr lang="en-US" dirty="0">
              <a:solidFill>
                <a:srgbClr val="006699"/>
              </a:solidFill>
            </a:endParaRPr>
          </a:p>
        </p:txBody>
      </p:sp>
      <p:sp>
        <p:nvSpPr>
          <p:cNvPr id="3" name="Footer Placeholder 2"/>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972549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u-HU" smtClean="0"/>
              <a:t>Mintacím szerkesztése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6EF9E1B4-1312-492B-B59C-463E29C215B0}"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9610980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u-HU" smtClean="0"/>
              <a:t>Mintacím szerkesztése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F1E94421-9F45-4BB5-8C24-A1E33E03BE07}" type="datetime1">
              <a:rPr lang="en-US" smtClean="0">
                <a:solidFill>
                  <a:srgbClr val="006699"/>
                </a:solidFill>
              </a:rPr>
              <a:pPr/>
              <a:t>9/29/2023</a:t>
            </a:fld>
            <a:endParaRPr lang="en-US" dirty="0">
              <a:solidFill>
                <a:srgbClr val="006699"/>
              </a:solidFill>
            </a:endParaRPr>
          </a:p>
        </p:txBody>
      </p:sp>
      <p:sp>
        <p:nvSpPr>
          <p:cNvPr id="6" name="Footer Placeholder 5"/>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2822082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Date Placeholder 2"/>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4" name="Footer Placeholder 3"/>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5" name="Slide Number Placeholder 4"/>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2703193000"/>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635207553"/>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3860201333"/>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u-HU" smtClean="0"/>
              <a:t>Mintacím szerkesztése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903789947"/>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u-HU" smtClean="0"/>
              <a:t>Mintacím szerkesztése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a:buClrTx/>
              <a:buFontTx/>
              <a:buNone/>
            </a:pPr>
            <a:r>
              <a:rPr lang="en-US" sz="8000" kern="1200" dirty="0">
                <a:solidFill>
                  <a:prstClr val="white"/>
                </a:solidFill>
                <a:latin typeface="Century Gothic" panose="020B0502020202020204"/>
                <a:ea typeface="+mn-ea"/>
                <a:cs typeface="+mn-cs"/>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buClrTx/>
              <a:buFontTx/>
              <a:buNone/>
            </a:pPr>
            <a:r>
              <a:rPr lang="en-US" sz="8000" kern="1200" dirty="0">
                <a:solidFill>
                  <a:prstClr val="white"/>
                </a:solidFill>
                <a:latin typeface="Century Gothic" panose="020B0502020202020204"/>
                <a:ea typeface="+mn-ea"/>
                <a:cs typeface="+mn-cs"/>
              </a:rPr>
              <a:t>”</a:t>
            </a:r>
          </a:p>
        </p:txBody>
      </p:sp>
    </p:spTree>
    <p:extLst>
      <p:ext uri="{BB962C8B-B14F-4D97-AF65-F5344CB8AC3E}">
        <p14:creationId xmlns:p14="http://schemas.microsoft.com/office/powerpoint/2010/main" val="1506729872"/>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u-HU" smtClean="0"/>
              <a:t>Mintacím szerkesztése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u-HU" smtClean="0"/>
              <a:t>Mintaszöveg szerkesztése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pPr defTabSz="457200"/>
            <a:fld id="{ED135BC0-5031-48A0-9128-06DC1476A9CC}" type="datetime1">
              <a:rPr lang="en-US" smtClean="0">
                <a:solidFill>
                  <a:srgbClr val="006699"/>
                </a:solidFill>
              </a:rPr>
              <a:pPr defTabSz="457200"/>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pPr defTabSz="457200"/>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pPr defTabSz="457200"/>
            <a:fld id="{4FAB73BC-B049-4115-A692-8D63A059BFB8}" type="slidenum">
              <a:rPr lang="en-US" smtClean="0">
                <a:solidFill>
                  <a:srgbClr val="006699"/>
                </a:solidFill>
              </a:rPr>
              <a:pPr defTabSz="457200"/>
              <a:t>‹#›</a:t>
            </a:fld>
            <a:endParaRPr lang="en-US" dirty="0">
              <a:solidFill>
                <a:srgbClr val="006699"/>
              </a:solidFill>
            </a:endParaRPr>
          </a:p>
        </p:txBody>
      </p:sp>
    </p:spTree>
    <p:extLst>
      <p:ext uri="{BB962C8B-B14F-4D97-AF65-F5344CB8AC3E}">
        <p14:creationId xmlns:p14="http://schemas.microsoft.com/office/powerpoint/2010/main" val="3808157680"/>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950A62D3-C9EA-4996-A716-9A05F77C66C7}"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41981413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7E8FEFA9-4B42-454F-922F-D980484FC9FC}" type="datetime1">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r>
              <a:rPr lang="en-US" smtClean="0">
                <a:solidFill>
                  <a:srgbClr val="006699"/>
                </a:solidFill>
              </a:rPr>
              <a:t>Dr Almási R. Gyula Ph.D 2018. PTE KK AITI FT</a:t>
            </a:r>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spTree>
    <p:extLst>
      <p:ext uri="{BB962C8B-B14F-4D97-AF65-F5344CB8AC3E}">
        <p14:creationId xmlns:p14="http://schemas.microsoft.com/office/powerpoint/2010/main" val="9240168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609600" y="274638"/>
            <a:ext cx="10972800" cy="1143000"/>
          </a:xfrm>
        </p:spPr>
        <p:txBody>
          <a:bodyPr/>
          <a:lstStyle/>
          <a:p>
            <a:r>
              <a:rPr lang="hu-HU" smtClean="0"/>
              <a:t>Mintacím szerkesztése</a:t>
            </a:r>
            <a:endParaRPr lang="hu-HU"/>
          </a:p>
        </p:txBody>
      </p:sp>
      <p:sp>
        <p:nvSpPr>
          <p:cNvPr id="3" name="Tartalom helye 2"/>
          <p:cNvSpPr>
            <a:spLocks noGrp="1"/>
          </p:cNvSpPr>
          <p:nvPr>
            <p:ph sz="quarter" idx="1"/>
          </p:nvPr>
        </p:nvSpPr>
        <p:spPr>
          <a:xfrm>
            <a:off x="609600" y="1600200"/>
            <a:ext cx="53848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6197600" y="1600200"/>
            <a:ext cx="53848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609600" y="3938589"/>
            <a:ext cx="53848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Tartalom helye 5"/>
          <p:cNvSpPr>
            <a:spLocks noGrp="1"/>
          </p:cNvSpPr>
          <p:nvPr>
            <p:ph sz="quarter" idx="4"/>
          </p:nvPr>
        </p:nvSpPr>
        <p:spPr>
          <a:xfrm>
            <a:off x="6197600" y="3938589"/>
            <a:ext cx="53848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solidFill>
                <a:srgbClr val="146194">
                  <a:lumMod val="50000"/>
                </a:srgb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srgbClr val="146194">
                  <a:lumMod val="50000"/>
                </a:srgb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EA7997-4729-4DC0-BCD9-642A49F5BFE5}" type="slidenum">
              <a:rPr lang="hu-HU" altLang="hu-HU">
                <a:solidFill>
                  <a:srgbClr val="146194">
                    <a:lumMod val="50000"/>
                  </a:srgbClr>
                </a:solidFill>
              </a:rPr>
              <a:pPr>
                <a:defRPr/>
              </a:pPr>
              <a:t>‹#›</a:t>
            </a:fld>
            <a:endParaRPr lang="hu-HU" altLang="hu-HU">
              <a:solidFill>
                <a:srgbClr val="146194">
                  <a:lumMod val="50000"/>
                </a:srgbClr>
              </a:solidFill>
            </a:endParaRPr>
          </a:p>
        </p:txBody>
      </p:sp>
    </p:spTree>
    <p:extLst>
      <p:ext uri="{BB962C8B-B14F-4D97-AF65-F5344CB8AC3E}">
        <p14:creationId xmlns:p14="http://schemas.microsoft.com/office/powerpoint/2010/main" val="42124355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u-HU" smtClean="0"/>
              <a:t>Mintacím szerkesztése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solidFill>
                  <a:srgbClr val="006699"/>
                </a:solidFill>
              </a:rPr>
              <a:pPr/>
              <a:t>9/29/2023</a:t>
            </a:fld>
            <a:endParaRPr lang="en-US" dirty="0">
              <a:solidFill>
                <a:srgbClr val="006699"/>
              </a:solidFill>
            </a:endParaRPr>
          </a:p>
        </p:txBody>
      </p:sp>
      <p:sp>
        <p:nvSpPr>
          <p:cNvPr id="5" name="Footer Placeholder 4"/>
          <p:cNvSpPr>
            <a:spLocks noGrp="1"/>
          </p:cNvSpPr>
          <p:nvPr>
            <p:ph type="ftr" sz="quarter" idx="11"/>
          </p:nvPr>
        </p:nvSpPr>
        <p:spPr/>
        <p:txBody>
          <a:bodyPr/>
          <a:lstStyle/>
          <a:p>
            <a:endParaRPr lang="en-US" dirty="0">
              <a:solidFill>
                <a:srgbClr val="006699"/>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006699"/>
                </a:solidFill>
              </a:rPr>
              <a:pPr/>
              <a:t>‹#›</a:t>
            </a:fld>
            <a:endParaRPr lang="en-US" dirty="0">
              <a:solidFill>
                <a:srgbClr val="006699"/>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8556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0.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1.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2.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theme" Target="../theme/theme14.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theme" Target="../theme/theme15.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theme" Target="../theme/theme16.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8" Type="http://schemas.openxmlformats.org/officeDocument/2006/relationships/theme" Target="../theme/theme17.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18.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theme" Target="../theme/theme6.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theme" Target="../theme/theme7.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theme" Target="../theme/theme9.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pPr defTabSz="457200">
              <a:buClrTx/>
              <a:buFontTx/>
              <a:buNone/>
            </a:pPr>
            <a:fld id="{96DFF08F-DC6B-4601-B491-B0F83F6DD2DA}" type="datetimeFigureOut">
              <a:rPr lang="en-US" kern="1200" dirty="0">
                <a:solidFill>
                  <a:srgbClr val="006699"/>
                </a:solidFill>
                <a:latin typeface="Corbel" panose="020B0503020204020204"/>
                <a:ea typeface="+mn-ea"/>
                <a:cs typeface="+mn-cs"/>
              </a:rPr>
              <a:pPr defTabSz="457200">
                <a:buClrTx/>
                <a:buFontTx/>
                <a:buNone/>
              </a:pPr>
              <a:t>9/29/2023</a:t>
            </a:fld>
            <a:endParaRPr lang="en-US" kern="1200" dirty="0">
              <a:solidFill>
                <a:srgbClr val="006699"/>
              </a:solidFill>
              <a:latin typeface="Corbel" panose="020B0503020204020204"/>
              <a:ea typeface="+mn-ea"/>
              <a:cs typeface="+mn-cs"/>
            </a:endParaRPr>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pPr defTabSz="457200">
              <a:buClrTx/>
              <a:buFontTx/>
              <a:buNone/>
            </a:pPr>
            <a:endParaRPr lang="en-US" kern="1200" dirty="0">
              <a:solidFill>
                <a:srgbClr val="006699"/>
              </a:solidFill>
              <a:latin typeface="Corbel" panose="020B0503020204020204"/>
              <a:ea typeface="+mn-ea"/>
              <a:cs typeface="+mn-cs"/>
            </a:endParaRPr>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pPr defTabSz="457200">
              <a:buClrTx/>
              <a:buFontTx/>
              <a:buNone/>
            </a:pPr>
            <a:fld id="{4FAB73BC-B049-4115-A692-8D63A059BFB8}" type="slidenum">
              <a:rPr lang="en-US" kern="1200" dirty="0">
                <a:solidFill>
                  <a:srgbClr val="006699"/>
                </a:solidFill>
                <a:latin typeface="Corbel" panose="020B0503020204020204"/>
                <a:ea typeface="+mn-ea"/>
                <a:cs typeface="+mn-cs"/>
              </a:rPr>
              <a:pPr defTabSz="457200">
                <a:buClrTx/>
                <a:buFontTx/>
                <a:buNone/>
              </a:pPr>
              <a:t>‹#›</a:t>
            </a:fld>
            <a:endParaRPr lang="en-US" kern="1200" dirty="0">
              <a:solidFill>
                <a:srgbClr val="006699"/>
              </a:solidFill>
              <a:latin typeface="Corbel" panose="020B0503020204020204"/>
              <a:ea typeface="+mn-ea"/>
              <a:cs typeface="+mn-cs"/>
            </a:endParaRPr>
          </a:p>
        </p:txBody>
      </p:sp>
    </p:spTree>
    <p:extLst>
      <p:ext uri="{BB962C8B-B14F-4D97-AF65-F5344CB8AC3E}">
        <p14:creationId xmlns:p14="http://schemas.microsoft.com/office/powerpoint/2010/main" val="3936341227"/>
      </p:ext>
    </p:extLst>
  </p:cSld>
  <p:clrMap bg1="dk1" tx1="lt1" bg2="dk2"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pPr defTabSz="457200">
              <a:buClrTx/>
              <a:buFontTx/>
              <a:buNone/>
            </a:pPr>
            <a:fld id="{96DFF08F-DC6B-4601-B491-B0F83F6DD2DA}" type="datetimeFigureOut">
              <a:rPr lang="en-US" kern="1200" dirty="0">
                <a:solidFill>
                  <a:srgbClr val="006699"/>
                </a:solidFill>
                <a:latin typeface="Corbel" panose="020B0503020204020204"/>
                <a:ea typeface="+mn-ea"/>
                <a:cs typeface="+mn-cs"/>
              </a:rPr>
              <a:pPr defTabSz="457200">
                <a:buClrTx/>
                <a:buFontTx/>
                <a:buNone/>
              </a:pPr>
              <a:t>9/29/2023</a:t>
            </a:fld>
            <a:endParaRPr lang="en-US" kern="1200" dirty="0">
              <a:solidFill>
                <a:srgbClr val="006699"/>
              </a:solidFill>
              <a:latin typeface="Corbel" panose="020B0503020204020204"/>
              <a:ea typeface="+mn-ea"/>
              <a:cs typeface="+mn-cs"/>
            </a:endParaRPr>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pPr defTabSz="457200">
              <a:buClrTx/>
              <a:buFontTx/>
              <a:buNone/>
            </a:pPr>
            <a:endParaRPr lang="en-US" kern="1200" dirty="0">
              <a:solidFill>
                <a:srgbClr val="006699"/>
              </a:solidFill>
              <a:latin typeface="Corbel" panose="020B0503020204020204"/>
              <a:ea typeface="+mn-ea"/>
              <a:cs typeface="+mn-cs"/>
            </a:endParaRPr>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pPr defTabSz="457200">
              <a:buClrTx/>
              <a:buFontTx/>
              <a:buNone/>
            </a:pPr>
            <a:fld id="{4FAB73BC-B049-4115-A692-8D63A059BFB8}" type="slidenum">
              <a:rPr lang="en-US" kern="1200" dirty="0">
                <a:solidFill>
                  <a:srgbClr val="006699"/>
                </a:solidFill>
                <a:latin typeface="Corbel" panose="020B0503020204020204"/>
                <a:ea typeface="+mn-ea"/>
                <a:cs typeface="+mn-cs"/>
              </a:rPr>
              <a:pPr defTabSz="457200">
                <a:buClrTx/>
                <a:buFontTx/>
                <a:buNone/>
              </a:pPr>
              <a:t>‹#›</a:t>
            </a:fld>
            <a:endParaRPr lang="en-US" kern="1200" dirty="0">
              <a:solidFill>
                <a:srgbClr val="006699"/>
              </a:solidFill>
              <a:latin typeface="Corbel" panose="020B0503020204020204"/>
              <a:ea typeface="+mn-ea"/>
              <a:cs typeface="+mn-cs"/>
            </a:endParaRPr>
          </a:p>
        </p:txBody>
      </p:sp>
    </p:spTree>
    <p:extLst>
      <p:ext uri="{BB962C8B-B14F-4D97-AF65-F5344CB8AC3E}">
        <p14:creationId xmlns:p14="http://schemas.microsoft.com/office/powerpoint/2010/main" val="840993139"/>
      </p:ext>
    </p:extLst>
  </p:cSld>
  <p:clrMap bg1="dk1" tx1="lt1" bg2="dk2"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pPr defTabSz="457200">
              <a:buClrTx/>
              <a:buFontTx/>
              <a:buNone/>
            </a:pPr>
            <a:fld id="{96DFF08F-DC6B-4601-B491-B0F83F6DD2DA}" type="datetimeFigureOut">
              <a:rPr lang="en-US" kern="1200" dirty="0">
                <a:solidFill>
                  <a:srgbClr val="006699"/>
                </a:solidFill>
                <a:latin typeface="Corbel" panose="020B0503020204020204"/>
                <a:ea typeface="+mn-ea"/>
                <a:cs typeface="+mn-cs"/>
              </a:rPr>
              <a:pPr defTabSz="457200">
                <a:buClrTx/>
                <a:buFontTx/>
                <a:buNone/>
              </a:pPr>
              <a:t>9/29/2023</a:t>
            </a:fld>
            <a:endParaRPr lang="en-US" kern="1200" dirty="0">
              <a:solidFill>
                <a:srgbClr val="006699"/>
              </a:solidFill>
              <a:latin typeface="Corbel" panose="020B0503020204020204"/>
              <a:ea typeface="+mn-ea"/>
              <a:cs typeface="+mn-cs"/>
            </a:endParaRPr>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pPr defTabSz="457200">
              <a:buClrTx/>
              <a:buFontTx/>
              <a:buNone/>
            </a:pPr>
            <a:endParaRPr lang="en-US" kern="1200" dirty="0">
              <a:solidFill>
                <a:srgbClr val="006699"/>
              </a:solidFill>
              <a:latin typeface="Corbel" panose="020B0503020204020204"/>
              <a:ea typeface="+mn-ea"/>
              <a:cs typeface="+mn-cs"/>
            </a:endParaRPr>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pPr defTabSz="457200">
              <a:buClrTx/>
              <a:buFontTx/>
              <a:buNone/>
            </a:pPr>
            <a:fld id="{4FAB73BC-B049-4115-A692-8D63A059BFB8}" type="slidenum">
              <a:rPr lang="en-US" kern="1200" dirty="0">
                <a:solidFill>
                  <a:srgbClr val="006699"/>
                </a:solidFill>
                <a:latin typeface="Corbel" panose="020B0503020204020204"/>
                <a:ea typeface="+mn-ea"/>
                <a:cs typeface="+mn-cs"/>
              </a:rPr>
              <a:pPr defTabSz="457200">
                <a:buClrTx/>
                <a:buFontTx/>
                <a:buNone/>
              </a:pPr>
              <a:t>‹#›</a:t>
            </a:fld>
            <a:endParaRPr lang="en-US" kern="1200" dirty="0">
              <a:solidFill>
                <a:srgbClr val="006699"/>
              </a:solidFill>
              <a:latin typeface="Corbel" panose="020B0503020204020204"/>
              <a:ea typeface="+mn-ea"/>
              <a:cs typeface="+mn-cs"/>
            </a:endParaRPr>
          </a:p>
        </p:txBody>
      </p:sp>
    </p:spTree>
    <p:extLst>
      <p:ext uri="{BB962C8B-B14F-4D97-AF65-F5344CB8AC3E}">
        <p14:creationId xmlns:p14="http://schemas.microsoft.com/office/powerpoint/2010/main" val="92729665"/>
      </p:ext>
    </p:extLst>
  </p:cSld>
  <p:clrMap bg1="dk1" tx1="lt1" bg2="dk2"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75EA3FC2-187E-4E29-B919-ABBD87A9F070}" type="datetimeFigureOut">
              <a:rPr lang="hu-HU" kern="1200" smtClean="0">
                <a:solidFill>
                  <a:prstClr val="black">
                    <a:tint val="75000"/>
                  </a:prstClr>
                </a:solidFill>
                <a:latin typeface="Calibri" panose="020F0502020204030204"/>
                <a:ea typeface="+mn-ea"/>
                <a:cs typeface="+mn-cs"/>
              </a:rPr>
              <a:pPr>
                <a:buClrTx/>
                <a:buFontTx/>
                <a:buNone/>
              </a:pPr>
              <a:t>2023. 09. 29.</a:t>
            </a:fld>
            <a:endParaRPr lang="hu-HU" kern="1200">
              <a:solidFill>
                <a:prstClr val="black">
                  <a:tint val="75000"/>
                </a:prstClr>
              </a:solidFill>
              <a:latin typeface="Calibri" panose="020F0502020204030204"/>
              <a:ea typeface="+mn-ea"/>
              <a:cs typeface="+mn-cs"/>
            </a:endParaRPr>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hu-HU" kern="1200">
              <a:solidFill>
                <a:prstClr val="black">
                  <a:tint val="75000"/>
                </a:prstClr>
              </a:solidFill>
              <a:latin typeface="Calibri" panose="020F0502020204030204"/>
              <a:ea typeface="+mn-ea"/>
              <a:cs typeface="+mn-cs"/>
            </a:endParaRPr>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127EFFCC-3688-4BD2-83F6-39ED4C9DC8C7}" type="slidenum">
              <a:rPr lang="hu-HU" kern="1200" smtClean="0">
                <a:solidFill>
                  <a:prstClr val="black">
                    <a:tint val="75000"/>
                  </a:prstClr>
                </a:solidFill>
                <a:latin typeface="Calibri" panose="020F0502020204030204"/>
                <a:ea typeface="+mn-ea"/>
                <a:cs typeface="+mn-cs"/>
              </a:rPr>
              <a:pPr>
                <a:buClrTx/>
                <a:buFontTx/>
                <a:buNone/>
              </a:pPr>
              <a:t>‹#›</a:t>
            </a:fld>
            <a:endParaRPr lang="hu-HU"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1020798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buClrTx/>
              <a:buFontTx/>
              <a:buNone/>
            </a:pPr>
            <a:fld id="{ED135BC0-5031-48A0-9128-06DC1476A9CC}" type="datetime1">
              <a:rPr lang="en-US" kern="1200" smtClean="0">
                <a:solidFill>
                  <a:srgbClr val="006699"/>
                </a:solidFill>
                <a:ea typeface="+mn-ea"/>
                <a:cs typeface="+mn-cs"/>
              </a:rPr>
              <a:pPr defTabSz="457200">
                <a:buClrTx/>
                <a:buFontTx/>
                <a:buNone/>
              </a:pPr>
              <a:t>9/29/2023</a:t>
            </a:fld>
            <a:endParaRPr lang="en-US" kern="1200" dirty="0">
              <a:solidFill>
                <a:srgbClr val="006699"/>
              </a:solidFill>
              <a:ea typeface="+mn-ea"/>
              <a:cs typeface="+mn-cs"/>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buClrTx/>
              <a:buFontTx/>
              <a:buNone/>
            </a:pPr>
            <a:r>
              <a:rPr lang="en-US" kern="1200" smtClean="0">
                <a:solidFill>
                  <a:srgbClr val="006699"/>
                </a:solidFill>
                <a:ea typeface="+mn-ea"/>
                <a:cs typeface="+mn-cs"/>
              </a:rPr>
              <a:t>Dr Almási R. Gyula Ph.D 2018. PTE KK AITI FT</a:t>
            </a:r>
            <a:endParaRPr lang="en-US" kern="1200" dirty="0">
              <a:solidFill>
                <a:srgbClr val="006699"/>
              </a:solidFill>
              <a:ea typeface="+mn-ea"/>
              <a:cs typeface="+mn-cs"/>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buClrTx/>
              <a:buFontTx/>
              <a:buNone/>
            </a:pPr>
            <a:fld id="{4FAB73BC-B049-4115-A692-8D63A059BFB8}" type="slidenum">
              <a:rPr lang="en-US" kern="1200" smtClean="0">
                <a:solidFill>
                  <a:srgbClr val="006699"/>
                </a:solidFill>
                <a:ea typeface="+mn-ea"/>
                <a:cs typeface="+mn-cs"/>
              </a:rPr>
              <a:pPr defTabSz="457200">
                <a:buClrTx/>
                <a:buFontTx/>
                <a:buNone/>
              </a:pPr>
              <a:t>‹#›</a:t>
            </a:fld>
            <a:endParaRPr lang="en-US" kern="1200" dirty="0">
              <a:solidFill>
                <a:srgbClr val="006699"/>
              </a:solidFill>
              <a:ea typeface="+mn-ea"/>
              <a:cs typeface="+mn-cs"/>
            </a:endParaRPr>
          </a:p>
        </p:txBody>
      </p:sp>
    </p:spTree>
    <p:extLst>
      <p:ext uri="{BB962C8B-B14F-4D97-AF65-F5344CB8AC3E}">
        <p14:creationId xmlns:p14="http://schemas.microsoft.com/office/powerpoint/2010/main" val="1316032622"/>
      </p:ext>
    </p:extLst>
  </p:cSld>
  <p:clrMap bg1="dk1" tx1="lt1" bg2="dk2"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94579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646252"/>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buClrTx/>
              <a:buFontTx/>
              <a:buNone/>
            </a:pPr>
            <a:fld id="{ED135BC0-5031-48A0-9128-06DC1476A9CC}" type="datetime1">
              <a:rPr lang="en-US" kern="1200" smtClean="0">
                <a:solidFill>
                  <a:srgbClr val="006699"/>
                </a:solidFill>
                <a:ea typeface="+mn-ea"/>
                <a:cs typeface="+mn-cs"/>
              </a:rPr>
              <a:pPr defTabSz="457200">
                <a:buClrTx/>
                <a:buFontTx/>
                <a:buNone/>
              </a:pPr>
              <a:t>9/29/2023</a:t>
            </a:fld>
            <a:endParaRPr lang="en-US" kern="1200" dirty="0">
              <a:solidFill>
                <a:srgbClr val="006699"/>
              </a:solidFill>
              <a:ea typeface="+mn-ea"/>
              <a:cs typeface="+mn-cs"/>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buClrTx/>
              <a:buFontTx/>
              <a:buNone/>
            </a:pPr>
            <a:r>
              <a:rPr lang="en-US" kern="1200" smtClean="0">
                <a:solidFill>
                  <a:srgbClr val="006699"/>
                </a:solidFill>
                <a:ea typeface="+mn-ea"/>
                <a:cs typeface="+mn-cs"/>
              </a:rPr>
              <a:t>Dr Almási R. Gyula Ph.D 2018. PTE KK AITI FT</a:t>
            </a:r>
            <a:endParaRPr lang="en-US" kern="1200" dirty="0">
              <a:solidFill>
                <a:srgbClr val="006699"/>
              </a:solidFill>
              <a:ea typeface="+mn-ea"/>
              <a:cs typeface="+mn-cs"/>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buClrTx/>
              <a:buFontTx/>
              <a:buNone/>
            </a:pPr>
            <a:fld id="{4FAB73BC-B049-4115-A692-8D63A059BFB8}" type="slidenum">
              <a:rPr lang="en-US" kern="1200" smtClean="0">
                <a:solidFill>
                  <a:srgbClr val="006699"/>
                </a:solidFill>
                <a:ea typeface="+mn-ea"/>
                <a:cs typeface="+mn-cs"/>
              </a:rPr>
              <a:pPr defTabSz="457200">
                <a:buClrTx/>
                <a:buFontTx/>
                <a:buNone/>
              </a:pPr>
              <a:t>‹#›</a:t>
            </a:fld>
            <a:endParaRPr lang="en-US" kern="1200" dirty="0">
              <a:solidFill>
                <a:srgbClr val="006699"/>
              </a:solidFill>
              <a:ea typeface="+mn-ea"/>
              <a:cs typeface="+mn-cs"/>
            </a:endParaRPr>
          </a:p>
        </p:txBody>
      </p:sp>
    </p:spTree>
    <p:extLst>
      <p:ext uri="{BB962C8B-B14F-4D97-AF65-F5344CB8AC3E}">
        <p14:creationId xmlns:p14="http://schemas.microsoft.com/office/powerpoint/2010/main" val="2103248242"/>
      </p:ext>
    </p:extLst>
  </p:cSld>
  <p:clrMap bg1="dk1" tx1="lt1" bg2="dk2"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pPr defTabSz="457200">
              <a:buClrTx/>
              <a:buFontTx/>
              <a:buNone/>
            </a:pPr>
            <a:fld id="{B0A15DFA-FD49-443F-A8DC-6D0A9A525688}" type="datetime1">
              <a:rPr lang="en-US" kern="1200" smtClean="0">
                <a:solidFill>
                  <a:srgbClr val="006699"/>
                </a:solidFill>
                <a:latin typeface="Corbel" panose="020B0503020204020204"/>
                <a:ea typeface="+mn-ea"/>
                <a:cs typeface="+mn-cs"/>
              </a:rPr>
              <a:pPr defTabSz="457200">
                <a:buClrTx/>
                <a:buFontTx/>
                <a:buNone/>
              </a:pPr>
              <a:t>9/29/2023</a:t>
            </a:fld>
            <a:endParaRPr lang="en-US" kern="1200" dirty="0">
              <a:solidFill>
                <a:srgbClr val="006699"/>
              </a:solidFill>
              <a:latin typeface="Corbel" panose="020B0503020204020204"/>
              <a:ea typeface="+mn-ea"/>
              <a:cs typeface="+mn-cs"/>
            </a:endParaRPr>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pPr defTabSz="457200">
              <a:buClrTx/>
              <a:buFontTx/>
              <a:buNone/>
            </a:pPr>
            <a:r>
              <a:rPr lang="en-US" kern="1200" smtClean="0">
                <a:solidFill>
                  <a:srgbClr val="006699"/>
                </a:solidFill>
                <a:latin typeface="Corbel" panose="020B0503020204020204"/>
                <a:ea typeface="+mn-ea"/>
                <a:cs typeface="+mn-cs"/>
              </a:rPr>
              <a:t>Dr Almási R. Gyula Ph.D 2020. PTE KK AITI FT</a:t>
            </a:r>
            <a:endParaRPr lang="en-US" kern="1200" dirty="0">
              <a:solidFill>
                <a:srgbClr val="006699"/>
              </a:solidFill>
              <a:latin typeface="Corbel" panose="020B0503020204020204"/>
              <a:ea typeface="+mn-ea"/>
              <a:cs typeface="+mn-cs"/>
            </a:endParaRPr>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pPr defTabSz="457200">
              <a:buClrTx/>
              <a:buFontTx/>
              <a:buNone/>
            </a:pPr>
            <a:fld id="{4FAB73BC-B049-4115-A692-8D63A059BFB8}" type="slidenum">
              <a:rPr lang="en-US" kern="1200" dirty="0">
                <a:solidFill>
                  <a:srgbClr val="006699"/>
                </a:solidFill>
                <a:latin typeface="Corbel" panose="020B0503020204020204"/>
                <a:ea typeface="+mn-ea"/>
                <a:cs typeface="+mn-cs"/>
              </a:rPr>
              <a:pPr defTabSz="457200">
                <a:buClrTx/>
                <a:buFontTx/>
                <a:buNone/>
              </a:pPr>
              <a:t>‹#›</a:t>
            </a:fld>
            <a:endParaRPr lang="en-US" kern="1200" dirty="0">
              <a:solidFill>
                <a:srgbClr val="006699"/>
              </a:solidFill>
              <a:latin typeface="Corbel" panose="020B0503020204020204"/>
              <a:ea typeface="+mn-ea"/>
              <a:cs typeface="+mn-cs"/>
            </a:endParaRPr>
          </a:p>
        </p:txBody>
      </p:sp>
    </p:spTree>
    <p:extLst>
      <p:ext uri="{BB962C8B-B14F-4D97-AF65-F5344CB8AC3E}">
        <p14:creationId xmlns:p14="http://schemas.microsoft.com/office/powerpoint/2010/main" val="455625002"/>
      </p:ext>
    </p:extLst>
  </p:cSld>
  <p:clrMap bg1="dk1" tx1="lt1" bg2="dk2"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1610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buClrTx/>
              <a:buFontTx/>
              <a:buNone/>
            </a:pPr>
            <a:fld id="{ED135BC0-5031-48A0-9128-06DC1476A9CC}" type="datetime1">
              <a:rPr lang="en-US" kern="1200" smtClean="0">
                <a:solidFill>
                  <a:srgbClr val="006699"/>
                </a:solidFill>
                <a:ea typeface="+mn-ea"/>
                <a:cs typeface="+mn-cs"/>
              </a:rPr>
              <a:pPr defTabSz="457200">
                <a:buClrTx/>
                <a:buFontTx/>
                <a:buNone/>
              </a:pPr>
              <a:t>9/29/2023</a:t>
            </a:fld>
            <a:endParaRPr lang="en-US" kern="1200" dirty="0">
              <a:solidFill>
                <a:srgbClr val="006699"/>
              </a:solidFill>
              <a:ea typeface="+mn-ea"/>
              <a:cs typeface="+mn-cs"/>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buClrTx/>
              <a:buFontTx/>
              <a:buNone/>
            </a:pPr>
            <a:r>
              <a:rPr lang="en-US" kern="1200" smtClean="0">
                <a:solidFill>
                  <a:srgbClr val="006699"/>
                </a:solidFill>
                <a:ea typeface="+mn-ea"/>
                <a:cs typeface="+mn-cs"/>
              </a:rPr>
              <a:t>Dr Almási R. Gyula Ph.D 2018. PTE KK AITI FT</a:t>
            </a:r>
            <a:endParaRPr lang="en-US" kern="1200" dirty="0">
              <a:solidFill>
                <a:srgbClr val="006699"/>
              </a:solidFill>
              <a:ea typeface="+mn-ea"/>
              <a:cs typeface="+mn-cs"/>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buClrTx/>
              <a:buFontTx/>
              <a:buNone/>
            </a:pPr>
            <a:fld id="{4FAB73BC-B049-4115-A692-8D63A059BFB8}" type="slidenum">
              <a:rPr lang="en-US" kern="1200" smtClean="0">
                <a:solidFill>
                  <a:srgbClr val="006699"/>
                </a:solidFill>
                <a:ea typeface="+mn-ea"/>
                <a:cs typeface="+mn-cs"/>
              </a:rPr>
              <a:pPr defTabSz="457200">
                <a:buClrTx/>
                <a:buFontTx/>
                <a:buNone/>
              </a:pPr>
              <a:t>‹#›</a:t>
            </a:fld>
            <a:endParaRPr lang="en-US" kern="1200" dirty="0">
              <a:solidFill>
                <a:srgbClr val="006699"/>
              </a:solidFill>
              <a:ea typeface="+mn-ea"/>
              <a:cs typeface="+mn-cs"/>
            </a:endParaRPr>
          </a:p>
        </p:txBody>
      </p:sp>
    </p:spTree>
    <p:extLst>
      <p:ext uri="{BB962C8B-B14F-4D97-AF65-F5344CB8AC3E}">
        <p14:creationId xmlns:p14="http://schemas.microsoft.com/office/powerpoint/2010/main" val="2859851320"/>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buClrTx/>
              <a:buFontTx/>
              <a:buNone/>
            </a:pPr>
            <a:fld id="{ED135BC0-5031-48A0-9128-06DC1476A9CC}" type="datetime1">
              <a:rPr lang="en-US" kern="1200" smtClean="0">
                <a:solidFill>
                  <a:srgbClr val="006699"/>
                </a:solidFill>
                <a:ea typeface="+mn-ea"/>
                <a:cs typeface="+mn-cs"/>
              </a:rPr>
              <a:pPr defTabSz="457200">
                <a:buClrTx/>
                <a:buFontTx/>
                <a:buNone/>
              </a:pPr>
              <a:t>9/29/2023</a:t>
            </a:fld>
            <a:endParaRPr lang="en-US" kern="1200" dirty="0">
              <a:solidFill>
                <a:srgbClr val="006699"/>
              </a:solidFill>
              <a:ea typeface="+mn-ea"/>
              <a:cs typeface="+mn-cs"/>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buClrTx/>
              <a:buFontTx/>
              <a:buNone/>
            </a:pPr>
            <a:r>
              <a:rPr lang="en-US" kern="1200" smtClean="0">
                <a:solidFill>
                  <a:srgbClr val="006699"/>
                </a:solidFill>
                <a:ea typeface="+mn-ea"/>
                <a:cs typeface="+mn-cs"/>
              </a:rPr>
              <a:t>Dr Almási R. Gyula Ph.D 2018. PTE KK AITI FT</a:t>
            </a:r>
            <a:endParaRPr lang="en-US" kern="1200" dirty="0">
              <a:solidFill>
                <a:srgbClr val="006699"/>
              </a:solidFill>
              <a:ea typeface="+mn-ea"/>
              <a:cs typeface="+mn-cs"/>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buClrTx/>
              <a:buFontTx/>
              <a:buNone/>
            </a:pPr>
            <a:fld id="{4FAB73BC-B049-4115-A692-8D63A059BFB8}" type="slidenum">
              <a:rPr lang="en-US" kern="1200" smtClean="0">
                <a:solidFill>
                  <a:srgbClr val="006699"/>
                </a:solidFill>
                <a:ea typeface="+mn-ea"/>
                <a:cs typeface="+mn-cs"/>
              </a:rPr>
              <a:pPr defTabSz="457200">
                <a:buClrTx/>
                <a:buFontTx/>
                <a:buNone/>
              </a:pPr>
              <a:t>‹#›</a:t>
            </a:fld>
            <a:endParaRPr lang="en-US" kern="1200" dirty="0">
              <a:solidFill>
                <a:srgbClr val="006699"/>
              </a:solidFill>
              <a:ea typeface="+mn-ea"/>
              <a:cs typeface="+mn-cs"/>
            </a:endParaRPr>
          </a:p>
        </p:txBody>
      </p:sp>
    </p:spTree>
    <p:extLst>
      <p:ext uri="{BB962C8B-B14F-4D97-AF65-F5344CB8AC3E}">
        <p14:creationId xmlns:p14="http://schemas.microsoft.com/office/powerpoint/2010/main" val="1326442097"/>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97811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buClrTx/>
              <a:buFontTx/>
              <a:buNone/>
            </a:pPr>
            <a:fld id="{ED135BC0-5031-48A0-9128-06DC1476A9CC}" type="datetime1">
              <a:rPr lang="en-US" kern="1200" smtClean="0">
                <a:solidFill>
                  <a:srgbClr val="006699"/>
                </a:solidFill>
                <a:ea typeface="+mn-ea"/>
                <a:cs typeface="+mn-cs"/>
              </a:rPr>
              <a:pPr defTabSz="457200">
                <a:buClrTx/>
                <a:buFontTx/>
                <a:buNone/>
              </a:pPr>
              <a:t>9/29/2023</a:t>
            </a:fld>
            <a:endParaRPr lang="en-US" kern="1200" dirty="0">
              <a:solidFill>
                <a:srgbClr val="006699"/>
              </a:solidFill>
              <a:ea typeface="+mn-ea"/>
              <a:cs typeface="+mn-cs"/>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buClrTx/>
              <a:buFontTx/>
              <a:buNone/>
            </a:pPr>
            <a:r>
              <a:rPr lang="en-US" kern="1200" smtClean="0">
                <a:solidFill>
                  <a:srgbClr val="006699"/>
                </a:solidFill>
                <a:ea typeface="+mn-ea"/>
                <a:cs typeface="+mn-cs"/>
              </a:rPr>
              <a:t>Dr Almási R. Gyula Ph.D 2018. PTE KK AITI FT</a:t>
            </a:r>
            <a:endParaRPr lang="en-US" kern="1200" dirty="0">
              <a:solidFill>
                <a:srgbClr val="006699"/>
              </a:solidFill>
              <a:ea typeface="+mn-ea"/>
              <a:cs typeface="+mn-cs"/>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buClrTx/>
              <a:buFontTx/>
              <a:buNone/>
            </a:pPr>
            <a:fld id="{4FAB73BC-B049-4115-A692-8D63A059BFB8}" type="slidenum">
              <a:rPr lang="en-US" kern="1200" smtClean="0">
                <a:solidFill>
                  <a:srgbClr val="006699"/>
                </a:solidFill>
                <a:ea typeface="+mn-ea"/>
                <a:cs typeface="+mn-cs"/>
              </a:rPr>
              <a:pPr defTabSz="457200">
                <a:buClrTx/>
                <a:buFontTx/>
                <a:buNone/>
              </a:pPr>
              <a:t>‹#›</a:t>
            </a:fld>
            <a:endParaRPr lang="en-US" kern="1200" dirty="0">
              <a:solidFill>
                <a:srgbClr val="006699"/>
              </a:solidFill>
              <a:ea typeface="+mn-ea"/>
              <a:cs typeface="+mn-cs"/>
            </a:endParaRPr>
          </a:p>
        </p:txBody>
      </p:sp>
    </p:spTree>
    <p:extLst>
      <p:ext uri="{BB962C8B-B14F-4D97-AF65-F5344CB8AC3E}">
        <p14:creationId xmlns:p14="http://schemas.microsoft.com/office/powerpoint/2010/main" val="2054680851"/>
      </p:ext>
    </p:extLst>
  </p:cSld>
  <p:clrMap bg1="dk1" tx1="lt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buClrTx/>
              <a:buFontTx/>
              <a:buNone/>
            </a:pPr>
            <a:fld id="{12E59E6C-85F9-4871-957E-B5F4A58C64AC}" type="datetimeFigureOut">
              <a:rPr lang="hu-HU" kern="1200" smtClean="0">
                <a:solidFill>
                  <a:srgbClr val="146194">
                    <a:lumMod val="50000"/>
                  </a:srgbClr>
                </a:solidFill>
                <a:ea typeface="+mn-ea"/>
                <a:cs typeface="+mn-cs"/>
              </a:rPr>
              <a:pPr>
                <a:buClrTx/>
                <a:buFontTx/>
                <a:buNone/>
              </a:pPr>
              <a:t>2023. 09. 29.</a:t>
            </a:fld>
            <a:endParaRPr lang="hu-HU" kern="1200">
              <a:solidFill>
                <a:srgbClr val="146194">
                  <a:lumMod val="50000"/>
                </a:srgbClr>
              </a:solidFill>
              <a:ea typeface="+mn-ea"/>
              <a:cs typeface="+mn-cs"/>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buClrTx/>
              <a:buFontTx/>
              <a:buNone/>
            </a:pPr>
            <a:endParaRPr lang="hu-HU" kern="1200">
              <a:solidFill>
                <a:srgbClr val="146194">
                  <a:lumMod val="50000"/>
                </a:srgbClr>
              </a:solidFill>
              <a:ea typeface="+mn-ea"/>
              <a:cs typeface="+mn-cs"/>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buClrTx/>
              <a:buFontTx/>
              <a:buNone/>
            </a:pPr>
            <a:fld id="{7663F81A-9A62-4960-B00E-B3FB336E7212}" type="slidenum">
              <a:rPr lang="hu-HU" kern="1200" smtClean="0">
                <a:solidFill>
                  <a:srgbClr val="146194">
                    <a:lumMod val="50000"/>
                  </a:srgbClr>
                </a:solidFill>
                <a:ea typeface="+mn-ea"/>
                <a:cs typeface="+mn-cs"/>
              </a:rPr>
              <a:pPr>
                <a:buClrTx/>
                <a:buFontTx/>
                <a:buNone/>
              </a:pPr>
              <a:t>‹#›</a:t>
            </a:fld>
            <a:endParaRPr lang="hu-HU" kern="1200">
              <a:solidFill>
                <a:srgbClr val="146194">
                  <a:lumMod val="50000"/>
                </a:srgbClr>
              </a:solidFill>
              <a:ea typeface="+mn-ea"/>
              <a:cs typeface="+mn-cs"/>
            </a:endParaRPr>
          </a:p>
        </p:txBody>
      </p:sp>
    </p:spTree>
    <p:extLst>
      <p:ext uri="{BB962C8B-B14F-4D97-AF65-F5344CB8AC3E}">
        <p14:creationId xmlns:p14="http://schemas.microsoft.com/office/powerpoint/2010/main" val="3451677330"/>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pPr defTabSz="457200">
              <a:buClrTx/>
              <a:buFontTx/>
              <a:buNone/>
            </a:pPr>
            <a:fld id="{96DFF08F-DC6B-4601-B491-B0F83F6DD2DA}" type="datetimeFigureOut">
              <a:rPr lang="en-US" kern="1200" dirty="0">
                <a:solidFill>
                  <a:srgbClr val="006699"/>
                </a:solidFill>
                <a:latin typeface="Corbel" panose="020B0503020204020204"/>
                <a:ea typeface="+mn-ea"/>
                <a:cs typeface="+mn-cs"/>
              </a:rPr>
              <a:pPr defTabSz="457200">
                <a:buClrTx/>
                <a:buFontTx/>
                <a:buNone/>
              </a:pPr>
              <a:t>9/29/2023</a:t>
            </a:fld>
            <a:endParaRPr lang="en-US" kern="1200" dirty="0">
              <a:solidFill>
                <a:srgbClr val="006699"/>
              </a:solidFill>
              <a:latin typeface="Corbel" panose="020B0503020204020204"/>
              <a:ea typeface="+mn-ea"/>
              <a:cs typeface="+mn-cs"/>
            </a:endParaRPr>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pPr defTabSz="457200">
              <a:buClrTx/>
              <a:buFontTx/>
              <a:buNone/>
            </a:pPr>
            <a:endParaRPr lang="en-US" kern="1200" dirty="0">
              <a:solidFill>
                <a:srgbClr val="006699"/>
              </a:solidFill>
              <a:latin typeface="Corbel" panose="020B0503020204020204"/>
              <a:ea typeface="+mn-ea"/>
              <a:cs typeface="+mn-cs"/>
            </a:endParaRPr>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pPr defTabSz="457200">
              <a:buClrTx/>
              <a:buFontTx/>
              <a:buNone/>
            </a:pPr>
            <a:fld id="{4FAB73BC-B049-4115-A692-8D63A059BFB8}" type="slidenum">
              <a:rPr lang="en-US" kern="1200" dirty="0">
                <a:solidFill>
                  <a:srgbClr val="006699"/>
                </a:solidFill>
                <a:latin typeface="Corbel" panose="020B0503020204020204"/>
                <a:ea typeface="+mn-ea"/>
                <a:cs typeface="+mn-cs"/>
              </a:rPr>
              <a:pPr defTabSz="457200">
                <a:buClrTx/>
                <a:buFontTx/>
                <a:buNone/>
              </a:pPr>
              <a:t>‹#›</a:t>
            </a:fld>
            <a:endParaRPr lang="en-US" kern="1200" dirty="0">
              <a:solidFill>
                <a:srgbClr val="006699"/>
              </a:solidFill>
              <a:latin typeface="Corbel" panose="020B0503020204020204"/>
              <a:ea typeface="+mn-ea"/>
              <a:cs typeface="+mn-cs"/>
            </a:endParaRPr>
          </a:p>
        </p:txBody>
      </p:sp>
    </p:spTree>
    <p:extLst>
      <p:ext uri="{BB962C8B-B14F-4D97-AF65-F5344CB8AC3E}">
        <p14:creationId xmlns:p14="http://schemas.microsoft.com/office/powerpoint/2010/main" val="3300536107"/>
      </p:ext>
    </p:extLst>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45756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Lst>
  <p:hf hdr="0" dt="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hyperlink" Target="https://pubmed.ncbi.nlm.nih.gov/?term=Piomelli+D&amp;cauthor_id=25392487" TargetMode="External"/><Relationship Id="rId2" Type="http://schemas.openxmlformats.org/officeDocument/2006/relationships/image" Target="../media/image33.jpe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7.xml"/></Relationships>
</file>

<file path=ppt/slides/_rels/slide1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0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9.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25.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9.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4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6.xml"/><Relationship Id="rId4" Type="http://schemas.openxmlformats.org/officeDocument/2006/relationships/image" Target="../media/image64.emf"/></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4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45.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181.xml"/></Relationships>
</file>

<file path=ppt/slides/_rels/slide2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8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9.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1.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8.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3.jpeg"/><Relationship Id="rId1" Type="http://schemas.openxmlformats.org/officeDocument/2006/relationships/slideLayout" Target="../slideLayouts/slideLayout262.xml"/><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georgiapainphysicians.com/downloads/m1_slides/4.%20Spinal%20cord%20junctions.jpg" TargetMode="External"/><Relationship Id="rId7" Type="http://schemas.openxmlformats.org/officeDocument/2006/relationships/hyperlink" Target="http://georgiapainphysicians.com/downloads/m1_slides/6.%20Synapse.jpg" TargetMode="External"/><Relationship Id="rId2" Type="http://schemas.openxmlformats.org/officeDocument/2006/relationships/image" Target="../media/image17.jpeg"/><Relationship Id="rId1" Type="http://schemas.openxmlformats.org/officeDocument/2006/relationships/slideLayout" Target="../slideLayouts/slideLayout189.xml"/><Relationship Id="rId6" Type="http://schemas.openxmlformats.org/officeDocument/2006/relationships/image" Target="../media/image19.jpeg"/><Relationship Id="rId5" Type="http://schemas.openxmlformats.org/officeDocument/2006/relationships/hyperlink" Target="http://georgiapainphysicians.com/downloads/m1_slides/5.%20Dorsal%20horn.jpg" TargetMode="Externa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89.xml"/></Relationships>
</file>

<file path=ppt/slides/_rels/slide6.xml.rels><?xml version="1.0" encoding="UTF-8" standalone="yes"?>
<Relationships xmlns="http://schemas.openxmlformats.org/package/2006/relationships"><Relationship Id="rId3" Type="http://schemas.openxmlformats.org/officeDocument/2006/relationships/hyperlink" Target="http://georgiapainphysicians.com/downloads/m1_slides/11.%20pain%20perception.jpg" TargetMode="External"/><Relationship Id="rId2" Type="http://schemas.openxmlformats.org/officeDocument/2006/relationships/image" Target="../media/image23.jpeg"/><Relationship Id="rId1" Type="http://schemas.openxmlformats.org/officeDocument/2006/relationships/slideLayout" Target="../slideLayouts/slideLayout190.xml"/><Relationship Id="rId6" Type="http://schemas.openxmlformats.org/officeDocument/2006/relationships/image" Target="../media/image25.jpeg"/><Relationship Id="rId5" Type="http://schemas.openxmlformats.org/officeDocument/2006/relationships/hyperlink" Target="http://georgiapainphysicians.com/downloads/m1_slides/12.%20opioid%20receptors.jpg" TargetMode="Externa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46.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6.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
          <p:cNvSpPr txBox="1"/>
          <p:nvPr/>
        </p:nvSpPr>
        <p:spPr>
          <a:xfrm>
            <a:off x="728986" y="2967335"/>
            <a:ext cx="907858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91" name="Google Shape;91;p1"/>
          <p:cNvPicPr preferRelativeResize="0"/>
          <p:nvPr/>
        </p:nvPicPr>
        <p:blipFill rotWithShape="1">
          <a:blip r:embed="rId3">
            <a:alphaModFix/>
          </a:blip>
          <a:srcRect l="33197"/>
          <a:stretch/>
        </p:blipFill>
        <p:spPr>
          <a:xfrm flipH="1">
            <a:off x="7839490" y="345740"/>
            <a:ext cx="4352510" cy="6521785"/>
          </a:xfrm>
          <a:prstGeom prst="rect">
            <a:avLst/>
          </a:prstGeom>
          <a:noFill/>
          <a:ln>
            <a:noFill/>
          </a:ln>
        </p:spPr>
      </p:pic>
      <p:sp>
        <p:nvSpPr>
          <p:cNvPr id="92" name="Google Shape;92;p1"/>
          <p:cNvSpPr/>
          <p:nvPr/>
        </p:nvSpPr>
        <p:spPr>
          <a:xfrm>
            <a:off x="741686" y="6134877"/>
            <a:ext cx="4173213" cy="461624"/>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1200" dirty="0" err="1">
                <a:solidFill>
                  <a:srgbClr val="9DA8C4"/>
                </a:solidFill>
                <a:latin typeface="Poppins"/>
                <a:ea typeface="Poppins"/>
                <a:cs typeface="Poppins"/>
                <a:sym typeface="Poppins"/>
              </a:rPr>
              <a:t>Pécs</a:t>
            </a:r>
            <a:r>
              <a:rPr lang="en-US" sz="1200" dirty="0">
                <a:solidFill>
                  <a:srgbClr val="9DA8C4"/>
                </a:solidFill>
                <a:latin typeface="Poppins"/>
                <a:ea typeface="Poppins"/>
                <a:cs typeface="Poppins"/>
                <a:sym typeface="Poppins"/>
              </a:rPr>
              <a:t>, </a:t>
            </a:r>
            <a:r>
              <a:rPr lang="en-US" sz="1200" dirty="0" smtClean="0">
                <a:solidFill>
                  <a:srgbClr val="9DA8C4"/>
                </a:solidFill>
                <a:latin typeface="Poppins"/>
                <a:ea typeface="Poppins"/>
                <a:cs typeface="Poppins"/>
                <a:sym typeface="Poppins"/>
              </a:rPr>
              <a:t>202</a:t>
            </a:r>
            <a:r>
              <a:rPr lang="hu-HU" sz="1200" dirty="0" smtClean="0">
                <a:solidFill>
                  <a:srgbClr val="9DA8C4"/>
                </a:solidFill>
                <a:latin typeface="Poppins"/>
                <a:ea typeface="Poppins"/>
                <a:cs typeface="Poppins"/>
                <a:sym typeface="Poppins"/>
              </a:rPr>
              <a:t>3</a:t>
            </a:r>
            <a:r>
              <a:rPr lang="en-US" sz="1200" dirty="0" smtClean="0">
                <a:solidFill>
                  <a:srgbClr val="9DA8C4"/>
                </a:solidFill>
                <a:latin typeface="Poppins"/>
                <a:ea typeface="Poppins"/>
                <a:cs typeface="Poppins"/>
                <a:sym typeface="Poppins"/>
              </a:rPr>
              <a:t>. </a:t>
            </a:r>
            <a:r>
              <a:rPr lang="hu-HU" sz="1200" dirty="0" err="1" smtClean="0">
                <a:solidFill>
                  <a:srgbClr val="9DA8C4"/>
                </a:solidFill>
                <a:latin typeface="Poppins"/>
                <a:ea typeface="Poppins"/>
                <a:cs typeface="Poppins"/>
                <a:sym typeface="Poppins"/>
              </a:rPr>
              <a:t>szept</a:t>
            </a:r>
            <a:r>
              <a:rPr lang="hu-HU" sz="1200" dirty="0" smtClean="0">
                <a:solidFill>
                  <a:srgbClr val="9DA8C4"/>
                </a:solidFill>
                <a:latin typeface="Poppins"/>
                <a:ea typeface="Poppins"/>
                <a:cs typeface="Poppins"/>
                <a:sym typeface="Poppins"/>
              </a:rPr>
              <a:t> 29.</a:t>
            </a:r>
            <a:endParaRPr sz="1200" dirty="0">
              <a:solidFill>
                <a:srgbClr val="9DA8C4"/>
              </a:solidFill>
              <a:latin typeface="Poppins"/>
              <a:ea typeface="Poppins"/>
              <a:cs typeface="Poppins"/>
              <a:sym typeface="Poppins"/>
            </a:endParaRPr>
          </a:p>
        </p:txBody>
      </p:sp>
      <p:pic>
        <p:nvPicPr>
          <p:cNvPr id="11" name="Kép 10" descr="A képen szöveg látható&#10;&#10;Automatikusan generált leírás">
            <a:extLst>
              <a:ext uri="{FF2B5EF4-FFF2-40B4-BE49-F238E27FC236}">
                <a16:creationId xmlns:a16="http://schemas.microsoft.com/office/drawing/2014/main" xmlns="" id="{2B38A9FB-532A-00D1-1588-43EDFF00A3B2}"/>
              </a:ext>
            </a:extLst>
          </p:cNvPr>
          <p:cNvPicPr>
            <a:picLocks noChangeAspect="1"/>
          </p:cNvPicPr>
          <p:nvPr/>
        </p:nvPicPr>
        <p:blipFill>
          <a:blip r:embed="rId4"/>
          <a:stretch>
            <a:fillRect/>
          </a:stretch>
        </p:blipFill>
        <p:spPr>
          <a:xfrm>
            <a:off x="190920" y="174199"/>
            <a:ext cx="3778180" cy="1097848"/>
          </a:xfrm>
          <a:prstGeom prst="rect">
            <a:avLst/>
          </a:prstGeom>
        </p:spPr>
      </p:pic>
      <p:pic>
        <p:nvPicPr>
          <p:cNvPr id="7" name="Kép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39489" y="8015"/>
            <a:ext cx="2176256" cy="127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728986" y="1905000"/>
            <a:ext cx="8115523" cy="1200329"/>
          </a:xfrm>
          <a:prstGeom prst="rect">
            <a:avLst/>
          </a:prstGeom>
        </p:spPr>
        <p:txBody>
          <a:bodyPr wrap="square">
            <a:spAutoFit/>
          </a:bodyPr>
          <a:lstStyle/>
          <a:p>
            <a:r>
              <a:rPr lang="hu-HU" sz="3600" b="1" dirty="0">
                <a:solidFill>
                  <a:srgbClr val="0070C0"/>
                </a:solidFill>
                <a:latin typeface="+mn-lt"/>
              </a:rPr>
              <a:t>A </a:t>
            </a:r>
            <a:r>
              <a:rPr lang="hu-HU" sz="3600" b="1" dirty="0" err="1">
                <a:solidFill>
                  <a:srgbClr val="0070C0"/>
                </a:solidFill>
                <a:latin typeface="+mn-lt"/>
              </a:rPr>
              <a:t>fájdalommoduláció</a:t>
            </a:r>
            <a:r>
              <a:rPr lang="hu-HU" sz="3600" b="1" dirty="0">
                <a:solidFill>
                  <a:srgbClr val="0070C0"/>
                </a:solidFill>
                <a:latin typeface="+mn-lt"/>
              </a:rPr>
              <a:t> molekuláris és celluláris mechanizmusai</a:t>
            </a:r>
            <a:endParaRPr lang="hu-HU" sz="3600" dirty="0">
              <a:solidFill>
                <a:srgbClr val="0070C0"/>
              </a:solidFill>
              <a:latin typeface="+mn-lt"/>
            </a:endParaRPr>
          </a:p>
        </p:txBody>
      </p:sp>
      <p:sp>
        <p:nvSpPr>
          <p:cNvPr id="9" name="Google Shape;90;p1"/>
          <p:cNvSpPr/>
          <p:nvPr/>
        </p:nvSpPr>
        <p:spPr>
          <a:xfrm>
            <a:off x="741686" y="3622431"/>
            <a:ext cx="6221822" cy="2031285"/>
          </a:xfrm>
          <a:prstGeom prst="rect">
            <a:avLst/>
          </a:prstGeom>
          <a:noFill/>
          <a:ln>
            <a:noFill/>
          </a:ln>
        </p:spPr>
        <p:txBody>
          <a:bodyPr spcFirstLastPara="1" wrap="square" lIns="91425" tIns="45700" rIns="91425" bIns="45700" anchor="t" anchorCtr="0">
            <a:spAutoFit/>
          </a:bodyPr>
          <a:lstStyle/>
          <a:p>
            <a:pPr>
              <a:defRPr/>
            </a:pPr>
            <a:r>
              <a:rPr lang="en-US" altLang="ko-KR" sz="1800" b="1" dirty="0">
                <a:solidFill>
                  <a:srgbClr val="1A2E5C"/>
                </a:solidFill>
              </a:rPr>
              <a:t>Dr. </a:t>
            </a:r>
            <a:r>
              <a:rPr lang="en-US" altLang="ko-KR" sz="1800" b="1" dirty="0" err="1">
                <a:solidFill>
                  <a:srgbClr val="1A2E5C"/>
                </a:solidFill>
              </a:rPr>
              <a:t>Almási</a:t>
            </a:r>
            <a:r>
              <a:rPr lang="en-US" altLang="ko-KR" sz="1800" b="1" dirty="0">
                <a:solidFill>
                  <a:srgbClr val="1A2E5C"/>
                </a:solidFill>
              </a:rPr>
              <a:t> </a:t>
            </a:r>
            <a:r>
              <a:rPr lang="en-US" altLang="ko-KR" sz="1800" b="1" dirty="0" err="1">
                <a:solidFill>
                  <a:srgbClr val="1A2E5C"/>
                </a:solidFill>
              </a:rPr>
              <a:t>Róbert</a:t>
            </a:r>
            <a:r>
              <a:rPr lang="en-US" altLang="ko-KR" sz="1800" b="1" dirty="0">
                <a:solidFill>
                  <a:srgbClr val="1A2E5C"/>
                </a:solidFill>
              </a:rPr>
              <a:t> </a:t>
            </a:r>
            <a:r>
              <a:rPr lang="en-US" altLang="ko-KR" sz="1800" b="1" dirty="0" err="1">
                <a:solidFill>
                  <a:srgbClr val="1A2E5C"/>
                </a:solidFill>
              </a:rPr>
              <a:t>Gyula</a:t>
            </a:r>
            <a:r>
              <a:rPr lang="en-US" altLang="ko-KR" sz="1800" b="1" dirty="0">
                <a:solidFill>
                  <a:srgbClr val="1A2E5C"/>
                </a:solidFill>
              </a:rPr>
              <a:t> Ph.D., </a:t>
            </a:r>
            <a:r>
              <a:rPr lang="hu-HU" altLang="ko-KR" sz="1800" b="1" dirty="0" err="1" smtClean="0">
                <a:solidFill>
                  <a:srgbClr val="1A2E5C"/>
                </a:solidFill>
              </a:rPr>
              <a:t>habil</a:t>
            </a:r>
            <a:r>
              <a:rPr lang="hu-HU" altLang="ko-KR" sz="1800" b="1" dirty="0" smtClean="0">
                <a:solidFill>
                  <a:srgbClr val="1A2E5C"/>
                </a:solidFill>
              </a:rPr>
              <a:t>. </a:t>
            </a:r>
            <a:r>
              <a:rPr lang="en-US" altLang="ko-KR" sz="1800" b="1" dirty="0" smtClean="0">
                <a:solidFill>
                  <a:srgbClr val="1A2E5C"/>
                </a:solidFill>
              </a:rPr>
              <a:t>EDPM.</a:t>
            </a:r>
            <a:endParaRPr lang="hu-HU" altLang="ko-KR" sz="1800" b="1" dirty="0" smtClean="0">
              <a:solidFill>
                <a:srgbClr val="1A2E5C"/>
              </a:solidFill>
            </a:endParaRPr>
          </a:p>
          <a:p>
            <a:pPr>
              <a:defRPr/>
            </a:pPr>
            <a:r>
              <a:rPr lang="hu-HU" altLang="ko-KR" sz="1800" b="1" dirty="0" smtClean="0">
                <a:solidFill>
                  <a:srgbClr val="1A2E5C"/>
                </a:solidFill>
              </a:rPr>
              <a:t>Egyetemi docens</a:t>
            </a:r>
            <a:endParaRPr lang="en-US" altLang="ko-KR" sz="1800" b="1" dirty="0">
              <a:solidFill>
                <a:srgbClr val="1A2E5C"/>
              </a:solidFill>
            </a:endParaRPr>
          </a:p>
          <a:p>
            <a:pPr>
              <a:defRPr/>
            </a:pPr>
            <a:endParaRPr lang="hu-HU" altLang="ko-KR" sz="1800" b="1" dirty="0" smtClean="0">
              <a:solidFill>
                <a:srgbClr val="1A2E5C"/>
              </a:solidFill>
            </a:endParaRPr>
          </a:p>
          <a:p>
            <a:pPr>
              <a:defRPr/>
            </a:pPr>
            <a:r>
              <a:rPr lang="en-US" altLang="ko-KR" sz="1800" b="1" dirty="0" smtClean="0">
                <a:solidFill>
                  <a:srgbClr val="1A2E5C"/>
                </a:solidFill>
              </a:rPr>
              <a:t>PTE </a:t>
            </a:r>
            <a:r>
              <a:rPr lang="en-US" altLang="ko-KR" sz="1800" b="1" dirty="0">
                <a:solidFill>
                  <a:srgbClr val="1A2E5C"/>
                </a:solidFill>
              </a:rPr>
              <a:t>AOK KK AITI F</a:t>
            </a:r>
            <a:r>
              <a:rPr lang="hu-HU" altLang="ko-KR" sz="1800" b="1" dirty="0" err="1">
                <a:solidFill>
                  <a:srgbClr val="1A2E5C"/>
                </a:solidFill>
              </a:rPr>
              <a:t>ájdalomterápiás</a:t>
            </a:r>
            <a:r>
              <a:rPr lang="hu-HU" altLang="ko-KR" sz="1800" b="1" dirty="0">
                <a:solidFill>
                  <a:srgbClr val="1A2E5C"/>
                </a:solidFill>
              </a:rPr>
              <a:t> </a:t>
            </a:r>
            <a:r>
              <a:rPr lang="en-US" altLang="ko-KR" sz="1800" b="1" dirty="0">
                <a:solidFill>
                  <a:srgbClr val="1A2E5C"/>
                </a:solidFill>
              </a:rPr>
              <a:t>T</a:t>
            </a:r>
            <a:r>
              <a:rPr lang="hu-HU" altLang="ko-KR" sz="1800" b="1" dirty="0" err="1">
                <a:solidFill>
                  <a:srgbClr val="1A2E5C"/>
                </a:solidFill>
              </a:rPr>
              <a:t>anszék</a:t>
            </a:r>
            <a:endParaRPr lang="hu-HU" altLang="ko-KR" sz="1800" b="1" dirty="0">
              <a:solidFill>
                <a:srgbClr val="1A2E5C"/>
              </a:solidFill>
            </a:endParaRPr>
          </a:p>
          <a:p>
            <a:pPr>
              <a:defRPr/>
            </a:pPr>
            <a:r>
              <a:rPr lang="hu-HU" altLang="ko-KR" sz="1800" b="1" dirty="0" err="1" smtClean="0">
                <a:solidFill>
                  <a:srgbClr val="1A2E5C"/>
                </a:solidFill>
              </a:rPr>
              <a:t>Memb</a:t>
            </a:r>
            <a:r>
              <a:rPr lang="hu-HU" altLang="ko-KR" sz="1800" b="1" dirty="0" smtClean="0">
                <a:solidFill>
                  <a:srgbClr val="1A2E5C"/>
                </a:solidFill>
              </a:rPr>
              <a:t>. EFIC EDPM </a:t>
            </a:r>
            <a:r>
              <a:rPr lang="hu-HU" altLang="ko-KR" sz="1800" b="1" dirty="0" err="1" smtClean="0">
                <a:solidFill>
                  <a:srgbClr val="1A2E5C"/>
                </a:solidFill>
              </a:rPr>
              <a:t>Examination</a:t>
            </a:r>
            <a:r>
              <a:rPr lang="hu-HU" altLang="ko-KR" sz="1800" b="1" dirty="0" smtClean="0">
                <a:solidFill>
                  <a:srgbClr val="1A2E5C"/>
                </a:solidFill>
              </a:rPr>
              <a:t> </a:t>
            </a:r>
            <a:r>
              <a:rPr lang="hu-HU" altLang="ko-KR" sz="1800" b="1" dirty="0" err="1" smtClean="0">
                <a:solidFill>
                  <a:srgbClr val="1A2E5C"/>
                </a:solidFill>
              </a:rPr>
              <a:t>Board</a:t>
            </a:r>
            <a:endParaRPr lang="hu-HU" altLang="ko-KR" sz="1800" b="1" dirty="0" smtClean="0">
              <a:solidFill>
                <a:srgbClr val="1A2E5C"/>
              </a:solidFill>
            </a:endParaRPr>
          </a:p>
          <a:p>
            <a:pPr>
              <a:defRPr/>
            </a:pPr>
            <a:endParaRPr lang="hu-HU" altLang="ko-KR" sz="1800" b="1" dirty="0" smtClean="0">
              <a:solidFill>
                <a:srgbClr val="1A2E5C"/>
              </a:solidFill>
            </a:endParaRPr>
          </a:p>
          <a:p>
            <a:pPr>
              <a:defRPr/>
            </a:pPr>
            <a:r>
              <a:rPr lang="hu-HU" altLang="ko-KR" sz="1800" b="1" dirty="0" smtClean="0">
                <a:solidFill>
                  <a:srgbClr val="1A2E5C"/>
                </a:solidFill>
              </a:rPr>
              <a:t>2023.09.29. MIRA, Pécs</a:t>
            </a:r>
            <a:r>
              <a:rPr lang="en-US" kern="0" dirty="0" smtClean="0">
                <a:solidFill>
                  <a:srgbClr val="121D46"/>
                </a:solidFill>
                <a:latin typeface="Poppins"/>
                <a:ea typeface="Poppins"/>
                <a:cs typeface="Poppins"/>
                <a:sym typeface="Poppins"/>
              </a:rPr>
              <a:t>.</a:t>
            </a:r>
            <a:endParaRPr kern="0" dirty="0">
              <a:solidFill>
                <a:srgbClr val="121D46"/>
              </a:solidFill>
              <a:latin typeface="Poppins"/>
              <a:ea typeface="Poppins"/>
              <a:cs typeface="Poppins"/>
              <a:sym typeface="Poppins"/>
            </a:endParaRPr>
          </a:p>
        </p:txBody>
      </p:sp>
      <p:pic>
        <p:nvPicPr>
          <p:cNvPr id="10" name="Tartalom hely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0085133" y="8015"/>
            <a:ext cx="2106868" cy="12640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ép helye 1"/>
          <p:cNvSpPr>
            <a:spLocks noGrp="1"/>
          </p:cNvSpPr>
          <p:nvPr>
            <p:ph type="pic" idx="1"/>
          </p:nvPr>
        </p:nvSpPr>
        <p:spPr/>
      </p:sp>
      <p:sp>
        <p:nvSpPr>
          <p:cNvPr id="3" name="Cím 2"/>
          <p:cNvSpPr>
            <a:spLocks noGrp="1"/>
          </p:cNvSpPr>
          <p:nvPr>
            <p:ph type="title"/>
          </p:nvPr>
        </p:nvSpPr>
        <p:spPr/>
        <p:txBody>
          <a:bodyPr/>
          <a:lstStyle/>
          <a:p>
            <a:r>
              <a:rPr lang="hu-HU" altLang="ko-KR" dirty="0" err="1" smtClean="0">
                <a:solidFill>
                  <a:srgbClr val="2A81C6"/>
                </a:solidFill>
              </a:rPr>
              <a:t>Arachidonsav</a:t>
            </a:r>
            <a:r>
              <a:rPr lang="hu-HU" altLang="ko-KR" dirty="0" smtClean="0">
                <a:solidFill>
                  <a:srgbClr val="2A81C6"/>
                </a:solidFill>
              </a:rPr>
              <a:t> termékek </a:t>
            </a:r>
            <a:r>
              <a:rPr lang="hu-HU" altLang="ko-KR" dirty="0" err="1" smtClean="0">
                <a:solidFill>
                  <a:schemeClr val="tx1">
                    <a:lumMod val="65000"/>
                    <a:lumOff val="35000"/>
                  </a:schemeClr>
                </a:solidFill>
              </a:rPr>
              <a:t>lipid</a:t>
            </a:r>
            <a:r>
              <a:rPr lang="hu-HU" altLang="ko-KR" dirty="0" smtClean="0">
                <a:solidFill>
                  <a:schemeClr val="tx1">
                    <a:lumMod val="65000"/>
                    <a:lumOff val="35000"/>
                  </a:schemeClr>
                </a:solidFill>
              </a:rPr>
              <a:t> struktúrák</a:t>
            </a:r>
            <a:endParaRPr lang="hu-HU" dirty="0"/>
          </a:p>
        </p:txBody>
      </p:sp>
      <p:sp>
        <p:nvSpPr>
          <p:cNvPr id="4" name="Kép helye 3"/>
          <p:cNvSpPr>
            <a:spLocks noGrp="1"/>
          </p:cNvSpPr>
          <p:nvPr>
            <p:ph type="pic" idx="10"/>
          </p:nvPr>
        </p:nvSpPr>
        <p:spPr/>
      </p:sp>
      <p:sp>
        <p:nvSpPr>
          <p:cNvPr id="5" name="Kép helye 4"/>
          <p:cNvSpPr>
            <a:spLocks noGrp="1"/>
          </p:cNvSpPr>
          <p:nvPr>
            <p:ph type="pic" idx="11"/>
          </p:nvPr>
        </p:nvSpPr>
        <p:spPr/>
      </p:sp>
      <p:sp>
        <p:nvSpPr>
          <p:cNvPr id="6" name="Kép helye 5"/>
          <p:cNvSpPr>
            <a:spLocks noGrp="1"/>
          </p:cNvSpPr>
          <p:nvPr>
            <p:ph type="pic" idx="12"/>
          </p:nvPr>
        </p:nvSpPr>
        <p:spPr/>
      </p:sp>
      <p:sp>
        <p:nvSpPr>
          <p:cNvPr id="9" name="Téglalap 8"/>
          <p:cNvSpPr/>
          <p:nvPr/>
        </p:nvSpPr>
        <p:spPr>
          <a:xfrm>
            <a:off x="8601389" y="1760408"/>
            <a:ext cx="3590611" cy="2862322"/>
          </a:xfrm>
          <a:prstGeom prst="rect">
            <a:avLst/>
          </a:prstGeom>
        </p:spPr>
        <p:txBody>
          <a:bodyPr wrap="square">
            <a:spAutoFit/>
          </a:bodyPr>
          <a:lstStyle/>
          <a:p>
            <a:pPr>
              <a:buClrTx/>
              <a:buFontTx/>
              <a:buNone/>
            </a:pPr>
            <a:r>
              <a:rPr lang="hu-HU" sz="1800" kern="1200" dirty="0" smtClean="0">
                <a:latin typeface="GalliardReg"/>
                <a:ea typeface="Arial Unicode MS"/>
                <a:cs typeface="+mn-cs"/>
              </a:rPr>
              <a:t>A </a:t>
            </a:r>
            <a:r>
              <a:rPr lang="hu-HU" sz="1800" kern="1200" dirty="0" err="1">
                <a:latin typeface="GalliardReg"/>
                <a:ea typeface="Arial Unicode MS"/>
                <a:cs typeface="+mn-cs"/>
              </a:rPr>
              <a:t>macrophagokból</a:t>
            </a:r>
            <a:r>
              <a:rPr lang="hu-HU" sz="1800" kern="1200" dirty="0">
                <a:latin typeface="GalliardReg"/>
                <a:ea typeface="Arial Unicode MS"/>
                <a:cs typeface="+mn-cs"/>
              </a:rPr>
              <a:t>, </a:t>
            </a:r>
            <a:r>
              <a:rPr lang="hu-HU" sz="1800" kern="1200" dirty="0" err="1">
                <a:latin typeface="GalliardReg"/>
                <a:ea typeface="Arial Unicode MS"/>
                <a:cs typeface="+mn-cs"/>
              </a:rPr>
              <a:t>neutrophilekből</a:t>
            </a:r>
            <a:r>
              <a:rPr lang="hu-HU" sz="1800" kern="1200" dirty="0">
                <a:latin typeface="GalliardReg"/>
                <a:ea typeface="Arial Unicode MS"/>
                <a:cs typeface="+mn-cs"/>
              </a:rPr>
              <a:t>, B-, </a:t>
            </a:r>
            <a:r>
              <a:rPr lang="hu-HU" sz="1800" kern="1200" dirty="0" err="1">
                <a:latin typeface="GalliardReg"/>
                <a:ea typeface="Arial Unicode MS"/>
                <a:cs typeface="+mn-cs"/>
              </a:rPr>
              <a:t>T-lymphocytákból</a:t>
            </a:r>
            <a:r>
              <a:rPr lang="hu-HU" sz="1800" kern="1200" dirty="0">
                <a:latin typeface="GalliardReg"/>
                <a:ea typeface="Arial Unicode MS"/>
                <a:cs typeface="+mn-cs"/>
              </a:rPr>
              <a:t> és </a:t>
            </a:r>
            <a:r>
              <a:rPr lang="hu-HU" sz="1800" kern="1200" dirty="0" err="1">
                <a:latin typeface="GalliardReg"/>
                <a:ea typeface="Arial Unicode MS"/>
                <a:cs typeface="+mn-cs"/>
              </a:rPr>
              <a:t>NK-sejtekből</a:t>
            </a:r>
            <a:r>
              <a:rPr lang="hu-HU" sz="1800" kern="1200" dirty="0">
                <a:latin typeface="GalliardReg"/>
                <a:ea typeface="Arial Unicode MS"/>
                <a:cs typeface="+mn-cs"/>
              </a:rPr>
              <a:t> liberalizálódó </a:t>
            </a:r>
            <a:r>
              <a:rPr lang="hu-HU" sz="1800" kern="1200" dirty="0" err="1">
                <a:solidFill>
                  <a:srgbClr val="2A81C6"/>
                </a:solidFill>
                <a:latin typeface="GalliardReg"/>
                <a:ea typeface="Arial Unicode MS"/>
                <a:cs typeface="+mn-cs"/>
              </a:rPr>
              <a:t>arachidonsav</a:t>
            </a:r>
            <a:r>
              <a:rPr lang="hu-HU" sz="1800" kern="1200" dirty="0">
                <a:solidFill>
                  <a:srgbClr val="2A81C6"/>
                </a:solidFill>
                <a:latin typeface="GalliardReg"/>
                <a:ea typeface="Arial Unicode MS"/>
                <a:cs typeface="+mn-cs"/>
              </a:rPr>
              <a:t> és egyéb </a:t>
            </a:r>
            <a:r>
              <a:rPr lang="hu-HU" sz="1800" kern="1200" dirty="0" err="1">
                <a:solidFill>
                  <a:srgbClr val="2A81C6"/>
                </a:solidFill>
                <a:latin typeface="GalliardReg"/>
                <a:ea typeface="Arial Unicode MS"/>
                <a:cs typeface="+mn-cs"/>
              </a:rPr>
              <a:t>lipidstruktúrák</a:t>
            </a:r>
            <a:r>
              <a:rPr lang="hu-HU" sz="1800" kern="1200" dirty="0">
                <a:solidFill>
                  <a:srgbClr val="2A81C6"/>
                </a:solidFill>
                <a:latin typeface="GalliardReg"/>
                <a:ea typeface="Arial Unicode MS"/>
                <a:cs typeface="+mn-cs"/>
              </a:rPr>
              <a:t> </a:t>
            </a:r>
            <a:r>
              <a:rPr lang="hu-HU" sz="1800" kern="1200" dirty="0">
                <a:latin typeface="GalliardReg"/>
                <a:ea typeface="Arial Unicode MS"/>
                <a:cs typeface="+mn-cs"/>
              </a:rPr>
              <a:t>(</a:t>
            </a:r>
            <a:r>
              <a:rPr lang="hu-HU" sz="1800" kern="1200" dirty="0" err="1">
                <a:latin typeface="GalliardReg"/>
                <a:ea typeface="Arial Unicode MS"/>
                <a:cs typeface="+mn-cs"/>
              </a:rPr>
              <a:t>prosztaglandinok</a:t>
            </a:r>
            <a:r>
              <a:rPr lang="hu-HU" sz="1800" kern="1200" dirty="0">
                <a:latin typeface="GalliardReg"/>
                <a:ea typeface="Arial Unicode MS"/>
                <a:cs typeface="+mn-cs"/>
              </a:rPr>
              <a:t>, </a:t>
            </a:r>
            <a:r>
              <a:rPr lang="hu-HU" sz="1800" kern="1200" dirty="0" err="1">
                <a:latin typeface="GalliardReg"/>
                <a:ea typeface="Arial Unicode MS"/>
                <a:cs typeface="+mn-cs"/>
              </a:rPr>
              <a:t>leukotriének</a:t>
            </a:r>
            <a:r>
              <a:rPr lang="hu-HU" sz="1800" kern="1200" dirty="0">
                <a:latin typeface="GalliardReg"/>
                <a:ea typeface="Arial Unicode MS"/>
                <a:cs typeface="+mn-cs"/>
              </a:rPr>
              <a:t> ) közül néhány </a:t>
            </a:r>
            <a:r>
              <a:rPr lang="hu-HU" sz="1800" kern="1200" dirty="0">
                <a:solidFill>
                  <a:srgbClr val="2A81C6"/>
                </a:solidFill>
                <a:latin typeface="GalliardReg"/>
                <a:ea typeface="Arial Unicode MS"/>
                <a:cs typeface="+mn-cs"/>
              </a:rPr>
              <a:t>közös metabolikus úton </a:t>
            </a:r>
            <a:r>
              <a:rPr lang="hu-HU" sz="1800" kern="1200" dirty="0">
                <a:latin typeface="GalliardReg"/>
                <a:ea typeface="Arial Unicode MS"/>
                <a:cs typeface="+mn-cs"/>
              </a:rPr>
              <a:t>osztozik az </a:t>
            </a:r>
            <a:r>
              <a:rPr lang="hu-HU" sz="1800" kern="1200" dirty="0" err="1">
                <a:solidFill>
                  <a:srgbClr val="2A81C6"/>
                </a:solidFill>
                <a:latin typeface="GalliardReg"/>
                <a:ea typeface="Arial Unicode MS"/>
                <a:cs typeface="+mn-cs"/>
              </a:rPr>
              <a:t>endokannabinoidokkal</a:t>
            </a:r>
            <a:r>
              <a:rPr lang="hu-HU" sz="1800" kern="1200" dirty="0">
                <a:solidFill>
                  <a:srgbClr val="2A81C6"/>
                </a:solidFill>
                <a:latin typeface="GalliardReg"/>
                <a:ea typeface="Arial Unicode MS"/>
                <a:cs typeface="+mn-cs"/>
              </a:rPr>
              <a:t> és a </a:t>
            </a:r>
            <a:r>
              <a:rPr lang="hu-HU" sz="1800" kern="1200" dirty="0" err="1">
                <a:solidFill>
                  <a:srgbClr val="2A81C6"/>
                </a:solidFill>
                <a:latin typeface="GalliardReg"/>
                <a:ea typeface="Arial Unicode MS"/>
                <a:cs typeface="+mn-cs"/>
              </a:rPr>
              <a:t>NAE</a:t>
            </a:r>
            <a:r>
              <a:rPr lang="hu-HU" sz="1800" kern="1200" dirty="0" err="1">
                <a:latin typeface="GalliardReg"/>
                <a:ea typeface="Arial Unicode MS"/>
                <a:cs typeface="+mn-cs"/>
              </a:rPr>
              <a:t>-származékokkal</a:t>
            </a:r>
            <a:r>
              <a:rPr lang="hu-HU" sz="1800" kern="1200" dirty="0">
                <a:latin typeface="GalliardReg"/>
                <a:ea typeface="Arial Unicode MS"/>
                <a:cs typeface="+mn-cs"/>
              </a:rPr>
              <a:t> </a:t>
            </a:r>
            <a:endParaRPr lang="hu-HU" sz="1800" kern="1200" dirty="0">
              <a:solidFill>
                <a:prstClr val="black"/>
              </a:solidFill>
              <a:ea typeface="Arial Unicode MS"/>
              <a:cs typeface="+mn-cs"/>
            </a:endParaRPr>
          </a:p>
        </p:txBody>
      </p:sp>
      <p:pic>
        <p:nvPicPr>
          <p:cNvPr id="1026" name="Picture 2" descr="https://www.ncbi.nlm.nih.gov/pmc/articles/instance/4228127/bin/zns99914638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18" y="1358566"/>
            <a:ext cx="7873910" cy="549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867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ép helye 1"/>
          <p:cNvSpPr>
            <a:spLocks noGrp="1"/>
          </p:cNvSpPr>
          <p:nvPr>
            <p:ph type="pic" idx="1"/>
          </p:nvPr>
        </p:nvSpPr>
        <p:spPr/>
      </p:sp>
      <p:sp>
        <p:nvSpPr>
          <p:cNvPr id="3" name="Cím 2"/>
          <p:cNvSpPr>
            <a:spLocks noGrp="1"/>
          </p:cNvSpPr>
          <p:nvPr>
            <p:ph type="title"/>
          </p:nvPr>
        </p:nvSpPr>
        <p:spPr/>
        <p:txBody>
          <a:bodyPr/>
          <a:lstStyle/>
          <a:p>
            <a:r>
              <a:rPr lang="hu-HU" altLang="ko-KR" dirty="0" err="1">
                <a:solidFill>
                  <a:srgbClr val="2A81C6"/>
                </a:solidFill>
              </a:rPr>
              <a:t>Arachidonsav</a:t>
            </a:r>
            <a:r>
              <a:rPr lang="hu-HU" altLang="ko-KR" dirty="0">
                <a:solidFill>
                  <a:srgbClr val="2A81C6"/>
                </a:solidFill>
              </a:rPr>
              <a:t> termékek </a:t>
            </a:r>
            <a:r>
              <a:rPr lang="hu-HU" altLang="ko-KR" dirty="0" err="1">
                <a:solidFill>
                  <a:schemeClr val="tx1">
                    <a:lumMod val="65000"/>
                    <a:lumOff val="35000"/>
                  </a:schemeClr>
                </a:solidFill>
              </a:rPr>
              <a:t>lipid</a:t>
            </a:r>
            <a:r>
              <a:rPr lang="hu-HU" altLang="ko-KR" dirty="0">
                <a:solidFill>
                  <a:schemeClr val="tx1">
                    <a:lumMod val="65000"/>
                    <a:lumOff val="35000"/>
                  </a:schemeClr>
                </a:solidFill>
              </a:rPr>
              <a:t> struktúrák</a:t>
            </a:r>
            <a:endParaRPr lang="hu-HU" dirty="0"/>
          </a:p>
        </p:txBody>
      </p:sp>
      <p:sp>
        <p:nvSpPr>
          <p:cNvPr id="4" name="Kép helye 3"/>
          <p:cNvSpPr>
            <a:spLocks noGrp="1"/>
          </p:cNvSpPr>
          <p:nvPr>
            <p:ph type="pic" idx="10"/>
          </p:nvPr>
        </p:nvSpPr>
        <p:spPr/>
      </p:sp>
      <p:sp>
        <p:nvSpPr>
          <p:cNvPr id="5" name="Kép helye 4"/>
          <p:cNvSpPr>
            <a:spLocks noGrp="1"/>
          </p:cNvSpPr>
          <p:nvPr>
            <p:ph type="pic" idx="11"/>
          </p:nvPr>
        </p:nvSpPr>
        <p:spPr/>
      </p:sp>
      <p:sp>
        <p:nvSpPr>
          <p:cNvPr id="6" name="Kép helye 5"/>
          <p:cNvSpPr>
            <a:spLocks noGrp="1"/>
          </p:cNvSpPr>
          <p:nvPr>
            <p:ph type="pic" idx="12"/>
          </p:nvPr>
        </p:nvSpPr>
        <p:spPr/>
      </p:sp>
      <p:sp>
        <p:nvSpPr>
          <p:cNvPr id="9" name="Téglalap 8"/>
          <p:cNvSpPr/>
          <p:nvPr/>
        </p:nvSpPr>
        <p:spPr>
          <a:xfrm>
            <a:off x="8601389" y="1760408"/>
            <a:ext cx="3590611" cy="2862322"/>
          </a:xfrm>
          <a:prstGeom prst="rect">
            <a:avLst/>
          </a:prstGeom>
        </p:spPr>
        <p:txBody>
          <a:bodyPr wrap="square">
            <a:spAutoFit/>
          </a:bodyPr>
          <a:lstStyle/>
          <a:p>
            <a:pPr>
              <a:buClrTx/>
              <a:buFontTx/>
              <a:buNone/>
            </a:pPr>
            <a:r>
              <a:rPr lang="hu-HU" sz="1800" kern="1200" dirty="0" smtClean="0">
                <a:latin typeface="GalliardReg"/>
                <a:ea typeface="Arial Unicode MS"/>
                <a:cs typeface="+mn-cs"/>
              </a:rPr>
              <a:t>A </a:t>
            </a:r>
            <a:r>
              <a:rPr lang="hu-HU" sz="1800" kern="1200" dirty="0" err="1">
                <a:latin typeface="GalliardReg"/>
                <a:ea typeface="Arial Unicode MS"/>
                <a:cs typeface="+mn-cs"/>
              </a:rPr>
              <a:t>macrophagokból</a:t>
            </a:r>
            <a:r>
              <a:rPr lang="hu-HU" sz="1800" kern="1200" dirty="0">
                <a:latin typeface="GalliardReg"/>
                <a:ea typeface="Arial Unicode MS"/>
                <a:cs typeface="+mn-cs"/>
              </a:rPr>
              <a:t>, </a:t>
            </a:r>
            <a:r>
              <a:rPr lang="hu-HU" sz="1800" kern="1200" dirty="0" err="1">
                <a:latin typeface="GalliardReg"/>
                <a:ea typeface="Arial Unicode MS"/>
                <a:cs typeface="+mn-cs"/>
              </a:rPr>
              <a:t>neutrophilekből</a:t>
            </a:r>
            <a:r>
              <a:rPr lang="hu-HU" sz="1800" kern="1200" dirty="0">
                <a:latin typeface="GalliardReg"/>
                <a:ea typeface="Arial Unicode MS"/>
                <a:cs typeface="+mn-cs"/>
              </a:rPr>
              <a:t>, B-, </a:t>
            </a:r>
            <a:r>
              <a:rPr lang="hu-HU" sz="1800" kern="1200" dirty="0" err="1">
                <a:latin typeface="GalliardReg"/>
                <a:ea typeface="Arial Unicode MS"/>
                <a:cs typeface="+mn-cs"/>
              </a:rPr>
              <a:t>T-lymphocytákból</a:t>
            </a:r>
            <a:r>
              <a:rPr lang="hu-HU" sz="1800" kern="1200" dirty="0">
                <a:latin typeface="GalliardReg"/>
                <a:ea typeface="Arial Unicode MS"/>
                <a:cs typeface="+mn-cs"/>
              </a:rPr>
              <a:t> és </a:t>
            </a:r>
            <a:r>
              <a:rPr lang="hu-HU" sz="1800" kern="1200" dirty="0" err="1">
                <a:latin typeface="GalliardReg"/>
                <a:ea typeface="Arial Unicode MS"/>
                <a:cs typeface="+mn-cs"/>
              </a:rPr>
              <a:t>NK-sejtekből</a:t>
            </a:r>
            <a:r>
              <a:rPr lang="hu-HU" sz="1800" kern="1200" dirty="0">
                <a:latin typeface="GalliardReg"/>
                <a:ea typeface="Arial Unicode MS"/>
                <a:cs typeface="+mn-cs"/>
              </a:rPr>
              <a:t> liberalizálódó </a:t>
            </a:r>
            <a:r>
              <a:rPr lang="hu-HU" sz="1800" kern="1200" dirty="0" err="1">
                <a:solidFill>
                  <a:srgbClr val="2A81C6"/>
                </a:solidFill>
                <a:latin typeface="GalliardReg"/>
                <a:ea typeface="Arial Unicode MS"/>
                <a:cs typeface="+mn-cs"/>
              </a:rPr>
              <a:t>arachidonsav</a:t>
            </a:r>
            <a:r>
              <a:rPr lang="hu-HU" sz="1800" kern="1200" dirty="0">
                <a:solidFill>
                  <a:srgbClr val="2A81C6"/>
                </a:solidFill>
                <a:latin typeface="GalliardReg"/>
                <a:ea typeface="Arial Unicode MS"/>
                <a:cs typeface="+mn-cs"/>
              </a:rPr>
              <a:t> és egyéb </a:t>
            </a:r>
            <a:r>
              <a:rPr lang="hu-HU" sz="1800" kern="1200" dirty="0" err="1">
                <a:solidFill>
                  <a:srgbClr val="2A81C6"/>
                </a:solidFill>
                <a:latin typeface="GalliardReg"/>
                <a:ea typeface="Arial Unicode MS"/>
                <a:cs typeface="+mn-cs"/>
              </a:rPr>
              <a:t>lipidstruktúrák</a:t>
            </a:r>
            <a:r>
              <a:rPr lang="hu-HU" sz="1800" kern="1200" dirty="0">
                <a:solidFill>
                  <a:srgbClr val="2A81C6"/>
                </a:solidFill>
                <a:latin typeface="GalliardReg"/>
                <a:ea typeface="Arial Unicode MS"/>
                <a:cs typeface="+mn-cs"/>
              </a:rPr>
              <a:t> </a:t>
            </a:r>
            <a:r>
              <a:rPr lang="hu-HU" sz="1800" kern="1200" dirty="0">
                <a:latin typeface="GalliardReg"/>
                <a:ea typeface="Arial Unicode MS"/>
                <a:cs typeface="+mn-cs"/>
              </a:rPr>
              <a:t>(</a:t>
            </a:r>
            <a:r>
              <a:rPr lang="hu-HU" sz="1800" kern="1200" dirty="0" err="1">
                <a:latin typeface="GalliardReg"/>
                <a:ea typeface="Arial Unicode MS"/>
                <a:cs typeface="+mn-cs"/>
              </a:rPr>
              <a:t>prosztaglandinok</a:t>
            </a:r>
            <a:r>
              <a:rPr lang="hu-HU" sz="1800" kern="1200" dirty="0">
                <a:latin typeface="GalliardReg"/>
                <a:ea typeface="Arial Unicode MS"/>
                <a:cs typeface="+mn-cs"/>
              </a:rPr>
              <a:t>, </a:t>
            </a:r>
            <a:r>
              <a:rPr lang="hu-HU" sz="1800" kern="1200" dirty="0" err="1">
                <a:latin typeface="GalliardReg"/>
                <a:ea typeface="Arial Unicode MS"/>
                <a:cs typeface="+mn-cs"/>
              </a:rPr>
              <a:t>leukotriének</a:t>
            </a:r>
            <a:r>
              <a:rPr lang="hu-HU" sz="1800" kern="1200" dirty="0">
                <a:latin typeface="GalliardReg"/>
                <a:ea typeface="Arial Unicode MS"/>
                <a:cs typeface="+mn-cs"/>
              </a:rPr>
              <a:t> ) közül néhány </a:t>
            </a:r>
            <a:r>
              <a:rPr lang="hu-HU" sz="1800" kern="1200" dirty="0">
                <a:solidFill>
                  <a:srgbClr val="2A81C6"/>
                </a:solidFill>
                <a:latin typeface="GalliardReg"/>
                <a:ea typeface="Arial Unicode MS"/>
                <a:cs typeface="+mn-cs"/>
              </a:rPr>
              <a:t>közös metabolikus úton </a:t>
            </a:r>
            <a:r>
              <a:rPr lang="hu-HU" sz="1800" kern="1200" dirty="0">
                <a:latin typeface="GalliardReg"/>
                <a:ea typeface="Arial Unicode MS"/>
                <a:cs typeface="+mn-cs"/>
              </a:rPr>
              <a:t>osztozik az </a:t>
            </a:r>
            <a:r>
              <a:rPr lang="hu-HU" sz="1800" kern="1200" dirty="0" err="1">
                <a:solidFill>
                  <a:srgbClr val="2A81C6"/>
                </a:solidFill>
                <a:latin typeface="GalliardReg"/>
                <a:ea typeface="Arial Unicode MS"/>
                <a:cs typeface="+mn-cs"/>
              </a:rPr>
              <a:t>endokannabinoidokkal</a:t>
            </a:r>
            <a:r>
              <a:rPr lang="hu-HU" sz="1800" kern="1200" dirty="0">
                <a:solidFill>
                  <a:srgbClr val="2A81C6"/>
                </a:solidFill>
                <a:latin typeface="GalliardReg"/>
                <a:ea typeface="Arial Unicode MS"/>
                <a:cs typeface="+mn-cs"/>
              </a:rPr>
              <a:t> és a </a:t>
            </a:r>
            <a:r>
              <a:rPr lang="hu-HU" sz="1800" kern="1200" dirty="0" err="1">
                <a:solidFill>
                  <a:srgbClr val="2A81C6"/>
                </a:solidFill>
                <a:latin typeface="GalliardReg"/>
                <a:ea typeface="Arial Unicode MS"/>
                <a:cs typeface="+mn-cs"/>
              </a:rPr>
              <a:t>NAE</a:t>
            </a:r>
            <a:r>
              <a:rPr lang="hu-HU" sz="1800" kern="1200" dirty="0" err="1">
                <a:latin typeface="GalliardReg"/>
                <a:ea typeface="Arial Unicode MS"/>
                <a:cs typeface="+mn-cs"/>
              </a:rPr>
              <a:t>-származékokkal</a:t>
            </a:r>
            <a:r>
              <a:rPr lang="hu-HU" sz="1800" kern="1200" dirty="0">
                <a:latin typeface="GalliardReg"/>
                <a:ea typeface="Arial Unicode MS"/>
                <a:cs typeface="+mn-cs"/>
              </a:rPr>
              <a:t> </a:t>
            </a:r>
            <a:endParaRPr lang="hu-HU" sz="1800" kern="1200" dirty="0">
              <a:solidFill>
                <a:prstClr val="black"/>
              </a:solidFill>
              <a:ea typeface="Arial Unicode MS"/>
              <a:cs typeface="+mn-cs"/>
            </a:endParaRPr>
          </a:p>
        </p:txBody>
      </p:sp>
      <p:pic>
        <p:nvPicPr>
          <p:cNvPr id="2050" name="Picture 2" descr="https://www.ncbi.nlm.nih.gov/pmc/articles/instance/4228127/bin/zns999146380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86" y="1179288"/>
            <a:ext cx="7667981" cy="56787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8770896" y="5573182"/>
            <a:ext cx="3251596" cy="553998"/>
          </a:xfrm>
          <a:prstGeom prst="rect">
            <a:avLst/>
          </a:prstGeom>
          <a:solidFill>
            <a:schemeClr val="tx2">
              <a:lumMod val="20000"/>
              <a:lumOff val="80000"/>
            </a:schemeClr>
          </a:solidFill>
          <a:ln>
            <a:noFill/>
          </a:ln>
          <a:effectLs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buClrTx/>
              <a:buFontTx/>
              <a:buNone/>
            </a:pPr>
            <a:r>
              <a:rPr lang="hu-HU" altLang="hu-HU" sz="1200" kern="1200" dirty="0" smtClean="0">
                <a:solidFill>
                  <a:srgbClr val="5B616B"/>
                </a:solidFill>
                <a:latin typeface="BlinkMacSystemFont"/>
                <a:ea typeface="Arial Unicode MS"/>
                <a:cs typeface="+mn-cs"/>
              </a:rPr>
              <a:t>2014 </a:t>
            </a:r>
            <a:r>
              <a:rPr lang="hu-HU" altLang="hu-HU" sz="1200" kern="1200" dirty="0" err="1" smtClean="0">
                <a:solidFill>
                  <a:srgbClr val="5B616B"/>
                </a:solidFill>
                <a:latin typeface="BlinkMacSystemFont"/>
                <a:ea typeface="Arial Unicode MS"/>
                <a:cs typeface="+mn-cs"/>
              </a:rPr>
              <a:t>Nov</a:t>
            </a:r>
            <a:r>
              <a:rPr lang="hu-HU" altLang="hu-HU" sz="1200" kern="1200" dirty="0" smtClean="0">
                <a:solidFill>
                  <a:srgbClr val="5B616B"/>
                </a:solidFill>
                <a:latin typeface="BlinkMacSystemFont"/>
                <a:ea typeface="Arial Unicode MS"/>
                <a:cs typeface="+mn-cs"/>
              </a:rPr>
              <a:t> 12;34(46):15184-91</a:t>
            </a:r>
            <a:r>
              <a:rPr lang="hu-HU" altLang="hu-HU" sz="800" kern="1200" dirty="0" smtClean="0">
                <a:solidFill>
                  <a:prstClr val="black"/>
                </a:solidFill>
                <a:ea typeface="Arial Unicode MS"/>
                <a:cs typeface="+mn-cs"/>
              </a:rPr>
              <a:t> </a:t>
            </a:r>
            <a:r>
              <a:rPr lang="hu-HU" altLang="hu-HU" sz="1200" kern="1200" dirty="0" err="1" smtClean="0">
                <a:solidFill>
                  <a:prstClr val="black"/>
                </a:solidFill>
                <a:ea typeface="Arial Unicode MS"/>
                <a:cs typeface="+mn-cs"/>
              </a:rPr>
              <a:t>Neuroscience</a:t>
            </a:r>
            <a:endParaRPr lang="hu-HU" altLang="hu-HU" sz="1200" kern="1200" dirty="0" smtClean="0">
              <a:solidFill>
                <a:prstClr val="black"/>
              </a:solidFill>
              <a:ea typeface="Arial Unicode MS"/>
              <a:cs typeface="+mn-cs"/>
            </a:endParaRPr>
          </a:p>
          <a:p>
            <a:pPr>
              <a:buClrTx/>
              <a:buFontTx/>
              <a:buNone/>
            </a:pPr>
            <a:r>
              <a:rPr lang="en-US" sz="1200" b="1" kern="1200" dirty="0">
                <a:solidFill>
                  <a:prstClr val="black"/>
                </a:solidFill>
                <a:ea typeface="Arial Unicode MS"/>
                <a:cs typeface="+mn-cs"/>
              </a:rPr>
              <a:t>A lipid gate for the peripheral control of pain</a:t>
            </a:r>
          </a:p>
          <a:p>
            <a:pPr>
              <a:buClrTx/>
              <a:buFontTx/>
              <a:buNone/>
            </a:pPr>
            <a:r>
              <a:rPr lang="en-US" sz="1200" kern="1200" dirty="0">
                <a:solidFill>
                  <a:prstClr val="black"/>
                </a:solidFill>
                <a:ea typeface="Arial Unicode MS"/>
                <a:cs typeface="+mn-cs"/>
                <a:hlinkClick r:id="rId3"/>
              </a:rPr>
              <a:t>Daniele </a:t>
            </a:r>
            <a:r>
              <a:rPr lang="en-US" sz="1200" kern="1200" dirty="0" err="1" smtClean="0">
                <a:solidFill>
                  <a:prstClr val="black"/>
                </a:solidFill>
                <a:ea typeface="Arial Unicode MS"/>
                <a:cs typeface="+mn-cs"/>
                <a:hlinkClick r:id="rId3"/>
              </a:rPr>
              <a:t>Piomelli</a:t>
            </a:r>
            <a:endParaRPr lang="hu-HU" altLang="hu-HU" sz="3600" kern="1200" dirty="0" smtClean="0">
              <a:solidFill>
                <a:prstClr val="black"/>
              </a:solidFill>
              <a:ea typeface="Arial Unicode MS"/>
              <a:cs typeface="+mn-cs"/>
            </a:endParaRPr>
          </a:p>
        </p:txBody>
      </p:sp>
    </p:spTree>
    <p:extLst>
      <p:ext uri="{BB962C8B-B14F-4D97-AF65-F5344CB8AC3E}">
        <p14:creationId xmlns:p14="http://schemas.microsoft.com/office/powerpoint/2010/main" val="3801454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fontScale="90000"/>
          </a:bodyPr>
          <a:lstStyle/>
          <a:p>
            <a:r>
              <a:rPr lang="hu-HU" dirty="0" err="1"/>
              <a:t>prosztaglandinok</a:t>
            </a:r>
            <a:r>
              <a:rPr lang="hu-HU" dirty="0"/>
              <a:t> és a </a:t>
            </a:r>
            <a:r>
              <a:rPr lang="hu-HU" dirty="0" err="1"/>
              <a:t>ciklooxigenáz</a:t>
            </a:r>
            <a:r>
              <a:rPr lang="hu-HU" dirty="0"/>
              <a:t> enzim </a:t>
            </a:r>
            <a:r>
              <a:rPr lang="hu-HU" dirty="0">
                <a:solidFill>
                  <a:schemeClr val="tx2"/>
                </a:solidFill>
              </a:rPr>
              <a:t>perifériás illetve </a:t>
            </a:r>
            <a:r>
              <a:rPr lang="hu-HU" dirty="0" smtClean="0">
                <a:solidFill>
                  <a:schemeClr val="tx2"/>
                </a:solidFill>
              </a:rPr>
              <a:t>centrális szerepe</a:t>
            </a:r>
            <a:endParaRPr lang="hu-HU" dirty="0">
              <a:solidFill>
                <a:schemeClr val="tx2"/>
              </a:solidFill>
            </a:endParaRPr>
          </a:p>
        </p:txBody>
      </p:sp>
      <p:sp>
        <p:nvSpPr>
          <p:cNvPr id="7" name="Tartalom helye 6"/>
          <p:cNvSpPr>
            <a:spLocks noGrp="1"/>
          </p:cNvSpPr>
          <p:nvPr>
            <p:ph idx="1"/>
          </p:nvPr>
        </p:nvSpPr>
        <p:spPr>
          <a:xfrm>
            <a:off x="60385" y="2011680"/>
            <a:ext cx="3985404" cy="4206240"/>
          </a:xfrm>
        </p:spPr>
        <p:txBody>
          <a:bodyPr>
            <a:normAutofit fontScale="85000" lnSpcReduction="10000"/>
          </a:bodyPr>
          <a:lstStyle/>
          <a:p>
            <a:r>
              <a:rPr lang="hu-HU" sz="2400" i="1" dirty="0" err="1">
                <a:solidFill>
                  <a:schemeClr val="bg1"/>
                </a:solidFill>
              </a:rPr>
              <a:t>Voscopoulos</a:t>
            </a:r>
            <a:r>
              <a:rPr lang="hu-HU" sz="2400" i="1" dirty="0">
                <a:solidFill>
                  <a:schemeClr val="bg1"/>
                </a:solidFill>
              </a:rPr>
              <a:t> C., </a:t>
            </a:r>
            <a:r>
              <a:rPr lang="hu-HU" sz="2400" i="1" dirty="0" err="1">
                <a:solidFill>
                  <a:schemeClr val="bg1"/>
                </a:solidFill>
              </a:rPr>
              <a:t>Lema</a:t>
            </a:r>
            <a:r>
              <a:rPr lang="hu-HU" sz="2400" i="1" dirty="0">
                <a:solidFill>
                  <a:schemeClr val="bg1"/>
                </a:solidFill>
              </a:rPr>
              <a:t> M. </a:t>
            </a:r>
            <a:r>
              <a:rPr lang="hu-HU" sz="2400" i="1" dirty="0" err="1">
                <a:solidFill>
                  <a:schemeClr val="bg1"/>
                </a:solidFill>
              </a:rPr>
              <a:t>When</a:t>
            </a:r>
            <a:r>
              <a:rPr lang="hu-HU" sz="2400" i="1" dirty="0">
                <a:solidFill>
                  <a:schemeClr val="bg1"/>
                </a:solidFill>
              </a:rPr>
              <a:t> </a:t>
            </a:r>
            <a:r>
              <a:rPr lang="hu-HU" sz="2400" i="1" dirty="0" err="1">
                <a:solidFill>
                  <a:schemeClr val="bg1"/>
                </a:solidFill>
              </a:rPr>
              <a:t>does</a:t>
            </a:r>
            <a:r>
              <a:rPr lang="hu-HU" sz="2400" i="1" dirty="0">
                <a:solidFill>
                  <a:schemeClr val="bg1"/>
                </a:solidFill>
              </a:rPr>
              <a:t> </a:t>
            </a:r>
            <a:r>
              <a:rPr lang="hu-HU" sz="2400" i="1" dirty="0" err="1">
                <a:solidFill>
                  <a:schemeClr val="bg1"/>
                </a:solidFill>
              </a:rPr>
              <a:t>acute</a:t>
            </a:r>
            <a:r>
              <a:rPr lang="hu-HU" sz="2400" i="1" dirty="0">
                <a:solidFill>
                  <a:schemeClr val="bg1"/>
                </a:solidFill>
              </a:rPr>
              <a:t> </a:t>
            </a:r>
            <a:r>
              <a:rPr lang="hu-HU" sz="2400" i="1" dirty="0" err="1">
                <a:solidFill>
                  <a:schemeClr val="bg1"/>
                </a:solidFill>
              </a:rPr>
              <a:t>pain</a:t>
            </a:r>
            <a:r>
              <a:rPr lang="hu-HU" sz="2400" i="1" dirty="0">
                <a:solidFill>
                  <a:schemeClr val="bg1"/>
                </a:solidFill>
              </a:rPr>
              <a:t> </a:t>
            </a:r>
            <a:r>
              <a:rPr lang="hu-HU" sz="2400" i="1" dirty="0" err="1">
                <a:solidFill>
                  <a:schemeClr val="bg1"/>
                </a:solidFill>
              </a:rPr>
              <a:t>become</a:t>
            </a:r>
            <a:r>
              <a:rPr lang="hu-HU" sz="2400" i="1" dirty="0">
                <a:solidFill>
                  <a:schemeClr val="bg1"/>
                </a:solidFill>
              </a:rPr>
              <a:t> </a:t>
            </a:r>
            <a:r>
              <a:rPr lang="hu-HU" sz="2400" i="1" dirty="0" err="1">
                <a:solidFill>
                  <a:schemeClr val="bg1"/>
                </a:solidFill>
              </a:rPr>
              <a:t>chronic</a:t>
            </a:r>
            <a:r>
              <a:rPr lang="hu-HU" sz="2400" i="1" dirty="0">
                <a:solidFill>
                  <a:schemeClr val="bg1"/>
                </a:solidFill>
              </a:rPr>
              <a:t>? British Journal of </a:t>
            </a:r>
            <a:r>
              <a:rPr lang="hu-HU" sz="2400" i="1" dirty="0" err="1">
                <a:solidFill>
                  <a:schemeClr val="bg1"/>
                </a:solidFill>
              </a:rPr>
              <a:t>Anaesthesia</a:t>
            </a:r>
            <a:r>
              <a:rPr lang="hu-HU" sz="2400" i="1" dirty="0">
                <a:solidFill>
                  <a:schemeClr val="bg1"/>
                </a:solidFill>
              </a:rPr>
              <a:t> 2010; 105 (S1): </a:t>
            </a:r>
            <a:r>
              <a:rPr lang="hu-HU" sz="2400" i="1" dirty="0" smtClean="0">
                <a:solidFill>
                  <a:schemeClr val="bg1"/>
                </a:solidFill>
              </a:rPr>
              <a:t>i69–i85</a:t>
            </a:r>
          </a:p>
          <a:p>
            <a:endParaRPr lang="hu-HU" sz="2400" i="1" dirty="0">
              <a:solidFill>
                <a:schemeClr val="bg1"/>
              </a:solidFill>
            </a:endParaRPr>
          </a:p>
          <a:p>
            <a:r>
              <a:rPr lang="hu-HU" sz="2400" i="1" dirty="0" smtClean="0">
                <a:solidFill>
                  <a:schemeClr val="bg1"/>
                </a:solidFill>
              </a:rPr>
              <a:t>A </a:t>
            </a:r>
            <a:r>
              <a:rPr lang="hu-HU" sz="2400" i="1" dirty="0" err="1" smtClean="0">
                <a:solidFill>
                  <a:schemeClr val="bg1"/>
                </a:solidFill>
              </a:rPr>
              <a:t>NSAID-k</a:t>
            </a:r>
            <a:r>
              <a:rPr lang="hu-HU" sz="2400" i="1" dirty="0" smtClean="0">
                <a:solidFill>
                  <a:schemeClr val="bg1"/>
                </a:solidFill>
              </a:rPr>
              <a:t> nem nélkülözhetők</a:t>
            </a:r>
          </a:p>
          <a:p>
            <a:endParaRPr lang="hu-HU" sz="2400" i="1" dirty="0">
              <a:solidFill>
                <a:schemeClr val="bg1"/>
              </a:solidFill>
            </a:endParaRPr>
          </a:p>
          <a:p>
            <a:r>
              <a:rPr lang="hu-HU" sz="2400" i="1" dirty="0" smtClean="0">
                <a:solidFill>
                  <a:schemeClr val="bg1"/>
                </a:solidFill>
              </a:rPr>
              <a:t>Valódi </a:t>
            </a:r>
            <a:r>
              <a:rPr lang="hu-HU" sz="2400" i="1" dirty="0" err="1" smtClean="0">
                <a:solidFill>
                  <a:schemeClr val="bg1"/>
                </a:solidFill>
              </a:rPr>
              <a:t>COX-on</a:t>
            </a:r>
            <a:r>
              <a:rPr lang="hu-HU" sz="2400" i="1" dirty="0" smtClean="0">
                <a:solidFill>
                  <a:schemeClr val="bg1"/>
                </a:solidFill>
              </a:rPr>
              <a:t> ható gyógyszerre van szükség</a:t>
            </a:r>
          </a:p>
          <a:p>
            <a:endParaRPr lang="hu-HU" sz="2400" i="1" dirty="0">
              <a:solidFill>
                <a:schemeClr val="bg1"/>
              </a:solidFill>
            </a:endParaRPr>
          </a:p>
          <a:p>
            <a:r>
              <a:rPr lang="hu-HU" sz="2400" i="1" dirty="0" err="1" smtClean="0">
                <a:solidFill>
                  <a:srgbClr val="C00000"/>
                </a:solidFill>
              </a:rPr>
              <a:t>Paracetamol</a:t>
            </a:r>
            <a:r>
              <a:rPr lang="hu-HU" sz="2400" i="1" dirty="0" smtClean="0">
                <a:solidFill>
                  <a:srgbClr val="C00000"/>
                </a:solidFill>
              </a:rPr>
              <a:t> </a:t>
            </a:r>
            <a:r>
              <a:rPr lang="hu-HU" sz="2400" i="1" dirty="0" err="1" smtClean="0">
                <a:solidFill>
                  <a:srgbClr val="C00000"/>
                </a:solidFill>
              </a:rPr>
              <a:t>conceptuálisan</a:t>
            </a:r>
            <a:r>
              <a:rPr lang="hu-HU" sz="2400" i="1" dirty="0" smtClean="0">
                <a:solidFill>
                  <a:srgbClr val="C00000"/>
                </a:solidFill>
              </a:rPr>
              <a:t> nem alkalmas</a:t>
            </a:r>
            <a:endParaRPr lang="hu-HU" sz="2400" i="1" dirty="0">
              <a:solidFill>
                <a:srgbClr val="C00000"/>
              </a:solidFill>
            </a:endParaRPr>
          </a:p>
          <a:p>
            <a:endParaRPr lang="hu-HU" dirty="0"/>
          </a:p>
        </p:txBody>
      </p:sp>
      <p:pic>
        <p:nvPicPr>
          <p:cNvPr id="3" name="Kép 2"/>
          <p:cNvPicPr>
            <a:picLocks noChangeAspect="1"/>
          </p:cNvPicPr>
          <p:nvPr/>
        </p:nvPicPr>
        <p:blipFill>
          <a:blip r:embed="rId2"/>
          <a:stretch>
            <a:fillRect/>
          </a:stretch>
        </p:blipFill>
        <p:spPr>
          <a:xfrm>
            <a:off x="4487779" y="1879385"/>
            <a:ext cx="7235741" cy="4880607"/>
          </a:xfrm>
          <a:prstGeom prst="rect">
            <a:avLst/>
          </a:prstGeom>
        </p:spPr>
      </p:pic>
    </p:spTree>
    <p:extLst>
      <p:ext uri="{BB962C8B-B14F-4D97-AF65-F5344CB8AC3E}">
        <p14:creationId xmlns:p14="http://schemas.microsoft.com/office/powerpoint/2010/main" val="3711687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A </a:t>
            </a:r>
            <a:r>
              <a:rPr lang="hu-HU" dirty="0" smtClean="0">
                <a:solidFill>
                  <a:schemeClr val="tx2"/>
                </a:solidFill>
              </a:rPr>
              <a:t>centrális </a:t>
            </a:r>
            <a:r>
              <a:rPr lang="hu-HU" dirty="0" err="1" smtClean="0">
                <a:solidFill>
                  <a:schemeClr val="tx2"/>
                </a:solidFill>
              </a:rPr>
              <a:t>szenzitizáció</a:t>
            </a:r>
            <a:r>
              <a:rPr lang="hu-HU" dirty="0" smtClean="0">
                <a:solidFill>
                  <a:schemeClr val="tx2"/>
                </a:solidFill>
              </a:rPr>
              <a:t> – </a:t>
            </a:r>
            <a:br>
              <a:rPr lang="hu-HU" dirty="0" smtClean="0">
                <a:solidFill>
                  <a:schemeClr val="tx2"/>
                </a:solidFill>
              </a:rPr>
            </a:br>
            <a:r>
              <a:rPr lang="hu-HU" dirty="0" err="1" smtClean="0">
                <a:solidFill>
                  <a:schemeClr val="tx2"/>
                </a:solidFill>
              </a:rPr>
              <a:t>glutamát</a:t>
            </a:r>
            <a:r>
              <a:rPr lang="hu-HU" dirty="0" smtClean="0">
                <a:solidFill>
                  <a:schemeClr val="tx2"/>
                </a:solidFill>
              </a:rPr>
              <a:t> és NMDA receptorok</a:t>
            </a:r>
            <a:endParaRPr lang="hu-HU" dirty="0"/>
          </a:p>
        </p:txBody>
      </p:sp>
      <p:pic>
        <p:nvPicPr>
          <p:cNvPr id="4" name="Tartalom helye 3"/>
          <p:cNvPicPr>
            <a:picLocks noGrp="1" noChangeAspect="1"/>
          </p:cNvPicPr>
          <p:nvPr>
            <p:ph idx="1"/>
          </p:nvPr>
        </p:nvPicPr>
        <p:blipFill>
          <a:blip r:embed="rId2"/>
          <a:stretch>
            <a:fillRect/>
          </a:stretch>
        </p:blipFill>
        <p:spPr>
          <a:xfrm>
            <a:off x="1672748" y="1863306"/>
            <a:ext cx="8270000" cy="4839419"/>
          </a:xfrm>
          <a:prstGeom prst="rect">
            <a:avLst/>
          </a:prstGeom>
        </p:spPr>
      </p:pic>
    </p:spTree>
    <p:extLst>
      <p:ext uri="{BB962C8B-B14F-4D97-AF65-F5344CB8AC3E}">
        <p14:creationId xmlns:p14="http://schemas.microsoft.com/office/powerpoint/2010/main" val="1990638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1" name="Picture 3" descr="insula"/>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12787" y="1985963"/>
            <a:ext cx="2692400" cy="2019300"/>
          </a:xfrm>
          <a:noFill/>
        </p:spPr>
      </p:pic>
      <p:pic>
        <p:nvPicPr>
          <p:cNvPr id="22532" name="Picture 4" descr="medulla"/>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a:xfrm>
            <a:off x="9465973" y="4454100"/>
            <a:ext cx="2428875" cy="2185988"/>
          </a:xfrm>
          <a:noFill/>
        </p:spPr>
      </p:pic>
      <p:pic>
        <p:nvPicPr>
          <p:cNvPr id="22533" name="Picture 5" descr="midbcaud"/>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50839" y="4452513"/>
            <a:ext cx="2936875" cy="2019300"/>
          </a:xfrm>
          <a:noFill/>
        </p:spPr>
      </p:pic>
      <p:pic>
        <p:nvPicPr>
          <p:cNvPr id="22534" name="Picture 6" descr="pons"/>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005081" y="4562050"/>
            <a:ext cx="2374900" cy="2078038"/>
          </a:xfrm>
          <a:solidFill>
            <a:schemeClr val="tx1"/>
          </a:solidFill>
        </p:spPr>
      </p:pic>
      <p:pic>
        <p:nvPicPr>
          <p:cNvPr id="22535" name="Picture 7" descr="sisi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3147" y="157886"/>
            <a:ext cx="2723291" cy="204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cingu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6822" y="2483710"/>
            <a:ext cx="2768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9"/>
          <p:cNvSpPr txBox="1">
            <a:spLocks noChangeArrowheads="1"/>
          </p:cNvSpPr>
          <p:nvPr/>
        </p:nvSpPr>
        <p:spPr bwMode="auto">
          <a:xfrm>
            <a:off x="3016600" y="3752851"/>
            <a:ext cx="1223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ClrTx/>
              <a:buFontTx/>
              <a:buNone/>
              <a:defRPr/>
            </a:pPr>
            <a:r>
              <a:rPr lang="hu-HU" altLang="hu-HU" sz="1600" b="1" kern="1200" dirty="0" err="1">
                <a:solidFill>
                  <a:prstClr val="black"/>
                </a:solidFill>
                <a:ea typeface="+mn-ea"/>
                <a:cs typeface="+mn-cs"/>
              </a:rPr>
              <a:t>Insula</a:t>
            </a:r>
            <a:endParaRPr lang="hu-HU" altLang="hu-HU" sz="1600" b="1" kern="1200" dirty="0">
              <a:solidFill>
                <a:prstClr val="black"/>
              </a:solidFill>
              <a:ea typeface="+mn-ea"/>
              <a:cs typeface="+mn-cs"/>
            </a:endParaRPr>
          </a:p>
        </p:txBody>
      </p:sp>
      <p:sp>
        <p:nvSpPr>
          <p:cNvPr id="22538" name="Rectangle 10"/>
          <p:cNvSpPr>
            <a:spLocks noChangeArrowheads="1"/>
          </p:cNvSpPr>
          <p:nvPr/>
        </p:nvSpPr>
        <p:spPr bwMode="auto">
          <a:xfrm>
            <a:off x="7857510" y="4381783"/>
            <a:ext cx="16898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ClrTx/>
              <a:buFontTx/>
              <a:buNone/>
              <a:defRPr/>
            </a:pPr>
            <a:r>
              <a:rPr lang="hu-HU" altLang="hu-HU" sz="1600" b="1" kern="1200" dirty="0" err="1" smtClean="0">
                <a:solidFill>
                  <a:prstClr val="black"/>
                </a:solidFill>
                <a:ea typeface="+mn-ea"/>
                <a:cs typeface="+mn-cs"/>
              </a:rPr>
              <a:t>Cingular</a:t>
            </a:r>
            <a:r>
              <a:rPr lang="hu-HU" altLang="hu-HU" sz="1600" b="1" kern="1200" dirty="0" smtClean="0">
                <a:solidFill>
                  <a:prstClr val="black"/>
                </a:solidFill>
                <a:ea typeface="+mn-ea"/>
                <a:cs typeface="+mn-cs"/>
              </a:rPr>
              <a:t> </a:t>
            </a:r>
            <a:r>
              <a:rPr lang="hu-HU" altLang="hu-HU" sz="1600" b="1" kern="1200" dirty="0" err="1" smtClean="0">
                <a:solidFill>
                  <a:prstClr val="black"/>
                </a:solidFill>
                <a:ea typeface="+mn-ea"/>
                <a:cs typeface="+mn-cs"/>
              </a:rPr>
              <a:t>cortex</a:t>
            </a:r>
            <a:endParaRPr lang="hu-HU" altLang="hu-HU" sz="1600" b="1" kern="1200" dirty="0">
              <a:solidFill>
                <a:prstClr val="black"/>
              </a:solidFill>
              <a:ea typeface="+mn-ea"/>
              <a:cs typeface="+mn-cs"/>
            </a:endParaRPr>
          </a:p>
        </p:txBody>
      </p:sp>
      <p:sp>
        <p:nvSpPr>
          <p:cNvPr id="22539" name="Rectangle 11"/>
          <p:cNvSpPr>
            <a:spLocks noChangeArrowheads="1"/>
          </p:cNvSpPr>
          <p:nvPr/>
        </p:nvSpPr>
        <p:spPr bwMode="auto">
          <a:xfrm>
            <a:off x="3011335" y="6303538"/>
            <a:ext cx="1706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ClrTx/>
              <a:buFontTx/>
              <a:buNone/>
              <a:defRPr/>
            </a:pPr>
            <a:r>
              <a:rPr lang="hu-HU" altLang="hu-HU" sz="1600" b="1" kern="1200" dirty="0" err="1">
                <a:solidFill>
                  <a:prstClr val="black"/>
                </a:solidFill>
                <a:ea typeface="+mn-ea"/>
                <a:cs typeface="+mn-cs"/>
              </a:rPr>
              <a:t>Mesencephalon</a:t>
            </a:r>
            <a:endParaRPr lang="hu-HU" altLang="hu-HU" sz="1600" b="1" kern="1200" dirty="0">
              <a:solidFill>
                <a:prstClr val="black"/>
              </a:solidFill>
              <a:ea typeface="+mn-ea"/>
              <a:cs typeface="+mn-cs"/>
            </a:endParaRPr>
          </a:p>
        </p:txBody>
      </p:sp>
      <p:sp>
        <p:nvSpPr>
          <p:cNvPr id="22540" name="Rectangle 12"/>
          <p:cNvSpPr>
            <a:spLocks noChangeArrowheads="1"/>
          </p:cNvSpPr>
          <p:nvPr/>
        </p:nvSpPr>
        <p:spPr bwMode="auto">
          <a:xfrm>
            <a:off x="8231759" y="6253721"/>
            <a:ext cx="941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ClrTx/>
              <a:buFontTx/>
              <a:buNone/>
              <a:defRPr/>
            </a:pPr>
            <a:r>
              <a:rPr lang="hu-HU" altLang="hu-HU" sz="1600" b="1" kern="1200" dirty="0" err="1">
                <a:solidFill>
                  <a:prstClr val="black"/>
                </a:solidFill>
                <a:ea typeface="+mn-ea"/>
                <a:cs typeface="+mn-cs"/>
              </a:rPr>
              <a:t>Medulla</a:t>
            </a:r>
            <a:endParaRPr lang="hu-HU" altLang="hu-HU" sz="1600" b="1" kern="1200" dirty="0">
              <a:solidFill>
                <a:prstClr val="black"/>
              </a:solidFill>
              <a:ea typeface="+mn-ea"/>
              <a:cs typeface="+mn-cs"/>
            </a:endParaRPr>
          </a:p>
        </p:txBody>
      </p:sp>
      <p:pic>
        <p:nvPicPr>
          <p:cNvPr id="22541" name="Picture 13" descr="thalpi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4498" y="1773235"/>
            <a:ext cx="3173011" cy="259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5"/>
          <p:cNvSpPr txBox="1">
            <a:spLocks/>
          </p:cNvSpPr>
          <p:nvPr/>
        </p:nvSpPr>
        <p:spPr>
          <a:xfrm>
            <a:off x="143339" y="0"/>
            <a:ext cx="12048661" cy="1179288"/>
          </a:xfrm>
          <a:prstGeom prst="rect">
            <a:avLst/>
          </a:prstGeom>
        </p:spPr>
        <p:txBody>
          <a:bodyPr anchor="ctr"/>
          <a:lstStyle>
            <a:lvl1pPr algn="l" defTabSz="1219170" rtl="0" eaLnBrk="1" latinLnBrk="1" hangingPunct="1">
              <a:spcBef>
                <a:spcPct val="0"/>
              </a:spcBef>
              <a:buNone/>
              <a:defRPr sz="4800" b="1" kern="1200">
                <a:solidFill>
                  <a:schemeClr val="tx1">
                    <a:lumMod val="75000"/>
                    <a:lumOff val="25000"/>
                  </a:schemeClr>
                </a:solidFill>
                <a:latin typeface="+mj-lt"/>
                <a:ea typeface="+mj-ea"/>
                <a:cs typeface="Arial" pitchFamily="34" charset="0"/>
              </a:defRPr>
            </a:lvl1pPr>
          </a:lstStyle>
          <a:p>
            <a:pPr>
              <a:buClrTx/>
              <a:buFontTx/>
              <a:buNone/>
              <a:defRPr/>
            </a:pPr>
            <a:r>
              <a:rPr lang="hu-HU" altLang="ko-KR" sz="4000" dirty="0" smtClean="0">
                <a:solidFill>
                  <a:sysClr val="windowText" lastClr="000000">
                    <a:lumMod val="75000"/>
                    <a:lumOff val="25000"/>
                  </a:sysClr>
                </a:solidFill>
                <a:latin typeface="Arial"/>
              </a:rPr>
              <a:t>Magasabb idegrendszeri </a:t>
            </a:r>
            <a:r>
              <a:rPr lang="hu-HU" altLang="ko-KR" sz="4000" dirty="0" err="1" smtClean="0">
                <a:solidFill>
                  <a:srgbClr val="2A81C6"/>
                </a:solidFill>
                <a:latin typeface="Arial"/>
              </a:rPr>
              <a:t>struktúrák</a:t>
            </a:r>
            <a:endParaRPr lang="ko-KR" altLang="en-US" sz="4000" dirty="0">
              <a:solidFill>
                <a:sysClr val="windowText" lastClr="000000">
                  <a:lumMod val="75000"/>
                  <a:lumOff val="25000"/>
                </a:sysClr>
              </a:solidFill>
              <a:latin typeface="Arial"/>
            </a:endParaRPr>
          </a:p>
        </p:txBody>
      </p:sp>
    </p:spTree>
    <p:extLst>
      <p:ext uri="{BB962C8B-B14F-4D97-AF65-F5344CB8AC3E}">
        <p14:creationId xmlns:p14="http://schemas.microsoft.com/office/powerpoint/2010/main" val="3330684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sz="half" idx="1"/>
          </p:nvPr>
        </p:nvSpPr>
        <p:spPr>
          <a:xfrm>
            <a:off x="555171" y="1773238"/>
            <a:ext cx="5396367" cy="5084762"/>
          </a:xfrm>
        </p:spPr>
        <p:txBody>
          <a:bodyPr>
            <a:normAutofit/>
          </a:bodyPr>
          <a:lstStyle/>
          <a:p>
            <a:pPr eaLnBrk="1" hangingPunct="1">
              <a:buFontTx/>
              <a:buNone/>
            </a:pPr>
            <a:r>
              <a:rPr lang="hu-HU" altLang="hu-HU" sz="2400" b="1" dirty="0" smtClean="0">
                <a:solidFill>
                  <a:srgbClr val="2A81C6"/>
                </a:solidFill>
                <a:latin typeface="Times New Roman" panose="02020603050405020304" pitchFamily="18" charset="0"/>
              </a:rPr>
              <a:t>PAG – </a:t>
            </a:r>
            <a:r>
              <a:rPr lang="hu-HU" altLang="hu-HU" sz="2400" b="1" dirty="0" err="1" smtClean="0">
                <a:solidFill>
                  <a:srgbClr val="2A81C6"/>
                </a:solidFill>
                <a:latin typeface="Times New Roman" panose="02020603050405020304" pitchFamily="18" charset="0"/>
              </a:rPr>
              <a:t>periaqueductal</a:t>
            </a:r>
            <a:r>
              <a:rPr lang="hu-HU" altLang="hu-HU" sz="2400" b="1" dirty="0" smtClean="0">
                <a:solidFill>
                  <a:srgbClr val="2A81C6"/>
                </a:solidFill>
                <a:latin typeface="Times New Roman" panose="02020603050405020304" pitchFamily="18" charset="0"/>
              </a:rPr>
              <a:t> </a:t>
            </a:r>
            <a:r>
              <a:rPr lang="hu-HU" altLang="hu-HU" sz="2400" b="1" dirty="0" err="1" smtClean="0">
                <a:solidFill>
                  <a:srgbClr val="2A81C6"/>
                </a:solidFill>
                <a:latin typeface="Times New Roman" panose="02020603050405020304" pitchFamily="18" charset="0"/>
              </a:rPr>
              <a:t>grey</a:t>
            </a:r>
            <a:r>
              <a:rPr lang="hu-HU" altLang="hu-HU" sz="2400" b="1" dirty="0" smtClean="0">
                <a:solidFill>
                  <a:srgbClr val="2A81C6"/>
                </a:solidFill>
                <a:latin typeface="Times New Roman" panose="02020603050405020304" pitchFamily="18" charset="0"/>
              </a:rPr>
              <a:t> </a:t>
            </a:r>
            <a:r>
              <a:rPr lang="hu-HU" altLang="hu-HU" sz="2400" b="1" dirty="0" err="1" smtClean="0">
                <a:solidFill>
                  <a:srgbClr val="2A81C6"/>
                </a:solidFill>
                <a:latin typeface="Times New Roman" panose="02020603050405020304" pitchFamily="18" charset="0"/>
              </a:rPr>
              <a:t>matter</a:t>
            </a:r>
            <a:endParaRPr lang="hu-HU" altLang="hu-HU" sz="2400" b="1" dirty="0">
              <a:solidFill>
                <a:srgbClr val="2A81C6"/>
              </a:solidFill>
              <a:latin typeface="Times New Roman" panose="02020603050405020304" pitchFamily="18" charset="0"/>
            </a:endParaRPr>
          </a:p>
          <a:p>
            <a:pPr lvl="1" eaLnBrk="1" hangingPunct="1">
              <a:buFontTx/>
              <a:buNone/>
            </a:pPr>
            <a:r>
              <a:rPr lang="hu-HU" altLang="hu-HU" sz="2000" b="1" dirty="0" err="1">
                <a:solidFill>
                  <a:schemeClr val="bg1">
                    <a:lumMod val="65000"/>
                    <a:lumOff val="35000"/>
                  </a:schemeClr>
                </a:solidFill>
                <a:latin typeface="Times New Roman" panose="02020603050405020304" pitchFamily="18" charset="0"/>
              </a:rPr>
              <a:t>Ventrolateral</a:t>
            </a:r>
            <a:r>
              <a:rPr lang="hu-HU" altLang="hu-HU" sz="2000" b="1" dirty="0">
                <a:solidFill>
                  <a:schemeClr val="bg1">
                    <a:lumMod val="65000"/>
                    <a:lumOff val="35000"/>
                  </a:schemeClr>
                </a:solidFill>
                <a:latin typeface="Times New Roman" panose="02020603050405020304" pitchFamily="18" charset="0"/>
              </a:rPr>
              <a:t>:</a:t>
            </a:r>
            <a:r>
              <a:rPr lang="hu-HU" altLang="hu-HU" sz="2000" dirty="0">
                <a:solidFill>
                  <a:schemeClr val="bg1">
                    <a:lumMod val="65000"/>
                    <a:lumOff val="35000"/>
                  </a:schemeClr>
                </a:solidFill>
                <a:latin typeface="Times New Roman" panose="02020603050405020304" pitchFamily="18" charset="0"/>
              </a:rPr>
              <a:t> </a:t>
            </a:r>
            <a:r>
              <a:rPr lang="hu-HU" altLang="hu-HU" sz="2000" dirty="0" err="1">
                <a:solidFill>
                  <a:schemeClr val="bg1">
                    <a:lumMod val="65000"/>
                    <a:lumOff val="35000"/>
                  </a:schemeClr>
                </a:solidFill>
                <a:latin typeface="Times New Roman" panose="02020603050405020304" pitchFamily="18" charset="0"/>
              </a:rPr>
              <a:t>freezing</a:t>
            </a:r>
            <a:r>
              <a:rPr lang="hu-HU" altLang="hu-HU" sz="2000" dirty="0">
                <a:solidFill>
                  <a:schemeClr val="bg1">
                    <a:lumMod val="65000"/>
                    <a:lumOff val="35000"/>
                  </a:schemeClr>
                </a:solidFill>
                <a:latin typeface="Times New Roman" panose="02020603050405020304" pitchFamily="18" charset="0"/>
              </a:rPr>
              <a:t>, </a:t>
            </a:r>
            <a:r>
              <a:rPr lang="hu-HU" altLang="hu-HU" sz="2000" dirty="0" err="1">
                <a:solidFill>
                  <a:schemeClr val="bg1">
                    <a:lumMod val="65000"/>
                    <a:lumOff val="35000"/>
                  </a:schemeClr>
                </a:solidFill>
                <a:latin typeface="Times New Roman" panose="02020603050405020304" pitchFamily="18" charset="0"/>
              </a:rPr>
              <a:t>sympatho-inhibition</a:t>
            </a:r>
            <a:r>
              <a:rPr lang="hu-HU" altLang="hu-HU" sz="2000" dirty="0">
                <a:solidFill>
                  <a:schemeClr val="bg1">
                    <a:lumMod val="65000"/>
                    <a:lumOff val="35000"/>
                  </a:schemeClr>
                </a:solidFill>
                <a:latin typeface="Times New Roman" panose="02020603050405020304" pitchFamily="18" charset="0"/>
              </a:rPr>
              <a:t>, </a:t>
            </a:r>
            <a:r>
              <a:rPr lang="hu-HU" altLang="hu-HU" sz="2000" dirty="0" err="1">
                <a:solidFill>
                  <a:schemeClr val="bg1">
                    <a:lumMod val="65000"/>
                    <a:lumOff val="35000"/>
                  </a:schemeClr>
                </a:solidFill>
                <a:latin typeface="Times New Roman" panose="02020603050405020304" pitchFamily="18" charset="0"/>
              </a:rPr>
              <a:t>opioid</a:t>
            </a:r>
            <a:r>
              <a:rPr lang="hu-HU" altLang="hu-HU" sz="2000" dirty="0">
                <a:solidFill>
                  <a:schemeClr val="bg1">
                    <a:lumMod val="65000"/>
                    <a:lumOff val="35000"/>
                  </a:schemeClr>
                </a:solidFill>
                <a:latin typeface="Times New Roman" panose="02020603050405020304" pitchFamily="18" charset="0"/>
              </a:rPr>
              <a:t> </a:t>
            </a:r>
            <a:r>
              <a:rPr lang="hu-HU" altLang="hu-HU" sz="2000" dirty="0" err="1">
                <a:solidFill>
                  <a:schemeClr val="bg1">
                    <a:lumMod val="65000"/>
                    <a:lumOff val="35000"/>
                  </a:schemeClr>
                </a:solidFill>
                <a:latin typeface="Times New Roman" panose="02020603050405020304" pitchFamily="18" charset="0"/>
              </a:rPr>
              <a:t>analgesia</a:t>
            </a:r>
            <a:r>
              <a:rPr lang="hu-HU" altLang="hu-HU" sz="2000" dirty="0">
                <a:solidFill>
                  <a:schemeClr val="bg1">
                    <a:lumMod val="65000"/>
                    <a:lumOff val="35000"/>
                  </a:schemeClr>
                </a:solidFill>
                <a:latin typeface="Times New Roman" panose="02020603050405020304" pitchFamily="18" charset="0"/>
              </a:rPr>
              <a:t> </a:t>
            </a:r>
            <a:r>
              <a:rPr lang="hu-HU" altLang="hu-HU" sz="2000" b="1" dirty="0">
                <a:solidFill>
                  <a:schemeClr val="bg1">
                    <a:lumMod val="65000"/>
                    <a:lumOff val="35000"/>
                  </a:schemeClr>
                </a:solidFill>
                <a:latin typeface="Times New Roman" panose="02020603050405020304" pitchFamily="18" charset="0"/>
              </a:rPr>
              <a:t>5-HT, </a:t>
            </a:r>
            <a:r>
              <a:rPr lang="hu-HU" altLang="hu-HU" sz="2000" b="1" dirty="0" err="1">
                <a:solidFill>
                  <a:schemeClr val="bg1">
                    <a:lumMod val="65000"/>
                    <a:lumOff val="35000"/>
                  </a:schemeClr>
                </a:solidFill>
                <a:latin typeface="Times New Roman" panose="02020603050405020304" pitchFamily="18" charset="0"/>
              </a:rPr>
              <a:t>encephalin</a:t>
            </a:r>
            <a:r>
              <a:rPr lang="hu-HU" altLang="hu-HU" sz="2000" b="1" dirty="0">
                <a:solidFill>
                  <a:schemeClr val="bg1">
                    <a:lumMod val="65000"/>
                    <a:lumOff val="35000"/>
                  </a:schemeClr>
                </a:solidFill>
                <a:latin typeface="Times New Roman" panose="02020603050405020304" pitchFamily="18" charset="0"/>
              </a:rPr>
              <a:t>, GABA</a:t>
            </a:r>
          </a:p>
          <a:p>
            <a:pPr lvl="1" eaLnBrk="1" hangingPunct="1">
              <a:buFontTx/>
              <a:buNone/>
            </a:pPr>
            <a:r>
              <a:rPr lang="hu-HU" altLang="hu-HU" sz="2000" b="1" dirty="0" err="1">
                <a:solidFill>
                  <a:schemeClr val="bg1">
                    <a:lumMod val="65000"/>
                    <a:lumOff val="35000"/>
                  </a:schemeClr>
                </a:solidFill>
                <a:latin typeface="Times New Roman" panose="02020603050405020304" pitchFamily="18" charset="0"/>
              </a:rPr>
              <a:t>Lateral</a:t>
            </a:r>
            <a:r>
              <a:rPr lang="hu-HU" altLang="hu-HU" sz="2000" b="1" dirty="0">
                <a:solidFill>
                  <a:schemeClr val="bg1">
                    <a:lumMod val="65000"/>
                    <a:lumOff val="35000"/>
                  </a:schemeClr>
                </a:solidFill>
                <a:latin typeface="Times New Roman" panose="02020603050405020304" pitchFamily="18" charset="0"/>
              </a:rPr>
              <a:t>:</a:t>
            </a:r>
            <a:r>
              <a:rPr lang="hu-HU" altLang="hu-HU" sz="2000" dirty="0">
                <a:solidFill>
                  <a:schemeClr val="bg1">
                    <a:lumMod val="65000"/>
                    <a:lumOff val="35000"/>
                  </a:schemeClr>
                </a:solidFill>
                <a:latin typeface="Times New Roman" panose="02020603050405020304" pitchFamily="18" charset="0"/>
              </a:rPr>
              <a:t> „</a:t>
            </a:r>
            <a:r>
              <a:rPr lang="hu-HU" altLang="hu-HU" sz="2000" dirty="0" err="1">
                <a:solidFill>
                  <a:schemeClr val="bg1">
                    <a:lumMod val="65000"/>
                    <a:lumOff val="35000"/>
                  </a:schemeClr>
                </a:solidFill>
                <a:latin typeface="Times New Roman" panose="02020603050405020304" pitchFamily="18" charset="0"/>
              </a:rPr>
              <a:t>fight</a:t>
            </a:r>
            <a:r>
              <a:rPr lang="hu-HU" altLang="hu-HU" sz="2000" dirty="0">
                <a:solidFill>
                  <a:schemeClr val="bg1">
                    <a:lumMod val="65000"/>
                    <a:lumOff val="35000"/>
                  </a:schemeClr>
                </a:solidFill>
                <a:latin typeface="Times New Roman" panose="02020603050405020304" pitchFamily="18" charset="0"/>
              </a:rPr>
              <a:t>/</a:t>
            </a:r>
            <a:r>
              <a:rPr lang="hu-HU" altLang="hu-HU" sz="2000" dirty="0" err="1">
                <a:solidFill>
                  <a:schemeClr val="bg1">
                    <a:lumMod val="65000"/>
                    <a:lumOff val="35000"/>
                  </a:schemeClr>
                </a:solidFill>
                <a:latin typeface="Times New Roman" panose="02020603050405020304" pitchFamily="18" charset="0"/>
              </a:rPr>
              <a:t>flight</a:t>
            </a:r>
            <a:r>
              <a:rPr lang="hu-HU" altLang="hu-HU" sz="2000" dirty="0">
                <a:solidFill>
                  <a:schemeClr val="bg1">
                    <a:lumMod val="65000"/>
                    <a:lumOff val="35000"/>
                  </a:schemeClr>
                </a:solidFill>
                <a:latin typeface="Times New Roman" panose="02020603050405020304" pitchFamily="18" charset="0"/>
              </a:rPr>
              <a:t>”, </a:t>
            </a:r>
            <a:r>
              <a:rPr lang="hu-HU" altLang="hu-HU" sz="2000" dirty="0" err="1">
                <a:solidFill>
                  <a:schemeClr val="bg1">
                    <a:lumMod val="65000"/>
                    <a:lumOff val="35000"/>
                  </a:schemeClr>
                </a:solidFill>
                <a:latin typeface="Times New Roman" panose="02020603050405020304" pitchFamily="18" charset="0"/>
              </a:rPr>
              <a:t>averting</a:t>
            </a:r>
            <a:r>
              <a:rPr lang="hu-HU" altLang="hu-HU" sz="2000" dirty="0">
                <a:solidFill>
                  <a:schemeClr val="bg1">
                    <a:lumMod val="65000"/>
                    <a:lumOff val="35000"/>
                  </a:schemeClr>
                </a:solidFill>
                <a:latin typeface="Times New Roman" panose="02020603050405020304" pitchFamily="18" charset="0"/>
              </a:rPr>
              <a:t> </a:t>
            </a:r>
            <a:r>
              <a:rPr lang="hu-HU" altLang="hu-HU" sz="2000" dirty="0" err="1">
                <a:solidFill>
                  <a:schemeClr val="bg1">
                    <a:lumMod val="65000"/>
                    <a:lumOff val="35000"/>
                  </a:schemeClr>
                </a:solidFill>
                <a:latin typeface="Times New Roman" panose="02020603050405020304" pitchFamily="18" charset="0"/>
              </a:rPr>
              <a:t>reaction</a:t>
            </a:r>
            <a:r>
              <a:rPr lang="hu-HU" altLang="hu-HU" sz="2000" dirty="0">
                <a:solidFill>
                  <a:schemeClr val="bg1">
                    <a:lumMod val="65000"/>
                    <a:lumOff val="35000"/>
                  </a:schemeClr>
                </a:solidFill>
                <a:latin typeface="Times New Roman" panose="02020603050405020304" pitchFamily="18" charset="0"/>
              </a:rPr>
              <a:t>, </a:t>
            </a:r>
            <a:r>
              <a:rPr lang="hu-HU" altLang="hu-HU" sz="2000" dirty="0" err="1">
                <a:solidFill>
                  <a:schemeClr val="bg1">
                    <a:lumMod val="65000"/>
                    <a:lumOff val="35000"/>
                  </a:schemeClr>
                </a:solidFill>
                <a:latin typeface="Times New Roman" panose="02020603050405020304" pitchFamily="18" charset="0"/>
              </a:rPr>
              <a:t>non-opioid</a:t>
            </a:r>
            <a:r>
              <a:rPr lang="hu-HU" altLang="hu-HU" sz="2000" dirty="0">
                <a:solidFill>
                  <a:schemeClr val="bg1">
                    <a:lumMod val="65000"/>
                    <a:lumOff val="35000"/>
                  </a:schemeClr>
                </a:solidFill>
                <a:latin typeface="Times New Roman" panose="02020603050405020304" pitchFamily="18" charset="0"/>
              </a:rPr>
              <a:t> </a:t>
            </a:r>
            <a:r>
              <a:rPr lang="hu-HU" altLang="hu-HU" sz="2000" dirty="0" err="1">
                <a:solidFill>
                  <a:schemeClr val="bg1">
                    <a:lumMod val="65000"/>
                    <a:lumOff val="35000"/>
                  </a:schemeClr>
                </a:solidFill>
                <a:latin typeface="Times New Roman" panose="02020603050405020304" pitchFamily="18" charset="0"/>
              </a:rPr>
              <a:t>analgesia</a:t>
            </a:r>
            <a:r>
              <a:rPr lang="hu-HU" altLang="hu-HU" sz="2000" dirty="0">
                <a:solidFill>
                  <a:schemeClr val="bg1">
                    <a:lumMod val="65000"/>
                    <a:lumOff val="35000"/>
                  </a:schemeClr>
                </a:solidFill>
                <a:latin typeface="Times New Roman" panose="02020603050405020304" pitchFamily="18" charset="0"/>
              </a:rPr>
              <a:t> </a:t>
            </a:r>
            <a:r>
              <a:rPr lang="hu-HU" altLang="hu-HU" sz="2000" b="1" dirty="0">
                <a:solidFill>
                  <a:schemeClr val="bg1">
                    <a:lumMod val="65000"/>
                    <a:lumOff val="35000"/>
                  </a:schemeClr>
                </a:solidFill>
                <a:latin typeface="Times New Roman" panose="02020603050405020304" pitchFamily="18" charset="0"/>
              </a:rPr>
              <a:t>NA</a:t>
            </a:r>
          </a:p>
          <a:p>
            <a:pPr eaLnBrk="1" hangingPunct="1">
              <a:buFontTx/>
              <a:buNone/>
            </a:pPr>
            <a:r>
              <a:rPr lang="hu-HU" altLang="hu-HU" sz="2400" b="1" dirty="0" err="1">
                <a:solidFill>
                  <a:srgbClr val="2A81C6"/>
                </a:solidFill>
                <a:latin typeface="Times New Roman" panose="02020603050405020304" pitchFamily="18" charset="0"/>
              </a:rPr>
              <a:t>Locus</a:t>
            </a:r>
            <a:r>
              <a:rPr lang="hu-HU" altLang="hu-HU" sz="2400" b="1" dirty="0">
                <a:solidFill>
                  <a:srgbClr val="2A81C6"/>
                </a:solidFill>
                <a:latin typeface="Times New Roman" panose="02020603050405020304" pitchFamily="18" charset="0"/>
              </a:rPr>
              <a:t> </a:t>
            </a:r>
            <a:r>
              <a:rPr lang="hu-HU" altLang="hu-HU" sz="2400" b="1" dirty="0" err="1">
                <a:solidFill>
                  <a:srgbClr val="2A81C6"/>
                </a:solidFill>
                <a:latin typeface="Times New Roman" panose="02020603050405020304" pitchFamily="18" charset="0"/>
              </a:rPr>
              <a:t>coeruleus</a:t>
            </a:r>
            <a:r>
              <a:rPr lang="hu-HU" altLang="hu-HU" sz="2400" b="1" dirty="0">
                <a:solidFill>
                  <a:srgbClr val="2A81C6"/>
                </a:solidFill>
                <a:latin typeface="Times New Roman" panose="02020603050405020304" pitchFamily="18" charset="0"/>
              </a:rPr>
              <a:t> </a:t>
            </a:r>
            <a:r>
              <a:rPr lang="hu-HU" altLang="hu-HU" sz="2400" b="1" dirty="0" smtClean="0">
                <a:solidFill>
                  <a:srgbClr val="2A81C6"/>
                </a:solidFill>
                <a:latin typeface="Times New Roman" panose="02020603050405020304" pitchFamily="18" charset="0"/>
              </a:rPr>
              <a:t>– </a:t>
            </a:r>
            <a:r>
              <a:rPr lang="hu-HU" altLang="hu-HU" sz="2400" b="1" dirty="0" err="1" smtClean="0">
                <a:solidFill>
                  <a:srgbClr val="2A81C6"/>
                </a:solidFill>
                <a:latin typeface="Times New Roman" panose="02020603050405020304" pitchFamily="18" charset="0"/>
              </a:rPr>
              <a:t>Noradrenerg</a:t>
            </a:r>
            <a:r>
              <a:rPr lang="hu-HU" altLang="hu-HU" sz="2400" b="1" dirty="0" smtClean="0">
                <a:solidFill>
                  <a:srgbClr val="2A81C6"/>
                </a:solidFill>
                <a:latin typeface="Times New Roman" panose="02020603050405020304" pitchFamily="18" charset="0"/>
              </a:rPr>
              <a:t> </a:t>
            </a:r>
            <a:r>
              <a:rPr lang="hu-HU" altLang="hu-HU" sz="2400" b="1" dirty="0" err="1" smtClean="0">
                <a:solidFill>
                  <a:srgbClr val="2A81C6"/>
                </a:solidFill>
                <a:latin typeface="Times New Roman" panose="02020603050405020304" pitchFamily="18" charset="0"/>
              </a:rPr>
              <a:t>syst</a:t>
            </a:r>
            <a:r>
              <a:rPr lang="hu-HU" altLang="hu-HU" sz="2400" b="1" dirty="0" smtClean="0">
                <a:solidFill>
                  <a:srgbClr val="2A81C6"/>
                </a:solidFill>
                <a:latin typeface="Times New Roman" panose="02020603050405020304" pitchFamily="18" charset="0"/>
              </a:rPr>
              <a:t>.</a:t>
            </a:r>
            <a:endParaRPr lang="hu-HU" altLang="hu-HU" sz="2400" b="1" dirty="0">
              <a:solidFill>
                <a:srgbClr val="2A81C6"/>
              </a:solidFill>
              <a:latin typeface="Times New Roman" panose="02020603050405020304" pitchFamily="18" charset="0"/>
            </a:endParaRPr>
          </a:p>
          <a:p>
            <a:pPr eaLnBrk="1" hangingPunct="1">
              <a:buFontTx/>
              <a:buNone/>
            </a:pPr>
            <a:r>
              <a:rPr lang="hu-HU" altLang="hu-HU" sz="2400" b="1" dirty="0" err="1">
                <a:solidFill>
                  <a:srgbClr val="2A81C6"/>
                </a:solidFill>
                <a:latin typeface="Times New Roman" panose="02020603050405020304" pitchFamily="18" charset="0"/>
              </a:rPr>
              <a:t>Nucl.Raphe</a:t>
            </a:r>
            <a:r>
              <a:rPr lang="hu-HU" altLang="hu-HU" sz="2400" b="1" dirty="0">
                <a:solidFill>
                  <a:srgbClr val="2A81C6"/>
                </a:solidFill>
                <a:latin typeface="Times New Roman" panose="02020603050405020304" pitchFamily="18" charset="0"/>
              </a:rPr>
              <a:t> </a:t>
            </a:r>
            <a:r>
              <a:rPr lang="hu-HU" altLang="hu-HU" sz="2400" b="1" dirty="0" smtClean="0">
                <a:solidFill>
                  <a:srgbClr val="2A81C6"/>
                </a:solidFill>
                <a:latin typeface="Times New Roman" panose="02020603050405020304" pitchFamily="18" charset="0"/>
              </a:rPr>
              <a:t>   5-HT – </a:t>
            </a:r>
            <a:r>
              <a:rPr lang="hu-HU" altLang="hu-HU" sz="2400" b="1" dirty="0" err="1" smtClean="0">
                <a:solidFill>
                  <a:srgbClr val="2A81C6"/>
                </a:solidFill>
                <a:latin typeface="Times New Roman" panose="02020603050405020304" pitchFamily="18" charset="0"/>
              </a:rPr>
              <a:t>Serotoninerg</a:t>
            </a:r>
            <a:r>
              <a:rPr lang="hu-HU" altLang="hu-HU" sz="2400" b="1" dirty="0" smtClean="0">
                <a:solidFill>
                  <a:srgbClr val="2A81C6"/>
                </a:solidFill>
                <a:latin typeface="Times New Roman" panose="02020603050405020304" pitchFamily="18" charset="0"/>
              </a:rPr>
              <a:t> </a:t>
            </a:r>
            <a:r>
              <a:rPr lang="hu-HU" altLang="hu-HU" sz="2400" b="1" dirty="0" err="1" smtClean="0">
                <a:solidFill>
                  <a:srgbClr val="2A81C6"/>
                </a:solidFill>
                <a:latin typeface="Times New Roman" panose="02020603050405020304" pitchFamily="18" charset="0"/>
              </a:rPr>
              <a:t>syst</a:t>
            </a:r>
            <a:r>
              <a:rPr lang="hu-HU" altLang="hu-HU" sz="2400" b="1" dirty="0" smtClean="0">
                <a:solidFill>
                  <a:srgbClr val="2A81C6"/>
                </a:solidFill>
                <a:latin typeface="Times New Roman" panose="02020603050405020304" pitchFamily="18" charset="0"/>
              </a:rPr>
              <a:t>.</a:t>
            </a:r>
            <a:endParaRPr lang="hu-HU" altLang="hu-HU" sz="2400" b="1" dirty="0">
              <a:solidFill>
                <a:srgbClr val="2A81C6"/>
              </a:solidFill>
              <a:latin typeface="Times New Roman" panose="02020603050405020304" pitchFamily="18" charset="0"/>
            </a:endParaRPr>
          </a:p>
          <a:p>
            <a:pPr eaLnBrk="1" hangingPunct="1">
              <a:buFontTx/>
              <a:buNone/>
            </a:pPr>
            <a:r>
              <a:rPr lang="hu-HU" altLang="hu-HU" sz="2400" b="1" dirty="0" err="1">
                <a:solidFill>
                  <a:srgbClr val="2A81C6"/>
                </a:solidFill>
                <a:latin typeface="Times New Roman" panose="02020603050405020304" pitchFamily="18" charset="0"/>
              </a:rPr>
              <a:t>Nucl.ret.gigantocell</a:t>
            </a:r>
            <a:r>
              <a:rPr lang="hu-HU" altLang="hu-HU" sz="2400" dirty="0">
                <a:solidFill>
                  <a:srgbClr val="2A81C6"/>
                </a:solidFill>
                <a:latin typeface="Times New Roman" panose="02020603050405020304" pitchFamily="18" charset="0"/>
              </a:rPr>
              <a:t>, </a:t>
            </a:r>
            <a:r>
              <a:rPr lang="hu-HU" altLang="hu-HU" sz="2400" dirty="0" err="1">
                <a:solidFill>
                  <a:schemeClr val="bg1">
                    <a:lumMod val="65000"/>
                    <a:lumOff val="35000"/>
                  </a:schemeClr>
                </a:solidFill>
                <a:latin typeface="Times New Roman" panose="02020603050405020304" pitchFamily="18" charset="0"/>
              </a:rPr>
              <a:t>n.r.paragigantocell</a:t>
            </a:r>
            <a:r>
              <a:rPr lang="hu-HU" altLang="hu-HU" sz="2400" dirty="0">
                <a:solidFill>
                  <a:schemeClr val="bg1">
                    <a:lumMod val="65000"/>
                    <a:lumOff val="35000"/>
                  </a:schemeClr>
                </a:solidFill>
                <a:latin typeface="Times New Roman" panose="02020603050405020304" pitchFamily="18" charset="0"/>
              </a:rPr>
              <a:t> </a:t>
            </a:r>
            <a:r>
              <a:rPr lang="hu-HU" altLang="hu-HU" sz="2400" b="1" dirty="0" err="1">
                <a:solidFill>
                  <a:schemeClr val="bg1">
                    <a:lumMod val="65000"/>
                    <a:lumOff val="35000"/>
                  </a:schemeClr>
                </a:solidFill>
                <a:latin typeface="Times New Roman" panose="02020603050405020304" pitchFamily="18" charset="0"/>
              </a:rPr>
              <a:t>encephalin</a:t>
            </a:r>
            <a:endParaRPr lang="hu-HU" altLang="hu-HU" sz="2400" b="1" dirty="0">
              <a:solidFill>
                <a:schemeClr val="bg1">
                  <a:lumMod val="65000"/>
                  <a:lumOff val="35000"/>
                </a:schemeClr>
              </a:solidFill>
              <a:latin typeface="Times New Roman" panose="02020603050405020304" pitchFamily="18" charset="0"/>
            </a:endParaRPr>
          </a:p>
          <a:p>
            <a:pPr eaLnBrk="1" hangingPunct="1"/>
            <a:endParaRPr lang="hu-HU" altLang="hu-HU" sz="2400" b="1" dirty="0">
              <a:solidFill>
                <a:srgbClr val="FF3300"/>
              </a:solidFill>
              <a:latin typeface="Times New Roman" panose="02020603050405020304" pitchFamily="18" charset="0"/>
            </a:endParaRPr>
          </a:p>
        </p:txBody>
      </p:sp>
      <p:pic>
        <p:nvPicPr>
          <p:cNvPr id="28676" name="Picture 4" descr="descen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13438" y="1484314"/>
            <a:ext cx="4754562" cy="4638675"/>
          </a:xfrm>
          <a:noFill/>
        </p:spPr>
      </p:pic>
      <p:sp>
        <p:nvSpPr>
          <p:cNvPr id="5" name="Title 5"/>
          <p:cNvSpPr txBox="1">
            <a:spLocks/>
          </p:cNvSpPr>
          <p:nvPr/>
        </p:nvSpPr>
        <p:spPr>
          <a:xfrm>
            <a:off x="143339" y="0"/>
            <a:ext cx="12048661" cy="1179288"/>
          </a:xfrm>
          <a:prstGeom prst="rect">
            <a:avLst/>
          </a:prstGeom>
        </p:spPr>
        <p:txBody>
          <a:bodyPr anchor="ctr"/>
          <a:lstStyle>
            <a:lvl1pPr algn="l" defTabSz="1219170" rtl="0" eaLnBrk="1" latinLnBrk="1" hangingPunct="1">
              <a:spcBef>
                <a:spcPct val="0"/>
              </a:spcBef>
              <a:buNone/>
              <a:defRPr sz="4800" b="1" kern="1200">
                <a:solidFill>
                  <a:schemeClr val="tx1">
                    <a:lumMod val="75000"/>
                    <a:lumOff val="25000"/>
                  </a:schemeClr>
                </a:solidFill>
                <a:latin typeface="+mj-lt"/>
                <a:ea typeface="+mj-ea"/>
                <a:cs typeface="Arial" pitchFamily="34" charset="0"/>
              </a:defRPr>
            </a:lvl1pPr>
          </a:lstStyle>
          <a:p>
            <a:pPr>
              <a:buClrTx/>
              <a:buFontTx/>
              <a:buNone/>
              <a:defRPr/>
            </a:pPr>
            <a:r>
              <a:rPr lang="hu-HU" altLang="ko-KR" dirty="0" err="1" smtClean="0">
                <a:solidFill>
                  <a:sysClr val="windowText" lastClr="000000">
                    <a:lumMod val="75000"/>
                    <a:lumOff val="25000"/>
                  </a:sysClr>
                </a:solidFill>
                <a:latin typeface="Arial"/>
              </a:rPr>
              <a:t>Descending</a:t>
            </a:r>
            <a:r>
              <a:rPr lang="hu-HU" altLang="ko-KR" dirty="0" smtClean="0">
                <a:solidFill>
                  <a:sysClr val="windowText" lastClr="000000">
                    <a:lumMod val="75000"/>
                    <a:lumOff val="25000"/>
                  </a:sysClr>
                </a:solidFill>
                <a:latin typeface="Arial"/>
              </a:rPr>
              <a:t> </a:t>
            </a:r>
            <a:r>
              <a:rPr lang="hu-HU" altLang="ko-KR" dirty="0" err="1" smtClean="0">
                <a:solidFill>
                  <a:sysClr val="windowText" lastClr="000000">
                    <a:lumMod val="75000"/>
                    <a:lumOff val="25000"/>
                  </a:sysClr>
                </a:solidFill>
                <a:latin typeface="Arial"/>
              </a:rPr>
              <a:t>modulatory</a:t>
            </a:r>
            <a:r>
              <a:rPr lang="hu-HU" altLang="ko-KR" dirty="0" smtClean="0">
                <a:solidFill>
                  <a:sysClr val="windowText" lastClr="000000">
                    <a:lumMod val="75000"/>
                    <a:lumOff val="25000"/>
                  </a:sysClr>
                </a:solidFill>
                <a:latin typeface="Arial"/>
              </a:rPr>
              <a:t> </a:t>
            </a:r>
            <a:r>
              <a:rPr lang="hu-HU" altLang="ko-KR" dirty="0" err="1" smtClean="0">
                <a:solidFill>
                  <a:srgbClr val="2A81C6"/>
                </a:solidFill>
                <a:latin typeface="Arial"/>
              </a:rPr>
              <a:t>Connections</a:t>
            </a:r>
            <a:endParaRPr lang="ko-KR" altLang="en-US" dirty="0">
              <a:solidFill>
                <a:sysClr val="windowText" lastClr="000000">
                  <a:lumMod val="75000"/>
                  <a:lumOff val="25000"/>
                </a:sysClr>
              </a:solidFill>
              <a:latin typeface="Arial"/>
            </a:endParaRPr>
          </a:p>
        </p:txBody>
      </p:sp>
    </p:spTree>
    <p:extLst>
      <p:ext uri="{BB962C8B-B14F-4D97-AF65-F5344CB8AC3E}">
        <p14:creationId xmlns:p14="http://schemas.microsoft.com/office/powerpoint/2010/main" val="1425592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675586" y="5255083"/>
            <a:ext cx="8534400" cy="1507067"/>
          </a:xfrm>
        </p:spPr>
        <p:txBody>
          <a:bodyPr>
            <a:normAutofit/>
          </a:bodyPr>
          <a:lstStyle/>
          <a:p>
            <a:r>
              <a:rPr lang="hu-HU" b="1" dirty="0" smtClean="0">
                <a:solidFill>
                  <a:srgbClr val="448BC1"/>
                </a:solidFill>
                <a:latin typeface="Arial" panose="020B0604020202020204" pitchFamily="34" charset="0"/>
                <a:cs typeface="Arial" panose="020B0604020202020204" pitchFamily="34" charset="0"/>
              </a:rPr>
              <a:t>CPSP oka – </a:t>
            </a:r>
            <a:r>
              <a:rPr lang="hu-HU" dirty="0" smtClean="0">
                <a:solidFill>
                  <a:srgbClr val="448BC1"/>
                </a:solidFill>
              </a:rPr>
              <a:t/>
            </a:r>
            <a:br>
              <a:rPr lang="hu-HU" dirty="0" smtClean="0">
                <a:solidFill>
                  <a:srgbClr val="448BC1"/>
                </a:solidFill>
              </a:rPr>
            </a:br>
            <a:r>
              <a:rPr lang="hu-HU" b="1" dirty="0" smtClean="0">
                <a:solidFill>
                  <a:schemeClr val="bg1">
                    <a:lumMod val="65000"/>
                    <a:lumOff val="35000"/>
                  </a:schemeClr>
                </a:solidFill>
                <a:latin typeface="Arial" panose="020B0604020202020204" pitchFamily="34" charset="0"/>
                <a:cs typeface="Arial" panose="020B0604020202020204" pitchFamily="34" charset="0"/>
              </a:rPr>
              <a:t>akut  és krónikus stressz</a:t>
            </a:r>
            <a:endParaRPr lang="hu-HU" b="1" dirty="0">
              <a:solidFill>
                <a:schemeClr val="bg1">
                  <a:lumMod val="65000"/>
                  <a:lumOff val="35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09" y="300043"/>
            <a:ext cx="6032153" cy="954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528" y="300042"/>
            <a:ext cx="4949545" cy="5759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6995" y="361202"/>
            <a:ext cx="351472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Kapcsolódó ké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009" y="1360969"/>
            <a:ext cx="5099201" cy="3787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7777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ltLang="hu-HU" sz="5400" b="1" dirty="0">
                <a:solidFill>
                  <a:srgbClr val="2B89B4"/>
                </a:solidFill>
                <a:latin typeface="Times New Roman" panose="02020603050405020304" pitchFamily="18" charset="0"/>
                <a:cs typeface="Times New Roman" panose="02020603050405020304" pitchFamily="18" charset="0"/>
              </a:rPr>
              <a:t>Moduláció </a:t>
            </a:r>
            <a:r>
              <a:rPr lang="hu-HU" altLang="hu-HU" sz="5400" b="1" dirty="0" smtClean="0">
                <a:solidFill>
                  <a:srgbClr val="2B89B4"/>
                </a:solidFill>
                <a:latin typeface="Times New Roman" panose="02020603050405020304" pitchFamily="18" charset="0"/>
                <a:cs typeface="Times New Roman" panose="02020603050405020304" pitchFamily="18" charset="0"/>
              </a:rPr>
              <a:t>– </a:t>
            </a:r>
            <a:r>
              <a:rPr lang="hu-HU" altLang="hu-HU" sz="5400" b="1" dirty="0" err="1" smtClean="0">
                <a:solidFill>
                  <a:schemeClr val="tx1">
                    <a:lumMod val="65000"/>
                    <a:lumOff val="35000"/>
                  </a:schemeClr>
                </a:solidFill>
                <a:latin typeface="Times New Roman" panose="02020603050405020304" pitchFamily="18" charset="0"/>
                <a:cs typeface="Times New Roman" panose="02020603050405020304" pitchFamily="18" charset="0"/>
              </a:rPr>
              <a:t>Noradrenerg</a:t>
            </a:r>
            <a:r>
              <a:rPr lang="hu-HU" altLang="hu-HU" sz="5400" b="1" dirty="0" smtClean="0">
                <a:solidFill>
                  <a:schemeClr val="tx1">
                    <a:lumMod val="65000"/>
                    <a:lumOff val="35000"/>
                  </a:schemeClr>
                </a:solidFill>
                <a:latin typeface="Times New Roman" panose="02020603050405020304" pitchFamily="18" charset="0"/>
                <a:cs typeface="Times New Roman" panose="02020603050405020304" pitchFamily="18" charset="0"/>
              </a:rPr>
              <a:t> rendszer</a:t>
            </a:r>
            <a:endParaRPr lang="hu-HU" sz="5400" dirty="0">
              <a:solidFill>
                <a:schemeClr val="tx1">
                  <a:lumMod val="65000"/>
                  <a:lumOff val="35000"/>
                </a:schemeClr>
              </a:solidFill>
            </a:endParaRPr>
          </a:p>
        </p:txBody>
      </p:sp>
      <p:pic>
        <p:nvPicPr>
          <p:cNvPr id="5" name="Kép 4"/>
          <p:cNvPicPr>
            <a:picLocks noChangeAspect="1"/>
          </p:cNvPicPr>
          <p:nvPr/>
        </p:nvPicPr>
        <p:blipFill>
          <a:blip r:embed="rId3"/>
          <a:stretch>
            <a:fillRect/>
          </a:stretch>
        </p:blipFill>
        <p:spPr>
          <a:xfrm>
            <a:off x="5187347" y="1449315"/>
            <a:ext cx="6319512" cy="4744085"/>
          </a:xfrm>
          <a:prstGeom prst="rect">
            <a:avLst/>
          </a:prstGeom>
        </p:spPr>
      </p:pic>
      <p:sp>
        <p:nvSpPr>
          <p:cNvPr id="3" name="Szöveg helye 2"/>
          <p:cNvSpPr>
            <a:spLocks noGrp="1"/>
          </p:cNvSpPr>
          <p:nvPr>
            <p:ph type="body" sz="half" idx="1"/>
          </p:nvPr>
        </p:nvSpPr>
        <p:spPr>
          <a:xfrm>
            <a:off x="272487" y="4568714"/>
            <a:ext cx="5096435" cy="2123723"/>
          </a:xfrm>
        </p:spPr>
        <p:txBody>
          <a:bodyPr/>
          <a:lstStyle/>
          <a:p>
            <a:r>
              <a:rPr lang="hu-HU" sz="2000" dirty="0" smtClean="0"/>
              <a:t>Nem csak leszálló moduláció</a:t>
            </a:r>
          </a:p>
          <a:p>
            <a:r>
              <a:rPr lang="hu-HU" sz="2000" dirty="0" smtClean="0"/>
              <a:t>Felszálló: fájdalom ténye, emocionális és </a:t>
            </a:r>
            <a:r>
              <a:rPr lang="hu-HU" sz="2000" dirty="0" err="1" smtClean="0"/>
              <a:t>kognitiv</a:t>
            </a:r>
            <a:r>
              <a:rPr lang="hu-HU" sz="2000" dirty="0" smtClean="0"/>
              <a:t> dimenziók is</a:t>
            </a:r>
          </a:p>
          <a:p>
            <a:r>
              <a:rPr lang="hu-HU" sz="2000" dirty="0" smtClean="0"/>
              <a:t>Periférián </a:t>
            </a:r>
            <a:r>
              <a:rPr lang="hu-HU" sz="2000" dirty="0" smtClean="0">
                <a:latin typeface="Symbol" panose="05050102010706020507" pitchFamily="18" charset="2"/>
              </a:rPr>
              <a:t>a</a:t>
            </a:r>
            <a:r>
              <a:rPr lang="hu-HU" sz="2000" dirty="0" smtClean="0"/>
              <a:t>2-AR receptorok</a:t>
            </a:r>
            <a:endParaRPr lang="hu-HU" sz="2000" dirty="0"/>
          </a:p>
        </p:txBody>
      </p:sp>
      <p:pic>
        <p:nvPicPr>
          <p:cNvPr id="6" name="Kép 5"/>
          <p:cNvPicPr>
            <a:picLocks noChangeAspect="1"/>
          </p:cNvPicPr>
          <p:nvPr/>
        </p:nvPicPr>
        <p:blipFill>
          <a:blip r:embed="rId4"/>
          <a:stretch>
            <a:fillRect/>
          </a:stretch>
        </p:blipFill>
        <p:spPr>
          <a:xfrm>
            <a:off x="457200" y="1417638"/>
            <a:ext cx="5775880" cy="2445867"/>
          </a:xfrm>
          <a:prstGeom prst="rect">
            <a:avLst/>
          </a:prstGeom>
        </p:spPr>
      </p:pic>
      <p:sp>
        <p:nvSpPr>
          <p:cNvPr id="7" name="Téglalap 6"/>
          <p:cNvSpPr/>
          <p:nvPr/>
        </p:nvSpPr>
        <p:spPr>
          <a:xfrm>
            <a:off x="4504765" y="3294529"/>
            <a:ext cx="1728315" cy="568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hu-HU" sz="1800" kern="1200">
              <a:solidFill>
                <a:prstClr val="white"/>
              </a:solidFill>
            </a:endParaRPr>
          </a:p>
        </p:txBody>
      </p:sp>
    </p:spTree>
    <p:extLst>
      <p:ext uri="{BB962C8B-B14F-4D97-AF65-F5344CB8AC3E}">
        <p14:creationId xmlns:p14="http://schemas.microsoft.com/office/powerpoint/2010/main" val="3303073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ltLang="hu-HU" sz="5400" b="1" dirty="0">
                <a:solidFill>
                  <a:srgbClr val="2B89B4"/>
                </a:solidFill>
                <a:latin typeface="Times New Roman" panose="02020603050405020304" pitchFamily="18" charset="0"/>
                <a:cs typeface="Times New Roman" panose="02020603050405020304" pitchFamily="18" charset="0"/>
              </a:rPr>
              <a:t>Moduláció </a:t>
            </a:r>
            <a:r>
              <a:rPr lang="hu-HU" altLang="hu-HU" sz="5400" b="1" dirty="0" smtClean="0">
                <a:solidFill>
                  <a:srgbClr val="2B89B4"/>
                </a:solidFill>
                <a:latin typeface="Times New Roman" panose="02020603050405020304" pitchFamily="18" charset="0"/>
                <a:cs typeface="Times New Roman" panose="02020603050405020304" pitchFamily="18" charset="0"/>
              </a:rPr>
              <a:t>– </a:t>
            </a:r>
            <a:r>
              <a:rPr lang="hu-HU" altLang="hu-HU" sz="5400" b="1" dirty="0" err="1" smtClean="0">
                <a:solidFill>
                  <a:schemeClr val="tx1">
                    <a:lumMod val="65000"/>
                    <a:lumOff val="35000"/>
                  </a:schemeClr>
                </a:solidFill>
                <a:latin typeface="Times New Roman" panose="02020603050405020304" pitchFamily="18" charset="0"/>
                <a:cs typeface="Times New Roman" panose="02020603050405020304" pitchFamily="18" charset="0"/>
              </a:rPr>
              <a:t>Noradrenerg</a:t>
            </a:r>
            <a:r>
              <a:rPr lang="hu-HU" altLang="hu-HU" sz="5400" b="1" dirty="0" smtClean="0">
                <a:solidFill>
                  <a:schemeClr val="tx1">
                    <a:lumMod val="65000"/>
                    <a:lumOff val="35000"/>
                  </a:schemeClr>
                </a:solidFill>
                <a:latin typeface="Times New Roman" panose="02020603050405020304" pitchFamily="18" charset="0"/>
                <a:cs typeface="Times New Roman" panose="02020603050405020304" pitchFamily="18" charset="0"/>
              </a:rPr>
              <a:t> rendszer</a:t>
            </a:r>
            <a:endParaRPr lang="hu-HU" sz="5400" dirty="0">
              <a:solidFill>
                <a:schemeClr val="tx1">
                  <a:lumMod val="65000"/>
                  <a:lumOff val="35000"/>
                </a:schemeClr>
              </a:solidFill>
            </a:endParaRPr>
          </a:p>
        </p:txBody>
      </p:sp>
      <p:sp>
        <p:nvSpPr>
          <p:cNvPr id="3" name="Szöveg helye 2"/>
          <p:cNvSpPr>
            <a:spLocks noGrp="1"/>
          </p:cNvSpPr>
          <p:nvPr>
            <p:ph type="body" sz="half" idx="1"/>
          </p:nvPr>
        </p:nvSpPr>
        <p:spPr>
          <a:xfrm>
            <a:off x="268941" y="4101354"/>
            <a:ext cx="5278419" cy="2123723"/>
          </a:xfrm>
        </p:spPr>
        <p:txBody>
          <a:bodyPr/>
          <a:lstStyle/>
          <a:p>
            <a:r>
              <a:rPr lang="hu-HU" sz="2000" dirty="0" smtClean="0"/>
              <a:t>Egyszeri kimerítő fizikai terhelés fokozza</a:t>
            </a:r>
          </a:p>
          <a:p>
            <a:r>
              <a:rPr lang="hu-HU" sz="2000" dirty="0" smtClean="0"/>
              <a:t>A rendszeres fizikai terhelés csökkenti a fájdalmat</a:t>
            </a:r>
          </a:p>
          <a:p>
            <a:r>
              <a:rPr lang="hu-HU" sz="2000" dirty="0" err="1" smtClean="0"/>
              <a:t>Chr</a:t>
            </a:r>
            <a:r>
              <a:rPr lang="hu-HU" sz="2000" dirty="0" smtClean="0"/>
              <a:t> </a:t>
            </a:r>
            <a:r>
              <a:rPr lang="hu-HU" sz="2000" dirty="0" err="1" smtClean="0"/>
              <a:t>pain</a:t>
            </a:r>
            <a:r>
              <a:rPr lang="hu-HU" sz="2000" dirty="0" smtClean="0"/>
              <a:t> esetén RVM ON és OFF </a:t>
            </a:r>
            <a:r>
              <a:rPr lang="hu-HU" sz="2000" dirty="0" err="1" smtClean="0"/>
              <a:t>cell</a:t>
            </a:r>
            <a:r>
              <a:rPr lang="hu-HU" sz="2000" dirty="0" smtClean="0"/>
              <a:t> aktivitás az OFF irányába tolódik</a:t>
            </a:r>
            <a:endParaRPr lang="hu-HU" sz="2000" dirty="0"/>
          </a:p>
        </p:txBody>
      </p:sp>
      <p:sp>
        <p:nvSpPr>
          <p:cNvPr id="7" name="Téglalap 6"/>
          <p:cNvSpPr/>
          <p:nvPr/>
        </p:nvSpPr>
        <p:spPr>
          <a:xfrm>
            <a:off x="4504765" y="3294529"/>
            <a:ext cx="1728315" cy="568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hu-HU" sz="1800" kern="1200">
              <a:solidFill>
                <a:prstClr val="white"/>
              </a:solidFill>
            </a:endParaRPr>
          </a:p>
        </p:txBody>
      </p:sp>
      <p:pic>
        <p:nvPicPr>
          <p:cNvPr id="8" name="Kép 7"/>
          <p:cNvPicPr>
            <a:picLocks noChangeAspect="1"/>
          </p:cNvPicPr>
          <p:nvPr/>
        </p:nvPicPr>
        <p:blipFill>
          <a:blip r:embed="rId3"/>
          <a:stretch>
            <a:fillRect/>
          </a:stretch>
        </p:blipFill>
        <p:spPr>
          <a:xfrm>
            <a:off x="397673" y="1511805"/>
            <a:ext cx="6196167" cy="1893758"/>
          </a:xfrm>
          <a:prstGeom prst="rect">
            <a:avLst/>
          </a:prstGeom>
        </p:spPr>
      </p:pic>
      <p:pic>
        <p:nvPicPr>
          <p:cNvPr id="4" name="Kép 3"/>
          <p:cNvPicPr>
            <a:picLocks noChangeAspect="1"/>
          </p:cNvPicPr>
          <p:nvPr/>
        </p:nvPicPr>
        <p:blipFill>
          <a:blip r:embed="rId4"/>
          <a:stretch>
            <a:fillRect/>
          </a:stretch>
        </p:blipFill>
        <p:spPr>
          <a:xfrm>
            <a:off x="6593840" y="1346394"/>
            <a:ext cx="5181600" cy="5094410"/>
          </a:xfrm>
          <a:prstGeom prst="rect">
            <a:avLst/>
          </a:prstGeom>
        </p:spPr>
      </p:pic>
      <p:pic>
        <p:nvPicPr>
          <p:cNvPr id="9" name="Kép 8"/>
          <p:cNvPicPr>
            <a:picLocks noChangeAspect="1"/>
          </p:cNvPicPr>
          <p:nvPr/>
        </p:nvPicPr>
        <p:blipFill>
          <a:blip r:embed="rId5"/>
          <a:stretch>
            <a:fillRect/>
          </a:stretch>
        </p:blipFill>
        <p:spPr>
          <a:xfrm>
            <a:off x="6593840" y="126764"/>
            <a:ext cx="5181600" cy="6557598"/>
          </a:xfrm>
          <a:prstGeom prst="rect">
            <a:avLst/>
          </a:prstGeom>
        </p:spPr>
      </p:pic>
    </p:spTree>
    <p:extLst>
      <p:ext uri="{BB962C8B-B14F-4D97-AF65-F5344CB8AC3E}">
        <p14:creationId xmlns:p14="http://schemas.microsoft.com/office/powerpoint/2010/main" val="185521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ép 11"/>
          <p:cNvPicPr>
            <a:picLocks noChangeAspect="1"/>
          </p:cNvPicPr>
          <p:nvPr/>
        </p:nvPicPr>
        <p:blipFill>
          <a:blip r:embed="rId3"/>
          <a:stretch>
            <a:fillRect/>
          </a:stretch>
        </p:blipFill>
        <p:spPr>
          <a:xfrm>
            <a:off x="6233080" y="2189665"/>
            <a:ext cx="5792478" cy="3760163"/>
          </a:xfrm>
          <a:prstGeom prst="rect">
            <a:avLst/>
          </a:prstGeom>
        </p:spPr>
      </p:pic>
      <p:sp>
        <p:nvSpPr>
          <p:cNvPr id="2" name="Cím 1"/>
          <p:cNvSpPr>
            <a:spLocks noGrp="1"/>
          </p:cNvSpPr>
          <p:nvPr>
            <p:ph type="title"/>
          </p:nvPr>
        </p:nvSpPr>
        <p:spPr/>
        <p:txBody>
          <a:bodyPr/>
          <a:lstStyle/>
          <a:p>
            <a:r>
              <a:rPr lang="hu-HU" altLang="hu-HU" sz="5400" b="1" dirty="0">
                <a:solidFill>
                  <a:srgbClr val="2B89B4"/>
                </a:solidFill>
                <a:latin typeface="Times New Roman" panose="02020603050405020304" pitchFamily="18" charset="0"/>
                <a:cs typeface="Times New Roman" panose="02020603050405020304" pitchFamily="18" charset="0"/>
              </a:rPr>
              <a:t>Moduláció </a:t>
            </a:r>
            <a:r>
              <a:rPr lang="hu-HU" altLang="hu-HU" sz="5400" b="1" dirty="0" smtClean="0">
                <a:solidFill>
                  <a:srgbClr val="2B89B4"/>
                </a:solidFill>
                <a:latin typeface="Times New Roman" panose="02020603050405020304" pitchFamily="18" charset="0"/>
                <a:cs typeface="Times New Roman" panose="02020603050405020304" pitchFamily="18" charset="0"/>
              </a:rPr>
              <a:t>– </a:t>
            </a:r>
            <a:r>
              <a:rPr lang="hu-HU" altLang="hu-HU" sz="5400" b="1" dirty="0" err="1" smtClean="0">
                <a:solidFill>
                  <a:schemeClr val="tx1">
                    <a:lumMod val="65000"/>
                    <a:lumOff val="35000"/>
                  </a:schemeClr>
                </a:solidFill>
                <a:latin typeface="Times New Roman" panose="02020603050405020304" pitchFamily="18" charset="0"/>
                <a:cs typeface="Times New Roman" panose="02020603050405020304" pitchFamily="18" charset="0"/>
              </a:rPr>
              <a:t>Serotoninerg</a:t>
            </a:r>
            <a:r>
              <a:rPr lang="hu-HU" altLang="hu-HU" sz="5400" b="1" dirty="0" smtClean="0">
                <a:solidFill>
                  <a:schemeClr val="tx1">
                    <a:lumMod val="65000"/>
                    <a:lumOff val="35000"/>
                  </a:schemeClr>
                </a:solidFill>
                <a:latin typeface="Times New Roman" panose="02020603050405020304" pitchFamily="18" charset="0"/>
                <a:cs typeface="Times New Roman" panose="02020603050405020304" pitchFamily="18" charset="0"/>
              </a:rPr>
              <a:t> rendszer</a:t>
            </a:r>
            <a:endParaRPr lang="hu-HU" sz="5400" dirty="0">
              <a:solidFill>
                <a:schemeClr val="tx1">
                  <a:lumMod val="65000"/>
                  <a:lumOff val="35000"/>
                </a:schemeClr>
              </a:solidFill>
            </a:endParaRPr>
          </a:p>
        </p:txBody>
      </p:sp>
      <p:sp>
        <p:nvSpPr>
          <p:cNvPr id="7" name="Téglalap 6"/>
          <p:cNvSpPr/>
          <p:nvPr/>
        </p:nvSpPr>
        <p:spPr>
          <a:xfrm>
            <a:off x="4504765" y="3294529"/>
            <a:ext cx="1728315" cy="568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hu-HU" sz="1800" kern="1200">
              <a:solidFill>
                <a:prstClr val="white"/>
              </a:solidFill>
            </a:endParaRPr>
          </a:p>
        </p:txBody>
      </p:sp>
      <p:pic>
        <p:nvPicPr>
          <p:cNvPr id="8" name="Kép 7"/>
          <p:cNvPicPr>
            <a:picLocks noChangeAspect="1"/>
          </p:cNvPicPr>
          <p:nvPr/>
        </p:nvPicPr>
        <p:blipFill>
          <a:blip r:embed="rId4"/>
          <a:stretch>
            <a:fillRect/>
          </a:stretch>
        </p:blipFill>
        <p:spPr>
          <a:xfrm>
            <a:off x="246931" y="3571473"/>
            <a:ext cx="5744377" cy="1667108"/>
          </a:xfrm>
          <a:prstGeom prst="rect">
            <a:avLst/>
          </a:prstGeom>
        </p:spPr>
      </p:pic>
      <p:pic>
        <p:nvPicPr>
          <p:cNvPr id="9" name="Kép 8"/>
          <p:cNvPicPr>
            <a:picLocks noChangeAspect="1"/>
          </p:cNvPicPr>
          <p:nvPr/>
        </p:nvPicPr>
        <p:blipFill>
          <a:blip r:embed="rId5"/>
          <a:stretch>
            <a:fillRect/>
          </a:stretch>
        </p:blipFill>
        <p:spPr>
          <a:xfrm>
            <a:off x="345441" y="1360931"/>
            <a:ext cx="6024880" cy="2008294"/>
          </a:xfrm>
          <a:prstGeom prst="rect">
            <a:avLst/>
          </a:prstGeom>
        </p:spPr>
      </p:pic>
      <p:sp>
        <p:nvSpPr>
          <p:cNvPr id="10" name="Szövegdoboz 9"/>
          <p:cNvSpPr txBox="1"/>
          <p:nvPr/>
        </p:nvSpPr>
        <p:spPr>
          <a:xfrm>
            <a:off x="3318556" y="1619886"/>
            <a:ext cx="762000" cy="307777"/>
          </a:xfrm>
          <a:prstGeom prst="rect">
            <a:avLst/>
          </a:prstGeom>
          <a:noFill/>
        </p:spPr>
        <p:txBody>
          <a:bodyPr wrap="square" rtlCol="0">
            <a:spAutoFit/>
          </a:bodyPr>
          <a:lstStyle/>
          <a:p>
            <a:pPr>
              <a:buClrTx/>
              <a:buFontTx/>
              <a:buNone/>
            </a:pPr>
            <a:r>
              <a:rPr lang="hu-HU" kern="1200" dirty="0" smtClean="0">
                <a:solidFill>
                  <a:prstClr val="black"/>
                </a:solidFill>
                <a:ea typeface="Arial Unicode MS"/>
                <a:cs typeface="+mn-cs"/>
              </a:rPr>
              <a:t>2019</a:t>
            </a:r>
            <a:endParaRPr lang="hu-HU" kern="1200" dirty="0">
              <a:solidFill>
                <a:prstClr val="black"/>
              </a:solidFill>
              <a:ea typeface="Arial Unicode MS"/>
              <a:cs typeface="+mn-cs"/>
            </a:endParaRPr>
          </a:p>
        </p:txBody>
      </p:sp>
      <p:sp>
        <p:nvSpPr>
          <p:cNvPr id="11" name="Szövegdoboz 10"/>
          <p:cNvSpPr txBox="1"/>
          <p:nvPr/>
        </p:nvSpPr>
        <p:spPr>
          <a:xfrm>
            <a:off x="609600" y="4405027"/>
            <a:ext cx="762000" cy="307777"/>
          </a:xfrm>
          <a:prstGeom prst="rect">
            <a:avLst/>
          </a:prstGeom>
          <a:noFill/>
        </p:spPr>
        <p:txBody>
          <a:bodyPr wrap="square" rtlCol="0">
            <a:spAutoFit/>
          </a:bodyPr>
          <a:lstStyle/>
          <a:p>
            <a:pPr>
              <a:buClrTx/>
              <a:buFontTx/>
              <a:buNone/>
            </a:pPr>
            <a:r>
              <a:rPr lang="hu-HU" kern="1200" dirty="0" smtClean="0">
                <a:solidFill>
                  <a:prstClr val="black"/>
                </a:solidFill>
                <a:ea typeface="Arial Unicode MS"/>
                <a:cs typeface="+mn-cs"/>
              </a:rPr>
              <a:t>2016</a:t>
            </a:r>
            <a:endParaRPr lang="hu-HU" kern="1200" dirty="0">
              <a:solidFill>
                <a:prstClr val="black"/>
              </a:solidFill>
              <a:ea typeface="Arial Unicode MS"/>
              <a:cs typeface="+mn-cs"/>
            </a:endParaRPr>
          </a:p>
        </p:txBody>
      </p:sp>
    </p:spTree>
    <p:extLst>
      <p:ext uri="{BB962C8B-B14F-4D97-AF65-F5344CB8AC3E}">
        <p14:creationId xmlns:p14="http://schemas.microsoft.com/office/powerpoint/2010/main" val="701191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hu-HU" altLang="ko-KR" dirty="0" smtClean="0">
                <a:solidFill>
                  <a:schemeClr val="accent2"/>
                </a:solidFill>
              </a:rPr>
              <a:t>Háttér </a:t>
            </a:r>
            <a:r>
              <a:rPr lang="hu-HU" altLang="ko-KR" dirty="0" smtClean="0"/>
              <a:t>Történet</a:t>
            </a:r>
            <a:endParaRPr lang="ko-KR" altLang="en-US" dirty="0"/>
          </a:p>
        </p:txBody>
      </p:sp>
      <p:grpSp>
        <p:nvGrpSpPr>
          <p:cNvPr id="4" name="그룹 3">
            <a:extLst>
              <a:ext uri="{FF2B5EF4-FFF2-40B4-BE49-F238E27FC236}">
                <a16:creationId xmlns:a16="http://schemas.microsoft.com/office/drawing/2014/main" xmlns="" id="{7C35CC69-3ECE-4392-8ED4-20593C2E297E}"/>
              </a:ext>
            </a:extLst>
          </p:cNvPr>
          <p:cNvGrpSpPr/>
          <p:nvPr/>
        </p:nvGrpSpPr>
        <p:grpSpPr>
          <a:xfrm>
            <a:off x="853514" y="1942835"/>
            <a:ext cx="3059751" cy="2351877"/>
            <a:chOff x="640135" y="1457126"/>
            <a:chExt cx="2294813" cy="1763908"/>
          </a:xfrm>
        </p:grpSpPr>
        <p:sp>
          <p:nvSpPr>
            <p:cNvPr id="8" name="Rounded Rectangle 7"/>
            <p:cNvSpPr/>
            <p:nvPr/>
          </p:nvSpPr>
          <p:spPr>
            <a:xfrm>
              <a:off x="640135" y="1457126"/>
              <a:ext cx="2069491" cy="11178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defRPr/>
              </a:pPr>
              <a:endParaRPr lang="ko-KR" altLang="en-US" sz="2400" kern="1200" dirty="0">
                <a:solidFill>
                  <a:prstClr val="white"/>
                </a:solidFill>
              </a:endParaRPr>
            </a:p>
          </p:txBody>
        </p:sp>
        <p:sp>
          <p:nvSpPr>
            <p:cNvPr id="9" name="Rounded Rectangle 8"/>
            <p:cNvSpPr/>
            <p:nvPr/>
          </p:nvSpPr>
          <p:spPr>
            <a:xfrm>
              <a:off x="865457" y="2270619"/>
              <a:ext cx="2069491" cy="950415"/>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defRPr/>
              </a:pPr>
              <a:endParaRPr lang="ko-KR" altLang="en-US" sz="2400" kern="1200" dirty="0">
                <a:solidFill>
                  <a:prstClr val="white"/>
                </a:solidFill>
              </a:endParaRPr>
            </a:p>
          </p:txBody>
        </p:sp>
      </p:grpSp>
      <p:grpSp>
        <p:nvGrpSpPr>
          <p:cNvPr id="10" name="Group 9"/>
          <p:cNvGrpSpPr/>
          <p:nvPr/>
        </p:nvGrpSpPr>
        <p:grpSpPr>
          <a:xfrm>
            <a:off x="1100834" y="2132687"/>
            <a:ext cx="2334005" cy="650745"/>
            <a:chOff x="3130993" y="4305850"/>
            <a:chExt cx="1715538" cy="577389"/>
          </a:xfrm>
        </p:grpSpPr>
        <p:sp>
          <p:nvSpPr>
            <p:cNvPr id="14" name="TextBox 13"/>
            <p:cNvSpPr txBox="1"/>
            <p:nvPr/>
          </p:nvSpPr>
          <p:spPr>
            <a:xfrm>
              <a:off x="3134992" y="4582849"/>
              <a:ext cx="1711539" cy="300390"/>
            </a:xfrm>
            <a:prstGeom prst="rect">
              <a:avLst/>
            </a:prstGeom>
            <a:noFill/>
          </p:spPr>
          <p:txBody>
            <a:bodyPr wrap="square" rtlCol="0">
              <a:spAutoFit/>
            </a:bodyPr>
            <a:lstStyle/>
            <a:p>
              <a:pPr defTabSz="1219170" latinLnBrk="1">
                <a:buClrTx/>
                <a:buFontTx/>
                <a:buNone/>
                <a:defRPr/>
              </a:pPr>
              <a:endParaRPr lang="ko-KR" altLang="en-US" sz="1600" kern="1200" dirty="0">
                <a:solidFill>
                  <a:prstClr val="white"/>
                </a:solidFill>
                <a:ea typeface="Arial Unicode MS"/>
                <a:cs typeface="Arial" pitchFamily="34" charset="0"/>
              </a:endParaRPr>
            </a:p>
          </p:txBody>
        </p:sp>
        <p:sp>
          <p:nvSpPr>
            <p:cNvPr id="15" name="TextBox 14"/>
            <p:cNvSpPr txBox="1"/>
            <p:nvPr/>
          </p:nvSpPr>
          <p:spPr>
            <a:xfrm>
              <a:off x="3130993" y="4305850"/>
              <a:ext cx="1715538" cy="518856"/>
            </a:xfrm>
            <a:prstGeom prst="rect">
              <a:avLst/>
            </a:prstGeom>
            <a:noFill/>
          </p:spPr>
          <p:txBody>
            <a:bodyPr wrap="square" rtlCol="0">
              <a:spAutoFit/>
            </a:bodyPr>
            <a:lstStyle/>
            <a:p>
              <a:pPr defTabSz="1219170" latinLnBrk="1">
                <a:buClrTx/>
                <a:buFontTx/>
                <a:buNone/>
                <a:defRPr/>
              </a:pPr>
              <a:r>
                <a:rPr lang="en-US" altLang="ko-KR" sz="1600" b="1" kern="1200" dirty="0" smtClean="0">
                  <a:solidFill>
                    <a:prstClr val="white"/>
                  </a:solidFill>
                  <a:ea typeface="Arial Unicode MS"/>
                  <a:cs typeface="Arial" pitchFamily="34" charset="0"/>
                </a:rPr>
                <a:t>R</a:t>
              </a:r>
              <a:r>
                <a:rPr lang="en-US" altLang="ko-KR" sz="1600" b="1" kern="1200" dirty="0">
                  <a:solidFill>
                    <a:prstClr val="white"/>
                  </a:solidFill>
                  <a:ea typeface="Arial Unicode MS"/>
                  <a:cs typeface="Arial" pitchFamily="34" charset="0"/>
                </a:rPr>
                <a:t>. </a:t>
              </a:r>
              <a:r>
                <a:rPr lang="en-US" altLang="ko-KR" sz="1600" b="1" kern="1200" dirty="0" err="1">
                  <a:solidFill>
                    <a:prstClr val="white"/>
                  </a:solidFill>
                  <a:ea typeface="Arial Unicode MS"/>
                  <a:cs typeface="Arial" pitchFamily="34" charset="0"/>
                </a:rPr>
                <a:t>Melzack</a:t>
              </a:r>
              <a:r>
                <a:rPr lang="en-US" altLang="ko-KR" sz="1600" b="1" kern="1200" dirty="0">
                  <a:solidFill>
                    <a:prstClr val="white"/>
                  </a:solidFill>
                  <a:ea typeface="Arial Unicode MS"/>
                  <a:cs typeface="Arial" pitchFamily="34" charset="0"/>
                </a:rPr>
                <a:t> </a:t>
              </a:r>
              <a:r>
                <a:rPr lang="en-US" altLang="ko-KR" sz="1600" b="1" kern="1200" dirty="0" err="1">
                  <a:solidFill>
                    <a:prstClr val="white"/>
                  </a:solidFill>
                  <a:ea typeface="Arial Unicode MS"/>
                  <a:cs typeface="Arial" pitchFamily="34" charset="0"/>
                </a:rPr>
                <a:t>és</a:t>
              </a:r>
              <a:r>
                <a:rPr lang="en-US" altLang="ko-KR" sz="1600" b="1" kern="1200" dirty="0">
                  <a:solidFill>
                    <a:prstClr val="white"/>
                  </a:solidFill>
                  <a:ea typeface="Arial Unicode MS"/>
                  <a:cs typeface="Arial" pitchFamily="34" charset="0"/>
                </a:rPr>
                <a:t> </a:t>
              </a:r>
              <a:endParaRPr lang="hu-HU" altLang="ko-KR" sz="1600" b="1" kern="1200" dirty="0" smtClean="0">
                <a:solidFill>
                  <a:prstClr val="white"/>
                </a:solidFill>
                <a:ea typeface="Arial Unicode MS"/>
                <a:cs typeface="Arial" pitchFamily="34" charset="0"/>
              </a:endParaRPr>
            </a:p>
            <a:p>
              <a:pPr defTabSz="1219170" latinLnBrk="1">
                <a:buClrTx/>
                <a:buFontTx/>
                <a:buNone/>
                <a:defRPr/>
              </a:pPr>
              <a:r>
                <a:rPr lang="en-US" altLang="ko-KR" sz="1600" b="1" kern="1200" dirty="0" smtClean="0">
                  <a:solidFill>
                    <a:prstClr val="white"/>
                  </a:solidFill>
                  <a:ea typeface="Arial Unicode MS"/>
                  <a:cs typeface="Arial" pitchFamily="34" charset="0"/>
                </a:rPr>
                <a:t>P</a:t>
              </a:r>
              <a:r>
                <a:rPr lang="en-US" altLang="ko-KR" sz="1600" b="1" kern="1200" dirty="0">
                  <a:solidFill>
                    <a:prstClr val="white"/>
                  </a:solidFill>
                  <a:ea typeface="Arial Unicode MS"/>
                  <a:cs typeface="Arial" pitchFamily="34" charset="0"/>
                </a:rPr>
                <a:t>. Wall (Science </a:t>
              </a:r>
              <a:r>
                <a:rPr lang="en-US" altLang="ko-KR" sz="1600" b="1" kern="1200" dirty="0" smtClean="0">
                  <a:solidFill>
                    <a:prstClr val="white"/>
                  </a:solidFill>
                  <a:ea typeface="Arial Unicode MS"/>
                  <a:cs typeface="Arial" pitchFamily="34" charset="0"/>
                </a:rPr>
                <a:t>1965</a:t>
              </a:r>
              <a:r>
                <a:rPr lang="hu-HU" altLang="ko-KR" sz="1600" b="1" kern="1200" dirty="0" smtClean="0">
                  <a:solidFill>
                    <a:prstClr val="white"/>
                  </a:solidFill>
                  <a:ea typeface="Arial Unicode MS"/>
                  <a:cs typeface="Arial" pitchFamily="34" charset="0"/>
                </a:rPr>
                <a:t>)</a:t>
              </a:r>
              <a:r>
                <a:rPr lang="en-US" altLang="ko-KR" sz="1600" b="1" kern="1200" dirty="0" smtClean="0">
                  <a:solidFill>
                    <a:prstClr val="white"/>
                  </a:solidFill>
                  <a:ea typeface="Arial Unicode MS"/>
                  <a:cs typeface="Arial" pitchFamily="34" charset="0"/>
                </a:rPr>
                <a:t> </a:t>
              </a:r>
              <a:endParaRPr lang="ko-KR" altLang="en-US" sz="1600" b="1" kern="1200" dirty="0">
                <a:solidFill>
                  <a:prstClr val="white"/>
                </a:solidFill>
                <a:ea typeface="Arial Unicode MS"/>
                <a:cs typeface="Arial" pitchFamily="34" charset="0"/>
              </a:endParaRPr>
            </a:p>
          </p:txBody>
        </p:sp>
      </p:grpSp>
      <p:sp>
        <p:nvSpPr>
          <p:cNvPr id="13" name="Text Placeholder 13"/>
          <p:cNvSpPr txBox="1">
            <a:spLocks/>
          </p:cNvSpPr>
          <p:nvPr/>
        </p:nvSpPr>
        <p:spPr>
          <a:xfrm>
            <a:off x="1396527" y="3062228"/>
            <a:ext cx="2245926" cy="344117"/>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ClrTx/>
              <a:buFont typeface="Arial" pitchFamily="34" charset="0"/>
              <a:buNone/>
              <a:defRPr/>
            </a:pPr>
            <a:r>
              <a:rPr lang="hu-HU" sz="1867" b="1" dirty="0" smtClean="0">
                <a:solidFill>
                  <a:prstClr val="black">
                    <a:lumMod val="75000"/>
                    <a:lumOff val="25000"/>
                  </a:prstClr>
                </a:solidFill>
                <a:cs typeface="Arial" pitchFamily="34" charset="0"/>
              </a:rPr>
              <a:t>Moduláció</a:t>
            </a:r>
            <a:endParaRPr lang="en-US" sz="1867" b="1" dirty="0">
              <a:solidFill>
                <a:prstClr val="black">
                  <a:lumMod val="75000"/>
                  <a:lumOff val="25000"/>
                </a:prstClr>
              </a:solidFill>
              <a:cs typeface="Arial" pitchFamily="34" charset="0"/>
            </a:endParaRPr>
          </a:p>
        </p:txBody>
      </p:sp>
      <p:grpSp>
        <p:nvGrpSpPr>
          <p:cNvPr id="3" name="그룹 2">
            <a:extLst>
              <a:ext uri="{FF2B5EF4-FFF2-40B4-BE49-F238E27FC236}">
                <a16:creationId xmlns:a16="http://schemas.microsoft.com/office/drawing/2014/main" xmlns="" id="{C53DBCC3-4719-485D-AB97-A8141A91B4C9}"/>
              </a:ext>
            </a:extLst>
          </p:cNvPr>
          <p:cNvGrpSpPr/>
          <p:nvPr/>
        </p:nvGrpSpPr>
        <p:grpSpPr>
          <a:xfrm>
            <a:off x="4565901" y="1942835"/>
            <a:ext cx="3059751" cy="2351877"/>
            <a:chOff x="3424425" y="1457126"/>
            <a:chExt cx="2294813" cy="1763908"/>
          </a:xfrm>
        </p:grpSpPr>
        <p:sp>
          <p:nvSpPr>
            <p:cNvPr id="17" name="Rounded Rectangle 16"/>
            <p:cNvSpPr/>
            <p:nvPr/>
          </p:nvSpPr>
          <p:spPr>
            <a:xfrm>
              <a:off x="3424425" y="1457126"/>
              <a:ext cx="2069491" cy="11178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defRPr/>
              </a:pPr>
              <a:endParaRPr lang="ko-KR" altLang="en-US" sz="2400" kern="1200" dirty="0">
                <a:solidFill>
                  <a:prstClr val="white"/>
                </a:solidFill>
              </a:endParaRPr>
            </a:p>
          </p:txBody>
        </p:sp>
        <p:sp>
          <p:nvSpPr>
            <p:cNvPr id="18" name="Rounded Rectangle 17"/>
            <p:cNvSpPr/>
            <p:nvPr/>
          </p:nvSpPr>
          <p:spPr>
            <a:xfrm>
              <a:off x="3649747" y="2270619"/>
              <a:ext cx="2069491" cy="950415"/>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defRPr/>
              </a:pPr>
              <a:endParaRPr lang="ko-KR" altLang="en-US" sz="2400" kern="1200" dirty="0">
                <a:solidFill>
                  <a:prstClr val="white"/>
                </a:solidFill>
              </a:endParaRPr>
            </a:p>
          </p:txBody>
        </p:sp>
      </p:grpSp>
      <p:sp>
        <p:nvSpPr>
          <p:cNvPr id="24" name="TextBox 23"/>
          <p:cNvSpPr txBox="1"/>
          <p:nvPr/>
        </p:nvSpPr>
        <p:spPr>
          <a:xfrm>
            <a:off x="4813221" y="2132689"/>
            <a:ext cx="2334004" cy="338554"/>
          </a:xfrm>
          <a:prstGeom prst="rect">
            <a:avLst/>
          </a:prstGeom>
          <a:noFill/>
        </p:spPr>
        <p:txBody>
          <a:bodyPr wrap="square" rtlCol="0">
            <a:spAutoFit/>
          </a:bodyPr>
          <a:lstStyle/>
          <a:p>
            <a:pPr defTabSz="1219170" latinLnBrk="1">
              <a:buClrTx/>
              <a:buFontTx/>
              <a:buNone/>
              <a:defRPr/>
            </a:pPr>
            <a:r>
              <a:rPr lang="hu-HU" altLang="ko-KR" sz="1600" b="1" kern="1200" dirty="0" smtClean="0">
                <a:solidFill>
                  <a:prstClr val="white"/>
                </a:solidFill>
                <a:ea typeface="Arial Unicode MS"/>
                <a:cs typeface="Arial" pitchFamily="34" charset="0"/>
              </a:rPr>
              <a:t>Gate </a:t>
            </a:r>
            <a:r>
              <a:rPr lang="hu-HU" altLang="ko-KR" sz="1600" b="1" kern="1200" dirty="0" err="1" smtClean="0">
                <a:solidFill>
                  <a:prstClr val="white"/>
                </a:solidFill>
                <a:ea typeface="Arial Unicode MS"/>
                <a:cs typeface="Arial" pitchFamily="34" charset="0"/>
              </a:rPr>
              <a:t>control</a:t>
            </a:r>
            <a:r>
              <a:rPr lang="hu-HU" altLang="ko-KR" sz="1600" b="1" kern="1200" dirty="0" smtClean="0">
                <a:solidFill>
                  <a:prstClr val="white"/>
                </a:solidFill>
                <a:ea typeface="Arial Unicode MS"/>
                <a:cs typeface="Arial" pitchFamily="34" charset="0"/>
              </a:rPr>
              <a:t> </a:t>
            </a:r>
            <a:r>
              <a:rPr lang="hu-HU" altLang="ko-KR" sz="1600" b="1" kern="1200" dirty="0" err="1" smtClean="0">
                <a:solidFill>
                  <a:prstClr val="white"/>
                </a:solidFill>
                <a:ea typeface="Arial Unicode MS"/>
                <a:cs typeface="Arial" pitchFamily="34" charset="0"/>
              </a:rPr>
              <a:t>theory</a:t>
            </a:r>
            <a:endParaRPr lang="ko-KR" altLang="en-US" sz="1600" b="1" kern="1200" dirty="0">
              <a:solidFill>
                <a:prstClr val="white"/>
              </a:solidFill>
              <a:ea typeface="Arial Unicode MS"/>
              <a:cs typeface="Arial" pitchFamily="34" charset="0"/>
            </a:endParaRPr>
          </a:p>
        </p:txBody>
      </p:sp>
      <p:grpSp>
        <p:nvGrpSpPr>
          <p:cNvPr id="20" name="Group 19"/>
          <p:cNvGrpSpPr/>
          <p:nvPr/>
        </p:nvGrpSpPr>
        <p:grpSpPr>
          <a:xfrm>
            <a:off x="4745736" y="3062228"/>
            <a:ext cx="3008376" cy="1055609"/>
            <a:chOff x="4496824" y="2092390"/>
            <a:chExt cx="2461052" cy="787963"/>
          </a:xfrm>
        </p:grpSpPr>
        <p:sp>
          <p:nvSpPr>
            <p:cNvPr id="21" name="Text Placeholder 12"/>
            <p:cNvSpPr txBox="1">
              <a:spLocks/>
            </p:cNvSpPr>
            <p:nvPr/>
          </p:nvSpPr>
          <p:spPr>
            <a:xfrm>
              <a:off x="4496824" y="2413617"/>
              <a:ext cx="2461052" cy="466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ClrTx/>
                <a:buFont typeface="Arial" pitchFamily="34" charset="0"/>
                <a:buNone/>
                <a:defRPr/>
              </a:pPr>
              <a:r>
                <a:rPr lang="en-US" altLang="ko-KR" sz="1600" dirty="0">
                  <a:solidFill>
                    <a:prstClr val="black">
                      <a:lumMod val="75000"/>
                      <a:lumOff val="25000"/>
                    </a:prstClr>
                  </a:solidFill>
                  <a:cs typeface="Arial" pitchFamily="34" charset="0"/>
                </a:rPr>
                <a:t>a </a:t>
              </a:r>
              <a:r>
                <a:rPr lang="en-US" altLang="ko-KR" sz="1600" dirty="0" err="1">
                  <a:solidFill>
                    <a:prstClr val="black">
                      <a:lumMod val="75000"/>
                      <a:lumOff val="25000"/>
                    </a:prstClr>
                  </a:solidFill>
                  <a:cs typeface="Arial" pitchFamily="34" charset="0"/>
                </a:rPr>
                <a:t>fájdalom</a:t>
              </a:r>
              <a:r>
                <a:rPr lang="en-US" altLang="ko-KR" sz="1600" dirty="0">
                  <a:solidFill>
                    <a:prstClr val="black">
                      <a:lumMod val="75000"/>
                      <a:lumOff val="25000"/>
                    </a:prstClr>
                  </a:solidFill>
                  <a:cs typeface="Arial" pitchFamily="34" charset="0"/>
                </a:rPr>
                <a:t> </a:t>
              </a:r>
              <a:r>
                <a:rPr lang="en-US" altLang="ko-KR" sz="1600" dirty="0" err="1">
                  <a:solidFill>
                    <a:prstClr val="black">
                      <a:lumMod val="75000"/>
                      <a:lumOff val="25000"/>
                    </a:prstClr>
                  </a:solidFill>
                  <a:cs typeface="Arial" pitchFamily="34" charset="0"/>
                </a:rPr>
                <a:t>érzékelés</a:t>
              </a:r>
              <a:r>
                <a:rPr lang="en-US" altLang="ko-KR" sz="1600" dirty="0">
                  <a:solidFill>
                    <a:prstClr val="black">
                      <a:lumMod val="75000"/>
                      <a:lumOff val="25000"/>
                    </a:prstClr>
                  </a:solidFill>
                  <a:cs typeface="Arial" pitchFamily="34" charset="0"/>
                </a:rPr>
                <a:t> </a:t>
              </a:r>
              <a:r>
                <a:rPr lang="en-US" altLang="ko-KR" sz="1600" dirty="0" err="1">
                  <a:solidFill>
                    <a:prstClr val="black">
                      <a:lumMod val="75000"/>
                      <a:lumOff val="25000"/>
                    </a:prstClr>
                  </a:solidFill>
                  <a:cs typeface="Arial" pitchFamily="34" charset="0"/>
                </a:rPr>
                <a:t>valójában</a:t>
              </a:r>
              <a:r>
                <a:rPr lang="en-US" altLang="ko-KR" sz="1600" dirty="0">
                  <a:solidFill>
                    <a:prstClr val="black">
                      <a:lumMod val="75000"/>
                      <a:lumOff val="25000"/>
                    </a:prstClr>
                  </a:solidFill>
                  <a:cs typeface="Arial" pitchFamily="34" charset="0"/>
                </a:rPr>
                <a:t> </a:t>
              </a:r>
              <a:r>
                <a:rPr lang="en-US" altLang="ko-KR" sz="1600" dirty="0" err="1">
                  <a:solidFill>
                    <a:prstClr val="black">
                      <a:lumMod val="75000"/>
                      <a:lumOff val="25000"/>
                    </a:prstClr>
                  </a:solidFill>
                  <a:cs typeface="Arial" pitchFamily="34" charset="0"/>
                </a:rPr>
                <a:t>kortikális</a:t>
              </a:r>
              <a:r>
                <a:rPr lang="en-US" altLang="ko-KR" sz="1600" dirty="0">
                  <a:solidFill>
                    <a:prstClr val="black">
                      <a:lumMod val="75000"/>
                      <a:lumOff val="25000"/>
                    </a:prstClr>
                  </a:solidFill>
                  <a:cs typeface="Arial" pitchFamily="34" charset="0"/>
                </a:rPr>
                <a:t> </a:t>
              </a:r>
              <a:r>
                <a:rPr lang="en-US" altLang="ko-KR" sz="1600" dirty="0" err="1">
                  <a:solidFill>
                    <a:prstClr val="black">
                      <a:lumMod val="75000"/>
                      <a:lumOff val="25000"/>
                    </a:prstClr>
                  </a:solidFill>
                  <a:cs typeface="Arial" pitchFamily="34" charset="0"/>
                </a:rPr>
                <a:t>tevékenység</a:t>
              </a:r>
              <a:r>
                <a:rPr lang="en-US" altLang="ko-KR" sz="1600" dirty="0">
                  <a:solidFill>
                    <a:prstClr val="black">
                      <a:lumMod val="75000"/>
                      <a:lumOff val="25000"/>
                    </a:prstClr>
                  </a:solidFill>
                  <a:cs typeface="Arial" pitchFamily="34" charset="0"/>
                </a:rPr>
                <a:t>, </a:t>
              </a:r>
              <a:r>
                <a:rPr lang="en-US" altLang="ko-KR" sz="1600" dirty="0" err="1">
                  <a:solidFill>
                    <a:prstClr val="black">
                      <a:lumMod val="75000"/>
                      <a:lumOff val="25000"/>
                    </a:prstClr>
                  </a:solidFill>
                  <a:cs typeface="Arial" pitchFamily="34" charset="0"/>
                </a:rPr>
                <a:t>így</a:t>
              </a:r>
              <a:r>
                <a:rPr lang="en-US" altLang="ko-KR" sz="1600" dirty="0">
                  <a:solidFill>
                    <a:prstClr val="black">
                      <a:lumMod val="75000"/>
                      <a:lumOff val="25000"/>
                    </a:prstClr>
                  </a:solidFill>
                  <a:cs typeface="Arial" pitchFamily="34" charset="0"/>
                </a:rPr>
                <a:t> </a:t>
              </a:r>
              <a:r>
                <a:rPr lang="en-US" altLang="ko-KR" sz="1600" dirty="0" err="1">
                  <a:solidFill>
                    <a:prstClr val="black">
                      <a:lumMod val="75000"/>
                      <a:lumOff val="25000"/>
                    </a:prstClr>
                  </a:solidFill>
                  <a:cs typeface="Arial" pitchFamily="34" charset="0"/>
                </a:rPr>
                <a:t>pszichológiai</a:t>
              </a:r>
              <a:r>
                <a:rPr lang="en-US" altLang="ko-KR" sz="1600" dirty="0">
                  <a:solidFill>
                    <a:prstClr val="black">
                      <a:lumMod val="75000"/>
                      <a:lumOff val="25000"/>
                    </a:prstClr>
                  </a:solidFill>
                  <a:cs typeface="Arial" pitchFamily="34" charset="0"/>
                </a:rPr>
                <a:t> </a:t>
              </a:r>
              <a:r>
                <a:rPr lang="en-US" altLang="ko-KR" sz="1600" dirty="0" err="1">
                  <a:solidFill>
                    <a:prstClr val="black">
                      <a:lumMod val="75000"/>
                      <a:lumOff val="25000"/>
                    </a:prstClr>
                  </a:solidFill>
                  <a:cs typeface="Arial" pitchFamily="34" charset="0"/>
                </a:rPr>
                <a:t>fenomén</a:t>
              </a:r>
              <a:endParaRPr lang="en-US" sz="1600" dirty="0">
                <a:solidFill>
                  <a:prstClr val="black">
                    <a:lumMod val="75000"/>
                    <a:lumOff val="25000"/>
                  </a:prstClr>
                </a:solidFill>
                <a:cs typeface="Arial" pitchFamily="34" charset="0"/>
              </a:endParaRPr>
            </a:p>
          </p:txBody>
        </p:sp>
        <p:sp>
          <p:nvSpPr>
            <p:cNvPr id="22" name="Text Placeholder 13"/>
            <p:cNvSpPr txBox="1">
              <a:spLocks/>
            </p:cNvSpPr>
            <p:nvPr/>
          </p:nvSpPr>
          <p:spPr>
            <a:xfrm>
              <a:off x="4496824" y="2092390"/>
              <a:ext cx="2461052" cy="30532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ClrTx/>
                <a:buFont typeface="Arial" pitchFamily="34" charset="0"/>
                <a:buNone/>
                <a:defRPr/>
              </a:pPr>
              <a:r>
                <a:rPr lang="hu-HU" sz="1600" b="1" dirty="0" smtClean="0">
                  <a:solidFill>
                    <a:prstClr val="black">
                      <a:lumMod val="75000"/>
                      <a:lumOff val="25000"/>
                    </a:prstClr>
                  </a:solidFill>
                  <a:cs typeface="Arial" pitchFamily="34" charset="0"/>
                </a:rPr>
                <a:t>P</a:t>
              </a:r>
              <a:r>
                <a:rPr lang="en-US" sz="1600" b="1" dirty="0" smtClean="0">
                  <a:solidFill>
                    <a:prstClr val="black">
                      <a:lumMod val="75000"/>
                      <a:lumOff val="25000"/>
                    </a:prstClr>
                  </a:solidFill>
                  <a:cs typeface="Arial" pitchFamily="34" charset="0"/>
                </a:rPr>
                <a:t>s</a:t>
              </a:r>
              <a:r>
                <a:rPr lang="hu-HU" sz="1600" b="1" dirty="0" err="1" smtClean="0">
                  <a:solidFill>
                    <a:prstClr val="black">
                      <a:lumMod val="75000"/>
                      <a:lumOff val="25000"/>
                    </a:prstClr>
                  </a:solidFill>
                  <a:cs typeface="Arial" pitchFamily="34" charset="0"/>
                </a:rPr>
                <a:t>zichológiai</a:t>
              </a:r>
              <a:r>
                <a:rPr lang="hu-HU" sz="1600" b="1" dirty="0" smtClean="0">
                  <a:solidFill>
                    <a:prstClr val="black">
                      <a:lumMod val="75000"/>
                      <a:lumOff val="25000"/>
                    </a:prstClr>
                  </a:solidFill>
                  <a:cs typeface="Arial" pitchFamily="34" charset="0"/>
                </a:rPr>
                <a:t> jelenség</a:t>
              </a:r>
              <a:endParaRPr lang="en-US" sz="1600" b="1" dirty="0">
                <a:solidFill>
                  <a:prstClr val="black">
                    <a:lumMod val="75000"/>
                    <a:lumOff val="25000"/>
                  </a:prstClr>
                </a:solidFill>
                <a:cs typeface="Arial" pitchFamily="34" charset="0"/>
              </a:endParaRPr>
            </a:p>
          </p:txBody>
        </p:sp>
      </p:grpSp>
      <p:grpSp>
        <p:nvGrpSpPr>
          <p:cNvPr id="2" name="그룹 1">
            <a:extLst>
              <a:ext uri="{FF2B5EF4-FFF2-40B4-BE49-F238E27FC236}">
                <a16:creationId xmlns:a16="http://schemas.microsoft.com/office/drawing/2014/main" xmlns="" id="{6B21EB6E-36AC-489F-BDB9-7923A6A5D41C}"/>
              </a:ext>
            </a:extLst>
          </p:cNvPr>
          <p:cNvGrpSpPr/>
          <p:nvPr/>
        </p:nvGrpSpPr>
        <p:grpSpPr>
          <a:xfrm>
            <a:off x="8278287" y="1942835"/>
            <a:ext cx="3059751" cy="2351877"/>
            <a:chOff x="6208715" y="1457126"/>
            <a:chExt cx="2294813" cy="1763908"/>
          </a:xfrm>
        </p:grpSpPr>
        <p:sp>
          <p:nvSpPr>
            <p:cNvPr id="26" name="Rounded Rectangle 25"/>
            <p:cNvSpPr/>
            <p:nvPr/>
          </p:nvSpPr>
          <p:spPr>
            <a:xfrm>
              <a:off x="6208715" y="1457126"/>
              <a:ext cx="2069491" cy="111782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defRPr/>
              </a:pPr>
              <a:endParaRPr lang="ko-KR" altLang="en-US" sz="2400" kern="1200" dirty="0">
                <a:solidFill>
                  <a:prstClr val="white"/>
                </a:solidFill>
              </a:endParaRPr>
            </a:p>
          </p:txBody>
        </p:sp>
        <p:sp>
          <p:nvSpPr>
            <p:cNvPr id="27" name="Rounded Rectangle 26"/>
            <p:cNvSpPr/>
            <p:nvPr/>
          </p:nvSpPr>
          <p:spPr>
            <a:xfrm>
              <a:off x="6434037" y="2270619"/>
              <a:ext cx="2069491" cy="950415"/>
            </a:xfrm>
            <a:prstGeom prst="round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defRPr/>
              </a:pPr>
              <a:endParaRPr lang="ko-KR" altLang="en-US" sz="2400" kern="1200" dirty="0">
                <a:solidFill>
                  <a:prstClr val="white"/>
                </a:solidFill>
              </a:endParaRPr>
            </a:p>
          </p:txBody>
        </p:sp>
      </p:grpSp>
      <p:grpSp>
        <p:nvGrpSpPr>
          <p:cNvPr id="28" name="Group 27"/>
          <p:cNvGrpSpPr/>
          <p:nvPr/>
        </p:nvGrpSpPr>
        <p:grpSpPr>
          <a:xfrm>
            <a:off x="8530465" y="2132691"/>
            <a:ext cx="2405761" cy="584775"/>
            <a:chOff x="3134992" y="4305850"/>
            <a:chExt cx="1981461" cy="997301"/>
          </a:xfrm>
        </p:grpSpPr>
        <p:sp>
          <p:nvSpPr>
            <p:cNvPr id="32" name="TextBox 31"/>
            <p:cNvSpPr txBox="1"/>
            <p:nvPr/>
          </p:nvSpPr>
          <p:spPr>
            <a:xfrm>
              <a:off x="3134992" y="4582849"/>
              <a:ext cx="1711539" cy="577386"/>
            </a:xfrm>
            <a:prstGeom prst="rect">
              <a:avLst/>
            </a:prstGeom>
            <a:noFill/>
          </p:spPr>
          <p:txBody>
            <a:bodyPr wrap="square" rtlCol="0">
              <a:spAutoFit/>
            </a:bodyPr>
            <a:lstStyle/>
            <a:p>
              <a:pPr defTabSz="1219170" latinLnBrk="1">
                <a:buClrTx/>
                <a:buFontTx/>
                <a:buNone/>
                <a:defRPr/>
              </a:pPr>
              <a:endParaRPr lang="ko-KR" altLang="en-US" sz="1600" kern="1200" dirty="0">
                <a:solidFill>
                  <a:prstClr val="white"/>
                </a:solidFill>
                <a:ea typeface="Arial Unicode MS"/>
                <a:cs typeface="Arial" pitchFamily="34" charset="0"/>
              </a:endParaRPr>
            </a:p>
          </p:txBody>
        </p:sp>
        <p:sp>
          <p:nvSpPr>
            <p:cNvPr id="33" name="TextBox 32"/>
            <p:cNvSpPr txBox="1"/>
            <p:nvPr/>
          </p:nvSpPr>
          <p:spPr>
            <a:xfrm>
              <a:off x="3134992" y="4305850"/>
              <a:ext cx="1981461" cy="997301"/>
            </a:xfrm>
            <a:prstGeom prst="rect">
              <a:avLst/>
            </a:prstGeom>
            <a:noFill/>
          </p:spPr>
          <p:txBody>
            <a:bodyPr wrap="square" rtlCol="0">
              <a:spAutoFit/>
            </a:bodyPr>
            <a:lstStyle/>
            <a:p>
              <a:pPr defTabSz="1219170" latinLnBrk="1">
                <a:buClrTx/>
                <a:buFontTx/>
                <a:buNone/>
                <a:defRPr/>
              </a:pPr>
              <a:r>
                <a:rPr lang="en-US" altLang="ko-KR" sz="1600" b="1" kern="1200" dirty="0">
                  <a:solidFill>
                    <a:prstClr val="white"/>
                  </a:solidFill>
                  <a:ea typeface="Arial Unicode MS"/>
                  <a:cs typeface="Arial" pitchFamily="34" charset="0"/>
                </a:rPr>
                <a:t>1998 Multimodal approach </a:t>
              </a:r>
              <a:endParaRPr lang="ko-KR" altLang="en-US" sz="1600" b="1" kern="1200" dirty="0">
                <a:solidFill>
                  <a:prstClr val="white"/>
                </a:solidFill>
                <a:ea typeface="Arial Unicode MS"/>
                <a:cs typeface="Arial" pitchFamily="34" charset="0"/>
              </a:endParaRPr>
            </a:p>
          </p:txBody>
        </p:sp>
      </p:grpSp>
      <p:grpSp>
        <p:nvGrpSpPr>
          <p:cNvPr id="29" name="Group 28"/>
          <p:cNvGrpSpPr/>
          <p:nvPr/>
        </p:nvGrpSpPr>
        <p:grpSpPr>
          <a:xfrm>
            <a:off x="8586583" y="3229766"/>
            <a:ext cx="2751454" cy="791348"/>
            <a:chOff x="4496824" y="2092390"/>
            <a:chExt cx="2461052" cy="702142"/>
          </a:xfrm>
        </p:grpSpPr>
        <p:sp>
          <p:nvSpPr>
            <p:cNvPr id="30" name="Text Placeholder 12"/>
            <p:cNvSpPr txBox="1">
              <a:spLocks/>
            </p:cNvSpPr>
            <p:nvPr/>
          </p:nvSpPr>
          <p:spPr>
            <a:xfrm>
              <a:off x="4496824" y="2327796"/>
              <a:ext cx="2461052" cy="466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ClrTx/>
                <a:buFont typeface="Arial" pitchFamily="34" charset="0"/>
                <a:buNone/>
                <a:defRPr/>
              </a:pPr>
              <a:r>
                <a:rPr lang="hu-HU" altLang="ko-KR" sz="1600" dirty="0" err="1" smtClean="0">
                  <a:solidFill>
                    <a:prstClr val="black">
                      <a:lumMod val="75000"/>
                      <a:lumOff val="25000"/>
                    </a:prstClr>
                  </a:solidFill>
                  <a:cs typeface="Arial" pitchFamily="34" charset="0"/>
                </a:rPr>
                <a:t>Gyógyszerek</a:t>
              </a:r>
              <a:r>
                <a:rPr lang="hu-HU" altLang="ko-KR" sz="1600" dirty="0" smtClean="0">
                  <a:solidFill>
                    <a:prstClr val="black">
                      <a:lumMod val="75000"/>
                      <a:lumOff val="25000"/>
                    </a:prstClr>
                  </a:solidFill>
                  <a:cs typeface="Arial" pitchFamily="34" charset="0"/>
                </a:rPr>
                <a:t>, több támadáspont, </a:t>
              </a:r>
              <a:r>
                <a:rPr lang="fr-FR" altLang="ko-KR" sz="1600" dirty="0" smtClean="0">
                  <a:solidFill>
                    <a:prstClr val="black">
                      <a:lumMod val="75000"/>
                      <a:lumOff val="25000"/>
                    </a:prstClr>
                  </a:solidFill>
                  <a:cs typeface="Arial" pitchFamily="34" charset="0"/>
                </a:rPr>
                <a:t>techni</a:t>
              </a:r>
              <a:r>
                <a:rPr lang="hu-HU" altLang="ko-KR" sz="1600" dirty="0" err="1" smtClean="0">
                  <a:solidFill>
                    <a:prstClr val="black">
                      <a:lumMod val="75000"/>
                      <a:lumOff val="25000"/>
                    </a:prstClr>
                  </a:solidFill>
                  <a:cs typeface="Arial" pitchFamily="34" charset="0"/>
                </a:rPr>
                <a:t>kák</a:t>
              </a:r>
              <a:r>
                <a:rPr lang="hu-HU" altLang="ko-KR" sz="1600" dirty="0" smtClean="0">
                  <a:solidFill>
                    <a:prstClr val="black">
                      <a:lumMod val="75000"/>
                      <a:lumOff val="25000"/>
                    </a:prstClr>
                  </a:solidFill>
                  <a:cs typeface="Arial" pitchFamily="34" charset="0"/>
                </a:rPr>
                <a:t> és </a:t>
              </a:r>
              <a:r>
                <a:rPr lang="hu-HU" altLang="ko-KR" sz="1600" dirty="0" err="1" smtClean="0">
                  <a:solidFill>
                    <a:prstClr val="black">
                      <a:lumMod val="75000"/>
                      <a:lumOff val="25000"/>
                    </a:prstClr>
                  </a:solidFill>
                  <a:cs typeface="Arial" pitchFamily="34" charset="0"/>
                </a:rPr>
                <a:t>disciplinák</a:t>
              </a:r>
              <a:endParaRPr lang="en-US" sz="1600" dirty="0">
                <a:solidFill>
                  <a:prstClr val="black">
                    <a:lumMod val="75000"/>
                    <a:lumOff val="25000"/>
                  </a:prstClr>
                </a:solidFill>
                <a:cs typeface="Arial" pitchFamily="34" charset="0"/>
              </a:endParaRPr>
            </a:p>
          </p:txBody>
        </p:sp>
        <p:sp>
          <p:nvSpPr>
            <p:cNvPr id="31" name="Text Placeholder 13"/>
            <p:cNvSpPr txBox="1">
              <a:spLocks/>
            </p:cNvSpPr>
            <p:nvPr/>
          </p:nvSpPr>
          <p:spPr>
            <a:xfrm>
              <a:off x="4496824" y="2092390"/>
              <a:ext cx="2461052" cy="30532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ClrTx/>
                <a:buFont typeface="Arial" pitchFamily="34" charset="0"/>
                <a:buNone/>
                <a:defRPr/>
              </a:pPr>
              <a:r>
                <a:rPr lang="hu-HU" sz="1600" b="1" dirty="0" smtClean="0">
                  <a:solidFill>
                    <a:prstClr val="black">
                      <a:lumMod val="75000"/>
                      <a:lumOff val="25000"/>
                    </a:prstClr>
                  </a:solidFill>
                  <a:cs typeface="Arial" pitchFamily="34" charset="0"/>
                </a:rPr>
                <a:t>Komplex megközelítés</a:t>
              </a:r>
              <a:endParaRPr lang="en-US" sz="1600" b="1" dirty="0">
                <a:solidFill>
                  <a:prstClr val="black">
                    <a:lumMod val="75000"/>
                    <a:lumOff val="25000"/>
                  </a:prstClr>
                </a:solidFill>
                <a:cs typeface="Arial" pitchFamily="34" charset="0"/>
              </a:endParaRPr>
            </a:p>
          </p:txBody>
        </p:sp>
      </p:grpSp>
      <p:sp>
        <p:nvSpPr>
          <p:cNvPr id="34" name="Right Arrow 33"/>
          <p:cNvSpPr/>
          <p:nvPr/>
        </p:nvSpPr>
        <p:spPr>
          <a:xfrm>
            <a:off x="3719325" y="2306456"/>
            <a:ext cx="739119" cy="64617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defRPr/>
            </a:pPr>
            <a:endParaRPr lang="ko-KR" altLang="en-US" sz="2400" kern="1200" dirty="0">
              <a:solidFill>
                <a:prstClr val="white"/>
              </a:solidFill>
            </a:endParaRPr>
          </a:p>
        </p:txBody>
      </p:sp>
      <p:sp>
        <p:nvSpPr>
          <p:cNvPr id="35" name="Right Arrow 34"/>
          <p:cNvSpPr/>
          <p:nvPr/>
        </p:nvSpPr>
        <p:spPr>
          <a:xfrm>
            <a:off x="7436838" y="2306456"/>
            <a:ext cx="739119" cy="64617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defRPr/>
            </a:pPr>
            <a:endParaRPr lang="ko-KR" altLang="en-US" sz="2400" kern="1200">
              <a:solidFill>
                <a:prstClr val="white"/>
              </a:solidFill>
            </a:endParaRPr>
          </a:p>
        </p:txBody>
      </p:sp>
      <p:sp>
        <p:nvSpPr>
          <p:cNvPr id="36" name="Rounded Rectangle 35"/>
          <p:cNvSpPr/>
          <p:nvPr/>
        </p:nvSpPr>
        <p:spPr>
          <a:xfrm>
            <a:off x="825856" y="4617683"/>
            <a:ext cx="10512181" cy="1520317"/>
          </a:xfrm>
          <a:prstGeom prst="roundRect">
            <a:avLst>
              <a:gd name="adj" fmla="val 32702"/>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buClrTx/>
              <a:buFontTx/>
              <a:buNone/>
              <a:defRPr/>
            </a:pPr>
            <a:endParaRPr lang="ko-KR" altLang="en-US" sz="2400" kern="1200" dirty="0">
              <a:solidFill>
                <a:prstClr val="white"/>
              </a:solidFill>
            </a:endParaRPr>
          </a:p>
        </p:txBody>
      </p:sp>
      <p:sp>
        <p:nvSpPr>
          <p:cNvPr id="37" name="TextBox 36"/>
          <p:cNvSpPr txBox="1"/>
          <p:nvPr/>
        </p:nvSpPr>
        <p:spPr>
          <a:xfrm>
            <a:off x="1751179" y="5061867"/>
            <a:ext cx="8832980" cy="646331"/>
          </a:xfrm>
          <a:prstGeom prst="rect">
            <a:avLst/>
          </a:prstGeom>
          <a:noFill/>
        </p:spPr>
        <p:txBody>
          <a:bodyPr wrap="square" rtlCol="0">
            <a:spAutoFit/>
          </a:bodyPr>
          <a:lstStyle/>
          <a:p>
            <a:pPr algn="ctr" defTabSz="1219170" latinLnBrk="1">
              <a:buClrTx/>
              <a:buFontTx/>
              <a:buNone/>
              <a:defRPr/>
            </a:pPr>
            <a:r>
              <a:rPr lang="hu-HU" altLang="ko-KR" sz="1800" kern="1200" dirty="0">
                <a:solidFill>
                  <a:srgbClr val="2ECAD7">
                    <a:lumMod val="50000"/>
                  </a:srgbClr>
                </a:solidFill>
                <a:ea typeface="Arial Unicode MS"/>
                <a:cs typeface="Arial" pitchFamily="34" charset="0"/>
              </a:rPr>
              <a:t>A</a:t>
            </a:r>
            <a:r>
              <a:rPr lang="hu-HU" altLang="ko-KR" sz="1800" kern="1200" dirty="0" smtClean="0">
                <a:solidFill>
                  <a:srgbClr val="2ECAD7">
                    <a:lumMod val="50000"/>
                  </a:srgbClr>
                </a:solidFill>
                <a:ea typeface="Arial Unicode MS"/>
                <a:cs typeface="Arial" pitchFamily="34" charset="0"/>
              </a:rPr>
              <a:t> </a:t>
            </a:r>
            <a:r>
              <a:rPr lang="hu-HU" altLang="ko-KR" sz="1800" kern="1200" dirty="0" err="1" smtClean="0">
                <a:solidFill>
                  <a:srgbClr val="2ECAD7">
                    <a:lumMod val="50000"/>
                  </a:srgbClr>
                </a:solidFill>
                <a:ea typeface="Arial Unicode MS"/>
                <a:cs typeface="Arial" pitchFamily="34" charset="0"/>
              </a:rPr>
              <a:t>nociceptrorok</a:t>
            </a:r>
            <a:r>
              <a:rPr lang="hu-HU" altLang="ko-KR" sz="1800" kern="1200" dirty="0" smtClean="0">
                <a:solidFill>
                  <a:srgbClr val="2ECAD7">
                    <a:lumMod val="50000"/>
                  </a:srgbClr>
                </a:solidFill>
                <a:ea typeface="Arial Unicode MS"/>
                <a:cs typeface="Arial" pitchFamily="34" charset="0"/>
              </a:rPr>
              <a:t> reagálnak az ártalmas </a:t>
            </a:r>
            <a:r>
              <a:rPr lang="hu-HU" altLang="ko-KR" sz="1800" kern="1200" dirty="0" err="1" smtClean="0">
                <a:solidFill>
                  <a:srgbClr val="2ECAD7">
                    <a:lumMod val="50000"/>
                  </a:srgbClr>
                </a:solidFill>
                <a:ea typeface="Arial Unicode MS"/>
                <a:cs typeface="Arial" pitchFamily="34" charset="0"/>
              </a:rPr>
              <a:t>stimulusokra</a:t>
            </a:r>
            <a:r>
              <a:rPr lang="hu-HU" altLang="ko-KR" sz="1800" kern="1200" dirty="0" smtClean="0">
                <a:solidFill>
                  <a:srgbClr val="2ECAD7">
                    <a:lumMod val="50000"/>
                  </a:srgbClr>
                </a:solidFill>
                <a:ea typeface="Arial Unicode MS"/>
                <a:cs typeface="Arial" pitchFamily="34" charset="0"/>
              </a:rPr>
              <a:t>. Ezt az aktivációt a könnyű tapintási ingerek a gerincvelő hátsó szarvban folyamatos kontroll alatt tartják. </a:t>
            </a:r>
            <a:endParaRPr lang="en-US" altLang="ko-KR" sz="1800" kern="1200" dirty="0">
              <a:solidFill>
                <a:srgbClr val="2ECAD7">
                  <a:lumMod val="50000"/>
                </a:srgbClr>
              </a:solidFill>
              <a:ea typeface="Arial Unicode MS"/>
              <a:cs typeface="Arial" pitchFamily="34" charset="0"/>
            </a:endParaRPr>
          </a:p>
        </p:txBody>
      </p:sp>
      <p:sp>
        <p:nvSpPr>
          <p:cNvPr id="5" name="Téglalap 4"/>
          <p:cNvSpPr/>
          <p:nvPr/>
        </p:nvSpPr>
        <p:spPr>
          <a:xfrm>
            <a:off x="1270000" y="3340605"/>
            <a:ext cx="2643265" cy="954107"/>
          </a:xfrm>
          <a:prstGeom prst="rect">
            <a:avLst/>
          </a:prstGeom>
        </p:spPr>
        <p:txBody>
          <a:bodyPr wrap="square">
            <a:spAutoFit/>
          </a:bodyPr>
          <a:lstStyle/>
          <a:p>
            <a:pPr>
              <a:buClrTx/>
              <a:buFontTx/>
              <a:buNone/>
            </a:pPr>
            <a:r>
              <a:rPr lang="hu-HU" kern="1200" dirty="0">
                <a:solidFill>
                  <a:prstClr val="black"/>
                </a:solidFill>
                <a:ea typeface="Arial Unicode MS"/>
                <a:cs typeface="+mn-cs"/>
              </a:rPr>
              <a:t>az érzékelés, a fájdalom érzet megjelenése folyamatos dinamikus integráción és moduláción megy végbe</a:t>
            </a:r>
          </a:p>
        </p:txBody>
      </p:sp>
    </p:spTree>
    <p:extLst>
      <p:ext uri="{BB962C8B-B14F-4D97-AF65-F5344CB8AC3E}">
        <p14:creationId xmlns:p14="http://schemas.microsoft.com/office/powerpoint/2010/main" val="4149239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ím 1"/>
          <p:cNvSpPr>
            <a:spLocks noGrp="1"/>
          </p:cNvSpPr>
          <p:nvPr>
            <p:ph type="title"/>
          </p:nvPr>
        </p:nvSpPr>
        <p:spPr/>
        <p:txBody>
          <a:bodyPr/>
          <a:lstStyle/>
          <a:p>
            <a:r>
              <a:rPr lang="hu-HU" altLang="hu-HU" sz="4400" b="1" dirty="0" smtClean="0">
                <a:solidFill>
                  <a:srgbClr val="2B89B4"/>
                </a:solidFill>
                <a:latin typeface="Times New Roman" panose="02020603050405020304" pitchFamily="18" charset="0"/>
                <a:cs typeface="Times New Roman" panose="02020603050405020304" pitchFamily="18" charset="0"/>
              </a:rPr>
              <a:t>Moduláció </a:t>
            </a:r>
            <a:r>
              <a:rPr lang="hu-HU" altLang="hu-HU" sz="4400" b="1" dirty="0">
                <a:solidFill>
                  <a:srgbClr val="2B89B4"/>
                </a:solidFill>
                <a:latin typeface="Times New Roman" panose="02020603050405020304" pitchFamily="18" charset="0"/>
                <a:cs typeface="Times New Roman" panose="02020603050405020304" pitchFamily="18" charset="0"/>
              </a:rPr>
              <a:t>- </a:t>
            </a:r>
            <a:r>
              <a:rPr lang="hu-HU" altLang="hu-HU" sz="4400" b="1" dirty="0" smtClean="0">
                <a:solidFill>
                  <a:schemeClr val="tx1">
                    <a:lumMod val="65000"/>
                    <a:lumOff val="35000"/>
                  </a:schemeClr>
                </a:solidFill>
                <a:latin typeface="Times New Roman" panose="02020603050405020304" pitchFamily="18" charset="0"/>
                <a:cs typeface="Times New Roman" panose="02020603050405020304" pitchFamily="18" charset="0"/>
              </a:rPr>
              <a:t>Endogén </a:t>
            </a:r>
            <a:r>
              <a:rPr lang="hu-HU" altLang="hu-HU" sz="4400" b="1" dirty="0" err="1">
                <a:solidFill>
                  <a:schemeClr val="tx1">
                    <a:lumMod val="65000"/>
                    <a:lumOff val="35000"/>
                  </a:schemeClr>
                </a:solidFill>
                <a:latin typeface="Times New Roman" panose="02020603050405020304" pitchFamily="18" charset="0"/>
                <a:cs typeface="Times New Roman" panose="02020603050405020304" pitchFamily="18" charset="0"/>
              </a:rPr>
              <a:t>opioid</a:t>
            </a:r>
            <a:r>
              <a:rPr lang="hu-HU" altLang="hu-HU" sz="4400" b="1" dirty="0">
                <a:solidFill>
                  <a:schemeClr val="tx1">
                    <a:lumMod val="65000"/>
                    <a:lumOff val="35000"/>
                  </a:schemeClr>
                </a:solidFill>
                <a:latin typeface="Times New Roman" panose="02020603050405020304" pitchFamily="18" charset="0"/>
                <a:cs typeface="Times New Roman" panose="02020603050405020304" pitchFamily="18" charset="0"/>
              </a:rPr>
              <a:t> </a:t>
            </a:r>
            <a:r>
              <a:rPr lang="hu-HU" altLang="hu-HU" sz="4400" b="1" dirty="0" smtClean="0">
                <a:solidFill>
                  <a:schemeClr val="tx1">
                    <a:lumMod val="65000"/>
                    <a:lumOff val="35000"/>
                  </a:schemeClr>
                </a:solidFill>
                <a:latin typeface="Times New Roman" panose="02020603050405020304" pitchFamily="18" charset="0"/>
                <a:cs typeface="Times New Roman" panose="02020603050405020304" pitchFamily="18" charset="0"/>
              </a:rPr>
              <a:t>rendszer</a:t>
            </a:r>
            <a:endParaRPr lang="hu-HU" altLang="hu-HU" sz="4400" b="1" dirty="0">
              <a:solidFill>
                <a:schemeClr val="tx1">
                  <a:lumMod val="65000"/>
                  <a:lumOff val="35000"/>
                </a:schemeClr>
              </a:solidFill>
            </a:endParaRPr>
          </a:p>
        </p:txBody>
      </p:sp>
      <p:sp>
        <p:nvSpPr>
          <p:cNvPr id="26627" name="Tartalom helye 3"/>
          <p:cNvSpPr>
            <a:spLocks noGrp="1"/>
          </p:cNvSpPr>
          <p:nvPr>
            <p:ph sz="half" idx="2"/>
          </p:nvPr>
        </p:nvSpPr>
        <p:spPr>
          <a:xfrm>
            <a:off x="6197599" y="1600201"/>
            <a:ext cx="5736897" cy="5045263"/>
          </a:xfrm>
        </p:spPr>
        <p:txBody>
          <a:bodyPr>
            <a:noAutofit/>
          </a:bodyPr>
          <a:lstStyle/>
          <a:p>
            <a:r>
              <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rPr>
              <a:t>3 </a:t>
            </a:r>
            <a:r>
              <a:rPr lang="hu-HU" altLang="hu-HU" sz="2000" dirty="0" err="1" smtClean="0">
                <a:solidFill>
                  <a:schemeClr val="tx1">
                    <a:lumMod val="75000"/>
                    <a:lumOff val="25000"/>
                  </a:schemeClr>
                </a:solidFill>
                <a:latin typeface="Times New Roman" panose="02020603050405020304" pitchFamily="18" charset="0"/>
                <a:cs typeface="Times New Roman" panose="02020603050405020304" pitchFamily="18" charset="0"/>
              </a:rPr>
              <a:t>opioidot</a:t>
            </a:r>
            <a:r>
              <a:rPr lang="hu-HU" altLang="hu-HU" sz="2000"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rPr>
              <a:t>termelő szélesen elszórt  neuronok</a:t>
            </a:r>
            <a:r>
              <a:rPr lang="en-US" altLang="hu-HU" sz="2000"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1"/>
            <a:r>
              <a:rPr lang="en-US" altLang="hu-HU" sz="2000" dirty="0">
                <a:solidFill>
                  <a:srgbClr val="0070C0"/>
                </a:solidFill>
                <a:latin typeface="Times New Roman" panose="02020603050405020304" pitchFamily="18" charset="0"/>
                <a:cs typeface="Times New Roman" panose="02020603050405020304" pitchFamily="18" charset="0"/>
              </a:rPr>
              <a:t>beta-endorphin, </a:t>
            </a:r>
            <a:endParaRPr lang="hu-HU" altLang="hu-HU" sz="2000" dirty="0">
              <a:solidFill>
                <a:srgbClr val="0070C0"/>
              </a:solidFill>
              <a:latin typeface="Times New Roman" panose="02020603050405020304" pitchFamily="18" charset="0"/>
              <a:cs typeface="Times New Roman" panose="02020603050405020304" pitchFamily="18" charset="0"/>
            </a:endParaRPr>
          </a:p>
          <a:p>
            <a:pPr lvl="1"/>
            <a:r>
              <a:rPr lang="en-US" altLang="hu-HU" sz="2000" dirty="0">
                <a:solidFill>
                  <a:srgbClr val="0070C0"/>
                </a:solidFill>
                <a:latin typeface="Times New Roman" panose="02020603050405020304" pitchFamily="18" charset="0"/>
                <a:cs typeface="Times New Roman" panose="02020603050405020304" pitchFamily="18" charset="0"/>
              </a:rPr>
              <a:t>met- </a:t>
            </a:r>
            <a:r>
              <a:rPr lang="hu-HU" altLang="hu-HU" sz="2000" dirty="0">
                <a:solidFill>
                  <a:srgbClr val="0070C0"/>
                </a:solidFill>
                <a:latin typeface="Times New Roman" panose="02020603050405020304" pitchFamily="18" charset="0"/>
                <a:cs typeface="Times New Roman" panose="02020603050405020304" pitchFamily="18" charset="0"/>
              </a:rPr>
              <a:t>és</a:t>
            </a:r>
            <a:r>
              <a:rPr lang="en-US" altLang="hu-HU" sz="2000" dirty="0">
                <a:solidFill>
                  <a:srgbClr val="0070C0"/>
                </a:solidFill>
                <a:latin typeface="Times New Roman" panose="02020603050405020304" pitchFamily="18" charset="0"/>
                <a:cs typeface="Times New Roman" panose="02020603050405020304" pitchFamily="18" charset="0"/>
              </a:rPr>
              <a:t> </a:t>
            </a:r>
            <a:r>
              <a:rPr lang="en-US" altLang="hu-HU" sz="2000" dirty="0" err="1">
                <a:solidFill>
                  <a:srgbClr val="0070C0"/>
                </a:solidFill>
                <a:latin typeface="Times New Roman" panose="02020603050405020304" pitchFamily="18" charset="0"/>
                <a:cs typeface="Times New Roman" panose="02020603050405020304" pitchFamily="18" charset="0"/>
              </a:rPr>
              <a:t>leu-enkephalin</a:t>
            </a:r>
            <a:r>
              <a:rPr lang="hu-HU" altLang="hu-HU" sz="2000" dirty="0">
                <a:solidFill>
                  <a:srgbClr val="0070C0"/>
                </a:solidFill>
                <a:latin typeface="Times New Roman" panose="02020603050405020304" pitchFamily="18" charset="0"/>
                <a:cs typeface="Times New Roman" panose="02020603050405020304" pitchFamily="18" charset="0"/>
              </a:rPr>
              <a:t>ok</a:t>
            </a:r>
            <a:r>
              <a:rPr lang="en-US" altLang="hu-HU" sz="2000" dirty="0">
                <a:solidFill>
                  <a:srgbClr val="0070C0"/>
                </a:solidFill>
                <a:latin typeface="Times New Roman" panose="02020603050405020304" pitchFamily="18" charset="0"/>
                <a:cs typeface="Times New Roman" panose="02020603050405020304" pitchFamily="18" charset="0"/>
              </a:rPr>
              <a:t>, </a:t>
            </a:r>
            <a:endParaRPr lang="hu-HU" altLang="hu-HU" sz="2000" dirty="0">
              <a:solidFill>
                <a:srgbClr val="0070C0"/>
              </a:solidFill>
              <a:latin typeface="Times New Roman" panose="02020603050405020304" pitchFamily="18" charset="0"/>
              <a:cs typeface="Times New Roman" panose="02020603050405020304" pitchFamily="18" charset="0"/>
            </a:endParaRPr>
          </a:p>
          <a:p>
            <a:pPr lvl="1"/>
            <a:r>
              <a:rPr lang="hu-HU" altLang="hu-HU" sz="2000" dirty="0">
                <a:solidFill>
                  <a:srgbClr val="0070C0"/>
                </a:solidFill>
                <a:latin typeface="Times New Roman" panose="02020603050405020304" pitchFamily="18" charset="0"/>
                <a:cs typeface="Times New Roman" panose="02020603050405020304" pitchFamily="18" charset="0"/>
              </a:rPr>
              <a:t>És a </a:t>
            </a:r>
            <a:r>
              <a:rPr lang="en-US" altLang="hu-HU" sz="2000" dirty="0" err="1">
                <a:solidFill>
                  <a:srgbClr val="0070C0"/>
                </a:solidFill>
                <a:latin typeface="Times New Roman" panose="02020603050405020304" pitchFamily="18" charset="0"/>
                <a:cs typeface="Times New Roman" panose="02020603050405020304" pitchFamily="18" charset="0"/>
              </a:rPr>
              <a:t>dynorphin</a:t>
            </a:r>
            <a:r>
              <a:rPr lang="hu-HU" altLang="hu-HU" sz="2000" dirty="0">
                <a:solidFill>
                  <a:srgbClr val="0070C0"/>
                </a:solidFill>
                <a:latin typeface="Times New Roman" panose="02020603050405020304" pitchFamily="18" charset="0"/>
                <a:cs typeface="Times New Roman" panose="02020603050405020304" pitchFamily="18" charset="0"/>
              </a:rPr>
              <a:t>ok</a:t>
            </a:r>
            <a:r>
              <a:rPr lang="en-US" altLang="hu-HU" sz="2000"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rPr>
              <a:t>Ezek az </a:t>
            </a:r>
            <a:r>
              <a:rPr lang="hu-HU" altLang="hu-HU" sz="2000" dirty="0" err="1">
                <a:solidFill>
                  <a:schemeClr val="tx1">
                    <a:lumMod val="75000"/>
                    <a:lumOff val="25000"/>
                  </a:schemeClr>
                </a:solidFill>
                <a:latin typeface="Times New Roman" panose="02020603050405020304" pitchFamily="18" charset="0"/>
                <a:cs typeface="Times New Roman" panose="02020603050405020304" pitchFamily="18" charset="0"/>
              </a:rPr>
              <a:t>opioidok</a:t>
            </a:r>
            <a:r>
              <a:rPr lang="en-US" altLang="hu-HU" sz="2000" dirty="0">
                <a:solidFill>
                  <a:schemeClr val="tx1">
                    <a:lumMod val="75000"/>
                    <a:lumOff val="25000"/>
                  </a:schemeClr>
                </a:solidFill>
                <a:latin typeface="Times New Roman" panose="02020603050405020304" pitchFamily="18" charset="0"/>
                <a:cs typeface="Times New Roman" panose="02020603050405020304" pitchFamily="18" charset="0"/>
              </a:rPr>
              <a:t> neurotransmitter</a:t>
            </a:r>
            <a:r>
              <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rPr>
              <a:t>ként és </a:t>
            </a:r>
            <a:r>
              <a:rPr lang="hu-HU" altLang="hu-HU" sz="2000" dirty="0" err="1" smtClean="0">
                <a:solidFill>
                  <a:schemeClr val="tx1">
                    <a:lumMod val="75000"/>
                    <a:lumOff val="25000"/>
                  </a:schemeClr>
                </a:solidFill>
                <a:latin typeface="Times New Roman" panose="02020603050405020304" pitchFamily="18" charset="0"/>
                <a:cs typeface="Times New Roman" panose="02020603050405020304" pitchFamily="18" charset="0"/>
              </a:rPr>
              <a:t>neuro-modulátorként</a:t>
            </a:r>
            <a:r>
              <a:rPr lang="en-US" altLang="hu-HU" sz="2000"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rPr>
              <a:t>3 fő receptor típuson</a:t>
            </a:r>
          </a:p>
          <a:p>
            <a:pPr lvl="1"/>
            <a:r>
              <a:rPr lang="en-US" altLang="hu-HU" sz="2000" dirty="0">
                <a:solidFill>
                  <a:srgbClr val="0070C0"/>
                </a:solidFill>
                <a:latin typeface="Times New Roman" panose="02020603050405020304" pitchFamily="18" charset="0"/>
                <a:cs typeface="Times New Roman" panose="02020603050405020304" pitchFamily="18" charset="0"/>
              </a:rPr>
              <a:t>mu, </a:t>
            </a:r>
            <a:r>
              <a:rPr lang="hu-HU" altLang="hu-HU" sz="2000" dirty="0">
                <a:solidFill>
                  <a:srgbClr val="0070C0"/>
                </a:solidFill>
                <a:latin typeface="Times New Roman" panose="02020603050405020304" pitchFamily="18" charset="0"/>
                <a:cs typeface="Times New Roman" panose="02020603050405020304" pitchFamily="18" charset="0"/>
              </a:rPr>
              <a:t>(MOP)</a:t>
            </a:r>
          </a:p>
          <a:p>
            <a:pPr lvl="1"/>
            <a:r>
              <a:rPr lang="en-US" altLang="hu-HU" sz="2000" dirty="0">
                <a:solidFill>
                  <a:srgbClr val="0070C0"/>
                </a:solidFill>
                <a:latin typeface="Times New Roman" panose="02020603050405020304" pitchFamily="18" charset="0"/>
                <a:cs typeface="Times New Roman" panose="02020603050405020304" pitchFamily="18" charset="0"/>
              </a:rPr>
              <a:t>delta, </a:t>
            </a:r>
            <a:r>
              <a:rPr lang="hu-HU" altLang="hu-HU" sz="2000" dirty="0">
                <a:solidFill>
                  <a:srgbClr val="0070C0"/>
                </a:solidFill>
                <a:latin typeface="Times New Roman" panose="02020603050405020304" pitchFamily="18" charset="0"/>
                <a:cs typeface="Times New Roman" panose="02020603050405020304" pitchFamily="18" charset="0"/>
              </a:rPr>
              <a:t>(DOP) és</a:t>
            </a:r>
            <a:r>
              <a:rPr lang="en-US" altLang="hu-HU" sz="2000" dirty="0">
                <a:solidFill>
                  <a:srgbClr val="0070C0"/>
                </a:solidFill>
                <a:latin typeface="Times New Roman" panose="02020603050405020304" pitchFamily="18" charset="0"/>
                <a:cs typeface="Times New Roman" panose="02020603050405020304" pitchFamily="18" charset="0"/>
              </a:rPr>
              <a:t> </a:t>
            </a:r>
            <a:endParaRPr lang="hu-HU" altLang="hu-HU" sz="2000" dirty="0">
              <a:solidFill>
                <a:srgbClr val="0070C0"/>
              </a:solidFill>
              <a:latin typeface="Times New Roman" panose="02020603050405020304" pitchFamily="18" charset="0"/>
              <a:cs typeface="Times New Roman" panose="02020603050405020304" pitchFamily="18" charset="0"/>
            </a:endParaRPr>
          </a:p>
          <a:p>
            <a:pPr lvl="1"/>
            <a:r>
              <a:rPr lang="en-US" altLang="hu-HU" sz="2000" dirty="0">
                <a:solidFill>
                  <a:srgbClr val="0070C0"/>
                </a:solidFill>
                <a:latin typeface="Times New Roman" panose="02020603050405020304" pitchFamily="18" charset="0"/>
                <a:cs typeface="Times New Roman" panose="02020603050405020304" pitchFamily="18" charset="0"/>
              </a:rPr>
              <a:t>Kappa</a:t>
            </a:r>
            <a:r>
              <a:rPr lang="hu-HU" altLang="hu-HU" sz="2000" dirty="0">
                <a:solidFill>
                  <a:srgbClr val="0070C0"/>
                </a:solidFill>
                <a:latin typeface="Times New Roman" panose="02020603050405020304" pitchFamily="18" charset="0"/>
                <a:cs typeface="Times New Roman" panose="02020603050405020304" pitchFamily="18" charset="0"/>
              </a:rPr>
              <a:t> (KOP)</a:t>
            </a:r>
            <a:r>
              <a:rPr lang="en-US" altLang="hu-HU" sz="2000"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hu-HU" altLang="hu-HU" sz="2000" dirty="0" err="1">
                <a:solidFill>
                  <a:schemeClr val="tx1">
                    <a:lumMod val="75000"/>
                    <a:lumOff val="25000"/>
                  </a:schemeClr>
                </a:solidFill>
                <a:latin typeface="Times New Roman" panose="02020603050405020304" pitchFamily="18" charset="0"/>
                <a:cs typeface="Times New Roman" panose="02020603050405020304" pitchFamily="18" charset="0"/>
              </a:rPr>
              <a:t>Analgeziát</a:t>
            </a:r>
            <a:r>
              <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rPr>
              <a:t> okoznak</a:t>
            </a:r>
            <a:r>
              <a:rPr lang="en-US" altLang="hu-HU" sz="2000" dirty="0">
                <a:solidFill>
                  <a:schemeClr val="tx1">
                    <a:lumMod val="75000"/>
                    <a:lumOff val="25000"/>
                  </a:schemeClr>
                </a:solidFill>
                <a:latin typeface="Times New Roman" panose="02020603050405020304" pitchFamily="18" charset="0"/>
                <a:cs typeface="Times New Roman" panose="02020603050405020304" pitchFamily="18" charset="0"/>
              </a:rPr>
              <a:t> </a:t>
            </a:r>
            <a:endPar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endParaRPr>
          </a:p>
          <a:p>
            <a:r>
              <a:rPr lang="en-US" altLang="hu-HU" sz="2000" dirty="0">
                <a:solidFill>
                  <a:schemeClr val="tx1">
                    <a:lumMod val="75000"/>
                    <a:lumOff val="25000"/>
                  </a:schemeClr>
                </a:solidFill>
                <a:latin typeface="Times New Roman" panose="02020603050405020304" pitchFamily="18" charset="0"/>
                <a:cs typeface="Times New Roman" panose="02020603050405020304" pitchFamily="18" charset="0"/>
              </a:rPr>
              <a:t>opioid </a:t>
            </a:r>
            <a:r>
              <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rPr>
              <a:t>gyógyszerek ugyanezeken a receptorokon hatnak,</a:t>
            </a:r>
            <a:r>
              <a:rPr lang="en-US" altLang="hu-HU" sz="2000" dirty="0">
                <a:solidFill>
                  <a:schemeClr val="tx1">
                    <a:lumMod val="75000"/>
                    <a:lumOff val="25000"/>
                  </a:schemeClr>
                </a:solidFill>
                <a:latin typeface="Times New Roman" panose="02020603050405020304" pitchFamily="18" charset="0"/>
                <a:cs typeface="Times New Roman" panose="02020603050405020304" pitchFamily="18" charset="0"/>
              </a:rPr>
              <a:t> analgesia</a:t>
            </a:r>
            <a:r>
              <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rPr>
              <a:t>t</a:t>
            </a:r>
            <a:r>
              <a:rPr lang="en-US" altLang="hu-HU" sz="2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rPr>
              <a:t>és</a:t>
            </a:r>
            <a:r>
              <a:rPr lang="en-US" altLang="hu-HU" sz="2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hu-HU" altLang="hu-HU" sz="2000" dirty="0">
                <a:solidFill>
                  <a:schemeClr val="tx1">
                    <a:lumMod val="75000"/>
                    <a:lumOff val="25000"/>
                  </a:schemeClr>
                </a:solidFill>
                <a:latin typeface="Times New Roman" panose="02020603050405020304" pitchFamily="18" charset="0"/>
                <a:cs typeface="Times New Roman" panose="02020603050405020304" pitchFamily="18" charset="0"/>
              </a:rPr>
              <a:t>nemkívánatos mellékhatásokat okoznak.</a:t>
            </a:r>
          </a:p>
        </p:txBody>
      </p:sp>
      <p:pic>
        <p:nvPicPr>
          <p:cNvPr id="26628" name="Picture 2" descr="https://classconnection.s3.amazonaws.com/573/flashcards/2965573/png/screen_shot_2013-03-19_at_123726_am136366811188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739" y="1233357"/>
            <a:ext cx="5009662" cy="541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781542" y="1233357"/>
            <a:ext cx="203198" cy="5412107"/>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hu-HU" sz="1800" kern="1200">
              <a:solidFill>
                <a:prstClr val="white"/>
              </a:solidFill>
            </a:endParaRPr>
          </a:p>
        </p:txBody>
      </p:sp>
    </p:spTree>
    <p:extLst>
      <p:ext uri="{BB962C8B-B14F-4D97-AF65-F5344CB8AC3E}">
        <p14:creationId xmlns:p14="http://schemas.microsoft.com/office/powerpoint/2010/main" val="3732161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Endogenous opioids and endogenous cannabinoids are present at all three levels of p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05" y="149225"/>
            <a:ext cx="5162550"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7826421" y="1080182"/>
            <a:ext cx="3513137" cy="5632311"/>
          </a:xfrm>
          <a:prstGeom prst="rect">
            <a:avLst/>
          </a:prstGeom>
          <a:noFill/>
        </p:spPr>
        <p:txBody>
          <a:bodyPr>
            <a:spAutoFit/>
          </a:bodyPr>
          <a:lstStyle/>
          <a:p>
            <a:pPr>
              <a:buClrTx/>
              <a:buFontTx/>
              <a:buNone/>
              <a:defRPr/>
            </a:pPr>
            <a:r>
              <a:rPr lang="hu-HU" sz="1800" b="1" kern="1200" dirty="0" err="1">
                <a:solidFill>
                  <a:srgbClr val="0070C0"/>
                </a:solidFill>
                <a:ea typeface="Arial Unicode MS"/>
                <a:cs typeface="+mn-cs"/>
              </a:rPr>
              <a:t>Endocannabinoids</a:t>
            </a:r>
            <a:r>
              <a:rPr lang="hu-HU" sz="1800" b="1" kern="1200" dirty="0">
                <a:solidFill>
                  <a:srgbClr val="0070C0"/>
                </a:solidFill>
                <a:ea typeface="Arial Unicode MS"/>
                <a:cs typeface="+mn-cs"/>
              </a:rPr>
              <a:t> (EK) </a:t>
            </a:r>
          </a:p>
          <a:p>
            <a:pPr>
              <a:buClrTx/>
              <a:buFontTx/>
              <a:buNone/>
              <a:defRPr/>
            </a:pPr>
            <a:r>
              <a:rPr lang="hu-HU" sz="1800" b="1" kern="1200" dirty="0">
                <a:solidFill>
                  <a:prstClr val="black">
                    <a:lumMod val="65000"/>
                    <a:lumOff val="35000"/>
                  </a:prstClr>
                </a:solidFill>
                <a:ea typeface="Arial Unicode MS"/>
                <a:cs typeface="+mn-cs"/>
              </a:rPr>
              <a:t>N-arachidonil-ethanolamide, </a:t>
            </a:r>
            <a:r>
              <a:rPr lang="en-US" sz="1800" b="1" kern="1200" dirty="0">
                <a:solidFill>
                  <a:prstClr val="black">
                    <a:lumMod val="65000"/>
                    <a:lumOff val="35000"/>
                  </a:prstClr>
                </a:solidFill>
                <a:ea typeface="Arial Unicode MS"/>
                <a:cs typeface="+mn-cs"/>
              </a:rPr>
              <a:t>anandamide (A</a:t>
            </a:r>
            <a:r>
              <a:rPr lang="hu-HU" sz="1800" b="1" kern="1200" dirty="0">
                <a:solidFill>
                  <a:prstClr val="black">
                    <a:lumMod val="65000"/>
                    <a:lumOff val="35000"/>
                  </a:prstClr>
                </a:solidFill>
                <a:ea typeface="Arial Unicode MS"/>
                <a:cs typeface="+mn-cs"/>
              </a:rPr>
              <a:t>E</a:t>
            </a:r>
            <a:r>
              <a:rPr lang="en-US" sz="1800" b="1" kern="1200" dirty="0">
                <a:solidFill>
                  <a:prstClr val="black">
                    <a:lumMod val="65000"/>
                    <a:lumOff val="35000"/>
                  </a:prstClr>
                </a:solidFill>
                <a:ea typeface="Arial Unicode MS"/>
                <a:cs typeface="+mn-cs"/>
              </a:rPr>
              <a:t>A), </a:t>
            </a:r>
            <a:endParaRPr lang="hu-HU" sz="1800" b="1" kern="1200" dirty="0">
              <a:solidFill>
                <a:prstClr val="black">
                  <a:lumMod val="65000"/>
                  <a:lumOff val="35000"/>
                </a:prstClr>
              </a:solidFill>
              <a:ea typeface="Arial Unicode MS"/>
              <a:cs typeface="+mn-cs"/>
            </a:endParaRPr>
          </a:p>
          <a:p>
            <a:pPr>
              <a:buClrTx/>
              <a:buFontTx/>
              <a:buNone/>
              <a:defRPr/>
            </a:pPr>
            <a:r>
              <a:rPr lang="en-US" sz="1800" b="1" kern="1200" dirty="0">
                <a:solidFill>
                  <a:prstClr val="black">
                    <a:lumMod val="65000"/>
                    <a:lumOff val="35000"/>
                  </a:prstClr>
                </a:solidFill>
                <a:ea typeface="Arial Unicode MS"/>
                <a:cs typeface="+mn-cs"/>
              </a:rPr>
              <a:t>2-arachidonylglycerol (2-AG)  </a:t>
            </a:r>
            <a:endParaRPr lang="hu-HU" sz="1800" b="1" kern="1200" dirty="0">
              <a:solidFill>
                <a:prstClr val="black">
                  <a:lumMod val="65000"/>
                  <a:lumOff val="35000"/>
                </a:prstClr>
              </a:solidFill>
              <a:ea typeface="Arial Unicode MS"/>
              <a:cs typeface="+mn-cs"/>
            </a:endParaRPr>
          </a:p>
          <a:p>
            <a:pPr>
              <a:buClrTx/>
              <a:buFontTx/>
              <a:buNone/>
              <a:defRPr/>
            </a:pPr>
            <a:endParaRPr lang="hu-HU" sz="1800" b="1" kern="1200" dirty="0">
              <a:solidFill>
                <a:prstClr val="black">
                  <a:lumMod val="65000"/>
                  <a:lumOff val="35000"/>
                </a:prstClr>
              </a:solidFill>
              <a:ea typeface="Arial Unicode MS"/>
              <a:cs typeface="+mn-cs"/>
            </a:endParaRPr>
          </a:p>
          <a:p>
            <a:pPr>
              <a:buClrTx/>
              <a:buFontTx/>
              <a:buNone/>
              <a:defRPr/>
            </a:pPr>
            <a:r>
              <a:rPr lang="hu-HU" sz="1800" b="1" kern="1200" dirty="0">
                <a:solidFill>
                  <a:srgbClr val="0070C0"/>
                </a:solidFill>
                <a:ea typeface="Arial Unicode MS"/>
                <a:cs typeface="+mn-cs"/>
              </a:rPr>
              <a:t>Endocannabinoid/endovanilloid </a:t>
            </a:r>
          </a:p>
          <a:p>
            <a:pPr>
              <a:buClrTx/>
              <a:buFontTx/>
              <a:buNone/>
              <a:defRPr/>
            </a:pPr>
            <a:r>
              <a:rPr lang="hu-HU" sz="1800" b="1" kern="1200" dirty="0">
                <a:solidFill>
                  <a:prstClr val="black">
                    <a:lumMod val="65000"/>
                    <a:lumOff val="35000"/>
                  </a:prstClr>
                </a:solidFill>
                <a:ea typeface="Arial Unicode MS"/>
                <a:cs typeface="+mn-cs"/>
              </a:rPr>
              <a:t>N-arachidonoyldopamine (NADA),  </a:t>
            </a:r>
          </a:p>
          <a:p>
            <a:pPr>
              <a:buClrTx/>
              <a:buFontTx/>
              <a:buNone/>
              <a:defRPr/>
            </a:pPr>
            <a:endParaRPr lang="hu-HU" sz="1800" b="1" kern="1200" dirty="0">
              <a:solidFill>
                <a:prstClr val="black">
                  <a:lumMod val="65000"/>
                  <a:lumOff val="35000"/>
                </a:prstClr>
              </a:solidFill>
              <a:ea typeface="Arial Unicode MS"/>
              <a:cs typeface="+mn-cs"/>
            </a:endParaRPr>
          </a:p>
          <a:p>
            <a:pPr>
              <a:buClrTx/>
              <a:buFontTx/>
              <a:buNone/>
              <a:defRPr/>
            </a:pPr>
            <a:r>
              <a:rPr lang="hu-HU" sz="1800" b="1" kern="1200" dirty="0">
                <a:solidFill>
                  <a:srgbClr val="0070C0"/>
                </a:solidFill>
                <a:ea typeface="Arial Unicode MS"/>
                <a:cs typeface="+mn-cs"/>
              </a:rPr>
              <a:t>Endovanilloid </a:t>
            </a:r>
          </a:p>
          <a:p>
            <a:pPr>
              <a:buClrTx/>
              <a:buFontTx/>
              <a:buNone/>
              <a:defRPr/>
            </a:pPr>
            <a:r>
              <a:rPr lang="hu-HU" sz="1800" b="1" kern="1200" dirty="0">
                <a:solidFill>
                  <a:prstClr val="black">
                    <a:lumMod val="65000"/>
                    <a:lumOff val="35000"/>
                  </a:prstClr>
                </a:solidFill>
                <a:ea typeface="Arial Unicode MS"/>
                <a:cs typeface="+mn-cs"/>
              </a:rPr>
              <a:t>N-oleoyldopamine (OLDA) </a:t>
            </a:r>
          </a:p>
          <a:p>
            <a:pPr>
              <a:buClrTx/>
              <a:buFontTx/>
              <a:buNone/>
              <a:defRPr/>
            </a:pPr>
            <a:r>
              <a:rPr lang="hu-HU" sz="1800" b="1" kern="1200" dirty="0">
                <a:solidFill>
                  <a:prstClr val="black">
                    <a:lumMod val="65000"/>
                    <a:lumOff val="35000"/>
                  </a:prstClr>
                </a:solidFill>
                <a:ea typeface="Arial Unicode MS"/>
                <a:cs typeface="+mn-cs"/>
              </a:rPr>
              <a:t>and </a:t>
            </a:r>
            <a:r>
              <a:rPr lang="en-US" sz="1800" b="1" kern="1200" dirty="0">
                <a:solidFill>
                  <a:prstClr val="black">
                    <a:lumMod val="65000"/>
                    <a:lumOff val="35000"/>
                  </a:prstClr>
                </a:solidFill>
                <a:ea typeface="Arial Unicode MS"/>
                <a:cs typeface="+mn-cs"/>
              </a:rPr>
              <a:t>more related lipid molecules, mainly </a:t>
            </a:r>
            <a:endParaRPr lang="hu-HU" sz="1800" b="1" kern="1200" dirty="0">
              <a:solidFill>
                <a:prstClr val="black">
                  <a:lumMod val="65000"/>
                  <a:lumOff val="35000"/>
                </a:prstClr>
              </a:solidFill>
              <a:ea typeface="Arial Unicode MS"/>
              <a:cs typeface="+mn-cs"/>
            </a:endParaRPr>
          </a:p>
          <a:p>
            <a:pPr>
              <a:buClrTx/>
              <a:buFontTx/>
              <a:buNone/>
              <a:defRPr/>
            </a:pPr>
            <a:endParaRPr lang="hu-HU" sz="1800" b="1" kern="1200" dirty="0">
              <a:solidFill>
                <a:prstClr val="black">
                  <a:lumMod val="65000"/>
                  <a:lumOff val="35000"/>
                </a:prstClr>
              </a:solidFill>
              <a:ea typeface="Arial Unicode MS"/>
              <a:cs typeface="+mn-cs"/>
            </a:endParaRPr>
          </a:p>
          <a:p>
            <a:pPr>
              <a:buClrTx/>
              <a:buFontTx/>
              <a:buNone/>
              <a:defRPr/>
            </a:pPr>
            <a:r>
              <a:rPr lang="en-US" sz="1800" b="1" kern="1200" dirty="0">
                <a:solidFill>
                  <a:srgbClr val="0070C0"/>
                </a:solidFill>
                <a:ea typeface="Arial Unicode MS"/>
                <a:cs typeface="+mn-cs"/>
              </a:rPr>
              <a:t>N-acyl-ethanolamide</a:t>
            </a:r>
            <a:r>
              <a:rPr lang="hu-HU" sz="1800" b="1" kern="1200" dirty="0">
                <a:solidFill>
                  <a:srgbClr val="0070C0"/>
                </a:solidFill>
                <a:ea typeface="Arial Unicode MS"/>
                <a:cs typeface="+mn-cs"/>
              </a:rPr>
              <a:t> </a:t>
            </a:r>
            <a:r>
              <a:rPr lang="hu-HU" sz="1800" b="1" kern="1200" dirty="0" err="1">
                <a:solidFill>
                  <a:srgbClr val="0070C0"/>
                </a:solidFill>
                <a:ea typeface="Arial Unicode MS"/>
                <a:cs typeface="+mn-cs"/>
              </a:rPr>
              <a:t>derivates</a:t>
            </a:r>
            <a:r>
              <a:rPr lang="hu-HU" sz="1800" b="1" kern="1200" dirty="0">
                <a:solidFill>
                  <a:srgbClr val="0070C0"/>
                </a:solidFill>
                <a:ea typeface="Arial Unicode MS"/>
                <a:cs typeface="+mn-cs"/>
              </a:rPr>
              <a:t> (</a:t>
            </a:r>
            <a:r>
              <a:rPr lang="hu-HU" sz="1800" b="1" kern="1200" dirty="0" err="1">
                <a:solidFill>
                  <a:srgbClr val="0070C0"/>
                </a:solidFill>
                <a:ea typeface="Arial Unicode MS"/>
                <a:cs typeface="+mn-cs"/>
              </a:rPr>
              <a:t>NAEs</a:t>
            </a:r>
            <a:r>
              <a:rPr lang="hu-HU" sz="1800" b="1" kern="1200" dirty="0">
                <a:solidFill>
                  <a:srgbClr val="0070C0"/>
                </a:solidFill>
                <a:ea typeface="Arial Unicode MS"/>
                <a:cs typeface="+mn-cs"/>
              </a:rPr>
              <a:t>), </a:t>
            </a:r>
          </a:p>
          <a:p>
            <a:pPr>
              <a:buClrTx/>
              <a:buFontTx/>
              <a:buNone/>
              <a:defRPr/>
            </a:pPr>
            <a:r>
              <a:rPr lang="hu-HU" sz="1800" b="1" kern="1200" dirty="0">
                <a:solidFill>
                  <a:prstClr val="black">
                    <a:lumMod val="65000"/>
                    <a:lumOff val="35000"/>
                  </a:prstClr>
                </a:solidFill>
                <a:ea typeface="Arial Unicode MS"/>
                <a:cs typeface="+mn-cs"/>
              </a:rPr>
              <a:t>palmitoyl-ethanolamide (PEA), </a:t>
            </a:r>
          </a:p>
          <a:p>
            <a:pPr>
              <a:buClrTx/>
              <a:buFontTx/>
              <a:buNone/>
              <a:defRPr/>
            </a:pPr>
            <a:r>
              <a:rPr lang="hu-HU" sz="1800" b="1" kern="1200" dirty="0">
                <a:solidFill>
                  <a:prstClr val="black">
                    <a:lumMod val="65000"/>
                    <a:lumOff val="35000"/>
                  </a:prstClr>
                </a:solidFill>
                <a:ea typeface="Arial Unicode MS"/>
                <a:cs typeface="+mn-cs"/>
              </a:rPr>
              <a:t>Oleoyl-ethanolamide (OEA), </a:t>
            </a:r>
          </a:p>
          <a:p>
            <a:pPr>
              <a:buClrTx/>
              <a:buFontTx/>
              <a:buNone/>
              <a:defRPr/>
            </a:pPr>
            <a:r>
              <a:rPr lang="hu-HU" sz="1800" b="1" kern="1200" dirty="0">
                <a:solidFill>
                  <a:prstClr val="black">
                    <a:lumMod val="65000"/>
                    <a:lumOff val="35000"/>
                  </a:prstClr>
                </a:solidFill>
                <a:ea typeface="Arial Unicode MS"/>
                <a:cs typeface="+mn-cs"/>
              </a:rPr>
              <a:t>Stearine ethanolamide (SEA)</a:t>
            </a:r>
            <a:endParaRPr lang="hu-HU" sz="1800" kern="1200" dirty="0">
              <a:solidFill>
                <a:prstClr val="black">
                  <a:lumMod val="65000"/>
                  <a:lumOff val="35000"/>
                </a:prstClr>
              </a:solidFill>
              <a:ea typeface="Arial Unicode MS"/>
              <a:cs typeface="+mn-cs"/>
            </a:endParaRPr>
          </a:p>
        </p:txBody>
      </p:sp>
      <p:sp>
        <p:nvSpPr>
          <p:cNvPr id="28676" name="Cím 2"/>
          <p:cNvSpPr>
            <a:spLocks noGrp="1"/>
          </p:cNvSpPr>
          <p:nvPr>
            <p:ph type="title"/>
          </p:nvPr>
        </p:nvSpPr>
        <p:spPr>
          <a:xfrm>
            <a:off x="3513910" y="149225"/>
            <a:ext cx="8503920" cy="1143000"/>
          </a:xfrm>
        </p:spPr>
        <p:txBody>
          <a:bodyPr/>
          <a:lstStyle/>
          <a:p>
            <a:r>
              <a:rPr lang="hu-HU" altLang="hu-HU" sz="3600" b="1" dirty="0" smtClean="0">
                <a:solidFill>
                  <a:srgbClr val="0070C0"/>
                </a:solidFill>
                <a:latin typeface="Times New Roman" panose="02020603050405020304" pitchFamily="18" charset="0"/>
                <a:cs typeface="Times New Roman" panose="02020603050405020304" pitchFamily="18" charset="0"/>
              </a:rPr>
              <a:t>Moduláció </a:t>
            </a:r>
            <a:r>
              <a:rPr lang="hu-HU" altLang="hu-HU" sz="3600" b="1" dirty="0">
                <a:solidFill>
                  <a:srgbClr val="0070C0"/>
                </a:solidFill>
                <a:latin typeface="Times New Roman" panose="02020603050405020304" pitchFamily="18" charset="0"/>
                <a:cs typeface="Times New Roman" panose="02020603050405020304" pitchFamily="18" charset="0"/>
              </a:rPr>
              <a:t>-</a:t>
            </a:r>
            <a:r>
              <a:rPr lang="hu-HU" altLang="hu-HU" sz="3600" b="1" dirty="0">
                <a:latin typeface="Times New Roman" panose="02020603050405020304" pitchFamily="18" charset="0"/>
                <a:cs typeface="Times New Roman" panose="02020603050405020304" pitchFamily="18" charset="0"/>
              </a:rPr>
              <a:t> </a:t>
            </a:r>
            <a:r>
              <a:rPr lang="hu-HU" altLang="hu-HU" sz="3600" b="1" dirty="0" err="1">
                <a:solidFill>
                  <a:schemeClr val="tx1">
                    <a:lumMod val="75000"/>
                    <a:lumOff val="25000"/>
                  </a:schemeClr>
                </a:solidFill>
                <a:latin typeface="Times New Roman" panose="02020603050405020304" pitchFamily="18" charset="0"/>
                <a:cs typeface="Times New Roman" panose="02020603050405020304" pitchFamily="18" charset="0"/>
              </a:rPr>
              <a:t>Endocannabinoid</a:t>
            </a:r>
            <a:r>
              <a:rPr lang="hu-HU" altLang="hu-HU" sz="36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hu-HU" altLang="hu-HU" sz="3600" b="1" dirty="0" smtClean="0">
                <a:solidFill>
                  <a:schemeClr val="tx1">
                    <a:lumMod val="75000"/>
                    <a:lumOff val="25000"/>
                  </a:schemeClr>
                </a:solidFill>
                <a:latin typeface="Times New Roman" panose="02020603050405020304" pitchFamily="18" charset="0"/>
                <a:cs typeface="Times New Roman" panose="02020603050405020304" pitchFamily="18" charset="0"/>
              </a:rPr>
              <a:t>rendszer</a:t>
            </a:r>
            <a:endParaRPr lang="hu-HU" altLang="hu-HU" sz="24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4805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Endogenous opioids and endogenous cannabinoids are present at all three levels of p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19" y="396239"/>
            <a:ext cx="228941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Cím 2"/>
          <p:cNvSpPr>
            <a:spLocks noGrp="1"/>
          </p:cNvSpPr>
          <p:nvPr>
            <p:ph type="title"/>
          </p:nvPr>
        </p:nvSpPr>
        <p:spPr>
          <a:xfrm>
            <a:off x="3513910" y="149225"/>
            <a:ext cx="8503920" cy="1143000"/>
          </a:xfrm>
        </p:spPr>
        <p:txBody>
          <a:bodyPr/>
          <a:lstStyle/>
          <a:p>
            <a:r>
              <a:rPr lang="hu-HU" altLang="hu-HU" sz="3600" b="1" dirty="0" smtClean="0">
                <a:solidFill>
                  <a:srgbClr val="0070C0"/>
                </a:solidFill>
                <a:latin typeface="Times New Roman" panose="02020603050405020304" pitchFamily="18" charset="0"/>
                <a:cs typeface="Times New Roman" panose="02020603050405020304" pitchFamily="18" charset="0"/>
              </a:rPr>
              <a:t>Moduláció </a:t>
            </a:r>
            <a:r>
              <a:rPr lang="hu-HU" altLang="hu-HU" sz="3600" b="1" dirty="0">
                <a:solidFill>
                  <a:srgbClr val="0070C0"/>
                </a:solidFill>
                <a:latin typeface="Times New Roman" panose="02020603050405020304" pitchFamily="18" charset="0"/>
                <a:cs typeface="Times New Roman" panose="02020603050405020304" pitchFamily="18" charset="0"/>
              </a:rPr>
              <a:t>-</a:t>
            </a:r>
            <a:r>
              <a:rPr lang="hu-HU" altLang="hu-HU" sz="3600" b="1" dirty="0">
                <a:latin typeface="Times New Roman" panose="02020603050405020304" pitchFamily="18" charset="0"/>
                <a:cs typeface="Times New Roman" panose="02020603050405020304" pitchFamily="18" charset="0"/>
              </a:rPr>
              <a:t> </a:t>
            </a:r>
            <a:r>
              <a:rPr lang="hu-HU" altLang="hu-HU" sz="3600" b="1" dirty="0" err="1">
                <a:solidFill>
                  <a:schemeClr val="tx1">
                    <a:lumMod val="75000"/>
                    <a:lumOff val="25000"/>
                  </a:schemeClr>
                </a:solidFill>
                <a:latin typeface="Times New Roman" panose="02020603050405020304" pitchFamily="18" charset="0"/>
                <a:cs typeface="Times New Roman" panose="02020603050405020304" pitchFamily="18" charset="0"/>
              </a:rPr>
              <a:t>Endocannabinoid</a:t>
            </a:r>
            <a:r>
              <a:rPr lang="hu-HU" altLang="hu-HU" sz="36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hu-HU" altLang="hu-HU" sz="3600" b="1" dirty="0" smtClean="0">
                <a:solidFill>
                  <a:schemeClr val="tx1">
                    <a:lumMod val="75000"/>
                    <a:lumOff val="25000"/>
                  </a:schemeClr>
                </a:solidFill>
                <a:latin typeface="Times New Roman" panose="02020603050405020304" pitchFamily="18" charset="0"/>
                <a:cs typeface="Times New Roman" panose="02020603050405020304" pitchFamily="18" charset="0"/>
              </a:rPr>
              <a:t>rendszer</a:t>
            </a:r>
            <a:endParaRPr lang="hu-HU" altLang="hu-HU" sz="24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5" name="Kép 4"/>
          <p:cNvPicPr>
            <a:picLocks noChangeAspect="1"/>
          </p:cNvPicPr>
          <p:nvPr/>
        </p:nvPicPr>
        <p:blipFill>
          <a:blip r:embed="rId4"/>
          <a:stretch>
            <a:fillRect/>
          </a:stretch>
        </p:blipFill>
        <p:spPr>
          <a:xfrm>
            <a:off x="1718651" y="3639940"/>
            <a:ext cx="8754697" cy="2829320"/>
          </a:xfrm>
          <a:prstGeom prst="rect">
            <a:avLst/>
          </a:prstGeom>
        </p:spPr>
      </p:pic>
      <p:pic>
        <p:nvPicPr>
          <p:cNvPr id="3" name="Kép 2"/>
          <p:cNvPicPr>
            <a:picLocks noChangeAspect="1"/>
          </p:cNvPicPr>
          <p:nvPr/>
        </p:nvPicPr>
        <p:blipFill>
          <a:blip r:embed="rId5"/>
          <a:stretch>
            <a:fillRect/>
          </a:stretch>
        </p:blipFill>
        <p:spPr>
          <a:xfrm>
            <a:off x="471519" y="4066433"/>
            <a:ext cx="11166280" cy="1976333"/>
          </a:xfrm>
          <a:prstGeom prst="rect">
            <a:avLst/>
          </a:prstGeom>
        </p:spPr>
      </p:pic>
      <p:pic>
        <p:nvPicPr>
          <p:cNvPr id="4" name="Kép 3"/>
          <p:cNvPicPr>
            <a:picLocks noChangeAspect="1"/>
          </p:cNvPicPr>
          <p:nvPr/>
        </p:nvPicPr>
        <p:blipFill>
          <a:blip r:embed="rId6"/>
          <a:stretch>
            <a:fillRect/>
          </a:stretch>
        </p:blipFill>
        <p:spPr>
          <a:xfrm>
            <a:off x="471519" y="4113168"/>
            <a:ext cx="11546311" cy="2014792"/>
          </a:xfrm>
          <a:prstGeom prst="rect">
            <a:avLst/>
          </a:prstGeom>
        </p:spPr>
      </p:pic>
      <p:pic>
        <p:nvPicPr>
          <p:cNvPr id="6" name="Kép 5"/>
          <p:cNvPicPr>
            <a:picLocks noChangeAspect="1"/>
          </p:cNvPicPr>
          <p:nvPr/>
        </p:nvPicPr>
        <p:blipFill>
          <a:blip r:embed="rId7"/>
          <a:stretch>
            <a:fillRect/>
          </a:stretch>
        </p:blipFill>
        <p:spPr>
          <a:xfrm>
            <a:off x="471519" y="4189647"/>
            <a:ext cx="11499096" cy="1853119"/>
          </a:xfrm>
          <a:prstGeom prst="rect">
            <a:avLst/>
          </a:prstGeom>
        </p:spPr>
      </p:pic>
    </p:spTree>
    <p:extLst>
      <p:ext uri="{BB962C8B-B14F-4D97-AF65-F5344CB8AC3E}">
        <p14:creationId xmlns:p14="http://schemas.microsoft.com/office/powerpoint/2010/main" val="246837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ép helye 1"/>
          <p:cNvSpPr>
            <a:spLocks noGrp="1"/>
          </p:cNvSpPr>
          <p:nvPr>
            <p:ph type="pic" idx="1"/>
          </p:nvPr>
        </p:nvSpPr>
        <p:spPr/>
      </p:sp>
      <p:sp>
        <p:nvSpPr>
          <p:cNvPr id="3" name="Cím 2"/>
          <p:cNvSpPr>
            <a:spLocks noGrp="1"/>
          </p:cNvSpPr>
          <p:nvPr>
            <p:ph type="title"/>
          </p:nvPr>
        </p:nvSpPr>
        <p:spPr>
          <a:xfrm>
            <a:off x="1122947" y="200792"/>
            <a:ext cx="9392654" cy="912000"/>
          </a:xfrm>
        </p:spPr>
        <p:txBody>
          <a:bodyPr/>
          <a:lstStyle/>
          <a:p>
            <a:r>
              <a:rPr lang="hu-HU" sz="3600" dirty="0" smtClean="0"/>
              <a:t>Nociceptív – </a:t>
            </a:r>
            <a:r>
              <a:rPr lang="hu-HU" sz="3600" dirty="0" err="1" smtClean="0"/>
              <a:t>inflammációs</a:t>
            </a:r>
            <a:r>
              <a:rPr lang="hu-HU" sz="3600" dirty="0" smtClean="0"/>
              <a:t> – </a:t>
            </a:r>
            <a:r>
              <a:rPr lang="hu-HU" sz="3600" dirty="0" err="1" smtClean="0"/>
              <a:t>maladaptív</a:t>
            </a:r>
            <a:r>
              <a:rPr lang="hu-HU" sz="3600" dirty="0" smtClean="0"/>
              <a:t> – </a:t>
            </a:r>
            <a:r>
              <a:rPr lang="hu-HU" sz="3600" dirty="0" err="1" smtClean="0">
                <a:solidFill>
                  <a:srgbClr val="00B0F0"/>
                </a:solidFill>
              </a:rPr>
              <a:t>nociplasztikus</a:t>
            </a:r>
            <a:r>
              <a:rPr lang="hu-HU" sz="3600" dirty="0" smtClean="0">
                <a:solidFill>
                  <a:srgbClr val="00B0F0"/>
                </a:solidFill>
              </a:rPr>
              <a:t>  </a:t>
            </a:r>
            <a:r>
              <a:rPr lang="hu-HU" sz="3600" dirty="0" smtClean="0">
                <a:solidFill>
                  <a:srgbClr val="00B0F0"/>
                </a:solidFill>
              </a:rPr>
              <a:t>fájdalom</a:t>
            </a:r>
            <a:endParaRPr lang="hu-HU" sz="3600" dirty="0">
              <a:solidFill>
                <a:srgbClr val="00B0F0"/>
              </a:solidFill>
            </a:endParaRPr>
          </a:p>
        </p:txBody>
      </p:sp>
      <p:sp>
        <p:nvSpPr>
          <p:cNvPr id="4" name="Kép helye 3"/>
          <p:cNvSpPr>
            <a:spLocks noGrp="1"/>
          </p:cNvSpPr>
          <p:nvPr>
            <p:ph type="pic" idx="10"/>
          </p:nvPr>
        </p:nvSpPr>
        <p:spPr/>
      </p:sp>
      <p:sp>
        <p:nvSpPr>
          <p:cNvPr id="5" name="Kép helye 4"/>
          <p:cNvSpPr>
            <a:spLocks noGrp="1"/>
          </p:cNvSpPr>
          <p:nvPr>
            <p:ph type="pic" idx="11"/>
          </p:nvPr>
        </p:nvSpPr>
        <p:spPr/>
      </p:sp>
      <p:sp>
        <p:nvSpPr>
          <p:cNvPr id="6" name="Kép helye 5"/>
          <p:cNvSpPr>
            <a:spLocks noGrp="1"/>
          </p:cNvSpPr>
          <p:nvPr>
            <p:ph type="pic" idx="12"/>
          </p:nvPr>
        </p:nvSpPr>
        <p:spPr/>
      </p:sp>
      <p:sp>
        <p:nvSpPr>
          <p:cNvPr id="7" name="Szöveg helye 6"/>
          <p:cNvSpPr>
            <a:spLocks noGrp="1"/>
          </p:cNvSpPr>
          <p:nvPr>
            <p:ph type="body" sz="quarter" idx="41"/>
          </p:nvPr>
        </p:nvSpPr>
        <p:spPr/>
        <p:txBody>
          <a:bodyPr/>
          <a:lstStyle/>
          <a:p>
            <a:endParaRPr lang="hu-HU"/>
          </a:p>
        </p:txBody>
      </p:sp>
      <p:pic>
        <p:nvPicPr>
          <p:cNvPr id="8" name="Kép 7"/>
          <p:cNvPicPr>
            <a:picLocks noChangeAspect="1"/>
          </p:cNvPicPr>
          <p:nvPr/>
        </p:nvPicPr>
        <p:blipFill>
          <a:blip r:embed="rId2"/>
          <a:stretch>
            <a:fillRect/>
          </a:stretch>
        </p:blipFill>
        <p:spPr>
          <a:xfrm>
            <a:off x="681706" y="1506829"/>
            <a:ext cx="7596020" cy="2453778"/>
          </a:xfrm>
          <a:prstGeom prst="rect">
            <a:avLst/>
          </a:prstGeom>
        </p:spPr>
      </p:pic>
      <p:pic>
        <p:nvPicPr>
          <p:cNvPr id="9" name="Kép 8"/>
          <p:cNvPicPr>
            <a:picLocks noChangeAspect="1"/>
          </p:cNvPicPr>
          <p:nvPr/>
        </p:nvPicPr>
        <p:blipFill>
          <a:blip r:embed="rId3"/>
          <a:stretch>
            <a:fillRect/>
          </a:stretch>
        </p:blipFill>
        <p:spPr>
          <a:xfrm>
            <a:off x="1742191" y="3703554"/>
            <a:ext cx="7377530" cy="2078605"/>
          </a:xfrm>
          <a:prstGeom prst="rect">
            <a:avLst/>
          </a:prstGeom>
        </p:spPr>
      </p:pic>
      <p:pic>
        <p:nvPicPr>
          <p:cNvPr id="10" name="Kép 9"/>
          <p:cNvPicPr>
            <a:picLocks noChangeAspect="1"/>
          </p:cNvPicPr>
          <p:nvPr/>
        </p:nvPicPr>
        <p:blipFill>
          <a:blip r:embed="rId4"/>
          <a:stretch>
            <a:fillRect/>
          </a:stretch>
        </p:blipFill>
        <p:spPr>
          <a:xfrm>
            <a:off x="2952006" y="1506827"/>
            <a:ext cx="9024893" cy="5150647"/>
          </a:xfrm>
          <a:prstGeom prst="rect">
            <a:avLst/>
          </a:prstGeom>
        </p:spPr>
      </p:pic>
    </p:spTree>
    <p:extLst>
      <p:ext uri="{BB962C8B-B14F-4D97-AF65-F5344CB8AC3E}">
        <p14:creationId xmlns:p14="http://schemas.microsoft.com/office/powerpoint/2010/main" val="256353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221631" y="424418"/>
            <a:ext cx="4760843" cy="4985781"/>
          </a:xfrm>
        </p:spPr>
        <p:txBody>
          <a:bodyPr>
            <a:normAutofit fontScale="85000" lnSpcReduction="20000"/>
          </a:bodyPr>
          <a:lstStyle/>
          <a:p>
            <a:pPr marL="0" indent="0">
              <a:buNone/>
            </a:pPr>
            <a:r>
              <a:rPr lang="hu-HU" sz="4800" b="1" dirty="0" smtClean="0">
                <a:solidFill>
                  <a:srgbClr val="2A81C6"/>
                </a:solidFill>
                <a:latin typeface="Arial" panose="020B0604020202020204" pitchFamily="34" charset="0"/>
                <a:cs typeface="Arial" panose="020B0604020202020204" pitchFamily="34" charset="0"/>
              </a:rPr>
              <a:t>Agyi</a:t>
            </a:r>
            <a:r>
              <a:rPr lang="hu-HU" sz="4800" b="1" dirty="0" smtClean="0">
                <a:solidFill>
                  <a:schemeClr val="bg1">
                    <a:lumMod val="65000"/>
                    <a:lumOff val="35000"/>
                  </a:schemeClr>
                </a:solidFill>
                <a:latin typeface="Arial" panose="020B0604020202020204" pitchFamily="34" charset="0"/>
                <a:cs typeface="Arial" panose="020B0604020202020204" pitchFamily="34" charset="0"/>
              </a:rPr>
              <a:t> hálózatok</a:t>
            </a:r>
          </a:p>
          <a:p>
            <a:pPr marL="0" indent="0">
              <a:buNone/>
            </a:pPr>
            <a:endParaRPr lang="hu-HU" dirty="0" smtClean="0">
              <a:solidFill>
                <a:schemeClr val="bg1">
                  <a:lumMod val="65000"/>
                  <a:lumOff val="35000"/>
                </a:schemeClr>
              </a:solidFill>
              <a:latin typeface="Arial" panose="020B0604020202020204" pitchFamily="34" charset="0"/>
              <a:cs typeface="Arial" panose="020B0604020202020204" pitchFamily="34" charset="0"/>
            </a:endParaRPr>
          </a:p>
          <a:p>
            <a:r>
              <a:rPr lang="hu-HU" sz="2800" dirty="0" smtClean="0">
                <a:solidFill>
                  <a:srgbClr val="58B1B5"/>
                </a:solidFill>
                <a:latin typeface="Arial" panose="020B0604020202020204" pitchFamily="34" charset="0"/>
                <a:cs typeface="Arial" panose="020B0604020202020204" pitchFamily="34" charset="0"/>
              </a:rPr>
              <a:t>Alap működési mód</a:t>
            </a:r>
          </a:p>
          <a:p>
            <a:r>
              <a:rPr lang="hu-HU" sz="2800" dirty="0" smtClean="0">
                <a:solidFill>
                  <a:srgbClr val="58B1B5"/>
                </a:solidFill>
                <a:latin typeface="Arial" panose="020B0604020202020204" pitchFamily="34" charset="0"/>
                <a:cs typeface="Arial" panose="020B0604020202020204" pitchFamily="34" charset="0"/>
              </a:rPr>
              <a:t>Előtérbe helyezett </a:t>
            </a:r>
            <a:r>
              <a:rPr lang="hu-HU" sz="2800" dirty="0" smtClean="0">
                <a:solidFill>
                  <a:schemeClr val="bg1">
                    <a:lumMod val="65000"/>
                    <a:lumOff val="35000"/>
                  </a:schemeClr>
                </a:solidFill>
                <a:latin typeface="Arial" panose="020B0604020202020204" pitchFamily="34" charset="0"/>
                <a:cs typeface="Arial" panose="020B0604020202020204" pitchFamily="34" charset="0"/>
              </a:rPr>
              <a:t>érzékelési modalitás</a:t>
            </a:r>
          </a:p>
          <a:p>
            <a:r>
              <a:rPr lang="hu-HU" sz="2800" dirty="0" smtClean="0">
                <a:solidFill>
                  <a:schemeClr val="bg1">
                    <a:lumMod val="65000"/>
                    <a:lumOff val="35000"/>
                  </a:schemeClr>
                </a:solidFill>
                <a:latin typeface="Arial" panose="020B0604020202020204" pitchFamily="34" charset="0"/>
                <a:cs typeface="Arial" panose="020B0604020202020204" pitchFamily="34" charset="0"/>
              </a:rPr>
              <a:t>Szenzori-motoros hálózat</a:t>
            </a:r>
          </a:p>
          <a:p>
            <a:r>
              <a:rPr lang="hu-HU" sz="2800" dirty="0" smtClean="0">
                <a:solidFill>
                  <a:schemeClr val="bg1">
                    <a:lumMod val="65000"/>
                    <a:lumOff val="35000"/>
                  </a:schemeClr>
                </a:solidFill>
                <a:latin typeface="Arial" panose="020B0604020202020204" pitchFamily="34" charset="0"/>
                <a:cs typeface="Arial" panose="020B0604020202020204" pitchFamily="34" charset="0"/>
              </a:rPr>
              <a:t>Fehérállományi kapcsolatok</a:t>
            </a:r>
          </a:p>
          <a:p>
            <a:endParaRPr lang="hu-HU" sz="2800" dirty="0">
              <a:solidFill>
                <a:schemeClr val="bg1">
                  <a:lumMod val="65000"/>
                  <a:lumOff val="35000"/>
                </a:schemeClr>
              </a:solidFill>
              <a:latin typeface="Arial" panose="020B0604020202020204" pitchFamily="34" charset="0"/>
              <a:cs typeface="Arial" panose="020B0604020202020204" pitchFamily="34" charset="0"/>
            </a:endParaRPr>
          </a:p>
          <a:p>
            <a:pPr marL="0" indent="0">
              <a:buNone/>
            </a:pPr>
            <a:r>
              <a:rPr lang="hu-HU" sz="2800" b="1" dirty="0" err="1" smtClean="0">
                <a:solidFill>
                  <a:srgbClr val="58B1B5"/>
                </a:solidFill>
                <a:latin typeface="Arial" panose="020B0604020202020204" pitchFamily="34" charset="0"/>
                <a:cs typeface="Arial" panose="020B0604020202020204" pitchFamily="34" charset="0"/>
              </a:rPr>
              <a:t>Ingedús</a:t>
            </a:r>
            <a:r>
              <a:rPr lang="hu-HU" sz="2800" dirty="0" smtClean="0">
                <a:solidFill>
                  <a:schemeClr val="bg1">
                    <a:lumMod val="65000"/>
                    <a:lumOff val="35000"/>
                  </a:schemeClr>
                </a:solidFill>
                <a:latin typeface="Arial" panose="020B0604020202020204" pitchFamily="34" charset="0"/>
                <a:cs typeface="Arial" panose="020B0604020202020204" pitchFamily="34" charset="0"/>
              </a:rPr>
              <a:t> vs. </a:t>
            </a:r>
            <a:r>
              <a:rPr lang="hu-HU" sz="2800" dirty="0" smtClean="0">
                <a:solidFill>
                  <a:srgbClr val="2A81C6"/>
                </a:solidFill>
                <a:latin typeface="Arial" panose="020B0604020202020204" pitchFamily="34" charset="0"/>
                <a:cs typeface="Arial" panose="020B0604020202020204" pitchFamily="34" charset="0"/>
              </a:rPr>
              <a:t>ingerszegény</a:t>
            </a:r>
            <a:r>
              <a:rPr lang="hu-HU" sz="2800" dirty="0" smtClean="0">
                <a:solidFill>
                  <a:schemeClr val="bg1">
                    <a:lumMod val="65000"/>
                    <a:lumOff val="35000"/>
                  </a:schemeClr>
                </a:solidFill>
                <a:latin typeface="Arial" panose="020B0604020202020204" pitchFamily="34" charset="0"/>
                <a:cs typeface="Arial" panose="020B0604020202020204" pitchFamily="34" charset="0"/>
              </a:rPr>
              <a:t> környezet</a:t>
            </a:r>
          </a:p>
          <a:p>
            <a:pPr marL="0" indent="0">
              <a:buNone/>
            </a:pPr>
            <a:r>
              <a:rPr lang="hu-HU" sz="2800" b="1" dirty="0" smtClean="0">
                <a:solidFill>
                  <a:srgbClr val="58B1B5"/>
                </a:solidFill>
                <a:latin typeface="Arial" panose="020B0604020202020204" pitchFamily="34" charset="0"/>
                <a:cs typeface="Arial" panose="020B0604020202020204" pitchFamily="34" charset="0"/>
              </a:rPr>
              <a:t>Nem </a:t>
            </a:r>
            <a:r>
              <a:rPr lang="hu-HU" sz="2800" b="1" dirty="0">
                <a:solidFill>
                  <a:srgbClr val="58B1B5"/>
                </a:solidFill>
                <a:latin typeface="Arial" panose="020B0604020202020204" pitchFamily="34" charset="0"/>
                <a:cs typeface="Arial" panose="020B0604020202020204" pitchFamily="34" charset="0"/>
              </a:rPr>
              <a:t>a fájdalom </a:t>
            </a:r>
            <a:r>
              <a:rPr lang="hu-HU" sz="2800" dirty="0" smtClean="0">
                <a:solidFill>
                  <a:schemeClr val="bg1">
                    <a:lumMod val="65000"/>
                    <a:lumOff val="35000"/>
                  </a:schemeClr>
                </a:solidFill>
                <a:latin typeface="Arial" panose="020B0604020202020204" pitchFamily="34" charset="0"/>
                <a:cs typeface="Arial" panose="020B0604020202020204" pitchFamily="34" charset="0"/>
              </a:rPr>
              <a:t>vs. a </a:t>
            </a:r>
            <a:r>
              <a:rPr lang="hu-HU" sz="2800" dirty="0" smtClean="0">
                <a:solidFill>
                  <a:srgbClr val="2A81C6"/>
                </a:solidFill>
                <a:latin typeface="Arial" panose="020B0604020202020204" pitchFamily="34" charset="0"/>
                <a:cs typeface="Arial" panose="020B0604020202020204" pitchFamily="34" charset="0"/>
              </a:rPr>
              <a:t>fájdalom</a:t>
            </a:r>
            <a:r>
              <a:rPr lang="hu-HU" sz="2800" dirty="0" smtClean="0">
                <a:solidFill>
                  <a:schemeClr val="bg1">
                    <a:lumMod val="65000"/>
                    <a:lumOff val="35000"/>
                  </a:schemeClr>
                </a:solidFill>
                <a:latin typeface="Arial" panose="020B0604020202020204" pitchFamily="34" charset="0"/>
                <a:cs typeface="Arial" panose="020B0604020202020204" pitchFamily="34" charset="0"/>
              </a:rPr>
              <a:t> a vezető hálózati rendszer</a:t>
            </a:r>
          </a:p>
          <a:p>
            <a:endParaRPr lang="hu-HU" dirty="0">
              <a:solidFill>
                <a:schemeClr val="bg1">
                  <a:lumMod val="65000"/>
                  <a:lumOff val="35000"/>
                </a:schemeClr>
              </a:solidFill>
            </a:endParaRPr>
          </a:p>
        </p:txBody>
      </p:sp>
      <p:pic>
        <p:nvPicPr>
          <p:cNvPr id="4" name="Kép 3"/>
          <p:cNvPicPr>
            <a:picLocks noChangeAspect="1"/>
          </p:cNvPicPr>
          <p:nvPr/>
        </p:nvPicPr>
        <p:blipFill>
          <a:blip r:embed="rId3"/>
          <a:stretch>
            <a:fillRect/>
          </a:stretch>
        </p:blipFill>
        <p:spPr>
          <a:xfrm>
            <a:off x="4982474" y="361702"/>
            <a:ext cx="7008360" cy="6386968"/>
          </a:xfrm>
          <a:prstGeom prst="rect">
            <a:avLst/>
          </a:prstGeom>
        </p:spPr>
      </p:pic>
      <p:sp>
        <p:nvSpPr>
          <p:cNvPr id="6" name="Téglalap 5"/>
          <p:cNvSpPr/>
          <p:nvPr/>
        </p:nvSpPr>
        <p:spPr>
          <a:xfrm>
            <a:off x="239474" y="5578364"/>
            <a:ext cx="4921540" cy="830997"/>
          </a:xfrm>
          <a:prstGeom prst="rect">
            <a:avLst/>
          </a:prstGeom>
        </p:spPr>
        <p:txBody>
          <a:bodyPr wrap="none">
            <a:spAutoFit/>
          </a:bodyPr>
          <a:lstStyle/>
          <a:p>
            <a:pPr>
              <a:buClrTx/>
              <a:buFontTx/>
              <a:buNone/>
              <a:defRPr/>
            </a:pPr>
            <a:r>
              <a:rPr lang="hu-HU" altLang="ko-KR" sz="2400" b="1" dirty="0" smtClean="0">
                <a:solidFill>
                  <a:srgbClr val="2A81C6"/>
                </a:solidFill>
                <a:cs typeface="Arial" pitchFamily="34" charset="0"/>
              </a:rPr>
              <a:t>Az agy számára az ingerek </a:t>
            </a:r>
          </a:p>
          <a:p>
            <a:pPr>
              <a:buClrTx/>
              <a:buFontTx/>
              <a:buNone/>
              <a:defRPr/>
            </a:pPr>
            <a:r>
              <a:rPr lang="hu-HU" altLang="ko-KR" sz="2400" b="1" dirty="0">
                <a:solidFill>
                  <a:prstClr val="black">
                    <a:lumMod val="75000"/>
                    <a:lumOff val="25000"/>
                  </a:prstClr>
                </a:solidFill>
                <a:cs typeface="Arial" pitchFamily="34" charset="0"/>
              </a:rPr>
              <a:t>s</a:t>
            </a:r>
            <a:r>
              <a:rPr lang="hu-HU" altLang="ko-KR" sz="2400" b="1" dirty="0" smtClean="0">
                <a:solidFill>
                  <a:prstClr val="black">
                    <a:lumMod val="75000"/>
                    <a:lumOff val="25000"/>
                  </a:prstClr>
                </a:solidFill>
                <a:cs typeface="Arial" pitchFamily="34" charset="0"/>
              </a:rPr>
              <a:t>timuláló környezetet jelentenek</a:t>
            </a:r>
            <a:endParaRPr lang="hu-HU" sz="1000" dirty="0">
              <a:solidFill>
                <a:sysClr val="windowText" lastClr="000000"/>
              </a:solidFill>
              <a:latin typeface="Century Gothic" panose="020B0502020202020204"/>
              <a:ea typeface="+mn-ea"/>
              <a:cs typeface="+mn-cs"/>
            </a:endParaRPr>
          </a:p>
        </p:txBody>
      </p:sp>
    </p:spTree>
    <p:extLst>
      <p:ext uri="{BB962C8B-B14F-4D97-AF65-F5344CB8AC3E}">
        <p14:creationId xmlns:p14="http://schemas.microsoft.com/office/powerpoint/2010/main" val="2451222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artalom helye 1"/>
          <p:cNvSpPr>
            <a:spLocks noGrp="1"/>
          </p:cNvSpPr>
          <p:nvPr>
            <p:ph idx="1"/>
          </p:nvPr>
        </p:nvSpPr>
        <p:spPr/>
        <p:txBody>
          <a:bodyPr/>
          <a:lstStyle/>
          <a:p>
            <a:endParaRPr lang="hu-HU"/>
          </a:p>
        </p:txBody>
      </p:sp>
      <p:pic>
        <p:nvPicPr>
          <p:cNvPr id="5" name="Kép 4"/>
          <p:cNvPicPr>
            <a:picLocks noChangeAspect="1"/>
          </p:cNvPicPr>
          <p:nvPr/>
        </p:nvPicPr>
        <p:blipFill>
          <a:blip r:embed="rId3"/>
          <a:stretch>
            <a:fillRect/>
          </a:stretch>
        </p:blipFill>
        <p:spPr>
          <a:xfrm>
            <a:off x="551329" y="0"/>
            <a:ext cx="10893604" cy="6858000"/>
          </a:xfrm>
          <a:prstGeom prst="rect">
            <a:avLst/>
          </a:prstGeom>
        </p:spPr>
      </p:pic>
    </p:spTree>
    <p:extLst>
      <p:ext uri="{BB962C8B-B14F-4D97-AF65-F5344CB8AC3E}">
        <p14:creationId xmlns:p14="http://schemas.microsoft.com/office/powerpoint/2010/main" val="42496758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0" y="1092679"/>
            <a:ext cx="8887326" cy="4904916"/>
          </a:xfrm>
        </p:spPr>
        <p:txBody>
          <a:bodyPr>
            <a:noAutofit/>
          </a:bodyPr>
          <a:lstStyle/>
          <a:p>
            <a:pPr marL="0" indent="0">
              <a:buNone/>
            </a:pPr>
            <a:r>
              <a:rPr lang="hu-HU" sz="4000" b="1" dirty="0">
                <a:solidFill>
                  <a:srgbClr val="2A81C6"/>
                </a:solidFill>
                <a:latin typeface="Arial" panose="020B0604020202020204" pitchFamily="34" charset="0"/>
                <a:cs typeface="Arial" panose="020B0604020202020204" pitchFamily="34" charset="0"/>
              </a:rPr>
              <a:t>T</a:t>
            </a:r>
            <a:r>
              <a:rPr lang="hu-HU" sz="4000" b="1" dirty="0" smtClean="0">
                <a:solidFill>
                  <a:srgbClr val="2A81C6"/>
                </a:solidFill>
                <a:latin typeface="Arial" panose="020B0604020202020204" pitchFamily="34" charset="0"/>
                <a:cs typeface="Arial" panose="020B0604020202020204" pitchFamily="34" charset="0"/>
              </a:rPr>
              <a:t>ovábbi</a:t>
            </a:r>
            <a:r>
              <a:rPr lang="hu-HU" sz="4000" b="1" dirty="0" smtClean="0">
                <a:latin typeface="Arial" panose="020B0604020202020204" pitchFamily="34" charset="0"/>
                <a:cs typeface="Arial" panose="020B0604020202020204" pitchFamily="34" charset="0"/>
              </a:rPr>
              <a:t> emocionális faktorok</a:t>
            </a:r>
          </a:p>
          <a:p>
            <a:r>
              <a:rPr lang="hu-HU" sz="2400" b="1" dirty="0" smtClean="0">
                <a:solidFill>
                  <a:srgbClr val="2A81C6"/>
                </a:solidFill>
              </a:rPr>
              <a:t>Szorongás</a:t>
            </a:r>
            <a:r>
              <a:rPr lang="hu-HU" b="1" dirty="0" smtClean="0">
                <a:solidFill>
                  <a:srgbClr val="2A81C6"/>
                </a:solidFill>
              </a:rPr>
              <a:t> – helyzeti és alkati – </a:t>
            </a:r>
          </a:p>
          <a:p>
            <a:r>
              <a:rPr lang="hu-HU" b="1" dirty="0" smtClean="0">
                <a:solidFill>
                  <a:srgbClr val="2A81C6"/>
                </a:solidFill>
              </a:rPr>
              <a:t>Különböző agyi területeket aktivál</a:t>
            </a:r>
          </a:p>
          <a:p>
            <a:endParaRPr lang="hu-HU" b="1" dirty="0">
              <a:solidFill>
                <a:srgbClr val="2A81C6"/>
              </a:solidFill>
            </a:endParaRPr>
          </a:p>
          <a:p>
            <a:endParaRPr lang="hu-HU" b="1" dirty="0" smtClean="0">
              <a:solidFill>
                <a:srgbClr val="2A81C6"/>
              </a:solidFill>
            </a:endParaRPr>
          </a:p>
          <a:p>
            <a:endParaRPr lang="hu-HU" b="1" dirty="0">
              <a:solidFill>
                <a:srgbClr val="2A81C6"/>
              </a:solidFill>
            </a:endParaRPr>
          </a:p>
          <a:p>
            <a:endParaRPr lang="hu-HU" b="1" dirty="0" smtClean="0">
              <a:solidFill>
                <a:srgbClr val="2A81C6"/>
              </a:solidFill>
            </a:endParaRPr>
          </a:p>
          <a:p>
            <a:endParaRPr lang="hu-HU" b="1" dirty="0">
              <a:solidFill>
                <a:srgbClr val="2A81C6"/>
              </a:solidFill>
            </a:endParaRPr>
          </a:p>
          <a:p>
            <a:endParaRPr lang="hu-HU" b="1" dirty="0" smtClean="0">
              <a:solidFill>
                <a:srgbClr val="2A81C6"/>
              </a:solidFill>
            </a:endParaRPr>
          </a:p>
          <a:p>
            <a:endParaRPr lang="hu-HU" b="1" dirty="0" smtClean="0">
              <a:solidFill>
                <a:srgbClr val="2A81C6"/>
              </a:solidFill>
            </a:endParaRPr>
          </a:p>
          <a:p>
            <a:endParaRPr lang="hu-HU" b="1" dirty="0" smtClean="0">
              <a:solidFill>
                <a:srgbClr val="2A81C6"/>
              </a:solidFill>
            </a:endParaRPr>
          </a:p>
        </p:txBody>
      </p:sp>
      <p:pic>
        <p:nvPicPr>
          <p:cNvPr id="5" name="Kép 4"/>
          <p:cNvPicPr>
            <a:picLocks noChangeAspect="1"/>
          </p:cNvPicPr>
          <p:nvPr/>
        </p:nvPicPr>
        <p:blipFill>
          <a:blip r:embed="rId3"/>
          <a:stretch>
            <a:fillRect/>
          </a:stretch>
        </p:blipFill>
        <p:spPr>
          <a:xfrm>
            <a:off x="5021179" y="1645688"/>
            <a:ext cx="5838374" cy="1397362"/>
          </a:xfrm>
          <a:prstGeom prst="rect">
            <a:avLst/>
          </a:prstGeom>
        </p:spPr>
      </p:pic>
      <p:pic>
        <p:nvPicPr>
          <p:cNvPr id="2" name="Kép 1"/>
          <p:cNvPicPr>
            <a:picLocks noChangeAspect="1"/>
          </p:cNvPicPr>
          <p:nvPr/>
        </p:nvPicPr>
        <p:blipFill>
          <a:blip r:embed="rId4"/>
          <a:stretch>
            <a:fillRect/>
          </a:stretch>
        </p:blipFill>
        <p:spPr>
          <a:xfrm>
            <a:off x="4676925" y="2791326"/>
            <a:ext cx="6979611" cy="3880750"/>
          </a:xfrm>
          <a:prstGeom prst="rect">
            <a:avLst/>
          </a:prstGeom>
        </p:spPr>
      </p:pic>
      <p:pic>
        <p:nvPicPr>
          <p:cNvPr id="4098" name="Picture 2" descr="Precuneu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354" y="3906000"/>
            <a:ext cx="2589354" cy="2593058"/>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p:cNvPicPr>
            <a:picLocks noChangeAspect="1"/>
          </p:cNvPicPr>
          <p:nvPr/>
        </p:nvPicPr>
        <p:blipFill>
          <a:blip r:embed="rId6"/>
          <a:stretch>
            <a:fillRect/>
          </a:stretch>
        </p:blipFill>
        <p:spPr>
          <a:xfrm>
            <a:off x="4686458" y="2791326"/>
            <a:ext cx="6870349" cy="4063647"/>
          </a:xfrm>
          <a:prstGeom prst="rect">
            <a:avLst/>
          </a:prstGeom>
        </p:spPr>
      </p:pic>
    </p:spTree>
    <p:extLst>
      <p:ext uri="{BB962C8B-B14F-4D97-AF65-F5344CB8AC3E}">
        <p14:creationId xmlns:p14="http://schemas.microsoft.com/office/powerpoint/2010/main" val="188756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0" y="1092679"/>
            <a:ext cx="8887326" cy="4904916"/>
          </a:xfrm>
        </p:spPr>
        <p:txBody>
          <a:bodyPr>
            <a:noAutofit/>
          </a:bodyPr>
          <a:lstStyle/>
          <a:p>
            <a:pPr marL="0" indent="0">
              <a:buNone/>
            </a:pPr>
            <a:r>
              <a:rPr lang="hu-HU" sz="4000" b="1" dirty="0">
                <a:solidFill>
                  <a:srgbClr val="2A81C6"/>
                </a:solidFill>
                <a:latin typeface="Arial" panose="020B0604020202020204" pitchFamily="34" charset="0"/>
                <a:cs typeface="Arial" panose="020B0604020202020204" pitchFamily="34" charset="0"/>
              </a:rPr>
              <a:t>További</a:t>
            </a:r>
            <a:r>
              <a:rPr lang="hu-HU" sz="4000" b="1" dirty="0">
                <a:latin typeface="Arial" panose="020B0604020202020204" pitchFamily="34" charset="0"/>
                <a:cs typeface="Arial" panose="020B0604020202020204" pitchFamily="34" charset="0"/>
              </a:rPr>
              <a:t> </a:t>
            </a:r>
            <a:r>
              <a:rPr lang="hu-HU" sz="4000" b="1" dirty="0" smtClean="0">
                <a:latin typeface="Arial" panose="020B0604020202020204" pitchFamily="34" charset="0"/>
                <a:cs typeface="Arial" panose="020B0604020202020204" pitchFamily="34" charset="0"/>
              </a:rPr>
              <a:t>emocionális faktorok</a:t>
            </a:r>
          </a:p>
          <a:p>
            <a:pPr marL="0" indent="0">
              <a:buNone/>
            </a:pPr>
            <a:endParaRPr lang="hu-HU" sz="4000" b="1" dirty="0" smtClean="0">
              <a:solidFill>
                <a:schemeClr val="bg1">
                  <a:lumMod val="75000"/>
                  <a:lumOff val="25000"/>
                </a:schemeClr>
              </a:solidFill>
              <a:latin typeface="Arial" panose="020B0604020202020204" pitchFamily="34" charset="0"/>
              <a:cs typeface="Arial" panose="020B0604020202020204" pitchFamily="34" charset="0"/>
            </a:endParaRPr>
          </a:p>
          <a:p>
            <a:r>
              <a:rPr lang="hu-HU" b="1" dirty="0" smtClean="0">
                <a:solidFill>
                  <a:srgbClr val="2A81C6"/>
                </a:solidFill>
              </a:rPr>
              <a:t>Emocionális érzékenyítés </a:t>
            </a:r>
            <a:r>
              <a:rPr lang="hu-HU" dirty="0" smtClean="0">
                <a:solidFill>
                  <a:schemeClr val="bg1">
                    <a:lumMod val="65000"/>
                    <a:lumOff val="35000"/>
                  </a:schemeClr>
                </a:solidFill>
              </a:rPr>
              <a:t>-  ha az egyén fájdalmat vár a következő esemény(</a:t>
            </a:r>
            <a:r>
              <a:rPr lang="hu-HU" dirty="0" err="1" smtClean="0">
                <a:solidFill>
                  <a:schemeClr val="bg1">
                    <a:lumMod val="65000"/>
                    <a:lumOff val="35000"/>
                  </a:schemeClr>
                </a:solidFill>
              </a:rPr>
              <a:t>ek</a:t>
            </a:r>
            <a:r>
              <a:rPr lang="hu-HU" dirty="0" smtClean="0">
                <a:solidFill>
                  <a:schemeClr val="bg1">
                    <a:lumMod val="65000"/>
                    <a:lumOff val="35000"/>
                  </a:schemeClr>
                </a:solidFill>
              </a:rPr>
              <a:t>)</a:t>
            </a:r>
            <a:r>
              <a:rPr lang="hu-HU" dirty="0" err="1" smtClean="0">
                <a:solidFill>
                  <a:schemeClr val="bg1">
                    <a:lumMod val="65000"/>
                    <a:lumOff val="35000"/>
                  </a:schemeClr>
                </a:solidFill>
              </a:rPr>
              <a:t>től</a:t>
            </a:r>
            <a:r>
              <a:rPr lang="hu-HU" dirty="0" smtClean="0">
                <a:solidFill>
                  <a:schemeClr val="bg1">
                    <a:lumMod val="65000"/>
                    <a:lumOff val="35000"/>
                  </a:schemeClr>
                </a:solidFill>
              </a:rPr>
              <a:t> ez egy előérzeti, várakozási szorongás. Fokozódik az aktivitás az </a:t>
            </a:r>
            <a:r>
              <a:rPr lang="hu-HU" dirty="0" err="1" smtClean="0">
                <a:solidFill>
                  <a:schemeClr val="bg1">
                    <a:lumMod val="65000"/>
                    <a:lumOff val="35000"/>
                  </a:schemeClr>
                </a:solidFill>
              </a:rPr>
              <a:t>ACC-ben</a:t>
            </a:r>
            <a:r>
              <a:rPr lang="hu-HU" dirty="0" smtClean="0">
                <a:solidFill>
                  <a:schemeClr val="bg1">
                    <a:lumMod val="65000"/>
                    <a:lumOff val="35000"/>
                  </a:schemeClr>
                </a:solidFill>
              </a:rPr>
              <a:t>.  Stressz fokozza a fájdalom intenzitást.</a:t>
            </a:r>
          </a:p>
          <a:p>
            <a:r>
              <a:rPr lang="hu-HU" sz="2200" b="1" dirty="0" smtClean="0">
                <a:solidFill>
                  <a:srgbClr val="2A81C6"/>
                </a:solidFill>
              </a:rPr>
              <a:t>A várt fájdalom érzékenyítés elmarad vagy csökken  </a:t>
            </a:r>
          </a:p>
          <a:p>
            <a:r>
              <a:rPr lang="hu-HU" sz="2200" dirty="0" smtClean="0">
                <a:solidFill>
                  <a:schemeClr val="bg1">
                    <a:lumMod val="65000"/>
                    <a:lumOff val="35000"/>
                  </a:schemeClr>
                </a:solidFill>
              </a:rPr>
              <a:t>– pl. </a:t>
            </a:r>
            <a:r>
              <a:rPr lang="hu-HU" sz="2200" dirty="0" err="1" smtClean="0">
                <a:solidFill>
                  <a:schemeClr val="bg1">
                    <a:lumMod val="65000"/>
                    <a:lumOff val="35000"/>
                  </a:schemeClr>
                </a:solidFill>
              </a:rPr>
              <a:t>benzodiazepinek</a:t>
            </a:r>
            <a:r>
              <a:rPr lang="hu-HU" sz="2200" dirty="0" smtClean="0">
                <a:solidFill>
                  <a:schemeClr val="bg1">
                    <a:lumMod val="65000"/>
                    <a:lumOff val="35000"/>
                  </a:schemeClr>
                </a:solidFill>
              </a:rPr>
              <a:t> alkalmazásával</a:t>
            </a:r>
          </a:p>
          <a:p>
            <a:r>
              <a:rPr lang="hu-HU" sz="2200" dirty="0" smtClean="0">
                <a:solidFill>
                  <a:schemeClr val="bg1">
                    <a:lumMod val="65000"/>
                    <a:lumOff val="35000"/>
                  </a:schemeClr>
                </a:solidFill>
              </a:rPr>
              <a:t>- pozitív emocionális állapotban</a:t>
            </a:r>
          </a:p>
          <a:p>
            <a:r>
              <a:rPr lang="hu-HU" sz="2200" b="1" dirty="0" smtClean="0">
                <a:solidFill>
                  <a:srgbClr val="2A81C6"/>
                </a:solidFill>
              </a:rPr>
              <a:t>Affektív </a:t>
            </a:r>
            <a:r>
              <a:rPr lang="hu-HU" sz="2200" b="1" dirty="0" err="1" smtClean="0">
                <a:solidFill>
                  <a:srgbClr val="2A81C6"/>
                </a:solidFill>
              </a:rPr>
              <a:t>analgezia</a:t>
            </a:r>
            <a:r>
              <a:rPr lang="hu-HU" sz="2200" b="1" dirty="0" smtClean="0">
                <a:solidFill>
                  <a:srgbClr val="2A81C6"/>
                </a:solidFill>
              </a:rPr>
              <a:t> -  </a:t>
            </a:r>
            <a:r>
              <a:rPr lang="hu-HU" sz="2200" dirty="0" smtClean="0">
                <a:solidFill>
                  <a:schemeClr val="bg1"/>
                </a:solidFill>
              </a:rPr>
              <a:t>a megerősítő folyamat mögött álló bizonyos </a:t>
            </a:r>
            <a:r>
              <a:rPr lang="hu-HU" sz="2200" dirty="0" err="1" smtClean="0">
                <a:solidFill>
                  <a:schemeClr val="bg1"/>
                </a:solidFill>
              </a:rPr>
              <a:t>dopaminerg</a:t>
            </a:r>
            <a:r>
              <a:rPr lang="hu-HU" sz="2200" dirty="0" smtClean="0">
                <a:solidFill>
                  <a:schemeClr val="bg1"/>
                </a:solidFill>
              </a:rPr>
              <a:t> magok aktivizálódnak ízletes étel, ital, szexuális együttlét vagy gyógyszer </a:t>
            </a:r>
            <a:r>
              <a:rPr lang="hu-HU" sz="2200" dirty="0" err="1" smtClean="0">
                <a:solidFill>
                  <a:schemeClr val="bg1"/>
                </a:solidFill>
              </a:rPr>
              <a:t>abusus</a:t>
            </a:r>
            <a:r>
              <a:rPr lang="hu-HU" sz="2200" dirty="0" smtClean="0">
                <a:solidFill>
                  <a:schemeClr val="bg1"/>
                </a:solidFill>
              </a:rPr>
              <a:t> során.</a:t>
            </a:r>
          </a:p>
          <a:p>
            <a:r>
              <a:rPr lang="hu-HU" sz="2200" dirty="0" smtClean="0">
                <a:solidFill>
                  <a:schemeClr val="bg1"/>
                </a:solidFill>
              </a:rPr>
              <a:t>A rendszer </a:t>
            </a:r>
            <a:r>
              <a:rPr lang="hu-HU" sz="2200" dirty="0" err="1" smtClean="0">
                <a:solidFill>
                  <a:schemeClr val="bg1"/>
                </a:solidFill>
              </a:rPr>
              <a:t>aktivizációja</a:t>
            </a:r>
            <a:r>
              <a:rPr lang="hu-HU" sz="2200" dirty="0" smtClean="0">
                <a:solidFill>
                  <a:schemeClr val="bg1"/>
                </a:solidFill>
              </a:rPr>
              <a:t> elnyomja a fájdalomra adott emocionális reakciót is. Kellemes zene </a:t>
            </a:r>
            <a:r>
              <a:rPr lang="hu-HU" sz="2200" dirty="0">
                <a:solidFill>
                  <a:schemeClr val="bg1"/>
                </a:solidFill>
              </a:rPr>
              <a:t>(</a:t>
            </a:r>
            <a:r>
              <a:rPr lang="hu-HU" sz="2200" dirty="0" err="1" smtClean="0">
                <a:solidFill>
                  <a:schemeClr val="bg1"/>
                </a:solidFill>
              </a:rPr>
              <a:t>amygdala</a:t>
            </a:r>
            <a:r>
              <a:rPr lang="hu-HU" sz="2200" dirty="0" smtClean="0">
                <a:solidFill>
                  <a:schemeClr val="bg1"/>
                </a:solidFill>
              </a:rPr>
              <a:t> gátlás), romantikus párok képei, orgazmus.</a:t>
            </a:r>
            <a:endParaRPr lang="hu-HU" sz="2000" dirty="0" smtClean="0">
              <a:solidFill>
                <a:schemeClr val="bg1">
                  <a:lumMod val="65000"/>
                  <a:lumOff val="35000"/>
                </a:schemeClr>
              </a:solidFill>
            </a:endParaRPr>
          </a:p>
        </p:txBody>
      </p:sp>
      <p:pic>
        <p:nvPicPr>
          <p:cNvPr id="2" name="Kép 1"/>
          <p:cNvPicPr>
            <a:picLocks noChangeAspect="1"/>
          </p:cNvPicPr>
          <p:nvPr/>
        </p:nvPicPr>
        <p:blipFill>
          <a:blip r:embed="rId3"/>
          <a:stretch>
            <a:fillRect/>
          </a:stretch>
        </p:blipFill>
        <p:spPr>
          <a:xfrm>
            <a:off x="8726905" y="128336"/>
            <a:ext cx="3465094" cy="2442975"/>
          </a:xfrm>
          <a:prstGeom prst="rect">
            <a:avLst/>
          </a:prstGeom>
        </p:spPr>
      </p:pic>
    </p:spTree>
    <p:extLst>
      <p:ext uri="{BB962C8B-B14F-4D97-AF65-F5344CB8AC3E}">
        <p14:creationId xmlns:p14="http://schemas.microsoft.com/office/powerpoint/2010/main" val="1283212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normAutofit/>
          </a:bodyPr>
          <a:lstStyle/>
          <a:p>
            <a:r>
              <a:rPr lang="hu-HU" altLang="ko-KR" sz="4800" b="1" dirty="0" smtClean="0">
                <a:solidFill>
                  <a:srgbClr val="2A81C6"/>
                </a:solidFill>
                <a:latin typeface="Arial"/>
                <a:ea typeface="Arial Unicode MS"/>
                <a:cs typeface="Arial" pitchFamily="34" charset="0"/>
              </a:rPr>
              <a:t>A mozgás indukálta </a:t>
            </a:r>
            <a:r>
              <a:rPr lang="hu-HU" sz="4800" b="1" dirty="0" err="1" smtClean="0">
                <a:solidFill>
                  <a:schemeClr val="tx1">
                    <a:lumMod val="75000"/>
                    <a:lumOff val="25000"/>
                  </a:schemeClr>
                </a:solidFill>
                <a:latin typeface="Arial" panose="020B0604020202020204" pitchFamily="34" charset="0"/>
                <a:cs typeface="Arial" panose="020B0604020202020204" pitchFamily="34" charset="0"/>
              </a:rPr>
              <a:t>hypoalgesia</a:t>
            </a:r>
            <a:r>
              <a:rPr lang="hu-HU" sz="4800" b="1" dirty="0" smtClean="0">
                <a:solidFill>
                  <a:schemeClr val="tx1">
                    <a:lumMod val="75000"/>
                    <a:lumOff val="25000"/>
                  </a:schemeClr>
                </a:solidFill>
                <a:latin typeface="Arial" panose="020B0604020202020204" pitchFamily="34" charset="0"/>
                <a:cs typeface="Arial" panose="020B0604020202020204" pitchFamily="34" charset="0"/>
              </a:rPr>
              <a:t> </a:t>
            </a:r>
            <a:endParaRPr lang="hu-HU" sz="48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 name="Kép 1"/>
          <p:cNvPicPr>
            <a:picLocks noChangeAspect="1"/>
          </p:cNvPicPr>
          <p:nvPr/>
        </p:nvPicPr>
        <p:blipFill>
          <a:blip r:embed="rId2"/>
          <a:stretch>
            <a:fillRect/>
          </a:stretch>
        </p:blipFill>
        <p:spPr>
          <a:xfrm>
            <a:off x="3935999" y="1801066"/>
            <a:ext cx="8256001" cy="5056934"/>
          </a:xfrm>
          <a:prstGeom prst="rect">
            <a:avLst/>
          </a:prstGeom>
        </p:spPr>
      </p:pic>
      <p:sp>
        <p:nvSpPr>
          <p:cNvPr id="3" name="Tartalom helye 2"/>
          <p:cNvSpPr>
            <a:spLocks noGrp="1"/>
          </p:cNvSpPr>
          <p:nvPr>
            <p:ph sz="half" idx="1"/>
          </p:nvPr>
        </p:nvSpPr>
        <p:spPr>
          <a:xfrm>
            <a:off x="293078" y="1825625"/>
            <a:ext cx="3642922" cy="4351338"/>
          </a:xfrm>
        </p:spPr>
        <p:txBody>
          <a:bodyPr>
            <a:normAutofit fontScale="85000" lnSpcReduction="10000"/>
          </a:bodyPr>
          <a:lstStyle/>
          <a:p>
            <a:pPr marL="0" indent="0">
              <a:buNone/>
            </a:pPr>
            <a:r>
              <a:rPr lang="hu-HU" sz="2400" dirty="0" smtClean="0"/>
              <a:t>Az önkéntes mozgás hatása a </a:t>
            </a:r>
            <a:r>
              <a:rPr lang="hu-HU" sz="2400" dirty="0" err="1" smtClean="0"/>
              <a:t>mesocortico-limbikus</a:t>
            </a:r>
            <a:r>
              <a:rPr lang="hu-HU" sz="2400" dirty="0" smtClean="0"/>
              <a:t> területre.</a:t>
            </a:r>
          </a:p>
          <a:p>
            <a:pPr marL="0" indent="0">
              <a:buNone/>
            </a:pPr>
            <a:endParaRPr lang="hu-HU" sz="2400" dirty="0"/>
          </a:p>
          <a:p>
            <a:pPr marL="0" indent="0">
              <a:buNone/>
            </a:pPr>
            <a:r>
              <a:rPr lang="hu-HU" sz="2400" dirty="0" smtClean="0"/>
              <a:t>A krónikus fájdalomban szenvedő kísérleti állatok folyamatai normalizálódnak mozgás hatására, a fájdalom szűnik.</a:t>
            </a:r>
          </a:p>
          <a:p>
            <a:pPr marL="0" indent="0">
              <a:buNone/>
            </a:pPr>
            <a:endParaRPr lang="hu-HU" sz="2400" dirty="0"/>
          </a:p>
          <a:p>
            <a:pPr marL="0" indent="0">
              <a:buNone/>
            </a:pPr>
            <a:r>
              <a:rPr lang="hu-HU" sz="2400" dirty="0" smtClean="0"/>
              <a:t>BLA </a:t>
            </a:r>
            <a:r>
              <a:rPr lang="hu-HU" sz="2400" dirty="0" err="1" smtClean="0"/>
              <a:t>basolateral</a:t>
            </a:r>
            <a:r>
              <a:rPr lang="hu-HU" sz="2400" dirty="0" smtClean="0"/>
              <a:t> </a:t>
            </a:r>
            <a:r>
              <a:rPr lang="hu-HU" sz="2400" dirty="0" err="1" smtClean="0"/>
              <a:t>Amygdala</a:t>
            </a:r>
            <a:endParaRPr lang="hu-HU" sz="2400" dirty="0" smtClean="0"/>
          </a:p>
          <a:p>
            <a:pPr marL="0" indent="0">
              <a:buNone/>
            </a:pPr>
            <a:r>
              <a:rPr lang="hu-HU" sz="2400" dirty="0" smtClean="0"/>
              <a:t>LHA </a:t>
            </a:r>
            <a:r>
              <a:rPr lang="hu-HU" sz="2400" dirty="0" err="1" smtClean="0"/>
              <a:t>lateral</a:t>
            </a:r>
            <a:r>
              <a:rPr lang="hu-HU" sz="2400" dirty="0" smtClean="0"/>
              <a:t> </a:t>
            </a:r>
            <a:r>
              <a:rPr lang="hu-HU" sz="2400" dirty="0" err="1" smtClean="0"/>
              <a:t>hypoccampus</a:t>
            </a:r>
            <a:endParaRPr lang="hu-HU" sz="2400" dirty="0" smtClean="0"/>
          </a:p>
          <a:p>
            <a:pPr marL="0" indent="0">
              <a:buNone/>
            </a:pPr>
            <a:r>
              <a:rPr lang="hu-HU" sz="2400" dirty="0" smtClean="0"/>
              <a:t>VTA </a:t>
            </a:r>
            <a:r>
              <a:rPr lang="hu-HU" sz="2400" dirty="0" err="1" smtClean="0"/>
              <a:t>ventral</a:t>
            </a:r>
            <a:r>
              <a:rPr lang="hu-HU" sz="2400" dirty="0" smtClean="0"/>
              <a:t> </a:t>
            </a:r>
            <a:r>
              <a:rPr lang="hu-HU" sz="2400" dirty="0" err="1" smtClean="0"/>
              <a:t>tegmental</a:t>
            </a:r>
            <a:r>
              <a:rPr lang="hu-HU" sz="2400" dirty="0" smtClean="0"/>
              <a:t> </a:t>
            </a:r>
            <a:r>
              <a:rPr lang="hu-HU" sz="2400" dirty="0" err="1" smtClean="0"/>
              <a:t>area</a:t>
            </a:r>
            <a:endParaRPr lang="hu-HU" sz="2400" dirty="0" smtClean="0"/>
          </a:p>
          <a:p>
            <a:pPr marL="0" indent="0">
              <a:buNone/>
            </a:pPr>
            <a:r>
              <a:rPr lang="hu-HU" sz="2400" dirty="0" smtClean="0"/>
              <a:t>PFC </a:t>
            </a:r>
            <a:r>
              <a:rPr lang="hu-HU" sz="2400" dirty="0" err="1" smtClean="0"/>
              <a:t>prefrontalis</a:t>
            </a:r>
            <a:r>
              <a:rPr lang="hu-HU" sz="2400" dirty="0" smtClean="0"/>
              <a:t> kéreg</a:t>
            </a:r>
          </a:p>
          <a:p>
            <a:pPr marL="0" indent="0">
              <a:buNone/>
            </a:pPr>
            <a:r>
              <a:rPr lang="hu-HU" sz="2400" dirty="0" smtClean="0"/>
              <a:t>LDT </a:t>
            </a:r>
            <a:r>
              <a:rPr lang="hu-HU" sz="2400" dirty="0" err="1" smtClean="0"/>
              <a:t>laterodorsal</a:t>
            </a:r>
            <a:r>
              <a:rPr lang="hu-HU" sz="2400" dirty="0" smtClean="0"/>
              <a:t> </a:t>
            </a:r>
            <a:r>
              <a:rPr lang="hu-HU" sz="2400" dirty="0" err="1" smtClean="0"/>
              <a:t>tegmental</a:t>
            </a:r>
            <a:r>
              <a:rPr lang="hu-HU" sz="2400" dirty="0" smtClean="0"/>
              <a:t> </a:t>
            </a:r>
            <a:r>
              <a:rPr lang="hu-HU" sz="2400" dirty="0" err="1" smtClean="0"/>
              <a:t>nucl</a:t>
            </a:r>
            <a:r>
              <a:rPr lang="hu-HU" sz="2400" dirty="0" smtClean="0"/>
              <a:t>.</a:t>
            </a:r>
            <a:endParaRPr lang="hu-HU" sz="2400" dirty="0"/>
          </a:p>
        </p:txBody>
      </p:sp>
      <p:pic>
        <p:nvPicPr>
          <p:cNvPr id="6" name="Kép 5"/>
          <p:cNvPicPr>
            <a:picLocks noChangeAspect="1"/>
          </p:cNvPicPr>
          <p:nvPr/>
        </p:nvPicPr>
        <p:blipFill>
          <a:blip r:embed="rId3"/>
          <a:stretch>
            <a:fillRect/>
          </a:stretch>
        </p:blipFill>
        <p:spPr>
          <a:xfrm>
            <a:off x="293078" y="2701945"/>
            <a:ext cx="7410627" cy="1248732"/>
          </a:xfrm>
          <a:prstGeom prst="rect">
            <a:avLst/>
          </a:prstGeom>
        </p:spPr>
      </p:pic>
    </p:spTree>
    <p:extLst>
      <p:ext uri="{BB962C8B-B14F-4D97-AF65-F5344CB8AC3E}">
        <p14:creationId xmlns:p14="http://schemas.microsoft.com/office/powerpoint/2010/main" val="49661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3935999" y="1801066"/>
            <a:ext cx="8256001" cy="5056934"/>
          </a:xfrm>
          <a:prstGeom prst="rect">
            <a:avLst/>
          </a:prstGeom>
        </p:spPr>
      </p:pic>
      <p:sp>
        <p:nvSpPr>
          <p:cNvPr id="3" name="Tartalom helye 2"/>
          <p:cNvSpPr>
            <a:spLocks noGrp="1"/>
          </p:cNvSpPr>
          <p:nvPr>
            <p:ph sz="half" idx="1"/>
          </p:nvPr>
        </p:nvSpPr>
        <p:spPr>
          <a:xfrm>
            <a:off x="293078" y="1825625"/>
            <a:ext cx="3642922" cy="4351338"/>
          </a:xfrm>
        </p:spPr>
        <p:txBody>
          <a:bodyPr>
            <a:normAutofit fontScale="85000" lnSpcReduction="10000"/>
          </a:bodyPr>
          <a:lstStyle/>
          <a:p>
            <a:pPr marL="0" indent="0">
              <a:buNone/>
            </a:pPr>
            <a:r>
              <a:rPr lang="hu-HU" sz="2400" dirty="0" smtClean="0"/>
              <a:t>Az önkéntes mozgás hatása a </a:t>
            </a:r>
            <a:r>
              <a:rPr lang="hu-HU" sz="2400" dirty="0" err="1" smtClean="0"/>
              <a:t>mesocortico-limbikus</a:t>
            </a:r>
            <a:r>
              <a:rPr lang="hu-HU" sz="2400" dirty="0" smtClean="0"/>
              <a:t> területre.</a:t>
            </a:r>
          </a:p>
          <a:p>
            <a:pPr marL="0" indent="0">
              <a:buNone/>
            </a:pPr>
            <a:endParaRPr lang="hu-HU" sz="2400" dirty="0"/>
          </a:p>
          <a:p>
            <a:pPr marL="0" indent="0">
              <a:buNone/>
            </a:pPr>
            <a:r>
              <a:rPr lang="hu-HU" sz="2400" dirty="0" smtClean="0"/>
              <a:t>A krónikus fájdalomban szenvedő kísérleti állatok folyamatai normalizálódnak mozgás hatására, a fájdalom szűnik.</a:t>
            </a:r>
          </a:p>
          <a:p>
            <a:pPr marL="0" indent="0">
              <a:buNone/>
            </a:pPr>
            <a:endParaRPr lang="hu-HU" sz="2400" dirty="0"/>
          </a:p>
          <a:p>
            <a:pPr marL="0" indent="0">
              <a:buNone/>
            </a:pPr>
            <a:r>
              <a:rPr lang="hu-HU" sz="2400" dirty="0" smtClean="0"/>
              <a:t>BLA </a:t>
            </a:r>
            <a:r>
              <a:rPr lang="hu-HU" sz="2400" dirty="0" err="1" smtClean="0"/>
              <a:t>basolateral</a:t>
            </a:r>
            <a:r>
              <a:rPr lang="hu-HU" sz="2400" dirty="0" smtClean="0"/>
              <a:t> </a:t>
            </a:r>
            <a:r>
              <a:rPr lang="hu-HU" sz="2400" dirty="0" err="1" smtClean="0"/>
              <a:t>Amygdala</a:t>
            </a:r>
            <a:endParaRPr lang="hu-HU" sz="2400" dirty="0" smtClean="0"/>
          </a:p>
          <a:p>
            <a:pPr marL="0" indent="0">
              <a:buNone/>
            </a:pPr>
            <a:r>
              <a:rPr lang="hu-HU" sz="2400" dirty="0" smtClean="0"/>
              <a:t>LHA </a:t>
            </a:r>
            <a:r>
              <a:rPr lang="hu-HU" sz="2400" dirty="0" err="1" smtClean="0"/>
              <a:t>lateral</a:t>
            </a:r>
            <a:r>
              <a:rPr lang="hu-HU" sz="2400" dirty="0" smtClean="0"/>
              <a:t> </a:t>
            </a:r>
            <a:r>
              <a:rPr lang="hu-HU" sz="2400" dirty="0" err="1" smtClean="0"/>
              <a:t>hypoccampus</a:t>
            </a:r>
            <a:endParaRPr lang="hu-HU" sz="2400" dirty="0" smtClean="0"/>
          </a:p>
          <a:p>
            <a:pPr marL="0" indent="0">
              <a:buNone/>
            </a:pPr>
            <a:r>
              <a:rPr lang="hu-HU" sz="2400" dirty="0" smtClean="0"/>
              <a:t>VTA </a:t>
            </a:r>
            <a:r>
              <a:rPr lang="hu-HU" sz="2400" dirty="0" err="1" smtClean="0"/>
              <a:t>ventral</a:t>
            </a:r>
            <a:r>
              <a:rPr lang="hu-HU" sz="2400" dirty="0" smtClean="0"/>
              <a:t> </a:t>
            </a:r>
            <a:r>
              <a:rPr lang="hu-HU" sz="2400" dirty="0" err="1" smtClean="0"/>
              <a:t>tegmental</a:t>
            </a:r>
            <a:r>
              <a:rPr lang="hu-HU" sz="2400" dirty="0" smtClean="0"/>
              <a:t> </a:t>
            </a:r>
            <a:r>
              <a:rPr lang="hu-HU" sz="2400" dirty="0" err="1" smtClean="0"/>
              <a:t>area</a:t>
            </a:r>
            <a:endParaRPr lang="hu-HU" sz="2400" dirty="0" smtClean="0"/>
          </a:p>
          <a:p>
            <a:pPr marL="0" indent="0">
              <a:buNone/>
            </a:pPr>
            <a:r>
              <a:rPr lang="hu-HU" sz="2400" dirty="0" smtClean="0"/>
              <a:t>PFC </a:t>
            </a:r>
            <a:r>
              <a:rPr lang="hu-HU" sz="2400" dirty="0" err="1" smtClean="0"/>
              <a:t>prefrontalis</a:t>
            </a:r>
            <a:r>
              <a:rPr lang="hu-HU" sz="2400" dirty="0" smtClean="0"/>
              <a:t> kéreg</a:t>
            </a:r>
          </a:p>
          <a:p>
            <a:pPr marL="0" indent="0">
              <a:buNone/>
            </a:pPr>
            <a:r>
              <a:rPr lang="hu-HU" sz="2400" dirty="0" smtClean="0"/>
              <a:t>LDT </a:t>
            </a:r>
            <a:r>
              <a:rPr lang="hu-HU" sz="2400" dirty="0" err="1" smtClean="0"/>
              <a:t>laterodorsal</a:t>
            </a:r>
            <a:r>
              <a:rPr lang="hu-HU" sz="2400" dirty="0" smtClean="0"/>
              <a:t> </a:t>
            </a:r>
            <a:r>
              <a:rPr lang="hu-HU" sz="2400" dirty="0" err="1" smtClean="0"/>
              <a:t>tegmental</a:t>
            </a:r>
            <a:r>
              <a:rPr lang="hu-HU" sz="2400" dirty="0" smtClean="0"/>
              <a:t> </a:t>
            </a:r>
            <a:r>
              <a:rPr lang="hu-HU" sz="2400" dirty="0" err="1" smtClean="0"/>
              <a:t>nucl</a:t>
            </a:r>
            <a:r>
              <a:rPr lang="hu-HU" sz="2400" dirty="0" smtClean="0"/>
              <a:t>.</a:t>
            </a:r>
            <a:endParaRPr lang="hu-HU" sz="2400" dirty="0"/>
          </a:p>
        </p:txBody>
      </p:sp>
      <p:sp>
        <p:nvSpPr>
          <p:cNvPr id="8" name="Cím 4"/>
          <p:cNvSpPr txBox="1">
            <a:spLocks/>
          </p:cNvSpPr>
          <p:nvPr/>
        </p:nvSpPr>
        <p:spPr>
          <a:xfrm>
            <a:off x="934453" y="3250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hu-HU" altLang="ko-KR" sz="4800" b="1" dirty="0" smtClean="0">
                <a:solidFill>
                  <a:srgbClr val="2A81C6"/>
                </a:solidFill>
                <a:latin typeface="Arial"/>
                <a:ea typeface="Arial Unicode MS"/>
                <a:cs typeface="Arial" pitchFamily="34" charset="0"/>
              </a:rPr>
              <a:t>A mozgás indukálta </a:t>
            </a:r>
            <a:r>
              <a:rPr lang="hu-HU" sz="4800" b="1" dirty="0" err="1" smtClean="0">
                <a:solidFill>
                  <a:schemeClr val="tx1">
                    <a:lumMod val="75000"/>
                    <a:lumOff val="25000"/>
                  </a:schemeClr>
                </a:solidFill>
                <a:latin typeface="Arial" panose="020B0604020202020204" pitchFamily="34" charset="0"/>
                <a:cs typeface="Arial" panose="020B0604020202020204" pitchFamily="34" charset="0"/>
              </a:rPr>
              <a:t>hypoalgesia</a:t>
            </a:r>
            <a:r>
              <a:rPr lang="hu-HU" sz="4800" b="1" dirty="0" smtClean="0">
                <a:solidFill>
                  <a:schemeClr val="tx1">
                    <a:lumMod val="75000"/>
                    <a:lumOff val="25000"/>
                  </a:schemeClr>
                </a:solidFill>
                <a:latin typeface="Arial" panose="020B0604020202020204" pitchFamily="34" charset="0"/>
                <a:cs typeface="Arial" panose="020B0604020202020204" pitchFamily="34" charset="0"/>
              </a:rPr>
              <a:t> </a:t>
            </a:r>
            <a:endParaRPr lang="hu-HU" sz="4800" b="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992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sz="quarter"/>
          </p:nvPr>
        </p:nvSpPr>
        <p:spPr>
          <a:xfrm>
            <a:off x="0" y="237945"/>
            <a:ext cx="10972800" cy="1143000"/>
          </a:xfrm>
        </p:spPr>
        <p:txBody>
          <a:bodyPr>
            <a:normAutofit fontScale="90000"/>
          </a:bodyPr>
          <a:lstStyle/>
          <a:p>
            <a:r>
              <a:rPr lang="hu-HU" altLang="hu-HU" b="1" dirty="0" smtClean="0">
                <a:solidFill>
                  <a:schemeClr val="tx1">
                    <a:lumMod val="75000"/>
                    <a:lumOff val="25000"/>
                  </a:schemeClr>
                </a:solidFill>
                <a:latin typeface="Arial" panose="020B0604020202020204" pitchFamily="34" charset="0"/>
                <a:cs typeface="Arial" panose="020B0604020202020204" pitchFamily="34" charset="0"/>
              </a:rPr>
              <a:t>1. </a:t>
            </a:r>
            <a:r>
              <a:rPr lang="hu-HU" altLang="hu-HU" b="1" dirty="0" err="1" smtClean="0">
                <a:solidFill>
                  <a:schemeClr val="tx1">
                    <a:lumMod val="75000"/>
                    <a:lumOff val="25000"/>
                  </a:schemeClr>
                </a:solidFill>
                <a:latin typeface="Arial" panose="020B0604020202020204" pitchFamily="34" charset="0"/>
                <a:cs typeface="Arial" panose="020B0604020202020204" pitchFamily="34" charset="0"/>
              </a:rPr>
              <a:t>Transzdukció</a:t>
            </a:r>
            <a:r>
              <a:rPr lang="hu-HU" altLang="hu-HU" b="1" dirty="0" smtClean="0">
                <a:solidFill>
                  <a:schemeClr val="tx1">
                    <a:lumMod val="75000"/>
                    <a:lumOff val="25000"/>
                  </a:schemeClr>
                </a:solidFill>
                <a:latin typeface="Arial" panose="020B0604020202020204" pitchFamily="34" charset="0"/>
                <a:cs typeface="Arial" panose="020B0604020202020204" pitchFamily="34" charset="0"/>
              </a:rPr>
              <a:t> </a:t>
            </a:r>
            <a:r>
              <a:rPr lang="hu-HU" altLang="hu-HU" b="1" dirty="0" smtClean="0">
                <a:solidFill>
                  <a:srgbClr val="002060"/>
                </a:solidFill>
                <a:latin typeface="Arial" panose="020B0604020202020204" pitchFamily="34" charset="0"/>
                <a:cs typeface="Arial" panose="020B0604020202020204" pitchFamily="34" charset="0"/>
              </a:rPr>
              <a:t>- </a:t>
            </a:r>
            <a:r>
              <a:rPr lang="hu-HU" altLang="hu-HU" b="1" dirty="0" smtClean="0">
                <a:solidFill>
                  <a:srgbClr val="0070C0"/>
                </a:solidFill>
                <a:latin typeface="Arial" panose="020B0604020202020204" pitchFamily="34" charset="0"/>
                <a:cs typeface="Arial" panose="020B0604020202020204" pitchFamily="34" charset="0"/>
              </a:rPr>
              <a:t>jelátalakítás</a:t>
            </a:r>
            <a:r>
              <a:rPr lang="hu-HU" altLang="hu-HU" dirty="0" smtClean="0">
                <a:solidFill>
                  <a:srgbClr val="C00000"/>
                </a:solidFill>
              </a:rPr>
              <a:t/>
            </a:r>
            <a:br>
              <a:rPr lang="hu-HU" altLang="hu-HU" dirty="0" smtClean="0">
                <a:solidFill>
                  <a:srgbClr val="C00000"/>
                </a:solidFill>
              </a:rPr>
            </a:br>
            <a:endParaRPr lang="hu-HU" dirty="0"/>
          </a:p>
        </p:txBody>
      </p:sp>
      <p:pic>
        <p:nvPicPr>
          <p:cNvPr id="1026" name="Picture 2" descr="Kapcsolódó kép"/>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49451" y="1052615"/>
            <a:ext cx="6803755" cy="57020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éptalálat a következőre: „pain transd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355" y="274638"/>
            <a:ext cx="4448436" cy="2470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éptalálat a következőre: „akciós potenciál keletkezé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5614" y="2913681"/>
            <a:ext cx="3014365" cy="3804338"/>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49451" y="1052616"/>
            <a:ext cx="6803755" cy="566540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hu-HU" sz="1800" kern="1200">
              <a:solidFill>
                <a:prstClr val="white"/>
              </a:solidFill>
            </a:endParaRPr>
          </a:p>
        </p:txBody>
      </p:sp>
    </p:spTree>
    <p:extLst>
      <p:ext uri="{BB962C8B-B14F-4D97-AF65-F5344CB8AC3E}">
        <p14:creationId xmlns:p14="http://schemas.microsoft.com/office/powerpoint/2010/main" val="17670470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sz="half" idx="1"/>
          </p:nvPr>
        </p:nvSpPr>
        <p:spPr>
          <a:xfrm>
            <a:off x="156720" y="2079831"/>
            <a:ext cx="4232030" cy="4497432"/>
          </a:xfrm>
        </p:spPr>
        <p:txBody>
          <a:bodyPr>
            <a:normAutofit fontScale="92500" lnSpcReduction="20000"/>
          </a:bodyPr>
          <a:lstStyle/>
          <a:p>
            <a:pPr marL="0" indent="0">
              <a:buNone/>
            </a:pPr>
            <a:r>
              <a:rPr lang="hu-HU" sz="2000" b="1" dirty="0" smtClean="0"/>
              <a:t>Mozgás hatása a fájdalom-stressz ördögi körre. </a:t>
            </a:r>
          </a:p>
          <a:p>
            <a:pPr marL="0" indent="0">
              <a:buNone/>
            </a:pPr>
            <a:r>
              <a:rPr lang="hu-HU" sz="2000" dirty="0" smtClean="0"/>
              <a:t>Gerincvelő: </a:t>
            </a:r>
            <a:r>
              <a:rPr lang="hu-HU" sz="2000" dirty="0" err="1" smtClean="0"/>
              <a:t>Mikroglia</a:t>
            </a:r>
            <a:r>
              <a:rPr lang="hu-HU" sz="2000" dirty="0" smtClean="0"/>
              <a:t> – TLR4 aktiváció immobilizáció során krónikus fájdalmat indít </a:t>
            </a:r>
            <a:r>
              <a:rPr lang="en-US" sz="2000" dirty="0" smtClean="0"/>
              <a:t>(</a:t>
            </a:r>
            <a:r>
              <a:rPr lang="en-US" sz="2000" dirty="0"/>
              <a:t>Huck et al., 2021), </a:t>
            </a:r>
            <a:endParaRPr lang="hu-HU" sz="2000" dirty="0" smtClean="0"/>
          </a:p>
          <a:p>
            <a:pPr marL="0" indent="0">
              <a:buNone/>
            </a:pPr>
            <a:r>
              <a:rPr lang="hu-HU" sz="2000" dirty="0" smtClean="0"/>
              <a:t>Mozgás – </a:t>
            </a:r>
            <a:r>
              <a:rPr lang="hu-HU" sz="2000" dirty="0" err="1" smtClean="0"/>
              <a:t>antiinflammációs</a:t>
            </a:r>
            <a:r>
              <a:rPr lang="hu-HU" sz="2000" dirty="0" smtClean="0"/>
              <a:t> </a:t>
            </a:r>
            <a:r>
              <a:rPr lang="hu-HU" sz="2000" dirty="0" err="1" smtClean="0"/>
              <a:t>cytokinek</a:t>
            </a:r>
            <a:r>
              <a:rPr lang="hu-HU" sz="2000" dirty="0" smtClean="0"/>
              <a:t> - </a:t>
            </a:r>
            <a:r>
              <a:rPr lang="en-US" sz="2000" dirty="0" smtClean="0"/>
              <a:t>(</a:t>
            </a:r>
            <a:r>
              <a:rPr lang="en-US" sz="2000" dirty="0"/>
              <a:t>Almeida et al., 2015; </a:t>
            </a:r>
            <a:r>
              <a:rPr lang="en-US" sz="2000" dirty="0" err="1"/>
              <a:t>Bobinski</a:t>
            </a:r>
            <a:r>
              <a:rPr lang="en-US" sz="2000" dirty="0"/>
              <a:t> et al., 2018) </a:t>
            </a:r>
            <a:endParaRPr lang="hu-HU" sz="2000" dirty="0" smtClean="0"/>
          </a:p>
          <a:p>
            <a:pPr marL="0" indent="0">
              <a:buNone/>
            </a:pPr>
            <a:r>
              <a:rPr lang="hu-HU" sz="2000" dirty="0" smtClean="0"/>
              <a:t>Mozgás: aktiváció - </a:t>
            </a:r>
            <a:r>
              <a:rPr lang="en-US" sz="2000" dirty="0" smtClean="0"/>
              <a:t>endogen β-endorphin </a:t>
            </a:r>
            <a:r>
              <a:rPr lang="en-US" sz="2000" dirty="0"/>
              <a:t>system, </a:t>
            </a:r>
            <a:r>
              <a:rPr lang="hu-HU" sz="2000" dirty="0" smtClean="0"/>
              <a:t>- egyúttal </a:t>
            </a:r>
            <a:r>
              <a:rPr lang="en-US" sz="2000" dirty="0" smtClean="0"/>
              <a:t> </a:t>
            </a:r>
            <a:r>
              <a:rPr lang="hu-HU" sz="2000" dirty="0" smtClean="0"/>
              <a:t>a </a:t>
            </a:r>
            <a:r>
              <a:rPr lang="en-US" sz="2000" dirty="0" smtClean="0"/>
              <a:t>dopaminergic systems</a:t>
            </a:r>
            <a:r>
              <a:rPr lang="hu-HU" sz="2000" dirty="0" smtClean="0"/>
              <a:t> </a:t>
            </a:r>
            <a:r>
              <a:rPr lang="en-US" sz="2000" dirty="0" err="1" smtClean="0"/>
              <a:t>activatio</a:t>
            </a:r>
            <a:r>
              <a:rPr lang="hu-HU" sz="2000" dirty="0" err="1" smtClean="0"/>
              <a:t>jával</a:t>
            </a:r>
            <a:r>
              <a:rPr lang="hu-HU" sz="2000" dirty="0" smtClean="0"/>
              <a:t> </a:t>
            </a:r>
            <a:r>
              <a:rPr lang="en-US" sz="2000" dirty="0" smtClean="0"/>
              <a:t>(</a:t>
            </a:r>
            <a:r>
              <a:rPr lang="en-US" sz="2000" dirty="0" err="1"/>
              <a:t>Wakaizumi</a:t>
            </a:r>
            <a:r>
              <a:rPr lang="en-US" sz="2000" dirty="0"/>
              <a:t> et al., 2016; Kami et al., 2018, 2022). </a:t>
            </a:r>
            <a:r>
              <a:rPr lang="hu-HU" sz="2000" dirty="0" smtClean="0"/>
              <a:t>Fájdalom enyhülés.</a:t>
            </a:r>
          </a:p>
          <a:p>
            <a:pPr marL="0" indent="0">
              <a:buNone/>
            </a:pPr>
            <a:r>
              <a:rPr lang="hu-HU" sz="2000" dirty="0" smtClean="0"/>
              <a:t>Továbbá: </a:t>
            </a:r>
            <a:r>
              <a:rPr lang="en-US" sz="2000" dirty="0" err="1" smtClean="0"/>
              <a:t>dopaminerg</a:t>
            </a:r>
            <a:r>
              <a:rPr lang="en-US" sz="2000" dirty="0" smtClean="0"/>
              <a:t> neuron</a:t>
            </a:r>
            <a:r>
              <a:rPr lang="hu-HU" sz="2000" dirty="0" smtClean="0"/>
              <a:t>ok</a:t>
            </a:r>
            <a:r>
              <a:rPr lang="en-US" sz="2000" dirty="0" smtClean="0"/>
              <a:t> </a:t>
            </a:r>
            <a:r>
              <a:rPr lang="hu-HU" sz="2000" dirty="0" smtClean="0"/>
              <a:t>a </a:t>
            </a:r>
            <a:r>
              <a:rPr lang="hu-HU" sz="2000" dirty="0" err="1" smtClean="0"/>
              <a:t>VTA-ban</a:t>
            </a:r>
            <a:r>
              <a:rPr lang="hu-HU" sz="2000" dirty="0" smtClean="0"/>
              <a:t> </a:t>
            </a:r>
            <a:r>
              <a:rPr lang="hu-HU" sz="2000" dirty="0" err="1" smtClean="0"/>
              <a:t>a</a:t>
            </a:r>
            <a:r>
              <a:rPr lang="hu-HU" sz="2000" dirty="0" smtClean="0"/>
              <a:t> </a:t>
            </a:r>
            <a:r>
              <a:rPr lang="hu-HU" sz="2000" dirty="0" err="1" smtClean="0"/>
              <a:t>hypotalamus</a:t>
            </a:r>
            <a:r>
              <a:rPr lang="hu-HU" sz="2000" dirty="0" smtClean="0"/>
              <a:t> </a:t>
            </a:r>
            <a:r>
              <a:rPr lang="hu-HU" sz="2000" dirty="0" err="1" smtClean="0"/>
              <a:t>paraventrikularis</a:t>
            </a:r>
            <a:r>
              <a:rPr lang="hu-HU" sz="2000" dirty="0" smtClean="0"/>
              <a:t> neuronjait gátolják, </a:t>
            </a:r>
          </a:p>
          <a:p>
            <a:pPr marL="0" indent="0">
              <a:buNone/>
            </a:pPr>
            <a:r>
              <a:rPr lang="hu-HU" sz="2000" dirty="0" smtClean="0"/>
              <a:t>Mozgás okozta </a:t>
            </a:r>
            <a:r>
              <a:rPr lang="hu-HU" sz="2000" dirty="0" err="1" smtClean="0"/>
              <a:t>euforia</a:t>
            </a:r>
            <a:r>
              <a:rPr lang="hu-HU" sz="2000" dirty="0" smtClean="0"/>
              <a:t> – enyhíti a </a:t>
            </a:r>
            <a:r>
              <a:rPr lang="hu-HU" sz="2000" dirty="0" err="1" smtClean="0"/>
              <a:t>chr</a:t>
            </a:r>
            <a:r>
              <a:rPr lang="hu-HU" sz="2000" dirty="0" smtClean="0"/>
              <a:t> fájdalmat és megelőzi </a:t>
            </a:r>
            <a:r>
              <a:rPr lang="hu-HU" sz="2000" dirty="0" err="1" smtClean="0"/>
              <a:t>exacerbacioját</a:t>
            </a:r>
            <a:r>
              <a:rPr lang="hu-HU" sz="2000" dirty="0" smtClean="0"/>
              <a:t>.</a:t>
            </a:r>
            <a:endParaRPr lang="hu-HU" sz="2400" dirty="0"/>
          </a:p>
        </p:txBody>
      </p:sp>
      <p:pic>
        <p:nvPicPr>
          <p:cNvPr id="4" name="Kép 3"/>
          <p:cNvPicPr>
            <a:picLocks noChangeAspect="1"/>
          </p:cNvPicPr>
          <p:nvPr/>
        </p:nvPicPr>
        <p:blipFill>
          <a:blip r:embed="rId2"/>
          <a:stretch>
            <a:fillRect/>
          </a:stretch>
        </p:blipFill>
        <p:spPr>
          <a:xfrm>
            <a:off x="4314092" y="1510506"/>
            <a:ext cx="7315200" cy="4981575"/>
          </a:xfrm>
          <a:prstGeom prst="rect">
            <a:avLst/>
          </a:prstGeom>
        </p:spPr>
      </p:pic>
      <p:pic>
        <p:nvPicPr>
          <p:cNvPr id="7" name="Kép 6"/>
          <p:cNvPicPr>
            <a:picLocks noChangeAspect="1"/>
          </p:cNvPicPr>
          <p:nvPr/>
        </p:nvPicPr>
        <p:blipFill>
          <a:blip r:embed="rId3"/>
          <a:stretch>
            <a:fillRect/>
          </a:stretch>
        </p:blipFill>
        <p:spPr>
          <a:xfrm>
            <a:off x="5454315" y="160431"/>
            <a:ext cx="6566233" cy="1081313"/>
          </a:xfrm>
          <a:prstGeom prst="rect">
            <a:avLst/>
          </a:prstGeom>
        </p:spPr>
      </p:pic>
      <p:sp>
        <p:nvSpPr>
          <p:cNvPr id="8" name="Cím 4"/>
          <p:cNvSpPr>
            <a:spLocks noGrp="1"/>
          </p:cNvSpPr>
          <p:nvPr>
            <p:ph type="title"/>
          </p:nvPr>
        </p:nvSpPr>
        <p:spPr>
          <a:xfrm>
            <a:off x="156720" y="159406"/>
            <a:ext cx="5634480" cy="1325563"/>
          </a:xfrm>
        </p:spPr>
        <p:txBody>
          <a:bodyPr>
            <a:normAutofit fontScale="90000"/>
          </a:bodyPr>
          <a:lstStyle/>
          <a:p>
            <a:r>
              <a:rPr lang="hu-HU" altLang="ko-KR" sz="4800" b="1" dirty="0" smtClean="0">
                <a:solidFill>
                  <a:srgbClr val="2A81C6"/>
                </a:solidFill>
                <a:latin typeface="Arial"/>
                <a:ea typeface="Arial Unicode MS"/>
                <a:cs typeface="Arial" pitchFamily="34" charset="0"/>
              </a:rPr>
              <a:t>A mozgás </a:t>
            </a:r>
            <a:r>
              <a:rPr lang="hu-HU" altLang="ko-KR" sz="4800" b="1" dirty="0" smtClean="0">
                <a:solidFill>
                  <a:schemeClr val="tx1">
                    <a:lumMod val="75000"/>
                    <a:lumOff val="25000"/>
                  </a:schemeClr>
                </a:solidFill>
                <a:latin typeface="Arial" panose="020B0604020202020204" pitchFamily="34" charset="0"/>
                <a:cs typeface="Arial" panose="020B0604020202020204" pitchFamily="34" charset="0"/>
              </a:rPr>
              <a:t>modulációs faktor</a:t>
            </a:r>
            <a:endParaRPr lang="hu-HU" sz="4800" b="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2537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a:xfrm>
            <a:off x="281354" y="284176"/>
            <a:ext cx="11676183" cy="1508760"/>
          </a:xfrm>
        </p:spPr>
        <p:txBody>
          <a:bodyPr>
            <a:normAutofit/>
          </a:bodyPr>
          <a:lstStyle/>
          <a:p>
            <a:r>
              <a:rPr lang="hu-HU" dirty="0" smtClean="0"/>
              <a:t>A gyógyszeres és nem gyógyszeres beavatkozás lehetőségei</a:t>
            </a:r>
            <a:endParaRPr lang="hu-HU" dirty="0"/>
          </a:p>
        </p:txBody>
      </p:sp>
      <p:pic>
        <p:nvPicPr>
          <p:cNvPr id="11" name="Kép 10"/>
          <p:cNvPicPr>
            <a:picLocks noChangeAspect="1"/>
          </p:cNvPicPr>
          <p:nvPr/>
        </p:nvPicPr>
        <p:blipFill>
          <a:blip r:embed="rId2"/>
          <a:stretch>
            <a:fillRect/>
          </a:stretch>
        </p:blipFill>
        <p:spPr>
          <a:xfrm>
            <a:off x="2237874" y="1788445"/>
            <a:ext cx="7910763" cy="5069555"/>
          </a:xfrm>
          <a:prstGeom prst="rect">
            <a:avLst/>
          </a:prstGeom>
        </p:spPr>
      </p:pic>
    </p:spTree>
    <p:extLst>
      <p:ext uri="{BB962C8B-B14F-4D97-AF65-F5344CB8AC3E}">
        <p14:creationId xmlns:p14="http://schemas.microsoft.com/office/powerpoint/2010/main" val="3561902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ím 1"/>
          <p:cNvSpPr>
            <a:spLocks noGrp="1"/>
          </p:cNvSpPr>
          <p:nvPr>
            <p:ph type="title"/>
          </p:nvPr>
        </p:nvSpPr>
        <p:spPr>
          <a:xfrm>
            <a:off x="277673" y="240633"/>
            <a:ext cx="9784080" cy="1508760"/>
          </a:xfrm>
        </p:spPr>
        <p:txBody>
          <a:bodyPr/>
          <a:lstStyle/>
          <a:p>
            <a:r>
              <a:rPr lang="hu-HU" altLang="hu-HU" dirty="0" err="1" smtClean="0"/>
              <a:t>Implantable</a:t>
            </a:r>
            <a:r>
              <a:rPr lang="hu-HU" altLang="hu-HU" dirty="0" smtClean="0"/>
              <a:t> IT </a:t>
            </a:r>
            <a:r>
              <a:rPr lang="hu-HU" altLang="hu-HU" dirty="0" err="1" smtClean="0"/>
              <a:t>Drug</a:t>
            </a:r>
            <a:r>
              <a:rPr lang="hu-HU" altLang="hu-HU" dirty="0" smtClean="0"/>
              <a:t> </a:t>
            </a:r>
            <a:r>
              <a:rPr lang="hu-HU" altLang="hu-HU" dirty="0" err="1" smtClean="0"/>
              <a:t>Delivery</a:t>
            </a:r>
            <a:r>
              <a:rPr lang="hu-HU" altLang="hu-HU" dirty="0" smtClean="0"/>
              <a:t> System</a:t>
            </a:r>
          </a:p>
        </p:txBody>
      </p:sp>
      <p:pic>
        <p:nvPicPr>
          <p:cNvPr id="51203" name="Tartalom helye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9759" y="2079453"/>
            <a:ext cx="7543800" cy="4525963"/>
          </a:xfrm>
        </p:spPr>
      </p:pic>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33513" y="2441447"/>
            <a:ext cx="5349241" cy="3209544"/>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01101" y="2102843"/>
            <a:ext cx="5349240" cy="3886753"/>
          </a:xfrm>
          <a:prstGeom prst="rect">
            <a:avLst/>
          </a:prstGeom>
        </p:spPr>
      </p:pic>
      <p:pic>
        <p:nvPicPr>
          <p:cNvPr id="1026" name="Picture 2" descr="Forráskép megtekinté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033" y="1321743"/>
            <a:ext cx="9583648" cy="553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28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1023257" y="1698171"/>
            <a:ext cx="8029303" cy="4410021"/>
          </a:xfrm>
          <a:solidFill>
            <a:schemeClr val="tx1">
              <a:lumMod val="95000"/>
            </a:schemeClr>
          </a:solidFill>
        </p:spPr>
        <p:txBody>
          <a:bodyPr>
            <a:normAutofit/>
          </a:bodyPr>
          <a:lstStyle/>
          <a:p>
            <a:r>
              <a:rPr lang="hu-HU" altLang="hu-HU" sz="2400" b="1" dirty="0">
                <a:solidFill>
                  <a:srgbClr val="3366CC"/>
                </a:solidFill>
                <a:latin typeface="Times New Roman" panose="02020603050405020304" pitchFamily="18" charset="0"/>
              </a:rPr>
              <a:t>”</a:t>
            </a:r>
            <a:r>
              <a:rPr lang="hu-HU" altLang="hu-HU" sz="2400" b="1" dirty="0" smtClean="0">
                <a:solidFill>
                  <a:srgbClr val="3366CC"/>
                </a:solidFill>
                <a:latin typeface="Times New Roman" panose="02020603050405020304" pitchFamily="18" charset="0"/>
              </a:rPr>
              <a:t>Bármilyen egyszerű szabálynál fogva a </a:t>
            </a:r>
            <a:r>
              <a:rPr lang="hu-HU" altLang="hu-HU" sz="2400" b="1" dirty="0" smtClean="0">
                <a:solidFill>
                  <a:srgbClr val="002060"/>
                </a:solidFill>
                <a:latin typeface="Times New Roman" panose="02020603050405020304" pitchFamily="18" charset="0"/>
              </a:rPr>
              <a:t>fájdalommentességnek</a:t>
            </a:r>
            <a:r>
              <a:rPr lang="hu-HU" altLang="hu-HU" sz="2400" b="1" dirty="0" smtClean="0">
                <a:solidFill>
                  <a:srgbClr val="3366CC"/>
                </a:solidFill>
                <a:latin typeface="Times New Roman" panose="02020603050405020304" pitchFamily="18" charset="0"/>
              </a:rPr>
              <a:t> alapvető emberi jognak kellene lenni, melynek elérését csak a </a:t>
            </a:r>
            <a:r>
              <a:rPr lang="hu-HU" altLang="hu-HU" sz="2400" b="1" dirty="0" smtClean="0">
                <a:solidFill>
                  <a:srgbClr val="002060"/>
                </a:solidFill>
                <a:latin typeface="Times New Roman" panose="02020603050405020304" pitchFamily="18" charset="0"/>
              </a:rPr>
              <a:t>tudásunk</a:t>
            </a:r>
            <a:r>
              <a:rPr lang="hu-HU" altLang="hu-HU" sz="2400" b="1" dirty="0" smtClean="0">
                <a:solidFill>
                  <a:srgbClr val="3366CC"/>
                </a:solidFill>
                <a:latin typeface="Times New Roman" panose="02020603050405020304" pitchFamily="18" charset="0"/>
              </a:rPr>
              <a:t> korlátozza. „ </a:t>
            </a:r>
            <a:r>
              <a:rPr lang="hu-HU" altLang="hu-HU" sz="2400" i="1" dirty="0" smtClean="0">
                <a:solidFill>
                  <a:srgbClr val="3366CC"/>
                </a:solidFill>
                <a:latin typeface="Times New Roman" panose="02020603050405020304" pitchFamily="18" charset="0"/>
              </a:rPr>
              <a:t>(</a:t>
            </a:r>
            <a:r>
              <a:rPr lang="hu-HU" altLang="hu-HU" sz="2400" i="1" dirty="0" err="1" smtClean="0">
                <a:solidFill>
                  <a:srgbClr val="3366CC"/>
                </a:solidFill>
                <a:latin typeface="Times New Roman" panose="02020603050405020304" pitchFamily="18" charset="0"/>
              </a:rPr>
              <a:t>J.Bonica</a:t>
            </a:r>
            <a:r>
              <a:rPr lang="hu-HU" altLang="hu-HU" sz="2400" i="1" dirty="0">
                <a:solidFill>
                  <a:srgbClr val="3366CC"/>
                </a:solidFill>
                <a:latin typeface="Times New Roman" panose="02020603050405020304" pitchFamily="18" charset="0"/>
              </a:rPr>
              <a:t>)</a:t>
            </a:r>
          </a:p>
        </p:txBody>
      </p:sp>
      <p:sp>
        <p:nvSpPr>
          <p:cNvPr id="4" name="Téglalap 3"/>
          <p:cNvSpPr/>
          <p:nvPr/>
        </p:nvSpPr>
        <p:spPr>
          <a:xfrm>
            <a:off x="571882" y="193520"/>
            <a:ext cx="1965603" cy="830997"/>
          </a:xfrm>
          <a:prstGeom prst="rect">
            <a:avLst/>
          </a:prstGeom>
        </p:spPr>
        <p:txBody>
          <a:bodyPr wrap="none">
            <a:spAutoFit/>
          </a:bodyPr>
          <a:lstStyle/>
          <a:p>
            <a:pPr>
              <a:buClrTx/>
              <a:buFontTx/>
              <a:buNone/>
              <a:defRPr/>
            </a:pPr>
            <a:r>
              <a:rPr lang="hu-HU" altLang="ko-KR" sz="4800" b="1" dirty="0" smtClean="0">
                <a:solidFill>
                  <a:srgbClr val="2A81C6"/>
                </a:solidFill>
                <a:cs typeface="Arial" pitchFamily="34" charset="0"/>
              </a:rPr>
              <a:t>Az </a:t>
            </a:r>
            <a:r>
              <a:rPr lang="hu-HU" altLang="ko-KR" sz="4800" b="1" dirty="0" smtClean="0">
                <a:solidFill>
                  <a:prstClr val="black">
                    <a:lumMod val="75000"/>
                    <a:lumOff val="25000"/>
                  </a:prstClr>
                </a:solidFill>
                <a:cs typeface="Arial" pitchFamily="34" charset="0"/>
              </a:rPr>
              <a:t>elv</a:t>
            </a:r>
            <a:endParaRPr lang="hu-HU" sz="1800" dirty="0" smtClean="0">
              <a:solidFill>
                <a:sysClr val="windowText" lastClr="000000"/>
              </a:solidFill>
              <a:latin typeface="Century Gothic" panose="020B0502020202020204"/>
              <a:ea typeface="+mn-ea"/>
              <a:cs typeface="+mn-cs"/>
            </a:endParaRPr>
          </a:p>
        </p:txBody>
      </p:sp>
      <p:pic>
        <p:nvPicPr>
          <p:cNvPr id="5" name="Picture 2" descr="http://kazantoday.com/WeeklyArticles/john-bon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2767" y="2240280"/>
            <a:ext cx="1905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268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1023257" y="1698171"/>
            <a:ext cx="8029303" cy="4410021"/>
          </a:xfrm>
          <a:solidFill>
            <a:schemeClr val="tx1">
              <a:lumMod val="95000"/>
            </a:schemeClr>
          </a:solidFill>
        </p:spPr>
        <p:txBody>
          <a:bodyPr>
            <a:normAutofit/>
          </a:bodyPr>
          <a:lstStyle/>
          <a:p>
            <a:r>
              <a:rPr lang="hu-HU" altLang="hu-HU" sz="2400" b="1" dirty="0">
                <a:solidFill>
                  <a:srgbClr val="3366CC"/>
                </a:solidFill>
                <a:latin typeface="Times New Roman" panose="02020603050405020304" pitchFamily="18" charset="0"/>
              </a:rPr>
              <a:t>”Bármilyen egyszerű szabálynál fogva </a:t>
            </a:r>
            <a:r>
              <a:rPr lang="hu-HU" altLang="hu-HU" sz="2400" b="1" dirty="0" smtClean="0">
                <a:solidFill>
                  <a:srgbClr val="3366CC"/>
                </a:solidFill>
                <a:latin typeface="Times New Roman" panose="02020603050405020304" pitchFamily="18" charset="0"/>
              </a:rPr>
              <a:t>az </a:t>
            </a:r>
            <a:r>
              <a:rPr lang="hu-HU" altLang="hu-HU" sz="2400" b="1" dirty="0" smtClean="0">
                <a:solidFill>
                  <a:srgbClr val="002060"/>
                </a:solidFill>
                <a:latin typeface="Times New Roman" panose="02020603050405020304" pitchFamily="18" charset="0"/>
              </a:rPr>
              <a:t>elfogadható mértékű fájdalomnak</a:t>
            </a:r>
            <a:r>
              <a:rPr lang="hu-HU" altLang="hu-HU" sz="2400" b="1" dirty="0" smtClean="0">
                <a:solidFill>
                  <a:srgbClr val="3366CC"/>
                </a:solidFill>
                <a:latin typeface="Times New Roman" panose="02020603050405020304" pitchFamily="18" charset="0"/>
              </a:rPr>
              <a:t> </a:t>
            </a:r>
            <a:r>
              <a:rPr lang="hu-HU" altLang="hu-HU" sz="2400" b="1" dirty="0">
                <a:solidFill>
                  <a:srgbClr val="3366CC"/>
                </a:solidFill>
                <a:latin typeface="Times New Roman" panose="02020603050405020304" pitchFamily="18" charset="0"/>
              </a:rPr>
              <a:t>alapvető emberi jognak kellene lenni, melynek elérését csak a </a:t>
            </a:r>
            <a:r>
              <a:rPr lang="hu-HU" altLang="hu-HU" sz="2400" b="1" dirty="0" smtClean="0">
                <a:solidFill>
                  <a:srgbClr val="002060"/>
                </a:solidFill>
                <a:latin typeface="Times New Roman" panose="02020603050405020304" pitchFamily="18" charset="0"/>
              </a:rPr>
              <a:t>jó szándékunk és akaratunk</a:t>
            </a:r>
            <a:r>
              <a:rPr lang="hu-HU" altLang="hu-HU" sz="2400" b="1" dirty="0" smtClean="0">
                <a:solidFill>
                  <a:srgbClr val="3366CC"/>
                </a:solidFill>
                <a:latin typeface="Times New Roman" panose="02020603050405020304" pitchFamily="18" charset="0"/>
              </a:rPr>
              <a:t> korlátozza</a:t>
            </a:r>
            <a:r>
              <a:rPr lang="hu-HU" altLang="hu-HU" sz="2400" b="1" dirty="0">
                <a:solidFill>
                  <a:srgbClr val="3366CC"/>
                </a:solidFill>
                <a:latin typeface="Times New Roman" panose="02020603050405020304" pitchFamily="18" charset="0"/>
              </a:rPr>
              <a:t>. </a:t>
            </a:r>
            <a:r>
              <a:rPr lang="hu-HU" altLang="hu-HU" sz="2400" b="1" dirty="0" smtClean="0">
                <a:solidFill>
                  <a:srgbClr val="3366CC"/>
                </a:solidFill>
                <a:latin typeface="Times New Roman" panose="02020603050405020304" pitchFamily="18" charset="0"/>
              </a:rPr>
              <a:t>„</a:t>
            </a:r>
            <a:endParaRPr lang="hu-HU" altLang="hu-HU" sz="2400" i="1" dirty="0">
              <a:solidFill>
                <a:srgbClr val="3366CC"/>
              </a:solidFill>
              <a:latin typeface="Times New Roman" panose="02020603050405020304" pitchFamily="18" charset="0"/>
            </a:endParaRPr>
          </a:p>
          <a:p>
            <a:r>
              <a:rPr lang="hu-HU" altLang="hu-HU" sz="2400" i="1" dirty="0" smtClean="0">
                <a:solidFill>
                  <a:srgbClr val="3366CC"/>
                </a:solidFill>
                <a:latin typeface="Times New Roman" panose="02020603050405020304" pitchFamily="18" charset="0"/>
              </a:rPr>
              <a:t>(</a:t>
            </a:r>
            <a:r>
              <a:rPr lang="hu-HU" altLang="hu-HU" sz="2400" i="1" dirty="0" err="1" smtClean="0">
                <a:solidFill>
                  <a:srgbClr val="3366CC"/>
                </a:solidFill>
                <a:latin typeface="Times New Roman" panose="02020603050405020304" pitchFamily="18" charset="0"/>
              </a:rPr>
              <a:t>Almási</a:t>
            </a:r>
            <a:r>
              <a:rPr lang="hu-HU" altLang="hu-HU" sz="2400" i="1" dirty="0" smtClean="0">
                <a:solidFill>
                  <a:srgbClr val="3366CC"/>
                </a:solidFill>
                <a:latin typeface="Times New Roman" panose="02020603050405020304" pitchFamily="18" charset="0"/>
              </a:rPr>
              <a:t>)</a:t>
            </a:r>
            <a:endParaRPr lang="hu-HU" altLang="hu-HU" sz="2400" i="1" dirty="0">
              <a:solidFill>
                <a:srgbClr val="3366CC"/>
              </a:solidFill>
              <a:latin typeface="Times New Roman" panose="02020603050405020304" pitchFamily="18" charset="0"/>
            </a:endParaRPr>
          </a:p>
        </p:txBody>
      </p:sp>
      <p:sp>
        <p:nvSpPr>
          <p:cNvPr id="4" name="Téglalap 3"/>
          <p:cNvSpPr/>
          <p:nvPr/>
        </p:nvSpPr>
        <p:spPr>
          <a:xfrm>
            <a:off x="571882" y="193520"/>
            <a:ext cx="5803192" cy="830997"/>
          </a:xfrm>
          <a:prstGeom prst="rect">
            <a:avLst/>
          </a:prstGeom>
        </p:spPr>
        <p:txBody>
          <a:bodyPr wrap="none">
            <a:spAutoFit/>
          </a:bodyPr>
          <a:lstStyle/>
          <a:p>
            <a:pPr>
              <a:buClrTx/>
              <a:buFontTx/>
              <a:buNone/>
              <a:defRPr/>
            </a:pPr>
            <a:r>
              <a:rPr lang="hu-HU" altLang="ko-KR" sz="4800" b="1" dirty="0" smtClean="0">
                <a:solidFill>
                  <a:srgbClr val="2A81C6"/>
                </a:solidFill>
                <a:cs typeface="Arial" pitchFamily="34" charset="0"/>
              </a:rPr>
              <a:t>És ahogy </a:t>
            </a:r>
            <a:r>
              <a:rPr lang="hu-HU" altLang="ko-KR" sz="4800" b="1" dirty="0" smtClean="0">
                <a:solidFill>
                  <a:prstClr val="black">
                    <a:lumMod val="75000"/>
                    <a:lumOff val="25000"/>
                  </a:prstClr>
                </a:solidFill>
                <a:cs typeface="Arial" pitchFamily="34" charset="0"/>
              </a:rPr>
              <a:t>én látom</a:t>
            </a:r>
            <a:endParaRPr lang="hu-HU" sz="1800" dirty="0" smtClean="0">
              <a:solidFill>
                <a:sysClr val="windowText" lastClr="000000"/>
              </a:solidFill>
              <a:latin typeface="Century Gothic" panose="020B0502020202020204"/>
              <a:ea typeface="+mn-ea"/>
              <a:cs typeface="+mn-cs"/>
            </a:endParaRPr>
          </a:p>
        </p:txBody>
      </p:sp>
      <p:pic>
        <p:nvPicPr>
          <p:cNvPr id="5" name="Picture 26" descr="Képtalálatok a következőre: physicia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139" y="2445485"/>
            <a:ext cx="1469432" cy="170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43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4"/>
          <p:cNvSpPr txBox="1"/>
          <p:nvPr/>
        </p:nvSpPr>
        <p:spPr>
          <a:xfrm>
            <a:off x="2792247" y="2330657"/>
            <a:ext cx="9078589" cy="92328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hu-HU" sz="5400" b="1" dirty="0" smtClean="0">
                <a:solidFill>
                  <a:srgbClr val="121D46"/>
                </a:solidFill>
                <a:latin typeface="Poppins"/>
                <a:ea typeface="Poppins"/>
                <a:cs typeface="Poppins"/>
                <a:sym typeface="Poppins"/>
              </a:rPr>
              <a:t>Köszönöm a figyelmet</a:t>
            </a:r>
            <a:r>
              <a:rPr lang="en-US" sz="5400" b="1" dirty="0" smtClean="0">
                <a:solidFill>
                  <a:srgbClr val="121D46"/>
                </a:solidFill>
                <a:latin typeface="Poppins"/>
                <a:ea typeface="Poppins"/>
                <a:cs typeface="Poppins"/>
                <a:sym typeface="Poppins"/>
              </a:rPr>
              <a:t>!</a:t>
            </a:r>
            <a:endParaRPr dirty="0"/>
          </a:p>
        </p:txBody>
      </p:sp>
      <p:pic>
        <p:nvPicPr>
          <p:cNvPr id="333" name="Google Shape;333;p14"/>
          <p:cNvPicPr preferRelativeResize="0"/>
          <p:nvPr/>
        </p:nvPicPr>
        <p:blipFill rotWithShape="1">
          <a:blip r:embed="rId3">
            <a:alphaModFix/>
          </a:blip>
          <a:srcRect t="14601" r="55677"/>
          <a:stretch/>
        </p:blipFill>
        <p:spPr>
          <a:xfrm flipH="1">
            <a:off x="-2" y="0"/>
            <a:ext cx="3555999" cy="6858000"/>
          </a:xfrm>
          <a:prstGeom prst="rect">
            <a:avLst/>
          </a:prstGeom>
          <a:noFill/>
          <a:ln>
            <a:noFill/>
          </a:ln>
        </p:spPr>
      </p:pic>
      <p:sp>
        <p:nvSpPr>
          <p:cNvPr id="334" name="Google Shape;334;p14"/>
          <p:cNvSpPr/>
          <p:nvPr/>
        </p:nvSpPr>
        <p:spPr>
          <a:xfrm>
            <a:off x="7463162" y="6134877"/>
            <a:ext cx="4173213" cy="461624"/>
          </a:xfrm>
          <a:prstGeom prst="rect">
            <a:avLst/>
          </a:prstGeom>
          <a:noFill/>
          <a:ln>
            <a:noFill/>
          </a:ln>
        </p:spPr>
        <p:txBody>
          <a:bodyPr spcFirstLastPara="1" wrap="square" lIns="91425" tIns="45700" rIns="91425" bIns="45700" anchor="t" anchorCtr="0">
            <a:spAutoFit/>
          </a:bodyPr>
          <a:lstStyle/>
          <a:p>
            <a:pPr marL="0" marR="0" lvl="0" indent="0" algn="r" rtl="0">
              <a:lnSpc>
                <a:spcPct val="200000"/>
              </a:lnSpc>
              <a:spcBef>
                <a:spcPts val="0"/>
              </a:spcBef>
              <a:spcAft>
                <a:spcPts val="0"/>
              </a:spcAft>
              <a:buNone/>
            </a:pPr>
            <a:r>
              <a:rPr lang="en-US" sz="1200" dirty="0" err="1">
                <a:solidFill>
                  <a:srgbClr val="9DA8C4"/>
                </a:solidFill>
                <a:latin typeface="Poppins"/>
                <a:ea typeface="Poppins"/>
                <a:cs typeface="Poppins"/>
                <a:sym typeface="Poppins"/>
              </a:rPr>
              <a:t>Pécs</a:t>
            </a:r>
            <a:r>
              <a:rPr lang="en-US" sz="1200" dirty="0">
                <a:solidFill>
                  <a:srgbClr val="9DA8C4"/>
                </a:solidFill>
                <a:latin typeface="Poppins"/>
                <a:ea typeface="Poppins"/>
                <a:cs typeface="Poppins"/>
                <a:sym typeface="Poppins"/>
              </a:rPr>
              <a:t>, </a:t>
            </a:r>
            <a:r>
              <a:rPr lang="en-US" sz="1200" dirty="0" smtClean="0">
                <a:solidFill>
                  <a:srgbClr val="9DA8C4"/>
                </a:solidFill>
                <a:latin typeface="Poppins"/>
                <a:ea typeface="Poppins"/>
                <a:cs typeface="Poppins"/>
                <a:sym typeface="Poppins"/>
              </a:rPr>
              <a:t>202</a:t>
            </a:r>
            <a:r>
              <a:rPr lang="hu-HU" sz="1200" dirty="0" smtClean="0">
                <a:solidFill>
                  <a:srgbClr val="9DA8C4"/>
                </a:solidFill>
                <a:latin typeface="Poppins"/>
                <a:ea typeface="Poppins"/>
                <a:cs typeface="Poppins"/>
                <a:sym typeface="Poppins"/>
              </a:rPr>
              <a:t>3</a:t>
            </a:r>
            <a:r>
              <a:rPr lang="en-US" sz="1200" dirty="0" smtClean="0">
                <a:solidFill>
                  <a:srgbClr val="9DA8C4"/>
                </a:solidFill>
                <a:latin typeface="Poppins"/>
                <a:ea typeface="Poppins"/>
                <a:cs typeface="Poppins"/>
                <a:sym typeface="Poppins"/>
              </a:rPr>
              <a:t>.</a:t>
            </a:r>
            <a:r>
              <a:rPr lang="hu-HU" sz="1200" dirty="0" smtClean="0">
                <a:solidFill>
                  <a:srgbClr val="9DA8C4"/>
                </a:solidFill>
                <a:latin typeface="Poppins"/>
                <a:ea typeface="Poppins"/>
                <a:cs typeface="Poppins"/>
                <a:sym typeface="Poppins"/>
              </a:rPr>
              <a:t>szept. 29</a:t>
            </a:r>
            <a:r>
              <a:rPr lang="en-US" sz="1200" dirty="0" smtClean="0">
                <a:solidFill>
                  <a:srgbClr val="9DA8C4"/>
                </a:solidFill>
                <a:latin typeface="Poppins"/>
                <a:ea typeface="Poppins"/>
                <a:cs typeface="Poppins"/>
                <a:sym typeface="Poppins"/>
              </a:rPr>
              <a:t>.</a:t>
            </a:r>
            <a:endParaRPr sz="1200" dirty="0">
              <a:solidFill>
                <a:srgbClr val="9DA8C4"/>
              </a:solidFill>
              <a:latin typeface="Poppins"/>
              <a:ea typeface="Poppins"/>
              <a:cs typeface="Poppins"/>
              <a:sym typeface="Poppins"/>
            </a:endParaRPr>
          </a:p>
        </p:txBody>
      </p:sp>
      <p:pic>
        <p:nvPicPr>
          <p:cNvPr id="2" name="Kép 1" descr="A képen szöveg látható&#10;&#10;Automatikusan generált leírás">
            <a:extLst>
              <a:ext uri="{FF2B5EF4-FFF2-40B4-BE49-F238E27FC236}">
                <a16:creationId xmlns:a16="http://schemas.microsoft.com/office/drawing/2014/main" xmlns="" id="{8581AC2D-302A-C664-3D0D-3E35DA7C820A}"/>
              </a:ext>
            </a:extLst>
          </p:cNvPr>
          <p:cNvPicPr>
            <a:picLocks noChangeAspect="1"/>
          </p:cNvPicPr>
          <p:nvPr/>
        </p:nvPicPr>
        <p:blipFill>
          <a:blip r:embed="rId4"/>
          <a:stretch>
            <a:fillRect/>
          </a:stretch>
        </p:blipFill>
        <p:spPr>
          <a:xfrm>
            <a:off x="8199457" y="198457"/>
            <a:ext cx="3778180" cy="10978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sz="quarter"/>
          </p:nvPr>
        </p:nvSpPr>
        <p:spPr/>
        <p:txBody>
          <a:bodyPr>
            <a:normAutofit/>
          </a:bodyPr>
          <a:lstStyle/>
          <a:p>
            <a:r>
              <a:rPr lang="hu-HU" altLang="hu-HU" sz="4000" b="1" dirty="0" smtClean="0">
                <a:solidFill>
                  <a:schemeClr val="bg2">
                    <a:lumMod val="25000"/>
                  </a:schemeClr>
                </a:solidFill>
                <a:latin typeface="Arial" panose="020B0604020202020204" pitchFamily="34" charset="0"/>
                <a:cs typeface="Arial" panose="020B0604020202020204" pitchFamily="34" charset="0"/>
              </a:rPr>
              <a:t>2. Transzmisszió </a:t>
            </a:r>
            <a:r>
              <a:rPr lang="hu-HU" altLang="hu-HU" sz="4000" b="1" dirty="0">
                <a:solidFill>
                  <a:schemeClr val="bg2">
                    <a:lumMod val="25000"/>
                  </a:schemeClr>
                </a:solidFill>
                <a:latin typeface="Arial" panose="020B0604020202020204" pitchFamily="34" charset="0"/>
                <a:cs typeface="Arial" panose="020B0604020202020204" pitchFamily="34" charset="0"/>
              </a:rPr>
              <a:t>– </a:t>
            </a:r>
            <a:r>
              <a:rPr lang="hu-HU" altLang="hu-HU" sz="4000" b="1" dirty="0">
                <a:solidFill>
                  <a:srgbClr val="0070C0"/>
                </a:solidFill>
                <a:latin typeface="Arial" panose="020B0604020202020204" pitchFamily="34" charset="0"/>
                <a:cs typeface="Arial" panose="020B0604020202020204" pitchFamily="34" charset="0"/>
              </a:rPr>
              <a:t>az ingerület vezetődése</a:t>
            </a:r>
          </a:p>
        </p:txBody>
      </p:sp>
      <p:pic>
        <p:nvPicPr>
          <p:cNvPr id="86019" name="Picture 3" descr="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09599" y="1299103"/>
            <a:ext cx="3403601" cy="25527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4" descr="4">
            <a:hlinkClick r:id="rId3"/>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680323" y="1297781"/>
            <a:ext cx="3405364" cy="2554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1" name="Picture 5" descr="5">
            <a:hlinkClick r:id="rId5"/>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09598" y="4157662"/>
            <a:ext cx="3403601" cy="25527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2" name="Picture 6" descr="6">
            <a:hlinkClick r:id="rId7"/>
          </p:cNvPr>
          <p:cNvPicPr>
            <a:picLocks noGrp="1" noChangeAspect="1" noChangeArrowheads="1"/>
          </p:cNvPicPr>
          <p:nvPr>
            <p:ph sz="quarter" idx="4"/>
          </p:nvPr>
        </p:nvPicPr>
        <p:blipFill>
          <a:blip r:embed="rId8">
            <a:extLst>
              <a:ext uri="{28A0092B-C50C-407E-A947-70E740481C1C}">
                <a14:useLocalDpi xmlns:a14="http://schemas.microsoft.com/office/drawing/2010/main" val="0"/>
              </a:ext>
            </a:extLst>
          </a:blip>
          <a:srcRect/>
          <a:stretch>
            <a:fillRect/>
          </a:stretch>
        </p:blipFill>
        <p:spPr>
          <a:xfrm>
            <a:off x="7682085" y="4157662"/>
            <a:ext cx="3403602" cy="25527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3" name="Text Box 7"/>
          <p:cNvSpPr txBox="1">
            <a:spLocks noChangeArrowheads="1"/>
          </p:cNvSpPr>
          <p:nvPr/>
        </p:nvSpPr>
        <p:spPr bwMode="auto">
          <a:xfrm>
            <a:off x="4755786" y="1773238"/>
            <a:ext cx="2680427"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Tx/>
              <a:buFontTx/>
              <a:buNone/>
            </a:pPr>
            <a:r>
              <a:rPr lang="hu-HU" altLang="hu-HU" sz="2400" kern="1200" dirty="0">
                <a:solidFill>
                  <a:prstClr val="black"/>
                </a:solidFill>
                <a:latin typeface="Calibri" panose="020F0502020204030204"/>
                <a:ea typeface="+mn-ea"/>
                <a:cs typeface="+mn-cs"/>
              </a:rPr>
              <a:t>Idegrostok</a:t>
            </a:r>
          </a:p>
          <a:p>
            <a:pPr>
              <a:spcBef>
                <a:spcPct val="50000"/>
              </a:spcBef>
              <a:buClrTx/>
              <a:buFontTx/>
              <a:buNone/>
            </a:pPr>
            <a:r>
              <a:rPr lang="hu-HU" altLang="hu-HU" sz="2400" kern="1200" dirty="0">
                <a:solidFill>
                  <a:prstClr val="black"/>
                </a:solidFill>
                <a:latin typeface="Calibri" panose="020F0502020204030204"/>
                <a:ea typeface="+mn-ea"/>
                <a:cs typeface="+mn-cs"/>
              </a:rPr>
              <a:t>Érző </a:t>
            </a:r>
            <a:r>
              <a:rPr lang="hu-HU" altLang="hu-HU" sz="2400" kern="1200" dirty="0" smtClean="0">
                <a:solidFill>
                  <a:prstClr val="black"/>
                </a:solidFill>
                <a:latin typeface="Calibri" panose="020F0502020204030204"/>
                <a:ea typeface="+mn-ea"/>
                <a:cs typeface="+mn-cs"/>
              </a:rPr>
              <a:t>idegek</a:t>
            </a:r>
          </a:p>
          <a:p>
            <a:pPr>
              <a:spcBef>
                <a:spcPct val="50000"/>
              </a:spcBef>
              <a:buClrTx/>
              <a:buFontTx/>
              <a:buNone/>
            </a:pPr>
            <a:r>
              <a:rPr lang="hu-HU" altLang="hu-HU" sz="2400" kern="1200" dirty="0" smtClean="0">
                <a:solidFill>
                  <a:prstClr val="black"/>
                </a:solidFill>
                <a:latin typeface="Calibri" panose="020F0502020204030204"/>
                <a:ea typeface="+mn-ea"/>
                <a:cs typeface="+mn-cs"/>
              </a:rPr>
              <a:t>Hátsó gyök </a:t>
            </a:r>
            <a:r>
              <a:rPr lang="hu-HU" altLang="hu-HU" sz="2400" kern="1200" dirty="0" err="1" smtClean="0">
                <a:solidFill>
                  <a:prstClr val="black"/>
                </a:solidFill>
                <a:latin typeface="Calibri" panose="020F0502020204030204"/>
                <a:ea typeface="+mn-ea"/>
                <a:cs typeface="+mn-cs"/>
              </a:rPr>
              <a:t>ganglion</a:t>
            </a:r>
            <a:endParaRPr lang="hu-HU" altLang="hu-HU" sz="2400" kern="1200" dirty="0">
              <a:solidFill>
                <a:prstClr val="black"/>
              </a:solidFill>
              <a:latin typeface="Calibri" panose="020F0502020204030204"/>
              <a:ea typeface="+mn-ea"/>
              <a:cs typeface="+mn-cs"/>
            </a:endParaRPr>
          </a:p>
          <a:p>
            <a:pPr>
              <a:spcBef>
                <a:spcPct val="50000"/>
              </a:spcBef>
              <a:buClrTx/>
              <a:buFontTx/>
              <a:buNone/>
            </a:pPr>
            <a:endParaRPr lang="hu-HU" altLang="hu-HU" sz="2400" kern="1200" dirty="0">
              <a:solidFill>
                <a:prstClr val="black"/>
              </a:solidFill>
              <a:latin typeface="Calibri" panose="020F0502020204030204"/>
              <a:ea typeface="+mn-ea"/>
              <a:cs typeface="+mn-cs"/>
            </a:endParaRPr>
          </a:p>
          <a:p>
            <a:pPr>
              <a:spcBef>
                <a:spcPct val="50000"/>
              </a:spcBef>
              <a:buClrTx/>
              <a:buFontTx/>
              <a:buNone/>
            </a:pPr>
            <a:endParaRPr lang="hu-HU" altLang="hu-HU" sz="2400" kern="1200" dirty="0">
              <a:solidFill>
                <a:prstClr val="black"/>
              </a:solidFill>
              <a:latin typeface="Calibri" panose="020F0502020204030204"/>
              <a:ea typeface="+mn-ea"/>
              <a:cs typeface="+mn-cs"/>
            </a:endParaRPr>
          </a:p>
          <a:p>
            <a:pPr>
              <a:spcBef>
                <a:spcPct val="50000"/>
              </a:spcBef>
              <a:buClrTx/>
              <a:buFontTx/>
              <a:buNone/>
            </a:pPr>
            <a:endParaRPr lang="hu-HU" altLang="hu-HU" sz="2400" kern="1200" dirty="0">
              <a:solidFill>
                <a:prstClr val="black"/>
              </a:solidFill>
              <a:latin typeface="Calibri" panose="020F0502020204030204"/>
              <a:ea typeface="+mn-ea"/>
              <a:cs typeface="+mn-cs"/>
            </a:endParaRPr>
          </a:p>
          <a:p>
            <a:pPr>
              <a:spcBef>
                <a:spcPct val="50000"/>
              </a:spcBef>
              <a:buClrTx/>
              <a:buFontTx/>
              <a:buNone/>
            </a:pPr>
            <a:r>
              <a:rPr lang="hu-HU" altLang="hu-HU" sz="2400" kern="1200" dirty="0">
                <a:solidFill>
                  <a:prstClr val="black"/>
                </a:solidFill>
                <a:latin typeface="Calibri" panose="020F0502020204030204"/>
                <a:ea typeface="+mn-ea"/>
                <a:cs typeface="+mn-cs"/>
              </a:rPr>
              <a:t>Hátsó szarv</a:t>
            </a:r>
          </a:p>
          <a:p>
            <a:pPr>
              <a:spcBef>
                <a:spcPct val="50000"/>
              </a:spcBef>
              <a:buClrTx/>
              <a:buFontTx/>
              <a:buNone/>
            </a:pPr>
            <a:r>
              <a:rPr lang="hu-HU" altLang="hu-HU" sz="2400" kern="1200" dirty="0">
                <a:solidFill>
                  <a:prstClr val="black"/>
                </a:solidFill>
                <a:latin typeface="Calibri" panose="020F0502020204030204"/>
                <a:ea typeface="+mn-ea"/>
                <a:cs typeface="+mn-cs"/>
              </a:rPr>
              <a:t>Szinapszis</a:t>
            </a:r>
          </a:p>
        </p:txBody>
      </p:sp>
    </p:spTree>
    <p:extLst>
      <p:ext uri="{BB962C8B-B14F-4D97-AF65-F5344CB8AC3E}">
        <p14:creationId xmlns:p14="http://schemas.microsoft.com/office/powerpoint/2010/main" val="2656008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sz="quarter"/>
          </p:nvPr>
        </p:nvSpPr>
        <p:spPr/>
        <p:txBody>
          <a:bodyPr>
            <a:normAutofit fontScale="90000"/>
          </a:bodyPr>
          <a:lstStyle/>
          <a:p>
            <a:r>
              <a:rPr lang="hu-HU" altLang="hu-HU" b="1" dirty="0" smtClean="0">
                <a:solidFill>
                  <a:schemeClr val="bg2">
                    <a:lumMod val="25000"/>
                  </a:schemeClr>
                </a:solidFill>
                <a:latin typeface="Arial" panose="020B0604020202020204" pitchFamily="34" charset="0"/>
                <a:cs typeface="Arial" panose="020B0604020202020204" pitchFamily="34" charset="0"/>
              </a:rPr>
              <a:t>3. Moduláció – </a:t>
            </a:r>
            <a:r>
              <a:rPr lang="hu-HU" altLang="hu-HU" b="1" dirty="0" smtClean="0">
                <a:solidFill>
                  <a:srgbClr val="0070C0"/>
                </a:solidFill>
                <a:latin typeface="Arial" panose="020B0604020202020204" pitchFamily="34" charset="0"/>
                <a:cs typeface="Arial" panose="020B0604020202020204" pitchFamily="34" charset="0"/>
              </a:rPr>
              <a:t>az ingerület minőségének módosítása</a:t>
            </a:r>
            <a:endParaRPr lang="hu-HU" dirty="0">
              <a:solidFill>
                <a:srgbClr val="0070C0"/>
              </a:solidFill>
              <a:latin typeface="Arial" panose="020B0604020202020204" pitchFamily="34" charset="0"/>
              <a:cs typeface="Arial" panose="020B0604020202020204" pitchFamily="34" charset="0"/>
            </a:endParaRPr>
          </a:p>
        </p:txBody>
      </p:sp>
      <p:pic>
        <p:nvPicPr>
          <p:cNvPr id="8" name="Tartalom helye 7"/>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952786" y="1310116"/>
            <a:ext cx="6927742" cy="5547884"/>
          </a:xfrm>
        </p:spPr>
      </p:pic>
      <p:pic>
        <p:nvPicPr>
          <p:cNvPr id="4" name="Kép 3"/>
          <p:cNvPicPr>
            <a:picLocks noChangeAspect="1"/>
          </p:cNvPicPr>
          <p:nvPr/>
        </p:nvPicPr>
        <p:blipFill>
          <a:blip r:embed="rId3"/>
          <a:stretch>
            <a:fillRect/>
          </a:stretch>
        </p:blipFill>
        <p:spPr>
          <a:xfrm>
            <a:off x="1430215" y="1310115"/>
            <a:ext cx="9177349" cy="5458475"/>
          </a:xfrm>
          <a:prstGeom prst="rect">
            <a:avLst/>
          </a:prstGeom>
        </p:spPr>
      </p:pic>
    </p:spTree>
    <p:extLst>
      <p:ext uri="{BB962C8B-B14F-4D97-AF65-F5344CB8AC3E}">
        <p14:creationId xmlns:p14="http://schemas.microsoft.com/office/powerpoint/2010/main" val="17879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908578" y="301625"/>
            <a:ext cx="10669589" cy="1143000"/>
          </a:xfrm>
        </p:spPr>
        <p:txBody>
          <a:bodyPr>
            <a:normAutofit/>
          </a:bodyPr>
          <a:lstStyle/>
          <a:p>
            <a:r>
              <a:rPr lang="hu-HU" altLang="hu-HU" sz="4000" b="1" dirty="0" smtClean="0">
                <a:solidFill>
                  <a:schemeClr val="bg2">
                    <a:lumMod val="25000"/>
                  </a:schemeClr>
                </a:solidFill>
                <a:latin typeface="Arial" panose="020B0604020202020204" pitchFamily="34" charset="0"/>
                <a:cs typeface="Arial" panose="020B0604020202020204" pitchFamily="34" charset="0"/>
              </a:rPr>
              <a:t>4. Percepció - </a:t>
            </a:r>
            <a:r>
              <a:rPr lang="hu-HU" altLang="hu-HU" sz="4000" b="1" dirty="0" smtClean="0">
                <a:solidFill>
                  <a:srgbClr val="0070C0"/>
                </a:solidFill>
                <a:latin typeface="Arial" panose="020B0604020202020204" pitchFamily="34" charset="0"/>
                <a:cs typeface="Arial" panose="020B0604020202020204" pitchFamily="34" charset="0"/>
              </a:rPr>
              <a:t>Fájdalom </a:t>
            </a:r>
            <a:r>
              <a:rPr lang="hu-HU" altLang="hu-HU" sz="4000" b="1" dirty="0">
                <a:solidFill>
                  <a:srgbClr val="0070C0"/>
                </a:solidFill>
                <a:latin typeface="Arial" panose="020B0604020202020204" pitchFamily="34" charset="0"/>
                <a:cs typeface="Arial" panose="020B0604020202020204" pitchFamily="34" charset="0"/>
              </a:rPr>
              <a:t>érzékelés</a:t>
            </a:r>
          </a:p>
        </p:txBody>
      </p:sp>
      <p:pic>
        <p:nvPicPr>
          <p:cNvPr id="87043" name="Picture 3" descr="1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08579" y="1293812"/>
            <a:ext cx="2732087" cy="20490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4" name="Picture 4" descr="11">
            <a:hlinkClick r:id="rId3"/>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672263" y="1293812"/>
            <a:ext cx="5062536" cy="37969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5" name="Picture 5" descr="12">
            <a:hlinkClick r:id="rId5"/>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908578" y="3605213"/>
            <a:ext cx="4120621" cy="30909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6" name="Text Box 6"/>
          <p:cNvSpPr txBox="1">
            <a:spLocks noChangeArrowheads="1"/>
          </p:cNvSpPr>
          <p:nvPr/>
        </p:nvSpPr>
        <p:spPr bwMode="auto">
          <a:xfrm>
            <a:off x="6672263" y="5150668"/>
            <a:ext cx="444881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ClrTx/>
              <a:buFontTx/>
              <a:buNone/>
            </a:pPr>
            <a:r>
              <a:rPr lang="hu-HU" altLang="hu-HU" sz="2400" kern="1200" dirty="0" err="1">
                <a:solidFill>
                  <a:prstClr val="black"/>
                </a:solidFill>
                <a:latin typeface="Calibri" panose="020F0502020204030204"/>
                <a:ea typeface="+mn-ea"/>
                <a:cs typeface="+mn-cs"/>
              </a:rPr>
              <a:t>Nociceptív</a:t>
            </a:r>
            <a:r>
              <a:rPr lang="hu-HU" altLang="hu-HU" sz="2400" kern="1200" dirty="0">
                <a:solidFill>
                  <a:prstClr val="black"/>
                </a:solidFill>
                <a:latin typeface="Calibri" panose="020F0502020204030204"/>
                <a:ea typeface="+mn-ea"/>
                <a:cs typeface="+mn-cs"/>
              </a:rPr>
              <a:t> neuron</a:t>
            </a:r>
          </a:p>
          <a:p>
            <a:pPr>
              <a:spcBef>
                <a:spcPct val="50000"/>
              </a:spcBef>
              <a:buClrTx/>
              <a:buFontTx/>
              <a:buNone/>
            </a:pPr>
            <a:r>
              <a:rPr lang="hu-HU" altLang="hu-HU" sz="2400" b="1" kern="1200" dirty="0">
                <a:solidFill>
                  <a:srgbClr val="C00000"/>
                </a:solidFill>
                <a:latin typeface="Calibri" panose="020F0502020204030204"/>
                <a:ea typeface="+mn-ea"/>
                <a:cs typeface="+mn-cs"/>
              </a:rPr>
              <a:t>Agyi fájdalom érzékelés</a:t>
            </a:r>
          </a:p>
          <a:p>
            <a:pPr>
              <a:spcBef>
                <a:spcPct val="50000"/>
              </a:spcBef>
              <a:buClrTx/>
              <a:buFontTx/>
              <a:buNone/>
            </a:pPr>
            <a:r>
              <a:rPr lang="hu-HU" altLang="hu-HU" sz="2400" kern="1200" dirty="0">
                <a:solidFill>
                  <a:prstClr val="black"/>
                </a:solidFill>
                <a:latin typeface="Calibri" panose="020F0502020204030204"/>
                <a:ea typeface="+mn-ea"/>
                <a:cs typeface="+mn-cs"/>
              </a:rPr>
              <a:t>A fájdalom érzetek leképezése</a:t>
            </a:r>
          </a:p>
        </p:txBody>
      </p:sp>
    </p:spTree>
    <p:extLst>
      <p:ext uri="{BB962C8B-B14F-4D97-AF65-F5344CB8AC3E}">
        <p14:creationId xmlns:p14="http://schemas.microsoft.com/office/powerpoint/2010/main" val="77394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57944" y="284176"/>
            <a:ext cx="10029056" cy="1261660"/>
          </a:xfrm>
        </p:spPr>
        <p:txBody>
          <a:bodyPr>
            <a:normAutofit/>
          </a:bodyPr>
          <a:lstStyle/>
          <a:p>
            <a:r>
              <a:rPr lang="hu-HU" dirty="0" smtClean="0"/>
              <a:t>A Perifériás farmakológiai receptorok és </a:t>
            </a:r>
            <a:r>
              <a:rPr lang="hu-HU" dirty="0" err="1" smtClean="0"/>
              <a:t>ligandjaik</a:t>
            </a:r>
            <a:endParaRPr lang="hu-HU" dirty="0"/>
          </a:p>
        </p:txBody>
      </p:sp>
      <p:pic>
        <p:nvPicPr>
          <p:cNvPr id="5" name="Kép 4"/>
          <p:cNvPicPr>
            <a:picLocks noChangeAspect="1"/>
          </p:cNvPicPr>
          <p:nvPr/>
        </p:nvPicPr>
        <p:blipFill>
          <a:blip r:embed="rId3" cstate="print"/>
          <a:stretch>
            <a:fillRect/>
          </a:stretch>
        </p:blipFill>
        <p:spPr>
          <a:xfrm>
            <a:off x="0" y="1818058"/>
            <a:ext cx="5916361" cy="4676527"/>
          </a:xfrm>
          <a:prstGeom prst="rect">
            <a:avLst/>
          </a:prstGeom>
        </p:spPr>
      </p:pic>
      <p:pic>
        <p:nvPicPr>
          <p:cNvPr id="7" name="Kép 6"/>
          <p:cNvPicPr>
            <a:picLocks noChangeAspect="1"/>
          </p:cNvPicPr>
          <p:nvPr/>
        </p:nvPicPr>
        <p:blipFill>
          <a:blip r:embed="rId4" cstate="print"/>
          <a:stretch>
            <a:fillRect/>
          </a:stretch>
        </p:blipFill>
        <p:spPr>
          <a:xfrm>
            <a:off x="8323289" y="1095984"/>
            <a:ext cx="3648075" cy="590550"/>
          </a:xfrm>
          <a:prstGeom prst="rect">
            <a:avLst/>
          </a:prstGeom>
        </p:spPr>
      </p:pic>
      <p:sp>
        <p:nvSpPr>
          <p:cNvPr id="3" name="Szövegdoboz 2"/>
          <p:cNvSpPr txBox="1"/>
          <p:nvPr/>
        </p:nvSpPr>
        <p:spPr>
          <a:xfrm>
            <a:off x="562235" y="3870676"/>
            <a:ext cx="722376" cy="307777"/>
          </a:xfrm>
          <a:prstGeom prst="rect">
            <a:avLst/>
          </a:prstGeom>
          <a:solidFill>
            <a:schemeClr val="tx2"/>
          </a:solidFill>
        </p:spPr>
        <p:txBody>
          <a:bodyPr wrap="square" rtlCol="0">
            <a:spAutoFit/>
          </a:bodyPr>
          <a:lstStyle/>
          <a:p>
            <a:pPr defTabSz="457200">
              <a:buClrTx/>
              <a:buFontTx/>
              <a:buNone/>
            </a:pPr>
            <a:r>
              <a:rPr lang="hu-HU" b="1" kern="1200" dirty="0" smtClean="0">
                <a:solidFill>
                  <a:srgbClr val="006699"/>
                </a:solidFill>
                <a:latin typeface="Corbel" panose="020B0503020204020204"/>
                <a:ea typeface="+mn-ea"/>
              </a:rPr>
              <a:t>TRPV1</a:t>
            </a:r>
            <a:endParaRPr lang="hu-HU" b="1" kern="1200" dirty="0">
              <a:solidFill>
                <a:srgbClr val="006699"/>
              </a:solidFill>
              <a:latin typeface="Corbel" panose="020B0503020204020204"/>
              <a:ea typeface="+mn-ea"/>
            </a:endParaRPr>
          </a:p>
        </p:txBody>
      </p:sp>
      <p:sp>
        <p:nvSpPr>
          <p:cNvPr id="6" name="Ellipszis 5"/>
          <p:cNvSpPr/>
          <p:nvPr/>
        </p:nvSpPr>
        <p:spPr>
          <a:xfrm>
            <a:off x="493194" y="3848544"/>
            <a:ext cx="791417" cy="3077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hu-HU" sz="1800" kern="1200">
              <a:solidFill>
                <a:srgbClr val="006699"/>
              </a:solidFill>
            </a:endParaRPr>
          </a:p>
        </p:txBody>
      </p:sp>
      <p:pic>
        <p:nvPicPr>
          <p:cNvPr id="9" name="Kép 8"/>
          <p:cNvPicPr>
            <a:picLocks noChangeAspect="1"/>
          </p:cNvPicPr>
          <p:nvPr/>
        </p:nvPicPr>
        <p:blipFill>
          <a:blip r:embed="rId5"/>
          <a:stretch>
            <a:fillRect/>
          </a:stretch>
        </p:blipFill>
        <p:spPr>
          <a:xfrm>
            <a:off x="5887233" y="1915501"/>
            <a:ext cx="6304767" cy="4579084"/>
          </a:xfrm>
          <a:prstGeom prst="rect">
            <a:avLst/>
          </a:prstGeom>
        </p:spPr>
      </p:pic>
      <p:pic>
        <p:nvPicPr>
          <p:cNvPr id="10" name="Kép 9"/>
          <p:cNvPicPr>
            <a:picLocks noChangeAspect="1"/>
          </p:cNvPicPr>
          <p:nvPr/>
        </p:nvPicPr>
        <p:blipFill>
          <a:blip r:embed="rId6"/>
          <a:stretch>
            <a:fillRect/>
          </a:stretch>
        </p:blipFill>
        <p:spPr>
          <a:xfrm>
            <a:off x="8323289" y="251491"/>
            <a:ext cx="3648075" cy="711114"/>
          </a:xfrm>
          <a:prstGeom prst="rect">
            <a:avLst/>
          </a:prstGeom>
        </p:spPr>
      </p:pic>
    </p:spTree>
    <p:extLst>
      <p:ext uri="{BB962C8B-B14F-4D97-AF65-F5344CB8AC3E}">
        <p14:creationId xmlns:p14="http://schemas.microsoft.com/office/powerpoint/2010/main" val="3582152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68829" y="284176"/>
            <a:ext cx="10648740" cy="1508760"/>
          </a:xfrm>
        </p:spPr>
        <p:txBody>
          <a:bodyPr>
            <a:normAutofit/>
          </a:bodyPr>
          <a:lstStyle/>
          <a:p>
            <a:r>
              <a:rPr lang="hu-HU" dirty="0"/>
              <a:t>A Perifériás </a:t>
            </a:r>
            <a:r>
              <a:rPr lang="hu-HU" dirty="0" smtClean="0"/>
              <a:t>fájdalom erősítő és gyengítő rendszer</a:t>
            </a:r>
            <a:endParaRPr lang="hu-HU" dirty="0"/>
          </a:p>
        </p:txBody>
      </p:sp>
      <p:pic>
        <p:nvPicPr>
          <p:cNvPr id="4" name="Tartalom helye 3"/>
          <p:cNvPicPr>
            <a:picLocks noGrp="1" noChangeAspect="1"/>
          </p:cNvPicPr>
          <p:nvPr>
            <p:ph idx="1"/>
          </p:nvPr>
        </p:nvPicPr>
        <p:blipFill>
          <a:blip r:embed="rId3" cstate="print"/>
          <a:stretch>
            <a:fillRect/>
          </a:stretch>
        </p:blipFill>
        <p:spPr>
          <a:xfrm>
            <a:off x="7690771" y="3036276"/>
            <a:ext cx="4492878" cy="3207055"/>
          </a:xfrm>
          <a:prstGeom prst="rect">
            <a:avLst/>
          </a:prstGeom>
        </p:spPr>
      </p:pic>
      <p:pic>
        <p:nvPicPr>
          <p:cNvPr id="6" name="Picture 8" descr="nociception lipid mediato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92936"/>
            <a:ext cx="7690770" cy="506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lipszis 2"/>
          <p:cNvSpPr/>
          <p:nvPr/>
        </p:nvSpPr>
        <p:spPr>
          <a:xfrm>
            <a:off x="1227991" y="2438400"/>
            <a:ext cx="1823031" cy="3282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hu-HU" sz="1800" kern="1200">
              <a:solidFill>
                <a:srgbClr val="006699"/>
              </a:solidFill>
            </a:endParaRPr>
          </a:p>
        </p:txBody>
      </p:sp>
      <p:sp>
        <p:nvSpPr>
          <p:cNvPr id="8" name="Ellipszis 7"/>
          <p:cNvSpPr/>
          <p:nvPr/>
        </p:nvSpPr>
        <p:spPr>
          <a:xfrm>
            <a:off x="1065158" y="2194916"/>
            <a:ext cx="1806996" cy="3255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hu-HU" sz="1800" kern="1200">
              <a:solidFill>
                <a:srgbClr val="006699"/>
              </a:solidFill>
            </a:endParaRPr>
          </a:p>
        </p:txBody>
      </p:sp>
    </p:spTree>
    <p:extLst>
      <p:ext uri="{BB962C8B-B14F-4D97-AF65-F5344CB8AC3E}">
        <p14:creationId xmlns:p14="http://schemas.microsoft.com/office/powerpoint/2010/main" val="2208069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57944" y="284176"/>
            <a:ext cx="10029056" cy="1508760"/>
          </a:xfrm>
        </p:spPr>
        <p:txBody>
          <a:bodyPr>
            <a:normAutofit/>
          </a:bodyPr>
          <a:lstStyle/>
          <a:p>
            <a:r>
              <a:rPr lang="hu-HU" dirty="0" smtClean="0"/>
              <a:t>A Perifériás </a:t>
            </a:r>
            <a:r>
              <a:rPr lang="hu-HU" dirty="0" smtClean="0">
                <a:solidFill>
                  <a:schemeClr val="tx2"/>
                </a:solidFill>
              </a:rPr>
              <a:t>és centrális </a:t>
            </a:r>
            <a:r>
              <a:rPr lang="hu-HU" dirty="0" err="1" smtClean="0">
                <a:solidFill>
                  <a:schemeClr val="tx2"/>
                </a:solidFill>
              </a:rPr>
              <a:t>szenzitizáció</a:t>
            </a:r>
            <a:endParaRPr lang="hu-HU" dirty="0"/>
          </a:p>
        </p:txBody>
      </p:sp>
      <p:pic>
        <p:nvPicPr>
          <p:cNvPr id="4" name="Tartalom helye 3"/>
          <p:cNvPicPr>
            <a:picLocks noGrp="1" noChangeAspect="1"/>
          </p:cNvPicPr>
          <p:nvPr>
            <p:ph idx="1"/>
          </p:nvPr>
        </p:nvPicPr>
        <p:blipFill>
          <a:blip r:embed="rId3" cstate="print"/>
          <a:stretch>
            <a:fillRect/>
          </a:stretch>
        </p:blipFill>
        <p:spPr>
          <a:xfrm>
            <a:off x="5076093" y="1792936"/>
            <a:ext cx="7115908" cy="5079396"/>
          </a:xfrm>
          <a:prstGeom prst="rect">
            <a:avLst/>
          </a:prstGeom>
        </p:spPr>
      </p:pic>
      <p:pic>
        <p:nvPicPr>
          <p:cNvPr id="8" name="Picture 8" descr="nociception lipid mediato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28646"/>
            <a:ext cx="5055276" cy="332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23722"/>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1.xml.rels><?xml version="1.0" encoding="UTF-8" standalone="yes"?>
<Relationships xmlns="http://schemas.openxmlformats.org/package/2006/relationships"><Relationship Id="rId1" Type="http://schemas.openxmlformats.org/officeDocument/2006/relationships/image" Target="../media/image4.jpeg"/></Relationships>
</file>

<file path=ppt/theme/_rels/theme12.xml.rels><?xml version="1.0" encoding="UTF-8" standalone="yes"?>
<Relationships xmlns="http://schemas.openxmlformats.org/package/2006/relationships"><Relationship Id="rId1" Type="http://schemas.openxmlformats.org/officeDocument/2006/relationships/image" Target="../media/image4.jpeg"/></Relationships>
</file>

<file path=ppt/theme/_rels/theme18.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Paszomány">
  <a:themeElements>
    <a:clrScheme name="4. egyéni séma">
      <a:dk1>
        <a:srgbClr val="006699"/>
      </a:dk1>
      <a:lt1>
        <a:srgbClr val="006699"/>
      </a:lt1>
      <a:dk2>
        <a:srgbClr val="F2F2F2"/>
      </a:dk2>
      <a:lt2>
        <a:srgbClr val="FFFFFF"/>
      </a:lt2>
      <a:accent1>
        <a:srgbClr val="FFC000"/>
      </a:accent1>
      <a:accent2>
        <a:srgbClr val="70CFFF"/>
      </a:accent2>
      <a:accent3>
        <a:srgbClr val="B7E7FF"/>
      </a:accent3>
      <a:accent4>
        <a:srgbClr val="F24099"/>
      </a:accent4>
      <a:accent5>
        <a:srgbClr val="828288"/>
      </a:accent5>
      <a:accent6>
        <a:srgbClr val="F56617"/>
      </a:accent6>
      <a:hlink>
        <a:srgbClr val="002060"/>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11.xml><?xml version="1.0" encoding="utf-8"?>
<a:theme xmlns:a="http://schemas.openxmlformats.org/drawingml/2006/main" name="4_Paszomány">
  <a:themeElements>
    <a:clrScheme name="4. egyéni séma">
      <a:dk1>
        <a:srgbClr val="006699"/>
      </a:dk1>
      <a:lt1>
        <a:srgbClr val="006699"/>
      </a:lt1>
      <a:dk2>
        <a:srgbClr val="F2F2F2"/>
      </a:dk2>
      <a:lt2>
        <a:srgbClr val="FFFFFF"/>
      </a:lt2>
      <a:accent1>
        <a:srgbClr val="FFC000"/>
      </a:accent1>
      <a:accent2>
        <a:srgbClr val="70CFFF"/>
      </a:accent2>
      <a:accent3>
        <a:srgbClr val="B7E7FF"/>
      </a:accent3>
      <a:accent4>
        <a:srgbClr val="F24099"/>
      </a:accent4>
      <a:accent5>
        <a:srgbClr val="828288"/>
      </a:accent5>
      <a:accent6>
        <a:srgbClr val="F56617"/>
      </a:accent6>
      <a:hlink>
        <a:srgbClr val="002060"/>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12.xml><?xml version="1.0" encoding="utf-8"?>
<a:theme xmlns:a="http://schemas.openxmlformats.org/drawingml/2006/main" name="5_Paszomány">
  <a:themeElements>
    <a:clrScheme name="4. egyéni séma">
      <a:dk1>
        <a:srgbClr val="006699"/>
      </a:dk1>
      <a:lt1>
        <a:srgbClr val="006699"/>
      </a:lt1>
      <a:dk2>
        <a:srgbClr val="F2F2F2"/>
      </a:dk2>
      <a:lt2>
        <a:srgbClr val="FFFFFF"/>
      </a:lt2>
      <a:accent1>
        <a:srgbClr val="FFC000"/>
      </a:accent1>
      <a:accent2>
        <a:srgbClr val="70CFFF"/>
      </a:accent2>
      <a:accent3>
        <a:srgbClr val="B7E7FF"/>
      </a:accent3>
      <a:accent4>
        <a:srgbClr val="F24099"/>
      </a:accent4>
      <a:accent5>
        <a:srgbClr val="828288"/>
      </a:accent5>
      <a:accent6>
        <a:srgbClr val="F56617"/>
      </a:accent6>
      <a:hlink>
        <a:srgbClr val="002060"/>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13.xml><?xml version="1.0" encoding="utf-8"?>
<a:theme xmlns:a="http://schemas.openxmlformats.org/drawingml/2006/main" name="2_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Szelet">
  <a:themeElements>
    <a:clrScheme name="Szele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zele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zele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5.xml><?xml version="1.0" encoding="utf-8"?>
<a:theme xmlns:a="http://schemas.openxmlformats.org/drawingml/2006/main" name="3_Contents Slide Master">
  <a:themeElements>
    <a:clrScheme name="ALLPPT-COLOR-A01">
      <a:dk1>
        <a:sysClr val="windowText" lastClr="000000"/>
      </a:dk1>
      <a:lt1>
        <a:sysClr val="window" lastClr="FFFFFF"/>
      </a:lt1>
      <a:dk2>
        <a:srgbClr val="1F497D"/>
      </a:dk2>
      <a:lt2>
        <a:srgbClr val="EEECE1"/>
      </a:lt2>
      <a:accent1>
        <a:srgbClr val="22AAE4"/>
      </a:accent1>
      <a:accent2>
        <a:srgbClr val="2A81C6"/>
      </a:accent2>
      <a:accent3>
        <a:srgbClr val="2ECAD7"/>
      </a:accent3>
      <a:accent4>
        <a:srgbClr val="CBCBCB"/>
      </a:accent4>
      <a:accent5>
        <a:srgbClr val="CBCBCB"/>
      </a:accent5>
      <a:accent6>
        <a:srgbClr val="576868"/>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6.xml><?xml version="1.0" encoding="utf-8"?>
<a:theme xmlns:a="http://schemas.openxmlformats.org/drawingml/2006/main" name="4_Contents Slide Master">
  <a:themeElements>
    <a:clrScheme name="ALLPPT-COLOR-A01">
      <a:dk1>
        <a:sysClr val="windowText" lastClr="000000"/>
      </a:dk1>
      <a:lt1>
        <a:sysClr val="window" lastClr="FFFFFF"/>
      </a:lt1>
      <a:dk2>
        <a:srgbClr val="1F497D"/>
      </a:dk2>
      <a:lt2>
        <a:srgbClr val="EEECE1"/>
      </a:lt2>
      <a:accent1>
        <a:srgbClr val="22AAE4"/>
      </a:accent1>
      <a:accent2>
        <a:srgbClr val="2A81C6"/>
      </a:accent2>
      <a:accent3>
        <a:srgbClr val="2ECAD7"/>
      </a:accent3>
      <a:accent4>
        <a:srgbClr val="CBCBCB"/>
      </a:accent4>
      <a:accent5>
        <a:srgbClr val="CBCBCB"/>
      </a:accent5>
      <a:accent6>
        <a:srgbClr val="576868"/>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7.xml><?xml version="1.0" encoding="utf-8"?>
<a:theme xmlns:a="http://schemas.openxmlformats.org/drawingml/2006/main" name="5_Szelet">
  <a:themeElements>
    <a:clrScheme name="Szele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zele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zele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8.xml><?xml version="1.0" encoding="utf-8"?>
<a:theme xmlns:a="http://schemas.openxmlformats.org/drawingml/2006/main" name="7_Paszomány">
  <a:themeElements>
    <a:clrScheme name="4. egyéni séma">
      <a:dk1>
        <a:srgbClr val="006699"/>
      </a:dk1>
      <a:lt1>
        <a:srgbClr val="006699"/>
      </a:lt1>
      <a:dk2>
        <a:srgbClr val="F2F2F2"/>
      </a:dk2>
      <a:lt2>
        <a:srgbClr val="FFFFFF"/>
      </a:lt2>
      <a:accent1>
        <a:srgbClr val="FFC000"/>
      </a:accent1>
      <a:accent2>
        <a:srgbClr val="70CFFF"/>
      </a:accent2>
      <a:accent3>
        <a:srgbClr val="B7E7FF"/>
      </a:accent3>
      <a:accent4>
        <a:srgbClr val="F24099"/>
      </a:accent4>
      <a:accent5>
        <a:srgbClr val="828288"/>
      </a:accent5>
      <a:accent6>
        <a:srgbClr val="F56617"/>
      </a:accent6>
      <a:hlink>
        <a:srgbClr val="002060"/>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1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tents Slide Master">
  <a:themeElements>
    <a:clrScheme name="ALLPPT-COLOR-A01">
      <a:dk1>
        <a:sysClr val="windowText" lastClr="000000"/>
      </a:dk1>
      <a:lt1>
        <a:sysClr val="window" lastClr="FFFFFF"/>
      </a:lt1>
      <a:dk2>
        <a:srgbClr val="1F497D"/>
      </a:dk2>
      <a:lt2>
        <a:srgbClr val="EEECE1"/>
      </a:lt2>
      <a:accent1>
        <a:srgbClr val="22AAE4"/>
      </a:accent1>
      <a:accent2>
        <a:srgbClr val="2A81C6"/>
      </a:accent2>
      <a:accent3>
        <a:srgbClr val="2ECAD7"/>
      </a:accent3>
      <a:accent4>
        <a:srgbClr val="CBCBCB"/>
      </a:accent4>
      <a:accent5>
        <a:srgbClr val="CBCBCB"/>
      </a:accent5>
      <a:accent6>
        <a:srgbClr val="576868"/>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zelet">
  <a:themeElements>
    <a:clrScheme name="Szele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zele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zele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3_Szelet">
  <a:themeElements>
    <a:clrScheme name="Szele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zele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zele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5.xml><?xml version="1.0" encoding="utf-8"?>
<a:theme xmlns:a="http://schemas.openxmlformats.org/drawingml/2006/main" name="5_Contents Slide Master">
  <a:themeElements>
    <a:clrScheme name="ALLPPT-COLOR-A01">
      <a:dk1>
        <a:sysClr val="windowText" lastClr="000000"/>
      </a:dk1>
      <a:lt1>
        <a:sysClr val="window" lastClr="FFFFFF"/>
      </a:lt1>
      <a:dk2>
        <a:srgbClr val="1F497D"/>
      </a:dk2>
      <a:lt2>
        <a:srgbClr val="EEECE1"/>
      </a:lt2>
      <a:accent1>
        <a:srgbClr val="22AAE4"/>
      </a:accent1>
      <a:accent2>
        <a:srgbClr val="2A81C6"/>
      </a:accent2>
      <a:accent3>
        <a:srgbClr val="2ECAD7"/>
      </a:accent3>
      <a:accent4>
        <a:srgbClr val="CBCBCB"/>
      </a:accent4>
      <a:accent5>
        <a:srgbClr val="CBCBCB"/>
      </a:accent5>
      <a:accent6>
        <a:srgbClr val="576868"/>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2_Szelet">
  <a:themeElements>
    <a:clrScheme name="Szele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zele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zele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4_Szelet">
  <a:themeElements>
    <a:clrScheme name="Szelet">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zele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zelet">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8.xml><?xml version="1.0" encoding="utf-8"?>
<a:theme xmlns:a="http://schemas.openxmlformats.org/drawingml/2006/main" name="1_Paszomány">
  <a:themeElements>
    <a:clrScheme name="4. egyéni séma">
      <a:dk1>
        <a:srgbClr val="006699"/>
      </a:dk1>
      <a:lt1>
        <a:srgbClr val="006699"/>
      </a:lt1>
      <a:dk2>
        <a:srgbClr val="F2F2F2"/>
      </a:dk2>
      <a:lt2>
        <a:srgbClr val="FFFFFF"/>
      </a:lt2>
      <a:accent1>
        <a:srgbClr val="FFC000"/>
      </a:accent1>
      <a:accent2>
        <a:srgbClr val="70CFFF"/>
      </a:accent2>
      <a:accent3>
        <a:srgbClr val="B7E7FF"/>
      </a:accent3>
      <a:accent4>
        <a:srgbClr val="F24099"/>
      </a:accent4>
      <a:accent5>
        <a:srgbClr val="828288"/>
      </a:accent5>
      <a:accent6>
        <a:srgbClr val="F56617"/>
      </a:accent6>
      <a:hlink>
        <a:srgbClr val="002060"/>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9.xml><?xml version="1.0" encoding="utf-8"?>
<a:theme xmlns:a="http://schemas.openxmlformats.org/drawingml/2006/main" name="8_Contents Slide Master">
  <a:themeElements>
    <a:clrScheme name="ALLPPT-COLOR-A22">
      <a:dk1>
        <a:sysClr val="windowText" lastClr="000000"/>
      </a:dk1>
      <a:lt1>
        <a:sysClr val="window" lastClr="FFFFFF"/>
      </a:lt1>
      <a:dk2>
        <a:srgbClr val="1F497D"/>
      </a:dk2>
      <a:lt2>
        <a:srgbClr val="EEECE1"/>
      </a:lt2>
      <a:accent1>
        <a:srgbClr val="027696"/>
      </a:accent1>
      <a:accent2>
        <a:srgbClr val="4BACC6"/>
      </a:accent2>
      <a:accent3>
        <a:srgbClr val="027696"/>
      </a:accent3>
      <a:accent4>
        <a:srgbClr val="4BACC6"/>
      </a:accent4>
      <a:accent5>
        <a:srgbClr val="027696"/>
      </a:accent5>
      <a:accent6>
        <a:srgbClr val="4BACC6"/>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276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669</TotalTime>
  <Words>1986</Words>
  <Application>Microsoft Office PowerPoint</Application>
  <PresentationFormat>Szélesvásznú</PresentationFormat>
  <Paragraphs>217</Paragraphs>
  <Slides>35</Slides>
  <Notes>22</Notes>
  <HiddenSlides>0</HiddenSlides>
  <MMClips>0</MMClips>
  <ScaleCrop>false</ScaleCrop>
  <HeadingPairs>
    <vt:vector size="6" baseType="variant">
      <vt:variant>
        <vt:lpstr>Használt betűtípusok</vt:lpstr>
      </vt:variant>
      <vt:variant>
        <vt:i4>15</vt:i4>
      </vt:variant>
      <vt:variant>
        <vt:lpstr>Téma</vt:lpstr>
      </vt:variant>
      <vt:variant>
        <vt:i4>18</vt:i4>
      </vt:variant>
      <vt:variant>
        <vt:lpstr>Diacímek</vt:lpstr>
      </vt:variant>
      <vt:variant>
        <vt:i4>35</vt:i4>
      </vt:variant>
    </vt:vector>
  </HeadingPairs>
  <TitlesOfParts>
    <vt:vector size="68" baseType="lpstr">
      <vt:lpstr>Calibri</vt:lpstr>
      <vt:lpstr>맑은 고딕</vt:lpstr>
      <vt:lpstr>Corbel</vt:lpstr>
      <vt:lpstr>BlinkMacSystemFont</vt:lpstr>
      <vt:lpstr>HY중고딕</vt:lpstr>
      <vt:lpstr>Arial</vt:lpstr>
      <vt:lpstr>Times New Roman</vt:lpstr>
      <vt:lpstr>Wingdings</vt:lpstr>
      <vt:lpstr>Calibri Light</vt:lpstr>
      <vt:lpstr>Arial Unicode MS</vt:lpstr>
      <vt:lpstr>Poppins</vt:lpstr>
      <vt:lpstr>GalliardReg</vt:lpstr>
      <vt:lpstr>Symbol</vt:lpstr>
      <vt:lpstr>Century Gothic</vt:lpstr>
      <vt:lpstr>Wingdings 3</vt:lpstr>
      <vt:lpstr>Office-téma</vt:lpstr>
      <vt:lpstr>1_Contents Slide Master</vt:lpstr>
      <vt:lpstr>Szelet</vt:lpstr>
      <vt:lpstr>3_Szelet</vt:lpstr>
      <vt:lpstr>5_Contents Slide Master</vt:lpstr>
      <vt:lpstr>2_Szelet</vt:lpstr>
      <vt:lpstr>4_Szelet</vt:lpstr>
      <vt:lpstr>1_Paszomány</vt:lpstr>
      <vt:lpstr>8_Contents Slide Master</vt:lpstr>
      <vt:lpstr>2_Paszomány</vt:lpstr>
      <vt:lpstr>4_Paszomány</vt:lpstr>
      <vt:lpstr>5_Paszomány</vt:lpstr>
      <vt:lpstr>2_Office-téma</vt:lpstr>
      <vt:lpstr>6_Szelet</vt:lpstr>
      <vt:lpstr>3_Contents Slide Master</vt:lpstr>
      <vt:lpstr>4_Contents Slide Master</vt:lpstr>
      <vt:lpstr>5_Szelet</vt:lpstr>
      <vt:lpstr>7_Paszomány</vt:lpstr>
      <vt:lpstr>PowerPoint bemutató</vt:lpstr>
      <vt:lpstr>Háttér Történet</vt:lpstr>
      <vt:lpstr>1. Transzdukció - jelátalakítás </vt:lpstr>
      <vt:lpstr>2. Transzmisszió – az ingerület vezetődése</vt:lpstr>
      <vt:lpstr>3. Moduláció – az ingerület minőségének módosítása</vt:lpstr>
      <vt:lpstr>4. Percepció - Fájdalom érzékelés</vt:lpstr>
      <vt:lpstr>A Perifériás farmakológiai receptorok és ligandjaik</vt:lpstr>
      <vt:lpstr>A Perifériás fájdalom erősítő és gyengítő rendszer</vt:lpstr>
      <vt:lpstr>A Perifériás és centrális szenzitizáció</vt:lpstr>
      <vt:lpstr>Arachidonsav termékek lipid struktúrák</vt:lpstr>
      <vt:lpstr>Arachidonsav termékek lipid struktúrák</vt:lpstr>
      <vt:lpstr>prosztaglandinok és a ciklooxigenáz enzim perifériás illetve centrális szerepe</vt:lpstr>
      <vt:lpstr>A centrális szenzitizáció –  glutamát és NMDA receptorok</vt:lpstr>
      <vt:lpstr>PowerPoint bemutató</vt:lpstr>
      <vt:lpstr>PowerPoint bemutató</vt:lpstr>
      <vt:lpstr>CPSP oka –  akut  és krónikus stressz</vt:lpstr>
      <vt:lpstr>Moduláció – Noradrenerg rendszer</vt:lpstr>
      <vt:lpstr>Moduláció – Noradrenerg rendszer</vt:lpstr>
      <vt:lpstr>Moduláció – Serotoninerg rendszer</vt:lpstr>
      <vt:lpstr>Moduláció - Endogén opioid rendszer</vt:lpstr>
      <vt:lpstr>Moduláció - Endocannabinoid rendszer</vt:lpstr>
      <vt:lpstr>Moduláció - Endocannabinoid rendszer</vt:lpstr>
      <vt:lpstr>Nociceptív – inflammációs – maladaptív – nociplasztikus  fájdalom</vt:lpstr>
      <vt:lpstr>PowerPoint bemutató</vt:lpstr>
      <vt:lpstr>PowerPoint bemutató</vt:lpstr>
      <vt:lpstr>PowerPoint bemutató</vt:lpstr>
      <vt:lpstr>PowerPoint bemutató</vt:lpstr>
      <vt:lpstr>A mozgás indukálta hypoalgesia </vt:lpstr>
      <vt:lpstr>PowerPoint bemutató</vt:lpstr>
      <vt:lpstr>A mozgás modulációs faktor</vt:lpstr>
      <vt:lpstr>A gyógyszeres és nem gyógyszeres beavatkozás lehetőségei</vt:lpstr>
      <vt:lpstr>Implantable IT Drug Delivery System</vt:lpstr>
      <vt:lpstr>PowerPoint bemutató</vt:lpstr>
      <vt:lpstr>PowerPoint bemutató</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Zoltan Egri</dc:creator>
  <cp:lastModifiedBy>Windows-felhasználó</cp:lastModifiedBy>
  <cp:revision>148</cp:revision>
  <dcterms:created xsi:type="dcterms:W3CDTF">2020-12-03T17:17:37Z</dcterms:created>
  <dcterms:modified xsi:type="dcterms:W3CDTF">2023-09-29T07:08:20Z</dcterms:modified>
</cp:coreProperties>
</file>