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437" r:id="rId4"/>
    <p:sldId id="272" r:id="rId5"/>
    <p:sldId id="438" r:id="rId6"/>
    <p:sldId id="439" r:id="rId7"/>
    <p:sldId id="271" r:id="rId8"/>
    <p:sldId id="279" r:id="rId9"/>
    <p:sldId id="277" r:id="rId10"/>
    <p:sldId id="278" r:id="rId11"/>
    <p:sldId id="280" r:id="rId12"/>
    <p:sldId id="274" r:id="rId13"/>
    <p:sldId id="275" r:id="rId14"/>
    <p:sldId id="276" r:id="rId15"/>
    <p:sldId id="283" r:id="rId16"/>
    <p:sldId id="440" r:id="rId17"/>
    <p:sldId id="441" r:id="rId18"/>
    <p:sldId id="269" r:id="rId19"/>
    <p:sldId id="258" r:id="rId20"/>
    <p:sldId id="25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outlineViewPr>
    <p:cViewPr>
      <p:scale>
        <a:sx n="33" d="100"/>
        <a:sy n="33" d="100"/>
      </p:scale>
      <p:origin x="0" y="-18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A403F-119A-49EE-BF5E-907D7635DA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177025-9E50-4C65-9982-095FF2E82275}">
      <dgm:prSet/>
      <dgm:spPr/>
      <dgm:t>
        <a:bodyPr/>
        <a:lstStyle/>
        <a:p>
          <a:r>
            <a:rPr lang="hu-HU" dirty="0"/>
            <a:t>A hátsó gyöki </a:t>
          </a:r>
          <a:r>
            <a:rPr lang="hu-HU" dirty="0" err="1"/>
            <a:t>ganglionban</a:t>
          </a:r>
          <a:r>
            <a:rPr lang="hu-HU" dirty="0"/>
            <a:t> a szöveti gyulladás következtében a perifériás </a:t>
          </a:r>
          <a:r>
            <a:rPr lang="hu-HU" dirty="0" err="1"/>
            <a:t>opioid</a:t>
          </a:r>
          <a:r>
            <a:rPr lang="hu-HU" dirty="0"/>
            <a:t> receptorok szintézise és expressziója fokozódhat, </a:t>
          </a:r>
          <a:r>
            <a:rPr lang="hu-HU" dirty="0" err="1"/>
            <a:t>axonális</a:t>
          </a:r>
          <a:r>
            <a:rPr lang="hu-HU" dirty="0"/>
            <a:t> transzportjuk is felgyorsul. </a:t>
          </a:r>
          <a:endParaRPr lang="en-US" dirty="0"/>
        </a:p>
      </dgm:t>
    </dgm:pt>
    <dgm:pt modelId="{78767ABB-84CF-4240-A5C7-9CD176AD65EB}" type="parTrans" cxnId="{F247A5B3-B111-4FED-8A69-890AEA8C1147}">
      <dgm:prSet/>
      <dgm:spPr/>
      <dgm:t>
        <a:bodyPr/>
        <a:lstStyle/>
        <a:p>
          <a:endParaRPr lang="en-US"/>
        </a:p>
      </dgm:t>
    </dgm:pt>
    <dgm:pt modelId="{E6CB26FE-F5E9-468A-B6A3-DA733FD833FC}" type="sibTrans" cxnId="{F247A5B3-B111-4FED-8A69-890AEA8C1147}">
      <dgm:prSet/>
      <dgm:spPr/>
      <dgm:t>
        <a:bodyPr/>
        <a:lstStyle/>
        <a:p>
          <a:endParaRPr lang="en-US"/>
        </a:p>
      </dgm:t>
    </dgm:pt>
    <dgm:pt modelId="{069519EE-08DD-48CB-83DB-7478EE27361B}">
      <dgm:prSet/>
      <dgm:spPr/>
      <dgm:t>
        <a:bodyPr/>
        <a:lstStyle/>
        <a:p>
          <a:r>
            <a:rPr lang="hu-HU"/>
            <a:t>Ennek kiváltó oka, hogy citokinek hatására transzkripciós faktorok kapcsolódnak az opioid receptor gén promoteréhez.</a:t>
          </a:r>
          <a:endParaRPr lang="en-US"/>
        </a:p>
      </dgm:t>
    </dgm:pt>
    <dgm:pt modelId="{4835A485-C114-4238-B4A1-B9D72E0AC47D}" type="parTrans" cxnId="{EC79897D-FF53-4931-A797-7895EBA399BE}">
      <dgm:prSet/>
      <dgm:spPr/>
      <dgm:t>
        <a:bodyPr/>
        <a:lstStyle/>
        <a:p>
          <a:endParaRPr lang="en-US"/>
        </a:p>
      </dgm:t>
    </dgm:pt>
    <dgm:pt modelId="{2C0F2684-9B9A-4966-9F6C-70495D358581}" type="sibTrans" cxnId="{EC79897D-FF53-4931-A797-7895EBA399BE}">
      <dgm:prSet/>
      <dgm:spPr/>
      <dgm:t>
        <a:bodyPr/>
        <a:lstStyle/>
        <a:p>
          <a:endParaRPr lang="en-US"/>
        </a:p>
      </dgm:t>
    </dgm:pt>
    <dgm:pt modelId="{F7BA34B8-3963-4DB3-A89A-C5875C46FBA0}">
      <dgm:prSet/>
      <dgm:spPr/>
      <dgm:t>
        <a:bodyPr/>
        <a:lstStyle/>
        <a:p>
          <a:r>
            <a:rPr lang="hu-HU"/>
            <a:t>Az opioid receptorok axonális transzportját a sérült szövetből felszabaduló citokinek és növekedési faktorok stimulálják, emelkedett opioid receptor sűrűséget eredményezve a perifériás idegvégeken (Stein és Lang, 2009). </a:t>
          </a:r>
          <a:endParaRPr lang="en-US"/>
        </a:p>
      </dgm:t>
    </dgm:pt>
    <dgm:pt modelId="{F3F5C0A7-5428-45DF-975A-043AA25917EA}" type="parTrans" cxnId="{FE6415EC-C55B-4C5F-89F1-8EF332BD5758}">
      <dgm:prSet/>
      <dgm:spPr/>
      <dgm:t>
        <a:bodyPr/>
        <a:lstStyle/>
        <a:p>
          <a:endParaRPr lang="en-US"/>
        </a:p>
      </dgm:t>
    </dgm:pt>
    <dgm:pt modelId="{E94EC07D-BEB3-4FD7-9B8D-8A4053003528}" type="sibTrans" cxnId="{FE6415EC-C55B-4C5F-89F1-8EF332BD5758}">
      <dgm:prSet/>
      <dgm:spPr/>
      <dgm:t>
        <a:bodyPr/>
        <a:lstStyle/>
        <a:p>
          <a:endParaRPr lang="en-US"/>
        </a:p>
      </dgm:t>
    </dgm:pt>
    <dgm:pt modelId="{157935AA-C26C-4BEC-9C6D-B0CF0045B800}">
      <dgm:prSet/>
      <dgm:spPr/>
      <dgm:t>
        <a:bodyPr/>
        <a:lstStyle/>
        <a:p>
          <a:r>
            <a:rPr lang="hu-HU" dirty="0"/>
            <a:t>A gyulladás okozta alacsony pH és </a:t>
          </a:r>
          <a:r>
            <a:rPr lang="hu-HU" dirty="0" err="1"/>
            <a:t>prosztaglandin</a:t>
          </a:r>
          <a:r>
            <a:rPr lang="hu-HU" dirty="0"/>
            <a:t> felszabadulás mind növelik az </a:t>
          </a:r>
          <a:r>
            <a:rPr lang="hu-HU" dirty="0" err="1"/>
            <a:t>opioid</a:t>
          </a:r>
          <a:r>
            <a:rPr lang="hu-HU" dirty="0"/>
            <a:t> agonisták hatását a fokozott G-protein kapcsolódáson keresztül. </a:t>
          </a:r>
          <a:endParaRPr lang="en-US" dirty="0"/>
        </a:p>
      </dgm:t>
    </dgm:pt>
    <dgm:pt modelId="{C2F83A10-388A-44DC-87FB-88490AB0A467}" type="parTrans" cxnId="{9877DC37-4392-462D-96E1-559C17DD38D0}">
      <dgm:prSet/>
      <dgm:spPr/>
      <dgm:t>
        <a:bodyPr/>
        <a:lstStyle/>
        <a:p>
          <a:endParaRPr lang="en-US"/>
        </a:p>
      </dgm:t>
    </dgm:pt>
    <dgm:pt modelId="{919CB58D-E376-4965-8DCC-2D046D989E13}" type="sibTrans" cxnId="{9877DC37-4392-462D-96E1-559C17DD38D0}">
      <dgm:prSet/>
      <dgm:spPr/>
      <dgm:t>
        <a:bodyPr/>
        <a:lstStyle/>
        <a:p>
          <a:endParaRPr lang="en-US"/>
        </a:p>
      </dgm:t>
    </dgm:pt>
    <dgm:pt modelId="{8680B6AC-63DA-4FCD-B616-61473B047BF9}">
      <dgm:prSet/>
      <dgm:spPr/>
      <dgm:t>
        <a:bodyPr/>
        <a:lstStyle/>
        <a:p>
          <a:r>
            <a:rPr lang="hu-HU"/>
            <a:t>A szenzoros idegvégkészülékek száma is megnő, továbbá a perineurium permeabilitás fokozódása segíti az opioidok hozzáférését receptoraikhoz.</a:t>
          </a:r>
          <a:endParaRPr lang="en-US"/>
        </a:p>
      </dgm:t>
    </dgm:pt>
    <dgm:pt modelId="{D343E282-ED09-43E9-B9DA-37B192F7F6E0}" type="parTrans" cxnId="{FD4A568C-E150-4817-9E4F-7572B20B4819}">
      <dgm:prSet/>
      <dgm:spPr/>
      <dgm:t>
        <a:bodyPr/>
        <a:lstStyle/>
        <a:p>
          <a:endParaRPr lang="en-US"/>
        </a:p>
      </dgm:t>
    </dgm:pt>
    <dgm:pt modelId="{D6605EFB-EE1B-4FBB-B97C-EAB8C1308768}" type="sibTrans" cxnId="{FD4A568C-E150-4817-9E4F-7572B20B4819}">
      <dgm:prSet/>
      <dgm:spPr/>
      <dgm:t>
        <a:bodyPr/>
        <a:lstStyle/>
        <a:p>
          <a:endParaRPr lang="en-US"/>
        </a:p>
      </dgm:t>
    </dgm:pt>
    <dgm:pt modelId="{AFCFF2EF-502C-4F74-8E6F-D3556B3D0DB4}" type="pres">
      <dgm:prSet presAssocID="{2AAA403F-119A-49EE-BF5E-907D7635DA90}" presName="linear" presStyleCnt="0">
        <dgm:presLayoutVars>
          <dgm:animLvl val="lvl"/>
          <dgm:resizeHandles val="exact"/>
        </dgm:presLayoutVars>
      </dgm:prSet>
      <dgm:spPr/>
    </dgm:pt>
    <dgm:pt modelId="{020ADAF4-DF73-4430-8252-0E341586FFAE}" type="pres">
      <dgm:prSet presAssocID="{BB177025-9E50-4C65-9982-095FF2E822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179DC0-16D3-45BD-8184-72C79296C4F5}" type="pres">
      <dgm:prSet presAssocID="{BB177025-9E50-4C65-9982-095FF2E82275}" presName="childText" presStyleLbl="revTx" presStyleIdx="0" presStyleCnt="1">
        <dgm:presLayoutVars>
          <dgm:bulletEnabled val="1"/>
        </dgm:presLayoutVars>
      </dgm:prSet>
      <dgm:spPr/>
    </dgm:pt>
    <dgm:pt modelId="{5DC55E1D-0FD8-4A8D-AC61-6C819BA2A212}" type="pres">
      <dgm:prSet presAssocID="{157935AA-C26C-4BEC-9C6D-B0CF0045B8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DE56AC-9270-4AB1-BFCA-572FBEC8AFC2}" type="pres">
      <dgm:prSet presAssocID="{919CB58D-E376-4965-8DCC-2D046D989E13}" presName="spacer" presStyleCnt="0"/>
      <dgm:spPr/>
    </dgm:pt>
    <dgm:pt modelId="{3CD10222-39F3-47B6-A668-45588C963727}" type="pres">
      <dgm:prSet presAssocID="{8680B6AC-63DA-4FCD-B616-61473B047B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44E610-92BB-4474-B1B3-54CBE6A47564}" type="presOf" srcId="{2AAA403F-119A-49EE-BF5E-907D7635DA90}" destId="{AFCFF2EF-502C-4F74-8E6F-D3556B3D0DB4}" srcOrd="0" destOrd="0" presId="urn:microsoft.com/office/officeart/2005/8/layout/vList2"/>
    <dgm:cxn modelId="{C6F7A72C-8707-4DEA-B600-1BFFEE91A542}" type="presOf" srcId="{F7BA34B8-3963-4DB3-A89A-C5875C46FBA0}" destId="{85179DC0-16D3-45BD-8184-72C79296C4F5}" srcOrd="0" destOrd="1" presId="urn:microsoft.com/office/officeart/2005/8/layout/vList2"/>
    <dgm:cxn modelId="{B5143232-EBB0-4C44-B3A5-76ECA95786B0}" type="presOf" srcId="{8680B6AC-63DA-4FCD-B616-61473B047BF9}" destId="{3CD10222-39F3-47B6-A668-45588C963727}" srcOrd="0" destOrd="0" presId="urn:microsoft.com/office/officeart/2005/8/layout/vList2"/>
    <dgm:cxn modelId="{9877DC37-4392-462D-96E1-559C17DD38D0}" srcId="{2AAA403F-119A-49EE-BF5E-907D7635DA90}" destId="{157935AA-C26C-4BEC-9C6D-B0CF0045B800}" srcOrd="1" destOrd="0" parTransId="{C2F83A10-388A-44DC-87FB-88490AB0A467}" sibTransId="{919CB58D-E376-4965-8DCC-2D046D989E13}"/>
    <dgm:cxn modelId="{DC80C13E-9A5D-4D67-8D1C-5FC5B66D522E}" type="presOf" srcId="{069519EE-08DD-48CB-83DB-7478EE27361B}" destId="{85179DC0-16D3-45BD-8184-72C79296C4F5}" srcOrd="0" destOrd="0" presId="urn:microsoft.com/office/officeart/2005/8/layout/vList2"/>
    <dgm:cxn modelId="{EC79897D-FF53-4931-A797-7895EBA399BE}" srcId="{BB177025-9E50-4C65-9982-095FF2E82275}" destId="{069519EE-08DD-48CB-83DB-7478EE27361B}" srcOrd="0" destOrd="0" parTransId="{4835A485-C114-4238-B4A1-B9D72E0AC47D}" sibTransId="{2C0F2684-9B9A-4966-9F6C-70495D358581}"/>
    <dgm:cxn modelId="{FD4A568C-E150-4817-9E4F-7572B20B4819}" srcId="{2AAA403F-119A-49EE-BF5E-907D7635DA90}" destId="{8680B6AC-63DA-4FCD-B616-61473B047BF9}" srcOrd="2" destOrd="0" parTransId="{D343E282-ED09-43E9-B9DA-37B192F7F6E0}" sibTransId="{D6605EFB-EE1B-4FBB-B97C-EAB8C1308768}"/>
    <dgm:cxn modelId="{210684A5-36DE-4E8E-AC99-D8E3064C7D8F}" type="presOf" srcId="{157935AA-C26C-4BEC-9C6D-B0CF0045B800}" destId="{5DC55E1D-0FD8-4A8D-AC61-6C819BA2A212}" srcOrd="0" destOrd="0" presId="urn:microsoft.com/office/officeart/2005/8/layout/vList2"/>
    <dgm:cxn modelId="{F247A5B3-B111-4FED-8A69-890AEA8C1147}" srcId="{2AAA403F-119A-49EE-BF5E-907D7635DA90}" destId="{BB177025-9E50-4C65-9982-095FF2E82275}" srcOrd="0" destOrd="0" parTransId="{78767ABB-84CF-4240-A5C7-9CD176AD65EB}" sibTransId="{E6CB26FE-F5E9-468A-B6A3-DA733FD833FC}"/>
    <dgm:cxn modelId="{E009BFDB-79D4-41D4-B8B2-C9297D8D1676}" type="presOf" srcId="{BB177025-9E50-4C65-9982-095FF2E82275}" destId="{020ADAF4-DF73-4430-8252-0E341586FFAE}" srcOrd="0" destOrd="0" presId="urn:microsoft.com/office/officeart/2005/8/layout/vList2"/>
    <dgm:cxn modelId="{FE6415EC-C55B-4C5F-89F1-8EF332BD5758}" srcId="{BB177025-9E50-4C65-9982-095FF2E82275}" destId="{F7BA34B8-3963-4DB3-A89A-C5875C46FBA0}" srcOrd="1" destOrd="0" parTransId="{F3F5C0A7-5428-45DF-975A-043AA25917EA}" sibTransId="{E94EC07D-BEB3-4FD7-9B8D-8A4053003528}"/>
    <dgm:cxn modelId="{CF6113D8-4BDC-4D3D-B97F-CF593F77881F}" type="presParOf" srcId="{AFCFF2EF-502C-4F74-8E6F-D3556B3D0DB4}" destId="{020ADAF4-DF73-4430-8252-0E341586FFAE}" srcOrd="0" destOrd="0" presId="urn:microsoft.com/office/officeart/2005/8/layout/vList2"/>
    <dgm:cxn modelId="{C9237337-CA09-4947-887E-0BF9D2D88911}" type="presParOf" srcId="{AFCFF2EF-502C-4F74-8E6F-D3556B3D0DB4}" destId="{85179DC0-16D3-45BD-8184-72C79296C4F5}" srcOrd="1" destOrd="0" presId="urn:microsoft.com/office/officeart/2005/8/layout/vList2"/>
    <dgm:cxn modelId="{B0D43D38-151B-4B8A-99EE-BDEBE82F20D7}" type="presParOf" srcId="{AFCFF2EF-502C-4F74-8E6F-D3556B3D0DB4}" destId="{5DC55E1D-0FD8-4A8D-AC61-6C819BA2A212}" srcOrd="2" destOrd="0" presId="urn:microsoft.com/office/officeart/2005/8/layout/vList2"/>
    <dgm:cxn modelId="{9A716691-A56B-48EE-88FC-79712A069348}" type="presParOf" srcId="{AFCFF2EF-502C-4F74-8E6F-D3556B3D0DB4}" destId="{84DE56AC-9270-4AB1-BFCA-572FBEC8AFC2}" srcOrd="3" destOrd="0" presId="urn:microsoft.com/office/officeart/2005/8/layout/vList2"/>
    <dgm:cxn modelId="{F15BC101-F11F-4DF9-92C0-AAD03F4786E4}" type="presParOf" srcId="{AFCFF2EF-502C-4F74-8E6F-D3556B3D0DB4}" destId="{3CD10222-39F3-47B6-A668-45588C9637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D6FF8-6BA7-42E1-840B-44E5E52A5B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D31486-2046-4760-A512-46E7C3E8E657}">
      <dgm:prSet/>
      <dgm:spPr/>
      <dgm:t>
        <a:bodyPr/>
        <a:lstStyle/>
        <a:p>
          <a:r>
            <a:rPr lang="hu-HU" dirty="0"/>
            <a:t>A MOR (magas szintű mű </a:t>
          </a:r>
          <a:r>
            <a:rPr lang="hu-HU" dirty="0" err="1"/>
            <a:t>ópioid</a:t>
          </a:r>
          <a:r>
            <a:rPr lang="hu-HU" dirty="0"/>
            <a:t> </a:t>
          </a:r>
          <a:r>
            <a:rPr lang="hu-HU" dirty="0" err="1"/>
            <a:t>expresszió</a:t>
          </a:r>
          <a:r>
            <a:rPr lang="hu-HU" dirty="0"/>
            <a:t>) </a:t>
          </a:r>
          <a:r>
            <a:rPr lang="hu-HU" u="sng" dirty="0"/>
            <a:t>nem független </a:t>
          </a:r>
          <a:r>
            <a:rPr lang="hu-HU" u="sng" dirty="0" err="1"/>
            <a:t>előrejelzője</a:t>
          </a:r>
          <a:r>
            <a:rPr lang="hu-HU" u="sng" dirty="0"/>
            <a:t> a rossz túlélésnek </a:t>
          </a:r>
          <a:r>
            <a:rPr lang="hu-HU" dirty="0"/>
            <a:t>az I-III. stádiumú PDAC-ban, nem találtak </a:t>
          </a:r>
          <a:r>
            <a:rPr lang="hu-HU" dirty="0" err="1"/>
            <a:t>szig</a:t>
          </a:r>
          <a:r>
            <a:rPr lang="hu-HU" dirty="0"/>
            <a:t>. Különbséget sem a teljes, sem a betegség mentes túlélésben.</a:t>
          </a:r>
          <a:endParaRPr lang="en-US" dirty="0"/>
        </a:p>
      </dgm:t>
    </dgm:pt>
    <dgm:pt modelId="{1EB779A4-7B20-4665-8337-5945F56A5B8F}" type="parTrans" cxnId="{DDCA3F57-78E2-4CC5-9FE0-57E1FCA55DA4}">
      <dgm:prSet/>
      <dgm:spPr/>
      <dgm:t>
        <a:bodyPr/>
        <a:lstStyle/>
        <a:p>
          <a:endParaRPr lang="en-US"/>
        </a:p>
      </dgm:t>
    </dgm:pt>
    <dgm:pt modelId="{196E2A83-E16F-40E3-8AC8-57BBFC02DFDD}" type="sibTrans" cxnId="{DDCA3F57-78E2-4CC5-9FE0-57E1FCA55DA4}">
      <dgm:prSet/>
      <dgm:spPr/>
      <dgm:t>
        <a:bodyPr/>
        <a:lstStyle/>
        <a:p>
          <a:endParaRPr lang="en-US"/>
        </a:p>
      </dgm:t>
    </dgm:pt>
    <dgm:pt modelId="{78F27E84-EF21-42CB-8638-762740ADA313}">
      <dgm:prSet/>
      <dgm:spPr/>
      <dgm:t>
        <a:bodyPr/>
        <a:lstStyle/>
        <a:p>
          <a:r>
            <a:rPr lang="hu-HU" dirty="0"/>
            <a:t>De magas MOR </a:t>
          </a:r>
          <a:r>
            <a:rPr lang="hu-HU" dirty="0" err="1"/>
            <a:t>expresszió</a:t>
          </a:r>
          <a:r>
            <a:rPr lang="hu-HU" dirty="0"/>
            <a:t> nagyobb arányú a </a:t>
          </a:r>
          <a:r>
            <a:rPr lang="hu-HU" u="sng" dirty="0"/>
            <a:t>perineurális invázió</a:t>
          </a:r>
          <a:r>
            <a:rPr lang="hu-HU" dirty="0"/>
            <a:t> jelenlétével járt.</a:t>
          </a:r>
          <a:endParaRPr lang="en-US" dirty="0"/>
        </a:p>
      </dgm:t>
    </dgm:pt>
    <dgm:pt modelId="{E9E4AA73-1D20-41FA-8840-E4F57498A2DE}" type="parTrans" cxnId="{5DC46A25-879B-41AD-BDEC-94A191A0511E}">
      <dgm:prSet/>
      <dgm:spPr/>
      <dgm:t>
        <a:bodyPr/>
        <a:lstStyle/>
        <a:p>
          <a:endParaRPr lang="en-US"/>
        </a:p>
      </dgm:t>
    </dgm:pt>
    <dgm:pt modelId="{1491A703-92D8-49C8-9AD0-79851BB483CB}" type="sibTrans" cxnId="{5DC46A25-879B-41AD-BDEC-94A191A0511E}">
      <dgm:prSet/>
      <dgm:spPr/>
      <dgm:t>
        <a:bodyPr/>
        <a:lstStyle/>
        <a:p>
          <a:endParaRPr lang="en-US"/>
        </a:p>
      </dgm:t>
    </dgm:pt>
    <dgm:pt modelId="{56DDC4BE-B7CC-45A3-8950-7034ADFCDD1D}">
      <dgm:prSet/>
      <dgm:spPr/>
      <dgm:t>
        <a:bodyPr/>
        <a:lstStyle/>
        <a:p>
          <a:r>
            <a:rPr lang="hu-HU"/>
            <a:t>Azok a betegek, akiknek intraoperatívan nagy mennyiségű opioidra van szükségük, rosszabb kimenetelűek, ha magas szintű MOR-t expresszálnak!</a:t>
          </a:r>
          <a:endParaRPr lang="en-US"/>
        </a:p>
      </dgm:t>
    </dgm:pt>
    <dgm:pt modelId="{72CE58E0-30F7-440B-B4D4-357423EF4D62}" type="parTrans" cxnId="{67F269B5-A85A-4FAF-BEF8-B95B5C86E5BD}">
      <dgm:prSet/>
      <dgm:spPr/>
      <dgm:t>
        <a:bodyPr/>
        <a:lstStyle/>
        <a:p>
          <a:endParaRPr lang="en-US"/>
        </a:p>
      </dgm:t>
    </dgm:pt>
    <dgm:pt modelId="{B95C1638-D2B6-4EB1-A86E-58728527A99F}" type="sibTrans" cxnId="{67F269B5-A85A-4FAF-BEF8-B95B5C86E5BD}">
      <dgm:prSet/>
      <dgm:spPr/>
      <dgm:t>
        <a:bodyPr/>
        <a:lstStyle/>
        <a:p>
          <a:endParaRPr lang="en-US"/>
        </a:p>
      </dgm:t>
    </dgm:pt>
    <dgm:pt modelId="{7B011CA0-DE31-4167-B97F-CF3DC30CB342}" type="pres">
      <dgm:prSet presAssocID="{391D6FF8-6BA7-42E1-840B-44E5E52A5B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FF9BF9-D2C6-4408-B04F-2AB4656BC407}" type="pres">
      <dgm:prSet presAssocID="{08D31486-2046-4760-A512-46E7C3E8E657}" presName="hierRoot1" presStyleCnt="0"/>
      <dgm:spPr/>
    </dgm:pt>
    <dgm:pt modelId="{006C30A0-916D-41DD-844B-59BEFE15CF93}" type="pres">
      <dgm:prSet presAssocID="{08D31486-2046-4760-A512-46E7C3E8E657}" presName="composite" presStyleCnt="0"/>
      <dgm:spPr/>
    </dgm:pt>
    <dgm:pt modelId="{686628BF-35B5-4DE3-A2CC-25308414E53A}" type="pres">
      <dgm:prSet presAssocID="{08D31486-2046-4760-A512-46E7C3E8E657}" presName="background" presStyleLbl="node0" presStyleIdx="0" presStyleCnt="3"/>
      <dgm:spPr/>
    </dgm:pt>
    <dgm:pt modelId="{E8081BE5-A387-41E8-8289-6968B788CB56}" type="pres">
      <dgm:prSet presAssocID="{08D31486-2046-4760-A512-46E7C3E8E657}" presName="text" presStyleLbl="fgAcc0" presStyleIdx="0" presStyleCnt="3">
        <dgm:presLayoutVars>
          <dgm:chPref val="3"/>
        </dgm:presLayoutVars>
      </dgm:prSet>
      <dgm:spPr/>
    </dgm:pt>
    <dgm:pt modelId="{D2567FA4-DF57-4ABF-AC04-83477A775FCF}" type="pres">
      <dgm:prSet presAssocID="{08D31486-2046-4760-A512-46E7C3E8E657}" presName="hierChild2" presStyleCnt="0"/>
      <dgm:spPr/>
    </dgm:pt>
    <dgm:pt modelId="{365E3876-FF63-41A3-8923-AEF49B1474C4}" type="pres">
      <dgm:prSet presAssocID="{78F27E84-EF21-42CB-8638-762740ADA313}" presName="hierRoot1" presStyleCnt="0"/>
      <dgm:spPr/>
    </dgm:pt>
    <dgm:pt modelId="{F5D8A18D-B566-4441-9FC4-D0ECDB0EF89E}" type="pres">
      <dgm:prSet presAssocID="{78F27E84-EF21-42CB-8638-762740ADA313}" presName="composite" presStyleCnt="0"/>
      <dgm:spPr/>
    </dgm:pt>
    <dgm:pt modelId="{91CE5830-4832-4EFC-8D94-4F1AA1CEF3EE}" type="pres">
      <dgm:prSet presAssocID="{78F27E84-EF21-42CB-8638-762740ADA313}" presName="background" presStyleLbl="node0" presStyleIdx="1" presStyleCnt="3"/>
      <dgm:spPr/>
    </dgm:pt>
    <dgm:pt modelId="{B7DCFB1B-EC2F-4214-A79E-753BB83206C9}" type="pres">
      <dgm:prSet presAssocID="{78F27E84-EF21-42CB-8638-762740ADA313}" presName="text" presStyleLbl="fgAcc0" presStyleIdx="1" presStyleCnt="3">
        <dgm:presLayoutVars>
          <dgm:chPref val="3"/>
        </dgm:presLayoutVars>
      </dgm:prSet>
      <dgm:spPr/>
    </dgm:pt>
    <dgm:pt modelId="{CA23F954-E361-4C72-892D-531A9D559879}" type="pres">
      <dgm:prSet presAssocID="{78F27E84-EF21-42CB-8638-762740ADA313}" presName="hierChild2" presStyleCnt="0"/>
      <dgm:spPr/>
    </dgm:pt>
    <dgm:pt modelId="{3C344D23-A8E7-4D05-A024-91B99DE7FCEC}" type="pres">
      <dgm:prSet presAssocID="{56DDC4BE-B7CC-45A3-8950-7034ADFCDD1D}" presName="hierRoot1" presStyleCnt="0"/>
      <dgm:spPr/>
    </dgm:pt>
    <dgm:pt modelId="{F18D4E05-997C-4511-A8CA-3EC206441A26}" type="pres">
      <dgm:prSet presAssocID="{56DDC4BE-B7CC-45A3-8950-7034ADFCDD1D}" presName="composite" presStyleCnt="0"/>
      <dgm:spPr/>
    </dgm:pt>
    <dgm:pt modelId="{FC99FB62-3CD4-4A4A-9141-DB96093104ED}" type="pres">
      <dgm:prSet presAssocID="{56DDC4BE-B7CC-45A3-8950-7034ADFCDD1D}" presName="background" presStyleLbl="node0" presStyleIdx="2" presStyleCnt="3"/>
      <dgm:spPr/>
    </dgm:pt>
    <dgm:pt modelId="{EA637188-99C3-4499-82D9-E49CD0B6FE3D}" type="pres">
      <dgm:prSet presAssocID="{56DDC4BE-B7CC-45A3-8950-7034ADFCDD1D}" presName="text" presStyleLbl="fgAcc0" presStyleIdx="2" presStyleCnt="3">
        <dgm:presLayoutVars>
          <dgm:chPref val="3"/>
        </dgm:presLayoutVars>
      </dgm:prSet>
      <dgm:spPr/>
    </dgm:pt>
    <dgm:pt modelId="{302E92AB-97D3-4733-BBF3-12C44C070486}" type="pres">
      <dgm:prSet presAssocID="{56DDC4BE-B7CC-45A3-8950-7034ADFCDD1D}" presName="hierChild2" presStyleCnt="0"/>
      <dgm:spPr/>
    </dgm:pt>
  </dgm:ptLst>
  <dgm:cxnLst>
    <dgm:cxn modelId="{5DC46A25-879B-41AD-BDEC-94A191A0511E}" srcId="{391D6FF8-6BA7-42E1-840B-44E5E52A5B49}" destId="{78F27E84-EF21-42CB-8638-762740ADA313}" srcOrd="1" destOrd="0" parTransId="{E9E4AA73-1D20-41FA-8840-E4F57498A2DE}" sibTransId="{1491A703-92D8-49C8-9AD0-79851BB483CB}"/>
    <dgm:cxn modelId="{62A6BE42-F88D-411B-9F3D-CB16987AD6AD}" type="presOf" srcId="{78F27E84-EF21-42CB-8638-762740ADA313}" destId="{B7DCFB1B-EC2F-4214-A79E-753BB83206C9}" srcOrd="0" destOrd="0" presId="urn:microsoft.com/office/officeart/2005/8/layout/hierarchy1"/>
    <dgm:cxn modelId="{F8AA5F71-7C4D-4AE1-9CFD-5E7552FD8519}" type="presOf" srcId="{08D31486-2046-4760-A512-46E7C3E8E657}" destId="{E8081BE5-A387-41E8-8289-6968B788CB56}" srcOrd="0" destOrd="0" presId="urn:microsoft.com/office/officeart/2005/8/layout/hierarchy1"/>
    <dgm:cxn modelId="{DDCA3F57-78E2-4CC5-9FE0-57E1FCA55DA4}" srcId="{391D6FF8-6BA7-42E1-840B-44E5E52A5B49}" destId="{08D31486-2046-4760-A512-46E7C3E8E657}" srcOrd="0" destOrd="0" parTransId="{1EB779A4-7B20-4665-8337-5945F56A5B8F}" sibTransId="{196E2A83-E16F-40E3-8AC8-57BBFC02DFDD}"/>
    <dgm:cxn modelId="{26179359-8E74-475C-9A7C-81961C8DEEB7}" type="presOf" srcId="{391D6FF8-6BA7-42E1-840B-44E5E52A5B49}" destId="{7B011CA0-DE31-4167-B97F-CF3DC30CB342}" srcOrd="0" destOrd="0" presId="urn:microsoft.com/office/officeart/2005/8/layout/hierarchy1"/>
    <dgm:cxn modelId="{92D8C5A7-BBB4-49EE-8613-8A16EAA86C0D}" type="presOf" srcId="{56DDC4BE-B7CC-45A3-8950-7034ADFCDD1D}" destId="{EA637188-99C3-4499-82D9-E49CD0B6FE3D}" srcOrd="0" destOrd="0" presId="urn:microsoft.com/office/officeart/2005/8/layout/hierarchy1"/>
    <dgm:cxn modelId="{67F269B5-A85A-4FAF-BEF8-B95B5C86E5BD}" srcId="{391D6FF8-6BA7-42E1-840B-44E5E52A5B49}" destId="{56DDC4BE-B7CC-45A3-8950-7034ADFCDD1D}" srcOrd="2" destOrd="0" parTransId="{72CE58E0-30F7-440B-B4D4-357423EF4D62}" sibTransId="{B95C1638-D2B6-4EB1-A86E-58728527A99F}"/>
    <dgm:cxn modelId="{DFC96924-79EA-4882-84A5-A9D00E8ACDD0}" type="presParOf" srcId="{7B011CA0-DE31-4167-B97F-CF3DC30CB342}" destId="{7BFF9BF9-D2C6-4408-B04F-2AB4656BC407}" srcOrd="0" destOrd="0" presId="urn:microsoft.com/office/officeart/2005/8/layout/hierarchy1"/>
    <dgm:cxn modelId="{FB9E26BA-2B08-4C5B-95E5-9B215CB5092F}" type="presParOf" srcId="{7BFF9BF9-D2C6-4408-B04F-2AB4656BC407}" destId="{006C30A0-916D-41DD-844B-59BEFE15CF93}" srcOrd="0" destOrd="0" presId="urn:microsoft.com/office/officeart/2005/8/layout/hierarchy1"/>
    <dgm:cxn modelId="{BC02DD05-E9DE-41FC-984B-C02A58350149}" type="presParOf" srcId="{006C30A0-916D-41DD-844B-59BEFE15CF93}" destId="{686628BF-35B5-4DE3-A2CC-25308414E53A}" srcOrd="0" destOrd="0" presId="urn:microsoft.com/office/officeart/2005/8/layout/hierarchy1"/>
    <dgm:cxn modelId="{E01B9259-48F0-4D87-BE09-E30947F5C9A1}" type="presParOf" srcId="{006C30A0-916D-41DD-844B-59BEFE15CF93}" destId="{E8081BE5-A387-41E8-8289-6968B788CB56}" srcOrd="1" destOrd="0" presId="urn:microsoft.com/office/officeart/2005/8/layout/hierarchy1"/>
    <dgm:cxn modelId="{F244911C-BCD7-4ACE-942C-808E752DD778}" type="presParOf" srcId="{7BFF9BF9-D2C6-4408-B04F-2AB4656BC407}" destId="{D2567FA4-DF57-4ABF-AC04-83477A775FCF}" srcOrd="1" destOrd="0" presId="urn:microsoft.com/office/officeart/2005/8/layout/hierarchy1"/>
    <dgm:cxn modelId="{044D110E-9E67-428C-AF50-A3194307DEAB}" type="presParOf" srcId="{7B011CA0-DE31-4167-B97F-CF3DC30CB342}" destId="{365E3876-FF63-41A3-8923-AEF49B1474C4}" srcOrd="1" destOrd="0" presId="urn:microsoft.com/office/officeart/2005/8/layout/hierarchy1"/>
    <dgm:cxn modelId="{E1D067C6-10A0-458A-AD66-13AC4FC331BA}" type="presParOf" srcId="{365E3876-FF63-41A3-8923-AEF49B1474C4}" destId="{F5D8A18D-B566-4441-9FC4-D0ECDB0EF89E}" srcOrd="0" destOrd="0" presId="urn:microsoft.com/office/officeart/2005/8/layout/hierarchy1"/>
    <dgm:cxn modelId="{8C7F0BF9-03EE-46F9-9121-04B2A32DB51A}" type="presParOf" srcId="{F5D8A18D-B566-4441-9FC4-D0ECDB0EF89E}" destId="{91CE5830-4832-4EFC-8D94-4F1AA1CEF3EE}" srcOrd="0" destOrd="0" presId="urn:microsoft.com/office/officeart/2005/8/layout/hierarchy1"/>
    <dgm:cxn modelId="{7651B898-06A8-4799-B58F-BF352A5B2E58}" type="presParOf" srcId="{F5D8A18D-B566-4441-9FC4-D0ECDB0EF89E}" destId="{B7DCFB1B-EC2F-4214-A79E-753BB83206C9}" srcOrd="1" destOrd="0" presId="urn:microsoft.com/office/officeart/2005/8/layout/hierarchy1"/>
    <dgm:cxn modelId="{1BB48188-B0C3-4A7B-B299-D227D28D2209}" type="presParOf" srcId="{365E3876-FF63-41A3-8923-AEF49B1474C4}" destId="{CA23F954-E361-4C72-892D-531A9D559879}" srcOrd="1" destOrd="0" presId="urn:microsoft.com/office/officeart/2005/8/layout/hierarchy1"/>
    <dgm:cxn modelId="{8405538D-B1C7-4105-93BD-88E1981125AA}" type="presParOf" srcId="{7B011CA0-DE31-4167-B97F-CF3DC30CB342}" destId="{3C344D23-A8E7-4D05-A024-91B99DE7FCEC}" srcOrd="2" destOrd="0" presId="urn:microsoft.com/office/officeart/2005/8/layout/hierarchy1"/>
    <dgm:cxn modelId="{5A218BB2-1B64-48C5-AB23-A91DABC53C52}" type="presParOf" srcId="{3C344D23-A8E7-4D05-A024-91B99DE7FCEC}" destId="{F18D4E05-997C-4511-A8CA-3EC206441A26}" srcOrd="0" destOrd="0" presId="urn:microsoft.com/office/officeart/2005/8/layout/hierarchy1"/>
    <dgm:cxn modelId="{4F7E1F74-A83C-4469-9246-19D2E3114E57}" type="presParOf" srcId="{F18D4E05-997C-4511-A8CA-3EC206441A26}" destId="{FC99FB62-3CD4-4A4A-9141-DB96093104ED}" srcOrd="0" destOrd="0" presId="urn:microsoft.com/office/officeart/2005/8/layout/hierarchy1"/>
    <dgm:cxn modelId="{18631300-E6C4-4B6D-AA60-15F216C01257}" type="presParOf" srcId="{F18D4E05-997C-4511-A8CA-3EC206441A26}" destId="{EA637188-99C3-4499-82D9-E49CD0B6FE3D}" srcOrd="1" destOrd="0" presId="urn:microsoft.com/office/officeart/2005/8/layout/hierarchy1"/>
    <dgm:cxn modelId="{8E16050A-7075-4147-968B-A58590646B59}" type="presParOf" srcId="{3C344D23-A8E7-4D05-A024-91B99DE7FCEC}" destId="{302E92AB-97D3-4733-BBF3-12C44C0704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A7FCC-8389-4E79-899D-EF7D01AFD3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8D3FF-A9B2-4D74-99A1-9810F9237810}">
      <dgm:prSet/>
      <dgm:spPr/>
      <dgm:t>
        <a:bodyPr/>
        <a:lstStyle/>
        <a:p>
          <a:r>
            <a:rPr lang="hu-HU" dirty="0"/>
            <a:t>A </a:t>
          </a:r>
          <a:r>
            <a:rPr lang="hu-HU" b="1" dirty="0"/>
            <a:t>MOR és az SSTR2 co-aktivációja </a:t>
          </a:r>
          <a:r>
            <a:rPr lang="hu-HU" dirty="0"/>
            <a:t>PDAC sejtekben a </a:t>
          </a:r>
          <a:r>
            <a:rPr lang="hu-HU" dirty="0" err="1"/>
            <a:t>mezenhímális</a:t>
          </a:r>
          <a:r>
            <a:rPr lang="hu-HU" dirty="0"/>
            <a:t> markerek fokozott expressziójához és az </a:t>
          </a:r>
          <a:r>
            <a:rPr lang="hu-HU" dirty="0" err="1"/>
            <a:t>epiteliális</a:t>
          </a:r>
          <a:r>
            <a:rPr lang="hu-HU" dirty="0"/>
            <a:t> markerek csökkent expressziójához vezetett. Ezek az eredmények együttesen arra utalnak, hogy a MOR-SSTR2 </a:t>
          </a:r>
          <a:r>
            <a:rPr lang="hu-HU" dirty="0" err="1"/>
            <a:t>heteromer</a:t>
          </a:r>
          <a:r>
            <a:rPr lang="hu-HU" dirty="0"/>
            <a:t> új terápiás célpontot jelenthet a PDAC számára.</a:t>
          </a:r>
          <a:endParaRPr lang="en-US" dirty="0"/>
        </a:p>
      </dgm:t>
    </dgm:pt>
    <dgm:pt modelId="{4B7365E8-1046-4112-AF83-DF36EB781470}" type="parTrans" cxnId="{B32EBF21-D5B5-490B-B75C-8866AA53545E}">
      <dgm:prSet/>
      <dgm:spPr/>
      <dgm:t>
        <a:bodyPr/>
        <a:lstStyle/>
        <a:p>
          <a:endParaRPr lang="en-US"/>
        </a:p>
      </dgm:t>
    </dgm:pt>
    <dgm:pt modelId="{EE9D5A8E-C9C3-4498-9A72-4FF47310B305}" type="sibTrans" cxnId="{B32EBF21-D5B5-490B-B75C-8866AA53545E}">
      <dgm:prSet/>
      <dgm:spPr/>
      <dgm:t>
        <a:bodyPr/>
        <a:lstStyle/>
        <a:p>
          <a:endParaRPr lang="en-US"/>
        </a:p>
      </dgm:t>
    </dgm:pt>
    <dgm:pt modelId="{8BBD22E8-87B4-4456-8518-33693F40EBAF}">
      <dgm:prSet/>
      <dgm:spPr/>
      <dgm:t>
        <a:bodyPr/>
        <a:lstStyle/>
        <a:p>
          <a:r>
            <a:rPr lang="hu-HU" dirty="0"/>
            <a:t>A </a:t>
          </a:r>
          <a:r>
            <a:rPr lang="hu-HU" b="1" dirty="0">
              <a:solidFill>
                <a:srgbClr val="FFFF00"/>
              </a:solidFill>
            </a:rPr>
            <a:t>MOR és az SSTR2 </a:t>
          </a:r>
          <a:r>
            <a:rPr lang="hu-HU" dirty="0"/>
            <a:t>nem </a:t>
          </a:r>
          <a:r>
            <a:rPr lang="hu-HU" dirty="0" err="1"/>
            <a:t>ko</a:t>
          </a:r>
          <a:r>
            <a:rPr lang="hu-HU" dirty="0"/>
            <a:t>-lokalizálódott egészséges hasnyálmirigysejtekben vagy az egészséges páciens egészséges </a:t>
          </a:r>
          <a:r>
            <a:rPr lang="hu-HU" dirty="0" err="1"/>
            <a:t>szöveteiben</a:t>
          </a:r>
          <a:r>
            <a:rPr lang="hu-HU" dirty="0"/>
            <a:t>, a</a:t>
          </a:r>
          <a:r>
            <a:rPr lang="hu-HU" b="1" dirty="0">
              <a:solidFill>
                <a:schemeClr val="tx1"/>
              </a:solidFill>
            </a:rPr>
            <a:t> </a:t>
          </a:r>
          <a:r>
            <a:rPr lang="hu-HU" b="0" dirty="0">
              <a:solidFill>
                <a:schemeClr val="tx1"/>
              </a:solidFill>
            </a:rPr>
            <a:t>pár</a:t>
          </a:r>
          <a:r>
            <a:rPr lang="hu-HU" b="1" dirty="0">
              <a:solidFill>
                <a:schemeClr val="tx1"/>
              </a:solidFill>
            </a:rPr>
            <a:t> </a:t>
          </a:r>
          <a:r>
            <a:rPr lang="hu-HU" b="1" dirty="0">
              <a:solidFill>
                <a:srgbClr val="FFFF00"/>
              </a:solidFill>
            </a:rPr>
            <a:t>jelentős mértékben co-lokalizálódott hasnyálmirigyráksejtekben</a:t>
          </a:r>
          <a:r>
            <a:rPr lang="hu-HU" dirty="0"/>
            <a:t>, többsejtű </a:t>
          </a:r>
          <a:r>
            <a:rPr lang="hu-HU" dirty="0" err="1"/>
            <a:t>tumorszferoidokban</a:t>
          </a:r>
          <a:r>
            <a:rPr lang="hu-HU" dirty="0"/>
            <a:t> és rákos betegek </a:t>
          </a:r>
          <a:r>
            <a:rPr lang="hu-HU" dirty="0" err="1"/>
            <a:t>szöveteiben</a:t>
          </a:r>
          <a:r>
            <a:rPr lang="hu-HU" dirty="0"/>
            <a:t>. Ezenkívül a hasnyálmirigyrák sejtekben ez az asszociáció </a:t>
          </a:r>
          <a:r>
            <a:rPr lang="hu-HU" u="sng" dirty="0"/>
            <a:t>korrelált a sejtek megnövekedett </a:t>
          </a:r>
          <a:r>
            <a:rPr lang="hu-HU" u="sng" dirty="0" err="1"/>
            <a:t>metasztatikus</a:t>
          </a:r>
          <a:r>
            <a:rPr lang="hu-HU" u="sng" dirty="0"/>
            <a:t> potenciáljával.</a:t>
          </a:r>
          <a:endParaRPr lang="en-US" u="sng" dirty="0"/>
        </a:p>
      </dgm:t>
    </dgm:pt>
    <dgm:pt modelId="{683775E1-A8D0-4EE3-9C40-EAEA75F37286}" type="parTrans" cxnId="{2181571F-B991-4F99-AA75-99011D4296B5}">
      <dgm:prSet/>
      <dgm:spPr/>
      <dgm:t>
        <a:bodyPr/>
        <a:lstStyle/>
        <a:p>
          <a:endParaRPr lang="en-US"/>
        </a:p>
      </dgm:t>
    </dgm:pt>
    <dgm:pt modelId="{DA0A3449-F182-4B36-A83B-3CEDDB767BC0}" type="sibTrans" cxnId="{2181571F-B991-4F99-AA75-99011D4296B5}">
      <dgm:prSet/>
      <dgm:spPr/>
      <dgm:t>
        <a:bodyPr/>
        <a:lstStyle/>
        <a:p>
          <a:endParaRPr lang="en-US"/>
        </a:p>
      </dgm:t>
    </dgm:pt>
    <dgm:pt modelId="{62C2D49A-E9CC-4264-8DC2-B4550BF714F1}">
      <dgm:prSet/>
      <dgm:spPr/>
      <dgm:t>
        <a:bodyPr/>
        <a:lstStyle/>
        <a:p>
          <a:r>
            <a:rPr lang="hu-HU" dirty="0"/>
            <a:t>A </a:t>
          </a:r>
          <a:r>
            <a:rPr lang="hu-HU" dirty="0" err="1"/>
            <a:t>kemokinek</a:t>
          </a:r>
          <a:r>
            <a:rPr lang="hu-HU" dirty="0"/>
            <a:t> (pl. gyulladásból; </a:t>
          </a:r>
          <a:r>
            <a:rPr lang="hu-HU" dirty="0" err="1"/>
            <a:t>Allavena</a:t>
          </a:r>
          <a:r>
            <a:rPr lang="hu-HU" dirty="0"/>
            <a:t> és </a:t>
          </a:r>
          <a:r>
            <a:rPr lang="hu-HU" dirty="0" err="1"/>
            <a:t>mtsai</a:t>
          </a:r>
          <a:r>
            <a:rPr lang="hu-HU" dirty="0"/>
            <a:t>, 2008) és </a:t>
          </a:r>
          <a:r>
            <a:rPr lang="hu-HU" dirty="0" err="1"/>
            <a:t>neurotranszmitterek</a:t>
          </a:r>
          <a:r>
            <a:rPr lang="hu-HU" dirty="0"/>
            <a:t>/hormonok (</a:t>
          </a:r>
          <a:r>
            <a:rPr lang="hu-HU" dirty="0" err="1"/>
            <a:t>autokrin</a:t>
          </a:r>
          <a:r>
            <a:rPr lang="hu-HU" dirty="0"/>
            <a:t>/</a:t>
          </a:r>
          <a:r>
            <a:rPr lang="hu-HU" dirty="0" err="1"/>
            <a:t>parakrin</a:t>
          </a:r>
          <a:r>
            <a:rPr lang="hu-HU" dirty="0"/>
            <a:t> jelátvitelből; </a:t>
          </a:r>
          <a:r>
            <a:rPr lang="hu-HU" dirty="0" err="1"/>
            <a:t>Heasley</a:t>
          </a:r>
          <a:r>
            <a:rPr lang="hu-HU" dirty="0"/>
            <a:t>, 2001) által aktivált GPCR-ek kóros jelátvitelhez vezethetnek (</a:t>
          </a:r>
          <a:r>
            <a:rPr lang="hu-HU" dirty="0" err="1"/>
            <a:t>Hanahan</a:t>
          </a:r>
          <a:r>
            <a:rPr lang="hu-HU" dirty="0"/>
            <a:t> és Weinberg, 2011). Ezenkívül a GPCR-ek gyakran </a:t>
          </a:r>
          <a:r>
            <a:rPr lang="hu-HU" dirty="0" err="1"/>
            <a:t>aberráns</a:t>
          </a:r>
          <a:r>
            <a:rPr lang="hu-HU" dirty="0"/>
            <a:t> szinten fejeződnek ki a PDAC-ban (Koshiba és </a:t>
          </a:r>
          <a:r>
            <a:rPr lang="hu-HU" dirty="0" err="1"/>
            <a:t>mtsai</a:t>
          </a:r>
          <a:r>
            <a:rPr lang="hu-HU" dirty="0"/>
            <a:t>, 2000; </a:t>
          </a:r>
          <a:r>
            <a:rPr lang="hu-HU" dirty="0" err="1"/>
            <a:t>Balkwill</a:t>
          </a:r>
          <a:r>
            <a:rPr lang="hu-HU" dirty="0"/>
            <a:t>, 2004; Li és </a:t>
          </a:r>
          <a:r>
            <a:rPr lang="hu-HU" dirty="0" err="1"/>
            <a:t>mtsai</a:t>
          </a:r>
          <a:r>
            <a:rPr lang="hu-HU" dirty="0"/>
            <a:t>, 2004b; </a:t>
          </a:r>
          <a:r>
            <a:rPr lang="hu-HU" dirty="0" err="1"/>
            <a:t>Billadeau</a:t>
          </a:r>
          <a:r>
            <a:rPr lang="hu-HU" dirty="0"/>
            <a:t> és </a:t>
          </a:r>
          <a:r>
            <a:rPr lang="hu-HU" dirty="0" err="1"/>
            <a:t>mtsai</a:t>
          </a:r>
          <a:r>
            <a:rPr lang="hu-HU" dirty="0"/>
            <a:t>, 2006; </a:t>
          </a:r>
          <a:r>
            <a:rPr lang="hu-HU" dirty="0" err="1"/>
            <a:t>Laklai</a:t>
          </a:r>
          <a:r>
            <a:rPr lang="hu-HU" dirty="0"/>
            <a:t> </a:t>
          </a:r>
          <a:r>
            <a:rPr lang="hu-HU" dirty="0" err="1"/>
            <a:t>et</a:t>
          </a:r>
          <a:r>
            <a:rPr lang="hu-HU" dirty="0"/>
            <a:t> </a:t>
          </a:r>
          <a:r>
            <a:rPr lang="hu-HU" dirty="0" err="1"/>
            <a:t>al</a:t>
          </a:r>
          <a:r>
            <a:rPr lang="hu-HU" dirty="0"/>
            <a:t>., 2009; </a:t>
          </a:r>
          <a:r>
            <a:rPr lang="hu-HU" dirty="0" err="1"/>
            <a:t>Soria</a:t>
          </a:r>
          <a:r>
            <a:rPr lang="hu-HU" dirty="0"/>
            <a:t> és </a:t>
          </a:r>
          <a:r>
            <a:rPr lang="hu-HU" dirty="0" err="1"/>
            <a:t>Ben-Baruch</a:t>
          </a:r>
          <a:r>
            <a:rPr lang="hu-HU" dirty="0"/>
            <a:t> , 2009; </a:t>
          </a:r>
          <a:r>
            <a:rPr lang="hu-HU" dirty="0" err="1"/>
            <a:t>Call</a:t>
          </a:r>
          <a:r>
            <a:rPr lang="hu-HU" dirty="0"/>
            <a:t> és </a:t>
          </a:r>
          <a:r>
            <a:rPr lang="hu-HU" dirty="0" err="1"/>
            <a:t>mtsai</a:t>
          </a:r>
          <a:r>
            <a:rPr lang="hu-HU" dirty="0"/>
            <a:t>, 2013; </a:t>
          </a:r>
          <a:r>
            <a:rPr lang="hu-HU" dirty="0" err="1"/>
            <a:t>Shahbaz</a:t>
          </a:r>
          <a:r>
            <a:rPr lang="hu-HU" dirty="0"/>
            <a:t> és </a:t>
          </a:r>
          <a:r>
            <a:rPr lang="hu-HU" dirty="0" err="1"/>
            <a:t>mtsai</a:t>
          </a:r>
          <a:r>
            <a:rPr lang="hu-HU" dirty="0"/>
            <a:t>, 2015), és a GPCR-</a:t>
          </a:r>
          <a:r>
            <a:rPr lang="hu-HU" dirty="0" err="1"/>
            <a:t>ekben</a:t>
          </a:r>
          <a:r>
            <a:rPr lang="hu-HU" dirty="0"/>
            <a:t> szomatikus mutációkat találtak számos daganatban, beleértve a hasnyálmirigydaganatokat is (Kan </a:t>
          </a:r>
          <a:r>
            <a:rPr lang="hu-HU" dirty="0" err="1"/>
            <a:t>et</a:t>
          </a:r>
          <a:r>
            <a:rPr lang="hu-HU" dirty="0"/>
            <a:t> </a:t>
          </a:r>
          <a:r>
            <a:rPr lang="hu-HU" dirty="0" err="1"/>
            <a:t>al</a:t>
          </a:r>
          <a:r>
            <a:rPr lang="hu-HU" dirty="0"/>
            <a:t>., 2010).</a:t>
          </a:r>
          <a:endParaRPr lang="en-US" dirty="0"/>
        </a:p>
      </dgm:t>
    </dgm:pt>
    <dgm:pt modelId="{CAE12F8A-79B6-4EAC-A24C-5DE543A7591C}" type="parTrans" cxnId="{2514F709-C35B-4368-8024-A98B0CCECEC8}">
      <dgm:prSet/>
      <dgm:spPr/>
      <dgm:t>
        <a:bodyPr/>
        <a:lstStyle/>
        <a:p>
          <a:endParaRPr lang="en-US"/>
        </a:p>
      </dgm:t>
    </dgm:pt>
    <dgm:pt modelId="{4889B5A2-DFE0-4D2D-88C4-77492FE9A7D4}" type="sibTrans" cxnId="{2514F709-C35B-4368-8024-A98B0CCECEC8}">
      <dgm:prSet/>
      <dgm:spPr/>
      <dgm:t>
        <a:bodyPr/>
        <a:lstStyle/>
        <a:p>
          <a:endParaRPr lang="en-US"/>
        </a:p>
      </dgm:t>
    </dgm:pt>
    <dgm:pt modelId="{CCBDA18C-8DE7-4097-AE8C-309E98D26734}" type="pres">
      <dgm:prSet presAssocID="{2BFA7FCC-8389-4E79-899D-EF7D01AFD39C}" presName="linear" presStyleCnt="0">
        <dgm:presLayoutVars>
          <dgm:animLvl val="lvl"/>
          <dgm:resizeHandles val="exact"/>
        </dgm:presLayoutVars>
      </dgm:prSet>
      <dgm:spPr/>
    </dgm:pt>
    <dgm:pt modelId="{08748801-6750-4093-8BCA-C3AB72091784}" type="pres">
      <dgm:prSet presAssocID="{6638D3FF-A9B2-4D74-99A1-9810F9237810}" presName="parentText" presStyleLbl="node1" presStyleIdx="0" presStyleCnt="3" custScaleY="83799" custLinFactY="68365" custLinFactNeighborY="100000">
        <dgm:presLayoutVars>
          <dgm:chMax val="0"/>
          <dgm:bulletEnabled val="1"/>
        </dgm:presLayoutVars>
      </dgm:prSet>
      <dgm:spPr/>
    </dgm:pt>
    <dgm:pt modelId="{C92E47CD-D8B7-4CB8-B777-B0D021527412}" type="pres">
      <dgm:prSet presAssocID="{EE9D5A8E-C9C3-4498-9A72-4FF47310B305}" presName="spacer" presStyleCnt="0"/>
      <dgm:spPr/>
    </dgm:pt>
    <dgm:pt modelId="{F7BF3925-04B1-4A45-99AD-572FB8D5E718}" type="pres">
      <dgm:prSet presAssocID="{8BBD22E8-87B4-4456-8518-33693F40EBAF}" presName="parentText" presStyleLbl="node1" presStyleIdx="1" presStyleCnt="3" custScaleY="67777" custLinFactY="-120852" custLinFactNeighborY="-200000">
        <dgm:presLayoutVars>
          <dgm:chMax val="0"/>
          <dgm:bulletEnabled val="1"/>
        </dgm:presLayoutVars>
      </dgm:prSet>
      <dgm:spPr/>
    </dgm:pt>
    <dgm:pt modelId="{A5F51F8A-2205-4C7E-81DD-173A07C2F386}" type="pres">
      <dgm:prSet presAssocID="{DA0A3449-F182-4B36-A83B-3CEDDB767BC0}" presName="spacer" presStyleCnt="0"/>
      <dgm:spPr/>
    </dgm:pt>
    <dgm:pt modelId="{4C93D7B8-4F36-40EB-B93F-CAB13715555C}" type="pres">
      <dgm:prSet presAssocID="{62C2D49A-E9CC-4264-8DC2-B4550BF714F1}" presName="parentText" presStyleLbl="node1" presStyleIdx="2" presStyleCnt="3" custScaleY="85080" custLinFactY="26169" custLinFactNeighborY="100000">
        <dgm:presLayoutVars>
          <dgm:chMax val="0"/>
          <dgm:bulletEnabled val="1"/>
        </dgm:presLayoutVars>
      </dgm:prSet>
      <dgm:spPr/>
    </dgm:pt>
  </dgm:ptLst>
  <dgm:cxnLst>
    <dgm:cxn modelId="{64A5D905-B142-418B-AEBA-E59643489C56}" type="presOf" srcId="{2BFA7FCC-8389-4E79-899D-EF7D01AFD39C}" destId="{CCBDA18C-8DE7-4097-AE8C-309E98D26734}" srcOrd="0" destOrd="0" presId="urn:microsoft.com/office/officeart/2005/8/layout/vList2"/>
    <dgm:cxn modelId="{2514F709-C35B-4368-8024-A98B0CCECEC8}" srcId="{2BFA7FCC-8389-4E79-899D-EF7D01AFD39C}" destId="{62C2D49A-E9CC-4264-8DC2-B4550BF714F1}" srcOrd="2" destOrd="0" parTransId="{CAE12F8A-79B6-4EAC-A24C-5DE543A7591C}" sibTransId="{4889B5A2-DFE0-4D2D-88C4-77492FE9A7D4}"/>
    <dgm:cxn modelId="{2181571F-B991-4F99-AA75-99011D4296B5}" srcId="{2BFA7FCC-8389-4E79-899D-EF7D01AFD39C}" destId="{8BBD22E8-87B4-4456-8518-33693F40EBAF}" srcOrd="1" destOrd="0" parTransId="{683775E1-A8D0-4EE3-9C40-EAEA75F37286}" sibTransId="{DA0A3449-F182-4B36-A83B-3CEDDB767BC0}"/>
    <dgm:cxn modelId="{B32EBF21-D5B5-490B-B75C-8866AA53545E}" srcId="{2BFA7FCC-8389-4E79-899D-EF7D01AFD39C}" destId="{6638D3FF-A9B2-4D74-99A1-9810F9237810}" srcOrd="0" destOrd="0" parTransId="{4B7365E8-1046-4112-AF83-DF36EB781470}" sibTransId="{EE9D5A8E-C9C3-4498-9A72-4FF47310B305}"/>
    <dgm:cxn modelId="{35E71776-FAD8-4AFC-A34B-0AC094890BDD}" type="presOf" srcId="{62C2D49A-E9CC-4264-8DC2-B4550BF714F1}" destId="{4C93D7B8-4F36-40EB-B93F-CAB13715555C}" srcOrd="0" destOrd="0" presId="urn:microsoft.com/office/officeart/2005/8/layout/vList2"/>
    <dgm:cxn modelId="{0003B1CF-5D9E-4CDB-B0E5-4A8961B3C65E}" type="presOf" srcId="{6638D3FF-A9B2-4D74-99A1-9810F9237810}" destId="{08748801-6750-4093-8BCA-C3AB72091784}" srcOrd="0" destOrd="0" presId="urn:microsoft.com/office/officeart/2005/8/layout/vList2"/>
    <dgm:cxn modelId="{7F4F4DF3-B1DB-450B-9C28-2AB56E919906}" type="presOf" srcId="{8BBD22E8-87B4-4456-8518-33693F40EBAF}" destId="{F7BF3925-04B1-4A45-99AD-572FB8D5E718}" srcOrd="0" destOrd="0" presId="urn:microsoft.com/office/officeart/2005/8/layout/vList2"/>
    <dgm:cxn modelId="{CFE06E8A-1502-414D-8F9F-CBC8E2771F01}" type="presParOf" srcId="{CCBDA18C-8DE7-4097-AE8C-309E98D26734}" destId="{08748801-6750-4093-8BCA-C3AB72091784}" srcOrd="0" destOrd="0" presId="urn:microsoft.com/office/officeart/2005/8/layout/vList2"/>
    <dgm:cxn modelId="{E1FD9C70-646B-4C4C-8DF5-DBF2AFA6A095}" type="presParOf" srcId="{CCBDA18C-8DE7-4097-AE8C-309E98D26734}" destId="{C92E47CD-D8B7-4CB8-B777-B0D021527412}" srcOrd="1" destOrd="0" presId="urn:microsoft.com/office/officeart/2005/8/layout/vList2"/>
    <dgm:cxn modelId="{EFB23CC7-D3F1-43F3-A350-C63A242230BF}" type="presParOf" srcId="{CCBDA18C-8DE7-4097-AE8C-309E98D26734}" destId="{F7BF3925-04B1-4A45-99AD-572FB8D5E718}" srcOrd="2" destOrd="0" presId="urn:microsoft.com/office/officeart/2005/8/layout/vList2"/>
    <dgm:cxn modelId="{53324111-8B56-429F-8746-DFE90AD96BDA}" type="presParOf" srcId="{CCBDA18C-8DE7-4097-AE8C-309E98D26734}" destId="{A5F51F8A-2205-4C7E-81DD-173A07C2F386}" srcOrd="3" destOrd="0" presId="urn:microsoft.com/office/officeart/2005/8/layout/vList2"/>
    <dgm:cxn modelId="{6AF00BF4-16D0-4F6D-BBCF-C891832945CF}" type="presParOf" srcId="{CCBDA18C-8DE7-4097-AE8C-309E98D26734}" destId="{4C93D7B8-4F36-40EB-B93F-CAB1371555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46135-E6E6-46C7-A1D1-7B855212651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D64D13-2428-4503-9A72-2F1D993B4C52}">
      <dgm:prSet/>
      <dgm:spPr/>
      <dgm:t>
        <a:bodyPr/>
        <a:lstStyle/>
        <a:p>
          <a:r>
            <a:rPr lang="hu-HU" dirty="0"/>
            <a:t>A hasnyálmirigy mélyen a has felső részén 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helyezkedik el</a:t>
          </a:r>
          <a:r>
            <a:rPr lang="hu-HU" dirty="0"/>
            <a:t>, a gyomor mögött, valamint az aorta és a fő felső hasi ágak között. Ez nemcsak megvédi a növekvő daganatokat a felismeréstől, hanem mivel a rák gyakran ezen erek körül nő és </a:t>
          </a:r>
          <a:r>
            <a:rPr lang="hu-HU" dirty="0" err="1"/>
            <a:t>körülveszi</a:t>
          </a:r>
          <a:r>
            <a:rPr lang="hu-HU" dirty="0"/>
            <a:t>, csak </a:t>
          </a:r>
          <a:r>
            <a:rPr lang="hu-HU" b="1" dirty="0"/>
            <a:t>15–20% -</a:t>
          </a:r>
          <a:r>
            <a:rPr lang="hu-HU" b="1" dirty="0" err="1"/>
            <a:t>uk</a:t>
          </a:r>
          <a:r>
            <a:rPr lang="hu-HU" b="1" dirty="0"/>
            <a:t> </a:t>
          </a:r>
          <a:r>
            <a:rPr lang="hu-HU" b="1" dirty="0" err="1"/>
            <a:t>rezekábilis</a:t>
          </a:r>
          <a:r>
            <a:rPr lang="hu-HU" dirty="0"/>
            <a:t>, ami a gyógyító kezelés alapja.6 </a:t>
          </a:r>
          <a:endParaRPr lang="en-US" dirty="0"/>
        </a:p>
      </dgm:t>
    </dgm:pt>
    <dgm:pt modelId="{026E217A-1DB9-42DE-8DA4-DBA99C1FCBB4}" type="parTrans" cxnId="{CBF291E0-DF6E-4535-A64F-DE7D1B4D78F1}">
      <dgm:prSet/>
      <dgm:spPr/>
      <dgm:t>
        <a:bodyPr/>
        <a:lstStyle/>
        <a:p>
          <a:endParaRPr lang="en-US"/>
        </a:p>
      </dgm:t>
    </dgm:pt>
    <dgm:pt modelId="{059ED384-FCF2-4108-A1F2-4A6A795A0C44}" type="sibTrans" cxnId="{CBF291E0-DF6E-4535-A64F-DE7D1B4D78F1}">
      <dgm:prSet/>
      <dgm:spPr/>
      <dgm:t>
        <a:bodyPr/>
        <a:lstStyle/>
        <a:p>
          <a:endParaRPr lang="en-US"/>
        </a:p>
      </dgm:t>
    </dgm:pt>
    <dgm:pt modelId="{D1E3C951-B3EA-4AEB-B955-746A6F1F644C}">
      <dgm:prSet/>
      <dgm:spPr/>
      <dgm:t>
        <a:bodyPr/>
        <a:lstStyle/>
        <a:p>
          <a:r>
            <a:rPr lang="hu-HU" dirty="0"/>
            <a:t>A PDAC agresszív biológiát mutat, amelyet 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korai </a:t>
          </a:r>
          <a:r>
            <a:rPr lang="hu-HU" b="1" dirty="0" err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metasztázis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u-HU" dirty="0"/>
            <a:t>jellemez. A betegek több mint 50%-</a:t>
          </a:r>
          <a:r>
            <a:rPr lang="hu-HU" dirty="0" err="1"/>
            <a:t>ának</a:t>
          </a:r>
          <a:r>
            <a:rPr lang="hu-HU" dirty="0"/>
            <a:t> távoli </a:t>
          </a:r>
          <a:r>
            <a:rPr lang="hu-HU" dirty="0" err="1"/>
            <a:t>metasztatikus</a:t>
          </a:r>
          <a:r>
            <a:rPr lang="hu-HU" dirty="0"/>
            <a:t> betegsége van, és a </a:t>
          </a:r>
          <a:r>
            <a:rPr lang="hu-HU" dirty="0" err="1"/>
            <a:t>rezekción</a:t>
          </a:r>
          <a:r>
            <a:rPr lang="hu-HU" dirty="0"/>
            <a:t> áteső betegek többségénél a műtétet követő 4 éven belül </a:t>
          </a:r>
          <a:r>
            <a:rPr lang="hu-HU" dirty="0" err="1"/>
            <a:t>metasztázisok</a:t>
          </a:r>
          <a:r>
            <a:rPr lang="hu-HU" dirty="0"/>
            <a:t> alakulnak ki, ami a </a:t>
          </a:r>
          <a:r>
            <a:rPr lang="hu-HU" b="1" dirty="0" err="1"/>
            <a:t>mikrometasztázisok</a:t>
          </a:r>
          <a:r>
            <a:rPr lang="hu-HU" dirty="0"/>
            <a:t> de facto jelenlétére utal a látszólag lokalizált daganatos betegeknél.1, 3, 7, 8 </a:t>
          </a:r>
          <a:endParaRPr lang="en-US" dirty="0"/>
        </a:p>
      </dgm:t>
    </dgm:pt>
    <dgm:pt modelId="{15E8DCFB-A71C-4D68-98F9-E09E202C0C6E}" type="parTrans" cxnId="{CDFB3EC7-577D-41A0-85F5-A9126B347510}">
      <dgm:prSet/>
      <dgm:spPr/>
      <dgm:t>
        <a:bodyPr/>
        <a:lstStyle/>
        <a:p>
          <a:endParaRPr lang="en-US"/>
        </a:p>
      </dgm:t>
    </dgm:pt>
    <dgm:pt modelId="{2B79D809-9752-434E-9FDD-9330F68276D4}" type="sibTrans" cxnId="{CDFB3EC7-577D-41A0-85F5-A9126B347510}">
      <dgm:prSet/>
      <dgm:spPr/>
      <dgm:t>
        <a:bodyPr/>
        <a:lstStyle/>
        <a:p>
          <a:endParaRPr lang="en-US"/>
        </a:p>
      </dgm:t>
    </dgm:pt>
    <dgm:pt modelId="{4AC5613E-F6A9-4393-8AEA-60220FC01F28}">
      <dgm:prSet/>
      <dgm:spPr/>
      <dgm:t>
        <a:bodyPr/>
        <a:lstStyle/>
        <a:p>
          <a:r>
            <a:rPr lang="hu-HU" dirty="0"/>
            <a:t>A PDAC fiziológiai hatásai </a:t>
          </a:r>
          <a:r>
            <a:rPr lang="hu-HU" b="1" dirty="0"/>
            <a:t>drámaian 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gyengíthetik</a:t>
          </a:r>
          <a:r>
            <a:rPr lang="hu-HU" b="1" dirty="0"/>
            <a:t> a betegeket</a:t>
          </a:r>
          <a:r>
            <a:rPr lang="hu-HU" dirty="0"/>
            <a:t>, korlátozva az agresszív kezeléssel szembeni ellenálló képességüket. A </a:t>
          </a:r>
          <a:r>
            <a:rPr lang="hu-HU" b="1" dirty="0" err="1"/>
            <a:t>cachexia</a:t>
          </a:r>
          <a:r>
            <a:rPr lang="hu-HU" dirty="0"/>
            <a:t> akár 80%-</a:t>
          </a:r>
          <a:r>
            <a:rPr lang="hu-HU" dirty="0" err="1"/>
            <a:t>ában</a:t>
          </a:r>
          <a:r>
            <a:rPr lang="hu-HU" dirty="0"/>
            <a:t> is jelen van a diagnózis felállításakor,9 és ezt tovább bonyolíthatja az </a:t>
          </a:r>
          <a:r>
            <a:rPr lang="hu-HU" dirty="0" err="1"/>
            <a:t>exokrin</a:t>
          </a:r>
          <a:r>
            <a:rPr lang="hu-HU" dirty="0"/>
            <a:t> és endokrin hasnyálmirigy-diszfunkció.10, 11 A </a:t>
          </a:r>
          <a:r>
            <a:rPr lang="hu-HU" dirty="0" err="1"/>
            <a:t>cachektikus</a:t>
          </a:r>
          <a:r>
            <a:rPr lang="hu-HU" dirty="0"/>
            <a:t> betegek rossz kezelési toleranciát mutatnak, amint azt a pancreatectomiát12, 13 vagy a kemoterápiát követő csökkent túlélés is bizonyítja.14, 15 </a:t>
          </a:r>
          <a:endParaRPr lang="en-US" dirty="0"/>
        </a:p>
      </dgm:t>
    </dgm:pt>
    <dgm:pt modelId="{66B7DD2E-BC05-4CC5-BC2D-B374E831B4BA}" type="parTrans" cxnId="{2DB00527-5DA9-43D9-8733-EB5C4FC03577}">
      <dgm:prSet/>
      <dgm:spPr/>
      <dgm:t>
        <a:bodyPr/>
        <a:lstStyle/>
        <a:p>
          <a:endParaRPr lang="en-US"/>
        </a:p>
      </dgm:t>
    </dgm:pt>
    <dgm:pt modelId="{90F9D940-BE38-40BD-BD54-A8217AB082D1}" type="sibTrans" cxnId="{2DB00527-5DA9-43D9-8733-EB5C4FC03577}">
      <dgm:prSet/>
      <dgm:spPr/>
      <dgm:t>
        <a:bodyPr/>
        <a:lstStyle/>
        <a:p>
          <a:endParaRPr lang="en-US"/>
        </a:p>
      </dgm:t>
    </dgm:pt>
    <dgm:pt modelId="{217E6271-AC9E-4D2F-84F9-324DD2ACFE25}">
      <dgm:prSet/>
      <dgm:spPr/>
      <dgm:t>
        <a:bodyPr/>
        <a:lstStyle/>
        <a:p>
          <a:r>
            <a:rPr lang="hu-HU" dirty="0"/>
            <a:t>A PDAC 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rezisztenciát</a:t>
          </a:r>
          <a:r>
            <a:rPr lang="hu-HU" b="1" dirty="0"/>
            <a:t> mutat számos daganatellenes </a:t>
          </a:r>
          <a:r>
            <a:rPr lang="hu-H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terápiával szemben</a:t>
          </a:r>
          <a:r>
            <a:rPr lang="hu-HU" dirty="0"/>
            <a:t>, gyors progresszióval és alacsony patológiás teljes válaszaránnyal még a leghatékonyabb szisztémás esetén is ágensek és sugárkezelés.</a:t>
          </a:r>
          <a:endParaRPr lang="en-US" dirty="0"/>
        </a:p>
      </dgm:t>
    </dgm:pt>
    <dgm:pt modelId="{892F7821-74B7-4520-AFC2-977A2D9BB4DD}" type="parTrans" cxnId="{A525E31F-AD2D-41B2-8925-9094E5E49445}">
      <dgm:prSet/>
      <dgm:spPr/>
      <dgm:t>
        <a:bodyPr/>
        <a:lstStyle/>
        <a:p>
          <a:endParaRPr lang="en-US"/>
        </a:p>
      </dgm:t>
    </dgm:pt>
    <dgm:pt modelId="{52E5206E-369A-42D1-B253-33CBB2F2B226}" type="sibTrans" cxnId="{A525E31F-AD2D-41B2-8925-9094E5E49445}">
      <dgm:prSet/>
      <dgm:spPr/>
      <dgm:t>
        <a:bodyPr/>
        <a:lstStyle/>
        <a:p>
          <a:endParaRPr lang="en-US"/>
        </a:p>
      </dgm:t>
    </dgm:pt>
    <dgm:pt modelId="{71500A3D-49FC-4514-A605-1060DC2E1B95}" type="pres">
      <dgm:prSet presAssocID="{98646135-E6E6-46C7-A1D1-7B8552126516}" presName="vert0" presStyleCnt="0">
        <dgm:presLayoutVars>
          <dgm:dir/>
          <dgm:animOne val="branch"/>
          <dgm:animLvl val="lvl"/>
        </dgm:presLayoutVars>
      </dgm:prSet>
      <dgm:spPr/>
    </dgm:pt>
    <dgm:pt modelId="{CAFA29D6-0D22-4BA9-9C5A-E55D0056D18A}" type="pres">
      <dgm:prSet presAssocID="{78D64D13-2428-4503-9A72-2F1D993B4C52}" presName="thickLine" presStyleLbl="alignNode1" presStyleIdx="0" presStyleCnt="4"/>
      <dgm:spPr/>
    </dgm:pt>
    <dgm:pt modelId="{52D77BA6-BE24-4582-A1C7-71CCDC21DF6B}" type="pres">
      <dgm:prSet presAssocID="{78D64D13-2428-4503-9A72-2F1D993B4C52}" presName="horz1" presStyleCnt="0"/>
      <dgm:spPr/>
    </dgm:pt>
    <dgm:pt modelId="{DE16E90F-5B79-44D9-AA12-6E4F9740AF1C}" type="pres">
      <dgm:prSet presAssocID="{78D64D13-2428-4503-9A72-2F1D993B4C52}" presName="tx1" presStyleLbl="revTx" presStyleIdx="0" presStyleCnt="4" custLinFactNeighborX="-2366" custLinFactNeighborY="-30457"/>
      <dgm:spPr/>
    </dgm:pt>
    <dgm:pt modelId="{20303E24-A215-4C45-A761-7AC855AF11F7}" type="pres">
      <dgm:prSet presAssocID="{78D64D13-2428-4503-9A72-2F1D993B4C52}" presName="vert1" presStyleCnt="0"/>
      <dgm:spPr/>
    </dgm:pt>
    <dgm:pt modelId="{729CE7A3-1277-44DA-A318-BE0329D96C8E}" type="pres">
      <dgm:prSet presAssocID="{D1E3C951-B3EA-4AEB-B955-746A6F1F644C}" presName="thickLine" presStyleLbl="alignNode1" presStyleIdx="1" presStyleCnt="4"/>
      <dgm:spPr/>
    </dgm:pt>
    <dgm:pt modelId="{7DC06A58-3162-4984-9B07-45F0CBB52978}" type="pres">
      <dgm:prSet presAssocID="{D1E3C951-B3EA-4AEB-B955-746A6F1F644C}" presName="horz1" presStyleCnt="0"/>
      <dgm:spPr/>
    </dgm:pt>
    <dgm:pt modelId="{76AE227A-588C-4A3C-82EB-39DBE8733EDD}" type="pres">
      <dgm:prSet presAssocID="{D1E3C951-B3EA-4AEB-B955-746A6F1F644C}" presName="tx1" presStyleLbl="revTx" presStyleIdx="1" presStyleCnt="4"/>
      <dgm:spPr/>
    </dgm:pt>
    <dgm:pt modelId="{E8B7C65F-CF7B-4CD8-8AC8-56B2C250F016}" type="pres">
      <dgm:prSet presAssocID="{D1E3C951-B3EA-4AEB-B955-746A6F1F644C}" presName="vert1" presStyleCnt="0"/>
      <dgm:spPr/>
    </dgm:pt>
    <dgm:pt modelId="{0C1C01FD-D670-4770-A2A5-391191E7F326}" type="pres">
      <dgm:prSet presAssocID="{4AC5613E-F6A9-4393-8AEA-60220FC01F28}" presName="thickLine" presStyleLbl="alignNode1" presStyleIdx="2" presStyleCnt="4"/>
      <dgm:spPr/>
    </dgm:pt>
    <dgm:pt modelId="{58AC64C4-9340-4296-ABDC-3A6BEB7E45C1}" type="pres">
      <dgm:prSet presAssocID="{4AC5613E-F6A9-4393-8AEA-60220FC01F28}" presName="horz1" presStyleCnt="0"/>
      <dgm:spPr/>
    </dgm:pt>
    <dgm:pt modelId="{2C8756B2-551C-4DFF-8BA1-E7C90CFF67D1}" type="pres">
      <dgm:prSet presAssocID="{4AC5613E-F6A9-4393-8AEA-60220FC01F28}" presName="tx1" presStyleLbl="revTx" presStyleIdx="2" presStyleCnt="4"/>
      <dgm:spPr/>
    </dgm:pt>
    <dgm:pt modelId="{11B98F9E-4366-4A1E-95CD-5AA14D24672A}" type="pres">
      <dgm:prSet presAssocID="{4AC5613E-F6A9-4393-8AEA-60220FC01F28}" presName="vert1" presStyleCnt="0"/>
      <dgm:spPr/>
    </dgm:pt>
    <dgm:pt modelId="{43CA96FF-B46C-4C38-8C8F-93B2E20C0BB6}" type="pres">
      <dgm:prSet presAssocID="{217E6271-AC9E-4D2F-84F9-324DD2ACFE25}" presName="thickLine" presStyleLbl="alignNode1" presStyleIdx="3" presStyleCnt="4"/>
      <dgm:spPr/>
    </dgm:pt>
    <dgm:pt modelId="{7BC61C3B-F44F-4660-A091-27802546D9E2}" type="pres">
      <dgm:prSet presAssocID="{217E6271-AC9E-4D2F-84F9-324DD2ACFE25}" presName="horz1" presStyleCnt="0"/>
      <dgm:spPr/>
    </dgm:pt>
    <dgm:pt modelId="{5E660FFA-A961-423F-A5D2-080BB0119074}" type="pres">
      <dgm:prSet presAssocID="{217E6271-AC9E-4D2F-84F9-324DD2ACFE25}" presName="tx1" presStyleLbl="revTx" presStyleIdx="3" presStyleCnt="4"/>
      <dgm:spPr/>
    </dgm:pt>
    <dgm:pt modelId="{52E1116D-3F1A-4646-9905-F3FF058F03C0}" type="pres">
      <dgm:prSet presAssocID="{217E6271-AC9E-4D2F-84F9-324DD2ACFE25}" presName="vert1" presStyleCnt="0"/>
      <dgm:spPr/>
    </dgm:pt>
  </dgm:ptLst>
  <dgm:cxnLst>
    <dgm:cxn modelId="{1F44AD16-9289-4DD5-BF8E-42ABCF124BC4}" type="presOf" srcId="{98646135-E6E6-46C7-A1D1-7B8552126516}" destId="{71500A3D-49FC-4514-A605-1060DC2E1B95}" srcOrd="0" destOrd="0" presId="urn:microsoft.com/office/officeart/2008/layout/LinedList"/>
    <dgm:cxn modelId="{A525E31F-AD2D-41B2-8925-9094E5E49445}" srcId="{98646135-E6E6-46C7-A1D1-7B8552126516}" destId="{217E6271-AC9E-4D2F-84F9-324DD2ACFE25}" srcOrd="3" destOrd="0" parTransId="{892F7821-74B7-4520-AFC2-977A2D9BB4DD}" sibTransId="{52E5206E-369A-42D1-B253-33CBB2F2B226}"/>
    <dgm:cxn modelId="{AEC8C424-898D-4CF1-8D1F-0A09B8692550}" type="presOf" srcId="{4AC5613E-F6A9-4393-8AEA-60220FC01F28}" destId="{2C8756B2-551C-4DFF-8BA1-E7C90CFF67D1}" srcOrd="0" destOrd="0" presId="urn:microsoft.com/office/officeart/2008/layout/LinedList"/>
    <dgm:cxn modelId="{2DB00527-5DA9-43D9-8733-EB5C4FC03577}" srcId="{98646135-E6E6-46C7-A1D1-7B8552126516}" destId="{4AC5613E-F6A9-4393-8AEA-60220FC01F28}" srcOrd="2" destOrd="0" parTransId="{66B7DD2E-BC05-4CC5-BC2D-B374E831B4BA}" sibTransId="{90F9D940-BE38-40BD-BD54-A8217AB082D1}"/>
    <dgm:cxn modelId="{BF582AA9-5011-45CA-866C-DA2B9582BF58}" type="presOf" srcId="{D1E3C951-B3EA-4AEB-B955-746A6F1F644C}" destId="{76AE227A-588C-4A3C-82EB-39DBE8733EDD}" srcOrd="0" destOrd="0" presId="urn:microsoft.com/office/officeart/2008/layout/LinedList"/>
    <dgm:cxn modelId="{984B0FAE-71C7-4B7F-8E93-17A4149AA3A2}" type="presOf" srcId="{78D64D13-2428-4503-9A72-2F1D993B4C52}" destId="{DE16E90F-5B79-44D9-AA12-6E4F9740AF1C}" srcOrd="0" destOrd="0" presId="urn:microsoft.com/office/officeart/2008/layout/LinedList"/>
    <dgm:cxn modelId="{1A3B1AB2-5E8F-42F5-92B0-F2DBB5C7E581}" type="presOf" srcId="{217E6271-AC9E-4D2F-84F9-324DD2ACFE25}" destId="{5E660FFA-A961-423F-A5D2-080BB0119074}" srcOrd="0" destOrd="0" presId="urn:microsoft.com/office/officeart/2008/layout/LinedList"/>
    <dgm:cxn modelId="{CDFB3EC7-577D-41A0-85F5-A9126B347510}" srcId="{98646135-E6E6-46C7-A1D1-7B8552126516}" destId="{D1E3C951-B3EA-4AEB-B955-746A6F1F644C}" srcOrd="1" destOrd="0" parTransId="{15E8DCFB-A71C-4D68-98F9-E09E202C0C6E}" sibTransId="{2B79D809-9752-434E-9FDD-9330F68276D4}"/>
    <dgm:cxn modelId="{CBF291E0-DF6E-4535-A64F-DE7D1B4D78F1}" srcId="{98646135-E6E6-46C7-A1D1-7B8552126516}" destId="{78D64D13-2428-4503-9A72-2F1D993B4C52}" srcOrd="0" destOrd="0" parTransId="{026E217A-1DB9-42DE-8DA4-DBA99C1FCBB4}" sibTransId="{059ED384-FCF2-4108-A1F2-4A6A795A0C44}"/>
    <dgm:cxn modelId="{A7B2A4E5-6EC2-4635-8C94-9A7D8E6C954D}" type="presParOf" srcId="{71500A3D-49FC-4514-A605-1060DC2E1B95}" destId="{CAFA29D6-0D22-4BA9-9C5A-E55D0056D18A}" srcOrd="0" destOrd="0" presId="urn:microsoft.com/office/officeart/2008/layout/LinedList"/>
    <dgm:cxn modelId="{326B9BAD-E551-4043-950C-84C02CFEDCCC}" type="presParOf" srcId="{71500A3D-49FC-4514-A605-1060DC2E1B95}" destId="{52D77BA6-BE24-4582-A1C7-71CCDC21DF6B}" srcOrd="1" destOrd="0" presId="urn:microsoft.com/office/officeart/2008/layout/LinedList"/>
    <dgm:cxn modelId="{96E7B36E-8AA1-47DD-957E-BE260C0EA6AE}" type="presParOf" srcId="{52D77BA6-BE24-4582-A1C7-71CCDC21DF6B}" destId="{DE16E90F-5B79-44D9-AA12-6E4F9740AF1C}" srcOrd="0" destOrd="0" presId="urn:microsoft.com/office/officeart/2008/layout/LinedList"/>
    <dgm:cxn modelId="{63542929-834E-4D53-8612-3A82F1B612C4}" type="presParOf" srcId="{52D77BA6-BE24-4582-A1C7-71CCDC21DF6B}" destId="{20303E24-A215-4C45-A761-7AC855AF11F7}" srcOrd="1" destOrd="0" presId="urn:microsoft.com/office/officeart/2008/layout/LinedList"/>
    <dgm:cxn modelId="{D800DF43-FA98-4C2C-8020-3C96B3EEF77A}" type="presParOf" srcId="{71500A3D-49FC-4514-A605-1060DC2E1B95}" destId="{729CE7A3-1277-44DA-A318-BE0329D96C8E}" srcOrd="2" destOrd="0" presId="urn:microsoft.com/office/officeart/2008/layout/LinedList"/>
    <dgm:cxn modelId="{C093F783-86CA-4D7F-BBDE-93D0058AD915}" type="presParOf" srcId="{71500A3D-49FC-4514-A605-1060DC2E1B95}" destId="{7DC06A58-3162-4984-9B07-45F0CBB52978}" srcOrd="3" destOrd="0" presId="urn:microsoft.com/office/officeart/2008/layout/LinedList"/>
    <dgm:cxn modelId="{398502C6-E3AC-484C-ABC8-862D37ACA1AD}" type="presParOf" srcId="{7DC06A58-3162-4984-9B07-45F0CBB52978}" destId="{76AE227A-588C-4A3C-82EB-39DBE8733EDD}" srcOrd="0" destOrd="0" presId="urn:microsoft.com/office/officeart/2008/layout/LinedList"/>
    <dgm:cxn modelId="{57808AA8-8EEC-4023-94CE-C3A302B37EBD}" type="presParOf" srcId="{7DC06A58-3162-4984-9B07-45F0CBB52978}" destId="{E8B7C65F-CF7B-4CD8-8AC8-56B2C250F016}" srcOrd="1" destOrd="0" presId="urn:microsoft.com/office/officeart/2008/layout/LinedList"/>
    <dgm:cxn modelId="{E9BE8DF6-DE64-40B4-A980-36742C1A4C27}" type="presParOf" srcId="{71500A3D-49FC-4514-A605-1060DC2E1B95}" destId="{0C1C01FD-D670-4770-A2A5-391191E7F326}" srcOrd="4" destOrd="0" presId="urn:microsoft.com/office/officeart/2008/layout/LinedList"/>
    <dgm:cxn modelId="{2EFCC315-C4EB-452B-9375-250687B7D878}" type="presParOf" srcId="{71500A3D-49FC-4514-A605-1060DC2E1B95}" destId="{58AC64C4-9340-4296-ABDC-3A6BEB7E45C1}" srcOrd="5" destOrd="0" presId="urn:microsoft.com/office/officeart/2008/layout/LinedList"/>
    <dgm:cxn modelId="{18272ED6-8CCE-4B21-A4EC-D5383589B2C3}" type="presParOf" srcId="{58AC64C4-9340-4296-ABDC-3A6BEB7E45C1}" destId="{2C8756B2-551C-4DFF-8BA1-E7C90CFF67D1}" srcOrd="0" destOrd="0" presId="urn:microsoft.com/office/officeart/2008/layout/LinedList"/>
    <dgm:cxn modelId="{CC3944FC-F074-4A4E-9865-25DDDCC763BD}" type="presParOf" srcId="{58AC64C4-9340-4296-ABDC-3A6BEB7E45C1}" destId="{11B98F9E-4366-4A1E-95CD-5AA14D24672A}" srcOrd="1" destOrd="0" presId="urn:microsoft.com/office/officeart/2008/layout/LinedList"/>
    <dgm:cxn modelId="{2C973FA2-1517-4121-8F0B-F3A9612DF35E}" type="presParOf" srcId="{71500A3D-49FC-4514-A605-1060DC2E1B95}" destId="{43CA96FF-B46C-4C38-8C8F-93B2E20C0BB6}" srcOrd="6" destOrd="0" presId="urn:microsoft.com/office/officeart/2008/layout/LinedList"/>
    <dgm:cxn modelId="{B71226BF-EA9A-4AB5-8209-DE1539902D7B}" type="presParOf" srcId="{71500A3D-49FC-4514-A605-1060DC2E1B95}" destId="{7BC61C3B-F44F-4660-A091-27802546D9E2}" srcOrd="7" destOrd="0" presId="urn:microsoft.com/office/officeart/2008/layout/LinedList"/>
    <dgm:cxn modelId="{FF3656B6-D66D-4941-9D55-FAA8B65DC8B6}" type="presParOf" srcId="{7BC61C3B-F44F-4660-A091-27802546D9E2}" destId="{5E660FFA-A961-423F-A5D2-080BB0119074}" srcOrd="0" destOrd="0" presId="urn:microsoft.com/office/officeart/2008/layout/LinedList"/>
    <dgm:cxn modelId="{F7B01EA6-BC51-4DE9-BFA1-D02EA5F6B18D}" type="presParOf" srcId="{7BC61C3B-F44F-4660-A091-27802546D9E2}" destId="{52E1116D-3F1A-4646-9905-F3FF058F03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DAF4-DF73-4430-8252-0E341586FFAE}">
      <dsp:nvSpPr>
        <dsp:cNvPr id="0" name=""/>
        <dsp:cNvSpPr/>
      </dsp:nvSpPr>
      <dsp:spPr>
        <a:xfrm>
          <a:off x="0" y="57866"/>
          <a:ext cx="1013142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hátsó gyöki </a:t>
          </a:r>
          <a:r>
            <a:rPr lang="hu-HU" sz="2000" kern="1200" dirty="0" err="1"/>
            <a:t>ganglionban</a:t>
          </a:r>
          <a:r>
            <a:rPr lang="hu-HU" sz="2000" kern="1200" dirty="0"/>
            <a:t> a szöveti gyulladás következtében a perifériás </a:t>
          </a:r>
          <a:r>
            <a:rPr lang="hu-HU" sz="2000" kern="1200" dirty="0" err="1"/>
            <a:t>opioid</a:t>
          </a:r>
          <a:r>
            <a:rPr lang="hu-HU" sz="2000" kern="1200" dirty="0"/>
            <a:t> receptorok szintézise és expressziója fokozódhat, </a:t>
          </a:r>
          <a:r>
            <a:rPr lang="hu-HU" sz="2000" kern="1200" dirty="0" err="1"/>
            <a:t>axonális</a:t>
          </a:r>
          <a:r>
            <a:rPr lang="hu-HU" sz="2000" kern="1200" dirty="0"/>
            <a:t> transzportjuk is felgyorsul. </a:t>
          </a:r>
          <a:endParaRPr lang="en-US" sz="2000" kern="1200" dirty="0"/>
        </a:p>
      </dsp:txBody>
      <dsp:txXfrm>
        <a:off x="37696" y="95562"/>
        <a:ext cx="10056033" cy="696808"/>
      </dsp:txXfrm>
    </dsp:sp>
    <dsp:sp modelId="{85179DC0-16D3-45BD-8184-72C79296C4F5}">
      <dsp:nvSpPr>
        <dsp:cNvPr id="0" name=""/>
        <dsp:cNvSpPr/>
      </dsp:nvSpPr>
      <dsp:spPr>
        <a:xfrm>
          <a:off x="0" y="830066"/>
          <a:ext cx="10131425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67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/>
            <a:t>Ennek kiváltó oka, hogy citokinek hatására transzkripciós faktorok kapcsolódnak az opioid receptor gén promoteréhez.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/>
            <a:t>Az opioid receptorok axonális transzportját a sérült szövetből felszabaduló citokinek és növekedési faktorok stimulálják, emelkedett opioid receptor sűrűséget eredményezve a perifériás idegvégeken (Stein és Lang, 2009). </a:t>
          </a:r>
          <a:endParaRPr lang="en-US" sz="1600" kern="1200"/>
        </a:p>
      </dsp:txBody>
      <dsp:txXfrm>
        <a:off x="0" y="830066"/>
        <a:ext cx="10131425" cy="1159200"/>
      </dsp:txXfrm>
    </dsp:sp>
    <dsp:sp modelId="{5DC55E1D-0FD8-4A8D-AC61-6C819BA2A212}">
      <dsp:nvSpPr>
        <dsp:cNvPr id="0" name=""/>
        <dsp:cNvSpPr/>
      </dsp:nvSpPr>
      <dsp:spPr>
        <a:xfrm>
          <a:off x="0" y="1989266"/>
          <a:ext cx="1013142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gyulladás okozta alacsony pH és </a:t>
          </a:r>
          <a:r>
            <a:rPr lang="hu-HU" sz="2000" kern="1200" dirty="0" err="1"/>
            <a:t>prosztaglandin</a:t>
          </a:r>
          <a:r>
            <a:rPr lang="hu-HU" sz="2000" kern="1200" dirty="0"/>
            <a:t> felszabadulás mind növelik az </a:t>
          </a:r>
          <a:r>
            <a:rPr lang="hu-HU" sz="2000" kern="1200" dirty="0" err="1"/>
            <a:t>opioid</a:t>
          </a:r>
          <a:r>
            <a:rPr lang="hu-HU" sz="2000" kern="1200" dirty="0"/>
            <a:t> agonisták hatását a fokozott G-protein kapcsolódáson keresztül. </a:t>
          </a:r>
          <a:endParaRPr lang="en-US" sz="2000" kern="1200" dirty="0"/>
        </a:p>
      </dsp:txBody>
      <dsp:txXfrm>
        <a:off x="37696" y="2026962"/>
        <a:ext cx="10056033" cy="696808"/>
      </dsp:txXfrm>
    </dsp:sp>
    <dsp:sp modelId="{3CD10222-39F3-47B6-A668-45588C963727}">
      <dsp:nvSpPr>
        <dsp:cNvPr id="0" name=""/>
        <dsp:cNvSpPr/>
      </dsp:nvSpPr>
      <dsp:spPr>
        <a:xfrm>
          <a:off x="0" y="2819066"/>
          <a:ext cx="1013142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 szenzoros idegvégkészülékek száma is megnő, továbbá a perineurium permeabilitás fokozódása segíti az opioidok hozzáférését receptoraikhoz.</a:t>
          </a:r>
          <a:endParaRPr lang="en-US" sz="2000" kern="1200"/>
        </a:p>
      </dsp:txBody>
      <dsp:txXfrm>
        <a:off x="37696" y="2856762"/>
        <a:ext cx="10056033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628BF-35B5-4DE3-A2CC-25308414E53A}">
      <dsp:nvSpPr>
        <dsp:cNvPr id="0" name=""/>
        <dsp:cNvSpPr/>
      </dsp:nvSpPr>
      <dsp:spPr>
        <a:xfrm>
          <a:off x="0" y="685381"/>
          <a:ext cx="2968123" cy="18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81BE5-A387-41E8-8289-6968B788CB56}">
      <dsp:nvSpPr>
        <dsp:cNvPr id="0" name=""/>
        <dsp:cNvSpPr/>
      </dsp:nvSpPr>
      <dsp:spPr>
        <a:xfrm>
          <a:off x="329791" y="998683"/>
          <a:ext cx="2968123" cy="18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MOR (magas szintű mű </a:t>
          </a:r>
          <a:r>
            <a:rPr lang="hu-HU" sz="1500" kern="1200" dirty="0" err="1"/>
            <a:t>ópioid</a:t>
          </a:r>
          <a:r>
            <a:rPr lang="hu-HU" sz="1500" kern="1200" dirty="0"/>
            <a:t> </a:t>
          </a:r>
          <a:r>
            <a:rPr lang="hu-HU" sz="1500" kern="1200" dirty="0" err="1"/>
            <a:t>expresszió</a:t>
          </a:r>
          <a:r>
            <a:rPr lang="hu-HU" sz="1500" kern="1200" dirty="0"/>
            <a:t>) </a:t>
          </a:r>
          <a:r>
            <a:rPr lang="hu-HU" sz="1500" u="sng" kern="1200" dirty="0"/>
            <a:t>nem független </a:t>
          </a:r>
          <a:r>
            <a:rPr lang="hu-HU" sz="1500" u="sng" kern="1200" dirty="0" err="1"/>
            <a:t>előrejelzője</a:t>
          </a:r>
          <a:r>
            <a:rPr lang="hu-HU" sz="1500" u="sng" kern="1200" dirty="0"/>
            <a:t> a rossz túlélésnek </a:t>
          </a:r>
          <a:r>
            <a:rPr lang="hu-HU" sz="1500" kern="1200" dirty="0"/>
            <a:t>az I-III. stádiumú PDAC-ban, nem találtak </a:t>
          </a:r>
          <a:r>
            <a:rPr lang="hu-HU" sz="1500" kern="1200" dirty="0" err="1"/>
            <a:t>szig</a:t>
          </a:r>
          <a:r>
            <a:rPr lang="hu-HU" sz="1500" kern="1200" dirty="0"/>
            <a:t>. Különbséget sem a teljes, sem a betegség mentes túlélésben.</a:t>
          </a:r>
          <a:endParaRPr lang="en-US" sz="1500" kern="1200" dirty="0"/>
        </a:p>
      </dsp:txBody>
      <dsp:txXfrm>
        <a:off x="384994" y="1053886"/>
        <a:ext cx="2857717" cy="1774352"/>
      </dsp:txXfrm>
    </dsp:sp>
    <dsp:sp modelId="{91CE5830-4832-4EFC-8D94-4F1AA1CEF3EE}">
      <dsp:nvSpPr>
        <dsp:cNvPr id="0" name=""/>
        <dsp:cNvSpPr/>
      </dsp:nvSpPr>
      <dsp:spPr>
        <a:xfrm>
          <a:off x="3627706" y="685381"/>
          <a:ext cx="2968123" cy="18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CFB1B-EC2F-4214-A79E-753BB83206C9}">
      <dsp:nvSpPr>
        <dsp:cNvPr id="0" name=""/>
        <dsp:cNvSpPr/>
      </dsp:nvSpPr>
      <dsp:spPr>
        <a:xfrm>
          <a:off x="3957498" y="998683"/>
          <a:ext cx="2968123" cy="18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De magas MOR </a:t>
          </a:r>
          <a:r>
            <a:rPr lang="hu-HU" sz="1500" kern="1200" dirty="0" err="1"/>
            <a:t>expresszió</a:t>
          </a:r>
          <a:r>
            <a:rPr lang="hu-HU" sz="1500" kern="1200" dirty="0"/>
            <a:t> nagyobb arányú a </a:t>
          </a:r>
          <a:r>
            <a:rPr lang="hu-HU" sz="1500" u="sng" kern="1200" dirty="0"/>
            <a:t>perineurális invázió</a:t>
          </a:r>
          <a:r>
            <a:rPr lang="hu-HU" sz="1500" kern="1200" dirty="0"/>
            <a:t> jelenlétével járt.</a:t>
          </a:r>
          <a:endParaRPr lang="en-US" sz="1500" kern="1200" dirty="0"/>
        </a:p>
      </dsp:txBody>
      <dsp:txXfrm>
        <a:off x="4012701" y="1053886"/>
        <a:ext cx="2857717" cy="1774352"/>
      </dsp:txXfrm>
    </dsp:sp>
    <dsp:sp modelId="{FC99FB62-3CD4-4A4A-9141-DB96093104ED}">
      <dsp:nvSpPr>
        <dsp:cNvPr id="0" name=""/>
        <dsp:cNvSpPr/>
      </dsp:nvSpPr>
      <dsp:spPr>
        <a:xfrm>
          <a:off x="7255413" y="685381"/>
          <a:ext cx="2968123" cy="18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37188-99C3-4499-82D9-E49CD0B6FE3D}">
      <dsp:nvSpPr>
        <dsp:cNvPr id="0" name=""/>
        <dsp:cNvSpPr/>
      </dsp:nvSpPr>
      <dsp:spPr>
        <a:xfrm>
          <a:off x="7585205" y="998683"/>
          <a:ext cx="2968123" cy="18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Azok a betegek, akiknek intraoperatívan nagy mennyiségű opioidra van szükségük, rosszabb kimenetelűek, ha magas szintű MOR-t expresszálnak!</a:t>
          </a:r>
          <a:endParaRPr lang="en-US" sz="1500" kern="1200"/>
        </a:p>
      </dsp:txBody>
      <dsp:txXfrm>
        <a:off x="7640408" y="1053886"/>
        <a:ext cx="2857717" cy="1774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48801-6750-4093-8BCA-C3AB72091784}">
      <dsp:nvSpPr>
        <dsp:cNvPr id="0" name=""/>
        <dsp:cNvSpPr/>
      </dsp:nvSpPr>
      <dsp:spPr>
        <a:xfrm>
          <a:off x="0" y="1374611"/>
          <a:ext cx="9745461" cy="1583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</a:t>
          </a:r>
          <a:r>
            <a:rPr lang="hu-HU" sz="1500" b="1" kern="1200" dirty="0"/>
            <a:t>MOR és az SSTR2 co-aktivációja </a:t>
          </a:r>
          <a:r>
            <a:rPr lang="hu-HU" sz="1500" kern="1200" dirty="0"/>
            <a:t>PDAC sejtekben a </a:t>
          </a:r>
          <a:r>
            <a:rPr lang="hu-HU" sz="1500" kern="1200" dirty="0" err="1"/>
            <a:t>mezenhímális</a:t>
          </a:r>
          <a:r>
            <a:rPr lang="hu-HU" sz="1500" kern="1200" dirty="0"/>
            <a:t> markerek fokozott expressziójához és az </a:t>
          </a:r>
          <a:r>
            <a:rPr lang="hu-HU" sz="1500" kern="1200" dirty="0" err="1"/>
            <a:t>epiteliális</a:t>
          </a:r>
          <a:r>
            <a:rPr lang="hu-HU" sz="1500" kern="1200" dirty="0"/>
            <a:t> markerek csökkent expressziójához vezetett. Ezek az eredmények együttesen arra utalnak, hogy a MOR-SSTR2 </a:t>
          </a:r>
          <a:r>
            <a:rPr lang="hu-HU" sz="1500" kern="1200" dirty="0" err="1"/>
            <a:t>heteromer</a:t>
          </a:r>
          <a:r>
            <a:rPr lang="hu-HU" sz="1500" kern="1200" dirty="0"/>
            <a:t> új terápiás célpontot jelenthet a PDAC számára.</a:t>
          </a:r>
          <a:endParaRPr lang="en-US" sz="1500" kern="1200" dirty="0"/>
        </a:p>
      </dsp:txBody>
      <dsp:txXfrm>
        <a:off x="77285" y="1451896"/>
        <a:ext cx="9590891" cy="1428626"/>
      </dsp:txXfrm>
    </dsp:sp>
    <dsp:sp modelId="{F7BF3925-04B1-4A45-99AD-572FB8D5E718}">
      <dsp:nvSpPr>
        <dsp:cNvPr id="0" name=""/>
        <dsp:cNvSpPr/>
      </dsp:nvSpPr>
      <dsp:spPr>
        <a:xfrm>
          <a:off x="0" y="0"/>
          <a:ext cx="9745461" cy="1280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</a:t>
          </a:r>
          <a:r>
            <a:rPr lang="hu-HU" sz="1500" b="1" kern="1200" dirty="0">
              <a:solidFill>
                <a:srgbClr val="FFFF00"/>
              </a:solidFill>
            </a:rPr>
            <a:t>MOR és az SSTR2 </a:t>
          </a:r>
          <a:r>
            <a:rPr lang="hu-HU" sz="1500" kern="1200" dirty="0"/>
            <a:t>nem </a:t>
          </a:r>
          <a:r>
            <a:rPr lang="hu-HU" sz="1500" kern="1200" dirty="0" err="1"/>
            <a:t>ko</a:t>
          </a:r>
          <a:r>
            <a:rPr lang="hu-HU" sz="1500" kern="1200" dirty="0"/>
            <a:t>-lokalizálódott egészséges hasnyálmirigysejtekben vagy az egészséges páciens egészséges </a:t>
          </a:r>
          <a:r>
            <a:rPr lang="hu-HU" sz="1500" kern="1200" dirty="0" err="1"/>
            <a:t>szöveteiben</a:t>
          </a:r>
          <a:r>
            <a:rPr lang="hu-HU" sz="1500" kern="1200" dirty="0"/>
            <a:t>, a</a:t>
          </a:r>
          <a:r>
            <a:rPr lang="hu-HU" sz="1500" b="1" kern="1200" dirty="0">
              <a:solidFill>
                <a:schemeClr val="tx1"/>
              </a:solidFill>
            </a:rPr>
            <a:t> </a:t>
          </a:r>
          <a:r>
            <a:rPr lang="hu-HU" sz="1500" b="0" kern="1200" dirty="0">
              <a:solidFill>
                <a:schemeClr val="tx1"/>
              </a:solidFill>
            </a:rPr>
            <a:t>pár</a:t>
          </a:r>
          <a:r>
            <a:rPr lang="hu-HU" sz="1500" b="1" kern="1200" dirty="0">
              <a:solidFill>
                <a:schemeClr val="tx1"/>
              </a:solidFill>
            </a:rPr>
            <a:t> </a:t>
          </a:r>
          <a:r>
            <a:rPr lang="hu-HU" sz="1500" b="1" kern="1200" dirty="0">
              <a:solidFill>
                <a:srgbClr val="FFFF00"/>
              </a:solidFill>
            </a:rPr>
            <a:t>jelentős mértékben co-lokalizálódott hasnyálmirigyráksejtekben</a:t>
          </a:r>
          <a:r>
            <a:rPr lang="hu-HU" sz="1500" kern="1200" dirty="0"/>
            <a:t>, többsejtű </a:t>
          </a:r>
          <a:r>
            <a:rPr lang="hu-HU" sz="1500" kern="1200" dirty="0" err="1"/>
            <a:t>tumorszferoidokban</a:t>
          </a:r>
          <a:r>
            <a:rPr lang="hu-HU" sz="1500" kern="1200" dirty="0"/>
            <a:t> és rákos betegek </a:t>
          </a:r>
          <a:r>
            <a:rPr lang="hu-HU" sz="1500" kern="1200" dirty="0" err="1"/>
            <a:t>szöveteiben</a:t>
          </a:r>
          <a:r>
            <a:rPr lang="hu-HU" sz="1500" kern="1200" dirty="0"/>
            <a:t>. Ezenkívül a hasnyálmirigyrák sejtekben ez az asszociáció </a:t>
          </a:r>
          <a:r>
            <a:rPr lang="hu-HU" sz="1500" u="sng" kern="1200" dirty="0"/>
            <a:t>korrelált a sejtek megnövekedett </a:t>
          </a:r>
          <a:r>
            <a:rPr lang="hu-HU" sz="1500" u="sng" kern="1200" dirty="0" err="1"/>
            <a:t>metasztatikus</a:t>
          </a:r>
          <a:r>
            <a:rPr lang="hu-HU" sz="1500" u="sng" kern="1200" dirty="0"/>
            <a:t> potenciáljával.</a:t>
          </a:r>
          <a:endParaRPr lang="en-US" sz="1500" u="sng" kern="1200" dirty="0"/>
        </a:p>
      </dsp:txBody>
      <dsp:txXfrm>
        <a:off x="62509" y="62509"/>
        <a:ext cx="9620443" cy="1155477"/>
      </dsp:txXfrm>
    </dsp:sp>
    <dsp:sp modelId="{4C93D7B8-4F36-40EB-B93F-CAB13715555C}">
      <dsp:nvSpPr>
        <dsp:cNvPr id="0" name=""/>
        <dsp:cNvSpPr/>
      </dsp:nvSpPr>
      <dsp:spPr>
        <a:xfrm>
          <a:off x="0" y="3029705"/>
          <a:ext cx="9745461" cy="1607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</a:t>
          </a:r>
          <a:r>
            <a:rPr lang="hu-HU" sz="1500" kern="1200" dirty="0" err="1"/>
            <a:t>kemokinek</a:t>
          </a:r>
          <a:r>
            <a:rPr lang="hu-HU" sz="1500" kern="1200" dirty="0"/>
            <a:t> (pl. gyulladásból; </a:t>
          </a:r>
          <a:r>
            <a:rPr lang="hu-HU" sz="1500" kern="1200" dirty="0" err="1"/>
            <a:t>Allavena</a:t>
          </a:r>
          <a:r>
            <a:rPr lang="hu-HU" sz="1500" kern="1200" dirty="0"/>
            <a:t> és </a:t>
          </a:r>
          <a:r>
            <a:rPr lang="hu-HU" sz="1500" kern="1200" dirty="0" err="1"/>
            <a:t>mtsai</a:t>
          </a:r>
          <a:r>
            <a:rPr lang="hu-HU" sz="1500" kern="1200" dirty="0"/>
            <a:t>, 2008) és </a:t>
          </a:r>
          <a:r>
            <a:rPr lang="hu-HU" sz="1500" kern="1200" dirty="0" err="1"/>
            <a:t>neurotranszmitterek</a:t>
          </a:r>
          <a:r>
            <a:rPr lang="hu-HU" sz="1500" kern="1200" dirty="0"/>
            <a:t>/hormonok (</a:t>
          </a:r>
          <a:r>
            <a:rPr lang="hu-HU" sz="1500" kern="1200" dirty="0" err="1"/>
            <a:t>autokrin</a:t>
          </a:r>
          <a:r>
            <a:rPr lang="hu-HU" sz="1500" kern="1200" dirty="0"/>
            <a:t>/</a:t>
          </a:r>
          <a:r>
            <a:rPr lang="hu-HU" sz="1500" kern="1200" dirty="0" err="1"/>
            <a:t>parakrin</a:t>
          </a:r>
          <a:r>
            <a:rPr lang="hu-HU" sz="1500" kern="1200" dirty="0"/>
            <a:t> jelátvitelből; </a:t>
          </a:r>
          <a:r>
            <a:rPr lang="hu-HU" sz="1500" kern="1200" dirty="0" err="1"/>
            <a:t>Heasley</a:t>
          </a:r>
          <a:r>
            <a:rPr lang="hu-HU" sz="1500" kern="1200" dirty="0"/>
            <a:t>, 2001) által aktivált GPCR-ek kóros jelátvitelhez vezethetnek (</a:t>
          </a:r>
          <a:r>
            <a:rPr lang="hu-HU" sz="1500" kern="1200" dirty="0" err="1"/>
            <a:t>Hanahan</a:t>
          </a:r>
          <a:r>
            <a:rPr lang="hu-HU" sz="1500" kern="1200" dirty="0"/>
            <a:t> és Weinberg, 2011). Ezenkívül a GPCR-ek gyakran </a:t>
          </a:r>
          <a:r>
            <a:rPr lang="hu-HU" sz="1500" kern="1200" dirty="0" err="1"/>
            <a:t>aberráns</a:t>
          </a:r>
          <a:r>
            <a:rPr lang="hu-HU" sz="1500" kern="1200" dirty="0"/>
            <a:t> szinten fejeződnek ki a PDAC-ban (Koshiba és </a:t>
          </a:r>
          <a:r>
            <a:rPr lang="hu-HU" sz="1500" kern="1200" dirty="0" err="1"/>
            <a:t>mtsai</a:t>
          </a:r>
          <a:r>
            <a:rPr lang="hu-HU" sz="1500" kern="1200" dirty="0"/>
            <a:t>, 2000; </a:t>
          </a:r>
          <a:r>
            <a:rPr lang="hu-HU" sz="1500" kern="1200" dirty="0" err="1"/>
            <a:t>Balkwill</a:t>
          </a:r>
          <a:r>
            <a:rPr lang="hu-HU" sz="1500" kern="1200" dirty="0"/>
            <a:t>, 2004; Li és </a:t>
          </a:r>
          <a:r>
            <a:rPr lang="hu-HU" sz="1500" kern="1200" dirty="0" err="1"/>
            <a:t>mtsai</a:t>
          </a:r>
          <a:r>
            <a:rPr lang="hu-HU" sz="1500" kern="1200" dirty="0"/>
            <a:t>, 2004b; </a:t>
          </a:r>
          <a:r>
            <a:rPr lang="hu-HU" sz="1500" kern="1200" dirty="0" err="1"/>
            <a:t>Billadeau</a:t>
          </a:r>
          <a:r>
            <a:rPr lang="hu-HU" sz="1500" kern="1200" dirty="0"/>
            <a:t> és </a:t>
          </a:r>
          <a:r>
            <a:rPr lang="hu-HU" sz="1500" kern="1200" dirty="0" err="1"/>
            <a:t>mtsai</a:t>
          </a:r>
          <a:r>
            <a:rPr lang="hu-HU" sz="1500" kern="1200" dirty="0"/>
            <a:t>, 2006; </a:t>
          </a:r>
          <a:r>
            <a:rPr lang="hu-HU" sz="1500" kern="1200" dirty="0" err="1"/>
            <a:t>Laklai</a:t>
          </a:r>
          <a:r>
            <a:rPr lang="hu-HU" sz="1500" kern="1200" dirty="0"/>
            <a:t> </a:t>
          </a:r>
          <a:r>
            <a:rPr lang="hu-HU" sz="1500" kern="1200" dirty="0" err="1"/>
            <a:t>et</a:t>
          </a:r>
          <a:r>
            <a:rPr lang="hu-HU" sz="1500" kern="1200" dirty="0"/>
            <a:t> </a:t>
          </a:r>
          <a:r>
            <a:rPr lang="hu-HU" sz="1500" kern="1200" dirty="0" err="1"/>
            <a:t>al</a:t>
          </a:r>
          <a:r>
            <a:rPr lang="hu-HU" sz="1500" kern="1200" dirty="0"/>
            <a:t>., 2009; </a:t>
          </a:r>
          <a:r>
            <a:rPr lang="hu-HU" sz="1500" kern="1200" dirty="0" err="1"/>
            <a:t>Soria</a:t>
          </a:r>
          <a:r>
            <a:rPr lang="hu-HU" sz="1500" kern="1200" dirty="0"/>
            <a:t> és </a:t>
          </a:r>
          <a:r>
            <a:rPr lang="hu-HU" sz="1500" kern="1200" dirty="0" err="1"/>
            <a:t>Ben-Baruch</a:t>
          </a:r>
          <a:r>
            <a:rPr lang="hu-HU" sz="1500" kern="1200" dirty="0"/>
            <a:t> , 2009; </a:t>
          </a:r>
          <a:r>
            <a:rPr lang="hu-HU" sz="1500" kern="1200" dirty="0" err="1"/>
            <a:t>Call</a:t>
          </a:r>
          <a:r>
            <a:rPr lang="hu-HU" sz="1500" kern="1200" dirty="0"/>
            <a:t> és </a:t>
          </a:r>
          <a:r>
            <a:rPr lang="hu-HU" sz="1500" kern="1200" dirty="0" err="1"/>
            <a:t>mtsai</a:t>
          </a:r>
          <a:r>
            <a:rPr lang="hu-HU" sz="1500" kern="1200" dirty="0"/>
            <a:t>, 2013; </a:t>
          </a:r>
          <a:r>
            <a:rPr lang="hu-HU" sz="1500" kern="1200" dirty="0" err="1"/>
            <a:t>Shahbaz</a:t>
          </a:r>
          <a:r>
            <a:rPr lang="hu-HU" sz="1500" kern="1200" dirty="0"/>
            <a:t> és </a:t>
          </a:r>
          <a:r>
            <a:rPr lang="hu-HU" sz="1500" kern="1200" dirty="0" err="1"/>
            <a:t>mtsai</a:t>
          </a:r>
          <a:r>
            <a:rPr lang="hu-HU" sz="1500" kern="1200" dirty="0"/>
            <a:t>, 2015), és a GPCR-</a:t>
          </a:r>
          <a:r>
            <a:rPr lang="hu-HU" sz="1500" kern="1200" dirty="0" err="1"/>
            <a:t>ekben</a:t>
          </a:r>
          <a:r>
            <a:rPr lang="hu-HU" sz="1500" kern="1200" dirty="0"/>
            <a:t> szomatikus mutációkat találtak számos daganatban, beleértve a hasnyálmirigydaganatokat is (Kan </a:t>
          </a:r>
          <a:r>
            <a:rPr lang="hu-HU" sz="1500" kern="1200" dirty="0" err="1"/>
            <a:t>et</a:t>
          </a:r>
          <a:r>
            <a:rPr lang="hu-HU" sz="1500" kern="1200" dirty="0"/>
            <a:t> </a:t>
          </a:r>
          <a:r>
            <a:rPr lang="hu-HU" sz="1500" kern="1200" dirty="0" err="1"/>
            <a:t>al</a:t>
          </a:r>
          <a:r>
            <a:rPr lang="hu-HU" sz="1500" kern="1200" dirty="0"/>
            <a:t>., 2010).</a:t>
          </a:r>
          <a:endParaRPr lang="en-US" sz="1500" kern="1200" dirty="0"/>
        </a:p>
      </dsp:txBody>
      <dsp:txXfrm>
        <a:off x="78467" y="3108172"/>
        <a:ext cx="9588527" cy="1450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29D6-0D22-4BA9-9C5A-E55D0056D18A}">
      <dsp:nvSpPr>
        <dsp:cNvPr id="0" name=""/>
        <dsp:cNvSpPr/>
      </dsp:nvSpPr>
      <dsp:spPr>
        <a:xfrm>
          <a:off x="0" y="0"/>
          <a:ext cx="10131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6E90F-5B79-44D9-AA12-6E4F9740AF1C}">
      <dsp:nvSpPr>
        <dsp:cNvPr id="0" name=""/>
        <dsp:cNvSpPr/>
      </dsp:nvSpPr>
      <dsp:spPr>
        <a:xfrm>
          <a:off x="0" y="0"/>
          <a:ext cx="10131425" cy="96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hasnyálmirigy mélyen a has felső részén 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helyezkedik el</a:t>
          </a:r>
          <a:r>
            <a:rPr lang="hu-HU" sz="1500" kern="1200" dirty="0"/>
            <a:t>, a gyomor mögött, valamint az aorta és a fő felső hasi ágak között. Ez nemcsak megvédi a növekvő daganatokat a felismeréstől, hanem mivel a rák gyakran ezen erek körül nő és </a:t>
          </a:r>
          <a:r>
            <a:rPr lang="hu-HU" sz="1500" kern="1200" dirty="0" err="1"/>
            <a:t>körülveszi</a:t>
          </a:r>
          <a:r>
            <a:rPr lang="hu-HU" sz="1500" kern="1200" dirty="0"/>
            <a:t>, csak </a:t>
          </a:r>
          <a:r>
            <a:rPr lang="hu-HU" sz="1500" b="1" kern="1200" dirty="0"/>
            <a:t>15–20% -</a:t>
          </a:r>
          <a:r>
            <a:rPr lang="hu-HU" sz="1500" b="1" kern="1200" dirty="0" err="1"/>
            <a:t>uk</a:t>
          </a:r>
          <a:r>
            <a:rPr lang="hu-HU" sz="1500" b="1" kern="1200" dirty="0"/>
            <a:t> </a:t>
          </a:r>
          <a:r>
            <a:rPr lang="hu-HU" sz="1500" b="1" kern="1200" dirty="0" err="1"/>
            <a:t>rezekábilis</a:t>
          </a:r>
          <a:r>
            <a:rPr lang="hu-HU" sz="1500" kern="1200" dirty="0"/>
            <a:t>, ami a gyógyító kezelés alapja.6 </a:t>
          </a:r>
          <a:endParaRPr lang="en-US" sz="1500" kern="1200" dirty="0"/>
        </a:p>
      </dsp:txBody>
      <dsp:txXfrm>
        <a:off x="0" y="0"/>
        <a:ext cx="10131425" cy="961902"/>
      </dsp:txXfrm>
    </dsp:sp>
    <dsp:sp modelId="{729CE7A3-1277-44DA-A318-BE0329D96C8E}">
      <dsp:nvSpPr>
        <dsp:cNvPr id="0" name=""/>
        <dsp:cNvSpPr/>
      </dsp:nvSpPr>
      <dsp:spPr>
        <a:xfrm>
          <a:off x="0" y="961901"/>
          <a:ext cx="10131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E227A-588C-4A3C-82EB-39DBE8733EDD}">
      <dsp:nvSpPr>
        <dsp:cNvPr id="0" name=""/>
        <dsp:cNvSpPr/>
      </dsp:nvSpPr>
      <dsp:spPr>
        <a:xfrm>
          <a:off x="0" y="961902"/>
          <a:ext cx="10131425" cy="96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PDAC agresszív biológiát mutat, amelyet 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korai </a:t>
          </a:r>
          <a:r>
            <a:rPr lang="hu-HU" sz="1500" b="1" kern="1200" dirty="0" err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metasztázis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u-HU" sz="1500" kern="1200" dirty="0"/>
            <a:t>jellemez. A betegek több mint 50%-</a:t>
          </a:r>
          <a:r>
            <a:rPr lang="hu-HU" sz="1500" kern="1200" dirty="0" err="1"/>
            <a:t>ának</a:t>
          </a:r>
          <a:r>
            <a:rPr lang="hu-HU" sz="1500" kern="1200" dirty="0"/>
            <a:t> távoli </a:t>
          </a:r>
          <a:r>
            <a:rPr lang="hu-HU" sz="1500" kern="1200" dirty="0" err="1"/>
            <a:t>metasztatikus</a:t>
          </a:r>
          <a:r>
            <a:rPr lang="hu-HU" sz="1500" kern="1200" dirty="0"/>
            <a:t> betegsége van, és a </a:t>
          </a:r>
          <a:r>
            <a:rPr lang="hu-HU" sz="1500" kern="1200" dirty="0" err="1"/>
            <a:t>rezekción</a:t>
          </a:r>
          <a:r>
            <a:rPr lang="hu-HU" sz="1500" kern="1200" dirty="0"/>
            <a:t> áteső betegek többségénél a műtétet követő 4 éven belül </a:t>
          </a:r>
          <a:r>
            <a:rPr lang="hu-HU" sz="1500" kern="1200" dirty="0" err="1"/>
            <a:t>metasztázisok</a:t>
          </a:r>
          <a:r>
            <a:rPr lang="hu-HU" sz="1500" kern="1200" dirty="0"/>
            <a:t> alakulnak ki, ami a </a:t>
          </a:r>
          <a:r>
            <a:rPr lang="hu-HU" sz="1500" b="1" kern="1200" dirty="0" err="1"/>
            <a:t>mikrometasztázisok</a:t>
          </a:r>
          <a:r>
            <a:rPr lang="hu-HU" sz="1500" kern="1200" dirty="0"/>
            <a:t> de facto jelenlétére utal a látszólag lokalizált daganatos betegeknél.1, 3, 7, 8 </a:t>
          </a:r>
          <a:endParaRPr lang="en-US" sz="1500" kern="1200" dirty="0"/>
        </a:p>
      </dsp:txBody>
      <dsp:txXfrm>
        <a:off x="0" y="961902"/>
        <a:ext cx="10131425" cy="961902"/>
      </dsp:txXfrm>
    </dsp:sp>
    <dsp:sp modelId="{0C1C01FD-D670-4770-A2A5-391191E7F326}">
      <dsp:nvSpPr>
        <dsp:cNvPr id="0" name=""/>
        <dsp:cNvSpPr/>
      </dsp:nvSpPr>
      <dsp:spPr>
        <a:xfrm>
          <a:off x="0" y="1923803"/>
          <a:ext cx="101314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756B2-551C-4DFF-8BA1-E7C90CFF67D1}">
      <dsp:nvSpPr>
        <dsp:cNvPr id="0" name=""/>
        <dsp:cNvSpPr/>
      </dsp:nvSpPr>
      <dsp:spPr>
        <a:xfrm>
          <a:off x="0" y="1923804"/>
          <a:ext cx="10131425" cy="96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PDAC fiziológiai hatásai </a:t>
          </a:r>
          <a:r>
            <a:rPr lang="hu-HU" sz="1500" b="1" kern="1200" dirty="0"/>
            <a:t>drámaian 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gyengíthetik</a:t>
          </a:r>
          <a:r>
            <a:rPr lang="hu-HU" sz="1500" b="1" kern="1200" dirty="0"/>
            <a:t> a betegeket</a:t>
          </a:r>
          <a:r>
            <a:rPr lang="hu-HU" sz="1500" kern="1200" dirty="0"/>
            <a:t>, korlátozva az agresszív kezeléssel szembeni ellenálló képességüket. A </a:t>
          </a:r>
          <a:r>
            <a:rPr lang="hu-HU" sz="1500" b="1" kern="1200" dirty="0" err="1"/>
            <a:t>cachexia</a:t>
          </a:r>
          <a:r>
            <a:rPr lang="hu-HU" sz="1500" kern="1200" dirty="0"/>
            <a:t> akár 80%-</a:t>
          </a:r>
          <a:r>
            <a:rPr lang="hu-HU" sz="1500" kern="1200" dirty="0" err="1"/>
            <a:t>ában</a:t>
          </a:r>
          <a:r>
            <a:rPr lang="hu-HU" sz="1500" kern="1200" dirty="0"/>
            <a:t> is jelen van a diagnózis felállításakor,9 és ezt tovább bonyolíthatja az </a:t>
          </a:r>
          <a:r>
            <a:rPr lang="hu-HU" sz="1500" kern="1200" dirty="0" err="1"/>
            <a:t>exokrin</a:t>
          </a:r>
          <a:r>
            <a:rPr lang="hu-HU" sz="1500" kern="1200" dirty="0"/>
            <a:t> és endokrin hasnyálmirigy-diszfunkció.10, 11 A </a:t>
          </a:r>
          <a:r>
            <a:rPr lang="hu-HU" sz="1500" kern="1200" dirty="0" err="1"/>
            <a:t>cachektikus</a:t>
          </a:r>
          <a:r>
            <a:rPr lang="hu-HU" sz="1500" kern="1200" dirty="0"/>
            <a:t> betegek rossz kezelési toleranciát mutatnak, amint azt a pancreatectomiát12, 13 vagy a kemoterápiát követő csökkent túlélés is bizonyítja.14, 15 </a:t>
          </a:r>
          <a:endParaRPr lang="en-US" sz="1500" kern="1200" dirty="0"/>
        </a:p>
      </dsp:txBody>
      <dsp:txXfrm>
        <a:off x="0" y="1923804"/>
        <a:ext cx="10131425" cy="961902"/>
      </dsp:txXfrm>
    </dsp:sp>
    <dsp:sp modelId="{43CA96FF-B46C-4C38-8C8F-93B2E20C0BB6}">
      <dsp:nvSpPr>
        <dsp:cNvPr id="0" name=""/>
        <dsp:cNvSpPr/>
      </dsp:nvSpPr>
      <dsp:spPr>
        <a:xfrm>
          <a:off x="0" y="2885706"/>
          <a:ext cx="101314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60FFA-A961-423F-A5D2-080BB0119074}">
      <dsp:nvSpPr>
        <dsp:cNvPr id="0" name=""/>
        <dsp:cNvSpPr/>
      </dsp:nvSpPr>
      <dsp:spPr>
        <a:xfrm>
          <a:off x="0" y="2885706"/>
          <a:ext cx="10131425" cy="96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PDAC 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rezisztenciát</a:t>
          </a:r>
          <a:r>
            <a:rPr lang="hu-HU" sz="1500" b="1" kern="1200" dirty="0"/>
            <a:t> mutat számos daganatellenes </a:t>
          </a:r>
          <a:r>
            <a:rPr lang="hu-HU" sz="15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terápiával szemben</a:t>
          </a:r>
          <a:r>
            <a:rPr lang="hu-HU" sz="1500" kern="1200" dirty="0"/>
            <a:t>, gyors progresszióval és alacsony patológiás teljes válaszaránnyal még a leghatékonyabb szisztémás esetén is ágensek és sugárkezelés.</a:t>
          </a:r>
          <a:endParaRPr lang="en-US" sz="1500" kern="1200" dirty="0"/>
        </a:p>
      </dsp:txBody>
      <dsp:txXfrm>
        <a:off x="0" y="2885706"/>
        <a:ext cx="10131425" cy="96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az </a:t>
            </a:r>
            <a:r>
              <a:rPr lang="hu-HU" dirty="0" err="1"/>
              <a:t>opioidok</a:t>
            </a:r>
            <a:r>
              <a:rPr lang="hu-HU" dirty="0"/>
              <a:t> daganatellenes hatása a HIF1</a:t>
            </a:r>
            <a:r>
              <a:rPr lang="el-GR" dirty="0"/>
              <a:t>α, </a:t>
            </a:r>
            <a:r>
              <a:rPr lang="hu-HU" dirty="0"/>
              <a:t>p38 MAPK, VEGF, MMP-k és TIMP-k </a:t>
            </a:r>
            <a:r>
              <a:rPr lang="hu-HU" dirty="0" err="1"/>
              <a:t>endothel</a:t>
            </a:r>
            <a:r>
              <a:rPr lang="hu-HU" dirty="0"/>
              <a:t>- és/vagy tumorsejtekben történő modulálása révén a rák progressziójának gátlásához vezet egerekben. Az egyetlen klinikai környezetben végzett vizsgálat azonban nem tudta megismételni az MMP-k </a:t>
            </a:r>
            <a:r>
              <a:rPr lang="hu-HU" dirty="0" err="1"/>
              <a:t>preklinikai</a:t>
            </a:r>
            <a:r>
              <a:rPr lang="hu-HU" dirty="0"/>
              <a:t> megfigyeléseit.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106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COX2, </a:t>
            </a:r>
            <a:r>
              <a:rPr lang="hu-HU" dirty="0" err="1"/>
              <a:t>ciklooxigenáz</a:t>
            </a:r>
            <a:r>
              <a:rPr lang="hu-HU" dirty="0"/>
              <a:t> 2; EGFR, </a:t>
            </a:r>
            <a:r>
              <a:rPr lang="hu-HU" dirty="0" err="1"/>
              <a:t>epidermális</a:t>
            </a:r>
            <a:r>
              <a:rPr lang="hu-HU" dirty="0"/>
              <a:t> növekedési faktor receptor; ERK, extracelluláris szignál-szabályozott </a:t>
            </a:r>
            <a:r>
              <a:rPr lang="hu-HU" dirty="0" err="1"/>
              <a:t>kináz</a:t>
            </a:r>
            <a:r>
              <a:rPr lang="hu-HU" dirty="0"/>
              <a:t>; GEF, guanin </a:t>
            </a:r>
            <a:r>
              <a:rPr lang="hu-HU" dirty="0" err="1"/>
              <a:t>nukleotidcsere</a:t>
            </a:r>
            <a:r>
              <a:rPr lang="hu-HU" dirty="0"/>
              <a:t> faktor; GPCR, G-protein-kapcsolt receptor; HIF1</a:t>
            </a:r>
            <a:r>
              <a:rPr lang="el-GR" dirty="0"/>
              <a:t>α, </a:t>
            </a:r>
            <a:r>
              <a:rPr lang="hu-HU" dirty="0" err="1"/>
              <a:t>hipoxiával</a:t>
            </a:r>
            <a:r>
              <a:rPr lang="hu-HU" dirty="0"/>
              <a:t> indukálható faktor 1 </a:t>
            </a:r>
            <a:r>
              <a:rPr lang="el-GR" dirty="0"/>
              <a:t>α; </a:t>
            </a:r>
            <a:r>
              <a:rPr lang="hu-HU" dirty="0"/>
              <a:t>MAPK, </a:t>
            </a:r>
            <a:r>
              <a:rPr lang="hu-HU" dirty="0" err="1"/>
              <a:t>mitogén</a:t>
            </a:r>
            <a:r>
              <a:rPr lang="hu-HU" dirty="0"/>
              <a:t>-aktivált protein </a:t>
            </a:r>
            <a:r>
              <a:rPr lang="hu-HU" dirty="0" err="1"/>
              <a:t>kináz</a:t>
            </a:r>
            <a:r>
              <a:rPr lang="hu-HU" dirty="0"/>
              <a:t>; MOR, </a:t>
            </a:r>
            <a:r>
              <a:rPr lang="hu-HU" dirty="0" err="1"/>
              <a:t>mu-opioid</a:t>
            </a:r>
            <a:r>
              <a:rPr lang="hu-HU" dirty="0"/>
              <a:t> receptor; NK sejt, természetes gyilkos sejt; NO, nitrogén-monoxid; PDGFR, </a:t>
            </a:r>
            <a:r>
              <a:rPr lang="hu-HU" dirty="0" err="1"/>
              <a:t>thrombocyta</a:t>
            </a:r>
            <a:r>
              <a:rPr lang="hu-HU" dirty="0"/>
              <a:t> eredetű növekedési faktor; PGE2, </a:t>
            </a:r>
            <a:r>
              <a:rPr lang="hu-HU" dirty="0" err="1"/>
              <a:t>prosztaglandin</a:t>
            </a:r>
            <a:r>
              <a:rPr lang="hu-HU" dirty="0"/>
              <a:t> E2; ROCK, </a:t>
            </a:r>
            <a:r>
              <a:rPr lang="hu-HU" dirty="0" err="1"/>
              <a:t>rho</a:t>
            </a:r>
            <a:r>
              <a:rPr lang="hu-HU" dirty="0"/>
              <a:t>-asszociált protein </a:t>
            </a:r>
            <a:r>
              <a:rPr lang="hu-HU" dirty="0" err="1"/>
              <a:t>kináz</a:t>
            </a:r>
            <a:r>
              <a:rPr lang="hu-HU" dirty="0"/>
              <a:t>; RTK, receptor </a:t>
            </a:r>
            <a:r>
              <a:rPr lang="hu-HU" dirty="0" err="1"/>
              <a:t>tirozin</a:t>
            </a:r>
            <a:r>
              <a:rPr lang="hu-HU" dirty="0"/>
              <a:t> </a:t>
            </a:r>
            <a:r>
              <a:rPr lang="hu-HU" dirty="0" err="1"/>
              <a:t>kináz</a:t>
            </a:r>
            <a:r>
              <a:rPr lang="hu-HU" dirty="0"/>
              <a:t>; S1P3R, </a:t>
            </a:r>
            <a:r>
              <a:rPr lang="hu-HU" dirty="0" err="1"/>
              <a:t>szfingozin</a:t>
            </a:r>
            <a:r>
              <a:rPr lang="hu-HU" dirty="0"/>
              <a:t> 1 foszfát receptor 3; Stat3, jelátalakító és a 3. transzkripció </a:t>
            </a:r>
            <a:r>
              <a:rPr lang="hu-HU" dirty="0" err="1"/>
              <a:t>aktivátora</a:t>
            </a:r>
            <a:r>
              <a:rPr lang="hu-HU" dirty="0"/>
              <a:t>; TIMP, a </a:t>
            </a:r>
            <a:r>
              <a:rPr lang="hu-HU" dirty="0" err="1"/>
              <a:t>metalloproteáz</a:t>
            </a:r>
            <a:r>
              <a:rPr lang="hu-HU" dirty="0"/>
              <a:t> szöveti inhibitora; VEGF, </a:t>
            </a:r>
            <a:r>
              <a:rPr lang="hu-HU" dirty="0" err="1"/>
              <a:t>vaszkuláris</a:t>
            </a:r>
            <a:r>
              <a:rPr lang="hu-HU" dirty="0"/>
              <a:t> </a:t>
            </a:r>
            <a:r>
              <a:rPr lang="hu-HU" dirty="0" err="1"/>
              <a:t>endoteliális</a:t>
            </a:r>
            <a:r>
              <a:rPr lang="hu-HU" dirty="0"/>
              <a:t> növekedési faktor; VEGFR2, </a:t>
            </a:r>
            <a:r>
              <a:rPr lang="hu-HU" dirty="0" err="1"/>
              <a:t>vaszkuláris</a:t>
            </a:r>
            <a:r>
              <a:rPr lang="hu-HU" dirty="0"/>
              <a:t> </a:t>
            </a:r>
            <a:r>
              <a:rPr lang="hu-HU" dirty="0" err="1"/>
              <a:t>endoteliális</a:t>
            </a:r>
            <a:r>
              <a:rPr lang="hu-HU" dirty="0"/>
              <a:t> növekedési faktor receptor 2.</a:t>
            </a:r>
          </a:p>
        </p:txBody>
      </p:sp>
    </p:spTree>
    <p:extLst>
      <p:ext uri="{BB962C8B-B14F-4D97-AF65-F5344CB8AC3E}">
        <p14:creationId xmlns:p14="http://schemas.microsoft.com/office/powerpoint/2010/main" val="344084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Bár a legtöbb erős bizonyíték humán tumor- és </a:t>
            </a:r>
            <a:r>
              <a:rPr lang="hu-HU" dirty="0" err="1"/>
              <a:t>endothelsejtekből</a:t>
            </a:r>
            <a:r>
              <a:rPr lang="hu-HU" dirty="0"/>
              <a:t>, valamint tumorszövet és áttétek egérmodelljéből származik, klinikai vizsgálatokból (többnyire retrospektív) egyre több olyan adat áll rendelkezésre, amelyek a MOR összefüggését mutatják ezekkel a jelátviteli útvonalakkal és/vagy sejtaktivációval tüdőben, prosztatában. , és a hasnyálmirigyrák, ami a rák progressziójához és rövidebb túléléshez vezet.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637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9488-2B21-4245-B0EE-C6104CD36A5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61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hyperlink" Target="https://doi.org/10.3389%2Ffonc.2021.686877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hyperlink" Target="https://doi.org/10.1091%2Fmbc.E16-06-0427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894-013-0334-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i.org/10.3390/ijms230311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eulet.2021.13566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j.pain.00000000000016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doi.org/10.1016/j.bja.2020.07.051" TargetMode="External"/><Relationship Id="rId4" Type="http://schemas.openxmlformats.org/officeDocument/2006/relationships/hyperlink" Target="https://doi.org/10.1016/j.canlet.2019.03.0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i.org/10.1007/s00228-019-02801-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i.org/10.1097/coc.00000000000007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42513AA-6CD2-F52A-B8AB-4B8C9C3A0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341" y="842940"/>
            <a:ext cx="8291867" cy="3047725"/>
          </a:xfrm>
        </p:spPr>
        <p:txBody>
          <a:bodyPr>
            <a:normAutofit/>
          </a:bodyPr>
          <a:lstStyle/>
          <a:p>
            <a:pPr algn="ctr"/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Ópioid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receptor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agonizmus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funkcionális farmakológia a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pancreatitis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ductalis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adenocarcinóma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kapcsán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41CFD3D-B80E-A557-01BC-3FF73820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4131"/>
            <a:ext cx="9458325" cy="257386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Rézmán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Barbara¹</a:t>
            </a:r>
            <a:r>
              <a:rPr lang="hu-HU" sz="5600" dirty="0"/>
              <a:t>, Dr. Kovács-Ábrahám Zoltán¹, Dr. Boda Kamilla¹, Dr. Bartos Barbara², Dr. Fenyvesi Nikola², Dr. Almási Róbert¹</a:t>
            </a:r>
          </a:p>
          <a:p>
            <a:pPr algn="l"/>
            <a:endParaRPr lang="hu-HU" sz="5600" dirty="0"/>
          </a:p>
          <a:p>
            <a:pPr algn="l"/>
            <a:r>
              <a:rPr lang="hu-HU" sz="5600" dirty="0"/>
              <a:t>¹ Pécsi Tudományegyetem </a:t>
            </a:r>
            <a:r>
              <a:rPr lang="hu-HU" sz="5600" dirty="0" err="1"/>
              <a:t>Aneszteziológiai</a:t>
            </a:r>
            <a:r>
              <a:rPr lang="hu-HU" sz="5600" dirty="0"/>
              <a:t> És Intenzív Terápiás Intézet; Fájdalomterápiás Tanszék, PTE ÁOK</a:t>
            </a:r>
          </a:p>
          <a:p>
            <a:pPr algn="l"/>
            <a:r>
              <a:rPr lang="hu-HU" sz="5600" dirty="0"/>
              <a:t>² Pécsi Tudományegyetem </a:t>
            </a:r>
            <a:r>
              <a:rPr lang="hu-HU" sz="5600" dirty="0" err="1"/>
              <a:t>Aneszteziológiai</a:t>
            </a:r>
            <a:r>
              <a:rPr lang="hu-HU" sz="5600" dirty="0"/>
              <a:t> És Intenzív Terápiás Intézet;</a:t>
            </a:r>
          </a:p>
          <a:p>
            <a:endParaRPr lang="hu-HU" sz="5600" dirty="0"/>
          </a:p>
          <a:p>
            <a:endParaRPr lang="hu-HU" sz="5600" dirty="0"/>
          </a:p>
          <a:p>
            <a:r>
              <a:rPr lang="hu-HU" sz="12800" dirty="0"/>
              <a:t>2023. Pécs, MIRA</a:t>
            </a:r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F1FA6153-9F15-C134-A522-ED2C1299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7294CD-F7F8-FD62-7C9D-DD6021BF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40311"/>
          </a:xfrm>
        </p:spPr>
        <p:txBody>
          <a:bodyPr>
            <a:normAutofit fontScale="90000"/>
          </a:bodyPr>
          <a:lstStyle/>
          <a:p>
            <a:r>
              <a:rPr lang="hu-HU" dirty="0"/>
              <a:t>Használjak minél kevesebb </a:t>
            </a:r>
            <a:r>
              <a:rPr lang="hu-HU" dirty="0" err="1"/>
              <a:t>ópioidot</a:t>
            </a:r>
            <a:r>
              <a:rPr lang="hu-HU" dirty="0"/>
              <a:t>?</a:t>
            </a:r>
          </a:p>
        </p:txBody>
      </p:sp>
      <p:graphicFrame>
        <p:nvGraphicFramePr>
          <p:cNvPr id="9" name="Tartalom helye 2">
            <a:extLst>
              <a:ext uri="{FF2B5EF4-FFF2-40B4-BE49-F238E27FC236}">
                <a16:creationId xmlns:a16="http://schemas.microsoft.com/office/drawing/2014/main" id="{10993AD0-6EBB-1225-4BF2-972EB7876C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949911"/>
          <a:ext cx="10553329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A3EEA134-C57E-EA95-6E3A-05881488FDC0}"/>
              </a:ext>
            </a:extLst>
          </p:cNvPr>
          <p:cNvSpPr txBox="1"/>
          <p:nvPr/>
        </p:nvSpPr>
        <p:spPr>
          <a:xfrm>
            <a:off x="99874" y="636261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doi</a:t>
            </a:r>
            <a:r>
              <a:rPr lang="hu-HU" dirty="0"/>
              <a:t>: </a:t>
            </a:r>
            <a:r>
              <a:rPr lang="hu-HU" dirty="0">
                <a:hlinkClick r:id="rId7"/>
              </a:rPr>
              <a:t>10.3389/fonc.2021.686877</a:t>
            </a:r>
            <a:endParaRPr lang="hu-HU" dirty="0"/>
          </a:p>
        </p:txBody>
      </p:sp>
      <p:pic>
        <p:nvPicPr>
          <p:cNvPr id="7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0207B8A1-B33F-AEEB-2BCD-C0428AF3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6628BF-35B5-4DE3-A2CC-25308414E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86628BF-35B5-4DE3-A2CC-25308414E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081BE5-A387-41E8-8289-6968B788C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E8081BE5-A387-41E8-8289-6968B788C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CE5830-4832-4EFC-8D94-4F1AA1CE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91CE5830-4832-4EFC-8D94-4F1AA1CEF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DCFB1B-EC2F-4214-A79E-753BB832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B7DCFB1B-EC2F-4214-A79E-753BB832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99FB62-3CD4-4A4A-9141-DB960931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FC99FB62-3CD4-4A4A-9141-DB960931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637188-99C3-4499-82D9-E49CD0B6F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EA637188-99C3-4499-82D9-E49CD0B6F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5B8FBD-BB79-76BF-437E-BAE331EF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9491"/>
            <a:ext cx="10131425" cy="544497"/>
          </a:xfrm>
        </p:spPr>
        <p:txBody>
          <a:bodyPr>
            <a:normAutofit fontScale="90000"/>
          </a:bodyPr>
          <a:lstStyle/>
          <a:p>
            <a:r>
              <a:rPr lang="hu-HU" dirty="0"/>
              <a:t>G-protein kapcsolt receptorok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E4D6A1FB-D5A9-92AA-9A11-2C5C03B2A5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1154097"/>
          <a:ext cx="9745461" cy="4637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A735AE8E-003C-EA46-6FEF-7B3F62935A4D}"/>
              </a:ext>
            </a:extLst>
          </p:cNvPr>
          <p:cNvSpPr txBox="1"/>
          <p:nvPr/>
        </p:nvSpPr>
        <p:spPr>
          <a:xfrm>
            <a:off x="1480" y="642475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doi</a:t>
            </a:r>
            <a:r>
              <a:rPr lang="hu-HU" dirty="0"/>
              <a:t>: </a:t>
            </a:r>
            <a:r>
              <a:rPr lang="hu-HU" dirty="0">
                <a:hlinkClick r:id="rId7"/>
              </a:rPr>
              <a:t>10.1091/mbc.E16-06-0427</a:t>
            </a:r>
            <a:endParaRPr lang="hu-HU" dirty="0"/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0500B995-A5CB-D560-CF0D-3C4D83BF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48801-6750-4093-8BCA-C3AB720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8748801-6750-4093-8BCA-C3AB720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8748801-6750-4093-8BCA-C3AB720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BF3925-04B1-4A45-99AD-572FB8D5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7BF3925-04B1-4A45-99AD-572FB8D5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7BF3925-04B1-4A45-99AD-572FB8D5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93D7B8-4F36-40EB-B93F-CAB137155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C93D7B8-4F36-40EB-B93F-CAB137155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C93D7B8-4F36-40EB-B93F-CAB137155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FAC838-F87D-9725-2401-25AF4819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46" y="824782"/>
            <a:ext cx="6583521" cy="4848049"/>
          </a:xfrm>
        </p:spPr>
        <p:txBody>
          <a:bodyPr>
            <a:noAutofit/>
          </a:bodyPr>
          <a:lstStyle/>
          <a:p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hasnyálmirigyrák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prognózisa a legrosszabb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az összes gyakori szolid rosszindulatú daganat közül. </a:t>
            </a: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5 éves teljes túlélés körülbelül 10%.</a:t>
            </a:r>
          </a:p>
          <a:p>
            <a:pPr marL="114300" indent="0">
              <a:buNone/>
            </a:pP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Bár jelenleg szerény javulás figyelhető meg a túlélésben, a betegségben szenvedő egyének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abszolút száma továbbra is növekszik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Becslések szerint 2020-ban 57 600 embert diagnosztizálnak, és 47 050 halálesetet tulajdonítanak hasnyálmirigyráknak az Egyesült Államokban, ami a közelmúltban megelőzte az emlőrákot, mint az általános rákos halálozás 3. vezető okát.</a:t>
            </a:r>
          </a:p>
          <a:p>
            <a:pPr marL="114300" indent="0">
              <a:buNone/>
            </a:pP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hasnyálmirigyrák diagnosztizálásakor 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medián életkor 70 év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000" dirty="0"/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137FDA55-EA08-CF85-6934-A595C717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83B2F3E2-1E48-6C01-DDE9-1F6C1A566A2A}"/>
              </a:ext>
            </a:extLst>
          </p:cNvPr>
          <p:cNvSpPr/>
          <p:nvPr/>
        </p:nvSpPr>
        <p:spPr>
          <a:xfrm>
            <a:off x="8407153" y="2068497"/>
            <a:ext cx="3364637" cy="21483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470428-D31B-8C9B-C301-8683E1127E98}"/>
              </a:ext>
            </a:extLst>
          </p:cNvPr>
          <p:cNvSpPr txBox="1"/>
          <p:nvPr/>
        </p:nvSpPr>
        <p:spPr>
          <a:xfrm>
            <a:off x="8516688" y="2299158"/>
            <a:ext cx="3181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hasnyálmirigyrák körülbelül 95% -a </a:t>
            </a:r>
            <a:r>
              <a:rPr lang="hu-H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exokrin</a:t>
            </a:r>
            <a:r>
              <a:rPr lang="hu-H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sejtdaganat, leggyakrabban </a:t>
            </a:r>
            <a:r>
              <a:rPr lang="hu-H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ductalis</a:t>
            </a:r>
            <a:r>
              <a:rPr lang="hu-H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adenocarcinoma</a:t>
            </a:r>
            <a:r>
              <a:rPr lang="hu-H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2000" b="1" dirty="0">
                <a:solidFill>
                  <a:srgbClr val="FF0000"/>
                </a:solidFill>
              </a:rPr>
              <a:t>(PDAC).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7F85E9D-2E64-3A5E-01AF-F0382FF4E5D7}"/>
              </a:ext>
            </a:extLst>
          </p:cNvPr>
          <p:cNvSpPr txBox="1"/>
          <p:nvPr/>
        </p:nvSpPr>
        <p:spPr>
          <a:xfrm>
            <a:off x="1398" y="642961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doi:</a:t>
            </a:r>
            <a:r>
              <a:rPr lang="hu-HU" sz="1800" b="0" i="0" u="sng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10.3322/caac.21626 </a:t>
            </a:r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7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714403-737B-C7BD-70AA-5AEE07C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u-HU" sz="4100" dirty="0">
                <a:solidFill>
                  <a:srgbClr val="002060"/>
                </a:solidFill>
              </a:rPr>
              <a:t>Négy alapvető probléma áll a PDAC magas halálozási foka mögött.</a:t>
            </a:r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95BD784C-AAD8-2A24-88F9-D1D44006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C2C65959-2FC9-7C38-AF5F-65DA36268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231145"/>
              </p:ext>
            </p:extLst>
          </p:nvPr>
        </p:nvGraphicFramePr>
        <p:xfrm>
          <a:off x="1028699" y="2125989"/>
          <a:ext cx="10131425" cy="384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A8F5CB50-5460-D8C4-9482-1963E15786C5}"/>
              </a:ext>
            </a:extLst>
          </p:cNvPr>
          <p:cNvSpPr txBox="1"/>
          <p:nvPr/>
        </p:nvSpPr>
        <p:spPr>
          <a:xfrm>
            <a:off x="1398" y="642961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doi:</a:t>
            </a:r>
            <a:r>
              <a:rPr lang="hu-HU" sz="1800" b="0" i="0" u="sng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10.3322/caac.21626 </a:t>
            </a:r>
            <a:endParaRPr lang="hu-H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5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6F249-0359-9223-8C3F-CAD596A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609598"/>
            <a:ext cx="5036679" cy="1456267"/>
          </a:xfrm>
        </p:spPr>
        <p:txBody>
          <a:bodyPr>
            <a:normAutofit/>
          </a:bodyPr>
          <a:lstStyle/>
          <a:p>
            <a:pPr algn="r"/>
            <a:r>
              <a:rPr lang="hu-HU" dirty="0"/>
              <a:t>Leggyakoribb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PDAC tünetek</a:t>
            </a:r>
            <a:r>
              <a:rPr lang="hu-HU" dirty="0"/>
              <a:t> diagnóziskor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49F869-B6F8-122D-A504-FCB00F90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619" y="2065865"/>
            <a:ext cx="2590800" cy="4004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a fáradtság (86%)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a fogyás (85%)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az anorexia (83%)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sárgaság (56%)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hányinger (51%)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hasi fájdalom (79%)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hasmenés (44%)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/>
              <a:t>viszketés (32%)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 err="1"/>
              <a:t>steatorrhea</a:t>
            </a:r>
            <a:r>
              <a:rPr lang="hu-HU" sz="1800" dirty="0"/>
              <a:t> (25%)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BD3C1F27-CFDF-8AEE-7F1D-427A92E7A6AA}"/>
              </a:ext>
            </a:extLst>
          </p:cNvPr>
          <p:cNvSpPr txBox="1">
            <a:spLocks/>
          </p:cNvSpPr>
          <p:nvPr/>
        </p:nvSpPr>
        <p:spPr>
          <a:xfrm>
            <a:off x="6096000" y="2065865"/>
            <a:ext cx="2590799" cy="400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fáradtság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 fogyás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anorexia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hányinger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hasi fájdalom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viszketés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1E14728-59F0-E99A-62D0-FEA8A351021C}"/>
              </a:ext>
            </a:extLst>
          </p:cNvPr>
          <p:cNvSpPr txBox="1"/>
          <p:nvPr/>
        </p:nvSpPr>
        <p:spPr>
          <a:xfrm>
            <a:off x="5999621" y="737566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>
                <a:latin typeface="+mj-lt"/>
              </a:rPr>
              <a:t>POTENCIÁLIS </a:t>
            </a: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ÓPIOID MELLÉKHATÁSOK</a:t>
            </a:r>
          </a:p>
        </p:txBody>
      </p:sp>
      <p:pic>
        <p:nvPicPr>
          <p:cNvPr id="8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53E352F1-FF49-283E-A599-0277CDB0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0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>
            <a:extLst>
              <a:ext uri="{FF2B5EF4-FFF2-40B4-BE49-F238E27FC236}">
                <a16:creationId xmlns:a16="http://schemas.microsoft.com/office/drawing/2014/main" id="{E966BEAB-9839-F175-5B23-315995236552}"/>
              </a:ext>
            </a:extLst>
          </p:cNvPr>
          <p:cNvSpPr/>
          <p:nvPr/>
        </p:nvSpPr>
        <p:spPr>
          <a:xfrm>
            <a:off x="443883" y="1944210"/>
            <a:ext cx="4367814" cy="14115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/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Opioid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Indukált ​</a:t>
            </a:r>
          </a:p>
          <a:p>
            <a:pPr algn="ctr" rtl="0" fontAlgn="base"/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Gastrointestinális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Szindróma (OIGIS) </a:t>
            </a:r>
            <a:endParaRPr lang="en-US" b="0" i="0" dirty="0">
              <a:effectLst/>
            </a:endParaRPr>
          </a:p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A89ED1C6-E1C8-6133-000A-95C0E116A32B}"/>
              </a:ext>
            </a:extLst>
          </p:cNvPr>
          <p:cNvSpPr/>
          <p:nvPr/>
        </p:nvSpPr>
        <p:spPr>
          <a:xfrm>
            <a:off x="5211192" y="1074198"/>
            <a:ext cx="3630967" cy="115409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Endokrin mellékhatások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2583562B-0505-607C-5167-A1859F4D85EE}"/>
              </a:ext>
            </a:extLst>
          </p:cNvPr>
          <p:cNvSpPr/>
          <p:nvPr/>
        </p:nvSpPr>
        <p:spPr>
          <a:xfrm>
            <a:off x="310718" y="3799643"/>
            <a:ext cx="4163628" cy="12695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Immunszupresszió</a:t>
            </a:r>
            <a:endParaRPr lang="hu-HU" dirty="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AB845B6-4E36-82A4-BA32-A3BC89BCDE3F}"/>
              </a:ext>
            </a:extLst>
          </p:cNvPr>
          <p:cNvSpPr/>
          <p:nvPr/>
        </p:nvSpPr>
        <p:spPr>
          <a:xfrm>
            <a:off x="5211192" y="2823099"/>
            <a:ext cx="2942907" cy="188206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Tumor </a:t>
            </a:r>
            <a:r>
              <a:rPr lang="hu-HU" dirty="0" err="1"/>
              <a:t>progresszó</a:t>
            </a:r>
            <a:r>
              <a:rPr lang="hu-HU" dirty="0"/>
              <a:t>, </a:t>
            </a:r>
            <a:r>
              <a:rPr lang="hu-HU" dirty="0" err="1"/>
              <a:t>metasztatizáló</a:t>
            </a:r>
            <a:r>
              <a:rPr lang="hu-HU" dirty="0"/>
              <a:t> képesség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B19BA28-FC11-E660-7E0F-E246B14F9DC7}"/>
              </a:ext>
            </a:extLst>
          </p:cNvPr>
          <p:cNvSpPr/>
          <p:nvPr/>
        </p:nvSpPr>
        <p:spPr>
          <a:xfrm>
            <a:off x="9374820" y="577049"/>
            <a:ext cx="2024108" cy="199747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Hangulati hatások, </a:t>
            </a:r>
            <a:r>
              <a:rPr lang="hu-HU" dirty="0" err="1"/>
              <a:t>szedáció</a:t>
            </a:r>
            <a:r>
              <a:rPr lang="hu-HU" dirty="0"/>
              <a:t>, hatás a napi aktivitásra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CFA245B5-B46F-7123-621A-21069F825C0B}"/>
              </a:ext>
            </a:extLst>
          </p:cNvPr>
          <p:cNvSpPr/>
          <p:nvPr/>
        </p:nvSpPr>
        <p:spPr>
          <a:xfrm>
            <a:off x="9037468" y="3355759"/>
            <a:ext cx="2361460" cy="69245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Ópioid</a:t>
            </a:r>
            <a:r>
              <a:rPr lang="hu-HU" dirty="0"/>
              <a:t> indukálta </a:t>
            </a:r>
            <a:r>
              <a:rPr lang="hu-HU" dirty="0" err="1"/>
              <a:t>hiperalgezéia</a:t>
            </a:r>
            <a:endParaRPr lang="hu-HU" dirty="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2759ED0-3C80-7115-CF62-231C91AF4B96}"/>
              </a:ext>
            </a:extLst>
          </p:cNvPr>
          <p:cNvSpPr/>
          <p:nvPr/>
        </p:nvSpPr>
        <p:spPr>
          <a:xfrm>
            <a:off x="3662039" y="5521911"/>
            <a:ext cx="4594194" cy="104756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Tolerancia jelensége, </a:t>
            </a:r>
            <a:r>
              <a:rPr lang="hu-HU" dirty="0" err="1"/>
              <a:t>fájdalmi</a:t>
            </a:r>
            <a:r>
              <a:rPr lang="hu-HU" dirty="0"/>
              <a:t> mechanizmusok változása (</a:t>
            </a:r>
            <a:r>
              <a:rPr lang="hu-HU" dirty="0" err="1"/>
              <a:t>ópioidra</a:t>
            </a:r>
            <a:r>
              <a:rPr lang="hu-HU" dirty="0"/>
              <a:t> nyújtott válaszkészség romlása)</a:t>
            </a:r>
          </a:p>
        </p:txBody>
      </p:sp>
      <p:pic>
        <p:nvPicPr>
          <p:cNvPr id="11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1C4089E4-F16D-A00C-72DC-25FDD528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8658DC3-203A-B077-1281-02C14BC5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50546" cy="3838328"/>
          </a:xfrm>
        </p:spPr>
        <p:txBody>
          <a:bodyPr/>
          <a:lstStyle/>
          <a:p>
            <a:r>
              <a:rPr lang="hu-HU" dirty="0" err="1"/>
              <a:t>Hipogonadizmus</a:t>
            </a:r>
            <a:r>
              <a:rPr lang="hu-HU" dirty="0"/>
              <a:t> </a:t>
            </a:r>
          </a:p>
          <a:p>
            <a:r>
              <a:rPr lang="hu-HU" dirty="0" err="1"/>
              <a:t>cortisol</a:t>
            </a:r>
            <a:r>
              <a:rPr lang="hu-HU" dirty="0"/>
              <a:t> </a:t>
            </a:r>
            <a:r>
              <a:rPr lang="hu-HU" dirty="0" err="1"/>
              <a:t>deficiencia</a:t>
            </a:r>
            <a:r>
              <a:rPr lang="hu-HU" dirty="0"/>
              <a:t>, ACTH </a:t>
            </a:r>
            <a:r>
              <a:rPr lang="hu-HU" dirty="0" err="1"/>
              <a:t>szupresszió</a:t>
            </a:r>
            <a:endParaRPr lang="hu-HU" dirty="0"/>
          </a:p>
          <a:p>
            <a:r>
              <a:rPr lang="en-US" dirty="0"/>
              <a:t>negative impact on bone health</a:t>
            </a:r>
            <a:endParaRPr lang="hu-HU" dirty="0"/>
          </a:p>
          <a:p>
            <a:r>
              <a:rPr lang="hu-HU" dirty="0"/>
              <a:t>OI-</a:t>
            </a:r>
            <a:r>
              <a:rPr lang="hu-HU" dirty="0" err="1"/>
              <a:t>hyperprolactinaemia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8808B94-6B16-F34F-C9E2-E7A01D66B960}"/>
              </a:ext>
            </a:extLst>
          </p:cNvPr>
          <p:cNvSpPr txBox="1"/>
          <p:nvPr/>
        </p:nvSpPr>
        <p:spPr>
          <a:xfrm>
            <a:off x="82118" y="609155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doi</a:t>
            </a:r>
            <a:r>
              <a:rPr lang="hu-HU" dirty="0"/>
              <a:t>: 10.1530/EJE-18-0270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F267D290-FEF6-D66C-2743-AE6785FDA405}"/>
              </a:ext>
            </a:extLst>
          </p:cNvPr>
          <p:cNvSpPr/>
          <p:nvPr/>
        </p:nvSpPr>
        <p:spPr>
          <a:xfrm>
            <a:off x="838200" y="449161"/>
            <a:ext cx="3630967" cy="115409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Ópioid</a:t>
            </a:r>
            <a:r>
              <a:rPr lang="hu-HU" dirty="0"/>
              <a:t> indukálta </a:t>
            </a:r>
            <a:r>
              <a:rPr lang="hu-HU" dirty="0" err="1"/>
              <a:t>endokrinopátiák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3AD679A-7552-0688-C894-44BC3DDAD58D}"/>
              </a:ext>
            </a:extLst>
          </p:cNvPr>
          <p:cNvSpPr txBox="1"/>
          <p:nvPr/>
        </p:nvSpPr>
        <p:spPr>
          <a:xfrm>
            <a:off x="82118" y="6399330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doi</a:t>
            </a:r>
            <a:r>
              <a:rPr lang="hu-HU" dirty="0"/>
              <a:t>: 10.1007/s11864-023-01091-2.</a:t>
            </a:r>
          </a:p>
        </p:txBody>
      </p:sp>
      <p:pic>
        <p:nvPicPr>
          <p:cNvPr id="9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14A3B621-327C-68DB-35F7-BC06CD5B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ACB1116E-126B-4402-9193-5EA6F4C7AC36}"/>
              </a:ext>
            </a:extLst>
          </p:cNvPr>
          <p:cNvSpPr/>
          <p:nvPr/>
        </p:nvSpPr>
        <p:spPr>
          <a:xfrm>
            <a:off x="6096000" y="333751"/>
            <a:ext cx="4163628" cy="12695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Immunszupresszió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751F3ED-5F18-2D39-745B-B5D71BC443D6}"/>
              </a:ext>
            </a:extLst>
          </p:cNvPr>
          <p:cNvSpPr txBox="1"/>
          <p:nvPr/>
        </p:nvSpPr>
        <p:spPr>
          <a:xfrm>
            <a:off x="5539666" y="1822332"/>
            <a:ext cx="5726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-közvetlen hatás immunsejteken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-</a:t>
            </a:r>
            <a:r>
              <a:rPr lang="hu-HU" dirty="0" err="1"/>
              <a:t>közvetvetett</a:t>
            </a:r>
            <a:r>
              <a:rPr lang="hu-HU" dirty="0"/>
              <a:t> hatás immunmediátorokon keresztül</a:t>
            </a:r>
          </a:p>
          <a:p>
            <a:endParaRPr lang="hu-HU" dirty="0"/>
          </a:p>
          <a:p>
            <a:r>
              <a:rPr lang="hu-HU" dirty="0"/>
              <a:t>-hatás a központi idegrendszeren keresztül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09631D8C-2224-C335-C57A-88249B6661D7}"/>
              </a:ext>
            </a:extLst>
          </p:cNvPr>
          <p:cNvSpPr/>
          <p:nvPr/>
        </p:nvSpPr>
        <p:spPr>
          <a:xfrm>
            <a:off x="8886548" y="1669002"/>
            <a:ext cx="2947386" cy="50074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opioid</a:t>
            </a:r>
            <a:r>
              <a:rPr lang="hu-HU" dirty="0"/>
              <a:t> receptorokat </a:t>
            </a:r>
            <a:r>
              <a:rPr lang="hu-HU" dirty="0" err="1"/>
              <a:t>expresszáló</a:t>
            </a:r>
            <a:r>
              <a:rPr lang="hu-HU" dirty="0"/>
              <a:t> immunsejtek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C1CFEED2-3587-DCFF-F410-853EF27631B7}"/>
              </a:ext>
            </a:extLst>
          </p:cNvPr>
          <p:cNvSpPr/>
          <p:nvPr/>
        </p:nvSpPr>
        <p:spPr>
          <a:xfrm>
            <a:off x="8886548" y="2235495"/>
            <a:ext cx="2947386" cy="10137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nem </a:t>
            </a:r>
            <a:r>
              <a:rPr lang="hu-HU" dirty="0" err="1"/>
              <a:t>opioid</a:t>
            </a:r>
            <a:r>
              <a:rPr lang="hu-HU" dirty="0"/>
              <a:t> receptorokhoz kötődő </a:t>
            </a:r>
            <a:r>
              <a:rPr lang="hu-HU" dirty="0" err="1"/>
              <a:t>opioidokon</a:t>
            </a:r>
            <a:r>
              <a:rPr lang="hu-HU" dirty="0"/>
              <a:t> keresztül, például a toll-like receptor 4-en (TLR-4) keresztül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A02846B9-F41D-E8C1-FC1F-12909F1C0D3A}"/>
              </a:ext>
            </a:extLst>
          </p:cNvPr>
          <p:cNvSpPr/>
          <p:nvPr/>
        </p:nvSpPr>
        <p:spPr>
          <a:xfrm>
            <a:off x="7981024" y="4029623"/>
            <a:ext cx="3923929" cy="249462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centrális </a:t>
            </a:r>
            <a:r>
              <a:rPr lang="hu-HU" dirty="0" err="1"/>
              <a:t>immunszuppresszív</a:t>
            </a:r>
            <a:r>
              <a:rPr lang="hu-HU" dirty="0"/>
              <a:t> hatások vagy a </a:t>
            </a:r>
            <a:r>
              <a:rPr lang="hu-HU" dirty="0" err="1"/>
              <a:t>periaqueductalis</a:t>
            </a:r>
            <a:r>
              <a:rPr lang="hu-HU" dirty="0"/>
              <a:t> szürkeállományon és a szimpatikus idegrendszeren keresztül jelentkeznek, amelyek viszont </a:t>
            </a:r>
            <a:r>
              <a:rPr lang="hu-HU" dirty="0" err="1"/>
              <a:t>immunszuppresszív</a:t>
            </a:r>
            <a:r>
              <a:rPr lang="hu-HU" dirty="0"/>
              <a:t> </a:t>
            </a:r>
            <a:r>
              <a:rPr lang="hu-HU" dirty="0" err="1"/>
              <a:t>aminokat</a:t>
            </a:r>
            <a:r>
              <a:rPr lang="hu-HU" dirty="0"/>
              <a:t> szabadítanak fel, amelyek elnyomják az NK-sejtek </a:t>
            </a:r>
            <a:r>
              <a:rPr lang="hu-HU" dirty="0" err="1"/>
              <a:t>citotoxicitását</a:t>
            </a:r>
            <a:r>
              <a:rPr lang="hu-HU" dirty="0"/>
              <a:t>, vagy az akut morfium D1-receptorokhoz való kötődésén keresztül, ami végső soron gátolja a lép NK-sejtek </a:t>
            </a:r>
            <a:r>
              <a:rPr lang="hu-HU" dirty="0" err="1"/>
              <a:t>citotoxicitását</a:t>
            </a:r>
            <a:r>
              <a:rPr lang="hu-HU" dirty="0"/>
              <a:t> az Y </a:t>
            </a:r>
            <a:r>
              <a:rPr lang="hu-HU" dirty="0" err="1"/>
              <a:t>neuropeptid</a:t>
            </a:r>
            <a:r>
              <a:rPr lang="hu-HU" dirty="0"/>
              <a:t> felszabadulásával</a:t>
            </a:r>
          </a:p>
        </p:txBody>
      </p:sp>
    </p:spTree>
    <p:extLst>
      <p:ext uri="{BB962C8B-B14F-4D97-AF65-F5344CB8AC3E}">
        <p14:creationId xmlns:p14="http://schemas.microsoft.com/office/powerpoint/2010/main" val="4128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8EAC806-BF74-A9EE-5BD8-229F03017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szájszárazság, 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u-HU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ányinger, hányás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u-HU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sökkent gyomor ürülés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u-HU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élmotilitás</a:t>
            </a:r>
            <a:r>
              <a:rPr lang="hu-HU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csökkenés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r>
              <a:rPr lang="hu-HU" dirty="0" err="1">
                <a:solidFill>
                  <a:srgbClr val="002060"/>
                </a:solidFill>
              </a:rPr>
              <a:t>Oddi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sphingter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spazmus</a:t>
            </a:r>
            <a:r>
              <a:rPr lang="hu-HU" dirty="0" err="1">
                <a:sym typeface="Wingdings" panose="05000000000000000000" pitchFamily="2" charset="2"/>
              </a:rPr>
              <a:t>biliáris</a:t>
            </a:r>
            <a:r>
              <a:rPr lang="hu-HU" dirty="0">
                <a:sym typeface="Wingdings" panose="05000000000000000000" pitchFamily="2" charset="2"/>
              </a:rPr>
              <a:t> fájdalom </a:t>
            </a:r>
            <a:r>
              <a:rPr lang="hu-HU" dirty="0" err="1">
                <a:sym typeface="Wingdings" panose="05000000000000000000" pitchFamily="2" charset="2"/>
              </a:rPr>
              <a:t>provokálódhat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olidFill>
                  <a:srgbClr val="002060"/>
                </a:solidFill>
                <a:sym typeface="Wingdings" panose="05000000000000000000" pitchFamily="2" charset="2"/>
              </a:rPr>
              <a:t>étvágytalanság</a:t>
            </a:r>
          </a:p>
          <a:p>
            <a:r>
              <a:rPr lang="hu-HU" dirty="0">
                <a:sym typeface="Wingdings" panose="05000000000000000000" pitchFamily="2" charset="2"/>
              </a:rPr>
              <a:t>székrekedés</a:t>
            </a:r>
          </a:p>
          <a:p>
            <a:r>
              <a:rPr lang="hu-HU" dirty="0">
                <a:sym typeface="Wingdings" panose="05000000000000000000" pitchFamily="2" charset="2"/>
              </a:rPr>
              <a:t>hasi </a:t>
            </a:r>
            <a:r>
              <a:rPr lang="hu-HU" dirty="0" err="1">
                <a:sym typeface="Wingdings" panose="05000000000000000000" pitchFamily="2" charset="2"/>
              </a:rPr>
              <a:t>disztenzió</a:t>
            </a:r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9414AA4-56DD-3CFC-32ED-D1286734527F}"/>
              </a:ext>
            </a:extLst>
          </p:cNvPr>
          <p:cNvSpPr/>
          <p:nvPr/>
        </p:nvSpPr>
        <p:spPr>
          <a:xfrm>
            <a:off x="3471169" y="257452"/>
            <a:ext cx="5761608" cy="22016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/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Opioid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Indukált ​</a:t>
            </a:r>
          </a:p>
          <a:p>
            <a:pPr algn="ctr" fontAlgn="base"/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Gastrointestinális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Szindróma (OIGIS)/</a:t>
            </a:r>
            <a:r>
              <a:rPr lang="en-US" sz="1800" dirty="0"/>
              <a:t>narcotic bowel syndrome (NBS)</a:t>
            </a:r>
            <a:r>
              <a:rPr lang="hu-HU" sz="1800" dirty="0"/>
              <a:t>,</a:t>
            </a:r>
            <a:r>
              <a:rPr lang="en-US" sz="1800" dirty="0"/>
              <a:t> opioid-induced constipation (OIC)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ctr"/>
            <a:endParaRPr lang="hu-HU" dirty="0"/>
          </a:p>
        </p:txBody>
      </p:sp>
      <p:pic>
        <p:nvPicPr>
          <p:cNvPr id="7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2F35A3DE-0059-AED4-2BA1-79C5FEF9F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9E38B5A-EAE5-4A51-4D0F-DBCACCCCB5AF}"/>
              </a:ext>
            </a:extLst>
          </p:cNvPr>
          <p:cNvSpPr txBox="1"/>
          <p:nvPr/>
        </p:nvSpPr>
        <p:spPr>
          <a:xfrm>
            <a:off x="1480" y="655022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DOI: </a:t>
            </a:r>
            <a:r>
              <a:rPr lang="hu-HU" dirty="0">
                <a:hlinkClick r:id="rId3"/>
              </a:rPr>
              <a:t>10.1007/s11894-013-0334-4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32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56930B0D-7559-76AF-BB36-CBB5C1FFD5AD}"/>
              </a:ext>
            </a:extLst>
          </p:cNvPr>
          <p:cNvSpPr txBox="1">
            <a:spLocks/>
          </p:cNvSpPr>
          <p:nvPr/>
        </p:nvSpPr>
        <p:spPr>
          <a:xfrm>
            <a:off x="2978091" y="2343645"/>
            <a:ext cx="8518321" cy="108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/>
              <a:t>Az </a:t>
            </a:r>
            <a:r>
              <a:rPr lang="hu-HU" dirty="0" err="1"/>
              <a:t>ópioid</a:t>
            </a:r>
            <a:r>
              <a:rPr lang="hu-HU" dirty="0"/>
              <a:t> használat nem függetleníthető a </a:t>
            </a:r>
            <a:r>
              <a:rPr lang="hu-HU" dirty="0" err="1"/>
              <a:t>gyulladásos</a:t>
            </a:r>
            <a:r>
              <a:rPr lang="hu-HU" dirty="0"/>
              <a:t> és tumoros  folyamatoktól.</a:t>
            </a:r>
            <a:endParaRPr lang="hu-HU" u="sng" dirty="0">
              <a:solidFill>
                <a:srgbClr val="0070C0"/>
              </a:solidFill>
            </a:endParaRPr>
          </a:p>
          <a:p>
            <a:endParaRPr lang="hu-HU" u="sng" dirty="0">
              <a:solidFill>
                <a:srgbClr val="0070C0"/>
              </a:solidFill>
            </a:endParaRPr>
          </a:p>
          <a:p>
            <a:endParaRPr lang="hu-HU" u="sng" dirty="0">
              <a:solidFill>
                <a:srgbClr val="0070C0"/>
              </a:solidFill>
            </a:endParaRPr>
          </a:p>
          <a:p>
            <a:endParaRPr lang="hu-HU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 képen orvosi, egészségügy, Orvosi felszerelés, személy látható&#10;&#10;Automatikusan generált leírás">
            <a:extLst>
              <a:ext uri="{FF2B5EF4-FFF2-40B4-BE49-F238E27FC236}">
                <a16:creationId xmlns:a16="http://schemas.microsoft.com/office/drawing/2014/main" id="{9F13DC0F-BE5F-5BB7-2370-715B5BD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24" y="4004995"/>
            <a:ext cx="3419856" cy="2846832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5B3D618-F600-6BF8-D9CF-39001B477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039" y="1097909"/>
            <a:ext cx="4592134" cy="57401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D05840-AB5B-8AE8-BD21-DF9EBC73D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68" y="4356849"/>
            <a:ext cx="2143125" cy="2143125"/>
          </a:xfrm>
          <a:prstGeom prst="rect">
            <a:avLst/>
          </a:prstGeom>
        </p:spPr>
      </p:pic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16083D05-9967-02EB-8DC5-3247E887E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7526038" cy="3967993"/>
          </a:xfrm>
          <a:prstGeom prst="rect">
            <a:avLst/>
          </a:prstGeom>
        </p:spPr>
      </p:pic>
      <p:pic>
        <p:nvPicPr>
          <p:cNvPr id="13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FEC5C1BE-261C-328B-803C-3BC22CDE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-2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8F112AD6-B5CA-01D4-F611-B862F313A9C0}"/>
              </a:ext>
            </a:extLst>
          </p:cNvPr>
          <p:cNvSpPr txBox="1">
            <a:spLocks/>
          </p:cNvSpPr>
          <p:nvPr/>
        </p:nvSpPr>
        <p:spPr>
          <a:xfrm>
            <a:off x="2915876" y="-70314"/>
            <a:ext cx="6614020" cy="51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400" dirty="0"/>
              <a:t>Használjam a lehető legkevesebb </a:t>
            </a:r>
            <a:r>
              <a:rPr lang="hu-HU" sz="2400" dirty="0" err="1">
                <a:solidFill>
                  <a:srgbClr val="FFFF00"/>
                </a:solidFill>
              </a:rPr>
              <a:t>ópioidot</a:t>
            </a:r>
            <a:r>
              <a:rPr lang="hu-HU" sz="2400" dirty="0">
                <a:solidFill>
                  <a:srgbClr val="FFFF00"/>
                </a:solidFill>
              </a:rPr>
              <a:t>…?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33005-3C62-D838-C0D0-E6B2AF3E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5208"/>
            <a:ext cx="10313634" cy="2095130"/>
          </a:xfrm>
        </p:spPr>
        <p:txBody>
          <a:bodyPr>
            <a:normAutofit/>
          </a:bodyPr>
          <a:lstStyle/>
          <a:p>
            <a:r>
              <a:rPr lang="hu-HU" sz="3100" dirty="0"/>
              <a:t>A perifériás </a:t>
            </a:r>
            <a:r>
              <a:rPr lang="hu-HU" sz="3100" dirty="0" err="1"/>
              <a:t>opioid</a:t>
            </a:r>
            <a:r>
              <a:rPr lang="hu-HU" sz="3100" dirty="0"/>
              <a:t> receptorok kiemelkedő szerepe </a:t>
            </a:r>
            <a:r>
              <a:rPr lang="hu-HU" sz="3100" dirty="0" err="1"/>
              <a:t>gyulladásos</a:t>
            </a:r>
            <a:r>
              <a:rPr lang="hu-HU" sz="3100" dirty="0"/>
              <a:t> eredetű, valamint </a:t>
            </a:r>
            <a:r>
              <a:rPr lang="hu-HU" sz="3100" dirty="0" err="1"/>
              <a:t>viscerális</a:t>
            </a:r>
            <a:r>
              <a:rPr lang="hu-HU" sz="3100" dirty="0"/>
              <a:t> és daganatos fájdalmak csillapításában.</a:t>
            </a:r>
            <a:endParaRPr lang="hu-HU" dirty="0"/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B7011327-E070-BB17-183D-0A25AD9D8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32735"/>
              </p:ext>
            </p:extLst>
          </p:nvPr>
        </p:nvGraphicFramePr>
        <p:xfrm>
          <a:off x="685800" y="2523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D80DA06C-3219-0AF0-58B0-41F32585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94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681938A-E46D-5D8F-AE50-82F8048E6FDF}"/>
              </a:ext>
            </a:extLst>
          </p:cNvPr>
          <p:cNvSpPr txBox="1"/>
          <p:nvPr/>
        </p:nvSpPr>
        <p:spPr>
          <a:xfrm>
            <a:off x="2265028" y="2365696"/>
            <a:ext cx="681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Köszönöm a figyelmet</a:t>
            </a:r>
          </a:p>
        </p:txBody>
      </p:sp>
      <p:pic>
        <p:nvPicPr>
          <p:cNvPr id="3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5A04D807-E643-19F1-3043-2B538872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91847-DEAF-A47F-B171-AF000AEF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59" y="52451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/>
              <a:t>Ópioid</a:t>
            </a:r>
            <a:r>
              <a:rPr lang="hu-HU" dirty="0"/>
              <a:t> kezelés befolyásolhatja az akut </a:t>
            </a:r>
            <a:r>
              <a:rPr lang="hu-HU" dirty="0" err="1"/>
              <a:t>pancreatitis</a:t>
            </a:r>
            <a:r>
              <a:rPr lang="hu-HU" dirty="0"/>
              <a:t> súlyosságát.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7DAB7612-80E3-AA81-D772-40B2CFA34121}"/>
              </a:ext>
            </a:extLst>
          </p:cNvPr>
          <p:cNvSpPr/>
          <p:nvPr/>
        </p:nvSpPr>
        <p:spPr>
          <a:xfrm>
            <a:off x="1048624" y="2439252"/>
            <a:ext cx="9546671" cy="87245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Különböző </a:t>
            </a:r>
            <a:r>
              <a:rPr lang="hu-HU" dirty="0" err="1">
                <a:solidFill>
                  <a:schemeClr val="tx1"/>
                </a:solidFill>
              </a:rPr>
              <a:t>ópioidok</a:t>
            </a:r>
            <a:r>
              <a:rPr lang="hu-HU" dirty="0">
                <a:solidFill>
                  <a:schemeClr val="tx1"/>
                </a:solidFill>
              </a:rPr>
              <a:t> eltérő hatásúak lehetnek. 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DOI: </a:t>
            </a:r>
            <a:r>
              <a:rPr lang="hu-HU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10.3390/ijms23031192 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8B99986-99FA-2EF6-C81E-D0595B442BB0}"/>
              </a:ext>
            </a:extLst>
          </p:cNvPr>
          <p:cNvSpPr/>
          <p:nvPr/>
        </p:nvSpPr>
        <p:spPr>
          <a:xfrm>
            <a:off x="1048624" y="4060272"/>
            <a:ext cx="9546671" cy="108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Morfin kezelés súlyosbíthatja az akut </a:t>
            </a:r>
            <a:r>
              <a:rPr lang="hu-HU" dirty="0" err="1">
                <a:solidFill>
                  <a:schemeClr val="tx1"/>
                </a:solidFill>
              </a:rPr>
              <a:t>pancreatitist</a:t>
            </a:r>
            <a:r>
              <a:rPr lang="hu-HU" dirty="0">
                <a:solidFill>
                  <a:schemeClr val="tx1"/>
                </a:solidFill>
              </a:rPr>
              <a:t>, késleltetheti a regenerációt.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doi</a:t>
            </a:r>
            <a:r>
              <a:rPr lang="hu-HU" dirty="0">
                <a:solidFill>
                  <a:schemeClr val="tx1"/>
                </a:solidFill>
              </a:rPr>
              <a:t>:</a:t>
            </a:r>
            <a:r>
              <a:rPr lang="hu-HU" dirty="0"/>
              <a:t> </a:t>
            </a:r>
            <a:r>
              <a:rPr lang="hu-HU" u="sng" dirty="0">
                <a:solidFill>
                  <a:srgbClr val="0070C0"/>
                </a:solidFill>
              </a:rPr>
              <a:t>10.1136/gutjnl-2017-313717</a:t>
            </a:r>
            <a:endParaRPr lang="hu-HU" dirty="0"/>
          </a:p>
          <a:p>
            <a:pPr algn="ctr"/>
            <a:endParaRPr lang="hu-HU" dirty="0"/>
          </a:p>
        </p:txBody>
      </p:sp>
      <p:pic>
        <p:nvPicPr>
          <p:cNvPr id="7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DEC8C7AB-773F-A5D4-BCFD-57BE8DA4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954F9B7E-C2A7-3548-3B4B-48BD8CFD76DF}"/>
              </a:ext>
            </a:extLst>
          </p:cNvPr>
          <p:cNvSpPr/>
          <p:nvPr/>
        </p:nvSpPr>
        <p:spPr>
          <a:xfrm>
            <a:off x="270029" y="1861136"/>
            <a:ext cx="11208797" cy="1984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18B54E-B119-2173-BE58-D4DDD1B0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6744" cy="1262303"/>
          </a:xfrm>
        </p:spPr>
        <p:txBody>
          <a:bodyPr>
            <a:noAutofit/>
          </a:bodyPr>
          <a:lstStyle/>
          <a:p>
            <a:r>
              <a:rPr lang="hu-HU" sz="3200" dirty="0"/>
              <a:t>Állatokon és embereken végzett vizsgálatok azt sugallják, hogy az </a:t>
            </a:r>
            <a:r>
              <a:rPr lang="hu-HU" sz="3200" b="1" dirty="0" err="1">
                <a:solidFill>
                  <a:srgbClr val="002060"/>
                </a:solidFill>
              </a:rPr>
              <a:t>ópioidok</a:t>
            </a:r>
            <a:r>
              <a:rPr lang="hu-HU" sz="3200" b="1" dirty="0">
                <a:solidFill>
                  <a:srgbClr val="002060"/>
                </a:solidFill>
              </a:rPr>
              <a:t> befolyásolhatják a rosszindulatú folyamatok progresszióját</a:t>
            </a:r>
            <a:r>
              <a:rPr lang="hu-HU" sz="3200" dirty="0"/>
              <a:t>.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CEFDBDF8-66A5-CEF9-72F5-5C76D9903B2E}"/>
              </a:ext>
            </a:extLst>
          </p:cNvPr>
          <p:cNvSpPr/>
          <p:nvPr/>
        </p:nvSpPr>
        <p:spPr>
          <a:xfrm>
            <a:off x="270029" y="4158557"/>
            <a:ext cx="10693892" cy="1984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8062C8-4A5E-5222-6F67-DEFBB345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0" y="1790114"/>
            <a:ext cx="112975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Az </a:t>
            </a:r>
            <a:r>
              <a:rPr lang="hu-HU" sz="2000" dirty="0" err="1"/>
              <a:t>opioidok</a:t>
            </a:r>
            <a:r>
              <a:rPr lang="hu-HU" sz="2000" dirty="0"/>
              <a:t> által kiváltott tumoros folyamatok </a:t>
            </a:r>
            <a:r>
              <a:rPr lang="hu-HU" sz="2000" u="sng" dirty="0"/>
              <a:t>progressziójának lehetséges mechanizmusai</a:t>
            </a:r>
            <a:r>
              <a:rPr lang="hu-HU" sz="2000" dirty="0"/>
              <a:t> közé tartozik:</a:t>
            </a:r>
          </a:p>
          <a:p>
            <a:r>
              <a:rPr lang="hu-HU" sz="2000" dirty="0"/>
              <a:t> a </a:t>
            </a:r>
            <a:r>
              <a:rPr lang="el-GR" sz="2000" dirty="0"/>
              <a:t>μ-</a:t>
            </a:r>
            <a:r>
              <a:rPr lang="hu-HU" sz="2000" dirty="0" err="1"/>
              <a:t>opioid</a:t>
            </a:r>
            <a:r>
              <a:rPr lang="hu-HU" sz="2000" dirty="0"/>
              <a:t> receptor (MOR) aktiválása, </a:t>
            </a:r>
          </a:p>
          <a:p>
            <a:r>
              <a:rPr lang="hu-HU" sz="2000" dirty="0"/>
              <a:t>az </a:t>
            </a:r>
            <a:r>
              <a:rPr lang="hu-HU" sz="2000" dirty="0" err="1"/>
              <a:t>immunszuppresszió</a:t>
            </a:r>
            <a:r>
              <a:rPr lang="hu-HU" sz="2000" dirty="0"/>
              <a:t> kiváltása, </a:t>
            </a:r>
          </a:p>
          <a:p>
            <a:r>
              <a:rPr lang="hu-HU" sz="2000" dirty="0"/>
              <a:t>a rákkal összefüggő gyulladások elősegítése és </a:t>
            </a:r>
          </a:p>
          <a:p>
            <a:r>
              <a:rPr lang="hu-HU" sz="2000" dirty="0"/>
              <a:t>az </a:t>
            </a:r>
            <a:r>
              <a:rPr lang="hu-HU" sz="2000" dirty="0" err="1"/>
              <a:t>angiogenezis</a:t>
            </a:r>
            <a:r>
              <a:rPr lang="hu-HU" sz="2000" dirty="0"/>
              <a:t> elősegítése. 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Más vizsgálatok kimutatták, hogy </a:t>
            </a:r>
            <a:r>
              <a:rPr lang="hu-HU" sz="2000" u="sng" dirty="0"/>
              <a:t>az </a:t>
            </a:r>
            <a:r>
              <a:rPr lang="hu-HU" sz="2000" u="sng" dirty="0" err="1"/>
              <a:t>opioidok</a:t>
            </a:r>
            <a:r>
              <a:rPr lang="hu-HU" sz="2000" u="sng" dirty="0"/>
              <a:t> késleltethetik a rák progresszióját</a:t>
            </a:r>
            <a:r>
              <a:rPr lang="hu-HU" sz="2000" dirty="0"/>
              <a:t>: </a:t>
            </a:r>
          </a:p>
          <a:p>
            <a:r>
              <a:rPr lang="hu-HU" sz="2000" dirty="0"/>
              <a:t>Például a morfin klinikailag releváns dózisokban </a:t>
            </a:r>
            <a:r>
              <a:rPr lang="hu-HU" sz="2000" dirty="0" err="1"/>
              <a:t>apoptózist</a:t>
            </a:r>
            <a:r>
              <a:rPr lang="hu-HU" sz="2000" dirty="0"/>
              <a:t> és nekrózist válthat ki a humán tüdőráksejtekben.</a:t>
            </a:r>
          </a:p>
          <a:p>
            <a:r>
              <a:rPr lang="hu-HU" sz="2000" dirty="0"/>
              <a:t>a morfin </a:t>
            </a:r>
            <a:r>
              <a:rPr lang="hu-HU" sz="2000" dirty="0" err="1"/>
              <a:t>antiangiogén</a:t>
            </a:r>
            <a:r>
              <a:rPr lang="hu-HU" sz="2000" dirty="0"/>
              <a:t> tulajdonságokat mutatott azáltal, hogy gátolja a </a:t>
            </a:r>
            <a:r>
              <a:rPr lang="hu-HU" sz="2000" dirty="0" err="1"/>
              <a:t>hipoxia</a:t>
            </a:r>
            <a:r>
              <a:rPr lang="hu-HU" sz="2000" dirty="0"/>
              <a:t> által kiváltott </a:t>
            </a:r>
            <a:r>
              <a:rPr lang="hu-HU" sz="2000" dirty="0" err="1"/>
              <a:t>vaszkuláris</a:t>
            </a:r>
            <a:r>
              <a:rPr lang="hu-HU" sz="2000" dirty="0"/>
              <a:t> </a:t>
            </a:r>
            <a:r>
              <a:rPr lang="hu-HU" sz="2000" dirty="0" err="1"/>
              <a:t>endoteliális</a:t>
            </a:r>
            <a:r>
              <a:rPr lang="hu-HU" sz="2000" dirty="0"/>
              <a:t> növekedési faktor (VEGF) expresszióját </a:t>
            </a:r>
            <a:r>
              <a:rPr lang="hu-HU" sz="2000" dirty="0" err="1"/>
              <a:t>vaszkuláris</a:t>
            </a:r>
            <a:r>
              <a:rPr lang="hu-HU" sz="2000" dirty="0"/>
              <a:t> </a:t>
            </a:r>
            <a:r>
              <a:rPr lang="hu-HU" sz="2000" dirty="0" err="1"/>
              <a:t>endoteliális</a:t>
            </a:r>
            <a:r>
              <a:rPr lang="hu-HU" sz="2000" dirty="0"/>
              <a:t> sejtekben.</a:t>
            </a:r>
          </a:p>
          <a:p>
            <a:endParaRPr lang="hu-HU" sz="2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19B5885-457C-DC8F-25B9-412224BC5437}"/>
              </a:ext>
            </a:extLst>
          </p:cNvPr>
          <p:cNvSpPr txBox="1"/>
          <p:nvPr/>
        </p:nvSpPr>
        <p:spPr>
          <a:xfrm>
            <a:off x="0" y="63751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DOI: </a:t>
            </a:r>
            <a:r>
              <a:rPr lang="hu-HU" dirty="0">
                <a:hlinkClick r:id="rId3"/>
              </a:rPr>
              <a:t>10.1016/j.neulet.2021.135661</a:t>
            </a:r>
            <a:endParaRPr lang="hu-HU" dirty="0"/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3CB6FE23-964E-4D1E-347C-7E82857F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AA3164-BD0E-0AF4-7B59-B7C8865A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25B632-3DEE-6B3E-66FC-430FA7F1E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A képen szöveg, képernyőkép, Betűtípus, kör látható&#10;&#10;Automatikusan generált leírás">
            <a:extLst>
              <a:ext uri="{FF2B5EF4-FFF2-40B4-BE49-F238E27FC236}">
                <a16:creationId xmlns:a16="http://schemas.microsoft.com/office/drawing/2014/main" id="{97D84C58-6706-E0A7-FF45-7A17F44E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07" y="92625"/>
            <a:ext cx="11115675" cy="646747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773A713-54DA-7F5A-3556-FF2FAC382E80}"/>
              </a:ext>
            </a:extLst>
          </p:cNvPr>
          <p:cNvSpPr txBox="1"/>
          <p:nvPr/>
        </p:nvSpPr>
        <p:spPr>
          <a:xfrm>
            <a:off x="0" y="6560100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PAIN161(3):496-501, </a:t>
            </a:r>
            <a:r>
              <a:rPr lang="hu-HU" dirty="0" err="1"/>
              <a:t>March</a:t>
            </a:r>
            <a:r>
              <a:rPr lang="hu-HU" dirty="0"/>
              <a:t> 2020. </a:t>
            </a:r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8BF32656-5B81-EA1E-879F-1760569E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3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995061B-CBE2-9501-9150-3B276618B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Az </a:t>
            </a:r>
            <a:r>
              <a:rPr lang="hu-HU" dirty="0" err="1"/>
              <a:t>opioidok</a:t>
            </a:r>
            <a:r>
              <a:rPr lang="hu-HU" dirty="0"/>
              <a:t> által kiváltott sejtes hatások és jelátviteli utak együttesen </a:t>
            </a:r>
            <a:r>
              <a:rPr lang="hu-HU" dirty="0" err="1"/>
              <a:t>endothel</a:t>
            </a:r>
            <a:r>
              <a:rPr lang="hu-HU" dirty="0"/>
              <a:t>- és tumorsejtek </a:t>
            </a:r>
            <a:r>
              <a:rPr lang="hu-HU" dirty="0" err="1"/>
              <a:t>proliferációjához</a:t>
            </a:r>
            <a:r>
              <a:rPr lang="hu-HU" dirty="0"/>
              <a:t>, migrációjához, inváziójához és EMT-</a:t>
            </a:r>
            <a:r>
              <a:rPr lang="hu-HU" dirty="0" err="1"/>
              <a:t>hez</a:t>
            </a:r>
            <a:r>
              <a:rPr lang="hu-HU" dirty="0"/>
              <a:t>, </a:t>
            </a:r>
            <a:r>
              <a:rPr lang="hu-HU" dirty="0" err="1"/>
              <a:t>immunszuppresszióhoz</a:t>
            </a:r>
            <a:r>
              <a:rPr lang="hu-HU" dirty="0"/>
              <a:t>, valamint megnövekedett </a:t>
            </a:r>
            <a:r>
              <a:rPr lang="hu-HU" dirty="0" err="1"/>
              <a:t>vaszkuláris</a:t>
            </a:r>
            <a:r>
              <a:rPr lang="hu-HU" dirty="0"/>
              <a:t> </a:t>
            </a:r>
            <a:r>
              <a:rPr lang="hu-HU" dirty="0" err="1"/>
              <a:t>permeabilitáshoz</a:t>
            </a:r>
            <a:r>
              <a:rPr lang="hu-HU" dirty="0"/>
              <a:t> vezetnek, így elősegítik a rák progresszióját és </a:t>
            </a:r>
            <a:r>
              <a:rPr lang="hu-HU" dirty="0" err="1"/>
              <a:t>metasztázisképzését</a:t>
            </a:r>
            <a:r>
              <a:rPr lang="hu-HU" dirty="0"/>
              <a:t>. </a:t>
            </a:r>
          </a:p>
        </p:txBody>
      </p:sp>
      <p:pic>
        <p:nvPicPr>
          <p:cNvPr id="5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69C288B9-5A41-8D5A-B2E0-7D143650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1731D70-2695-BB4D-244F-1B96E322E814}"/>
              </a:ext>
            </a:extLst>
          </p:cNvPr>
          <p:cNvSpPr txBox="1"/>
          <p:nvPr/>
        </p:nvSpPr>
        <p:spPr>
          <a:xfrm>
            <a:off x="1398" y="6480201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PAIN161(3):496-501, </a:t>
            </a:r>
            <a:r>
              <a:rPr lang="hu-HU" dirty="0" err="1"/>
              <a:t>March</a:t>
            </a:r>
            <a:r>
              <a:rPr lang="hu-HU" dirty="0"/>
              <a:t> 2020. </a:t>
            </a:r>
          </a:p>
        </p:txBody>
      </p:sp>
    </p:spTree>
    <p:extLst>
      <p:ext uri="{BB962C8B-B14F-4D97-AF65-F5344CB8AC3E}">
        <p14:creationId xmlns:p14="http://schemas.microsoft.com/office/powerpoint/2010/main" val="281556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0CDB1-1B23-3F68-66BA-A92105C6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2311153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tanulmányok azt mutatják, hogy a </a:t>
            </a: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 dózisú </a:t>
            </a:r>
            <a:r>
              <a:rPr lang="hu-H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ópioid</a:t>
            </a: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kezelés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vagy a </a:t>
            </a: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 magas expressziója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rosszindulatú mintákban </a:t>
            </a:r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rosszabb túlélési eredménnyel járt</a:t>
            </a:r>
            <a:b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683C-8B4D-F9C6-8FDA-5991C4F1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920753"/>
            <a:ext cx="10131425" cy="3719744"/>
          </a:xfrm>
        </p:spPr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tüdőrákban </a:t>
            </a:r>
            <a:r>
              <a:rPr lang="fi-FI" dirty="0"/>
              <a:t>DOI: </a:t>
            </a:r>
            <a:r>
              <a:rPr lang="fi-FI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10.1097/j.pain.0000000000001630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hepatocelluláris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karcinómában </a:t>
            </a:r>
            <a:r>
              <a:rPr lang="hu-HU" dirty="0"/>
              <a:t>DOI: </a:t>
            </a:r>
            <a:r>
              <a:rPr lang="hu-HU" dirty="0">
                <a:hlinkClick r:id="rId4"/>
              </a:rPr>
              <a:t>10.1016/j.canlet.2019.03.038</a:t>
            </a:r>
            <a:endParaRPr lang="hu-HU" dirty="0"/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gége laphámsejtes karcinómában </a:t>
            </a:r>
            <a:r>
              <a:rPr lang="pt-BR" dirty="0"/>
              <a:t>DOI: </a:t>
            </a:r>
            <a:r>
              <a:rPr lang="pt-BR" dirty="0">
                <a:hlinkClick r:id="rId5"/>
              </a:rPr>
              <a:t>10.1016/j.bja.2020.07.051</a:t>
            </a:r>
            <a:r>
              <a:rPr lang="hu-HU" dirty="0"/>
              <a:t> </a:t>
            </a: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metasztatikus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prosztatarákban szenvedő betegeknél .</a:t>
            </a:r>
            <a:endParaRPr lang="hu-HU" dirty="0"/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  <p:pic>
        <p:nvPicPr>
          <p:cNvPr id="6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1155C0BB-55DA-DF23-AB18-7DF91EF4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5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4551E2-3798-80CA-033E-5BC9A9A6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2020-ban készült </a:t>
            </a:r>
            <a:r>
              <a:rPr lang="en-US" dirty="0"/>
              <a:t> </a:t>
            </a:r>
            <a:r>
              <a:rPr lang="hu-HU" dirty="0"/>
              <a:t>nemzetközi</a:t>
            </a:r>
            <a:r>
              <a:rPr lang="en-US" dirty="0"/>
              <a:t> prospective, longitudinal EPCCS</a:t>
            </a:r>
            <a:r>
              <a:rPr lang="hu-HU" dirty="0"/>
              <a:t> (European </a:t>
            </a:r>
            <a:r>
              <a:rPr lang="hu-HU" dirty="0" err="1"/>
              <a:t>Palliative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Symptom</a:t>
            </a:r>
            <a:r>
              <a:rPr lang="hu-HU" dirty="0"/>
              <a:t>)</a:t>
            </a:r>
            <a:r>
              <a:rPr lang="en-US" dirty="0"/>
              <a:t> </a:t>
            </a:r>
            <a:r>
              <a:rPr lang="hu-HU" dirty="0"/>
              <a:t>vizsgálat</a:t>
            </a:r>
            <a:r>
              <a:rPr lang="en-US" dirty="0"/>
              <a:t> 1739</a:t>
            </a:r>
            <a:r>
              <a:rPr lang="hu-HU" dirty="0"/>
              <a:t> fő palliatív kezelésben részesülő beteg bevonásával készült.</a:t>
            </a:r>
            <a:r>
              <a:rPr lang="en-US" dirty="0"/>
              <a:t> </a:t>
            </a:r>
            <a:r>
              <a:rPr lang="hu-HU" dirty="0"/>
              <a:t>Az </a:t>
            </a:r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opioidhasználat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a túlélés között összefüggést </a:t>
            </a:r>
            <a:r>
              <a:rPr lang="hu-HU" dirty="0"/>
              <a:t>talált; </a:t>
            </a:r>
          </a:p>
          <a:p>
            <a:r>
              <a:rPr lang="hu-HU" dirty="0"/>
              <a:t>ez a kapcsolat gyengült egy kis érzékenységet vizsgáló alcsoport-analízisben, amely a CRP-</a:t>
            </a:r>
            <a:r>
              <a:rPr lang="hu-HU" dirty="0" err="1"/>
              <a:t>hez</a:t>
            </a:r>
            <a:r>
              <a:rPr lang="hu-HU" dirty="0"/>
              <a:t> igazodott. Felmerül, hogy a túlélés és az </a:t>
            </a:r>
            <a:r>
              <a:rPr lang="hu-HU" dirty="0" err="1"/>
              <a:t>opioidhasználat</a:t>
            </a:r>
            <a:r>
              <a:rPr lang="hu-HU" dirty="0"/>
              <a:t> között megfigyelt összefüggés </a:t>
            </a:r>
            <a:r>
              <a:rPr lang="hu-H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részben daganatos gyulladásra vezethető vissza.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DF2AF93-1B0A-F420-C4B2-763BADC710D9}"/>
              </a:ext>
            </a:extLst>
          </p:cNvPr>
          <p:cNvSpPr txBox="1"/>
          <p:nvPr/>
        </p:nvSpPr>
        <p:spPr>
          <a:xfrm>
            <a:off x="132522" y="63486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DOI: </a:t>
            </a:r>
            <a:r>
              <a:rPr lang="hu-HU" dirty="0">
                <a:hlinkClick r:id="rId2"/>
              </a:rPr>
              <a:t>10.1007/s00228-019-02801-2</a:t>
            </a:r>
            <a:endParaRPr lang="hu-HU" dirty="0"/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B69DCC2D-B075-7FC4-BD2B-110FA215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08C274-B958-99E0-A559-5DBA7C7C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27" y="510884"/>
            <a:ext cx="4052225" cy="4557849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Használjak minél kevesebb </a:t>
            </a:r>
            <a:r>
              <a:rPr lang="hu-HU" dirty="0" err="1"/>
              <a:t>ópioidot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45AAD4-E349-2A9D-915D-4E6E8607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536" y="1835876"/>
            <a:ext cx="6596701" cy="1593124"/>
          </a:xfrm>
        </p:spPr>
        <p:txBody>
          <a:bodyPr>
            <a:normAutofit/>
          </a:bodyPr>
          <a:lstStyle/>
          <a:p>
            <a:r>
              <a:rPr lang="hu-HU" sz="2000" dirty="0"/>
              <a:t>Áttétes PADC-ban szenvedő betegeknél a </a:t>
            </a:r>
            <a:r>
              <a:rPr lang="hu-HU" sz="2000" u="sng" dirty="0">
                <a:solidFill>
                  <a:srgbClr val="0070C0"/>
                </a:solidFill>
              </a:rPr>
              <a:t>magas dózisú </a:t>
            </a:r>
            <a:r>
              <a:rPr lang="hu-HU" sz="2000" u="sng" dirty="0" err="1">
                <a:solidFill>
                  <a:srgbClr val="0070C0"/>
                </a:solidFill>
              </a:rPr>
              <a:t>ópioid</a:t>
            </a:r>
            <a:r>
              <a:rPr lang="hu-HU" sz="2000" u="sng" dirty="0">
                <a:solidFill>
                  <a:srgbClr val="0070C0"/>
                </a:solidFill>
              </a:rPr>
              <a:t>-használat a túlélés csökkenésével jár, </a:t>
            </a:r>
            <a:r>
              <a:rPr lang="hu-HU" sz="2000" dirty="0"/>
              <a:t>de a kiindulási fájdalom súlyossága és a MOP-R </a:t>
            </a:r>
            <a:r>
              <a:rPr lang="hu-HU" sz="2000" dirty="0" err="1"/>
              <a:t>expressziós</a:t>
            </a:r>
            <a:r>
              <a:rPr lang="hu-HU" sz="2000" dirty="0"/>
              <a:t> pontszáma a tumorszövetben nem korrelál a túléléssel.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45F576-4FF2-ED0B-EAE1-A4A05D614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8412"/>
            <a:ext cx="4394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DOI: </a:t>
            </a:r>
            <a:r>
              <a:rPr kumimoji="0" lang="hu-HU" altLang="hu-H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10.1097/COC.0000000000000714 </a:t>
            </a:r>
            <a:endParaRPr kumimoji="0" lang="hu-HU" altLang="hu-H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https://lh3.googleusercontent.com/Ej6Y3I9QUg1ncDG4DPPLg9iOYIrsqYVMTrx6m7TpAiGuJoM7EUM6ytKA4FfJ2s3aSE012jYVQ7OY2J9sXAAuCUwYQLt7YWg_R1hB5bVr9yFD1f9CeFmTf70tQRQXQ9zlbl3qspg=s0">
            <a:extLst>
              <a:ext uri="{FF2B5EF4-FFF2-40B4-BE49-F238E27FC236}">
                <a16:creationId xmlns:a16="http://schemas.microsoft.com/office/drawing/2014/main" id="{24EAF7F0-BAA8-786D-ECFE-46FFCB15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8" y="0"/>
            <a:ext cx="1470632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3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1712</Words>
  <Application>Microsoft Office PowerPoint</Application>
  <PresentationFormat>Szélesvásznú</PresentationFormat>
  <Paragraphs>135</Paragraphs>
  <Slides>20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Office-téma</vt:lpstr>
      <vt:lpstr>Ópioid receptor agonizmus – funkcionális farmakológia a pancreatitis és pancreas ductalis adenocarcinóma kapcsán </vt:lpstr>
      <vt:lpstr>A perifériás opioid receptorok kiemelkedő szerepe gyulladásos eredetű, valamint viscerális és daganatos fájdalmak csillapításában.</vt:lpstr>
      <vt:lpstr>Ópioid kezelés befolyásolhatja az akut pancreatitis súlyosságát.</vt:lpstr>
      <vt:lpstr>Állatokon és embereken végzett vizsgálatok azt sugallják, hogy az ópioidok befolyásolhatják a rosszindulatú folyamatok progresszióját.</vt:lpstr>
      <vt:lpstr>PowerPoint-bemutató</vt:lpstr>
      <vt:lpstr>PowerPoint-bemutató</vt:lpstr>
      <vt:lpstr>A tanulmányok azt mutatják, hogy a nagy dózisú ópioid kezelés vagy a MOR magas expressziója rosszindulatú mintákban rosszabb túlélési eredménnyel járt </vt:lpstr>
      <vt:lpstr>PowerPoint-bemutató</vt:lpstr>
      <vt:lpstr>Használjak minél kevesebb ópioidot?</vt:lpstr>
      <vt:lpstr>Használjak minél kevesebb ópioidot?</vt:lpstr>
      <vt:lpstr>G-protein kapcsolt receptorok</vt:lpstr>
      <vt:lpstr>PowerPoint-bemutató</vt:lpstr>
      <vt:lpstr>Négy alapvető probléma áll a PDAC magas halálozási foka mögött.</vt:lpstr>
      <vt:lpstr>Leggyakoribb PDAC tünetek diagnóziskor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viktor szabó</cp:lastModifiedBy>
  <cp:revision>8</cp:revision>
  <dcterms:created xsi:type="dcterms:W3CDTF">2020-12-03T17:17:37Z</dcterms:created>
  <dcterms:modified xsi:type="dcterms:W3CDTF">2023-09-28T18:48:15Z</dcterms:modified>
</cp:coreProperties>
</file>