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93" r:id="rId2"/>
  </p:sldMasterIdLst>
  <p:notesMasterIdLst>
    <p:notesMasterId r:id="rId35"/>
  </p:notesMasterIdLst>
  <p:handoutMasterIdLst>
    <p:handoutMasterId r:id="rId36"/>
  </p:handoutMasterIdLst>
  <p:sldIdLst>
    <p:sldId id="256" r:id="rId3"/>
    <p:sldId id="295" r:id="rId4"/>
    <p:sldId id="287" r:id="rId5"/>
    <p:sldId id="288" r:id="rId6"/>
    <p:sldId id="302" r:id="rId7"/>
    <p:sldId id="303" r:id="rId8"/>
    <p:sldId id="257" r:id="rId9"/>
    <p:sldId id="281" r:id="rId10"/>
    <p:sldId id="296" r:id="rId11"/>
    <p:sldId id="289" r:id="rId12"/>
    <p:sldId id="291" r:id="rId13"/>
    <p:sldId id="267" r:id="rId14"/>
    <p:sldId id="275" r:id="rId15"/>
    <p:sldId id="293" r:id="rId16"/>
    <p:sldId id="259" r:id="rId17"/>
    <p:sldId id="301" r:id="rId18"/>
    <p:sldId id="294" r:id="rId19"/>
    <p:sldId id="270" r:id="rId20"/>
    <p:sldId id="292" r:id="rId21"/>
    <p:sldId id="283" r:id="rId22"/>
    <p:sldId id="298" r:id="rId23"/>
    <p:sldId id="300" r:id="rId24"/>
    <p:sldId id="285" r:id="rId25"/>
    <p:sldId id="286" r:id="rId26"/>
    <p:sldId id="271" r:id="rId27"/>
    <p:sldId id="273" r:id="rId28"/>
    <p:sldId id="278" r:id="rId29"/>
    <p:sldId id="277" r:id="rId30"/>
    <p:sldId id="279" r:id="rId31"/>
    <p:sldId id="297" r:id="rId32"/>
    <p:sldId id="262" r:id="rId33"/>
    <p:sldId id="266" r:id="rId34"/>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Poppins Bold" panose="020B0604020202020204" charset="-18"/>
      <p:bold r:id="rId41"/>
    </p:embeddedFont>
    <p:embeddedFont>
      <p:font typeface="Poppins regular" panose="020B0604020202020204" charset="-18"/>
      <p:regular r:id="rId42"/>
    </p:embeddedFont>
    <p:embeddedFont>
      <p:font typeface="Poppins regular" panose="020B0604020202020204" charset="-18"/>
      <p:regular r:id="rId42"/>
    </p:embeddedFont>
  </p:embeddedFontLst>
  <p:defaultTextStyle>
    <a:defPPr>
      <a:defRPr lang="en-US"/>
    </a:defPPr>
    <a:lvl1pPr marL="0" algn="l" defTabSz="382676" rtl="0" eaLnBrk="1" latinLnBrk="0" hangingPunct="1">
      <a:defRPr sz="1507" kern="1200">
        <a:solidFill>
          <a:schemeClr val="tx1"/>
        </a:solidFill>
        <a:latin typeface="+mn-lt"/>
        <a:ea typeface="+mn-ea"/>
        <a:cs typeface="+mn-cs"/>
      </a:defRPr>
    </a:lvl1pPr>
    <a:lvl2pPr marL="382676" algn="l" defTabSz="382676" rtl="0" eaLnBrk="1" latinLnBrk="0" hangingPunct="1">
      <a:defRPr sz="1507" kern="1200">
        <a:solidFill>
          <a:schemeClr val="tx1"/>
        </a:solidFill>
        <a:latin typeface="+mn-lt"/>
        <a:ea typeface="+mn-ea"/>
        <a:cs typeface="+mn-cs"/>
      </a:defRPr>
    </a:lvl2pPr>
    <a:lvl3pPr marL="765353" algn="l" defTabSz="382676" rtl="0" eaLnBrk="1" latinLnBrk="0" hangingPunct="1">
      <a:defRPr sz="1507" kern="1200">
        <a:solidFill>
          <a:schemeClr val="tx1"/>
        </a:solidFill>
        <a:latin typeface="+mn-lt"/>
        <a:ea typeface="+mn-ea"/>
        <a:cs typeface="+mn-cs"/>
      </a:defRPr>
    </a:lvl3pPr>
    <a:lvl4pPr marL="1148029" algn="l" defTabSz="382676" rtl="0" eaLnBrk="1" latinLnBrk="0" hangingPunct="1">
      <a:defRPr sz="1507" kern="1200">
        <a:solidFill>
          <a:schemeClr val="tx1"/>
        </a:solidFill>
        <a:latin typeface="+mn-lt"/>
        <a:ea typeface="+mn-ea"/>
        <a:cs typeface="+mn-cs"/>
      </a:defRPr>
    </a:lvl4pPr>
    <a:lvl5pPr marL="1530706" algn="l" defTabSz="382676" rtl="0" eaLnBrk="1" latinLnBrk="0" hangingPunct="1">
      <a:defRPr sz="1507" kern="1200">
        <a:solidFill>
          <a:schemeClr val="tx1"/>
        </a:solidFill>
        <a:latin typeface="+mn-lt"/>
        <a:ea typeface="+mn-ea"/>
        <a:cs typeface="+mn-cs"/>
      </a:defRPr>
    </a:lvl5pPr>
    <a:lvl6pPr marL="1913382" algn="l" defTabSz="382676" rtl="0" eaLnBrk="1" latinLnBrk="0" hangingPunct="1">
      <a:defRPr sz="1507" kern="1200">
        <a:solidFill>
          <a:schemeClr val="tx1"/>
        </a:solidFill>
        <a:latin typeface="+mn-lt"/>
        <a:ea typeface="+mn-ea"/>
        <a:cs typeface="+mn-cs"/>
      </a:defRPr>
    </a:lvl6pPr>
    <a:lvl7pPr marL="2296058" algn="l" defTabSz="382676" rtl="0" eaLnBrk="1" latinLnBrk="0" hangingPunct="1">
      <a:defRPr sz="1507" kern="1200">
        <a:solidFill>
          <a:schemeClr val="tx1"/>
        </a:solidFill>
        <a:latin typeface="+mn-lt"/>
        <a:ea typeface="+mn-ea"/>
        <a:cs typeface="+mn-cs"/>
      </a:defRPr>
    </a:lvl7pPr>
    <a:lvl8pPr marL="2678735" algn="l" defTabSz="382676" rtl="0" eaLnBrk="1" latinLnBrk="0" hangingPunct="1">
      <a:defRPr sz="1507" kern="1200">
        <a:solidFill>
          <a:schemeClr val="tx1"/>
        </a:solidFill>
        <a:latin typeface="+mn-lt"/>
        <a:ea typeface="+mn-ea"/>
        <a:cs typeface="+mn-cs"/>
      </a:defRPr>
    </a:lvl8pPr>
    <a:lvl9pPr marL="3061411" algn="l" defTabSz="382676" rtl="0" eaLnBrk="1" latinLnBrk="0" hangingPunct="1">
      <a:defRPr sz="1507"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91984134-71C4-4B52-8B82-9779E016C0F6}">
          <p14:sldIdLst>
            <p14:sldId id="256"/>
            <p14:sldId id="295"/>
            <p14:sldId id="287"/>
            <p14:sldId id="288"/>
            <p14:sldId id="302"/>
            <p14:sldId id="303"/>
            <p14:sldId id="257"/>
            <p14:sldId id="281"/>
            <p14:sldId id="296"/>
            <p14:sldId id="289"/>
            <p14:sldId id="291"/>
          </p14:sldIdLst>
        </p14:section>
        <p14:section name="Névtelen szakasz" id="{6377F8BA-EDDF-428D-B74D-2222A3E58C3A}">
          <p14:sldIdLst>
            <p14:sldId id="267"/>
            <p14:sldId id="275"/>
            <p14:sldId id="293"/>
            <p14:sldId id="259"/>
            <p14:sldId id="301"/>
            <p14:sldId id="294"/>
            <p14:sldId id="270"/>
            <p14:sldId id="292"/>
            <p14:sldId id="283"/>
            <p14:sldId id="298"/>
            <p14:sldId id="300"/>
            <p14:sldId id="285"/>
            <p14:sldId id="286"/>
            <p14:sldId id="271"/>
            <p14:sldId id="273"/>
            <p14:sldId id="278"/>
            <p14:sldId id="277"/>
            <p14:sldId id="279"/>
            <p14:sldId id="297"/>
            <p14:sldId id="262"/>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9E9E9"/>
    <a:srgbClr val="121D46"/>
    <a:srgbClr val="173163"/>
    <a:srgbClr val="101941"/>
    <a:srgbClr val="9DA8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52E112-DF09-4710-982F-1BEB7D47A22E}" v="167" dt="2023-09-29T13:00:11.539"/>
  </p1510:revLst>
</p1510:revInfo>
</file>

<file path=ppt/tableStyles.xml><?xml version="1.0" encoding="utf-8"?>
<a:tblStyleLst xmlns:a="http://schemas.openxmlformats.org/drawingml/2006/main" def="{5C22544A-7EE6-4342-B048-85BDC9FD1C3A}">
  <a:tblStyle styleId="{69C7853C-536D-4A76-A0AE-DD22124D55A5}" styleName="Téma alapján készült stílus 1 – 3. jelölőszín">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Közepesen sötét stílus 4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Közepesen sötét stílus 1 – 3. jelölőszín">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93447" autoAdjust="0"/>
  </p:normalViewPr>
  <p:slideViewPr>
    <p:cSldViewPr snapToGrid="0">
      <p:cViewPr varScale="1">
        <p:scale>
          <a:sx n="59" d="100"/>
          <a:sy n="59" d="100"/>
        </p:scale>
        <p:origin x="772" y="52"/>
      </p:cViewPr>
      <p:guideLst/>
    </p:cSldViewPr>
  </p:slideViewPr>
  <p:notesTextViewPr>
    <p:cViewPr>
      <p:scale>
        <a:sx n="1" d="1"/>
        <a:sy n="1" d="1"/>
      </p:scale>
      <p:origin x="0" y="0"/>
    </p:cViewPr>
  </p:notesTextViewPr>
  <p:sorterViewPr>
    <p:cViewPr>
      <p:scale>
        <a:sx n="100" d="100"/>
        <a:sy n="100" d="100"/>
      </p:scale>
      <p:origin x="0" y="-116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Márton Sándor" userId="2c420f22-62e8-44bd-9451-e7d605271ee3" providerId="ADAL" clId="{0229A249-1877-4A8D-BAC7-9F2494967D1C}"/>
    <pc:docChg chg="undo custSel addSld delSld modSld sldOrd modSection">
      <pc:chgData name="Dr. Márton Sándor" userId="2c420f22-62e8-44bd-9451-e7d605271ee3" providerId="ADAL" clId="{0229A249-1877-4A8D-BAC7-9F2494967D1C}" dt="2023-09-27T04:08:49.875" v="270" actId="14100"/>
      <pc:docMkLst>
        <pc:docMk/>
      </pc:docMkLst>
      <pc:sldChg chg="modSp mod">
        <pc:chgData name="Dr. Márton Sándor" userId="2c420f22-62e8-44bd-9451-e7d605271ee3" providerId="ADAL" clId="{0229A249-1877-4A8D-BAC7-9F2494967D1C}" dt="2023-09-26T16:09:51.538" v="124" actId="1076"/>
        <pc:sldMkLst>
          <pc:docMk/>
          <pc:sldMk cId="3563929294" sldId="256"/>
        </pc:sldMkLst>
        <pc:spChg chg="mod">
          <ac:chgData name="Dr. Márton Sándor" userId="2c420f22-62e8-44bd-9451-e7d605271ee3" providerId="ADAL" clId="{0229A249-1877-4A8D-BAC7-9F2494967D1C}" dt="2023-09-26T16:09:51.538" v="124" actId="1076"/>
          <ac:spMkLst>
            <pc:docMk/>
            <pc:sldMk cId="3563929294" sldId="256"/>
            <ac:spMk id="8" creationId="{01C737E0-A49E-E856-EB6A-315CC7677A8A}"/>
          </ac:spMkLst>
        </pc:spChg>
      </pc:sldChg>
      <pc:sldChg chg="modSp mod">
        <pc:chgData name="Dr. Márton Sándor" userId="2c420f22-62e8-44bd-9451-e7d605271ee3" providerId="ADAL" clId="{0229A249-1877-4A8D-BAC7-9F2494967D1C}" dt="2023-09-25T02:34:31.784" v="110" actId="2711"/>
        <pc:sldMkLst>
          <pc:docMk/>
          <pc:sldMk cId="561704536" sldId="259"/>
        </pc:sldMkLst>
        <pc:spChg chg="mod">
          <ac:chgData name="Dr. Márton Sándor" userId="2c420f22-62e8-44bd-9451-e7d605271ee3" providerId="ADAL" clId="{0229A249-1877-4A8D-BAC7-9F2494967D1C}" dt="2023-09-25T02:34:31.784" v="110" actId="2711"/>
          <ac:spMkLst>
            <pc:docMk/>
            <pc:sldMk cId="561704536" sldId="259"/>
            <ac:spMk id="7" creationId="{00000000-0000-0000-0000-000000000000}"/>
          </ac:spMkLst>
        </pc:spChg>
      </pc:sldChg>
      <pc:sldChg chg="modSp mod">
        <pc:chgData name="Dr. Márton Sándor" userId="2c420f22-62e8-44bd-9451-e7d605271ee3" providerId="ADAL" clId="{0229A249-1877-4A8D-BAC7-9F2494967D1C}" dt="2023-09-27T04:08:27.101" v="268" actId="20577"/>
        <pc:sldMkLst>
          <pc:docMk/>
          <pc:sldMk cId="2990993576" sldId="262"/>
        </pc:sldMkLst>
        <pc:spChg chg="mod">
          <ac:chgData name="Dr. Márton Sándor" userId="2c420f22-62e8-44bd-9451-e7d605271ee3" providerId="ADAL" clId="{0229A249-1877-4A8D-BAC7-9F2494967D1C}" dt="2023-09-27T04:08:27.101" v="268" actId="20577"/>
          <ac:spMkLst>
            <pc:docMk/>
            <pc:sldMk cId="2990993576" sldId="262"/>
            <ac:spMk id="8" creationId="{00000000-0000-0000-0000-000000000000}"/>
          </ac:spMkLst>
        </pc:spChg>
      </pc:sldChg>
      <pc:sldChg chg="modSp">
        <pc:chgData name="Dr. Márton Sándor" userId="2c420f22-62e8-44bd-9451-e7d605271ee3" providerId="ADAL" clId="{0229A249-1877-4A8D-BAC7-9F2494967D1C}" dt="2023-09-27T04:08:49.875" v="270" actId="14100"/>
        <pc:sldMkLst>
          <pc:docMk/>
          <pc:sldMk cId="3666793342" sldId="266"/>
        </pc:sldMkLst>
        <pc:picChg chg="mod">
          <ac:chgData name="Dr. Márton Sándor" userId="2c420f22-62e8-44bd-9451-e7d605271ee3" providerId="ADAL" clId="{0229A249-1877-4A8D-BAC7-9F2494967D1C}" dt="2023-09-27T04:08:45.979" v="269" actId="14100"/>
          <ac:picMkLst>
            <pc:docMk/>
            <pc:sldMk cId="3666793342" sldId="266"/>
            <ac:picMk id="6146" creationId="{7B48CA06-F373-1461-EF82-6907C6E5660A}"/>
          </ac:picMkLst>
        </pc:picChg>
        <pc:picChg chg="mod">
          <ac:chgData name="Dr. Márton Sándor" userId="2c420f22-62e8-44bd-9451-e7d605271ee3" providerId="ADAL" clId="{0229A249-1877-4A8D-BAC7-9F2494967D1C}" dt="2023-09-27T04:08:49.875" v="270" actId="14100"/>
          <ac:picMkLst>
            <pc:docMk/>
            <pc:sldMk cId="3666793342" sldId="266"/>
            <ac:picMk id="6148" creationId="{11BCEA1C-5D59-7FFB-442F-B3D730611C79}"/>
          </ac:picMkLst>
        </pc:picChg>
      </pc:sldChg>
      <pc:sldChg chg="modSp mod">
        <pc:chgData name="Dr. Márton Sándor" userId="2c420f22-62e8-44bd-9451-e7d605271ee3" providerId="ADAL" clId="{0229A249-1877-4A8D-BAC7-9F2494967D1C}" dt="2023-09-27T03:57:12.883" v="208" actId="20577"/>
        <pc:sldMkLst>
          <pc:docMk/>
          <pc:sldMk cId="3578563626" sldId="267"/>
        </pc:sldMkLst>
        <pc:spChg chg="mod">
          <ac:chgData name="Dr. Márton Sándor" userId="2c420f22-62e8-44bd-9451-e7d605271ee3" providerId="ADAL" clId="{0229A249-1877-4A8D-BAC7-9F2494967D1C}" dt="2023-09-27T03:57:12.883" v="208" actId="20577"/>
          <ac:spMkLst>
            <pc:docMk/>
            <pc:sldMk cId="3578563626" sldId="267"/>
            <ac:spMk id="7" creationId="{00000000-0000-0000-0000-000000000000}"/>
          </ac:spMkLst>
        </pc:spChg>
      </pc:sldChg>
      <pc:sldChg chg="del">
        <pc:chgData name="Dr. Márton Sándor" userId="2c420f22-62e8-44bd-9451-e7d605271ee3" providerId="ADAL" clId="{0229A249-1877-4A8D-BAC7-9F2494967D1C}" dt="2023-09-26T16:10:03.102" v="125" actId="2696"/>
        <pc:sldMkLst>
          <pc:docMk/>
          <pc:sldMk cId="618282662" sldId="268"/>
        </pc:sldMkLst>
      </pc:sldChg>
      <pc:sldChg chg="modSp mod">
        <pc:chgData name="Dr. Márton Sándor" userId="2c420f22-62e8-44bd-9451-e7d605271ee3" providerId="ADAL" clId="{0229A249-1877-4A8D-BAC7-9F2494967D1C}" dt="2023-09-27T04:02:57.954" v="219" actId="20577"/>
        <pc:sldMkLst>
          <pc:docMk/>
          <pc:sldMk cId="817661420" sldId="270"/>
        </pc:sldMkLst>
        <pc:spChg chg="mod">
          <ac:chgData name="Dr. Márton Sándor" userId="2c420f22-62e8-44bd-9451-e7d605271ee3" providerId="ADAL" clId="{0229A249-1877-4A8D-BAC7-9F2494967D1C}" dt="2023-09-27T04:02:57.954" v="219" actId="20577"/>
          <ac:spMkLst>
            <pc:docMk/>
            <pc:sldMk cId="817661420" sldId="270"/>
            <ac:spMk id="4" creationId="{508117E0-1FA2-21F9-4C5C-F18CFE07EEB9}"/>
          </ac:spMkLst>
        </pc:spChg>
      </pc:sldChg>
      <pc:sldChg chg="modSp mod">
        <pc:chgData name="Dr. Márton Sándor" userId="2c420f22-62e8-44bd-9451-e7d605271ee3" providerId="ADAL" clId="{0229A249-1877-4A8D-BAC7-9F2494967D1C}" dt="2023-09-25T02:58:48.529" v="118" actId="2711"/>
        <pc:sldMkLst>
          <pc:docMk/>
          <pc:sldMk cId="646601713" sldId="271"/>
        </pc:sldMkLst>
        <pc:spChg chg="mod">
          <ac:chgData name="Dr. Márton Sándor" userId="2c420f22-62e8-44bd-9451-e7d605271ee3" providerId="ADAL" clId="{0229A249-1877-4A8D-BAC7-9F2494967D1C}" dt="2023-09-24T14:35:42.635" v="58" actId="20577"/>
          <ac:spMkLst>
            <pc:docMk/>
            <pc:sldMk cId="646601713" sldId="271"/>
            <ac:spMk id="2" creationId="{C18DAEC4-4C2F-A93F-5FD5-81ABA4707178}"/>
          </ac:spMkLst>
        </pc:spChg>
        <pc:spChg chg="mod">
          <ac:chgData name="Dr. Márton Sándor" userId="2c420f22-62e8-44bd-9451-e7d605271ee3" providerId="ADAL" clId="{0229A249-1877-4A8D-BAC7-9F2494967D1C}" dt="2023-09-25T02:58:48.529" v="118" actId="2711"/>
          <ac:spMkLst>
            <pc:docMk/>
            <pc:sldMk cId="646601713" sldId="271"/>
            <ac:spMk id="4" creationId="{6778C1B3-0326-CB42-658B-6AE57B330F79}"/>
          </ac:spMkLst>
        </pc:spChg>
      </pc:sldChg>
      <pc:sldChg chg="modSp mod">
        <pc:chgData name="Dr. Márton Sándor" userId="2c420f22-62e8-44bd-9451-e7d605271ee3" providerId="ADAL" clId="{0229A249-1877-4A8D-BAC7-9F2494967D1C}" dt="2023-09-27T04:05:56.211" v="239" actId="20577"/>
        <pc:sldMkLst>
          <pc:docMk/>
          <pc:sldMk cId="2506515972" sldId="273"/>
        </pc:sldMkLst>
        <pc:spChg chg="mod">
          <ac:chgData name="Dr. Márton Sándor" userId="2c420f22-62e8-44bd-9451-e7d605271ee3" providerId="ADAL" clId="{0229A249-1877-4A8D-BAC7-9F2494967D1C}" dt="2023-09-27T04:05:56.211" v="239" actId="20577"/>
          <ac:spMkLst>
            <pc:docMk/>
            <pc:sldMk cId="2506515972" sldId="273"/>
            <ac:spMk id="4" creationId="{1B7A1481-AB26-0DA3-19CF-E2DDADC17AD5}"/>
          </ac:spMkLst>
        </pc:spChg>
      </pc:sldChg>
      <pc:sldChg chg="modSp mod">
        <pc:chgData name="Dr. Márton Sándor" userId="2c420f22-62e8-44bd-9451-e7d605271ee3" providerId="ADAL" clId="{0229A249-1877-4A8D-BAC7-9F2494967D1C}" dt="2023-09-26T16:17:32.279" v="131" actId="313"/>
        <pc:sldMkLst>
          <pc:docMk/>
          <pc:sldMk cId="2336829640" sldId="275"/>
        </pc:sldMkLst>
        <pc:spChg chg="mod">
          <ac:chgData name="Dr. Márton Sándor" userId="2c420f22-62e8-44bd-9451-e7d605271ee3" providerId="ADAL" clId="{0229A249-1877-4A8D-BAC7-9F2494967D1C}" dt="2023-09-26T16:17:32.279" v="131" actId="313"/>
          <ac:spMkLst>
            <pc:docMk/>
            <pc:sldMk cId="2336829640" sldId="275"/>
            <ac:spMk id="4" creationId="{1A25379A-3266-14CB-C530-0675348CAA96}"/>
          </ac:spMkLst>
        </pc:spChg>
      </pc:sldChg>
      <pc:sldChg chg="modSp mod">
        <pc:chgData name="Dr. Márton Sándor" userId="2c420f22-62e8-44bd-9451-e7d605271ee3" providerId="ADAL" clId="{0229A249-1877-4A8D-BAC7-9F2494967D1C}" dt="2023-09-27T04:06:56.351" v="240" actId="113"/>
        <pc:sldMkLst>
          <pc:docMk/>
          <pc:sldMk cId="259738843" sldId="277"/>
        </pc:sldMkLst>
        <pc:spChg chg="mod">
          <ac:chgData name="Dr. Márton Sándor" userId="2c420f22-62e8-44bd-9451-e7d605271ee3" providerId="ADAL" clId="{0229A249-1877-4A8D-BAC7-9F2494967D1C}" dt="2023-09-27T04:06:56.351" v="240" actId="113"/>
          <ac:spMkLst>
            <pc:docMk/>
            <pc:sldMk cId="259738843" sldId="277"/>
            <ac:spMk id="4" creationId="{B03F3AFD-45E5-DFC2-85F7-5B2861487CAE}"/>
          </ac:spMkLst>
        </pc:spChg>
      </pc:sldChg>
      <pc:sldChg chg="modSp mod">
        <pc:chgData name="Dr. Márton Sándor" userId="2c420f22-62e8-44bd-9451-e7d605271ee3" providerId="ADAL" clId="{0229A249-1877-4A8D-BAC7-9F2494967D1C}" dt="2023-09-26T16:28:09.214" v="197" actId="2711"/>
        <pc:sldMkLst>
          <pc:docMk/>
          <pc:sldMk cId="1303394440" sldId="278"/>
        </pc:sldMkLst>
        <pc:spChg chg="mod">
          <ac:chgData name="Dr. Márton Sándor" userId="2c420f22-62e8-44bd-9451-e7d605271ee3" providerId="ADAL" clId="{0229A249-1877-4A8D-BAC7-9F2494967D1C}" dt="2023-09-26T16:28:09.214" v="197" actId="2711"/>
          <ac:spMkLst>
            <pc:docMk/>
            <pc:sldMk cId="1303394440" sldId="278"/>
            <ac:spMk id="4" creationId="{F88D6ACC-C0F3-8B02-73DB-26B730BDF351}"/>
          </ac:spMkLst>
        </pc:spChg>
      </pc:sldChg>
      <pc:sldChg chg="modSp mod">
        <pc:chgData name="Dr. Márton Sándor" userId="2c420f22-62e8-44bd-9451-e7d605271ee3" providerId="ADAL" clId="{0229A249-1877-4A8D-BAC7-9F2494967D1C}" dt="2023-09-26T20:23:40.406" v="206" actId="20577"/>
        <pc:sldMkLst>
          <pc:docMk/>
          <pc:sldMk cId="482395727" sldId="279"/>
        </pc:sldMkLst>
        <pc:spChg chg="mod">
          <ac:chgData name="Dr. Márton Sándor" userId="2c420f22-62e8-44bd-9451-e7d605271ee3" providerId="ADAL" clId="{0229A249-1877-4A8D-BAC7-9F2494967D1C}" dt="2023-09-26T20:23:40.406" v="206" actId="20577"/>
          <ac:spMkLst>
            <pc:docMk/>
            <pc:sldMk cId="482395727" sldId="279"/>
            <ac:spMk id="4" creationId="{280ED57A-5FF2-DA77-3237-C5C3468CB535}"/>
          </ac:spMkLst>
        </pc:spChg>
      </pc:sldChg>
      <pc:sldChg chg="modSp mod">
        <pc:chgData name="Dr. Márton Sándor" userId="2c420f22-62e8-44bd-9451-e7d605271ee3" providerId="ADAL" clId="{0229A249-1877-4A8D-BAC7-9F2494967D1C}" dt="2023-09-26T16:14:32.161" v="128" actId="113"/>
        <pc:sldMkLst>
          <pc:docMk/>
          <pc:sldMk cId="4085508057" sldId="281"/>
        </pc:sldMkLst>
        <pc:spChg chg="mod">
          <ac:chgData name="Dr. Márton Sándor" userId="2c420f22-62e8-44bd-9451-e7d605271ee3" providerId="ADAL" clId="{0229A249-1877-4A8D-BAC7-9F2494967D1C}" dt="2023-09-26T16:14:32.161" v="128" actId="113"/>
          <ac:spMkLst>
            <pc:docMk/>
            <pc:sldMk cId="4085508057" sldId="281"/>
            <ac:spMk id="4" creationId="{1FD37BF6-F5DA-EE43-FE94-C81FA32239DC}"/>
          </ac:spMkLst>
        </pc:spChg>
      </pc:sldChg>
      <pc:sldChg chg="ord">
        <pc:chgData name="Dr. Márton Sándor" userId="2c420f22-62e8-44bd-9451-e7d605271ee3" providerId="ADAL" clId="{0229A249-1877-4A8D-BAC7-9F2494967D1C}" dt="2023-09-26T16:23:24.832" v="170"/>
        <pc:sldMkLst>
          <pc:docMk/>
          <pc:sldMk cId="2566850927" sldId="283"/>
        </pc:sldMkLst>
      </pc:sldChg>
      <pc:sldChg chg="del">
        <pc:chgData name="Dr. Márton Sándor" userId="2c420f22-62e8-44bd-9451-e7d605271ee3" providerId="ADAL" clId="{0229A249-1877-4A8D-BAC7-9F2494967D1C}" dt="2023-09-24T14:38:24.406" v="65" actId="2696"/>
        <pc:sldMkLst>
          <pc:docMk/>
          <pc:sldMk cId="2058097327" sldId="284"/>
        </pc:sldMkLst>
      </pc:sldChg>
      <pc:sldChg chg="modSp mod modNotesTx">
        <pc:chgData name="Dr. Márton Sándor" userId="2c420f22-62e8-44bd-9451-e7d605271ee3" providerId="ADAL" clId="{0229A249-1877-4A8D-BAC7-9F2494967D1C}" dt="2023-09-26T16:23:04.995" v="168" actId="6549"/>
        <pc:sldMkLst>
          <pc:docMk/>
          <pc:sldMk cId="4242424436" sldId="292"/>
        </pc:sldMkLst>
        <pc:spChg chg="mod">
          <ac:chgData name="Dr. Márton Sándor" userId="2c420f22-62e8-44bd-9451-e7d605271ee3" providerId="ADAL" clId="{0229A249-1877-4A8D-BAC7-9F2494967D1C}" dt="2023-09-26T16:23:04.995" v="168" actId="6549"/>
          <ac:spMkLst>
            <pc:docMk/>
            <pc:sldMk cId="4242424436" sldId="292"/>
            <ac:spMk id="4" creationId="{B97F825A-AFE0-3BDC-19CC-4F1C9C2BABEE}"/>
          </ac:spMkLst>
        </pc:spChg>
      </pc:sldChg>
      <pc:sldChg chg="modSp mod">
        <pc:chgData name="Dr. Márton Sándor" userId="2c420f22-62e8-44bd-9451-e7d605271ee3" providerId="ADAL" clId="{0229A249-1877-4A8D-BAC7-9F2494967D1C}" dt="2023-09-26T16:18:12.710" v="132" actId="20577"/>
        <pc:sldMkLst>
          <pc:docMk/>
          <pc:sldMk cId="438382270" sldId="293"/>
        </pc:sldMkLst>
        <pc:spChg chg="mod">
          <ac:chgData name="Dr. Márton Sándor" userId="2c420f22-62e8-44bd-9451-e7d605271ee3" providerId="ADAL" clId="{0229A249-1877-4A8D-BAC7-9F2494967D1C}" dt="2023-09-26T16:18:12.710" v="132" actId="20577"/>
          <ac:spMkLst>
            <pc:docMk/>
            <pc:sldMk cId="438382270" sldId="293"/>
            <ac:spMk id="7" creationId="{5BE3F39B-67BF-0475-A5CB-E937EEB229E9}"/>
          </ac:spMkLst>
        </pc:spChg>
      </pc:sldChg>
      <pc:sldChg chg="modSp mod">
        <pc:chgData name="Dr. Márton Sándor" userId="2c420f22-62e8-44bd-9451-e7d605271ee3" providerId="ADAL" clId="{0229A249-1877-4A8D-BAC7-9F2494967D1C}" dt="2023-09-25T02:35:30.400" v="112" actId="2711"/>
        <pc:sldMkLst>
          <pc:docMk/>
          <pc:sldMk cId="3071415058" sldId="294"/>
        </pc:sldMkLst>
        <pc:spChg chg="mod">
          <ac:chgData name="Dr. Márton Sándor" userId="2c420f22-62e8-44bd-9451-e7d605271ee3" providerId="ADAL" clId="{0229A249-1877-4A8D-BAC7-9F2494967D1C}" dt="2023-09-25T02:35:12.340" v="111" actId="2711"/>
          <ac:spMkLst>
            <pc:docMk/>
            <pc:sldMk cId="3071415058" sldId="294"/>
            <ac:spMk id="3" creationId="{8D355616-C0AB-B474-79D9-978BB3E20905}"/>
          </ac:spMkLst>
        </pc:spChg>
        <pc:spChg chg="mod">
          <ac:chgData name="Dr. Márton Sándor" userId="2c420f22-62e8-44bd-9451-e7d605271ee3" providerId="ADAL" clId="{0229A249-1877-4A8D-BAC7-9F2494967D1C}" dt="2023-09-25T02:35:30.400" v="112" actId="2711"/>
          <ac:spMkLst>
            <pc:docMk/>
            <pc:sldMk cId="3071415058" sldId="294"/>
            <ac:spMk id="4" creationId="{E85B9B72-3B19-F3E9-7E88-C397C1B358A5}"/>
          </ac:spMkLst>
        </pc:spChg>
      </pc:sldChg>
      <pc:sldChg chg="modSp mod">
        <pc:chgData name="Dr. Márton Sándor" userId="2c420f22-62e8-44bd-9451-e7d605271ee3" providerId="ADAL" clId="{0229A249-1877-4A8D-BAC7-9F2494967D1C}" dt="2023-09-24T14:52:21.537" v="67" actId="313"/>
        <pc:sldMkLst>
          <pc:docMk/>
          <pc:sldMk cId="264137871" sldId="295"/>
        </pc:sldMkLst>
        <pc:spChg chg="mod">
          <ac:chgData name="Dr. Márton Sándor" userId="2c420f22-62e8-44bd-9451-e7d605271ee3" providerId="ADAL" clId="{0229A249-1877-4A8D-BAC7-9F2494967D1C}" dt="2023-09-24T14:52:13.173" v="66" actId="1076"/>
          <ac:spMkLst>
            <pc:docMk/>
            <pc:sldMk cId="264137871" sldId="295"/>
            <ac:spMk id="10" creationId="{A176A677-9236-95E2-3404-D07779C06286}"/>
          </ac:spMkLst>
        </pc:spChg>
        <pc:spChg chg="mod">
          <ac:chgData name="Dr. Márton Sándor" userId="2c420f22-62e8-44bd-9451-e7d605271ee3" providerId="ADAL" clId="{0229A249-1877-4A8D-BAC7-9F2494967D1C}" dt="2023-09-24T14:52:21.537" v="67" actId="313"/>
          <ac:spMkLst>
            <pc:docMk/>
            <pc:sldMk cId="264137871" sldId="295"/>
            <ac:spMk id="12" creationId="{9C224896-C230-F056-22BE-A1C0823754F6}"/>
          </ac:spMkLst>
        </pc:spChg>
      </pc:sldChg>
      <pc:sldChg chg="del">
        <pc:chgData name="Dr. Márton Sándor" userId="2c420f22-62e8-44bd-9451-e7d605271ee3" providerId="ADAL" clId="{0229A249-1877-4A8D-BAC7-9F2494967D1C}" dt="2023-09-26T16:26:53.222" v="194" actId="2696"/>
        <pc:sldMkLst>
          <pc:docMk/>
          <pc:sldMk cId="2233030699" sldId="299"/>
        </pc:sldMkLst>
      </pc:sldChg>
      <pc:sldChg chg="addSp delSp modSp new mod modClrScheme modAnim chgLayout">
        <pc:chgData name="Dr. Márton Sándor" userId="2c420f22-62e8-44bd-9451-e7d605271ee3" providerId="ADAL" clId="{0229A249-1877-4A8D-BAC7-9F2494967D1C}" dt="2023-09-26T16:26:31.330" v="193"/>
        <pc:sldMkLst>
          <pc:docMk/>
          <pc:sldMk cId="3629735435" sldId="300"/>
        </pc:sldMkLst>
        <pc:spChg chg="del">
          <ac:chgData name="Dr. Márton Sándor" userId="2c420f22-62e8-44bd-9451-e7d605271ee3" providerId="ADAL" clId="{0229A249-1877-4A8D-BAC7-9F2494967D1C}" dt="2023-09-26T16:23:53.557" v="172" actId="700"/>
          <ac:spMkLst>
            <pc:docMk/>
            <pc:sldMk cId="3629735435" sldId="300"/>
            <ac:spMk id="2" creationId="{751DAF99-FCA6-D729-BDEB-6347CFAE6CDF}"/>
          </ac:spMkLst>
        </pc:spChg>
        <pc:spChg chg="del">
          <ac:chgData name="Dr. Márton Sándor" userId="2c420f22-62e8-44bd-9451-e7d605271ee3" providerId="ADAL" clId="{0229A249-1877-4A8D-BAC7-9F2494967D1C}" dt="2023-09-26T16:23:53.557" v="172" actId="700"/>
          <ac:spMkLst>
            <pc:docMk/>
            <pc:sldMk cId="3629735435" sldId="300"/>
            <ac:spMk id="3" creationId="{4C9332DF-BCAE-4FF0-3C4A-127EEE8C1692}"/>
          </ac:spMkLst>
        </pc:spChg>
        <pc:picChg chg="add mod">
          <ac:chgData name="Dr. Márton Sándor" userId="2c420f22-62e8-44bd-9451-e7d605271ee3" providerId="ADAL" clId="{0229A249-1877-4A8D-BAC7-9F2494967D1C}" dt="2023-09-26T16:25:57.122" v="184" actId="1440"/>
          <ac:picMkLst>
            <pc:docMk/>
            <pc:sldMk cId="3629735435" sldId="300"/>
            <ac:picMk id="5" creationId="{37C5D945-2496-701B-370F-45B72FA95F4B}"/>
          </ac:picMkLst>
        </pc:picChg>
        <pc:picChg chg="add mod">
          <ac:chgData name="Dr. Márton Sándor" userId="2c420f22-62e8-44bd-9451-e7d605271ee3" providerId="ADAL" clId="{0229A249-1877-4A8D-BAC7-9F2494967D1C}" dt="2023-09-26T16:26:00.041" v="185" actId="1440"/>
          <ac:picMkLst>
            <pc:docMk/>
            <pc:sldMk cId="3629735435" sldId="300"/>
            <ac:picMk id="7" creationId="{E67954C7-E010-2900-F964-5454218F495A}"/>
          </ac:picMkLst>
        </pc:picChg>
        <pc:picChg chg="add mod">
          <ac:chgData name="Dr. Márton Sándor" userId="2c420f22-62e8-44bd-9451-e7d605271ee3" providerId="ADAL" clId="{0229A249-1877-4A8D-BAC7-9F2494967D1C}" dt="2023-09-26T16:26:03.851" v="186" actId="1440"/>
          <ac:picMkLst>
            <pc:docMk/>
            <pc:sldMk cId="3629735435" sldId="300"/>
            <ac:picMk id="9" creationId="{7C93225F-9779-8C6D-8E48-203533DA7B33}"/>
          </ac:picMkLst>
        </pc:picChg>
      </pc:sldChg>
      <pc:sldChg chg="addSp modSp new mod">
        <pc:chgData name="Dr. Márton Sándor" userId="2c420f22-62e8-44bd-9451-e7d605271ee3" providerId="ADAL" clId="{0229A249-1877-4A8D-BAC7-9F2494967D1C}" dt="2023-09-27T04:01:08.628" v="216" actId="14100"/>
        <pc:sldMkLst>
          <pc:docMk/>
          <pc:sldMk cId="1112773977" sldId="301"/>
        </pc:sldMkLst>
        <pc:picChg chg="add mod">
          <ac:chgData name="Dr. Márton Sándor" userId="2c420f22-62e8-44bd-9451-e7d605271ee3" providerId="ADAL" clId="{0229A249-1877-4A8D-BAC7-9F2494967D1C}" dt="2023-09-27T04:01:08.628" v="216" actId="14100"/>
          <ac:picMkLst>
            <pc:docMk/>
            <pc:sldMk cId="1112773977" sldId="301"/>
            <ac:picMk id="3" creationId="{61CE037F-70CE-9AA7-93B2-2B3241A14B42}"/>
          </ac:picMkLst>
        </pc:picChg>
      </pc:sldChg>
      <pc:sldChg chg="new del">
        <pc:chgData name="Dr. Márton Sándor" userId="2c420f22-62e8-44bd-9451-e7d605271ee3" providerId="ADAL" clId="{0229A249-1877-4A8D-BAC7-9F2494967D1C}" dt="2023-09-27T04:00:17.034" v="210" actId="2696"/>
        <pc:sldMkLst>
          <pc:docMk/>
          <pc:sldMk cId="3008086827" sldId="301"/>
        </pc:sldMkLst>
      </pc:sldChg>
    </pc:docChg>
  </pc:docChgLst>
  <pc:docChgLst>
    <pc:chgData name="Dr. Márton Sándor" userId="2c420f22-62e8-44bd-9451-e7d605271ee3" providerId="ADAL" clId="{8152E112-DF09-4710-982F-1BEB7D47A22E}"/>
    <pc:docChg chg="undo custSel modSld sldOrd">
      <pc:chgData name="Dr. Márton Sándor" userId="2c420f22-62e8-44bd-9451-e7d605271ee3" providerId="ADAL" clId="{8152E112-DF09-4710-982F-1BEB7D47A22E}" dt="2023-09-29T13:21:34.454" v="385" actId="20577"/>
      <pc:docMkLst>
        <pc:docMk/>
      </pc:docMkLst>
      <pc:sldChg chg="addSp modSp mod">
        <pc:chgData name="Dr. Márton Sándor" userId="2c420f22-62e8-44bd-9451-e7d605271ee3" providerId="ADAL" clId="{8152E112-DF09-4710-982F-1BEB7D47A22E}" dt="2023-09-28T04:22:17.119" v="2" actId="1076"/>
        <pc:sldMkLst>
          <pc:docMk/>
          <pc:sldMk cId="3563929294" sldId="256"/>
        </pc:sldMkLst>
        <pc:spChg chg="mod">
          <ac:chgData name="Dr. Márton Sándor" userId="2c420f22-62e8-44bd-9451-e7d605271ee3" providerId="ADAL" clId="{8152E112-DF09-4710-982F-1BEB7D47A22E}" dt="2023-09-28T04:22:08.959" v="0" actId="1076"/>
          <ac:spMkLst>
            <pc:docMk/>
            <pc:sldMk cId="3563929294" sldId="256"/>
            <ac:spMk id="8" creationId="{01C737E0-A49E-E856-EB6A-315CC7677A8A}"/>
          </ac:spMkLst>
        </pc:spChg>
        <pc:picChg chg="add mod">
          <ac:chgData name="Dr. Márton Sándor" userId="2c420f22-62e8-44bd-9451-e7d605271ee3" providerId="ADAL" clId="{8152E112-DF09-4710-982F-1BEB7D47A22E}" dt="2023-09-28T04:22:17.119" v="2" actId="1076"/>
          <ac:picMkLst>
            <pc:docMk/>
            <pc:sldMk cId="3563929294" sldId="256"/>
            <ac:picMk id="4" creationId="{1E4387A2-3F04-B57F-8F33-98358B7E01A4}"/>
          </ac:picMkLst>
        </pc:picChg>
      </pc:sldChg>
      <pc:sldChg chg="addSp delSp modSp mod ord">
        <pc:chgData name="Dr. Márton Sándor" userId="2c420f22-62e8-44bd-9451-e7d605271ee3" providerId="ADAL" clId="{8152E112-DF09-4710-982F-1BEB7D47A22E}" dt="2023-09-29T12:52:23.248" v="355"/>
        <pc:sldMkLst>
          <pc:docMk/>
          <pc:sldMk cId="1204586251" sldId="257"/>
        </pc:sldMkLst>
        <pc:picChg chg="add del mod">
          <ac:chgData name="Dr. Márton Sándor" userId="2c420f22-62e8-44bd-9451-e7d605271ee3" providerId="ADAL" clId="{8152E112-DF09-4710-982F-1BEB7D47A22E}" dt="2023-09-29T05:46:20.402" v="172" actId="478"/>
          <ac:picMkLst>
            <pc:docMk/>
            <pc:sldMk cId="1204586251" sldId="257"/>
            <ac:picMk id="4" creationId="{104115B4-CF8C-A839-A682-3901F416B526}"/>
          </ac:picMkLst>
        </pc:picChg>
        <pc:picChg chg="add mod">
          <ac:chgData name="Dr. Márton Sándor" userId="2c420f22-62e8-44bd-9451-e7d605271ee3" providerId="ADAL" clId="{8152E112-DF09-4710-982F-1BEB7D47A22E}" dt="2023-09-29T05:46:37.166" v="175"/>
          <ac:picMkLst>
            <pc:docMk/>
            <pc:sldMk cId="1204586251" sldId="257"/>
            <ac:picMk id="5" creationId="{E70B9E05-F398-FA68-5027-9BB757A4C5C9}"/>
          </ac:picMkLst>
        </pc:picChg>
      </pc:sldChg>
      <pc:sldChg chg="addSp delSp modSp mod">
        <pc:chgData name="Dr. Márton Sándor" userId="2c420f22-62e8-44bd-9451-e7d605271ee3" providerId="ADAL" clId="{8152E112-DF09-4710-982F-1BEB7D47A22E}" dt="2023-09-29T05:48:33.086" v="190"/>
        <pc:sldMkLst>
          <pc:docMk/>
          <pc:sldMk cId="561704536" sldId="259"/>
        </pc:sldMkLst>
        <pc:spChg chg="mod">
          <ac:chgData name="Dr. Márton Sándor" userId="2c420f22-62e8-44bd-9451-e7d605271ee3" providerId="ADAL" clId="{8152E112-DF09-4710-982F-1BEB7D47A22E}" dt="2023-09-29T05:01:10.126" v="137" actId="113"/>
          <ac:spMkLst>
            <pc:docMk/>
            <pc:sldMk cId="561704536" sldId="259"/>
            <ac:spMk id="7" creationId="{00000000-0000-0000-0000-000000000000}"/>
          </ac:spMkLst>
        </pc:spChg>
        <pc:picChg chg="del mod">
          <ac:chgData name="Dr. Márton Sándor" userId="2c420f22-62e8-44bd-9451-e7d605271ee3" providerId="ADAL" clId="{8152E112-DF09-4710-982F-1BEB7D47A22E}" dt="2023-09-29T05:48:12.543" v="182" actId="478"/>
          <ac:picMkLst>
            <pc:docMk/>
            <pc:sldMk cId="561704536" sldId="259"/>
            <ac:picMk id="2" creationId="{2E22BBCB-D00C-AA8A-B5EC-9B3DEDEBFC90}"/>
          </ac:picMkLst>
        </pc:picChg>
        <pc:picChg chg="add mod">
          <ac:chgData name="Dr. Márton Sándor" userId="2c420f22-62e8-44bd-9451-e7d605271ee3" providerId="ADAL" clId="{8152E112-DF09-4710-982F-1BEB7D47A22E}" dt="2023-09-29T05:48:33.086" v="190"/>
          <ac:picMkLst>
            <pc:docMk/>
            <pc:sldMk cId="561704536" sldId="259"/>
            <ac:picMk id="3" creationId="{652EE39F-B413-8D26-732E-059F9895A2FC}"/>
          </ac:picMkLst>
        </pc:picChg>
      </pc:sldChg>
      <pc:sldChg chg="modSp mod">
        <pc:chgData name="Dr. Márton Sándor" userId="2c420f22-62e8-44bd-9451-e7d605271ee3" providerId="ADAL" clId="{8152E112-DF09-4710-982F-1BEB7D47A22E}" dt="2023-09-29T05:53:30.789" v="333" actId="1076"/>
        <pc:sldMkLst>
          <pc:docMk/>
          <pc:sldMk cId="2990993576" sldId="262"/>
        </pc:sldMkLst>
        <pc:picChg chg="mod">
          <ac:chgData name="Dr. Márton Sándor" userId="2c420f22-62e8-44bd-9451-e7d605271ee3" providerId="ADAL" clId="{8152E112-DF09-4710-982F-1BEB7D47A22E}" dt="2023-09-29T05:53:30.789" v="333" actId="1076"/>
          <ac:picMkLst>
            <pc:docMk/>
            <pc:sldMk cId="2990993576" sldId="262"/>
            <ac:picMk id="4" creationId="{A33ED7DA-35D2-9B60-1F36-34A862E9D2E9}"/>
          </ac:picMkLst>
        </pc:picChg>
      </pc:sldChg>
      <pc:sldChg chg="addSp delSp modSp mod">
        <pc:chgData name="Dr. Márton Sándor" userId="2c420f22-62e8-44bd-9451-e7d605271ee3" providerId="ADAL" clId="{8152E112-DF09-4710-982F-1BEB7D47A22E}" dt="2023-09-29T05:55:14.941" v="343" actId="11529"/>
        <pc:sldMkLst>
          <pc:docMk/>
          <pc:sldMk cId="3666793342" sldId="266"/>
        </pc:sldMkLst>
        <pc:spChg chg="add del mod">
          <ac:chgData name="Dr. Márton Sándor" userId="2c420f22-62e8-44bd-9451-e7d605271ee3" providerId="ADAL" clId="{8152E112-DF09-4710-982F-1BEB7D47A22E}" dt="2023-09-29T05:55:14.941" v="343" actId="11529"/>
          <ac:spMkLst>
            <pc:docMk/>
            <pc:sldMk cId="3666793342" sldId="266"/>
            <ac:spMk id="2" creationId="{1BA0C72C-17C8-FD43-FED3-07FA229CA5EE}"/>
          </ac:spMkLst>
        </pc:spChg>
        <pc:spChg chg="mod">
          <ac:chgData name="Dr. Márton Sándor" userId="2c420f22-62e8-44bd-9451-e7d605271ee3" providerId="ADAL" clId="{8152E112-DF09-4710-982F-1BEB7D47A22E}" dt="2023-09-29T05:24:14.040" v="149" actId="1076"/>
          <ac:spMkLst>
            <pc:docMk/>
            <pc:sldMk cId="3666793342" sldId="266"/>
            <ac:spMk id="4" creationId="{809B2E78-5972-FE87-5BE0-E81831112D32}"/>
          </ac:spMkLst>
        </pc:spChg>
        <pc:spChg chg="mod">
          <ac:chgData name="Dr. Márton Sándor" userId="2c420f22-62e8-44bd-9451-e7d605271ee3" providerId="ADAL" clId="{8152E112-DF09-4710-982F-1BEB7D47A22E}" dt="2023-09-29T05:53:58.601" v="335" actId="255"/>
          <ac:spMkLst>
            <pc:docMk/>
            <pc:sldMk cId="3666793342" sldId="266"/>
            <ac:spMk id="6" creationId="{00000000-0000-0000-0000-000000000000}"/>
          </ac:spMkLst>
        </pc:spChg>
        <pc:spChg chg="mod">
          <ac:chgData name="Dr. Márton Sándor" userId="2c420f22-62e8-44bd-9451-e7d605271ee3" providerId="ADAL" clId="{8152E112-DF09-4710-982F-1BEB7D47A22E}" dt="2023-09-29T05:24:09.005" v="148" actId="1076"/>
          <ac:spMkLst>
            <pc:docMk/>
            <pc:sldMk cId="3666793342" sldId="266"/>
            <ac:spMk id="9" creationId="{CB7D1FD5-B5AD-1672-FEBA-274D41B626B8}"/>
          </ac:spMkLst>
        </pc:spChg>
      </pc:sldChg>
      <pc:sldChg chg="addSp modSp mod">
        <pc:chgData name="Dr. Márton Sándor" userId="2c420f22-62e8-44bd-9451-e7d605271ee3" providerId="ADAL" clId="{8152E112-DF09-4710-982F-1BEB7D47A22E}" dt="2023-09-29T12:55:06.813" v="359" actId="947"/>
        <pc:sldMkLst>
          <pc:docMk/>
          <pc:sldMk cId="3578563626" sldId="267"/>
        </pc:sldMkLst>
        <pc:spChg chg="mod">
          <ac:chgData name="Dr. Márton Sándor" userId="2c420f22-62e8-44bd-9451-e7d605271ee3" providerId="ADAL" clId="{8152E112-DF09-4710-982F-1BEB7D47A22E}" dt="2023-09-29T12:55:06.813" v="359" actId="947"/>
          <ac:spMkLst>
            <pc:docMk/>
            <pc:sldMk cId="3578563626" sldId="267"/>
            <ac:spMk id="7" creationId="{00000000-0000-0000-0000-000000000000}"/>
          </ac:spMkLst>
        </pc:spChg>
        <pc:picChg chg="add mod">
          <ac:chgData name="Dr. Márton Sándor" userId="2c420f22-62e8-44bd-9451-e7d605271ee3" providerId="ADAL" clId="{8152E112-DF09-4710-982F-1BEB7D47A22E}" dt="2023-09-29T05:48:23.077" v="187" actId="1036"/>
          <ac:picMkLst>
            <pc:docMk/>
            <pc:sldMk cId="3578563626" sldId="267"/>
            <ac:picMk id="2" creationId="{CCE28AB8-8E78-059C-F31B-ECB66D7E59BC}"/>
          </ac:picMkLst>
        </pc:picChg>
      </pc:sldChg>
      <pc:sldChg chg="modSp mod modNotesTx">
        <pc:chgData name="Dr. Márton Sándor" userId="2c420f22-62e8-44bd-9451-e7d605271ee3" providerId="ADAL" clId="{8152E112-DF09-4710-982F-1BEB7D47A22E}" dt="2023-09-29T05:21:21.311" v="147" actId="6549"/>
        <pc:sldMkLst>
          <pc:docMk/>
          <pc:sldMk cId="817661420" sldId="270"/>
        </pc:sldMkLst>
        <pc:spChg chg="mod">
          <ac:chgData name="Dr. Márton Sándor" userId="2c420f22-62e8-44bd-9451-e7d605271ee3" providerId="ADAL" clId="{8152E112-DF09-4710-982F-1BEB7D47A22E}" dt="2023-09-29T05:21:21.311" v="147" actId="6549"/>
          <ac:spMkLst>
            <pc:docMk/>
            <pc:sldMk cId="817661420" sldId="270"/>
            <ac:spMk id="4" creationId="{508117E0-1FA2-21F9-4C5C-F18CFE07EEB9}"/>
          </ac:spMkLst>
        </pc:spChg>
      </pc:sldChg>
      <pc:sldChg chg="addSp delSp modSp mod">
        <pc:chgData name="Dr. Márton Sándor" userId="2c420f22-62e8-44bd-9451-e7d605271ee3" providerId="ADAL" clId="{8152E112-DF09-4710-982F-1BEB7D47A22E}" dt="2023-09-29T05:52:56.746" v="328" actId="1036"/>
        <pc:sldMkLst>
          <pc:docMk/>
          <pc:sldMk cId="646601713" sldId="271"/>
        </pc:sldMkLst>
        <pc:picChg chg="add del mod">
          <ac:chgData name="Dr. Márton Sándor" userId="2c420f22-62e8-44bd-9451-e7d605271ee3" providerId="ADAL" clId="{8152E112-DF09-4710-982F-1BEB7D47A22E}" dt="2023-09-29T05:51:57.059" v="311" actId="478"/>
          <ac:picMkLst>
            <pc:docMk/>
            <pc:sldMk cId="646601713" sldId="271"/>
            <ac:picMk id="3" creationId="{867828BF-9590-2825-FDE0-ED6A0150A67B}"/>
          </ac:picMkLst>
        </pc:picChg>
        <pc:picChg chg="add mod">
          <ac:chgData name="Dr. Márton Sándor" userId="2c420f22-62e8-44bd-9451-e7d605271ee3" providerId="ADAL" clId="{8152E112-DF09-4710-982F-1BEB7D47A22E}" dt="2023-09-29T05:52:56.746" v="328" actId="1036"/>
          <ac:picMkLst>
            <pc:docMk/>
            <pc:sldMk cId="646601713" sldId="271"/>
            <ac:picMk id="5" creationId="{EDB93524-E26A-1B32-B6C7-F19692673199}"/>
          </ac:picMkLst>
        </pc:picChg>
      </pc:sldChg>
      <pc:sldChg chg="modSp mod">
        <pc:chgData name="Dr. Márton Sándor" userId="2c420f22-62e8-44bd-9451-e7d605271ee3" providerId="ADAL" clId="{8152E112-DF09-4710-982F-1BEB7D47A22E}" dt="2023-09-29T13:20:36.889" v="384" actId="6549"/>
        <pc:sldMkLst>
          <pc:docMk/>
          <pc:sldMk cId="2506515972" sldId="273"/>
        </pc:sldMkLst>
        <pc:spChg chg="mod">
          <ac:chgData name="Dr. Márton Sándor" userId="2c420f22-62e8-44bd-9451-e7d605271ee3" providerId="ADAL" clId="{8152E112-DF09-4710-982F-1BEB7D47A22E}" dt="2023-09-29T13:20:36.889" v="384" actId="6549"/>
          <ac:spMkLst>
            <pc:docMk/>
            <pc:sldMk cId="2506515972" sldId="273"/>
            <ac:spMk id="4" creationId="{1B7A1481-AB26-0DA3-19CF-E2DDADC17AD5}"/>
          </ac:spMkLst>
        </pc:spChg>
        <pc:picChg chg="mod">
          <ac:chgData name="Dr. Márton Sándor" userId="2c420f22-62e8-44bd-9451-e7d605271ee3" providerId="ADAL" clId="{8152E112-DF09-4710-982F-1BEB7D47A22E}" dt="2023-09-29T05:52:04.647" v="318" actId="1036"/>
          <ac:picMkLst>
            <pc:docMk/>
            <pc:sldMk cId="2506515972" sldId="273"/>
            <ac:picMk id="3" creationId="{D6F2A4A3-7C53-B5B4-E1D7-A1399C59DE5A}"/>
          </ac:picMkLst>
        </pc:picChg>
      </pc:sldChg>
      <pc:sldChg chg="addSp delSp modSp mod">
        <pc:chgData name="Dr. Márton Sándor" userId="2c420f22-62e8-44bd-9451-e7d605271ee3" providerId="ADAL" clId="{8152E112-DF09-4710-982F-1BEB7D47A22E}" dt="2023-09-29T13:16:47.568" v="383" actId="113"/>
        <pc:sldMkLst>
          <pc:docMk/>
          <pc:sldMk cId="2336829640" sldId="275"/>
        </pc:sldMkLst>
        <pc:spChg chg="mod">
          <ac:chgData name="Dr. Márton Sándor" userId="2c420f22-62e8-44bd-9451-e7d605271ee3" providerId="ADAL" clId="{8152E112-DF09-4710-982F-1BEB7D47A22E}" dt="2023-09-29T13:16:47.568" v="383" actId="113"/>
          <ac:spMkLst>
            <pc:docMk/>
            <pc:sldMk cId="2336829640" sldId="275"/>
            <ac:spMk id="4" creationId="{1A25379A-3266-14CB-C530-0675348CAA96}"/>
          </ac:spMkLst>
        </pc:spChg>
        <pc:picChg chg="add del mod">
          <ac:chgData name="Dr. Márton Sándor" userId="2c420f22-62e8-44bd-9451-e7d605271ee3" providerId="ADAL" clId="{8152E112-DF09-4710-982F-1BEB7D47A22E}" dt="2023-09-29T05:48:05.683" v="179" actId="478"/>
          <ac:picMkLst>
            <pc:docMk/>
            <pc:sldMk cId="2336829640" sldId="275"/>
            <ac:picMk id="3" creationId="{F9282494-D4F5-B837-6EFF-8163D50D3CBA}"/>
          </ac:picMkLst>
        </pc:picChg>
        <pc:picChg chg="add mod">
          <ac:chgData name="Dr. Márton Sándor" userId="2c420f22-62e8-44bd-9451-e7d605271ee3" providerId="ADAL" clId="{8152E112-DF09-4710-982F-1BEB7D47A22E}" dt="2023-09-29T05:48:27.325" v="188"/>
          <ac:picMkLst>
            <pc:docMk/>
            <pc:sldMk cId="2336829640" sldId="275"/>
            <ac:picMk id="7" creationId="{F2BE1A64-6BF6-3D77-DAD9-6CDE21F7F05E}"/>
          </ac:picMkLst>
        </pc:picChg>
      </pc:sldChg>
      <pc:sldChg chg="addSp modSp mod">
        <pc:chgData name="Dr. Márton Sándor" userId="2c420f22-62e8-44bd-9451-e7d605271ee3" providerId="ADAL" clId="{8152E112-DF09-4710-982F-1BEB7D47A22E}" dt="2023-09-29T13:21:34.454" v="385" actId="20577"/>
        <pc:sldMkLst>
          <pc:docMk/>
          <pc:sldMk cId="259738843" sldId="277"/>
        </pc:sldMkLst>
        <pc:spChg chg="mod">
          <ac:chgData name="Dr. Márton Sándor" userId="2c420f22-62e8-44bd-9451-e7d605271ee3" providerId="ADAL" clId="{8152E112-DF09-4710-982F-1BEB7D47A22E}" dt="2023-09-29T13:21:34.454" v="385" actId="20577"/>
          <ac:spMkLst>
            <pc:docMk/>
            <pc:sldMk cId="259738843" sldId="277"/>
            <ac:spMk id="4" creationId="{B03F3AFD-45E5-DFC2-85F7-5B2861487CAE}"/>
          </ac:spMkLst>
        </pc:spChg>
        <pc:picChg chg="add mod">
          <ac:chgData name="Dr. Márton Sándor" userId="2c420f22-62e8-44bd-9451-e7d605271ee3" providerId="ADAL" clId="{8152E112-DF09-4710-982F-1BEB7D47A22E}" dt="2023-09-29T05:52:18.587" v="321"/>
          <ac:picMkLst>
            <pc:docMk/>
            <pc:sldMk cId="259738843" sldId="277"/>
            <ac:picMk id="3" creationId="{7ECE7759-8B50-712A-82E5-71EDA5DFEB6F}"/>
          </ac:picMkLst>
        </pc:picChg>
      </pc:sldChg>
      <pc:sldChg chg="addSp modSp mod">
        <pc:chgData name="Dr. Márton Sándor" userId="2c420f22-62e8-44bd-9451-e7d605271ee3" providerId="ADAL" clId="{8152E112-DF09-4710-982F-1BEB7D47A22E}" dt="2023-09-29T13:02:29.831" v="366" actId="947"/>
        <pc:sldMkLst>
          <pc:docMk/>
          <pc:sldMk cId="1303394440" sldId="278"/>
        </pc:sldMkLst>
        <pc:spChg chg="mod">
          <ac:chgData name="Dr. Márton Sándor" userId="2c420f22-62e8-44bd-9451-e7d605271ee3" providerId="ADAL" clId="{8152E112-DF09-4710-982F-1BEB7D47A22E}" dt="2023-09-29T13:02:29.831" v="366" actId="947"/>
          <ac:spMkLst>
            <pc:docMk/>
            <pc:sldMk cId="1303394440" sldId="278"/>
            <ac:spMk id="4" creationId="{F88D6ACC-C0F3-8B02-73DB-26B730BDF351}"/>
          </ac:spMkLst>
        </pc:spChg>
        <pc:picChg chg="add mod">
          <ac:chgData name="Dr. Márton Sándor" userId="2c420f22-62e8-44bd-9451-e7d605271ee3" providerId="ADAL" clId="{8152E112-DF09-4710-982F-1BEB7D47A22E}" dt="2023-09-29T05:52:14.466" v="320"/>
          <ac:picMkLst>
            <pc:docMk/>
            <pc:sldMk cId="1303394440" sldId="278"/>
            <ac:picMk id="3" creationId="{DB39D3C4-A92A-3056-8F62-C50DAD1A0213}"/>
          </ac:picMkLst>
        </pc:picChg>
      </pc:sldChg>
      <pc:sldChg chg="addSp modSp">
        <pc:chgData name="Dr. Márton Sándor" userId="2c420f22-62e8-44bd-9451-e7d605271ee3" providerId="ADAL" clId="{8152E112-DF09-4710-982F-1BEB7D47A22E}" dt="2023-09-29T05:52:21.659" v="322"/>
        <pc:sldMkLst>
          <pc:docMk/>
          <pc:sldMk cId="482395727" sldId="279"/>
        </pc:sldMkLst>
        <pc:picChg chg="add mod">
          <ac:chgData name="Dr. Márton Sándor" userId="2c420f22-62e8-44bd-9451-e7d605271ee3" providerId="ADAL" clId="{8152E112-DF09-4710-982F-1BEB7D47A22E}" dt="2023-09-29T05:52:21.659" v="322"/>
          <ac:picMkLst>
            <pc:docMk/>
            <pc:sldMk cId="482395727" sldId="279"/>
            <ac:picMk id="5" creationId="{D20C1495-DBFB-2F01-0A00-4A99A9B75CD9}"/>
          </ac:picMkLst>
        </pc:picChg>
      </pc:sldChg>
      <pc:sldChg chg="addSp delSp modSp mod">
        <pc:chgData name="Dr. Márton Sándor" userId="2c420f22-62e8-44bd-9451-e7d605271ee3" providerId="ADAL" clId="{8152E112-DF09-4710-982F-1BEB7D47A22E}" dt="2023-09-29T13:13:25.247" v="375" actId="113"/>
        <pc:sldMkLst>
          <pc:docMk/>
          <pc:sldMk cId="4085508057" sldId="281"/>
        </pc:sldMkLst>
        <pc:spChg chg="mod">
          <ac:chgData name="Dr. Márton Sándor" userId="2c420f22-62e8-44bd-9451-e7d605271ee3" providerId="ADAL" clId="{8152E112-DF09-4710-982F-1BEB7D47A22E}" dt="2023-09-29T13:13:25.247" v="375" actId="113"/>
          <ac:spMkLst>
            <pc:docMk/>
            <pc:sldMk cId="4085508057" sldId="281"/>
            <ac:spMk id="4" creationId="{1FD37BF6-F5DA-EE43-FE94-C81FA32239DC}"/>
          </ac:spMkLst>
        </pc:spChg>
        <pc:picChg chg="add del mod">
          <ac:chgData name="Dr. Márton Sándor" userId="2c420f22-62e8-44bd-9451-e7d605271ee3" providerId="ADAL" clId="{8152E112-DF09-4710-982F-1BEB7D47A22E}" dt="2023-09-28T04:23:22.432" v="17" actId="478"/>
          <ac:picMkLst>
            <pc:docMk/>
            <pc:sldMk cId="4085508057" sldId="281"/>
            <ac:picMk id="3" creationId="{3798492E-24F5-EB24-24C6-AFCF6E3A4E48}"/>
          </ac:picMkLst>
        </pc:picChg>
        <pc:picChg chg="add mod">
          <ac:chgData name="Dr. Márton Sándor" userId="2c420f22-62e8-44bd-9451-e7d605271ee3" providerId="ADAL" clId="{8152E112-DF09-4710-982F-1BEB7D47A22E}" dt="2023-09-28T04:24:24.724" v="39" actId="1076"/>
          <ac:picMkLst>
            <pc:docMk/>
            <pc:sldMk cId="4085508057" sldId="281"/>
            <ac:picMk id="6" creationId="{742D1CF2-7A32-27E1-2228-97D56E97CA47}"/>
          </ac:picMkLst>
        </pc:picChg>
      </pc:sldChg>
      <pc:sldChg chg="addSp modSp mod">
        <pc:chgData name="Dr. Márton Sándor" userId="2c420f22-62e8-44bd-9451-e7d605271ee3" providerId="ADAL" clId="{8152E112-DF09-4710-982F-1BEB7D47A22E}" dt="2023-09-29T05:53:05.044" v="331" actId="1076"/>
        <pc:sldMkLst>
          <pc:docMk/>
          <pc:sldMk cId="786392931" sldId="285"/>
        </pc:sldMkLst>
        <pc:picChg chg="add mod">
          <ac:chgData name="Dr. Márton Sándor" userId="2c420f22-62e8-44bd-9451-e7d605271ee3" providerId="ADAL" clId="{8152E112-DF09-4710-982F-1BEB7D47A22E}" dt="2023-09-29T05:53:05.044" v="331" actId="1076"/>
          <ac:picMkLst>
            <pc:docMk/>
            <pc:sldMk cId="786392931" sldId="285"/>
            <ac:picMk id="3" creationId="{6648EAD6-3220-285D-F5C7-12D2C55EE75F}"/>
          </ac:picMkLst>
        </pc:picChg>
      </pc:sldChg>
      <pc:sldChg chg="addSp modSp mod">
        <pc:chgData name="Dr. Márton Sándor" userId="2c420f22-62e8-44bd-9451-e7d605271ee3" providerId="ADAL" clId="{8152E112-DF09-4710-982F-1BEB7D47A22E}" dt="2023-09-29T05:53:08.574" v="332"/>
        <pc:sldMkLst>
          <pc:docMk/>
          <pc:sldMk cId="3121465509" sldId="286"/>
        </pc:sldMkLst>
        <pc:spChg chg="mod">
          <ac:chgData name="Dr. Márton Sándor" userId="2c420f22-62e8-44bd-9451-e7d605271ee3" providerId="ADAL" clId="{8152E112-DF09-4710-982F-1BEB7D47A22E}" dt="2023-09-29T05:51:16.708" v="307" actId="1076"/>
          <ac:spMkLst>
            <pc:docMk/>
            <pc:sldMk cId="3121465509" sldId="286"/>
            <ac:spMk id="2" creationId="{2F1777D7-75D8-4C89-23C1-8D84420B158A}"/>
          </ac:spMkLst>
        </pc:spChg>
        <pc:picChg chg="add mod">
          <ac:chgData name="Dr. Márton Sándor" userId="2c420f22-62e8-44bd-9451-e7d605271ee3" providerId="ADAL" clId="{8152E112-DF09-4710-982F-1BEB7D47A22E}" dt="2023-09-29T05:53:08.574" v="332"/>
          <ac:picMkLst>
            <pc:docMk/>
            <pc:sldMk cId="3121465509" sldId="286"/>
            <ac:picMk id="3" creationId="{19349391-14E2-86EF-C298-163DAC6A65E5}"/>
          </ac:picMkLst>
        </pc:picChg>
      </pc:sldChg>
      <pc:sldChg chg="addSp modSp mod">
        <pc:chgData name="Dr. Márton Sándor" userId="2c420f22-62e8-44bd-9451-e7d605271ee3" providerId="ADAL" clId="{8152E112-DF09-4710-982F-1BEB7D47A22E}" dt="2023-09-28T04:22:23.999" v="4" actId="1076"/>
        <pc:sldMkLst>
          <pc:docMk/>
          <pc:sldMk cId="500466160" sldId="287"/>
        </pc:sldMkLst>
        <pc:picChg chg="add mod">
          <ac:chgData name="Dr. Márton Sándor" userId="2c420f22-62e8-44bd-9451-e7d605271ee3" providerId="ADAL" clId="{8152E112-DF09-4710-982F-1BEB7D47A22E}" dt="2023-09-28T04:22:23.999" v="4" actId="1076"/>
          <ac:picMkLst>
            <pc:docMk/>
            <pc:sldMk cId="500466160" sldId="287"/>
            <ac:picMk id="2" creationId="{92B58838-36CA-A07E-DBBD-C61F39B90CFB}"/>
          </ac:picMkLst>
        </pc:picChg>
      </pc:sldChg>
      <pc:sldChg chg="addSp delSp modSp mod">
        <pc:chgData name="Dr. Márton Sándor" userId="2c420f22-62e8-44bd-9451-e7d605271ee3" providerId="ADAL" clId="{8152E112-DF09-4710-982F-1BEB7D47A22E}" dt="2023-09-29T05:46:27.833" v="173"/>
        <pc:sldMkLst>
          <pc:docMk/>
          <pc:sldMk cId="643130226" sldId="288"/>
        </pc:sldMkLst>
        <pc:spChg chg="mod">
          <ac:chgData name="Dr. Márton Sándor" userId="2c420f22-62e8-44bd-9451-e7d605271ee3" providerId="ADAL" clId="{8152E112-DF09-4710-982F-1BEB7D47A22E}" dt="2023-09-28T04:22:41.104" v="7" actId="1076"/>
          <ac:spMkLst>
            <pc:docMk/>
            <pc:sldMk cId="643130226" sldId="288"/>
            <ac:spMk id="3" creationId="{C880AF26-B816-C6A2-CCB5-DF425700CF97}"/>
          </ac:spMkLst>
        </pc:spChg>
        <pc:picChg chg="add del mod">
          <ac:chgData name="Dr. Márton Sándor" userId="2c420f22-62e8-44bd-9451-e7d605271ee3" providerId="ADAL" clId="{8152E112-DF09-4710-982F-1BEB7D47A22E}" dt="2023-09-29T05:46:07.734" v="169" actId="478"/>
          <ac:picMkLst>
            <pc:docMk/>
            <pc:sldMk cId="643130226" sldId="288"/>
            <ac:picMk id="4" creationId="{766FD917-8036-603C-04DB-AFFD5F2360F6}"/>
          </ac:picMkLst>
        </pc:picChg>
        <pc:picChg chg="add mod">
          <ac:chgData name="Dr. Márton Sándor" userId="2c420f22-62e8-44bd-9451-e7d605271ee3" providerId="ADAL" clId="{8152E112-DF09-4710-982F-1BEB7D47A22E}" dt="2023-09-29T05:46:27.833" v="173"/>
          <ac:picMkLst>
            <pc:docMk/>
            <pc:sldMk cId="643130226" sldId="288"/>
            <ac:picMk id="5" creationId="{32FEFA90-DDA9-EC91-7EA0-76E9D7480157}"/>
          </ac:picMkLst>
        </pc:picChg>
      </pc:sldChg>
      <pc:sldChg chg="addSp delSp modSp mod">
        <pc:chgData name="Dr. Márton Sándor" userId="2c420f22-62e8-44bd-9451-e7d605271ee3" providerId="ADAL" clId="{8152E112-DF09-4710-982F-1BEB7D47A22E}" dt="2023-09-29T05:48:29.529" v="189"/>
        <pc:sldMkLst>
          <pc:docMk/>
          <pc:sldMk cId="438382270" sldId="293"/>
        </pc:sldMkLst>
        <pc:picChg chg="del">
          <ac:chgData name="Dr. Márton Sándor" userId="2c420f22-62e8-44bd-9451-e7d605271ee3" providerId="ADAL" clId="{8152E112-DF09-4710-982F-1BEB7D47A22E}" dt="2023-09-29T05:48:09.012" v="180" actId="478"/>
          <ac:picMkLst>
            <pc:docMk/>
            <pc:sldMk cId="438382270" sldId="293"/>
            <ac:picMk id="3" creationId="{A5CDBD02-8040-2CF8-B5E3-DF42F39BD8B3}"/>
          </ac:picMkLst>
        </pc:picChg>
        <pc:picChg chg="add mod">
          <ac:chgData name="Dr. Márton Sándor" userId="2c420f22-62e8-44bd-9451-e7d605271ee3" providerId="ADAL" clId="{8152E112-DF09-4710-982F-1BEB7D47A22E}" dt="2023-09-29T05:48:29.529" v="189"/>
          <ac:picMkLst>
            <pc:docMk/>
            <pc:sldMk cId="438382270" sldId="293"/>
            <ac:picMk id="4" creationId="{D232833A-6923-D38B-DBC2-FA6210773C1B}"/>
          </ac:picMkLst>
        </pc:picChg>
      </pc:sldChg>
      <pc:sldChg chg="addSp delSp modSp mod ord">
        <pc:chgData name="Dr. Márton Sándor" userId="2c420f22-62e8-44bd-9451-e7d605271ee3" providerId="ADAL" clId="{8152E112-DF09-4710-982F-1BEB7D47A22E}" dt="2023-09-29T12:47:54.586" v="345"/>
        <pc:sldMkLst>
          <pc:docMk/>
          <pc:sldMk cId="264137871" sldId="295"/>
        </pc:sldMkLst>
        <pc:spChg chg="mod">
          <ac:chgData name="Dr. Márton Sándor" userId="2c420f22-62e8-44bd-9451-e7d605271ee3" providerId="ADAL" clId="{8152E112-DF09-4710-982F-1BEB7D47A22E}" dt="2023-09-29T04:52:11.610" v="46" actId="1076"/>
          <ac:spMkLst>
            <pc:docMk/>
            <pc:sldMk cId="264137871" sldId="295"/>
            <ac:spMk id="10" creationId="{A176A677-9236-95E2-3404-D07779C06286}"/>
          </ac:spMkLst>
        </pc:spChg>
        <pc:spChg chg="mod">
          <ac:chgData name="Dr. Márton Sándor" userId="2c420f22-62e8-44bd-9451-e7d605271ee3" providerId="ADAL" clId="{8152E112-DF09-4710-982F-1BEB7D47A22E}" dt="2023-09-29T04:52:18.402" v="47" actId="1076"/>
          <ac:spMkLst>
            <pc:docMk/>
            <pc:sldMk cId="264137871" sldId="295"/>
            <ac:spMk id="11" creationId="{DBB1F73C-ABD3-9CE7-8848-E76986A7327A}"/>
          </ac:spMkLst>
        </pc:spChg>
        <pc:spChg chg="mod">
          <ac:chgData name="Dr. Márton Sándor" userId="2c420f22-62e8-44bd-9451-e7d605271ee3" providerId="ADAL" clId="{8152E112-DF09-4710-982F-1BEB7D47A22E}" dt="2023-09-29T04:52:23.456" v="48" actId="313"/>
          <ac:spMkLst>
            <pc:docMk/>
            <pc:sldMk cId="264137871" sldId="295"/>
            <ac:spMk id="12" creationId="{9C224896-C230-F056-22BE-A1C0823754F6}"/>
          </ac:spMkLst>
        </pc:spChg>
        <pc:picChg chg="add del mod">
          <ac:chgData name="Dr. Márton Sándor" userId="2c420f22-62e8-44bd-9451-e7d605271ee3" providerId="ADAL" clId="{8152E112-DF09-4710-982F-1BEB7D47A22E}" dt="2023-09-29T05:46:14.431" v="171" actId="478"/>
          <ac:picMkLst>
            <pc:docMk/>
            <pc:sldMk cId="264137871" sldId="295"/>
            <ac:picMk id="2" creationId="{322973F9-9CD5-F0DC-A3C1-1BABFFA60CD8}"/>
          </ac:picMkLst>
        </pc:picChg>
        <pc:picChg chg="add mod">
          <ac:chgData name="Dr. Márton Sándor" userId="2c420f22-62e8-44bd-9451-e7d605271ee3" providerId="ADAL" clId="{8152E112-DF09-4710-982F-1BEB7D47A22E}" dt="2023-09-29T05:46:34.545" v="174"/>
          <ac:picMkLst>
            <pc:docMk/>
            <pc:sldMk cId="264137871" sldId="295"/>
            <ac:picMk id="3" creationId="{8A0CC5AD-6982-12E6-D11C-62EF6B515644}"/>
          </ac:picMkLst>
        </pc:picChg>
      </pc:sldChg>
      <pc:sldChg chg="addSp modSp mod ord">
        <pc:chgData name="Dr. Márton Sándor" userId="2c420f22-62e8-44bd-9451-e7d605271ee3" providerId="ADAL" clId="{8152E112-DF09-4710-982F-1BEB7D47A22E}" dt="2023-09-29T12:52:54.415" v="357"/>
        <pc:sldMkLst>
          <pc:docMk/>
          <pc:sldMk cId="3505026783" sldId="296"/>
        </pc:sldMkLst>
        <pc:picChg chg="add mod">
          <ac:chgData name="Dr. Márton Sándor" userId="2c420f22-62e8-44bd-9451-e7d605271ee3" providerId="ADAL" clId="{8152E112-DF09-4710-982F-1BEB7D47A22E}" dt="2023-09-28T04:24:32.555" v="41" actId="1076"/>
          <ac:picMkLst>
            <pc:docMk/>
            <pc:sldMk cId="3505026783" sldId="296"/>
            <ac:picMk id="3" creationId="{FCCAE0CF-18F4-D079-4CB4-95E31C70F1BF}"/>
          </ac:picMkLst>
        </pc:picChg>
      </pc:sldChg>
      <pc:sldChg chg="addSp modSp">
        <pc:chgData name="Dr. Márton Sándor" userId="2c420f22-62e8-44bd-9451-e7d605271ee3" providerId="ADAL" clId="{8152E112-DF09-4710-982F-1BEB7D47A22E}" dt="2023-09-29T05:53:33.807" v="334"/>
        <pc:sldMkLst>
          <pc:docMk/>
          <pc:sldMk cId="3737204586" sldId="297"/>
        </pc:sldMkLst>
        <pc:picChg chg="add mod">
          <ac:chgData name="Dr. Márton Sándor" userId="2c420f22-62e8-44bd-9451-e7d605271ee3" providerId="ADAL" clId="{8152E112-DF09-4710-982F-1BEB7D47A22E}" dt="2023-09-29T05:53:33.807" v="334"/>
          <ac:picMkLst>
            <pc:docMk/>
            <pc:sldMk cId="3737204586" sldId="297"/>
            <ac:picMk id="4" creationId="{9C6CC764-92A6-53BF-115D-22AADB7E0AE7}"/>
          </ac:picMkLst>
        </pc:picChg>
      </pc:sldChg>
      <pc:sldChg chg="modSp">
        <pc:chgData name="Dr. Márton Sándor" userId="2c420f22-62e8-44bd-9451-e7d605271ee3" providerId="ADAL" clId="{8152E112-DF09-4710-982F-1BEB7D47A22E}" dt="2023-09-29T05:50:33.503" v="306" actId="1038"/>
        <pc:sldMkLst>
          <pc:docMk/>
          <pc:sldMk cId="1477836584" sldId="298"/>
        </pc:sldMkLst>
        <pc:picChg chg="mod">
          <ac:chgData name="Dr. Márton Sándor" userId="2c420f22-62e8-44bd-9451-e7d605271ee3" providerId="ADAL" clId="{8152E112-DF09-4710-982F-1BEB7D47A22E}" dt="2023-09-29T05:50:33.503" v="306" actId="1038"/>
          <ac:picMkLst>
            <pc:docMk/>
            <pc:sldMk cId="1477836584" sldId="298"/>
            <ac:picMk id="1028" creationId="{64275147-B104-6358-6F04-9AAC5C4E9C3C}"/>
          </ac:picMkLst>
        </pc:picChg>
        <pc:cxnChg chg="mod">
          <ac:chgData name="Dr. Márton Sándor" userId="2c420f22-62e8-44bd-9451-e7d605271ee3" providerId="ADAL" clId="{8152E112-DF09-4710-982F-1BEB7D47A22E}" dt="2023-09-29T05:50:33.503" v="306" actId="1038"/>
          <ac:cxnSpMkLst>
            <pc:docMk/>
            <pc:sldMk cId="1477836584" sldId="298"/>
            <ac:cxnSpMk id="9" creationId="{B34DB2EA-BDE8-60A6-D334-E238F482A92E}"/>
          </ac:cxnSpMkLst>
        </pc:cxnChg>
      </pc:sldChg>
      <pc:sldChg chg="modSp mod modAnim">
        <pc:chgData name="Dr. Márton Sándor" userId="2c420f22-62e8-44bd-9451-e7d605271ee3" providerId="ADAL" clId="{8152E112-DF09-4710-982F-1BEB7D47A22E}" dt="2023-09-29T13:00:11.539" v="365"/>
        <pc:sldMkLst>
          <pc:docMk/>
          <pc:sldMk cId="3629735435" sldId="300"/>
        </pc:sldMkLst>
        <pc:picChg chg="mod">
          <ac:chgData name="Dr. Márton Sándor" userId="2c420f22-62e8-44bd-9451-e7d605271ee3" providerId="ADAL" clId="{8152E112-DF09-4710-982F-1BEB7D47A22E}" dt="2023-09-29T05:09:47.095" v="141" actId="14100"/>
          <ac:picMkLst>
            <pc:docMk/>
            <pc:sldMk cId="3629735435" sldId="300"/>
            <ac:picMk id="5" creationId="{37C5D945-2496-701B-370F-45B72FA95F4B}"/>
          </ac:picMkLst>
        </pc:picChg>
      </pc:sldChg>
      <pc:sldChg chg="modSp mod">
        <pc:chgData name="Dr. Márton Sándor" userId="2c420f22-62e8-44bd-9451-e7d605271ee3" providerId="ADAL" clId="{8152E112-DF09-4710-982F-1BEB7D47A22E}" dt="2023-09-29T13:11:48.234" v="368" actId="207"/>
        <pc:sldMkLst>
          <pc:docMk/>
          <pc:sldMk cId="4228329529" sldId="302"/>
        </pc:sldMkLst>
        <pc:spChg chg="mod">
          <ac:chgData name="Dr. Márton Sándor" userId="2c420f22-62e8-44bd-9451-e7d605271ee3" providerId="ADAL" clId="{8152E112-DF09-4710-982F-1BEB7D47A22E}" dt="2023-09-29T13:11:48.234" v="368" actId="207"/>
          <ac:spMkLst>
            <pc:docMk/>
            <pc:sldMk cId="4228329529" sldId="302"/>
            <ac:spMk id="2" creationId="{AE404015-E44B-E2A2-2E18-89E331AD2511}"/>
          </ac:spMkLst>
        </pc:spChg>
      </pc:sldChg>
      <pc:sldChg chg="modSp mod">
        <pc:chgData name="Dr. Márton Sándor" userId="2c420f22-62e8-44bd-9451-e7d605271ee3" providerId="ADAL" clId="{8152E112-DF09-4710-982F-1BEB7D47A22E}" dt="2023-09-29T04:56:00.945" v="131" actId="1076"/>
        <pc:sldMkLst>
          <pc:docMk/>
          <pc:sldMk cId="1806576271" sldId="303"/>
        </pc:sldMkLst>
        <pc:spChg chg="mod">
          <ac:chgData name="Dr. Márton Sándor" userId="2c420f22-62e8-44bd-9451-e7d605271ee3" providerId="ADAL" clId="{8152E112-DF09-4710-982F-1BEB7D47A22E}" dt="2023-09-29T04:55:54.008" v="129" actId="14100"/>
          <ac:spMkLst>
            <pc:docMk/>
            <pc:sldMk cId="1806576271" sldId="303"/>
            <ac:spMk id="5" creationId="{807374A7-681D-2113-A66D-1A64E356EBEB}"/>
          </ac:spMkLst>
        </pc:spChg>
        <pc:picChg chg="mod">
          <ac:chgData name="Dr. Márton Sándor" userId="2c420f22-62e8-44bd-9451-e7d605271ee3" providerId="ADAL" clId="{8152E112-DF09-4710-982F-1BEB7D47A22E}" dt="2023-09-29T04:56:00.945" v="131" actId="1076"/>
          <ac:picMkLst>
            <pc:docMk/>
            <pc:sldMk cId="1806576271" sldId="303"/>
            <ac:picMk id="7" creationId="{032627ED-44CE-9B57-C616-9A7C77E51C84}"/>
          </ac:picMkLst>
        </pc:picChg>
        <pc:picChg chg="mod">
          <ac:chgData name="Dr. Márton Sándor" userId="2c420f22-62e8-44bd-9451-e7d605271ee3" providerId="ADAL" clId="{8152E112-DF09-4710-982F-1BEB7D47A22E}" dt="2023-09-29T04:55:57.877" v="130" actId="1076"/>
          <ac:picMkLst>
            <pc:docMk/>
            <pc:sldMk cId="1806576271" sldId="303"/>
            <ac:picMk id="9" creationId="{B8F312BF-9CD6-CA8E-7F5C-5F160241A32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a:extLst>
              <a:ext uri="{FF2B5EF4-FFF2-40B4-BE49-F238E27FC236}">
                <a16:creationId xmlns:a16="http://schemas.microsoft.com/office/drawing/2014/main" id="{2DD35786-57BF-1B9B-0C2A-5F5B72CFC5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a:extLst>
              <a:ext uri="{FF2B5EF4-FFF2-40B4-BE49-F238E27FC236}">
                <a16:creationId xmlns:a16="http://schemas.microsoft.com/office/drawing/2014/main" id="{29F570C1-F201-CD3F-A6B2-FE7B4826B5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E31B1B-487A-4946-9132-09B869F3DE4D}" type="datetimeFigureOut">
              <a:rPr lang="hu-HU" smtClean="0"/>
              <a:t>2023. 09. 29.</a:t>
            </a:fld>
            <a:endParaRPr lang="hu-HU"/>
          </a:p>
        </p:txBody>
      </p:sp>
      <p:sp>
        <p:nvSpPr>
          <p:cNvPr id="4" name="Élőláb helye 3">
            <a:extLst>
              <a:ext uri="{FF2B5EF4-FFF2-40B4-BE49-F238E27FC236}">
                <a16:creationId xmlns:a16="http://schemas.microsoft.com/office/drawing/2014/main" id="{912C2C5F-7F31-2B38-6E62-7758FB2EDF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a:extLst>
              <a:ext uri="{FF2B5EF4-FFF2-40B4-BE49-F238E27FC236}">
                <a16:creationId xmlns:a16="http://schemas.microsoft.com/office/drawing/2014/main" id="{BDB52094-C192-94C3-8560-5706FCD3F4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A43C43-F09C-4778-99E1-0AEAB1E94715}" type="slidenum">
              <a:rPr lang="hu-HU" smtClean="0"/>
              <a:t>‹#›</a:t>
            </a:fld>
            <a:endParaRPr lang="hu-HU"/>
          </a:p>
        </p:txBody>
      </p:sp>
    </p:spTree>
    <p:extLst>
      <p:ext uri="{BB962C8B-B14F-4D97-AF65-F5344CB8AC3E}">
        <p14:creationId xmlns:p14="http://schemas.microsoft.com/office/powerpoint/2010/main" val="343510198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A3925-DD04-41B5-9794-B736107BFBFE}" type="datetimeFigureOut">
              <a:rPr lang="hu-HU" smtClean="0"/>
              <a:t>2023. 09. 29.</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B3B42-98B4-4C8A-992B-19765CF920E4}" type="slidenum">
              <a:rPr lang="hu-HU" smtClean="0"/>
              <a:t>‹#›</a:t>
            </a:fld>
            <a:endParaRPr lang="hu-HU"/>
          </a:p>
        </p:txBody>
      </p:sp>
    </p:spTree>
    <p:extLst>
      <p:ext uri="{BB962C8B-B14F-4D97-AF65-F5344CB8AC3E}">
        <p14:creationId xmlns:p14="http://schemas.microsoft.com/office/powerpoint/2010/main" val="2318602736"/>
      </p:ext>
    </p:extLst>
  </p:cSld>
  <p:clrMap bg1="lt1" tx1="dk1" bg2="lt2" tx2="dk2" accent1="accent1" accent2="accent2" accent3="accent3" accent4="accent4" accent5="accent5" accent6="accent6" hlink="hlink" folHlink="folHlink"/>
  <p:hf sldNum="0" hdr="0" ftr="0" dt="0"/>
  <p:notesStyle>
    <a:lvl1pPr marL="0" algn="l" defTabSz="1088485" rtl="0" eaLnBrk="1" latinLnBrk="0" hangingPunct="1">
      <a:defRPr sz="1429" kern="1200">
        <a:solidFill>
          <a:schemeClr val="tx1"/>
        </a:solidFill>
        <a:latin typeface="+mn-lt"/>
        <a:ea typeface="+mn-ea"/>
        <a:cs typeface="+mn-cs"/>
      </a:defRPr>
    </a:lvl1pPr>
    <a:lvl2pPr marL="544243" algn="l" defTabSz="1088485" rtl="0" eaLnBrk="1" latinLnBrk="0" hangingPunct="1">
      <a:defRPr sz="1429" kern="1200">
        <a:solidFill>
          <a:schemeClr val="tx1"/>
        </a:solidFill>
        <a:latin typeface="+mn-lt"/>
        <a:ea typeface="+mn-ea"/>
        <a:cs typeface="+mn-cs"/>
      </a:defRPr>
    </a:lvl2pPr>
    <a:lvl3pPr marL="1088485" algn="l" defTabSz="1088485" rtl="0" eaLnBrk="1" latinLnBrk="0" hangingPunct="1">
      <a:defRPr sz="1429" kern="1200">
        <a:solidFill>
          <a:schemeClr val="tx1"/>
        </a:solidFill>
        <a:latin typeface="+mn-lt"/>
        <a:ea typeface="+mn-ea"/>
        <a:cs typeface="+mn-cs"/>
      </a:defRPr>
    </a:lvl3pPr>
    <a:lvl4pPr marL="1632728" algn="l" defTabSz="1088485" rtl="0" eaLnBrk="1" latinLnBrk="0" hangingPunct="1">
      <a:defRPr sz="1429" kern="1200">
        <a:solidFill>
          <a:schemeClr val="tx1"/>
        </a:solidFill>
        <a:latin typeface="+mn-lt"/>
        <a:ea typeface="+mn-ea"/>
        <a:cs typeface="+mn-cs"/>
      </a:defRPr>
    </a:lvl4pPr>
    <a:lvl5pPr marL="2176969" algn="l" defTabSz="1088485" rtl="0" eaLnBrk="1" latinLnBrk="0" hangingPunct="1">
      <a:defRPr sz="1429" kern="1200">
        <a:solidFill>
          <a:schemeClr val="tx1"/>
        </a:solidFill>
        <a:latin typeface="+mn-lt"/>
        <a:ea typeface="+mn-ea"/>
        <a:cs typeface="+mn-cs"/>
      </a:defRPr>
    </a:lvl5pPr>
    <a:lvl6pPr marL="2721212" algn="l" defTabSz="1088485" rtl="0" eaLnBrk="1" latinLnBrk="0" hangingPunct="1">
      <a:defRPr sz="1429" kern="1200">
        <a:solidFill>
          <a:schemeClr val="tx1"/>
        </a:solidFill>
        <a:latin typeface="+mn-lt"/>
        <a:ea typeface="+mn-ea"/>
        <a:cs typeface="+mn-cs"/>
      </a:defRPr>
    </a:lvl6pPr>
    <a:lvl7pPr marL="3265454" algn="l" defTabSz="1088485" rtl="0" eaLnBrk="1" latinLnBrk="0" hangingPunct="1">
      <a:defRPr sz="1429" kern="1200">
        <a:solidFill>
          <a:schemeClr val="tx1"/>
        </a:solidFill>
        <a:latin typeface="+mn-lt"/>
        <a:ea typeface="+mn-ea"/>
        <a:cs typeface="+mn-cs"/>
      </a:defRPr>
    </a:lvl7pPr>
    <a:lvl8pPr marL="3809697" algn="l" defTabSz="1088485" rtl="0" eaLnBrk="1" latinLnBrk="0" hangingPunct="1">
      <a:defRPr sz="1429" kern="1200">
        <a:solidFill>
          <a:schemeClr val="tx1"/>
        </a:solidFill>
        <a:latin typeface="+mn-lt"/>
        <a:ea typeface="+mn-ea"/>
        <a:cs typeface="+mn-cs"/>
      </a:defRPr>
    </a:lvl8pPr>
    <a:lvl9pPr marL="4353939" algn="l" defTabSz="1088485" rtl="0" eaLnBrk="1" latinLnBrk="0" hangingPunct="1">
      <a:defRPr sz="142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II Erzsébet útén a </a:t>
            </a:r>
            <a:r>
              <a:rPr lang="hu-HU"/>
              <a:t>lehosszabb ideiig </a:t>
            </a:r>
            <a:r>
              <a:rPr lang="hu-HU" dirty="0"/>
              <a:t>uralkodó</a:t>
            </a:r>
          </a:p>
        </p:txBody>
      </p:sp>
    </p:spTree>
    <p:extLst>
      <p:ext uri="{BB962C8B-B14F-4D97-AF65-F5344CB8AC3E}">
        <p14:creationId xmlns:p14="http://schemas.microsoft.com/office/powerpoint/2010/main" val="156678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1088485" rtl="0" eaLnBrk="1" fontAlgn="auto" latinLnBrk="0" hangingPunct="1">
              <a:lnSpc>
                <a:spcPct val="100000"/>
              </a:lnSpc>
              <a:spcBef>
                <a:spcPts val="0"/>
              </a:spcBef>
              <a:spcAft>
                <a:spcPts val="0"/>
              </a:spcAft>
              <a:buClrTx/>
              <a:buSzTx/>
              <a:buFontTx/>
              <a:buNone/>
              <a:tabLst/>
              <a:defRPr/>
            </a:pPr>
            <a:r>
              <a:rPr kumimoji="0" lang="hu-HU" sz="1429" b="0" i="0" u="none" strike="noStrike" kern="1200" cap="none" spc="0" normalizeH="0" baseline="0" noProof="0" dirty="0">
                <a:ln>
                  <a:noFill/>
                </a:ln>
                <a:solidFill>
                  <a:prstClr val="black"/>
                </a:solidFill>
                <a:effectLst/>
                <a:uLnTx/>
                <a:uFillTx/>
                <a:latin typeface="Calibri" panose="020F0502020204030204"/>
                <a:ea typeface="+mn-ea"/>
                <a:cs typeface="+mn-cs"/>
              </a:rPr>
              <a:t>ED Effektív dózis, ED50 a vizsgált betegek 50%-a</a:t>
            </a:r>
          </a:p>
          <a:p>
            <a:endParaRPr lang="hu-HU" dirty="0"/>
          </a:p>
        </p:txBody>
      </p:sp>
    </p:spTree>
    <p:extLst>
      <p:ext uri="{BB962C8B-B14F-4D97-AF65-F5344CB8AC3E}">
        <p14:creationId xmlns:p14="http://schemas.microsoft.com/office/powerpoint/2010/main" val="152631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Tree>
    <p:extLst>
      <p:ext uri="{BB962C8B-B14F-4D97-AF65-F5344CB8AC3E}">
        <p14:creationId xmlns:p14="http://schemas.microsoft.com/office/powerpoint/2010/main" val="80775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r>
              <a:rPr lang="hu-HU" b="0" i="0" dirty="0">
                <a:solidFill>
                  <a:srgbClr val="000000"/>
                </a:solidFill>
                <a:effectLst/>
                <a:latin typeface="Söhne"/>
              </a:rPr>
              <a:t>The </a:t>
            </a:r>
            <a:r>
              <a:rPr lang="hu-HU" b="0" i="0" dirty="0" err="1">
                <a:solidFill>
                  <a:srgbClr val="000000"/>
                </a:solidFill>
                <a:effectLst/>
                <a:latin typeface="Söhne"/>
              </a:rPr>
              <a:t>Lancet</a:t>
            </a:r>
            <a:r>
              <a:rPr lang="hu-HU" b="0" i="0" dirty="0">
                <a:solidFill>
                  <a:srgbClr val="000000"/>
                </a:solidFill>
                <a:effectLst/>
                <a:latin typeface="Söhne"/>
              </a:rPr>
              <a:t> </a:t>
            </a:r>
            <a:r>
              <a:rPr lang="hu-HU" b="0" i="0" dirty="0" err="1">
                <a:solidFill>
                  <a:srgbClr val="000000"/>
                </a:solidFill>
                <a:effectLst/>
                <a:latin typeface="Söhne"/>
              </a:rPr>
              <a:t>Countdown</a:t>
            </a:r>
            <a:r>
              <a:rPr lang="hu-HU" b="0" i="0" dirty="0">
                <a:solidFill>
                  <a:srgbClr val="000000"/>
                </a:solidFill>
                <a:effectLst/>
                <a:latin typeface="Söhne"/>
              </a:rPr>
              <a:t> is an </a:t>
            </a:r>
            <a:r>
              <a:rPr lang="hu-HU" b="0" i="0" dirty="0" err="1">
                <a:solidFill>
                  <a:srgbClr val="000000"/>
                </a:solidFill>
                <a:effectLst/>
                <a:latin typeface="Söhne"/>
              </a:rPr>
              <a:t>international</a:t>
            </a:r>
            <a:r>
              <a:rPr lang="hu-HU" b="0" i="0" dirty="0">
                <a:solidFill>
                  <a:srgbClr val="000000"/>
                </a:solidFill>
                <a:effectLst/>
                <a:latin typeface="Söhne"/>
              </a:rPr>
              <a:t> </a:t>
            </a:r>
            <a:r>
              <a:rPr lang="hu-HU" b="0" i="0" dirty="0" err="1">
                <a:solidFill>
                  <a:srgbClr val="000000"/>
                </a:solidFill>
                <a:effectLst/>
                <a:latin typeface="Söhne"/>
              </a:rPr>
              <a:t>research</a:t>
            </a:r>
            <a:r>
              <a:rPr lang="hu-HU" b="0" i="0" dirty="0">
                <a:solidFill>
                  <a:srgbClr val="000000"/>
                </a:solidFill>
                <a:effectLst/>
                <a:latin typeface="Söhne"/>
              </a:rPr>
              <a:t> </a:t>
            </a:r>
            <a:r>
              <a:rPr lang="hu-HU" b="0" i="0" dirty="0" err="1">
                <a:solidFill>
                  <a:srgbClr val="000000"/>
                </a:solidFill>
                <a:effectLst/>
                <a:latin typeface="Söhne"/>
              </a:rPr>
              <a:t>collaboration</a:t>
            </a:r>
            <a:r>
              <a:rPr lang="hu-HU" b="0" i="0" dirty="0">
                <a:solidFill>
                  <a:srgbClr val="000000"/>
                </a:solidFill>
                <a:effectLst/>
                <a:latin typeface="Söhne"/>
              </a:rPr>
              <a:t> </a:t>
            </a:r>
            <a:r>
              <a:rPr lang="hu-HU" b="0" i="0" dirty="0" err="1">
                <a:solidFill>
                  <a:srgbClr val="000000"/>
                </a:solidFill>
                <a:effectLst/>
                <a:latin typeface="Söhne"/>
              </a:rPr>
              <a:t>that</a:t>
            </a:r>
            <a:r>
              <a:rPr lang="hu-HU" b="0" i="0" dirty="0">
                <a:solidFill>
                  <a:srgbClr val="000000"/>
                </a:solidFill>
                <a:effectLst/>
                <a:latin typeface="Söhne"/>
              </a:rPr>
              <a:t> </a:t>
            </a:r>
            <a:r>
              <a:rPr lang="hu-HU" b="0" i="0" dirty="0" err="1">
                <a:solidFill>
                  <a:srgbClr val="000000"/>
                </a:solidFill>
                <a:effectLst/>
                <a:latin typeface="Söhne"/>
              </a:rPr>
              <a:t>provides</a:t>
            </a:r>
            <a:r>
              <a:rPr lang="hu-HU" b="0" i="0" dirty="0">
                <a:solidFill>
                  <a:srgbClr val="000000"/>
                </a:solidFill>
                <a:effectLst/>
                <a:latin typeface="Söhne"/>
              </a:rPr>
              <a:t> a </a:t>
            </a:r>
            <a:r>
              <a:rPr lang="hu-HU" b="0" i="0" dirty="0" err="1">
                <a:solidFill>
                  <a:srgbClr val="000000"/>
                </a:solidFill>
                <a:effectLst/>
                <a:latin typeface="Söhne"/>
              </a:rPr>
              <a:t>global</a:t>
            </a:r>
            <a:r>
              <a:rPr lang="hu-HU" b="0" i="0" dirty="0">
                <a:solidFill>
                  <a:srgbClr val="000000"/>
                </a:solidFill>
                <a:effectLst/>
                <a:latin typeface="Söhne"/>
              </a:rPr>
              <a:t> </a:t>
            </a:r>
            <a:r>
              <a:rPr lang="hu-HU" b="0" i="0" dirty="0" err="1">
                <a:solidFill>
                  <a:srgbClr val="000000"/>
                </a:solidFill>
                <a:effectLst/>
                <a:latin typeface="Söhne"/>
              </a:rPr>
              <a:t>overview</a:t>
            </a:r>
            <a:r>
              <a:rPr lang="hu-HU" b="0" i="0" dirty="0">
                <a:solidFill>
                  <a:srgbClr val="000000"/>
                </a:solidFill>
                <a:effectLst/>
                <a:latin typeface="Söhne"/>
              </a:rPr>
              <a:t> of </a:t>
            </a:r>
            <a:r>
              <a:rPr lang="hu-HU" b="0" i="0" dirty="0" err="1">
                <a:solidFill>
                  <a:srgbClr val="000000"/>
                </a:solidFill>
                <a:effectLst/>
                <a:latin typeface="Söhne"/>
              </a:rPr>
              <a:t>the</a:t>
            </a:r>
            <a:r>
              <a:rPr lang="hu-HU" b="0" i="0" dirty="0">
                <a:solidFill>
                  <a:srgbClr val="000000"/>
                </a:solidFill>
                <a:effectLst/>
                <a:latin typeface="Söhne"/>
              </a:rPr>
              <a:t> </a:t>
            </a:r>
            <a:r>
              <a:rPr lang="hu-HU" b="0" i="0" dirty="0" err="1">
                <a:solidFill>
                  <a:srgbClr val="000000"/>
                </a:solidFill>
                <a:effectLst/>
                <a:latin typeface="Söhne"/>
              </a:rPr>
              <a:t>relationship</a:t>
            </a:r>
            <a:r>
              <a:rPr lang="hu-HU" b="0" i="0" dirty="0">
                <a:solidFill>
                  <a:srgbClr val="000000"/>
                </a:solidFill>
                <a:effectLst/>
                <a:latin typeface="Söhne"/>
              </a:rPr>
              <a:t> </a:t>
            </a:r>
            <a:r>
              <a:rPr lang="hu-HU" b="0" i="0" dirty="0" err="1">
                <a:solidFill>
                  <a:srgbClr val="000000"/>
                </a:solidFill>
                <a:effectLst/>
                <a:latin typeface="Söhne"/>
              </a:rPr>
              <a:t>between</a:t>
            </a:r>
            <a:r>
              <a:rPr lang="hu-HU" b="0" i="0" dirty="0">
                <a:solidFill>
                  <a:srgbClr val="000000"/>
                </a:solidFill>
                <a:effectLst/>
                <a:latin typeface="Söhne"/>
              </a:rPr>
              <a:t> </a:t>
            </a:r>
            <a:r>
              <a:rPr lang="hu-HU" b="0" i="0" dirty="0" err="1">
                <a:solidFill>
                  <a:srgbClr val="000000"/>
                </a:solidFill>
                <a:effectLst/>
                <a:latin typeface="Söhne"/>
              </a:rPr>
              <a:t>public</a:t>
            </a:r>
            <a:r>
              <a:rPr lang="hu-HU" b="0" i="0" dirty="0">
                <a:solidFill>
                  <a:srgbClr val="000000"/>
                </a:solidFill>
                <a:effectLst/>
                <a:latin typeface="Söhne"/>
              </a:rPr>
              <a:t> </a:t>
            </a:r>
            <a:r>
              <a:rPr lang="hu-HU" b="0" i="0" dirty="0" err="1">
                <a:solidFill>
                  <a:srgbClr val="000000"/>
                </a:solidFill>
                <a:effectLst/>
                <a:latin typeface="Söhne"/>
              </a:rPr>
              <a:t>health</a:t>
            </a:r>
            <a:r>
              <a:rPr lang="hu-HU" b="0" i="0" dirty="0">
                <a:solidFill>
                  <a:srgbClr val="000000"/>
                </a:solidFill>
                <a:effectLst/>
                <a:latin typeface="Söhne"/>
              </a:rPr>
              <a:t> and </a:t>
            </a:r>
            <a:r>
              <a:rPr lang="hu-HU" b="0" i="0" dirty="0" err="1">
                <a:solidFill>
                  <a:srgbClr val="000000"/>
                </a:solidFill>
                <a:effectLst/>
                <a:latin typeface="Söhne"/>
              </a:rPr>
              <a:t>climate</a:t>
            </a:r>
            <a:r>
              <a:rPr lang="hu-HU" b="0" i="0" dirty="0">
                <a:solidFill>
                  <a:srgbClr val="000000"/>
                </a:solidFill>
                <a:effectLst/>
                <a:latin typeface="Söhne"/>
              </a:rPr>
              <a:t> </a:t>
            </a:r>
            <a:r>
              <a:rPr lang="hu-HU" b="0" i="0" dirty="0" err="1">
                <a:solidFill>
                  <a:srgbClr val="000000"/>
                </a:solidFill>
                <a:effectLst/>
                <a:latin typeface="Söhne"/>
              </a:rPr>
              <a:t>change</a:t>
            </a:r>
            <a:r>
              <a:rPr lang="hu-HU" b="0" i="0" dirty="0">
                <a:solidFill>
                  <a:srgbClr val="000000"/>
                </a:solidFill>
                <a:effectLst/>
                <a:latin typeface="Söhne"/>
              </a:rPr>
              <a:t>. </a:t>
            </a:r>
            <a:r>
              <a:rPr lang="hu-HU" b="0" i="0" dirty="0" err="1">
                <a:solidFill>
                  <a:srgbClr val="000000"/>
                </a:solidFill>
                <a:effectLst/>
                <a:latin typeface="Söhne"/>
              </a:rPr>
              <a:t>It</a:t>
            </a:r>
            <a:r>
              <a:rPr lang="hu-HU" b="0" i="0" dirty="0">
                <a:solidFill>
                  <a:srgbClr val="000000"/>
                </a:solidFill>
                <a:effectLst/>
                <a:latin typeface="Söhne"/>
              </a:rPr>
              <a:t> </a:t>
            </a:r>
            <a:r>
              <a:rPr lang="hu-HU" b="0" i="0" dirty="0" err="1">
                <a:solidFill>
                  <a:srgbClr val="000000"/>
                </a:solidFill>
                <a:effectLst/>
                <a:latin typeface="Söhne"/>
              </a:rPr>
              <a:t>aims</a:t>
            </a:r>
            <a:r>
              <a:rPr lang="hu-HU" b="0" i="0" dirty="0">
                <a:solidFill>
                  <a:srgbClr val="000000"/>
                </a:solidFill>
                <a:effectLst/>
                <a:latin typeface="Söhne"/>
              </a:rPr>
              <a:t> </a:t>
            </a:r>
            <a:r>
              <a:rPr lang="hu-HU" b="0" i="0" dirty="0" err="1">
                <a:solidFill>
                  <a:srgbClr val="000000"/>
                </a:solidFill>
                <a:effectLst/>
                <a:latin typeface="Söhne"/>
              </a:rPr>
              <a:t>to</a:t>
            </a:r>
            <a:r>
              <a:rPr lang="hu-HU" b="0" i="0" dirty="0">
                <a:solidFill>
                  <a:srgbClr val="000000"/>
                </a:solidFill>
                <a:effectLst/>
                <a:latin typeface="Söhne"/>
              </a:rPr>
              <a:t> </a:t>
            </a:r>
            <a:r>
              <a:rPr lang="hu-HU" b="0" i="0" dirty="0" err="1">
                <a:solidFill>
                  <a:srgbClr val="000000"/>
                </a:solidFill>
                <a:effectLst/>
                <a:latin typeface="Söhne"/>
              </a:rPr>
              <a:t>track</a:t>
            </a:r>
            <a:r>
              <a:rPr lang="hu-HU" b="0" i="0" dirty="0">
                <a:solidFill>
                  <a:srgbClr val="000000"/>
                </a:solidFill>
                <a:effectLst/>
                <a:latin typeface="Söhne"/>
              </a:rPr>
              <a:t> </a:t>
            </a:r>
            <a:r>
              <a:rPr lang="hu-HU" b="0" i="0" dirty="0" err="1">
                <a:solidFill>
                  <a:srgbClr val="000000"/>
                </a:solidFill>
                <a:effectLst/>
                <a:latin typeface="Söhne"/>
              </a:rPr>
              <a:t>the</a:t>
            </a:r>
            <a:r>
              <a:rPr lang="hu-HU" b="0" i="0" dirty="0">
                <a:solidFill>
                  <a:srgbClr val="000000"/>
                </a:solidFill>
                <a:effectLst/>
                <a:latin typeface="Söhne"/>
              </a:rPr>
              <a:t> </a:t>
            </a:r>
            <a:r>
              <a:rPr lang="hu-HU" b="0" i="0" dirty="0" err="1">
                <a:solidFill>
                  <a:srgbClr val="000000"/>
                </a:solidFill>
                <a:effectLst/>
                <a:latin typeface="Söhne"/>
              </a:rPr>
              <a:t>health</a:t>
            </a:r>
            <a:r>
              <a:rPr lang="hu-HU" b="0" i="0" dirty="0">
                <a:solidFill>
                  <a:srgbClr val="000000"/>
                </a:solidFill>
                <a:effectLst/>
                <a:latin typeface="Söhne"/>
              </a:rPr>
              <a:t> </a:t>
            </a:r>
            <a:r>
              <a:rPr lang="hu-HU" b="0" i="0" dirty="0" err="1">
                <a:solidFill>
                  <a:srgbClr val="000000"/>
                </a:solidFill>
                <a:effectLst/>
                <a:latin typeface="Söhne"/>
              </a:rPr>
              <a:t>impacts</a:t>
            </a:r>
            <a:r>
              <a:rPr lang="hu-HU" b="0" i="0" dirty="0">
                <a:solidFill>
                  <a:srgbClr val="000000"/>
                </a:solidFill>
                <a:effectLst/>
                <a:latin typeface="Söhne"/>
              </a:rPr>
              <a:t> of </a:t>
            </a:r>
            <a:r>
              <a:rPr lang="hu-HU" b="0" i="0" dirty="0" err="1">
                <a:solidFill>
                  <a:srgbClr val="000000"/>
                </a:solidFill>
                <a:effectLst/>
                <a:latin typeface="Söhne"/>
              </a:rPr>
              <a:t>climate</a:t>
            </a:r>
            <a:r>
              <a:rPr lang="hu-HU" b="0" i="0" dirty="0">
                <a:solidFill>
                  <a:srgbClr val="000000"/>
                </a:solidFill>
                <a:effectLst/>
                <a:latin typeface="Söhne"/>
              </a:rPr>
              <a:t> </a:t>
            </a:r>
            <a:r>
              <a:rPr lang="hu-HU" b="0" i="0" dirty="0" err="1">
                <a:solidFill>
                  <a:srgbClr val="000000"/>
                </a:solidFill>
                <a:effectLst/>
                <a:latin typeface="Söhne"/>
              </a:rPr>
              <a:t>change</a:t>
            </a:r>
            <a:r>
              <a:rPr lang="hu-HU" b="0" i="0" dirty="0">
                <a:solidFill>
                  <a:srgbClr val="000000"/>
                </a:solidFill>
                <a:effectLst/>
                <a:latin typeface="Söhne"/>
              </a:rPr>
              <a:t> and monitor </a:t>
            </a:r>
            <a:r>
              <a:rPr lang="hu-HU" b="0" i="0" dirty="0" err="1">
                <a:solidFill>
                  <a:srgbClr val="000000"/>
                </a:solidFill>
                <a:effectLst/>
                <a:latin typeface="Söhne"/>
              </a:rPr>
              <a:t>progress</a:t>
            </a:r>
            <a:r>
              <a:rPr lang="hu-HU" b="0" i="0" dirty="0">
                <a:solidFill>
                  <a:srgbClr val="000000"/>
                </a:solidFill>
                <a:effectLst/>
                <a:latin typeface="Söhne"/>
              </a:rPr>
              <a:t> in </a:t>
            </a:r>
            <a:r>
              <a:rPr lang="hu-HU" b="0" i="0" dirty="0" err="1">
                <a:solidFill>
                  <a:srgbClr val="000000"/>
                </a:solidFill>
                <a:effectLst/>
                <a:latin typeface="Söhne"/>
              </a:rPr>
              <a:t>addressing</a:t>
            </a:r>
            <a:r>
              <a:rPr lang="hu-HU" b="0" i="0" dirty="0">
                <a:solidFill>
                  <a:srgbClr val="000000"/>
                </a:solidFill>
                <a:effectLst/>
                <a:latin typeface="Söhne"/>
              </a:rPr>
              <a:t> </a:t>
            </a:r>
            <a:r>
              <a:rPr lang="hu-HU" b="0" i="0" dirty="0" err="1">
                <a:solidFill>
                  <a:srgbClr val="000000"/>
                </a:solidFill>
                <a:effectLst/>
                <a:latin typeface="Söhne"/>
              </a:rPr>
              <a:t>this</a:t>
            </a:r>
            <a:r>
              <a:rPr lang="hu-HU" b="0" i="0" dirty="0">
                <a:solidFill>
                  <a:srgbClr val="000000"/>
                </a:solidFill>
                <a:effectLst/>
                <a:latin typeface="Söhne"/>
              </a:rPr>
              <a:t> </a:t>
            </a:r>
            <a:r>
              <a:rPr lang="hu-HU" b="0" i="0" dirty="0" err="1">
                <a:solidFill>
                  <a:srgbClr val="000000"/>
                </a:solidFill>
                <a:effectLst/>
                <a:latin typeface="Söhne"/>
              </a:rPr>
              <a:t>critical</a:t>
            </a:r>
            <a:r>
              <a:rPr lang="hu-HU" b="0" i="0" dirty="0">
                <a:solidFill>
                  <a:srgbClr val="000000"/>
                </a:solidFill>
                <a:effectLst/>
                <a:latin typeface="Söhne"/>
              </a:rPr>
              <a:t> </a:t>
            </a:r>
            <a:r>
              <a:rPr lang="hu-HU" b="0" i="0" dirty="0" err="1">
                <a:solidFill>
                  <a:srgbClr val="000000"/>
                </a:solidFill>
                <a:effectLst/>
                <a:latin typeface="Söhne"/>
              </a:rPr>
              <a:t>issue</a:t>
            </a:r>
            <a:r>
              <a:rPr lang="hu-HU" b="0" i="0" dirty="0">
                <a:solidFill>
                  <a:srgbClr val="000000"/>
                </a:solidFill>
                <a:effectLst/>
                <a:latin typeface="Söhne"/>
              </a:rPr>
              <a:t>. The </a:t>
            </a:r>
            <a:r>
              <a:rPr lang="hu-HU" b="0" i="0" dirty="0" err="1">
                <a:solidFill>
                  <a:srgbClr val="000000"/>
                </a:solidFill>
                <a:effectLst/>
                <a:latin typeface="Söhne"/>
              </a:rPr>
              <a:t>initiative</a:t>
            </a:r>
            <a:r>
              <a:rPr lang="hu-HU" b="0" i="0" dirty="0">
                <a:solidFill>
                  <a:srgbClr val="000000"/>
                </a:solidFill>
                <a:effectLst/>
                <a:latin typeface="Söhne"/>
              </a:rPr>
              <a:t> </a:t>
            </a:r>
            <a:r>
              <a:rPr lang="hu-HU" b="0" i="0" dirty="0" err="1">
                <a:solidFill>
                  <a:srgbClr val="000000"/>
                </a:solidFill>
                <a:effectLst/>
                <a:latin typeface="Söhne"/>
              </a:rPr>
              <a:t>was</a:t>
            </a:r>
            <a:r>
              <a:rPr lang="hu-HU" b="0" i="0" dirty="0">
                <a:solidFill>
                  <a:srgbClr val="000000"/>
                </a:solidFill>
                <a:effectLst/>
                <a:latin typeface="Söhne"/>
              </a:rPr>
              <a:t> </a:t>
            </a:r>
            <a:r>
              <a:rPr lang="hu-HU" b="0" i="0" dirty="0" err="1">
                <a:solidFill>
                  <a:srgbClr val="000000"/>
                </a:solidFill>
                <a:effectLst/>
                <a:latin typeface="Söhne"/>
              </a:rPr>
              <a:t>established</a:t>
            </a:r>
            <a:r>
              <a:rPr lang="hu-HU" b="0" i="0" dirty="0">
                <a:solidFill>
                  <a:srgbClr val="000000"/>
                </a:solidFill>
                <a:effectLst/>
                <a:latin typeface="Söhne"/>
              </a:rPr>
              <a:t> in 2014 and is </a:t>
            </a:r>
            <a:r>
              <a:rPr lang="hu-HU" b="0" i="0" dirty="0" err="1">
                <a:solidFill>
                  <a:srgbClr val="000000"/>
                </a:solidFill>
                <a:effectLst/>
                <a:latin typeface="Söhne"/>
              </a:rPr>
              <a:t>supported</a:t>
            </a:r>
            <a:r>
              <a:rPr lang="hu-HU" b="0" i="0" dirty="0">
                <a:solidFill>
                  <a:srgbClr val="000000"/>
                </a:solidFill>
                <a:effectLst/>
                <a:latin typeface="Söhne"/>
              </a:rPr>
              <a:t> </a:t>
            </a:r>
            <a:r>
              <a:rPr lang="hu-HU" b="0" i="0" dirty="0" err="1">
                <a:solidFill>
                  <a:srgbClr val="000000"/>
                </a:solidFill>
                <a:effectLst/>
                <a:latin typeface="Söhne"/>
              </a:rPr>
              <a:t>by</a:t>
            </a:r>
            <a:r>
              <a:rPr lang="hu-HU" b="0" i="0" dirty="0">
                <a:solidFill>
                  <a:srgbClr val="000000"/>
                </a:solidFill>
                <a:effectLst/>
                <a:latin typeface="Söhne"/>
              </a:rPr>
              <a:t> </a:t>
            </a:r>
            <a:r>
              <a:rPr lang="hu-HU" b="0" i="0" dirty="0" err="1">
                <a:solidFill>
                  <a:srgbClr val="000000"/>
                </a:solidFill>
                <a:effectLst/>
                <a:latin typeface="Söhne"/>
              </a:rPr>
              <a:t>various</a:t>
            </a:r>
            <a:r>
              <a:rPr lang="hu-HU" b="0" i="0" dirty="0">
                <a:solidFill>
                  <a:srgbClr val="000000"/>
                </a:solidFill>
                <a:effectLst/>
                <a:latin typeface="Söhne"/>
              </a:rPr>
              <a:t> </a:t>
            </a:r>
            <a:r>
              <a:rPr lang="hu-HU" b="0" i="0" dirty="0" err="1">
                <a:solidFill>
                  <a:srgbClr val="000000"/>
                </a:solidFill>
                <a:effectLst/>
                <a:latin typeface="Söhne"/>
              </a:rPr>
              <a:t>academic</a:t>
            </a:r>
            <a:r>
              <a:rPr lang="hu-HU" b="0" i="0" dirty="0">
                <a:solidFill>
                  <a:srgbClr val="000000"/>
                </a:solidFill>
                <a:effectLst/>
                <a:latin typeface="Söhne"/>
              </a:rPr>
              <a:t> </a:t>
            </a:r>
            <a:r>
              <a:rPr lang="hu-HU" b="0" i="0" dirty="0" err="1">
                <a:solidFill>
                  <a:srgbClr val="000000"/>
                </a:solidFill>
                <a:effectLst/>
                <a:latin typeface="Söhne"/>
              </a:rPr>
              <a:t>institutions</a:t>
            </a:r>
            <a:r>
              <a:rPr lang="hu-HU" b="0" i="0" dirty="0">
                <a:solidFill>
                  <a:srgbClr val="000000"/>
                </a:solidFill>
                <a:effectLst/>
                <a:latin typeface="Söhne"/>
              </a:rPr>
              <a:t> and </a:t>
            </a:r>
            <a:r>
              <a:rPr lang="hu-HU" b="0" i="0" dirty="0" err="1">
                <a:solidFill>
                  <a:srgbClr val="000000"/>
                </a:solidFill>
                <a:effectLst/>
                <a:latin typeface="Söhne"/>
              </a:rPr>
              <a:t>intergovernmental</a:t>
            </a:r>
            <a:r>
              <a:rPr lang="hu-HU" b="0" i="0" dirty="0">
                <a:solidFill>
                  <a:srgbClr val="000000"/>
                </a:solidFill>
                <a:effectLst/>
                <a:latin typeface="Söhne"/>
              </a:rPr>
              <a:t> </a:t>
            </a:r>
            <a:r>
              <a:rPr lang="hu-HU" b="0" i="0" dirty="0" err="1">
                <a:solidFill>
                  <a:srgbClr val="000000"/>
                </a:solidFill>
                <a:effectLst/>
                <a:latin typeface="Söhne"/>
              </a:rPr>
              <a:t>organizations</a:t>
            </a:r>
            <a:r>
              <a:rPr lang="hu-HU" b="0" i="0" dirty="0">
                <a:solidFill>
                  <a:srgbClr val="000000"/>
                </a:solidFill>
                <a:effectLst/>
                <a:latin typeface="Söhne"/>
              </a:rPr>
              <a:t>.</a:t>
            </a:r>
          </a:p>
          <a:p>
            <a:pPr algn="l"/>
            <a:r>
              <a:rPr lang="hu-HU" b="0" i="0" dirty="0" err="1">
                <a:solidFill>
                  <a:srgbClr val="000000"/>
                </a:solidFill>
                <a:effectLst/>
                <a:latin typeface="Söhne"/>
              </a:rPr>
              <a:t>Each</a:t>
            </a:r>
            <a:r>
              <a:rPr lang="hu-HU" b="0" i="0" dirty="0">
                <a:solidFill>
                  <a:srgbClr val="000000"/>
                </a:solidFill>
                <a:effectLst/>
                <a:latin typeface="Söhne"/>
              </a:rPr>
              <a:t> </a:t>
            </a:r>
            <a:r>
              <a:rPr lang="hu-HU" b="0" i="0" dirty="0" err="1">
                <a:solidFill>
                  <a:srgbClr val="000000"/>
                </a:solidFill>
                <a:effectLst/>
                <a:latin typeface="Söhne"/>
              </a:rPr>
              <a:t>year</a:t>
            </a:r>
            <a:r>
              <a:rPr lang="hu-HU" b="0" i="0" dirty="0">
                <a:solidFill>
                  <a:srgbClr val="000000"/>
                </a:solidFill>
                <a:effectLst/>
                <a:latin typeface="Söhne"/>
              </a:rPr>
              <a:t>, The </a:t>
            </a:r>
            <a:r>
              <a:rPr lang="hu-HU" b="0" i="0" dirty="0" err="1">
                <a:solidFill>
                  <a:srgbClr val="000000"/>
                </a:solidFill>
                <a:effectLst/>
                <a:latin typeface="Söhne"/>
              </a:rPr>
              <a:t>Lancet</a:t>
            </a:r>
            <a:r>
              <a:rPr lang="hu-HU" b="0" i="0" dirty="0">
                <a:solidFill>
                  <a:srgbClr val="000000"/>
                </a:solidFill>
                <a:effectLst/>
                <a:latin typeface="Söhne"/>
              </a:rPr>
              <a:t> </a:t>
            </a:r>
            <a:r>
              <a:rPr lang="hu-HU" b="0" i="0" dirty="0" err="1">
                <a:solidFill>
                  <a:srgbClr val="000000"/>
                </a:solidFill>
                <a:effectLst/>
                <a:latin typeface="Söhne"/>
              </a:rPr>
              <a:t>Countdown</a:t>
            </a:r>
            <a:r>
              <a:rPr lang="hu-HU" b="0" i="0" dirty="0">
                <a:solidFill>
                  <a:srgbClr val="000000"/>
                </a:solidFill>
                <a:effectLst/>
                <a:latin typeface="Söhne"/>
              </a:rPr>
              <a:t> </a:t>
            </a:r>
            <a:r>
              <a:rPr lang="hu-HU" b="0" i="0" dirty="0" err="1">
                <a:solidFill>
                  <a:srgbClr val="000000"/>
                </a:solidFill>
                <a:effectLst/>
                <a:latin typeface="Söhne"/>
              </a:rPr>
              <a:t>publishes</a:t>
            </a:r>
            <a:r>
              <a:rPr lang="hu-HU" b="0" i="0" dirty="0">
                <a:solidFill>
                  <a:srgbClr val="000000"/>
                </a:solidFill>
                <a:effectLst/>
                <a:latin typeface="Söhne"/>
              </a:rPr>
              <a:t> a </a:t>
            </a:r>
            <a:r>
              <a:rPr lang="hu-HU" b="0" i="0" dirty="0" err="1">
                <a:solidFill>
                  <a:srgbClr val="000000"/>
                </a:solidFill>
                <a:effectLst/>
                <a:latin typeface="Söhne"/>
              </a:rPr>
              <a:t>report</a:t>
            </a:r>
            <a:r>
              <a:rPr lang="hu-HU" b="0" i="0" dirty="0">
                <a:solidFill>
                  <a:srgbClr val="000000"/>
                </a:solidFill>
                <a:effectLst/>
                <a:latin typeface="Söhne"/>
              </a:rPr>
              <a:t> </a:t>
            </a:r>
            <a:r>
              <a:rPr lang="hu-HU" b="0" i="0" dirty="0" err="1">
                <a:solidFill>
                  <a:srgbClr val="000000"/>
                </a:solidFill>
                <a:effectLst/>
                <a:latin typeface="Söhne"/>
              </a:rPr>
              <a:t>that</a:t>
            </a:r>
            <a:r>
              <a:rPr lang="hu-HU" b="0" i="0" dirty="0">
                <a:solidFill>
                  <a:srgbClr val="000000"/>
                </a:solidFill>
                <a:effectLst/>
                <a:latin typeface="Söhne"/>
              </a:rPr>
              <a:t> </a:t>
            </a:r>
            <a:r>
              <a:rPr lang="hu-HU" b="0" i="0" dirty="0" err="1">
                <a:solidFill>
                  <a:srgbClr val="000000"/>
                </a:solidFill>
                <a:effectLst/>
                <a:latin typeface="Söhne"/>
              </a:rPr>
              <a:t>assesses</a:t>
            </a:r>
            <a:r>
              <a:rPr lang="hu-HU" b="0" i="0" dirty="0">
                <a:solidFill>
                  <a:srgbClr val="000000"/>
                </a:solidFill>
                <a:effectLst/>
                <a:latin typeface="Söhne"/>
              </a:rPr>
              <a:t> a </a:t>
            </a:r>
            <a:r>
              <a:rPr lang="hu-HU" b="0" i="0" dirty="0" err="1">
                <a:solidFill>
                  <a:srgbClr val="000000"/>
                </a:solidFill>
                <a:effectLst/>
                <a:latin typeface="Söhne"/>
              </a:rPr>
              <a:t>range</a:t>
            </a:r>
            <a:r>
              <a:rPr lang="hu-HU" b="0" i="0" dirty="0">
                <a:solidFill>
                  <a:srgbClr val="000000"/>
                </a:solidFill>
                <a:effectLst/>
                <a:latin typeface="Söhne"/>
              </a:rPr>
              <a:t> of </a:t>
            </a:r>
            <a:r>
              <a:rPr lang="hu-HU" b="0" i="0" dirty="0" err="1">
                <a:solidFill>
                  <a:srgbClr val="000000"/>
                </a:solidFill>
                <a:effectLst/>
                <a:latin typeface="Söhne"/>
              </a:rPr>
              <a:t>indicators</a:t>
            </a:r>
            <a:r>
              <a:rPr lang="hu-HU" b="0" i="0" dirty="0">
                <a:solidFill>
                  <a:srgbClr val="000000"/>
                </a:solidFill>
                <a:effectLst/>
                <a:latin typeface="Söhne"/>
              </a:rPr>
              <a:t> </a:t>
            </a:r>
            <a:r>
              <a:rPr lang="hu-HU" b="0" i="0" dirty="0" err="1">
                <a:solidFill>
                  <a:srgbClr val="000000"/>
                </a:solidFill>
                <a:effectLst/>
                <a:latin typeface="Söhne"/>
              </a:rPr>
              <a:t>related</a:t>
            </a:r>
            <a:r>
              <a:rPr lang="hu-HU" b="0" i="0" dirty="0">
                <a:solidFill>
                  <a:srgbClr val="000000"/>
                </a:solidFill>
                <a:effectLst/>
                <a:latin typeface="Söhne"/>
              </a:rPr>
              <a:t> </a:t>
            </a:r>
            <a:r>
              <a:rPr lang="hu-HU" b="0" i="0" dirty="0" err="1">
                <a:solidFill>
                  <a:srgbClr val="000000"/>
                </a:solidFill>
                <a:effectLst/>
                <a:latin typeface="Söhne"/>
              </a:rPr>
              <a:t>to</a:t>
            </a:r>
            <a:r>
              <a:rPr lang="hu-HU" b="0" i="0" dirty="0">
                <a:solidFill>
                  <a:srgbClr val="000000"/>
                </a:solidFill>
                <a:effectLst/>
                <a:latin typeface="Söhne"/>
              </a:rPr>
              <a:t> </a:t>
            </a:r>
            <a:r>
              <a:rPr lang="hu-HU" b="0" i="0" dirty="0" err="1">
                <a:solidFill>
                  <a:srgbClr val="000000"/>
                </a:solidFill>
                <a:effectLst/>
                <a:latin typeface="Söhne"/>
              </a:rPr>
              <a:t>climate</a:t>
            </a:r>
            <a:r>
              <a:rPr lang="hu-HU" b="0" i="0" dirty="0">
                <a:solidFill>
                  <a:srgbClr val="000000"/>
                </a:solidFill>
                <a:effectLst/>
                <a:latin typeface="Söhne"/>
              </a:rPr>
              <a:t> </a:t>
            </a:r>
            <a:r>
              <a:rPr lang="hu-HU" b="0" i="0" dirty="0" err="1">
                <a:solidFill>
                  <a:srgbClr val="000000"/>
                </a:solidFill>
                <a:effectLst/>
                <a:latin typeface="Söhne"/>
              </a:rPr>
              <a:t>change</a:t>
            </a:r>
            <a:r>
              <a:rPr lang="hu-HU" b="0" i="0" dirty="0">
                <a:solidFill>
                  <a:srgbClr val="000000"/>
                </a:solidFill>
                <a:effectLst/>
                <a:latin typeface="Söhne"/>
              </a:rPr>
              <a:t> and </a:t>
            </a:r>
            <a:r>
              <a:rPr lang="hu-HU" b="0" i="0" dirty="0" err="1">
                <a:solidFill>
                  <a:srgbClr val="000000"/>
                </a:solidFill>
                <a:effectLst/>
                <a:latin typeface="Söhne"/>
              </a:rPr>
              <a:t>its</a:t>
            </a:r>
            <a:r>
              <a:rPr lang="hu-HU" b="0" i="0" dirty="0">
                <a:solidFill>
                  <a:srgbClr val="000000"/>
                </a:solidFill>
                <a:effectLst/>
                <a:latin typeface="Söhne"/>
              </a:rPr>
              <a:t> </a:t>
            </a:r>
            <a:r>
              <a:rPr lang="hu-HU" b="0" i="0" dirty="0" err="1">
                <a:solidFill>
                  <a:srgbClr val="000000"/>
                </a:solidFill>
                <a:effectLst/>
                <a:latin typeface="Söhne"/>
              </a:rPr>
              <a:t>effects</a:t>
            </a:r>
            <a:r>
              <a:rPr lang="hu-HU" b="0" i="0" dirty="0">
                <a:solidFill>
                  <a:srgbClr val="000000"/>
                </a:solidFill>
                <a:effectLst/>
                <a:latin typeface="Söhne"/>
              </a:rPr>
              <a:t> </a:t>
            </a:r>
            <a:r>
              <a:rPr lang="hu-HU" b="0" i="0" dirty="0" err="1">
                <a:solidFill>
                  <a:srgbClr val="000000"/>
                </a:solidFill>
                <a:effectLst/>
                <a:latin typeface="Söhne"/>
              </a:rPr>
              <a:t>on</a:t>
            </a:r>
            <a:r>
              <a:rPr lang="hu-HU" b="0" i="0" dirty="0">
                <a:solidFill>
                  <a:srgbClr val="000000"/>
                </a:solidFill>
                <a:effectLst/>
                <a:latin typeface="Söhne"/>
              </a:rPr>
              <a:t> </a:t>
            </a:r>
            <a:r>
              <a:rPr lang="hu-HU" b="0" i="0" dirty="0" err="1">
                <a:solidFill>
                  <a:srgbClr val="000000"/>
                </a:solidFill>
                <a:effectLst/>
                <a:latin typeface="Söhne"/>
              </a:rPr>
              <a:t>health</a:t>
            </a:r>
            <a:r>
              <a:rPr lang="hu-HU" b="0" i="0" dirty="0">
                <a:solidFill>
                  <a:srgbClr val="000000"/>
                </a:solidFill>
                <a:effectLst/>
                <a:latin typeface="Söhne"/>
              </a:rPr>
              <a:t>. </a:t>
            </a:r>
            <a:r>
              <a:rPr lang="hu-HU" b="0" i="0" dirty="0" err="1">
                <a:solidFill>
                  <a:srgbClr val="000000"/>
                </a:solidFill>
                <a:effectLst/>
                <a:latin typeface="Söhne"/>
              </a:rPr>
              <a:t>These</a:t>
            </a:r>
            <a:r>
              <a:rPr lang="hu-HU" b="0" i="0" dirty="0">
                <a:solidFill>
                  <a:srgbClr val="000000"/>
                </a:solidFill>
                <a:effectLst/>
                <a:latin typeface="Söhne"/>
              </a:rPr>
              <a:t> </a:t>
            </a:r>
            <a:r>
              <a:rPr lang="hu-HU" b="0" i="0" dirty="0" err="1">
                <a:solidFill>
                  <a:srgbClr val="000000"/>
                </a:solidFill>
                <a:effectLst/>
                <a:latin typeface="Söhne"/>
              </a:rPr>
              <a:t>indicators</a:t>
            </a:r>
            <a:r>
              <a:rPr lang="hu-HU" b="0" i="0" dirty="0">
                <a:solidFill>
                  <a:srgbClr val="000000"/>
                </a:solidFill>
                <a:effectLst/>
                <a:latin typeface="Söhne"/>
              </a:rPr>
              <a:t> </a:t>
            </a:r>
            <a:r>
              <a:rPr lang="hu-HU" b="0" i="0" dirty="0" err="1">
                <a:solidFill>
                  <a:srgbClr val="000000"/>
                </a:solidFill>
                <a:effectLst/>
                <a:latin typeface="Söhne"/>
              </a:rPr>
              <a:t>include</a:t>
            </a:r>
            <a:r>
              <a:rPr lang="hu-HU" b="0" i="0" dirty="0">
                <a:solidFill>
                  <a:srgbClr val="000000"/>
                </a:solidFill>
                <a:effectLst/>
                <a:latin typeface="Söhne"/>
              </a:rPr>
              <a:t> </a:t>
            </a:r>
            <a:r>
              <a:rPr lang="hu-HU" b="0" i="0" dirty="0" err="1">
                <a:solidFill>
                  <a:srgbClr val="000000"/>
                </a:solidFill>
                <a:effectLst/>
                <a:latin typeface="Söhne"/>
              </a:rPr>
              <a:t>heat-related</a:t>
            </a:r>
            <a:r>
              <a:rPr lang="hu-HU" b="0" i="0" dirty="0">
                <a:solidFill>
                  <a:srgbClr val="000000"/>
                </a:solidFill>
                <a:effectLst/>
                <a:latin typeface="Söhne"/>
              </a:rPr>
              <a:t> </a:t>
            </a:r>
            <a:r>
              <a:rPr lang="hu-HU" b="0" i="0" dirty="0" err="1">
                <a:solidFill>
                  <a:srgbClr val="000000"/>
                </a:solidFill>
                <a:effectLst/>
                <a:latin typeface="Söhne"/>
              </a:rPr>
              <a:t>illnesses</a:t>
            </a:r>
            <a:r>
              <a:rPr lang="hu-HU" b="0" i="0" dirty="0">
                <a:solidFill>
                  <a:srgbClr val="000000"/>
                </a:solidFill>
                <a:effectLst/>
                <a:latin typeface="Söhne"/>
              </a:rPr>
              <a:t>, </a:t>
            </a:r>
            <a:r>
              <a:rPr lang="hu-HU" b="0" i="0" dirty="0" err="1">
                <a:solidFill>
                  <a:srgbClr val="000000"/>
                </a:solidFill>
                <a:effectLst/>
                <a:latin typeface="Söhne"/>
              </a:rPr>
              <a:t>infectious</a:t>
            </a:r>
            <a:r>
              <a:rPr lang="hu-HU" b="0" i="0" dirty="0">
                <a:solidFill>
                  <a:srgbClr val="000000"/>
                </a:solidFill>
                <a:effectLst/>
                <a:latin typeface="Söhne"/>
              </a:rPr>
              <a:t> </a:t>
            </a:r>
            <a:r>
              <a:rPr lang="hu-HU" b="0" i="0" dirty="0" err="1">
                <a:solidFill>
                  <a:srgbClr val="000000"/>
                </a:solidFill>
                <a:effectLst/>
                <a:latin typeface="Söhne"/>
              </a:rPr>
              <a:t>diseases</a:t>
            </a:r>
            <a:r>
              <a:rPr lang="hu-HU" b="0" i="0" dirty="0">
                <a:solidFill>
                  <a:srgbClr val="000000"/>
                </a:solidFill>
                <a:effectLst/>
                <a:latin typeface="Söhne"/>
              </a:rPr>
              <a:t>, air </a:t>
            </a:r>
            <a:r>
              <a:rPr lang="hu-HU" b="0" i="0" dirty="0" err="1">
                <a:solidFill>
                  <a:srgbClr val="000000"/>
                </a:solidFill>
                <a:effectLst/>
                <a:latin typeface="Söhne"/>
              </a:rPr>
              <a:t>pollution</a:t>
            </a:r>
            <a:r>
              <a:rPr lang="hu-HU" b="0" i="0" dirty="0">
                <a:solidFill>
                  <a:srgbClr val="000000"/>
                </a:solidFill>
                <a:effectLst/>
                <a:latin typeface="Söhne"/>
              </a:rPr>
              <a:t>, </a:t>
            </a:r>
            <a:r>
              <a:rPr lang="hu-HU" b="0" i="0" dirty="0" err="1">
                <a:solidFill>
                  <a:srgbClr val="000000"/>
                </a:solidFill>
                <a:effectLst/>
                <a:latin typeface="Söhne"/>
              </a:rPr>
              <a:t>food</a:t>
            </a:r>
            <a:r>
              <a:rPr lang="hu-HU" b="0" i="0" dirty="0">
                <a:solidFill>
                  <a:srgbClr val="000000"/>
                </a:solidFill>
                <a:effectLst/>
                <a:latin typeface="Söhne"/>
              </a:rPr>
              <a:t> </a:t>
            </a:r>
            <a:r>
              <a:rPr lang="hu-HU" b="0" i="0" dirty="0" err="1">
                <a:solidFill>
                  <a:srgbClr val="000000"/>
                </a:solidFill>
                <a:effectLst/>
                <a:latin typeface="Söhne"/>
              </a:rPr>
              <a:t>security</a:t>
            </a:r>
            <a:r>
              <a:rPr lang="hu-HU" b="0" i="0" dirty="0">
                <a:solidFill>
                  <a:srgbClr val="000000"/>
                </a:solidFill>
                <a:effectLst/>
                <a:latin typeface="Söhne"/>
              </a:rPr>
              <a:t>, and </a:t>
            </a:r>
            <a:r>
              <a:rPr lang="hu-HU" b="0" i="0" dirty="0" err="1">
                <a:solidFill>
                  <a:srgbClr val="000000"/>
                </a:solidFill>
                <a:effectLst/>
                <a:latin typeface="Söhne"/>
              </a:rPr>
              <a:t>many</a:t>
            </a:r>
            <a:r>
              <a:rPr lang="hu-HU" b="0" i="0" dirty="0">
                <a:solidFill>
                  <a:srgbClr val="000000"/>
                </a:solidFill>
                <a:effectLst/>
                <a:latin typeface="Söhne"/>
              </a:rPr>
              <a:t> </a:t>
            </a:r>
            <a:r>
              <a:rPr lang="hu-HU" b="0" i="0" dirty="0" err="1">
                <a:solidFill>
                  <a:srgbClr val="000000"/>
                </a:solidFill>
                <a:effectLst/>
                <a:latin typeface="Söhne"/>
              </a:rPr>
              <a:t>others</a:t>
            </a:r>
            <a:r>
              <a:rPr lang="hu-HU" b="0" i="0" dirty="0">
                <a:solidFill>
                  <a:srgbClr val="000000"/>
                </a:solidFill>
                <a:effectLst/>
                <a:latin typeface="Söhne"/>
              </a:rPr>
              <a:t>. The </a:t>
            </a:r>
            <a:r>
              <a:rPr lang="hu-HU" b="0" i="0" dirty="0" err="1">
                <a:solidFill>
                  <a:srgbClr val="000000"/>
                </a:solidFill>
                <a:effectLst/>
                <a:latin typeface="Söhne"/>
              </a:rPr>
              <a:t>reports</a:t>
            </a:r>
            <a:r>
              <a:rPr lang="hu-HU" b="0" i="0" dirty="0">
                <a:solidFill>
                  <a:srgbClr val="000000"/>
                </a:solidFill>
                <a:effectLst/>
                <a:latin typeface="Söhne"/>
              </a:rPr>
              <a:t> </a:t>
            </a:r>
            <a:r>
              <a:rPr lang="hu-HU" b="0" i="0" dirty="0" err="1">
                <a:solidFill>
                  <a:srgbClr val="000000"/>
                </a:solidFill>
                <a:effectLst/>
                <a:latin typeface="Söhne"/>
              </a:rPr>
              <a:t>also</a:t>
            </a:r>
            <a:r>
              <a:rPr lang="hu-HU" b="0" i="0" dirty="0">
                <a:solidFill>
                  <a:srgbClr val="000000"/>
                </a:solidFill>
                <a:effectLst/>
                <a:latin typeface="Söhne"/>
              </a:rPr>
              <a:t> </a:t>
            </a:r>
            <a:r>
              <a:rPr lang="hu-HU" b="0" i="0" dirty="0" err="1">
                <a:solidFill>
                  <a:srgbClr val="000000"/>
                </a:solidFill>
                <a:effectLst/>
                <a:latin typeface="Söhne"/>
              </a:rPr>
              <a:t>highlight</a:t>
            </a:r>
            <a:r>
              <a:rPr lang="hu-HU" b="0" i="0" dirty="0">
                <a:solidFill>
                  <a:srgbClr val="000000"/>
                </a:solidFill>
                <a:effectLst/>
                <a:latin typeface="Söhne"/>
              </a:rPr>
              <a:t> </a:t>
            </a:r>
            <a:r>
              <a:rPr lang="hu-HU" b="0" i="0" dirty="0" err="1">
                <a:solidFill>
                  <a:srgbClr val="000000"/>
                </a:solidFill>
                <a:effectLst/>
                <a:latin typeface="Söhne"/>
              </a:rPr>
              <a:t>potential</a:t>
            </a:r>
            <a:r>
              <a:rPr lang="hu-HU" b="0" i="0" dirty="0">
                <a:solidFill>
                  <a:srgbClr val="000000"/>
                </a:solidFill>
                <a:effectLst/>
                <a:latin typeface="Söhne"/>
              </a:rPr>
              <a:t> </a:t>
            </a:r>
            <a:r>
              <a:rPr lang="hu-HU" b="0" i="0" dirty="0" err="1">
                <a:solidFill>
                  <a:srgbClr val="000000"/>
                </a:solidFill>
                <a:effectLst/>
                <a:latin typeface="Söhne"/>
              </a:rPr>
              <a:t>strategies</a:t>
            </a:r>
            <a:r>
              <a:rPr lang="hu-HU" b="0" i="0" dirty="0">
                <a:solidFill>
                  <a:srgbClr val="000000"/>
                </a:solidFill>
                <a:effectLst/>
                <a:latin typeface="Söhne"/>
              </a:rPr>
              <a:t> and </a:t>
            </a:r>
            <a:r>
              <a:rPr lang="hu-HU" b="0" i="0" dirty="0" err="1">
                <a:solidFill>
                  <a:srgbClr val="000000"/>
                </a:solidFill>
                <a:effectLst/>
                <a:latin typeface="Söhne"/>
              </a:rPr>
              <a:t>policies</a:t>
            </a:r>
            <a:r>
              <a:rPr lang="hu-HU" b="0" i="0" dirty="0">
                <a:solidFill>
                  <a:srgbClr val="000000"/>
                </a:solidFill>
                <a:effectLst/>
                <a:latin typeface="Söhne"/>
              </a:rPr>
              <a:t> </a:t>
            </a:r>
            <a:r>
              <a:rPr lang="hu-HU" b="0" i="0" dirty="0" err="1">
                <a:solidFill>
                  <a:srgbClr val="000000"/>
                </a:solidFill>
                <a:effectLst/>
                <a:latin typeface="Söhne"/>
              </a:rPr>
              <a:t>to</a:t>
            </a:r>
            <a:r>
              <a:rPr lang="hu-HU" b="0" i="0" dirty="0">
                <a:solidFill>
                  <a:srgbClr val="000000"/>
                </a:solidFill>
                <a:effectLst/>
                <a:latin typeface="Söhne"/>
              </a:rPr>
              <a:t> </a:t>
            </a:r>
            <a:r>
              <a:rPr lang="hu-HU" b="0" i="0" dirty="0" err="1">
                <a:solidFill>
                  <a:srgbClr val="000000"/>
                </a:solidFill>
                <a:effectLst/>
                <a:latin typeface="Söhne"/>
              </a:rPr>
              <a:t>mitigate</a:t>
            </a:r>
            <a:r>
              <a:rPr lang="hu-HU" b="0" i="0" dirty="0">
                <a:solidFill>
                  <a:srgbClr val="000000"/>
                </a:solidFill>
                <a:effectLst/>
                <a:latin typeface="Söhne"/>
              </a:rPr>
              <a:t> </a:t>
            </a:r>
            <a:r>
              <a:rPr lang="hu-HU" b="0" i="0" dirty="0" err="1">
                <a:solidFill>
                  <a:srgbClr val="000000"/>
                </a:solidFill>
                <a:effectLst/>
                <a:latin typeface="Söhne"/>
              </a:rPr>
              <a:t>these</a:t>
            </a:r>
            <a:r>
              <a:rPr lang="hu-HU" b="0" i="0" dirty="0">
                <a:solidFill>
                  <a:srgbClr val="000000"/>
                </a:solidFill>
                <a:effectLst/>
                <a:latin typeface="Söhne"/>
              </a:rPr>
              <a:t> </a:t>
            </a:r>
            <a:r>
              <a:rPr lang="hu-HU" b="0" i="0" dirty="0" err="1">
                <a:solidFill>
                  <a:srgbClr val="000000"/>
                </a:solidFill>
                <a:effectLst/>
                <a:latin typeface="Söhne"/>
              </a:rPr>
              <a:t>impacts</a:t>
            </a:r>
            <a:r>
              <a:rPr lang="hu-HU" b="0" i="0" dirty="0">
                <a:solidFill>
                  <a:srgbClr val="000000"/>
                </a:solidFill>
                <a:effectLst/>
                <a:latin typeface="Söhne"/>
              </a:rPr>
              <a:t>.</a:t>
            </a:r>
          </a:p>
          <a:p>
            <a:pPr algn="l"/>
            <a:r>
              <a:rPr lang="hu-HU" b="0" i="0" dirty="0" err="1">
                <a:solidFill>
                  <a:srgbClr val="000000"/>
                </a:solidFill>
                <a:effectLst/>
                <a:latin typeface="Söhne"/>
              </a:rPr>
              <a:t>It's</a:t>
            </a:r>
            <a:r>
              <a:rPr lang="hu-HU" b="0" i="0" dirty="0">
                <a:solidFill>
                  <a:srgbClr val="000000"/>
                </a:solidFill>
                <a:effectLst/>
                <a:latin typeface="Söhne"/>
              </a:rPr>
              <a:t> </a:t>
            </a:r>
            <a:r>
              <a:rPr lang="hu-HU" b="0" i="0" dirty="0" err="1">
                <a:solidFill>
                  <a:srgbClr val="000000"/>
                </a:solidFill>
                <a:effectLst/>
                <a:latin typeface="Söhne"/>
              </a:rPr>
              <a:t>important</a:t>
            </a:r>
            <a:r>
              <a:rPr lang="hu-HU" b="0" i="0" dirty="0">
                <a:solidFill>
                  <a:srgbClr val="000000"/>
                </a:solidFill>
                <a:effectLst/>
                <a:latin typeface="Söhne"/>
              </a:rPr>
              <a:t> </a:t>
            </a:r>
            <a:r>
              <a:rPr lang="hu-HU" b="0" i="0" dirty="0" err="1">
                <a:solidFill>
                  <a:srgbClr val="000000"/>
                </a:solidFill>
                <a:effectLst/>
                <a:latin typeface="Söhne"/>
              </a:rPr>
              <a:t>to</a:t>
            </a:r>
            <a:r>
              <a:rPr lang="hu-HU" b="0" i="0" dirty="0">
                <a:solidFill>
                  <a:srgbClr val="000000"/>
                </a:solidFill>
                <a:effectLst/>
                <a:latin typeface="Söhne"/>
              </a:rPr>
              <a:t> </a:t>
            </a:r>
            <a:r>
              <a:rPr lang="hu-HU" b="0" i="0" dirty="0" err="1">
                <a:solidFill>
                  <a:srgbClr val="000000"/>
                </a:solidFill>
                <a:effectLst/>
                <a:latin typeface="Söhne"/>
              </a:rPr>
              <a:t>note</a:t>
            </a:r>
            <a:r>
              <a:rPr lang="hu-HU" b="0" i="0" dirty="0">
                <a:solidFill>
                  <a:srgbClr val="000000"/>
                </a:solidFill>
                <a:effectLst/>
                <a:latin typeface="Söhne"/>
              </a:rPr>
              <a:t> </a:t>
            </a:r>
            <a:r>
              <a:rPr lang="hu-HU" b="0" i="0" dirty="0" err="1">
                <a:solidFill>
                  <a:srgbClr val="000000"/>
                </a:solidFill>
                <a:effectLst/>
                <a:latin typeface="Söhne"/>
              </a:rPr>
              <a:t>that</a:t>
            </a:r>
            <a:r>
              <a:rPr lang="hu-HU" b="0" i="0" dirty="0">
                <a:solidFill>
                  <a:srgbClr val="000000"/>
                </a:solidFill>
                <a:effectLst/>
                <a:latin typeface="Söhne"/>
              </a:rPr>
              <a:t> </a:t>
            </a:r>
            <a:r>
              <a:rPr lang="hu-HU" b="0" i="0" dirty="0" err="1">
                <a:solidFill>
                  <a:srgbClr val="000000"/>
                </a:solidFill>
                <a:effectLst/>
                <a:latin typeface="Söhne"/>
              </a:rPr>
              <a:t>my</a:t>
            </a:r>
            <a:r>
              <a:rPr lang="hu-HU" b="0" i="0" dirty="0">
                <a:solidFill>
                  <a:srgbClr val="000000"/>
                </a:solidFill>
                <a:effectLst/>
                <a:latin typeface="Söhne"/>
              </a:rPr>
              <a:t> </a:t>
            </a:r>
            <a:r>
              <a:rPr lang="hu-HU" b="0" i="0" dirty="0" err="1">
                <a:solidFill>
                  <a:srgbClr val="000000"/>
                </a:solidFill>
                <a:effectLst/>
                <a:latin typeface="Söhne"/>
              </a:rPr>
              <a:t>knowledge</a:t>
            </a:r>
            <a:r>
              <a:rPr lang="hu-HU" b="0" i="0" dirty="0">
                <a:solidFill>
                  <a:srgbClr val="000000"/>
                </a:solidFill>
                <a:effectLst/>
                <a:latin typeface="Söhne"/>
              </a:rPr>
              <a:t> is </a:t>
            </a:r>
            <a:r>
              <a:rPr lang="hu-HU" b="0" i="0" dirty="0" err="1">
                <a:solidFill>
                  <a:srgbClr val="000000"/>
                </a:solidFill>
                <a:effectLst/>
                <a:latin typeface="Söhne"/>
              </a:rPr>
              <a:t>based</a:t>
            </a:r>
            <a:r>
              <a:rPr lang="hu-HU" b="0" i="0" dirty="0">
                <a:solidFill>
                  <a:srgbClr val="000000"/>
                </a:solidFill>
                <a:effectLst/>
                <a:latin typeface="Söhne"/>
              </a:rPr>
              <a:t> </a:t>
            </a:r>
            <a:r>
              <a:rPr lang="hu-HU" b="0" i="0" dirty="0" err="1">
                <a:solidFill>
                  <a:srgbClr val="000000"/>
                </a:solidFill>
                <a:effectLst/>
                <a:latin typeface="Söhne"/>
              </a:rPr>
              <a:t>on</a:t>
            </a:r>
            <a:r>
              <a:rPr lang="hu-HU" b="0" i="0" dirty="0">
                <a:solidFill>
                  <a:srgbClr val="000000"/>
                </a:solidFill>
                <a:effectLst/>
                <a:latin typeface="Söhne"/>
              </a:rPr>
              <a:t> </a:t>
            </a:r>
            <a:r>
              <a:rPr lang="hu-HU" b="0" i="0" dirty="0" err="1">
                <a:solidFill>
                  <a:srgbClr val="000000"/>
                </a:solidFill>
                <a:effectLst/>
                <a:latin typeface="Söhne"/>
              </a:rPr>
              <a:t>information</a:t>
            </a:r>
            <a:r>
              <a:rPr lang="hu-HU" b="0" i="0" dirty="0">
                <a:solidFill>
                  <a:srgbClr val="000000"/>
                </a:solidFill>
                <a:effectLst/>
                <a:latin typeface="Söhne"/>
              </a:rPr>
              <a:t> </a:t>
            </a:r>
            <a:r>
              <a:rPr lang="hu-HU" b="0" i="0" dirty="0" err="1">
                <a:solidFill>
                  <a:srgbClr val="000000"/>
                </a:solidFill>
                <a:effectLst/>
                <a:latin typeface="Söhne"/>
              </a:rPr>
              <a:t>available</a:t>
            </a:r>
            <a:r>
              <a:rPr lang="hu-HU" b="0" i="0" dirty="0">
                <a:solidFill>
                  <a:srgbClr val="000000"/>
                </a:solidFill>
                <a:effectLst/>
                <a:latin typeface="Söhne"/>
              </a:rPr>
              <a:t> </a:t>
            </a:r>
            <a:r>
              <a:rPr lang="hu-HU" b="0" i="0" dirty="0" err="1">
                <a:solidFill>
                  <a:srgbClr val="000000"/>
                </a:solidFill>
                <a:effectLst/>
                <a:latin typeface="Söhne"/>
              </a:rPr>
              <a:t>up</a:t>
            </a:r>
            <a:r>
              <a:rPr lang="hu-HU" b="0" i="0" dirty="0">
                <a:solidFill>
                  <a:srgbClr val="000000"/>
                </a:solidFill>
                <a:effectLst/>
                <a:latin typeface="Söhne"/>
              </a:rPr>
              <a:t> </a:t>
            </a:r>
            <a:r>
              <a:rPr lang="hu-HU" b="0" i="0" dirty="0" err="1">
                <a:solidFill>
                  <a:srgbClr val="000000"/>
                </a:solidFill>
                <a:effectLst/>
                <a:latin typeface="Söhne"/>
              </a:rPr>
              <a:t>until</a:t>
            </a:r>
            <a:r>
              <a:rPr lang="hu-HU" b="0" i="0" dirty="0">
                <a:solidFill>
                  <a:srgbClr val="000000"/>
                </a:solidFill>
                <a:effectLst/>
                <a:latin typeface="Söhne"/>
              </a:rPr>
              <a:t> </a:t>
            </a:r>
            <a:r>
              <a:rPr lang="hu-HU" b="0" i="0" dirty="0" err="1">
                <a:solidFill>
                  <a:srgbClr val="000000"/>
                </a:solidFill>
                <a:effectLst/>
                <a:latin typeface="Söhne"/>
              </a:rPr>
              <a:t>September</a:t>
            </a:r>
            <a:r>
              <a:rPr lang="hu-HU" b="0" i="0" dirty="0">
                <a:solidFill>
                  <a:srgbClr val="000000"/>
                </a:solidFill>
                <a:effectLst/>
                <a:latin typeface="Söhne"/>
              </a:rPr>
              <a:t> 2021, </a:t>
            </a:r>
            <a:r>
              <a:rPr lang="hu-HU" b="0" i="0" dirty="0" err="1">
                <a:solidFill>
                  <a:srgbClr val="000000"/>
                </a:solidFill>
                <a:effectLst/>
                <a:latin typeface="Söhne"/>
              </a:rPr>
              <a:t>so</a:t>
            </a:r>
            <a:r>
              <a:rPr lang="hu-HU" b="0" i="0" dirty="0">
                <a:solidFill>
                  <a:srgbClr val="000000"/>
                </a:solidFill>
                <a:effectLst/>
                <a:latin typeface="Söhne"/>
              </a:rPr>
              <a:t> I </a:t>
            </a:r>
            <a:r>
              <a:rPr lang="hu-HU" b="0" i="0" dirty="0" err="1">
                <a:solidFill>
                  <a:srgbClr val="000000"/>
                </a:solidFill>
                <a:effectLst/>
                <a:latin typeface="Söhne"/>
              </a:rPr>
              <a:t>might</a:t>
            </a:r>
            <a:r>
              <a:rPr lang="hu-HU" b="0" i="0" dirty="0">
                <a:solidFill>
                  <a:srgbClr val="000000"/>
                </a:solidFill>
                <a:effectLst/>
                <a:latin typeface="Söhne"/>
              </a:rPr>
              <a:t> </a:t>
            </a:r>
            <a:r>
              <a:rPr lang="hu-HU" b="0" i="0" dirty="0" err="1">
                <a:solidFill>
                  <a:srgbClr val="000000"/>
                </a:solidFill>
                <a:effectLst/>
                <a:latin typeface="Söhne"/>
              </a:rPr>
              <a:t>not</a:t>
            </a:r>
            <a:r>
              <a:rPr lang="hu-HU" b="0" i="0" dirty="0">
                <a:solidFill>
                  <a:srgbClr val="000000"/>
                </a:solidFill>
                <a:effectLst/>
                <a:latin typeface="Söhne"/>
              </a:rPr>
              <a:t> be </a:t>
            </a:r>
            <a:r>
              <a:rPr lang="hu-HU" b="0" i="0" dirty="0" err="1">
                <a:solidFill>
                  <a:srgbClr val="000000"/>
                </a:solidFill>
                <a:effectLst/>
                <a:latin typeface="Söhne"/>
              </a:rPr>
              <a:t>aware</a:t>
            </a:r>
            <a:r>
              <a:rPr lang="hu-HU" b="0" i="0" dirty="0">
                <a:solidFill>
                  <a:srgbClr val="000000"/>
                </a:solidFill>
                <a:effectLst/>
                <a:latin typeface="Söhne"/>
              </a:rPr>
              <a:t> of </a:t>
            </a:r>
            <a:r>
              <a:rPr lang="hu-HU" b="0" i="0" dirty="0" err="1">
                <a:solidFill>
                  <a:srgbClr val="000000"/>
                </a:solidFill>
                <a:effectLst/>
                <a:latin typeface="Söhne"/>
              </a:rPr>
              <a:t>any</a:t>
            </a:r>
            <a:r>
              <a:rPr lang="hu-HU" b="0" i="0" dirty="0">
                <a:solidFill>
                  <a:srgbClr val="000000"/>
                </a:solidFill>
                <a:effectLst/>
                <a:latin typeface="Söhne"/>
              </a:rPr>
              <a:t> </a:t>
            </a:r>
            <a:r>
              <a:rPr lang="hu-HU" b="0" i="0" dirty="0" err="1">
                <a:solidFill>
                  <a:srgbClr val="000000"/>
                </a:solidFill>
                <a:effectLst/>
                <a:latin typeface="Söhne"/>
              </a:rPr>
              <a:t>updates</a:t>
            </a:r>
            <a:r>
              <a:rPr lang="hu-HU" b="0" i="0" dirty="0">
                <a:solidFill>
                  <a:srgbClr val="000000"/>
                </a:solidFill>
                <a:effectLst/>
                <a:latin typeface="Söhne"/>
              </a:rPr>
              <a:t> </a:t>
            </a:r>
            <a:r>
              <a:rPr lang="hu-HU" b="0" i="0" dirty="0" err="1">
                <a:solidFill>
                  <a:srgbClr val="000000"/>
                </a:solidFill>
                <a:effectLst/>
                <a:latin typeface="Söhne"/>
              </a:rPr>
              <a:t>or</a:t>
            </a:r>
            <a:r>
              <a:rPr lang="hu-HU" b="0" i="0" dirty="0">
                <a:solidFill>
                  <a:srgbClr val="000000"/>
                </a:solidFill>
                <a:effectLst/>
                <a:latin typeface="Söhne"/>
              </a:rPr>
              <a:t> </a:t>
            </a:r>
            <a:r>
              <a:rPr lang="hu-HU" b="0" i="0" dirty="0" err="1">
                <a:solidFill>
                  <a:srgbClr val="000000"/>
                </a:solidFill>
                <a:effectLst/>
                <a:latin typeface="Söhne"/>
              </a:rPr>
              <a:t>new</a:t>
            </a:r>
            <a:r>
              <a:rPr lang="hu-HU" b="0" i="0" dirty="0">
                <a:solidFill>
                  <a:srgbClr val="000000"/>
                </a:solidFill>
                <a:effectLst/>
                <a:latin typeface="Söhne"/>
              </a:rPr>
              <a:t> </a:t>
            </a:r>
            <a:r>
              <a:rPr lang="hu-HU" b="0" i="0" dirty="0" err="1">
                <a:solidFill>
                  <a:srgbClr val="000000"/>
                </a:solidFill>
                <a:effectLst/>
                <a:latin typeface="Söhne"/>
              </a:rPr>
              <a:t>developments</a:t>
            </a:r>
            <a:r>
              <a:rPr lang="hu-HU" b="0" i="0" dirty="0">
                <a:solidFill>
                  <a:srgbClr val="000000"/>
                </a:solidFill>
                <a:effectLst/>
                <a:latin typeface="Söhne"/>
              </a:rPr>
              <a:t> </a:t>
            </a:r>
            <a:r>
              <a:rPr lang="hu-HU" b="0" i="0" dirty="0" err="1">
                <a:solidFill>
                  <a:srgbClr val="000000"/>
                </a:solidFill>
                <a:effectLst/>
                <a:latin typeface="Söhne"/>
              </a:rPr>
              <a:t>related</a:t>
            </a:r>
            <a:r>
              <a:rPr lang="hu-HU" b="0" i="0" dirty="0">
                <a:solidFill>
                  <a:srgbClr val="000000"/>
                </a:solidFill>
                <a:effectLst/>
                <a:latin typeface="Söhne"/>
              </a:rPr>
              <a:t> </a:t>
            </a:r>
            <a:r>
              <a:rPr lang="hu-HU" b="0" i="0" dirty="0" err="1">
                <a:solidFill>
                  <a:srgbClr val="000000"/>
                </a:solidFill>
                <a:effectLst/>
                <a:latin typeface="Söhne"/>
              </a:rPr>
              <a:t>to</a:t>
            </a:r>
            <a:r>
              <a:rPr lang="hu-HU" b="0" i="0" dirty="0">
                <a:solidFill>
                  <a:srgbClr val="000000"/>
                </a:solidFill>
                <a:effectLst/>
                <a:latin typeface="Söhne"/>
              </a:rPr>
              <a:t> The </a:t>
            </a:r>
            <a:r>
              <a:rPr lang="hu-HU" b="0" i="0" dirty="0" err="1">
                <a:solidFill>
                  <a:srgbClr val="000000"/>
                </a:solidFill>
                <a:effectLst/>
                <a:latin typeface="Söhne"/>
              </a:rPr>
              <a:t>Lancet</a:t>
            </a:r>
            <a:r>
              <a:rPr lang="hu-HU" b="0" i="0" dirty="0">
                <a:solidFill>
                  <a:srgbClr val="000000"/>
                </a:solidFill>
                <a:effectLst/>
                <a:latin typeface="Söhne"/>
              </a:rPr>
              <a:t> </a:t>
            </a:r>
            <a:r>
              <a:rPr lang="hu-HU" b="0" i="0" dirty="0" err="1">
                <a:solidFill>
                  <a:srgbClr val="000000"/>
                </a:solidFill>
                <a:effectLst/>
                <a:latin typeface="Söhne"/>
              </a:rPr>
              <a:t>Countdown</a:t>
            </a:r>
            <a:r>
              <a:rPr lang="hu-HU" b="0" i="0" dirty="0">
                <a:solidFill>
                  <a:srgbClr val="000000"/>
                </a:solidFill>
                <a:effectLst/>
                <a:latin typeface="Söhne"/>
              </a:rPr>
              <a:t> </a:t>
            </a:r>
            <a:r>
              <a:rPr lang="hu-HU" b="0" i="0" dirty="0" err="1">
                <a:solidFill>
                  <a:srgbClr val="000000"/>
                </a:solidFill>
                <a:effectLst/>
                <a:latin typeface="Söhne"/>
              </a:rPr>
              <a:t>after</a:t>
            </a:r>
            <a:r>
              <a:rPr lang="hu-HU" b="0" i="0" dirty="0">
                <a:solidFill>
                  <a:srgbClr val="000000"/>
                </a:solidFill>
                <a:effectLst/>
                <a:latin typeface="Söhne"/>
              </a:rPr>
              <a:t> </a:t>
            </a:r>
            <a:r>
              <a:rPr lang="hu-HU" b="0" i="0" dirty="0" err="1">
                <a:solidFill>
                  <a:srgbClr val="000000"/>
                </a:solidFill>
                <a:effectLst/>
                <a:latin typeface="Söhne"/>
              </a:rPr>
              <a:t>that</a:t>
            </a:r>
            <a:r>
              <a:rPr lang="hu-HU" b="0" i="0" dirty="0">
                <a:solidFill>
                  <a:srgbClr val="000000"/>
                </a:solidFill>
                <a:effectLst/>
                <a:latin typeface="Söhne"/>
              </a:rPr>
              <a:t> </a:t>
            </a:r>
            <a:r>
              <a:rPr lang="hu-HU" b="0" i="0" dirty="0" err="1">
                <a:solidFill>
                  <a:srgbClr val="000000"/>
                </a:solidFill>
                <a:effectLst/>
                <a:latin typeface="Söhne"/>
              </a:rPr>
              <a:t>date</a:t>
            </a:r>
            <a:r>
              <a:rPr lang="hu-HU" b="0" i="0" dirty="0">
                <a:solidFill>
                  <a:srgbClr val="000000"/>
                </a:solidFill>
                <a:effectLst/>
                <a:latin typeface="Söhne"/>
              </a:rPr>
              <a:t>. </a:t>
            </a:r>
            <a:r>
              <a:rPr lang="hu-HU" b="0" i="0" dirty="0" err="1">
                <a:solidFill>
                  <a:srgbClr val="000000"/>
                </a:solidFill>
                <a:effectLst/>
                <a:latin typeface="Söhne"/>
              </a:rPr>
              <a:t>If</a:t>
            </a:r>
            <a:r>
              <a:rPr lang="hu-HU" b="0" i="0" dirty="0">
                <a:solidFill>
                  <a:srgbClr val="000000"/>
                </a:solidFill>
                <a:effectLst/>
                <a:latin typeface="Söhne"/>
              </a:rPr>
              <a:t> </a:t>
            </a:r>
            <a:r>
              <a:rPr lang="hu-HU" b="0" i="0" dirty="0" err="1">
                <a:solidFill>
                  <a:srgbClr val="000000"/>
                </a:solidFill>
                <a:effectLst/>
                <a:latin typeface="Söhne"/>
              </a:rPr>
              <a:t>you're</a:t>
            </a:r>
            <a:r>
              <a:rPr lang="hu-HU" b="0" i="0" dirty="0">
                <a:solidFill>
                  <a:srgbClr val="000000"/>
                </a:solidFill>
                <a:effectLst/>
                <a:latin typeface="Söhne"/>
              </a:rPr>
              <a:t> </a:t>
            </a:r>
            <a:r>
              <a:rPr lang="hu-HU" b="0" i="0" dirty="0" err="1">
                <a:solidFill>
                  <a:srgbClr val="000000"/>
                </a:solidFill>
                <a:effectLst/>
                <a:latin typeface="Söhne"/>
              </a:rPr>
              <a:t>interested</a:t>
            </a:r>
            <a:r>
              <a:rPr lang="hu-HU" b="0" i="0" dirty="0">
                <a:solidFill>
                  <a:srgbClr val="000000"/>
                </a:solidFill>
                <a:effectLst/>
                <a:latin typeface="Söhne"/>
              </a:rPr>
              <a:t> in </a:t>
            </a:r>
            <a:r>
              <a:rPr lang="hu-HU" b="0" i="0" dirty="0" err="1">
                <a:solidFill>
                  <a:srgbClr val="000000"/>
                </a:solidFill>
                <a:effectLst/>
                <a:latin typeface="Söhne"/>
              </a:rPr>
              <a:t>the</a:t>
            </a:r>
            <a:r>
              <a:rPr lang="hu-HU" b="0" i="0" dirty="0">
                <a:solidFill>
                  <a:srgbClr val="000000"/>
                </a:solidFill>
                <a:effectLst/>
                <a:latin typeface="Söhne"/>
              </a:rPr>
              <a:t> most </a:t>
            </a:r>
            <a:r>
              <a:rPr lang="hu-HU" b="0" i="0" dirty="0" err="1">
                <a:solidFill>
                  <a:srgbClr val="000000"/>
                </a:solidFill>
                <a:effectLst/>
                <a:latin typeface="Söhne"/>
              </a:rPr>
              <a:t>recent</a:t>
            </a:r>
            <a:r>
              <a:rPr lang="hu-HU" b="0" i="0" dirty="0">
                <a:solidFill>
                  <a:srgbClr val="000000"/>
                </a:solidFill>
                <a:effectLst/>
                <a:latin typeface="Söhne"/>
              </a:rPr>
              <a:t> </a:t>
            </a:r>
            <a:r>
              <a:rPr lang="hu-HU" b="0" i="0" dirty="0" err="1">
                <a:solidFill>
                  <a:srgbClr val="000000"/>
                </a:solidFill>
                <a:effectLst/>
                <a:latin typeface="Söhne"/>
              </a:rPr>
              <a:t>information</a:t>
            </a:r>
            <a:r>
              <a:rPr lang="hu-HU" b="0" i="0" dirty="0">
                <a:solidFill>
                  <a:srgbClr val="000000"/>
                </a:solidFill>
                <a:effectLst/>
                <a:latin typeface="Söhne"/>
              </a:rPr>
              <a:t>, I </a:t>
            </a:r>
            <a:r>
              <a:rPr lang="hu-HU" b="0" i="0" dirty="0" err="1">
                <a:solidFill>
                  <a:srgbClr val="000000"/>
                </a:solidFill>
                <a:effectLst/>
                <a:latin typeface="Söhne"/>
              </a:rPr>
              <a:t>recommend</a:t>
            </a:r>
            <a:r>
              <a:rPr lang="hu-HU" b="0" i="0" dirty="0">
                <a:solidFill>
                  <a:srgbClr val="000000"/>
                </a:solidFill>
                <a:effectLst/>
                <a:latin typeface="Söhne"/>
              </a:rPr>
              <a:t> </a:t>
            </a:r>
            <a:r>
              <a:rPr lang="hu-HU" b="0" i="0" dirty="0" err="1">
                <a:solidFill>
                  <a:srgbClr val="000000"/>
                </a:solidFill>
                <a:effectLst/>
                <a:latin typeface="Söhne"/>
              </a:rPr>
              <a:t>checking</a:t>
            </a:r>
            <a:r>
              <a:rPr lang="hu-HU" b="0" i="0" dirty="0">
                <a:solidFill>
                  <a:srgbClr val="000000"/>
                </a:solidFill>
                <a:effectLst/>
                <a:latin typeface="Söhne"/>
              </a:rPr>
              <a:t> </a:t>
            </a:r>
            <a:r>
              <a:rPr lang="hu-HU" b="0" i="0" dirty="0" err="1">
                <a:solidFill>
                  <a:srgbClr val="000000"/>
                </a:solidFill>
                <a:effectLst/>
                <a:latin typeface="Söhne"/>
              </a:rPr>
              <a:t>their</a:t>
            </a:r>
            <a:r>
              <a:rPr lang="hu-HU" b="0" i="0" dirty="0">
                <a:solidFill>
                  <a:srgbClr val="000000"/>
                </a:solidFill>
                <a:effectLst/>
                <a:latin typeface="Söhne"/>
              </a:rPr>
              <a:t> </a:t>
            </a:r>
            <a:r>
              <a:rPr lang="hu-HU" b="0" i="0" dirty="0" err="1">
                <a:solidFill>
                  <a:srgbClr val="000000"/>
                </a:solidFill>
                <a:effectLst/>
                <a:latin typeface="Söhne"/>
              </a:rPr>
              <a:t>official</a:t>
            </a:r>
            <a:r>
              <a:rPr lang="hu-HU" b="0" i="0" dirty="0">
                <a:solidFill>
                  <a:srgbClr val="000000"/>
                </a:solidFill>
                <a:effectLst/>
                <a:latin typeface="Söhne"/>
              </a:rPr>
              <a:t> website </a:t>
            </a:r>
            <a:r>
              <a:rPr lang="hu-HU" b="0" i="0" dirty="0" err="1">
                <a:solidFill>
                  <a:srgbClr val="000000"/>
                </a:solidFill>
                <a:effectLst/>
                <a:latin typeface="Söhne"/>
              </a:rPr>
              <a:t>or</a:t>
            </a:r>
            <a:r>
              <a:rPr lang="hu-HU" b="0" i="0" dirty="0">
                <a:solidFill>
                  <a:srgbClr val="000000"/>
                </a:solidFill>
                <a:effectLst/>
                <a:latin typeface="Söhne"/>
              </a:rPr>
              <a:t> </a:t>
            </a:r>
            <a:r>
              <a:rPr lang="hu-HU" b="0" i="0" dirty="0" err="1">
                <a:solidFill>
                  <a:srgbClr val="000000"/>
                </a:solidFill>
                <a:effectLst/>
                <a:latin typeface="Söhne"/>
              </a:rPr>
              <a:t>other</a:t>
            </a:r>
            <a:r>
              <a:rPr lang="hu-HU" b="0" i="0" dirty="0">
                <a:solidFill>
                  <a:srgbClr val="000000"/>
                </a:solidFill>
                <a:effectLst/>
                <a:latin typeface="Söhne"/>
              </a:rPr>
              <a:t> </a:t>
            </a:r>
            <a:r>
              <a:rPr lang="hu-HU" b="0" i="0" dirty="0" err="1">
                <a:solidFill>
                  <a:srgbClr val="000000"/>
                </a:solidFill>
                <a:effectLst/>
                <a:latin typeface="Söhne"/>
              </a:rPr>
              <a:t>reputable</a:t>
            </a:r>
            <a:r>
              <a:rPr lang="hu-HU" b="0" i="0" dirty="0">
                <a:solidFill>
                  <a:srgbClr val="000000"/>
                </a:solidFill>
                <a:effectLst/>
                <a:latin typeface="Söhne"/>
              </a:rPr>
              <a:t> </a:t>
            </a:r>
            <a:r>
              <a:rPr lang="hu-HU" b="0" i="0" dirty="0" err="1">
                <a:solidFill>
                  <a:srgbClr val="000000"/>
                </a:solidFill>
                <a:effectLst/>
                <a:latin typeface="Söhne"/>
              </a:rPr>
              <a:t>sources</a:t>
            </a:r>
            <a:r>
              <a:rPr lang="hu-HU" b="0" i="0" dirty="0">
                <a:solidFill>
                  <a:srgbClr val="000000"/>
                </a:solidFill>
                <a:effectLst/>
                <a:latin typeface="Söhne"/>
              </a:rPr>
              <a:t>.</a:t>
            </a:r>
          </a:p>
          <a:p>
            <a:pPr algn="l"/>
            <a:r>
              <a:rPr lang="hu-HU" b="0" i="0" dirty="0">
                <a:solidFill>
                  <a:srgbClr val="000000"/>
                </a:solidFill>
                <a:effectLst/>
                <a:latin typeface="Söhne"/>
              </a:rPr>
              <a:t>Mi a </a:t>
            </a:r>
            <a:r>
              <a:rPr lang="hu-HU" b="0" i="0" dirty="0" err="1">
                <a:solidFill>
                  <a:srgbClr val="000000"/>
                </a:solidFill>
                <a:effectLst/>
                <a:latin typeface="Söhne"/>
              </a:rPr>
              <a:t>Lancet</a:t>
            </a:r>
            <a:r>
              <a:rPr lang="hu-HU" b="0" i="0" dirty="0">
                <a:solidFill>
                  <a:srgbClr val="000000"/>
                </a:solidFill>
                <a:effectLst/>
                <a:latin typeface="Söhne"/>
              </a:rPr>
              <a:t> </a:t>
            </a:r>
            <a:r>
              <a:rPr lang="hu-HU" b="0" i="0" dirty="0" err="1">
                <a:solidFill>
                  <a:srgbClr val="000000"/>
                </a:solidFill>
                <a:effectLst/>
                <a:latin typeface="Söhne"/>
              </a:rPr>
              <a:t>Countdown</a:t>
            </a:r>
            <a:endParaRPr lang="hu-HU" b="0" i="0" dirty="0">
              <a:solidFill>
                <a:srgbClr val="000000"/>
              </a:solidFill>
              <a:effectLst/>
              <a:latin typeface="Söhne"/>
            </a:endParaRPr>
          </a:p>
          <a:p>
            <a:pPr algn="l"/>
            <a:r>
              <a:rPr lang="hu-HU" b="0" i="0" dirty="0" err="1">
                <a:solidFill>
                  <a:srgbClr val="000000"/>
                </a:solidFill>
                <a:effectLst/>
                <a:latin typeface="Söhne"/>
              </a:rPr>
              <a:t>ChatGPT</a:t>
            </a:r>
            <a:endParaRPr lang="hu-HU" b="0" i="0" dirty="0">
              <a:solidFill>
                <a:srgbClr val="000000"/>
              </a:solidFill>
              <a:effectLst/>
              <a:latin typeface="Söhne"/>
            </a:endParaRPr>
          </a:p>
          <a:p>
            <a:pPr algn="l"/>
            <a:r>
              <a:rPr lang="hu-HU" b="0" i="0" dirty="0">
                <a:solidFill>
                  <a:srgbClr val="000000"/>
                </a:solidFill>
                <a:effectLst/>
                <a:latin typeface="Söhne"/>
              </a:rPr>
              <a:t>A </a:t>
            </a:r>
            <a:r>
              <a:rPr lang="hu-HU" b="0" i="0" dirty="0" err="1">
                <a:solidFill>
                  <a:srgbClr val="000000"/>
                </a:solidFill>
                <a:effectLst/>
                <a:latin typeface="Söhne"/>
              </a:rPr>
              <a:t>Lancet</a:t>
            </a:r>
            <a:r>
              <a:rPr lang="hu-HU" b="0" i="0" dirty="0">
                <a:solidFill>
                  <a:srgbClr val="000000"/>
                </a:solidFill>
                <a:effectLst/>
                <a:latin typeface="Söhne"/>
              </a:rPr>
              <a:t> </a:t>
            </a:r>
            <a:r>
              <a:rPr lang="hu-HU" b="0" i="0" dirty="0" err="1">
                <a:solidFill>
                  <a:srgbClr val="000000"/>
                </a:solidFill>
                <a:effectLst/>
                <a:latin typeface="Söhne"/>
              </a:rPr>
              <a:t>Countdown</a:t>
            </a:r>
            <a:r>
              <a:rPr lang="hu-HU" b="0" i="0" dirty="0">
                <a:solidFill>
                  <a:srgbClr val="000000"/>
                </a:solidFill>
                <a:effectLst/>
                <a:latin typeface="Söhne"/>
              </a:rPr>
              <a:t> egy nemzetközi kutatási együttműködés, amely globális áttekintést nyújt a közegészségügy és a klímaváltozás közötti kapcsolatokról. Célja a klímaváltozás egészségügyi hatásainak nyomon követése és az ezzel kapcsolatos kritikus kérdések megvizsgálása. A kezdeményezés 2014-ben jött létre, és számos akadémiai intézményt és nemzetközi szervezetet foglal magában.</a:t>
            </a:r>
          </a:p>
          <a:p>
            <a:pPr algn="l"/>
            <a:r>
              <a:rPr lang="hu-HU" b="0" i="0" dirty="0">
                <a:solidFill>
                  <a:srgbClr val="000000"/>
                </a:solidFill>
                <a:effectLst/>
                <a:latin typeface="Söhne"/>
              </a:rPr>
              <a:t>Minden évben a </a:t>
            </a:r>
            <a:r>
              <a:rPr lang="hu-HU" b="0" i="0" dirty="0" err="1">
                <a:solidFill>
                  <a:srgbClr val="000000"/>
                </a:solidFill>
                <a:effectLst/>
                <a:latin typeface="Söhne"/>
              </a:rPr>
              <a:t>Lancet</a:t>
            </a:r>
            <a:r>
              <a:rPr lang="hu-HU" b="0" i="0" dirty="0">
                <a:solidFill>
                  <a:srgbClr val="000000"/>
                </a:solidFill>
                <a:effectLst/>
                <a:latin typeface="Söhne"/>
              </a:rPr>
              <a:t> </a:t>
            </a:r>
            <a:r>
              <a:rPr lang="hu-HU" b="0" i="0" dirty="0" err="1">
                <a:solidFill>
                  <a:srgbClr val="000000"/>
                </a:solidFill>
                <a:effectLst/>
                <a:latin typeface="Söhne"/>
              </a:rPr>
              <a:t>Countdown</a:t>
            </a:r>
            <a:r>
              <a:rPr lang="hu-HU" b="0" i="0" dirty="0">
                <a:solidFill>
                  <a:srgbClr val="000000"/>
                </a:solidFill>
                <a:effectLst/>
                <a:latin typeface="Söhne"/>
              </a:rPr>
              <a:t> egy jelentést tesz közzé, amely számos mutatót értékel a klímaváltozás és annak egészségügyi hatásai tekintetében. Ezek a mutatók magukban foglalják a hőhullámok okozta betegségeket, az </a:t>
            </a:r>
            <a:r>
              <a:rPr lang="hu-HU" b="0" i="0" dirty="0" err="1">
                <a:solidFill>
                  <a:srgbClr val="000000"/>
                </a:solidFill>
                <a:effectLst/>
                <a:latin typeface="Söhne"/>
              </a:rPr>
              <a:t>infectiós</a:t>
            </a:r>
            <a:r>
              <a:rPr lang="hu-HU" b="0" i="0" dirty="0">
                <a:solidFill>
                  <a:srgbClr val="000000"/>
                </a:solidFill>
                <a:effectLst/>
                <a:latin typeface="Söhne"/>
              </a:rPr>
              <a:t> betegségeket, a légszennyezést, az élelmiszerbiztonságot és sok más egyebet. A jelentések emellett kiemelik a potenciális stratégiákat és politikákat a hatások enyhítése érdekében.</a:t>
            </a:r>
          </a:p>
          <a:p>
            <a:pPr algn="l"/>
            <a:r>
              <a:rPr lang="hu-HU" b="0" i="0" dirty="0">
                <a:solidFill>
                  <a:srgbClr val="000000"/>
                </a:solidFill>
                <a:effectLst/>
                <a:latin typeface="Söhne"/>
              </a:rPr>
              <a:t>Fontos megjegyezni, hogy az én tudásom 2021 szeptemberéig terjed, így nem tudok információkat nyújtani a </a:t>
            </a:r>
            <a:r>
              <a:rPr lang="hu-HU" b="0" i="0" dirty="0" err="1">
                <a:solidFill>
                  <a:srgbClr val="000000"/>
                </a:solidFill>
                <a:effectLst/>
                <a:latin typeface="Söhne"/>
              </a:rPr>
              <a:t>Lancet</a:t>
            </a:r>
            <a:r>
              <a:rPr lang="hu-HU" b="0" i="0" dirty="0">
                <a:solidFill>
                  <a:srgbClr val="000000"/>
                </a:solidFill>
                <a:effectLst/>
                <a:latin typeface="Söhne"/>
              </a:rPr>
              <a:t> </a:t>
            </a:r>
            <a:r>
              <a:rPr lang="hu-HU" b="0" i="0" dirty="0" err="1">
                <a:solidFill>
                  <a:srgbClr val="000000"/>
                </a:solidFill>
                <a:effectLst/>
                <a:latin typeface="Söhne"/>
              </a:rPr>
              <a:t>Countdown</a:t>
            </a:r>
            <a:r>
              <a:rPr lang="hu-HU" b="0" i="0" dirty="0">
                <a:solidFill>
                  <a:srgbClr val="000000"/>
                </a:solidFill>
                <a:effectLst/>
                <a:latin typeface="Söhne"/>
              </a:rPr>
              <a:t> esetleges új fejleményeiről azután. Ha érdekli a legfrissebb információk, javaslom, hogy tekintse meg a hivatalos weboldalukat, vagy forduljon más megbízható forrásokhoz.</a:t>
            </a:r>
          </a:p>
          <a:p>
            <a:pPr algn="l"/>
            <a:r>
              <a:rPr lang="hu-HU" b="0" i="0" dirty="0" err="1">
                <a:solidFill>
                  <a:srgbClr val="000000"/>
                </a:solidFill>
                <a:effectLst/>
                <a:latin typeface="Söhne"/>
              </a:rPr>
              <a:t>Regenerate</a:t>
            </a:r>
            <a:endParaRPr lang="hu-HU" b="0" i="0" dirty="0">
              <a:solidFill>
                <a:srgbClr val="000000"/>
              </a:solidFill>
              <a:effectLst/>
              <a:latin typeface="Söhne"/>
            </a:endParaRPr>
          </a:p>
          <a:p>
            <a:endParaRPr lang="hu-HU" dirty="0"/>
          </a:p>
        </p:txBody>
      </p:sp>
    </p:spTree>
    <p:extLst>
      <p:ext uri="{BB962C8B-B14F-4D97-AF65-F5344CB8AC3E}">
        <p14:creationId xmlns:p14="http://schemas.microsoft.com/office/powerpoint/2010/main" val="2190161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gn="l">
              <a:buFont typeface="+mj-lt"/>
              <a:buAutoNum type="arabicPeriod"/>
            </a:pPr>
            <a:r>
              <a:rPr lang="hu-HU" b="1" i="0" dirty="0">
                <a:solidFill>
                  <a:srgbClr val="374151"/>
                </a:solidFill>
                <a:effectLst/>
                <a:latin typeface="Söhne"/>
              </a:rPr>
              <a:t>Gross World </a:t>
            </a:r>
            <a:r>
              <a:rPr lang="hu-HU" b="1" i="0" dirty="0" err="1">
                <a:solidFill>
                  <a:srgbClr val="374151"/>
                </a:solidFill>
                <a:effectLst/>
                <a:latin typeface="Söhne"/>
              </a:rPr>
              <a:t>Product</a:t>
            </a:r>
            <a:r>
              <a:rPr lang="hu-HU" b="1" i="0" dirty="0">
                <a:solidFill>
                  <a:srgbClr val="374151"/>
                </a:solidFill>
                <a:effectLst/>
                <a:latin typeface="Söhne"/>
              </a:rPr>
              <a:t> (GWP)</a:t>
            </a:r>
            <a:r>
              <a:rPr lang="hu-HU" b="0" i="0" dirty="0">
                <a:solidFill>
                  <a:srgbClr val="374151"/>
                </a:solidFill>
                <a:effectLst/>
                <a:latin typeface="Söhne"/>
              </a:rPr>
              <a:t>: Az összesen előállított áruk és szolgáltatások értékét fejezi ki egy adott időszakban az egész világon. Hasonlóan működik, mint a Gross </a:t>
            </a:r>
            <a:r>
              <a:rPr lang="hu-HU" b="0" i="0" dirty="0" err="1">
                <a:solidFill>
                  <a:srgbClr val="374151"/>
                </a:solidFill>
                <a:effectLst/>
                <a:latin typeface="Söhne"/>
              </a:rPr>
              <a:t>Domestic</a:t>
            </a:r>
            <a:r>
              <a:rPr lang="hu-HU" b="0" i="0" dirty="0">
                <a:solidFill>
                  <a:srgbClr val="374151"/>
                </a:solidFill>
                <a:effectLst/>
                <a:latin typeface="Söhne"/>
              </a:rPr>
              <a:t> </a:t>
            </a:r>
            <a:r>
              <a:rPr lang="hu-HU" b="0" i="0" dirty="0" err="1">
                <a:solidFill>
                  <a:srgbClr val="374151"/>
                </a:solidFill>
                <a:effectLst/>
                <a:latin typeface="Söhne"/>
              </a:rPr>
              <a:t>Product</a:t>
            </a:r>
            <a:r>
              <a:rPr lang="hu-HU" b="0" i="0" dirty="0">
                <a:solidFill>
                  <a:srgbClr val="374151"/>
                </a:solidFill>
                <a:effectLst/>
                <a:latin typeface="Söhne"/>
              </a:rPr>
              <a:t> (GDP), de ez a mutató a teljes világgazdaságot öleli fel.</a:t>
            </a:r>
          </a:p>
          <a:p>
            <a:pPr algn="l">
              <a:buFont typeface="+mj-lt"/>
              <a:buAutoNum type="arabicPeriod"/>
            </a:pPr>
            <a:r>
              <a:rPr lang="hu-HU" b="1" i="0" dirty="0" err="1">
                <a:solidFill>
                  <a:srgbClr val="374151"/>
                </a:solidFill>
                <a:effectLst/>
                <a:latin typeface="Söhne"/>
              </a:rPr>
              <a:t>Games</a:t>
            </a:r>
            <a:r>
              <a:rPr lang="hu-HU" b="1" i="0" dirty="0">
                <a:solidFill>
                  <a:srgbClr val="374151"/>
                </a:solidFill>
                <a:effectLst/>
                <a:latin typeface="Söhne"/>
              </a:rPr>
              <a:t> Workshop (GWP)</a:t>
            </a:r>
            <a:r>
              <a:rPr lang="hu-HU" b="0" i="0" dirty="0">
                <a:solidFill>
                  <a:srgbClr val="374151"/>
                </a:solidFill>
                <a:effectLst/>
                <a:latin typeface="Söhne"/>
              </a:rPr>
              <a:t>: Egy brit cég, amely a </a:t>
            </a:r>
            <a:r>
              <a:rPr lang="hu-HU" b="0" i="0" dirty="0" err="1">
                <a:solidFill>
                  <a:srgbClr val="374151"/>
                </a:solidFill>
                <a:effectLst/>
                <a:latin typeface="Söhne"/>
              </a:rPr>
              <a:t>Warhammer</a:t>
            </a:r>
            <a:r>
              <a:rPr lang="hu-HU" b="0" i="0" dirty="0">
                <a:solidFill>
                  <a:srgbClr val="374151"/>
                </a:solidFill>
                <a:effectLst/>
                <a:latin typeface="Söhne"/>
              </a:rPr>
              <a:t> és más táblás háborús játékok készítéséről és kiadásáról ismert.</a:t>
            </a:r>
          </a:p>
          <a:p>
            <a:endParaRPr lang="hu-HU" dirty="0"/>
          </a:p>
        </p:txBody>
      </p:sp>
    </p:spTree>
    <p:extLst>
      <p:ext uri="{BB962C8B-B14F-4D97-AF65-F5344CB8AC3E}">
        <p14:creationId xmlns:p14="http://schemas.microsoft.com/office/powerpoint/2010/main" val="2923476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C50 az a cc amikor a betegek verbális felszólításra nem reagálnak</a:t>
            </a:r>
          </a:p>
        </p:txBody>
      </p:sp>
    </p:spTree>
    <p:extLst>
      <p:ext uri="{BB962C8B-B14F-4D97-AF65-F5344CB8AC3E}">
        <p14:creationId xmlns:p14="http://schemas.microsoft.com/office/powerpoint/2010/main" val="2886868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9" name="Kép 10" descr="Kép 10"/>
          <p:cNvPicPr>
            <a:picLocks/>
          </p:cNvPicPr>
          <p:nvPr userDrawn="1"/>
        </p:nvPicPr>
        <p:blipFill>
          <a:blip r:embed="rId2"/>
          <a:srcRect l="33196"/>
          <a:stretch>
            <a:fillRect/>
          </a:stretch>
        </p:blipFill>
        <p:spPr>
          <a:xfrm flipH="1">
            <a:off x="7840800" y="345600"/>
            <a:ext cx="4352400" cy="6523200"/>
          </a:xfrm>
          <a:prstGeom prst="rect">
            <a:avLst/>
          </a:prstGeom>
          <a:ln w="12700">
            <a:miter lim="400000"/>
          </a:ln>
        </p:spPr>
      </p:pic>
      <p:sp>
        <p:nvSpPr>
          <p:cNvPr id="2" name="Title 1"/>
          <p:cNvSpPr>
            <a:spLocks noGrp="1"/>
          </p:cNvSpPr>
          <p:nvPr>
            <p:ph type="ctrTitle"/>
          </p:nvPr>
        </p:nvSpPr>
        <p:spPr>
          <a:xfrm>
            <a:off x="730800" y="2966400"/>
            <a:ext cx="9079200" cy="925200"/>
          </a:xfrm>
          <a:prstGeom prst="rect">
            <a:avLst/>
          </a:prstGeom>
        </p:spPr>
        <p:txBody>
          <a:bodyPr lIns="90000" tIns="46800" rIns="90000" bIns="46800" anchor="t" anchorCtr="0"/>
          <a:lstStyle>
            <a:lvl1pPr algn="l">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3" name="Subtitle 2"/>
          <p:cNvSpPr>
            <a:spLocks noGrp="1"/>
          </p:cNvSpPr>
          <p:nvPr>
            <p:ph type="subTitle" idx="1"/>
          </p:nvPr>
        </p:nvSpPr>
        <p:spPr>
          <a:xfrm>
            <a:off x="741600" y="4201200"/>
            <a:ext cx="4172400" cy="1004400"/>
          </a:xfrm>
          <a:prstGeom prst="rect">
            <a:avLst/>
          </a:prstGeom>
        </p:spPr>
        <p:txBody>
          <a:bodyPr lIns="90000" tIns="46800" rIns="90000" bIns="46800"/>
          <a:lstStyle>
            <a:lvl1pPr marL="0" indent="0" algn="l">
              <a:lnSpc>
                <a:spcPts val="2391"/>
              </a:lnSpc>
              <a:spcBef>
                <a:spcPts val="0"/>
              </a:spcBef>
              <a:buNone/>
              <a:defRPr sz="1800">
                <a:latin typeface="Poppins regular" panose="00000500000000000000" pitchFamily="2" charset="-18"/>
                <a:cs typeface="Poppins regular" panose="00000500000000000000" pitchFamily="2" charset="-18"/>
              </a:defRPr>
            </a:lvl1pPr>
            <a:lvl2pPr marL="457200" indent="0" algn="ctr">
              <a:buNone/>
              <a:defRPr sz="2000"/>
            </a:lvl2pPr>
            <a:lvl3pPr marL="914399" indent="0" algn="ctr">
              <a:buNone/>
              <a:defRPr sz="1801"/>
            </a:lvl3pPr>
            <a:lvl4pPr marL="1371599" indent="0" algn="ctr">
              <a:buNone/>
              <a:defRPr sz="1600"/>
            </a:lvl4pPr>
            <a:lvl5pPr marL="1828798" indent="0" algn="ctr">
              <a:buNone/>
              <a:defRPr sz="1600"/>
            </a:lvl5pPr>
            <a:lvl6pPr marL="2285997" indent="0" algn="ctr">
              <a:buNone/>
              <a:defRPr sz="1600"/>
            </a:lvl6pPr>
            <a:lvl7pPr marL="2743197" indent="0" algn="ctr">
              <a:buNone/>
              <a:defRPr sz="1600"/>
            </a:lvl7pPr>
            <a:lvl8pPr marL="3200396" indent="0" algn="ctr">
              <a:buNone/>
              <a:defRPr sz="1600"/>
            </a:lvl8pPr>
            <a:lvl9pPr marL="3657596" indent="0" algn="ctr">
              <a:buNone/>
              <a:defRPr sz="1600"/>
            </a:lvl9pPr>
          </a:lstStyle>
          <a:p>
            <a:r>
              <a:rPr lang="hu-HU"/>
              <a:t>Kattintson ide az alcím mintájának szerkesztéséhez</a:t>
            </a:r>
            <a:endParaRPr lang="en-US" dirty="0"/>
          </a:p>
        </p:txBody>
      </p:sp>
      <p:pic>
        <p:nvPicPr>
          <p:cNvPr id="8" name="Ábra 4" descr="Ábra 4"/>
          <p:cNvPicPr>
            <a:picLocks/>
          </p:cNvPicPr>
          <p:nvPr userDrawn="1"/>
        </p:nvPicPr>
        <p:blipFill>
          <a:blip r:embed="rId3"/>
          <a:stretch>
            <a:fillRect/>
          </a:stretch>
        </p:blipFill>
        <p:spPr>
          <a:xfrm>
            <a:off x="806400" y="723600"/>
            <a:ext cx="3358800" cy="723600"/>
          </a:xfrm>
          <a:prstGeom prst="rect">
            <a:avLst/>
          </a:prstGeom>
          <a:ln w="12700">
            <a:miter lim="400000"/>
          </a:ln>
        </p:spPr>
      </p:pic>
      <p:sp>
        <p:nvSpPr>
          <p:cNvPr id="21" name="Szöveg helye 20"/>
          <p:cNvSpPr>
            <a:spLocks noGrp="1"/>
          </p:cNvSpPr>
          <p:nvPr>
            <p:ph type="body" sz="quarter" idx="10"/>
          </p:nvPr>
        </p:nvSpPr>
        <p:spPr>
          <a:xfrm>
            <a:off x="741600" y="6134400"/>
            <a:ext cx="4172400" cy="367200"/>
          </a:xfrm>
          <a:prstGeom prst="rect">
            <a:avLst/>
          </a:prstGeom>
        </p:spPr>
        <p:txBody>
          <a:bodyPr wrap="none" lIns="90000" tIns="46800" rIns="90000" bIns="46800"/>
          <a:lstStyle>
            <a:lvl1pPr marL="0" indent="0">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685567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message">
    <p:spTree>
      <p:nvGrpSpPr>
        <p:cNvPr id="1" name=""/>
        <p:cNvGrpSpPr/>
        <p:nvPr/>
      </p:nvGrpSpPr>
      <p:grpSpPr>
        <a:xfrm>
          <a:off x="0" y="0"/>
          <a:ext cx="0" cy="0"/>
          <a:chOff x="0" y="0"/>
          <a:chExt cx="0" cy="0"/>
        </a:xfrm>
      </p:grpSpPr>
      <p:pic>
        <p:nvPicPr>
          <p:cNvPr id="7" name="Kép 10" descr="Kép 10"/>
          <p:cNvPicPr>
            <a:picLocks noChangeAspect="1"/>
          </p:cNvPicPr>
          <p:nvPr userDrawn="1"/>
        </p:nvPicPr>
        <p:blipFill>
          <a:blip r:embed="rId2"/>
          <a:srcRect t="14602" r="55677"/>
          <a:stretch>
            <a:fillRect/>
          </a:stretch>
        </p:blipFill>
        <p:spPr>
          <a:xfrm flipH="1">
            <a:off x="0" y="3378"/>
            <a:ext cx="4736708" cy="6851312"/>
          </a:xfrm>
          <a:prstGeom prst="rect">
            <a:avLst/>
          </a:prstGeom>
          <a:ln w="12700">
            <a:miter lim="400000"/>
          </a:ln>
        </p:spPr>
      </p:pic>
      <p:pic>
        <p:nvPicPr>
          <p:cNvPr id="10" name="Ábra 4" descr="Ábra 4"/>
          <p:cNvPicPr>
            <a:picLocks/>
          </p:cNvPicPr>
          <p:nvPr userDrawn="1"/>
        </p:nvPicPr>
        <p:blipFill>
          <a:blip r:embed="rId3"/>
          <a:stretch>
            <a:fillRect/>
          </a:stretch>
        </p:blipFill>
        <p:spPr>
          <a:xfrm>
            <a:off x="8236800" y="723600"/>
            <a:ext cx="3358800" cy="723600"/>
          </a:xfrm>
          <a:prstGeom prst="rect">
            <a:avLst/>
          </a:prstGeom>
          <a:ln w="12700">
            <a:miter lim="400000"/>
          </a:ln>
        </p:spPr>
      </p:pic>
      <p:sp>
        <p:nvSpPr>
          <p:cNvPr id="2" name="Title 1"/>
          <p:cNvSpPr>
            <a:spLocks noGrp="1"/>
          </p:cNvSpPr>
          <p:nvPr>
            <p:ph type="ctrTitle"/>
          </p:nvPr>
        </p:nvSpPr>
        <p:spPr>
          <a:xfrm>
            <a:off x="2559600" y="2966400"/>
            <a:ext cx="9079200" cy="925200"/>
          </a:xfrm>
          <a:prstGeom prst="rect">
            <a:avLst/>
          </a:prstGeom>
        </p:spPr>
        <p:txBody>
          <a:bodyPr lIns="90000" tIns="46800" rIns="90000" bIns="46800" anchor="t" anchorCtr="0"/>
          <a:lstStyle>
            <a:lvl1pPr algn="r">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21" name="Szöveg helye 20"/>
          <p:cNvSpPr>
            <a:spLocks noGrp="1"/>
          </p:cNvSpPr>
          <p:nvPr>
            <p:ph type="body" sz="quarter" idx="10"/>
          </p:nvPr>
        </p:nvSpPr>
        <p:spPr>
          <a:xfrm>
            <a:off x="7509377" y="6134400"/>
            <a:ext cx="4172400" cy="367200"/>
          </a:xfrm>
          <a:prstGeom prst="rect">
            <a:avLst/>
          </a:prstGeom>
        </p:spPr>
        <p:txBody>
          <a:bodyPr wrap="none" lIns="90000" tIns="46800" rIns="90000" bIns="46800"/>
          <a:lstStyle>
            <a:lvl1pPr marL="0" indent="0" algn="r">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74536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19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121D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292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9" name="Kép 10" descr="Kép 10"/>
          <p:cNvPicPr>
            <a:picLocks/>
          </p:cNvPicPr>
          <p:nvPr userDrawn="1"/>
        </p:nvPicPr>
        <p:blipFill>
          <a:blip r:embed="rId2"/>
          <a:srcRect l="33196"/>
          <a:stretch>
            <a:fillRect/>
          </a:stretch>
        </p:blipFill>
        <p:spPr>
          <a:xfrm flipH="1">
            <a:off x="7840800" y="345600"/>
            <a:ext cx="4352400" cy="6523200"/>
          </a:xfrm>
          <a:prstGeom prst="rect">
            <a:avLst/>
          </a:prstGeom>
          <a:ln w="12700">
            <a:miter lim="400000"/>
          </a:ln>
        </p:spPr>
      </p:pic>
      <p:sp>
        <p:nvSpPr>
          <p:cNvPr id="2" name="Title 1"/>
          <p:cNvSpPr>
            <a:spLocks noGrp="1"/>
          </p:cNvSpPr>
          <p:nvPr>
            <p:ph type="ctrTitle"/>
          </p:nvPr>
        </p:nvSpPr>
        <p:spPr>
          <a:xfrm>
            <a:off x="730800" y="2966400"/>
            <a:ext cx="9079200" cy="925200"/>
          </a:xfrm>
          <a:prstGeom prst="rect">
            <a:avLst/>
          </a:prstGeom>
        </p:spPr>
        <p:txBody>
          <a:bodyPr lIns="90000" tIns="46800" rIns="90000" bIns="46800" anchor="t" anchorCtr="0"/>
          <a:lstStyle>
            <a:lvl1pPr algn="l">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3" name="Subtitle 2"/>
          <p:cNvSpPr>
            <a:spLocks noGrp="1"/>
          </p:cNvSpPr>
          <p:nvPr>
            <p:ph type="subTitle" idx="1"/>
          </p:nvPr>
        </p:nvSpPr>
        <p:spPr>
          <a:xfrm>
            <a:off x="741600" y="4201200"/>
            <a:ext cx="4172400" cy="1004400"/>
          </a:xfrm>
          <a:prstGeom prst="rect">
            <a:avLst/>
          </a:prstGeom>
        </p:spPr>
        <p:txBody>
          <a:bodyPr lIns="90000" tIns="46800" rIns="90000" bIns="46800"/>
          <a:lstStyle>
            <a:lvl1pPr marL="0" indent="0" algn="l">
              <a:lnSpc>
                <a:spcPts val="2391"/>
              </a:lnSpc>
              <a:spcBef>
                <a:spcPts val="0"/>
              </a:spcBef>
              <a:buNone/>
              <a:defRPr sz="1800">
                <a:latin typeface="Poppins regular" panose="00000500000000000000" pitchFamily="2" charset="-18"/>
                <a:cs typeface="Poppins regular" panose="00000500000000000000" pitchFamily="2" charset="-18"/>
              </a:defRPr>
            </a:lvl1pPr>
            <a:lvl2pPr marL="457200" indent="0" algn="ctr">
              <a:buNone/>
              <a:defRPr sz="2000"/>
            </a:lvl2pPr>
            <a:lvl3pPr marL="914399" indent="0" algn="ctr">
              <a:buNone/>
              <a:defRPr sz="1801"/>
            </a:lvl3pPr>
            <a:lvl4pPr marL="1371599" indent="0" algn="ctr">
              <a:buNone/>
              <a:defRPr sz="1600"/>
            </a:lvl4pPr>
            <a:lvl5pPr marL="1828798" indent="0" algn="ctr">
              <a:buNone/>
              <a:defRPr sz="1600"/>
            </a:lvl5pPr>
            <a:lvl6pPr marL="2285997" indent="0" algn="ctr">
              <a:buNone/>
              <a:defRPr sz="1600"/>
            </a:lvl6pPr>
            <a:lvl7pPr marL="2743197" indent="0" algn="ctr">
              <a:buNone/>
              <a:defRPr sz="1600"/>
            </a:lvl7pPr>
            <a:lvl8pPr marL="3200396" indent="0" algn="ctr">
              <a:buNone/>
              <a:defRPr sz="1600"/>
            </a:lvl8pPr>
            <a:lvl9pPr marL="3657596" indent="0" algn="ctr">
              <a:buNone/>
              <a:defRPr sz="1600"/>
            </a:lvl9pPr>
          </a:lstStyle>
          <a:p>
            <a:r>
              <a:rPr lang="hu-HU"/>
              <a:t>Kattintson ide az alcím mintájának szerkesztéséhez</a:t>
            </a:r>
            <a:endParaRPr lang="en-US" dirty="0"/>
          </a:p>
        </p:txBody>
      </p:sp>
      <p:pic>
        <p:nvPicPr>
          <p:cNvPr id="8" name="Ábra 4" descr="Ábra 4"/>
          <p:cNvPicPr>
            <a:picLocks/>
          </p:cNvPicPr>
          <p:nvPr userDrawn="1"/>
        </p:nvPicPr>
        <p:blipFill>
          <a:blip r:embed="rId3"/>
          <a:stretch>
            <a:fillRect/>
          </a:stretch>
        </p:blipFill>
        <p:spPr>
          <a:xfrm>
            <a:off x="806400" y="723600"/>
            <a:ext cx="3358800" cy="723600"/>
          </a:xfrm>
          <a:prstGeom prst="rect">
            <a:avLst/>
          </a:prstGeom>
          <a:ln w="12700">
            <a:miter lim="400000"/>
          </a:ln>
        </p:spPr>
      </p:pic>
      <p:sp>
        <p:nvSpPr>
          <p:cNvPr id="21" name="Szöveg helye 20"/>
          <p:cNvSpPr>
            <a:spLocks noGrp="1"/>
          </p:cNvSpPr>
          <p:nvPr>
            <p:ph type="body" sz="quarter" idx="10"/>
          </p:nvPr>
        </p:nvSpPr>
        <p:spPr>
          <a:xfrm>
            <a:off x="741600" y="6134400"/>
            <a:ext cx="4172400" cy="367200"/>
          </a:xfrm>
          <a:prstGeom prst="rect">
            <a:avLst/>
          </a:prstGeom>
        </p:spPr>
        <p:txBody>
          <a:bodyPr wrap="none" lIns="90000" tIns="46800" rIns="90000" bIns="46800"/>
          <a:lstStyle>
            <a:lvl1pPr marL="0" indent="0">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361486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bg>
      <p:bgPr>
        <a:solidFill>
          <a:srgbClr val="121D46"/>
        </a:solidFill>
        <a:effectLst/>
      </p:bgPr>
    </p:bg>
    <p:spTree>
      <p:nvGrpSpPr>
        <p:cNvPr id="1" name=""/>
        <p:cNvGrpSpPr/>
        <p:nvPr/>
      </p:nvGrpSpPr>
      <p:grpSpPr>
        <a:xfrm>
          <a:off x="0" y="0"/>
          <a:ext cx="0" cy="0"/>
          <a:chOff x="0" y="0"/>
          <a:chExt cx="0" cy="0"/>
        </a:xfrm>
      </p:grpSpPr>
      <p:pic>
        <p:nvPicPr>
          <p:cNvPr id="7" name="Kép 3" descr="Kép 3"/>
          <p:cNvPicPr>
            <a:picLocks/>
          </p:cNvPicPr>
          <p:nvPr userDrawn="1"/>
        </p:nvPicPr>
        <p:blipFill>
          <a:blip r:embed="rId2"/>
          <a:srcRect r="70737"/>
          <a:stretch>
            <a:fillRect/>
          </a:stretch>
        </p:blipFill>
        <p:spPr>
          <a:xfrm>
            <a:off x="8305200" y="0"/>
            <a:ext cx="3888000" cy="6858000"/>
          </a:xfrm>
          <a:prstGeom prst="rect">
            <a:avLst/>
          </a:prstGeom>
          <a:ln w="12700">
            <a:miter lim="400000"/>
          </a:ln>
        </p:spPr>
      </p:pic>
      <p:sp>
        <p:nvSpPr>
          <p:cNvPr id="2" name="Title 1"/>
          <p:cNvSpPr>
            <a:spLocks noGrp="1"/>
          </p:cNvSpPr>
          <p:nvPr>
            <p:ph type="title"/>
          </p:nvPr>
        </p:nvSpPr>
        <p:spPr>
          <a:xfrm>
            <a:off x="730800" y="2966400"/>
            <a:ext cx="9079200" cy="925200"/>
          </a:xfrm>
          <a:prstGeom prst="rect">
            <a:avLst/>
          </a:prstGeom>
        </p:spPr>
        <p:txBody>
          <a:bodyPr lIns="90000" tIns="46800" rIns="90000" bIns="46800" anchor="t" anchorCtr="0"/>
          <a:lstStyle>
            <a:lvl1pPr>
              <a:defRPr sz="5400">
                <a:solidFill>
                  <a:schemeClr val="bg1"/>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3" name="Text Placeholder 2"/>
          <p:cNvSpPr>
            <a:spLocks noGrp="1"/>
          </p:cNvSpPr>
          <p:nvPr>
            <p:ph type="body" idx="1"/>
          </p:nvPr>
        </p:nvSpPr>
        <p:spPr>
          <a:xfrm>
            <a:off x="741600" y="4201200"/>
            <a:ext cx="8977500" cy="387281"/>
          </a:xfrm>
          <a:prstGeom prst="rect">
            <a:avLst/>
          </a:prstGeom>
        </p:spPr>
        <p:txBody>
          <a:bodyPr lIns="90000" tIns="46800" rIns="90000" bIns="46800"/>
          <a:lstStyle>
            <a:lvl1pPr marL="0" indent="0">
              <a:lnSpc>
                <a:spcPts val="2391"/>
              </a:lnSpc>
              <a:spcBef>
                <a:spcPts val="0"/>
              </a:spcBef>
              <a:buNone/>
              <a:defRPr sz="1687">
                <a:solidFill>
                  <a:schemeClr val="bg1"/>
                </a:solidFill>
                <a:latin typeface="Poppins regular" panose="00000500000000000000" pitchFamily="2" charset="-18"/>
                <a:cs typeface="Poppins regular" panose="00000500000000000000" pitchFamily="2" charset="-18"/>
              </a:defRPr>
            </a:lvl1pPr>
            <a:lvl2pPr marL="457200" indent="0">
              <a:buNone/>
              <a:defRPr sz="2000">
                <a:solidFill>
                  <a:schemeClr val="tx1">
                    <a:tint val="75000"/>
                  </a:schemeClr>
                </a:solidFill>
              </a:defRPr>
            </a:lvl2pPr>
            <a:lvl3pPr marL="914399" indent="0">
              <a:buNone/>
              <a:defRPr sz="1801">
                <a:solidFill>
                  <a:schemeClr val="tx1">
                    <a:tint val="75000"/>
                  </a:schemeClr>
                </a:solidFill>
              </a:defRPr>
            </a:lvl3pPr>
            <a:lvl4pPr marL="1371599" indent="0">
              <a:buNone/>
              <a:defRPr sz="1600">
                <a:solidFill>
                  <a:schemeClr val="tx1">
                    <a:tint val="75000"/>
                  </a:schemeClr>
                </a:solidFill>
              </a:defRPr>
            </a:lvl4pPr>
            <a:lvl5pPr marL="1828798" indent="0">
              <a:buNone/>
              <a:defRPr sz="1600">
                <a:solidFill>
                  <a:schemeClr val="tx1">
                    <a:tint val="75000"/>
                  </a:schemeClr>
                </a:solidFill>
              </a:defRPr>
            </a:lvl5pPr>
            <a:lvl6pPr marL="2285997" indent="0">
              <a:buNone/>
              <a:defRPr sz="1600">
                <a:solidFill>
                  <a:schemeClr val="tx1">
                    <a:tint val="75000"/>
                  </a:schemeClr>
                </a:solidFill>
              </a:defRPr>
            </a:lvl6pPr>
            <a:lvl7pPr marL="2743197" indent="0">
              <a:buNone/>
              <a:defRPr sz="1600">
                <a:solidFill>
                  <a:schemeClr val="tx1">
                    <a:tint val="75000"/>
                  </a:schemeClr>
                </a:solidFill>
              </a:defRPr>
            </a:lvl7pPr>
            <a:lvl8pPr marL="3200396" indent="0">
              <a:buNone/>
              <a:defRPr sz="1600">
                <a:solidFill>
                  <a:schemeClr val="tx1">
                    <a:tint val="75000"/>
                  </a:schemeClr>
                </a:solidFill>
              </a:defRPr>
            </a:lvl8pPr>
            <a:lvl9pPr marL="3657596" indent="0">
              <a:buNone/>
              <a:defRPr sz="1600">
                <a:solidFill>
                  <a:schemeClr val="tx1">
                    <a:tint val="75000"/>
                  </a:schemeClr>
                </a:solidFill>
              </a:defRPr>
            </a:lvl9pPr>
          </a:lstStyle>
          <a:p>
            <a:pPr lvl="0"/>
            <a:r>
              <a:rPr lang="hu-HU" dirty="0"/>
              <a:t>Mintaszöveg szerkesztése</a:t>
            </a:r>
          </a:p>
        </p:txBody>
      </p:sp>
      <p:pic>
        <p:nvPicPr>
          <p:cNvPr id="6" name="Ábra 4" descr="Ábra 4"/>
          <p:cNvPicPr>
            <a:picLocks/>
          </p:cNvPicPr>
          <p:nvPr userDrawn="1"/>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891546" y="6116400"/>
            <a:ext cx="1678854" cy="359432"/>
          </a:xfrm>
          <a:prstGeom prst="rect">
            <a:avLst/>
          </a:prstGeom>
          <a:ln w="12700">
            <a:miter lim="400000"/>
          </a:ln>
        </p:spPr>
      </p:pic>
    </p:spTree>
    <p:extLst>
      <p:ext uri="{BB962C8B-B14F-4D97-AF65-F5344CB8AC3E}">
        <p14:creationId xmlns:p14="http://schemas.microsoft.com/office/powerpoint/2010/main" val="2485562982"/>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ly text">
    <p:spTree>
      <p:nvGrpSpPr>
        <p:cNvPr id="1" name=""/>
        <p:cNvGrpSpPr/>
        <p:nvPr/>
      </p:nvGrpSpPr>
      <p:grpSpPr>
        <a:xfrm>
          <a:off x="0" y="0"/>
          <a:ext cx="0" cy="0"/>
          <a:chOff x="0" y="0"/>
          <a:chExt cx="0" cy="0"/>
        </a:xfrm>
      </p:grpSpPr>
      <p:sp>
        <p:nvSpPr>
          <p:cNvPr id="2" name="Title 1"/>
          <p:cNvSpPr>
            <a:spLocks noGrp="1"/>
          </p:cNvSpPr>
          <p:nvPr>
            <p:ph type="title"/>
          </p:nvPr>
        </p:nvSpPr>
        <p:spPr>
          <a:xfrm>
            <a:off x="776251" y="1288406"/>
            <a:ext cx="10749375" cy="594844"/>
          </a:xfrm>
          <a:prstGeom prst="rect">
            <a:avLst/>
          </a:prstGeom>
        </p:spPr>
        <p:txBody>
          <a:bodyPr lIns="50400" tIns="50400" rIns="50400" bIns="504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5"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8"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0" name="Szöveg helye 9"/>
          <p:cNvSpPr>
            <a:spLocks noGrp="1"/>
          </p:cNvSpPr>
          <p:nvPr>
            <p:ph type="body" sz="quarter" idx="12"/>
          </p:nvPr>
        </p:nvSpPr>
        <p:spPr>
          <a:xfrm>
            <a:off x="741600" y="2264400"/>
            <a:ext cx="5216400" cy="3471867"/>
          </a:xfrm>
          <a:prstGeom prst="rect">
            <a:avLst/>
          </a:prstGeom>
        </p:spPr>
        <p:txBody>
          <a:bodyPr lIns="50400" tIns="50400" rIns="50400" bIns="504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4" name="Szöveg helye 13"/>
          <p:cNvSpPr>
            <a:spLocks noGrp="1"/>
          </p:cNvSpPr>
          <p:nvPr>
            <p:ph type="body" sz="quarter" idx="13"/>
          </p:nvPr>
        </p:nvSpPr>
        <p:spPr>
          <a:xfrm>
            <a:off x="6354000" y="2264400"/>
            <a:ext cx="5216400" cy="3471867"/>
          </a:xfrm>
          <a:prstGeom prst="rect">
            <a:avLst/>
          </a:prstGeom>
        </p:spPr>
        <p:txBody>
          <a:bodyPr lIns="90000" tIns="46800" rIns="90000" bIns="46800"/>
          <a:lstStyle>
            <a:lvl1pPr marL="0" indent="0">
              <a:lnSpc>
                <a:spcPts val="2400"/>
              </a:lnSpc>
              <a:spcBef>
                <a:spcPts val="0"/>
              </a:spcBef>
              <a:buNone/>
              <a:defRPr sz="1547">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9"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405831123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ist">
    <p:spTree>
      <p:nvGrpSpPr>
        <p:cNvPr id="1" name=""/>
        <p:cNvGrpSpPr/>
        <p:nvPr/>
      </p:nvGrpSpPr>
      <p:grpSpPr>
        <a:xfrm>
          <a:off x="0" y="0"/>
          <a:ext cx="0" cy="0"/>
          <a:chOff x="0" y="0"/>
          <a:chExt cx="0" cy="0"/>
        </a:xfrm>
      </p:grpSpPr>
      <p:pic>
        <p:nvPicPr>
          <p:cNvPr id="11" name="Kép 2" descr="Kép 2"/>
          <p:cNvPicPr>
            <a:picLocks/>
          </p:cNvPicPr>
          <p:nvPr userDrawn="1"/>
        </p:nvPicPr>
        <p:blipFill>
          <a:blip r:embed="rId2"/>
          <a:srcRect t="15778" r="25348"/>
          <a:stretch>
            <a:fillRect/>
          </a:stretch>
        </p:blipFill>
        <p:spPr>
          <a:xfrm>
            <a:off x="10144057" y="0"/>
            <a:ext cx="20484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7"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741600" y="2264400"/>
            <a:ext cx="10526625" cy="3532618"/>
          </a:xfrm>
          <a:prstGeom prst="rect">
            <a:avLst/>
          </a:prstGeom>
        </p:spPr>
        <p:txBody>
          <a:bodyPr lIns="90000" tIns="46800" rIns="90000" bIns="46800"/>
          <a:lstStyle>
            <a:lvl1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0"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3"/>
          <a:stretch>
            <a:fillRect/>
          </a:stretch>
        </p:blipFill>
        <p:spPr>
          <a:xfrm>
            <a:off x="9891546" y="6117418"/>
            <a:ext cx="1678854" cy="359432"/>
          </a:xfrm>
          <a:prstGeom prst="rect">
            <a:avLst/>
          </a:prstGeom>
          <a:ln w="12700">
            <a:miter lim="400000"/>
          </a:ln>
        </p:spPr>
      </p:pic>
    </p:spTree>
    <p:extLst>
      <p:ext uri="{BB962C8B-B14F-4D97-AF65-F5344CB8AC3E}">
        <p14:creationId xmlns:p14="http://schemas.microsoft.com/office/powerpoint/2010/main" val="107159246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g righ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6095251"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730800" y="1360800"/>
            <a:ext cx="9079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741600" y="2264401"/>
            <a:ext cx="4885200" cy="3479636"/>
          </a:xfrm>
          <a:prstGeom prst="rect">
            <a:avLst/>
          </a:prstGeom>
        </p:spPr>
        <p:txBody>
          <a:bodyPr lIns="90000" tIns="46800" rIns="90000" bIns="468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9079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1"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2"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4"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77969337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g lef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0"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6710400" y="1360800"/>
            <a:ext cx="5435249"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724800" y="2264401"/>
            <a:ext cx="4885200" cy="3479636"/>
          </a:xfrm>
          <a:prstGeom prst="rect">
            <a:avLst/>
          </a:prstGeom>
        </p:spPr>
        <p:txBody>
          <a:bodyPr lIns="90000" tIns="46800" rIns="90000" bIns="46800"/>
          <a:lstStyle>
            <a:lvl1pPr marL="0" indent="0">
              <a:lnSpc>
                <a:spcPts val="2391"/>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6724800" y="730800"/>
            <a:ext cx="5421749"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1"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3"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207195804"/>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ghlighting - általános helyőrző">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645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08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645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4280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9" name="Szöveg helye 8"/>
          <p:cNvSpPr>
            <a:spLocks noGrp="1"/>
          </p:cNvSpPr>
          <p:nvPr>
            <p:ph type="body" sz="quarter" idx="16"/>
          </p:nvPr>
        </p:nvSpPr>
        <p:spPr>
          <a:xfrm>
            <a:off x="7952400" y="4136655"/>
            <a:ext cx="3423600" cy="1353964"/>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3" name="Oval 22"/>
          <p:cNvSpPr/>
          <p:nvPr userDrawn="1"/>
        </p:nvSpPr>
        <p:spPr>
          <a:xfrm>
            <a:off x="1816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14" name="Oval 24"/>
          <p:cNvSpPr/>
          <p:nvPr userDrawn="1"/>
        </p:nvSpPr>
        <p:spPr>
          <a:xfrm>
            <a:off x="9160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1266"/>
          </a:p>
        </p:txBody>
      </p:sp>
      <p:sp>
        <p:nvSpPr>
          <p:cNvPr id="15" name="Oval 26"/>
          <p:cNvSpPr/>
          <p:nvPr userDrawn="1"/>
        </p:nvSpPr>
        <p:spPr>
          <a:xfrm>
            <a:off x="5488402" y="2851200"/>
            <a:ext cx="1007597" cy="1008000"/>
          </a:xfrm>
          <a:prstGeom prst="ellipse">
            <a:avLst/>
          </a:prstGeom>
          <a:solidFill>
            <a:srgbClr val="121D46"/>
          </a:solidFill>
          <a:ln w="12700">
            <a:miter lim="400000"/>
          </a:ln>
        </p:spPr>
        <p:txBody>
          <a:bodyPr lIns="36000" tIns="36000" rIns="36000" bIns="36000"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6" name="Szöveg helye 5"/>
          <p:cNvSpPr>
            <a:spLocks noGrp="1"/>
          </p:cNvSpPr>
          <p:nvPr>
            <p:ph type="body" sz="quarter" idx="17"/>
          </p:nvPr>
        </p:nvSpPr>
        <p:spPr>
          <a:xfrm>
            <a:off x="5783400" y="3146400"/>
            <a:ext cx="4176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7" name="Szöveg helye 5"/>
          <p:cNvSpPr>
            <a:spLocks noGrp="1"/>
          </p:cNvSpPr>
          <p:nvPr>
            <p:ph type="body" sz="quarter" idx="18" hasCustomPrompt="1"/>
          </p:nvPr>
        </p:nvSpPr>
        <p:spPr>
          <a:xfrm>
            <a:off x="2110950" y="3146400"/>
            <a:ext cx="418500" cy="417600"/>
          </a:xfrm>
          <a:prstGeom prst="rect">
            <a:avLst/>
          </a:prstGeom>
        </p:spPr>
        <p:txBody>
          <a:bodyPr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err="1"/>
              <a:t>Mintszöveg</a:t>
            </a:r>
            <a:r>
              <a:rPr lang="hu-HU" dirty="0"/>
              <a:t> szerkesztése</a:t>
            </a:r>
          </a:p>
        </p:txBody>
      </p:sp>
      <p:sp>
        <p:nvSpPr>
          <p:cNvPr id="18" name="Szöveg helye 5"/>
          <p:cNvSpPr>
            <a:spLocks noGrp="1"/>
          </p:cNvSpPr>
          <p:nvPr>
            <p:ph type="body" sz="quarter" idx="19"/>
          </p:nvPr>
        </p:nvSpPr>
        <p:spPr>
          <a:xfrm>
            <a:off x="9454950" y="3146400"/>
            <a:ext cx="4185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2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2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133437698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zakaszfejléc">
    <p:bg>
      <p:bgPr>
        <a:solidFill>
          <a:srgbClr val="121D46"/>
        </a:solidFill>
        <a:effectLst/>
      </p:bgPr>
    </p:bg>
    <p:spTree>
      <p:nvGrpSpPr>
        <p:cNvPr id="1" name=""/>
        <p:cNvGrpSpPr/>
        <p:nvPr/>
      </p:nvGrpSpPr>
      <p:grpSpPr>
        <a:xfrm>
          <a:off x="0" y="0"/>
          <a:ext cx="0" cy="0"/>
          <a:chOff x="0" y="0"/>
          <a:chExt cx="0" cy="0"/>
        </a:xfrm>
      </p:grpSpPr>
      <p:pic>
        <p:nvPicPr>
          <p:cNvPr id="7" name="Kép 3" descr="Kép 3"/>
          <p:cNvPicPr>
            <a:picLocks/>
          </p:cNvPicPr>
          <p:nvPr userDrawn="1"/>
        </p:nvPicPr>
        <p:blipFill>
          <a:blip r:embed="rId2"/>
          <a:srcRect r="70737"/>
          <a:stretch>
            <a:fillRect/>
          </a:stretch>
        </p:blipFill>
        <p:spPr>
          <a:xfrm>
            <a:off x="8305200" y="0"/>
            <a:ext cx="3888000" cy="6858000"/>
          </a:xfrm>
          <a:prstGeom prst="rect">
            <a:avLst/>
          </a:prstGeom>
          <a:ln w="12700">
            <a:miter lim="400000"/>
          </a:ln>
        </p:spPr>
      </p:pic>
      <p:sp>
        <p:nvSpPr>
          <p:cNvPr id="2" name="Title 1"/>
          <p:cNvSpPr>
            <a:spLocks noGrp="1"/>
          </p:cNvSpPr>
          <p:nvPr>
            <p:ph type="title"/>
          </p:nvPr>
        </p:nvSpPr>
        <p:spPr>
          <a:xfrm>
            <a:off x="730800" y="2966400"/>
            <a:ext cx="9079200" cy="925200"/>
          </a:xfrm>
          <a:prstGeom prst="rect">
            <a:avLst/>
          </a:prstGeom>
        </p:spPr>
        <p:txBody>
          <a:bodyPr lIns="90000" tIns="46800" rIns="90000" bIns="46800" anchor="t" anchorCtr="0"/>
          <a:lstStyle>
            <a:lvl1pPr>
              <a:defRPr sz="5400">
                <a:solidFill>
                  <a:schemeClr val="bg1"/>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3" name="Text Placeholder 2"/>
          <p:cNvSpPr>
            <a:spLocks noGrp="1"/>
          </p:cNvSpPr>
          <p:nvPr>
            <p:ph type="body" idx="1"/>
          </p:nvPr>
        </p:nvSpPr>
        <p:spPr>
          <a:xfrm>
            <a:off x="741600" y="4201200"/>
            <a:ext cx="8977500" cy="387281"/>
          </a:xfrm>
          <a:prstGeom prst="rect">
            <a:avLst/>
          </a:prstGeom>
        </p:spPr>
        <p:txBody>
          <a:bodyPr lIns="90000" tIns="46800" rIns="90000" bIns="46800"/>
          <a:lstStyle>
            <a:lvl1pPr marL="0" indent="0">
              <a:lnSpc>
                <a:spcPts val="2391"/>
              </a:lnSpc>
              <a:spcBef>
                <a:spcPts val="0"/>
              </a:spcBef>
              <a:buNone/>
              <a:defRPr sz="1687">
                <a:solidFill>
                  <a:schemeClr val="bg1"/>
                </a:solidFill>
                <a:latin typeface="Poppins regular" panose="00000500000000000000" pitchFamily="2" charset="-18"/>
                <a:cs typeface="Poppins regular" panose="00000500000000000000" pitchFamily="2" charset="-18"/>
              </a:defRPr>
            </a:lvl1pPr>
            <a:lvl2pPr marL="457200" indent="0">
              <a:buNone/>
              <a:defRPr sz="2000">
                <a:solidFill>
                  <a:schemeClr val="tx1">
                    <a:tint val="75000"/>
                  </a:schemeClr>
                </a:solidFill>
              </a:defRPr>
            </a:lvl2pPr>
            <a:lvl3pPr marL="914399" indent="0">
              <a:buNone/>
              <a:defRPr sz="1801">
                <a:solidFill>
                  <a:schemeClr val="tx1">
                    <a:tint val="75000"/>
                  </a:schemeClr>
                </a:solidFill>
              </a:defRPr>
            </a:lvl3pPr>
            <a:lvl4pPr marL="1371599" indent="0">
              <a:buNone/>
              <a:defRPr sz="1600">
                <a:solidFill>
                  <a:schemeClr val="tx1">
                    <a:tint val="75000"/>
                  </a:schemeClr>
                </a:solidFill>
              </a:defRPr>
            </a:lvl4pPr>
            <a:lvl5pPr marL="1828798" indent="0">
              <a:buNone/>
              <a:defRPr sz="1600">
                <a:solidFill>
                  <a:schemeClr val="tx1">
                    <a:tint val="75000"/>
                  </a:schemeClr>
                </a:solidFill>
              </a:defRPr>
            </a:lvl5pPr>
            <a:lvl6pPr marL="2285997" indent="0">
              <a:buNone/>
              <a:defRPr sz="1600">
                <a:solidFill>
                  <a:schemeClr val="tx1">
                    <a:tint val="75000"/>
                  </a:schemeClr>
                </a:solidFill>
              </a:defRPr>
            </a:lvl6pPr>
            <a:lvl7pPr marL="2743197" indent="0">
              <a:buNone/>
              <a:defRPr sz="1600">
                <a:solidFill>
                  <a:schemeClr val="tx1">
                    <a:tint val="75000"/>
                  </a:schemeClr>
                </a:solidFill>
              </a:defRPr>
            </a:lvl7pPr>
            <a:lvl8pPr marL="3200396" indent="0">
              <a:buNone/>
              <a:defRPr sz="1600">
                <a:solidFill>
                  <a:schemeClr val="tx1">
                    <a:tint val="75000"/>
                  </a:schemeClr>
                </a:solidFill>
              </a:defRPr>
            </a:lvl8pPr>
            <a:lvl9pPr marL="3657596" indent="0">
              <a:buNone/>
              <a:defRPr sz="1600">
                <a:solidFill>
                  <a:schemeClr val="tx1">
                    <a:tint val="75000"/>
                  </a:schemeClr>
                </a:solidFill>
              </a:defRPr>
            </a:lvl9pPr>
          </a:lstStyle>
          <a:p>
            <a:pPr lvl="0"/>
            <a:r>
              <a:rPr lang="hu-HU" dirty="0"/>
              <a:t>Mintaszöveg szerkesztése</a:t>
            </a:r>
          </a:p>
        </p:txBody>
      </p:sp>
      <p:pic>
        <p:nvPicPr>
          <p:cNvPr id="6" name="Ábra 4" descr="Ábra 4"/>
          <p:cNvPicPr>
            <a:picLocks/>
          </p:cNvPicPr>
          <p:nvPr userDrawn="1"/>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891546" y="6116400"/>
            <a:ext cx="1678854" cy="359432"/>
          </a:xfrm>
          <a:prstGeom prst="rect">
            <a:avLst/>
          </a:prstGeom>
          <a:ln w="12700">
            <a:miter lim="400000"/>
          </a:ln>
        </p:spPr>
      </p:pic>
    </p:spTree>
    <p:extLst>
      <p:ext uri="{BB962C8B-B14F-4D97-AF65-F5344CB8AC3E}">
        <p14:creationId xmlns:p14="http://schemas.microsoft.com/office/powerpoint/2010/main" val="279910718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Ábra 2" descr="Ábra 2"/>
          <p:cNvPicPr>
            <a:picLocks/>
          </p:cNvPicPr>
          <p:nvPr userDrawn="1"/>
        </p:nvPicPr>
        <p:blipFill>
          <a:blip r:embed="rId2"/>
          <a:srcRect r="21663"/>
          <a:stretch>
            <a:fillRect/>
          </a:stretch>
        </p:blipFill>
        <p:spPr>
          <a:xfrm>
            <a:off x="10725235" y="4525200"/>
            <a:ext cx="1466766" cy="1108800"/>
          </a:xfrm>
          <a:prstGeom prst="rect">
            <a:avLst/>
          </a:prstGeom>
          <a:ln w="12700">
            <a:miter lim="400000"/>
          </a:ln>
        </p:spPr>
      </p:pic>
      <p:pic>
        <p:nvPicPr>
          <p:cNvPr id="10" name="Ábra 23" descr="Ábra 23"/>
          <p:cNvPicPr>
            <a:picLocks/>
          </p:cNvPicPr>
          <p:nvPr userDrawn="1"/>
        </p:nvPicPr>
        <p:blipFill>
          <a:blip r:embed="rId2"/>
          <a:srcRect l="26987"/>
          <a:stretch>
            <a:fillRect/>
          </a:stretch>
        </p:blipFill>
        <p:spPr>
          <a:xfrm>
            <a:off x="0" y="2563200"/>
            <a:ext cx="1367057" cy="1108800"/>
          </a:xfrm>
          <a:prstGeom prst="rect">
            <a:avLst/>
          </a:prstGeom>
          <a:ln w="12700">
            <a:miter lim="400000"/>
          </a:ln>
        </p:spPr>
      </p:pic>
      <p:pic>
        <p:nvPicPr>
          <p:cNvPr id="11" name="Kép 2" descr="Kép 2"/>
          <p:cNvPicPr>
            <a:picLocks/>
          </p:cNvPicPr>
          <p:nvPr userDrawn="1"/>
        </p:nvPicPr>
        <p:blipFill>
          <a:blip r:embed="rId3"/>
          <a:srcRect t="15778" r="25348"/>
          <a:stretch>
            <a:fillRect/>
          </a:stretch>
        </p:blipFill>
        <p:spPr>
          <a:xfrm>
            <a:off x="10183200" y="0"/>
            <a:ext cx="20088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2178000" y="3020400"/>
            <a:ext cx="8672400" cy="2260406"/>
          </a:xfrm>
          <a:prstGeom prst="rect">
            <a:avLst/>
          </a:prstGeom>
        </p:spPr>
        <p:txBody>
          <a:bodyPr lIns="90000" tIns="46800" rIns="90000" bIns="46800"/>
          <a:lstStyle>
            <a:lvl1pPr marL="0" indent="0">
              <a:lnSpc>
                <a:spcPct val="150000"/>
              </a:lnSpc>
              <a:spcBef>
                <a:spcPts val="0"/>
              </a:spcBef>
              <a:buNone/>
              <a:defRPr sz="2200" i="1">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
        <p:nvSpPr>
          <p:cNvPr id="12"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3" name="Ábra 4" descr="Ábra 4"/>
          <p:cNvPicPr>
            <a:picLocks/>
          </p:cNvPicPr>
          <p:nvPr userDrawn="1"/>
        </p:nvPicPr>
        <p:blipFill>
          <a:blip r:embed="rId4"/>
          <a:stretch>
            <a:fillRect/>
          </a:stretch>
        </p:blipFill>
        <p:spPr>
          <a:xfrm>
            <a:off x="9891546" y="6117418"/>
            <a:ext cx="1678854" cy="359432"/>
          </a:xfrm>
          <a:prstGeom prst="rect">
            <a:avLst/>
          </a:prstGeom>
          <a:ln w="12700">
            <a:miter lim="400000"/>
          </a:ln>
        </p:spPr>
      </p:pic>
      <p:sp>
        <p:nvSpPr>
          <p:cNvPr id="15"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60315142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7784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Táblázat helye 3"/>
          <p:cNvSpPr>
            <a:spLocks noGrp="1"/>
          </p:cNvSpPr>
          <p:nvPr>
            <p:ph type="tbl" sz="quarter" idx="15"/>
          </p:nvPr>
        </p:nvSpPr>
        <p:spPr>
          <a:xfrm>
            <a:off x="730800" y="2347200"/>
            <a:ext cx="10839600" cy="3384736"/>
          </a:xfrm>
          <a:prstGeom prst="rect">
            <a:avLst/>
          </a:prstGeom>
        </p:spPr>
        <p:txBody>
          <a:bodyPr lIns="90000" tIns="46800" rIns="90000" bIns="46800"/>
          <a:lstStyle>
            <a:lvl1pPr marL="0" indent="0">
              <a:lnSpc>
                <a:spcPct val="10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endParaRPr lang="hu-HU"/>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r>
              <a:rPr lang="hu-HU"/>
              <a:t>Documents name (élőláb)</a:t>
            </a:r>
            <a:endParaRPr lang="hu-HU" dirty="0"/>
          </a:p>
        </p:txBody>
      </p:sp>
      <p:pic>
        <p:nvPicPr>
          <p:cNvPr id="1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2068917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message">
    <p:spTree>
      <p:nvGrpSpPr>
        <p:cNvPr id="1" name=""/>
        <p:cNvGrpSpPr/>
        <p:nvPr/>
      </p:nvGrpSpPr>
      <p:grpSpPr>
        <a:xfrm>
          <a:off x="0" y="0"/>
          <a:ext cx="0" cy="0"/>
          <a:chOff x="0" y="0"/>
          <a:chExt cx="0" cy="0"/>
        </a:xfrm>
      </p:grpSpPr>
      <p:pic>
        <p:nvPicPr>
          <p:cNvPr id="7" name="Kép 10" descr="Kép 10"/>
          <p:cNvPicPr>
            <a:picLocks noChangeAspect="1"/>
          </p:cNvPicPr>
          <p:nvPr userDrawn="1"/>
        </p:nvPicPr>
        <p:blipFill>
          <a:blip r:embed="rId2"/>
          <a:srcRect t="14602" r="55677"/>
          <a:stretch>
            <a:fillRect/>
          </a:stretch>
        </p:blipFill>
        <p:spPr>
          <a:xfrm flipH="1">
            <a:off x="0" y="3378"/>
            <a:ext cx="4736708" cy="6851312"/>
          </a:xfrm>
          <a:prstGeom prst="rect">
            <a:avLst/>
          </a:prstGeom>
          <a:ln w="12700">
            <a:miter lim="400000"/>
          </a:ln>
        </p:spPr>
      </p:pic>
      <p:pic>
        <p:nvPicPr>
          <p:cNvPr id="10" name="Ábra 4" descr="Ábra 4"/>
          <p:cNvPicPr>
            <a:picLocks/>
          </p:cNvPicPr>
          <p:nvPr userDrawn="1"/>
        </p:nvPicPr>
        <p:blipFill>
          <a:blip r:embed="rId3"/>
          <a:stretch>
            <a:fillRect/>
          </a:stretch>
        </p:blipFill>
        <p:spPr>
          <a:xfrm>
            <a:off x="8236800" y="723600"/>
            <a:ext cx="3358800" cy="723600"/>
          </a:xfrm>
          <a:prstGeom prst="rect">
            <a:avLst/>
          </a:prstGeom>
          <a:ln w="12700">
            <a:miter lim="400000"/>
          </a:ln>
        </p:spPr>
      </p:pic>
      <p:sp>
        <p:nvSpPr>
          <p:cNvPr id="2" name="Title 1"/>
          <p:cNvSpPr>
            <a:spLocks noGrp="1"/>
          </p:cNvSpPr>
          <p:nvPr>
            <p:ph type="ctrTitle"/>
          </p:nvPr>
        </p:nvSpPr>
        <p:spPr>
          <a:xfrm>
            <a:off x="2559600" y="2966400"/>
            <a:ext cx="9079200" cy="925200"/>
          </a:xfrm>
          <a:prstGeom prst="rect">
            <a:avLst/>
          </a:prstGeom>
        </p:spPr>
        <p:txBody>
          <a:bodyPr lIns="90000" tIns="46800" rIns="90000" bIns="46800" anchor="t" anchorCtr="0"/>
          <a:lstStyle>
            <a:lvl1pPr algn="r">
              <a:lnSpc>
                <a:spcPct val="100000"/>
              </a:lnSpc>
              <a:defRPr sz="54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21" name="Szöveg helye 20"/>
          <p:cNvSpPr>
            <a:spLocks noGrp="1"/>
          </p:cNvSpPr>
          <p:nvPr>
            <p:ph type="body" sz="quarter" idx="10"/>
          </p:nvPr>
        </p:nvSpPr>
        <p:spPr>
          <a:xfrm>
            <a:off x="7509377" y="6134400"/>
            <a:ext cx="4172400" cy="367200"/>
          </a:xfrm>
          <a:prstGeom prst="rect">
            <a:avLst/>
          </a:prstGeom>
        </p:spPr>
        <p:txBody>
          <a:bodyPr wrap="none" lIns="90000" tIns="46800" rIns="90000" bIns="46800"/>
          <a:lstStyle>
            <a:lvl1pPr marL="0" indent="0" algn="r">
              <a:lnSpc>
                <a:spcPct val="100000"/>
              </a:lnSpc>
              <a:buNone/>
              <a:defRPr sz="1200">
                <a:solidFill>
                  <a:srgbClr val="9DA8C4"/>
                </a:solidFill>
                <a:latin typeface="Poppins regular" panose="00000500000000000000" pitchFamily="2" charset="-18"/>
                <a:cs typeface="Poppins regular" panose="00000500000000000000" pitchFamily="2" charset="-18"/>
              </a:defRPr>
            </a:lvl1pPr>
            <a:lvl2pPr indent="0">
              <a:lnSpc>
                <a:spcPct val="100000"/>
              </a:lnSpc>
              <a:buNone/>
              <a:defRPr sz="1125">
                <a:solidFill>
                  <a:srgbClr val="9DA8C4"/>
                </a:solidFill>
                <a:latin typeface="Poppins regular" panose="00000500000000000000" pitchFamily="2" charset="-18"/>
                <a:cs typeface="Poppins regular" panose="00000500000000000000" pitchFamily="2" charset="-18"/>
              </a:defRPr>
            </a:lvl2pPr>
            <a:lvl3pPr indent="0">
              <a:lnSpc>
                <a:spcPct val="100000"/>
              </a:lnSpc>
              <a:buNone/>
              <a:defRPr sz="1125">
                <a:solidFill>
                  <a:srgbClr val="9DA8C4"/>
                </a:solidFill>
                <a:latin typeface="Poppins regular" panose="00000500000000000000" pitchFamily="2" charset="-18"/>
                <a:cs typeface="Poppins regular" panose="00000500000000000000" pitchFamily="2" charset="-18"/>
              </a:defRPr>
            </a:lvl3pPr>
            <a:lvl4pPr indent="0">
              <a:lnSpc>
                <a:spcPct val="100000"/>
              </a:lnSpc>
              <a:buNone/>
              <a:defRPr sz="1125">
                <a:solidFill>
                  <a:srgbClr val="9DA8C4"/>
                </a:solidFill>
                <a:latin typeface="Poppins regular" panose="00000500000000000000" pitchFamily="2" charset="-18"/>
                <a:cs typeface="Poppins regular" panose="00000500000000000000" pitchFamily="2" charset="-18"/>
              </a:defRPr>
            </a:lvl4pPr>
            <a:lvl5pPr indent="0">
              <a:lnSpc>
                <a:spcPct val="100000"/>
              </a:lnSpc>
              <a:buNone/>
              <a:defRPr sz="1125">
                <a:solidFill>
                  <a:srgbClr val="9DA8C4"/>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Tree>
    <p:extLst>
      <p:ext uri="{BB962C8B-B14F-4D97-AF65-F5344CB8AC3E}">
        <p14:creationId xmlns:p14="http://schemas.microsoft.com/office/powerpoint/2010/main" val="35132278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144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121D4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257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ly text">
    <p:spTree>
      <p:nvGrpSpPr>
        <p:cNvPr id="1" name=""/>
        <p:cNvGrpSpPr/>
        <p:nvPr/>
      </p:nvGrpSpPr>
      <p:grpSpPr>
        <a:xfrm>
          <a:off x="0" y="0"/>
          <a:ext cx="0" cy="0"/>
          <a:chOff x="0" y="0"/>
          <a:chExt cx="0" cy="0"/>
        </a:xfrm>
      </p:grpSpPr>
      <p:sp>
        <p:nvSpPr>
          <p:cNvPr id="2" name="Title 1"/>
          <p:cNvSpPr>
            <a:spLocks noGrp="1"/>
          </p:cNvSpPr>
          <p:nvPr>
            <p:ph type="title"/>
          </p:nvPr>
        </p:nvSpPr>
        <p:spPr>
          <a:xfrm>
            <a:off x="776251" y="1288406"/>
            <a:ext cx="10749375" cy="594844"/>
          </a:xfrm>
          <a:prstGeom prst="rect">
            <a:avLst/>
          </a:prstGeom>
        </p:spPr>
        <p:txBody>
          <a:bodyPr lIns="50400" tIns="50400" rIns="50400" bIns="504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dirty="0"/>
              <a:t>Mintacím szerkesztése</a:t>
            </a:r>
            <a:endParaRPr lang="en-US" dirty="0"/>
          </a:p>
        </p:txBody>
      </p:sp>
      <p:sp>
        <p:nvSpPr>
          <p:cNvPr id="5"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endParaRPr lang="hu-HU" dirty="0"/>
          </a:p>
        </p:txBody>
      </p:sp>
      <p:pic>
        <p:nvPicPr>
          <p:cNvPr id="8"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0" name="Szöveg helye 9"/>
          <p:cNvSpPr>
            <a:spLocks noGrp="1"/>
          </p:cNvSpPr>
          <p:nvPr>
            <p:ph type="body" sz="quarter" idx="12"/>
          </p:nvPr>
        </p:nvSpPr>
        <p:spPr>
          <a:xfrm>
            <a:off x="741600" y="2264400"/>
            <a:ext cx="5216400" cy="3471867"/>
          </a:xfrm>
          <a:prstGeom prst="rect">
            <a:avLst/>
          </a:prstGeom>
        </p:spPr>
        <p:txBody>
          <a:bodyPr lIns="50400" tIns="50400" rIns="50400" bIns="504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4" name="Szöveg helye 13"/>
          <p:cNvSpPr>
            <a:spLocks noGrp="1"/>
          </p:cNvSpPr>
          <p:nvPr>
            <p:ph type="body" sz="quarter" idx="13"/>
          </p:nvPr>
        </p:nvSpPr>
        <p:spPr>
          <a:xfrm>
            <a:off x="6354000" y="2264400"/>
            <a:ext cx="5216400" cy="3471867"/>
          </a:xfrm>
          <a:prstGeom prst="rect">
            <a:avLst/>
          </a:prstGeom>
        </p:spPr>
        <p:txBody>
          <a:bodyPr lIns="90000" tIns="46800" rIns="90000" bIns="46800"/>
          <a:lstStyle>
            <a:lvl1pPr marL="0" indent="0">
              <a:lnSpc>
                <a:spcPts val="2400"/>
              </a:lnSpc>
              <a:spcBef>
                <a:spcPts val="0"/>
              </a:spcBef>
              <a:buNone/>
              <a:defRPr sz="1547">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9"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561171959"/>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ist">
    <p:spTree>
      <p:nvGrpSpPr>
        <p:cNvPr id="1" name=""/>
        <p:cNvGrpSpPr/>
        <p:nvPr/>
      </p:nvGrpSpPr>
      <p:grpSpPr>
        <a:xfrm>
          <a:off x="0" y="0"/>
          <a:ext cx="0" cy="0"/>
          <a:chOff x="0" y="0"/>
          <a:chExt cx="0" cy="0"/>
        </a:xfrm>
      </p:grpSpPr>
      <p:pic>
        <p:nvPicPr>
          <p:cNvPr id="11" name="Kép 2" descr="Kép 2"/>
          <p:cNvPicPr>
            <a:picLocks/>
          </p:cNvPicPr>
          <p:nvPr userDrawn="1"/>
        </p:nvPicPr>
        <p:blipFill>
          <a:blip r:embed="rId2"/>
          <a:srcRect t="15778" r="25348"/>
          <a:stretch>
            <a:fillRect/>
          </a:stretch>
        </p:blipFill>
        <p:spPr>
          <a:xfrm>
            <a:off x="10144057" y="0"/>
            <a:ext cx="20484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7"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741600" y="2264400"/>
            <a:ext cx="10526625" cy="3532618"/>
          </a:xfrm>
          <a:prstGeom prst="rect">
            <a:avLst/>
          </a:prstGeom>
        </p:spPr>
        <p:txBody>
          <a:bodyPr lIns="90000" tIns="46800" rIns="90000" bIns="46800"/>
          <a:lstStyle>
            <a:lvl1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600">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0"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endParaRPr lang="hu-HU" dirty="0"/>
          </a:p>
        </p:txBody>
      </p:sp>
      <p:pic>
        <p:nvPicPr>
          <p:cNvPr id="12" name="Ábra 4" descr="Ábra 4"/>
          <p:cNvPicPr>
            <a:picLocks/>
          </p:cNvPicPr>
          <p:nvPr userDrawn="1"/>
        </p:nvPicPr>
        <p:blipFill>
          <a:blip r:embed="rId3"/>
          <a:stretch>
            <a:fillRect/>
          </a:stretch>
        </p:blipFill>
        <p:spPr>
          <a:xfrm>
            <a:off x="9891546" y="6117418"/>
            <a:ext cx="1678854" cy="359432"/>
          </a:xfrm>
          <a:prstGeom prst="rect">
            <a:avLst/>
          </a:prstGeom>
          <a:ln w="12700">
            <a:miter lim="400000"/>
          </a:ln>
        </p:spPr>
      </p:pic>
    </p:spTree>
    <p:extLst>
      <p:ext uri="{BB962C8B-B14F-4D97-AF65-F5344CB8AC3E}">
        <p14:creationId xmlns:p14="http://schemas.microsoft.com/office/powerpoint/2010/main" val="277722288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g righ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6095251"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730800" y="1360800"/>
            <a:ext cx="9079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741600" y="2264401"/>
            <a:ext cx="4885200" cy="3479636"/>
          </a:xfrm>
          <a:prstGeom prst="rect">
            <a:avLst/>
          </a:prstGeom>
        </p:spPr>
        <p:txBody>
          <a:bodyPr lIns="90000" tIns="46800" rIns="90000" bIns="46800"/>
          <a:lstStyle>
            <a:lvl1pPr marL="0" indent="0">
              <a:lnSpc>
                <a:spcPts val="2400"/>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9079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11"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endParaRPr lang="hu-HU" dirty="0"/>
          </a:p>
        </p:txBody>
      </p:sp>
      <p:pic>
        <p:nvPicPr>
          <p:cNvPr id="12"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4"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656178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g left">
    <p:spTree>
      <p:nvGrpSpPr>
        <p:cNvPr id="1" name=""/>
        <p:cNvGrpSpPr/>
        <p:nvPr/>
      </p:nvGrpSpPr>
      <p:grpSpPr>
        <a:xfrm>
          <a:off x="0" y="0"/>
          <a:ext cx="0" cy="0"/>
          <a:chOff x="0" y="0"/>
          <a:chExt cx="0" cy="0"/>
        </a:xfrm>
      </p:grpSpPr>
      <p:sp>
        <p:nvSpPr>
          <p:cNvPr id="21" name="Kép helye 20"/>
          <p:cNvSpPr>
            <a:spLocks noGrp="1"/>
          </p:cNvSpPr>
          <p:nvPr>
            <p:ph type="pic" sz="quarter" idx="15"/>
          </p:nvPr>
        </p:nvSpPr>
        <p:spPr>
          <a:xfrm>
            <a:off x="0" y="115200"/>
            <a:ext cx="6095250" cy="6742800"/>
          </a:xfrm>
          <a:prstGeom prst="rect">
            <a:avLst/>
          </a:prstGeom>
          <a:solidFill>
            <a:srgbClr val="E9E9E9"/>
          </a:solidFill>
        </p:spPr>
        <p:txBody>
          <a:bodyPr lIns="50400" tIns="50400" rIns="50400" bIns="50400"/>
          <a:lstStyle>
            <a:lvl1pPr marL="0" indent="0">
              <a:buNone/>
              <a:defRPr sz="1600">
                <a:latin typeface="Poppins regular" panose="00000500000000000000" pitchFamily="2" charset="-18"/>
                <a:cs typeface="Poppins regular" panose="00000500000000000000" pitchFamily="2" charset="-18"/>
              </a:defRPr>
            </a:lvl1pPr>
          </a:lstStyle>
          <a:p>
            <a:endParaRPr lang="hu-HU"/>
          </a:p>
        </p:txBody>
      </p:sp>
      <p:sp>
        <p:nvSpPr>
          <p:cNvPr id="2" name="Title 1"/>
          <p:cNvSpPr>
            <a:spLocks noGrp="1"/>
          </p:cNvSpPr>
          <p:nvPr>
            <p:ph type="title"/>
          </p:nvPr>
        </p:nvSpPr>
        <p:spPr>
          <a:xfrm>
            <a:off x="6710400" y="1360800"/>
            <a:ext cx="5435249"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724800" y="2264401"/>
            <a:ext cx="4885200" cy="3479636"/>
          </a:xfrm>
          <a:prstGeom prst="rect">
            <a:avLst/>
          </a:prstGeom>
        </p:spPr>
        <p:txBody>
          <a:bodyPr lIns="90000" tIns="46800" rIns="90000" bIns="46800"/>
          <a:lstStyle>
            <a:lvl1pPr marL="0" indent="0">
              <a:lnSpc>
                <a:spcPts val="2391"/>
              </a:lnSpc>
              <a:spcBef>
                <a:spcPts val="0"/>
              </a:spcBef>
              <a:buNone/>
              <a:defRPr sz="16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6724800" y="730800"/>
            <a:ext cx="5421749"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endParaRPr lang="hu-HU" dirty="0"/>
          </a:p>
        </p:txBody>
      </p:sp>
      <p:pic>
        <p:nvPicPr>
          <p:cNvPr id="11"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3"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7064556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ighlighting - általános helyőrző">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6452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0" name="Szöveg helye 9"/>
          <p:cNvSpPr>
            <a:spLocks noGrp="1"/>
          </p:cNvSpPr>
          <p:nvPr>
            <p:ph type="body" sz="quarter" idx="12"/>
          </p:nvPr>
        </p:nvSpPr>
        <p:spPr>
          <a:xfrm>
            <a:off x="608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vl2pPr marL="457200" indent="0">
              <a:buNone/>
              <a:defRPr/>
            </a:lvl2pPr>
            <a:lvl3pPr marL="914399" indent="0">
              <a:buNone/>
              <a:defRPr/>
            </a:lvl3pPr>
            <a:lvl4pPr marL="1371598" indent="0">
              <a:buNone/>
              <a:defRPr/>
            </a:lvl4pPr>
            <a:lvl5pPr marL="1828798" indent="0">
              <a:buNone/>
              <a:defRPr/>
            </a:lvl5pPr>
          </a:lstStyle>
          <a:p>
            <a:pPr lvl="0"/>
            <a:r>
              <a:rPr lang="hu-HU" dirty="0"/>
              <a:t>Mintaszöveg szerkesztése</a:t>
            </a:r>
          </a:p>
        </p:txBody>
      </p:sp>
      <p:sp>
        <p:nvSpPr>
          <p:cNvPr id="16" name="Szöveg helye 15"/>
          <p:cNvSpPr>
            <a:spLocks noGrp="1"/>
          </p:cNvSpPr>
          <p:nvPr>
            <p:ph type="body" sz="quarter" idx="14" hasCustomPrompt="1"/>
          </p:nvPr>
        </p:nvSpPr>
        <p:spPr>
          <a:xfrm>
            <a:off x="741600" y="730800"/>
            <a:ext cx="10645200"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4280400" y="4136400"/>
            <a:ext cx="3423600" cy="1354219"/>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9" name="Szöveg helye 8"/>
          <p:cNvSpPr>
            <a:spLocks noGrp="1"/>
          </p:cNvSpPr>
          <p:nvPr>
            <p:ph type="body" sz="quarter" idx="16"/>
          </p:nvPr>
        </p:nvSpPr>
        <p:spPr>
          <a:xfrm>
            <a:off x="7952400" y="4136655"/>
            <a:ext cx="3423600" cy="1353964"/>
          </a:xfrm>
          <a:prstGeom prst="rect">
            <a:avLst/>
          </a:prstGeom>
        </p:spPr>
        <p:txBody>
          <a:bodyPr lIns="90000" tIns="46800" rIns="90000" bIns="46800"/>
          <a:lstStyle>
            <a:lvl1pPr marL="0" indent="0" algn="ctr">
              <a:lnSpc>
                <a:spcPct val="15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pPr lvl="0"/>
            <a:r>
              <a:rPr lang="hu-HU" dirty="0"/>
              <a:t>Mintaszöveg szerkesztése</a:t>
            </a:r>
          </a:p>
        </p:txBody>
      </p:sp>
      <p:sp>
        <p:nvSpPr>
          <p:cNvPr id="13" name="Oval 22"/>
          <p:cNvSpPr/>
          <p:nvPr userDrawn="1"/>
        </p:nvSpPr>
        <p:spPr>
          <a:xfrm>
            <a:off x="1816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14" name="Oval 24"/>
          <p:cNvSpPr/>
          <p:nvPr userDrawn="1"/>
        </p:nvSpPr>
        <p:spPr>
          <a:xfrm>
            <a:off x="9160402" y="2851200"/>
            <a:ext cx="1007597" cy="1008000"/>
          </a:xfrm>
          <a:prstGeom prst="ellipse">
            <a:avLst/>
          </a:prstGeom>
          <a:solidFill>
            <a:srgbClr val="121D46"/>
          </a:solidFill>
          <a:ln w="12700">
            <a:miter lim="400000"/>
          </a:ln>
        </p:spPr>
        <p:txBody>
          <a:bodyPr lIns="34289" tIns="34289" rIns="34289" bIns="34289" anchor="ctr"/>
          <a:lstStyle/>
          <a:p>
            <a:pPr algn="ctr">
              <a:defRPr>
                <a:solidFill>
                  <a:srgbClr val="FFFFFF"/>
                </a:solidFill>
              </a:defRPr>
            </a:pPr>
            <a:endParaRPr sz="1266"/>
          </a:p>
        </p:txBody>
      </p:sp>
      <p:sp>
        <p:nvSpPr>
          <p:cNvPr id="15" name="Oval 26"/>
          <p:cNvSpPr/>
          <p:nvPr userDrawn="1"/>
        </p:nvSpPr>
        <p:spPr>
          <a:xfrm>
            <a:off x="5488402" y="2851200"/>
            <a:ext cx="1007597" cy="1008000"/>
          </a:xfrm>
          <a:prstGeom prst="ellipse">
            <a:avLst/>
          </a:prstGeom>
          <a:solidFill>
            <a:srgbClr val="121D46"/>
          </a:solidFill>
          <a:ln w="12700">
            <a:miter lim="400000"/>
          </a:ln>
        </p:spPr>
        <p:txBody>
          <a:bodyPr lIns="36000" tIns="36000" rIns="36000" bIns="36000" anchor="ctr"/>
          <a:lstStyle/>
          <a:p>
            <a:pPr algn="ctr">
              <a:defRPr>
                <a:solidFill>
                  <a:srgbClr val="FFFFFF"/>
                </a:solidFill>
              </a:defRPr>
            </a:pPr>
            <a:endParaRPr sz="800" dirty="0">
              <a:latin typeface="Poppins regular" panose="00000500000000000000" pitchFamily="2" charset="-18"/>
              <a:cs typeface="Poppins regular" panose="00000500000000000000" pitchFamily="2" charset="-18"/>
            </a:endParaRPr>
          </a:p>
        </p:txBody>
      </p:sp>
      <p:sp>
        <p:nvSpPr>
          <p:cNvPr id="6" name="Szöveg helye 5"/>
          <p:cNvSpPr>
            <a:spLocks noGrp="1"/>
          </p:cNvSpPr>
          <p:nvPr>
            <p:ph type="body" sz="quarter" idx="17"/>
          </p:nvPr>
        </p:nvSpPr>
        <p:spPr>
          <a:xfrm>
            <a:off x="5783400" y="3146400"/>
            <a:ext cx="4176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7" name="Szöveg helye 5"/>
          <p:cNvSpPr>
            <a:spLocks noGrp="1"/>
          </p:cNvSpPr>
          <p:nvPr>
            <p:ph type="body" sz="quarter" idx="18" hasCustomPrompt="1"/>
          </p:nvPr>
        </p:nvSpPr>
        <p:spPr>
          <a:xfrm>
            <a:off x="2110950" y="3146400"/>
            <a:ext cx="418500" cy="417600"/>
          </a:xfrm>
          <a:prstGeom prst="rect">
            <a:avLst/>
          </a:prstGeom>
        </p:spPr>
        <p:txBody>
          <a:bodyPr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err="1"/>
              <a:t>Mintszöveg</a:t>
            </a:r>
            <a:r>
              <a:rPr lang="hu-HU" dirty="0"/>
              <a:t> szerkesztése</a:t>
            </a:r>
          </a:p>
        </p:txBody>
      </p:sp>
      <p:sp>
        <p:nvSpPr>
          <p:cNvPr id="18" name="Szöveg helye 5"/>
          <p:cNvSpPr>
            <a:spLocks noGrp="1"/>
          </p:cNvSpPr>
          <p:nvPr>
            <p:ph type="body" sz="quarter" idx="19"/>
          </p:nvPr>
        </p:nvSpPr>
        <p:spPr>
          <a:xfrm>
            <a:off x="9454950" y="3146400"/>
            <a:ext cx="418500" cy="417600"/>
          </a:xfrm>
          <a:prstGeom prst="rect">
            <a:avLst/>
          </a:prstGeom>
        </p:spPr>
        <p:txBody>
          <a:bodyPr lIns="0" tIns="0" rIns="0" bIns="0" anchor="ctr"/>
          <a:lstStyle>
            <a:lvl1pPr marL="0" indent="0" algn="ctr">
              <a:buNone/>
              <a:defRPr sz="703">
                <a:solidFill>
                  <a:schemeClr val="bg1"/>
                </a:solidFill>
                <a:latin typeface="Arial" panose="020B0604020202020204" pitchFamily="34" charset="0"/>
                <a:cs typeface="Arial" panose="020B0604020202020204" pitchFamily="34" charset="0"/>
              </a:defRPr>
            </a:lvl1pPr>
          </a:lstStyle>
          <a:p>
            <a:pPr lvl="0"/>
            <a:r>
              <a:rPr lang="hu-HU" dirty="0"/>
              <a:t>Mintaszöveg szerkesztése</a:t>
            </a:r>
          </a:p>
        </p:txBody>
      </p:sp>
      <p:sp>
        <p:nvSpPr>
          <p:cNvPr id="1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endParaRPr lang="hu-HU" dirty="0"/>
          </a:p>
        </p:txBody>
      </p:sp>
      <p:pic>
        <p:nvPicPr>
          <p:cNvPr id="2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2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2643021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9" name="Ábra 2" descr="Ábra 2"/>
          <p:cNvPicPr>
            <a:picLocks/>
          </p:cNvPicPr>
          <p:nvPr userDrawn="1"/>
        </p:nvPicPr>
        <p:blipFill>
          <a:blip r:embed="rId2"/>
          <a:srcRect r="21663"/>
          <a:stretch>
            <a:fillRect/>
          </a:stretch>
        </p:blipFill>
        <p:spPr>
          <a:xfrm>
            <a:off x="10725235" y="4525200"/>
            <a:ext cx="1466766" cy="1108800"/>
          </a:xfrm>
          <a:prstGeom prst="rect">
            <a:avLst/>
          </a:prstGeom>
          <a:ln w="12700">
            <a:miter lim="400000"/>
          </a:ln>
        </p:spPr>
      </p:pic>
      <p:pic>
        <p:nvPicPr>
          <p:cNvPr id="10" name="Ábra 23" descr="Ábra 23"/>
          <p:cNvPicPr>
            <a:picLocks/>
          </p:cNvPicPr>
          <p:nvPr userDrawn="1"/>
        </p:nvPicPr>
        <p:blipFill>
          <a:blip r:embed="rId2"/>
          <a:srcRect l="26987"/>
          <a:stretch>
            <a:fillRect/>
          </a:stretch>
        </p:blipFill>
        <p:spPr>
          <a:xfrm>
            <a:off x="0" y="2563200"/>
            <a:ext cx="1367057" cy="1108800"/>
          </a:xfrm>
          <a:prstGeom prst="rect">
            <a:avLst/>
          </a:prstGeom>
          <a:ln w="12700">
            <a:miter lim="400000"/>
          </a:ln>
        </p:spPr>
      </p:pic>
      <p:pic>
        <p:nvPicPr>
          <p:cNvPr id="11" name="Kép 2" descr="Kép 2"/>
          <p:cNvPicPr>
            <a:picLocks/>
          </p:cNvPicPr>
          <p:nvPr userDrawn="1"/>
        </p:nvPicPr>
        <p:blipFill>
          <a:blip r:embed="rId3"/>
          <a:srcRect t="15778" r="25348"/>
          <a:stretch>
            <a:fillRect/>
          </a:stretch>
        </p:blipFill>
        <p:spPr>
          <a:xfrm>
            <a:off x="10183200" y="0"/>
            <a:ext cx="2008800" cy="2235600"/>
          </a:xfrm>
          <a:prstGeom prst="rect">
            <a:avLst/>
          </a:prstGeom>
          <a:ln w="12700">
            <a:miter lim="400000"/>
          </a:ln>
        </p:spPr>
      </p:pic>
      <p:sp>
        <p:nvSpPr>
          <p:cNvPr id="2" name="Title 1"/>
          <p:cNvSpPr>
            <a:spLocks noGrp="1"/>
          </p:cNvSpPr>
          <p:nvPr>
            <p:ph type="title"/>
          </p:nvPr>
        </p:nvSpPr>
        <p:spPr>
          <a:xfrm>
            <a:off x="730800" y="1360800"/>
            <a:ext cx="10749375"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Szöveg helye 3"/>
          <p:cNvSpPr>
            <a:spLocks noGrp="1"/>
          </p:cNvSpPr>
          <p:nvPr>
            <p:ph type="body" sz="quarter" idx="15"/>
          </p:nvPr>
        </p:nvSpPr>
        <p:spPr>
          <a:xfrm>
            <a:off x="2178000" y="3020400"/>
            <a:ext cx="8672400" cy="2260406"/>
          </a:xfrm>
          <a:prstGeom prst="rect">
            <a:avLst/>
          </a:prstGeom>
        </p:spPr>
        <p:txBody>
          <a:bodyPr lIns="90000" tIns="46800" rIns="90000" bIns="46800"/>
          <a:lstStyle>
            <a:lvl1pPr marL="0" indent="0">
              <a:lnSpc>
                <a:spcPct val="150000"/>
              </a:lnSpc>
              <a:spcBef>
                <a:spcPts val="0"/>
              </a:spcBef>
              <a:buNone/>
              <a:defRPr sz="2200" i="1">
                <a:solidFill>
                  <a:srgbClr val="121D46"/>
                </a:solidFill>
                <a:latin typeface="Poppins regular" panose="00000500000000000000" pitchFamily="2" charset="-18"/>
                <a:cs typeface="Poppins regular" panose="00000500000000000000" pitchFamily="2" charset="-18"/>
              </a:defRPr>
            </a:lvl1pPr>
            <a:lvl2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2pPr>
            <a:lvl3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3pPr>
            <a:lvl4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4pPr>
            <a:lvl5pPr>
              <a:lnSpc>
                <a:spcPct val="150000"/>
              </a:lnSpc>
              <a:spcBef>
                <a:spcPts val="0"/>
              </a:spcBef>
              <a:defRPr sz="1547">
                <a:solidFill>
                  <a:srgbClr val="121D46"/>
                </a:solidFill>
                <a:latin typeface="Poppins regular" panose="00000500000000000000" pitchFamily="2" charset="-18"/>
                <a:cs typeface="Poppins regular" panose="00000500000000000000" pitchFamily="2" charset="-18"/>
              </a:defRPr>
            </a:lvl5pPr>
          </a:lstStyle>
          <a:p>
            <a:pPr lvl="0"/>
            <a:r>
              <a:rPr lang="hu-HU" dirty="0"/>
              <a:t>Mintaszöveg szerkesztése</a:t>
            </a:r>
          </a:p>
        </p:txBody>
      </p:sp>
      <p:sp>
        <p:nvSpPr>
          <p:cNvPr id="12"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endParaRPr lang="hu-HU" dirty="0"/>
          </a:p>
        </p:txBody>
      </p:sp>
      <p:pic>
        <p:nvPicPr>
          <p:cNvPr id="13" name="Ábra 4" descr="Ábra 4"/>
          <p:cNvPicPr>
            <a:picLocks/>
          </p:cNvPicPr>
          <p:nvPr userDrawn="1"/>
        </p:nvPicPr>
        <p:blipFill>
          <a:blip r:embed="rId4"/>
          <a:stretch>
            <a:fillRect/>
          </a:stretch>
        </p:blipFill>
        <p:spPr>
          <a:xfrm>
            <a:off x="9891546" y="6117418"/>
            <a:ext cx="1678854" cy="359432"/>
          </a:xfrm>
          <a:prstGeom prst="rect">
            <a:avLst/>
          </a:prstGeom>
          <a:ln w="12700">
            <a:miter lim="400000"/>
          </a:ln>
        </p:spPr>
      </p:pic>
      <p:sp>
        <p:nvSpPr>
          <p:cNvPr id="15"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3343359615"/>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730800" y="1360800"/>
            <a:ext cx="10778400" cy="554400"/>
          </a:xfrm>
          <a:prstGeom prst="rect">
            <a:avLst/>
          </a:prstGeom>
        </p:spPr>
        <p:txBody>
          <a:bodyPr lIns="90000" tIns="46800" rIns="90000" bIns="46800"/>
          <a:lstStyle>
            <a:lvl1pPr>
              <a:lnSpc>
                <a:spcPct val="100000"/>
              </a:lnSpc>
              <a:defRPr sz="3000">
                <a:solidFill>
                  <a:srgbClr val="121D46"/>
                </a:solidFill>
                <a:latin typeface="Poppins Bold" panose="00000800000000000000" pitchFamily="2" charset="-18"/>
                <a:cs typeface="Poppins Bold" panose="00000800000000000000" pitchFamily="2" charset="-18"/>
              </a:defRPr>
            </a:lvl1pPr>
          </a:lstStyle>
          <a:p>
            <a:r>
              <a:rPr lang="hu-HU"/>
              <a:t>Mintacím szerkesztése</a:t>
            </a:r>
            <a:endParaRPr lang="en-US" dirty="0"/>
          </a:p>
        </p:txBody>
      </p:sp>
      <p:sp>
        <p:nvSpPr>
          <p:cNvPr id="16" name="Szöveg helye 15"/>
          <p:cNvSpPr>
            <a:spLocks noGrp="1"/>
          </p:cNvSpPr>
          <p:nvPr>
            <p:ph type="body" sz="quarter" idx="14" hasCustomPrompt="1"/>
          </p:nvPr>
        </p:nvSpPr>
        <p:spPr>
          <a:xfrm>
            <a:off x="741600" y="730800"/>
            <a:ext cx="10779996" cy="278438"/>
          </a:xfrm>
          <a:prstGeom prst="rect">
            <a:avLst/>
          </a:prstGeom>
        </p:spPr>
        <p:txBody>
          <a:bodyPr lIns="90000" tIns="46800" rIns="90000" bIns="46800"/>
          <a:lstStyle>
            <a:lvl1pPr marL="0" indent="0">
              <a:buNone/>
              <a:defRPr sz="1200" spc="562" baseline="0">
                <a:solidFill>
                  <a:srgbClr val="9DA8C4"/>
                </a:solidFill>
                <a:latin typeface="Poppins Bold" panose="00000800000000000000" pitchFamily="2" charset="-18"/>
                <a:cs typeface="Poppins Bold" panose="00000800000000000000" pitchFamily="2" charset="-18"/>
              </a:defRPr>
            </a:lvl1pPr>
          </a:lstStyle>
          <a:p>
            <a:pPr lvl="0"/>
            <a:r>
              <a:rPr lang="hu-HU" dirty="0"/>
              <a:t>MINTASZÖVEG SZERKESZTÉSE</a:t>
            </a:r>
          </a:p>
        </p:txBody>
      </p:sp>
      <p:sp>
        <p:nvSpPr>
          <p:cNvPr id="4" name="Táblázat helye 3"/>
          <p:cNvSpPr>
            <a:spLocks noGrp="1"/>
          </p:cNvSpPr>
          <p:nvPr>
            <p:ph type="tbl" sz="quarter" idx="15"/>
          </p:nvPr>
        </p:nvSpPr>
        <p:spPr>
          <a:xfrm>
            <a:off x="730800" y="2347200"/>
            <a:ext cx="10839600" cy="3384736"/>
          </a:xfrm>
          <a:prstGeom prst="rect">
            <a:avLst/>
          </a:prstGeom>
        </p:spPr>
        <p:txBody>
          <a:bodyPr lIns="90000" tIns="46800" rIns="90000" bIns="46800"/>
          <a:lstStyle>
            <a:lvl1pPr marL="0" indent="0">
              <a:lnSpc>
                <a:spcPct val="100000"/>
              </a:lnSpc>
              <a:spcBef>
                <a:spcPts val="0"/>
              </a:spcBef>
              <a:buNone/>
              <a:defRPr sz="1400">
                <a:solidFill>
                  <a:srgbClr val="121D46"/>
                </a:solidFill>
                <a:latin typeface="Poppins Regular" panose="00000500000000000000" pitchFamily="2" charset="-18"/>
                <a:cs typeface="Poppins Regular" panose="00000500000000000000" pitchFamily="2" charset="-18"/>
              </a:defRPr>
            </a:lvl1pPr>
          </a:lstStyle>
          <a:p>
            <a:endParaRPr lang="hu-HU"/>
          </a:p>
        </p:txBody>
      </p:sp>
      <p:sp>
        <p:nvSpPr>
          <p:cNvPr id="9" name="Footer Placeholder 4"/>
          <p:cNvSpPr>
            <a:spLocks noGrp="1"/>
          </p:cNvSpPr>
          <p:nvPr>
            <p:ph type="ftr" sz="quarter" idx="11"/>
          </p:nvPr>
        </p:nvSpPr>
        <p:spPr>
          <a:xfrm>
            <a:off x="741600" y="6117418"/>
            <a:ext cx="6750000" cy="367200"/>
          </a:xfrm>
          <a:prstGeom prst="rect">
            <a:avLst/>
          </a:prstGeom>
        </p:spPr>
        <p:txBody>
          <a:bodyPr lIns="90000" tIns="46800" rIns="90000" bIns="46800" anchor="ctr"/>
          <a:lstStyle>
            <a:lvl1pPr>
              <a:lnSpc>
                <a:spcPts val="1195"/>
              </a:lnSpc>
              <a:defRPr sz="1200">
                <a:solidFill>
                  <a:srgbClr val="9DA8C4"/>
                </a:solidFill>
                <a:latin typeface="Poppins regular" panose="00000500000000000000" pitchFamily="2" charset="-18"/>
                <a:cs typeface="Poppins regular" panose="00000500000000000000" pitchFamily="2" charset="-18"/>
              </a:defRPr>
            </a:lvl1pPr>
          </a:lstStyle>
          <a:p>
            <a:endParaRPr lang="hu-HU" dirty="0"/>
          </a:p>
        </p:txBody>
      </p:sp>
      <p:pic>
        <p:nvPicPr>
          <p:cNvPr id="10" name="Ábra 4" descr="Ábra 4"/>
          <p:cNvPicPr>
            <a:picLocks/>
          </p:cNvPicPr>
          <p:nvPr userDrawn="1"/>
        </p:nvPicPr>
        <p:blipFill>
          <a:blip r:embed="rId2"/>
          <a:stretch>
            <a:fillRect/>
          </a:stretch>
        </p:blipFill>
        <p:spPr>
          <a:xfrm>
            <a:off x="9891546" y="6117418"/>
            <a:ext cx="1678854" cy="359432"/>
          </a:xfrm>
          <a:prstGeom prst="rect">
            <a:avLst/>
          </a:prstGeom>
          <a:ln w="12700">
            <a:miter lim="400000"/>
          </a:ln>
        </p:spPr>
      </p:pic>
      <p:sp>
        <p:nvSpPr>
          <p:cNvPr id="12" name="Téglalap 12"/>
          <p:cNvSpPr/>
          <p:nvPr userDrawn="1"/>
        </p:nvSpPr>
        <p:spPr>
          <a:xfrm>
            <a:off x="0" y="0"/>
            <a:ext cx="12193200" cy="115200"/>
          </a:xfrm>
          <a:prstGeom prst="rect">
            <a:avLst/>
          </a:prstGeom>
          <a:gradFill>
            <a:gsLst>
              <a:gs pos="0">
                <a:srgbClr val="121D46"/>
              </a:gs>
              <a:gs pos="50000">
                <a:srgbClr val="00B7BD"/>
              </a:gs>
              <a:gs pos="100000">
                <a:srgbClr val="1B9A63"/>
              </a:gs>
            </a:gsLst>
          </a:gradFill>
          <a:ln w="12700">
            <a:miter lim="400000"/>
          </a:ln>
        </p:spPr>
        <p:txBody>
          <a:bodyPr lIns="34289" tIns="34289" rIns="34289" bIns="34289" anchor="ctr"/>
          <a:lstStyle/>
          <a:p>
            <a:pPr algn="ctr">
              <a:defRPr>
                <a:solidFill>
                  <a:srgbClr val="FFFFFF"/>
                </a:solidFill>
              </a:defRPr>
            </a:pPr>
            <a:endParaRPr sz="1266"/>
          </a:p>
        </p:txBody>
      </p:sp>
    </p:spTree>
    <p:extLst>
      <p:ext uri="{BB962C8B-B14F-4D97-AF65-F5344CB8AC3E}">
        <p14:creationId xmlns:p14="http://schemas.microsoft.com/office/powerpoint/2010/main" val="4282948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71359"/>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4" r:id="rId3"/>
    <p:sldLayoutId id="2147483684" r:id="rId4"/>
    <p:sldLayoutId id="2147483685" r:id="rId5"/>
    <p:sldLayoutId id="2147483686" r:id="rId6"/>
    <p:sldLayoutId id="2147483687" r:id="rId7"/>
    <p:sldLayoutId id="2147483690" r:id="rId8"/>
    <p:sldLayoutId id="2147483691" r:id="rId9"/>
    <p:sldLayoutId id="2147483692" r:id="rId10"/>
    <p:sldLayoutId id="2147483688" r:id="rId11"/>
    <p:sldLayoutId id="2147483689" r:id="rId12"/>
  </p:sldLayoutIdLst>
  <p:hf sldNum="0" hdr="0" ftr="0" dt="0"/>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798" algn="l" defTabSz="914399" rtl="0" eaLnBrk="1" latinLnBrk="0" hangingPunct="1">
        <a:defRPr sz="1801" kern="1200">
          <a:solidFill>
            <a:schemeClr val="tx1"/>
          </a:solidFill>
          <a:latin typeface="+mn-lt"/>
          <a:ea typeface="+mn-ea"/>
          <a:cs typeface="+mn-cs"/>
        </a:defRPr>
      </a:lvl5pPr>
      <a:lvl6pPr marL="2285997" algn="l" defTabSz="914399" rtl="0" eaLnBrk="1" latinLnBrk="0" hangingPunct="1">
        <a:defRPr sz="1801" kern="1200">
          <a:solidFill>
            <a:schemeClr val="tx1"/>
          </a:solidFill>
          <a:latin typeface="+mn-lt"/>
          <a:ea typeface="+mn-ea"/>
          <a:cs typeface="+mn-cs"/>
        </a:defRPr>
      </a:lvl6pPr>
      <a:lvl7pPr marL="2743197" algn="l" defTabSz="914399" rtl="0" eaLnBrk="1" latinLnBrk="0" hangingPunct="1">
        <a:defRPr sz="1801" kern="1200">
          <a:solidFill>
            <a:schemeClr val="tx1"/>
          </a:solidFill>
          <a:latin typeface="+mn-lt"/>
          <a:ea typeface="+mn-ea"/>
          <a:cs typeface="+mn-cs"/>
        </a:defRPr>
      </a:lvl7pPr>
      <a:lvl8pPr marL="3200396" algn="l" defTabSz="914399" rtl="0" eaLnBrk="1" latinLnBrk="0" hangingPunct="1">
        <a:defRPr sz="1801" kern="1200">
          <a:solidFill>
            <a:schemeClr val="tx1"/>
          </a:solidFill>
          <a:latin typeface="+mn-lt"/>
          <a:ea typeface="+mn-ea"/>
          <a:cs typeface="+mn-cs"/>
        </a:defRPr>
      </a:lvl8pPr>
      <a:lvl9pPr marL="3657596" algn="l" defTabSz="914399"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25708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sldNum="0" hdr="0" dt="0"/>
  <p:txStyles>
    <p:titleStyle>
      <a:lvl1pPr algn="l" defTabSz="9143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3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9" indent="-228600" algn="l" defTabSz="9143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98"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97"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96"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95" indent="-228600" algn="l" defTabSz="914399"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99" rtl="0" eaLnBrk="1" latinLnBrk="0" hangingPunct="1">
        <a:defRPr sz="1801" kern="1200">
          <a:solidFill>
            <a:schemeClr val="tx1"/>
          </a:solidFill>
          <a:latin typeface="+mn-lt"/>
          <a:ea typeface="+mn-ea"/>
          <a:cs typeface="+mn-cs"/>
        </a:defRPr>
      </a:lvl1pPr>
      <a:lvl2pPr marL="457200" algn="l" defTabSz="914399" rtl="0" eaLnBrk="1" latinLnBrk="0" hangingPunct="1">
        <a:defRPr sz="1801" kern="1200">
          <a:solidFill>
            <a:schemeClr val="tx1"/>
          </a:solidFill>
          <a:latin typeface="+mn-lt"/>
          <a:ea typeface="+mn-ea"/>
          <a:cs typeface="+mn-cs"/>
        </a:defRPr>
      </a:lvl2pPr>
      <a:lvl3pPr marL="914399" algn="l" defTabSz="914399" rtl="0" eaLnBrk="1" latinLnBrk="0" hangingPunct="1">
        <a:defRPr sz="1801" kern="1200">
          <a:solidFill>
            <a:schemeClr val="tx1"/>
          </a:solidFill>
          <a:latin typeface="+mn-lt"/>
          <a:ea typeface="+mn-ea"/>
          <a:cs typeface="+mn-cs"/>
        </a:defRPr>
      </a:lvl3pPr>
      <a:lvl4pPr marL="1371599" algn="l" defTabSz="914399" rtl="0" eaLnBrk="1" latinLnBrk="0" hangingPunct="1">
        <a:defRPr sz="1801" kern="1200">
          <a:solidFill>
            <a:schemeClr val="tx1"/>
          </a:solidFill>
          <a:latin typeface="+mn-lt"/>
          <a:ea typeface="+mn-ea"/>
          <a:cs typeface="+mn-cs"/>
        </a:defRPr>
      </a:lvl4pPr>
      <a:lvl5pPr marL="1828798" algn="l" defTabSz="914399" rtl="0" eaLnBrk="1" latinLnBrk="0" hangingPunct="1">
        <a:defRPr sz="1801" kern="1200">
          <a:solidFill>
            <a:schemeClr val="tx1"/>
          </a:solidFill>
          <a:latin typeface="+mn-lt"/>
          <a:ea typeface="+mn-ea"/>
          <a:cs typeface="+mn-cs"/>
        </a:defRPr>
      </a:lvl5pPr>
      <a:lvl6pPr marL="2285997" algn="l" defTabSz="914399" rtl="0" eaLnBrk="1" latinLnBrk="0" hangingPunct="1">
        <a:defRPr sz="1801" kern="1200">
          <a:solidFill>
            <a:schemeClr val="tx1"/>
          </a:solidFill>
          <a:latin typeface="+mn-lt"/>
          <a:ea typeface="+mn-ea"/>
          <a:cs typeface="+mn-cs"/>
        </a:defRPr>
      </a:lvl6pPr>
      <a:lvl7pPr marL="2743197" algn="l" defTabSz="914399" rtl="0" eaLnBrk="1" latinLnBrk="0" hangingPunct="1">
        <a:defRPr sz="1801" kern="1200">
          <a:solidFill>
            <a:schemeClr val="tx1"/>
          </a:solidFill>
          <a:latin typeface="+mn-lt"/>
          <a:ea typeface="+mn-ea"/>
          <a:cs typeface="+mn-cs"/>
        </a:defRPr>
      </a:lvl7pPr>
      <a:lvl8pPr marL="3200396" algn="l" defTabSz="914399" rtl="0" eaLnBrk="1" latinLnBrk="0" hangingPunct="1">
        <a:defRPr sz="1801" kern="1200">
          <a:solidFill>
            <a:schemeClr val="tx1"/>
          </a:solidFill>
          <a:latin typeface="+mn-lt"/>
          <a:ea typeface="+mn-ea"/>
          <a:cs typeface="+mn-cs"/>
        </a:defRPr>
      </a:lvl8pPr>
      <a:lvl9pPr marL="3657596" algn="l" defTabSz="914399"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9.xml"/><Relationship Id="rId5" Type="http://schemas.openxmlformats.org/officeDocument/2006/relationships/image" Target="../media/image39.jpe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1443789" y="1718331"/>
            <a:ext cx="9079200" cy="925200"/>
          </a:xfrm>
        </p:spPr>
        <p:txBody>
          <a:bodyPr/>
          <a:lstStyle/>
          <a:p>
            <a:pPr algn="ctr"/>
            <a:r>
              <a:rPr lang="hu-HU" sz="3200" b="1" dirty="0">
                <a:solidFill>
                  <a:srgbClr val="0070C0"/>
                </a:solidFill>
                <a:latin typeface="Arial" panose="020B0604020202020204" pitchFamily="34" charset="0"/>
                <a:cs typeface="Arial" panose="020B0604020202020204" pitchFamily="34" charset="0"/>
              </a:rPr>
              <a:t>A TIVA szerepe császármetszések érzéstelenítésében</a:t>
            </a:r>
            <a:endParaRPr lang="en-US" sz="3200" b="1" dirty="0">
              <a:solidFill>
                <a:srgbClr val="0070C0"/>
              </a:solidFill>
              <a:latin typeface="Arial" panose="020B0604020202020204" pitchFamily="34" charset="0"/>
              <a:cs typeface="Arial" panose="020B0604020202020204" pitchFamily="34" charset="0"/>
            </a:endParaRPr>
          </a:p>
        </p:txBody>
      </p:sp>
      <p:sp>
        <p:nvSpPr>
          <p:cNvPr id="3" name="Alcím 2"/>
          <p:cNvSpPr>
            <a:spLocks noGrp="1"/>
          </p:cNvSpPr>
          <p:nvPr>
            <p:ph type="subTitle" idx="1"/>
          </p:nvPr>
        </p:nvSpPr>
        <p:spPr>
          <a:xfrm>
            <a:off x="2223080" y="3168274"/>
            <a:ext cx="4633040" cy="1004400"/>
          </a:xfrm>
        </p:spPr>
        <p:txBody>
          <a:bodyPr/>
          <a:lstStyle/>
          <a:p>
            <a:r>
              <a:rPr lang="hu-HU" b="1" dirty="0">
                <a:latin typeface="Arial" panose="020B0604020202020204" pitchFamily="34" charset="0"/>
                <a:cs typeface="Arial" panose="020B0604020202020204" pitchFamily="34" charset="0"/>
              </a:rPr>
              <a:t>Dr. Márton Sándor</a:t>
            </a:r>
          </a:p>
          <a:p>
            <a:r>
              <a:rPr lang="hu-HU" b="1" dirty="0">
                <a:latin typeface="Arial" panose="020B0604020202020204" pitchFamily="34" charset="0"/>
                <a:cs typeface="Arial" panose="020B0604020202020204" pitchFamily="34" charset="0"/>
              </a:rPr>
              <a:t>PTE AOK AITI</a:t>
            </a:r>
          </a:p>
          <a:p>
            <a:r>
              <a:rPr lang="hu-HU" b="1" dirty="0">
                <a:latin typeface="Arial" panose="020B0604020202020204" pitchFamily="34" charset="0"/>
                <a:cs typeface="Arial" panose="020B0604020202020204" pitchFamily="34" charset="0"/>
              </a:rPr>
              <a:t>Szülészeti és </a:t>
            </a:r>
            <a:r>
              <a:rPr lang="hu-HU" b="1" dirty="0" err="1">
                <a:latin typeface="Arial" panose="020B0604020202020204" pitchFamily="34" charset="0"/>
                <a:cs typeface="Arial" panose="020B0604020202020204" pitchFamily="34" charset="0"/>
              </a:rPr>
              <a:t>Aneszteziológiai</a:t>
            </a:r>
            <a:r>
              <a:rPr lang="hu-HU" b="1" dirty="0">
                <a:latin typeface="Arial" panose="020B0604020202020204" pitchFamily="34" charset="0"/>
                <a:cs typeface="Arial" panose="020B0604020202020204" pitchFamily="34" charset="0"/>
              </a:rPr>
              <a:t> Tanszék</a:t>
            </a:r>
            <a:endParaRPr lang="en-US" b="1" dirty="0">
              <a:latin typeface="Arial" panose="020B0604020202020204" pitchFamily="34" charset="0"/>
              <a:cs typeface="Arial" panose="020B0604020202020204" pitchFamily="34" charset="0"/>
            </a:endParaRPr>
          </a:p>
        </p:txBody>
      </p:sp>
      <p:sp>
        <p:nvSpPr>
          <p:cNvPr id="8" name="Szöveg helye 7">
            <a:extLst>
              <a:ext uri="{FF2B5EF4-FFF2-40B4-BE49-F238E27FC236}">
                <a16:creationId xmlns:a16="http://schemas.microsoft.com/office/drawing/2014/main" id="{01C737E0-A49E-E856-EB6A-315CC7677A8A}"/>
              </a:ext>
            </a:extLst>
          </p:cNvPr>
          <p:cNvSpPr>
            <a:spLocks noGrp="1"/>
          </p:cNvSpPr>
          <p:nvPr>
            <p:ph type="body" sz="quarter" idx="10"/>
          </p:nvPr>
        </p:nvSpPr>
        <p:spPr>
          <a:xfrm>
            <a:off x="3950717" y="5717936"/>
            <a:ext cx="8948828" cy="925200"/>
          </a:xfrm>
        </p:spPr>
        <p:txBody>
          <a:bodyPr/>
          <a:lstStyle/>
          <a:p>
            <a:r>
              <a:rPr lang="hu-HU" sz="1800" b="1" dirty="0">
                <a:solidFill>
                  <a:srgbClr val="0070C0"/>
                </a:solidFill>
                <a:latin typeface="Arial" panose="020B0604020202020204" pitchFamily="34" charset="0"/>
                <a:cs typeface="Arial" panose="020B0604020202020204" pitchFamily="34" charset="0"/>
              </a:rPr>
              <a:t>Mediterrán </a:t>
            </a:r>
            <a:r>
              <a:rPr lang="hu-HU" sz="1800" b="1" dirty="0" err="1">
                <a:solidFill>
                  <a:srgbClr val="0070C0"/>
                </a:solidFill>
                <a:latin typeface="Arial" panose="020B0604020202020204" pitchFamily="34" charset="0"/>
                <a:cs typeface="Arial" panose="020B0604020202020204" pitchFamily="34" charset="0"/>
              </a:rPr>
              <a:t>Intenzíves</a:t>
            </a:r>
            <a:r>
              <a:rPr lang="hu-HU" sz="1800" b="1" dirty="0">
                <a:solidFill>
                  <a:srgbClr val="0070C0"/>
                </a:solidFill>
                <a:latin typeface="Arial" panose="020B0604020202020204" pitchFamily="34" charset="0"/>
                <a:cs typeface="Arial" panose="020B0604020202020204" pitchFamily="34" charset="0"/>
              </a:rPr>
              <a:t> Randevú</a:t>
            </a:r>
          </a:p>
          <a:p>
            <a:r>
              <a:rPr lang="hu-HU" sz="1800" b="1" dirty="0">
                <a:solidFill>
                  <a:srgbClr val="0070C0"/>
                </a:solidFill>
                <a:latin typeface="Arial" panose="020B0604020202020204" pitchFamily="34" charset="0"/>
                <a:cs typeface="Arial" panose="020B0604020202020204" pitchFamily="34" charset="0"/>
              </a:rPr>
              <a:t>	Pécs 2023</a:t>
            </a:r>
          </a:p>
        </p:txBody>
      </p:sp>
      <p:pic>
        <p:nvPicPr>
          <p:cNvPr id="3074" name="Picture 2" descr="Pécs mint márkanév? Márkakutatást végez a város | pecsma.hu">
            <a:extLst>
              <a:ext uri="{FF2B5EF4-FFF2-40B4-BE49-F238E27FC236}">
                <a16:creationId xmlns:a16="http://schemas.microsoft.com/office/drawing/2014/main" id="{FAD5A899-7762-F991-050E-1644ADEDA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 y="4545013"/>
            <a:ext cx="3152916" cy="20981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1E4387A2-3F04-B57F-8F33-98358B7E01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4912" y="335994"/>
            <a:ext cx="2535309" cy="121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63929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otal Intravenous Anesthesia - YouTube">
            <a:extLst>
              <a:ext uri="{FF2B5EF4-FFF2-40B4-BE49-F238E27FC236}">
                <a16:creationId xmlns:a16="http://schemas.microsoft.com/office/drawing/2014/main" id="{A8625EB6-D9A4-7E18-BFE4-AD850713B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926"/>
            <a:ext cx="8096496" cy="678107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056" name="Picture 8" descr="Target-Controlled Infusion anaesthesia: New more universal models - Middle  East Health">
            <a:extLst>
              <a:ext uri="{FF2B5EF4-FFF2-40B4-BE49-F238E27FC236}">
                <a16:creationId xmlns:a16="http://schemas.microsoft.com/office/drawing/2014/main" id="{D5ACF7EE-9886-ED56-BCD1-07F6A03543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514" y="1206655"/>
            <a:ext cx="3704665" cy="36195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98153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anim calcmode="lin" valueType="num">
                                      <p:cBhvr additive="base">
                                        <p:cTn id="11" dur="500" fill="hold"/>
                                        <p:tgtEl>
                                          <p:spTgt spid="2056"/>
                                        </p:tgtEl>
                                        <p:attrNameLst>
                                          <p:attrName>ppt_x</p:attrName>
                                        </p:attrNameLst>
                                      </p:cBhvr>
                                      <p:tavLst>
                                        <p:tav tm="0">
                                          <p:val>
                                            <p:strVal val="#ppt_x"/>
                                          </p:val>
                                        </p:tav>
                                        <p:tav tm="100000">
                                          <p:val>
                                            <p:strVal val="#ppt_x"/>
                                          </p:val>
                                        </p:tav>
                                      </p:tavLst>
                                    </p:anim>
                                    <p:anim calcmode="lin" valueType="num">
                                      <p:cBhvr additive="base">
                                        <p:cTn id="12"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igure 1 from Target Controlled Infusion ( TCI ) in anaesthetic practice |  Semantic Scholar">
            <a:extLst>
              <a:ext uri="{FF2B5EF4-FFF2-40B4-BE49-F238E27FC236}">
                <a16:creationId xmlns:a16="http://schemas.microsoft.com/office/drawing/2014/main" id="{AB0683B5-DD09-696F-0484-3C65A3A02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99"/>
            <a:ext cx="12192000" cy="634174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03912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 helye 5"/>
          <p:cNvSpPr>
            <a:spLocks noGrp="1"/>
          </p:cNvSpPr>
          <p:nvPr>
            <p:ph type="body" sz="quarter" idx="14"/>
          </p:nvPr>
        </p:nvSpPr>
        <p:spPr>
          <a:xfrm>
            <a:off x="926795" y="484266"/>
            <a:ext cx="10779996" cy="278438"/>
          </a:xfrm>
        </p:spPr>
        <p:txBody>
          <a:bodyPr/>
          <a:lstStyle/>
          <a:p>
            <a:pPr algn="ctr"/>
            <a:r>
              <a:rPr kumimoji="0" lang="hu-HU" sz="3000" b="1" i="0" u="none" strike="noStrike" kern="1200" cap="none" spc="0" normalizeH="0" baseline="0" noProof="0" dirty="0">
                <a:ln>
                  <a:noFill/>
                </a:ln>
                <a:solidFill>
                  <a:srgbClr val="0070C0"/>
                </a:solidFill>
                <a:effectLst/>
                <a:uLnTx/>
                <a:uFillTx/>
                <a:latin typeface="Poppins Regular" panose="020B0604020202020204" charset="-18"/>
                <a:ea typeface="+mj-ea"/>
                <a:cs typeface="Poppins Regular" panose="020B0604020202020204" charset="-18"/>
              </a:rPr>
              <a:t>Hatása a </a:t>
            </a:r>
            <a:r>
              <a:rPr kumimoji="0" lang="hu-HU" sz="2800" b="1" i="0" u="none" strike="noStrike" kern="1200" cap="none" spc="0" normalizeH="0" baseline="0" noProof="0" dirty="0">
                <a:ln>
                  <a:noFill/>
                </a:ln>
                <a:solidFill>
                  <a:srgbClr val="0070C0"/>
                </a:solidFill>
                <a:effectLst/>
                <a:uLnTx/>
                <a:uFillTx/>
                <a:latin typeface="Poppins Regular" panose="020B0604020202020204" charset="-18"/>
                <a:ea typeface="+mj-ea"/>
                <a:cs typeface="Poppins Regular" panose="020B0604020202020204" charset="-18"/>
              </a:rPr>
              <a:t>méh</a:t>
            </a:r>
            <a:r>
              <a:rPr kumimoji="0" lang="hu-HU" sz="3000" b="1" i="0" u="none" strike="noStrike" kern="1200" cap="none" spc="0" normalizeH="0" baseline="0" noProof="0" dirty="0">
                <a:ln>
                  <a:noFill/>
                </a:ln>
                <a:solidFill>
                  <a:srgbClr val="0070C0"/>
                </a:solidFill>
                <a:effectLst/>
                <a:uLnTx/>
                <a:uFillTx/>
                <a:latin typeface="Poppins Regular" panose="020B0604020202020204" charset="-18"/>
                <a:ea typeface="+mj-ea"/>
                <a:cs typeface="Poppins Regular" panose="020B0604020202020204" charset="-18"/>
              </a:rPr>
              <a:t> tónusára</a:t>
            </a:r>
            <a:endParaRPr lang="hu-HU" dirty="0">
              <a:solidFill>
                <a:srgbClr val="0070C0"/>
              </a:solidFill>
            </a:endParaRPr>
          </a:p>
        </p:txBody>
      </p:sp>
      <p:sp>
        <p:nvSpPr>
          <p:cNvPr id="7" name="Szöveg helye 6"/>
          <p:cNvSpPr>
            <a:spLocks noGrp="1"/>
          </p:cNvSpPr>
          <p:nvPr>
            <p:ph type="body" sz="quarter" idx="15"/>
          </p:nvPr>
        </p:nvSpPr>
        <p:spPr>
          <a:xfrm>
            <a:off x="745602" y="1393771"/>
            <a:ext cx="10526625" cy="4070458"/>
          </a:xfrm>
        </p:spPr>
        <p:txBody>
          <a:bodyPr/>
          <a:lstStyle/>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r>
              <a:rPr lang="hu-HU" sz="2000" dirty="0">
                <a:latin typeface="Arial" panose="020B0604020202020204" pitchFamily="34" charset="0"/>
                <a:cs typeface="Arial" panose="020B0604020202020204" pitchFamily="34" charset="0"/>
              </a:rPr>
              <a:t>IH cc. függően ellazítja  a méhet, CS esetén </a:t>
            </a:r>
            <a:r>
              <a:rPr lang="hu-HU" sz="2000" b="1" dirty="0">
                <a:solidFill>
                  <a:srgbClr val="FF0000"/>
                </a:solidFill>
                <a:latin typeface="Arial" panose="020B0604020202020204" pitchFamily="34" charset="0"/>
                <a:cs typeface="Arial" panose="020B0604020202020204" pitchFamily="34" charset="0"/>
              </a:rPr>
              <a:t>vérvesztést fokozhatja</a:t>
            </a:r>
            <a:endParaRPr lang="hu-HU" sz="2000" b="1" dirty="0">
              <a:latin typeface="Arial" panose="020B0604020202020204" pitchFamily="34" charset="0"/>
              <a:cs typeface="Arial" panose="020B0604020202020204" pitchFamily="34" charset="0"/>
            </a:endParaRPr>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r>
              <a:rPr lang="hu-HU" sz="2000" dirty="0">
                <a:latin typeface="Arial" panose="020B0604020202020204" pitchFamily="34" charset="0"/>
                <a:cs typeface="Arial" panose="020B0604020202020204" pitchFamily="34" charset="0"/>
              </a:rPr>
              <a:t>ED</a:t>
            </a:r>
            <a:r>
              <a:rPr lang="hu-HU" sz="2000" baseline="-25000" dirty="0">
                <a:latin typeface="Arial" panose="020B0604020202020204" pitchFamily="34" charset="0"/>
                <a:cs typeface="Arial" panose="020B0604020202020204" pitchFamily="34" charset="0"/>
              </a:rPr>
              <a:t>50</a:t>
            </a:r>
            <a:r>
              <a:rPr lang="hu-HU" sz="2000" dirty="0">
                <a:latin typeface="Arial" panose="020B0604020202020204" pitchFamily="34" charset="0"/>
                <a:cs typeface="Arial" panose="020B0604020202020204" pitchFamily="34" charset="0"/>
              </a:rPr>
              <a:t> 0,94% MAC-</a:t>
            </a:r>
            <a:r>
              <a:rPr lang="hu-HU" sz="2000" dirty="0" err="1">
                <a:latin typeface="Arial" panose="020B0604020202020204" pitchFamily="34" charset="0"/>
                <a:cs typeface="Arial" panose="020B0604020202020204" pitchFamily="34" charset="0"/>
              </a:rPr>
              <a:t>nál</a:t>
            </a:r>
            <a:r>
              <a:rPr lang="hu-HU" sz="2000" dirty="0">
                <a:latin typeface="Arial" panose="020B0604020202020204" pitchFamily="34" charset="0"/>
                <a:cs typeface="Arial" panose="020B0604020202020204" pitchFamily="34" charset="0"/>
              </a:rPr>
              <a:t> csökkenti a méh kontrakciólát</a:t>
            </a:r>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r>
              <a:rPr lang="hu-HU" sz="2000" dirty="0">
                <a:latin typeface="Arial" panose="020B0604020202020204" pitchFamily="34" charset="0"/>
                <a:cs typeface="Arial" panose="020B0604020202020204" pitchFamily="34" charset="0"/>
              </a:rPr>
              <a:t>3,5 MAC esetén semmilyen </a:t>
            </a:r>
            <a:r>
              <a:rPr lang="hu-HU" sz="2000" dirty="0" err="1">
                <a:latin typeface="Arial" panose="020B0604020202020204" pitchFamily="34" charset="0"/>
                <a:cs typeface="Arial" panose="020B0604020202020204" pitchFamily="34" charset="0"/>
              </a:rPr>
              <a:t>miometriális</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aktivítás</a:t>
            </a:r>
            <a:r>
              <a:rPr lang="hu-HU" sz="2000" dirty="0">
                <a:latin typeface="Arial" panose="020B0604020202020204" pitchFamily="34" charset="0"/>
                <a:cs typeface="Arial" panose="020B0604020202020204" pitchFamily="34" charset="0"/>
              </a:rPr>
              <a:t> nem érzékelhető</a:t>
            </a:r>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r>
              <a:rPr lang="hu-HU" sz="2000" dirty="0" err="1">
                <a:latin typeface="Arial" panose="020B0604020202020204" pitchFamily="34" charset="0"/>
                <a:cs typeface="Arial" panose="020B0604020202020204" pitchFamily="34" charset="0"/>
              </a:rPr>
              <a:t>Yildiz</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et</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al</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Oxitocin</a:t>
            </a:r>
            <a:r>
              <a:rPr lang="hu-HU" sz="2000" dirty="0">
                <a:latin typeface="Arial" panose="020B0604020202020204" pitchFamily="34" charset="0"/>
                <a:cs typeface="Arial" panose="020B0604020202020204" pitchFamily="34" charset="0"/>
              </a:rPr>
              <a:t> indukciókor hasonló depresszív hatást talált </a:t>
            </a:r>
            <a:r>
              <a:rPr lang="hu-HU" sz="2000" dirty="0" err="1">
                <a:latin typeface="Arial" panose="020B0604020202020204" pitchFamily="34" charset="0"/>
                <a:cs typeface="Arial" panose="020B0604020202020204" pitchFamily="34" charset="0"/>
              </a:rPr>
              <a:t>szevoflurane</a:t>
            </a:r>
            <a:r>
              <a:rPr lang="hu-HU" sz="2000" dirty="0">
                <a:latin typeface="Arial" panose="020B0604020202020204" pitchFamily="34" charset="0"/>
                <a:cs typeface="Arial" panose="020B0604020202020204" pitchFamily="34" charset="0"/>
              </a:rPr>
              <a:t> és </a:t>
            </a:r>
            <a:r>
              <a:rPr lang="hu-HU" sz="2000" dirty="0" err="1">
                <a:latin typeface="Arial" panose="020B0604020202020204" pitchFamily="34" charset="0"/>
                <a:cs typeface="Arial" panose="020B0604020202020204" pitchFamily="34" charset="0"/>
              </a:rPr>
              <a:t>dezflurane</a:t>
            </a:r>
            <a:r>
              <a:rPr lang="hu-HU" sz="2000" dirty="0">
                <a:latin typeface="Arial" panose="020B0604020202020204" pitchFamily="34" charset="0"/>
                <a:cs typeface="Arial" panose="020B0604020202020204" pitchFamily="34" charset="0"/>
              </a:rPr>
              <a:t> alkalmazásakor (dózis </a:t>
            </a:r>
            <a:r>
              <a:rPr lang="hu-HU" sz="2000" dirty="0" err="1">
                <a:latin typeface="Arial" panose="020B0604020202020204" pitchFamily="34" charset="0"/>
                <a:cs typeface="Arial" panose="020B0604020202020204" pitchFamily="34" charset="0"/>
              </a:rPr>
              <a:t>dependens</a:t>
            </a:r>
            <a:r>
              <a:rPr lang="hu-HU" sz="2000" dirty="0">
                <a:latin typeface="Arial" panose="020B0604020202020204" pitchFamily="34" charset="0"/>
                <a:cs typeface="Arial" panose="020B0604020202020204" pitchFamily="34" charset="0"/>
              </a:rPr>
              <a:t>)</a:t>
            </a:r>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r>
              <a:rPr lang="hu-HU" sz="2000" dirty="0">
                <a:latin typeface="Arial" panose="020B0604020202020204" pitchFamily="34" charset="0"/>
                <a:cs typeface="Arial" panose="020B0604020202020204" pitchFamily="34" charset="0"/>
              </a:rPr>
              <a:t>Az IH növelheti a vérzés mennyiségét instabil keringésű anyánál</a:t>
            </a:r>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r>
              <a:rPr lang="hu-HU" sz="2000" dirty="0">
                <a:latin typeface="Arial" panose="020B0604020202020204" pitchFamily="34" charset="0"/>
                <a:cs typeface="Arial" panose="020B0604020202020204" pitchFamily="34" charset="0"/>
              </a:rPr>
              <a:t>PPH nőhet regionális anesztézia általános anesztéziává való </a:t>
            </a:r>
            <a:r>
              <a:rPr lang="hu-HU" sz="2000" dirty="0" err="1">
                <a:latin typeface="Arial" panose="020B0604020202020204" pitchFamily="34" charset="0"/>
                <a:cs typeface="Arial" panose="020B0604020202020204" pitchFamily="34" charset="0"/>
              </a:rPr>
              <a:t>konverziójákor</a:t>
            </a:r>
            <a:endParaRPr lang="hu-HU" sz="2000" dirty="0">
              <a:latin typeface="Arial" panose="020B0604020202020204" pitchFamily="34" charset="0"/>
              <a:cs typeface="Arial" panose="020B0604020202020204" pitchFamily="34" charset="0"/>
            </a:endParaRPr>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r>
              <a:rPr lang="hu-HU" sz="2000" dirty="0" err="1">
                <a:latin typeface="Arial" panose="020B0604020202020204" pitchFamily="34" charset="0"/>
                <a:cs typeface="Arial" panose="020B0604020202020204" pitchFamily="34" charset="0"/>
              </a:rPr>
              <a:t>Retrospektiv</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analizis</a:t>
            </a:r>
            <a:r>
              <a:rPr lang="hu-HU" sz="2000" dirty="0">
                <a:latin typeface="Arial" panose="020B0604020202020204" pitchFamily="34" charset="0"/>
                <a:cs typeface="Arial" panose="020B0604020202020204" pitchFamily="34" charset="0"/>
              </a:rPr>
              <a:t> (4 év) nagyobb PPH általános érzéstelenítés során (OR 4,0 24,95%  CI 1,59-3,63) 95% TIVA alkalmazásakor</a:t>
            </a:r>
          </a:p>
          <a:p>
            <a:pPr marL="0" indent="0">
              <a:buSzPct val="100000"/>
              <a:buNone/>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a:buSzPct val="100000"/>
              <a:buFont typeface="Wingdings" panose="05000000000000000000" pitchFamily="2" charset="2"/>
              <a:buChar char="Ø"/>
              <a:defRPr sz="2200">
                <a:solidFill>
                  <a:srgbClr val="121D46"/>
                </a:solidFill>
                <a:latin typeface="Poppins Regular"/>
                <a:ea typeface="Poppins Regular"/>
                <a:cs typeface="Poppins Regular"/>
                <a:sym typeface="Poppins Regular"/>
              </a:defRPr>
            </a:pPr>
            <a:endParaRPr lang="hu-HU" dirty="0"/>
          </a:p>
          <a:p>
            <a:pPr marL="276266" indent="-276266">
              <a:buSzPct val="100000"/>
              <a:buFont typeface="Arial"/>
              <a:buChar char="•"/>
              <a:defRPr sz="2200">
                <a:solidFill>
                  <a:srgbClr val="121D46"/>
                </a:solidFill>
                <a:latin typeface="Poppins Regular"/>
                <a:ea typeface="Poppins Regular"/>
                <a:cs typeface="Poppins Regular"/>
                <a:sym typeface="Poppins Regular"/>
              </a:defRPr>
            </a:pPr>
            <a:endParaRPr lang="hu-HU" dirty="0"/>
          </a:p>
        </p:txBody>
      </p:sp>
      <p:sp>
        <p:nvSpPr>
          <p:cNvPr id="3" name="Szövegdoboz 2">
            <a:extLst>
              <a:ext uri="{FF2B5EF4-FFF2-40B4-BE49-F238E27FC236}">
                <a16:creationId xmlns:a16="http://schemas.microsoft.com/office/drawing/2014/main" id="{6ED2E48F-00AF-9089-06A2-71CA71FB57EB}"/>
              </a:ext>
            </a:extLst>
          </p:cNvPr>
          <p:cNvSpPr txBox="1"/>
          <p:nvPr/>
        </p:nvSpPr>
        <p:spPr>
          <a:xfrm>
            <a:off x="1006859" y="5562511"/>
            <a:ext cx="9318172" cy="1020023"/>
          </a:xfrm>
          <a:prstGeom prst="rect">
            <a:avLst/>
          </a:prstGeom>
          <a:noFill/>
        </p:spPr>
        <p:txBody>
          <a:bodyPr wrap="square" rtlCol="0">
            <a:spAutoFit/>
          </a:bodyPr>
          <a:lstStyle/>
          <a:p>
            <a:r>
              <a:rPr lang="hu-HU" dirty="0"/>
              <a:t> </a:t>
            </a:r>
            <a:r>
              <a:rPr lang="hu-HU" dirty="0" err="1">
                <a:solidFill>
                  <a:srgbClr val="0070C0"/>
                </a:solidFill>
              </a:rPr>
              <a:t>Yildiz</a:t>
            </a:r>
            <a:r>
              <a:rPr lang="hu-HU" dirty="0">
                <a:solidFill>
                  <a:srgbClr val="0070C0"/>
                </a:solidFill>
              </a:rPr>
              <a:t> K, </a:t>
            </a:r>
            <a:r>
              <a:rPr lang="hu-HU" dirty="0" err="1">
                <a:solidFill>
                  <a:srgbClr val="0070C0"/>
                </a:solidFill>
              </a:rPr>
              <a:t>Dogru</a:t>
            </a:r>
            <a:r>
              <a:rPr lang="hu-HU" dirty="0">
                <a:solidFill>
                  <a:srgbClr val="0070C0"/>
                </a:solidFill>
              </a:rPr>
              <a:t> K, </a:t>
            </a:r>
            <a:r>
              <a:rPr lang="hu-HU" dirty="0" err="1">
                <a:solidFill>
                  <a:srgbClr val="0070C0"/>
                </a:solidFill>
              </a:rPr>
              <a:t>Dalgic</a:t>
            </a:r>
            <a:r>
              <a:rPr lang="hu-HU" dirty="0">
                <a:solidFill>
                  <a:srgbClr val="0070C0"/>
                </a:solidFill>
              </a:rPr>
              <a:t> H, </a:t>
            </a:r>
            <a:r>
              <a:rPr lang="hu-HU" dirty="0" err="1">
                <a:solidFill>
                  <a:srgbClr val="0070C0"/>
                </a:solidFill>
              </a:rPr>
              <a:t>et</a:t>
            </a:r>
            <a:r>
              <a:rPr lang="hu-HU" dirty="0">
                <a:solidFill>
                  <a:srgbClr val="0070C0"/>
                </a:solidFill>
              </a:rPr>
              <a:t> </a:t>
            </a:r>
            <a:r>
              <a:rPr lang="hu-HU" dirty="0" err="1">
                <a:solidFill>
                  <a:srgbClr val="0070C0"/>
                </a:solidFill>
              </a:rPr>
              <a:t>al</a:t>
            </a:r>
            <a:r>
              <a:rPr lang="hu-HU" dirty="0">
                <a:solidFill>
                  <a:srgbClr val="0070C0"/>
                </a:solidFill>
              </a:rPr>
              <a:t>. </a:t>
            </a:r>
            <a:r>
              <a:rPr lang="hu-HU" dirty="0" err="1">
                <a:solidFill>
                  <a:srgbClr val="0070C0"/>
                </a:solidFill>
              </a:rPr>
              <a:t>Inhibitory</a:t>
            </a:r>
            <a:r>
              <a:rPr lang="hu-HU" dirty="0">
                <a:solidFill>
                  <a:srgbClr val="0070C0"/>
                </a:solidFill>
              </a:rPr>
              <a:t> </a:t>
            </a:r>
            <a:r>
              <a:rPr lang="hu-HU" dirty="0" err="1">
                <a:solidFill>
                  <a:srgbClr val="0070C0"/>
                </a:solidFill>
              </a:rPr>
              <a:t>effects</a:t>
            </a:r>
            <a:r>
              <a:rPr lang="hu-HU" dirty="0">
                <a:solidFill>
                  <a:srgbClr val="0070C0"/>
                </a:solidFill>
              </a:rPr>
              <a:t> of </a:t>
            </a:r>
            <a:r>
              <a:rPr lang="hu-HU" dirty="0" err="1">
                <a:solidFill>
                  <a:srgbClr val="0070C0"/>
                </a:solidFill>
              </a:rPr>
              <a:t>desflurane</a:t>
            </a:r>
            <a:r>
              <a:rPr lang="hu-HU" dirty="0">
                <a:solidFill>
                  <a:srgbClr val="0070C0"/>
                </a:solidFill>
              </a:rPr>
              <a:t> and </a:t>
            </a:r>
            <a:r>
              <a:rPr lang="hu-HU" dirty="0" err="1">
                <a:solidFill>
                  <a:srgbClr val="0070C0"/>
                </a:solidFill>
              </a:rPr>
              <a:t>sevoflurane</a:t>
            </a:r>
            <a:r>
              <a:rPr lang="hu-HU" dirty="0">
                <a:solidFill>
                  <a:srgbClr val="0070C0"/>
                </a:solidFill>
              </a:rPr>
              <a:t> </a:t>
            </a:r>
            <a:r>
              <a:rPr lang="hu-HU" dirty="0" err="1">
                <a:solidFill>
                  <a:srgbClr val="0070C0"/>
                </a:solidFill>
              </a:rPr>
              <a:t>on</a:t>
            </a:r>
            <a:r>
              <a:rPr lang="hu-HU" dirty="0">
                <a:solidFill>
                  <a:srgbClr val="0070C0"/>
                </a:solidFill>
              </a:rPr>
              <a:t> </a:t>
            </a:r>
            <a:r>
              <a:rPr lang="hu-HU" dirty="0" err="1">
                <a:solidFill>
                  <a:srgbClr val="0070C0"/>
                </a:solidFill>
              </a:rPr>
              <a:t>oxytocin-induced</a:t>
            </a:r>
            <a:r>
              <a:rPr lang="hu-HU" dirty="0">
                <a:solidFill>
                  <a:srgbClr val="0070C0"/>
                </a:solidFill>
              </a:rPr>
              <a:t> </a:t>
            </a:r>
            <a:r>
              <a:rPr lang="hu-HU" dirty="0" err="1">
                <a:solidFill>
                  <a:srgbClr val="0070C0"/>
                </a:solidFill>
              </a:rPr>
              <a:t>contractions</a:t>
            </a:r>
            <a:r>
              <a:rPr lang="hu-HU" dirty="0">
                <a:solidFill>
                  <a:srgbClr val="0070C0"/>
                </a:solidFill>
              </a:rPr>
              <a:t> of </a:t>
            </a:r>
            <a:r>
              <a:rPr lang="hu-HU" dirty="0" err="1">
                <a:solidFill>
                  <a:srgbClr val="0070C0"/>
                </a:solidFill>
              </a:rPr>
              <a:t>isolated</a:t>
            </a:r>
            <a:r>
              <a:rPr lang="hu-HU" dirty="0">
                <a:solidFill>
                  <a:srgbClr val="0070C0"/>
                </a:solidFill>
              </a:rPr>
              <a:t> </a:t>
            </a:r>
            <a:r>
              <a:rPr lang="hu-HU" dirty="0" err="1">
                <a:solidFill>
                  <a:srgbClr val="0070C0"/>
                </a:solidFill>
              </a:rPr>
              <a:t>pregnant</a:t>
            </a:r>
            <a:r>
              <a:rPr lang="hu-HU" dirty="0">
                <a:solidFill>
                  <a:srgbClr val="0070C0"/>
                </a:solidFill>
              </a:rPr>
              <a:t> human </a:t>
            </a:r>
            <a:r>
              <a:rPr lang="hu-HU" dirty="0" err="1">
                <a:solidFill>
                  <a:srgbClr val="0070C0"/>
                </a:solidFill>
              </a:rPr>
              <a:t>myometrium</a:t>
            </a:r>
            <a:r>
              <a:rPr lang="hu-HU" dirty="0">
                <a:solidFill>
                  <a:srgbClr val="0070C0"/>
                </a:solidFill>
              </a:rPr>
              <a:t>. </a:t>
            </a:r>
            <a:r>
              <a:rPr lang="hu-HU" dirty="0" err="1">
                <a:solidFill>
                  <a:srgbClr val="0070C0"/>
                </a:solidFill>
              </a:rPr>
              <a:t>Acta</a:t>
            </a:r>
            <a:r>
              <a:rPr lang="hu-HU" dirty="0">
                <a:solidFill>
                  <a:srgbClr val="0070C0"/>
                </a:solidFill>
              </a:rPr>
              <a:t> </a:t>
            </a:r>
            <a:r>
              <a:rPr lang="hu-HU" dirty="0" err="1">
                <a:solidFill>
                  <a:srgbClr val="0070C0"/>
                </a:solidFill>
              </a:rPr>
              <a:t>Anaesthesiol</a:t>
            </a:r>
            <a:r>
              <a:rPr lang="hu-HU" dirty="0">
                <a:solidFill>
                  <a:srgbClr val="0070C0"/>
                </a:solidFill>
              </a:rPr>
              <a:t> </a:t>
            </a:r>
            <a:r>
              <a:rPr lang="hu-HU" dirty="0" err="1">
                <a:solidFill>
                  <a:srgbClr val="0070C0"/>
                </a:solidFill>
              </a:rPr>
              <a:t>Scand</a:t>
            </a:r>
            <a:r>
              <a:rPr lang="hu-HU" dirty="0">
                <a:solidFill>
                  <a:srgbClr val="0070C0"/>
                </a:solidFill>
              </a:rPr>
              <a:t>. 2005;49:1355–1359.</a:t>
            </a:r>
          </a:p>
          <a:p>
            <a:r>
              <a:rPr lang="hu-HU" dirty="0" err="1">
                <a:solidFill>
                  <a:srgbClr val="0070C0"/>
                </a:solidFill>
              </a:rPr>
              <a:t>Butwick</a:t>
            </a:r>
            <a:r>
              <a:rPr lang="hu-HU" dirty="0">
                <a:solidFill>
                  <a:srgbClr val="0070C0"/>
                </a:solidFill>
              </a:rPr>
              <a:t> AJ, </a:t>
            </a:r>
            <a:r>
              <a:rPr lang="hu-HU" dirty="0" err="1">
                <a:solidFill>
                  <a:srgbClr val="0070C0"/>
                </a:solidFill>
              </a:rPr>
              <a:t>Carvalho</a:t>
            </a:r>
            <a:r>
              <a:rPr lang="hu-HU" dirty="0">
                <a:solidFill>
                  <a:srgbClr val="0070C0"/>
                </a:solidFill>
              </a:rPr>
              <a:t> B, El-</a:t>
            </a:r>
            <a:r>
              <a:rPr lang="hu-HU" dirty="0" err="1">
                <a:solidFill>
                  <a:srgbClr val="0070C0"/>
                </a:solidFill>
              </a:rPr>
              <a:t>Sayed</a:t>
            </a:r>
            <a:r>
              <a:rPr lang="hu-HU" dirty="0">
                <a:solidFill>
                  <a:srgbClr val="0070C0"/>
                </a:solidFill>
              </a:rPr>
              <a:t> YY. </a:t>
            </a:r>
            <a:r>
              <a:rPr lang="hu-HU" dirty="0" err="1">
                <a:solidFill>
                  <a:srgbClr val="0070C0"/>
                </a:solidFill>
              </a:rPr>
              <a:t>Risk</a:t>
            </a:r>
            <a:r>
              <a:rPr lang="hu-HU" dirty="0">
                <a:solidFill>
                  <a:srgbClr val="0070C0"/>
                </a:solidFill>
              </a:rPr>
              <a:t> </a:t>
            </a:r>
            <a:r>
              <a:rPr lang="hu-HU" dirty="0" err="1">
                <a:solidFill>
                  <a:srgbClr val="0070C0"/>
                </a:solidFill>
              </a:rPr>
              <a:t>factors</a:t>
            </a:r>
            <a:r>
              <a:rPr lang="hu-HU" dirty="0">
                <a:solidFill>
                  <a:srgbClr val="0070C0"/>
                </a:solidFill>
              </a:rPr>
              <a:t> </a:t>
            </a:r>
            <a:r>
              <a:rPr lang="hu-HU" dirty="0" err="1">
                <a:solidFill>
                  <a:srgbClr val="0070C0"/>
                </a:solidFill>
              </a:rPr>
              <a:t>for</a:t>
            </a:r>
            <a:r>
              <a:rPr lang="hu-HU" dirty="0">
                <a:solidFill>
                  <a:srgbClr val="0070C0"/>
                </a:solidFill>
              </a:rPr>
              <a:t> </a:t>
            </a:r>
            <a:r>
              <a:rPr lang="hu-HU" dirty="0" err="1">
                <a:solidFill>
                  <a:srgbClr val="0070C0"/>
                </a:solidFill>
              </a:rPr>
              <a:t>obstetric</a:t>
            </a:r>
            <a:r>
              <a:rPr lang="hu-HU" dirty="0">
                <a:solidFill>
                  <a:srgbClr val="0070C0"/>
                </a:solidFill>
              </a:rPr>
              <a:t> </a:t>
            </a:r>
            <a:r>
              <a:rPr lang="hu-HU" dirty="0" err="1">
                <a:solidFill>
                  <a:srgbClr val="0070C0"/>
                </a:solidFill>
              </a:rPr>
              <a:t>morbidity</a:t>
            </a:r>
            <a:r>
              <a:rPr lang="hu-HU" dirty="0">
                <a:solidFill>
                  <a:srgbClr val="0070C0"/>
                </a:solidFill>
              </a:rPr>
              <a:t> in </a:t>
            </a:r>
            <a:r>
              <a:rPr lang="hu-HU" dirty="0" err="1">
                <a:solidFill>
                  <a:srgbClr val="0070C0"/>
                </a:solidFill>
              </a:rPr>
              <a:t>patients</a:t>
            </a:r>
            <a:endParaRPr lang="hu-HU" dirty="0">
              <a:solidFill>
                <a:srgbClr val="0070C0"/>
              </a:solidFill>
            </a:endParaRPr>
          </a:p>
          <a:p>
            <a:r>
              <a:rPr lang="hu-HU" dirty="0" err="1">
                <a:solidFill>
                  <a:srgbClr val="0070C0"/>
                </a:solidFill>
              </a:rPr>
              <a:t>with</a:t>
            </a:r>
            <a:r>
              <a:rPr lang="hu-HU" dirty="0">
                <a:solidFill>
                  <a:srgbClr val="0070C0"/>
                </a:solidFill>
              </a:rPr>
              <a:t> </a:t>
            </a:r>
            <a:r>
              <a:rPr lang="hu-HU" dirty="0" err="1">
                <a:solidFill>
                  <a:srgbClr val="0070C0"/>
                </a:solidFill>
              </a:rPr>
              <a:t>uterine</a:t>
            </a:r>
            <a:r>
              <a:rPr lang="hu-HU" dirty="0">
                <a:solidFill>
                  <a:srgbClr val="0070C0"/>
                </a:solidFill>
              </a:rPr>
              <a:t> </a:t>
            </a:r>
            <a:r>
              <a:rPr lang="hu-HU" dirty="0" err="1">
                <a:solidFill>
                  <a:srgbClr val="0070C0"/>
                </a:solidFill>
              </a:rPr>
              <a:t>atony</a:t>
            </a:r>
            <a:r>
              <a:rPr lang="hu-HU" dirty="0">
                <a:solidFill>
                  <a:srgbClr val="0070C0"/>
                </a:solidFill>
              </a:rPr>
              <a:t> </a:t>
            </a:r>
            <a:r>
              <a:rPr lang="hu-HU" dirty="0" err="1">
                <a:solidFill>
                  <a:srgbClr val="0070C0"/>
                </a:solidFill>
              </a:rPr>
              <a:t>undergoing</a:t>
            </a:r>
            <a:r>
              <a:rPr lang="hu-HU" dirty="0">
                <a:solidFill>
                  <a:srgbClr val="0070C0"/>
                </a:solidFill>
              </a:rPr>
              <a:t> </a:t>
            </a:r>
            <a:r>
              <a:rPr lang="hu-HU" dirty="0" err="1">
                <a:solidFill>
                  <a:srgbClr val="0070C0"/>
                </a:solidFill>
              </a:rPr>
              <a:t>Caesarean</a:t>
            </a:r>
            <a:r>
              <a:rPr lang="hu-HU" dirty="0">
                <a:solidFill>
                  <a:srgbClr val="0070C0"/>
                </a:solidFill>
              </a:rPr>
              <a:t> </a:t>
            </a:r>
            <a:r>
              <a:rPr lang="hu-HU" dirty="0" err="1">
                <a:solidFill>
                  <a:srgbClr val="0070C0"/>
                </a:solidFill>
              </a:rPr>
              <a:t>delivery</a:t>
            </a:r>
            <a:r>
              <a:rPr lang="hu-HU" dirty="0">
                <a:solidFill>
                  <a:srgbClr val="0070C0"/>
                </a:solidFill>
              </a:rPr>
              <a:t>. </a:t>
            </a:r>
            <a:r>
              <a:rPr lang="hu-HU" dirty="0" err="1">
                <a:solidFill>
                  <a:srgbClr val="0070C0"/>
                </a:solidFill>
              </a:rPr>
              <a:t>Br</a:t>
            </a:r>
            <a:r>
              <a:rPr lang="hu-HU" dirty="0">
                <a:solidFill>
                  <a:srgbClr val="0070C0"/>
                </a:solidFill>
              </a:rPr>
              <a:t> J </a:t>
            </a:r>
            <a:r>
              <a:rPr lang="hu-HU" dirty="0" err="1">
                <a:solidFill>
                  <a:srgbClr val="0070C0"/>
                </a:solidFill>
              </a:rPr>
              <a:t>Anaesth</a:t>
            </a:r>
            <a:r>
              <a:rPr lang="hu-HU" dirty="0">
                <a:solidFill>
                  <a:srgbClr val="0070C0"/>
                </a:solidFill>
              </a:rPr>
              <a:t>. 2014;113:661–668</a:t>
            </a:r>
          </a:p>
        </p:txBody>
      </p:sp>
      <p:pic>
        <p:nvPicPr>
          <p:cNvPr id="2" name="Kép 1">
            <a:extLst>
              <a:ext uri="{FF2B5EF4-FFF2-40B4-BE49-F238E27FC236}">
                <a16:creationId xmlns:a16="http://schemas.microsoft.com/office/drawing/2014/main" id="{CCE28AB8-8E78-059C-F31B-ECB66D7E59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86" y="341722"/>
            <a:ext cx="1660021" cy="7984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7856362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4A8DA96-50A2-6787-D985-42B8522CC971}"/>
              </a:ext>
            </a:extLst>
          </p:cNvPr>
          <p:cNvSpPr>
            <a:spLocks noGrp="1"/>
          </p:cNvSpPr>
          <p:nvPr>
            <p:ph type="title"/>
          </p:nvPr>
        </p:nvSpPr>
        <p:spPr>
          <a:xfrm>
            <a:off x="630224" y="506582"/>
            <a:ext cx="10749375" cy="554400"/>
          </a:xfrm>
        </p:spPr>
        <p:txBody>
          <a:bodyPr/>
          <a:lstStyle/>
          <a:p>
            <a:pPr algn="ctr"/>
            <a:r>
              <a:rPr lang="hu-HU" dirty="0">
                <a:solidFill>
                  <a:srgbClr val="0070C0"/>
                </a:solidFill>
                <a:latin typeface="Poppins Regular" panose="020B0604020202020204" charset="-18"/>
                <a:cs typeface="Poppins Regular" panose="020B0604020202020204" charset="-18"/>
              </a:rPr>
              <a:t>A </a:t>
            </a:r>
            <a:r>
              <a:rPr lang="hu-HU" dirty="0" err="1">
                <a:solidFill>
                  <a:srgbClr val="0070C0"/>
                </a:solidFill>
                <a:latin typeface="Poppins Regular" panose="020B0604020202020204" charset="-18"/>
                <a:cs typeface="Poppins Regular" panose="020B0604020202020204" charset="-18"/>
              </a:rPr>
              <a:t>propofol</a:t>
            </a:r>
            <a:r>
              <a:rPr lang="hu-HU" dirty="0">
                <a:solidFill>
                  <a:srgbClr val="0070C0"/>
                </a:solidFill>
                <a:latin typeface="Poppins Regular" panose="020B0604020202020204" charset="-18"/>
                <a:cs typeface="Poppins Regular" panose="020B0604020202020204" charset="-18"/>
              </a:rPr>
              <a:t> hatása a méhizomzatra 2. </a:t>
            </a:r>
          </a:p>
        </p:txBody>
      </p:sp>
      <p:sp>
        <p:nvSpPr>
          <p:cNvPr id="4" name="Szöveg helye 3">
            <a:extLst>
              <a:ext uri="{FF2B5EF4-FFF2-40B4-BE49-F238E27FC236}">
                <a16:creationId xmlns:a16="http://schemas.microsoft.com/office/drawing/2014/main" id="{1A25379A-3266-14CB-C530-0675348CAA96}"/>
              </a:ext>
            </a:extLst>
          </p:cNvPr>
          <p:cNvSpPr>
            <a:spLocks noGrp="1"/>
          </p:cNvSpPr>
          <p:nvPr>
            <p:ph type="body" sz="quarter" idx="15"/>
          </p:nvPr>
        </p:nvSpPr>
        <p:spPr>
          <a:xfrm>
            <a:off x="489857" y="1729692"/>
            <a:ext cx="10526625" cy="5290436"/>
          </a:xfrm>
        </p:spPr>
        <p:txBody>
          <a:bodyPr/>
          <a:lstStyle/>
          <a:p>
            <a:pPr>
              <a:buFont typeface="Wingdings" panose="05000000000000000000" pitchFamily="2" charset="2"/>
              <a:buChar char="Ø"/>
            </a:pPr>
            <a:r>
              <a:rPr lang="hu-HU" sz="2000" dirty="0">
                <a:latin typeface="Arial" panose="020B0604020202020204" pitchFamily="34" charset="0"/>
                <a:cs typeface="Arial" panose="020B0604020202020204" pitchFamily="34" charset="0"/>
              </a:rPr>
              <a:t>In vitro tanulmány, </a:t>
            </a:r>
            <a:r>
              <a:rPr lang="hu-HU" sz="2000" b="1" dirty="0">
                <a:latin typeface="Arial" panose="020B0604020202020204" pitchFamily="34" charset="0"/>
                <a:cs typeface="Arial" panose="020B0604020202020204" pitchFamily="34" charset="0"/>
              </a:rPr>
              <a:t>0,5 µg/ml - 2</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,0 µg/ml</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-ig nincs szignifikáns hatása a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miometriális</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aktivításra</a:t>
            </a:r>
            <a:endPar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endParaRPr>
          </a:p>
          <a:p>
            <a:pPr>
              <a:buFont typeface="Wingdings" panose="05000000000000000000" pitchFamily="2" charset="2"/>
              <a:buChar char="Ø"/>
            </a:pP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10 µg/ml viszont 45%-</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al</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csökkenti</a:t>
            </a:r>
          </a:p>
          <a:p>
            <a:pPr>
              <a:buFont typeface="Wingdings" panose="05000000000000000000" pitchFamily="2" charset="2"/>
              <a:buChar char="Ø"/>
            </a:pP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A méh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kontraktilítása</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úgy határozták meg, mint a nyomás/idő hányadosa</a:t>
            </a:r>
          </a:p>
          <a:p>
            <a:pPr>
              <a:buFont typeface="Wingdings" panose="05000000000000000000" pitchFamily="2" charset="2"/>
              <a:buChar char="Ø"/>
            </a:pPr>
            <a:r>
              <a:rPr lang="hu-HU" sz="2000" dirty="0">
                <a:latin typeface="Arial" panose="020B0604020202020204" pitchFamily="34" charset="0"/>
                <a:cs typeface="Arial" panose="020B0604020202020204" pitchFamily="34" charset="0"/>
              </a:rPr>
              <a:t>In </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vitro tanulmányok alapján így változik</a:t>
            </a:r>
          </a:p>
          <a:p>
            <a:pPr>
              <a:buFont typeface="Wingdings" panose="05000000000000000000" pitchFamily="2" charset="2"/>
              <a:buChar char="Ø"/>
            </a:pP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2,0</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µg/ml-</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89</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 6,5%      </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5,0</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µg/ml -</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53</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 4,7%     </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8,0</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µg/ml - </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45</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 4,1% </a:t>
            </a:r>
          </a:p>
          <a:p>
            <a:pPr>
              <a:buFont typeface="Wingdings" panose="05000000000000000000" pitchFamily="2" charset="2"/>
              <a:buChar char="Ø"/>
            </a:pPr>
            <a:r>
              <a:rPr lang="hu-HU" sz="2000" dirty="0">
                <a:latin typeface="Arial" panose="020B0604020202020204" pitchFamily="34" charset="0"/>
                <a:cs typeface="Arial" panose="020B0604020202020204" pitchFamily="34" charset="0"/>
              </a:rPr>
              <a:t>Dózis függő arányban a </a:t>
            </a:r>
            <a:r>
              <a:rPr lang="hu-HU" sz="2000" dirty="0" err="1">
                <a:latin typeface="Arial" panose="020B0604020202020204" pitchFamily="34" charset="0"/>
                <a:cs typeface="Arial" panose="020B0604020202020204" pitchFamily="34" charset="0"/>
              </a:rPr>
              <a:t>propofol</a:t>
            </a:r>
            <a:r>
              <a:rPr lang="hu-HU" sz="2000" dirty="0">
                <a:latin typeface="Arial" panose="020B0604020202020204" pitchFamily="34" charset="0"/>
                <a:cs typeface="Arial" panose="020B0604020202020204" pitchFamily="34" charset="0"/>
              </a:rPr>
              <a:t> is hatással van a méhkontrakcióra, bár in vitro ennek relevanciáját nem találták</a:t>
            </a:r>
          </a:p>
          <a:p>
            <a:pPr>
              <a:buFont typeface="Wingdings" panose="05000000000000000000" pitchFamily="2" charset="2"/>
              <a:buChar char="Ø"/>
            </a:pPr>
            <a:endParaRPr lang="hu-HU" sz="2000" dirty="0"/>
          </a:p>
          <a:p>
            <a:pPr marL="0" indent="0">
              <a:buNone/>
            </a:pPr>
            <a:r>
              <a:rPr kumimoji="0" lang="en-US" sz="1600" b="0" i="0" u="none" strike="noStrike" kern="1200" cap="none" spc="0" normalizeH="0" baseline="0" noProof="0" dirty="0">
                <a:ln>
                  <a:noFill/>
                </a:ln>
                <a:solidFill>
                  <a:srgbClr val="0070C0"/>
                </a:solidFill>
                <a:effectLst/>
                <a:uLnTx/>
                <a:uFillTx/>
                <a:latin typeface="Poppins regular" panose="00000500000000000000" pitchFamily="2" charset="-18"/>
                <a:ea typeface="+mn-ea"/>
                <a:cs typeface="Poppins regular" panose="00000500000000000000" pitchFamily="2" charset="-18"/>
              </a:rPr>
              <a:t>Hall JE, Ng WS, Smith S. Blood loss during first trimester termination of pregnancy:</a:t>
            </a:r>
            <a:r>
              <a:rPr kumimoji="0" lang="hu-HU" sz="1600" b="0" i="0" u="none" strike="noStrike" kern="1200" cap="none" spc="0" normalizeH="0" baseline="0" noProof="0" dirty="0">
                <a:ln>
                  <a:noFill/>
                </a:ln>
                <a:solidFill>
                  <a:srgbClr val="0070C0"/>
                </a:solidFill>
                <a:effectLst/>
                <a:uLnTx/>
                <a:uFillTx/>
                <a:latin typeface="Poppins regular" panose="00000500000000000000" pitchFamily="2" charset="-18"/>
                <a:ea typeface="+mn-ea"/>
                <a:cs typeface="Poppins regular" panose="00000500000000000000" pitchFamily="2" charset="-18"/>
              </a:rPr>
              <a:t> </a:t>
            </a:r>
            <a:r>
              <a:rPr kumimoji="0" lang="en-US" sz="1600" b="0" i="0" u="none" strike="noStrike" kern="1200" cap="none" spc="0" normalizeH="0" baseline="0" noProof="0" dirty="0">
                <a:ln>
                  <a:noFill/>
                </a:ln>
                <a:solidFill>
                  <a:srgbClr val="0070C0"/>
                </a:solidFill>
                <a:effectLst/>
                <a:uLnTx/>
                <a:uFillTx/>
                <a:latin typeface="Poppins regular" panose="00000500000000000000" pitchFamily="2" charset="-18"/>
                <a:ea typeface="+mn-ea"/>
                <a:cs typeface="Poppins regular" panose="00000500000000000000" pitchFamily="2" charset="-18"/>
              </a:rPr>
              <a:t>comparison of two </a:t>
            </a:r>
            <a:r>
              <a:rPr kumimoji="0" lang="en-US" sz="1600" b="0" i="0" u="none" strike="noStrike" kern="1200" cap="none" spc="0" normalizeH="0" baseline="0" noProof="0" dirty="0" err="1">
                <a:ln>
                  <a:noFill/>
                </a:ln>
                <a:solidFill>
                  <a:srgbClr val="0070C0"/>
                </a:solidFill>
                <a:effectLst/>
                <a:uLnTx/>
                <a:uFillTx/>
                <a:latin typeface="Poppins regular" panose="00000500000000000000" pitchFamily="2" charset="-18"/>
                <a:ea typeface="+mn-ea"/>
                <a:cs typeface="Poppins regular" panose="00000500000000000000" pitchFamily="2" charset="-18"/>
              </a:rPr>
              <a:t>anaesthetic</a:t>
            </a:r>
            <a:r>
              <a:rPr kumimoji="0" lang="en-US" sz="1600" b="0" i="0" u="none" strike="noStrike" kern="1200" cap="none" spc="0" normalizeH="0" baseline="0" noProof="0" dirty="0">
                <a:ln>
                  <a:noFill/>
                </a:ln>
                <a:solidFill>
                  <a:srgbClr val="0070C0"/>
                </a:solidFill>
                <a:effectLst/>
                <a:uLnTx/>
                <a:uFillTx/>
                <a:latin typeface="Poppins regular" panose="00000500000000000000" pitchFamily="2" charset="-18"/>
                <a:ea typeface="+mn-ea"/>
                <a:cs typeface="Poppins regular" panose="00000500000000000000" pitchFamily="2" charset="-18"/>
              </a:rPr>
              <a:t> techniques. Br J </a:t>
            </a:r>
            <a:r>
              <a:rPr kumimoji="0" lang="en-US" sz="1600" b="0" i="0" u="none" strike="noStrike" kern="1200" cap="none" spc="0" normalizeH="0" baseline="0" noProof="0" dirty="0" err="1">
                <a:ln>
                  <a:noFill/>
                </a:ln>
                <a:solidFill>
                  <a:srgbClr val="0070C0"/>
                </a:solidFill>
                <a:effectLst/>
                <a:uLnTx/>
                <a:uFillTx/>
                <a:latin typeface="Poppins regular" panose="00000500000000000000" pitchFamily="2" charset="-18"/>
                <a:ea typeface="+mn-ea"/>
                <a:cs typeface="Poppins regular" panose="00000500000000000000" pitchFamily="2" charset="-18"/>
              </a:rPr>
              <a:t>Anaesth</a:t>
            </a:r>
            <a:r>
              <a:rPr kumimoji="0" lang="en-US" sz="1600" b="0" i="0" u="none" strike="noStrike" kern="1200" cap="none" spc="0" normalizeH="0" baseline="0" noProof="0" dirty="0">
                <a:ln>
                  <a:noFill/>
                </a:ln>
                <a:solidFill>
                  <a:srgbClr val="0070C0"/>
                </a:solidFill>
                <a:effectLst/>
                <a:uLnTx/>
                <a:uFillTx/>
                <a:latin typeface="Poppins regular" panose="00000500000000000000" pitchFamily="2" charset="-18"/>
                <a:ea typeface="+mn-ea"/>
                <a:cs typeface="Poppins regular" panose="00000500000000000000" pitchFamily="2" charset="-18"/>
              </a:rPr>
              <a:t>. 1997;78:172–174.</a:t>
            </a:r>
            <a:endParaRPr kumimoji="0" lang="hu-HU" sz="1600" b="0" i="0" u="none" strike="noStrike" kern="1200" cap="none" spc="0" normalizeH="0" baseline="0" noProof="0" dirty="0">
              <a:ln>
                <a:noFill/>
              </a:ln>
              <a:solidFill>
                <a:srgbClr val="0070C0"/>
              </a:solidFill>
              <a:effectLst/>
              <a:uLnTx/>
              <a:uFillTx/>
              <a:latin typeface="Poppins regular" panose="00000500000000000000" pitchFamily="2" charset="-18"/>
              <a:ea typeface="+mn-ea"/>
              <a:cs typeface="Poppins regular" panose="00000500000000000000" pitchFamily="2" charset="-18"/>
            </a:endParaRPr>
          </a:p>
          <a:p>
            <a:pPr>
              <a:buFont typeface="Wingdings" panose="05000000000000000000" pitchFamily="2" charset="2"/>
              <a:buChar char="Ø"/>
            </a:pPr>
            <a:endParaRPr kumimoji="0" lang="hu-HU" sz="1600" b="0" i="0" u="none" strike="noStrike" kern="1200" cap="none" spc="0" normalizeH="0" baseline="0" noProof="0" dirty="0">
              <a:ln>
                <a:noFill/>
              </a:ln>
              <a:solidFill>
                <a:srgbClr val="0070C0"/>
              </a:solidFill>
              <a:effectLst/>
              <a:uLnTx/>
              <a:uFillTx/>
              <a:latin typeface="Poppins regular" panose="00000500000000000000" pitchFamily="2" charset="-18"/>
              <a:ea typeface="+mn-ea"/>
              <a:cs typeface="Poppins regular" panose="00000500000000000000" pitchFamily="2" charset="-18"/>
            </a:endParaRPr>
          </a:p>
          <a:p>
            <a:pPr>
              <a:buFont typeface="Wingdings" panose="05000000000000000000" pitchFamily="2" charset="2"/>
              <a:buChar char="Ø"/>
            </a:pPr>
            <a:endParaRPr kumimoji="0" lang="hu-HU" sz="1600" b="0" i="0" u="none" strike="noStrike" kern="1200" cap="none" spc="0" normalizeH="0" baseline="0" noProof="0" dirty="0">
              <a:ln>
                <a:noFill/>
              </a:ln>
              <a:solidFill>
                <a:srgbClr val="121D46"/>
              </a:solidFill>
              <a:effectLst/>
              <a:uLnTx/>
              <a:uFillTx/>
              <a:latin typeface="Poppins regular" panose="00000500000000000000" pitchFamily="2" charset="-18"/>
              <a:ea typeface="+mn-ea"/>
              <a:cs typeface="Poppins regular" panose="00000500000000000000" pitchFamily="2" charset="-18"/>
            </a:endParaRPr>
          </a:p>
          <a:p>
            <a:pPr>
              <a:buFont typeface="Wingdings" panose="05000000000000000000" pitchFamily="2" charset="2"/>
              <a:buChar char="Ø"/>
            </a:pPr>
            <a:endParaRPr kumimoji="0" lang="hu-HU" sz="1600" b="0" i="0" u="none" strike="noStrike" kern="1200" cap="none" spc="0" normalizeH="0" baseline="0" noProof="0" dirty="0">
              <a:ln>
                <a:noFill/>
              </a:ln>
              <a:solidFill>
                <a:srgbClr val="121D46"/>
              </a:solidFill>
              <a:effectLst/>
              <a:uLnTx/>
              <a:uFillTx/>
              <a:latin typeface="Poppins regular" panose="00000500000000000000" pitchFamily="2" charset="-18"/>
              <a:ea typeface="+mn-ea"/>
              <a:cs typeface="Poppins regular" panose="00000500000000000000" pitchFamily="2" charset="-18"/>
            </a:endParaRPr>
          </a:p>
          <a:p>
            <a:pPr>
              <a:buFont typeface="Wingdings" panose="05000000000000000000" pitchFamily="2" charset="2"/>
              <a:buChar char="Ø"/>
            </a:pPr>
            <a:endParaRPr lang="hu-HU" dirty="0"/>
          </a:p>
          <a:p>
            <a:pPr>
              <a:buFont typeface="Wingdings" panose="05000000000000000000" pitchFamily="2" charset="2"/>
              <a:buChar char="Ø"/>
            </a:pPr>
            <a:endParaRPr lang="hu-HU" dirty="0"/>
          </a:p>
        </p:txBody>
      </p:sp>
      <p:sp>
        <p:nvSpPr>
          <p:cNvPr id="5" name="Szövegdoboz 4">
            <a:extLst>
              <a:ext uri="{FF2B5EF4-FFF2-40B4-BE49-F238E27FC236}">
                <a16:creationId xmlns:a16="http://schemas.microsoft.com/office/drawing/2014/main" id="{ABDCFE0E-A471-5601-6C39-FCBAEF8368B3}"/>
              </a:ext>
            </a:extLst>
          </p:cNvPr>
          <p:cNvSpPr txBox="1"/>
          <p:nvPr/>
        </p:nvSpPr>
        <p:spPr>
          <a:xfrm>
            <a:off x="5547711" y="3053799"/>
            <a:ext cx="914400" cy="914400"/>
          </a:xfrm>
          <a:prstGeom prst="rect">
            <a:avLst/>
          </a:prstGeom>
          <a:noFill/>
        </p:spPr>
        <p:txBody>
          <a:bodyPr wrap="square" rtlCol="0">
            <a:spAutoFit/>
          </a:bodyPr>
          <a:lstStyle/>
          <a:p>
            <a:endParaRPr lang="hu-HU" dirty="0"/>
          </a:p>
        </p:txBody>
      </p:sp>
      <p:sp>
        <p:nvSpPr>
          <p:cNvPr id="6" name="Szövegdoboz 5">
            <a:extLst>
              <a:ext uri="{FF2B5EF4-FFF2-40B4-BE49-F238E27FC236}">
                <a16:creationId xmlns:a16="http://schemas.microsoft.com/office/drawing/2014/main" id="{15D38FF1-20DF-3F4E-8637-C38D511D7802}"/>
              </a:ext>
            </a:extLst>
          </p:cNvPr>
          <p:cNvSpPr txBox="1"/>
          <p:nvPr/>
        </p:nvSpPr>
        <p:spPr>
          <a:xfrm>
            <a:off x="566057" y="6858000"/>
            <a:ext cx="705394" cy="324256"/>
          </a:xfrm>
          <a:prstGeom prst="rect">
            <a:avLst/>
          </a:prstGeom>
          <a:noFill/>
        </p:spPr>
        <p:txBody>
          <a:bodyPr wrap="square" rtlCol="0">
            <a:spAutoFit/>
          </a:bodyPr>
          <a:lstStyle/>
          <a:p>
            <a:endParaRPr lang="hu-HU" dirty="0"/>
          </a:p>
        </p:txBody>
      </p:sp>
      <p:pic>
        <p:nvPicPr>
          <p:cNvPr id="7" name="Kép 6">
            <a:extLst>
              <a:ext uri="{FF2B5EF4-FFF2-40B4-BE49-F238E27FC236}">
                <a16:creationId xmlns:a16="http://schemas.microsoft.com/office/drawing/2014/main" id="{F2BE1A64-6BF6-3D77-DAD9-6CDE21F7F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486" y="341722"/>
            <a:ext cx="1660021" cy="7984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3682964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4A8DA96-50A2-6787-D985-42B8522CC971}"/>
              </a:ext>
            </a:extLst>
          </p:cNvPr>
          <p:cNvSpPr>
            <a:spLocks noGrp="1"/>
          </p:cNvSpPr>
          <p:nvPr>
            <p:ph type="title"/>
          </p:nvPr>
        </p:nvSpPr>
        <p:spPr>
          <a:xfrm>
            <a:off x="630224" y="506582"/>
            <a:ext cx="10749375" cy="554400"/>
          </a:xfrm>
        </p:spPr>
        <p:txBody>
          <a:bodyPr/>
          <a:lstStyle/>
          <a:p>
            <a:pPr algn="ctr"/>
            <a:r>
              <a:rPr lang="hu-HU" dirty="0">
                <a:solidFill>
                  <a:srgbClr val="0070C0"/>
                </a:solidFill>
                <a:latin typeface="Poppins Regular" panose="020B0604020202020204" charset="-18"/>
                <a:cs typeface="Poppins Regular" panose="020B0604020202020204" charset="-18"/>
              </a:rPr>
              <a:t>A </a:t>
            </a:r>
            <a:r>
              <a:rPr lang="hu-HU" dirty="0" err="1">
                <a:solidFill>
                  <a:srgbClr val="0070C0"/>
                </a:solidFill>
                <a:latin typeface="Poppins Regular" panose="020B0604020202020204" charset="-18"/>
                <a:cs typeface="Poppins Regular" panose="020B0604020202020204" charset="-18"/>
              </a:rPr>
              <a:t>propofol</a:t>
            </a:r>
            <a:r>
              <a:rPr lang="hu-HU" dirty="0">
                <a:solidFill>
                  <a:srgbClr val="0070C0"/>
                </a:solidFill>
                <a:latin typeface="Poppins Regular" panose="020B0604020202020204" charset="-18"/>
                <a:cs typeface="Poppins Regular" panose="020B0604020202020204" charset="-18"/>
              </a:rPr>
              <a:t> hatása a méhizomzatra 3. </a:t>
            </a:r>
          </a:p>
        </p:txBody>
      </p:sp>
      <p:sp>
        <p:nvSpPr>
          <p:cNvPr id="5" name="Szövegdoboz 4">
            <a:extLst>
              <a:ext uri="{FF2B5EF4-FFF2-40B4-BE49-F238E27FC236}">
                <a16:creationId xmlns:a16="http://schemas.microsoft.com/office/drawing/2014/main" id="{ABDCFE0E-A471-5601-6C39-FCBAEF8368B3}"/>
              </a:ext>
            </a:extLst>
          </p:cNvPr>
          <p:cNvSpPr txBox="1"/>
          <p:nvPr/>
        </p:nvSpPr>
        <p:spPr>
          <a:xfrm>
            <a:off x="5547711" y="3053799"/>
            <a:ext cx="914400" cy="914400"/>
          </a:xfrm>
          <a:prstGeom prst="rect">
            <a:avLst/>
          </a:prstGeom>
          <a:noFill/>
        </p:spPr>
        <p:txBody>
          <a:bodyPr wrap="square" rtlCol="0">
            <a:spAutoFit/>
          </a:bodyPr>
          <a:lstStyle/>
          <a:p>
            <a:endParaRPr lang="hu-HU" dirty="0"/>
          </a:p>
        </p:txBody>
      </p:sp>
      <p:sp>
        <p:nvSpPr>
          <p:cNvPr id="6" name="Szövegdoboz 5">
            <a:extLst>
              <a:ext uri="{FF2B5EF4-FFF2-40B4-BE49-F238E27FC236}">
                <a16:creationId xmlns:a16="http://schemas.microsoft.com/office/drawing/2014/main" id="{15D38FF1-20DF-3F4E-8637-C38D511D7802}"/>
              </a:ext>
            </a:extLst>
          </p:cNvPr>
          <p:cNvSpPr txBox="1"/>
          <p:nvPr/>
        </p:nvSpPr>
        <p:spPr>
          <a:xfrm>
            <a:off x="566057" y="6858000"/>
            <a:ext cx="705394" cy="324256"/>
          </a:xfrm>
          <a:prstGeom prst="rect">
            <a:avLst/>
          </a:prstGeom>
          <a:noFill/>
        </p:spPr>
        <p:txBody>
          <a:bodyPr wrap="square" rtlCol="0">
            <a:spAutoFit/>
          </a:bodyPr>
          <a:lstStyle/>
          <a:p>
            <a:endParaRPr lang="hu-HU" dirty="0"/>
          </a:p>
        </p:txBody>
      </p:sp>
      <p:sp>
        <p:nvSpPr>
          <p:cNvPr id="7" name="Szöveg helye 6">
            <a:extLst>
              <a:ext uri="{FF2B5EF4-FFF2-40B4-BE49-F238E27FC236}">
                <a16:creationId xmlns:a16="http://schemas.microsoft.com/office/drawing/2014/main" id="{5BE3F39B-67BF-0475-A5CB-E937EEB229E9}"/>
              </a:ext>
            </a:extLst>
          </p:cNvPr>
          <p:cNvSpPr>
            <a:spLocks noGrp="1"/>
          </p:cNvSpPr>
          <p:nvPr>
            <p:ph type="body" sz="quarter" idx="15"/>
          </p:nvPr>
        </p:nvSpPr>
        <p:spPr>
          <a:xfrm>
            <a:off x="284398" y="1711287"/>
            <a:ext cx="10526625" cy="4011760"/>
          </a:xfrm>
        </p:spPr>
        <p:txBody>
          <a:bodyPr/>
          <a:lstStyle/>
          <a:p>
            <a:pPr marL="228600" marR="0" lvl="0" indent="-228600" algn="l" defTabSz="914399"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Lehetséges okok: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vazodilatáció</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az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endotel</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sejtek nitrogén monoxid termelésének csökkenése miatt, vagy az erek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Ca</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csatornájának blokkolása </a:t>
            </a:r>
          </a:p>
          <a:p>
            <a:pPr marL="228600" marR="0" lvl="0" indent="-228600" algn="l" defTabSz="914399"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A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propofol</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95%- plazma proteinekhez kapcsolódik, és csak a szabad frakciónak van hatása az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uterusra</a:t>
            </a:r>
            <a:endParaRPr lang="hu-HU" sz="2000" dirty="0">
              <a:latin typeface="Arial" panose="020B0604020202020204" pitchFamily="34" charset="0"/>
              <a:cs typeface="Arial" panose="020B0604020202020204" pitchFamily="34" charset="0"/>
            </a:endParaRPr>
          </a:p>
          <a:p>
            <a:pPr marL="228600" marR="0" lvl="0" indent="-228600" algn="l" defTabSz="914399"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In vivo 9-10µg/ml plazma koncentráció  TCI-</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nál</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megfel 0,5 µg/ml szabad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propofol</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-cc-</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nak</a:t>
            </a:r>
            <a:endPar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endParaRPr>
          </a:p>
          <a:p>
            <a:pPr marL="228600" marR="0" lvl="0" indent="-228600" algn="l" defTabSz="914399"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Opiodok</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használata tovább csökkenti a számított plazma cc.-t</a:t>
            </a:r>
          </a:p>
          <a:p>
            <a:pPr marL="228600" marR="0" lvl="0" indent="-228600" algn="l" defTabSz="914399"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Összefoglalás: </a:t>
            </a:r>
            <a:r>
              <a:rPr kumimoji="0" lang="hu-HU" sz="2000" b="1"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propofol</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csökkenti a vérveszteséget a terhesség terminálisánál, alkalmas az </a:t>
            </a:r>
            <a:r>
              <a:rPr kumimoji="0" lang="hu-HU" sz="2000" b="1"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uterus</a:t>
            </a:r>
            <a:r>
              <a:rPr kumimoji="0" lang="hu-HU" sz="2000" b="1"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tónusának fenntartására</a:t>
            </a:r>
            <a:endParaRPr lang="hu-HU" sz="2000" dirty="0">
              <a:latin typeface="Arial" panose="020B0604020202020204" pitchFamily="34" charset="0"/>
              <a:cs typeface="Arial" panose="020B0604020202020204" pitchFamily="34" charset="0"/>
            </a:endParaRPr>
          </a:p>
          <a:p>
            <a:endParaRPr lang="hu-HU" dirty="0"/>
          </a:p>
        </p:txBody>
      </p:sp>
      <p:sp>
        <p:nvSpPr>
          <p:cNvPr id="8" name="Szövegdoboz 7">
            <a:extLst>
              <a:ext uri="{FF2B5EF4-FFF2-40B4-BE49-F238E27FC236}">
                <a16:creationId xmlns:a16="http://schemas.microsoft.com/office/drawing/2014/main" id="{54471E19-5088-B1E6-F037-FDA6D6DF8666}"/>
              </a:ext>
            </a:extLst>
          </p:cNvPr>
          <p:cNvSpPr txBox="1"/>
          <p:nvPr/>
        </p:nvSpPr>
        <p:spPr>
          <a:xfrm>
            <a:off x="566057" y="5915972"/>
            <a:ext cx="9231086" cy="556178"/>
          </a:xfrm>
          <a:prstGeom prst="rect">
            <a:avLst/>
          </a:prstGeom>
          <a:noFill/>
        </p:spPr>
        <p:txBody>
          <a:bodyPr wrap="square" rtlCol="0">
            <a:spAutoFit/>
          </a:bodyPr>
          <a:lstStyle/>
          <a:p>
            <a:r>
              <a:rPr lang="en-US" dirty="0">
                <a:solidFill>
                  <a:srgbClr val="0070C0"/>
                </a:solidFill>
              </a:rPr>
              <a:t>Hall JE, Ng WS, Smith S. Blood loss during first trimester termination of pregnancy:</a:t>
            </a:r>
          </a:p>
          <a:p>
            <a:r>
              <a:rPr lang="en-US" dirty="0">
                <a:solidFill>
                  <a:srgbClr val="0070C0"/>
                </a:solidFill>
              </a:rPr>
              <a:t>comparison of two </a:t>
            </a:r>
            <a:r>
              <a:rPr lang="en-US" dirty="0" err="1">
                <a:solidFill>
                  <a:srgbClr val="0070C0"/>
                </a:solidFill>
              </a:rPr>
              <a:t>anaesthetic</a:t>
            </a:r>
            <a:r>
              <a:rPr lang="en-US" dirty="0">
                <a:solidFill>
                  <a:srgbClr val="0070C0"/>
                </a:solidFill>
              </a:rPr>
              <a:t> techniques. Br J </a:t>
            </a:r>
            <a:r>
              <a:rPr lang="en-US" dirty="0" err="1">
                <a:solidFill>
                  <a:srgbClr val="0070C0"/>
                </a:solidFill>
              </a:rPr>
              <a:t>Anaesth</a:t>
            </a:r>
            <a:r>
              <a:rPr lang="en-US" dirty="0">
                <a:solidFill>
                  <a:srgbClr val="0070C0"/>
                </a:solidFill>
              </a:rPr>
              <a:t>. 1997;78:172–174.</a:t>
            </a:r>
            <a:endParaRPr lang="hu-HU" dirty="0">
              <a:solidFill>
                <a:srgbClr val="0070C0"/>
              </a:solidFill>
            </a:endParaRPr>
          </a:p>
        </p:txBody>
      </p:sp>
      <p:pic>
        <p:nvPicPr>
          <p:cNvPr id="4" name="Kép 3">
            <a:extLst>
              <a:ext uri="{FF2B5EF4-FFF2-40B4-BE49-F238E27FC236}">
                <a16:creationId xmlns:a16="http://schemas.microsoft.com/office/drawing/2014/main" id="{D232833A-6923-D38B-DBC2-FA6210773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486" y="341722"/>
            <a:ext cx="1660021" cy="7984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3838227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 helye 5"/>
          <p:cNvSpPr>
            <a:spLocks noGrp="1"/>
          </p:cNvSpPr>
          <p:nvPr>
            <p:ph type="body" sz="quarter" idx="14"/>
          </p:nvPr>
        </p:nvSpPr>
        <p:spPr/>
        <p:txBody>
          <a:bodyPr/>
          <a:lstStyle/>
          <a:p>
            <a:pPr algn="ctr"/>
            <a:r>
              <a:rPr kumimoji="0" lang="hu-HU" sz="2800" b="1" i="0" u="none" strike="noStrike" kern="1200" cap="none" spc="0" normalizeH="0" baseline="0" noProof="0" dirty="0">
                <a:ln>
                  <a:noFill/>
                </a:ln>
                <a:solidFill>
                  <a:srgbClr val="0070C0"/>
                </a:solidFill>
                <a:effectLst/>
                <a:uLnTx/>
                <a:uFillTx/>
                <a:latin typeface="Poppins Regular" panose="020B0604020202020204" charset="-18"/>
                <a:ea typeface="+mj-ea"/>
                <a:cs typeface="Poppins Regular" panose="020B0604020202020204" charset="-18"/>
              </a:rPr>
              <a:t>Hatása a magzatra és az újszülöttre</a:t>
            </a:r>
            <a:endParaRPr lang="hu-HU" sz="2800" dirty="0">
              <a:solidFill>
                <a:srgbClr val="0070C0"/>
              </a:solidFill>
            </a:endParaRPr>
          </a:p>
        </p:txBody>
      </p:sp>
      <p:sp>
        <p:nvSpPr>
          <p:cNvPr id="7" name="Szöveg helye 6"/>
          <p:cNvSpPr>
            <a:spLocks noGrp="1"/>
          </p:cNvSpPr>
          <p:nvPr>
            <p:ph type="body" sz="quarter" idx="15"/>
          </p:nvPr>
        </p:nvSpPr>
        <p:spPr>
          <a:xfrm>
            <a:off x="393257" y="1877992"/>
            <a:ext cx="10526625" cy="4492113"/>
          </a:xfrm>
        </p:spPr>
        <p:txBody>
          <a:bodyPr/>
          <a:lstStyle/>
          <a:p>
            <a:pPr marL="276266" indent="-276266">
              <a:buSzPct val="100000"/>
              <a:buFont typeface="Arial"/>
              <a:buChar char="•"/>
              <a:defRPr sz="2200">
                <a:solidFill>
                  <a:srgbClr val="121D46"/>
                </a:solidFill>
                <a:latin typeface="Poppins Regular"/>
                <a:ea typeface="Poppins Regular"/>
                <a:cs typeface="Poppins Regular"/>
                <a:sym typeface="Poppins Regular"/>
              </a:defRPr>
            </a:pPr>
            <a:r>
              <a:rPr lang="hu-HU" dirty="0">
                <a:latin typeface="Arial" panose="020B0604020202020204" pitchFamily="34" charset="0"/>
                <a:cs typeface="Arial" panose="020B0604020202020204" pitchFamily="34" charset="0"/>
              </a:rPr>
              <a:t>A </a:t>
            </a:r>
            <a:r>
              <a:rPr lang="hu-HU" dirty="0" err="1">
                <a:latin typeface="Arial" panose="020B0604020202020204" pitchFamily="34" charset="0"/>
                <a:cs typeface="Arial" panose="020B0604020202020204" pitchFamily="34" charset="0"/>
              </a:rPr>
              <a:t>remifentanil</a:t>
            </a:r>
            <a:r>
              <a:rPr lang="hu-HU" dirty="0">
                <a:latin typeface="Arial" panose="020B0604020202020204" pitchFamily="34" charset="0"/>
                <a:cs typeface="Arial" panose="020B0604020202020204" pitchFamily="34" charset="0"/>
              </a:rPr>
              <a:t> és a </a:t>
            </a:r>
            <a:r>
              <a:rPr lang="hu-HU" dirty="0" err="1">
                <a:latin typeface="Arial" panose="020B0604020202020204" pitchFamily="34" charset="0"/>
                <a:cs typeface="Arial" panose="020B0604020202020204" pitchFamily="34" charset="0"/>
              </a:rPr>
              <a:t>propofol</a:t>
            </a:r>
            <a:r>
              <a:rPr lang="hu-HU" dirty="0">
                <a:latin typeface="Arial" panose="020B0604020202020204" pitchFamily="34" charset="0"/>
                <a:cs typeface="Arial" panose="020B0604020202020204" pitchFamily="34" charset="0"/>
              </a:rPr>
              <a:t> is erősen </a:t>
            </a:r>
            <a:r>
              <a:rPr lang="hu-HU" dirty="0" err="1">
                <a:latin typeface="Arial" panose="020B0604020202020204" pitchFamily="34" charset="0"/>
                <a:cs typeface="Arial" panose="020B0604020202020204" pitchFamily="34" charset="0"/>
              </a:rPr>
              <a:t>lipidoldékony</a:t>
            </a:r>
            <a:r>
              <a:rPr lang="hu-HU" dirty="0">
                <a:latin typeface="Arial" panose="020B0604020202020204" pitchFamily="34" charset="0"/>
                <a:cs typeface="Arial" panose="020B0604020202020204" pitchFamily="34" charset="0"/>
              </a:rPr>
              <a:t>.</a:t>
            </a:r>
          </a:p>
          <a:p>
            <a:pPr marL="276266" indent="-276266">
              <a:buSzPct val="100000"/>
              <a:buFont typeface="Arial"/>
              <a:buChar char="•"/>
              <a:defRPr sz="2200">
                <a:solidFill>
                  <a:srgbClr val="121D46"/>
                </a:solidFill>
                <a:latin typeface="Poppins Regular"/>
                <a:ea typeface="Poppins Regular"/>
                <a:cs typeface="Poppins Regular"/>
                <a:sym typeface="Poppins Regular"/>
              </a:defRPr>
            </a:pPr>
            <a:r>
              <a:rPr lang="hu-HU" dirty="0">
                <a:latin typeface="Arial" panose="020B0604020202020204" pitchFamily="34" charset="0"/>
                <a:cs typeface="Arial" panose="020B0604020202020204" pitchFamily="34" charset="0"/>
              </a:rPr>
              <a:t>A </a:t>
            </a:r>
            <a:r>
              <a:rPr lang="hu-HU" dirty="0" err="1">
                <a:latin typeface="Arial" panose="020B0604020202020204" pitchFamily="34" charset="0"/>
                <a:cs typeface="Arial" panose="020B0604020202020204" pitchFamily="34" charset="0"/>
              </a:rPr>
              <a:t>propofol</a:t>
            </a:r>
            <a:r>
              <a:rPr lang="hu-HU" dirty="0">
                <a:latin typeface="Arial" panose="020B0604020202020204" pitchFamily="34" charset="0"/>
                <a:cs typeface="Arial" panose="020B0604020202020204" pitchFamily="34" charset="0"/>
              </a:rPr>
              <a:t> cc. arányos az anyai </a:t>
            </a:r>
            <a:r>
              <a:rPr lang="hu-HU" dirty="0" err="1">
                <a:latin typeface="Arial" panose="020B0604020202020204" pitchFamily="34" charset="0"/>
                <a:cs typeface="Arial" panose="020B0604020202020204" pitchFamily="34" charset="0"/>
              </a:rPr>
              <a:t>plazmacc</a:t>
            </a:r>
            <a:r>
              <a:rPr lang="hu-HU" dirty="0">
                <a:latin typeface="Arial" panose="020B0604020202020204" pitchFamily="34" charset="0"/>
                <a:cs typeface="Arial" panose="020B0604020202020204" pitchFamily="34" charset="0"/>
              </a:rPr>
              <a:t>.-</a:t>
            </a:r>
            <a:r>
              <a:rPr lang="hu-HU" dirty="0" err="1">
                <a:latin typeface="Arial" panose="020B0604020202020204" pitchFamily="34" charset="0"/>
                <a:cs typeface="Arial" panose="020B0604020202020204" pitchFamily="34" charset="0"/>
              </a:rPr>
              <a:t>val</a:t>
            </a:r>
            <a:r>
              <a:rPr lang="hu-HU" dirty="0">
                <a:latin typeface="Arial" panose="020B0604020202020204" pitchFamily="34" charset="0"/>
                <a:cs typeface="Arial" panose="020B0604020202020204" pitchFamily="34" charset="0"/>
              </a:rPr>
              <a:t>, az expozíció </a:t>
            </a:r>
            <a:r>
              <a:rPr lang="hu-HU" dirty="0" err="1">
                <a:latin typeface="Arial" panose="020B0604020202020204" pitchFamily="34" charset="0"/>
                <a:cs typeface="Arial" panose="020B0604020202020204" pitchFamily="34" charset="0"/>
              </a:rPr>
              <a:t>idejével</a:t>
            </a:r>
            <a:r>
              <a:rPr lang="hu-HU" dirty="0">
                <a:latin typeface="Arial" panose="020B0604020202020204" pitchFamily="34" charset="0"/>
                <a:cs typeface="Arial" panose="020B0604020202020204" pitchFamily="34" charset="0"/>
              </a:rPr>
              <a:t>.</a:t>
            </a:r>
          </a:p>
          <a:p>
            <a:pPr marL="276266" indent="-276266">
              <a:buSzPct val="100000"/>
              <a:buFont typeface="Arial"/>
              <a:buChar char="•"/>
              <a:defRPr sz="2200">
                <a:solidFill>
                  <a:srgbClr val="121D46"/>
                </a:solidFill>
                <a:latin typeface="Poppins Regular"/>
                <a:ea typeface="Poppins Regular"/>
                <a:cs typeface="Poppins Regular"/>
                <a:sym typeface="Poppins Regular"/>
              </a:defRPr>
            </a:pPr>
            <a:r>
              <a:rPr lang="hu-HU" dirty="0">
                <a:latin typeface="Arial" panose="020B0604020202020204" pitchFamily="34" charset="0"/>
                <a:cs typeface="Arial" panose="020B0604020202020204" pitchFamily="34" charset="0"/>
              </a:rPr>
              <a:t>A </a:t>
            </a:r>
            <a:r>
              <a:rPr lang="hu-HU" b="1" dirty="0" err="1">
                <a:solidFill>
                  <a:schemeClr val="accent1"/>
                </a:solidFill>
                <a:latin typeface="Arial" panose="020B0604020202020204" pitchFamily="34" charset="0"/>
                <a:cs typeface="Arial" panose="020B0604020202020204" pitchFamily="34" charset="0"/>
              </a:rPr>
              <a:t>remifentanil</a:t>
            </a:r>
            <a:r>
              <a:rPr lang="hu-HU" dirty="0">
                <a:latin typeface="Arial" panose="020B0604020202020204" pitchFamily="34" charset="0"/>
                <a:cs typeface="Arial" panose="020B0604020202020204" pitchFamily="34" charset="0"/>
              </a:rPr>
              <a:t> rapid metabolizmuson és </a:t>
            </a:r>
            <a:r>
              <a:rPr lang="hu-HU" dirty="0" err="1">
                <a:latin typeface="Arial" panose="020B0604020202020204" pitchFamily="34" charset="0"/>
                <a:cs typeface="Arial" panose="020B0604020202020204" pitchFamily="34" charset="0"/>
              </a:rPr>
              <a:t>redistribúción</a:t>
            </a:r>
            <a:r>
              <a:rPr lang="hu-HU" dirty="0">
                <a:latin typeface="Arial" panose="020B0604020202020204" pitchFamily="34" charset="0"/>
                <a:cs typeface="Arial" panose="020B0604020202020204" pitchFamily="34" charset="0"/>
              </a:rPr>
              <a:t> megy át a magzatban a beadáskor</a:t>
            </a:r>
          </a:p>
          <a:p>
            <a:pPr marL="276266" indent="-276266">
              <a:buSzPct val="100000"/>
              <a:buFont typeface="Arial"/>
              <a:buChar char="•"/>
              <a:defRPr sz="2200">
                <a:solidFill>
                  <a:srgbClr val="121D46"/>
                </a:solidFill>
                <a:latin typeface="Poppins Regular"/>
                <a:ea typeface="Poppins Regular"/>
                <a:cs typeface="Poppins Regular"/>
                <a:sym typeface="Poppins Regular"/>
              </a:defRPr>
            </a:pPr>
            <a:r>
              <a:rPr lang="hu-HU" dirty="0">
                <a:latin typeface="Arial" panose="020B0604020202020204" pitchFamily="34" charset="0"/>
                <a:cs typeface="Arial" panose="020B0604020202020204" pitchFamily="34" charset="0"/>
              </a:rPr>
              <a:t>Ezért nincs negatív hatása, ha inhalációs anesztéziával egészítjük ki</a:t>
            </a:r>
          </a:p>
          <a:p>
            <a:pPr marL="276266" indent="-276266">
              <a:buSzPct val="100000"/>
              <a:buFont typeface="Arial"/>
              <a:buChar char="•"/>
              <a:defRPr sz="2200">
                <a:solidFill>
                  <a:srgbClr val="121D46"/>
                </a:solidFill>
                <a:latin typeface="Poppins Regular"/>
                <a:ea typeface="Poppins Regular"/>
                <a:cs typeface="Poppins Regular"/>
                <a:sym typeface="Poppins Regular"/>
              </a:defRPr>
            </a:pPr>
            <a:r>
              <a:rPr lang="hu-HU" dirty="0">
                <a:latin typeface="Arial" panose="020B0604020202020204" pitchFamily="34" charset="0"/>
                <a:cs typeface="Arial" panose="020B0604020202020204" pitchFamily="34" charset="0"/>
              </a:rPr>
              <a:t>Számos klinikai tanulmány szerint a TCI alkalmazásakor sem volt negatív hatással az újszülöttre</a:t>
            </a:r>
          </a:p>
          <a:p>
            <a:pPr marL="276266" indent="-276266">
              <a:buSzPct val="100000"/>
              <a:buFont typeface="Arial"/>
              <a:buChar char="•"/>
              <a:defRPr sz="2200">
                <a:solidFill>
                  <a:srgbClr val="121D46"/>
                </a:solidFill>
                <a:latin typeface="Poppins Regular"/>
                <a:ea typeface="Poppins Regular"/>
                <a:cs typeface="Poppins Regular"/>
                <a:sym typeface="Poppins Regular"/>
              </a:defRPr>
            </a:pPr>
            <a:endParaRPr lang="hu-HU" dirty="0"/>
          </a:p>
          <a:p>
            <a:pPr marL="276266" indent="-276266">
              <a:buSzPct val="100000"/>
              <a:buFont typeface="Arial"/>
              <a:buChar char="•"/>
              <a:defRPr sz="2200">
                <a:solidFill>
                  <a:srgbClr val="121D46"/>
                </a:solidFill>
                <a:latin typeface="Poppins Regular"/>
                <a:ea typeface="Poppins Regular"/>
                <a:cs typeface="Poppins Regular"/>
                <a:sym typeface="Poppins Regular"/>
              </a:defRPr>
            </a:pPr>
            <a:endParaRPr lang="hu-HU" dirty="0"/>
          </a:p>
          <a:p>
            <a:pPr marL="276266" indent="-276266">
              <a:buSzPct val="100000"/>
              <a:buFont typeface="Arial"/>
              <a:buChar char="•"/>
              <a:defRPr sz="2200">
                <a:solidFill>
                  <a:srgbClr val="121D46"/>
                </a:solidFill>
                <a:latin typeface="Poppins Regular"/>
                <a:ea typeface="Poppins Regular"/>
                <a:cs typeface="Poppins Regular"/>
                <a:sym typeface="Poppins Regular"/>
              </a:defRPr>
            </a:pPr>
            <a:endParaRPr lang="hu-HU" dirty="0"/>
          </a:p>
          <a:p>
            <a:pPr marL="276266" indent="-276266">
              <a:buSzPct val="100000"/>
              <a:buFont typeface="Arial"/>
              <a:buChar char="•"/>
              <a:defRPr sz="2200">
                <a:solidFill>
                  <a:srgbClr val="121D46"/>
                </a:solidFill>
                <a:latin typeface="Poppins Regular"/>
                <a:ea typeface="Poppins Regular"/>
                <a:cs typeface="Poppins Regular"/>
                <a:sym typeface="Poppins Regular"/>
              </a:defRPr>
            </a:pPr>
            <a:endParaRPr lang="hu-HU" dirty="0"/>
          </a:p>
        </p:txBody>
      </p:sp>
      <p:sp>
        <p:nvSpPr>
          <p:cNvPr id="4" name="Szövegdoboz 3">
            <a:extLst>
              <a:ext uri="{FF2B5EF4-FFF2-40B4-BE49-F238E27FC236}">
                <a16:creationId xmlns:a16="http://schemas.microsoft.com/office/drawing/2014/main" id="{99C138FE-02EE-D805-CB83-A1B1FEDDFE68}"/>
              </a:ext>
            </a:extLst>
          </p:cNvPr>
          <p:cNvSpPr txBox="1"/>
          <p:nvPr/>
        </p:nvSpPr>
        <p:spPr>
          <a:xfrm>
            <a:off x="669996" y="5684305"/>
            <a:ext cx="9040531" cy="788101"/>
          </a:xfrm>
          <a:prstGeom prst="rect">
            <a:avLst/>
          </a:prstGeom>
          <a:noFill/>
        </p:spPr>
        <p:txBody>
          <a:bodyPr wrap="square" rtlCol="0">
            <a:spAutoFit/>
          </a:bodyPr>
          <a:lstStyle/>
          <a:p>
            <a:r>
              <a:rPr lang="hu-HU" dirty="0"/>
              <a:t>. </a:t>
            </a:r>
            <a:r>
              <a:rPr lang="hu-HU" dirty="0">
                <a:solidFill>
                  <a:srgbClr val="0070C0"/>
                </a:solidFill>
              </a:rPr>
              <a:t>White LD, </a:t>
            </a:r>
            <a:r>
              <a:rPr lang="hu-HU" dirty="0" err="1">
                <a:solidFill>
                  <a:srgbClr val="0070C0"/>
                </a:solidFill>
              </a:rPr>
              <a:t>Hodsdon</a:t>
            </a:r>
            <a:r>
              <a:rPr lang="hu-HU" dirty="0">
                <a:solidFill>
                  <a:srgbClr val="0070C0"/>
                </a:solidFill>
              </a:rPr>
              <a:t> A, An GH, </a:t>
            </a:r>
            <a:r>
              <a:rPr lang="hu-HU" dirty="0" err="1">
                <a:solidFill>
                  <a:srgbClr val="0070C0"/>
                </a:solidFill>
              </a:rPr>
              <a:t>et</a:t>
            </a:r>
            <a:r>
              <a:rPr lang="hu-HU" dirty="0">
                <a:solidFill>
                  <a:srgbClr val="0070C0"/>
                </a:solidFill>
              </a:rPr>
              <a:t> </a:t>
            </a:r>
            <a:r>
              <a:rPr lang="hu-HU" dirty="0" err="1">
                <a:solidFill>
                  <a:srgbClr val="0070C0"/>
                </a:solidFill>
              </a:rPr>
              <a:t>al</a:t>
            </a:r>
            <a:r>
              <a:rPr lang="hu-HU" dirty="0">
                <a:solidFill>
                  <a:srgbClr val="0070C0"/>
                </a:solidFill>
              </a:rPr>
              <a:t>. </a:t>
            </a:r>
            <a:r>
              <a:rPr lang="hu-HU" dirty="0" err="1">
                <a:solidFill>
                  <a:srgbClr val="0070C0"/>
                </a:solidFill>
              </a:rPr>
              <a:t>Induction</a:t>
            </a:r>
            <a:r>
              <a:rPr lang="hu-HU" dirty="0">
                <a:solidFill>
                  <a:srgbClr val="0070C0"/>
                </a:solidFill>
              </a:rPr>
              <a:t> </a:t>
            </a:r>
            <a:r>
              <a:rPr lang="hu-HU" dirty="0" err="1">
                <a:solidFill>
                  <a:srgbClr val="0070C0"/>
                </a:solidFill>
              </a:rPr>
              <a:t>opioids</a:t>
            </a:r>
            <a:r>
              <a:rPr lang="hu-HU" dirty="0">
                <a:solidFill>
                  <a:srgbClr val="0070C0"/>
                </a:solidFill>
              </a:rPr>
              <a:t> </a:t>
            </a:r>
            <a:r>
              <a:rPr lang="hu-HU" dirty="0" err="1">
                <a:solidFill>
                  <a:srgbClr val="0070C0"/>
                </a:solidFill>
              </a:rPr>
              <a:t>for</a:t>
            </a:r>
            <a:r>
              <a:rPr lang="hu-HU" dirty="0">
                <a:solidFill>
                  <a:srgbClr val="0070C0"/>
                </a:solidFill>
              </a:rPr>
              <a:t> </a:t>
            </a:r>
            <a:r>
              <a:rPr lang="hu-HU" dirty="0" err="1">
                <a:solidFill>
                  <a:srgbClr val="0070C0"/>
                </a:solidFill>
              </a:rPr>
              <a:t>caesarean</a:t>
            </a:r>
            <a:r>
              <a:rPr lang="hu-HU" dirty="0">
                <a:solidFill>
                  <a:srgbClr val="0070C0"/>
                </a:solidFill>
              </a:rPr>
              <a:t> </a:t>
            </a:r>
            <a:r>
              <a:rPr lang="hu-HU" dirty="0" err="1">
                <a:solidFill>
                  <a:srgbClr val="0070C0"/>
                </a:solidFill>
              </a:rPr>
              <a:t>section</a:t>
            </a:r>
            <a:r>
              <a:rPr lang="hu-HU" dirty="0">
                <a:solidFill>
                  <a:srgbClr val="0070C0"/>
                </a:solidFill>
              </a:rPr>
              <a:t> </a:t>
            </a:r>
            <a:r>
              <a:rPr lang="hu-HU" dirty="0" err="1">
                <a:solidFill>
                  <a:srgbClr val="0070C0"/>
                </a:solidFill>
              </a:rPr>
              <a:t>under</a:t>
            </a:r>
            <a:endParaRPr lang="hu-HU" dirty="0">
              <a:solidFill>
                <a:srgbClr val="0070C0"/>
              </a:solidFill>
            </a:endParaRPr>
          </a:p>
          <a:p>
            <a:r>
              <a:rPr lang="hu-HU" dirty="0" err="1">
                <a:solidFill>
                  <a:srgbClr val="0070C0"/>
                </a:solidFill>
              </a:rPr>
              <a:t>general</a:t>
            </a:r>
            <a:r>
              <a:rPr lang="hu-HU" dirty="0">
                <a:solidFill>
                  <a:srgbClr val="0070C0"/>
                </a:solidFill>
              </a:rPr>
              <a:t> </a:t>
            </a:r>
            <a:r>
              <a:rPr lang="hu-HU" dirty="0" err="1">
                <a:solidFill>
                  <a:srgbClr val="0070C0"/>
                </a:solidFill>
              </a:rPr>
              <a:t>anaesthesia</a:t>
            </a:r>
            <a:r>
              <a:rPr lang="hu-HU" dirty="0">
                <a:solidFill>
                  <a:srgbClr val="0070C0"/>
                </a:solidFill>
              </a:rPr>
              <a:t>: a </a:t>
            </a:r>
            <a:r>
              <a:rPr lang="hu-HU" dirty="0" err="1">
                <a:solidFill>
                  <a:srgbClr val="0070C0"/>
                </a:solidFill>
              </a:rPr>
              <a:t>systematic</a:t>
            </a:r>
            <a:r>
              <a:rPr lang="hu-HU" dirty="0">
                <a:solidFill>
                  <a:srgbClr val="0070C0"/>
                </a:solidFill>
              </a:rPr>
              <a:t> </a:t>
            </a:r>
            <a:r>
              <a:rPr lang="hu-HU" dirty="0" err="1">
                <a:solidFill>
                  <a:srgbClr val="0070C0"/>
                </a:solidFill>
              </a:rPr>
              <a:t>review</a:t>
            </a:r>
            <a:r>
              <a:rPr lang="hu-HU" dirty="0">
                <a:solidFill>
                  <a:srgbClr val="0070C0"/>
                </a:solidFill>
              </a:rPr>
              <a:t> and </a:t>
            </a:r>
            <a:r>
              <a:rPr lang="hu-HU" dirty="0" err="1">
                <a:solidFill>
                  <a:srgbClr val="0070C0"/>
                </a:solidFill>
              </a:rPr>
              <a:t>meta-analysis</a:t>
            </a:r>
            <a:r>
              <a:rPr lang="hu-HU" dirty="0">
                <a:solidFill>
                  <a:srgbClr val="0070C0"/>
                </a:solidFill>
              </a:rPr>
              <a:t> of </a:t>
            </a:r>
            <a:r>
              <a:rPr lang="hu-HU" dirty="0" err="1">
                <a:solidFill>
                  <a:srgbClr val="0070C0"/>
                </a:solidFill>
              </a:rPr>
              <a:t>randomised</a:t>
            </a:r>
            <a:endParaRPr lang="hu-HU" dirty="0">
              <a:solidFill>
                <a:srgbClr val="0070C0"/>
              </a:solidFill>
            </a:endParaRPr>
          </a:p>
          <a:p>
            <a:r>
              <a:rPr lang="hu-HU" dirty="0" err="1">
                <a:solidFill>
                  <a:srgbClr val="0070C0"/>
                </a:solidFill>
              </a:rPr>
              <a:t>controlled</a:t>
            </a:r>
            <a:r>
              <a:rPr lang="hu-HU" dirty="0">
                <a:solidFill>
                  <a:srgbClr val="0070C0"/>
                </a:solidFill>
              </a:rPr>
              <a:t> </a:t>
            </a:r>
            <a:r>
              <a:rPr lang="hu-HU" dirty="0" err="1">
                <a:solidFill>
                  <a:srgbClr val="0070C0"/>
                </a:solidFill>
              </a:rPr>
              <a:t>trials</a:t>
            </a:r>
            <a:r>
              <a:rPr lang="hu-HU" dirty="0">
                <a:solidFill>
                  <a:srgbClr val="0070C0"/>
                </a:solidFill>
              </a:rPr>
              <a:t>. Int J </a:t>
            </a:r>
            <a:r>
              <a:rPr lang="hu-HU" dirty="0" err="1">
                <a:solidFill>
                  <a:srgbClr val="0070C0"/>
                </a:solidFill>
              </a:rPr>
              <a:t>Obstet</a:t>
            </a:r>
            <a:r>
              <a:rPr lang="hu-HU" dirty="0">
                <a:solidFill>
                  <a:srgbClr val="0070C0"/>
                </a:solidFill>
              </a:rPr>
              <a:t> </a:t>
            </a:r>
            <a:r>
              <a:rPr lang="hu-HU" dirty="0" err="1">
                <a:solidFill>
                  <a:srgbClr val="0070C0"/>
                </a:solidFill>
              </a:rPr>
              <a:t>Anesth</a:t>
            </a:r>
            <a:r>
              <a:rPr lang="hu-HU" dirty="0">
                <a:solidFill>
                  <a:srgbClr val="0070C0"/>
                </a:solidFill>
              </a:rPr>
              <a:t>. 2019;40:4–13.</a:t>
            </a:r>
          </a:p>
        </p:txBody>
      </p:sp>
      <p:pic>
        <p:nvPicPr>
          <p:cNvPr id="3" name="Kép 2">
            <a:extLst>
              <a:ext uri="{FF2B5EF4-FFF2-40B4-BE49-F238E27FC236}">
                <a16:creationId xmlns:a16="http://schemas.microsoft.com/office/drawing/2014/main" id="{652EE39F-B413-8D26-732E-059F9895A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86" y="341722"/>
            <a:ext cx="1660021" cy="7984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6170453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descr="A képen szöveg, sor, képernyőkép, Betűtípus látható&#10;&#10;Automatikusan generált leírás">
            <a:extLst>
              <a:ext uri="{FF2B5EF4-FFF2-40B4-BE49-F238E27FC236}">
                <a16:creationId xmlns:a16="http://schemas.microsoft.com/office/drawing/2014/main" id="{61CE037F-70CE-9AA7-93B2-2B3241A14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685" y="489857"/>
            <a:ext cx="10689771" cy="5889171"/>
          </a:xfrm>
          <a:prstGeom prst="rect">
            <a:avLst/>
          </a:prstGeom>
        </p:spPr>
      </p:pic>
    </p:spTree>
    <p:extLst>
      <p:ext uri="{BB962C8B-B14F-4D97-AF65-F5344CB8AC3E}">
        <p14:creationId xmlns:p14="http://schemas.microsoft.com/office/powerpoint/2010/main" val="1112773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36B757-1193-51B3-CF5A-E4D2B968AC18}"/>
              </a:ext>
            </a:extLst>
          </p:cNvPr>
          <p:cNvSpPr>
            <a:spLocks noGrp="1"/>
          </p:cNvSpPr>
          <p:nvPr>
            <p:ph type="title"/>
          </p:nvPr>
        </p:nvSpPr>
        <p:spPr>
          <a:xfrm>
            <a:off x="609937" y="507658"/>
            <a:ext cx="10749375" cy="554400"/>
          </a:xfrm>
        </p:spPr>
        <p:txBody>
          <a:bodyPr/>
          <a:lstStyle/>
          <a:p>
            <a:pPr algn="ctr"/>
            <a:br>
              <a:rPr lang="hu-HU" dirty="0">
                <a:latin typeface="Poppins Regular" panose="020B0604020202020204" charset="-18"/>
                <a:cs typeface="Poppins Regular" panose="020B0604020202020204" charset="-18"/>
              </a:rPr>
            </a:br>
            <a:br>
              <a:rPr lang="hu-HU" dirty="0">
                <a:latin typeface="Poppins Regular" panose="020B0604020202020204" charset="-18"/>
                <a:cs typeface="Poppins Regular" panose="020B0604020202020204" charset="-18"/>
              </a:rPr>
            </a:br>
            <a:r>
              <a:rPr lang="hu-HU" dirty="0">
                <a:latin typeface="Poppins Regular" panose="020B0604020202020204" charset="-18"/>
                <a:cs typeface="Poppins Regular" panose="020B0604020202020204" charset="-18"/>
              </a:rPr>
              <a:t>		</a:t>
            </a:r>
            <a:r>
              <a:rPr lang="hu-HU" sz="2800" dirty="0">
                <a:solidFill>
                  <a:srgbClr val="0070C0"/>
                </a:solidFill>
                <a:latin typeface="Poppins Regular" panose="020B0604020202020204" charset="-18"/>
                <a:cs typeface="Poppins Regular" panose="020B0604020202020204" charset="-18"/>
              </a:rPr>
              <a:t>Hatása a műtét utáni ébredésre</a:t>
            </a:r>
          </a:p>
        </p:txBody>
      </p:sp>
      <p:sp>
        <p:nvSpPr>
          <p:cNvPr id="4" name="Szöveg helye 3">
            <a:extLst>
              <a:ext uri="{FF2B5EF4-FFF2-40B4-BE49-F238E27FC236}">
                <a16:creationId xmlns:a16="http://schemas.microsoft.com/office/drawing/2014/main" id="{E85B9B72-3B19-F3E9-7E88-C397C1B358A5}"/>
              </a:ext>
            </a:extLst>
          </p:cNvPr>
          <p:cNvSpPr>
            <a:spLocks noGrp="1"/>
          </p:cNvSpPr>
          <p:nvPr>
            <p:ph type="body" sz="quarter" idx="15"/>
          </p:nvPr>
        </p:nvSpPr>
        <p:spPr>
          <a:xfrm>
            <a:off x="794657" y="3125513"/>
            <a:ext cx="9569019" cy="2631070"/>
          </a:xfrm>
        </p:spPr>
        <p:txBody>
          <a:bodyPr/>
          <a:lstStyle/>
          <a:p>
            <a:pPr>
              <a:buFont typeface="Wingdings" panose="05000000000000000000" pitchFamily="2" charset="2"/>
              <a:buChar char="Ø"/>
            </a:pPr>
            <a:r>
              <a:rPr lang="hu-HU" sz="2000" dirty="0">
                <a:solidFill>
                  <a:srgbClr val="121D46"/>
                </a:solidFill>
                <a:latin typeface="Arial" panose="020B0604020202020204" pitchFamily="34" charset="0"/>
                <a:cs typeface="Arial" panose="020B0604020202020204" pitchFamily="34" charset="0"/>
              </a:rPr>
              <a:t>Alacsonyabb PONV </a:t>
            </a:r>
            <a:r>
              <a:rPr lang="hu-HU" sz="2000" dirty="0" err="1">
                <a:solidFill>
                  <a:srgbClr val="121D46"/>
                </a:solidFill>
                <a:latin typeface="Arial" panose="020B0604020202020204" pitchFamily="34" charset="0"/>
                <a:cs typeface="Arial" panose="020B0604020202020204" pitchFamily="34" charset="0"/>
              </a:rPr>
              <a:t>incidencia</a:t>
            </a:r>
            <a:r>
              <a:rPr lang="hu-HU" sz="2000" dirty="0">
                <a:solidFill>
                  <a:srgbClr val="121D46"/>
                </a:solidFill>
                <a:latin typeface="Arial" panose="020B0604020202020204" pitchFamily="34" charset="0"/>
                <a:cs typeface="Arial" panose="020B0604020202020204" pitchFamily="34" charset="0"/>
              </a:rPr>
              <a:t> TIVA esetén </a:t>
            </a:r>
          </a:p>
          <a:p>
            <a:r>
              <a:rPr lang="hu-HU" sz="2000" dirty="0">
                <a:solidFill>
                  <a:srgbClr val="121D46"/>
                </a:solidFill>
                <a:latin typeface="Arial" panose="020B0604020202020204" pitchFamily="34" charset="0"/>
                <a:cs typeface="Arial" panose="020B0604020202020204" pitchFamily="34" charset="0"/>
              </a:rPr>
              <a:t>(</a:t>
            </a:r>
            <a:r>
              <a:rPr lang="hu-HU" sz="2000" dirty="0" err="1">
                <a:solidFill>
                  <a:srgbClr val="121D46"/>
                </a:solidFill>
                <a:latin typeface="Arial" panose="020B0604020202020204" pitchFamily="34" charset="0"/>
                <a:cs typeface="Arial" panose="020B0604020202020204" pitchFamily="34" charset="0"/>
              </a:rPr>
              <a:t>Prospektív</a:t>
            </a:r>
            <a:r>
              <a:rPr lang="hu-HU" sz="2000" dirty="0">
                <a:solidFill>
                  <a:srgbClr val="121D46"/>
                </a:solidFill>
                <a:latin typeface="Arial" panose="020B0604020202020204" pitchFamily="34" charset="0"/>
                <a:cs typeface="Arial" panose="020B0604020202020204" pitchFamily="34" charset="0"/>
              </a:rPr>
              <a:t> tanulmányok nincsenek SC esetén)</a:t>
            </a:r>
          </a:p>
          <a:p>
            <a:pPr>
              <a:buFont typeface="Wingdings" panose="05000000000000000000" pitchFamily="2" charset="2"/>
              <a:buChar char="Ø"/>
            </a:pPr>
            <a:r>
              <a:rPr lang="hu-HU" sz="2000" dirty="0">
                <a:latin typeface="Arial" panose="020B0604020202020204" pitchFamily="34" charset="0"/>
                <a:cs typeface="Arial" panose="020B0604020202020204" pitchFamily="34" charset="0"/>
              </a:rPr>
              <a:t>Ébredés, fizikai komfort, </a:t>
            </a:r>
            <a:r>
              <a:rPr lang="hu-HU" sz="2000" dirty="0" err="1">
                <a:latin typeface="Arial" panose="020B0604020202020204" pitchFamily="34" charset="0"/>
                <a:cs typeface="Arial" panose="020B0604020202020204" pitchFamily="34" charset="0"/>
              </a:rPr>
              <a:t>kognitiv</a:t>
            </a:r>
            <a:r>
              <a:rPr lang="hu-HU" sz="2000" dirty="0">
                <a:latin typeface="Arial" panose="020B0604020202020204" pitchFamily="34" charset="0"/>
                <a:cs typeface="Arial" panose="020B0604020202020204" pitchFamily="34" charset="0"/>
              </a:rPr>
              <a:t> funkciók visszatérése TIVA esetén gyorsabb </a:t>
            </a:r>
            <a:r>
              <a:rPr lang="hu-HU" sz="2400" dirty="0">
                <a:solidFill>
                  <a:srgbClr val="FF0000"/>
                </a:solidFill>
                <a:latin typeface="Arial" panose="020B0604020202020204" pitchFamily="34" charset="0"/>
                <a:cs typeface="Arial" panose="020B0604020202020204" pitchFamily="34" charset="0"/>
              </a:rPr>
              <a:t>?</a:t>
            </a:r>
          </a:p>
          <a:p>
            <a:pPr>
              <a:buFont typeface="Wingdings" panose="05000000000000000000" pitchFamily="2" charset="2"/>
              <a:buChar char="Ø"/>
            </a:pPr>
            <a:r>
              <a:rPr lang="hu-HU" sz="2000" dirty="0" err="1">
                <a:latin typeface="Arial" panose="020B0604020202020204" pitchFamily="34" charset="0"/>
                <a:cs typeface="Arial" panose="020B0604020202020204" pitchFamily="34" charset="0"/>
              </a:rPr>
              <a:t>Remifentanil</a:t>
            </a:r>
            <a:r>
              <a:rPr lang="hu-HU" sz="2000" dirty="0">
                <a:latin typeface="Arial" panose="020B0604020202020204" pitchFamily="34" charset="0"/>
                <a:cs typeface="Arial" panose="020B0604020202020204" pitchFamily="34" charset="0"/>
              </a:rPr>
              <a:t> nem biztosít </a:t>
            </a:r>
            <a:r>
              <a:rPr lang="hu-HU" sz="2000" dirty="0" err="1">
                <a:latin typeface="Arial" panose="020B0604020202020204" pitchFamily="34" charset="0"/>
                <a:cs typeface="Arial" panose="020B0604020202020204" pitchFamily="34" charset="0"/>
              </a:rPr>
              <a:t>posztperatív</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analgéziát</a:t>
            </a:r>
            <a:r>
              <a:rPr lang="hu-HU" sz="2000" dirty="0">
                <a:latin typeface="Arial" panose="020B0604020202020204" pitchFamily="34" charset="0"/>
                <a:cs typeface="Arial" panose="020B0604020202020204" pitchFamily="34" charset="0"/>
              </a:rPr>
              <a:t>, akut </a:t>
            </a:r>
            <a:r>
              <a:rPr lang="hu-HU" sz="2000" dirty="0" err="1">
                <a:latin typeface="Arial" panose="020B0604020202020204" pitchFamily="34" charset="0"/>
                <a:cs typeface="Arial" panose="020B0604020202020204" pitchFamily="34" charset="0"/>
              </a:rPr>
              <a:t>opioid</a:t>
            </a:r>
            <a:r>
              <a:rPr lang="hu-HU" sz="2000" dirty="0">
                <a:latin typeface="Arial" panose="020B0604020202020204" pitchFamily="34" charset="0"/>
                <a:cs typeface="Arial" panose="020B0604020202020204" pitchFamily="34" charset="0"/>
              </a:rPr>
              <a:t> toleranciát, </a:t>
            </a:r>
            <a:r>
              <a:rPr lang="hu-HU" sz="2000" dirty="0" err="1">
                <a:latin typeface="Arial" panose="020B0604020202020204" pitchFamily="34" charset="0"/>
                <a:cs typeface="Arial" panose="020B0604020202020204" pitchFamily="34" charset="0"/>
              </a:rPr>
              <a:t>opioid</a:t>
            </a:r>
            <a:r>
              <a:rPr lang="hu-HU" sz="2000" dirty="0">
                <a:latin typeface="Arial" panose="020B0604020202020204" pitchFamily="34" charset="0"/>
                <a:cs typeface="Arial" panose="020B0604020202020204" pitchFamily="34" charset="0"/>
              </a:rPr>
              <a:t> indukált </a:t>
            </a:r>
            <a:r>
              <a:rPr lang="hu-HU" sz="2000" dirty="0" err="1">
                <a:latin typeface="Arial" panose="020B0604020202020204" pitchFamily="34" charset="0"/>
                <a:cs typeface="Arial" panose="020B0604020202020204" pitchFamily="34" charset="0"/>
              </a:rPr>
              <a:t>hiperalgéziát</a:t>
            </a:r>
            <a:r>
              <a:rPr lang="hu-HU" sz="2000" dirty="0">
                <a:latin typeface="Arial" panose="020B0604020202020204" pitchFamily="34" charset="0"/>
                <a:cs typeface="Arial" panose="020B0604020202020204" pitchFamily="34" charset="0"/>
              </a:rPr>
              <a:t> okozhat</a:t>
            </a:r>
          </a:p>
          <a:p>
            <a:pPr>
              <a:buFont typeface="Wingdings" panose="05000000000000000000" pitchFamily="2" charset="2"/>
              <a:buChar char="Ø"/>
            </a:pPr>
            <a:r>
              <a:rPr lang="hu-HU" sz="2000" dirty="0">
                <a:latin typeface="Arial" panose="020B0604020202020204" pitchFamily="34" charset="0"/>
                <a:cs typeface="Arial" panose="020B0604020202020204" pitchFamily="34" charset="0"/>
              </a:rPr>
              <a:t>Multimodális </a:t>
            </a:r>
            <a:r>
              <a:rPr lang="hu-HU" sz="2000" dirty="0" err="1">
                <a:latin typeface="Arial" panose="020B0604020202020204" pitchFamily="34" charset="0"/>
                <a:cs typeface="Arial" panose="020B0604020202020204" pitchFamily="34" charset="0"/>
              </a:rPr>
              <a:t>analgézia</a:t>
            </a:r>
            <a:endParaRPr lang="hu-HU" sz="2000" dirty="0">
              <a:latin typeface="Arial" panose="020B0604020202020204" pitchFamily="34" charset="0"/>
              <a:cs typeface="Arial" panose="020B0604020202020204" pitchFamily="34" charset="0"/>
            </a:endParaRPr>
          </a:p>
        </p:txBody>
      </p:sp>
      <p:pic>
        <p:nvPicPr>
          <p:cNvPr id="9218" name="Picture 2" descr="Így gyógyítottak száz esztendeje Pécsett! | pecsma.hu">
            <a:extLst>
              <a:ext uri="{FF2B5EF4-FFF2-40B4-BE49-F238E27FC236}">
                <a16:creationId xmlns:a16="http://schemas.microsoft.com/office/drawing/2014/main" id="{C8B577CD-736C-A463-17B3-B80105F704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95023" y="298168"/>
            <a:ext cx="3280865" cy="26310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Szövegdoboz 6">
            <a:extLst>
              <a:ext uri="{FF2B5EF4-FFF2-40B4-BE49-F238E27FC236}">
                <a16:creationId xmlns:a16="http://schemas.microsoft.com/office/drawing/2014/main" id="{08B4D1A8-34FD-EC7F-C472-2E8D8B430787}"/>
              </a:ext>
            </a:extLst>
          </p:cNvPr>
          <p:cNvSpPr txBox="1"/>
          <p:nvPr/>
        </p:nvSpPr>
        <p:spPr>
          <a:xfrm>
            <a:off x="435428" y="6213440"/>
            <a:ext cx="8284029" cy="556178"/>
          </a:xfrm>
          <a:prstGeom prst="rect">
            <a:avLst/>
          </a:prstGeom>
          <a:noFill/>
        </p:spPr>
        <p:txBody>
          <a:bodyPr wrap="square" rtlCol="0">
            <a:spAutoFit/>
          </a:bodyPr>
          <a:lstStyle/>
          <a:p>
            <a:r>
              <a:rPr lang="hu-HU" dirty="0" err="1">
                <a:solidFill>
                  <a:srgbClr val="0070C0"/>
                </a:solidFill>
              </a:rPr>
              <a:t>Balki</a:t>
            </a:r>
            <a:r>
              <a:rPr lang="hu-HU" dirty="0">
                <a:solidFill>
                  <a:srgbClr val="0070C0"/>
                </a:solidFill>
              </a:rPr>
              <a:t> M, </a:t>
            </a:r>
            <a:r>
              <a:rPr lang="hu-HU" dirty="0" err="1">
                <a:solidFill>
                  <a:srgbClr val="0070C0"/>
                </a:solidFill>
              </a:rPr>
              <a:t>Carvalho</a:t>
            </a:r>
            <a:r>
              <a:rPr lang="hu-HU" dirty="0">
                <a:solidFill>
                  <a:srgbClr val="0070C0"/>
                </a:solidFill>
              </a:rPr>
              <a:t> JCA. </a:t>
            </a:r>
            <a:r>
              <a:rPr lang="hu-HU" dirty="0" err="1">
                <a:solidFill>
                  <a:srgbClr val="0070C0"/>
                </a:solidFill>
              </a:rPr>
              <a:t>Intraoperative</a:t>
            </a:r>
            <a:r>
              <a:rPr lang="hu-HU" dirty="0">
                <a:solidFill>
                  <a:srgbClr val="0070C0"/>
                </a:solidFill>
              </a:rPr>
              <a:t> </a:t>
            </a:r>
            <a:r>
              <a:rPr lang="hu-HU" dirty="0" err="1">
                <a:solidFill>
                  <a:srgbClr val="0070C0"/>
                </a:solidFill>
              </a:rPr>
              <a:t>nausea</a:t>
            </a:r>
            <a:r>
              <a:rPr lang="hu-HU" dirty="0">
                <a:solidFill>
                  <a:srgbClr val="0070C0"/>
                </a:solidFill>
              </a:rPr>
              <a:t> and </a:t>
            </a:r>
            <a:r>
              <a:rPr lang="hu-HU" dirty="0" err="1">
                <a:solidFill>
                  <a:srgbClr val="0070C0"/>
                </a:solidFill>
              </a:rPr>
              <a:t>vomiting</a:t>
            </a:r>
            <a:r>
              <a:rPr lang="hu-HU" dirty="0">
                <a:solidFill>
                  <a:srgbClr val="0070C0"/>
                </a:solidFill>
              </a:rPr>
              <a:t> </a:t>
            </a:r>
            <a:r>
              <a:rPr lang="hu-HU" dirty="0" err="1">
                <a:solidFill>
                  <a:srgbClr val="0070C0"/>
                </a:solidFill>
              </a:rPr>
              <a:t>during</a:t>
            </a:r>
            <a:r>
              <a:rPr lang="hu-HU" dirty="0">
                <a:solidFill>
                  <a:srgbClr val="0070C0"/>
                </a:solidFill>
              </a:rPr>
              <a:t> </a:t>
            </a:r>
            <a:r>
              <a:rPr lang="hu-HU" dirty="0" err="1">
                <a:solidFill>
                  <a:srgbClr val="0070C0"/>
                </a:solidFill>
              </a:rPr>
              <a:t>cesarean</a:t>
            </a:r>
            <a:r>
              <a:rPr lang="hu-HU" dirty="0">
                <a:solidFill>
                  <a:srgbClr val="0070C0"/>
                </a:solidFill>
              </a:rPr>
              <a:t> </a:t>
            </a:r>
            <a:r>
              <a:rPr lang="hu-HU" dirty="0" err="1">
                <a:solidFill>
                  <a:srgbClr val="0070C0"/>
                </a:solidFill>
              </a:rPr>
              <a:t>section</a:t>
            </a:r>
            <a:r>
              <a:rPr lang="hu-HU" dirty="0">
                <a:solidFill>
                  <a:srgbClr val="0070C0"/>
                </a:solidFill>
              </a:rPr>
              <a:t> </a:t>
            </a:r>
            <a:r>
              <a:rPr lang="hu-HU" dirty="0" err="1">
                <a:solidFill>
                  <a:srgbClr val="0070C0"/>
                </a:solidFill>
              </a:rPr>
              <a:t>under</a:t>
            </a:r>
            <a:r>
              <a:rPr lang="hu-HU" dirty="0">
                <a:solidFill>
                  <a:srgbClr val="0070C0"/>
                </a:solidFill>
              </a:rPr>
              <a:t> </a:t>
            </a:r>
            <a:r>
              <a:rPr lang="hu-HU" dirty="0" err="1">
                <a:solidFill>
                  <a:srgbClr val="0070C0"/>
                </a:solidFill>
              </a:rPr>
              <a:t>regional</a:t>
            </a:r>
            <a:r>
              <a:rPr lang="hu-HU" dirty="0">
                <a:solidFill>
                  <a:srgbClr val="0070C0"/>
                </a:solidFill>
              </a:rPr>
              <a:t> </a:t>
            </a:r>
            <a:r>
              <a:rPr lang="hu-HU" dirty="0" err="1">
                <a:solidFill>
                  <a:srgbClr val="0070C0"/>
                </a:solidFill>
              </a:rPr>
              <a:t>anesthesia</a:t>
            </a:r>
            <a:r>
              <a:rPr lang="hu-HU" dirty="0">
                <a:solidFill>
                  <a:srgbClr val="0070C0"/>
                </a:solidFill>
              </a:rPr>
              <a:t>. Int J </a:t>
            </a:r>
            <a:r>
              <a:rPr lang="hu-HU" dirty="0" err="1">
                <a:solidFill>
                  <a:srgbClr val="0070C0"/>
                </a:solidFill>
              </a:rPr>
              <a:t>Obstet</a:t>
            </a:r>
            <a:r>
              <a:rPr lang="hu-HU" dirty="0">
                <a:solidFill>
                  <a:srgbClr val="0070C0"/>
                </a:solidFill>
              </a:rPr>
              <a:t> </a:t>
            </a:r>
            <a:r>
              <a:rPr lang="hu-HU" dirty="0" err="1">
                <a:solidFill>
                  <a:srgbClr val="0070C0"/>
                </a:solidFill>
              </a:rPr>
              <a:t>Anesth</a:t>
            </a:r>
            <a:r>
              <a:rPr lang="hu-HU" dirty="0">
                <a:solidFill>
                  <a:srgbClr val="0070C0"/>
                </a:solidFill>
              </a:rPr>
              <a:t>. 2005;14 230-241</a:t>
            </a:r>
          </a:p>
        </p:txBody>
      </p:sp>
    </p:spTree>
    <p:extLst>
      <p:ext uri="{BB962C8B-B14F-4D97-AF65-F5344CB8AC3E}">
        <p14:creationId xmlns:p14="http://schemas.microsoft.com/office/powerpoint/2010/main" val="3071415058"/>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0777652-9B72-1632-3C15-37B52F5FDFB1}"/>
              </a:ext>
            </a:extLst>
          </p:cNvPr>
          <p:cNvSpPr>
            <a:spLocks noGrp="1"/>
          </p:cNvSpPr>
          <p:nvPr>
            <p:ph type="title"/>
          </p:nvPr>
        </p:nvSpPr>
        <p:spPr>
          <a:xfrm>
            <a:off x="3234076" y="371295"/>
            <a:ext cx="5044541" cy="278438"/>
          </a:xfrm>
        </p:spPr>
        <p:txBody>
          <a:bodyPr/>
          <a:lstStyle/>
          <a:p>
            <a:r>
              <a:rPr lang="hu-HU" sz="3200" dirty="0">
                <a:solidFill>
                  <a:srgbClr val="0070C0"/>
                </a:solidFill>
                <a:latin typeface="Poppins Regular" panose="020B0604020202020204" charset="-18"/>
                <a:cs typeface="Poppins Regular" panose="020B0604020202020204" charset="-18"/>
              </a:rPr>
              <a:t>Környezeti hatások</a:t>
            </a:r>
          </a:p>
        </p:txBody>
      </p:sp>
      <p:sp>
        <p:nvSpPr>
          <p:cNvPr id="4" name="Szöveg helye 3">
            <a:extLst>
              <a:ext uri="{FF2B5EF4-FFF2-40B4-BE49-F238E27FC236}">
                <a16:creationId xmlns:a16="http://schemas.microsoft.com/office/drawing/2014/main" id="{508117E0-1FA2-21F9-4C5C-F18CFE07EEB9}"/>
              </a:ext>
            </a:extLst>
          </p:cNvPr>
          <p:cNvSpPr>
            <a:spLocks noGrp="1"/>
          </p:cNvSpPr>
          <p:nvPr>
            <p:ph type="body" sz="quarter" idx="15"/>
          </p:nvPr>
        </p:nvSpPr>
        <p:spPr>
          <a:xfrm>
            <a:off x="460434" y="1100475"/>
            <a:ext cx="11271131" cy="3532618"/>
          </a:xfrm>
        </p:spPr>
        <p:txBody>
          <a:bodyPr/>
          <a:lstStyle/>
          <a:p>
            <a:pPr>
              <a:buFont typeface="Wingdings" panose="05000000000000000000" pitchFamily="2" charset="2"/>
              <a:buChar char="Ø"/>
            </a:pPr>
            <a:r>
              <a:rPr lang="hu-HU" sz="2000" dirty="0">
                <a:effectLst/>
                <a:latin typeface="Arial" panose="020B0604020202020204" pitchFamily="34" charset="0"/>
                <a:cs typeface="Arial" panose="020B0604020202020204" pitchFamily="34" charset="0"/>
              </a:rPr>
              <a:t>A </a:t>
            </a:r>
            <a:r>
              <a:rPr lang="hu-HU" sz="2000" b="1" dirty="0" err="1">
                <a:effectLst/>
                <a:latin typeface="Arial" panose="020B0604020202020204" pitchFamily="34" charset="0"/>
                <a:cs typeface="Arial" panose="020B0604020202020204" pitchFamily="34" charset="0"/>
              </a:rPr>
              <a:t>Lancet</a:t>
            </a:r>
            <a:r>
              <a:rPr lang="hu-HU" sz="2000" b="1" dirty="0">
                <a:effectLst/>
                <a:latin typeface="Arial" panose="020B0604020202020204" pitchFamily="34" charset="0"/>
                <a:cs typeface="Arial" panose="020B0604020202020204" pitchFamily="34" charset="0"/>
              </a:rPr>
              <a:t> </a:t>
            </a:r>
            <a:r>
              <a:rPr lang="hu-HU" sz="2000" b="1" dirty="0" err="1">
                <a:effectLst/>
                <a:latin typeface="Arial" panose="020B0604020202020204" pitchFamily="34" charset="0"/>
                <a:cs typeface="Arial" panose="020B0604020202020204" pitchFamily="34" charset="0"/>
              </a:rPr>
              <a:t>Countdown</a:t>
            </a:r>
            <a:r>
              <a:rPr lang="hu-HU" sz="2000" dirty="0">
                <a:effectLst/>
                <a:latin typeface="Arial" panose="020B0604020202020204" pitchFamily="34" charset="0"/>
                <a:cs typeface="Arial" panose="020B0604020202020204" pitchFamily="34" charset="0"/>
              </a:rPr>
              <a:t>, egy nemzetközi együttműködés, független, globális megfigyelő rendszert biztosítson a változó éghajlat feltörekvő egészségügyi profiljának nyomon követésére.</a:t>
            </a:r>
          </a:p>
          <a:p>
            <a:pPr>
              <a:buFont typeface="Wingdings" panose="05000000000000000000" pitchFamily="2" charset="2"/>
              <a:buChar char="Ø"/>
            </a:pPr>
            <a:r>
              <a:rPr lang="hu-HU" sz="2000" b="0" i="0" dirty="0">
                <a:solidFill>
                  <a:srgbClr val="2E2E2E"/>
                </a:solidFill>
                <a:effectLst/>
                <a:latin typeface="Arial" panose="020B0604020202020204" pitchFamily="34" charset="0"/>
                <a:cs typeface="Arial" panose="020B0604020202020204" pitchFamily="34" charset="0"/>
              </a:rPr>
              <a:t>5 évvel ezelőtt az országok elkötelezték magukat amellett, hogy a globális felmelegedést "jóval 2 ° C alatt" tartják a mérföldkőnek számító </a:t>
            </a:r>
            <a:r>
              <a:rPr lang="hu-HU" sz="2000" b="1" i="0" dirty="0">
                <a:solidFill>
                  <a:srgbClr val="2E2E2E"/>
                </a:solidFill>
                <a:effectLst/>
                <a:latin typeface="Arial" panose="020B0604020202020204" pitchFamily="34" charset="0"/>
                <a:cs typeface="Arial" panose="020B0604020202020204" pitchFamily="34" charset="0"/>
              </a:rPr>
              <a:t>Párizsi Megállapodás</a:t>
            </a:r>
            <a:r>
              <a:rPr lang="hu-HU" sz="2000" b="0" i="0" dirty="0">
                <a:solidFill>
                  <a:srgbClr val="2E2E2E"/>
                </a:solidFill>
                <a:effectLst/>
                <a:latin typeface="Arial" panose="020B0604020202020204" pitchFamily="34" charset="0"/>
                <a:cs typeface="Arial" panose="020B0604020202020204" pitchFamily="34" charset="0"/>
              </a:rPr>
              <a:t> részeként (2015 óta jelenleg + 2)</a:t>
            </a:r>
            <a:endParaRPr lang="hu-HU" sz="2000" dirty="0">
              <a:latin typeface="Arial" panose="020B0604020202020204" pitchFamily="34" charset="0"/>
              <a:cs typeface="Arial" panose="020B0604020202020204" pitchFamily="34" charset="0"/>
            </a:endParaRPr>
          </a:p>
          <a:p>
            <a:pPr>
              <a:buFont typeface="Wingdings" panose="05000000000000000000" pitchFamily="2" charset="2"/>
              <a:buChar char="Ø"/>
            </a:pPr>
            <a:r>
              <a:rPr lang="hu-HU" sz="2000" dirty="0">
                <a:effectLst/>
                <a:latin typeface="Arial" panose="020B0604020202020204" pitchFamily="34" charset="0"/>
                <a:cs typeface="Arial" panose="020B0604020202020204" pitchFamily="34" charset="0"/>
              </a:rPr>
              <a:t>Az inhalációs érzéstelenítők hozzájárulnak a globális felmelegedéshez </a:t>
            </a:r>
          </a:p>
          <a:p>
            <a:pPr>
              <a:buFont typeface="Wingdings" panose="05000000000000000000" pitchFamily="2" charset="2"/>
              <a:buChar char="Ø"/>
            </a:pPr>
            <a:r>
              <a:rPr lang="hu-HU" sz="2000" dirty="0">
                <a:effectLst/>
                <a:latin typeface="Arial" panose="020B0604020202020204" pitchFamily="34" charset="0"/>
                <a:cs typeface="Arial" panose="020B0604020202020204" pitchFamily="34" charset="0"/>
              </a:rPr>
              <a:t>A TIVA használata négyszer kisebb üvegház hatást romboló hatással rendelkezik  mint a HA és az NO</a:t>
            </a:r>
            <a:r>
              <a:rPr lang="hu-HU" sz="2000" baseline="-25000" dirty="0">
                <a:effectLst/>
                <a:latin typeface="Arial" panose="020B0604020202020204" pitchFamily="34" charset="0"/>
                <a:cs typeface="Arial" panose="020B0604020202020204" pitchFamily="34" charset="0"/>
              </a:rPr>
              <a:t>2</a:t>
            </a:r>
          </a:p>
          <a:p>
            <a:pPr>
              <a:buFont typeface="Wingdings" panose="05000000000000000000" pitchFamily="2" charset="2"/>
              <a:buChar char="Ø"/>
            </a:pPr>
            <a:r>
              <a:rPr lang="hu-HU" sz="2000" dirty="0">
                <a:effectLst/>
                <a:latin typeface="Arial" panose="020B0604020202020204" pitchFamily="34" charset="0"/>
                <a:cs typeface="Arial" panose="020B0604020202020204" pitchFamily="34" charset="0"/>
              </a:rPr>
              <a:t>A  TIVA környezetre gyakorolt negatív ok a</a:t>
            </a:r>
            <a:r>
              <a:rPr kumimoji="0" lang="hu-HU" sz="2000" b="0" i="0" u="none" strike="noStrike" kern="1200" cap="none" spc="0" normalizeH="0" baseline="0" noProof="0" dirty="0">
                <a:ln>
                  <a:noFill/>
                </a:ln>
                <a:solidFill>
                  <a:srgbClr val="121D46"/>
                </a:solidFill>
                <a:effectLst/>
                <a:uLnTx/>
                <a:uFillTx/>
                <a:latin typeface="Arial" panose="020B0604020202020204" pitchFamily="34" charset="0"/>
                <a:cs typeface="Arial" panose="020B0604020202020204" pitchFamily="34" charset="0"/>
              </a:rPr>
              <a:t> a műanyag fecskendők és gyógyszerek előállításához és </a:t>
            </a:r>
            <a:r>
              <a:rPr kumimoji="0" lang="hu-HU" sz="2000" b="0" i="0" u="none" strike="noStrike" kern="1200" cap="none" spc="0" normalizeH="0" baseline="0" noProof="0" dirty="0" err="1">
                <a:ln>
                  <a:noFill/>
                </a:ln>
                <a:solidFill>
                  <a:srgbClr val="121D46"/>
                </a:solidFill>
                <a:effectLst/>
                <a:uLnTx/>
                <a:uFillTx/>
                <a:latin typeface="Arial" panose="020B0604020202020204" pitchFamily="34" charset="0"/>
                <a:cs typeface="Arial" panose="020B0604020202020204" pitchFamily="34" charset="0"/>
              </a:rPr>
              <a:t>megsemmísétéséhez</a:t>
            </a:r>
            <a:r>
              <a:rPr lang="hu-HU" sz="2000" dirty="0">
                <a:effectLst/>
                <a:latin typeface="Arial" panose="020B0604020202020204" pitchFamily="34" charset="0"/>
                <a:cs typeface="Arial" panose="020B0604020202020204" pitchFamily="34" charset="0"/>
              </a:rPr>
              <a:t> felhasznált energia</a:t>
            </a:r>
          </a:p>
        </p:txBody>
      </p:sp>
      <p:sp>
        <p:nvSpPr>
          <p:cNvPr id="5" name="Szövegdoboz 4">
            <a:extLst>
              <a:ext uri="{FF2B5EF4-FFF2-40B4-BE49-F238E27FC236}">
                <a16:creationId xmlns:a16="http://schemas.microsoft.com/office/drawing/2014/main" id="{FB7D6FC0-4F83-AA70-5136-BE4A04514D10}"/>
              </a:ext>
            </a:extLst>
          </p:cNvPr>
          <p:cNvSpPr txBox="1"/>
          <p:nvPr/>
        </p:nvSpPr>
        <p:spPr>
          <a:xfrm>
            <a:off x="559526" y="5736976"/>
            <a:ext cx="8849360" cy="1020023"/>
          </a:xfrm>
          <a:prstGeom prst="rect">
            <a:avLst/>
          </a:prstGeom>
          <a:noFill/>
        </p:spPr>
        <p:txBody>
          <a:bodyPr wrap="square" rtlCol="0">
            <a:spAutoFit/>
          </a:bodyPr>
          <a:lstStyle/>
          <a:p>
            <a:r>
              <a:rPr lang="en-US" dirty="0">
                <a:solidFill>
                  <a:srgbClr val="0070C0"/>
                </a:solidFill>
              </a:rPr>
              <a:t>Watts N, Amann M, Arnell N, et al. The 2020 report of The Lancet Countdown on</a:t>
            </a:r>
          </a:p>
          <a:p>
            <a:r>
              <a:rPr lang="en-US" dirty="0">
                <a:solidFill>
                  <a:srgbClr val="0070C0"/>
                </a:solidFill>
              </a:rPr>
              <a:t>health and climate change: responding to converging crises. Lancet.</a:t>
            </a:r>
          </a:p>
          <a:p>
            <a:r>
              <a:rPr lang="en-US" dirty="0">
                <a:solidFill>
                  <a:srgbClr val="0070C0"/>
                </a:solidFill>
              </a:rPr>
              <a:t>2021;397:129–170 Ryan SM, Nielsen CJ. Global warming potential of inhaled anesthetics: application</a:t>
            </a:r>
          </a:p>
          <a:p>
            <a:r>
              <a:rPr lang="en-US" dirty="0">
                <a:solidFill>
                  <a:srgbClr val="0070C0"/>
                </a:solidFill>
              </a:rPr>
              <a:t>to clinical use. </a:t>
            </a:r>
            <a:r>
              <a:rPr lang="en-US" dirty="0" err="1">
                <a:solidFill>
                  <a:srgbClr val="0070C0"/>
                </a:solidFill>
              </a:rPr>
              <a:t>Anesth</a:t>
            </a:r>
            <a:r>
              <a:rPr lang="en-US" dirty="0">
                <a:solidFill>
                  <a:srgbClr val="0070C0"/>
                </a:solidFill>
              </a:rPr>
              <a:t> </a:t>
            </a:r>
            <a:r>
              <a:rPr lang="en-US" dirty="0" err="1">
                <a:solidFill>
                  <a:srgbClr val="0070C0"/>
                </a:solidFill>
              </a:rPr>
              <a:t>Analg</a:t>
            </a:r>
            <a:r>
              <a:rPr lang="en-US" dirty="0">
                <a:solidFill>
                  <a:srgbClr val="0070C0"/>
                </a:solidFill>
              </a:rPr>
              <a:t>. 2010;111:92–98</a:t>
            </a:r>
            <a:endParaRPr lang="hu-HU" dirty="0">
              <a:solidFill>
                <a:srgbClr val="0070C0"/>
              </a:solidFill>
            </a:endParaRPr>
          </a:p>
        </p:txBody>
      </p:sp>
    </p:spTree>
    <p:extLst>
      <p:ext uri="{BB962C8B-B14F-4D97-AF65-F5344CB8AC3E}">
        <p14:creationId xmlns:p14="http://schemas.microsoft.com/office/powerpoint/2010/main" val="81766142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2B37E1B-29E9-9DB9-72C6-16F1C4CD00E5}"/>
              </a:ext>
            </a:extLst>
          </p:cNvPr>
          <p:cNvSpPr>
            <a:spLocks noGrp="1"/>
          </p:cNvSpPr>
          <p:nvPr>
            <p:ph type="title"/>
          </p:nvPr>
        </p:nvSpPr>
        <p:spPr>
          <a:xfrm>
            <a:off x="3239829" y="719228"/>
            <a:ext cx="10749375" cy="554400"/>
          </a:xfrm>
        </p:spPr>
        <p:txBody>
          <a:bodyPr/>
          <a:lstStyle/>
          <a:p>
            <a:r>
              <a:rPr lang="hu-HU" sz="2800" dirty="0">
                <a:solidFill>
                  <a:schemeClr val="accent5"/>
                </a:solidFill>
                <a:latin typeface="Poppins Regular" panose="020B0604020202020204" charset="-18"/>
                <a:cs typeface="Poppins Regular" panose="020B0604020202020204" charset="-18"/>
              </a:rPr>
              <a:t>Üvegház hatás, széndioxid kvóta</a:t>
            </a:r>
          </a:p>
        </p:txBody>
      </p:sp>
      <p:sp>
        <p:nvSpPr>
          <p:cNvPr id="4" name="Szöveg helye 3">
            <a:extLst>
              <a:ext uri="{FF2B5EF4-FFF2-40B4-BE49-F238E27FC236}">
                <a16:creationId xmlns:a16="http://schemas.microsoft.com/office/drawing/2014/main" id="{B97F825A-AFE0-3BDC-19CC-4F1C9C2BABEE}"/>
              </a:ext>
            </a:extLst>
          </p:cNvPr>
          <p:cNvSpPr>
            <a:spLocks noGrp="1"/>
          </p:cNvSpPr>
          <p:nvPr>
            <p:ph type="body" sz="quarter" idx="15"/>
          </p:nvPr>
        </p:nvSpPr>
        <p:spPr>
          <a:xfrm>
            <a:off x="359228" y="1552037"/>
            <a:ext cx="10482943" cy="5338620"/>
          </a:xfrm>
        </p:spPr>
        <p:txBody>
          <a:bodyPr/>
          <a:lstStyle/>
          <a:p>
            <a:pPr marL="285750" indent="-285750">
              <a:buFont typeface="Wingdings" panose="05000000000000000000" pitchFamily="2" charset="2"/>
              <a:buChar char="Ø"/>
            </a:pPr>
            <a:r>
              <a:rPr lang="hu-HU" sz="1800" b="0" i="0" dirty="0">
                <a:solidFill>
                  <a:srgbClr val="212121"/>
                </a:solidFill>
                <a:effectLst/>
                <a:latin typeface="Arial" panose="020B0604020202020204" pitchFamily="34" charset="0"/>
                <a:cs typeface="Arial" panose="020B0604020202020204" pitchFamily="34" charset="0"/>
              </a:rPr>
              <a:t> </a:t>
            </a:r>
            <a:r>
              <a:rPr lang="hu-HU" sz="2000" b="0" i="0" dirty="0">
                <a:solidFill>
                  <a:srgbClr val="212121"/>
                </a:solidFill>
                <a:effectLst/>
                <a:latin typeface="Arial" panose="020B0604020202020204" pitchFamily="34" charset="0"/>
                <a:cs typeface="Arial" panose="020B0604020202020204" pitchFamily="34" charset="0"/>
              </a:rPr>
              <a:t>A klinikai alkalmazás során kifejtett relatív hatásuk kiszámítása lehetővé teszi az egymással és általában a szén-dioxid-kibocsátással való összehasonlítást</a:t>
            </a:r>
          </a:p>
          <a:p>
            <a:pPr marL="285750" indent="-285750">
              <a:buFont typeface="Wingdings" panose="05000000000000000000" pitchFamily="2" charset="2"/>
              <a:buChar char="Ø"/>
            </a:pPr>
            <a:r>
              <a:rPr lang="hu-HU" sz="2000" b="0" i="0" dirty="0">
                <a:solidFill>
                  <a:srgbClr val="212121"/>
                </a:solidFill>
                <a:effectLst/>
                <a:latin typeface="Arial" panose="020B0604020202020204" pitchFamily="34" charset="0"/>
                <a:cs typeface="Arial" panose="020B0604020202020204" pitchFamily="34" charset="0"/>
              </a:rPr>
              <a:t>Kiszámították a </a:t>
            </a:r>
            <a:r>
              <a:rPr lang="hu-HU" sz="2000" b="0" i="0" dirty="0" err="1">
                <a:solidFill>
                  <a:srgbClr val="212121"/>
                </a:solidFill>
                <a:effectLst/>
                <a:latin typeface="Arial" panose="020B0604020202020204" pitchFamily="34" charset="0"/>
                <a:cs typeface="Arial" panose="020B0604020202020204" pitchFamily="34" charset="0"/>
              </a:rPr>
              <a:t>dezflurán</a:t>
            </a:r>
            <a:r>
              <a:rPr lang="hu-HU" sz="2000" b="0" i="0" dirty="0">
                <a:solidFill>
                  <a:srgbClr val="212121"/>
                </a:solidFill>
                <a:effectLst/>
                <a:latin typeface="Arial" panose="020B0604020202020204" pitchFamily="34" charset="0"/>
                <a:cs typeface="Arial" panose="020B0604020202020204" pitchFamily="34" charset="0"/>
              </a:rPr>
              <a:t>, </a:t>
            </a:r>
            <a:r>
              <a:rPr lang="hu-HU" sz="2000" b="0" i="0" dirty="0" err="1">
                <a:solidFill>
                  <a:srgbClr val="212121"/>
                </a:solidFill>
                <a:effectLst/>
                <a:latin typeface="Arial" panose="020B0604020202020204" pitchFamily="34" charset="0"/>
                <a:cs typeface="Arial" panose="020B0604020202020204" pitchFamily="34" charset="0"/>
              </a:rPr>
              <a:t>szevoflurán</a:t>
            </a:r>
            <a:r>
              <a:rPr lang="hu-HU" sz="2000" b="0" i="0" dirty="0">
                <a:solidFill>
                  <a:srgbClr val="212121"/>
                </a:solidFill>
                <a:effectLst/>
                <a:latin typeface="Arial" panose="020B0604020202020204" pitchFamily="34" charset="0"/>
                <a:cs typeface="Arial" panose="020B0604020202020204" pitchFamily="34" charset="0"/>
              </a:rPr>
              <a:t> és </a:t>
            </a:r>
            <a:r>
              <a:rPr lang="hu-HU" sz="2000" b="0" i="0" dirty="0" err="1">
                <a:solidFill>
                  <a:srgbClr val="212121"/>
                </a:solidFill>
                <a:effectLst/>
                <a:latin typeface="Arial" panose="020B0604020202020204" pitchFamily="34" charset="0"/>
                <a:cs typeface="Arial" panose="020B0604020202020204" pitchFamily="34" charset="0"/>
              </a:rPr>
              <a:t>izoflurán</a:t>
            </a:r>
            <a:r>
              <a:rPr lang="hu-HU" sz="2000" b="0" i="0" dirty="0">
                <a:solidFill>
                  <a:srgbClr val="212121"/>
                </a:solidFill>
                <a:effectLst/>
                <a:latin typeface="Arial" panose="020B0604020202020204" pitchFamily="34" charset="0"/>
                <a:cs typeface="Arial" panose="020B0604020202020204" pitchFamily="34" charset="0"/>
              </a:rPr>
              <a:t> húszéves globális felmelegedési potenciálját (</a:t>
            </a:r>
            <a:r>
              <a:rPr lang="hu-HU" sz="1800" b="1" i="0" dirty="0">
                <a:solidFill>
                  <a:srgbClr val="212121"/>
                </a:solidFill>
                <a:effectLst/>
                <a:latin typeface="Arial" panose="020B0604020202020204" pitchFamily="34" charset="0"/>
                <a:cs typeface="Arial" panose="020B0604020202020204" pitchFamily="34" charset="0"/>
              </a:rPr>
              <a:t>GWP </a:t>
            </a:r>
            <a:r>
              <a:rPr lang="hu-HU" sz="1800" b="1" i="0" dirty="0">
                <a:solidFill>
                  <a:srgbClr val="374151"/>
                </a:solidFill>
                <a:effectLst/>
                <a:latin typeface="Arial" panose="020B0604020202020204" pitchFamily="34" charset="0"/>
                <a:cs typeface="Arial" panose="020B0604020202020204" pitchFamily="34" charset="0"/>
              </a:rPr>
              <a:t>Gross World </a:t>
            </a:r>
            <a:r>
              <a:rPr lang="hu-HU" sz="1800" b="1" i="0" dirty="0" err="1">
                <a:solidFill>
                  <a:srgbClr val="374151"/>
                </a:solidFill>
                <a:effectLst/>
                <a:latin typeface="Arial" panose="020B0604020202020204" pitchFamily="34" charset="0"/>
                <a:cs typeface="Arial" panose="020B0604020202020204" pitchFamily="34" charset="0"/>
              </a:rPr>
              <a:t>Product</a:t>
            </a:r>
            <a:r>
              <a:rPr lang="hu-HU" sz="2000" b="0" i="0" dirty="0">
                <a:solidFill>
                  <a:srgbClr val="212121"/>
                </a:solidFill>
                <a:effectLst/>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hu-HU" sz="2000" b="1" i="0" dirty="0">
                <a:solidFill>
                  <a:srgbClr val="212121"/>
                </a:solidFill>
                <a:effectLst/>
                <a:latin typeface="Arial" panose="020B0604020202020204" pitchFamily="34" charset="0"/>
                <a:cs typeface="Arial" panose="020B0604020202020204" pitchFamily="34" charset="0"/>
              </a:rPr>
              <a:t> </a:t>
            </a:r>
            <a:r>
              <a:rPr lang="hu-HU" sz="2000" b="0" i="0" dirty="0">
                <a:solidFill>
                  <a:srgbClr val="212121"/>
                </a:solidFill>
                <a:effectLst/>
                <a:latin typeface="Arial" panose="020B0604020202020204" pitchFamily="34" charset="0"/>
                <a:cs typeface="Arial" panose="020B0604020202020204" pitchFamily="34" charset="0"/>
              </a:rPr>
              <a:t>A belélegzett érzéstelenítők GWP értékei a következők voltak: </a:t>
            </a:r>
            <a:r>
              <a:rPr lang="hu-HU" sz="2000" b="0" i="0" dirty="0" err="1">
                <a:solidFill>
                  <a:srgbClr val="212121"/>
                </a:solidFill>
                <a:effectLst/>
                <a:latin typeface="Arial" panose="020B0604020202020204" pitchFamily="34" charset="0"/>
                <a:cs typeface="Arial" panose="020B0604020202020204" pitchFamily="34" charset="0"/>
              </a:rPr>
              <a:t>szevoflurán</a:t>
            </a:r>
            <a:r>
              <a:rPr lang="hu-HU" sz="2000" b="0" i="0" dirty="0">
                <a:solidFill>
                  <a:srgbClr val="212121"/>
                </a:solidFill>
                <a:effectLst/>
                <a:latin typeface="Arial" panose="020B0604020202020204" pitchFamily="34" charset="0"/>
                <a:cs typeface="Arial" panose="020B0604020202020204" pitchFamily="34" charset="0"/>
              </a:rPr>
              <a:t> 349, </a:t>
            </a:r>
            <a:r>
              <a:rPr lang="hu-HU" sz="2000" b="0" i="0" dirty="0" err="1">
                <a:solidFill>
                  <a:srgbClr val="212121"/>
                </a:solidFill>
                <a:effectLst/>
                <a:latin typeface="Arial" panose="020B0604020202020204" pitchFamily="34" charset="0"/>
                <a:cs typeface="Arial" panose="020B0604020202020204" pitchFamily="34" charset="0"/>
              </a:rPr>
              <a:t>izoflurán</a:t>
            </a:r>
            <a:r>
              <a:rPr lang="hu-HU" sz="2000" b="0" i="0" dirty="0">
                <a:solidFill>
                  <a:srgbClr val="212121"/>
                </a:solidFill>
                <a:effectLst/>
                <a:latin typeface="Arial" panose="020B0604020202020204" pitchFamily="34" charset="0"/>
                <a:cs typeface="Arial" panose="020B0604020202020204" pitchFamily="34" charset="0"/>
              </a:rPr>
              <a:t> 1401 és </a:t>
            </a:r>
            <a:r>
              <a:rPr lang="hu-HU" sz="2000" b="0" i="0" dirty="0" err="1">
                <a:solidFill>
                  <a:srgbClr val="212121"/>
                </a:solidFill>
                <a:effectLst/>
                <a:latin typeface="Arial" panose="020B0604020202020204" pitchFamily="34" charset="0"/>
                <a:cs typeface="Arial" panose="020B0604020202020204" pitchFamily="34" charset="0"/>
              </a:rPr>
              <a:t>dezflurán</a:t>
            </a:r>
            <a:r>
              <a:rPr lang="hu-HU" sz="2000" b="0" i="0" dirty="0">
                <a:solidFill>
                  <a:srgbClr val="212121"/>
                </a:solidFill>
                <a:effectLst/>
                <a:latin typeface="Arial" panose="020B0604020202020204" pitchFamily="34" charset="0"/>
                <a:cs typeface="Arial" panose="020B0604020202020204" pitchFamily="34" charset="0"/>
              </a:rPr>
              <a:t> 3714. </a:t>
            </a:r>
          </a:p>
          <a:p>
            <a:pPr marL="285750" indent="-285750">
              <a:buFont typeface="Wingdings" panose="05000000000000000000" pitchFamily="2" charset="2"/>
              <a:buChar char="Ø"/>
            </a:pPr>
            <a:r>
              <a:rPr lang="hu-HU" sz="2000" b="0" i="0" dirty="0">
                <a:solidFill>
                  <a:srgbClr val="333333"/>
                </a:solidFill>
                <a:effectLst/>
                <a:latin typeface="Arial" panose="020B0604020202020204" pitchFamily="34" charset="0"/>
                <a:cs typeface="Arial" panose="020B0604020202020204" pitchFamily="34" charset="0"/>
              </a:rPr>
              <a:t> A publikált légköri élettartam </a:t>
            </a:r>
            <a:r>
              <a:rPr lang="hu-HU" sz="2000" b="1" i="0" dirty="0">
                <a:solidFill>
                  <a:srgbClr val="333333"/>
                </a:solidFill>
                <a:effectLst/>
                <a:latin typeface="Arial" panose="020B0604020202020204" pitchFamily="34" charset="0"/>
                <a:cs typeface="Arial" panose="020B0604020202020204" pitchFamily="34" charset="0"/>
              </a:rPr>
              <a:t>1,4 és 21,4 </a:t>
            </a:r>
            <a:r>
              <a:rPr lang="hu-HU" sz="2000" b="0" i="0" dirty="0">
                <a:solidFill>
                  <a:srgbClr val="333333"/>
                </a:solidFill>
                <a:effectLst/>
                <a:latin typeface="Arial" panose="020B0604020202020204" pitchFamily="34" charset="0"/>
                <a:cs typeface="Arial" panose="020B0604020202020204" pitchFamily="34" charset="0"/>
              </a:rPr>
              <a:t>év között van a </a:t>
            </a:r>
            <a:r>
              <a:rPr lang="hu-HU" sz="2000" b="0" i="0" dirty="0" err="1">
                <a:solidFill>
                  <a:srgbClr val="333333"/>
                </a:solidFill>
                <a:effectLst/>
                <a:latin typeface="Arial" panose="020B0604020202020204" pitchFamily="34" charset="0"/>
                <a:cs typeface="Arial" panose="020B0604020202020204" pitchFamily="34" charset="0"/>
              </a:rPr>
              <a:t>szevoflurán</a:t>
            </a:r>
            <a:r>
              <a:rPr lang="hu-HU" sz="2000" b="0" i="0" dirty="0">
                <a:solidFill>
                  <a:srgbClr val="333333"/>
                </a:solidFill>
                <a:effectLst/>
                <a:latin typeface="Arial" panose="020B0604020202020204" pitchFamily="34" charset="0"/>
                <a:cs typeface="Arial" panose="020B0604020202020204" pitchFamily="34" charset="0"/>
              </a:rPr>
              <a:t> és a </a:t>
            </a:r>
            <a:r>
              <a:rPr lang="hu-HU" sz="2000" b="0" i="0" dirty="0" err="1">
                <a:solidFill>
                  <a:srgbClr val="333333"/>
                </a:solidFill>
                <a:effectLst/>
                <a:latin typeface="Arial" panose="020B0604020202020204" pitchFamily="34" charset="0"/>
                <a:cs typeface="Arial" panose="020B0604020202020204" pitchFamily="34" charset="0"/>
              </a:rPr>
              <a:t>dezflurán</a:t>
            </a:r>
            <a:r>
              <a:rPr lang="hu-HU" sz="2000" b="0" i="0" dirty="0">
                <a:solidFill>
                  <a:srgbClr val="333333"/>
                </a:solidFill>
                <a:effectLst/>
                <a:latin typeface="Arial" panose="020B0604020202020204" pitchFamily="34" charset="0"/>
                <a:cs typeface="Arial" panose="020B0604020202020204" pitchFamily="34" charset="0"/>
              </a:rPr>
              <a:t> esetében</a:t>
            </a:r>
          </a:p>
          <a:p>
            <a:pPr marL="285750" indent="-285750">
              <a:buFont typeface="Wingdings" panose="05000000000000000000" pitchFamily="2" charset="2"/>
              <a:buChar char="Ø"/>
            </a:pPr>
            <a:r>
              <a:rPr lang="hu-HU" sz="2000" i="0" dirty="0">
                <a:latin typeface="Arial" panose="020B0604020202020204" pitchFamily="34" charset="0"/>
                <a:cs typeface="Arial" panose="020B0604020202020204" pitchFamily="34" charset="0"/>
              </a:rPr>
              <a:t> Az egészségügyi tevékenységek teljes hatása az USA teljes ÜHG-kibocsátásának 8%-át  és a teljes szén-dioxid-kibocsátás </a:t>
            </a:r>
            <a:r>
              <a:rPr lang="hu-HU" sz="2000" i="0" dirty="0">
                <a:solidFill>
                  <a:srgbClr val="FF0000"/>
                </a:solidFill>
                <a:latin typeface="Arial" panose="020B0604020202020204" pitchFamily="34" charset="0"/>
                <a:cs typeface="Arial" panose="020B0604020202020204" pitchFamily="34" charset="0"/>
              </a:rPr>
              <a:t>7%-át</a:t>
            </a:r>
            <a:r>
              <a:rPr lang="hu-HU" sz="2000" i="0" dirty="0">
                <a:latin typeface="Arial" panose="020B0604020202020204" pitchFamily="34" charset="0"/>
                <a:cs typeface="Arial" panose="020B0604020202020204" pitchFamily="34" charset="0"/>
              </a:rPr>
              <a:t>  teszi ki.</a:t>
            </a:r>
          </a:p>
        </p:txBody>
      </p:sp>
      <p:sp>
        <p:nvSpPr>
          <p:cNvPr id="5" name="Szövegdoboz 4">
            <a:extLst>
              <a:ext uri="{FF2B5EF4-FFF2-40B4-BE49-F238E27FC236}">
                <a16:creationId xmlns:a16="http://schemas.microsoft.com/office/drawing/2014/main" id="{7722B8B3-9826-F5E2-B84E-372B06B04C3E}"/>
              </a:ext>
            </a:extLst>
          </p:cNvPr>
          <p:cNvSpPr txBox="1"/>
          <p:nvPr/>
        </p:nvSpPr>
        <p:spPr>
          <a:xfrm>
            <a:off x="359228" y="6285677"/>
            <a:ext cx="9187543" cy="556178"/>
          </a:xfrm>
          <a:prstGeom prst="rect">
            <a:avLst/>
          </a:prstGeom>
          <a:noFill/>
        </p:spPr>
        <p:txBody>
          <a:bodyPr wrap="square" rtlCol="0">
            <a:spAutoFit/>
          </a:bodyPr>
          <a:lstStyle/>
          <a:p>
            <a:r>
              <a:rPr lang="en-US" dirty="0">
                <a:solidFill>
                  <a:schemeClr val="accent5"/>
                </a:solidFill>
              </a:rPr>
              <a:t>Global Warming Potential of Inhaled Anesthetics: Application to Clinical Use</a:t>
            </a:r>
            <a:r>
              <a:rPr lang="hu-HU" dirty="0">
                <a:solidFill>
                  <a:schemeClr val="accent5"/>
                </a:solidFill>
              </a:rPr>
              <a:t> </a:t>
            </a:r>
            <a:r>
              <a:rPr lang="en-US" dirty="0">
                <a:solidFill>
                  <a:schemeClr val="accent5"/>
                </a:solidFill>
              </a:rPr>
              <a:t>International Society for </a:t>
            </a:r>
            <a:r>
              <a:rPr lang="en-US" dirty="0" err="1">
                <a:solidFill>
                  <a:schemeClr val="accent5"/>
                </a:solidFill>
              </a:rPr>
              <a:t>Anaesthetic</a:t>
            </a:r>
            <a:r>
              <a:rPr lang="en-US" dirty="0">
                <a:solidFill>
                  <a:schemeClr val="accent5"/>
                </a:solidFill>
              </a:rPr>
              <a:t> Pharmacology</a:t>
            </a:r>
            <a:endParaRPr lang="hu-HU" dirty="0">
              <a:solidFill>
                <a:schemeClr val="accent5"/>
              </a:solidFill>
            </a:endParaRPr>
          </a:p>
        </p:txBody>
      </p:sp>
      <p:pic>
        <p:nvPicPr>
          <p:cNvPr id="3" name="Kép 2">
            <a:extLst>
              <a:ext uri="{FF2B5EF4-FFF2-40B4-BE49-F238E27FC236}">
                <a16:creationId xmlns:a16="http://schemas.microsoft.com/office/drawing/2014/main" id="{4D6732A5-9D1D-6D3C-D2A4-693B806D5B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225" y="463600"/>
            <a:ext cx="1721090" cy="827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4242443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zövegdoboz 6">
            <a:extLst>
              <a:ext uri="{FF2B5EF4-FFF2-40B4-BE49-F238E27FC236}">
                <a16:creationId xmlns:a16="http://schemas.microsoft.com/office/drawing/2014/main" id="{540A36D5-1C51-A6F8-24CE-619C4ABD579F}"/>
              </a:ext>
            </a:extLst>
          </p:cNvPr>
          <p:cNvSpPr txBox="1"/>
          <p:nvPr/>
        </p:nvSpPr>
        <p:spPr>
          <a:xfrm>
            <a:off x="664029" y="3635263"/>
            <a:ext cx="11134599" cy="523220"/>
          </a:xfrm>
          <a:prstGeom prst="rect">
            <a:avLst/>
          </a:prstGeom>
          <a:noFill/>
        </p:spPr>
        <p:txBody>
          <a:bodyPr wrap="square">
            <a:spAutoFit/>
          </a:bodyPr>
          <a:lstStyle/>
          <a:p>
            <a:r>
              <a:rPr lang="hu-HU" sz="2800" dirty="0">
                <a:solidFill>
                  <a:srgbClr val="E9E9E9"/>
                </a:solidFill>
                <a:latin typeface="Poppins Regular" panose="020B0604020202020204" charset="-18"/>
                <a:cs typeface="Poppins Regular" panose="020B0604020202020204" charset="-18"/>
              </a:rPr>
              <a:t>Sürgősségi császármetszés  =      Általános érzéstelenítés</a:t>
            </a:r>
          </a:p>
        </p:txBody>
      </p:sp>
      <p:sp>
        <p:nvSpPr>
          <p:cNvPr id="9" name="Szövegdoboz 8">
            <a:extLst>
              <a:ext uri="{FF2B5EF4-FFF2-40B4-BE49-F238E27FC236}">
                <a16:creationId xmlns:a16="http://schemas.microsoft.com/office/drawing/2014/main" id="{3EB292C3-960D-88E5-8C0E-67FE848EA646}"/>
              </a:ext>
            </a:extLst>
          </p:cNvPr>
          <p:cNvSpPr txBox="1"/>
          <p:nvPr/>
        </p:nvSpPr>
        <p:spPr>
          <a:xfrm>
            <a:off x="1240970" y="4629674"/>
            <a:ext cx="9339943" cy="48372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u-HU" sz="2800" b="0" i="0" u="none" strike="noStrike" kern="1200" cap="none" spc="0" normalizeH="0" baseline="0" noProof="0" dirty="0">
                <a:ln>
                  <a:noFill/>
                </a:ln>
                <a:solidFill>
                  <a:srgbClr val="E9E9E9"/>
                </a:solidFill>
                <a:effectLst/>
                <a:uLnTx/>
                <a:uFillTx/>
                <a:latin typeface="Poppins Regular" panose="020B0604020202020204" charset="-18"/>
                <a:cs typeface="Poppins Regular" panose="020B0604020202020204" charset="-18"/>
              </a:rPr>
              <a:t>Regionális anesztézia =       Spinál anesztézia</a:t>
            </a:r>
          </a:p>
        </p:txBody>
      </p:sp>
      <p:sp>
        <p:nvSpPr>
          <p:cNvPr id="10" name="Szorzás 3">
            <a:extLst>
              <a:ext uri="{FF2B5EF4-FFF2-40B4-BE49-F238E27FC236}">
                <a16:creationId xmlns:a16="http://schemas.microsoft.com/office/drawing/2014/main" id="{A176A677-9236-95E2-3404-D07779C06286}"/>
              </a:ext>
            </a:extLst>
          </p:cNvPr>
          <p:cNvSpPr/>
          <p:nvPr/>
        </p:nvSpPr>
        <p:spPr>
          <a:xfrm>
            <a:off x="5742956" y="3585145"/>
            <a:ext cx="488372" cy="62345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Szorzás 3">
            <a:extLst>
              <a:ext uri="{FF2B5EF4-FFF2-40B4-BE49-F238E27FC236}">
                <a16:creationId xmlns:a16="http://schemas.microsoft.com/office/drawing/2014/main" id="{DBB1F73C-ABD3-9CE7-8848-E76986A7327A}"/>
              </a:ext>
            </a:extLst>
          </p:cNvPr>
          <p:cNvSpPr/>
          <p:nvPr/>
        </p:nvSpPr>
        <p:spPr>
          <a:xfrm>
            <a:off x="5742956" y="4489941"/>
            <a:ext cx="488372" cy="62345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Szövegdoboz 11">
            <a:extLst>
              <a:ext uri="{FF2B5EF4-FFF2-40B4-BE49-F238E27FC236}">
                <a16:creationId xmlns:a16="http://schemas.microsoft.com/office/drawing/2014/main" id="{9C224896-C230-F056-22BE-A1C0823754F6}"/>
              </a:ext>
            </a:extLst>
          </p:cNvPr>
          <p:cNvSpPr txBox="1"/>
          <p:nvPr/>
        </p:nvSpPr>
        <p:spPr>
          <a:xfrm>
            <a:off x="2699658" y="2264228"/>
            <a:ext cx="8621486" cy="646331"/>
          </a:xfrm>
          <a:prstGeom prst="rect">
            <a:avLst/>
          </a:prstGeom>
          <a:noFill/>
        </p:spPr>
        <p:txBody>
          <a:bodyPr wrap="square" rtlCol="0">
            <a:spAutoFit/>
          </a:bodyPr>
          <a:lstStyle/>
          <a:p>
            <a:r>
              <a:rPr lang="hu-HU" sz="3600" dirty="0">
                <a:solidFill>
                  <a:srgbClr val="0070C0"/>
                </a:solidFill>
              </a:rPr>
              <a:t>Sürgősségi császármetszések érzéstelenítése</a:t>
            </a:r>
          </a:p>
        </p:txBody>
      </p:sp>
      <p:pic>
        <p:nvPicPr>
          <p:cNvPr id="1026" name="Picture 2" descr="C-section: What to expect, and 9 tips for a faster recovery">
            <a:extLst>
              <a:ext uri="{FF2B5EF4-FFF2-40B4-BE49-F238E27FC236}">
                <a16:creationId xmlns:a16="http://schemas.microsoft.com/office/drawing/2014/main" id="{BD4E0499-49FD-F85D-6DF4-0633435978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936" y="327325"/>
            <a:ext cx="2386693" cy="17900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Kép 2">
            <a:extLst>
              <a:ext uri="{FF2B5EF4-FFF2-40B4-BE49-F238E27FC236}">
                <a16:creationId xmlns:a16="http://schemas.microsoft.com/office/drawing/2014/main" id="{8A0CC5AD-6982-12E6-D11C-62EF6B515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3998" y="513137"/>
            <a:ext cx="2535309" cy="121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413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városkép - nagy · photos">
            <a:extLst>
              <a:ext uri="{FF2B5EF4-FFF2-40B4-BE49-F238E27FC236}">
                <a16:creationId xmlns:a16="http://schemas.microsoft.com/office/drawing/2014/main" id="{EEEE95CA-4E1A-61D0-65A2-D0DAA21FF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7088"/>
            <a:ext cx="6933973" cy="6658093"/>
          </a:xfrm>
          <a:prstGeom prst="ellipse">
            <a:avLst/>
          </a:prstGeom>
          <a:ln w="63500" cap="rnd">
            <a:solidFill>
              <a:srgbClr val="17316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85092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out)">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51998A4C-0502-2621-E9FD-E7C1F18F0AF2}"/>
              </a:ext>
            </a:extLst>
          </p:cNvPr>
          <p:cNvSpPr txBox="1"/>
          <p:nvPr/>
        </p:nvSpPr>
        <p:spPr>
          <a:xfrm>
            <a:off x="633221" y="1360192"/>
            <a:ext cx="6425737" cy="707886"/>
          </a:xfrm>
          <a:prstGeom prst="rect">
            <a:avLst/>
          </a:prstGeom>
          <a:noFill/>
        </p:spPr>
        <p:txBody>
          <a:bodyPr wrap="square" rtlCol="0">
            <a:spAutoFit/>
          </a:bodyPr>
          <a:lstStyle/>
          <a:p>
            <a:r>
              <a:rPr lang="hu-HU" sz="4000" dirty="0" err="1">
                <a:solidFill>
                  <a:srgbClr val="E9E9E9"/>
                </a:solidFill>
              </a:rPr>
              <a:t>Dezfluran</a:t>
            </a:r>
            <a:r>
              <a:rPr lang="hu-HU" sz="4000" dirty="0">
                <a:solidFill>
                  <a:srgbClr val="E9E9E9"/>
                </a:solidFill>
              </a:rPr>
              <a:t> 2026.</a:t>
            </a:r>
          </a:p>
        </p:txBody>
      </p:sp>
      <p:sp>
        <p:nvSpPr>
          <p:cNvPr id="3" name="Szövegdoboz 2">
            <a:extLst>
              <a:ext uri="{FF2B5EF4-FFF2-40B4-BE49-F238E27FC236}">
                <a16:creationId xmlns:a16="http://schemas.microsoft.com/office/drawing/2014/main" id="{DF7790C8-D7DE-92C2-C9D7-4412ACC018D1}"/>
              </a:ext>
            </a:extLst>
          </p:cNvPr>
          <p:cNvSpPr txBox="1"/>
          <p:nvPr/>
        </p:nvSpPr>
        <p:spPr>
          <a:xfrm>
            <a:off x="735980" y="4531617"/>
            <a:ext cx="7783551" cy="707886"/>
          </a:xfrm>
          <a:prstGeom prst="rect">
            <a:avLst/>
          </a:prstGeom>
          <a:noFill/>
        </p:spPr>
        <p:txBody>
          <a:bodyPr wrap="square" rtlCol="0">
            <a:spAutoFit/>
          </a:bodyPr>
          <a:lstStyle/>
          <a:p>
            <a:r>
              <a:rPr lang="hu-HU" sz="4000" dirty="0" err="1">
                <a:solidFill>
                  <a:srgbClr val="E9E9E9"/>
                </a:solidFill>
              </a:rPr>
              <a:t>Szevolurane</a:t>
            </a:r>
            <a:r>
              <a:rPr lang="hu-HU" sz="4000" dirty="0">
                <a:solidFill>
                  <a:srgbClr val="E9E9E9"/>
                </a:solidFill>
              </a:rPr>
              <a:t> 2030.</a:t>
            </a:r>
          </a:p>
        </p:txBody>
      </p:sp>
      <p:pic>
        <p:nvPicPr>
          <p:cNvPr id="1026" name="Picture 2" descr="Baxter 10019064634 - McKesson Medical-Surgical">
            <a:extLst>
              <a:ext uri="{FF2B5EF4-FFF2-40B4-BE49-F238E27FC236}">
                <a16:creationId xmlns:a16="http://schemas.microsoft.com/office/drawing/2014/main" id="{1215D428-2AE3-90A2-E1A9-2E12BE1A6B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549" y="510943"/>
            <a:ext cx="2092409" cy="27857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cxnSp>
        <p:nvCxnSpPr>
          <p:cNvPr id="7" name="Egyenes összekötő 6">
            <a:extLst>
              <a:ext uri="{FF2B5EF4-FFF2-40B4-BE49-F238E27FC236}">
                <a16:creationId xmlns:a16="http://schemas.microsoft.com/office/drawing/2014/main" id="{04D94828-DF99-13E5-FC29-538E9FCB4F72}"/>
              </a:ext>
            </a:extLst>
          </p:cNvPr>
          <p:cNvCxnSpPr/>
          <p:nvPr/>
        </p:nvCxnSpPr>
        <p:spPr>
          <a:xfrm>
            <a:off x="4389071" y="744489"/>
            <a:ext cx="3048000" cy="2318657"/>
          </a:xfrm>
          <a:prstGeom prst="line">
            <a:avLst/>
          </a:prstGeom>
          <a:ln w="57150"/>
          <a:effectLst>
            <a:reflection blurRad="6350" stA="50000" endA="300" endPos="55000" dir="5400000" sy="-100000" algn="bl" rotWithShape="0"/>
          </a:effectLst>
        </p:spPr>
        <p:style>
          <a:lnRef idx="2">
            <a:schemeClr val="accent2"/>
          </a:lnRef>
          <a:fillRef idx="0">
            <a:schemeClr val="accent2"/>
          </a:fillRef>
          <a:effectRef idx="1">
            <a:schemeClr val="accent2"/>
          </a:effectRef>
          <a:fontRef idx="minor">
            <a:schemeClr val="tx1"/>
          </a:fontRef>
        </p:style>
      </p:cxnSp>
      <p:pic>
        <p:nvPicPr>
          <p:cNvPr id="1028" name="Picture 4" descr="Baxter 10019065164 - McKesson Medical-Surgical">
            <a:extLst>
              <a:ext uri="{FF2B5EF4-FFF2-40B4-BE49-F238E27FC236}">
                <a16:creationId xmlns:a16="http://schemas.microsoft.com/office/drawing/2014/main" id="{64275147-B104-6358-6F04-9AAC5C4E9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907" y="3370856"/>
            <a:ext cx="2143831" cy="2880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cxnSp>
        <p:nvCxnSpPr>
          <p:cNvPr id="9" name="Egyenes összekötő 8">
            <a:extLst>
              <a:ext uri="{FF2B5EF4-FFF2-40B4-BE49-F238E27FC236}">
                <a16:creationId xmlns:a16="http://schemas.microsoft.com/office/drawing/2014/main" id="{B34DB2EA-BDE8-60A6-D334-E238F482A92E}"/>
              </a:ext>
            </a:extLst>
          </p:cNvPr>
          <p:cNvCxnSpPr/>
          <p:nvPr/>
        </p:nvCxnSpPr>
        <p:spPr>
          <a:xfrm>
            <a:off x="6429762" y="3516088"/>
            <a:ext cx="3026229" cy="2786743"/>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783658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 calcmode="lin" valueType="num">
                                      <p:cBhvr additive="base">
                                        <p:cTn id="14" dur="500" fill="hold"/>
                                        <p:tgtEl>
                                          <p:spTgt spid="1028"/>
                                        </p:tgtEl>
                                        <p:attrNameLst>
                                          <p:attrName>ppt_x</p:attrName>
                                        </p:attrNameLst>
                                      </p:cBhvr>
                                      <p:tavLst>
                                        <p:tav tm="0">
                                          <p:val>
                                            <p:strVal val="#ppt_x"/>
                                          </p:val>
                                        </p:tav>
                                        <p:tav tm="100000">
                                          <p:val>
                                            <p:strVal val="#ppt_x"/>
                                          </p:val>
                                        </p:tav>
                                      </p:tavLst>
                                    </p:anim>
                                    <p:anim calcmode="lin" valueType="num">
                                      <p:cBhvr additive="base">
                                        <p:cTn id="15"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A képen közlekedés, vízijármű, kültéri, ég látható&#10;&#10;Automatikusan generált leírás">
            <a:extLst>
              <a:ext uri="{FF2B5EF4-FFF2-40B4-BE49-F238E27FC236}">
                <a16:creationId xmlns:a16="http://schemas.microsoft.com/office/drawing/2014/main" id="{37C5D945-2496-701B-370F-45B72FA95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87" y="456519"/>
            <a:ext cx="5845483" cy="28950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Kép 6" descr="A képen közlekedés, vízijármű, hajó, Hajóépítés látható&#10;&#10;Automatikusan generált leírás">
            <a:extLst>
              <a:ext uri="{FF2B5EF4-FFF2-40B4-BE49-F238E27FC236}">
                <a16:creationId xmlns:a16="http://schemas.microsoft.com/office/drawing/2014/main" id="{E67954C7-E010-2900-F964-5454218F4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337" y="830063"/>
            <a:ext cx="5600794" cy="35677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Kép 8" descr="A képen szöveg, kültéri, ég, jármű látható&#10;&#10;Automatikusan generált leírás">
            <a:extLst>
              <a:ext uri="{FF2B5EF4-FFF2-40B4-BE49-F238E27FC236}">
                <a16:creationId xmlns:a16="http://schemas.microsoft.com/office/drawing/2014/main" id="{7C93225F-9779-8C6D-8E48-203533DA7B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0582" y="3766457"/>
            <a:ext cx="5600794" cy="28950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973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_Recording_20230511_155805_Facebook">
            <a:hlinkClick r:id="" action="ppaction://media"/>
            <a:extLst>
              <a:ext uri="{FF2B5EF4-FFF2-40B4-BE49-F238E27FC236}">
                <a16:creationId xmlns:a16="http://schemas.microsoft.com/office/drawing/2014/main" id="{0BE07D84-5376-78B8-E9B9-20C59E784B4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3671" r="3001"/>
          <a:stretch/>
        </p:blipFill>
        <p:spPr>
          <a:xfrm>
            <a:off x="1780521" y="366506"/>
            <a:ext cx="4863347" cy="6260000"/>
          </a:xfrm>
          <a:prstGeom prst="rect">
            <a:avLst/>
          </a:prstGeom>
          <a:ln w="12700">
            <a:solidFill>
              <a:srgbClr val="173163"/>
            </a:solidFill>
          </a:ln>
        </p:spPr>
      </p:pic>
      <p:pic>
        <p:nvPicPr>
          <p:cNvPr id="3" name="Kép 2">
            <a:extLst>
              <a:ext uri="{FF2B5EF4-FFF2-40B4-BE49-F238E27FC236}">
                <a16:creationId xmlns:a16="http://schemas.microsoft.com/office/drawing/2014/main" id="{6648EAD6-3220-285D-F5C7-12D2C55EE7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1479" y="187015"/>
            <a:ext cx="1551638" cy="7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8639293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A képen Orvosi felszerelés, fedett pályás, személy, szoba látható&#10;&#10;Automatikusan generált leírás">
            <a:extLst>
              <a:ext uri="{FF2B5EF4-FFF2-40B4-BE49-F238E27FC236}">
                <a16:creationId xmlns:a16="http://schemas.microsoft.com/office/drawing/2014/main" id="{D2333806-2030-44F6-8920-F3F1A21444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39" t="5368" r="10379"/>
          <a:stretch/>
        </p:blipFill>
        <p:spPr>
          <a:xfrm rot="5400000">
            <a:off x="95370" y="995302"/>
            <a:ext cx="5752620" cy="4867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zövegdoboz 1">
            <a:extLst>
              <a:ext uri="{FF2B5EF4-FFF2-40B4-BE49-F238E27FC236}">
                <a16:creationId xmlns:a16="http://schemas.microsoft.com/office/drawing/2014/main" id="{2F1777D7-75D8-4C89-23C1-8D84420B158A}"/>
              </a:ext>
            </a:extLst>
          </p:cNvPr>
          <p:cNvSpPr txBox="1"/>
          <p:nvPr/>
        </p:nvSpPr>
        <p:spPr>
          <a:xfrm>
            <a:off x="5606142" y="3105834"/>
            <a:ext cx="4082143" cy="646331"/>
          </a:xfrm>
          <a:prstGeom prst="rect">
            <a:avLst/>
          </a:prstGeom>
          <a:noFill/>
        </p:spPr>
        <p:txBody>
          <a:bodyPr wrap="square" rtlCol="0">
            <a:spAutoFit/>
          </a:bodyPr>
          <a:lstStyle/>
          <a:p>
            <a:r>
              <a:rPr lang="hu-HU" sz="3600" dirty="0">
                <a:solidFill>
                  <a:srgbClr val="E9E9E9"/>
                </a:solidFill>
              </a:rPr>
              <a:t>Nem adom.</a:t>
            </a:r>
          </a:p>
        </p:txBody>
      </p:sp>
      <p:pic>
        <p:nvPicPr>
          <p:cNvPr id="3" name="Kép 2">
            <a:extLst>
              <a:ext uri="{FF2B5EF4-FFF2-40B4-BE49-F238E27FC236}">
                <a16:creationId xmlns:a16="http://schemas.microsoft.com/office/drawing/2014/main" id="{19349391-14E2-86EF-C298-163DAC6A6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1479" y="187015"/>
            <a:ext cx="1551638" cy="7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146550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18DAEC4-4C2F-A93F-5FD5-81ABA4707178}"/>
              </a:ext>
            </a:extLst>
          </p:cNvPr>
          <p:cNvSpPr>
            <a:spLocks noGrp="1"/>
          </p:cNvSpPr>
          <p:nvPr>
            <p:ph type="title"/>
          </p:nvPr>
        </p:nvSpPr>
        <p:spPr>
          <a:xfrm>
            <a:off x="630224" y="454838"/>
            <a:ext cx="10749375" cy="554400"/>
          </a:xfrm>
        </p:spPr>
        <p:txBody>
          <a:bodyPr/>
          <a:lstStyle/>
          <a:p>
            <a:pPr algn="ctr"/>
            <a:r>
              <a:rPr lang="hu-HU" sz="2800" dirty="0">
                <a:solidFill>
                  <a:srgbClr val="0070C0"/>
                </a:solidFill>
                <a:latin typeface="Poppins Regular" panose="020B0604020202020204" charset="-18"/>
                <a:cs typeface="Poppins Regular" panose="020B0604020202020204" charset="-18"/>
              </a:rPr>
              <a:t>Indikációi: Specifikus anyai kórképek 1. </a:t>
            </a:r>
          </a:p>
        </p:txBody>
      </p:sp>
      <p:sp>
        <p:nvSpPr>
          <p:cNvPr id="4" name="Szöveg helye 3">
            <a:extLst>
              <a:ext uri="{FF2B5EF4-FFF2-40B4-BE49-F238E27FC236}">
                <a16:creationId xmlns:a16="http://schemas.microsoft.com/office/drawing/2014/main" id="{6778C1B3-0326-CB42-658B-6AE57B330F79}"/>
              </a:ext>
            </a:extLst>
          </p:cNvPr>
          <p:cNvSpPr>
            <a:spLocks noGrp="1"/>
          </p:cNvSpPr>
          <p:nvPr>
            <p:ph type="body" sz="quarter" idx="15"/>
          </p:nvPr>
        </p:nvSpPr>
        <p:spPr>
          <a:xfrm>
            <a:off x="852974" y="857969"/>
            <a:ext cx="10526625" cy="4430690"/>
          </a:xfrm>
        </p:spPr>
        <p:txBody>
          <a:bodyPr/>
          <a:lstStyle/>
          <a:p>
            <a:r>
              <a:rPr lang="hu-HU" dirty="0">
                <a:latin typeface="Arial" panose="020B0604020202020204" pitchFamily="34" charset="0"/>
                <a:cs typeface="Arial" panose="020B0604020202020204" pitchFamily="34" charset="0"/>
              </a:rPr>
              <a:t>Elsősorban „</a:t>
            </a:r>
            <a:r>
              <a:rPr lang="hu-HU" dirty="0" err="1">
                <a:latin typeface="Arial" panose="020B0604020202020204" pitchFamily="34" charset="0"/>
                <a:cs typeface="Arial" panose="020B0604020202020204" pitchFamily="34" charset="0"/>
              </a:rPr>
              <a:t>Case</a:t>
            </a:r>
            <a:r>
              <a:rPr lang="hu-HU" dirty="0">
                <a:latin typeface="Arial" panose="020B0604020202020204" pitchFamily="34" charset="0"/>
                <a:cs typeface="Arial" panose="020B0604020202020204" pitchFamily="34" charset="0"/>
              </a:rPr>
              <a:t> </a:t>
            </a:r>
            <a:r>
              <a:rPr lang="hu-HU" dirty="0" err="1">
                <a:latin typeface="Arial" panose="020B0604020202020204" pitchFamily="34" charset="0"/>
                <a:cs typeface="Arial" panose="020B0604020202020204" pitchFamily="34" charset="0"/>
              </a:rPr>
              <a:t>reportok</a:t>
            </a:r>
            <a:r>
              <a:rPr lang="hu-HU" dirty="0">
                <a:latin typeface="Arial" panose="020B0604020202020204" pitchFamily="34" charset="0"/>
                <a:cs typeface="Arial" panose="020B0604020202020204" pitchFamily="34" charset="0"/>
              </a:rPr>
              <a:t>” alapján</a:t>
            </a:r>
          </a:p>
          <a:p>
            <a:r>
              <a:rPr lang="hu-HU" dirty="0">
                <a:latin typeface="Arial" panose="020B0604020202020204" pitchFamily="34" charset="0"/>
                <a:cs typeface="Arial" panose="020B0604020202020204" pitchFamily="34" charset="0"/>
              </a:rPr>
              <a:t>Három fő indikációs terület </a:t>
            </a:r>
          </a:p>
          <a:p>
            <a:pPr lvl="1"/>
            <a:r>
              <a:rPr lang="hu-HU" dirty="0" err="1">
                <a:solidFill>
                  <a:srgbClr val="0070C0"/>
                </a:solidFill>
                <a:latin typeface="Arial" panose="020B0604020202020204" pitchFamily="34" charset="0"/>
                <a:cs typeface="Arial" panose="020B0604020202020204" pitchFamily="34" charset="0"/>
              </a:rPr>
              <a:t>Malifgnus</a:t>
            </a:r>
            <a:r>
              <a:rPr lang="hu-HU" dirty="0">
                <a:solidFill>
                  <a:srgbClr val="0070C0"/>
                </a:solidFill>
                <a:latin typeface="Arial" panose="020B0604020202020204" pitchFamily="34" charset="0"/>
                <a:cs typeface="Arial" panose="020B0604020202020204" pitchFamily="34" charset="0"/>
              </a:rPr>
              <a:t> hipertermiára fogékony nő</a:t>
            </a:r>
          </a:p>
          <a:p>
            <a:pPr lvl="2"/>
            <a:r>
              <a:rPr lang="hu-HU" dirty="0">
                <a:latin typeface="Arial" panose="020B0604020202020204" pitchFamily="34" charset="0"/>
                <a:cs typeface="Arial" panose="020B0604020202020204" pitchFamily="34" charset="0"/>
              </a:rPr>
              <a:t>Az anya ismert MH beteg, a magzat MH érzékeny, apai vonalon MH</a:t>
            </a:r>
          </a:p>
          <a:p>
            <a:pPr lvl="2"/>
            <a:r>
              <a:rPr lang="hu-HU" dirty="0">
                <a:effectLst/>
                <a:latin typeface="Arial" panose="020B0604020202020204" pitchFamily="34" charset="0"/>
                <a:cs typeface="Arial" panose="020B0604020202020204" pitchFamily="34" charset="0"/>
              </a:rPr>
              <a:t>A </a:t>
            </a:r>
            <a:r>
              <a:rPr lang="hu-HU" dirty="0" err="1">
                <a:effectLst/>
                <a:latin typeface="Arial" panose="020B0604020202020204" pitchFamily="34" charset="0"/>
                <a:cs typeface="Arial" panose="020B0604020202020204" pitchFamily="34" charset="0"/>
              </a:rPr>
              <a:t>Hyperthermia</a:t>
            </a:r>
            <a:r>
              <a:rPr lang="hu-HU" dirty="0">
                <a:effectLst/>
                <a:latin typeface="Arial" panose="020B0604020202020204" pitchFamily="34" charset="0"/>
                <a:cs typeface="Arial" panose="020B0604020202020204" pitchFamily="34" charset="0"/>
              </a:rPr>
              <a:t> Group javasolta, hogy a </a:t>
            </a:r>
            <a:r>
              <a:rPr lang="hu-HU" dirty="0" err="1">
                <a:effectLst/>
                <a:latin typeface="Arial" panose="020B0604020202020204" pitchFamily="34" charset="0"/>
                <a:cs typeface="Arial" panose="020B0604020202020204" pitchFamily="34" charset="0"/>
              </a:rPr>
              <a:t>neuraxiális</a:t>
            </a:r>
            <a:r>
              <a:rPr lang="hu-HU" dirty="0">
                <a:effectLst/>
                <a:latin typeface="Arial" panose="020B0604020202020204" pitchFamily="34" charset="0"/>
                <a:cs typeface="Arial" panose="020B0604020202020204" pitchFamily="34" charset="0"/>
              </a:rPr>
              <a:t> érzéstelenítés előnyben részesítjük a CD-t minden ismert és/vagy lehetséges helyzetben</a:t>
            </a:r>
            <a:endParaRPr lang="hu-HU" dirty="0">
              <a:latin typeface="Arial" panose="020B0604020202020204" pitchFamily="34" charset="0"/>
              <a:cs typeface="Arial" panose="020B0604020202020204" pitchFamily="34" charset="0"/>
            </a:endParaRPr>
          </a:p>
          <a:p>
            <a:pPr lvl="1"/>
            <a:r>
              <a:rPr lang="hu-HU" dirty="0">
                <a:solidFill>
                  <a:srgbClr val="0070C0"/>
                </a:solidFill>
                <a:latin typeface="Arial" panose="020B0604020202020204" pitchFamily="34" charset="0"/>
                <a:cs typeface="Arial" panose="020B0604020202020204" pitchFamily="34" charset="0"/>
              </a:rPr>
              <a:t>Kardiovaszkuláris betegségek</a:t>
            </a:r>
          </a:p>
          <a:p>
            <a:pPr lvl="2"/>
            <a:r>
              <a:rPr lang="hu-HU" dirty="0">
                <a:effectLst/>
                <a:latin typeface="Arial" panose="020B0604020202020204" pitchFamily="34" charset="0"/>
                <a:cs typeface="Arial" panose="020B0604020202020204" pitchFamily="34" charset="0"/>
              </a:rPr>
              <a:t>A standard intravénás, majd inhalációs érzéstelenítés túlnyomórészt a </a:t>
            </a:r>
            <a:r>
              <a:rPr lang="hu-HU" dirty="0" err="1">
                <a:effectLst/>
                <a:latin typeface="Arial" panose="020B0604020202020204" pitchFamily="34" charset="0"/>
                <a:cs typeface="Arial" panose="020B0604020202020204" pitchFamily="34" charset="0"/>
              </a:rPr>
              <a:t>propofol</a:t>
            </a:r>
            <a:r>
              <a:rPr lang="hu-HU" dirty="0">
                <a:effectLst/>
                <a:latin typeface="Arial" panose="020B0604020202020204" pitchFamily="34" charset="0"/>
                <a:cs typeface="Arial" panose="020B0604020202020204" pitchFamily="34" charset="0"/>
              </a:rPr>
              <a:t> és a </a:t>
            </a:r>
            <a:r>
              <a:rPr lang="hu-HU" dirty="0" err="1">
                <a:effectLst/>
                <a:latin typeface="Arial" panose="020B0604020202020204" pitchFamily="34" charset="0"/>
                <a:cs typeface="Arial" panose="020B0604020202020204" pitchFamily="34" charset="0"/>
              </a:rPr>
              <a:t>remifentanil</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kardiostabilabb</a:t>
            </a:r>
            <a:r>
              <a:rPr lang="hu-HU" dirty="0">
                <a:effectLst/>
                <a:latin typeface="Arial" panose="020B0604020202020204" pitchFamily="34" charset="0"/>
                <a:cs typeface="Arial" panose="020B0604020202020204" pitchFamily="34" charset="0"/>
              </a:rPr>
              <a:t> profilja alapján TCI. </a:t>
            </a:r>
          </a:p>
          <a:p>
            <a:pPr lvl="2"/>
            <a:r>
              <a:rPr lang="hu-HU" dirty="0">
                <a:effectLst/>
                <a:latin typeface="Arial" panose="020B0604020202020204" pitchFamily="34" charset="0"/>
                <a:cs typeface="Arial" panose="020B0604020202020204" pitchFamily="34" charset="0"/>
              </a:rPr>
              <a:t>A </a:t>
            </a:r>
            <a:r>
              <a:rPr lang="hu-HU" dirty="0" err="1">
                <a:effectLst/>
                <a:latin typeface="Arial" panose="020B0604020202020204" pitchFamily="34" charset="0"/>
                <a:cs typeface="Arial" panose="020B0604020202020204" pitchFamily="34" charset="0"/>
              </a:rPr>
              <a:t>remifentanil</a:t>
            </a:r>
            <a:r>
              <a:rPr lang="hu-HU" dirty="0">
                <a:effectLst/>
                <a:latin typeface="Arial" panose="020B0604020202020204" pitchFamily="34" charset="0"/>
                <a:cs typeface="Arial" panose="020B0604020202020204" pitchFamily="34" charset="0"/>
              </a:rPr>
              <a:t> tompítja a stresszválaszt, és </a:t>
            </a:r>
            <a:r>
              <a:rPr lang="hu-HU" dirty="0" err="1">
                <a:effectLst/>
                <a:latin typeface="Arial" panose="020B0604020202020204" pitchFamily="34" charset="0"/>
                <a:cs typeface="Arial" panose="020B0604020202020204" pitchFamily="34" charset="0"/>
              </a:rPr>
              <a:t>vagálisan</a:t>
            </a:r>
            <a:r>
              <a:rPr lang="hu-HU" dirty="0">
                <a:effectLst/>
                <a:latin typeface="Arial" panose="020B0604020202020204" pitchFamily="34" charset="0"/>
                <a:cs typeface="Arial" panose="020B0604020202020204" pitchFamily="34" charset="0"/>
              </a:rPr>
              <a:t> közvetített </a:t>
            </a:r>
            <a:r>
              <a:rPr lang="hu-HU" dirty="0" err="1">
                <a:effectLst/>
                <a:latin typeface="Arial" panose="020B0604020202020204" pitchFamily="34" charset="0"/>
                <a:cs typeface="Arial" panose="020B0604020202020204" pitchFamily="34" charset="0"/>
              </a:rPr>
              <a:t>bradycardiát</a:t>
            </a:r>
            <a:r>
              <a:rPr lang="hu-HU" dirty="0">
                <a:effectLst/>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c</a:t>
            </a:r>
            <a:r>
              <a:rPr lang="hu-HU" dirty="0">
                <a:effectLst/>
                <a:latin typeface="Arial" panose="020B0604020202020204" pitchFamily="34" charset="0"/>
                <a:cs typeface="Arial" panose="020B0604020202020204" pitchFamily="34" charset="0"/>
              </a:rPr>
              <a:t>sökkenti  </a:t>
            </a:r>
            <a:r>
              <a:rPr lang="hu-HU" dirty="0" err="1">
                <a:effectLst/>
                <a:latin typeface="Arial" panose="020B0604020202020204" pitchFamily="34" charset="0"/>
                <a:cs typeface="Arial" panose="020B0604020202020204" pitchFamily="34" charset="0"/>
              </a:rPr>
              <a:t>tachyarrhythmia</a:t>
            </a:r>
            <a:r>
              <a:rPr lang="hu-HU" dirty="0">
                <a:effectLst/>
                <a:latin typeface="Arial" panose="020B0604020202020204" pitchFamily="34" charset="0"/>
                <a:cs typeface="Arial" panose="020B0604020202020204" pitchFamily="34" charset="0"/>
              </a:rPr>
              <a:t>  és a magas vérnyomás kialakulását</a:t>
            </a:r>
          </a:p>
          <a:p>
            <a:pPr lvl="2"/>
            <a:r>
              <a:rPr lang="hu-HU" dirty="0">
                <a:latin typeface="Arial" panose="020B0604020202020204" pitchFamily="34" charset="0"/>
                <a:cs typeface="Arial" panose="020B0604020202020204" pitchFamily="34" charset="0"/>
              </a:rPr>
              <a:t>TCI gyors és egyenletes indukció (Mars, </a:t>
            </a:r>
            <a:r>
              <a:rPr lang="hu-HU" dirty="0" err="1">
                <a:latin typeface="Arial" panose="020B0604020202020204" pitchFamily="34" charset="0"/>
                <a:cs typeface="Arial" panose="020B0604020202020204" pitchFamily="34" charset="0"/>
              </a:rPr>
              <a:t>Schnider</a:t>
            </a:r>
            <a:r>
              <a:rPr lang="hu-HU" dirty="0">
                <a:latin typeface="Arial" panose="020B0604020202020204" pitchFamily="34" charset="0"/>
                <a:cs typeface="Arial" panose="020B0604020202020204" pitchFamily="34" charset="0"/>
              </a:rPr>
              <a:t> protokoll)</a:t>
            </a:r>
          </a:p>
          <a:p>
            <a:pPr lvl="2"/>
            <a:endParaRPr lang="hu-HU" dirty="0">
              <a:latin typeface="Arial" panose="020B0604020202020204" pitchFamily="34" charset="0"/>
              <a:cs typeface="Arial" panose="020B0604020202020204" pitchFamily="34" charset="0"/>
            </a:endParaRPr>
          </a:p>
          <a:p>
            <a:pPr lvl="1"/>
            <a:endParaRPr lang="hu-HU" dirty="0"/>
          </a:p>
        </p:txBody>
      </p:sp>
      <p:sp>
        <p:nvSpPr>
          <p:cNvPr id="6" name="Szövegdoboz 5">
            <a:extLst>
              <a:ext uri="{FF2B5EF4-FFF2-40B4-BE49-F238E27FC236}">
                <a16:creationId xmlns:a16="http://schemas.microsoft.com/office/drawing/2014/main" id="{18F130A7-7AE4-50C7-1E8D-75DE4062CEEB}"/>
              </a:ext>
            </a:extLst>
          </p:cNvPr>
          <p:cNvSpPr txBox="1"/>
          <p:nvPr/>
        </p:nvSpPr>
        <p:spPr>
          <a:xfrm>
            <a:off x="995972" y="5490019"/>
            <a:ext cx="9525000" cy="1020023"/>
          </a:xfrm>
          <a:prstGeom prst="rect">
            <a:avLst/>
          </a:prstGeom>
          <a:noFill/>
        </p:spPr>
        <p:txBody>
          <a:bodyPr wrap="square" rtlCol="0">
            <a:spAutoFit/>
          </a:bodyPr>
          <a:lstStyle/>
          <a:p>
            <a:r>
              <a:rPr lang="hu-HU" dirty="0">
                <a:solidFill>
                  <a:srgbClr val="0070C0"/>
                </a:solidFill>
              </a:rPr>
              <a:t>VV </a:t>
            </a:r>
            <a:r>
              <a:rPr lang="hu-HU" dirty="0" err="1">
                <a:solidFill>
                  <a:srgbClr val="0070C0"/>
                </a:solidFill>
              </a:rPr>
              <a:t>Malignant</a:t>
            </a:r>
            <a:r>
              <a:rPr lang="hu-HU" dirty="0">
                <a:solidFill>
                  <a:srgbClr val="0070C0"/>
                </a:solidFill>
              </a:rPr>
              <a:t> </a:t>
            </a:r>
            <a:r>
              <a:rPr lang="hu-HU" dirty="0" err="1">
                <a:solidFill>
                  <a:srgbClr val="0070C0"/>
                </a:solidFill>
              </a:rPr>
              <a:t>hyperthermia</a:t>
            </a:r>
            <a:r>
              <a:rPr lang="hu-HU" dirty="0">
                <a:solidFill>
                  <a:srgbClr val="0070C0"/>
                </a:solidFill>
              </a:rPr>
              <a:t> </a:t>
            </a:r>
            <a:r>
              <a:rPr lang="hu-HU" dirty="0" err="1">
                <a:solidFill>
                  <a:srgbClr val="0070C0"/>
                </a:solidFill>
              </a:rPr>
              <a:t>during</a:t>
            </a:r>
            <a:r>
              <a:rPr lang="hu-HU" dirty="0">
                <a:solidFill>
                  <a:srgbClr val="0070C0"/>
                </a:solidFill>
              </a:rPr>
              <a:t> </a:t>
            </a:r>
            <a:r>
              <a:rPr lang="hu-HU" dirty="0" err="1">
                <a:solidFill>
                  <a:srgbClr val="0070C0"/>
                </a:solidFill>
              </a:rPr>
              <a:t>pregnancy</a:t>
            </a:r>
            <a:r>
              <a:rPr lang="hu-HU" dirty="0">
                <a:solidFill>
                  <a:srgbClr val="0070C0"/>
                </a:solidFill>
              </a:rPr>
              <a:t> – European </a:t>
            </a:r>
            <a:r>
              <a:rPr lang="hu-HU" dirty="0" err="1">
                <a:solidFill>
                  <a:srgbClr val="0070C0"/>
                </a:solidFill>
              </a:rPr>
              <a:t>Malignant</a:t>
            </a:r>
            <a:r>
              <a:rPr lang="hu-HU" dirty="0">
                <a:solidFill>
                  <a:srgbClr val="0070C0"/>
                </a:solidFill>
              </a:rPr>
              <a:t> </a:t>
            </a:r>
            <a:r>
              <a:rPr lang="hu-HU" dirty="0" err="1">
                <a:solidFill>
                  <a:srgbClr val="0070C0"/>
                </a:solidFill>
              </a:rPr>
              <a:t>Hyperthermia</a:t>
            </a:r>
            <a:r>
              <a:rPr lang="hu-HU" dirty="0">
                <a:solidFill>
                  <a:srgbClr val="0070C0"/>
                </a:solidFill>
              </a:rPr>
              <a:t> Group. </a:t>
            </a:r>
            <a:r>
              <a:rPr lang="hu-HU" dirty="0" err="1">
                <a:solidFill>
                  <a:srgbClr val="0070C0"/>
                </a:solidFill>
              </a:rPr>
              <a:t>Available</a:t>
            </a:r>
            <a:r>
              <a:rPr lang="hu-HU" dirty="0">
                <a:solidFill>
                  <a:srgbClr val="0070C0"/>
                </a:solidFill>
              </a:rPr>
              <a:t> </a:t>
            </a:r>
            <a:r>
              <a:rPr lang="hu-HU" dirty="0" err="1">
                <a:solidFill>
                  <a:srgbClr val="0070C0"/>
                </a:solidFill>
              </a:rPr>
              <a:t>at</a:t>
            </a:r>
            <a:r>
              <a:rPr lang="hu-HU" dirty="0">
                <a:solidFill>
                  <a:srgbClr val="0070C0"/>
                </a:solidFill>
              </a:rPr>
              <a:t>: https://www.emhg.org/recommendations-1/</a:t>
            </a:r>
            <a:r>
              <a:rPr lang="hu-HU" dirty="0" err="1">
                <a:solidFill>
                  <a:srgbClr val="0070C0"/>
                </a:solidFill>
              </a:rPr>
              <a:t>mh-duringpregnancy</a:t>
            </a:r>
            <a:r>
              <a:rPr lang="hu-HU" dirty="0">
                <a:solidFill>
                  <a:srgbClr val="0070C0"/>
                </a:solidFill>
              </a:rPr>
              <a:t>. Accessed </a:t>
            </a:r>
            <a:r>
              <a:rPr lang="hu-HU" dirty="0" err="1">
                <a:solidFill>
                  <a:srgbClr val="0070C0"/>
                </a:solidFill>
              </a:rPr>
              <a:t>January</a:t>
            </a:r>
            <a:r>
              <a:rPr lang="hu-HU" dirty="0">
                <a:solidFill>
                  <a:srgbClr val="0070C0"/>
                </a:solidFill>
              </a:rPr>
              <a:t> 1, 2022.. </a:t>
            </a:r>
            <a:r>
              <a:rPr lang="hu-HU" dirty="0" err="1">
                <a:solidFill>
                  <a:srgbClr val="0070C0"/>
                </a:solidFill>
              </a:rPr>
              <a:t>Frassanito</a:t>
            </a:r>
            <a:r>
              <a:rPr lang="hu-HU" dirty="0">
                <a:solidFill>
                  <a:srgbClr val="0070C0"/>
                </a:solidFill>
              </a:rPr>
              <a:t> L, </a:t>
            </a:r>
            <a:r>
              <a:rPr lang="hu-HU" dirty="0" err="1">
                <a:solidFill>
                  <a:srgbClr val="0070C0"/>
                </a:solidFill>
              </a:rPr>
              <a:t>Vagnoni</a:t>
            </a:r>
            <a:r>
              <a:rPr lang="hu-HU" dirty="0">
                <a:solidFill>
                  <a:srgbClr val="0070C0"/>
                </a:solidFill>
              </a:rPr>
              <a:t> S, </a:t>
            </a:r>
            <a:r>
              <a:rPr lang="hu-HU" dirty="0" err="1">
                <a:solidFill>
                  <a:srgbClr val="0070C0"/>
                </a:solidFill>
              </a:rPr>
              <a:t>Zanfini</a:t>
            </a:r>
            <a:r>
              <a:rPr lang="hu-HU" dirty="0">
                <a:solidFill>
                  <a:srgbClr val="0070C0"/>
                </a:solidFill>
              </a:rPr>
              <a:t> BA, </a:t>
            </a:r>
            <a:r>
              <a:rPr lang="hu-HU" dirty="0" err="1">
                <a:solidFill>
                  <a:srgbClr val="0070C0"/>
                </a:solidFill>
              </a:rPr>
              <a:t>et</a:t>
            </a:r>
            <a:r>
              <a:rPr lang="hu-HU" dirty="0">
                <a:solidFill>
                  <a:srgbClr val="0070C0"/>
                </a:solidFill>
              </a:rPr>
              <a:t> </a:t>
            </a:r>
            <a:r>
              <a:rPr lang="hu-HU" dirty="0" err="1">
                <a:solidFill>
                  <a:srgbClr val="0070C0"/>
                </a:solidFill>
              </a:rPr>
              <a:t>al</a:t>
            </a:r>
            <a:r>
              <a:rPr lang="hu-HU" dirty="0">
                <a:solidFill>
                  <a:srgbClr val="0070C0"/>
                </a:solidFill>
              </a:rPr>
              <a:t>. General </a:t>
            </a:r>
            <a:r>
              <a:rPr lang="hu-HU" dirty="0" err="1">
                <a:solidFill>
                  <a:srgbClr val="0070C0"/>
                </a:solidFill>
              </a:rPr>
              <a:t>anesthesia</a:t>
            </a:r>
            <a:r>
              <a:rPr lang="hu-HU" dirty="0">
                <a:solidFill>
                  <a:srgbClr val="0070C0"/>
                </a:solidFill>
              </a:rPr>
              <a:t> </a:t>
            </a:r>
            <a:r>
              <a:rPr lang="hu-HU" dirty="0" err="1">
                <a:solidFill>
                  <a:srgbClr val="0070C0"/>
                </a:solidFill>
              </a:rPr>
              <a:t>for</a:t>
            </a:r>
            <a:r>
              <a:rPr lang="hu-HU" dirty="0">
                <a:solidFill>
                  <a:srgbClr val="0070C0"/>
                </a:solidFill>
              </a:rPr>
              <a:t> </a:t>
            </a:r>
            <a:r>
              <a:rPr lang="hu-HU" dirty="0" err="1">
                <a:solidFill>
                  <a:srgbClr val="0070C0"/>
                </a:solidFill>
              </a:rPr>
              <a:t>caesarean</a:t>
            </a:r>
            <a:r>
              <a:rPr lang="hu-HU" dirty="0">
                <a:solidFill>
                  <a:srgbClr val="0070C0"/>
                </a:solidFill>
              </a:rPr>
              <a:t> </a:t>
            </a:r>
            <a:r>
              <a:rPr lang="hu-HU" dirty="0" err="1">
                <a:solidFill>
                  <a:srgbClr val="0070C0"/>
                </a:solidFill>
              </a:rPr>
              <a:t>delivery</a:t>
            </a:r>
            <a:endParaRPr lang="hu-HU" dirty="0">
              <a:solidFill>
                <a:srgbClr val="0070C0"/>
              </a:solidFill>
            </a:endParaRPr>
          </a:p>
          <a:p>
            <a:r>
              <a:rPr lang="hu-HU" dirty="0">
                <a:solidFill>
                  <a:srgbClr val="0070C0"/>
                </a:solidFill>
              </a:rPr>
              <a:t>in a </a:t>
            </a:r>
            <a:r>
              <a:rPr lang="hu-HU" dirty="0" err="1">
                <a:solidFill>
                  <a:srgbClr val="0070C0"/>
                </a:solidFill>
              </a:rPr>
              <a:t>pregnant</a:t>
            </a:r>
            <a:r>
              <a:rPr lang="hu-HU" dirty="0">
                <a:solidFill>
                  <a:srgbClr val="0070C0"/>
                </a:solidFill>
              </a:rPr>
              <a:t> </a:t>
            </a:r>
            <a:r>
              <a:rPr lang="hu-HU" dirty="0" err="1">
                <a:solidFill>
                  <a:srgbClr val="0070C0"/>
                </a:solidFill>
              </a:rPr>
              <a:t>woman</a:t>
            </a:r>
            <a:r>
              <a:rPr lang="hu-HU" dirty="0">
                <a:solidFill>
                  <a:srgbClr val="0070C0"/>
                </a:solidFill>
              </a:rPr>
              <a:t> </a:t>
            </a:r>
            <a:r>
              <a:rPr lang="hu-HU" dirty="0" err="1">
                <a:solidFill>
                  <a:srgbClr val="0070C0"/>
                </a:solidFill>
              </a:rPr>
              <a:t>affected</a:t>
            </a:r>
            <a:r>
              <a:rPr lang="hu-HU" dirty="0">
                <a:solidFill>
                  <a:srgbClr val="0070C0"/>
                </a:solidFill>
              </a:rPr>
              <a:t> </a:t>
            </a:r>
            <a:r>
              <a:rPr lang="hu-HU" dirty="0" err="1">
                <a:solidFill>
                  <a:srgbClr val="0070C0"/>
                </a:solidFill>
              </a:rPr>
              <a:t>by</a:t>
            </a:r>
            <a:r>
              <a:rPr lang="hu-HU" dirty="0">
                <a:solidFill>
                  <a:srgbClr val="0070C0"/>
                </a:solidFill>
              </a:rPr>
              <a:t> </a:t>
            </a:r>
            <a:r>
              <a:rPr lang="hu-HU" dirty="0" err="1">
                <a:solidFill>
                  <a:srgbClr val="0070C0"/>
                </a:solidFill>
              </a:rPr>
              <a:t>acute</a:t>
            </a:r>
            <a:r>
              <a:rPr lang="hu-HU" dirty="0">
                <a:solidFill>
                  <a:srgbClr val="0070C0"/>
                </a:solidFill>
              </a:rPr>
              <a:t> </a:t>
            </a:r>
            <a:r>
              <a:rPr lang="hu-HU" dirty="0" err="1">
                <a:solidFill>
                  <a:srgbClr val="0070C0"/>
                </a:solidFill>
              </a:rPr>
              <a:t>myocardial</a:t>
            </a:r>
            <a:r>
              <a:rPr lang="hu-HU" dirty="0">
                <a:solidFill>
                  <a:srgbClr val="0070C0"/>
                </a:solidFill>
              </a:rPr>
              <a:t> </a:t>
            </a:r>
            <a:r>
              <a:rPr lang="hu-HU" dirty="0" err="1">
                <a:solidFill>
                  <a:srgbClr val="0070C0"/>
                </a:solidFill>
              </a:rPr>
              <a:t>infarction</a:t>
            </a:r>
            <a:r>
              <a:rPr lang="hu-HU" dirty="0">
                <a:solidFill>
                  <a:srgbClr val="0070C0"/>
                </a:solidFill>
              </a:rPr>
              <a:t>. </a:t>
            </a:r>
            <a:r>
              <a:rPr lang="hu-HU" dirty="0" err="1">
                <a:solidFill>
                  <a:srgbClr val="0070C0"/>
                </a:solidFill>
              </a:rPr>
              <a:t>Eur</a:t>
            </a:r>
            <a:r>
              <a:rPr lang="hu-HU" dirty="0">
                <a:solidFill>
                  <a:srgbClr val="0070C0"/>
                </a:solidFill>
              </a:rPr>
              <a:t> </a:t>
            </a:r>
            <a:r>
              <a:rPr lang="hu-HU" dirty="0" err="1">
                <a:solidFill>
                  <a:srgbClr val="0070C0"/>
                </a:solidFill>
              </a:rPr>
              <a:t>Rev</a:t>
            </a:r>
            <a:r>
              <a:rPr lang="hu-HU" dirty="0">
                <a:solidFill>
                  <a:srgbClr val="0070C0"/>
                </a:solidFill>
              </a:rPr>
              <a:t> </a:t>
            </a:r>
            <a:r>
              <a:rPr lang="hu-HU" dirty="0" err="1">
                <a:solidFill>
                  <a:srgbClr val="0070C0"/>
                </a:solidFill>
              </a:rPr>
              <a:t>Med</a:t>
            </a:r>
            <a:r>
              <a:rPr lang="hu-HU" dirty="0">
                <a:solidFill>
                  <a:srgbClr val="0070C0"/>
                </a:solidFill>
              </a:rPr>
              <a:t> Pharmacol </a:t>
            </a:r>
            <a:r>
              <a:rPr lang="hu-HU" dirty="0" err="1">
                <a:solidFill>
                  <a:srgbClr val="0070C0"/>
                </a:solidFill>
              </a:rPr>
              <a:t>Sci</a:t>
            </a:r>
            <a:r>
              <a:rPr lang="hu-HU" dirty="0">
                <a:solidFill>
                  <a:srgbClr val="0070C0"/>
                </a:solidFill>
              </a:rPr>
              <a:t>. 2012;16:1123–1126</a:t>
            </a:r>
            <a:r>
              <a:rPr lang="hu-HU" dirty="0"/>
              <a:t>.</a:t>
            </a:r>
          </a:p>
        </p:txBody>
      </p:sp>
      <p:pic>
        <p:nvPicPr>
          <p:cNvPr id="5" name="Kép 4">
            <a:extLst>
              <a:ext uri="{FF2B5EF4-FFF2-40B4-BE49-F238E27FC236}">
                <a16:creationId xmlns:a16="http://schemas.microsoft.com/office/drawing/2014/main" id="{EDB93524-E26A-1B32-B6C7-F1969267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73" y="165243"/>
            <a:ext cx="1551638" cy="7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4660171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8E923D6-8DEA-6669-7CE9-8B3A5C24C5B2}"/>
              </a:ext>
            </a:extLst>
          </p:cNvPr>
          <p:cNvSpPr>
            <a:spLocks noGrp="1"/>
          </p:cNvSpPr>
          <p:nvPr>
            <p:ph type="title"/>
          </p:nvPr>
        </p:nvSpPr>
        <p:spPr>
          <a:xfrm>
            <a:off x="1088152" y="592819"/>
            <a:ext cx="10749375" cy="554400"/>
          </a:xfrm>
        </p:spPr>
        <p:txBody>
          <a:bodyPr/>
          <a:lstStyle/>
          <a:p>
            <a:pPr algn="ctr"/>
            <a:r>
              <a:rPr lang="hu-HU" dirty="0">
                <a:solidFill>
                  <a:srgbClr val="00B0F0"/>
                </a:solidFill>
                <a:latin typeface="Poppins Regular" panose="020B0604020202020204" charset="-18"/>
                <a:cs typeface="Poppins Regular" panose="020B0604020202020204" charset="-18"/>
              </a:rPr>
              <a:t>Indikációi: anyai kórképek 2. </a:t>
            </a:r>
          </a:p>
        </p:txBody>
      </p:sp>
      <p:sp>
        <p:nvSpPr>
          <p:cNvPr id="4" name="Szöveg helye 3">
            <a:extLst>
              <a:ext uri="{FF2B5EF4-FFF2-40B4-BE49-F238E27FC236}">
                <a16:creationId xmlns:a16="http://schemas.microsoft.com/office/drawing/2014/main" id="{1B7A1481-AB26-0DA3-19CF-E2DDADC17AD5}"/>
              </a:ext>
            </a:extLst>
          </p:cNvPr>
          <p:cNvSpPr>
            <a:spLocks noGrp="1"/>
          </p:cNvSpPr>
          <p:nvPr>
            <p:ph type="body" sz="quarter" idx="15"/>
          </p:nvPr>
        </p:nvSpPr>
        <p:spPr>
          <a:xfrm>
            <a:off x="0" y="1147219"/>
            <a:ext cx="10526625" cy="5117962"/>
          </a:xfrm>
        </p:spPr>
        <p:txBody>
          <a:bodyPr/>
          <a:lstStyle/>
          <a:p>
            <a:pPr marL="685800" marR="0" lvl="1" indent="-228600" algn="l" defTabSz="914399"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u-HU" sz="2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Intrakraniális</a:t>
            </a:r>
            <a:r>
              <a:rPr kumimoji="0" lang="hu-HU" sz="2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hu-HU" sz="2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nyomásfokozódáa</a:t>
            </a:r>
            <a:endParaRPr kumimoji="0" lang="hu-HU" sz="2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lvl="2">
              <a:buFont typeface="Wingdings" panose="05000000000000000000" pitchFamily="2" charset="2"/>
              <a:buChar char="Ø"/>
              <a:defRPr/>
            </a:pPr>
            <a:r>
              <a:rPr lang="hu-HU" dirty="0">
                <a:effectLst/>
                <a:latin typeface="Arial" panose="020B0604020202020204" pitchFamily="34" charset="0"/>
                <a:cs typeface="Arial" panose="020B0604020202020204" pitchFamily="34" charset="0"/>
              </a:rPr>
              <a:t>A harmadik csoport, koponyaűri patológiában szenvedő nők</a:t>
            </a:r>
          </a:p>
          <a:p>
            <a:pPr lvl="2">
              <a:buFont typeface="Wingdings" panose="05000000000000000000" pitchFamily="2" charset="2"/>
              <a:buChar char="Ø"/>
              <a:defRPr/>
            </a:pPr>
            <a:r>
              <a:rPr lang="hu-HU" dirty="0">
                <a:effectLst/>
                <a:latin typeface="Arial" panose="020B0604020202020204" pitchFamily="34" charset="0"/>
                <a:cs typeface="Arial" panose="020B0604020202020204" pitchFamily="34" charset="0"/>
              </a:rPr>
              <a:t>Az agyi </a:t>
            </a:r>
            <a:r>
              <a:rPr lang="hu-HU" dirty="0" err="1">
                <a:effectLst/>
                <a:latin typeface="Arial" panose="020B0604020202020204" pitchFamily="34" charset="0"/>
                <a:cs typeface="Arial" panose="020B0604020202020204" pitchFamily="34" charset="0"/>
              </a:rPr>
              <a:t>hemodinamikára</a:t>
            </a:r>
            <a:r>
              <a:rPr lang="hu-HU" dirty="0">
                <a:effectLst/>
                <a:latin typeface="Arial" panose="020B0604020202020204" pitchFamily="34" charset="0"/>
                <a:cs typeface="Arial" panose="020B0604020202020204" pitchFamily="34" charset="0"/>
              </a:rPr>
              <a:t> gyakorolt közvetlen hatásai mellett (csökkenti koponyaűri nyomási és az oxigén agyi metabolikus sebességét)</a:t>
            </a:r>
          </a:p>
          <a:p>
            <a:pPr lvl="2">
              <a:buFont typeface="Wingdings" panose="05000000000000000000" pitchFamily="2" charset="2"/>
              <a:buChar char="Ø"/>
              <a:defRPr/>
            </a:pPr>
            <a:r>
              <a:rPr lang="hu-HU" dirty="0">
                <a:effectLst/>
                <a:latin typeface="Arial" panose="020B0604020202020204" pitchFamily="34" charset="0"/>
                <a:cs typeface="Arial" panose="020B0604020202020204" pitchFamily="34" charset="0"/>
              </a:rPr>
              <a:t>A  TIVA előnyös lehet,  </a:t>
            </a:r>
            <a:r>
              <a:rPr lang="hu-HU" dirty="0" err="1">
                <a:effectLst/>
                <a:latin typeface="Arial" panose="020B0604020202020204" pitchFamily="34" charset="0"/>
                <a:cs typeface="Arial" panose="020B0604020202020204" pitchFamily="34" charset="0"/>
              </a:rPr>
              <a:t>pre-eklampszia</a:t>
            </a:r>
            <a:r>
              <a:rPr lang="hu-HU" dirty="0">
                <a:effectLst/>
                <a:latin typeface="Arial" panose="020B0604020202020204" pitchFamily="34" charset="0"/>
                <a:cs typeface="Arial" panose="020B0604020202020204" pitchFamily="34" charset="0"/>
              </a:rPr>
              <a:t>, </a:t>
            </a:r>
            <a:r>
              <a:rPr lang="hu-HU" dirty="0" err="1">
                <a:effectLst/>
                <a:latin typeface="Arial" panose="020B0604020202020204" pitchFamily="34" charset="0"/>
                <a:cs typeface="Arial" panose="020B0604020202020204" pitchFamily="34" charset="0"/>
              </a:rPr>
              <a:t>eklampszia</a:t>
            </a:r>
            <a:r>
              <a:rPr lang="hu-HU" dirty="0">
                <a:latin typeface="Arial" panose="020B0604020202020204" pitchFamily="34" charset="0"/>
                <a:cs typeface="Arial" panose="020B0604020202020204" pitchFamily="34" charset="0"/>
              </a:rPr>
              <a:t> esetén</a:t>
            </a:r>
          </a:p>
          <a:p>
            <a:pPr lvl="2">
              <a:buFont typeface="Wingdings" panose="05000000000000000000" pitchFamily="2" charset="2"/>
              <a:buChar char="Ø"/>
              <a:defRPr/>
            </a:pPr>
            <a:r>
              <a:rPr lang="hu-HU" dirty="0">
                <a:effectLst/>
                <a:latin typeface="Arial" panose="020B0604020202020204" pitchFamily="34" charset="0"/>
                <a:cs typeface="Arial" panose="020B0604020202020204" pitchFamily="34" charset="0"/>
              </a:rPr>
              <a:t>Park és munkatársai: a </a:t>
            </a:r>
            <a:r>
              <a:rPr lang="hu-HU" dirty="0" err="1">
                <a:effectLst/>
                <a:latin typeface="Arial" panose="020B0604020202020204" pitchFamily="34" charset="0"/>
                <a:cs typeface="Arial" panose="020B0604020202020204" pitchFamily="34" charset="0"/>
              </a:rPr>
              <a:t>remifentanil</a:t>
            </a:r>
            <a:r>
              <a:rPr lang="hu-HU" dirty="0">
                <a:effectLst/>
                <a:latin typeface="Arial" panose="020B0604020202020204" pitchFamily="34" charset="0"/>
                <a:cs typeface="Arial" panose="020B0604020202020204" pitchFamily="34" charset="0"/>
              </a:rPr>
              <a:t> optimális dózisa az </a:t>
            </a:r>
            <a:r>
              <a:rPr lang="hu-HU" dirty="0" err="1">
                <a:effectLst/>
                <a:latin typeface="Arial" panose="020B0604020202020204" pitchFamily="34" charset="0"/>
                <a:cs typeface="Arial" panose="020B0604020202020204" pitchFamily="34" charset="0"/>
              </a:rPr>
              <a:t>intubációra</a:t>
            </a:r>
            <a:r>
              <a:rPr lang="hu-HU" dirty="0">
                <a:effectLst/>
                <a:latin typeface="Arial" panose="020B0604020202020204" pitchFamily="34" charset="0"/>
                <a:cs typeface="Arial" panose="020B0604020202020204" pitchFamily="34" charset="0"/>
              </a:rPr>
              <a:t> adott kardiovaszkuláris válaszok enyhítésére </a:t>
            </a:r>
            <a:r>
              <a:rPr lang="hu-HU" dirty="0" err="1">
                <a:effectLst/>
                <a:latin typeface="Arial" panose="020B0604020202020204" pitchFamily="34" charset="0"/>
                <a:cs typeface="Arial" panose="020B0604020202020204" pitchFamily="34" charset="0"/>
              </a:rPr>
              <a:t>pre-eklampszitás</a:t>
            </a:r>
            <a:r>
              <a:rPr lang="hu-HU" dirty="0">
                <a:effectLst/>
                <a:latin typeface="Arial" panose="020B0604020202020204" pitchFamily="34" charset="0"/>
                <a:cs typeface="Arial" panose="020B0604020202020204" pitchFamily="34" charset="0"/>
              </a:rPr>
              <a:t> betegeknél </a:t>
            </a:r>
          </a:p>
          <a:p>
            <a:pPr lvl="2">
              <a:buFont typeface="Wingdings" panose="05000000000000000000" pitchFamily="2" charset="2"/>
              <a:buChar char="Ø"/>
              <a:defRPr/>
            </a:pPr>
            <a:r>
              <a:rPr lang="hu-HU" dirty="0">
                <a:effectLst/>
                <a:latin typeface="Arial" panose="020B0604020202020204" pitchFamily="34" charset="0"/>
                <a:cs typeface="Arial" panose="020B0604020202020204" pitchFamily="34" charset="0"/>
              </a:rPr>
              <a:t>Összehasonlították a </a:t>
            </a:r>
            <a:r>
              <a:rPr lang="hu-HU" dirty="0" err="1">
                <a:effectLst/>
                <a:latin typeface="Arial" panose="020B0604020202020204" pitchFamily="34" charset="0"/>
                <a:cs typeface="Arial" panose="020B0604020202020204" pitchFamily="34" charset="0"/>
              </a:rPr>
              <a:t>remifentanil</a:t>
            </a:r>
            <a:r>
              <a:rPr lang="hu-HU" dirty="0">
                <a:effectLst/>
                <a:latin typeface="Arial" panose="020B0604020202020204" pitchFamily="34" charset="0"/>
                <a:cs typeface="Arial" panose="020B0604020202020204" pitchFamily="34" charset="0"/>
              </a:rPr>
              <a:t> két adagjának hatását (0,5 </a:t>
            </a:r>
            <a:r>
              <a:rPr lang="hu-HU" dirty="0" err="1">
                <a:effectLst/>
                <a:latin typeface="Arial" panose="020B0604020202020204" pitchFamily="34" charset="0"/>
                <a:cs typeface="Arial" panose="020B0604020202020204" pitchFamily="34" charset="0"/>
              </a:rPr>
              <a:t>μg</a:t>
            </a:r>
            <a:r>
              <a:rPr lang="hu-HU" dirty="0">
                <a:effectLst/>
                <a:latin typeface="Arial" panose="020B0604020202020204" pitchFamily="34" charset="0"/>
                <a:cs typeface="Arial" panose="020B0604020202020204" pitchFamily="34" charset="0"/>
              </a:rPr>
              <a:t>/kg vagy 1 </a:t>
            </a:r>
            <a:r>
              <a:rPr lang="hu-HU" dirty="0" err="1">
                <a:effectLst/>
                <a:latin typeface="Arial" panose="020B0604020202020204" pitchFamily="34" charset="0"/>
                <a:cs typeface="Arial" panose="020B0604020202020204" pitchFamily="34" charset="0"/>
              </a:rPr>
              <a:t>μg</a:t>
            </a:r>
            <a:r>
              <a:rPr lang="hu-HU" dirty="0">
                <a:effectLst/>
                <a:latin typeface="Arial" panose="020B0604020202020204" pitchFamily="34" charset="0"/>
                <a:cs typeface="Arial" panose="020B0604020202020204" pitchFamily="34" charset="0"/>
              </a:rPr>
              <a:t>/kg) </a:t>
            </a:r>
            <a:r>
              <a:rPr lang="hu-HU" dirty="0" err="1">
                <a:effectLst/>
                <a:latin typeface="Arial" panose="020B0604020202020204" pitchFamily="34" charset="0"/>
                <a:cs typeface="Arial" panose="020B0604020202020204" pitchFamily="34" charset="0"/>
              </a:rPr>
              <a:t>intubációra</a:t>
            </a:r>
            <a:r>
              <a:rPr lang="hu-HU" dirty="0">
                <a:effectLst/>
                <a:latin typeface="Arial" panose="020B0604020202020204" pitchFamily="34" charset="0"/>
                <a:cs typeface="Arial" panose="020B0604020202020204" pitchFamily="34" charset="0"/>
              </a:rPr>
              <a:t> adott kardiovaszkuláris válaszra és újszülöttre</a:t>
            </a:r>
          </a:p>
          <a:p>
            <a:pPr lvl="2">
              <a:buFont typeface="Wingdings" panose="05000000000000000000" pitchFamily="2" charset="2"/>
              <a:buChar char="Ø"/>
              <a:defRPr/>
            </a:pPr>
            <a:r>
              <a:rPr lang="hu-HU" dirty="0">
                <a:effectLst/>
                <a:latin typeface="Arial" panose="020B0604020202020204" pitchFamily="34" charset="0"/>
                <a:cs typeface="Arial" panose="020B0604020202020204" pitchFamily="34" charset="0"/>
              </a:rPr>
              <a:t>Azt találták, hogy a csúcs szisztolés vérnyomás, az </a:t>
            </a:r>
            <a:r>
              <a:rPr lang="hu-HU" dirty="0" err="1">
                <a:effectLst/>
                <a:latin typeface="Arial" panose="020B0604020202020204" pitchFamily="34" charset="0"/>
                <a:cs typeface="Arial" panose="020B0604020202020204" pitchFamily="34" charset="0"/>
              </a:rPr>
              <a:t>intubálás</a:t>
            </a:r>
            <a:r>
              <a:rPr lang="hu-HU" dirty="0">
                <a:effectLst/>
                <a:latin typeface="Arial" panose="020B0604020202020204" pitchFamily="34" charset="0"/>
                <a:cs typeface="Arial" panose="020B0604020202020204" pitchFamily="34" charset="0"/>
              </a:rPr>
              <a:t> utáni magasabb volt az alacsonyabb dózisnál, de egyik csoportban sem lépte túl a kiindulási értékeket. </a:t>
            </a:r>
            <a:endParaRPr lang="hu-HU" dirty="0">
              <a:latin typeface="Arial" panose="020B0604020202020204" pitchFamily="34" charset="0"/>
              <a:cs typeface="Arial" panose="020B0604020202020204" pitchFamily="34" charset="0"/>
            </a:endParaRPr>
          </a:p>
          <a:p>
            <a:pPr lvl="2">
              <a:buFont typeface="Wingdings" panose="05000000000000000000" pitchFamily="2" charset="2"/>
              <a:buChar char="Ø"/>
              <a:defRPr/>
            </a:pPr>
            <a:r>
              <a:rPr kumimoji="0" lang="hu-HU"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Az újszülött </a:t>
            </a:r>
            <a:r>
              <a:rPr kumimoji="0" lang="hu-HU"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Apgar</a:t>
            </a:r>
            <a:r>
              <a:rPr kumimoji="0" lang="hu-HU"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értékeiben és az </a:t>
            </a:r>
            <a:r>
              <a:rPr kumimoji="0" lang="hu-HU"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umbilkális</a:t>
            </a:r>
            <a:r>
              <a:rPr kumimoji="0" lang="hu-HU"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vérgázban nem volt különbség</a:t>
            </a:r>
          </a:p>
          <a:p>
            <a:endParaRPr lang="hu-HU" sz="2000" dirty="0">
              <a:latin typeface="Times New Roman" panose="02020603050405020304" pitchFamily="18" charset="0"/>
              <a:cs typeface="Times New Roman" panose="02020603050405020304" pitchFamily="18" charset="0"/>
            </a:endParaRPr>
          </a:p>
        </p:txBody>
      </p:sp>
      <p:sp>
        <p:nvSpPr>
          <p:cNvPr id="5" name="Szövegdoboz 4">
            <a:extLst>
              <a:ext uri="{FF2B5EF4-FFF2-40B4-BE49-F238E27FC236}">
                <a16:creationId xmlns:a16="http://schemas.microsoft.com/office/drawing/2014/main" id="{CDBCF73B-D195-1777-3748-605B648E99B1}"/>
              </a:ext>
            </a:extLst>
          </p:cNvPr>
          <p:cNvSpPr txBox="1"/>
          <p:nvPr/>
        </p:nvSpPr>
        <p:spPr>
          <a:xfrm>
            <a:off x="576943" y="5987092"/>
            <a:ext cx="9067800" cy="556178"/>
          </a:xfrm>
          <a:prstGeom prst="rect">
            <a:avLst/>
          </a:prstGeom>
          <a:noFill/>
        </p:spPr>
        <p:txBody>
          <a:bodyPr wrap="square" rtlCol="0">
            <a:spAutoFit/>
          </a:bodyPr>
          <a:lstStyle/>
          <a:p>
            <a:r>
              <a:rPr lang="hu-HU" dirty="0"/>
              <a:t> </a:t>
            </a:r>
            <a:r>
              <a:rPr lang="hu-HU" dirty="0" err="1">
                <a:solidFill>
                  <a:srgbClr val="0070C0"/>
                </a:solidFill>
              </a:rPr>
              <a:t>Anson</a:t>
            </a:r>
            <a:r>
              <a:rPr lang="hu-HU" dirty="0">
                <a:solidFill>
                  <a:srgbClr val="0070C0"/>
                </a:solidFill>
              </a:rPr>
              <a:t> JA, </a:t>
            </a:r>
            <a:r>
              <a:rPr lang="hu-HU" dirty="0" err="1">
                <a:solidFill>
                  <a:srgbClr val="0070C0"/>
                </a:solidFill>
              </a:rPr>
              <a:t>Vaida</a:t>
            </a:r>
            <a:r>
              <a:rPr lang="hu-HU" dirty="0">
                <a:solidFill>
                  <a:srgbClr val="0070C0"/>
                </a:solidFill>
              </a:rPr>
              <a:t> S, </a:t>
            </a:r>
            <a:r>
              <a:rPr lang="hu-HU" dirty="0" err="1">
                <a:solidFill>
                  <a:srgbClr val="0070C0"/>
                </a:solidFill>
              </a:rPr>
              <a:t>Giampetro</a:t>
            </a:r>
            <a:r>
              <a:rPr lang="hu-HU" dirty="0">
                <a:solidFill>
                  <a:srgbClr val="0070C0"/>
                </a:solidFill>
              </a:rPr>
              <a:t> DM, </a:t>
            </a:r>
            <a:r>
              <a:rPr lang="hu-HU" dirty="0" err="1">
                <a:solidFill>
                  <a:srgbClr val="0070C0"/>
                </a:solidFill>
              </a:rPr>
              <a:t>McQuillan</a:t>
            </a:r>
            <a:r>
              <a:rPr lang="hu-HU" dirty="0">
                <a:solidFill>
                  <a:srgbClr val="0070C0"/>
                </a:solidFill>
              </a:rPr>
              <a:t> PM. </a:t>
            </a:r>
            <a:r>
              <a:rPr lang="hu-HU" dirty="0" err="1">
                <a:solidFill>
                  <a:srgbClr val="0070C0"/>
                </a:solidFill>
              </a:rPr>
              <a:t>Anesthetic</a:t>
            </a:r>
            <a:r>
              <a:rPr lang="hu-HU" dirty="0">
                <a:solidFill>
                  <a:srgbClr val="0070C0"/>
                </a:solidFill>
              </a:rPr>
              <a:t> management of labor and </a:t>
            </a:r>
            <a:r>
              <a:rPr lang="hu-HU" dirty="0" err="1">
                <a:solidFill>
                  <a:srgbClr val="0070C0"/>
                </a:solidFill>
              </a:rPr>
              <a:t>delivery</a:t>
            </a:r>
            <a:r>
              <a:rPr lang="hu-HU" dirty="0">
                <a:solidFill>
                  <a:srgbClr val="0070C0"/>
                </a:solidFill>
              </a:rPr>
              <a:t> in </a:t>
            </a:r>
            <a:r>
              <a:rPr lang="hu-HU" dirty="0" err="1">
                <a:solidFill>
                  <a:srgbClr val="0070C0"/>
                </a:solidFill>
              </a:rPr>
              <a:t>patients</a:t>
            </a:r>
            <a:r>
              <a:rPr lang="hu-HU" dirty="0">
                <a:solidFill>
                  <a:srgbClr val="0070C0"/>
                </a:solidFill>
              </a:rPr>
              <a:t> </a:t>
            </a:r>
            <a:r>
              <a:rPr lang="hu-HU" dirty="0" err="1">
                <a:solidFill>
                  <a:srgbClr val="0070C0"/>
                </a:solidFill>
              </a:rPr>
              <a:t>with</a:t>
            </a:r>
            <a:r>
              <a:rPr lang="hu-HU" dirty="0">
                <a:solidFill>
                  <a:srgbClr val="0070C0"/>
                </a:solidFill>
              </a:rPr>
              <a:t> </a:t>
            </a:r>
            <a:r>
              <a:rPr lang="hu-HU" dirty="0" err="1">
                <a:solidFill>
                  <a:srgbClr val="0070C0"/>
                </a:solidFill>
              </a:rPr>
              <a:t>elevated</a:t>
            </a:r>
            <a:r>
              <a:rPr lang="hu-HU" dirty="0">
                <a:solidFill>
                  <a:srgbClr val="0070C0"/>
                </a:solidFill>
              </a:rPr>
              <a:t> </a:t>
            </a:r>
            <a:r>
              <a:rPr lang="hu-HU" dirty="0" err="1">
                <a:solidFill>
                  <a:srgbClr val="0070C0"/>
                </a:solidFill>
              </a:rPr>
              <a:t>intracranial</a:t>
            </a:r>
            <a:r>
              <a:rPr lang="hu-HU" dirty="0">
                <a:solidFill>
                  <a:srgbClr val="0070C0"/>
                </a:solidFill>
              </a:rPr>
              <a:t> </a:t>
            </a:r>
            <a:r>
              <a:rPr lang="hu-HU" dirty="0" err="1">
                <a:solidFill>
                  <a:srgbClr val="0070C0"/>
                </a:solidFill>
              </a:rPr>
              <a:t>pressure</a:t>
            </a:r>
            <a:r>
              <a:rPr lang="hu-HU" dirty="0">
                <a:solidFill>
                  <a:srgbClr val="0070C0"/>
                </a:solidFill>
              </a:rPr>
              <a:t>. Int J </a:t>
            </a:r>
            <a:r>
              <a:rPr lang="hu-HU" dirty="0" err="1">
                <a:solidFill>
                  <a:srgbClr val="0070C0"/>
                </a:solidFill>
              </a:rPr>
              <a:t>Obstet</a:t>
            </a:r>
            <a:r>
              <a:rPr lang="hu-HU" dirty="0">
                <a:solidFill>
                  <a:srgbClr val="0070C0"/>
                </a:solidFill>
              </a:rPr>
              <a:t> </a:t>
            </a:r>
            <a:r>
              <a:rPr lang="hu-HU" dirty="0" err="1">
                <a:solidFill>
                  <a:srgbClr val="0070C0"/>
                </a:solidFill>
              </a:rPr>
              <a:t>Anesth</a:t>
            </a:r>
            <a:r>
              <a:rPr lang="hu-HU" dirty="0">
                <a:solidFill>
                  <a:srgbClr val="0070C0"/>
                </a:solidFill>
              </a:rPr>
              <a:t>. 2015;24:147-160</a:t>
            </a:r>
          </a:p>
        </p:txBody>
      </p:sp>
      <p:pic>
        <p:nvPicPr>
          <p:cNvPr id="3" name="Kép 2">
            <a:extLst>
              <a:ext uri="{FF2B5EF4-FFF2-40B4-BE49-F238E27FC236}">
                <a16:creationId xmlns:a16="http://schemas.microsoft.com/office/drawing/2014/main" id="{D6F2A4A3-7C53-B5B4-E1D7-A1399C59DE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73" y="176128"/>
            <a:ext cx="1551638" cy="7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06515972"/>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11B6862-7087-2A61-0873-DA80BD33316C}"/>
              </a:ext>
            </a:extLst>
          </p:cNvPr>
          <p:cNvSpPr>
            <a:spLocks noGrp="1"/>
          </p:cNvSpPr>
          <p:nvPr>
            <p:ph type="title"/>
          </p:nvPr>
        </p:nvSpPr>
        <p:spPr>
          <a:xfrm>
            <a:off x="730800" y="328419"/>
            <a:ext cx="10749375" cy="554400"/>
          </a:xfrm>
        </p:spPr>
        <p:txBody>
          <a:bodyPr/>
          <a:lstStyle/>
          <a:p>
            <a:pPr algn="ctr"/>
            <a:r>
              <a:rPr kumimoji="0" lang="hu-HU" sz="3000" b="0" i="0" u="none" strike="noStrike" kern="1200" cap="none" spc="0" normalizeH="0" baseline="0" noProof="0" dirty="0">
                <a:ln>
                  <a:noFill/>
                </a:ln>
                <a:solidFill>
                  <a:srgbClr val="0070C0"/>
                </a:solidFill>
                <a:effectLst/>
                <a:uLnTx/>
                <a:uFillTx/>
                <a:latin typeface="Poppins Regular" panose="020B0604020202020204" charset="-18"/>
                <a:cs typeface="Poppins Regular" panose="020B0604020202020204" charset="-18"/>
              </a:rPr>
              <a:t>TCI modell terhesekben</a:t>
            </a:r>
            <a:endParaRPr lang="hu-HU" dirty="0">
              <a:solidFill>
                <a:srgbClr val="0070C0"/>
              </a:solidFill>
              <a:latin typeface="Poppins Regular" panose="020B0604020202020204" charset="-18"/>
              <a:cs typeface="Poppins Regular" panose="020B0604020202020204" charset="-18"/>
            </a:endParaRPr>
          </a:p>
        </p:txBody>
      </p:sp>
      <p:sp>
        <p:nvSpPr>
          <p:cNvPr id="4" name="Szöveg helye 3">
            <a:extLst>
              <a:ext uri="{FF2B5EF4-FFF2-40B4-BE49-F238E27FC236}">
                <a16:creationId xmlns:a16="http://schemas.microsoft.com/office/drawing/2014/main" id="{F88D6ACC-C0F3-8B02-73DB-26B730BDF351}"/>
              </a:ext>
            </a:extLst>
          </p:cNvPr>
          <p:cNvSpPr>
            <a:spLocks noGrp="1"/>
          </p:cNvSpPr>
          <p:nvPr>
            <p:ph type="body" sz="quarter" idx="15"/>
          </p:nvPr>
        </p:nvSpPr>
        <p:spPr>
          <a:xfrm>
            <a:off x="730800" y="1032990"/>
            <a:ext cx="10526625" cy="3532618"/>
          </a:xfrm>
        </p:spPr>
        <p:txBody>
          <a:bodyPr/>
          <a:lstStyle/>
          <a:p>
            <a:pPr>
              <a:buFont typeface="Wingdings" panose="05000000000000000000" pitchFamily="2" charset="2"/>
              <a:buChar char="Ø"/>
            </a:pPr>
            <a:r>
              <a:rPr lang="hu-HU" sz="1900" dirty="0">
                <a:latin typeface="Arial" panose="020B0604020202020204" pitchFamily="34" charset="0"/>
                <a:cs typeface="Arial" panose="020B0604020202020204" pitchFamily="34" charset="0"/>
              </a:rPr>
              <a:t>Ismertek a terhesség élettani változásai </a:t>
            </a:r>
          </a:p>
          <a:p>
            <a:pPr>
              <a:buFont typeface="Wingdings" panose="05000000000000000000" pitchFamily="2" charset="2"/>
              <a:buChar char="Ø"/>
            </a:pPr>
            <a:r>
              <a:rPr lang="hu-HU" sz="1900" dirty="0">
                <a:latin typeface="Arial" panose="020B0604020202020204" pitchFamily="34" charset="0"/>
                <a:cs typeface="Arial" panose="020B0604020202020204" pitchFamily="34" charset="0"/>
              </a:rPr>
              <a:t>Ezek befolyásolják a gyógyszerek </a:t>
            </a:r>
            <a:r>
              <a:rPr lang="hu-HU" sz="1900" dirty="0" err="1">
                <a:latin typeface="Arial" panose="020B0604020202020204" pitchFamily="34" charset="0"/>
                <a:cs typeface="Arial" panose="020B0604020202020204" pitchFamily="34" charset="0"/>
              </a:rPr>
              <a:t>farmakokinetikai</a:t>
            </a:r>
            <a:r>
              <a:rPr lang="hu-HU" sz="1900" dirty="0">
                <a:latin typeface="Arial" panose="020B0604020202020204" pitchFamily="34" charset="0"/>
                <a:cs typeface="Arial" panose="020B0604020202020204" pitchFamily="34" charset="0"/>
              </a:rPr>
              <a:t> és </a:t>
            </a:r>
            <a:r>
              <a:rPr lang="hu-HU" sz="1900" dirty="0" err="1">
                <a:latin typeface="Arial" panose="020B0604020202020204" pitchFamily="34" charset="0"/>
                <a:cs typeface="Arial" panose="020B0604020202020204" pitchFamily="34" charset="0"/>
              </a:rPr>
              <a:t>farmakodinamikai</a:t>
            </a:r>
            <a:r>
              <a:rPr lang="hu-HU" sz="1900" dirty="0">
                <a:latin typeface="Arial" panose="020B0604020202020204" pitchFamily="34" charset="0"/>
                <a:cs typeface="Arial" panose="020B0604020202020204" pitchFamily="34" charset="0"/>
              </a:rPr>
              <a:t> tulajdonságait</a:t>
            </a:r>
          </a:p>
          <a:p>
            <a:pPr>
              <a:buFont typeface="Wingdings" panose="05000000000000000000" pitchFamily="2" charset="2"/>
              <a:buChar char="Ø"/>
            </a:pPr>
            <a:r>
              <a:rPr lang="hu-HU" sz="1900" dirty="0">
                <a:effectLst/>
                <a:latin typeface="Arial" panose="020B0604020202020204" pitchFamily="34" charset="0"/>
                <a:cs typeface="Arial" panose="020B0604020202020204" pitchFamily="34" charset="0"/>
              </a:rPr>
              <a:t>Nincsenek </a:t>
            </a:r>
            <a:r>
              <a:rPr lang="hu-HU" sz="1900" dirty="0" err="1">
                <a:effectLst/>
                <a:latin typeface="Arial" panose="020B0604020202020204" pitchFamily="34" charset="0"/>
                <a:cs typeface="Arial" panose="020B0604020202020204" pitchFamily="34" charset="0"/>
              </a:rPr>
              <a:t>farmakokinetikai</a:t>
            </a:r>
            <a:r>
              <a:rPr lang="hu-HU" sz="1900" dirty="0">
                <a:effectLst/>
                <a:latin typeface="Arial" panose="020B0604020202020204" pitchFamily="34" charset="0"/>
                <a:cs typeface="Arial" panose="020B0604020202020204" pitchFamily="34" charset="0"/>
              </a:rPr>
              <a:t> modellek a </a:t>
            </a:r>
            <a:r>
              <a:rPr lang="hu-HU" sz="1900" dirty="0" err="1">
                <a:effectLst/>
                <a:latin typeface="Arial" panose="020B0604020202020204" pitchFamily="34" charset="0"/>
                <a:cs typeface="Arial" panose="020B0604020202020204" pitchFamily="34" charset="0"/>
              </a:rPr>
              <a:t>propofol</a:t>
            </a:r>
            <a:r>
              <a:rPr lang="hu-HU" sz="1900" dirty="0">
                <a:effectLst/>
                <a:latin typeface="Arial" panose="020B0604020202020204" pitchFamily="34" charset="0"/>
                <a:cs typeface="Arial" panose="020B0604020202020204" pitchFamily="34" charset="0"/>
              </a:rPr>
              <a:t> és a </a:t>
            </a:r>
            <a:r>
              <a:rPr lang="hu-HU" sz="1900" dirty="0" err="1">
                <a:effectLst/>
                <a:latin typeface="Arial" panose="020B0604020202020204" pitchFamily="34" charset="0"/>
                <a:cs typeface="Arial" panose="020B0604020202020204" pitchFamily="34" charset="0"/>
              </a:rPr>
              <a:t>remifentanilra</a:t>
            </a:r>
            <a:r>
              <a:rPr lang="hu-HU" sz="1900" dirty="0">
                <a:effectLst/>
                <a:latin typeface="Arial" panose="020B0604020202020204" pitchFamily="34" charset="0"/>
                <a:cs typeface="Arial" panose="020B0604020202020204" pitchFamily="34" charset="0"/>
              </a:rPr>
              <a:t> amelyet terhes betegek számára fejlesztették ki</a:t>
            </a:r>
          </a:p>
          <a:p>
            <a:pPr>
              <a:buFont typeface="Wingdings" panose="05000000000000000000" pitchFamily="2" charset="2"/>
              <a:buChar char="Ø"/>
            </a:pPr>
            <a:r>
              <a:rPr lang="hu-HU" sz="1900" dirty="0">
                <a:effectLst/>
                <a:latin typeface="Arial" panose="020B0604020202020204" pitchFamily="34" charset="0"/>
                <a:cs typeface="Arial" panose="020B0604020202020204" pitchFamily="34" charset="0"/>
              </a:rPr>
              <a:t>Egy </a:t>
            </a:r>
            <a:r>
              <a:rPr lang="hu-HU" sz="1900" dirty="0" err="1">
                <a:effectLst/>
                <a:latin typeface="Arial" panose="020B0604020202020204" pitchFamily="34" charset="0"/>
                <a:cs typeface="Arial" panose="020B0604020202020204" pitchFamily="34" charset="0"/>
              </a:rPr>
              <a:t>ramdomizált</a:t>
            </a:r>
            <a:r>
              <a:rPr lang="hu-HU" sz="1900" dirty="0">
                <a:effectLst/>
                <a:latin typeface="Arial" panose="020B0604020202020204" pitchFamily="34" charset="0"/>
                <a:cs typeface="Arial" panose="020B0604020202020204" pitchFamily="34" charset="0"/>
              </a:rPr>
              <a:t> vizsgálat: a terhesség csökkenti-e az eszméletvesztéshez szükséges </a:t>
            </a:r>
            <a:r>
              <a:rPr lang="hu-HU" sz="1900" dirty="0" err="1">
                <a:effectLst/>
                <a:latin typeface="Arial" panose="020B0604020202020204" pitchFamily="34" charset="0"/>
                <a:cs typeface="Arial" panose="020B0604020202020204" pitchFamily="34" charset="0"/>
              </a:rPr>
              <a:t>propofol</a:t>
            </a:r>
            <a:r>
              <a:rPr lang="hu-HU" sz="1900" dirty="0">
                <a:effectLst/>
                <a:latin typeface="Arial" panose="020B0604020202020204" pitchFamily="34" charset="0"/>
                <a:cs typeface="Arial" panose="020B0604020202020204" pitchFamily="34" charset="0"/>
              </a:rPr>
              <a:t> dózisát koraterhességben, kontroll nem terhescsoport.   C</a:t>
            </a:r>
            <a:r>
              <a:rPr lang="hu-HU" sz="1900" baseline="-25000" dirty="0">
                <a:effectLst/>
                <a:latin typeface="Arial" panose="020B0604020202020204" pitchFamily="34" charset="0"/>
                <a:cs typeface="Arial" panose="020B0604020202020204" pitchFamily="34" charset="0"/>
              </a:rPr>
              <a:t>50</a:t>
            </a:r>
            <a:r>
              <a:rPr lang="hu-HU" sz="1900" dirty="0">
                <a:effectLst/>
                <a:latin typeface="Arial" panose="020B0604020202020204" pitchFamily="34" charset="0"/>
                <a:cs typeface="Arial" panose="020B0604020202020204" pitchFamily="34" charset="0"/>
              </a:rPr>
              <a:t> értéket nézték. Nem volt különbség.</a:t>
            </a:r>
          </a:p>
          <a:p>
            <a:pPr>
              <a:buFont typeface="Wingdings" panose="05000000000000000000" pitchFamily="2" charset="2"/>
              <a:buChar char="Ø"/>
            </a:pPr>
            <a:r>
              <a:rPr lang="hu-HU" sz="1900" dirty="0">
                <a:latin typeface="Arial" panose="020B0604020202020204" pitchFamily="34" charset="0"/>
                <a:cs typeface="Arial" panose="020B0604020202020204" pitchFamily="34" charset="0"/>
              </a:rPr>
              <a:t>Megfelelő, megbízható </a:t>
            </a:r>
            <a:r>
              <a:rPr lang="hu-HU" sz="1900" dirty="0" err="1">
                <a:latin typeface="Arial" panose="020B0604020202020204" pitchFamily="34" charset="0"/>
                <a:cs typeface="Arial" panose="020B0604020202020204" pitchFamily="34" charset="0"/>
              </a:rPr>
              <a:t>farmakokinetikai</a:t>
            </a:r>
            <a:r>
              <a:rPr lang="hu-HU" sz="1900" dirty="0">
                <a:latin typeface="Arial" panose="020B0604020202020204" pitchFamily="34" charset="0"/>
                <a:cs typeface="Arial" panose="020B0604020202020204" pitchFamily="34" charset="0"/>
              </a:rPr>
              <a:t> modell kialakítása nagyon bonyolult terhesekben</a:t>
            </a:r>
          </a:p>
          <a:p>
            <a:pPr>
              <a:buFont typeface="Wingdings" panose="05000000000000000000" pitchFamily="2" charset="2"/>
              <a:buChar char="Ø"/>
            </a:pPr>
            <a:r>
              <a:rPr lang="hu-HU" sz="1900" dirty="0">
                <a:latin typeface="Arial" panose="020B0604020202020204" pitchFamily="34" charset="0"/>
                <a:cs typeface="Arial" panose="020B0604020202020204" pitchFamily="34" charset="0"/>
              </a:rPr>
              <a:t>Jelenleg nem rendelkezünk ilyennel</a:t>
            </a:r>
          </a:p>
          <a:p>
            <a:pPr>
              <a:buFont typeface="Wingdings" panose="05000000000000000000" pitchFamily="2" charset="2"/>
              <a:buChar char="Ø"/>
            </a:pPr>
            <a:r>
              <a:rPr lang="hu-HU" sz="1900" dirty="0">
                <a:latin typeface="Arial" panose="020B0604020202020204" pitchFamily="34" charset="0"/>
                <a:cs typeface="Arial" panose="020B0604020202020204" pitchFamily="34" charset="0"/>
              </a:rPr>
              <a:t>Alvásmélység </a:t>
            </a:r>
            <a:r>
              <a:rPr lang="hu-HU" sz="1900" dirty="0" err="1">
                <a:latin typeface="Arial" panose="020B0604020202020204" pitchFamily="34" charset="0"/>
                <a:cs typeface="Arial" panose="020B0604020202020204" pitchFamily="34" charset="0"/>
              </a:rPr>
              <a:t>monitorizálása</a:t>
            </a:r>
            <a:r>
              <a:rPr lang="hu-HU" sz="1900" dirty="0">
                <a:latin typeface="Arial" panose="020B0604020202020204" pitchFamily="34" charset="0"/>
                <a:cs typeface="Arial" panose="020B0604020202020204" pitchFamily="34" charset="0"/>
              </a:rPr>
              <a:t> szükséges és a szerint beállítani, betegre szabottan a TCI pumpát </a:t>
            </a:r>
            <a:endParaRPr lang="hu-HU" sz="1900" dirty="0">
              <a:effectLst/>
              <a:latin typeface="Arial" panose="020B0604020202020204" pitchFamily="34" charset="0"/>
              <a:cs typeface="Arial" panose="020B0604020202020204" pitchFamily="34" charset="0"/>
            </a:endParaRPr>
          </a:p>
          <a:p>
            <a:endParaRPr lang="hu-HU" dirty="0"/>
          </a:p>
        </p:txBody>
      </p:sp>
      <p:sp>
        <p:nvSpPr>
          <p:cNvPr id="5" name="Szövegdoboz 4">
            <a:extLst>
              <a:ext uri="{FF2B5EF4-FFF2-40B4-BE49-F238E27FC236}">
                <a16:creationId xmlns:a16="http://schemas.microsoft.com/office/drawing/2014/main" id="{D1EE8B74-2DB4-22A4-5F19-0D1BAA4E3871}"/>
              </a:ext>
            </a:extLst>
          </p:cNvPr>
          <p:cNvSpPr txBox="1"/>
          <p:nvPr/>
        </p:nvSpPr>
        <p:spPr>
          <a:xfrm>
            <a:off x="314960" y="5958258"/>
            <a:ext cx="9865360" cy="808302"/>
          </a:xfrm>
          <a:prstGeom prst="rect">
            <a:avLst/>
          </a:prstGeom>
          <a:noFill/>
        </p:spPr>
        <p:txBody>
          <a:bodyPr wrap="square" rtlCol="0">
            <a:spAutoFit/>
          </a:bodyPr>
          <a:lstStyle/>
          <a:p>
            <a:endParaRPr lang="hu-HU" dirty="0"/>
          </a:p>
        </p:txBody>
      </p:sp>
      <p:sp>
        <p:nvSpPr>
          <p:cNvPr id="7" name="Szövegdoboz 6">
            <a:extLst>
              <a:ext uri="{FF2B5EF4-FFF2-40B4-BE49-F238E27FC236}">
                <a16:creationId xmlns:a16="http://schemas.microsoft.com/office/drawing/2014/main" id="{6839D88C-AB66-AAE5-CA8E-DB72DFC23E57}"/>
              </a:ext>
            </a:extLst>
          </p:cNvPr>
          <p:cNvSpPr txBox="1"/>
          <p:nvPr/>
        </p:nvSpPr>
        <p:spPr>
          <a:xfrm>
            <a:off x="730800" y="5958258"/>
            <a:ext cx="6604720" cy="788101"/>
          </a:xfrm>
          <a:prstGeom prst="rect">
            <a:avLst/>
          </a:prstGeom>
          <a:noFill/>
        </p:spPr>
        <p:txBody>
          <a:bodyPr wrap="square" rtlCol="0">
            <a:spAutoFit/>
          </a:bodyPr>
          <a:lstStyle/>
          <a:p>
            <a:r>
              <a:rPr lang="en-US" dirty="0">
                <a:solidFill>
                  <a:srgbClr val="0070C0"/>
                </a:solidFill>
              </a:rPr>
              <a:t>Higuchi H, Adachi Y, </a:t>
            </a:r>
            <a:r>
              <a:rPr lang="en-US" dirty="0" err="1">
                <a:solidFill>
                  <a:srgbClr val="0070C0"/>
                </a:solidFill>
              </a:rPr>
              <a:t>Arimura</a:t>
            </a:r>
            <a:r>
              <a:rPr lang="en-US" dirty="0">
                <a:solidFill>
                  <a:srgbClr val="0070C0"/>
                </a:solidFill>
              </a:rPr>
              <a:t> S, </a:t>
            </a:r>
            <a:r>
              <a:rPr lang="en-US" dirty="0" err="1">
                <a:solidFill>
                  <a:srgbClr val="0070C0"/>
                </a:solidFill>
              </a:rPr>
              <a:t>Kanno</a:t>
            </a:r>
            <a:r>
              <a:rPr lang="en-US" dirty="0">
                <a:solidFill>
                  <a:srgbClr val="0070C0"/>
                </a:solidFill>
              </a:rPr>
              <a:t> M, Satoh T. Early pregnancy does not</a:t>
            </a:r>
          </a:p>
          <a:p>
            <a:r>
              <a:rPr lang="en-US" dirty="0">
                <a:solidFill>
                  <a:srgbClr val="0070C0"/>
                </a:solidFill>
              </a:rPr>
              <a:t>reduce the C50 of propofol for loss of consciousness. </a:t>
            </a:r>
            <a:r>
              <a:rPr lang="en-US" dirty="0" err="1">
                <a:solidFill>
                  <a:srgbClr val="0070C0"/>
                </a:solidFill>
              </a:rPr>
              <a:t>Anesth</a:t>
            </a:r>
            <a:r>
              <a:rPr lang="en-US" dirty="0">
                <a:solidFill>
                  <a:srgbClr val="0070C0"/>
                </a:solidFill>
              </a:rPr>
              <a:t> </a:t>
            </a:r>
            <a:r>
              <a:rPr lang="en-US" dirty="0" err="1">
                <a:solidFill>
                  <a:srgbClr val="0070C0"/>
                </a:solidFill>
              </a:rPr>
              <a:t>Analg</a:t>
            </a:r>
            <a:r>
              <a:rPr lang="en-US" dirty="0">
                <a:solidFill>
                  <a:srgbClr val="0070C0"/>
                </a:solidFill>
              </a:rPr>
              <a:t>.</a:t>
            </a:r>
          </a:p>
          <a:p>
            <a:r>
              <a:rPr lang="en-US" dirty="0">
                <a:solidFill>
                  <a:srgbClr val="0070C0"/>
                </a:solidFill>
              </a:rPr>
              <a:t>2001;93:1565–1569</a:t>
            </a:r>
            <a:r>
              <a:rPr lang="en-US" dirty="0"/>
              <a:t>.</a:t>
            </a:r>
            <a:endParaRPr lang="hu-HU" dirty="0"/>
          </a:p>
        </p:txBody>
      </p:sp>
      <p:pic>
        <p:nvPicPr>
          <p:cNvPr id="3" name="Kép 2">
            <a:extLst>
              <a:ext uri="{FF2B5EF4-FFF2-40B4-BE49-F238E27FC236}">
                <a16:creationId xmlns:a16="http://schemas.microsoft.com/office/drawing/2014/main" id="{DB39D3C4-A92A-3056-8F62-C50DAD1A02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473" y="176128"/>
            <a:ext cx="1551638" cy="7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03394440"/>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76DCFD2-D2A0-971C-0E71-E2EE10852016}"/>
              </a:ext>
            </a:extLst>
          </p:cNvPr>
          <p:cNvSpPr>
            <a:spLocks noGrp="1"/>
          </p:cNvSpPr>
          <p:nvPr>
            <p:ph type="title"/>
          </p:nvPr>
        </p:nvSpPr>
        <p:spPr>
          <a:xfrm>
            <a:off x="1045035" y="418975"/>
            <a:ext cx="10749375" cy="554400"/>
          </a:xfrm>
        </p:spPr>
        <p:txBody>
          <a:bodyPr/>
          <a:lstStyle/>
          <a:p>
            <a:pPr algn="ctr"/>
            <a:r>
              <a:rPr kumimoji="0" lang="hu-HU" sz="3000" b="0" i="0" u="none" strike="noStrike" kern="1200" cap="none" spc="0" normalizeH="0" baseline="0" noProof="0" dirty="0">
                <a:ln>
                  <a:noFill/>
                </a:ln>
                <a:solidFill>
                  <a:srgbClr val="0070C0"/>
                </a:solidFill>
                <a:effectLst/>
                <a:uLnTx/>
                <a:uFillTx/>
                <a:latin typeface="Poppins Regular" panose="020B0604020202020204" charset="-18"/>
                <a:cs typeface="Poppins Regular" panose="020B0604020202020204" charset="-18"/>
              </a:rPr>
              <a:t>Elégtelen mélységű anesztézia</a:t>
            </a:r>
            <a:endParaRPr lang="hu-HU" dirty="0">
              <a:solidFill>
                <a:srgbClr val="0070C0"/>
              </a:solidFill>
              <a:latin typeface="Poppins Regular" panose="020B0604020202020204" charset="-18"/>
              <a:cs typeface="Poppins Regular" panose="020B0604020202020204" charset="-18"/>
            </a:endParaRPr>
          </a:p>
        </p:txBody>
      </p:sp>
      <p:sp>
        <p:nvSpPr>
          <p:cNvPr id="4" name="Szöveg helye 3">
            <a:extLst>
              <a:ext uri="{FF2B5EF4-FFF2-40B4-BE49-F238E27FC236}">
                <a16:creationId xmlns:a16="http://schemas.microsoft.com/office/drawing/2014/main" id="{B03F3AFD-45E5-DFC2-85F7-5B2861487CAE}"/>
              </a:ext>
            </a:extLst>
          </p:cNvPr>
          <p:cNvSpPr>
            <a:spLocks noGrp="1"/>
          </p:cNvSpPr>
          <p:nvPr>
            <p:ph type="body" sz="quarter" idx="15"/>
          </p:nvPr>
        </p:nvSpPr>
        <p:spPr>
          <a:xfrm>
            <a:off x="396240" y="1341087"/>
            <a:ext cx="10868371" cy="3949369"/>
          </a:xfrm>
        </p:spPr>
        <p:txBody>
          <a:bodyPr/>
          <a:lstStyle/>
          <a:p>
            <a:pPr>
              <a:buFont typeface="Wingdings" panose="05000000000000000000" pitchFamily="2" charset="2"/>
              <a:buChar char="Ø"/>
            </a:pPr>
            <a:r>
              <a:rPr lang="hu-HU" sz="2000" dirty="0">
                <a:latin typeface="Arial" panose="020B0604020202020204" pitchFamily="34" charset="0"/>
                <a:cs typeface="Arial" panose="020B0604020202020204" pitchFamily="34" charset="0"/>
              </a:rPr>
              <a:t>Leggyakoribb a szülészeti anesztéziában</a:t>
            </a:r>
          </a:p>
          <a:p>
            <a:pPr>
              <a:buFont typeface="Wingdings" panose="05000000000000000000" pitchFamily="2" charset="2"/>
              <a:buChar char="Ø"/>
            </a:pPr>
            <a:r>
              <a:rPr lang="hu-HU" sz="2000" dirty="0">
                <a:effectLst/>
                <a:latin typeface="Arial" panose="020B0604020202020204" pitchFamily="34" charset="0"/>
                <a:cs typeface="Arial" panose="020B0604020202020204" pitchFamily="34" charset="0"/>
              </a:rPr>
              <a:t> Egyesült Királyság 5. Nemzeti Ellenőrzési Projektje (</a:t>
            </a:r>
            <a:r>
              <a:rPr lang="hu-HU" sz="2000" b="1" dirty="0">
                <a:effectLst/>
                <a:latin typeface="Arial" panose="020B0604020202020204" pitchFamily="34" charset="0"/>
                <a:cs typeface="Arial" panose="020B0604020202020204" pitchFamily="34" charset="0"/>
              </a:rPr>
              <a:t>National Audit Project, NAP5</a:t>
            </a:r>
            <a:r>
              <a:rPr lang="hu-HU" sz="2000" dirty="0">
                <a:effectLst/>
                <a:latin typeface="Arial" panose="020B0604020202020204" pitchFamily="34" charset="0"/>
                <a:cs typeface="Arial" panose="020B0604020202020204" pitchFamily="34" charset="0"/>
              </a:rPr>
              <a:t>): általános érzéstelenítésen átesett betegek </a:t>
            </a:r>
            <a:r>
              <a:rPr lang="hu-HU" sz="2000" b="1" dirty="0">
                <a:effectLst/>
                <a:latin typeface="Arial" panose="020B0604020202020204" pitchFamily="34" charset="0"/>
                <a:cs typeface="Arial" panose="020B0604020202020204" pitchFamily="34" charset="0"/>
              </a:rPr>
              <a:t>0,8%</a:t>
            </a:r>
            <a:r>
              <a:rPr lang="hu-HU" sz="2000" dirty="0">
                <a:effectLst/>
                <a:latin typeface="Arial" panose="020B0604020202020204" pitchFamily="34" charset="0"/>
                <a:cs typeface="Arial" panose="020B0604020202020204" pitchFamily="34" charset="0"/>
              </a:rPr>
              <a:t>-</a:t>
            </a:r>
            <a:r>
              <a:rPr lang="hu-HU" sz="2000" dirty="0" err="1">
                <a:effectLst/>
                <a:latin typeface="Arial" panose="020B0604020202020204" pitchFamily="34" charset="0"/>
                <a:cs typeface="Arial" panose="020B0604020202020204" pitchFamily="34" charset="0"/>
              </a:rPr>
              <a:t>nál</a:t>
            </a:r>
            <a:r>
              <a:rPr lang="hu-HU" sz="2000" dirty="0">
                <a:effectLst/>
                <a:latin typeface="Arial" panose="020B0604020202020204" pitchFamily="34" charset="0"/>
                <a:cs typeface="Arial" panose="020B0604020202020204" pitchFamily="34" charset="0"/>
              </a:rPr>
              <a:t> fordult elő, míg terheseknél  </a:t>
            </a:r>
            <a:r>
              <a:rPr lang="hu-HU" sz="2000" b="1" dirty="0">
                <a:effectLst/>
                <a:latin typeface="Arial" panose="020B0604020202020204" pitchFamily="34" charset="0"/>
                <a:cs typeface="Arial" panose="020B0604020202020204" pitchFamily="34" charset="0"/>
              </a:rPr>
              <a:t>10%</a:t>
            </a:r>
          </a:p>
          <a:p>
            <a:pPr>
              <a:buFont typeface="Wingdings" panose="05000000000000000000" pitchFamily="2" charset="2"/>
              <a:buChar char="Ø"/>
            </a:pPr>
            <a:r>
              <a:rPr lang="hu-HU" sz="2000" dirty="0">
                <a:latin typeface="Arial" panose="020B0604020202020204" pitchFamily="34" charset="0"/>
                <a:cs typeface="Arial" panose="020B0604020202020204" pitchFamily="34" charset="0"/>
              </a:rPr>
              <a:t>Leggyakrabban szülészetben indukció alatt fordul elő    </a:t>
            </a:r>
            <a:r>
              <a:rPr lang="hu-HU" sz="2000" dirty="0">
                <a:solidFill>
                  <a:srgbClr val="FF0000"/>
                </a:solidFill>
                <a:latin typeface="Arial" panose="020B0604020202020204" pitchFamily="34" charset="0"/>
                <a:cs typeface="Arial" panose="020B0604020202020204" pitchFamily="34" charset="0"/>
              </a:rPr>
              <a:t>Okok</a:t>
            </a:r>
            <a:r>
              <a:rPr lang="hu-HU" sz="2000" dirty="0">
                <a:latin typeface="Arial" panose="020B0604020202020204" pitchFamily="34" charset="0"/>
                <a:cs typeface="Arial" panose="020B0604020202020204" pitchFamily="34" charset="0"/>
              </a:rPr>
              <a:t>, </a:t>
            </a:r>
            <a:r>
              <a:rPr lang="hu-HU" sz="2000" dirty="0" err="1">
                <a:latin typeface="Arial" panose="020B0604020202020204" pitchFamily="34" charset="0"/>
                <a:cs typeface="Arial" panose="020B0604020202020204" pitchFamily="34" charset="0"/>
              </a:rPr>
              <a:t>opiátok</a:t>
            </a:r>
            <a:r>
              <a:rPr lang="hu-HU" sz="2000" dirty="0">
                <a:latin typeface="Arial" panose="020B0604020202020204" pitchFamily="34" charset="0"/>
                <a:cs typeface="Arial" panose="020B0604020202020204" pitchFamily="34" charset="0"/>
              </a:rPr>
              <a:t> mellőzése indukciókor, elhúzódó légúti manipuláció, fecskendőcsere. AB-ok utána adása</a:t>
            </a:r>
          </a:p>
          <a:p>
            <a:pPr>
              <a:buFont typeface="Wingdings" panose="05000000000000000000" pitchFamily="2" charset="2"/>
              <a:buChar char="Ø"/>
            </a:pPr>
            <a:r>
              <a:rPr lang="hu-HU" sz="2000" dirty="0">
                <a:effectLst/>
                <a:latin typeface="Arial" panose="020B0604020202020204" pitchFamily="34" charset="0"/>
                <a:cs typeface="Arial" panose="020B0604020202020204" pitchFamily="34" charset="0"/>
              </a:rPr>
              <a:t>Egy francia multicentrikus vizsgálat a 19%-os anyai </a:t>
            </a:r>
            <a:r>
              <a:rPr lang="hu-HU" sz="2000" dirty="0" err="1">
                <a:effectLst/>
                <a:latin typeface="Arial" panose="020B0604020202020204" pitchFamily="34" charset="0"/>
                <a:cs typeface="Arial" panose="020B0604020202020204" pitchFamily="34" charset="0"/>
              </a:rPr>
              <a:t>hipoxia</a:t>
            </a:r>
            <a:r>
              <a:rPr lang="hu-HU" sz="2000" dirty="0">
                <a:effectLst/>
                <a:latin typeface="Arial" panose="020B0604020202020204" pitchFamily="34" charset="0"/>
                <a:cs typeface="Arial" panose="020B0604020202020204" pitchFamily="34" charset="0"/>
              </a:rPr>
              <a:t> az általános érzéstelenítés során a SC esetében</a:t>
            </a:r>
          </a:p>
          <a:p>
            <a:pPr>
              <a:buFont typeface="Wingdings" panose="05000000000000000000" pitchFamily="2" charset="2"/>
              <a:buChar char="Ø"/>
            </a:pPr>
            <a:r>
              <a:rPr lang="hu-HU" sz="2000" dirty="0">
                <a:effectLst/>
                <a:latin typeface="Arial" panose="020B0604020202020204" pitchFamily="34" charset="0"/>
                <a:cs typeface="Arial" panose="020B0604020202020204" pitchFamily="34" charset="0"/>
              </a:rPr>
              <a:t>A </a:t>
            </a:r>
            <a:r>
              <a:rPr lang="hu-HU" sz="2000" dirty="0" err="1">
                <a:effectLst/>
                <a:latin typeface="Arial" panose="020B0604020202020204" pitchFamily="34" charset="0"/>
                <a:cs typeface="Arial" panose="020B0604020202020204" pitchFamily="34" charset="0"/>
              </a:rPr>
              <a:t>propofol</a:t>
            </a:r>
            <a:r>
              <a:rPr lang="hu-HU" sz="2000" dirty="0">
                <a:effectLst/>
                <a:latin typeface="Arial" panose="020B0604020202020204" pitchFamily="34" charset="0"/>
                <a:cs typeface="Arial" panose="020B0604020202020204" pitchFamily="34" charset="0"/>
              </a:rPr>
              <a:t> az </a:t>
            </a:r>
            <a:r>
              <a:rPr lang="hu-HU" sz="2000" dirty="0" err="1">
                <a:effectLst/>
                <a:latin typeface="Arial" panose="020B0604020202020204" pitchFamily="34" charset="0"/>
                <a:cs typeface="Arial" panose="020B0604020202020204" pitchFamily="34" charset="0"/>
              </a:rPr>
              <a:t>intubálási</a:t>
            </a:r>
            <a:r>
              <a:rPr lang="hu-HU" sz="2000" dirty="0">
                <a:effectLst/>
                <a:latin typeface="Arial" panose="020B0604020202020204" pitchFamily="34" charset="0"/>
                <a:cs typeface="Arial" panose="020B0604020202020204" pitchFamily="34" charset="0"/>
              </a:rPr>
              <a:t> nehézségek vagy kudarcok kockázatának csökkenése  látható </a:t>
            </a:r>
          </a:p>
          <a:p>
            <a:pPr marL="0" indent="0">
              <a:buNone/>
            </a:pPr>
            <a:r>
              <a:rPr lang="hu-HU" sz="2000" b="1" dirty="0">
                <a:effectLst/>
                <a:latin typeface="Arial" panose="020B0604020202020204" pitchFamily="34" charset="0"/>
                <a:cs typeface="Arial" panose="020B0604020202020204" pitchFamily="34" charset="0"/>
              </a:rPr>
              <a:t>    (P &lt;0,001).</a:t>
            </a:r>
          </a:p>
          <a:p>
            <a:endParaRPr lang="hu-HU" dirty="0"/>
          </a:p>
        </p:txBody>
      </p:sp>
      <p:sp>
        <p:nvSpPr>
          <p:cNvPr id="5" name="Szövegdoboz 4">
            <a:extLst>
              <a:ext uri="{FF2B5EF4-FFF2-40B4-BE49-F238E27FC236}">
                <a16:creationId xmlns:a16="http://schemas.microsoft.com/office/drawing/2014/main" id="{2F9A371F-C789-C1A0-715B-B1FA01DBDDA6}"/>
              </a:ext>
            </a:extLst>
          </p:cNvPr>
          <p:cNvSpPr txBox="1"/>
          <p:nvPr/>
        </p:nvSpPr>
        <p:spPr>
          <a:xfrm>
            <a:off x="396240" y="5885469"/>
            <a:ext cx="9753600" cy="788101"/>
          </a:xfrm>
          <a:prstGeom prst="rect">
            <a:avLst/>
          </a:prstGeom>
          <a:noFill/>
        </p:spPr>
        <p:txBody>
          <a:bodyPr wrap="square" rtlCol="0">
            <a:spAutoFit/>
          </a:bodyPr>
          <a:lstStyle/>
          <a:p>
            <a:r>
              <a:rPr lang="hu-HU" dirty="0" err="1">
                <a:solidFill>
                  <a:srgbClr val="0070C0"/>
                </a:solidFill>
              </a:rPr>
              <a:t>Tomlinson</a:t>
            </a:r>
            <a:r>
              <a:rPr lang="hu-HU" dirty="0">
                <a:solidFill>
                  <a:srgbClr val="0070C0"/>
                </a:solidFill>
              </a:rPr>
              <a:t> JMB, </a:t>
            </a:r>
            <a:r>
              <a:rPr lang="hu-HU" dirty="0" err="1">
                <a:solidFill>
                  <a:srgbClr val="0070C0"/>
                </a:solidFill>
              </a:rPr>
              <a:t>Bishop</a:t>
            </a:r>
            <a:r>
              <a:rPr lang="hu-HU" dirty="0">
                <a:solidFill>
                  <a:srgbClr val="0070C0"/>
                </a:solidFill>
              </a:rPr>
              <a:t> DG, </a:t>
            </a:r>
            <a:r>
              <a:rPr lang="hu-HU" dirty="0" err="1">
                <a:solidFill>
                  <a:srgbClr val="0070C0"/>
                </a:solidFill>
              </a:rPr>
              <a:t>Hofmeyr</a:t>
            </a:r>
            <a:r>
              <a:rPr lang="hu-HU" dirty="0">
                <a:solidFill>
                  <a:srgbClr val="0070C0"/>
                </a:solidFill>
              </a:rPr>
              <a:t> R, </a:t>
            </a:r>
            <a:r>
              <a:rPr lang="hu-HU" dirty="0" err="1">
                <a:solidFill>
                  <a:srgbClr val="0070C0"/>
                </a:solidFill>
              </a:rPr>
              <a:t>Cronjé</a:t>
            </a:r>
            <a:r>
              <a:rPr lang="hu-HU" dirty="0">
                <a:solidFill>
                  <a:srgbClr val="0070C0"/>
                </a:solidFill>
              </a:rPr>
              <a:t> L, </a:t>
            </a:r>
            <a:r>
              <a:rPr lang="hu-HU" dirty="0" err="1">
                <a:solidFill>
                  <a:srgbClr val="0070C0"/>
                </a:solidFill>
              </a:rPr>
              <a:t>Rodseth</a:t>
            </a:r>
            <a:r>
              <a:rPr lang="hu-HU" dirty="0">
                <a:solidFill>
                  <a:srgbClr val="0070C0"/>
                </a:solidFill>
              </a:rPr>
              <a:t> RN. The </a:t>
            </a:r>
            <a:r>
              <a:rPr lang="hu-HU" dirty="0" err="1">
                <a:solidFill>
                  <a:srgbClr val="0070C0"/>
                </a:solidFill>
              </a:rPr>
              <a:t>incidence</a:t>
            </a:r>
            <a:r>
              <a:rPr lang="hu-HU" dirty="0">
                <a:solidFill>
                  <a:srgbClr val="0070C0"/>
                </a:solidFill>
              </a:rPr>
              <a:t> and </a:t>
            </a:r>
            <a:r>
              <a:rPr lang="hu-HU" dirty="0" err="1">
                <a:solidFill>
                  <a:srgbClr val="0070C0"/>
                </a:solidFill>
              </a:rPr>
              <a:t>predictors</a:t>
            </a:r>
            <a:r>
              <a:rPr lang="hu-HU" dirty="0">
                <a:solidFill>
                  <a:srgbClr val="0070C0"/>
                </a:solidFill>
              </a:rPr>
              <a:t> of </a:t>
            </a:r>
            <a:r>
              <a:rPr lang="hu-HU" dirty="0" err="1">
                <a:solidFill>
                  <a:srgbClr val="0070C0"/>
                </a:solidFill>
              </a:rPr>
              <a:t>hypoxaemia</a:t>
            </a:r>
            <a:r>
              <a:rPr lang="hu-HU" dirty="0">
                <a:solidFill>
                  <a:srgbClr val="0070C0"/>
                </a:solidFill>
              </a:rPr>
              <a:t> </a:t>
            </a:r>
            <a:r>
              <a:rPr lang="hu-HU" dirty="0" err="1">
                <a:solidFill>
                  <a:srgbClr val="0070C0"/>
                </a:solidFill>
              </a:rPr>
              <a:t>during</a:t>
            </a:r>
            <a:r>
              <a:rPr lang="hu-HU" dirty="0">
                <a:solidFill>
                  <a:srgbClr val="0070C0"/>
                </a:solidFill>
              </a:rPr>
              <a:t> </a:t>
            </a:r>
            <a:r>
              <a:rPr lang="hu-HU" dirty="0" err="1">
                <a:solidFill>
                  <a:srgbClr val="0070C0"/>
                </a:solidFill>
              </a:rPr>
              <a:t>induction</a:t>
            </a:r>
            <a:r>
              <a:rPr lang="hu-HU" dirty="0">
                <a:solidFill>
                  <a:srgbClr val="0070C0"/>
                </a:solidFill>
              </a:rPr>
              <a:t> of </a:t>
            </a:r>
            <a:r>
              <a:rPr lang="hu-HU" dirty="0" err="1">
                <a:solidFill>
                  <a:srgbClr val="0070C0"/>
                </a:solidFill>
              </a:rPr>
              <a:t>general</a:t>
            </a:r>
            <a:r>
              <a:rPr lang="hu-HU" dirty="0">
                <a:solidFill>
                  <a:srgbClr val="0070C0"/>
                </a:solidFill>
              </a:rPr>
              <a:t> </a:t>
            </a:r>
            <a:r>
              <a:rPr lang="hu-HU" dirty="0" err="1">
                <a:solidFill>
                  <a:srgbClr val="0070C0"/>
                </a:solidFill>
              </a:rPr>
              <a:t>anaesthesia</a:t>
            </a:r>
            <a:r>
              <a:rPr lang="hu-HU" dirty="0">
                <a:solidFill>
                  <a:srgbClr val="0070C0"/>
                </a:solidFill>
              </a:rPr>
              <a:t> </a:t>
            </a:r>
            <a:r>
              <a:rPr lang="hu-HU" dirty="0" err="1">
                <a:solidFill>
                  <a:srgbClr val="0070C0"/>
                </a:solidFill>
              </a:rPr>
              <a:t>for</a:t>
            </a:r>
            <a:r>
              <a:rPr lang="hu-HU" dirty="0">
                <a:solidFill>
                  <a:srgbClr val="0070C0"/>
                </a:solidFill>
              </a:rPr>
              <a:t> </a:t>
            </a:r>
            <a:r>
              <a:rPr lang="hu-HU" dirty="0" err="1">
                <a:solidFill>
                  <a:srgbClr val="0070C0"/>
                </a:solidFill>
              </a:rPr>
              <a:t>caesarean</a:t>
            </a:r>
            <a:r>
              <a:rPr lang="hu-HU" dirty="0">
                <a:solidFill>
                  <a:srgbClr val="0070C0"/>
                </a:solidFill>
              </a:rPr>
              <a:t> </a:t>
            </a:r>
            <a:r>
              <a:rPr lang="hu-HU" dirty="0" err="1">
                <a:solidFill>
                  <a:srgbClr val="0070C0"/>
                </a:solidFill>
              </a:rPr>
              <a:t>delivery</a:t>
            </a:r>
            <a:r>
              <a:rPr lang="hu-HU" dirty="0">
                <a:solidFill>
                  <a:srgbClr val="0070C0"/>
                </a:solidFill>
              </a:rPr>
              <a:t> in </a:t>
            </a:r>
            <a:r>
              <a:rPr lang="hu-HU" dirty="0" err="1">
                <a:solidFill>
                  <a:srgbClr val="0070C0"/>
                </a:solidFill>
              </a:rPr>
              <a:t>two</a:t>
            </a:r>
            <a:r>
              <a:rPr lang="hu-HU" dirty="0">
                <a:solidFill>
                  <a:srgbClr val="0070C0"/>
                </a:solidFill>
              </a:rPr>
              <a:t> South </a:t>
            </a:r>
            <a:r>
              <a:rPr lang="hu-HU" dirty="0" err="1">
                <a:solidFill>
                  <a:srgbClr val="0070C0"/>
                </a:solidFill>
              </a:rPr>
              <a:t>African</a:t>
            </a:r>
            <a:r>
              <a:rPr lang="hu-HU" dirty="0">
                <a:solidFill>
                  <a:srgbClr val="0070C0"/>
                </a:solidFill>
              </a:rPr>
              <a:t> </a:t>
            </a:r>
            <a:r>
              <a:rPr lang="hu-HU" dirty="0" err="1">
                <a:solidFill>
                  <a:srgbClr val="0070C0"/>
                </a:solidFill>
              </a:rPr>
              <a:t>hospitals</a:t>
            </a:r>
            <a:r>
              <a:rPr lang="hu-HU" dirty="0">
                <a:solidFill>
                  <a:srgbClr val="0070C0"/>
                </a:solidFill>
              </a:rPr>
              <a:t>: A </a:t>
            </a:r>
            <a:r>
              <a:rPr lang="hu-HU" dirty="0" err="1">
                <a:solidFill>
                  <a:srgbClr val="0070C0"/>
                </a:solidFill>
              </a:rPr>
              <a:t>prospective</a:t>
            </a:r>
            <a:r>
              <a:rPr lang="hu-HU" dirty="0">
                <a:solidFill>
                  <a:srgbClr val="0070C0"/>
                </a:solidFill>
              </a:rPr>
              <a:t>, </a:t>
            </a:r>
            <a:r>
              <a:rPr lang="hu-HU" dirty="0" err="1">
                <a:solidFill>
                  <a:srgbClr val="0070C0"/>
                </a:solidFill>
              </a:rPr>
              <a:t>observational</a:t>
            </a:r>
            <a:r>
              <a:rPr lang="hu-HU" dirty="0">
                <a:solidFill>
                  <a:srgbClr val="0070C0"/>
                </a:solidFill>
              </a:rPr>
              <a:t>, </a:t>
            </a:r>
            <a:r>
              <a:rPr lang="hu-HU" dirty="0" err="1">
                <a:solidFill>
                  <a:srgbClr val="0070C0"/>
                </a:solidFill>
              </a:rPr>
              <a:t>dual</a:t>
            </a:r>
            <a:r>
              <a:rPr lang="hu-HU" dirty="0">
                <a:solidFill>
                  <a:srgbClr val="0070C0"/>
                </a:solidFill>
              </a:rPr>
              <a:t>-centre</a:t>
            </a:r>
          </a:p>
          <a:p>
            <a:r>
              <a:rPr lang="hu-HU" dirty="0" err="1">
                <a:solidFill>
                  <a:srgbClr val="0070C0"/>
                </a:solidFill>
              </a:rPr>
              <a:t>study</a:t>
            </a:r>
            <a:r>
              <a:rPr lang="hu-HU" dirty="0">
                <a:solidFill>
                  <a:srgbClr val="0070C0"/>
                </a:solidFill>
              </a:rPr>
              <a:t>. South </a:t>
            </a:r>
            <a:r>
              <a:rPr lang="hu-HU" dirty="0" err="1">
                <a:solidFill>
                  <a:srgbClr val="0070C0"/>
                </a:solidFill>
              </a:rPr>
              <a:t>Afr</a:t>
            </a:r>
            <a:r>
              <a:rPr lang="hu-HU" dirty="0">
                <a:solidFill>
                  <a:srgbClr val="0070C0"/>
                </a:solidFill>
              </a:rPr>
              <a:t> J </a:t>
            </a:r>
            <a:r>
              <a:rPr lang="hu-HU" dirty="0" err="1">
                <a:solidFill>
                  <a:srgbClr val="0070C0"/>
                </a:solidFill>
              </a:rPr>
              <a:t>Anaesth</a:t>
            </a:r>
            <a:r>
              <a:rPr lang="hu-HU" dirty="0">
                <a:solidFill>
                  <a:srgbClr val="0070C0"/>
                </a:solidFill>
              </a:rPr>
              <a:t> </a:t>
            </a:r>
            <a:r>
              <a:rPr lang="hu-HU" dirty="0" err="1">
                <a:solidFill>
                  <a:srgbClr val="0070C0"/>
                </a:solidFill>
              </a:rPr>
              <a:t>Analg</a:t>
            </a:r>
            <a:r>
              <a:rPr lang="hu-HU" dirty="0">
                <a:solidFill>
                  <a:srgbClr val="0070C0"/>
                </a:solidFill>
              </a:rPr>
              <a:t>. 2020;26:183–187.</a:t>
            </a:r>
          </a:p>
        </p:txBody>
      </p:sp>
      <p:pic>
        <p:nvPicPr>
          <p:cNvPr id="3" name="Kép 2">
            <a:extLst>
              <a:ext uri="{FF2B5EF4-FFF2-40B4-BE49-F238E27FC236}">
                <a16:creationId xmlns:a16="http://schemas.microsoft.com/office/drawing/2014/main" id="{7ECE7759-8B50-712A-82E5-71EDA5DFEB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73" y="176128"/>
            <a:ext cx="1551638" cy="7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9738843"/>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D71102B-9AAB-C5A1-81D6-A5C2438AE0B0}"/>
              </a:ext>
            </a:extLst>
          </p:cNvPr>
          <p:cNvSpPr>
            <a:spLocks noGrp="1"/>
          </p:cNvSpPr>
          <p:nvPr>
            <p:ph type="title"/>
          </p:nvPr>
        </p:nvSpPr>
        <p:spPr>
          <a:xfrm>
            <a:off x="446315" y="1024179"/>
            <a:ext cx="10749375" cy="554400"/>
          </a:xfrm>
        </p:spPr>
        <p:txBody>
          <a:bodyPr/>
          <a:lstStyle/>
          <a:p>
            <a:pPr algn="ctr"/>
            <a:r>
              <a:rPr kumimoji="0" lang="hu-HU" sz="2800" b="0" i="0" u="none" strike="noStrike" kern="1200" cap="none" spc="0" normalizeH="0" baseline="0" noProof="0" dirty="0">
                <a:ln>
                  <a:noFill/>
                </a:ln>
                <a:solidFill>
                  <a:srgbClr val="0070C0"/>
                </a:solidFill>
                <a:effectLst/>
                <a:uLnTx/>
                <a:uFillTx/>
                <a:latin typeface="Poppins Regular" panose="020B0604020202020204" charset="-18"/>
                <a:cs typeface="Poppins Regular" panose="020B0604020202020204" charset="-18"/>
              </a:rPr>
              <a:t>Elégtelen mélységű anesztézia</a:t>
            </a:r>
            <a:endParaRPr lang="hu-HU" sz="2800" dirty="0">
              <a:solidFill>
                <a:srgbClr val="0070C0"/>
              </a:solidFill>
              <a:latin typeface="Poppins Regular" panose="020B0604020202020204" charset="-18"/>
              <a:cs typeface="Poppins Regular" panose="020B0604020202020204" charset="-18"/>
            </a:endParaRPr>
          </a:p>
        </p:txBody>
      </p:sp>
      <p:sp>
        <p:nvSpPr>
          <p:cNvPr id="3" name="Szöveg helye 2">
            <a:extLst>
              <a:ext uri="{FF2B5EF4-FFF2-40B4-BE49-F238E27FC236}">
                <a16:creationId xmlns:a16="http://schemas.microsoft.com/office/drawing/2014/main" id="{7FB466BB-3FAC-DEC3-4AC5-AE72D6F07E8B}"/>
              </a:ext>
            </a:extLst>
          </p:cNvPr>
          <p:cNvSpPr>
            <a:spLocks noGrp="1"/>
          </p:cNvSpPr>
          <p:nvPr>
            <p:ph type="body" sz="quarter" idx="14"/>
          </p:nvPr>
        </p:nvSpPr>
        <p:spPr/>
        <p:txBody>
          <a:bodyPr/>
          <a:lstStyle/>
          <a:p>
            <a:endParaRPr lang="hu-HU" dirty="0"/>
          </a:p>
          <a:p>
            <a:endParaRPr lang="hu-HU" dirty="0"/>
          </a:p>
        </p:txBody>
      </p:sp>
      <p:sp>
        <p:nvSpPr>
          <p:cNvPr id="4" name="Szöveg helye 3">
            <a:extLst>
              <a:ext uri="{FF2B5EF4-FFF2-40B4-BE49-F238E27FC236}">
                <a16:creationId xmlns:a16="http://schemas.microsoft.com/office/drawing/2014/main" id="{280ED57A-5FF2-DA77-3237-C5C3468CB535}"/>
              </a:ext>
            </a:extLst>
          </p:cNvPr>
          <p:cNvSpPr>
            <a:spLocks noGrp="1"/>
          </p:cNvSpPr>
          <p:nvPr>
            <p:ph type="body" sz="quarter" idx="15"/>
          </p:nvPr>
        </p:nvSpPr>
        <p:spPr>
          <a:xfrm>
            <a:off x="669065" y="1812546"/>
            <a:ext cx="10526625" cy="1738827"/>
          </a:xfrm>
        </p:spPr>
        <p:txBody>
          <a:bodyPr/>
          <a:lstStyle/>
          <a:p>
            <a:r>
              <a:rPr lang="hu-HU" sz="2000" dirty="0">
                <a:latin typeface="Arial" panose="020B0604020202020204" pitchFamily="34" charset="0"/>
                <a:cs typeface="Arial" panose="020B0604020202020204" pitchFamily="34" charset="0"/>
              </a:rPr>
              <a:t>Szülészeti anesztéziában az alvás mélység </a:t>
            </a:r>
            <a:r>
              <a:rPr lang="hu-HU" sz="2000" dirty="0" err="1">
                <a:latin typeface="Arial" panose="020B0604020202020204" pitchFamily="34" charset="0"/>
                <a:cs typeface="Arial" panose="020B0604020202020204" pitchFamily="34" charset="0"/>
              </a:rPr>
              <a:t>monitorizálása</a:t>
            </a:r>
            <a:r>
              <a:rPr lang="hu-HU" sz="2000" dirty="0">
                <a:latin typeface="Arial" panose="020B0604020202020204" pitchFamily="34" charset="0"/>
                <a:cs typeface="Arial" panose="020B0604020202020204" pitchFamily="34" charset="0"/>
              </a:rPr>
              <a:t> ritka</a:t>
            </a:r>
          </a:p>
          <a:p>
            <a:r>
              <a:rPr lang="hu-HU" sz="2000" dirty="0">
                <a:effectLst/>
                <a:latin typeface="Arial" panose="020B0604020202020204" pitchFamily="34" charset="0"/>
                <a:cs typeface="Arial" panose="020B0604020202020204" pitchFamily="34" charset="0"/>
              </a:rPr>
              <a:t>Ausztráliában 15 </a:t>
            </a:r>
            <a:r>
              <a:rPr lang="hu-HU" sz="2000">
                <a:effectLst/>
                <a:latin typeface="Arial" panose="020B0604020202020204" pitchFamily="34" charset="0"/>
                <a:cs typeface="Arial" panose="020B0604020202020204" pitchFamily="34" charset="0"/>
              </a:rPr>
              <a:t>év alatt a </a:t>
            </a:r>
            <a:r>
              <a:rPr lang="hu-HU" sz="2000" dirty="0">
                <a:effectLst/>
                <a:latin typeface="Arial" panose="020B0604020202020204" pitchFamily="34" charset="0"/>
                <a:cs typeface="Arial" panose="020B0604020202020204" pitchFamily="34" charset="0"/>
              </a:rPr>
              <a:t>császármetszéseknél a narkózismélység elégtelenségét találták 32%-ban</a:t>
            </a:r>
          </a:p>
          <a:p>
            <a:r>
              <a:rPr lang="hu-HU" sz="2000" dirty="0">
                <a:latin typeface="Arial" panose="020B0604020202020204" pitchFamily="34" charset="0"/>
                <a:cs typeface="Arial" panose="020B0604020202020204" pitchFamily="34" charset="0"/>
              </a:rPr>
              <a:t>UK kevesebb tanulmány 4,7%. (TIVA-t nem alkalmaztak)</a:t>
            </a:r>
          </a:p>
          <a:p>
            <a:r>
              <a:rPr lang="hu-HU" sz="2000" dirty="0">
                <a:effectLst/>
                <a:latin typeface="Arial" panose="020B0604020202020204" pitchFamily="34" charset="0"/>
                <a:cs typeface="Arial" panose="020B0604020202020204" pitchFamily="34" charset="0"/>
              </a:rPr>
              <a:t>A szülészeti populációban végzett BIS-vizsgálatok kevesek és </a:t>
            </a:r>
            <a:r>
              <a:rPr lang="hu-HU" sz="2000" dirty="0">
                <a:latin typeface="Arial" panose="020B0604020202020204" pitchFamily="34" charset="0"/>
                <a:cs typeface="Arial" panose="020B0604020202020204" pitchFamily="34" charset="0"/>
              </a:rPr>
              <a:t>nem </a:t>
            </a:r>
            <a:r>
              <a:rPr lang="hu-HU" sz="2000" dirty="0">
                <a:effectLst/>
                <a:latin typeface="Arial" panose="020B0604020202020204" pitchFamily="34" charset="0"/>
                <a:cs typeface="Arial" panose="020B0604020202020204" pitchFamily="34" charset="0"/>
              </a:rPr>
              <a:t>megfelelőek</a:t>
            </a:r>
          </a:p>
          <a:p>
            <a:r>
              <a:rPr lang="hu-HU" sz="2000" dirty="0" err="1">
                <a:latin typeface="Arial" panose="020B0604020202020204" pitchFamily="34" charset="0"/>
                <a:cs typeface="Arial" panose="020B0604020202020204" pitchFamily="34" charset="0"/>
              </a:rPr>
              <a:t>Zand</a:t>
            </a:r>
            <a:r>
              <a:rPr lang="hu-HU" sz="2000" dirty="0">
                <a:latin typeface="Arial" panose="020B0604020202020204" pitchFamily="34" charset="0"/>
                <a:cs typeface="Arial" panose="020B0604020202020204" pitchFamily="34" charset="0"/>
              </a:rPr>
              <a:t> és </a:t>
            </a:r>
            <a:r>
              <a:rPr lang="hu-HU" sz="2000" dirty="0" err="1">
                <a:latin typeface="Arial" panose="020B0604020202020204" pitchFamily="34" charset="0"/>
                <a:cs typeface="Arial" panose="020B0604020202020204" pitchFamily="34" charset="0"/>
              </a:rPr>
              <a:t>mtsai</a:t>
            </a:r>
            <a:r>
              <a:rPr lang="hu-HU" sz="2000" dirty="0">
                <a:latin typeface="Arial" panose="020B0604020202020204" pitchFamily="34" charset="0"/>
                <a:cs typeface="Arial" panose="020B0604020202020204" pitchFamily="34" charset="0"/>
              </a:rPr>
              <a:t>: 21 asszony hagyományos anesztézia </a:t>
            </a:r>
            <a:r>
              <a:rPr lang="hu-HU" sz="2000" dirty="0" err="1">
                <a:latin typeface="Arial" panose="020B0604020202020204" pitchFamily="34" charset="0"/>
                <a:cs typeface="Arial" panose="020B0604020202020204" pitchFamily="34" charset="0"/>
              </a:rPr>
              <a:t>forearm</a:t>
            </a:r>
            <a:r>
              <a:rPr lang="hu-HU" sz="2000" dirty="0">
                <a:latin typeface="Arial" panose="020B0604020202020204" pitchFamily="34" charset="0"/>
                <a:cs typeface="Arial" panose="020B0604020202020204" pitchFamily="34" charset="0"/>
              </a:rPr>
              <a:t> mérés 16 eseményt találtak</a:t>
            </a:r>
          </a:p>
        </p:txBody>
      </p:sp>
      <p:sp>
        <p:nvSpPr>
          <p:cNvPr id="6" name="Szövegdoboz 5">
            <a:extLst>
              <a:ext uri="{FF2B5EF4-FFF2-40B4-BE49-F238E27FC236}">
                <a16:creationId xmlns:a16="http://schemas.microsoft.com/office/drawing/2014/main" id="{2E157A85-58F6-BC21-EB51-546918B33216}"/>
              </a:ext>
            </a:extLst>
          </p:cNvPr>
          <p:cNvSpPr txBox="1"/>
          <p:nvPr/>
        </p:nvSpPr>
        <p:spPr>
          <a:xfrm>
            <a:off x="446315" y="5969051"/>
            <a:ext cx="6923314" cy="788101"/>
          </a:xfrm>
          <a:prstGeom prst="rect">
            <a:avLst/>
          </a:prstGeom>
          <a:noFill/>
        </p:spPr>
        <p:txBody>
          <a:bodyPr wrap="square" rtlCol="0">
            <a:spAutoFit/>
          </a:bodyPr>
          <a:lstStyle/>
          <a:p>
            <a:r>
              <a:rPr lang="hu-HU" dirty="0" err="1">
                <a:solidFill>
                  <a:srgbClr val="0070C0"/>
                </a:solidFill>
              </a:rPr>
              <a:t>Zand</a:t>
            </a:r>
            <a:r>
              <a:rPr lang="hu-HU" dirty="0">
                <a:solidFill>
                  <a:srgbClr val="0070C0"/>
                </a:solidFill>
              </a:rPr>
              <a:t> F, </a:t>
            </a:r>
            <a:r>
              <a:rPr lang="hu-HU" dirty="0" err="1">
                <a:solidFill>
                  <a:srgbClr val="0070C0"/>
                </a:solidFill>
              </a:rPr>
              <a:t>Hadavi</a:t>
            </a:r>
            <a:r>
              <a:rPr lang="hu-HU" dirty="0">
                <a:solidFill>
                  <a:srgbClr val="0070C0"/>
                </a:solidFill>
              </a:rPr>
              <a:t> SMR, </a:t>
            </a:r>
            <a:r>
              <a:rPr lang="hu-HU" dirty="0" err="1">
                <a:solidFill>
                  <a:srgbClr val="0070C0"/>
                </a:solidFill>
              </a:rPr>
              <a:t>Chohedri</a:t>
            </a:r>
            <a:r>
              <a:rPr lang="hu-HU" dirty="0">
                <a:solidFill>
                  <a:srgbClr val="0070C0"/>
                </a:solidFill>
              </a:rPr>
              <a:t> A, </a:t>
            </a:r>
            <a:r>
              <a:rPr lang="hu-HU" dirty="0" err="1">
                <a:solidFill>
                  <a:srgbClr val="0070C0"/>
                </a:solidFill>
              </a:rPr>
              <a:t>Sabetian</a:t>
            </a:r>
            <a:r>
              <a:rPr lang="hu-HU" dirty="0">
                <a:solidFill>
                  <a:srgbClr val="0070C0"/>
                </a:solidFill>
              </a:rPr>
              <a:t> P. </a:t>
            </a:r>
            <a:r>
              <a:rPr lang="hu-HU" dirty="0" err="1">
                <a:solidFill>
                  <a:srgbClr val="0070C0"/>
                </a:solidFill>
              </a:rPr>
              <a:t>Survey</a:t>
            </a:r>
            <a:r>
              <a:rPr lang="hu-HU" dirty="0">
                <a:solidFill>
                  <a:srgbClr val="0070C0"/>
                </a:solidFill>
              </a:rPr>
              <a:t> </a:t>
            </a:r>
            <a:r>
              <a:rPr lang="hu-HU" dirty="0" err="1">
                <a:solidFill>
                  <a:srgbClr val="0070C0"/>
                </a:solidFill>
              </a:rPr>
              <a:t>on</a:t>
            </a:r>
            <a:r>
              <a:rPr lang="hu-HU" dirty="0">
                <a:solidFill>
                  <a:srgbClr val="0070C0"/>
                </a:solidFill>
              </a:rPr>
              <a:t> </a:t>
            </a:r>
            <a:r>
              <a:rPr lang="hu-HU" dirty="0" err="1">
                <a:solidFill>
                  <a:srgbClr val="0070C0"/>
                </a:solidFill>
              </a:rPr>
              <a:t>the</a:t>
            </a:r>
            <a:r>
              <a:rPr lang="hu-HU" dirty="0">
                <a:solidFill>
                  <a:srgbClr val="0070C0"/>
                </a:solidFill>
              </a:rPr>
              <a:t> </a:t>
            </a:r>
            <a:r>
              <a:rPr lang="hu-HU" dirty="0" err="1">
                <a:solidFill>
                  <a:srgbClr val="0070C0"/>
                </a:solidFill>
              </a:rPr>
              <a:t>adequacy</a:t>
            </a:r>
            <a:r>
              <a:rPr lang="hu-HU" dirty="0">
                <a:solidFill>
                  <a:srgbClr val="0070C0"/>
                </a:solidFill>
              </a:rPr>
              <a:t> of </a:t>
            </a:r>
            <a:r>
              <a:rPr lang="hu-HU" dirty="0" err="1">
                <a:solidFill>
                  <a:srgbClr val="0070C0"/>
                </a:solidFill>
              </a:rPr>
              <a:t>depth</a:t>
            </a:r>
            <a:r>
              <a:rPr lang="hu-HU" dirty="0">
                <a:solidFill>
                  <a:srgbClr val="0070C0"/>
                </a:solidFill>
              </a:rPr>
              <a:t> of</a:t>
            </a:r>
          </a:p>
          <a:p>
            <a:r>
              <a:rPr lang="hu-HU" dirty="0" err="1">
                <a:solidFill>
                  <a:srgbClr val="0070C0"/>
                </a:solidFill>
              </a:rPr>
              <a:t>anaesthesia</a:t>
            </a:r>
            <a:r>
              <a:rPr lang="hu-HU" dirty="0">
                <a:solidFill>
                  <a:srgbClr val="0070C0"/>
                </a:solidFill>
              </a:rPr>
              <a:t> </a:t>
            </a:r>
            <a:r>
              <a:rPr lang="hu-HU" dirty="0" err="1">
                <a:solidFill>
                  <a:srgbClr val="0070C0"/>
                </a:solidFill>
              </a:rPr>
              <a:t>with</a:t>
            </a:r>
            <a:r>
              <a:rPr lang="hu-HU" dirty="0">
                <a:solidFill>
                  <a:srgbClr val="0070C0"/>
                </a:solidFill>
              </a:rPr>
              <a:t> </a:t>
            </a:r>
            <a:r>
              <a:rPr lang="hu-HU" dirty="0" err="1">
                <a:solidFill>
                  <a:srgbClr val="0070C0"/>
                </a:solidFill>
              </a:rPr>
              <a:t>bispectral</a:t>
            </a:r>
            <a:r>
              <a:rPr lang="hu-HU" dirty="0">
                <a:solidFill>
                  <a:srgbClr val="0070C0"/>
                </a:solidFill>
              </a:rPr>
              <a:t> index and </a:t>
            </a:r>
            <a:r>
              <a:rPr lang="hu-HU" dirty="0" err="1">
                <a:solidFill>
                  <a:srgbClr val="0070C0"/>
                </a:solidFill>
              </a:rPr>
              <a:t>isolated</a:t>
            </a:r>
            <a:r>
              <a:rPr lang="hu-HU" dirty="0">
                <a:solidFill>
                  <a:srgbClr val="0070C0"/>
                </a:solidFill>
              </a:rPr>
              <a:t> </a:t>
            </a:r>
            <a:r>
              <a:rPr lang="hu-HU" dirty="0" err="1">
                <a:solidFill>
                  <a:srgbClr val="0070C0"/>
                </a:solidFill>
              </a:rPr>
              <a:t>forearm</a:t>
            </a:r>
            <a:r>
              <a:rPr lang="hu-HU" dirty="0">
                <a:solidFill>
                  <a:srgbClr val="0070C0"/>
                </a:solidFill>
              </a:rPr>
              <a:t> </a:t>
            </a:r>
            <a:r>
              <a:rPr lang="hu-HU" dirty="0" err="1">
                <a:solidFill>
                  <a:srgbClr val="0070C0"/>
                </a:solidFill>
              </a:rPr>
              <a:t>technique</a:t>
            </a:r>
            <a:r>
              <a:rPr lang="hu-HU" dirty="0">
                <a:solidFill>
                  <a:srgbClr val="0070C0"/>
                </a:solidFill>
              </a:rPr>
              <a:t> in </a:t>
            </a:r>
            <a:r>
              <a:rPr lang="hu-HU" dirty="0" err="1">
                <a:solidFill>
                  <a:srgbClr val="0070C0"/>
                </a:solidFill>
              </a:rPr>
              <a:t>elective</a:t>
            </a:r>
            <a:r>
              <a:rPr lang="hu-HU" dirty="0">
                <a:solidFill>
                  <a:srgbClr val="0070C0"/>
                </a:solidFill>
              </a:rPr>
              <a:t> </a:t>
            </a:r>
            <a:r>
              <a:rPr lang="hu-HU" dirty="0" err="1">
                <a:solidFill>
                  <a:srgbClr val="0070C0"/>
                </a:solidFill>
              </a:rPr>
              <a:t>Caesarean</a:t>
            </a:r>
            <a:endParaRPr lang="hu-HU" dirty="0">
              <a:solidFill>
                <a:srgbClr val="0070C0"/>
              </a:solidFill>
            </a:endParaRPr>
          </a:p>
          <a:p>
            <a:r>
              <a:rPr lang="hu-HU" dirty="0" err="1">
                <a:solidFill>
                  <a:srgbClr val="0070C0"/>
                </a:solidFill>
              </a:rPr>
              <a:t>section</a:t>
            </a:r>
            <a:r>
              <a:rPr lang="hu-HU" dirty="0">
                <a:solidFill>
                  <a:srgbClr val="0070C0"/>
                </a:solidFill>
              </a:rPr>
              <a:t> </a:t>
            </a:r>
            <a:r>
              <a:rPr lang="hu-HU" dirty="0" err="1">
                <a:solidFill>
                  <a:srgbClr val="0070C0"/>
                </a:solidFill>
              </a:rPr>
              <a:t>under</a:t>
            </a:r>
            <a:r>
              <a:rPr lang="hu-HU" dirty="0">
                <a:solidFill>
                  <a:srgbClr val="0070C0"/>
                </a:solidFill>
              </a:rPr>
              <a:t> </a:t>
            </a:r>
            <a:r>
              <a:rPr lang="hu-HU" dirty="0" err="1">
                <a:solidFill>
                  <a:srgbClr val="0070C0"/>
                </a:solidFill>
              </a:rPr>
              <a:t>general</a:t>
            </a:r>
            <a:r>
              <a:rPr lang="hu-HU" dirty="0">
                <a:solidFill>
                  <a:srgbClr val="0070C0"/>
                </a:solidFill>
              </a:rPr>
              <a:t> </a:t>
            </a:r>
            <a:r>
              <a:rPr lang="hu-HU" dirty="0" err="1">
                <a:solidFill>
                  <a:srgbClr val="0070C0"/>
                </a:solidFill>
              </a:rPr>
              <a:t>anaesthesia</a:t>
            </a:r>
            <a:r>
              <a:rPr lang="hu-HU" dirty="0">
                <a:solidFill>
                  <a:srgbClr val="0070C0"/>
                </a:solidFill>
              </a:rPr>
              <a:t> </a:t>
            </a:r>
            <a:r>
              <a:rPr lang="hu-HU" dirty="0" err="1">
                <a:solidFill>
                  <a:srgbClr val="0070C0"/>
                </a:solidFill>
              </a:rPr>
              <a:t>with</a:t>
            </a:r>
            <a:r>
              <a:rPr lang="hu-HU" dirty="0">
                <a:solidFill>
                  <a:srgbClr val="0070C0"/>
                </a:solidFill>
              </a:rPr>
              <a:t> </a:t>
            </a:r>
            <a:r>
              <a:rPr lang="hu-HU" dirty="0" err="1">
                <a:solidFill>
                  <a:srgbClr val="0070C0"/>
                </a:solidFill>
              </a:rPr>
              <a:t>sevoflurane</a:t>
            </a:r>
            <a:r>
              <a:rPr lang="hu-HU" dirty="0">
                <a:solidFill>
                  <a:srgbClr val="0070C0"/>
                </a:solidFill>
              </a:rPr>
              <a:t>. </a:t>
            </a:r>
            <a:r>
              <a:rPr lang="hu-HU" dirty="0" err="1">
                <a:solidFill>
                  <a:srgbClr val="0070C0"/>
                </a:solidFill>
              </a:rPr>
              <a:t>Br</a:t>
            </a:r>
            <a:r>
              <a:rPr lang="hu-HU" dirty="0">
                <a:solidFill>
                  <a:srgbClr val="0070C0"/>
                </a:solidFill>
              </a:rPr>
              <a:t> J </a:t>
            </a:r>
            <a:r>
              <a:rPr lang="hu-HU" dirty="0" err="1">
                <a:solidFill>
                  <a:srgbClr val="0070C0"/>
                </a:solidFill>
              </a:rPr>
              <a:t>Anaesth</a:t>
            </a:r>
            <a:r>
              <a:rPr lang="hu-HU" dirty="0">
                <a:solidFill>
                  <a:srgbClr val="0070C0"/>
                </a:solidFill>
              </a:rPr>
              <a:t>. 2014;112:871–878.</a:t>
            </a:r>
          </a:p>
        </p:txBody>
      </p:sp>
      <p:pic>
        <p:nvPicPr>
          <p:cNvPr id="5" name="Kép 4">
            <a:extLst>
              <a:ext uri="{FF2B5EF4-FFF2-40B4-BE49-F238E27FC236}">
                <a16:creationId xmlns:a16="http://schemas.microsoft.com/office/drawing/2014/main" id="{D20C1495-DBFB-2F01-0A00-4A99A9B75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473" y="176128"/>
            <a:ext cx="1551638" cy="7462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8239572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ames Young Simpson - Wikipedia">
            <a:extLst>
              <a:ext uri="{FF2B5EF4-FFF2-40B4-BE49-F238E27FC236}">
                <a16:creationId xmlns:a16="http://schemas.microsoft.com/office/drawing/2014/main" id="{CC105C74-ECD6-B9B6-E64A-326ED2479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605" y="915989"/>
            <a:ext cx="3943350" cy="5353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Szövegdoboz 4">
            <a:extLst>
              <a:ext uri="{FF2B5EF4-FFF2-40B4-BE49-F238E27FC236}">
                <a16:creationId xmlns:a16="http://schemas.microsoft.com/office/drawing/2014/main" id="{B6E75BAE-EBB5-1CA3-E82A-6107073389C6}"/>
              </a:ext>
            </a:extLst>
          </p:cNvPr>
          <p:cNvSpPr txBox="1"/>
          <p:nvPr/>
        </p:nvSpPr>
        <p:spPr>
          <a:xfrm>
            <a:off x="4884387" y="5125451"/>
            <a:ext cx="7147192" cy="461665"/>
          </a:xfrm>
          <a:prstGeom prst="rect">
            <a:avLst/>
          </a:prstGeom>
          <a:noFill/>
        </p:spPr>
        <p:txBody>
          <a:bodyPr wrap="square" rtlCol="0">
            <a:spAutoFit/>
          </a:bodyPr>
          <a:lstStyle/>
          <a:p>
            <a:r>
              <a:rPr lang="hu-HU" sz="2400" dirty="0">
                <a:solidFill>
                  <a:srgbClr val="E9E9E9"/>
                </a:solidFill>
              </a:rPr>
              <a:t>James </a:t>
            </a:r>
            <a:r>
              <a:rPr lang="hu-HU" sz="2400" dirty="0" err="1">
                <a:solidFill>
                  <a:srgbClr val="E9E9E9"/>
                </a:solidFill>
              </a:rPr>
              <a:t>Joung</a:t>
            </a:r>
            <a:r>
              <a:rPr lang="hu-HU" sz="2400" dirty="0">
                <a:solidFill>
                  <a:srgbClr val="E9E9E9"/>
                </a:solidFill>
              </a:rPr>
              <a:t> Simpson skót </a:t>
            </a:r>
            <a:r>
              <a:rPr lang="hu-HU" sz="2400" dirty="0" err="1">
                <a:solidFill>
                  <a:srgbClr val="E9E9E9"/>
                </a:solidFill>
              </a:rPr>
              <a:t>aneszteziológos</a:t>
            </a:r>
            <a:r>
              <a:rPr lang="hu-HU" sz="2400" dirty="0">
                <a:solidFill>
                  <a:srgbClr val="E9E9E9"/>
                </a:solidFill>
              </a:rPr>
              <a:t> 1811-1870.</a:t>
            </a:r>
            <a:endParaRPr lang="hu-HU" sz="2400" dirty="0"/>
          </a:p>
        </p:txBody>
      </p:sp>
      <p:pic>
        <p:nvPicPr>
          <p:cNvPr id="2" name="Kép 1">
            <a:extLst>
              <a:ext uri="{FF2B5EF4-FFF2-40B4-BE49-F238E27FC236}">
                <a16:creationId xmlns:a16="http://schemas.microsoft.com/office/drawing/2014/main" id="{92B58838-36CA-A07E-DBBD-C61F39B90C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3998" y="513137"/>
            <a:ext cx="2535309" cy="121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0046616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D71102B-9AAB-C5A1-81D6-A5C2438AE0B0}"/>
              </a:ext>
            </a:extLst>
          </p:cNvPr>
          <p:cNvSpPr>
            <a:spLocks noGrp="1"/>
          </p:cNvSpPr>
          <p:nvPr>
            <p:ph type="title"/>
          </p:nvPr>
        </p:nvSpPr>
        <p:spPr>
          <a:xfrm>
            <a:off x="872314" y="442286"/>
            <a:ext cx="10749375" cy="554400"/>
          </a:xfrm>
        </p:spPr>
        <p:txBody>
          <a:bodyPr/>
          <a:lstStyle/>
          <a:p>
            <a:pPr algn="ctr"/>
            <a:r>
              <a:rPr kumimoji="0" lang="hu-HU" sz="2800" b="0" i="0" u="none" strike="noStrike" kern="1200" cap="none" spc="0" normalizeH="0" baseline="0" noProof="0" dirty="0">
                <a:ln>
                  <a:noFill/>
                </a:ln>
                <a:solidFill>
                  <a:srgbClr val="0070C0"/>
                </a:solidFill>
                <a:effectLst/>
                <a:uLnTx/>
                <a:uFillTx/>
                <a:latin typeface="Poppins Regular" panose="020B0604020202020204" charset="-18"/>
                <a:cs typeface="Poppins Regular" panose="020B0604020202020204" charset="-18"/>
              </a:rPr>
              <a:t>Elégtelen mélységű anesztézia</a:t>
            </a:r>
            <a:endParaRPr lang="hu-HU" sz="2800" dirty="0">
              <a:solidFill>
                <a:srgbClr val="0070C0"/>
              </a:solidFill>
              <a:latin typeface="Poppins Regular" panose="020B0604020202020204" charset="-18"/>
              <a:cs typeface="Poppins Regular" panose="020B0604020202020204" charset="-18"/>
            </a:endParaRPr>
          </a:p>
        </p:txBody>
      </p:sp>
      <p:sp>
        <p:nvSpPr>
          <p:cNvPr id="3" name="Szöveg helye 2">
            <a:extLst>
              <a:ext uri="{FF2B5EF4-FFF2-40B4-BE49-F238E27FC236}">
                <a16:creationId xmlns:a16="http://schemas.microsoft.com/office/drawing/2014/main" id="{7FB466BB-3FAC-DEC3-4AC5-AE72D6F07E8B}"/>
              </a:ext>
            </a:extLst>
          </p:cNvPr>
          <p:cNvSpPr>
            <a:spLocks noGrp="1"/>
          </p:cNvSpPr>
          <p:nvPr>
            <p:ph type="body" sz="quarter" idx="14"/>
          </p:nvPr>
        </p:nvSpPr>
        <p:spPr/>
        <p:txBody>
          <a:bodyPr/>
          <a:lstStyle/>
          <a:p>
            <a:endParaRPr lang="hu-HU" dirty="0"/>
          </a:p>
          <a:p>
            <a:endParaRPr lang="hu-HU" dirty="0"/>
          </a:p>
        </p:txBody>
      </p:sp>
      <p:pic>
        <p:nvPicPr>
          <p:cNvPr id="5" name="Picture 2" descr="Sensors | Free Full-Text | Hybrid Intelligent System to Perform Fault  Detection on BIS Sensor During Surgeries">
            <a:extLst>
              <a:ext uri="{FF2B5EF4-FFF2-40B4-BE49-F238E27FC236}">
                <a16:creationId xmlns:a16="http://schemas.microsoft.com/office/drawing/2014/main" id="{B4F63065-E94A-204D-6B4B-DFB9BF8ECB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50" y="1970314"/>
            <a:ext cx="5612520" cy="37614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2" name="Picture 2" descr="Présentation PowerPoint">
            <a:extLst>
              <a:ext uri="{FF2B5EF4-FFF2-40B4-BE49-F238E27FC236}">
                <a16:creationId xmlns:a16="http://schemas.microsoft.com/office/drawing/2014/main" id="{9FC1018E-1917-B0EB-57C9-97AAA9C4B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900" y="1870779"/>
            <a:ext cx="4987789" cy="37360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Kép 3">
            <a:extLst>
              <a:ext uri="{FF2B5EF4-FFF2-40B4-BE49-F238E27FC236}">
                <a16:creationId xmlns:a16="http://schemas.microsoft.com/office/drawing/2014/main" id="{9C6CC764-92A6-53BF-115D-22AADB7E0A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224" y="398286"/>
            <a:ext cx="2172797" cy="10450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720458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zöveg helye 7"/>
          <p:cNvSpPr>
            <a:spLocks noGrp="1"/>
          </p:cNvSpPr>
          <p:nvPr>
            <p:ph type="body" sz="quarter" idx="12"/>
          </p:nvPr>
        </p:nvSpPr>
        <p:spPr/>
        <p:txBody>
          <a:bodyPr/>
          <a:lstStyle/>
          <a:p>
            <a:pPr>
              <a:defRPr sz="1800">
                <a:solidFill>
                  <a:srgbClr val="121D46"/>
                </a:solidFill>
                <a:latin typeface="Poppins Bold"/>
                <a:ea typeface="Poppins Bold"/>
                <a:cs typeface="Poppins Bold"/>
                <a:sym typeface="Poppins Bold"/>
              </a:defRPr>
            </a:pPr>
            <a:r>
              <a:rPr lang="hu-HU" dirty="0"/>
              <a:t>Indikációi:</a:t>
            </a:r>
            <a:endParaRPr lang="en-US" dirty="0"/>
          </a:p>
          <a:p>
            <a:pPr>
              <a:defRPr sz="1800">
                <a:solidFill>
                  <a:srgbClr val="121D46"/>
                </a:solidFill>
                <a:latin typeface="Poppins Regular"/>
                <a:ea typeface="Poppins Regular"/>
                <a:cs typeface="Poppins Regular"/>
                <a:sym typeface="Poppins Regular"/>
              </a:defRPr>
            </a:pPr>
            <a:r>
              <a:rPr lang="hu-HU" dirty="0" err="1">
                <a:latin typeface="Arial" panose="020B0604020202020204" pitchFamily="34" charset="0"/>
                <a:cs typeface="Arial" panose="020B0604020202020204" pitchFamily="34" charset="0"/>
              </a:rPr>
              <a:t>Posztpartum</a:t>
            </a:r>
            <a:r>
              <a:rPr lang="hu-HU" dirty="0">
                <a:latin typeface="Arial" panose="020B0604020202020204" pitchFamily="34" charset="0"/>
                <a:cs typeface="Arial" panose="020B0604020202020204" pitchFamily="34" charset="0"/>
              </a:rPr>
              <a:t> végzés csökkentése?</a:t>
            </a:r>
          </a:p>
          <a:p>
            <a:pPr>
              <a:defRPr sz="1800">
                <a:solidFill>
                  <a:srgbClr val="121D46"/>
                </a:solidFill>
                <a:latin typeface="Poppins Regular"/>
                <a:ea typeface="Poppins Regular"/>
                <a:cs typeface="Poppins Regular"/>
                <a:sym typeface="Poppins Regular"/>
              </a:defRPr>
            </a:pPr>
            <a:r>
              <a:rPr lang="hu-HU" dirty="0">
                <a:latin typeface="Arial" panose="020B0604020202020204" pitchFamily="34" charset="0"/>
                <a:cs typeface="Arial" panose="020B0604020202020204" pitchFamily="34" charset="0"/>
              </a:rPr>
              <a:t>Különleges anyai kórképek</a:t>
            </a:r>
          </a:p>
        </p:txBody>
      </p:sp>
      <p:sp>
        <p:nvSpPr>
          <p:cNvPr id="10" name="Szöveg helye 9"/>
          <p:cNvSpPr>
            <a:spLocks noGrp="1"/>
          </p:cNvSpPr>
          <p:nvPr>
            <p:ph type="body" sz="quarter" idx="15"/>
          </p:nvPr>
        </p:nvSpPr>
        <p:spPr>
          <a:xfrm>
            <a:off x="4280400" y="4136400"/>
            <a:ext cx="3423600" cy="1354219"/>
          </a:xfrm>
        </p:spPr>
        <p:txBody>
          <a:bodyPr/>
          <a:lstStyle/>
          <a:p>
            <a:pPr>
              <a:defRPr sz="1800">
                <a:solidFill>
                  <a:srgbClr val="121D46"/>
                </a:solidFill>
                <a:latin typeface="Poppins Bold"/>
                <a:ea typeface="Poppins Bold"/>
                <a:cs typeface="Poppins Bold"/>
                <a:sym typeface="Poppins Bold"/>
              </a:defRPr>
            </a:pPr>
            <a:r>
              <a:rPr lang="hu-HU" dirty="0"/>
              <a:t>Környezeti hatás</a:t>
            </a:r>
          </a:p>
          <a:p>
            <a:pPr>
              <a:defRPr sz="1800">
                <a:solidFill>
                  <a:srgbClr val="121D46"/>
                </a:solidFill>
                <a:latin typeface="Poppins Bold"/>
                <a:ea typeface="Poppins Bold"/>
                <a:cs typeface="Poppins Bold"/>
                <a:sym typeface="Poppins Bold"/>
              </a:defRPr>
            </a:pPr>
            <a:r>
              <a:rPr lang="hu-HU" dirty="0">
                <a:latin typeface="Arial" panose="020B0604020202020204" pitchFamily="34" charset="0"/>
                <a:cs typeface="Arial" panose="020B0604020202020204" pitchFamily="34" charset="0"/>
              </a:rPr>
              <a:t>Széndioxid emisszió csökkentése</a:t>
            </a:r>
            <a:r>
              <a:rPr lang="hu-HU" dirty="0">
                <a:latin typeface="Poppins Regular" panose="00000500000000000000" pitchFamily="2" charset="-18"/>
                <a:cs typeface="Poppins Regular" panose="00000500000000000000" pitchFamily="2" charset="-18"/>
              </a:rPr>
              <a:t>?</a:t>
            </a:r>
          </a:p>
        </p:txBody>
      </p:sp>
      <p:sp>
        <p:nvSpPr>
          <p:cNvPr id="11" name="Szöveg helye 10"/>
          <p:cNvSpPr>
            <a:spLocks noGrp="1"/>
          </p:cNvSpPr>
          <p:nvPr>
            <p:ph type="body" sz="quarter" idx="16"/>
          </p:nvPr>
        </p:nvSpPr>
        <p:spPr>
          <a:xfrm>
            <a:off x="7952399" y="4136655"/>
            <a:ext cx="3945951" cy="1353964"/>
          </a:xfrm>
        </p:spPr>
        <p:txBody>
          <a:bodyPr/>
          <a:lstStyle/>
          <a:p>
            <a:pPr>
              <a:defRPr sz="1800">
                <a:solidFill>
                  <a:srgbClr val="121D46"/>
                </a:solidFill>
                <a:latin typeface="Poppins Bold"/>
                <a:ea typeface="Poppins Bold"/>
                <a:cs typeface="Poppins Bold"/>
                <a:sym typeface="Poppins Bold"/>
              </a:defRPr>
            </a:pPr>
            <a:r>
              <a:rPr lang="hu-HU" dirty="0"/>
              <a:t>Nem alternatívája  az IH-</a:t>
            </a:r>
            <a:r>
              <a:rPr lang="hu-HU" dirty="0" err="1"/>
              <a:t>nak</a:t>
            </a:r>
            <a:endParaRPr lang="hu-HU" dirty="0"/>
          </a:p>
          <a:p>
            <a:pPr>
              <a:defRPr sz="1800">
                <a:solidFill>
                  <a:srgbClr val="121D46"/>
                </a:solidFill>
                <a:latin typeface="Poppins Bold"/>
                <a:ea typeface="Poppins Bold"/>
                <a:cs typeface="Poppins Bold"/>
                <a:sym typeface="Poppins Bold"/>
              </a:defRPr>
            </a:pPr>
            <a:r>
              <a:rPr lang="hu-HU" dirty="0">
                <a:latin typeface="Arial" panose="020B0604020202020204" pitchFamily="34" charset="0"/>
                <a:cs typeface="Arial" panose="020B0604020202020204" pitchFamily="34" charset="0"/>
              </a:rPr>
              <a:t>Kevés a megfelelő </a:t>
            </a:r>
            <a:r>
              <a:rPr lang="hu-HU" dirty="0" err="1">
                <a:latin typeface="Arial" panose="020B0604020202020204" pitchFamily="34" charset="0"/>
                <a:cs typeface="Arial" panose="020B0604020202020204" pitchFamily="34" charset="0"/>
              </a:rPr>
              <a:t>farmakokinetikával</a:t>
            </a:r>
            <a:r>
              <a:rPr lang="hu-HU" dirty="0">
                <a:latin typeface="Arial" panose="020B0604020202020204" pitchFamily="34" charset="0"/>
                <a:cs typeface="Arial" panose="020B0604020202020204" pitchFamily="34" charset="0"/>
              </a:rPr>
              <a:t> rendelkező </a:t>
            </a:r>
            <a:r>
              <a:rPr lang="hu-HU" dirty="0" err="1">
                <a:latin typeface="Arial" panose="020B0604020202020204" pitchFamily="34" charset="0"/>
                <a:cs typeface="Arial" panose="020B0604020202020204" pitchFamily="34" charset="0"/>
              </a:rPr>
              <a:t>anesztetikum</a:t>
            </a:r>
            <a:endParaRPr lang="hu-HU"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112918" y="3109088"/>
            <a:ext cx="414564" cy="420660"/>
          </a:xfrm>
          <a:prstGeom prst="rect">
            <a:avLst/>
          </a:prstGeom>
        </p:spPr>
      </p:pic>
      <p:pic>
        <p:nvPicPr>
          <p:cNvPr id="5" name="Picture 4"/>
          <p:cNvPicPr>
            <a:picLocks noChangeAspect="1"/>
          </p:cNvPicPr>
          <p:nvPr/>
        </p:nvPicPr>
        <p:blipFill>
          <a:blip r:embed="rId3"/>
          <a:stretch>
            <a:fillRect/>
          </a:stretch>
        </p:blipFill>
        <p:spPr>
          <a:xfrm>
            <a:off x="5784918" y="3143439"/>
            <a:ext cx="414564" cy="420660"/>
          </a:xfrm>
          <a:prstGeom prst="rect">
            <a:avLst/>
          </a:prstGeom>
        </p:spPr>
      </p:pic>
      <p:pic>
        <p:nvPicPr>
          <p:cNvPr id="6" name="Picture 5"/>
          <p:cNvPicPr>
            <a:picLocks noChangeAspect="1"/>
          </p:cNvPicPr>
          <p:nvPr/>
        </p:nvPicPr>
        <p:blipFill>
          <a:blip r:embed="rId4"/>
          <a:stretch>
            <a:fillRect/>
          </a:stretch>
        </p:blipFill>
        <p:spPr>
          <a:xfrm>
            <a:off x="9453870" y="3135926"/>
            <a:ext cx="420660" cy="420660"/>
          </a:xfrm>
          <a:prstGeom prst="rect">
            <a:avLst/>
          </a:prstGeom>
        </p:spPr>
      </p:pic>
      <p:sp>
        <p:nvSpPr>
          <p:cNvPr id="3" name="Szövegdoboz 2">
            <a:extLst>
              <a:ext uri="{FF2B5EF4-FFF2-40B4-BE49-F238E27FC236}">
                <a16:creationId xmlns:a16="http://schemas.microsoft.com/office/drawing/2014/main" id="{E5F7A5D8-ABCF-CE20-E54C-D6C2346CAA1E}"/>
              </a:ext>
            </a:extLst>
          </p:cNvPr>
          <p:cNvSpPr txBox="1"/>
          <p:nvPr/>
        </p:nvSpPr>
        <p:spPr>
          <a:xfrm>
            <a:off x="1145894" y="1354238"/>
            <a:ext cx="10208871" cy="707886"/>
          </a:xfrm>
          <a:prstGeom prst="rect">
            <a:avLst/>
          </a:prstGeom>
          <a:noFill/>
        </p:spPr>
        <p:txBody>
          <a:bodyPr wrap="square" rtlCol="0">
            <a:spAutoFit/>
          </a:bodyPr>
          <a:lstStyle/>
          <a:p>
            <a:pPr algn="ctr"/>
            <a:r>
              <a:rPr lang="hu-HU" sz="4000" dirty="0">
                <a:solidFill>
                  <a:schemeClr val="tx2"/>
                </a:solidFill>
                <a:latin typeface="Poppins Regular" panose="020B0604020202020204" charset="-18"/>
                <a:cs typeface="Poppins Regular" panose="020B0604020202020204" charset="-18"/>
              </a:rPr>
              <a:t>Gondolataim</a:t>
            </a:r>
          </a:p>
        </p:txBody>
      </p:sp>
      <p:pic>
        <p:nvPicPr>
          <p:cNvPr id="4" name="Kép 3">
            <a:extLst>
              <a:ext uri="{FF2B5EF4-FFF2-40B4-BE49-F238E27FC236}">
                <a16:creationId xmlns:a16="http://schemas.microsoft.com/office/drawing/2014/main" id="{A33ED7DA-35D2-9B60-1F36-34A862E9D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224" y="398286"/>
            <a:ext cx="2172797" cy="10450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90993576"/>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ctrTitle"/>
          </p:nvPr>
        </p:nvSpPr>
        <p:spPr>
          <a:xfrm>
            <a:off x="-1047904" y="209282"/>
            <a:ext cx="9079200" cy="925200"/>
          </a:xfrm>
        </p:spPr>
        <p:txBody>
          <a:bodyPr/>
          <a:lstStyle/>
          <a:p>
            <a:r>
              <a:rPr lang="hu-HU" sz="4000" dirty="0">
                <a:solidFill>
                  <a:srgbClr val="0070C0"/>
                </a:solidFill>
                <a:latin typeface="Arial" panose="020B0604020202020204" pitchFamily="34" charset="0"/>
                <a:cs typeface="Arial" panose="020B0604020202020204" pitchFamily="34" charset="0"/>
              </a:rPr>
              <a:t>Záró gondolatok!</a:t>
            </a:r>
          </a:p>
        </p:txBody>
      </p:sp>
      <p:sp>
        <p:nvSpPr>
          <p:cNvPr id="4" name="Szövegdoboz 3">
            <a:extLst>
              <a:ext uri="{FF2B5EF4-FFF2-40B4-BE49-F238E27FC236}">
                <a16:creationId xmlns:a16="http://schemas.microsoft.com/office/drawing/2014/main" id="{809B2E78-5972-FE87-5BE0-E81831112D32}"/>
              </a:ext>
            </a:extLst>
          </p:cNvPr>
          <p:cNvSpPr txBox="1"/>
          <p:nvPr/>
        </p:nvSpPr>
        <p:spPr>
          <a:xfrm>
            <a:off x="5628190" y="1664709"/>
            <a:ext cx="6188528" cy="2075696"/>
          </a:xfrm>
          <a:prstGeom prst="rect">
            <a:avLst/>
          </a:prstGeom>
          <a:noFill/>
        </p:spPr>
        <p:txBody>
          <a:bodyPr wrap="square">
            <a:spAutoFit/>
          </a:bodyPr>
          <a:lstStyle/>
          <a:p>
            <a:pPr marL="342900" marR="0" lvl="0" indent="-342900" algn="l" defTabSz="914399"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hu-HU" sz="2200" b="0" i="0" u="none" strike="noStrike" kern="1200" cap="none" spc="0" normalizeH="0" baseline="0" noProof="0" dirty="0">
                <a:ln>
                  <a:noFill/>
                </a:ln>
                <a:solidFill>
                  <a:srgbClr val="121D46"/>
                </a:solidFill>
                <a:effectLst/>
                <a:uLnTx/>
                <a:uFillTx/>
                <a:latin typeface="Poppins regular" panose="00000500000000000000" pitchFamily="2" charset="-18"/>
                <a:ea typeface="+mn-ea"/>
                <a:cs typeface="Poppins regular" panose="00000500000000000000" pitchFamily="2" charset="-18"/>
              </a:rPr>
              <a:t>Továbbra is elsődleges választandó eljárás a regionális anesztézia.</a:t>
            </a:r>
          </a:p>
          <a:p>
            <a:pPr marL="342900" marR="0" lvl="0" indent="-342900" algn="l" defTabSz="914399"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hu-HU" sz="2200" b="0" i="0" u="none" strike="noStrike" kern="1200" cap="none" spc="0" normalizeH="0" baseline="0" noProof="0" dirty="0">
                <a:ln>
                  <a:noFill/>
                </a:ln>
                <a:solidFill>
                  <a:srgbClr val="121D46"/>
                </a:solidFill>
                <a:effectLst/>
                <a:uLnTx/>
                <a:uFillTx/>
                <a:latin typeface="Poppins regular" panose="00000500000000000000" pitchFamily="2" charset="-18"/>
                <a:ea typeface="+mn-ea"/>
                <a:cs typeface="Poppins regular" panose="00000500000000000000" pitchFamily="2" charset="-18"/>
              </a:rPr>
              <a:t>Az TIVA, TCI alkalmazása különleges esetekben megfontolást igényelhet.</a:t>
            </a:r>
          </a:p>
        </p:txBody>
      </p:sp>
      <p:pic>
        <p:nvPicPr>
          <p:cNvPr id="6146" name="Picture 2" descr="Pécs rejtett szépségei, amit kevesen ismernek - Mr. Foster kalandozásai  Budapesten">
            <a:extLst>
              <a:ext uri="{FF2B5EF4-FFF2-40B4-BE49-F238E27FC236}">
                <a16:creationId xmlns:a16="http://schemas.microsoft.com/office/drawing/2014/main" id="{7B48CA06-F373-1461-EF82-6907C6E566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8239" y="4485668"/>
            <a:ext cx="2843893" cy="2142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48" name="Picture 4" descr="Privát Pécs Túra">
            <a:extLst>
              <a:ext uri="{FF2B5EF4-FFF2-40B4-BE49-F238E27FC236}">
                <a16:creationId xmlns:a16="http://schemas.microsoft.com/office/drawing/2014/main" id="{11BCEA1C-5D59-7FFB-442F-B3D730611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029" y="4365171"/>
            <a:ext cx="2843893" cy="21961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Szövegdoboz 8">
            <a:extLst>
              <a:ext uri="{FF2B5EF4-FFF2-40B4-BE49-F238E27FC236}">
                <a16:creationId xmlns:a16="http://schemas.microsoft.com/office/drawing/2014/main" id="{CB7D1FD5-B5AD-1672-FEBA-274D41B626B8}"/>
              </a:ext>
            </a:extLst>
          </p:cNvPr>
          <p:cNvSpPr txBox="1"/>
          <p:nvPr/>
        </p:nvSpPr>
        <p:spPr>
          <a:xfrm>
            <a:off x="4942390" y="3791178"/>
            <a:ext cx="6782764" cy="523220"/>
          </a:xfrm>
          <a:prstGeom prst="rect">
            <a:avLst/>
          </a:prstGeom>
          <a:noFill/>
        </p:spPr>
        <p:txBody>
          <a:bodyPr wrap="square" rtlCol="0">
            <a:spAutoFit/>
          </a:bodyPr>
          <a:lstStyle/>
          <a:p>
            <a:r>
              <a:rPr lang="hu-HU" sz="2800" dirty="0">
                <a:solidFill>
                  <a:srgbClr val="FF0000"/>
                </a:solidFill>
              </a:rPr>
              <a:t>Köszönöm megtisztelő figyelmüket!</a:t>
            </a:r>
          </a:p>
        </p:txBody>
      </p:sp>
    </p:spTree>
    <p:extLst>
      <p:ext uri="{BB962C8B-B14F-4D97-AF65-F5344CB8AC3E}">
        <p14:creationId xmlns:p14="http://schemas.microsoft.com/office/powerpoint/2010/main" val="366679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249"/>
                                          </p:stCondLst>
                                        </p:cTn>
                                        <p:tgtEl>
                                          <p:spTgt spid="61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loroform in Childbirth? Yes, Please, the Queen Said - The New York Times">
            <a:extLst>
              <a:ext uri="{FF2B5EF4-FFF2-40B4-BE49-F238E27FC236}">
                <a16:creationId xmlns:a16="http://schemas.microsoft.com/office/drawing/2014/main" id="{3C3EF0B3-C67F-7689-D068-2A2BC71A3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19" y="2188738"/>
            <a:ext cx="7640834" cy="42959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C880AF26-B816-C6A2-CCB5-DF425700CF97}"/>
              </a:ext>
            </a:extLst>
          </p:cNvPr>
          <p:cNvSpPr txBox="1"/>
          <p:nvPr/>
        </p:nvSpPr>
        <p:spPr>
          <a:xfrm>
            <a:off x="2593244" y="869710"/>
            <a:ext cx="6785811" cy="461665"/>
          </a:xfrm>
          <a:prstGeom prst="rect">
            <a:avLst/>
          </a:prstGeom>
          <a:noFill/>
        </p:spPr>
        <p:txBody>
          <a:bodyPr wrap="square" rtlCol="0">
            <a:spAutoFit/>
          </a:bodyPr>
          <a:lstStyle/>
          <a:p>
            <a:r>
              <a:rPr lang="hu-HU" sz="2400" dirty="0">
                <a:solidFill>
                  <a:srgbClr val="E9E9E9"/>
                </a:solidFill>
                <a:latin typeface="Poppins Regular" panose="020B0604020202020204" charset="-18"/>
                <a:cs typeface="Poppins Regular" panose="020B0604020202020204" charset="-18"/>
              </a:rPr>
              <a:t>Queen Victoria 1819.05.24-1901.01.22. </a:t>
            </a:r>
            <a:endParaRPr lang="hu-HU" sz="2400" dirty="0">
              <a:solidFill>
                <a:srgbClr val="E9E9E9"/>
              </a:solidFill>
            </a:endParaRPr>
          </a:p>
        </p:txBody>
      </p:sp>
      <p:pic>
        <p:nvPicPr>
          <p:cNvPr id="5" name="Kép 4">
            <a:extLst>
              <a:ext uri="{FF2B5EF4-FFF2-40B4-BE49-F238E27FC236}">
                <a16:creationId xmlns:a16="http://schemas.microsoft.com/office/drawing/2014/main" id="{32FEFA90-DDA9-EC91-7EA0-76E9D74801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3998" y="513137"/>
            <a:ext cx="2535309" cy="121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4313022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404015-E44B-E2A2-2E18-89E331AD2511}"/>
              </a:ext>
            </a:extLst>
          </p:cNvPr>
          <p:cNvSpPr>
            <a:spLocks noChangeArrowheads="1"/>
          </p:cNvSpPr>
          <p:nvPr/>
        </p:nvSpPr>
        <p:spPr bwMode="auto">
          <a:xfrm>
            <a:off x="956350" y="2353333"/>
            <a:ext cx="1106147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rgbClr val="E9E9E9"/>
                </a:solidFill>
                <a:effectLst/>
                <a:latin typeface="Söhne"/>
              </a:rPr>
              <a:t>Victoria királynő valóban fontos szerepet játszott a császármetszés terjedésében és elfogadásában az Egyesült Királyságban. A császármetszés (vagy más néven szülészeti műtét) olyan beavatkozás, amely során a csecsemőt a méhen kívülre viszik a szülőanyával való találkozás előtt. Ezt az eljárást gyakran akkor alkalmazzák, ha a hagyományos szülés során jelentkeznek komplikációk, amelyek veszélyeztetik a baba vagy az anya életét.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rgbClr val="E9E9E9"/>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rgbClr val="FF0000"/>
                </a:solidFill>
                <a:effectLst/>
                <a:latin typeface="Söhne"/>
              </a:rPr>
              <a:t>Victoria királynő 1853-ban szülte meg nyolcadik gyermekét, Leopoldot, aki hemofíliában szenvedett, és egy olyan genetikai betegségben szenvedett, amely véralvadási problémákat okozott. Az akkori orvosi gyakorlatok még nem voltak elegendően fejlettek ahhoz, hogy hatékonyan kezeljék ezt a betegséget. Emiatt a királynő elfogadta Sir James Simpson orvos ajánlását, aki azt javasolta, hogy szüléseit császármetszéssel hajtsa végre a magasabb biztonság érdekében.</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rgbClr val="FF0000"/>
                </a:solidFill>
                <a:effectLst/>
                <a:latin typeface="Söhne"/>
              </a:rPr>
              <a:t>Ez a döntés hozzájárult a császármetszés elfogadásához és terjedéséhez az Egyesült Királyságban, mivel sok más nő is úgy döntött, hogy ezt a módszert választja</a:t>
            </a:r>
            <a:r>
              <a:rPr kumimoji="0" lang="hu-HU" altLang="hu-HU" sz="1800" b="0" i="0" u="none" strike="noStrike" cap="none" normalizeH="0" baseline="0" dirty="0">
                <a:ln>
                  <a:noFill/>
                </a:ln>
                <a:solidFill>
                  <a:srgbClr val="E9E9E9"/>
                </a:solidFill>
                <a:effectLst/>
                <a:latin typeface="Söhne"/>
              </a:rPr>
              <a:t>, hogy megmentse saját vagy gyermeke életét. Az idők folyamán a császármetszés technikája és biztonsága jelentősen fejlődött, és ma már széles körben alkalmazzák a világ minden táján az egészségügyi ellátásban.</a:t>
            </a:r>
          </a:p>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1800" b="0" i="0" u="none" strike="noStrike" cap="none" normalizeH="0" baseline="0" dirty="0">
                <a:ln>
                  <a:noFill/>
                </a:ln>
                <a:solidFill>
                  <a:srgbClr val="E9E9E9"/>
                </a:solidFill>
                <a:effectLst/>
                <a:latin typeface="Söhne"/>
              </a:rPr>
            </a:br>
            <a:endParaRPr kumimoji="0" lang="hu-HU" altLang="hu-HU" sz="1800" b="0" i="0" u="none" strike="noStrike" cap="none" normalizeH="0" baseline="0" dirty="0">
              <a:ln>
                <a:noFill/>
              </a:ln>
              <a:solidFill>
                <a:srgbClr val="E9E9E9"/>
              </a:solidFill>
              <a:effectLst/>
              <a:latin typeface="Arial" panose="020B0604020202020204" pitchFamily="34" charset="0"/>
            </a:endParaRPr>
          </a:p>
        </p:txBody>
      </p:sp>
      <p:pic>
        <p:nvPicPr>
          <p:cNvPr id="5" name="Kép 4" descr="A képen rajzfilm, vázlat, rajz, művészet látható&#10;&#10;Automatikusan generált leírás">
            <a:extLst>
              <a:ext uri="{FF2B5EF4-FFF2-40B4-BE49-F238E27FC236}">
                <a16:creationId xmlns:a16="http://schemas.microsoft.com/office/drawing/2014/main" id="{BC616EE1-B0E0-E442-C9FD-4F69182E8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22" y="277586"/>
            <a:ext cx="3260935" cy="18777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Szövegdoboz 5">
            <a:extLst>
              <a:ext uri="{FF2B5EF4-FFF2-40B4-BE49-F238E27FC236}">
                <a16:creationId xmlns:a16="http://schemas.microsoft.com/office/drawing/2014/main" id="{D4F80D50-4796-0226-1FEE-D7FE87593CF6}"/>
              </a:ext>
            </a:extLst>
          </p:cNvPr>
          <p:cNvSpPr txBox="1"/>
          <p:nvPr/>
        </p:nvSpPr>
        <p:spPr>
          <a:xfrm>
            <a:off x="3918857" y="1570596"/>
            <a:ext cx="6509657" cy="584775"/>
          </a:xfrm>
          <a:prstGeom prst="rect">
            <a:avLst/>
          </a:prstGeom>
          <a:noFill/>
        </p:spPr>
        <p:txBody>
          <a:bodyPr wrap="square" rtlCol="0">
            <a:spAutoFit/>
          </a:bodyPr>
          <a:lstStyle/>
          <a:p>
            <a:r>
              <a:rPr lang="hu-HU" sz="3200" dirty="0">
                <a:solidFill>
                  <a:srgbClr val="0070C0"/>
                </a:solidFill>
              </a:rPr>
              <a:t>Mesterséges Intelligencia</a:t>
            </a:r>
          </a:p>
        </p:txBody>
      </p:sp>
      <p:pic>
        <p:nvPicPr>
          <p:cNvPr id="8" name="Kép 7" descr="A képen Kitalált szereplő, robot látható&#10;&#10;Automatikusan generált leírás">
            <a:extLst>
              <a:ext uri="{FF2B5EF4-FFF2-40B4-BE49-F238E27FC236}">
                <a16:creationId xmlns:a16="http://schemas.microsoft.com/office/drawing/2014/main" id="{AE16CD4B-3BB5-D173-0788-6FF957BB6A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6428" y="108857"/>
            <a:ext cx="2835729" cy="18904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283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807374A7-681D-2113-A66D-1A64E356EBEB}"/>
              </a:ext>
            </a:extLst>
          </p:cNvPr>
          <p:cNvSpPr>
            <a:spLocks noChangeArrowheads="1"/>
          </p:cNvSpPr>
          <p:nvPr/>
        </p:nvSpPr>
        <p:spPr bwMode="auto">
          <a:xfrm>
            <a:off x="175533" y="2518350"/>
            <a:ext cx="11559267"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rgbClr val="000000"/>
                </a:solidFill>
                <a:effectLst/>
                <a:latin typeface="Söhne"/>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rgbClr val="000000"/>
                </a:solidFill>
                <a:effectLst/>
                <a:latin typeface="Söhne"/>
              </a:rPr>
              <a:t>  </a:t>
            </a:r>
            <a:r>
              <a:rPr kumimoji="0" lang="hu-HU" altLang="hu-HU" sz="2100" b="0" i="0" u="none" strike="noStrike" cap="none" normalizeH="0" baseline="0" dirty="0">
                <a:ln>
                  <a:noFill/>
                </a:ln>
                <a:solidFill>
                  <a:srgbClr val="000000"/>
                </a:solidFill>
                <a:effectLst/>
                <a:latin typeface="Söhne"/>
              </a:rPr>
              <a:t>      </a:t>
            </a:r>
            <a:endParaRPr kumimoji="0" lang="hu-HU" altLang="hu-HU" sz="1800" b="0" i="0" u="none" strike="noStrike" cap="none" normalizeH="0" baseline="0" dirty="0">
              <a:ln>
                <a:noFill/>
              </a:ln>
              <a:solidFill>
                <a:srgbClr val="000000"/>
              </a:solidFill>
              <a:effectLst/>
              <a:latin typeface="Söhn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2400" b="0" i="0" u="none" strike="noStrike" cap="none" normalizeH="0" baseline="0" dirty="0">
                <a:ln>
                  <a:noFill/>
                </a:ln>
                <a:solidFill>
                  <a:srgbClr val="FFC000"/>
                </a:solidFill>
                <a:effectLst/>
                <a:cs typeface="Arial" panose="020B0604020202020204" pitchFamily="34" charset="0"/>
              </a:rPr>
              <a:t>Leopld Viktória királynő fia</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rgbClr val="FF0000"/>
                </a:solidFill>
                <a:effectLst/>
                <a:cs typeface="Arial" panose="020B0604020202020204" pitchFamily="34" charset="0"/>
              </a:rPr>
              <a:t>Leopold Viktória királynő és Fülöp herceg egyetlen fia volt. Leopold 1853-ban született, és a Windsor-család tagjaként a címe</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rgbClr val="FF0000"/>
                </a:solidFill>
                <a:effectLst/>
                <a:cs typeface="Arial" panose="020B0604020202020204" pitchFamily="34" charset="0"/>
              </a:rPr>
              <a:t>"Leopold herceg".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Sajnálatos módon </a:t>
            </a:r>
            <a:r>
              <a:rPr kumimoji="0" lang="hu-HU" altLang="hu-HU" sz="1800" b="0" i="0" u="none" strike="noStrike" cap="none" normalizeH="0" baseline="0" dirty="0">
                <a:ln>
                  <a:noFill/>
                </a:ln>
                <a:solidFill>
                  <a:srgbClr val="FF0000"/>
                </a:solidFill>
                <a:effectLst/>
                <a:cs typeface="Arial" panose="020B0604020202020204" pitchFamily="34" charset="0"/>
              </a:rPr>
              <a:t>Leopold hemofíliában szenvedett</a:t>
            </a: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 ami egy olyan genetikai betegség, amely véralvadási problémákat okoz.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Ezt a betegséget akkoriban még nem tudták hatékonyan kezelni, és sajnos Leopold 1884-ben, </a:t>
            </a:r>
            <a:r>
              <a:rPr kumimoji="0" lang="hu-HU" altLang="hu-HU" sz="1800" b="0" i="0" u="none" strike="noStrike" cap="none" normalizeH="0" baseline="0" dirty="0">
                <a:ln>
                  <a:noFill/>
                </a:ln>
                <a:solidFill>
                  <a:srgbClr val="FF0000"/>
                </a:solidFill>
                <a:effectLst/>
                <a:cs typeface="Arial" panose="020B0604020202020204" pitchFamily="34" charset="0"/>
              </a:rPr>
              <a:t>mindössze 31 évesen elhunyt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egy véralvadási rendellenesség következtében.</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Leopold halála mélyen megrázta Viktória királynőt és az egész családot.</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 Hemofília a címen betegséget, és a Windsor-család vonatkozásában is továbbadódott.</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 Ez a tragikus esemény tovább hozzájárult ahhoz, hogy Viktória királynő támogassa és népszerűsítse a császármetszést,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bg1">
                    <a:lumMod val="95000"/>
                  </a:schemeClr>
                </a:solidFill>
                <a:effectLst/>
                <a:cs typeface="Arial" panose="020B0604020202020204" pitchFamily="34" charset="0"/>
              </a:rPr>
              <a:t>mivel a császármetszés lehetővé tette volna, hogy biztonságosabban szüljön gyermekeket</a:t>
            </a:r>
            <a:r>
              <a:rPr kumimoji="0" lang="hu-HU" altLang="hu-HU" sz="1800" b="0" i="0" u="none" strike="noStrike" cap="none" normalizeH="0" baseline="0" dirty="0">
                <a:ln>
                  <a:noFill/>
                </a:ln>
                <a:solidFill>
                  <a:schemeClr val="bg1">
                    <a:lumMod val="95000"/>
                  </a:schemeClr>
                </a:solidFill>
                <a:effectLst/>
                <a:latin typeface="Söhne"/>
              </a:rPr>
              <a:t>.</a:t>
            </a: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pic>
        <p:nvPicPr>
          <p:cNvPr id="2054" name="Picture 6" descr="User">
            <a:extLst>
              <a:ext uri="{FF2B5EF4-FFF2-40B4-BE49-F238E27FC236}">
                <a16:creationId xmlns:a16="http://schemas.microsoft.com/office/drawing/2014/main" id="{0E6BDFE1-D0B1-30DE-312F-E284D34CE5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434975"/>
            <a:ext cx="3429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7" name="Kép 6" descr="A képen Emberi arc, portré, ruházat, személy látható&#10;&#10;Automatikusan generált leírás">
            <a:extLst>
              <a:ext uri="{FF2B5EF4-FFF2-40B4-BE49-F238E27FC236}">
                <a16:creationId xmlns:a16="http://schemas.microsoft.com/office/drawing/2014/main" id="{032627ED-44CE-9B57-C616-9A7C77E51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 y="0"/>
            <a:ext cx="2463437" cy="3138742"/>
          </a:xfrm>
          <a:prstGeom prst="rect">
            <a:avLst/>
          </a:prstGeom>
        </p:spPr>
      </p:pic>
      <p:pic>
        <p:nvPicPr>
          <p:cNvPr id="9" name="Kép 8" descr="A képen ruházat, Emberi arc, portré, személy látható&#10;&#10;Automatikusan generált leírás">
            <a:extLst>
              <a:ext uri="{FF2B5EF4-FFF2-40B4-BE49-F238E27FC236}">
                <a16:creationId xmlns:a16="http://schemas.microsoft.com/office/drawing/2014/main" id="{B8F312BF-9CD6-CA8E-7F5C-5F160241A3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9050" y="0"/>
            <a:ext cx="2881884" cy="3429000"/>
          </a:xfrm>
          <a:prstGeom prst="rect">
            <a:avLst/>
          </a:prstGeom>
        </p:spPr>
      </p:pic>
      <p:pic>
        <p:nvPicPr>
          <p:cNvPr id="11" name="Kép 10" descr="A képen szöveg, automata, Fejhallgató, számítógép látható&#10;&#10;Automatikusan generált leírás">
            <a:extLst>
              <a:ext uri="{FF2B5EF4-FFF2-40B4-BE49-F238E27FC236}">
                <a16:creationId xmlns:a16="http://schemas.microsoft.com/office/drawing/2014/main" id="{B0916332-D4EC-5350-BA3F-C8013204D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4925" y="1055914"/>
            <a:ext cx="3693368" cy="20682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06576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1000" tmFilter="0, 0; .2, .5; .8, .5; 1, 0"/>
                                        <p:tgtEl>
                                          <p:spTgt spid="11"/>
                                        </p:tgtEl>
                                      </p:cBhvr>
                                    </p:animEffect>
                                    <p:animScale>
                                      <p:cBhvr>
                                        <p:cTn id="20"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56400" y="4295364"/>
            <a:ext cx="9079200" cy="925200"/>
          </a:xfrm>
        </p:spPr>
        <p:txBody>
          <a:bodyPr/>
          <a:lstStyle/>
          <a:p>
            <a:pPr algn="ctr"/>
            <a:r>
              <a:rPr lang="hu-HU" sz="3200" b="1" dirty="0">
                <a:latin typeface="Poppins Regular" panose="020B0604020202020204" charset="-18"/>
                <a:cs typeface="Poppins Regular" panose="020B0604020202020204" charset="-18"/>
              </a:rPr>
              <a:t>Van- e szerepe a TIVA-</a:t>
            </a:r>
            <a:r>
              <a:rPr lang="hu-HU" sz="3200" b="1" dirty="0" err="1">
                <a:latin typeface="Poppins Regular" panose="020B0604020202020204" charset="-18"/>
                <a:cs typeface="Poppins Regular" panose="020B0604020202020204" charset="-18"/>
              </a:rPr>
              <a:t>nak</a:t>
            </a:r>
            <a:r>
              <a:rPr lang="hu-HU" sz="3200" b="1" dirty="0">
                <a:latin typeface="Poppins Regular" panose="020B0604020202020204" charset="-18"/>
                <a:cs typeface="Poppins Regular" panose="020B0604020202020204" charset="-18"/>
              </a:rPr>
              <a:t>  császármetszések érzéstelenítésénél?</a:t>
            </a:r>
            <a:endParaRPr lang="en-US" sz="3200" b="1" dirty="0">
              <a:latin typeface="Poppins Regular" panose="020B0604020202020204" charset="-18"/>
              <a:cs typeface="Poppins Regular" panose="020B0604020202020204" charset="-18"/>
            </a:endParaRPr>
          </a:p>
        </p:txBody>
      </p:sp>
      <p:sp>
        <p:nvSpPr>
          <p:cNvPr id="3" name="Szöveg helye 2"/>
          <p:cNvSpPr>
            <a:spLocks noGrp="1"/>
          </p:cNvSpPr>
          <p:nvPr>
            <p:ph type="body" idx="1"/>
          </p:nvPr>
        </p:nvSpPr>
        <p:spPr>
          <a:xfrm>
            <a:off x="1030967" y="7384238"/>
            <a:ext cx="8977500" cy="387281"/>
          </a:xfrm>
        </p:spPr>
        <p:txBody>
          <a:bodyPr/>
          <a:lstStyle/>
          <a:p>
            <a:endParaRPr lang="en-US" dirty="0"/>
          </a:p>
        </p:txBody>
      </p:sp>
      <p:pic>
        <p:nvPicPr>
          <p:cNvPr id="1026" name="Picture 2" descr="Childbirth Across The Last Century | BellyBelly">
            <a:extLst>
              <a:ext uri="{FF2B5EF4-FFF2-40B4-BE49-F238E27FC236}">
                <a16:creationId xmlns:a16="http://schemas.microsoft.com/office/drawing/2014/main" id="{2D7EE465-FD85-1256-61AF-C2CFBD711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28" y="246967"/>
            <a:ext cx="5556772" cy="31820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E70B9E05-F398-FA68-5027-9BB757A4C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3998" y="513137"/>
            <a:ext cx="2535309" cy="121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04586251"/>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5F28AB-ACAC-DD99-A2A0-2339AE3EACFC}"/>
              </a:ext>
            </a:extLst>
          </p:cNvPr>
          <p:cNvSpPr>
            <a:spLocks noGrp="1"/>
          </p:cNvSpPr>
          <p:nvPr>
            <p:ph type="title"/>
          </p:nvPr>
        </p:nvSpPr>
        <p:spPr>
          <a:xfrm>
            <a:off x="0" y="427531"/>
            <a:ext cx="10749375" cy="554400"/>
          </a:xfrm>
        </p:spPr>
        <p:txBody>
          <a:bodyPr/>
          <a:lstStyle/>
          <a:p>
            <a:pPr algn="ctr"/>
            <a:r>
              <a:rPr lang="hu-HU" sz="2800" dirty="0">
                <a:solidFill>
                  <a:srgbClr val="0070C0"/>
                </a:solidFill>
                <a:latin typeface="Poppins Regular" panose="020B0604020202020204" charset="-18"/>
                <a:cs typeface="Poppins Regular" panose="020B0604020202020204" charset="-18"/>
              </a:rPr>
              <a:t>Bevezetés</a:t>
            </a:r>
          </a:p>
        </p:txBody>
      </p:sp>
      <p:sp>
        <p:nvSpPr>
          <p:cNvPr id="4" name="Szöveg helye 3">
            <a:extLst>
              <a:ext uri="{FF2B5EF4-FFF2-40B4-BE49-F238E27FC236}">
                <a16:creationId xmlns:a16="http://schemas.microsoft.com/office/drawing/2014/main" id="{1FD37BF6-F5DA-EE43-FE94-C81FA32239DC}"/>
              </a:ext>
            </a:extLst>
          </p:cNvPr>
          <p:cNvSpPr>
            <a:spLocks noGrp="1"/>
          </p:cNvSpPr>
          <p:nvPr>
            <p:ph type="body" sz="quarter" idx="15"/>
          </p:nvPr>
        </p:nvSpPr>
        <p:spPr>
          <a:xfrm>
            <a:off x="650886" y="1143565"/>
            <a:ext cx="10526625" cy="4360120"/>
          </a:xfrm>
        </p:spPr>
        <p:txBody>
          <a:bodyPr/>
          <a:lstStyle/>
          <a:p>
            <a:pPr>
              <a:buFont typeface="Wingdings" panose="05000000000000000000" pitchFamily="2" charset="2"/>
              <a:buChar char="Ø"/>
            </a:pPr>
            <a:r>
              <a:rPr lang="hu-HU" sz="1800" dirty="0">
                <a:effectLst/>
                <a:latin typeface="Arial" panose="020B0604020202020204" pitchFamily="34" charset="0"/>
                <a:cs typeface="Arial" panose="020B0604020202020204" pitchFamily="34" charset="0"/>
              </a:rPr>
              <a:t>A </a:t>
            </a:r>
            <a:r>
              <a:rPr lang="hu-HU" sz="1800" b="1" dirty="0" err="1">
                <a:effectLst/>
                <a:latin typeface="Arial" panose="020B0604020202020204" pitchFamily="34" charset="0"/>
                <a:cs typeface="Arial" panose="020B0604020202020204" pitchFamily="34" charset="0"/>
              </a:rPr>
              <a:t>neuraxiális</a:t>
            </a:r>
            <a:r>
              <a:rPr lang="hu-HU" sz="1800" b="1" dirty="0">
                <a:effectLst/>
                <a:latin typeface="Arial" panose="020B0604020202020204" pitchFamily="34" charset="0"/>
                <a:cs typeface="Arial" panose="020B0604020202020204" pitchFamily="34" charset="0"/>
              </a:rPr>
              <a:t> anesztézia továbbra is az elsődleges ajánlás</a:t>
            </a:r>
          </a:p>
          <a:p>
            <a:pPr>
              <a:buFont typeface="Wingdings" panose="05000000000000000000" pitchFamily="2" charset="2"/>
              <a:buChar char="Ø"/>
            </a:pPr>
            <a:r>
              <a:rPr lang="hu-HU" sz="1800" dirty="0">
                <a:effectLst/>
                <a:latin typeface="Arial" panose="020B0604020202020204" pitchFamily="34" charset="0"/>
                <a:cs typeface="Arial" panose="020B0604020202020204" pitchFamily="34" charset="0"/>
              </a:rPr>
              <a:t>Egyesült Királyságban a nők </a:t>
            </a:r>
            <a:r>
              <a:rPr lang="hu-HU" sz="1800" b="1" dirty="0">
                <a:effectLst/>
                <a:latin typeface="Arial" panose="020B0604020202020204" pitchFamily="34" charset="0"/>
                <a:cs typeface="Arial" panose="020B0604020202020204" pitchFamily="34" charset="0"/>
              </a:rPr>
              <a:t>9%-</a:t>
            </a:r>
            <a:r>
              <a:rPr lang="hu-HU" sz="1800" dirty="0">
                <a:effectLst/>
                <a:latin typeface="Arial" panose="020B0604020202020204" pitchFamily="34" charset="0"/>
                <a:cs typeface="Arial" panose="020B0604020202020204" pitchFamily="34" charset="0"/>
              </a:rPr>
              <a:t>a, az Egyesült Államokban </a:t>
            </a:r>
            <a:r>
              <a:rPr lang="hu-HU" sz="1800" b="1" dirty="0">
                <a:effectLst/>
                <a:latin typeface="Arial" panose="020B0604020202020204" pitchFamily="34" charset="0"/>
                <a:cs typeface="Arial" panose="020B0604020202020204" pitchFamily="34" charset="0"/>
              </a:rPr>
              <a:t>5,8%-</a:t>
            </a:r>
            <a:r>
              <a:rPr lang="hu-HU" sz="1800" dirty="0">
                <a:effectLst/>
                <a:latin typeface="Arial" panose="020B0604020202020204" pitchFamily="34" charset="0"/>
                <a:cs typeface="Arial" panose="020B0604020202020204" pitchFamily="34" charset="0"/>
              </a:rPr>
              <a:t>a SC általános érzéstelenítésben</a:t>
            </a:r>
          </a:p>
          <a:p>
            <a:pPr>
              <a:buFont typeface="Wingdings" panose="05000000000000000000" pitchFamily="2" charset="2"/>
              <a:buChar char="Ø"/>
            </a:pPr>
            <a:r>
              <a:rPr lang="hu-HU" sz="1800" dirty="0">
                <a:effectLst/>
                <a:latin typeface="Arial" panose="020B0604020202020204" pitchFamily="34" charset="0"/>
                <a:cs typeface="Arial" panose="020B0604020202020204" pitchFamily="34" charset="0"/>
              </a:rPr>
              <a:t>Általános érzéstelenítés </a:t>
            </a:r>
            <a:r>
              <a:rPr lang="hu-HU" sz="1800" b="1" dirty="0">
                <a:effectLst/>
                <a:latin typeface="Arial" panose="020B0604020202020204" pitchFamily="34" charset="0"/>
                <a:cs typeface="Arial" panose="020B0604020202020204" pitchFamily="34" charset="0"/>
              </a:rPr>
              <a:t>50 éve változatlan  (</a:t>
            </a:r>
            <a:r>
              <a:rPr lang="hu-HU" sz="1800" dirty="0">
                <a:effectLst/>
                <a:latin typeface="Arial" panose="020B0604020202020204" pitchFamily="34" charset="0"/>
                <a:cs typeface="Arial" panose="020B0604020202020204" pitchFamily="34" charset="0"/>
              </a:rPr>
              <a:t>intravénás </a:t>
            </a:r>
            <a:r>
              <a:rPr lang="hu-HU" sz="1800" dirty="0" err="1">
                <a:effectLst/>
                <a:latin typeface="Arial" panose="020B0604020202020204" pitchFamily="34" charset="0"/>
                <a:cs typeface="Arial" panose="020B0604020202020204" pitchFamily="34" charset="0"/>
              </a:rPr>
              <a:t>aneszt</a:t>
            </a:r>
            <a:r>
              <a:rPr lang="hu-HU" sz="1800" dirty="0">
                <a:effectLst/>
                <a:latin typeface="Arial" panose="020B0604020202020204" pitchFamily="34" charset="0"/>
                <a:cs typeface="Arial" panose="020B0604020202020204" pitchFamily="34" charset="0"/>
              </a:rPr>
              <a:t>., </a:t>
            </a:r>
            <a:r>
              <a:rPr lang="hu-HU" sz="1800" dirty="0" err="1">
                <a:effectLst/>
                <a:latin typeface="Arial" panose="020B0604020202020204" pitchFamily="34" charset="0"/>
                <a:cs typeface="Arial" panose="020B0604020202020204" pitchFamily="34" charset="0"/>
              </a:rPr>
              <a:t>neuromuscularis</a:t>
            </a:r>
            <a:r>
              <a:rPr lang="hu-HU" sz="1800" dirty="0">
                <a:effectLst/>
                <a:latin typeface="Arial" panose="020B0604020202020204" pitchFamily="34" charset="0"/>
                <a:cs typeface="Arial" panose="020B0604020202020204" pitchFamily="34" charset="0"/>
              </a:rPr>
              <a:t> blokkolást, </a:t>
            </a:r>
            <a:r>
              <a:rPr lang="hu-HU" sz="1800" dirty="0" err="1">
                <a:effectLst/>
                <a:latin typeface="Arial" panose="020B0604020202020204" pitchFamily="34" charset="0"/>
                <a:cs typeface="Arial" panose="020B0604020202020204" pitchFamily="34" charset="0"/>
              </a:rPr>
              <a:t>Sellik</a:t>
            </a:r>
            <a:r>
              <a:rPr lang="hu-HU" sz="1800" dirty="0">
                <a:effectLst/>
                <a:latin typeface="Arial" panose="020B0604020202020204" pitchFamily="34" charset="0"/>
                <a:cs typeface="Arial" panose="020B0604020202020204" pitchFamily="34" charset="0"/>
              </a:rPr>
              <a:t>, műfogás, inhalációs </a:t>
            </a:r>
            <a:r>
              <a:rPr lang="hu-HU" sz="1800" dirty="0" err="1">
                <a:effectLst/>
                <a:latin typeface="Arial" panose="020B0604020202020204" pitchFamily="34" charset="0"/>
                <a:cs typeface="Arial" panose="020B0604020202020204" pitchFamily="34" charset="0"/>
              </a:rPr>
              <a:t>anesztetikum</a:t>
            </a:r>
            <a:r>
              <a:rPr lang="hu-HU" sz="1800" dirty="0">
                <a:effectLst/>
                <a:latin typeface="Arial" panose="020B0604020202020204" pitchFamily="34" charset="0"/>
                <a:cs typeface="Arial" panose="020B0604020202020204" pitchFamily="34" charset="0"/>
              </a:rPr>
              <a:t>). </a:t>
            </a:r>
            <a:endParaRPr lang="hu-HU" sz="1800" b="1" dirty="0">
              <a:effectLst/>
              <a:latin typeface="Arial" panose="020B0604020202020204" pitchFamily="34" charset="0"/>
              <a:cs typeface="Arial" panose="020B0604020202020204" pitchFamily="34" charset="0"/>
            </a:endParaRPr>
          </a:p>
          <a:p>
            <a:pPr>
              <a:buFont typeface="Wingdings" panose="05000000000000000000" pitchFamily="2" charset="2"/>
              <a:buChar char="Ø"/>
            </a:pPr>
            <a:r>
              <a:rPr lang="hu-HU" sz="1800" dirty="0">
                <a:effectLst/>
                <a:latin typeface="Arial" panose="020B0604020202020204" pitchFamily="34" charset="0"/>
                <a:cs typeface="Arial" panose="020B0604020202020204" pitchFamily="34" charset="0"/>
              </a:rPr>
              <a:t>Kivéve a </a:t>
            </a:r>
            <a:r>
              <a:rPr lang="hu-HU" sz="1800" dirty="0" err="1">
                <a:effectLst/>
                <a:latin typeface="Arial" panose="020B0604020202020204" pitchFamily="34" charset="0"/>
                <a:cs typeface="Arial" panose="020B0604020202020204" pitchFamily="34" charset="0"/>
              </a:rPr>
              <a:t>propofol</a:t>
            </a:r>
            <a:r>
              <a:rPr lang="hu-HU" sz="1800" dirty="0">
                <a:effectLst/>
                <a:latin typeface="Arial" panose="020B0604020202020204" pitchFamily="34" charset="0"/>
                <a:cs typeface="Arial" panose="020B0604020202020204" pitchFamily="34" charset="0"/>
              </a:rPr>
              <a:t> felé történő elmozdulás a </a:t>
            </a:r>
            <a:r>
              <a:rPr lang="hu-HU" sz="1800" dirty="0" err="1">
                <a:effectLst/>
                <a:latin typeface="Arial" panose="020B0604020202020204" pitchFamily="34" charset="0"/>
                <a:cs typeface="Arial" panose="020B0604020202020204" pitchFamily="34" charset="0"/>
              </a:rPr>
              <a:t>tiopentál</a:t>
            </a:r>
            <a:r>
              <a:rPr lang="hu-HU" sz="1800" dirty="0">
                <a:effectLst/>
                <a:latin typeface="Arial" panose="020B0604020202020204" pitchFamily="34" charset="0"/>
                <a:cs typeface="Arial" panose="020B0604020202020204" pitchFamily="34" charset="0"/>
              </a:rPr>
              <a:t> helyett </a:t>
            </a:r>
          </a:p>
          <a:p>
            <a:pPr>
              <a:buFont typeface="Wingdings" panose="05000000000000000000" pitchFamily="2" charset="2"/>
              <a:buChar char="Ø"/>
            </a:pPr>
            <a:r>
              <a:rPr lang="hu-HU" sz="1800" dirty="0">
                <a:latin typeface="Arial" panose="020B0604020202020204" pitchFamily="34" charset="0"/>
                <a:cs typeface="Arial" panose="020B0604020202020204" pitchFamily="34" charset="0"/>
              </a:rPr>
              <a:t>IH </a:t>
            </a:r>
            <a:r>
              <a:rPr lang="hu-HU" sz="1800" dirty="0">
                <a:effectLst/>
                <a:latin typeface="Arial" panose="020B0604020202020204" pitchFamily="34" charset="0"/>
                <a:cs typeface="Arial" panose="020B0604020202020204" pitchFamily="34" charset="0"/>
              </a:rPr>
              <a:t>használata megegyezik az Egyesült Királyságban a nem szülészeti műtétiével</a:t>
            </a:r>
          </a:p>
          <a:p>
            <a:pPr>
              <a:buFont typeface="Wingdings" panose="05000000000000000000" pitchFamily="2" charset="2"/>
              <a:buChar char="Ø"/>
            </a:pPr>
            <a:r>
              <a:rPr lang="hu-HU" sz="1800" dirty="0">
                <a:latin typeface="Arial" panose="020B0604020202020204" pitchFamily="34" charset="0"/>
                <a:cs typeface="Arial" panose="020B0604020202020204" pitchFamily="34" charset="0"/>
              </a:rPr>
              <a:t>N</a:t>
            </a:r>
            <a:r>
              <a:rPr lang="hu-HU" sz="1800" dirty="0">
                <a:effectLst/>
                <a:latin typeface="Arial" panose="020B0604020202020204" pitchFamily="34" charset="0"/>
                <a:cs typeface="Arial" panose="020B0604020202020204" pitchFamily="34" charset="0"/>
              </a:rPr>
              <a:t>övekvő IH káros környezeti hatásaival kapcsolatos aggodalmak ismét középpontba kerülhet az intravénás érzéstelenítés előbekerülésénél  (TIVA)</a:t>
            </a:r>
          </a:p>
          <a:p>
            <a:pPr>
              <a:buFont typeface="Wingdings" panose="05000000000000000000" pitchFamily="2" charset="2"/>
              <a:buChar char="Ø"/>
            </a:pPr>
            <a:r>
              <a:rPr lang="hu-HU" sz="1800" dirty="0">
                <a:latin typeface="Arial" panose="020B0604020202020204" pitchFamily="34" charset="0"/>
                <a:cs typeface="Arial" panose="020B0604020202020204" pitchFamily="34" charset="0"/>
              </a:rPr>
              <a:t>Ennek ellenére a SC-</a:t>
            </a:r>
            <a:r>
              <a:rPr lang="hu-HU" sz="1800" dirty="0" err="1">
                <a:latin typeface="Arial" panose="020B0604020202020204" pitchFamily="34" charset="0"/>
                <a:cs typeface="Arial" panose="020B0604020202020204" pitchFamily="34" charset="0"/>
              </a:rPr>
              <a:t>nál</a:t>
            </a:r>
            <a:r>
              <a:rPr lang="hu-HU" sz="1800" dirty="0">
                <a:latin typeface="Arial" panose="020B0604020202020204" pitchFamily="34" charset="0"/>
                <a:cs typeface="Arial" panose="020B0604020202020204" pitchFamily="34" charset="0"/>
              </a:rPr>
              <a:t> TIVA alkalmazásáról kevés a közlemény </a:t>
            </a:r>
          </a:p>
        </p:txBody>
      </p:sp>
      <p:sp>
        <p:nvSpPr>
          <p:cNvPr id="5" name="Szövegdoboz 4">
            <a:extLst>
              <a:ext uri="{FF2B5EF4-FFF2-40B4-BE49-F238E27FC236}">
                <a16:creationId xmlns:a16="http://schemas.microsoft.com/office/drawing/2014/main" id="{456FC653-5824-9928-6659-87C6157A8546}"/>
              </a:ext>
            </a:extLst>
          </p:cNvPr>
          <p:cNvSpPr txBox="1"/>
          <p:nvPr/>
        </p:nvSpPr>
        <p:spPr>
          <a:xfrm>
            <a:off x="797560" y="5342051"/>
            <a:ext cx="8839200" cy="1020023"/>
          </a:xfrm>
          <a:prstGeom prst="rect">
            <a:avLst/>
          </a:prstGeom>
          <a:noFill/>
        </p:spPr>
        <p:txBody>
          <a:bodyPr wrap="square" rtlCol="0">
            <a:spAutoFit/>
          </a:bodyPr>
          <a:lstStyle/>
          <a:p>
            <a:r>
              <a:rPr lang="hu-HU" dirty="0" err="1">
                <a:solidFill>
                  <a:srgbClr val="0070C0"/>
                </a:solidFill>
              </a:rPr>
              <a:t>Bamber</a:t>
            </a:r>
            <a:r>
              <a:rPr lang="hu-HU" dirty="0">
                <a:solidFill>
                  <a:srgbClr val="0070C0"/>
                </a:solidFill>
              </a:rPr>
              <a:t> JH, Lucas DN, </a:t>
            </a:r>
            <a:r>
              <a:rPr lang="hu-HU" dirty="0" err="1">
                <a:solidFill>
                  <a:srgbClr val="0070C0"/>
                </a:solidFill>
              </a:rPr>
              <a:t>Plaat</a:t>
            </a:r>
            <a:r>
              <a:rPr lang="hu-HU" dirty="0">
                <a:solidFill>
                  <a:srgbClr val="0070C0"/>
                </a:solidFill>
              </a:rPr>
              <a:t> F, Russell R. </a:t>
            </a:r>
            <a:r>
              <a:rPr lang="hu-HU" dirty="0" err="1">
                <a:solidFill>
                  <a:srgbClr val="0070C0"/>
                </a:solidFill>
              </a:rPr>
              <a:t>Obstetric</a:t>
            </a:r>
            <a:r>
              <a:rPr lang="hu-HU" dirty="0">
                <a:solidFill>
                  <a:srgbClr val="0070C0"/>
                </a:solidFill>
              </a:rPr>
              <a:t> </a:t>
            </a:r>
            <a:r>
              <a:rPr lang="hu-HU" dirty="0" err="1">
                <a:solidFill>
                  <a:srgbClr val="0070C0"/>
                </a:solidFill>
              </a:rPr>
              <a:t>anaesthetic</a:t>
            </a:r>
            <a:r>
              <a:rPr lang="hu-HU" dirty="0">
                <a:solidFill>
                  <a:srgbClr val="0070C0"/>
                </a:solidFill>
              </a:rPr>
              <a:t> </a:t>
            </a:r>
            <a:r>
              <a:rPr lang="hu-HU" dirty="0" err="1">
                <a:solidFill>
                  <a:srgbClr val="0070C0"/>
                </a:solidFill>
              </a:rPr>
              <a:t>practice</a:t>
            </a:r>
            <a:r>
              <a:rPr lang="hu-HU" dirty="0">
                <a:solidFill>
                  <a:srgbClr val="0070C0"/>
                </a:solidFill>
              </a:rPr>
              <a:t> in </a:t>
            </a:r>
            <a:r>
              <a:rPr lang="hu-HU" dirty="0" err="1">
                <a:solidFill>
                  <a:srgbClr val="0070C0"/>
                </a:solidFill>
              </a:rPr>
              <a:t>the</a:t>
            </a:r>
            <a:r>
              <a:rPr lang="hu-HU" dirty="0">
                <a:solidFill>
                  <a:srgbClr val="0070C0"/>
                </a:solidFill>
              </a:rPr>
              <a:t> UK: a</a:t>
            </a:r>
          </a:p>
          <a:p>
            <a:r>
              <a:rPr lang="hu-HU" dirty="0" err="1">
                <a:solidFill>
                  <a:srgbClr val="0070C0"/>
                </a:solidFill>
              </a:rPr>
              <a:t>descriptive</a:t>
            </a:r>
            <a:r>
              <a:rPr lang="hu-HU" dirty="0">
                <a:solidFill>
                  <a:srgbClr val="0070C0"/>
                </a:solidFill>
              </a:rPr>
              <a:t> </a:t>
            </a:r>
            <a:r>
              <a:rPr lang="hu-HU" dirty="0" err="1">
                <a:solidFill>
                  <a:srgbClr val="0070C0"/>
                </a:solidFill>
              </a:rPr>
              <a:t>analysis</a:t>
            </a:r>
            <a:r>
              <a:rPr lang="hu-HU" dirty="0">
                <a:solidFill>
                  <a:srgbClr val="0070C0"/>
                </a:solidFill>
              </a:rPr>
              <a:t> of </a:t>
            </a:r>
            <a:r>
              <a:rPr lang="hu-HU" dirty="0" err="1">
                <a:solidFill>
                  <a:srgbClr val="0070C0"/>
                </a:solidFill>
              </a:rPr>
              <a:t>the</a:t>
            </a:r>
            <a:r>
              <a:rPr lang="hu-HU" dirty="0">
                <a:solidFill>
                  <a:srgbClr val="0070C0"/>
                </a:solidFill>
              </a:rPr>
              <a:t> National </a:t>
            </a:r>
            <a:r>
              <a:rPr lang="hu-HU" dirty="0" err="1">
                <a:solidFill>
                  <a:srgbClr val="0070C0"/>
                </a:solidFill>
              </a:rPr>
              <a:t>Obstetric</a:t>
            </a:r>
            <a:r>
              <a:rPr lang="hu-HU" dirty="0">
                <a:solidFill>
                  <a:srgbClr val="0070C0"/>
                </a:solidFill>
              </a:rPr>
              <a:t> </a:t>
            </a:r>
            <a:r>
              <a:rPr lang="hu-HU" dirty="0" err="1">
                <a:solidFill>
                  <a:srgbClr val="0070C0"/>
                </a:solidFill>
              </a:rPr>
              <a:t>Anaesthetic</a:t>
            </a:r>
            <a:r>
              <a:rPr lang="hu-HU" dirty="0">
                <a:solidFill>
                  <a:srgbClr val="0070C0"/>
                </a:solidFill>
              </a:rPr>
              <a:t> </a:t>
            </a:r>
            <a:r>
              <a:rPr lang="hu-HU" dirty="0" err="1">
                <a:solidFill>
                  <a:srgbClr val="0070C0"/>
                </a:solidFill>
              </a:rPr>
              <a:t>Database</a:t>
            </a:r>
            <a:r>
              <a:rPr lang="hu-HU" dirty="0">
                <a:solidFill>
                  <a:srgbClr val="0070C0"/>
                </a:solidFill>
              </a:rPr>
              <a:t> 2009–14. </a:t>
            </a:r>
            <a:r>
              <a:rPr lang="hu-HU" dirty="0" err="1">
                <a:solidFill>
                  <a:srgbClr val="0070C0"/>
                </a:solidFill>
              </a:rPr>
              <a:t>Br</a:t>
            </a:r>
            <a:r>
              <a:rPr lang="hu-HU" dirty="0">
                <a:solidFill>
                  <a:srgbClr val="0070C0"/>
                </a:solidFill>
              </a:rPr>
              <a:t> J </a:t>
            </a:r>
            <a:r>
              <a:rPr lang="hu-HU" dirty="0" err="1">
                <a:solidFill>
                  <a:srgbClr val="0070C0"/>
                </a:solidFill>
              </a:rPr>
              <a:t>Anaesth</a:t>
            </a:r>
            <a:r>
              <a:rPr lang="hu-HU" dirty="0">
                <a:solidFill>
                  <a:srgbClr val="0070C0"/>
                </a:solidFill>
              </a:rPr>
              <a:t>. 2020;125:580–587.</a:t>
            </a:r>
          </a:p>
          <a:p>
            <a:r>
              <a:rPr lang="hu-HU" dirty="0" err="1">
                <a:solidFill>
                  <a:srgbClr val="0070C0"/>
                </a:solidFill>
              </a:rPr>
              <a:t>Juang</a:t>
            </a:r>
            <a:r>
              <a:rPr lang="hu-HU" dirty="0">
                <a:solidFill>
                  <a:srgbClr val="0070C0"/>
                </a:solidFill>
              </a:rPr>
              <a:t> J, Gabriel RA, </a:t>
            </a:r>
            <a:r>
              <a:rPr lang="hu-HU" dirty="0" err="1">
                <a:solidFill>
                  <a:srgbClr val="0070C0"/>
                </a:solidFill>
              </a:rPr>
              <a:t>Dutton</a:t>
            </a:r>
            <a:r>
              <a:rPr lang="hu-HU" dirty="0">
                <a:solidFill>
                  <a:srgbClr val="0070C0"/>
                </a:solidFill>
              </a:rPr>
              <a:t> RP, </a:t>
            </a:r>
            <a:r>
              <a:rPr lang="hu-HU" dirty="0" err="1">
                <a:solidFill>
                  <a:srgbClr val="0070C0"/>
                </a:solidFill>
              </a:rPr>
              <a:t>Palanisamy</a:t>
            </a:r>
            <a:r>
              <a:rPr lang="hu-HU" dirty="0">
                <a:solidFill>
                  <a:srgbClr val="0070C0"/>
                </a:solidFill>
              </a:rPr>
              <a:t> A, </a:t>
            </a:r>
            <a:r>
              <a:rPr lang="hu-HU" dirty="0" err="1">
                <a:solidFill>
                  <a:srgbClr val="0070C0"/>
                </a:solidFill>
              </a:rPr>
              <a:t>Urman</a:t>
            </a:r>
            <a:r>
              <a:rPr lang="hu-HU" dirty="0">
                <a:solidFill>
                  <a:srgbClr val="0070C0"/>
                </a:solidFill>
              </a:rPr>
              <a:t> RD. </a:t>
            </a:r>
            <a:r>
              <a:rPr lang="hu-HU" dirty="0" err="1">
                <a:solidFill>
                  <a:srgbClr val="0070C0"/>
                </a:solidFill>
              </a:rPr>
              <a:t>Choice</a:t>
            </a:r>
            <a:r>
              <a:rPr lang="hu-HU" dirty="0">
                <a:solidFill>
                  <a:srgbClr val="0070C0"/>
                </a:solidFill>
              </a:rPr>
              <a:t> of </a:t>
            </a:r>
            <a:r>
              <a:rPr lang="hu-HU" dirty="0" err="1">
                <a:solidFill>
                  <a:srgbClr val="0070C0"/>
                </a:solidFill>
              </a:rPr>
              <a:t>anesthesia</a:t>
            </a:r>
            <a:r>
              <a:rPr lang="hu-HU" dirty="0">
                <a:solidFill>
                  <a:srgbClr val="0070C0"/>
                </a:solidFill>
              </a:rPr>
              <a:t> </a:t>
            </a:r>
            <a:r>
              <a:rPr lang="hu-HU" dirty="0" err="1">
                <a:solidFill>
                  <a:srgbClr val="0070C0"/>
                </a:solidFill>
              </a:rPr>
              <a:t>for</a:t>
            </a:r>
            <a:r>
              <a:rPr lang="hu-HU" dirty="0">
                <a:solidFill>
                  <a:srgbClr val="0070C0"/>
                </a:solidFill>
              </a:rPr>
              <a:t> </a:t>
            </a:r>
            <a:r>
              <a:rPr lang="hu-HU" dirty="0" err="1">
                <a:solidFill>
                  <a:srgbClr val="0070C0"/>
                </a:solidFill>
              </a:rPr>
              <a:t>cesarean</a:t>
            </a:r>
            <a:r>
              <a:rPr lang="hu-HU" dirty="0">
                <a:solidFill>
                  <a:srgbClr val="0070C0"/>
                </a:solidFill>
              </a:rPr>
              <a:t> </a:t>
            </a:r>
            <a:r>
              <a:rPr lang="hu-HU" dirty="0" err="1">
                <a:solidFill>
                  <a:srgbClr val="0070C0"/>
                </a:solidFill>
              </a:rPr>
              <a:t>delivery</a:t>
            </a:r>
            <a:r>
              <a:rPr lang="hu-HU" dirty="0">
                <a:solidFill>
                  <a:srgbClr val="0070C0"/>
                </a:solidFill>
              </a:rPr>
              <a:t>: an </a:t>
            </a:r>
            <a:r>
              <a:rPr lang="hu-HU" dirty="0" err="1">
                <a:solidFill>
                  <a:srgbClr val="0070C0"/>
                </a:solidFill>
              </a:rPr>
              <a:t>analysis</a:t>
            </a:r>
            <a:r>
              <a:rPr lang="hu-HU" dirty="0">
                <a:solidFill>
                  <a:srgbClr val="0070C0"/>
                </a:solidFill>
              </a:rPr>
              <a:t> of </a:t>
            </a:r>
            <a:r>
              <a:rPr lang="hu-HU" dirty="0" err="1">
                <a:solidFill>
                  <a:srgbClr val="0070C0"/>
                </a:solidFill>
              </a:rPr>
              <a:t>the</a:t>
            </a:r>
            <a:r>
              <a:rPr lang="hu-HU" dirty="0">
                <a:solidFill>
                  <a:srgbClr val="0070C0"/>
                </a:solidFill>
              </a:rPr>
              <a:t> National </a:t>
            </a:r>
            <a:r>
              <a:rPr lang="hu-HU" dirty="0" err="1">
                <a:solidFill>
                  <a:srgbClr val="0070C0"/>
                </a:solidFill>
              </a:rPr>
              <a:t>Anesthesia</a:t>
            </a:r>
            <a:r>
              <a:rPr lang="hu-HU" dirty="0">
                <a:solidFill>
                  <a:srgbClr val="0070C0"/>
                </a:solidFill>
              </a:rPr>
              <a:t> </a:t>
            </a:r>
            <a:r>
              <a:rPr lang="hu-HU" dirty="0" err="1">
                <a:solidFill>
                  <a:srgbClr val="0070C0"/>
                </a:solidFill>
              </a:rPr>
              <a:t>Clinical</a:t>
            </a:r>
            <a:r>
              <a:rPr lang="hu-HU" dirty="0">
                <a:solidFill>
                  <a:srgbClr val="0070C0"/>
                </a:solidFill>
              </a:rPr>
              <a:t> </a:t>
            </a:r>
            <a:r>
              <a:rPr lang="hu-HU" dirty="0" err="1">
                <a:solidFill>
                  <a:srgbClr val="0070C0"/>
                </a:solidFill>
              </a:rPr>
              <a:t>Outcomes</a:t>
            </a:r>
            <a:r>
              <a:rPr lang="hu-HU" dirty="0">
                <a:solidFill>
                  <a:srgbClr val="0070C0"/>
                </a:solidFill>
              </a:rPr>
              <a:t> </a:t>
            </a:r>
            <a:r>
              <a:rPr lang="hu-HU" dirty="0" err="1">
                <a:solidFill>
                  <a:srgbClr val="0070C0"/>
                </a:solidFill>
              </a:rPr>
              <a:t>Registry</a:t>
            </a:r>
            <a:r>
              <a:rPr lang="hu-HU" dirty="0">
                <a:solidFill>
                  <a:srgbClr val="0070C0"/>
                </a:solidFill>
              </a:rPr>
              <a:t>. </a:t>
            </a:r>
            <a:r>
              <a:rPr lang="hu-HU" dirty="0" err="1">
                <a:solidFill>
                  <a:srgbClr val="0070C0"/>
                </a:solidFill>
              </a:rPr>
              <a:t>Anesth</a:t>
            </a:r>
            <a:r>
              <a:rPr lang="hu-HU" dirty="0">
                <a:solidFill>
                  <a:srgbClr val="0070C0"/>
                </a:solidFill>
              </a:rPr>
              <a:t> </a:t>
            </a:r>
            <a:r>
              <a:rPr lang="hu-HU" dirty="0" err="1">
                <a:solidFill>
                  <a:srgbClr val="0070C0"/>
                </a:solidFill>
              </a:rPr>
              <a:t>Analg</a:t>
            </a:r>
            <a:r>
              <a:rPr lang="hu-HU" dirty="0">
                <a:solidFill>
                  <a:srgbClr val="0070C0"/>
                </a:solidFill>
              </a:rPr>
              <a:t>. 2017;124:1914–1917.</a:t>
            </a:r>
          </a:p>
        </p:txBody>
      </p:sp>
      <p:pic>
        <p:nvPicPr>
          <p:cNvPr id="6" name="Kép 5">
            <a:extLst>
              <a:ext uri="{FF2B5EF4-FFF2-40B4-BE49-F238E27FC236}">
                <a16:creationId xmlns:a16="http://schemas.microsoft.com/office/drawing/2014/main" id="{742D1CF2-7A32-27E1-2228-97D56E97CA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5205" y="5503685"/>
            <a:ext cx="2043611" cy="121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85508057"/>
      </p:ext>
    </p:extLst>
  </p:cSld>
  <p:clrMapOvr>
    <a:masterClrMapping/>
  </p:clrMapOvr>
  <mc:AlternateContent xmlns:mc="http://schemas.openxmlformats.org/markup-compatibility/2006" xmlns:p14="http://schemas.microsoft.com/office/powerpoint/2010/main">
    <mc:Choice Requires="p14">
      <p:transition p14:dur="12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A1D43B1-C70A-B368-2C59-B1D5F5E7C519}"/>
              </a:ext>
            </a:extLst>
          </p:cNvPr>
          <p:cNvSpPr>
            <a:spLocks noGrp="1"/>
          </p:cNvSpPr>
          <p:nvPr>
            <p:ph type="title"/>
          </p:nvPr>
        </p:nvSpPr>
        <p:spPr>
          <a:xfrm>
            <a:off x="1100915" y="3935228"/>
            <a:ext cx="9079200" cy="925200"/>
          </a:xfrm>
        </p:spPr>
        <p:txBody>
          <a:bodyPr/>
          <a:lstStyle/>
          <a:p>
            <a:pPr algn="ctr"/>
            <a:r>
              <a:rPr lang="hu-HU" dirty="0">
                <a:latin typeface="Poppins Regular" panose="020B0604020202020204" charset="-18"/>
                <a:cs typeface="Poppins Regular" panose="020B0604020202020204" charset="-18"/>
              </a:rPr>
              <a:t>TIVA : TCI</a:t>
            </a:r>
          </a:p>
        </p:txBody>
      </p:sp>
      <p:pic>
        <p:nvPicPr>
          <p:cNvPr id="1026" name="Picture 2" descr="Gender-affirming care has a long history in the US – and not just for  transgender people">
            <a:extLst>
              <a:ext uri="{FF2B5EF4-FFF2-40B4-BE49-F238E27FC236}">
                <a16:creationId xmlns:a16="http://schemas.microsoft.com/office/drawing/2014/main" id="{1D08A671-10E9-8C3C-917E-C20FCF2A8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7" y="-65314"/>
            <a:ext cx="4789714" cy="319563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Kép 2">
            <a:extLst>
              <a:ext uri="{FF2B5EF4-FFF2-40B4-BE49-F238E27FC236}">
                <a16:creationId xmlns:a16="http://schemas.microsoft.com/office/drawing/2014/main" id="{FCCAE0CF-18F4-D079-4CB4-95E31C70F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7941" y="790170"/>
            <a:ext cx="2535309" cy="12194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0502678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k-template-HU.pptx" id="{5902C0CD-3840-4895-98FC-91488E0E1C10}" vid="{94FCA8B2-C161-4BBE-BA04-7AB4325899AD}"/>
    </a:ext>
  </a:extLst>
</a:theme>
</file>

<file path=ppt/theme/theme2.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ok-template-HU.pptx" id="{5902C0CD-3840-4895-98FC-91488E0E1C10}" vid="{94FCA8B2-C161-4BBE-BA04-7AB4325899AD}"/>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 dockstate="right" visibility="0" width="525" row="3">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86C3AC91-2C7D-4A3F-B9A6-DD782CAC5ED2}">
  <we:reference id="f9ca3da2-1c13-4389-91ce-67dc3ac614b2" version="1.0.0.0" store="EXCatalog" storeType="EXCatalog"/>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52189F7C-7463-4814-B1BD-A19902B9E71F}">
  <we:reference id="22ff87a5-132f-4d52-9e97-94d888e4dd91" version="3.4.0.0" store="EXCatalog" storeType="EXCatalog"/>
  <we:alternateReferences>
    <we:reference id="WA104380050" version="3.4.0.0" store="hu-HU"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7164</TotalTime>
  <Words>2555</Words>
  <Application>Microsoft Office PowerPoint</Application>
  <PresentationFormat>Szélesvásznú</PresentationFormat>
  <Paragraphs>197</Paragraphs>
  <Slides>32</Slides>
  <Notes>6</Notes>
  <HiddenSlides>0</HiddenSlides>
  <MMClips>1</MMClips>
  <ScaleCrop>false</ScaleCrop>
  <HeadingPairs>
    <vt:vector size="6" baseType="variant">
      <vt:variant>
        <vt:lpstr>Használt betűtípusok</vt:lpstr>
      </vt:variant>
      <vt:variant>
        <vt:i4>8</vt:i4>
      </vt:variant>
      <vt:variant>
        <vt:lpstr>Téma</vt:lpstr>
      </vt:variant>
      <vt:variant>
        <vt:i4>2</vt:i4>
      </vt:variant>
      <vt:variant>
        <vt:lpstr>Diacímek</vt:lpstr>
      </vt:variant>
      <vt:variant>
        <vt:i4>32</vt:i4>
      </vt:variant>
    </vt:vector>
  </HeadingPairs>
  <TitlesOfParts>
    <vt:vector size="42" baseType="lpstr">
      <vt:lpstr>Calibri</vt:lpstr>
      <vt:lpstr>Wingdings</vt:lpstr>
      <vt:lpstr>Poppins regular</vt:lpstr>
      <vt:lpstr>Arial</vt:lpstr>
      <vt:lpstr>Poppins regular</vt:lpstr>
      <vt:lpstr>Söhne</vt:lpstr>
      <vt:lpstr>Poppins Bold</vt:lpstr>
      <vt:lpstr>Times New Roman</vt:lpstr>
      <vt:lpstr>Office-téma</vt:lpstr>
      <vt:lpstr>1_Office-téma</vt:lpstr>
      <vt:lpstr>A TIVA szerepe császármetszések érzéstelenítésében</vt:lpstr>
      <vt:lpstr>PowerPoint-bemutató</vt:lpstr>
      <vt:lpstr>PowerPoint-bemutató</vt:lpstr>
      <vt:lpstr>PowerPoint-bemutató</vt:lpstr>
      <vt:lpstr>PowerPoint-bemutató</vt:lpstr>
      <vt:lpstr>PowerPoint-bemutató</vt:lpstr>
      <vt:lpstr>Van- e szerepe a TIVA-nak  császármetszések érzéstelenítésénél?</vt:lpstr>
      <vt:lpstr>Bevezetés</vt:lpstr>
      <vt:lpstr>TIVA : TCI</vt:lpstr>
      <vt:lpstr>PowerPoint-bemutató</vt:lpstr>
      <vt:lpstr>PowerPoint-bemutató</vt:lpstr>
      <vt:lpstr>PowerPoint-bemutató</vt:lpstr>
      <vt:lpstr>A propofol hatása a méhizomzatra 2. </vt:lpstr>
      <vt:lpstr>A propofol hatása a méhizomzatra 3. </vt:lpstr>
      <vt:lpstr>PowerPoint-bemutató</vt:lpstr>
      <vt:lpstr>PowerPoint-bemutató</vt:lpstr>
      <vt:lpstr>    Hatása a műtét utáni ébredésre</vt:lpstr>
      <vt:lpstr>Környezeti hatások</vt:lpstr>
      <vt:lpstr>Üvegház hatás, széndioxid kvóta</vt:lpstr>
      <vt:lpstr>PowerPoint-bemutató</vt:lpstr>
      <vt:lpstr>PowerPoint-bemutató</vt:lpstr>
      <vt:lpstr>PowerPoint-bemutató</vt:lpstr>
      <vt:lpstr>PowerPoint-bemutató</vt:lpstr>
      <vt:lpstr>PowerPoint-bemutató</vt:lpstr>
      <vt:lpstr>Indikációi: Specifikus anyai kórképek 1. </vt:lpstr>
      <vt:lpstr>Indikációi: anyai kórképek 2. </vt:lpstr>
      <vt:lpstr>TCI modell terhesekben</vt:lpstr>
      <vt:lpstr>Elégtelen mélységű anesztézia</vt:lpstr>
      <vt:lpstr>Elégtelen mélységű anesztézia</vt:lpstr>
      <vt:lpstr>Elégtelen mélységű anesztézia</vt:lpstr>
      <vt:lpstr>PowerPoint-bemutató</vt:lpstr>
      <vt:lpstr>Záró gondolatok!</vt:lpstr>
    </vt:vector>
  </TitlesOfParts>
  <Company>Pécsi Tudományegyetem Általáson Orvostudomámyi Kar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Czulák Szilvia</dc:creator>
  <cp:lastModifiedBy>Dr. Márton Sándor</cp:lastModifiedBy>
  <cp:revision>138</cp:revision>
  <dcterms:created xsi:type="dcterms:W3CDTF">2021-02-22T10:03:35Z</dcterms:created>
  <dcterms:modified xsi:type="dcterms:W3CDTF">2023-09-29T13:32:12Z</dcterms:modified>
</cp:coreProperties>
</file>